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7" r:id="rId2"/>
    <p:sldId id="409" r:id="rId3"/>
    <p:sldId id="416" r:id="rId4"/>
    <p:sldId id="288" r:id="rId5"/>
    <p:sldId id="417" r:id="rId6"/>
    <p:sldId id="301" r:id="rId7"/>
    <p:sldId id="363" r:id="rId8"/>
    <p:sldId id="418" r:id="rId9"/>
    <p:sldId id="410" r:id="rId10"/>
    <p:sldId id="371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70"/>
    <p:restoredTop sz="96327"/>
  </p:normalViewPr>
  <p:slideViewPr>
    <p:cSldViewPr snapToGrid="0" snapToObjects="1">
      <p:cViewPr varScale="1">
        <p:scale>
          <a:sx n="63" d="100"/>
          <a:sy n="63" d="100"/>
        </p:scale>
        <p:origin x="5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7B4C61-9430-044B-A094-C5BC54DA08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B650D5B-259B-9A40-A8D6-AFD4E5F94B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6DDC3D-895B-E640-AEBE-DD2114722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ECB2F5-6311-5A41-9DF6-470407318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B2B7BC-76DE-804B-8526-3BF9C1C76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6529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DCC009-0818-EB4A-80EA-E31BA4C09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59EB156-7686-5B4C-AF07-DD2530AE86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5A33AA-67B4-E949-8B81-0905D6701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565631-8085-1F49-B9FB-D0D96CA6A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DECCB7-CDB0-5E4A-AA6A-E7FA83A2D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725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16F0156-010F-EF49-BFD3-024320F1B4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374C26-76CA-F54D-AA0C-D12A8A13F7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163B1B-EDF2-7147-BF40-D62F1F7EA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A34CF1-6F51-B246-AD1B-B9409A879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C22663-6CA4-2949-97EB-BDC2666D7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1105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1868940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7C3C0D-26E9-2C4D-B36E-2220D164F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58074D-D8B7-D147-BFB9-1EF6FF364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EAD209-ED5B-A447-8CB0-401439004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5A46C0-2D6E-1E45-BFF2-8BF2ADCD8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72664C-2ADF-CA43-8021-DF0632CB4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162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A94B93-08D9-B447-AA82-40C389984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E8FBAD-6FB3-874C-BCBF-152382DEC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F692A5-E1EA-DF46-8138-A3D788BAA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36BED6-B19F-094F-B6B6-47CB7FEB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411150-9877-DF44-8E63-46F08F29D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3216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7579BD-B7FC-7243-BB3B-0C5E8811C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31A4A6-4C55-F14E-B8A9-EDE665A177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8EA420E-66E2-BF49-B58E-12DE0D07E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E2EFA38-A6FF-1549-AD30-394080062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AD6F4C-BACD-664A-8E2F-8CA1C263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093124-536D-0C40-8569-738BE3CFF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392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46381C-9678-1046-96C3-681AF36A9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363BF4-DD5E-BB41-936F-B04B5A3E5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A4E605D-96D2-9E48-B148-48C844C012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93E1FAA-E32B-5941-BA60-969C52508A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FCDF6E-4BE5-6142-B07F-60FE7AF437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274272F-58F8-0A47-A82B-15636E67A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2F504B7-A17C-2D4B-89CC-E02B09047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D434698-30CA-E04B-9E78-7C1B98991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9414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DE04ED-C9C3-3D45-8C14-0C9E617B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FFF3EA-31CF-E34A-A621-3B1D13B07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667FAA2-0832-CD4C-A87A-7ECE6BFD4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8398F57-B4BA-CB4E-BE45-000A3CAE6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942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257B2A5-8B7E-0340-B453-2ADB621FB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C176F6-47AD-B74D-9CBE-0560E83A0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991CC1D-D96E-AF4E-914A-721BBA812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2334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CC9C48-E2C0-1D4A-A4DC-8435997FB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02BFC7-25A4-0E48-B073-B0A148BEA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ECCF555-F154-5640-A881-EE2A42D45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04BCE9E-06E7-7D47-9C6A-AF71763F9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B2D0AFC-A5C2-F94A-8830-552E7B7D2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7DD4AA6-370E-324A-8949-7C047343B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3456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921713-F050-3A4D-AB02-A96E8D1EB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AFCE03D-B997-5E44-BC6E-741B34E950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9A49412-AB90-4548-8FF0-7B201C154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66F879-2E52-2145-B26E-259775A31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913698E-76DD-3A45-A410-8133DBC63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A7E6CF-C52C-9642-9047-D83649DD6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69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6B98DEE-1921-3746-B74A-1D9E284B6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AD92C7-6765-2840-9F9A-958D901995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BCCB89-9D76-D54A-9467-766965D3F5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462A7-F942-BF4C-BED2-B6C82A35D4C4}" type="datetimeFigureOut">
              <a:rPr lang="fr-FR" smtClean="0"/>
              <a:t>16/02/2022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96D306-CE5E-0640-B2AC-9DFCA869F8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7F8D9C-0B52-7F4B-AC89-BB9A640AB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986A7-7E73-9D4B-8E50-EDA79DC074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2777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tiff"/><Relationship Id="rId13" Type="http://schemas.openxmlformats.org/officeDocument/2006/relationships/image" Target="../media/image19.jpeg"/><Relationship Id="rId18" Type="http://schemas.openxmlformats.org/officeDocument/2006/relationships/image" Target="../media/image24.png"/><Relationship Id="rId3" Type="http://schemas.openxmlformats.org/officeDocument/2006/relationships/image" Target="../media/image10.png"/><Relationship Id="rId21" Type="http://schemas.openxmlformats.org/officeDocument/2006/relationships/image" Target="../media/image27.png"/><Relationship Id="rId7" Type="http://schemas.openxmlformats.org/officeDocument/2006/relationships/image" Target="../media/image13.jp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9.tiff"/><Relationship Id="rId16" Type="http://schemas.openxmlformats.org/officeDocument/2006/relationships/image" Target="../media/image22.tif"/><Relationship Id="rId20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11" Type="http://schemas.openxmlformats.org/officeDocument/2006/relationships/image" Target="../media/image17.tiff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tiff"/><Relationship Id="rId19" Type="http://schemas.openxmlformats.org/officeDocument/2006/relationships/image" Target="../media/image25.jpg"/><Relationship Id="rId4" Type="http://schemas.microsoft.com/office/2007/relationships/hdphoto" Target="../media/hdphoto1.wdp"/><Relationship Id="rId9" Type="http://schemas.openxmlformats.org/officeDocument/2006/relationships/image" Target="../media/image15.tiff"/><Relationship Id="rId1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C475749F-F487-4EFB-ABC7-C1359590EB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5154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D5C9386-D703-2A4C-B925-27AB34DE33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" b="-5"/>
          <a:stretch/>
        </p:blipFill>
        <p:spPr>
          <a:xfrm>
            <a:off x="5703432" y="1301313"/>
            <a:ext cx="2888477" cy="2529942"/>
          </a:xfrm>
          <a:custGeom>
            <a:avLst/>
            <a:gdLst/>
            <a:ahLst/>
            <a:cxnLst/>
            <a:rect l="l" t="t" r="r" b="b"/>
            <a:pathLst>
              <a:path w="2298408" h="2013116">
                <a:moveTo>
                  <a:pt x="655742" y="0"/>
                </a:moveTo>
                <a:cubicBezTo>
                  <a:pt x="1644875" y="0"/>
                  <a:pt x="1644875" y="0"/>
                  <a:pt x="1644875" y="0"/>
                </a:cubicBezTo>
                <a:cubicBezTo>
                  <a:pt x="1694920" y="0"/>
                  <a:pt x="1759685" y="34910"/>
                  <a:pt x="1786179" y="78547"/>
                </a:cubicBezTo>
                <a:cubicBezTo>
                  <a:pt x="2280745" y="925103"/>
                  <a:pt x="2280745" y="925103"/>
                  <a:pt x="2280745" y="925103"/>
                </a:cubicBezTo>
                <a:cubicBezTo>
                  <a:pt x="2304296" y="971649"/>
                  <a:pt x="2304296" y="1041468"/>
                  <a:pt x="2280745" y="1088014"/>
                </a:cubicBezTo>
                <a:cubicBezTo>
                  <a:pt x="1786179" y="1934570"/>
                  <a:pt x="1786179" y="1934570"/>
                  <a:pt x="1786179" y="1934570"/>
                </a:cubicBezTo>
                <a:cubicBezTo>
                  <a:pt x="1759685" y="1978207"/>
                  <a:pt x="1694920" y="2013116"/>
                  <a:pt x="1644875" y="2013116"/>
                </a:cubicBezTo>
                <a:lnTo>
                  <a:pt x="655742" y="2013116"/>
                </a:lnTo>
                <a:cubicBezTo>
                  <a:pt x="602753" y="2013116"/>
                  <a:pt x="537989" y="1978207"/>
                  <a:pt x="514438" y="1934570"/>
                </a:cubicBezTo>
                <a:cubicBezTo>
                  <a:pt x="19872" y="1088014"/>
                  <a:pt x="19872" y="1088014"/>
                  <a:pt x="19872" y="1088014"/>
                </a:cubicBezTo>
                <a:cubicBezTo>
                  <a:pt x="-6623" y="1041468"/>
                  <a:pt x="-6623" y="971649"/>
                  <a:pt x="19872" y="925103"/>
                </a:cubicBezTo>
                <a:cubicBezTo>
                  <a:pt x="514438" y="78547"/>
                  <a:pt x="514438" y="78547"/>
                  <a:pt x="514438" y="78547"/>
                </a:cubicBezTo>
                <a:cubicBezTo>
                  <a:pt x="537989" y="34910"/>
                  <a:pt x="602753" y="0"/>
                  <a:pt x="655742" y="0"/>
                </a:cubicBezTo>
                <a:close/>
              </a:path>
            </a:pathLst>
          </a:cu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C62FEB9-6849-CB46-AFF4-406ADF974F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45737" y="1736557"/>
            <a:ext cx="4018601" cy="2267615"/>
          </a:xfrm>
        </p:spPr>
        <p:txBody>
          <a:bodyPr>
            <a:normAutofit/>
          </a:bodyPr>
          <a:lstStyle/>
          <a:p>
            <a:pPr algn="r"/>
            <a:r>
              <a:rPr lang="fr-FR" sz="4400"/>
              <a:t>CIRAD </a:t>
            </a:r>
            <a:r>
              <a:rPr lang="fr-FR" sz="4400" dirty="0"/>
              <a:t>in </a:t>
            </a:r>
            <a:r>
              <a:rPr lang="fr-FR" sz="4400" dirty="0" err="1"/>
              <a:t>southern</a:t>
            </a:r>
            <a:r>
              <a:rPr lang="fr-FR" sz="4400" dirty="0"/>
              <a:t> </a:t>
            </a:r>
            <a:r>
              <a:rPr lang="fr-FR" sz="4400" dirty="0" err="1"/>
              <a:t>Africa</a:t>
            </a:r>
            <a:endParaRPr lang="fr-FR" sz="44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E77A21B-BC65-9D4F-9E5D-505C0FE380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205156" y="1"/>
            <a:ext cx="6948167" cy="2456679"/>
          </a:xfrm>
          <a:custGeom>
            <a:avLst/>
            <a:gdLst/>
            <a:ahLst/>
            <a:cxnLst/>
            <a:rect l="l" t="t" r="r" b="b"/>
            <a:pathLst>
              <a:path w="6948167" h="2456679">
                <a:moveTo>
                  <a:pt x="6948167" y="603033"/>
                </a:moveTo>
                <a:lnTo>
                  <a:pt x="6948167" y="617220"/>
                </a:lnTo>
                <a:lnTo>
                  <a:pt x="6946213" y="610127"/>
                </a:lnTo>
                <a:close/>
                <a:moveTo>
                  <a:pt x="0" y="0"/>
                </a:moveTo>
                <a:lnTo>
                  <a:pt x="6766605" y="0"/>
                </a:lnTo>
                <a:lnTo>
                  <a:pt x="6638979" y="219780"/>
                </a:lnTo>
                <a:cubicBezTo>
                  <a:pt x="5552228" y="2091240"/>
                  <a:pt x="5552228" y="2091240"/>
                  <a:pt x="5552228" y="2091240"/>
                </a:cubicBezTo>
                <a:cubicBezTo>
                  <a:pt x="5429962" y="2317464"/>
                  <a:pt x="5185434" y="2456679"/>
                  <a:pt x="4932171" y="2456679"/>
                </a:cubicBezTo>
                <a:cubicBezTo>
                  <a:pt x="888708" y="2456679"/>
                  <a:pt x="888708" y="2456679"/>
                  <a:pt x="888708" y="2456679"/>
                </a:cubicBezTo>
                <a:cubicBezTo>
                  <a:pt x="626713" y="2456679"/>
                  <a:pt x="390917" y="2317464"/>
                  <a:pt x="259919" y="2091240"/>
                </a:cubicBezTo>
                <a:cubicBezTo>
                  <a:pt x="196877" y="1982206"/>
                  <a:pt x="135804" y="1876580"/>
                  <a:pt x="76640" y="1774254"/>
                </a:cubicBezTo>
                <a:lnTo>
                  <a:pt x="0" y="1641704"/>
                </a:lnTo>
                <a:close/>
              </a:path>
            </a:pathLst>
          </a:cu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A6DB1E8-3775-AD4C-ABE1-CE6C1B69E9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"/>
          <a:stretch/>
        </p:blipFill>
        <p:spPr>
          <a:xfrm>
            <a:off x="8255020" y="783232"/>
            <a:ext cx="1949559" cy="1707568"/>
          </a:xfrm>
          <a:custGeom>
            <a:avLst/>
            <a:gdLst/>
            <a:ahLst/>
            <a:cxnLst/>
            <a:rect l="l" t="t" r="r" b="b"/>
            <a:pathLst>
              <a:path w="1949559" h="1707568">
                <a:moveTo>
                  <a:pt x="556214" y="0"/>
                </a:moveTo>
                <a:cubicBezTo>
                  <a:pt x="1395218" y="0"/>
                  <a:pt x="1395218" y="0"/>
                  <a:pt x="1395218" y="0"/>
                </a:cubicBezTo>
                <a:cubicBezTo>
                  <a:pt x="1437667" y="0"/>
                  <a:pt x="1492603" y="29611"/>
                  <a:pt x="1515075" y="66625"/>
                </a:cubicBezTo>
                <a:cubicBezTo>
                  <a:pt x="1934577" y="784692"/>
                  <a:pt x="1934577" y="784692"/>
                  <a:pt x="1934577" y="784692"/>
                </a:cubicBezTo>
                <a:cubicBezTo>
                  <a:pt x="1954553" y="824174"/>
                  <a:pt x="1954553" y="883396"/>
                  <a:pt x="1934577" y="922877"/>
                </a:cubicBezTo>
                <a:cubicBezTo>
                  <a:pt x="1515075" y="1640944"/>
                  <a:pt x="1515075" y="1640944"/>
                  <a:pt x="1515075" y="1640944"/>
                </a:cubicBezTo>
                <a:cubicBezTo>
                  <a:pt x="1492603" y="1677958"/>
                  <a:pt x="1437667" y="1707568"/>
                  <a:pt x="1395218" y="1707568"/>
                </a:cubicBezTo>
                <a:lnTo>
                  <a:pt x="556214" y="1707568"/>
                </a:lnTo>
                <a:cubicBezTo>
                  <a:pt x="511268" y="1707568"/>
                  <a:pt x="456334" y="1677958"/>
                  <a:pt x="436357" y="1640944"/>
                </a:cubicBezTo>
                <a:cubicBezTo>
                  <a:pt x="16856" y="922877"/>
                  <a:pt x="16856" y="922877"/>
                  <a:pt x="16856" y="922877"/>
                </a:cubicBezTo>
                <a:cubicBezTo>
                  <a:pt x="-5618" y="883396"/>
                  <a:pt x="-5618" y="824174"/>
                  <a:pt x="16856" y="784692"/>
                </a:cubicBezTo>
                <a:cubicBezTo>
                  <a:pt x="436357" y="66625"/>
                  <a:pt x="436357" y="66625"/>
                  <a:pt x="436357" y="66625"/>
                </a:cubicBezTo>
                <a:cubicBezTo>
                  <a:pt x="456334" y="29611"/>
                  <a:pt x="511268" y="0"/>
                  <a:pt x="556214" y="0"/>
                </a:cubicBezTo>
                <a:close/>
              </a:path>
            </a:pathLst>
          </a:cu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41A3B54-50FE-7C41-B5F9-B89411C1F96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205156" y="2619612"/>
            <a:ext cx="7676573" cy="4238389"/>
          </a:xfrm>
          <a:custGeom>
            <a:avLst/>
            <a:gdLst/>
            <a:ahLst/>
            <a:cxnLst/>
            <a:rect l="l" t="t" r="r" b="b"/>
            <a:pathLst>
              <a:path w="7676573" h="4238389">
                <a:moveTo>
                  <a:pt x="6948167" y="1839459"/>
                </a:moveTo>
                <a:lnTo>
                  <a:pt x="6948167" y="1853646"/>
                </a:lnTo>
                <a:lnTo>
                  <a:pt x="6946213" y="1846552"/>
                </a:lnTo>
                <a:close/>
                <a:moveTo>
                  <a:pt x="888708" y="0"/>
                </a:moveTo>
                <a:cubicBezTo>
                  <a:pt x="888708" y="0"/>
                  <a:pt x="888708" y="0"/>
                  <a:pt x="4932171" y="0"/>
                </a:cubicBezTo>
                <a:cubicBezTo>
                  <a:pt x="5185434" y="0"/>
                  <a:pt x="5429962" y="139215"/>
                  <a:pt x="5552228" y="365439"/>
                </a:cubicBezTo>
                <a:cubicBezTo>
                  <a:pt x="5552228" y="365439"/>
                  <a:pt x="5552228" y="365439"/>
                  <a:pt x="7578324" y="3854515"/>
                </a:cubicBezTo>
                <a:cubicBezTo>
                  <a:pt x="7643823" y="3963277"/>
                  <a:pt x="7676573" y="4087266"/>
                  <a:pt x="7676573" y="4211255"/>
                </a:cubicBezTo>
                <a:lnTo>
                  <a:pt x="7672952" y="4238389"/>
                </a:lnTo>
                <a:lnTo>
                  <a:pt x="0" y="4238389"/>
                </a:lnTo>
                <a:lnTo>
                  <a:pt x="0" y="814976"/>
                </a:lnTo>
                <a:lnTo>
                  <a:pt x="76640" y="682425"/>
                </a:lnTo>
                <a:cubicBezTo>
                  <a:pt x="135804" y="580099"/>
                  <a:pt x="196877" y="474473"/>
                  <a:pt x="259919" y="365439"/>
                </a:cubicBezTo>
                <a:cubicBezTo>
                  <a:pt x="390917" y="139215"/>
                  <a:pt x="626713" y="0"/>
                  <a:pt x="888708" y="0"/>
                </a:cubicBezTo>
                <a:close/>
              </a:path>
            </a:pathLst>
          </a:cu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6E4FCABC-4BDA-AE47-A91C-AD2C7E81B8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35040" y="4439416"/>
            <a:ext cx="4229298" cy="155640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dirty="0"/>
              <a:t>Alex Caron, CIRAD</a:t>
            </a:r>
          </a:p>
          <a:p>
            <a:pPr algn="r"/>
            <a:endParaRPr lang="en-US" dirty="0"/>
          </a:p>
          <a:p>
            <a:pPr algn="r"/>
            <a:r>
              <a:rPr lang="en-US" sz="1700" dirty="0"/>
              <a:t>Capacitating One Health in Eastern and Southern Africa (COHESA) partner orientation workshop</a:t>
            </a:r>
          </a:p>
          <a:p>
            <a:pPr algn="r"/>
            <a:r>
              <a:rPr lang="en-US" sz="1700" dirty="0"/>
              <a:t>16 December 2021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7B32EB6-444D-7F4B-88F5-D2EFBA82503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05154" cy="6858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DAE75EF-284F-874E-9CB6-F6B39D9E080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54" y="0"/>
            <a:ext cx="1401763" cy="46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795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Wildlife-Livestock-Human Interface.JPG">
            <a:extLst>
              <a:ext uri="{FF2B5EF4-FFF2-40B4-BE49-F238E27FC236}">
                <a16:creationId xmlns:a16="http://schemas.microsoft.com/office/drawing/2014/main" id="{75677687-9583-5346-B530-3117B27A06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08578B0-6DE0-E149-8F3B-601D252B3B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0090" y="1983356"/>
            <a:ext cx="1656184" cy="1583067"/>
          </a:xfrm>
          <a:prstGeom prst="rect">
            <a:avLst/>
          </a:prstGeom>
        </p:spPr>
      </p:pic>
      <p:pic>
        <p:nvPicPr>
          <p:cNvPr id="5" name="Image 5">
            <a:extLst>
              <a:ext uri="{FF2B5EF4-FFF2-40B4-BE49-F238E27FC236}">
                <a16:creationId xmlns:a16="http://schemas.microsoft.com/office/drawing/2014/main" id="{9059FF76-1069-674D-B9A7-D3979D7FDC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9902" y="6154733"/>
            <a:ext cx="763890" cy="556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flag_yellow_high.jpg" descr="flag_yellow_high.jpg">
            <a:extLst>
              <a:ext uri="{FF2B5EF4-FFF2-40B4-BE49-F238E27FC236}">
                <a16:creationId xmlns:a16="http://schemas.microsoft.com/office/drawing/2014/main" id="{91BD4408-CB83-7544-957B-C479F1E7D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2699" y="6168482"/>
            <a:ext cx="815483" cy="543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7" name="ZoneTexte 26">
            <a:extLst>
              <a:ext uri="{FF2B5EF4-FFF2-40B4-BE49-F238E27FC236}">
                <a16:creationId xmlns:a16="http://schemas.microsoft.com/office/drawing/2014/main" id="{4680261B-B26A-214E-9A74-B59EBBC49A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7438" y="3928312"/>
            <a:ext cx="312148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fr-FR" altLang="fr-FR" sz="3600" b="1" dirty="0" err="1">
                <a:latin typeface="Century Schoolbook" panose="02040604050505020304" pitchFamily="18" charset="0"/>
              </a:rPr>
              <a:t>Obrigado</a:t>
            </a:r>
            <a:endParaRPr lang="fr-FR" altLang="fr-FR" sz="3600" b="1" dirty="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fr-FR" altLang="fr-FR" sz="3600" b="1" dirty="0">
                <a:latin typeface="Century Schoolbook" panose="02040604050505020304" pitchFamily="18" charset="0"/>
              </a:rPr>
              <a:t>Merci</a:t>
            </a:r>
          </a:p>
          <a:p>
            <a:pPr algn="ctr">
              <a:spcBef>
                <a:spcPct val="0"/>
              </a:spcBef>
              <a:buNone/>
            </a:pPr>
            <a:r>
              <a:rPr lang="fr-FR" altLang="fr-FR" sz="3600" b="1" dirty="0" err="1">
                <a:latin typeface="Century Schoolbook" panose="02040604050505020304" pitchFamily="18" charset="0"/>
              </a:rPr>
              <a:t>Thank</a:t>
            </a:r>
            <a:r>
              <a:rPr lang="fr-FR" altLang="fr-FR" sz="3600" b="1" dirty="0">
                <a:latin typeface="Century Schoolbook" panose="02040604050505020304" pitchFamily="18" charset="0"/>
              </a:rPr>
              <a:t> </a:t>
            </a:r>
            <a:r>
              <a:rPr lang="fr-FR" altLang="fr-FR" sz="3600" b="1" dirty="0" err="1">
                <a:latin typeface="Century Schoolbook" panose="02040604050505020304" pitchFamily="18" charset="0"/>
              </a:rPr>
              <a:t>you</a:t>
            </a:r>
            <a:endParaRPr lang="fr-FR" altLang="fr-FR" sz="3600" b="1" dirty="0">
              <a:latin typeface="Century Schoolbook" panose="020406040505050203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C7D77D9-01CF-854A-923C-2EA1277DDC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3071" y="729255"/>
            <a:ext cx="2686132" cy="89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5398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99F1FFA9-D672-408C-9220-ADEEC6ABD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6E6605B-5862-BC43-B69C-A23E4B1A4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818" y="272257"/>
            <a:ext cx="5299151" cy="1938076"/>
          </a:xfrm>
        </p:spPr>
        <p:txBody>
          <a:bodyPr>
            <a:normAutofit/>
          </a:bodyPr>
          <a:lstStyle/>
          <a:p>
            <a:r>
              <a:rPr lang="fr-FR" dirty="0" err="1">
                <a:latin typeface="+mn-lt"/>
              </a:rPr>
              <a:t>Cirad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is</a:t>
            </a:r>
            <a:r>
              <a:rPr lang="fr-FR" dirty="0">
                <a:latin typeface="+mn-lt"/>
              </a:rPr>
              <a:t> in Zimbabwe &amp; Mozambique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BA36C9-69AD-264E-B0D4-DDA84D12FF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059" y="1958991"/>
            <a:ext cx="5177707" cy="4392291"/>
          </a:xfrm>
        </p:spPr>
        <p:txBody>
          <a:bodyPr>
            <a:noAutofit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en-GB" sz="1800" b="1" dirty="0"/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1800" b="1" dirty="0"/>
              <a:t>1</a:t>
            </a:r>
            <a:r>
              <a:rPr lang="en-GB" sz="1800" dirty="0"/>
              <a:t> </a:t>
            </a:r>
            <a:r>
              <a:rPr lang="en-GB" sz="1800" b="1" dirty="0"/>
              <a:t>Research Platform “PCP”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GB" sz="1800" b="1" dirty="0"/>
              <a:t>“Production &amp; Conservation in Partnership”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1800" dirty="0"/>
              <a:t>7 Zimbabwean universities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1800" dirty="0"/>
              <a:t>3 French research institutions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1800" dirty="0"/>
              <a:t>1 Mozambique, 1 Zambia, 1 Botswana, 1 South Africa</a:t>
            </a:r>
          </a:p>
          <a:p>
            <a:pPr marL="457200" lvl="1" indent="0">
              <a:buClr>
                <a:schemeClr val="tx1"/>
              </a:buClr>
              <a:buNone/>
            </a:pPr>
            <a:endParaRPr lang="en-GB" sz="1800" dirty="0"/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1800" b="1" dirty="0"/>
              <a:t>6 researchers in Zimbabwe </a:t>
            </a:r>
            <a:r>
              <a:rPr lang="en-GB" sz="1800" dirty="0"/>
              <a:t>(2 for COHESA)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1800" b="1" dirty="0"/>
              <a:t>4 researchers in Mozambique </a:t>
            </a:r>
            <a:r>
              <a:rPr lang="en-GB" sz="1800" dirty="0"/>
              <a:t>(2 for COHESA)</a:t>
            </a:r>
          </a:p>
          <a:p>
            <a:pPr marL="0" indent="0">
              <a:buClr>
                <a:schemeClr val="tx1"/>
              </a:buClr>
              <a:buNone/>
            </a:pPr>
            <a:endParaRPr lang="en-GB" sz="1800" dirty="0"/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1800" b="1" dirty="0"/>
              <a:t>50 students MSc, </a:t>
            </a:r>
            <a:r>
              <a:rPr lang="en-GB" sz="1800" b="1" dirty="0" err="1"/>
              <a:t>Mphil</a:t>
            </a:r>
            <a:r>
              <a:rPr lang="en-GB" sz="1800" b="1" dirty="0"/>
              <a:t>, </a:t>
            </a:r>
            <a:r>
              <a:rPr lang="en-GB" sz="1800" b="1" dirty="0" err="1"/>
              <a:t>Phds</a:t>
            </a:r>
            <a:r>
              <a:rPr lang="en-GB" sz="1800" b="1" dirty="0"/>
              <a:t> </a:t>
            </a:r>
            <a:r>
              <a:rPr lang="en-GB" sz="1800" dirty="0"/>
              <a:t>mostly from </a:t>
            </a:r>
            <a:r>
              <a:rPr lang="en-GB" sz="1800" dirty="0" err="1"/>
              <a:t>Zim</a:t>
            </a:r>
            <a:r>
              <a:rPr lang="en-GB" sz="1800" dirty="0"/>
              <a:t> and SADC) 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1800" b="1" dirty="0"/>
              <a:t>1 Biotechnology platform, UZ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en-GB" sz="1600" dirty="0"/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en-GB" sz="1600" b="1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16D3117-0E90-2E4D-9341-39F4CE34E1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6728" y="3802961"/>
            <a:ext cx="7472381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71150B3-4F9F-1E49-B08F-80E2FC2D04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476" y="61527"/>
            <a:ext cx="1924935" cy="183995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3D1C77C-72A8-E149-8EDC-5D3FADA61A3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2918" y="172312"/>
            <a:ext cx="3470603" cy="115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097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6F8528-C542-3745-B7CE-6F0974DB40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4001" y="145730"/>
            <a:ext cx="10031746" cy="1047917"/>
          </a:xfrm>
        </p:spPr>
        <p:txBody>
          <a:bodyPr>
            <a:normAutofit/>
          </a:bodyPr>
          <a:lstStyle/>
          <a:p>
            <a:pPr algn="ctr"/>
            <a:r>
              <a:rPr lang="fr-FR" sz="3200" b="1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Research</a:t>
            </a:r>
            <a:r>
              <a:rPr lang="fr-FR" sz="3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 Platform</a:t>
            </a:r>
            <a:br>
              <a:rPr lang="fr-FR" sz="3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</a:br>
            <a:r>
              <a:rPr lang="fr-FR" sz="3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« Production and Conservation in </a:t>
            </a:r>
            <a:r>
              <a:rPr lang="fr-FR" sz="3200" b="1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Partnership</a:t>
            </a:r>
            <a:r>
              <a:rPr lang="fr-FR" sz="3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 »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A897006-E379-A44F-9E40-460801B31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56968" y="5512469"/>
            <a:ext cx="5021999" cy="1655762"/>
          </a:xfrm>
        </p:spPr>
        <p:txBody>
          <a:bodyPr>
            <a:normAutofit/>
          </a:bodyPr>
          <a:lstStyle/>
          <a:p>
            <a:pPr algn="l"/>
            <a:r>
              <a:rPr lang="fr-FR" sz="12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Chairman : Prof. </a:t>
            </a:r>
            <a:r>
              <a:rPr lang="fr-FR" sz="1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E. </a:t>
            </a:r>
            <a:r>
              <a:rPr lang="fr-FR" sz="1200" b="1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Mwenje</a:t>
            </a:r>
            <a:endParaRPr lang="fr-FR" sz="1200" b="1" dirty="0">
              <a:solidFill>
                <a:schemeClr val="tx1">
                  <a:lumMod val="75000"/>
                </a:schemeClr>
              </a:solidFill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pPr algn="l"/>
            <a:r>
              <a:rPr lang="fr-FR" sz="1200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Secretaty</a:t>
            </a:r>
            <a:r>
              <a:rPr lang="fr-FR" sz="12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 </a:t>
            </a:r>
            <a:r>
              <a:rPr lang="fr-FR" sz="1200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Coordinator</a:t>
            </a:r>
            <a:r>
              <a:rPr lang="fr-FR" sz="12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 &amp; </a:t>
            </a:r>
            <a:r>
              <a:rPr lang="fr-FR" sz="1200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co</a:t>
            </a:r>
            <a:r>
              <a:rPr lang="fr-FR" sz="12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: </a:t>
            </a:r>
            <a:r>
              <a:rPr lang="fr-FR" sz="1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V. Grosbois, P. Mugabe</a:t>
            </a:r>
          </a:p>
          <a:p>
            <a:pPr algn="l"/>
            <a:r>
              <a:rPr lang="fr-FR" sz="12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Scientific </a:t>
            </a:r>
            <a:r>
              <a:rPr lang="en-GB" sz="12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coordinator</a:t>
            </a:r>
            <a:r>
              <a:rPr lang="fr-FR" sz="12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:</a:t>
            </a:r>
            <a:r>
              <a:rPr lang="fr-FR" sz="1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 H. Fritz, P. </a:t>
            </a:r>
            <a:r>
              <a:rPr lang="fr-FR" sz="1200" b="1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Mundy</a:t>
            </a:r>
            <a:r>
              <a:rPr lang="fr-FR" sz="1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, S. </a:t>
            </a:r>
            <a:r>
              <a:rPr lang="fr-FR" sz="1200" b="1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Kativu</a:t>
            </a:r>
            <a:r>
              <a:rPr lang="fr-FR" sz="1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; A. Caron</a:t>
            </a:r>
          </a:p>
          <a:p>
            <a:pPr algn="l"/>
            <a:r>
              <a:rPr lang="fr-FR" sz="1200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Administrators</a:t>
            </a:r>
            <a:r>
              <a:rPr lang="fr-FR" sz="12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: </a:t>
            </a:r>
            <a:r>
              <a:rPr lang="fr-FR" sz="1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Y. </a:t>
            </a:r>
            <a:r>
              <a:rPr lang="fr-FR" sz="1200" b="1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Maumbe</a:t>
            </a:r>
            <a:r>
              <a:rPr lang="fr-FR" sz="1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 &amp; G. K. </a:t>
            </a:r>
            <a:r>
              <a:rPr lang="fr-FR" sz="1200" b="1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Muduve</a:t>
            </a:r>
            <a:endParaRPr lang="fr-FR" sz="1200" b="1" dirty="0">
              <a:solidFill>
                <a:schemeClr val="tx1">
                  <a:lumMod val="75000"/>
                </a:schemeClr>
              </a:solidFill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pPr algn="l"/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07DE7FA-6B4C-C543-B6E8-5ED77B8334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6167" y="2601365"/>
            <a:ext cx="1984744" cy="1897122"/>
          </a:xfrm>
          <a:prstGeom prst="rect">
            <a:avLst/>
          </a:prstGeom>
        </p:spPr>
      </p:pic>
      <p:pic>
        <p:nvPicPr>
          <p:cNvPr id="15" name="Image 14" descr="RP PCP3.JPG">
            <a:extLst>
              <a:ext uri="{FF2B5EF4-FFF2-40B4-BE49-F238E27FC236}">
                <a16:creationId xmlns:a16="http://schemas.microsoft.com/office/drawing/2014/main" id="{7F7340DB-9705-2C4B-80F1-D58BCA3224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814" y="1905305"/>
            <a:ext cx="4704845" cy="3204224"/>
          </a:xfrm>
          <a:prstGeom prst="rect">
            <a:avLst/>
          </a:prstGeom>
        </p:spPr>
      </p:pic>
      <p:pic>
        <p:nvPicPr>
          <p:cNvPr id="19" name="Graphique 18">
            <a:extLst>
              <a:ext uri="{FF2B5EF4-FFF2-40B4-BE49-F238E27FC236}">
                <a16:creationId xmlns:a16="http://schemas.microsoft.com/office/drawing/2014/main" id="{76B9636F-26E6-0C4E-A0DF-7D57DF5F77D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15145" y="6045458"/>
            <a:ext cx="1325233" cy="758033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6BE58A1F-5E7E-A44E-88E5-21FA9918A5A5}"/>
              </a:ext>
            </a:extLst>
          </p:cNvPr>
          <p:cNvSpPr txBox="1"/>
          <p:nvPr/>
        </p:nvSpPr>
        <p:spPr>
          <a:xfrm>
            <a:off x="149333" y="5973598"/>
            <a:ext cx="3948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RP-PCP </a:t>
            </a:r>
            <a:r>
              <a:rPr lang="fr-FR" b="1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Scientifc</a:t>
            </a:r>
            <a:r>
              <a:rPr lang="fr-FR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 </a:t>
            </a:r>
            <a:r>
              <a:rPr lang="fr-FR" b="1" dirty="0" err="1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Committee</a:t>
            </a:r>
            <a:r>
              <a:rPr lang="fr-FR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 team</a:t>
            </a:r>
          </a:p>
          <a:p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9933FBFC-A046-0F41-B33C-5A2AF232FFF9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22534" y="3209622"/>
            <a:ext cx="755227" cy="849630"/>
          </a:xfrm>
          <a:prstGeom prst="rect">
            <a:avLst/>
          </a:prstGeom>
        </p:spPr>
      </p:pic>
      <p:grpSp>
        <p:nvGrpSpPr>
          <p:cNvPr id="40" name="Groupe 39">
            <a:extLst>
              <a:ext uri="{FF2B5EF4-FFF2-40B4-BE49-F238E27FC236}">
                <a16:creationId xmlns:a16="http://schemas.microsoft.com/office/drawing/2014/main" id="{8F49B10E-C4E8-3E4E-BBBE-490E270203F2}"/>
              </a:ext>
            </a:extLst>
          </p:cNvPr>
          <p:cNvGrpSpPr/>
          <p:nvPr/>
        </p:nvGrpSpPr>
        <p:grpSpPr>
          <a:xfrm>
            <a:off x="7145369" y="1532880"/>
            <a:ext cx="976020" cy="3333815"/>
            <a:chOff x="7364172" y="1446107"/>
            <a:chExt cx="976020" cy="3333815"/>
          </a:xfrm>
        </p:grpSpPr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825FC544-C134-0041-B4ED-5606E15140C9}"/>
                </a:ext>
              </a:extLst>
            </p:cNvPr>
            <p:cNvGrpSpPr/>
            <p:nvPr/>
          </p:nvGrpSpPr>
          <p:grpSpPr>
            <a:xfrm>
              <a:off x="7364172" y="2092125"/>
              <a:ext cx="976020" cy="2687797"/>
              <a:chOff x="8521041" y="2345732"/>
              <a:chExt cx="976020" cy="2687797"/>
            </a:xfrm>
          </p:grpSpPr>
          <p:pic>
            <p:nvPicPr>
              <p:cNvPr id="6" name="Image 5">
                <a:extLst>
                  <a:ext uri="{FF2B5EF4-FFF2-40B4-BE49-F238E27FC236}">
                    <a16:creationId xmlns:a16="http://schemas.microsoft.com/office/drawing/2014/main" id="{865A5B87-0B01-E648-BC9F-2A81F5058A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1778" y="4390972"/>
                <a:ext cx="656607" cy="642557"/>
              </a:xfrm>
              <a:prstGeom prst="rect">
                <a:avLst/>
              </a:prstGeom>
            </p:spPr>
          </p:pic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EF70008B-C98F-DC4D-83C5-18A1DB7189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820821" y="3739855"/>
                <a:ext cx="603752" cy="511180"/>
              </a:xfrm>
              <a:prstGeom prst="rect">
                <a:avLst/>
              </a:prstGeom>
            </p:spPr>
          </p:pic>
          <p:pic>
            <p:nvPicPr>
              <p:cNvPr id="8" name="Image 7">
                <a:extLst>
                  <a:ext uri="{FF2B5EF4-FFF2-40B4-BE49-F238E27FC236}">
                    <a16:creationId xmlns:a16="http://schemas.microsoft.com/office/drawing/2014/main" id="{D4443970-9879-7A44-BAE8-24E6E74E6D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21041" y="2345732"/>
                <a:ext cx="976020" cy="527585"/>
              </a:xfrm>
              <a:prstGeom prst="rect">
                <a:avLst/>
              </a:prstGeom>
            </p:spPr>
          </p:pic>
          <p:pic>
            <p:nvPicPr>
              <p:cNvPr id="9" name="Image 8">
                <a:extLst>
                  <a:ext uri="{FF2B5EF4-FFF2-40B4-BE49-F238E27FC236}">
                    <a16:creationId xmlns:a16="http://schemas.microsoft.com/office/drawing/2014/main" id="{56FF5438-EDAE-CB49-BD0D-57BAE6678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22736" y="2940552"/>
                <a:ext cx="754692" cy="713180"/>
              </a:xfrm>
              <a:prstGeom prst="rect">
                <a:avLst/>
              </a:prstGeom>
            </p:spPr>
          </p:pic>
        </p:grp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15007988-5DAA-CD40-93D1-601CE4790A0E}"/>
                </a:ext>
              </a:extLst>
            </p:cNvPr>
            <p:cNvSpPr txBox="1"/>
            <p:nvPr/>
          </p:nvSpPr>
          <p:spPr>
            <a:xfrm>
              <a:off x="7614909" y="1446107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2007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9FB7A02F-D4D1-6943-99D7-CD0E64B8BEB7}"/>
              </a:ext>
            </a:extLst>
          </p:cNvPr>
          <p:cNvGrpSpPr/>
          <p:nvPr/>
        </p:nvGrpSpPr>
        <p:grpSpPr>
          <a:xfrm>
            <a:off x="8445445" y="1534388"/>
            <a:ext cx="684668" cy="3819236"/>
            <a:chOff x="8638006" y="1521769"/>
            <a:chExt cx="684668" cy="3819236"/>
          </a:xfrm>
        </p:grpSpPr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AE008624-947E-4347-BF49-B2D2F17D8A6F}"/>
                </a:ext>
              </a:extLst>
            </p:cNvPr>
            <p:cNvGrpSpPr/>
            <p:nvPr/>
          </p:nvGrpSpPr>
          <p:grpSpPr>
            <a:xfrm>
              <a:off x="8638006" y="2079632"/>
              <a:ext cx="684668" cy="3261373"/>
              <a:chOff x="9505038" y="2269807"/>
              <a:chExt cx="684668" cy="3261373"/>
            </a:xfrm>
          </p:grpSpPr>
          <p:pic>
            <p:nvPicPr>
              <p:cNvPr id="11" name="Image 10" descr="UNZA logo.png">
                <a:extLst>
                  <a:ext uri="{FF2B5EF4-FFF2-40B4-BE49-F238E27FC236}">
                    <a16:creationId xmlns:a16="http://schemas.microsoft.com/office/drawing/2014/main" id="{1DB47C22-D6ED-D641-A437-3A4A9F84A7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505038" y="4747731"/>
                <a:ext cx="631157" cy="783449"/>
              </a:xfrm>
              <a:prstGeom prst="rect">
                <a:avLst/>
              </a:prstGeom>
            </p:spPr>
          </p:pic>
          <p:pic>
            <p:nvPicPr>
              <p:cNvPr id="12" name="Image 11" descr="LST logo.jpg">
                <a:extLst>
                  <a:ext uri="{FF2B5EF4-FFF2-40B4-BE49-F238E27FC236}">
                    <a16:creationId xmlns:a16="http://schemas.microsoft.com/office/drawing/2014/main" id="{775C563A-BA46-7348-AB49-A325C388B19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7667" r="12184" b="10147"/>
              <a:stretch/>
            </p:blipFill>
            <p:spPr>
              <a:xfrm>
                <a:off x="9505038" y="3708784"/>
                <a:ext cx="684668" cy="849630"/>
              </a:xfrm>
              <a:prstGeom prst="rect">
                <a:avLst/>
              </a:prstGeom>
            </p:spPr>
          </p:pic>
          <p:pic>
            <p:nvPicPr>
              <p:cNvPr id="13" name="Image 12" descr="BUSE logo.jpg">
                <a:extLst>
                  <a:ext uri="{FF2B5EF4-FFF2-40B4-BE49-F238E27FC236}">
                    <a16:creationId xmlns:a16="http://schemas.microsoft.com/office/drawing/2014/main" id="{A4679056-907C-C748-84CA-1B0852E218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542797" y="3062661"/>
                <a:ext cx="555640" cy="637611"/>
              </a:xfrm>
              <a:prstGeom prst="rect">
                <a:avLst/>
              </a:prstGeom>
            </p:spPr>
          </p:pic>
          <p:pic>
            <p:nvPicPr>
              <p:cNvPr id="14" name="Image 13" descr="CUT Logo.png">
                <a:extLst>
                  <a:ext uri="{FF2B5EF4-FFF2-40B4-BE49-F238E27FC236}">
                    <a16:creationId xmlns:a16="http://schemas.microsoft.com/office/drawing/2014/main" id="{3E533ECA-CBD4-F946-A9EB-874DB83DFE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5919" t="9826" r="24717" b="17986"/>
              <a:stretch/>
            </p:blipFill>
            <p:spPr>
              <a:xfrm>
                <a:off x="9542797" y="2269807"/>
                <a:ext cx="646909" cy="756976"/>
              </a:xfrm>
              <a:prstGeom prst="rect">
                <a:avLst/>
              </a:prstGeom>
            </p:spPr>
          </p:pic>
        </p:grp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10ADFAA7-CF14-2045-965D-C0F5F7E56056}"/>
                </a:ext>
              </a:extLst>
            </p:cNvPr>
            <p:cNvSpPr txBox="1"/>
            <p:nvPr/>
          </p:nvSpPr>
          <p:spPr>
            <a:xfrm>
              <a:off x="8655190" y="1521769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2016</a:t>
              </a:r>
            </a:p>
          </p:txBody>
        </p: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B09FAD51-6340-3A44-A488-DA128BA4C31E}"/>
              </a:ext>
            </a:extLst>
          </p:cNvPr>
          <p:cNvGrpSpPr/>
          <p:nvPr/>
        </p:nvGrpSpPr>
        <p:grpSpPr>
          <a:xfrm>
            <a:off x="9322398" y="1534618"/>
            <a:ext cx="1114920" cy="4938891"/>
            <a:chOff x="9318956" y="1506870"/>
            <a:chExt cx="1114920" cy="4938891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90BE4804-0E56-4F45-8A7B-7B5015B21B64}"/>
                </a:ext>
              </a:extLst>
            </p:cNvPr>
            <p:cNvGrpSpPr/>
            <p:nvPr/>
          </p:nvGrpSpPr>
          <p:grpSpPr>
            <a:xfrm>
              <a:off x="9318956" y="1997047"/>
              <a:ext cx="1114920" cy="4448714"/>
              <a:chOff x="9318956" y="1997047"/>
              <a:chExt cx="1114920" cy="4448714"/>
            </a:xfrm>
          </p:grpSpPr>
          <p:pic>
            <p:nvPicPr>
              <p:cNvPr id="21" name="Image 20">
                <a:extLst>
                  <a:ext uri="{FF2B5EF4-FFF2-40B4-BE49-F238E27FC236}">
                    <a16:creationId xmlns:a16="http://schemas.microsoft.com/office/drawing/2014/main" id="{68DFF47F-9F61-1E41-9CA4-22061D9579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547961" y="5302950"/>
                <a:ext cx="631158" cy="693386"/>
              </a:xfrm>
              <a:prstGeom prst="rect">
                <a:avLst/>
              </a:prstGeom>
            </p:spPr>
          </p:pic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C72223B5-DD57-4845-9223-E3CDEB4925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/>
              <a:srcRect l="14733" r="8985"/>
              <a:stretch/>
            </p:blipFill>
            <p:spPr>
              <a:xfrm>
                <a:off x="9491245" y="4581298"/>
                <a:ext cx="762264" cy="682240"/>
              </a:xfrm>
              <a:prstGeom prst="rect">
                <a:avLst/>
              </a:prstGeom>
            </p:spPr>
          </p:pic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35F18CE9-0D35-DC44-B87F-C98EE73046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572485" y="3595743"/>
                <a:ext cx="619348" cy="509930"/>
              </a:xfrm>
              <a:prstGeom prst="rect">
                <a:avLst/>
              </a:prstGeom>
            </p:spPr>
          </p:pic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2FD66D5F-93A0-9F4C-8387-8C5E7C3FF0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/>
              </a:blip>
              <a:stretch>
                <a:fillRect/>
              </a:stretch>
            </p:blipFill>
            <p:spPr>
              <a:xfrm>
                <a:off x="9476248" y="1997047"/>
                <a:ext cx="754692" cy="754692"/>
              </a:xfrm>
              <a:prstGeom prst="rect">
                <a:avLst/>
              </a:prstGeom>
            </p:spPr>
          </p:pic>
          <p:pic>
            <p:nvPicPr>
              <p:cNvPr id="29" name="Image 28">
                <a:extLst>
                  <a:ext uri="{FF2B5EF4-FFF2-40B4-BE49-F238E27FC236}">
                    <a16:creationId xmlns:a16="http://schemas.microsoft.com/office/drawing/2014/main" id="{0A211934-B809-194A-B718-672BC9F3D2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2828" t="21968" r="24676" b="22070"/>
              <a:stretch/>
            </p:blipFill>
            <p:spPr>
              <a:xfrm>
                <a:off x="9507165" y="2790909"/>
                <a:ext cx="684668" cy="682240"/>
              </a:xfrm>
              <a:prstGeom prst="rect">
                <a:avLst/>
              </a:prstGeom>
            </p:spPr>
          </p:pic>
          <p:pic>
            <p:nvPicPr>
              <p:cNvPr id="31" name="Image 30">
                <a:extLst>
                  <a:ext uri="{FF2B5EF4-FFF2-40B4-BE49-F238E27FC236}">
                    <a16:creationId xmlns:a16="http://schemas.microsoft.com/office/drawing/2014/main" id="{B49EA78F-83BC-A54F-8B62-94C5AE627B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318956" y="6147764"/>
                <a:ext cx="1114920" cy="297997"/>
              </a:xfrm>
              <a:prstGeom prst="rect">
                <a:avLst/>
              </a:prstGeom>
            </p:spPr>
          </p:pic>
        </p:grp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77C8CAFB-19BD-2348-938F-97DEC9209DEF}"/>
                </a:ext>
              </a:extLst>
            </p:cNvPr>
            <p:cNvSpPr txBox="1"/>
            <p:nvPr/>
          </p:nvSpPr>
          <p:spPr>
            <a:xfrm>
              <a:off x="9523127" y="150687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2021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00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36699" y="2736247"/>
            <a:ext cx="29906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W" sz="2400" b="1" i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Our goal</a:t>
            </a:r>
          </a:p>
          <a:p>
            <a:pPr algn="ctr"/>
            <a:r>
              <a:rPr lang="en-ZW" sz="24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To improve livelihood &amp; well-being of</a:t>
            </a:r>
          </a:p>
          <a:p>
            <a:pPr algn="ctr"/>
            <a:r>
              <a:rPr lang="en-ZW" sz="24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 local citizens living at</a:t>
            </a:r>
          </a:p>
          <a:p>
            <a:pPr algn="ctr"/>
            <a:r>
              <a:rPr lang="en-ZW" sz="24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« wild-domestic interfaces »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74030" y="966022"/>
            <a:ext cx="5112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en-ZW" sz="2400" b="1" i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Research object: </a:t>
            </a:r>
          </a:p>
          <a:p>
            <a:pPr>
              <a:buFontTx/>
              <a:buNone/>
              <a:defRPr/>
            </a:pPr>
            <a:r>
              <a:rPr lang="en-ZW" sz="24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Socio-ecological systems including protected areas and their peripheries in southern Africa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890974" y="5283997"/>
            <a:ext cx="724572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2400" b="1" i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Our purpose</a:t>
            </a:r>
            <a:r>
              <a:rPr lang="en-ZW" sz="24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: </a:t>
            </a:r>
          </a:p>
          <a:p>
            <a:r>
              <a:rPr lang="en-ZW" sz="24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Promote applied research (</a:t>
            </a:r>
            <a:r>
              <a:rPr lang="en-ZW" sz="2400" i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transdisciplinary holistic approach; demand–driven, co-construction</a:t>
            </a:r>
            <a:r>
              <a:rPr lang="en-ZW" sz="24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) and post-graduate training (</a:t>
            </a:r>
            <a:r>
              <a:rPr lang="en-ZW" sz="2400" i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capacity building</a:t>
            </a:r>
            <a:r>
              <a:rPr lang="en-ZW" sz="2400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)</a:t>
            </a:r>
          </a:p>
          <a:p>
            <a:endParaRPr lang="fr-FR" dirty="0"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  <p:sp>
        <p:nvSpPr>
          <p:cNvPr id="13" name="Larme 12"/>
          <p:cNvSpPr/>
          <p:nvPr/>
        </p:nvSpPr>
        <p:spPr>
          <a:xfrm>
            <a:off x="2883714" y="2120297"/>
            <a:ext cx="4973002" cy="3540224"/>
          </a:xfrm>
          <a:prstGeom prst="teardrop">
            <a:avLst>
              <a:gd name="adj" fmla="val 125239"/>
            </a:avLst>
          </a:prstGeom>
          <a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  <a:scene3d>
            <a:camera prst="orthographicFront"/>
            <a:lightRig rig="soft" dir="t"/>
          </a:scene3d>
          <a:sp3d prstMaterial="matte">
            <a:bevelT/>
            <a:bevelB w="101600" prst="ribl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74030" y="194339"/>
            <a:ext cx="47961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>
                <a:solidFill>
                  <a:schemeClr val="accent2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Scope &amp; Objectives</a:t>
            </a:r>
            <a:endParaRPr lang="fr-FR" sz="4000" dirty="0">
              <a:solidFill>
                <a:schemeClr val="accent2">
                  <a:lumMod val="75000"/>
                </a:schemeClr>
              </a:solidFill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201FCF6-017F-864E-83D5-FA4296A3F635}"/>
              </a:ext>
            </a:extLst>
          </p:cNvPr>
          <p:cNvSpPr txBox="1"/>
          <p:nvPr/>
        </p:nvSpPr>
        <p:spPr>
          <a:xfrm>
            <a:off x="6205153" y="596690"/>
            <a:ext cx="5642571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C00000"/>
                </a:solidFill>
              </a:rPr>
              <a:t>Social – </a:t>
            </a:r>
            <a:r>
              <a:rPr lang="fr-FR" sz="2400" b="1" dirty="0" err="1">
                <a:solidFill>
                  <a:srgbClr val="C00000"/>
                </a:solidFill>
              </a:rPr>
              <a:t>Ecological</a:t>
            </a:r>
            <a:r>
              <a:rPr lang="fr-FR" sz="2400" b="1" dirty="0">
                <a:solidFill>
                  <a:srgbClr val="C00000"/>
                </a:solidFill>
              </a:rPr>
              <a:t> System </a:t>
            </a:r>
            <a:r>
              <a:rPr lang="fr-FR" sz="2400" b="1" dirty="0" err="1">
                <a:solidFill>
                  <a:srgbClr val="C00000"/>
                </a:solidFill>
              </a:rPr>
              <a:t>Health</a:t>
            </a:r>
            <a:r>
              <a:rPr lang="fr-FR" sz="2400" b="1" dirty="0">
                <a:solidFill>
                  <a:srgbClr val="C00000"/>
                </a:solidFill>
              </a:rPr>
              <a:t> </a:t>
            </a:r>
            <a:r>
              <a:rPr lang="fr-FR" sz="2400" b="1" dirty="0" err="1">
                <a:solidFill>
                  <a:srgbClr val="C00000"/>
                </a:solidFill>
              </a:rPr>
              <a:t>approach</a:t>
            </a:r>
            <a:endParaRPr lang="fr-FR" sz="2400" b="1" dirty="0">
              <a:solidFill>
                <a:srgbClr val="C00000"/>
              </a:solidFill>
            </a:endParaRP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SESH</a:t>
            </a:r>
            <a:r>
              <a:rPr lang="fr-FR" dirty="0">
                <a:solidFill>
                  <a:srgbClr val="C00000"/>
                </a:solidFill>
              </a:rPr>
              <a:t> (de </a:t>
            </a:r>
            <a:r>
              <a:rPr lang="fr-FR" dirty="0" err="1">
                <a:solidFill>
                  <a:srgbClr val="C00000"/>
                </a:solidFill>
              </a:rPr>
              <a:t>Garine-Wichatitsky</a:t>
            </a:r>
            <a:r>
              <a:rPr lang="fr-FR" dirty="0">
                <a:solidFill>
                  <a:srgbClr val="C00000"/>
                </a:solidFill>
              </a:rPr>
              <a:t> et al. 2021)</a:t>
            </a:r>
          </a:p>
        </p:txBody>
      </p:sp>
    </p:spTree>
    <p:extLst>
      <p:ext uri="{BB962C8B-B14F-4D97-AF65-F5344CB8AC3E}">
        <p14:creationId xmlns:p14="http://schemas.microsoft.com/office/powerpoint/2010/main" val="389424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B2E2A3B7-23CE-4748-9359-AB914A996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75" y="629920"/>
            <a:ext cx="11860050" cy="603503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AA4FAF1-A67F-604C-BB71-50C6626A8E3A}"/>
              </a:ext>
            </a:extLst>
          </p:cNvPr>
          <p:cNvSpPr txBox="1"/>
          <p:nvPr/>
        </p:nvSpPr>
        <p:spPr>
          <a:xfrm>
            <a:off x="8534400" y="19304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de </a:t>
            </a:r>
            <a:r>
              <a:rPr lang="fr-FR" dirty="0" err="1">
                <a:solidFill>
                  <a:srgbClr val="C00000"/>
                </a:solidFill>
              </a:rPr>
              <a:t>Garine-Wichatitsky</a:t>
            </a:r>
            <a:r>
              <a:rPr lang="fr-FR" dirty="0">
                <a:solidFill>
                  <a:srgbClr val="C00000"/>
                </a:solidFill>
              </a:rPr>
              <a:t> et al.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6867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ZoneTexte 25"/>
          <p:cNvSpPr txBox="1"/>
          <p:nvPr/>
        </p:nvSpPr>
        <p:spPr>
          <a:xfrm>
            <a:off x="734602" y="320506"/>
            <a:ext cx="3986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err="1">
                <a:solidFill>
                  <a:schemeClr val="accent2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Thematic</a:t>
            </a:r>
            <a:r>
              <a:rPr lang="fr-FR" sz="4000" b="1" dirty="0">
                <a:solidFill>
                  <a:schemeClr val="accent2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 </a:t>
            </a:r>
            <a:r>
              <a:rPr lang="fr-FR" sz="4000" b="1" dirty="0" err="1">
                <a:solidFill>
                  <a:schemeClr val="accent2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fields</a:t>
            </a:r>
            <a:endParaRPr lang="fr-FR" sz="4000" dirty="0">
              <a:solidFill>
                <a:schemeClr val="accent2">
                  <a:lumMod val="75000"/>
                </a:schemeClr>
              </a:solidFill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917155" y="5784180"/>
            <a:ext cx="608615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W" sz="3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Socio-ecological systems </a:t>
            </a:r>
          </a:p>
          <a:p>
            <a:pPr algn="ctr"/>
            <a:r>
              <a:rPr lang="en-ZW" sz="3200" b="1" dirty="0">
                <a:solidFill>
                  <a:schemeClr val="tx1">
                    <a:lumMod val="75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at the wild/domestic interface</a:t>
            </a:r>
          </a:p>
          <a:p>
            <a:endParaRPr lang="fr-FR" dirty="0"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  <p:sp>
        <p:nvSpPr>
          <p:cNvPr id="10" name="Larme 9">
            <a:extLst>
              <a:ext uri="{FF2B5EF4-FFF2-40B4-BE49-F238E27FC236}">
                <a16:creationId xmlns:a16="http://schemas.microsoft.com/office/drawing/2014/main" id="{EF334ADE-28F9-C549-9C28-BACAB243A2BF}"/>
              </a:ext>
            </a:extLst>
          </p:cNvPr>
          <p:cNvSpPr/>
          <p:nvPr/>
        </p:nvSpPr>
        <p:spPr>
          <a:xfrm>
            <a:off x="1350981" y="2005740"/>
            <a:ext cx="4973002" cy="3540224"/>
          </a:xfrm>
          <a:prstGeom prst="teardrop">
            <a:avLst>
              <a:gd name="adj" fmla="val 125239"/>
            </a:avLst>
          </a:prstGeom>
          <a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  <a:scene3d>
            <a:camera prst="orthographicFront"/>
            <a:lightRig rig="soft" dir="t"/>
          </a:scene3d>
          <a:sp3d prstMaterial="matte">
            <a:bevelT/>
            <a:bevelB w="101600" prst="ribl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Données 22"/>
          <p:cNvSpPr/>
          <p:nvPr/>
        </p:nvSpPr>
        <p:spPr>
          <a:xfrm rot="5400000">
            <a:off x="3324752" y="42692"/>
            <a:ext cx="1027311" cy="3309206"/>
          </a:xfrm>
          <a:prstGeom prst="flowChartInputOutp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400" dirty="0" err="1">
                <a:latin typeface="Baskerville" panose="02020502070401020303" pitchFamily="18" charset="0"/>
                <a:ea typeface="Baskerville" panose="02020502070401020303" pitchFamily="18" charset="0"/>
              </a:rPr>
              <a:t>Health</a:t>
            </a:r>
            <a:r>
              <a:rPr lang="fr-FR" sz="2400" dirty="0">
                <a:latin typeface="Baskerville" panose="02020502070401020303" pitchFamily="18" charset="0"/>
                <a:ea typeface="Baskerville" panose="02020502070401020303" pitchFamily="18" charset="0"/>
              </a:rPr>
              <a:t> &amp; </a:t>
            </a:r>
            <a:r>
              <a:rPr lang="fr-FR" sz="2400" dirty="0" err="1">
                <a:latin typeface="Baskerville" panose="02020502070401020303" pitchFamily="18" charset="0"/>
                <a:ea typeface="Baskerville" panose="02020502070401020303" pitchFamily="18" charset="0"/>
              </a:rPr>
              <a:t>Environment</a:t>
            </a:r>
            <a:endParaRPr lang="fr-FR" sz="2400" dirty="0"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  <p:sp>
        <p:nvSpPr>
          <p:cNvPr id="21" name="Données 20"/>
          <p:cNvSpPr/>
          <p:nvPr/>
        </p:nvSpPr>
        <p:spPr>
          <a:xfrm rot="5400000">
            <a:off x="3618877" y="1107944"/>
            <a:ext cx="1094381" cy="3366405"/>
          </a:xfrm>
          <a:prstGeom prst="flowChartInputOutp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400" dirty="0" err="1">
                <a:latin typeface="Baskerville" panose="02020502070401020303" pitchFamily="18" charset="0"/>
                <a:ea typeface="Baskerville" panose="02020502070401020303" pitchFamily="18" charset="0"/>
              </a:rPr>
              <a:t>Ecology</a:t>
            </a:r>
            <a:r>
              <a:rPr lang="fr-FR" sz="2400" dirty="0">
                <a:latin typeface="Baskerville" panose="02020502070401020303" pitchFamily="18" charset="0"/>
                <a:ea typeface="Baskerville" panose="02020502070401020303" pitchFamily="18" charset="0"/>
              </a:rPr>
              <a:t> &amp; </a:t>
            </a:r>
            <a:r>
              <a:rPr lang="fr-FR" sz="2400" dirty="0" err="1">
                <a:latin typeface="Baskerville" panose="02020502070401020303" pitchFamily="18" charset="0"/>
                <a:ea typeface="Baskerville" panose="02020502070401020303" pitchFamily="18" charset="0"/>
              </a:rPr>
              <a:t>Sustainability</a:t>
            </a:r>
            <a:endParaRPr lang="fr-FR" sz="2400" dirty="0"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  <p:sp>
        <p:nvSpPr>
          <p:cNvPr id="24" name="Données 23"/>
          <p:cNvSpPr/>
          <p:nvPr/>
        </p:nvSpPr>
        <p:spPr>
          <a:xfrm rot="5400000">
            <a:off x="4062015" y="3633801"/>
            <a:ext cx="1059468" cy="3227564"/>
          </a:xfrm>
          <a:prstGeom prst="flowChartInputOutp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400" dirty="0">
                <a:latin typeface="Baskerville" panose="02020502070401020303" pitchFamily="18" charset="0"/>
                <a:ea typeface="Baskerville" panose="02020502070401020303" pitchFamily="18" charset="0"/>
              </a:rPr>
              <a:t>NR </a:t>
            </a:r>
            <a:r>
              <a:rPr lang="fr-FR" sz="2400" dirty="0" err="1">
                <a:latin typeface="Baskerville" panose="02020502070401020303" pitchFamily="18" charset="0"/>
                <a:ea typeface="Baskerville" panose="02020502070401020303" pitchFamily="18" charset="0"/>
              </a:rPr>
              <a:t>Governance</a:t>
            </a:r>
            <a:r>
              <a:rPr lang="fr-FR" sz="2400" dirty="0">
                <a:latin typeface="Baskerville" panose="02020502070401020303" pitchFamily="18" charset="0"/>
                <a:ea typeface="Baskerville" panose="02020502070401020303" pitchFamily="18" charset="0"/>
              </a:rPr>
              <a:t> &amp; Institutions</a:t>
            </a:r>
          </a:p>
        </p:txBody>
      </p:sp>
      <p:sp>
        <p:nvSpPr>
          <p:cNvPr id="22" name="Données 21"/>
          <p:cNvSpPr/>
          <p:nvPr/>
        </p:nvSpPr>
        <p:spPr>
          <a:xfrm rot="5400000">
            <a:off x="3869951" y="2363474"/>
            <a:ext cx="1009408" cy="3329241"/>
          </a:xfrm>
          <a:prstGeom prst="flowChartInputOutp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400" dirty="0">
                <a:latin typeface="Baskerville" panose="02020502070401020303" pitchFamily="18" charset="0"/>
                <a:ea typeface="Baskerville" panose="02020502070401020303" pitchFamily="18" charset="0"/>
              </a:rPr>
              <a:t>Agriculture &amp; Conservation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1C72795-2DE2-634E-95F8-7D49407669DA}"/>
              </a:ext>
            </a:extLst>
          </p:cNvPr>
          <p:cNvSpPr txBox="1"/>
          <p:nvPr/>
        </p:nvSpPr>
        <p:spPr>
          <a:xfrm>
            <a:off x="7997588" y="1420965"/>
            <a:ext cx="721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OH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07FA86B-EFE6-474F-A6F3-A678E3E93FF5}"/>
              </a:ext>
            </a:extLst>
          </p:cNvPr>
          <p:cNvSpPr txBox="1"/>
          <p:nvPr/>
        </p:nvSpPr>
        <p:spPr>
          <a:xfrm>
            <a:off x="7997588" y="3876167"/>
            <a:ext cx="1030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>
                <a:solidFill>
                  <a:srgbClr val="C00000"/>
                </a:solidFill>
              </a:rPr>
              <a:t>EcoH</a:t>
            </a:r>
            <a:endParaRPr lang="fr-FR" sz="3200" b="1" dirty="0">
              <a:solidFill>
                <a:srgbClr val="C0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35A01F2-057D-8541-9999-0B37D0A3AE71}"/>
              </a:ext>
            </a:extLst>
          </p:cNvPr>
          <p:cNvSpPr txBox="1"/>
          <p:nvPr/>
        </p:nvSpPr>
        <p:spPr>
          <a:xfrm>
            <a:off x="10394814" y="3291392"/>
            <a:ext cx="1028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SESH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317F9F72-A7CA-1A45-B3D0-5506B716B243}"/>
              </a:ext>
            </a:extLst>
          </p:cNvPr>
          <p:cNvCxnSpPr/>
          <p:nvPr/>
        </p:nvCxnSpPr>
        <p:spPr>
          <a:xfrm>
            <a:off x="5849270" y="1726999"/>
            <a:ext cx="1712652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Accolade fermante 4">
            <a:extLst>
              <a:ext uri="{FF2B5EF4-FFF2-40B4-BE49-F238E27FC236}">
                <a16:creationId xmlns:a16="http://schemas.microsoft.com/office/drawing/2014/main" id="{BDE9B7B9-323D-5F41-9CCE-908616031D76}"/>
              </a:ext>
            </a:extLst>
          </p:cNvPr>
          <p:cNvSpPr/>
          <p:nvPr/>
        </p:nvSpPr>
        <p:spPr>
          <a:xfrm>
            <a:off x="6705596" y="2791146"/>
            <a:ext cx="991741" cy="2754818"/>
          </a:xfrm>
          <a:prstGeom prst="rightBrac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colade fermante 14">
            <a:extLst>
              <a:ext uri="{FF2B5EF4-FFF2-40B4-BE49-F238E27FC236}">
                <a16:creationId xmlns:a16="http://schemas.microsoft.com/office/drawing/2014/main" id="{8177B149-7A6B-C043-AEDB-72238AE91BBB}"/>
              </a:ext>
            </a:extLst>
          </p:cNvPr>
          <p:cNvSpPr/>
          <p:nvPr/>
        </p:nvSpPr>
        <p:spPr>
          <a:xfrm>
            <a:off x="9154926" y="1668539"/>
            <a:ext cx="991741" cy="3872451"/>
          </a:xfrm>
          <a:prstGeom prst="rightBrac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64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5" grpId="0" animBg="1"/>
      <p:bldP spid="1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FC8BC2-15D8-3148-BA5B-6DD2988F5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6821" y="109954"/>
            <a:ext cx="10058400" cy="1609344"/>
          </a:xfrm>
        </p:spPr>
        <p:txBody>
          <a:bodyPr/>
          <a:lstStyle/>
          <a:p>
            <a:r>
              <a:rPr lang="fr-FR" dirty="0"/>
              <a:t>Post-</a:t>
            </a:r>
            <a:r>
              <a:rPr lang="fr-FR" dirty="0" err="1"/>
              <a:t>graduate</a:t>
            </a:r>
            <a:r>
              <a:rPr lang="fr-FR" dirty="0"/>
              <a:t> training &amp; </a:t>
            </a:r>
            <a:r>
              <a:rPr lang="fr-FR" dirty="0" err="1"/>
              <a:t>research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19AA74B-003D-6B49-9C20-DBB75D3935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8" y="26826"/>
            <a:ext cx="1656184" cy="1583067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C1B44804-0BCD-1A41-AD2A-8C4313A05338}"/>
              </a:ext>
            </a:extLst>
          </p:cNvPr>
          <p:cNvSpPr txBox="1">
            <a:spLocks/>
          </p:cNvSpPr>
          <p:nvPr/>
        </p:nvSpPr>
        <p:spPr>
          <a:xfrm>
            <a:off x="940461" y="1593315"/>
            <a:ext cx="6262423" cy="3265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 typeface="Arial" panose="020B0604020202020204" pitchFamily="34" charset="0"/>
              <a:buChar char="•"/>
            </a:pPr>
            <a:r>
              <a:rPr lang="fr-FR" sz="2800" dirty="0" err="1"/>
              <a:t>Since</a:t>
            </a:r>
            <a:r>
              <a:rPr lang="fr-FR" sz="2800" dirty="0"/>
              <a:t> 2007,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fr-FR" sz="2800" dirty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fr-FR" sz="3200" dirty="0">
                <a:solidFill>
                  <a:srgbClr val="FF0000"/>
                </a:solidFill>
              </a:rPr>
              <a:t>163 </a:t>
            </a:r>
            <a:r>
              <a:rPr lang="fr-FR" sz="3200" dirty="0" err="1">
                <a:solidFill>
                  <a:srgbClr val="FF0000"/>
                </a:solidFill>
              </a:rPr>
              <a:t>MSc</a:t>
            </a:r>
            <a:r>
              <a:rPr lang="fr-FR" sz="3200" dirty="0">
                <a:solidFill>
                  <a:srgbClr val="FF0000"/>
                </a:solidFill>
              </a:rPr>
              <a:t>/</a:t>
            </a:r>
            <a:r>
              <a:rPr lang="fr-FR" sz="3200" dirty="0" err="1">
                <a:solidFill>
                  <a:srgbClr val="FF0000"/>
                </a:solidFill>
              </a:rPr>
              <a:t>Phd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 err="1">
                <a:solidFill>
                  <a:srgbClr val="FF0000"/>
                </a:solidFill>
              </a:rPr>
              <a:t>supervised</a:t>
            </a:r>
            <a:r>
              <a:rPr lang="fr-FR" sz="3200" dirty="0">
                <a:solidFill>
                  <a:srgbClr val="FF0000"/>
                </a:solidFill>
              </a:rPr>
              <a:t>, 58 on-</a:t>
            </a:r>
            <a:r>
              <a:rPr lang="fr-FR" sz="3200" dirty="0" err="1">
                <a:solidFill>
                  <a:srgbClr val="FF0000"/>
                </a:solidFill>
              </a:rPr>
              <a:t>going</a:t>
            </a:r>
            <a:endParaRPr lang="fr-FR" sz="3200" dirty="0">
              <a:solidFill>
                <a:srgbClr val="FF0000"/>
              </a:solidFill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fr-FR" sz="3200" dirty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fr-FR" sz="3200" dirty="0"/>
              <a:t>&gt;80 in </a:t>
            </a:r>
            <a:r>
              <a:rPr lang="fr-FR" sz="3200" dirty="0" err="1"/>
              <a:t>academic</a:t>
            </a:r>
            <a:r>
              <a:rPr lang="fr-FR" sz="3200" dirty="0"/>
              <a:t> </a:t>
            </a:r>
            <a:r>
              <a:rPr lang="fr-FR" sz="3200" dirty="0" err="1"/>
              <a:t>insitutions</a:t>
            </a:r>
            <a:r>
              <a:rPr lang="fr-FR" sz="3200" dirty="0"/>
              <a:t> &amp; </a:t>
            </a:r>
            <a:r>
              <a:rPr lang="fr-FR" sz="3200" dirty="0" err="1"/>
              <a:t>Gov</a:t>
            </a:r>
            <a:r>
              <a:rPr lang="fr-FR" sz="3200" dirty="0"/>
              <a:t> Services, </a:t>
            </a:r>
            <a:r>
              <a:rPr lang="fr-FR" sz="3200" dirty="0" err="1"/>
              <a:t>NGo</a:t>
            </a:r>
            <a:r>
              <a:rPr lang="fr-FR" sz="2400" dirty="0" err="1"/>
              <a:t>s</a:t>
            </a:r>
            <a:r>
              <a:rPr lang="fr-FR" sz="3200" dirty="0"/>
              <a:t> </a:t>
            </a:r>
            <a:r>
              <a:rPr lang="fr-FR" sz="3200" dirty="0" err="1"/>
              <a:t>linked</a:t>
            </a:r>
            <a:r>
              <a:rPr lang="fr-FR" sz="3200" dirty="0"/>
              <a:t> to </a:t>
            </a:r>
            <a:r>
              <a:rPr lang="fr-FR" sz="3200" dirty="0" err="1"/>
              <a:t>TFCAs</a:t>
            </a:r>
            <a:endParaRPr lang="fr-FR" sz="3200" dirty="0"/>
          </a:p>
          <a:p>
            <a:pPr marL="685800" indent="-685800">
              <a:buFont typeface="Arial" panose="020B0604020202020204" pitchFamily="34" charset="0"/>
              <a:buChar char="•"/>
            </a:pPr>
            <a:endParaRPr lang="fr-FR" sz="3200" dirty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fr-FR" sz="3200" dirty="0">
                <a:solidFill>
                  <a:srgbClr val="FF0000"/>
                </a:solidFill>
              </a:rPr>
              <a:t>&gt;160 articles &amp; book </a:t>
            </a:r>
            <a:r>
              <a:rPr lang="fr-FR" sz="3200" dirty="0" err="1">
                <a:solidFill>
                  <a:srgbClr val="FF0000"/>
                </a:solidFill>
              </a:rPr>
              <a:t>chapter</a:t>
            </a:r>
            <a:endParaRPr lang="fr-FR" sz="3200" dirty="0">
              <a:solidFill>
                <a:srgbClr val="FF0000"/>
              </a:solidFill>
            </a:endParaRPr>
          </a:p>
          <a:p>
            <a:endParaRPr lang="fr-FR" sz="3200" dirty="0"/>
          </a:p>
        </p:txBody>
      </p:sp>
      <p:sp>
        <p:nvSpPr>
          <p:cNvPr id="6" name="Arrondir un rectangle avec un coin diagonal 4">
            <a:extLst>
              <a:ext uri="{FF2B5EF4-FFF2-40B4-BE49-F238E27FC236}">
                <a16:creationId xmlns:a16="http://schemas.microsoft.com/office/drawing/2014/main" id="{085EE18D-4DB8-D24D-A80A-8DC37FED9DA4}"/>
              </a:ext>
            </a:extLst>
          </p:cNvPr>
          <p:cNvSpPr/>
          <p:nvPr/>
        </p:nvSpPr>
        <p:spPr>
          <a:xfrm>
            <a:off x="7055222" y="6381650"/>
            <a:ext cx="4530436" cy="406400"/>
          </a:xfrm>
          <a:prstGeom prst="round2DiagRect">
            <a:avLst/>
          </a:prstGeom>
          <a:solidFill>
            <a:srgbClr val="3862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FFFFCC"/>
                </a:solidFill>
                <a:latin typeface="Century Schoolbook" pitchFamily="18" charset="0"/>
              </a:rPr>
              <a:t>w </a:t>
            </a:r>
            <a:r>
              <a:rPr lang="fr-FR" sz="2400" b="1" dirty="0" err="1">
                <a:solidFill>
                  <a:srgbClr val="FFFFCC"/>
                </a:solidFill>
                <a:latin typeface="Century Schoolbook" pitchFamily="18" charset="0"/>
              </a:rPr>
              <a:t>w</a:t>
            </a:r>
            <a:r>
              <a:rPr lang="fr-FR" sz="2400" b="1" dirty="0">
                <a:solidFill>
                  <a:srgbClr val="FFFFCC"/>
                </a:solidFill>
                <a:latin typeface="Century Schoolbook" pitchFamily="18" charset="0"/>
              </a:rPr>
              <a:t> </a:t>
            </a:r>
            <a:r>
              <a:rPr lang="fr-FR" sz="2400" b="1" dirty="0" err="1">
                <a:solidFill>
                  <a:srgbClr val="FFFFCC"/>
                </a:solidFill>
                <a:latin typeface="Century Schoolbook" pitchFamily="18" charset="0"/>
              </a:rPr>
              <a:t>w</a:t>
            </a:r>
            <a:r>
              <a:rPr lang="fr-FR" sz="2400" b="1" dirty="0">
                <a:solidFill>
                  <a:srgbClr val="FFFFCC"/>
                </a:solidFill>
                <a:latin typeface="Century Schoolbook" pitchFamily="18" charset="0"/>
              </a:rPr>
              <a:t> . r p – p c p . o r g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07A395CB-6CDD-AC48-8BF8-16B41246CE05}"/>
              </a:ext>
            </a:extLst>
          </p:cNvPr>
          <p:cNvSpPr/>
          <p:nvPr/>
        </p:nvSpPr>
        <p:spPr>
          <a:xfrm>
            <a:off x="11066318" y="73890"/>
            <a:ext cx="1038680" cy="495569"/>
          </a:xfrm>
          <a:prstGeom prst="round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Examples</a:t>
            </a:r>
            <a:endParaRPr lang="fr-FR" sz="20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EB3DC806-171F-C447-A624-317E3FEFF436}"/>
              </a:ext>
            </a:extLst>
          </p:cNvPr>
          <p:cNvSpPr/>
          <p:nvPr/>
        </p:nvSpPr>
        <p:spPr>
          <a:xfrm>
            <a:off x="1965554" y="4731989"/>
            <a:ext cx="2065338" cy="2116138"/>
          </a:xfrm>
          <a:prstGeom prst="ellipse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2BC4544-1F91-5F42-9080-856B8CFF60A5}"/>
              </a:ext>
            </a:extLst>
          </p:cNvPr>
          <p:cNvSpPr/>
          <p:nvPr/>
        </p:nvSpPr>
        <p:spPr>
          <a:xfrm>
            <a:off x="5515372" y="4741034"/>
            <a:ext cx="1687512" cy="1601788"/>
          </a:xfrm>
          <a:prstGeom prst="ellipse">
            <a:avLst/>
          </a:prstGeom>
          <a:blipFill>
            <a:blip r:embed="rId5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CEA669E-1413-3A42-9B02-AD5C9F1543E1}"/>
              </a:ext>
            </a:extLst>
          </p:cNvPr>
          <p:cNvSpPr/>
          <p:nvPr/>
        </p:nvSpPr>
        <p:spPr>
          <a:xfrm>
            <a:off x="7657669" y="3149154"/>
            <a:ext cx="1370013" cy="1417637"/>
          </a:xfrm>
          <a:prstGeom prst="ellipse">
            <a:avLst/>
          </a:prstGeom>
          <a:blipFill>
            <a:blip r:embed="rId6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8B94052-8BD3-C449-ABC7-5E102AE9236B}"/>
              </a:ext>
            </a:extLst>
          </p:cNvPr>
          <p:cNvSpPr/>
          <p:nvPr/>
        </p:nvSpPr>
        <p:spPr>
          <a:xfrm>
            <a:off x="9431177" y="1565776"/>
            <a:ext cx="1114425" cy="1058863"/>
          </a:xfrm>
          <a:prstGeom prst="ellipse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2" name="Image 2" descr="Final design.jpeg">
            <a:extLst>
              <a:ext uri="{FF2B5EF4-FFF2-40B4-BE49-F238E27FC236}">
                <a16:creationId xmlns:a16="http://schemas.microsoft.com/office/drawing/2014/main" id="{5D14DE8F-C54A-7942-A9A0-053A598B2E9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7235" y="3241936"/>
            <a:ext cx="1778423" cy="2666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76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E6605B-5862-BC43-B69C-A23E4B1A4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782" y="-36595"/>
            <a:ext cx="6048982" cy="1938076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On-going / Future projects </a:t>
            </a:r>
            <a:r>
              <a:rPr lang="en-GB" sz="2200" dirty="0">
                <a:latin typeface="+mn-lt"/>
              </a:rPr>
              <a:t>linked with COHESA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BA36C9-69AD-264E-B0D4-DDA84D12FF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656" y="1718419"/>
            <a:ext cx="6867997" cy="4955336"/>
          </a:xfrm>
        </p:spPr>
        <p:txBody>
          <a:bodyPr>
            <a:noAutofit/>
          </a:bodyPr>
          <a:lstStyle/>
          <a:p>
            <a:pPr marL="0" indent="0">
              <a:buClr>
                <a:schemeClr val="accent6">
                  <a:lumMod val="75000"/>
                </a:schemeClr>
              </a:buClr>
              <a:buNone/>
            </a:pPr>
            <a:endParaRPr lang="en-GB" sz="1600" b="1" dirty="0"/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2400" b="1" dirty="0"/>
              <a:t>On-going projects 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2000" b="1" dirty="0"/>
              <a:t>LIPS-ZIM (EU – DESIRA, 5M€), ILRI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600" dirty="0"/>
              <a:t>2020 - 2023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600" dirty="0"/>
              <a:t>Animal health &amp; Production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600" dirty="0"/>
              <a:t>ILRI coordinating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600" dirty="0"/>
              <a:t>Zimbabwe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2000" b="1" dirty="0"/>
              <a:t>PACMAN (AFD; 2M€), </a:t>
            </a:r>
            <a:r>
              <a:rPr lang="en-GB" sz="2000" b="1" dirty="0" err="1"/>
              <a:t>Cirad</a:t>
            </a:r>
            <a:endParaRPr lang="en-GB" sz="2000" b="1" dirty="0"/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600" dirty="0"/>
              <a:t>2021 – 2024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600" dirty="0"/>
              <a:t>Support to biotechnology platform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600" dirty="0"/>
              <a:t>Zimbabwe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2000" b="1" dirty="0"/>
              <a:t>BNP HUM-ANI (BNP; 0;7M€), IRD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600" dirty="0"/>
              <a:t>2021-2024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600" dirty="0"/>
              <a:t>Disease ecology W/L interface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600" dirty="0"/>
              <a:t>Zimbabwe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2000" b="1" dirty="0"/>
              <a:t>+ NIF NAF ASF (</a:t>
            </a:r>
            <a:r>
              <a:rPr lang="en-GB" sz="2000" b="1" dirty="0" err="1"/>
              <a:t>Moz</a:t>
            </a:r>
            <a:r>
              <a:rPr lang="en-GB" sz="2000" b="1" dirty="0"/>
              <a:t>, SA)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en-GB" sz="1600" b="1" dirty="0"/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en-GB" b="1" dirty="0"/>
          </a:p>
          <a:p>
            <a:pPr marL="0" indent="0">
              <a:buClr>
                <a:schemeClr val="accent6">
                  <a:lumMod val="75000"/>
                </a:schemeClr>
              </a:buClr>
              <a:buNone/>
            </a:pPr>
            <a:endParaRPr lang="en-GB" sz="1600" b="1" dirty="0"/>
          </a:p>
        </p:txBody>
      </p:sp>
      <p:pic>
        <p:nvPicPr>
          <p:cNvPr id="12" name="Image 11" descr="Une image contenant personne, extérieur, mammifère, herbe&#10;&#10;Description générée automatiquement">
            <a:extLst>
              <a:ext uri="{FF2B5EF4-FFF2-40B4-BE49-F238E27FC236}">
                <a16:creationId xmlns:a16="http://schemas.microsoft.com/office/drawing/2014/main" id="{DA31917B-6708-FA44-950F-E5AD9B8553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4904316" y="-4"/>
            <a:ext cx="7287684" cy="3694372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</p:spPr>
      </p:pic>
      <p:pic>
        <p:nvPicPr>
          <p:cNvPr id="14" name="Image 13" descr="Une image contenant texte, intérieur, personne, bureau&#10;&#10;Description générée automatiquement">
            <a:extLst>
              <a:ext uri="{FF2B5EF4-FFF2-40B4-BE49-F238E27FC236}">
                <a16:creationId xmlns:a16="http://schemas.microsoft.com/office/drawing/2014/main" id="{D16D3117-0E90-2E4D-9341-39F4CE34E1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6728" y="3802961"/>
            <a:ext cx="7472381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686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99F1FFA9-D672-408C-9220-ADEEC6ABD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6E6605B-5862-BC43-B69C-A23E4B1A4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06" y="-246657"/>
            <a:ext cx="5962694" cy="1938076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On-going / Future projects </a:t>
            </a:r>
            <a:r>
              <a:rPr lang="en-GB" sz="2200" dirty="0">
                <a:latin typeface="+mn-lt"/>
              </a:rPr>
              <a:t>linked with COHESA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BA36C9-69AD-264E-B0D4-DDA84D12FF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157" y="1325293"/>
            <a:ext cx="6867997" cy="4955336"/>
          </a:xfrm>
        </p:spPr>
        <p:txBody>
          <a:bodyPr>
            <a:noAutofit/>
          </a:bodyPr>
          <a:lstStyle/>
          <a:p>
            <a:pPr marL="0" indent="0">
              <a:buClr>
                <a:schemeClr val="accent6">
                  <a:lumMod val="75000"/>
                </a:schemeClr>
              </a:buClr>
              <a:buNone/>
            </a:pPr>
            <a:endParaRPr lang="en-GB" sz="1600" b="1" dirty="0"/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2400" b="1" dirty="0"/>
              <a:t>On-going projects 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b="1" dirty="0" err="1"/>
              <a:t>Microm</a:t>
            </a:r>
            <a:r>
              <a:rPr lang="en-GB" b="1" dirty="0"/>
              <a:t>/Virus (Various, 0,4K€), </a:t>
            </a:r>
            <a:r>
              <a:rPr lang="en-GB" b="1" dirty="0" err="1"/>
              <a:t>Cirad</a:t>
            </a:r>
            <a:endParaRPr lang="en-GB" b="1" dirty="0"/>
          </a:p>
          <a:p>
            <a:pPr lvl="3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dirty="0"/>
              <a:t>2018-On-going</a:t>
            </a:r>
          </a:p>
          <a:p>
            <a:pPr lvl="3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dirty="0" err="1"/>
              <a:t>Microm</a:t>
            </a:r>
            <a:r>
              <a:rPr lang="en-GB" dirty="0"/>
              <a:t>/human/virus interface</a:t>
            </a:r>
          </a:p>
          <a:p>
            <a:pPr lvl="3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dirty="0" err="1"/>
              <a:t>Zim</a:t>
            </a:r>
            <a:r>
              <a:rPr lang="en-GB" dirty="0"/>
              <a:t> &amp; </a:t>
            </a:r>
            <a:r>
              <a:rPr lang="en-GB" dirty="0" err="1"/>
              <a:t>Moz</a:t>
            </a:r>
            <a:r>
              <a:rPr lang="en-GB" dirty="0"/>
              <a:t> (</a:t>
            </a:r>
            <a:r>
              <a:rPr lang="en-GB" dirty="0" err="1"/>
              <a:t>Zamb</a:t>
            </a:r>
            <a:r>
              <a:rPr lang="en-GB" dirty="0"/>
              <a:t>?)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b="1" dirty="0"/>
              <a:t>ROADMAP AMR (EU, 2M€), INRA</a:t>
            </a:r>
          </a:p>
          <a:p>
            <a:pPr lvl="3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dirty="0"/>
              <a:t>2019-2022</a:t>
            </a:r>
          </a:p>
          <a:p>
            <a:pPr lvl="3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dirty="0"/>
              <a:t>AMR</a:t>
            </a:r>
          </a:p>
          <a:p>
            <a:pPr lvl="3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dirty="0"/>
              <a:t>Mozambique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2400" b="1" dirty="0"/>
              <a:t>Future projects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2000" b="1" dirty="0"/>
              <a:t>OLOH (AFD: 5M€); PPF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600" dirty="0"/>
              <a:t>2022-2026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800" dirty="0"/>
              <a:t>SESH approach of Limpopo NP buffer zone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1800" dirty="0"/>
              <a:t>Mozambique</a:t>
            </a:r>
          </a:p>
          <a:p>
            <a:pPr lvl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2000" b="1" dirty="0"/>
              <a:t>PREZODE southern Africa </a:t>
            </a:r>
            <a:r>
              <a:rPr lang="en-GB" sz="2000" dirty="0"/>
              <a:t>(</a:t>
            </a:r>
            <a:r>
              <a:rPr lang="en-GB" sz="2000" dirty="0" err="1"/>
              <a:t>Zim</a:t>
            </a:r>
            <a:r>
              <a:rPr lang="en-GB" sz="2000" dirty="0"/>
              <a:t>, </a:t>
            </a:r>
            <a:r>
              <a:rPr lang="en-GB" sz="2000" dirty="0" err="1"/>
              <a:t>Moz</a:t>
            </a:r>
            <a:r>
              <a:rPr lang="en-GB" sz="2000" dirty="0"/>
              <a:t>, </a:t>
            </a:r>
            <a:r>
              <a:rPr lang="en-GB" sz="2000" dirty="0" err="1"/>
              <a:t>Zambie</a:t>
            </a:r>
            <a:r>
              <a:rPr lang="en-GB" sz="2000" dirty="0"/>
              <a:t>?)</a:t>
            </a:r>
          </a:p>
          <a:p>
            <a:pPr lvl="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en-GB" b="1" dirty="0"/>
          </a:p>
          <a:p>
            <a:pPr marL="0" indent="0">
              <a:buClr>
                <a:schemeClr val="accent6">
                  <a:lumMod val="75000"/>
                </a:schemeClr>
              </a:buClr>
              <a:buNone/>
            </a:pPr>
            <a:endParaRPr lang="en-GB" sz="1600" b="1" dirty="0"/>
          </a:p>
        </p:txBody>
      </p:sp>
      <p:pic>
        <p:nvPicPr>
          <p:cNvPr id="12" name="Image 11" descr="Une image contenant personne, extérieur, mammifère, herbe&#10;&#10;Description générée automatiquement">
            <a:extLst>
              <a:ext uri="{FF2B5EF4-FFF2-40B4-BE49-F238E27FC236}">
                <a16:creationId xmlns:a16="http://schemas.microsoft.com/office/drawing/2014/main" id="{DA31917B-6708-FA44-950F-E5AD9B8553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4904316" y="-4"/>
            <a:ext cx="7287684" cy="3694372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</p:spPr>
      </p:pic>
      <p:pic>
        <p:nvPicPr>
          <p:cNvPr id="14" name="Image 13" descr="Une image contenant texte, intérieur, personne, bureau&#10;&#10;Description générée automatiquement">
            <a:extLst>
              <a:ext uri="{FF2B5EF4-FFF2-40B4-BE49-F238E27FC236}">
                <a16:creationId xmlns:a16="http://schemas.microsoft.com/office/drawing/2014/main" id="{D16D3117-0E90-2E4D-9341-39F4CE34E1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6728" y="3802961"/>
            <a:ext cx="7472381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1714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466</Words>
  <Application>Microsoft Office PowerPoint</Application>
  <PresentationFormat>Widescreen</PresentationFormat>
  <Paragraphs>97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Baskerville</vt:lpstr>
      <vt:lpstr>Calibri</vt:lpstr>
      <vt:lpstr>Calibri Light</vt:lpstr>
      <vt:lpstr>Century Schoolbook</vt:lpstr>
      <vt:lpstr>Wingdings</vt:lpstr>
      <vt:lpstr>Thème Office</vt:lpstr>
      <vt:lpstr>CIRAD in southern Africa</vt:lpstr>
      <vt:lpstr>Cirad is in Zimbabwe &amp; Mozambique</vt:lpstr>
      <vt:lpstr>Research Platform « Production and Conservation in Partnership »</vt:lpstr>
      <vt:lpstr>PowerPoint Presentation</vt:lpstr>
      <vt:lpstr>PowerPoint Presentation</vt:lpstr>
      <vt:lpstr>PowerPoint Presentation</vt:lpstr>
      <vt:lpstr>Post-graduate training &amp; research</vt:lpstr>
      <vt:lpstr>On-going / Future projects linked with COHESA</vt:lpstr>
      <vt:lpstr>On-going / Future projects linked with COHESA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2022-02-16T10:49:23Z</dcterms:created>
  <dcterms:modified xsi:type="dcterms:W3CDTF">2022-02-16T10:49:27Z</dcterms:modified>
</cp:coreProperties>
</file>