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9" r:id="rId5"/>
    <p:sldId id="266" r:id="rId6"/>
    <p:sldId id="260" r:id="rId7"/>
    <p:sldId id="261" r:id="rId8"/>
    <p:sldId id="267" r:id="rId9"/>
    <p:sldId id="262" r:id="rId10"/>
    <p:sldId id="263" r:id="rId11"/>
    <p:sldId id="264" r:id="rId12"/>
    <p:sldId id="265" r:id="rId13"/>
    <p:sldId id="270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1D24D2-825F-439B-A6D0-712C8D40BF6C}" v="5" dt="2024-03-25T08:11:12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93A9A-1A91-F376-979F-8DE48B073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01CBC2-3384-C930-DD9E-8E41186F14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7CA59-1333-9098-FE12-529D4549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84444-B56E-7B86-EC5F-D3C96645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BD342-1644-01B6-8B68-715947CD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581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F5792-B3D6-2CC7-12CF-BA601C9E5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BBA688-D42D-4172-07EE-BA374D7B0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A460B-0C2F-99FB-26BD-CFC124983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A4C9F8-627F-644C-7A06-AA38B0D93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49B3BB-F758-011F-6044-D85391084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889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7651CC-2479-875C-7B91-7A2C74203C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54B6A-06D9-24A5-705E-1FCB0A99A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7E0E3-BB93-F3FB-1E16-98782AF9A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5ED1E-8A31-69FD-75F2-00621302D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D8E03-5218-B38D-DB62-14989C7EC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27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6E98D-812E-1BE2-BD7E-ABCF4A286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26B56-E605-F845-3D2F-BFAE84766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F32E3-5BCB-48EC-1EC9-0912FB682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7EB92-E990-6BD7-9E21-34CD4117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A2837-89A8-D4DC-A607-99ECF9D2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53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50B12-394B-0AAB-D228-70E06A762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FAB44-E90C-522C-3FE4-C16D42B78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6DE74-E5F6-EA81-D48E-D0B791470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ECE89-1992-92E5-27F2-E5DB331D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97A96-94CB-95B8-7BE6-0227AF6E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859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5EA83-09FD-2174-CF70-49628DAB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281836-8D71-78E2-360B-B0F80192D4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CED23-3BA4-217D-7037-ED6D0E564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BFE756-34A7-B431-9341-AED655CD1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4BBC28-0DE4-75F7-8F19-ACDAAA408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0AC950-0200-5199-75D6-6B347CD02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89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29916-240D-DA06-CECF-093B130F0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0350EA-BD66-CAD8-4ADD-2B22626AA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061D5-A5D3-E3CD-0EA4-8775193F7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CAF8E4-E8CD-9DEB-4DAE-0F8FA5E37F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C289A0-443D-D8EC-BB23-7DE50628CE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4B5D92-0F13-DD85-99B2-F3BE986DF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4204D1-9A5C-C098-9303-27A54E6B9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0D7B72-1016-F7F6-2E35-4400C9EF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091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70A76-E286-086E-F012-86141F6B8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4B9BED-BB1B-8FFB-09C1-6C5E7EEE2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0D5A50-C051-7E23-2ED3-C96E7105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E812C-3E32-4593-9E8B-9AEBE0D76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769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7B2761-04E8-8932-87C9-81222BE01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5516F0-7EA5-888E-01E5-5529ED2FB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455BF-9FAD-FDEB-A58D-DA858E100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05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83C57-4023-DFBE-CB69-32D8ECA75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E4412-B6B3-4464-1430-A2FC47287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5CDBA8-76D6-2246-9ED0-615517E951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6385C4-7DDA-37BA-ED68-E3FF32AF7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774A19-903E-C4A8-5B91-6A36D923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24B945-46CD-6FC6-4D86-EBFF3B65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91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7EEB8-1E97-010A-CB44-3EFFCC7F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6864C3-7BF0-B28C-1485-D3A95C583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18DB4-5DCB-975F-EE08-D2F381063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EE454E-5245-E552-D4CA-F779482B6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807B9-CF5D-A93C-0A63-6AA069031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E1479-6498-83B6-FA63-F347BF097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400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294988-4432-CFCA-0798-E08E9651D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9E5200-C6BE-CFC2-9423-E4AA43F339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1F4BE-516F-ED10-4639-8FB026A0FE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140025-9FCB-41B5-9C4B-1F75895FC4E0}" type="datetimeFigureOut">
              <a:rPr lang="en-GB" smtClean="0"/>
              <a:t>15/04/2024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4F570-8E6C-928E-2C69-A9FBCD41C7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1D021-9233-C9ED-E87F-8598BD2F4E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A8AFE7-5493-44EE-866A-E55E9AA822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74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7C722-07AF-6137-B9D6-B8722996CC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4836" y="824594"/>
            <a:ext cx="9776460" cy="2328453"/>
          </a:xfrm>
        </p:spPr>
        <p:txBody>
          <a:bodyPr>
            <a:normAutofit fontScale="90000"/>
          </a:bodyPr>
          <a:lstStyle/>
          <a:p>
            <a:r>
              <a:rPr lang="en-GB" dirty="0"/>
              <a:t>Restoration of Livestock Services in Conflict and Drought Affected Areas of Ethiopia (RESTORE)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0FF11B-1FA0-D1CF-D4C9-EC6370CCFF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4629" y="3288530"/>
            <a:ext cx="9144000" cy="475206"/>
          </a:xfrm>
        </p:spPr>
        <p:txBody>
          <a:bodyPr/>
          <a:lstStyle/>
          <a:p>
            <a:r>
              <a:rPr lang="en-GB" dirty="0"/>
              <a:t>Key points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5B0C3E-DCB1-68DC-B1B8-624A8F00D0F7}"/>
              </a:ext>
            </a:extLst>
          </p:cNvPr>
          <p:cNvSpPr txBox="1"/>
          <p:nvPr/>
        </p:nvSpPr>
        <p:spPr>
          <a:xfrm>
            <a:off x="3740349" y="4094414"/>
            <a:ext cx="538276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  <a:latin typeface="Corbel"/>
              </a:rPr>
              <a:t>Theodore Knight-Jones,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orbel"/>
              </a:rPr>
              <a:t>Animal and Human Health,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orbel"/>
              </a:rPr>
              <a:t>International Livestock Research Institute (ILRI) </a:t>
            </a:r>
          </a:p>
          <a:p>
            <a:pPr algn="ctr"/>
            <a:endParaRPr lang="en-US" dirty="0">
              <a:solidFill>
                <a:prstClr val="black"/>
              </a:solidFill>
              <a:latin typeface="Corbel"/>
            </a:endParaRPr>
          </a:p>
          <a:p>
            <a:pPr algn="ctr"/>
            <a:r>
              <a:rPr lang="en-US" dirty="0">
                <a:solidFill>
                  <a:prstClr val="black"/>
                </a:solidFill>
                <a:latin typeface="Corbel"/>
              </a:rPr>
              <a:t>25 March 2024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orbel"/>
              </a:rPr>
              <a:t>ILRI, Ethiopia</a:t>
            </a:r>
          </a:p>
        </p:txBody>
      </p:sp>
    </p:spTree>
    <p:extLst>
      <p:ext uri="{BB962C8B-B14F-4D97-AF65-F5344CB8AC3E}">
        <p14:creationId xmlns:p14="http://schemas.microsoft.com/office/powerpoint/2010/main" val="893478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EEFB7-9E28-7291-7D84-4B2438A56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CB85A-6EC8-B659-8434-8201507F5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GB" dirty="0"/>
          </a:p>
          <a:p>
            <a:r>
              <a:rPr lang="en-GB" dirty="0"/>
              <a:t>WP3: Improved health and food safety standards</a:t>
            </a:r>
          </a:p>
          <a:p>
            <a:r>
              <a:rPr lang="en-GB" dirty="0"/>
              <a:t>A3.1 Support for harmonization of legislation for sanitary inspection and certification procedures to meet international trade requirements</a:t>
            </a:r>
          </a:p>
          <a:p>
            <a:pPr lvl="1"/>
            <a:r>
              <a:rPr lang="en-GB" dirty="0"/>
              <a:t>Review requirements, challenges and opportunities for key markets</a:t>
            </a:r>
          </a:p>
          <a:p>
            <a:r>
              <a:rPr lang="en-GB" dirty="0"/>
              <a:t>A3.2 Strengthening Ethiopian Veterinary Service capacity to address issues related to sanitary and </a:t>
            </a:r>
            <a:r>
              <a:rPr lang="en-GB" dirty="0" err="1"/>
              <a:t>phyto</a:t>
            </a:r>
            <a:r>
              <a:rPr lang="en-GB" dirty="0"/>
              <a:t>-sanitary and technical barriers to trade</a:t>
            </a:r>
          </a:p>
          <a:p>
            <a:pPr lvl="1"/>
            <a:r>
              <a:rPr lang="en-GB" dirty="0"/>
              <a:t>export livestock source area and </a:t>
            </a:r>
            <a:r>
              <a:rPr lang="en-GB" dirty="0" err="1"/>
              <a:t>Yelemat</a:t>
            </a:r>
            <a:r>
              <a:rPr lang="en-GB" dirty="0"/>
              <a:t> </a:t>
            </a:r>
            <a:r>
              <a:rPr lang="en-GB" dirty="0" err="1"/>
              <a:t>Tirufat</a:t>
            </a:r>
            <a:r>
              <a:rPr lang="en-GB" dirty="0"/>
              <a:t> Villages</a:t>
            </a:r>
          </a:p>
          <a:p>
            <a:pPr lvl="1"/>
            <a:r>
              <a:rPr lang="en-GB" dirty="0"/>
              <a:t>Gap assessment then capacitation, surveillance, standards and systems (</a:t>
            </a:r>
            <a:r>
              <a:rPr lang="fr-FR" dirty="0"/>
              <a:t>ADNIS, DOVAR 2, LITS, LIMS)</a:t>
            </a:r>
            <a:endParaRPr lang="en-GB" dirty="0"/>
          </a:p>
          <a:p>
            <a:r>
              <a:rPr lang="en-GB" dirty="0"/>
              <a:t>A3.3 Capacitate domestic meat value chains to improve hygiene, inspection and certification – Simple equipment, training (</a:t>
            </a:r>
            <a:r>
              <a:rPr lang="en-GB" dirty="0" err="1"/>
              <a:t>ToT</a:t>
            </a:r>
            <a:r>
              <a:rPr lang="en-GB" dirty="0"/>
              <a:t>)</a:t>
            </a:r>
          </a:p>
          <a:p>
            <a:r>
              <a:rPr lang="en-GB" dirty="0"/>
              <a:t>A3.4 Strengthen surveillance and control of priority zoonotic diseases</a:t>
            </a:r>
          </a:p>
          <a:p>
            <a:pPr lvl="1"/>
            <a:r>
              <a:rPr lang="en-GB" dirty="0" err="1"/>
              <a:t>ToT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110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8C56C-A4A2-B738-5E60-13C696804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9712A-07D7-DB9D-E54C-ED63E0370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WP4: Improved fodder </a:t>
            </a:r>
          </a:p>
          <a:p>
            <a:r>
              <a:rPr lang="en-GB" dirty="0"/>
              <a:t>A4.1	Promote development of feed and forage production banks and sustainable pastureland management with nutritious, and drought tolerant fodder grass promoting marketable livestock feed</a:t>
            </a:r>
          </a:p>
          <a:p>
            <a:pPr lvl="1"/>
            <a:r>
              <a:rPr lang="en-GB" dirty="0"/>
              <a:t>4.1.1	Support farmer-private sector driven improved livestock feed and fodder production integrated within a mixed farming system or as a specialized crop for pastoralists</a:t>
            </a:r>
          </a:p>
          <a:p>
            <a:pPr lvl="1"/>
            <a:r>
              <a:rPr lang="en-GB" dirty="0"/>
              <a:t>4.1.2	Support industrialization of agro-industrial by-products for livestock feeding</a:t>
            </a:r>
          </a:p>
          <a:p>
            <a:r>
              <a:rPr lang="en-GB" dirty="0"/>
              <a:t>A4.2	Support manure management in each region</a:t>
            </a:r>
          </a:p>
          <a:p>
            <a:pPr lvl="1"/>
            <a:r>
              <a:rPr lang="en-GB" dirty="0"/>
              <a:t>4.2.1	Support farmers in dung management in order to improve nutrient value and decrease GHG emissions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1768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30F05-4484-73F2-3B57-A2CC8B5FC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7F35B-D5CE-ADFA-5F7A-407614BA4B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WP5: Improved hide and skin quality</a:t>
            </a:r>
          </a:p>
          <a:p>
            <a:r>
              <a:rPr lang="en-GB" dirty="0"/>
              <a:t>A5.1 Conduct assessment with regions on existing skin and hide damaging diseases with recommendations for control</a:t>
            </a:r>
          </a:p>
          <a:p>
            <a:r>
              <a:rPr lang="en-GB" dirty="0"/>
              <a:t>A5.2 Conduct stakeholders consultative workshop in regions with awareness creation on hide and skin quality issues, production and processing</a:t>
            </a:r>
          </a:p>
          <a:p>
            <a:r>
              <a:rPr lang="en-GB" dirty="0"/>
              <a:t>A5.3 Provide Tot Training on the control of skin and hide damaging diseases in regions (including procurement and supply of chemicals, sprayers, PPE, etc), with possible PPP delivery, as part of a pilot of strategic control of relevant diseases and poor skin quality	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992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9C6E9-2325-D6CD-5DA9-9573F9C40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Mainstreaming cross-cutting issues  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72F5D-0E4B-040C-0C6B-F415AF17D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a.	Environmental Protection and Climate Change (reduction in GHG intensity)</a:t>
            </a:r>
          </a:p>
          <a:p>
            <a:r>
              <a:rPr lang="en-GB" dirty="0"/>
              <a:t>b.	Gender equality and empowerment of women and girls</a:t>
            </a:r>
          </a:p>
          <a:p>
            <a:r>
              <a:rPr lang="en-GB" dirty="0"/>
              <a:t>c.	Disability</a:t>
            </a:r>
          </a:p>
          <a:p>
            <a:r>
              <a:rPr lang="en-GB" dirty="0"/>
              <a:t>d.	Conflict sensitivity, peace and resilience</a:t>
            </a:r>
          </a:p>
          <a:p>
            <a:r>
              <a:rPr lang="en-GB" dirty="0"/>
              <a:t>e.	Disaster Risk Reduction</a:t>
            </a:r>
          </a:p>
          <a:p>
            <a:r>
              <a:rPr lang="en-GB" dirty="0"/>
              <a:t>f.	Animal Welfare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0899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D26C1-BE50-547C-99EF-584865C28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24658-D35A-85EA-DA38-4482A996C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diagram of a process&#10;&#10;Description automatically generated">
            <a:extLst>
              <a:ext uri="{FF2B5EF4-FFF2-40B4-BE49-F238E27FC236}">
                <a16:creationId xmlns:a16="http://schemas.microsoft.com/office/drawing/2014/main" id="{13B56CCC-1C6A-DB2D-FA52-64DE99F730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742" y="1500187"/>
            <a:ext cx="11164718" cy="47454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247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61DE7-9259-6E36-F02F-FDE9783F0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and Where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1700D-E7D2-8D38-DB64-F52824EFA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Focal regions: Afar, Tigray, South Ethiopia</a:t>
            </a:r>
          </a:p>
          <a:p>
            <a:endParaRPr lang="en-GB" dirty="0"/>
          </a:p>
          <a:p>
            <a:r>
              <a:rPr lang="en-GB" dirty="0"/>
              <a:t>EU IM3 funded regions: Amhara, Oromia, Somali region</a:t>
            </a:r>
          </a:p>
          <a:p>
            <a:endParaRPr lang="en-GB" dirty="0"/>
          </a:p>
          <a:p>
            <a:r>
              <a:rPr lang="en-GB" dirty="0"/>
              <a:t>ILRI lead</a:t>
            </a:r>
          </a:p>
          <a:p>
            <a:r>
              <a:rPr lang="en-GB" dirty="0"/>
              <a:t>EVA partner</a:t>
            </a:r>
          </a:p>
          <a:p>
            <a:pPr algn="l">
              <a:lnSpc>
                <a:spcPct val="115000"/>
              </a:lnSpc>
              <a:tabLst>
                <a:tab pos="-457200" algn="l"/>
              </a:tabLst>
            </a:pPr>
            <a:r>
              <a:rPr lang="en-GB" sz="2000" b="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Non-Focal regions: South-West Region, Central Ethiopia</a:t>
            </a:r>
          </a:p>
          <a:p>
            <a:pPr algn="l">
              <a:lnSpc>
                <a:spcPct val="115000"/>
              </a:lnSpc>
              <a:tabLst>
                <a:tab pos="-457200" algn="l"/>
              </a:tabLst>
            </a:pPr>
            <a:endParaRPr lang="en-GB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>
              <a:lnSpc>
                <a:spcPct val="115000"/>
              </a:lnSpc>
              <a:tabLst>
                <a:tab pos="-457200" algn="l"/>
              </a:tabLst>
            </a:pP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48 months</a:t>
            </a:r>
          </a:p>
          <a:p>
            <a:pPr algn="l">
              <a:lnSpc>
                <a:spcPct val="115000"/>
              </a:lnSpc>
              <a:tabLst>
                <a:tab pos="-457200" algn="l"/>
              </a:tabLst>
            </a:pPr>
            <a:endParaRPr lang="en-GB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675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100D3-89F6-01B5-D222-4690BBBDC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74242-62DC-4220-3403-41D56C5F9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Impact (Overall Objective): Enhanced food security, nutrition and livelihood resilience for rural communities across the country, focussing on areas affected by drought and conflict</a:t>
            </a:r>
          </a:p>
          <a:p>
            <a:endParaRPr lang="en-GB" dirty="0"/>
          </a:p>
          <a:p>
            <a:r>
              <a:rPr lang="en-GB" dirty="0"/>
              <a:t>Outcomes (Specific objectives): Sustained recovery of the livestock system from the conflict and drought induced crises, with increased overall sector productivity and improved the marketing of livestock products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0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89C09-07CE-BB72-9151-687501012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Relationship between methane emissions intensity per kg of product and a) milk yield and b) weight gain (Herrero et al., 2013a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9A012-A11B-90A0-48FE-8B668C5E2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C960B9-7CF4-6275-7331-0458E7A1DE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31" t="31167" r="13000" b="13000"/>
          <a:stretch/>
        </p:blipFill>
        <p:spPr>
          <a:xfrm>
            <a:off x="0" y="1825625"/>
            <a:ext cx="12106986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79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D26C1-BE50-547C-99EF-584865C28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24658-D35A-85EA-DA38-4482A996C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A diagram of a process&#10;&#10;Description automatically generated">
            <a:extLst>
              <a:ext uri="{FF2B5EF4-FFF2-40B4-BE49-F238E27FC236}">
                <a16:creationId xmlns:a16="http://schemas.microsoft.com/office/drawing/2014/main" id="{13B56CCC-1C6A-DB2D-FA52-64DE99F730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742" y="1500187"/>
            <a:ext cx="11164718" cy="47454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0726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FF5EA-209A-3FC6-6728-55295A49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1FF091-E644-4110-541C-7A3ACBDF3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Intermediate Outcomes (IO) 1: Livestock service delivery systems restored in conflict and drought affected areas</a:t>
            </a:r>
          </a:p>
          <a:p>
            <a:r>
              <a:rPr lang="en-GB" dirty="0"/>
              <a:t>IO 2: The quality and reliability of integrated public and private veterinary service delivery improved, with more efficient production</a:t>
            </a:r>
          </a:p>
          <a:p>
            <a:r>
              <a:rPr lang="en-GB" dirty="0"/>
              <a:t>IO 3: Improved compliance and enforcement of animal health, food safety standards, responding to market requirements</a:t>
            </a:r>
          </a:p>
          <a:p>
            <a:r>
              <a:rPr lang="en-GB" dirty="0"/>
              <a:t>IO 4: Availability and Quality of livestock feeds improved through farmers/pastoralists and private sector driven fodder production and marketing</a:t>
            </a:r>
          </a:p>
          <a:p>
            <a:r>
              <a:rPr lang="en-GB" dirty="0"/>
              <a:t>IO 5: Enhanced quality of hide and skin through improved animal health intervention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164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8525E-EDA9-0268-363E-D8B555AF5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C8AED-B019-96D9-D590-E0D92B426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WP1: Restore Livestock Service Delivery Systems</a:t>
            </a:r>
          </a:p>
          <a:p>
            <a:r>
              <a:rPr lang="en-GB" dirty="0"/>
              <a:t>A1.1 Rapid assessment conducted to determine sustainable livestock levels, and livestock response plan, in close cooperation with the main institutions and cooperation partners supporting the livestock sector; including determining the status of feed, forage and pasture resources</a:t>
            </a:r>
          </a:p>
          <a:p>
            <a:r>
              <a:rPr lang="en-GB" dirty="0"/>
              <a:t>A1.2-3 Restore routine and emergency animal health equipment, systems and inputs in regions (clinics, vet labs…)</a:t>
            </a:r>
          </a:p>
        </p:txBody>
      </p:sp>
    </p:spTree>
    <p:extLst>
      <p:ext uri="{BB962C8B-B14F-4D97-AF65-F5344CB8AC3E}">
        <p14:creationId xmlns:p14="http://schemas.microsoft.com/office/powerpoint/2010/main" val="443958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730C9-D922-7FA2-1F41-41701F26E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D3727-6CCC-D19E-4CB1-58FED8533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1.2.1 Upgrade veterinary clinics in drought affected areas (including introduction of digital ICT)</a:t>
            </a:r>
          </a:p>
          <a:p>
            <a:r>
              <a:rPr lang="en-GB" dirty="0"/>
              <a:t>1.2.2 Equip veterinary clinics/animal health posts with basic veterinary inputs (equipment, consumables, motor bikes, solar refrigerator, installation, maintenance etc.)</a:t>
            </a:r>
          </a:p>
          <a:p>
            <a:r>
              <a:rPr lang="en-GB" dirty="0"/>
              <a:t>1.2.3 Provision of livestock emergency support (utilities, vaccine, drug, animal feeds, etc.) for emergency (drought, flood) affected woredas </a:t>
            </a:r>
          </a:p>
          <a:p>
            <a:r>
              <a:rPr lang="en-GB" dirty="0"/>
              <a:t>1.2.4 Strengthen the operational and technical capacity of the Mekelle, </a:t>
            </a:r>
            <a:r>
              <a:rPr lang="en-GB" dirty="0" err="1"/>
              <a:t>Semera</a:t>
            </a:r>
            <a:r>
              <a:rPr lang="en-GB" dirty="0"/>
              <a:t> and </a:t>
            </a:r>
            <a:r>
              <a:rPr lang="en-GB" dirty="0" err="1"/>
              <a:t>Jinka</a:t>
            </a:r>
            <a:r>
              <a:rPr lang="en-GB" dirty="0"/>
              <a:t> regional veterinary laboratories and upgrade five facilities at satellite veterinary laboratories in Afar</a:t>
            </a:r>
          </a:p>
          <a:p>
            <a:r>
              <a:rPr lang="en-GB" dirty="0"/>
              <a:t>1.2.5 Strengthen disease reporting systems (ADNIS &amp; DOVAR) by providing servers, high-capacity computers, accessories and trainings (all Action regions will be involved in trainings)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3565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B9C9F-E910-F965-654C-2FD5EEDD5E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1184"/>
            <a:ext cx="10515600" cy="514667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en-GB" sz="6200" dirty="0"/>
              <a:t>WP2: Improved vet services</a:t>
            </a:r>
          </a:p>
          <a:p>
            <a:r>
              <a:rPr lang="en-GB" sz="6200" dirty="0"/>
              <a:t>A2.1 Strengthening the capacity of public institutions to control and regulate animal health</a:t>
            </a:r>
          </a:p>
          <a:p>
            <a:pPr lvl="1"/>
            <a:r>
              <a:rPr lang="en-GB" sz="4900" dirty="0"/>
              <a:t>2.1.1 Support the development of harmonised animal disease surveillance, prevention, early warning and innovative risk-based, cost-effective control</a:t>
            </a:r>
          </a:p>
          <a:p>
            <a:pPr lvl="1"/>
            <a:r>
              <a:rPr lang="en-GB" sz="4900" dirty="0"/>
              <a:t>2.1.2 Promote the integration of private vet (laboratory, etc.) facilities within the national diagnostic and surveillance system</a:t>
            </a:r>
          </a:p>
          <a:p>
            <a:pPr lvl="1"/>
            <a:r>
              <a:rPr lang="en-GB" sz="4900" dirty="0"/>
              <a:t>2.1.3 Regional activities to strengthen animal health services</a:t>
            </a:r>
          </a:p>
          <a:p>
            <a:r>
              <a:rPr lang="en-GB" sz="7400" dirty="0"/>
              <a:t>A2.2 Strengthening the quality of public and private veterinary services</a:t>
            </a:r>
          </a:p>
          <a:p>
            <a:pPr lvl="1"/>
            <a:r>
              <a:rPr lang="en-GB" sz="4900" dirty="0"/>
              <a:t>2.2.1 Create an enabling environment for expanded utilization of PPP in the delivery of animal health services (</a:t>
            </a:r>
            <a:r>
              <a:rPr lang="en-GB" sz="4900" dirty="0" err="1"/>
              <a:t>incl</a:t>
            </a:r>
            <a:r>
              <a:rPr lang="en-GB" sz="4900" dirty="0"/>
              <a:t> gender)</a:t>
            </a:r>
          </a:p>
          <a:p>
            <a:pPr lvl="1"/>
            <a:r>
              <a:rPr lang="en-GB" sz="4900" dirty="0"/>
              <a:t>2.2.2 Enhance public-private partnerships through contracting out selected public functions to private animal health service providers (including ambulatory health service, active disease surveillance, deworming and vaccination and extension services)</a:t>
            </a:r>
          </a:p>
          <a:p>
            <a:pPr lvl="1"/>
            <a:r>
              <a:rPr lang="en-GB" sz="4900" dirty="0"/>
              <a:t>2.2.3 Expand the services provided by PPP</a:t>
            </a:r>
          </a:p>
          <a:p>
            <a:r>
              <a:rPr lang="en-GB" sz="6200" dirty="0"/>
              <a:t>A2.3 Investigate how improved livestock production efficiency can reduce livestock ecological and climate change impacts</a:t>
            </a:r>
          </a:p>
          <a:p>
            <a:r>
              <a:rPr lang="en-GB" sz="6200" dirty="0"/>
              <a:t>A2.4 Continue to enhance the capacity of the animal health sector</a:t>
            </a:r>
          </a:p>
          <a:p>
            <a:pPr lvl="1"/>
            <a:r>
              <a:rPr lang="en-GB" sz="4900" dirty="0"/>
              <a:t>2.4.1 Capacitate new veterinary graduates to succeed in the private sector</a:t>
            </a:r>
          </a:p>
          <a:p>
            <a:pPr lvl="1"/>
            <a:r>
              <a:rPr lang="en-GB" sz="4900" dirty="0"/>
              <a:t>2.4.2 Institutionalize and pilot Et-CPD</a:t>
            </a:r>
          </a:p>
          <a:p>
            <a:pPr lvl="1"/>
            <a:r>
              <a:rPr lang="en-GB" sz="4900" dirty="0"/>
              <a:t>2.4.3 Build the capacity of CPD Providers and accreditors </a:t>
            </a:r>
          </a:p>
          <a:p>
            <a:pPr lvl="1"/>
            <a:r>
              <a:rPr lang="en-GB" sz="4900" dirty="0"/>
              <a:t>2.4.4 Develop and disseminate knowledge within the veterinary sector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58866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993</Words>
  <Application>Microsoft Office PowerPoint</Application>
  <PresentationFormat>Widescreen</PresentationFormat>
  <Paragraphs>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Aptos Display</vt:lpstr>
      <vt:lpstr>Arial</vt:lpstr>
      <vt:lpstr>Corbel</vt:lpstr>
      <vt:lpstr>Times New Roman</vt:lpstr>
      <vt:lpstr>Office Theme</vt:lpstr>
      <vt:lpstr>Restoration of Livestock Services in Conflict and Drought Affected Areas of Ethiopia (RESTORE)</vt:lpstr>
      <vt:lpstr>Who and Where</vt:lpstr>
      <vt:lpstr>PowerPoint Presentation</vt:lpstr>
      <vt:lpstr>Relationship between methane emissions intensity per kg of product and a) milk yield and b) weight gain (Herrero et al., 2013a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Mainstreaming cross-cutting issues 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Restoration of Livestock Services in Conflict and Drought Affected Areas of Ethiopia (RESTORE)</dc:title>
  <dc:creator>Knight - Jones, Theodore (ILRI)</dc:creator>
  <cp:lastModifiedBy>CGSpace Support</cp:lastModifiedBy>
  <cp:revision>4</cp:revision>
  <dcterms:created xsi:type="dcterms:W3CDTF">2024-03-25T07:23:39Z</dcterms:created>
  <dcterms:modified xsi:type="dcterms:W3CDTF">2024-04-15T13:19:41Z</dcterms:modified>
</cp:coreProperties>
</file>