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3">
  <p:sldMasterIdLst>
    <p:sldMasterId id="2147483736" r:id="rId4"/>
  </p:sldMasterIdLst>
  <p:notesMasterIdLst>
    <p:notesMasterId r:id="rId21"/>
  </p:notesMasterIdLst>
  <p:handoutMasterIdLst>
    <p:handoutMasterId r:id="rId22"/>
  </p:handoutMasterIdLst>
  <p:sldIdLst>
    <p:sldId id="6159" r:id="rId5"/>
    <p:sldId id="5895" r:id="rId6"/>
    <p:sldId id="5899" r:id="rId7"/>
    <p:sldId id="5952" r:id="rId8"/>
    <p:sldId id="5959" r:id="rId9"/>
    <p:sldId id="5950" r:id="rId10"/>
    <p:sldId id="5954" r:id="rId11"/>
    <p:sldId id="5967" r:id="rId12"/>
    <p:sldId id="5956" r:id="rId13"/>
    <p:sldId id="5957" r:id="rId14"/>
    <p:sldId id="5953" r:id="rId15"/>
    <p:sldId id="5958" r:id="rId16"/>
    <p:sldId id="5962" r:id="rId17"/>
    <p:sldId id="5902" r:id="rId18"/>
    <p:sldId id="5968" r:id="rId19"/>
    <p:sldId id="6162" r:id="rId2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Hilary Wild" initials="KCB" lastIdx="1" clrIdx="28">
    <p:extLst>
      <p:ext uri="{19B8F6BF-5375-455C-9EA6-DF929625EA0E}">
        <p15:presenceInfo xmlns:p15="http://schemas.microsoft.com/office/powerpoint/2012/main" userId="Hilary Wild" providerId="None"/>
      </p:ext>
    </p:extLst>
  </p:cmAuthor>
  <p:cmAuthor id="1" name="SMO" initials="SMO" lastIdx="42" clrIdx="0">
    <p:extLst>
      <p:ext uri="{19B8F6BF-5375-455C-9EA6-DF929625EA0E}">
        <p15:presenceInfo xmlns:p15="http://schemas.microsoft.com/office/powerpoint/2012/main" userId="SMO" providerId="None"/>
      </p:ext>
    </p:extLst>
  </p:cmAuthor>
  <p:cmAuthor id="30" name="K Bennett" initials="KCB" lastIdx="6" clrIdx="29">
    <p:extLst>
      <p:ext uri="{19B8F6BF-5375-455C-9EA6-DF929625EA0E}">
        <p15:presenceInfo xmlns:p15="http://schemas.microsoft.com/office/powerpoint/2012/main" userId="K Bennett" providerId="None"/>
      </p:ext>
    </p:extLst>
  </p:cmAuthor>
  <p:cmAuthor id="2" name="Quinn, Sara (CGIAR System Organization)" initials="QO" lastIdx="16" clrIdx="1">
    <p:extLst>
      <p:ext uri="{19B8F6BF-5375-455C-9EA6-DF929625EA0E}">
        <p15:presenceInfo xmlns:p15="http://schemas.microsoft.com/office/powerpoint/2012/main" userId="S::s.quinn@cgiar.org::e47d3906-c87f-4279-96ef-102eef59e167" providerId="AD"/>
      </p:ext>
    </p:extLst>
  </p:cmAuthor>
  <p:cmAuthor id="3" name="Cussen, Olwen (CGIAR System Organization)" initials="CO(SO" lastIdx="15" clrIdx="2">
    <p:extLst>
      <p:ext uri="{19B8F6BF-5375-455C-9EA6-DF929625EA0E}">
        <p15:presenceInfo xmlns:p15="http://schemas.microsoft.com/office/powerpoint/2012/main" userId="S-1-5-21-1606980848-162531612-839522115-24247" providerId="AD"/>
      </p:ext>
    </p:extLst>
  </p:cmAuthor>
  <p:cmAuthor id="4" name="Compton, Julia (System Org - Consultant)" initials="CC" lastIdx="15" clrIdx="3">
    <p:extLst>
      <p:ext uri="{19B8F6BF-5375-455C-9EA6-DF929625EA0E}">
        <p15:presenceInfo xmlns:p15="http://schemas.microsoft.com/office/powerpoint/2012/main" userId="S::j.compton@cgiar.org::a345051f-47b9-4aa0-a315-f5825f871d12" providerId="AD"/>
      </p:ext>
    </p:extLst>
  </p:cmAuthor>
  <p:cmAuthor id="5" name="Manning-Thomas, Nadia (CGIAR System Organization)" initials="MO" lastIdx="30" clrIdx="4">
    <p:extLst>
      <p:ext uri="{19B8F6BF-5375-455C-9EA6-DF929625EA0E}">
        <p15:presenceInfo xmlns:p15="http://schemas.microsoft.com/office/powerpoint/2012/main" userId="S::n.manning-thomas@cgiar.org::ee10a1cf-a826-4e78-830f-408c70a5cff8" providerId="AD"/>
      </p:ext>
    </p:extLst>
  </p:cmAuthor>
  <p:cmAuthor id="6" name="Manning-Thomas, Nadia (CGIAR System Organization)" initials="MN(SO" lastIdx="17" clrIdx="5">
    <p:extLst>
      <p:ext uri="{19B8F6BF-5375-455C-9EA6-DF929625EA0E}">
        <p15:presenceInfo xmlns:p15="http://schemas.microsoft.com/office/powerpoint/2012/main" userId="S-1-12-1-3994067407-1316530214-2353008515-4174357872" providerId="AD"/>
      </p:ext>
    </p:extLst>
  </p:cmAuthor>
  <p:cmAuthor id="7" name="Samuel Stacey" initials="SS" lastIdx="8" clrIdx="6">
    <p:extLst>
      <p:ext uri="{19B8F6BF-5375-455C-9EA6-DF929625EA0E}">
        <p15:presenceInfo xmlns:p15="http://schemas.microsoft.com/office/powerpoint/2012/main" userId="73e9e930-5ebd-41ab-a84c-43886a41a844" providerId="Windows Live"/>
      </p:ext>
    </p:extLst>
  </p:cmAuthor>
  <p:cmAuthor id="8" name="AZ" initials="ZA(" lastIdx="8" clrIdx="7">
    <p:extLst>
      <p:ext uri="{19B8F6BF-5375-455C-9EA6-DF929625EA0E}">
        <p15:presenceInfo xmlns:p15="http://schemas.microsoft.com/office/powerpoint/2012/main" userId="AZ" providerId="None"/>
      </p:ext>
    </p:extLst>
  </p:cmAuthor>
  <p:cmAuthor id="9" name="CGIAR SMO" initials="SMO" lastIdx="40" clrIdx="8">
    <p:extLst>
      <p:ext uri="{19B8F6BF-5375-455C-9EA6-DF929625EA0E}">
        <p15:presenceInfo xmlns:p15="http://schemas.microsoft.com/office/powerpoint/2012/main" userId="CGIAR SMO" providerId="None"/>
      </p:ext>
    </p:extLst>
  </p:cmAuthor>
  <p:cmAuthor id="10" name="Grainger-Jones, Elwyn (CGIAR System Organization)" initials="GO" lastIdx="10" clrIdx="9">
    <p:extLst>
      <p:ext uri="{19B8F6BF-5375-455C-9EA6-DF929625EA0E}">
        <p15:presenceInfo xmlns:p15="http://schemas.microsoft.com/office/powerpoint/2012/main" userId="S::egraingerjones@cgiar.org::68712cb9-d77d-4e25-9a1a-b1c2e9a3748b" providerId="AD"/>
      </p:ext>
    </p:extLst>
  </p:cmAuthor>
  <p:cmAuthor id="11" name="Colomer, Julien (CGIAR System Organization)" initials="CJ(SO" lastIdx="9" clrIdx="10">
    <p:extLst>
      <p:ext uri="{19B8F6BF-5375-455C-9EA6-DF929625EA0E}">
        <p15:presenceInfo xmlns:p15="http://schemas.microsoft.com/office/powerpoint/2012/main" userId="S::J.Colomer@cgiar.org::b2411d90-1fdc-4700-bb9a-fbe80d4d111c" providerId="AD"/>
      </p:ext>
    </p:extLst>
  </p:cmAuthor>
  <p:cmAuthor id="12" name="Smith, Andrew (CGIAR System Organization)" initials="SA(SO" lastIdx="21" clrIdx="11">
    <p:extLst>
      <p:ext uri="{19B8F6BF-5375-455C-9EA6-DF929625EA0E}">
        <p15:presenceInfo xmlns:p15="http://schemas.microsoft.com/office/powerpoint/2012/main" userId="S::A.J.Smith@cgiar.org::8a06fa0c-eddd-41d8-b9af-fa582b122ae0" providerId="AD"/>
      </p:ext>
    </p:extLst>
  </p:cmAuthor>
  <p:cmAuthor id="13" name="Craig, Jamie (CGIAR System Organization)" initials="CJ(SO" lastIdx="13" clrIdx="12">
    <p:extLst>
      <p:ext uri="{19B8F6BF-5375-455C-9EA6-DF929625EA0E}">
        <p15:presenceInfo xmlns:p15="http://schemas.microsoft.com/office/powerpoint/2012/main" userId="S::J.Craig@cgiar.org::267bf317-b355-4c71-b132-eff8930cd9d0" providerId="AD"/>
      </p:ext>
    </p:extLst>
  </p:cmAuthor>
  <p:cmAuthor id="14" name="Zandstra, Andre (CGIAR System Organization)" initials="ZO" lastIdx="7" clrIdx="13">
    <p:extLst>
      <p:ext uri="{19B8F6BF-5375-455C-9EA6-DF929625EA0E}">
        <p15:presenceInfo xmlns:p15="http://schemas.microsoft.com/office/powerpoint/2012/main" userId="S::a.zandstra@cgiar.org::ecab230e-e994-4cc7-af01-3de217e03e50" providerId="AD"/>
      </p:ext>
    </p:extLst>
  </p:cmAuthor>
  <p:cmAuthor id="15" name="Sundstrom, Roland (CGIAR System Organization)" initials="SR(SO" lastIdx="40" clrIdx="14">
    <p:extLst>
      <p:ext uri="{19B8F6BF-5375-455C-9EA6-DF929625EA0E}">
        <p15:presenceInfo xmlns:p15="http://schemas.microsoft.com/office/powerpoint/2012/main" userId="S::R.Sundstrom@cgiar.org::30fde8fb-5bdf-4c9b-b55e-ee8834a87165" providerId="AD"/>
      </p:ext>
    </p:extLst>
  </p:cmAuthor>
  <p:cmAuthor id="16" name="Bennett, Karmen (CGIAR System Organization)" initials="BO" lastIdx="3" clrIdx="15">
    <p:extLst>
      <p:ext uri="{19B8F6BF-5375-455C-9EA6-DF929625EA0E}">
        <p15:presenceInfo xmlns:p15="http://schemas.microsoft.com/office/powerpoint/2012/main" userId="S::k.bennett@cgiar.org::7ce980d7-af5d-4d40-85e4-4f613acfcee5" providerId="AD"/>
      </p:ext>
    </p:extLst>
  </p:cmAuthor>
  <p:cmAuthor id="17" name="Karmen" initials="KCB" lastIdx="12" clrIdx="16">
    <p:extLst>
      <p:ext uri="{19B8F6BF-5375-455C-9EA6-DF929625EA0E}">
        <p15:presenceInfo xmlns:p15="http://schemas.microsoft.com/office/powerpoint/2012/main" userId="Karmen" providerId="None"/>
      </p:ext>
    </p:extLst>
  </p:cmAuthor>
  <p:cmAuthor id="18" name="Author" initials="Author" lastIdx="7" clrIdx="17">
    <p:extLst>
      <p:ext uri="{19B8F6BF-5375-455C-9EA6-DF929625EA0E}">
        <p15:presenceInfo xmlns:p15="http://schemas.microsoft.com/office/powerpoint/2012/main" userId="Author" providerId="None"/>
      </p:ext>
    </p:extLst>
  </p:cmAuthor>
  <p:cmAuthor id="19" name="System Organization" initials="SO" lastIdx="1" clrIdx="18">
    <p:extLst>
      <p:ext uri="{19B8F6BF-5375-455C-9EA6-DF929625EA0E}">
        <p15:presenceInfo xmlns:p15="http://schemas.microsoft.com/office/powerpoint/2012/main" userId="System Organization" providerId="None"/>
      </p:ext>
    </p:extLst>
  </p:cmAuthor>
  <p:cmAuthor id="20" name="Olwen Cussen" initials="OC" lastIdx="47" clrIdx="19">
    <p:extLst>
      <p:ext uri="{19B8F6BF-5375-455C-9EA6-DF929625EA0E}">
        <p15:presenceInfo xmlns:p15="http://schemas.microsoft.com/office/powerpoint/2012/main" userId="Olwen Cussen" providerId="None"/>
      </p:ext>
    </p:extLst>
  </p:cmAuthor>
  <p:cmAuthor id="21" name="CGIAR" initials="CGIAR" lastIdx="33" clrIdx="20">
    <p:extLst>
      <p:ext uri="{19B8F6BF-5375-455C-9EA6-DF929625EA0E}">
        <p15:presenceInfo xmlns:p15="http://schemas.microsoft.com/office/powerpoint/2012/main" userId="CGIAR" providerId="None"/>
      </p:ext>
    </p:extLst>
  </p:cmAuthor>
  <p:cmAuthor id="22" name="Solomos, Georgios (CGIAR System Organization)" initials="SG(SO" lastIdx="1" clrIdx="21">
    <p:extLst>
      <p:ext uri="{19B8F6BF-5375-455C-9EA6-DF929625EA0E}">
        <p15:presenceInfo xmlns:p15="http://schemas.microsoft.com/office/powerpoint/2012/main" userId="S::G.Solomos@cgiar.org::f5765543-009b-41bd-8170-034be5f9e1ea" providerId="AD"/>
      </p:ext>
    </p:extLst>
  </p:cmAuthor>
  <p:cmAuthor id="23" name="Elwyn" initials="EGJ" lastIdx="22" clrIdx="22">
    <p:extLst>
      <p:ext uri="{19B8F6BF-5375-455C-9EA6-DF929625EA0E}">
        <p15:presenceInfo xmlns:p15="http://schemas.microsoft.com/office/powerpoint/2012/main" userId="Elwyn" providerId="None"/>
      </p:ext>
    </p:extLst>
  </p:cmAuthor>
  <p:cmAuthor id="24" name="Sinosi, Isobel (CGIAR System Organization)" initials="SI(SO" lastIdx="1" clrIdx="23">
    <p:extLst>
      <p:ext uri="{19B8F6BF-5375-455C-9EA6-DF929625EA0E}">
        <p15:presenceInfo xmlns:p15="http://schemas.microsoft.com/office/powerpoint/2012/main" userId="S::i.sinosi@cgiar.org::a17db583-3546-473a-8f5a-bdaeb28beadd" providerId="AD"/>
      </p:ext>
    </p:extLst>
  </p:cmAuthor>
  <p:cmAuthor id="25" name="Vermeulen, Sonja (CGIAR System Organization)" initials="VO" lastIdx="9" clrIdx="24">
    <p:extLst>
      <p:ext uri="{19B8F6BF-5375-455C-9EA6-DF929625EA0E}">
        <p15:presenceInfo xmlns:p15="http://schemas.microsoft.com/office/powerpoint/2012/main" userId="S::s.vermeulen@cgiar.org::7f3eeccc-c54f-466f-9870-0d205a5c6de4" providerId="AD"/>
      </p:ext>
    </p:extLst>
  </p:cmAuthor>
  <p:cmAuthor id="26" name="Karmen Bennett" initials="KCB" lastIdx="16" clrIdx="25">
    <p:extLst>
      <p:ext uri="{19B8F6BF-5375-455C-9EA6-DF929625EA0E}">
        <p15:presenceInfo xmlns:p15="http://schemas.microsoft.com/office/powerpoint/2012/main" userId="Karmen Bennett" providerId="None"/>
      </p:ext>
    </p:extLst>
  </p:cmAuthor>
  <p:cmAuthor id="27" name="Poire, Valerie (CGIAR System Organization)" initials="PO" lastIdx="1" clrIdx="26">
    <p:extLst>
      <p:ext uri="{19B8F6BF-5375-455C-9EA6-DF929625EA0E}">
        <p15:presenceInfo xmlns:p15="http://schemas.microsoft.com/office/powerpoint/2012/main" userId="S::v.poire@cgiar.org::aa6ecc9c-c4e6-4d04-853a-06a1f3d87686" providerId="AD"/>
      </p:ext>
    </p:extLst>
  </p:cmAuthor>
  <p:cmAuthor id="28" name="Sadoff, Claudia (One CGIAR)" initials="SC" lastIdx="2" clrIdx="27">
    <p:extLst>
      <p:ext uri="{19B8F6BF-5375-455C-9EA6-DF929625EA0E}">
        <p15:presenceInfo xmlns:p15="http://schemas.microsoft.com/office/powerpoint/2012/main" userId="S::c.sadoff@cgiar.org::9c4fb457-88be-4c22-a8f2-ef36117e7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447400"/>
    <a:srgbClr val="006666"/>
    <a:srgbClr val="00CC66"/>
    <a:srgbClr val="FFFF66"/>
    <a:srgbClr val="996633"/>
    <a:srgbClr val="FF9999"/>
    <a:srgbClr val="926CCA"/>
    <a:srgbClr val="014D91"/>
    <a:srgbClr val="2B6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84867" autoAdjust="0"/>
  </p:normalViewPr>
  <p:slideViewPr>
    <p:cSldViewPr snapToGrid="0">
      <p:cViewPr varScale="1">
        <p:scale>
          <a:sx n="56" d="100"/>
          <a:sy n="56" d="100"/>
        </p:scale>
        <p:origin x="1044" y="52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7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43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31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50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78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44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18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25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SDG L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8BE12D-C224-2D48-8E4B-36364A5E65C7}"/>
              </a:ext>
            </a:extLst>
          </p:cNvPr>
          <p:cNvSpPr/>
          <p:nvPr userDrawn="1"/>
        </p:nvSpPr>
        <p:spPr>
          <a:xfrm>
            <a:off x="0" y="0"/>
            <a:ext cx="70104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AF663D-70AB-9248-B5B7-9F40D9C242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400" y="85062"/>
            <a:ext cx="5181600" cy="67729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4FCDABB-EC9D-0341-BCF4-2ADC706360BE}"/>
              </a:ext>
            </a:extLst>
          </p:cNvPr>
          <p:cNvSpPr/>
          <p:nvPr userDrawn="1"/>
        </p:nvSpPr>
        <p:spPr>
          <a:xfrm flipH="1">
            <a:off x="7238749" y="85062"/>
            <a:ext cx="999460" cy="786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4C82B7-40D7-5C4A-AAB3-9403962913D6}"/>
              </a:ext>
            </a:extLst>
          </p:cNvPr>
          <p:cNvSpPr/>
          <p:nvPr userDrawn="1"/>
        </p:nvSpPr>
        <p:spPr>
          <a:xfrm flipH="1">
            <a:off x="9466018" y="3247890"/>
            <a:ext cx="2420680" cy="32267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651481" y="2495272"/>
            <a:ext cx="5506798" cy="1711841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651479" y="4457178"/>
            <a:ext cx="5506799" cy="1747063"/>
          </a:xfrm>
        </p:spPr>
        <p:txBody>
          <a:bodyPr/>
          <a:lstStyle>
            <a:lvl1pPr marL="0" indent="0" algn="l">
              <a:buNone/>
              <a:defRPr sz="2400" b="0" i="1">
                <a:solidFill>
                  <a:srgbClr val="515151"/>
                </a:solidFill>
                <a:latin typeface="Avenir Book Oblique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51479" y="6356352"/>
            <a:ext cx="5506799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651478" y="4207113"/>
            <a:ext cx="5506801" cy="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 userDrawn="1">
            <p:ph type="dt" sz="half" idx="12"/>
          </p:nvPr>
        </p:nvSpPr>
        <p:spPr>
          <a:xfrm>
            <a:off x="764751" y="6356352"/>
            <a:ext cx="2202712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>
              <a:solidFill>
                <a:srgbClr val="898989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3A1081-EDDB-0A48-BB21-C8D525D161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52" y="158918"/>
            <a:ext cx="1606899" cy="160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95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0">
            <a:extLst>
              <a:ext uri="{FF2B5EF4-FFF2-40B4-BE49-F238E27FC236}">
                <a16:creationId xmlns:a16="http://schemas.microsoft.com/office/drawing/2014/main" id="{7DC3DF47-9AC9-754B-9528-EAC486DF6A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" y="5572"/>
            <a:ext cx="12170999" cy="684685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17B4808-403E-834C-826B-A1BB046BE6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6387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7">
            <a:extLst>
              <a:ext uri="{FF2B5EF4-FFF2-40B4-BE49-F238E27FC236}">
                <a16:creationId xmlns:a16="http://schemas.microsoft.com/office/drawing/2014/main" id="{BCD1F3BD-7F2F-444E-BE41-8A3E836CF2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" y="-17742"/>
            <a:ext cx="12173781" cy="68484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55C749B-CF4F-E746-98AA-7DAFB049B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D13D8CB-B082-0242-994C-AB48C4D21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B8FE9A3-D792-F848-80BC-E61BCE6E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3E5620C9-4863-FD41-B02D-0D6AC464B8BB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19D55F78-2FD3-D643-B7AC-F01E7065250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2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SDG L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8BE12D-C224-2D48-8E4B-36364A5E65C7}"/>
              </a:ext>
            </a:extLst>
          </p:cNvPr>
          <p:cNvSpPr/>
          <p:nvPr userDrawn="1"/>
        </p:nvSpPr>
        <p:spPr>
          <a:xfrm>
            <a:off x="0" y="0"/>
            <a:ext cx="7010400" cy="6858000"/>
          </a:xfrm>
          <a:prstGeom prst="rect">
            <a:avLst/>
          </a:prstGeom>
          <a:solidFill>
            <a:srgbClr val="42773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AF663D-70AB-9248-B5B7-9F40D9C242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400" y="85062"/>
            <a:ext cx="5181600" cy="67729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4FCDABB-EC9D-0341-BCF4-2ADC706360BE}"/>
              </a:ext>
            </a:extLst>
          </p:cNvPr>
          <p:cNvSpPr/>
          <p:nvPr userDrawn="1"/>
        </p:nvSpPr>
        <p:spPr>
          <a:xfrm flipH="1">
            <a:off x="7238749" y="85062"/>
            <a:ext cx="999460" cy="786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4C82B7-40D7-5C4A-AAB3-9403962913D6}"/>
              </a:ext>
            </a:extLst>
          </p:cNvPr>
          <p:cNvSpPr/>
          <p:nvPr userDrawn="1"/>
        </p:nvSpPr>
        <p:spPr>
          <a:xfrm flipH="1">
            <a:off x="9466018" y="3247890"/>
            <a:ext cx="2420680" cy="32267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651481" y="2495272"/>
            <a:ext cx="5506798" cy="1711841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651479" y="4457178"/>
            <a:ext cx="5506799" cy="1747063"/>
          </a:xfrm>
        </p:spPr>
        <p:txBody>
          <a:bodyPr/>
          <a:lstStyle>
            <a:lvl1pPr marL="0" indent="0" algn="l">
              <a:buNone/>
              <a:defRPr sz="2400" b="0" i="1">
                <a:solidFill>
                  <a:srgbClr val="515151"/>
                </a:solidFill>
                <a:latin typeface="Avenir Book Oblique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51479" y="6356352"/>
            <a:ext cx="5506799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651478" y="4207113"/>
            <a:ext cx="5506801" cy="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 userDrawn="1">
            <p:ph type="dt" sz="half" idx="12"/>
          </p:nvPr>
        </p:nvSpPr>
        <p:spPr>
          <a:xfrm>
            <a:off x="764751" y="6356352"/>
            <a:ext cx="2202712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>
              <a:solidFill>
                <a:srgbClr val="898989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3A1081-EDDB-0A48-BB21-C8D525D161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636" y="387537"/>
            <a:ext cx="2137684" cy="213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62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SDG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8BE12D-C224-2D48-8E4B-36364A5E65C7}"/>
              </a:ext>
            </a:extLst>
          </p:cNvPr>
          <p:cNvSpPr/>
          <p:nvPr userDrawn="1"/>
        </p:nvSpPr>
        <p:spPr>
          <a:xfrm>
            <a:off x="5177077" y="0"/>
            <a:ext cx="70104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026258D-A765-414F-B47D-4C3154656D1C}"/>
              </a:ext>
            </a:extLst>
          </p:cNvPr>
          <p:cNvGrpSpPr/>
          <p:nvPr userDrawn="1"/>
        </p:nvGrpSpPr>
        <p:grpSpPr>
          <a:xfrm flipH="1">
            <a:off x="0" y="1706"/>
            <a:ext cx="5181600" cy="6858000"/>
            <a:chOff x="7010400" y="0"/>
            <a:chExt cx="5181600" cy="6858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2AF663D-70AB-9248-B5B7-9F40D9C242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10400" y="85062"/>
              <a:ext cx="5181600" cy="677293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FCDABB-EC9D-0341-BCF4-2ADC706360BE}"/>
                </a:ext>
              </a:extLst>
            </p:cNvPr>
            <p:cNvSpPr/>
            <p:nvPr userDrawn="1"/>
          </p:nvSpPr>
          <p:spPr>
            <a:xfrm>
              <a:off x="7219507" y="0"/>
              <a:ext cx="999460" cy="871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4C82B7-40D7-5C4A-AAB3-9403962913D6}"/>
                </a:ext>
              </a:extLst>
            </p:cNvPr>
            <p:cNvSpPr/>
            <p:nvPr userDrawn="1"/>
          </p:nvSpPr>
          <p:spPr>
            <a:xfrm>
              <a:off x="9477153" y="2993065"/>
              <a:ext cx="2420680" cy="32267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8558" y="2495272"/>
            <a:ext cx="5506798" cy="1711841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28556" y="4457178"/>
            <a:ext cx="5506799" cy="1747063"/>
          </a:xfrm>
        </p:spPr>
        <p:txBody>
          <a:bodyPr/>
          <a:lstStyle>
            <a:lvl1pPr marL="0" indent="0" algn="l">
              <a:buNone/>
              <a:defRPr sz="2400" b="0" i="1">
                <a:solidFill>
                  <a:srgbClr val="515151"/>
                </a:solidFill>
                <a:latin typeface="Avenir Book Oblique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28556" y="6356352"/>
            <a:ext cx="5506799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5828555" y="4207113"/>
            <a:ext cx="5506801" cy="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5941828" y="6356352"/>
            <a:ext cx="2202712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35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SDG 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28BE12D-C224-2D48-8E4B-36364A5E65C7}"/>
              </a:ext>
            </a:extLst>
          </p:cNvPr>
          <p:cNvSpPr/>
          <p:nvPr userDrawn="1"/>
        </p:nvSpPr>
        <p:spPr>
          <a:xfrm>
            <a:off x="5181600" y="0"/>
            <a:ext cx="70104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026258D-A765-414F-B47D-4C3154656D1C}"/>
              </a:ext>
            </a:extLst>
          </p:cNvPr>
          <p:cNvGrpSpPr/>
          <p:nvPr userDrawn="1"/>
        </p:nvGrpSpPr>
        <p:grpSpPr>
          <a:xfrm flipH="1">
            <a:off x="0" y="1706"/>
            <a:ext cx="5181600" cy="6858000"/>
            <a:chOff x="7010400" y="0"/>
            <a:chExt cx="5181600" cy="6858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2AF663D-70AB-9248-B5B7-9F40D9C242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10400" y="85062"/>
              <a:ext cx="5181600" cy="677293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FCDABB-EC9D-0341-BCF4-2ADC706360BE}"/>
                </a:ext>
              </a:extLst>
            </p:cNvPr>
            <p:cNvSpPr/>
            <p:nvPr userDrawn="1"/>
          </p:nvSpPr>
          <p:spPr>
            <a:xfrm>
              <a:off x="7219507" y="0"/>
              <a:ext cx="999460" cy="871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4C82B7-40D7-5C4A-AAB3-9403962913D6}"/>
                </a:ext>
              </a:extLst>
            </p:cNvPr>
            <p:cNvSpPr/>
            <p:nvPr userDrawn="1"/>
          </p:nvSpPr>
          <p:spPr>
            <a:xfrm>
              <a:off x="9477153" y="2993065"/>
              <a:ext cx="2420680" cy="32267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8558" y="1733545"/>
            <a:ext cx="5506798" cy="1711841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28556" y="3695451"/>
            <a:ext cx="5506799" cy="1747063"/>
          </a:xfrm>
        </p:spPr>
        <p:txBody>
          <a:bodyPr/>
          <a:lstStyle>
            <a:lvl1pPr marL="0" indent="0" algn="l">
              <a:buNone/>
              <a:defRPr sz="2400" b="0" i="1">
                <a:solidFill>
                  <a:srgbClr val="515151"/>
                </a:solidFill>
                <a:latin typeface="Avenir Book Oblique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28556" y="6356352"/>
            <a:ext cx="5506799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5828555" y="3429000"/>
            <a:ext cx="5506801" cy="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5941828" y="6356352"/>
            <a:ext cx="2202712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>
              <a:solidFill>
                <a:srgbClr val="898989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45A690-299E-454E-A7F9-20F3050085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665" y="3539310"/>
            <a:ext cx="2137684" cy="213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47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l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930" y="2509448"/>
            <a:ext cx="5506798" cy="1711841"/>
          </a:xfrm>
        </p:spPr>
        <p:txBody>
          <a:bodyPr anchor="b">
            <a:normAutofit/>
          </a:bodyPr>
          <a:lstStyle>
            <a:lvl1pPr algn="l">
              <a:defRPr sz="36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4928" y="4357815"/>
            <a:ext cx="5506799" cy="1862012"/>
          </a:xfrm>
        </p:spPr>
        <p:txBody>
          <a:bodyPr/>
          <a:lstStyle>
            <a:lvl1pPr marL="0" indent="0" algn="l">
              <a:buNone/>
              <a:defRPr sz="2400" b="0" i="1">
                <a:solidFill>
                  <a:srgbClr val="515151"/>
                </a:solidFill>
                <a:latin typeface="Avenir Book Oblique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4928" y="6356352"/>
            <a:ext cx="5506799" cy="365125"/>
          </a:xfrm>
        </p:spPr>
        <p:txBody>
          <a:bodyPr/>
          <a:lstStyle>
            <a:lvl1pPr>
              <a:defRPr b="0" i="0"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724927" y="4221289"/>
            <a:ext cx="5506801" cy="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838200" y="6356352"/>
            <a:ext cx="2202712" cy="365125"/>
          </a:xfrm>
        </p:spPr>
        <p:txBody>
          <a:bodyPr/>
          <a:lstStyle>
            <a:lvl1pPr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>
              <a:solidFill>
                <a:srgbClr val="898989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45A690-299E-454E-A7F9-20F3050085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63" y="371764"/>
            <a:ext cx="2137684" cy="21376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AF663D-70AB-9248-B5B7-9F40D9C24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3665" y="263046"/>
            <a:ext cx="6416391" cy="838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03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SDG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240491"/>
            <a:ext cx="9039655" cy="1200505"/>
          </a:xfrm>
        </p:spPr>
        <p:txBody>
          <a:bodyPr anchor="b">
            <a:normAutofit/>
          </a:bodyPr>
          <a:lstStyle>
            <a:lvl1pPr>
              <a:defRPr sz="28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622854"/>
            <a:ext cx="10688139" cy="4554109"/>
          </a:xfrm>
        </p:spPr>
        <p:txBody>
          <a:bodyPr/>
          <a:lstStyle>
            <a:lvl1pPr marL="0" indent="0">
              <a:buNone/>
              <a:defRPr sz="2400">
                <a:solidFill>
                  <a:srgbClr val="515151"/>
                </a:solidFill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rgbClr val="515151"/>
                </a:solidFill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rgbClr val="515151"/>
                </a:solidFill>
              </a:defRPr>
            </a:lvl3pPr>
            <a:lvl4pPr>
              <a:buClr>
                <a:schemeClr val="tx1"/>
              </a:buClr>
              <a:defRPr>
                <a:solidFill>
                  <a:srgbClr val="51515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6230" y="6356352"/>
            <a:ext cx="6788893" cy="365125"/>
          </a:xfrm>
        </p:spPr>
        <p:txBody>
          <a:bodyPr/>
          <a:lstStyle>
            <a:lvl1pPr>
              <a:defRPr b="0" i="0"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pic>
        <p:nvPicPr>
          <p:cNvPr id="16" name="Picture 15" descr="Shape, icon&#10;&#10;Description automatically generated">
            <a:extLst>
              <a:ext uri="{FF2B5EF4-FFF2-40B4-BE49-F238E27FC236}">
                <a16:creationId xmlns:a16="http://schemas.microsoft.com/office/drawing/2014/main" id="{B51410B1-A175-924A-BD89-C753779B68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42" flipV="1">
            <a:off x="9272933" y="-1042408"/>
            <a:ext cx="3151009" cy="445377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55891" y="6356352"/>
            <a:ext cx="1857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venir Medium" panose="02000503020000020003" pitchFamily="2" charset="0"/>
              </a:defRPr>
            </a:lvl1pPr>
          </a:lstStyle>
          <a:p>
            <a:fld id="{16162DC1-60C5-45F4-A298-97ECE83F2A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5C64CC-63C6-B54B-865A-066808477774}"/>
              </a:ext>
            </a:extLst>
          </p:cNvPr>
          <p:cNvCxnSpPr>
            <a:cxnSpLocks/>
          </p:cNvCxnSpPr>
          <p:nvPr userDrawn="1"/>
        </p:nvCxnSpPr>
        <p:spPr>
          <a:xfrm>
            <a:off x="724928" y="1440606"/>
            <a:ext cx="7542250" cy="39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E6B0A42E-D6E4-A045-86A3-7EF64E92EB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705" y="369152"/>
            <a:ext cx="1253702" cy="125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SDG 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240491"/>
            <a:ext cx="9039655" cy="1200505"/>
          </a:xfrm>
        </p:spPr>
        <p:txBody>
          <a:bodyPr anchor="b">
            <a:normAutofit/>
          </a:bodyPr>
          <a:lstStyle>
            <a:lvl1pPr>
              <a:defRPr sz="28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622854"/>
            <a:ext cx="10688139" cy="4554109"/>
          </a:xfrm>
        </p:spPr>
        <p:txBody>
          <a:bodyPr/>
          <a:lstStyle>
            <a:lvl1pPr marL="0" indent="0">
              <a:buNone/>
              <a:defRPr sz="2400">
                <a:solidFill>
                  <a:srgbClr val="515151"/>
                </a:solidFill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rgbClr val="515151"/>
                </a:solidFill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rgbClr val="515151"/>
                </a:solidFill>
              </a:defRPr>
            </a:lvl3pPr>
            <a:lvl4pPr>
              <a:buClr>
                <a:schemeClr val="tx1"/>
              </a:buClr>
              <a:defRPr>
                <a:solidFill>
                  <a:srgbClr val="51515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6230" y="6356352"/>
            <a:ext cx="6788893" cy="365125"/>
          </a:xfrm>
        </p:spPr>
        <p:txBody>
          <a:bodyPr/>
          <a:lstStyle>
            <a:lvl1pPr>
              <a:defRPr b="0" i="0"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724928" y="6359211"/>
            <a:ext cx="36246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>
                <a:solidFill>
                  <a:schemeClr val="tx1">
                    <a:lumMod val="50000"/>
                    <a:lumOff val="50000"/>
                  </a:schemeClr>
                </a:solidFill>
                <a:latin typeface="Avenir Medium" panose="02000503020000020003" pitchFamily="2" charset="0"/>
              </a:rPr>
              <a:t>www.cgiar.org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55891" y="6356352"/>
            <a:ext cx="1857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venir Medium" panose="02000503020000020003" pitchFamily="2" charset="0"/>
              </a:defRPr>
            </a:lvl1pPr>
          </a:lstStyle>
          <a:p>
            <a:fld id="{16162DC1-60C5-45F4-A298-97ECE83F2A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4F4C84-945B-7441-BCB7-3566839225E6}"/>
              </a:ext>
            </a:extLst>
          </p:cNvPr>
          <p:cNvCxnSpPr>
            <a:cxnSpLocks/>
          </p:cNvCxnSpPr>
          <p:nvPr userDrawn="1"/>
        </p:nvCxnSpPr>
        <p:spPr>
          <a:xfrm>
            <a:off x="724928" y="1440606"/>
            <a:ext cx="7542250" cy="39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6" name="Picture 15" descr="Shape, icon&#10;&#10;Description automatically generated">
            <a:extLst>
              <a:ext uri="{FF2B5EF4-FFF2-40B4-BE49-F238E27FC236}">
                <a16:creationId xmlns:a16="http://schemas.microsoft.com/office/drawing/2014/main" id="{B51410B1-A175-924A-BD89-C753779B68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397879" y="-309424"/>
            <a:ext cx="6860127" cy="96964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2D5EF1-C714-D34C-9098-E83BD07AE2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705" y="369152"/>
            <a:ext cx="1253702" cy="125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775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34617D2-EF39-414A-9E32-FAECDB06D4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373165" y="-279818"/>
            <a:ext cx="6860127" cy="9696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240491"/>
            <a:ext cx="9039655" cy="1200505"/>
          </a:xfrm>
        </p:spPr>
        <p:txBody>
          <a:bodyPr anchor="b">
            <a:normAutofit/>
          </a:bodyPr>
          <a:lstStyle>
            <a:lvl1pPr>
              <a:defRPr sz="28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622854"/>
            <a:ext cx="10688139" cy="4554109"/>
          </a:xfrm>
        </p:spPr>
        <p:txBody>
          <a:bodyPr/>
          <a:lstStyle>
            <a:lvl1pPr marL="0" indent="0">
              <a:buNone/>
              <a:defRPr sz="2400">
                <a:solidFill>
                  <a:srgbClr val="515151"/>
                </a:solidFill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rgbClr val="515151"/>
                </a:solidFill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rgbClr val="515151"/>
                </a:solidFill>
              </a:defRPr>
            </a:lvl3pPr>
            <a:lvl4pPr>
              <a:buClr>
                <a:schemeClr val="tx1"/>
              </a:buClr>
              <a:defRPr>
                <a:solidFill>
                  <a:srgbClr val="51515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6230" y="6356352"/>
            <a:ext cx="6788893" cy="365125"/>
          </a:xfrm>
        </p:spPr>
        <p:txBody>
          <a:bodyPr/>
          <a:lstStyle>
            <a:lvl1pPr>
              <a:defRPr b="0" i="0"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724928" y="6359211"/>
            <a:ext cx="36246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>
                <a:solidFill>
                  <a:schemeClr val="tx1">
                    <a:lumMod val="50000"/>
                    <a:lumOff val="50000"/>
                  </a:schemeClr>
                </a:solidFill>
                <a:latin typeface="Avenir Medium" panose="02000503020000020003" pitchFamily="2" charset="0"/>
              </a:rPr>
              <a:t>www.cgiar.org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55891" y="6356352"/>
            <a:ext cx="1857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venir Medium" panose="02000503020000020003" pitchFamily="2" charset="0"/>
              </a:defRPr>
            </a:lvl1pPr>
          </a:lstStyle>
          <a:p>
            <a:fld id="{16162DC1-60C5-45F4-A298-97ECE83F2A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4F4C84-945B-7441-BCB7-3566839225E6}"/>
              </a:ext>
            </a:extLst>
          </p:cNvPr>
          <p:cNvCxnSpPr>
            <a:cxnSpLocks/>
          </p:cNvCxnSpPr>
          <p:nvPr userDrawn="1"/>
        </p:nvCxnSpPr>
        <p:spPr>
          <a:xfrm>
            <a:off x="724928" y="1440606"/>
            <a:ext cx="7542250" cy="39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99A3FCB-B69F-2C49-8269-B7E12A659B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705" y="369152"/>
            <a:ext cx="1253702" cy="125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2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34617D2-EF39-414A-9E32-FAECDB06D4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373165" y="-279818"/>
            <a:ext cx="6860126" cy="9696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240491"/>
            <a:ext cx="9039655" cy="1200505"/>
          </a:xfrm>
        </p:spPr>
        <p:txBody>
          <a:bodyPr anchor="b">
            <a:normAutofit/>
          </a:bodyPr>
          <a:lstStyle>
            <a:lvl1pPr>
              <a:defRPr sz="2800" b="1" i="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622854"/>
            <a:ext cx="10688139" cy="4554109"/>
          </a:xfrm>
        </p:spPr>
        <p:txBody>
          <a:bodyPr/>
          <a:lstStyle>
            <a:lvl1pPr marL="0" indent="0">
              <a:buNone/>
              <a:defRPr sz="2400">
                <a:solidFill>
                  <a:srgbClr val="515151"/>
                </a:solidFill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rgbClr val="515151"/>
                </a:solidFill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rgbClr val="515151"/>
                </a:solidFill>
              </a:defRPr>
            </a:lvl3pPr>
            <a:lvl4pPr>
              <a:buClr>
                <a:schemeClr val="tx1"/>
              </a:buClr>
              <a:defRPr>
                <a:solidFill>
                  <a:srgbClr val="51515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6230" y="6356352"/>
            <a:ext cx="6788893" cy="365125"/>
          </a:xfrm>
        </p:spPr>
        <p:txBody>
          <a:bodyPr/>
          <a:lstStyle>
            <a:lvl1pPr>
              <a:defRPr b="0" i="0"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724928" y="6359211"/>
            <a:ext cx="36246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>
                <a:solidFill>
                  <a:schemeClr val="tx1">
                    <a:lumMod val="50000"/>
                    <a:lumOff val="50000"/>
                  </a:schemeClr>
                </a:solidFill>
                <a:latin typeface="Avenir Medium" panose="02000503020000020003" pitchFamily="2" charset="0"/>
              </a:rPr>
              <a:t>www.cgiar.org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55891" y="6356352"/>
            <a:ext cx="1857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venir Medium" panose="02000503020000020003" pitchFamily="2" charset="0"/>
              </a:defRPr>
            </a:lvl1pPr>
          </a:lstStyle>
          <a:p>
            <a:fld id="{16162DC1-60C5-45F4-A298-97ECE83F2A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4F4C84-945B-7441-BCB7-3566839225E6}"/>
              </a:ext>
            </a:extLst>
          </p:cNvPr>
          <p:cNvCxnSpPr>
            <a:cxnSpLocks/>
          </p:cNvCxnSpPr>
          <p:nvPr userDrawn="1"/>
        </p:nvCxnSpPr>
        <p:spPr>
          <a:xfrm>
            <a:off x="724928" y="1440606"/>
            <a:ext cx="7542250" cy="390"/>
          </a:xfrm>
          <a:prstGeom prst="line">
            <a:avLst/>
          </a:prstGeom>
          <a:ln w="41275">
            <a:solidFill>
              <a:srgbClr val="42773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916F6A4-2D5D-3141-BD49-E5F4F174DD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705" y="369152"/>
            <a:ext cx="1253702" cy="125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7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427730"/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giar.org/funders/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F7D4-65C3-F548-AF4D-096164446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3341" y="1345053"/>
            <a:ext cx="8465574" cy="2333002"/>
          </a:xfrm>
        </p:spPr>
        <p:txBody>
          <a:bodyPr/>
          <a:lstStyle/>
          <a:p>
            <a:r>
              <a:rPr lang="en-US" sz="2800" dirty="0">
                <a:cs typeface="Arial" panose="020B0604020202020204" pitchFamily="34" charset="0"/>
              </a:rPr>
              <a:t>Co-creation of theories of changes at value-chain level for the One-CGIAR initiative Sustainable Animal Productivity for Livelihoods, Nutrition and Gender Inclusion</a:t>
            </a: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4AFCD9-1440-A047-9949-B2080A58B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9408" y="4671907"/>
            <a:ext cx="6212171" cy="1064793"/>
          </a:xfrm>
        </p:spPr>
        <p:txBody>
          <a:bodyPr/>
          <a:lstStyle/>
          <a:p>
            <a:r>
              <a:rPr lang="en-US" dirty="0"/>
              <a:t>Karen Marshall, Nils Teufel, Jane Poole, Helen Altshul: ILRI</a:t>
            </a:r>
          </a:p>
          <a:p>
            <a:r>
              <a:rPr lang="en-US" dirty="0"/>
              <a:t>SAPLING stakeholder workshops, mid 2022</a:t>
            </a:r>
          </a:p>
          <a:p>
            <a:endParaRPr lang="en-US" dirty="0"/>
          </a:p>
        </p:txBody>
      </p:sp>
      <p:pic>
        <p:nvPicPr>
          <p:cNvPr id="4" name="Picture 2" descr="CIAT">
            <a:extLst>
              <a:ext uri="{FF2B5EF4-FFF2-40B4-BE49-F238E27FC236}">
                <a16:creationId xmlns:a16="http://schemas.microsoft.com/office/drawing/2014/main" id="{44277C2C-84E7-4243-928F-A15C08E34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41" y="6040054"/>
            <a:ext cx="1587195" cy="62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CARDA | Science for resilient livelihoods in dry areas">
            <a:extLst>
              <a:ext uri="{FF2B5EF4-FFF2-40B4-BE49-F238E27FC236}">
                <a16:creationId xmlns:a16="http://schemas.microsoft.com/office/drawing/2014/main" id="{31261534-4EDB-4DAB-BA86-726C5DFBA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017" y="5893780"/>
            <a:ext cx="2044142" cy="106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Jobs at ILRI - International Livestock Research Institute">
            <a:extLst>
              <a:ext uri="{FF2B5EF4-FFF2-40B4-BE49-F238E27FC236}">
                <a16:creationId xmlns:a16="http://schemas.microsoft.com/office/drawing/2014/main" id="{65817A2B-15C1-4A83-A322-7D53A5CE9D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7" r="20882"/>
          <a:stretch/>
        </p:blipFill>
        <p:spPr bwMode="auto">
          <a:xfrm>
            <a:off x="3831158" y="6137687"/>
            <a:ext cx="715181" cy="56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052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B2505-A9FC-4EE4-B640-6D910D8A6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2917" y="6681030"/>
            <a:ext cx="1857176" cy="365125"/>
          </a:xfrm>
        </p:spPr>
        <p:txBody>
          <a:bodyPr/>
          <a:lstStyle/>
          <a:p>
            <a:fld id="{16162DC1-60C5-45F4-A298-97ECE83F2A9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56DBC9-60DB-4325-AA05-BBCB4F2125A7}"/>
              </a:ext>
            </a:extLst>
          </p:cNvPr>
          <p:cNvSpPr txBox="1">
            <a:spLocks/>
          </p:cNvSpPr>
          <p:nvPr/>
        </p:nvSpPr>
        <p:spPr>
          <a:xfrm>
            <a:off x="724929" y="934278"/>
            <a:ext cx="9039655" cy="53984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Creating a theory of change – working back from long-term outcomes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52268A-45A8-44AA-AD17-6884D7BF217C}"/>
              </a:ext>
            </a:extLst>
          </p:cNvPr>
          <p:cNvSpPr txBox="1"/>
          <p:nvPr/>
        </p:nvSpPr>
        <p:spPr>
          <a:xfrm>
            <a:off x="8840273" y="2239724"/>
            <a:ext cx="282094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Long-term outcomes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(10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125C7D-02B3-4F55-9C52-E77573C295D2}"/>
              </a:ext>
            </a:extLst>
          </p:cNvPr>
          <p:cNvSpPr txBox="1"/>
          <p:nvPr/>
        </p:nvSpPr>
        <p:spPr>
          <a:xfrm>
            <a:off x="8840273" y="329466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69E04-71D2-491C-BE81-F466E864F6B3}"/>
              </a:ext>
            </a:extLst>
          </p:cNvPr>
          <p:cNvSpPr txBox="1"/>
          <p:nvPr/>
        </p:nvSpPr>
        <p:spPr>
          <a:xfrm>
            <a:off x="8840272" y="394215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C37347-EEB0-4B08-9F64-53C291B8172B}"/>
              </a:ext>
            </a:extLst>
          </p:cNvPr>
          <p:cNvSpPr txBox="1"/>
          <p:nvPr/>
        </p:nvSpPr>
        <p:spPr>
          <a:xfrm>
            <a:off x="4868299" y="2125302"/>
            <a:ext cx="2820945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Short-term outcomes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(3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B7CC39-6244-41FB-8D2F-D7D1160CAA83}"/>
              </a:ext>
            </a:extLst>
          </p:cNvPr>
          <p:cNvSpPr txBox="1"/>
          <p:nvPr/>
        </p:nvSpPr>
        <p:spPr>
          <a:xfrm>
            <a:off x="4893731" y="4585493"/>
            <a:ext cx="2846377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AA3F3-6565-4541-BA3F-34AED17A7F43}"/>
              </a:ext>
            </a:extLst>
          </p:cNvPr>
          <p:cNvSpPr txBox="1"/>
          <p:nvPr/>
        </p:nvSpPr>
        <p:spPr>
          <a:xfrm>
            <a:off x="4893731" y="329466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8378A-C596-4C53-8D97-83308661EA35}"/>
              </a:ext>
            </a:extLst>
          </p:cNvPr>
          <p:cNvSpPr txBox="1"/>
          <p:nvPr/>
        </p:nvSpPr>
        <p:spPr>
          <a:xfrm>
            <a:off x="4893731" y="394215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B439D8-83B8-462B-B6F3-CC2C70FB437F}"/>
              </a:ext>
            </a:extLst>
          </p:cNvPr>
          <p:cNvSpPr txBox="1"/>
          <p:nvPr/>
        </p:nvSpPr>
        <p:spPr>
          <a:xfrm>
            <a:off x="241228" y="1613681"/>
            <a:ext cx="2820945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Innovation packages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5AB1071-7203-4B51-9F98-9E6FE6C1AA00}"/>
              </a:ext>
            </a:extLst>
          </p:cNvPr>
          <p:cNvSpPr/>
          <p:nvPr/>
        </p:nvSpPr>
        <p:spPr>
          <a:xfrm>
            <a:off x="9901033" y="839624"/>
            <a:ext cx="2112648" cy="72915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Vision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C366985-5990-4D15-AD84-5B491D5FF90C}"/>
              </a:ext>
            </a:extLst>
          </p:cNvPr>
          <p:cNvSpPr/>
          <p:nvPr/>
        </p:nvSpPr>
        <p:spPr>
          <a:xfrm rot="1972145" flipH="1">
            <a:off x="10493937" y="1590314"/>
            <a:ext cx="267236" cy="54651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F3175E7-E9A1-404F-B529-3B7792D6AAB9}"/>
              </a:ext>
            </a:extLst>
          </p:cNvPr>
          <p:cNvGrpSpPr/>
          <p:nvPr/>
        </p:nvGrpSpPr>
        <p:grpSpPr>
          <a:xfrm>
            <a:off x="241228" y="2169971"/>
            <a:ext cx="3577772" cy="1662106"/>
            <a:chOff x="724929" y="2519260"/>
            <a:chExt cx="3577772" cy="166210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B42971-21CD-49CA-BD5A-E8ED87EE3131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7D071C-7C2D-4C04-80D6-288298E2749A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CE9400-4745-432E-B9B0-43DE3EC847F9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7C033C-5881-42D1-9DBF-FA7EC6FDBCA9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processes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6BCC7EA-0A78-446D-BB5B-36BB46659D7D}"/>
              </a:ext>
            </a:extLst>
          </p:cNvPr>
          <p:cNvGrpSpPr/>
          <p:nvPr/>
        </p:nvGrpSpPr>
        <p:grpSpPr>
          <a:xfrm>
            <a:off x="320855" y="4484076"/>
            <a:ext cx="3577772" cy="1662106"/>
            <a:chOff x="724929" y="2519260"/>
            <a:chExt cx="3577772" cy="166210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B8593C7-C538-4348-A9E0-D540CA0D0E07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D278F80-009E-46A3-ACEB-1130743A4CAF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C74816F-6E95-41FE-8C96-C42CE00F8594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3F6D94E-0CB1-4EA8-AD74-8C4EF11DFD9E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processes</a:t>
              </a: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33484148-3803-4CC6-BB92-3D727E918800}"/>
              </a:ext>
            </a:extLst>
          </p:cNvPr>
          <p:cNvSpPr/>
          <p:nvPr/>
        </p:nvSpPr>
        <p:spPr>
          <a:xfrm>
            <a:off x="105427" y="3493824"/>
            <a:ext cx="1212805" cy="828488"/>
          </a:xfrm>
          <a:prstGeom prst="ellipse">
            <a:avLst/>
          </a:prstGeom>
          <a:solidFill>
            <a:srgbClr val="996633"/>
          </a:solidFill>
          <a:ln>
            <a:solidFill>
              <a:srgbClr val="926C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Actors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D3D0B70-7251-4FA8-BA53-CF6B1C901E63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7714676" y="3494724"/>
            <a:ext cx="1125597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A3EFB2-EBB1-4B2B-BBB0-C6CC411F3FEE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>
            <a:off x="7714676" y="3494724"/>
            <a:ext cx="1125596" cy="64749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258ED91-F904-4F6C-A19A-D07B1DEBB6C3}"/>
              </a:ext>
            </a:extLst>
          </p:cNvPr>
          <p:cNvSpPr txBox="1"/>
          <p:nvPr/>
        </p:nvSpPr>
        <p:spPr>
          <a:xfrm>
            <a:off x="8840271" y="4585493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3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B5B2B8C-B177-4361-AAD3-1B7F8E716D97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7714676" y="4142214"/>
            <a:ext cx="112559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B290E83-3071-4BA0-9975-E398BACDA28A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7740108" y="4759623"/>
            <a:ext cx="1100163" cy="2592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BB3A07-014C-41FF-9F6D-BFB0E6B55109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793568" y="4785548"/>
            <a:ext cx="1100163" cy="73890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3E77CFF-7CC9-4416-A308-4DBF3A138209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3680926" y="3211356"/>
            <a:ext cx="1212805" cy="28336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0E7CC5A-C157-4957-AA3C-3BADEFFF7923}"/>
              </a:ext>
            </a:extLst>
          </p:cNvPr>
          <p:cNvCxnSpPr>
            <a:cxnSpLocks/>
            <a:stCxn id="19" idx="3"/>
            <a:endCxn id="14" idx="1"/>
          </p:cNvCxnSpPr>
          <p:nvPr/>
        </p:nvCxnSpPr>
        <p:spPr>
          <a:xfrm>
            <a:off x="3680926" y="3211356"/>
            <a:ext cx="1212805" cy="93085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BBFDC079-F136-4D5B-A083-6DB37C9B95B6}"/>
              </a:ext>
            </a:extLst>
          </p:cNvPr>
          <p:cNvSpPr/>
          <p:nvPr/>
        </p:nvSpPr>
        <p:spPr>
          <a:xfrm>
            <a:off x="105426" y="5725516"/>
            <a:ext cx="1212805" cy="828488"/>
          </a:xfrm>
          <a:prstGeom prst="ellipse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Actors</a:t>
            </a:r>
          </a:p>
        </p:txBody>
      </p:sp>
    </p:spTree>
    <p:extLst>
      <p:ext uri="{BB962C8B-B14F-4D97-AF65-F5344CB8AC3E}">
        <p14:creationId xmlns:p14="http://schemas.microsoft.com/office/powerpoint/2010/main" val="2130248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B2505-A9FC-4EE4-B640-6D910D8A6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2917" y="6681030"/>
            <a:ext cx="1857176" cy="365125"/>
          </a:xfrm>
        </p:spPr>
        <p:txBody>
          <a:bodyPr/>
          <a:lstStyle/>
          <a:p>
            <a:fld id="{16162DC1-60C5-45F4-A298-97ECE83F2A9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56DBC9-60DB-4325-AA05-BBCB4F2125A7}"/>
              </a:ext>
            </a:extLst>
          </p:cNvPr>
          <p:cNvSpPr txBox="1">
            <a:spLocks/>
          </p:cNvSpPr>
          <p:nvPr/>
        </p:nvSpPr>
        <p:spPr>
          <a:xfrm>
            <a:off x="724929" y="934278"/>
            <a:ext cx="9039655" cy="53984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Creating a theory of change – working back from long-term outcomes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52268A-45A8-44AA-AD17-6884D7BF217C}"/>
              </a:ext>
            </a:extLst>
          </p:cNvPr>
          <p:cNvSpPr txBox="1"/>
          <p:nvPr/>
        </p:nvSpPr>
        <p:spPr>
          <a:xfrm>
            <a:off x="8840273" y="2239724"/>
            <a:ext cx="282094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Long-term outcomes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(10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125C7D-02B3-4F55-9C52-E77573C295D2}"/>
              </a:ext>
            </a:extLst>
          </p:cNvPr>
          <p:cNvSpPr txBox="1"/>
          <p:nvPr/>
        </p:nvSpPr>
        <p:spPr>
          <a:xfrm>
            <a:off x="8840273" y="329466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69E04-71D2-491C-BE81-F466E864F6B3}"/>
              </a:ext>
            </a:extLst>
          </p:cNvPr>
          <p:cNvSpPr txBox="1"/>
          <p:nvPr/>
        </p:nvSpPr>
        <p:spPr>
          <a:xfrm>
            <a:off x="8840272" y="394215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C37347-EEB0-4B08-9F64-53C291B8172B}"/>
              </a:ext>
            </a:extLst>
          </p:cNvPr>
          <p:cNvSpPr txBox="1"/>
          <p:nvPr/>
        </p:nvSpPr>
        <p:spPr>
          <a:xfrm>
            <a:off x="4868299" y="2125302"/>
            <a:ext cx="2820945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Short-term outcomes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(3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B7CC39-6244-41FB-8D2F-D7D1160CAA83}"/>
              </a:ext>
            </a:extLst>
          </p:cNvPr>
          <p:cNvSpPr txBox="1"/>
          <p:nvPr/>
        </p:nvSpPr>
        <p:spPr>
          <a:xfrm>
            <a:off x="4893731" y="4585493"/>
            <a:ext cx="2846377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AA3F3-6565-4541-BA3F-34AED17A7F43}"/>
              </a:ext>
            </a:extLst>
          </p:cNvPr>
          <p:cNvSpPr txBox="1"/>
          <p:nvPr/>
        </p:nvSpPr>
        <p:spPr>
          <a:xfrm>
            <a:off x="4893731" y="329466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8378A-C596-4C53-8D97-83308661EA35}"/>
              </a:ext>
            </a:extLst>
          </p:cNvPr>
          <p:cNvSpPr txBox="1"/>
          <p:nvPr/>
        </p:nvSpPr>
        <p:spPr>
          <a:xfrm>
            <a:off x="4893731" y="394215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B439D8-83B8-462B-B6F3-CC2C70FB437F}"/>
              </a:ext>
            </a:extLst>
          </p:cNvPr>
          <p:cNvSpPr txBox="1"/>
          <p:nvPr/>
        </p:nvSpPr>
        <p:spPr>
          <a:xfrm>
            <a:off x="241228" y="1613681"/>
            <a:ext cx="2820945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Innovation packages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5AB1071-7203-4B51-9F98-9E6FE6C1AA00}"/>
              </a:ext>
            </a:extLst>
          </p:cNvPr>
          <p:cNvSpPr/>
          <p:nvPr/>
        </p:nvSpPr>
        <p:spPr>
          <a:xfrm>
            <a:off x="9901033" y="839624"/>
            <a:ext cx="2112648" cy="72915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Vision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C366985-5990-4D15-AD84-5B491D5FF90C}"/>
              </a:ext>
            </a:extLst>
          </p:cNvPr>
          <p:cNvSpPr/>
          <p:nvPr/>
        </p:nvSpPr>
        <p:spPr>
          <a:xfrm rot="1972145" flipH="1">
            <a:off x="10493937" y="1590314"/>
            <a:ext cx="267236" cy="54651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F3175E7-E9A1-404F-B529-3B7792D6AAB9}"/>
              </a:ext>
            </a:extLst>
          </p:cNvPr>
          <p:cNvGrpSpPr/>
          <p:nvPr/>
        </p:nvGrpSpPr>
        <p:grpSpPr>
          <a:xfrm>
            <a:off x="241228" y="2169971"/>
            <a:ext cx="3577772" cy="1662106"/>
            <a:chOff x="724929" y="2519260"/>
            <a:chExt cx="3577772" cy="166210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B42971-21CD-49CA-BD5A-E8ED87EE3131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7D071C-7C2D-4C04-80D6-288298E2749A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CE9400-4745-432E-B9B0-43DE3EC847F9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7C033C-5881-42D1-9DBF-FA7EC6FDBCA9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processes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6BCC7EA-0A78-446D-BB5B-36BB46659D7D}"/>
              </a:ext>
            </a:extLst>
          </p:cNvPr>
          <p:cNvGrpSpPr/>
          <p:nvPr/>
        </p:nvGrpSpPr>
        <p:grpSpPr>
          <a:xfrm>
            <a:off x="320855" y="4484076"/>
            <a:ext cx="3577772" cy="1662106"/>
            <a:chOff x="724929" y="2519260"/>
            <a:chExt cx="3577772" cy="166210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B8593C7-C538-4348-A9E0-D540CA0D0E07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D278F80-009E-46A3-ACEB-1130743A4CAF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C74816F-6E95-41FE-8C96-C42CE00F8594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3F6D94E-0CB1-4EA8-AD74-8C4EF11DFD9E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processes</a:t>
              </a: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33484148-3803-4CC6-BB92-3D727E918800}"/>
              </a:ext>
            </a:extLst>
          </p:cNvPr>
          <p:cNvSpPr/>
          <p:nvPr/>
        </p:nvSpPr>
        <p:spPr>
          <a:xfrm>
            <a:off x="105427" y="3493824"/>
            <a:ext cx="1212805" cy="828488"/>
          </a:xfrm>
          <a:prstGeom prst="ellipse">
            <a:avLst/>
          </a:prstGeom>
          <a:solidFill>
            <a:srgbClr val="996633"/>
          </a:solidFill>
          <a:ln>
            <a:solidFill>
              <a:srgbClr val="926C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Actors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D3D0B70-7251-4FA8-BA53-CF6B1C901E63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7714676" y="3494724"/>
            <a:ext cx="1125597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A3EFB2-EBB1-4B2B-BBB0-C6CC411F3FEE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>
            <a:off x="7714676" y="3494724"/>
            <a:ext cx="1125596" cy="64749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258ED91-F904-4F6C-A19A-D07B1DEBB6C3}"/>
              </a:ext>
            </a:extLst>
          </p:cNvPr>
          <p:cNvSpPr txBox="1"/>
          <p:nvPr/>
        </p:nvSpPr>
        <p:spPr>
          <a:xfrm>
            <a:off x="8840271" y="4585493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3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B5B2B8C-B177-4361-AAD3-1B7F8E716D97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7714676" y="4142214"/>
            <a:ext cx="112559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B290E83-3071-4BA0-9975-E398BACDA28A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7740108" y="4759623"/>
            <a:ext cx="1100163" cy="2592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BB3A07-014C-41FF-9F6D-BFB0E6B55109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793568" y="4785548"/>
            <a:ext cx="1100163" cy="73890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3E77CFF-7CC9-4416-A308-4DBF3A138209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3680926" y="3211356"/>
            <a:ext cx="1212805" cy="28336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0E7CC5A-C157-4957-AA3C-3BADEFFF7923}"/>
              </a:ext>
            </a:extLst>
          </p:cNvPr>
          <p:cNvCxnSpPr>
            <a:cxnSpLocks/>
            <a:stCxn id="19" idx="3"/>
            <a:endCxn id="14" idx="1"/>
          </p:cNvCxnSpPr>
          <p:nvPr/>
        </p:nvCxnSpPr>
        <p:spPr>
          <a:xfrm>
            <a:off x="3680926" y="3211356"/>
            <a:ext cx="1212805" cy="93085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Diagonal Corners Snipped 70">
            <a:extLst>
              <a:ext uri="{FF2B5EF4-FFF2-40B4-BE49-F238E27FC236}">
                <a16:creationId xmlns:a16="http://schemas.microsoft.com/office/drawing/2014/main" id="{3E585B4F-4A60-4157-8702-4CA9C30A5118}"/>
              </a:ext>
            </a:extLst>
          </p:cNvPr>
          <p:cNvSpPr/>
          <p:nvPr/>
        </p:nvSpPr>
        <p:spPr>
          <a:xfrm rot="16200000">
            <a:off x="3447130" y="3996182"/>
            <a:ext cx="1802295" cy="399268"/>
          </a:xfrm>
          <a:prstGeom prst="snip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Assumption</a:t>
            </a:r>
            <a:r>
              <a:rPr lang="en-US" dirty="0"/>
              <a:t>s</a:t>
            </a:r>
          </a:p>
        </p:txBody>
      </p:sp>
      <p:sp>
        <p:nvSpPr>
          <p:cNvPr id="72" name="Rectangle: Diagonal Corners Snipped 71">
            <a:extLst>
              <a:ext uri="{FF2B5EF4-FFF2-40B4-BE49-F238E27FC236}">
                <a16:creationId xmlns:a16="http://schemas.microsoft.com/office/drawing/2014/main" id="{8DF99AD5-E3FB-4EB7-8923-5D357462F185}"/>
              </a:ext>
            </a:extLst>
          </p:cNvPr>
          <p:cNvSpPr/>
          <p:nvPr/>
        </p:nvSpPr>
        <p:spPr>
          <a:xfrm rot="16200000">
            <a:off x="7346021" y="4009144"/>
            <a:ext cx="1802294" cy="373343"/>
          </a:xfrm>
          <a:prstGeom prst="snip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Assumption</a:t>
            </a:r>
            <a:r>
              <a:rPr lang="en-US" dirty="0"/>
              <a:t>s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BFDC079-F136-4D5B-A083-6DB37C9B95B6}"/>
              </a:ext>
            </a:extLst>
          </p:cNvPr>
          <p:cNvSpPr/>
          <p:nvPr/>
        </p:nvSpPr>
        <p:spPr>
          <a:xfrm>
            <a:off x="105426" y="5725516"/>
            <a:ext cx="1212805" cy="828488"/>
          </a:xfrm>
          <a:prstGeom prst="ellipse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Actors</a:t>
            </a:r>
          </a:p>
        </p:txBody>
      </p:sp>
    </p:spTree>
    <p:extLst>
      <p:ext uri="{BB962C8B-B14F-4D97-AF65-F5344CB8AC3E}">
        <p14:creationId xmlns:p14="http://schemas.microsoft.com/office/powerpoint/2010/main" val="3314871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B2505-A9FC-4EE4-B640-6D910D8A6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8934" y="6667778"/>
            <a:ext cx="1857176" cy="365125"/>
          </a:xfrm>
        </p:spPr>
        <p:txBody>
          <a:bodyPr/>
          <a:lstStyle/>
          <a:p>
            <a:fld id="{16162DC1-60C5-45F4-A298-97ECE83F2A9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56DBC9-60DB-4325-AA05-BBCB4F2125A7}"/>
              </a:ext>
            </a:extLst>
          </p:cNvPr>
          <p:cNvSpPr txBox="1">
            <a:spLocks/>
          </p:cNvSpPr>
          <p:nvPr/>
        </p:nvSpPr>
        <p:spPr>
          <a:xfrm>
            <a:off x="830946" y="921026"/>
            <a:ext cx="9039655" cy="53984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Creating a theory of change – working back from long-term outcomes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52268A-45A8-44AA-AD17-6884D7BF217C}"/>
              </a:ext>
            </a:extLst>
          </p:cNvPr>
          <p:cNvSpPr txBox="1"/>
          <p:nvPr/>
        </p:nvSpPr>
        <p:spPr>
          <a:xfrm>
            <a:off x="8946290" y="2226472"/>
            <a:ext cx="282094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Long-term outcomes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(10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125C7D-02B3-4F55-9C52-E77573C295D2}"/>
              </a:ext>
            </a:extLst>
          </p:cNvPr>
          <p:cNvSpPr txBox="1"/>
          <p:nvPr/>
        </p:nvSpPr>
        <p:spPr>
          <a:xfrm>
            <a:off x="8946290" y="3281417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69E04-71D2-491C-BE81-F466E864F6B3}"/>
              </a:ext>
            </a:extLst>
          </p:cNvPr>
          <p:cNvSpPr txBox="1"/>
          <p:nvPr/>
        </p:nvSpPr>
        <p:spPr>
          <a:xfrm>
            <a:off x="8946289" y="3928907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C37347-EEB0-4B08-9F64-53C291B8172B}"/>
              </a:ext>
            </a:extLst>
          </p:cNvPr>
          <p:cNvSpPr txBox="1"/>
          <p:nvPr/>
        </p:nvSpPr>
        <p:spPr>
          <a:xfrm>
            <a:off x="4974316" y="2112050"/>
            <a:ext cx="2820945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Short-term outcomes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(3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B7CC39-6244-41FB-8D2F-D7D1160CAA83}"/>
              </a:ext>
            </a:extLst>
          </p:cNvPr>
          <p:cNvSpPr txBox="1"/>
          <p:nvPr/>
        </p:nvSpPr>
        <p:spPr>
          <a:xfrm>
            <a:off x="4999748" y="4572241"/>
            <a:ext cx="2846377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AA3F3-6565-4541-BA3F-34AED17A7F43}"/>
              </a:ext>
            </a:extLst>
          </p:cNvPr>
          <p:cNvSpPr txBox="1"/>
          <p:nvPr/>
        </p:nvSpPr>
        <p:spPr>
          <a:xfrm>
            <a:off x="4999748" y="3281417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8378A-C596-4C53-8D97-83308661EA35}"/>
              </a:ext>
            </a:extLst>
          </p:cNvPr>
          <p:cNvSpPr txBox="1"/>
          <p:nvPr/>
        </p:nvSpPr>
        <p:spPr>
          <a:xfrm>
            <a:off x="4999748" y="3928907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B439D8-83B8-462B-B6F3-CC2C70FB437F}"/>
              </a:ext>
            </a:extLst>
          </p:cNvPr>
          <p:cNvSpPr txBox="1"/>
          <p:nvPr/>
        </p:nvSpPr>
        <p:spPr>
          <a:xfrm>
            <a:off x="347245" y="1600429"/>
            <a:ext cx="2820945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Innovation packages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5AB1071-7203-4B51-9F98-9E6FE6C1AA00}"/>
              </a:ext>
            </a:extLst>
          </p:cNvPr>
          <p:cNvSpPr/>
          <p:nvPr/>
        </p:nvSpPr>
        <p:spPr>
          <a:xfrm>
            <a:off x="10007050" y="826372"/>
            <a:ext cx="2112648" cy="72915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Vision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C366985-5990-4D15-AD84-5B491D5FF90C}"/>
              </a:ext>
            </a:extLst>
          </p:cNvPr>
          <p:cNvSpPr/>
          <p:nvPr/>
        </p:nvSpPr>
        <p:spPr>
          <a:xfrm rot="1972145" flipH="1">
            <a:off x="10599954" y="1577062"/>
            <a:ext cx="267236" cy="54651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F3175E7-E9A1-404F-B529-3B7792D6AAB9}"/>
              </a:ext>
            </a:extLst>
          </p:cNvPr>
          <p:cNvGrpSpPr/>
          <p:nvPr/>
        </p:nvGrpSpPr>
        <p:grpSpPr>
          <a:xfrm>
            <a:off x="347245" y="2156719"/>
            <a:ext cx="3577772" cy="1662106"/>
            <a:chOff x="724929" y="2519260"/>
            <a:chExt cx="3577772" cy="166210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B42971-21CD-49CA-BD5A-E8ED87EE3131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7D071C-7C2D-4C04-80D6-288298E2749A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CE9400-4745-432E-B9B0-43DE3EC847F9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7C033C-5881-42D1-9DBF-FA7EC6FDBCA9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processes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6BCC7EA-0A78-446D-BB5B-36BB46659D7D}"/>
              </a:ext>
            </a:extLst>
          </p:cNvPr>
          <p:cNvGrpSpPr/>
          <p:nvPr/>
        </p:nvGrpSpPr>
        <p:grpSpPr>
          <a:xfrm>
            <a:off x="426872" y="4470824"/>
            <a:ext cx="3577772" cy="1662106"/>
            <a:chOff x="724929" y="2519260"/>
            <a:chExt cx="3577772" cy="166210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B8593C7-C538-4348-A9E0-D540CA0D0E07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D278F80-009E-46A3-ACEB-1130743A4CAF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C74816F-6E95-41FE-8C96-C42CE00F8594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3F6D94E-0CB1-4EA8-AD74-8C4EF11DFD9E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processes</a:t>
              </a: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33484148-3803-4CC6-BB92-3D727E918800}"/>
              </a:ext>
            </a:extLst>
          </p:cNvPr>
          <p:cNvSpPr/>
          <p:nvPr/>
        </p:nvSpPr>
        <p:spPr>
          <a:xfrm>
            <a:off x="211444" y="3480572"/>
            <a:ext cx="1212805" cy="828488"/>
          </a:xfrm>
          <a:prstGeom prst="ellipse">
            <a:avLst/>
          </a:prstGeom>
          <a:solidFill>
            <a:srgbClr val="996633"/>
          </a:solidFill>
          <a:ln>
            <a:solidFill>
              <a:srgbClr val="926C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Actors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D3D0B70-7251-4FA8-BA53-CF6B1C901E63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7820693" y="3481472"/>
            <a:ext cx="1125597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A3EFB2-EBB1-4B2B-BBB0-C6CC411F3FEE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>
            <a:off x="7820693" y="3481472"/>
            <a:ext cx="1125596" cy="64749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258ED91-F904-4F6C-A19A-D07B1DEBB6C3}"/>
              </a:ext>
            </a:extLst>
          </p:cNvPr>
          <p:cNvSpPr txBox="1"/>
          <p:nvPr/>
        </p:nvSpPr>
        <p:spPr>
          <a:xfrm>
            <a:off x="8946288" y="4572241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3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B5B2B8C-B177-4361-AAD3-1B7F8E716D97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7820693" y="4128962"/>
            <a:ext cx="112559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B290E83-3071-4BA0-9975-E398BACDA28A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7846125" y="4746371"/>
            <a:ext cx="1100163" cy="2592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BB3A07-014C-41FF-9F6D-BFB0E6B55109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899585" y="4772296"/>
            <a:ext cx="1100163" cy="73890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3E77CFF-7CC9-4416-A308-4DBF3A138209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3786943" y="3198104"/>
            <a:ext cx="1212805" cy="28336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0E7CC5A-C157-4957-AA3C-3BADEFFF7923}"/>
              </a:ext>
            </a:extLst>
          </p:cNvPr>
          <p:cNvCxnSpPr>
            <a:cxnSpLocks/>
            <a:stCxn id="19" idx="3"/>
            <a:endCxn id="14" idx="1"/>
          </p:cNvCxnSpPr>
          <p:nvPr/>
        </p:nvCxnSpPr>
        <p:spPr>
          <a:xfrm>
            <a:off x="3786943" y="3198104"/>
            <a:ext cx="1212805" cy="93085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Diagonal Corners Snipped 70">
            <a:extLst>
              <a:ext uri="{FF2B5EF4-FFF2-40B4-BE49-F238E27FC236}">
                <a16:creationId xmlns:a16="http://schemas.microsoft.com/office/drawing/2014/main" id="{3E585B4F-4A60-4157-8702-4CA9C30A5118}"/>
              </a:ext>
            </a:extLst>
          </p:cNvPr>
          <p:cNvSpPr/>
          <p:nvPr/>
        </p:nvSpPr>
        <p:spPr>
          <a:xfrm rot="16200000">
            <a:off x="3553147" y="3982930"/>
            <a:ext cx="1802295" cy="399268"/>
          </a:xfrm>
          <a:prstGeom prst="snip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Assumption</a:t>
            </a:r>
            <a:r>
              <a:rPr lang="en-US" dirty="0"/>
              <a:t>s</a:t>
            </a:r>
          </a:p>
        </p:txBody>
      </p:sp>
      <p:sp>
        <p:nvSpPr>
          <p:cNvPr id="72" name="Rectangle: Diagonal Corners Snipped 71">
            <a:extLst>
              <a:ext uri="{FF2B5EF4-FFF2-40B4-BE49-F238E27FC236}">
                <a16:creationId xmlns:a16="http://schemas.microsoft.com/office/drawing/2014/main" id="{8DF99AD5-E3FB-4EB7-8923-5D357462F185}"/>
              </a:ext>
            </a:extLst>
          </p:cNvPr>
          <p:cNvSpPr/>
          <p:nvPr/>
        </p:nvSpPr>
        <p:spPr>
          <a:xfrm rot="16200000">
            <a:off x="7452038" y="3995892"/>
            <a:ext cx="1802294" cy="373343"/>
          </a:xfrm>
          <a:prstGeom prst="snip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Assumption</a:t>
            </a:r>
            <a:r>
              <a:rPr lang="en-US" dirty="0"/>
              <a:t>s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BFDC079-F136-4D5B-A083-6DB37C9B95B6}"/>
              </a:ext>
            </a:extLst>
          </p:cNvPr>
          <p:cNvSpPr/>
          <p:nvPr/>
        </p:nvSpPr>
        <p:spPr>
          <a:xfrm>
            <a:off x="211443" y="5712264"/>
            <a:ext cx="1212805" cy="828488"/>
          </a:xfrm>
          <a:prstGeom prst="ellipse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ECB982-3B56-414A-98E8-82AA253BACCB}"/>
              </a:ext>
            </a:extLst>
          </p:cNvPr>
          <p:cNvSpPr txBox="1"/>
          <p:nvPr/>
        </p:nvSpPr>
        <p:spPr>
          <a:xfrm>
            <a:off x="5466521" y="5657852"/>
            <a:ext cx="3213652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Review and strengthen</a:t>
            </a:r>
          </a:p>
        </p:txBody>
      </p:sp>
    </p:spTree>
    <p:extLst>
      <p:ext uri="{BB962C8B-B14F-4D97-AF65-F5344CB8AC3E}">
        <p14:creationId xmlns:p14="http://schemas.microsoft.com/office/powerpoint/2010/main" val="1339971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1CED6-A2A4-477D-82E2-0C3C46252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795768"/>
            <a:ext cx="9039655" cy="572342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Theory of change – how it will be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BFC279-4B10-4795-86C6-1034365AF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B70146-A972-4CA0-A57B-08D39DB11C32}"/>
              </a:ext>
            </a:extLst>
          </p:cNvPr>
          <p:cNvSpPr txBox="1"/>
          <p:nvPr/>
        </p:nvSpPr>
        <p:spPr>
          <a:xfrm>
            <a:off x="824320" y="1793781"/>
            <a:ext cx="2482097" cy="40934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Activities</a:t>
            </a:r>
          </a:p>
          <a:p>
            <a:pPr algn="ctr"/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20DFF2-1AEB-4DA3-94F7-052B3B136A6B}"/>
              </a:ext>
            </a:extLst>
          </p:cNvPr>
          <p:cNvPicPr/>
          <p:nvPr/>
        </p:nvPicPr>
        <p:blipFill rotWithShape="1">
          <a:blip r:embed="rId2"/>
          <a:srcRect l="25961" t="27350" r="9482" b="9613"/>
          <a:stretch/>
        </p:blipFill>
        <p:spPr bwMode="auto">
          <a:xfrm>
            <a:off x="3417220" y="1270978"/>
            <a:ext cx="7818783" cy="47183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D95DC6-36D0-4784-8395-F24B4FBB0249}"/>
              </a:ext>
            </a:extLst>
          </p:cNvPr>
          <p:cNvSpPr txBox="1"/>
          <p:nvPr/>
        </p:nvSpPr>
        <p:spPr>
          <a:xfrm>
            <a:off x="778933" y="6111681"/>
            <a:ext cx="10151163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Monitoring, Evaluation,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Learning</a:t>
            </a:r>
          </a:p>
        </p:txBody>
      </p:sp>
    </p:spTree>
    <p:extLst>
      <p:ext uri="{BB962C8B-B14F-4D97-AF65-F5344CB8AC3E}">
        <p14:creationId xmlns:p14="http://schemas.microsoft.com/office/powerpoint/2010/main" val="1421009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FD0ED-33BB-4C4B-AB17-787B7BA26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Theory of change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ToC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development -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A42B7-B385-4361-BED5-7766A611F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</a:t>
            </a:r>
            <a:r>
              <a:rPr lang="en-US" altLang="en-KE" sz="2400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</a:t>
            </a: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statements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Define the </a:t>
            </a:r>
            <a:r>
              <a:rPr lang="en-US" altLang="en-KE" sz="2400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vision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Agree on key </a:t>
            </a:r>
            <a:r>
              <a:rPr lang="en-US" altLang="en-KE" sz="2400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outcomes,</a:t>
            </a: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long-term (10 years) and short-term (3 years)</a:t>
            </a:r>
            <a:endParaRPr lang="en-US" altLang="en-KE" sz="2400" b="1" dirty="0">
              <a:solidFill>
                <a:srgbClr val="29292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 </a:t>
            </a:r>
            <a:r>
              <a:rPr lang="en-GB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provisional </a:t>
            </a:r>
            <a:r>
              <a:rPr lang="en-GB" altLang="en-KE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innovation packages: </a:t>
            </a:r>
          </a:p>
          <a:p>
            <a:pPr marL="1143000" lvl="1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altLang="en-KE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Innovations - </a:t>
            </a:r>
            <a:r>
              <a:rPr lang="en-GB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products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technologies, services, </a:t>
            </a:r>
            <a:r>
              <a:rPr lang="en-GB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institutional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arrangements </a:t>
            </a:r>
          </a:p>
          <a:p>
            <a:pPr marL="1143000" lvl="1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fr-FR" altLang="en-KE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Packaged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together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changes to </a:t>
            </a:r>
            <a:r>
              <a:rPr lang="fr-FR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policy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fr-FR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enabling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capacity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fr-FR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and assign roles and responsibilities to different </a:t>
            </a:r>
            <a:r>
              <a:rPr lang="en-US" altLang="en-KE" sz="2400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actors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Document </a:t>
            </a:r>
            <a:r>
              <a:rPr lang="en-US" altLang="en-KE" sz="2400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assumptions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Review for </a:t>
            </a:r>
            <a:r>
              <a:rPr lang="en-US" altLang="en-KE" sz="2400" b="1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gaps</a:t>
            </a:r>
            <a:r>
              <a:rPr lang="en-US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overall causal logic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60D8A-E5D7-433A-BE0C-1DA74C621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93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FD0ED-33BB-4C4B-AB17-787B7BA26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A42B7-B385-4361-BED5-7766A611F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process described above was used to co-create theory of changes (</a:t>
            </a:r>
            <a:r>
              <a:rPr lang="en-GB" altLang="en-KE" sz="2400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ToC</a:t>
            </a:r>
            <a:r>
              <a:rPr lang="en-GB" altLang="en-KE" sz="2400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for the 15 SAPLING value-chains across 7 countries, during a series of country-level stakeholder workshops held mid-2022.  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resultant </a:t>
            </a:r>
            <a:r>
              <a:rPr lang="en-GB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ToCs</a:t>
            </a:r>
            <a:r>
              <a:rPr lang="en-GB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(from the workshops) were subsequently refined to produce the working theories of change for each value-chain.  Continual revision of the </a:t>
            </a:r>
            <a:r>
              <a:rPr lang="en-GB" altLang="en-KE" dirty="0" err="1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ToCs</a:t>
            </a:r>
            <a:r>
              <a:rPr lang="en-GB" altLang="en-KE" dirty="0">
                <a:solidFill>
                  <a:srgbClr val="29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based on stakeholder feedback and in response to findings from the monitoring, evaluation and learning, is anticipated.</a:t>
            </a:r>
            <a:endParaRPr lang="en-US" altLang="en-KE" sz="2400" dirty="0">
              <a:solidFill>
                <a:srgbClr val="29292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60D8A-E5D7-433A-BE0C-1DA74C621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703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F74B3A-EAE6-4B06-BE87-812E2585A3D8}"/>
              </a:ext>
            </a:extLst>
          </p:cNvPr>
          <p:cNvSpPr txBox="1"/>
          <p:nvPr/>
        </p:nvSpPr>
        <p:spPr>
          <a:xfrm>
            <a:off x="6965663" y="3983051"/>
            <a:ext cx="477405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This research was conducted CGIAR initiative Sustainable Animal Productivity for Livelihoods, Nutrition and Gender Inclusion research is supported by contributions from the </a:t>
            </a:r>
            <a:r>
              <a:rPr lang="en-US" sz="18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CGIAR Trust Fund</a:t>
            </a:r>
            <a:r>
              <a:rPr lang="en-US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 CGIAR is a global research partnership for a food-secure future dedicated to transforming food, land, and water systems in a climate crisis.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7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BB31A-97E6-44CE-AA47-BB1649A3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Why do we need a Theory of Change (ToC)?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9D746-5290-4952-B27C-7647FB686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336" y="2000541"/>
            <a:ext cx="10334012" cy="349248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800" dirty="0"/>
          </a:p>
          <a:p>
            <a:pPr algn="ctr">
              <a:lnSpc>
                <a:spcPct val="100000"/>
              </a:lnSpc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Many of us are involved in initiatives aimed at making </a:t>
            </a:r>
            <a:r>
              <a:rPr lang="en-GB" sz="2800" b="1" dirty="0">
                <a:solidFill>
                  <a:srgbClr val="2B693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100000"/>
              </a:lnSpc>
            </a:pPr>
            <a:endParaRPr lang="en-GB" sz="2800" b="1" dirty="0">
              <a:solidFill>
                <a:srgbClr val="2B693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GB" sz="2800" b="1" dirty="0">
                <a:solidFill>
                  <a:srgbClr val="2B693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is complex</a:t>
            </a:r>
          </a:p>
          <a:p>
            <a:pPr algn="ctr">
              <a:lnSpc>
                <a:spcPct val="100000"/>
              </a:lnSpc>
            </a:pPr>
            <a:endParaRPr lang="en-GB" sz="2800" b="1" dirty="0">
              <a:solidFill>
                <a:srgbClr val="2B693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GB" sz="2800" b="1" dirty="0">
                <a:solidFill>
                  <a:srgbClr val="2B693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Theory of Change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is an approach to better make </a:t>
            </a:r>
            <a:r>
              <a:rPr lang="en-GB" sz="2800" b="1" dirty="0">
                <a:solidFill>
                  <a:srgbClr val="2B693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happen</a:t>
            </a:r>
          </a:p>
          <a:p>
            <a:pPr marL="1028700" lvl="1" indent="-342900">
              <a:lnSpc>
                <a:spcPct val="100000"/>
              </a:lnSpc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3BBFB-8FFA-4C07-B632-6F65B928A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7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0C32F-8D53-4B3B-A808-C51C6A842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Theory of Change &amp; SAPLING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E6EA6-ACD2-416C-AAF9-DC2756AE9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3514" y="2075775"/>
            <a:ext cx="7995001" cy="3645798"/>
          </a:xfrm>
        </p:spPr>
        <p:txBody>
          <a:bodyPr>
            <a:normAutofit/>
          </a:bodyPr>
          <a:lstStyle/>
          <a:p>
            <a:pPr algn="ctr"/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Theory of Change has been important part of developing SAPLING overall</a:t>
            </a:r>
          </a:p>
          <a:p>
            <a:pPr algn="ctr"/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There is a SAPLING initiative level theory of change</a:t>
            </a:r>
          </a:p>
          <a:p>
            <a:pPr algn="ctr"/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are now co-creating theory of changes for the 15 SAPLING value chains across 7 countries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E551C-0BE3-4CAE-AF06-F12256D43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697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BF8EC-BAE7-49F3-94F4-1D5BCD771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Terminology - outcomes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8FF6A-51D3-45D4-9488-0E7265515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585" y="2266122"/>
            <a:ext cx="10744829" cy="3493398"/>
          </a:xfrm>
        </p:spPr>
        <p:txBody>
          <a:bodyPr/>
          <a:lstStyle/>
          <a:p>
            <a:pPr marL="92075">
              <a:lnSpc>
                <a:spcPct val="100000"/>
              </a:lnSpc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Outcome: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Change in human behaviour</a:t>
            </a:r>
          </a:p>
          <a:p>
            <a:pPr marL="92075">
              <a:lnSpc>
                <a:spcPct val="100000"/>
              </a:lnSpc>
            </a:pPr>
            <a:endParaRPr lang="en-GB" dirty="0"/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Who, 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change</a:t>
            </a:r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Women and men farmers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adopt integrated technology practices</a:t>
            </a:r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 and service providers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applying skills in business management</a:t>
            </a:r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Communities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support women and youth to engage in profitable agribusinesses</a:t>
            </a:r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Avenir Book" panose="02000503020000020003"/>
            </a:endParaRPr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1136650" lvl="1" indent="-358775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92075">
              <a:lnSpc>
                <a:spcPct val="100000"/>
              </a:lnSpc>
            </a:pPr>
            <a:endParaRPr lang="en-GB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FB007-46BE-4A37-9DFE-0674FC67D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34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BF8EC-BAE7-49F3-94F4-1D5BCD771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Terminology – innovation package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FB007-46BE-4A37-9DFE-0674FC67D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0100" y="2209232"/>
            <a:ext cx="1857176" cy="365125"/>
          </a:xfrm>
        </p:spPr>
        <p:txBody>
          <a:bodyPr/>
          <a:lstStyle/>
          <a:p>
            <a:fld id="{16162DC1-60C5-45F4-A298-97ECE83F2A9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C1639C8-F2D8-4A10-A5CF-DCECCD48DE14}"/>
              </a:ext>
            </a:extLst>
          </p:cNvPr>
          <p:cNvSpPr/>
          <p:nvPr/>
        </p:nvSpPr>
        <p:spPr>
          <a:xfrm>
            <a:off x="4367880" y="3875123"/>
            <a:ext cx="3810000" cy="2286000"/>
          </a:xfrm>
          <a:prstGeom prst="ellipse">
            <a:avLst/>
          </a:prstGeom>
          <a:solidFill>
            <a:srgbClr val="447400">
              <a:alpha val="7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Enabling environment</a:t>
            </a:r>
            <a:endParaRPr lang="en-US" sz="24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79E831-71A2-4AF5-A007-C2180B67DAB8}"/>
              </a:ext>
            </a:extLst>
          </p:cNvPr>
          <p:cNvSpPr/>
          <p:nvPr/>
        </p:nvSpPr>
        <p:spPr>
          <a:xfrm>
            <a:off x="2177376" y="2055829"/>
            <a:ext cx="4390585" cy="2286000"/>
          </a:xfrm>
          <a:prstGeom prst="ellipse">
            <a:avLst/>
          </a:prstGeom>
          <a:solidFill>
            <a:srgbClr val="447400">
              <a:alpha val="7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Innovations</a:t>
            </a:r>
            <a:r>
              <a:rPr lang="en-US" sz="2400" dirty="0"/>
              <a:t>: products, technologies, services, institutional arrangements – </a:t>
            </a:r>
          </a:p>
          <a:p>
            <a:pPr algn="ctr"/>
            <a:r>
              <a:rPr lang="en-US" sz="2400" i="1" dirty="0"/>
              <a:t>new or adapted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FC64022-5631-4816-ACB2-66D5736F1AAA}"/>
              </a:ext>
            </a:extLst>
          </p:cNvPr>
          <p:cNvSpPr/>
          <p:nvPr/>
        </p:nvSpPr>
        <p:spPr>
          <a:xfrm>
            <a:off x="822193" y="3934757"/>
            <a:ext cx="3810000" cy="2286000"/>
          </a:xfrm>
          <a:prstGeom prst="ellipse">
            <a:avLst/>
          </a:prstGeom>
          <a:solidFill>
            <a:srgbClr val="447400">
              <a:alpha val="7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Capacity development</a:t>
            </a:r>
            <a:endParaRPr lang="en-US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1F89DA-7868-4FE6-A475-3E68B40E9DB4}"/>
              </a:ext>
            </a:extLst>
          </p:cNvPr>
          <p:cNvSpPr txBox="1"/>
          <p:nvPr/>
        </p:nvSpPr>
        <p:spPr>
          <a:xfrm>
            <a:off x="8208648" y="1903431"/>
            <a:ext cx="358471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Bundled service delivery including AI, vaccines, herd-health, and extension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Capacity development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Financing mechanism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Supportive regulatory framework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965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341B9-64AE-4FD2-B5B7-E6B4EC04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240491"/>
            <a:ext cx="9039655" cy="991961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Creating a theory of change – problem and vision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62FA4-459E-46F6-A0D1-CBB786FC9B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6162DC1-60C5-45F4-A298-97ECE83F2A9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002B5CC-7A78-4A36-9567-4E2E22E6CAD9}"/>
              </a:ext>
            </a:extLst>
          </p:cNvPr>
          <p:cNvSpPr/>
          <p:nvPr/>
        </p:nvSpPr>
        <p:spPr>
          <a:xfrm>
            <a:off x="2928729" y="2242929"/>
            <a:ext cx="5088836" cy="105354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Problem statement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707E32-781C-4499-AA51-DED5A670F681}"/>
              </a:ext>
            </a:extLst>
          </p:cNvPr>
          <p:cNvSpPr/>
          <p:nvPr/>
        </p:nvSpPr>
        <p:spPr>
          <a:xfrm>
            <a:off x="2928729" y="4387378"/>
            <a:ext cx="5088836" cy="105354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Vision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AD652748-C3AA-4129-B062-BD4067B130E4}"/>
              </a:ext>
            </a:extLst>
          </p:cNvPr>
          <p:cNvSpPr/>
          <p:nvPr/>
        </p:nvSpPr>
        <p:spPr>
          <a:xfrm>
            <a:off x="5317434" y="3429000"/>
            <a:ext cx="311426" cy="887896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9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B2505-A9FC-4EE4-B640-6D910D8A6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2917" y="6681030"/>
            <a:ext cx="1857176" cy="365125"/>
          </a:xfrm>
        </p:spPr>
        <p:txBody>
          <a:bodyPr/>
          <a:lstStyle/>
          <a:p>
            <a:fld id="{16162DC1-60C5-45F4-A298-97ECE83F2A9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56DBC9-60DB-4325-AA05-BBCB4F2125A7}"/>
              </a:ext>
            </a:extLst>
          </p:cNvPr>
          <p:cNvSpPr txBox="1">
            <a:spLocks/>
          </p:cNvSpPr>
          <p:nvPr/>
        </p:nvSpPr>
        <p:spPr>
          <a:xfrm>
            <a:off x="724929" y="934278"/>
            <a:ext cx="9039655" cy="53984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Creating a theory of change – working back from long-term outcomes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52268A-45A8-44AA-AD17-6884D7BF217C}"/>
              </a:ext>
            </a:extLst>
          </p:cNvPr>
          <p:cNvSpPr txBox="1"/>
          <p:nvPr/>
        </p:nvSpPr>
        <p:spPr>
          <a:xfrm>
            <a:off x="8840273" y="2239724"/>
            <a:ext cx="282094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Long-term outcomes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(10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125C7D-02B3-4F55-9C52-E77573C295D2}"/>
              </a:ext>
            </a:extLst>
          </p:cNvPr>
          <p:cNvSpPr txBox="1"/>
          <p:nvPr/>
        </p:nvSpPr>
        <p:spPr>
          <a:xfrm>
            <a:off x="8840273" y="329466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69E04-71D2-491C-BE81-F466E864F6B3}"/>
              </a:ext>
            </a:extLst>
          </p:cNvPr>
          <p:cNvSpPr txBox="1"/>
          <p:nvPr/>
        </p:nvSpPr>
        <p:spPr>
          <a:xfrm>
            <a:off x="8840272" y="394215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2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5AB1071-7203-4B51-9F98-9E6FE6C1AA00}"/>
              </a:ext>
            </a:extLst>
          </p:cNvPr>
          <p:cNvSpPr/>
          <p:nvPr/>
        </p:nvSpPr>
        <p:spPr>
          <a:xfrm>
            <a:off x="9901033" y="839624"/>
            <a:ext cx="2112648" cy="72915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Vision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C366985-5990-4D15-AD84-5B491D5FF90C}"/>
              </a:ext>
            </a:extLst>
          </p:cNvPr>
          <p:cNvSpPr/>
          <p:nvPr/>
        </p:nvSpPr>
        <p:spPr>
          <a:xfrm rot="1972145" flipH="1">
            <a:off x="10493937" y="1590314"/>
            <a:ext cx="267236" cy="54651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258ED91-F904-4F6C-A19A-D07B1DEBB6C3}"/>
              </a:ext>
            </a:extLst>
          </p:cNvPr>
          <p:cNvSpPr txBox="1"/>
          <p:nvPr/>
        </p:nvSpPr>
        <p:spPr>
          <a:xfrm>
            <a:off x="8840271" y="4585493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3</a:t>
            </a:r>
          </a:p>
        </p:txBody>
      </p:sp>
    </p:spTree>
    <p:extLst>
      <p:ext uri="{BB962C8B-B14F-4D97-AF65-F5344CB8AC3E}">
        <p14:creationId xmlns:p14="http://schemas.microsoft.com/office/powerpoint/2010/main" val="2148396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B2505-A9FC-4EE4-B640-6D910D8A6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2917" y="6681030"/>
            <a:ext cx="1857176" cy="365125"/>
          </a:xfrm>
        </p:spPr>
        <p:txBody>
          <a:bodyPr/>
          <a:lstStyle/>
          <a:p>
            <a:fld id="{16162DC1-60C5-45F4-A298-97ECE83F2A9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56DBC9-60DB-4325-AA05-BBCB4F2125A7}"/>
              </a:ext>
            </a:extLst>
          </p:cNvPr>
          <p:cNvSpPr txBox="1">
            <a:spLocks/>
          </p:cNvSpPr>
          <p:nvPr/>
        </p:nvSpPr>
        <p:spPr>
          <a:xfrm>
            <a:off x="724929" y="934278"/>
            <a:ext cx="9039655" cy="53984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Creating a theory of change – working back from long-term outcomes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52268A-45A8-44AA-AD17-6884D7BF217C}"/>
              </a:ext>
            </a:extLst>
          </p:cNvPr>
          <p:cNvSpPr txBox="1"/>
          <p:nvPr/>
        </p:nvSpPr>
        <p:spPr>
          <a:xfrm>
            <a:off x="8840273" y="2239724"/>
            <a:ext cx="282094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Long-term outcomes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(10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125C7D-02B3-4F55-9C52-E77573C295D2}"/>
              </a:ext>
            </a:extLst>
          </p:cNvPr>
          <p:cNvSpPr txBox="1"/>
          <p:nvPr/>
        </p:nvSpPr>
        <p:spPr>
          <a:xfrm>
            <a:off x="8840273" y="329466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69E04-71D2-491C-BE81-F466E864F6B3}"/>
              </a:ext>
            </a:extLst>
          </p:cNvPr>
          <p:cNvSpPr txBox="1"/>
          <p:nvPr/>
        </p:nvSpPr>
        <p:spPr>
          <a:xfrm>
            <a:off x="8840272" y="394215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C37347-EEB0-4B08-9F64-53C291B8172B}"/>
              </a:ext>
            </a:extLst>
          </p:cNvPr>
          <p:cNvSpPr txBox="1"/>
          <p:nvPr/>
        </p:nvSpPr>
        <p:spPr>
          <a:xfrm>
            <a:off x="4868299" y="2125302"/>
            <a:ext cx="2820945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Short-term outcomes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(3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B7CC39-6244-41FB-8D2F-D7D1160CAA83}"/>
              </a:ext>
            </a:extLst>
          </p:cNvPr>
          <p:cNvSpPr txBox="1"/>
          <p:nvPr/>
        </p:nvSpPr>
        <p:spPr>
          <a:xfrm>
            <a:off x="4893731" y="4585493"/>
            <a:ext cx="2846377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AA3F3-6565-4541-BA3F-34AED17A7F43}"/>
              </a:ext>
            </a:extLst>
          </p:cNvPr>
          <p:cNvSpPr txBox="1"/>
          <p:nvPr/>
        </p:nvSpPr>
        <p:spPr>
          <a:xfrm>
            <a:off x="4893731" y="329466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8378A-C596-4C53-8D97-83308661EA35}"/>
              </a:ext>
            </a:extLst>
          </p:cNvPr>
          <p:cNvSpPr txBox="1"/>
          <p:nvPr/>
        </p:nvSpPr>
        <p:spPr>
          <a:xfrm>
            <a:off x="4893731" y="394215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2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5AB1071-7203-4B51-9F98-9E6FE6C1AA00}"/>
              </a:ext>
            </a:extLst>
          </p:cNvPr>
          <p:cNvSpPr/>
          <p:nvPr/>
        </p:nvSpPr>
        <p:spPr>
          <a:xfrm>
            <a:off x="9901033" y="839624"/>
            <a:ext cx="2112648" cy="72915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Vision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C366985-5990-4D15-AD84-5B491D5FF90C}"/>
              </a:ext>
            </a:extLst>
          </p:cNvPr>
          <p:cNvSpPr/>
          <p:nvPr/>
        </p:nvSpPr>
        <p:spPr>
          <a:xfrm rot="1972145" flipH="1">
            <a:off x="10493937" y="1590314"/>
            <a:ext cx="267236" cy="54651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D3D0B70-7251-4FA8-BA53-CF6B1C901E63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7714676" y="3494724"/>
            <a:ext cx="1125597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A3EFB2-EBB1-4B2B-BBB0-C6CC411F3FEE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>
            <a:off x="7714676" y="3494724"/>
            <a:ext cx="1125596" cy="64749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258ED91-F904-4F6C-A19A-D07B1DEBB6C3}"/>
              </a:ext>
            </a:extLst>
          </p:cNvPr>
          <p:cNvSpPr txBox="1"/>
          <p:nvPr/>
        </p:nvSpPr>
        <p:spPr>
          <a:xfrm>
            <a:off x="8840271" y="4585493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3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B5B2B8C-B177-4361-AAD3-1B7F8E716D97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7714676" y="4142214"/>
            <a:ext cx="112559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B290E83-3071-4BA0-9975-E398BACDA28A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7740108" y="4759623"/>
            <a:ext cx="1100163" cy="2592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884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B2505-A9FC-4EE4-B640-6D910D8A6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2917" y="6681030"/>
            <a:ext cx="1857176" cy="365125"/>
          </a:xfrm>
        </p:spPr>
        <p:txBody>
          <a:bodyPr/>
          <a:lstStyle/>
          <a:p>
            <a:fld id="{16162DC1-60C5-45F4-A298-97ECE83F2A9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56DBC9-60DB-4325-AA05-BBCB4F2125A7}"/>
              </a:ext>
            </a:extLst>
          </p:cNvPr>
          <p:cNvSpPr txBox="1">
            <a:spLocks/>
          </p:cNvSpPr>
          <p:nvPr/>
        </p:nvSpPr>
        <p:spPr>
          <a:xfrm>
            <a:off x="724929" y="934278"/>
            <a:ext cx="9039655" cy="53984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Creating a theory of change – working back from long-term outcomes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52268A-45A8-44AA-AD17-6884D7BF217C}"/>
              </a:ext>
            </a:extLst>
          </p:cNvPr>
          <p:cNvSpPr txBox="1"/>
          <p:nvPr/>
        </p:nvSpPr>
        <p:spPr>
          <a:xfrm>
            <a:off x="8840273" y="2239724"/>
            <a:ext cx="282094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Long-term outcomes 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(10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125C7D-02B3-4F55-9C52-E77573C295D2}"/>
              </a:ext>
            </a:extLst>
          </p:cNvPr>
          <p:cNvSpPr txBox="1"/>
          <p:nvPr/>
        </p:nvSpPr>
        <p:spPr>
          <a:xfrm>
            <a:off x="8840273" y="329466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869E04-71D2-491C-BE81-F466E864F6B3}"/>
              </a:ext>
            </a:extLst>
          </p:cNvPr>
          <p:cNvSpPr txBox="1"/>
          <p:nvPr/>
        </p:nvSpPr>
        <p:spPr>
          <a:xfrm>
            <a:off x="8840272" y="3942159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C37347-EEB0-4B08-9F64-53C291B8172B}"/>
              </a:ext>
            </a:extLst>
          </p:cNvPr>
          <p:cNvSpPr txBox="1"/>
          <p:nvPr/>
        </p:nvSpPr>
        <p:spPr>
          <a:xfrm>
            <a:off x="4868299" y="2125302"/>
            <a:ext cx="2820945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Short-term outcomes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(3 years)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B7CC39-6244-41FB-8D2F-D7D1160CAA83}"/>
              </a:ext>
            </a:extLst>
          </p:cNvPr>
          <p:cNvSpPr txBox="1"/>
          <p:nvPr/>
        </p:nvSpPr>
        <p:spPr>
          <a:xfrm>
            <a:off x="4893731" y="4585493"/>
            <a:ext cx="2846377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AA3F3-6565-4541-BA3F-34AED17A7F43}"/>
              </a:ext>
            </a:extLst>
          </p:cNvPr>
          <p:cNvSpPr txBox="1"/>
          <p:nvPr/>
        </p:nvSpPr>
        <p:spPr>
          <a:xfrm>
            <a:off x="4893731" y="329466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8378A-C596-4C53-8D97-83308661EA35}"/>
              </a:ext>
            </a:extLst>
          </p:cNvPr>
          <p:cNvSpPr txBox="1"/>
          <p:nvPr/>
        </p:nvSpPr>
        <p:spPr>
          <a:xfrm>
            <a:off x="4893731" y="3942159"/>
            <a:ext cx="2820945" cy="40011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Short-term outcome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B439D8-83B8-462B-B6F3-CC2C70FB437F}"/>
              </a:ext>
            </a:extLst>
          </p:cNvPr>
          <p:cNvSpPr txBox="1"/>
          <p:nvPr/>
        </p:nvSpPr>
        <p:spPr>
          <a:xfrm>
            <a:off x="241228" y="1613681"/>
            <a:ext cx="2820945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Innovation packages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5AB1071-7203-4B51-9F98-9E6FE6C1AA00}"/>
              </a:ext>
            </a:extLst>
          </p:cNvPr>
          <p:cNvSpPr/>
          <p:nvPr/>
        </p:nvSpPr>
        <p:spPr>
          <a:xfrm>
            <a:off x="9901033" y="839624"/>
            <a:ext cx="2112648" cy="72915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Vision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C366985-5990-4D15-AD84-5B491D5FF90C}"/>
              </a:ext>
            </a:extLst>
          </p:cNvPr>
          <p:cNvSpPr/>
          <p:nvPr/>
        </p:nvSpPr>
        <p:spPr>
          <a:xfrm rot="1972145" flipH="1">
            <a:off x="10493937" y="1590314"/>
            <a:ext cx="267236" cy="54651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F3175E7-E9A1-404F-B529-3B7792D6AAB9}"/>
              </a:ext>
            </a:extLst>
          </p:cNvPr>
          <p:cNvGrpSpPr/>
          <p:nvPr/>
        </p:nvGrpSpPr>
        <p:grpSpPr>
          <a:xfrm>
            <a:off x="241228" y="2169971"/>
            <a:ext cx="3577772" cy="1662106"/>
            <a:chOff x="724929" y="2519260"/>
            <a:chExt cx="3577772" cy="166210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B42971-21CD-49CA-BD5A-E8ED87EE3131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7D071C-7C2D-4C04-80D6-288298E2749A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CE9400-4745-432E-B9B0-43DE3EC847F9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7C033C-5881-42D1-9DBF-FA7EC6FDBCA9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/ processes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6BCC7EA-0A78-446D-BB5B-36BB46659D7D}"/>
              </a:ext>
            </a:extLst>
          </p:cNvPr>
          <p:cNvGrpSpPr/>
          <p:nvPr/>
        </p:nvGrpSpPr>
        <p:grpSpPr>
          <a:xfrm>
            <a:off x="320855" y="4484076"/>
            <a:ext cx="3577772" cy="1662106"/>
            <a:chOff x="724929" y="2519260"/>
            <a:chExt cx="3577772" cy="166210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B8593C7-C538-4348-A9E0-D540CA0D0E07}"/>
                </a:ext>
              </a:extLst>
            </p:cNvPr>
            <p:cNvSpPr txBox="1"/>
            <p:nvPr/>
          </p:nvSpPr>
          <p:spPr>
            <a:xfrm>
              <a:off x="1515960" y="3781256"/>
              <a:ext cx="2786741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Enabling environment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D278F80-009E-46A3-ACEB-1130743A4CAF}"/>
                </a:ext>
              </a:extLst>
            </p:cNvPr>
            <p:cNvSpPr txBox="1"/>
            <p:nvPr/>
          </p:nvSpPr>
          <p:spPr>
            <a:xfrm>
              <a:off x="724929" y="251926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</a:rPr>
                <a:t>Innovation package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C74816F-6E95-41FE-8C96-C42CE00F8594}"/>
                </a:ext>
              </a:extLst>
            </p:cNvPr>
            <p:cNvSpPr txBox="1"/>
            <p:nvPr/>
          </p:nvSpPr>
          <p:spPr>
            <a:xfrm>
              <a:off x="1343682" y="3360590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Capacity development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3F6D94E-0CB1-4EA8-AD74-8C4EF11DFD9E}"/>
                </a:ext>
              </a:extLst>
            </p:cNvPr>
            <p:cNvSpPr txBox="1"/>
            <p:nvPr/>
          </p:nvSpPr>
          <p:spPr>
            <a:xfrm>
              <a:off x="1152599" y="2939925"/>
              <a:ext cx="2820945" cy="400110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B050"/>
                  </a:solidFill>
                </a:rPr>
                <a:t>Technologies /  processes</a:t>
              </a:r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D3D0B70-7251-4FA8-BA53-CF6B1C901E63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7714676" y="3494724"/>
            <a:ext cx="1125597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6A3EFB2-EBB1-4B2B-BBB0-C6CC411F3FEE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>
            <a:off x="7714676" y="3494724"/>
            <a:ext cx="1125596" cy="64749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258ED91-F904-4F6C-A19A-D07B1DEBB6C3}"/>
              </a:ext>
            </a:extLst>
          </p:cNvPr>
          <p:cNvSpPr txBox="1"/>
          <p:nvPr/>
        </p:nvSpPr>
        <p:spPr>
          <a:xfrm>
            <a:off x="8840271" y="4585493"/>
            <a:ext cx="2820945" cy="40011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Long-term outcome 3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B5B2B8C-B177-4361-AAD3-1B7F8E716D97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7714676" y="4142214"/>
            <a:ext cx="112559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B290E83-3071-4BA0-9975-E398BACDA28A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7740108" y="4759623"/>
            <a:ext cx="1100163" cy="2592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BB3A07-014C-41FF-9F6D-BFB0E6B55109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793568" y="4785548"/>
            <a:ext cx="1100163" cy="73890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3E77CFF-7CC9-4416-A308-4DBF3A138209}"/>
              </a:ext>
            </a:extLst>
          </p:cNvPr>
          <p:cNvCxnSpPr>
            <a:cxnSpLocks/>
            <a:stCxn id="19" idx="3"/>
            <a:endCxn id="13" idx="1"/>
          </p:cNvCxnSpPr>
          <p:nvPr/>
        </p:nvCxnSpPr>
        <p:spPr>
          <a:xfrm>
            <a:off x="3680926" y="3211356"/>
            <a:ext cx="1212805" cy="28336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0E7CC5A-C157-4957-AA3C-3BADEFFF7923}"/>
              </a:ext>
            </a:extLst>
          </p:cNvPr>
          <p:cNvCxnSpPr>
            <a:cxnSpLocks/>
            <a:stCxn id="19" idx="3"/>
            <a:endCxn id="14" idx="1"/>
          </p:cNvCxnSpPr>
          <p:nvPr/>
        </p:nvCxnSpPr>
        <p:spPr>
          <a:xfrm>
            <a:off x="3680926" y="3211356"/>
            <a:ext cx="1212805" cy="93085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1816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e CGIAR Presentation Template.potx" id="{C5F9D4B5-DA7C-1444-8144-02481FBCEBBB}" vid="{ABE1C16C-2A90-CB4F-8F35-6678360F49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372DD997A46F4ABE00C5F6022D4CF0" ma:contentTypeVersion="10" ma:contentTypeDescription="Create a new document." ma:contentTypeScope="" ma:versionID="9c608b446291845b558f251a909fc5b4">
  <xsd:schema xmlns:xsd="http://www.w3.org/2001/XMLSchema" xmlns:xs="http://www.w3.org/2001/XMLSchema" xmlns:p="http://schemas.microsoft.com/office/2006/metadata/properties" xmlns:ns2="9eac9514-e334-4f5c-aacd-f783d7e8a7c6" xmlns:ns3="13032f20-765e-4485-9902-15ba0b844c00" targetNamespace="http://schemas.microsoft.com/office/2006/metadata/properties" ma:root="true" ma:fieldsID="69fbe6744f031e1af31e93315982081e" ns2:_="" ns3:_="">
    <xsd:import namespace="9eac9514-e334-4f5c-aacd-f783d7e8a7c6"/>
    <xsd:import namespace="13032f20-765e-4485-9902-15ba0b844c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ac9514-e334-4f5c-aacd-f783d7e8a7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032f20-765e-4485-9902-15ba0b844c0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3032f20-765e-4485-9902-15ba0b844c00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182AA1A-CE0C-428C-957B-F15D6DE182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119F2A-04E3-47F1-9C28-1DDB6CDAF3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ac9514-e334-4f5c-aacd-f783d7e8a7c6"/>
    <ds:schemaRef ds:uri="13032f20-765e-4485-9902-15ba0b844c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D158CA3-F6CE-4B79-BA22-35235E3FE75F}">
  <ds:schemaRefs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13032f20-765e-4485-9902-15ba0b844c00"/>
    <ds:schemaRef ds:uri="http://schemas.microsoft.com/office/2006/documentManagement/types"/>
    <ds:schemaRef ds:uri="9eac9514-e334-4f5c-aacd-f783d7e8a7c6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One CGIAR Presentation Template</Template>
  <TotalTime>5379</TotalTime>
  <Words>791</Words>
  <Application>Microsoft Office PowerPoint</Application>
  <PresentationFormat>Widescreen</PresentationFormat>
  <Paragraphs>205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.AppleSystemUIFont</vt:lpstr>
      <vt:lpstr>Arial</vt:lpstr>
      <vt:lpstr>Avenir Black</vt:lpstr>
      <vt:lpstr>Avenir Book</vt:lpstr>
      <vt:lpstr>Avenir Book Oblique</vt:lpstr>
      <vt:lpstr>Avenir Medium</vt:lpstr>
      <vt:lpstr>Calibri</vt:lpstr>
      <vt:lpstr>Montserrat</vt:lpstr>
      <vt:lpstr>Montserrat ExtraBold</vt:lpstr>
      <vt:lpstr>Wingdings</vt:lpstr>
      <vt:lpstr>1_Office Theme</vt:lpstr>
      <vt:lpstr>Co-creation of theories of changes at value-chain level for the One-CGIAR initiative Sustainable Animal Productivity for Livelihoods, Nutrition and Gender Inclusion</vt:lpstr>
      <vt:lpstr>Why do we need a Theory of Change (ToC)?</vt:lpstr>
      <vt:lpstr>Theory of Change &amp; SAPLING</vt:lpstr>
      <vt:lpstr>Terminology - outcomes</vt:lpstr>
      <vt:lpstr>Terminology – innovation package</vt:lpstr>
      <vt:lpstr>Creating a theory of change – problem and vision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Theory of change – how it will be used</vt:lpstr>
      <vt:lpstr>Theory of change (ToC) development - overview</vt:lpstr>
      <vt:lpstr>Notes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Nadine</dc:creator>
  <cp:lastModifiedBy>Mulat, Bizuwork (ILRI)</cp:lastModifiedBy>
  <cp:revision>79</cp:revision>
  <cp:lastPrinted>2020-04-29T15:21:42Z</cp:lastPrinted>
  <dcterms:created xsi:type="dcterms:W3CDTF">2021-09-02T15:10:27Z</dcterms:created>
  <dcterms:modified xsi:type="dcterms:W3CDTF">2022-12-07T14:08:41Z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0x01010036372DD997A46F4ABE00C5F6022D4CF0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</Properties>
</file>