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 id="2147483786" r:id="rId5"/>
  </p:sldMasterIdLst>
  <p:notesMasterIdLst>
    <p:notesMasterId r:id="rId35"/>
  </p:notesMasterIdLst>
  <p:handoutMasterIdLst>
    <p:handoutMasterId r:id="rId36"/>
  </p:handoutMasterIdLst>
  <p:sldIdLst>
    <p:sldId id="6184" r:id="rId6"/>
    <p:sldId id="6247" r:id="rId7"/>
    <p:sldId id="6287" r:id="rId8"/>
    <p:sldId id="6286" r:id="rId9"/>
    <p:sldId id="6291" r:id="rId10"/>
    <p:sldId id="6293" r:id="rId11"/>
    <p:sldId id="6294" r:id="rId12"/>
    <p:sldId id="6295" r:id="rId13"/>
    <p:sldId id="6298" r:id="rId14"/>
    <p:sldId id="6292" r:id="rId15"/>
    <p:sldId id="6289" r:id="rId16"/>
    <p:sldId id="6296" r:id="rId17"/>
    <p:sldId id="6297" r:id="rId18"/>
    <p:sldId id="6299" r:id="rId19"/>
    <p:sldId id="6300" r:id="rId20"/>
    <p:sldId id="6301" r:id="rId21"/>
    <p:sldId id="6307" r:id="rId22"/>
    <p:sldId id="6305" r:id="rId23"/>
    <p:sldId id="6302" r:id="rId24"/>
    <p:sldId id="6308" r:id="rId25"/>
    <p:sldId id="6309" r:id="rId26"/>
    <p:sldId id="6310" r:id="rId27"/>
    <p:sldId id="6311" r:id="rId28"/>
    <p:sldId id="6312" r:id="rId29"/>
    <p:sldId id="6314" r:id="rId30"/>
    <p:sldId id="6313" r:id="rId31"/>
    <p:sldId id="6315" r:id="rId32"/>
    <p:sldId id="6284" r:id="rId33"/>
    <p:sldId id="6207" r:id="rId34"/>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E8AFE-4EED-400E-8DF3-2873161BE59B}">
          <p14:sldIdLst>
            <p14:sldId id="6184"/>
            <p14:sldId id="6247"/>
            <p14:sldId id="6287"/>
            <p14:sldId id="6286"/>
            <p14:sldId id="6291"/>
            <p14:sldId id="6293"/>
            <p14:sldId id="6294"/>
            <p14:sldId id="6295"/>
            <p14:sldId id="6298"/>
            <p14:sldId id="6292"/>
            <p14:sldId id="6289"/>
            <p14:sldId id="6296"/>
            <p14:sldId id="6297"/>
            <p14:sldId id="6299"/>
            <p14:sldId id="6300"/>
            <p14:sldId id="6301"/>
            <p14:sldId id="6307"/>
            <p14:sldId id="6305"/>
            <p14:sldId id="6302"/>
            <p14:sldId id="6308"/>
            <p14:sldId id="6309"/>
            <p14:sldId id="6310"/>
            <p14:sldId id="6311"/>
            <p14:sldId id="6312"/>
            <p14:sldId id="6314"/>
            <p14:sldId id="6313"/>
            <p14:sldId id="6315"/>
            <p14:sldId id="6284"/>
            <p14:sldId id="6207"/>
          </p14:sldIdLst>
        </p14:section>
      </p14:sectionLst>
    </p:ex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F1912A-652B-0A4C-AA6F-08E901AE5994}" name="Baltenweck, Isabelle (ILRI)" initials="B(" userId="S::i.baltenweck@cgiar.org::8e2aef60-e1dc-475e-afab-259a70855623" providerId="AD"/>
  <p188:author id="{5C914585-BB8B-4425-D5C1-E73A4516461C}" name="Lim, Florine (WorldFish)" initials="L(" userId="S::f.lim@cgiar.org::8a16678b-ac28-47a9-abf3-a733e46cb1c4" providerId="AD"/>
  <p188:author id="{4445C185-5944-734D-A020-EF0CDF118BAB}" name="Poole, Jane (ILRI)" initials="P(" userId="S::j.poole@cgiar.org::7b932db4-3011-4ad4-8ec2-45cbdeb88850" providerId="AD"/>
  <p188:author id="{6BD2C485-D9DE-5911-B0C2-859C0507B291}" name="Njehu, Alice (ILRI)" initials="N(" userId="S::a.njehu@cgiar.org::512b5cfd-e02a-4c1a-a311-c200f482280b"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6972"/>
    <a:srgbClr val="AE78D6"/>
    <a:srgbClr val="954FC9"/>
    <a:srgbClr val="CDACE6"/>
    <a:srgbClr val="CE412C"/>
    <a:srgbClr val="99FFCC"/>
    <a:srgbClr val="F4A21B"/>
    <a:srgbClr val="F79520"/>
    <a:srgbClr val="FFC000"/>
    <a:srgbClr val="FFD6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04" autoAdjust="0"/>
  </p:normalViewPr>
  <p:slideViewPr>
    <p:cSldViewPr snapToGrid="0">
      <p:cViewPr varScale="1">
        <p:scale>
          <a:sx n="105" d="100"/>
          <a:sy n="105" d="100"/>
        </p:scale>
        <p:origin x="798" y="114"/>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1/21/2025</a:t>
            </a:fld>
            <a:endParaRPr lang="en-US"/>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1/21/2025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F6E8625-ABA9-47AC-97D8-2031586E30FB}" type="slidenum">
              <a:rPr lang="en-US" smtClean="0"/>
              <a:t>0</a:t>
            </a:fld>
            <a:endParaRPr lang="en-US"/>
          </a:p>
        </p:txBody>
      </p:sp>
    </p:spTree>
    <p:extLst>
      <p:ext uri="{BB962C8B-B14F-4D97-AF65-F5344CB8AC3E}">
        <p14:creationId xmlns:p14="http://schemas.microsoft.com/office/powerpoint/2010/main" val="1573375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fld id="{1F6E8625-ABA9-47AC-97D8-2031586E30FB}" type="slidenum">
              <a:rPr lang="en-US" smtClean="0"/>
              <a:t>1</a:t>
            </a:fld>
            <a:endParaRPr lang="en-US"/>
          </a:p>
        </p:txBody>
      </p:sp>
    </p:spTree>
    <p:extLst>
      <p:ext uri="{BB962C8B-B14F-4D97-AF65-F5344CB8AC3E}">
        <p14:creationId xmlns:p14="http://schemas.microsoft.com/office/powerpoint/2010/main" val="188738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9A4E5-8FDD-BDFD-8574-B9C7CAA49C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955349-E515-DDC8-4303-96A9533E89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E4AB71-E83D-2747-E496-1B80F2576285}"/>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85515AD4-7B49-8C74-7D40-0A2512777619}"/>
              </a:ext>
            </a:extLst>
          </p:cNvPr>
          <p:cNvSpPr>
            <a:spLocks noGrp="1"/>
          </p:cNvSpPr>
          <p:nvPr>
            <p:ph type="sldNum" sz="quarter" idx="5"/>
          </p:nvPr>
        </p:nvSpPr>
        <p:spPr/>
        <p:txBody>
          <a:bodyPr/>
          <a:lstStyle/>
          <a:p>
            <a:fld id="{1F6E8625-ABA9-47AC-97D8-2031586E30FB}" type="slidenum">
              <a:rPr lang="en-US" smtClean="0"/>
              <a:t>2</a:t>
            </a:fld>
            <a:endParaRPr lang="en-US"/>
          </a:p>
        </p:txBody>
      </p:sp>
    </p:spTree>
    <p:extLst>
      <p:ext uri="{BB962C8B-B14F-4D97-AF65-F5344CB8AC3E}">
        <p14:creationId xmlns:p14="http://schemas.microsoft.com/office/powerpoint/2010/main" val="2116316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544D1-CA10-4AC5-5AED-F67DF7F0B9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BC52E1-2360-CB77-73FF-FB85034AA5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21D141-CE83-A5A9-CB61-1AAF8617437C}"/>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76FB4D99-9076-CC95-50AE-E36974EEA2A1}"/>
              </a:ext>
            </a:extLst>
          </p:cNvPr>
          <p:cNvSpPr>
            <a:spLocks noGrp="1"/>
          </p:cNvSpPr>
          <p:nvPr>
            <p:ph type="sldNum" sz="quarter" idx="5"/>
          </p:nvPr>
        </p:nvSpPr>
        <p:spPr/>
        <p:txBody>
          <a:bodyPr/>
          <a:lstStyle/>
          <a:p>
            <a:fld id="{1F6E8625-ABA9-47AC-97D8-2031586E30FB}" type="slidenum">
              <a:rPr lang="en-US" smtClean="0"/>
              <a:t>3</a:t>
            </a:fld>
            <a:endParaRPr lang="en-US"/>
          </a:p>
        </p:txBody>
      </p:sp>
    </p:spTree>
    <p:extLst>
      <p:ext uri="{BB962C8B-B14F-4D97-AF65-F5344CB8AC3E}">
        <p14:creationId xmlns:p14="http://schemas.microsoft.com/office/powerpoint/2010/main" val="1117535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 y="-1414"/>
            <a:ext cx="12173780" cy="6848416"/>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296572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5" y="-3020"/>
            <a:ext cx="12170998"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 y="0"/>
            <a:ext cx="12190809" cy="6857997"/>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5" y="13736"/>
            <a:ext cx="12170998" cy="6846852"/>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 y="-1414"/>
            <a:ext cx="12173780" cy="6848416"/>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623235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5" y="-3020"/>
            <a:ext cx="12170998"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solidFill>
                <a:latin typeface="Montserrat" pitchFamily="2" charset="77"/>
              </a:defRPr>
            </a:lvl2pPr>
            <a:lvl3pPr marL="1143000" indent="-228600">
              <a:buClr>
                <a:schemeClr val="tx1"/>
              </a:buClr>
              <a:buFont typeface=".AppleSystemUIFont" charset="-120"/>
              <a:buChar char="-"/>
              <a:defRPr>
                <a:solidFill>
                  <a:schemeClr val="tx1"/>
                </a:solidFill>
                <a:latin typeface="Montserrat" pitchFamily="2" charset="77"/>
              </a:defRPr>
            </a:lvl3pPr>
            <a:lvl4pPr>
              <a:buClr>
                <a:schemeClr val="tx1"/>
              </a:buClr>
              <a:defRPr>
                <a:solidFill>
                  <a:schemeClr val="tx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729625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 y="0"/>
            <a:ext cx="12190809" cy="6857997"/>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solidFill>
                <a:latin typeface="Montserrat" pitchFamily="2" charset="77"/>
              </a:defRPr>
            </a:lvl2pPr>
            <a:lvl3pPr marL="1143000" indent="-228600">
              <a:buClr>
                <a:schemeClr val="tx1"/>
              </a:buClr>
              <a:buFont typeface=".AppleSystemUIFont" charset="-120"/>
              <a:buChar char="-"/>
              <a:defRPr>
                <a:solidFill>
                  <a:schemeClr val="tx1"/>
                </a:solidFill>
                <a:latin typeface="Montserrat" pitchFamily="2" charset="77"/>
              </a:defRPr>
            </a:lvl3pPr>
            <a:lvl4pPr>
              <a:buClr>
                <a:schemeClr val="tx1"/>
              </a:buClr>
              <a:defRPr>
                <a:solidFill>
                  <a:schemeClr val="tx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61384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148"/>
            <a:ext cx="12170998" cy="6846852"/>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dirty="0" err="1"/>
              <a:t>Thank</a:t>
            </a:r>
            <a:r>
              <a:rPr lang="es-ES" dirty="0"/>
              <a:t> </a:t>
            </a:r>
            <a:r>
              <a:rPr lang="es-ES" dirty="0" err="1"/>
              <a:t>You</a:t>
            </a:r>
            <a:r>
              <a:rPr lang="es-ES" dirty="0"/>
              <a:t>!</a:t>
            </a:r>
            <a:endParaRPr lang="es-PE" dirty="0"/>
          </a:p>
        </p:txBody>
      </p:sp>
      <p:sp>
        <p:nvSpPr>
          <p:cNvPr id="2" name="TextBox 1">
            <a:extLst>
              <a:ext uri="{FF2B5EF4-FFF2-40B4-BE49-F238E27FC236}">
                <a16:creationId xmlns:a16="http://schemas.microsoft.com/office/drawing/2014/main" id="{F0C98AE1-6413-E880-DBE3-1F6FD74C91D4}"/>
              </a:ext>
            </a:extLst>
          </p:cNvPr>
          <p:cNvSpPr txBox="1">
            <a:spLocks noChangeArrowheads="1"/>
          </p:cNvSpPr>
          <p:nvPr userDrawn="1"/>
        </p:nvSpPr>
        <p:spPr bwMode="auto">
          <a:xfrm>
            <a:off x="7596547" y="6021369"/>
            <a:ext cx="42478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2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 December 2024</a:t>
            </a:r>
            <a:endParaRPr lang="en-US" sz="1200" dirty="0">
              <a:solidFill>
                <a:schemeClr val="tx1">
                  <a:lumMod val="65000"/>
                  <a:lumOff val="35000"/>
                </a:schemeClr>
              </a:solidFill>
              <a:latin typeface="+mn-lt"/>
            </a:endParaRPr>
          </a:p>
        </p:txBody>
      </p:sp>
      <p:pic>
        <p:nvPicPr>
          <p:cNvPr id="3" name="Picture 2">
            <a:extLst>
              <a:ext uri="{FF2B5EF4-FFF2-40B4-BE49-F238E27FC236}">
                <a16:creationId xmlns:a16="http://schemas.microsoft.com/office/drawing/2014/main" id="{49A5BC42-24F2-169A-C337-7220381EE1E3}"/>
              </a:ext>
            </a:extLst>
          </p:cNvPr>
          <p:cNvPicPr>
            <a:picLocks noChangeAspect="1"/>
          </p:cNvPicPr>
          <p:nvPr userDrawn="1"/>
        </p:nvPicPr>
        <p:blipFill>
          <a:blip r:embed="rId3"/>
          <a:stretch>
            <a:fillRect/>
          </a:stretch>
        </p:blipFill>
        <p:spPr>
          <a:xfrm>
            <a:off x="6615006" y="6090644"/>
            <a:ext cx="981541" cy="323116"/>
          </a:xfrm>
          <a:prstGeom prst="rect">
            <a:avLst/>
          </a:prstGeom>
        </p:spPr>
      </p:pic>
    </p:spTree>
    <p:extLst>
      <p:ext uri="{BB962C8B-B14F-4D97-AF65-F5344CB8AC3E}">
        <p14:creationId xmlns:p14="http://schemas.microsoft.com/office/powerpoint/2010/main" val="23246867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407050525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ata.ilri.org/portal/dataset/tpgs-ethiopia"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JBQ0i-nT50U"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8FC34792-D50F-CCEE-1426-7037153BE008}"/>
              </a:ext>
            </a:extLst>
          </p:cNvPr>
          <p:cNvSpPr>
            <a:spLocks noGrp="1"/>
          </p:cNvSpPr>
          <p:nvPr>
            <p:ph type="subTitle" idx="1"/>
          </p:nvPr>
        </p:nvSpPr>
        <p:spPr>
          <a:xfrm>
            <a:off x="158424" y="4694285"/>
            <a:ext cx="11719898" cy="1876986"/>
          </a:xfrm>
        </p:spPr>
        <p:txBody>
          <a:bodyPr/>
          <a:lstStyle/>
          <a:p>
            <a:pPr algn="just">
              <a:lnSpc>
                <a:spcPct val="107000"/>
              </a:lnSpc>
              <a:spcBef>
                <a:spcPts val="600"/>
              </a:spcBef>
              <a:spcAft>
                <a:spcPts val="600"/>
              </a:spcAft>
            </a:pPr>
            <a:r>
              <a:rPr lang="en-US" sz="1600" b="1" dirty="0">
                <a:latin typeface="Arial" panose="020B0604020202020204" pitchFamily="34" charset="0"/>
                <a:ea typeface="Calibri" panose="020F0502020204030204" pitchFamily="34" charset="0"/>
                <a:cs typeface="Times New Roman" panose="02020603050405020304" pitchFamily="18" charset="0"/>
              </a:rPr>
              <a:t>Fasil Getachew</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1</a:t>
            </a:r>
            <a:r>
              <a:rPr lang="en-US" sz="1600" b="1" dirty="0">
                <a:latin typeface="Arial" panose="020B0604020202020204" pitchFamily="34" charset="0"/>
                <a:ea typeface="Calibri" panose="020F0502020204030204" pitchFamily="34" charset="0"/>
                <a:cs typeface="Times New Roman" panose="02020603050405020304" pitchFamily="18" charset="0"/>
              </a:rPr>
              <a:t>, Deribe </a:t>
            </a:r>
            <a:r>
              <a:rPr lang="en-US" sz="1600" b="1" dirty="0" err="1">
                <a:latin typeface="Arial" panose="020B0604020202020204" pitchFamily="34" charset="0"/>
                <a:ea typeface="Calibri" panose="020F0502020204030204" pitchFamily="34" charset="0"/>
                <a:cs typeface="Times New Roman" panose="02020603050405020304" pitchFamily="18" charset="0"/>
              </a:rPr>
              <a:t>Gemiyo</a:t>
            </a:r>
            <a:r>
              <a:rPr lang="en-US" sz="1600" b="1" dirty="0">
                <a:latin typeface="Arial" panose="020B0604020202020204" pitchFamily="34" charset="0"/>
                <a:ea typeface="Calibri" panose="020F0502020204030204" pitchFamily="34" charset="0"/>
                <a:cs typeface="Times New Roman" panose="02020603050405020304" pitchFamily="18" charset="0"/>
              </a:rPr>
              <a:t> Talore</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2</a:t>
            </a:r>
            <a:r>
              <a:rPr lang="en-US" sz="1600" b="1" dirty="0">
                <a:latin typeface="Arial" panose="020B0604020202020204" pitchFamily="34" charset="0"/>
                <a:ea typeface="Calibri" panose="020F0502020204030204" pitchFamily="34" charset="0"/>
                <a:cs typeface="Times New Roman" panose="02020603050405020304" pitchFamily="18" charset="0"/>
              </a:rPr>
              <a:t>, Getnet Zeleke</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3</a:t>
            </a:r>
            <a:r>
              <a:rPr lang="en-US" sz="1600" b="1" dirty="0">
                <a:latin typeface="Arial" panose="020B0604020202020204" pitchFamily="34" charset="0"/>
                <a:ea typeface="Calibri" panose="020F0502020204030204" pitchFamily="34" charset="0"/>
                <a:cs typeface="Times New Roman" panose="02020603050405020304" pitchFamily="18" charset="0"/>
              </a:rPr>
              <a:t>,  Ararsa Bogale</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4</a:t>
            </a:r>
            <a:r>
              <a:rPr lang="en-US" sz="1600" b="1" dirty="0">
                <a:latin typeface="Arial" panose="020B0604020202020204" pitchFamily="34" charset="0"/>
                <a:ea typeface="Calibri" panose="020F0502020204030204" pitchFamily="34" charset="0"/>
                <a:cs typeface="Times New Roman" panose="02020603050405020304" pitchFamily="18" charset="0"/>
              </a:rPr>
              <a:t>, Kumlachew Geremew</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1</a:t>
            </a:r>
            <a:r>
              <a:rPr lang="en-US" sz="1600" b="1" dirty="0">
                <a:latin typeface="Arial" panose="020B0604020202020204" pitchFamily="34" charset="0"/>
                <a:ea typeface="Calibri" panose="020F0502020204030204" pitchFamily="34" charset="0"/>
                <a:cs typeface="Times New Roman" panose="02020603050405020304" pitchFamily="18" charset="0"/>
              </a:rPr>
              <a:t>,  Mulugeta Y. Birhanu</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1</a:t>
            </a:r>
            <a:r>
              <a:rPr lang="en-US" sz="1600" b="1" dirty="0">
                <a:latin typeface="Arial" panose="020B0604020202020204" pitchFamily="34" charset="0"/>
                <a:ea typeface="Calibri" panose="020F0502020204030204" pitchFamily="34" charset="0"/>
                <a:cs typeface="Times New Roman" panose="02020603050405020304" pitchFamily="18" charset="0"/>
              </a:rPr>
              <a:t>, Tadelle Dessie</a:t>
            </a:r>
            <a:r>
              <a:rPr lang="en-US" sz="1600" b="1" baseline="30000" dirty="0">
                <a:latin typeface="Arial" panose="020B0604020202020204" pitchFamily="34" charset="0"/>
                <a:ea typeface="Calibri" panose="020F0502020204030204" pitchFamily="34" charset="0"/>
                <a:cs typeface="Times New Roman" panose="02020603050405020304" pitchFamily="18" charset="0"/>
              </a:rPr>
              <a:t>1</a:t>
            </a:r>
            <a:r>
              <a:rPr lang="en-US" sz="1600" b="1" dirty="0">
                <a:latin typeface="Arial" panose="020B0604020202020204" pitchFamily="34" charset="0"/>
                <a:ea typeface="Calibri" panose="020F0502020204030204" pitchFamily="34" charset="0"/>
                <a:cs typeface="Times New Roman" panose="02020603050405020304" pitchFamily="18" charset="0"/>
              </a:rPr>
              <a:t> </a:t>
            </a:r>
          </a:p>
          <a:p>
            <a:pPr algn="just">
              <a:lnSpc>
                <a:spcPct val="100000"/>
              </a:lnSpc>
              <a:spcBef>
                <a:spcPts val="0"/>
              </a:spcBef>
            </a:pPr>
            <a:r>
              <a:rPr lang="en-US" sz="1400" b="1" baseline="30000" dirty="0">
                <a:latin typeface="Arial" panose="020B0604020202020204" pitchFamily="34" charset="0"/>
                <a:ea typeface="Calibri" panose="020F0502020204030204" pitchFamily="34" charset="0"/>
                <a:cs typeface="Times New Roman" panose="02020603050405020304" pitchFamily="18" charset="0"/>
              </a:rPr>
              <a:t>1</a:t>
            </a:r>
            <a:r>
              <a:rPr lang="en-US" sz="1400" b="1" dirty="0">
                <a:latin typeface="Arial" panose="020B0604020202020204" pitchFamily="34" charset="0"/>
                <a:ea typeface="Calibri" panose="020F0502020204030204" pitchFamily="34" charset="0"/>
                <a:cs typeface="Times New Roman" panose="02020603050405020304" pitchFamily="18" charset="0"/>
              </a:rPr>
              <a:t>International Livestock Research Institute (ILRI)</a:t>
            </a:r>
          </a:p>
          <a:p>
            <a:pPr algn="just">
              <a:lnSpc>
                <a:spcPct val="100000"/>
              </a:lnSpc>
              <a:spcBef>
                <a:spcPts val="0"/>
              </a:spcBef>
            </a:pPr>
            <a:r>
              <a:rPr lang="en-US" sz="1400" b="1" baseline="30000" dirty="0">
                <a:latin typeface="Arial" panose="020B0604020202020204" pitchFamily="34" charset="0"/>
                <a:ea typeface="Calibri" panose="020F0502020204030204" pitchFamily="34" charset="0"/>
                <a:cs typeface="Times New Roman" panose="02020603050405020304" pitchFamily="18" charset="0"/>
              </a:rPr>
              <a:t>2</a:t>
            </a:r>
            <a:r>
              <a:rPr lang="en-US" sz="1400" b="1" dirty="0">
                <a:latin typeface="Arial" panose="020B0604020202020204" pitchFamily="34" charset="0"/>
                <a:ea typeface="Calibri" panose="020F0502020204030204" pitchFamily="34" charset="0"/>
                <a:cs typeface="Times New Roman" panose="02020603050405020304" pitchFamily="18" charset="0"/>
              </a:rPr>
              <a:t>Central Ethiopia Agricultural Research Institute (CEARI)</a:t>
            </a:r>
          </a:p>
          <a:p>
            <a:pPr algn="just">
              <a:lnSpc>
                <a:spcPct val="100000"/>
              </a:lnSpc>
              <a:spcBef>
                <a:spcPts val="0"/>
              </a:spcBef>
            </a:pPr>
            <a:r>
              <a:rPr lang="en-US" sz="1400" b="1" baseline="30000" dirty="0">
                <a:latin typeface="Arial" panose="020B0604020202020204" pitchFamily="34" charset="0"/>
                <a:ea typeface="Calibri" panose="020F0502020204030204" pitchFamily="34" charset="0"/>
                <a:cs typeface="Times New Roman" panose="02020603050405020304" pitchFamily="18" charset="0"/>
              </a:rPr>
              <a:t>3</a:t>
            </a:r>
            <a:r>
              <a:rPr lang="en-US" sz="1400" b="1" dirty="0">
                <a:latin typeface="Arial" panose="020B0604020202020204" pitchFamily="34" charset="0"/>
                <a:ea typeface="Calibri" panose="020F0502020204030204" pitchFamily="34" charset="0"/>
                <a:cs typeface="Times New Roman" panose="02020603050405020304" pitchFamily="18" charset="0"/>
              </a:rPr>
              <a:t>Amhara Agricultural Research Institute (ARARI)</a:t>
            </a:r>
          </a:p>
          <a:p>
            <a:pPr algn="just">
              <a:lnSpc>
                <a:spcPct val="100000"/>
              </a:lnSpc>
              <a:spcBef>
                <a:spcPts val="0"/>
              </a:spcBef>
            </a:pPr>
            <a:r>
              <a:rPr lang="en-US" sz="1400" b="1" baseline="30000" dirty="0">
                <a:latin typeface="Arial" panose="020B0604020202020204" pitchFamily="34" charset="0"/>
                <a:ea typeface="Calibri" panose="020F0502020204030204" pitchFamily="34" charset="0"/>
                <a:cs typeface="Times New Roman" panose="02020603050405020304" pitchFamily="18" charset="0"/>
              </a:rPr>
              <a:t>4</a:t>
            </a:r>
            <a:r>
              <a:rPr lang="en-US" sz="1400" b="1" dirty="0">
                <a:latin typeface="Arial" panose="020B0604020202020204" pitchFamily="34" charset="0"/>
                <a:ea typeface="Calibri" panose="020F0502020204030204" pitchFamily="34" charset="0"/>
                <a:cs typeface="Times New Roman" panose="02020603050405020304" pitchFamily="18" charset="0"/>
              </a:rPr>
              <a:t>Holetta Agricultural Research Center (HARC)</a:t>
            </a:r>
          </a:p>
          <a:p>
            <a:pPr marL="0" marR="0" algn="just">
              <a:lnSpc>
                <a:spcPct val="107000"/>
              </a:lnSpc>
              <a:spcBef>
                <a:spcPts val="600"/>
              </a:spcBef>
              <a:spcAft>
                <a:spcPts val="600"/>
              </a:spcAft>
            </a:pPr>
            <a:endParaRPr lang="en-GB" sz="1000" dirty="0">
              <a:latin typeface="Arial" panose="020B0604020202020204" pitchFamily="34" charset="0"/>
              <a:ea typeface="Calibri" panose="020F050202020403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9B0C7B0A-DCBB-5EC9-C347-7CE3721E7012}"/>
              </a:ext>
            </a:extLst>
          </p:cNvPr>
          <p:cNvSpPr>
            <a:spLocks noGrp="1"/>
          </p:cNvSpPr>
          <p:nvPr>
            <p:ph type="ctrTitle"/>
          </p:nvPr>
        </p:nvSpPr>
        <p:spPr>
          <a:xfrm>
            <a:off x="587559" y="1121228"/>
            <a:ext cx="11386727" cy="3113315"/>
          </a:xfrm>
        </p:spPr>
        <p:txBody>
          <a:bodyPr>
            <a:noAutofit/>
          </a:bodyPr>
          <a:lstStyle/>
          <a:p>
            <a:pPr algn="ct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br>
              <a:rPr lang="en-US" sz="4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br>
            <a:r>
              <a:rPr lang="en-US" sz="4000" dirty="0">
                <a:solidFill>
                  <a:srgbClr val="0070C0"/>
                </a:solidFill>
                <a:latin typeface="Arial" panose="020B0604020202020204" pitchFamily="34" charset="0"/>
                <a:ea typeface="Calibri" panose="020F0502020204030204" pitchFamily="34" charset="0"/>
                <a:cs typeface="Times New Roman" panose="02020603050405020304" pitchFamily="18" charset="0"/>
              </a:rPr>
              <a:t>On-farm chicken performance testing in Ethiopia (OCPT): Overview of activities and progress update</a:t>
            </a:r>
            <a:br>
              <a:rPr lang="en-GB" sz="40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br>
            <a:r>
              <a:rPr lang="en-US" sz="40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t> </a:t>
            </a:r>
            <a:br>
              <a:rPr lang="en-GB" sz="40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br>
            <a:r>
              <a:rPr lang="en-US" sz="36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t>Tropical Poultry Genetics Solution (TPGS)</a:t>
            </a:r>
            <a:br>
              <a:rPr lang="en-US" sz="36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br>
            <a:r>
              <a:rPr lang="en-US" sz="3600" dirty="0">
                <a:solidFill>
                  <a:srgbClr val="0070C0"/>
                </a:solidFill>
                <a:effectLst/>
                <a:latin typeface="Montserrat" panose="00000500000000000000" pitchFamily="2" charset="0"/>
                <a:ea typeface="Calibri" panose="020F0502020204030204" pitchFamily="34" charset="0"/>
                <a:cs typeface="Times New Roman" panose="02020603050405020304" pitchFamily="18" charset="0"/>
              </a:rPr>
              <a:t>December 2024</a:t>
            </a:r>
            <a:endParaRPr lang="en-US" sz="3600" dirty="0">
              <a:solidFill>
                <a:srgbClr val="0070C0"/>
              </a:solidFill>
              <a:latin typeface="Montserrat" panose="00000500000000000000" pitchFamily="2" charset="0"/>
            </a:endParaRPr>
          </a:p>
        </p:txBody>
      </p:sp>
    </p:spTree>
    <p:extLst>
      <p:ext uri="{BB962C8B-B14F-4D97-AF65-F5344CB8AC3E}">
        <p14:creationId xmlns:p14="http://schemas.microsoft.com/office/powerpoint/2010/main" val="1459957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1FB1757A-C8CF-96EC-DF94-76993ECDC3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059ADF-EE72-514A-7524-CB8482250A49}"/>
              </a:ext>
            </a:extLst>
          </p:cNvPr>
          <p:cNvSpPr>
            <a:spLocks noGrp="1"/>
          </p:cNvSpPr>
          <p:nvPr>
            <p:ph type="title"/>
          </p:nvPr>
        </p:nvSpPr>
        <p:spPr/>
        <p:txBody>
          <a:bodyPr/>
          <a:lstStyle/>
          <a:p>
            <a:r>
              <a:rPr lang="en-US" dirty="0">
                <a:solidFill>
                  <a:srgbClr val="00B0F0"/>
                </a:solidFill>
              </a:rPr>
              <a:t>Methodology-Experimental setup</a:t>
            </a:r>
            <a:endParaRPr lang="en-GB" dirty="0"/>
          </a:p>
        </p:txBody>
      </p:sp>
      <p:sp>
        <p:nvSpPr>
          <p:cNvPr id="3" name="Content Placeholder 2">
            <a:extLst>
              <a:ext uri="{FF2B5EF4-FFF2-40B4-BE49-F238E27FC236}">
                <a16:creationId xmlns:a16="http://schemas.microsoft.com/office/drawing/2014/main" id="{E8788683-B41D-292A-3990-8943194734CA}"/>
              </a:ext>
            </a:extLst>
          </p:cNvPr>
          <p:cNvSpPr>
            <a:spLocks noGrp="1"/>
          </p:cNvSpPr>
          <p:nvPr>
            <p:ph idx="1"/>
          </p:nvPr>
        </p:nvSpPr>
        <p:spPr>
          <a:xfrm>
            <a:off x="724928" y="1358781"/>
            <a:ext cx="11194929" cy="4818183"/>
          </a:xfrm>
        </p:spPr>
        <p:txBody>
          <a:bodyPr>
            <a:normAutofit lnSpcReduction="10000"/>
          </a:bodyPr>
          <a:lstStyle/>
          <a:p>
            <a:pPr marL="457200" marR="0" indent="-457200" algn="just" rtl="0" eaLnBrk="1" fontAlgn="ctr" latinLnBrk="0" hangingPunct="1">
              <a:lnSpc>
                <a:spcPct val="107000"/>
              </a:lnSpc>
              <a:spcAft>
                <a:spcPts val="20"/>
              </a:spcAft>
              <a:buFont typeface="Arial" panose="020B0604020202020204" pitchFamily="34" charset="0"/>
              <a:buChar char="•"/>
            </a:pPr>
            <a:r>
              <a:rPr lang="en-US" sz="3200" dirty="0"/>
              <a:t>The on-farm experiment involves dual-purpose poultry breeds (DPP) breeds (i.e., Sasso, </a:t>
            </a:r>
            <a:r>
              <a:rPr lang="en-US" sz="3200" dirty="0" err="1"/>
              <a:t>Koekoek</a:t>
            </a:r>
            <a:r>
              <a:rPr lang="en-US" sz="3200" dirty="0"/>
              <a:t>, and </a:t>
            </a:r>
            <a:r>
              <a:rPr lang="en-US" sz="3200" dirty="0" err="1"/>
              <a:t>Kuroiler</a:t>
            </a:r>
            <a:r>
              <a:rPr lang="en-US" sz="3200" dirty="0"/>
              <a:t> in Ethiopia since 2021) and commercial layer breeds.</a:t>
            </a:r>
          </a:p>
          <a:p>
            <a:pPr marL="457200" marR="0" indent="-457200" algn="just" rtl="0" eaLnBrk="1" fontAlgn="ctr" latinLnBrk="0" hangingPunct="1">
              <a:lnSpc>
                <a:spcPct val="107000"/>
              </a:lnSpc>
              <a:spcAft>
                <a:spcPts val="20"/>
              </a:spcAft>
              <a:buFont typeface="Arial" panose="020B0604020202020204" pitchFamily="34" charset="0"/>
              <a:buChar char="•"/>
            </a:pPr>
            <a:r>
              <a:rPr lang="en-US" sz="3200" dirty="0"/>
              <a:t>Farmers will receive different chicken breeds with varying sizes of flock (25, 50, 75)-treatment combinations. </a:t>
            </a:r>
          </a:p>
          <a:p>
            <a:pPr marL="457200" marR="0" indent="-457200" algn="just" rtl="0" eaLnBrk="1" fontAlgn="ctr" latinLnBrk="0" hangingPunct="1">
              <a:lnSpc>
                <a:spcPct val="107000"/>
              </a:lnSpc>
              <a:spcAft>
                <a:spcPts val="20"/>
              </a:spcAft>
              <a:buFont typeface="Arial" panose="020B0604020202020204" pitchFamily="34" charset="0"/>
              <a:buChar char="•"/>
            </a:pPr>
            <a:r>
              <a:rPr lang="en-US" sz="3200" dirty="0"/>
              <a:t>Famers’ chicken breeds and trait preferences are central in this performance testing.</a:t>
            </a:r>
          </a:p>
          <a:p>
            <a:pPr marL="457200" marR="0" indent="-457200" algn="just" rtl="0" eaLnBrk="1" fontAlgn="ctr" latinLnBrk="0" hangingPunct="1">
              <a:lnSpc>
                <a:spcPct val="107000"/>
              </a:lnSpc>
              <a:spcAft>
                <a:spcPts val="20"/>
              </a:spcAft>
              <a:buFont typeface="Arial" panose="020B0604020202020204" pitchFamily="34" charset="0"/>
              <a:buChar char="•"/>
            </a:pPr>
            <a:endParaRPr lang="en-GB" sz="1800" b="0" i="0" u="none" strike="noStrike"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471877160"/>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9A458-76A4-DC25-513D-716834F7FBC7}"/>
              </a:ext>
            </a:extLst>
          </p:cNvPr>
          <p:cNvSpPr>
            <a:spLocks noGrp="1"/>
          </p:cNvSpPr>
          <p:nvPr>
            <p:ph type="title"/>
          </p:nvPr>
        </p:nvSpPr>
        <p:spPr>
          <a:xfrm>
            <a:off x="724929" y="334497"/>
            <a:ext cx="10726842" cy="873817"/>
          </a:xfrm>
        </p:spPr>
        <p:txBody>
          <a:bodyPr>
            <a:normAutofit fontScale="90000"/>
          </a:bodyPr>
          <a:lstStyle/>
          <a:p>
            <a:br>
              <a:rPr lang="en-US" dirty="0">
                <a:solidFill>
                  <a:srgbClr val="00B0F0"/>
                </a:solidFill>
              </a:rPr>
            </a:br>
            <a:br>
              <a:rPr lang="en-US" dirty="0">
                <a:solidFill>
                  <a:srgbClr val="00B0F0"/>
                </a:solidFill>
              </a:rPr>
            </a:br>
            <a:br>
              <a:rPr lang="en-US" dirty="0">
                <a:solidFill>
                  <a:srgbClr val="00B0F0"/>
                </a:solidFill>
              </a:rPr>
            </a:br>
            <a:br>
              <a:rPr lang="en-US" dirty="0">
                <a:solidFill>
                  <a:srgbClr val="00B0F0"/>
                </a:solidFill>
              </a:rPr>
            </a:br>
            <a:r>
              <a:rPr lang="en-US" dirty="0">
                <a:solidFill>
                  <a:srgbClr val="00B0F0"/>
                </a:solidFill>
              </a:rPr>
              <a:t>Methodology-Experimental setup</a:t>
            </a:r>
            <a:br>
              <a:rPr lang="en-GB" dirty="0">
                <a:solidFill>
                  <a:srgbClr val="00B0F0"/>
                </a:solidFill>
              </a:rPr>
            </a:br>
            <a:endParaRPr lang="en-GB" dirty="0">
              <a:solidFill>
                <a:srgbClr val="00B0F0"/>
              </a:solidFill>
            </a:endParaRPr>
          </a:p>
        </p:txBody>
      </p:sp>
      <p:sp>
        <p:nvSpPr>
          <p:cNvPr id="3" name="Content Placeholder 2">
            <a:extLst>
              <a:ext uri="{FF2B5EF4-FFF2-40B4-BE49-F238E27FC236}">
                <a16:creationId xmlns:a16="http://schemas.microsoft.com/office/drawing/2014/main" id="{8F191DF8-924B-EEE0-36EA-7A58F0FA06BE}"/>
              </a:ext>
            </a:extLst>
          </p:cNvPr>
          <p:cNvSpPr>
            <a:spLocks noGrp="1"/>
          </p:cNvSpPr>
          <p:nvPr>
            <p:ph idx="1"/>
          </p:nvPr>
        </p:nvSpPr>
        <p:spPr>
          <a:xfrm>
            <a:off x="724928" y="1358781"/>
            <a:ext cx="11140501" cy="5164722"/>
          </a:xfrm>
        </p:spPr>
        <p:txBody>
          <a:bodyPr>
            <a:normAutofit lnSpcReduction="10000"/>
          </a:bodyPr>
          <a:lstStyle/>
          <a:p>
            <a:pPr marL="457200" marR="0" indent="-457200" algn="just" rtl="0" eaLnBrk="1" fontAlgn="ctr" latinLnBrk="0" hangingPunct="1">
              <a:lnSpc>
                <a:spcPct val="107000"/>
              </a:lnSpc>
              <a:spcAft>
                <a:spcPts val="20"/>
              </a:spcAft>
              <a:buFont typeface="Arial" panose="020B0604020202020204" pitchFamily="34" charset="0"/>
              <a:buChar char="•"/>
            </a:pPr>
            <a:r>
              <a:rPr lang="en-GB" sz="2200" dirty="0"/>
              <a:t>There were nine treatment combinations in the OCPT component. These are listed as follows for corresponding households in a performance testing site (PTS):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1. HH receiving strain 1 + flock level 1 (i.e. 25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2. HH receiving strain 1 + flock level 2 (i.e. 50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3. HH receiving strain 1 + flock level 3 (i.e. 75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4. HH receiving strain 2 + flock level 1 (i.e. 25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5. HH receiving strain 2 + flock level 2 (i.e. 50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6. HH receiving strain 2 + flock level  3(i.e. 75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7. HH receiving strain 3 + flock level 1 (i.e. 25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8. HH receiving strain 3 + flock level 2 (i.e. 50 chicks)</a:t>
            </a:r>
          </a:p>
          <a:p>
            <a:pPr marL="914400" lvl="2" indent="0" algn="just" fontAlgn="ctr">
              <a:lnSpc>
                <a:spcPct val="110000"/>
              </a:lnSpc>
              <a:spcBef>
                <a:spcPts val="600"/>
              </a:spcBef>
              <a:spcAft>
                <a:spcPts val="600"/>
              </a:spcAft>
              <a:buNone/>
            </a:pPr>
            <a:r>
              <a:rPr lang="en-GB" sz="1800" b="0" i="0" u="none" strike="noStrike" dirty="0">
                <a:effectLst/>
                <a:latin typeface="Montserrat" panose="00000500000000000000" pitchFamily="2" charset="0"/>
              </a:rPr>
              <a:t>9.HH receiving strain 3 + flock level 3 (i.e. 75 chicks</a:t>
            </a:r>
          </a:p>
          <a:p>
            <a:pPr marL="457200" marR="0" indent="-457200" algn="just" rtl="0" eaLnBrk="1" fontAlgn="ctr" latinLnBrk="0" hangingPunct="1">
              <a:lnSpc>
                <a:spcPct val="107000"/>
              </a:lnSpc>
              <a:spcAft>
                <a:spcPts val="20"/>
              </a:spcAft>
              <a:buFont typeface="Arial" panose="020B0604020202020204" pitchFamily="34" charset="0"/>
              <a:buChar char="•"/>
            </a:pPr>
            <a:endParaRPr lang="en-GB" sz="1800" b="0" i="0" u="none" strike="noStrike"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774961252"/>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8BCEC-3895-6B00-5CC3-CEB061CF97C3}"/>
              </a:ext>
            </a:extLst>
          </p:cNvPr>
          <p:cNvSpPr>
            <a:spLocks noGrp="1"/>
          </p:cNvSpPr>
          <p:nvPr>
            <p:ph type="title"/>
          </p:nvPr>
        </p:nvSpPr>
        <p:spPr/>
        <p:txBody>
          <a:bodyPr>
            <a:normAutofit/>
          </a:bodyPr>
          <a:lstStyle/>
          <a:p>
            <a:r>
              <a:rPr lang="en-GB" sz="2900" dirty="0">
                <a:solidFill>
                  <a:srgbClr val="00B0F0"/>
                </a:solidFill>
              </a:rPr>
              <a:t>Data collection</a:t>
            </a:r>
          </a:p>
        </p:txBody>
      </p:sp>
      <p:sp>
        <p:nvSpPr>
          <p:cNvPr id="3" name="Content Placeholder 2">
            <a:extLst>
              <a:ext uri="{FF2B5EF4-FFF2-40B4-BE49-F238E27FC236}">
                <a16:creationId xmlns:a16="http://schemas.microsoft.com/office/drawing/2014/main" id="{69E1FBCF-B412-DA39-CDF4-1EEF47385686}"/>
              </a:ext>
            </a:extLst>
          </p:cNvPr>
          <p:cNvSpPr>
            <a:spLocks noGrp="1"/>
          </p:cNvSpPr>
          <p:nvPr>
            <p:ph idx="1"/>
          </p:nvPr>
        </p:nvSpPr>
        <p:spPr>
          <a:xfrm>
            <a:off x="724928" y="1358781"/>
            <a:ext cx="11031643" cy="5325048"/>
          </a:xfrm>
        </p:spPr>
        <p:txBody>
          <a:bodyPr>
            <a:normAutofit lnSpcReduction="10000"/>
          </a:bodyPr>
          <a:lstStyle/>
          <a:p>
            <a:pPr marL="457200" indent="-457200">
              <a:spcBef>
                <a:spcPts val="0"/>
              </a:spcBef>
              <a:buFont typeface="Arial" panose="020B0604020202020204" pitchFamily="34" charset="0"/>
              <a:buChar char="•"/>
            </a:pPr>
            <a:r>
              <a:rPr lang="en-US" sz="3000" dirty="0">
                <a:solidFill>
                  <a:schemeClr val="tx1">
                    <a:lumMod val="50000"/>
                    <a:lumOff val="50000"/>
                  </a:schemeClr>
                </a:solidFill>
              </a:rPr>
              <a:t>The data collection involves baseline and endline data collection and monitoring data collection. </a:t>
            </a:r>
          </a:p>
          <a:p>
            <a:pPr marL="457200" indent="-457200">
              <a:spcBef>
                <a:spcPts val="0"/>
              </a:spcBef>
              <a:buFont typeface="Arial" panose="020B0604020202020204" pitchFamily="34" charset="0"/>
              <a:buChar char="•"/>
            </a:pPr>
            <a:endParaRPr lang="en-US" sz="3000" dirty="0">
              <a:solidFill>
                <a:schemeClr val="tx1">
                  <a:lumMod val="50000"/>
                  <a:lumOff val="50000"/>
                </a:schemeClr>
              </a:solidFill>
            </a:endParaRPr>
          </a:p>
          <a:p>
            <a:pPr marL="1143000" lvl="1" indent="-457200">
              <a:spcBef>
                <a:spcPts val="0"/>
              </a:spcBef>
            </a:pPr>
            <a:r>
              <a:rPr lang="en-US" sz="2800" dirty="0">
                <a:solidFill>
                  <a:schemeClr val="tx1">
                    <a:lumMod val="50000"/>
                    <a:lumOff val="50000"/>
                  </a:schemeClr>
                </a:solidFill>
              </a:rPr>
              <a:t>On-farm monitoring data would be collected on selected indicators to measure the productivity of introduced and existing household breeds.</a:t>
            </a:r>
          </a:p>
          <a:p>
            <a:pPr marL="1143000" lvl="1" indent="-457200">
              <a:spcBef>
                <a:spcPts val="0"/>
              </a:spcBef>
            </a:pPr>
            <a:r>
              <a:rPr lang="en-US" sz="2800" dirty="0">
                <a:solidFill>
                  <a:schemeClr val="tx1">
                    <a:lumMod val="50000"/>
                    <a:lumOff val="50000"/>
                  </a:schemeClr>
                </a:solidFill>
              </a:rPr>
              <a:t>The monitoring data would be collected at various growth stages of the chicken. </a:t>
            </a:r>
          </a:p>
          <a:p>
            <a:pPr marL="1143000" lvl="1" indent="-457200">
              <a:spcBef>
                <a:spcPts val="0"/>
              </a:spcBef>
            </a:pPr>
            <a:r>
              <a:rPr lang="en-US" sz="2800" dirty="0">
                <a:solidFill>
                  <a:schemeClr val="tx1">
                    <a:lumMod val="50000"/>
                    <a:lumOff val="50000"/>
                  </a:schemeClr>
                </a:solidFill>
              </a:rPr>
              <a:t>Baseline and endline data would also be collected to assess the outcomes of nutrition and business model-related interventions. </a:t>
            </a:r>
          </a:p>
          <a:p>
            <a:pPr marL="1143000" lvl="1" indent="-457200">
              <a:spcBef>
                <a:spcPts val="0"/>
              </a:spcBef>
            </a:pPr>
            <a:endParaRPr lang="en-US" sz="2800" dirty="0">
              <a:solidFill>
                <a:schemeClr val="tx1">
                  <a:lumMod val="50000"/>
                  <a:lumOff val="50000"/>
                </a:schemeClr>
              </a:solidFill>
            </a:endParaRPr>
          </a:p>
          <a:p>
            <a:pPr marL="457200" indent="-457200">
              <a:spcBef>
                <a:spcPts val="0"/>
              </a:spcBef>
              <a:buFont typeface="Arial" panose="020B0604020202020204" pitchFamily="34" charset="0"/>
              <a:buChar char="•"/>
            </a:pPr>
            <a:r>
              <a:rPr lang="en-US" sz="3000" dirty="0">
                <a:solidFill>
                  <a:schemeClr val="tx1">
                    <a:lumMod val="50000"/>
                    <a:lumOff val="50000"/>
                  </a:schemeClr>
                </a:solidFill>
              </a:rPr>
              <a:t>The data would be collected through the Open Data Kit (ODK) system using trained enumerators.</a:t>
            </a:r>
          </a:p>
          <a:p>
            <a:endParaRPr lang="en-GB" dirty="0"/>
          </a:p>
        </p:txBody>
      </p:sp>
    </p:spTree>
    <p:extLst>
      <p:ext uri="{BB962C8B-B14F-4D97-AF65-F5344CB8AC3E}">
        <p14:creationId xmlns:p14="http://schemas.microsoft.com/office/powerpoint/2010/main" val="1527315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6987CB55-5BF3-CD72-D633-B24353F01B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92B16D-75D3-3B5E-A515-11525F5EFE5B}"/>
              </a:ext>
            </a:extLst>
          </p:cNvPr>
          <p:cNvSpPr>
            <a:spLocks noGrp="1"/>
          </p:cNvSpPr>
          <p:nvPr>
            <p:ph type="title"/>
          </p:nvPr>
        </p:nvSpPr>
        <p:spPr/>
        <p:txBody>
          <a:bodyPr>
            <a:normAutofit/>
          </a:bodyPr>
          <a:lstStyle/>
          <a:p>
            <a:r>
              <a:rPr lang="en-GB" sz="2900" dirty="0">
                <a:solidFill>
                  <a:srgbClr val="00B0F0"/>
                </a:solidFill>
              </a:rPr>
              <a:t>Overview of monitoring data indicators</a:t>
            </a:r>
          </a:p>
        </p:txBody>
      </p:sp>
      <p:sp>
        <p:nvSpPr>
          <p:cNvPr id="3" name="Content Placeholder 2">
            <a:extLst>
              <a:ext uri="{FF2B5EF4-FFF2-40B4-BE49-F238E27FC236}">
                <a16:creationId xmlns:a16="http://schemas.microsoft.com/office/drawing/2014/main" id="{A8C3ED69-9565-3865-C8F4-779B48223547}"/>
              </a:ext>
            </a:extLst>
          </p:cNvPr>
          <p:cNvSpPr>
            <a:spLocks noGrp="1"/>
          </p:cNvSpPr>
          <p:nvPr>
            <p:ph idx="1"/>
          </p:nvPr>
        </p:nvSpPr>
        <p:spPr>
          <a:xfrm>
            <a:off x="724928" y="1358781"/>
            <a:ext cx="10688139" cy="5164722"/>
          </a:xfrm>
        </p:spPr>
        <p:txBody>
          <a:bodyPr>
            <a:normAutofit fontScale="92500" lnSpcReduction="10000"/>
          </a:bodyPr>
          <a:lstStyle/>
          <a:p>
            <a:pPr marL="0" indent="0">
              <a:spcBef>
                <a:spcPts val="0"/>
              </a:spcBef>
              <a:buFont typeface="Arial" charset="0"/>
              <a:buNone/>
            </a:pPr>
            <a:r>
              <a:rPr lang="en-US" b="1" dirty="0">
                <a:solidFill>
                  <a:schemeClr val="tx1">
                    <a:lumMod val="50000"/>
                    <a:lumOff val="50000"/>
                  </a:schemeClr>
                </a:solidFill>
              </a:rPr>
              <a:t>Prior to first visit</a:t>
            </a:r>
          </a:p>
          <a:p>
            <a:pPr lvl="1">
              <a:spcBef>
                <a:spcPts val="0"/>
              </a:spcBef>
            </a:pPr>
            <a:r>
              <a:rPr lang="en-US" dirty="0">
                <a:solidFill>
                  <a:schemeClr val="tx1">
                    <a:lumMod val="50000"/>
                    <a:lumOff val="50000"/>
                  </a:schemeClr>
                </a:solidFill>
              </a:rPr>
              <a:t>Household recruitment to the study </a:t>
            </a:r>
          </a:p>
          <a:p>
            <a:pPr lvl="1">
              <a:spcBef>
                <a:spcPts val="0"/>
              </a:spcBef>
            </a:pPr>
            <a:r>
              <a:rPr lang="en-US" dirty="0">
                <a:solidFill>
                  <a:schemeClr val="tx1">
                    <a:lumMod val="50000"/>
                    <a:lumOff val="50000"/>
                  </a:schemeClr>
                </a:solidFill>
              </a:rPr>
              <a:t>Random allocation of strain  </a:t>
            </a:r>
          </a:p>
          <a:p>
            <a:pPr marL="0" indent="0">
              <a:spcBef>
                <a:spcPts val="0"/>
              </a:spcBef>
              <a:buNone/>
            </a:pPr>
            <a:r>
              <a:rPr lang="en-US" b="1" dirty="0">
                <a:solidFill>
                  <a:schemeClr val="tx1">
                    <a:lumMod val="50000"/>
                    <a:lumOff val="50000"/>
                  </a:schemeClr>
                </a:solidFill>
              </a:rPr>
              <a:t>First visit </a:t>
            </a:r>
          </a:p>
          <a:p>
            <a:pPr lvl="1">
              <a:spcBef>
                <a:spcPts val="0"/>
              </a:spcBef>
            </a:pPr>
            <a:r>
              <a:rPr lang="en-US" dirty="0">
                <a:solidFill>
                  <a:schemeClr val="tx1">
                    <a:lumMod val="50000"/>
                    <a:lumOff val="50000"/>
                  </a:schemeClr>
                </a:solidFill>
              </a:rPr>
              <a:t>Household general information </a:t>
            </a:r>
          </a:p>
          <a:p>
            <a:pPr lvl="1">
              <a:spcBef>
                <a:spcPts val="0"/>
              </a:spcBef>
            </a:pPr>
            <a:r>
              <a:rPr lang="en-US" dirty="0">
                <a:solidFill>
                  <a:schemeClr val="tx1">
                    <a:lumMod val="50000"/>
                    <a:lumOff val="50000"/>
                  </a:schemeClr>
                </a:solidFill>
              </a:rPr>
              <a:t>Tagged bird registration </a:t>
            </a:r>
          </a:p>
          <a:p>
            <a:pPr marL="0" indent="0">
              <a:spcBef>
                <a:spcPts val="0"/>
              </a:spcBef>
              <a:buNone/>
            </a:pPr>
            <a:r>
              <a:rPr lang="en-US" b="1" dirty="0">
                <a:solidFill>
                  <a:schemeClr val="tx1">
                    <a:lumMod val="50000"/>
                    <a:lumOff val="50000"/>
                  </a:schemeClr>
                </a:solidFill>
              </a:rPr>
              <a:t>Day 1 – 2 after first visit</a:t>
            </a:r>
          </a:p>
          <a:p>
            <a:pPr lvl="1">
              <a:spcBef>
                <a:spcPts val="0"/>
              </a:spcBef>
            </a:pPr>
            <a:r>
              <a:rPr lang="en-US" dirty="0">
                <a:solidFill>
                  <a:schemeClr val="tx1">
                    <a:lumMod val="50000"/>
                    <a:lumOff val="50000"/>
                  </a:schemeClr>
                </a:solidFill>
              </a:rPr>
              <a:t>Bird sexing of tagged birds </a:t>
            </a:r>
          </a:p>
          <a:p>
            <a:pPr marL="0" indent="0">
              <a:spcBef>
                <a:spcPts val="0"/>
              </a:spcBef>
              <a:buNone/>
            </a:pPr>
            <a:r>
              <a:rPr lang="en-US" b="1" dirty="0">
                <a:solidFill>
                  <a:schemeClr val="tx1">
                    <a:lumMod val="50000"/>
                    <a:lumOff val="50000"/>
                  </a:schemeClr>
                </a:solidFill>
              </a:rPr>
              <a:t>Week 6, 22, 50 and 70</a:t>
            </a:r>
          </a:p>
          <a:p>
            <a:pPr lvl="1">
              <a:spcBef>
                <a:spcPts val="0"/>
              </a:spcBef>
            </a:pPr>
            <a:r>
              <a:rPr lang="en-US" dirty="0">
                <a:solidFill>
                  <a:schemeClr val="tx1">
                    <a:lumMod val="50000"/>
                    <a:lumOff val="50000"/>
                  </a:schemeClr>
                </a:solidFill>
              </a:rPr>
              <a:t>Labor allocation to chickens, bird housing &amp; water, (other) livestock inventory, Likability </a:t>
            </a:r>
          </a:p>
          <a:p>
            <a:pPr marL="0" indent="0">
              <a:spcBef>
                <a:spcPts val="0"/>
              </a:spcBef>
              <a:buNone/>
            </a:pPr>
            <a:r>
              <a:rPr lang="en-US" b="1" dirty="0">
                <a:solidFill>
                  <a:schemeClr val="tx1">
                    <a:lumMod val="50000"/>
                    <a:lumOff val="50000"/>
                  </a:schemeClr>
                </a:solidFill>
              </a:rPr>
              <a:t>Every weeks from week 18 to week 72</a:t>
            </a:r>
          </a:p>
          <a:p>
            <a:pPr lvl="1">
              <a:spcBef>
                <a:spcPts val="0"/>
              </a:spcBef>
            </a:pPr>
            <a:r>
              <a:rPr lang="en-US" dirty="0">
                <a:solidFill>
                  <a:schemeClr val="tx1">
                    <a:lumMod val="50000"/>
                    <a:lumOff val="50000"/>
                  </a:schemeClr>
                </a:solidFill>
              </a:rPr>
              <a:t>Egg Production, sale, consumption &amp; gifts </a:t>
            </a:r>
          </a:p>
          <a:p>
            <a:pPr marL="0" indent="0">
              <a:spcBef>
                <a:spcPts val="0"/>
              </a:spcBef>
              <a:buNone/>
            </a:pPr>
            <a:r>
              <a:rPr lang="en-US" b="1" dirty="0">
                <a:solidFill>
                  <a:schemeClr val="tx1">
                    <a:lumMod val="50000"/>
                    <a:lumOff val="50000"/>
                  </a:schemeClr>
                </a:solidFill>
              </a:rPr>
              <a:t>First visit and then every 4 weeks to week 72</a:t>
            </a:r>
          </a:p>
          <a:p>
            <a:pPr lvl="1">
              <a:spcBef>
                <a:spcPts val="0"/>
              </a:spcBef>
            </a:pPr>
            <a:r>
              <a:rPr lang="en-US" dirty="0">
                <a:solidFill>
                  <a:schemeClr val="tx1">
                    <a:lumMod val="50000"/>
                    <a:lumOff val="50000"/>
                  </a:schemeClr>
                </a:solidFill>
              </a:rPr>
              <a:t>Bird inventory, Body weight of tagged birds </a:t>
            </a:r>
          </a:p>
          <a:p>
            <a:pPr marL="0" indent="0">
              <a:spcBef>
                <a:spcPts val="0"/>
              </a:spcBef>
              <a:buNone/>
            </a:pPr>
            <a:r>
              <a:rPr lang="en-US" b="1" dirty="0">
                <a:solidFill>
                  <a:schemeClr val="tx1">
                    <a:lumMod val="50000"/>
                    <a:lumOff val="50000"/>
                  </a:schemeClr>
                </a:solidFill>
              </a:rPr>
              <a:t>First visit and then every 4 weeks</a:t>
            </a:r>
          </a:p>
          <a:p>
            <a:pPr lvl="1">
              <a:spcBef>
                <a:spcPts val="0"/>
              </a:spcBef>
            </a:pPr>
            <a:r>
              <a:rPr lang="en-US" dirty="0">
                <a:solidFill>
                  <a:schemeClr val="tx1">
                    <a:lumMod val="50000"/>
                    <a:lumOff val="50000"/>
                  </a:schemeClr>
                </a:solidFill>
              </a:rPr>
              <a:t>Entries &amp; Exits, Health (prevention &amp; treatment), Feeding</a:t>
            </a:r>
          </a:p>
          <a:p>
            <a:pPr>
              <a:spcBef>
                <a:spcPts val="0"/>
              </a:spcBef>
            </a:pPr>
            <a:endParaRPr lang="en-US" sz="2800" dirty="0"/>
          </a:p>
          <a:p>
            <a:endParaRPr lang="en-GB" dirty="0"/>
          </a:p>
        </p:txBody>
      </p:sp>
    </p:spTree>
    <p:extLst>
      <p:ext uri="{BB962C8B-B14F-4D97-AF65-F5344CB8AC3E}">
        <p14:creationId xmlns:p14="http://schemas.microsoft.com/office/powerpoint/2010/main" val="483821504"/>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14736-658E-D974-E571-F5DAEAFCB990}"/>
              </a:ext>
            </a:extLst>
          </p:cNvPr>
          <p:cNvSpPr>
            <a:spLocks noGrp="1"/>
          </p:cNvSpPr>
          <p:nvPr>
            <p:ph type="title"/>
          </p:nvPr>
        </p:nvSpPr>
        <p:spPr>
          <a:xfrm>
            <a:off x="724928" y="356268"/>
            <a:ext cx="9039655" cy="776459"/>
          </a:xfrm>
        </p:spPr>
        <p:txBody>
          <a:bodyPr/>
          <a:lstStyle/>
          <a:p>
            <a:r>
              <a:rPr lang="en-US" sz="2900" dirty="0">
                <a:solidFill>
                  <a:srgbClr val="00B0F0"/>
                </a:solidFill>
              </a:rPr>
              <a:t>Progress made and observed results</a:t>
            </a:r>
            <a:endParaRPr lang="en-GB" sz="2900" dirty="0">
              <a:solidFill>
                <a:srgbClr val="00B0F0"/>
              </a:solidFill>
            </a:endParaRPr>
          </a:p>
        </p:txBody>
      </p:sp>
      <p:sp>
        <p:nvSpPr>
          <p:cNvPr id="3" name="Content Placeholder 2">
            <a:extLst>
              <a:ext uri="{FF2B5EF4-FFF2-40B4-BE49-F238E27FC236}">
                <a16:creationId xmlns:a16="http://schemas.microsoft.com/office/drawing/2014/main" id="{1EBECBB6-FCB0-71E2-C9C9-C52690B3982E}"/>
              </a:ext>
            </a:extLst>
          </p:cNvPr>
          <p:cNvSpPr>
            <a:spLocks noGrp="1"/>
          </p:cNvSpPr>
          <p:nvPr>
            <p:ph idx="1"/>
          </p:nvPr>
        </p:nvSpPr>
        <p:spPr>
          <a:xfrm>
            <a:off x="724928" y="1358781"/>
            <a:ext cx="10688139" cy="5248848"/>
          </a:xfrm>
        </p:spPr>
        <p:txBody>
          <a:bodyPr/>
          <a:lstStyle/>
          <a:p>
            <a:pPr marL="342900" indent="-342900">
              <a:buFont typeface="Arial" panose="020B0604020202020204" pitchFamily="34" charset="0"/>
              <a:buChar char="•"/>
            </a:pPr>
            <a:r>
              <a:rPr lang="en-US" sz="2800" dirty="0">
                <a:solidFill>
                  <a:schemeClr val="tx1">
                    <a:lumMod val="50000"/>
                    <a:lumOff val="50000"/>
                  </a:schemeClr>
                </a:solidFill>
              </a:rPr>
              <a:t>The on-farm chicken performance testing was fully implemented in Ethiopia</a:t>
            </a:r>
          </a:p>
          <a:p>
            <a:pPr marL="342900" indent="-342900">
              <a:buFont typeface="Arial" panose="020B0604020202020204" pitchFamily="34" charset="0"/>
              <a:buChar char="•"/>
            </a:pPr>
            <a:r>
              <a:rPr lang="en-US" sz="2800" dirty="0">
                <a:solidFill>
                  <a:schemeClr val="tx1">
                    <a:lumMod val="50000"/>
                    <a:lumOff val="50000"/>
                  </a:schemeClr>
                </a:solidFill>
              </a:rPr>
              <a:t>Nutrition education and value chain-related interventions implemented. </a:t>
            </a:r>
          </a:p>
          <a:p>
            <a:pPr marL="342900" indent="-342900">
              <a:buFont typeface="Arial" panose="020B0604020202020204" pitchFamily="34" charset="0"/>
              <a:buChar char="•"/>
            </a:pPr>
            <a:r>
              <a:rPr lang="en-US" sz="2800" dirty="0">
                <a:solidFill>
                  <a:schemeClr val="tx1">
                    <a:lumMod val="50000"/>
                    <a:lumOff val="50000"/>
                  </a:schemeClr>
                </a:solidFill>
              </a:rPr>
              <a:t>Monitoring data on chicken productivity and production performance and endline data (nutrition and access to related inputs) were collected. </a:t>
            </a:r>
          </a:p>
          <a:p>
            <a:pPr marL="342900" indent="-342900">
              <a:buFont typeface="Arial" panose="020B0604020202020204" pitchFamily="34" charset="0"/>
              <a:buChar char="•"/>
            </a:pPr>
            <a:r>
              <a:rPr lang="en-US" sz="2800" dirty="0">
                <a:solidFill>
                  <a:schemeClr val="tx1">
                    <a:lumMod val="50000"/>
                    <a:lumOff val="50000"/>
                  </a:schemeClr>
                </a:solidFill>
              </a:rPr>
              <a:t>Farmers' field days and farmers' peer-peer visits were conducted to promote the introduced breeds.</a:t>
            </a:r>
          </a:p>
          <a:p>
            <a:pPr marL="342900" indent="-342900">
              <a:buFont typeface="Arial" panose="020B0604020202020204" pitchFamily="34" charset="0"/>
              <a:buChar char="•"/>
            </a:pPr>
            <a:r>
              <a:rPr lang="en-US" sz="2800" dirty="0">
                <a:solidFill>
                  <a:schemeClr val="tx1">
                    <a:lumMod val="50000"/>
                    <a:lumOff val="50000"/>
                  </a:schemeClr>
                </a:solidFill>
              </a:rPr>
              <a:t>Preliminary analysis on selected performance indicators conducted. </a:t>
            </a:r>
          </a:p>
          <a:p>
            <a:pPr marL="342900" indent="-342900">
              <a:buFont typeface="Arial" panose="020B0604020202020204" pitchFamily="34" charset="0"/>
              <a:buChar char="•"/>
            </a:pPr>
            <a:endParaRPr lang="en-US" dirty="0"/>
          </a:p>
          <a:p>
            <a:endParaRPr lang="en-GB" dirty="0"/>
          </a:p>
        </p:txBody>
      </p:sp>
    </p:spTree>
    <p:extLst>
      <p:ext uri="{BB962C8B-B14F-4D97-AF65-F5344CB8AC3E}">
        <p14:creationId xmlns:p14="http://schemas.microsoft.com/office/powerpoint/2010/main" val="3673847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7BB84-E734-D1B0-6E5B-415E1B5571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C4B842-B2C4-7FD0-C418-E4DBAFFC7C3A}"/>
              </a:ext>
            </a:extLst>
          </p:cNvPr>
          <p:cNvSpPr>
            <a:spLocks noGrp="1"/>
          </p:cNvSpPr>
          <p:nvPr>
            <p:ph type="title"/>
          </p:nvPr>
        </p:nvSpPr>
        <p:spPr/>
        <p:txBody>
          <a:bodyPr/>
          <a:lstStyle/>
          <a:p>
            <a:r>
              <a:rPr lang="en-US" sz="2900" dirty="0">
                <a:solidFill>
                  <a:srgbClr val="00B0F0"/>
                </a:solidFill>
              </a:rPr>
              <a:t>Progress 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41E4ABDA-1EA4-131B-5406-B48E20625B9E}"/>
              </a:ext>
            </a:extLst>
          </p:cNvPr>
          <p:cNvSpPr>
            <a:spLocks noGrp="1"/>
          </p:cNvSpPr>
          <p:nvPr>
            <p:ph idx="1"/>
          </p:nvPr>
        </p:nvSpPr>
        <p:spPr>
          <a:xfrm>
            <a:off x="724928" y="1358781"/>
            <a:ext cx="11173158" cy="5248848"/>
          </a:xfrm>
        </p:spPr>
        <p:txBody>
          <a:bodyPr/>
          <a:lstStyle/>
          <a:p>
            <a:pPr marL="342900" indent="-342900">
              <a:buFont typeface="Arial" panose="020B0604020202020204" pitchFamily="34" charset="0"/>
              <a:buChar char="•"/>
            </a:pPr>
            <a:r>
              <a:rPr lang="en-US" sz="2800" dirty="0">
                <a:solidFill>
                  <a:schemeClr val="tx1">
                    <a:lumMod val="50000"/>
                    <a:lumOff val="50000"/>
                  </a:schemeClr>
                </a:solidFill>
              </a:rPr>
              <a:t>The data collected is stored in ILRI data portal and available at:</a:t>
            </a:r>
          </a:p>
          <a:p>
            <a:pPr marL="1028700" lvl="1" indent="-342900"/>
            <a:r>
              <a:rPr lang="en-US" sz="2800" dirty="0">
                <a:solidFill>
                  <a:schemeClr val="tx1">
                    <a:lumMod val="50000"/>
                    <a:lumOff val="50000"/>
                  </a:schemeClr>
                </a:solidFill>
              </a:rPr>
              <a:t>Ethiopia: </a:t>
            </a:r>
            <a:r>
              <a:rPr lang="en-US" sz="2800" dirty="0">
                <a:solidFill>
                  <a:schemeClr val="tx1">
                    <a:lumMod val="50000"/>
                    <a:lumOff val="50000"/>
                  </a:schemeClr>
                </a:solidFill>
                <a:hlinkClick r:id="rId2"/>
              </a:rPr>
              <a:t>https://data.ilri.org/portal/dataset/tpgs-ethiopia</a:t>
            </a:r>
            <a:r>
              <a:rPr lang="en-US" sz="2800" dirty="0">
                <a:solidFill>
                  <a:schemeClr val="tx1">
                    <a:lumMod val="50000"/>
                    <a:lumOff val="50000"/>
                  </a:schemeClr>
                </a:solidFill>
              </a:rPr>
              <a:t> </a:t>
            </a:r>
          </a:p>
          <a:p>
            <a:pPr lvl="1" indent="0">
              <a:buNone/>
            </a:pPr>
            <a:endParaRPr lang="en-GB" dirty="0"/>
          </a:p>
        </p:txBody>
      </p:sp>
      <p:pic>
        <p:nvPicPr>
          <p:cNvPr id="5" name="Picture 4">
            <a:extLst>
              <a:ext uri="{FF2B5EF4-FFF2-40B4-BE49-F238E27FC236}">
                <a16:creationId xmlns:a16="http://schemas.microsoft.com/office/drawing/2014/main" id="{0DEC56B4-B718-3347-8C74-7FA805D89588}"/>
              </a:ext>
            </a:extLst>
          </p:cNvPr>
          <p:cNvPicPr>
            <a:picLocks noChangeAspect="1"/>
          </p:cNvPicPr>
          <p:nvPr/>
        </p:nvPicPr>
        <p:blipFill>
          <a:blip r:embed="rId3"/>
          <a:stretch>
            <a:fillRect/>
          </a:stretch>
        </p:blipFill>
        <p:spPr>
          <a:xfrm>
            <a:off x="878116" y="3059279"/>
            <a:ext cx="9289142" cy="2680874"/>
          </a:xfrm>
          <a:prstGeom prst="rect">
            <a:avLst/>
          </a:prstGeom>
        </p:spPr>
      </p:pic>
    </p:spTree>
    <p:extLst>
      <p:ext uri="{BB962C8B-B14F-4D97-AF65-F5344CB8AC3E}">
        <p14:creationId xmlns:p14="http://schemas.microsoft.com/office/powerpoint/2010/main" val="1854019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979F7-AA18-C652-19E8-67697B76E3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577C1C-21AE-4903-7B1D-32CCA0AD1A5D}"/>
              </a:ext>
            </a:extLst>
          </p:cNvPr>
          <p:cNvSpPr>
            <a:spLocks noGrp="1"/>
          </p:cNvSpPr>
          <p:nvPr>
            <p:ph type="title"/>
          </p:nvPr>
        </p:nvSpPr>
        <p:spPr>
          <a:xfrm>
            <a:off x="997072" y="410698"/>
            <a:ext cx="9039655" cy="776459"/>
          </a:xfrm>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FED05A15-E929-0C9E-4811-CB52A13FD031}"/>
              </a:ext>
            </a:extLst>
          </p:cNvPr>
          <p:cNvSpPr>
            <a:spLocks noGrp="1"/>
          </p:cNvSpPr>
          <p:nvPr>
            <p:ph idx="1"/>
          </p:nvPr>
        </p:nvSpPr>
        <p:spPr>
          <a:xfrm>
            <a:off x="724928" y="1358781"/>
            <a:ext cx="11107843" cy="5248848"/>
          </a:xfrm>
        </p:spPr>
        <p:txBody>
          <a:bodyPr/>
          <a:lstStyle/>
          <a:p>
            <a:pPr marL="342900" indent="-342900">
              <a:buFont typeface="Arial" panose="020B0604020202020204" pitchFamily="34" charset="0"/>
              <a:buChar char="•"/>
            </a:pPr>
            <a:r>
              <a:rPr lang="en-US" sz="2800" dirty="0">
                <a:solidFill>
                  <a:schemeClr val="tx1">
                    <a:lumMod val="50000"/>
                    <a:lumOff val="50000"/>
                  </a:schemeClr>
                </a:solidFill>
              </a:rPr>
              <a:t>Farmers' field day and farmers' peer-peer visits conducted aimed at promoting the introduced chicken breeds, enhancing to-farmers experience sharing, and monitoring the progress of the project activities </a:t>
            </a:r>
          </a:p>
          <a:p>
            <a:pPr marL="342900" indent="-342900">
              <a:buFont typeface="Arial" panose="020B0604020202020204" pitchFamily="34" charset="0"/>
              <a:buChar char="•"/>
            </a:pPr>
            <a:r>
              <a:rPr lang="en-US" sz="2800" dirty="0">
                <a:solidFill>
                  <a:schemeClr val="tx1">
                    <a:lumMod val="50000"/>
                    <a:lumOff val="50000"/>
                  </a:schemeClr>
                </a:solidFill>
              </a:rPr>
              <a:t>For instance, in Ethiopia (</a:t>
            </a:r>
            <a:r>
              <a:rPr lang="en-US" sz="2800" dirty="0" err="1">
                <a:solidFill>
                  <a:schemeClr val="tx1">
                    <a:lumMod val="50000"/>
                    <a:lumOff val="50000"/>
                  </a:schemeClr>
                </a:solidFill>
              </a:rPr>
              <a:t>Doyogena</a:t>
            </a:r>
            <a:r>
              <a:rPr lang="en-US" sz="2800" dirty="0">
                <a:solidFill>
                  <a:schemeClr val="tx1">
                    <a:lumMod val="50000"/>
                    <a:lumOff val="50000"/>
                  </a:schemeClr>
                </a:solidFill>
              </a:rPr>
              <a:t> and </a:t>
            </a:r>
            <a:r>
              <a:rPr lang="en-US" sz="2800" dirty="0" err="1">
                <a:solidFill>
                  <a:schemeClr val="tx1">
                    <a:lumMod val="50000"/>
                    <a:lumOff val="50000"/>
                  </a:schemeClr>
                </a:solidFill>
              </a:rPr>
              <a:t>Konso</a:t>
            </a:r>
            <a:r>
              <a:rPr lang="en-US" sz="2800" dirty="0">
                <a:solidFill>
                  <a:schemeClr val="tx1">
                    <a:lumMod val="50000"/>
                    <a:lumOff val="50000"/>
                  </a:schemeClr>
                </a:solidFill>
              </a:rPr>
              <a:t> districts), about 254 smallholder farmers (on-farm participating and non-participating), </a:t>
            </a:r>
          </a:p>
          <a:p>
            <a:pPr marL="342900" indent="-342900">
              <a:buFont typeface="Arial" panose="020B0604020202020204" pitchFamily="34" charset="0"/>
              <a:buChar char="•"/>
            </a:pPr>
            <a:r>
              <a:rPr lang="en-US" sz="2800" dirty="0">
                <a:solidFill>
                  <a:schemeClr val="tx1">
                    <a:lumMod val="50000"/>
                    <a:lumOff val="50000"/>
                  </a:schemeClr>
                </a:solidFill>
              </a:rPr>
              <a:t>Please see a report by one of the national TV broadcasting stations about the farmers' field day conducted in these districts.</a:t>
            </a:r>
          </a:p>
          <a:p>
            <a:pPr marL="342900" indent="-342900">
              <a:buFont typeface="Arial" panose="020B0604020202020204" pitchFamily="34" charset="0"/>
              <a:buChar char="•"/>
            </a:pPr>
            <a:r>
              <a:rPr lang="en-GB" sz="2000" dirty="0">
                <a:hlinkClick r:id="rId2"/>
              </a:rPr>
              <a:t>https://www.youtube.com/watch?v=JBQ0i-nT50U</a:t>
            </a:r>
            <a:r>
              <a:rPr lang="en-GB" sz="2000" dirty="0"/>
              <a:t> </a:t>
            </a:r>
            <a:endParaRPr lang="en-US" dirty="0"/>
          </a:p>
          <a:p>
            <a:endParaRPr lang="en-GB" dirty="0"/>
          </a:p>
        </p:txBody>
      </p:sp>
    </p:spTree>
    <p:extLst>
      <p:ext uri="{BB962C8B-B14F-4D97-AF65-F5344CB8AC3E}">
        <p14:creationId xmlns:p14="http://schemas.microsoft.com/office/powerpoint/2010/main" val="1145192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1C43AB-043B-8687-3569-DB7F02638E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FD6D80-B93C-F58A-D6A4-68B568A8F825}"/>
              </a:ext>
            </a:extLst>
          </p:cNvPr>
          <p:cNvSpPr>
            <a:spLocks noGrp="1"/>
          </p:cNvSpPr>
          <p:nvPr>
            <p:ph type="title"/>
          </p:nvPr>
        </p:nvSpPr>
        <p:spPr>
          <a:xfrm>
            <a:off x="283031" y="334497"/>
            <a:ext cx="9481554" cy="776459"/>
          </a:xfrm>
        </p:spPr>
        <p:txBody>
          <a:bodyPr>
            <a:normAutofit/>
          </a:bodyPr>
          <a:lstStyle/>
          <a:p>
            <a:r>
              <a:rPr lang="en-US" sz="2900" dirty="0">
                <a:solidFill>
                  <a:srgbClr val="00B0F0"/>
                </a:solidFill>
              </a:rPr>
              <a:t>Progress 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684BA61B-5974-C5CE-3B87-199054B4A2FF}"/>
              </a:ext>
            </a:extLst>
          </p:cNvPr>
          <p:cNvSpPr>
            <a:spLocks noGrp="1"/>
          </p:cNvSpPr>
          <p:nvPr>
            <p:ph idx="1"/>
          </p:nvPr>
        </p:nvSpPr>
        <p:spPr>
          <a:xfrm>
            <a:off x="283030" y="1358781"/>
            <a:ext cx="5985748" cy="4127619"/>
          </a:xfrm>
        </p:spPr>
        <p:txBody>
          <a:bodyPr/>
          <a:lstStyle/>
          <a:p>
            <a:r>
              <a:rPr lang="en-US" b="1" dirty="0"/>
              <a:t>Farmers’ Field Day in </a:t>
            </a:r>
            <a:r>
              <a:rPr lang="en-US" b="1" dirty="0" err="1"/>
              <a:t>Konso</a:t>
            </a:r>
            <a:endParaRPr lang="en-US" b="1" dirty="0"/>
          </a:p>
          <a:p>
            <a:r>
              <a:rPr lang="en-US" b="1" dirty="0"/>
              <a:t>The farmers’ field day involves </a:t>
            </a:r>
          </a:p>
          <a:p>
            <a:pPr lvl="1"/>
            <a:r>
              <a:rPr lang="en-US" dirty="0"/>
              <a:t>Discussion on the project activities with researchers, policymakers, development partners, and on-farm participating and on-participating farmers</a:t>
            </a:r>
          </a:p>
        </p:txBody>
      </p:sp>
      <p:sp>
        <p:nvSpPr>
          <p:cNvPr id="6" name="TextBox 5">
            <a:extLst>
              <a:ext uri="{FF2B5EF4-FFF2-40B4-BE49-F238E27FC236}">
                <a16:creationId xmlns:a16="http://schemas.microsoft.com/office/drawing/2014/main" id="{E6AEAF4D-554A-68C2-92A4-A22620079173}"/>
              </a:ext>
            </a:extLst>
          </p:cNvPr>
          <p:cNvSpPr txBox="1"/>
          <p:nvPr/>
        </p:nvSpPr>
        <p:spPr>
          <a:xfrm>
            <a:off x="1251858" y="5715299"/>
            <a:ext cx="5061857" cy="923330"/>
          </a:xfrm>
          <a:prstGeom prst="rect">
            <a:avLst/>
          </a:prstGeom>
          <a:solidFill>
            <a:schemeClr val="accent5">
              <a:lumMod val="20000"/>
              <a:lumOff val="80000"/>
            </a:schemeClr>
          </a:solidFill>
        </p:spPr>
        <p:txBody>
          <a:bodyPr wrap="square" rtlCol="0">
            <a:spAutoFit/>
          </a:bodyPr>
          <a:lstStyle/>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Discussion with farmers and home-to-home visit in </a:t>
            </a:r>
            <a:r>
              <a:rPr lang="en-US" i="1" dirty="0" err="1">
                <a:solidFill>
                  <a:srgbClr val="7030A0"/>
                </a:solidFill>
                <a:latin typeface="Times New Roman" panose="02020603050405020304" pitchFamily="18" charset="0"/>
                <a:ea typeface="Calibri" panose="020F0502020204030204" pitchFamily="34" charset="0"/>
                <a:cs typeface="Times New Roman" panose="02020603050405020304" pitchFamily="18" charset="0"/>
              </a:rPr>
              <a:t>Konso</a:t>
            </a:r>
            <a:r>
              <a:rPr lang="en-US" i="1"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district, Ethiopia. </a:t>
            </a:r>
          </a:p>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Photo credit: Kumlachew Geremew </a:t>
            </a:r>
            <a:endParaRPr lang="en-GB" dirty="0"/>
          </a:p>
        </p:txBody>
      </p:sp>
      <p:pic>
        <p:nvPicPr>
          <p:cNvPr id="4" name="Picture 3">
            <a:extLst>
              <a:ext uri="{FF2B5EF4-FFF2-40B4-BE49-F238E27FC236}">
                <a16:creationId xmlns:a16="http://schemas.microsoft.com/office/drawing/2014/main" id="{A7985CF7-5947-C659-3B0B-BB3479C71A2D}"/>
              </a:ext>
            </a:extLst>
          </p:cNvPr>
          <p:cNvPicPr>
            <a:picLocks noChangeAspect="1"/>
          </p:cNvPicPr>
          <p:nvPr/>
        </p:nvPicPr>
        <p:blipFill>
          <a:blip r:embed="rId2"/>
          <a:stretch>
            <a:fillRect/>
          </a:stretch>
        </p:blipFill>
        <p:spPr>
          <a:xfrm>
            <a:off x="6302827" y="1110956"/>
            <a:ext cx="5784792" cy="2607402"/>
          </a:xfrm>
          <a:prstGeom prst="rect">
            <a:avLst/>
          </a:prstGeom>
        </p:spPr>
      </p:pic>
      <p:pic>
        <p:nvPicPr>
          <p:cNvPr id="5" name="Picture 4">
            <a:extLst>
              <a:ext uri="{FF2B5EF4-FFF2-40B4-BE49-F238E27FC236}">
                <a16:creationId xmlns:a16="http://schemas.microsoft.com/office/drawing/2014/main" id="{D12C16FE-2028-2A6F-5935-2A2E1DBEBDE9}"/>
              </a:ext>
            </a:extLst>
          </p:cNvPr>
          <p:cNvPicPr>
            <a:picLocks noChangeAspect="1"/>
          </p:cNvPicPr>
          <p:nvPr/>
        </p:nvPicPr>
        <p:blipFill>
          <a:blip r:embed="rId3"/>
          <a:stretch>
            <a:fillRect/>
          </a:stretch>
        </p:blipFill>
        <p:spPr>
          <a:xfrm>
            <a:off x="6313713" y="3718357"/>
            <a:ext cx="5807955" cy="2920272"/>
          </a:xfrm>
          <a:prstGeom prst="rect">
            <a:avLst/>
          </a:prstGeom>
        </p:spPr>
      </p:pic>
    </p:spTree>
    <p:extLst>
      <p:ext uri="{BB962C8B-B14F-4D97-AF65-F5344CB8AC3E}">
        <p14:creationId xmlns:p14="http://schemas.microsoft.com/office/powerpoint/2010/main" val="2317863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84EAA8-A9F9-5AC5-EC69-FDE80270EF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C8A63E-8C9E-98D1-C02D-FA3202158E91}"/>
              </a:ext>
            </a:extLst>
          </p:cNvPr>
          <p:cNvSpPr>
            <a:spLocks noGrp="1"/>
          </p:cNvSpPr>
          <p:nvPr>
            <p:ph type="title"/>
          </p:nvPr>
        </p:nvSpPr>
        <p:spPr/>
        <p:txBody>
          <a:bodyPr/>
          <a:lstStyle/>
          <a:p>
            <a:r>
              <a:rPr lang="en-US" sz="2900" dirty="0">
                <a:solidFill>
                  <a:srgbClr val="00B0F0"/>
                </a:solidFill>
              </a:rPr>
              <a:t>Progress 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0B8A867B-1786-188F-9919-649AEA2CC9A6}"/>
              </a:ext>
            </a:extLst>
          </p:cNvPr>
          <p:cNvSpPr>
            <a:spLocks noGrp="1"/>
          </p:cNvSpPr>
          <p:nvPr>
            <p:ph idx="1"/>
          </p:nvPr>
        </p:nvSpPr>
        <p:spPr>
          <a:xfrm>
            <a:off x="724929" y="1358782"/>
            <a:ext cx="5153358" cy="2277048"/>
          </a:xfrm>
        </p:spPr>
        <p:txBody>
          <a:bodyPr/>
          <a:lstStyle/>
          <a:p>
            <a:r>
              <a:rPr lang="en-US" b="1" dirty="0"/>
              <a:t>Farmers’ Field Day in </a:t>
            </a:r>
            <a:r>
              <a:rPr lang="en-US" b="1" dirty="0" err="1"/>
              <a:t>Konso</a:t>
            </a:r>
            <a:endParaRPr lang="en-US" b="1" dirty="0"/>
          </a:p>
          <a:p>
            <a:pPr marL="342900" indent="-342900">
              <a:buFont typeface="Arial" panose="020B0604020202020204" pitchFamily="34" charset="0"/>
              <a:buChar char="•"/>
            </a:pPr>
            <a:r>
              <a:rPr lang="en-US" dirty="0"/>
              <a:t>Home-to-home visit of chicken breeds disseminated by SAPLING. </a:t>
            </a:r>
            <a:endParaRPr lang="en-GB" dirty="0"/>
          </a:p>
        </p:txBody>
      </p:sp>
      <p:sp>
        <p:nvSpPr>
          <p:cNvPr id="6" name="TextBox 5">
            <a:extLst>
              <a:ext uri="{FF2B5EF4-FFF2-40B4-BE49-F238E27FC236}">
                <a16:creationId xmlns:a16="http://schemas.microsoft.com/office/drawing/2014/main" id="{6F084B23-8A98-11CD-6F21-CF686DAE371A}"/>
              </a:ext>
            </a:extLst>
          </p:cNvPr>
          <p:cNvSpPr txBox="1"/>
          <p:nvPr/>
        </p:nvSpPr>
        <p:spPr>
          <a:xfrm>
            <a:off x="1420585" y="5147535"/>
            <a:ext cx="4675414" cy="923330"/>
          </a:xfrm>
          <a:prstGeom prst="rect">
            <a:avLst/>
          </a:prstGeom>
          <a:solidFill>
            <a:schemeClr val="accent5">
              <a:lumMod val="20000"/>
              <a:lumOff val="80000"/>
            </a:schemeClr>
          </a:solidFill>
        </p:spPr>
        <p:txBody>
          <a:bodyPr wrap="square" rtlCol="0">
            <a:spAutoFit/>
          </a:bodyPr>
          <a:lstStyle/>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Home to home visit in </a:t>
            </a:r>
            <a:r>
              <a:rPr lang="en-US" sz="1800" i="1" dirty="0" err="1">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Konso</a:t>
            </a:r>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district, Ethiopia. </a:t>
            </a:r>
          </a:p>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Photo credit: Kumlachew Geremew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8" name="Picture 7">
            <a:extLst>
              <a:ext uri="{FF2B5EF4-FFF2-40B4-BE49-F238E27FC236}">
                <a16:creationId xmlns:a16="http://schemas.microsoft.com/office/drawing/2014/main" id="{F84C48CE-5E03-8B1A-A314-59176980FC8F}"/>
              </a:ext>
            </a:extLst>
          </p:cNvPr>
          <p:cNvPicPr>
            <a:picLocks noChangeAspect="1"/>
          </p:cNvPicPr>
          <p:nvPr/>
        </p:nvPicPr>
        <p:blipFill>
          <a:blip r:embed="rId2"/>
          <a:stretch>
            <a:fillRect/>
          </a:stretch>
        </p:blipFill>
        <p:spPr>
          <a:xfrm>
            <a:off x="6095999" y="1110955"/>
            <a:ext cx="5914289" cy="2656915"/>
          </a:xfrm>
          <a:prstGeom prst="rect">
            <a:avLst/>
          </a:prstGeom>
        </p:spPr>
      </p:pic>
      <p:pic>
        <p:nvPicPr>
          <p:cNvPr id="9" name="Picture 8">
            <a:extLst>
              <a:ext uri="{FF2B5EF4-FFF2-40B4-BE49-F238E27FC236}">
                <a16:creationId xmlns:a16="http://schemas.microsoft.com/office/drawing/2014/main" id="{D9CE85AB-84B6-EE30-92DA-8D1C985F2AB3}"/>
              </a:ext>
            </a:extLst>
          </p:cNvPr>
          <p:cNvPicPr>
            <a:picLocks noChangeAspect="1"/>
          </p:cNvPicPr>
          <p:nvPr/>
        </p:nvPicPr>
        <p:blipFill>
          <a:blip r:embed="rId3"/>
          <a:stretch>
            <a:fillRect/>
          </a:stretch>
        </p:blipFill>
        <p:spPr>
          <a:xfrm>
            <a:off x="6173441" y="3767872"/>
            <a:ext cx="2491588" cy="3058780"/>
          </a:xfrm>
          <a:prstGeom prst="rect">
            <a:avLst/>
          </a:prstGeom>
        </p:spPr>
      </p:pic>
      <p:pic>
        <p:nvPicPr>
          <p:cNvPr id="10" name="Picture 9">
            <a:extLst>
              <a:ext uri="{FF2B5EF4-FFF2-40B4-BE49-F238E27FC236}">
                <a16:creationId xmlns:a16="http://schemas.microsoft.com/office/drawing/2014/main" id="{9EE16546-389F-D34D-2F7F-0C6D4D5D2F58}"/>
              </a:ext>
            </a:extLst>
          </p:cNvPr>
          <p:cNvPicPr>
            <a:picLocks noChangeAspect="1"/>
          </p:cNvPicPr>
          <p:nvPr/>
        </p:nvPicPr>
        <p:blipFill>
          <a:blip r:embed="rId4"/>
          <a:stretch>
            <a:fillRect/>
          </a:stretch>
        </p:blipFill>
        <p:spPr>
          <a:xfrm>
            <a:off x="8665029" y="3769806"/>
            <a:ext cx="1535711" cy="3106702"/>
          </a:xfrm>
          <a:prstGeom prst="rect">
            <a:avLst/>
          </a:prstGeom>
        </p:spPr>
      </p:pic>
      <p:pic>
        <p:nvPicPr>
          <p:cNvPr id="11" name="Picture 10">
            <a:extLst>
              <a:ext uri="{FF2B5EF4-FFF2-40B4-BE49-F238E27FC236}">
                <a16:creationId xmlns:a16="http://schemas.microsoft.com/office/drawing/2014/main" id="{01E56017-AAD9-C04C-A6C7-3036024726C8}"/>
              </a:ext>
            </a:extLst>
          </p:cNvPr>
          <p:cNvPicPr>
            <a:picLocks noChangeAspect="1"/>
          </p:cNvPicPr>
          <p:nvPr/>
        </p:nvPicPr>
        <p:blipFill>
          <a:blip r:embed="rId5"/>
          <a:stretch>
            <a:fillRect/>
          </a:stretch>
        </p:blipFill>
        <p:spPr>
          <a:xfrm>
            <a:off x="10200741" y="3767871"/>
            <a:ext cx="1809548" cy="3058779"/>
          </a:xfrm>
          <a:prstGeom prst="rect">
            <a:avLst/>
          </a:prstGeom>
        </p:spPr>
      </p:pic>
    </p:spTree>
    <p:extLst>
      <p:ext uri="{BB962C8B-B14F-4D97-AF65-F5344CB8AC3E}">
        <p14:creationId xmlns:p14="http://schemas.microsoft.com/office/powerpoint/2010/main" val="2988911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87349-BC62-C0ED-7E50-3EE9DD26CF92}"/>
              </a:ext>
            </a:extLst>
          </p:cNvPr>
          <p:cNvSpPr>
            <a:spLocks noGrp="1"/>
          </p:cNvSpPr>
          <p:nvPr>
            <p:ph type="title"/>
          </p:nvPr>
        </p:nvSpPr>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F953D71D-4933-6B2A-DDBF-B876DA7645EC}"/>
              </a:ext>
            </a:extLst>
          </p:cNvPr>
          <p:cNvSpPr>
            <a:spLocks noGrp="1"/>
          </p:cNvSpPr>
          <p:nvPr>
            <p:ph idx="1"/>
          </p:nvPr>
        </p:nvSpPr>
        <p:spPr>
          <a:xfrm>
            <a:off x="724929" y="1358782"/>
            <a:ext cx="5153358" cy="3572448"/>
          </a:xfrm>
        </p:spPr>
        <p:txBody>
          <a:bodyPr>
            <a:normAutofit fontScale="92500"/>
          </a:bodyPr>
          <a:lstStyle/>
          <a:p>
            <a:pPr marL="342900" indent="-342900">
              <a:buFont typeface="Arial" panose="020B0604020202020204" pitchFamily="34" charset="0"/>
              <a:buChar char="•"/>
            </a:pPr>
            <a:r>
              <a:rPr lang="en-US" b="1" dirty="0"/>
              <a:t>Farmers field day in </a:t>
            </a:r>
            <a:r>
              <a:rPr lang="en-US" b="1" dirty="0" err="1"/>
              <a:t>Doyogena</a:t>
            </a:r>
            <a:r>
              <a:rPr lang="en-US" b="1" dirty="0"/>
              <a:t> </a:t>
            </a:r>
          </a:p>
          <a:p>
            <a:pPr marL="1028700" lvl="1" indent="-342900"/>
            <a:r>
              <a:rPr lang="en-US" dirty="0"/>
              <a:t>Discussion on the project activities with researchers, policymakers, development partners, on-farm participating and non-participating farmers, and home-to-home visits to one of the on-farm chicken performance participating farmer.</a:t>
            </a:r>
          </a:p>
        </p:txBody>
      </p:sp>
      <p:sp>
        <p:nvSpPr>
          <p:cNvPr id="6" name="TextBox 5">
            <a:extLst>
              <a:ext uri="{FF2B5EF4-FFF2-40B4-BE49-F238E27FC236}">
                <a16:creationId xmlns:a16="http://schemas.microsoft.com/office/drawing/2014/main" id="{E89F844B-2338-C3D7-A5E1-F25B62F21A9D}"/>
              </a:ext>
            </a:extLst>
          </p:cNvPr>
          <p:cNvSpPr txBox="1"/>
          <p:nvPr/>
        </p:nvSpPr>
        <p:spPr>
          <a:xfrm>
            <a:off x="1034143" y="5182207"/>
            <a:ext cx="5061857" cy="923330"/>
          </a:xfrm>
          <a:prstGeom prst="rect">
            <a:avLst/>
          </a:prstGeom>
          <a:solidFill>
            <a:schemeClr val="accent5">
              <a:lumMod val="20000"/>
              <a:lumOff val="80000"/>
            </a:schemeClr>
          </a:solidFill>
        </p:spPr>
        <p:txBody>
          <a:bodyPr wrap="square" rtlCol="0">
            <a:spAutoFit/>
          </a:bodyPr>
          <a:lstStyle/>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Discussion with farmers and home-to-home visit in </a:t>
            </a:r>
            <a:r>
              <a:rPr lang="en-US" sz="1800" i="1" dirty="0" err="1">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Doyogena</a:t>
            </a:r>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district, Ethiopia. </a:t>
            </a:r>
          </a:p>
          <a:p>
            <a:r>
              <a:rPr lang="en-US" sz="1800" i="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Photo credit: Kumlachew Geremew </a:t>
            </a:r>
            <a:endParaRPr lang="en-GB" dirty="0"/>
          </a:p>
        </p:txBody>
      </p:sp>
      <p:pic>
        <p:nvPicPr>
          <p:cNvPr id="7" name="Picture 6">
            <a:extLst>
              <a:ext uri="{FF2B5EF4-FFF2-40B4-BE49-F238E27FC236}">
                <a16:creationId xmlns:a16="http://schemas.microsoft.com/office/drawing/2014/main" id="{974BF19F-AB5E-B886-09FE-741294C0A607}"/>
              </a:ext>
            </a:extLst>
          </p:cNvPr>
          <p:cNvPicPr>
            <a:picLocks noChangeAspect="1"/>
          </p:cNvPicPr>
          <p:nvPr/>
        </p:nvPicPr>
        <p:blipFill>
          <a:blip r:embed="rId2"/>
          <a:stretch>
            <a:fillRect/>
          </a:stretch>
        </p:blipFill>
        <p:spPr>
          <a:xfrm>
            <a:off x="6221833" y="1193046"/>
            <a:ext cx="5944115" cy="2676376"/>
          </a:xfrm>
          <a:prstGeom prst="rect">
            <a:avLst/>
          </a:prstGeom>
        </p:spPr>
      </p:pic>
      <p:pic>
        <p:nvPicPr>
          <p:cNvPr id="8" name="Picture 7" descr="A group of people watching a person kneeling on a red blanket with chickens&#10;&#10;Description automatically generated">
            <a:extLst>
              <a:ext uri="{FF2B5EF4-FFF2-40B4-BE49-F238E27FC236}">
                <a16:creationId xmlns:a16="http://schemas.microsoft.com/office/drawing/2014/main" id="{7FCF2D60-A925-1D7C-85A6-EE79EFF472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13715" y="3869421"/>
            <a:ext cx="6154678" cy="2769207"/>
          </a:xfrm>
          <a:prstGeom prst="rect">
            <a:avLst/>
          </a:prstGeom>
          <a:noFill/>
          <a:ln>
            <a:noFill/>
          </a:ln>
        </p:spPr>
      </p:pic>
    </p:spTree>
    <p:extLst>
      <p:ext uri="{BB962C8B-B14F-4D97-AF65-F5344CB8AC3E}">
        <p14:creationId xmlns:p14="http://schemas.microsoft.com/office/powerpoint/2010/main" val="1023093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3CAFD-8B1E-8F2D-640A-06795B45CB3F}"/>
              </a:ext>
            </a:extLst>
          </p:cNvPr>
          <p:cNvSpPr>
            <a:spLocks noGrp="1"/>
          </p:cNvSpPr>
          <p:nvPr>
            <p:ph type="title"/>
          </p:nvPr>
        </p:nvSpPr>
        <p:spPr/>
        <p:txBody>
          <a:bodyPr>
            <a:normAutofit/>
          </a:bodyPr>
          <a:lstStyle/>
          <a:p>
            <a:r>
              <a:rPr lang="en-US" dirty="0">
                <a:solidFill>
                  <a:srgbClr val="00B0F0"/>
                </a:solidFill>
              </a:rPr>
              <a:t>Background and context </a:t>
            </a:r>
          </a:p>
        </p:txBody>
      </p:sp>
      <p:sp>
        <p:nvSpPr>
          <p:cNvPr id="3" name="Content Placeholder 2">
            <a:extLst>
              <a:ext uri="{FF2B5EF4-FFF2-40B4-BE49-F238E27FC236}">
                <a16:creationId xmlns:a16="http://schemas.microsoft.com/office/drawing/2014/main" id="{2E8312F4-512F-C21B-B71D-E25B8CCC1B30}"/>
              </a:ext>
            </a:extLst>
          </p:cNvPr>
          <p:cNvSpPr>
            <a:spLocks noGrp="1"/>
          </p:cNvSpPr>
          <p:nvPr>
            <p:ph idx="1"/>
          </p:nvPr>
        </p:nvSpPr>
        <p:spPr>
          <a:xfrm>
            <a:off x="479728" y="1235236"/>
            <a:ext cx="10972043" cy="5288267"/>
          </a:xfrm>
        </p:spPr>
        <p:txBody>
          <a:bodyPr>
            <a:normAutofit fontScale="92500" lnSpcReduction="20000"/>
          </a:bodyPr>
          <a:lstStyle/>
          <a:p>
            <a:pPr marL="342900" indent="-342900">
              <a:buFont typeface="Wingdings" panose="05000000000000000000" pitchFamily="2" charset="2"/>
              <a:buChar char="q"/>
            </a:pPr>
            <a:r>
              <a:rPr lang="en-US" sz="2800" dirty="0"/>
              <a:t>The smallholder poultry production system is integral to household livelihood activities in most developing countries, including Ethiopia.</a:t>
            </a:r>
          </a:p>
          <a:p>
            <a:pPr marL="342900" indent="-342900">
              <a:buFont typeface="Wingdings" panose="05000000000000000000" pitchFamily="2" charset="2"/>
              <a:buChar char="q"/>
            </a:pPr>
            <a:r>
              <a:rPr lang="en-US" sz="2800" dirty="0"/>
              <a:t>It significantly contributes to household income, food, and nutritional security, especially for resource-constrained households(Wong, Bruyn et al. 2017, Birhanu, Osei-Amponsah et al. 2023). </a:t>
            </a:r>
          </a:p>
          <a:p>
            <a:pPr marL="342900" indent="-342900">
              <a:buFont typeface="Wingdings" panose="05000000000000000000" pitchFamily="2" charset="2"/>
              <a:buChar char="q"/>
            </a:pPr>
            <a:r>
              <a:rPr lang="en-US" sz="2800" dirty="0"/>
              <a:t>The smallholder poultry production system is often mainly managed by women, and its contributions to them are significant in cash and nutrition.</a:t>
            </a:r>
          </a:p>
          <a:p>
            <a:pPr marL="342900" indent="-342900">
              <a:buFont typeface="Wingdings" panose="05000000000000000000" pitchFamily="2" charset="2"/>
              <a:buChar char="q"/>
            </a:pPr>
            <a:r>
              <a:rPr lang="en-US" sz="2800" dirty="0"/>
              <a:t>However, the production system is mainly characterized by low input and output as farmers use unimproved indigenous ecotypes and traditional management practices. The production and productivity of the sub-sector are quite low (Birhanu, Alemayehu et al. 2021).</a:t>
            </a:r>
          </a:p>
          <a:p>
            <a:pPr marL="342900" indent="-342900">
              <a:buFont typeface="Wingdings" panose="05000000000000000000" pitchFamily="2" charset="2"/>
              <a:buChar char="q"/>
            </a:pPr>
            <a:r>
              <a:rPr lang="en-US" sz="2800" dirty="0"/>
              <a:t> </a:t>
            </a:r>
          </a:p>
          <a:p>
            <a:pPr lvl="1" indent="0">
              <a:buNone/>
            </a:pPr>
            <a:endParaRPr lang="en-US" sz="2100" dirty="0">
              <a:solidFill>
                <a:schemeClr val="tx1">
                  <a:lumMod val="75000"/>
                  <a:lumOff val="25000"/>
                </a:schemeClr>
              </a:solidFill>
              <a:latin typeface="+mn-lt"/>
            </a:endParaRPr>
          </a:p>
          <a:p>
            <a:pPr marL="457200" indent="-457200">
              <a:buAutoNum type="arabicParenBoth"/>
            </a:pPr>
            <a:endParaRPr lang="en-US" sz="2100" dirty="0">
              <a:solidFill>
                <a:schemeClr val="tx1">
                  <a:lumMod val="75000"/>
                  <a:lumOff val="25000"/>
                </a:schemeClr>
              </a:solidFill>
              <a:latin typeface="+mn-lt"/>
            </a:endParaRPr>
          </a:p>
          <a:p>
            <a:pPr lvl="1" indent="0">
              <a:buNone/>
            </a:pPr>
            <a:endParaRPr lang="en-ET" sz="2100" dirty="0">
              <a:latin typeface="+mn-lt"/>
            </a:endParaRPr>
          </a:p>
          <a:p>
            <a:endParaRPr lang="en-US" dirty="0"/>
          </a:p>
        </p:txBody>
      </p:sp>
    </p:spTree>
    <p:extLst>
      <p:ext uri="{BB962C8B-B14F-4D97-AF65-F5344CB8AC3E}">
        <p14:creationId xmlns:p14="http://schemas.microsoft.com/office/powerpoint/2010/main" val="1104649641"/>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E467B-566F-F00A-CF47-B1859FD4E6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8ECF76-7CD7-4928-61A0-0484DDD9909F}"/>
              </a:ext>
            </a:extLst>
          </p:cNvPr>
          <p:cNvSpPr>
            <a:spLocks noGrp="1"/>
          </p:cNvSpPr>
          <p:nvPr>
            <p:ph type="title"/>
          </p:nvPr>
        </p:nvSpPr>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89C05761-AF4F-C601-D874-2B6AA085AA76}"/>
              </a:ext>
            </a:extLst>
          </p:cNvPr>
          <p:cNvSpPr>
            <a:spLocks noGrp="1"/>
          </p:cNvSpPr>
          <p:nvPr>
            <p:ph idx="1"/>
          </p:nvPr>
        </p:nvSpPr>
        <p:spPr>
          <a:xfrm>
            <a:off x="191528" y="1413210"/>
            <a:ext cx="11477958" cy="5110293"/>
          </a:xfrm>
        </p:spPr>
        <p:txBody>
          <a:bodyPr>
            <a:normAutofit/>
          </a:bodyPr>
          <a:lstStyle/>
          <a:p>
            <a:pPr marL="342900" indent="-342900">
              <a:buFont typeface="Arial" panose="020B0604020202020204" pitchFamily="34" charset="0"/>
              <a:buChar char="•"/>
            </a:pPr>
            <a:r>
              <a:rPr lang="en-US" sz="2400" b="1" dirty="0">
                <a:solidFill>
                  <a:schemeClr val="tx1">
                    <a:lumMod val="50000"/>
                    <a:lumOff val="50000"/>
                  </a:schemeClr>
                </a:solidFill>
              </a:rPr>
              <a:t>Preliminary analysis of selected performance indicators </a:t>
            </a:r>
          </a:p>
          <a:p>
            <a:pPr marL="1028700" lvl="1" indent="-342900"/>
            <a:r>
              <a:rPr lang="en-US" dirty="0">
                <a:solidFill>
                  <a:schemeClr val="tx1">
                    <a:lumMod val="50000"/>
                    <a:lumOff val="50000"/>
                  </a:schemeClr>
                </a:solidFill>
              </a:rPr>
              <a:t>Data management and data cleaning are jointly conducted by the ILRI team and researchers in the partner institutions.   </a:t>
            </a:r>
          </a:p>
          <a:p>
            <a:pPr lvl="1" indent="0">
              <a:buNone/>
            </a:pPr>
            <a:endParaRPr lang="en-US" dirty="0">
              <a:solidFill>
                <a:schemeClr val="tx1">
                  <a:lumMod val="50000"/>
                  <a:lumOff val="50000"/>
                </a:schemeClr>
              </a:solidFill>
            </a:endParaRPr>
          </a:p>
          <a:p>
            <a:pPr marL="1028700" lvl="1" indent="-342900"/>
            <a:r>
              <a:rPr lang="en-US" dirty="0">
                <a:solidFill>
                  <a:schemeClr val="tx1">
                    <a:lumMod val="50000"/>
                    <a:lumOff val="50000"/>
                  </a:schemeClr>
                </a:solidFill>
              </a:rPr>
              <a:t>A preliminary analysis was conducted to assess the performance of the introduced male and female chicken breeds in terms of body weight gain. </a:t>
            </a:r>
          </a:p>
          <a:p>
            <a:pPr lvl="1" indent="0">
              <a:buNone/>
            </a:pPr>
            <a:endParaRPr lang="en-US" dirty="0">
              <a:solidFill>
                <a:schemeClr val="tx1">
                  <a:lumMod val="50000"/>
                  <a:lumOff val="50000"/>
                </a:schemeClr>
              </a:solidFill>
            </a:endParaRPr>
          </a:p>
          <a:p>
            <a:pPr marL="1028700" lvl="1" indent="-342900"/>
            <a:r>
              <a:rPr lang="en-US" dirty="0">
                <a:solidFill>
                  <a:schemeClr val="tx1">
                    <a:lumMod val="50000"/>
                    <a:lumOff val="50000"/>
                  </a:schemeClr>
                </a:solidFill>
              </a:rPr>
              <a:t>Results indicate good performance of the introduced breeds under farmer management conditions. </a:t>
            </a:r>
          </a:p>
        </p:txBody>
      </p:sp>
    </p:spTree>
    <p:extLst>
      <p:ext uri="{BB962C8B-B14F-4D97-AF65-F5344CB8AC3E}">
        <p14:creationId xmlns:p14="http://schemas.microsoft.com/office/powerpoint/2010/main" val="3623244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F20B0-2501-D360-3C71-A0C5D422B2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28CAEA-2097-EE92-7FFC-6E9EB8F2E1C8}"/>
              </a:ext>
            </a:extLst>
          </p:cNvPr>
          <p:cNvSpPr>
            <a:spLocks noGrp="1"/>
          </p:cNvSpPr>
          <p:nvPr>
            <p:ph type="title"/>
          </p:nvPr>
        </p:nvSpPr>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54A5E013-D880-1068-30AA-B3FF8E7336DD}"/>
              </a:ext>
            </a:extLst>
          </p:cNvPr>
          <p:cNvSpPr>
            <a:spLocks noGrp="1"/>
          </p:cNvSpPr>
          <p:nvPr>
            <p:ph idx="1"/>
          </p:nvPr>
        </p:nvSpPr>
        <p:spPr>
          <a:xfrm>
            <a:off x="191529" y="1413210"/>
            <a:ext cx="5269970" cy="5110293"/>
          </a:xfrm>
        </p:spPr>
        <p:txBody>
          <a:bodyPr>
            <a:normAutofit/>
          </a:bodyPr>
          <a:lstStyle/>
          <a:p>
            <a:pPr marL="342900" indent="-342900">
              <a:buFont typeface="Arial" panose="020B0604020202020204" pitchFamily="34" charset="0"/>
              <a:buChar char="•"/>
            </a:pPr>
            <a:r>
              <a:rPr lang="en-US" sz="2400" b="1" dirty="0">
                <a:solidFill>
                  <a:schemeClr val="tx1">
                    <a:lumMod val="50000"/>
                    <a:lumOff val="50000"/>
                  </a:schemeClr>
                </a:solidFill>
              </a:rPr>
              <a:t>Preliminary analysis- Bahir Dar </a:t>
            </a:r>
            <a:r>
              <a:rPr lang="en-US" sz="2400" b="1" dirty="0" err="1">
                <a:solidFill>
                  <a:schemeClr val="tx1">
                    <a:lumMod val="50000"/>
                    <a:lumOff val="50000"/>
                  </a:schemeClr>
                </a:solidFill>
              </a:rPr>
              <a:t>Zuria</a:t>
            </a:r>
            <a:endParaRPr lang="en-US" sz="2400" b="1" dirty="0">
              <a:solidFill>
                <a:schemeClr val="tx1">
                  <a:lumMod val="50000"/>
                  <a:lumOff val="50000"/>
                </a:schemeClr>
              </a:solidFill>
            </a:endParaRPr>
          </a:p>
          <a:p>
            <a:pPr marL="342900" indent="-342900">
              <a:buFont typeface="Arial" panose="020B0604020202020204" pitchFamily="34" charset="0"/>
              <a:buChar char="•"/>
            </a:pPr>
            <a:r>
              <a:rPr lang="en-US" sz="2400" dirty="0">
                <a:solidFill>
                  <a:schemeClr val="tx1">
                    <a:lumMod val="50000"/>
                    <a:lumOff val="50000"/>
                  </a:schemeClr>
                </a:solidFill>
              </a:rPr>
              <a:t>Preliminary findings for male chicke</a:t>
            </a:r>
            <a:r>
              <a:rPr lang="en-US" dirty="0">
                <a:solidFill>
                  <a:schemeClr val="tx1">
                    <a:lumMod val="50000"/>
                    <a:lumOff val="50000"/>
                  </a:schemeClr>
                </a:solidFill>
              </a:rPr>
              <a:t>n body weight</a:t>
            </a:r>
            <a:r>
              <a:rPr lang="en-US" sz="2400" dirty="0">
                <a:solidFill>
                  <a:schemeClr val="tx1">
                    <a:lumMod val="50000"/>
                    <a:lumOff val="50000"/>
                  </a:schemeClr>
                </a:solidFill>
              </a:rPr>
              <a:t> show that Sasso is the heaviest (2340g) breed at 150 days of age, followed by </a:t>
            </a:r>
            <a:r>
              <a:rPr lang="en-US" sz="2400" dirty="0" err="1">
                <a:solidFill>
                  <a:schemeClr val="tx1">
                    <a:lumMod val="50000"/>
                    <a:lumOff val="50000"/>
                  </a:schemeClr>
                </a:solidFill>
              </a:rPr>
              <a:t>Koekoek</a:t>
            </a:r>
            <a:r>
              <a:rPr lang="en-US" sz="2400" dirty="0">
                <a:solidFill>
                  <a:schemeClr val="tx1">
                    <a:lumMod val="50000"/>
                    <a:lumOff val="50000"/>
                  </a:schemeClr>
                </a:solidFill>
              </a:rPr>
              <a:t> (2062 g) and </a:t>
            </a:r>
            <a:r>
              <a:rPr lang="en-US" sz="2400" dirty="0" err="1">
                <a:solidFill>
                  <a:schemeClr val="tx1">
                    <a:lumMod val="50000"/>
                    <a:lumOff val="50000"/>
                  </a:schemeClr>
                </a:solidFill>
              </a:rPr>
              <a:t>Bovans</a:t>
            </a:r>
            <a:r>
              <a:rPr lang="en-US" sz="2400" dirty="0">
                <a:solidFill>
                  <a:schemeClr val="tx1">
                    <a:lumMod val="50000"/>
                    <a:lumOff val="50000"/>
                  </a:schemeClr>
                </a:solidFill>
              </a:rPr>
              <a:t> Brown (1197g). </a:t>
            </a:r>
          </a:p>
          <a:p>
            <a:pPr marL="342900" indent="-342900">
              <a:buFont typeface="Arial" panose="020B0604020202020204" pitchFamily="34" charset="0"/>
              <a:buChar char="•"/>
            </a:pPr>
            <a:r>
              <a:rPr lang="en-US" sz="2400" dirty="0">
                <a:solidFill>
                  <a:schemeClr val="tx1">
                    <a:lumMod val="50000"/>
                    <a:lumOff val="50000"/>
                  </a:schemeClr>
                </a:solidFill>
              </a:rPr>
              <a:t>For females, Sasso is the heaviest (2190g) breed at 150 days of age, followed by </a:t>
            </a:r>
            <a:r>
              <a:rPr lang="en-US" sz="2400" dirty="0" err="1">
                <a:solidFill>
                  <a:schemeClr val="tx1">
                    <a:lumMod val="50000"/>
                    <a:lumOff val="50000"/>
                  </a:schemeClr>
                </a:solidFill>
              </a:rPr>
              <a:t>Koekoek</a:t>
            </a:r>
            <a:r>
              <a:rPr lang="en-US" sz="2400" dirty="0">
                <a:solidFill>
                  <a:schemeClr val="tx1">
                    <a:lumMod val="50000"/>
                    <a:lumOff val="50000"/>
                  </a:schemeClr>
                </a:solidFill>
              </a:rPr>
              <a:t> (1936 g) and </a:t>
            </a:r>
            <a:r>
              <a:rPr lang="en-US" sz="2400" dirty="0" err="1">
                <a:solidFill>
                  <a:schemeClr val="tx1">
                    <a:lumMod val="50000"/>
                    <a:lumOff val="50000"/>
                  </a:schemeClr>
                </a:solidFill>
              </a:rPr>
              <a:t>Bovans</a:t>
            </a:r>
            <a:r>
              <a:rPr lang="en-US" sz="2400" dirty="0">
                <a:solidFill>
                  <a:schemeClr val="tx1">
                    <a:lumMod val="50000"/>
                    <a:lumOff val="50000"/>
                  </a:schemeClr>
                </a:solidFill>
              </a:rPr>
              <a:t> Brown (1715g). </a:t>
            </a:r>
          </a:p>
          <a:p>
            <a:pPr marL="342900" indent="-342900">
              <a:buFont typeface="Arial" panose="020B0604020202020204" pitchFamily="34" charset="0"/>
              <a:buChar char="•"/>
            </a:pPr>
            <a:endParaRPr lang="en-US" dirty="0">
              <a:solidFill>
                <a:schemeClr val="tx1">
                  <a:lumMod val="50000"/>
                  <a:lumOff val="50000"/>
                </a:schemeClr>
              </a:solidFill>
            </a:endParaRPr>
          </a:p>
        </p:txBody>
      </p:sp>
      <p:pic>
        <p:nvPicPr>
          <p:cNvPr id="4" name="Picture 3">
            <a:extLst>
              <a:ext uri="{FF2B5EF4-FFF2-40B4-BE49-F238E27FC236}">
                <a16:creationId xmlns:a16="http://schemas.microsoft.com/office/drawing/2014/main" id="{E2DAEBA7-C441-B3CF-36FB-22F5C74D5D3A}"/>
              </a:ext>
            </a:extLst>
          </p:cNvPr>
          <p:cNvPicPr>
            <a:picLocks noChangeAspect="1"/>
          </p:cNvPicPr>
          <p:nvPr/>
        </p:nvPicPr>
        <p:blipFill>
          <a:blip r:embed="rId2"/>
          <a:stretch>
            <a:fillRect/>
          </a:stretch>
        </p:blipFill>
        <p:spPr>
          <a:xfrm>
            <a:off x="5551798" y="827661"/>
            <a:ext cx="6448673" cy="2840823"/>
          </a:xfrm>
          <a:prstGeom prst="rect">
            <a:avLst/>
          </a:prstGeom>
        </p:spPr>
      </p:pic>
      <p:sp>
        <p:nvSpPr>
          <p:cNvPr id="5" name="TextBox 4">
            <a:extLst>
              <a:ext uri="{FF2B5EF4-FFF2-40B4-BE49-F238E27FC236}">
                <a16:creationId xmlns:a16="http://schemas.microsoft.com/office/drawing/2014/main" id="{419F5308-6DAE-03AC-5D1B-6E348556844E}"/>
              </a:ext>
            </a:extLst>
          </p:cNvPr>
          <p:cNvSpPr txBox="1"/>
          <p:nvPr/>
        </p:nvSpPr>
        <p:spPr>
          <a:xfrm>
            <a:off x="5947996" y="3674440"/>
            <a:ext cx="5482004" cy="523220"/>
          </a:xfrm>
          <a:prstGeom prst="rect">
            <a:avLst/>
          </a:prstGeom>
          <a:noFill/>
        </p:spPr>
        <p:txBody>
          <a:bodyPr wrap="square" rtlCol="0">
            <a:spAutoFit/>
          </a:bodyPr>
          <a:lstStyle/>
          <a:p>
            <a:r>
              <a:rPr lang="en-GB" sz="1400" dirty="0">
                <a:solidFill>
                  <a:srgbClr val="1F3864"/>
                </a:solidFill>
                <a:effectLst/>
                <a:latin typeface="Cambria" panose="02040503050406030204" pitchFamily="18" charset="0"/>
                <a:ea typeface="ArialVGR"/>
                <a:cs typeface="ArialVGR"/>
              </a:rPr>
              <a:t>Male growth performance of introduced breeds in Bahir Dar </a:t>
            </a:r>
            <a:r>
              <a:rPr lang="en-GB" sz="1400" dirty="0" err="1">
                <a:solidFill>
                  <a:srgbClr val="1F3864"/>
                </a:solidFill>
                <a:effectLst/>
                <a:latin typeface="Cambria" panose="02040503050406030204" pitchFamily="18" charset="0"/>
                <a:ea typeface="ArialVGR"/>
                <a:cs typeface="ArialVGR"/>
              </a:rPr>
              <a:t>Zuria</a:t>
            </a:r>
            <a:r>
              <a:rPr lang="en-GB" sz="1400" dirty="0">
                <a:solidFill>
                  <a:srgbClr val="1F3864"/>
                </a:solidFill>
                <a:effectLst/>
                <a:latin typeface="Cambria" panose="02040503050406030204" pitchFamily="18" charset="0"/>
                <a:ea typeface="ArialVGR"/>
                <a:cs typeface="ArialVGR"/>
              </a:rPr>
              <a:t> district, Amhara region</a:t>
            </a:r>
            <a:endParaRPr lang="en-GB" sz="1400" dirty="0"/>
          </a:p>
        </p:txBody>
      </p:sp>
      <p:pic>
        <p:nvPicPr>
          <p:cNvPr id="6" name="Picture 5">
            <a:extLst>
              <a:ext uri="{FF2B5EF4-FFF2-40B4-BE49-F238E27FC236}">
                <a16:creationId xmlns:a16="http://schemas.microsoft.com/office/drawing/2014/main" id="{07EA1821-73F3-5ECB-BC3F-A979CA6BCBA0}"/>
              </a:ext>
            </a:extLst>
          </p:cNvPr>
          <p:cNvPicPr>
            <a:picLocks noChangeAspect="1"/>
          </p:cNvPicPr>
          <p:nvPr/>
        </p:nvPicPr>
        <p:blipFill>
          <a:blip r:embed="rId3"/>
          <a:stretch>
            <a:fillRect/>
          </a:stretch>
        </p:blipFill>
        <p:spPr>
          <a:xfrm>
            <a:off x="5704747" y="4197660"/>
            <a:ext cx="5968501" cy="2017951"/>
          </a:xfrm>
          <a:prstGeom prst="rect">
            <a:avLst/>
          </a:prstGeom>
        </p:spPr>
      </p:pic>
      <p:sp>
        <p:nvSpPr>
          <p:cNvPr id="7" name="TextBox 6">
            <a:extLst>
              <a:ext uri="{FF2B5EF4-FFF2-40B4-BE49-F238E27FC236}">
                <a16:creationId xmlns:a16="http://schemas.microsoft.com/office/drawing/2014/main" id="{82D83827-BBB2-0C12-29F3-25367A40F83C}"/>
              </a:ext>
            </a:extLst>
          </p:cNvPr>
          <p:cNvSpPr txBox="1"/>
          <p:nvPr/>
        </p:nvSpPr>
        <p:spPr>
          <a:xfrm>
            <a:off x="5828253" y="6215611"/>
            <a:ext cx="5482004" cy="523220"/>
          </a:xfrm>
          <a:prstGeom prst="rect">
            <a:avLst/>
          </a:prstGeom>
          <a:noFill/>
        </p:spPr>
        <p:txBody>
          <a:bodyPr wrap="square" rtlCol="0">
            <a:spAutoFit/>
          </a:bodyPr>
          <a:lstStyle/>
          <a:p>
            <a:r>
              <a:rPr lang="en-US" sz="1400" dirty="0">
                <a:solidFill>
                  <a:srgbClr val="1F3864"/>
                </a:solidFill>
                <a:effectLst/>
                <a:latin typeface="Cambria" panose="02040503050406030204" pitchFamily="18" charset="0"/>
                <a:ea typeface="ArialVGR"/>
                <a:cs typeface="ArialVGR"/>
              </a:rPr>
              <a:t>Female growth performance of introduced breeds in Bahir Dar </a:t>
            </a:r>
            <a:r>
              <a:rPr lang="en-US" sz="1400" dirty="0" err="1">
                <a:solidFill>
                  <a:srgbClr val="1F3864"/>
                </a:solidFill>
                <a:effectLst/>
                <a:latin typeface="Cambria" panose="02040503050406030204" pitchFamily="18" charset="0"/>
                <a:ea typeface="ArialVGR"/>
                <a:cs typeface="ArialVGR"/>
              </a:rPr>
              <a:t>Zuria</a:t>
            </a:r>
            <a:r>
              <a:rPr lang="en-US" sz="1400" dirty="0">
                <a:solidFill>
                  <a:srgbClr val="1F3864"/>
                </a:solidFill>
                <a:effectLst/>
                <a:latin typeface="Cambria" panose="02040503050406030204" pitchFamily="18" charset="0"/>
                <a:ea typeface="ArialVGR"/>
                <a:cs typeface="ArialVGR"/>
              </a:rPr>
              <a:t> district, Amhara region</a:t>
            </a:r>
            <a:endParaRPr lang="en-GB" sz="1400" dirty="0"/>
          </a:p>
        </p:txBody>
      </p:sp>
    </p:spTree>
    <p:extLst>
      <p:ext uri="{BB962C8B-B14F-4D97-AF65-F5344CB8AC3E}">
        <p14:creationId xmlns:p14="http://schemas.microsoft.com/office/powerpoint/2010/main" val="3906564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8CFCA-8174-2A45-2942-7BA40DFBE0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89DF9B-E9C7-302F-DE95-4A92907991D5}"/>
              </a:ext>
            </a:extLst>
          </p:cNvPr>
          <p:cNvSpPr>
            <a:spLocks noGrp="1"/>
          </p:cNvSpPr>
          <p:nvPr>
            <p:ph type="title"/>
          </p:nvPr>
        </p:nvSpPr>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5260B68A-C27D-A020-D45D-49DA93C79DEC}"/>
              </a:ext>
            </a:extLst>
          </p:cNvPr>
          <p:cNvSpPr>
            <a:spLocks noGrp="1"/>
          </p:cNvSpPr>
          <p:nvPr>
            <p:ph idx="1"/>
          </p:nvPr>
        </p:nvSpPr>
        <p:spPr>
          <a:xfrm>
            <a:off x="191529" y="1413210"/>
            <a:ext cx="5269970" cy="5110293"/>
          </a:xfrm>
        </p:spPr>
        <p:txBody>
          <a:bodyPr>
            <a:normAutofit/>
          </a:bodyPr>
          <a:lstStyle/>
          <a:p>
            <a:pPr marL="342900" indent="-342900">
              <a:buFont typeface="Arial" panose="020B0604020202020204" pitchFamily="34" charset="0"/>
              <a:buChar char="•"/>
            </a:pPr>
            <a:r>
              <a:rPr lang="en-US" sz="2400" b="1" dirty="0">
                <a:solidFill>
                  <a:schemeClr val="tx1">
                    <a:lumMod val="50000"/>
                    <a:lumOff val="50000"/>
                  </a:schemeClr>
                </a:solidFill>
              </a:rPr>
              <a:t>Preliminary analysis-</a:t>
            </a:r>
            <a:r>
              <a:rPr lang="en-US" sz="2400" b="1" dirty="0" err="1">
                <a:solidFill>
                  <a:schemeClr val="tx1">
                    <a:lumMod val="50000"/>
                    <a:lumOff val="50000"/>
                  </a:schemeClr>
                </a:solidFill>
              </a:rPr>
              <a:t>Barek</a:t>
            </a:r>
            <a:r>
              <a:rPr lang="en-US" sz="2400" b="1" dirty="0">
                <a:solidFill>
                  <a:schemeClr val="tx1">
                    <a:lumMod val="50000"/>
                    <a:lumOff val="50000"/>
                  </a:schemeClr>
                </a:solidFill>
              </a:rPr>
              <a:t> </a:t>
            </a:r>
          </a:p>
          <a:p>
            <a:pPr marL="342900" indent="-342900">
              <a:buFont typeface="Arial" panose="020B0604020202020204" pitchFamily="34" charset="0"/>
              <a:buChar char="•"/>
            </a:pPr>
            <a:r>
              <a:rPr lang="en-US" sz="2400" dirty="0" err="1">
                <a:solidFill>
                  <a:schemeClr val="tx1">
                    <a:lumMod val="50000"/>
                    <a:lumOff val="50000"/>
                  </a:schemeClr>
                </a:solidFill>
              </a:rPr>
              <a:t>Koekeok</a:t>
            </a:r>
            <a:r>
              <a:rPr lang="en-US" sz="2400" dirty="0">
                <a:solidFill>
                  <a:schemeClr val="tx1">
                    <a:lumMod val="50000"/>
                    <a:lumOff val="50000"/>
                  </a:schemeClr>
                </a:solidFill>
              </a:rPr>
              <a:t> was not distributed in the </a:t>
            </a:r>
            <a:r>
              <a:rPr lang="en-US" sz="2400" dirty="0" err="1">
                <a:solidFill>
                  <a:schemeClr val="tx1">
                    <a:lumMod val="50000"/>
                    <a:lumOff val="50000"/>
                  </a:schemeClr>
                </a:solidFill>
              </a:rPr>
              <a:t>Barek</a:t>
            </a:r>
            <a:r>
              <a:rPr lang="en-US" sz="2400" dirty="0">
                <a:solidFill>
                  <a:schemeClr val="tx1">
                    <a:lumMod val="50000"/>
                    <a:lumOff val="50000"/>
                  </a:schemeClr>
                </a:solidFill>
              </a:rPr>
              <a:t> district for logistical reasons. Male Sasso had a higher body weight (2035g) than </a:t>
            </a:r>
            <a:r>
              <a:rPr lang="en-US" sz="2400" dirty="0" err="1">
                <a:solidFill>
                  <a:schemeClr val="tx1">
                    <a:lumMod val="50000"/>
                    <a:lumOff val="50000"/>
                  </a:schemeClr>
                </a:solidFill>
              </a:rPr>
              <a:t>Bovans</a:t>
            </a:r>
            <a:r>
              <a:rPr lang="en-US" sz="2400" dirty="0">
                <a:solidFill>
                  <a:schemeClr val="tx1">
                    <a:lumMod val="50000"/>
                    <a:lumOff val="50000"/>
                  </a:schemeClr>
                </a:solidFill>
              </a:rPr>
              <a:t> Brown (1388.43g) at 150 days of age. </a:t>
            </a:r>
          </a:p>
          <a:p>
            <a:pPr marL="342900" indent="-342900">
              <a:buFont typeface="Arial" panose="020B0604020202020204" pitchFamily="34" charset="0"/>
              <a:buChar char="•"/>
            </a:pPr>
            <a:endParaRPr lang="en-US" sz="2400" dirty="0">
              <a:solidFill>
                <a:schemeClr val="tx1">
                  <a:lumMod val="50000"/>
                  <a:lumOff val="50000"/>
                </a:schemeClr>
              </a:solidFill>
            </a:endParaRPr>
          </a:p>
          <a:p>
            <a:pPr marL="342900" indent="-342900">
              <a:buFont typeface="Arial" panose="020B0604020202020204" pitchFamily="34" charset="0"/>
              <a:buChar char="•"/>
            </a:pPr>
            <a:r>
              <a:rPr lang="en-US" sz="2400" dirty="0">
                <a:solidFill>
                  <a:schemeClr val="tx1">
                    <a:lumMod val="50000"/>
                    <a:lumOff val="50000"/>
                  </a:schemeClr>
                </a:solidFill>
              </a:rPr>
              <a:t>The growth performance of female Sasso and </a:t>
            </a:r>
            <a:r>
              <a:rPr lang="en-US" sz="2400" dirty="0" err="1">
                <a:solidFill>
                  <a:schemeClr val="tx1">
                    <a:lumMod val="50000"/>
                    <a:lumOff val="50000"/>
                  </a:schemeClr>
                </a:solidFill>
              </a:rPr>
              <a:t>Bovans</a:t>
            </a:r>
            <a:r>
              <a:rPr lang="en-US" sz="2400" dirty="0">
                <a:solidFill>
                  <a:schemeClr val="tx1">
                    <a:lumMod val="50000"/>
                    <a:lumOff val="50000"/>
                  </a:schemeClr>
                </a:solidFill>
              </a:rPr>
              <a:t> Brown chicken at 150 days of age was comparable.</a:t>
            </a:r>
          </a:p>
        </p:txBody>
      </p:sp>
      <p:sp>
        <p:nvSpPr>
          <p:cNvPr id="5" name="TextBox 4">
            <a:extLst>
              <a:ext uri="{FF2B5EF4-FFF2-40B4-BE49-F238E27FC236}">
                <a16:creationId xmlns:a16="http://schemas.microsoft.com/office/drawing/2014/main" id="{FE1B707E-6AC3-62DF-F6E5-B02A541877E7}"/>
              </a:ext>
            </a:extLst>
          </p:cNvPr>
          <p:cNvSpPr txBox="1"/>
          <p:nvPr/>
        </p:nvSpPr>
        <p:spPr>
          <a:xfrm>
            <a:off x="5704747" y="3674440"/>
            <a:ext cx="6541574" cy="307777"/>
          </a:xfrm>
          <a:prstGeom prst="rect">
            <a:avLst/>
          </a:prstGeom>
          <a:noFill/>
        </p:spPr>
        <p:txBody>
          <a:bodyPr wrap="square" rtlCol="0">
            <a:spAutoFit/>
          </a:bodyPr>
          <a:lstStyle/>
          <a:p>
            <a:r>
              <a:rPr lang="en-GB" sz="1400" dirty="0">
                <a:solidFill>
                  <a:srgbClr val="1F3864"/>
                </a:solidFill>
                <a:latin typeface="Cambria" panose="02040503050406030204" pitchFamily="18" charset="0"/>
              </a:rPr>
              <a:t>Male growth performance of introduced breeds in </a:t>
            </a:r>
            <a:r>
              <a:rPr lang="en-GB" sz="1400" dirty="0" err="1">
                <a:solidFill>
                  <a:srgbClr val="1F3864"/>
                </a:solidFill>
                <a:latin typeface="Cambria" panose="02040503050406030204" pitchFamily="18" charset="0"/>
              </a:rPr>
              <a:t>Barek</a:t>
            </a:r>
            <a:r>
              <a:rPr lang="en-GB" sz="1400" dirty="0">
                <a:solidFill>
                  <a:srgbClr val="1F3864"/>
                </a:solidFill>
                <a:latin typeface="Cambria" panose="02040503050406030204" pitchFamily="18" charset="0"/>
              </a:rPr>
              <a:t> district, Oromia region</a:t>
            </a:r>
          </a:p>
        </p:txBody>
      </p:sp>
      <p:sp>
        <p:nvSpPr>
          <p:cNvPr id="7" name="TextBox 6">
            <a:extLst>
              <a:ext uri="{FF2B5EF4-FFF2-40B4-BE49-F238E27FC236}">
                <a16:creationId xmlns:a16="http://schemas.microsoft.com/office/drawing/2014/main" id="{F3E17C10-4096-C970-ED79-2FA56A88B5D8}"/>
              </a:ext>
            </a:extLst>
          </p:cNvPr>
          <p:cNvSpPr txBox="1"/>
          <p:nvPr/>
        </p:nvSpPr>
        <p:spPr>
          <a:xfrm>
            <a:off x="5828253" y="6215611"/>
            <a:ext cx="6172218" cy="523220"/>
          </a:xfrm>
          <a:prstGeom prst="rect">
            <a:avLst/>
          </a:prstGeom>
          <a:noFill/>
        </p:spPr>
        <p:txBody>
          <a:bodyPr wrap="square" rtlCol="0">
            <a:spAutoFit/>
          </a:bodyPr>
          <a:lstStyle/>
          <a:p>
            <a:r>
              <a:rPr lang="en-GB" sz="1400" dirty="0">
                <a:solidFill>
                  <a:srgbClr val="1F3864"/>
                </a:solidFill>
                <a:latin typeface="Cambria" panose="02040503050406030204" pitchFamily="18" charset="0"/>
              </a:rPr>
              <a:t>Female growth performance of introduced breeds in </a:t>
            </a:r>
            <a:r>
              <a:rPr lang="en-GB" sz="1400" dirty="0" err="1">
                <a:solidFill>
                  <a:srgbClr val="1F3864"/>
                </a:solidFill>
                <a:latin typeface="Cambria" panose="02040503050406030204" pitchFamily="18" charset="0"/>
              </a:rPr>
              <a:t>Barek</a:t>
            </a:r>
            <a:r>
              <a:rPr lang="en-GB" sz="1400" dirty="0">
                <a:solidFill>
                  <a:srgbClr val="1F3864"/>
                </a:solidFill>
                <a:latin typeface="Cambria" panose="02040503050406030204" pitchFamily="18" charset="0"/>
              </a:rPr>
              <a:t> district, Oromia region</a:t>
            </a:r>
          </a:p>
        </p:txBody>
      </p:sp>
      <p:pic>
        <p:nvPicPr>
          <p:cNvPr id="8" name="Picture 7">
            <a:extLst>
              <a:ext uri="{FF2B5EF4-FFF2-40B4-BE49-F238E27FC236}">
                <a16:creationId xmlns:a16="http://schemas.microsoft.com/office/drawing/2014/main" id="{06EC0F3C-14F6-BB69-D40F-F17327E1DDCB}"/>
              </a:ext>
            </a:extLst>
          </p:cNvPr>
          <p:cNvPicPr>
            <a:picLocks noChangeAspect="1"/>
          </p:cNvPicPr>
          <p:nvPr/>
        </p:nvPicPr>
        <p:blipFill>
          <a:blip r:embed="rId2"/>
          <a:stretch>
            <a:fillRect/>
          </a:stretch>
        </p:blipFill>
        <p:spPr>
          <a:xfrm>
            <a:off x="5570610" y="1277632"/>
            <a:ext cx="6541575" cy="2243522"/>
          </a:xfrm>
          <a:prstGeom prst="rect">
            <a:avLst/>
          </a:prstGeom>
        </p:spPr>
      </p:pic>
      <p:pic>
        <p:nvPicPr>
          <p:cNvPr id="9" name="Picture 8">
            <a:extLst>
              <a:ext uri="{FF2B5EF4-FFF2-40B4-BE49-F238E27FC236}">
                <a16:creationId xmlns:a16="http://schemas.microsoft.com/office/drawing/2014/main" id="{604763F4-FD2E-2937-DDF0-649B4D2AC572}"/>
              </a:ext>
            </a:extLst>
          </p:cNvPr>
          <p:cNvPicPr>
            <a:picLocks noChangeAspect="1"/>
          </p:cNvPicPr>
          <p:nvPr/>
        </p:nvPicPr>
        <p:blipFill>
          <a:blip r:embed="rId3"/>
          <a:stretch>
            <a:fillRect/>
          </a:stretch>
        </p:blipFill>
        <p:spPr>
          <a:xfrm>
            <a:off x="5532054" y="3940586"/>
            <a:ext cx="6468417" cy="2200847"/>
          </a:xfrm>
          <a:prstGeom prst="rect">
            <a:avLst/>
          </a:prstGeom>
        </p:spPr>
      </p:pic>
    </p:spTree>
    <p:extLst>
      <p:ext uri="{BB962C8B-B14F-4D97-AF65-F5344CB8AC3E}">
        <p14:creationId xmlns:p14="http://schemas.microsoft.com/office/powerpoint/2010/main" val="3873844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FD9D-6296-0935-BBE4-E24B9FE1CA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780D94-27AF-68AF-952A-5A0ACD1F05CC}"/>
              </a:ext>
            </a:extLst>
          </p:cNvPr>
          <p:cNvSpPr>
            <a:spLocks noGrp="1"/>
          </p:cNvSpPr>
          <p:nvPr>
            <p:ph type="title"/>
          </p:nvPr>
        </p:nvSpPr>
        <p:spPr/>
        <p:txBody>
          <a:bodyPr/>
          <a:lstStyle/>
          <a:p>
            <a:r>
              <a:rPr lang="en-US" sz="2900" dirty="0">
                <a:solidFill>
                  <a:srgbClr val="00B0F0"/>
                </a:solidFill>
              </a:rPr>
              <a:t>Progress 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31B2E3AB-31A0-CFA8-8BFE-E62526AD8E3E}"/>
              </a:ext>
            </a:extLst>
          </p:cNvPr>
          <p:cNvSpPr>
            <a:spLocks noGrp="1"/>
          </p:cNvSpPr>
          <p:nvPr>
            <p:ph idx="1"/>
          </p:nvPr>
        </p:nvSpPr>
        <p:spPr>
          <a:xfrm>
            <a:off x="191529" y="1110956"/>
            <a:ext cx="5269970" cy="5412547"/>
          </a:xfrm>
        </p:spPr>
        <p:txBody>
          <a:bodyPr>
            <a:normAutofit/>
          </a:bodyPr>
          <a:lstStyle/>
          <a:p>
            <a:pPr marL="342900" indent="-342900">
              <a:buFont typeface="Arial" panose="020B0604020202020204" pitchFamily="34" charset="0"/>
              <a:buChar char="•"/>
            </a:pPr>
            <a:r>
              <a:rPr lang="en-US" sz="2400" b="1" dirty="0">
                <a:solidFill>
                  <a:schemeClr val="tx1">
                    <a:lumMod val="50000"/>
                    <a:lumOff val="50000"/>
                  </a:schemeClr>
                </a:solidFill>
              </a:rPr>
              <a:t>Preliminary analysis -</a:t>
            </a:r>
            <a:r>
              <a:rPr lang="en-US" sz="2400" b="1" dirty="0" err="1">
                <a:solidFill>
                  <a:schemeClr val="tx1">
                    <a:lumMod val="50000"/>
                    <a:lumOff val="50000"/>
                  </a:schemeClr>
                </a:solidFill>
              </a:rPr>
              <a:t>Konso</a:t>
            </a:r>
            <a:endParaRPr lang="en-US" sz="2400" b="1" dirty="0">
              <a:solidFill>
                <a:schemeClr val="tx1">
                  <a:lumMod val="50000"/>
                  <a:lumOff val="50000"/>
                </a:schemeClr>
              </a:solidFill>
            </a:endParaRPr>
          </a:p>
          <a:p>
            <a:pPr marL="342900" indent="-342900">
              <a:buFont typeface="Arial" panose="020B0604020202020204" pitchFamily="34" charset="0"/>
              <a:buChar char="•"/>
            </a:pPr>
            <a:r>
              <a:rPr lang="en-US" sz="2400" dirty="0">
                <a:solidFill>
                  <a:schemeClr val="tx1">
                    <a:lumMod val="50000"/>
                    <a:lumOff val="50000"/>
                  </a:schemeClr>
                </a:solidFill>
              </a:rPr>
              <a:t>Male Sasso reached 1378 g at 150 days of age, followed by </a:t>
            </a:r>
            <a:r>
              <a:rPr lang="en-US" sz="2400" dirty="0" err="1">
                <a:solidFill>
                  <a:schemeClr val="tx1">
                    <a:lumMod val="50000"/>
                    <a:lumOff val="50000"/>
                  </a:schemeClr>
                </a:solidFill>
              </a:rPr>
              <a:t>Bovans</a:t>
            </a:r>
            <a:r>
              <a:rPr lang="en-US" sz="2400" dirty="0">
                <a:solidFill>
                  <a:schemeClr val="tx1">
                    <a:lumMod val="50000"/>
                    <a:lumOff val="50000"/>
                  </a:schemeClr>
                </a:solidFill>
              </a:rPr>
              <a:t> (1020g) and </a:t>
            </a:r>
            <a:r>
              <a:rPr lang="en-US" sz="2400" dirty="0" err="1">
                <a:solidFill>
                  <a:schemeClr val="tx1">
                    <a:lumMod val="50000"/>
                    <a:lumOff val="50000"/>
                  </a:schemeClr>
                </a:solidFill>
              </a:rPr>
              <a:t>Koekoek</a:t>
            </a:r>
            <a:r>
              <a:rPr lang="en-US" sz="2400" dirty="0">
                <a:solidFill>
                  <a:schemeClr val="tx1">
                    <a:lumMod val="50000"/>
                    <a:lumOff val="50000"/>
                  </a:schemeClr>
                </a:solidFill>
              </a:rPr>
              <a:t> (628g) in Karat </a:t>
            </a:r>
            <a:r>
              <a:rPr lang="en-US" sz="2400" dirty="0" err="1">
                <a:solidFill>
                  <a:schemeClr val="tx1">
                    <a:lumMod val="50000"/>
                    <a:lumOff val="50000"/>
                  </a:schemeClr>
                </a:solidFill>
              </a:rPr>
              <a:t>Zuria</a:t>
            </a:r>
            <a:r>
              <a:rPr lang="en-US" sz="2400" dirty="0">
                <a:solidFill>
                  <a:schemeClr val="tx1">
                    <a:lumMod val="50000"/>
                    <a:lumOff val="50000"/>
                  </a:schemeClr>
                </a:solidFill>
              </a:rPr>
              <a:t> district. </a:t>
            </a:r>
          </a:p>
          <a:p>
            <a:pPr marL="342900" indent="-342900">
              <a:buFont typeface="Arial" panose="020B0604020202020204" pitchFamily="34" charset="0"/>
              <a:buChar char="•"/>
            </a:pPr>
            <a:r>
              <a:rPr lang="en-US" sz="2400" dirty="0">
                <a:solidFill>
                  <a:schemeClr val="tx1">
                    <a:lumMod val="50000"/>
                    <a:lumOff val="50000"/>
                  </a:schemeClr>
                </a:solidFill>
              </a:rPr>
              <a:t>Like the performance of males, the body weight of the female chickens was the highest for Sasso, followed by </a:t>
            </a:r>
            <a:r>
              <a:rPr lang="en-US" sz="2400" dirty="0" err="1">
                <a:solidFill>
                  <a:schemeClr val="tx1">
                    <a:lumMod val="50000"/>
                    <a:lumOff val="50000"/>
                  </a:schemeClr>
                </a:solidFill>
              </a:rPr>
              <a:t>Bovans</a:t>
            </a:r>
            <a:r>
              <a:rPr lang="en-US" sz="2400" dirty="0">
                <a:solidFill>
                  <a:schemeClr val="tx1">
                    <a:lumMod val="50000"/>
                    <a:lumOff val="50000"/>
                  </a:schemeClr>
                </a:solidFill>
              </a:rPr>
              <a:t> and </a:t>
            </a:r>
            <a:r>
              <a:rPr lang="en-US" sz="2400" dirty="0" err="1">
                <a:solidFill>
                  <a:schemeClr val="tx1">
                    <a:lumMod val="50000"/>
                    <a:lumOff val="50000"/>
                  </a:schemeClr>
                </a:solidFill>
              </a:rPr>
              <a:t>Koekoek</a:t>
            </a:r>
            <a:r>
              <a:rPr lang="en-US" sz="2400" dirty="0">
                <a:solidFill>
                  <a:schemeClr val="tx1">
                    <a:lumMod val="50000"/>
                    <a:lumOff val="50000"/>
                  </a:schemeClr>
                </a:solidFill>
              </a:rPr>
              <a:t> across ages in the Karat </a:t>
            </a:r>
            <a:r>
              <a:rPr lang="en-US" sz="2400" dirty="0" err="1">
                <a:solidFill>
                  <a:schemeClr val="tx1">
                    <a:lumMod val="50000"/>
                    <a:lumOff val="50000"/>
                  </a:schemeClr>
                </a:solidFill>
              </a:rPr>
              <a:t>Zuria</a:t>
            </a:r>
            <a:r>
              <a:rPr lang="en-US" sz="2400" dirty="0">
                <a:solidFill>
                  <a:schemeClr val="tx1">
                    <a:lumMod val="50000"/>
                    <a:lumOff val="50000"/>
                  </a:schemeClr>
                </a:solidFill>
              </a:rPr>
              <a:t> district (Figure 8). </a:t>
            </a:r>
          </a:p>
          <a:p>
            <a:pPr marL="342900" indent="-342900">
              <a:buFont typeface="Arial" panose="020B0604020202020204" pitchFamily="34" charset="0"/>
              <a:buChar char="•"/>
            </a:pPr>
            <a:r>
              <a:rPr lang="en-US" sz="2400" dirty="0">
                <a:solidFill>
                  <a:schemeClr val="tx1">
                    <a:lumMod val="50000"/>
                    <a:lumOff val="50000"/>
                  </a:schemeClr>
                </a:solidFill>
              </a:rPr>
              <a:t>Female Sasso reached 1303 g at 150 days of age, followed by </a:t>
            </a:r>
            <a:r>
              <a:rPr lang="en-US" sz="2400" dirty="0" err="1">
                <a:solidFill>
                  <a:schemeClr val="tx1">
                    <a:lumMod val="50000"/>
                    <a:lumOff val="50000"/>
                  </a:schemeClr>
                </a:solidFill>
              </a:rPr>
              <a:t>Bovans</a:t>
            </a:r>
            <a:r>
              <a:rPr lang="en-US" sz="2400" dirty="0">
                <a:solidFill>
                  <a:schemeClr val="tx1">
                    <a:lumMod val="50000"/>
                    <a:lumOff val="50000"/>
                  </a:schemeClr>
                </a:solidFill>
              </a:rPr>
              <a:t> (896g) and </a:t>
            </a:r>
            <a:r>
              <a:rPr lang="en-US" sz="2400" dirty="0" err="1">
                <a:solidFill>
                  <a:schemeClr val="tx1">
                    <a:lumMod val="50000"/>
                    <a:lumOff val="50000"/>
                  </a:schemeClr>
                </a:solidFill>
              </a:rPr>
              <a:t>Koekoek</a:t>
            </a:r>
            <a:r>
              <a:rPr lang="en-US" sz="2400" dirty="0">
                <a:solidFill>
                  <a:schemeClr val="tx1">
                    <a:lumMod val="50000"/>
                    <a:lumOff val="50000"/>
                  </a:schemeClr>
                </a:solidFill>
              </a:rPr>
              <a:t> (613g). </a:t>
            </a:r>
          </a:p>
        </p:txBody>
      </p:sp>
      <p:sp>
        <p:nvSpPr>
          <p:cNvPr id="5" name="TextBox 4">
            <a:extLst>
              <a:ext uri="{FF2B5EF4-FFF2-40B4-BE49-F238E27FC236}">
                <a16:creationId xmlns:a16="http://schemas.microsoft.com/office/drawing/2014/main" id="{3F8A83E6-3FB4-4A1F-7803-2851F2C5AD01}"/>
              </a:ext>
            </a:extLst>
          </p:cNvPr>
          <p:cNvSpPr txBox="1"/>
          <p:nvPr/>
        </p:nvSpPr>
        <p:spPr>
          <a:xfrm>
            <a:off x="5704747" y="3674440"/>
            <a:ext cx="6541574" cy="523220"/>
          </a:xfrm>
          <a:prstGeom prst="rect">
            <a:avLst/>
          </a:prstGeom>
          <a:noFill/>
        </p:spPr>
        <p:txBody>
          <a:bodyPr wrap="square" rtlCol="0">
            <a:spAutoFit/>
          </a:bodyPr>
          <a:lstStyle/>
          <a:p>
            <a:r>
              <a:rPr lang="en-US" sz="1400" dirty="0">
                <a:solidFill>
                  <a:srgbClr val="1F3864"/>
                </a:solidFill>
                <a:latin typeface="Cambria" panose="02040503050406030204" pitchFamily="18" charset="0"/>
              </a:rPr>
              <a:t>Male growth performance of introduced breeds in Karat </a:t>
            </a:r>
            <a:r>
              <a:rPr lang="en-US" sz="1400" dirty="0" err="1">
                <a:solidFill>
                  <a:srgbClr val="1F3864"/>
                </a:solidFill>
                <a:latin typeface="Cambria" panose="02040503050406030204" pitchFamily="18" charset="0"/>
              </a:rPr>
              <a:t>Zuria</a:t>
            </a:r>
            <a:r>
              <a:rPr lang="en-US" sz="1400" dirty="0">
                <a:solidFill>
                  <a:srgbClr val="1F3864"/>
                </a:solidFill>
                <a:latin typeface="Cambria" panose="02040503050406030204" pitchFamily="18" charset="0"/>
              </a:rPr>
              <a:t> District, Southern region</a:t>
            </a:r>
            <a:endParaRPr lang="en-GB" sz="1400" dirty="0">
              <a:solidFill>
                <a:srgbClr val="1F3864"/>
              </a:solidFill>
              <a:latin typeface="Cambria" panose="02040503050406030204" pitchFamily="18" charset="0"/>
            </a:endParaRPr>
          </a:p>
        </p:txBody>
      </p:sp>
      <p:sp>
        <p:nvSpPr>
          <p:cNvPr id="7" name="TextBox 6">
            <a:extLst>
              <a:ext uri="{FF2B5EF4-FFF2-40B4-BE49-F238E27FC236}">
                <a16:creationId xmlns:a16="http://schemas.microsoft.com/office/drawing/2014/main" id="{50A8460C-30C2-4662-6E6E-BD6E0D375098}"/>
              </a:ext>
            </a:extLst>
          </p:cNvPr>
          <p:cNvSpPr txBox="1"/>
          <p:nvPr/>
        </p:nvSpPr>
        <p:spPr>
          <a:xfrm>
            <a:off x="5461498" y="6179426"/>
            <a:ext cx="6349501" cy="523220"/>
          </a:xfrm>
          <a:prstGeom prst="rect">
            <a:avLst/>
          </a:prstGeom>
          <a:noFill/>
        </p:spPr>
        <p:txBody>
          <a:bodyPr wrap="square" rtlCol="0">
            <a:spAutoFit/>
          </a:bodyPr>
          <a:lstStyle/>
          <a:p>
            <a:r>
              <a:rPr lang="en-GB" sz="1400" dirty="0">
                <a:solidFill>
                  <a:srgbClr val="1F3864"/>
                </a:solidFill>
                <a:latin typeface="Cambria" panose="02040503050406030204" pitchFamily="18" charset="0"/>
              </a:rPr>
              <a:t>Female growth performance of introduced breeds in Karat </a:t>
            </a:r>
            <a:r>
              <a:rPr lang="en-GB" sz="1400" dirty="0" err="1">
                <a:solidFill>
                  <a:srgbClr val="1F3864"/>
                </a:solidFill>
                <a:latin typeface="Cambria" panose="02040503050406030204" pitchFamily="18" charset="0"/>
              </a:rPr>
              <a:t>Zuria</a:t>
            </a:r>
            <a:r>
              <a:rPr lang="en-GB" sz="1400" dirty="0">
                <a:solidFill>
                  <a:srgbClr val="1F3864"/>
                </a:solidFill>
                <a:latin typeface="Cambria" panose="02040503050406030204" pitchFamily="18" charset="0"/>
              </a:rPr>
              <a:t> district, Southern region</a:t>
            </a:r>
          </a:p>
        </p:txBody>
      </p:sp>
      <p:pic>
        <p:nvPicPr>
          <p:cNvPr id="4" name="Picture 3">
            <a:extLst>
              <a:ext uri="{FF2B5EF4-FFF2-40B4-BE49-F238E27FC236}">
                <a16:creationId xmlns:a16="http://schemas.microsoft.com/office/drawing/2014/main" id="{F2336FD2-1828-528D-2735-1EA06F62E905}"/>
              </a:ext>
            </a:extLst>
          </p:cNvPr>
          <p:cNvPicPr>
            <a:picLocks noChangeAspect="1"/>
          </p:cNvPicPr>
          <p:nvPr/>
        </p:nvPicPr>
        <p:blipFill>
          <a:blip r:embed="rId2"/>
          <a:stretch>
            <a:fillRect/>
          </a:stretch>
        </p:blipFill>
        <p:spPr>
          <a:xfrm>
            <a:off x="5461499" y="1267597"/>
            <a:ext cx="6623926" cy="2248489"/>
          </a:xfrm>
          <a:prstGeom prst="rect">
            <a:avLst/>
          </a:prstGeom>
        </p:spPr>
      </p:pic>
      <p:pic>
        <p:nvPicPr>
          <p:cNvPr id="6" name="Picture 5">
            <a:extLst>
              <a:ext uri="{FF2B5EF4-FFF2-40B4-BE49-F238E27FC236}">
                <a16:creationId xmlns:a16="http://schemas.microsoft.com/office/drawing/2014/main" id="{C4D777AB-8D7F-2340-8CB7-B475CDE43EC7}"/>
              </a:ext>
            </a:extLst>
          </p:cNvPr>
          <p:cNvPicPr>
            <a:picLocks noChangeAspect="1"/>
          </p:cNvPicPr>
          <p:nvPr/>
        </p:nvPicPr>
        <p:blipFill>
          <a:blip r:embed="rId3"/>
          <a:stretch>
            <a:fillRect/>
          </a:stretch>
        </p:blipFill>
        <p:spPr>
          <a:xfrm>
            <a:off x="5326717" y="3987776"/>
            <a:ext cx="6606447" cy="2248489"/>
          </a:xfrm>
          <a:prstGeom prst="rect">
            <a:avLst/>
          </a:prstGeom>
        </p:spPr>
      </p:pic>
    </p:spTree>
    <p:extLst>
      <p:ext uri="{BB962C8B-B14F-4D97-AF65-F5344CB8AC3E}">
        <p14:creationId xmlns:p14="http://schemas.microsoft.com/office/powerpoint/2010/main" val="3769668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90114-15B8-BE04-4A19-FCD55E7FD4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92293-9640-05E5-C7CF-0747B036DCB6}"/>
              </a:ext>
            </a:extLst>
          </p:cNvPr>
          <p:cNvSpPr>
            <a:spLocks noGrp="1"/>
          </p:cNvSpPr>
          <p:nvPr>
            <p:ph type="title"/>
          </p:nvPr>
        </p:nvSpPr>
        <p:spPr/>
        <p:txBody>
          <a:bodyPr/>
          <a:lstStyle/>
          <a:p>
            <a:r>
              <a:rPr lang="en-US" sz="2900" dirty="0">
                <a:solidFill>
                  <a:srgbClr val="00B0F0"/>
                </a:solidFill>
              </a:rPr>
              <a:t>Progress</a:t>
            </a:r>
            <a:r>
              <a:rPr lang="en-US" dirty="0"/>
              <a:t> </a:t>
            </a:r>
            <a:r>
              <a:rPr lang="en-US" sz="2900" dirty="0">
                <a:solidFill>
                  <a:srgbClr val="00B0F0"/>
                </a:solidFill>
              </a:rPr>
              <a:t>made…</a:t>
            </a:r>
            <a:endParaRPr lang="en-GB" sz="2900" dirty="0">
              <a:solidFill>
                <a:srgbClr val="00B0F0"/>
              </a:solidFill>
            </a:endParaRPr>
          </a:p>
        </p:txBody>
      </p:sp>
      <p:sp>
        <p:nvSpPr>
          <p:cNvPr id="3" name="Content Placeholder 2">
            <a:extLst>
              <a:ext uri="{FF2B5EF4-FFF2-40B4-BE49-F238E27FC236}">
                <a16:creationId xmlns:a16="http://schemas.microsoft.com/office/drawing/2014/main" id="{877B09D4-354D-029F-2901-F792BA8F71B6}"/>
              </a:ext>
            </a:extLst>
          </p:cNvPr>
          <p:cNvSpPr>
            <a:spLocks noGrp="1"/>
          </p:cNvSpPr>
          <p:nvPr>
            <p:ph idx="1"/>
          </p:nvPr>
        </p:nvSpPr>
        <p:spPr>
          <a:xfrm>
            <a:off x="191528" y="1110956"/>
            <a:ext cx="5456359" cy="5412547"/>
          </a:xfrm>
        </p:spPr>
        <p:txBody>
          <a:bodyPr>
            <a:normAutofit/>
          </a:bodyPr>
          <a:lstStyle/>
          <a:p>
            <a:pPr marL="342900" indent="-342900">
              <a:buFont typeface="Arial" panose="020B0604020202020204" pitchFamily="34" charset="0"/>
              <a:buChar char="•"/>
            </a:pPr>
            <a:r>
              <a:rPr lang="en-US" sz="2400" b="1" dirty="0">
                <a:solidFill>
                  <a:schemeClr val="tx1">
                    <a:lumMod val="50000"/>
                    <a:lumOff val="50000"/>
                  </a:schemeClr>
                </a:solidFill>
              </a:rPr>
              <a:t>Preliminary analysis –</a:t>
            </a:r>
            <a:r>
              <a:rPr lang="en-US" sz="2400" b="1" dirty="0" err="1">
                <a:solidFill>
                  <a:schemeClr val="tx1">
                    <a:lumMod val="50000"/>
                    <a:lumOff val="50000"/>
                  </a:schemeClr>
                </a:solidFill>
              </a:rPr>
              <a:t>Doyogena</a:t>
            </a:r>
            <a:endParaRPr lang="en-US" sz="2400" b="1" dirty="0">
              <a:solidFill>
                <a:schemeClr val="tx1">
                  <a:lumMod val="50000"/>
                  <a:lumOff val="50000"/>
                </a:schemeClr>
              </a:solidFill>
            </a:endParaRPr>
          </a:p>
          <a:p>
            <a:pPr marL="342900" indent="-342900">
              <a:buFont typeface="Arial" panose="020B0604020202020204" pitchFamily="34" charset="0"/>
              <a:buChar char="•"/>
            </a:pPr>
            <a:r>
              <a:rPr lang="en-US" sz="2400" dirty="0">
                <a:solidFill>
                  <a:schemeClr val="tx1">
                    <a:lumMod val="50000"/>
                    <a:lumOff val="50000"/>
                  </a:schemeClr>
                </a:solidFill>
              </a:rPr>
              <a:t>Male Sasso reached 1378 g at 150 days of age, followed by </a:t>
            </a:r>
            <a:r>
              <a:rPr lang="en-US" sz="2400" dirty="0" err="1">
                <a:solidFill>
                  <a:schemeClr val="tx1">
                    <a:lumMod val="50000"/>
                    <a:lumOff val="50000"/>
                  </a:schemeClr>
                </a:solidFill>
              </a:rPr>
              <a:t>Koekoek</a:t>
            </a:r>
            <a:r>
              <a:rPr lang="en-US" sz="2400" dirty="0">
                <a:solidFill>
                  <a:schemeClr val="tx1">
                    <a:lumMod val="50000"/>
                    <a:lumOff val="50000"/>
                  </a:schemeClr>
                </a:solidFill>
              </a:rPr>
              <a:t> (839g) and </a:t>
            </a:r>
            <a:r>
              <a:rPr lang="en-US" sz="2400" dirty="0" err="1">
                <a:solidFill>
                  <a:schemeClr val="tx1">
                    <a:lumMod val="50000"/>
                    <a:lumOff val="50000"/>
                  </a:schemeClr>
                </a:solidFill>
              </a:rPr>
              <a:t>Bovans</a:t>
            </a:r>
            <a:r>
              <a:rPr lang="en-US" sz="2400" dirty="0">
                <a:solidFill>
                  <a:schemeClr val="tx1">
                    <a:lumMod val="50000"/>
                    <a:lumOff val="50000"/>
                  </a:schemeClr>
                </a:solidFill>
              </a:rPr>
              <a:t> (521g).</a:t>
            </a:r>
          </a:p>
          <a:p>
            <a:pPr marL="342900" indent="-342900">
              <a:buFont typeface="Arial" panose="020B0604020202020204" pitchFamily="34" charset="0"/>
              <a:buChar char="•"/>
            </a:pPr>
            <a:endParaRPr lang="en-US" sz="2400" dirty="0">
              <a:solidFill>
                <a:schemeClr val="tx1">
                  <a:lumMod val="50000"/>
                  <a:lumOff val="50000"/>
                </a:schemeClr>
              </a:solidFill>
            </a:endParaRPr>
          </a:p>
          <a:p>
            <a:pPr marL="342900" indent="-342900">
              <a:buFont typeface="Arial" panose="020B0604020202020204" pitchFamily="34" charset="0"/>
              <a:buChar char="•"/>
            </a:pPr>
            <a:r>
              <a:rPr lang="en-US" sz="2400" dirty="0">
                <a:solidFill>
                  <a:schemeClr val="tx1">
                    <a:lumMod val="50000"/>
                    <a:lumOff val="50000"/>
                  </a:schemeClr>
                </a:solidFill>
              </a:rPr>
              <a:t>At 150 days of age, the average weight for female Sasso</a:t>
            </a:r>
            <a:r>
              <a:rPr lang="en-US" dirty="0">
                <a:solidFill>
                  <a:schemeClr val="tx1">
                    <a:lumMod val="50000"/>
                    <a:lumOff val="50000"/>
                  </a:schemeClr>
                </a:solidFill>
              </a:rPr>
              <a:t> </a:t>
            </a:r>
            <a:r>
              <a:rPr lang="en-US" sz="2400" dirty="0">
                <a:solidFill>
                  <a:schemeClr val="tx1">
                    <a:lumMod val="50000"/>
                    <a:lumOff val="50000"/>
                  </a:schemeClr>
                </a:solidFill>
              </a:rPr>
              <a:t>was the highest (1278 g), followed by </a:t>
            </a:r>
            <a:r>
              <a:rPr lang="en-US" sz="2400" dirty="0" err="1">
                <a:solidFill>
                  <a:schemeClr val="tx1">
                    <a:lumMod val="50000"/>
                    <a:lumOff val="50000"/>
                  </a:schemeClr>
                </a:solidFill>
              </a:rPr>
              <a:t>Bovans</a:t>
            </a:r>
            <a:r>
              <a:rPr lang="en-US" sz="2400" dirty="0">
                <a:solidFill>
                  <a:schemeClr val="tx1">
                    <a:lumMod val="50000"/>
                    <a:lumOff val="50000"/>
                  </a:schemeClr>
                </a:solidFill>
              </a:rPr>
              <a:t> (1024g) and </a:t>
            </a:r>
            <a:r>
              <a:rPr lang="en-US" sz="2400" dirty="0" err="1">
                <a:solidFill>
                  <a:schemeClr val="tx1">
                    <a:lumMod val="50000"/>
                    <a:lumOff val="50000"/>
                  </a:schemeClr>
                </a:solidFill>
              </a:rPr>
              <a:t>Koekoek</a:t>
            </a:r>
            <a:r>
              <a:rPr lang="en-US" sz="2400" dirty="0">
                <a:solidFill>
                  <a:schemeClr val="tx1">
                    <a:lumMod val="50000"/>
                    <a:lumOff val="50000"/>
                  </a:schemeClr>
                </a:solidFill>
              </a:rPr>
              <a:t> (921g). </a:t>
            </a:r>
          </a:p>
          <a:p>
            <a:pPr marL="342900" indent="-342900">
              <a:buFont typeface="Arial" panose="020B0604020202020204" pitchFamily="34" charset="0"/>
              <a:buChar char="•"/>
            </a:pPr>
            <a:endParaRPr lang="en-GB" dirty="0">
              <a:solidFill>
                <a:schemeClr val="tx1">
                  <a:lumMod val="50000"/>
                  <a:lumOff val="50000"/>
                </a:schemeClr>
              </a:solidFill>
            </a:endParaRPr>
          </a:p>
          <a:p>
            <a:pPr marL="342900" indent="-342900">
              <a:buFont typeface="Arial" panose="020B0604020202020204" pitchFamily="34" charset="0"/>
              <a:buChar char="•"/>
            </a:pPr>
            <a:endParaRPr lang="en-US" sz="2400" b="1" dirty="0">
              <a:solidFill>
                <a:schemeClr val="tx1">
                  <a:lumMod val="50000"/>
                  <a:lumOff val="50000"/>
                </a:schemeClr>
              </a:solidFill>
            </a:endParaRPr>
          </a:p>
        </p:txBody>
      </p:sp>
      <p:sp>
        <p:nvSpPr>
          <p:cNvPr id="5" name="TextBox 4">
            <a:extLst>
              <a:ext uri="{FF2B5EF4-FFF2-40B4-BE49-F238E27FC236}">
                <a16:creationId xmlns:a16="http://schemas.microsoft.com/office/drawing/2014/main" id="{D9B4D30C-CC72-382B-6F03-000DCDD199AF}"/>
              </a:ext>
            </a:extLst>
          </p:cNvPr>
          <p:cNvSpPr txBox="1"/>
          <p:nvPr/>
        </p:nvSpPr>
        <p:spPr>
          <a:xfrm>
            <a:off x="5461498" y="3092722"/>
            <a:ext cx="6541574" cy="523220"/>
          </a:xfrm>
          <a:prstGeom prst="rect">
            <a:avLst/>
          </a:prstGeom>
          <a:noFill/>
        </p:spPr>
        <p:txBody>
          <a:bodyPr wrap="square" rtlCol="0">
            <a:spAutoFit/>
          </a:bodyPr>
          <a:lstStyle/>
          <a:p>
            <a:r>
              <a:rPr lang="en-US" sz="1400" dirty="0">
                <a:solidFill>
                  <a:srgbClr val="1F3864"/>
                </a:solidFill>
                <a:latin typeface="Cambria" panose="02040503050406030204" pitchFamily="18" charset="0"/>
              </a:rPr>
              <a:t>Male growth performance of introduced breeds in </a:t>
            </a:r>
            <a:r>
              <a:rPr lang="en-US" sz="1400" dirty="0" err="1">
                <a:solidFill>
                  <a:srgbClr val="1F3864"/>
                </a:solidFill>
                <a:latin typeface="Cambria" panose="02040503050406030204" pitchFamily="18" charset="0"/>
              </a:rPr>
              <a:t>Doyogena</a:t>
            </a:r>
            <a:r>
              <a:rPr lang="en-US" sz="1400" dirty="0">
                <a:solidFill>
                  <a:srgbClr val="1F3864"/>
                </a:solidFill>
                <a:latin typeface="Cambria" panose="02040503050406030204" pitchFamily="18" charset="0"/>
              </a:rPr>
              <a:t> district, Southern region</a:t>
            </a:r>
            <a:endParaRPr lang="en-GB" sz="1400" dirty="0">
              <a:solidFill>
                <a:srgbClr val="1F3864"/>
              </a:solidFill>
              <a:latin typeface="Cambria" panose="02040503050406030204" pitchFamily="18" charset="0"/>
            </a:endParaRPr>
          </a:p>
        </p:txBody>
      </p:sp>
      <p:sp>
        <p:nvSpPr>
          <p:cNvPr id="7" name="TextBox 6">
            <a:extLst>
              <a:ext uri="{FF2B5EF4-FFF2-40B4-BE49-F238E27FC236}">
                <a16:creationId xmlns:a16="http://schemas.microsoft.com/office/drawing/2014/main" id="{00C87078-6675-A499-B747-E49E26E3CCE7}"/>
              </a:ext>
            </a:extLst>
          </p:cNvPr>
          <p:cNvSpPr txBox="1"/>
          <p:nvPr/>
        </p:nvSpPr>
        <p:spPr>
          <a:xfrm>
            <a:off x="5461498" y="6179426"/>
            <a:ext cx="6349501" cy="523220"/>
          </a:xfrm>
          <a:prstGeom prst="rect">
            <a:avLst/>
          </a:prstGeom>
          <a:noFill/>
        </p:spPr>
        <p:txBody>
          <a:bodyPr wrap="square" rtlCol="0">
            <a:spAutoFit/>
          </a:bodyPr>
          <a:lstStyle/>
          <a:p>
            <a:r>
              <a:rPr lang="en-US" sz="1400" dirty="0">
                <a:solidFill>
                  <a:srgbClr val="1F3864"/>
                </a:solidFill>
                <a:latin typeface="Cambria" panose="02040503050406030204" pitchFamily="18" charset="0"/>
              </a:rPr>
              <a:t>Female growth performance of introduced breeds in </a:t>
            </a:r>
            <a:r>
              <a:rPr lang="en-US" sz="1400" dirty="0" err="1">
                <a:solidFill>
                  <a:srgbClr val="1F3864"/>
                </a:solidFill>
                <a:latin typeface="Cambria" panose="02040503050406030204" pitchFamily="18" charset="0"/>
              </a:rPr>
              <a:t>Doyogena</a:t>
            </a:r>
            <a:r>
              <a:rPr lang="en-US" sz="1400" dirty="0">
                <a:solidFill>
                  <a:srgbClr val="1F3864"/>
                </a:solidFill>
                <a:latin typeface="Cambria" panose="02040503050406030204" pitchFamily="18" charset="0"/>
              </a:rPr>
              <a:t> district, Southern region</a:t>
            </a:r>
            <a:endParaRPr lang="en-GB" sz="1400" dirty="0">
              <a:solidFill>
                <a:srgbClr val="1F3864"/>
              </a:solidFill>
              <a:latin typeface="Cambria" panose="02040503050406030204" pitchFamily="18" charset="0"/>
            </a:endParaRPr>
          </a:p>
        </p:txBody>
      </p:sp>
      <p:pic>
        <p:nvPicPr>
          <p:cNvPr id="8" name="Picture 7">
            <a:extLst>
              <a:ext uri="{FF2B5EF4-FFF2-40B4-BE49-F238E27FC236}">
                <a16:creationId xmlns:a16="http://schemas.microsoft.com/office/drawing/2014/main" id="{026A4A8D-8D99-67BB-68BC-EFADF3A771EE}"/>
              </a:ext>
            </a:extLst>
          </p:cNvPr>
          <p:cNvPicPr>
            <a:picLocks noChangeAspect="1"/>
          </p:cNvPicPr>
          <p:nvPr/>
        </p:nvPicPr>
        <p:blipFill>
          <a:blip r:embed="rId2"/>
          <a:stretch>
            <a:fillRect/>
          </a:stretch>
        </p:blipFill>
        <p:spPr>
          <a:xfrm>
            <a:off x="5263328" y="837006"/>
            <a:ext cx="6547671" cy="2255716"/>
          </a:xfrm>
          <a:prstGeom prst="rect">
            <a:avLst/>
          </a:prstGeom>
        </p:spPr>
      </p:pic>
      <p:pic>
        <p:nvPicPr>
          <p:cNvPr id="9" name="Picture 8">
            <a:extLst>
              <a:ext uri="{FF2B5EF4-FFF2-40B4-BE49-F238E27FC236}">
                <a16:creationId xmlns:a16="http://schemas.microsoft.com/office/drawing/2014/main" id="{2D1F67FE-3D6A-715D-FC43-978851823C6E}"/>
              </a:ext>
            </a:extLst>
          </p:cNvPr>
          <p:cNvPicPr>
            <a:picLocks noChangeAspect="1"/>
          </p:cNvPicPr>
          <p:nvPr/>
        </p:nvPicPr>
        <p:blipFill>
          <a:blip r:embed="rId3"/>
          <a:stretch>
            <a:fillRect/>
          </a:stretch>
        </p:blipFill>
        <p:spPr>
          <a:xfrm>
            <a:off x="5647888" y="3936050"/>
            <a:ext cx="6352583" cy="2188654"/>
          </a:xfrm>
          <a:prstGeom prst="rect">
            <a:avLst/>
          </a:prstGeom>
        </p:spPr>
      </p:pic>
    </p:spTree>
    <p:extLst>
      <p:ext uri="{BB962C8B-B14F-4D97-AF65-F5344CB8AC3E}">
        <p14:creationId xmlns:p14="http://schemas.microsoft.com/office/powerpoint/2010/main" val="3287503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DF59D-789C-0B3B-84EA-0855D2E56C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14061D-CD52-E093-6DFE-F6CA9A32DAD7}"/>
              </a:ext>
            </a:extLst>
          </p:cNvPr>
          <p:cNvSpPr>
            <a:spLocks noGrp="1"/>
          </p:cNvSpPr>
          <p:nvPr>
            <p:ph type="title"/>
          </p:nvPr>
        </p:nvSpPr>
        <p:spPr/>
        <p:txBody>
          <a:bodyPr/>
          <a:lstStyle/>
          <a:p>
            <a:r>
              <a:rPr lang="en-US" sz="2900" dirty="0">
                <a:solidFill>
                  <a:srgbClr val="00B0F0"/>
                </a:solidFill>
              </a:rPr>
              <a:t>Major challenges observed </a:t>
            </a:r>
            <a:endParaRPr lang="en-GB" sz="2900" dirty="0">
              <a:solidFill>
                <a:srgbClr val="00B0F0"/>
              </a:solidFill>
            </a:endParaRPr>
          </a:p>
        </p:txBody>
      </p:sp>
      <p:sp>
        <p:nvSpPr>
          <p:cNvPr id="3" name="Content Placeholder 2">
            <a:extLst>
              <a:ext uri="{FF2B5EF4-FFF2-40B4-BE49-F238E27FC236}">
                <a16:creationId xmlns:a16="http://schemas.microsoft.com/office/drawing/2014/main" id="{28C3815D-C084-3F67-26C5-349111327617}"/>
              </a:ext>
            </a:extLst>
          </p:cNvPr>
          <p:cNvSpPr>
            <a:spLocks noGrp="1"/>
          </p:cNvSpPr>
          <p:nvPr>
            <p:ph idx="1"/>
          </p:nvPr>
        </p:nvSpPr>
        <p:spPr/>
        <p:txBody>
          <a:bodyPr/>
          <a:lstStyle/>
          <a:p>
            <a:pPr marL="285750" marR="0" indent="-285750">
              <a:lnSpc>
                <a:spcPct val="103000"/>
              </a:lnSpc>
              <a:spcAft>
                <a:spcPts val="20"/>
              </a:spcAft>
              <a:buFont typeface="Arial" panose="020B0604020202020204" pitchFamily="34" charset="0"/>
              <a:buChar char="•"/>
            </a:pPr>
            <a:r>
              <a:rPr lang="en-US" b="1" dirty="0">
                <a:solidFill>
                  <a:schemeClr val="tx1">
                    <a:lumMod val="50000"/>
                    <a:lumOff val="50000"/>
                  </a:schemeClr>
                </a:solidFill>
              </a:rPr>
              <a:t>Disease</a:t>
            </a:r>
            <a:r>
              <a:rPr lang="en-US" dirty="0">
                <a:solidFill>
                  <a:schemeClr val="tx1">
                    <a:lumMod val="50000"/>
                    <a:lumOff val="50000"/>
                  </a:schemeClr>
                </a:solidFill>
              </a:rPr>
              <a:t>: The first batch of </a:t>
            </a:r>
            <a:r>
              <a:rPr lang="en-US" dirty="0" err="1">
                <a:solidFill>
                  <a:schemeClr val="tx1">
                    <a:lumMod val="50000"/>
                    <a:lumOff val="50000"/>
                  </a:schemeClr>
                </a:solidFill>
              </a:rPr>
              <a:t>Koekoek</a:t>
            </a:r>
            <a:r>
              <a:rPr lang="en-US" dirty="0">
                <a:solidFill>
                  <a:schemeClr val="tx1">
                    <a:lumMod val="50000"/>
                    <a:lumOff val="50000"/>
                  </a:schemeClr>
                </a:solidFill>
              </a:rPr>
              <a:t> was wiped out by diseases before reaching participant households, and the breed was not tested in the </a:t>
            </a:r>
            <a:r>
              <a:rPr lang="en-US" dirty="0" err="1">
                <a:solidFill>
                  <a:schemeClr val="tx1">
                    <a:lumMod val="50000"/>
                    <a:lumOff val="50000"/>
                  </a:schemeClr>
                </a:solidFill>
              </a:rPr>
              <a:t>Mehal</a:t>
            </a:r>
            <a:r>
              <a:rPr lang="en-US" dirty="0">
                <a:solidFill>
                  <a:schemeClr val="tx1">
                    <a:lumMod val="50000"/>
                    <a:lumOff val="50000"/>
                  </a:schemeClr>
                </a:solidFill>
              </a:rPr>
              <a:t> Meda district. </a:t>
            </a:r>
          </a:p>
          <a:p>
            <a:pPr marL="285750" marR="0" indent="-285750">
              <a:lnSpc>
                <a:spcPct val="103000"/>
              </a:lnSpc>
              <a:spcAft>
                <a:spcPts val="20"/>
              </a:spcAft>
              <a:buFont typeface="Arial" panose="020B0604020202020204" pitchFamily="34" charset="0"/>
              <a:buChar char="•"/>
            </a:pPr>
            <a:r>
              <a:rPr lang="en-US" b="1" dirty="0">
                <a:solidFill>
                  <a:schemeClr val="tx1">
                    <a:lumMod val="50000"/>
                    <a:lumOff val="50000"/>
                  </a:schemeClr>
                </a:solidFill>
              </a:rPr>
              <a:t>High cost of feed: </a:t>
            </a:r>
            <a:r>
              <a:rPr lang="en-US" dirty="0">
                <a:solidFill>
                  <a:schemeClr val="tx1">
                    <a:lumMod val="50000"/>
                    <a:lumOff val="50000"/>
                  </a:schemeClr>
                </a:solidFill>
              </a:rPr>
              <a:t>The cost of feed was high, which made it difficult for farmers to keep 50 or 75 chicks in some households. </a:t>
            </a:r>
          </a:p>
          <a:p>
            <a:pPr marL="285750" marR="0" indent="-285750">
              <a:lnSpc>
                <a:spcPct val="103000"/>
              </a:lnSpc>
              <a:spcAft>
                <a:spcPts val="20"/>
              </a:spcAft>
              <a:buFont typeface="Arial" panose="020B0604020202020204" pitchFamily="34" charset="0"/>
              <a:buChar char="•"/>
            </a:pPr>
            <a:r>
              <a:rPr lang="en-US" b="1" dirty="0">
                <a:solidFill>
                  <a:schemeClr val="tx1">
                    <a:lumMod val="50000"/>
                    <a:lumOff val="50000"/>
                  </a:schemeClr>
                </a:solidFill>
              </a:rPr>
              <a:t>Lack of proper housing </a:t>
            </a:r>
            <a:r>
              <a:rPr lang="en-US" dirty="0">
                <a:solidFill>
                  <a:schemeClr val="tx1">
                    <a:lumMod val="50000"/>
                    <a:lumOff val="50000"/>
                  </a:schemeClr>
                </a:solidFill>
              </a:rPr>
              <a:t>for chickens suitable for cold environments. There is a need to design affordable but more comfortable houses for villages in </a:t>
            </a:r>
            <a:r>
              <a:rPr lang="en-US" dirty="0" err="1">
                <a:solidFill>
                  <a:schemeClr val="tx1">
                    <a:lumMod val="50000"/>
                    <a:lumOff val="50000"/>
                  </a:schemeClr>
                </a:solidFill>
              </a:rPr>
              <a:t>Mehal</a:t>
            </a:r>
            <a:r>
              <a:rPr lang="en-US" dirty="0">
                <a:solidFill>
                  <a:schemeClr val="tx1">
                    <a:lumMod val="50000"/>
                    <a:lumOff val="50000"/>
                  </a:schemeClr>
                </a:solidFill>
              </a:rPr>
              <a:t> Meda district.</a:t>
            </a:r>
          </a:p>
          <a:p>
            <a:pPr marL="285750" marR="0" indent="-285750">
              <a:lnSpc>
                <a:spcPct val="103000"/>
              </a:lnSpc>
              <a:spcAft>
                <a:spcPts val="20"/>
              </a:spcAft>
              <a:buFont typeface="Arial" panose="020B0604020202020204" pitchFamily="34" charset="0"/>
              <a:buChar char="•"/>
            </a:pPr>
            <a:r>
              <a:rPr lang="en-US" dirty="0">
                <a:solidFill>
                  <a:schemeClr val="tx1">
                    <a:lumMod val="50000"/>
                    <a:lumOff val="50000"/>
                  </a:schemeClr>
                </a:solidFill>
              </a:rPr>
              <a:t>Farmers also had </a:t>
            </a:r>
            <a:r>
              <a:rPr lang="en-US" b="1" dirty="0">
                <a:solidFill>
                  <a:schemeClr val="tx1">
                    <a:lumMod val="50000"/>
                    <a:lumOff val="50000"/>
                  </a:schemeClr>
                </a:solidFill>
              </a:rPr>
              <a:t>limited access to inputs </a:t>
            </a:r>
            <a:r>
              <a:rPr lang="en-US" dirty="0">
                <a:solidFill>
                  <a:schemeClr val="tx1">
                    <a:lumMod val="50000"/>
                    <a:lumOff val="50000"/>
                  </a:schemeClr>
                </a:solidFill>
              </a:rPr>
              <a:t>and services such as drugs, veterinary, and extension. </a:t>
            </a:r>
          </a:p>
          <a:p>
            <a:endParaRPr lang="en-GB" dirty="0"/>
          </a:p>
        </p:txBody>
      </p:sp>
    </p:spTree>
    <p:extLst>
      <p:ext uri="{BB962C8B-B14F-4D97-AF65-F5344CB8AC3E}">
        <p14:creationId xmlns:p14="http://schemas.microsoft.com/office/powerpoint/2010/main" val="1269061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7B1A5-1469-5CE5-07CD-241E34269902}"/>
              </a:ext>
            </a:extLst>
          </p:cNvPr>
          <p:cNvSpPr>
            <a:spLocks noGrp="1"/>
          </p:cNvSpPr>
          <p:nvPr>
            <p:ph type="title"/>
          </p:nvPr>
        </p:nvSpPr>
        <p:spPr>
          <a:xfrm>
            <a:off x="245957" y="334497"/>
            <a:ext cx="9039655" cy="776459"/>
          </a:xfrm>
        </p:spPr>
        <p:txBody>
          <a:bodyPr>
            <a:normAutofit/>
          </a:bodyPr>
          <a:lstStyle/>
          <a:p>
            <a:r>
              <a:rPr lang="en-US" sz="2900" dirty="0">
                <a:solidFill>
                  <a:srgbClr val="00B0F0"/>
                </a:solidFill>
              </a:rPr>
              <a:t>Proposed</a:t>
            </a:r>
            <a:r>
              <a:rPr lang="en-US" dirty="0"/>
              <a:t> </a:t>
            </a:r>
            <a:r>
              <a:rPr lang="en-US" sz="2900" dirty="0">
                <a:solidFill>
                  <a:srgbClr val="00B0F0"/>
                </a:solidFill>
              </a:rPr>
              <a:t>activities</a:t>
            </a:r>
            <a:endParaRPr lang="en-GB" sz="2900" dirty="0">
              <a:solidFill>
                <a:srgbClr val="00B0F0"/>
              </a:solidFill>
            </a:endParaRPr>
          </a:p>
        </p:txBody>
      </p:sp>
      <p:sp>
        <p:nvSpPr>
          <p:cNvPr id="3" name="Content Placeholder 2">
            <a:extLst>
              <a:ext uri="{FF2B5EF4-FFF2-40B4-BE49-F238E27FC236}">
                <a16:creationId xmlns:a16="http://schemas.microsoft.com/office/drawing/2014/main" id="{43B9F993-DA2B-8EA1-F0CD-54A2D2B48EB4}"/>
              </a:ext>
            </a:extLst>
          </p:cNvPr>
          <p:cNvSpPr>
            <a:spLocks noGrp="1"/>
          </p:cNvSpPr>
          <p:nvPr>
            <p:ph idx="1"/>
          </p:nvPr>
        </p:nvSpPr>
        <p:spPr>
          <a:xfrm>
            <a:off x="724928" y="1358781"/>
            <a:ext cx="10688139" cy="5164722"/>
          </a:xfrm>
        </p:spPr>
        <p:txBody>
          <a:bodyPr>
            <a:normAutofit/>
          </a:bodyPr>
          <a:lstStyle/>
          <a:p>
            <a:pPr marL="342900" indent="-342900">
              <a:buFont typeface="Arial" panose="020B0604020202020204" pitchFamily="34" charset="0"/>
              <a:buChar char="•"/>
            </a:pPr>
            <a:r>
              <a:rPr lang="en-US" sz="2800" dirty="0"/>
              <a:t>Finalize the data management and cleaning activity. </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Conduct data analysis and develop a report (jointly by national partners and ILRI).</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Present results to stakeholders, including policymakers and development partners.</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r>
              <a:rPr lang="en-US" sz="2800" dirty="0"/>
              <a:t>Communicate results, reports, journal articles, and policy briefs. </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987516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AF9B6-C5C9-12F2-6F47-552C10BA25A9}"/>
              </a:ext>
            </a:extLst>
          </p:cNvPr>
          <p:cNvSpPr>
            <a:spLocks noGrp="1"/>
          </p:cNvSpPr>
          <p:nvPr>
            <p:ph type="title"/>
          </p:nvPr>
        </p:nvSpPr>
        <p:spPr/>
        <p:txBody>
          <a:bodyPr/>
          <a:lstStyle/>
          <a:p>
            <a:r>
              <a:rPr lang="en-US" dirty="0"/>
              <a:t>References </a:t>
            </a:r>
            <a:endParaRPr lang="en-GB" dirty="0"/>
          </a:p>
        </p:txBody>
      </p:sp>
      <p:sp>
        <p:nvSpPr>
          <p:cNvPr id="3" name="Content Placeholder 2">
            <a:extLst>
              <a:ext uri="{FF2B5EF4-FFF2-40B4-BE49-F238E27FC236}">
                <a16:creationId xmlns:a16="http://schemas.microsoft.com/office/drawing/2014/main" id="{D7E5F75A-01EE-7D99-50F4-DBF3F17B65E8}"/>
              </a:ext>
            </a:extLst>
          </p:cNvPr>
          <p:cNvSpPr>
            <a:spLocks noGrp="1"/>
          </p:cNvSpPr>
          <p:nvPr>
            <p:ph idx="1"/>
          </p:nvPr>
        </p:nvSpPr>
        <p:spPr/>
        <p:txBody>
          <a:bodyPr>
            <a:normAutofit fontScale="85000" lnSpcReduction="20000"/>
          </a:bodyPr>
          <a:lstStyle/>
          <a:p>
            <a:r>
              <a:rPr lang="en-GB" dirty="0"/>
              <a:t>Birhanu, M. Y., Alemayehu, T., Bruno, J. E., Kebede, F. G., Sonaiya, E. B., Goromela, E. H., Bamidele, O. &amp; Dessie, T. 2021. Technical Efficiency of Traditional Village Chicken Production in Africa: Entry Points for Sustainable Transformation and Improved Livelihood. Sustainability, 13, 8539</a:t>
            </a:r>
          </a:p>
          <a:p>
            <a:r>
              <a:rPr lang="en-GB" dirty="0"/>
              <a:t>Birhanu, M. Y., Bruno, J. E., Alemayehu, T., Esatu, W., Geremew, K., Yemane, T., Kebede, F. G. &amp; Dessie, T. 2022. Beyond diffusion to sustained adoption of innovation: A case of smallholder poultry development in sub-Saharan Africa. International Journal of Agricultural Sustainability, Ahead-of-print, 1-19.doi: 10.1080/14735903.2022.2041235</a:t>
            </a:r>
          </a:p>
          <a:p>
            <a:r>
              <a:rPr lang="en-GB" dirty="0"/>
              <a:t>Birhanu, M. Y., Osei-Amponsah, R., Obese, F. Y. &amp; Dessie, T. 2023. Smallholder poultry production in the context of increasing global food prices: roles in poverty reduction and food security. Animal Frontiers, 13.https://doi.org/10.1093/</a:t>
            </a:r>
            <a:r>
              <a:rPr lang="en-GB" dirty="0" err="1"/>
              <a:t>af</a:t>
            </a:r>
            <a:r>
              <a:rPr lang="en-GB" dirty="0"/>
              <a:t>/vfac069</a:t>
            </a:r>
          </a:p>
          <a:p>
            <a:r>
              <a:rPr lang="en-GB" dirty="0"/>
              <a:t>Kebede, F. G., Komen, H., Dessie, T., Hanotte, O., Kemp, S., Alemu, S. W. &amp; </a:t>
            </a:r>
            <a:r>
              <a:rPr lang="en-GB" dirty="0" err="1"/>
              <a:t>Bastiaansen</a:t>
            </a:r>
            <a:r>
              <a:rPr lang="en-GB" dirty="0"/>
              <a:t>, J. W. M. 2024. Multi-environment performance analysis identifies more productive and widely adapted chicken breeds for smallholder farmers. Frontiers in Sustainable Food Systems, 8.10.3389/fsufs.2024.1441295</a:t>
            </a:r>
          </a:p>
          <a:p>
            <a:r>
              <a:rPr lang="en-GB" dirty="0"/>
              <a:t>Wong, J. T., Bruyn, J. D., </a:t>
            </a:r>
            <a:r>
              <a:rPr lang="en-GB" dirty="0" err="1"/>
              <a:t>Bagnol</a:t>
            </a:r>
            <a:r>
              <a:rPr lang="en-GB" dirty="0"/>
              <a:t>, B. &amp; Grieve, H. 2017. Small-scale poultry and food security in resource-poor settings: A review. Global Food Security. Global Food Security, 15, 43-52.doi: 10.1016/j.gfs.2017.04.003</a:t>
            </a:r>
          </a:p>
          <a:p>
            <a:endParaRPr lang="en-GB" dirty="0"/>
          </a:p>
          <a:p>
            <a:endParaRPr lang="en-GB" dirty="0"/>
          </a:p>
        </p:txBody>
      </p:sp>
    </p:spTree>
    <p:extLst>
      <p:ext uri="{BB962C8B-B14F-4D97-AF65-F5344CB8AC3E}">
        <p14:creationId xmlns:p14="http://schemas.microsoft.com/office/powerpoint/2010/main" val="3725370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66322E-7EFB-2F23-C681-D549E6FB203A}"/>
              </a:ext>
            </a:extLst>
          </p:cNvPr>
          <p:cNvSpPr>
            <a:spLocks noGrp="1"/>
          </p:cNvSpPr>
          <p:nvPr>
            <p:ph idx="1"/>
          </p:nvPr>
        </p:nvSpPr>
        <p:spPr>
          <a:xfrm>
            <a:off x="724928" y="2658140"/>
            <a:ext cx="10688139" cy="563525"/>
          </a:xfrm>
        </p:spPr>
        <p:txBody>
          <a:bodyPr>
            <a:noAutofit/>
          </a:bodyPr>
          <a:lstStyle/>
          <a:p>
            <a:pPr algn="ctr"/>
            <a:r>
              <a:rPr lang="en-US" sz="4000" b="1" dirty="0"/>
              <a:t>Thank you!</a:t>
            </a:r>
            <a:endParaRPr lang="en-GB" sz="4000" b="1" dirty="0"/>
          </a:p>
        </p:txBody>
      </p:sp>
    </p:spTree>
    <p:extLst>
      <p:ext uri="{BB962C8B-B14F-4D97-AF65-F5344CB8AC3E}">
        <p14:creationId xmlns:p14="http://schemas.microsoft.com/office/powerpoint/2010/main" val="32447140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0427E-3641-2B4F-AC26-150AED5EBB0C}"/>
              </a:ext>
            </a:extLst>
          </p:cNvPr>
          <p:cNvSpPr>
            <a:spLocks noGrp="1"/>
          </p:cNvSpPr>
          <p:nvPr>
            <p:ph type="title"/>
          </p:nvPr>
        </p:nvSpPr>
        <p:spPr>
          <a:xfrm>
            <a:off x="493719" y="939332"/>
            <a:ext cx="10696795" cy="2326383"/>
          </a:xfrm>
        </p:spPr>
        <p:txBody>
          <a:bodyPr/>
          <a:lstStyle/>
          <a:p>
            <a:pPr algn="l"/>
            <a:r>
              <a:rPr lang="en-US" sz="2900" b="1" dirty="0">
                <a:solidFill>
                  <a:srgbClr val="00B0F0"/>
                </a:solidFill>
                <a:latin typeface="Montserrat" pitchFamily="2" charset="77"/>
                <a:cs typeface="Calibri" charset="0"/>
              </a:rPr>
              <a:t>Acknowledgements</a:t>
            </a:r>
            <a:br>
              <a:rPr lang="en-US" sz="1200" dirty="0"/>
            </a:br>
            <a:br>
              <a:rPr lang="en-US" sz="1400" dirty="0"/>
            </a:br>
            <a:r>
              <a:rPr lang="en-US" sz="2000" dirty="0">
                <a:latin typeface="+mn-lt"/>
              </a:rPr>
              <a:t>This work was conducted as part of the CGIAR Initiative on Sustainable Animal Productivity. CGIAR research is supported by contributions to the CGIAR Trust Fund. CGIAR is a global research partnership for a food-secure future dedicated to transforming food, land, and water systems in a climate crisis. </a:t>
            </a:r>
            <a:br>
              <a:rPr lang="en-US" sz="1400" b="1" dirty="0"/>
            </a:br>
            <a:endParaRPr lang="en-US" sz="1400" b="1" dirty="0"/>
          </a:p>
        </p:txBody>
      </p:sp>
    </p:spTree>
    <p:extLst>
      <p:ext uri="{BB962C8B-B14F-4D97-AF65-F5344CB8AC3E}">
        <p14:creationId xmlns:p14="http://schemas.microsoft.com/office/powerpoint/2010/main" val="2573488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F91AA5-BBB5-A586-029F-A425D1056B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9273E6-197E-DCEE-E339-B59A7071E752}"/>
              </a:ext>
            </a:extLst>
          </p:cNvPr>
          <p:cNvSpPr>
            <a:spLocks noGrp="1"/>
          </p:cNvSpPr>
          <p:nvPr>
            <p:ph type="title"/>
          </p:nvPr>
        </p:nvSpPr>
        <p:spPr/>
        <p:txBody>
          <a:bodyPr>
            <a:normAutofit/>
          </a:bodyPr>
          <a:lstStyle/>
          <a:p>
            <a:r>
              <a:rPr lang="en-US" dirty="0">
                <a:solidFill>
                  <a:srgbClr val="00B0F0"/>
                </a:solidFill>
              </a:rPr>
              <a:t>Background… </a:t>
            </a:r>
          </a:p>
        </p:txBody>
      </p:sp>
      <p:sp>
        <p:nvSpPr>
          <p:cNvPr id="3" name="Content Placeholder 2">
            <a:extLst>
              <a:ext uri="{FF2B5EF4-FFF2-40B4-BE49-F238E27FC236}">
                <a16:creationId xmlns:a16="http://schemas.microsoft.com/office/drawing/2014/main" id="{83F1814F-5643-0357-0178-00D117861599}"/>
              </a:ext>
            </a:extLst>
          </p:cNvPr>
          <p:cNvSpPr>
            <a:spLocks noGrp="1"/>
          </p:cNvSpPr>
          <p:nvPr>
            <p:ph idx="1"/>
          </p:nvPr>
        </p:nvSpPr>
        <p:spPr>
          <a:xfrm>
            <a:off x="479728" y="1235236"/>
            <a:ext cx="11429243" cy="5288267"/>
          </a:xfrm>
        </p:spPr>
        <p:txBody>
          <a:bodyPr>
            <a:normAutofit fontScale="92500" lnSpcReduction="20000"/>
          </a:bodyPr>
          <a:lstStyle/>
          <a:p>
            <a:pPr marL="342900" indent="-342900">
              <a:buFont typeface="Wingdings" panose="05000000000000000000" pitchFamily="2" charset="2"/>
              <a:buChar char="q"/>
            </a:pPr>
            <a:r>
              <a:rPr lang="en-US" sz="2800" dirty="0"/>
              <a:t>Enhancing the production and productivity of the sector has increasingly become an important focus of governments, researchers, and development practitioners, given the potentially significant effects of employment, income, and nutrition on poor households and women's empowerment. </a:t>
            </a:r>
          </a:p>
          <a:p>
            <a:pPr marL="342900" indent="-342900">
              <a:buFont typeface="Wingdings" panose="05000000000000000000" pitchFamily="2" charset="2"/>
              <a:buChar char="q"/>
            </a:pPr>
            <a:r>
              <a:rPr lang="en-US" sz="2800" dirty="0"/>
              <a:t>This requires integrated technologies, including improved genotypes, which are locally adapted and farmer-preferred (Birhanu, Bruno et al. 2022). </a:t>
            </a:r>
          </a:p>
          <a:p>
            <a:pPr marL="342900" indent="-342900">
              <a:buFont typeface="Wingdings" panose="05000000000000000000" pitchFamily="2" charset="2"/>
              <a:buChar char="q"/>
            </a:pPr>
            <a:r>
              <a:rPr lang="en-US" sz="2800" dirty="0"/>
              <a:t>Introducing high-producing and locally adapted genotypes demands identifying, testing, and evaluating the performance of different breeds as environmental conditions are highly heterogeneous, and the performance of chicken strains is affected by agroecology and production systems(Kebede, Komen et al. 2024). </a:t>
            </a:r>
          </a:p>
          <a:p>
            <a:pPr marL="342900" indent="-342900">
              <a:buFont typeface="Wingdings" panose="05000000000000000000" pitchFamily="2" charset="2"/>
              <a:buChar char="q"/>
            </a:pPr>
            <a:r>
              <a:rPr lang="en-US" sz="2800" dirty="0"/>
              <a:t>This requires undertaking well-designed genotype by environment (</a:t>
            </a:r>
            <a:r>
              <a:rPr lang="en-US" sz="2800" dirty="0" err="1"/>
              <a:t>GxE</a:t>
            </a:r>
            <a:r>
              <a:rPr lang="en-US" sz="2800" dirty="0"/>
              <a:t>) studies (Kebede, Komen et al. 2024)</a:t>
            </a:r>
          </a:p>
          <a:p>
            <a:pPr lvl="1" indent="0">
              <a:buNone/>
            </a:pPr>
            <a:endParaRPr lang="en-US" sz="2100" dirty="0">
              <a:solidFill>
                <a:schemeClr val="tx1">
                  <a:lumMod val="75000"/>
                  <a:lumOff val="25000"/>
                </a:schemeClr>
              </a:solidFill>
              <a:latin typeface="+mn-lt"/>
            </a:endParaRPr>
          </a:p>
          <a:p>
            <a:pPr marL="457200" indent="-457200">
              <a:buAutoNum type="arabicParenBoth"/>
            </a:pPr>
            <a:endParaRPr lang="en-US" sz="2100" dirty="0">
              <a:solidFill>
                <a:schemeClr val="tx1">
                  <a:lumMod val="75000"/>
                  <a:lumOff val="25000"/>
                </a:schemeClr>
              </a:solidFill>
              <a:latin typeface="+mn-lt"/>
            </a:endParaRPr>
          </a:p>
          <a:p>
            <a:pPr lvl="1" indent="0">
              <a:buNone/>
            </a:pPr>
            <a:endParaRPr lang="en-ET" sz="2100" dirty="0">
              <a:latin typeface="+mn-lt"/>
            </a:endParaRPr>
          </a:p>
          <a:p>
            <a:endParaRPr lang="en-US" dirty="0"/>
          </a:p>
        </p:txBody>
      </p:sp>
    </p:spTree>
    <p:extLst>
      <p:ext uri="{BB962C8B-B14F-4D97-AF65-F5344CB8AC3E}">
        <p14:creationId xmlns:p14="http://schemas.microsoft.com/office/powerpoint/2010/main" val="1360943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5C16B3-703B-B346-604A-18EC42E798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6BE568-62B5-9DBC-181C-4AD1FBB23209}"/>
              </a:ext>
            </a:extLst>
          </p:cNvPr>
          <p:cNvSpPr>
            <a:spLocks noGrp="1"/>
          </p:cNvSpPr>
          <p:nvPr>
            <p:ph type="title"/>
          </p:nvPr>
        </p:nvSpPr>
        <p:spPr/>
        <p:txBody>
          <a:bodyPr>
            <a:normAutofit/>
          </a:bodyPr>
          <a:lstStyle/>
          <a:p>
            <a:r>
              <a:rPr lang="en-US" dirty="0">
                <a:solidFill>
                  <a:srgbClr val="00B0F0"/>
                </a:solidFill>
              </a:rPr>
              <a:t>Background… </a:t>
            </a:r>
          </a:p>
        </p:txBody>
      </p:sp>
      <p:sp>
        <p:nvSpPr>
          <p:cNvPr id="3" name="Content Placeholder 2">
            <a:extLst>
              <a:ext uri="{FF2B5EF4-FFF2-40B4-BE49-F238E27FC236}">
                <a16:creationId xmlns:a16="http://schemas.microsoft.com/office/drawing/2014/main" id="{5D379904-431F-774E-E439-999590B9654E}"/>
              </a:ext>
            </a:extLst>
          </p:cNvPr>
          <p:cNvSpPr>
            <a:spLocks noGrp="1"/>
          </p:cNvSpPr>
          <p:nvPr>
            <p:ph idx="1"/>
          </p:nvPr>
        </p:nvSpPr>
        <p:spPr>
          <a:xfrm>
            <a:off x="479727" y="1235236"/>
            <a:ext cx="11581643" cy="5288267"/>
          </a:xfrm>
        </p:spPr>
        <p:txBody>
          <a:bodyPr>
            <a:normAutofit lnSpcReduction="10000"/>
          </a:bodyPr>
          <a:lstStyle/>
          <a:p>
            <a:pPr marL="342900" indent="-342900">
              <a:buFont typeface="Wingdings" panose="05000000000000000000" pitchFamily="2" charset="2"/>
              <a:buChar char="q"/>
            </a:pPr>
            <a:r>
              <a:rPr lang="en-US" sz="2800" dirty="0"/>
              <a:t>Through Sustainable Animal Productivity for Livelihoods, Nutrition and Gender Inclusion (SAPLING), the TPGS research program at ILRI implemented on-farm chicken performance test experiments in Ethiopia, Kenya, Tanzania, and Vietnam in partnership with national agricultural research institutes, private companies, and other stakeholders. </a:t>
            </a:r>
          </a:p>
          <a:p>
            <a:pPr marL="342900" indent="-342900">
              <a:buFont typeface="Wingdings" panose="05000000000000000000" pitchFamily="2" charset="2"/>
              <a:buChar char="q"/>
            </a:pPr>
            <a:endParaRPr lang="en-US" sz="2800" dirty="0"/>
          </a:p>
          <a:p>
            <a:pPr marL="342900" indent="-342900">
              <a:buFont typeface="Wingdings" panose="05000000000000000000" pitchFamily="2" charset="2"/>
              <a:buChar char="q"/>
            </a:pPr>
            <a:r>
              <a:rPr lang="en-US" sz="2800" dirty="0"/>
              <a:t>The main aim was to evaluate the performance of different chicken breeds under farmer management conduction, identify farmer-preferred breeds, enhance households’ knowledge and skill in animal source and other nutrient-dense food consumption,  and develop an inclusive business model for scaling farmer-preferred breeds.</a:t>
            </a:r>
          </a:p>
          <a:p>
            <a:pPr marL="342900" indent="-342900">
              <a:buFont typeface="Wingdings" panose="05000000000000000000" pitchFamily="2" charset="2"/>
              <a:buChar char="q"/>
            </a:pPr>
            <a:endParaRPr lang="en-US" sz="2800" dirty="0"/>
          </a:p>
          <a:p>
            <a:pPr lvl="1" indent="0">
              <a:buNone/>
            </a:pPr>
            <a:endParaRPr lang="en-US" sz="2100" dirty="0">
              <a:solidFill>
                <a:schemeClr val="tx1">
                  <a:lumMod val="75000"/>
                  <a:lumOff val="25000"/>
                </a:schemeClr>
              </a:solidFill>
              <a:latin typeface="+mn-lt"/>
            </a:endParaRPr>
          </a:p>
          <a:p>
            <a:pPr marL="457200" indent="-457200">
              <a:buAutoNum type="arabicParenBoth"/>
            </a:pPr>
            <a:endParaRPr lang="en-US" sz="2100" dirty="0">
              <a:solidFill>
                <a:schemeClr val="tx1">
                  <a:lumMod val="75000"/>
                  <a:lumOff val="25000"/>
                </a:schemeClr>
              </a:solidFill>
              <a:latin typeface="+mn-lt"/>
            </a:endParaRPr>
          </a:p>
          <a:p>
            <a:pPr lvl="1" indent="0">
              <a:buNone/>
            </a:pPr>
            <a:endParaRPr lang="en-ET" sz="2100" dirty="0">
              <a:latin typeface="+mn-lt"/>
            </a:endParaRPr>
          </a:p>
          <a:p>
            <a:endParaRPr lang="en-US" dirty="0"/>
          </a:p>
        </p:txBody>
      </p:sp>
    </p:spTree>
    <p:extLst>
      <p:ext uri="{BB962C8B-B14F-4D97-AF65-F5344CB8AC3E}">
        <p14:creationId xmlns:p14="http://schemas.microsoft.com/office/powerpoint/2010/main" val="273664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8A727071-C8F7-227B-E584-05784405EA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4BA7AD-E992-DF47-3027-FC345DE64203}"/>
              </a:ext>
            </a:extLst>
          </p:cNvPr>
          <p:cNvSpPr>
            <a:spLocks noGrp="1"/>
          </p:cNvSpPr>
          <p:nvPr>
            <p:ph type="title"/>
          </p:nvPr>
        </p:nvSpPr>
        <p:spPr/>
        <p:txBody>
          <a:bodyPr>
            <a:normAutofit fontScale="90000"/>
          </a:bodyPr>
          <a:lstStyle/>
          <a:p>
            <a:r>
              <a:rPr lang="en-US" dirty="0">
                <a:solidFill>
                  <a:srgbClr val="00B0F0"/>
                </a:solidFill>
              </a:rPr>
              <a:t>Methodology-on-farm testing components </a:t>
            </a:r>
            <a:endParaRPr lang="en-GB" dirty="0"/>
          </a:p>
        </p:txBody>
      </p:sp>
      <p:sp>
        <p:nvSpPr>
          <p:cNvPr id="3" name="Content Placeholder 2">
            <a:extLst>
              <a:ext uri="{FF2B5EF4-FFF2-40B4-BE49-F238E27FC236}">
                <a16:creationId xmlns:a16="http://schemas.microsoft.com/office/drawing/2014/main" id="{6168965C-1F41-353F-FE3E-4CC023330281}"/>
              </a:ext>
            </a:extLst>
          </p:cNvPr>
          <p:cNvSpPr>
            <a:spLocks noGrp="1"/>
          </p:cNvSpPr>
          <p:nvPr>
            <p:ph idx="1"/>
          </p:nvPr>
        </p:nvSpPr>
        <p:spPr/>
        <p:txBody>
          <a:bodyPr>
            <a:normAutofit fontScale="70000" lnSpcReduction="20000"/>
          </a:bodyPr>
          <a:lstStyle/>
          <a:p>
            <a:pPr marL="0" marR="0" indent="0" algn="just" rtl="0" eaLnBrk="1" fontAlgn="ctr" latinLnBrk="0" hangingPunct="1">
              <a:lnSpc>
                <a:spcPct val="107000"/>
              </a:lnSpc>
              <a:spcAft>
                <a:spcPts val="20"/>
              </a:spcAft>
            </a:pPr>
            <a:r>
              <a:rPr lang="en-US" sz="3200" dirty="0"/>
              <a:t>The on-farm chicken performance testing has the following three major components. </a:t>
            </a:r>
          </a:p>
          <a:p>
            <a:pPr lvl="1" indent="0" algn="just" fontAlgn="ctr">
              <a:lnSpc>
                <a:spcPct val="107000"/>
              </a:lnSpc>
              <a:spcAft>
                <a:spcPts val="20"/>
              </a:spcAft>
              <a:buNone/>
            </a:pPr>
            <a:r>
              <a:rPr lang="en-US" sz="3200" dirty="0"/>
              <a:t>1)  </a:t>
            </a:r>
            <a:r>
              <a:rPr lang="en-US" sz="3200" b="1" dirty="0"/>
              <a:t>Delivery and testing of improved chicken genetics</a:t>
            </a:r>
            <a:r>
              <a:rPr lang="en-US" sz="3200" dirty="0"/>
              <a:t>. Aimed at comparing the growth and egg production performance of selected breeds (strains) across different geographies.</a:t>
            </a:r>
          </a:p>
          <a:p>
            <a:pPr lvl="1" indent="0" algn="just" fontAlgn="ctr">
              <a:lnSpc>
                <a:spcPct val="107000"/>
              </a:lnSpc>
              <a:spcAft>
                <a:spcPts val="20"/>
              </a:spcAft>
              <a:buNone/>
            </a:pPr>
            <a:r>
              <a:rPr lang="en-US" sz="3200" dirty="0"/>
              <a:t>2) </a:t>
            </a:r>
            <a:r>
              <a:rPr lang="en-US" sz="3200" b="1" dirty="0"/>
              <a:t>Households’ nutrition education</a:t>
            </a:r>
            <a:r>
              <a:rPr lang="en-US" sz="3200" dirty="0"/>
              <a:t>: Introducing nutrition education at the household level aimed at building households’ knowledge and skill in enhanced poultry product consumption and documenting outcomes. </a:t>
            </a:r>
          </a:p>
          <a:p>
            <a:pPr lvl="1" indent="0" algn="just" fontAlgn="ctr">
              <a:lnSpc>
                <a:spcPct val="107000"/>
              </a:lnSpc>
              <a:spcAft>
                <a:spcPts val="20"/>
              </a:spcAft>
              <a:buNone/>
            </a:pPr>
            <a:r>
              <a:rPr lang="en-US" sz="3200" dirty="0"/>
              <a:t>3) </a:t>
            </a:r>
            <a:r>
              <a:rPr lang="en-US" sz="3200" b="1" dirty="0"/>
              <a:t>Testing/validation of scaling business model</a:t>
            </a:r>
            <a:r>
              <a:rPr lang="en-US" sz="3200" dirty="0"/>
              <a:t>. This involves implementing targeted interventions that enhance farmers’ access and use of integrated poultry technologies and generating evidence on different outcomes</a:t>
            </a:r>
          </a:p>
        </p:txBody>
      </p:sp>
    </p:spTree>
    <p:extLst>
      <p:ext uri="{BB962C8B-B14F-4D97-AF65-F5344CB8AC3E}">
        <p14:creationId xmlns:p14="http://schemas.microsoft.com/office/powerpoint/2010/main" val="3455958619"/>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FB826D4B-3116-CF10-AF74-D9B9F89648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5B87DA-7278-C46B-0882-B8EDA1783C17}"/>
              </a:ext>
            </a:extLst>
          </p:cNvPr>
          <p:cNvSpPr>
            <a:spLocks noGrp="1"/>
          </p:cNvSpPr>
          <p:nvPr>
            <p:ph type="title"/>
          </p:nvPr>
        </p:nvSpPr>
        <p:spPr/>
        <p:txBody>
          <a:bodyPr/>
          <a:lstStyle/>
          <a:p>
            <a:r>
              <a:rPr lang="en-US" dirty="0">
                <a:solidFill>
                  <a:srgbClr val="00B0F0"/>
                </a:solidFill>
              </a:rPr>
              <a:t>Methodology-household selection </a:t>
            </a:r>
            <a:endParaRPr lang="en-GB" dirty="0"/>
          </a:p>
        </p:txBody>
      </p:sp>
      <p:sp>
        <p:nvSpPr>
          <p:cNvPr id="3" name="Content Placeholder 2">
            <a:extLst>
              <a:ext uri="{FF2B5EF4-FFF2-40B4-BE49-F238E27FC236}">
                <a16:creationId xmlns:a16="http://schemas.microsoft.com/office/drawing/2014/main" id="{E5BD5F03-690F-4F82-34A6-CF473A6DD987}"/>
              </a:ext>
            </a:extLst>
          </p:cNvPr>
          <p:cNvSpPr>
            <a:spLocks noGrp="1"/>
          </p:cNvSpPr>
          <p:nvPr>
            <p:ph idx="1"/>
          </p:nvPr>
        </p:nvSpPr>
        <p:spPr>
          <a:xfrm>
            <a:off x="724929" y="1358781"/>
            <a:ext cx="10356728" cy="4818183"/>
          </a:xfrm>
        </p:spPr>
        <p:txBody>
          <a:bodyPr>
            <a:normAutofit fontScale="92500" lnSpcReduction="10000"/>
          </a:bodyPr>
          <a:lstStyle/>
          <a:p>
            <a:pPr marL="0" indent="0">
              <a:buFont typeface="Arial" charset="0"/>
              <a:buNone/>
            </a:pPr>
            <a:r>
              <a:rPr lang="en-US" sz="3300" dirty="0"/>
              <a:t>Household selection involves two stages:</a:t>
            </a:r>
          </a:p>
          <a:p>
            <a:pPr marL="0" indent="0">
              <a:buFont typeface="Arial" charset="0"/>
              <a:buNone/>
            </a:pPr>
            <a:endParaRPr lang="en-US" sz="3300" dirty="0"/>
          </a:p>
          <a:p>
            <a:pPr lvl="1" indent="0">
              <a:buNone/>
            </a:pPr>
            <a:r>
              <a:rPr lang="en-US" sz="3000" dirty="0"/>
              <a:t>Stage I-  Purposive sampling: identify farmers in a village meeting certain criteria</a:t>
            </a:r>
          </a:p>
          <a:p>
            <a:pPr lvl="1" indent="0">
              <a:buNone/>
            </a:pPr>
            <a:endParaRPr lang="en-US" sz="3000" dirty="0"/>
          </a:p>
          <a:p>
            <a:pPr lvl="1" indent="0">
              <a:buNone/>
            </a:pPr>
            <a:r>
              <a:rPr lang="en-US" sz="3000" dirty="0"/>
              <a:t>Stage II- Random sampling: Providing equal chance for all farmers who fulfilled the selection criteria</a:t>
            </a:r>
          </a:p>
          <a:p>
            <a:pPr marL="0" indent="0">
              <a:buFont typeface="Arial" charset="0"/>
              <a:buNone/>
            </a:pPr>
            <a:endParaRPr lang="en-US" sz="3200" dirty="0">
              <a:latin typeface="Gill Sans MT" panose="020B0502020104020203" pitchFamily="34" charset="0"/>
              <a:cs typeface="Times New Roman" panose="02020603050405020304" pitchFamily="18" charset="0"/>
            </a:endParaRPr>
          </a:p>
          <a:p>
            <a:pPr marL="0" marR="0" indent="0" algn="just" rtl="0" eaLnBrk="1" fontAlgn="ctr" latinLnBrk="0" hangingPunct="1">
              <a:lnSpc>
                <a:spcPct val="107000"/>
              </a:lnSpc>
              <a:spcAft>
                <a:spcPts val="20"/>
              </a:spcAft>
            </a:pPr>
            <a:endParaRPr lang="en-US" sz="3200" dirty="0"/>
          </a:p>
          <a:p>
            <a:pPr marL="0" marR="0" indent="0" algn="just" rtl="0" eaLnBrk="1" fontAlgn="ctr" latinLnBrk="0" hangingPunct="1">
              <a:lnSpc>
                <a:spcPct val="107000"/>
              </a:lnSpc>
              <a:spcAft>
                <a:spcPts val="20"/>
              </a:spcAft>
            </a:pPr>
            <a:r>
              <a:rPr lang="en-US" sz="3200" dirty="0"/>
              <a:t>. </a:t>
            </a:r>
          </a:p>
          <a:p>
            <a:pPr marL="0" marR="0" indent="0" algn="just" rtl="0" eaLnBrk="1" fontAlgn="ctr" latinLnBrk="0" hangingPunct="1">
              <a:lnSpc>
                <a:spcPct val="107000"/>
              </a:lnSpc>
              <a:spcAft>
                <a:spcPts val="20"/>
              </a:spcAft>
            </a:pPr>
            <a:endParaRPr lang="en-US" sz="3200" dirty="0"/>
          </a:p>
        </p:txBody>
      </p:sp>
    </p:spTree>
    <p:extLst>
      <p:ext uri="{BB962C8B-B14F-4D97-AF65-F5344CB8AC3E}">
        <p14:creationId xmlns:p14="http://schemas.microsoft.com/office/powerpoint/2010/main" val="237857945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4A67D428-73AA-7BE6-44BE-36E9905BC0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A7081B-CB48-0333-A290-2CD70D6966AB}"/>
              </a:ext>
            </a:extLst>
          </p:cNvPr>
          <p:cNvSpPr>
            <a:spLocks noGrp="1"/>
          </p:cNvSpPr>
          <p:nvPr>
            <p:ph type="title"/>
          </p:nvPr>
        </p:nvSpPr>
        <p:spPr/>
        <p:txBody>
          <a:bodyPr/>
          <a:lstStyle/>
          <a:p>
            <a:r>
              <a:rPr lang="en-US" dirty="0">
                <a:solidFill>
                  <a:srgbClr val="00B0F0"/>
                </a:solidFill>
              </a:rPr>
              <a:t>Methodology-household selection </a:t>
            </a:r>
            <a:endParaRPr lang="en-GB" dirty="0"/>
          </a:p>
        </p:txBody>
      </p:sp>
      <p:sp>
        <p:nvSpPr>
          <p:cNvPr id="3" name="Content Placeholder 2">
            <a:extLst>
              <a:ext uri="{FF2B5EF4-FFF2-40B4-BE49-F238E27FC236}">
                <a16:creationId xmlns:a16="http://schemas.microsoft.com/office/drawing/2014/main" id="{83A3530F-2501-9770-C11A-AB34A475EEDE}"/>
              </a:ext>
            </a:extLst>
          </p:cNvPr>
          <p:cNvSpPr>
            <a:spLocks noGrp="1"/>
          </p:cNvSpPr>
          <p:nvPr>
            <p:ph idx="1"/>
          </p:nvPr>
        </p:nvSpPr>
        <p:spPr>
          <a:xfrm>
            <a:off x="152400" y="1358781"/>
            <a:ext cx="11919857" cy="5423019"/>
          </a:xfrm>
        </p:spPr>
        <p:txBody>
          <a:bodyPr>
            <a:normAutofit fontScale="25000" lnSpcReduction="20000"/>
          </a:bodyPr>
          <a:lstStyle/>
          <a:p>
            <a:pPr marL="0" indent="0">
              <a:buFont typeface="Arial" charset="0"/>
              <a:buNone/>
            </a:pPr>
            <a:r>
              <a:rPr lang="en-US" sz="11200" b="1" dirty="0"/>
              <a:t>Stage I-Purpose sampling on the below criteria </a:t>
            </a:r>
          </a:p>
          <a:p>
            <a:pPr marL="1028700" lvl="1" indent="-342900" algn="just">
              <a:lnSpc>
                <a:spcPct val="150000"/>
              </a:lnSpc>
              <a:spcBef>
                <a:spcPts val="0"/>
              </a:spcBef>
              <a:buFont typeface="Symbol" panose="05050102010706020507" pitchFamily="18" charset="2"/>
              <a:buChar char=""/>
            </a:pPr>
            <a:r>
              <a:rPr lang="en-GB" sz="8000" dirty="0"/>
              <a:t>Chicken keeping experience for at least two years;</a:t>
            </a:r>
          </a:p>
          <a:p>
            <a:pPr marL="1028700" lvl="1" indent="-342900" algn="just">
              <a:lnSpc>
                <a:spcPct val="150000"/>
              </a:lnSpc>
              <a:spcBef>
                <a:spcPts val="0"/>
              </a:spcBef>
              <a:buFont typeface="Symbol" panose="05050102010706020507" pitchFamily="18" charset="2"/>
              <a:buChar char=""/>
            </a:pPr>
            <a:r>
              <a:rPr lang="en-GB" sz="8000" dirty="0"/>
              <a:t>Currently keeping not more than 50 adult chickens;</a:t>
            </a:r>
          </a:p>
          <a:p>
            <a:pPr marL="1028700" lvl="1" indent="-342900" algn="just">
              <a:lnSpc>
                <a:spcPct val="150000"/>
              </a:lnSpc>
              <a:spcBef>
                <a:spcPts val="0"/>
              </a:spcBef>
              <a:buFont typeface="Symbol" panose="05050102010706020507" pitchFamily="18" charset="2"/>
              <a:buChar char=""/>
            </a:pPr>
            <a:r>
              <a:rPr lang="en-GB" sz="8000" dirty="0"/>
              <a:t>Willingness to receive 25-75 tagged, brooded, and vaccinated birds of a randomly selected strain willingness to provide night shelter;</a:t>
            </a:r>
          </a:p>
          <a:p>
            <a:pPr marL="1028700" lvl="1" indent="-342900" algn="just">
              <a:lnSpc>
                <a:spcPct val="150000"/>
              </a:lnSpc>
              <a:spcBef>
                <a:spcPts val="0"/>
              </a:spcBef>
              <a:buFont typeface="Symbol" panose="05050102010706020507" pitchFamily="18" charset="2"/>
              <a:buChar char=""/>
            </a:pPr>
            <a:r>
              <a:rPr lang="en-GB" sz="8000" dirty="0"/>
              <a:t>Willingness to provide supplemental feeding to cover the daily requirements of the chickens; </a:t>
            </a:r>
          </a:p>
          <a:p>
            <a:pPr marL="1028700" lvl="1" indent="-342900" algn="just">
              <a:lnSpc>
                <a:spcPct val="150000"/>
              </a:lnSpc>
              <a:spcBef>
                <a:spcPts val="0"/>
              </a:spcBef>
              <a:buFont typeface="Symbol" panose="05050102010706020507" pitchFamily="18" charset="2"/>
              <a:buChar char=""/>
            </a:pPr>
            <a:r>
              <a:rPr lang="en-GB" sz="8000" dirty="0"/>
              <a:t>Willingness to follow recommended flock health management practices aiming at disease control and treatment;</a:t>
            </a:r>
          </a:p>
          <a:p>
            <a:pPr marL="1028700" lvl="1" indent="-342900" algn="just">
              <a:lnSpc>
                <a:spcPct val="150000"/>
              </a:lnSpc>
              <a:spcBef>
                <a:spcPts val="0"/>
              </a:spcBef>
              <a:buFont typeface="Symbol" panose="05050102010706020507" pitchFamily="18" charset="2"/>
              <a:buChar char=""/>
            </a:pPr>
            <a:r>
              <a:rPr lang="en-GB" sz="8000" dirty="0"/>
              <a:t>Willingness to take part in TPGS-related discussions;</a:t>
            </a:r>
          </a:p>
          <a:p>
            <a:pPr marL="1028700" lvl="1" indent="-342900" algn="just">
              <a:lnSpc>
                <a:spcPct val="150000"/>
              </a:lnSpc>
              <a:spcBef>
                <a:spcPts val="0"/>
              </a:spcBef>
              <a:buFont typeface="Symbol" panose="05050102010706020507" pitchFamily="18" charset="2"/>
              <a:buChar char=""/>
            </a:pPr>
            <a:r>
              <a:rPr lang="en-GB" sz="8000" dirty="0"/>
              <a:t>Willingness to participate for a minimum of 72 Weeks in TPGS data collection (pending adverse events outlined in the consent form).</a:t>
            </a:r>
          </a:p>
          <a:p>
            <a:pPr marL="0" indent="0">
              <a:buFont typeface="Arial" charset="0"/>
              <a:buNone/>
            </a:pPr>
            <a:endParaRPr lang="en-US" sz="3200" dirty="0">
              <a:latin typeface="Gill Sans MT" panose="020B0502020104020203" pitchFamily="34" charset="0"/>
              <a:cs typeface="Times New Roman" panose="02020603050405020304" pitchFamily="18" charset="0"/>
            </a:endParaRPr>
          </a:p>
          <a:p>
            <a:pPr marL="0" marR="0" indent="0" algn="just" rtl="0" eaLnBrk="1" fontAlgn="ctr" latinLnBrk="0" hangingPunct="1">
              <a:lnSpc>
                <a:spcPct val="107000"/>
              </a:lnSpc>
              <a:spcAft>
                <a:spcPts val="20"/>
              </a:spcAft>
            </a:pPr>
            <a:endParaRPr lang="en-US" sz="3200" dirty="0"/>
          </a:p>
          <a:p>
            <a:pPr marL="0" marR="0" indent="0" algn="just" rtl="0" eaLnBrk="1" fontAlgn="ctr" latinLnBrk="0" hangingPunct="1">
              <a:lnSpc>
                <a:spcPct val="107000"/>
              </a:lnSpc>
              <a:spcAft>
                <a:spcPts val="20"/>
              </a:spcAft>
            </a:pPr>
            <a:r>
              <a:rPr lang="en-US" sz="3200" dirty="0"/>
              <a:t>. </a:t>
            </a:r>
          </a:p>
          <a:p>
            <a:pPr marL="0" marR="0" indent="0" algn="just" rtl="0" eaLnBrk="1" fontAlgn="ctr" latinLnBrk="0" hangingPunct="1">
              <a:lnSpc>
                <a:spcPct val="107000"/>
              </a:lnSpc>
              <a:spcAft>
                <a:spcPts val="20"/>
              </a:spcAft>
            </a:pPr>
            <a:endParaRPr lang="en-US" sz="3200" dirty="0"/>
          </a:p>
        </p:txBody>
      </p:sp>
    </p:spTree>
    <p:extLst>
      <p:ext uri="{BB962C8B-B14F-4D97-AF65-F5344CB8AC3E}">
        <p14:creationId xmlns:p14="http://schemas.microsoft.com/office/powerpoint/2010/main" val="391160678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67311-15F9-83F7-6008-36228EF1D7DC}"/>
              </a:ext>
            </a:extLst>
          </p:cNvPr>
          <p:cNvSpPr>
            <a:spLocks noGrp="1"/>
          </p:cNvSpPr>
          <p:nvPr>
            <p:ph type="title"/>
          </p:nvPr>
        </p:nvSpPr>
        <p:spPr/>
        <p:txBody>
          <a:bodyPr/>
          <a:lstStyle/>
          <a:p>
            <a:r>
              <a:rPr lang="en-US" dirty="0">
                <a:solidFill>
                  <a:srgbClr val="00B0F0"/>
                </a:solidFill>
              </a:rPr>
              <a:t>Methodology-household selection </a:t>
            </a:r>
            <a:endParaRPr lang="en-GB" dirty="0"/>
          </a:p>
        </p:txBody>
      </p:sp>
      <p:sp>
        <p:nvSpPr>
          <p:cNvPr id="3" name="Content Placeholder 2">
            <a:extLst>
              <a:ext uri="{FF2B5EF4-FFF2-40B4-BE49-F238E27FC236}">
                <a16:creationId xmlns:a16="http://schemas.microsoft.com/office/drawing/2014/main" id="{250A366F-F947-57B6-5ED9-CAAE69C46FBC}"/>
              </a:ext>
            </a:extLst>
          </p:cNvPr>
          <p:cNvSpPr>
            <a:spLocks noGrp="1"/>
          </p:cNvSpPr>
          <p:nvPr>
            <p:ph idx="1"/>
          </p:nvPr>
        </p:nvSpPr>
        <p:spPr/>
        <p:txBody>
          <a:bodyPr/>
          <a:lstStyle/>
          <a:p>
            <a:pPr marL="0" indent="0">
              <a:buNone/>
            </a:pPr>
            <a:r>
              <a:rPr lang="en-US" sz="2800" b="1" dirty="0"/>
              <a:t>Random sampling:</a:t>
            </a:r>
          </a:p>
          <a:p>
            <a:pPr marL="342900" indent="-342900">
              <a:buFont typeface="Arial" panose="020B0604020202020204" pitchFamily="34" charset="0"/>
              <a:buChar char="•"/>
            </a:pPr>
            <a:r>
              <a:rPr lang="en-GB" sz="3200" dirty="0"/>
              <a:t>If all households in a village meet the criteria and consent to participate, a 'hat' will be used to randomly select a strain and number of flocks.</a:t>
            </a:r>
          </a:p>
          <a:p>
            <a:endParaRPr lang="en-GB" sz="3200" dirty="0"/>
          </a:p>
          <a:p>
            <a:pPr marL="1028700" lvl="1" indent="-342900"/>
            <a:r>
              <a:rPr lang="en-GB" sz="3200" dirty="0"/>
              <a:t>36 pieces of paper, with the name of each strain (i.e. , strain1, strain 2, strain 3) and flock size (i.e.,25, or 50, or 75).</a:t>
            </a:r>
            <a:endParaRPr lang="en-US" sz="3200" dirty="0"/>
          </a:p>
          <a:p>
            <a:endParaRPr lang="en-GB" dirty="0"/>
          </a:p>
        </p:txBody>
      </p:sp>
    </p:spTree>
    <p:extLst>
      <p:ext uri="{BB962C8B-B14F-4D97-AF65-F5344CB8AC3E}">
        <p14:creationId xmlns:p14="http://schemas.microsoft.com/office/powerpoint/2010/main" val="3861627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0C50D-9E40-3467-DE51-06B4DEEDE554}"/>
              </a:ext>
            </a:extLst>
          </p:cNvPr>
          <p:cNvSpPr>
            <a:spLocks noGrp="1"/>
          </p:cNvSpPr>
          <p:nvPr>
            <p:ph type="title"/>
          </p:nvPr>
        </p:nvSpPr>
        <p:spPr>
          <a:xfrm>
            <a:off x="724928" y="334497"/>
            <a:ext cx="10236985" cy="776459"/>
          </a:xfrm>
        </p:spPr>
        <p:txBody>
          <a:bodyPr>
            <a:normAutofit fontScale="90000"/>
          </a:bodyPr>
          <a:lstStyle/>
          <a:p>
            <a:r>
              <a:rPr lang="en-US" dirty="0">
                <a:solidFill>
                  <a:srgbClr val="00B0F0"/>
                </a:solidFill>
              </a:rPr>
              <a:t>Risks and benefits of on-farm participating households</a:t>
            </a:r>
            <a:endParaRPr lang="en-GB" dirty="0">
              <a:solidFill>
                <a:srgbClr val="00B0F0"/>
              </a:solidFill>
            </a:endParaRPr>
          </a:p>
        </p:txBody>
      </p:sp>
      <p:sp>
        <p:nvSpPr>
          <p:cNvPr id="3" name="Content Placeholder 2">
            <a:extLst>
              <a:ext uri="{FF2B5EF4-FFF2-40B4-BE49-F238E27FC236}">
                <a16:creationId xmlns:a16="http://schemas.microsoft.com/office/drawing/2014/main" id="{AC231796-E7AA-2E67-5B9F-855ACF41F3BD}"/>
              </a:ext>
            </a:extLst>
          </p:cNvPr>
          <p:cNvSpPr>
            <a:spLocks noGrp="1"/>
          </p:cNvSpPr>
          <p:nvPr>
            <p:ph idx="1"/>
          </p:nvPr>
        </p:nvSpPr>
        <p:spPr>
          <a:xfrm>
            <a:off x="724928" y="1358781"/>
            <a:ext cx="11053415" cy="5074676"/>
          </a:xfrm>
        </p:spPr>
        <p:txBody>
          <a:bodyPr>
            <a:normAutofit fontScale="92500"/>
          </a:bodyPr>
          <a:lstStyle/>
          <a:p>
            <a:r>
              <a:rPr lang="en-US" b="1" dirty="0"/>
              <a:t>1) Benefits</a:t>
            </a:r>
          </a:p>
          <a:p>
            <a:pPr lvl="1"/>
            <a:r>
              <a:rPr lang="en-US" dirty="0"/>
              <a:t>Receive 25-75 vaccinated birds brooded to 28 or 42 days. These birds will have received all standard vaccinations;</a:t>
            </a:r>
          </a:p>
          <a:p>
            <a:pPr lvl="1"/>
            <a:r>
              <a:rPr lang="en-US" dirty="0"/>
              <a:t>Male chickens, upon reaching 20 weeks, can be consumed or sold for your benefit;</a:t>
            </a:r>
          </a:p>
          <a:p>
            <a:pPr lvl="1"/>
            <a:r>
              <a:rPr lang="en-US" dirty="0"/>
              <a:t>Receive training on recommended chicken management practices; and </a:t>
            </a:r>
          </a:p>
          <a:p>
            <a:pPr lvl="1"/>
            <a:r>
              <a:rPr lang="en-US" dirty="0"/>
              <a:t>Others may benefit from the information we find in this study.</a:t>
            </a:r>
          </a:p>
          <a:p>
            <a:r>
              <a:rPr lang="en-US" b="1" dirty="0"/>
              <a:t>2) Risks</a:t>
            </a:r>
          </a:p>
          <a:p>
            <a:pPr lvl="1"/>
            <a:r>
              <a:rPr lang="en-US" dirty="0"/>
              <a:t>If the existing chickens in the household die, they may not be replaced;</a:t>
            </a:r>
          </a:p>
          <a:p>
            <a:pPr lvl="1"/>
            <a:r>
              <a:rPr lang="en-US" dirty="0"/>
              <a:t>(unless the cause of the death is related to the new strain that is vaccinated for economically important diseases)</a:t>
            </a:r>
          </a:p>
          <a:p>
            <a:pPr lvl="1"/>
            <a:r>
              <a:rPr lang="en-US" dirty="0"/>
              <a:t>The introduced chickens may not be highly yielding   </a:t>
            </a:r>
          </a:p>
          <a:p>
            <a:pPr lvl="1"/>
            <a:r>
              <a:rPr lang="en-US" dirty="0"/>
              <a:t>The introduced birds might outcompete the existing birds in the household and vice versa.</a:t>
            </a:r>
          </a:p>
          <a:p>
            <a:endParaRPr lang="en-GB" dirty="0"/>
          </a:p>
        </p:txBody>
      </p:sp>
    </p:spTree>
    <p:extLst>
      <p:ext uri="{BB962C8B-B14F-4D97-AF65-F5344CB8AC3E}">
        <p14:creationId xmlns:p14="http://schemas.microsoft.com/office/powerpoint/2010/main" val="3655800186"/>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2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2.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3.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4.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5.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6.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ppt/theme/themeOverride7.xml><?xml version="1.0" encoding="utf-8"?>
<a:themeOverride xmlns:a="http://schemas.openxmlformats.org/drawingml/2006/main">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ebf636a-ead4-4a0b-9297-29c978feb654">
      <UserInfo>
        <DisplayName/>
        <AccountId xsi:nil="true"/>
        <AccountType/>
      </UserInfo>
    </SharedWithUsers>
    <MediaLengthInSeconds xmlns="9e60f987-d17d-4b93-98b2-a292c614b3a2" xsi:nil="true"/>
    <_activity xmlns="9e60f987-d17d-4b93-98b2-a292c614b3a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66F01920A8E404CAEB68E250EB73B74" ma:contentTypeVersion="18" ma:contentTypeDescription="Create a new document." ma:contentTypeScope="" ma:versionID="e78023bf226d1acba84fa6fb81e8061c">
  <xsd:schema xmlns:xsd="http://www.w3.org/2001/XMLSchema" xmlns:xs="http://www.w3.org/2001/XMLSchema" xmlns:p="http://schemas.microsoft.com/office/2006/metadata/properties" xmlns:ns3="9e60f987-d17d-4b93-98b2-a292c614b3a2" xmlns:ns4="bebf636a-ead4-4a0b-9297-29c978feb654" targetNamespace="http://schemas.microsoft.com/office/2006/metadata/properties" ma:root="true" ma:fieldsID="90cb926e6a61eea8326c44b943b97989" ns3:_="" ns4:_="">
    <xsd:import namespace="9e60f987-d17d-4b93-98b2-a292c614b3a2"/>
    <xsd:import namespace="bebf636a-ead4-4a0b-9297-29c978feb65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60f987-d17d-4b93-98b2-a292c614b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bf636a-ead4-4a0b-9297-29c978feb65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2.xml><?xml version="1.0" encoding="utf-8"?>
<ds:datastoreItem xmlns:ds="http://schemas.openxmlformats.org/officeDocument/2006/customXml" ds:itemID="{6D158CA3-F6CE-4B79-BA22-35235E3FE75F}">
  <ds:schemaRefs>
    <ds:schemaRef ds:uri="http://schemas.microsoft.com/office/infopath/2007/PartnerControls"/>
    <ds:schemaRef ds:uri="http://purl.org/dc/dcmitype/"/>
    <ds:schemaRef ds:uri="http://schemas.microsoft.com/office/2006/documentManagement/types"/>
    <ds:schemaRef ds:uri="9e60f987-d17d-4b93-98b2-a292c614b3a2"/>
    <ds:schemaRef ds:uri="http://purl.org/dc/terms/"/>
    <ds:schemaRef ds:uri="http://schemas.microsoft.com/office/2006/metadata/properties"/>
    <ds:schemaRef ds:uri="http://schemas.openxmlformats.org/package/2006/metadata/core-properties"/>
    <ds:schemaRef ds:uri="bebf636a-ead4-4a0b-9297-29c978feb654"/>
    <ds:schemaRef ds:uri="http://www.w3.org/XML/1998/namespace"/>
    <ds:schemaRef ds:uri="http://purl.org/dc/elements/1.1/"/>
  </ds:schemaRefs>
</ds:datastoreItem>
</file>

<file path=customXml/itemProps3.xml><?xml version="1.0" encoding="utf-8"?>
<ds:datastoreItem xmlns:ds="http://schemas.openxmlformats.org/officeDocument/2006/customXml" ds:itemID="{6EC0141E-C536-481F-ABAC-67595B92DA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60f987-d17d-4b93-98b2-a292c614b3a2"/>
    <ds:schemaRef ds:uri="bebf636a-ead4-4a0b-9297-29c978feb6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14165</TotalTime>
  <Words>2697</Words>
  <Application>Microsoft Office PowerPoint</Application>
  <PresentationFormat>Widescreen</PresentationFormat>
  <Paragraphs>199</Paragraphs>
  <Slides>29</Slides>
  <Notes>4</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29</vt:i4>
      </vt:variant>
    </vt:vector>
  </HeadingPairs>
  <TitlesOfParts>
    <vt:vector size="44" baseType="lpstr">
      <vt:lpstr>.AppleSystemUIFont</vt:lpstr>
      <vt:lpstr>Arial</vt:lpstr>
      <vt:lpstr>Avenir Black</vt:lpstr>
      <vt:lpstr>Avenir Book</vt:lpstr>
      <vt:lpstr>Avenir Medium</vt:lpstr>
      <vt:lpstr>Calibri</vt:lpstr>
      <vt:lpstr>Cambria</vt:lpstr>
      <vt:lpstr>Gill Sans MT</vt:lpstr>
      <vt:lpstr>Montserrat</vt:lpstr>
      <vt:lpstr>Montserrat ExtraBold</vt:lpstr>
      <vt:lpstr>Symbol</vt:lpstr>
      <vt:lpstr>Times New Roman</vt:lpstr>
      <vt:lpstr>Wingdings</vt:lpstr>
      <vt:lpstr>1_Office Theme</vt:lpstr>
      <vt:lpstr>2_Office Theme</vt:lpstr>
      <vt:lpstr>            On-farm chicken performance testing in Ethiopia (OCPT): Overview of activities and progress update   Tropical Poultry Genetics Solution (TPGS) December 2024</vt:lpstr>
      <vt:lpstr>Background and context </vt:lpstr>
      <vt:lpstr>Background… </vt:lpstr>
      <vt:lpstr>Background… </vt:lpstr>
      <vt:lpstr>Methodology-on-farm testing components </vt:lpstr>
      <vt:lpstr>Methodology-household selection </vt:lpstr>
      <vt:lpstr>Methodology-household selection </vt:lpstr>
      <vt:lpstr>Methodology-household selection </vt:lpstr>
      <vt:lpstr>Risks and benefits of on-farm participating households</vt:lpstr>
      <vt:lpstr>Methodology-Experimental setup</vt:lpstr>
      <vt:lpstr>    Methodology-Experimental setup </vt:lpstr>
      <vt:lpstr>Data collection</vt:lpstr>
      <vt:lpstr>Overview of monitoring data indicators</vt:lpstr>
      <vt:lpstr>Progress made and observed results</vt:lpstr>
      <vt:lpstr>Progress made…..</vt:lpstr>
      <vt:lpstr>Progress made…</vt:lpstr>
      <vt:lpstr>Progress made…</vt:lpstr>
      <vt:lpstr>Progress made…</vt:lpstr>
      <vt:lpstr>Progress made…</vt:lpstr>
      <vt:lpstr>Progress made...</vt:lpstr>
      <vt:lpstr>Progress made…</vt:lpstr>
      <vt:lpstr>Progress made…</vt:lpstr>
      <vt:lpstr>Progress made...</vt:lpstr>
      <vt:lpstr>Progress made…</vt:lpstr>
      <vt:lpstr>Major challenges observed </vt:lpstr>
      <vt:lpstr>Proposed activities</vt:lpstr>
      <vt:lpstr>References </vt:lpstr>
      <vt:lpstr>PowerPoint Presentation</vt:lpstr>
      <vt:lpstr>Acknowledgements  This work was conducted as part of the CGIAR Initiative on Sustainable Animal Productivity. CGIAR research is supported by contributions to the CGIAR Trust Fund. CGIAR is a global research partnership for a food-secure future dedicated to transforming food, land, and water systems in a climate crisis.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Cherinet, Goshu  (ILRI)</cp:lastModifiedBy>
  <cp:revision>107</cp:revision>
  <cp:lastPrinted>2022-02-08T10:38:18Z</cp:lastPrinted>
  <dcterms:created xsi:type="dcterms:W3CDTF">2020-04-15T05:49:20Z</dcterms:created>
  <dcterms:modified xsi:type="dcterms:W3CDTF">2025-01-21T07:36:24Z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0x010100A66F01920A8E404CAEB68E250EB73B74</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y fmtid="{D5CDD505-2E9C-101B-9397-08002B2CF9AE}" pid="11" name="Order">
    <vt:r8>1359200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