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00" r:id="rId3"/>
    <p:sldId id="280" r:id="rId4"/>
    <p:sldId id="283" r:id="rId5"/>
    <p:sldId id="284" r:id="rId6"/>
    <p:sldId id="282" r:id="rId7"/>
    <p:sldId id="287" r:id="rId8"/>
    <p:sldId id="298" r:id="rId9"/>
    <p:sldId id="272" r:id="rId10"/>
    <p:sldId id="258" r:id="rId11"/>
    <p:sldId id="273" r:id="rId12"/>
    <p:sldId id="288" r:id="rId13"/>
    <p:sldId id="289" r:id="rId14"/>
    <p:sldId id="290" r:id="rId15"/>
    <p:sldId id="291" r:id="rId16"/>
    <p:sldId id="292" r:id="rId17"/>
    <p:sldId id="293" r:id="rId18"/>
    <p:sldId id="301" r:id="rId19"/>
    <p:sldId id="294" r:id="rId20"/>
    <p:sldId id="295" r:id="rId21"/>
    <p:sldId id="276" r:id="rId22"/>
    <p:sldId id="277" r:id="rId23"/>
    <p:sldId id="278" r:id="rId24"/>
    <p:sldId id="271" r:id="rId25"/>
    <p:sldId id="302" r:id="rId26"/>
    <p:sldId id="26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835" autoAdjust="0"/>
  </p:normalViewPr>
  <p:slideViewPr>
    <p:cSldViewPr>
      <p:cViewPr varScale="1">
        <p:scale>
          <a:sx n="111" d="100"/>
          <a:sy n="111" d="100"/>
        </p:scale>
        <p:origin x="157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3/21/2018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(informal=raw milk / formal pasteurized milk) – 85% milk commercialized through informal sector; 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Informal milk sector feeds (nutritional security) the largest amount of population; in urban sectors (great majority of consumers in informal settlements) – not access to supermarkets (price, proximity, …)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Informal sector meets the demand from poor consumers – need to buy small amounts (pasteurized milk in small packages), but still need milk at low prices. 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VC actors: producers – traders (2 types: operating in more “structured” establishments / mobile vendors (door to door, bicycles,…) – consumers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Offers livelihoods to many (estimates of … numbers of jobs per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litre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 makes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available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accessible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nutritional product to poor consumers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Despite regulators support over the past years, now backing – ATMs issues, unable to see the benefits from supporting informal sector, pressure from big processors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91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(informal=raw milk / formal pasteurized milk) – 85% milk commercialized through informal sector; 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Informal milk sector feeds (nutritional security) the largest amount of population; in urban sectors (great majority of consumers in informal settlements) – not access to supermarkets (price, proximity, …)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Informal sector meets the demand from poor consumers – need to buy small amounts (pasteurized milk in small packages), but still need milk at low prices. 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VC actors: producers – traders (2 types: operating in more “structured” establishments / mobile vendors (door to door, bicycles,…) – consumers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Offers livelihoods to many (estimates of … numbers of jobs per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litre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 makes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available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accessible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nutritional product to poor consumers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Despite regulators support over the past years, now backing – ATMs issues, unable to see the benefits from supporting informal sector, pressure from big processors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01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75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8FA9C2F-D49C-4838-8DEA-92B0F0BC556A}" type="slidenum">
              <a:rPr lang="en-US" smtClean="0"/>
              <a:pPr eaLnBrk="1" hangingPunct="1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16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Sustainable – designed</a:t>
            </a:r>
            <a:r>
              <a:rPr lang="en-US" baseline="0" dirty="0"/>
              <a:t> so that it provided incentives for the different players (from authorities, to trainers and traders!)</a:t>
            </a:r>
            <a:endParaRPr lang="en-US" dirty="0"/>
          </a:p>
          <a:p>
            <a:r>
              <a:rPr lang="en-US" dirty="0"/>
              <a:t>Self-sustained (economically</a:t>
            </a:r>
            <a:r>
              <a:rPr lang="en-US" baseline="0" dirty="0"/>
              <a:t> viable)</a:t>
            </a:r>
          </a:p>
          <a:p>
            <a:r>
              <a:rPr lang="en-US" baseline="0" dirty="0"/>
              <a:t>Studies showed improved milk safety and satisfaction among traders and consumers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5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Sustainable – designed</a:t>
            </a:r>
            <a:r>
              <a:rPr lang="en-US" baseline="0" dirty="0"/>
              <a:t> so that it provided incentives for the different players (from authorities, to trainers and traders!)</a:t>
            </a:r>
            <a:endParaRPr lang="en-US" dirty="0"/>
          </a:p>
          <a:p>
            <a:r>
              <a:rPr lang="en-US" dirty="0"/>
              <a:t>Self-sustained (economically</a:t>
            </a:r>
            <a:r>
              <a:rPr lang="en-US" baseline="0" dirty="0"/>
              <a:t> viable)</a:t>
            </a:r>
          </a:p>
          <a:p>
            <a:r>
              <a:rPr lang="en-US" baseline="0" dirty="0"/>
              <a:t>Studies showed improved milk safety and satisfaction among traders and consumers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4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15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053" y="4869160"/>
            <a:ext cx="6501016" cy="1507239"/>
          </a:xfrm>
          <a:prstGeom prst="rect">
            <a:avLst/>
          </a:prstGeom>
        </p:spPr>
      </p:pic>
      <p:pic>
        <p:nvPicPr>
          <p:cNvPr id="7" name="Picture 6" descr="cc-by 88x31.png"/>
          <p:cNvPicPr/>
          <p:nvPr userDrawn="1"/>
        </p:nvPicPr>
        <p:blipFill>
          <a:blip r:embed="rId3" r:link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622" y="5791200"/>
            <a:ext cx="1937978" cy="985841"/>
          </a:xfrm>
          <a:prstGeom prst="rect">
            <a:avLst/>
          </a:prstGeom>
        </p:spPr>
      </p:pic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9221" y="5866286"/>
            <a:ext cx="916054" cy="938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200072"/>
            <a:ext cx="8153400" cy="1445419"/>
          </a:xfrm>
        </p:spPr>
        <p:txBody>
          <a:bodyPr/>
          <a:lstStyle/>
          <a:p>
            <a:r>
              <a:rPr lang="en-US" sz="3600" b="1" dirty="0" err="1"/>
              <a:t>MoreMilk</a:t>
            </a:r>
            <a:endParaRPr lang="en-US" sz="3600" b="1" dirty="0"/>
          </a:p>
          <a:p>
            <a:r>
              <a:rPr lang="en-US" i="1" dirty="0"/>
              <a:t>making the most of milk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1800" dirty="0"/>
              <a:t>“Growing with dairy”</a:t>
            </a:r>
          </a:p>
          <a:p>
            <a:r>
              <a:rPr lang="en-US" sz="1800" dirty="0"/>
              <a:t>Stakeholder dissemination meeting</a:t>
            </a:r>
          </a:p>
          <a:p>
            <a:r>
              <a:rPr lang="en-US" sz="1800" dirty="0"/>
              <a:t>9 March 2018, ILRI Campus, Nairobi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823984" y="1452562"/>
            <a:ext cx="7620000" cy="985838"/>
          </a:xfrm>
        </p:spPr>
        <p:txBody>
          <a:bodyPr/>
          <a:lstStyle/>
          <a:p>
            <a:r>
              <a:rPr lang="en-US" sz="1800" dirty="0"/>
              <a:t>Silvia Alonso </a:t>
            </a:r>
          </a:p>
          <a:p>
            <a:r>
              <a:rPr lang="en-US" sz="1800" dirty="0"/>
              <a:t>(on behalf of the </a:t>
            </a:r>
            <a:r>
              <a:rPr lang="en-US" sz="1800" dirty="0" err="1"/>
              <a:t>MoreMilk</a:t>
            </a:r>
            <a:r>
              <a:rPr lang="en-US" sz="1800" dirty="0"/>
              <a:t> project research team)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1731" y="3538260"/>
            <a:ext cx="3468790" cy="23143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8247" y="3551866"/>
            <a:ext cx="1747505" cy="23155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56" y="3562752"/>
            <a:ext cx="3512812" cy="2304648"/>
          </a:xfrm>
          <a:prstGeom prst="rect">
            <a:avLst/>
          </a:prstGeom>
        </p:spPr>
      </p:pic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787" y="5943600"/>
            <a:ext cx="1080813" cy="692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9947" y="5918587"/>
            <a:ext cx="1593053" cy="870405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68" y="5910066"/>
            <a:ext cx="880664" cy="911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" descr="image00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5554" y="6096000"/>
            <a:ext cx="1463883" cy="3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MoreMilk</a:t>
            </a:r>
            <a:r>
              <a:rPr lang="en-US" dirty="0"/>
              <a:t> project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229600" cy="4572000"/>
          </a:xfrm>
        </p:spPr>
        <p:txBody>
          <a:bodyPr/>
          <a:lstStyle/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en-US" sz="1800" dirty="0"/>
              <a:t>Funder: DFID-BMGF</a:t>
            </a:r>
          </a:p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en-US" sz="1800" dirty="0"/>
              <a:t>5 year project (Nov 2016-Oct 2021)</a:t>
            </a:r>
          </a:p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en-US" sz="1800" dirty="0"/>
              <a:t>Project PIs: Delia Grace and Silvia Alonso (ILRI)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The project will include five clearly distinct research components. </a:t>
            </a: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326289"/>
              </p:ext>
            </p:extLst>
          </p:nvPr>
        </p:nvGraphicFramePr>
        <p:xfrm>
          <a:off x="533400" y="2925730"/>
          <a:ext cx="7467600" cy="3398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72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Short name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Full description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partners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7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MILK MARKETS (</a:t>
                      </a:r>
                      <a:r>
                        <a:rPr lang="en-US" sz="1400" dirty="0" err="1">
                          <a:effectLst/>
                        </a:rPr>
                        <a:t>mMarkets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assessing the potential of informal dairy markets to meet children’s milk needs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ILRI - SUA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cRCT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assessing the impact of a trader-intervention on health and nutrition outcomes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ILRI - IFPRI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SCALE &amp; SUSTAINABILITY (S&amp;S)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assessing the scalability and sustainability of trader intervention in Kenya, the state of Assam (India) and Tanzania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ILRI - IIED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RURAL MILK CONSUMPTION (BCC)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identifying drivers to improving consumption of milk in dairy development projects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ILRI –</a:t>
                      </a:r>
                      <a:r>
                        <a:rPr lang="en-US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SUA – Emory U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37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FOOD SAFETY SCOPING (FS scoping)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Scoping priority investments for food safety in three African countries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ILRI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6700" y="3657600"/>
            <a:ext cx="8001000" cy="13716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(A bit of researchers talk…)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rgbClr val="0070C0"/>
                </a:solidFill>
              </a:rPr>
              <a:t>mMarkets</a:t>
            </a:r>
            <a:r>
              <a:rPr lang="en-GB" sz="2000" dirty="0"/>
              <a:t>: What is the potential of markets to meet children’s milk needs in an urban context?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b="1" dirty="0" err="1">
                <a:solidFill>
                  <a:srgbClr val="0070C0"/>
                </a:solidFill>
              </a:rPr>
              <a:t>cRCT</a:t>
            </a:r>
            <a:r>
              <a:rPr lang="en-GB" sz="2000" b="1" dirty="0"/>
              <a:t>: What is the impact of a milk trader-based intervention on health and nutrition of children?</a:t>
            </a:r>
            <a:endParaRPr lang="en-US" sz="2000" b="1" dirty="0"/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</a:rPr>
              <a:t>S&amp;S</a:t>
            </a:r>
            <a:r>
              <a:rPr lang="en-GB" sz="2000" b="1" dirty="0"/>
              <a:t>: What are the facilitators and barriers to scale and sustainability of milk-trader based interventions?</a:t>
            </a:r>
            <a:endParaRPr lang="en-US" sz="2000" b="1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3573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Upscaling the informal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52400" y="1482298"/>
            <a:ext cx="4495800" cy="1752600"/>
          </a:xfrm>
        </p:spPr>
        <p:txBody>
          <a:bodyPr/>
          <a:lstStyle/>
          <a:p>
            <a:r>
              <a:rPr lang="en-US" dirty="0"/>
              <a:t>Training and certification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457200" y="2312516"/>
            <a:ext cx="3505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Milk quality/ milk hygiene</a:t>
            </a:r>
          </a:p>
          <a:p>
            <a:pPr algn="ctr"/>
            <a:r>
              <a:rPr lang="en-US" sz="1600" dirty="0"/>
              <a:t>business skills / value addition</a:t>
            </a:r>
          </a:p>
          <a:p>
            <a:pPr algn="ctr"/>
            <a:r>
              <a:rPr lang="en-US" sz="1600" dirty="0"/>
              <a:t>Sustainable/self-sustained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851" y="1506760"/>
            <a:ext cx="4105148" cy="30788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4738" y="4604671"/>
            <a:ext cx="5169261" cy="232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329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Upscaling the informal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52400" y="1482298"/>
            <a:ext cx="4495800" cy="1752600"/>
          </a:xfrm>
        </p:spPr>
        <p:txBody>
          <a:bodyPr/>
          <a:lstStyle/>
          <a:p>
            <a:r>
              <a:rPr lang="en-US" dirty="0"/>
              <a:t>Training and certification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457200" y="2312516"/>
            <a:ext cx="3505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Milk quality/ milk hygiene</a:t>
            </a:r>
          </a:p>
          <a:p>
            <a:pPr algn="ctr"/>
            <a:r>
              <a:rPr lang="en-US" sz="1600" dirty="0"/>
              <a:t>business skills / value addition</a:t>
            </a:r>
          </a:p>
          <a:p>
            <a:pPr algn="ctr"/>
            <a:r>
              <a:rPr lang="en-US" sz="1600" dirty="0"/>
              <a:t>Sustainable/self-sustained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851" y="1506760"/>
            <a:ext cx="4105148" cy="30788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4738" y="4604671"/>
            <a:ext cx="5169261" cy="2329529"/>
          </a:xfrm>
          <a:prstGeom prst="rect">
            <a:avLst/>
          </a:prstGeom>
        </p:spPr>
      </p:pic>
      <p:sp>
        <p:nvSpPr>
          <p:cNvPr id="8" name="Curved Left Arrow 7"/>
          <p:cNvSpPr/>
          <p:nvPr/>
        </p:nvSpPr>
        <p:spPr>
          <a:xfrm rot="1990606">
            <a:off x="3850742" y="2038293"/>
            <a:ext cx="1272288" cy="366890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327854" y="3872747"/>
            <a:ext cx="3134808" cy="214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dirty="0"/>
              <a:t>FINDINGS: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dirty="0"/>
              <a:t>Improved milk safety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dirty="0"/>
              <a:t>Happy traders/ customers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dirty="0"/>
              <a:t>Less buy-in than expected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dirty="0"/>
              <a:t>Successful in other contexts</a:t>
            </a:r>
          </a:p>
        </p:txBody>
      </p:sp>
    </p:spTree>
    <p:extLst>
      <p:ext uri="{BB962C8B-B14F-4D97-AF65-F5344CB8AC3E}">
        <p14:creationId xmlns:p14="http://schemas.microsoft.com/office/powerpoint/2010/main" val="1424265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T&amp;C another chance!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38150" y="1371600"/>
            <a:ext cx="8229600" cy="457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/>
              <a:t>“</a:t>
            </a:r>
            <a:r>
              <a:rPr lang="en-US" sz="2400" b="1" dirty="0" err="1"/>
              <a:t>MoreMilk</a:t>
            </a:r>
            <a:r>
              <a:rPr lang="en-US" sz="2400" b="1" dirty="0"/>
              <a:t>: making the most of milk</a:t>
            </a:r>
            <a:r>
              <a:rPr lang="en-US" sz="2400" dirty="0"/>
              <a:t>” project (2016-2021)</a:t>
            </a:r>
          </a:p>
          <a:p>
            <a:pPr>
              <a:lnSpc>
                <a:spcPct val="100000"/>
              </a:lnSpc>
            </a:pPr>
            <a:endParaRPr lang="en-US" sz="2400" b="1" dirty="0"/>
          </a:p>
          <a:p>
            <a:pPr>
              <a:lnSpc>
                <a:spcPct val="100000"/>
              </a:lnSpc>
            </a:pPr>
            <a:r>
              <a:rPr lang="en-US" sz="2400" b="1" dirty="0"/>
              <a:t>TCM scheme </a:t>
            </a:r>
            <a:r>
              <a:rPr lang="en-US" sz="2400" dirty="0"/>
              <a:t>to improve </a:t>
            </a:r>
            <a:r>
              <a:rPr lang="en-US" sz="2400" i="1" dirty="0"/>
              <a:t>milk safety </a:t>
            </a:r>
            <a:r>
              <a:rPr lang="en-US" sz="2400" dirty="0"/>
              <a:t>and </a:t>
            </a:r>
            <a:r>
              <a:rPr lang="en-US" sz="2400" i="1" dirty="0"/>
              <a:t>health &amp; nutrition outcomes</a:t>
            </a:r>
            <a:r>
              <a:rPr lang="en-US" sz="2400" dirty="0"/>
              <a:t> in children in </a:t>
            </a:r>
            <a:r>
              <a:rPr lang="en-US" sz="2400" dirty="0" err="1"/>
              <a:t>peri</a:t>
            </a:r>
            <a:r>
              <a:rPr lang="en-US" sz="2400" dirty="0"/>
              <a:t>-urban Nairobi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T</a:t>
            </a:r>
            <a:r>
              <a:rPr lang="en-US" sz="2400" dirty="0"/>
              <a:t>raining: milk quality, safety and hygiene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C</a:t>
            </a:r>
            <a:r>
              <a:rPr lang="en-US" sz="2400" dirty="0"/>
              <a:t>ertification: “quality mark”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M</a:t>
            </a:r>
            <a:r>
              <a:rPr lang="en-US" sz="2400" dirty="0"/>
              <a:t>arketing: milk consumption messages to mothers/consumers</a:t>
            </a:r>
          </a:p>
        </p:txBody>
      </p:sp>
    </p:spTree>
    <p:extLst>
      <p:ext uri="{BB962C8B-B14F-4D97-AF65-F5344CB8AC3E}">
        <p14:creationId xmlns:p14="http://schemas.microsoft.com/office/powerpoint/2010/main" val="2183382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 bwMode="auto">
          <a:xfrm>
            <a:off x="1123950" y="2478587"/>
            <a:ext cx="2152650" cy="26889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MoreMilk</a:t>
            </a:r>
            <a:r>
              <a:rPr lang="en-US" dirty="0"/>
              <a:t> for better health and nutrition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123950" y="2698160"/>
            <a:ext cx="2133600" cy="45422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Milk safety and quality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143000" y="4450760"/>
            <a:ext cx="2133600" cy="58477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Promotion milk consumption</a:t>
            </a:r>
          </a:p>
        </p:txBody>
      </p:sp>
      <p:sp>
        <p:nvSpPr>
          <p:cNvPr id="70" name="7-Point Star 69"/>
          <p:cNvSpPr/>
          <p:nvPr/>
        </p:nvSpPr>
        <p:spPr>
          <a:xfrm>
            <a:off x="-52388" y="3165414"/>
            <a:ext cx="1428751" cy="1245125"/>
          </a:xfrm>
          <a:prstGeom prst="star7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Traders</a:t>
            </a:r>
          </a:p>
        </p:txBody>
      </p:sp>
    </p:spTree>
    <p:extLst>
      <p:ext uri="{BB962C8B-B14F-4D97-AF65-F5344CB8AC3E}">
        <p14:creationId xmlns:p14="http://schemas.microsoft.com/office/powerpoint/2010/main" val="4272502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 bwMode="auto">
          <a:xfrm>
            <a:off x="1123950" y="2478587"/>
            <a:ext cx="2152650" cy="26889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MoreMilk</a:t>
            </a:r>
            <a:r>
              <a:rPr lang="en-US" dirty="0"/>
              <a:t> for better health and nutrition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123950" y="2698160"/>
            <a:ext cx="2133600" cy="45422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Milk safety and quality</a:t>
            </a:r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3257550" y="2925273"/>
            <a:ext cx="10668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 flipV="1">
            <a:off x="3257550" y="2469560"/>
            <a:ext cx="1066800" cy="455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</p:cNvCxnSpPr>
          <p:nvPr/>
        </p:nvCxnSpPr>
        <p:spPr>
          <a:xfrm>
            <a:off x="3257550" y="2925274"/>
            <a:ext cx="1066800" cy="534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4324350" y="2203799"/>
            <a:ext cx="1238250" cy="461665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Pathogens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4324350" y="2761198"/>
            <a:ext cx="1371600" cy="461665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Adulteration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381498" y="3330792"/>
            <a:ext cx="1001315" cy="338554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+</a:t>
            </a:r>
            <a:r>
              <a:rPr lang="en-US" sz="1600" dirty="0"/>
              <a:t> Quality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143000" y="4450760"/>
            <a:ext cx="2133600" cy="58477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Promotion milk consumption</a:t>
            </a:r>
          </a:p>
        </p:txBody>
      </p:sp>
      <p:sp>
        <p:nvSpPr>
          <p:cNvPr id="70" name="7-Point Star 69"/>
          <p:cNvSpPr/>
          <p:nvPr/>
        </p:nvSpPr>
        <p:spPr>
          <a:xfrm>
            <a:off x="-52388" y="3165414"/>
            <a:ext cx="1428751" cy="1245125"/>
          </a:xfrm>
          <a:prstGeom prst="star7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Traders</a:t>
            </a:r>
          </a:p>
        </p:txBody>
      </p:sp>
    </p:spTree>
    <p:extLst>
      <p:ext uri="{BB962C8B-B14F-4D97-AF65-F5344CB8AC3E}">
        <p14:creationId xmlns:p14="http://schemas.microsoft.com/office/powerpoint/2010/main" val="1346047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 bwMode="auto">
          <a:xfrm>
            <a:off x="1123950" y="2478587"/>
            <a:ext cx="2152650" cy="26889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MoreMilk</a:t>
            </a:r>
            <a:r>
              <a:rPr lang="en-US" dirty="0"/>
              <a:t> for better health and nutrition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123950" y="2698160"/>
            <a:ext cx="2133600" cy="45422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Milk safety and quality</a:t>
            </a:r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3257550" y="2925273"/>
            <a:ext cx="10668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 flipV="1">
            <a:off x="3257550" y="2469560"/>
            <a:ext cx="1066800" cy="455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</p:cNvCxnSpPr>
          <p:nvPr/>
        </p:nvCxnSpPr>
        <p:spPr>
          <a:xfrm>
            <a:off x="3257550" y="2925274"/>
            <a:ext cx="1066800" cy="534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4324350" y="2203799"/>
            <a:ext cx="1238250" cy="461665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Pathogens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4324350" y="2761198"/>
            <a:ext cx="1371600" cy="461665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Adulteration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381498" y="3330792"/>
            <a:ext cx="1001315" cy="338554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+</a:t>
            </a:r>
            <a:r>
              <a:rPr lang="en-US" sz="1600" dirty="0"/>
              <a:t> Quality</a:t>
            </a:r>
          </a:p>
        </p:txBody>
      </p:sp>
      <p:cxnSp>
        <p:nvCxnSpPr>
          <p:cNvPr id="15" name="Straight Arrow Connector 14"/>
          <p:cNvCxnSpPr>
            <a:stCxn id="11" idx="3"/>
          </p:cNvCxnSpPr>
          <p:nvPr/>
        </p:nvCxnSpPr>
        <p:spPr>
          <a:xfrm flipV="1">
            <a:off x="5562600" y="2434579"/>
            <a:ext cx="590550" cy="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 bwMode="auto">
          <a:xfrm>
            <a:off x="6172200" y="2088025"/>
            <a:ext cx="1785938" cy="830997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b="1" dirty="0"/>
              <a:t> </a:t>
            </a:r>
            <a:r>
              <a:rPr lang="en-US" sz="1600" dirty="0"/>
              <a:t>Diarrhea/FBD</a:t>
            </a:r>
          </a:p>
          <a:p>
            <a:pPr algn="ctr"/>
            <a:r>
              <a:rPr lang="en-US" sz="1600" b="1" dirty="0"/>
              <a:t> </a:t>
            </a:r>
            <a:r>
              <a:rPr lang="en-US" sz="2400" b="1" dirty="0"/>
              <a:t>-</a:t>
            </a:r>
            <a:r>
              <a:rPr lang="en-US" sz="1600" b="1" dirty="0"/>
              <a:t> </a:t>
            </a:r>
            <a:r>
              <a:rPr lang="en-US" sz="1600" dirty="0"/>
              <a:t>Waste</a:t>
            </a:r>
          </a:p>
        </p:txBody>
      </p:sp>
      <p:cxnSp>
        <p:nvCxnSpPr>
          <p:cNvPr id="18" name="Straight Arrow Connector 17"/>
          <p:cNvCxnSpPr>
            <a:stCxn id="12" idx="3"/>
            <a:endCxn id="22" idx="1"/>
          </p:cNvCxnSpPr>
          <p:nvPr/>
        </p:nvCxnSpPr>
        <p:spPr>
          <a:xfrm>
            <a:off x="5695950" y="2992031"/>
            <a:ext cx="869155" cy="204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3"/>
            <a:endCxn id="22" idx="1"/>
          </p:cNvCxnSpPr>
          <p:nvPr/>
        </p:nvCxnSpPr>
        <p:spPr>
          <a:xfrm flipV="1">
            <a:off x="5382813" y="3196937"/>
            <a:ext cx="1182292" cy="30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6565105" y="2945586"/>
            <a:ext cx="1881187" cy="50270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Better nutrition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143000" y="4450760"/>
            <a:ext cx="2133600" cy="58477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Promotion milk consumption</a:t>
            </a:r>
          </a:p>
        </p:txBody>
      </p:sp>
      <p:sp>
        <p:nvSpPr>
          <p:cNvPr id="70" name="7-Point Star 69"/>
          <p:cNvSpPr/>
          <p:nvPr/>
        </p:nvSpPr>
        <p:spPr>
          <a:xfrm>
            <a:off x="-52388" y="3165414"/>
            <a:ext cx="1428751" cy="1245125"/>
          </a:xfrm>
          <a:prstGeom prst="star7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Traders</a:t>
            </a:r>
          </a:p>
        </p:txBody>
      </p:sp>
    </p:spTree>
    <p:extLst>
      <p:ext uri="{BB962C8B-B14F-4D97-AF65-F5344CB8AC3E}">
        <p14:creationId xmlns:p14="http://schemas.microsoft.com/office/powerpoint/2010/main" val="355340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 bwMode="auto">
          <a:xfrm>
            <a:off x="1123950" y="2478587"/>
            <a:ext cx="2152650" cy="26889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MoreMilk</a:t>
            </a:r>
            <a:r>
              <a:rPr lang="en-US" dirty="0"/>
              <a:t> for better health and nutrition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123950" y="2698160"/>
            <a:ext cx="2133600" cy="45422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Milk safety and quality</a:t>
            </a:r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3257550" y="2925273"/>
            <a:ext cx="10668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 flipV="1">
            <a:off x="3257550" y="2469560"/>
            <a:ext cx="1066800" cy="455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</p:cNvCxnSpPr>
          <p:nvPr/>
        </p:nvCxnSpPr>
        <p:spPr>
          <a:xfrm>
            <a:off x="3257550" y="2925274"/>
            <a:ext cx="1066800" cy="534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4324350" y="2203799"/>
            <a:ext cx="1238250" cy="461665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Pathogens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4324350" y="2761198"/>
            <a:ext cx="1371600" cy="461665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Adulteration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381498" y="3330792"/>
            <a:ext cx="1001315" cy="338554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+</a:t>
            </a:r>
            <a:r>
              <a:rPr lang="en-US" sz="1600" dirty="0"/>
              <a:t> Quality</a:t>
            </a:r>
          </a:p>
        </p:txBody>
      </p:sp>
      <p:cxnSp>
        <p:nvCxnSpPr>
          <p:cNvPr id="15" name="Straight Arrow Connector 14"/>
          <p:cNvCxnSpPr>
            <a:stCxn id="11" idx="3"/>
          </p:cNvCxnSpPr>
          <p:nvPr/>
        </p:nvCxnSpPr>
        <p:spPr>
          <a:xfrm flipV="1">
            <a:off x="5562600" y="2434579"/>
            <a:ext cx="590550" cy="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 bwMode="auto">
          <a:xfrm>
            <a:off x="6172200" y="2088025"/>
            <a:ext cx="1785938" cy="830997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b="1" dirty="0"/>
              <a:t> </a:t>
            </a:r>
            <a:r>
              <a:rPr lang="en-US" sz="1600" dirty="0"/>
              <a:t>Diarrhea/FBD</a:t>
            </a:r>
          </a:p>
          <a:p>
            <a:pPr algn="ctr"/>
            <a:r>
              <a:rPr lang="en-US" sz="1600" b="1" dirty="0"/>
              <a:t> </a:t>
            </a:r>
            <a:r>
              <a:rPr lang="en-US" sz="2400" b="1" dirty="0"/>
              <a:t>-</a:t>
            </a:r>
            <a:r>
              <a:rPr lang="en-US" sz="1600" b="1" dirty="0"/>
              <a:t> </a:t>
            </a:r>
            <a:r>
              <a:rPr lang="en-US" sz="1600" dirty="0"/>
              <a:t>Waste</a:t>
            </a:r>
          </a:p>
        </p:txBody>
      </p:sp>
      <p:cxnSp>
        <p:nvCxnSpPr>
          <p:cNvPr id="18" name="Straight Arrow Connector 17"/>
          <p:cNvCxnSpPr>
            <a:stCxn id="12" idx="3"/>
            <a:endCxn id="22" idx="1"/>
          </p:cNvCxnSpPr>
          <p:nvPr/>
        </p:nvCxnSpPr>
        <p:spPr>
          <a:xfrm>
            <a:off x="5695950" y="2992031"/>
            <a:ext cx="869155" cy="204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3"/>
            <a:endCxn id="22" idx="1"/>
          </p:cNvCxnSpPr>
          <p:nvPr/>
        </p:nvCxnSpPr>
        <p:spPr>
          <a:xfrm flipV="1">
            <a:off x="5382813" y="3196937"/>
            <a:ext cx="1182292" cy="30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6565105" y="2945586"/>
            <a:ext cx="1881187" cy="50270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Better nutrition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143000" y="4450760"/>
            <a:ext cx="2133600" cy="58477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Promotion milk consumption</a:t>
            </a:r>
          </a:p>
        </p:txBody>
      </p:sp>
      <p:cxnSp>
        <p:nvCxnSpPr>
          <p:cNvPr id="56" name="Straight Arrow Connector 55"/>
          <p:cNvCxnSpPr>
            <a:stCxn id="13" idx="2"/>
            <a:endCxn id="59" idx="0"/>
          </p:cNvCxnSpPr>
          <p:nvPr/>
        </p:nvCxnSpPr>
        <p:spPr>
          <a:xfrm flipH="1">
            <a:off x="4882155" y="3669346"/>
            <a:ext cx="1" cy="264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 bwMode="auto">
          <a:xfrm>
            <a:off x="4340421" y="3933907"/>
            <a:ext cx="10834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Waste</a:t>
            </a:r>
          </a:p>
        </p:txBody>
      </p:sp>
      <p:sp>
        <p:nvSpPr>
          <p:cNvPr id="70" name="7-Point Star 69"/>
          <p:cNvSpPr/>
          <p:nvPr/>
        </p:nvSpPr>
        <p:spPr>
          <a:xfrm>
            <a:off x="-52388" y="3165414"/>
            <a:ext cx="1428751" cy="1245125"/>
          </a:xfrm>
          <a:prstGeom prst="star7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Traders</a:t>
            </a:r>
          </a:p>
        </p:txBody>
      </p:sp>
    </p:spTree>
    <p:extLst>
      <p:ext uri="{BB962C8B-B14F-4D97-AF65-F5344CB8AC3E}">
        <p14:creationId xmlns:p14="http://schemas.microsoft.com/office/powerpoint/2010/main" val="629337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 bwMode="auto">
          <a:xfrm>
            <a:off x="1123950" y="2478587"/>
            <a:ext cx="2152650" cy="26889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MoreMilk</a:t>
            </a:r>
            <a:r>
              <a:rPr lang="en-US" dirty="0"/>
              <a:t> for better health and nutrition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123950" y="2698160"/>
            <a:ext cx="2133600" cy="45422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Milk safety and quality</a:t>
            </a:r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3257550" y="2925273"/>
            <a:ext cx="10668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 flipV="1">
            <a:off x="3257550" y="2469560"/>
            <a:ext cx="1066800" cy="455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</p:cNvCxnSpPr>
          <p:nvPr/>
        </p:nvCxnSpPr>
        <p:spPr>
          <a:xfrm>
            <a:off x="3257550" y="2925274"/>
            <a:ext cx="1066800" cy="534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4324350" y="2203799"/>
            <a:ext cx="1238250" cy="461665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Pathogens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4324350" y="2761198"/>
            <a:ext cx="1371600" cy="461665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Adulteration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381498" y="3330792"/>
            <a:ext cx="1001315" cy="338554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+</a:t>
            </a:r>
            <a:r>
              <a:rPr lang="en-US" sz="1600" dirty="0"/>
              <a:t> Quality</a:t>
            </a:r>
          </a:p>
        </p:txBody>
      </p:sp>
      <p:cxnSp>
        <p:nvCxnSpPr>
          <p:cNvPr id="15" name="Straight Arrow Connector 14"/>
          <p:cNvCxnSpPr>
            <a:stCxn id="11" idx="3"/>
          </p:cNvCxnSpPr>
          <p:nvPr/>
        </p:nvCxnSpPr>
        <p:spPr>
          <a:xfrm flipV="1">
            <a:off x="5562600" y="2434579"/>
            <a:ext cx="590550" cy="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 bwMode="auto">
          <a:xfrm>
            <a:off x="6172200" y="2088025"/>
            <a:ext cx="1785938" cy="830997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b="1" dirty="0"/>
              <a:t> </a:t>
            </a:r>
            <a:r>
              <a:rPr lang="en-US" sz="1600" dirty="0"/>
              <a:t>Diarrhea/FBD</a:t>
            </a:r>
          </a:p>
          <a:p>
            <a:pPr algn="ctr"/>
            <a:r>
              <a:rPr lang="en-US" sz="1600" b="1" dirty="0"/>
              <a:t> </a:t>
            </a:r>
            <a:r>
              <a:rPr lang="en-US" sz="2400" b="1" dirty="0"/>
              <a:t>-</a:t>
            </a:r>
            <a:r>
              <a:rPr lang="en-US" sz="1600" b="1" dirty="0"/>
              <a:t> </a:t>
            </a:r>
            <a:r>
              <a:rPr lang="en-US" sz="1600" dirty="0"/>
              <a:t>Waste</a:t>
            </a:r>
          </a:p>
        </p:txBody>
      </p:sp>
      <p:cxnSp>
        <p:nvCxnSpPr>
          <p:cNvPr id="18" name="Straight Arrow Connector 17"/>
          <p:cNvCxnSpPr>
            <a:stCxn id="12" idx="3"/>
            <a:endCxn id="22" idx="1"/>
          </p:cNvCxnSpPr>
          <p:nvPr/>
        </p:nvCxnSpPr>
        <p:spPr>
          <a:xfrm>
            <a:off x="5695950" y="2992031"/>
            <a:ext cx="869155" cy="204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3"/>
            <a:endCxn id="22" idx="1"/>
          </p:cNvCxnSpPr>
          <p:nvPr/>
        </p:nvCxnSpPr>
        <p:spPr>
          <a:xfrm flipV="1">
            <a:off x="5382813" y="3196937"/>
            <a:ext cx="1182292" cy="30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6565105" y="2945586"/>
            <a:ext cx="1881187" cy="50270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Better nutrition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143000" y="4450760"/>
            <a:ext cx="2133600" cy="58477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Promotion milk consumption</a:t>
            </a:r>
          </a:p>
        </p:txBody>
      </p:sp>
      <p:cxnSp>
        <p:nvCxnSpPr>
          <p:cNvPr id="30" name="Straight Connector 29"/>
          <p:cNvCxnSpPr>
            <a:stCxn id="23" idx="3"/>
          </p:cNvCxnSpPr>
          <p:nvPr/>
        </p:nvCxnSpPr>
        <p:spPr>
          <a:xfrm flipV="1">
            <a:off x="3276600" y="4713367"/>
            <a:ext cx="4229099" cy="29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22" idx="2"/>
          </p:cNvCxnSpPr>
          <p:nvPr/>
        </p:nvCxnSpPr>
        <p:spPr>
          <a:xfrm flipH="1" flipV="1">
            <a:off x="7505699" y="3448288"/>
            <a:ext cx="19051" cy="1266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 bwMode="auto">
          <a:xfrm>
            <a:off x="5629275" y="4450760"/>
            <a:ext cx="14859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+</a:t>
            </a:r>
            <a:r>
              <a:rPr lang="en-US" sz="1600" dirty="0"/>
              <a:t> Consumption</a:t>
            </a:r>
          </a:p>
        </p:txBody>
      </p:sp>
      <p:cxnSp>
        <p:nvCxnSpPr>
          <p:cNvPr id="56" name="Straight Arrow Connector 55"/>
          <p:cNvCxnSpPr>
            <a:stCxn id="13" idx="2"/>
            <a:endCxn id="59" idx="0"/>
          </p:cNvCxnSpPr>
          <p:nvPr/>
        </p:nvCxnSpPr>
        <p:spPr>
          <a:xfrm flipH="1">
            <a:off x="4882155" y="3669346"/>
            <a:ext cx="1" cy="264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 bwMode="auto">
          <a:xfrm>
            <a:off x="4340421" y="3933907"/>
            <a:ext cx="10834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Waste</a:t>
            </a:r>
          </a:p>
        </p:txBody>
      </p:sp>
      <p:sp>
        <p:nvSpPr>
          <p:cNvPr id="70" name="7-Point Star 69"/>
          <p:cNvSpPr/>
          <p:nvPr/>
        </p:nvSpPr>
        <p:spPr>
          <a:xfrm>
            <a:off x="-52388" y="3165414"/>
            <a:ext cx="1428751" cy="1245125"/>
          </a:xfrm>
          <a:prstGeom prst="star7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Traders</a:t>
            </a:r>
          </a:p>
        </p:txBody>
      </p:sp>
    </p:spTree>
    <p:extLst>
      <p:ext uri="{BB962C8B-B14F-4D97-AF65-F5344CB8AC3E}">
        <p14:creationId xmlns:p14="http://schemas.microsoft.com/office/powerpoint/2010/main" val="2781020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8400" y="4078764"/>
            <a:ext cx="4165600" cy="27792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051" y="4343400"/>
            <a:ext cx="4997572" cy="25146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2" y="10064"/>
            <a:ext cx="3869386" cy="19469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5818" y="10064"/>
            <a:ext cx="5168181" cy="38761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2" y="2057400"/>
            <a:ext cx="3641187" cy="224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41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 bwMode="auto">
          <a:xfrm>
            <a:off x="1123950" y="2478587"/>
            <a:ext cx="2152650" cy="26889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MoreMilk</a:t>
            </a:r>
            <a:r>
              <a:rPr lang="en-US" dirty="0"/>
              <a:t> for better health and nutrition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123950" y="2698160"/>
            <a:ext cx="2133600" cy="45422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Milk safety and quality</a:t>
            </a:r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3257550" y="2925273"/>
            <a:ext cx="10668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 flipV="1">
            <a:off x="3257550" y="2469560"/>
            <a:ext cx="1066800" cy="455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</p:cNvCxnSpPr>
          <p:nvPr/>
        </p:nvCxnSpPr>
        <p:spPr>
          <a:xfrm>
            <a:off x="3257550" y="2925274"/>
            <a:ext cx="1066800" cy="534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4324350" y="2203799"/>
            <a:ext cx="1238250" cy="461665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Pathogens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4324350" y="2761198"/>
            <a:ext cx="1371600" cy="461665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Adulteration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381498" y="3330792"/>
            <a:ext cx="1001315" cy="338554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+</a:t>
            </a:r>
            <a:r>
              <a:rPr lang="en-US" sz="1600" dirty="0"/>
              <a:t> Quality</a:t>
            </a:r>
          </a:p>
        </p:txBody>
      </p:sp>
      <p:cxnSp>
        <p:nvCxnSpPr>
          <p:cNvPr id="15" name="Straight Arrow Connector 14"/>
          <p:cNvCxnSpPr>
            <a:stCxn id="11" idx="3"/>
          </p:cNvCxnSpPr>
          <p:nvPr/>
        </p:nvCxnSpPr>
        <p:spPr>
          <a:xfrm flipV="1">
            <a:off x="5562600" y="2434579"/>
            <a:ext cx="590550" cy="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 bwMode="auto">
          <a:xfrm>
            <a:off x="6172200" y="2088025"/>
            <a:ext cx="1785938" cy="830997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b="1" dirty="0"/>
              <a:t> </a:t>
            </a:r>
            <a:r>
              <a:rPr lang="en-US" sz="1600" dirty="0"/>
              <a:t>Diarrhea/FBD</a:t>
            </a:r>
          </a:p>
          <a:p>
            <a:pPr algn="ctr"/>
            <a:r>
              <a:rPr lang="en-US" sz="1600" b="1" dirty="0"/>
              <a:t> </a:t>
            </a:r>
            <a:r>
              <a:rPr lang="en-US" sz="2400" b="1" dirty="0"/>
              <a:t>-</a:t>
            </a:r>
            <a:r>
              <a:rPr lang="en-US" sz="1600" b="1" dirty="0"/>
              <a:t> </a:t>
            </a:r>
            <a:r>
              <a:rPr lang="en-US" sz="1600" dirty="0"/>
              <a:t>Waste</a:t>
            </a:r>
          </a:p>
        </p:txBody>
      </p:sp>
      <p:cxnSp>
        <p:nvCxnSpPr>
          <p:cNvPr id="18" name="Straight Arrow Connector 17"/>
          <p:cNvCxnSpPr>
            <a:stCxn id="12" idx="3"/>
            <a:endCxn id="22" idx="1"/>
          </p:cNvCxnSpPr>
          <p:nvPr/>
        </p:nvCxnSpPr>
        <p:spPr>
          <a:xfrm>
            <a:off x="5695950" y="2992031"/>
            <a:ext cx="869155" cy="204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3"/>
            <a:endCxn id="22" idx="1"/>
          </p:cNvCxnSpPr>
          <p:nvPr/>
        </p:nvCxnSpPr>
        <p:spPr>
          <a:xfrm flipV="1">
            <a:off x="5382813" y="3196937"/>
            <a:ext cx="1182292" cy="30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6565105" y="2945586"/>
            <a:ext cx="1881187" cy="50270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Better nutrition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143000" y="4450760"/>
            <a:ext cx="2133600" cy="58477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Promotion milk consumption</a:t>
            </a:r>
          </a:p>
        </p:txBody>
      </p:sp>
      <p:cxnSp>
        <p:nvCxnSpPr>
          <p:cNvPr id="30" name="Straight Connector 29"/>
          <p:cNvCxnSpPr>
            <a:stCxn id="23" idx="3"/>
          </p:cNvCxnSpPr>
          <p:nvPr/>
        </p:nvCxnSpPr>
        <p:spPr>
          <a:xfrm flipV="1">
            <a:off x="3276600" y="4713367"/>
            <a:ext cx="4229099" cy="29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22" idx="2"/>
          </p:cNvCxnSpPr>
          <p:nvPr/>
        </p:nvCxnSpPr>
        <p:spPr>
          <a:xfrm flipH="1" flipV="1">
            <a:off x="7505699" y="3448288"/>
            <a:ext cx="19051" cy="1266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 bwMode="auto">
          <a:xfrm>
            <a:off x="5629275" y="4450760"/>
            <a:ext cx="14859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+</a:t>
            </a:r>
            <a:r>
              <a:rPr lang="en-US" sz="1600" dirty="0"/>
              <a:t> Consumption</a:t>
            </a:r>
          </a:p>
        </p:txBody>
      </p:sp>
      <p:cxnSp>
        <p:nvCxnSpPr>
          <p:cNvPr id="56" name="Straight Arrow Connector 55"/>
          <p:cNvCxnSpPr>
            <a:stCxn id="13" idx="2"/>
            <a:endCxn id="59" idx="0"/>
          </p:cNvCxnSpPr>
          <p:nvPr/>
        </p:nvCxnSpPr>
        <p:spPr>
          <a:xfrm flipH="1">
            <a:off x="4882155" y="3669346"/>
            <a:ext cx="1" cy="264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 bwMode="auto">
          <a:xfrm>
            <a:off x="4340421" y="3933907"/>
            <a:ext cx="10834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-</a:t>
            </a:r>
            <a:r>
              <a:rPr lang="en-US" sz="1600" dirty="0"/>
              <a:t> Waste</a:t>
            </a:r>
          </a:p>
        </p:txBody>
      </p:sp>
      <p:sp>
        <p:nvSpPr>
          <p:cNvPr id="60" name="Oval 59"/>
          <p:cNvSpPr/>
          <p:nvPr/>
        </p:nvSpPr>
        <p:spPr>
          <a:xfrm>
            <a:off x="4411264" y="3961618"/>
            <a:ext cx="971549" cy="45104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5638800" y="4338272"/>
            <a:ext cx="1412081" cy="606115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533400" y="4124325"/>
            <a:ext cx="4391025" cy="1708022"/>
          </a:xfrm>
          <a:custGeom>
            <a:avLst/>
            <a:gdLst>
              <a:gd name="connsiteX0" fmla="*/ 4391025 w 4391025"/>
              <a:gd name="connsiteY0" fmla="*/ 333375 h 1708022"/>
              <a:gd name="connsiteX1" fmla="*/ 1409700 w 4391025"/>
              <a:gd name="connsiteY1" fmla="*/ 1704975 h 1708022"/>
              <a:gd name="connsiteX2" fmla="*/ 0 w 4391025"/>
              <a:gd name="connsiteY2" fmla="*/ 0 h 1708022"/>
              <a:gd name="connsiteX3" fmla="*/ 0 w 4391025"/>
              <a:gd name="connsiteY3" fmla="*/ 0 h 1708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1025" h="1708022">
                <a:moveTo>
                  <a:pt x="4391025" y="333375"/>
                </a:moveTo>
                <a:cubicBezTo>
                  <a:pt x="3266281" y="1046956"/>
                  <a:pt x="2141537" y="1760537"/>
                  <a:pt x="1409700" y="1704975"/>
                </a:cubicBezTo>
                <a:cubicBezTo>
                  <a:pt x="677863" y="1649413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523875" y="4095750"/>
            <a:ext cx="5876925" cy="2143640"/>
          </a:xfrm>
          <a:custGeom>
            <a:avLst/>
            <a:gdLst>
              <a:gd name="connsiteX0" fmla="*/ 5876925 w 5876925"/>
              <a:gd name="connsiteY0" fmla="*/ 876300 h 2143640"/>
              <a:gd name="connsiteX1" fmla="*/ 1381125 w 5876925"/>
              <a:gd name="connsiteY1" fmla="*/ 2124075 h 2143640"/>
              <a:gd name="connsiteX2" fmla="*/ 0 w 5876925"/>
              <a:gd name="connsiteY2" fmla="*/ 0 h 2143640"/>
              <a:gd name="connsiteX3" fmla="*/ 0 w 5876925"/>
              <a:gd name="connsiteY3" fmla="*/ 0 h 214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76925" h="2143640">
                <a:moveTo>
                  <a:pt x="5876925" y="876300"/>
                </a:moveTo>
                <a:cubicBezTo>
                  <a:pt x="4118768" y="1573212"/>
                  <a:pt x="2360612" y="2270125"/>
                  <a:pt x="1381125" y="2124075"/>
                </a:cubicBezTo>
                <a:cubicBezTo>
                  <a:pt x="401638" y="1978025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6053733" y="2086372"/>
            <a:ext cx="1894880" cy="7923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419100" y="1700695"/>
            <a:ext cx="6515100" cy="1661630"/>
          </a:xfrm>
          <a:custGeom>
            <a:avLst/>
            <a:gdLst>
              <a:gd name="connsiteX0" fmla="*/ 6362700 w 6362700"/>
              <a:gd name="connsiteY0" fmla="*/ 329200 h 1767475"/>
              <a:gd name="connsiteX1" fmla="*/ 1133475 w 6362700"/>
              <a:gd name="connsiteY1" fmla="*/ 100600 h 1767475"/>
              <a:gd name="connsiteX2" fmla="*/ 0 w 6362700"/>
              <a:gd name="connsiteY2" fmla="*/ 1767475 h 1767475"/>
              <a:gd name="connsiteX3" fmla="*/ 0 w 6362700"/>
              <a:gd name="connsiteY3" fmla="*/ 1767475 h 176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2700" h="1767475">
                <a:moveTo>
                  <a:pt x="6362700" y="329200"/>
                </a:moveTo>
                <a:cubicBezTo>
                  <a:pt x="4278312" y="95043"/>
                  <a:pt x="2193925" y="-139113"/>
                  <a:pt x="1133475" y="100600"/>
                </a:cubicBezTo>
                <a:cubicBezTo>
                  <a:pt x="73025" y="340313"/>
                  <a:pt x="0" y="1767475"/>
                  <a:pt x="0" y="1767475"/>
                </a:cubicBezTo>
                <a:lnTo>
                  <a:pt x="0" y="1767475"/>
                </a:lnTo>
              </a:path>
            </a:pathLst>
          </a:cu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7-Point Star 69"/>
          <p:cNvSpPr/>
          <p:nvPr/>
        </p:nvSpPr>
        <p:spPr>
          <a:xfrm>
            <a:off x="-52388" y="3165414"/>
            <a:ext cx="1428751" cy="1245125"/>
          </a:xfrm>
          <a:prstGeom prst="star7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Traders</a:t>
            </a:r>
          </a:p>
        </p:txBody>
      </p:sp>
      <p:sp>
        <p:nvSpPr>
          <p:cNvPr id="74" name="Freeform 73"/>
          <p:cNvSpPr/>
          <p:nvPr/>
        </p:nvSpPr>
        <p:spPr>
          <a:xfrm>
            <a:off x="1295400" y="3248025"/>
            <a:ext cx="590550" cy="476250"/>
          </a:xfrm>
          <a:custGeom>
            <a:avLst/>
            <a:gdLst>
              <a:gd name="connsiteX0" fmla="*/ 0 w 590550"/>
              <a:gd name="connsiteY0" fmla="*/ 476250 h 476250"/>
              <a:gd name="connsiteX1" fmla="*/ 466725 w 590550"/>
              <a:gd name="connsiteY1" fmla="*/ 352425 h 476250"/>
              <a:gd name="connsiteX2" fmla="*/ 590550 w 590550"/>
              <a:gd name="connsiteY2" fmla="*/ 0 h 476250"/>
              <a:gd name="connsiteX3" fmla="*/ 590550 w 590550"/>
              <a:gd name="connsiteY3" fmla="*/ 0 h 476250"/>
              <a:gd name="connsiteX4" fmla="*/ 590550 w 590550"/>
              <a:gd name="connsiteY4" fmla="*/ 9525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0550" h="476250">
                <a:moveTo>
                  <a:pt x="0" y="476250"/>
                </a:moveTo>
                <a:cubicBezTo>
                  <a:pt x="184150" y="454025"/>
                  <a:pt x="368300" y="431800"/>
                  <a:pt x="466725" y="352425"/>
                </a:cubicBezTo>
                <a:cubicBezTo>
                  <a:pt x="565150" y="273050"/>
                  <a:pt x="590550" y="0"/>
                  <a:pt x="590550" y="0"/>
                </a:cubicBezTo>
                <a:lnTo>
                  <a:pt x="590550" y="0"/>
                </a:lnTo>
                <a:lnTo>
                  <a:pt x="590550" y="9525"/>
                </a:lnTo>
              </a:path>
            </a:pathLst>
          </a:custGeom>
          <a:noFill/>
          <a:ln>
            <a:prstDash val="sysDot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1295400" y="3848100"/>
            <a:ext cx="647700" cy="495300"/>
          </a:xfrm>
          <a:custGeom>
            <a:avLst/>
            <a:gdLst>
              <a:gd name="connsiteX0" fmla="*/ 0 w 647700"/>
              <a:gd name="connsiteY0" fmla="*/ 0 h 495300"/>
              <a:gd name="connsiteX1" fmla="*/ 485775 w 647700"/>
              <a:gd name="connsiteY1" fmla="*/ 47625 h 495300"/>
              <a:gd name="connsiteX2" fmla="*/ 647700 w 647700"/>
              <a:gd name="connsiteY2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495300">
                <a:moveTo>
                  <a:pt x="0" y="0"/>
                </a:moveTo>
                <a:lnTo>
                  <a:pt x="485775" y="47625"/>
                </a:lnTo>
                <a:cubicBezTo>
                  <a:pt x="593725" y="130175"/>
                  <a:pt x="620712" y="312737"/>
                  <a:pt x="647700" y="495300"/>
                </a:cubicBezTo>
              </a:path>
            </a:pathLst>
          </a:custGeom>
          <a:noFill/>
          <a:ln>
            <a:prstDash val="sysDot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 bwMode="auto">
          <a:xfrm>
            <a:off x="2747962" y="5423692"/>
            <a:ext cx="1447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Higher returns</a:t>
            </a:r>
          </a:p>
        </p:txBody>
      </p:sp>
      <p:sp>
        <p:nvSpPr>
          <p:cNvPr id="82" name="TextBox 81"/>
          <p:cNvSpPr txBox="1"/>
          <p:nvPr/>
        </p:nvSpPr>
        <p:spPr bwMode="auto">
          <a:xfrm>
            <a:off x="3048000" y="1258379"/>
            <a:ext cx="23348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More loyal customers</a:t>
            </a:r>
          </a:p>
        </p:txBody>
      </p:sp>
    </p:spTree>
    <p:extLst>
      <p:ext uri="{BB962C8B-B14F-4D97-AF65-F5344CB8AC3E}">
        <p14:creationId xmlns:p14="http://schemas.microsoft.com/office/powerpoint/2010/main" val="14852480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cRCT</a:t>
            </a:r>
            <a:r>
              <a:rPr lang="en-US" dirty="0"/>
              <a:t>- cluster randomized control trial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229600" cy="457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/>
              <a:t>Field experiment to test effectiveness of a </a:t>
            </a:r>
            <a:r>
              <a:rPr lang="en-US" sz="2400" i="1" dirty="0"/>
              <a:t>training-certification-marketing</a:t>
            </a:r>
            <a:r>
              <a:rPr lang="en-US" sz="2400" dirty="0"/>
              <a:t> (TCM) </a:t>
            </a:r>
            <a:r>
              <a:rPr lang="en-US" sz="2400" i="1" dirty="0"/>
              <a:t>of traders </a:t>
            </a:r>
            <a:r>
              <a:rPr lang="en-US" sz="2400" dirty="0"/>
              <a:t>(“intervention”) in children nutrition and health outcomes in </a:t>
            </a:r>
            <a:r>
              <a:rPr lang="en-US" sz="2400" dirty="0" err="1"/>
              <a:t>peri</a:t>
            </a:r>
            <a:r>
              <a:rPr lang="en-US" sz="2400" dirty="0"/>
              <a:t>-urban Nairobi.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err="1"/>
              <a:t>Dagoretti</a:t>
            </a:r>
            <a:r>
              <a:rPr lang="en-US" sz="2400" dirty="0"/>
              <a:t> division (excluding high-end wards)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Approx. </a:t>
            </a:r>
            <a:r>
              <a:rPr lang="en-US" sz="2400" dirty="0">
                <a:solidFill>
                  <a:srgbClr val="FF0000"/>
                </a:solidFill>
              </a:rPr>
              <a:t>400</a:t>
            </a:r>
            <a:r>
              <a:rPr lang="en-US" sz="2400" dirty="0"/>
              <a:t> traders </a:t>
            </a:r>
            <a:r>
              <a:rPr lang="en-US" sz="2400"/>
              <a:t>and </a:t>
            </a:r>
            <a:r>
              <a:rPr lang="en-US" sz="2400">
                <a:solidFill>
                  <a:srgbClr val="FF0000"/>
                </a:solidFill>
              </a:rPr>
              <a:t>2,000-4,000</a:t>
            </a:r>
            <a:r>
              <a:rPr lang="en-US" sz="2400"/>
              <a:t> </a:t>
            </a:r>
            <a:r>
              <a:rPr lang="en-US" sz="2400" dirty="0"/>
              <a:t>consumer households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Baseline / intervention / </a:t>
            </a:r>
            <a:r>
              <a:rPr lang="en-US" sz="2400" dirty="0" err="1"/>
              <a:t>Endline</a:t>
            </a:r>
            <a:r>
              <a:rPr lang="en-US" sz="2400" dirty="0"/>
              <a:t> (1 year)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[Smallholder dairy project]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09568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Training, Certification and Marketing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Based on training manual SDP (East Africa)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Updated training, 4 components.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Delivered to dairy traders through BDS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Enable traders to recognized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milk quality, handle milk hygienically (HEALTH)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manage their business efficiently (INCENTIVE) and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market their milk better (NUTRITION AND INCENT)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lvl="1" indent="0">
              <a:buNone/>
            </a:pPr>
            <a:r>
              <a:rPr lang="en-US" dirty="0"/>
              <a:t>[theory of change]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6854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RCT – defining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2819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b="1" dirty="0"/>
              <a:t>Primary</a:t>
            </a:r>
            <a:r>
              <a:rPr lang="en-US" sz="2400" dirty="0"/>
              <a:t> outcome/s: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Improvement in % of retailers meeting raw milk food safety standards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Mean dietary adequacy of intake of key milk-nutrients (protein, Ca, vitamin B12)</a:t>
            </a:r>
          </a:p>
          <a:p>
            <a:pPr>
              <a:lnSpc>
                <a:spcPct val="100000"/>
              </a:lnSpc>
            </a:pPr>
            <a:r>
              <a:rPr lang="en-US" sz="2400" b="1" dirty="0"/>
              <a:t>Secondary</a:t>
            </a:r>
            <a:r>
              <a:rPr lang="en-US" sz="2400" dirty="0"/>
              <a:t> outcome/s: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362200" y="4350780"/>
          <a:ext cx="6096000" cy="2494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Consumer household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Child anthropometric</a:t>
                      </a:r>
                      <a:r>
                        <a:rPr lang="en-US" baseline="0" dirty="0"/>
                        <a:t> measures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Business profitability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Stunting/wasting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Women empowerment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Early Child 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Milk composition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Dietary intake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KAP milk hygiene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Prevalence</a:t>
                      </a:r>
                      <a:r>
                        <a:rPr lang="en-US" baseline="0" dirty="0"/>
                        <a:t> acute diarrhea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30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and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b="1" i="1" dirty="0"/>
              <a:t>What makes the TCM sustainable and scalable?</a:t>
            </a:r>
          </a:p>
          <a:p>
            <a:pPr>
              <a:lnSpc>
                <a:spcPct val="100000"/>
              </a:lnSpc>
            </a:pPr>
            <a:r>
              <a:rPr lang="en-US" i="1" dirty="0"/>
              <a:t>Kenya, Tanzania and State of Assam (India)</a:t>
            </a:r>
          </a:p>
          <a:p>
            <a:pPr>
              <a:lnSpc>
                <a:spcPct val="100000"/>
              </a:lnSpc>
            </a:pPr>
            <a:r>
              <a:rPr lang="en-US" i="1" dirty="0"/>
              <a:t>Includes: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i="1" dirty="0"/>
              <a:t>Review of literature around the T&amp;C in these countries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i="1" dirty="0"/>
              <a:t>Key Informant interviews and/or FGDs with researchers, policy makers, NGOs and traders,…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i="1" dirty="0"/>
              <a:t>Policy and market analysis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i="1" dirty="0"/>
              <a:t>Identification of keys to scale and sustainability</a:t>
            </a:r>
          </a:p>
        </p:txBody>
      </p:sp>
    </p:spTree>
    <p:extLst>
      <p:ext uri="{BB962C8B-B14F-4D97-AF65-F5344CB8AC3E}">
        <p14:creationId xmlns:p14="http://schemas.microsoft.com/office/powerpoint/2010/main" val="4145238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PROJECT’S VISION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205596" y="1355602"/>
            <a:ext cx="3657600" cy="1219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>
              <a:lnSpc>
                <a:spcPct val="100000"/>
              </a:lnSpc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…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fair and competitive dairy markets… </a:t>
            </a:r>
          </a:p>
          <a:p>
            <a:pPr lvl="0">
              <a:lnSpc>
                <a:spcPct val="100000"/>
              </a:lnSpc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(regulated)</a:t>
            </a: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3581400" y="2438400"/>
            <a:ext cx="34290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…that sell safe milk…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(food safety)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2362200" y="5562600"/>
            <a:ext cx="6629400" cy="1107996"/>
          </a:xfrm>
          <a:prstGeom prst="rect">
            <a:avLst/>
          </a:prstGeom>
          <a:extLst/>
        </p:spPr>
        <p:txBody>
          <a:bodyPr/>
          <a:lstStyle>
            <a:lvl1pPr marL="0" lvl="0" indent="0" eaLnBrk="1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2800">
                <a:latin typeface="+mn-lt"/>
                <a:cs typeface="+mn-cs"/>
              </a:defRPr>
            </a:lvl1pPr>
            <a:lvl2pPr marL="742950" indent="-285750" eaLnBrk="1" hangingPunct="1"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q"/>
              <a:defRPr sz="2600">
                <a:latin typeface="+mn-lt"/>
                <a:cs typeface="+mn-cs"/>
              </a:defRPr>
            </a:lvl2pPr>
            <a:lvl3pPr marL="1143000" indent="-228600" eaLnBrk="1" hangingPunct="1">
              <a:spcBef>
                <a:spcPct val="20000"/>
              </a:spcBef>
              <a:buFont typeface="Arial" charset="0"/>
              <a:buChar char="•"/>
              <a:defRPr sz="2200">
                <a:latin typeface="+mn-lt"/>
                <a:cs typeface="+mn-cs"/>
              </a:defRPr>
            </a:lvl3pPr>
            <a:lvl4pPr marL="1600200" indent="-228600" eaLnBrk="1" hangingPunct="1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cs typeface="+mn-cs"/>
              </a:defRPr>
            </a:lvl4pPr>
            <a:lvl5pPr marL="2057400" indent="-228600" eaLnBrk="1" hangingPunct="1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cs typeface="+mn-cs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9pPr>
          </a:lstStyle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…and that help meet the nutrition needs of poor households, especially children. 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</a:rPr>
              <a:t>(inclusive)</a:t>
            </a:r>
          </a:p>
          <a:p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3" y="2835949"/>
            <a:ext cx="2939143" cy="22043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2949318"/>
            <a:ext cx="1885950" cy="24989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3314920"/>
            <a:ext cx="2745615" cy="182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531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Informal milk markets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47675" y="1295400"/>
            <a:ext cx="8229600" cy="5410200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sz="2400" b="1" dirty="0"/>
              <a:t>Most available </a:t>
            </a:r>
            <a:r>
              <a:rPr lang="en-US" sz="2400" dirty="0"/>
              <a:t>and</a:t>
            </a:r>
            <a:r>
              <a:rPr lang="en-US" sz="2400" b="1" dirty="0"/>
              <a:t> affordable </a:t>
            </a:r>
            <a:r>
              <a:rPr lang="en-US" sz="2400" dirty="0"/>
              <a:t>form of dairy in many low- and middle-income countries </a:t>
            </a:r>
          </a:p>
          <a:p>
            <a:pPr lvl="0">
              <a:lnSpc>
                <a:spcPct val="100000"/>
              </a:lnSpc>
            </a:pPr>
            <a:r>
              <a:rPr lang="en-US" sz="2400" dirty="0"/>
              <a:t>In rural areas in LIC fresh raw milk is easily available (incl. self-production)</a:t>
            </a:r>
          </a:p>
          <a:p>
            <a:pPr lvl="0">
              <a:lnSpc>
                <a:spcPct val="100000"/>
              </a:lnSpc>
            </a:pPr>
            <a:r>
              <a:rPr lang="en-US" sz="2400" dirty="0"/>
              <a:t>In urban areas co-exists with pasteurized milk:</a:t>
            </a:r>
          </a:p>
          <a:p>
            <a:pPr lvl="1"/>
            <a:r>
              <a:rPr lang="en-US" sz="2400" dirty="0"/>
              <a:t>Wide distribution channels (incl. door to door)</a:t>
            </a:r>
          </a:p>
          <a:p>
            <a:pPr lvl="1"/>
            <a:r>
              <a:rPr lang="en-US" sz="2400" dirty="0"/>
              <a:t>Cheaper</a:t>
            </a:r>
          </a:p>
          <a:p>
            <a:pPr lvl="1"/>
            <a:r>
              <a:rPr lang="en-US" sz="2400" dirty="0"/>
              <a:t>Taste preference</a:t>
            </a:r>
          </a:p>
          <a:p>
            <a:pPr lvl="1"/>
            <a:r>
              <a:rPr lang="en-US" sz="2400" dirty="0"/>
              <a:t>Cultural values</a:t>
            </a:r>
          </a:p>
          <a:p>
            <a:pPr lvl="1"/>
            <a:r>
              <a:rPr lang="en-US" sz="2400" dirty="0"/>
              <a:t>AFFORDABLE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600" y="4094662"/>
            <a:ext cx="3486150" cy="263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14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“informal” (raw milk) dairy sector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371600"/>
            <a:ext cx="8229600" cy="510540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Diverse typology of actors, poor infrastructure, lack of cold chain, informal agreement mechanisms between actors, often unlicensed, poorly regulated (government and self-regulation) </a:t>
            </a:r>
            <a:endParaRPr lang="en-US" sz="2000" dirty="0"/>
          </a:p>
          <a:p>
            <a:pPr marL="457200" lvl="1" indent="0">
              <a:buNone/>
            </a:pPr>
            <a:r>
              <a:rPr lang="en-US" sz="2800" dirty="0"/>
              <a:t>	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37" b="-881"/>
          <a:stretch/>
        </p:blipFill>
        <p:spPr>
          <a:xfrm>
            <a:off x="-185496" y="2898533"/>
            <a:ext cx="2582941" cy="21449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4045" y="2898534"/>
            <a:ext cx="2859955" cy="21449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5027" y="2898533"/>
            <a:ext cx="2824716" cy="21449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0697" y="2895600"/>
            <a:ext cx="2638849" cy="21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061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“informal” (raw milk) dairy sector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371600"/>
            <a:ext cx="8229600" cy="510540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Diverse typology of actors, poor infrastructure, lack of cold chain, informal agreement mechanisms between actors, often unlicensed, poorly regulated (government and self-regulation)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But… Informal dairy markets have an essential role in at least three main aspects:</a:t>
            </a:r>
          </a:p>
          <a:p>
            <a:pPr lvl="1"/>
            <a:r>
              <a:rPr lang="en-US" sz="2000" b="1" dirty="0"/>
              <a:t>Food security</a:t>
            </a:r>
            <a:r>
              <a:rPr lang="en-US" sz="2000" dirty="0"/>
              <a:t> (especially diet and nutrition needs of poorest children)</a:t>
            </a:r>
          </a:p>
          <a:p>
            <a:pPr lvl="1"/>
            <a:r>
              <a:rPr lang="en-US" sz="2000" dirty="0"/>
              <a:t>Source of </a:t>
            </a:r>
            <a:r>
              <a:rPr lang="en-US" sz="2000" b="1" dirty="0"/>
              <a:t>livelihoods</a:t>
            </a:r>
            <a:r>
              <a:rPr lang="en-US" sz="2000" dirty="0"/>
              <a:t> for the population (higher prices for producers, jobs, “</a:t>
            </a:r>
            <a:r>
              <a:rPr lang="en-US" sz="2000" i="1" dirty="0"/>
              <a:t>easy business opportunity</a:t>
            </a:r>
            <a:r>
              <a:rPr lang="en-US" sz="2000" dirty="0"/>
              <a:t>”)</a:t>
            </a:r>
          </a:p>
          <a:p>
            <a:pPr lvl="1"/>
            <a:r>
              <a:rPr lang="en-US" sz="2000" dirty="0"/>
              <a:t>Opportunity for </a:t>
            </a:r>
            <a:r>
              <a:rPr lang="en-US" sz="2000" b="1" dirty="0"/>
              <a:t>women and youth</a:t>
            </a: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800" dirty="0"/>
              <a:t>	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0539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Raw milk and public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895600" y="1371600"/>
            <a:ext cx="5791200" cy="1905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/>
              <a:t>Concerns over the safety of raw milk</a:t>
            </a:r>
          </a:p>
          <a:p>
            <a:pPr>
              <a:lnSpc>
                <a:spcPct val="100000"/>
              </a:lnSpc>
            </a:pPr>
            <a:endParaRPr lang="en-US" sz="2000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000" dirty="0"/>
              <a:t>Is it a health </a:t>
            </a:r>
            <a:r>
              <a:rPr lang="en-US" sz="2000" b="1" dirty="0"/>
              <a:t>risk</a:t>
            </a:r>
            <a:r>
              <a:rPr lang="en-US" sz="2000" dirty="0"/>
              <a:t> in Kenya?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000" dirty="0"/>
              <a:t>Can it be made </a:t>
            </a:r>
            <a:r>
              <a:rPr lang="en-US" sz="2000" i="1" dirty="0"/>
              <a:t>safer</a:t>
            </a:r>
            <a:r>
              <a:rPr lang="en-US" sz="2000" dirty="0"/>
              <a:t>?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 </a:t>
            </a:r>
          </a:p>
          <a:p>
            <a:pPr>
              <a:lnSpc>
                <a:spcPct val="100000"/>
              </a:lnSpc>
            </a:pPr>
            <a:endParaRPr lang="en-US" sz="2000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43000"/>
            <a:ext cx="2567080" cy="1981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304800" y="3352800"/>
            <a:ext cx="80010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accent2"/>
                </a:solidFill>
              </a:rPr>
              <a:t>PUBLIC HEALTH INTERVENTIONS IN KENYA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Based on increased regulation and inspection of informal dairy VC actors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Promoting selling of boiled milk / ATM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Ban raw milk VC and promote pasteurization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809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250" y="0"/>
            <a:ext cx="9182250" cy="70866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00600" y="3505200"/>
            <a:ext cx="4495800" cy="35052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So do win-win options exist that will protect </a:t>
            </a:r>
            <a:r>
              <a:rPr lang="en-US" sz="3600" b="1" u="sng" dirty="0">
                <a:solidFill>
                  <a:schemeClr val="bg1"/>
                </a:solidFill>
              </a:rPr>
              <a:t>nutrition</a:t>
            </a:r>
            <a:r>
              <a:rPr lang="en-US" b="1" dirty="0">
                <a:solidFill>
                  <a:schemeClr val="bg1"/>
                </a:solidFill>
              </a:rPr>
              <a:t> and </a:t>
            </a:r>
            <a:r>
              <a:rPr lang="en-US" sz="3600" b="1" u="sng" dirty="0">
                <a:solidFill>
                  <a:schemeClr val="bg1"/>
                </a:solidFill>
              </a:rPr>
              <a:t>livelihoods</a:t>
            </a:r>
            <a:r>
              <a:rPr lang="en-US" b="1" u="sng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provided by these markets and still protect </a:t>
            </a:r>
            <a:r>
              <a:rPr lang="en-US" sz="3600" b="1" u="sng" dirty="0">
                <a:solidFill>
                  <a:schemeClr val="bg1"/>
                </a:solidFill>
              </a:rPr>
              <a:t>public health</a:t>
            </a:r>
            <a:r>
              <a:rPr lang="en-US" b="1" dirty="0">
                <a:solidFill>
                  <a:schemeClr val="bg1"/>
                </a:solidFill>
              </a:rPr>
              <a:t>?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137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PROJECT’S VISION</a:t>
            </a:r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205596" y="1355602"/>
            <a:ext cx="3657600" cy="1219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>
              <a:lnSpc>
                <a:spcPct val="100000"/>
              </a:lnSpc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…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fair and competitive dairy markets… </a:t>
            </a:r>
          </a:p>
          <a:p>
            <a:pPr lvl="0">
              <a:lnSpc>
                <a:spcPct val="100000"/>
              </a:lnSpc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(regulated)</a:t>
            </a: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3581400" y="2438400"/>
            <a:ext cx="34290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…that sell safe milk…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(food safety)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2362200" y="5562600"/>
            <a:ext cx="6629400" cy="1107996"/>
          </a:xfrm>
          <a:prstGeom prst="rect">
            <a:avLst/>
          </a:prstGeom>
          <a:extLst/>
        </p:spPr>
        <p:txBody>
          <a:bodyPr/>
          <a:lstStyle>
            <a:lvl1pPr marL="0" lvl="0" indent="0" eaLnBrk="1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2800">
                <a:latin typeface="+mn-lt"/>
                <a:cs typeface="+mn-cs"/>
              </a:defRPr>
            </a:lvl1pPr>
            <a:lvl2pPr marL="742950" indent="-285750" eaLnBrk="1" hangingPunct="1"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q"/>
              <a:defRPr sz="2600">
                <a:latin typeface="+mn-lt"/>
                <a:cs typeface="+mn-cs"/>
              </a:defRPr>
            </a:lvl2pPr>
            <a:lvl3pPr marL="1143000" indent="-228600" eaLnBrk="1" hangingPunct="1">
              <a:spcBef>
                <a:spcPct val="20000"/>
              </a:spcBef>
              <a:buFont typeface="Arial" charset="0"/>
              <a:buChar char="•"/>
              <a:defRPr sz="2200">
                <a:latin typeface="+mn-lt"/>
                <a:cs typeface="+mn-cs"/>
              </a:defRPr>
            </a:lvl3pPr>
            <a:lvl4pPr marL="1600200" indent="-228600" eaLnBrk="1" hangingPunct="1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cs typeface="+mn-cs"/>
              </a:defRPr>
            </a:lvl4pPr>
            <a:lvl5pPr marL="2057400" indent="-228600" eaLnBrk="1" hangingPunct="1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cs typeface="+mn-cs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9pPr>
          </a:lstStyle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…and that help meet the nutrition needs of poor households, especially children. 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</a:rPr>
              <a:t>(inclusive)</a:t>
            </a:r>
          </a:p>
          <a:p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3" y="2835949"/>
            <a:ext cx="2939143" cy="22043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2949318"/>
            <a:ext cx="1885950" cy="24989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3314920"/>
            <a:ext cx="2745615" cy="182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2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aim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09600" y="1600200"/>
            <a:ext cx="5715000" cy="4572000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Identify </a:t>
            </a:r>
            <a:r>
              <a:rPr lang="en-GB" sz="2000" b="1" dirty="0"/>
              <a:t>policy and behavioural opportunities and constraints </a:t>
            </a:r>
            <a:r>
              <a:rPr lang="en-GB" sz="2000" dirty="0"/>
              <a:t>to milk consumption that could be leveraged to improve nutrition outcomes among vulnerable populations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Evaluate the potential of a </a:t>
            </a:r>
            <a:r>
              <a:rPr lang="en-GB" sz="2000" b="1" dirty="0"/>
              <a:t>market-based intervention </a:t>
            </a:r>
            <a:r>
              <a:rPr lang="en-GB" sz="2000" dirty="0"/>
              <a:t>in the </a:t>
            </a:r>
            <a:r>
              <a:rPr lang="en-GB" sz="2000" b="1" dirty="0"/>
              <a:t>informal dairy sector </a:t>
            </a:r>
            <a:r>
              <a:rPr lang="en-GB" sz="2000" dirty="0"/>
              <a:t>to generate sustainable and scalable </a:t>
            </a:r>
            <a:r>
              <a:rPr lang="en-GB" sz="2000" b="1" dirty="0"/>
              <a:t>nutrition and health benefits for children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1" y="3122150"/>
            <a:ext cx="2819400" cy="373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18741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236A44D6-8FE9-4C04-8D28-022DF8BEA92F}" vid="{3D1D9F68-6144-4786-B008-A3A4214412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ILRI_Powerpoint_template_Mar2016</Template>
  <TotalTime>1247</TotalTime>
  <Words>1618</Words>
  <Application>Microsoft Office PowerPoint</Application>
  <PresentationFormat>On-screen Show (4:3)</PresentationFormat>
  <Paragraphs>238</Paragraphs>
  <Slides>26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Times New Roman</vt:lpstr>
      <vt:lpstr>Verdana</vt:lpstr>
      <vt:lpstr>Wingdings</vt:lpstr>
      <vt:lpstr>ilri_powerpoint_template_Feb2013</vt:lpstr>
      <vt:lpstr>PowerPoint Presentation</vt:lpstr>
      <vt:lpstr>PowerPoint Presentation</vt:lpstr>
      <vt:lpstr>Informal milk markets</vt:lpstr>
      <vt:lpstr>The “informal” (raw milk) dairy sector</vt:lpstr>
      <vt:lpstr>The “informal” (raw milk) dairy sector</vt:lpstr>
      <vt:lpstr>Raw milk and public health</vt:lpstr>
      <vt:lpstr>PowerPoint Presentation</vt:lpstr>
      <vt:lpstr>THE PROJECT’S VISION</vt:lpstr>
      <vt:lpstr>Project aim</vt:lpstr>
      <vt:lpstr>MoreMilk project</vt:lpstr>
      <vt:lpstr>(A bit of researchers talk…)</vt:lpstr>
      <vt:lpstr>Upscaling the informal market</vt:lpstr>
      <vt:lpstr>Upscaling the informal market</vt:lpstr>
      <vt:lpstr>Giving T&amp;C another chance!</vt:lpstr>
      <vt:lpstr>MoreMilk for better health and nutrition</vt:lpstr>
      <vt:lpstr>MoreMilk for better health and nutrition</vt:lpstr>
      <vt:lpstr>MoreMilk for better health and nutrition</vt:lpstr>
      <vt:lpstr>MoreMilk for better health and nutrition</vt:lpstr>
      <vt:lpstr>MoreMilk for better health and nutrition</vt:lpstr>
      <vt:lpstr>MoreMilk for better health and nutrition</vt:lpstr>
      <vt:lpstr>cRCT- cluster randomized control trial</vt:lpstr>
      <vt:lpstr>Training, Certification and Marketing</vt:lpstr>
      <vt:lpstr>RCT – defining outcomes</vt:lpstr>
      <vt:lpstr>Scale and Sustainability</vt:lpstr>
      <vt:lpstr>THE PROJECT’S VISION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Alonso, Silvia (ILRI)</dc:creator>
  <cp:lastModifiedBy>Lore, Tezira (ILRI)</cp:lastModifiedBy>
  <cp:revision>26</cp:revision>
  <dcterms:created xsi:type="dcterms:W3CDTF">2016-09-25T11:15:33Z</dcterms:created>
  <dcterms:modified xsi:type="dcterms:W3CDTF">2018-03-21T08:42:44Z</dcterms:modified>
</cp:coreProperties>
</file>