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8" r:id="rId1"/>
    <p:sldMasterId id="2147485739" r:id="rId2"/>
  </p:sldMasterIdLst>
  <p:notesMasterIdLst>
    <p:notesMasterId r:id="rId16"/>
  </p:notesMasterIdLst>
  <p:handoutMasterIdLst>
    <p:handoutMasterId r:id="rId17"/>
  </p:handoutMasterIdLst>
  <p:sldIdLst>
    <p:sldId id="698" r:id="rId3"/>
    <p:sldId id="763" r:id="rId4"/>
    <p:sldId id="765" r:id="rId5"/>
    <p:sldId id="766" r:id="rId6"/>
    <p:sldId id="768" r:id="rId7"/>
    <p:sldId id="770" r:id="rId8"/>
    <p:sldId id="771" r:id="rId9"/>
    <p:sldId id="772" r:id="rId10"/>
    <p:sldId id="773" r:id="rId11"/>
    <p:sldId id="775" r:id="rId12"/>
    <p:sldId id="774" r:id="rId13"/>
    <p:sldId id="722" r:id="rId14"/>
    <p:sldId id="716" r:id="rId1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7FDE"/>
    <a:srgbClr val="F0F0F0"/>
    <a:srgbClr val="4D7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6"/>
    <p:restoredTop sz="96327"/>
  </p:normalViewPr>
  <p:slideViewPr>
    <p:cSldViewPr snapToGrid="0" snapToObjects="1">
      <p:cViewPr varScale="1">
        <p:scale>
          <a:sx n="103" d="100"/>
          <a:sy n="103" d="100"/>
        </p:scale>
        <p:origin x="10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11/24/2023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24/11/2023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452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162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370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765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0547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321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452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4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76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335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23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997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719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048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288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69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386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22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1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954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440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42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302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50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966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67" y="6348414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58798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671" r:id="rId2"/>
    <p:sldLayoutId id="2147485672" r:id="rId3"/>
    <p:sldLayoutId id="2147485673" r:id="rId4"/>
    <p:sldLayoutId id="2147485674" r:id="rId5"/>
    <p:sldLayoutId id="2147485675" r:id="rId6"/>
    <p:sldLayoutId id="2147485452" r:id="rId7"/>
    <p:sldLayoutId id="2147485667" r:id="rId8"/>
    <p:sldLayoutId id="2147485666" r:id="rId9"/>
    <p:sldLayoutId id="2147485668" r:id="rId10"/>
    <p:sldLayoutId id="2147485669" r:id="rId11"/>
    <p:sldLayoutId id="2147485670" r:id="rId12"/>
    <p:sldLayoutId id="2147485665" r:id="rId13"/>
    <p:sldLayoutId id="2147485657" r:id="rId14"/>
    <p:sldLayoutId id="2147485663" r:id="rId15"/>
    <p:sldLayoutId id="2147485655" r:id="rId16"/>
    <p:sldLayoutId id="2147485653" r:id="rId17"/>
    <p:sldLayoutId id="2147485660" r:id="rId18"/>
    <p:sldLayoutId id="2147485651" r:id="rId19"/>
    <p:sldLayoutId id="2147485738" r:id="rId2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5" Type="http://schemas.microsoft.com/office/2007/relationships/hdphoto" Target="../media/hdphoto2.wdp"/><Relationship Id="rId10" Type="http://schemas.openxmlformats.org/officeDocument/2006/relationships/image" Target="../media/image25.jpeg"/><Relationship Id="rId4" Type="http://schemas.openxmlformats.org/officeDocument/2006/relationships/image" Target="../media/image22.pn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2.png"/><Relationship Id="rId5" Type="http://schemas.openxmlformats.org/officeDocument/2006/relationships/image" Target="../media/image34.png"/><Relationship Id="rId10" Type="http://schemas.openxmlformats.org/officeDocument/2006/relationships/image" Target="../media/image41.png"/><Relationship Id="rId4" Type="http://schemas.openxmlformats.org/officeDocument/2006/relationships/image" Target="../media/image33.png"/><Relationship Id="rId9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6.pn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4.png"/><Relationship Id="rId5" Type="http://schemas.openxmlformats.org/officeDocument/2006/relationships/image" Target="../media/image34.png"/><Relationship Id="rId10" Type="http://schemas.openxmlformats.org/officeDocument/2006/relationships/image" Target="../media/image43.png"/><Relationship Id="rId4" Type="http://schemas.openxmlformats.org/officeDocument/2006/relationships/image" Target="../media/image33.pn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8.pn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4.png"/><Relationship Id="rId5" Type="http://schemas.openxmlformats.org/officeDocument/2006/relationships/image" Target="../media/image34.png"/><Relationship Id="rId15" Type="http://schemas.openxmlformats.org/officeDocument/2006/relationships/image" Target="../media/image50.png"/><Relationship Id="rId10" Type="http://schemas.openxmlformats.org/officeDocument/2006/relationships/image" Target="../media/image43.png"/><Relationship Id="rId4" Type="http://schemas.openxmlformats.org/officeDocument/2006/relationships/image" Target="../media/image33.png"/><Relationship Id="rId9" Type="http://schemas.openxmlformats.org/officeDocument/2006/relationships/image" Target="../media/image40.png"/><Relationship Id="rId1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788" y="1578430"/>
            <a:ext cx="8688841" cy="1426028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GB" sz="2800" dirty="0"/>
              <a:t>A training, certification and marketing scheme for informal dairy vendors in Kenya increases child milk intake in Eldoret, Kenya: The MoreMilk project</a:t>
            </a:r>
            <a:endParaRPr lang="en-US" sz="2800" dirty="0"/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599" y="3513138"/>
            <a:ext cx="9811657" cy="71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Silvia Alonso, </a:t>
            </a:r>
            <a:r>
              <a:rPr lang="es-A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Jef</a:t>
            </a:r>
            <a:r>
              <a:rPr lang="es-A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 Leroy, Emmanuel Muunda, Moira Donahue Angel, Emily Kilonzi, Giordano Palloni, Gideon Kiarie, Paula Dominguez-Salas and Delia Grace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555" name="Subtitle 2">
            <a:extLst>
              <a:ext uri="{FF2B5EF4-FFF2-40B4-BE49-F238E27FC236}">
                <a16:creationId xmlns:a16="http://schemas.microsoft.com/office/drawing/2014/main" id="{2487E3FA-17F2-0648-A202-AF4ED3882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599" y="4375313"/>
            <a:ext cx="8298544" cy="10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i="1" dirty="0">
                <a:latin typeface="Calibri" panose="020F0502020204030204" pitchFamily="34" charset="0"/>
                <a:cs typeface="Times New Roman" panose="02020603050405020304" pitchFamily="18" charset="0"/>
              </a:rPr>
              <a:t>CGIAR Innovations in Transforming Food Systems for Nourishing Nations </a:t>
            </a:r>
          </a:p>
          <a:p>
            <a:r>
              <a:rPr lang="en-GB" altLang="en-KE" sz="1600" i="1" dirty="0">
                <a:latin typeface="Calibri" panose="020F0502020204030204" pitchFamily="34" charset="0"/>
                <a:cs typeface="Times New Roman" panose="02020603050405020304" pitchFamily="18" charset="0"/>
              </a:rPr>
              <a:t>Micronutrient Forum 6th Global Conference, The Hague, Netherlands</a:t>
            </a:r>
          </a:p>
          <a:p>
            <a:r>
              <a:rPr lang="en-GB" altLang="en-KE" sz="1600" i="1" dirty="0">
                <a:latin typeface="Calibri" panose="020F0502020204030204" pitchFamily="34" charset="0"/>
                <a:cs typeface="Times New Roman" panose="02020603050405020304" pitchFamily="18" charset="0"/>
              </a:rPr>
              <a:t>16 October</a:t>
            </a:r>
            <a:r>
              <a:rPr lang="en-US" altLang="en-KE" sz="1600" i="1" dirty="0">
                <a:latin typeface="Calibri" panose="020F0502020204030204" pitchFamily="34" charset="0"/>
                <a:cs typeface="Times New Roman" panose="02020603050405020304" pitchFamily="18" charset="0"/>
              </a:rPr>
              <a:t> 2023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C6B5A704-3403-623E-DB59-8641EAA700B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5826" y="4533900"/>
            <a:ext cx="2079729" cy="2007325"/>
          </a:xfrm>
          <a:prstGeom prst="rect">
            <a:avLst/>
          </a:prstGeom>
        </p:spPr>
      </p:pic>
      <p:pic>
        <p:nvPicPr>
          <p:cNvPr id="6" name="Picture 5" descr="A picture containing text, font, graphics, screenshot&#10;&#10;Description automatically generated">
            <a:extLst>
              <a:ext uri="{FF2B5EF4-FFF2-40B4-BE49-F238E27FC236}">
                <a16:creationId xmlns:a16="http://schemas.microsoft.com/office/drawing/2014/main" id="{CA7D8208-8205-6CAF-4A6F-69E476CD10C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6809" y="5682344"/>
            <a:ext cx="1380148" cy="77288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DC3A7E4-931E-54F3-4894-805C8D1ED5FE}"/>
              </a:ext>
            </a:extLst>
          </p:cNvPr>
          <p:cNvSpPr/>
          <p:nvPr/>
        </p:nvSpPr>
        <p:spPr>
          <a:xfrm>
            <a:off x="6455229" y="1"/>
            <a:ext cx="5736771" cy="6858000"/>
          </a:xfrm>
          <a:prstGeom prst="rect">
            <a:avLst/>
          </a:prstGeom>
          <a:solidFill>
            <a:srgbClr val="7B8C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tIns="0" rIns="365760" rtlCol="0" anchor="t"/>
          <a:lstStyle/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88ACBD-6F16-78C6-9FCF-6B8EC6A25E8F}"/>
              </a:ext>
            </a:extLst>
          </p:cNvPr>
          <p:cNvSpPr txBox="1"/>
          <p:nvPr/>
        </p:nvSpPr>
        <p:spPr bwMode="auto">
          <a:xfrm>
            <a:off x="6605076" y="4420177"/>
            <a:ext cx="54370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n-lt"/>
              </a:rPr>
              <a:t>Increase of 40–50ml/d of milk intake in treatment group compared to control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n-lt"/>
              </a:rPr>
              <a:t>No difference in diet adequacy on calcium, protein and vitamin B12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n-lt"/>
              </a:rPr>
              <a:t>No difference in child acute diarrhoea incidence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667832-41EB-144C-C386-6B1A033EA7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36"/>
          <a:stretch/>
        </p:blipFill>
        <p:spPr>
          <a:xfrm>
            <a:off x="15831" y="4037578"/>
            <a:ext cx="3031412" cy="3101078"/>
          </a:xfrm>
          <a:prstGeom prst="ellipse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0308F56-9ECC-2A4C-B274-E6061458EAF2}"/>
              </a:ext>
            </a:extLst>
          </p:cNvPr>
          <p:cNvSpPr/>
          <p:nvPr/>
        </p:nvSpPr>
        <p:spPr>
          <a:xfrm>
            <a:off x="0" y="1008185"/>
            <a:ext cx="4431323" cy="3824792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8CAA4D-8455-3098-A745-75F79EFEEE5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535" y="341316"/>
            <a:ext cx="10128928" cy="39592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97EF7C-D27B-500A-99AB-32B16EAA1F83}"/>
              </a:ext>
            </a:extLst>
          </p:cNvPr>
          <p:cNvSpPr txBox="1"/>
          <p:nvPr/>
        </p:nvSpPr>
        <p:spPr bwMode="auto">
          <a:xfrm>
            <a:off x="10213353" y="129499"/>
            <a:ext cx="18287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4000" b="1" dirty="0">
                <a:solidFill>
                  <a:schemeClr val="bg1"/>
                </a:solidFill>
              </a:rPr>
              <a:t>Impact</a:t>
            </a:r>
          </a:p>
        </p:txBody>
      </p:sp>
    </p:spTree>
    <p:extLst>
      <p:ext uri="{BB962C8B-B14F-4D97-AF65-F5344CB8AC3E}">
        <p14:creationId xmlns:p14="http://schemas.microsoft.com/office/powerpoint/2010/main" val="4192810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0678C20-E133-606B-51DF-D1A5B69F42BC}"/>
              </a:ext>
            </a:extLst>
          </p:cNvPr>
          <p:cNvSpPr/>
          <p:nvPr/>
        </p:nvSpPr>
        <p:spPr>
          <a:xfrm>
            <a:off x="6651171" y="1"/>
            <a:ext cx="5540829" cy="6858000"/>
          </a:xfrm>
          <a:prstGeom prst="rect">
            <a:avLst/>
          </a:prstGeom>
          <a:solidFill>
            <a:srgbClr val="7B8C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0" tIns="0" rIns="365760" rtlCol="0" anchor="t"/>
          <a:lstStyle/>
          <a:p>
            <a:endParaRPr lang="en-US" sz="2000" dirty="0">
              <a:solidFill>
                <a:schemeClr val="tx1"/>
              </a:solidFill>
            </a:endParaRPr>
          </a:p>
          <a:p>
            <a:pPr algn="r"/>
            <a:endParaRPr lang="en-US" sz="5300" b="1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0E0587-C826-DAD5-91E9-6A50043680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92" y="637108"/>
            <a:ext cx="10879015" cy="331046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68A0BE7-4224-696E-1D5B-402E0CC0F058}"/>
              </a:ext>
            </a:extLst>
          </p:cNvPr>
          <p:cNvSpPr txBox="1">
            <a:spLocks/>
          </p:cNvSpPr>
          <p:nvPr/>
        </p:nvSpPr>
        <p:spPr>
          <a:xfrm>
            <a:off x="6662054" y="4001734"/>
            <a:ext cx="5540829" cy="215666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600"/>
              </a:spcAft>
            </a:pPr>
            <a:r>
              <a:rPr lang="en-GB" sz="2400" dirty="0">
                <a:solidFill>
                  <a:schemeClr val="bg1"/>
                </a:solidFill>
              </a:rPr>
              <a:t>Microbiological quality of milk affected by earlier steps in the supply chain</a:t>
            </a:r>
          </a:p>
          <a:p>
            <a:pPr marL="457200" indent="-457200">
              <a:spcAft>
                <a:spcPts val="600"/>
              </a:spcAft>
            </a:pPr>
            <a:r>
              <a:rPr lang="en-GB" sz="2400" dirty="0">
                <a:solidFill>
                  <a:schemeClr val="bg1"/>
                </a:solidFill>
              </a:rPr>
              <a:t>Failure to sustain effect overtime</a:t>
            </a:r>
          </a:p>
          <a:p>
            <a:pPr marL="457200" indent="-457200">
              <a:spcAft>
                <a:spcPts val="600"/>
              </a:spcAft>
            </a:pPr>
            <a:r>
              <a:rPr lang="en-GB" sz="2400" dirty="0">
                <a:solidFill>
                  <a:schemeClr val="bg1"/>
                </a:solidFill>
              </a:rPr>
              <a:t>Capital investments needed </a:t>
            </a:r>
          </a:p>
          <a:p>
            <a:pPr marL="457200" indent="-457200">
              <a:spcAft>
                <a:spcPts val="600"/>
              </a:spcAft>
            </a:pPr>
            <a:r>
              <a:rPr lang="en-GB" sz="2400" dirty="0">
                <a:solidFill>
                  <a:schemeClr val="bg1"/>
                </a:solidFill>
              </a:rPr>
              <a:t>Other secondary outcomes to be analysed </a:t>
            </a:r>
          </a:p>
        </p:txBody>
      </p:sp>
      <p:pic>
        <p:nvPicPr>
          <p:cNvPr id="9" name="Content Placeholder 3" descr="A person pouring milk into a cup&#10;&#10;Description automatically generated">
            <a:extLst>
              <a:ext uri="{FF2B5EF4-FFF2-40B4-BE49-F238E27FC236}">
                <a16:creationId xmlns:a16="http://schemas.microsoft.com/office/drawing/2014/main" id="{ADA3DA6B-D342-8EC8-4B34-D21FA069A5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662" y="3947568"/>
            <a:ext cx="4405457" cy="3274096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AE3C647-761D-C7FB-B29B-EE88DA643A63}"/>
              </a:ext>
            </a:extLst>
          </p:cNvPr>
          <p:cNvSpPr txBox="1"/>
          <p:nvPr/>
        </p:nvSpPr>
        <p:spPr bwMode="auto">
          <a:xfrm>
            <a:off x="10213353" y="129499"/>
            <a:ext cx="18287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4000" b="1" dirty="0">
                <a:solidFill>
                  <a:schemeClr val="bg1"/>
                </a:solidFill>
              </a:rPr>
              <a:t>Impact</a:t>
            </a:r>
          </a:p>
        </p:txBody>
      </p:sp>
    </p:spTree>
    <p:extLst>
      <p:ext uri="{BB962C8B-B14F-4D97-AF65-F5344CB8AC3E}">
        <p14:creationId xmlns:p14="http://schemas.microsoft.com/office/powerpoint/2010/main" val="2165281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ound, old, dirt, dirty&#10;&#10;Description automatically generated">
            <a:extLst>
              <a:ext uri="{FF2B5EF4-FFF2-40B4-BE49-F238E27FC236}">
                <a16:creationId xmlns:a16="http://schemas.microsoft.com/office/drawing/2014/main" id="{FDBCC38F-1D1C-41C3-B873-0F539E23AE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56" y="0"/>
            <a:ext cx="2830532" cy="6858000"/>
          </a:xfrm>
          <a:prstGeom prst="rect">
            <a:avLst/>
          </a:prstGeom>
        </p:spPr>
      </p:pic>
      <p:pic>
        <p:nvPicPr>
          <p:cNvPr id="6" name="Picture 5" descr="A picture containing ground, old, dirt, dirty&#10;&#10;Description automatically generated">
            <a:extLst>
              <a:ext uri="{FF2B5EF4-FFF2-40B4-BE49-F238E27FC236}">
                <a16:creationId xmlns:a16="http://schemas.microsoft.com/office/drawing/2014/main" id="{5C09C947-D449-4059-A496-6A014DE9DD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9506" y="-10887"/>
            <a:ext cx="9782494" cy="687977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AC3540B-B072-8F47-A55C-D9EF25BE4A7D}"/>
              </a:ext>
            </a:extLst>
          </p:cNvPr>
          <p:cNvSpPr/>
          <p:nvPr/>
        </p:nvSpPr>
        <p:spPr>
          <a:xfrm>
            <a:off x="359229" y="-21771"/>
            <a:ext cx="5306785" cy="6879771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eaLnBrk="1" hangingPunct="1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CONCLUSIONS</a:t>
            </a:r>
          </a:p>
          <a:p>
            <a:pPr eaLnBrk="1" hangingPunct="1"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000" b="1" dirty="0">
                <a:solidFill>
                  <a:schemeClr val="tx1"/>
                </a:solidFill>
              </a:rPr>
              <a:t>Milk intake in children increased</a:t>
            </a:r>
            <a:r>
              <a:rPr lang="en-GB" sz="2000" dirty="0">
                <a:solidFill>
                  <a:schemeClr val="tx1"/>
                </a:solidFill>
              </a:rPr>
              <a:t>…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tx1"/>
                </a:solidFill>
              </a:rPr>
              <a:t>	… not at the expense of mean 	probability of micronutrient adequacy</a:t>
            </a:r>
          </a:p>
          <a:p>
            <a:pPr eaLnBrk="1" hangingPunct="1"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000" b="1" dirty="0">
                <a:solidFill>
                  <a:schemeClr val="tx1"/>
                </a:solidFill>
              </a:rPr>
              <a:t>Lack of observable effect on food safety </a:t>
            </a:r>
            <a:r>
              <a:rPr lang="en-GB" sz="2000" dirty="0">
                <a:solidFill>
                  <a:schemeClr val="tx1"/>
                </a:solidFill>
              </a:rPr>
              <a:t>might be due to… </a:t>
            </a:r>
          </a:p>
          <a:p>
            <a:pPr eaLnBrk="1" hangingPunct="1">
              <a:defRPr/>
            </a:pPr>
            <a:r>
              <a:rPr lang="en-US" sz="2000" b="1" dirty="0">
                <a:solidFill>
                  <a:schemeClr val="tx1"/>
                </a:solidFill>
              </a:rPr>
              <a:t>	…</a:t>
            </a:r>
            <a:r>
              <a:rPr lang="en-US" sz="2000" dirty="0">
                <a:solidFill>
                  <a:schemeClr val="tx1"/>
                </a:solidFill>
              </a:rPr>
              <a:t>Contamination earlier in value chain</a:t>
            </a:r>
          </a:p>
          <a:p>
            <a:pPr eaLnBrk="1" hangingPunct="1">
              <a:defRPr/>
            </a:pPr>
            <a:r>
              <a:rPr lang="en-US" sz="2000" dirty="0">
                <a:solidFill>
                  <a:schemeClr val="tx1"/>
                </a:solidFill>
              </a:rPr>
              <a:t>	…Effect failed to sustain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r>
              <a:rPr lang="en-GB" sz="2000" b="1" dirty="0">
                <a:solidFill>
                  <a:schemeClr val="tx1"/>
                </a:solidFill>
              </a:rPr>
              <a:t>Improvements in self-reported practices and outcomes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Increased milk testing for quality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Stronger negotiation with suppliers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Better communication with customers around attributes of milk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Increased sales</a:t>
            </a: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1"/>
                </a:solidFill>
              </a:rPr>
              <a:t>Regulator planning to scale the intervention</a:t>
            </a:r>
            <a:endParaRPr lang="en-US" b="1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24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257011"/>
            <a:ext cx="11376551" cy="4782551"/>
          </a:xfrm>
        </p:spPr>
      </p:pic>
      <p:pic>
        <p:nvPicPr>
          <p:cNvPr id="4" name="Picture 3" descr="A black and green logo&#10;&#10;Description automatically generated">
            <a:extLst>
              <a:ext uri="{FF2B5EF4-FFF2-40B4-BE49-F238E27FC236}">
                <a16:creationId xmlns:a16="http://schemas.microsoft.com/office/drawing/2014/main" id="{DE22877A-8BAC-B330-AB64-4C2340124AF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2001" y="2465735"/>
            <a:ext cx="2384136" cy="1335116"/>
          </a:xfrm>
          <a:prstGeom prst="rect">
            <a:avLst/>
          </a:prstGeom>
        </p:spPr>
      </p:pic>
      <p:pic>
        <p:nvPicPr>
          <p:cNvPr id="7" name="Picture 6" descr="A logo with text on it&#10;&#10;Description automatically generated">
            <a:extLst>
              <a:ext uri="{FF2B5EF4-FFF2-40B4-BE49-F238E27FC236}">
                <a16:creationId xmlns:a16="http://schemas.microsoft.com/office/drawing/2014/main" id="{4171FB41-96C2-F848-20A2-CF77F8D3D4B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2001" y="3899750"/>
            <a:ext cx="2310384" cy="107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825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ground, old, dirt, dirty&#10;&#10;Description automatically generated">
            <a:extLst>
              <a:ext uri="{FF2B5EF4-FFF2-40B4-BE49-F238E27FC236}">
                <a16:creationId xmlns:a16="http://schemas.microsoft.com/office/drawing/2014/main" id="{5C09C947-D449-4059-A496-6A014DE9DD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60171" y="0"/>
            <a:ext cx="9481458" cy="6879771"/>
          </a:xfrm>
          <a:prstGeom prst="parallelogram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AC3540B-B072-8F47-A55C-D9EF25BE4A7D}"/>
              </a:ext>
            </a:extLst>
          </p:cNvPr>
          <p:cNvSpPr/>
          <p:nvPr/>
        </p:nvSpPr>
        <p:spPr>
          <a:xfrm>
            <a:off x="0" y="153931"/>
            <a:ext cx="3668486" cy="1354704"/>
          </a:xfrm>
          <a:prstGeom prst="rect">
            <a:avLst/>
          </a:prstGeom>
          <a:solidFill>
            <a:srgbClr val="007F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7891" name="Title 1">
            <a:extLst>
              <a:ext uri="{FF2B5EF4-FFF2-40B4-BE49-F238E27FC236}">
                <a16:creationId xmlns:a16="http://schemas.microsoft.com/office/drawing/2014/main" id="{ECD594B7-4B3F-CB4C-86EF-FC26DB591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68" y="488156"/>
            <a:ext cx="333375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KE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‘problem’</a:t>
            </a:r>
          </a:p>
        </p:txBody>
      </p:sp>
      <p:pic>
        <p:nvPicPr>
          <p:cNvPr id="3" name="Picture 2" descr="A picture containing person&#10;&#10;Description automatically generated">
            <a:extLst>
              <a:ext uri="{FF2B5EF4-FFF2-40B4-BE49-F238E27FC236}">
                <a16:creationId xmlns:a16="http://schemas.microsoft.com/office/drawing/2014/main" id="{27D467B8-01D1-0E77-2BEF-FD3B423ABC4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4629" y="-87086"/>
            <a:ext cx="8501743" cy="6945086"/>
          </a:xfrm>
          <a:prstGeom prst="parallelogram">
            <a:avLst/>
          </a:prstGeom>
          <a:noFill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D98FFF9-2B20-C0CB-B066-7D9ACCF825A4}"/>
              </a:ext>
            </a:extLst>
          </p:cNvPr>
          <p:cNvSpPr/>
          <p:nvPr/>
        </p:nvSpPr>
        <p:spPr>
          <a:xfrm>
            <a:off x="8523514" y="5335534"/>
            <a:ext cx="3668486" cy="1354704"/>
          </a:xfrm>
          <a:prstGeom prst="rect">
            <a:avLst/>
          </a:prstGeom>
          <a:solidFill>
            <a:srgbClr val="007F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4641B77-73FD-8F30-0512-3A1B3C450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454" y="5631177"/>
            <a:ext cx="333375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KE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‘blessing’</a:t>
            </a:r>
          </a:p>
        </p:txBody>
      </p:sp>
    </p:spTree>
    <p:extLst>
      <p:ext uri="{BB962C8B-B14F-4D97-AF65-F5344CB8AC3E}">
        <p14:creationId xmlns:p14="http://schemas.microsoft.com/office/powerpoint/2010/main" val="405351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3EB023-2BA4-BAD1-32C4-7FDE0EE95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intervention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A492F9-E21C-D18F-D955-7090C7483A0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770674" y="1342716"/>
            <a:ext cx="5787853" cy="45720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Training</a:t>
            </a:r>
          </a:p>
          <a:p>
            <a:pPr marL="514350" indent="-514350">
              <a:buAutoNum type="arabicPeriod"/>
            </a:pPr>
            <a:r>
              <a:rPr lang="en-GB" dirty="0"/>
              <a:t>Check-in individual visits</a:t>
            </a:r>
          </a:p>
          <a:p>
            <a:pPr marL="514350" indent="-514350">
              <a:buAutoNum type="arabicPeriod"/>
            </a:pPr>
            <a:r>
              <a:rPr lang="en-GB" b="1" dirty="0"/>
              <a:t>MILK MARKETING CAMPAIGN</a:t>
            </a:r>
          </a:p>
          <a:p>
            <a:pPr marL="514350" indent="-514350">
              <a:buAutoNum type="arabicPeriod"/>
            </a:pPr>
            <a:endParaRPr lang="en-GB" dirty="0"/>
          </a:p>
          <a:p>
            <a:pPr marL="514350" indent="-514350">
              <a:buAutoNum type="arabicPeriod"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EFE3E0-F44F-9C0A-AFF2-3979C2A135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41" y="75729"/>
            <a:ext cx="2884034" cy="17174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0F82CB-B993-E514-A539-F219BE074A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472" y="1846358"/>
            <a:ext cx="4503731" cy="25568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FDDF13-CD9C-8C33-39F9-0AFA343C756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5286" y="4212542"/>
            <a:ext cx="3911942" cy="23741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204C2F-1692-9161-CB49-C6867083430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293" y="4557865"/>
            <a:ext cx="2995930" cy="20553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11" descr="A person and person standing at a counter&#10;&#10;Description automatically generated with medium confidence">
            <a:extLst>
              <a:ext uri="{FF2B5EF4-FFF2-40B4-BE49-F238E27FC236}">
                <a16:creationId xmlns:a16="http://schemas.microsoft.com/office/drawing/2014/main" id="{DD2D6F50-C42D-B353-4E9D-08D6EC1575E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8302" y="3124795"/>
            <a:ext cx="3658709" cy="274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22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EBF9706-5DDB-641C-9B69-5560708DC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b="1" dirty="0"/>
              <a:t>milk marketing campaign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43EBA9B-475D-817B-44B0-514634B94DF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/>
              <a:t>SAM</a:t>
            </a:r>
            <a:r>
              <a:rPr lang="en-GB" dirty="0"/>
              <a:t> messages (Simple, Actionable, Memorable)</a:t>
            </a:r>
          </a:p>
          <a:p>
            <a:pPr marL="1200160" lvl="1" indent="-457200"/>
            <a:r>
              <a:rPr lang="en-GB" dirty="0"/>
              <a:t>Development of SAM logo</a:t>
            </a:r>
          </a:p>
          <a:p>
            <a:pPr marL="1200160" lvl="1" indent="-457200"/>
            <a:r>
              <a:rPr lang="en-GB" dirty="0"/>
              <a:t>Development of SAM messages (approved by MoH)</a:t>
            </a:r>
          </a:p>
          <a:p>
            <a:pPr lvl="1" indent="0">
              <a:buNone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/>
              <a:t>Inspirational</a:t>
            </a:r>
            <a:r>
              <a:rPr lang="en-GB" dirty="0"/>
              <a:t> messages</a:t>
            </a:r>
          </a:p>
          <a:p>
            <a:pPr lvl="1" indent="0">
              <a:buNone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Marketing products grounded in </a:t>
            </a:r>
            <a:r>
              <a:rPr lang="en-GB" b="1" dirty="0"/>
              <a:t>market research</a:t>
            </a:r>
          </a:p>
          <a:p>
            <a:pPr marL="1200160" lvl="1" indent="-457200"/>
            <a:r>
              <a:rPr lang="en-GB" dirty="0"/>
              <a:t>TO SEE - For the vendor and the shop</a:t>
            </a:r>
          </a:p>
          <a:p>
            <a:pPr marL="1200160" lvl="1" indent="-457200"/>
            <a:r>
              <a:rPr lang="en-GB" dirty="0"/>
              <a:t>TO TAKE - For customers to take home</a:t>
            </a:r>
          </a:p>
          <a:p>
            <a:pPr lvl="1" indent="0">
              <a:buNone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 </a:t>
            </a:r>
            <a:r>
              <a:rPr lang="en-GB" b="1" dirty="0"/>
              <a:t>phased-release</a:t>
            </a:r>
            <a:r>
              <a:rPr lang="en-GB" dirty="0"/>
              <a:t> of the marketing materials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32FFEC-95C7-B734-613F-7B01572090A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5653" y="2559276"/>
            <a:ext cx="2222811" cy="214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9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1574F5-6514-EFB4-C972-E0952DA5A144}"/>
              </a:ext>
            </a:extLst>
          </p:cNvPr>
          <p:cNvSpPr/>
          <p:nvPr/>
        </p:nvSpPr>
        <p:spPr>
          <a:xfrm>
            <a:off x="1534885" y="1336913"/>
            <a:ext cx="5127172" cy="53142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27A5DD-FDD4-1E94-379E-50ECAA7DF352}"/>
              </a:ext>
            </a:extLst>
          </p:cNvPr>
          <p:cNvSpPr/>
          <p:nvPr/>
        </p:nvSpPr>
        <p:spPr>
          <a:xfrm>
            <a:off x="10298948" y="1362743"/>
            <a:ext cx="1131052" cy="52795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6A5028-280D-63C3-E3A7-F0029A04EAB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8250" y="5244468"/>
            <a:ext cx="2117830" cy="11727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1ADC50-B2F2-3BEF-5DD2-382776EA5E5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6080" y="4592981"/>
            <a:ext cx="1400540" cy="13511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5948814-41F8-E3BD-F9BB-FF0F20B44D93}"/>
              </a:ext>
            </a:extLst>
          </p:cNvPr>
          <p:cNvSpPr/>
          <p:nvPr/>
        </p:nvSpPr>
        <p:spPr>
          <a:xfrm>
            <a:off x="6896841" y="1357155"/>
            <a:ext cx="990601" cy="529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2B36D1-146D-0635-A11B-E26F03077EF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419" y="4567323"/>
            <a:ext cx="1435938" cy="1874602"/>
          </a:xfrm>
          <a:prstGeom prst="rect">
            <a:avLst/>
          </a:prstGeom>
        </p:spPr>
      </p:pic>
      <p:pic>
        <p:nvPicPr>
          <p:cNvPr id="14" name="Picture 13" descr="A person in a white coat standing in front of a store&#10;&#10;Description automatically generated">
            <a:extLst>
              <a:ext uri="{FF2B5EF4-FFF2-40B4-BE49-F238E27FC236}">
                <a16:creationId xmlns:a16="http://schemas.microsoft.com/office/drawing/2014/main" id="{13271623-AEFA-64D0-ADD3-A689E73F3A2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2413" y="1482157"/>
            <a:ext cx="2083587" cy="27781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 descr="A person holding a poster in front of a store&#10;&#10;Description automatically generated">
            <a:extLst>
              <a:ext uri="{FF2B5EF4-FFF2-40B4-BE49-F238E27FC236}">
                <a16:creationId xmlns:a16="http://schemas.microsoft.com/office/drawing/2014/main" id="{4CF1DA65-8198-64BE-78A3-1CC093353EA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522" y="1482157"/>
            <a:ext cx="2083587" cy="27781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6BE12F8-9FCB-15C5-4418-8D443C41677F}"/>
              </a:ext>
            </a:extLst>
          </p:cNvPr>
          <p:cNvSpPr/>
          <p:nvPr/>
        </p:nvSpPr>
        <p:spPr>
          <a:xfrm>
            <a:off x="195943" y="1391341"/>
            <a:ext cx="11876316" cy="3124450"/>
          </a:xfrm>
          <a:prstGeom prst="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A5ADD3-D6A5-DE50-951B-2068583F3327}"/>
              </a:ext>
            </a:extLst>
          </p:cNvPr>
          <p:cNvSpPr/>
          <p:nvPr/>
        </p:nvSpPr>
        <p:spPr>
          <a:xfrm>
            <a:off x="343920" y="2307772"/>
            <a:ext cx="1126427" cy="7096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rgbClr val="00B050"/>
                </a:solidFill>
              </a:rPr>
              <a:t>TO SEE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9D71AD-22E0-4C05-7BA2-41349E2177CB}"/>
              </a:ext>
            </a:extLst>
          </p:cNvPr>
          <p:cNvSpPr/>
          <p:nvPr/>
        </p:nvSpPr>
        <p:spPr>
          <a:xfrm>
            <a:off x="195943" y="4579266"/>
            <a:ext cx="11876316" cy="1919505"/>
          </a:xfrm>
          <a:prstGeom prst="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08DBAC-0970-1B8C-3247-D93BCF855228}"/>
              </a:ext>
            </a:extLst>
          </p:cNvPr>
          <p:cNvSpPr/>
          <p:nvPr/>
        </p:nvSpPr>
        <p:spPr>
          <a:xfrm>
            <a:off x="239487" y="5094515"/>
            <a:ext cx="1251856" cy="903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rgbClr val="0070C0"/>
                </a:solidFill>
              </a:rPr>
              <a:t>TO TAKE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66A1871-B7CA-E36D-CDF3-5C4EFF39716B}"/>
              </a:ext>
            </a:extLst>
          </p:cNvPr>
          <p:cNvSpPr/>
          <p:nvPr/>
        </p:nvSpPr>
        <p:spPr>
          <a:xfrm>
            <a:off x="1534885" y="595338"/>
            <a:ext cx="1611086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655E01A-C923-15AA-03BC-086498549B77}"/>
              </a:ext>
            </a:extLst>
          </p:cNvPr>
          <p:cNvSpPr/>
          <p:nvPr/>
        </p:nvSpPr>
        <p:spPr>
          <a:xfrm>
            <a:off x="6896841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CE3C12-9C7E-7617-EB63-C5D03148018D}"/>
              </a:ext>
            </a:extLst>
          </p:cNvPr>
          <p:cNvSpPr/>
          <p:nvPr/>
        </p:nvSpPr>
        <p:spPr>
          <a:xfrm>
            <a:off x="8032174" y="1362744"/>
            <a:ext cx="990602" cy="52884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89065A-FF38-D179-C66A-F53DCE86AC3F}"/>
              </a:ext>
            </a:extLst>
          </p:cNvPr>
          <p:cNvSpPr/>
          <p:nvPr/>
        </p:nvSpPr>
        <p:spPr>
          <a:xfrm>
            <a:off x="9219210" y="1371600"/>
            <a:ext cx="916382" cy="52795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7BBEE52-75C4-5F78-C4FA-67610C668999}"/>
              </a:ext>
            </a:extLst>
          </p:cNvPr>
          <p:cNvSpPr/>
          <p:nvPr/>
        </p:nvSpPr>
        <p:spPr>
          <a:xfrm>
            <a:off x="8039842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BEDD0EB-EB1F-1432-6787-4539FF37D417}"/>
              </a:ext>
            </a:extLst>
          </p:cNvPr>
          <p:cNvSpPr/>
          <p:nvPr/>
        </p:nvSpPr>
        <p:spPr>
          <a:xfrm>
            <a:off x="9219211" y="568440"/>
            <a:ext cx="916382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C374621-D87F-53FA-F239-00D8260450A5}"/>
              </a:ext>
            </a:extLst>
          </p:cNvPr>
          <p:cNvSpPr/>
          <p:nvPr/>
        </p:nvSpPr>
        <p:spPr>
          <a:xfrm>
            <a:off x="10298947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5</a:t>
            </a:r>
          </a:p>
        </p:txBody>
      </p:sp>
    </p:spTree>
    <p:extLst>
      <p:ext uri="{BB962C8B-B14F-4D97-AF65-F5344CB8AC3E}">
        <p14:creationId xmlns:p14="http://schemas.microsoft.com/office/powerpoint/2010/main" val="29766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1574F5-6514-EFB4-C972-E0952DA5A144}"/>
              </a:ext>
            </a:extLst>
          </p:cNvPr>
          <p:cNvSpPr/>
          <p:nvPr/>
        </p:nvSpPr>
        <p:spPr>
          <a:xfrm>
            <a:off x="1534885" y="1336913"/>
            <a:ext cx="2775858" cy="53142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27A5DD-FDD4-1E94-379E-50ECAA7DF352}"/>
              </a:ext>
            </a:extLst>
          </p:cNvPr>
          <p:cNvSpPr/>
          <p:nvPr/>
        </p:nvSpPr>
        <p:spPr>
          <a:xfrm>
            <a:off x="10298948" y="1362743"/>
            <a:ext cx="1131052" cy="52795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6A5028-280D-63C3-E3A7-F0029A04EAB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8250" y="5729455"/>
            <a:ext cx="1242035" cy="687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1ADC50-B2F2-3BEF-5DD2-382776EA5E5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7777" y="4729908"/>
            <a:ext cx="968749" cy="9346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5948814-41F8-E3BD-F9BB-FF0F20B44D93}"/>
              </a:ext>
            </a:extLst>
          </p:cNvPr>
          <p:cNvSpPr/>
          <p:nvPr/>
        </p:nvSpPr>
        <p:spPr>
          <a:xfrm>
            <a:off x="4519291" y="1357155"/>
            <a:ext cx="3368152" cy="529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2B36D1-146D-0635-A11B-E26F03077EF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3641" y="4696781"/>
            <a:ext cx="1188534" cy="1551619"/>
          </a:xfrm>
          <a:prstGeom prst="rect">
            <a:avLst/>
          </a:prstGeom>
        </p:spPr>
      </p:pic>
      <p:pic>
        <p:nvPicPr>
          <p:cNvPr id="14" name="Picture 13" descr="A person in a white coat standing in front of a store&#10;&#10;Description automatically generated">
            <a:extLst>
              <a:ext uri="{FF2B5EF4-FFF2-40B4-BE49-F238E27FC236}">
                <a16:creationId xmlns:a16="http://schemas.microsoft.com/office/drawing/2014/main" id="{13271623-AEFA-64D0-ADD3-A689E73F3A2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0285" y="3024309"/>
            <a:ext cx="978439" cy="1304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 descr="A person holding a poster in front of a store&#10;&#10;Description automatically generated">
            <a:extLst>
              <a:ext uri="{FF2B5EF4-FFF2-40B4-BE49-F238E27FC236}">
                <a16:creationId xmlns:a16="http://schemas.microsoft.com/office/drawing/2014/main" id="{4CF1DA65-8198-64BE-78A3-1CC093353EA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523" y="1482156"/>
            <a:ext cx="1349118" cy="17988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6BE12F8-9FCB-15C5-4418-8D443C41677F}"/>
              </a:ext>
            </a:extLst>
          </p:cNvPr>
          <p:cNvSpPr/>
          <p:nvPr/>
        </p:nvSpPr>
        <p:spPr>
          <a:xfrm>
            <a:off x="195943" y="1391341"/>
            <a:ext cx="11876316" cy="3124450"/>
          </a:xfrm>
          <a:prstGeom prst="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A5ADD3-D6A5-DE50-951B-2068583F3327}"/>
              </a:ext>
            </a:extLst>
          </p:cNvPr>
          <p:cNvSpPr/>
          <p:nvPr/>
        </p:nvSpPr>
        <p:spPr>
          <a:xfrm>
            <a:off x="343920" y="2307772"/>
            <a:ext cx="1126427" cy="7096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rgbClr val="00B050"/>
                </a:solidFill>
              </a:rPr>
              <a:t>TO SEE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9D71AD-22E0-4C05-7BA2-41349E2177CB}"/>
              </a:ext>
            </a:extLst>
          </p:cNvPr>
          <p:cNvSpPr/>
          <p:nvPr/>
        </p:nvSpPr>
        <p:spPr>
          <a:xfrm>
            <a:off x="195943" y="4579266"/>
            <a:ext cx="11876316" cy="1919505"/>
          </a:xfrm>
          <a:prstGeom prst="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08DBAC-0970-1B8C-3247-D93BCF855228}"/>
              </a:ext>
            </a:extLst>
          </p:cNvPr>
          <p:cNvSpPr/>
          <p:nvPr/>
        </p:nvSpPr>
        <p:spPr>
          <a:xfrm>
            <a:off x="239487" y="5094515"/>
            <a:ext cx="1251856" cy="903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rgbClr val="0070C0"/>
                </a:solidFill>
              </a:rPr>
              <a:t>TO TAKE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66A1871-B7CA-E36D-CDF3-5C4EFF39716B}"/>
              </a:ext>
            </a:extLst>
          </p:cNvPr>
          <p:cNvSpPr/>
          <p:nvPr/>
        </p:nvSpPr>
        <p:spPr>
          <a:xfrm>
            <a:off x="1534885" y="605195"/>
            <a:ext cx="1611086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655E01A-C923-15AA-03BC-086498549B77}"/>
              </a:ext>
            </a:extLst>
          </p:cNvPr>
          <p:cNvSpPr/>
          <p:nvPr/>
        </p:nvSpPr>
        <p:spPr>
          <a:xfrm>
            <a:off x="4519291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CE3C12-9C7E-7617-EB63-C5D03148018D}"/>
              </a:ext>
            </a:extLst>
          </p:cNvPr>
          <p:cNvSpPr/>
          <p:nvPr/>
        </p:nvSpPr>
        <p:spPr>
          <a:xfrm>
            <a:off x="8032174" y="1362744"/>
            <a:ext cx="990602" cy="52884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89065A-FF38-D179-C66A-F53DCE86AC3F}"/>
              </a:ext>
            </a:extLst>
          </p:cNvPr>
          <p:cNvSpPr/>
          <p:nvPr/>
        </p:nvSpPr>
        <p:spPr>
          <a:xfrm>
            <a:off x="9219210" y="1371600"/>
            <a:ext cx="916382" cy="52795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7BBEE52-75C4-5F78-C4FA-67610C668999}"/>
              </a:ext>
            </a:extLst>
          </p:cNvPr>
          <p:cNvSpPr/>
          <p:nvPr/>
        </p:nvSpPr>
        <p:spPr>
          <a:xfrm>
            <a:off x="8039842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BEDD0EB-EB1F-1432-6787-4539FF37D417}"/>
              </a:ext>
            </a:extLst>
          </p:cNvPr>
          <p:cNvSpPr/>
          <p:nvPr/>
        </p:nvSpPr>
        <p:spPr>
          <a:xfrm>
            <a:off x="9219211" y="568440"/>
            <a:ext cx="916382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C374621-D87F-53FA-F239-00D8260450A5}"/>
              </a:ext>
            </a:extLst>
          </p:cNvPr>
          <p:cNvSpPr/>
          <p:nvPr/>
        </p:nvSpPr>
        <p:spPr>
          <a:xfrm>
            <a:off x="10298947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5D08C1-4FEB-E2AB-BF66-F020E910BCD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260" y="1754299"/>
            <a:ext cx="3141823" cy="19468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75EB3E-6A6A-801E-4AF5-844B8C5FE6E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2740" y="4981309"/>
            <a:ext cx="1566519" cy="9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37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1574F5-6514-EFB4-C972-E0952DA5A144}"/>
              </a:ext>
            </a:extLst>
          </p:cNvPr>
          <p:cNvSpPr/>
          <p:nvPr/>
        </p:nvSpPr>
        <p:spPr>
          <a:xfrm>
            <a:off x="1534885" y="1336913"/>
            <a:ext cx="2775858" cy="53142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27A5DD-FDD4-1E94-379E-50ECAA7DF352}"/>
              </a:ext>
            </a:extLst>
          </p:cNvPr>
          <p:cNvSpPr/>
          <p:nvPr/>
        </p:nvSpPr>
        <p:spPr>
          <a:xfrm>
            <a:off x="10810579" y="1362743"/>
            <a:ext cx="1131052" cy="52795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6A5028-280D-63C3-E3A7-F0029A04EAB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8250" y="5729455"/>
            <a:ext cx="1242035" cy="687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1ADC50-B2F2-3BEF-5DD2-382776EA5E5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7777" y="4729908"/>
            <a:ext cx="968749" cy="9346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5948814-41F8-E3BD-F9BB-FF0F20B44D93}"/>
              </a:ext>
            </a:extLst>
          </p:cNvPr>
          <p:cNvSpPr/>
          <p:nvPr/>
        </p:nvSpPr>
        <p:spPr>
          <a:xfrm>
            <a:off x="4519291" y="1357155"/>
            <a:ext cx="1772652" cy="529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2B36D1-146D-0635-A11B-E26F03077EF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3641" y="4696781"/>
            <a:ext cx="1188534" cy="1551619"/>
          </a:xfrm>
          <a:prstGeom prst="rect">
            <a:avLst/>
          </a:prstGeom>
        </p:spPr>
      </p:pic>
      <p:pic>
        <p:nvPicPr>
          <p:cNvPr id="14" name="Picture 13" descr="A person in a white coat standing in front of a store&#10;&#10;Description automatically generated">
            <a:extLst>
              <a:ext uri="{FF2B5EF4-FFF2-40B4-BE49-F238E27FC236}">
                <a16:creationId xmlns:a16="http://schemas.microsoft.com/office/drawing/2014/main" id="{13271623-AEFA-64D0-ADD3-A689E73F3A2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0285" y="3024309"/>
            <a:ext cx="978439" cy="1304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 descr="A person holding a poster in front of a store&#10;&#10;Description automatically generated">
            <a:extLst>
              <a:ext uri="{FF2B5EF4-FFF2-40B4-BE49-F238E27FC236}">
                <a16:creationId xmlns:a16="http://schemas.microsoft.com/office/drawing/2014/main" id="{4CF1DA65-8198-64BE-78A3-1CC093353EA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523" y="1482156"/>
            <a:ext cx="1349118" cy="17988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6BE12F8-9FCB-15C5-4418-8D443C41677F}"/>
              </a:ext>
            </a:extLst>
          </p:cNvPr>
          <p:cNvSpPr/>
          <p:nvPr/>
        </p:nvSpPr>
        <p:spPr>
          <a:xfrm>
            <a:off x="195943" y="1391341"/>
            <a:ext cx="11876316" cy="3124450"/>
          </a:xfrm>
          <a:prstGeom prst="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A5ADD3-D6A5-DE50-951B-2068583F3327}"/>
              </a:ext>
            </a:extLst>
          </p:cNvPr>
          <p:cNvSpPr/>
          <p:nvPr/>
        </p:nvSpPr>
        <p:spPr>
          <a:xfrm>
            <a:off x="343920" y="2307772"/>
            <a:ext cx="1126427" cy="7096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rgbClr val="00B050"/>
                </a:solidFill>
              </a:rPr>
              <a:t>TO SEE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9D71AD-22E0-4C05-7BA2-41349E2177CB}"/>
              </a:ext>
            </a:extLst>
          </p:cNvPr>
          <p:cNvSpPr/>
          <p:nvPr/>
        </p:nvSpPr>
        <p:spPr>
          <a:xfrm>
            <a:off x="195943" y="4579266"/>
            <a:ext cx="11876316" cy="1919505"/>
          </a:xfrm>
          <a:prstGeom prst="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08DBAC-0970-1B8C-3247-D93BCF855228}"/>
              </a:ext>
            </a:extLst>
          </p:cNvPr>
          <p:cNvSpPr/>
          <p:nvPr/>
        </p:nvSpPr>
        <p:spPr>
          <a:xfrm>
            <a:off x="239487" y="5094515"/>
            <a:ext cx="1251856" cy="903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rgbClr val="0070C0"/>
                </a:solidFill>
              </a:rPr>
              <a:t>TO TAKE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66A1871-B7CA-E36D-CDF3-5C4EFF39716B}"/>
              </a:ext>
            </a:extLst>
          </p:cNvPr>
          <p:cNvSpPr/>
          <p:nvPr/>
        </p:nvSpPr>
        <p:spPr>
          <a:xfrm>
            <a:off x="1534885" y="605195"/>
            <a:ext cx="1611086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655E01A-C923-15AA-03BC-086498549B77}"/>
              </a:ext>
            </a:extLst>
          </p:cNvPr>
          <p:cNvSpPr/>
          <p:nvPr/>
        </p:nvSpPr>
        <p:spPr>
          <a:xfrm>
            <a:off x="4519291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CE3C12-9C7E-7617-EB63-C5D03148018D}"/>
              </a:ext>
            </a:extLst>
          </p:cNvPr>
          <p:cNvSpPr/>
          <p:nvPr/>
        </p:nvSpPr>
        <p:spPr>
          <a:xfrm>
            <a:off x="6500491" y="1362744"/>
            <a:ext cx="3154149" cy="52884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89065A-FF38-D179-C66A-F53DCE86AC3F}"/>
              </a:ext>
            </a:extLst>
          </p:cNvPr>
          <p:cNvSpPr/>
          <p:nvPr/>
        </p:nvSpPr>
        <p:spPr>
          <a:xfrm>
            <a:off x="9785268" y="1371600"/>
            <a:ext cx="916382" cy="52795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7BBEE52-75C4-5F78-C4FA-67610C668999}"/>
              </a:ext>
            </a:extLst>
          </p:cNvPr>
          <p:cNvSpPr/>
          <p:nvPr/>
        </p:nvSpPr>
        <p:spPr>
          <a:xfrm>
            <a:off x="6500491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BEDD0EB-EB1F-1432-6787-4539FF37D417}"/>
              </a:ext>
            </a:extLst>
          </p:cNvPr>
          <p:cNvSpPr/>
          <p:nvPr/>
        </p:nvSpPr>
        <p:spPr>
          <a:xfrm>
            <a:off x="9219211" y="568440"/>
            <a:ext cx="916382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C374621-D87F-53FA-F239-00D8260450A5}"/>
              </a:ext>
            </a:extLst>
          </p:cNvPr>
          <p:cNvSpPr/>
          <p:nvPr/>
        </p:nvSpPr>
        <p:spPr>
          <a:xfrm>
            <a:off x="10298947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5D08C1-4FEB-E2AB-BF66-F020E910BCD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261" y="1754299"/>
            <a:ext cx="1525622" cy="9453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75EB3E-6A6A-801E-4AF5-844B8C5FE6E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525" y="5094515"/>
            <a:ext cx="838429" cy="5195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5B33EB-69CF-3213-967B-F0FCC8C6F8D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5594" y="1644409"/>
            <a:ext cx="2998872" cy="21104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724DC9-A8E5-1829-0CAB-17D5323225EA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0353" y="4974310"/>
            <a:ext cx="1480458" cy="104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1574F5-6514-EFB4-C972-E0952DA5A144}"/>
              </a:ext>
            </a:extLst>
          </p:cNvPr>
          <p:cNvSpPr/>
          <p:nvPr/>
        </p:nvSpPr>
        <p:spPr>
          <a:xfrm>
            <a:off x="1534885" y="1336913"/>
            <a:ext cx="2775858" cy="53142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27A5DD-FDD4-1E94-379E-50ECAA7DF352}"/>
              </a:ext>
            </a:extLst>
          </p:cNvPr>
          <p:cNvSpPr/>
          <p:nvPr/>
        </p:nvSpPr>
        <p:spPr>
          <a:xfrm>
            <a:off x="10810579" y="1362743"/>
            <a:ext cx="1131052" cy="52795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6A5028-280D-63C3-E3A7-F0029A04EAB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8250" y="5729455"/>
            <a:ext cx="1242035" cy="687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1ADC50-B2F2-3BEF-5DD2-382776EA5E5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7777" y="4729908"/>
            <a:ext cx="968749" cy="9346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5948814-41F8-E3BD-F9BB-FF0F20B44D93}"/>
              </a:ext>
            </a:extLst>
          </p:cNvPr>
          <p:cNvSpPr/>
          <p:nvPr/>
        </p:nvSpPr>
        <p:spPr>
          <a:xfrm>
            <a:off x="4519291" y="1357155"/>
            <a:ext cx="1772652" cy="529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2B36D1-146D-0635-A11B-E26F03077EF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3641" y="4696781"/>
            <a:ext cx="1188534" cy="1551619"/>
          </a:xfrm>
          <a:prstGeom prst="rect">
            <a:avLst/>
          </a:prstGeom>
        </p:spPr>
      </p:pic>
      <p:pic>
        <p:nvPicPr>
          <p:cNvPr id="14" name="Picture 13" descr="A person in a white coat standing in front of a store&#10;&#10;Description automatically generated">
            <a:extLst>
              <a:ext uri="{FF2B5EF4-FFF2-40B4-BE49-F238E27FC236}">
                <a16:creationId xmlns:a16="http://schemas.microsoft.com/office/drawing/2014/main" id="{13271623-AEFA-64D0-ADD3-A689E73F3A2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0285" y="3024309"/>
            <a:ext cx="978439" cy="1304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 descr="A person holding a poster in front of a store&#10;&#10;Description automatically generated">
            <a:extLst>
              <a:ext uri="{FF2B5EF4-FFF2-40B4-BE49-F238E27FC236}">
                <a16:creationId xmlns:a16="http://schemas.microsoft.com/office/drawing/2014/main" id="{4CF1DA65-8198-64BE-78A3-1CC093353EA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523" y="1482156"/>
            <a:ext cx="1349118" cy="17988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6BE12F8-9FCB-15C5-4418-8D443C41677F}"/>
              </a:ext>
            </a:extLst>
          </p:cNvPr>
          <p:cNvSpPr/>
          <p:nvPr/>
        </p:nvSpPr>
        <p:spPr>
          <a:xfrm>
            <a:off x="195943" y="1391341"/>
            <a:ext cx="11876316" cy="3124450"/>
          </a:xfrm>
          <a:prstGeom prst="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A5ADD3-D6A5-DE50-951B-2068583F3327}"/>
              </a:ext>
            </a:extLst>
          </p:cNvPr>
          <p:cNvSpPr/>
          <p:nvPr/>
        </p:nvSpPr>
        <p:spPr>
          <a:xfrm>
            <a:off x="343920" y="2307772"/>
            <a:ext cx="1126427" cy="7096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rgbClr val="00B050"/>
                </a:solidFill>
              </a:rPr>
              <a:t>TO SEE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9D71AD-22E0-4C05-7BA2-41349E2177CB}"/>
              </a:ext>
            </a:extLst>
          </p:cNvPr>
          <p:cNvSpPr/>
          <p:nvPr/>
        </p:nvSpPr>
        <p:spPr>
          <a:xfrm>
            <a:off x="195943" y="4579266"/>
            <a:ext cx="11876316" cy="1919505"/>
          </a:xfrm>
          <a:prstGeom prst="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08DBAC-0970-1B8C-3247-D93BCF855228}"/>
              </a:ext>
            </a:extLst>
          </p:cNvPr>
          <p:cNvSpPr/>
          <p:nvPr/>
        </p:nvSpPr>
        <p:spPr>
          <a:xfrm>
            <a:off x="239487" y="5094515"/>
            <a:ext cx="1251856" cy="903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rgbClr val="0070C0"/>
                </a:solidFill>
              </a:rPr>
              <a:t>TO TAKE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66A1871-B7CA-E36D-CDF3-5C4EFF39716B}"/>
              </a:ext>
            </a:extLst>
          </p:cNvPr>
          <p:cNvSpPr/>
          <p:nvPr/>
        </p:nvSpPr>
        <p:spPr>
          <a:xfrm>
            <a:off x="1534885" y="605195"/>
            <a:ext cx="1611086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655E01A-C923-15AA-03BC-086498549B77}"/>
              </a:ext>
            </a:extLst>
          </p:cNvPr>
          <p:cNvSpPr/>
          <p:nvPr/>
        </p:nvSpPr>
        <p:spPr>
          <a:xfrm>
            <a:off x="4519291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CE3C12-9C7E-7617-EB63-C5D03148018D}"/>
              </a:ext>
            </a:extLst>
          </p:cNvPr>
          <p:cNvSpPr/>
          <p:nvPr/>
        </p:nvSpPr>
        <p:spPr>
          <a:xfrm>
            <a:off x="6500491" y="1362744"/>
            <a:ext cx="1568849" cy="52884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89065A-FF38-D179-C66A-F53DCE86AC3F}"/>
              </a:ext>
            </a:extLst>
          </p:cNvPr>
          <p:cNvSpPr/>
          <p:nvPr/>
        </p:nvSpPr>
        <p:spPr>
          <a:xfrm>
            <a:off x="8117397" y="1371600"/>
            <a:ext cx="2584253" cy="52795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7BBEE52-75C4-5F78-C4FA-67610C668999}"/>
              </a:ext>
            </a:extLst>
          </p:cNvPr>
          <p:cNvSpPr/>
          <p:nvPr/>
        </p:nvSpPr>
        <p:spPr>
          <a:xfrm>
            <a:off x="6500491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BEDD0EB-EB1F-1432-6787-4539FF37D417}"/>
              </a:ext>
            </a:extLst>
          </p:cNvPr>
          <p:cNvSpPr/>
          <p:nvPr/>
        </p:nvSpPr>
        <p:spPr>
          <a:xfrm>
            <a:off x="8129649" y="548304"/>
            <a:ext cx="916382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C374621-D87F-53FA-F239-00D8260450A5}"/>
              </a:ext>
            </a:extLst>
          </p:cNvPr>
          <p:cNvSpPr/>
          <p:nvPr/>
        </p:nvSpPr>
        <p:spPr>
          <a:xfrm>
            <a:off x="10298947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5D08C1-4FEB-E2AB-BF66-F020E910BCD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261" y="1754299"/>
            <a:ext cx="1525622" cy="9453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75EB3E-6A6A-801E-4AF5-844B8C5FE6E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525" y="5094515"/>
            <a:ext cx="838429" cy="5195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5B33EB-69CF-3213-967B-F0FCC8C6F8D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311" y="1786956"/>
            <a:ext cx="1329290" cy="9355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724DC9-A8E5-1829-0CAB-17D5323225EA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8287" y="5046403"/>
            <a:ext cx="699595" cy="4923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1A1330-E5C4-9F82-CB61-8C635C4F45A5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677" y="1686597"/>
            <a:ext cx="2499104" cy="174240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40C1319-6C29-C939-04C3-32E6ADA6B92C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031" y="4081583"/>
            <a:ext cx="1585437" cy="223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86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1574F5-6514-EFB4-C972-E0952DA5A144}"/>
              </a:ext>
            </a:extLst>
          </p:cNvPr>
          <p:cNvSpPr/>
          <p:nvPr/>
        </p:nvSpPr>
        <p:spPr>
          <a:xfrm>
            <a:off x="1534885" y="1336913"/>
            <a:ext cx="2775858" cy="53142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27A5DD-FDD4-1E94-379E-50ECAA7DF352}"/>
              </a:ext>
            </a:extLst>
          </p:cNvPr>
          <p:cNvSpPr/>
          <p:nvPr/>
        </p:nvSpPr>
        <p:spPr>
          <a:xfrm>
            <a:off x="9676384" y="1362743"/>
            <a:ext cx="2265247" cy="52795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6A5028-280D-63C3-E3A7-F0029A04EAB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8250" y="5729455"/>
            <a:ext cx="1242035" cy="687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1ADC50-B2F2-3BEF-5DD2-382776EA5E5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7777" y="4729908"/>
            <a:ext cx="968749" cy="9346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5948814-41F8-E3BD-F9BB-FF0F20B44D93}"/>
              </a:ext>
            </a:extLst>
          </p:cNvPr>
          <p:cNvSpPr/>
          <p:nvPr/>
        </p:nvSpPr>
        <p:spPr>
          <a:xfrm>
            <a:off x="4519291" y="1357155"/>
            <a:ext cx="1772652" cy="529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2B36D1-146D-0635-A11B-E26F03077EF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3641" y="4696781"/>
            <a:ext cx="1188534" cy="1551619"/>
          </a:xfrm>
          <a:prstGeom prst="rect">
            <a:avLst/>
          </a:prstGeom>
        </p:spPr>
      </p:pic>
      <p:pic>
        <p:nvPicPr>
          <p:cNvPr id="14" name="Picture 13" descr="A person in a white coat standing in front of a store&#10;&#10;Description automatically generated">
            <a:extLst>
              <a:ext uri="{FF2B5EF4-FFF2-40B4-BE49-F238E27FC236}">
                <a16:creationId xmlns:a16="http://schemas.microsoft.com/office/drawing/2014/main" id="{13271623-AEFA-64D0-ADD3-A689E73F3A2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0285" y="3024309"/>
            <a:ext cx="978439" cy="1304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 descr="A person holding a poster in front of a store&#10;&#10;Description automatically generated">
            <a:extLst>
              <a:ext uri="{FF2B5EF4-FFF2-40B4-BE49-F238E27FC236}">
                <a16:creationId xmlns:a16="http://schemas.microsoft.com/office/drawing/2014/main" id="{4CF1DA65-8198-64BE-78A3-1CC093353EA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523" y="1482156"/>
            <a:ext cx="1349118" cy="17988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6BE12F8-9FCB-15C5-4418-8D443C41677F}"/>
              </a:ext>
            </a:extLst>
          </p:cNvPr>
          <p:cNvSpPr/>
          <p:nvPr/>
        </p:nvSpPr>
        <p:spPr>
          <a:xfrm>
            <a:off x="195943" y="1391341"/>
            <a:ext cx="11876316" cy="3124450"/>
          </a:xfrm>
          <a:prstGeom prst="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A5ADD3-D6A5-DE50-951B-2068583F3327}"/>
              </a:ext>
            </a:extLst>
          </p:cNvPr>
          <p:cNvSpPr/>
          <p:nvPr/>
        </p:nvSpPr>
        <p:spPr>
          <a:xfrm>
            <a:off x="343920" y="2307772"/>
            <a:ext cx="1126427" cy="7096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rgbClr val="00B050"/>
                </a:solidFill>
              </a:rPr>
              <a:t>TO SEE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9D71AD-22E0-4C05-7BA2-41349E2177CB}"/>
              </a:ext>
            </a:extLst>
          </p:cNvPr>
          <p:cNvSpPr/>
          <p:nvPr/>
        </p:nvSpPr>
        <p:spPr>
          <a:xfrm>
            <a:off x="195943" y="4579266"/>
            <a:ext cx="11876316" cy="1919505"/>
          </a:xfrm>
          <a:prstGeom prst="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08DBAC-0970-1B8C-3247-D93BCF855228}"/>
              </a:ext>
            </a:extLst>
          </p:cNvPr>
          <p:cNvSpPr/>
          <p:nvPr/>
        </p:nvSpPr>
        <p:spPr>
          <a:xfrm>
            <a:off x="239487" y="5094515"/>
            <a:ext cx="1251856" cy="903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rgbClr val="0070C0"/>
                </a:solidFill>
              </a:rPr>
              <a:t>TO TAKE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66A1871-B7CA-E36D-CDF3-5C4EFF39716B}"/>
              </a:ext>
            </a:extLst>
          </p:cNvPr>
          <p:cNvSpPr/>
          <p:nvPr/>
        </p:nvSpPr>
        <p:spPr>
          <a:xfrm>
            <a:off x="1534885" y="605195"/>
            <a:ext cx="1611086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655E01A-C923-15AA-03BC-086498549B77}"/>
              </a:ext>
            </a:extLst>
          </p:cNvPr>
          <p:cNvSpPr/>
          <p:nvPr/>
        </p:nvSpPr>
        <p:spPr>
          <a:xfrm>
            <a:off x="4519291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CE3C12-9C7E-7617-EB63-C5D03148018D}"/>
              </a:ext>
            </a:extLst>
          </p:cNvPr>
          <p:cNvSpPr/>
          <p:nvPr/>
        </p:nvSpPr>
        <p:spPr>
          <a:xfrm>
            <a:off x="6500491" y="1362744"/>
            <a:ext cx="1568849" cy="52884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89065A-FF38-D179-C66A-F53DCE86AC3F}"/>
              </a:ext>
            </a:extLst>
          </p:cNvPr>
          <p:cNvSpPr/>
          <p:nvPr/>
        </p:nvSpPr>
        <p:spPr>
          <a:xfrm>
            <a:off x="8117397" y="1371600"/>
            <a:ext cx="1407603" cy="52795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7BBEE52-75C4-5F78-C4FA-67610C668999}"/>
              </a:ext>
            </a:extLst>
          </p:cNvPr>
          <p:cNvSpPr/>
          <p:nvPr/>
        </p:nvSpPr>
        <p:spPr>
          <a:xfrm>
            <a:off x="6500491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BEDD0EB-EB1F-1432-6787-4539FF37D417}"/>
              </a:ext>
            </a:extLst>
          </p:cNvPr>
          <p:cNvSpPr/>
          <p:nvPr/>
        </p:nvSpPr>
        <p:spPr>
          <a:xfrm>
            <a:off x="8129649" y="548304"/>
            <a:ext cx="916382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C374621-D87F-53FA-F239-00D8260450A5}"/>
              </a:ext>
            </a:extLst>
          </p:cNvPr>
          <p:cNvSpPr/>
          <p:nvPr/>
        </p:nvSpPr>
        <p:spPr>
          <a:xfrm>
            <a:off x="10298947" y="568440"/>
            <a:ext cx="990601" cy="608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5D08C1-4FEB-E2AB-BF66-F020E910BCD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261" y="1754299"/>
            <a:ext cx="1525622" cy="9453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75EB3E-6A6A-801E-4AF5-844B8C5FE6E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525" y="5094515"/>
            <a:ext cx="838429" cy="5195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5B33EB-69CF-3213-967B-F0FCC8C6F8D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326" y="2558144"/>
            <a:ext cx="1329290" cy="9355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724DC9-A8E5-1829-0CAB-17D5323225EA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8287" y="5046403"/>
            <a:ext cx="699595" cy="4923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1A1330-E5C4-9F82-CB61-8C635C4F45A5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677" y="3457349"/>
            <a:ext cx="1250046" cy="87154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904E946-5C10-2CA3-14BF-B0B08E255869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943" y="4987842"/>
            <a:ext cx="680452" cy="95763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A5C9B6F-0835-2A4E-5B0D-C5AC427F82C8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0439" y="1998136"/>
            <a:ext cx="2087641" cy="14675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D7347CD-A0AF-1AEA-B5C3-0FE4BE4A0FBD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9023" y="5013658"/>
            <a:ext cx="1288831" cy="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13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5B6B2AD6-D33A-8346-BC12-67674086767C}" vid="{15E5239E-5F9E-6442-9CC5-A31DA4AE858A}"/>
    </a:ext>
  </a:extLst>
</a:theme>
</file>

<file path=ppt/theme/theme2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-presentation-template-2020" id="{09A534A2-3839-4C4F-B0F0-2DCD10AFC39C}" vid="{EB064C96-A503-4F32-9FC3-84563E441D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ilri_powerpoint_template_apr2013</Template>
  <TotalTime>0</TotalTime>
  <Words>366</Words>
  <Application>Microsoft Office PowerPoint</Application>
  <PresentationFormat>Widescreen</PresentationFormat>
  <Paragraphs>92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Wingdings</vt:lpstr>
      <vt:lpstr>ilri_powerpoint_template_apr2013</vt:lpstr>
      <vt:lpstr>ilri_powerpoint_template_apr2013</vt:lpstr>
      <vt:lpstr>A training, certification and marketing scheme for informal dairy vendors in Kenya increases child milk intake in Eldoret, Kenya: The MoreMilk project</vt:lpstr>
      <vt:lpstr>PowerPoint Presentation</vt:lpstr>
      <vt:lpstr>The intervention</vt:lpstr>
      <vt:lpstr>The milk marketing campaign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2023-11-24T12:07:43Z</dcterms:created>
  <dcterms:modified xsi:type="dcterms:W3CDTF">2023-11-24T12:08:39Z</dcterms:modified>
</cp:coreProperties>
</file>