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28"/>
  </p:notesMasterIdLst>
  <p:handoutMasterIdLst>
    <p:handoutMasterId r:id="rId29"/>
  </p:handoutMasterIdLst>
  <p:sldIdLst>
    <p:sldId id="6165" r:id="rId5"/>
    <p:sldId id="6194" r:id="rId6"/>
    <p:sldId id="6169" r:id="rId7"/>
    <p:sldId id="6166" r:id="rId8"/>
    <p:sldId id="6167" r:id="rId9"/>
    <p:sldId id="6170" r:id="rId10"/>
    <p:sldId id="6171" r:id="rId11"/>
    <p:sldId id="6172" r:id="rId12"/>
    <p:sldId id="6173" r:id="rId13"/>
    <p:sldId id="6174" r:id="rId14"/>
    <p:sldId id="6175" r:id="rId15"/>
    <p:sldId id="6191" r:id="rId16"/>
    <p:sldId id="6176" r:id="rId17"/>
    <p:sldId id="6177" r:id="rId18"/>
    <p:sldId id="6178" r:id="rId19"/>
    <p:sldId id="6179" r:id="rId20"/>
    <p:sldId id="6192" r:id="rId21"/>
    <p:sldId id="6180" r:id="rId22"/>
    <p:sldId id="6181" r:id="rId23"/>
    <p:sldId id="6182" r:id="rId24"/>
    <p:sldId id="6183" r:id="rId25"/>
    <p:sldId id="6193" r:id="rId26"/>
    <p:sldId id="6168" r:id="rId2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914585-BB8B-4425-D5C1-E73A4516461C}" name="Lim, Florine (WorldFish)" initials="L(" userId="S::f.lim@cgiar.org::8a16678b-ac28-47a9-abf3-a733e46cb1c4" providerId="AD"/>
  <p188:author id="{980AB4B1-58AA-CEBC-5861-2C8C8B72E8C8}" name="Johnson, Toby (CGIAR System Organization)" initials="JT(SO" userId="S::t.johnson@cgiar.org::60ca22a3-a1be-4e54-9ebf-a2fdf70a49d7" providerId="AD"/>
  <p188:author id="{7807AEB6-EB18-1FAB-5AC8-4878DBBC5A26}" name="Chua, Seong Lee (WorldFish)" initials="C(" userId="S::s.chua@cgiar.org::582bd3ec-1c5a-4200-8674-e2d91e31fa17" providerId="AD"/>
  <p188:author id="{8A3692B8-B9CC-0D95-F700-0F02CA512C87}" name="Hebebrand, Charlotte (IFPRI)" initials="H(" userId="S::c.hebebrand@cgiar.org::349e9781-62e4-4293-9398-69ccf02f1342" providerId="AD"/>
  <p188:author id="{30A21FD6-5426-73BC-3682-E2B8F1D3768C}" name="Goldstein, Peter (HarvestPlus)" initials="G(" userId="S::p.goldstein@cgiar.org::68e7f4e6-a097-4c82-96f0-f2639051e46f" providerId="AD"/>
  <p188:author id="{DE1684E8-2694-99C2-1844-7140E51577E9}" name="Poire, Valerie (CGIAR System Organization)" initials="PO" userId="S::v.poire@cgiar.org::aa6ecc9c-c4e6-4d04-853a-06a1f3d876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Stiger, Porscha (CGIAR System Organization)" initials="SO" lastIdx="1" clrIdx="29">
    <p:extLst>
      <p:ext uri="{19B8F6BF-5375-455C-9EA6-DF929625EA0E}">
        <p15:presenceInfo xmlns:p15="http://schemas.microsoft.com/office/powerpoint/2012/main" userId="S::p.stiger@cgiar.org::b227045f-2210-4e02-abb8-75ff04991e61" providerId="AD"/>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1" name="Guest User" initials="GU" lastIdx="7" clrIdx="30">
    <p:extLst>
      <p:ext uri="{19B8F6BF-5375-455C-9EA6-DF929625EA0E}">
        <p15:presenceInfo xmlns:p15="http://schemas.microsoft.com/office/powerpoint/2012/main" userId="S::urn:spo:anon#0404871ba695701a10a0162af294714e4cdcc206fa77375f1959f691b90d81d2::"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32" name="Krivonos, Ekaterina (CGIAR System Organization)" initials="KE(SO)" lastIdx="6" clrIdx="31">
    <p:extLst>
      <p:ext uri="{19B8F6BF-5375-455C-9EA6-DF929625EA0E}">
        <p15:presenceInfo xmlns:p15="http://schemas.microsoft.com/office/powerpoint/2012/main" userId="Krivonos, Ekaterina (CGIAR System Organization)" providerId="None"/>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33" name="Menzies, Donald (CGIAR System Organization)" initials="MD(SO" lastIdx="1" clrIdx="32">
    <p:extLst>
      <p:ext uri="{19B8F6BF-5375-455C-9EA6-DF929625EA0E}">
        <p15:presenceInfo xmlns:p15="http://schemas.microsoft.com/office/powerpoint/2012/main" userId="S::D.Menzies@cgiar.org::63bac19d-d8c5-47d7-88a7-7f5ef5579d37" providerId="AD"/>
      </p:ext>
    </p:extLst>
  </p:cmAuthor>
  <p:cmAuthor id="5" name="Manning-Thomas, Nadia (CGIAR System Organization)" initials="MO" lastIdx="43"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2"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5"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4"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3"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11"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10"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A21B"/>
    <a:srgbClr val="F79520"/>
    <a:srgbClr val="FFC000"/>
    <a:srgbClr val="FFD676"/>
    <a:srgbClr val="F08620"/>
    <a:srgbClr val="0165BD"/>
    <a:srgbClr val="79B800"/>
    <a:srgbClr val="CE412C"/>
    <a:srgbClr val="84C447"/>
    <a:srgbClr val="007A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018A83-8790-4BD7-9BAA-E41B32D07BD7}" v="426" dt="2025-01-27T05:59:23.1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96"/>
    <p:restoredTop sz="94694"/>
  </p:normalViewPr>
  <p:slideViewPr>
    <p:cSldViewPr snapToGrid="0">
      <p:cViewPr varScale="1">
        <p:scale>
          <a:sx n="111" d="100"/>
          <a:sy n="111" d="100"/>
        </p:scale>
        <p:origin x="750" y="96"/>
      </p:cViewPr>
      <p:guideLst>
        <p:guide orient="horz" pos="1272"/>
        <p:guide pos="2568"/>
        <p:guide orient="horz" pos="672"/>
      </p:guideLst>
    </p:cSldViewPr>
  </p:slideViewPr>
  <p:notesTextViewPr>
    <p:cViewPr>
      <p:scale>
        <a:sx n="1" d="1"/>
        <a:sy n="1" d="1"/>
      </p:scale>
      <p:origin x="0" y="0"/>
    </p:cViewPr>
  </p:notesTextViewPr>
  <p:notesViewPr>
    <p:cSldViewPr snapToGrid="0">
      <p:cViewPr>
        <p:scale>
          <a:sx n="1" d="2"/>
          <a:sy n="1" d="2"/>
        </p:scale>
        <p:origin x="3480" y="595"/>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ISP.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Users\eoyieng\Downloads\STRAPS_EALOM_2024_10_28_13_06_52_604144-group-name-removed.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Users\eoyieng\Downloads\STRAPS_EALOM_2024_10_28_13_06_52_604144-group-name-removed.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Users\eoyieng\Downloads\STRAPS_EALOM_2024_10_28_13_06_52_604144-group-name-removed.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Users\eoyieng\Downloads\STRAPS_EALOM_2024_10_28_13_06_52_604144-group-name-removed.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Users\eoyieng\Downloads\STRAPS_EALOM_2024_10_28_13_06_52_604144-group-name-removed.xlsx" TargetMode="External"/><Relationship Id="rId2" Type="http://schemas.microsoft.com/office/2011/relationships/chartColorStyle" Target="colors25.xml"/><Relationship Id="rId1" Type="http://schemas.microsoft.com/office/2011/relationships/chartStyle" Target="style25.xml"/></Relationships>
</file>

<file path=ppt/charts/_rels/chart3.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Users\eoyieng\Library\CloudStorage\OneDrive-CGIAR\WORK\ILRI\SmallRuminants\LCSR\Data\STRAPS_EALP_Summarie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[STRAPS_EALP_Summaries.xlsx]hh_head!PivotTable3</c:name>
    <c:fmtId val="3"/>
  </c:pivotSource>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GB" b="1" dirty="0"/>
              <a:t>Proportion of the gender of household</a:t>
            </a:r>
            <a:r>
              <a:rPr lang="en-GB" b="1" baseline="0" dirty="0"/>
              <a:t> head b</a:t>
            </a:r>
            <a:r>
              <a:rPr lang="en-GB" b="1" dirty="0"/>
              <a:t>y Location and sub-location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2719310756345537"/>
          <c:y val="0.14034746383105257"/>
          <c:w val="0.72705418569582747"/>
          <c:h val="0.65099254697920306"/>
        </c:manualLayout>
      </c:layout>
      <c:barChart>
        <c:barDir val="col"/>
        <c:grouping val="clustered"/>
        <c:varyColors val="0"/>
        <c:ser>
          <c:idx val="0"/>
          <c:order val="0"/>
          <c:tx>
            <c:strRef>
              <c:f>hh_head!$B$3:$B$4</c:f>
              <c:strCache>
                <c:ptCount val="1"/>
                <c:pt idx="0">
                  <c:v>Female</c:v>
                </c:pt>
              </c:strCache>
            </c:strRef>
          </c:tx>
          <c:spPr>
            <a:solidFill>
              <a:schemeClr val="accent1"/>
            </a:solidFill>
            <a:ln>
              <a:noFill/>
            </a:ln>
            <a:effectLst/>
          </c:spPr>
          <c:invertIfNegative val="0"/>
          <c:cat>
            <c:multiLvlStrRef>
              <c:f>hh_head!$A$5:$A$14</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hh_head!$B$5:$B$14</c:f>
              <c:numCache>
                <c:formatCode>0%</c:formatCode>
                <c:ptCount val="6"/>
                <c:pt idx="0">
                  <c:v>0.125</c:v>
                </c:pt>
                <c:pt idx="1">
                  <c:v>0.17647058823529413</c:v>
                </c:pt>
                <c:pt idx="2">
                  <c:v>7.6923076923076927E-2</c:v>
                </c:pt>
                <c:pt idx="3">
                  <c:v>0</c:v>
                </c:pt>
                <c:pt idx="4">
                  <c:v>0</c:v>
                </c:pt>
                <c:pt idx="5">
                  <c:v>0</c:v>
                </c:pt>
              </c:numCache>
            </c:numRef>
          </c:val>
          <c:extLst>
            <c:ext xmlns:c16="http://schemas.microsoft.com/office/drawing/2014/chart" uri="{C3380CC4-5D6E-409C-BE32-E72D297353CC}">
              <c16:uniqueId val="{00000000-2CA0-804B-8103-31014276934B}"/>
            </c:ext>
          </c:extLst>
        </c:ser>
        <c:ser>
          <c:idx val="1"/>
          <c:order val="1"/>
          <c:tx>
            <c:strRef>
              <c:f>hh_head!$C$3:$C$4</c:f>
              <c:strCache>
                <c:ptCount val="1"/>
                <c:pt idx="0">
                  <c:v>Male</c:v>
                </c:pt>
              </c:strCache>
            </c:strRef>
          </c:tx>
          <c:spPr>
            <a:solidFill>
              <a:schemeClr val="accent2"/>
            </a:solidFill>
            <a:ln>
              <a:noFill/>
            </a:ln>
            <a:effectLst/>
          </c:spPr>
          <c:invertIfNegative val="0"/>
          <c:cat>
            <c:multiLvlStrRef>
              <c:f>hh_head!$A$5:$A$14</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hh_head!$C$5:$C$14</c:f>
              <c:numCache>
                <c:formatCode>0%</c:formatCode>
                <c:ptCount val="6"/>
                <c:pt idx="0">
                  <c:v>0.875</c:v>
                </c:pt>
                <c:pt idx="1">
                  <c:v>0.82352941176470584</c:v>
                </c:pt>
                <c:pt idx="2">
                  <c:v>0.92307692307692313</c:v>
                </c:pt>
                <c:pt idx="3">
                  <c:v>1</c:v>
                </c:pt>
                <c:pt idx="4">
                  <c:v>1</c:v>
                </c:pt>
                <c:pt idx="5">
                  <c:v>1</c:v>
                </c:pt>
              </c:numCache>
            </c:numRef>
          </c:val>
          <c:extLst>
            <c:ext xmlns:c16="http://schemas.microsoft.com/office/drawing/2014/chart" uri="{C3380CC4-5D6E-409C-BE32-E72D297353CC}">
              <c16:uniqueId val="{00000001-2CA0-804B-8103-31014276934B}"/>
            </c:ext>
          </c:extLst>
        </c:ser>
        <c:dLbls>
          <c:showLegendKey val="0"/>
          <c:showVal val="0"/>
          <c:showCatName val="0"/>
          <c:showSerName val="0"/>
          <c:showPercent val="0"/>
          <c:showBubbleSize val="0"/>
        </c:dLbls>
        <c:gapWidth val="219"/>
        <c:overlap val="-27"/>
        <c:axId val="1503687919"/>
        <c:axId val="1481408431"/>
      </c:barChart>
      <c:catAx>
        <c:axId val="15036879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481408431"/>
        <c:crosses val="autoZero"/>
        <c:auto val="1"/>
        <c:lblAlgn val="ctr"/>
        <c:lblOffset val="100"/>
        <c:noMultiLvlLbl val="0"/>
      </c:catAx>
      <c:valAx>
        <c:axId val="148140843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503687919"/>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[STRAPS_EALP_Summaries.xlsx]shoats!PivotTable11</c:name>
    <c:fmtId val="3"/>
  </c:pivotSource>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Goat breeds kept by location and sub-location</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shoats!$M$32:$M$33</c:f>
              <c:strCache>
                <c:ptCount val="1"/>
                <c:pt idx="0">
                  <c:v>Cross breed</c:v>
                </c:pt>
              </c:strCache>
            </c:strRef>
          </c:tx>
          <c:spPr>
            <a:solidFill>
              <a:schemeClr val="accent1"/>
            </a:solidFill>
            <a:ln>
              <a:noFill/>
            </a:ln>
            <a:effectLst/>
          </c:spPr>
          <c:invertIfNegative val="0"/>
          <c:cat>
            <c:multiLvlStrRef>
              <c:f>shoats!$L$34:$L$43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shoats!$M$34:$M$43</c:f>
              <c:numCache>
                <c:formatCode>0%</c:formatCode>
                <c:ptCount val="6"/>
                <c:pt idx="0">
                  <c:v>0</c:v>
                </c:pt>
                <c:pt idx="1">
                  <c:v>5.8823529411764705E-2</c:v>
                </c:pt>
                <c:pt idx="2">
                  <c:v>0</c:v>
                </c:pt>
                <c:pt idx="3">
                  <c:v>0</c:v>
                </c:pt>
                <c:pt idx="4">
                  <c:v>0</c:v>
                </c:pt>
                <c:pt idx="5">
                  <c:v>0</c:v>
                </c:pt>
              </c:numCache>
            </c:numRef>
          </c:val>
          <c:extLst>
            <c:ext xmlns:c16="http://schemas.microsoft.com/office/drawing/2014/chart" uri="{C3380CC4-5D6E-409C-BE32-E72D297353CC}">
              <c16:uniqueId val="{00000000-C805-F34D-927D-CB3A0B457ADD}"/>
            </c:ext>
          </c:extLst>
        </c:ser>
        <c:ser>
          <c:idx val="1"/>
          <c:order val="1"/>
          <c:tx>
            <c:strRef>
              <c:f>shoats!$N$32:$N$33</c:f>
              <c:strCache>
                <c:ptCount val="1"/>
                <c:pt idx="0">
                  <c:v>Cross breed Local breed</c:v>
                </c:pt>
              </c:strCache>
            </c:strRef>
          </c:tx>
          <c:spPr>
            <a:solidFill>
              <a:schemeClr val="accent2"/>
            </a:solidFill>
            <a:ln>
              <a:noFill/>
            </a:ln>
            <a:effectLst/>
          </c:spPr>
          <c:invertIfNegative val="0"/>
          <c:cat>
            <c:multiLvlStrRef>
              <c:f>shoats!$L$34:$L$43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shoats!$N$34:$N$43</c:f>
              <c:numCache>
                <c:formatCode>0%</c:formatCode>
                <c:ptCount val="6"/>
                <c:pt idx="0">
                  <c:v>0</c:v>
                </c:pt>
                <c:pt idx="1">
                  <c:v>5.8823529411764705E-2</c:v>
                </c:pt>
                <c:pt idx="2">
                  <c:v>0.23076923076923078</c:v>
                </c:pt>
                <c:pt idx="3">
                  <c:v>0</c:v>
                </c:pt>
                <c:pt idx="4">
                  <c:v>0</c:v>
                </c:pt>
                <c:pt idx="5">
                  <c:v>0</c:v>
                </c:pt>
              </c:numCache>
            </c:numRef>
          </c:val>
          <c:extLst>
            <c:ext xmlns:c16="http://schemas.microsoft.com/office/drawing/2014/chart" uri="{C3380CC4-5D6E-409C-BE32-E72D297353CC}">
              <c16:uniqueId val="{00000001-C805-F34D-927D-CB3A0B457ADD}"/>
            </c:ext>
          </c:extLst>
        </c:ser>
        <c:ser>
          <c:idx val="2"/>
          <c:order val="2"/>
          <c:tx>
            <c:strRef>
              <c:f>shoats!$O$32:$O$33</c:f>
              <c:strCache>
                <c:ptCount val="1"/>
                <c:pt idx="0">
                  <c:v>Local breed</c:v>
                </c:pt>
              </c:strCache>
            </c:strRef>
          </c:tx>
          <c:spPr>
            <a:solidFill>
              <a:schemeClr val="accent3"/>
            </a:solidFill>
            <a:ln>
              <a:noFill/>
            </a:ln>
            <a:effectLst/>
          </c:spPr>
          <c:invertIfNegative val="0"/>
          <c:cat>
            <c:multiLvlStrRef>
              <c:f>shoats!$L$34:$L$43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shoats!$O$34:$O$43</c:f>
              <c:numCache>
                <c:formatCode>0%</c:formatCode>
                <c:ptCount val="6"/>
                <c:pt idx="0">
                  <c:v>1</c:v>
                </c:pt>
                <c:pt idx="1">
                  <c:v>0.88235294117647056</c:v>
                </c:pt>
                <c:pt idx="2">
                  <c:v>0.76923076923076927</c:v>
                </c:pt>
                <c:pt idx="3">
                  <c:v>1</c:v>
                </c:pt>
                <c:pt idx="4">
                  <c:v>1</c:v>
                </c:pt>
                <c:pt idx="5">
                  <c:v>1</c:v>
                </c:pt>
              </c:numCache>
            </c:numRef>
          </c:val>
          <c:extLst>
            <c:ext xmlns:c16="http://schemas.microsoft.com/office/drawing/2014/chart" uri="{C3380CC4-5D6E-409C-BE32-E72D297353CC}">
              <c16:uniqueId val="{00000002-C805-F34D-927D-CB3A0B457ADD}"/>
            </c:ext>
          </c:extLst>
        </c:ser>
        <c:dLbls>
          <c:showLegendKey val="0"/>
          <c:showVal val="0"/>
          <c:showCatName val="0"/>
          <c:showSerName val="0"/>
          <c:showPercent val="0"/>
          <c:showBubbleSize val="0"/>
        </c:dLbls>
        <c:gapWidth val="230"/>
        <c:overlap val="-28"/>
        <c:axId val="1066837999"/>
        <c:axId val="1117574895"/>
      </c:barChart>
      <c:catAx>
        <c:axId val="10668379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crossAx val="1117574895"/>
        <c:crosses val="autoZero"/>
        <c:auto val="1"/>
        <c:lblAlgn val="ctr"/>
        <c:lblOffset val="100"/>
        <c:noMultiLvlLbl val="0"/>
      </c:catAx>
      <c:valAx>
        <c:axId val="1117574895"/>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Proportion of households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crossAx val="1066837999"/>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GB" dirty="0">
                <a:solidFill>
                  <a:schemeClr val="tx1"/>
                </a:solidFill>
              </a:rPr>
              <a:t>Reasons</a:t>
            </a:r>
            <a:r>
              <a:rPr lang="en-GB" baseline="0" dirty="0">
                <a:solidFill>
                  <a:schemeClr val="tx1"/>
                </a:solidFill>
              </a:rPr>
              <a:t> for keeping s</a:t>
            </a:r>
            <a:r>
              <a:rPr lang="en-GB" dirty="0">
                <a:solidFill>
                  <a:schemeClr val="tx1"/>
                </a:solidFill>
              </a:rPr>
              <a:t>heep</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K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1-107B-434A-B2AE-B4F443C1A022}"/>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3-107B-434A-B2AE-B4F443C1A022}"/>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5-107B-434A-B2AE-B4F443C1A022}"/>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shoats!$B$60:$D$60</c:f>
              <c:strCache>
                <c:ptCount val="3"/>
                <c:pt idx="0">
                  <c:v>Celebrations</c:v>
                </c:pt>
                <c:pt idx="1">
                  <c:v>Regular cash income</c:v>
                </c:pt>
                <c:pt idx="2">
                  <c:v>Faster growth</c:v>
                </c:pt>
              </c:strCache>
            </c:strRef>
          </c:cat>
          <c:val>
            <c:numRef>
              <c:f>shoats!$B$61:$D$61</c:f>
              <c:numCache>
                <c:formatCode>0%</c:formatCode>
                <c:ptCount val="3"/>
                <c:pt idx="0">
                  <c:v>3.4482758620689655E-2</c:v>
                </c:pt>
                <c:pt idx="1">
                  <c:v>0.82758620689655171</c:v>
                </c:pt>
                <c:pt idx="2">
                  <c:v>0.13793103448275862</c:v>
                </c:pt>
              </c:numCache>
            </c:numRef>
          </c:val>
          <c:extLst>
            <c:ext xmlns:c16="http://schemas.microsoft.com/office/drawing/2014/chart" uri="{C3380CC4-5D6E-409C-BE32-E72D297353CC}">
              <c16:uniqueId val="{00000006-107B-434A-B2AE-B4F443C1A022}"/>
            </c:ext>
          </c:extLst>
        </c:ser>
        <c:dLbls>
          <c:dLblPos val="ctr"/>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GB" dirty="0">
                <a:solidFill>
                  <a:schemeClr val="tx1"/>
                </a:solidFill>
              </a:rPr>
              <a:t>Reasons for keeping goats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K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1-52C2-D243-B00B-EAEE5028ACD6}"/>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3-52C2-D243-B00B-EAEE5028ACD6}"/>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5-52C2-D243-B00B-EAEE5028ACD6}"/>
              </c:ext>
            </c:extLst>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7-52C2-D243-B00B-EAEE5028ACD6}"/>
              </c:ext>
            </c:extLst>
          </c:dPt>
          <c:dPt>
            <c:idx val="4"/>
            <c:bubble3D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9-52C2-D243-B00B-EAEE5028ACD6}"/>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shoats!$M$60:$Q$60</c:f>
              <c:strCache>
                <c:ptCount val="5"/>
                <c:pt idx="0">
                  <c:v>Drought tolerance</c:v>
                </c:pt>
                <c:pt idx="1">
                  <c:v>Insurance against emergencies</c:v>
                </c:pt>
                <c:pt idx="2">
                  <c:v>Milk production</c:v>
                </c:pt>
                <c:pt idx="3">
                  <c:v>Regular cash income</c:v>
                </c:pt>
                <c:pt idx="4">
                  <c:v>Social status</c:v>
                </c:pt>
              </c:strCache>
            </c:strRef>
          </c:cat>
          <c:val>
            <c:numRef>
              <c:f>shoats!$M$61:$Q$61</c:f>
              <c:numCache>
                <c:formatCode>0%</c:formatCode>
                <c:ptCount val="5"/>
                <c:pt idx="0">
                  <c:v>8.4507042253521125E-2</c:v>
                </c:pt>
                <c:pt idx="1">
                  <c:v>5.6338028169014086E-2</c:v>
                </c:pt>
                <c:pt idx="2">
                  <c:v>2.8169014084507043E-2</c:v>
                </c:pt>
                <c:pt idx="3">
                  <c:v>0.81690140845070425</c:v>
                </c:pt>
                <c:pt idx="4">
                  <c:v>1.4084507042253521E-2</c:v>
                </c:pt>
              </c:numCache>
            </c:numRef>
          </c:val>
          <c:extLst>
            <c:ext xmlns:c16="http://schemas.microsoft.com/office/drawing/2014/chart" uri="{C3380CC4-5D6E-409C-BE32-E72D297353CC}">
              <c16:uniqueId val="{0000000A-52C2-D243-B00B-EAEE5028ACD6}"/>
            </c:ext>
          </c:extLst>
        </c:ser>
        <c:dLbls>
          <c:dLblPos val="ctr"/>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baseline="0" dirty="0">
                <a:solidFill>
                  <a:schemeClr val="tx1"/>
                </a:solidFill>
              </a:rPr>
              <a:t>General animal health practices adopted for sheep and goats</a:t>
            </a:r>
            <a:endParaRPr lang="en-GB" sz="1600" b="1" dirty="0">
              <a:solidFill>
                <a:schemeClr val="tx1"/>
              </a:solidFill>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lotArea>
      <c:layout/>
      <c:barChart>
        <c:barDir val="col"/>
        <c:grouping val="clustered"/>
        <c:varyColors val="0"/>
        <c:ser>
          <c:idx val="0"/>
          <c:order val="0"/>
          <c:tx>
            <c:strRef>
              <c:f>shoats!$B$137</c:f>
              <c:strCache>
                <c:ptCount val="1"/>
                <c:pt idx="0">
                  <c:v>Sheep</c:v>
                </c:pt>
              </c:strCache>
            </c:strRef>
          </c:tx>
          <c:spPr>
            <a:solidFill>
              <a:schemeClr val="accent1"/>
            </a:solidFill>
            <a:ln>
              <a:noFill/>
            </a:ln>
            <a:effectLst/>
          </c:spPr>
          <c:invertIfNegative val="0"/>
          <c:cat>
            <c:strRef>
              <c:f>shoats!$C$136:$F$136</c:f>
              <c:strCache>
                <c:ptCount val="4"/>
                <c:pt idx="0">
                  <c:v>Deworming</c:v>
                </c:pt>
                <c:pt idx="1">
                  <c:v>External parasites</c:v>
                </c:pt>
                <c:pt idx="2">
                  <c:v>Vaccination</c:v>
                </c:pt>
                <c:pt idx="3">
                  <c:v>Antibiotics</c:v>
                </c:pt>
              </c:strCache>
            </c:strRef>
          </c:cat>
          <c:val>
            <c:numRef>
              <c:f>shoats!$C$137:$F$137</c:f>
              <c:numCache>
                <c:formatCode>0%</c:formatCode>
                <c:ptCount val="4"/>
                <c:pt idx="0">
                  <c:v>0.38666666666666666</c:v>
                </c:pt>
                <c:pt idx="1">
                  <c:v>0.29333333333333333</c:v>
                </c:pt>
                <c:pt idx="2">
                  <c:v>0.2</c:v>
                </c:pt>
                <c:pt idx="3">
                  <c:v>0.21333333333333335</c:v>
                </c:pt>
              </c:numCache>
            </c:numRef>
          </c:val>
          <c:extLst>
            <c:ext xmlns:c16="http://schemas.microsoft.com/office/drawing/2014/chart" uri="{C3380CC4-5D6E-409C-BE32-E72D297353CC}">
              <c16:uniqueId val="{00000000-40AD-4543-8C82-C5B4BE418D20}"/>
            </c:ext>
          </c:extLst>
        </c:ser>
        <c:ser>
          <c:idx val="1"/>
          <c:order val="1"/>
          <c:tx>
            <c:strRef>
              <c:f>shoats!$B$138</c:f>
              <c:strCache>
                <c:ptCount val="1"/>
                <c:pt idx="0">
                  <c:v>Goats</c:v>
                </c:pt>
              </c:strCache>
            </c:strRef>
          </c:tx>
          <c:spPr>
            <a:solidFill>
              <a:schemeClr val="accent2"/>
            </a:solidFill>
            <a:ln>
              <a:noFill/>
            </a:ln>
            <a:effectLst/>
          </c:spPr>
          <c:invertIfNegative val="0"/>
          <c:cat>
            <c:strRef>
              <c:f>shoats!$C$136:$F$136</c:f>
              <c:strCache>
                <c:ptCount val="4"/>
                <c:pt idx="0">
                  <c:v>Deworming</c:v>
                </c:pt>
                <c:pt idx="1">
                  <c:v>External parasites</c:v>
                </c:pt>
                <c:pt idx="2">
                  <c:v>Vaccination</c:v>
                </c:pt>
                <c:pt idx="3">
                  <c:v>Antibiotics</c:v>
                </c:pt>
              </c:strCache>
            </c:strRef>
          </c:cat>
          <c:val>
            <c:numRef>
              <c:f>shoats!$C$138:$F$138</c:f>
              <c:numCache>
                <c:formatCode>0%</c:formatCode>
                <c:ptCount val="4"/>
                <c:pt idx="0">
                  <c:v>0.88</c:v>
                </c:pt>
                <c:pt idx="1">
                  <c:v>0.76</c:v>
                </c:pt>
                <c:pt idx="2">
                  <c:v>0.44</c:v>
                </c:pt>
                <c:pt idx="3">
                  <c:v>0.53333333333333333</c:v>
                </c:pt>
              </c:numCache>
            </c:numRef>
          </c:val>
          <c:extLst>
            <c:ext xmlns:c16="http://schemas.microsoft.com/office/drawing/2014/chart" uri="{C3380CC4-5D6E-409C-BE32-E72D297353CC}">
              <c16:uniqueId val="{00000001-40AD-4543-8C82-C5B4BE418D20}"/>
            </c:ext>
          </c:extLst>
        </c:ser>
        <c:dLbls>
          <c:showLegendKey val="0"/>
          <c:showVal val="0"/>
          <c:showCatName val="0"/>
          <c:showSerName val="0"/>
          <c:showPercent val="0"/>
          <c:showBubbleSize val="0"/>
        </c:dLbls>
        <c:gapWidth val="219"/>
        <c:overlap val="-27"/>
        <c:axId val="1174216063"/>
        <c:axId val="1510049711"/>
      </c:barChart>
      <c:catAx>
        <c:axId val="11742160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KE"/>
          </a:p>
        </c:txPr>
        <c:crossAx val="1510049711"/>
        <c:crosses val="autoZero"/>
        <c:auto val="1"/>
        <c:lblAlgn val="ctr"/>
        <c:lblOffset val="100"/>
        <c:noMultiLvlLbl val="0"/>
      </c:catAx>
      <c:valAx>
        <c:axId val="151004971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a:t>Proportion of households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KE"/>
          </a:p>
        </c:txPr>
        <c:crossAx val="11742160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K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[STRAPS_EAISP.xlsx]Sheet2!PivotTable1</c:name>
    <c:fmtId val="5"/>
  </c:pivotSource>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baseline="0" dirty="0">
                <a:solidFill>
                  <a:schemeClr val="tx1"/>
                </a:solidFill>
              </a:rPr>
              <a:t>Proportionate gender representation of input and service  providers</a:t>
            </a:r>
            <a:endParaRPr lang="en-US" b="1" dirty="0">
              <a:solidFill>
                <a:schemeClr val="tx1"/>
              </a:solidFill>
            </a:endParaRPr>
          </a:p>
        </c:rich>
      </c:tx>
      <c:layout>
        <c:manualLayout>
          <c:xMode val="edge"/>
          <c:yMode val="edge"/>
          <c:x val="0.11816474623218236"/>
          <c:y val="1.3615926345343313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w="19050">
            <a:solidFill>
              <a:schemeClr val="lt1"/>
            </a:solidFill>
          </a:ln>
          <a:effectLst/>
        </c:spPr>
        <c:marker>
          <c:symbol val="circle"/>
          <c:size val="5"/>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5"/>
        <c:spPr>
          <a:solidFill>
            <a:schemeClr val="accent1"/>
          </a:solidFill>
          <a:ln w="19050">
            <a:solidFill>
              <a:schemeClr val="lt1"/>
            </a:solidFill>
          </a:ln>
          <a:effectLst/>
        </c:spPr>
      </c:pivotFmt>
      <c:pivotFmt>
        <c:idx val="6"/>
        <c:spPr>
          <a:solidFill>
            <a:schemeClr val="accent1"/>
          </a:solidFill>
          <a:ln w="19050">
            <a:solidFill>
              <a:schemeClr val="lt1"/>
            </a:solidFill>
          </a:ln>
          <a:effectLst/>
        </c:spPr>
      </c:pivotFmt>
    </c:pivotFmts>
    <c:plotArea>
      <c:layout/>
      <c:pieChart>
        <c:varyColors val="1"/>
        <c:ser>
          <c:idx val="0"/>
          <c:order val="0"/>
          <c:tx>
            <c:strRef>
              <c:f>Sheet2!$B$3</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40E-F54D-A654-BB68AAADB69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40E-F54D-A654-BB68AAADB695}"/>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Sheet2!$A$4:$A$6</c:f>
              <c:strCache>
                <c:ptCount val="2"/>
                <c:pt idx="0">
                  <c:v>Female</c:v>
                </c:pt>
                <c:pt idx="1">
                  <c:v>Male</c:v>
                </c:pt>
              </c:strCache>
            </c:strRef>
          </c:cat>
          <c:val>
            <c:numRef>
              <c:f>Sheet2!$B$4:$B$6</c:f>
              <c:numCache>
                <c:formatCode>General</c:formatCode>
                <c:ptCount val="2"/>
                <c:pt idx="0">
                  <c:v>6</c:v>
                </c:pt>
                <c:pt idx="1">
                  <c:v>20</c:v>
                </c:pt>
              </c:numCache>
            </c:numRef>
          </c:val>
          <c:extLst>
            <c:ext xmlns:c16="http://schemas.microsoft.com/office/drawing/2014/chart" uri="{C3380CC4-5D6E-409C-BE32-E72D297353CC}">
              <c16:uniqueId val="{00000004-F40E-F54D-A654-BB68AAADB69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3800465354492306"/>
          <c:y val="0.71007618754062329"/>
          <c:w val="0.1036482180912793"/>
          <c:h val="0.1148851826289727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[STRAPS_EAISP.xlsx]Sheet1!PivotTable6</c:name>
    <c:fmtId val="13"/>
  </c:pivotSource>
  <c:chart>
    <c:title>
      <c:tx>
        <c:rich>
          <a:bodyPr rot="0" spcFirstLastPara="1" vertOverflow="ellipsis" vert="horz" wrap="square" anchor="ctr" anchorCtr="1"/>
          <a:lstStyle/>
          <a:p>
            <a:pPr>
              <a:defRPr sz="1400" b="1" i="0" u="none" strike="noStrike" kern="1200" cap="none" spc="20" baseline="0">
                <a:solidFill>
                  <a:schemeClr val="tx1"/>
                </a:solidFill>
                <a:latin typeface="+mn-lt"/>
                <a:ea typeface="+mn-ea"/>
                <a:cs typeface="+mn-cs"/>
              </a:defRPr>
            </a:pPr>
            <a:r>
              <a:rPr lang="en-US" b="1" dirty="0">
                <a:solidFill>
                  <a:schemeClr val="tx1"/>
                </a:solidFill>
              </a:rPr>
              <a:t>Proportionate representation o</a:t>
            </a:r>
            <a:r>
              <a:rPr lang="en-US" b="1" baseline="0" dirty="0">
                <a:solidFill>
                  <a:schemeClr val="tx1"/>
                </a:solidFill>
              </a:rPr>
              <a:t>f the a</a:t>
            </a:r>
            <a:r>
              <a:rPr lang="en-US" b="1" dirty="0">
                <a:solidFill>
                  <a:schemeClr val="tx1"/>
                </a:solidFill>
              </a:rPr>
              <a:t>ge groups of the input</a:t>
            </a:r>
            <a:r>
              <a:rPr lang="en-US" b="1" baseline="0" dirty="0">
                <a:solidFill>
                  <a:schemeClr val="tx1"/>
                </a:solidFill>
              </a:rPr>
              <a:t> and service providers</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400" b="1" i="0" u="none" strike="noStrike" kern="1200" cap="none" spc="20" baseline="0">
              <a:solidFill>
                <a:schemeClr val="tx1"/>
              </a:solidFill>
              <a:latin typeface="+mn-lt"/>
              <a:ea typeface="+mn-ea"/>
              <a:cs typeface="+mn-cs"/>
            </a:defRPr>
          </a:pPr>
          <a:endParaRPr lang="en-KE"/>
        </a:p>
      </c:txPr>
    </c:title>
    <c:autoTitleDeleted val="0"/>
    <c:pivotFmts>
      <c:pivotFmt>
        <c:idx val="0"/>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marker>
          <c:symbol val="circle"/>
          <c:size val="4"/>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KE"/>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pivotFmt>
      <c:pivotFmt>
        <c:idx val="2"/>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pivotFmt>
      <c:pivotFmt>
        <c:idx val="3"/>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pivotFmt>
      <c:pivotFmt>
        <c:idx val="4"/>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KE"/>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5"/>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KE"/>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Sheet1!$B$3</c:f>
              <c:strCache>
                <c:ptCount val="1"/>
                <c:pt idx="0">
                  <c:v>Total</c:v>
                </c:pt>
              </c:strCache>
            </c:strRef>
          </c:tx>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invertIfNegative val="0"/>
          <c:dPt>
            <c:idx val="0"/>
            <c:invertIfNegative val="0"/>
            <c:bubble3D val="0"/>
            <c:extLst>
              <c:ext xmlns:c16="http://schemas.microsoft.com/office/drawing/2014/chart" uri="{C3380CC4-5D6E-409C-BE32-E72D297353CC}">
                <c16:uniqueId val="{00000000-3D3F-F149-A4C7-3E1D51D2E69E}"/>
              </c:ext>
            </c:extLst>
          </c:dPt>
          <c:dPt>
            <c:idx val="1"/>
            <c:invertIfNegative val="0"/>
            <c:bubble3D val="0"/>
            <c:extLst>
              <c:ext xmlns:c16="http://schemas.microsoft.com/office/drawing/2014/chart" uri="{C3380CC4-5D6E-409C-BE32-E72D297353CC}">
                <c16:uniqueId val="{00000001-3D3F-F149-A4C7-3E1D51D2E69E}"/>
              </c:ext>
            </c:extLst>
          </c:dPt>
          <c:dPt>
            <c:idx val="2"/>
            <c:invertIfNegative val="0"/>
            <c:bubble3D val="0"/>
            <c:extLst>
              <c:ext xmlns:c16="http://schemas.microsoft.com/office/drawing/2014/chart" uri="{C3380CC4-5D6E-409C-BE32-E72D297353CC}">
                <c16:uniqueId val="{00000002-3D3F-F149-A4C7-3E1D51D2E69E}"/>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solidFill>
                    <a:latin typeface="+mn-lt"/>
                    <a:ea typeface="+mn-ea"/>
                    <a:cs typeface="+mn-cs"/>
                  </a:defRPr>
                </a:pPr>
                <a:endParaRPr lang="en-K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Sheet1!$A$4:$A$7</c:f>
              <c:strCache>
                <c:ptCount val="3"/>
                <c:pt idx="0">
                  <c:v>Elder (&gt;45 years)</c:v>
                </c:pt>
                <c:pt idx="1">
                  <c:v>Middle age adult (31-45 years)</c:v>
                </c:pt>
                <c:pt idx="2">
                  <c:v>Young adult (21-30 years)</c:v>
                </c:pt>
              </c:strCache>
            </c:strRef>
          </c:cat>
          <c:val>
            <c:numRef>
              <c:f>Sheet1!$B$4:$B$7</c:f>
              <c:numCache>
                <c:formatCode>0%</c:formatCode>
                <c:ptCount val="3"/>
                <c:pt idx="0">
                  <c:v>0.26923076923076922</c:v>
                </c:pt>
                <c:pt idx="1">
                  <c:v>0.46153846153846156</c:v>
                </c:pt>
                <c:pt idx="2">
                  <c:v>0.26923076923076922</c:v>
                </c:pt>
              </c:numCache>
            </c:numRef>
          </c:val>
          <c:extLst>
            <c:ext xmlns:c16="http://schemas.microsoft.com/office/drawing/2014/chart" uri="{C3380CC4-5D6E-409C-BE32-E72D297353CC}">
              <c16:uniqueId val="{00000003-3D3F-F149-A4C7-3E1D51D2E69E}"/>
            </c:ext>
          </c:extLst>
        </c:ser>
        <c:dLbls>
          <c:showLegendKey val="0"/>
          <c:showVal val="0"/>
          <c:showCatName val="0"/>
          <c:showSerName val="0"/>
          <c:showPercent val="0"/>
          <c:showBubbleSize val="0"/>
        </c:dLbls>
        <c:gapWidth val="100"/>
        <c:overlap val="-24"/>
        <c:axId val="1175821247"/>
        <c:axId val="1175822959"/>
      </c:barChart>
      <c:catAx>
        <c:axId val="11758212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KE"/>
          </a:p>
        </c:txPr>
        <c:crossAx val="1175822959"/>
        <c:crosses val="autoZero"/>
        <c:auto val="1"/>
        <c:lblAlgn val="ctr"/>
        <c:lblOffset val="100"/>
        <c:noMultiLvlLbl val="0"/>
      </c:catAx>
      <c:valAx>
        <c:axId val="1175822959"/>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cap="none" baseline="0">
                    <a:solidFill>
                      <a:schemeClr val="tx1"/>
                    </a:solidFill>
                    <a:latin typeface="+mn-lt"/>
                    <a:ea typeface="+mn-ea"/>
                    <a:cs typeface="+mn-cs"/>
                  </a:defRPr>
                </a:pPr>
                <a:r>
                  <a:rPr lang="en-GB" sz="1000" cap="none" dirty="0">
                    <a:solidFill>
                      <a:schemeClr val="tx1"/>
                    </a:solidFill>
                  </a:rPr>
                  <a:t>Proportion</a:t>
                </a:r>
                <a:r>
                  <a:rPr lang="en-GB" sz="1000" cap="none" baseline="0" dirty="0">
                    <a:solidFill>
                      <a:schemeClr val="tx1"/>
                    </a:solidFill>
                  </a:rPr>
                  <a:t> of providers</a:t>
                </a:r>
                <a:endParaRPr lang="en-GB" sz="1000" cap="none" dirty="0">
                  <a:solidFill>
                    <a:schemeClr val="tx1"/>
                  </a:solidFill>
                </a:endParaRPr>
              </a:p>
            </c:rich>
          </c:tx>
          <c:overlay val="0"/>
          <c:spPr>
            <a:noFill/>
            <a:ln>
              <a:noFill/>
            </a:ln>
            <a:effectLst/>
          </c:spPr>
          <c:txPr>
            <a:bodyPr rot="-5400000" spcFirstLastPara="1" vertOverflow="ellipsis" vert="horz" wrap="square" anchor="ctr" anchorCtr="1"/>
            <a:lstStyle/>
            <a:p>
              <a:pPr>
                <a:defRPr sz="1000" b="0" i="0" u="none" strike="noStrike" kern="1200" cap="none"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1758212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Types of inputs and services provided</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lotArea>
      <c:layout/>
      <c:barChart>
        <c:barDir val="col"/>
        <c:grouping val="clustered"/>
        <c:varyColors val="0"/>
        <c:ser>
          <c:idx val="1"/>
          <c:order val="0"/>
          <c:tx>
            <c:strRef>
              <c:f>Sheet1!$A$19</c:f>
              <c:strCache>
                <c:ptCount val="1"/>
                <c:pt idx="0">
                  <c:v>Inputs and services</c:v>
                </c:pt>
              </c:strCache>
            </c:strRef>
          </c:tx>
          <c:spPr>
            <a:solidFill>
              <a:schemeClr val="accent2"/>
            </a:solidFill>
            <a:ln>
              <a:noFill/>
            </a:ln>
            <a:effectLst/>
          </c:spPr>
          <c:invertIfNegative val="0"/>
          <c:cat>
            <c:strRef>
              <c:f>Sheet1!$A$20:$A$24</c:f>
              <c:strCache>
                <c:ptCount val="5"/>
                <c:pt idx="0">
                  <c:v>Extension services</c:v>
                </c:pt>
                <c:pt idx="1">
                  <c:v>Animal health/Vet services</c:v>
                </c:pt>
                <c:pt idx="2">
                  <c:v>Animal feeds</c:v>
                </c:pt>
                <c:pt idx="3">
                  <c:v>Animal health products</c:v>
                </c:pt>
                <c:pt idx="4">
                  <c:v>Other services</c:v>
                </c:pt>
              </c:strCache>
            </c:strRef>
          </c:cat>
          <c:val>
            <c:numRef>
              <c:f>Sheet1!$C$20:$C$24</c:f>
              <c:numCache>
                <c:formatCode>0%</c:formatCode>
                <c:ptCount val="5"/>
                <c:pt idx="0">
                  <c:v>0.51851851851851849</c:v>
                </c:pt>
                <c:pt idx="1">
                  <c:v>0.59259259259259256</c:v>
                </c:pt>
                <c:pt idx="2">
                  <c:v>0.29629629629629628</c:v>
                </c:pt>
                <c:pt idx="3">
                  <c:v>0.22222222222222221</c:v>
                </c:pt>
                <c:pt idx="4">
                  <c:v>0.14814814814814814</c:v>
                </c:pt>
              </c:numCache>
            </c:numRef>
          </c:val>
          <c:extLst>
            <c:ext xmlns:c16="http://schemas.microsoft.com/office/drawing/2014/chart" uri="{C3380CC4-5D6E-409C-BE32-E72D297353CC}">
              <c16:uniqueId val="{00000000-1AB2-B34E-8E3C-00F0142E00B4}"/>
            </c:ext>
          </c:extLst>
        </c:ser>
        <c:dLbls>
          <c:showLegendKey val="0"/>
          <c:showVal val="0"/>
          <c:showCatName val="0"/>
          <c:showSerName val="0"/>
          <c:showPercent val="0"/>
          <c:showBubbleSize val="0"/>
        </c:dLbls>
        <c:gapWidth val="219"/>
        <c:overlap val="-27"/>
        <c:axId val="1143100672"/>
        <c:axId val="2060804479"/>
      </c:barChart>
      <c:catAx>
        <c:axId val="1143100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crossAx val="2060804479"/>
        <c:crosses val="autoZero"/>
        <c:auto val="1"/>
        <c:lblAlgn val="ctr"/>
        <c:lblOffset val="100"/>
        <c:noMultiLvlLbl val="0"/>
      </c:catAx>
      <c:valAx>
        <c:axId val="2060804479"/>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providers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143100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US" sz="1600" b="1" dirty="0"/>
              <a:t>Types of training provided</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lotArea>
      <c:layout/>
      <c:barChart>
        <c:barDir val="col"/>
        <c:grouping val="clustered"/>
        <c:varyColors val="0"/>
        <c:ser>
          <c:idx val="1"/>
          <c:order val="0"/>
          <c:tx>
            <c:strRef>
              <c:f>Sheet1!$A$36</c:f>
              <c:strCache>
                <c:ptCount val="1"/>
                <c:pt idx="0">
                  <c:v>Type of training</c:v>
                </c:pt>
              </c:strCache>
            </c:strRef>
          </c:tx>
          <c:spPr>
            <a:solidFill>
              <a:schemeClr val="accent1">
                <a:lumMod val="75000"/>
              </a:schemeClr>
            </a:solidFill>
            <a:ln>
              <a:noFill/>
            </a:ln>
            <a:effectLst/>
          </c:spPr>
          <c:invertIfNegative val="0"/>
          <c:cat>
            <c:strRef>
              <c:f>Sheet1!$A$37:$A$41</c:f>
              <c:strCache>
                <c:ptCount val="5"/>
                <c:pt idx="0">
                  <c:v>Animal breeding </c:v>
                </c:pt>
                <c:pt idx="1">
                  <c:v>Animal health </c:v>
                </c:pt>
                <c:pt idx="2">
                  <c:v>Feeds and feeding</c:v>
                </c:pt>
                <c:pt idx="3">
                  <c:v>Financial servince</c:v>
                </c:pt>
                <c:pt idx="4">
                  <c:v>Marketing of animals</c:v>
                </c:pt>
              </c:strCache>
            </c:strRef>
          </c:cat>
          <c:val>
            <c:numRef>
              <c:f>Sheet1!$C$37:$C$41</c:f>
              <c:numCache>
                <c:formatCode>0%</c:formatCode>
                <c:ptCount val="5"/>
                <c:pt idx="0">
                  <c:v>0.37037037037037035</c:v>
                </c:pt>
                <c:pt idx="1">
                  <c:v>0.29629629629629628</c:v>
                </c:pt>
                <c:pt idx="2">
                  <c:v>0.37037037037037035</c:v>
                </c:pt>
                <c:pt idx="3">
                  <c:v>0.1111111111111111</c:v>
                </c:pt>
                <c:pt idx="4">
                  <c:v>0.1111111111111111</c:v>
                </c:pt>
              </c:numCache>
            </c:numRef>
          </c:val>
          <c:extLst>
            <c:ext xmlns:c16="http://schemas.microsoft.com/office/drawing/2014/chart" uri="{C3380CC4-5D6E-409C-BE32-E72D297353CC}">
              <c16:uniqueId val="{00000000-6DAC-5D4F-9FB9-70B5374AE1CD}"/>
            </c:ext>
          </c:extLst>
        </c:ser>
        <c:dLbls>
          <c:showLegendKey val="0"/>
          <c:showVal val="0"/>
          <c:showCatName val="0"/>
          <c:showSerName val="0"/>
          <c:showPercent val="0"/>
          <c:showBubbleSize val="0"/>
        </c:dLbls>
        <c:gapWidth val="219"/>
        <c:overlap val="-27"/>
        <c:axId val="2093198496"/>
        <c:axId val="2124837807"/>
      </c:barChart>
      <c:catAx>
        <c:axId val="2093198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KE"/>
          </a:p>
        </c:txPr>
        <c:crossAx val="2124837807"/>
        <c:crosses val="autoZero"/>
        <c:auto val="1"/>
        <c:lblAlgn val="ctr"/>
        <c:lblOffset val="100"/>
        <c:noMultiLvlLbl val="0"/>
      </c:catAx>
      <c:valAx>
        <c:axId val="2124837807"/>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 of providers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20931984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[STRAPS_EAISP.xlsx]Sheet1!PivotTable14</c:name>
    <c:fmtId val="22"/>
  </c:pivotSource>
  <c:chart>
    <c:title>
      <c:tx>
        <c:rich>
          <a:bodyPr rot="0" spcFirstLastPara="1" vertOverflow="ellipsis" vert="horz" wrap="square" anchor="ctr" anchorCtr="1"/>
          <a:lstStyle/>
          <a:p>
            <a:pPr>
              <a:defRPr sz="1600" b="1" i="0" u="none" strike="noStrike" kern="1200" cap="none" spc="50" baseline="0">
                <a:solidFill>
                  <a:schemeClr val="tx1"/>
                </a:solidFill>
                <a:latin typeface="+mn-lt"/>
                <a:ea typeface="+mn-ea"/>
                <a:cs typeface="+mn-cs"/>
              </a:defRPr>
            </a:pPr>
            <a:r>
              <a:rPr lang="en-GB" sz="1600" cap="none" dirty="0"/>
              <a:t>Proportion of providers having</a:t>
            </a:r>
            <a:r>
              <a:rPr lang="en-GB" sz="1600" cap="none" baseline="0" dirty="0"/>
              <a:t> employees</a:t>
            </a:r>
            <a:endParaRPr lang="en-GB" sz="1600" cap="none" dirty="0"/>
          </a:p>
        </c:rich>
      </c:tx>
      <c:overlay val="0"/>
      <c:spPr>
        <a:noFill/>
        <a:ln>
          <a:noFill/>
        </a:ln>
        <a:effectLst/>
      </c:spPr>
      <c:txPr>
        <a:bodyPr rot="0" spcFirstLastPara="1" vertOverflow="ellipsis" vert="horz" wrap="square" anchor="ctr" anchorCtr="1"/>
        <a:lstStyle/>
        <a:p>
          <a:pPr>
            <a:defRPr sz="1600" b="1" i="0" u="none" strike="noStrike" kern="1200" cap="none" spc="5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pivotFmt>
      <c:pivotFmt>
        <c:idx val="2"/>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pivotFmt>
      <c:pivotFmt>
        <c:idx val="3"/>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4"/>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pivotFmt>
      <c:pivotFmt>
        <c:idx val="5"/>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pivotFmt>
      <c:pivotFmt>
        <c:idx val="6"/>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7"/>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pivotFmt>
      <c:pivotFmt>
        <c:idx val="8"/>
        <c:spPr>
          <a:solidFill>
            <a:schemeClr val="accent1"/>
          </a:solidFill>
          <a:ln>
            <a:noFill/>
          </a:ln>
          <a:effectLst>
            <a:outerShdw blurRad="254000" sx="102000" sy="102000" algn="ctr" rotWithShape="0">
              <a:prstClr val="black">
                <a:alpha val="20000"/>
              </a:prstClr>
            </a:outerShdw>
          </a:effectLst>
          <a:scene3d>
            <a:camera prst="orthographicFront"/>
            <a:lightRig rig="brightRoom" dir="t"/>
          </a:scene3d>
          <a:sp3d prstMaterial="flat">
            <a:bevelT w="50800" h="101600" prst="angle"/>
            <a:contourClr>
              <a:srgbClr val="000000"/>
            </a:contourClr>
          </a:sp3d>
        </c:spPr>
      </c:pivotFmt>
    </c:pivotFmts>
    <c:plotArea>
      <c:layout/>
      <c:pieChart>
        <c:varyColors val="1"/>
        <c:ser>
          <c:idx val="0"/>
          <c:order val="0"/>
          <c:tx>
            <c:strRef>
              <c:f>Sheet1!$B$108</c:f>
              <c:strCache>
                <c:ptCount val="1"/>
                <c:pt idx="0">
                  <c:v>Total</c:v>
                </c:pt>
              </c:strCache>
            </c:strRef>
          </c:tx>
          <c:dPt>
            <c:idx val="0"/>
            <c:bubble3D val="0"/>
            <c:explosion val="7"/>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A68B-3E46-87C0-9C1FE0502F11}"/>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A68B-3E46-87C0-9C1FE0502F11}"/>
              </c:ext>
            </c:extLst>
          </c:dPt>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KE"/>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Sheet1!$A$109:$A$111</c:f>
              <c:strCache>
                <c:ptCount val="2"/>
                <c:pt idx="0">
                  <c:v>No</c:v>
                </c:pt>
                <c:pt idx="1">
                  <c:v>Yes</c:v>
                </c:pt>
              </c:strCache>
            </c:strRef>
          </c:cat>
          <c:val>
            <c:numRef>
              <c:f>Sheet1!$B$109:$B$111</c:f>
              <c:numCache>
                <c:formatCode>0%</c:formatCode>
                <c:ptCount val="2"/>
                <c:pt idx="0">
                  <c:v>0.57692307692307687</c:v>
                </c:pt>
                <c:pt idx="1">
                  <c:v>0.42307692307692307</c:v>
                </c:pt>
              </c:numCache>
            </c:numRef>
          </c:val>
          <c:extLst>
            <c:ext xmlns:c16="http://schemas.microsoft.com/office/drawing/2014/chart" uri="{C3380CC4-5D6E-409C-BE32-E72D297353CC}">
              <c16:uniqueId val="{00000004-A68B-3E46-87C0-9C1FE0502F11}"/>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[STRAPS_EAISP.xlsx]Sheet1!PivotTable15</c:name>
    <c:fmtId val="28"/>
  </c:pivotSource>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US" sz="1600" dirty="0"/>
              <a:t>Proportion of providers offering</a:t>
            </a:r>
            <a:r>
              <a:rPr lang="en-US" sz="1600" baseline="0" dirty="0"/>
              <a:t> loans to farmers</a:t>
            </a:r>
            <a:endParaRPr lang="en-US" sz="1600"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KE"/>
        </a:p>
      </c:txPr>
    </c:title>
    <c:autoTitleDeleted val="0"/>
    <c:pivotFmts>
      <c:pivotFmt>
        <c:idx val="0"/>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outerShdw blurRad="63500" sx="102000" sy="102000" algn="ctr" rotWithShape="0">
              <a:prstClr val="black">
                <a:alpha val="20000"/>
              </a:prstClr>
            </a:outerShdw>
          </a:effectLst>
        </c:spPr>
      </c:pivotFmt>
      <c:pivotFmt>
        <c:idx val="2"/>
        <c:spPr>
          <a:solidFill>
            <a:schemeClr val="accent2"/>
          </a:solidFill>
          <a:ln>
            <a:noFill/>
          </a:ln>
          <a:effectLst>
            <a:outerShdw blurRad="63500" sx="102000" sy="102000" algn="ctr" rotWithShape="0">
              <a:prstClr val="black">
                <a:alpha val="20000"/>
              </a:prstClr>
            </a:outerShdw>
          </a:effectLst>
        </c:spPr>
      </c:pivotFmt>
      <c:pivotFmt>
        <c:idx val="3"/>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
        <c:spPr>
          <a:solidFill>
            <a:schemeClr val="accent1"/>
          </a:solidFill>
          <a:ln>
            <a:noFill/>
          </a:ln>
          <a:effectLst>
            <a:outerShdw blurRad="63500" sx="102000" sy="102000" algn="ctr" rotWithShape="0">
              <a:prstClr val="black">
                <a:alpha val="20000"/>
              </a:prstClr>
            </a:outerShdw>
          </a:effectLst>
        </c:spPr>
      </c:pivotFmt>
      <c:pivotFmt>
        <c:idx val="5"/>
        <c:spPr>
          <a:solidFill>
            <a:schemeClr val="accent2"/>
          </a:solidFill>
          <a:ln>
            <a:noFill/>
          </a:ln>
          <a:effectLst>
            <a:outerShdw blurRad="63500" sx="102000" sy="102000" algn="ctr" rotWithShape="0">
              <a:prstClr val="black">
                <a:alpha val="20000"/>
              </a:prstClr>
            </a:outerShdw>
          </a:effectLst>
        </c:spPr>
      </c:pivotFmt>
      <c:pivotFmt>
        <c:idx val="6"/>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7"/>
        <c:spPr>
          <a:solidFill>
            <a:schemeClr val="accent1"/>
          </a:solidFill>
          <a:ln>
            <a:noFill/>
          </a:ln>
          <a:effectLst>
            <a:outerShdw blurRad="63500" sx="102000" sy="102000" algn="ctr" rotWithShape="0">
              <a:prstClr val="black">
                <a:alpha val="20000"/>
              </a:prstClr>
            </a:outerShdw>
          </a:effectLst>
        </c:spPr>
      </c:pivotFmt>
      <c:pivotFmt>
        <c:idx val="8"/>
        <c:spPr>
          <a:solidFill>
            <a:schemeClr val="accent2"/>
          </a:solidFill>
          <a:ln>
            <a:noFill/>
          </a:ln>
          <a:effectLst>
            <a:outerShdw blurRad="63500" sx="102000" sy="102000" algn="ctr" rotWithShape="0">
              <a:prstClr val="black">
                <a:alpha val="20000"/>
              </a:prstClr>
            </a:outerShdw>
          </a:effectLst>
        </c:spPr>
      </c:pivotFmt>
    </c:pivotFmts>
    <c:plotArea>
      <c:layout>
        <c:manualLayout>
          <c:layoutTarget val="inner"/>
          <c:xMode val="edge"/>
          <c:yMode val="edge"/>
          <c:x val="0.19748353852117231"/>
          <c:y val="0.26055620986097422"/>
          <c:w val="0.45849816264104448"/>
          <c:h val="0.65969300155953015"/>
        </c:manualLayout>
      </c:layout>
      <c:pieChart>
        <c:varyColors val="1"/>
        <c:ser>
          <c:idx val="0"/>
          <c:order val="0"/>
          <c:tx>
            <c:strRef>
              <c:f>Sheet1!$B$114</c:f>
              <c:strCache>
                <c:ptCount val="1"/>
                <c:pt idx="0">
                  <c:v>Total</c:v>
                </c:pt>
              </c:strCache>
            </c:strRef>
          </c:tx>
          <c:dPt>
            <c:idx val="0"/>
            <c:bubble3D val="0"/>
            <c:explosion val="8"/>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99CC-D049-AFB1-31DBCB4C9FB1}"/>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99CC-D049-AFB1-31DBCB4C9FB1}"/>
              </c:ext>
            </c:extLst>
          </c:dPt>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KE"/>
              </a:p>
            </c:txPr>
            <c:dLblPos val="outEnd"/>
            <c:showLegendKey val="0"/>
            <c:showVal val="0"/>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Sheet1!$A$115:$A$117</c:f>
              <c:strCache>
                <c:ptCount val="2"/>
                <c:pt idx="0">
                  <c:v>No</c:v>
                </c:pt>
                <c:pt idx="1">
                  <c:v>Yes</c:v>
                </c:pt>
              </c:strCache>
            </c:strRef>
          </c:cat>
          <c:val>
            <c:numRef>
              <c:f>Sheet1!$B$115:$B$117</c:f>
              <c:numCache>
                <c:formatCode>0%</c:formatCode>
                <c:ptCount val="2"/>
                <c:pt idx="0">
                  <c:v>0.73076923076923073</c:v>
                </c:pt>
                <c:pt idx="1">
                  <c:v>0.26923076923076922</c:v>
                </c:pt>
              </c:numCache>
            </c:numRef>
          </c:val>
          <c:extLst>
            <c:ext xmlns:c16="http://schemas.microsoft.com/office/drawing/2014/chart" uri="{C3380CC4-5D6E-409C-BE32-E72D297353CC}">
              <c16:uniqueId val="{00000004-99CC-D049-AFB1-31DBCB4C9FB1}"/>
            </c:ext>
          </c:extLst>
        </c:ser>
        <c:dLbls>
          <c:dLblPos val="outEnd"/>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GB" sz="1600" dirty="0"/>
              <a:t>Overall proportion of households headed by men and women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KE"/>
        </a:p>
      </c:txPr>
    </c:title>
    <c:autoTitleDeleted val="0"/>
    <c:plotArea>
      <c:layout/>
      <c:pie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F5D6-544A-BD9E-99A1E56C48FA}"/>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F5D6-544A-BD9E-99A1E56C48FA}"/>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hh_head!$I$20:$J$20</c:f>
              <c:strCache>
                <c:ptCount val="2"/>
                <c:pt idx="0">
                  <c:v>Female</c:v>
                </c:pt>
                <c:pt idx="1">
                  <c:v>Male</c:v>
                </c:pt>
              </c:strCache>
            </c:strRef>
          </c:cat>
          <c:val>
            <c:numRef>
              <c:f>hh_head!$I$21:$J$21</c:f>
              <c:numCache>
                <c:formatCode>0%</c:formatCode>
                <c:ptCount val="2"/>
                <c:pt idx="0">
                  <c:v>6.6666666666666666E-2</c:v>
                </c:pt>
                <c:pt idx="1">
                  <c:v>0.93333333333333335</c:v>
                </c:pt>
              </c:numCache>
            </c:numRef>
          </c:val>
          <c:extLst>
            <c:ext xmlns:c16="http://schemas.microsoft.com/office/drawing/2014/chart" uri="{C3380CC4-5D6E-409C-BE32-E72D297353CC}">
              <c16:uniqueId val="{00000004-F5D6-544A-BD9E-99A1E56C48F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[STRAPS_EAISP.xlsx]Sheet1!PivotTable19</c:name>
    <c:fmtId val="34"/>
  </c:pivotSource>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GB" sz="1600" dirty="0"/>
              <a:t>Proportion of providers planning to expands their business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a:outerShdw blurRad="254000" sx="102000" sy="102000" algn="ctr" rotWithShape="0">
              <a:prstClr val="black">
                <a:alpha val="20000"/>
              </a:prstClr>
            </a:outerShdw>
          </a:effectLst>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outerShdw blurRad="254000" sx="102000" sy="102000" algn="ctr" rotWithShape="0">
              <a:prstClr val="black">
                <a:alpha val="20000"/>
              </a:prstClr>
            </a:outerShdw>
          </a:effectLst>
        </c:spPr>
      </c:pivotFmt>
      <c:pivotFmt>
        <c:idx val="2"/>
        <c:spPr>
          <a:solidFill>
            <a:schemeClr val="accent1"/>
          </a:solidFill>
          <a:ln>
            <a:noFill/>
          </a:ln>
          <a:effectLst>
            <a:outerShdw blurRad="254000" sx="102000" sy="102000" algn="ctr" rotWithShape="0">
              <a:prstClr val="black">
                <a:alpha val="20000"/>
              </a:prstClr>
            </a:outerShdw>
          </a:effectLst>
        </c:spPr>
      </c:pivotFmt>
      <c:pivotFmt>
        <c:idx val="3"/>
        <c:spPr>
          <a:solidFill>
            <a:schemeClr val="accent1"/>
          </a:solidFill>
          <a:ln>
            <a:noFill/>
          </a:ln>
          <a:effectLst>
            <a:outerShdw blurRad="254000" sx="102000" sy="102000" algn="ctr" rotWithShape="0">
              <a:prstClr val="black">
                <a:alpha val="20000"/>
              </a:prstClr>
            </a:outerShdw>
          </a:effectLst>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4"/>
        <c:spPr>
          <a:solidFill>
            <a:schemeClr val="accent1"/>
          </a:solidFill>
          <a:ln>
            <a:noFill/>
          </a:ln>
          <a:effectLst>
            <a:outerShdw blurRad="254000" sx="102000" sy="102000" algn="ctr" rotWithShape="0">
              <a:prstClr val="black">
                <a:alpha val="20000"/>
              </a:prstClr>
            </a:outerShdw>
          </a:effectLst>
        </c:spPr>
      </c:pivotFmt>
      <c:pivotFmt>
        <c:idx val="5"/>
        <c:spPr>
          <a:solidFill>
            <a:schemeClr val="accent1"/>
          </a:solidFill>
          <a:ln>
            <a:noFill/>
          </a:ln>
          <a:effectLst>
            <a:outerShdw blurRad="254000" sx="102000" sy="102000" algn="ctr" rotWithShape="0">
              <a:prstClr val="black">
                <a:alpha val="20000"/>
              </a:prstClr>
            </a:outerShdw>
          </a:effectLst>
        </c:spPr>
      </c:pivotFmt>
      <c:pivotFmt>
        <c:idx val="6"/>
        <c:spPr>
          <a:solidFill>
            <a:schemeClr val="accent1"/>
          </a:solidFill>
          <a:ln>
            <a:noFill/>
          </a:ln>
          <a:effectLst>
            <a:outerShdw blurRad="254000" sx="102000" sy="102000" algn="ctr" rotWithShape="0">
              <a:prstClr val="black">
                <a:alpha val="20000"/>
              </a:prstClr>
            </a:outerShdw>
          </a:effectLst>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7"/>
        <c:spPr>
          <a:solidFill>
            <a:schemeClr val="accent1"/>
          </a:solidFill>
          <a:ln>
            <a:noFill/>
          </a:ln>
          <a:effectLst>
            <a:outerShdw blurRad="254000" sx="102000" sy="102000" algn="ctr" rotWithShape="0">
              <a:prstClr val="black">
                <a:alpha val="20000"/>
              </a:prstClr>
            </a:outerShdw>
          </a:effectLst>
        </c:spPr>
      </c:pivotFmt>
      <c:pivotFmt>
        <c:idx val="8"/>
        <c:spPr>
          <a:solidFill>
            <a:schemeClr val="accent1"/>
          </a:solidFill>
          <a:ln>
            <a:noFill/>
          </a:ln>
          <a:effectLst>
            <a:outerShdw blurRad="254000" sx="102000" sy="102000" algn="ctr" rotWithShape="0">
              <a:prstClr val="black">
                <a:alpha val="20000"/>
              </a:prstClr>
            </a:outerShdw>
          </a:effectLst>
        </c:spPr>
      </c:pivotFmt>
    </c:pivotFmts>
    <c:plotArea>
      <c:layout/>
      <c:pieChart>
        <c:varyColors val="1"/>
        <c:ser>
          <c:idx val="0"/>
          <c:order val="0"/>
          <c:tx>
            <c:strRef>
              <c:f>Sheet1!$B$142</c:f>
              <c:strCache>
                <c:ptCount val="1"/>
                <c:pt idx="0">
                  <c:v>Total</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88B8-DB49-A61D-51F718DDD2C8}"/>
              </c:ext>
            </c:extLst>
          </c:dPt>
          <c:dPt>
            <c:idx val="1"/>
            <c:bubble3D val="0"/>
            <c:explosion val="13"/>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88B8-DB49-A61D-51F718DDD2C8}"/>
              </c:ext>
            </c:extLst>
          </c:dPt>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Sheet1!$A$143:$A$145</c:f>
              <c:strCache>
                <c:ptCount val="2"/>
                <c:pt idx="0">
                  <c:v>No</c:v>
                </c:pt>
                <c:pt idx="1">
                  <c:v>Yes</c:v>
                </c:pt>
              </c:strCache>
            </c:strRef>
          </c:cat>
          <c:val>
            <c:numRef>
              <c:f>Sheet1!$B$143:$B$145</c:f>
              <c:numCache>
                <c:formatCode>0%</c:formatCode>
                <c:ptCount val="2"/>
                <c:pt idx="0">
                  <c:v>0.46153846153846156</c:v>
                </c:pt>
                <c:pt idx="1">
                  <c:v>0.53846153846153844</c:v>
                </c:pt>
              </c:numCache>
            </c:numRef>
          </c:val>
          <c:extLst>
            <c:ext xmlns:c16="http://schemas.microsoft.com/office/drawing/2014/chart" uri="{C3380CC4-5D6E-409C-BE32-E72D297353CC}">
              <c16:uniqueId val="{00000004-88B8-DB49-A61D-51F718DDD2C8}"/>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[STRAPS_EALOM_2024_10_28_13_06_52_604144-group-name-removed.xlsx]Sheet1!PivotTable2</c:name>
    <c:fmtId val="-1"/>
  </c:pivotSource>
  <c:chart>
    <c:title>
      <c:tx>
        <c:rich>
          <a:bodyPr rot="0" spcFirstLastPara="1" vertOverflow="ellipsis" vert="horz" wrap="square" anchor="ctr" anchorCtr="1"/>
          <a:lstStyle/>
          <a:p>
            <a:pPr>
              <a:defRPr sz="1600" b="1" i="0" u="none" strike="noStrike" kern="1200" cap="none" baseline="0">
                <a:solidFill>
                  <a:sysClr val="windowText" lastClr="000000"/>
                </a:solidFill>
                <a:latin typeface="+mn-lt"/>
                <a:ea typeface="+mn-ea"/>
                <a:cs typeface="+mn-cs"/>
              </a:defRPr>
            </a:pPr>
            <a:r>
              <a:rPr lang="en-US" sz="1600" cap="none" dirty="0">
                <a:solidFill>
                  <a:sysClr val="windowText" lastClr="000000"/>
                </a:solidFill>
              </a:rPr>
              <a:t>Proportionate representation</a:t>
            </a:r>
            <a:r>
              <a:rPr lang="en-US" sz="1600" cap="none" baseline="0" dirty="0">
                <a:solidFill>
                  <a:sysClr val="windowText" lastClr="000000"/>
                </a:solidFill>
              </a:rPr>
              <a:t> of the g</a:t>
            </a:r>
            <a:r>
              <a:rPr lang="en-US" sz="1600" cap="none" dirty="0">
                <a:solidFill>
                  <a:sysClr val="windowText" lastClr="000000"/>
                </a:solidFill>
              </a:rPr>
              <a:t>ender of traders</a:t>
            </a:r>
          </a:p>
        </c:rich>
      </c:tx>
      <c:overlay val="0"/>
      <c:spPr>
        <a:noFill/>
        <a:ln>
          <a:noFill/>
        </a:ln>
        <a:effectLst/>
      </c:spPr>
      <c:txPr>
        <a:bodyPr rot="0" spcFirstLastPara="1" vertOverflow="ellipsis" vert="horz" wrap="square" anchor="ctr" anchorCtr="1"/>
        <a:lstStyle/>
        <a:p>
          <a:pPr>
            <a:defRPr sz="1600" b="1" i="0" u="none" strike="noStrike" kern="1200" cap="none" baseline="0">
              <a:solidFill>
                <a:sysClr val="windowText" lastClr="000000"/>
              </a:solidFill>
              <a:latin typeface="+mn-lt"/>
              <a:ea typeface="+mn-ea"/>
              <a:cs typeface="+mn-cs"/>
            </a:defRPr>
          </a:pPr>
          <a:endParaRPr lang="en-KE"/>
        </a:p>
      </c:txPr>
    </c:title>
    <c:autoTitleDeleted val="0"/>
    <c:pivotFmts>
      <c:pivotFmt>
        <c:idx val="0"/>
        <c:spPr>
          <a:solidFill>
            <a:schemeClr val="accent1"/>
          </a:solidFill>
          <a:ln>
            <a:noFill/>
          </a:ln>
          <a:effectLst>
            <a:outerShdw blurRad="63500" sx="102000" sy="102000" algn="ctr" rotWithShape="0">
              <a:prstClr val="black">
                <a:alpha val="20000"/>
              </a:prstClr>
            </a:outerShdw>
          </a:effectLst>
        </c:spPr>
        <c:marker>
          <c:symbol val="circle"/>
          <c:size val="6"/>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
        <c:spPr>
          <a:solidFill>
            <a:schemeClr val="accent2"/>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3"/>
        <c:spPr>
          <a:solidFill>
            <a:schemeClr val="accent1"/>
          </a:solidFill>
          <a:ln>
            <a:noFill/>
          </a:ln>
          <a:effectLst>
            <a:outerShdw blurRad="63500" sx="102000" sy="102000" algn="ctr"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5"/>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6"/>
        <c:spPr>
          <a:solidFill>
            <a:schemeClr val="accent1"/>
          </a:solidFill>
          <a:ln>
            <a:noFill/>
          </a:ln>
          <a:effectLst>
            <a:outerShdw blurRad="63500" sx="102000" sy="102000" algn="ctr"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7"/>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8"/>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5="http://schemas.microsoft.com/office/drawing/2012/chart" uri="{CE6537A1-D6FC-4f65-9D91-7224C49458BB}"/>
          </c:extLst>
        </c:dLbl>
      </c:pivotFmt>
    </c:pivotFmts>
    <c:plotArea>
      <c:layout/>
      <c:pieChart>
        <c:varyColors val="1"/>
        <c:ser>
          <c:idx val="0"/>
          <c:order val="0"/>
          <c:tx>
            <c:strRef>
              <c:f>Sheet1!$B$3</c:f>
              <c:strCache>
                <c:ptCount val="1"/>
                <c:pt idx="0">
                  <c:v>Total</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C3C7-2D49-81EB-E5C86FAD1D42}"/>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C3C7-2D49-81EB-E5C86FAD1D42}"/>
              </c:ext>
            </c:extLst>
          </c:dPt>
          <c:dLbls>
            <c:dLbl>
              <c:idx val="0"/>
              <c:spPr>
                <a:noFill/>
                <a:ln>
                  <a:noFill/>
                </a:ln>
                <a:effectLst/>
              </c:spPr>
              <c:txPr>
                <a:bodyPr rot="0" spcFirstLastPara="1" vertOverflow="ellipsis" vert="horz" wrap="square" lIns="38100" tIns="19050" rIns="38100" bIns="19050" anchor="ctr" anchorCtr="1">
                  <a:spAutoFit/>
                </a:bodyPr>
                <a:lstStyle/>
                <a:p>
                  <a:pPr>
                    <a:defRPr sz="105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1-C3C7-2D49-81EB-E5C86FAD1D42}"/>
                </c:ext>
              </c:extLst>
            </c:dLbl>
            <c:dLbl>
              <c:idx val="1"/>
              <c:spPr>
                <a:noFill/>
                <a:ln>
                  <a:noFill/>
                </a:ln>
                <a:effectLst/>
              </c:spPr>
              <c:txPr>
                <a:bodyPr rot="0" spcFirstLastPara="1" vertOverflow="ellipsis" vert="horz" wrap="square" lIns="38100" tIns="19050" rIns="38100" bIns="19050" anchor="ctr" anchorCtr="1">
                  <a:spAutoFit/>
                </a:bodyPr>
                <a:lstStyle/>
                <a:p>
                  <a:pPr>
                    <a:defRPr sz="1050" b="1" i="0" u="none" strike="noStrike" kern="1200" spc="0" baseline="0">
                      <a:solidFill>
                        <a:schemeClr val="accent2"/>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3-C3C7-2D49-81EB-E5C86FAD1D42}"/>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Sheet1!$A$4:$A$6</c:f>
              <c:strCache>
                <c:ptCount val="2"/>
                <c:pt idx="0">
                  <c:v>Female</c:v>
                </c:pt>
                <c:pt idx="1">
                  <c:v>Male</c:v>
                </c:pt>
              </c:strCache>
            </c:strRef>
          </c:cat>
          <c:val>
            <c:numRef>
              <c:f>Sheet1!$B$4:$B$6</c:f>
              <c:numCache>
                <c:formatCode>0%</c:formatCode>
                <c:ptCount val="2"/>
                <c:pt idx="0">
                  <c:v>0.14285714285714285</c:v>
                </c:pt>
                <c:pt idx="1">
                  <c:v>0.8571428571428571</c:v>
                </c:pt>
              </c:numCache>
            </c:numRef>
          </c:val>
          <c:extLst>
            <c:ext xmlns:c16="http://schemas.microsoft.com/office/drawing/2014/chart" uri="{C3380CC4-5D6E-409C-BE32-E72D297353CC}">
              <c16:uniqueId val="{00000004-C3C7-2D49-81EB-E5C86FAD1D42}"/>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extLst>
    <c:ext xmlns:c14="http://schemas.microsoft.com/office/drawing/2007/8/2/chart" uri="{781A3756-C4B2-4CAC-9D66-4F8BD8637D16}">
      <c14:pivotOptions>
        <c14:dropZoneFilter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[STRAPS_EALOM_2024_10_28_13_06_52_604144-group-name-removed.xlsx]Sheet1!PivotTable3</c:name>
    <c:fmtId val="-1"/>
  </c:pivotSource>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Proportionate representation of the age group of traders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Sheet1!$B$10</c:f>
              <c:strCache>
                <c:ptCount val="1"/>
                <c:pt idx="0">
                  <c:v>Total</c:v>
                </c:pt>
              </c:strCache>
            </c:strRef>
          </c:tx>
          <c:spPr>
            <a:solidFill>
              <a:schemeClr val="accent1"/>
            </a:solidFill>
            <a:ln>
              <a:noFill/>
            </a:ln>
            <a:effectLst/>
          </c:spPr>
          <c:invertIfNegative val="0"/>
          <c:cat>
            <c:strRef>
              <c:f>Sheet1!$A$11:$A$14</c:f>
              <c:strCache>
                <c:ptCount val="3"/>
                <c:pt idx="0">
                  <c:v>Elder (&gt;45 years)</c:v>
                </c:pt>
                <c:pt idx="1">
                  <c:v>Middle age adult (31-45 years)</c:v>
                </c:pt>
                <c:pt idx="2">
                  <c:v>Young adult (21-30 years)</c:v>
                </c:pt>
              </c:strCache>
            </c:strRef>
          </c:cat>
          <c:val>
            <c:numRef>
              <c:f>Sheet1!$B$11:$B$14</c:f>
              <c:numCache>
                <c:formatCode>0%</c:formatCode>
                <c:ptCount val="3"/>
                <c:pt idx="0">
                  <c:v>0.25714285714285712</c:v>
                </c:pt>
                <c:pt idx="1">
                  <c:v>0.54285714285714282</c:v>
                </c:pt>
                <c:pt idx="2">
                  <c:v>0.2</c:v>
                </c:pt>
              </c:numCache>
            </c:numRef>
          </c:val>
          <c:extLst>
            <c:ext xmlns:c16="http://schemas.microsoft.com/office/drawing/2014/chart" uri="{C3380CC4-5D6E-409C-BE32-E72D297353CC}">
              <c16:uniqueId val="{00000000-8459-4743-B961-1BEB347AD61A}"/>
            </c:ext>
          </c:extLst>
        </c:ser>
        <c:dLbls>
          <c:showLegendKey val="0"/>
          <c:showVal val="0"/>
          <c:showCatName val="0"/>
          <c:showSerName val="0"/>
          <c:showPercent val="0"/>
          <c:showBubbleSize val="0"/>
        </c:dLbls>
        <c:gapWidth val="219"/>
        <c:overlap val="-27"/>
        <c:axId val="1115942416"/>
        <c:axId val="1115743088"/>
      </c:barChart>
      <c:catAx>
        <c:axId val="1115942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KE"/>
          </a:p>
        </c:txPr>
        <c:crossAx val="1115743088"/>
        <c:crosses val="autoZero"/>
        <c:auto val="1"/>
        <c:lblAlgn val="ctr"/>
        <c:lblOffset val="100"/>
        <c:noMultiLvlLbl val="0"/>
      </c:catAx>
      <c:valAx>
        <c:axId val="1115743088"/>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solidFill>
                    <a:latin typeface="+mn-lt"/>
                    <a:ea typeface="+mn-ea"/>
                    <a:cs typeface="+mn-cs"/>
                  </a:defRPr>
                </a:pPr>
                <a:r>
                  <a:rPr lang="en-GB" sz="1050" dirty="0"/>
                  <a:t>Proportion of traders</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crossAx val="11159424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[STRAPS_EALOM_2024_10_28_13_06_52_604144-group-name-removed.xlsx]Sheet1!PivotTable4</c:name>
    <c:fmtId val="-1"/>
  </c:pivotSource>
  <c:chart>
    <c:title>
      <c:tx>
        <c:rich>
          <a:bodyPr rot="0" spcFirstLastPara="1" vertOverflow="ellipsis" vert="horz" wrap="square" anchor="ctr" anchorCtr="1"/>
          <a:lstStyle/>
          <a:p>
            <a:pPr>
              <a:defRPr sz="2000" b="1" i="0" u="none" strike="noStrike" kern="1200" spc="0" baseline="0">
                <a:solidFill>
                  <a:schemeClr val="tx1"/>
                </a:solidFill>
                <a:latin typeface="+mn-lt"/>
                <a:ea typeface="+mn-ea"/>
                <a:cs typeface="+mn-cs"/>
              </a:defRPr>
            </a:pPr>
            <a:r>
              <a:rPr lang="en-US" sz="2000" b="1" dirty="0">
                <a:solidFill>
                  <a:schemeClr val="tx1"/>
                </a:solidFill>
              </a:rPr>
              <a:t>Education level of traders</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Sheet1!$B$19</c:f>
              <c:strCache>
                <c:ptCount val="1"/>
                <c:pt idx="0">
                  <c:v>Total</c:v>
                </c:pt>
              </c:strCache>
            </c:strRef>
          </c:tx>
          <c:spPr>
            <a:solidFill>
              <a:schemeClr val="accent1"/>
            </a:solidFill>
            <a:ln>
              <a:noFill/>
            </a:ln>
            <a:effectLst/>
          </c:spPr>
          <c:invertIfNegative val="0"/>
          <c:cat>
            <c:strRef>
              <c:f>Sheet1!$A$20:$A$24</c:f>
              <c:strCache>
                <c:ptCount val="4"/>
                <c:pt idx="0">
                  <c:v>No formal education</c:v>
                </c:pt>
                <c:pt idx="1">
                  <c:v>Primary education</c:v>
                </c:pt>
                <c:pt idx="2">
                  <c:v>Secondary education</c:v>
                </c:pt>
                <c:pt idx="3">
                  <c:v>Tertiary education (College, University, Polytechnic)</c:v>
                </c:pt>
              </c:strCache>
            </c:strRef>
          </c:cat>
          <c:val>
            <c:numRef>
              <c:f>Sheet1!$B$20:$B$24</c:f>
              <c:numCache>
                <c:formatCode>0%</c:formatCode>
                <c:ptCount val="4"/>
                <c:pt idx="0">
                  <c:v>0.11428571428571428</c:v>
                </c:pt>
                <c:pt idx="1">
                  <c:v>0.4</c:v>
                </c:pt>
                <c:pt idx="2">
                  <c:v>0.2857142857142857</c:v>
                </c:pt>
                <c:pt idx="3">
                  <c:v>0.2</c:v>
                </c:pt>
              </c:numCache>
            </c:numRef>
          </c:val>
          <c:extLst>
            <c:ext xmlns:c16="http://schemas.microsoft.com/office/drawing/2014/chart" uri="{C3380CC4-5D6E-409C-BE32-E72D297353CC}">
              <c16:uniqueId val="{00000000-08F2-C34D-9C5A-BD25ED1C018B}"/>
            </c:ext>
          </c:extLst>
        </c:ser>
        <c:dLbls>
          <c:showLegendKey val="0"/>
          <c:showVal val="0"/>
          <c:showCatName val="0"/>
          <c:showSerName val="0"/>
          <c:showPercent val="0"/>
          <c:showBubbleSize val="0"/>
        </c:dLbls>
        <c:gapWidth val="219"/>
        <c:overlap val="-27"/>
        <c:axId val="21108816"/>
        <c:axId val="1973061743"/>
      </c:barChart>
      <c:catAx>
        <c:axId val="21108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973061743"/>
        <c:crosses val="autoZero"/>
        <c:auto val="1"/>
        <c:lblAlgn val="ctr"/>
        <c:lblOffset val="100"/>
        <c:noMultiLvlLbl val="0"/>
      </c:catAx>
      <c:valAx>
        <c:axId val="1973061743"/>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a:t>
                </a:r>
                <a:r>
                  <a:rPr lang="en-GB" baseline="0" dirty="0"/>
                  <a:t> of traders</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211088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[STRAPS_EALOM_2024_10_28_13_06_52_604144-group-name-removed.xlsx]Sheet1!PivotTable22</c:name>
    <c:fmtId val="-1"/>
  </c:pivotSource>
  <c:chart>
    <c:title>
      <c:tx>
        <c:rich>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US" sz="2000" b="1">
                <a:solidFill>
                  <a:schemeClr val="tx1"/>
                </a:solidFill>
              </a:rPr>
              <a:t>Nature of trading</a:t>
            </a:r>
          </a:p>
        </c:rich>
      </c:tx>
      <c:layout>
        <c:manualLayout>
          <c:xMode val="edge"/>
          <c:yMode val="edge"/>
          <c:x val="0.19997687238180281"/>
          <c:y val="3.7011168435787563E-2"/>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a:outerShdw blurRad="254000" sx="102000" sy="102000" algn="ctr" rotWithShape="0">
              <a:prstClr val="black">
                <a:alpha val="20000"/>
              </a:prstClr>
            </a:outerShdw>
          </a:effectLst>
        </c:spPr>
        <c:marker>
          <c:symbol val="circle"/>
          <c:size val="6"/>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outerShdw blurRad="254000" sx="102000" sy="102000" algn="ctr" rotWithShape="0">
              <a:prstClr val="black">
                <a:alpha val="20000"/>
              </a:prstClr>
            </a:outerShdw>
          </a:effectLst>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2"/>
        <c:spPr>
          <a:solidFill>
            <a:schemeClr val="accent1"/>
          </a:solidFill>
          <a:ln>
            <a:noFill/>
          </a:ln>
          <a:effectLst>
            <a:outerShdw blurRad="254000" sx="102000" sy="102000" algn="ctr" rotWithShape="0">
              <a:prstClr val="black">
                <a:alpha val="20000"/>
              </a:prstClr>
            </a:outerShdw>
          </a:effectLst>
        </c:spPr>
      </c:pivotFmt>
      <c:pivotFmt>
        <c:idx val="3"/>
        <c:spPr>
          <a:solidFill>
            <a:schemeClr val="accent1"/>
          </a:solidFill>
          <a:ln>
            <a:noFill/>
          </a:ln>
          <a:effectLst>
            <a:outerShdw blurRad="254000" sx="102000" sy="102000" algn="ctr" rotWithShape="0">
              <a:prstClr val="black">
                <a:alpha val="20000"/>
              </a:prstClr>
            </a:outerShdw>
          </a:effectLst>
        </c:spPr>
      </c:pivotFmt>
      <c:pivotFmt>
        <c:idx val="4"/>
        <c:spPr>
          <a:solidFill>
            <a:schemeClr val="accent1"/>
          </a:solidFill>
          <a:ln>
            <a:noFill/>
          </a:ln>
          <a:effectLst>
            <a:outerShdw blurRad="254000" sx="102000" sy="102000" algn="ctr" rotWithShape="0">
              <a:prstClr val="black">
                <a:alpha val="20000"/>
              </a:prstClr>
            </a:outerShdw>
          </a:effectLst>
        </c:spPr>
        <c:marker>
          <c:symbol val="none"/>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5"/>
        <c:spPr>
          <a:solidFill>
            <a:schemeClr val="accent1"/>
          </a:solidFill>
          <a:ln>
            <a:noFill/>
          </a:ln>
          <a:effectLst>
            <a:outerShdw blurRad="254000" sx="102000" sy="102000" algn="ctr" rotWithShape="0">
              <a:prstClr val="black">
                <a:alpha val="20000"/>
              </a:prstClr>
            </a:outerShdw>
          </a:effectLst>
        </c:spPr>
      </c:pivotFmt>
      <c:pivotFmt>
        <c:idx val="6"/>
        <c:spPr>
          <a:solidFill>
            <a:schemeClr val="accent1"/>
          </a:solidFill>
          <a:ln>
            <a:noFill/>
          </a:ln>
          <a:effectLst>
            <a:outerShdw blurRad="254000" sx="102000" sy="102000" algn="ctr" rotWithShape="0">
              <a:prstClr val="black">
                <a:alpha val="20000"/>
              </a:prstClr>
            </a:outerShdw>
          </a:effectLst>
        </c:spPr>
      </c:pivotFmt>
    </c:pivotFmts>
    <c:plotArea>
      <c:layout/>
      <c:pieChart>
        <c:varyColors val="1"/>
        <c:ser>
          <c:idx val="0"/>
          <c:order val="0"/>
          <c:tx>
            <c:strRef>
              <c:f>Sheet1!$B$44</c:f>
              <c:strCache>
                <c:ptCount val="1"/>
                <c:pt idx="0">
                  <c:v>Total</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D0DD-0D47-BA27-3C996505AB79}"/>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D0DD-0D47-BA27-3C996505AB79}"/>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Sheet1!$A$45:$A$47</c:f>
              <c:strCache>
                <c:ptCount val="2"/>
                <c:pt idx="0">
                  <c:v>Full-time</c:v>
                </c:pt>
                <c:pt idx="1">
                  <c:v>Part-time</c:v>
                </c:pt>
              </c:strCache>
            </c:strRef>
          </c:cat>
          <c:val>
            <c:numRef>
              <c:f>Sheet1!$B$45:$B$47</c:f>
              <c:numCache>
                <c:formatCode>0%</c:formatCode>
                <c:ptCount val="2"/>
                <c:pt idx="0">
                  <c:v>0.82857142857142863</c:v>
                </c:pt>
                <c:pt idx="1">
                  <c:v>0.17142857142857143</c:v>
                </c:pt>
              </c:numCache>
            </c:numRef>
          </c:val>
          <c:extLst>
            <c:ext xmlns:c16="http://schemas.microsoft.com/office/drawing/2014/chart" uri="{C3380CC4-5D6E-409C-BE32-E72D297353CC}">
              <c16:uniqueId val="{00000004-D0DD-0D47-BA27-3C996505AB79}"/>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3644490297461407"/>
          <c:y val="0.46399052928561318"/>
          <c:w val="0.16649954448647639"/>
          <c:h val="0.1683098265461715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[STRAPS_EALOM_2024_10_28_13_06_52_604144-group-name-removed.xlsx]Sheet1!PivotTable25</c:name>
    <c:fmtId val="-1"/>
  </c:pivotSource>
  <c:chart>
    <c:title>
      <c:tx>
        <c:rich>
          <a:bodyPr rot="0" spcFirstLastPara="1" vertOverflow="ellipsis" vert="horz" wrap="square" anchor="ctr" anchorCtr="1"/>
          <a:lstStyle/>
          <a:p>
            <a:pPr>
              <a:defRPr sz="1400" b="1" i="0" u="none" strike="noStrike" kern="1200" cap="none" baseline="0">
                <a:solidFill>
                  <a:schemeClr val="tx1"/>
                </a:solidFill>
                <a:latin typeface="+mn-lt"/>
                <a:ea typeface="+mn-ea"/>
                <a:cs typeface="+mn-cs"/>
              </a:defRPr>
            </a:pPr>
            <a:r>
              <a:rPr lang="en-GB" sz="1400" b="1" cap="none" dirty="0">
                <a:solidFill>
                  <a:schemeClr val="tx1"/>
                </a:solidFill>
              </a:rPr>
              <a:t>Proportion of traders planning to expand</a:t>
            </a:r>
            <a:r>
              <a:rPr lang="en-GB" sz="1400" b="1" cap="none" baseline="0" dirty="0">
                <a:solidFill>
                  <a:schemeClr val="tx1"/>
                </a:solidFill>
              </a:rPr>
              <a:t> their business</a:t>
            </a:r>
            <a:endParaRPr lang="en-GB" sz="1400" b="1" cap="none" dirty="0">
              <a:solidFill>
                <a:schemeClr val="tx1"/>
              </a:solidFill>
            </a:endParaRPr>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Sheet1!$B$66</c:f>
              <c:strCache>
                <c:ptCount val="1"/>
                <c:pt idx="0">
                  <c:v>Total</c:v>
                </c:pt>
              </c:strCache>
            </c:strRef>
          </c:tx>
          <c:explosion val="1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8938-5246-AE72-A6E89E440866}"/>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2-8938-5246-AE72-A6E89E440866}"/>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1-8938-5246-AE72-A6E89E440866}"/>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2-8938-5246-AE72-A6E89E440866}"/>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Sheet1!$A$67:$A$69</c:f>
              <c:strCache>
                <c:ptCount val="2"/>
                <c:pt idx="0">
                  <c:v>No</c:v>
                </c:pt>
                <c:pt idx="1">
                  <c:v>Yes</c:v>
                </c:pt>
              </c:strCache>
            </c:strRef>
          </c:cat>
          <c:val>
            <c:numRef>
              <c:f>Sheet1!$B$67:$B$69</c:f>
              <c:numCache>
                <c:formatCode>0%</c:formatCode>
                <c:ptCount val="2"/>
                <c:pt idx="0">
                  <c:v>0.22857142857142856</c:v>
                </c:pt>
                <c:pt idx="1">
                  <c:v>0.77142857142857146</c:v>
                </c:pt>
              </c:numCache>
            </c:numRef>
          </c:val>
          <c:extLst>
            <c:ext xmlns:c16="http://schemas.microsoft.com/office/drawing/2014/chart" uri="{C3380CC4-5D6E-409C-BE32-E72D297353CC}">
              <c16:uniqueId val="{00000000-8938-5246-AE72-A6E89E440866}"/>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extLst>
    <c:ext xmlns:c14="http://schemas.microsoft.com/office/drawing/2007/8/2/chart" uri="{781A3756-C4B2-4CAC-9D66-4F8BD8637D16}">
      <c14:pivotOptions>
        <c14:dropZoneFilter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[STRAPS_EALP_Summaries.xlsx]hh_head!PivotTable4</c:name>
    <c:fmtId val="9"/>
  </c:pivotSource>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GB" b="1" baseline="0" dirty="0"/>
              <a:t>Education level of the household head b</a:t>
            </a:r>
            <a:r>
              <a:rPr lang="en-GB" b="1" dirty="0"/>
              <a:t>y location and sub-location</a:t>
            </a:r>
          </a:p>
        </c:rich>
      </c:tx>
      <c:layout>
        <c:manualLayout>
          <c:xMode val="edge"/>
          <c:yMode val="edge"/>
          <c:x val="7.5763821618219998E-2"/>
          <c:y val="3.292515657887797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percentStacked"/>
        <c:varyColors val="0"/>
        <c:ser>
          <c:idx val="0"/>
          <c:order val="0"/>
          <c:tx>
            <c:strRef>
              <c:f>hh_head!$B$17:$B$18</c:f>
              <c:strCache>
                <c:ptCount val="1"/>
                <c:pt idx="0">
                  <c:v>No formal education</c:v>
                </c:pt>
              </c:strCache>
            </c:strRef>
          </c:tx>
          <c:spPr>
            <a:solidFill>
              <a:schemeClr val="accent1"/>
            </a:solidFill>
            <a:ln>
              <a:noFill/>
            </a:ln>
            <a:effectLst/>
          </c:spPr>
          <c:invertIfNegative val="0"/>
          <c:cat>
            <c:multiLvlStrRef>
              <c:f>hh_head!$A$19:$A$28</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hh_head!$B$19:$B$28</c:f>
              <c:numCache>
                <c:formatCode>0%</c:formatCode>
                <c:ptCount val="6"/>
                <c:pt idx="0">
                  <c:v>0</c:v>
                </c:pt>
                <c:pt idx="1">
                  <c:v>0</c:v>
                </c:pt>
                <c:pt idx="2">
                  <c:v>7.6923076923076927E-2</c:v>
                </c:pt>
                <c:pt idx="3">
                  <c:v>0</c:v>
                </c:pt>
                <c:pt idx="4">
                  <c:v>0.1111111111111111</c:v>
                </c:pt>
                <c:pt idx="5">
                  <c:v>0</c:v>
                </c:pt>
              </c:numCache>
            </c:numRef>
          </c:val>
          <c:extLst>
            <c:ext xmlns:c16="http://schemas.microsoft.com/office/drawing/2014/chart" uri="{C3380CC4-5D6E-409C-BE32-E72D297353CC}">
              <c16:uniqueId val="{00000000-6020-2144-B3AE-8E04272A9B2A}"/>
            </c:ext>
          </c:extLst>
        </c:ser>
        <c:ser>
          <c:idx val="1"/>
          <c:order val="1"/>
          <c:tx>
            <c:strRef>
              <c:f>hh_head!$C$17:$C$18</c:f>
              <c:strCache>
                <c:ptCount val="1"/>
                <c:pt idx="0">
                  <c:v>Primary education</c:v>
                </c:pt>
              </c:strCache>
            </c:strRef>
          </c:tx>
          <c:spPr>
            <a:solidFill>
              <a:schemeClr val="accent2"/>
            </a:solidFill>
            <a:ln>
              <a:noFill/>
            </a:ln>
            <a:effectLst/>
          </c:spPr>
          <c:invertIfNegative val="0"/>
          <c:cat>
            <c:multiLvlStrRef>
              <c:f>hh_head!$A$19:$A$28</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hh_head!$C$19:$C$28</c:f>
              <c:numCache>
                <c:formatCode>0%</c:formatCode>
                <c:ptCount val="6"/>
                <c:pt idx="0">
                  <c:v>0.5</c:v>
                </c:pt>
                <c:pt idx="1">
                  <c:v>0.35294117647058826</c:v>
                </c:pt>
                <c:pt idx="2">
                  <c:v>0.38461538461538464</c:v>
                </c:pt>
                <c:pt idx="3">
                  <c:v>0.38461538461538464</c:v>
                </c:pt>
                <c:pt idx="4">
                  <c:v>0.27777777777777779</c:v>
                </c:pt>
                <c:pt idx="5">
                  <c:v>0.66666666666666663</c:v>
                </c:pt>
              </c:numCache>
            </c:numRef>
          </c:val>
          <c:extLst>
            <c:ext xmlns:c16="http://schemas.microsoft.com/office/drawing/2014/chart" uri="{C3380CC4-5D6E-409C-BE32-E72D297353CC}">
              <c16:uniqueId val="{00000001-6020-2144-B3AE-8E04272A9B2A}"/>
            </c:ext>
          </c:extLst>
        </c:ser>
        <c:ser>
          <c:idx val="2"/>
          <c:order val="2"/>
          <c:tx>
            <c:strRef>
              <c:f>hh_head!$D$17:$D$18</c:f>
              <c:strCache>
                <c:ptCount val="1"/>
                <c:pt idx="0">
                  <c:v>Secondary education</c:v>
                </c:pt>
              </c:strCache>
            </c:strRef>
          </c:tx>
          <c:spPr>
            <a:solidFill>
              <a:schemeClr val="accent3"/>
            </a:solidFill>
            <a:ln>
              <a:noFill/>
            </a:ln>
            <a:effectLst/>
          </c:spPr>
          <c:invertIfNegative val="0"/>
          <c:cat>
            <c:multiLvlStrRef>
              <c:f>hh_head!$A$19:$A$28</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hh_head!$D$19:$D$28</c:f>
              <c:numCache>
                <c:formatCode>0%</c:formatCode>
                <c:ptCount val="6"/>
                <c:pt idx="0">
                  <c:v>0.375</c:v>
                </c:pt>
                <c:pt idx="1">
                  <c:v>0.47058823529411764</c:v>
                </c:pt>
                <c:pt idx="2">
                  <c:v>0.23076923076923078</c:v>
                </c:pt>
                <c:pt idx="3">
                  <c:v>0.30769230769230771</c:v>
                </c:pt>
                <c:pt idx="4">
                  <c:v>0.3888888888888889</c:v>
                </c:pt>
                <c:pt idx="5">
                  <c:v>0.33333333333333331</c:v>
                </c:pt>
              </c:numCache>
            </c:numRef>
          </c:val>
          <c:extLst>
            <c:ext xmlns:c16="http://schemas.microsoft.com/office/drawing/2014/chart" uri="{C3380CC4-5D6E-409C-BE32-E72D297353CC}">
              <c16:uniqueId val="{00000002-6020-2144-B3AE-8E04272A9B2A}"/>
            </c:ext>
          </c:extLst>
        </c:ser>
        <c:ser>
          <c:idx val="3"/>
          <c:order val="3"/>
          <c:tx>
            <c:strRef>
              <c:f>hh_head!$E$17:$E$18</c:f>
              <c:strCache>
                <c:ptCount val="1"/>
                <c:pt idx="0">
                  <c:v>Tertiary education </c:v>
                </c:pt>
              </c:strCache>
            </c:strRef>
          </c:tx>
          <c:spPr>
            <a:solidFill>
              <a:schemeClr val="accent4"/>
            </a:solidFill>
            <a:ln>
              <a:noFill/>
            </a:ln>
            <a:effectLst/>
          </c:spPr>
          <c:invertIfNegative val="0"/>
          <c:cat>
            <c:multiLvlStrRef>
              <c:f>hh_head!$A$19:$A$28</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hh_head!$E$19:$E$28</c:f>
              <c:numCache>
                <c:formatCode>0%</c:formatCode>
                <c:ptCount val="6"/>
                <c:pt idx="0">
                  <c:v>0.125</c:v>
                </c:pt>
                <c:pt idx="1">
                  <c:v>0.17647058823529413</c:v>
                </c:pt>
                <c:pt idx="2">
                  <c:v>0.30769230769230771</c:v>
                </c:pt>
                <c:pt idx="3">
                  <c:v>0.30769230769230771</c:v>
                </c:pt>
                <c:pt idx="4">
                  <c:v>0.22222222222222221</c:v>
                </c:pt>
                <c:pt idx="5">
                  <c:v>0</c:v>
                </c:pt>
              </c:numCache>
            </c:numRef>
          </c:val>
          <c:extLst>
            <c:ext xmlns:c16="http://schemas.microsoft.com/office/drawing/2014/chart" uri="{C3380CC4-5D6E-409C-BE32-E72D297353CC}">
              <c16:uniqueId val="{00000003-6020-2144-B3AE-8E04272A9B2A}"/>
            </c:ext>
          </c:extLst>
        </c:ser>
        <c:dLbls>
          <c:showLegendKey val="0"/>
          <c:showVal val="0"/>
          <c:showCatName val="0"/>
          <c:showSerName val="0"/>
          <c:showPercent val="0"/>
          <c:showBubbleSize val="0"/>
        </c:dLbls>
        <c:gapWidth val="219"/>
        <c:overlap val="100"/>
        <c:axId val="1058441247"/>
        <c:axId val="1058442959"/>
      </c:barChart>
      <c:catAx>
        <c:axId val="10584412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058442959"/>
        <c:crosses val="autoZero"/>
        <c:auto val="1"/>
        <c:lblAlgn val="ctr"/>
        <c:lblOffset val="100"/>
        <c:noMultiLvlLbl val="0"/>
      </c:catAx>
      <c:valAx>
        <c:axId val="10584429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Proportion of households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058441247"/>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Overall proportion of household heads with different levels of Education</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5A9-BE4A-A2A4-2F644372111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5A9-BE4A-A2A4-2F644372111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5A9-BE4A-A2A4-2F644372111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5A9-BE4A-A2A4-2F644372111E}"/>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hh_head!$H$28:$K$28</c:f>
              <c:strCache>
                <c:ptCount val="4"/>
                <c:pt idx="0">
                  <c:v>No formal education</c:v>
                </c:pt>
                <c:pt idx="1">
                  <c:v>Primary education</c:v>
                </c:pt>
                <c:pt idx="2">
                  <c:v>Secondary education</c:v>
                </c:pt>
                <c:pt idx="3">
                  <c:v>Tertiary education </c:v>
                </c:pt>
              </c:strCache>
            </c:strRef>
          </c:cat>
          <c:val>
            <c:numRef>
              <c:f>hh_head!$H$29:$K$29</c:f>
              <c:numCache>
                <c:formatCode>0%</c:formatCode>
                <c:ptCount val="4"/>
                <c:pt idx="0">
                  <c:v>0.04</c:v>
                </c:pt>
                <c:pt idx="1">
                  <c:v>0.38666666666666666</c:v>
                </c:pt>
                <c:pt idx="2">
                  <c:v>0.36</c:v>
                </c:pt>
                <c:pt idx="3">
                  <c:v>0.21333333333333335</c:v>
                </c:pt>
              </c:numCache>
            </c:numRef>
          </c:val>
          <c:extLst>
            <c:ext xmlns:c16="http://schemas.microsoft.com/office/drawing/2014/chart" uri="{C3380CC4-5D6E-409C-BE32-E72D297353CC}">
              <c16:uniqueId val="{00000008-85A9-BE4A-A2A4-2F644372111E}"/>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[STRAPS_EALP_Summaries.xlsx]hh_head!PivotTable5</c:name>
    <c:fmtId val="4"/>
  </c:pivotSource>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GB" b="1" dirty="0"/>
              <a:t>The average age of the household head within the different locations and sub-locations</a:t>
            </a:r>
          </a:p>
        </c:rich>
      </c:tx>
      <c:layout>
        <c:manualLayout>
          <c:xMode val="edge"/>
          <c:yMode val="edge"/>
          <c:x val="0.10418908328139136"/>
          <c:y val="7.4164282277659182E-3"/>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hh_head!$B$31:$B$32</c:f>
              <c:strCache>
                <c:ptCount val="1"/>
                <c:pt idx="0">
                  <c:v>Elder (&gt;45 years)</c:v>
                </c:pt>
              </c:strCache>
            </c:strRef>
          </c:tx>
          <c:spPr>
            <a:solidFill>
              <a:schemeClr val="accent1"/>
            </a:solidFill>
            <a:ln>
              <a:noFill/>
            </a:ln>
            <a:effectLst/>
          </c:spPr>
          <c:invertIfNegative val="0"/>
          <c:cat>
            <c:multiLvlStrRef>
              <c:f>hh_head!$A$33:$A$42</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hh_head!$B$33:$B$42</c:f>
              <c:numCache>
                <c:formatCode>0%</c:formatCode>
                <c:ptCount val="6"/>
                <c:pt idx="0">
                  <c:v>0.5</c:v>
                </c:pt>
                <c:pt idx="1">
                  <c:v>0.29411764705882354</c:v>
                </c:pt>
                <c:pt idx="2">
                  <c:v>0.30769230769230771</c:v>
                </c:pt>
                <c:pt idx="3">
                  <c:v>0.46153846153846156</c:v>
                </c:pt>
                <c:pt idx="4">
                  <c:v>0.44444444444444442</c:v>
                </c:pt>
                <c:pt idx="5">
                  <c:v>0.66666666666666663</c:v>
                </c:pt>
              </c:numCache>
            </c:numRef>
          </c:val>
          <c:extLst>
            <c:ext xmlns:c16="http://schemas.microsoft.com/office/drawing/2014/chart" uri="{C3380CC4-5D6E-409C-BE32-E72D297353CC}">
              <c16:uniqueId val="{00000000-EA63-CE47-A0BF-9A5F03409C7C}"/>
            </c:ext>
          </c:extLst>
        </c:ser>
        <c:ser>
          <c:idx val="1"/>
          <c:order val="1"/>
          <c:tx>
            <c:strRef>
              <c:f>hh_head!$C$31:$C$32</c:f>
              <c:strCache>
                <c:ptCount val="1"/>
                <c:pt idx="0">
                  <c:v>Middle age adult (31-45 years)</c:v>
                </c:pt>
              </c:strCache>
            </c:strRef>
          </c:tx>
          <c:spPr>
            <a:solidFill>
              <a:schemeClr val="accent2"/>
            </a:solidFill>
            <a:ln>
              <a:noFill/>
            </a:ln>
            <a:effectLst/>
          </c:spPr>
          <c:invertIfNegative val="0"/>
          <c:cat>
            <c:multiLvlStrRef>
              <c:f>hh_head!$A$33:$A$42</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hh_head!$C$33:$C$42</c:f>
              <c:numCache>
                <c:formatCode>0%</c:formatCode>
                <c:ptCount val="6"/>
                <c:pt idx="0">
                  <c:v>0.5</c:v>
                </c:pt>
                <c:pt idx="1">
                  <c:v>0.47058823529411764</c:v>
                </c:pt>
                <c:pt idx="2">
                  <c:v>0.46153846153846156</c:v>
                </c:pt>
                <c:pt idx="3">
                  <c:v>0.38461538461538464</c:v>
                </c:pt>
                <c:pt idx="4">
                  <c:v>0.44444444444444442</c:v>
                </c:pt>
                <c:pt idx="5">
                  <c:v>0.33333333333333331</c:v>
                </c:pt>
              </c:numCache>
            </c:numRef>
          </c:val>
          <c:extLst>
            <c:ext xmlns:c16="http://schemas.microsoft.com/office/drawing/2014/chart" uri="{C3380CC4-5D6E-409C-BE32-E72D297353CC}">
              <c16:uniqueId val="{00000001-EA63-CE47-A0BF-9A5F03409C7C}"/>
            </c:ext>
          </c:extLst>
        </c:ser>
        <c:ser>
          <c:idx val="2"/>
          <c:order val="2"/>
          <c:tx>
            <c:strRef>
              <c:f>hh_head!$D$31:$D$32</c:f>
              <c:strCache>
                <c:ptCount val="1"/>
                <c:pt idx="0">
                  <c:v>Young adult (21-30 years)</c:v>
                </c:pt>
              </c:strCache>
            </c:strRef>
          </c:tx>
          <c:spPr>
            <a:solidFill>
              <a:schemeClr val="accent3"/>
            </a:solidFill>
            <a:ln>
              <a:noFill/>
            </a:ln>
            <a:effectLst/>
          </c:spPr>
          <c:invertIfNegative val="0"/>
          <c:cat>
            <c:multiLvlStrRef>
              <c:f>hh_head!$A$33:$A$42</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hh_head!$D$33:$D$42</c:f>
              <c:numCache>
                <c:formatCode>0%</c:formatCode>
                <c:ptCount val="6"/>
                <c:pt idx="0">
                  <c:v>0</c:v>
                </c:pt>
                <c:pt idx="1">
                  <c:v>0.23529411764705882</c:v>
                </c:pt>
                <c:pt idx="2">
                  <c:v>0.23076923076923078</c:v>
                </c:pt>
                <c:pt idx="3">
                  <c:v>0.15384615384615385</c:v>
                </c:pt>
                <c:pt idx="4">
                  <c:v>0.1111111111111111</c:v>
                </c:pt>
                <c:pt idx="5">
                  <c:v>0</c:v>
                </c:pt>
              </c:numCache>
            </c:numRef>
          </c:val>
          <c:extLst>
            <c:ext xmlns:c16="http://schemas.microsoft.com/office/drawing/2014/chart" uri="{C3380CC4-5D6E-409C-BE32-E72D297353CC}">
              <c16:uniqueId val="{00000002-EA63-CE47-A0BF-9A5F03409C7C}"/>
            </c:ext>
          </c:extLst>
        </c:ser>
        <c:dLbls>
          <c:showLegendKey val="0"/>
          <c:showVal val="0"/>
          <c:showCatName val="0"/>
          <c:showSerName val="0"/>
          <c:showPercent val="0"/>
          <c:showBubbleSize val="0"/>
        </c:dLbls>
        <c:gapWidth val="219"/>
        <c:overlap val="-27"/>
        <c:axId val="1506311311"/>
        <c:axId val="1506427503"/>
      </c:barChart>
      <c:catAx>
        <c:axId val="15063113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506427503"/>
        <c:crosses val="autoZero"/>
        <c:auto val="1"/>
        <c:lblAlgn val="ctr"/>
        <c:lblOffset val="100"/>
        <c:noMultiLvlLbl val="0"/>
      </c:catAx>
      <c:valAx>
        <c:axId val="150642750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a:t>
                </a:r>
                <a:r>
                  <a:rPr lang="en-GB" baseline="0" dirty="0"/>
                  <a:t> of households</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506311311"/>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baseline="0">
                <a:solidFill>
                  <a:schemeClr val="tx1"/>
                </a:solidFill>
                <a:latin typeface="+mn-lt"/>
                <a:ea typeface="+mn-ea"/>
                <a:cs typeface="+mn-cs"/>
              </a:defRPr>
            </a:pPr>
            <a:r>
              <a:rPr lang="en-GB" cap="none" dirty="0"/>
              <a:t>Overall</a:t>
            </a:r>
            <a:r>
              <a:rPr lang="en-GB" cap="none" baseline="0" dirty="0"/>
              <a:t> average age of the household head across the communities</a:t>
            </a:r>
            <a:endParaRPr lang="en-GB" cap="none" dirty="0"/>
          </a:p>
        </c:rich>
      </c:tx>
      <c:layout>
        <c:manualLayout>
          <c:xMode val="edge"/>
          <c:yMode val="edge"/>
          <c:x val="0.16294509959335085"/>
          <c:y val="3.9383386413041795E-3"/>
        </c:manualLayout>
      </c:layout>
      <c:overlay val="0"/>
      <c:spPr>
        <a:noFill/>
        <a:ln>
          <a:noFill/>
        </a:ln>
        <a:effectLst/>
      </c:spPr>
      <c:txPr>
        <a:bodyPr rot="0" spcFirstLastPara="1" vertOverflow="ellipsis" vert="horz" wrap="square" anchor="ctr" anchorCtr="1"/>
        <a:lstStyle/>
        <a:p>
          <a:pPr>
            <a:defRPr sz="1600" b="1" i="0" u="none" strike="noStrike" kern="1200" cap="none" baseline="0">
              <a:solidFill>
                <a:schemeClr val="tx1"/>
              </a:solidFill>
              <a:latin typeface="+mn-lt"/>
              <a:ea typeface="+mn-ea"/>
              <a:cs typeface="+mn-cs"/>
            </a:defRPr>
          </a:pPr>
          <a:endParaRPr lang="en-K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E94F-A541-86CC-1562C4E66B67}"/>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E94F-A541-86CC-1562C4E66B67}"/>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E94F-A541-86CC-1562C4E66B67}"/>
              </c:ext>
            </c:extLst>
          </c:dPt>
          <c:dLbls>
            <c:dLbl>
              <c:idx val="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1-E94F-A541-86CC-1562C4E66B67}"/>
                </c:ext>
              </c:extLst>
            </c:dLbl>
            <c:dLbl>
              <c:idx val="1"/>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3-E94F-A541-86CC-1562C4E66B67}"/>
                </c:ext>
              </c:extLst>
            </c:dLbl>
            <c:dLbl>
              <c:idx val="2"/>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n-lt"/>
                      <a:ea typeface="+mn-ea"/>
                      <a:cs typeface="+mn-cs"/>
                    </a:defRPr>
                  </a:pPr>
                  <a:endParaRPr lang="en-K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E94F-A541-86CC-1562C4E66B67}"/>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hh_head!$J$39:$L$39</c:f>
              <c:strCache>
                <c:ptCount val="3"/>
                <c:pt idx="0">
                  <c:v>Elder (&gt;45 years)</c:v>
                </c:pt>
                <c:pt idx="1">
                  <c:v>Middle age adult (31-45 years)</c:v>
                </c:pt>
                <c:pt idx="2">
                  <c:v>Young adult (21-30 years)</c:v>
                </c:pt>
              </c:strCache>
            </c:strRef>
          </c:cat>
          <c:val>
            <c:numRef>
              <c:f>hh_head!$J$40:$L$40</c:f>
              <c:numCache>
                <c:formatCode>0%</c:formatCode>
                <c:ptCount val="3"/>
                <c:pt idx="0">
                  <c:v>0.41333333333333333</c:v>
                </c:pt>
                <c:pt idx="1">
                  <c:v>0.44</c:v>
                </c:pt>
                <c:pt idx="2">
                  <c:v>0.14666666666666667</c:v>
                </c:pt>
              </c:numCache>
            </c:numRef>
          </c:val>
          <c:extLst>
            <c:ext xmlns:c16="http://schemas.microsoft.com/office/drawing/2014/chart" uri="{C3380CC4-5D6E-409C-BE32-E72D297353CC}">
              <c16:uniqueId val="{00000006-E94F-A541-86CC-1562C4E66B67}"/>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GB" sz="1400" b="1" i="0" u="none" strike="noStrike" kern="1200" cap="none" spc="0" baseline="0" dirty="0">
                <a:solidFill>
                  <a:schemeClr val="tx1"/>
                </a:solidFill>
              </a:rPr>
              <a:t>Proportion of households keeping small ruminants </a:t>
            </a:r>
            <a:r>
              <a:rPr lang="en-GB" sz="1400" b="1" i="0" u="none" strike="noStrike" kern="1200" cap="none" spc="0" baseline="0" dirty="0">
                <a:solidFill>
                  <a:srgbClr val="000000"/>
                </a:solidFill>
              </a:rPr>
              <a:t>b</a:t>
            </a:r>
            <a:r>
              <a:rPr lang="en-GB" sz="1400" b="1" dirty="0"/>
              <a:t>y Location and sub-location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KE"/>
        </a:p>
      </c:txPr>
    </c:title>
    <c:autoTitleDeleted val="0"/>
    <c:plotArea>
      <c:layout/>
      <c:barChart>
        <c:barDir val="col"/>
        <c:grouping val="clustered"/>
        <c:varyColors val="0"/>
        <c:ser>
          <c:idx val="0"/>
          <c:order val="0"/>
          <c:tx>
            <c:strRef>
              <c:f>Sheet1!$D$2</c:f>
              <c:strCache>
                <c:ptCount val="1"/>
                <c:pt idx="0">
                  <c:v>Keeps sheep</c:v>
                </c:pt>
              </c:strCache>
            </c:strRef>
          </c:tx>
          <c:spPr>
            <a:solidFill>
              <a:schemeClr val="accent1"/>
            </a:solidFill>
            <a:ln>
              <a:noFill/>
            </a:ln>
            <a:effectLst/>
          </c:spPr>
          <c:invertIfNegative val="0"/>
          <c:cat>
            <c:multiLvlStrRef>
              <c:f>Sheet1!$B$3:$C$8</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Sheet1!$D$3:$D$8</c:f>
              <c:numCache>
                <c:formatCode>0%</c:formatCode>
                <c:ptCount val="6"/>
                <c:pt idx="0">
                  <c:v>0.25</c:v>
                </c:pt>
                <c:pt idx="1">
                  <c:v>0.24</c:v>
                </c:pt>
                <c:pt idx="2">
                  <c:v>0.31</c:v>
                </c:pt>
                <c:pt idx="3">
                  <c:v>0.62</c:v>
                </c:pt>
                <c:pt idx="4">
                  <c:v>0.5</c:v>
                </c:pt>
                <c:pt idx="5">
                  <c:v>0.33</c:v>
                </c:pt>
              </c:numCache>
            </c:numRef>
          </c:val>
          <c:extLst>
            <c:ext xmlns:c16="http://schemas.microsoft.com/office/drawing/2014/chart" uri="{C3380CC4-5D6E-409C-BE32-E72D297353CC}">
              <c16:uniqueId val="{00000000-EB58-DE40-9E65-77BDE9ECDD6F}"/>
            </c:ext>
          </c:extLst>
        </c:ser>
        <c:ser>
          <c:idx val="1"/>
          <c:order val="1"/>
          <c:tx>
            <c:strRef>
              <c:f>Sheet1!$E$2</c:f>
              <c:strCache>
                <c:ptCount val="1"/>
                <c:pt idx="0">
                  <c:v>Keeps goats</c:v>
                </c:pt>
              </c:strCache>
            </c:strRef>
          </c:tx>
          <c:spPr>
            <a:solidFill>
              <a:schemeClr val="accent2"/>
            </a:solidFill>
            <a:ln>
              <a:noFill/>
            </a:ln>
            <a:effectLst/>
          </c:spPr>
          <c:invertIfNegative val="0"/>
          <c:cat>
            <c:multiLvlStrRef>
              <c:f>Sheet1!$B$3:$C$8</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Sheet1!$E$3:$E$8</c:f>
              <c:numCache>
                <c:formatCode>0%</c:formatCode>
                <c:ptCount val="6"/>
                <c:pt idx="0">
                  <c:v>1</c:v>
                </c:pt>
                <c:pt idx="1">
                  <c:v>1</c:v>
                </c:pt>
                <c:pt idx="2">
                  <c:v>1</c:v>
                </c:pt>
                <c:pt idx="3">
                  <c:v>1</c:v>
                </c:pt>
                <c:pt idx="4">
                  <c:v>0.89</c:v>
                </c:pt>
                <c:pt idx="5">
                  <c:v>1</c:v>
                </c:pt>
              </c:numCache>
            </c:numRef>
          </c:val>
          <c:extLst>
            <c:ext xmlns:c16="http://schemas.microsoft.com/office/drawing/2014/chart" uri="{C3380CC4-5D6E-409C-BE32-E72D297353CC}">
              <c16:uniqueId val="{00000001-EB58-DE40-9E65-77BDE9ECDD6F}"/>
            </c:ext>
          </c:extLst>
        </c:ser>
        <c:dLbls>
          <c:showLegendKey val="0"/>
          <c:showVal val="0"/>
          <c:showCatName val="0"/>
          <c:showSerName val="0"/>
          <c:showPercent val="0"/>
          <c:showBubbleSize val="0"/>
        </c:dLbls>
        <c:gapWidth val="219"/>
        <c:overlap val="-27"/>
        <c:axId val="1067126527"/>
        <c:axId val="1066433135"/>
      </c:barChart>
      <c:catAx>
        <c:axId val="10671265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066433135"/>
        <c:crosses val="autoZero"/>
        <c:auto val="1"/>
        <c:lblAlgn val="ctr"/>
        <c:lblOffset val="100"/>
        <c:noMultiLvlLbl val="0"/>
      </c:catAx>
      <c:valAx>
        <c:axId val="1066433135"/>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Proportion of households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0671265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baseline="0">
                <a:solidFill>
                  <a:schemeClr val="tx1"/>
                </a:solidFill>
                <a:latin typeface="+mn-lt"/>
                <a:ea typeface="+mn-ea"/>
                <a:cs typeface="+mn-cs"/>
              </a:defRPr>
            </a:pPr>
            <a:r>
              <a:rPr lang="en-GB" cap="none" dirty="0">
                <a:solidFill>
                  <a:schemeClr val="tx1"/>
                </a:solidFill>
              </a:rPr>
              <a:t>Overall proportion of</a:t>
            </a:r>
            <a:r>
              <a:rPr lang="en-GB" cap="none" baseline="0" dirty="0">
                <a:solidFill>
                  <a:schemeClr val="tx1"/>
                </a:solidFill>
              </a:rPr>
              <a:t> households keeping small ruminants</a:t>
            </a:r>
            <a:endParaRPr lang="en-GB" cap="none" dirty="0">
              <a:solidFill>
                <a:schemeClr val="tx1"/>
              </a:solidFill>
            </a:endParaRPr>
          </a:p>
        </c:rich>
      </c:tx>
      <c:overlay val="0"/>
      <c:spPr>
        <a:noFill/>
        <a:ln>
          <a:noFill/>
        </a:ln>
        <a:effectLst/>
      </c:spPr>
      <c:txPr>
        <a:bodyPr rot="0" spcFirstLastPara="1" vertOverflow="ellipsis" vert="horz" wrap="square" anchor="ctr" anchorCtr="1"/>
        <a:lstStyle/>
        <a:p>
          <a:pPr>
            <a:defRPr sz="1600" b="1" i="0" u="none" strike="noStrike" kern="1200" cap="none" baseline="0">
              <a:solidFill>
                <a:schemeClr val="tx1"/>
              </a:solidFill>
              <a:latin typeface="+mn-lt"/>
              <a:ea typeface="+mn-ea"/>
              <a:cs typeface="+mn-cs"/>
            </a:defRPr>
          </a:pPr>
          <a:endParaRPr lang="en-KE"/>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8050-4F45-A583-832825FEBF9D}"/>
              </c:ext>
            </c:extLst>
          </c:dPt>
          <c:dPt>
            <c:idx val="1"/>
            <c:bubble3D val="0"/>
            <c:explosion val="18"/>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8050-4F45-A583-832825FEBF9D}"/>
              </c:ext>
            </c:extLst>
          </c:dPt>
          <c:dLbls>
            <c:dLbl>
              <c:idx val="0"/>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1-8050-4F45-A583-832825FEBF9D}"/>
                </c:ext>
              </c:extLst>
            </c:dLbl>
            <c:dLbl>
              <c:idx val="1"/>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2"/>
                      </a:solidFill>
                      <a:latin typeface="+mn-lt"/>
                      <a:ea typeface="+mn-ea"/>
                      <a:cs typeface="+mn-cs"/>
                    </a:defRPr>
                  </a:pPr>
                  <a:endParaRPr lang="en-KE"/>
                </a:p>
              </c:txPr>
              <c:dLblPos val="outEnd"/>
              <c:showLegendKey val="0"/>
              <c:showVal val="0"/>
              <c:showCatName val="1"/>
              <c:showSerName val="0"/>
              <c:showPercent val="1"/>
              <c:showBubbleSize val="0"/>
              <c:extLst>
                <c:ext xmlns:c16="http://schemas.microsoft.com/office/drawing/2014/chart" uri="{C3380CC4-5D6E-409C-BE32-E72D297353CC}">
                  <c16:uniqueId val="{00000003-8050-4F45-A583-832825FEBF9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K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Sheet1!$C$9:$D$9</c:f>
              <c:strCache>
                <c:ptCount val="2"/>
                <c:pt idx="0">
                  <c:v>Keeps sheep</c:v>
                </c:pt>
                <c:pt idx="1">
                  <c:v>Keeps goats</c:v>
                </c:pt>
              </c:strCache>
            </c:strRef>
          </c:cat>
          <c:val>
            <c:numRef>
              <c:f>Sheet1!$C$10:$D$10</c:f>
              <c:numCache>
                <c:formatCode>0%</c:formatCode>
                <c:ptCount val="2"/>
                <c:pt idx="0">
                  <c:v>0.39</c:v>
                </c:pt>
                <c:pt idx="1">
                  <c:v>0.97</c:v>
                </c:pt>
              </c:numCache>
            </c:numRef>
          </c:val>
          <c:extLst>
            <c:ext xmlns:c16="http://schemas.microsoft.com/office/drawing/2014/chart" uri="{C3380CC4-5D6E-409C-BE32-E72D297353CC}">
              <c16:uniqueId val="{00000004-8050-4F45-A583-832825FEBF9D}"/>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[STRAPS_EALP_Summaries.xlsx]shoats!PivotTable10</c:name>
    <c:fmtId val="3"/>
  </c:pivotSource>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Sheep breeds kept by</a:t>
            </a:r>
            <a:r>
              <a:rPr lang="en-GB" sz="1600" b="1" baseline="0" dirty="0"/>
              <a:t> location and sub-location</a:t>
            </a:r>
            <a:endParaRPr lang="en-GB"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KE"/>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KE"/>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shoats!$B$32:$B$33</c:f>
              <c:strCache>
                <c:ptCount val="1"/>
                <c:pt idx="0">
                  <c:v>Cross breed</c:v>
                </c:pt>
              </c:strCache>
            </c:strRef>
          </c:tx>
          <c:spPr>
            <a:solidFill>
              <a:schemeClr val="accent1"/>
            </a:solidFill>
            <a:ln>
              <a:noFill/>
            </a:ln>
            <a:effectLst/>
          </c:spPr>
          <c:invertIfNegative val="0"/>
          <c:cat>
            <c:multiLvlStrRef>
              <c:f>shoats!$A$34:$A$43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shoats!$B$34:$B$43</c:f>
              <c:numCache>
                <c:formatCode>0%</c:formatCode>
                <c:ptCount val="6"/>
                <c:pt idx="0">
                  <c:v>1</c:v>
                </c:pt>
                <c:pt idx="1">
                  <c:v>0.25</c:v>
                </c:pt>
                <c:pt idx="2">
                  <c:v>0.5</c:v>
                </c:pt>
                <c:pt idx="3">
                  <c:v>0.25</c:v>
                </c:pt>
                <c:pt idx="4">
                  <c:v>0.1111111111111111</c:v>
                </c:pt>
                <c:pt idx="5">
                  <c:v>0</c:v>
                </c:pt>
              </c:numCache>
            </c:numRef>
          </c:val>
          <c:extLst>
            <c:ext xmlns:c16="http://schemas.microsoft.com/office/drawing/2014/chart" uri="{C3380CC4-5D6E-409C-BE32-E72D297353CC}">
              <c16:uniqueId val="{00000000-5BFC-474B-B539-F7791BF2A359}"/>
            </c:ext>
          </c:extLst>
        </c:ser>
        <c:ser>
          <c:idx val="1"/>
          <c:order val="1"/>
          <c:tx>
            <c:strRef>
              <c:f>shoats!$C$32:$C$33</c:f>
              <c:strCache>
                <c:ptCount val="1"/>
                <c:pt idx="0">
                  <c:v>Cross breed Local breed</c:v>
                </c:pt>
              </c:strCache>
            </c:strRef>
          </c:tx>
          <c:spPr>
            <a:solidFill>
              <a:schemeClr val="accent2"/>
            </a:solidFill>
            <a:ln>
              <a:noFill/>
            </a:ln>
            <a:effectLst/>
          </c:spPr>
          <c:invertIfNegative val="0"/>
          <c:cat>
            <c:multiLvlStrRef>
              <c:f>shoats!$A$34:$A$43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shoats!$C$34:$C$43</c:f>
              <c:numCache>
                <c:formatCode>0%</c:formatCode>
                <c:ptCount val="6"/>
                <c:pt idx="0">
                  <c:v>0</c:v>
                </c:pt>
                <c:pt idx="1">
                  <c:v>0.25</c:v>
                </c:pt>
                <c:pt idx="2">
                  <c:v>0.25</c:v>
                </c:pt>
                <c:pt idx="3">
                  <c:v>0.125</c:v>
                </c:pt>
                <c:pt idx="4">
                  <c:v>0.33333333333333331</c:v>
                </c:pt>
                <c:pt idx="5">
                  <c:v>0.5</c:v>
                </c:pt>
              </c:numCache>
            </c:numRef>
          </c:val>
          <c:extLst>
            <c:ext xmlns:c16="http://schemas.microsoft.com/office/drawing/2014/chart" uri="{C3380CC4-5D6E-409C-BE32-E72D297353CC}">
              <c16:uniqueId val="{00000001-5BFC-474B-B539-F7791BF2A359}"/>
            </c:ext>
          </c:extLst>
        </c:ser>
        <c:ser>
          <c:idx val="2"/>
          <c:order val="2"/>
          <c:tx>
            <c:strRef>
              <c:f>shoats!$D$32:$D$33</c:f>
              <c:strCache>
                <c:ptCount val="1"/>
                <c:pt idx="0">
                  <c:v>Exotic breed</c:v>
                </c:pt>
              </c:strCache>
            </c:strRef>
          </c:tx>
          <c:spPr>
            <a:solidFill>
              <a:schemeClr val="accent3"/>
            </a:solidFill>
            <a:ln>
              <a:noFill/>
            </a:ln>
            <a:effectLst/>
          </c:spPr>
          <c:invertIfNegative val="0"/>
          <c:cat>
            <c:multiLvlStrRef>
              <c:f>shoats!$A$34:$A$43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shoats!$D$34:$D$43</c:f>
              <c:numCache>
                <c:formatCode>0%</c:formatCode>
                <c:ptCount val="6"/>
                <c:pt idx="0">
                  <c:v>0</c:v>
                </c:pt>
                <c:pt idx="1">
                  <c:v>0</c:v>
                </c:pt>
                <c:pt idx="2">
                  <c:v>0</c:v>
                </c:pt>
                <c:pt idx="3">
                  <c:v>0.125</c:v>
                </c:pt>
                <c:pt idx="4">
                  <c:v>0</c:v>
                </c:pt>
                <c:pt idx="5">
                  <c:v>0</c:v>
                </c:pt>
              </c:numCache>
            </c:numRef>
          </c:val>
          <c:extLst>
            <c:ext xmlns:c16="http://schemas.microsoft.com/office/drawing/2014/chart" uri="{C3380CC4-5D6E-409C-BE32-E72D297353CC}">
              <c16:uniqueId val="{00000002-5BFC-474B-B539-F7791BF2A359}"/>
            </c:ext>
          </c:extLst>
        </c:ser>
        <c:ser>
          <c:idx val="3"/>
          <c:order val="3"/>
          <c:tx>
            <c:strRef>
              <c:f>shoats!$E$32:$E$33</c:f>
              <c:strCache>
                <c:ptCount val="1"/>
                <c:pt idx="0">
                  <c:v>Local breed</c:v>
                </c:pt>
              </c:strCache>
            </c:strRef>
          </c:tx>
          <c:spPr>
            <a:solidFill>
              <a:schemeClr val="accent4"/>
            </a:solidFill>
            <a:ln>
              <a:noFill/>
            </a:ln>
            <a:effectLst/>
          </c:spPr>
          <c:invertIfNegative val="0"/>
          <c:cat>
            <c:multiLvlStrRef>
              <c:f>shoats!$A$34:$A$43</c:f>
              <c:multiLvlStrCache>
                <c:ptCount val="6"/>
                <c:lvl>
                  <c:pt idx="0">
                    <c:v>Koituimet</c:v>
                  </c:pt>
                  <c:pt idx="1">
                    <c:v>Majimoto</c:v>
                  </c:pt>
                  <c:pt idx="2">
                    <c:v>Kaplelwo</c:v>
                  </c:pt>
                  <c:pt idx="3">
                    <c:v>Radat</c:v>
                  </c:pt>
                  <c:pt idx="4">
                    <c:v>Chelaba</c:v>
                  </c:pt>
                  <c:pt idx="5">
                    <c:v>Maji Ndege</c:v>
                  </c:pt>
                </c:lvl>
                <c:lvl>
                  <c:pt idx="0">
                    <c:v>Koibos</c:v>
                  </c:pt>
                  <c:pt idx="2">
                    <c:v>Koibos Soi</c:v>
                  </c:pt>
                  <c:pt idx="4">
                    <c:v>Loboi</c:v>
                  </c:pt>
                </c:lvl>
              </c:multiLvlStrCache>
            </c:multiLvlStrRef>
          </c:cat>
          <c:val>
            <c:numRef>
              <c:f>shoats!$E$34:$E$43</c:f>
              <c:numCache>
                <c:formatCode>0%</c:formatCode>
                <c:ptCount val="6"/>
                <c:pt idx="0">
                  <c:v>0</c:v>
                </c:pt>
                <c:pt idx="1">
                  <c:v>0.5</c:v>
                </c:pt>
                <c:pt idx="2">
                  <c:v>0.25</c:v>
                </c:pt>
                <c:pt idx="3">
                  <c:v>0.5</c:v>
                </c:pt>
                <c:pt idx="4">
                  <c:v>0.55555555555555558</c:v>
                </c:pt>
                <c:pt idx="5">
                  <c:v>0.5</c:v>
                </c:pt>
              </c:numCache>
            </c:numRef>
          </c:val>
          <c:extLst>
            <c:ext xmlns:c16="http://schemas.microsoft.com/office/drawing/2014/chart" uri="{C3380CC4-5D6E-409C-BE32-E72D297353CC}">
              <c16:uniqueId val="{00000003-5BFC-474B-B539-F7791BF2A359}"/>
            </c:ext>
          </c:extLst>
        </c:ser>
        <c:dLbls>
          <c:showLegendKey val="0"/>
          <c:showVal val="0"/>
          <c:showCatName val="0"/>
          <c:showSerName val="0"/>
          <c:showPercent val="0"/>
          <c:showBubbleSize val="0"/>
        </c:dLbls>
        <c:gapWidth val="219"/>
        <c:overlap val="-27"/>
        <c:axId val="1054238815"/>
        <c:axId val="1142884063"/>
      </c:barChart>
      <c:catAx>
        <c:axId val="10542388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142884063"/>
        <c:crosses val="autoZero"/>
        <c:auto val="1"/>
        <c:lblAlgn val="ctr"/>
        <c:lblOffset val="100"/>
        <c:noMultiLvlLbl val="0"/>
      </c:catAx>
      <c:valAx>
        <c:axId val="1142884063"/>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dirty="0"/>
                  <a:t>Proportion</a:t>
                </a:r>
                <a:r>
                  <a:rPr lang="en-GB" baseline="0" dirty="0"/>
                  <a:t> of households</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K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crossAx val="105423881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KE"/>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0.02034</cdr:x>
      <cdr:y>0.18506</cdr:y>
    </cdr:from>
    <cdr:to>
      <cdr:x>0.0597</cdr:x>
      <cdr:y>0.76849</cdr:y>
    </cdr:to>
    <cdr:sp macro="" textlink="">
      <cdr:nvSpPr>
        <cdr:cNvPr id="2" name="TextBox 1">
          <a:extLst xmlns:a="http://schemas.openxmlformats.org/drawingml/2006/main">
            <a:ext uri="{FF2B5EF4-FFF2-40B4-BE49-F238E27FC236}">
              <a16:creationId xmlns:a16="http://schemas.microsoft.com/office/drawing/2014/main" id="{DCC06459-2B6A-7065-2B9B-009311C7A302}"/>
            </a:ext>
          </a:extLst>
        </cdr:cNvPr>
        <cdr:cNvSpPr txBox="1"/>
      </cdr:nvSpPr>
      <cdr:spPr>
        <a:xfrm xmlns:a="http://schemas.openxmlformats.org/drawingml/2006/main">
          <a:off x="105557" y="621104"/>
          <a:ext cx="204187" cy="195816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kern="1200" dirty="0"/>
        </a:p>
      </cdr:txBody>
    </cdr:sp>
  </cdr:relSizeAnchor>
  <cdr:relSizeAnchor xmlns:cdr="http://schemas.openxmlformats.org/drawingml/2006/chartDrawing">
    <cdr:from>
      <cdr:x>0.38569</cdr:x>
      <cdr:y>0.92863</cdr:y>
    </cdr:from>
    <cdr:to>
      <cdr:x>0.53878</cdr:x>
      <cdr:y>0.98873</cdr:y>
    </cdr:to>
    <cdr:sp macro="" textlink="">
      <cdr:nvSpPr>
        <cdr:cNvPr id="3" name="TextBox 2">
          <a:extLst xmlns:a="http://schemas.openxmlformats.org/drawingml/2006/main">
            <a:ext uri="{FF2B5EF4-FFF2-40B4-BE49-F238E27FC236}">
              <a16:creationId xmlns:a16="http://schemas.microsoft.com/office/drawing/2014/main" id="{E8E28DD7-6EB5-C656-92D9-4FF1A15A466D}"/>
            </a:ext>
          </a:extLst>
        </cdr:cNvPr>
        <cdr:cNvSpPr txBox="1"/>
      </cdr:nvSpPr>
      <cdr:spPr>
        <a:xfrm xmlns:a="http://schemas.openxmlformats.org/drawingml/2006/main">
          <a:off x="2001185" y="3475162"/>
          <a:ext cx="794306" cy="22489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kern="1200" dirty="0"/>
            <a:t>Location</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67311"/>
          </a:xfrm>
          <a:prstGeom prst="rect">
            <a:avLst/>
          </a:prstGeom>
        </p:spPr>
        <p:txBody>
          <a:bodyPr vert="horz" lIns="91440" tIns="45720" rIns="91440" bIns="45720" rtlCol="0"/>
          <a:lstStyle>
            <a:lvl1pPr algn="r">
              <a:defRPr sz="1200"/>
            </a:lvl1pPr>
          </a:lstStyle>
          <a:p>
            <a:fld id="{B43DD928-0C3E-4ED8-90AE-E560853C5428}" type="datetimeFigureOut">
              <a:rPr lang="en-US" smtClean="0"/>
              <a:t>1/27/2025</a:t>
            </a:fld>
            <a:endParaRPr lang="en-US"/>
          </a:p>
        </p:txBody>
      </p:sp>
      <p:sp>
        <p:nvSpPr>
          <p:cNvPr id="4" name="Footer Placeholder 3"/>
          <p:cNvSpPr>
            <a:spLocks noGrp="1"/>
          </p:cNvSpPr>
          <p:nvPr>
            <p:ph type="ftr" sz="quarter" idx="2"/>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5"/>
            <a:ext cx="2971800" cy="467310"/>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67311"/>
          </a:xfrm>
          <a:prstGeom prst="rect">
            <a:avLst/>
          </a:prstGeom>
        </p:spPr>
        <p:txBody>
          <a:bodyPr vert="horz" lIns="91440" tIns="45720" rIns="91440" bIns="45720" rtlCol="0"/>
          <a:lstStyle>
            <a:lvl1pPr algn="r">
              <a:defRPr sz="1200"/>
            </a:lvl1pPr>
          </a:lstStyle>
          <a:p>
            <a:fld id="{497CBDEE-9154-4ECF-BD19-2512E89EA232}" type="datetimeFigureOut">
              <a:rPr lang="en-US" smtClean="0"/>
              <a:t>1/27/2025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1"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5"/>
            <a:ext cx="2971800" cy="467310"/>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12" y="-964"/>
            <a:ext cx="12173780" cy="6848416"/>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296572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80" y="-3245"/>
            <a:ext cx="12171000" cy="6847708"/>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873049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3" y="8389"/>
            <a:ext cx="12190811" cy="6857997"/>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59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10" y="13961"/>
            <a:ext cx="12170999" cy="6846852"/>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23077253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5" r:id="rId3"/>
    <p:sldLayoutId id="2147483784" r:id="rId4"/>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3.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chart" Target="../charts/chart19.xml"/><Relationship Id="rId7" Type="http://schemas.openxmlformats.org/officeDocument/2006/relationships/image" Target="../media/image7.png"/><Relationship Id="rId2" Type="http://schemas.openxmlformats.org/officeDocument/2006/relationships/chart" Target="../charts/chart18.xml"/><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image" Target="../media/image9.png"/><Relationship Id="rId4" Type="http://schemas.openxmlformats.org/officeDocument/2006/relationships/chart" Target="../charts/chart20.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5.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jpg"/></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5BEF2-B0E9-66CB-184C-043AAEAE37E2}"/>
              </a:ext>
            </a:extLst>
          </p:cNvPr>
          <p:cNvSpPr>
            <a:spLocks noGrp="1"/>
          </p:cNvSpPr>
          <p:nvPr>
            <p:ph type="ctrTitle"/>
          </p:nvPr>
        </p:nvSpPr>
        <p:spPr>
          <a:xfrm>
            <a:off x="183572" y="1886059"/>
            <a:ext cx="11824855" cy="2792582"/>
          </a:xfrm>
        </p:spPr>
        <p:txBody>
          <a:bodyPr/>
          <a:lstStyle/>
          <a:p>
            <a:pPr marR="521335">
              <a:lnSpc>
                <a:spcPct val="115000"/>
              </a:lnSpc>
              <a:spcAft>
                <a:spcPts val="800"/>
              </a:spcAft>
            </a:pPr>
            <a:r>
              <a:rPr lang="en-GB" sz="3200" kern="100" dirty="0">
                <a:solidFill>
                  <a:srgbClr val="000000"/>
                </a:solidFill>
                <a:latin typeface="Calibri" panose="020F0502020204030204" pitchFamily="34" charset="0"/>
                <a:ea typeface="Aptos" panose="020B0004020202020204" pitchFamily="34" charset="0"/>
                <a:cs typeface="Times New Roman" panose="02020603050405020304" pitchFamily="18" charset="0"/>
              </a:rPr>
              <a:t>I</a:t>
            </a:r>
            <a:r>
              <a:rPr lang="en-GB" sz="3200" b="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mproving livelihoods in pastoral systems through an Entrepreneurial Ecosystem approach to Sustainable Sheep and Goat Production</a:t>
            </a:r>
            <a:br>
              <a:rPr lang="en-US" sz="1800" kern="100" dirty="0">
                <a:solidFill>
                  <a:srgbClr val="000000"/>
                </a:solidFill>
                <a:latin typeface="Calibri" panose="020F0502020204030204" pitchFamily="34" charset="0"/>
                <a:ea typeface="Aptos" panose="020B0004020202020204" pitchFamily="34" charset="0"/>
                <a:cs typeface="Times New Roman" panose="02020603050405020304" pitchFamily="18" charset="0"/>
              </a:rPr>
            </a:br>
            <a:br>
              <a:rPr lang="en-KE" sz="1800" kern="100" dirty="0">
                <a:effectLst/>
                <a:latin typeface="Aptos" panose="020B0004020202020204" pitchFamily="34" charset="0"/>
                <a:ea typeface="Aptos" panose="020B0004020202020204" pitchFamily="34" charset="0"/>
                <a:cs typeface="Times New Roman" panose="02020603050405020304" pitchFamily="18" charset="0"/>
              </a:rPr>
            </a:br>
            <a:r>
              <a:rPr lang="en-GB"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C</a:t>
            </a:r>
            <a:r>
              <a:rPr lang="en-GB" sz="2400" kern="100" dirty="0">
                <a:solidFill>
                  <a:srgbClr val="000000"/>
                </a:solidFill>
                <a:latin typeface="Calibri" panose="020F0502020204030204" pitchFamily="34" charset="0"/>
                <a:ea typeface="Aptos" panose="020B0004020202020204" pitchFamily="34" charset="0"/>
                <a:cs typeface="Times New Roman" panose="02020603050405020304" pitchFamily="18" charset="0"/>
              </a:rPr>
              <a:t>ommunity group review of </a:t>
            </a:r>
            <a:r>
              <a:rPr lang="en-GB" sz="2400" b="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rapid assessment survey results for Producers</a:t>
            </a:r>
            <a:r>
              <a:rPr lang="en-US" sz="2400" b="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 </a:t>
            </a:r>
            <a:r>
              <a:rPr lang="en-US" sz="2400" kern="100" dirty="0">
                <a:solidFill>
                  <a:srgbClr val="000000"/>
                </a:solidFill>
                <a:latin typeface="Calibri" panose="020F0502020204030204" pitchFamily="34" charset="0"/>
                <a:ea typeface="Aptos" panose="020B0004020202020204" pitchFamily="34" charset="0"/>
                <a:cs typeface="Times New Roman" panose="02020603050405020304" pitchFamily="18" charset="0"/>
              </a:rPr>
              <a:t>Inputs and </a:t>
            </a:r>
            <a:r>
              <a:rPr lang="en-US" sz="2400" b="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Service Providers, and Market </a:t>
            </a:r>
            <a:r>
              <a:rPr lang="en-US" sz="2400" kern="100" dirty="0">
                <a:solidFill>
                  <a:srgbClr val="000000"/>
                </a:solidFill>
                <a:latin typeface="Calibri" panose="020F0502020204030204" pitchFamily="34" charset="0"/>
                <a:ea typeface="Aptos" panose="020B0004020202020204" pitchFamily="34" charset="0"/>
                <a:cs typeface="Times New Roman" panose="02020603050405020304" pitchFamily="18" charset="0"/>
              </a:rPr>
              <a:t>A</a:t>
            </a:r>
            <a:r>
              <a:rPr lang="en-US" sz="2400" b="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gents</a:t>
            </a:r>
            <a:endParaRPr lang="en-US" dirty="0"/>
          </a:p>
        </p:txBody>
      </p:sp>
      <p:sp>
        <p:nvSpPr>
          <p:cNvPr id="5" name="Subtitle 4">
            <a:extLst>
              <a:ext uri="{FF2B5EF4-FFF2-40B4-BE49-F238E27FC236}">
                <a16:creationId xmlns:a16="http://schemas.microsoft.com/office/drawing/2014/main" id="{F5F91BF8-D081-AFE0-776D-3083F9CEC31E}"/>
              </a:ext>
            </a:extLst>
          </p:cNvPr>
          <p:cNvSpPr>
            <a:spLocks noGrp="1"/>
          </p:cNvSpPr>
          <p:nvPr>
            <p:ph type="subTitle" idx="1"/>
          </p:nvPr>
        </p:nvSpPr>
        <p:spPr>
          <a:xfrm>
            <a:off x="4631722" y="5513439"/>
            <a:ext cx="7341080" cy="1040672"/>
          </a:xfrm>
        </p:spPr>
        <p:txBody>
          <a:bodyPr/>
          <a:lstStyle/>
          <a:p>
            <a:r>
              <a:rPr lang="en-US" sz="1400" dirty="0">
                <a:solidFill>
                  <a:schemeClr val="tx1"/>
                </a:solidFill>
              </a:rPr>
              <a:t>E. Oyieng</a:t>
            </a:r>
            <a:r>
              <a:rPr lang="en-US" sz="1400" baseline="30000" dirty="0">
                <a:solidFill>
                  <a:schemeClr val="tx1"/>
                </a:solidFill>
              </a:rPr>
              <a:t>1</a:t>
            </a:r>
            <a:r>
              <a:rPr lang="en-US" sz="1400" dirty="0">
                <a:solidFill>
                  <a:schemeClr val="tx1"/>
                </a:solidFill>
              </a:rPr>
              <a:t>, W. Sila</a:t>
            </a:r>
            <a:r>
              <a:rPr lang="en-US" sz="1400" baseline="30000" dirty="0">
                <a:solidFill>
                  <a:schemeClr val="tx1"/>
                </a:solidFill>
              </a:rPr>
              <a:t>1</a:t>
            </a:r>
            <a:r>
              <a:rPr lang="en-US" sz="1400" dirty="0">
                <a:solidFill>
                  <a:schemeClr val="tx1"/>
                </a:solidFill>
              </a:rPr>
              <a:t>, A. Akivaga</a:t>
            </a:r>
            <a:r>
              <a:rPr lang="en-US" sz="1400" baseline="30000" dirty="0">
                <a:solidFill>
                  <a:schemeClr val="tx1"/>
                </a:solidFill>
              </a:rPr>
              <a:t>2</a:t>
            </a:r>
            <a:r>
              <a:rPr lang="en-US" sz="1400" dirty="0">
                <a:solidFill>
                  <a:schemeClr val="tx1"/>
                </a:solidFill>
              </a:rPr>
              <a:t>, E. Sittuk</a:t>
            </a:r>
            <a:r>
              <a:rPr lang="en-US" sz="1400" baseline="30000" dirty="0">
                <a:solidFill>
                  <a:schemeClr val="tx1"/>
                </a:solidFill>
              </a:rPr>
              <a:t>3</a:t>
            </a:r>
            <a:r>
              <a:rPr lang="en-US" sz="1400" dirty="0">
                <a:solidFill>
                  <a:schemeClr val="tx1"/>
                </a:solidFill>
              </a:rPr>
              <a:t>, L. Rotich</a:t>
            </a:r>
            <a:r>
              <a:rPr lang="en-US" sz="1400" baseline="30000" dirty="0">
                <a:solidFill>
                  <a:schemeClr val="tx1"/>
                </a:solidFill>
              </a:rPr>
              <a:t>3</a:t>
            </a:r>
            <a:r>
              <a:rPr lang="en-US" sz="1400" dirty="0">
                <a:solidFill>
                  <a:schemeClr val="tx1"/>
                </a:solidFill>
              </a:rPr>
              <a:t>, J. Wangari</a:t>
            </a:r>
            <a:r>
              <a:rPr lang="en-US" sz="1400" baseline="30000" dirty="0">
                <a:solidFill>
                  <a:schemeClr val="tx1"/>
                </a:solidFill>
              </a:rPr>
              <a:t>3</a:t>
            </a:r>
            <a:r>
              <a:rPr lang="en-US" sz="1400" dirty="0">
                <a:solidFill>
                  <a:schemeClr val="tx1"/>
                </a:solidFill>
              </a:rPr>
              <a:t>, J.M.K Ojango</a:t>
            </a:r>
            <a:r>
              <a:rPr lang="en-US" sz="1400" baseline="30000" dirty="0">
                <a:solidFill>
                  <a:schemeClr val="tx1"/>
                </a:solidFill>
              </a:rPr>
              <a:t>1</a:t>
            </a:r>
          </a:p>
          <a:p>
            <a:r>
              <a:rPr lang="en-US" sz="1000" i="1" baseline="30000" dirty="0">
                <a:solidFill>
                  <a:schemeClr val="tx1"/>
                </a:solidFill>
              </a:rPr>
              <a:t>1</a:t>
            </a:r>
            <a:r>
              <a:rPr lang="en-US" sz="1000" i="1" dirty="0">
                <a:solidFill>
                  <a:schemeClr val="tx1"/>
                </a:solidFill>
              </a:rPr>
              <a:t>International Livestock Research Institute</a:t>
            </a:r>
          </a:p>
          <a:p>
            <a:r>
              <a:rPr lang="en-US" sz="1000" i="1" baseline="30000" dirty="0">
                <a:solidFill>
                  <a:schemeClr val="tx1"/>
                </a:solidFill>
              </a:rPr>
              <a:t>2</a:t>
            </a:r>
            <a:r>
              <a:rPr lang="en-US" sz="1000" i="1" dirty="0">
                <a:solidFill>
                  <a:schemeClr val="tx1"/>
                </a:solidFill>
              </a:rPr>
              <a:t>RECONCILE</a:t>
            </a:r>
          </a:p>
          <a:p>
            <a:r>
              <a:rPr lang="en-US" sz="1000" i="1" baseline="30000" dirty="0">
                <a:solidFill>
                  <a:schemeClr val="tx1"/>
                </a:solidFill>
              </a:rPr>
              <a:t>3</a:t>
            </a:r>
            <a:r>
              <a:rPr lang="en-US" sz="1000" i="1" dirty="0">
                <a:solidFill>
                  <a:schemeClr val="tx1"/>
                </a:solidFill>
              </a:rPr>
              <a:t>Baringo County – Livestock Department</a:t>
            </a:r>
            <a:endParaRPr lang="en-US" sz="1000" i="1" baseline="30000" dirty="0">
              <a:solidFill>
                <a:schemeClr val="tx1"/>
              </a:solidFill>
            </a:endParaRPr>
          </a:p>
        </p:txBody>
      </p:sp>
      <p:sp>
        <p:nvSpPr>
          <p:cNvPr id="2" name="TextBox 1">
            <a:extLst>
              <a:ext uri="{FF2B5EF4-FFF2-40B4-BE49-F238E27FC236}">
                <a16:creationId xmlns:a16="http://schemas.microsoft.com/office/drawing/2014/main" id="{ED078197-FFE0-9E64-7830-4D7A360D2070}"/>
              </a:ext>
            </a:extLst>
          </p:cNvPr>
          <p:cNvSpPr txBox="1"/>
          <p:nvPr/>
        </p:nvSpPr>
        <p:spPr>
          <a:xfrm>
            <a:off x="4631722" y="4678641"/>
            <a:ext cx="3495175" cy="584775"/>
          </a:xfrm>
          <a:prstGeom prst="rect">
            <a:avLst/>
          </a:prstGeom>
          <a:noFill/>
        </p:spPr>
        <p:txBody>
          <a:bodyPr wrap="square" rtlCol="0">
            <a:spAutoFit/>
          </a:bodyPr>
          <a:lstStyle/>
          <a:p>
            <a:r>
              <a:rPr lang="en-US" sz="1600" dirty="0"/>
              <a:t>Community Workshops, Baringo County</a:t>
            </a:r>
          </a:p>
          <a:p>
            <a:r>
              <a:rPr lang="en-US" sz="1600" dirty="0"/>
              <a:t>10</a:t>
            </a:r>
            <a:r>
              <a:rPr lang="en-US" sz="1600" baseline="30000" dirty="0"/>
              <a:t>th</a:t>
            </a:r>
            <a:r>
              <a:rPr lang="en-US" sz="1600" dirty="0"/>
              <a:t> to 16</a:t>
            </a:r>
            <a:r>
              <a:rPr lang="en-US" sz="1600" baseline="30000" dirty="0"/>
              <a:t>th</a:t>
            </a:r>
            <a:r>
              <a:rPr lang="en-US" sz="1600" dirty="0"/>
              <a:t> November 2024</a:t>
            </a:r>
          </a:p>
        </p:txBody>
      </p:sp>
      <p:grpSp>
        <p:nvGrpSpPr>
          <p:cNvPr id="7" name="Group 6">
            <a:extLst>
              <a:ext uri="{FF2B5EF4-FFF2-40B4-BE49-F238E27FC236}">
                <a16:creationId xmlns:a16="http://schemas.microsoft.com/office/drawing/2014/main" id="{0D17E46D-4CDC-D6BA-D1F8-8453ACB57F93}"/>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D5861C62-5596-720A-CC1E-8A939F0357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CBD411EB-5E9A-C568-20FB-4B8F32E449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57C0EE40-E775-D5DE-6B7D-7327DB1753BA}"/>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4187378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82320-5F0D-743F-87C3-7CC1178425BA}"/>
              </a:ext>
            </a:extLst>
          </p:cNvPr>
          <p:cNvSpPr>
            <a:spLocks noGrp="1"/>
          </p:cNvSpPr>
          <p:nvPr>
            <p:ph type="title"/>
          </p:nvPr>
        </p:nvSpPr>
        <p:spPr>
          <a:xfrm>
            <a:off x="1317378" y="327794"/>
            <a:ext cx="9039655" cy="776459"/>
          </a:xfrm>
        </p:spPr>
        <p:txBody>
          <a:bodyPr>
            <a:normAutofit fontScale="90000"/>
          </a:bodyPr>
          <a:lstStyle/>
          <a:p>
            <a:pPr algn="ctr"/>
            <a:r>
              <a:rPr lang="en-KE" dirty="0"/>
              <a:t>Main reasons for keeping sheep and goats</a:t>
            </a:r>
          </a:p>
        </p:txBody>
      </p:sp>
      <p:graphicFrame>
        <p:nvGraphicFramePr>
          <p:cNvPr id="4" name="Chart 3">
            <a:extLst>
              <a:ext uri="{FF2B5EF4-FFF2-40B4-BE49-F238E27FC236}">
                <a16:creationId xmlns:a16="http://schemas.microsoft.com/office/drawing/2014/main" id="{F625796F-417B-E7EA-C14E-C12E7C0BE4E0}"/>
              </a:ext>
            </a:extLst>
          </p:cNvPr>
          <p:cNvGraphicFramePr>
            <a:graphicFrameLocks/>
          </p:cNvGraphicFramePr>
          <p:nvPr>
            <p:extLst>
              <p:ext uri="{D42A27DB-BD31-4B8C-83A1-F6EECF244321}">
                <p14:modId xmlns:p14="http://schemas.microsoft.com/office/powerpoint/2010/main" val="2994932212"/>
              </p:ext>
            </p:extLst>
          </p:nvPr>
        </p:nvGraphicFramePr>
        <p:xfrm>
          <a:off x="247290" y="1578635"/>
          <a:ext cx="5204603" cy="35109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2E27CC4B-6BD2-A8B4-9813-F16E5FCB81E6}"/>
              </a:ext>
            </a:extLst>
          </p:cNvPr>
          <p:cNvGraphicFramePr>
            <a:graphicFrameLocks/>
          </p:cNvGraphicFramePr>
          <p:nvPr>
            <p:extLst>
              <p:ext uri="{D42A27DB-BD31-4B8C-83A1-F6EECF244321}">
                <p14:modId xmlns:p14="http://schemas.microsoft.com/office/powerpoint/2010/main" val="1776432414"/>
              </p:ext>
            </p:extLst>
          </p:nvPr>
        </p:nvGraphicFramePr>
        <p:xfrm>
          <a:off x="5837206" y="1509623"/>
          <a:ext cx="6107504" cy="3700732"/>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BFC6BA34-552B-1CE3-A429-0DF5CA330078}"/>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C0AEA4D3-8C41-35D9-BE5A-00DD6EF365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8F364816-DCCD-FA1D-0707-72E1A330B9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1A94E0E3-62E2-F517-8981-D0829E2D3A9A}"/>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4231527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F77F9-CFFF-F984-5DAD-8B3A5F6033D1}"/>
              </a:ext>
            </a:extLst>
          </p:cNvPr>
          <p:cNvSpPr>
            <a:spLocks noGrp="1"/>
          </p:cNvSpPr>
          <p:nvPr>
            <p:ph type="title"/>
          </p:nvPr>
        </p:nvSpPr>
        <p:spPr>
          <a:xfrm>
            <a:off x="1182129" y="343124"/>
            <a:ext cx="9039655" cy="776459"/>
          </a:xfrm>
        </p:spPr>
        <p:txBody>
          <a:bodyPr/>
          <a:lstStyle/>
          <a:p>
            <a:r>
              <a:rPr lang="en-KE" dirty="0"/>
              <a:t>Animal health practices by households</a:t>
            </a:r>
          </a:p>
        </p:txBody>
      </p:sp>
      <p:graphicFrame>
        <p:nvGraphicFramePr>
          <p:cNvPr id="4" name="Chart 3">
            <a:extLst>
              <a:ext uri="{FF2B5EF4-FFF2-40B4-BE49-F238E27FC236}">
                <a16:creationId xmlns:a16="http://schemas.microsoft.com/office/drawing/2014/main" id="{0C314291-6F94-705B-C11C-19B32FA9F95C}"/>
              </a:ext>
            </a:extLst>
          </p:cNvPr>
          <p:cNvGraphicFramePr>
            <a:graphicFrameLocks/>
          </p:cNvGraphicFramePr>
          <p:nvPr>
            <p:extLst>
              <p:ext uri="{D42A27DB-BD31-4B8C-83A1-F6EECF244321}">
                <p14:modId xmlns:p14="http://schemas.microsoft.com/office/powerpoint/2010/main" val="3338758279"/>
              </p:ext>
            </p:extLst>
          </p:nvPr>
        </p:nvGraphicFramePr>
        <p:xfrm>
          <a:off x="1880559" y="1153864"/>
          <a:ext cx="7560324" cy="445330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76FEA559-816F-1698-47E5-8A6987DB06FB}"/>
              </a:ext>
            </a:extLst>
          </p:cNvPr>
          <p:cNvGrpSpPr/>
          <p:nvPr/>
        </p:nvGrpSpPr>
        <p:grpSpPr>
          <a:xfrm>
            <a:off x="219198" y="6008911"/>
            <a:ext cx="2096489" cy="644658"/>
            <a:chOff x="1977944" y="5637369"/>
            <a:chExt cx="2818343" cy="888824"/>
          </a:xfrm>
        </p:grpSpPr>
        <p:pic>
          <p:nvPicPr>
            <p:cNvPr id="9" name="Picture 8" descr="A green circle with white text&#10;&#10;Description automatically generated">
              <a:extLst>
                <a:ext uri="{FF2B5EF4-FFF2-40B4-BE49-F238E27FC236}">
                  <a16:creationId xmlns:a16="http://schemas.microsoft.com/office/drawing/2014/main" id="{42EA6913-5918-BE60-F042-93AA5A042E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0" name="Picture 9" descr="A flag with horses and spears&#10;&#10;Description automatically generated">
              <a:extLst>
                <a:ext uri="{FF2B5EF4-FFF2-40B4-BE49-F238E27FC236}">
                  <a16:creationId xmlns:a16="http://schemas.microsoft.com/office/drawing/2014/main" id="{91833891-D214-AB40-3D36-E82C3D90BD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1" name="Picture 10">
              <a:extLst>
                <a:ext uri="{FF2B5EF4-FFF2-40B4-BE49-F238E27FC236}">
                  <a16:creationId xmlns:a16="http://schemas.microsoft.com/office/drawing/2014/main" id="{9CE861AE-550A-0D48-7472-FF1B8C54BA7B}"/>
                </a:ext>
              </a:extLst>
            </p:cNvPr>
            <p:cNvPicPr>
              <a:picLocks noChangeAspect="1"/>
            </p:cNvPicPr>
            <p:nvPr/>
          </p:nvPicPr>
          <p:blipFill>
            <a:blip r:embed="rId5"/>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426958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8708D-FF56-8018-EDE6-6ACBCB56626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6AFC51-45F3-3F32-415E-60E3AC6BF7AB}"/>
              </a:ext>
            </a:extLst>
          </p:cNvPr>
          <p:cNvSpPr>
            <a:spLocks noGrp="1"/>
          </p:cNvSpPr>
          <p:nvPr>
            <p:ph idx="1"/>
          </p:nvPr>
        </p:nvSpPr>
        <p:spPr>
          <a:xfrm>
            <a:off x="549369" y="3118569"/>
            <a:ext cx="11093261" cy="1971015"/>
          </a:xfrm>
        </p:spPr>
        <p:txBody>
          <a:bodyPr>
            <a:normAutofit/>
          </a:bodyPr>
          <a:lstStyle/>
          <a:p>
            <a:pPr algn="ctr"/>
            <a:r>
              <a:rPr lang="en-KE" sz="4400" b="1" dirty="0">
                <a:solidFill>
                  <a:schemeClr val="tx1"/>
                </a:solidFill>
              </a:rPr>
              <a:t>B. RESULTS FOR INPUTS AND SERVICE PROVIDRES</a:t>
            </a:r>
          </a:p>
        </p:txBody>
      </p:sp>
      <p:grpSp>
        <p:nvGrpSpPr>
          <p:cNvPr id="2" name="Group 1">
            <a:extLst>
              <a:ext uri="{FF2B5EF4-FFF2-40B4-BE49-F238E27FC236}">
                <a16:creationId xmlns:a16="http://schemas.microsoft.com/office/drawing/2014/main" id="{BF56F558-92BA-BEF2-A789-8E95CB182FEC}"/>
              </a:ext>
            </a:extLst>
          </p:cNvPr>
          <p:cNvGrpSpPr/>
          <p:nvPr/>
        </p:nvGrpSpPr>
        <p:grpSpPr>
          <a:xfrm>
            <a:off x="219198" y="6008911"/>
            <a:ext cx="2096489" cy="644658"/>
            <a:chOff x="1977944" y="5637369"/>
            <a:chExt cx="2818343" cy="888824"/>
          </a:xfrm>
        </p:grpSpPr>
        <p:pic>
          <p:nvPicPr>
            <p:cNvPr id="4" name="Picture 3" descr="A green circle with white text&#10;&#10;Description automatically generated">
              <a:extLst>
                <a:ext uri="{FF2B5EF4-FFF2-40B4-BE49-F238E27FC236}">
                  <a16:creationId xmlns:a16="http://schemas.microsoft.com/office/drawing/2014/main" id="{91D03195-40D8-7A5E-2E08-9EDABC69D8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5" name="Picture 4" descr="A flag with horses and spears&#10;&#10;Description automatically generated">
              <a:extLst>
                <a:ext uri="{FF2B5EF4-FFF2-40B4-BE49-F238E27FC236}">
                  <a16:creationId xmlns:a16="http://schemas.microsoft.com/office/drawing/2014/main" id="{D3AEB6A6-2670-D4F9-EF37-52481D5D1F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6" name="Picture 5">
              <a:extLst>
                <a:ext uri="{FF2B5EF4-FFF2-40B4-BE49-F238E27FC236}">
                  <a16:creationId xmlns:a16="http://schemas.microsoft.com/office/drawing/2014/main" id="{16D9C319-D7BA-2DDB-EECA-946DC2F2E078}"/>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2078098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9BF25-5520-1C44-C72D-537A76AB6D7D}"/>
              </a:ext>
            </a:extLst>
          </p:cNvPr>
          <p:cNvSpPr>
            <a:spLocks noGrp="1"/>
          </p:cNvSpPr>
          <p:nvPr>
            <p:ph type="title"/>
          </p:nvPr>
        </p:nvSpPr>
        <p:spPr>
          <a:xfrm>
            <a:off x="250166" y="254398"/>
            <a:ext cx="10808897" cy="776459"/>
          </a:xfrm>
        </p:spPr>
        <p:txBody>
          <a:bodyPr>
            <a:normAutofit fontScale="90000"/>
          </a:bodyPr>
          <a:lstStyle/>
          <a:p>
            <a:r>
              <a:rPr lang="en-KE" dirty="0"/>
              <a:t>Gender and age group of inputs and service providers</a:t>
            </a:r>
          </a:p>
        </p:txBody>
      </p:sp>
      <p:graphicFrame>
        <p:nvGraphicFramePr>
          <p:cNvPr id="4" name="Chart 3">
            <a:extLst>
              <a:ext uri="{FF2B5EF4-FFF2-40B4-BE49-F238E27FC236}">
                <a16:creationId xmlns:a16="http://schemas.microsoft.com/office/drawing/2014/main" id="{6D05C034-99AA-3C3E-0660-AB57376E2034}"/>
              </a:ext>
            </a:extLst>
          </p:cNvPr>
          <p:cNvGraphicFramePr>
            <a:graphicFrameLocks/>
          </p:cNvGraphicFramePr>
          <p:nvPr>
            <p:extLst>
              <p:ext uri="{D42A27DB-BD31-4B8C-83A1-F6EECF244321}">
                <p14:modId xmlns:p14="http://schemas.microsoft.com/office/powerpoint/2010/main" val="1822694731"/>
              </p:ext>
            </p:extLst>
          </p:nvPr>
        </p:nvGraphicFramePr>
        <p:xfrm>
          <a:off x="152400" y="1462176"/>
          <a:ext cx="5213230" cy="37309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B67C2A77-32D6-A675-1409-D374949EB9A5}"/>
              </a:ext>
            </a:extLst>
          </p:cNvPr>
          <p:cNvGraphicFramePr>
            <a:graphicFrameLocks/>
          </p:cNvGraphicFramePr>
          <p:nvPr>
            <p:extLst>
              <p:ext uri="{D42A27DB-BD31-4B8C-83A1-F6EECF244321}">
                <p14:modId xmlns:p14="http://schemas.microsoft.com/office/powerpoint/2010/main" val="260253303"/>
              </p:ext>
            </p:extLst>
          </p:nvPr>
        </p:nvGraphicFramePr>
        <p:xfrm>
          <a:off x="6289098" y="1750394"/>
          <a:ext cx="5213230" cy="3629128"/>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548739B9-6586-67BF-72CD-FF220B28C694}"/>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055B7252-0746-A7A2-1671-D13907D189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DCDE85DD-8CDD-6911-6698-55B43E6C9D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1CC3D354-C2DA-991B-3268-1592874A9C37}"/>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385957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E0DE-A891-0FB1-9254-5D9B76FF0DFD}"/>
              </a:ext>
            </a:extLst>
          </p:cNvPr>
          <p:cNvSpPr>
            <a:spLocks noGrp="1"/>
          </p:cNvSpPr>
          <p:nvPr>
            <p:ph type="title"/>
          </p:nvPr>
        </p:nvSpPr>
        <p:spPr>
          <a:xfrm>
            <a:off x="422694" y="360376"/>
            <a:ext cx="11769306" cy="776459"/>
          </a:xfrm>
        </p:spPr>
        <p:txBody>
          <a:bodyPr>
            <a:normAutofit fontScale="90000"/>
          </a:bodyPr>
          <a:lstStyle/>
          <a:p>
            <a:r>
              <a:rPr lang="en-KE" dirty="0"/>
              <a:t>Types of inputs, services and trainings provided to farmers</a:t>
            </a:r>
          </a:p>
        </p:txBody>
      </p:sp>
      <p:graphicFrame>
        <p:nvGraphicFramePr>
          <p:cNvPr id="4" name="Chart 3">
            <a:extLst>
              <a:ext uri="{FF2B5EF4-FFF2-40B4-BE49-F238E27FC236}">
                <a16:creationId xmlns:a16="http://schemas.microsoft.com/office/drawing/2014/main" id="{CBC5E5B6-06EF-6799-4EBA-D7645DCDBD46}"/>
              </a:ext>
            </a:extLst>
          </p:cNvPr>
          <p:cNvGraphicFramePr>
            <a:graphicFrameLocks/>
          </p:cNvGraphicFramePr>
          <p:nvPr>
            <p:extLst>
              <p:ext uri="{D42A27DB-BD31-4B8C-83A1-F6EECF244321}">
                <p14:modId xmlns:p14="http://schemas.microsoft.com/office/powerpoint/2010/main" val="621145320"/>
              </p:ext>
            </p:extLst>
          </p:nvPr>
        </p:nvGraphicFramePr>
        <p:xfrm>
          <a:off x="621101" y="1704494"/>
          <a:ext cx="5447895" cy="38509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5DBCD8B0-AE7C-578F-576F-3D72979F5BC5}"/>
              </a:ext>
            </a:extLst>
          </p:cNvPr>
          <p:cNvGraphicFramePr>
            <a:graphicFrameLocks/>
          </p:cNvGraphicFramePr>
          <p:nvPr>
            <p:extLst>
              <p:ext uri="{D42A27DB-BD31-4B8C-83A1-F6EECF244321}">
                <p14:modId xmlns:p14="http://schemas.microsoft.com/office/powerpoint/2010/main" val="2894415276"/>
              </p:ext>
            </p:extLst>
          </p:nvPr>
        </p:nvGraphicFramePr>
        <p:xfrm>
          <a:off x="6068996" y="1704494"/>
          <a:ext cx="5501902" cy="3747400"/>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A47431F7-8CA0-5848-3C65-48C8E732A12B}"/>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7C8674E6-D499-B444-61BE-0787463637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ACDD99AD-ECBD-FAD9-16DB-A524E19DB7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D3D3038F-96CA-B1EE-26D6-99F96357E391}"/>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2018872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F04AF-74CE-4A1F-595A-AED83D37F1C1}"/>
              </a:ext>
            </a:extLst>
          </p:cNvPr>
          <p:cNvSpPr>
            <a:spLocks noGrp="1"/>
          </p:cNvSpPr>
          <p:nvPr>
            <p:ph type="title"/>
          </p:nvPr>
        </p:nvSpPr>
        <p:spPr>
          <a:xfrm>
            <a:off x="414537" y="292806"/>
            <a:ext cx="11308920" cy="776459"/>
          </a:xfrm>
        </p:spPr>
        <p:txBody>
          <a:bodyPr>
            <a:normAutofit fontScale="90000"/>
          </a:bodyPr>
          <a:lstStyle/>
          <a:p>
            <a:r>
              <a:rPr lang="en-KE" dirty="0"/>
              <a:t>Employment, provision of loans and business expansion</a:t>
            </a:r>
          </a:p>
        </p:txBody>
      </p:sp>
      <p:graphicFrame>
        <p:nvGraphicFramePr>
          <p:cNvPr id="4" name="Chart 3">
            <a:extLst>
              <a:ext uri="{FF2B5EF4-FFF2-40B4-BE49-F238E27FC236}">
                <a16:creationId xmlns:a16="http://schemas.microsoft.com/office/drawing/2014/main" id="{CC4350F3-AFD2-C11D-1D5D-9FE7E6831187}"/>
              </a:ext>
            </a:extLst>
          </p:cNvPr>
          <p:cNvGraphicFramePr>
            <a:graphicFrameLocks/>
          </p:cNvGraphicFramePr>
          <p:nvPr>
            <p:extLst>
              <p:ext uri="{D42A27DB-BD31-4B8C-83A1-F6EECF244321}">
                <p14:modId xmlns:p14="http://schemas.microsoft.com/office/powerpoint/2010/main" val="3210077043"/>
              </p:ext>
            </p:extLst>
          </p:nvPr>
        </p:nvGraphicFramePr>
        <p:xfrm>
          <a:off x="307675" y="1789981"/>
          <a:ext cx="4040038" cy="38151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4BAA4E59-0616-264A-28B2-59CC4FF9EABC}"/>
              </a:ext>
            </a:extLst>
          </p:cNvPr>
          <p:cNvGraphicFramePr>
            <a:graphicFrameLocks/>
          </p:cNvGraphicFramePr>
          <p:nvPr>
            <p:extLst>
              <p:ext uri="{D42A27DB-BD31-4B8C-83A1-F6EECF244321}">
                <p14:modId xmlns:p14="http://schemas.microsoft.com/office/powerpoint/2010/main" val="570218985"/>
              </p:ext>
            </p:extLst>
          </p:nvPr>
        </p:nvGraphicFramePr>
        <p:xfrm>
          <a:off x="4327585" y="1792218"/>
          <a:ext cx="4040038" cy="40263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9FA41D1F-2725-676D-A403-F42A10F0F7A9}"/>
              </a:ext>
            </a:extLst>
          </p:cNvPr>
          <p:cNvGraphicFramePr>
            <a:graphicFrameLocks/>
          </p:cNvGraphicFramePr>
          <p:nvPr>
            <p:extLst>
              <p:ext uri="{D42A27DB-BD31-4B8C-83A1-F6EECF244321}">
                <p14:modId xmlns:p14="http://schemas.microsoft.com/office/powerpoint/2010/main" val="1707538105"/>
              </p:ext>
            </p:extLst>
          </p:nvPr>
        </p:nvGraphicFramePr>
        <p:xfrm>
          <a:off x="8367624" y="1822329"/>
          <a:ext cx="3709582" cy="3815172"/>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Group 6">
            <a:extLst>
              <a:ext uri="{FF2B5EF4-FFF2-40B4-BE49-F238E27FC236}">
                <a16:creationId xmlns:a16="http://schemas.microsoft.com/office/drawing/2014/main" id="{164DC5D4-970B-CA2B-2271-954A84B0894B}"/>
              </a:ext>
            </a:extLst>
          </p:cNvPr>
          <p:cNvGrpSpPr/>
          <p:nvPr/>
        </p:nvGrpSpPr>
        <p:grpSpPr>
          <a:xfrm>
            <a:off x="174946" y="5818523"/>
            <a:ext cx="2818343" cy="888824"/>
            <a:chOff x="1977944" y="5637369"/>
            <a:chExt cx="2818343" cy="888824"/>
          </a:xfrm>
        </p:grpSpPr>
        <p:pic>
          <p:nvPicPr>
            <p:cNvPr id="8" name="Picture 7" descr="A green circle with white text&#10;&#10;Description automatically generated">
              <a:extLst>
                <a:ext uri="{FF2B5EF4-FFF2-40B4-BE49-F238E27FC236}">
                  <a16:creationId xmlns:a16="http://schemas.microsoft.com/office/drawing/2014/main" id="{F8FF2FBF-BFC9-DEF6-C49C-A8B41BC0B2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9" name="Picture 8" descr="A flag with horses and spears&#10;&#10;Description automatically generated">
              <a:extLst>
                <a:ext uri="{FF2B5EF4-FFF2-40B4-BE49-F238E27FC236}">
                  <a16:creationId xmlns:a16="http://schemas.microsoft.com/office/drawing/2014/main" id="{C510B41A-25A2-0AFC-047E-DFC64EAA79F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0" name="Picture 9">
              <a:extLst>
                <a:ext uri="{FF2B5EF4-FFF2-40B4-BE49-F238E27FC236}">
                  <a16:creationId xmlns:a16="http://schemas.microsoft.com/office/drawing/2014/main" id="{5571FD89-59AB-EA34-C240-4ED0DE3C629D}"/>
                </a:ext>
              </a:extLst>
            </p:cNvPr>
            <p:cNvPicPr>
              <a:picLocks noChangeAspect="1"/>
            </p:cNvPicPr>
            <p:nvPr/>
          </p:nvPicPr>
          <p:blipFill>
            <a:blip r:embed="rId7"/>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215447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5BAB-2854-D4A8-FA42-25E93E86F1EC}"/>
              </a:ext>
            </a:extLst>
          </p:cNvPr>
          <p:cNvSpPr>
            <a:spLocks noGrp="1"/>
          </p:cNvSpPr>
          <p:nvPr>
            <p:ph type="title"/>
          </p:nvPr>
        </p:nvSpPr>
        <p:spPr>
          <a:xfrm>
            <a:off x="112143" y="198409"/>
            <a:ext cx="11757804" cy="912548"/>
          </a:xfrm>
        </p:spPr>
        <p:txBody>
          <a:bodyPr>
            <a:noAutofit/>
          </a:bodyPr>
          <a:lstStyle/>
          <a:p>
            <a:pPr algn="ctr"/>
            <a:r>
              <a:rPr lang="en-KE" dirty="0"/>
              <a:t>Main constraints and opportunities for inputs and service providers</a:t>
            </a:r>
          </a:p>
        </p:txBody>
      </p:sp>
      <p:graphicFrame>
        <p:nvGraphicFramePr>
          <p:cNvPr id="4" name="Table 3">
            <a:extLst>
              <a:ext uri="{FF2B5EF4-FFF2-40B4-BE49-F238E27FC236}">
                <a16:creationId xmlns:a16="http://schemas.microsoft.com/office/drawing/2014/main" id="{8B092BA7-6EA9-5FFF-C900-EA66991727EA}"/>
              </a:ext>
            </a:extLst>
          </p:cNvPr>
          <p:cNvGraphicFramePr>
            <a:graphicFrameLocks noGrp="1"/>
          </p:cNvGraphicFramePr>
          <p:nvPr>
            <p:extLst>
              <p:ext uri="{D42A27DB-BD31-4B8C-83A1-F6EECF244321}">
                <p14:modId xmlns:p14="http://schemas.microsoft.com/office/powerpoint/2010/main" val="467955532"/>
              </p:ext>
            </p:extLst>
          </p:nvPr>
        </p:nvGraphicFramePr>
        <p:xfrm>
          <a:off x="724929" y="1927364"/>
          <a:ext cx="10231992" cy="3515904"/>
        </p:xfrm>
        <a:graphic>
          <a:graphicData uri="http://schemas.openxmlformats.org/drawingml/2006/table">
            <a:tbl>
              <a:tblPr firstRow="1" bandRow="1">
                <a:tableStyleId>{5C22544A-7EE6-4342-B048-85BDC9FD1C3A}</a:tableStyleId>
              </a:tblPr>
              <a:tblGrid>
                <a:gridCol w="5115996">
                  <a:extLst>
                    <a:ext uri="{9D8B030D-6E8A-4147-A177-3AD203B41FA5}">
                      <a16:colId xmlns:a16="http://schemas.microsoft.com/office/drawing/2014/main" val="346868952"/>
                    </a:ext>
                  </a:extLst>
                </a:gridCol>
                <a:gridCol w="5115996">
                  <a:extLst>
                    <a:ext uri="{9D8B030D-6E8A-4147-A177-3AD203B41FA5}">
                      <a16:colId xmlns:a16="http://schemas.microsoft.com/office/drawing/2014/main" val="1795880251"/>
                    </a:ext>
                  </a:extLst>
                </a:gridCol>
              </a:tblGrid>
              <a:tr h="533664">
                <a:tc>
                  <a:txBody>
                    <a:bodyPr/>
                    <a:lstStyle/>
                    <a:p>
                      <a:r>
                        <a:rPr lang="en-KE" sz="2800" dirty="0"/>
                        <a:t>Constraints</a:t>
                      </a:r>
                    </a:p>
                  </a:txBody>
                  <a:tcPr/>
                </a:tc>
                <a:tc>
                  <a:txBody>
                    <a:bodyPr/>
                    <a:lstStyle/>
                    <a:p>
                      <a:r>
                        <a:rPr lang="en-KE" sz="2800" dirty="0"/>
                        <a:t>Opportunities</a:t>
                      </a:r>
                    </a:p>
                  </a:txBody>
                  <a:tcPr/>
                </a:tc>
                <a:extLst>
                  <a:ext uri="{0D108BD9-81ED-4DB2-BD59-A6C34878D82A}">
                    <a16:rowId xmlns:a16="http://schemas.microsoft.com/office/drawing/2014/main" val="191804447"/>
                  </a:ext>
                </a:extLst>
              </a:tr>
              <a:tr h="10359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dk1"/>
                          </a:solidFill>
                          <a:effectLst/>
                          <a:latin typeface="+mn-lt"/>
                          <a:ea typeface="+mn-ea"/>
                          <a:cs typeface="+mn-cs"/>
                        </a:rPr>
                        <a:t>Delayed payments by </a:t>
                      </a:r>
                      <a:r>
                        <a:rPr lang="en-US" sz="3200" kern="1200" dirty="0">
                          <a:solidFill>
                            <a:schemeClr val="dk1"/>
                          </a:solidFill>
                          <a:effectLst/>
                          <a:latin typeface="+mn-lt"/>
                          <a:ea typeface="+mn-ea"/>
                          <a:cs typeface="+mn-cs"/>
                        </a:rPr>
                        <a:t>farmers</a:t>
                      </a:r>
                      <a:endParaRPr lang="en-KE" sz="2800" kern="1200" dirty="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dk1"/>
                          </a:solidFill>
                          <a:effectLst/>
                          <a:latin typeface="+mn-lt"/>
                          <a:ea typeface="+mn-ea"/>
                          <a:cs typeface="+mn-cs"/>
                        </a:rPr>
                        <a:t>Increased livestock keepers</a:t>
                      </a:r>
                      <a:endParaRPr lang="en-KE" sz="2800" kern="1200" dirty="0">
                        <a:solidFill>
                          <a:schemeClr val="dk1"/>
                        </a:solidFill>
                        <a:effectLst/>
                        <a:latin typeface="+mn-lt"/>
                        <a:ea typeface="+mn-ea"/>
                        <a:cs typeface="+mn-cs"/>
                      </a:endParaRPr>
                    </a:p>
                  </a:txBody>
                  <a:tcPr/>
                </a:tc>
                <a:extLst>
                  <a:ext uri="{0D108BD9-81ED-4DB2-BD59-A6C34878D82A}">
                    <a16:rowId xmlns:a16="http://schemas.microsoft.com/office/drawing/2014/main" val="972825898"/>
                  </a:ext>
                </a:extLst>
              </a:tr>
              <a:tr h="9731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dk1"/>
                          </a:solidFill>
                          <a:effectLst/>
                          <a:latin typeface="+mn-lt"/>
                          <a:ea typeface="+mn-ea"/>
                          <a:cs typeface="+mn-cs"/>
                        </a:rPr>
                        <a:t>Low quantity and quality of inputs</a:t>
                      </a:r>
                      <a:endParaRPr lang="en-KE" sz="2800" kern="1200" dirty="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dk1"/>
                          </a:solidFill>
                          <a:effectLst/>
                          <a:latin typeface="+mn-lt"/>
                          <a:ea typeface="+mn-ea"/>
                          <a:cs typeface="+mn-cs"/>
                        </a:rPr>
                        <a:t>Increase in farmers awareness</a:t>
                      </a:r>
                      <a:endParaRPr lang="en-KE" sz="2800" kern="1200" dirty="0">
                        <a:solidFill>
                          <a:schemeClr val="dk1"/>
                        </a:solidFill>
                        <a:effectLst/>
                        <a:latin typeface="+mn-lt"/>
                        <a:ea typeface="+mn-ea"/>
                        <a:cs typeface="+mn-cs"/>
                      </a:endParaRPr>
                    </a:p>
                  </a:txBody>
                  <a:tcPr/>
                </a:tc>
                <a:extLst>
                  <a:ext uri="{0D108BD9-81ED-4DB2-BD59-A6C34878D82A}">
                    <a16:rowId xmlns:a16="http://schemas.microsoft.com/office/drawing/2014/main" val="3771782635"/>
                  </a:ext>
                </a:extLst>
              </a:tr>
              <a:tr h="9731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dk1"/>
                          </a:solidFill>
                          <a:effectLst/>
                          <a:latin typeface="+mn-lt"/>
                          <a:ea typeface="+mn-ea"/>
                          <a:cs typeface="+mn-cs"/>
                        </a:rPr>
                        <a:t>Increased cost of doing business</a:t>
                      </a:r>
                      <a:endParaRPr lang="en-KE" sz="2800" kern="1200" dirty="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dk1"/>
                          </a:solidFill>
                          <a:effectLst/>
                          <a:latin typeface="+mn-lt"/>
                          <a:ea typeface="+mn-ea"/>
                          <a:cs typeface="+mn-cs"/>
                        </a:rPr>
                        <a:t>Good infrastructure</a:t>
                      </a:r>
                      <a:endParaRPr lang="en-KE" sz="2800" kern="1200" dirty="0">
                        <a:solidFill>
                          <a:schemeClr val="dk1"/>
                        </a:solidFill>
                        <a:effectLst/>
                        <a:latin typeface="+mn-lt"/>
                        <a:ea typeface="+mn-ea"/>
                        <a:cs typeface="+mn-cs"/>
                      </a:endParaRPr>
                    </a:p>
                  </a:txBody>
                  <a:tcPr/>
                </a:tc>
                <a:extLst>
                  <a:ext uri="{0D108BD9-81ED-4DB2-BD59-A6C34878D82A}">
                    <a16:rowId xmlns:a16="http://schemas.microsoft.com/office/drawing/2014/main" val="1378905416"/>
                  </a:ext>
                </a:extLst>
              </a:tr>
            </a:tbl>
          </a:graphicData>
        </a:graphic>
      </p:graphicFrame>
      <p:grpSp>
        <p:nvGrpSpPr>
          <p:cNvPr id="3" name="Group 2">
            <a:extLst>
              <a:ext uri="{FF2B5EF4-FFF2-40B4-BE49-F238E27FC236}">
                <a16:creationId xmlns:a16="http://schemas.microsoft.com/office/drawing/2014/main" id="{BCF9C3E1-CB2C-F58C-6F91-CDBCB8E858BA}"/>
              </a:ext>
            </a:extLst>
          </p:cNvPr>
          <p:cNvGrpSpPr/>
          <p:nvPr/>
        </p:nvGrpSpPr>
        <p:grpSpPr>
          <a:xfrm>
            <a:off x="219198" y="6008911"/>
            <a:ext cx="2096489" cy="644658"/>
            <a:chOff x="1977944" y="5637369"/>
            <a:chExt cx="2818343" cy="888824"/>
          </a:xfrm>
        </p:grpSpPr>
        <p:pic>
          <p:nvPicPr>
            <p:cNvPr id="9" name="Picture 8" descr="A green circle with white text&#10;&#10;Description automatically generated">
              <a:extLst>
                <a:ext uri="{FF2B5EF4-FFF2-40B4-BE49-F238E27FC236}">
                  <a16:creationId xmlns:a16="http://schemas.microsoft.com/office/drawing/2014/main" id="{FE7E1583-8E16-0D02-661E-98C633EAB7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0" name="Picture 9" descr="A flag with horses and spears&#10;&#10;Description automatically generated">
              <a:extLst>
                <a:ext uri="{FF2B5EF4-FFF2-40B4-BE49-F238E27FC236}">
                  <a16:creationId xmlns:a16="http://schemas.microsoft.com/office/drawing/2014/main" id="{F561CD93-F84A-3A64-9493-E0B311FD1F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1" name="Picture 10">
              <a:extLst>
                <a:ext uri="{FF2B5EF4-FFF2-40B4-BE49-F238E27FC236}">
                  <a16:creationId xmlns:a16="http://schemas.microsoft.com/office/drawing/2014/main" id="{4765D2E8-FE62-D8CA-2569-C600805571F0}"/>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93167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7128D-1C13-4ACD-5D23-C9519F443DE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B09B4E-64AE-6510-49C0-E27AFC32EF32}"/>
              </a:ext>
            </a:extLst>
          </p:cNvPr>
          <p:cNvSpPr>
            <a:spLocks noGrp="1"/>
          </p:cNvSpPr>
          <p:nvPr>
            <p:ph idx="1"/>
          </p:nvPr>
        </p:nvSpPr>
        <p:spPr>
          <a:xfrm>
            <a:off x="549369" y="3118569"/>
            <a:ext cx="11093261" cy="1971015"/>
          </a:xfrm>
        </p:spPr>
        <p:txBody>
          <a:bodyPr>
            <a:normAutofit/>
          </a:bodyPr>
          <a:lstStyle/>
          <a:p>
            <a:pPr algn="ctr"/>
            <a:r>
              <a:rPr lang="en-KE" sz="4400" b="1" dirty="0">
                <a:solidFill>
                  <a:schemeClr val="tx1"/>
                </a:solidFill>
              </a:rPr>
              <a:t>C. RESULTS FOR MARKET AGENTS (TRADERS)</a:t>
            </a:r>
          </a:p>
        </p:txBody>
      </p:sp>
      <p:grpSp>
        <p:nvGrpSpPr>
          <p:cNvPr id="7" name="Group 6">
            <a:extLst>
              <a:ext uri="{FF2B5EF4-FFF2-40B4-BE49-F238E27FC236}">
                <a16:creationId xmlns:a16="http://schemas.microsoft.com/office/drawing/2014/main" id="{C90E84AC-470E-EACC-528E-9A0BBA8993AF}"/>
              </a:ext>
            </a:extLst>
          </p:cNvPr>
          <p:cNvGrpSpPr/>
          <p:nvPr/>
        </p:nvGrpSpPr>
        <p:grpSpPr>
          <a:xfrm>
            <a:off x="219198" y="6008911"/>
            <a:ext cx="2096489" cy="644658"/>
            <a:chOff x="1977944" y="5637369"/>
            <a:chExt cx="2818343" cy="888824"/>
          </a:xfrm>
        </p:grpSpPr>
        <p:pic>
          <p:nvPicPr>
            <p:cNvPr id="8" name="Picture 7" descr="A green circle with white text&#10;&#10;Description automatically generated">
              <a:extLst>
                <a:ext uri="{FF2B5EF4-FFF2-40B4-BE49-F238E27FC236}">
                  <a16:creationId xmlns:a16="http://schemas.microsoft.com/office/drawing/2014/main" id="{87436593-278A-3FF6-1A7C-86DEBDAAF8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9" name="Picture 8" descr="A flag with horses and spears&#10;&#10;Description automatically generated">
              <a:extLst>
                <a:ext uri="{FF2B5EF4-FFF2-40B4-BE49-F238E27FC236}">
                  <a16:creationId xmlns:a16="http://schemas.microsoft.com/office/drawing/2014/main" id="{ABDA9AF9-C1D1-9701-F7F1-07CE5C2296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0" name="Picture 9">
              <a:extLst>
                <a:ext uri="{FF2B5EF4-FFF2-40B4-BE49-F238E27FC236}">
                  <a16:creationId xmlns:a16="http://schemas.microsoft.com/office/drawing/2014/main" id="{34AD45CB-2281-CB8A-7700-CEE675D81260}"/>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874769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D6AD2-4559-B65C-0FB4-ABB9DE5E6F18}"/>
              </a:ext>
            </a:extLst>
          </p:cNvPr>
          <p:cNvSpPr>
            <a:spLocks noGrp="1"/>
          </p:cNvSpPr>
          <p:nvPr>
            <p:ph type="title"/>
          </p:nvPr>
        </p:nvSpPr>
        <p:spPr>
          <a:xfrm>
            <a:off x="1726362" y="269451"/>
            <a:ext cx="9039655" cy="776459"/>
          </a:xfrm>
        </p:spPr>
        <p:txBody>
          <a:bodyPr/>
          <a:lstStyle/>
          <a:p>
            <a:r>
              <a:rPr lang="en-KE" dirty="0"/>
              <a:t>Gender and age groups of the traders</a:t>
            </a:r>
          </a:p>
        </p:txBody>
      </p:sp>
      <p:graphicFrame>
        <p:nvGraphicFramePr>
          <p:cNvPr id="4" name="Chart 3">
            <a:extLst>
              <a:ext uri="{FF2B5EF4-FFF2-40B4-BE49-F238E27FC236}">
                <a16:creationId xmlns:a16="http://schemas.microsoft.com/office/drawing/2014/main" id="{3B9B4DB9-3B14-7245-0F82-8F7CF3DE8FA4}"/>
              </a:ext>
            </a:extLst>
          </p:cNvPr>
          <p:cNvGraphicFramePr/>
          <p:nvPr>
            <p:extLst>
              <p:ext uri="{D42A27DB-BD31-4B8C-83A1-F6EECF244321}">
                <p14:modId xmlns:p14="http://schemas.microsoft.com/office/powerpoint/2010/main" val="362810178"/>
              </p:ext>
            </p:extLst>
          </p:nvPr>
        </p:nvGraphicFramePr>
        <p:xfrm>
          <a:off x="311958" y="1706268"/>
          <a:ext cx="4242789" cy="34954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B36309D6-E2D7-D290-021D-4D9763B67DED}"/>
              </a:ext>
            </a:extLst>
          </p:cNvPr>
          <p:cNvGraphicFramePr/>
          <p:nvPr>
            <p:extLst>
              <p:ext uri="{D42A27DB-BD31-4B8C-83A1-F6EECF244321}">
                <p14:modId xmlns:p14="http://schemas.microsoft.com/office/powerpoint/2010/main" val="3654472617"/>
              </p:ext>
            </p:extLst>
          </p:nvPr>
        </p:nvGraphicFramePr>
        <p:xfrm>
          <a:off x="4691847" y="1742537"/>
          <a:ext cx="6289579" cy="3372926"/>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55AF3806-97E0-A83B-7F40-5E977497A1A9}"/>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65C47884-1FD0-9726-4BCC-21F0D3B3E7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69890271-14DA-143F-4D48-CAD63C2914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4C37919F-B15D-D9AD-103D-491C8D6CD014}"/>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4222083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89AFF-2FA8-EA54-BC3E-28CDEC137191}"/>
              </a:ext>
            </a:extLst>
          </p:cNvPr>
          <p:cNvSpPr>
            <a:spLocks noGrp="1"/>
          </p:cNvSpPr>
          <p:nvPr>
            <p:ph type="title"/>
          </p:nvPr>
        </p:nvSpPr>
        <p:spPr>
          <a:xfrm>
            <a:off x="433357" y="334498"/>
            <a:ext cx="10929667" cy="776459"/>
          </a:xfrm>
        </p:spPr>
        <p:txBody>
          <a:bodyPr>
            <a:normAutofit fontScale="90000"/>
          </a:bodyPr>
          <a:lstStyle/>
          <a:p>
            <a:r>
              <a:rPr lang="en-KE" dirty="0"/>
              <a:t>Education level of traders and their nature of trading</a:t>
            </a:r>
          </a:p>
        </p:txBody>
      </p:sp>
      <p:graphicFrame>
        <p:nvGraphicFramePr>
          <p:cNvPr id="4" name="Chart 3">
            <a:extLst>
              <a:ext uri="{FF2B5EF4-FFF2-40B4-BE49-F238E27FC236}">
                <a16:creationId xmlns:a16="http://schemas.microsoft.com/office/drawing/2014/main" id="{ADBE7CC1-9D74-129D-C217-02C6541DC2CF}"/>
              </a:ext>
            </a:extLst>
          </p:cNvPr>
          <p:cNvGraphicFramePr/>
          <p:nvPr>
            <p:extLst>
              <p:ext uri="{D42A27DB-BD31-4B8C-83A1-F6EECF244321}">
                <p14:modId xmlns:p14="http://schemas.microsoft.com/office/powerpoint/2010/main" val="3722080988"/>
              </p:ext>
            </p:extLst>
          </p:nvPr>
        </p:nvGraphicFramePr>
        <p:xfrm>
          <a:off x="433357" y="1535502"/>
          <a:ext cx="5662643" cy="33556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4244CF00-EDD3-0D88-CED4-F699891B727C}"/>
              </a:ext>
            </a:extLst>
          </p:cNvPr>
          <p:cNvGraphicFramePr/>
          <p:nvPr>
            <p:extLst>
              <p:ext uri="{D42A27DB-BD31-4B8C-83A1-F6EECF244321}">
                <p14:modId xmlns:p14="http://schemas.microsoft.com/office/powerpoint/2010/main" val="2455113599"/>
              </p:ext>
            </p:extLst>
          </p:nvPr>
        </p:nvGraphicFramePr>
        <p:xfrm>
          <a:off x="6535227" y="1526957"/>
          <a:ext cx="4972410" cy="308825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FADCA837-E1D4-6B73-8EEE-5BF7A20D6203}"/>
              </a:ext>
            </a:extLst>
          </p:cNvPr>
          <p:cNvSpPr txBox="1"/>
          <p:nvPr/>
        </p:nvSpPr>
        <p:spPr>
          <a:xfrm>
            <a:off x="6529357" y="4450126"/>
            <a:ext cx="5662643" cy="1531445"/>
          </a:xfrm>
          <a:prstGeom prst="rect">
            <a:avLst/>
          </a:prstGeom>
          <a:noFill/>
        </p:spPr>
        <p:txBody>
          <a:bodyPr wrap="square">
            <a:spAutoFit/>
          </a:bodyPr>
          <a:lstStyle/>
          <a:p>
            <a:pPr marL="342900" lvl="0" indent="-342900">
              <a:lnSpc>
                <a:spcPct val="150000"/>
              </a:lnSpc>
              <a:buFont typeface="Symbol" pitchFamily="2" charset="2"/>
              <a:buChar char=""/>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Part time traders engage in crop and livestock farming</a:t>
            </a:r>
            <a:endParaRPr lang="en-KE"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itchFamily="2" charset="2"/>
              <a:buChar char=""/>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Trading is sole proprietorship with few (5) working in partnerships </a:t>
            </a:r>
            <a:endParaRPr lang="en-KE"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itchFamily="2" charset="2"/>
              <a:buChar char=""/>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86% don’t belong to any traders’ association</a:t>
            </a:r>
            <a:endParaRPr lang="en-KE"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3" name="Group 2">
            <a:extLst>
              <a:ext uri="{FF2B5EF4-FFF2-40B4-BE49-F238E27FC236}">
                <a16:creationId xmlns:a16="http://schemas.microsoft.com/office/drawing/2014/main" id="{01E278C7-961E-B752-EFEE-43D7912C878B}"/>
              </a:ext>
            </a:extLst>
          </p:cNvPr>
          <p:cNvGrpSpPr/>
          <p:nvPr/>
        </p:nvGrpSpPr>
        <p:grpSpPr>
          <a:xfrm>
            <a:off x="219198" y="6008911"/>
            <a:ext cx="2096489" cy="644658"/>
            <a:chOff x="1977944" y="5637369"/>
            <a:chExt cx="2818343" cy="888824"/>
          </a:xfrm>
        </p:grpSpPr>
        <p:pic>
          <p:nvPicPr>
            <p:cNvPr id="6" name="Picture 5" descr="A green circle with white text&#10;&#10;Description automatically generated">
              <a:extLst>
                <a:ext uri="{FF2B5EF4-FFF2-40B4-BE49-F238E27FC236}">
                  <a16:creationId xmlns:a16="http://schemas.microsoft.com/office/drawing/2014/main" id="{98E51E8A-287C-CC0F-6F19-DABFAAFE89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2" name="Picture 11" descr="A flag with horses and spears&#10;&#10;Description automatically generated">
              <a:extLst>
                <a:ext uri="{FF2B5EF4-FFF2-40B4-BE49-F238E27FC236}">
                  <a16:creationId xmlns:a16="http://schemas.microsoft.com/office/drawing/2014/main" id="{1862B692-B98E-D77B-680F-398564C2B5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3" name="Picture 12">
              <a:extLst>
                <a:ext uri="{FF2B5EF4-FFF2-40B4-BE49-F238E27FC236}">
                  <a16:creationId xmlns:a16="http://schemas.microsoft.com/office/drawing/2014/main" id="{44EC6C09-1992-02D6-47B4-B89E1D1AA305}"/>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3484704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27AA4-C590-A110-1D32-1B8965CF6CB9}"/>
              </a:ext>
            </a:extLst>
          </p:cNvPr>
          <p:cNvSpPr>
            <a:spLocks noGrp="1"/>
          </p:cNvSpPr>
          <p:nvPr>
            <p:ph type="title"/>
          </p:nvPr>
        </p:nvSpPr>
        <p:spPr>
          <a:xfrm>
            <a:off x="724929" y="334497"/>
            <a:ext cx="9039655" cy="1117785"/>
          </a:xfrm>
        </p:spPr>
        <p:txBody>
          <a:bodyPr>
            <a:noAutofit/>
          </a:bodyPr>
          <a:lstStyle/>
          <a:p>
            <a:r>
              <a:rPr lang="en-US" sz="2800" dirty="0"/>
              <a:t>Map of Baringo County highlighting the locations where the feedback activities were conducted </a:t>
            </a:r>
          </a:p>
        </p:txBody>
      </p:sp>
      <p:pic>
        <p:nvPicPr>
          <p:cNvPr id="5" name="Content Placeholder 4">
            <a:extLst>
              <a:ext uri="{FF2B5EF4-FFF2-40B4-BE49-F238E27FC236}">
                <a16:creationId xmlns:a16="http://schemas.microsoft.com/office/drawing/2014/main" id="{A6E09B52-5297-E0B9-0930-DFE621DAF5E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55576" y="1445340"/>
            <a:ext cx="6651276" cy="4286737"/>
          </a:xfrm>
          <a:prstGeom prst="rect">
            <a:avLst/>
          </a:prstGeom>
          <a:noFill/>
          <a:ln>
            <a:noFill/>
          </a:ln>
        </p:spPr>
      </p:pic>
      <p:grpSp>
        <p:nvGrpSpPr>
          <p:cNvPr id="6" name="Group 5">
            <a:extLst>
              <a:ext uri="{FF2B5EF4-FFF2-40B4-BE49-F238E27FC236}">
                <a16:creationId xmlns:a16="http://schemas.microsoft.com/office/drawing/2014/main" id="{6CBBFAA3-D87E-328B-E0FB-5E5D8127C633}"/>
              </a:ext>
            </a:extLst>
          </p:cNvPr>
          <p:cNvGrpSpPr/>
          <p:nvPr/>
        </p:nvGrpSpPr>
        <p:grpSpPr>
          <a:xfrm>
            <a:off x="219198" y="6008911"/>
            <a:ext cx="2096489" cy="644658"/>
            <a:chOff x="1977944" y="5637369"/>
            <a:chExt cx="2818343" cy="888824"/>
          </a:xfrm>
        </p:grpSpPr>
        <p:pic>
          <p:nvPicPr>
            <p:cNvPr id="7" name="Picture 6" descr="A green circle with white text&#10;&#10;Description automatically generated">
              <a:extLst>
                <a:ext uri="{FF2B5EF4-FFF2-40B4-BE49-F238E27FC236}">
                  <a16:creationId xmlns:a16="http://schemas.microsoft.com/office/drawing/2014/main" id="{3167B155-C77B-F04E-4EAC-E72F62464B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8" name="Picture 7" descr="A flag with horses and spears&#10;&#10;Description automatically generated">
              <a:extLst>
                <a:ext uri="{FF2B5EF4-FFF2-40B4-BE49-F238E27FC236}">
                  <a16:creationId xmlns:a16="http://schemas.microsoft.com/office/drawing/2014/main" id="{C081295F-C09A-5E36-06EF-43381F2CA4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9" name="Picture 8">
              <a:extLst>
                <a:ext uri="{FF2B5EF4-FFF2-40B4-BE49-F238E27FC236}">
                  <a16:creationId xmlns:a16="http://schemas.microsoft.com/office/drawing/2014/main" id="{F5B9DF75-5D0F-8D38-3182-1B3EE94F6DD6}"/>
                </a:ext>
              </a:extLst>
            </p:cNvPr>
            <p:cNvPicPr>
              <a:picLocks noChangeAspect="1"/>
            </p:cNvPicPr>
            <p:nvPr/>
          </p:nvPicPr>
          <p:blipFill>
            <a:blip r:embed="rId5"/>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045062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E60BC-6D3C-763F-085E-F820514C43B5}"/>
              </a:ext>
            </a:extLst>
          </p:cNvPr>
          <p:cNvSpPr>
            <a:spLocks noGrp="1"/>
          </p:cNvSpPr>
          <p:nvPr>
            <p:ph type="title"/>
          </p:nvPr>
        </p:nvSpPr>
        <p:spPr>
          <a:xfrm>
            <a:off x="1233578" y="84330"/>
            <a:ext cx="9411418" cy="776459"/>
          </a:xfrm>
        </p:spPr>
        <p:txBody>
          <a:bodyPr>
            <a:normAutofit/>
          </a:bodyPr>
          <a:lstStyle/>
          <a:p>
            <a:r>
              <a:rPr lang="en-KE" dirty="0"/>
              <a:t>Characteristics of Small ruminant trading</a:t>
            </a:r>
          </a:p>
        </p:txBody>
      </p:sp>
      <p:graphicFrame>
        <p:nvGraphicFramePr>
          <p:cNvPr id="7" name="Table 6">
            <a:extLst>
              <a:ext uri="{FF2B5EF4-FFF2-40B4-BE49-F238E27FC236}">
                <a16:creationId xmlns:a16="http://schemas.microsoft.com/office/drawing/2014/main" id="{AF94715F-40D7-71FB-DBA6-E55F5DF074D1}"/>
              </a:ext>
            </a:extLst>
          </p:cNvPr>
          <p:cNvGraphicFramePr>
            <a:graphicFrameLocks noGrp="1"/>
          </p:cNvGraphicFramePr>
          <p:nvPr>
            <p:extLst>
              <p:ext uri="{D42A27DB-BD31-4B8C-83A1-F6EECF244321}">
                <p14:modId xmlns:p14="http://schemas.microsoft.com/office/powerpoint/2010/main" val="1541912153"/>
              </p:ext>
            </p:extLst>
          </p:nvPr>
        </p:nvGraphicFramePr>
        <p:xfrm>
          <a:off x="842668" y="1162714"/>
          <a:ext cx="10506663" cy="4663440"/>
        </p:xfrm>
        <a:graphic>
          <a:graphicData uri="http://schemas.openxmlformats.org/drawingml/2006/table">
            <a:tbl>
              <a:tblPr firstRow="1" bandRow="1">
                <a:tableStyleId>{5C22544A-7EE6-4342-B048-85BDC9FD1C3A}</a:tableStyleId>
              </a:tblPr>
              <a:tblGrid>
                <a:gridCol w="3502221">
                  <a:extLst>
                    <a:ext uri="{9D8B030D-6E8A-4147-A177-3AD203B41FA5}">
                      <a16:colId xmlns:a16="http://schemas.microsoft.com/office/drawing/2014/main" val="535599353"/>
                    </a:ext>
                  </a:extLst>
                </a:gridCol>
                <a:gridCol w="3502221">
                  <a:extLst>
                    <a:ext uri="{9D8B030D-6E8A-4147-A177-3AD203B41FA5}">
                      <a16:colId xmlns:a16="http://schemas.microsoft.com/office/drawing/2014/main" val="4275631517"/>
                    </a:ext>
                  </a:extLst>
                </a:gridCol>
                <a:gridCol w="3502221">
                  <a:extLst>
                    <a:ext uri="{9D8B030D-6E8A-4147-A177-3AD203B41FA5}">
                      <a16:colId xmlns:a16="http://schemas.microsoft.com/office/drawing/2014/main" val="699084914"/>
                    </a:ext>
                  </a:extLst>
                </a:gridCol>
              </a:tblGrid>
              <a:tr h="324000">
                <a:tc>
                  <a:txBody>
                    <a:bodyPr/>
                    <a:lstStyle/>
                    <a:p>
                      <a:endParaRPr lang="en-KE" sz="1800" dirty="0"/>
                    </a:p>
                  </a:txBody>
                  <a:tcPr/>
                </a:tc>
                <a:tc>
                  <a:txBody>
                    <a:bodyPr/>
                    <a:lstStyle/>
                    <a:p>
                      <a:r>
                        <a:rPr lang="en-KE" sz="1800" dirty="0"/>
                        <a:t>Sheep</a:t>
                      </a:r>
                    </a:p>
                  </a:txBody>
                  <a:tcPr/>
                </a:tc>
                <a:tc>
                  <a:txBody>
                    <a:bodyPr/>
                    <a:lstStyle/>
                    <a:p>
                      <a:r>
                        <a:rPr lang="en-KE" sz="1800" dirty="0"/>
                        <a:t>Goats</a:t>
                      </a:r>
                    </a:p>
                  </a:txBody>
                  <a:tcPr/>
                </a:tc>
                <a:extLst>
                  <a:ext uri="{0D108BD9-81ED-4DB2-BD59-A6C34878D82A}">
                    <a16:rowId xmlns:a16="http://schemas.microsoft.com/office/drawing/2014/main" val="1398160091"/>
                  </a:ext>
                </a:extLst>
              </a:tr>
              <a:tr h="324000">
                <a:tc>
                  <a:txBody>
                    <a:bodyPr/>
                    <a:lstStyle/>
                    <a:p>
                      <a:r>
                        <a:rPr lang="en-KE" sz="1800" b="1" dirty="0"/>
                        <a:t>Animal categories sold</a:t>
                      </a:r>
                    </a:p>
                  </a:txBody>
                  <a:tcPr/>
                </a:tc>
                <a:tc>
                  <a:txBody>
                    <a:bodyPr/>
                    <a:lstStyle/>
                    <a:p>
                      <a:r>
                        <a:rPr lang="en-US" sz="1800" kern="1200" dirty="0">
                          <a:solidFill>
                            <a:schemeClr val="dk1"/>
                          </a:solidFill>
                          <a:effectLst/>
                          <a:latin typeface="+mn-lt"/>
                          <a:ea typeface="+mn-ea"/>
                          <a:cs typeface="+mn-cs"/>
                        </a:rPr>
                        <a:t>Mostly rams, ewes then weaners</a:t>
                      </a:r>
                      <a:r>
                        <a:rPr lang="en-KE" sz="1800" dirty="0">
                          <a:effectLst/>
                        </a:rPr>
                        <a:t> </a:t>
                      </a:r>
                      <a:endParaRPr lang="en-KE"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Mostly bucks and ewes</a:t>
                      </a:r>
                      <a:endParaRPr lang="en-KE" sz="1800" dirty="0"/>
                    </a:p>
                  </a:txBody>
                  <a:tcPr/>
                </a:tc>
                <a:extLst>
                  <a:ext uri="{0D108BD9-81ED-4DB2-BD59-A6C34878D82A}">
                    <a16:rowId xmlns:a16="http://schemas.microsoft.com/office/drawing/2014/main" val="1889853542"/>
                  </a:ext>
                </a:extLst>
              </a:tr>
              <a:tr h="324000">
                <a:tc>
                  <a:txBody>
                    <a:bodyPr/>
                    <a:lstStyle/>
                    <a:p>
                      <a:r>
                        <a:rPr lang="en-KE" sz="1800" b="1" dirty="0"/>
                        <a:t>Important traits when selecting animal for sale</a:t>
                      </a:r>
                    </a:p>
                  </a:txBody>
                  <a:tcPr/>
                </a:tc>
                <a:tc>
                  <a:txBody>
                    <a:bodyPr/>
                    <a:lstStyle/>
                    <a:p>
                      <a:pPr lvl="0"/>
                      <a:r>
                        <a:rPr lang="en-US" sz="1800" kern="1200" dirty="0">
                          <a:solidFill>
                            <a:schemeClr val="dk1"/>
                          </a:solidFill>
                          <a:effectLst/>
                          <a:latin typeface="+mn-lt"/>
                          <a:ea typeface="+mn-ea"/>
                          <a:cs typeface="+mn-cs"/>
                        </a:rPr>
                        <a:t>1. Body size</a:t>
                      </a:r>
                      <a:endParaRPr lang="en-KE"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2. Body conformation</a:t>
                      </a:r>
                      <a:endParaRPr lang="en-KE"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3. Age of animal</a:t>
                      </a:r>
                      <a:endParaRPr lang="en-KE" sz="1800" kern="1200" dirty="0">
                        <a:solidFill>
                          <a:schemeClr val="dk1"/>
                        </a:solidFill>
                        <a:effectLst/>
                        <a:latin typeface="+mn-lt"/>
                        <a:ea typeface="+mn-ea"/>
                        <a:cs typeface="+mn-cs"/>
                      </a:endParaRPr>
                    </a:p>
                  </a:txBody>
                  <a:tcPr/>
                </a:tc>
                <a:tc>
                  <a:txBody>
                    <a:bodyPr/>
                    <a:lstStyle/>
                    <a:p>
                      <a:pPr lvl="0"/>
                      <a:r>
                        <a:rPr lang="en-US" sz="1800" kern="1200" dirty="0">
                          <a:solidFill>
                            <a:schemeClr val="dk1"/>
                          </a:solidFill>
                          <a:effectLst/>
                          <a:latin typeface="+mn-lt"/>
                          <a:ea typeface="+mn-ea"/>
                          <a:cs typeface="+mn-cs"/>
                        </a:rPr>
                        <a:t>1. Body size</a:t>
                      </a:r>
                      <a:endParaRPr lang="en-KE"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2. Body conformation</a:t>
                      </a:r>
                      <a:endParaRPr lang="en-KE"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3. Age of animal</a:t>
                      </a:r>
                      <a:endParaRPr lang="en-KE" sz="1800" kern="1200" dirty="0">
                        <a:solidFill>
                          <a:schemeClr val="dk1"/>
                        </a:solidFill>
                        <a:effectLst/>
                        <a:latin typeface="+mn-lt"/>
                        <a:ea typeface="+mn-ea"/>
                        <a:cs typeface="+mn-cs"/>
                      </a:endParaRPr>
                    </a:p>
                  </a:txBody>
                  <a:tcPr/>
                </a:tc>
                <a:extLst>
                  <a:ext uri="{0D108BD9-81ED-4DB2-BD59-A6C34878D82A}">
                    <a16:rowId xmlns:a16="http://schemas.microsoft.com/office/drawing/2014/main" val="3578626543"/>
                  </a:ext>
                </a:extLst>
              </a:tr>
              <a:tr h="324000">
                <a:tc>
                  <a:txBody>
                    <a:bodyPr/>
                    <a:lstStyle/>
                    <a:p>
                      <a:r>
                        <a:rPr lang="en-KE" sz="1800" b="1" dirty="0"/>
                        <a:t>Prefered buyer, reason</a:t>
                      </a:r>
                    </a:p>
                  </a:txBody>
                  <a:tcPr/>
                </a:tc>
                <a:tc>
                  <a:txBody>
                    <a:bodyPr/>
                    <a:lstStyle/>
                    <a:p>
                      <a:r>
                        <a:rPr lang="en-KE" sz="1800" dirty="0"/>
                        <a:t>Slaughter house, pays promptly</a:t>
                      </a:r>
                    </a:p>
                  </a:txBody>
                  <a:tcPr/>
                </a:tc>
                <a:tc>
                  <a:txBody>
                    <a:bodyPr/>
                    <a:lstStyle/>
                    <a:p>
                      <a:r>
                        <a:rPr lang="en-KE" sz="1800" dirty="0"/>
                        <a:t>Slaughter house, pays promptly</a:t>
                      </a:r>
                    </a:p>
                  </a:txBody>
                  <a:tcPr/>
                </a:tc>
                <a:extLst>
                  <a:ext uri="{0D108BD9-81ED-4DB2-BD59-A6C34878D82A}">
                    <a16:rowId xmlns:a16="http://schemas.microsoft.com/office/drawing/2014/main" val="2780466019"/>
                  </a:ext>
                </a:extLst>
              </a:tr>
              <a:tr h="324000">
                <a:tc>
                  <a:txBody>
                    <a:bodyPr/>
                    <a:lstStyle/>
                    <a:p>
                      <a:r>
                        <a:rPr lang="en-KE" sz="1800" b="1" dirty="0"/>
                        <a:t>Seasons for high purchase of animals for sale</a:t>
                      </a:r>
                    </a:p>
                  </a:txBody>
                  <a:tcPr/>
                </a:tc>
                <a:tc>
                  <a:txBody>
                    <a:bodyPr/>
                    <a:lstStyle/>
                    <a:p>
                      <a:r>
                        <a:rPr lang="en-KE" sz="1800" dirty="0"/>
                        <a:t>During droughts, opening of schools and ceremonies</a:t>
                      </a:r>
                    </a:p>
                  </a:txBody>
                  <a:tcPr/>
                </a:tc>
                <a:tc>
                  <a:txBody>
                    <a:bodyPr/>
                    <a:lstStyle/>
                    <a:p>
                      <a:r>
                        <a:rPr lang="en-KE" sz="1800" dirty="0"/>
                        <a:t>During droughts, opening of schools and ceremonies</a:t>
                      </a:r>
                    </a:p>
                  </a:txBody>
                  <a:tcPr/>
                </a:tc>
                <a:extLst>
                  <a:ext uri="{0D108BD9-81ED-4DB2-BD59-A6C34878D82A}">
                    <a16:rowId xmlns:a16="http://schemas.microsoft.com/office/drawing/2014/main" val="3291565122"/>
                  </a:ext>
                </a:extLst>
              </a:tr>
              <a:tr h="324000">
                <a:tc>
                  <a:txBody>
                    <a:bodyPr/>
                    <a:lstStyle/>
                    <a:p>
                      <a:r>
                        <a:rPr lang="en-KE" sz="1800" b="1" dirty="0"/>
                        <a:t>Mode of payment</a:t>
                      </a:r>
                    </a:p>
                  </a:txBody>
                  <a:tcPr/>
                </a:tc>
                <a:tc>
                  <a:txBody>
                    <a:bodyPr/>
                    <a:lstStyle/>
                    <a:p>
                      <a:r>
                        <a:rPr lang="en-KE" sz="1800" dirty="0"/>
                        <a:t>Cash-on-delivery, no credit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KE" sz="1800" dirty="0"/>
                        <a:t>Cash-on-delivery, no credit</a:t>
                      </a:r>
                    </a:p>
                  </a:txBody>
                  <a:tcPr/>
                </a:tc>
                <a:extLst>
                  <a:ext uri="{0D108BD9-81ED-4DB2-BD59-A6C34878D82A}">
                    <a16:rowId xmlns:a16="http://schemas.microsoft.com/office/drawing/2014/main" val="1112095278"/>
                  </a:ext>
                </a:extLst>
              </a:tr>
              <a:tr h="324000">
                <a:tc>
                  <a:txBody>
                    <a:bodyPr/>
                    <a:lstStyle/>
                    <a:p>
                      <a:r>
                        <a:rPr lang="en-KE" sz="1800" b="1" dirty="0"/>
                        <a:t>Place of purchase</a:t>
                      </a:r>
                    </a:p>
                  </a:txBody>
                  <a:tcPr/>
                </a:tc>
                <a:tc>
                  <a:txBody>
                    <a:bodyPr/>
                    <a:lstStyle/>
                    <a:p>
                      <a:r>
                        <a:rPr lang="en-KE" sz="1800" dirty="0"/>
                        <a:t>Farmers households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KE" sz="1800" dirty="0"/>
                        <a:t>Farmers households</a:t>
                      </a:r>
                    </a:p>
                  </a:txBody>
                  <a:tcPr/>
                </a:tc>
                <a:extLst>
                  <a:ext uri="{0D108BD9-81ED-4DB2-BD59-A6C34878D82A}">
                    <a16:rowId xmlns:a16="http://schemas.microsoft.com/office/drawing/2014/main" val="2909374127"/>
                  </a:ext>
                </a:extLst>
              </a:tr>
              <a:tr h="324000">
                <a:tc>
                  <a:txBody>
                    <a:bodyPr/>
                    <a:lstStyle/>
                    <a:p>
                      <a:r>
                        <a:rPr lang="en-KE" sz="1800" b="1" dirty="0"/>
                        <a:t>Mode of transportation of animals</a:t>
                      </a:r>
                    </a:p>
                  </a:txBody>
                  <a:tcPr/>
                </a:tc>
                <a:tc>
                  <a:txBody>
                    <a:bodyPr/>
                    <a:lstStyle/>
                    <a:p>
                      <a:r>
                        <a:rPr lang="en-KE" sz="1800" dirty="0"/>
                        <a:t>Motorbikes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KE" sz="1800" dirty="0"/>
                        <a:t>Motorbikes</a:t>
                      </a:r>
                    </a:p>
                  </a:txBody>
                  <a:tcPr/>
                </a:tc>
                <a:extLst>
                  <a:ext uri="{0D108BD9-81ED-4DB2-BD59-A6C34878D82A}">
                    <a16:rowId xmlns:a16="http://schemas.microsoft.com/office/drawing/2014/main" val="2410795860"/>
                  </a:ext>
                </a:extLst>
              </a:tr>
              <a:tr h="324000">
                <a:tc>
                  <a:txBody>
                    <a:bodyPr/>
                    <a:lstStyle/>
                    <a:p>
                      <a:r>
                        <a:rPr lang="en-KE" sz="1800" b="1" dirty="0"/>
                        <a:t>Effects of drought and floods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Quantity of sheep available affected during drought but not during floods</a:t>
                      </a:r>
                      <a:endParaRPr lang="en-KE" sz="1800" kern="1200" dirty="0">
                        <a:solidFill>
                          <a:schemeClr val="dk1"/>
                        </a:solidFill>
                        <a:effectLst/>
                        <a:latin typeface="+mn-lt"/>
                        <a:ea typeface="+mn-ea"/>
                        <a:cs typeface="+mn-cs"/>
                      </a:endParaRPr>
                    </a:p>
                  </a:txBody>
                  <a:tcPr/>
                </a:tc>
                <a:tc>
                  <a:txBody>
                    <a:bodyPr/>
                    <a:lstStyle/>
                    <a:p>
                      <a:pPr lvl="0"/>
                      <a:r>
                        <a:rPr lang="en-US" sz="1800" kern="1200" dirty="0">
                          <a:solidFill>
                            <a:schemeClr val="dk1"/>
                          </a:solidFill>
                          <a:effectLst/>
                          <a:latin typeface="+mn-lt"/>
                          <a:ea typeface="+mn-ea"/>
                          <a:cs typeface="+mn-cs"/>
                        </a:rPr>
                        <a:t>Quantity of goats available affected during drought but not during floods</a:t>
                      </a:r>
                      <a:endParaRPr lang="en-KE" sz="1800" kern="1200" dirty="0">
                        <a:solidFill>
                          <a:schemeClr val="dk1"/>
                        </a:solidFill>
                        <a:effectLst/>
                        <a:latin typeface="+mn-lt"/>
                        <a:ea typeface="+mn-ea"/>
                        <a:cs typeface="+mn-cs"/>
                      </a:endParaRPr>
                    </a:p>
                  </a:txBody>
                  <a:tcPr/>
                </a:tc>
                <a:extLst>
                  <a:ext uri="{0D108BD9-81ED-4DB2-BD59-A6C34878D82A}">
                    <a16:rowId xmlns:a16="http://schemas.microsoft.com/office/drawing/2014/main" val="4097608387"/>
                  </a:ext>
                </a:extLst>
              </a:tr>
            </a:tbl>
          </a:graphicData>
        </a:graphic>
      </p:graphicFrame>
      <p:grpSp>
        <p:nvGrpSpPr>
          <p:cNvPr id="3" name="Group 2">
            <a:extLst>
              <a:ext uri="{FF2B5EF4-FFF2-40B4-BE49-F238E27FC236}">
                <a16:creationId xmlns:a16="http://schemas.microsoft.com/office/drawing/2014/main" id="{678A19E2-9A21-F8C5-71CC-F858B8E6273C}"/>
              </a:ext>
            </a:extLst>
          </p:cNvPr>
          <p:cNvGrpSpPr/>
          <p:nvPr/>
        </p:nvGrpSpPr>
        <p:grpSpPr>
          <a:xfrm>
            <a:off x="219198" y="6008911"/>
            <a:ext cx="2096489" cy="644658"/>
            <a:chOff x="1977944" y="5637369"/>
            <a:chExt cx="2818343" cy="888824"/>
          </a:xfrm>
        </p:grpSpPr>
        <p:pic>
          <p:nvPicPr>
            <p:cNvPr id="4" name="Picture 3" descr="A green circle with white text&#10;&#10;Description automatically generated">
              <a:extLst>
                <a:ext uri="{FF2B5EF4-FFF2-40B4-BE49-F238E27FC236}">
                  <a16:creationId xmlns:a16="http://schemas.microsoft.com/office/drawing/2014/main" id="{AF125A15-E698-18D1-851C-ECFE8429E1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5" name="Picture 4" descr="A flag with horses and spears&#10;&#10;Description automatically generated">
              <a:extLst>
                <a:ext uri="{FF2B5EF4-FFF2-40B4-BE49-F238E27FC236}">
                  <a16:creationId xmlns:a16="http://schemas.microsoft.com/office/drawing/2014/main" id="{26ED7B72-AD33-553E-A432-25508941A9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6" name="Picture 5">
              <a:extLst>
                <a:ext uri="{FF2B5EF4-FFF2-40B4-BE49-F238E27FC236}">
                  <a16:creationId xmlns:a16="http://schemas.microsoft.com/office/drawing/2014/main" id="{F2B70280-26E9-2421-22DF-025AF8416BED}"/>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793256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43BF6-FE96-1D88-1B57-8490B9BB297E}"/>
              </a:ext>
            </a:extLst>
          </p:cNvPr>
          <p:cNvSpPr>
            <a:spLocks noGrp="1"/>
          </p:cNvSpPr>
          <p:nvPr>
            <p:ph type="title"/>
          </p:nvPr>
        </p:nvSpPr>
        <p:spPr>
          <a:xfrm>
            <a:off x="724929" y="334497"/>
            <a:ext cx="10868973" cy="776459"/>
          </a:xfrm>
        </p:spPr>
        <p:txBody>
          <a:bodyPr>
            <a:normAutofit fontScale="90000"/>
          </a:bodyPr>
          <a:lstStyle/>
          <a:p>
            <a:r>
              <a:rPr lang="en-KE" dirty="0"/>
              <a:t>Main constraints and opportunities in trading business</a:t>
            </a:r>
          </a:p>
        </p:txBody>
      </p:sp>
      <p:graphicFrame>
        <p:nvGraphicFramePr>
          <p:cNvPr id="4" name="Chart 3">
            <a:extLst>
              <a:ext uri="{FF2B5EF4-FFF2-40B4-BE49-F238E27FC236}">
                <a16:creationId xmlns:a16="http://schemas.microsoft.com/office/drawing/2014/main" id="{3D4A91C0-D140-6E5E-C621-795CC2EC1B71}"/>
              </a:ext>
            </a:extLst>
          </p:cNvPr>
          <p:cNvGraphicFramePr/>
          <p:nvPr>
            <p:extLst>
              <p:ext uri="{D42A27DB-BD31-4B8C-83A1-F6EECF244321}">
                <p14:modId xmlns:p14="http://schemas.microsoft.com/office/powerpoint/2010/main" val="1610169410"/>
              </p:ext>
            </p:extLst>
          </p:nvPr>
        </p:nvGraphicFramePr>
        <p:xfrm>
          <a:off x="418309" y="1843913"/>
          <a:ext cx="3247918" cy="323872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a:extLst>
              <a:ext uri="{FF2B5EF4-FFF2-40B4-BE49-F238E27FC236}">
                <a16:creationId xmlns:a16="http://schemas.microsoft.com/office/drawing/2014/main" id="{6798876A-15BF-26C7-78C4-B50737CA2515}"/>
              </a:ext>
            </a:extLst>
          </p:cNvPr>
          <p:cNvGraphicFramePr>
            <a:graphicFrameLocks noGrp="1"/>
          </p:cNvGraphicFramePr>
          <p:nvPr>
            <p:extLst>
              <p:ext uri="{D42A27DB-BD31-4B8C-83A1-F6EECF244321}">
                <p14:modId xmlns:p14="http://schemas.microsoft.com/office/powerpoint/2010/main" val="4021359664"/>
              </p:ext>
            </p:extLst>
          </p:nvPr>
        </p:nvGraphicFramePr>
        <p:xfrm>
          <a:off x="3758519" y="1843913"/>
          <a:ext cx="8015172" cy="2882468"/>
        </p:xfrm>
        <a:graphic>
          <a:graphicData uri="http://schemas.openxmlformats.org/drawingml/2006/table">
            <a:tbl>
              <a:tblPr firstRow="1" bandRow="1">
                <a:tableStyleId>{5C22544A-7EE6-4342-B048-85BDC9FD1C3A}</a:tableStyleId>
              </a:tblPr>
              <a:tblGrid>
                <a:gridCol w="4007586">
                  <a:extLst>
                    <a:ext uri="{9D8B030D-6E8A-4147-A177-3AD203B41FA5}">
                      <a16:colId xmlns:a16="http://schemas.microsoft.com/office/drawing/2014/main" val="346868952"/>
                    </a:ext>
                  </a:extLst>
                </a:gridCol>
                <a:gridCol w="4007586">
                  <a:extLst>
                    <a:ext uri="{9D8B030D-6E8A-4147-A177-3AD203B41FA5}">
                      <a16:colId xmlns:a16="http://schemas.microsoft.com/office/drawing/2014/main" val="1795880251"/>
                    </a:ext>
                  </a:extLst>
                </a:gridCol>
              </a:tblGrid>
              <a:tr h="720617">
                <a:tc>
                  <a:txBody>
                    <a:bodyPr/>
                    <a:lstStyle/>
                    <a:p>
                      <a:r>
                        <a:rPr lang="en-KE" sz="2400" dirty="0"/>
                        <a:t>Constraints</a:t>
                      </a:r>
                    </a:p>
                  </a:txBody>
                  <a:tcPr/>
                </a:tc>
                <a:tc>
                  <a:txBody>
                    <a:bodyPr/>
                    <a:lstStyle/>
                    <a:p>
                      <a:r>
                        <a:rPr lang="en-KE" sz="2400" dirty="0"/>
                        <a:t>Opportunities</a:t>
                      </a:r>
                    </a:p>
                  </a:txBody>
                  <a:tcPr/>
                </a:tc>
                <a:extLst>
                  <a:ext uri="{0D108BD9-81ED-4DB2-BD59-A6C34878D82A}">
                    <a16:rowId xmlns:a16="http://schemas.microsoft.com/office/drawing/2014/main" val="191804447"/>
                  </a:ext>
                </a:extLst>
              </a:tr>
              <a:tr h="720617">
                <a:tc>
                  <a:txBody>
                    <a:bodyPr/>
                    <a:lstStyle/>
                    <a:p>
                      <a:pPr lvl="0"/>
                      <a:r>
                        <a:rPr lang="en-US" sz="2400" kern="1200" dirty="0">
                          <a:solidFill>
                            <a:schemeClr val="dk1"/>
                          </a:solidFill>
                          <a:effectLst/>
                          <a:latin typeface="+mn-lt"/>
                          <a:ea typeface="+mn-ea"/>
                          <a:cs typeface="+mn-cs"/>
                        </a:rPr>
                        <a:t>Animal diseases</a:t>
                      </a:r>
                      <a:endParaRPr lang="en-KE" sz="2400" kern="1200" dirty="0">
                        <a:solidFill>
                          <a:schemeClr val="dk1"/>
                        </a:solidFill>
                        <a:effectLst/>
                        <a:latin typeface="+mn-lt"/>
                        <a:ea typeface="+mn-ea"/>
                        <a:cs typeface="+mn-cs"/>
                      </a:endParaRPr>
                    </a:p>
                  </a:txBody>
                  <a:tcPr/>
                </a:tc>
                <a:tc>
                  <a:txBody>
                    <a:bodyPr/>
                    <a:lstStyle/>
                    <a:p>
                      <a:pPr lvl="0"/>
                      <a:r>
                        <a:rPr lang="en-US" sz="2400" kern="1200" dirty="0">
                          <a:solidFill>
                            <a:schemeClr val="dk1"/>
                          </a:solidFill>
                          <a:effectLst/>
                          <a:latin typeface="+mn-lt"/>
                          <a:ea typeface="+mn-ea"/>
                          <a:cs typeface="+mn-cs"/>
                        </a:rPr>
                        <a:t>High sale prices of animals</a:t>
                      </a:r>
                      <a:endParaRPr lang="en-KE" sz="2400" kern="1200" dirty="0">
                        <a:solidFill>
                          <a:schemeClr val="dk1"/>
                        </a:solidFill>
                        <a:effectLst/>
                        <a:latin typeface="+mn-lt"/>
                        <a:ea typeface="+mn-ea"/>
                        <a:cs typeface="+mn-cs"/>
                      </a:endParaRPr>
                    </a:p>
                  </a:txBody>
                  <a:tcPr/>
                </a:tc>
                <a:extLst>
                  <a:ext uri="{0D108BD9-81ED-4DB2-BD59-A6C34878D82A}">
                    <a16:rowId xmlns:a16="http://schemas.microsoft.com/office/drawing/2014/main" val="972825898"/>
                  </a:ext>
                </a:extLst>
              </a:tr>
              <a:tr h="720617">
                <a:tc>
                  <a:txBody>
                    <a:bodyPr/>
                    <a:lstStyle/>
                    <a:p>
                      <a:pPr lvl="0"/>
                      <a:r>
                        <a:rPr lang="en-US" sz="2400" kern="1200" dirty="0">
                          <a:solidFill>
                            <a:schemeClr val="dk1"/>
                          </a:solidFill>
                          <a:effectLst/>
                          <a:latin typeface="+mn-lt"/>
                          <a:ea typeface="+mn-ea"/>
                          <a:cs typeface="+mn-cs"/>
                        </a:rPr>
                        <a:t>Poor access to some markets </a:t>
                      </a:r>
                      <a:endParaRPr lang="en-KE" sz="2400" kern="1200" dirty="0">
                        <a:solidFill>
                          <a:schemeClr val="dk1"/>
                        </a:solidFill>
                        <a:effectLst/>
                        <a:latin typeface="+mn-lt"/>
                        <a:ea typeface="+mn-ea"/>
                        <a:cs typeface="+mn-cs"/>
                      </a:endParaRPr>
                    </a:p>
                  </a:txBody>
                  <a:tcPr/>
                </a:tc>
                <a:tc>
                  <a:txBody>
                    <a:bodyPr/>
                    <a:lstStyle/>
                    <a:p>
                      <a:pPr lvl="0"/>
                      <a:r>
                        <a:rPr lang="en-US" sz="2400" kern="1200" dirty="0">
                          <a:solidFill>
                            <a:schemeClr val="dk1"/>
                          </a:solidFill>
                          <a:effectLst/>
                          <a:latin typeface="+mn-lt"/>
                          <a:ea typeface="+mn-ea"/>
                          <a:cs typeface="+mn-cs"/>
                        </a:rPr>
                        <a:t>Increase in market days</a:t>
                      </a:r>
                      <a:endParaRPr lang="en-KE" sz="2400" kern="1200" dirty="0">
                        <a:solidFill>
                          <a:schemeClr val="dk1"/>
                        </a:solidFill>
                        <a:effectLst/>
                        <a:latin typeface="+mn-lt"/>
                        <a:ea typeface="+mn-ea"/>
                        <a:cs typeface="+mn-cs"/>
                      </a:endParaRPr>
                    </a:p>
                  </a:txBody>
                  <a:tcPr/>
                </a:tc>
                <a:extLst>
                  <a:ext uri="{0D108BD9-81ED-4DB2-BD59-A6C34878D82A}">
                    <a16:rowId xmlns:a16="http://schemas.microsoft.com/office/drawing/2014/main" val="3771782635"/>
                  </a:ext>
                </a:extLst>
              </a:tr>
              <a:tr h="720617">
                <a:tc>
                  <a:txBody>
                    <a:bodyPr/>
                    <a:lstStyle/>
                    <a:p>
                      <a:pPr lvl="0"/>
                      <a:r>
                        <a:rPr lang="en-US" sz="2400" kern="1200" dirty="0">
                          <a:solidFill>
                            <a:schemeClr val="dk1"/>
                          </a:solidFill>
                          <a:effectLst/>
                          <a:latin typeface="+mn-lt"/>
                          <a:ea typeface="+mn-ea"/>
                          <a:cs typeface="+mn-cs"/>
                        </a:rPr>
                        <a:t>Seasonality in the markets</a:t>
                      </a:r>
                      <a:endParaRPr lang="en-KE" sz="2400" kern="1200" dirty="0">
                        <a:solidFill>
                          <a:schemeClr val="dk1"/>
                        </a:solidFill>
                        <a:effectLst/>
                        <a:latin typeface="+mn-lt"/>
                        <a:ea typeface="+mn-ea"/>
                        <a:cs typeface="+mn-cs"/>
                      </a:endParaRPr>
                    </a:p>
                  </a:txBody>
                  <a:tcPr/>
                </a:tc>
                <a:tc>
                  <a:txBody>
                    <a:bodyPr/>
                    <a:lstStyle/>
                    <a:p>
                      <a:pPr lvl="0"/>
                      <a:r>
                        <a:rPr lang="en-US" sz="2400" kern="1200" dirty="0">
                          <a:solidFill>
                            <a:schemeClr val="dk1"/>
                          </a:solidFill>
                          <a:effectLst/>
                          <a:latin typeface="+mn-lt"/>
                          <a:ea typeface="+mn-ea"/>
                          <a:cs typeface="+mn-cs"/>
                        </a:rPr>
                        <a:t>High productivity of animals</a:t>
                      </a:r>
                      <a:endParaRPr lang="en-KE" sz="2400" kern="1200" dirty="0">
                        <a:solidFill>
                          <a:schemeClr val="dk1"/>
                        </a:solidFill>
                        <a:effectLst/>
                        <a:latin typeface="+mn-lt"/>
                        <a:ea typeface="+mn-ea"/>
                        <a:cs typeface="+mn-cs"/>
                      </a:endParaRPr>
                    </a:p>
                  </a:txBody>
                  <a:tcPr/>
                </a:tc>
                <a:extLst>
                  <a:ext uri="{0D108BD9-81ED-4DB2-BD59-A6C34878D82A}">
                    <a16:rowId xmlns:a16="http://schemas.microsoft.com/office/drawing/2014/main" val="1378905416"/>
                  </a:ext>
                </a:extLst>
              </a:tr>
            </a:tbl>
          </a:graphicData>
        </a:graphic>
      </p:graphicFrame>
      <p:grpSp>
        <p:nvGrpSpPr>
          <p:cNvPr id="3" name="Group 2">
            <a:extLst>
              <a:ext uri="{FF2B5EF4-FFF2-40B4-BE49-F238E27FC236}">
                <a16:creationId xmlns:a16="http://schemas.microsoft.com/office/drawing/2014/main" id="{364DDBF1-7E7F-AAE3-EB93-5531F307B8E2}"/>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80C69562-E91C-D3AD-5171-4F8D3A3E1D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78E31899-C5CC-1748-954A-3011ADE796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C7594A5D-3020-7A24-F03B-6467B7D76ED9}"/>
                </a:ext>
              </a:extLst>
            </p:cNvPr>
            <p:cNvPicPr>
              <a:picLocks noChangeAspect="1"/>
            </p:cNvPicPr>
            <p:nvPr/>
          </p:nvPicPr>
          <p:blipFill>
            <a:blip r:embed="rId5"/>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18086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859BC-8226-8508-BC74-67496390A1B5}"/>
              </a:ext>
            </a:extLst>
          </p:cNvPr>
          <p:cNvSpPr>
            <a:spLocks noGrp="1"/>
          </p:cNvSpPr>
          <p:nvPr>
            <p:ph type="title"/>
          </p:nvPr>
        </p:nvSpPr>
        <p:spPr/>
        <p:txBody>
          <a:bodyPr/>
          <a:lstStyle/>
          <a:p>
            <a:r>
              <a:rPr lang="en-KE" dirty="0"/>
              <a:t>ACKNOWLEGMENTS</a:t>
            </a:r>
          </a:p>
        </p:txBody>
      </p:sp>
      <p:sp>
        <p:nvSpPr>
          <p:cNvPr id="3" name="Content Placeholder 2">
            <a:extLst>
              <a:ext uri="{FF2B5EF4-FFF2-40B4-BE49-F238E27FC236}">
                <a16:creationId xmlns:a16="http://schemas.microsoft.com/office/drawing/2014/main" id="{0C50A046-80A0-FDB2-B504-F65547AED295}"/>
              </a:ext>
            </a:extLst>
          </p:cNvPr>
          <p:cNvSpPr>
            <a:spLocks noGrp="1"/>
          </p:cNvSpPr>
          <p:nvPr>
            <p:ph idx="1"/>
          </p:nvPr>
        </p:nvSpPr>
        <p:spPr>
          <a:xfrm>
            <a:off x="751930" y="1673663"/>
            <a:ext cx="10688139" cy="3510674"/>
          </a:xfrm>
        </p:spPr>
        <p:txBody>
          <a:bodyPr>
            <a:normAutofit/>
          </a:bodyPr>
          <a:lstStyle/>
          <a:p>
            <a:pPr algn="just"/>
            <a:r>
              <a:rPr lang="en-GB" dirty="0">
                <a:solidFill>
                  <a:schemeClr val="tx1"/>
                </a:solidFill>
              </a:rPr>
              <a:t>﻿The rapid assessment surveys were implemented  with support from the CGIAR Initiative on Livestock and Climate. We would like to thank all the funders who supported this research through their contributions to the CGIAR Trust Fund.</a:t>
            </a:r>
          </a:p>
          <a:p>
            <a:pPr algn="just"/>
            <a:endParaRPr lang="en-GB" dirty="0">
              <a:solidFill>
                <a:schemeClr val="tx1"/>
              </a:solidFill>
            </a:endParaRPr>
          </a:p>
          <a:p>
            <a:pPr algn="just"/>
            <a:r>
              <a:rPr lang="en-GB" dirty="0">
                <a:solidFill>
                  <a:schemeClr val="tx1"/>
                </a:solidFill>
              </a:rPr>
              <a:t>We gratefully acknowledge the time and effort of the Baringo County Livestock and Veterinary Department staff who reviewed and updated information</a:t>
            </a:r>
            <a:endParaRPr lang="en-KE" dirty="0">
              <a:solidFill>
                <a:schemeClr val="tx1"/>
              </a:solidFill>
            </a:endParaRPr>
          </a:p>
        </p:txBody>
      </p:sp>
      <p:grpSp>
        <p:nvGrpSpPr>
          <p:cNvPr id="4" name="Group 3">
            <a:extLst>
              <a:ext uri="{FF2B5EF4-FFF2-40B4-BE49-F238E27FC236}">
                <a16:creationId xmlns:a16="http://schemas.microsoft.com/office/drawing/2014/main" id="{60B5AA4C-3E20-0419-1117-AF86DBB4EAC2}"/>
              </a:ext>
            </a:extLst>
          </p:cNvPr>
          <p:cNvGrpSpPr/>
          <p:nvPr/>
        </p:nvGrpSpPr>
        <p:grpSpPr>
          <a:xfrm>
            <a:off x="219198" y="6008911"/>
            <a:ext cx="2096489" cy="644658"/>
            <a:chOff x="1977944" y="5637369"/>
            <a:chExt cx="2818343" cy="888824"/>
          </a:xfrm>
        </p:grpSpPr>
        <p:pic>
          <p:nvPicPr>
            <p:cNvPr id="5" name="Picture 4" descr="A green circle with white text&#10;&#10;Description automatically generated">
              <a:extLst>
                <a:ext uri="{FF2B5EF4-FFF2-40B4-BE49-F238E27FC236}">
                  <a16:creationId xmlns:a16="http://schemas.microsoft.com/office/drawing/2014/main" id="{7417A173-3821-99E1-5D84-50E4C85487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6" name="Picture 5" descr="A flag with horses and spears&#10;&#10;Description automatically generated">
              <a:extLst>
                <a:ext uri="{FF2B5EF4-FFF2-40B4-BE49-F238E27FC236}">
                  <a16:creationId xmlns:a16="http://schemas.microsoft.com/office/drawing/2014/main" id="{C065D3EB-FE2F-3038-6D82-0A53EF343D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7" name="Picture 6">
              <a:extLst>
                <a:ext uri="{FF2B5EF4-FFF2-40B4-BE49-F238E27FC236}">
                  <a16:creationId xmlns:a16="http://schemas.microsoft.com/office/drawing/2014/main" id="{7345D8C7-73B1-8705-2291-2BB59D1C067F}"/>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548720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0427E-3641-2B4F-AC26-150AED5EBB0C}"/>
              </a:ext>
            </a:extLst>
          </p:cNvPr>
          <p:cNvSpPr>
            <a:spLocks noGrp="1"/>
          </p:cNvSpPr>
          <p:nvPr>
            <p:ph type="title"/>
          </p:nvPr>
        </p:nvSpPr>
        <p:spPr>
          <a:xfrm>
            <a:off x="5264930" y="1892227"/>
            <a:ext cx="6729283" cy="1666393"/>
          </a:xfrm>
        </p:spPr>
        <p:txBody>
          <a:bodyPr/>
          <a:lstStyle/>
          <a:p>
            <a:r>
              <a:rPr lang="en-US" sz="6600" b="1" dirty="0">
                <a:solidFill>
                  <a:schemeClr val="tx1"/>
                </a:solidFill>
              </a:rPr>
              <a:t>THANK YOU</a:t>
            </a:r>
          </a:p>
        </p:txBody>
      </p:sp>
      <p:grpSp>
        <p:nvGrpSpPr>
          <p:cNvPr id="3" name="Group 2">
            <a:extLst>
              <a:ext uri="{FF2B5EF4-FFF2-40B4-BE49-F238E27FC236}">
                <a16:creationId xmlns:a16="http://schemas.microsoft.com/office/drawing/2014/main" id="{1D7F2D1B-299F-0D85-0719-9D2B758C81FF}"/>
              </a:ext>
            </a:extLst>
          </p:cNvPr>
          <p:cNvGrpSpPr/>
          <p:nvPr/>
        </p:nvGrpSpPr>
        <p:grpSpPr>
          <a:xfrm>
            <a:off x="10095511" y="6213342"/>
            <a:ext cx="2096489" cy="644658"/>
            <a:chOff x="1977944" y="5637369"/>
            <a:chExt cx="2818343" cy="888824"/>
          </a:xfrm>
        </p:grpSpPr>
        <p:pic>
          <p:nvPicPr>
            <p:cNvPr id="4" name="Picture 3" descr="A green circle with white text&#10;&#10;Description automatically generated">
              <a:extLst>
                <a:ext uri="{FF2B5EF4-FFF2-40B4-BE49-F238E27FC236}">
                  <a16:creationId xmlns:a16="http://schemas.microsoft.com/office/drawing/2014/main" id="{52043734-95E3-A43B-F90F-8E79E2B7B8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5" name="Picture 4" descr="A flag with horses and spears&#10;&#10;Description automatically generated">
              <a:extLst>
                <a:ext uri="{FF2B5EF4-FFF2-40B4-BE49-F238E27FC236}">
                  <a16:creationId xmlns:a16="http://schemas.microsoft.com/office/drawing/2014/main" id="{E89B7099-1C4F-3A92-48A4-9F5AB1E736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6" name="Picture 5">
              <a:extLst>
                <a:ext uri="{FF2B5EF4-FFF2-40B4-BE49-F238E27FC236}">
                  <a16:creationId xmlns:a16="http://schemas.microsoft.com/office/drawing/2014/main" id="{A8FB3270-FA4B-98F0-539D-98417187D0E1}"/>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425852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8D5F6E-6360-2E8C-BB1A-E75186F659E3}"/>
              </a:ext>
            </a:extLst>
          </p:cNvPr>
          <p:cNvSpPr>
            <a:spLocks noGrp="1"/>
          </p:cNvSpPr>
          <p:nvPr>
            <p:ph idx="1"/>
          </p:nvPr>
        </p:nvSpPr>
        <p:spPr>
          <a:xfrm>
            <a:off x="549369" y="3118569"/>
            <a:ext cx="11093261" cy="1971015"/>
          </a:xfrm>
        </p:spPr>
        <p:txBody>
          <a:bodyPr>
            <a:normAutofit/>
          </a:bodyPr>
          <a:lstStyle/>
          <a:p>
            <a:pPr algn="ctr"/>
            <a:r>
              <a:rPr lang="en-US" sz="4400" b="1" dirty="0">
                <a:solidFill>
                  <a:schemeClr val="tx1"/>
                </a:solidFill>
              </a:rPr>
              <a:t>A. RESULTS FOR </a:t>
            </a:r>
            <a:r>
              <a:rPr lang="en-KE" sz="4400" b="1" dirty="0">
                <a:solidFill>
                  <a:schemeClr val="tx1"/>
                </a:solidFill>
              </a:rPr>
              <a:t>LIVESTOCK PRODUCERS</a:t>
            </a:r>
          </a:p>
        </p:txBody>
      </p:sp>
      <p:grpSp>
        <p:nvGrpSpPr>
          <p:cNvPr id="2" name="Group 1">
            <a:extLst>
              <a:ext uri="{FF2B5EF4-FFF2-40B4-BE49-F238E27FC236}">
                <a16:creationId xmlns:a16="http://schemas.microsoft.com/office/drawing/2014/main" id="{DFD1ECFF-15B4-0493-7030-0F494297F8B6}"/>
              </a:ext>
            </a:extLst>
          </p:cNvPr>
          <p:cNvGrpSpPr/>
          <p:nvPr/>
        </p:nvGrpSpPr>
        <p:grpSpPr>
          <a:xfrm>
            <a:off x="219198" y="6008911"/>
            <a:ext cx="2096489" cy="644658"/>
            <a:chOff x="1977944" y="5637369"/>
            <a:chExt cx="2818343" cy="888824"/>
          </a:xfrm>
        </p:grpSpPr>
        <p:pic>
          <p:nvPicPr>
            <p:cNvPr id="8" name="Picture 7" descr="A green circle with white text&#10;&#10;Description automatically generated">
              <a:extLst>
                <a:ext uri="{FF2B5EF4-FFF2-40B4-BE49-F238E27FC236}">
                  <a16:creationId xmlns:a16="http://schemas.microsoft.com/office/drawing/2014/main" id="{3C5DA8E1-D10B-66F9-8DE1-8590035D8BA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9" name="Picture 8" descr="A flag with horses and spears&#10;&#10;Description automatically generated">
              <a:extLst>
                <a:ext uri="{FF2B5EF4-FFF2-40B4-BE49-F238E27FC236}">
                  <a16:creationId xmlns:a16="http://schemas.microsoft.com/office/drawing/2014/main" id="{AE0607F4-E577-F695-D2AA-0C1F56E788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0" name="Picture 9">
              <a:extLst>
                <a:ext uri="{FF2B5EF4-FFF2-40B4-BE49-F238E27FC236}">
                  <a16:creationId xmlns:a16="http://schemas.microsoft.com/office/drawing/2014/main" id="{A11AD5E6-B470-891E-0F09-B186F09ADA51}"/>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3545746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D1391-1761-B146-9BA1-96C5A361DF58}"/>
              </a:ext>
            </a:extLst>
          </p:cNvPr>
          <p:cNvSpPr>
            <a:spLocks noGrp="1"/>
          </p:cNvSpPr>
          <p:nvPr>
            <p:ph type="title"/>
          </p:nvPr>
        </p:nvSpPr>
        <p:spPr>
          <a:xfrm>
            <a:off x="259102" y="151295"/>
            <a:ext cx="9039655" cy="776459"/>
          </a:xfrm>
        </p:spPr>
        <p:txBody>
          <a:bodyPr/>
          <a:lstStyle/>
          <a:p>
            <a:r>
              <a:rPr lang="en-US" dirty="0"/>
              <a:t>Characteristics of household leadership</a:t>
            </a:r>
          </a:p>
        </p:txBody>
      </p:sp>
      <p:graphicFrame>
        <p:nvGraphicFramePr>
          <p:cNvPr id="4" name="Chart 3">
            <a:extLst>
              <a:ext uri="{FF2B5EF4-FFF2-40B4-BE49-F238E27FC236}">
                <a16:creationId xmlns:a16="http://schemas.microsoft.com/office/drawing/2014/main" id="{AD247E6A-2E0F-2437-3B2E-87C1C2690E3D}"/>
              </a:ext>
            </a:extLst>
          </p:cNvPr>
          <p:cNvGraphicFramePr>
            <a:graphicFrameLocks/>
          </p:cNvGraphicFramePr>
          <p:nvPr>
            <p:extLst>
              <p:ext uri="{D42A27DB-BD31-4B8C-83A1-F6EECF244321}">
                <p14:modId xmlns:p14="http://schemas.microsoft.com/office/powerpoint/2010/main" val="548776774"/>
              </p:ext>
            </p:extLst>
          </p:nvPr>
        </p:nvGraphicFramePr>
        <p:xfrm>
          <a:off x="453736" y="1735281"/>
          <a:ext cx="5188528" cy="37422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A855F7DE-647D-6B1C-BF13-4D312ABBB6C3}"/>
              </a:ext>
            </a:extLst>
          </p:cNvPr>
          <p:cNvGraphicFramePr>
            <a:graphicFrameLocks/>
          </p:cNvGraphicFramePr>
          <p:nvPr>
            <p:extLst>
              <p:ext uri="{D42A27DB-BD31-4B8C-83A1-F6EECF244321}">
                <p14:modId xmlns:p14="http://schemas.microsoft.com/office/powerpoint/2010/main" val="89636314"/>
              </p:ext>
            </p:extLst>
          </p:nvPr>
        </p:nvGraphicFramePr>
        <p:xfrm>
          <a:off x="5949108" y="1735281"/>
          <a:ext cx="5629619" cy="3497731"/>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8A26B233-C6C6-59CE-7DD6-50EC816871AC}"/>
              </a:ext>
            </a:extLst>
          </p:cNvPr>
          <p:cNvSpPr txBox="1"/>
          <p:nvPr/>
        </p:nvSpPr>
        <p:spPr>
          <a:xfrm>
            <a:off x="194956" y="1179526"/>
            <a:ext cx="4519931" cy="369332"/>
          </a:xfrm>
          <a:prstGeom prst="rect">
            <a:avLst/>
          </a:prstGeom>
          <a:noFill/>
        </p:spPr>
        <p:txBody>
          <a:bodyPr wrap="square" rtlCol="0">
            <a:spAutoFit/>
          </a:bodyPr>
          <a:lstStyle/>
          <a:p>
            <a:r>
              <a:rPr lang="en-US" b="1" dirty="0">
                <a:latin typeface="Montserrat" pitchFamily="2" charset="77"/>
                <a:cs typeface="Calibri" charset="0"/>
              </a:rPr>
              <a:t>1. Gender of the household head</a:t>
            </a:r>
          </a:p>
        </p:txBody>
      </p:sp>
      <p:sp>
        <p:nvSpPr>
          <p:cNvPr id="11" name="TextBox 10">
            <a:extLst>
              <a:ext uri="{FF2B5EF4-FFF2-40B4-BE49-F238E27FC236}">
                <a16:creationId xmlns:a16="http://schemas.microsoft.com/office/drawing/2014/main" id="{6CF9693C-2C1C-F8B9-6786-3DF186E50F9A}"/>
              </a:ext>
            </a:extLst>
          </p:cNvPr>
          <p:cNvSpPr txBox="1"/>
          <p:nvPr/>
        </p:nvSpPr>
        <p:spPr>
          <a:xfrm rot="16200000">
            <a:off x="-295366" y="3191875"/>
            <a:ext cx="1817280" cy="276999"/>
          </a:xfrm>
          <a:prstGeom prst="rect">
            <a:avLst/>
          </a:prstGeom>
          <a:noFill/>
        </p:spPr>
        <p:txBody>
          <a:bodyPr wrap="square" rtlCol="0">
            <a:spAutoFit/>
          </a:bodyPr>
          <a:lstStyle/>
          <a:p>
            <a:r>
              <a:rPr lang="en-US" sz="1200" dirty="0"/>
              <a:t>Proportion of households</a:t>
            </a:r>
          </a:p>
        </p:txBody>
      </p:sp>
      <p:grpSp>
        <p:nvGrpSpPr>
          <p:cNvPr id="10" name="Group 9">
            <a:extLst>
              <a:ext uri="{FF2B5EF4-FFF2-40B4-BE49-F238E27FC236}">
                <a16:creationId xmlns:a16="http://schemas.microsoft.com/office/drawing/2014/main" id="{1C1A375A-AAF4-2D84-210E-D7EC74B3C22D}"/>
              </a:ext>
            </a:extLst>
          </p:cNvPr>
          <p:cNvGrpSpPr/>
          <p:nvPr/>
        </p:nvGrpSpPr>
        <p:grpSpPr>
          <a:xfrm>
            <a:off x="219198" y="6008911"/>
            <a:ext cx="2096489" cy="644658"/>
            <a:chOff x="1977944" y="5637369"/>
            <a:chExt cx="2818343" cy="888824"/>
          </a:xfrm>
        </p:grpSpPr>
        <p:pic>
          <p:nvPicPr>
            <p:cNvPr id="12" name="Picture 11" descr="A green circle with white text&#10;&#10;Description automatically generated">
              <a:extLst>
                <a:ext uri="{FF2B5EF4-FFF2-40B4-BE49-F238E27FC236}">
                  <a16:creationId xmlns:a16="http://schemas.microsoft.com/office/drawing/2014/main" id="{8580D0D5-A7DE-CF69-FE4F-93725DDE7F1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3" name="Picture 12" descr="A flag with horses and spears&#10;&#10;Description automatically generated">
              <a:extLst>
                <a:ext uri="{FF2B5EF4-FFF2-40B4-BE49-F238E27FC236}">
                  <a16:creationId xmlns:a16="http://schemas.microsoft.com/office/drawing/2014/main" id="{BFDB630D-A188-C3B3-1ED2-EC9E9F8DD8F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4" name="Picture 13">
              <a:extLst>
                <a:ext uri="{FF2B5EF4-FFF2-40B4-BE49-F238E27FC236}">
                  <a16:creationId xmlns:a16="http://schemas.microsoft.com/office/drawing/2014/main" id="{563CA38F-A34C-26C3-5A58-E44A922232EF}"/>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349688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47122-13D0-0446-A2C6-B52AF3CB1E5C}"/>
              </a:ext>
            </a:extLst>
          </p:cNvPr>
          <p:cNvSpPr>
            <a:spLocks noGrp="1"/>
          </p:cNvSpPr>
          <p:nvPr>
            <p:ph type="title"/>
          </p:nvPr>
        </p:nvSpPr>
        <p:spPr/>
        <p:txBody>
          <a:bodyPr/>
          <a:lstStyle/>
          <a:p>
            <a:r>
              <a:rPr lang="en-US" dirty="0"/>
              <a:t>2. Education level of the household head</a:t>
            </a:r>
          </a:p>
        </p:txBody>
      </p:sp>
      <p:graphicFrame>
        <p:nvGraphicFramePr>
          <p:cNvPr id="5" name="Chart 4">
            <a:extLst>
              <a:ext uri="{FF2B5EF4-FFF2-40B4-BE49-F238E27FC236}">
                <a16:creationId xmlns:a16="http://schemas.microsoft.com/office/drawing/2014/main" id="{F06CD3DC-ADF4-8AA3-865B-A8EA80224440}"/>
              </a:ext>
            </a:extLst>
          </p:cNvPr>
          <p:cNvGraphicFramePr>
            <a:graphicFrameLocks/>
          </p:cNvGraphicFramePr>
          <p:nvPr>
            <p:extLst>
              <p:ext uri="{D42A27DB-BD31-4B8C-83A1-F6EECF244321}">
                <p14:modId xmlns:p14="http://schemas.microsoft.com/office/powerpoint/2010/main" val="792106340"/>
              </p:ext>
            </p:extLst>
          </p:nvPr>
        </p:nvGraphicFramePr>
        <p:xfrm>
          <a:off x="438920" y="1697566"/>
          <a:ext cx="5657080" cy="34696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02C7E8F3-BC77-5EC9-57D4-2E371ACD8345}"/>
              </a:ext>
            </a:extLst>
          </p:cNvPr>
          <p:cNvGraphicFramePr>
            <a:graphicFrameLocks/>
          </p:cNvGraphicFramePr>
          <p:nvPr>
            <p:extLst>
              <p:ext uri="{D42A27DB-BD31-4B8C-83A1-F6EECF244321}">
                <p14:modId xmlns:p14="http://schemas.microsoft.com/office/powerpoint/2010/main" val="2765971337"/>
              </p:ext>
            </p:extLst>
          </p:nvPr>
        </p:nvGraphicFramePr>
        <p:xfrm>
          <a:off x="6193766" y="1809708"/>
          <a:ext cx="5469147" cy="3728450"/>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5E694587-E46E-AD34-F7D3-C28FDBA63B68}"/>
              </a:ext>
            </a:extLst>
          </p:cNvPr>
          <p:cNvGrpSpPr/>
          <p:nvPr/>
        </p:nvGrpSpPr>
        <p:grpSpPr>
          <a:xfrm>
            <a:off x="219198" y="6008911"/>
            <a:ext cx="2096489" cy="644658"/>
            <a:chOff x="1977944" y="5637369"/>
            <a:chExt cx="2818343" cy="888824"/>
          </a:xfrm>
        </p:grpSpPr>
        <p:pic>
          <p:nvPicPr>
            <p:cNvPr id="4" name="Picture 3" descr="A green circle with white text&#10;&#10;Description automatically generated">
              <a:extLst>
                <a:ext uri="{FF2B5EF4-FFF2-40B4-BE49-F238E27FC236}">
                  <a16:creationId xmlns:a16="http://schemas.microsoft.com/office/drawing/2014/main" id="{0532DDF1-24F9-B3C7-2B03-71C63A062A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67B179CE-09B5-A22D-E4BC-81D11B8F8A0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2D7CCB2D-0602-153B-75FD-7788E8E2AC71}"/>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2592660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F0227-A6D6-5D85-0561-73D038096259}"/>
              </a:ext>
            </a:extLst>
          </p:cNvPr>
          <p:cNvSpPr>
            <a:spLocks noGrp="1"/>
          </p:cNvSpPr>
          <p:nvPr>
            <p:ph type="title"/>
          </p:nvPr>
        </p:nvSpPr>
        <p:spPr/>
        <p:txBody>
          <a:bodyPr/>
          <a:lstStyle/>
          <a:p>
            <a:r>
              <a:rPr lang="en-US" dirty="0"/>
              <a:t>3. </a:t>
            </a:r>
            <a:r>
              <a:rPr lang="en-KE" dirty="0"/>
              <a:t>Age group of the household head</a:t>
            </a:r>
          </a:p>
        </p:txBody>
      </p:sp>
      <p:graphicFrame>
        <p:nvGraphicFramePr>
          <p:cNvPr id="4" name="Chart 3">
            <a:extLst>
              <a:ext uri="{FF2B5EF4-FFF2-40B4-BE49-F238E27FC236}">
                <a16:creationId xmlns:a16="http://schemas.microsoft.com/office/drawing/2014/main" id="{17E3535E-DC5C-A2F4-00B0-16CA5941CF19}"/>
              </a:ext>
            </a:extLst>
          </p:cNvPr>
          <p:cNvGraphicFramePr>
            <a:graphicFrameLocks/>
          </p:cNvGraphicFramePr>
          <p:nvPr>
            <p:extLst>
              <p:ext uri="{D42A27DB-BD31-4B8C-83A1-F6EECF244321}">
                <p14:modId xmlns:p14="http://schemas.microsoft.com/office/powerpoint/2010/main" val="3093577414"/>
              </p:ext>
            </p:extLst>
          </p:nvPr>
        </p:nvGraphicFramePr>
        <p:xfrm>
          <a:off x="516028" y="1529511"/>
          <a:ext cx="5884772" cy="35686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BB04DAA-E12D-3BBB-84C1-6A2D6F1902ED}"/>
              </a:ext>
            </a:extLst>
          </p:cNvPr>
          <p:cNvGraphicFramePr>
            <a:graphicFrameLocks/>
          </p:cNvGraphicFramePr>
          <p:nvPr>
            <p:extLst>
              <p:ext uri="{D42A27DB-BD31-4B8C-83A1-F6EECF244321}">
                <p14:modId xmlns:p14="http://schemas.microsoft.com/office/powerpoint/2010/main" val="2934271054"/>
              </p:ext>
            </p:extLst>
          </p:nvPr>
        </p:nvGraphicFramePr>
        <p:xfrm>
          <a:off x="6538822" y="1688316"/>
          <a:ext cx="4862423" cy="3568699"/>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82A347CD-9687-9355-594C-85FAE6819725}"/>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75990E1F-A0FD-0411-A062-3CD0B297B4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67531FD2-4201-5D34-5729-80C05F6E4A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1A4D59CA-69D4-A67D-BA1B-76F5E694D801}"/>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596906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46B4E-0F14-D2E8-08A4-2C318D83701D}"/>
              </a:ext>
            </a:extLst>
          </p:cNvPr>
          <p:cNvSpPr>
            <a:spLocks noGrp="1"/>
          </p:cNvSpPr>
          <p:nvPr>
            <p:ph type="title"/>
          </p:nvPr>
        </p:nvSpPr>
        <p:spPr>
          <a:xfrm>
            <a:off x="724929" y="334497"/>
            <a:ext cx="10194605" cy="776459"/>
          </a:xfrm>
        </p:spPr>
        <p:txBody>
          <a:bodyPr>
            <a:normAutofit/>
          </a:bodyPr>
          <a:lstStyle/>
          <a:p>
            <a:r>
              <a:rPr lang="en-KE" dirty="0"/>
              <a:t>Houesholds keeping small ruminants</a:t>
            </a:r>
          </a:p>
        </p:txBody>
      </p:sp>
      <p:graphicFrame>
        <p:nvGraphicFramePr>
          <p:cNvPr id="4" name="Chart 3">
            <a:extLst>
              <a:ext uri="{FF2B5EF4-FFF2-40B4-BE49-F238E27FC236}">
                <a16:creationId xmlns:a16="http://schemas.microsoft.com/office/drawing/2014/main" id="{6DC1DD61-A701-8ED8-8330-744A17A361D7}"/>
              </a:ext>
            </a:extLst>
          </p:cNvPr>
          <p:cNvGraphicFramePr>
            <a:graphicFrameLocks/>
          </p:cNvGraphicFramePr>
          <p:nvPr>
            <p:extLst>
              <p:ext uri="{D42A27DB-BD31-4B8C-83A1-F6EECF244321}">
                <p14:modId xmlns:p14="http://schemas.microsoft.com/office/powerpoint/2010/main" val="623800425"/>
              </p:ext>
            </p:extLst>
          </p:nvPr>
        </p:nvGraphicFramePr>
        <p:xfrm>
          <a:off x="391541" y="1554843"/>
          <a:ext cx="5206097" cy="374831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FBFE7B6-AF4E-F9B5-5355-1DA202CDC29E}"/>
              </a:ext>
            </a:extLst>
          </p:cNvPr>
          <p:cNvGraphicFramePr>
            <a:graphicFrameLocks/>
          </p:cNvGraphicFramePr>
          <p:nvPr>
            <p:extLst>
              <p:ext uri="{D42A27DB-BD31-4B8C-83A1-F6EECF244321}">
                <p14:modId xmlns:p14="http://schemas.microsoft.com/office/powerpoint/2010/main" val="3492682719"/>
              </p:ext>
            </p:extLst>
          </p:nvPr>
        </p:nvGraphicFramePr>
        <p:xfrm>
          <a:off x="5814203" y="1962509"/>
          <a:ext cx="5206097" cy="3464513"/>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A0FE3593-4704-FC02-2D7F-40EA312264F6}"/>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34FD2488-3DFF-0938-2596-952EE83014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594D2E78-9C79-6F63-4205-1142B774327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1767964B-04D3-55E7-D888-EACC38F54AA7}"/>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1381036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40247-D8C2-653C-D5AB-C729845BC2E2}"/>
              </a:ext>
            </a:extLst>
          </p:cNvPr>
          <p:cNvSpPr>
            <a:spLocks noGrp="1"/>
          </p:cNvSpPr>
          <p:nvPr>
            <p:ph type="title"/>
          </p:nvPr>
        </p:nvSpPr>
        <p:spPr>
          <a:xfrm>
            <a:off x="672974" y="191584"/>
            <a:ext cx="10360014" cy="776459"/>
          </a:xfrm>
        </p:spPr>
        <p:txBody>
          <a:bodyPr>
            <a:normAutofit/>
          </a:bodyPr>
          <a:lstStyle/>
          <a:p>
            <a:r>
              <a:rPr lang="en-KE" dirty="0"/>
              <a:t>Flock size </a:t>
            </a:r>
            <a:r>
              <a:rPr lang="en-US" dirty="0"/>
              <a:t>for</a:t>
            </a:r>
            <a:r>
              <a:rPr lang="en-KE" dirty="0"/>
              <a:t> small ruminants in a household</a:t>
            </a:r>
          </a:p>
        </p:txBody>
      </p:sp>
      <p:graphicFrame>
        <p:nvGraphicFramePr>
          <p:cNvPr id="4" name="Table 3">
            <a:extLst>
              <a:ext uri="{FF2B5EF4-FFF2-40B4-BE49-F238E27FC236}">
                <a16:creationId xmlns:a16="http://schemas.microsoft.com/office/drawing/2014/main" id="{717CC7D0-2821-EA9C-9D0B-5C60C18643F2}"/>
              </a:ext>
            </a:extLst>
          </p:cNvPr>
          <p:cNvGraphicFramePr>
            <a:graphicFrameLocks noGrp="1"/>
          </p:cNvGraphicFramePr>
          <p:nvPr>
            <p:extLst>
              <p:ext uri="{D42A27DB-BD31-4B8C-83A1-F6EECF244321}">
                <p14:modId xmlns:p14="http://schemas.microsoft.com/office/powerpoint/2010/main" val="1541103560"/>
              </p:ext>
            </p:extLst>
          </p:nvPr>
        </p:nvGraphicFramePr>
        <p:xfrm>
          <a:off x="1669473" y="1002324"/>
          <a:ext cx="7910945" cy="4610979"/>
        </p:xfrm>
        <a:graphic>
          <a:graphicData uri="http://schemas.openxmlformats.org/drawingml/2006/table">
            <a:tbl>
              <a:tblPr firstRow="1" firstCol="1" bandRow="1">
                <a:tableStyleId>{5C22544A-7EE6-4342-B048-85BDC9FD1C3A}</a:tableStyleId>
              </a:tblPr>
              <a:tblGrid>
                <a:gridCol w="2501361">
                  <a:extLst>
                    <a:ext uri="{9D8B030D-6E8A-4147-A177-3AD203B41FA5}">
                      <a16:colId xmlns:a16="http://schemas.microsoft.com/office/drawing/2014/main" val="875627238"/>
                    </a:ext>
                  </a:extLst>
                </a:gridCol>
                <a:gridCol w="1316188">
                  <a:extLst>
                    <a:ext uri="{9D8B030D-6E8A-4147-A177-3AD203B41FA5}">
                      <a16:colId xmlns:a16="http://schemas.microsoft.com/office/drawing/2014/main" val="282961004"/>
                    </a:ext>
                  </a:extLst>
                </a:gridCol>
                <a:gridCol w="1274733">
                  <a:extLst>
                    <a:ext uri="{9D8B030D-6E8A-4147-A177-3AD203B41FA5}">
                      <a16:colId xmlns:a16="http://schemas.microsoft.com/office/drawing/2014/main" val="3598564800"/>
                    </a:ext>
                  </a:extLst>
                </a:gridCol>
                <a:gridCol w="1222914">
                  <a:extLst>
                    <a:ext uri="{9D8B030D-6E8A-4147-A177-3AD203B41FA5}">
                      <a16:colId xmlns:a16="http://schemas.microsoft.com/office/drawing/2014/main" val="3231281412"/>
                    </a:ext>
                  </a:extLst>
                </a:gridCol>
                <a:gridCol w="1595749">
                  <a:extLst>
                    <a:ext uri="{9D8B030D-6E8A-4147-A177-3AD203B41FA5}">
                      <a16:colId xmlns:a16="http://schemas.microsoft.com/office/drawing/2014/main" val="2891349421"/>
                    </a:ext>
                  </a:extLst>
                </a:gridCol>
              </a:tblGrid>
              <a:tr h="348436">
                <a:tc gridSpan="5">
                  <a:txBody>
                    <a:bodyPr/>
                    <a:lstStyle/>
                    <a:p>
                      <a:pPr algn="ctr"/>
                      <a:r>
                        <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rPr>
                        <a:t>Number of animals kept in each household</a:t>
                      </a:r>
                    </a:p>
                  </a:txBody>
                  <a:tcPr marL="68580" marR="68580" marT="0" marB="0" anchor="b"/>
                </a:tc>
                <a:tc hMerge="1">
                  <a:txBody>
                    <a:bodyPr/>
                    <a:lstStyle/>
                    <a:p>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KE"/>
                    </a:p>
                  </a:txBody>
                  <a:tcPr/>
                </a:tc>
                <a:tc hMerge="1">
                  <a:txBody>
                    <a:bodyPr/>
                    <a:lstStyle/>
                    <a:p>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KE"/>
                    </a:p>
                  </a:txBody>
                  <a:tcPr/>
                </a:tc>
                <a:extLst>
                  <a:ext uri="{0D108BD9-81ED-4DB2-BD59-A6C34878D82A}">
                    <a16:rowId xmlns:a16="http://schemas.microsoft.com/office/drawing/2014/main" val="1041956693"/>
                  </a:ext>
                </a:extLst>
              </a:tr>
              <a:tr h="348436">
                <a:tc>
                  <a:txBody>
                    <a:bodyPr/>
                    <a:lstStyle/>
                    <a:p>
                      <a:r>
                        <a:rPr lang="en-KE" sz="2000" kern="100">
                          <a:effectLst/>
                        </a:rPr>
                        <a:t> </a:t>
                      </a:r>
                      <a:endParaRPr lang="en-KE" sz="2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ctr"/>
                      <a:r>
                        <a:rPr lang="en-KE" sz="2000" b="1" kern="100" dirty="0">
                          <a:effectLst/>
                        </a:rPr>
                        <a:t>Sheep</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KE"/>
                    </a:p>
                  </a:txBody>
                  <a:tcPr/>
                </a:tc>
                <a:tc gridSpan="2">
                  <a:txBody>
                    <a:bodyPr/>
                    <a:lstStyle/>
                    <a:p>
                      <a:pPr algn="ctr"/>
                      <a:r>
                        <a:rPr lang="en-KE" sz="2000" b="1" i="0" kern="100" dirty="0">
                          <a:effectLst/>
                        </a:rPr>
                        <a:t>Goats</a:t>
                      </a:r>
                      <a:endParaRPr lang="en-KE" sz="2400" b="1" i="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KE"/>
                    </a:p>
                  </a:txBody>
                  <a:tcPr/>
                </a:tc>
                <a:extLst>
                  <a:ext uri="{0D108BD9-81ED-4DB2-BD59-A6C34878D82A}">
                    <a16:rowId xmlns:a16="http://schemas.microsoft.com/office/drawing/2014/main" val="2085584072"/>
                  </a:ext>
                </a:extLst>
              </a:tr>
              <a:tr h="412423">
                <a:tc>
                  <a:txBody>
                    <a:bodyPr/>
                    <a:lstStyle/>
                    <a:p>
                      <a:r>
                        <a:rPr lang="en-KE" sz="2000" kern="100" dirty="0">
                          <a:effectLst/>
                        </a:rPr>
                        <a:t>Location/Sub-location</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r>
                        <a:rPr lang="en-KE" sz="2000" kern="100" dirty="0">
                          <a:effectLst/>
                        </a:rPr>
                        <a:t>Mininum</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r>
                        <a:rPr lang="en-KE" sz="2000" kern="100" dirty="0">
                          <a:effectLst/>
                        </a:rPr>
                        <a:t>Maximum</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r>
                        <a:rPr lang="en-KE" sz="2000" kern="100" dirty="0">
                          <a:effectLst/>
                        </a:rPr>
                        <a:t>Mininum</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r>
                        <a:rPr lang="en-KE" sz="2000" kern="100" dirty="0">
                          <a:effectLst/>
                        </a:rPr>
                        <a:t>Maximum</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289264458"/>
                  </a:ext>
                </a:extLst>
              </a:tr>
              <a:tr h="348436">
                <a:tc>
                  <a:txBody>
                    <a:bodyPr/>
                    <a:lstStyle/>
                    <a:p>
                      <a:r>
                        <a:rPr lang="en-KE" sz="2000" b="1" kern="100">
                          <a:effectLst/>
                        </a:rPr>
                        <a:t>Koibos</a:t>
                      </a:r>
                      <a:endParaRPr lang="en-KE" sz="24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8</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b="1" kern="100" dirty="0">
                          <a:effectLst/>
                        </a:rPr>
                        <a:t>7</a:t>
                      </a:r>
                      <a:r>
                        <a:rPr lang="en-KE" sz="2000" b="1" kern="100" dirty="0">
                          <a:effectLst/>
                        </a:rPr>
                        <a:t>5</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2</a:t>
                      </a:r>
                      <a:r>
                        <a:rPr lang="en-US" sz="2000" b="1" kern="100" dirty="0">
                          <a:effectLst/>
                        </a:rPr>
                        <a:t>1</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71</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627515022"/>
                  </a:ext>
                </a:extLst>
              </a:tr>
              <a:tr h="348436">
                <a:tc>
                  <a:txBody>
                    <a:bodyPr/>
                    <a:lstStyle/>
                    <a:p>
                      <a:pPr indent="139700" algn="r"/>
                      <a:r>
                        <a:rPr lang="en-KE" sz="2000" i="1" kern="100" dirty="0">
                          <a:effectLst/>
                        </a:rPr>
                        <a:t>Koituimet</a:t>
                      </a:r>
                      <a:endParaRPr lang="en-KE" sz="24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8</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75</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21</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70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92800150"/>
                  </a:ext>
                </a:extLst>
              </a:tr>
              <a:tr h="348436">
                <a:tc>
                  <a:txBody>
                    <a:bodyPr/>
                    <a:lstStyle/>
                    <a:p>
                      <a:pPr indent="139700" algn="r"/>
                      <a:r>
                        <a:rPr lang="en-KE" sz="2000" i="1" kern="100" dirty="0">
                          <a:effectLst/>
                        </a:rPr>
                        <a:t>Majimoto</a:t>
                      </a:r>
                      <a:endParaRPr lang="en-KE" sz="24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8</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30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24</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71</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304812309"/>
                  </a:ext>
                </a:extLst>
              </a:tr>
              <a:tr h="348436">
                <a:tc>
                  <a:txBody>
                    <a:bodyPr/>
                    <a:lstStyle/>
                    <a:p>
                      <a:r>
                        <a:rPr lang="en-KE" sz="2000" b="1" kern="100">
                          <a:effectLst/>
                        </a:rPr>
                        <a:t>Koibos Soi</a:t>
                      </a:r>
                      <a:endParaRPr lang="en-KE" sz="24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1</a:t>
                      </a:r>
                      <a:r>
                        <a:rPr lang="en-US" sz="2000" b="1" kern="100" dirty="0">
                          <a:effectLst/>
                        </a:rPr>
                        <a:t>1</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4</a:t>
                      </a:r>
                      <a:r>
                        <a:rPr lang="en-US" sz="2000" b="1" kern="100" dirty="0">
                          <a:effectLst/>
                        </a:rPr>
                        <a:t>4</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3</a:t>
                      </a:r>
                      <a:r>
                        <a:rPr lang="en-US" sz="2000" b="1" kern="100" dirty="0">
                          <a:effectLst/>
                        </a:rPr>
                        <a:t>4</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1</a:t>
                      </a:r>
                      <a:r>
                        <a:rPr lang="en-US" sz="2000" b="1" kern="100" dirty="0">
                          <a:effectLst/>
                        </a:rPr>
                        <a:t>25</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287885292"/>
                  </a:ext>
                </a:extLst>
              </a:tr>
              <a:tr h="348436">
                <a:tc>
                  <a:txBody>
                    <a:bodyPr/>
                    <a:lstStyle/>
                    <a:p>
                      <a:pPr indent="139700" algn="r"/>
                      <a:r>
                        <a:rPr lang="en-KE" sz="2000" i="1" kern="100" dirty="0">
                          <a:effectLst/>
                        </a:rPr>
                        <a:t>Kaplelwo</a:t>
                      </a:r>
                      <a:endParaRPr lang="en-KE" sz="24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11</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40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a:effectLst/>
                        </a:rPr>
                        <a:t>30</a:t>
                      </a:r>
                      <a:endParaRPr lang="en-KE" sz="2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107</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255941746"/>
                  </a:ext>
                </a:extLst>
              </a:tr>
              <a:tr h="348436">
                <a:tc>
                  <a:txBody>
                    <a:bodyPr/>
                    <a:lstStyle/>
                    <a:p>
                      <a:pPr indent="139700" algn="r"/>
                      <a:r>
                        <a:rPr lang="en-KE" sz="2000" i="1" kern="100" dirty="0">
                          <a:effectLst/>
                        </a:rPr>
                        <a:t>Radat</a:t>
                      </a:r>
                      <a:endParaRPr lang="en-KE" sz="24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12</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44</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a:effectLst/>
                        </a:rPr>
                        <a:t>34</a:t>
                      </a:r>
                      <a:endParaRPr lang="en-KE" sz="2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a:effectLst/>
                        </a:rPr>
                        <a:t>125</a:t>
                      </a:r>
                      <a:endParaRPr lang="en-KE" sz="2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855492714"/>
                  </a:ext>
                </a:extLst>
              </a:tr>
              <a:tr h="348436">
                <a:tc>
                  <a:txBody>
                    <a:bodyPr/>
                    <a:lstStyle/>
                    <a:p>
                      <a:r>
                        <a:rPr lang="en-KE" sz="2000" b="1" kern="100">
                          <a:effectLst/>
                        </a:rPr>
                        <a:t>Loboi</a:t>
                      </a:r>
                      <a:endParaRPr lang="en-KE" sz="24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b="1" kern="100" dirty="0">
                          <a:effectLst/>
                        </a:rPr>
                        <a:t>15</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10</a:t>
                      </a:r>
                      <a:r>
                        <a:rPr lang="en-US" sz="2000" b="1" kern="100" dirty="0">
                          <a:effectLst/>
                        </a:rPr>
                        <a:t>0</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b="1" kern="100" dirty="0">
                          <a:effectLst/>
                        </a:rPr>
                        <a:t>25</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1</a:t>
                      </a:r>
                      <a:r>
                        <a:rPr lang="en-US" sz="2000" b="1" kern="100" dirty="0">
                          <a:effectLst/>
                        </a:rPr>
                        <a:t>81</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59097069"/>
                  </a:ext>
                </a:extLst>
              </a:tr>
              <a:tr h="348436">
                <a:tc>
                  <a:txBody>
                    <a:bodyPr/>
                    <a:lstStyle/>
                    <a:p>
                      <a:pPr indent="139700" algn="r"/>
                      <a:r>
                        <a:rPr lang="en-KE" sz="2000" i="1" kern="100" dirty="0">
                          <a:effectLst/>
                        </a:rPr>
                        <a:t>Chelaba</a:t>
                      </a:r>
                      <a:endParaRPr lang="en-KE" sz="24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kern="100" dirty="0">
                          <a:effectLst/>
                        </a:rPr>
                        <a:t>1</a:t>
                      </a:r>
                      <a:r>
                        <a:rPr lang="en-KE" sz="2000" kern="100" dirty="0">
                          <a:effectLst/>
                        </a:rPr>
                        <a:t>5</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kern="100" dirty="0">
                          <a:effectLst/>
                        </a:rPr>
                        <a:t>50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a:effectLst/>
                        </a:rPr>
                        <a:t>39</a:t>
                      </a:r>
                      <a:endParaRPr lang="en-KE" sz="2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a:effectLst/>
                        </a:rPr>
                        <a:t>181</a:t>
                      </a:r>
                      <a:endParaRPr lang="en-KE" sz="2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980517102"/>
                  </a:ext>
                </a:extLst>
              </a:tr>
              <a:tr h="348436">
                <a:tc>
                  <a:txBody>
                    <a:bodyPr/>
                    <a:lstStyle/>
                    <a:p>
                      <a:pPr indent="139700" algn="r"/>
                      <a:r>
                        <a:rPr lang="en-KE" sz="2000" i="1" kern="100" dirty="0">
                          <a:effectLst/>
                        </a:rPr>
                        <a:t>Maji Ndege</a:t>
                      </a:r>
                      <a:endParaRPr lang="en-KE" sz="2400" i="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kern="100" dirty="0">
                          <a:effectLst/>
                        </a:rPr>
                        <a:t>2</a:t>
                      </a:r>
                      <a:r>
                        <a:rPr lang="en-US" sz="2000" kern="100" dirty="0">
                          <a:effectLst/>
                        </a:rPr>
                        <a:t>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kern="100" dirty="0">
                          <a:effectLst/>
                        </a:rPr>
                        <a:t>100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kern="100" dirty="0">
                          <a:effectLst/>
                        </a:rPr>
                        <a:t>25</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kern="100" dirty="0">
                          <a:effectLst/>
                        </a:rPr>
                        <a:t>150</a:t>
                      </a:r>
                      <a:endParaRPr lang="en-KE"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568790415"/>
                  </a:ext>
                </a:extLst>
              </a:tr>
              <a:tr h="348436">
                <a:tc>
                  <a:txBody>
                    <a:bodyPr/>
                    <a:lstStyle/>
                    <a:p>
                      <a:r>
                        <a:rPr lang="en-KE" sz="2000" b="1" kern="100" dirty="0">
                          <a:effectLst/>
                        </a:rPr>
                        <a:t>Grand Total</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b="1" kern="100" dirty="0">
                          <a:effectLst/>
                        </a:rPr>
                        <a:t>8</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US" sz="2000" b="1" kern="100" dirty="0">
                          <a:effectLst/>
                        </a:rPr>
                        <a:t>100</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2</a:t>
                      </a:r>
                      <a:r>
                        <a:rPr lang="en-US" sz="2000" b="1" kern="100" dirty="0">
                          <a:effectLst/>
                        </a:rPr>
                        <a:t>1</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r>
                        <a:rPr lang="en-KE" sz="2000" b="1" kern="100" dirty="0">
                          <a:effectLst/>
                        </a:rPr>
                        <a:t>1</a:t>
                      </a:r>
                      <a:r>
                        <a:rPr lang="en-US" sz="2000" b="1" kern="100" dirty="0">
                          <a:effectLst/>
                        </a:rPr>
                        <a:t>81</a:t>
                      </a:r>
                      <a:endParaRPr lang="en-KE"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218458412"/>
                  </a:ext>
                </a:extLst>
              </a:tr>
            </a:tbl>
          </a:graphicData>
        </a:graphic>
      </p:graphicFrame>
      <p:grpSp>
        <p:nvGrpSpPr>
          <p:cNvPr id="3" name="Group 2">
            <a:extLst>
              <a:ext uri="{FF2B5EF4-FFF2-40B4-BE49-F238E27FC236}">
                <a16:creationId xmlns:a16="http://schemas.microsoft.com/office/drawing/2014/main" id="{9F91EB06-E318-15F3-F036-B7896E89AF71}"/>
              </a:ext>
            </a:extLst>
          </p:cNvPr>
          <p:cNvGrpSpPr/>
          <p:nvPr/>
        </p:nvGrpSpPr>
        <p:grpSpPr>
          <a:xfrm>
            <a:off x="219198" y="6008911"/>
            <a:ext cx="2096489" cy="644658"/>
            <a:chOff x="1977944" y="5637369"/>
            <a:chExt cx="2818343" cy="888824"/>
          </a:xfrm>
        </p:grpSpPr>
        <p:pic>
          <p:nvPicPr>
            <p:cNvPr id="9" name="Picture 8" descr="A green circle with white text&#10;&#10;Description automatically generated">
              <a:extLst>
                <a:ext uri="{FF2B5EF4-FFF2-40B4-BE49-F238E27FC236}">
                  <a16:creationId xmlns:a16="http://schemas.microsoft.com/office/drawing/2014/main" id="{5D3CBDD0-7E96-3608-B6E4-FC6BD1FEA6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0" name="Picture 9" descr="A flag with horses and spears&#10;&#10;Description automatically generated">
              <a:extLst>
                <a:ext uri="{FF2B5EF4-FFF2-40B4-BE49-F238E27FC236}">
                  <a16:creationId xmlns:a16="http://schemas.microsoft.com/office/drawing/2014/main" id="{EBC752B2-5BD0-8C48-2DC9-9552364E63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1" name="Picture 10">
              <a:extLst>
                <a:ext uri="{FF2B5EF4-FFF2-40B4-BE49-F238E27FC236}">
                  <a16:creationId xmlns:a16="http://schemas.microsoft.com/office/drawing/2014/main" id="{CDBE9B4D-775E-A866-5F51-89980B0F92BC}"/>
                </a:ext>
              </a:extLst>
            </p:cNvPr>
            <p:cNvPicPr>
              <a:picLocks noChangeAspect="1"/>
            </p:cNvPicPr>
            <p:nvPr/>
          </p:nvPicPr>
          <p:blipFill>
            <a:blip r:embed="rId4"/>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3162848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7B801-5F3C-5F3E-F9E4-3B3E5C92A292}"/>
              </a:ext>
            </a:extLst>
          </p:cNvPr>
          <p:cNvSpPr>
            <a:spLocks noGrp="1"/>
          </p:cNvSpPr>
          <p:nvPr>
            <p:ph type="title"/>
          </p:nvPr>
        </p:nvSpPr>
        <p:spPr>
          <a:xfrm>
            <a:off x="2858346" y="405519"/>
            <a:ext cx="6475308" cy="776459"/>
          </a:xfrm>
        </p:spPr>
        <p:txBody>
          <a:bodyPr>
            <a:normAutofit/>
          </a:bodyPr>
          <a:lstStyle/>
          <a:p>
            <a:r>
              <a:rPr lang="en-US" dirty="0"/>
              <a:t>Small ruminant breeds kept</a:t>
            </a:r>
            <a:endParaRPr lang="en-KE" dirty="0"/>
          </a:p>
        </p:txBody>
      </p:sp>
      <p:graphicFrame>
        <p:nvGraphicFramePr>
          <p:cNvPr id="4" name="Chart 3">
            <a:extLst>
              <a:ext uri="{FF2B5EF4-FFF2-40B4-BE49-F238E27FC236}">
                <a16:creationId xmlns:a16="http://schemas.microsoft.com/office/drawing/2014/main" id="{39669E28-96E2-A37B-A683-EEA3022C898D}"/>
              </a:ext>
            </a:extLst>
          </p:cNvPr>
          <p:cNvGraphicFramePr>
            <a:graphicFrameLocks/>
          </p:cNvGraphicFramePr>
          <p:nvPr>
            <p:extLst>
              <p:ext uri="{D42A27DB-BD31-4B8C-83A1-F6EECF244321}">
                <p14:modId xmlns:p14="http://schemas.microsoft.com/office/powerpoint/2010/main" val="2083432286"/>
              </p:ext>
            </p:extLst>
          </p:nvPr>
        </p:nvGraphicFramePr>
        <p:xfrm>
          <a:off x="299048" y="1828799"/>
          <a:ext cx="5519861" cy="319000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56B44DAB-EB20-2B8B-19B4-8B770A959AC8}"/>
              </a:ext>
            </a:extLst>
          </p:cNvPr>
          <p:cNvGraphicFramePr>
            <a:graphicFrameLocks/>
          </p:cNvGraphicFramePr>
          <p:nvPr>
            <p:extLst>
              <p:ext uri="{D42A27DB-BD31-4B8C-83A1-F6EECF244321}">
                <p14:modId xmlns:p14="http://schemas.microsoft.com/office/powerpoint/2010/main" val="3397239023"/>
              </p:ext>
            </p:extLst>
          </p:nvPr>
        </p:nvGraphicFramePr>
        <p:xfrm>
          <a:off x="6038643" y="1945255"/>
          <a:ext cx="5723865" cy="3190009"/>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BDF86CB6-B6E8-2991-8DB6-54F52BF1BFE2}"/>
              </a:ext>
            </a:extLst>
          </p:cNvPr>
          <p:cNvGrpSpPr/>
          <p:nvPr/>
        </p:nvGrpSpPr>
        <p:grpSpPr>
          <a:xfrm>
            <a:off x="219198" y="6008911"/>
            <a:ext cx="2096489" cy="644658"/>
            <a:chOff x="1977944" y="5637369"/>
            <a:chExt cx="2818343" cy="888824"/>
          </a:xfrm>
        </p:grpSpPr>
        <p:pic>
          <p:nvPicPr>
            <p:cNvPr id="10" name="Picture 9" descr="A green circle with white text&#10;&#10;Description automatically generated">
              <a:extLst>
                <a:ext uri="{FF2B5EF4-FFF2-40B4-BE49-F238E27FC236}">
                  <a16:creationId xmlns:a16="http://schemas.microsoft.com/office/drawing/2014/main" id="{08DB4BED-B42C-AC27-9000-B69CA86B0B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084" y="5637369"/>
              <a:ext cx="904203" cy="871410"/>
            </a:xfrm>
            <a:prstGeom prst="rect">
              <a:avLst/>
            </a:prstGeom>
          </p:spPr>
        </p:pic>
        <p:pic>
          <p:nvPicPr>
            <p:cNvPr id="11" name="Picture 10" descr="A flag with horses and spears&#10;&#10;Description automatically generated">
              <a:extLst>
                <a:ext uri="{FF2B5EF4-FFF2-40B4-BE49-F238E27FC236}">
                  <a16:creationId xmlns:a16="http://schemas.microsoft.com/office/drawing/2014/main" id="{F52EC77F-038E-5A85-1AA2-7761C2D86A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37709" y="5671650"/>
              <a:ext cx="1060356" cy="854542"/>
            </a:xfrm>
            <a:prstGeom prst="rect">
              <a:avLst/>
            </a:prstGeom>
          </p:spPr>
        </p:pic>
        <p:pic>
          <p:nvPicPr>
            <p:cNvPr id="12" name="Picture 11">
              <a:extLst>
                <a:ext uri="{FF2B5EF4-FFF2-40B4-BE49-F238E27FC236}">
                  <a16:creationId xmlns:a16="http://schemas.microsoft.com/office/drawing/2014/main" id="{283920A4-8037-B775-7F87-71705A8272E3}"/>
                </a:ext>
              </a:extLst>
            </p:cNvPr>
            <p:cNvPicPr>
              <a:picLocks noChangeAspect="1"/>
            </p:cNvPicPr>
            <p:nvPr/>
          </p:nvPicPr>
          <p:blipFill>
            <a:blip r:embed="rId6"/>
            <a:stretch>
              <a:fillRect/>
            </a:stretch>
          </p:blipFill>
          <p:spPr>
            <a:xfrm>
              <a:off x="1977944" y="5671650"/>
              <a:ext cx="748003" cy="854543"/>
            </a:xfrm>
            <a:prstGeom prst="rect">
              <a:avLst/>
            </a:prstGeom>
          </p:spPr>
        </p:pic>
      </p:grpSp>
    </p:spTree>
    <p:extLst>
      <p:ext uri="{BB962C8B-B14F-4D97-AF65-F5344CB8AC3E}">
        <p14:creationId xmlns:p14="http://schemas.microsoft.com/office/powerpoint/2010/main" val="2033692282"/>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15863A3C30414792828F9C39F50A85" ma:contentTypeVersion="17" ma:contentTypeDescription="Create a new document." ma:contentTypeScope="" ma:versionID="aba3f9ae83a97e46e3de36bf4f550b20">
  <xsd:schema xmlns:xsd="http://www.w3.org/2001/XMLSchema" xmlns:xs="http://www.w3.org/2001/XMLSchema" xmlns:p="http://schemas.microsoft.com/office/2006/metadata/properties" xmlns:ns2="49d5d27c-7715-486a-8e16-c7ee5621d3c5" xmlns:ns3="15b060d7-7001-41a6-b75c-b91313064137" targetNamespace="http://schemas.microsoft.com/office/2006/metadata/properties" ma:root="true" ma:fieldsID="da8fc82681ce6cfd2e927deef95a845a" ns2:_="" ns3:_="">
    <xsd:import namespace="49d5d27c-7715-486a-8e16-c7ee5621d3c5"/>
    <xsd:import namespace="15b060d7-7001-41a6-b75c-b9131306413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Locatio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d5d27c-7715-486a-8e16-c7ee5621d3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MediaServiceDateTaken" ma:index="21" nillable="true" ma:displayName="MediaServiceDateTaken" ma:hidden="true" ma:internalName="MediaServiceDateTaken" ma:readOnly="true">
      <xsd:simpleType>
        <xsd:restriction base="dms:Text"/>
      </xsd:simpleType>
    </xsd:element>
    <xsd:element name="MediaServiceLocation" ma:index="22" nillable="true" ma:displayName="Location"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b060d7-7001-41a6-b75c-b9131306413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5d7ee0b6-0da0-488f-9b90-707ecc79f477}" ma:internalName="TaxCatchAll" ma:showField="CatchAllData" ma:web="15b060d7-7001-41a6-b75c-b913130641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5b060d7-7001-41a6-b75c-b91313064137">
      <UserInfo>
        <DisplayName>Chong, Sabrina (WorldFish)</DisplayName>
        <AccountId>11006</AccountId>
        <AccountType/>
      </UserInfo>
      <UserInfo>
        <DisplayName>Chua, Seong Lee (WorldFish)</DisplayName>
        <AccountId>10703</AccountId>
        <AccountType/>
      </UserInfo>
    </SharedWithUsers>
    <TaxCatchAll xmlns="15b060d7-7001-41a6-b75c-b91313064137" xsi:nil="true"/>
    <lcf76f155ced4ddcb4097134ff3c332f xmlns="49d5d27c-7715-486a-8e16-c7ee5621d3c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B23CEAA-9518-47F9-805C-EB9826A250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d5d27c-7715-486a-8e16-c7ee5621d3c5"/>
    <ds:schemaRef ds:uri="15b060d7-7001-41a6-b75c-b913130641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82AA1A-CE0C-428C-957B-F15D6DE182C6}">
  <ds:schemaRefs>
    <ds:schemaRef ds:uri="http://schemas.microsoft.com/sharepoint/v3/contenttype/forms"/>
  </ds:schemaRefs>
</ds:datastoreItem>
</file>

<file path=customXml/itemProps3.xml><?xml version="1.0" encoding="utf-8"?>
<ds:datastoreItem xmlns:ds="http://schemas.openxmlformats.org/officeDocument/2006/customXml" ds:itemID="{6D158CA3-F6CE-4B79-BA22-35235E3FE75F}">
  <ds:schemaRefs>
    <ds:schemaRef ds:uri="http://schemas.microsoft.com/office/2006/documentManagement/types"/>
    <ds:schemaRef ds:uri="15b060d7-7001-41a6-b75c-b91313064137"/>
    <ds:schemaRef ds:uri="http://purl.org/dc/terms/"/>
    <ds:schemaRef ds:uri="http://schemas.microsoft.com/office/infopath/2007/PartnerControls"/>
    <ds:schemaRef ds:uri="http://purl.org/dc/elements/1.1/"/>
    <ds:schemaRef ds:uri="http://schemas.openxmlformats.org/package/2006/metadata/core-properties"/>
    <ds:schemaRef ds:uri="http://www.w3.org/XML/1998/namespace"/>
    <ds:schemaRef ds:uri="49d5d27c-7715-486a-8e16-c7ee5621d3c5"/>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1422</TotalTime>
  <Words>847</Words>
  <Application>Microsoft Office PowerPoint</Application>
  <PresentationFormat>Widescreen</PresentationFormat>
  <Paragraphs>183</Paragraphs>
  <Slides>23</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.AppleSystemUIFont</vt:lpstr>
      <vt:lpstr>Aptos</vt:lpstr>
      <vt:lpstr>Arial</vt:lpstr>
      <vt:lpstr>Avenir Black</vt:lpstr>
      <vt:lpstr>Avenir Book</vt:lpstr>
      <vt:lpstr>Avenir Medium</vt:lpstr>
      <vt:lpstr>Calibri</vt:lpstr>
      <vt:lpstr>Montserrat</vt:lpstr>
      <vt:lpstr>Montserrat ExtraBold</vt:lpstr>
      <vt:lpstr>Symbol</vt:lpstr>
      <vt:lpstr>Times New Roman</vt:lpstr>
      <vt:lpstr>1_Office Theme</vt:lpstr>
      <vt:lpstr>Improving livelihoods in pastoral systems through an Entrepreneurial Ecosystem approach to Sustainable Sheep and Goat Production  Community group review of rapid assessment survey results for Producers, Inputs and Service Providers, and Market Agents</vt:lpstr>
      <vt:lpstr>Map of Baringo County highlighting the locations where the feedback activities were conducted </vt:lpstr>
      <vt:lpstr>PowerPoint Presentation</vt:lpstr>
      <vt:lpstr>Characteristics of household leadership</vt:lpstr>
      <vt:lpstr>2. Education level of the household head</vt:lpstr>
      <vt:lpstr>3. Age group of the household head</vt:lpstr>
      <vt:lpstr>Houesholds keeping small ruminants</vt:lpstr>
      <vt:lpstr>Flock size for small ruminants in a household</vt:lpstr>
      <vt:lpstr>Small ruminant breeds kept</vt:lpstr>
      <vt:lpstr>Main reasons for keeping sheep and goats</vt:lpstr>
      <vt:lpstr>Animal health practices by households</vt:lpstr>
      <vt:lpstr>PowerPoint Presentation</vt:lpstr>
      <vt:lpstr>Gender and age group of inputs and service providers</vt:lpstr>
      <vt:lpstr>Types of inputs, services and trainings provided to farmers</vt:lpstr>
      <vt:lpstr>Employment, provision of loans and business expansion</vt:lpstr>
      <vt:lpstr>Main constraints and opportunities for inputs and service providers</vt:lpstr>
      <vt:lpstr>PowerPoint Presentation</vt:lpstr>
      <vt:lpstr>Gender and age groups of the traders</vt:lpstr>
      <vt:lpstr>Education level of traders and their nature of trading</vt:lpstr>
      <vt:lpstr>Characteristics of Small ruminant trading</vt:lpstr>
      <vt:lpstr>Main constraints and opportunities in trading business</vt:lpstr>
      <vt:lpstr>ACKNOWLEGMENTS</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subject/>
  <dc:creator>Karmen</dc:creator>
  <cp:keywords/>
  <dc:description/>
  <cp:lastModifiedBy>Yabowork, Abenet (ILRI)</cp:lastModifiedBy>
  <cp:revision>34</cp:revision>
  <cp:lastPrinted>2022-02-08T10:38:18Z</cp:lastPrinted>
  <dcterms:created xsi:type="dcterms:W3CDTF">2020-04-15T05:49:20Z</dcterms:created>
  <dcterms:modified xsi:type="dcterms:W3CDTF">2025-01-27T08:52:23Z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0x0101006715863A3C30414792828F9C39F50A85</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ies>
</file>