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8"/>
  </p:notesMasterIdLst>
  <p:handoutMasterIdLst>
    <p:handoutMasterId r:id="rId79"/>
  </p:handoutMasterIdLst>
  <p:sldIdLst>
    <p:sldId id="955" r:id="rId2"/>
    <p:sldId id="951" r:id="rId3"/>
    <p:sldId id="1844" r:id="rId4"/>
    <p:sldId id="1823" r:id="rId5"/>
    <p:sldId id="1824" r:id="rId6"/>
    <p:sldId id="563" r:id="rId7"/>
    <p:sldId id="1354" r:id="rId8"/>
    <p:sldId id="1355" r:id="rId9"/>
    <p:sldId id="1382" r:id="rId10"/>
    <p:sldId id="1826" r:id="rId11"/>
    <p:sldId id="1383" r:id="rId12"/>
    <p:sldId id="1384" r:id="rId13"/>
    <p:sldId id="1825" r:id="rId14"/>
    <p:sldId id="1356" r:id="rId15"/>
    <p:sldId id="1357" r:id="rId16"/>
    <p:sldId id="1358" r:id="rId17"/>
    <p:sldId id="1385" r:id="rId18"/>
    <p:sldId id="1386" r:id="rId19"/>
    <p:sldId id="1827" r:id="rId20"/>
    <p:sldId id="1387" r:id="rId21"/>
    <p:sldId id="1845" r:id="rId22"/>
    <p:sldId id="1388" r:id="rId23"/>
    <p:sldId id="1828" r:id="rId24"/>
    <p:sldId id="1359" r:id="rId25"/>
    <p:sldId id="1360" r:id="rId26"/>
    <p:sldId id="1361" r:id="rId27"/>
    <p:sldId id="1389" r:id="rId28"/>
    <p:sldId id="1391" r:id="rId29"/>
    <p:sldId id="1829" r:id="rId30"/>
    <p:sldId id="1392" r:id="rId31"/>
    <p:sldId id="1830" r:id="rId32"/>
    <p:sldId id="1362" r:id="rId33"/>
    <p:sldId id="1363" r:id="rId34"/>
    <p:sldId id="1364" r:id="rId35"/>
    <p:sldId id="1831" r:id="rId36"/>
    <p:sldId id="1394" r:id="rId37"/>
    <p:sldId id="1833" r:id="rId38"/>
    <p:sldId id="1832" r:id="rId39"/>
    <p:sldId id="1365" r:id="rId40"/>
    <p:sldId id="1366" r:id="rId41"/>
    <p:sldId id="1367" r:id="rId42"/>
    <p:sldId id="1399" r:id="rId43"/>
    <p:sldId id="1846" r:id="rId44"/>
    <p:sldId id="1397" r:id="rId45"/>
    <p:sldId id="1398" r:id="rId46"/>
    <p:sldId id="1834" r:id="rId47"/>
    <p:sldId id="1368" r:id="rId48"/>
    <p:sldId id="1369" r:id="rId49"/>
    <p:sldId id="1370" r:id="rId50"/>
    <p:sldId id="1401" r:id="rId51"/>
    <p:sldId id="1400" r:id="rId52"/>
    <p:sldId id="1836" r:id="rId53"/>
    <p:sldId id="1835" r:id="rId54"/>
    <p:sldId id="1837" r:id="rId55"/>
    <p:sldId id="1407" r:id="rId56"/>
    <p:sldId id="1408" r:id="rId57"/>
    <p:sldId id="1409" r:id="rId58"/>
    <p:sldId id="1410" r:id="rId59"/>
    <p:sldId id="1411" r:id="rId60"/>
    <p:sldId id="1838" r:id="rId61"/>
    <p:sldId id="1839" r:id="rId62"/>
    <p:sldId id="1371" r:id="rId63"/>
    <p:sldId id="1372" r:id="rId64"/>
    <p:sldId id="1373" r:id="rId65"/>
    <p:sldId id="1412" r:id="rId66"/>
    <p:sldId id="1842" r:id="rId67"/>
    <p:sldId id="1840" r:id="rId68"/>
    <p:sldId id="1413" r:id="rId69"/>
    <p:sldId id="1414" r:id="rId70"/>
    <p:sldId id="1841" r:id="rId71"/>
    <p:sldId id="1374" r:id="rId72"/>
    <p:sldId id="1375" r:id="rId73"/>
    <p:sldId id="1376" r:id="rId74"/>
    <p:sldId id="1415" r:id="rId75"/>
    <p:sldId id="1377" r:id="rId76"/>
    <p:sldId id="1843" r:id="rId7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Module" id="{9DBEFF19-68A1-4B8D-907E-1D8E76A4DCBE}">
          <p14:sldIdLst>
            <p14:sldId id="955"/>
            <p14:sldId id="951"/>
            <p14:sldId id="1844"/>
          </p14:sldIdLst>
        </p14:section>
        <p14:section name="Introduction" id="{E5B072D4-1A5C-456F-8F89-69AB719C3F82}">
          <p14:sldIdLst>
            <p14:sldId id="1823"/>
            <p14:sldId id="1824"/>
            <p14:sldId id="563"/>
          </p14:sldIdLst>
        </p14:section>
        <p14:section name="Topic 6 - Sweetpotato Production and Mangement" id="{44C81576-BB32-4B7D-9DCD-4081976EF491}">
          <p14:sldIdLst>
            <p14:sldId id="1354"/>
            <p14:sldId id="1355"/>
            <p14:sldId id="1382"/>
            <p14:sldId id="1826"/>
            <p14:sldId id="1383"/>
            <p14:sldId id="1384"/>
            <p14:sldId id="1825"/>
            <p14:sldId id="1356"/>
            <p14:sldId id="1357"/>
            <p14:sldId id="1358"/>
            <p14:sldId id="1385"/>
            <p14:sldId id="1386"/>
            <p14:sldId id="1827"/>
            <p14:sldId id="1387"/>
            <p14:sldId id="1845"/>
            <p14:sldId id="1388"/>
            <p14:sldId id="1828"/>
            <p14:sldId id="1359"/>
            <p14:sldId id="1360"/>
            <p14:sldId id="1361"/>
            <p14:sldId id="1389"/>
            <p14:sldId id="1391"/>
            <p14:sldId id="1829"/>
            <p14:sldId id="1392"/>
            <p14:sldId id="1830"/>
            <p14:sldId id="1362"/>
            <p14:sldId id="1363"/>
            <p14:sldId id="1364"/>
            <p14:sldId id="1831"/>
            <p14:sldId id="1394"/>
            <p14:sldId id="1833"/>
            <p14:sldId id="1832"/>
            <p14:sldId id="1365"/>
            <p14:sldId id="1366"/>
            <p14:sldId id="1367"/>
            <p14:sldId id="1399"/>
            <p14:sldId id="1846"/>
            <p14:sldId id="1397"/>
            <p14:sldId id="1398"/>
            <p14:sldId id="1834"/>
            <p14:sldId id="1368"/>
            <p14:sldId id="1369"/>
            <p14:sldId id="1370"/>
            <p14:sldId id="1401"/>
            <p14:sldId id="1400"/>
            <p14:sldId id="1836"/>
            <p14:sldId id="1835"/>
            <p14:sldId id="1837"/>
            <p14:sldId id="1407"/>
            <p14:sldId id="1408"/>
            <p14:sldId id="1409"/>
            <p14:sldId id="1410"/>
            <p14:sldId id="1411"/>
            <p14:sldId id="1838"/>
            <p14:sldId id="1839"/>
            <p14:sldId id="1371"/>
            <p14:sldId id="1372"/>
            <p14:sldId id="1373"/>
            <p14:sldId id="1412"/>
            <p14:sldId id="1842"/>
            <p14:sldId id="1840"/>
            <p14:sldId id="1413"/>
            <p14:sldId id="1414"/>
            <p14:sldId id="1841"/>
            <p14:sldId id="1374"/>
            <p14:sldId id="1375"/>
            <p14:sldId id="1376"/>
            <p14:sldId id="1415"/>
            <p14:sldId id="1377"/>
            <p14:sldId id="18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Nata" initials="NVA" lastIdx="5" clrIdx="6"/>
  <p:cmAuthor id="1" name="Emil6 Heidkamp" initials="EH" lastIdx="231" clrIdx="0">
    <p:extLst/>
  </p:cmAuthor>
  <p:cmAuthor id="8" name="Kat" initials="KH" lastIdx="22" clrIdx="7">
    <p:extLst>
      <p:ext uri="{19B8F6BF-5375-455C-9EA6-DF929625EA0E}">
        <p15:presenceInfo xmlns:p15="http://schemas.microsoft.com/office/powerpoint/2012/main" userId="Kat" providerId="None"/>
      </p:ext>
    </p:extLst>
  </p:cmAuthor>
  <p:cmAuthor id="2" name="Emilio" initials="E" lastIdx="64" clrIdx="1">
    <p:extLst/>
  </p:cmAuthor>
  <p:cmAuthor id="3" name="Maru, Joyce  (CIP-SSA)" initials="MJ(" lastIdx="30" clrIdx="2">
    <p:extLst/>
  </p:cmAuthor>
  <p:cmAuthor id="4" name="Cody Jackson" initials="CJ" lastIdx="3" clrIdx="3">
    <p:extLst/>
  </p:cmAuthor>
  <p:cmAuthor id="5" name="Cody Jackson" initials="CJ [2]" lastIdx="1" clrIdx="4">
    <p:extLst/>
  </p:cmAuthor>
  <p:cmAuthor id="6" name="Cody Jackson" initials="CJ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886BA7"/>
    <a:srgbClr val="E1EDCE"/>
    <a:srgbClr val="008575"/>
    <a:srgbClr val="E76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25" autoAdjust="0"/>
    <p:restoredTop sz="67289" autoAdjust="0"/>
  </p:normalViewPr>
  <p:slideViewPr>
    <p:cSldViewPr snapToGrid="0">
      <p:cViewPr varScale="1">
        <p:scale>
          <a:sx n="45" d="100"/>
          <a:sy n="45" d="100"/>
        </p:scale>
        <p:origin x="10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4212" y="61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39:38.775" idx="11">
    <p:pos x="5760" y="0"/>
    <p:text>https://www.flickr.com/photos/106872707@N03/21861918610/in/dateposted/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3:22:13.911" idx="20">
    <p:pos x="5760" y="0"/>
    <p:text>https://www.flickr.com/photos/106872707@N03/18459937915/in/dateposted/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3:37:34.298" idx="21">
    <p:pos x="3290" y="0"/>
    <p:text>https://www.flickr.com/photos/106872707@N03/33537914103/in/photolist-T6Czqk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3:41:12.547" idx="22">
    <p:pos x="5760" y="0"/>
    <p:text>Image from manual,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44:16.504" idx="12">
    <p:pos x="3290" y="0"/>
    <p:text>https://www.flickr.com/photos/106872707@N03/13977259711/in/dateposted/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45:52.097" idx="13">
    <p:pos x="5760" y="0"/>
    <p:text>https://www.flickr.com/photos/106872707@N03/15654317981/in/dateposted/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47:53.697" idx="14">
    <p:pos x="3290" y="0"/>
    <p:text>https://www.flickr.com/photos/106872707@N03/20758968665/in/dateposted/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51:00.083" idx="15">
    <p:pos x="5760" y="0"/>
    <p:text>https://www.flickr.com/photos/106872707@N03/41972892591/in/dateposted/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53:57.991" idx="16">
    <p:pos x="3290" y="0"/>
    <p:text>https://www.flickr.com/photos/106872707@N03/15471436230/in/photostream/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2:56:24.114" idx="17">
    <p:pos x="5760" y="0"/>
    <p:text>https://www.flickr.com/photos/106872707@N03/34460683353/in/dateposted/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3:20:32.623" idx="19">
    <p:pos x="5760" y="0"/>
    <p:text>https://www.flickr.com/photos/106872707@N03/12832791134/in/dateposted/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7T13:00:43.963" idx="18">
    <p:pos x="3290" y="0"/>
    <p:text>https://www.flickr.com/photos/106872707@N03/40395770091/in/photolist-24xCT5F</p:text>
    <p:extLst>
      <p:ext uri="{C676402C-5697-4E1C-873F-D02D1690AC5C}">
        <p15:threadingInfo xmlns:p15="http://schemas.microsoft.com/office/powerpoint/2012/main" timeZoneBias="24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AE83D8-2821-487E-8826-60D772DC01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1994F-838A-4D48-BBCB-C629E7332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8A3F-9B52-4D9F-84D3-1BC439CF3B70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C250E-FF2D-42A3-870B-91FCEEC2A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F72F-1C19-447A-87D0-AE6AA504B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A8A20-B5D0-4682-9D03-2B7372A04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DEC07-A887-594C-B263-2F0C902F0C4F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17B8-D098-B945-9F65-129BF0C78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1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pPr marL="0" indent="0">
              <a:buFont typeface="+mj-lt"/>
              <a:buNone/>
            </a:pPr>
            <a:endParaRPr lang="en-GB" b="0" dirty="0"/>
          </a:p>
          <a:p>
            <a:pPr marL="228600" indent="-228600">
              <a:buFont typeface="+mj-lt"/>
              <a:buAutoNum type="arabicPeriod"/>
            </a:pPr>
            <a:r>
              <a:rPr lang="en-GB" b="0" dirty="0"/>
              <a:t>Farmers access to planting materials, other players to understand and factor in agricultural calendar and gender roles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largely grown by women for subsistence purposes, with men becoming more involved in production as market demand increases.  There are exceptions where these roles are reversed, e.g. Nigeria.</a:t>
            </a:r>
            <a:endParaRPr lang="en-GB" b="0" i="0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46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Deep, Moderately fertile, Sandy loam, Slightly acid soils (pH 5.6-6.6)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Yes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No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No (Same nutrient requirements)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78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sz="1200" b="1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ensure good drainage, soil aeration and ease of harvesting of the mature roots.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 25 to 30cm between plants, and 60 to100cm between ridges.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No, flatbeds have lower yields.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94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To maximise the growing period and to allow early harvesting for household food consumption or early market sales.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Larger total area planted; Spreading of risk of yield loss; Less likelihood of labour shortage; A smoother supply of roots over a prolonged period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7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US" dirty="0" err="1"/>
              <a:t>Maximises</a:t>
            </a:r>
            <a:r>
              <a:rPr lang="en-US" dirty="0"/>
              <a:t> use of land and labour; Increases dietary diversity; Renews the soil; May fight weevils; Reduces weed growth; Increases soil fertility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Maize, pigeon pea, cassava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49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1) Initial establishment; 2) Differentiation of storage roots; 3) Storage root bulking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Affects yield size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20-25 degrees Celsius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Manual removal; Mulching; Crop rotation; Intercropping; Herbicide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Mutation, water blisters, sun scalding, growth cracks, flattened 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08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Potassium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Unusual colouring of different plant parts; leaves drop unexpectedly; plants are shorter than normal; deformation of plant parts: (e.g. thin or spindly stems); and die-back of stem and root tips. 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insects such as aphids and whiteflies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4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B2DEA-81F3-4769-9579-6D62B2167017}"/>
              </a:ext>
            </a:extLst>
          </p:cNvPr>
          <p:cNvSpPr/>
          <p:nvPr userDrawn="1"/>
        </p:nvSpPr>
        <p:spPr>
          <a:xfrm>
            <a:off x="19647" y="4505721"/>
            <a:ext cx="9144001" cy="235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43B310-965F-4E6E-8354-883EF474D1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22502"/>
            <a:ext cx="9144000" cy="163739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18A2089C-B10D-4E82-939A-1E05D3333D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01489" y="5310989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6EA2A66-5F12-407C-B361-64AC2287A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151" y="4449850"/>
            <a:ext cx="8644044" cy="832189"/>
          </a:xfrm>
        </p:spPr>
        <p:txBody>
          <a:bodyPr>
            <a:noAutofit/>
          </a:bodyPr>
          <a:lstStyle>
            <a:lvl1pPr algn="r">
              <a:defRPr sz="4000">
                <a:latin typeface="Cabin" panose="00000500000000000000" pitchFamily="2" charset="0"/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217EA2E-17CB-4B37-A17E-A43935EE849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62"/>
          <a:stretch/>
        </p:blipFill>
        <p:spPr bwMode="auto">
          <a:xfrm>
            <a:off x="2914" y="-1"/>
            <a:ext cx="9138172" cy="4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6FD2EA-E7C4-40A3-850B-91230B4193B1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39" y="6024657"/>
            <a:ext cx="615315" cy="62928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8F5801-B396-4B39-9882-264B99BF741F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9" y="6039262"/>
            <a:ext cx="628650" cy="54483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2776E7-C9AB-4812-A975-E66CF368C1E6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24" y="6096412"/>
            <a:ext cx="1187450" cy="45529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E58CDE-4EF0-4E6D-8E1D-3435E2B646F5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454" y="5858287"/>
            <a:ext cx="837565" cy="83820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4CDC21-9366-4AE0-9F2C-A21DC0EC8994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14" y="5901467"/>
            <a:ext cx="752475" cy="70358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44559A-F164-4B20-929E-A44D7906D2FC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84" y="5803522"/>
            <a:ext cx="612775" cy="87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2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C67004-132D-426F-ABC3-4310C7E9F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2495D-1C5E-404B-AA92-A93B6888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267C4-F00C-4C1A-9E92-3E9CBEB45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692C-5600-4C6C-B7D9-799AB79AB4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996539-6967-46A7-AE73-11A38C2067C3}"/>
              </a:ext>
            </a:extLst>
          </p:cNvPr>
          <p:cNvGrpSpPr/>
          <p:nvPr userDrawn="1"/>
        </p:nvGrpSpPr>
        <p:grpSpPr>
          <a:xfrm>
            <a:off x="7765026" y="319558"/>
            <a:ext cx="762934" cy="652909"/>
            <a:chOff x="4330700" y="983788"/>
            <a:chExt cx="3987800" cy="34127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665B30-BDAD-4E11-A423-C881AE0397DE}"/>
                </a:ext>
              </a:extLst>
            </p:cNvPr>
            <p:cNvGrpSpPr/>
            <p:nvPr userDrawn="1"/>
          </p:nvGrpSpPr>
          <p:grpSpPr>
            <a:xfrm>
              <a:off x="4889500" y="1933170"/>
              <a:ext cx="2870200" cy="2184400"/>
              <a:chOff x="4889500" y="1933170"/>
              <a:chExt cx="2870200" cy="21844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9F760CF-C2E3-4F5A-9BED-836295163BA4}"/>
                  </a:ext>
                </a:extLst>
              </p:cNvPr>
              <p:cNvSpPr/>
              <p:nvPr userDrawn="1"/>
            </p:nvSpPr>
            <p:spPr>
              <a:xfrm>
                <a:off x="5816600" y="19331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DCF09170-BE5B-4BF9-AA48-5EEE1743BC81}"/>
                  </a:ext>
                </a:extLst>
              </p:cNvPr>
              <p:cNvSpPr/>
              <p:nvPr userDrawn="1"/>
            </p:nvSpPr>
            <p:spPr>
              <a:xfrm>
                <a:off x="4889500" y="35333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D2D1400D-7E77-4025-9BF6-AB039DF52F2F}"/>
                  </a:ext>
                </a:extLst>
              </p:cNvPr>
              <p:cNvSpPr/>
              <p:nvPr userDrawn="1"/>
            </p:nvSpPr>
            <p:spPr>
              <a:xfrm>
                <a:off x="6743700" y="35460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8E30E1-FE95-41B1-81D7-06888AEC7E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422"/>
            <a:stretch/>
          </p:blipFill>
          <p:spPr>
            <a:xfrm>
              <a:off x="4330700" y="983788"/>
              <a:ext cx="3987800" cy="34127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97918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(Breakout Groups)</a:t>
            </a:r>
          </a:p>
        </p:txBody>
      </p:sp>
    </p:spTree>
    <p:extLst>
      <p:ext uri="{BB962C8B-B14F-4D97-AF65-F5344CB8AC3E}">
        <p14:creationId xmlns:p14="http://schemas.microsoft.com/office/powerpoint/2010/main" val="28586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(Whole Class)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0BAF12-1B6F-44FA-999C-57E95CC07EB3}"/>
              </a:ext>
            </a:extLst>
          </p:cNvPr>
          <p:cNvGrpSpPr/>
          <p:nvPr userDrawn="1"/>
        </p:nvGrpSpPr>
        <p:grpSpPr>
          <a:xfrm>
            <a:off x="7841078" y="303435"/>
            <a:ext cx="612628" cy="595682"/>
            <a:chOff x="4814206" y="1257561"/>
            <a:chExt cx="767975" cy="7467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E24F18-3469-443E-96FC-BA439187B6E5}"/>
                </a:ext>
              </a:extLst>
            </p:cNvPr>
            <p:cNvSpPr/>
            <p:nvPr userDrawn="1"/>
          </p:nvSpPr>
          <p:spPr>
            <a:xfrm>
              <a:off x="5221585" y="1527172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4E8EA-3A1A-4C37-B2E1-425D03832B57}"/>
                </a:ext>
              </a:extLst>
            </p:cNvPr>
            <p:cNvSpPr/>
            <p:nvPr userDrawn="1"/>
          </p:nvSpPr>
          <p:spPr>
            <a:xfrm>
              <a:off x="4983982" y="1527349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867C27-ABA9-4ECC-8B58-4B01B105F205}"/>
                </a:ext>
              </a:extLst>
            </p:cNvPr>
            <p:cNvSpPr/>
            <p:nvPr userDrawn="1"/>
          </p:nvSpPr>
          <p:spPr>
            <a:xfrm>
              <a:off x="4858378" y="1753437"/>
              <a:ext cx="678264" cy="185895"/>
            </a:xfrm>
            <a:custGeom>
              <a:avLst/>
              <a:gdLst>
                <a:gd name="connsiteX0" fmla="*/ 0 w 678264"/>
                <a:gd name="connsiteY0" fmla="*/ 175847 h 185895"/>
                <a:gd name="connsiteX1" fmla="*/ 15073 w 678264"/>
                <a:gd name="connsiteY1" fmla="*/ 60290 h 185895"/>
                <a:gd name="connsiteX2" fmla="*/ 90435 w 678264"/>
                <a:gd name="connsiteY2" fmla="*/ 5025 h 185895"/>
                <a:gd name="connsiteX3" fmla="*/ 195943 w 678264"/>
                <a:gd name="connsiteY3" fmla="*/ 35170 h 185895"/>
                <a:gd name="connsiteX4" fmla="*/ 226088 w 678264"/>
                <a:gd name="connsiteY4" fmla="*/ 100484 h 185895"/>
                <a:gd name="connsiteX5" fmla="*/ 256233 w 678264"/>
                <a:gd name="connsiteY5" fmla="*/ 40194 h 185895"/>
                <a:gd name="connsiteX6" fmla="*/ 316523 w 678264"/>
                <a:gd name="connsiteY6" fmla="*/ 0 h 185895"/>
                <a:gd name="connsiteX7" fmla="*/ 386862 w 678264"/>
                <a:gd name="connsiteY7" fmla="*/ 10049 h 185895"/>
                <a:gd name="connsiteX8" fmla="*/ 457200 w 678264"/>
                <a:gd name="connsiteY8" fmla="*/ 80387 h 185895"/>
                <a:gd name="connsiteX9" fmla="*/ 497393 w 678264"/>
                <a:gd name="connsiteY9" fmla="*/ 20097 h 185895"/>
                <a:gd name="connsiteX10" fmla="*/ 582804 w 678264"/>
                <a:gd name="connsiteY10" fmla="*/ 0 h 185895"/>
                <a:gd name="connsiteX11" fmla="*/ 653143 w 678264"/>
                <a:gd name="connsiteY11" fmla="*/ 35170 h 185895"/>
                <a:gd name="connsiteX12" fmla="*/ 678264 w 678264"/>
                <a:gd name="connsiteY12" fmla="*/ 110532 h 185895"/>
                <a:gd name="connsiteX13" fmla="*/ 678264 w 678264"/>
                <a:gd name="connsiteY13" fmla="*/ 185895 h 185895"/>
                <a:gd name="connsiteX14" fmla="*/ 0 w 678264"/>
                <a:gd name="connsiteY14" fmla="*/ 175847 h 18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8264" h="185895">
                  <a:moveTo>
                    <a:pt x="0" y="175847"/>
                  </a:moveTo>
                  <a:lnTo>
                    <a:pt x="15073" y="60290"/>
                  </a:lnTo>
                  <a:lnTo>
                    <a:pt x="90435" y="5025"/>
                  </a:lnTo>
                  <a:lnTo>
                    <a:pt x="195943" y="35170"/>
                  </a:lnTo>
                  <a:lnTo>
                    <a:pt x="226088" y="100484"/>
                  </a:lnTo>
                  <a:lnTo>
                    <a:pt x="256233" y="40194"/>
                  </a:lnTo>
                  <a:lnTo>
                    <a:pt x="316523" y="0"/>
                  </a:lnTo>
                  <a:lnTo>
                    <a:pt x="386862" y="10049"/>
                  </a:lnTo>
                  <a:lnTo>
                    <a:pt x="457200" y="80387"/>
                  </a:lnTo>
                  <a:lnTo>
                    <a:pt x="497393" y="20097"/>
                  </a:lnTo>
                  <a:lnTo>
                    <a:pt x="582804" y="0"/>
                  </a:lnTo>
                  <a:lnTo>
                    <a:pt x="653143" y="35170"/>
                  </a:lnTo>
                  <a:lnTo>
                    <a:pt x="678264" y="110532"/>
                  </a:lnTo>
                  <a:lnTo>
                    <a:pt x="678264" y="185895"/>
                  </a:lnTo>
                  <a:lnTo>
                    <a:pt x="0" y="175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6D1B8F9-BE03-4B50-AD56-FD0EC4FED6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213"/>
            <a:stretch/>
          </p:blipFill>
          <p:spPr>
            <a:xfrm>
              <a:off x="4814206" y="1257561"/>
              <a:ext cx="767975" cy="746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3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Discussion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 userDrawn="1"/>
        </p:nvGrpSpPr>
        <p:grpSpPr>
          <a:xfrm>
            <a:off x="7850400" y="344740"/>
            <a:ext cx="598885" cy="654020"/>
            <a:chOff x="7301007" y="2083489"/>
            <a:chExt cx="708761" cy="77401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349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Write down the class’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Brainstorming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003143-E27D-4707-85B5-97558C5A2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 userDrawn="1"/>
        </p:nvGrpSpPr>
        <p:grpSpPr>
          <a:xfrm>
            <a:off x="7960659" y="360273"/>
            <a:ext cx="409650" cy="683214"/>
            <a:chOff x="6081227" y="276076"/>
            <a:chExt cx="318540" cy="53126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637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50D07-3C42-4600-9A7F-CBC5A3CDEEF0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E217F8FB-E8BA-438C-B652-A9504C6B13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AD7AC5B-CC24-441F-A807-B7F761CADB22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11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23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D6CA6-1BA4-4D3F-84E8-24B001CED307}"/>
              </a:ext>
            </a:extLst>
          </p:cNvPr>
          <p:cNvSpPr/>
          <p:nvPr userDrawn="1"/>
        </p:nvSpPr>
        <p:spPr>
          <a:xfrm>
            <a:off x="1" y="0"/>
            <a:ext cx="13356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332BC-DA7B-4290-AB59-1009D25269A2}"/>
              </a:ext>
            </a:extLst>
          </p:cNvPr>
          <p:cNvSpPr/>
          <p:nvPr userDrawn="1"/>
        </p:nvSpPr>
        <p:spPr>
          <a:xfrm>
            <a:off x="0" y="0"/>
            <a:ext cx="63699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154D6-BDFC-4EE5-83F3-7D6ACD249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1E17662-1D7A-4FAF-A767-6E657B6760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4355" y="2808014"/>
            <a:ext cx="6544732" cy="832189"/>
          </a:xfrm>
        </p:spPr>
        <p:txBody>
          <a:bodyPr>
            <a:no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85AD8-5034-4557-9BBC-8CDB93E314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91087" y="2203963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</p:spTree>
    <p:extLst>
      <p:ext uri="{BB962C8B-B14F-4D97-AF65-F5344CB8AC3E}">
        <p14:creationId xmlns:p14="http://schemas.microsoft.com/office/powerpoint/2010/main" val="301371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278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8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4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0"/>
            <a:ext cx="5256609" cy="62674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4CEE7-59D8-4B98-8D1D-AACF407FD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48590" y="63944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81AFF3-3716-4A2E-8F47-D4F6A9F42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53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844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460E-8DA7-416F-8EDC-1484AE241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440632A-B2E1-4889-AFEF-C58C698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3C3DA5D-DBCF-4F5C-A7B6-C937E65E2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4509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1237"/>
            <a:ext cx="2949178" cy="914078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1"/>
            <a:ext cx="5256609" cy="62484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5C2B8E-E972-4DF0-ACD1-D634E2EEE3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41" y="1499780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1091F-D054-43BE-9F57-47AD0F9E8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0B208D-A588-40CB-958F-693B8BAE9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444" y="2038169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963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10872"/>
            <a:ext cx="2949178" cy="866386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345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A6827-70BC-4B3A-A84F-EB67F288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A869A-E126-42A6-A924-729D6DED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6966" y="1908173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A370B-C2FF-4990-9A6F-41C1F1750A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6966" y="1410153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414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BD638B5-8C9E-4E58-B6B2-236169D27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559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9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8187588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23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4000" cy="6290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4091558"/>
            <a:ext cx="9144000" cy="18711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14309"/>
            <a:ext cx="6753092" cy="48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B0CD3-1A6E-460A-A943-A92B88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D0DED-343A-4E97-884E-99154BEDC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802758"/>
            <a:ext cx="7887097" cy="13826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099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1"/>
            <a:ext cx="3937000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8640"/>
            <a:ext cx="3010826" cy="125014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1FB72-F846-4782-8F1D-9B0CE527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E0C55-D963-432D-B26A-F1B61CC04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66" y="1862396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39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-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>
            <a:extLst>
              <a:ext uri="{FF2B5EF4-FFF2-40B4-BE49-F238E27FC236}">
                <a16:creationId xmlns:a16="http://schemas.microsoft.com/office/drawing/2014/main" id="{F41EED44-9442-4AF5-9905-C3753FF5E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05" y="2525591"/>
            <a:ext cx="6544732" cy="832189"/>
          </a:xfrm>
        </p:spPr>
        <p:txBody>
          <a:bodyPr>
            <a:noAutofit/>
          </a:bodyPr>
          <a:lstStyle>
            <a:lvl1pPr algn="r">
              <a:defRPr sz="4000"/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BFC00-9155-4284-AC70-A162061BC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552" b="14711"/>
          <a:stretch/>
        </p:blipFill>
        <p:spPr>
          <a:xfrm flipH="1">
            <a:off x="6295749" y="4364044"/>
            <a:ext cx="2848251" cy="1899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5F475-CB69-4059-B793-C3BC5A1C5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7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5164666" y="1"/>
            <a:ext cx="3979334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840" y="456192"/>
            <a:ext cx="3010826" cy="124182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2608A-86D1-4268-98F8-3B4A37B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EA9F577-6D9E-47F3-9C87-B93B68DF6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7091" y="1892300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0811-3841-46EE-84C1-417D73F5AB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8171923-343E-44BF-8C29-39958ED2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1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B6C40-9EC2-4A96-87C7-D6B4E43B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55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n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89672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9941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C71AF-9FAA-497E-9474-0A7BC5BE2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4603-CF73-436D-84D7-F8B6F352FA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6074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1741"/>
            <a:ext cx="3868340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42011"/>
            <a:ext cx="3868340" cy="464765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11741"/>
            <a:ext cx="3887391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42011"/>
            <a:ext cx="3887391" cy="464765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1CDD-FBC3-4188-BE21-626B8067D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49D7F-0EB0-4A06-9627-60AD1501C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49B29A-E96A-4699-ABF4-C630B4F8912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9318"/>
            <a:ext cx="9144000" cy="6169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2095"/>
            <a:ext cx="7886700" cy="500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DFC21-CCAB-41FC-A4E8-2553D9C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859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4" r:id="rId2"/>
    <p:sldLayoutId id="2147483693" r:id="rId3"/>
    <p:sldLayoutId id="2147483662" r:id="rId4"/>
    <p:sldLayoutId id="214748368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6" r:id="rId11"/>
    <p:sldLayoutId id="2147483677" r:id="rId12"/>
    <p:sldLayoutId id="2147483678" r:id="rId13"/>
    <p:sldLayoutId id="2147483686" r:id="rId14"/>
    <p:sldLayoutId id="2147483692" r:id="rId15"/>
    <p:sldLayoutId id="2147483687" r:id="rId16"/>
    <p:sldLayoutId id="2147483689" r:id="rId17"/>
    <p:sldLayoutId id="2147483690" r:id="rId18"/>
    <p:sldLayoutId id="2147483696" r:id="rId19"/>
    <p:sldLayoutId id="2147483691" r:id="rId20"/>
    <p:sldLayoutId id="2147483695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97" r:id="rId27"/>
    <p:sldLayoutId id="2147483674" r:id="rId28"/>
    <p:sldLayoutId id="2147483679" r:id="rId29"/>
    <p:sldLayoutId id="214748368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Century Gothic" panose="020B0502020202020204" pitchFamily="34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rgbClr val="333333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Zilla Slab Light" pitchFamily="2" charset="0"/>
        <a:buChar char="−"/>
        <a:defRPr sz="22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comments" Target="../comments/commen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1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98158-9CAA-4716-BDB7-E166654F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module is designed to potentially serve a wide variety of audiences (nutritionists and agronomists, policymakers, extension workers, farmers).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all of the material will be relevant to all audiences.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Please refer to the accompanying Facilitator’s Guide for guidance on how to adapt these materials to your audience and facilitation best practices.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E7BA-74DE-4A36-A58E-082FA583F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2D6DF-FF71-4325-9082-6CE33B29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855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7E9509-42EB-4A2D-894E-370E319D6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022292"/>
            <a:ext cx="7886700" cy="869570"/>
          </a:xfrm>
        </p:spPr>
        <p:txBody>
          <a:bodyPr/>
          <a:lstStyle/>
          <a:p>
            <a:r>
              <a:rPr lang="en-GB" i="1" dirty="0"/>
              <a:t>Completed sweetpotato activity calendar from </a:t>
            </a:r>
            <a:r>
              <a:rPr lang="en-GB" i="1" dirty="0" err="1"/>
              <a:t>Ukerewe</a:t>
            </a:r>
            <a:r>
              <a:rPr lang="en-GB" i="1" dirty="0"/>
              <a:t>, Tanzania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4733-3661-49AC-B39C-9688536D9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Cropping Calendar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947B3B-B3D9-4E48-BBAD-15C973F511D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8B0365E-7E58-4760-83CC-DEA3E5C24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18918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73B07C9-9088-4458-86C4-92387DA4F8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623398"/>
              </p:ext>
            </p:extLst>
          </p:nvPr>
        </p:nvGraphicFramePr>
        <p:xfrm>
          <a:off x="1437946" y="1958189"/>
          <a:ext cx="5709088" cy="376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Bitmap Image" r:id="rId3" imgW="6676190" imgH="4390476" progId="Paint.Picture">
                  <p:embed/>
                </p:oleObj>
              </mc:Choice>
              <mc:Fallback>
                <p:oleObj name="Bitmap Image" r:id="rId3" imgW="6676190" imgH="4390476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7946" y="1958189"/>
                        <a:ext cx="5709088" cy="3766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068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B736B7-B131-42BD-B174-EDAA99843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Role of Other Players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3BEAA8-BE4B-4001-888B-4C48BF542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Promoters</a:t>
            </a:r>
          </a:p>
          <a:p>
            <a:endParaRPr lang="en-US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1DF8746-3A9B-46D3-8B38-7F46D8FDDF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Understand agricultural calendar of local community</a:t>
            </a:r>
          </a:p>
          <a:p>
            <a:pPr lvl="1"/>
            <a:r>
              <a:rPr lang="en-US" dirty="0"/>
              <a:t>How OFSP will fit into calendar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9BC9AE2-F675-4A6D-B7D9-2EBB22A1C1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Production Workers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229A1C7E-7162-479B-92CB-B7D1E0F0467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Consider the degree of commercialization of OFSP</a:t>
            </a:r>
          </a:p>
          <a:p>
            <a:r>
              <a:rPr lang="en-US" dirty="0"/>
              <a:t>Factor in gender roles and responsibilities along the OFSP value chain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403D12-8935-468C-AB93-11C833A85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3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A0004D-0859-4BB2-8CF7-D60A57346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4717"/>
            <a:ext cx="7886700" cy="4432246"/>
          </a:xfrm>
        </p:spPr>
        <p:txBody>
          <a:bodyPr/>
          <a:lstStyle/>
          <a:p>
            <a:r>
              <a:rPr lang="en-US" dirty="0"/>
              <a:t>In most SSA, OFSP grown by women, for subsistence purposes</a:t>
            </a:r>
          </a:p>
          <a:p>
            <a:r>
              <a:rPr lang="en-US" dirty="0"/>
              <a:t>Men often get involved in production as market demand increases</a:t>
            </a:r>
          </a:p>
          <a:p>
            <a:r>
              <a:rPr lang="en-US" dirty="0"/>
              <a:t>Sometimes, this trend is reversed:</a:t>
            </a:r>
          </a:p>
          <a:p>
            <a:pPr lvl="1"/>
            <a:r>
              <a:rPr lang="en-US" dirty="0"/>
              <a:t>For example, in Nigeria men are major OFSP producers, women grow OFSP as commercialization grows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4F4561-9DE0-43AB-91FD-7429B41037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C2F246-6446-483E-9B28-68CC504FD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Farming Regions in SSA Show Different Gender Patterns</a:t>
            </a:r>
          </a:p>
        </p:txBody>
      </p:sp>
    </p:spTree>
    <p:extLst>
      <p:ext uri="{BB962C8B-B14F-4D97-AF65-F5344CB8AC3E}">
        <p14:creationId xmlns:p14="http://schemas.microsoft.com/office/powerpoint/2010/main" val="3977650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9DC232-D1F3-42DF-88DF-B0F9EAA88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the challenges with timing the operations?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Generally speaking, in many parts of SSA, what is the difference between why women and men grow sweetpotato?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382AB-89F7-4284-9A7F-4950F0AA4D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645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Promoters of Orange-Fleshed Sweetpotato (OFSP) need detailed knowledge of the farming community’s yearly schedule, the degree of commercialisation in the region, and the local gender dynamics.</a:t>
            </a:r>
          </a:p>
          <a:p>
            <a:pPr lvl="0"/>
            <a:r>
              <a:rPr lang="en-US" dirty="0"/>
              <a:t>It is critical for sweetpotato farmers to have access to planting materials at the right time in order to take advantage of the onset of the rains.</a:t>
            </a:r>
          </a:p>
          <a:p>
            <a:pPr lvl="0"/>
            <a:r>
              <a:rPr lang="en-US" dirty="0"/>
              <a:t>Different farming regions in SSA show different gender patterns, but sweetpotato farming is largely women-dominated.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126815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and Preparing Land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724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altitude and soil conditions that are best for growing sweetpotato.</a:t>
            </a:r>
          </a:p>
          <a:p>
            <a:pPr lvl="0"/>
            <a:r>
              <a:rPr lang="en-US" dirty="0"/>
              <a:t>Tell why sweetpotatoes are typically grown on mounds, ridges, or beds. Explain how these beds can be constructed.</a:t>
            </a:r>
          </a:p>
          <a:p>
            <a:pPr lvl="0"/>
            <a:r>
              <a:rPr lang="en-US" dirty="0"/>
              <a:t>Explain why crop rotation and plot separation are important. </a:t>
            </a:r>
          </a:p>
          <a:p>
            <a:pPr lvl="0"/>
            <a:r>
              <a:rPr lang="en-US" dirty="0"/>
              <a:t>Explain why men in the community should be consulted, even when women are the main growers.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139469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3B34D4-AB37-4E18-A216-C460CB382B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F166BD-013C-4F8E-A274-1B01FBC7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Altitude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6D6EFF-ADB7-488B-AC6A-9FAEC29FFB6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OFSP grows well with sea level up to 1,700m above sea level (m.a.s.l.)</a:t>
            </a:r>
          </a:p>
          <a:p>
            <a:r>
              <a:rPr lang="en-US" dirty="0"/>
              <a:t>Some varieties, up to 2,500 m.a.s.l., however, they have poorer taste and lower dry matter.</a:t>
            </a:r>
          </a:p>
        </p:txBody>
      </p:sp>
      <p:pic>
        <p:nvPicPr>
          <p:cNvPr id="6146" name="Picture 2" descr="https://lh6.googleusercontent.com/m8VuMA0aHP-flzO51SO_rtJuC3HxQJItVfl5SNt_sRxHKbGGxrIOZxPcAyxUsMELL6h2a2rxKelGsgGAdoouYoSq-C75Ef64EAC15lynmW-e2evWTNk6LNiQLSOZWdIPY0DF35Sw">
            <a:extLst>
              <a:ext uri="{FF2B5EF4-FFF2-40B4-BE49-F238E27FC236}">
                <a16:creationId xmlns:a16="http://schemas.microsoft.com/office/drawing/2014/main" id="{CE8CBF6D-6DC9-4594-94BF-255AB0A6944E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307" r="22291" b="8618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76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589BDB-B4BA-4D79-A8E1-592FF00E4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Soils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C263A-2793-4E12-AA32-55B6668259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AC0499-6680-46CD-8743-7B4F3C7DF13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96094" y="1175657"/>
            <a:ext cx="2949575" cy="4863193"/>
          </a:xfrm>
        </p:spPr>
        <p:txBody>
          <a:bodyPr/>
          <a:lstStyle/>
          <a:p>
            <a:r>
              <a:rPr lang="en-US" dirty="0"/>
              <a:t>Grows best on soil that is:</a:t>
            </a:r>
          </a:p>
          <a:p>
            <a:pPr lvl="1"/>
            <a:r>
              <a:rPr lang="en-US" dirty="0"/>
              <a:t>Deep</a:t>
            </a:r>
          </a:p>
          <a:p>
            <a:pPr lvl="1"/>
            <a:r>
              <a:rPr lang="en-US" dirty="0"/>
              <a:t>Moderately fertile</a:t>
            </a:r>
          </a:p>
          <a:p>
            <a:pPr lvl="1"/>
            <a:r>
              <a:rPr lang="en-US" dirty="0"/>
              <a:t>Sandy loam</a:t>
            </a:r>
          </a:p>
          <a:p>
            <a:pPr lvl="1"/>
            <a:r>
              <a:rPr lang="en-US" dirty="0"/>
              <a:t>Slightly acid soils (pH 5.6-6.6)</a:t>
            </a:r>
          </a:p>
          <a:p>
            <a:r>
              <a:rPr lang="en-US" dirty="0"/>
              <a:t>Sweetpotato plants like potassium, which can be obtained from ash.</a:t>
            </a:r>
          </a:p>
          <a:p>
            <a:r>
              <a:rPr lang="en-US" dirty="0"/>
              <a:t>High nitrogen soils are not optimal</a:t>
            </a:r>
          </a:p>
          <a:p>
            <a:endParaRPr lang="en-US" dirty="0"/>
          </a:p>
        </p:txBody>
      </p:sp>
      <p:pic>
        <p:nvPicPr>
          <p:cNvPr id="7170" name="Picture 2" descr="https://lh4.googleusercontent.com/MA0H_XOZMDxXkOBCKBflghK1ohYa9JGjElxAsAG1HfqyK3ycMnckMYc-kHnAsRGaiQlXwKlJeClkjpSF1ckJbEf13k1L8MjbLdBXn93H44IcQQ67oytmX3hZYUWL21ktCoyWASll">
            <a:extLst>
              <a:ext uri="{FF2B5EF4-FFF2-40B4-BE49-F238E27FC236}">
                <a16:creationId xmlns:a16="http://schemas.microsoft.com/office/drawing/2014/main" id="{1FC42811-7B5D-4901-9EF6-539929703F1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2" r="2206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432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C263A-2793-4E12-AA32-55B6668259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589BDB-B4BA-4D79-A8E1-592FF00E4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Soils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AC0499-6680-46CD-8743-7B4F3C7DF13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5563394" y="992777"/>
            <a:ext cx="2949575" cy="5046073"/>
          </a:xfrm>
        </p:spPr>
        <p:txBody>
          <a:bodyPr/>
          <a:lstStyle/>
          <a:p>
            <a:r>
              <a:rPr lang="en-US" dirty="0"/>
              <a:t>Land is prepared by constructing mounds, ridges or beds</a:t>
            </a:r>
          </a:p>
          <a:p>
            <a:r>
              <a:rPr lang="en-US" dirty="0"/>
              <a:t>Benefits:</a:t>
            </a:r>
          </a:p>
          <a:p>
            <a:pPr lvl="1"/>
            <a:r>
              <a:rPr lang="en-GB" dirty="0"/>
              <a:t>Provide fertility to the crop</a:t>
            </a:r>
          </a:p>
          <a:p>
            <a:pPr lvl="1"/>
            <a:r>
              <a:rPr lang="en-GB" dirty="0"/>
              <a:t>Loosen any compressed soil that might hinder root formation </a:t>
            </a:r>
          </a:p>
          <a:p>
            <a:pPr lvl="1"/>
            <a:r>
              <a:rPr lang="en-US" dirty="0"/>
              <a:t>Adequate drainage</a:t>
            </a:r>
          </a:p>
          <a:p>
            <a:pPr lvl="1"/>
            <a:r>
              <a:rPr lang="en-US" dirty="0"/>
              <a:t>Soil aeration</a:t>
            </a:r>
          </a:p>
        </p:txBody>
      </p:sp>
      <p:pic>
        <p:nvPicPr>
          <p:cNvPr id="8194" name="Picture 2" descr="https://lh5.googleusercontent.com/V1vBnH0xcMlQZOvc7p75fnEVlrtVT_F2YbvrWt6NNYT1qMBFv5MP4a-nbTORVpXJSZtfZfrjNY4drQjlKdE8wrPu8G-nuUmvcKiRsQWvQwYD65nHnE2MQfPVc-7f1FptSP1fJ5O2">
            <a:extLst>
              <a:ext uri="{FF2B5EF4-FFF2-40B4-BE49-F238E27FC236}">
                <a16:creationId xmlns:a16="http://schemas.microsoft.com/office/drawing/2014/main" id="{571EF4EC-FCF9-4A20-BDC5-7A311B1CA08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8" r="2662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13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26424" y="994142"/>
          <a:ext cx="8291152" cy="504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894">
                <a:tc>
                  <a:txBody>
                    <a:bodyPr/>
                    <a:lstStyle/>
                    <a:p>
                      <a:r>
                        <a:rPr lang="en-GB" sz="2400" dirty="0"/>
                        <a:t>Icon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Duration, minutes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Quick Review/Survey Questions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Brainstorming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Discussion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Activity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89746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Animated Slide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 of Animation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Graphic 20">
            <a:extLst>
              <a:ext uri="{FF2B5EF4-FFF2-40B4-BE49-F238E27FC236}">
                <a16:creationId xmlns:a16="http://schemas.microsoft.com/office/drawing/2014/main" id="{1F8431D5-08E7-41F6-82E4-56BFC705A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739" y="1615621"/>
            <a:ext cx="367559" cy="459448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44402" y="1642320"/>
            <a:ext cx="838086" cy="4141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j-lt"/>
                <a:ea typeface="Zilla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Xm</a:t>
            </a:r>
            <a:endParaRPr lang="en-GB" dirty="0"/>
          </a:p>
        </p:txBody>
      </p:sp>
      <p:sp>
        <p:nvSpPr>
          <p:cNvPr id="19" name="Diamond 18"/>
          <p:cNvSpPr/>
          <p:nvPr/>
        </p:nvSpPr>
        <p:spPr>
          <a:xfrm>
            <a:off x="1010081" y="4961064"/>
            <a:ext cx="204717" cy="177421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1010081" y="5628225"/>
            <a:ext cx="204717" cy="177421"/>
          </a:xfrm>
          <a:prstGeom prst="diamond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/>
        </p:nvGrpSpPr>
        <p:grpSpPr>
          <a:xfrm>
            <a:off x="943298" y="2873231"/>
            <a:ext cx="245341" cy="450098"/>
            <a:chOff x="6081227" y="276076"/>
            <a:chExt cx="318540" cy="53126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/>
        </p:nvGrpSpPr>
        <p:grpSpPr>
          <a:xfrm>
            <a:off x="885511" y="3536847"/>
            <a:ext cx="444140" cy="485029"/>
            <a:chOff x="7301007" y="2083489"/>
            <a:chExt cx="708761" cy="774011"/>
          </a:xfrm>
        </p:grpSpPr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752CBE-F1D8-40C2-AA1B-B3B0604056C7}"/>
              </a:ext>
            </a:extLst>
          </p:cNvPr>
          <p:cNvGrpSpPr/>
          <p:nvPr/>
        </p:nvGrpSpPr>
        <p:grpSpPr>
          <a:xfrm>
            <a:off x="759560" y="2110414"/>
            <a:ext cx="614060" cy="594606"/>
            <a:chOff x="6550372" y="-16065"/>
            <a:chExt cx="952500" cy="922323"/>
          </a:xfrm>
        </p:grpSpPr>
        <p:pic>
          <p:nvPicPr>
            <p:cNvPr id="40" name="Graphic 10">
              <a:extLst>
                <a:ext uri="{FF2B5EF4-FFF2-40B4-BE49-F238E27FC236}">
                  <a16:creationId xmlns:a16="http://schemas.microsoft.com/office/drawing/2014/main" id="{E57CAE19-FE18-4023-AC61-6EE4DA4CCA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22535"/>
            <a:stretch/>
          </p:blipFill>
          <p:spPr>
            <a:xfrm>
              <a:off x="6550372" y="-16065"/>
              <a:ext cx="952500" cy="922323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912CAC-C4C6-4804-877B-9699CAB0928C}"/>
                </a:ext>
              </a:extLst>
            </p:cNvPr>
            <p:cNvSpPr/>
            <p:nvPr userDrawn="1"/>
          </p:nvSpPr>
          <p:spPr>
            <a:xfrm>
              <a:off x="6966385" y="660446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78482C0-82CF-4EC4-BA68-A709080AA3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38" y="4095321"/>
            <a:ext cx="662745" cy="5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05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589E00-566C-4DF4-BCA5-C0A32C38BA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98EF8B-3340-406F-A5AE-9046D8DF4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Crop Rotation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427E20-0991-49FC-B6C3-9363A6429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Best to rotate with other crops</a:t>
            </a:r>
          </a:p>
          <a:p>
            <a:pPr lvl="1"/>
            <a:r>
              <a:rPr lang="en-US" dirty="0"/>
              <a:t>Recommended to follow</a:t>
            </a:r>
          </a:p>
          <a:p>
            <a:pPr lvl="2"/>
            <a:r>
              <a:rPr lang="en-US" dirty="0"/>
              <a:t>Cereals</a:t>
            </a:r>
          </a:p>
          <a:p>
            <a:pPr lvl="2"/>
            <a:r>
              <a:rPr lang="en-US" dirty="0"/>
              <a:t>Legumes</a:t>
            </a:r>
          </a:p>
          <a:p>
            <a:pPr lvl="1"/>
            <a:r>
              <a:rPr lang="en-US" dirty="0"/>
              <a:t>Not recommended (due to similar nutrient requirements)</a:t>
            </a:r>
          </a:p>
          <a:p>
            <a:pPr lvl="2"/>
            <a:r>
              <a:rPr lang="en-US" dirty="0"/>
              <a:t>Other root or tuber crops (particularly cassava)</a:t>
            </a:r>
          </a:p>
          <a:p>
            <a:endParaRPr lang="en-US" dirty="0"/>
          </a:p>
        </p:txBody>
      </p:sp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CE181976-6289-42D3-ADA1-EFC1FCD56C5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r="14089"/>
          <a:stretch/>
        </p:blipFill>
        <p:spPr>
          <a:xfrm>
            <a:off x="0" y="0"/>
            <a:ext cx="5222875" cy="6284913"/>
          </a:xfrm>
        </p:spPr>
      </p:pic>
    </p:spTree>
    <p:extLst>
      <p:ext uri="{BB962C8B-B14F-4D97-AF65-F5344CB8AC3E}">
        <p14:creationId xmlns:p14="http://schemas.microsoft.com/office/powerpoint/2010/main" val="2448200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247C38-E79C-4B7C-92ED-F9659E85D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Separate new </a:t>
            </a:r>
            <a:r>
              <a:rPr lang="en-GB" dirty="0" err="1"/>
              <a:t>sweetpotato</a:t>
            </a:r>
            <a:r>
              <a:rPr lang="en-GB" dirty="0"/>
              <a:t> fields from recently harvested or existing fields with a barrier crop to prevent weevils and viruses.</a:t>
            </a:r>
          </a:p>
          <a:p>
            <a:r>
              <a:rPr lang="en-GB" dirty="0"/>
              <a:t>Allow for fallow periods</a:t>
            </a:r>
            <a:endParaRPr lang="en-US" dirty="0"/>
          </a:p>
          <a:p>
            <a:r>
              <a:rPr lang="en-US" dirty="0"/>
              <a:t>Only use same plot for OFSP one year out of three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2D3C1B-5648-4A60-BED9-8967ABD156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67A516-40C3-474D-80BA-AB70758D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Plot Separation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258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8FBA28-0CCA-4CAB-978B-CF61DD69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Land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E8FBD3-9D3D-4883-806D-0344F8121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DF55F9-67E4-42CB-84AB-4E287034942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Although women largely grow and control OFSP, in most SSA, men are the land owners and make all land-related decisions.  Thus it is critical that men be consulted about project activities.</a:t>
            </a:r>
          </a:p>
        </p:txBody>
      </p:sp>
      <p:pic>
        <p:nvPicPr>
          <p:cNvPr id="9218" name="Picture 2" descr="https://lh4.googleusercontent.com/zWxDTr6w-Tw4gzx1aNcYgbltrex4hDLWoxRKZCzWNI6A-Nc3dtRyVelFAs0oRV0H-2pYNO7DqACGZOT2wwNRN3-M5LpgVggtynSQ5VQlFlPS-ESf1F9TLfmmsLpEyJOpivQULGwv">
            <a:extLst>
              <a:ext uri="{FF2B5EF4-FFF2-40B4-BE49-F238E27FC236}">
                <a16:creationId xmlns:a16="http://schemas.microsoft.com/office/drawing/2014/main" id="{4CBE2BE4-E87E-48DE-80C7-1427AFE4DFE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6" b="19435"/>
          <a:stretch/>
        </p:blipFill>
        <p:spPr bwMode="auto">
          <a:xfrm>
            <a:off x="0" y="0"/>
            <a:ext cx="9144000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145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CC825C-CB11-40C2-9F65-2AC90D022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type of soil does sweetpotato grow best on?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Is potassium good for sweetpotato?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Does sweetpotato like high altitude locations?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Should sweetpotato be rotated with cassava?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98DC9C-B051-4751-B26D-25BA1203CE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81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r>
              <a:rPr lang="en-US" dirty="0"/>
              <a:t>Sea level up to 1,700 m above sea level are the best altitudes for sweetpotato plants. </a:t>
            </a:r>
          </a:p>
          <a:p>
            <a:r>
              <a:rPr lang="en-US" dirty="0"/>
              <a:t>Sweetpotato can adapt to different soils, but deep, sandy, moderately fertile loam with a slightly acid pH is optimal.</a:t>
            </a:r>
          </a:p>
          <a:p>
            <a:r>
              <a:rPr lang="en-US" dirty="0"/>
              <a:t>Sweetpotato plants like potassium, which can be obtained from ash.</a:t>
            </a:r>
          </a:p>
          <a:p>
            <a:r>
              <a:rPr lang="en-US" dirty="0"/>
              <a:t>High nitrogen soils are not optimal.</a:t>
            </a:r>
          </a:p>
          <a:p>
            <a:r>
              <a:rPr lang="en-US" dirty="0"/>
              <a:t>Fallow periods and crop rotation fight disease build-up. Using the same plot for sweetpotato only one year out of three is best.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761238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Planting Methods and When to Plant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998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why soil aeration and drainage are important and how to achieve them.</a:t>
            </a:r>
          </a:p>
          <a:p>
            <a:pPr lvl="0"/>
            <a:r>
              <a:rPr lang="en-US" dirty="0"/>
              <a:t>Describe the methods of creating ridges, beds, and mounds for planting. </a:t>
            </a:r>
          </a:p>
          <a:p>
            <a:pPr lvl="0"/>
            <a:r>
              <a:rPr lang="en-US" dirty="0"/>
              <a:t>Tell what part of the plant is used to create new planting materials. </a:t>
            </a:r>
          </a:p>
          <a:p>
            <a:r>
              <a:rPr lang="en-US" dirty="0"/>
              <a:t>Explain how the cutting is prepared, planted, and spaced in the soil.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224446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EC021F-B4F5-47BB-AE2B-1CD0DAD728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E1694A-37A0-475E-AB22-5E2A55159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3253638" cy="929640"/>
          </a:xfrm>
        </p:spPr>
        <p:txBody>
          <a:bodyPr/>
          <a:lstStyle/>
          <a:p>
            <a:r>
              <a:rPr lang="en-US" dirty="0"/>
              <a:t>Planting Methods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FD1FDE-42A9-4B5B-A811-B8DD21B01C9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162594"/>
            <a:ext cx="3254035" cy="4876256"/>
          </a:xfrm>
        </p:spPr>
        <p:txBody>
          <a:bodyPr/>
          <a:lstStyle/>
          <a:p>
            <a:r>
              <a:rPr lang="en-US" dirty="0"/>
              <a:t>Best planted in mounds, ridges</a:t>
            </a:r>
          </a:p>
          <a:p>
            <a:pPr lvl="1"/>
            <a:r>
              <a:rPr lang="en-US" dirty="0"/>
              <a:t>Good drainage</a:t>
            </a:r>
          </a:p>
          <a:p>
            <a:pPr lvl="1"/>
            <a:r>
              <a:rPr lang="en-US" dirty="0"/>
              <a:t>Easier to harvest mature roots</a:t>
            </a:r>
          </a:p>
          <a:p>
            <a:pPr lvl="1"/>
            <a:r>
              <a:rPr lang="en-US" dirty="0"/>
              <a:t>Height is important for better soil aeration</a:t>
            </a:r>
          </a:p>
          <a:p>
            <a:r>
              <a:rPr lang="en-US" dirty="0"/>
              <a:t>Flat beds</a:t>
            </a:r>
          </a:p>
          <a:p>
            <a:pPr lvl="1"/>
            <a:r>
              <a:rPr lang="en-US" dirty="0"/>
              <a:t>Only used when </a:t>
            </a:r>
            <a:r>
              <a:rPr lang="en-US" dirty="0" err="1"/>
              <a:t>labour</a:t>
            </a:r>
            <a:r>
              <a:rPr lang="en-US" dirty="0"/>
              <a:t> is scarce</a:t>
            </a:r>
          </a:p>
          <a:p>
            <a:pPr lvl="1"/>
            <a:r>
              <a:rPr lang="en-US" dirty="0"/>
              <a:t>Lower yields </a:t>
            </a:r>
          </a:p>
        </p:txBody>
      </p:sp>
      <p:pic>
        <p:nvPicPr>
          <p:cNvPr id="10242" name="Picture 2" descr="https://lh5.googleusercontent.com/T5yhgEsQcLOutFhfTX8qGmRKCDSh7xRAJFA4d5YJtDFu--e1skRbhMl2fEfBXSKx7ryBJFNXokcF6tperHe3yYwT1SSOtemoXaVO-Rb_ADn-rY6CZYyH3W9jCbNMogzVtSH4Ws12">
            <a:extLst>
              <a:ext uri="{FF2B5EF4-FFF2-40B4-BE49-F238E27FC236}">
                <a16:creationId xmlns:a16="http://schemas.microsoft.com/office/drawing/2014/main" id="{1694F980-594E-4873-8B22-B7DA10B407A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14" b="991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850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C462CF-CE43-47EF-90D8-7C9D40342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Planting Vine Cuttings or Sprouts</a:t>
            </a:r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7E18720-02CA-42B6-9528-99DE73E5CFB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7FA369-4709-4220-BFA6-E987E0F44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636422-9BC7-451F-81D7-8CA51FEE1A1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96094" y="2168434"/>
            <a:ext cx="2949575" cy="3870416"/>
          </a:xfrm>
        </p:spPr>
        <p:txBody>
          <a:bodyPr/>
          <a:lstStyle/>
          <a:p>
            <a:r>
              <a:rPr lang="en-US" dirty="0"/>
              <a:t>Each cutting or sprout is usually:</a:t>
            </a:r>
          </a:p>
          <a:p>
            <a:pPr lvl="1"/>
            <a:r>
              <a:rPr lang="en-US" dirty="0"/>
              <a:t>20-30 cm long</a:t>
            </a:r>
          </a:p>
          <a:p>
            <a:pPr lvl="1"/>
            <a:r>
              <a:rPr lang="en-US" dirty="0"/>
              <a:t>contains 3 nodes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381EAC3-8F09-498E-85A4-E02D4BD3C6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390" y="1"/>
            <a:ext cx="5256609" cy="6267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35273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C462CF-CE43-47EF-90D8-7C9D40342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Planting Vine Cuttings or Sprouts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636422-9BC7-451F-81D7-8CA51FEE1A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Planting on Ridges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8CF250-BB1C-48D3-9E2E-C2A62580C6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25 – 30 cm between plants</a:t>
            </a:r>
          </a:p>
          <a:p>
            <a:r>
              <a:rPr lang="en-US" dirty="0"/>
              <a:t>30 - 100 cm between ridges</a:t>
            </a:r>
          </a:p>
          <a:p>
            <a:r>
              <a:rPr lang="en-US" dirty="0"/>
              <a:t>33,333 cuttings per hectare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7A7BF6-9C9F-48BD-A31E-8A9F4E641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Planting on Mounds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45AEFEA-8BAB-4635-868B-1DC344FF03A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3 vines per mound</a:t>
            </a:r>
          </a:p>
          <a:p>
            <a:r>
              <a:rPr lang="en-US"/>
              <a:t>1 m x 1 m between mounds</a:t>
            </a:r>
          </a:p>
          <a:p>
            <a:r>
              <a:rPr lang="en-US"/>
              <a:t>30,000 cuttings per hectare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7FA369-4709-4220-BFA6-E987E0F44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87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7A302-8F6B-44A2-9EB9-0E1D02CB0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Unless otherwise noted, all images copyrighted to International Potato Centre.</a:t>
            </a:r>
          </a:p>
          <a:p>
            <a:r>
              <a:rPr lang="en-US" b="1" dirty="0"/>
              <a:t>Attribution-</a:t>
            </a:r>
            <a:r>
              <a:rPr lang="en-US" b="1" dirty="0" err="1"/>
              <a:t>NonCommercial</a:t>
            </a:r>
            <a:r>
              <a:rPr lang="en-US" b="1" dirty="0"/>
              <a:t>-</a:t>
            </a:r>
            <a:r>
              <a:rPr lang="en-US" b="1" dirty="0" err="1"/>
              <a:t>ShareAlike</a:t>
            </a:r>
            <a:r>
              <a:rPr lang="en-US" b="1" dirty="0"/>
              <a:t> 2.0 Generic (CC BY-NC-SA 2.0)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A67DEB-F0BC-4290-97E9-7495C0807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E7FE7-8749-4C12-B5FE-17AA2A4E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9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F926391-6894-4E3B-941F-A462C9E17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hole, using stick, machete or hoe</a:t>
            </a:r>
          </a:p>
          <a:p>
            <a:r>
              <a:rPr lang="en-US" dirty="0"/>
              <a:t>Ensure that most of the plant is under soil (at least 2 notes), only the tip exposed</a:t>
            </a:r>
          </a:p>
          <a:p>
            <a:r>
              <a:rPr lang="en-US" dirty="0"/>
              <a:t>Firm the soil to ensure good contact</a:t>
            </a:r>
          </a:p>
          <a:p>
            <a:r>
              <a:rPr lang="en-GB" b="1" dirty="0"/>
              <a:t>On mounds, </a:t>
            </a:r>
            <a:r>
              <a:rPr lang="en-GB" dirty="0"/>
              <a:t>the three cuttings are planted towards the top of the mound but equidistant from each other in a triangle configuration.</a:t>
            </a:r>
          </a:p>
          <a:p>
            <a:r>
              <a:rPr lang="en-GB" b="1" dirty="0"/>
              <a:t>On ridges, </a:t>
            </a:r>
            <a:r>
              <a:rPr lang="en-GB" dirty="0"/>
              <a:t>the cuttings are planted either vertically or at a slant along the top of the ridge at the required spacing.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3604-6631-4F2C-9F61-0A92D30B20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054F58E-9A00-4F95-8E36-0D49CF15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in Mound or Ridge</a:t>
            </a:r>
          </a:p>
        </p:txBody>
      </p:sp>
    </p:spTree>
    <p:extLst>
      <p:ext uri="{BB962C8B-B14F-4D97-AF65-F5344CB8AC3E}">
        <p14:creationId xmlns:p14="http://schemas.microsoft.com/office/powerpoint/2010/main" val="3370965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6E2C3D-A126-499C-B3FB-613DEA677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Why is planting sweetpotato on mounds and ridges desirable?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How much spacing should there be between sweetpotato vine cuttings or sprouts when planted?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Is planting on flatbeds preferred?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813BE0-8DB5-4FB7-B5D6-26F82FBD92A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897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sz="2200" dirty="0"/>
              <a:t>Sweetpotato is usually planted in mounds or ridges for good drainage. Flat beds are possible where labour is scarce, but yields are lower.</a:t>
            </a:r>
          </a:p>
          <a:p>
            <a:pPr lvl="0"/>
            <a:r>
              <a:rPr lang="en-US" sz="2200" dirty="0"/>
              <a:t>Land preparation is labour-intensive, and the form and size of the planting areas depends on whether tractors or oxen are available. </a:t>
            </a:r>
          </a:p>
          <a:p>
            <a:pPr lvl="0"/>
            <a:r>
              <a:rPr lang="en-US" sz="2200" dirty="0"/>
              <a:t>Sweetpotato is often harvested piecemeal.</a:t>
            </a:r>
          </a:p>
          <a:p>
            <a:pPr lvl="0"/>
            <a:r>
              <a:rPr lang="en-US" sz="2200" dirty="0"/>
              <a:t>Sprouts or vine cuttings are used to grow new sweetpotato plants. They are planted at a distance of 25-30 cm between plants and 60-100 cm between ridges. </a:t>
            </a:r>
          </a:p>
          <a:p>
            <a:pPr lvl="0"/>
            <a:r>
              <a:rPr lang="en-US" sz="2200" dirty="0"/>
              <a:t>Tighter spacing creates smaller potatoes, which are preferred in some markets.</a:t>
            </a:r>
          </a:p>
          <a:p>
            <a:pPr lvl="0"/>
            <a:r>
              <a:rPr lang="en-US" sz="2200" dirty="0"/>
              <a:t>Hoes or machetes are used to create depressions for planting.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9845863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Staggered Planting to Get Yield Benefits and Smooth Supply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927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Name the generally optimal time to plant sweetpotato and tell why it is preferable.</a:t>
            </a:r>
          </a:p>
          <a:p>
            <a:pPr lvl="0"/>
            <a:r>
              <a:rPr lang="en-US" dirty="0"/>
              <a:t>Define staggered planting and explain its benefits and drawbacks.</a:t>
            </a:r>
          </a:p>
          <a:p>
            <a:pPr lvl="0"/>
            <a:r>
              <a:rPr lang="en-US" dirty="0"/>
              <a:t>Explain the benefits of a smooth supply of sweetpotato.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4217124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56A2FE-E935-48D4-875D-B20D7D5BF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Best to plant as early as possible to:</a:t>
            </a:r>
          </a:p>
          <a:p>
            <a:pPr lvl="1"/>
            <a:r>
              <a:rPr lang="en-GB" dirty="0"/>
              <a:t>maximise the growing period</a:t>
            </a:r>
          </a:p>
          <a:p>
            <a:pPr lvl="1"/>
            <a:r>
              <a:rPr lang="en-GB" dirty="0"/>
              <a:t>allow early harvesting for household food consumption or early market sales</a:t>
            </a:r>
          </a:p>
          <a:p>
            <a:r>
              <a:rPr lang="en-GB" dirty="0"/>
              <a:t>However, planting the whole sweetpotato crop at one time may lead to a glut at harvest.</a:t>
            </a:r>
          </a:p>
          <a:p>
            <a:r>
              <a:rPr lang="en-GB" dirty="0"/>
              <a:t>There are differences between varieties in terms of their developmental times.</a:t>
            </a:r>
          </a:p>
          <a:p>
            <a:r>
              <a:rPr lang="en-GB" dirty="0"/>
              <a:t>The root harvest can still be spread over some months, due to the piecemeal harvesting option for sweetpotato.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2E42A6-D793-4935-8EAE-F6E913F7D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03870A-78F5-40D2-8D20-F6EE9DA0E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to plant sweetpotato</a:t>
            </a:r>
          </a:p>
        </p:txBody>
      </p:sp>
    </p:spTree>
    <p:extLst>
      <p:ext uri="{BB962C8B-B14F-4D97-AF65-F5344CB8AC3E}">
        <p14:creationId xmlns:p14="http://schemas.microsoft.com/office/powerpoint/2010/main" val="24650104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DF3C9D-158E-4030-B8A6-6C9AD749F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4314"/>
            <a:ext cx="7886700" cy="4242649"/>
          </a:xfrm>
        </p:spPr>
        <p:txBody>
          <a:bodyPr/>
          <a:lstStyle/>
          <a:p>
            <a:pPr lvl="0"/>
            <a:r>
              <a:rPr lang="en-GB" dirty="0"/>
              <a:t>Larger total area planted through ratoon harvesting of cuttings from multiplication plots;</a:t>
            </a:r>
          </a:p>
          <a:p>
            <a:pPr lvl="0"/>
            <a:r>
              <a:rPr lang="en-GB" dirty="0"/>
              <a:t>Spreading of risk of yield loss due to unreliable rainy season initiation and prolonged dry spells;</a:t>
            </a:r>
          </a:p>
          <a:p>
            <a:pPr lvl="0"/>
            <a:r>
              <a:rPr lang="en-GB" dirty="0"/>
              <a:t>Less likelihood of labour shortage bottlenecks as the labour requirements are spread across a longer period of time;</a:t>
            </a:r>
          </a:p>
          <a:p>
            <a:pPr lvl="0"/>
            <a:r>
              <a:rPr lang="en-GB" dirty="0"/>
              <a:t>A smoother supply of roots over a prolonged period as opposed to a glut of root production across all farms in that area at the same time.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A4144-971C-49B5-8F69-02E1B51CD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022291"/>
            <a:ext cx="7886700" cy="845697"/>
          </a:xfrm>
        </p:spPr>
        <p:txBody>
          <a:bodyPr/>
          <a:lstStyle/>
          <a:p>
            <a:r>
              <a:rPr lang="en-GB" dirty="0"/>
              <a:t>Staggered planting is successive plantings made over a period of weeks or months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1E17E2-56B4-44CF-9FE7-50C362006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Staggered Planting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7A2434-11F5-4C7B-A9B3-8E4C70B052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917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9CDFE-E6BB-498F-BE65-D6BA0E70DD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E4D19A2-CB45-43CB-9720-B8D0CF63A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Disadvantages of Staggered Planting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DFEEF5-D1B5-46C9-925B-36D378C82D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OFSP could be more vulnerable to:</a:t>
            </a:r>
          </a:p>
          <a:p>
            <a:pPr lvl="1"/>
            <a:r>
              <a:rPr lang="en-GB" dirty="0"/>
              <a:t>Decrease of rains (if planted too late in the season)</a:t>
            </a:r>
          </a:p>
          <a:p>
            <a:pPr lvl="1"/>
            <a:r>
              <a:rPr lang="en-GB" dirty="0"/>
              <a:t>Risk of pests</a:t>
            </a:r>
          </a:p>
          <a:p>
            <a:pPr lvl="1"/>
            <a:r>
              <a:rPr lang="en-GB" dirty="0"/>
              <a:t>Theft</a:t>
            </a:r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0F1F98B2-009B-4682-8638-AA98AE70975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30"/>
          <a:stretch/>
        </p:blipFill>
        <p:spPr>
          <a:xfrm>
            <a:off x="0" y="0"/>
            <a:ext cx="5222875" cy="6284913"/>
          </a:xfrm>
        </p:spPr>
      </p:pic>
    </p:spTree>
    <p:extLst>
      <p:ext uri="{BB962C8B-B14F-4D97-AF65-F5344CB8AC3E}">
        <p14:creationId xmlns:p14="http://schemas.microsoft.com/office/powerpoint/2010/main" val="38961773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22C905-524D-4DFD-9E27-C961C5AFB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Why is planting sweetpotato as early as possible in the rainy season beneficial?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advantages of staggered planting?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0E6F93-993B-424E-A1F6-AE4601CA72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9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sz="2200" dirty="0"/>
              <a:t>Planting early in the rainy season maximizes the growing period but planting all at once creates a glut of sweetpotato.</a:t>
            </a:r>
          </a:p>
          <a:p>
            <a:pPr lvl="0"/>
            <a:r>
              <a:rPr lang="en-US" sz="2200" dirty="0"/>
              <a:t>Staggered planting creates a smoother food supply for the household.</a:t>
            </a:r>
          </a:p>
          <a:p>
            <a:pPr lvl="0"/>
            <a:r>
              <a:rPr lang="en-US" sz="2200" dirty="0"/>
              <a:t>Staggered planting reduces the effect of risks such as dry spells.</a:t>
            </a:r>
          </a:p>
          <a:p>
            <a:pPr lvl="0"/>
            <a:r>
              <a:rPr lang="en-US" sz="2200" dirty="0"/>
              <a:t>Collecting cuttings from earlier plantings increases available planting material.</a:t>
            </a:r>
          </a:p>
          <a:p>
            <a:pPr lvl="0"/>
            <a:r>
              <a:rPr lang="en-US" sz="2200" dirty="0"/>
              <a:t>With staggered planting and piecemeal harvesting, farmers can wait till the market price goes up to collect crops for sale.</a:t>
            </a:r>
          </a:p>
          <a:p>
            <a:pPr lvl="0"/>
            <a:r>
              <a:rPr lang="en-US" sz="2200" dirty="0"/>
              <a:t>Sweetpotatoes planted later in the season are more vulnerable, due to decreasing rains, risk of pests and theft.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48691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AEF65-7AFB-4B8E-91D1-F14B73B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11" y="4379123"/>
            <a:ext cx="8574978" cy="1198333"/>
          </a:xfrm>
        </p:spPr>
        <p:txBody>
          <a:bodyPr/>
          <a:lstStyle/>
          <a:p>
            <a:r>
              <a:rPr lang="en-US" sz="3600" dirty="0"/>
              <a:t>Everything You Ever Wanted to Know About Sweetpotato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4315D42-7402-4999-AD0A-33CEF5410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489" y="5453631"/>
            <a:ext cx="6858000" cy="512184"/>
          </a:xfrm>
        </p:spPr>
        <p:txBody>
          <a:bodyPr/>
          <a:lstStyle/>
          <a:p>
            <a:r>
              <a:rPr lang="en-GB" b="1" dirty="0"/>
              <a:t>Topic 6: Sweetpotato Production and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Intercropping </a:t>
            </a:r>
            <a:r>
              <a:rPr lang="en-US" dirty="0" err="1"/>
              <a:t>Sweetpotato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370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List the advantages of intercropping.</a:t>
            </a:r>
          </a:p>
          <a:p>
            <a:pPr lvl="0"/>
            <a:r>
              <a:rPr lang="en-GB" dirty="0"/>
              <a:t>Describe the conditions that favour intercropping.</a:t>
            </a:r>
          </a:p>
          <a:p>
            <a:pPr lvl="0"/>
            <a:r>
              <a:rPr lang="en-GB" dirty="0"/>
              <a:t>Point to studies showing the benefits of intercropping.</a:t>
            </a:r>
          </a:p>
          <a:p>
            <a:pPr lvl="0"/>
            <a:r>
              <a:rPr lang="en-GB" dirty="0"/>
              <a:t>List species that intercrop well with sweet potato.</a:t>
            </a:r>
          </a:p>
          <a:p>
            <a:pPr lvl="0"/>
            <a:r>
              <a:rPr lang="en-GB" dirty="0"/>
              <a:t>Describe the preferred intercropping techniques.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5328580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BC6011-3F1E-4A15-8604-A985E7733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Intercropping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CD24F3-6C78-47A5-A7C9-397E5B7C9F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394489-4521-441B-9F7C-CD3914668C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Intercropping is easiest when sweetpotatoes are planted on ridges, with other crops planted in a row alongside.</a:t>
            </a:r>
          </a:p>
        </p:txBody>
      </p:sp>
      <p:pic>
        <p:nvPicPr>
          <p:cNvPr id="8" name="image27.png">
            <a:extLst>
              <a:ext uri="{FF2B5EF4-FFF2-40B4-BE49-F238E27FC236}">
                <a16:creationId xmlns:a16="http://schemas.microsoft.com/office/drawing/2014/main" id="{3CA95E60-C790-45C9-8D1B-67A14BDE5266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t="5999" r="30463" b="6844"/>
          <a:stretch/>
        </p:blipFill>
        <p:spPr>
          <a:xfrm>
            <a:off x="3887788" y="0"/>
            <a:ext cx="5256212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451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083343-0560-443B-A7B9-AB2B40B9E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cropping pattern should minimise the competition for light and nutrients between the crops.</a:t>
            </a:r>
          </a:p>
          <a:p>
            <a:r>
              <a:rPr lang="en-GB" dirty="0" err="1"/>
              <a:t>Sweetpotato</a:t>
            </a:r>
            <a:r>
              <a:rPr lang="en-GB" dirty="0"/>
              <a:t> can also be alley cropped between lines of agroforestry trees or shrubs.</a:t>
            </a:r>
          </a:p>
          <a:p>
            <a:pPr lvl="1"/>
            <a:r>
              <a:rPr lang="en-GB" dirty="0"/>
              <a:t>These trees or shrubs are pruned regularly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1604B9-C064-4986-B6A8-0DADCA959A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BA482C-FAD0-4746-B208-201F2AB3A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Intercropping Techniques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3970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8AFBCD-10FE-4D9B-99F2-CF98E6A7A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Advantages of Intercropping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59B358-B1D5-4044-90C3-4634E96399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06456B-C126-40AF-848C-F3CD83C3FBCA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/>
              <a:t>Maximises use of land and labour</a:t>
            </a:r>
          </a:p>
          <a:p>
            <a:r>
              <a:rPr lang="en-US"/>
              <a:t>Increases dietary diversity</a:t>
            </a:r>
          </a:p>
          <a:p>
            <a:r>
              <a:rPr lang="en-US"/>
              <a:t>Renews the soil</a:t>
            </a:r>
          </a:p>
          <a:p>
            <a:r>
              <a:rPr lang="en-US"/>
              <a:t>May fight weevils</a:t>
            </a:r>
          </a:p>
          <a:p>
            <a:r>
              <a:rPr lang="en-US"/>
              <a:t>Reduces weed growth</a:t>
            </a:r>
          </a:p>
          <a:p>
            <a:r>
              <a:rPr lang="en-US"/>
              <a:t>Increase soil fertility</a:t>
            </a:r>
          </a:p>
          <a:p>
            <a:endParaRPr lang="en-US" dirty="0"/>
          </a:p>
        </p:txBody>
      </p:sp>
      <p:pic>
        <p:nvPicPr>
          <p:cNvPr id="11266" name="Picture 2" descr="https://lh5.googleusercontent.com/AA4VrijiaNrqq8WwA9dbXjTUd-TbnJlLmV4357SJgZQep82imkanYOhQkyAfW0r2dX8M97q3AH1Qz9fAeDTkesF2J-TNS5qhS9ZKCfhNZsofZyIRyKqQxKlhAVLEvGp-BLVyhgW0">
            <a:extLst>
              <a:ext uri="{FF2B5EF4-FFF2-40B4-BE49-F238E27FC236}">
                <a16:creationId xmlns:a16="http://schemas.microsoft.com/office/drawing/2014/main" id="{91B05338-12BD-414C-A615-D1BBF0EE987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" r="50000"/>
          <a:stretch/>
        </p:blipFill>
        <p:spPr bwMode="auto">
          <a:xfrm>
            <a:off x="3887390" y="0"/>
            <a:ext cx="5256609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4511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D94812-5E95-4A18-B92B-40D837EFA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Malawi (intercropping with maize)</a:t>
            </a:r>
          </a:p>
          <a:p>
            <a:pPr lvl="1"/>
            <a:r>
              <a:rPr lang="en-US" dirty="0"/>
              <a:t>Increased yield and profit gains</a:t>
            </a:r>
          </a:p>
          <a:p>
            <a:pPr lvl="1"/>
            <a:r>
              <a:rPr lang="en-US" dirty="0"/>
              <a:t>Less weevil infestation</a:t>
            </a:r>
          </a:p>
          <a:p>
            <a:r>
              <a:rPr lang="en-US" dirty="0"/>
              <a:t>East Africa (intercropping with pigeon pea)</a:t>
            </a:r>
          </a:p>
          <a:p>
            <a:pPr lvl="1"/>
            <a:r>
              <a:rPr lang="en-US" dirty="0"/>
              <a:t>Increased productivity</a:t>
            </a:r>
          </a:p>
          <a:p>
            <a:pPr lvl="1"/>
            <a:r>
              <a:rPr lang="en-US" dirty="0"/>
              <a:t>Fixes Nitrogen</a:t>
            </a:r>
          </a:p>
          <a:p>
            <a:r>
              <a:rPr lang="en-US" dirty="0"/>
              <a:t>Cost Rica (intercropping with cassava)</a:t>
            </a:r>
          </a:p>
          <a:p>
            <a:pPr lvl="1"/>
            <a:r>
              <a:rPr lang="en-US" dirty="0"/>
              <a:t>Beneficial effects on both crops</a:t>
            </a:r>
          </a:p>
          <a:p>
            <a:pPr lvl="1"/>
            <a:r>
              <a:rPr lang="en-US" dirty="0"/>
              <a:t>No major increase in pests or diseases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999D76-4CA5-4875-B8DA-20F1D2DA26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AB2E2E-6CED-4304-8E1B-44891C8A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on Intercropping</a:t>
            </a:r>
          </a:p>
        </p:txBody>
      </p:sp>
    </p:spTree>
    <p:extLst>
      <p:ext uri="{BB962C8B-B14F-4D97-AF65-F5344CB8AC3E}">
        <p14:creationId xmlns:p14="http://schemas.microsoft.com/office/powerpoint/2010/main" val="26392940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847E2B-3A52-4FDA-8225-1661B188C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of the advantages of intercropping?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of the crops that could be intercropped with sweetpotato?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93A2EA-A7F9-4EBF-8C8D-D50FE38F3E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8825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r>
              <a:rPr lang="en-US" dirty="0"/>
              <a:t>Intercropping is easiest when sweetpotatoes are planted on ridges, with other crops planted in a row alongside.</a:t>
            </a:r>
          </a:p>
          <a:p>
            <a:pPr lvl="0"/>
            <a:r>
              <a:rPr lang="en-US" dirty="0"/>
              <a:t>Where there is pressure on land and labour, intercropping maximizes use of both.</a:t>
            </a:r>
          </a:p>
          <a:p>
            <a:r>
              <a:rPr lang="en-US" dirty="0"/>
              <a:t>Intercropping increases dietary diversity, renews the soil, may fight weevils, and reduces weed growth.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6425351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Sweetpotato Requirements and Physiological Disorders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5097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</a:t>
            </a:r>
            <a:r>
              <a:rPr lang="en-US" dirty="0" err="1"/>
              <a:t>sweetpotato’s</a:t>
            </a:r>
            <a:r>
              <a:rPr lang="en-US" dirty="0"/>
              <a:t> required growth season and optimum conditions for growth and harvest.</a:t>
            </a:r>
          </a:p>
          <a:p>
            <a:pPr lvl="0"/>
            <a:r>
              <a:rPr lang="en-US" dirty="0"/>
              <a:t>Discuss the structure and growth cycle of sweetpotato plants and roots. </a:t>
            </a:r>
          </a:p>
          <a:p>
            <a:pPr lvl="0"/>
            <a:r>
              <a:rPr lang="en-US" dirty="0"/>
              <a:t>Analyse the effects of sub-optimal weather conditions, pests, and physiological disorders.</a:t>
            </a:r>
          </a:p>
          <a:p>
            <a:pPr lvl="0"/>
            <a:r>
              <a:rPr lang="en-US" dirty="0"/>
              <a:t>Identify which tasks farmers need to carry out at each stage of growth.</a:t>
            </a:r>
          </a:p>
          <a:p>
            <a:pPr lvl="0"/>
            <a:r>
              <a:rPr lang="en-US" dirty="0"/>
              <a:t>Explain how to control weeds.</a:t>
            </a:r>
          </a:p>
          <a:p>
            <a:pPr lvl="0"/>
            <a:r>
              <a:rPr lang="en-US" dirty="0"/>
              <a:t>List common physiological disorders and tell how to prevent them.</a:t>
            </a:r>
          </a:p>
          <a:p>
            <a:pPr marL="0" indent="0">
              <a:buNone/>
            </a:pP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33692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088" y="2808014"/>
            <a:ext cx="7317999" cy="2391307"/>
          </a:xfrm>
        </p:spPr>
        <p:txBody>
          <a:bodyPr/>
          <a:lstStyle/>
          <a:p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087" y="2146813"/>
            <a:ext cx="6858000" cy="512184"/>
          </a:xfrm>
        </p:spPr>
        <p:txBody>
          <a:bodyPr/>
          <a:lstStyle/>
          <a:p>
            <a:r>
              <a:rPr lang="en-GB" dirty="0"/>
              <a:t>Sweetpotato Production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533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378375-0C1E-40F1-B2E8-2445B9BE0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Initial establishment (SR1) and presence of at least one adventitious root (AR)</a:t>
            </a:r>
          </a:p>
          <a:p>
            <a:pPr lvl="1"/>
            <a:r>
              <a:rPr lang="en-GB" dirty="0"/>
              <a:t>After planting, adventitious roots emerge from pre-formed root primordia at the nodes and become fibrous roots.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Differentiation of storage roots with the development of anomalous cambium (AC) (SR2),</a:t>
            </a:r>
          </a:p>
          <a:p>
            <a:pPr lvl="1"/>
            <a:r>
              <a:rPr lang="en-US" dirty="0"/>
              <a:t>Storage root differentiation begins, on average, between 4-6 weeks after planting.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initiation of storage root bulking (SR3)</a:t>
            </a:r>
          </a:p>
          <a:p>
            <a:pPr lvl="1"/>
            <a:r>
              <a:rPr lang="en-GB" dirty="0"/>
              <a:t>By 8-12 weeks after planting all energy is devoted to the bulking of the storage roots.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2FA575-523B-4F01-943D-CBA08CEDE0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95FF03-8C4C-4230-9C0D-A63DA719F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Stages of Root Growth:</a:t>
            </a:r>
          </a:p>
        </p:txBody>
      </p:sp>
    </p:spTree>
    <p:extLst>
      <p:ext uri="{BB962C8B-B14F-4D97-AF65-F5344CB8AC3E}">
        <p14:creationId xmlns:p14="http://schemas.microsoft.com/office/powerpoint/2010/main" val="4042171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49C67-3CB7-4174-B4A3-E281A931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Different Growth Stages of OFSP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A8567E-2E25-4ED6-8966-ED67AD520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B798D6-98FA-45F3-A581-A0C42126B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9" y="955965"/>
            <a:ext cx="6930661" cy="524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435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2BA929-5BD1-4BC1-8398-513BE33D99D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Favourable conditions during the first month after planting are of vital importance for storage root initiation and will strongly influence yield potential of a plant.</a:t>
            </a:r>
          </a:p>
          <a:p>
            <a:pPr lvl="1"/>
            <a:r>
              <a:rPr lang="en-GB" dirty="0"/>
              <a:t>Under favourable conditions (good water, air and mineral conditions) adventitious roots can differentiate into storage roots.</a:t>
            </a:r>
          </a:p>
          <a:p>
            <a:pPr lvl="1"/>
            <a:r>
              <a:rPr lang="en-GB" dirty="0"/>
              <a:t>Under unfavourable conditions roots may fail to differentiate into storage roots and become lignified pencil roots.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570EF-6552-4746-AED6-E0C64617A7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B586-2A41-4BFE-B901-F7AF86DCB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Importance of Early Stage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9031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4CC0D1-7A19-4129-8ABD-A8DF5DF10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OFSP typically requires growth season of 4 to 5 months.</a:t>
            </a:r>
          </a:p>
          <a:p>
            <a:r>
              <a:rPr lang="en-US" dirty="0"/>
              <a:t>T</a:t>
            </a:r>
            <a:r>
              <a:rPr lang="en-GB" dirty="0"/>
              <a:t>he length of growth period and temperature affects the size of roots.</a:t>
            </a:r>
          </a:p>
          <a:p>
            <a:r>
              <a:rPr lang="en-GB" dirty="0"/>
              <a:t>Optimum temperatures is 20°C - 25°C</a:t>
            </a:r>
          </a:p>
          <a:p>
            <a:pPr lvl="1"/>
            <a:r>
              <a:rPr lang="en-GB" dirty="0"/>
              <a:t>25 to 30</a:t>
            </a:r>
            <a:r>
              <a:rPr lang="en-GB" baseline="30000" dirty="0"/>
              <a:t>0</a:t>
            </a:r>
            <a:r>
              <a:rPr lang="en-GB" dirty="0"/>
              <a:t>C daytime</a:t>
            </a:r>
          </a:p>
          <a:p>
            <a:pPr lvl="1"/>
            <a:r>
              <a:rPr lang="en-GB" dirty="0"/>
              <a:t>15 to 20</a:t>
            </a:r>
            <a:r>
              <a:rPr lang="en-GB" baseline="30000" dirty="0"/>
              <a:t>0</a:t>
            </a:r>
            <a:r>
              <a:rPr lang="en-GB" dirty="0"/>
              <a:t>C night time</a:t>
            </a:r>
            <a:endParaRPr lang="en-US" dirty="0"/>
          </a:p>
          <a:p>
            <a:r>
              <a:rPr lang="en-GB" dirty="0"/>
              <a:t>Early maturing sweetpotato varieties can be harvested 3 to 4.5 months after planting.</a:t>
            </a:r>
          </a:p>
          <a:p>
            <a:r>
              <a:rPr lang="en-GB" dirty="0"/>
              <a:t>If temperatures are low, the growing period has to be extended to 6-7 months.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A8567E-2E25-4ED6-8966-ED67AD520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E49C67-3CB7-4174-B4A3-E281A931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Effect on OFSP Growth</a:t>
            </a:r>
          </a:p>
        </p:txBody>
      </p:sp>
    </p:spTree>
    <p:extLst>
      <p:ext uri="{BB962C8B-B14F-4D97-AF65-F5344CB8AC3E}">
        <p14:creationId xmlns:p14="http://schemas.microsoft.com/office/powerpoint/2010/main" val="2759108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8DD09A-EA96-45E6-94C1-AEA3BC4B4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176585"/>
              </p:ext>
            </p:extLst>
          </p:nvPr>
        </p:nvGraphicFramePr>
        <p:xfrm>
          <a:off x="624681" y="1347540"/>
          <a:ext cx="7886700" cy="3777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1132303630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439366011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281550125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454529365"/>
                    </a:ext>
                  </a:extLst>
                </a:gridCol>
              </a:tblGrid>
              <a:tr h="623919">
                <a:tc>
                  <a:txBody>
                    <a:bodyPr/>
                    <a:lstStyle/>
                    <a:p>
                      <a:pPr marL="0" marR="40005" indent="0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Grasses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0005" indent="0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Sedges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Broad-leafed plants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800039"/>
                  </a:ext>
                </a:extLst>
              </a:tr>
              <a:tr h="254515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29454"/>
                  </a:ext>
                </a:extLst>
              </a:tr>
              <a:tr h="608841">
                <a:tc>
                  <a:txBody>
                    <a:bodyPr/>
                    <a:lstStyle/>
                    <a:p>
                      <a:pPr marL="0" marR="40005" indent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Imperata</a:t>
                      </a:r>
                      <a:r>
                        <a:rPr lang="en-GB" sz="18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cylindrica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40005" indent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Cyperus</a:t>
                      </a:r>
                      <a:r>
                        <a:rPr lang="en-GB" sz="18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esculentus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Lantana </a:t>
                      </a: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camara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Solanum </a:t>
                      </a:r>
                      <a:r>
                        <a:rPr lang="en-GB" sz="18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incanum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44622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8A1E8FE-EA6A-4572-82AF-761812D34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Main Weed Categories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470A39-D642-4F88-9F24-7747EFE5AA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8" name="image41.png" descr="Imperatacylindricacontinued">
            <a:extLst>
              <a:ext uri="{FF2B5EF4-FFF2-40B4-BE49-F238E27FC236}">
                <a16:creationId xmlns:a16="http://schemas.microsoft.com/office/drawing/2014/main" id="{4EF4D57A-4693-4E1D-A581-1C2E6762F6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8848" y="2266013"/>
            <a:ext cx="1336040" cy="1520825"/>
          </a:xfrm>
          <a:prstGeom prst="rect">
            <a:avLst/>
          </a:prstGeom>
        </p:spPr>
      </p:pic>
      <p:pic>
        <p:nvPicPr>
          <p:cNvPr id="10" name="image40.png" descr="OtherCyperusspp">
            <a:extLst>
              <a:ext uri="{FF2B5EF4-FFF2-40B4-BE49-F238E27FC236}">
                <a16:creationId xmlns:a16="http://schemas.microsoft.com/office/drawing/2014/main" id="{89C1ED3A-3DD0-4D01-91C0-A8746388376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69569" y="2302108"/>
            <a:ext cx="1292225" cy="1651000"/>
          </a:xfrm>
          <a:prstGeom prst="rect">
            <a:avLst/>
          </a:prstGeom>
        </p:spPr>
      </p:pic>
      <p:pic>
        <p:nvPicPr>
          <p:cNvPr id="11" name="image42.png" descr="Lantanacamara">
            <a:extLst>
              <a:ext uri="{FF2B5EF4-FFF2-40B4-BE49-F238E27FC236}">
                <a16:creationId xmlns:a16="http://schemas.microsoft.com/office/drawing/2014/main" id="{1204C720-D28E-49C3-857D-2648639C081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83546" y="2337133"/>
            <a:ext cx="1249680" cy="1449705"/>
          </a:xfrm>
          <a:prstGeom prst="rect">
            <a:avLst/>
          </a:prstGeom>
        </p:spPr>
      </p:pic>
      <p:pic>
        <p:nvPicPr>
          <p:cNvPr id="12" name="image43.png" descr="Solanumincanum">
            <a:extLst>
              <a:ext uri="{FF2B5EF4-FFF2-40B4-BE49-F238E27FC236}">
                <a16:creationId xmlns:a16="http://schemas.microsoft.com/office/drawing/2014/main" id="{81884C84-8B98-4C1E-B74C-31FF0204F39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54978" y="2498422"/>
            <a:ext cx="1448435" cy="105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8460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6226A2-EE9B-40D4-9AC2-F67B08FEE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53" y="384810"/>
            <a:ext cx="2949178" cy="929640"/>
          </a:xfrm>
        </p:spPr>
        <p:txBody>
          <a:bodyPr/>
          <a:lstStyle/>
          <a:p>
            <a:r>
              <a:rPr lang="en-US" dirty="0"/>
              <a:t>How Weeds Affect Crop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9AE2FE-D94A-4F7A-89EC-25CE27C4FD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3F4518-DD1C-4ECC-97DE-8212A98ED55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Compete with OFSP for nutrients and water</a:t>
            </a:r>
          </a:p>
          <a:p>
            <a:r>
              <a:rPr lang="en-US" dirty="0"/>
              <a:t>Harbor pests and diseases</a:t>
            </a:r>
          </a:p>
          <a:p>
            <a:r>
              <a:rPr lang="en-US" dirty="0"/>
              <a:t>Weed roots can damage OFSP</a:t>
            </a:r>
          </a:p>
          <a:p>
            <a:pPr lvl="1"/>
            <a:endParaRPr lang="en-US" dirty="0"/>
          </a:p>
        </p:txBody>
      </p:sp>
      <p:pic>
        <p:nvPicPr>
          <p:cNvPr id="12298" name="Picture 10" descr="https://lh4.googleusercontent.com/vp4zIwiUnp1dE5M0JE5crRp75Bz-qUgBCngZEXctoJrmLQf2N2ayHXAw4sV1OS75yA6bXYeWnieDUC7da3qG1mYZg2tNWPeCRc_DHzjz_Vuu6Gw5ueJWrncYGCPpuC2i8SXXhM8N">
            <a:extLst>
              <a:ext uri="{FF2B5EF4-FFF2-40B4-BE49-F238E27FC236}">
                <a16:creationId xmlns:a16="http://schemas.microsoft.com/office/drawing/2014/main" id="{80401043-F991-434B-B18F-B9797B03913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3" r="23071"/>
          <a:stretch/>
        </p:blipFill>
        <p:spPr bwMode="auto">
          <a:xfrm>
            <a:off x="3887390" y="0"/>
            <a:ext cx="5256609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3895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66312A-676E-4BA2-9BA6-63239AE34B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8D710C-D4D4-4DAD-9710-315B5210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0" y="365760"/>
            <a:ext cx="3418163" cy="929640"/>
          </a:xfrm>
        </p:spPr>
        <p:txBody>
          <a:bodyPr/>
          <a:lstStyle/>
          <a:p>
            <a:r>
              <a:rPr lang="en-US" dirty="0"/>
              <a:t>Managing Weeds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0B1840-BC3D-43BE-ADB0-EFD643C4B07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191126"/>
            <a:ext cx="2949575" cy="4847724"/>
          </a:xfrm>
        </p:spPr>
        <p:txBody>
          <a:bodyPr/>
          <a:lstStyle/>
          <a:p>
            <a:r>
              <a:rPr lang="en-US" dirty="0"/>
              <a:t>Manual removal</a:t>
            </a:r>
          </a:p>
          <a:p>
            <a:pPr lvl="1"/>
            <a:r>
              <a:rPr lang="en-US" dirty="0"/>
              <a:t>Hand pulling</a:t>
            </a:r>
          </a:p>
          <a:p>
            <a:pPr lvl="1"/>
            <a:r>
              <a:rPr lang="en-US" dirty="0"/>
              <a:t>Using a hoe </a:t>
            </a:r>
          </a:p>
          <a:p>
            <a:pPr lvl="1"/>
            <a:r>
              <a:rPr lang="en-US" dirty="0"/>
              <a:t>Best before crop is planted</a:t>
            </a:r>
          </a:p>
          <a:p>
            <a:r>
              <a:rPr lang="en-US" dirty="0"/>
              <a:t>Mulching</a:t>
            </a:r>
          </a:p>
          <a:p>
            <a:pPr lvl="1"/>
            <a:r>
              <a:rPr lang="en-US" dirty="0"/>
              <a:t>Reduces weed emergence</a:t>
            </a:r>
          </a:p>
          <a:p>
            <a:r>
              <a:rPr lang="en-US" dirty="0"/>
              <a:t>Crop rotation</a:t>
            </a:r>
          </a:p>
          <a:p>
            <a:r>
              <a:rPr lang="en-US" dirty="0"/>
              <a:t>Intercropping</a:t>
            </a:r>
          </a:p>
          <a:p>
            <a:r>
              <a:rPr lang="en-US" dirty="0"/>
              <a:t>Herbicides</a:t>
            </a:r>
          </a:p>
        </p:txBody>
      </p:sp>
      <p:pic>
        <p:nvPicPr>
          <p:cNvPr id="13314" name="Picture 2" descr="https://lh3.googleusercontent.com/HMvePdggUUotxP8AHa_A1N6IzhXO-WLWEx8e7Us6UmSNg-h0EF7r70WgLe2qt-TqvaSOM8OWAF0giH_kxyN3pgTyfIUc_I-woxGsNWohoj7U5IhHiAyeCQXCvMOuD5wxD9NtgLYz">
            <a:extLst>
              <a:ext uri="{FF2B5EF4-FFF2-40B4-BE49-F238E27FC236}">
                <a16:creationId xmlns:a16="http://schemas.microsoft.com/office/drawing/2014/main" id="{3698CDB2-E453-48EE-8C5F-F8045F815257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34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0860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71B648-B474-4D28-8790-169458F99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Physiological Disorders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DA6DE1-EFCF-4A9D-A4A7-A95F1E6118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Mutations</a:t>
            </a:r>
          </a:p>
          <a:p>
            <a:pPr lvl="1"/>
            <a:r>
              <a:rPr lang="en-US" dirty="0"/>
              <a:t>Symptoms</a:t>
            </a:r>
          </a:p>
          <a:p>
            <a:pPr lvl="2"/>
            <a:r>
              <a:rPr lang="en-US" dirty="0"/>
              <a:t>Different colored flesh or skin</a:t>
            </a:r>
          </a:p>
          <a:p>
            <a:pPr lvl="1"/>
            <a:r>
              <a:rPr lang="en-US" dirty="0"/>
              <a:t>Causes</a:t>
            </a:r>
          </a:p>
          <a:p>
            <a:pPr lvl="2"/>
            <a:r>
              <a:rPr lang="en-US" dirty="0"/>
              <a:t>High natural rate of mutation</a:t>
            </a:r>
          </a:p>
          <a:p>
            <a:pPr lvl="1"/>
            <a:r>
              <a:rPr lang="en-US" dirty="0"/>
              <a:t>Prevention</a:t>
            </a:r>
          </a:p>
          <a:p>
            <a:pPr lvl="2"/>
            <a:r>
              <a:rPr lang="en-US" dirty="0"/>
              <a:t>Positive selection (decreases future mutation potential)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42DF8E-F1A5-494A-A772-A7AB974B76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Water blisters (edema)</a:t>
            </a:r>
          </a:p>
          <a:p>
            <a:pPr lvl="1"/>
            <a:r>
              <a:rPr lang="en-US" dirty="0"/>
              <a:t> Symptoms</a:t>
            </a:r>
          </a:p>
          <a:p>
            <a:pPr lvl="2"/>
            <a:r>
              <a:rPr lang="en-US" dirty="0"/>
              <a:t>Small lumps on outside of the roots</a:t>
            </a:r>
          </a:p>
          <a:p>
            <a:pPr lvl="1"/>
            <a:r>
              <a:rPr lang="en-US" dirty="0"/>
              <a:t>Causes</a:t>
            </a:r>
          </a:p>
          <a:p>
            <a:pPr lvl="2"/>
            <a:r>
              <a:rPr lang="en-US" dirty="0"/>
              <a:t>Prolonged exposure of roots to wet soils</a:t>
            </a:r>
          </a:p>
          <a:p>
            <a:pPr lvl="2"/>
            <a:r>
              <a:rPr lang="en-US" dirty="0"/>
              <a:t>Lack of oxygen</a:t>
            </a:r>
          </a:p>
          <a:p>
            <a:pPr lvl="1"/>
            <a:r>
              <a:rPr lang="en-US" dirty="0"/>
              <a:t>Prevention</a:t>
            </a:r>
          </a:p>
          <a:p>
            <a:pPr lvl="2"/>
            <a:r>
              <a:rPr lang="en-US" dirty="0"/>
              <a:t>Well-drained soil</a:t>
            </a:r>
          </a:p>
          <a:p>
            <a:pPr lvl="2"/>
            <a:r>
              <a:rPr lang="en-US" dirty="0"/>
              <a:t>Ridges and mounds should be tall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13B766-2D68-4D8E-AC30-AE09D13B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9875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71B648-B474-4D28-8790-169458F99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Physiological Disorders (cont.)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DA6DE1-EFCF-4A9D-A4A7-A95F1E6118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Sun scalding</a:t>
            </a:r>
          </a:p>
          <a:p>
            <a:pPr lvl="1"/>
            <a:r>
              <a:rPr lang="en-US" dirty="0"/>
              <a:t>Symptoms</a:t>
            </a:r>
          </a:p>
          <a:p>
            <a:pPr lvl="2"/>
            <a:r>
              <a:rPr lang="en-US" dirty="0"/>
              <a:t>Purplish-brown areas </a:t>
            </a:r>
          </a:p>
          <a:p>
            <a:pPr lvl="2"/>
            <a:r>
              <a:rPr lang="en-US" dirty="0"/>
              <a:t>Prone to secondary infections</a:t>
            </a:r>
          </a:p>
          <a:p>
            <a:pPr lvl="1"/>
            <a:r>
              <a:rPr lang="en-US" dirty="0"/>
              <a:t>Causes</a:t>
            </a:r>
          </a:p>
          <a:p>
            <a:pPr lvl="2"/>
            <a:r>
              <a:rPr lang="en-US" dirty="0"/>
              <a:t>Exposure of roots to direct sun at high temperatures</a:t>
            </a:r>
          </a:p>
          <a:p>
            <a:pPr lvl="1"/>
            <a:r>
              <a:rPr lang="en-US" dirty="0"/>
              <a:t>Prevention</a:t>
            </a:r>
          </a:p>
          <a:p>
            <a:pPr lvl="2"/>
            <a:r>
              <a:rPr lang="en-US" dirty="0"/>
              <a:t>Place roots in shade immediately at harvest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42DF8E-F1A5-494A-A772-A7AB974B76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Growth cracks</a:t>
            </a:r>
          </a:p>
          <a:p>
            <a:pPr lvl="1"/>
            <a:r>
              <a:rPr lang="en-US" dirty="0"/>
              <a:t> Symptoms</a:t>
            </a:r>
          </a:p>
          <a:p>
            <a:pPr lvl="2"/>
            <a:r>
              <a:rPr lang="en-US" dirty="0"/>
              <a:t>Cracks in root skin</a:t>
            </a:r>
          </a:p>
          <a:p>
            <a:pPr lvl="2"/>
            <a:r>
              <a:rPr lang="en-US" dirty="0"/>
              <a:t>Nematode infested roots more susceptible</a:t>
            </a:r>
          </a:p>
          <a:p>
            <a:pPr lvl="1"/>
            <a:r>
              <a:rPr lang="en-US" dirty="0"/>
              <a:t>Causes</a:t>
            </a:r>
          </a:p>
          <a:p>
            <a:pPr lvl="2"/>
            <a:r>
              <a:rPr lang="en-US" dirty="0"/>
              <a:t>Uneven growing conditions</a:t>
            </a:r>
          </a:p>
          <a:p>
            <a:pPr lvl="2"/>
            <a:r>
              <a:rPr lang="en-US" dirty="0"/>
              <a:t>Inconsistent watering</a:t>
            </a:r>
          </a:p>
          <a:p>
            <a:pPr lvl="1"/>
            <a:r>
              <a:rPr lang="en-US" dirty="0"/>
              <a:t>Prevention</a:t>
            </a:r>
          </a:p>
          <a:p>
            <a:pPr lvl="2"/>
            <a:r>
              <a:rPr lang="en-US" dirty="0"/>
              <a:t>Consistent irrigation during dry spells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13B766-2D68-4D8E-AC30-AE09D13B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4301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DA6DE1-EFCF-4A9D-A4A7-A95F1E61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Flattened stem (fasciation)</a:t>
            </a:r>
          </a:p>
          <a:p>
            <a:pPr lvl="1"/>
            <a:r>
              <a:rPr lang="en-US" dirty="0"/>
              <a:t>Symptoms</a:t>
            </a:r>
          </a:p>
          <a:p>
            <a:pPr lvl="2"/>
            <a:r>
              <a:rPr lang="en-US" dirty="0"/>
              <a:t>Flattened stem with numerous leaves</a:t>
            </a:r>
          </a:p>
          <a:p>
            <a:pPr lvl="1"/>
            <a:r>
              <a:rPr lang="en-US" dirty="0"/>
              <a:t>Causes</a:t>
            </a:r>
          </a:p>
          <a:p>
            <a:pPr lvl="2"/>
            <a:r>
              <a:rPr lang="en-US" dirty="0"/>
              <a:t>Uncertain</a:t>
            </a:r>
          </a:p>
          <a:p>
            <a:pPr lvl="1"/>
            <a:r>
              <a:rPr lang="en-US" dirty="0"/>
              <a:t>Prevention</a:t>
            </a:r>
          </a:p>
          <a:p>
            <a:pPr lvl="2"/>
            <a:r>
              <a:rPr lang="en-US" dirty="0"/>
              <a:t>Do not use as planting material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13B766-2D68-4D8E-AC30-AE09D13B4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71B648-B474-4D28-8790-169458F99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Physiological Disorders (cont.)</a:t>
            </a:r>
          </a:p>
        </p:txBody>
      </p:sp>
    </p:spTree>
    <p:extLst>
      <p:ext uri="{BB962C8B-B14F-4D97-AF65-F5344CB8AC3E}">
        <p14:creationId xmlns:p14="http://schemas.microsoft.com/office/powerpoint/2010/main" val="2424897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E39046-05DD-42FF-B8A5-3ED82493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75A34-43AC-4FEC-8050-35F09F84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6546F1-4EC4-410A-B850-89F110A79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this session, we will examine </a:t>
            </a:r>
            <a:r>
              <a:rPr lang="en-GB" dirty="0"/>
              <a:t>environmental factors that influence sweetpotato production and production practices that can help to reliably produce good sweetpotato crops</a:t>
            </a:r>
            <a:r>
              <a:rPr lang="en-US" dirty="0"/>
              <a:t>.</a:t>
            </a:r>
          </a:p>
        </p:txBody>
      </p:sp>
      <p:pic>
        <p:nvPicPr>
          <p:cNvPr id="5126" name="Picture 6" descr="https://lh4.googleusercontent.com/fYQsEJOpLSlXUMCVuc0e2OkM6dWh1op0xg8LPpdnh-FZeY5OtFBT7wA_39oyxM4Ekb3Mc6_1znZtnuqpf8oQv6n8VVwj7GsJVnIL2hIzqd36QBwr5_gwLOW-PtmAnB-IVpx5HGbC">
            <a:extLst>
              <a:ext uri="{FF2B5EF4-FFF2-40B4-BE49-F238E27FC236}">
                <a16:creationId xmlns:a16="http://schemas.microsoft.com/office/drawing/2014/main" id="{74D72B6B-8EAC-4248-BAC1-6E5A6F47AB9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9" b="27051"/>
          <a:stretch/>
        </p:blipFill>
        <p:spPr bwMode="auto">
          <a:xfrm>
            <a:off x="0" y="0"/>
            <a:ext cx="9144000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8816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659777-BF2B-404B-82E7-CAF32B087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Irrigation is rarely used on sweetpotato crops in Sub-Saharan Africa with the exception of South Africa.</a:t>
            </a:r>
          </a:p>
          <a:p>
            <a:r>
              <a:rPr lang="en-GB" dirty="0"/>
              <a:t>A well-distributed rainfall of 500 mm during the growth cycle is sufficient for high productivity.</a:t>
            </a:r>
          </a:p>
          <a:p>
            <a:r>
              <a:rPr lang="en-GB" dirty="0"/>
              <a:t>If necessary and available, irrigation can be used to ensure that the sweetpotato has sufficient water throughout the growing season.</a:t>
            </a:r>
          </a:p>
          <a:p>
            <a:r>
              <a:rPr lang="en-GB" dirty="0"/>
              <a:t>Most irrigation methods (e.g. furrow, drip, flood, and sprinkler) are suitable for sweetpotato.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93A582-339D-41E9-85B0-53C3C6C60B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6760AF-175A-4F80-8380-C979AD994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Irrigation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0912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9B8B8E-1552-42B4-A947-EF5B646CF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9726"/>
            <a:ext cx="7886700" cy="47572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the three stages of OFSP growth?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Why is early stage important?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optimal temperature for OFSP growth?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ways of managing weeds?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physiological disorders of OFSP?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19E374-C007-4EB4-8920-C01A7BA856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2824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Sweetpotato can grow at a fairly wide range of temperatures, although the temperature affects root yield.</a:t>
            </a:r>
          </a:p>
          <a:p>
            <a:pPr lvl="0"/>
            <a:r>
              <a:rPr lang="en-US" dirty="0"/>
              <a:t>Low temperatures, lack of sunlight, and dry weather reduce yield and require an extended growing season.</a:t>
            </a:r>
          </a:p>
          <a:p>
            <a:pPr lvl="0"/>
            <a:r>
              <a:rPr lang="en-US" dirty="0"/>
              <a:t>After planting, the root primordia in sweetpotato nodes produce adventitious roots that differentiate into storage roots under good conditions. </a:t>
            </a:r>
          </a:p>
          <a:p>
            <a:pPr lvl="0"/>
            <a:r>
              <a:rPr lang="en-US" dirty="0"/>
              <a:t>The growth cycle includes three main phases, each of which requires farmers to perform specific tasks.</a:t>
            </a:r>
          </a:p>
          <a:p>
            <a:pPr lvl="0"/>
            <a:r>
              <a:rPr lang="en-US" dirty="0"/>
              <a:t>In good growth conditions, normal levels of pests and disease will not greatly reduce the harvest.</a:t>
            </a:r>
          </a:p>
          <a:p>
            <a:pPr lvl="0"/>
            <a:r>
              <a:rPr lang="en-US" dirty="0"/>
              <a:t>Irrigation is not always required, depending on the region, but drip irrigation is most efficient.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5391864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Nutrient Needs of </a:t>
            </a:r>
            <a:r>
              <a:rPr lang="en-US" dirty="0" err="1"/>
              <a:t>Sweetpotato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1582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the nutrient needs of </a:t>
            </a:r>
            <a:r>
              <a:rPr lang="en-US" dirty="0" err="1"/>
              <a:t>sweetpotato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Explain how farmers can best “feed” their plants.</a:t>
            </a:r>
          </a:p>
          <a:p>
            <a:pPr lvl="0"/>
            <a:r>
              <a:rPr lang="en-US" dirty="0"/>
              <a:t>List the symptoms of plant nutrient deficiencies.</a:t>
            </a:r>
          </a:p>
          <a:p>
            <a:r>
              <a:rPr lang="en-US" dirty="0"/>
              <a:t>Compare disease symptoms and nutrient deficiency symptoms.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4751731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3F3D76-2A48-44F3-B725-59576DDC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Nutrient Needs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8473E-EA11-462F-8183-DAA276B6E9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69D542-E69F-4DF6-840D-1002C3C0B80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6094" y="962526"/>
            <a:ext cx="2949575" cy="5076324"/>
          </a:xfrm>
        </p:spPr>
        <p:txBody>
          <a:bodyPr/>
          <a:lstStyle/>
          <a:p>
            <a:pPr lvl="0"/>
            <a:r>
              <a:rPr lang="en-GB" dirty="0"/>
              <a:t>Potassium is the most important element for storage root development.</a:t>
            </a:r>
          </a:p>
          <a:p>
            <a:pPr lvl="0"/>
            <a:r>
              <a:rPr lang="en-US" dirty="0"/>
              <a:t>OFSP needs a 1:3 ratio, potassium and nitrogen </a:t>
            </a:r>
          </a:p>
          <a:p>
            <a:pPr lvl="1"/>
            <a:r>
              <a:rPr lang="en-US" dirty="0"/>
              <a:t>Too much nitrogen causes poor root development and yellowing of the whole leaf</a:t>
            </a:r>
          </a:p>
          <a:p>
            <a:pPr lvl="1"/>
            <a:r>
              <a:rPr lang="en-US" dirty="0"/>
              <a:t>Too little creates low yield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image49.jpeg">
            <a:extLst>
              <a:ext uri="{FF2B5EF4-FFF2-40B4-BE49-F238E27FC236}">
                <a16:creationId xmlns:a16="http://schemas.microsoft.com/office/drawing/2014/main" id="{73320CF7-3FF2-46B3-9711-45EE7F1EAAE7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 cstate="print"/>
          <a:srcRect l="6475" r="647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512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A98FA-9B5E-4A5D-A9D9-226F750BC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Soil pH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09FC5-5047-448E-8592-4072DE1DC1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20B8D5-8E13-4446-92A3-1427116DF2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OFSP likes alkaline soil</a:t>
            </a:r>
          </a:p>
          <a:p>
            <a:r>
              <a:rPr lang="en-US" dirty="0"/>
              <a:t>Lime should be used on high Ph soils</a:t>
            </a:r>
          </a:p>
          <a:p>
            <a:endParaRPr lang="en-GB" dirty="0"/>
          </a:p>
        </p:txBody>
      </p:sp>
      <p:pic>
        <p:nvPicPr>
          <p:cNvPr id="14338" name="Picture 2" descr="https://lh5.googleusercontent.com/c2GaT4OFWFIgUeivjWmoAGhSktJjm9_kbb2keIXRU3sbk_4XytdK-oIjGTrFjNEbyWajLQNcW9KAsIxE5_omi8Nde0985aMAcbmtPy3mceWjtNduC6jUQZje3P25iiGZi_PV_Spq">
            <a:extLst>
              <a:ext uri="{FF2B5EF4-FFF2-40B4-BE49-F238E27FC236}">
                <a16:creationId xmlns:a16="http://schemas.microsoft.com/office/drawing/2014/main" id="{C04AC5F2-CF66-400E-8A96-15B44940223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" r="36826" b="1001"/>
          <a:stretch/>
        </p:blipFill>
        <p:spPr bwMode="auto">
          <a:xfrm>
            <a:off x="3887390" y="0"/>
            <a:ext cx="5256609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1932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804ED0-307E-4014-91FC-CB57ACBCB4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319350-0EB0-4D6C-BF6F-8963CA709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nutrients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CD3A98-7D03-46C0-9A53-0BDE3F3025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Manure</a:t>
            </a:r>
          </a:p>
          <a:p>
            <a:pPr lvl="1"/>
            <a:r>
              <a:rPr lang="en-US" dirty="0"/>
              <a:t>More readily available than synthetic fertiliser</a:t>
            </a:r>
          </a:p>
          <a:p>
            <a:pPr lvl="1"/>
            <a:r>
              <a:rPr lang="en-US" dirty="0"/>
              <a:t>Applied a few weeks before planting to avoid weeds </a:t>
            </a:r>
          </a:p>
          <a:p>
            <a:r>
              <a:rPr lang="en-US" dirty="0"/>
              <a:t>Fertiliser mixtures</a:t>
            </a:r>
          </a:p>
        </p:txBody>
      </p:sp>
      <p:pic>
        <p:nvPicPr>
          <p:cNvPr id="15362" name="Picture 2" descr="https://lh3.googleusercontent.com/S_mJb_51Uhyl8XpdCBtv532Obrvtv28tygNA7j1QUhM8nO7Rc2-EKSqARdbCt7YYO4EXsGURBzxnKCBa_TFygJI6YQXlggUOdx7kjjyxiwex1ArPWsSbOsvOYE8DgqpQsoQx5_c2">
            <a:extLst>
              <a:ext uri="{FF2B5EF4-FFF2-40B4-BE49-F238E27FC236}">
                <a16:creationId xmlns:a16="http://schemas.microsoft.com/office/drawing/2014/main" id="{B05D49D8-8B29-4B05-A39A-0CF8F748ADC5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05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757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5214A3-7015-4E79-8E16-C0D31CBF4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Unusual colours of different plant parts:</a:t>
            </a:r>
          </a:p>
          <a:p>
            <a:pPr lvl="1"/>
            <a:r>
              <a:rPr lang="en-US" b="1" dirty="0"/>
              <a:t>Chlorosis</a:t>
            </a:r>
            <a:r>
              <a:rPr lang="en-US" dirty="0"/>
              <a:t>: leaves turn to a light green, yellow colour</a:t>
            </a:r>
          </a:p>
          <a:p>
            <a:pPr lvl="1"/>
            <a:r>
              <a:rPr lang="en-US" b="1" dirty="0"/>
              <a:t>Necrotic spots</a:t>
            </a:r>
            <a:r>
              <a:rPr lang="en-US" dirty="0"/>
              <a:t>: dry light brown spots on the leaves where tissue has died</a:t>
            </a:r>
          </a:p>
          <a:p>
            <a:pPr lvl="1"/>
            <a:r>
              <a:rPr lang="en-US" dirty="0"/>
              <a:t>Purple colouration of leaves</a:t>
            </a:r>
          </a:p>
          <a:p>
            <a:pPr lvl="1"/>
            <a:r>
              <a:rPr lang="en-US" dirty="0"/>
              <a:t>Browning</a:t>
            </a:r>
          </a:p>
          <a:p>
            <a:pPr lvl="0"/>
            <a:r>
              <a:rPr lang="en-US" dirty="0"/>
              <a:t>Leaves drop unexpectedly</a:t>
            </a:r>
          </a:p>
          <a:p>
            <a:pPr lvl="0"/>
            <a:r>
              <a:rPr lang="en-US" dirty="0"/>
              <a:t>Plants are shorter than normal (</a:t>
            </a:r>
            <a:r>
              <a:rPr lang="en-US" b="1" dirty="0"/>
              <a:t>stunting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Deformation of plant parts</a:t>
            </a:r>
          </a:p>
          <a:p>
            <a:pPr lvl="1"/>
            <a:r>
              <a:rPr lang="en-US" dirty="0"/>
              <a:t>Thin or spindly stems</a:t>
            </a:r>
          </a:p>
          <a:p>
            <a:pPr lvl="1"/>
            <a:r>
              <a:rPr lang="en-US" dirty="0"/>
              <a:t>Curling leaves</a:t>
            </a:r>
          </a:p>
          <a:p>
            <a:pPr lvl="0"/>
            <a:r>
              <a:rPr lang="en-US" dirty="0"/>
              <a:t>Die-back of stem and root tips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A6FAE0-0E2A-4304-B01E-B489B12757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BFFC262-1B9F-4112-A784-22F779D87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Nutrient Deficiency Symptoms</a:t>
            </a:r>
          </a:p>
        </p:txBody>
      </p:sp>
    </p:spTree>
    <p:extLst>
      <p:ext uri="{BB962C8B-B14F-4D97-AF65-F5344CB8AC3E}">
        <p14:creationId xmlns:p14="http://schemas.microsoft.com/office/powerpoint/2010/main" val="45805178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FFC262-1B9F-4112-A784-22F779D87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Viruses and Diseases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A6FAE0-0E2A-4304-B01E-B489B12757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5214A3-7015-4E79-8E16-C0D31CBF46D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6094" y="1295400"/>
            <a:ext cx="2949575" cy="4743450"/>
          </a:xfrm>
        </p:spPr>
        <p:txBody>
          <a:bodyPr/>
          <a:lstStyle/>
          <a:p>
            <a:pPr lvl="0"/>
            <a:r>
              <a:rPr lang="en-US" sz="2000" dirty="0"/>
              <a:t>Do not confuse nutrient deficiency with virus symptoms</a:t>
            </a:r>
          </a:p>
          <a:p>
            <a:pPr lvl="0"/>
            <a:r>
              <a:rPr lang="en-US" sz="2000" dirty="0"/>
              <a:t>Diseases often occur in patchy pattern across field.</a:t>
            </a:r>
          </a:p>
          <a:p>
            <a:pPr lvl="0"/>
            <a:r>
              <a:rPr lang="en-US" sz="2000" dirty="0"/>
              <a:t>Symptoms</a:t>
            </a:r>
          </a:p>
          <a:p>
            <a:pPr lvl="1"/>
            <a:r>
              <a:rPr lang="en-US" sz="2000" dirty="0"/>
              <a:t>Changed leaf or vein colour</a:t>
            </a:r>
          </a:p>
          <a:p>
            <a:pPr lvl="1"/>
            <a:r>
              <a:rPr lang="en-US" sz="2000" dirty="0"/>
              <a:t>Stunted growth</a:t>
            </a:r>
          </a:p>
          <a:p>
            <a:pPr lvl="1"/>
            <a:r>
              <a:rPr lang="en-US" sz="2000" dirty="0"/>
              <a:t>Curly leaves</a:t>
            </a:r>
          </a:p>
          <a:p>
            <a:r>
              <a:rPr lang="en-US" sz="2000" dirty="0"/>
              <a:t>Most often transmitted by pests, such as aphids or whiteflies. </a:t>
            </a:r>
          </a:p>
        </p:txBody>
      </p:sp>
      <p:pic>
        <p:nvPicPr>
          <p:cNvPr id="6" name="image61.png">
            <a:extLst>
              <a:ext uri="{FF2B5EF4-FFF2-40B4-BE49-F238E27FC236}">
                <a16:creationId xmlns:a16="http://schemas.microsoft.com/office/drawing/2014/main" id="{2420FA81-FF86-430D-8783-9FF57675458C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/>
          <a:srcRect l="5000" r="35492"/>
          <a:stretch/>
        </p:blipFill>
        <p:spPr>
          <a:xfrm>
            <a:off x="3887390" y="0"/>
            <a:ext cx="5256609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0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</a:t>
            </a:r>
            <a:r>
              <a:rPr lang="en-US" dirty="0" err="1"/>
              <a:t>Sweetpotato</a:t>
            </a:r>
            <a:r>
              <a:rPr lang="en-US" dirty="0"/>
              <a:t> Activities for the Farm Operation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862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FA3451-CA50-4CB1-B20D-E3FC12F27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What is the most important nutrient for storage root development?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typical symptoms of plant nutrient deficiencies?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are viruses usually transmitted to sweetpotato plants?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8D4BB1-3DDC-4B45-A628-4D64E0FAAE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6717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 err="1"/>
              <a:t>Sweetpotato</a:t>
            </a:r>
            <a:r>
              <a:rPr lang="en-US" dirty="0"/>
              <a:t> needs a 1:3 ratio of potassium and nitrogen. </a:t>
            </a:r>
          </a:p>
          <a:p>
            <a:pPr lvl="0"/>
            <a:r>
              <a:rPr lang="en-US" dirty="0"/>
              <a:t>Too much nitrogen causes poor root development, and too little creates low yield.</a:t>
            </a:r>
          </a:p>
          <a:p>
            <a:pPr lvl="0"/>
            <a:r>
              <a:rPr lang="en-US" dirty="0"/>
              <a:t>Manure is more readily available than synthetic fertilizer, but manure must be applied a few weeks before planting to avoid weeds. </a:t>
            </a:r>
          </a:p>
          <a:p>
            <a:pPr lvl="0"/>
            <a:r>
              <a:rPr lang="en-US" dirty="0"/>
              <a:t>All fields and fertilisers require experimentation or soil analysis to find ideal application rates.</a:t>
            </a:r>
          </a:p>
          <a:p>
            <a:pPr lvl="0"/>
            <a:r>
              <a:rPr lang="en-US" dirty="0"/>
              <a:t>Sweetpotato likes alkaline soil; lime should be used on high Ph soils.</a:t>
            </a:r>
          </a:p>
          <a:p>
            <a:pPr lvl="0"/>
            <a:r>
              <a:rPr lang="en-US" dirty="0"/>
              <a:t>Unusual colors, falling leaves, and stunting can indicate nutrient deficiency.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2678759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Gender and Diversity Aspects of </a:t>
            </a:r>
            <a:r>
              <a:rPr lang="en-GB" dirty="0" err="1"/>
              <a:t>Sweetpotato</a:t>
            </a:r>
            <a:r>
              <a:rPr lang="en-GB" dirty="0"/>
              <a:t> Production and Management</a:t>
            </a:r>
            <a:r>
              <a:rPr lang="en-US" dirty="0"/>
              <a:t>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790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basic gender and diversity issues in sweetpotato production and management.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60990194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950F6-4C9E-4299-9355-278998AEF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4421"/>
            <a:ext cx="7886700" cy="4492542"/>
          </a:xfrm>
        </p:spPr>
        <p:txBody>
          <a:bodyPr/>
          <a:lstStyle/>
          <a:p>
            <a:r>
              <a:rPr lang="en-US" dirty="0"/>
              <a:t>Consider the following to understand gender roles:</a:t>
            </a:r>
          </a:p>
          <a:p>
            <a:pPr lvl="1"/>
            <a:r>
              <a:rPr lang="en-US" dirty="0"/>
              <a:t>When activities are done</a:t>
            </a:r>
          </a:p>
          <a:p>
            <a:pPr lvl="1"/>
            <a:r>
              <a:rPr lang="en-US" dirty="0"/>
              <a:t>How they are done</a:t>
            </a:r>
          </a:p>
          <a:p>
            <a:pPr lvl="1"/>
            <a:r>
              <a:rPr lang="en-US" dirty="0"/>
              <a:t>What constraints are typically faced by those doing them</a:t>
            </a:r>
          </a:p>
          <a:p>
            <a:pPr lvl="1"/>
            <a:r>
              <a:rPr lang="en-US" dirty="0"/>
              <a:t>What activities there are that compete for that </a:t>
            </a:r>
            <a:r>
              <a:rPr lang="en-US" dirty="0" err="1"/>
              <a:t>labour</a:t>
            </a:r>
            <a:r>
              <a:rPr lang="en-US" dirty="0"/>
              <a:t> or the land itself </a:t>
            </a:r>
          </a:p>
          <a:p>
            <a:r>
              <a:rPr lang="en-US" dirty="0"/>
              <a:t>Critical for development workers to be sensitive to male control over land</a:t>
            </a:r>
          </a:p>
          <a:p>
            <a:pPr lvl="1"/>
            <a:r>
              <a:rPr lang="en-US" dirty="0"/>
              <a:t>Ensure that men are consulted about project activities, even where they are not directly involved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88D4E2-4DA6-4E5A-9452-080F8780A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31FEE3-C693-403B-8B6F-9DD67E6CD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of those Involved in OFSP Production and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87438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Facilitators and promoters of orange-fleshed sweetpotato (OFSP) must understand the role of each person involved with sweetpotato production, from those who own the land to farm laborers. </a:t>
            </a:r>
          </a:p>
          <a:p>
            <a:r>
              <a:rPr lang="en-US" dirty="0"/>
              <a:t>Facilitators and promoters must be culturally sensitive to male control of the land.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0442524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4D965-86C8-4064-B2F4-06393FD15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If there is a field nearby and there is sufficient time, set up a field experiment.  Consult the </a:t>
            </a:r>
            <a:r>
              <a:rPr lang="en-GB" i="1">
                <a:solidFill>
                  <a:schemeClr val="bg1">
                    <a:lumMod val="50000"/>
                  </a:schemeClr>
                </a:solidFill>
              </a:rPr>
              <a:t>Topic Manual for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details.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8BF2D-A1D9-4D6A-AD27-BA6989F703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Field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D12864-9B6F-4F15-959D-1F8A9E1D90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010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why timing of operations is critical to farm success.</a:t>
            </a:r>
          </a:p>
          <a:p>
            <a:pPr lvl="0"/>
            <a:r>
              <a:rPr lang="en-US" dirty="0"/>
              <a:t>Name the regional social characteristics and climate conditions that promoters of Orange-Fleshed Sweetpotato (OFSP) must be aware of.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766267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34CCF1-8A95-44B1-B20C-8E72D5BA1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of Operations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1799A3-430E-401E-A6AE-4B688F5F87F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8989D68B-8991-4AE6-8F58-20263798412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Having sufficient planting materials when needed (generally, at onset of rains)</a:t>
            </a:r>
          </a:p>
          <a:p>
            <a:r>
              <a:rPr lang="en-GB" dirty="0"/>
              <a:t>Particularly true for resource-poor households dependent on rainfed production, working with declining soil fertility, and facing increasing climatic uncertainty.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81F060E-6DAD-47CC-9CCE-C773FF7F74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Solution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8666D617-B3BC-4613-A410-720F4413A8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Developing a cropping calendar with farmers, which explores who does each of the sweetpotato activities.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5291D-ED23-4F75-967E-FDCC94A96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59EF3CFE-AD24-4DBD-871C-817891645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26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P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1F4D"/>
      </a:accent1>
      <a:accent2>
        <a:srgbClr val="F59A1E"/>
      </a:accent2>
      <a:accent3>
        <a:srgbClr val="A5A5A5"/>
      </a:accent3>
      <a:accent4>
        <a:srgbClr val="FAB414"/>
      </a:accent4>
      <a:accent5>
        <a:srgbClr val="2600FF"/>
      </a:accent5>
      <a:accent6>
        <a:srgbClr val="A6CE3A"/>
      </a:accent6>
      <a:hlink>
        <a:srgbClr val="DE26FF"/>
      </a:hlink>
      <a:folHlink>
        <a:srgbClr val="C70CE8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28652</TotalTime>
  <Words>3642</Words>
  <Application>Microsoft Office PowerPoint</Application>
  <PresentationFormat>On-screen Show (4:3)</PresentationFormat>
  <Paragraphs>522</Paragraphs>
  <Slides>76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Cabin</vt:lpstr>
      <vt:lpstr>Calibri</vt:lpstr>
      <vt:lpstr>Century Gothic</vt:lpstr>
      <vt:lpstr>Poppins</vt:lpstr>
      <vt:lpstr>Zilla Slab</vt:lpstr>
      <vt:lpstr>Zilla Slab Light</vt:lpstr>
      <vt:lpstr>Office Theme</vt:lpstr>
      <vt:lpstr>Bitmap Image</vt:lpstr>
      <vt:lpstr>Important!</vt:lpstr>
      <vt:lpstr>Legend</vt:lpstr>
      <vt:lpstr>Legal </vt:lpstr>
      <vt:lpstr>Everything You Ever Wanted to Know About Sweetpotato</vt:lpstr>
      <vt:lpstr>Introduction</vt:lpstr>
      <vt:lpstr>Welcome</vt:lpstr>
      <vt:lpstr>Planning Sweetpotato Activities for the Farm Operation</vt:lpstr>
      <vt:lpstr>Objectives</vt:lpstr>
      <vt:lpstr>Timing of Operations</vt:lpstr>
      <vt:lpstr>Example: Cropping Calendar</vt:lpstr>
      <vt:lpstr>Important Role of Other Players</vt:lpstr>
      <vt:lpstr>Different Farming Regions in SSA Show Different Gender Patterns</vt:lpstr>
      <vt:lpstr>PowerPoint Presentation</vt:lpstr>
      <vt:lpstr>Key Points</vt:lpstr>
      <vt:lpstr>Selecting and Preparing Land</vt:lpstr>
      <vt:lpstr>Objectives</vt:lpstr>
      <vt:lpstr>Altitude</vt:lpstr>
      <vt:lpstr>Soils</vt:lpstr>
      <vt:lpstr>Soils</vt:lpstr>
      <vt:lpstr>Crop Rotation</vt:lpstr>
      <vt:lpstr>Plot Separation</vt:lpstr>
      <vt:lpstr>Access to Land</vt:lpstr>
      <vt:lpstr>PowerPoint Presentation</vt:lpstr>
      <vt:lpstr>Key Points</vt:lpstr>
      <vt:lpstr>Planting Methods and When to Plant</vt:lpstr>
      <vt:lpstr>Objectives</vt:lpstr>
      <vt:lpstr>Planting Methods</vt:lpstr>
      <vt:lpstr>Planting Vine Cuttings or Sprouts</vt:lpstr>
      <vt:lpstr>Planting Vine Cuttings or Sprouts</vt:lpstr>
      <vt:lpstr>Plant in Mound or Ridge</vt:lpstr>
      <vt:lpstr>PowerPoint Presentation</vt:lpstr>
      <vt:lpstr>Key Points</vt:lpstr>
      <vt:lpstr>Staggered Planting to Get Yield Benefits and Smooth Supply</vt:lpstr>
      <vt:lpstr>Objectives</vt:lpstr>
      <vt:lpstr>When to plant sweetpotato</vt:lpstr>
      <vt:lpstr>Advantages of Staggered Planting</vt:lpstr>
      <vt:lpstr>Disadvantages of Staggered Planting</vt:lpstr>
      <vt:lpstr>PowerPoint Presentation</vt:lpstr>
      <vt:lpstr>Key Points</vt:lpstr>
      <vt:lpstr>Intercropping Sweetpotato</vt:lpstr>
      <vt:lpstr>Objectives</vt:lpstr>
      <vt:lpstr>Intercropping</vt:lpstr>
      <vt:lpstr>Intercropping Techniques</vt:lpstr>
      <vt:lpstr>Advantages of Intercropping</vt:lpstr>
      <vt:lpstr>Studies on Intercropping</vt:lpstr>
      <vt:lpstr>PowerPoint Presentation</vt:lpstr>
      <vt:lpstr>Key Points</vt:lpstr>
      <vt:lpstr>Sweetpotato Requirements and Physiological Disorders</vt:lpstr>
      <vt:lpstr>Objectives</vt:lpstr>
      <vt:lpstr>Three Stages of Root Growth:</vt:lpstr>
      <vt:lpstr>The Different Growth Stages of OFSP</vt:lpstr>
      <vt:lpstr>Importance of Early Stage</vt:lpstr>
      <vt:lpstr>Temperature Effect on OFSP Growth</vt:lpstr>
      <vt:lpstr>Three Main Weed Categories</vt:lpstr>
      <vt:lpstr>How Weeds Affect Crop</vt:lpstr>
      <vt:lpstr>Managing Weeds</vt:lpstr>
      <vt:lpstr>Physiological Disorders</vt:lpstr>
      <vt:lpstr>Physiological Disorders (cont.)</vt:lpstr>
      <vt:lpstr>Physiological Disorders (cont.)</vt:lpstr>
      <vt:lpstr>Irrigation</vt:lpstr>
      <vt:lpstr>PowerPoint Presentation</vt:lpstr>
      <vt:lpstr>Key Points</vt:lpstr>
      <vt:lpstr>Nutrient Needs of Sweetpotato</vt:lpstr>
      <vt:lpstr>Objectives</vt:lpstr>
      <vt:lpstr>Nutrient Needs</vt:lpstr>
      <vt:lpstr>Importance of Soil pH</vt:lpstr>
      <vt:lpstr>Adding nutrients</vt:lpstr>
      <vt:lpstr>Nutrient Deficiency Symptoms</vt:lpstr>
      <vt:lpstr>Viruses and Diseases </vt:lpstr>
      <vt:lpstr>PowerPoint Presentation</vt:lpstr>
      <vt:lpstr>Key Points</vt:lpstr>
      <vt:lpstr>Gender and Diversity Aspects of Sweetpotato Production and Managemention</vt:lpstr>
      <vt:lpstr>Objectives</vt:lpstr>
      <vt:lpstr>Roles of those Involved in OFSP Production and Management</vt:lpstr>
      <vt:lpstr>Key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Jackson</dc:creator>
  <cp:lastModifiedBy>Kat</cp:lastModifiedBy>
  <cp:revision>1071</cp:revision>
  <dcterms:created xsi:type="dcterms:W3CDTF">2017-08-08T20:14:18Z</dcterms:created>
  <dcterms:modified xsi:type="dcterms:W3CDTF">2018-10-26T20:38:30Z</dcterms:modified>
</cp:coreProperties>
</file>