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8" r:id="rId1"/>
    <p:sldMasterId id="2147483648" r:id="rId2"/>
  </p:sldMasterIdLst>
  <p:notesMasterIdLst>
    <p:notesMasterId r:id="rId19"/>
  </p:notesMasterIdLst>
  <p:handoutMasterIdLst>
    <p:handoutMasterId r:id="rId20"/>
  </p:handoutMasterIdLst>
  <p:sldIdLst>
    <p:sldId id="698" r:id="rId3"/>
    <p:sldId id="708" r:id="rId4"/>
    <p:sldId id="753" r:id="rId5"/>
    <p:sldId id="757" r:id="rId6"/>
    <p:sldId id="756" r:id="rId7"/>
    <p:sldId id="758" r:id="rId8"/>
    <p:sldId id="754" r:id="rId9"/>
    <p:sldId id="759" r:id="rId10"/>
    <p:sldId id="760" r:id="rId11"/>
    <p:sldId id="761" r:id="rId12"/>
    <p:sldId id="762" r:id="rId13"/>
    <p:sldId id="763" r:id="rId14"/>
    <p:sldId id="764" r:id="rId15"/>
    <p:sldId id="766" r:id="rId16"/>
    <p:sldId id="755" r:id="rId17"/>
    <p:sldId id="767" r:id="rId1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uthor"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1893"/>
    <a:srgbClr val="0432FF"/>
    <a:srgbClr val="FEFB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77" autoAdjust="0"/>
    <p:restoredTop sz="90984" autoAdjust="0"/>
  </p:normalViewPr>
  <p:slideViewPr>
    <p:cSldViewPr snapToGrid="0" snapToObjects="1">
      <p:cViewPr varScale="1">
        <p:scale>
          <a:sx n="98" d="100"/>
          <a:sy n="98" d="100"/>
        </p:scale>
        <p:origin x="876" y="84"/>
      </p:cViewPr>
      <p:guideLst/>
    </p:cSldViewPr>
  </p:slideViewPr>
  <p:notesTextViewPr>
    <p:cViewPr>
      <p:scale>
        <a:sx n="75" d="100"/>
        <a:sy n="75" d="100"/>
      </p:scale>
      <p:origin x="0" y="0"/>
    </p:cViewPr>
  </p:notesText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F9D455-E20F-1143-865E-3F66D2B04C86}"/>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hangingPunct="1">
              <a:defRPr sz="1300">
                <a:latin typeface="Arial"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50A70D17-C1D5-8045-850C-F66CD3D70AF0}"/>
              </a:ext>
            </a:extLst>
          </p:cNvPr>
          <p:cNvSpPr>
            <a:spLocks noGrp="1"/>
          </p:cNvSpPr>
          <p:nvPr>
            <p:ph type="dt" sz="quarter"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Arial" pitchFamily="34" charset="0"/>
              </a:defRPr>
            </a:lvl1pPr>
          </a:lstStyle>
          <a:p>
            <a:pPr>
              <a:defRPr/>
            </a:pPr>
            <a:fld id="{04347779-37AA-D947-AAF6-7E9E7DB5D0DE}" type="datetimeFigureOut">
              <a:rPr lang="en-US"/>
              <a:pPr>
                <a:defRPr/>
              </a:pPr>
              <a:t>12/16/2022</a:t>
            </a:fld>
            <a:endParaRPr lang="en-US"/>
          </a:p>
        </p:txBody>
      </p:sp>
      <p:sp>
        <p:nvSpPr>
          <p:cNvPr id="4" name="Footer Placeholder 3">
            <a:extLst>
              <a:ext uri="{FF2B5EF4-FFF2-40B4-BE49-F238E27FC236}">
                <a16:creationId xmlns:a16="http://schemas.microsoft.com/office/drawing/2014/main" id="{81B1FB55-ECEA-5A49-ABA1-7D7195A66CB1}"/>
              </a:ext>
            </a:extLst>
          </p:cNvPr>
          <p:cNvSpPr>
            <a:spLocks noGrp="1"/>
          </p:cNvSpPr>
          <p:nvPr>
            <p:ph type="ftr" sz="quarter" idx="2"/>
          </p:nvPr>
        </p:nvSpPr>
        <p:spPr>
          <a:xfrm>
            <a:off x="0" y="9720263"/>
            <a:ext cx="3079750" cy="512762"/>
          </a:xfrm>
          <a:prstGeom prst="rect">
            <a:avLst/>
          </a:prstGeom>
        </p:spPr>
        <p:txBody>
          <a:bodyPr vert="horz" lIns="97219" tIns="48610" rIns="97219" bIns="48610" rtlCol="0" anchor="b"/>
          <a:lstStyle>
            <a:lvl1pPr algn="l" eaLnBrk="1" hangingPunct="1">
              <a:defRPr sz="1300">
                <a:latin typeface="Arial"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637A7BE0-DD17-5D44-B911-B8340A1CAFC8}"/>
              </a:ext>
            </a:extLst>
          </p:cNvPr>
          <p:cNvSpPr>
            <a:spLocks noGrp="1"/>
          </p:cNvSpPr>
          <p:nvPr>
            <p:ph type="sldNum" sz="quarter" idx="3"/>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Arial" pitchFamily="34" charset="0"/>
              </a:defRPr>
            </a:lvl1pPr>
          </a:lstStyle>
          <a:p>
            <a:pPr>
              <a:defRPr/>
            </a:pPr>
            <a:fld id="{3257A9F1-99FB-DB4B-BD3D-40FBB7E245D1}"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6B57CD-3699-B446-887D-14FAEE943457}"/>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42C7B7FF-70BD-C743-84C4-C232CDF413A8}"/>
              </a:ext>
            </a:extLst>
          </p:cNvPr>
          <p:cNvSpPr>
            <a:spLocks noGrp="1"/>
          </p:cNvSpPr>
          <p:nvPr>
            <p:ph type="dt"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4496B698-5046-3948-9288-F49EAC66328B}" type="datetimeFigureOut">
              <a:rPr lang="en-GB"/>
              <a:pPr>
                <a:defRPr/>
              </a:pPr>
              <a:t>16/12/2022</a:t>
            </a:fld>
            <a:endParaRPr lang="en-GB"/>
          </a:p>
        </p:txBody>
      </p:sp>
      <p:sp>
        <p:nvSpPr>
          <p:cNvPr id="4" name="Slide Image Placeholder 3">
            <a:extLst>
              <a:ext uri="{FF2B5EF4-FFF2-40B4-BE49-F238E27FC236}">
                <a16:creationId xmlns:a16="http://schemas.microsoft.com/office/drawing/2014/main" id="{D30467B5-C785-3442-9EB3-C25751C63B41}"/>
              </a:ext>
            </a:extLst>
          </p:cNvPr>
          <p:cNvSpPr>
            <a:spLocks noGrp="1" noRot="1" noChangeAspect="1"/>
          </p:cNvSpPr>
          <p:nvPr>
            <p:ph type="sldImg" idx="2"/>
          </p:nvPr>
        </p:nvSpPr>
        <p:spPr>
          <a:xfrm>
            <a:off x="141288" y="766763"/>
            <a:ext cx="6821487" cy="3838575"/>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a:extLst>
              <a:ext uri="{FF2B5EF4-FFF2-40B4-BE49-F238E27FC236}">
                <a16:creationId xmlns:a16="http://schemas.microsoft.com/office/drawing/2014/main" id="{43245AF0-049D-6843-BCDE-857D7D9B7D01}"/>
              </a:ext>
            </a:extLst>
          </p:cNvPr>
          <p:cNvSpPr>
            <a:spLocks noGrp="1"/>
          </p:cNvSpPr>
          <p:nvPr>
            <p:ph type="body" sz="quarter" idx="3"/>
          </p:nvPr>
        </p:nvSpPr>
        <p:spPr>
          <a:xfrm>
            <a:off x="709613" y="4860925"/>
            <a:ext cx="5684837" cy="460533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C3415AEE-B83F-FF4A-9B4F-D43EDE35AA83}"/>
              </a:ext>
            </a:extLst>
          </p:cNvPr>
          <p:cNvSpPr>
            <a:spLocks noGrp="1"/>
          </p:cNvSpPr>
          <p:nvPr>
            <p:ph type="ftr" sz="quarter" idx="4"/>
          </p:nvPr>
        </p:nvSpPr>
        <p:spPr>
          <a:xfrm>
            <a:off x="0" y="9720263"/>
            <a:ext cx="3079750" cy="512762"/>
          </a:xfrm>
          <a:prstGeom prst="rect">
            <a:avLst/>
          </a:prstGeom>
        </p:spPr>
        <p:txBody>
          <a:bodyPr vert="horz" lIns="97219" tIns="48610" rIns="97219" bIns="48610" rtlCol="0" anchor="b"/>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EB06ACBC-B154-C64C-8D46-85A4FCCABB0C}"/>
              </a:ext>
            </a:extLst>
          </p:cNvPr>
          <p:cNvSpPr>
            <a:spLocks noGrp="1"/>
          </p:cNvSpPr>
          <p:nvPr>
            <p:ph type="sldNum" sz="quarter" idx="5"/>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88ACC6E4-9882-8C47-A496-56DAC1B28245}" type="slidenum">
              <a:rPr lang="en-GB"/>
              <a:pPr>
                <a:defRPr/>
              </a:pPr>
              <a:t>‹#›</a:t>
            </a:fld>
            <a:endParaRPr lang="en-GB"/>
          </a:p>
        </p:txBody>
      </p:sp>
    </p:spTree>
    <p:extLst>
      <p:ext uri="{BB962C8B-B14F-4D97-AF65-F5344CB8AC3E}">
        <p14:creationId xmlns:p14="http://schemas.microsoft.com/office/powerpoint/2010/main" val="262909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xfrm>
            <a:off x="141288" y="766763"/>
            <a:ext cx="6821487" cy="3838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x-none" altLang="x-none"/>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01CC4C-12AA-4A46-8A38-3357CDFDA867}" type="slidenum">
              <a:rPr lang="en-GB" altLang="x-none" smtClean="0">
                <a:latin typeface="Calibri" panose="020F0502020204030204" pitchFamily="34" charset="0"/>
              </a:rPr>
              <a:pPr/>
              <a:t>1</a:t>
            </a:fld>
            <a:endParaRPr lang="en-GB" altLang="x-none">
              <a:latin typeface="Calibri" panose="020F0502020204030204" pitchFamily="34" charset="0"/>
            </a:endParaRPr>
          </a:p>
        </p:txBody>
      </p:sp>
    </p:spTree>
    <p:extLst>
      <p:ext uri="{BB962C8B-B14F-4D97-AF65-F5344CB8AC3E}">
        <p14:creationId xmlns:p14="http://schemas.microsoft.com/office/powerpoint/2010/main" val="3474718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11</a:t>
            </a:fld>
            <a:endParaRPr lang="en-GB"/>
          </a:p>
        </p:txBody>
      </p:sp>
    </p:spTree>
    <p:extLst>
      <p:ext uri="{BB962C8B-B14F-4D97-AF65-F5344CB8AC3E}">
        <p14:creationId xmlns:p14="http://schemas.microsoft.com/office/powerpoint/2010/main" val="4501831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12</a:t>
            </a:fld>
            <a:endParaRPr lang="en-GB"/>
          </a:p>
        </p:txBody>
      </p:sp>
    </p:spTree>
    <p:extLst>
      <p:ext uri="{BB962C8B-B14F-4D97-AF65-F5344CB8AC3E}">
        <p14:creationId xmlns:p14="http://schemas.microsoft.com/office/powerpoint/2010/main" val="4123542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13</a:t>
            </a:fld>
            <a:endParaRPr lang="en-GB"/>
          </a:p>
        </p:txBody>
      </p:sp>
    </p:spTree>
    <p:extLst>
      <p:ext uri="{BB962C8B-B14F-4D97-AF65-F5344CB8AC3E}">
        <p14:creationId xmlns:p14="http://schemas.microsoft.com/office/powerpoint/2010/main" val="18790251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14</a:t>
            </a:fld>
            <a:endParaRPr lang="en-GB"/>
          </a:p>
        </p:txBody>
      </p:sp>
    </p:spTree>
    <p:extLst>
      <p:ext uri="{BB962C8B-B14F-4D97-AF65-F5344CB8AC3E}">
        <p14:creationId xmlns:p14="http://schemas.microsoft.com/office/powerpoint/2010/main" val="4024631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15</a:t>
            </a:fld>
            <a:endParaRPr lang="en-GB"/>
          </a:p>
        </p:txBody>
      </p:sp>
    </p:spTree>
    <p:extLst>
      <p:ext uri="{BB962C8B-B14F-4D97-AF65-F5344CB8AC3E}">
        <p14:creationId xmlns:p14="http://schemas.microsoft.com/office/powerpoint/2010/main" val="2659522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ea typeface="MS PGothic" pitchFamily="34" charset="-128"/>
                <a:cs typeface="MS PGothic" charset="0"/>
              </a:rPr>
              <a:t>Cette maladie est hautement contagieuse. Une fois introduite, le virus peut infecter jusqu’à 90% d’un troupeau, la maladie tuant alors de 30 à 70% des animaux infectés. </a:t>
            </a:r>
          </a:p>
          <a:p>
            <a:endParaRPr lang="fr-FR" sz="1200" kern="1200" dirty="0">
              <a:solidFill>
                <a:schemeClr val="tx1"/>
              </a:solidFill>
              <a:effectLst/>
              <a:latin typeface="+mn-lt"/>
              <a:ea typeface="MS PGothic" pitchFamily="34" charset="-128"/>
            </a:endParaRPr>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3</a:t>
            </a:fld>
            <a:endParaRPr lang="en-GB"/>
          </a:p>
        </p:txBody>
      </p:sp>
    </p:spTree>
    <p:extLst>
      <p:ext uri="{BB962C8B-B14F-4D97-AF65-F5344CB8AC3E}">
        <p14:creationId xmlns:p14="http://schemas.microsoft.com/office/powerpoint/2010/main" val="2389056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ea typeface="MS PGothic" pitchFamily="34" charset="-128"/>
                <a:cs typeface="MS PGothic" charset="0"/>
              </a:rPr>
              <a:t>Cette maladie est hautement contagieuse. Une fois introduite, le virus peut infecter jusqu’à 90% d’un troupeau, la maladie tuant alors de 30 à 70% des animaux infectés. </a:t>
            </a:r>
          </a:p>
          <a:p>
            <a:endParaRPr lang="fr-FR" sz="1200" kern="1200" dirty="0">
              <a:solidFill>
                <a:schemeClr val="tx1"/>
              </a:solidFill>
              <a:effectLst/>
              <a:latin typeface="+mn-lt"/>
              <a:ea typeface="MS PGothic" pitchFamily="34" charset="-128"/>
            </a:endParaRPr>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4</a:t>
            </a:fld>
            <a:endParaRPr lang="en-GB"/>
          </a:p>
        </p:txBody>
      </p:sp>
    </p:spTree>
    <p:extLst>
      <p:ext uri="{BB962C8B-B14F-4D97-AF65-F5344CB8AC3E}">
        <p14:creationId xmlns:p14="http://schemas.microsoft.com/office/powerpoint/2010/main" val="309153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ea typeface="MS PGothic" pitchFamily="34" charset="-128"/>
                <a:cs typeface="MS PGothic" charset="0"/>
              </a:rPr>
              <a:t>Cette maladie est hautement contagieuse. Une fois introduite, le virus peut infecter jusqu’à 90% d’un troupeau, la maladie tuant alors de 30 à 70% des animaux infectés. </a:t>
            </a:r>
          </a:p>
          <a:p>
            <a:endParaRPr lang="fr-FR" sz="1200" kern="1200" dirty="0">
              <a:solidFill>
                <a:schemeClr val="tx1"/>
              </a:solidFill>
              <a:effectLst/>
              <a:latin typeface="+mn-lt"/>
              <a:ea typeface="MS PGothic" pitchFamily="34" charset="-128"/>
            </a:endParaRPr>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5</a:t>
            </a:fld>
            <a:endParaRPr lang="en-GB"/>
          </a:p>
        </p:txBody>
      </p:sp>
    </p:spTree>
    <p:extLst>
      <p:ext uri="{BB962C8B-B14F-4D97-AF65-F5344CB8AC3E}">
        <p14:creationId xmlns:p14="http://schemas.microsoft.com/office/powerpoint/2010/main" val="3816953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sz="1200" kern="1200" dirty="0">
              <a:solidFill>
                <a:schemeClr val="tx1"/>
              </a:solidFill>
              <a:effectLst/>
              <a:latin typeface="+mn-lt"/>
              <a:ea typeface="MS PGothic" pitchFamily="34" charset="-128"/>
            </a:endParaRPr>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6</a:t>
            </a:fld>
            <a:endParaRPr lang="en-GB"/>
          </a:p>
        </p:txBody>
      </p:sp>
    </p:spTree>
    <p:extLst>
      <p:ext uri="{BB962C8B-B14F-4D97-AF65-F5344CB8AC3E}">
        <p14:creationId xmlns:p14="http://schemas.microsoft.com/office/powerpoint/2010/main" val="1839969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7</a:t>
            </a:fld>
            <a:endParaRPr lang="en-GB"/>
          </a:p>
        </p:txBody>
      </p:sp>
    </p:spTree>
    <p:extLst>
      <p:ext uri="{BB962C8B-B14F-4D97-AF65-F5344CB8AC3E}">
        <p14:creationId xmlns:p14="http://schemas.microsoft.com/office/powerpoint/2010/main" val="3617895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8</a:t>
            </a:fld>
            <a:endParaRPr lang="en-GB"/>
          </a:p>
        </p:txBody>
      </p:sp>
    </p:spTree>
    <p:extLst>
      <p:ext uri="{BB962C8B-B14F-4D97-AF65-F5344CB8AC3E}">
        <p14:creationId xmlns:p14="http://schemas.microsoft.com/office/powerpoint/2010/main" val="4288051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9</a:t>
            </a:fld>
            <a:endParaRPr lang="en-GB"/>
          </a:p>
        </p:txBody>
      </p:sp>
    </p:spTree>
    <p:extLst>
      <p:ext uri="{BB962C8B-B14F-4D97-AF65-F5344CB8AC3E}">
        <p14:creationId xmlns:p14="http://schemas.microsoft.com/office/powerpoint/2010/main" val="3552177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10</a:t>
            </a:fld>
            <a:endParaRPr lang="en-GB"/>
          </a:p>
        </p:txBody>
      </p:sp>
    </p:spTree>
    <p:extLst>
      <p:ext uri="{BB962C8B-B14F-4D97-AF65-F5344CB8AC3E}">
        <p14:creationId xmlns:p14="http://schemas.microsoft.com/office/powerpoint/2010/main" val="29597237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180" y="1744664"/>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221635" y="-99195"/>
            <a:ext cx="2956232" cy="2091508"/>
          </a:xfrm>
          <a:prstGeom prst="rect">
            <a:avLst/>
          </a:prstGeom>
        </p:spPr>
      </p:pic>
    </p:spTree>
    <p:extLst>
      <p:ext uri="{BB962C8B-B14F-4D97-AF65-F5344CB8AC3E}">
        <p14:creationId xmlns:p14="http://schemas.microsoft.com/office/powerpoint/2010/main" val="2129691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9"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2"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1"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2224420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526"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5"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5" y="768057"/>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485168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39"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7"/>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53806" y="137303"/>
            <a:ext cx="2679445" cy="5633463"/>
          </a:xfrm>
          <a:prstGeom prst="rect">
            <a:avLst/>
          </a:prstGeom>
        </p:spPr>
      </p:pic>
    </p:spTree>
    <p:extLst>
      <p:ext uri="{BB962C8B-B14F-4D97-AF65-F5344CB8AC3E}">
        <p14:creationId xmlns:p14="http://schemas.microsoft.com/office/powerpoint/2010/main" val="4014775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2"/>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7"/>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4142089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4888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194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514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1"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7" y="322327"/>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122498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629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499" y="1717677"/>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1"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401147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80639"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42904629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3708596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5765"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827665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8939" y="436565"/>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4158545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1001" y="373065"/>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888301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67988" y="390527"/>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1530405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3"/>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18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7" y="3120249"/>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2"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806582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2" y="25401"/>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1"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59553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96" r:id="rId1"/>
    <p:sldLayoutId id="2147485697" r:id="rId2"/>
    <p:sldLayoutId id="2147485698" r:id="rId3"/>
    <p:sldLayoutId id="2147485699" r:id="rId4"/>
    <p:sldLayoutId id="2147485700" r:id="rId5"/>
    <p:sldLayoutId id="2147485701" r:id="rId6"/>
    <p:sldLayoutId id="2147485702" r:id="rId7"/>
    <p:sldLayoutId id="2147485703" r:id="rId8"/>
    <p:sldLayoutId id="2147485704" r:id="rId9"/>
    <p:sldLayoutId id="2147485705" r:id="rId10"/>
    <p:sldLayoutId id="2147485706" r:id="rId11"/>
    <p:sldLayoutId id="2147485707" r:id="rId12"/>
    <p:sldLayoutId id="2147485708" r:id="rId13"/>
    <p:sldLayoutId id="2147485709" r:id="rId14"/>
    <p:sldLayoutId id="2147485710" r:id="rId15"/>
    <p:sldLayoutId id="2147485711" r:id="rId16"/>
    <p:sldLayoutId id="2147485712" r:id="rId17"/>
    <p:sldLayoutId id="2147485695" r:id="rId18"/>
    <p:sldLayoutId id="2147485713" r:id="rId19"/>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C452DC-9046-4352-ACF2-3596FB998B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5D63C32-DF71-4E07-9AD5-9A04646214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B8039B-2024-471C-B044-50A603E595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4232CA-5C46-446D-B877-EDF932D0CEFB}" type="datetimeFigureOut">
              <a:rPr lang="en-GB" smtClean="0"/>
              <a:t>16/12/2022</a:t>
            </a:fld>
            <a:endParaRPr lang="en-GB"/>
          </a:p>
        </p:txBody>
      </p:sp>
      <p:sp>
        <p:nvSpPr>
          <p:cNvPr id="5" name="Footer Placeholder 4">
            <a:extLst>
              <a:ext uri="{FF2B5EF4-FFF2-40B4-BE49-F238E27FC236}">
                <a16:creationId xmlns:a16="http://schemas.microsoft.com/office/drawing/2014/main" id="{29791BFD-FEF6-4914-9AC2-7A68D08220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FFB3EB8-98F0-4C42-ACEA-8F3E377F69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F02DED-5649-4319-8A03-69D1AA175A4B}" type="slidenum">
              <a:rPr lang="en-GB" smtClean="0"/>
              <a:t>‹#›</a:t>
            </a:fld>
            <a:endParaRPr lang="en-GB"/>
          </a:p>
        </p:txBody>
      </p:sp>
    </p:spTree>
    <p:extLst>
      <p:ext uri="{BB962C8B-B14F-4D97-AF65-F5344CB8AC3E}">
        <p14:creationId xmlns:p14="http://schemas.microsoft.com/office/powerpoint/2010/main" val="2012107260"/>
      </p:ext>
    </p:extLst>
  </p:cSld>
  <p:clrMap bg1="lt1" tx1="dk1" bg2="lt2" tx2="dk2" accent1="accent1" accent2="accent2" accent3="accent3" accent4="accent4" accent5="accent5" accent6="accent6" hlink="hlink" folHlink="folHlink"/>
  <p:sldLayoutIdLst>
    <p:sldLayoutId id="214748366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25.e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14.gif"/><Relationship Id="rId7"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14.gif"/><Relationship Id="rId7" Type="http://schemas.openxmlformats.org/officeDocument/2006/relationships/image" Target="../media/image30.jp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9.jp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jpg"/></Relationships>
</file>

<file path=ppt/slides/_rels/slide1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gif"/><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4.gif"/><Relationship Id="rId7" Type="http://schemas.openxmlformats.org/officeDocument/2006/relationships/image" Target="../media/image19.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21.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gif"/></Relationships>
</file>

<file path=ppt/slides/_rels/slide6.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23.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625032" y="1296374"/>
            <a:ext cx="8264325" cy="1542554"/>
          </a:xfrm>
        </p:spPr>
        <p:txBody>
          <a:bodyPr>
            <a:noAutofit/>
          </a:bodyPr>
          <a:lstStyle/>
          <a:p>
            <a:pPr algn="l"/>
            <a:r>
              <a:rPr lang="en-GB" sz="3200" dirty="0">
                <a:latin typeface="+mn-lt"/>
              </a:rPr>
              <a:t>Epidemiology of peste des petits ruminants virus in West Africa: Is lineage IV replacing lineage II in Burkina Faso?</a:t>
            </a:r>
            <a:endParaRPr lang="en-GB" sz="2800" dirty="0">
              <a:latin typeface="+mn-lt"/>
            </a:endParaRPr>
          </a:p>
        </p:txBody>
      </p:sp>
      <p:sp>
        <p:nvSpPr>
          <p:cNvPr id="23554" name="Subtitle 2">
            <a:extLst>
              <a:ext uri="{FF2B5EF4-FFF2-40B4-BE49-F238E27FC236}">
                <a16:creationId xmlns:a16="http://schemas.microsoft.com/office/drawing/2014/main" id="{862B3D89-D228-C441-AC2A-53BC584D2FEE}"/>
              </a:ext>
            </a:extLst>
          </p:cNvPr>
          <p:cNvSpPr txBox="1">
            <a:spLocks noChangeArrowheads="1"/>
          </p:cNvSpPr>
          <p:nvPr/>
        </p:nvSpPr>
        <p:spPr bwMode="auto">
          <a:xfrm>
            <a:off x="582770" y="3077884"/>
            <a:ext cx="10526856" cy="2584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r>
              <a:rPr lang="en-US" sz="1600" dirty="0">
                <a:latin typeface="+mn-lt"/>
              </a:rPr>
              <a:t>Abel S. Biguezoton</a:t>
            </a:r>
            <a:r>
              <a:rPr lang="en-US" sz="1600" baseline="30000" dirty="0">
                <a:latin typeface="+mn-lt"/>
              </a:rPr>
              <a:t>1</a:t>
            </a:r>
            <a:r>
              <a:rPr lang="en-US" sz="1600" dirty="0">
                <a:latin typeface="+mn-lt"/>
              </a:rPr>
              <a:t>, Guy Ilboudo</a:t>
            </a:r>
            <a:r>
              <a:rPr lang="en-US" sz="1600" baseline="30000" dirty="0">
                <a:latin typeface="+mn-lt"/>
              </a:rPr>
              <a:t>2</a:t>
            </a:r>
            <a:r>
              <a:rPr lang="en-US" sz="1600" dirty="0">
                <a:latin typeface="+mn-lt"/>
              </a:rPr>
              <a:t>, Barbara Wieland</a:t>
            </a:r>
            <a:r>
              <a:rPr lang="en-US" sz="1600" baseline="30000" dirty="0">
                <a:latin typeface="+mn-lt"/>
              </a:rPr>
              <a:t>3</a:t>
            </a:r>
            <a:r>
              <a:rPr lang="en-US" sz="1600" dirty="0">
                <a:latin typeface="+mn-lt"/>
              </a:rPr>
              <a:t>, </a:t>
            </a:r>
            <a:r>
              <a:rPr lang="en-US" sz="1600" dirty="0" err="1">
                <a:latin typeface="+mn-lt"/>
              </a:rPr>
              <a:t>Rahinata</a:t>
            </a:r>
            <a:r>
              <a:rPr lang="en-US" sz="1600" dirty="0">
                <a:latin typeface="+mn-lt"/>
              </a:rPr>
              <a:t> Sawadogo</a:t>
            </a:r>
            <a:r>
              <a:rPr lang="en-US" sz="1600" baseline="30000" dirty="0">
                <a:latin typeface="+mn-lt"/>
              </a:rPr>
              <a:t>1</a:t>
            </a:r>
            <a:r>
              <a:rPr lang="en-US" sz="1600" dirty="0">
                <a:latin typeface="+mn-lt"/>
              </a:rPr>
              <a:t>, Firmin Dah</a:t>
            </a:r>
            <a:r>
              <a:rPr lang="en-US" sz="1600" baseline="30000" dirty="0">
                <a:latin typeface="+mn-lt"/>
              </a:rPr>
              <a:t>1</a:t>
            </a:r>
            <a:r>
              <a:rPr lang="en-US" sz="1600" dirty="0">
                <a:latin typeface="+mn-lt"/>
              </a:rPr>
              <a:t>, Adrien Zoungrana</a:t>
            </a:r>
            <a:r>
              <a:rPr lang="en-US" sz="1600" baseline="30000" dirty="0">
                <a:latin typeface="+mn-lt"/>
              </a:rPr>
              <a:t>1 </a:t>
            </a:r>
            <a:r>
              <a:rPr lang="en-US" sz="1600" dirty="0">
                <a:latin typeface="+mn-lt"/>
              </a:rPr>
              <a:t>and Michel Dione</a:t>
            </a:r>
            <a:r>
              <a:rPr lang="en-US" sz="1600" baseline="30000" dirty="0">
                <a:latin typeface="+mn-lt"/>
              </a:rPr>
              <a:t>4</a:t>
            </a:r>
          </a:p>
          <a:p>
            <a:endParaRPr lang="en-US" sz="1600" dirty="0">
              <a:latin typeface="+mn-lt"/>
            </a:endParaRPr>
          </a:p>
          <a:p>
            <a:r>
              <a:rPr lang="en-US" sz="1600" baseline="30000" dirty="0">
                <a:latin typeface="+mn-lt"/>
              </a:rPr>
              <a:t>1</a:t>
            </a:r>
            <a:r>
              <a:rPr lang="fr-FR" sz="1600" dirty="0">
                <a:latin typeface="+mn-lt"/>
              </a:rPr>
              <a:t>Centre international de recherche-développement sur l'élevage en zone subhumide (CIRDES)</a:t>
            </a:r>
            <a:r>
              <a:rPr lang="en-US" sz="1600" dirty="0">
                <a:latin typeface="+mn-lt"/>
              </a:rPr>
              <a:t>, Burkina Faso</a:t>
            </a:r>
          </a:p>
          <a:p>
            <a:r>
              <a:rPr lang="en-US" sz="1600" baseline="30000" dirty="0">
                <a:latin typeface="+mn-lt"/>
              </a:rPr>
              <a:t>2</a:t>
            </a:r>
            <a:r>
              <a:rPr lang="en-US" sz="1600" dirty="0">
                <a:latin typeface="+mn-lt"/>
              </a:rPr>
              <a:t>International Livestock Research Institute, Ouagadougou, Burkina Faso</a:t>
            </a:r>
          </a:p>
          <a:p>
            <a:r>
              <a:rPr lang="en-US" sz="1600" baseline="30000" dirty="0">
                <a:latin typeface="+mn-lt"/>
              </a:rPr>
              <a:t>3</a:t>
            </a:r>
            <a:r>
              <a:rPr lang="en-US" sz="1600" dirty="0">
                <a:latin typeface="+mn-lt"/>
              </a:rPr>
              <a:t>Institute of Virology and Immunology, Switzerland </a:t>
            </a:r>
          </a:p>
          <a:p>
            <a:r>
              <a:rPr lang="en-US" sz="1600" baseline="30000" dirty="0">
                <a:latin typeface="+mn-lt"/>
              </a:rPr>
              <a:t>4</a:t>
            </a:r>
            <a:r>
              <a:rPr lang="en-US" sz="1600" dirty="0">
                <a:latin typeface="+mn-lt"/>
              </a:rPr>
              <a:t>International Livestock Research Institute, Dakar, Senegal</a:t>
            </a:r>
          </a:p>
          <a:p>
            <a:pPr marL="0" marR="0">
              <a:lnSpc>
                <a:spcPct val="107000"/>
              </a:lnSpc>
              <a:spcBef>
                <a:spcPts val="0"/>
              </a:spcBef>
              <a:spcAft>
                <a:spcPts val="0"/>
              </a:spcAft>
            </a:pPr>
            <a:endParaRPr lang="en-US" altLang="x-none" sz="1800" i="1" dirty="0">
              <a:solidFill>
                <a:srgbClr val="292929"/>
              </a:solidFill>
              <a:latin typeface="+mn-lt"/>
            </a:endParaRPr>
          </a:p>
          <a:p>
            <a:pPr marL="0" marR="0">
              <a:lnSpc>
                <a:spcPct val="107000"/>
              </a:lnSpc>
              <a:spcBef>
                <a:spcPts val="0"/>
              </a:spcBef>
              <a:spcAft>
                <a:spcPts val="0"/>
              </a:spcAft>
            </a:pPr>
            <a:endParaRPr lang="en-US" altLang="x-none" sz="1800" i="1" dirty="0">
              <a:solidFill>
                <a:srgbClr val="292929"/>
              </a:solidFill>
              <a:latin typeface="+mn-lt"/>
            </a:endParaRPr>
          </a:p>
          <a:p>
            <a:pPr marL="0" marR="0">
              <a:lnSpc>
                <a:spcPct val="107000"/>
              </a:lnSpc>
              <a:spcBef>
                <a:spcPts val="0"/>
              </a:spcBef>
              <a:spcAft>
                <a:spcPts val="0"/>
              </a:spcAft>
            </a:pPr>
            <a:r>
              <a:rPr lang="en-US" altLang="x-none" sz="1600" i="1" dirty="0">
                <a:solidFill>
                  <a:srgbClr val="292929"/>
                </a:solidFill>
                <a:latin typeface="+mn-lt"/>
              </a:rPr>
              <a:t>Peste des petits ruminants Global Research and Expertise Network (PPR-GREN) meeting</a:t>
            </a:r>
          </a:p>
          <a:p>
            <a:pPr marL="0" marR="0">
              <a:lnSpc>
                <a:spcPct val="107000"/>
              </a:lnSpc>
              <a:spcBef>
                <a:spcPts val="0"/>
              </a:spcBef>
              <a:spcAft>
                <a:spcPts val="0"/>
              </a:spcAft>
            </a:pPr>
            <a:r>
              <a:rPr lang="en-US" altLang="x-none" sz="1600" i="1" dirty="0">
                <a:solidFill>
                  <a:srgbClr val="292929"/>
                </a:solidFill>
                <a:latin typeface="+mn-lt"/>
              </a:rPr>
              <a:t>Montpellier, France, 7–9 December 2022</a:t>
            </a:r>
            <a:endParaRPr lang="en-US" sz="1600" dirty="0">
              <a:latin typeface="+mn-lt"/>
            </a:endParaRPr>
          </a:p>
          <a:p>
            <a:endParaRPr lang="en-US" dirty="0">
              <a:latin typeface="+mn-lt"/>
            </a:endParaRPr>
          </a:p>
        </p:txBody>
      </p:sp>
      <p:pic>
        <p:nvPicPr>
          <p:cNvPr id="2" name="Picture 2" descr="Logo of IFAD">
            <a:extLst>
              <a:ext uri="{FF2B5EF4-FFF2-40B4-BE49-F238E27FC236}">
                <a16:creationId xmlns:a16="http://schemas.microsoft.com/office/drawing/2014/main" id="{8D39BC3C-C8D4-76AE-EF6F-1F73B7F3B6F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11109626" y="5994399"/>
            <a:ext cx="977376" cy="59050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E8421C22-1148-70D3-2F5D-CD8C423D2DD4}"/>
              </a:ext>
            </a:extLst>
          </p:cNvPr>
          <p:cNvPicPr>
            <a:picLocks noChangeAspect="1"/>
          </p:cNvPicPr>
          <p:nvPr/>
        </p:nvPicPr>
        <p:blipFill rotWithShape="1">
          <a:blip r:embed="rId4"/>
          <a:srcRect l="24679" t="35543" r="26655" b="13505"/>
          <a:stretch/>
        </p:blipFill>
        <p:spPr>
          <a:xfrm>
            <a:off x="9785632" y="6007751"/>
            <a:ext cx="817447" cy="59050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and discussion</a:t>
            </a: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4" name="Rectangle 3">
            <a:extLst>
              <a:ext uri="{FF2B5EF4-FFF2-40B4-BE49-F238E27FC236}">
                <a16:creationId xmlns:a16="http://schemas.microsoft.com/office/drawing/2014/main" id="{7F050165-4923-6447-AF46-7BBBCA740D7F}"/>
              </a:ext>
            </a:extLst>
          </p:cNvPr>
          <p:cNvSpPr/>
          <p:nvPr/>
        </p:nvSpPr>
        <p:spPr>
          <a:xfrm>
            <a:off x="600075" y="1150143"/>
            <a:ext cx="8181474" cy="553998"/>
          </a:xfrm>
          <a:prstGeom prst="rect">
            <a:avLst/>
          </a:prstGeom>
        </p:spPr>
        <p:txBody>
          <a:bodyPr wrap="square">
            <a:spAutoFit/>
          </a:bodyPr>
          <a:lstStyle/>
          <a:p>
            <a:r>
              <a:rPr lang="fr-FR" sz="3000" dirty="0" err="1">
                <a:solidFill>
                  <a:srgbClr val="011893"/>
                </a:solidFill>
                <a:latin typeface="+mj-lt"/>
              </a:rPr>
              <a:t>Pairwise</a:t>
            </a:r>
            <a:r>
              <a:rPr lang="fr-FR" sz="3000" dirty="0">
                <a:solidFill>
                  <a:srgbClr val="011893"/>
                </a:solidFill>
                <a:latin typeface="+mj-lt"/>
              </a:rPr>
              <a:t> </a:t>
            </a:r>
            <a:r>
              <a:rPr lang="fr-FR" sz="3000" dirty="0" err="1">
                <a:solidFill>
                  <a:srgbClr val="011893"/>
                </a:solidFill>
                <a:latin typeface="+mj-lt"/>
              </a:rPr>
              <a:t>alignment</a:t>
            </a:r>
            <a:r>
              <a:rPr lang="fr-FR" sz="3000" dirty="0">
                <a:solidFill>
                  <a:srgbClr val="011893"/>
                </a:solidFill>
                <a:latin typeface="+mj-lt"/>
              </a:rPr>
              <a:t> </a:t>
            </a:r>
            <a:r>
              <a:rPr lang="fr-FR" sz="3000" dirty="0" err="1">
                <a:solidFill>
                  <a:srgbClr val="011893"/>
                </a:solidFill>
                <a:latin typeface="+mj-lt"/>
              </a:rPr>
              <a:t>results</a:t>
            </a:r>
            <a:endParaRPr lang="fr-FR" sz="3000" dirty="0">
              <a:solidFill>
                <a:srgbClr val="011893"/>
              </a:solidFill>
              <a:latin typeface="+mj-lt"/>
            </a:endParaRPr>
          </a:p>
        </p:txBody>
      </p:sp>
      <p:sp>
        <p:nvSpPr>
          <p:cNvPr id="14" name="Rectangle 13">
            <a:extLst>
              <a:ext uri="{FF2B5EF4-FFF2-40B4-BE49-F238E27FC236}">
                <a16:creationId xmlns:a16="http://schemas.microsoft.com/office/drawing/2014/main" id="{AF69C2A2-4ED7-6549-A0BD-0EB439284F8B}"/>
              </a:ext>
            </a:extLst>
          </p:cNvPr>
          <p:cNvSpPr/>
          <p:nvPr/>
        </p:nvSpPr>
        <p:spPr>
          <a:xfrm>
            <a:off x="9679417" y="1862301"/>
            <a:ext cx="2162638" cy="2862322"/>
          </a:xfrm>
          <a:prstGeom prst="rect">
            <a:avLst/>
          </a:prstGeom>
        </p:spPr>
        <p:txBody>
          <a:bodyPr wrap="square">
            <a:spAutoFit/>
          </a:bodyPr>
          <a:lstStyle/>
          <a:p>
            <a:r>
              <a:rPr lang="en-GB" sz="3000" dirty="0">
                <a:solidFill>
                  <a:srgbClr val="011893"/>
                </a:solidFill>
                <a:latin typeface="+mj-lt"/>
              </a:rPr>
              <a:t>Lineage IV is the only one present in our samples from the 4 provinces! </a:t>
            </a:r>
          </a:p>
        </p:txBody>
      </p:sp>
      <p:sp>
        <p:nvSpPr>
          <p:cNvPr id="7" name="Rectangle 6">
            <a:extLst>
              <a:ext uri="{FF2B5EF4-FFF2-40B4-BE49-F238E27FC236}">
                <a16:creationId xmlns:a16="http://schemas.microsoft.com/office/drawing/2014/main" id="{3BD395E4-7DDE-A948-BE82-FB50BFFF7FF4}"/>
              </a:ext>
            </a:extLst>
          </p:cNvPr>
          <p:cNvSpPr/>
          <p:nvPr/>
        </p:nvSpPr>
        <p:spPr>
          <a:xfrm>
            <a:off x="462817" y="1831968"/>
            <a:ext cx="8720094" cy="3416320"/>
          </a:xfrm>
          <a:prstGeom prst="rect">
            <a:avLst/>
          </a:prstGeom>
        </p:spPr>
        <p:txBody>
          <a:bodyPr wrap="square">
            <a:spAutoFit/>
          </a:bodyPr>
          <a:lstStyle/>
          <a:p>
            <a:r>
              <a:rPr lang="en-GB" sz="2400" dirty="0">
                <a:solidFill>
                  <a:srgbClr val="1D2228"/>
                </a:solidFill>
                <a:latin typeface="+mj-lt"/>
                <a:ea typeface="Times New Roman" panose="02020603050405020304" pitchFamily="18" charset="0"/>
                <a:cs typeface="Times New Roman" panose="02020603050405020304" pitchFamily="18" charset="0"/>
              </a:rPr>
              <a:t>95% (333/350 bp) of similarity with lineages IV samples from Nigeria (MN725768) and Cameroon (MH447978). </a:t>
            </a:r>
          </a:p>
          <a:p>
            <a:endParaRPr lang="en-GB" sz="2400" dirty="0">
              <a:solidFill>
                <a:srgbClr val="1D2228"/>
              </a:solidFill>
              <a:latin typeface="+mj-lt"/>
              <a:ea typeface="Times New Roman" panose="02020603050405020304" pitchFamily="18" charset="0"/>
              <a:cs typeface="Times New Roman" panose="02020603050405020304" pitchFamily="18" charset="0"/>
            </a:endParaRPr>
          </a:p>
          <a:p>
            <a:r>
              <a:rPr lang="en-GB" sz="2400" dirty="0">
                <a:solidFill>
                  <a:srgbClr val="1D2228"/>
                </a:solidFill>
                <a:latin typeface="+mj-lt"/>
                <a:ea typeface="Times New Roman" panose="02020603050405020304" pitchFamily="18" charset="0"/>
                <a:cs typeface="Times New Roman" panose="02020603050405020304" pitchFamily="18" charset="0"/>
              </a:rPr>
              <a:t>Same percentage of similarity was also obtained with the lineage IV sequence from Niger but on lower sequence size: i.e. 222/234 </a:t>
            </a:r>
            <a:r>
              <a:rPr lang="en-GB" sz="2400" dirty="0" err="1">
                <a:solidFill>
                  <a:srgbClr val="1D2228"/>
                </a:solidFill>
                <a:latin typeface="+mj-lt"/>
                <a:ea typeface="Times New Roman" panose="02020603050405020304" pitchFamily="18" charset="0"/>
                <a:cs typeface="Times New Roman" panose="02020603050405020304" pitchFamily="18" charset="0"/>
              </a:rPr>
              <a:t>bp.</a:t>
            </a:r>
            <a:r>
              <a:rPr lang="en-GB" sz="2400" dirty="0">
                <a:solidFill>
                  <a:srgbClr val="1D2228"/>
                </a:solidFill>
                <a:latin typeface="+mj-lt"/>
                <a:ea typeface="Times New Roman" panose="02020603050405020304" pitchFamily="18" charset="0"/>
                <a:cs typeface="Times New Roman" panose="02020603050405020304" pitchFamily="18" charset="0"/>
              </a:rPr>
              <a:t> </a:t>
            </a:r>
          </a:p>
          <a:p>
            <a:endParaRPr lang="en-GB" sz="2400" dirty="0">
              <a:solidFill>
                <a:srgbClr val="1D2228"/>
              </a:solidFill>
              <a:latin typeface="+mj-lt"/>
              <a:ea typeface="Times New Roman" panose="02020603050405020304" pitchFamily="18" charset="0"/>
              <a:cs typeface="Times New Roman" panose="02020603050405020304" pitchFamily="18" charset="0"/>
            </a:endParaRPr>
          </a:p>
          <a:p>
            <a:r>
              <a:rPr lang="en-GB" sz="2400" dirty="0">
                <a:solidFill>
                  <a:srgbClr val="1D2228"/>
                </a:solidFill>
                <a:latin typeface="+mj-lt"/>
                <a:ea typeface="Times New Roman" panose="02020603050405020304" pitchFamily="18" charset="0"/>
                <a:cs typeface="Times New Roman" panose="02020603050405020304" pitchFamily="18" charset="0"/>
              </a:rPr>
              <a:t>Pairwise alignment with lineages I and II from Burkina Faso published in previous work showed no significant similarity or no more than 87% of similarity on smaller sequences (i.e. 188/218 </a:t>
            </a:r>
            <a:r>
              <a:rPr lang="en-GB" sz="2400" dirty="0" err="1">
                <a:solidFill>
                  <a:srgbClr val="1D2228"/>
                </a:solidFill>
                <a:latin typeface="+mj-lt"/>
                <a:ea typeface="Times New Roman" panose="02020603050405020304" pitchFamily="18" charset="0"/>
                <a:cs typeface="Times New Roman" panose="02020603050405020304" pitchFamily="18" charset="0"/>
              </a:rPr>
              <a:t>bp</a:t>
            </a:r>
            <a:r>
              <a:rPr lang="en-GB" sz="2400" dirty="0">
                <a:solidFill>
                  <a:srgbClr val="1D2228"/>
                </a:solidFill>
                <a:latin typeface="+mj-lt"/>
                <a:ea typeface="Times New Roman" panose="02020603050405020304" pitchFamily="18" charset="0"/>
                <a:cs typeface="Times New Roman" panose="02020603050405020304" pitchFamily="18" charset="0"/>
              </a:rPr>
              <a:t>).</a:t>
            </a:r>
            <a:r>
              <a:rPr lang="fr-FR" sz="2400" dirty="0">
                <a:latin typeface="+mj-lt"/>
              </a:rPr>
              <a:t> </a:t>
            </a:r>
          </a:p>
        </p:txBody>
      </p:sp>
    </p:spTree>
    <p:extLst>
      <p:ext uri="{BB962C8B-B14F-4D97-AF65-F5344CB8AC3E}">
        <p14:creationId xmlns:p14="http://schemas.microsoft.com/office/powerpoint/2010/main" val="3277473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137881" y="130973"/>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and discussion</a:t>
            </a: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4" name="Rectangle 3">
            <a:extLst>
              <a:ext uri="{FF2B5EF4-FFF2-40B4-BE49-F238E27FC236}">
                <a16:creationId xmlns:a16="http://schemas.microsoft.com/office/drawing/2014/main" id="{7F050165-4923-6447-AF46-7BBBCA740D7F}"/>
              </a:ext>
            </a:extLst>
          </p:cNvPr>
          <p:cNvSpPr/>
          <p:nvPr/>
        </p:nvSpPr>
        <p:spPr>
          <a:xfrm>
            <a:off x="223040" y="677705"/>
            <a:ext cx="10452538" cy="523220"/>
          </a:xfrm>
          <a:prstGeom prst="rect">
            <a:avLst/>
          </a:prstGeom>
        </p:spPr>
        <p:txBody>
          <a:bodyPr wrap="square">
            <a:spAutoFit/>
          </a:bodyPr>
          <a:lstStyle/>
          <a:p>
            <a:r>
              <a:rPr lang="fr-FR" sz="2800" dirty="0" err="1">
                <a:solidFill>
                  <a:srgbClr val="011893"/>
                </a:solidFill>
                <a:latin typeface="+mj-lt"/>
              </a:rPr>
              <a:t>Phylogenetic</a:t>
            </a:r>
            <a:r>
              <a:rPr lang="fr-FR" sz="2800" dirty="0">
                <a:solidFill>
                  <a:srgbClr val="011893"/>
                </a:solidFill>
                <a:latin typeface="+mj-lt"/>
              </a:rPr>
              <a:t> </a:t>
            </a:r>
            <a:r>
              <a:rPr lang="fr-FR" sz="2800" dirty="0" err="1">
                <a:solidFill>
                  <a:srgbClr val="011893"/>
                </a:solidFill>
                <a:latin typeface="+mj-lt"/>
              </a:rPr>
              <a:t>relationships</a:t>
            </a:r>
            <a:r>
              <a:rPr lang="fr-FR" sz="2800" dirty="0">
                <a:solidFill>
                  <a:srgbClr val="011893"/>
                </a:solidFill>
                <a:latin typeface="+mj-lt"/>
              </a:rPr>
              <a:t> </a:t>
            </a:r>
            <a:r>
              <a:rPr lang="fr-FR" sz="2000" dirty="0">
                <a:solidFill>
                  <a:srgbClr val="011893"/>
                </a:solidFill>
                <a:latin typeface="+mj-lt"/>
              </a:rPr>
              <a:t>(</a:t>
            </a:r>
            <a:r>
              <a:rPr lang="fr-FR" sz="2000" dirty="0" err="1">
                <a:solidFill>
                  <a:srgbClr val="011893"/>
                </a:solidFill>
                <a:latin typeface="+mj-lt"/>
              </a:rPr>
              <a:t>based</a:t>
            </a:r>
            <a:r>
              <a:rPr lang="fr-FR" sz="2000" dirty="0">
                <a:solidFill>
                  <a:srgbClr val="011893"/>
                </a:solidFill>
                <a:latin typeface="+mj-lt"/>
              </a:rPr>
              <a:t> on partial </a:t>
            </a:r>
            <a:r>
              <a:rPr lang="fr-FR" sz="2000" dirty="0" err="1">
                <a:solidFill>
                  <a:srgbClr val="011893"/>
                </a:solidFill>
                <a:latin typeface="+mj-lt"/>
              </a:rPr>
              <a:t>Ngene</a:t>
            </a:r>
            <a:r>
              <a:rPr lang="fr-FR" sz="2000" dirty="0">
                <a:solidFill>
                  <a:srgbClr val="011893"/>
                </a:solidFill>
                <a:latin typeface="+mj-lt"/>
              </a:rPr>
              <a:t> </a:t>
            </a:r>
            <a:r>
              <a:rPr lang="fr-FR" sz="2000" dirty="0" err="1">
                <a:solidFill>
                  <a:srgbClr val="011893"/>
                </a:solidFill>
                <a:latin typeface="+mj-lt"/>
              </a:rPr>
              <a:t>sequences</a:t>
            </a:r>
            <a:r>
              <a:rPr lang="fr-FR" sz="2000" dirty="0">
                <a:solidFill>
                  <a:srgbClr val="011893"/>
                </a:solidFill>
                <a:latin typeface="+mj-lt"/>
              </a:rPr>
              <a:t>)</a:t>
            </a:r>
          </a:p>
        </p:txBody>
      </p:sp>
      <p:sp>
        <p:nvSpPr>
          <p:cNvPr id="14" name="Rectangle 13">
            <a:extLst>
              <a:ext uri="{FF2B5EF4-FFF2-40B4-BE49-F238E27FC236}">
                <a16:creationId xmlns:a16="http://schemas.microsoft.com/office/drawing/2014/main" id="{AF69C2A2-4ED7-6549-A0BD-0EB439284F8B}"/>
              </a:ext>
            </a:extLst>
          </p:cNvPr>
          <p:cNvSpPr/>
          <p:nvPr/>
        </p:nvSpPr>
        <p:spPr>
          <a:xfrm>
            <a:off x="9679417" y="2296867"/>
            <a:ext cx="2162638" cy="2677656"/>
          </a:xfrm>
          <a:prstGeom prst="rect">
            <a:avLst/>
          </a:prstGeom>
        </p:spPr>
        <p:txBody>
          <a:bodyPr wrap="square">
            <a:spAutoFit/>
          </a:bodyPr>
          <a:lstStyle/>
          <a:p>
            <a:r>
              <a:rPr lang="en-GB" sz="2800" dirty="0">
                <a:solidFill>
                  <a:srgbClr val="011893"/>
                </a:solidFill>
                <a:latin typeface="+mj-lt"/>
              </a:rPr>
              <a:t>Lineage IV is the only one present in the samples from the 4 provinces! </a:t>
            </a:r>
          </a:p>
        </p:txBody>
      </p:sp>
      <p:sp>
        <p:nvSpPr>
          <p:cNvPr id="11" name="Rectangle 10">
            <a:extLst>
              <a:ext uri="{FF2B5EF4-FFF2-40B4-BE49-F238E27FC236}">
                <a16:creationId xmlns:a16="http://schemas.microsoft.com/office/drawing/2014/main" id="{AD621D90-7A1B-BB42-9A61-325069D97455}"/>
              </a:ext>
            </a:extLst>
          </p:cNvPr>
          <p:cNvSpPr/>
          <p:nvPr/>
        </p:nvSpPr>
        <p:spPr>
          <a:xfrm>
            <a:off x="6108792" y="2447197"/>
            <a:ext cx="3171585" cy="1569660"/>
          </a:xfrm>
          <a:prstGeom prst="rect">
            <a:avLst/>
          </a:prstGeom>
        </p:spPr>
        <p:txBody>
          <a:bodyPr wrap="square">
            <a:spAutoFit/>
          </a:bodyPr>
          <a:lstStyle/>
          <a:p>
            <a:r>
              <a:rPr lang="fr-FR" sz="2400" dirty="0" err="1">
                <a:solidFill>
                  <a:srgbClr val="1D2228"/>
                </a:solidFill>
                <a:latin typeface="+mj-lt"/>
                <a:ea typeface="Times New Roman" panose="02020603050405020304" pitchFamily="18" charset="0"/>
                <a:cs typeface="Times New Roman" panose="02020603050405020304" pitchFamily="18" charset="0"/>
              </a:rPr>
              <a:t>Studies</a:t>
            </a:r>
            <a:r>
              <a:rPr lang="fr-FR" sz="2400" dirty="0">
                <a:solidFill>
                  <a:srgbClr val="1D2228"/>
                </a:solidFill>
                <a:latin typeface="+mj-lt"/>
                <a:ea typeface="Times New Roman" panose="02020603050405020304" pitchFamily="18" charset="0"/>
                <a:cs typeface="Times New Roman" panose="02020603050405020304" pitchFamily="18" charset="0"/>
              </a:rPr>
              <a:t> </a:t>
            </a:r>
            <a:r>
              <a:rPr lang="fr-FR" sz="2400" dirty="0" err="1">
                <a:solidFill>
                  <a:srgbClr val="1D2228"/>
                </a:solidFill>
                <a:latin typeface="+mj-lt"/>
                <a:ea typeface="Times New Roman" panose="02020603050405020304" pitchFamily="18" charset="0"/>
                <a:cs typeface="Times New Roman" panose="02020603050405020304" pitchFamily="18" charset="0"/>
              </a:rPr>
              <a:t>sequences</a:t>
            </a:r>
            <a:r>
              <a:rPr lang="fr-FR" sz="2400" dirty="0">
                <a:solidFill>
                  <a:srgbClr val="1D2228"/>
                </a:solidFill>
                <a:latin typeface="+mj-lt"/>
                <a:ea typeface="Times New Roman" panose="02020603050405020304" pitchFamily="18" charset="0"/>
                <a:cs typeface="Times New Roman" panose="02020603050405020304" pitchFamily="18" charset="0"/>
              </a:rPr>
              <a:t> have </a:t>
            </a:r>
            <a:r>
              <a:rPr lang="fr-FR" sz="2400" dirty="0" err="1">
                <a:solidFill>
                  <a:srgbClr val="1D2228"/>
                </a:solidFill>
                <a:latin typeface="+mj-lt"/>
                <a:ea typeface="Times New Roman" panose="02020603050405020304" pitchFamily="18" charset="0"/>
                <a:cs typeface="Times New Roman" panose="02020603050405020304" pitchFamily="18" charset="0"/>
              </a:rPr>
              <a:t>clustered</a:t>
            </a:r>
            <a:r>
              <a:rPr lang="fr-FR" sz="2400" dirty="0">
                <a:solidFill>
                  <a:srgbClr val="1D2228"/>
                </a:solidFill>
                <a:latin typeface="+mj-lt"/>
                <a:ea typeface="Times New Roman" panose="02020603050405020304" pitchFamily="18" charset="0"/>
                <a:cs typeface="Times New Roman" panose="02020603050405020304" pitchFamily="18" charset="0"/>
              </a:rPr>
              <a:t> </a:t>
            </a:r>
            <a:r>
              <a:rPr lang="fr-FR" sz="2400" dirty="0" err="1">
                <a:solidFill>
                  <a:srgbClr val="1D2228"/>
                </a:solidFill>
                <a:latin typeface="+mj-lt"/>
                <a:ea typeface="Times New Roman" panose="02020603050405020304" pitchFamily="18" charset="0"/>
                <a:cs typeface="Times New Roman" panose="02020603050405020304" pitchFamily="18" charset="0"/>
              </a:rPr>
              <a:t>only</a:t>
            </a:r>
            <a:r>
              <a:rPr lang="fr-FR" sz="2400" dirty="0">
                <a:solidFill>
                  <a:srgbClr val="1D2228"/>
                </a:solidFill>
                <a:latin typeface="+mj-lt"/>
                <a:ea typeface="Times New Roman" panose="02020603050405020304" pitchFamily="18" charset="0"/>
                <a:cs typeface="Times New Roman" panose="02020603050405020304" pitchFamily="18" charset="0"/>
              </a:rPr>
              <a:t> </a:t>
            </a:r>
            <a:r>
              <a:rPr lang="fr-FR" sz="2400" dirty="0" err="1">
                <a:solidFill>
                  <a:srgbClr val="1D2228"/>
                </a:solidFill>
                <a:latin typeface="+mj-lt"/>
                <a:ea typeface="Times New Roman" panose="02020603050405020304" pitchFamily="18" charset="0"/>
                <a:cs typeface="Times New Roman" panose="02020603050405020304" pitchFamily="18" charset="0"/>
              </a:rPr>
              <a:t>with</a:t>
            </a:r>
            <a:r>
              <a:rPr lang="fr-FR" sz="2400" dirty="0">
                <a:solidFill>
                  <a:srgbClr val="1D2228"/>
                </a:solidFill>
                <a:latin typeface="+mj-lt"/>
                <a:ea typeface="Times New Roman" panose="02020603050405020304" pitchFamily="18" charset="0"/>
                <a:cs typeface="Times New Roman" panose="02020603050405020304" pitchFamily="18" charset="0"/>
              </a:rPr>
              <a:t> </a:t>
            </a:r>
            <a:r>
              <a:rPr lang="fr-FR" sz="2400" dirty="0" err="1">
                <a:solidFill>
                  <a:srgbClr val="1D2228"/>
                </a:solidFill>
                <a:latin typeface="+mj-lt"/>
                <a:ea typeface="Times New Roman" panose="02020603050405020304" pitchFamily="18" charset="0"/>
                <a:cs typeface="Times New Roman" panose="02020603050405020304" pitchFamily="18" charset="0"/>
              </a:rPr>
              <a:t>those</a:t>
            </a:r>
            <a:r>
              <a:rPr lang="fr-FR" sz="2400" dirty="0">
                <a:solidFill>
                  <a:srgbClr val="1D2228"/>
                </a:solidFill>
                <a:latin typeface="+mj-lt"/>
                <a:ea typeface="Times New Roman" panose="02020603050405020304" pitchFamily="18" charset="0"/>
                <a:cs typeface="Times New Roman" panose="02020603050405020304" pitchFamily="18" charset="0"/>
              </a:rPr>
              <a:t> of </a:t>
            </a:r>
            <a:r>
              <a:rPr lang="fr-FR" sz="2400" dirty="0" err="1">
                <a:solidFill>
                  <a:srgbClr val="1D2228"/>
                </a:solidFill>
                <a:latin typeface="+mj-lt"/>
                <a:ea typeface="Times New Roman" panose="02020603050405020304" pitchFamily="18" charset="0"/>
                <a:cs typeface="Times New Roman" panose="02020603050405020304" pitchFamily="18" charset="0"/>
              </a:rPr>
              <a:t>lineage</a:t>
            </a:r>
            <a:r>
              <a:rPr lang="fr-FR" sz="2400" dirty="0">
                <a:solidFill>
                  <a:srgbClr val="1D2228"/>
                </a:solidFill>
                <a:latin typeface="+mj-lt"/>
                <a:ea typeface="Times New Roman" panose="02020603050405020304" pitchFamily="18" charset="0"/>
                <a:cs typeface="Times New Roman" panose="02020603050405020304" pitchFamily="18" charset="0"/>
              </a:rPr>
              <a:t> IV </a:t>
            </a:r>
            <a:r>
              <a:rPr lang="fr-FR" sz="2400" dirty="0" err="1">
                <a:solidFill>
                  <a:srgbClr val="1D2228"/>
                </a:solidFill>
                <a:latin typeface="+mj-lt"/>
                <a:ea typeface="Times New Roman" panose="02020603050405020304" pitchFamily="18" charset="0"/>
                <a:cs typeface="Times New Roman" panose="02020603050405020304" pitchFamily="18" charset="0"/>
              </a:rPr>
              <a:t>reference</a:t>
            </a:r>
            <a:r>
              <a:rPr lang="fr-FR" sz="2400" dirty="0">
                <a:solidFill>
                  <a:srgbClr val="1D2228"/>
                </a:solidFill>
                <a:latin typeface="+mj-lt"/>
                <a:ea typeface="Times New Roman" panose="02020603050405020304" pitchFamily="18" charset="0"/>
                <a:cs typeface="Times New Roman" panose="02020603050405020304" pitchFamily="18" charset="0"/>
              </a:rPr>
              <a:t> </a:t>
            </a:r>
            <a:r>
              <a:rPr lang="fr-FR" sz="2400" dirty="0" err="1">
                <a:solidFill>
                  <a:srgbClr val="1D2228"/>
                </a:solidFill>
                <a:latin typeface="+mj-lt"/>
                <a:ea typeface="Times New Roman" panose="02020603050405020304" pitchFamily="18" charset="0"/>
                <a:cs typeface="Times New Roman" panose="02020603050405020304" pitchFamily="18" charset="0"/>
              </a:rPr>
              <a:t>sequences</a:t>
            </a:r>
            <a:endParaRPr lang="fr-FR" sz="2400" dirty="0">
              <a:latin typeface="+mj-lt"/>
            </a:endParaRPr>
          </a:p>
        </p:txBody>
      </p:sp>
      <p:pic>
        <p:nvPicPr>
          <p:cNvPr id="7" name="Image 6">
            <a:extLst>
              <a:ext uri="{FF2B5EF4-FFF2-40B4-BE49-F238E27FC236}">
                <a16:creationId xmlns:a16="http://schemas.microsoft.com/office/drawing/2014/main" id="{030628F2-440A-1E40-B1DA-CEDAA278F0B2}"/>
              </a:ext>
            </a:extLst>
          </p:cNvPr>
          <p:cNvPicPr>
            <a:picLocks noChangeAspect="1"/>
          </p:cNvPicPr>
          <p:nvPr/>
        </p:nvPicPr>
        <p:blipFill>
          <a:blip r:embed="rId7"/>
          <a:stretch>
            <a:fillRect/>
          </a:stretch>
        </p:blipFill>
        <p:spPr>
          <a:xfrm>
            <a:off x="64168" y="1172161"/>
            <a:ext cx="6044624" cy="4972489"/>
          </a:xfrm>
          <a:prstGeom prst="rect">
            <a:avLst/>
          </a:prstGeom>
        </p:spPr>
      </p:pic>
    </p:spTree>
    <p:extLst>
      <p:ext uri="{BB962C8B-B14F-4D97-AF65-F5344CB8AC3E}">
        <p14:creationId xmlns:p14="http://schemas.microsoft.com/office/powerpoint/2010/main" val="37033394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137881" y="130973"/>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and discussion</a:t>
            </a: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4" name="Rectangle 3">
            <a:extLst>
              <a:ext uri="{FF2B5EF4-FFF2-40B4-BE49-F238E27FC236}">
                <a16:creationId xmlns:a16="http://schemas.microsoft.com/office/drawing/2014/main" id="{7F050165-4923-6447-AF46-7BBBCA740D7F}"/>
              </a:ext>
            </a:extLst>
          </p:cNvPr>
          <p:cNvSpPr/>
          <p:nvPr/>
        </p:nvSpPr>
        <p:spPr>
          <a:xfrm>
            <a:off x="2080230" y="785313"/>
            <a:ext cx="8829506" cy="553998"/>
          </a:xfrm>
          <a:prstGeom prst="rect">
            <a:avLst/>
          </a:prstGeom>
        </p:spPr>
        <p:txBody>
          <a:bodyPr wrap="square">
            <a:spAutoFit/>
          </a:bodyPr>
          <a:lstStyle/>
          <a:p>
            <a:r>
              <a:rPr lang="fr-FR" sz="3000" dirty="0" err="1">
                <a:solidFill>
                  <a:srgbClr val="011893"/>
                </a:solidFill>
                <a:latin typeface="+mj-lt"/>
              </a:rPr>
              <a:t>Potential</a:t>
            </a:r>
            <a:r>
              <a:rPr lang="fr-FR" sz="3000" dirty="0">
                <a:solidFill>
                  <a:srgbClr val="011893"/>
                </a:solidFill>
                <a:latin typeface="+mj-lt"/>
              </a:rPr>
              <a:t> sources of </a:t>
            </a:r>
            <a:r>
              <a:rPr lang="fr-FR" sz="3000" dirty="0" err="1">
                <a:solidFill>
                  <a:srgbClr val="011893"/>
                </a:solidFill>
                <a:latin typeface="+mj-lt"/>
              </a:rPr>
              <a:t>lineage</a:t>
            </a:r>
            <a:r>
              <a:rPr lang="fr-FR" sz="3000" dirty="0">
                <a:solidFill>
                  <a:srgbClr val="011893"/>
                </a:solidFill>
                <a:latin typeface="+mj-lt"/>
              </a:rPr>
              <a:t> IV </a:t>
            </a:r>
            <a:r>
              <a:rPr lang="fr-FR" sz="3000" dirty="0" err="1">
                <a:solidFill>
                  <a:srgbClr val="011893"/>
                </a:solidFill>
                <a:latin typeface="+mj-lt"/>
              </a:rPr>
              <a:t>presence</a:t>
            </a:r>
            <a:r>
              <a:rPr lang="fr-FR" sz="3000" dirty="0">
                <a:solidFill>
                  <a:srgbClr val="011893"/>
                </a:solidFill>
                <a:latin typeface="+mj-lt"/>
              </a:rPr>
              <a:t> in Burkina Faso </a:t>
            </a:r>
          </a:p>
        </p:txBody>
      </p:sp>
      <p:pic>
        <p:nvPicPr>
          <p:cNvPr id="12" name="Image 11">
            <a:extLst>
              <a:ext uri="{FF2B5EF4-FFF2-40B4-BE49-F238E27FC236}">
                <a16:creationId xmlns:a16="http://schemas.microsoft.com/office/drawing/2014/main" id="{01FBF997-1AD9-0540-A4AC-F11BCEA8125A}"/>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137881" y="1671380"/>
            <a:ext cx="7341232" cy="4141857"/>
          </a:xfrm>
          <a:prstGeom prst="rect">
            <a:avLst/>
          </a:prstGeom>
          <a:ln>
            <a:solidFill>
              <a:schemeClr val="tx1"/>
            </a:solidFill>
          </a:ln>
        </p:spPr>
      </p:pic>
      <p:cxnSp>
        <p:nvCxnSpPr>
          <p:cNvPr id="35" name="Connecteur droit avec flèche 34">
            <a:extLst>
              <a:ext uri="{FF2B5EF4-FFF2-40B4-BE49-F238E27FC236}">
                <a16:creationId xmlns:a16="http://schemas.microsoft.com/office/drawing/2014/main" id="{3700E96B-4315-6847-BEEB-1E0464082B45}"/>
              </a:ext>
            </a:extLst>
          </p:cNvPr>
          <p:cNvCxnSpPr>
            <a:cxnSpLocks/>
          </p:cNvCxnSpPr>
          <p:nvPr/>
        </p:nvCxnSpPr>
        <p:spPr>
          <a:xfrm flipV="1">
            <a:off x="4540469" y="2703155"/>
            <a:ext cx="1954514" cy="251489"/>
          </a:xfrm>
          <a:prstGeom prst="straightConnector1">
            <a:avLst/>
          </a:prstGeom>
          <a:ln>
            <a:solidFill>
              <a:srgbClr val="0432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C0976AA7-7916-0544-83F1-4DA5160EDB56}"/>
              </a:ext>
            </a:extLst>
          </p:cNvPr>
          <p:cNvCxnSpPr>
            <a:cxnSpLocks/>
          </p:cNvCxnSpPr>
          <p:nvPr/>
        </p:nvCxnSpPr>
        <p:spPr>
          <a:xfrm flipV="1">
            <a:off x="3421117" y="3653765"/>
            <a:ext cx="1" cy="886705"/>
          </a:xfrm>
          <a:prstGeom prst="straightConnector1">
            <a:avLst/>
          </a:prstGeom>
          <a:ln>
            <a:solidFill>
              <a:srgbClr val="0432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a:extLst>
              <a:ext uri="{FF2B5EF4-FFF2-40B4-BE49-F238E27FC236}">
                <a16:creationId xmlns:a16="http://schemas.microsoft.com/office/drawing/2014/main" id="{40FC46C6-8D18-854E-B2F0-816F0CD4A78A}"/>
              </a:ext>
            </a:extLst>
          </p:cNvPr>
          <p:cNvCxnSpPr>
            <a:cxnSpLocks/>
          </p:cNvCxnSpPr>
          <p:nvPr/>
        </p:nvCxnSpPr>
        <p:spPr>
          <a:xfrm flipV="1">
            <a:off x="2044691" y="4859777"/>
            <a:ext cx="0" cy="563561"/>
          </a:xfrm>
          <a:prstGeom prst="straightConnector1">
            <a:avLst/>
          </a:prstGeom>
          <a:ln>
            <a:solidFill>
              <a:srgbClr val="0432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a:extLst>
              <a:ext uri="{FF2B5EF4-FFF2-40B4-BE49-F238E27FC236}">
                <a16:creationId xmlns:a16="http://schemas.microsoft.com/office/drawing/2014/main" id="{EBE13FEC-D2E9-014E-B0DA-425488DF6DFD}"/>
              </a:ext>
            </a:extLst>
          </p:cNvPr>
          <p:cNvCxnSpPr>
            <a:cxnSpLocks/>
          </p:cNvCxnSpPr>
          <p:nvPr/>
        </p:nvCxnSpPr>
        <p:spPr>
          <a:xfrm flipH="1" flipV="1">
            <a:off x="677881" y="3405353"/>
            <a:ext cx="731110" cy="691764"/>
          </a:xfrm>
          <a:prstGeom prst="straightConnector1">
            <a:avLst/>
          </a:prstGeom>
          <a:ln>
            <a:solidFill>
              <a:srgbClr val="0432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48">
            <a:extLst>
              <a:ext uri="{FF2B5EF4-FFF2-40B4-BE49-F238E27FC236}">
                <a16:creationId xmlns:a16="http://schemas.microsoft.com/office/drawing/2014/main" id="{91A54634-D63E-DF41-9CD7-A07458E6E171}"/>
              </a:ext>
            </a:extLst>
          </p:cNvPr>
          <p:cNvCxnSpPr>
            <a:cxnSpLocks/>
          </p:cNvCxnSpPr>
          <p:nvPr/>
        </p:nvCxnSpPr>
        <p:spPr>
          <a:xfrm flipH="1" flipV="1">
            <a:off x="1823545" y="1942195"/>
            <a:ext cx="1376855" cy="1210908"/>
          </a:xfrm>
          <a:prstGeom prst="straightConnector1">
            <a:avLst/>
          </a:prstGeom>
          <a:ln>
            <a:solidFill>
              <a:srgbClr val="0432F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669B183F-8BB1-D648-8A15-1B19F021A402}"/>
              </a:ext>
            </a:extLst>
          </p:cNvPr>
          <p:cNvSpPr/>
          <p:nvPr/>
        </p:nvSpPr>
        <p:spPr>
          <a:xfrm>
            <a:off x="7835052" y="2952079"/>
            <a:ext cx="3923540" cy="1384995"/>
          </a:xfrm>
          <a:prstGeom prst="rect">
            <a:avLst/>
          </a:prstGeom>
        </p:spPr>
        <p:txBody>
          <a:bodyPr wrap="square">
            <a:spAutoFit/>
          </a:bodyPr>
          <a:lstStyle/>
          <a:p>
            <a:r>
              <a:rPr lang="en-GB" sz="2800" dirty="0">
                <a:latin typeface="+mj-lt"/>
              </a:rPr>
              <a:t>Animals’ mobility between bordering countries</a:t>
            </a:r>
          </a:p>
        </p:txBody>
      </p:sp>
    </p:spTree>
    <p:extLst>
      <p:ext uri="{BB962C8B-B14F-4D97-AF65-F5344CB8AC3E}">
        <p14:creationId xmlns:p14="http://schemas.microsoft.com/office/powerpoint/2010/main" val="1853922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137881" y="130973"/>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and discussion</a:t>
            </a: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4" name="Rectangle 3">
            <a:extLst>
              <a:ext uri="{FF2B5EF4-FFF2-40B4-BE49-F238E27FC236}">
                <a16:creationId xmlns:a16="http://schemas.microsoft.com/office/drawing/2014/main" id="{7F050165-4923-6447-AF46-7BBBCA740D7F}"/>
              </a:ext>
            </a:extLst>
          </p:cNvPr>
          <p:cNvSpPr/>
          <p:nvPr/>
        </p:nvSpPr>
        <p:spPr>
          <a:xfrm>
            <a:off x="2127528" y="785313"/>
            <a:ext cx="8181474" cy="553998"/>
          </a:xfrm>
          <a:prstGeom prst="rect">
            <a:avLst/>
          </a:prstGeom>
        </p:spPr>
        <p:txBody>
          <a:bodyPr wrap="square">
            <a:spAutoFit/>
          </a:bodyPr>
          <a:lstStyle/>
          <a:p>
            <a:r>
              <a:rPr lang="fr-FR" sz="3000" dirty="0">
                <a:solidFill>
                  <a:srgbClr val="011893"/>
                </a:solidFill>
                <a:latin typeface="+mj-lt"/>
              </a:rPr>
              <a:t>Is </a:t>
            </a:r>
            <a:r>
              <a:rPr lang="fr-FR" sz="3000" dirty="0" err="1">
                <a:solidFill>
                  <a:srgbClr val="011893"/>
                </a:solidFill>
                <a:latin typeface="+mj-lt"/>
              </a:rPr>
              <a:t>lineage</a:t>
            </a:r>
            <a:r>
              <a:rPr lang="fr-FR" sz="3000" dirty="0">
                <a:solidFill>
                  <a:srgbClr val="011893"/>
                </a:solidFill>
                <a:latin typeface="+mj-lt"/>
              </a:rPr>
              <a:t> IV </a:t>
            </a:r>
            <a:r>
              <a:rPr lang="fr-FR" sz="3000" dirty="0" err="1">
                <a:solidFill>
                  <a:srgbClr val="011893"/>
                </a:solidFill>
                <a:latin typeface="+mj-lt"/>
              </a:rPr>
              <a:t>replacing</a:t>
            </a:r>
            <a:r>
              <a:rPr lang="fr-FR" sz="3000" dirty="0">
                <a:solidFill>
                  <a:srgbClr val="011893"/>
                </a:solidFill>
                <a:latin typeface="+mj-lt"/>
              </a:rPr>
              <a:t> </a:t>
            </a:r>
            <a:r>
              <a:rPr lang="fr-FR" sz="3000" dirty="0" err="1">
                <a:solidFill>
                  <a:srgbClr val="011893"/>
                </a:solidFill>
                <a:latin typeface="+mj-lt"/>
              </a:rPr>
              <a:t>lineage</a:t>
            </a:r>
            <a:r>
              <a:rPr lang="fr-FR" sz="3000" dirty="0">
                <a:solidFill>
                  <a:srgbClr val="011893"/>
                </a:solidFill>
                <a:latin typeface="+mj-lt"/>
              </a:rPr>
              <a:t> II in Burkina Faso? </a:t>
            </a:r>
          </a:p>
        </p:txBody>
      </p:sp>
      <p:pic>
        <p:nvPicPr>
          <p:cNvPr id="12" name="Image 11">
            <a:extLst>
              <a:ext uri="{FF2B5EF4-FFF2-40B4-BE49-F238E27FC236}">
                <a16:creationId xmlns:a16="http://schemas.microsoft.com/office/drawing/2014/main" id="{01FBF997-1AD9-0540-A4AC-F11BCEA8125A}"/>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6477713" y="1755745"/>
            <a:ext cx="5185623" cy="2925682"/>
          </a:xfrm>
          <a:prstGeom prst="rect">
            <a:avLst/>
          </a:prstGeom>
          <a:ln>
            <a:solidFill>
              <a:schemeClr val="tx1"/>
            </a:solidFill>
          </a:ln>
        </p:spPr>
      </p:pic>
      <p:pic>
        <p:nvPicPr>
          <p:cNvPr id="13" name="Image 12">
            <a:extLst>
              <a:ext uri="{FF2B5EF4-FFF2-40B4-BE49-F238E27FC236}">
                <a16:creationId xmlns:a16="http://schemas.microsoft.com/office/drawing/2014/main" id="{E345E924-24C8-2D42-A75C-4DE166ED8033}"/>
              </a:ext>
            </a:extLst>
          </p:cNvPr>
          <p:cNvPicPr/>
          <p:nvPr/>
        </p:nvPicPr>
        <p:blipFill>
          <a:blip r:embed="rId8"/>
          <a:stretch>
            <a:fillRect/>
          </a:stretch>
        </p:blipFill>
        <p:spPr>
          <a:xfrm>
            <a:off x="388483" y="1297034"/>
            <a:ext cx="5696291" cy="4859608"/>
          </a:xfrm>
          <a:prstGeom prst="rect">
            <a:avLst/>
          </a:prstGeom>
        </p:spPr>
      </p:pic>
      <p:sp>
        <p:nvSpPr>
          <p:cNvPr id="14" name="Rectangle 13">
            <a:extLst>
              <a:ext uri="{FF2B5EF4-FFF2-40B4-BE49-F238E27FC236}">
                <a16:creationId xmlns:a16="http://schemas.microsoft.com/office/drawing/2014/main" id="{3496D2C9-904D-AF48-8CCF-22BFA9D47BF1}"/>
              </a:ext>
            </a:extLst>
          </p:cNvPr>
          <p:cNvSpPr/>
          <p:nvPr/>
        </p:nvSpPr>
        <p:spPr>
          <a:xfrm>
            <a:off x="6560874" y="5248288"/>
            <a:ext cx="5406915" cy="553998"/>
          </a:xfrm>
          <a:prstGeom prst="rect">
            <a:avLst/>
          </a:prstGeom>
        </p:spPr>
        <p:txBody>
          <a:bodyPr wrap="square">
            <a:spAutoFit/>
          </a:bodyPr>
          <a:lstStyle/>
          <a:p>
            <a:r>
              <a:rPr lang="en-GB" sz="3000" dirty="0">
                <a:solidFill>
                  <a:srgbClr val="011893"/>
                </a:solidFill>
                <a:latin typeface="+mj-lt"/>
              </a:rPr>
              <a:t>Further investigation is needed!</a:t>
            </a:r>
          </a:p>
        </p:txBody>
      </p:sp>
      <p:sp>
        <p:nvSpPr>
          <p:cNvPr id="16" name="Rectangle 15">
            <a:extLst>
              <a:ext uri="{FF2B5EF4-FFF2-40B4-BE49-F238E27FC236}">
                <a16:creationId xmlns:a16="http://schemas.microsoft.com/office/drawing/2014/main" id="{469BEF47-9A18-9E47-AC2E-4AF60F749260}"/>
              </a:ext>
            </a:extLst>
          </p:cNvPr>
          <p:cNvSpPr/>
          <p:nvPr/>
        </p:nvSpPr>
        <p:spPr>
          <a:xfrm>
            <a:off x="6982132" y="4775551"/>
            <a:ext cx="4176783" cy="553998"/>
          </a:xfrm>
          <a:prstGeom prst="rect">
            <a:avLst/>
          </a:prstGeom>
        </p:spPr>
        <p:txBody>
          <a:bodyPr wrap="square">
            <a:spAutoFit/>
          </a:bodyPr>
          <a:lstStyle/>
          <a:p>
            <a:r>
              <a:rPr lang="en-GB" sz="3000" dirty="0">
                <a:solidFill>
                  <a:srgbClr val="011893"/>
                </a:solidFill>
                <a:latin typeface="+mj-lt"/>
              </a:rPr>
              <a:t>4 of 45 provinces studied</a:t>
            </a:r>
          </a:p>
        </p:txBody>
      </p:sp>
    </p:spTree>
    <p:extLst>
      <p:ext uri="{BB962C8B-B14F-4D97-AF65-F5344CB8AC3E}">
        <p14:creationId xmlns:p14="http://schemas.microsoft.com/office/powerpoint/2010/main" val="3291684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137881" y="130973"/>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Conclusion</a:t>
            </a: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4" name="Rectangle 3">
            <a:extLst>
              <a:ext uri="{FF2B5EF4-FFF2-40B4-BE49-F238E27FC236}">
                <a16:creationId xmlns:a16="http://schemas.microsoft.com/office/drawing/2014/main" id="{7F050165-4923-6447-AF46-7BBBCA740D7F}"/>
              </a:ext>
            </a:extLst>
          </p:cNvPr>
          <p:cNvSpPr/>
          <p:nvPr/>
        </p:nvSpPr>
        <p:spPr>
          <a:xfrm>
            <a:off x="330560" y="1713817"/>
            <a:ext cx="10780121" cy="3539430"/>
          </a:xfrm>
          <a:prstGeom prst="rect">
            <a:avLst/>
          </a:prstGeom>
        </p:spPr>
        <p:txBody>
          <a:bodyPr wrap="square">
            <a:spAutoFit/>
          </a:bodyPr>
          <a:lstStyle/>
          <a:p>
            <a:r>
              <a:rPr lang="en-GB" sz="2800" dirty="0">
                <a:latin typeface="+mj-lt"/>
              </a:rPr>
              <a:t>This study confirms the presence of the </a:t>
            </a:r>
            <a:r>
              <a:rPr lang="en-GB" sz="2800" dirty="0" err="1">
                <a:latin typeface="+mj-lt"/>
              </a:rPr>
              <a:t>PPRv</a:t>
            </a:r>
            <a:r>
              <a:rPr lang="en-GB" sz="2800" dirty="0">
                <a:latin typeface="+mj-lt"/>
              </a:rPr>
              <a:t> lineage IV in Burkina Faso.</a:t>
            </a:r>
          </a:p>
          <a:p>
            <a:endParaRPr lang="en-GB" sz="2800" dirty="0">
              <a:latin typeface="+mj-lt"/>
            </a:endParaRPr>
          </a:p>
          <a:p>
            <a:r>
              <a:rPr lang="en-GB" sz="2800" dirty="0">
                <a:latin typeface="+mj-lt"/>
              </a:rPr>
              <a:t>Based on outbreaks investigated, this lineage seems to have replaced lineage II.</a:t>
            </a:r>
          </a:p>
          <a:p>
            <a:endParaRPr lang="en-GB" sz="2800" dirty="0">
              <a:latin typeface="+mj-lt"/>
            </a:endParaRPr>
          </a:p>
          <a:p>
            <a:r>
              <a:rPr lang="en-GB" sz="2800" dirty="0">
                <a:latin typeface="+mj-lt"/>
              </a:rPr>
              <a:t>Further investigations are thus needed to better understand how </a:t>
            </a:r>
            <a:r>
              <a:rPr lang="en-GB" sz="2800" dirty="0" err="1">
                <a:latin typeface="+mj-lt"/>
              </a:rPr>
              <a:t>PPRv</a:t>
            </a:r>
            <a:r>
              <a:rPr lang="en-GB" sz="2800" dirty="0">
                <a:latin typeface="+mj-lt"/>
              </a:rPr>
              <a:t> lineage spread in the region and if lineage II is still present and what the implications for PPR control are.</a:t>
            </a:r>
            <a:endParaRPr lang="fr-FR" sz="2800" dirty="0">
              <a:latin typeface="+mj-lt"/>
            </a:endParaRPr>
          </a:p>
        </p:txBody>
      </p:sp>
    </p:spTree>
    <p:extLst>
      <p:ext uri="{BB962C8B-B14F-4D97-AF65-F5344CB8AC3E}">
        <p14:creationId xmlns:p14="http://schemas.microsoft.com/office/powerpoint/2010/main" val="926017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8619977" y="5588000"/>
            <a:ext cx="1946423" cy="110393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705BBC3-927B-AFB9-C2FB-E8B1ECBE569A}"/>
              </a:ext>
            </a:extLst>
          </p:cNvPr>
          <p:cNvSpPr txBox="1"/>
          <p:nvPr/>
        </p:nvSpPr>
        <p:spPr>
          <a:xfrm>
            <a:off x="361404" y="478128"/>
            <a:ext cx="11123752" cy="1938992"/>
          </a:xfrm>
          <a:prstGeom prst="rect">
            <a:avLst/>
          </a:prstGeom>
          <a:solidFill>
            <a:schemeClr val="bg1"/>
          </a:solidFill>
        </p:spPr>
        <p:txBody>
          <a:bodyPr wrap="square" rtlCol="0">
            <a:spAutoFit/>
          </a:bodyPr>
          <a:lstStyle/>
          <a:p>
            <a:r>
              <a:rPr lang="en-US" sz="2000" dirty="0"/>
              <a:t>This research was conducted under CRP livestock and the project Epidemiology and Control of peste des petits ruminants (EcoPPR) and continued under the CGIAR Initiative Sustainable Animal Productivity for Livelihoods, Nutrition and Gender (SAPLING). CGIAR research is supported by contributions from the CGIAR Trust Fund. CGIAR is a global research partnership for a food-secure future dedicated to transforming food, land, and water systems in a climate crisis.</a:t>
            </a:r>
          </a:p>
        </p:txBody>
      </p:sp>
      <p:pic>
        <p:nvPicPr>
          <p:cNvPr id="4" name="Picture 3" descr="A picture containing icon&#10;&#10;Description automatically generated">
            <a:extLst>
              <a:ext uri="{FF2B5EF4-FFF2-40B4-BE49-F238E27FC236}">
                <a16:creationId xmlns:a16="http://schemas.microsoft.com/office/drawing/2014/main" id="{6DC60C78-5CD1-994D-9D67-A495416658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7498" y="5769169"/>
            <a:ext cx="1705332" cy="834072"/>
          </a:xfrm>
          <a:prstGeom prst="rect">
            <a:avLst/>
          </a:prstGeom>
        </p:spPr>
      </p:pic>
      <p:pic>
        <p:nvPicPr>
          <p:cNvPr id="9" name="Picture 8" descr="Icon&#10;&#10;Description automatically generated">
            <a:extLst>
              <a:ext uri="{FF2B5EF4-FFF2-40B4-BE49-F238E27FC236}">
                <a16:creationId xmlns:a16="http://schemas.microsoft.com/office/drawing/2014/main" id="{356E6E83-BE6E-D212-8142-6CAF35070D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0605" y="5192112"/>
            <a:ext cx="1048564" cy="994093"/>
          </a:xfrm>
          <a:prstGeom prst="rect">
            <a:avLst/>
          </a:prstGeom>
        </p:spPr>
      </p:pic>
      <p:pic>
        <p:nvPicPr>
          <p:cNvPr id="11" name="Picture 10" descr="A picture containing text, clipart&#10;&#10;Description automatically generated">
            <a:extLst>
              <a:ext uri="{FF2B5EF4-FFF2-40B4-BE49-F238E27FC236}">
                <a16:creationId xmlns:a16="http://schemas.microsoft.com/office/drawing/2014/main" id="{667BD238-1946-CF17-BD41-769424D564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19190" y="4109436"/>
            <a:ext cx="1852614" cy="614363"/>
          </a:xfrm>
          <a:prstGeom prst="rect">
            <a:avLst/>
          </a:prstGeom>
        </p:spPr>
      </p:pic>
      <p:pic>
        <p:nvPicPr>
          <p:cNvPr id="13" name="Picture 12" descr="Logo&#10;&#10;Description automatically generated">
            <a:extLst>
              <a:ext uri="{FF2B5EF4-FFF2-40B4-BE49-F238E27FC236}">
                <a16:creationId xmlns:a16="http://schemas.microsoft.com/office/drawing/2014/main" id="{91791ECC-515C-115E-4A41-FF00B71E2FE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4386" y="3598251"/>
            <a:ext cx="1593861" cy="1593861"/>
          </a:xfrm>
          <a:prstGeom prst="rect">
            <a:avLst/>
          </a:prstGeom>
        </p:spPr>
      </p:pic>
      <p:pic>
        <p:nvPicPr>
          <p:cNvPr id="15" name="Picture 14" descr="Text&#10;&#10;Description automatically generated with low confidence">
            <a:extLst>
              <a:ext uri="{FF2B5EF4-FFF2-40B4-BE49-F238E27FC236}">
                <a16:creationId xmlns:a16="http://schemas.microsoft.com/office/drawing/2014/main" id="{11AB7C10-ED72-160C-D302-1DC02E93FD4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89275" y="4723799"/>
            <a:ext cx="1630829" cy="936625"/>
          </a:xfrm>
          <a:prstGeom prst="rect">
            <a:avLst/>
          </a:prstGeom>
        </p:spPr>
      </p:pic>
      <p:pic>
        <p:nvPicPr>
          <p:cNvPr id="17" name="Picture 16" descr="Logo, company name&#10;&#10;Description automatically generated">
            <a:extLst>
              <a:ext uri="{FF2B5EF4-FFF2-40B4-BE49-F238E27FC236}">
                <a16:creationId xmlns:a16="http://schemas.microsoft.com/office/drawing/2014/main" id="{0CC67CC7-5982-2BE8-1C6B-DAEAECACDDD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20197" y="3589702"/>
            <a:ext cx="2231503" cy="1620597"/>
          </a:xfrm>
          <a:prstGeom prst="rect">
            <a:avLst/>
          </a:prstGeom>
        </p:spPr>
      </p:pic>
    </p:spTree>
    <p:extLst>
      <p:ext uri="{BB962C8B-B14F-4D97-AF65-F5344CB8AC3E}">
        <p14:creationId xmlns:p14="http://schemas.microsoft.com/office/powerpoint/2010/main" val="3790221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98304" y="2465735"/>
            <a:ext cx="3338992" cy="769441"/>
          </a:xfrm>
          <a:prstGeom prst="rect">
            <a:avLst/>
          </a:prstGeom>
          <a:noFill/>
        </p:spPr>
        <p:txBody>
          <a:bodyPr wrap="none" rtlCol="0">
            <a:spAutoFit/>
          </a:bodyPr>
          <a:lstStyle/>
          <a:p>
            <a:pPr algn="ctr"/>
            <a:r>
              <a:rPr lang="en-US" sz="4400" spc="300" dirty="0">
                <a:solidFill>
                  <a:schemeClr val="bg1"/>
                </a:solidFill>
                <a:latin typeface="Calibri Light" panose="020F0302020204030204" pitchFamily="34" charset="0"/>
                <a:ea typeface="Calibri" charset="0"/>
                <a:cs typeface="Calibri Light" panose="020F0302020204030204" pitchFamily="34" charset="0"/>
              </a:rPr>
              <a:t>THANK YOU</a:t>
            </a:r>
          </a:p>
        </p:txBody>
      </p:sp>
      <p:pic>
        <p:nvPicPr>
          <p:cNvPr id="5" name="Picture Placeholder 4" descr="A person drinking from a glass&#10;&#10;Description automatically generated">
            <a:extLst>
              <a:ext uri="{FF2B5EF4-FFF2-40B4-BE49-F238E27FC236}">
                <a16:creationId xmlns:a16="http://schemas.microsoft.com/office/drawing/2014/main" id="{2CBDF23E-C6F2-B94A-9361-DA325D24954E}"/>
              </a:ext>
            </a:extLst>
          </p:cNvPr>
          <p:cNvPicPr>
            <a:picLocks noGrp="1" noChangeAspect="1"/>
          </p:cNvPicPr>
          <p:nvPr>
            <p:ph type="pic" sz="quarter" idx="10"/>
          </p:nvPr>
        </p:nvPicPr>
        <p:blipFill rotWithShape="1">
          <a:blip r:embed="rId2" cstate="hqprint">
            <a:extLst>
              <a:ext uri="{28A0092B-C50C-407E-A947-70E740481C1C}">
                <a14:useLocalDpi xmlns:a14="http://schemas.microsoft.com/office/drawing/2010/main"/>
              </a:ext>
            </a:extLst>
          </a:blip>
          <a:srcRect/>
          <a:stretch/>
        </p:blipFill>
        <p:spPr>
          <a:xfrm>
            <a:off x="400595" y="322325"/>
            <a:ext cx="11376551" cy="4782551"/>
          </a:xfrm>
        </p:spPr>
      </p:pic>
    </p:spTree>
    <p:extLst>
      <p:ext uri="{BB962C8B-B14F-4D97-AF65-F5344CB8AC3E}">
        <p14:creationId xmlns:p14="http://schemas.microsoft.com/office/powerpoint/2010/main" val="260499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Plan </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600075" y="803032"/>
            <a:ext cx="10776668" cy="53598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lnSpc>
                <a:spcPct val="300000"/>
              </a:lnSpc>
              <a:spcBef>
                <a:spcPct val="0"/>
              </a:spcBef>
              <a:spcAft>
                <a:spcPct val="0"/>
              </a:spcAft>
              <a:buFont typeface="Wingdings" panose="05000000000000000000" pitchFamily="2" charset="2"/>
              <a:buChar char="q"/>
            </a:pPr>
            <a:r>
              <a:rPr lang="en-US" altLang="x-none" dirty="0">
                <a:latin typeface="Candara" panose="020E0502030303020204" pitchFamily="34" charset="0"/>
              </a:rPr>
              <a:t>Introduction</a:t>
            </a:r>
          </a:p>
          <a:p>
            <a:pPr marL="457200" indent="-457200">
              <a:lnSpc>
                <a:spcPct val="300000"/>
              </a:lnSpc>
              <a:spcBef>
                <a:spcPct val="0"/>
              </a:spcBef>
              <a:spcAft>
                <a:spcPct val="0"/>
              </a:spcAft>
              <a:buFont typeface="Wingdings" panose="05000000000000000000" pitchFamily="2" charset="2"/>
              <a:buChar char="q"/>
            </a:pPr>
            <a:r>
              <a:rPr lang="en-US" altLang="x-none" dirty="0">
                <a:latin typeface="Candara" panose="020E0502030303020204" pitchFamily="34" charset="0"/>
              </a:rPr>
              <a:t>Methods</a:t>
            </a:r>
          </a:p>
          <a:p>
            <a:pPr marL="457200" indent="-457200">
              <a:lnSpc>
                <a:spcPct val="300000"/>
              </a:lnSpc>
              <a:spcBef>
                <a:spcPct val="0"/>
              </a:spcBef>
              <a:spcAft>
                <a:spcPct val="0"/>
              </a:spcAft>
              <a:buFont typeface="Wingdings" panose="05000000000000000000" pitchFamily="2" charset="2"/>
              <a:buChar char="q"/>
            </a:pPr>
            <a:r>
              <a:rPr lang="en-US" altLang="x-none" dirty="0">
                <a:latin typeface="Candara" panose="020E0502030303020204" pitchFamily="34" charset="0"/>
              </a:rPr>
              <a:t>Results and Discussion</a:t>
            </a:r>
          </a:p>
          <a:p>
            <a:pPr marL="457200" indent="-457200">
              <a:lnSpc>
                <a:spcPct val="300000"/>
              </a:lnSpc>
              <a:spcBef>
                <a:spcPct val="0"/>
              </a:spcBef>
              <a:spcAft>
                <a:spcPct val="0"/>
              </a:spcAft>
              <a:buFont typeface="Wingdings" panose="05000000000000000000" pitchFamily="2" charset="2"/>
              <a:buChar char="q"/>
            </a:pPr>
            <a:r>
              <a:rPr lang="en-US" altLang="x-none" dirty="0">
                <a:latin typeface="Candara" panose="020E0502030303020204" pitchFamily="34" charset="0"/>
              </a:rPr>
              <a:t>Conclusion</a:t>
            </a:r>
          </a:p>
        </p:txBody>
      </p:sp>
      <p:pic>
        <p:nvPicPr>
          <p:cNvPr id="2" name="Picture 2" descr="Logo of IFAD">
            <a:extLst>
              <a:ext uri="{FF2B5EF4-FFF2-40B4-BE49-F238E27FC236}">
                <a16:creationId xmlns:a16="http://schemas.microsoft.com/office/drawing/2014/main" id="{34DF963E-B15D-59E2-F778-E1AE79A613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643" b="11765"/>
          <a:stretch/>
        </p:blipFill>
        <p:spPr bwMode="auto">
          <a:xfrm>
            <a:off x="9467725" y="6189101"/>
            <a:ext cx="800637" cy="48372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618D23EB-2C54-CFAA-7EB0-B5191CFEC8CB}"/>
              </a:ext>
            </a:extLst>
          </p:cNvPr>
          <p:cNvPicPr>
            <a:picLocks noChangeAspect="1"/>
          </p:cNvPicPr>
          <p:nvPr/>
        </p:nvPicPr>
        <p:blipFill rotWithShape="1">
          <a:blip r:embed="rId3"/>
          <a:srcRect l="24679" t="35543" r="26655" b="13505"/>
          <a:stretch/>
        </p:blipFill>
        <p:spPr>
          <a:xfrm>
            <a:off x="8067478" y="6259136"/>
            <a:ext cx="591159" cy="427038"/>
          </a:xfrm>
          <a:prstGeom prst="rect">
            <a:avLst/>
          </a:prstGeom>
        </p:spPr>
      </p:pic>
      <p:pic>
        <p:nvPicPr>
          <p:cNvPr id="4" name="Picture 3" descr="A picture containing text, plant, vector graphics&#10;&#10;Description automatically generated">
            <a:extLst>
              <a:ext uri="{FF2B5EF4-FFF2-40B4-BE49-F238E27FC236}">
                <a16:creationId xmlns:a16="http://schemas.microsoft.com/office/drawing/2014/main" id="{CC837991-AE27-1F67-A56E-DA114ED4AA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905764"/>
            <a:ext cx="925634" cy="925634"/>
          </a:xfrm>
          <a:prstGeom prst="rect">
            <a:avLst/>
          </a:prstGeom>
        </p:spPr>
      </p:pic>
      <p:pic>
        <p:nvPicPr>
          <p:cNvPr id="5" name="Picture 4">
            <a:extLst>
              <a:ext uri="{FF2B5EF4-FFF2-40B4-BE49-F238E27FC236}">
                <a16:creationId xmlns:a16="http://schemas.microsoft.com/office/drawing/2014/main" id="{86DE9FDE-57BB-1BE4-CD36-AB7DCF7DE1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53296" y="-12009"/>
            <a:ext cx="1230132" cy="123013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Introduction</a:t>
            </a:r>
          </a:p>
        </p:txBody>
      </p:sp>
      <p:sp>
        <p:nvSpPr>
          <p:cNvPr id="2" name="Content Placeholder 1">
            <a:extLst>
              <a:ext uri="{FF2B5EF4-FFF2-40B4-BE49-F238E27FC236}">
                <a16:creationId xmlns:a16="http://schemas.microsoft.com/office/drawing/2014/main" id="{F0D13096-DC3A-2CE7-EB4E-01846A4A61F7}"/>
              </a:ext>
            </a:extLst>
          </p:cNvPr>
          <p:cNvSpPr>
            <a:spLocks noGrp="1"/>
          </p:cNvSpPr>
          <p:nvPr>
            <p:ph sz="quarter" idx="10"/>
          </p:nvPr>
        </p:nvSpPr>
        <p:spPr>
          <a:xfrm>
            <a:off x="304801" y="2036356"/>
            <a:ext cx="6623180" cy="2895340"/>
          </a:xfrm>
        </p:spPr>
        <p:txBody>
          <a:bodyPr/>
          <a:lstStyle/>
          <a:p>
            <a:r>
              <a:rPr lang="en-US" dirty="0"/>
              <a:t>The cash income provided by small ruminants in most of African and Asian countries is threatened by the highly infectious transboundary viral disease peste des petits ruminants (PPR). </a:t>
            </a:r>
          </a:p>
        </p:txBody>
      </p:sp>
      <p:pic>
        <p:nvPicPr>
          <p:cNvPr id="3" name="Picture 2" descr="Logo of IFAD">
            <a:extLst>
              <a:ext uri="{FF2B5EF4-FFF2-40B4-BE49-F238E27FC236}">
                <a16:creationId xmlns:a16="http://schemas.microsoft.com/office/drawing/2014/main" id="{2D6A2D60-5CC9-214E-3902-1FD21EB102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448023" y="6085578"/>
            <a:ext cx="1104819" cy="66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a:extLst>
              <a:ext uri="{FF2B5EF4-FFF2-40B4-BE49-F238E27FC236}">
                <a16:creationId xmlns:a16="http://schemas.microsoft.com/office/drawing/2014/main" id="{6FD45A4C-8C21-156C-6579-06D1E17A25A5}"/>
              </a:ext>
            </a:extLst>
          </p:cNvPr>
          <p:cNvPicPr>
            <a:picLocks noChangeAspect="1"/>
          </p:cNvPicPr>
          <p:nvPr/>
        </p:nvPicPr>
        <p:blipFill rotWithShape="1">
          <a:blip r:embed="rId4"/>
          <a:srcRect l="24679" t="35543" r="26655" b="13505"/>
          <a:stretch/>
        </p:blipFill>
        <p:spPr>
          <a:xfrm>
            <a:off x="8127363" y="6177149"/>
            <a:ext cx="815754" cy="589280"/>
          </a:xfrm>
          <a:prstGeom prst="rect">
            <a:avLst/>
          </a:prstGeom>
        </p:spPr>
      </p:pic>
      <p:pic>
        <p:nvPicPr>
          <p:cNvPr id="5" name="Picture 4" descr="A picture containing text, plant, vector graphics&#10;&#10;Description automatically generated">
            <a:extLst>
              <a:ext uri="{FF2B5EF4-FFF2-40B4-BE49-F238E27FC236}">
                <a16:creationId xmlns:a16="http://schemas.microsoft.com/office/drawing/2014/main" id="{F3C38D90-7F0E-6A8F-63DA-69AAE9E5DC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61564"/>
            <a:ext cx="925634" cy="925634"/>
          </a:xfrm>
          <a:prstGeom prst="rect">
            <a:avLst/>
          </a:prstGeom>
        </p:spPr>
      </p:pic>
      <p:pic>
        <p:nvPicPr>
          <p:cNvPr id="6" name="Picture 5">
            <a:extLst>
              <a:ext uri="{FF2B5EF4-FFF2-40B4-BE49-F238E27FC236}">
                <a16:creationId xmlns:a16="http://schemas.microsoft.com/office/drawing/2014/main" id="{92C020E5-EA3F-680B-0131-AA57D649E0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40416" y="-106347"/>
            <a:ext cx="1230132" cy="1230132"/>
          </a:xfrm>
          <a:prstGeom prst="rect">
            <a:avLst/>
          </a:prstGeom>
        </p:spPr>
      </p:pic>
      <p:pic>
        <p:nvPicPr>
          <p:cNvPr id="10" name="Image 9">
            <a:extLst>
              <a:ext uri="{FF2B5EF4-FFF2-40B4-BE49-F238E27FC236}">
                <a16:creationId xmlns:a16="http://schemas.microsoft.com/office/drawing/2014/main" id="{6709EFCF-5D41-0E43-94C2-8AC8D17E7AA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15685" y="1373115"/>
            <a:ext cx="5154863" cy="3866147"/>
          </a:xfrm>
          <a:prstGeom prst="rect">
            <a:avLst/>
          </a:prstGeom>
        </p:spPr>
      </p:pic>
      <p:sp>
        <p:nvSpPr>
          <p:cNvPr id="12" name="Rectangle 13">
            <a:extLst>
              <a:ext uri="{FF2B5EF4-FFF2-40B4-BE49-F238E27FC236}">
                <a16:creationId xmlns:a16="http://schemas.microsoft.com/office/drawing/2014/main" id="{67704F45-AA94-7749-ABA2-058D3557A6A3}"/>
              </a:ext>
            </a:extLst>
          </p:cNvPr>
          <p:cNvSpPr>
            <a:spLocks noChangeArrowheads="1"/>
          </p:cNvSpPr>
          <p:nvPr/>
        </p:nvSpPr>
        <p:spPr bwMode="auto">
          <a:xfrm>
            <a:off x="6767559" y="4947015"/>
            <a:ext cx="1734758" cy="276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fr-FR" altLang="fr-FR" sz="1200" dirty="0">
                <a:solidFill>
                  <a:schemeClr val="bg1"/>
                </a:solidFill>
              </a:rPr>
              <a:t>©Abel BIGUEZOTON</a:t>
            </a:r>
          </a:p>
        </p:txBody>
      </p:sp>
    </p:spTree>
    <p:extLst>
      <p:ext uri="{BB962C8B-B14F-4D97-AF65-F5344CB8AC3E}">
        <p14:creationId xmlns:p14="http://schemas.microsoft.com/office/powerpoint/2010/main" val="2092423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Introduction</a:t>
            </a:r>
          </a:p>
        </p:txBody>
      </p:sp>
      <p:sp>
        <p:nvSpPr>
          <p:cNvPr id="2" name="Content Placeholder 1">
            <a:extLst>
              <a:ext uri="{FF2B5EF4-FFF2-40B4-BE49-F238E27FC236}">
                <a16:creationId xmlns:a16="http://schemas.microsoft.com/office/drawing/2014/main" id="{F0D13096-DC3A-2CE7-EB4E-01846A4A61F7}"/>
              </a:ext>
            </a:extLst>
          </p:cNvPr>
          <p:cNvSpPr>
            <a:spLocks noGrp="1"/>
          </p:cNvSpPr>
          <p:nvPr>
            <p:ph sz="quarter" idx="10"/>
          </p:nvPr>
        </p:nvSpPr>
        <p:spPr>
          <a:xfrm>
            <a:off x="301558" y="1130729"/>
            <a:ext cx="12192000" cy="1055201"/>
          </a:xfrm>
        </p:spPr>
        <p:txBody>
          <a:bodyPr/>
          <a:lstStyle/>
          <a:p>
            <a:r>
              <a:rPr lang="en-US" dirty="0"/>
              <a:t>Presence of PPR in Burkina Faso has been confirmed in 2008</a:t>
            </a:r>
          </a:p>
          <a:p>
            <a:r>
              <a:rPr lang="en-US" dirty="0"/>
              <a:t>PPR seems to be endemic now in the country</a:t>
            </a:r>
          </a:p>
          <a:p>
            <a:endParaRPr lang="en-US" dirty="0"/>
          </a:p>
        </p:txBody>
      </p:sp>
      <p:pic>
        <p:nvPicPr>
          <p:cNvPr id="3" name="Picture 2" descr="Logo of IFAD">
            <a:extLst>
              <a:ext uri="{FF2B5EF4-FFF2-40B4-BE49-F238E27FC236}">
                <a16:creationId xmlns:a16="http://schemas.microsoft.com/office/drawing/2014/main" id="{2D6A2D60-5CC9-214E-3902-1FD21EB102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448023" y="6085578"/>
            <a:ext cx="1104819" cy="66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a:extLst>
              <a:ext uri="{FF2B5EF4-FFF2-40B4-BE49-F238E27FC236}">
                <a16:creationId xmlns:a16="http://schemas.microsoft.com/office/drawing/2014/main" id="{6FD45A4C-8C21-156C-6579-06D1E17A25A5}"/>
              </a:ext>
            </a:extLst>
          </p:cNvPr>
          <p:cNvPicPr>
            <a:picLocks noChangeAspect="1"/>
          </p:cNvPicPr>
          <p:nvPr/>
        </p:nvPicPr>
        <p:blipFill rotWithShape="1">
          <a:blip r:embed="rId4"/>
          <a:srcRect l="24679" t="35543" r="26655" b="13505"/>
          <a:stretch/>
        </p:blipFill>
        <p:spPr>
          <a:xfrm>
            <a:off x="8127363" y="6177149"/>
            <a:ext cx="815754" cy="589280"/>
          </a:xfrm>
          <a:prstGeom prst="rect">
            <a:avLst/>
          </a:prstGeom>
        </p:spPr>
      </p:pic>
      <p:pic>
        <p:nvPicPr>
          <p:cNvPr id="5" name="Picture 4" descr="A picture containing text, plant, vector graphics&#10;&#10;Description automatically generated">
            <a:extLst>
              <a:ext uri="{FF2B5EF4-FFF2-40B4-BE49-F238E27FC236}">
                <a16:creationId xmlns:a16="http://schemas.microsoft.com/office/drawing/2014/main" id="{F3C38D90-7F0E-6A8F-63DA-69AAE9E5DC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61564"/>
            <a:ext cx="925634" cy="925634"/>
          </a:xfrm>
          <a:prstGeom prst="rect">
            <a:avLst/>
          </a:prstGeom>
        </p:spPr>
      </p:pic>
      <p:pic>
        <p:nvPicPr>
          <p:cNvPr id="6" name="Picture 5">
            <a:extLst>
              <a:ext uri="{FF2B5EF4-FFF2-40B4-BE49-F238E27FC236}">
                <a16:creationId xmlns:a16="http://schemas.microsoft.com/office/drawing/2014/main" id="{92C020E5-EA3F-680B-0131-AA57D649E0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40416" y="-106347"/>
            <a:ext cx="1230132" cy="1230132"/>
          </a:xfrm>
          <a:prstGeom prst="rect">
            <a:avLst/>
          </a:prstGeom>
        </p:spPr>
      </p:pic>
      <p:sp>
        <p:nvSpPr>
          <p:cNvPr id="11" name="ZoneTexte 8">
            <a:extLst>
              <a:ext uri="{FF2B5EF4-FFF2-40B4-BE49-F238E27FC236}">
                <a16:creationId xmlns:a16="http://schemas.microsoft.com/office/drawing/2014/main" id="{3C4DE5D2-06AA-CB49-B072-082472C08DD5}"/>
              </a:ext>
            </a:extLst>
          </p:cNvPr>
          <p:cNvSpPr txBox="1">
            <a:spLocks noChangeArrowheads="1"/>
          </p:cNvSpPr>
          <p:nvPr/>
        </p:nvSpPr>
        <p:spPr bwMode="auto">
          <a:xfrm>
            <a:off x="1430540" y="5791586"/>
            <a:ext cx="22872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fr-FR" altLang="fr-FR" sz="1600" b="1" dirty="0" err="1"/>
              <a:t>Outbreaks</a:t>
            </a:r>
            <a:r>
              <a:rPr lang="fr-FR" altLang="fr-FR" sz="1600" b="1" dirty="0"/>
              <a:t> in 2018</a:t>
            </a:r>
            <a:endParaRPr lang="bn-IN" altLang="fr-FR" sz="1600" dirty="0">
              <a:latin typeface="Arial" panose="020B0604020202020204" pitchFamily="34" charset="0"/>
              <a:ea typeface="ＭＳ Ｐゴシック" panose="020B0600070205080204" pitchFamily="34" charset="-128"/>
              <a:cs typeface="Arial" panose="020B0604020202020204" pitchFamily="34" charset="0"/>
            </a:endParaRPr>
          </a:p>
        </p:txBody>
      </p:sp>
      <p:pic>
        <p:nvPicPr>
          <p:cNvPr id="10" name="Image 4">
            <a:extLst>
              <a:ext uri="{FF2B5EF4-FFF2-40B4-BE49-F238E27FC236}">
                <a16:creationId xmlns:a16="http://schemas.microsoft.com/office/drawing/2014/main" id="{0862B651-F959-E548-82DD-EAD0399277B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1886" y="2086444"/>
            <a:ext cx="4881377" cy="3705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2">
            <a:extLst>
              <a:ext uri="{FF2B5EF4-FFF2-40B4-BE49-F238E27FC236}">
                <a16:creationId xmlns:a16="http://schemas.microsoft.com/office/drawing/2014/main" id="{22C85C8D-24A4-3E43-9107-F695B0EB1CA2}"/>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125668" y="2086444"/>
            <a:ext cx="5466602" cy="370514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 name="ZoneTexte 8">
            <a:extLst>
              <a:ext uri="{FF2B5EF4-FFF2-40B4-BE49-F238E27FC236}">
                <a16:creationId xmlns:a16="http://schemas.microsoft.com/office/drawing/2014/main" id="{9B46FF6A-ABB6-434C-9A93-6F6999EF4B94}"/>
              </a:ext>
            </a:extLst>
          </p:cNvPr>
          <p:cNvSpPr txBox="1">
            <a:spLocks noChangeArrowheads="1"/>
          </p:cNvSpPr>
          <p:nvPr/>
        </p:nvSpPr>
        <p:spPr bwMode="auto">
          <a:xfrm>
            <a:off x="7799511" y="5782899"/>
            <a:ext cx="22872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fr-FR" altLang="fr-FR" sz="1600" b="1" dirty="0" err="1"/>
              <a:t>Outbreaks</a:t>
            </a:r>
            <a:r>
              <a:rPr lang="fr-FR" altLang="fr-FR" sz="1600" b="1" dirty="0"/>
              <a:t> in 2020</a:t>
            </a:r>
            <a:endParaRPr lang="bn-IN" altLang="fr-FR" sz="1600" dirty="0">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036350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que 11">
            <a:extLst>
              <a:ext uri="{FF2B5EF4-FFF2-40B4-BE49-F238E27FC236}">
                <a16:creationId xmlns:a16="http://schemas.microsoft.com/office/drawing/2014/main" id="{7470F542-90F9-3145-A95E-053502C3FEE6}"/>
              </a:ext>
            </a:extLst>
          </p:cNvPr>
          <p:cNvPicPr>
            <a:picLocks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6850914" y="3659114"/>
            <a:ext cx="4504567" cy="22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Introduction</a:t>
            </a:r>
          </a:p>
        </p:txBody>
      </p:sp>
      <p:sp>
        <p:nvSpPr>
          <p:cNvPr id="2" name="Content Placeholder 1">
            <a:extLst>
              <a:ext uri="{FF2B5EF4-FFF2-40B4-BE49-F238E27FC236}">
                <a16:creationId xmlns:a16="http://schemas.microsoft.com/office/drawing/2014/main" id="{F0D13096-DC3A-2CE7-EB4E-01846A4A61F7}"/>
              </a:ext>
            </a:extLst>
          </p:cNvPr>
          <p:cNvSpPr>
            <a:spLocks noGrp="1"/>
          </p:cNvSpPr>
          <p:nvPr>
            <p:ph sz="quarter" idx="10"/>
          </p:nvPr>
        </p:nvSpPr>
        <p:spPr>
          <a:xfrm>
            <a:off x="160422" y="1209631"/>
            <a:ext cx="6690492" cy="4651933"/>
          </a:xfrm>
        </p:spPr>
        <p:txBody>
          <a:bodyPr/>
          <a:lstStyle/>
          <a:p>
            <a:r>
              <a:rPr lang="en-US" dirty="0"/>
              <a:t>As part of the global eradication campaign targeting PPR, the Government of Burkina Faso established a strategic plan in 2018.</a:t>
            </a:r>
          </a:p>
          <a:p>
            <a:endParaRPr lang="en-US" dirty="0"/>
          </a:p>
          <a:p>
            <a:r>
              <a:rPr lang="en-US" dirty="0"/>
              <a:t>Annual vaccination campaign started in 2019.</a:t>
            </a:r>
          </a:p>
          <a:p>
            <a:endParaRPr lang="en-US" dirty="0"/>
          </a:p>
          <a:p>
            <a:r>
              <a:rPr lang="en-US" sz="2800" dirty="0">
                <a:solidFill>
                  <a:srgbClr val="011893"/>
                </a:solidFill>
              </a:rPr>
              <a:t>However, little is known about epidemiology of PPR in Burkina Faso (</a:t>
            </a:r>
            <a:r>
              <a:rPr lang="en-US" sz="2800" b="1" u="sng" dirty="0">
                <a:solidFill>
                  <a:srgbClr val="011893"/>
                </a:solidFill>
              </a:rPr>
              <a:t>published data</a:t>
            </a:r>
            <a:r>
              <a:rPr lang="en-US" sz="2800" dirty="0">
                <a:solidFill>
                  <a:srgbClr val="011893"/>
                </a:solidFill>
              </a:rPr>
              <a:t>).</a:t>
            </a:r>
          </a:p>
        </p:txBody>
      </p:sp>
      <p:pic>
        <p:nvPicPr>
          <p:cNvPr id="3" name="Picture 2" descr="Logo of IFAD">
            <a:extLst>
              <a:ext uri="{FF2B5EF4-FFF2-40B4-BE49-F238E27FC236}">
                <a16:creationId xmlns:a16="http://schemas.microsoft.com/office/drawing/2014/main" id="{2D6A2D60-5CC9-214E-3902-1FD21EB102B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7643" b="11765"/>
          <a:stretch/>
        </p:blipFill>
        <p:spPr bwMode="auto">
          <a:xfrm>
            <a:off x="9448023" y="6085578"/>
            <a:ext cx="1104819" cy="66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a:extLst>
              <a:ext uri="{FF2B5EF4-FFF2-40B4-BE49-F238E27FC236}">
                <a16:creationId xmlns:a16="http://schemas.microsoft.com/office/drawing/2014/main" id="{6FD45A4C-8C21-156C-6579-06D1E17A25A5}"/>
              </a:ext>
            </a:extLst>
          </p:cNvPr>
          <p:cNvPicPr>
            <a:picLocks noChangeAspect="1"/>
          </p:cNvPicPr>
          <p:nvPr/>
        </p:nvPicPr>
        <p:blipFill rotWithShape="1">
          <a:blip r:embed="rId5"/>
          <a:srcRect l="24679" t="35543" r="26655" b="13505"/>
          <a:stretch/>
        </p:blipFill>
        <p:spPr>
          <a:xfrm>
            <a:off x="8127363" y="6177149"/>
            <a:ext cx="815754" cy="589280"/>
          </a:xfrm>
          <a:prstGeom prst="rect">
            <a:avLst/>
          </a:prstGeom>
        </p:spPr>
      </p:pic>
      <p:pic>
        <p:nvPicPr>
          <p:cNvPr id="5" name="Picture 4" descr="A picture containing text, plant, vector graphics&#10;&#10;Description automatically generated">
            <a:extLst>
              <a:ext uri="{FF2B5EF4-FFF2-40B4-BE49-F238E27FC236}">
                <a16:creationId xmlns:a16="http://schemas.microsoft.com/office/drawing/2014/main" id="{F3C38D90-7F0E-6A8F-63DA-69AAE9E5DC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5861564"/>
            <a:ext cx="925634" cy="925634"/>
          </a:xfrm>
          <a:prstGeom prst="rect">
            <a:avLst/>
          </a:prstGeom>
        </p:spPr>
      </p:pic>
      <p:pic>
        <p:nvPicPr>
          <p:cNvPr id="6" name="Picture 5">
            <a:extLst>
              <a:ext uri="{FF2B5EF4-FFF2-40B4-BE49-F238E27FC236}">
                <a16:creationId xmlns:a16="http://schemas.microsoft.com/office/drawing/2014/main" id="{92C020E5-EA3F-680B-0131-AA57D649E02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40416" y="-106347"/>
            <a:ext cx="1230132" cy="1230132"/>
          </a:xfrm>
          <a:prstGeom prst="rect">
            <a:avLst/>
          </a:prstGeom>
        </p:spPr>
      </p:pic>
      <p:pic>
        <p:nvPicPr>
          <p:cNvPr id="12" name="Image 6">
            <a:extLst>
              <a:ext uri="{FF2B5EF4-FFF2-40B4-BE49-F238E27FC236}">
                <a16:creationId xmlns:a16="http://schemas.microsoft.com/office/drawing/2014/main" id="{9D86050D-F681-5F4C-869E-CA967F997DC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0914" y="1321925"/>
            <a:ext cx="5194218" cy="233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5870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Introduction</a:t>
            </a:r>
          </a:p>
        </p:txBody>
      </p:sp>
      <p:sp>
        <p:nvSpPr>
          <p:cNvPr id="2" name="Content Placeholder 1">
            <a:extLst>
              <a:ext uri="{FF2B5EF4-FFF2-40B4-BE49-F238E27FC236}">
                <a16:creationId xmlns:a16="http://schemas.microsoft.com/office/drawing/2014/main" id="{F0D13096-DC3A-2CE7-EB4E-01846A4A61F7}"/>
              </a:ext>
            </a:extLst>
          </p:cNvPr>
          <p:cNvSpPr>
            <a:spLocks noGrp="1"/>
          </p:cNvSpPr>
          <p:nvPr>
            <p:ph sz="quarter" idx="10"/>
          </p:nvPr>
        </p:nvSpPr>
        <p:spPr>
          <a:xfrm>
            <a:off x="128336" y="1324814"/>
            <a:ext cx="10860505" cy="696491"/>
          </a:xfrm>
        </p:spPr>
        <p:txBody>
          <a:bodyPr/>
          <a:lstStyle/>
          <a:p>
            <a:r>
              <a:rPr lang="en-US" dirty="0"/>
              <a:t>According to previous studies : Lineages  I and II</a:t>
            </a:r>
          </a:p>
          <a:p>
            <a:endParaRPr lang="en-US" dirty="0"/>
          </a:p>
          <a:p>
            <a:endParaRPr lang="en-US" dirty="0"/>
          </a:p>
        </p:txBody>
      </p:sp>
      <p:pic>
        <p:nvPicPr>
          <p:cNvPr id="3" name="Picture 2" descr="Logo of IFAD">
            <a:extLst>
              <a:ext uri="{FF2B5EF4-FFF2-40B4-BE49-F238E27FC236}">
                <a16:creationId xmlns:a16="http://schemas.microsoft.com/office/drawing/2014/main" id="{2D6A2D60-5CC9-214E-3902-1FD21EB102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448023" y="6085578"/>
            <a:ext cx="1104819" cy="66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a:extLst>
              <a:ext uri="{FF2B5EF4-FFF2-40B4-BE49-F238E27FC236}">
                <a16:creationId xmlns:a16="http://schemas.microsoft.com/office/drawing/2014/main" id="{6FD45A4C-8C21-156C-6579-06D1E17A25A5}"/>
              </a:ext>
            </a:extLst>
          </p:cNvPr>
          <p:cNvPicPr>
            <a:picLocks noChangeAspect="1"/>
          </p:cNvPicPr>
          <p:nvPr/>
        </p:nvPicPr>
        <p:blipFill rotWithShape="1">
          <a:blip r:embed="rId4"/>
          <a:srcRect l="24679" t="35543" r="26655" b="13505"/>
          <a:stretch/>
        </p:blipFill>
        <p:spPr>
          <a:xfrm>
            <a:off x="8127363" y="6177149"/>
            <a:ext cx="815754" cy="589280"/>
          </a:xfrm>
          <a:prstGeom prst="rect">
            <a:avLst/>
          </a:prstGeom>
        </p:spPr>
      </p:pic>
      <p:pic>
        <p:nvPicPr>
          <p:cNvPr id="5" name="Picture 4" descr="A picture containing text, plant, vector graphics&#10;&#10;Description automatically generated">
            <a:extLst>
              <a:ext uri="{FF2B5EF4-FFF2-40B4-BE49-F238E27FC236}">
                <a16:creationId xmlns:a16="http://schemas.microsoft.com/office/drawing/2014/main" id="{F3C38D90-7F0E-6A8F-63DA-69AAE9E5DC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61564"/>
            <a:ext cx="925634" cy="925634"/>
          </a:xfrm>
          <a:prstGeom prst="rect">
            <a:avLst/>
          </a:prstGeom>
        </p:spPr>
      </p:pic>
      <p:pic>
        <p:nvPicPr>
          <p:cNvPr id="6" name="Picture 5">
            <a:extLst>
              <a:ext uri="{FF2B5EF4-FFF2-40B4-BE49-F238E27FC236}">
                <a16:creationId xmlns:a16="http://schemas.microsoft.com/office/drawing/2014/main" id="{92C020E5-EA3F-680B-0131-AA57D649E0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40416" y="-106347"/>
            <a:ext cx="1230132" cy="1230132"/>
          </a:xfrm>
          <a:prstGeom prst="rect">
            <a:avLst/>
          </a:prstGeom>
        </p:spPr>
      </p:pic>
      <p:grpSp>
        <p:nvGrpSpPr>
          <p:cNvPr id="9" name="Groupe 8">
            <a:extLst>
              <a:ext uri="{FF2B5EF4-FFF2-40B4-BE49-F238E27FC236}">
                <a16:creationId xmlns:a16="http://schemas.microsoft.com/office/drawing/2014/main" id="{A0EE56C6-3CCE-AF40-8295-36FED98D9F1C}"/>
              </a:ext>
            </a:extLst>
          </p:cNvPr>
          <p:cNvGrpSpPr/>
          <p:nvPr/>
        </p:nvGrpSpPr>
        <p:grpSpPr>
          <a:xfrm>
            <a:off x="128336" y="2044918"/>
            <a:ext cx="11630526" cy="2278983"/>
            <a:chOff x="96253" y="3367838"/>
            <a:chExt cx="11630526" cy="2278983"/>
          </a:xfrm>
        </p:grpSpPr>
        <p:pic>
          <p:nvPicPr>
            <p:cNvPr id="7" name="Image 6">
              <a:extLst>
                <a:ext uri="{FF2B5EF4-FFF2-40B4-BE49-F238E27FC236}">
                  <a16:creationId xmlns:a16="http://schemas.microsoft.com/office/drawing/2014/main" id="{745E639E-8B3A-BF4E-8D30-21C6DC0CF059}"/>
                </a:ext>
              </a:extLst>
            </p:cNvPr>
            <p:cNvPicPr>
              <a:picLocks noChangeAspect="1"/>
            </p:cNvPicPr>
            <p:nvPr/>
          </p:nvPicPr>
          <p:blipFill>
            <a:blip r:embed="rId7"/>
            <a:stretch>
              <a:fillRect/>
            </a:stretch>
          </p:blipFill>
          <p:spPr>
            <a:xfrm>
              <a:off x="128337" y="3367838"/>
              <a:ext cx="11575158" cy="2102519"/>
            </a:xfrm>
            <a:prstGeom prst="rect">
              <a:avLst/>
            </a:prstGeom>
          </p:spPr>
        </p:pic>
        <p:sp>
          <p:nvSpPr>
            <p:cNvPr id="8" name="Rectangle 7">
              <a:extLst>
                <a:ext uri="{FF2B5EF4-FFF2-40B4-BE49-F238E27FC236}">
                  <a16:creationId xmlns:a16="http://schemas.microsoft.com/office/drawing/2014/main" id="{C1FC6129-15C1-6E46-B587-62A6A806731E}"/>
                </a:ext>
              </a:extLst>
            </p:cNvPr>
            <p:cNvSpPr/>
            <p:nvPr/>
          </p:nvSpPr>
          <p:spPr>
            <a:xfrm>
              <a:off x="96253" y="4796589"/>
              <a:ext cx="11630526" cy="850232"/>
            </a:xfrm>
            <a:prstGeom prst="rect">
              <a:avLst/>
            </a:prstGeom>
            <a:solidFill>
              <a:srgbClr val="FEFBE4">
                <a:alpha val="14902"/>
              </a:srgbClr>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4" name="Content Placeholder 1">
            <a:extLst>
              <a:ext uri="{FF2B5EF4-FFF2-40B4-BE49-F238E27FC236}">
                <a16:creationId xmlns:a16="http://schemas.microsoft.com/office/drawing/2014/main" id="{EC121E87-42AE-5041-AEA7-BE071AC7321A}"/>
              </a:ext>
            </a:extLst>
          </p:cNvPr>
          <p:cNvSpPr txBox="1">
            <a:spLocks/>
          </p:cNvSpPr>
          <p:nvPr/>
        </p:nvSpPr>
        <p:spPr>
          <a:xfrm>
            <a:off x="1331494" y="4801643"/>
            <a:ext cx="8630653" cy="964776"/>
          </a:xfrm>
          <a:prstGeom prst="rect">
            <a:avLst/>
          </a:prstGeom>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3200" dirty="0">
                <a:solidFill>
                  <a:srgbClr val="011893"/>
                </a:solidFill>
              </a:rPr>
              <a:t>Need to investigate current situation for control and epidemiological studies!</a:t>
            </a:r>
          </a:p>
          <a:p>
            <a:pPr algn="ctr"/>
            <a:endParaRPr lang="en-US" sz="3200" dirty="0">
              <a:solidFill>
                <a:srgbClr val="011893"/>
              </a:solidFill>
            </a:endParaRPr>
          </a:p>
        </p:txBody>
      </p:sp>
    </p:spTree>
    <p:extLst>
      <p:ext uri="{BB962C8B-B14F-4D97-AF65-F5344CB8AC3E}">
        <p14:creationId xmlns:p14="http://schemas.microsoft.com/office/powerpoint/2010/main" val="4106110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Methods</a:t>
            </a: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4" name="Rectangle 3">
            <a:extLst>
              <a:ext uri="{FF2B5EF4-FFF2-40B4-BE49-F238E27FC236}">
                <a16:creationId xmlns:a16="http://schemas.microsoft.com/office/drawing/2014/main" id="{7F050165-4923-6447-AF46-7BBBCA740D7F}"/>
              </a:ext>
            </a:extLst>
          </p:cNvPr>
          <p:cNvSpPr/>
          <p:nvPr/>
        </p:nvSpPr>
        <p:spPr>
          <a:xfrm>
            <a:off x="600075" y="1204508"/>
            <a:ext cx="10690698" cy="4708981"/>
          </a:xfrm>
          <a:prstGeom prst="rect">
            <a:avLst/>
          </a:prstGeom>
        </p:spPr>
        <p:txBody>
          <a:bodyPr wrap="square">
            <a:spAutoFit/>
          </a:bodyPr>
          <a:lstStyle/>
          <a:p>
            <a:r>
              <a:rPr lang="en-GB" sz="3000" dirty="0">
                <a:solidFill>
                  <a:srgbClr val="1D2228"/>
                </a:solidFill>
                <a:latin typeface="+mj-lt"/>
                <a:ea typeface="Times New Roman" panose="02020603050405020304" pitchFamily="18" charset="0"/>
                <a:cs typeface="Times New Roman" panose="02020603050405020304" pitchFamily="18" charset="0"/>
              </a:rPr>
              <a:t>As part of the </a:t>
            </a:r>
            <a:r>
              <a:rPr lang="en-GB" sz="3000" i="1" dirty="0">
                <a:solidFill>
                  <a:srgbClr val="1D2228"/>
                </a:solidFill>
                <a:latin typeface="+mj-lt"/>
                <a:ea typeface="Times New Roman" panose="02020603050405020304" pitchFamily="18" charset="0"/>
                <a:cs typeface="Times New Roman" panose="02020603050405020304" pitchFamily="18" charset="0"/>
              </a:rPr>
              <a:t>Epidemiology and control of peste des petits ruminants</a:t>
            </a:r>
            <a:r>
              <a:rPr lang="en-GB" sz="3000" dirty="0">
                <a:solidFill>
                  <a:srgbClr val="1D2228"/>
                </a:solidFill>
                <a:latin typeface="+mj-lt"/>
                <a:ea typeface="Times New Roman" panose="02020603050405020304" pitchFamily="18" charset="0"/>
                <a:cs typeface="Times New Roman" panose="02020603050405020304" pitchFamily="18" charset="0"/>
              </a:rPr>
              <a:t> (</a:t>
            </a:r>
            <a:r>
              <a:rPr lang="en-GB" sz="3000" dirty="0" err="1">
                <a:solidFill>
                  <a:srgbClr val="1D2228"/>
                </a:solidFill>
                <a:latin typeface="+mj-lt"/>
                <a:ea typeface="Times New Roman" panose="02020603050405020304" pitchFamily="18" charset="0"/>
                <a:cs typeface="Times New Roman" panose="02020603050405020304" pitchFamily="18" charset="0"/>
              </a:rPr>
              <a:t>ECo</a:t>
            </a:r>
            <a:r>
              <a:rPr lang="en-GB" sz="3000" dirty="0">
                <a:solidFill>
                  <a:srgbClr val="1D2228"/>
                </a:solidFill>
                <a:latin typeface="+mj-lt"/>
                <a:ea typeface="Times New Roman" panose="02020603050405020304" pitchFamily="18" charset="0"/>
                <a:cs typeface="Times New Roman" panose="02020603050405020304" pitchFamily="18" charset="0"/>
              </a:rPr>
              <a:t>-PPR) project activities in Burkina Faso outbreak investigations were carried out;</a:t>
            </a:r>
          </a:p>
          <a:p>
            <a:endParaRPr lang="en-GB" sz="3000" dirty="0">
              <a:solidFill>
                <a:srgbClr val="1D2228"/>
              </a:solidFill>
              <a:latin typeface="+mj-lt"/>
              <a:ea typeface="Times New Roman" panose="02020603050405020304" pitchFamily="18" charset="0"/>
              <a:cs typeface="Times New Roman" panose="02020603050405020304" pitchFamily="18" charset="0"/>
            </a:endParaRPr>
          </a:p>
          <a:p>
            <a:r>
              <a:rPr lang="en-GB" sz="3000" dirty="0">
                <a:solidFill>
                  <a:srgbClr val="1D2228"/>
                </a:solidFill>
                <a:latin typeface="+mj-lt"/>
                <a:ea typeface="Times New Roman" panose="02020603050405020304" pitchFamily="18" charset="0"/>
                <a:cs typeface="Times New Roman" panose="02020603050405020304" pitchFamily="18" charset="0"/>
              </a:rPr>
              <a:t>Swab samples from eyes, mouth and nose were collected from suspicious goats and sheep after confirmation of PPR through a rapid diagnostic test;</a:t>
            </a:r>
          </a:p>
          <a:p>
            <a:endParaRPr lang="en-GB" sz="3000" dirty="0">
              <a:solidFill>
                <a:srgbClr val="1D2228"/>
              </a:solidFill>
              <a:latin typeface="+mj-lt"/>
              <a:ea typeface="Times New Roman" panose="02020603050405020304" pitchFamily="18" charset="0"/>
              <a:cs typeface="Times New Roman" panose="02020603050405020304" pitchFamily="18" charset="0"/>
            </a:endParaRPr>
          </a:p>
          <a:p>
            <a:r>
              <a:rPr lang="en-GB" sz="3000" dirty="0">
                <a:solidFill>
                  <a:srgbClr val="1D2228"/>
                </a:solidFill>
                <a:latin typeface="+mj-lt"/>
                <a:ea typeface="Times New Roman" panose="02020603050405020304" pitchFamily="18" charset="0"/>
                <a:cs typeface="Times New Roman" panose="02020603050405020304" pitchFamily="18" charset="0"/>
              </a:rPr>
              <a:t>-Tissue samples (spleen, lung, lymph nodes) of suspicious dead animals were also collected.</a:t>
            </a:r>
          </a:p>
        </p:txBody>
      </p:sp>
    </p:spTree>
    <p:extLst>
      <p:ext uri="{BB962C8B-B14F-4D97-AF65-F5344CB8AC3E}">
        <p14:creationId xmlns:p14="http://schemas.microsoft.com/office/powerpoint/2010/main" val="1735051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Methods</a:t>
            </a: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4" name="Rectangle 3">
            <a:extLst>
              <a:ext uri="{FF2B5EF4-FFF2-40B4-BE49-F238E27FC236}">
                <a16:creationId xmlns:a16="http://schemas.microsoft.com/office/drawing/2014/main" id="{7F050165-4923-6447-AF46-7BBBCA740D7F}"/>
              </a:ext>
            </a:extLst>
          </p:cNvPr>
          <p:cNvSpPr/>
          <p:nvPr/>
        </p:nvSpPr>
        <p:spPr>
          <a:xfrm>
            <a:off x="581100" y="1536174"/>
            <a:ext cx="10576526" cy="3323987"/>
          </a:xfrm>
          <a:prstGeom prst="rect">
            <a:avLst/>
          </a:prstGeom>
        </p:spPr>
        <p:txBody>
          <a:bodyPr wrap="square">
            <a:spAutoFit/>
          </a:bodyPr>
          <a:lstStyle/>
          <a:p>
            <a:r>
              <a:rPr lang="en-GB" sz="3000" dirty="0">
                <a:solidFill>
                  <a:srgbClr val="1D2228"/>
                </a:solidFill>
                <a:latin typeface="+mj-lt"/>
                <a:ea typeface="Times New Roman" panose="02020603050405020304" pitchFamily="18" charset="0"/>
                <a:cs typeface="Times New Roman" panose="02020603050405020304" pitchFamily="18" charset="0"/>
              </a:rPr>
              <a:t>Virus confirmation was performed with RT-PCR amplification targeting nucleocapsid (N) gene. </a:t>
            </a:r>
          </a:p>
          <a:p>
            <a:endParaRPr lang="en-GB" sz="3000" dirty="0">
              <a:solidFill>
                <a:srgbClr val="1D2228"/>
              </a:solidFill>
              <a:latin typeface="+mj-lt"/>
              <a:ea typeface="Times New Roman" panose="02020603050405020304" pitchFamily="18" charset="0"/>
              <a:cs typeface="Times New Roman" panose="02020603050405020304" pitchFamily="18" charset="0"/>
            </a:endParaRPr>
          </a:p>
          <a:p>
            <a:r>
              <a:rPr lang="en-GB" sz="3000" dirty="0">
                <a:solidFill>
                  <a:srgbClr val="1D2228"/>
                </a:solidFill>
                <a:latin typeface="+mj-lt"/>
                <a:ea typeface="Times New Roman" panose="02020603050405020304" pitchFamily="18" charset="0"/>
                <a:cs typeface="Times New Roman" panose="02020603050405020304" pitchFamily="18" charset="0"/>
              </a:rPr>
              <a:t>The RT-PCR products of positives extracts were sequenced.</a:t>
            </a:r>
          </a:p>
          <a:p>
            <a:endParaRPr lang="en-GB" sz="3000" dirty="0">
              <a:solidFill>
                <a:srgbClr val="1D2228"/>
              </a:solidFill>
              <a:latin typeface="+mj-lt"/>
              <a:ea typeface="Times New Roman" panose="02020603050405020304" pitchFamily="18" charset="0"/>
              <a:cs typeface="Times New Roman" panose="02020603050405020304" pitchFamily="18" charset="0"/>
            </a:endParaRPr>
          </a:p>
          <a:p>
            <a:r>
              <a:rPr lang="en-GB" sz="3000" dirty="0">
                <a:solidFill>
                  <a:srgbClr val="1D2228"/>
                </a:solidFill>
                <a:latin typeface="+mj-lt"/>
                <a:ea typeface="Times New Roman" panose="02020603050405020304" pitchFamily="18" charset="0"/>
                <a:cs typeface="Times New Roman" panose="02020603050405020304" pitchFamily="18" charset="0"/>
              </a:rPr>
              <a:t>Sequences and phylogenetic analyses were performed to determine the lineages.</a:t>
            </a:r>
            <a:r>
              <a:rPr lang="fr-FR" sz="3000" dirty="0">
                <a:latin typeface="+mj-lt"/>
              </a:rPr>
              <a:t> </a:t>
            </a:r>
          </a:p>
        </p:txBody>
      </p:sp>
    </p:spTree>
    <p:extLst>
      <p:ext uri="{BB962C8B-B14F-4D97-AF65-F5344CB8AC3E}">
        <p14:creationId xmlns:p14="http://schemas.microsoft.com/office/powerpoint/2010/main" val="791666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b="1" dirty="0">
                <a:solidFill>
                  <a:srgbClr val="712C3D"/>
                </a:solidFill>
                <a:latin typeface="Candara" panose="020E0502030303020204" pitchFamily="34" charset="0"/>
              </a:rPr>
              <a:t>Results and discussion</a:t>
            </a: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4" name="Rectangle 3">
            <a:extLst>
              <a:ext uri="{FF2B5EF4-FFF2-40B4-BE49-F238E27FC236}">
                <a16:creationId xmlns:a16="http://schemas.microsoft.com/office/drawing/2014/main" id="{7F050165-4923-6447-AF46-7BBBCA740D7F}"/>
              </a:ext>
            </a:extLst>
          </p:cNvPr>
          <p:cNvSpPr/>
          <p:nvPr/>
        </p:nvSpPr>
        <p:spPr>
          <a:xfrm>
            <a:off x="517803" y="1183326"/>
            <a:ext cx="9219584" cy="553998"/>
          </a:xfrm>
          <a:prstGeom prst="rect">
            <a:avLst/>
          </a:prstGeom>
        </p:spPr>
        <p:txBody>
          <a:bodyPr wrap="square">
            <a:spAutoFit/>
          </a:bodyPr>
          <a:lstStyle/>
          <a:p>
            <a:r>
              <a:rPr lang="fr-FR" sz="3000" dirty="0" err="1">
                <a:latin typeface="+mj-lt"/>
              </a:rPr>
              <a:t>Nine</a:t>
            </a:r>
            <a:r>
              <a:rPr lang="fr-FR" sz="3000" dirty="0">
                <a:latin typeface="+mj-lt"/>
              </a:rPr>
              <a:t> </a:t>
            </a:r>
            <a:r>
              <a:rPr lang="fr-FR" sz="3000" dirty="0" err="1">
                <a:latin typeface="+mj-lt"/>
              </a:rPr>
              <a:t>outbreaks</a:t>
            </a:r>
            <a:r>
              <a:rPr lang="fr-FR" sz="3000" dirty="0">
                <a:latin typeface="+mj-lt"/>
              </a:rPr>
              <a:t> have been </a:t>
            </a:r>
            <a:r>
              <a:rPr lang="fr-FR" sz="3000" dirty="0" err="1">
                <a:latin typeface="+mj-lt"/>
              </a:rPr>
              <a:t>identified</a:t>
            </a:r>
            <a:r>
              <a:rPr lang="fr-FR" sz="3000" dirty="0">
                <a:latin typeface="+mj-lt"/>
              </a:rPr>
              <a:t> in four provinces</a:t>
            </a:r>
          </a:p>
        </p:txBody>
      </p:sp>
      <p:pic>
        <p:nvPicPr>
          <p:cNvPr id="8" name="Image 7">
            <a:extLst>
              <a:ext uri="{FF2B5EF4-FFF2-40B4-BE49-F238E27FC236}">
                <a16:creationId xmlns:a16="http://schemas.microsoft.com/office/drawing/2014/main" id="{5FD8E99C-FF96-0B41-8D47-CC62844BF5A8}"/>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1048789" y="1928607"/>
            <a:ext cx="7341232" cy="4141857"/>
          </a:xfrm>
          <a:prstGeom prst="rect">
            <a:avLst/>
          </a:prstGeom>
          <a:ln>
            <a:solidFill>
              <a:schemeClr val="tx1"/>
            </a:solidFill>
          </a:ln>
        </p:spPr>
      </p:pic>
      <p:sp>
        <p:nvSpPr>
          <p:cNvPr id="9" name="ZoneTexte 8">
            <a:extLst>
              <a:ext uri="{FF2B5EF4-FFF2-40B4-BE49-F238E27FC236}">
                <a16:creationId xmlns:a16="http://schemas.microsoft.com/office/drawing/2014/main" id="{8E6CA3C8-CF63-2246-974C-9E122E398ED0}"/>
              </a:ext>
            </a:extLst>
          </p:cNvPr>
          <p:cNvSpPr txBox="1"/>
          <p:nvPr/>
        </p:nvSpPr>
        <p:spPr bwMode="auto">
          <a:xfrm>
            <a:off x="4908884" y="3657600"/>
            <a:ext cx="31451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fr-FR" sz="2000" dirty="0">
                <a:solidFill>
                  <a:srgbClr val="011893"/>
                </a:solidFill>
                <a:latin typeface="+mn-lt"/>
              </a:rPr>
              <a:t>3</a:t>
            </a:r>
          </a:p>
        </p:txBody>
      </p:sp>
      <p:sp>
        <p:nvSpPr>
          <p:cNvPr id="11" name="ZoneTexte 10">
            <a:extLst>
              <a:ext uri="{FF2B5EF4-FFF2-40B4-BE49-F238E27FC236}">
                <a16:creationId xmlns:a16="http://schemas.microsoft.com/office/drawing/2014/main" id="{09D49F0A-6D70-F94A-8882-2C219FF2714F}"/>
              </a:ext>
            </a:extLst>
          </p:cNvPr>
          <p:cNvSpPr txBox="1"/>
          <p:nvPr/>
        </p:nvSpPr>
        <p:spPr bwMode="auto">
          <a:xfrm>
            <a:off x="3521241" y="4387516"/>
            <a:ext cx="31451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fr-FR" sz="2000" dirty="0">
                <a:solidFill>
                  <a:srgbClr val="011893"/>
                </a:solidFill>
                <a:latin typeface="+mn-lt"/>
              </a:rPr>
              <a:t>4</a:t>
            </a:r>
          </a:p>
        </p:txBody>
      </p:sp>
      <p:sp>
        <p:nvSpPr>
          <p:cNvPr id="12" name="ZoneTexte 11">
            <a:extLst>
              <a:ext uri="{FF2B5EF4-FFF2-40B4-BE49-F238E27FC236}">
                <a16:creationId xmlns:a16="http://schemas.microsoft.com/office/drawing/2014/main" id="{651C0C66-9356-C049-BC64-45DD7582DBAD}"/>
              </a:ext>
            </a:extLst>
          </p:cNvPr>
          <p:cNvSpPr txBox="1"/>
          <p:nvPr/>
        </p:nvSpPr>
        <p:spPr bwMode="auto">
          <a:xfrm>
            <a:off x="2662989" y="3818020"/>
            <a:ext cx="33688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fr-FR" sz="2000" dirty="0">
                <a:solidFill>
                  <a:srgbClr val="011893"/>
                </a:solidFill>
                <a:latin typeface="+mn-lt"/>
              </a:rPr>
              <a:t>1</a:t>
            </a:r>
          </a:p>
        </p:txBody>
      </p:sp>
      <p:sp>
        <p:nvSpPr>
          <p:cNvPr id="13" name="ZoneTexte 12">
            <a:extLst>
              <a:ext uri="{FF2B5EF4-FFF2-40B4-BE49-F238E27FC236}">
                <a16:creationId xmlns:a16="http://schemas.microsoft.com/office/drawing/2014/main" id="{277E50B9-7A7F-D04D-A1DA-C6C49BBC3030}"/>
              </a:ext>
            </a:extLst>
          </p:cNvPr>
          <p:cNvSpPr txBox="1"/>
          <p:nvPr/>
        </p:nvSpPr>
        <p:spPr bwMode="auto">
          <a:xfrm>
            <a:off x="4886510" y="2800899"/>
            <a:ext cx="31451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fr-FR" sz="2000" dirty="0">
                <a:solidFill>
                  <a:srgbClr val="011893"/>
                </a:solidFill>
                <a:latin typeface="+mn-lt"/>
              </a:rPr>
              <a:t>1</a:t>
            </a:r>
          </a:p>
        </p:txBody>
      </p:sp>
      <p:sp>
        <p:nvSpPr>
          <p:cNvPr id="14" name="Rectangle 13">
            <a:extLst>
              <a:ext uri="{FF2B5EF4-FFF2-40B4-BE49-F238E27FC236}">
                <a16:creationId xmlns:a16="http://schemas.microsoft.com/office/drawing/2014/main" id="{AF69C2A2-4ED7-6549-A0BD-0EB439284F8B}"/>
              </a:ext>
            </a:extLst>
          </p:cNvPr>
          <p:cNvSpPr/>
          <p:nvPr/>
        </p:nvSpPr>
        <p:spPr>
          <a:xfrm>
            <a:off x="8868257" y="2617691"/>
            <a:ext cx="2861547" cy="2400657"/>
          </a:xfrm>
          <a:prstGeom prst="rect">
            <a:avLst/>
          </a:prstGeom>
        </p:spPr>
        <p:txBody>
          <a:bodyPr wrap="square">
            <a:spAutoFit/>
          </a:bodyPr>
          <a:lstStyle/>
          <a:p>
            <a:r>
              <a:rPr lang="en-GB" sz="3000" dirty="0">
                <a:solidFill>
                  <a:srgbClr val="011893"/>
                </a:solidFill>
                <a:latin typeface="+mj-lt"/>
              </a:rPr>
              <a:t>We certainly lost other outbreaks in these provinces during our study</a:t>
            </a:r>
          </a:p>
        </p:txBody>
      </p:sp>
    </p:spTree>
    <p:extLst>
      <p:ext uri="{BB962C8B-B14F-4D97-AF65-F5344CB8AC3E}">
        <p14:creationId xmlns:p14="http://schemas.microsoft.com/office/powerpoint/2010/main" val="2564701324"/>
      </p:ext>
    </p:extLst>
  </p:cSld>
  <p:clrMapOvr>
    <a:masterClrMapping/>
  </p:clrMapOvr>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  Read-Only" id="{67C61EE9-E88D-4F7E-9462-2AF102803C1B}" vid="{5B8A186B-13A0-4843-B71D-E391B8CF91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Formative Research</Template>
  <TotalTime>0</TotalTime>
  <Words>808</Words>
  <Application>Microsoft Office PowerPoint</Application>
  <PresentationFormat>Widescreen</PresentationFormat>
  <Paragraphs>96</Paragraphs>
  <Slides>16</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Arial</vt:lpstr>
      <vt:lpstr>Calibri</vt:lpstr>
      <vt:lpstr>Calibri Light</vt:lpstr>
      <vt:lpstr>Candara</vt:lpstr>
      <vt:lpstr>Courier New</vt:lpstr>
      <vt:lpstr>Wingdings</vt:lpstr>
      <vt:lpstr>ilri_powerpoint_template_apr2013</vt:lpstr>
      <vt:lpstr>Office Theme</vt:lpstr>
      <vt:lpstr>Epidemiology of peste des petits ruminants virus in West Africa: Is lineage IV replacing lineage II in Burkina Faso?</vt:lpstr>
      <vt:lpstr>Plan </vt:lpstr>
      <vt:lpstr>Introduction</vt:lpstr>
      <vt:lpstr>Introduction</vt:lpstr>
      <vt:lpstr>Introduction</vt:lpstr>
      <vt:lpstr>Introduction</vt:lpstr>
      <vt:lpstr>Methods</vt:lpstr>
      <vt:lpstr>Methods</vt:lpstr>
      <vt:lpstr>Results and discussion</vt:lpstr>
      <vt:lpstr>Results and discussion</vt:lpstr>
      <vt:lpstr>Results and discussion</vt:lpstr>
      <vt:lpstr>Results and discussion</vt:lpstr>
      <vt:lpstr>Results and discussion</vt:lpstr>
      <vt:lpstr>Conclusion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2022-12-13T13:08:43Z</dcterms:created>
  <dcterms:modified xsi:type="dcterms:W3CDTF">2022-12-16T12:02:08Z</dcterms:modified>
</cp:coreProperties>
</file>