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4"/>
  </p:sldMasterIdLst>
  <p:notesMasterIdLst>
    <p:notesMasterId r:id="rId12"/>
  </p:notesMasterIdLst>
  <p:handoutMasterIdLst>
    <p:handoutMasterId r:id="rId13"/>
  </p:handoutMasterIdLst>
  <p:sldIdLst>
    <p:sldId id="698" r:id="rId5"/>
    <p:sldId id="716" r:id="rId6"/>
    <p:sldId id="708" r:id="rId7"/>
    <p:sldId id="717" r:id="rId8"/>
    <p:sldId id="715" r:id="rId9"/>
    <p:sldId id="6174" r:id="rId10"/>
    <p:sldId id="6175" r:id="rId11"/>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lantyne, Peter (ILRI)" initials="" lastIdx="13" clrIdx="0"/>
  <p:cmAuthor id="2" name="LeBorgne, Ewen" initials="" lastIdx="20" clrIdx="1"/>
  <p:cmAuthor id="3" name="Hack, Bernhard (ILRI)" initials="" lastIdx="6" clrIdx="2"/>
  <p:cmAuthor id="4" name="Victor, Michael (ILRI)" initials="" lastIdx="5" clrIdx="3"/>
  <p:cmAuthor id="5" name="Ferrari, Mireille (ILRI)" initials="" lastIdx="1" clrIdx="4"/>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327"/>
  </p:normalViewPr>
  <p:slideViewPr>
    <p:cSldViewPr snapToGrid="0" snapToObjects="1">
      <p:cViewPr varScale="1">
        <p:scale>
          <a:sx n="52" d="100"/>
          <a:sy n="52" d="100"/>
        </p:scale>
        <p:origin x="72" y="586"/>
      </p:cViewPr>
      <p:guideLst/>
    </p:cSldViewPr>
  </p:slideViewPr>
  <p:notesTextViewPr>
    <p:cViewPr>
      <p:scale>
        <a:sx n="1" d="1"/>
        <a:sy n="1" d="1"/>
      </p:scale>
      <p:origin x="0" y="0"/>
    </p:cViewPr>
  </p:notesTextViewPr>
  <p:notesViewPr>
    <p:cSldViewPr snapToGrid="0" snapToObject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F9D455-E20F-1143-865E-3F66D2B04C86}"/>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hangingPunct="1">
              <a:defRPr sz="1300">
                <a:latin typeface="Arial"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50A70D17-C1D5-8045-850C-F66CD3D70AF0}"/>
              </a:ext>
            </a:extLst>
          </p:cNvPr>
          <p:cNvSpPr>
            <a:spLocks noGrp="1"/>
          </p:cNvSpPr>
          <p:nvPr>
            <p:ph type="dt" sz="quarter"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Arial" pitchFamily="34" charset="0"/>
              </a:defRPr>
            </a:lvl1pPr>
          </a:lstStyle>
          <a:p>
            <a:pPr>
              <a:defRPr/>
            </a:pPr>
            <a:fld id="{04347779-37AA-D947-AAF6-7E9E7DB5D0DE}" type="datetimeFigureOut">
              <a:rPr lang="en-US"/>
              <a:pPr>
                <a:defRPr/>
              </a:pPr>
              <a:t>12/2/2022</a:t>
            </a:fld>
            <a:endParaRPr lang="en-US"/>
          </a:p>
        </p:txBody>
      </p:sp>
      <p:sp>
        <p:nvSpPr>
          <p:cNvPr id="4" name="Footer Placeholder 3">
            <a:extLst>
              <a:ext uri="{FF2B5EF4-FFF2-40B4-BE49-F238E27FC236}">
                <a16:creationId xmlns:a16="http://schemas.microsoft.com/office/drawing/2014/main" id="{81B1FB55-ECEA-5A49-ABA1-7D7195A66CB1}"/>
              </a:ext>
            </a:extLst>
          </p:cNvPr>
          <p:cNvSpPr>
            <a:spLocks noGrp="1"/>
          </p:cNvSpPr>
          <p:nvPr>
            <p:ph type="ftr" sz="quarter" idx="2"/>
          </p:nvPr>
        </p:nvSpPr>
        <p:spPr>
          <a:xfrm>
            <a:off x="0" y="9720263"/>
            <a:ext cx="3079750" cy="512762"/>
          </a:xfrm>
          <a:prstGeom prst="rect">
            <a:avLst/>
          </a:prstGeom>
        </p:spPr>
        <p:txBody>
          <a:bodyPr vert="horz" lIns="97219" tIns="48610" rIns="97219" bIns="48610" rtlCol="0" anchor="b"/>
          <a:lstStyle>
            <a:lvl1pPr algn="l" eaLnBrk="1" hangingPunct="1">
              <a:defRPr sz="1300">
                <a:latin typeface="Arial"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637A7BE0-DD17-5D44-B911-B8340A1CAFC8}"/>
              </a:ext>
            </a:extLst>
          </p:cNvPr>
          <p:cNvSpPr>
            <a:spLocks noGrp="1"/>
          </p:cNvSpPr>
          <p:nvPr>
            <p:ph type="sldNum" sz="quarter" idx="3"/>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Arial" pitchFamily="34" charset="0"/>
              </a:defRPr>
            </a:lvl1pPr>
          </a:lstStyle>
          <a:p>
            <a:pPr>
              <a:defRPr/>
            </a:pPr>
            <a:fld id="{3257A9F1-99FB-DB4B-BD3D-40FBB7E245D1}" type="slidenum">
              <a:rPr lang="en-US"/>
              <a:pPr>
                <a:defRPr/>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36B57CD-3699-B446-887D-14FAEE943457}"/>
              </a:ext>
            </a:extLst>
          </p:cNvPr>
          <p:cNvSpPr>
            <a:spLocks noGrp="1"/>
          </p:cNvSpPr>
          <p:nvPr>
            <p:ph type="hdr" sz="quarter"/>
          </p:nvPr>
        </p:nvSpPr>
        <p:spPr>
          <a:xfrm>
            <a:off x="0" y="0"/>
            <a:ext cx="3079750" cy="512763"/>
          </a:xfrm>
          <a:prstGeom prst="rect">
            <a:avLst/>
          </a:prstGeom>
        </p:spPr>
        <p:txBody>
          <a:bodyPr vert="horz" lIns="97219" tIns="48610" rIns="97219" bIns="48610" rtlCol="0"/>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3" name="Date Placeholder 2">
            <a:extLst>
              <a:ext uri="{FF2B5EF4-FFF2-40B4-BE49-F238E27FC236}">
                <a16:creationId xmlns:a16="http://schemas.microsoft.com/office/drawing/2014/main" id="{42C7B7FF-70BD-C743-84C4-C232CDF413A8}"/>
              </a:ext>
            </a:extLst>
          </p:cNvPr>
          <p:cNvSpPr>
            <a:spLocks noGrp="1"/>
          </p:cNvSpPr>
          <p:nvPr>
            <p:ph type="dt" idx="1"/>
          </p:nvPr>
        </p:nvSpPr>
        <p:spPr>
          <a:xfrm>
            <a:off x="4022725" y="0"/>
            <a:ext cx="3079750" cy="512763"/>
          </a:xfrm>
          <a:prstGeom prst="rect">
            <a:avLst/>
          </a:prstGeom>
        </p:spPr>
        <p:txBody>
          <a:bodyPr vert="horz" wrap="square" lIns="97219" tIns="48610" rIns="97219" bIns="48610" numCol="1" anchor="t"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4496B698-5046-3948-9288-F49EAC66328B}" type="datetimeFigureOut">
              <a:rPr lang="en-GB"/>
              <a:pPr>
                <a:defRPr/>
              </a:pPr>
              <a:t>01/12/2022</a:t>
            </a:fld>
            <a:endParaRPr lang="en-GB"/>
          </a:p>
        </p:txBody>
      </p:sp>
      <p:sp>
        <p:nvSpPr>
          <p:cNvPr id="4" name="Slide Image Placeholder 3">
            <a:extLst>
              <a:ext uri="{FF2B5EF4-FFF2-40B4-BE49-F238E27FC236}">
                <a16:creationId xmlns:a16="http://schemas.microsoft.com/office/drawing/2014/main" id="{D30467B5-C785-3442-9EB3-C25751C63B41}"/>
              </a:ext>
            </a:extLst>
          </p:cNvPr>
          <p:cNvSpPr>
            <a:spLocks noGrp="1" noRot="1" noChangeAspect="1"/>
          </p:cNvSpPr>
          <p:nvPr>
            <p:ph type="sldImg" idx="2"/>
          </p:nvPr>
        </p:nvSpPr>
        <p:spPr>
          <a:xfrm>
            <a:off x="141288" y="766763"/>
            <a:ext cx="6821487" cy="3838575"/>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a:extLst>
              <a:ext uri="{FF2B5EF4-FFF2-40B4-BE49-F238E27FC236}">
                <a16:creationId xmlns:a16="http://schemas.microsoft.com/office/drawing/2014/main" id="{43245AF0-049D-6843-BCDE-857D7D9B7D01}"/>
              </a:ext>
            </a:extLst>
          </p:cNvPr>
          <p:cNvSpPr>
            <a:spLocks noGrp="1"/>
          </p:cNvSpPr>
          <p:nvPr>
            <p:ph type="body" sz="quarter" idx="3"/>
          </p:nvPr>
        </p:nvSpPr>
        <p:spPr>
          <a:xfrm>
            <a:off x="709613" y="4860925"/>
            <a:ext cx="5684837" cy="4605338"/>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a:extLst>
              <a:ext uri="{FF2B5EF4-FFF2-40B4-BE49-F238E27FC236}">
                <a16:creationId xmlns:a16="http://schemas.microsoft.com/office/drawing/2014/main" id="{C3415AEE-B83F-FF4A-9B4F-D43EDE35AA83}"/>
              </a:ext>
            </a:extLst>
          </p:cNvPr>
          <p:cNvSpPr>
            <a:spLocks noGrp="1"/>
          </p:cNvSpPr>
          <p:nvPr>
            <p:ph type="ftr" sz="quarter" idx="4"/>
          </p:nvPr>
        </p:nvSpPr>
        <p:spPr>
          <a:xfrm>
            <a:off x="0" y="9720263"/>
            <a:ext cx="3079750" cy="512762"/>
          </a:xfrm>
          <a:prstGeom prst="rect">
            <a:avLst/>
          </a:prstGeom>
        </p:spPr>
        <p:txBody>
          <a:bodyPr vert="horz" lIns="97219" tIns="48610" rIns="97219" bIns="48610" rtlCol="0" anchor="b"/>
          <a:lstStyle>
            <a:lvl1pPr algn="l" eaLnBrk="1" fontAlgn="auto" hangingPunct="1">
              <a:spcBef>
                <a:spcPts val="0"/>
              </a:spcBef>
              <a:spcAft>
                <a:spcPts val="0"/>
              </a:spcAft>
              <a:defRPr sz="1300">
                <a:latin typeface="+mn-lt"/>
                <a:ea typeface="+mn-ea"/>
                <a:cs typeface="+mn-cs"/>
              </a:defRPr>
            </a:lvl1pPr>
          </a:lstStyle>
          <a:p>
            <a:pPr>
              <a:defRPr/>
            </a:pPr>
            <a:endParaRPr lang="en-GB"/>
          </a:p>
        </p:txBody>
      </p:sp>
      <p:sp>
        <p:nvSpPr>
          <p:cNvPr id="7" name="Slide Number Placeholder 6">
            <a:extLst>
              <a:ext uri="{FF2B5EF4-FFF2-40B4-BE49-F238E27FC236}">
                <a16:creationId xmlns:a16="http://schemas.microsoft.com/office/drawing/2014/main" id="{EB06ACBC-B154-C64C-8D46-85A4FCCABB0C}"/>
              </a:ext>
            </a:extLst>
          </p:cNvPr>
          <p:cNvSpPr>
            <a:spLocks noGrp="1"/>
          </p:cNvSpPr>
          <p:nvPr>
            <p:ph type="sldNum" sz="quarter" idx="5"/>
          </p:nvPr>
        </p:nvSpPr>
        <p:spPr>
          <a:xfrm>
            <a:off x="4022725" y="9720263"/>
            <a:ext cx="3079750" cy="512762"/>
          </a:xfrm>
          <a:prstGeom prst="rect">
            <a:avLst/>
          </a:prstGeom>
        </p:spPr>
        <p:txBody>
          <a:bodyPr vert="horz" wrap="square" lIns="97219" tIns="48610" rIns="97219" bIns="48610" numCol="1" anchor="b" anchorCtr="0" compatLnSpc="1">
            <a:prstTxWarp prst="textNoShape">
              <a:avLst/>
            </a:prstTxWarp>
          </a:bodyPr>
          <a:lstStyle>
            <a:lvl1pPr algn="r" eaLnBrk="1" hangingPunct="1">
              <a:defRPr sz="1300">
                <a:latin typeface="Calibri" pitchFamily="34" charset="0"/>
                <a:cs typeface="Arial" pitchFamily="34" charset="0"/>
              </a:defRPr>
            </a:lvl1pPr>
          </a:lstStyle>
          <a:p>
            <a:pPr>
              <a:defRPr/>
            </a:pPr>
            <a:fld id="{88ACC6E4-9882-8C47-A496-56DAC1B28245}"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a:extLst>
              <a:ext uri="{FF2B5EF4-FFF2-40B4-BE49-F238E27FC236}">
                <a16:creationId xmlns:a16="http://schemas.microsoft.com/office/drawing/2014/main" id="{D25563B9-0159-024A-AD2F-23CF5138E98E}"/>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8" name="Notes Placeholder 2">
            <a:extLst>
              <a:ext uri="{FF2B5EF4-FFF2-40B4-BE49-F238E27FC236}">
                <a16:creationId xmlns:a16="http://schemas.microsoft.com/office/drawing/2014/main" id="{2AF3F4A4-15DF-3E4B-9541-44C1F0EF8D8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KE" altLang="en-KE"/>
          </a:p>
        </p:txBody>
      </p:sp>
      <p:sp>
        <p:nvSpPr>
          <p:cNvPr id="24579" name="Slide Number Placeholder 3">
            <a:extLst>
              <a:ext uri="{FF2B5EF4-FFF2-40B4-BE49-F238E27FC236}">
                <a16:creationId xmlns:a16="http://schemas.microsoft.com/office/drawing/2014/main" id="{11FED1E8-989D-A74F-86EA-62E8223E456B}"/>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CD01CC4C-12AA-4A46-8A38-3357CDFDA867}" type="slidenum">
              <a:rPr lang="en-GB" altLang="en-KE" smtClean="0">
                <a:latin typeface="Calibri" panose="020F0502020204030204" pitchFamily="34" charset="0"/>
              </a:rPr>
              <a:pPr/>
              <a:t>1</a:t>
            </a:fld>
            <a:endParaRPr lang="en-GB" altLang="en-KE">
              <a:latin typeface="Calibri" panose="020F050202020403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6.emf"/></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7.emf"/></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2129691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224420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851683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4014775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4142089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48885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91949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05149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122498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2939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011472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429046293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6" name="Imagen 6">
            <a:extLst>
              <a:ext uri="{FF2B5EF4-FFF2-40B4-BE49-F238E27FC236}">
                <a16:creationId xmlns:a16="http://schemas.microsoft.com/office/drawing/2014/main" id="{924DE002-8A97-944A-B72A-49728725A81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498" y="5144"/>
            <a:ext cx="12171000" cy="6847709"/>
          </a:xfrm>
          <a:prstGeom prst="rect">
            <a:avLst/>
          </a:prstGeom>
        </p:spPr>
      </p:pic>
      <p:sp>
        <p:nvSpPr>
          <p:cNvPr id="7" name="Title 1">
            <a:extLst>
              <a:ext uri="{FF2B5EF4-FFF2-40B4-BE49-F238E27FC236}">
                <a16:creationId xmlns:a16="http://schemas.microsoft.com/office/drawing/2014/main" id="{D5318A8F-1C23-7341-8E53-86265BBB9EBA}"/>
              </a:ext>
            </a:extLst>
          </p:cNvPr>
          <p:cNvSpPr>
            <a:spLocks noGrp="1"/>
          </p:cNvSpPr>
          <p:nvPr>
            <p:ph type="title"/>
          </p:nvPr>
        </p:nvSpPr>
        <p:spPr>
          <a:xfrm>
            <a:off x="724929" y="334497"/>
            <a:ext cx="9039655" cy="776459"/>
          </a:xfrm>
        </p:spPr>
        <p:txBody>
          <a:bodyPr anchor="b">
            <a:normAutofit/>
          </a:bodyPr>
          <a:lstStyle>
            <a:lvl1pPr>
              <a:defRPr sz="3200" b="1" i="0">
                <a:solidFill>
                  <a:schemeClr val="tx1"/>
                </a:solidFill>
                <a:latin typeface="Montserrat" pitchFamily="2" charset="77"/>
                <a:ea typeface="Montserrat" pitchFamily="2" charset="77"/>
                <a:cs typeface="Calibri" charset="0"/>
              </a:defRPr>
            </a:lvl1pPr>
          </a:lstStyle>
          <a:p>
            <a:r>
              <a:rPr lang="en-US"/>
              <a:t>Click to edit Master title style</a:t>
            </a:r>
          </a:p>
        </p:txBody>
      </p:sp>
      <p:sp>
        <p:nvSpPr>
          <p:cNvPr id="8" name="Content Placeholder 2">
            <a:extLst>
              <a:ext uri="{FF2B5EF4-FFF2-40B4-BE49-F238E27FC236}">
                <a16:creationId xmlns:a16="http://schemas.microsoft.com/office/drawing/2014/main" id="{BE62EC41-3279-794B-98B4-896255B95796}"/>
              </a:ext>
            </a:extLst>
          </p:cNvPr>
          <p:cNvSpPr>
            <a:spLocks noGrp="1"/>
          </p:cNvSpPr>
          <p:nvPr>
            <p:ph idx="1" hasCustomPrompt="1"/>
          </p:nvPr>
        </p:nvSpPr>
        <p:spPr>
          <a:xfrm>
            <a:off x="724928" y="1358781"/>
            <a:ext cx="10688139" cy="4818183"/>
          </a:xfrm>
        </p:spPr>
        <p:txBody>
          <a:bodyPr/>
          <a:lstStyle>
            <a:lvl1pPr marL="0" indent="0">
              <a:buNone/>
              <a:defRPr sz="2400">
                <a:solidFill>
                  <a:schemeClr val="tx1">
                    <a:lumMod val="50000"/>
                    <a:lumOff val="50000"/>
                  </a:schemeClr>
                </a:solidFill>
                <a:latin typeface="Montserrat" pitchFamily="2" charset="77"/>
              </a:defRPr>
            </a:lvl1pPr>
            <a:lvl2pPr marL="685800" indent="-228600">
              <a:buClr>
                <a:schemeClr val="tx1"/>
              </a:buClr>
              <a:buSzPct val="80000"/>
              <a:buFont typeface="Arial" panose="020B0604020202020204" pitchFamily="34" charset="0"/>
              <a:buChar char="•"/>
              <a:defRPr sz="2400">
                <a:solidFill>
                  <a:schemeClr val="tx1">
                    <a:lumMod val="50000"/>
                    <a:lumOff val="50000"/>
                  </a:schemeClr>
                </a:solidFill>
                <a:latin typeface="Montserrat" pitchFamily="2" charset="77"/>
              </a:defRPr>
            </a:lvl2pPr>
            <a:lvl3pPr marL="1143000" indent="-228600">
              <a:buClr>
                <a:schemeClr val="tx1"/>
              </a:buClr>
              <a:buFont typeface=".AppleSystemUIFont" charset="-120"/>
              <a:buChar char="-"/>
              <a:defRPr>
                <a:solidFill>
                  <a:schemeClr val="tx1">
                    <a:lumMod val="50000"/>
                    <a:lumOff val="50000"/>
                  </a:schemeClr>
                </a:solidFill>
                <a:latin typeface="Montserrat" pitchFamily="2" charset="77"/>
              </a:defRPr>
            </a:lvl3pPr>
            <a:lvl4pPr>
              <a:buClr>
                <a:schemeClr val="tx1"/>
              </a:buClr>
              <a:defRPr>
                <a:solidFill>
                  <a:schemeClr val="tx1">
                    <a:lumMod val="50000"/>
                    <a:lumOff val="50000"/>
                  </a:schemeClr>
                </a:solidFill>
                <a:latin typeface="Montserrat" pitchFamily="2" charset="77"/>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itle 1">
            <a:extLst>
              <a:ext uri="{FF2B5EF4-FFF2-40B4-BE49-F238E27FC236}">
                <a16:creationId xmlns:a16="http://schemas.microsoft.com/office/drawing/2014/main" id="{CBBD0FC2-DA89-EC42-9072-F82DBAB52CAA}"/>
              </a:ext>
            </a:extLst>
          </p:cNvPr>
          <p:cNvSpPr txBox="1">
            <a:spLocks/>
          </p:cNvSpPr>
          <p:nvPr userDrawn="1"/>
        </p:nvSpPr>
        <p:spPr>
          <a:xfrm>
            <a:off x="630923" y="6256048"/>
            <a:ext cx="9039655" cy="36512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2800" b="1" i="0" kern="1200">
                <a:solidFill>
                  <a:schemeClr val="tx1"/>
                </a:solidFill>
                <a:latin typeface="Avenir Black" panose="02000503020000020003" pitchFamily="2" charset="0"/>
                <a:ea typeface="Avenir Black" panose="02000503020000020003" pitchFamily="2" charset="0"/>
                <a:cs typeface="Calibri" charset="0"/>
              </a:defRPr>
            </a:lvl1pPr>
          </a:lstStyle>
          <a:p>
            <a:r>
              <a:rPr lang="en-US" sz="1000" b="0">
                <a:solidFill>
                  <a:schemeClr val="bg1">
                    <a:lumMod val="65000"/>
                  </a:schemeClr>
                </a:solidFill>
                <a:latin typeface="Montserrat" panose="02000505000000020004" pitchFamily="2" charset="0"/>
              </a:rPr>
              <a:t>www.cgiar.org</a:t>
            </a:r>
          </a:p>
        </p:txBody>
      </p:sp>
    </p:spTree>
    <p:extLst>
      <p:ext uri="{BB962C8B-B14F-4D97-AF65-F5344CB8AC3E}">
        <p14:creationId xmlns:p14="http://schemas.microsoft.com/office/powerpoint/2010/main" val="38175720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_Section Header/separato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9FD31BB-AA3E-1B4A-9097-94426E60536E}"/>
              </a:ext>
            </a:extLst>
          </p:cNvPr>
          <p:cNvSpPr/>
          <p:nvPr userDrawn="1"/>
        </p:nvSpPr>
        <p:spPr>
          <a:xfrm>
            <a:off x="400595" y="5185952"/>
            <a:ext cx="11390812" cy="1293222"/>
          </a:xfrm>
          <a:prstGeom prst="rect">
            <a:avLst/>
          </a:prstGeom>
          <a:solidFill>
            <a:srgbClr val="EAE5D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1800"/>
          </a:p>
        </p:txBody>
      </p:sp>
      <p:sp>
        <p:nvSpPr>
          <p:cNvPr id="4" name="Rectangle 3">
            <a:extLst>
              <a:ext uri="{FF2B5EF4-FFF2-40B4-BE49-F238E27FC236}">
                <a16:creationId xmlns:a16="http://schemas.microsoft.com/office/drawing/2014/main" id="{66137522-F2F1-194D-8BAB-2D568169954C}"/>
              </a:ext>
            </a:extLst>
          </p:cNvPr>
          <p:cNvSpPr/>
          <p:nvPr userDrawn="1"/>
        </p:nvSpPr>
        <p:spPr>
          <a:xfrm>
            <a:off x="2824290" y="5368384"/>
            <a:ext cx="7134833" cy="666849"/>
          </a:xfrm>
          <a:prstGeom prst="rect">
            <a:avLst/>
          </a:prstGeom>
        </p:spPr>
        <p:txBody>
          <a:bodyPr wrap="square">
            <a:noAutofit/>
          </a:bodyPr>
          <a:lstStyle/>
          <a:p>
            <a:pPr rtl="0"/>
            <a:r>
              <a:rPr lang="en-US" sz="1600" b="0" i="0" u="none" strike="noStrike" kern="1200" baseline="30000">
                <a:solidFill>
                  <a:schemeClr val="tx1">
                    <a:lumMod val="75000"/>
                    <a:lumOff val="25000"/>
                  </a:schemeClr>
                </a:solidFill>
                <a:latin typeface="+mn-lt"/>
                <a:ea typeface="+mn-ea"/>
                <a:cs typeface="+mn-cs"/>
              </a:rPr>
              <a:t>About 620 ILRI staff work in Africa and Asia to enhance incomes and livelihoods, improve food security, and reduce disease and environmental degradation. Australian animal scientist and Nobel Prize laureate Peter Doherty serves as ILRI’s patron. Organizations that fund ILRI through their contributions to CGIAR make ILRI’s work possible. Organizations that partner ILRI in its mission make livestock research for development a reality.</a:t>
            </a:r>
          </a:p>
        </p:txBody>
      </p:sp>
      <p:sp>
        <p:nvSpPr>
          <p:cNvPr id="6" name="Rectangle 5">
            <a:extLst>
              <a:ext uri="{FF2B5EF4-FFF2-40B4-BE49-F238E27FC236}">
                <a16:creationId xmlns:a16="http://schemas.microsoft.com/office/drawing/2014/main" id="{51A30F53-5C6B-D64D-A79B-A088A52A8433}"/>
              </a:ext>
            </a:extLst>
          </p:cNvPr>
          <p:cNvSpPr/>
          <p:nvPr userDrawn="1"/>
        </p:nvSpPr>
        <p:spPr>
          <a:xfrm>
            <a:off x="9321100" y="6133525"/>
            <a:ext cx="4912092" cy="235962"/>
          </a:xfrm>
          <a:prstGeom prst="rect">
            <a:avLst/>
          </a:prstGeom>
        </p:spPr>
        <p:txBody>
          <a:bodyPr wrap="square">
            <a:noAutofit/>
          </a:bodyPr>
          <a:lstStyle/>
          <a:p>
            <a:pPr rtl="0"/>
            <a:r>
              <a:rPr lang="en-US" sz="1600" b="0" i="0" u="none" strike="noStrike" kern="1200" baseline="30000" err="1">
                <a:solidFill>
                  <a:srgbClr val="682622"/>
                </a:solidFill>
                <a:latin typeface="Calibri Light" panose="020F0302020204030204" pitchFamily="34" charset="0"/>
                <a:ea typeface="+mn-ea"/>
                <a:cs typeface="Calibri Light" panose="020F0302020204030204" pitchFamily="34" charset="0"/>
              </a:rPr>
              <a:t>www.ilri.org</a:t>
            </a:r>
            <a:endParaRPr lang="en-US" sz="1600" b="0" i="0" u="none" strike="noStrike" kern="1200" baseline="30000">
              <a:solidFill>
                <a:srgbClr val="682622"/>
              </a:solidFill>
              <a:latin typeface="Calibri Light" panose="020F0302020204030204" pitchFamily="34" charset="0"/>
              <a:ea typeface="+mn-ea"/>
              <a:cs typeface="Calibri Light" panose="020F0302020204030204" pitchFamily="34" charset="0"/>
            </a:endParaRPr>
          </a:p>
        </p:txBody>
      </p:sp>
      <p:pic>
        <p:nvPicPr>
          <p:cNvPr id="7" name="Picture 6">
            <a:extLst>
              <a:ext uri="{FF2B5EF4-FFF2-40B4-BE49-F238E27FC236}">
                <a16:creationId xmlns:a16="http://schemas.microsoft.com/office/drawing/2014/main" id="{0DE64940-EBE9-8044-B432-45E94673A51E}"/>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910089" y="6133525"/>
            <a:ext cx="542121" cy="178636"/>
          </a:xfrm>
          <a:prstGeom prst="rect">
            <a:avLst/>
          </a:prstGeom>
        </p:spPr>
      </p:pic>
      <p:sp>
        <p:nvSpPr>
          <p:cNvPr id="8" name="Rectangle 7">
            <a:extLst>
              <a:ext uri="{FF2B5EF4-FFF2-40B4-BE49-F238E27FC236}">
                <a16:creationId xmlns:a16="http://schemas.microsoft.com/office/drawing/2014/main" id="{AB078DC4-E7D9-F54A-BF1C-DC17AE9D6BFE}"/>
              </a:ext>
            </a:extLst>
          </p:cNvPr>
          <p:cNvSpPr/>
          <p:nvPr userDrawn="1"/>
        </p:nvSpPr>
        <p:spPr>
          <a:xfrm>
            <a:off x="3436960" y="6119637"/>
            <a:ext cx="6857383" cy="2308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
                <a:srgbClr val="5F0500"/>
              </a:buClr>
              <a:buSzTx/>
              <a:buFontTx/>
              <a:buNone/>
              <a:tabLst/>
              <a:defRPr/>
            </a:pPr>
            <a:r>
              <a:rPr kumimoji="0" lang="en-GB" sz="900" b="0" i="0" u="none" strike="noStrike" kern="1200" cap="none" spc="0" normalizeH="0" baseline="0" noProof="0">
                <a:ln>
                  <a:noFill/>
                </a:ln>
                <a:solidFill>
                  <a:schemeClr val="tx1">
                    <a:lumMod val="75000"/>
                    <a:lumOff val="25000"/>
                  </a:schemeClr>
                </a:solidFill>
                <a:effectLst/>
                <a:uLnTx/>
                <a:uFillTx/>
                <a:latin typeface="+mn-lt"/>
                <a:ea typeface="MS PGothic" pitchFamily="34" charset="-128"/>
                <a:cs typeface="+mn-cs"/>
              </a:rPr>
              <a:t>This presentation is licensed for use under the Creative Commons Attribution 4.0 International Licence.</a:t>
            </a:r>
            <a:endParaRPr kumimoji="0" lang="en-US" sz="900" b="0" i="0" u="none" strike="noStrike" kern="1200" cap="none" spc="0" normalizeH="0" baseline="0" noProof="0">
              <a:ln>
                <a:noFill/>
              </a:ln>
              <a:solidFill>
                <a:schemeClr val="tx1">
                  <a:lumMod val="75000"/>
                  <a:lumOff val="25000"/>
                </a:schemeClr>
              </a:solidFill>
              <a:effectLst/>
              <a:uLnTx/>
              <a:uFillTx/>
              <a:latin typeface="+mn-lt"/>
              <a:ea typeface="MS PGothic" pitchFamily="34" charset="-128"/>
              <a:cs typeface="+mn-cs"/>
            </a:endParaRPr>
          </a:p>
        </p:txBody>
      </p:sp>
      <p:pic>
        <p:nvPicPr>
          <p:cNvPr id="9" name="Graphic 8">
            <a:extLst>
              <a:ext uri="{FF2B5EF4-FFF2-40B4-BE49-F238E27FC236}">
                <a16:creationId xmlns:a16="http://schemas.microsoft.com/office/drawing/2014/main" id="{CC7D536A-19A7-154D-BAAC-32100F6F617A}"/>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683088" y="5368384"/>
            <a:ext cx="1936313" cy="947667"/>
          </a:xfrm>
          <a:prstGeom prst="rect">
            <a:avLst/>
          </a:prstGeom>
        </p:spPr>
      </p:pic>
      <p:pic>
        <p:nvPicPr>
          <p:cNvPr id="10" name="Graphic 9">
            <a:extLst>
              <a:ext uri="{FF2B5EF4-FFF2-40B4-BE49-F238E27FC236}">
                <a16:creationId xmlns:a16="http://schemas.microsoft.com/office/drawing/2014/main" id="{D665E7BF-DABC-9940-9F5B-739E7BC2D0FA}"/>
              </a:ext>
            </a:extLst>
          </p:cNvPr>
          <p:cNvPicPr>
            <a:picLocks noChangeAspect="1"/>
          </p:cNvPicPr>
          <p:nvPr userDrawn="1"/>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0241618" y="5364494"/>
            <a:ext cx="1267294" cy="947667"/>
          </a:xfrm>
          <a:prstGeom prst="rect">
            <a:avLst/>
          </a:prstGeom>
        </p:spPr>
      </p:pic>
    </p:spTree>
    <p:extLst>
      <p:ext uri="{BB962C8B-B14F-4D97-AF65-F5344CB8AC3E}">
        <p14:creationId xmlns:p14="http://schemas.microsoft.com/office/powerpoint/2010/main" val="4234092069"/>
      </p:ext>
    </p:extLst>
  </p:cSld>
  <p:clrMapOvr>
    <a:masterClrMapping/>
  </p:clrMapOvr>
  <p:transition spd="slow">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8276653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4158545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8883016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15304058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318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806582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595535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96" r:id="rId1"/>
    <p:sldLayoutId id="2147485697" r:id="rId2"/>
    <p:sldLayoutId id="2147485698" r:id="rId3"/>
    <p:sldLayoutId id="2147485699" r:id="rId4"/>
    <p:sldLayoutId id="2147485700" r:id="rId5"/>
    <p:sldLayoutId id="2147485701" r:id="rId6"/>
    <p:sldLayoutId id="2147485702" r:id="rId7"/>
    <p:sldLayoutId id="2147485703" r:id="rId8"/>
    <p:sldLayoutId id="2147485704" r:id="rId9"/>
    <p:sldLayoutId id="2147485705" r:id="rId10"/>
    <p:sldLayoutId id="2147485706" r:id="rId11"/>
    <p:sldLayoutId id="2147485707" r:id="rId12"/>
    <p:sldLayoutId id="2147485708" r:id="rId13"/>
    <p:sldLayoutId id="2147485709" r:id="rId14"/>
    <p:sldLayoutId id="2147485710" r:id="rId15"/>
    <p:sldLayoutId id="2147485711" r:id="rId16"/>
    <p:sldLayoutId id="2147485712" r:id="rId17"/>
    <p:sldLayoutId id="2147485695" r:id="rId18"/>
    <p:sldLayoutId id="2147485713" r:id="rId19"/>
    <p:sldLayoutId id="2147485714" r:id="rId20"/>
    <p:sldLayoutId id="2147485715" r:id="rId21"/>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D751BA7-23F3-4E4F-8A93-B04B4B8452CE}"/>
              </a:ext>
            </a:extLst>
          </p:cNvPr>
          <p:cNvSpPr>
            <a:spLocks noGrp="1"/>
          </p:cNvSpPr>
          <p:nvPr>
            <p:ph type="ctrTitle"/>
          </p:nvPr>
        </p:nvSpPr>
        <p:spPr>
          <a:xfrm>
            <a:off x="585788" y="1819835"/>
            <a:ext cx="10688637" cy="1201178"/>
          </a:xfrm>
        </p:spPr>
        <p:txBody>
          <a:bodyPr>
            <a:normAutofit fontScale="90000"/>
          </a:bodyPr>
          <a:lstStyle/>
          <a:p>
            <a:pPr algn="l">
              <a:defRPr/>
            </a:pPr>
            <a:r>
              <a:rPr lang="en-GB" dirty="0"/>
              <a:t>Writing effective and convincing abstracts:</a:t>
            </a:r>
            <a:br>
              <a:rPr lang="en-GB" dirty="0"/>
            </a:br>
            <a:r>
              <a:rPr lang="en-GB" dirty="0"/>
              <a:t>examples</a:t>
            </a:r>
            <a:endParaRPr lang="en-US" dirty="0"/>
          </a:p>
        </p:txBody>
      </p:sp>
      <p:sp>
        <p:nvSpPr>
          <p:cNvPr id="23554" name="Subtitle 2">
            <a:extLst>
              <a:ext uri="{FF2B5EF4-FFF2-40B4-BE49-F238E27FC236}">
                <a16:creationId xmlns:a16="http://schemas.microsoft.com/office/drawing/2014/main" id="{862B3D89-D228-C441-AC2A-53BC584D2FEE}"/>
              </a:ext>
            </a:extLst>
          </p:cNvPr>
          <p:cNvSpPr txBox="1">
            <a:spLocks noChangeArrowheads="1"/>
          </p:cNvSpPr>
          <p:nvPr/>
        </p:nvSpPr>
        <p:spPr bwMode="auto">
          <a:xfrm>
            <a:off x="736600" y="3513138"/>
            <a:ext cx="6357938" cy="2371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a:tailEnd/>
              </a14:hiddenLine>
            </a:ext>
          </a:extLst>
        </p:spPr>
        <p:txBody>
          <a:bodyPr/>
          <a:lstStyle/>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Alessandra Galiè</a:t>
            </a:r>
          </a:p>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Team Leader: Gender, and Principal Scientist</a:t>
            </a:r>
          </a:p>
          <a:p>
            <a:pPr eaLnBrk="1" hangingPunct="1">
              <a:lnSpc>
                <a:spcPct val="90000"/>
              </a:lnSpc>
              <a:spcBef>
                <a:spcPts val="400"/>
              </a:spcBef>
              <a:buFont typeface="Arial" panose="020B0604020202020204" pitchFamily="34" charset="0"/>
              <a:buNone/>
            </a:pPr>
            <a:r>
              <a:rPr lang="en-US" altLang="en-KE" i="1" dirty="0">
                <a:solidFill>
                  <a:srgbClr val="292929"/>
                </a:solidFill>
                <a:latin typeface="Calibri" panose="020F0502020204030204" pitchFamily="34" charset="0"/>
              </a:rPr>
              <a:t>ILRI</a:t>
            </a:r>
          </a:p>
          <a:p>
            <a:pPr eaLnBrk="1" hangingPunct="1">
              <a:lnSpc>
                <a:spcPct val="90000"/>
              </a:lnSpc>
              <a:spcBef>
                <a:spcPts val="400"/>
              </a:spcBef>
              <a:buFont typeface="Arial" panose="020B0604020202020204" pitchFamily="34" charset="0"/>
              <a:buNone/>
            </a:pPr>
            <a:endParaRPr lang="en-GB" altLang="en-KE" i="1" dirty="0">
              <a:solidFill>
                <a:srgbClr val="292929"/>
              </a:solidFill>
              <a:latin typeface="Calibri" panose="020F0502020204030204" pitchFamily="34" charset="0"/>
            </a:endParaRPr>
          </a:p>
          <a:p>
            <a:pPr eaLnBrk="1" hangingPunct="1">
              <a:lnSpc>
                <a:spcPct val="90000"/>
              </a:lnSpc>
              <a:spcBef>
                <a:spcPts val="400"/>
              </a:spcBef>
              <a:buFont typeface="Arial" panose="020B0604020202020204" pitchFamily="34" charset="0"/>
              <a:buNone/>
            </a:pPr>
            <a:r>
              <a:rPr lang="en-GB" altLang="en-KE" i="1" dirty="0">
                <a:solidFill>
                  <a:srgbClr val="292929"/>
                </a:solidFill>
                <a:latin typeface="Calibri" panose="020F0502020204030204" pitchFamily="34" charset="0"/>
              </a:rPr>
              <a:t>Online</a:t>
            </a:r>
          </a:p>
          <a:p>
            <a:pPr eaLnBrk="1" hangingPunct="1">
              <a:lnSpc>
                <a:spcPct val="90000"/>
              </a:lnSpc>
              <a:spcBef>
                <a:spcPts val="400"/>
              </a:spcBef>
            </a:pPr>
            <a:r>
              <a:rPr lang="en-GB" altLang="en-KE" i="1" dirty="0">
                <a:solidFill>
                  <a:srgbClr val="292929"/>
                </a:solidFill>
                <a:latin typeface="Calibri" panose="020F0502020204030204" pitchFamily="34" charset="0"/>
              </a:rPr>
              <a:t>Gender Platform </a:t>
            </a:r>
          </a:p>
          <a:p>
            <a:pPr eaLnBrk="1" hangingPunct="1">
              <a:lnSpc>
                <a:spcPct val="90000"/>
              </a:lnSpc>
              <a:spcBef>
                <a:spcPts val="400"/>
              </a:spcBef>
            </a:pPr>
            <a:r>
              <a:rPr lang="en-GB" altLang="en-KE" i="1" dirty="0">
                <a:solidFill>
                  <a:srgbClr val="292929"/>
                </a:solidFill>
                <a:latin typeface="Calibri" panose="020F0502020204030204" pitchFamily="34" charset="0"/>
              </a:rPr>
              <a:t>June 20 2022</a:t>
            </a:r>
          </a:p>
          <a:p>
            <a:pPr eaLnBrk="1" hangingPunct="1">
              <a:lnSpc>
                <a:spcPct val="90000"/>
              </a:lnSpc>
              <a:spcBef>
                <a:spcPts val="400"/>
              </a:spcBef>
              <a:buFont typeface="Arial" panose="020B0604020202020204" pitchFamily="34" charset="0"/>
              <a:buNone/>
            </a:pPr>
            <a:endParaRPr lang="en-GB" altLang="en-KE" i="1" dirty="0">
              <a:solidFill>
                <a:srgbClr val="292929"/>
              </a:solidFill>
              <a:latin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72F9723-1620-2ACF-4213-91064853FD91}"/>
              </a:ext>
            </a:extLst>
          </p:cNvPr>
          <p:cNvSpPr>
            <a:spLocks noGrp="1"/>
          </p:cNvSpPr>
          <p:nvPr>
            <p:ph type="title"/>
          </p:nvPr>
        </p:nvSpPr>
        <p:spPr/>
        <p:txBody>
          <a:bodyPr/>
          <a:lstStyle/>
          <a:p>
            <a:r>
              <a:rPr lang="en-US" dirty="0"/>
              <a:t>From first presentation…</a:t>
            </a:r>
            <a:endParaRPr lang="en-GB" dirty="0"/>
          </a:p>
        </p:txBody>
      </p:sp>
      <p:sp>
        <p:nvSpPr>
          <p:cNvPr id="5" name="Content Placeholder 4">
            <a:extLst>
              <a:ext uri="{FF2B5EF4-FFF2-40B4-BE49-F238E27FC236}">
                <a16:creationId xmlns:a16="http://schemas.microsoft.com/office/drawing/2014/main" id="{D13770C9-F11A-FD7F-3B6A-7E7AA1AF998B}"/>
              </a:ext>
            </a:extLst>
          </p:cNvPr>
          <p:cNvSpPr>
            <a:spLocks noGrp="1"/>
          </p:cNvSpPr>
          <p:nvPr>
            <p:ph sz="quarter" idx="10"/>
          </p:nvPr>
        </p:nvSpPr>
        <p:spPr/>
        <p:txBody>
          <a:bodyPr/>
          <a:lstStyle/>
          <a:p>
            <a:pPr marL="0" indent="0">
              <a:buNone/>
            </a:pPr>
            <a:r>
              <a:rPr lang="en-US" sz="3200" dirty="0"/>
              <a:t>Therefore, your abstract should give quick – but accurate – </a:t>
            </a:r>
            <a:r>
              <a:rPr lang="en-GB" sz="3200" dirty="0">
                <a:effectLst/>
                <a:latin typeface="Calibri" panose="020F0502020204030204" pitchFamily="34" charset="0"/>
                <a:ea typeface="Calibri" panose="020F0502020204030204" pitchFamily="34" charset="0"/>
                <a:cs typeface="Times New Roman" panose="02020603050405020304" pitchFamily="18" charset="0"/>
              </a:rPr>
              <a:t>insights on:</a:t>
            </a:r>
          </a:p>
          <a:p>
            <a:pPr marL="0" indent="0">
              <a:buNone/>
            </a:pPr>
            <a:endParaRPr lang="en-US" sz="3200" dirty="0"/>
          </a:p>
          <a:p>
            <a:pPr marL="457200" indent="-457200">
              <a:buFont typeface="Arial" panose="020B0604020202020204" pitchFamily="34" charset="0"/>
              <a:buChar char="•"/>
            </a:pPr>
            <a:r>
              <a:rPr lang="en-US" sz="3200" dirty="0"/>
              <a:t>What your study is about </a:t>
            </a:r>
          </a:p>
          <a:p>
            <a:pPr marL="457200" indent="-457200">
              <a:buFont typeface="Arial" panose="020B0604020202020204" pitchFamily="34" charset="0"/>
              <a:buChar char="•"/>
            </a:pPr>
            <a:r>
              <a:rPr lang="en-US" sz="3200" dirty="0"/>
              <a:t>Why it is relevant</a:t>
            </a:r>
          </a:p>
          <a:p>
            <a:pPr marL="457200" indent="-457200">
              <a:buFont typeface="Arial" panose="020B0604020202020204" pitchFamily="34" charset="0"/>
              <a:buChar char="•"/>
            </a:pPr>
            <a:r>
              <a:rPr lang="en-US" sz="3200" dirty="0"/>
              <a:t>How it contributes to the literature</a:t>
            </a:r>
          </a:p>
          <a:p>
            <a:pPr marL="457200" indent="-457200">
              <a:buFont typeface="Arial" panose="020B0604020202020204" pitchFamily="34" charset="0"/>
              <a:buChar char="•"/>
            </a:pPr>
            <a:r>
              <a:rPr lang="en-US" sz="3200" dirty="0"/>
              <a:t>What methods have been used</a:t>
            </a:r>
          </a:p>
          <a:p>
            <a:pPr marL="457200" indent="-457200">
              <a:buFont typeface="Arial" panose="020B0604020202020204" pitchFamily="34" charset="0"/>
              <a:buChar char="•"/>
            </a:pPr>
            <a:r>
              <a:rPr lang="en-US" sz="3200" dirty="0"/>
              <a:t>What you found out</a:t>
            </a:r>
          </a:p>
          <a:p>
            <a:endParaRPr lang="en-GB" dirty="0"/>
          </a:p>
        </p:txBody>
      </p:sp>
    </p:spTree>
    <p:extLst>
      <p:ext uri="{BB962C8B-B14F-4D97-AF65-F5344CB8AC3E}">
        <p14:creationId xmlns:p14="http://schemas.microsoft.com/office/powerpoint/2010/main" val="19589118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00075" y="427038"/>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dirty="0">
                <a:solidFill>
                  <a:srgbClr val="712C3D"/>
                </a:solidFill>
              </a:rPr>
              <a:t>Abstract 1</a:t>
            </a: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sz="quarter" idx="10"/>
          </p:nvPr>
        </p:nvSpPr>
        <p:spPr bwMode="auto">
          <a:xfrm>
            <a:off x="600075" y="1021859"/>
            <a:ext cx="10972800" cy="457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a:endParaRPr lang="en-GB" sz="1800" b="0" i="0" u="none" strike="noStrike" baseline="0" dirty="0">
              <a:solidFill>
                <a:srgbClr val="10157E"/>
              </a:solidFill>
              <a:latin typeface="AdvOT2bda31c3.B"/>
            </a:endParaRPr>
          </a:p>
          <a:p>
            <a:pPr algn="l"/>
            <a:r>
              <a:rPr lang="en-GB" sz="1800" b="0" i="0" u="none" strike="noStrike" baseline="0" dirty="0">
                <a:solidFill>
                  <a:srgbClr val="000000"/>
                </a:solidFill>
                <a:latin typeface="AdvOT46dcae81"/>
              </a:rPr>
              <a:t>Informal milk trading in peri-urban Nairobi plays a key role in supporting</a:t>
            </a:r>
          </a:p>
          <a:p>
            <a:pPr algn="l"/>
            <a:r>
              <a:rPr lang="en-GB" sz="1800" b="0" i="0" u="none" strike="noStrike" baseline="0" dirty="0">
                <a:solidFill>
                  <a:srgbClr val="000000"/>
                </a:solidFill>
                <a:latin typeface="AdvOT46dcae81"/>
              </a:rPr>
              <a:t>both livelihoods and nutrition, particularly among poor</a:t>
            </a:r>
          </a:p>
          <a:p>
            <a:pPr algn="l"/>
            <a:r>
              <a:rPr lang="en-GB" sz="1800" b="0" i="0" u="none" strike="noStrike" baseline="0" dirty="0">
                <a:solidFill>
                  <a:srgbClr val="000000"/>
                </a:solidFill>
                <a:latin typeface="AdvOT46dcae81"/>
              </a:rPr>
              <a:t>households. Gender dynamics affect who is involved in and benefits</a:t>
            </a:r>
          </a:p>
          <a:p>
            <a:pPr algn="l"/>
            <a:r>
              <a:rPr lang="en-GB" sz="1800" b="0" i="0" u="none" strike="noStrike" baseline="0" dirty="0">
                <a:solidFill>
                  <a:srgbClr val="000000"/>
                </a:solidFill>
                <a:latin typeface="AdvOT46dcae81"/>
              </a:rPr>
              <a:t>from milk trading. To better understand gendered constraints</a:t>
            </a:r>
          </a:p>
          <a:p>
            <a:pPr algn="l"/>
            <a:r>
              <a:rPr lang="en-GB" sz="1800" b="0" i="0" u="none" strike="noStrike" baseline="0" dirty="0">
                <a:solidFill>
                  <a:srgbClr val="000000"/>
                </a:solidFill>
                <a:latin typeface="AdvOT46dcae81"/>
              </a:rPr>
              <a:t>and opportunities in informal, peri-urban dairy marketing, </a:t>
            </a:r>
          </a:p>
          <a:p>
            <a:pPr algn="l"/>
            <a:endParaRPr lang="en-GB" sz="1800" b="0" i="0" u="none" strike="noStrike" baseline="0" dirty="0">
              <a:solidFill>
                <a:srgbClr val="000000"/>
              </a:solidFill>
              <a:latin typeface="AdvOT46dcae81"/>
            </a:endParaRPr>
          </a:p>
          <a:p>
            <a:pPr algn="l"/>
            <a:r>
              <a:rPr lang="en-GB" sz="1800" b="0" i="0" u="none" strike="noStrike" baseline="0" dirty="0">
                <a:solidFill>
                  <a:srgbClr val="000000"/>
                </a:solidFill>
                <a:latin typeface="AdvOT46dcae81"/>
              </a:rPr>
              <a:t>a qualitative study was conducted in 2017 with 45 men and 50 women</a:t>
            </a:r>
          </a:p>
          <a:p>
            <a:pPr algn="l"/>
            <a:r>
              <a:rPr lang="en-GB" sz="1800" b="0" i="0" u="none" strike="noStrike" baseline="0" dirty="0">
                <a:solidFill>
                  <a:srgbClr val="000000"/>
                </a:solidFill>
                <a:latin typeface="AdvOT46dcae81"/>
              </a:rPr>
              <a:t>milk traders in </a:t>
            </a:r>
            <a:r>
              <a:rPr lang="en-GB" sz="1800" b="0" i="0" u="none" strike="noStrike" baseline="0" dirty="0" err="1">
                <a:solidFill>
                  <a:srgbClr val="000000"/>
                </a:solidFill>
                <a:latin typeface="AdvOT46dcae81"/>
              </a:rPr>
              <a:t>Dagoretti</a:t>
            </a:r>
            <a:r>
              <a:rPr lang="en-GB" sz="1800" b="0" i="0" u="none" strike="noStrike" baseline="0" dirty="0">
                <a:solidFill>
                  <a:srgbClr val="000000"/>
                </a:solidFill>
                <a:latin typeface="AdvOT46dcae81"/>
              </a:rPr>
              <a:t>, a peri-urban area of Nairobi, Kenya. </a:t>
            </a:r>
          </a:p>
          <a:p>
            <a:pPr algn="l"/>
            <a:endParaRPr lang="en-GB" sz="1800" b="0" i="0" u="none" strike="noStrike" baseline="0" dirty="0">
              <a:solidFill>
                <a:srgbClr val="000000"/>
              </a:solidFill>
              <a:latin typeface="AdvOT46dcae81"/>
            </a:endParaRPr>
          </a:p>
          <a:p>
            <a:pPr algn="l"/>
            <a:r>
              <a:rPr lang="en-GB" sz="1800" b="0" i="0" u="none" strike="noStrike" baseline="0" dirty="0">
                <a:solidFill>
                  <a:srgbClr val="000000"/>
                </a:solidFill>
                <a:latin typeface="AdvOT46dcae81"/>
              </a:rPr>
              <a:t>The findings show that milk trading is more lucrative for older men</a:t>
            </a:r>
          </a:p>
          <a:p>
            <a:pPr algn="l"/>
            <a:r>
              <a:rPr lang="en-GB" sz="1800" b="0" i="0" u="none" strike="noStrike" baseline="0" dirty="0">
                <a:solidFill>
                  <a:srgbClr val="000000"/>
                </a:solidFill>
                <a:latin typeface="AdvOT46dcae81"/>
              </a:rPr>
              <a:t>than for women and younger men among the respondents. This</a:t>
            </a:r>
          </a:p>
          <a:p>
            <a:pPr algn="l"/>
            <a:r>
              <a:rPr lang="en-GB" sz="1800" b="0" i="0" u="none" strike="noStrike" baseline="0" dirty="0">
                <a:solidFill>
                  <a:srgbClr val="000000"/>
                </a:solidFill>
                <a:latin typeface="AdvOT46dcae81"/>
              </a:rPr>
              <a:t>article illustrates the differences between these women</a:t>
            </a:r>
            <a:r>
              <a:rPr lang="en-GB" sz="1800" b="0" i="0" u="none" strike="noStrike" baseline="0" dirty="0">
                <a:solidFill>
                  <a:srgbClr val="000000"/>
                </a:solidFill>
                <a:latin typeface="AdvOT46dcae81+20"/>
              </a:rPr>
              <a:t>’</a:t>
            </a:r>
            <a:r>
              <a:rPr lang="en-GB" sz="1800" b="0" i="0" u="none" strike="noStrike" baseline="0" dirty="0">
                <a:solidFill>
                  <a:srgbClr val="000000"/>
                </a:solidFill>
                <a:latin typeface="AdvOT46dcae81"/>
              </a:rPr>
              <a:t>s and</a:t>
            </a:r>
          </a:p>
          <a:p>
            <a:pPr algn="l"/>
            <a:r>
              <a:rPr lang="en-GB" sz="1800" b="0" i="0" u="none" strike="noStrike" baseline="0" dirty="0">
                <a:solidFill>
                  <a:srgbClr val="000000"/>
                </a:solidFill>
                <a:latin typeface="AdvOT46dcae81"/>
              </a:rPr>
              <a:t>men</a:t>
            </a:r>
            <a:r>
              <a:rPr lang="en-GB" sz="1800" b="0" i="0" u="none" strike="noStrike" baseline="0" dirty="0">
                <a:solidFill>
                  <a:srgbClr val="000000"/>
                </a:solidFill>
                <a:latin typeface="AdvOT46dcae81+20"/>
              </a:rPr>
              <a:t>’</a:t>
            </a:r>
            <a:r>
              <a:rPr lang="en-GB" sz="1800" b="0" i="0" u="none" strike="noStrike" baseline="0" dirty="0">
                <a:solidFill>
                  <a:srgbClr val="000000"/>
                </a:solidFill>
                <a:latin typeface="AdvOT46dcae81"/>
              </a:rPr>
              <a:t>s experiences as milk traders and explores the reasons</a:t>
            </a:r>
          </a:p>
          <a:p>
            <a:pPr algn="l"/>
            <a:r>
              <a:rPr lang="en-GB" sz="1800" b="0" i="0" u="none" strike="noStrike" baseline="0" dirty="0">
                <a:solidFill>
                  <a:srgbClr val="000000"/>
                </a:solidFill>
                <a:latin typeface="AdvOT46dcae81"/>
              </a:rPr>
              <a:t>behind these differences. </a:t>
            </a:r>
          </a:p>
          <a:p>
            <a:pPr algn="l"/>
            <a:endParaRPr lang="en-GB" sz="1800" dirty="0">
              <a:solidFill>
                <a:srgbClr val="000000"/>
              </a:solidFill>
              <a:latin typeface="AdvOT46dcae81"/>
            </a:endParaRPr>
          </a:p>
          <a:p>
            <a:pPr algn="l"/>
            <a:r>
              <a:rPr lang="en-GB" sz="1800" b="0" i="0" u="none" strike="noStrike" baseline="0" dirty="0">
                <a:solidFill>
                  <a:srgbClr val="000000"/>
                </a:solidFill>
                <a:latin typeface="AdvOT46dcae81"/>
              </a:rPr>
              <a:t>It discusses the implications of the findings</a:t>
            </a:r>
          </a:p>
          <a:p>
            <a:pPr algn="l"/>
            <a:r>
              <a:rPr lang="en-GB" sz="1800" b="0" i="0" u="none" strike="noStrike" baseline="0" dirty="0">
                <a:solidFill>
                  <a:srgbClr val="000000"/>
                </a:solidFill>
                <a:latin typeface="AdvOT46dcae81"/>
              </a:rPr>
              <a:t>for agricultural research and development interventions that</a:t>
            </a:r>
          </a:p>
          <a:p>
            <a:pPr algn="l"/>
            <a:r>
              <a:rPr lang="en-GB" sz="1800" b="0" i="0" u="none" strike="noStrike" baseline="0" dirty="0">
                <a:solidFill>
                  <a:srgbClr val="000000"/>
                </a:solidFill>
                <a:latin typeface="AdvOT46dcae81"/>
              </a:rPr>
              <a:t>aim to enhance the sustainability and equity of the dairy sector.</a:t>
            </a:r>
            <a:endParaRPr lang="en-KE" altLang="en-KE" dirty="0"/>
          </a:p>
        </p:txBody>
      </p:sp>
      <p:grpSp>
        <p:nvGrpSpPr>
          <p:cNvPr id="5" name="Group 4">
            <a:extLst>
              <a:ext uri="{FF2B5EF4-FFF2-40B4-BE49-F238E27FC236}">
                <a16:creationId xmlns:a16="http://schemas.microsoft.com/office/drawing/2014/main" id="{F95EC837-6912-ACF0-ED33-8E80A9E8F933}"/>
              </a:ext>
            </a:extLst>
          </p:cNvPr>
          <p:cNvGrpSpPr/>
          <p:nvPr/>
        </p:nvGrpSpPr>
        <p:grpSpPr>
          <a:xfrm>
            <a:off x="600075" y="1335740"/>
            <a:ext cx="10115380" cy="5082873"/>
            <a:chOff x="600075" y="1640539"/>
            <a:chExt cx="10115380" cy="5082873"/>
          </a:xfrm>
        </p:grpSpPr>
        <p:sp>
          <p:nvSpPr>
            <p:cNvPr id="2" name="Rectangle 1">
              <a:extLst>
                <a:ext uri="{FF2B5EF4-FFF2-40B4-BE49-F238E27FC236}">
                  <a16:creationId xmlns:a16="http://schemas.microsoft.com/office/drawing/2014/main" id="{FBDC17F2-CB35-5DC4-3D30-1B45B9A3B878}"/>
                </a:ext>
              </a:extLst>
            </p:cNvPr>
            <p:cNvSpPr/>
            <p:nvPr/>
          </p:nvSpPr>
          <p:spPr>
            <a:xfrm>
              <a:off x="619125" y="1640539"/>
              <a:ext cx="6903384" cy="140745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C97290CB-C0E9-29F8-BAD1-4E23513FF54C}"/>
                </a:ext>
              </a:extLst>
            </p:cNvPr>
            <p:cNvSpPr txBox="1"/>
            <p:nvPr/>
          </p:nvSpPr>
          <p:spPr bwMode="auto">
            <a:xfrm>
              <a:off x="7800426" y="1800577"/>
              <a:ext cx="2915029" cy="1015663"/>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US" sz="2000" dirty="0">
                  <a:solidFill>
                    <a:srgbClr val="C00000"/>
                  </a:solidFill>
                  <a:latin typeface="+mn-lt"/>
                </a:rPr>
                <a:t>What the study is about</a:t>
              </a:r>
            </a:p>
            <a:p>
              <a:pPr algn="l"/>
              <a:r>
                <a:rPr lang="en-US" sz="2000" dirty="0">
                  <a:solidFill>
                    <a:srgbClr val="C00000"/>
                  </a:solidFill>
                  <a:latin typeface="+mn-lt"/>
                </a:rPr>
                <a:t>+</a:t>
              </a:r>
            </a:p>
            <a:p>
              <a:pPr algn="l"/>
              <a:r>
                <a:rPr lang="en-US" sz="2000" dirty="0">
                  <a:solidFill>
                    <a:srgbClr val="C00000"/>
                  </a:solidFill>
                  <a:latin typeface="+mn-lt"/>
                </a:rPr>
                <a:t>Why it matters (incl. prob)</a:t>
              </a:r>
              <a:endParaRPr lang="en-GB" sz="2000" dirty="0">
                <a:solidFill>
                  <a:srgbClr val="C00000"/>
                </a:solidFill>
                <a:latin typeface="+mn-lt"/>
              </a:endParaRPr>
            </a:p>
          </p:txBody>
        </p:sp>
        <p:sp>
          <p:nvSpPr>
            <p:cNvPr id="6" name="Rectangle 5">
              <a:extLst>
                <a:ext uri="{FF2B5EF4-FFF2-40B4-BE49-F238E27FC236}">
                  <a16:creationId xmlns:a16="http://schemas.microsoft.com/office/drawing/2014/main" id="{88B9304B-7B04-6016-7CE6-813AD6327FBD}"/>
                </a:ext>
              </a:extLst>
            </p:cNvPr>
            <p:cNvSpPr/>
            <p:nvPr/>
          </p:nvSpPr>
          <p:spPr>
            <a:xfrm>
              <a:off x="600078" y="3277133"/>
              <a:ext cx="6903384" cy="55987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A071FA01-B75D-A9F9-F9C7-C7E11482C0B2}"/>
                </a:ext>
              </a:extLst>
            </p:cNvPr>
            <p:cNvSpPr txBox="1"/>
            <p:nvPr/>
          </p:nvSpPr>
          <p:spPr bwMode="auto">
            <a:xfrm>
              <a:off x="7800426" y="3357016"/>
              <a:ext cx="1585947" cy="400110"/>
            </a:xfrm>
            <a:prstGeom prst="rect">
              <a:avLst/>
            </a:prstGeom>
            <a:noFill/>
            <a:ln w="3175">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US" sz="2000" dirty="0">
                  <a:solidFill>
                    <a:srgbClr val="C00000"/>
                  </a:solidFill>
                  <a:latin typeface="+mn-lt"/>
                </a:rPr>
                <a:t>Methodology</a:t>
              </a:r>
              <a:endParaRPr lang="en-GB" sz="2000" dirty="0">
                <a:solidFill>
                  <a:srgbClr val="C00000"/>
                </a:solidFill>
                <a:latin typeface="+mn-lt"/>
              </a:endParaRPr>
            </a:p>
          </p:txBody>
        </p:sp>
        <p:sp>
          <p:nvSpPr>
            <p:cNvPr id="8" name="Rectangle 7">
              <a:extLst>
                <a:ext uri="{FF2B5EF4-FFF2-40B4-BE49-F238E27FC236}">
                  <a16:creationId xmlns:a16="http://schemas.microsoft.com/office/drawing/2014/main" id="{E1E348DF-5CEB-F2D3-3E03-027B98C8B32B}"/>
                </a:ext>
              </a:extLst>
            </p:cNvPr>
            <p:cNvSpPr/>
            <p:nvPr/>
          </p:nvSpPr>
          <p:spPr>
            <a:xfrm>
              <a:off x="600078" y="4066143"/>
              <a:ext cx="6903384" cy="143830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0CB72C83-08D1-C479-7E15-7766BA3F3E6E}"/>
                </a:ext>
              </a:extLst>
            </p:cNvPr>
            <p:cNvSpPr txBox="1"/>
            <p:nvPr/>
          </p:nvSpPr>
          <p:spPr bwMode="auto">
            <a:xfrm>
              <a:off x="7800426" y="4585239"/>
              <a:ext cx="2781531" cy="400110"/>
            </a:xfrm>
            <a:prstGeom prst="rect">
              <a:avLst/>
            </a:prstGeom>
            <a:noFill/>
            <a:ln w="3175">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US" sz="2000" dirty="0">
                  <a:solidFill>
                    <a:srgbClr val="C00000"/>
                  </a:solidFill>
                  <a:latin typeface="+mn-lt"/>
                </a:rPr>
                <a:t>The findings in a nutshell</a:t>
              </a:r>
              <a:endParaRPr lang="en-GB" sz="2000" dirty="0">
                <a:solidFill>
                  <a:srgbClr val="C00000"/>
                </a:solidFill>
                <a:latin typeface="+mn-lt"/>
              </a:endParaRPr>
            </a:p>
          </p:txBody>
        </p:sp>
        <p:sp>
          <p:nvSpPr>
            <p:cNvPr id="10" name="Rectangle 9">
              <a:extLst>
                <a:ext uri="{FF2B5EF4-FFF2-40B4-BE49-F238E27FC236}">
                  <a16:creationId xmlns:a16="http://schemas.microsoft.com/office/drawing/2014/main" id="{65BE63EE-DC99-B5D5-B95F-A411B2C7F9AB}"/>
                </a:ext>
              </a:extLst>
            </p:cNvPr>
            <p:cNvSpPr/>
            <p:nvPr/>
          </p:nvSpPr>
          <p:spPr>
            <a:xfrm>
              <a:off x="600075" y="5733580"/>
              <a:ext cx="6903384" cy="989832"/>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768C696F-EAA0-B08A-CDD8-70E1028D3CBC}"/>
                </a:ext>
              </a:extLst>
            </p:cNvPr>
            <p:cNvSpPr txBox="1"/>
            <p:nvPr/>
          </p:nvSpPr>
          <p:spPr bwMode="auto">
            <a:xfrm>
              <a:off x="7800426" y="5972467"/>
              <a:ext cx="2602315" cy="400110"/>
            </a:xfrm>
            <a:prstGeom prst="rect">
              <a:avLst/>
            </a:prstGeom>
            <a:noFill/>
            <a:ln w="3175">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US" sz="2000" dirty="0">
                  <a:solidFill>
                    <a:srgbClr val="C00000"/>
                  </a:solidFill>
                  <a:latin typeface="+mn-lt"/>
                </a:rPr>
                <a:t>Implications of findings</a:t>
              </a:r>
              <a:endParaRPr lang="en-GB" sz="2000" dirty="0">
                <a:solidFill>
                  <a:srgbClr val="C00000"/>
                </a:solidFill>
                <a:latin typeface="+mn-lt"/>
              </a:endParaRPr>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32E757-AB3F-02A5-1306-ECBDFAFB8728}"/>
              </a:ext>
            </a:extLst>
          </p:cNvPr>
          <p:cNvSpPr>
            <a:spLocks noGrp="1"/>
          </p:cNvSpPr>
          <p:nvPr>
            <p:ph type="title"/>
          </p:nvPr>
        </p:nvSpPr>
        <p:spPr/>
        <p:txBody>
          <a:bodyPr/>
          <a:lstStyle/>
          <a:p>
            <a:r>
              <a:rPr lang="en-US" sz="3200" dirty="0"/>
              <a:t>Abstract 2: missing key components and accuracy</a:t>
            </a:r>
            <a:endParaRPr lang="en-GB" sz="3200" dirty="0"/>
          </a:p>
        </p:txBody>
      </p:sp>
      <p:sp>
        <p:nvSpPr>
          <p:cNvPr id="3" name="Content Placeholder 2">
            <a:extLst>
              <a:ext uri="{FF2B5EF4-FFF2-40B4-BE49-F238E27FC236}">
                <a16:creationId xmlns:a16="http://schemas.microsoft.com/office/drawing/2014/main" id="{F7C47095-8A9B-A649-1FA6-80A02822E330}"/>
              </a:ext>
            </a:extLst>
          </p:cNvPr>
          <p:cNvSpPr>
            <a:spLocks noGrp="1"/>
          </p:cNvSpPr>
          <p:nvPr>
            <p:ph sz="quarter" idx="10"/>
          </p:nvPr>
        </p:nvSpPr>
        <p:spPr>
          <a:xfrm>
            <a:off x="609600" y="1719897"/>
            <a:ext cx="7888941" cy="4454072"/>
          </a:xfrm>
        </p:spPr>
        <p:txBody>
          <a:bodyPr/>
          <a:lstStyle/>
          <a:p>
            <a:pPr algn="l"/>
            <a:r>
              <a:rPr lang="en-GB" sz="1800" b="0" i="0" u="none" strike="noStrike" baseline="0" dirty="0">
                <a:solidFill>
                  <a:srgbClr val="000000"/>
                </a:solidFill>
                <a:latin typeface="ArialNarrow"/>
              </a:rPr>
              <a:t>This paper proposes an analytical framework that addresses the challenge of assessing food security in households in a contextualised and dynamic manner that takes into account intrafamily inequalities (particularly gender). </a:t>
            </a:r>
          </a:p>
          <a:p>
            <a:pPr algn="l"/>
            <a:endParaRPr lang="en-GB" sz="1800" dirty="0">
              <a:solidFill>
                <a:srgbClr val="000000"/>
              </a:solidFill>
              <a:latin typeface="ArialNarrow"/>
            </a:endParaRPr>
          </a:p>
          <a:p>
            <a:pPr algn="l"/>
            <a:endParaRPr lang="en-GB" sz="1800" dirty="0">
              <a:solidFill>
                <a:srgbClr val="000000"/>
              </a:solidFill>
              <a:latin typeface="ArialNarrow"/>
            </a:endParaRPr>
          </a:p>
          <a:p>
            <a:pPr algn="l"/>
            <a:r>
              <a:rPr lang="en-GB" sz="1800" b="0" i="0" u="none" strike="noStrike" baseline="0" dirty="0">
                <a:solidFill>
                  <a:srgbClr val="000000"/>
                </a:solidFill>
                <a:latin typeface="ArialNarrow"/>
              </a:rPr>
              <a:t>We do this through the dual operationalisation of the food securitisation and the capability approaches, conducted in two steps: (1) the conceptualisation of the household food securitisation cycle in the Sub-Saharan context; (2) the proposal of a food securitisation capabilities list.</a:t>
            </a:r>
          </a:p>
          <a:p>
            <a:pPr algn="l"/>
            <a:endParaRPr lang="en-GB" sz="1800" dirty="0">
              <a:solidFill>
                <a:srgbClr val="000000"/>
              </a:solidFill>
              <a:latin typeface="ArialNarrow"/>
            </a:endParaRPr>
          </a:p>
          <a:p>
            <a:pPr algn="l"/>
            <a:endParaRPr lang="en-GB" sz="1800" dirty="0">
              <a:solidFill>
                <a:srgbClr val="000000"/>
              </a:solidFill>
              <a:latin typeface="ArialNarrow"/>
            </a:endParaRPr>
          </a:p>
          <a:p>
            <a:pPr algn="l"/>
            <a:endParaRPr lang="en-GB" sz="1800" dirty="0">
              <a:solidFill>
                <a:srgbClr val="000000"/>
              </a:solidFill>
              <a:latin typeface="ArialNarrow"/>
            </a:endParaRPr>
          </a:p>
          <a:p>
            <a:pPr algn="l"/>
            <a:endParaRPr lang="en-GB" sz="1800" dirty="0">
              <a:solidFill>
                <a:srgbClr val="000000"/>
              </a:solidFill>
              <a:latin typeface="ArialNarrow"/>
            </a:endParaRPr>
          </a:p>
          <a:p>
            <a:pPr algn="l"/>
            <a:endParaRPr lang="en-GB" sz="1800" dirty="0">
              <a:solidFill>
                <a:srgbClr val="000000"/>
              </a:solidFill>
              <a:latin typeface="ArialNarrow"/>
            </a:endParaRPr>
          </a:p>
          <a:p>
            <a:pPr algn="l"/>
            <a:r>
              <a:rPr lang="en-GB" sz="1800" b="0" i="0" u="none" strike="noStrike" baseline="0" dirty="0">
                <a:solidFill>
                  <a:srgbClr val="000000"/>
                </a:solidFill>
                <a:latin typeface="ArialNarrow"/>
              </a:rPr>
              <a:t>Thus, our proposal includes key elements of analysis that have not been taken in account by traditional approaches.</a:t>
            </a:r>
          </a:p>
          <a:p>
            <a:pPr algn="l"/>
            <a:endParaRPr lang="en-GB" dirty="0"/>
          </a:p>
        </p:txBody>
      </p:sp>
      <p:sp>
        <p:nvSpPr>
          <p:cNvPr id="4" name="TextBox 3">
            <a:extLst>
              <a:ext uri="{FF2B5EF4-FFF2-40B4-BE49-F238E27FC236}">
                <a16:creationId xmlns:a16="http://schemas.microsoft.com/office/drawing/2014/main" id="{01D67A25-CF88-95A8-DACB-FDF92F2DA08D}"/>
              </a:ext>
            </a:extLst>
          </p:cNvPr>
          <p:cNvSpPr txBox="1"/>
          <p:nvPr/>
        </p:nvSpPr>
        <p:spPr bwMode="auto">
          <a:xfrm>
            <a:off x="8860503" y="1727536"/>
            <a:ext cx="2838982" cy="1015663"/>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US" sz="2000" dirty="0">
                <a:solidFill>
                  <a:srgbClr val="C00000"/>
                </a:solidFill>
                <a:latin typeface="+mn-lt"/>
              </a:rPr>
              <a:t>What the study is about</a:t>
            </a:r>
          </a:p>
          <a:p>
            <a:pPr algn="l"/>
            <a:r>
              <a:rPr lang="en-US" sz="2000" dirty="0">
                <a:solidFill>
                  <a:srgbClr val="C00000"/>
                </a:solidFill>
                <a:latin typeface="+mn-lt"/>
              </a:rPr>
              <a:t>+</a:t>
            </a:r>
          </a:p>
          <a:p>
            <a:pPr algn="l"/>
            <a:r>
              <a:rPr lang="en-US" sz="2000" dirty="0">
                <a:solidFill>
                  <a:srgbClr val="C00000"/>
                </a:solidFill>
                <a:latin typeface="+mn-lt"/>
              </a:rPr>
              <a:t>Why this issue matters ??</a:t>
            </a:r>
            <a:endParaRPr lang="en-GB" sz="2000" dirty="0">
              <a:solidFill>
                <a:srgbClr val="C00000"/>
              </a:solidFill>
              <a:latin typeface="+mn-lt"/>
            </a:endParaRPr>
          </a:p>
        </p:txBody>
      </p:sp>
      <p:sp>
        <p:nvSpPr>
          <p:cNvPr id="5" name="TextBox 4">
            <a:extLst>
              <a:ext uri="{FF2B5EF4-FFF2-40B4-BE49-F238E27FC236}">
                <a16:creationId xmlns:a16="http://schemas.microsoft.com/office/drawing/2014/main" id="{D84649EE-943B-6B0A-1FA5-B49513B77237}"/>
              </a:ext>
            </a:extLst>
          </p:cNvPr>
          <p:cNvSpPr txBox="1"/>
          <p:nvPr/>
        </p:nvSpPr>
        <p:spPr bwMode="auto">
          <a:xfrm>
            <a:off x="8860503" y="3313402"/>
            <a:ext cx="1585947" cy="400110"/>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r>
              <a:rPr lang="en-US" sz="2000" dirty="0">
                <a:solidFill>
                  <a:srgbClr val="C00000"/>
                </a:solidFill>
                <a:latin typeface="+mn-lt"/>
              </a:rPr>
              <a:t>Methodology</a:t>
            </a:r>
            <a:endParaRPr lang="en-GB" sz="2000" dirty="0">
              <a:solidFill>
                <a:srgbClr val="C00000"/>
              </a:solidFill>
              <a:latin typeface="+mn-lt"/>
            </a:endParaRPr>
          </a:p>
        </p:txBody>
      </p:sp>
      <p:sp>
        <p:nvSpPr>
          <p:cNvPr id="6" name="TextBox 5">
            <a:extLst>
              <a:ext uri="{FF2B5EF4-FFF2-40B4-BE49-F238E27FC236}">
                <a16:creationId xmlns:a16="http://schemas.microsoft.com/office/drawing/2014/main" id="{4D28D6F6-0580-1C4F-172F-85F88C52B25C}"/>
              </a:ext>
            </a:extLst>
          </p:cNvPr>
          <p:cNvSpPr txBox="1"/>
          <p:nvPr/>
        </p:nvSpPr>
        <p:spPr bwMode="auto">
          <a:xfrm>
            <a:off x="8860503" y="4429586"/>
            <a:ext cx="1614472" cy="36933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dirty="0">
                <a:solidFill>
                  <a:srgbClr val="C00000"/>
                </a:solidFill>
                <a:latin typeface="+mn-lt"/>
              </a:rPr>
              <a:t>Findings???</a:t>
            </a:r>
          </a:p>
        </p:txBody>
      </p:sp>
      <p:sp>
        <p:nvSpPr>
          <p:cNvPr id="7" name="TextBox 6">
            <a:extLst>
              <a:ext uri="{FF2B5EF4-FFF2-40B4-BE49-F238E27FC236}">
                <a16:creationId xmlns:a16="http://schemas.microsoft.com/office/drawing/2014/main" id="{5911DB46-845C-3B85-E771-28F1D9A229EB}"/>
              </a:ext>
            </a:extLst>
          </p:cNvPr>
          <p:cNvSpPr txBox="1"/>
          <p:nvPr/>
        </p:nvSpPr>
        <p:spPr bwMode="auto">
          <a:xfrm>
            <a:off x="8860503" y="4987448"/>
            <a:ext cx="1614472" cy="36933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dirty="0">
                <a:solidFill>
                  <a:srgbClr val="C00000"/>
                </a:solidFill>
                <a:latin typeface="+mn-lt"/>
              </a:rPr>
              <a:t>Implications?</a:t>
            </a:r>
          </a:p>
        </p:txBody>
      </p:sp>
      <p:sp>
        <p:nvSpPr>
          <p:cNvPr id="8" name="TextBox 7">
            <a:extLst>
              <a:ext uri="{FF2B5EF4-FFF2-40B4-BE49-F238E27FC236}">
                <a16:creationId xmlns:a16="http://schemas.microsoft.com/office/drawing/2014/main" id="{5ABA22B0-5AE4-48BC-9D03-5EB72710ACD2}"/>
              </a:ext>
            </a:extLst>
          </p:cNvPr>
          <p:cNvSpPr txBox="1"/>
          <p:nvPr/>
        </p:nvSpPr>
        <p:spPr bwMode="auto">
          <a:xfrm>
            <a:off x="8860503" y="5791148"/>
            <a:ext cx="1720092" cy="36933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dirty="0">
                <a:solidFill>
                  <a:srgbClr val="C00000"/>
                </a:solidFill>
                <a:latin typeface="+mn-lt"/>
              </a:rPr>
              <a:t>Value of paper?</a:t>
            </a:r>
          </a:p>
        </p:txBody>
      </p:sp>
      <p:sp>
        <p:nvSpPr>
          <p:cNvPr id="9" name="Rectangle 8">
            <a:extLst>
              <a:ext uri="{FF2B5EF4-FFF2-40B4-BE49-F238E27FC236}">
                <a16:creationId xmlns:a16="http://schemas.microsoft.com/office/drawing/2014/main" id="{046DE41B-86BE-471C-D6F0-FD9089A6DF86}"/>
              </a:ext>
            </a:extLst>
          </p:cNvPr>
          <p:cNvSpPr/>
          <p:nvPr/>
        </p:nvSpPr>
        <p:spPr>
          <a:xfrm>
            <a:off x="619125" y="1649506"/>
            <a:ext cx="7780804" cy="1093693"/>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extLst>
              <a:ext uri="{FF2B5EF4-FFF2-40B4-BE49-F238E27FC236}">
                <a16:creationId xmlns:a16="http://schemas.microsoft.com/office/drawing/2014/main" id="{7943D1F1-4444-8E74-D218-506C3BD2945E}"/>
              </a:ext>
            </a:extLst>
          </p:cNvPr>
          <p:cNvSpPr/>
          <p:nvPr/>
        </p:nvSpPr>
        <p:spPr>
          <a:xfrm>
            <a:off x="609600" y="3030073"/>
            <a:ext cx="7780804" cy="12550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7CEBD31F-602E-B49A-8C8F-E450F2DB3FD3}"/>
              </a:ext>
            </a:extLst>
          </p:cNvPr>
          <p:cNvSpPr/>
          <p:nvPr/>
        </p:nvSpPr>
        <p:spPr>
          <a:xfrm>
            <a:off x="599965" y="4397218"/>
            <a:ext cx="7780804" cy="37788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5224C2C8-32ED-4A93-D193-52DF06FCEC17}"/>
              </a:ext>
            </a:extLst>
          </p:cNvPr>
          <p:cNvSpPr/>
          <p:nvPr/>
        </p:nvSpPr>
        <p:spPr>
          <a:xfrm>
            <a:off x="609600" y="4966504"/>
            <a:ext cx="7780804" cy="37788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5AACA32E-B936-6EC5-D190-5E3F74D13F4F}"/>
              </a:ext>
            </a:extLst>
          </p:cNvPr>
          <p:cNvSpPr/>
          <p:nvPr/>
        </p:nvSpPr>
        <p:spPr>
          <a:xfrm>
            <a:off x="619125" y="5564983"/>
            <a:ext cx="7780804" cy="67625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75788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4FA06F-A0EE-964A-0FDD-EC38FD72DDAF}"/>
              </a:ext>
            </a:extLst>
          </p:cNvPr>
          <p:cNvSpPr>
            <a:spLocks noGrp="1"/>
          </p:cNvSpPr>
          <p:nvPr>
            <p:ph type="title"/>
          </p:nvPr>
        </p:nvSpPr>
        <p:spPr/>
        <p:txBody>
          <a:bodyPr/>
          <a:lstStyle/>
          <a:p>
            <a:r>
              <a:rPr lang="en-US" dirty="0"/>
              <a:t>Abstract 3</a:t>
            </a:r>
            <a:endParaRPr lang="en-GB" dirty="0"/>
          </a:p>
        </p:txBody>
      </p:sp>
      <p:sp>
        <p:nvSpPr>
          <p:cNvPr id="3" name="Content Placeholder 2">
            <a:extLst>
              <a:ext uri="{FF2B5EF4-FFF2-40B4-BE49-F238E27FC236}">
                <a16:creationId xmlns:a16="http://schemas.microsoft.com/office/drawing/2014/main" id="{5A400960-1D26-D1E9-FB4C-F81EC12B3F4A}"/>
              </a:ext>
            </a:extLst>
          </p:cNvPr>
          <p:cNvSpPr>
            <a:spLocks noGrp="1"/>
          </p:cNvSpPr>
          <p:nvPr>
            <p:ph sz="quarter" idx="10"/>
          </p:nvPr>
        </p:nvSpPr>
        <p:spPr>
          <a:xfrm>
            <a:off x="599965" y="965475"/>
            <a:ext cx="9745306" cy="4572000"/>
          </a:xfrm>
        </p:spPr>
        <p:txBody>
          <a:bodyPr/>
          <a:lstStyle/>
          <a:p>
            <a:pPr algn="l"/>
            <a:endParaRPr lang="en-GB" sz="1800" b="0" i="0" u="none" strike="noStrike" baseline="0" dirty="0">
              <a:solidFill>
                <a:srgbClr val="000000"/>
              </a:solidFill>
              <a:latin typeface="Charis SIL"/>
            </a:endParaRPr>
          </a:p>
          <a:p>
            <a:r>
              <a:rPr lang="en-GB" sz="1800" b="0" i="0" u="none" strike="noStrike" baseline="0" dirty="0">
                <a:solidFill>
                  <a:srgbClr val="000000"/>
                </a:solidFill>
                <a:latin typeface="Charis SIL"/>
              </a:rPr>
              <a:t>This paper focuses on identifying the means to tackle climate change as it explores the key role women could play in developing and enhancing innovation.</a:t>
            </a:r>
          </a:p>
          <a:p>
            <a:endParaRPr lang="en-GB" sz="1000" dirty="0">
              <a:solidFill>
                <a:srgbClr val="000000"/>
              </a:solidFill>
              <a:latin typeface="Charis SIL"/>
            </a:endParaRPr>
          </a:p>
          <a:p>
            <a:r>
              <a:rPr lang="en-GB" sz="1800" b="0" i="0" u="none" strike="noStrike" baseline="0" dirty="0">
                <a:solidFill>
                  <a:srgbClr val="000000"/>
                </a:solidFill>
                <a:latin typeface="Charis SIL"/>
              </a:rPr>
              <a:t>Based on a systematic literature review (SLR) of 1,275 journal articles, </a:t>
            </a:r>
          </a:p>
          <a:p>
            <a:endParaRPr lang="en-GB" sz="1000" dirty="0">
              <a:solidFill>
                <a:srgbClr val="000000"/>
              </a:solidFill>
              <a:latin typeface="Charis SIL"/>
            </a:endParaRPr>
          </a:p>
          <a:p>
            <a:r>
              <a:rPr lang="en-GB" sz="1800" b="0" i="0" u="none" strike="noStrike" baseline="0" dirty="0">
                <a:solidFill>
                  <a:srgbClr val="000000"/>
                </a:solidFill>
                <a:latin typeface="Charis SIL"/>
              </a:rPr>
              <a:t>we explore the impact of a stronger presence of women within institutions, including companies, to take on climate change. We also look at the need to properly align public policies and combat climate change while engaging global companies in the process. </a:t>
            </a:r>
          </a:p>
          <a:p>
            <a:endParaRPr lang="en-GB" sz="1000" dirty="0">
              <a:solidFill>
                <a:srgbClr val="000000"/>
              </a:solidFill>
              <a:latin typeface="Charis SIL"/>
            </a:endParaRPr>
          </a:p>
          <a:p>
            <a:r>
              <a:rPr lang="en-GB" sz="1800" b="0" i="0" u="none" strike="noStrike" baseline="0" dirty="0">
                <a:solidFill>
                  <a:srgbClr val="000000"/>
                </a:solidFill>
                <a:latin typeface="Charis SIL"/>
              </a:rPr>
              <a:t>The SLR shows that more women within the technological innovation process promise greater productivity and better results. It also reveals that women tend to adopt innovations that have proven to be efficient. </a:t>
            </a:r>
          </a:p>
          <a:p>
            <a:endParaRPr lang="en-GB" sz="1000" dirty="0">
              <a:solidFill>
                <a:srgbClr val="000000"/>
              </a:solidFill>
              <a:latin typeface="Charis SIL"/>
            </a:endParaRPr>
          </a:p>
          <a:p>
            <a:r>
              <a:rPr lang="en-GB" sz="1800" b="0" i="0" u="none" strike="noStrike" baseline="0" dirty="0">
                <a:solidFill>
                  <a:srgbClr val="000000"/>
                </a:solidFill>
                <a:latin typeface="Charis SIL"/>
              </a:rPr>
              <a:t>We argue that more women in science would contribute to accelerating the development of the necessary technological innovation to counter climate change and promote continued awareness about it. We also argue that more female board members in large companies and public institutions would contribute to not only appropriate climate change policies, but also to a move away from </a:t>
            </a:r>
            <a:r>
              <a:rPr lang="en-GB" sz="1800" b="0" i="0" u="none" strike="noStrike" baseline="0" dirty="0">
                <a:solidFill>
                  <a:srgbClr val="000000"/>
                </a:solidFill>
                <a:latin typeface="STIX"/>
              </a:rPr>
              <a:t>“</a:t>
            </a:r>
            <a:r>
              <a:rPr lang="en-GB" sz="1800" b="0" i="0" u="none" strike="noStrike" baseline="0" dirty="0">
                <a:solidFill>
                  <a:srgbClr val="000000"/>
                </a:solidFill>
                <a:latin typeface="Charis SIL"/>
              </a:rPr>
              <a:t>gadget</a:t>
            </a:r>
            <a:r>
              <a:rPr lang="en-GB" sz="1800" b="0" i="0" u="none" strike="noStrike" baseline="0" dirty="0">
                <a:solidFill>
                  <a:srgbClr val="000000"/>
                </a:solidFill>
                <a:latin typeface="STIX"/>
              </a:rPr>
              <a:t>” </a:t>
            </a:r>
            <a:r>
              <a:rPr lang="en-GB" sz="1800" b="0" i="0" u="none" strike="noStrike" baseline="0" dirty="0">
                <a:solidFill>
                  <a:srgbClr val="000000"/>
                </a:solidFill>
                <a:latin typeface="Charis SIL"/>
              </a:rPr>
              <a:t>technologies that fail to effectively fight rising global temperatures. </a:t>
            </a:r>
          </a:p>
          <a:p>
            <a:endParaRPr lang="en-GB" sz="1000" dirty="0">
              <a:solidFill>
                <a:srgbClr val="000000"/>
              </a:solidFill>
              <a:latin typeface="Charis SIL"/>
            </a:endParaRPr>
          </a:p>
          <a:p>
            <a:r>
              <a:rPr lang="en-GB" sz="1800" b="0" i="0" u="none" strike="noStrike" baseline="0" dirty="0">
                <a:solidFill>
                  <a:srgbClr val="000000"/>
                </a:solidFill>
                <a:latin typeface="Charis SIL"/>
              </a:rPr>
              <a:t>The article concludes with a discussion of whether we need more women or feminine qualities within innovation processes. </a:t>
            </a:r>
            <a:endParaRPr lang="en-GB" dirty="0"/>
          </a:p>
        </p:txBody>
      </p:sp>
      <p:sp>
        <p:nvSpPr>
          <p:cNvPr id="4" name="Rectangle 3">
            <a:extLst>
              <a:ext uri="{FF2B5EF4-FFF2-40B4-BE49-F238E27FC236}">
                <a16:creationId xmlns:a16="http://schemas.microsoft.com/office/drawing/2014/main" id="{E527205F-72E1-BB2A-330A-AA0CDC222496}"/>
              </a:ext>
            </a:extLst>
          </p:cNvPr>
          <p:cNvSpPr/>
          <p:nvPr/>
        </p:nvSpPr>
        <p:spPr>
          <a:xfrm>
            <a:off x="619125" y="1210442"/>
            <a:ext cx="9726146" cy="67795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Rectangle 4">
            <a:extLst>
              <a:ext uri="{FF2B5EF4-FFF2-40B4-BE49-F238E27FC236}">
                <a16:creationId xmlns:a16="http://schemas.microsoft.com/office/drawing/2014/main" id="{F5D4B2E6-3FC6-E36B-5978-7E34C34979E2}"/>
              </a:ext>
            </a:extLst>
          </p:cNvPr>
          <p:cNvSpPr/>
          <p:nvPr/>
        </p:nvSpPr>
        <p:spPr>
          <a:xfrm>
            <a:off x="619125" y="2431850"/>
            <a:ext cx="9726146" cy="84026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3EE9DB4D-9AD2-E993-6176-F4630E8BBEEF}"/>
              </a:ext>
            </a:extLst>
          </p:cNvPr>
          <p:cNvSpPr/>
          <p:nvPr/>
        </p:nvSpPr>
        <p:spPr>
          <a:xfrm>
            <a:off x="617895" y="3407915"/>
            <a:ext cx="9726146" cy="840268"/>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04A640F6-8BFD-6376-C5DF-6013886D9651}"/>
              </a:ext>
            </a:extLst>
          </p:cNvPr>
          <p:cNvSpPr/>
          <p:nvPr/>
        </p:nvSpPr>
        <p:spPr>
          <a:xfrm>
            <a:off x="617895" y="4383980"/>
            <a:ext cx="9726146" cy="138372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a:extLst>
              <a:ext uri="{FF2B5EF4-FFF2-40B4-BE49-F238E27FC236}">
                <a16:creationId xmlns:a16="http://schemas.microsoft.com/office/drawing/2014/main" id="{520F20B8-6589-2991-6873-D127D0396A67}"/>
              </a:ext>
            </a:extLst>
          </p:cNvPr>
          <p:cNvSpPr/>
          <p:nvPr/>
        </p:nvSpPr>
        <p:spPr>
          <a:xfrm>
            <a:off x="617895" y="5892525"/>
            <a:ext cx="9726146" cy="677955"/>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extLst>
              <a:ext uri="{FF2B5EF4-FFF2-40B4-BE49-F238E27FC236}">
                <a16:creationId xmlns:a16="http://schemas.microsoft.com/office/drawing/2014/main" id="{D746A2EA-8406-6314-9505-DDA5C0AD8D8D}"/>
              </a:ext>
            </a:extLst>
          </p:cNvPr>
          <p:cNvSpPr/>
          <p:nvPr/>
        </p:nvSpPr>
        <p:spPr>
          <a:xfrm>
            <a:off x="617895" y="1968396"/>
            <a:ext cx="9726146" cy="402556"/>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41A9B4D8-0D25-8AB1-3E69-F76E8A321F34}"/>
              </a:ext>
            </a:extLst>
          </p:cNvPr>
          <p:cNvSpPr txBox="1"/>
          <p:nvPr/>
        </p:nvSpPr>
        <p:spPr bwMode="auto">
          <a:xfrm>
            <a:off x="10487880" y="1238066"/>
            <a:ext cx="1614472" cy="646331"/>
          </a:xfrm>
          <a:prstGeom prst="rect">
            <a:avLst/>
          </a:prstGeom>
          <a:noFill/>
          <a:ln w="38100">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dirty="0">
                <a:solidFill>
                  <a:srgbClr val="C00000"/>
                </a:solidFill>
                <a:latin typeface="+mn-lt"/>
              </a:rPr>
              <a:t>What the study is about</a:t>
            </a:r>
          </a:p>
        </p:txBody>
      </p:sp>
      <p:sp>
        <p:nvSpPr>
          <p:cNvPr id="11" name="TextBox 10">
            <a:extLst>
              <a:ext uri="{FF2B5EF4-FFF2-40B4-BE49-F238E27FC236}">
                <a16:creationId xmlns:a16="http://schemas.microsoft.com/office/drawing/2014/main" id="{D678B496-9A35-A5F3-F7CC-95E34B78C4A8}"/>
              </a:ext>
            </a:extLst>
          </p:cNvPr>
          <p:cNvSpPr txBox="1"/>
          <p:nvPr/>
        </p:nvSpPr>
        <p:spPr bwMode="auto">
          <a:xfrm>
            <a:off x="10487880" y="1985008"/>
            <a:ext cx="1614472" cy="36933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dirty="0">
                <a:solidFill>
                  <a:srgbClr val="C00000"/>
                </a:solidFill>
                <a:latin typeface="+mn-lt"/>
              </a:rPr>
              <a:t>methodology</a:t>
            </a:r>
          </a:p>
        </p:txBody>
      </p:sp>
      <p:sp>
        <p:nvSpPr>
          <p:cNvPr id="12" name="TextBox 11">
            <a:extLst>
              <a:ext uri="{FF2B5EF4-FFF2-40B4-BE49-F238E27FC236}">
                <a16:creationId xmlns:a16="http://schemas.microsoft.com/office/drawing/2014/main" id="{A96FE333-5F9A-7BB0-1679-6D442DDCF08D}"/>
              </a:ext>
            </a:extLst>
          </p:cNvPr>
          <p:cNvSpPr txBox="1"/>
          <p:nvPr/>
        </p:nvSpPr>
        <p:spPr bwMode="auto">
          <a:xfrm>
            <a:off x="10487880" y="2528818"/>
            <a:ext cx="1614472" cy="646331"/>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dirty="0">
                <a:solidFill>
                  <a:srgbClr val="C00000"/>
                </a:solidFill>
                <a:latin typeface="+mn-lt"/>
              </a:rPr>
              <a:t>More details on content</a:t>
            </a:r>
          </a:p>
        </p:txBody>
      </p:sp>
      <p:sp>
        <p:nvSpPr>
          <p:cNvPr id="13" name="TextBox 12">
            <a:extLst>
              <a:ext uri="{FF2B5EF4-FFF2-40B4-BE49-F238E27FC236}">
                <a16:creationId xmlns:a16="http://schemas.microsoft.com/office/drawing/2014/main" id="{DACFF0AE-54D1-96A3-980D-93C190DD5F95}"/>
              </a:ext>
            </a:extLst>
          </p:cNvPr>
          <p:cNvSpPr txBox="1"/>
          <p:nvPr/>
        </p:nvSpPr>
        <p:spPr bwMode="auto">
          <a:xfrm>
            <a:off x="10487880" y="3643383"/>
            <a:ext cx="1614472" cy="36933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dirty="0">
                <a:solidFill>
                  <a:srgbClr val="C00000"/>
                </a:solidFill>
                <a:latin typeface="+mn-lt"/>
              </a:rPr>
              <a:t>Findings</a:t>
            </a:r>
          </a:p>
        </p:txBody>
      </p:sp>
      <p:sp>
        <p:nvSpPr>
          <p:cNvPr id="14" name="TextBox 13">
            <a:extLst>
              <a:ext uri="{FF2B5EF4-FFF2-40B4-BE49-F238E27FC236}">
                <a16:creationId xmlns:a16="http://schemas.microsoft.com/office/drawing/2014/main" id="{47E4DCC3-333F-0816-7A03-F54DDC1218F8}"/>
              </a:ext>
            </a:extLst>
          </p:cNvPr>
          <p:cNvSpPr txBox="1"/>
          <p:nvPr/>
        </p:nvSpPr>
        <p:spPr bwMode="auto">
          <a:xfrm>
            <a:off x="10487880" y="4752674"/>
            <a:ext cx="1614472" cy="646331"/>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dirty="0">
                <a:solidFill>
                  <a:srgbClr val="C00000"/>
                </a:solidFill>
                <a:latin typeface="+mn-lt"/>
              </a:rPr>
              <a:t>Discussion/</a:t>
            </a:r>
          </a:p>
          <a:p>
            <a:pPr algn="l"/>
            <a:r>
              <a:rPr lang="en-US" dirty="0">
                <a:solidFill>
                  <a:srgbClr val="C00000"/>
                </a:solidFill>
                <a:latin typeface="+mn-lt"/>
              </a:rPr>
              <a:t>implications</a:t>
            </a:r>
          </a:p>
        </p:txBody>
      </p:sp>
      <p:sp>
        <p:nvSpPr>
          <p:cNvPr id="15" name="TextBox 14">
            <a:extLst>
              <a:ext uri="{FF2B5EF4-FFF2-40B4-BE49-F238E27FC236}">
                <a16:creationId xmlns:a16="http://schemas.microsoft.com/office/drawing/2014/main" id="{2239866B-492C-A87B-8256-1D051994ECB4}"/>
              </a:ext>
            </a:extLst>
          </p:cNvPr>
          <p:cNvSpPr txBox="1"/>
          <p:nvPr/>
        </p:nvSpPr>
        <p:spPr bwMode="auto">
          <a:xfrm>
            <a:off x="10487880" y="5908336"/>
            <a:ext cx="1614472" cy="646331"/>
          </a:xfrm>
          <a:prstGeom prst="rect">
            <a:avLst/>
          </a:prstGeom>
          <a:solidFill>
            <a:schemeClr val="bg1"/>
          </a:solidFill>
          <a:ln>
            <a:solidFill>
              <a:schemeClr val="tx1"/>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l"/>
            <a:r>
              <a:rPr lang="en-US" dirty="0">
                <a:solidFill>
                  <a:srgbClr val="C00000"/>
                </a:solidFill>
                <a:latin typeface="+mn-lt"/>
              </a:rPr>
              <a:t>Wider</a:t>
            </a:r>
          </a:p>
          <a:p>
            <a:pPr algn="l"/>
            <a:r>
              <a:rPr lang="en-US" dirty="0">
                <a:solidFill>
                  <a:srgbClr val="C00000"/>
                </a:solidFill>
                <a:latin typeface="+mn-lt"/>
              </a:rPr>
              <a:t>implications</a:t>
            </a:r>
          </a:p>
        </p:txBody>
      </p:sp>
    </p:spTree>
    <p:extLst>
      <p:ext uri="{BB962C8B-B14F-4D97-AF65-F5344CB8AC3E}">
        <p14:creationId xmlns:p14="http://schemas.microsoft.com/office/powerpoint/2010/main" val="1002902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C8A4AC7-521F-4F8E-975C-708C2BAFB406}"/>
              </a:ext>
            </a:extLst>
          </p:cNvPr>
          <p:cNvPicPr>
            <a:picLocks noChangeAspect="1"/>
          </p:cNvPicPr>
          <p:nvPr/>
        </p:nvPicPr>
        <p:blipFill>
          <a:blip r:embed="rId2"/>
          <a:stretch>
            <a:fillRect/>
          </a:stretch>
        </p:blipFill>
        <p:spPr>
          <a:xfrm>
            <a:off x="2092752" y="1178352"/>
            <a:ext cx="8022210" cy="5745636"/>
          </a:xfrm>
          <a:prstGeom prst="rect">
            <a:avLst/>
          </a:prstGeom>
        </p:spPr>
      </p:pic>
    </p:spTree>
    <p:extLst>
      <p:ext uri="{BB962C8B-B14F-4D97-AF65-F5344CB8AC3E}">
        <p14:creationId xmlns:p14="http://schemas.microsoft.com/office/powerpoint/2010/main" val="388060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person, indoor, holding, food&#10;&#10;Description automatically generated">
            <a:extLst>
              <a:ext uri="{FF2B5EF4-FFF2-40B4-BE49-F238E27FC236}">
                <a16:creationId xmlns:a16="http://schemas.microsoft.com/office/drawing/2014/main" id="{B2B75D35-C582-4E31-ACD7-19666260E29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89055" y="354298"/>
            <a:ext cx="11393424" cy="4800797"/>
          </a:xfrm>
          <a:prstGeom prst="rect">
            <a:avLst/>
          </a:prstGeom>
        </p:spPr>
      </p:pic>
      <p:sp>
        <p:nvSpPr>
          <p:cNvPr id="3" name="TextBox 2"/>
          <p:cNvSpPr txBox="1"/>
          <p:nvPr/>
        </p:nvSpPr>
        <p:spPr>
          <a:xfrm>
            <a:off x="7098304" y="2465735"/>
            <a:ext cx="3338992" cy="769441"/>
          </a:xfrm>
          <a:prstGeom prst="rect">
            <a:avLst/>
          </a:prstGeom>
          <a:noFill/>
        </p:spPr>
        <p:txBody>
          <a:bodyPr wrap="none" rtlCol="0">
            <a:spAutoFit/>
          </a:bodyPr>
          <a:lstStyle/>
          <a:p>
            <a:pPr algn="ctr"/>
            <a:r>
              <a:rPr lang="en-US" sz="4400" spc="300">
                <a:solidFill>
                  <a:schemeClr val="bg1"/>
                </a:solidFill>
                <a:latin typeface="Calibri Light" panose="020F0302020204030204" pitchFamily="34" charset="0"/>
                <a:ea typeface="Calibri" charset="0"/>
                <a:cs typeface="Calibri Light" panose="020F0302020204030204" pitchFamily="34" charset="0"/>
              </a:rPr>
              <a:t>THANK YOU</a:t>
            </a:r>
          </a:p>
        </p:txBody>
      </p:sp>
    </p:spTree>
    <p:extLst>
      <p:ext uri="{BB962C8B-B14F-4D97-AF65-F5344CB8AC3E}">
        <p14:creationId xmlns:p14="http://schemas.microsoft.com/office/powerpoint/2010/main" val="2604994322"/>
      </p:ext>
    </p:extLst>
  </p:cSld>
  <p:clrMapOvr>
    <a:masterClrMapping/>
  </p:clrMapOvr>
  <p:transition spd="slow">
    <p:cover/>
  </p:transition>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12" ma:contentTypeDescription="Create a new document." ma:contentTypeScope="" ma:versionID="61e66a5077acdc65f8548716c7a62fa3">
  <xsd:schema xmlns:xsd="http://www.w3.org/2001/XMLSchema" xmlns:xs="http://www.w3.org/2001/XMLSchema" xmlns:p="http://schemas.microsoft.com/office/2006/metadata/properties" xmlns:ns2="9f5e9607-a28b-487e-b093-da60e75ee109" xmlns:ns3="d8ada133-6b60-4b4f-b9cb-7718ee96dc55" targetNamespace="http://schemas.microsoft.com/office/2006/metadata/properties" ma:root="true" ma:fieldsID="63ca966046bec4c7b34d6e1ad562576c" ns2:_="" ns3:_="">
    <xsd:import namespace="9f5e9607-a28b-487e-b093-da60e75ee109"/>
    <xsd:import namespace="d8ada133-6b60-4b4f-b9cb-7718ee96dc55"/>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Location"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d8ada133-6b60-4b4f-b9cb-7718ee96dc5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3EDDCB8-33C0-4213-93E7-2DEABCFEB00D}">
  <ds:schemaRefs>
    <ds:schemaRef ds:uri="http://schemas.microsoft.com/sharepoint/v3/contenttype/forms"/>
  </ds:schemaRefs>
</ds:datastoreItem>
</file>

<file path=customXml/itemProps2.xml><?xml version="1.0" encoding="utf-8"?>
<ds:datastoreItem xmlns:ds="http://schemas.openxmlformats.org/officeDocument/2006/customXml" ds:itemID="{A2A19951-81B1-42CD-8B0C-7606DC69F49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d8ada133-6b60-4b4f-b9cb-7718ee96dc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EF2A85-305E-4872-962A-A2756340EECE}">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ILRIPPT template_jan2021</Template>
  <TotalTime>910</TotalTime>
  <Words>598</Words>
  <Application>Microsoft Office PowerPoint</Application>
  <PresentationFormat>Widescreen</PresentationFormat>
  <Paragraphs>83</Paragraphs>
  <Slides>7</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7</vt:i4>
      </vt:variant>
    </vt:vector>
  </HeadingPairs>
  <TitlesOfParts>
    <vt:vector size="20" baseType="lpstr">
      <vt:lpstr>.AppleSystemUIFont</vt:lpstr>
      <vt:lpstr>AdvOT2bda31c3.B</vt:lpstr>
      <vt:lpstr>AdvOT46dcae81</vt:lpstr>
      <vt:lpstr>AdvOT46dcae81+20</vt:lpstr>
      <vt:lpstr>Arial</vt:lpstr>
      <vt:lpstr>ArialNarrow</vt:lpstr>
      <vt:lpstr>Calibri</vt:lpstr>
      <vt:lpstr>Calibri Light</vt:lpstr>
      <vt:lpstr>Charis SIL</vt:lpstr>
      <vt:lpstr>Courier New</vt:lpstr>
      <vt:lpstr>Montserrat</vt:lpstr>
      <vt:lpstr>STIX</vt:lpstr>
      <vt:lpstr>ilri_powerpoint_template_apr2013</vt:lpstr>
      <vt:lpstr>Writing effective and convincing abstracts: examples</vt:lpstr>
      <vt:lpstr>From first presentation…</vt:lpstr>
      <vt:lpstr>Abstract 1</vt:lpstr>
      <vt:lpstr>Abstract 2: missing key components and accuracy</vt:lpstr>
      <vt:lpstr>Abstract 3</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(maximum 3 lines)</dc:title>
  <dc:creator>Galie, Alessandra (ILRI)</dc:creator>
  <cp:lastModifiedBy>Kimani, Judy (ILRI)</cp:lastModifiedBy>
  <cp:revision>6</cp:revision>
  <dcterms:created xsi:type="dcterms:W3CDTF">2022-06-20T06:00:36Z</dcterms:created>
  <dcterms:modified xsi:type="dcterms:W3CDTF">2022-12-02T05:56:31Z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y fmtid="{D5CDD505-2E9C-101B-9397-08002B2CF9AE}" pid="3" name="MSIP_Label_80c4d10e-bd94-4e7c-b4a1-fe20ff6d8abe_Enabled">
    <vt:lpwstr>true</vt:lpwstr>
  </property>
  <property fmtid="{D5CDD505-2E9C-101B-9397-08002B2CF9AE}" pid="4" name="MSIP_Label_80c4d10e-bd94-4e7c-b4a1-fe20ff6d8abe_SetDate">
    <vt:lpwstr>2021-01-26T07:19:47Z</vt:lpwstr>
  </property>
  <property fmtid="{D5CDD505-2E9C-101B-9397-08002B2CF9AE}" pid="5" name="MSIP_Label_80c4d10e-bd94-4e7c-b4a1-fe20ff6d8abe_Method">
    <vt:lpwstr>Standard</vt:lpwstr>
  </property>
  <property fmtid="{D5CDD505-2E9C-101B-9397-08002B2CF9AE}" pid="6" name="MSIP_Label_80c4d10e-bd94-4e7c-b4a1-fe20ff6d8abe_Name">
    <vt:lpwstr>80c4d10e-bd94-4e7c-b4a1-fe20ff6d8abe</vt:lpwstr>
  </property>
  <property fmtid="{D5CDD505-2E9C-101B-9397-08002B2CF9AE}" pid="7" name="MSIP_Label_80c4d10e-bd94-4e7c-b4a1-fe20ff6d8abe_SiteId">
    <vt:lpwstr>6afa0e00-fa14-40b7-8a2e-22a7f8c357d5</vt:lpwstr>
  </property>
  <property fmtid="{D5CDD505-2E9C-101B-9397-08002B2CF9AE}" pid="8" name="MSIP_Label_80c4d10e-bd94-4e7c-b4a1-fe20ff6d8abe_ActionId">
    <vt:lpwstr>cbbe11e2-0fe5-494a-8c83-7dfdfd3148c5</vt:lpwstr>
  </property>
  <property fmtid="{D5CDD505-2E9C-101B-9397-08002B2CF9AE}" pid="9" name="MSIP_Label_80c4d10e-bd94-4e7c-b4a1-fe20ff6d8abe_ContentBits">
    <vt:lpwstr>0</vt:lpwstr>
  </property>
</Properties>
</file>