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383" r:id="rId2"/>
    <p:sldId id="384" r:id="rId3"/>
    <p:sldId id="385" r:id="rId4"/>
    <p:sldId id="395" r:id="rId5"/>
    <p:sldId id="396" r:id="rId6"/>
    <p:sldId id="397" r:id="rId7"/>
    <p:sldId id="398" r:id="rId8"/>
    <p:sldId id="386" r:id="rId9"/>
    <p:sldId id="387" r:id="rId10"/>
    <p:sldId id="388" r:id="rId11"/>
    <p:sldId id="389" r:id="rId12"/>
    <p:sldId id="344" r:id="rId13"/>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6C6463"/>
    <a:srgbClr val="0000FF"/>
    <a:srgbClr val="FFFFFF"/>
    <a:srgbClr val="FFFFCC"/>
    <a:srgbClr val="99FFCC"/>
    <a:srgbClr val="E7E7E5"/>
    <a:srgbClr val="635C5B"/>
    <a:srgbClr val="D9D7D3"/>
    <a:srgbClr val="CFCDC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4" autoAdjust="0"/>
    <p:restoredTop sz="90952" autoAdjust="0"/>
  </p:normalViewPr>
  <p:slideViewPr>
    <p:cSldViewPr snapToObjects="1">
      <p:cViewPr varScale="1">
        <p:scale>
          <a:sx n="115" d="100"/>
          <a:sy n="115" d="100"/>
        </p:scale>
        <p:origin x="2120"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C64D9E48-5E7F-D24C-87D5-695B18367D24}" type="datetimeFigureOut">
              <a:rPr lang="en-US" smtClean="0"/>
              <a:t>9/27/19</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B86357CE-B3EB-1B4A-84E5-C1E2DF427ABD}" type="datetimeFigureOut">
              <a:rPr lang="en-US" smtClean="0"/>
              <a:t>9/27/19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latin typeface="Times" panose="02020603050405020304" pitchFamily="18" charset="0"/>
              </a:rPr>
              <a:t>ESA Africa</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85372" indent="-302066">
              <a:defRPr>
                <a:solidFill>
                  <a:schemeClr val="tx1"/>
                </a:solidFill>
                <a:latin typeface="Calibri" panose="020F0502020204030204" pitchFamily="34" charset="0"/>
              </a:defRPr>
            </a:lvl2pPr>
            <a:lvl3pPr marL="1208265" indent="-241653">
              <a:defRPr>
                <a:solidFill>
                  <a:schemeClr val="tx1"/>
                </a:solidFill>
                <a:latin typeface="Calibri" panose="020F0502020204030204" pitchFamily="34" charset="0"/>
              </a:defRPr>
            </a:lvl3pPr>
            <a:lvl4pPr marL="1691571" indent="-241653">
              <a:defRPr>
                <a:solidFill>
                  <a:schemeClr val="tx1"/>
                </a:solidFill>
                <a:latin typeface="Calibri" panose="020F0502020204030204" pitchFamily="34" charset="0"/>
              </a:defRPr>
            </a:lvl4pPr>
            <a:lvl5pPr marL="2174878" indent="-241653">
              <a:defRPr>
                <a:solidFill>
                  <a:schemeClr val="tx1"/>
                </a:solidFill>
                <a:latin typeface="Calibri" panose="020F0502020204030204" pitchFamily="34" charset="0"/>
              </a:defRPr>
            </a:lvl5pPr>
            <a:lvl6pPr marL="2658184" indent="-241653" eaLnBrk="0" fontAlgn="base" hangingPunct="0">
              <a:spcBef>
                <a:spcPct val="0"/>
              </a:spcBef>
              <a:spcAft>
                <a:spcPct val="0"/>
              </a:spcAft>
              <a:defRPr>
                <a:solidFill>
                  <a:schemeClr val="tx1"/>
                </a:solidFill>
                <a:latin typeface="Calibri" panose="020F0502020204030204" pitchFamily="34" charset="0"/>
              </a:defRPr>
            </a:lvl6pPr>
            <a:lvl7pPr marL="3141490" indent="-241653" eaLnBrk="0" fontAlgn="base" hangingPunct="0">
              <a:spcBef>
                <a:spcPct val="0"/>
              </a:spcBef>
              <a:spcAft>
                <a:spcPct val="0"/>
              </a:spcAft>
              <a:defRPr>
                <a:solidFill>
                  <a:schemeClr val="tx1"/>
                </a:solidFill>
                <a:latin typeface="Calibri" panose="020F0502020204030204" pitchFamily="34" charset="0"/>
              </a:defRPr>
            </a:lvl7pPr>
            <a:lvl8pPr marL="3624796" indent="-241653" eaLnBrk="0" fontAlgn="base" hangingPunct="0">
              <a:spcBef>
                <a:spcPct val="0"/>
              </a:spcBef>
              <a:spcAft>
                <a:spcPct val="0"/>
              </a:spcAft>
              <a:defRPr>
                <a:solidFill>
                  <a:schemeClr val="tx1"/>
                </a:solidFill>
                <a:latin typeface="Calibri" panose="020F0502020204030204" pitchFamily="34" charset="0"/>
              </a:defRPr>
            </a:lvl8pPr>
            <a:lvl9pPr marL="4108102" indent="-241653"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9A6578F-B11B-45B7-A3D3-0056C239EA48}" type="slidenum">
              <a:rPr lang="en-US" altLang="en-US" smtClean="0">
                <a:ea typeface="MS PGothic" panose="020B0600070205080204" pitchFamily="34" charset="-128"/>
              </a:rPr>
              <a:pPr fontAlgn="base">
                <a:spcBef>
                  <a:spcPct val="0"/>
                </a:spcBef>
                <a:spcAft>
                  <a:spcPct val="0"/>
                </a:spcAft>
              </a:pPr>
              <a:t>12</a:t>
            </a:fld>
            <a:endParaRPr lang="en-US" altLang="en-US">
              <a:ea typeface="MS PGothic" panose="020B0600070205080204" pitchFamily="34" charset="-128"/>
            </a:endParaRPr>
          </a:p>
        </p:txBody>
      </p:sp>
    </p:spTree>
    <p:extLst>
      <p:ext uri="{BB962C8B-B14F-4D97-AF65-F5344CB8AC3E}">
        <p14:creationId xmlns:p14="http://schemas.microsoft.com/office/powerpoint/2010/main" val="9652396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7"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l="2241" b="2241"/>
          <a:stretch/>
        </p:blipFill>
        <p:spPr>
          <a:xfrm>
            <a:off x="152400" y="152399"/>
            <a:ext cx="8839200" cy="6555326"/>
          </a:xfrm>
          <a:prstGeom prst="rect">
            <a:avLst/>
          </a:prstGeom>
          <a:solidFill>
            <a:srgbClr val="CFCDC9"/>
          </a:solidFill>
        </p:spPr>
      </p:pic>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40C00456-721A-A94C-800A-D5E7EE91C160}" type="datetime1">
              <a:rPr lang="en-US" smtClean="0"/>
              <a:pPr/>
              <a:t>9/27/19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762000" y="3886200"/>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chemeClr val="bg1"/>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pic>
        <p:nvPicPr>
          <p:cNvPr id="15" name="Picture 14" descr="USAID_Logo_White_v02.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a:effectLst>
            <a:outerShdw blurRad="254000" dir="2700000" algn="tl" rotWithShape="0">
              <a:srgbClr val="000000">
                <a:alpha val="20000"/>
              </a:srgbClr>
            </a:outerShdw>
          </a:effectLst>
        </p:spPr>
      </p:pic>
      <p:sp>
        <p:nvSpPr>
          <p:cNvPr id="18" name="Rounded Rectangle 17"/>
          <p:cNvSpPr/>
          <p:nvPr userDrawn="1"/>
        </p:nvSpPr>
        <p:spPr>
          <a:xfrm>
            <a:off x="5159633" y="3726360"/>
            <a:ext cx="3396734" cy="2739509"/>
          </a:xfrm>
          <a:prstGeom prst="roundRect">
            <a:avLst>
              <a:gd name="adj" fmla="val 4893"/>
            </a:avLst>
          </a:prstGeom>
          <a:solidFill>
            <a:schemeClr val="bg1">
              <a:alpha val="80000"/>
            </a:schemeClr>
          </a:solidFill>
          <a:ln w="6350">
            <a:solidFill>
              <a:srgbClr val="6C6463"/>
            </a:solidFill>
          </a:ln>
          <a:effectLst/>
        </p:spPr>
        <p:style>
          <a:lnRef idx="1">
            <a:schemeClr val="accent1"/>
          </a:lnRef>
          <a:fillRef idx="3">
            <a:schemeClr val="accent1"/>
          </a:fillRef>
          <a:effectRef idx="2">
            <a:schemeClr val="accent1"/>
          </a:effectRef>
          <a:fontRef idx="minor">
            <a:schemeClr val="lt1"/>
          </a:fontRef>
        </p:style>
        <p:txBody>
          <a:bodyPr wrap="square" lIns="91440" tIns="137160" rIns="182880" bIns="137160" rtlCol="0" anchor="ctr">
            <a:spAutoFit/>
          </a:bodyPr>
          <a:lstStyle/>
          <a:p>
            <a:pPr marL="58737" indent="0">
              <a:spcAft>
                <a:spcPts val="600"/>
              </a:spcAft>
              <a:buFontTx/>
              <a:buNone/>
            </a:pPr>
            <a:r>
              <a:rPr lang="en-US" sz="1000" dirty="0">
                <a:solidFill>
                  <a:schemeClr val="tx1"/>
                </a:solidFill>
              </a:rPr>
              <a:t>To change this cover photo: </a:t>
            </a:r>
          </a:p>
          <a:p>
            <a:pPr marL="171450" indent="-112713">
              <a:spcAft>
                <a:spcPts val="600"/>
              </a:spcAft>
              <a:buFont typeface="Arial"/>
              <a:buChar char="•"/>
            </a:pPr>
            <a:r>
              <a:rPr lang="en-US" sz="1000" dirty="0">
                <a:solidFill>
                  <a:schemeClr val="tx1"/>
                </a:solidFill>
              </a:rPr>
              <a:t>Click on View &gt; Slide Master.</a:t>
            </a:r>
          </a:p>
          <a:p>
            <a:pPr marL="171450" indent="-112713">
              <a:spcAft>
                <a:spcPts val="600"/>
              </a:spcAft>
              <a:buFont typeface="Arial"/>
              <a:buChar char="•"/>
            </a:pPr>
            <a:r>
              <a:rPr lang="en-US" sz="1000" dirty="0">
                <a:solidFill>
                  <a:schemeClr val="tx1"/>
                </a:solidFill>
              </a:rPr>
              <a:t>Right</a:t>
            </a:r>
            <a:r>
              <a:rPr lang="en-US" sz="1000" baseline="0" dirty="0">
                <a:solidFill>
                  <a:schemeClr val="tx1"/>
                </a:solidFill>
              </a:rPr>
              <a:t> c</a:t>
            </a:r>
            <a:r>
              <a:rPr lang="en-US" sz="1000" dirty="0">
                <a:solidFill>
                  <a:schemeClr val="tx1"/>
                </a:solidFill>
              </a:rPr>
              <a:t>lick on this photo</a:t>
            </a:r>
            <a:r>
              <a:rPr lang="en-US" sz="1000" baseline="0" dirty="0">
                <a:solidFill>
                  <a:schemeClr val="tx1"/>
                </a:solidFill>
              </a:rPr>
              <a:t> &gt; Change Picture… &gt; Choose a Picture &gt; Insert.</a:t>
            </a:r>
            <a:endParaRPr lang="en-US" sz="1000" dirty="0">
              <a:solidFill>
                <a:schemeClr val="tx1"/>
              </a:solidFill>
            </a:endParaRPr>
          </a:p>
          <a:p>
            <a:pPr marL="171450" indent="-112713">
              <a:spcAft>
                <a:spcPts val="600"/>
              </a:spcAft>
              <a:buFont typeface="Arial"/>
              <a:buChar char="•"/>
            </a:pPr>
            <a:r>
              <a:rPr lang="en-US" sz="1000" dirty="0">
                <a:solidFill>
                  <a:schemeClr val="tx1"/>
                </a:solidFill>
              </a:rPr>
              <a:t>Click on Picture Tools tab &gt; Crop &gt; drag straight cropping handles to inside edges of white frame. You can resize the photo within shape, while locking the photo’s aspect ratio, by holding shift key and dragging the photo’s round corner handle. You can also use the mouse to drag the photo to desired position within the shape. Click outside the photo.</a:t>
            </a:r>
          </a:p>
          <a:p>
            <a:pPr marL="171450" indent="-112713">
              <a:spcAft>
                <a:spcPts val="600"/>
              </a:spcAft>
              <a:buFont typeface="Arial"/>
              <a:buChar char="•"/>
            </a:pPr>
            <a:r>
              <a:rPr lang="en-US" sz="1000" dirty="0">
                <a:solidFill>
                  <a:schemeClr val="tx1"/>
                </a:solidFill>
              </a:rPr>
              <a:t>Add photo credit to the text box at top right of page.</a:t>
            </a:r>
          </a:p>
          <a:p>
            <a:pPr marL="171450" indent="-112713">
              <a:spcAft>
                <a:spcPts val="600"/>
              </a:spcAft>
              <a:buFont typeface="Arial"/>
              <a:buChar char="•"/>
            </a:pPr>
            <a:r>
              <a:rPr lang="en-US" sz="1000" dirty="0">
                <a:solidFill>
                  <a:schemeClr val="tx1"/>
                </a:solidFill>
              </a:rPr>
              <a:t>Delete this instruction text box.</a:t>
            </a:r>
          </a:p>
        </p:txBody>
      </p:sp>
    </p:spTree>
    <p:extLst>
      <p:ext uri="{BB962C8B-B14F-4D97-AF65-F5344CB8AC3E}">
        <p14:creationId xmlns:p14="http://schemas.microsoft.com/office/powerpoint/2010/main" val="3883077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9/27/19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692142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9/27/19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47714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d/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9/27/19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125405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White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3429000"/>
            <a:ext cx="8839200" cy="32766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193355D5-F1DA-0F48-9E7E-0A3FEBF9FF84}" type="datetime1">
              <a:rPr lang="en-US" smtClean="0"/>
              <a:pPr/>
              <a:t>9/27/19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4"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3414608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60FEB5C5-97E6-6B45-BBE4-F2449473BB96}" type="datetime1">
              <a:rPr lang="en-US" smtClean="0"/>
              <a:pPr/>
              <a:t>9/27/19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BA0C2F"/>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1262035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d/White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9/27/19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2279006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26997"/>
            <a:ext cx="8839200" cy="6578603"/>
          </a:xfrm>
          <a:prstGeom prst="rect">
            <a:avLst/>
          </a:prstGeom>
        </p:spPr>
      </p:pic>
      <p:sp>
        <p:nvSpPr>
          <p:cNvPr id="5"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3F4168E2-91C5-9646-9F53-5B4E70AF759D}" type="datetime1">
              <a:rPr lang="en-US" smtClean="0"/>
              <a:pPr/>
              <a:t>9/27/19</a:t>
            </a:fld>
            <a:endParaRPr lang="en-US"/>
          </a:p>
        </p:txBody>
      </p:sp>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pic>
        <p:nvPicPr>
          <p:cNvPr id="9" name="Picture 8" descr="USAID_Logo_White_v02.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62000" y="3886200"/>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1852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ver - Full Blue">
    <p:bg>
      <p:bgPr>
        <a:solidFill>
          <a:srgbClr val="002F6C"/>
        </a:solidFill>
        <a:effectLst/>
      </p:bgPr>
    </p:bg>
    <p:spTree>
      <p:nvGrpSpPr>
        <p:cNvPr id="1" name=""/>
        <p:cNvGrpSpPr/>
        <p:nvPr/>
      </p:nvGrpSpPr>
      <p:grpSpPr>
        <a:xfrm>
          <a:off x="0" y="0"/>
          <a:ext cx="0" cy="0"/>
          <a:chOff x="0" y="0"/>
          <a:chExt cx="0" cy="0"/>
        </a:xfrm>
      </p:grpSpPr>
      <p:pic>
        <p:nvPicPr>
          <p:cNvPr id="7" name="Picture 6"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p:spPr>
      </p:pic>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9/27/19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685800" y="2133600"/>
            <a:ext cx="5486400" cy="1600200"/>
          </a:xfrm>
        </p:spPr>
        <p:txBody>
          <a:bodyPr anchor="b" anchorCtr="0">
            <a:normAutofit/>
          </a:bodyPr>
          <a:lstStyle>
            <a:lvl1pPr>
              <a:defRPr sz="3200">
                <a:solidFill>
                  <a:srgbClr val="FFFFFF"/>
                </a:solidFill>
              </a:defRPr>
            </a:lvl1pPr>
          </a:lstStyle>
          <a:p>
            <a:r>
              <a:rPr lang="en-US" dirty="0"/>
              <a:t>CLICK TO EDIT MASTER TITLE STYLE</a:t>
            </a:r>
          </a:p>
        </p:txBody>
      </p:sp>
      <p:sp>
        <p:nvSpPr>
          <p:cNvPr id="15" name="Subtitle 2"/>
          <p:cNvSpPr>
            <a:spLocks noGrp="1"/>
          </p:cNvSpPr>
          <p:nvPr>
            <p:ph type="subTitle" idx="1" hasCustomPrompt="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762000" y="3886200"/>
            <a:ext cx="32004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9452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Divider - Full Blue">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827782"/>
            <a:ext cx="5486400" cy="1077218"/>
          </a:xfrm>
        </p:spPr>
        <p:txBody>
          <a:bodyPr wrap="square" anchor="t" anchorCtr="0">
            <a:spAutoFit/>
          </a:bodyPr>
          <a:lstStyle>
            <a:lvl1pPr>
              <a:defRPr sz="32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9/27/19</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pic>
        <p:nvPicPr>
          <p:cNvPr id="6" name="Picture 5"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cxnSp>
        <p:nvCxnSpPr>
          <p:cNvPr id="7" name="Straight Connector 6"/>
          <p:cNvCxnSpPr/>
          <p:nvPr userDrawn="1"/>
        </p:nvCxnSpPr>
        <p:spPr>
          <a:xfrm>
            <a:off x="746760" y="990600"/>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2938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9/27/19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729899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pic>
        <p:nvPicPr>
          <p:cNvPr id="7" name="Picture 6"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p:spPr>
      </p:pic>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9/27/19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685800" y="2133600"/>
            <a:ext cx="5486400" cy="1600200"/>
          </a:xfrm>
        </p:spPr>
        <p:txBody>
          <a:bodyPr anchor="b" anchorCtr="0">
            <a:normAutofit/>
          </a:bodyPr>
          <a:lstStyle>
            <a:lvl1pPr>
              <a:defRPr sz="3200">
                <a:solidFill>
                  <a:srgbClr val="FFFFFF"/>
                </a:solidFill>
              </a:defRPr>
            </a:lvl1pPr>
          </a:lstStyle>
          <a:p>
            <a:r>
              <a:rPr lang="en-US" dirty="0"/>
              <a:t>CLICK TO EDIT MASTER TITLE STYLE</a:t>
            </a:r>
          </a:p>
        </p:txBody>
      </p:sp>
      <p:sp>
        <p:nvSpPr>
          <p:cNvPr id="15" name="Subtitle 2"/>
          <p:cNvSpPr>
            <a:spLocks noGrp="1"/>
          </p:cNvSpPr>
          <p:nvPr>
            <p:ph type="subTitle" idx="1" hasCustomPrompt="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762000" y="3886200"/>
            <a:ext cx="32004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2771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p:cNvSpPr>
            <a:spLocks noGrp="1"/>
          </p:cNvSpPr>
          <p:nvPr>
            <p:ph type="dt" sz="half" idx="10"/>
          </p:nvPr>
        </p:nvSpPr>
        <p:spPr/>
        <p:txBody>
          <a:bodyPr/>
          <a:lstStyle>
            <a:lvl1pPr>
              <a:defRPr>
                <a:solidFill>
                  <a:srgbClr val="6C6463"/>
                </a:solidFill>
              </a:defRPr>
            </a:lvl1pPr>
          </a:lstStyle>
          <a:p>
            <a:fld id="{F1C838E6-2EFE-2E47-BF15-73F64BC0A44F}" type="datetime1">
              <a:rPr lang="en-US" smtClean="0"/>
              <a:t>9/27/19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121020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9/27/19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226335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Gray 1 Content + Bottom Photo">
    <p:bg>
      <p:bgPr>
        <a:solidFill>
          <a:srgbClr val="E7E7E5"/>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hasCustomPrompt="1"/>
          </p:nvPr>
        </p:nvSpPr>
        <p:spPr>
          <a:xfrm>
            <a:off x="152400" y="3429000"/>
            <a:ext cx="8839200" cy="3276600"/>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16"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BCCE5460-4FB7-5647-9AB1-CEF5116A5DCA}" type="datetime1">
              <a:rPr lang="en-US" smtClean="0"/>
              <a:pPr/>
              <a:t>9/27/19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483867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ue/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7D8A49A0-1A63-6943-82D6-C193E6102C72}" type="datetime1">
              <a:rPr lang="en-US" smtClean="0"/>
              <a:pPr/>
              <a:t>9/27/19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0067B9"/>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6824639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ue/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9/27/19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3879362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9/27/19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3042319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ue/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p:cNvSpPr>
            <a:spLocks noGrp="1"/>
          </p:cNvSpPr>
          <p:nvPr>
            <p:ph type="dt" sz="half" idx="10"/>
          </p:nvPr>
        </p:nvSpPr>
        <p:spPr/>
        <p:txBody>
          <a:bodyPr/>
          <a:lstStyle>
            <a:lvl1pPr>
              <a:defRPr>
                <a:solidFill>
                  <a:srgbClr val="6C6463"/>
                </a:solidFill>
              </a:defRPr>
            </a:lvl1pPr>
          </a:lstStyle>
          <a:p>
            <a:fld id="{F1C838E6-2EFE-2E47-BF15-73F64BC0A44F}" type="datetime1">
              <a:rPr lang="en-US" smtClean="0"/>
              <a:t>9/27/19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751183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ue/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9/27/19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476668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White 1 Content + Bottom Photo">
    <p:bg>
      <p:bgPr>
        <a:solidFill>
          <a:schemeClr val="bg1"/>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hasCustomPrompt="1"/>
          </p:nvPr>
        </p:nvSpPr>
        <p:spPr>
          <a:xfrm>
            <a:off x="152400" y="3429000"/>
            <a:ext cx="8839200" cy="32766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16"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BCCE5460-4FB7-5647-9AB1-CEF5116A5DCA}" type="datetime1">
              <a:rPr lang="en-US" smtClean="0"/>
              <a:pPr/>
              <a:t>9/27/19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1251040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ue/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7D8A49A0-1A63-6943-82D6-C193E6102C72}" type="datetime1">
              <a:rPr lang="en-US" smtClean="0"/>
              <a:pPr/>
              <a:t>9/27/19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0067B9"/>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1796746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827782"/>
            <a:ext cx="5486400" cy="1077218"/>
          </a:xfrm>
        </p:spPr>
        <p:txBody>
          <a:bodyPr wrap="square" anchor="t" anchorCtr="0">
            <a:spAutoFit/>
          </a:bodyPr>
          <a:lstStyle>
            <a:lvl1pPr>
              <a:defRPr sz="32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9/27/19</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pic>
        <p:nvPicPr>
          <p:cNvPr id="6" name="Picture 5"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cxnSp>
        <p:nvCxnSpPr>
          <p:cNvPr id="7" name="Straight Connector 6"/>
          <p:cNvCxnSpPr/>
          <p:nvPr userDrawn="1"/>
        </p:nvCxnSpPr>
        <p:spPr>
          <a:xfrm>
            <a:off x="746760" y="990600"/>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496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ue/White Title + Lef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9/27/19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473836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1CDADB-073B-4FC0-81A9-3445A9BD722B}" type="slidenum">
              <a:rPr lang="en-US"/>
              <a:pPr>
                <a:defRPr/>
              </a:pPr>
              <a:t>‹#›</a:t>
            </a:fld>
            <a:endParaRPr lang="en-US"/>
          </a:p>
        </p:txBody>
      </p:sp>
    </p:spTree>
    <p:extLst>
      <p:ext uri="{BB962C8B-B14F-4D97-AF65-F5344CB8AC3E}">
        <p14:creationId xmlns:p14="http://schemas.microsoft.com/office/powerpoint/2010/main" val="18698111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81000" y="1600200"/>
            <a:ext cx="7620000" cy="685800"/>
          </a:xfrm>
          <a:prstGeom prst="rect">
            <a:avLst/>
          </a:prstGeom>
        </p:spPr>
        <p:txBody>
          <a:bodyPr/>
          <a:lstStyle>
            <a:lvl1pPr>
              <a:defRPr>
                <a:latin typeface="Gill Sans" pitchFamily="34" charset="0"/>
              </a:defRPr>
            </a:lvl1pPr>
          </a:lstStyle>
          <a:p>
            <a:r>
              <a:rPr lang="en-US"/>
              <a:t>Click to edit Master title style</a:t>
            </a:r>
            <a:endParaRPr lang="en-US" dirty="0"/>
          </a:p>
        </p:txBody>
      </p:sp>
      <p:sp>
        <p:nvSpPr>
          <p:cNvPr id="5" name="Chart Placeholder 4"/>
          <p:cNvSpPr>
            <a:spLocks noGrp="1"/>
          </p:cNvSpPr>
          <p:nvPr>
            <p:ph type="chart" sz="quarter" idx="1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pPr lvl="0"/>
            <a:r>
              <a:rPr lang="en-US" noProof="0"/>
              <a:t>Click icon to add chart</a:t>
            </a:r>
            <a:endParaRPr lang="en-US" noProof="0" dirty="0"/>
          </a:p>
        </p:txBody>
      </p:sp>
    </p:spTree>
    <p:extLst>
      <p:ext uri="{BB962C8B-B14F-4D97-AF65-F5344CB8AC3E}">
        <p14:creationId xmlns:p14="http://schemas.microsoft.com/office/powerpoint/2010/main" val="1730941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9/27/19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11609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9/27/19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986042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9/27/19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90966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3429000"/>
            <a:ext cx="8839200" cy="3276600"/>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193355D5-F1DA-0F48-9E7E-0A3FEBF9FF84}" type="datetime1">
              <a:rPr lang="en-US" smtClean="0"/>
              <a:pPr/>
              <a:t>9/27/19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4"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470141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60FEB5C5-97E6-6B45-BBE4-F2449473BB96}" type="datetime1">
              <a:rPr lang="en-US" smtClean="0"/>
              <a:pPr/>
              <a:t>9/27/19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BA0C2F"/>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560114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9/27/19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23925276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fld id="{7C017F59-29DA-6F48-B92A-5AD511CC2D63}" type="datetime1">
              <a:rPr lang="en-US" smtClean="0"/>
              <a:pPr/>
              <a:t>9/27/19</a:t>
            </a:fld>
            <a:endParaRPr lang="en-US"/>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a:t>FOOTER GOES HERE</a:t>
            </a:r>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698" r:id="rId1"/>
    <p:sldLayoutId id="2147483674" r:id="rId2"/>
    <p:sldLayoutId id="2147483654" r:id="rId3"/>
    <p:sldLayoutId id="2147483708" r:id="rId4"/>
    <p:sldLayoutId id="2147483709" r:id="rId5"/>
    <p:sldLayoutId id="2147483710" r:id="rId6"/>
    <p:sldLayoutId id="2147483711" r:id="rId7"/>
    <p:sldLayoutId id="2147483712" r:id="rId8"/>
    <p:sldLayoutId id="2147483714" r:id="rId9"/>
    <p:sldLayoutId id="2147483722" r:id="rId10"/>
    <p:sldLayoutId id="2147483723" r:id="rId11"/>
    <p:sldLayoutId id="2147483724" r:id="rId12"/>
    <p:sldLayoutId id="2147483725" r:id="rId13"/>
    <p:sldLayoutId id="2147483726" r:id="rId14"/>
    <p:sldLayoutId id="2147483730" r:id="rId15"/>
    <p:sldLayoutId id="2147483696" r:id="rId16"/>
    <p:sldLayoutId id="2147483716" r:id="rId17"/>
    <p:sldLayoutId id="2147483717" r:id="rId18"/>
    <p:sldLayoutId id="2147483718" r:id="rId19"/>
    <p:sldLayoutId id="2147483686" r:id="rId20"/>
    <p:sldLayoutId id="2147483720" r:id="rId21"/>
    <p:sldLayoutId id="2147483699" r:id="rId22"/>
    <p:sldLayoutId id="2147483694" r:id="rId23"/>
    <p:sldLayoutId id="2147483731" r:id="rId24"/>
    <p:sldLayoutId id="2147483732" r:id="rId25"/>
    <p:sldLayoutId id="2147483733" r:id="rId26"/>
    <p:sldLayoutId id="2147483734" r:id="rId27"/>
    <p:sldLayoutId id="2147483735" r:id="rId28"/>
    <p:sldLayoutId id="2147483736" r:id="rId29"/>
    <p:sldLayoutId id="2147483737" r:id="rId30"/>
    <p:sldLayoutId id="2147483739" r:id="rId31"/>
    <p:sldLayoutId id="2147483740" r:id="rId32"/>
  </p:sldLayoutIdLst>
  <p:hf hdr="0"/>
  <p:txStyles>
    <p:titleStyle>
      <a:lvl1pPr algn="l" defTabSz="457200" rtl="0" eaLnBrk="1" latinLnBrk="0" hangingPunct="1">
        <a:spcBef>
          <a:spcPct val="0"/>
        </a:spcBef>
        <a:buNone/>
        <a:defRPr sz="2800" b="0" i="0" kern="1200">
          <a:solidFill>
            <a:srgbClr val="BA0C2F"/>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32.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jpeg"/></Relationships>
</file>

<file path=ppt/slides/_rels/slide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emf"/><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479B594D-EE2C-E248-B7F0-F679C2E525DC}" type="datetime1">
              <a:rPr lang="en-US" smtClean="0"/>
              <a:pPr/>
              <a:t>9/27/19</a:t>
            </a:fld>
            <a:r>
              <a:rPr lang="en-US" dirty="0"/>
              <a:t>`1</a:t>
            </a:r>
          </a:p>
        </p:txBody>
      </p:sp>
      <p:sp>
        <p:nvSpPr>
          <p:cNvPr id="4" name="Slide Number Placeholder 3"/>
          <p:cNvSpPr>
            <a:spLocks noGrp="1"/>
          </p:cNvSpPr>
          <p:nvPr>
            <p:ph type="sldNum" sz="quarter" idx="4"/>
          </p:nvPr>
        </p:nvSpPr>
        <p:spPr/>
        <p:txBody>
          <a:bodyPr/>
          <a:lstStyle/>
          <a:p>
            <a:fld id="{42782948-4DBE-204D-AB9E-B65E067054AE}" type="slidenum">
              <a:rPr lang="en-US" smtClean="0"/>
              <a:pPr/>
              <a:t>1</a:t>
            </a:fld>
            <a:endParaRPr lang="en-US"/>
          </a:p>
        </p:txBody>
      </p:sp>
      <p:sp>
        <p:nvSpPr>
          <p:cNvPr id="12" name="Title 11"/>
          <p:cNvSpPr>
            <a:spLocks noGrp="1"/>
          </p:cNvSpPr>
          <p:nvPr>
            <p:ph type="ctrTitle"/>
          </p:nvPr>
        </p:nvSpPr>
        <p:spPr>
          <a:xfrm>
            <a:off x="685800" y="2514600"/>
            <a:ext cx="7772400" cy="914400"/>
          </a:xfrm>
        </p:spPr>
        <p:txBody>
          <a:bodyPr>
            <a:normAutofit fontScale="90000"/>
          </a:bodyPr>
          <a:lstStyle/>
          <a:p>
            <a:pPr>
              <a:lnSpc>
                <a:spcPct val="150000"/>
              </a:lnSpc>
            </a:pPr>
            <a:r>
              <a:rPr lang="en-US" sz="2400" b="1" dirty="0">
                <a:solidFill>
                  <a:schemeClr val="bg1"/>
                </a:solidFill>
              </a:rPr>
              <a:t>ICT MESSAGING AS A PROMISING TECHNOLOGY DELIVERY MECHANISM FOR SMALLHOLDER RESILIENCE</a:t>
            </a:r>
          </a:p>
        </p:txBody>
      </p:sp>
      <p:sp>
        <p:nvSpPr>
          <p:cNvPr id="13" name="Subtitle 12"/>
          <p:cNvSpPr>
            <a:spLocks noGrp="1"/>
          </p:cNvSpPr>
          <p:nvPr>
            <p:ph type="subTitle" idx="1"/>
          </p:nvPr>
        </p:nvSpPr>
        <p:spPr>
          <a:xfrm>
            <a:off x="685800" y="4114800"/>
            <a:ext cx="6324600" cy="1600200"/>
          </a:xfrm>
        </p:spPr>
        <p:txBody>
          <a:bodyPr>
            <a:normAutofit/>
          </a:bodyPr>
          <a:lstStyle/>
          <a:p>
            <a:pPr>
              <a:lnSpc>
                <a:spcPct val="110000"/>
              </a:lnSpc>
              <a:spcAft>
                <a:spcPts val="0"/>
              </a:spcAft>
            </a:pPr>
            <a:r>
              <a:rPr lang="en-US" sz="1200" b="1" dirty="0"/>
              <a:t>FRED KIZITO</a:t>
            </a:r>
            <a:r>
              <a:rPr lang="en-US" sz="1200" b="1" baseline="30000" dirty="0"/>
              <a:t>1</a:t>
            </a:r>
            <a:r>
              <a:rPr lang="en-US" sz="1200" b="1" dirty="0"/>
              <a:t>, PATRICK KIAO</a:t>
            </a:r>
            <a:r>
              <a:rPr lang="en-US" sz="1200" b="1" baseline="30000" dirty="0"/>
              <a:t>2</a:t>
            </a:r>
            <a:r>
              <a:rPr lang="en-US" sz="1200" b="1" dirty="0"/>
              <a:t>, LEONARD SABULA</a:t>
            </a:r>
            <a:r>
              <a:rPr lang="en-US" sz="1200" b="1" baseline="30000" dirty="0"/>
              <a:t>3</a:t>
            </a:r>
            <a:r>
              <a:rPr lang="en-US" sz="1200" b="1" dirty="0"/>
              <a:t>, HAROON SSEGUYA</a:t>
            </a:r>
            <a:r>
              <a:rPr lang="en-US" sz="1200" b="1" baseline="30000" dirty="0"/>
              <a:t>1</a:t>
            </a:r>
            <a:r>
              <a:rPr lang="en-US" sz="1200" b="1" dirty="0"/>
              <a:t>, FREDDY BAIJUKYA</a:t>
            </a:r>
            <a:r>
              <a:rPr lang="en-US" sz="1200" b="1" baseline="30000" dirty="0"/>
              <a:t>1</a:t>
            </a:r>
            <a:r>
              <a:rPr lang="en-US" sz="1200" b="1" dirty="0"/>
              <a:t>, CHRISTOPHER MUTUNGI</a:t>
            </a:r>
            <a:r>
              <a:rPr lang="en-US" sz="1200" b="1" baseline="30000" dirty="0"/>
              <a:t>1</a:t>
            </a:r>
            <a:r>
              <a:rPr lang="en-US" sz="1200" b="1" dirty="0"/>
              <a:t>, JAPHET MASIGO</a:t>
            </a:r>
            <a:r>
              <a:rPr lang="en-US" sz="1200" b="1" baseline="30000" dirty="0"/>
              <a:t>1</a:t>
            </a:r>
            <a:br>
              <a:rPr lang="en-US" sz="1200" dirty="0"/>
            </a:br>
            <a:r>
              <a:rPr lang="en-US" sz="1200" baseline="30000" dirty="0"/>
              <a:t>1</a:t>
            </a:r>
            <a:r>
              <a:rPr lang="en-US" sz="1200" dirty="0"/>
              <a:t>INTERNATIONAL INSTITUTE OF  TROPICAL AGRICULTURE, </a:t>
            </a:r>
            <a:r>
              <a:rPr lang="en-US" sz="1200" baseline="30000" dirty="0"/>
              <a:t>2</a:t>
            </a:r>
            <a:r>
              <a:rPr lang="en-US" sz="1200" dirty="0"/>
              <a:t>ESOKO, </a:t>
            </a:r>
            <a:r>
              <a:rPr lang="en-US" sz="1200" baseline="30000" dirty="0"/>
              <a:t>3</a:t>
            </a:r>
            <a:r>
              <a:rPr lang="en-US" sz="1200" dirty="0"/>
              <a:t>TANZANIA AGRICULTURAL RESEARCH INSTITUTE - UYOLE</a:t>
            </a:r>
          </a:p>
          <a:p>
            <a:pPr>
              <a:lnSpc>
                <a:spcPct val="110000"/>
              </a:lnSpc>
              <a:spcAft>
                <a:spcPts val="0"/>
              </a:spcAft>
            </a:pPr>
            <a:r>
              <a:rPr lang="en-US" sz="1200" dirty="0"/>
              <a:t>AFRICA RISING - NAFAKA PROJECT ANNUAL REVIEW AND PLANNING MEETING</a:t>
            </a:r>
          </a:p>
          <a:p>
            <a:pPr>
              <a:lnSpc>
                <a:spcPct val="110000"/>
              </a:lnSpc>
              <a:spcAft>
                <a:spcPts val="0"/>
              </a:spcAft>
            </a:pPr>
            <a:r>
              <a:rPr lang="en-US" sz="1200" dirty="0"/>
              <a:t>3 – 4 JULY 2019, DAR ES SALAAM, TANZANIA</a:t>
            </a:r>
          </a:p>
        </p:txBody>
      </p:sp>
    </p:spTree>
    <p:extLst>
      <p:ext uri="{BB962C8B-B14F-4D97-AF65-F5344CB8AC3E}">
        <p14:creationId xmlns:p14="http://schemas.microsoft.com/office/powerpoint/2010/main" val="2471439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6324600" cy="609600"/>
          </a:xfrm>
        </p:spPr>
        <p:txBody>
          <a:bodyPr>
            <a:normAutofit fontScale="90000"/>
          </a:bodyPr>
          <a:lstStyle/>
          <a:p>
            <a:r>
              <a:rPr lang="en-US" altLang="en-US" dirty="0">
                <a:solidFill>
                  <a:srgbClr val="651D32"/>
                </a:solidFill>
              </a:rPr>
              <a:t>RE-THINKING SMALLHOLDER RESILIENCE</a:t>
            </a:r>
          </a:p>
        </p:txBody>
      </p:sp>
      <p:sp>
        <p:nvSpPr>
          <p:cNvPr id="19459" name="Content Placeholder 2"/>
          <p:cNvSpPr>
            <a:spLocks noGrp="1"/>
          </p:cNvSpPr>
          <p:nvPr>
            <p:ph idx="1"/>
          </p:nvPr>
        </p:nvSpPr>
        <p:spPr>
          <a:xfrm>
            <a:off x="597462" y="1447800"/>
            <a:ext cx="7772400" cy="4419600"/>
          </a:xfrm>
        </p:spPr>
        <p:txBody>
          <a:bodyPr/>
          <a:lstStyle/>
          <a:p>
            <a:pPr marL="457200" indent="-342900"/>
            <a:r>
              <a:rPr lang="en-US" altLang="en-US" dirty="0">
                <a:solidFill>
                  <a:schemeClr val="tx1"/>
                </a:solidFill>
              </a:rPr>
              <a:t>How best can we capture smallholder preferences while building resilience?</a:t>
            </a:r>
          </a:p>
          <a:p>
            <a:pPr marL="457200" indent="-342900"/>
            <a:r>
              <a:rPr lang="en-US" altLang="en-US" dirty="0">
                <a:solidFill>
                  <a:schemeClr val="tx1"/>
                </a:solidFill>
              </a:rPr>
              <a:t>Is it better to target ICT around landscape level interventions or would household level interventions suffice?</a:t>
            </a:r>
          </a:p>
          <a:p>
            <a:pPr marL="457200" indent="-342900"/>
            <a:r>
              <a:rPr lang="en-US" altLang="en-US" dirty="0">
                <a:solidFill>
                  <a:schemeClr val="tx1"/>
                </a:solidFill>
              </a:rPr>
              <a:t>What would be the anticipated impact of ICT if we had greater than 70% dissemination?</a:t>
            </a:r>
          </a:p>
          <a:p>
            <a:pPr marL="457200" indent="-342900"/>
            <a:r>
              <a:rPr lang="en-US" altLang="en-US" dirty="0">
                <a:solidFill>
                  <a:schemeClr val="tx1"/>
                </a:solidFill>
              </a:rPr>
              <a:t>What is preventing you from sharing your ICT messages.</a:t>
            </a:r>
          </a:p>
        </p:txBody>
      </p:sp>
    </p:spTree>
    <p:extLst>
      <p:ext uri="{BB962C8B-B14F-4D97-AF65-F5344CB8AC3E}">
        <p14:creationId xmlns:p14="http://schemas.microsoft.com/office/powerpoint/2010/main" val="1081208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2514600" cy="609600"/>
          </a:xfrm>
        </p:spPr>
        <p:txBody>
          <a:bodyPr/>
          <a:lstStyle/>
          <a:p>
            <a:r>
              <a:rPr lang="en-US" altLang="en-US" dirty="0">
                <a:solidFill>
                  <a:srgbClr val="651D32"/>
                </a:solidFill>
              </a:rPr>
              <a:t>THANK YOU!</a:t>
            </a:r>
          </a:p>
        </p:txBody>
      </p:sp>
      <p:sp>
        <p:nvSpPr>
          <p:cNvPr id="19459" name="Content Placeholder 2"/>
          <p:cNvSpPr>
            <a:spLocks noGrp="1"/>
          </p:cNvSpPr>
          <p:nvPr>
            <p:ph idx="1"/>
          </p:nvPr>
        </p:nvSpPr>
        <p:spPr>
          <a:xfrm>
            <a:off x="597462" y="1447800"/>
            <a:ext cx="7772400" cy="4419600"/>
          </a:xfrm>
        </p:spPr>
        <p:txBody>
          <a:bodyPr/>
          <a:lstStyle/>
          <a:p>
            <a:pPr marL="114300" indent="0">
              <a:buNone/>
            </a:pPr>
            <a:endParaRPr lang="en-US" altLang="en-US" dirty="0">
              <a:solidFill>
                <a:schemeClr val="tx1"/>
              </a:solidFill>
            </a:endParaRPr>
          </a:p>
        </p:txBody>
      </p:sp>
      <p:pic>
        <p:nvPicPr>
          <p:cNvPr id="2" name="Picture 1">
            <a:extLst>
              <a:ext uri="{FF2B5EF4-FFF2-40B4-BE49-F238E27FC236}">
                <a16:creationId xmlns:a16="http://schemas.microsoft.com/office/drawing/2014/main" id="{2031A49A-72F2-A844-A340-53C7B616D6E5}"/>
              </a:ext>
            </a:extLst>
          </p:cNvPr>
          <p:cNvPicPr>
            <a:picLocks noChangeAspect="1"/>
          </p:cNvPicPr>
          <p:nvPr/>
        </p:nvPicPr>
        <p:blipFill>
          <a:blip r:embed="rId2"/>
          <a:stretch>
            <a:fillRect/>
          </a:stretch>
        </p:blipFill>
        <p:spPr>
          <a:xfrm>
            <a:off x="609600" y="1449659"/>
            <a:ext cx="7114721" cy="4819650"/>
          </a:xfrm>
          <a:prstGeom prst="rect">
            <a:avLst/>
          </a:prstGeom>
        </p:spPr>
      </p:pic>
    </p:spTree>
    <p:extLst>
      <p:ext uri="{BB962C8B-B14F-4D97-AF65-F5344CB8AC3E}">
        <p14:creationId xmlns:p14="http://schemas.microsoft.com/office/powerpoint/2010/main" val="3682392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19993" y="3632601"/>
            <a:ext cx="2276596" cy="58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12" descr="C:\Users\user\Desktop\URGENT TASKS\Coat_of_arms_of_Tanzania.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1202" y="2464266"/>
            <a:ext cx="1095979" cy="892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nas\DATA\MMU\1Publishing_service\50YEARS_Anniversary\50YEARS_logos\IITA TAA new logo.png">
            <a:extLst>
              <a:ext uri="{FF2B5EF4-FFF2-40B4-BE49-F238E27FC236}">
                <a16:creationId xmlns:a16="http://schemas.microsoft.com/office/drawing/2014/main" id="{04374767-0B59-471C-9D51-42E6E96BB0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6623" y="3632601"/>
            <a:ext cx="1716946" cy="6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descr="Horizontal_CMYK_600">
            <a:extLst>
              <a:ext uri="{FF2B5EF4-FFF2-40B4-BE49-F238E27FC236}">
                <a16:creationId xmlns:a16="http://schemas.microsoft.com/office/drawing/2014/main" id="{0657001D-0A49-4544-B9D2-4080DAB1B1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6586" y="2768246"/>
            <a:ext cx="2057400" cy="58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2">
            <a:extLst>
              <a:ext uri="{FF2B5EF4-FFF2-40B4-BE49-F238E27FC236}">
                <a16:creationId xmlns:a16="http://schemas.microsoft.com/office/drawing/2014/main" id="{D98FAC9D-40CF-0044-A37A-B8074DAAC4F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703417" y="5571701"/>
            <a:ext cx="966631" cy="966631"/>
          </a:xfrm>
          <a:prstGeom prst="rect">
            <a:avLst/>
          </a:prstGeom>
        </p:spPr>
      </p:pic>
      <p:pic>
        <p:nvPicPr>
          <p:cNvPr id="8" name="Picture 7">
            <a:extLst>
              <a:ext uri="{FF2B5EF4-FFF2-40B4-BE49-F238E27FC236}">
                <a16:creationId xmlns:a16="http://schemas.microsoft.com/office/drawing/2014/main" id="{2707BA4D-1B63-264B-8A52-4CA8193D3DA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485069" y="5789543"/>
            <a:ext cx="736337" cy="530949"/>
          </a:xfrm>
          <a:prstGeom prst="rect">
            <a:avLst/>
          </a:prstGeom>
        </p:spPr>
      </p:pic>
      <p:pic>
        <p:nvPicPr>
          <p:cNvPr id="9" name="Picture 8">
            <a:extLst>
              <a:ext uri="{FF2B5EF4-FFF2-40B4-BE49-F238E27FC236}">
                <a16:creationId xmlns:a16="http://schemas.microsoft.com/office/drawing/2014/main" id="{116EA44A-2AD2-C94B-8980-705D44BCF178}"/>
              </a:ext>
            </a:extLst>
          </p:cNvPr>
          <p:cNvPicPr>
            <a:picLocks noChangeAspect="1"/>
          </p:cNvPicPr>
          <p:nvPr/>
        </p:nvPicPr>
        <p:blipFill>
          <a:blip r:embed="rId9"/>
          <a:stretch>
            <a:fillRect/>
          </a:stretch>
        </p:blipFill>
        <p:spPr>
          <a:xfrm>
            <a:off x="1702205" y="4636876"/>
            <a:ext cx="973539" cy="823414"/>
          </a:xfrm>
          <a:prstGeom prst="rect">
            <a:avLst/>
          </a:prstGeom>
        </p:spPr>
      </p:pic>
      <p:pic>
        <p:nvPicPr>
          <p:cNvPr id="10" name="Picture 9">
            <a:extLst>
              <a:ext uri="{FF2B5EF4-FFF2-40B4-BE49-F238E27FC236}">
                <a16:creationId xmlns:a16="http://schemas.microsoft.com/office/drawing/2014/main" id="{60AFDA9C-37BB-DC4E-8ACF-365C3814E649}"/>
              </a:ext>
            </a:extLst>
          </p:cNvPr>
          <p:cNvPicPr>
            <a:picLocks noChangeAspect="1"/>
          </p:cNvPicPr>
          <p:nvPr/>
        </p:nvPicPr>
        <p:blipFill>
          <a:blip r:embed="rId10"/>
          <a:stretch>
            <a:fillRect/>
          </a:stretch>
        </p:blipFill>
        <p:spPr>
          <a:xfrm>
            <a:off x="3052516" y="4772731"/>
            <a:ext cx="1355675" cy="532262"/>
          </a:xfrm>
          <a:prstGeom prst="rect">
            <a:avLst/>
          </a:prstGeom>
        </p:spPr>
      </p:pic>
      <p:pic>
        <p:nvPicPr>
          <p:cNvPr id="11" name="Picture 10">
            <a:extLst>
              <a:ext uri="{FF2B5EF4-FFF2-40B4-BE49-F238E27FC236}">
                <a16:creationId xmlns:a16="http://schemas.microsoft.com/office/drawing/2014/main" id="{7107CBF0-BBA0-E942-8A5B-C81B1875A0D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143900" y="4629304"/>
            <a:ext cx="819117" cy="819117"/>
          </a:xfrm>
          <a:prstGeom prst="rect">
            <a:avLst/>
          </a:prstGeom>
        </p:spPr>
      </p:pic>
      <p:pic>
        <p:nvPicPr>
          <p:cNvPr id="12" name="Picture 11">
            <a:extLst>
              <a:ext uri="{FF2B5EF4-FFF2-40B4-BE49-F238E27FC236}">
                <a16:creationId xmlns:a16="http://schemas.microsoft.com/office/drawing/2014/main" id="{C93277C5-1FAD-2A4A-8B45-AB38B8A1A054}"/>
              </a:ext>
            </a:extLst>
          </p:cNvPr>
          <p:cNvPicPr>
            <a:picLocks noChangeAspect="1"/>
          </p:cNvPicPr>
          <p:nvPr/>
        </p:nvPicPr>
        <p:blipFill>
          <a:blip r:embed="rId12"/>
          <a:stretch>
            <a:fillRect/>
          </a:stretch>
        </p:blipFill>
        <p:spPr>
          <a:xfrm>
            <a:off x="6291016" y="4737564"/>
            <a:ext cx="1577884" cy="547284"/>
          </a:xfrm>
          <a:prstGeom prst="rect">
            <a:avLst/>
          </a:prstGeom>
        </p:spPr>
      </p:pic>
      <p:pic>
        <p:nvPicPr>
          <p:cNvPr id="13" name="Picture 14">
            <a:extLst>
              <a:ext uri="{FF2B5EF4-FFF2-40B4-BE49-F238E27FC236}">
                <a16:creationId xmlns:a16="http://schemas.microsoft.com/office/drawing/2014/main" id="{AF75E5A6-BA75-784D-8436-7F1B804D8E55}"/>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220445" y="5837991"/>
            <a:ext cx="949302" cy="62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P:\logos\c\cimmyt\CIMMYT Logo.jpg">
            <a:extLst>
              <a:ext uri="{FF2B5EF4-FFF2-40B4-BE49-F238E27FC236}">
                <a16:creationId xmlns:a16="http://schemas.microsoft.com/office/drawing/2014/main" id="{614C2B3E-8730-6048-BB70-BF4EAFF65D8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680261" y="5625567"/>
            <a:ext cx="1193310" cy="85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a:extLst>
              <a:ext uri="{FF2B5EF4-FFF2-40B4-BE49-F238E27FC236}">
                <a16:creationId xmlns:a16="http://schemas.microsoft.com/office/drawing/2014/main" id="{BECB04AA-5BED-AD46-8D00-C0CA571EBDFD}"/>
              </a:ext>
            </a:extLst>
          </p:cNvPr>
          <p:cNvSpPr>
            <a:spLocks noGrp="1"/>
          </p:cNvSpPr>
          <p:nvPr>
            <p:ph type="title"/>
          </p:nvPr>
        </p:nvSpPr>
        <p:spPr>
          <a:xfrm>
            <a:off x="609600" y="609600"/>
            <a:ext cx="7086600" cy="609600"/>
          </a:xfrm>
        </p:spPr>
        <p:txBody>
          <a:bodyPr>
            <a:normAutofit/>
          </a:bodyPr>
          <a:lstStyle/>
          <a:p>
            <a:r>
              <a:rPr lang="en-US" altLang="en-US" dirty="0">
                <a:solidFill>
                  <a:srgbClr val="651D32"/>
                </a:solidFill>
              </a:rPr>
              <a:t>PARTNERS</a:t>
            </a:r>
          </a:p>
        </p:txBody>
      </p:sp>
    </p:spTree>
    <p:extLst>
      <p:ext uri="{BB962C8B-B14F-4D97-AF65-F5344CB8AC3E}">
        <p14:creationId xmlns:p14="http://schemas.microsoft.com/office/powerpoint/2010/main" val="3044381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8382000" cy="609600"/>
          </a:xfrm>
        </p:spPr>
        <p:txBody>
          <a:bodyPr>
            <a:normAutofit/>
          </a:bodyPr>
          <a:lstStyle/>
          <a:p>
            <a:r>
              <a:rPr lang="en-US" altLang="en-US" dirty="0">
                <a:solidFill>
                  <a:srgbClr val="651D32"/>
                </a:solidFill>
              </a:rPr>
              <a:t>ICT PROCESS EVOLUTION </a:t>
            </a:r>
          </a:p>
        </p:txBody>
      </p:sp>
      <p:pic>
        <p:nvPicPr>
          <p:cNvPr id="3" name="Picture 2">
            <a:extLst>
              <a:ext uri="{FF2B5EF4-FFF2-40B4-BE49-F238E27FC236}">
                <a16:creationId xmlns:a16="http://schemas.microsoft.com/office/drawing/2014/main" id="{6AC7F21F-5909-3449-A83B-10C413346FA0}"/>
              </a:ext>
            </a:extLst>
          </p:cNvPr>
          <p:cNvPicPr>
            <a:picLocks noChangeAspect="1"/>
          </p:cNvPicPr>
          <p:nvPr/>
        </p:nvPicPr>
        <p:blipFill>
          <a:blip r:embed="rId2"/>
          <a:stretch>
            <a:fillRect/>
          </a:stretch>
        </p:blipFill>
        <p:spPr>
          <a:xfrm>
            <a:off x="644912" y="1524000"/>
            <a:ext cx="8024912" cy="2656446"/>
          </a:xfrm>
          <a:prstGeom prst="rect">
            <a:avLst/>
          </a:prstGeom>
        </p:spPr>
      </p:pic>
    </p:spTree>
    <p:extLst>
      <p:ext uri="{BB962C8B-B14F-4D97-AF65-F5344CB8AC3E}">
        <p14:creationId xmlns:p14="http://schemas.microsoft.com/office/powerpoint/2010/main" val="1603141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6172200" cy="609600"/>
          </a:xfrm>
        </p:spPr>
        <p:txBody>
          <a:bodyPr>
            <a:normAutofit fontScale="90000"/>
          </a:bodyPr>
          <a:lstStyle/>
          <a:p>
            <a:r>
              <a:rPr lang="en-US" altLang="en-US" dirty="0">
                <a:solidFill>
                  <a:srgbClr val="651D32"/>
                </a:solidFill>
              </a:rPr>
              <a:t>ANALYTICS AROUND FARMER PROFILING</a:t>
            </a:r>
          </a:p>
        </p:txBody>
      </p:sp>
      <p:sp>
        <p:nvSpPr>
          <p:cNvPr id="19459" name="Content Placeholder 2"/>
          <p:cNvSpPr>
            <a:spLocks noGrp="1"/>
          </p:cNvSpPr>
          <p:nvPr>
            <p:ph idx="1"/>
          </p:nvPr>
        </p:nvSpPr>
        <p:spPr>
          <a:xfrm>
            <a:off x="597462" y="1447800"/>
            <a:ext cx="7772400" cy="4419600"/>
          </a:xfrm>
        </p:spPr>
        <p:txBody>
          <a:bodyPr/>
          <a:lstStyle/>
          <a:p>
            <a:pPr marL="114300" indent="0">
              <a:buNone/>
            </a:pPr>
            <a:endParaRPr lang="en-US" altLang="en-US" dirty="0">
              <a:solidFill>
                <a:schemeClr val="tx1"/>
              </a:solidFill>
            </a:endParaRPr>
          </a:p>
        </p:txBody>
      </p:sp>
      <p:pic>
        <p:nvPicPr>
          <p:cNvPr id="2" name="Picture 1">
            <a:extLst>
              <a:ext uri="{FF2B5EF4-FFF2-40B4-BE49-F238E27FC236}">
                <a16:creationId xmlns:a16="http://schemas.microsoft.com/office/drawing/2014/main" id="{C15B1EF4-3D06-F249-AB9E-8EE697E53623}"/>
              </a:ext>
            </a:extLst>
          </p:cNvPr>
          <p:cNvPicPr>
            <a:picLocks noChangeAspect="1"/>
          </p:cNvPicPr>
          <p:nvPr/>
        </p:nvPicPr>
        <p:blipFill>
          <a:blip r:embed="rId2"/>
          <a:stretch>
            <a:fillRect/>
          </a:stretch>
        </p:blipFill>
        <p:spPr>
          <a:xfrm>
            <a:off x="584452" y="1409700"/>
            <a:ext cx="2819400" cy="4495800"/>
          </a:xfrm>
          <a:prstGeom prst="rect">
            <a:avLst/>
          </a:prstGeom>
        </p:spPr>
      </p:pic>
      <p:pic>
        <p:nvPicPr>
          <p:cNvPr id="11" name="Picture 10" descr="C:\Users\Fred Kizito\Desktop\Insyt\Screenshot_20190531-161559_Insyt.jpg">
            <a:extLst>
              <a:ext uri="{FF2B5EF4-FFF2-40B4-BE49-F238E27FC236}">
                <a16:creationId xmlns:a16="http://schemas.microsoft.com/office/drawing/2014/main" id="{BE95E279-59C7-4E49-8FD5-469795F5942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09787" y="1477537"/>
            <a:ext cx="2343413" cy="4999463"/>
          </a:xfrm>
          <a:prstGeom prst="rect">
            <a:avLst/>
          </a:prstGeom>
          <a:noFill/>
          <a:ln>
            <a:noFill/>
          </a:ln>
        </p:spPr>
      </p:pic>
    </p:spTree>
    <p:extLst>
      <p:ext uri="{BB962C8B-B14F-4D97-AF65-F5344CB8AC3E}">
        <p14:creationId xmlns:p14="http://schemas.microsoft.com/office/powerpoint/2010/main" val="2799041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6172200" cy="609600"/>
          </a:xfrm>
        </p:spPr>
        <p:txBody>
          <a:bodyPr>
            <a:normAutofit fontScale="90000"/>
          </a:bodyPr>
          <a:lstStyle/>
          <a:p>
            <a:r>
              <a:rPr lang="en-US" altLang="en-US" dirty="0">
                <a:solidFill>
                  <a:srgbClr val="651D32"/>
                </a:solidFill>
              </a:rPr>
              <a:t>ANALYTICS AROUND FARMER PROFILING</a:t>
            </a:r>
          </a:p>
        </p:txBody>
      </p:sp>
      <p:sp>
        <p:nvSpPr>
          <p:cNvPr id="19459" name="Content Placeholder 2"/>
          <p:cNvSpPr>
            <a:spLocks noGrp="1"/>
          </p:cNvSpPr>
          <p:nvPr>
            <p:ph idx="1"/>
          </p:nvPr>
        </p:nvSpPr>
        <p:spPr>
          <a:xfrm>
            <a:off x="597462" y="1447800"/>
            <a:ext cx="7772400" cy="4419600"/>
          </a:xfrm>
        </p:spPr>
        <p:txBody>
          <a:bodyPr/>
          <a:lstStyle/>
          <a:p>
            <a:pPr marL="114300" indent="0">
              <a:buNone/>
            </a:pPr>
            <a:endParaRPr lang="en-US" altLang="en-US" dirty="0">
              <a:solidFill>
                <a:schemeClr val="tx1"/>
              </a:solidFill>
            </a:endParaRPr>
          </a:p>
        </p:txBody>
      </p:sp>
      <p:pic>
        <p:nvPicPr>
          <p:cNvPr id="3" name="Picture 2">
            <a:extLst>
              <a:ext uri="{FF2B5EF4-FFF2-40B4-BE49-F238E27FC236}">
                <a16:creationId xmlns:a16="http://schemas.microsoft.com/office/drawing/2014/main" id="{55ECC8DB-433E-2443-A08A-B3179CDC36BC}"/>
              </a:ext>
            </a:extLst>
          </p:cNvPr>
          <p:cNvPicPr>
            <a:picLocks noChangeAspect="1"/>
          </p:cNvPicPr>
          <p:nvPr/>
        </p:nvPicPr>
        <p:blipFill>
          <a:blip r:embed="rId2"/>
          <a:stretch>
            <a:fillRect/>
          </a:stretch>
        </p:blipFill>
        <p:spPr>
          <a:xfrm>
            <a:off x="661560" y="1447800"/>
            <a:ext cx="7674848" cy="4146550"/>
          </a:xfrm>
          <a:prstGeom prst="rect">
            <a:avLst/>
          </a:prstGeom>
        </p:spPr>
      </p:pic>
    </p:spTree>
    <p:extLst>
      <p:ext uri="{BB962C8B-B14F-4D97-AF65-F5344CB8AC3E}">
        <p14:creationId xmlns:p14="http://schemas.microsoft.com/office/powerpoint/2010/main" val="2038185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6172200" cy="609600"/>
          </a:xfrm>
        </p:spPr>
        <p:txBody>
          <a:bodyPr>
            <a:normAutofit fontScale="90000"/>
          </a:bodyPr>
          <a:lstStyle/>
          <a:p>
            <a:r>
              <a:rPr lang="en-US" altLang="en-US" dirty="0">
                <a:solidFill>
                  <a:srgbClr val="651D32"/>
                </a:solidFill>
              </a:rPr>
              <a:t>ANALYTICS AROUND FARMER PROFILING</a:t>
            </a:r>
          </a:p>
        </p:txBody>
      </p:sp>
      <p:sp>
        <p:nvSpPr>
          <p:cNvPr id="19459" name="Content Placeholder 2"/>
          <p:cNvSpPr>
            <a:spLocks noGrp="1"/>
          </p:cNvSpPr>
          <p:nvPr>
            <p:ph idx="1"/>
          </p:nvPr>
        </p:nvSpPr>
        <p:spPr>
          <a:xfrm>
            <a:off x="597462" y="1447800"/>
            <a:ext cx="7772400" cy="4419600"/>
          </a:xfrm>
        </p:spPr>
        <p:txBody>
          <a:bodyPr/>
          <a:lstStyle/>
          <a:p>
            <a:pPr marL="114300" indent="0">
              <a:buNone/>
            </a:pPr>
            <a:endParaRPr lang="en-US" altLang="en-US" dirty="0">
              <a:solidFill>
                <a:schemeClr val="tx1"/>
              </a:solidFill>
            </a:endParaRPr>
          </a:p>
        </p:txBody>
      </p:sp>
      <p:pic>
        <p:nvPicPr>
          <p:cNvPr id="2" name="Picture 1">
            <a:extLst>
              <a:ext uri="{FF2B5EF4-FFF2-40B4-BE49-F238E27FC236}">
                <a16:creationId xmlns:a16="http://schemas.microsoft.com/office/drawing/2014/main" id="{527C88A6-BBB3-D54A-BAA6-0FB8C8519A50}"/>
              </a:ext>
            </a:extLst>
          </p:cNvPr>
          <p:cNvPicPr>
            <a:picLocks noChangeAspect="1"/>
          </p:cNvPicPr>
          <p:nvPr/>
        </p:nvPicPr>
        <p:blipFill>
          <a:blip r:embed="rId2"/>
          <a:stretch>
            <a:fillRect/>
          </a:stretch>
        </p:blipFill>
        <p:spPr>
          <a:xfrm>
            <a:off x="609600" y="1460810"/>
            <a:ext cx="8109260" cy="3187390"/>
          </a:xfrm>
          <a:prstGeom prst="rect">
            <a:avLst/>
          </a:prstGeom>
        </p:spPr>
      </p:pic>
    </p:spTree>
    <p:extLst>
      <p:ext uri="{BB962C8B-B14F-4D97-AF65-F5344CB8AC3E}">
        <p14:creationId xmlns:p14="http://schemas.microsoft.com/office/powerpoint/2010/main" val="2172651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6172200" cy="609600"/>
          </a:xfrm>
        </p:spPr>
        <p:txBody>
          <a:bodyPr>
            <a:normAutofit fontScale="90000"/>
          </a:bodyPr>
          <a:lstStyle/>
          <a:p>
            <a:r>
              <a:rPr lang="en-US" altLang="en-US" dirty="0">
                <a:solidFill>
                  <a:srgbClr val="651D32"/>
                </a:solidFill>
              </a:rPr>
              <a:t>ANALYTICS AROUND FARMER PROFILING</a:t>
            </a:r>
          </a:p>
        </p:txBody>
      </p:sp>
      <p:sp>
        <p:nvSpPr>
          <p:cNvPr id="19459" name="Content Placeholder 2"/>
          <p:cNvSpPr>
            <a:spLocks noGrp="1"/>
          </p:cNvSpPr>
          <p:nvPr>
            <p:ph idx="1"/>
          </p:nvPr>
        </p:nvSpPr>
        <p:spPr>
          <a:xfrm>
            <a:off x="597462" y="1447800"/>
            <a:ext cx="7772400" cy="4419600"/>
          </a:xfrm>
        </p:spPr>
        <p:txBody>
          <a:bodyPr/>
          <a:lstStyle/>
          <a:p>
            <a:pPr marL="114300" indent="0">
              <a:buNone/>
            </a:pPr>
            <a:endParaRPr lang="en-US" altLang="en-US" dirty="0">
              <a:solidFill>
                <a:schemeClr val="tx1"/>
              </a:solidFill>
            </a:endParaRPr>
          </a:p>
        </p:txBody>
      </p:sp>
      <p:pic>
        <p:nvPicPr>
          <p:cNvPr id="3" name="Picture 2">
            <a:extLst>
              <a:ext uri="{FF2B5EF4-FFF2-40B4-BE49-F238E27FC236}">
                <a16:creationId xmlns:a16="http://schemas.microsoft.com/office/drawing/2014/main" id="{75638024-A361-A045-A484-DADA0222F616}"/>
              </a:ext>
            </a:extLst>
          </p:cNvPr>
          <p:cNvPicPr>
            <a:picLocks noChangeAspect="1"/>
          </p:cNvPicPr>
          <p:nvPr/>
        </p:nvPicPr>
        <p:blipFill>
          <a:blip r:embed="rId2"/>
          <a:stretch>
            <a:fillRect/>
          </a:stretch>
        </p:blipFill>
        <p:spPr>
          <a:xfrm>
            <a:off x="613317" y="1447800"/>
            <a:ext cx="5397500" cy="3606800"/>
          </a:xfrm>
          <a:prstGeom prst="rect">
            <a:avLst/>
          </a:prstGeom>
        </p:spPr>
      </p:pic>
    </p:spTree>
    <p:extLst>
      <p:ext uri="{BB962C8B-B14F-4D97-AF65-F5344CB8AC3E}">
        <p14:creationId xmlns:p14="http://schemas.microsoft.com/office/powerpoint/2010/main" val="3340178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6172200" cy="609600"/>
          </a:xfrm>
        </p:spPr>
        <p:txBody>
          <a:bodyPr>
            <a:normAutofit fontScale="90000"/>
          </a:bodyPr>
          <a:lstStyle/>
          <a:p>
            <a:r>
              <a:rPr lang="en-US" altLang="en-US" dirty="0">
                <a:solidFill>
                  <a:srgbClr val="651D32"/>
                </a:solidFill>
              </a:rPr>
              <a:t>ANALYTICS AROUND FARMER PROFILING</a:t>
            </a:r>
          </a:p>
        </p:txBody>
      </p:sp>
      <p:sp>
        <p:nvSpPr>
          <p:cNvPr id="19459" name="Content Placeholder 2"/>
          <p:cNvSpPr>
            <a:spLocks noGrp="1"/>
          </p:cNvSpPr>
          <p:nvPr>
            <p:ph idx="1"/>
          </p:nvPr>
        </p:nvSpPr>
        <p:spPr>
          <a:xfrm>
            <a:off x="597462" y="1447800"/>
            <a:ext cx="7772400" cy="4419600"/>
          </a:xfrm>
        </p:spPr>
        <p:txBody>
          <a:bodyPr/>
          <a:lstStyle/>
          <a:p>
            <a:pPr marL="114300" indent="0">
              <a:buNone/>
            </a:pPr>
            <a:endParaRPr lang="en-US" altLang="en-US" dirty="0">
              <a:solidFill>
                <a:schemeClr val="tx1"/>
              </a:solidFill>
            </a:endParaRPr>
          </a:p>
        </p:txBody>
      </p:sp>
      <p:pic>
        <p:nvPicPr>
          <p:cNvPr id="5" name="Picture 4">
            <a:extLst>
              <a:ext uri="{FF2B5EF4-FFF2-40B4-BE49-F238E27FC236}">
                <a16:creationId xmlns:a16="http://schemas.microsoft.com/office/drawing/2014/main" id="{1F930599-BC0C-6846-AA52-DAF77B253709}"/>
              </a:ext>
            </a:extLst>
          </p:cNvPr>
          <p:cNvPicPr>
            <a:picLocks noChangeAspect="1"/>
          </p:cNvPicPr>
          <p:nvPr/>
        </p:nvPicPr>
        <p:blipFill>
          <a:blip r:embed="rId2"/>
          <a:stretch>
            <a:fillRect/>
          </a:stretch>
        </p:blipFill>
        <p:spPr>
          <a:xfrm>
            <a:off x="591886" y="1447800"/>
            <a:ext cx="5048250" cy="3619500"/>
          </a:xfrm>
          <a:prstGeom prst="rect">
            <a:avLst/>
          </a:prstGeom>
        </p:spPr>
      </p:pic>
    </p:spTree>
    <p:extLst>
      <p:ext uri="{BB962C8B-B14F-4D97-AF65-F5344CB8AC3E}">
        <p14:creationId xmlns:p14="http://schemas.microsoft.com/office/powerpoint/2010/main" val="944699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4572000" cy="609600"/>
          </a:xfrm>
        </p:spPr>
        <p:txBody>
          <a:bodyPr>
            <a:normAutofit/>
          </a:bodyPr>
          <a:lstStyle/>
          <a:p>
            <a:r>
              <a:rPr lang="en-US" altLang="en-US" dirty="0">
                <a:solidFill>
                  <a:srgbClr val="651D32"/>
                </a:solidFill>
              </a:rPr>
              <a:t>CONTENT DEVELOPMENT </a:t>
            </a:r>
          </a:p>
        </p:txBody>
      </p:sp>
      <p:sp>
        <p:nvSpPr>
          <p:cNvPr id="19459" name="Content Placeholder 2"/>
          <p:cNvSpPr>
            <a:spLocks noGrp="1"/>
          </p:cNvSpPr>
          <p:nvPr>
            <p:ph idx="1"/>
          </p:nvPr>
        </p:nvSpPr>
        <p:spPr>
          <a:xfrm>
            <a:off x="597462" y="1447800"/>
            <a:ext cx="7772400" cy="4419600"/>
          </a:xfrm>
        </p:spPr>
        <p:txBody>
          <a:bodyPr/>
          <a:lstStyle/>
          <a:p>
            <a:pPr marL="114300" indent="0">
              <a:buNone/>
            </a:pPr>
            <a:endParaRPr lang="en-US" altLang="en-US" dirty="0">
              <a:solidFill>
                <a:schemeClr val="tx1"/>
              </a:solidFill>
            </a:endParaRPr>
          </a:p>
        </p:txBody>
      </p:sp>
      <p:pic>
        <p:nvPicPr>
          <p:cNvPr id="2" name="Picture 1">
            <a:extLst>
              <a:ext uri="{FF2B5EF4-FFF2-40B4-BE49-F238E27FC236}">
                <a16:creationId xmlns:a16="http://schemas.microsoft.com/office/drawing/2014/main" id="{058D18AB-9435-2A44-B095-D0E6832CF792}"/>
              </a:ext>
            </a:extLst>
          </p:cNvPr>
          <p:cNvPicPr>
            <a:picLocks noChangeAspect="1"/>
          </p:cNvPicPr>
          <p:nvPr/>
        </p:nvPicPr>
        <p:blipFill>
          <a:blip r:embed="rId2"/>
          <a:stretch>
            <a:fillRect/>
          </a:stretch>
        </p:blipFill>
        <p:spPr>
          <a:xfrm>
            <a:off x="446049" y="1447800"/>
            <a:ext cx="8686800" cy="4800600"/>
          </a:xfrm>
          <a:prstGeom prst="rect">
            <a:avLst/>
          </a:prstGeom>
        </p:spPr>
      </p:pic>
    </p:spTree>
    <p:extLst>
      <p:ext uri="{BB962C8B-B14F-4D97-AF65-F5344CB8AC3E}">
        <p14:creationId xmlns:p14="http://schemas.microsoft.com/office/powerpoint/2010/main" val="3495791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6324600" cy="609600"/>
          </a:xfrm>
        </p:spPr>
        <p:txBody>
          <a:bodyPr>
            <a:normAutofit/>
          </a:bodyPr>
          <a:lstStyle/>
          <a:p>
            <a:r>
              <a:rPr lang="en-US" altLang="en-US" dirty="0">
                <a:solidFill>
                  <a:srgbClr val="651D32"/>
                </a:solidFill>
              </a:rPr>
              <a:t>SMALLHOLDER EMPOWERMENT </a:t>
            </a:r>
          </a:p>
        </p:txBody>
      </p:sp>
      <p:sp>
        <p:nvSpPr>
          <p:cNvPr id="19459" name="Content Placeholder 2"/>
          <p:cNvSpPr>
            <a:spLocks noGrp="1"/>
          </p:cNvSpPr>
          <p:nvPr>
            <p:ph idx="1"/>
          </p:nvPr>
        </p:nvSpPr>
        <p:spPr>
          <a:xfrm>
            <a:off x="597462" y="1447800"/>
            <a:ext cx="7772400" cy="4419600"/>
          </a:xfrm>
        </p:spPr>
        <p:txBody>
          <a:bodyPr/>
          <a:lstStyle/>
          <a:p>
            <a:pPr marL="114300" indent="0">
              <a:buNone/>
            </a:pPr>
            <a:endParaRPr lang="en-US" altLang="en-US" dirty="0">
              <a:solidFill>
                <a:schemeClr val="tx1"/>
              </a:solidFill>
            </a:endParaRPr>
          </a:p>
        </p:txBody>
      </p:sp>
      <p:pic>
        <p:nvPicPr>
          <p:cNvPr id="2" name="Picture 1">
            <a:extLst>
              <a:ext uri="{FF2B5EF4-FFF2-40B4-BE49-F238E27FC236}">
                <a16:creationId xmlns:a16="http://schemas.microsoft.com/office/drawing/2014/main" id="{788B1CC8-2DA5-9F4D-9D89-21DCE6B1E88A}"/>
              </a:ext>
            </a:extLst>
          </p:cNvPr>
          <p:cNvPicPr>
            <a:picLocks noChangeAspect="1"/>
          </p:cNvPicPr>
          <p:nvPr/>
        </p:nvPicPr>
        <p:blipFill>
          <a:blip r:embed="rId2"/>
          <a:stretch>
            <a:fillRect/>
          </a:stretch>
        </p:blipFill>
        <p:spPr>
          <a:xfrm>
            <a:off x="457200" y="1440366"/>
            <a:ext cx="8399733" cy="5010150"/>
          </a:xfrm>
          <a:prstGeom prst="rect">
            <a:avLst/>
          </a:prstGeom>
        </p:spPr>
      </p:pic>
    </p:spTree>
    <p:extLst>
      <p:ext uri="{BB962C8B-B14F-4D97-AF65-F5344CB8AC3E}">
        <p14:creationId xmlns:p14="http://schemas.microsoft.com/office/powerpoint/2010/main" val="9149847"/>
      </p:ext>
    </p:extLst>
  </p:cSld>
  <p:clrMapOvr>
    <a:masterClrMapping/>
  </p:clrMapOvr>
</p:sld>
</file>

<file path=ppt/theme/theme1.xml><?xml version="1.0" encoding="utf-8"?>
<a:theme xmlns:a="http://schemas.openxmlformats.org/drawingml/2006/main" name="4.3-Template_4.29.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4.3-Template_4.29.2016</Template>
  <TotalTime>1353</TotalTime>
  <Words>125</Words>
  <Application>Microsoft Macintosh PowerPoint</Application>
  <PresentationFormat>On-screen Show (4:3)</PresentationFormat>
  <Paragraphs>23</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Gill Sans</vt:lpstr>
      <vt:lpstr>Gill Sans MT</vt:lpstr>
      <vt:lpstr>Times</vt:lpstr>
      <vt:lpstr>4.3-Template_4.29.2016</vt:lpstr>
      <vt:lpstr>ICT MESSAGING AS A PROMISING TECHNOLOGY DELIVERY MECHANISM FOR SMALLHOLDER RESILIENCE</vt:lpstr>
      <vt:lpstr>ICT PROCESS EVOLUTION </vt:lpstr>
      <vt:lpstr>ANALYTICS AROUND FARMER PROFILING</vt:lpstr>
      <vt:lpstr>ANALYTICS AROUND FARMER PROFILING</vt:lpstr>
      <vt:lpstr>ANALYTICS AROUND FARMER PROFILING</vt:lpstr>
      <vt:lpstr>ANALYTICS AROUND FARMER PROFILING</vt:lpstr>
      <vt:lpstr>ANALYTICS AROUND FARMER PROFILING</vt:lpstr>
      <vt:lpstr>CONTENT DEVELOPMENT </vt:lpstr>
      <vt:lpstr>SMALLHOLDER EMPOWERMENT </vt:lpstr>
      <vt:lpstr>RE-THINKING SMALLHOLDER RESILIENCE</vt:lpstr>
      <vt:lpstr>THANK YOU!</vt:lpstr>
      <vt:lpstr>PARTNERS</vt:lpstr>
    </vt:vector>
  </TitlesOfParts>
  <Company>USAID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USAID</dc:creator>
  <cp:lastModifiedBy>Odhong, Jonathan (IITA)</cp:lastModifiedBy>
  <cp:revision>89</cp:revision>
  <cp:lastPrinted>2017-08-02T07:16:22Z</cp:lastPrinted>
  <dcterms:created xsi:type="dcterms:W3CDTF">2016-05-03T20:02:08Z</dcterms:created>
  <dcterms:modified xsi:type="dcterms:W3CDTF">2019-09-27T14:38:58Z</dcterms:modified>
</cp:coreProperties>
</file>