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955" r:id="rId2"/>
    <p:sldId id="951" r:id="rId3"/>
    <p:sldId id="1835" r:id="rId4"/>
    <p:sldId id="1823" r:id="rId5"/>
    <p:sldId id="1824" r:id="rId6"/>
    <p:sldId id="563" r:id="rId7"/>
    <p:sldId id="1485" r:id="rId8"/>
    <p:sldId id="1486" r:id="rId9"/>
    <p:sldId id="1825" r:id="rId10"/>
    <p:sldId id="1510" r:id="rId11"/>
    <p:sldId id="1826" r:id="rId12"/>
    <p:sldId id="1487" r:id="rId13"/>
    <p:sldId id="1488" r:id="rId14"/>
    <p:sldId id="1489" r:id="rId15"/>
    <p:sldId id="1513" r:id="rId16"/>
    <p:sldId id="1514" r:id="rId17"/>
    <p:sldId id="1515" r:id="rId18"/>
    <p:sldId id="1518" r:id="rId19"/>
    <p:sldId id="1827" r:id="rId20"/>
    <p:sldId id="1490" r:id="rId21"/>
    <p:sldId id="1516" r:id="rId22"/>
    <p:sldId id="1491" r:id="rId23"/>
    <p:sldId id="1492" r:id="rId24"/>
    <p:sldId id="1519" r:id="rId25"/>
    <p:sldId id="1828" r:id="rId26"/>
    <p:sldId id="1493" r:id="rId27"/>
    <p:sldId id="1494" r:id="rId28"/>
    <p:sldId id="1495" r:id="rId29"/>
    <p:sldId id="1520" r:id="rId30"/>
    <p:sldId id="1521" r:id="rId31"/>
    <p:sldId id="1829" r:id="rId32"/>
    <p:sldId id="1496" r:id="rId33"/>
    <p:sldId id="1497" r:id="rId34"/>
    <p:sldId id="1498" r:id="rId35"/>
    <p:sldId id="1524" r:id="rId36"/>
    <p:sldId id="1523" r:id="rId37"/>
    <p:sldId id="1525" r:id="rId38"/>
    <p:sldId id="1847" r:id="rId39"/>
    <p:sldId id="1526" r:id="rId40"/>
    <p:sldId id="1527" r:id="rId41"/>
    <p:sldId id="1529" r:id="rId42"/>
    <p:sldId id="1530" r:id="rId43"/>
    <p:sldId id="1830" r:id="rId44"/>
    <p:sldId id="1499" r:id="rId45"/>
    <p:sldId id="1522" r:id="rId46"/>
    <p:sldId id="1500" r:id="rId47"/>
    <p:sldId id="1501" r:id="rId48"/>
    <p:sldId id="1531" r:id="rId49"/>
    <p:sldId id="1532" r:id="rId50"/>
    <p:sldId id="1831" r:id="rId51"/>
    <p:sldId id="1502" r:id="rId52"/>
    <p:sldId id="1503" r:id="rId53"/>
    <p:sldId id="1504" r:id="rId54"/>
    <p:sldId id="1534" r:id="rId55"/>
    <p:sldId id="1848" r:id="rId56"/>
    <p:sldId id="1537" r:id="rId57"/>
    <p:sldId id="1535" r:id="rId58"/>
    <p:sldId id="1536" r:id="rId59"/>
    <p:sldId id="1832" r:id="rId60"/>
    <p:sldId id="1505" r:id="rId61"/>
    <p:sldId id="1533" r:id="rId62"/>
    <p:sldId id="1506" r:id="rId63"/>
    <p:sldId id="1507" r:id="rId64"/>
    <p:sldId id="1528" r:id="rId65"/>
    <p:sldId id="1538" r:id="rId66"/>
    <p:sldId id="1508" r:id="rId67"/>
    <p:sldId id="1845" r:id="rId68"/>
    <p:sldId id="1846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Module" id="{9DBEFF19-68A1-4B8D-907E-1D8E76A4DCBE}">
          <p14:sldIdLst>
            <p14:sldId id="955"/>
            <p14:sldId id="951"/>
            <p14:sldId id="1835"/>
          </p14:sldIdLst>
        </p14:section>
        <p14:section name="Introduction" id="{E5B072D4-1A5C-456F-8F89-69AB719C3F82}">
          <p14:sldIdLst>
            <p14:sldId id="1823"/>
            <p14:sldId id="1824"/>
            <p14:sldId id="563"/>
          </p14:sldIdLst>
        </p14:section>
        <p14:section name="Topic 8 - Harvesting and Post-harvest Management" id="{30F80433-9523-4948-BF48-E57403BC013B}">
          <p14:sldIdLst>
            <p14:sldId id="1485"/>
            <p14:sldId id="1486"/>
            <p14:sldId id="1825"/>
            <p14:sldId id="1510"/>
            <p14:sldId id="1826"/>
            <p14:sldId id="1487"/>
            <p14:sldId id="1488"/>
            <p14:sldId id="1489"/>
            <p14:sldId id="1513"/>
            <p14:sldId id="1514"/>
            <p14:sldId id="1515"/>
            <p14:sldId id="1518"/>
            <p14:sldId id="1827"/>
            <p14:sldId id="1490"/>
            <p14:sldId id="1516"/>
            <p14:sldId id="1491"/>
            <p14:sldId id="1492"/>
            <p14:sldId id="1519"/>
            <p14:sldId id="1828"/>
            <p14:sldId id="1493"/>
            <p14:sldId id="1494"/>
            <p14:sldId id="1495"/>
            <p14:sldId id="1520"/>
            <p14:sldId id="1521"/>
            <p14:sldId id="1829"/>
            <p14:sldId id="1496"/>
            <p14:sldId id="1497"/>
            <p14:sldId id="1498"/>
            <p14:sldId id="1524"/>
            <p14:sldId id="1523"/>
            <p14:sldId id="1525"/>
            <p14:sldId id="1847"/>
            <p14:sldId id="1526"/>
            <p14:sldId id="1527"/>
            <p14:sldId id="1529"/>
            <p14:sldId id="1530"/>
            <p14:sldId id="1830"/>
            <p14:sldId id="1499"/>
            <p14:sldId id="1522"/>
            <p14:sldId id="1500"/>
            <p14:sldId id="1501"/>
            <p14:sldId id="1531"/>
            <p14:sldId id="1532"/>
            <p14:sldId id="1831"/>
            <p14:sldId id="1502"/>
            <p14:sldId id="1503"/>
            <p14:sldId id="1504"/>
            <p14:sldId id="1534"/>
            <p14:sldId id="1848"/>
            <p14:sldId id="1537"/>
            <p14:sldId id="1535"/>
            <p14:sldId id="1536"/>
            <p14:sldId id="1832"/>
            <p14:sldId id="1505"/>
            <p14:sldId id="1533"/>
            <p14:sldId id="1506"/>
            <p14:sldId id="1507"/>
            <p14:sldId id="1528"/>
            <p14:sldId id="1538"/>
            <p14:sldId id="1508"/>
            <p14:sldId id="1845"/>
            <p14:sldId id="18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Nata" initials="NVA" lastIdx="5" clrIdx="6"/>
  <p:cmAuthor id="1" name="Emil6 Heidkamp" initials="EH" lastIdx="231" clrIdx="0">
    <p:extLst/>
  </p:cmAuthor>
  <p:cmAuthor id="8" name="Kat" initials="KH" lastIdx="15" clrIdx="7">
    <p:extLst>
      <p:ext uri="{19B8F6BF-5375-455C-9EA6-DF929625EA0E}">
        <p15:presenceInfo xmlns:p15="http://schemas.microsoft.com/office/powerpoint/2012/main" userId="Kat" providerId="None"/>
      </p:ext>
    </p:extLst>
  </p:cmAuthor>
  <p:cmAuthor id="2" name="Emilio" initials="E" lastIdx="64" clrIdx="1">
    <p:extLst/>
  </p:cmAuthor>
  <p:cmAuthor id="9" name="Nata Aliyeva" initials="NA" lastIdx="1" clrIdx="8">
    <p:extLst>
      <p:ext uri="{19B8F6BF-5375-455C-9EA6-DF929625EA0E}">
        <p15:presenceInfo xmlns:p15="http://schemas.microsoft.com/office/powerpoint/2012/main" userId="579de3d1fb891c15" providerId="Windows Live"/>
      </p:ext>
    </p:extLst>
  </p:cmAuthor>
  <p:cmAuthor id="3" name="Maru, Joyce  (CIP-SSA)" initials="MJ(" lastIdx="30" clrIdx="2">
    <p:extLst/>
  </p:cmAuthor>
  <p:cmAuthor id="4" name="Cody Jackson" initials="CJ" lastIdx="3" clrIdx="3">
    <p:extLst/>
  </p:cmAuthor>
  <p:cmAuthor id="5" name="Cody Jackson" initials="CJ [2]" lastIdx="1" clrIdx="4">
    <p:extLst/>
  </p:cmAuthor>
  <p:cmAuthor id="6" name="Cody Jackson" initials="CJ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886BA7"/>
    <a:srgbClr val="E1EDCE"/>
    <a:srgbClr val="008575"/>
    <a:srgbClr val="E76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48" autoAdjust="0"/>
    <p:restoredTop sz="91252" autoAdjust="0"/>
  </p:normalViewPr>
  <p:slideViewPr>
    <p:cSldViewPr snapToGrid="0">
      <p:cViewPr varScale="1">
        <p:scale>
          <a:sx n="61" d="100"/>
          <a:sy n="61" d="100"/>
        </p:scale>
        <p:origin x="14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4212" y="61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22:55.586" idx="11">
    <p:pos x="5760" y="0"/>
    <p:text>https://www.flickr.com/photos/106872707@N03/12832577974/in/dateposted/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27:13.506" idx="12">
    <p:pos x="3211" y="0"/>
    <p:text>manual topic 8, image from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36:22.826" idx="13">
    <p:pos x="3290" y="0"/>
    <p:text>https://www.flickr.com/photos/106872707@N03/40842823424/in/photolist-25e99sL</p:text>
    <p:extLst>
      <p:ext uri="{C676402C-5697-4E1C-873F-D02D1690AC5C}">
        <p15:threadingInfo xmlns:p15="http://schemas.microsoft.com/office/powerpoint/2012/main" timeZoneBias="240"/>
      </p:ext>
    </p:extLst>
  </p:cm>
  <p:cm authorId="9" dt="2018-10-05T15:10:10.760" idx="1">
    <p:pos x="3290" y="96"/>
    <p:text>From the Notes section: "Photo is of a dehaulmed sweetpotato plot"</p:text>
    <p:extLst>
      <p:ext uri="{C676402C-5697-4E1C-873F-D02D1690AC5C}">
        <p15:threadingInfo xmlns:p15="http://schemas.microsoft.com/office/powerpoint/2012/main" timeZoneBias="-240">
          <p15:parentCm authorId="8" idx="13"/>
        </p15:threadingInfo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39:18.737" idx="14">
    <p:pos x="5760" y="0"/>
    <p:text>https://www.flickr.com/photos/106872707@N03/12833236924/in/dateposted/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40:32.976" idx="15">
    <p:pos x="5760" y="0"/>
    <p:text>https://www.flickr.com/photos/106872707@N03/12832661834/in/dateposted/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AE83D8-2821-487E-8826-60D772DC01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1994F-838A-4D48-BBCB-C629E7332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8A3F-9B52-4D9F-84D3-1BC439CF3B70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C250E-FF2D-42A3-870B-91FCEEC2A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F72F-1C19-447A-87D0-AE6AA504B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A8A20-B5D0-4682-9D03-2B7372A04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DEC07-A887-594C-B263-2F0C902F0C4F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17B8-D098-B945-9F65-129BF0C78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1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Chips or slices are regularly (every 2 hours) mixed or turned during drying; Chip density spread on dryer is not too great (recommended 4kg/m</a:t>
            </a:r>
            <a:r>
              <a:rPr lang="en-US" baseline="30000" dirty="0"/>
              <a:t>2</a:t>
            </a:r>
            <a:r>
              <a:rPr lang="en-US" dirty="0"/>
              <a:t>); Remove from rain and place in dry area, return to dryer when sun returns; Remove from dryer as soon as dried to prevent over drying.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Dried chips should be stored at cool temperatures; Storage duration should not exceed 2 months; Containers should be kept 1m off the ground and cleaned between seasons; Insect infestation should be prevented by: Parboiling, salting, and ash deter insects or Re-sun-drying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6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Crop can create household food stability through a prolonged harvest; Improving pest management by increasing amount of attention farmers pay to vulnerable roots; Opportunities to sell roots at high price during the dry season</a:t>
            </a:r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May raise the risk of weevils; Theft by people or monkeys (dependent on area); In case of prolonged dry season, long time in the year when no OFSP roots can be harvested.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59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Variety’s maturity period and its capacity for prolonged harvest; Environmental conditions (e.g. soil condition, weather, water supply etc.); Pest and diseases incidence; Market demand and price; Field use for planting the next/ consecutive crop; Economic value of the next/ consecutive crop; Labour availability.</a:t>
            </a:r>
            <a:endParaRPr lang="en-US" b="1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Use sharp sticks, machetes or hand hoes; Curing - vines can be cut off 2-4 days prior to harvest; Avoid mechanical harvesting, if possible, as it increases potential for harm; Piecemeal: Harvest just enough for a couple days’ meals.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66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Keep roots in shade after harvest; Care to not physically damage roots during packing; Provide adequate aeration; Use plastic, wooden crates or cardboard boxes; Sell roots within 3-4 days to avoid rotting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Overfilling or underfilling sacks; rocks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71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95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US" dirty="0"/>
              <a:t>Removing foliage (</a:t>
            </a:r>
            <a:r>
              <a:rPr lang="en-US" dirty="0" err="1"/>
              <a:t>dehaulming</a:t>
            </a:r>
            <a:r>
              <a:rPr lang="en-US" dirty="0"/>
              <a:t>), up to 2-4 days before harvesting</a:t>
            </a:r>
          </a:p>
          <a:p>
            <a:pPr marL="228600" indent="-228600">
              <a:buAutoNum type="arabicPeriod"/>
            </a:pPr>
            <a:r>
              <a:rPr lang="en-US" dirty="0"/>
              <a:t>Exposing the </a:t>
            </a:r>
            <a:r>
              <a:rPr lang="en-US" dirty="0" err="1"/>
              <a:t>sweetpotato</a:t>
            </a:r>
            <a:r>
              <a:rPr lang="en-US" dirty="0"/>
              <a:t> roots for 4-7 days to: Temperatures of 25- 30°C and High humidity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81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Pit, clamp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Typically stays 10-15°C cooler than outside temperature; Maintains 90% relative humidity; Does not require electricity; economical technology; Studies show new methods provide substantial profit increases</a:t>
            </a:r>
            <a:endParaRPr lang="en-US" b="1" dirty="0"/>
          </a:p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43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  <a:r>
              <a:rPr lang="en-GB" dirty="0"/>
              <a:t>:</a:t>
            </a:r>
          </a:p>
          <a:p>
            <a:endParaRPr lang="en-GB" dirty="0"/>
          </a:p>
          <a:p>
            <a:r>
              <a:rPr lang="en-GB" dirty="0"/>
              <a:t>1. Washing the roots; grading and sizing; proper packaging; proper transportation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6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B2DEA-81F3-4769-9579-6D62B2167017}"/>
              </a:ext>
            </a:extLst>
          </p:cNvPr>
          <p:cNvSpPr/>
          <p:nvPr userDrawn="1"/>
        </p:nvSpPr>
        <p:spPr>
          <a:xfrm>
            <a:off x="19647" y="4505721"/>
            <a:ext cx="9144001" cy="235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43B310-965F-4E6E-8354-883EF474D1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22502"/>
            <a:ext cx="9144000" cy="163739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18A2089C-B10D-4E82-939A-1E05D3333D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25195" y="5268937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6EA2A66-5F12-407C-B361-64AC2287A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151" y="4406657"/>
            <a:ext cx="8644044" cy="832189"/>
          </a:xfrm>
        </p:spPr>
        <p:txBody>
          <a:bodyPr>
            <a:noAutofit/>
          </a:bodyPr>
          <a:lstStyle>
            <a:lvl1pPr algn="r">
              <a:defRPr sz="4000">
                <a:latin typeface="Cabin" panose="00000500000000000000" pitchFamily="2" charset="0"/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217EA2E-17CB-4B37-A17E-A43935EE849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62"/>
          <a:stretch/>
        </p:blipFill>
        <p:spPr bwMode="auto">
          <a:xfrm>
            <a:off x="2914" y="-1"/>
            <a:ext cx="9138172" cy="4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A21491-7112-4F39-A69B-9A1212B6B3B4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39" y="6024657"/>
            <a:ext cx="615315" cy="62928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9565F0-A2EE-4D32-9A20-A15FE5E3A590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9" y="6039262"/>
            <a:ext cx="628650" cy="54483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EAE5DF-14A9-4E2D-B87B-A4891D87BD51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24" y="6096412"/>
            <a:ext cx="1187450" cy="45529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325386-C889-457E-A543-6897E56210C0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454" y="5858287"/>
            <a:ext cx="837565" cy="83820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F49A0A-F2D9-468A-B720-971574E0CB98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14" y="5901467"/>
            <a:ext cx="752475" cy="70358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296BE9-B7C4-476E-B804-62912E1D709A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84" y="5803522"/>
            <a:ext cx="612775" cy="87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2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C67004-132D-426F-ABC3-4310C7E9F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2495D-1C5E-404B-AA92-A93B6888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267C4-F00C-4C1A-9E92-3E9CBEB45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692C-5600-4C6C-B7D9-799AB79AB4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996539-6967-46A7-AE73-11A38C2067C3}"/>
              </a:ext>
            </a:extLst>
          </p:cNvPr>
          <p:cNvGrpSpPr/>
          <p:nvPr userDrawn="1"/>
        </p:nvGrpSpPr>
        <p:grpSpPr>
          <a:xfrm>
            <a:off x="7765026" y="319558"/>
            <a:ext cx="762934" cy="652909"/>
            <a:chOff x="4330700" y="983788"/>
            <a:chExt cx="3987800" cy="34127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665B30-BDAD-4E11-A423-C881AE0397DE}"/>
                </a:ext>
              </a:extLst>
            </p:cNvPr>
            <p:cNvGrpSpPr/>
            <p:nvPr userDrawn="1"/>
          </p:nvGrpSpPr>
          <p:grpSpPr>
            <a:xfrm>
              <a:off x="4889500" y="1933170"/>
              <a:ext cx="2870200" cy="2184400"/>
              <a:chOff x="4889500" y="1933170"/>
              <a:chExt cx="2870200" cy="21844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9F760CF-C2E3-4F5A-9BED-836295163BA4}"/>
                  </a:ext>
                </a:extLst>
              </p:cNvPr>
              <p:cNvSpPr/>
              <p:nvPr userDrawn="1"/>
            </p:nvSpPr>
            <p:spPr>
              <a:xfrm>
                <a:off x="5816600" y="19331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DCF09170-BE5B-4BF9-AA48-5EEE1743BC81}"/>
                  </a:ext>
                </a:extLst>
              </p:cNvPr>
              <p:cNvSpPr/>
              <p:nvPr userDrawn="1"/>
            </p:nvSpPr>
            <p:spPr>
              <a:xfrm>
                <a:off x="4889500" y="35333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D2D1400D-7E77-4025-9BF6-AB039DF52F2F}"/>
                  </a:ext>
                </a:extLst>
              </p:cNvPr>
              <p:cNvSpPr/>
              <p:nvPr userDrawn="1"/>
            </p:nvSpPr>
            <p:spPr>
              <a:xfrm>
                <a:off x="6743700" y="35460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8E30E1-FE95-41B1-81D7-06888AEC7E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422"/>
            <a:stretch/>
          </p:blipFill>
          <p:spPr>
            <a:xfrm>
              <a:off x="4330700" y="983788"/>
              <a:ext cx="3987800" cy="34127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97918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(Breakout Groups)</a:t>
            </a:r>
          </a:p>
        </p:txBody>
      </p:sp>
    </p:spTree>
    <p:extLst>
      <p:ext uri="{BB962C8B-B14F-4D97-AF65-F5344CB8AC3E}">
        <p14:creationId xmlns:p14="http://schemas.microsoft.com/office/powerpoint/2010/main" val="28586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(Whole Class)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0BAF12-1B6F-44FA-999C-57E95CC07EB3}"/>
              </a:ext>
            </a:extLst>
          </p:cNvPr>
          <p:cNvGrpSpPr/>
          <p:nvPr userDrawn="1"/>
        </p:nvGrpSpPr>
        <p:grpSpPr>
          <a:xfrm>
            <a:off x="7841078" y="303435"/>
            <a:ext cx="612628" cy="595682"/>
            <a:chOff x="4814206" y="1257561"/>
            <a:chExt cx="767975" cy="7467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E24F18-3469-443E-96FC-BA439187B6E5}"/>
                </a:ext>
              </a:extLst>
            </p:cNvPr>
            <p:cNvSpPr/>
            <p:nvPr userDrawn="1"/>
          </p:nvSpPr>
          <p:spPr>
            <a:xfrm>
              <a:off x="5221585" y="1527172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4E8EA-3A1A-4C37-B2E1-425D03832B57}"/>
                </a:ext>
              </a:extLst>
            </p:cNvPr>
            <p:cNvSpPr/>
            <p:nvPr userDrawn="1"/>
          </p:nvSpPr>
          <p:spPr>
            <a:xfrm>
              <a:off x="4983982" y="1527349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867C27-ABA9-4ECC-8B58-4B01B105F205}"/>
                </a:ext>
              </a:extLst>
            </p:cNvPr>
            <p:cNvSpPr/>
            <p:nvPr userDrawn="1"/>
          </p:nvSpPr>
          <p:spPr>
            <a:xfrm>
              <a:off x="4858378" y="1753437"/>
              <a:ext cx="678264" cy="185895"/>
            </a:xfrm>
            <a:custGeom>
              <a:avLst/>
              <a:gdLst>
                <a:gd name="connsiteX0" fmla="*/ 0 w 678264"/>
                <a:gd name="connsiteY0" fmla="*/ 175847 h 185895"/>
                <a:gd name="connsiteX1" fmla="*/ 15073 w 678264"/>
                <a:gd name="connsiteY1" fmla="*/ 60290 h 185895"/>
                <a:gd name="connsiteX2" fmla="*/ 90435 w 678264"/>
                <a:gd name="connsiteY2" fmla="*/ 5025 h 185895"/>
                <a:gd name="connsiteX3" fmla="*/ 195943 w 678264"/>
                <a:gd name="connsiteY3" fmla="*/ 35170 h 185895"/>
                <a:gd name="connsiteX4" fmla="*/ 226088 w 678264"/>
                <a:gd name="connsiteY4" fmla="*/ 100484 h 185895"/>
                <a:gd name="connsiteX5" fmla="*/ 256233 w 678264"/>
                <a:gd name="connsiteY5" fmla="*/ 40194 h 185895"/>
                <a:gd name="connsiteX6" fmla="*/ 316523 w 678264"/>
                <a:gd name="connsiteY6" fmla="*/ 0 h 185895"/>
                <a:gd name="connsiteX7" fmla="*/ 386862 w 678264"/>
                <a:gd name="connsiteY7" fmla="*/ 10049 h 185895"/>
                <a:gd name="connsiteX8" fmla="*/ 457200 w 678264"/>
                <a:gd name="connsiteY8" fmla="*/ 80387 h 185895"/>
                <a:gd name="connsiteX9" fmla="*/ 497393 w 678264"/>
                <a:gd name="connsiteY9" fmla="*/ 20097 h 185895"/>
                <a:gd name="connsiteX10" fmla="*/ 582804 w 678264"/>
                <a:gd name="connsiteY10" fmla="*/ 0 h 185895"/>
                <a:gd name="connsiteX11" fmla="*/ 653143 w 678264"/>
                <a:gd name="connsiteY11" fmla="*/ 35170 h 185895"/>
                <a:gd name="connsiteX12" fmla="*/ 678264 w 678264"/>
                <a:gd name="connsiteY12" fmla="*/ 110532 h 185895"/>
                <a:gd name="connsiteX13" fmla="*/ 678264 w 678264"/>
                <a:gd name="connsiteY13" fmla="*/ 185895 h 185895"/>
                <a:gd name="connsiteX14" fmla="*/ 0 w 678264"/>
                <a:gd name="connsiteY14" fmla="*/ 175847 h 18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8264" h="185895">
                  <a:moveTo>
                    <a:pt x="0" y="175847"/>
                  </a:moveTo>
                  <a:lnTo>
                    <a:pt x="15073" y="60290"/>
                  </a:lnTo>
                  <a:lnTo>
                    <a:pt x="90435" y="5025"/>
                  </a:lnTo>
                  <a:lnTo>
                    <a:pt x="195943" y="35170"/>
                  </a:lnTo>
                  <a:lnTo>
                    <a:pt x="226088" y="100484"/>
                  </a:lnTo>
                  <a:lnTo>
                    <a:pt x="256233" y="40194"/>
                  </a:lnTo>
                  <a:lnTo>
                    <a:pt x="316523" y="0"/>
                  </a:lnTo>
                  <a:lnTo>
                    <a:pt x="386862" y="10049"/>
                  </a:lnTo>
                  <a:lnTo>
                    <a:pt x="457200" y="80387"/>
                  </a:lnTo>
                  <a:lnTo>
                    <a:pt x="497393" y="20097"/>
                  </a:lnTo>
                  <a:lnTo>
                    <a:pt x="582804" y="0"/>
                  </a:lnTo>
                  <a:lnTo>
                    <a:pt x="653143" y="35170"/>
                  </a:lnTo>
                  <a:lnTo>
                    <a:pt x="678264" y="110532"/>
                  </a:lnTo>
                  <a:lnTo>
                    <a:pt x="678264" y="185895"/>
                  </a:lnTo>
                  <a:lnTo>
                    <a:pt x="0" y="175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6D1B8F9-BE03-4B50-AD56-FD0EC4FED6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213"/>
            <a:stretch/>
          </p:blipFill>
          <p:spPr>
            <a:xfrm>
              <a:off x="4814206" y="1257561"/>
              <a:ext cx="767975" cy="746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3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Discussion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 userDrawn="1"/>
        </p:nvGrpSpPr>
        <p:grpSpPr>
          <a:xfrm>
            <a:off x="7850400" y="344740"/>
            <a:ext cx="598885" cy="654020"/>
            <a:chOff x="7301007" y="2083489"/>
            <a:chExt cx="708761" cy="77401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349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Write down the class’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Brainstorming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003143-E27D-4707-85B5-97558C5A2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 userDrawn="1"/>
        </p:nvGrpSpPr>
        <p:grpSpPr>
          <a:xfrm>
            <a:off x="7960659" y="360273"/>
            <a:ext cx="409650" cy="683214"/>
            <a:chOff x="6081227" y="276076"/>
            <a:chExt cx="318540" cy="53126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637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50D07-3C42-4600-9A7F-CBC5A3CDEEF0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E217F8FB-E8BA-438C-B652-A9504C6B13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AD7AC5B-CC24-441F-A807-B7F761CADB22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11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23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D6CA6-1BA4-4D3F-84E8-24B001CED307}"/>
              </a:ext>
            </a:extLst>
          </p:cNvPr>
          <p:cNvSpPr/>
          <p:nvPr userDrawn="1"/>
        </p:nvSpPr>
        <p:spPr>
          <a:xfrm>
            <a:off x="1" y="0"/>
            <a:ext cx="13356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332BC-DA7B-4290-AB59-1009D25269A2}"/>
              </a:ext>
            </a:extLst>
          </p:cNvPr>
          <p:cNvSpPr/>
          <p:nvPr userDrawn="1"/>
        </p:nvSpPr>
        <p:spPr>
          <a:xfrm>
            <a:off x="0" y="0"/>
            <a:ext cx="63699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154D6-BDFC-4EE5-83F3-7D6ACD249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1E17662-1D7A-4FAF-A767-6E657B6760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4355" y="2808014"/>
            <a:ext cx="6544732" cy="832189"/>
          </a:xfrm>
        </p:spPr>
        <p:txBody>
          <a:bodyPr>
            <a:no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85AD8-5034-4557-9BBC-8CDB93E314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91087" y="2203963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</p:spTree>
    <p:extLst>
      <p:ext uri="{BB962C8B-B14F-4D97-AF65-F5344CB8AC3E}">
        <p14:creationId xmlns:p14="http://schemas.microsoft.com/office/powerpoint/2010/main" val="301371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278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8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4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0"/>
            <a:ext cx="5256609" cy="62674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4CEE7-59D8-4B98-8D1D-AACF407FD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48590" y="63944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81AFF3-3716-4A2E-8F47-D4F6A9F42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53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844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460E-8DA7-416F-8EDC-1484AE241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440632A-B2E1-4889-AFEF-C58C698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3C3DA5D-DBCF-4F5C-A7B6-C937E65E2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4509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1237"/>
            <a:ext cx="2949178" cy="914078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1"/>
            <a:ext cx="5256609" cy="62484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5C2B8E-E972-4DF0-ACD1-D634E2EEE3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41" y="1499780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1091F-D054-43BE-9F57-47AD0F9E8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0B208D-A588-40CB-958F-693B8BAE9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444" y="2038169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963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10872"/>
            <a:ext cx="2949178" cy="866386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345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A6827-70BC-4B3A-A84F-EB67F288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A869A-E126-42A6-A924-729D6DED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6966" y="1908173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A370B-C2FF-4990-9A6F-41C1F1750A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6966" y="1410153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414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BD638B5-8C9E-4E58-B6B2-236169D27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559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9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8187588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23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4000" cy="6290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4091558"/>
            <a:ext cx="9144000" cy="18711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14309"/>
            <a:ext cx="6753092" cy="48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B0CD3-1A6E-460A-A943-A92B88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D0DED-343A-4E97-884E-99154BEDC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802758"/>
            <a:ext cx="7887097" cy="13826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099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1"/>
            <a:ext cx="3937000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8640"/>
            <a:ext cx="3010826" cy="125014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1FB72-F846-4782-8F1D-9B0CE527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E0C55-D963-432D-B26A-F1B61CC04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66" y="1862396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39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-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>
            <a:extLst>
              <a:ext uri="{FF2B5EF4-FFF2-40B4-BE49-F238E27FC236}">
                <a16:creationId xmlns:a16="http://schemas.microsoft.com/office/drawing/2014/main" id="{F41EED44-9442-4AF5-9905-C3753FF5E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05" y="2525591"/>
            <a:ext cx="6544732" cy="832189"/>
          </a:xfrm>
        </p:spPr>
        <p:txBody>
          <a:bodyPr>
            <a:noAutofit/>
          </a:bodyPr>
          <a:lstStyle>
            <a:lvl1pPr algn="r">
              <a:defRPr sz="4000"/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BFC00-9155-4284-AC70-A162061BC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552" b="14711"/>
          <a:stretch/>
        </p:blipFill>
        <p:spPr>
          <a:xfrm flipH="1">
            <a:off x="6295749" y="4364044"/>
            <a:ext cx="2848251" cy="1899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5F475-CB69-4059-B793-C3BC5A1C5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7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5164666" y="1"/>
            <a:ext cx="3979334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840" y="456192"/>
            <a:ext cx="3010826" cy="124182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2608A-86D1-4268-98F8-3B4A37B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EA9F577-6D9E-47F3-9C87-B93B68DF6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7091" y="1892300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0811-3841-46EE-84C1-417D73F5AB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8171923-343E-44BF-8C29-39958ED2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1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B6C40-9EC2-4A96-87C7-D6B4E43B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55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n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89672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9941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C71AF-9FAA-497E-9474-0A7BC5BE2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4603-CF73-436D-84D7-F8B6F352FA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6074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1741"/>
            <a:ext cx="3868340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42011"/>
            <a:ext cx="3868340" cy="464765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11741"/>
            <a:ext cx="3887391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42011"/>
            <a:ext cx="3887391" cy="464765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1CDD-FBC3-4188-BE21-626B8067D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49D7F-0EB0-4A06-9627-60AD1501C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49B29A-E96A-4699-ABF4-C630B4F8912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9318"/>
            <a:ext cx="9144000" cy="6169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2095"/>
            <a:ext cx="7886700" cy="500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DFC21-CCAB-41FC-A4E8-2553D9C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859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4" r:id="rId2"/>
    <p:sldLayoutId id="2147483693" r:id="rId3"/>
    <p:sldLayoutId id="2147483662" r:id="rId4"/>
    <p:sldLayoutId id="214748368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6" r:id="rId11"/>
    <p:sldLayoutId id="2147483677" r:id="rId12"/>
    <p:sldLayoutId id="2147483678" r:id="rId13"/>
    <p:sldLayoutId id="2147483686" r:id="rId14"/>
    <p:sldLayoutId id="2147483692" r:id="rId15"/>
    <p:sldLayoutId id="2147483687" r:id="rId16"/>
    <p:sldLayoutId id="2147483689" r:id="rId17"/>
    <p:sldLayoutId id="2147483690" r:id="rId18"/>
    <p:sldLayoutId id="2147483696" r:id="rId19"/>
    <p:sldLayoutId id="2147483691" r:id="rId20"/>
    <p:sldLayoutId id="2147483695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97" r:id="rId27"/>
    <p:sldLayoutId id="2147483674" r:id="rId28"/>
    <p:sldLayoutId id="2147483679" r:id="rId29"/>
    <p:sldLayoutId id="214748368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Century Gothic" panose="020B0502020202020204" pitchFamily="34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rgbClr val="333333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Zilla Slab Light" pitchFamily="2" charset="0"/>
        <a:buChar char="−"/>
        <a:defRPr sz="22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comments" Target="../comments/commen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98158-9CAA-4716-BDB7-E166654F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module is designed to potentially serve a wide variety of audiences (nutritionists and agronomists, policymakers, extension workers, farmers).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all of the material will be relevant to all audiences.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Please refer to the accompanying Facilitator’s Guide for guidance on how to adapt these materials to your audience and facilitation best practices.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E7BA-74DE-4A36-A58E-082FA583F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2D6DF-FF71-4325-9082-6CE33B29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855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21FCD7-EBA9-4C0B-96CC-2E5C4983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Pros and Cons of Prolonging the Sweetpotato Harvest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C5AD4B-FE38-481E-AE37-74DB44CE9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320460"/>
            <a:ext cx="3868340" cy="430270"/>
          </a:xfrm>
        </p:spPr>
        <p:txBody>
          <a:bodyPr/>
          <a:lstStyle/>
          <a:p>
            <a:r>
              <a:rPr lang="en-US" dirty="0"/>
              <a:t>Pros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DA6214A-0809-4E07-A902-9241A04A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68557"/>
            <a:ext cx="3868340" cy="4321106"/>
          </a:xfrm>
        </p:spPr>
        <p:txBody>
          <a:bodyPr/>
          <a:lstStyle/>
          <a:p>
            <a:pPr lvl="0"/>
            <a:r>
              <a:rPr lang="en-US" dirty="0"/>
              <a:t>Crop can create household food stability through a prolonged harvest.</a:t>
            </a:r>
          </a:p>
          <a:p>
            <a:pPr lvl="0"/>
            <a:r>
              <a:rPr lang="en-US" dirty="0"/>
              <a:t>Improving pest management by increasing amount of attention farmers pay to vulnerable roots.</a:t>
            </a:r>
          </a:p>
          <a:p>
            <a:r>
              <a:rPr lang="en-US" dirty="0"/>
              <a:t>Opportunities to sell roots at high price during the dry season.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92B48DF-A859-498E-AAD7-6EFB590C8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320460"/>
            <a:ext cx="3887391" cy="430270"/>
          </a:xfrm>
        </p:spPr>
        <p:txBody>
          <a:bodyPr/>
          <a:lstStyle/>
          <a:p>
            <a:r>
              <a:rPr lang="en-GB" dirty="0"/>
              <a:t>Cons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B264DCF-63FA-466C-B347-8D2306C8F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68557"/>
            <a:ext cx="3887391" cy="4321106"/>
          </a:xfrm>
        </p:spPr>
        <p:txBody>
          <a:bodyPr/>
          <a:lstStyle/>
          <a:p>
            <a:pPr lvl="0"/>
            <a:r>
              <a:rPr lang="en-US" dirty="0"/>
              <a:t>May raise risk of weevils</a:t>
            </a:r>
          </a:p>
          <a:p>
            <a:pPr lvl="0"/>
            <a:r>
              <a:rPr lang="en-US" dirty="0"/>
              <a:t>Theft by people or monkeys (dependent on area)</a:t>
            </a:r>
          </a:p>
          <a:p>
            <a:r>
              <a:rPr lang="en-US" dirty="0"/>
              <a:t>In case of prolonged dry season, long time in the year when no OFSP roots can be harvested.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304473-BFF9-441E-A38F-97CEE85248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7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50749-3C71-433D-A6E2-EAC8FE27D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advantages of prolonging the sweetpotato harvest?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disadvantages?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2D719A-80F2-4BD6-BDCB-761B4471C7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995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sz="2200" dirty="0"/>
              <a:t>Because </a:t>
            </a:r>
            <a:r>
              <a:rPr lang="en-US" sz="2200" dirty="0" err="1"/>
              <a:t>sweetpotato</a:t>
            </a:r>
            <a:r>
              <a:rPr lang="en-US" sz="2200" dirty="0"/>
              <a:t> does not have to be harvested all at once, the crop can create household food stability through a prolonged harvest.</a:t>
            </a:r>
          </a:p>
          <a:p>
            <a:pPr lvl="0"/>
            <a:r>
              <a:rPr lang="en-US" sz="2200" dirty="0"/>
              <a:t>Many farmers harvest piecemeal to take advantage when the market outlook is favorable.</a:t>
            </a:r>
          </a:p>
          <a:p>
            <a:pPr lvl="0"/>
            <a:r>
              <a:rPr lang="en-US" sz="2200" dirty="0"/>
              <a:t>Piecemeal harvesting can improve pest management by increasing the amount of attention farmers pay to vulnerable roots. </a:t>
            </a:r>
          </a:p>
          <a:p>
            <a:pPr lvl="0"/>
            <a:r>
              <a:rPr lang="en-US" sz="2200" dirty="0"/>
              <a:t>Depending on the area, a prolonged harvest may raise the risk of weevils or theft by people or monkeys. </a:t>
            </a:r>
          </a:p>
          <a:p>
            <a:pPr lvl="0"/>
            <a:r>
              <a:rPr lang="en-US" sz="2200" dirty="0"/>
              <a:t>Staggered planting and use of varieties with different maturing rates further lengthens the harvest season.</a:t>
            </a:r>
          </a:p>
          <a:p>
            <a:r>
              <a:rPr lang="en-US" sz="2200" dirty="0"/>
              <a:t>Learning to preserve fresh sweetpotato creates opportunities to sell the roots at a high price during the dry season.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288368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and How to Harvest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694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Discuss optimal harvest timing.</a:t>
            </a:r>
          </a:p>
          <a:p>
            <a:pPr lvl="0"/>
            <a:r>
              <a:rPr lang="en-US" dirty="0"/>
              <a:t>List the criteria for deciding when to harvest.</a:t>
            </a:r>
          </a:p>
          <a:p>
            <a:pPr lvl="0"/>
            <a:r>
              <a:rPr lang="en-US" dirty="0"/>
              <a:t>Describe best harvest practices.</a:t>
            </a:r>
          </a:p>
          <a:p>
            <a:pPr lvl="0"/>
            <a:r>
              <a:rPr lang="en-US" dirty="0"/>
              <a:t>Calculate the probable yield of a field that is ready for harvest.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156631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D747C3-C4EE-460A-AA56-E269AB096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OFSP can be harvested over several months.</a:t>
            </a:r>
          </a:p>
          <a:p>
            <a:r>
              <a:rPr lang="en-US" dirty="0"/>
              <a:t>Harvesting time is determined by:</a:t>
            </a:r>
          </a:p>
          <a:p>
            <a:pPr lvl="1"/>
            <a:r>
              <a:rPr lang="en-US" dirty="0"/>
              <a:t>Variety’s maturity period and its capacity for prolonged harvest</a:t>
            </a:r>
            <a:endParaRPr lang="en-US" b="1" dirty="0"/>
          </a:p>
          <a:p>
            <a:pPr lvl="1"/>
            <a:r>
              <a:rPr lang="en-US" dirty="0"/>
              <a:t>Environmental conditions (e.g. soil condition, weather, water supply etc.)</a:t>
            </a:r>
            <a:endParaRPr lang="en-US" b="1" dirty="0"/>
          </a:p>
          <a:p>
            <a:pPr lvl="1"/>
            <a:r>
              <a:rPr lang="en-US" dirty="0"/>
              <a:t>Pest and diseases incidence</a:t>
            </a:r>
            <a:endParaRPr lang="en-US" b="1" dirty="0"/>
          </a:p>
          <a:p>
            <a:pPr lvl="1"/>
            <a:r>
              <a:rPr lang="en-US" dirty="0"/>
              <a:t>Market demand and price</a:t>
            </a:r>
            <a:endParaRPr lang="en-US" b="1" dirty="0"/>
          </a:p>
          <a:p>
            <a:pPr lvl="1"/>
            <a:r>
              <a:rPr lang="en-US" dirty="0"/>
              <a:t>Field use for planting the next/ consecutive crop</a:t>
            </a:r>
            <a:endParaRPr lang="en-US" b="1" dirty="0"/>
          </a:p>
          <a:p>
            <a:pPr lvl="1"/>
            <a:r>
              <a:rPr lang="en-US" dirty="0"/>
              <a:t>Economic value of the next/ consecutive crop</a:t>
            </a:r>
            <a:endParaRPr lang="en-US" b="1" dirty="0"/>
          </a:p>
          <a:p>
            <a:pPr lvl="1"/>
            <a:r>
              <a:rPr lang="en-US" dirty="0"/>
              <a:t>Labour availability</a:t>
            </a:r>
            <a:endParaRPr lang="en-US" b="1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8420C2-0526-4A61-B1B7-8AE44A9E9A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B564C7-0CF4-4FCF-8B0E-C3BB0C7B8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Harvesting Time</a:t>
            </a:r>
          </a:p>
        </p:txBody>
      </p:sp>
    </p:spTree>
    <p:extLst>
      <p:ext uri="{BB962C8B-B14F-4D97-AF65-F5344CB8AC3E}">
        <p14:creationId xmlns:p14="http://schemas.microsoft.com/office/powerpoint/2010/main" val="2655247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181052-F810-4996-B6C3-4B73F45583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BC13A3-6A4E-4058-A614-5318AD30B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0" y="365760"/>
            <a:ext cx="3300809" cy="929640"/>
          </a:xfrm>
        </p:spPr>
        <p:txBody>
          <a:bodyPr/>
          <a:lstStyle/>
          <a:p>
            <a:r>
              <a:rPr lang="en-US" sz="2400" dirty="0"/>
              <a:t>Making Decisions on Harvesting Time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C263C-8B5D-40E7-A6B8-020269AADCB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461000" y="1295400"/>
            <a:ext cx="3403599" cy="4743450"/>
          </a:xfrm>
        </p:spPr>
        <p:txBody>
          <a:bodyPr/>
          <a:lstStyle/>
          <a:p>
            <a:r>
              <a:rPr lang="en-US" dirty="0"/>
              <a:t>Typically harvested between 3 and 8 months after planting.</a:t>
            </a:r>
          </a:p>
          <a:p>
            <a:r>
              <a:rPr lang="en-US" dirty="0"/>
              <a:t>Harvesting too late could result in low yields.</a:t>
            </a:r>
          </a:p>
          <a:p>
            <a:r>
              <a:rPr lang="en-US" dirty="0"/>
              <a:t>Harvesting too early could result in storage roots not having reached maximum size.</a:t>
            </a:r>
          </a:p>
          <a:p>
            <a:r>
              <a:rPr lang="en-US" dirty="0"/>
              <a:t>Other priorities</a:t>
            </a:r>
          </a:p>
          <a:p>
            <a:pPr lvl="1"/>
            <a:r>
              <a:rPr lang="en-US" dirty="0"/>
              <a:t>Food requirements</a:t>
            </a:r>
          </a:p>
          <a:p>
            <a:pPr lvl="1"/>
            <a:r>
              <a:rPr lang="en-US" dirty="0"/>
              <a:t>Need for land</a:t>
            </a:r>
          </a:p>
          <a:p>
            <a:pPr lvl="1"/>
            <a:endParaRPr lang="en-US" dirty="0"/>
          </a:p>
        </p:txBody>
      </p:sp>
      <p:pic>
        <p:nvPicPr>
          <p:cNvPr id="6" name="image21.png">
            <a:extLst>
              <a:ext uri="{FF2B5EF4-FFF2-40B4-BE49-F238E27FC236}">
                <a16:creationId xmlns:a16="http://schemas.microsoft.com/office/drawing/2014/main" id="{34C6DA66-59C5-438E-AB58-CEA8DEBC875C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/>
          <a:srcRect l="4100" t="4299" r="7411" b="3804"/>
          <a:stretch/>
        </p:blipFill>
        <p:spPr>
          <a:xfrm>
            <a:off x="0" y="0"/>
            <a:ext cx="5097294" cy="628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32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5B2716-C15E-4D73-82DC-A36E0B7D7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sharp sticks, machetes or hand hoes.</a:t>
            </a:r>
          </a:p>
          <a:p>
            <a:r>
              <a:rPr lang="en-US" dirty="0"/>
              <a:t>Curing - vines can be cut off 2-4 days prior to harvest</a:t>
            </a:r>
          </a:p>
          <a:p>
            <a:pPr lvl="1"/>
            <a:r>
              <a:rPr lang="en-US" dirty="0"/>
              <a:t>Skins become firmer and less vulnerable</a:t>
            </a:r>
          </a:p>
          <a:p>
            <a:pPr lvl="1"/>
            <a:r>
              <a:rPr lang="en-US" dirty="0"/>
              <a:t>Cosmetic wounds reduce market price</a:t>
            </a:r>
          </a:p>
          <a:p>
            <a:r>
              <a:rPr lang="en-US" dirty="0"/>
              <a:t>Avoid mechanical harvesting, if possible, as it increases potential for harm.</a:t>
            </a:r>
          </a:p>
          <a:p>
            <a:r>
              <a:rPr lang="en-US" dirty="0"/>
              <a:t>Piecemeal: Harvest just enough for a couple days’ meals</a:t>
            </a:r>
          </a:p>
          <a:p>
            <a:pPr lvl="1"/>
            <a:r>
              <a:rPr lang="en-US" dirty="0"/>
              <a:t>Although this causes underestimation of yields, it is generally agreed to increase yields by leaving more space for unharvested roots to grow.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68853F-0F9E-4FB9-BC7E-E740BD6B6A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F7C247-2138-4FBB-90A4-3F73CAB8F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Harvest Practices</a:t>
            </a:r>
          </a:p>
        </p:txBody>
      </p:sp>
    </p:spTree>
    <p:extLst>
      <p:ext uri="{BB962C8B-B14F-4D97-AF65-F5344CB8AC3E}">
        <p14:creationId xmlns:p14="http://schemas.microsoft.com/office/powerpoint/2010/main" val="2669719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D5D317-F15F-4A62-9710-8E847470F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Farmers should learn how to calculate field probable yield to best negotiate with traders when harvesting an entire sweetpotato field at once.</a:t>
            </a:r>
          </a:p>
          <a:p>
            <a:r>
              <a:rPr lang="en-US" dirty="0"/>
              <a:t>Working out the yield of the field: </a:t>
            </a:r>
          </a:p>
          <a:p>
            <a:pPr lvl="1"/>
            <a:r>
              <a:rPr lang="en-US" dirty="0"/>
              <a:t>Dig up minimum 10 plants randomly</a:t>
            </a:r>
          </a:p>
          <a:p>
            <a:pPr lvl="1"/>
            <a:r>
              <a:rPr lang="en-US" dirty="0"/>
              <a:t>Record weight of each</a:t>
            </a:r>
          </a:p>
          <a:p>
            <a:pPr lvl="1"/>
            <a:r>
              <a:rPr lang="en-US" dirty="0"/>
              <a:t>Calculate average weight of roots per plant (</a:t>
            </a:r>
            <a:r>
              <a:rPr lang="en-US" b="1" dirty="0"/>
              <a:t>Average Yield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Add all weights recorded </a:t>
            </a:r>
          </a:p>
          <a:p>
            <a:pPr lvl="1"/>
            <a:r>
              <a:rPr lang="en-US" dirty="0"/>
              <a:t>Divide by number of plants dug up</a:t>
            </a:r>
          </a:p>
          <a:p>
            <a:pPr lvl="1"/>
            <a:r>
              <a:rPr lang="en-US" dirty="0"/>
              <a:t>Count how many plants in field</a:t>
            </a:r>
          </a:p>
          <a:p>
            <a:pPr lvl="1"/>
            <a:r>
              <a:rPr lang="en-US" dirty="0"/>
              <a:t>Multiply by average yield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D05544-88D7-4E6B-AB34-D3F328F322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1A9690-5AC8-4287-AFB9-75B46EA44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Probable Yield</a:t>
            </a:r>
          </a:p>
        </p:txBody>
      </p:sp>
    </p:spTree>
    <p:extLst>
      <p:ext uri="{BB962C8B-B14F-4D97-AF65-F5344CB8AC3E}">
        <p14:creationId xmlns:p14="http://schemas.microsoft.com/office/powerpoint/2010/main" val="1674622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FB066C-4FFC-4299-85B0-BD7EA3E5F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factors to consider when deciding on the optimal harvesting time?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recommended best practices for harvesting?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F0F13E-C2EB-4F5C-970D-65C4E1280B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218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26424" y="994142"/>
          <a:ext cx="8291152" cy="504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894">
                <a:tc>
                  <a:txBody>
                    <a:bodyPr/>
                    <a:lstStyle/>
                    <a:p>
                      <a:r>
                        <a:rPr lang="en-GB" sz="2400" dirty="0"/>
                        <a:t>Icon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Duration, minutes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Quick Review/Survey Questions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Brainstorming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Discussion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Activity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89746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Animated Slide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 of Animation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Graphic 20">
            <a:extLst>
              <a:ext uri="{FF2B5EF4-FFF2-40B4-BE49-F238E27FC236}">
                <a16:creationId xmlns:a16="http://schemas.microsoft.com/office/drawing/2014/main" id="{1F8431D5-08E7-41F6-82E4-56BFC705A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739" y="1615621"/>
            <a:ext cx="367559" cy="459448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44402" y="1642320"/>
            <a:ext cx="838086" cy="4141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j-lt"/>
                <a:ea typeface="Zilla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Xm</a:t>
            </a:r>
            <a:endParaRPr lang="en-GB" dirty="0"/>
          </a:p>
        </p:txBody>
      </p:sp>
      <p:sp>
        <p:nvSpPr>
          <p:cNvPr id="19" name="Diamond 18"/>
          <p:cNvSpPr/>
          <p:nvPr/>
        </p:nvSpPr>
        <p:spPr>
          <a:xfrm>
            <a:off x="1010081" y="4961064"/>
            <a:ext cx="204717" cy="177421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iamond 19"/>
          <p:cNvSpPr/>
          <p:nvPr/>
        </p:nvSpPr>
        <p:spPr>
          <a:xfrm>
            <a:off x="1010081" y="5628225"/>
            <a:ext cx="204717" cy="177421"/>
          </a:xfrm>
          <a:prstGeom prst="diamond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/>
        </p:nvGrpSpPr>
        <p:grpSpPr>
          <a:xfrm>
            <a:off x="943298" y="2873231"/>
            <a:ext cx="245341" cy="450098"/>
            <a:chOff x="6081227" y="276076"/>
            <a:chExt cx="318540" cy="53126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/>
        </p:nvGrpSpPr>
        <p:grpSpPr>
          <a:xfrm>
            <a:off x="885511" y="3536847"/>
            <a:ext cx="444140" cy="485029"/>
            <a:chOff x="7301007" y="2083489"/>
            <a:chExt cx="708761" cy="774011"/>
          </a:xfrm>
        </p:grpSpPr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752CBE-F1D8-40C2-AA1B-B3B0604056C7}"/>
              </a:ext>
            </a:extLst>
          </p:cNvPr>
          <p:cNvGrpSpPr/>
          <p:nvPr/>
        </p:nvGrpSpPr>
        <p:grpSpPr>
          <a:xfrm>
            <a:off x="759560" y="2110414"/>
            <a:ext cx="614060" cy="594606"/>
            <a:chOff x="6550372" y="-16065"/>
            <a:chExt cx="952500" cy="922323"/>
          </a:xfrm>
        </p:grpSpPr>
        <p:pic>
          <p:nvPicPr>
            <p:cNvPr id="40" name="Graphic 10">
              <a:extLst>
                <a:ext uri="{FF2B5EF4-FFF2-40B4-BE49-F238E27FC236}">
                  <a16:creationId xmlns:a16="http://schemas.microsoft.com/office/drawing/2014/main" id="{E57CAE19-FE18-4023-AC61-6EE4DA4CCA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22535"/>
            <a:stretch/>
          </p:blipFill>
          <p:spPr>
            <a:xfrm>
              <a:off x="6550372" y="-16065"/>
              <a:ext cx="952500" cy="922323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912CAC-C4C6-4804-877B-9699CAB0928C}"/>
                </a:ext>
              </a:extLst>
            </p:cNvPr>
            <p:cNvSpPr/>
            <p:nvPr userDrawn="1"/>
          </p:nvSpPr>
          <p:spPr>
            <a:xfrm>
              <a:off x="6966385" y="660446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78482C0-82CF-4EC4-BA68-A709080AA3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38" y="4095321"/>
            <a:ext cx="662745" cy="5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05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While the harvest can be prolonged, there are criteria for harvesting particular </a:t>
            </a:r>
            <a:r>
              <a:rPr lang="en-US" dirty="0" err="1"/>
              <a:t>sweetpotato</a:t>
            </a:r>
            <a:r>
              <a:rPr lang="en-US" dirty="0"/>
              <a:t> plants and individual storage roots.</a:t>
            </a:r>
          </a:p>
          <a:p>
            <a:pPr lvl="0"/>
            <a:r>
              <a:rPr lang="en-US" dirty="0"/>
              <a:t>These criteria range from market prices, labor availability, and the onset of pests to weather conditions or the need to clear the field for another crop.</a:t>
            </a:r>
          </a:p>
          <a:p>
            <a:pPr lvl="0"/>
            <a:r>
              <a:rPr lang="en-US" dirty="0"/>
              <a:t>Typical plant maturity falls between 3-8 months.</a:t>
            </a:r>
          </a:p>
          <a:p>
            <a:pPr lvl="0"/>
            <a:r>
              <a:rPr lang="en-US" dirty="0"/>
              <a:t>Harvesting too early or late can reduce the yield.</a:t>
            </a:r>
          </a:p>
          <a:p>
            <a:pPr lvl="0"/>
            <a:r>
              <a:rPr lang="en-US" dirty="0" err="1"/>
              <a:t>Sweetpotato</a:t>
            </a:r>
            <a:r>
              <a:rPr lang="en-US" dirty="0"/>
              <a:t> skin is delicate, and care must be taken not to wound the roots while harvesting. This can allow disease to enter roots, and it leaves a cosmetic scar that will reduce market value.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060507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r>
              <a:rPr lang="en-US" dirty="0"/>
              <a:t>Mechanical harvesting carries more risk of wounding the roots.</a:t>
            </a:r>
          </a:p>
          <a:p>
            <a:pPr lvl="0"/>
            <a:r>
              <a:rPr lang="en-US" dirty="0"/>
              <a:t>“Curing” the roots by cutting away the vines a couple of days before harvest can thicken their skin and reduce wounds.</a:t>
            </a:r>
          </a:p>
          <a:p>
            <a:pPr lvl="0"/>
            <a:r>
              <a:rPr lang="en-US" dirty="0"/>
              <a:t>Although piecemeal harvesting causes underestimation of yields, it is generally agreed that it increases yields by leaving more space for unharvested roots to grow.</a:t>
            </a:r>
          </a:p>
          <a:p>
            <a:pPr lvl="0"/>
            <a:r>
              <a:rPr lang="en-US" dirty="0"/>
              <a:t>To best negotiate with traders when harvesting an entire </a:t>
            </a:r>
            <a:r>
              <a:rPr lang="en-US" dirty="0" err="1"/>
              <a:t>sweetpotao</a:t>
            </a:r>
            <a:r>
              <a:rPr lang="en-US" dirty="0"/>
              <a:t> field at once, farmers can learn to calculate the field’s probable yield.</a:t>
            </a:r>
            <a:endParaRPr lang="en-US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834310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Safely Pack and Transport Fresh </a:t>
            </a:r>
            <a:r>
              <a:rPr lang="en-US" dirty="0" err="1"/>
              <a:t>Sweetpotato</a:t>
            </a:r>
            <a:r>
              <a:rPr lang="en-US" dirty="0"/>
              <a:t> Roots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799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best practices for packing and transporting </a:t>
            </a:r>
            <a:r>
              <a:rPr lang="en-US" dirty="0" err="1"/>
              <a:t>sweetpotato</a:t>
            </a:r>
            <a:r>
              <a:rPr lang="en-US" dirty="0"/>
              <a:t> roots.</a:t>
            </a:r>
            <a:endParaRPr lang="en-US" b="1" dirty="0"/>
          </a:p>
          <a:p>
            <a:pPr lvl="0"/>
            <a:r>
              <a:rPr lang="en-US" dirty="0"/>
              <a:t>Identify bad packing practices.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721021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D82D21-4696-4702-9BBC-38C53BB6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0" y="365126"/>
            <a:ext cx="8145859" cy="607463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Practices for Packing and Transporting OFSP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9073AA-95F8-428F-8163-09D76219C4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Do’s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BF4FE-0BB1-4289-BC0D-D17E9D8578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Keep roots in shade after harvest.</a:t>
            </a:r>
          </a:p>
          <a:p>
            <a:pPr lvl="0"/>
            <a:r>
              <a:rPr lang="en-US" dirty="0"/>
              <a:t>Care to not physically damage roots during packing.</a:t>
            </a:r>
          </a:p>
          <a:p>
            <a:pPr lvl="1"/>
            <a:r>
              <a:rPr lang="en-US" dirty="0"/>
              <a:t>Heaviest roots are on the bottom </a:t>
            </a:r>
            <a:endParaRPr lang="en-US" b="1" dirty="0"/>
          </a:p>
          <a:p>
            <a:pPr lvl="0"/>
            <a:r>
              <a:rPr lang="en-US" dirty="0"/>
              <a:t>Provide adequate aeration.</a:t>
            </a:r>
          </a:p>
          <a:p>
            <a:pPr lvl="0"/>
            <a:r>
              <a:rPr lang="en-US" dirty="0"/>
              <a:t>Use plastic, wooden crates or cardboard boxes. </a:t>
            </a:r>
          </a:p>
          <a:p>
            <a:pPr lvl="0"/>
            <a:r>
              <a:rPr lang="en-US" dirty="0"/>
              <a:t>Sell roots within 3-4 days to avoid rotting.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93A0F8-373A-417C-B382-3ADD47257A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Don'ts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78551F-6DE9-4E75-9572-CE1AE7C7F0E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en-US" dirty="0"/>
              <a:t>Do not overfill or underfill sweetpotato sacks, as this can cause damage.</a:t>
            </a:r>
          </a:p>
          <a:p>
            <a:pPr lvl="0"/>
            <a:r>
              <a:rPr lang="en-US" dirty="0"/>
              <a:t>When packing in sacks, beware of rocks as they can bruise roots.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5EB09D-180D-419A-888E-BE366C257F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6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E27966-84ED-430C-9E08-E9C64FF48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best practices for packing and transporting OFSP?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causes of damage during packing and transportation?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1DB7D4-BD7D-41F2-A853-85639E1CE7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189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 err="1"/>
              <a:t>Sweetpotato</a:t>
            </a:r>
            <a:r>
              <a:rPr lang="en-US" dirty="0"/>
              <a:t> roots should be kept in the shade after harvest.</a:t>
            </a:r>
            <a:endParaRPr lang="en-US" b="1" dirty="0"/>
          </a:p>
          <a:p>
            <a:pPr lvl="0"/>
            <a:r>
              <a:rPr lang="en-US" dirty="0" err="1"/>
              <a:t>Sweetpotato</a:t>
            </a:r>
            <a:r>
              <a:rPr lang="en-US" dirty="0"/>
              <a:t> must be packed with care, with the heaviest roots on the bottom. </a:t>
            </a:r>
            <a:endParaRPr lang="en-US" b="1" dirty="0"/>
          </a:p>
          <a:p>
            <a:pPr lvl="0"/>
            <a:r>
              <a:rPr lang="en-US" dirty="0"/>
              <a:t>Overfilling and underfilling </a:t>
            </a:r>
            <a:r>
              <a:rPr lang="en-US" dirty="0" err="1"/>
              <a:t>sweetpotato</a:t>
            </a:r>
            <a:r>
              <a:rPr lang="en-US" dirty="0"/>
              <a:t> sacks both cause damage.</a:t>
            </a:r>
            <a:endParaRPr lang="en-US" b="1" dirty="0"/>
          </a:p>
          <a:p>
            <a:pPr lvl="0"/>
            <a:r>
              <a:rPr lang="en-US" dirty="0"/>
              <a:t>Plastic or wooden crates or cardboard boxes work better than sacks.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26159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Pre-Harvest and Post-Harvest Curing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0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best practices for curing </a:t>
            </a:r>
            <a:r>
              <a:rPr lang="en-US" dirty="0" err="1"/>
              <a:t>sweetpotato</a:t>
            </a:r>
            <a:r>
              <a:rPr lang="en-US" dirty="0"/>
              <a:t>, pre- and post-harvest.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507855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46A19A-DF8B-4E13-AEFE-BAE2D7F077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43B202-BC8D-4755-91AC-24389A2E5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9400" y="365760"/>
            <a:ext cx="3505200" cy="929640"/>
          </a:xfrm>
        </p:spPr>
        <p:txBody>
          <a:bodyPr/>
          <a:lstStyle/>
          <a:p>
            <a:r>
              <a:rPr lang="en-US" dirty="0"/>
              <a:t>Pre-harvest Curing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EA817C-E0C2-4626-A63B-26F84E1DCAE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448300" y="1168400"/>
            <a:ext cx="3416300" cy="4870450"/>
          </a:xfrm>
        </p:spPr>
        <p:txBody>
          <a:bodyPr/>
          <a:lstStyle/>
          <a:p>
            <a:pPr lvl="0"/>
            <a:r>
              <a:rPr lang="en-US" dirty="0"/>
              <a:t>Quality of the crop declines soon after harvest.</a:t>
            </a:r>
          </a:p>
          <a:p>
            <a:pPr lvl="0"/>
            <a:r>
              <a:rPr lang="en-US" dirty="0"/>
              <a:t>Rot enters skin wounds caused during harvest.</a:t>
            </a:r>
          </a:p>
          <a:p>
            <a:pPr lvl="0"/>
            <a:r>
              <a:rPr lang="en-US" dirty="0"/>
              <a:t>Conduct pre-harvest in-ground curing by removing foliage (</a:t>
            </a:r>
            <a:r>
              <a:rPr lang="en-US" dirty="0" err="1"/>
              <a:t>dehaulming</a:t>
            </a:r>
            <a:r>
              <a:rPr lang="en-US" dirty="0"/>
              <a:t>), up to 2-4 days before harvesting, to:</a:t>
            </a:r>
          </a:p>
          <a:p>
            <a:pPr lvl="1"/>
            <a:r>
              <a:rPr lang="en-US" dirty="0"/>
              <a:t>Reduce root loss</a:t>
            </a:r>
          </a:p>
          <a:p>
            <a:pPr lvl="1"/>
            <a:r>
              <a:rPr lang="en-US" dirty="0"/>
              <a:t>Increase shelf-life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074" name="Picture 2" descr="https://lh5.googleusercontent.com/drykbqNtf-kneAw2t2lrbovA5QJNBeFVhdQTbz6q7qJ7TKQq26bZzIxQETs_PpRJ8YSsnBIU5CpgqUem-C8hI3AWumgN3y6E6sxGwQPN_oAVEOUPXXStNgtOO4g1QyBzKUNF4M_3">
            <a:extLst>
              <a:ext uri="{FF2B5EF4-FFF2-40B4-BE49-F238E27FC236}">
                <a16:creationId xmlns:a16="http://schemas.microsoft.com/office/drawing/2014/main" id="{7C2DEE73-A30D-4541-B6D4-40B3BDF3F67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7" r="2231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356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7A302-8F6B-44A2-9EB9-0E1D02CB0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Unless otherwise noted, all images copyrighted to International Potato Centre.</a:t>
            </a:r>
          </a:p>
          <a:p>
            <a:r>
              <a:rPr lang="en-US" b="1" dirty="0"/>
              <a:t>Attribution-</a:t>
            </a:r>
            <a:r>
              <a:rPr lang="en-US" b="1" dirty="0" err="1"/>
              <a:t>NonCommercial</a:t>
            </a:r>
            <a:r>
              <a:rPr lang="en-US" b="1" dirty="0"/>
              <a:t>-</a:t>
            </a:r>
            <a:r>
              <a:rPr lang="en-US" b="1" dirty="0" err="1"/>
              <a:t>ShareAlike</a:t>
            </a:r>
            <a:r>
              <a:rPr lang="en-US" b="1" dirty="0"/>
              <a:t> 2.0 Generic (CC BY-NC-SA 2.0)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A67DEB-F0BC-4290-97E9-7495C0807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E7FE7-8749-4C12-B5FE-17AA2A4E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9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43B202-BC8D-4755-91AC-24389A2E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Post-harvest Curing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46A19A-DF8B-4E13-AEFE-BAE2D7F077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EA817C-E0C2-4626-A63B-26F84E1DCAE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Exposing the sweetpotato roots for 4-7 days to:</a:t>
            </a:r>
          </a:p>
          <a:p>
            <a:pPr lvl="1"/>
            <a:r>
              <a:rPr lang="en-US" dirty="0"/>
              <a:t>Temperatures of 25- 30°C </a:t>
            </a:r>
          </a:p>
          <a:p>
            <a:pPr lvl="1"/>
            <a:r>
              <a:rPr lang="en-US" dirty="0"/>
              <a:t>High humidity  </a:t>
            </a:r>
          </a:p>
          <a:p>
            <a:r>
              <a:rPr lang="en-US" dirty="0"/>
              <a:t>This further toughens the skin</a:t>
            </a:r>
          </a:p>
          <a:p>
            <a:endParaRPr lang="en-US" dirty="0"/>
          </a:p>
        </p:txBody>
      </p:sp>
      <p:pic>
        <p:nvPicPr>
          <p:cNvPr id="4098" name="Picture 2" descr="https://lh4.googleusercontent.com/Hc6kiKGDW7KgBREQYUqFhsQo0G8vgbdnZrkdmRJt2zIopiwBfEgnrk0xX7HUNYhhGLgqwIWUTXY7Rf1GeGketSPv1XMKTr0UurPKm83TKqUgLd4N9V6RJNcd9kzuqaNW_keE1knZ">
            <a:extLst>
              <a:ext uri="{FF2B5EF4-FFF2-40B4-BE49-F238E27FC236}">
                <a16:creationId xmlns:a16="http://schemas.microsoft.com/office/drawing/2014/main" id="{3E685ED5-0836-49A7-92A5-E3DC6EE48A25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1" r="2193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103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0D81B7-B515-443C-9C2B-C187BAA82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How is pre-harvest curing conducted?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is post-harvest curing conducted?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CBCDB3-6B16-4B05-B276-8D5F6E12F5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0239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 err="1"/>
              <a:t>Sweetpotato</a:t>
            </a:r>
            <a:r>
              <a:rPr lang="en-US" dirty="0"/>
              <a:t> quality declines soon after harvest.</a:t>
            </a:r>
            <a:endParaRPr lang="en-US" b="1" dirty="0"/>
          </a:p>
          <a:p>
            <a:pPr lvl="0"/>
            <a:r>
              <a:rPr lang="en-US" dirty="0"/>
              <a:t>Rot can enter </a:t>
            </a:r>
            <a:r>
              <a:rPr lang="en-US" dirty="0" err="1"/>
              <a:t>sweetpotato</a:t>
            </a:r>
            <a:r>
              <a:rPr lang="en-US" dirty="0"/>
              <a:t> skin wounds caused during harvest.</a:t>
            </a:r>
            <a:endParaRPr lang="en-US" b="1" dirty="0"/>
          </a:p>
          <a:p>
            <a:pPr lvl="0"/>
            <a:r>
              <a:rPr lang="en-US" dirty="0"/>
              <a:t>Removing foliage 2-4 days before harvest is pre-harvest curing and prevents wounding.</a:t>
            </a:r>
            <a:endParaRPr lang="en-US" b="1" dirty="0"/>
          </a:p>
          <a:p>
            <a:pPr lvl="0"/>
            <a:r>
              <a:rPr lang="en-US" dirty="0"/>
              <a:t>Post-harvest curing consists of exposing the </a:t>
            </a:r>
            <a:r>
              <a:rPr lang="en-US" dirty="0" err="1"/>
              <a:t>sweetpotato</a:t>
            </a:r>
            <a:r>
              <a:rPr lang="en-US" dirty="0"/>
              <a:t> roots to temperatures of 25- 30°C and high humidity for 4-7 days further toughens the skin.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565355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Fresh Storage of </a:t>
            </a:r>
            <a:r>
              <a:rPr lang="en-US" dirty="0" err="1"/>
              <a:t>Sweetpotato</a:t>
            </a:r>
            <a:r>
              <a:rPr lang="en-US" dirty="0"/>
              <a:t> Roots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361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development of practices for managing fresh </a:t>
            </a:r>
            <a:r>
              <a:rPr lang="en-US" dirty="0" err="1"/>
              <a:t>sweetpotato</a:t>
            </a:r>
            <a:r>
              <a:rPr lang="en-US" dirty="0"/>
              <a:t> root storage.</a:t>
            </a:r>
            <a:endParaRPr lang="en-US" b="1" dirty="0"/>
          </a:p>
          <a:p>
            <a:pPr lvl="0"/>
            <a:r>
              <a:rPr lang="en-US" dirty="0"/>
              <a:t>Explain why fresh storage is underused in Sub-Saharan Africa (SSA).</a:t>
            </a:r>
            <a:endParaRPr lang="en-US" b="1" dirty="0"/>
          </a:p>
          <a:p>
            <a:pPr lvl="0"/>
            <a:r>
              <a:rPr lang="en-US" dirty="0"/>
              <a:t>Describe several economical technologies for cool </a:t>
            </a:r>
            <a:r>
              <a:rPr lang="en-US" dirty="0" err="1"/>
              <a:t>sweetpotato</a:t>
            </a:r>
            <a:r>
              <a:rPr lang="en-US" dirty="0"/>
              <a:t> root storage.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558040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FBA603-1D60-4DFC-9514-3CC191860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Land is made available for other crops.</a:t>
            </a:r>
            <a:endParaRPr lang="en-US" b="1" dirty="0"/>
          </a:p>
          <a:p>
            <a:pPr lvl="0"/>
            <a:r>
              <a:rPr lang="en-US" dirty="0"/>
              <a:t>Family can eat fresh sweetpotato roots for a longer period after harvest.</a:t>
            </a:r>
            <a:endParaRPr lang="en-US" b="1" dirty="0"/>
          </a:p>
          <a:p>
            <a:pPr lvl="0"/>
            <a:r>
              <a:rPr lang="en-US" dirty="0"/>
              <a:t>‘Fresh’ roots can be sold for a higher price during the off season.</a:t>
            </a:r>
            <a:endParaRPr lang="en-US" b="1" dirty="0"/>
          </a:p>
          <a:p>
            <a:pPr lvl="0"/>
            <a:r>
              <a:rPr lang="en-US" dirty="0"/>
              <a:t>Reduces root losses to sweetpotato weevils.</a:t>
            </a:r>
            <a:endParaRPr lang="en-US" b="1" dirty="0"/>
          </a:p>
          <a:p>
            <a:pPr lvl="0"/>
            <a:r>
              <a:rPr lang="en-US" dirty="0"/>
              <a:t>Emergency food and cash supply during dry season.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A9FE8F-F935-4577-8EED-16B5FD88AC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229FF5-9DC3-4F4F-A021-D949E054D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Developing Practices of Fresh OFSP Root Storage</a:t>
            </a:r>
          </a:p>
        </p:txBody>
      </p:sp>
    </p:spTree>
    <p:extLst>
      <p:ext uri="{BB962C8B-B14F-4D97-AF65-F5344CB8AC3E}">
        <p14:creationId xmlns:p14="http://schemas.microsoft.com/office/powerpoint/2010/main" val="36798958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CD422F-E11A-4971-AAEF-2FF7DAA8E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Traditional and economical methods currently used are:</a:t>
            </a:r>
          </a:p>
          <a:p>
            <a:pPr lvl="1"/>
            <a:r>
              <a:rPr lang="en-US" dirty="0"/>
              <a:t>Pit</a:t>
            </a:r>
          </a:p>
          <a:p>
            <a:pPr lvl="1"/>
            <a:r>
              <a:rPr lang="en-US" dirty="0"/>
              <a:t>Clamp</a:t>
            </a:r>
          </a:p>
          <a:p>
            <a:pPr lvl="0"/>
            <a:r>
              <a:rPr lang="en-US" dirty="0"/>
              <a:t>New storage methods (e.g. zero energy cool chamber, large-scale storage facilities) have some challenges:</a:t>
            </a:r>
          </a:p>
          <a:p>
            <a:pPr lvl="1"/>
            <a:r>
              <a:rPr lang="en-US" dirty="0"/>
              <a:t>Not often used</a:t>
            </a:r>
          </a:p>
          <a:p>
            <a:pPr lvl="1"/>
            <a:r>
              <a:rPr lang="en-US" dirty="0"/>
              <a:t>Bulky to store </a:t>
            </a:r>
          </a:p>
          <a:p>
            <a:pPr lvl="1"/>
            <a:r>
              <a:rPr lang="en-US" dirty="0"/>
              <a:t>Many growers perceive price differential does not make it worthwhile</a:t>
            </a:r>
            <a:endParaRPr lang="en-US" b="1" dirty="0"/>
          </a:p>
          <a:p>
            <a:pPr lvl="0"/>
            <a:r>
              <a:rPr lang="en-US" dirty="0"/>
              <a:t>Studies show new methods provide substantial profit increases.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6425E9-C2C1-4678-936A-EB53803FFF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FB751D-30EB-40DE-A5D8-2D04A68FD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Storage of Fresh Roots</a:t>
            </a:r>
          </a:p>
        </p:txBody>
      </p:sp>
    </p:spTree>
    <p:extLst>
      <p:ext uri="{BB962C8B-B14F-4D97-AF65-F5344CB8AC3E}">
        <p14:creationId xmlns:p14="http://schemas.microsoft.com/office/powerpoint/2010/main" val="13638485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C2D774-7DED-4B0D-A56C-F767F2971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E0A0CF-14B2-46F2-9326-BEF23C62D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 Stores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7FEBF4-F7FC-4907-95BA-C8E4D684B1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003610"/>
            <a:ext cx="2949575" cy="5035240"/>
          </a:xfrm>
        </p:spPr>
        <p:txBody>
          <a:bodyPr/>
          <a:lstStyle/>
          <a:p>
            <a:r>
              <a:rPr lang="en-US" dirty="0"/>
              <a:t>Hole dug in dry ground area</a:t>
            </a:r>
          </a:p>
          <a:p>
            <a:r>
              <a:rPr lang="en-US" dirty="0"/>
              <a:t>May or may not have a grass lining</a:t>
            </a:r>
          </a:p>
          <a:p>
            <a:r>
              <a:rPr lang="en-US" dirty="0"/>
              <a:t>Roots placed in pit</a:t>
            </a:r>
          </a:p>
          <a:p>
            <a:r>
              <a:rPr lang="en-US" dirty="0"/>
              <a:t>Roots covered with grass (if used for lining) and sealed with dry soil</a:t>
            </a:r>
          </a:p>
          <a:p>
            <a:r>
              <a:rPr lang="en-US" dirty="0"/>
              <a:t>Bamboo pole inserted for ventilation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C03BE62-6970-43B5-A9BC-EC3F346BA0F8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3" t="7096" r="11528" b="14272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0234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668D79-DE37-4C38-8F28-02A0AAFF3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Covered with raised, sloping roof</a:t>
            </a:r>
          </a:p>
          <a:p>
            <a:r>
              <a:rPr lang="en-US" dirty="0"/>
              <a:t>Drainage channel added to divert rainwater</a:t>
            </a:r>
          </a:p>
          <a:p>
            <a:r>
              <a:rPr lang="en-US" dirty="0"/>
              <a:t>Can be used again the following season, but must be </a:t>
            </a:r>
            <a:r>
              <a:rPr lang="en-GB" dirty="0"/>
              <a:t>sterilised</a:t>
            </a:r>
            <a:r>
              <a:rPr lang="en-US" dirty="0"/>
              <a:t> to avoid carry over of pests and diseases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8F884-F330-4FCE-9977-9BEB347E94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B890DF-2CF2-46E3-A01F-FB1D999D9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 Stores Cont.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4505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2D851A-4EE8-4725-8043-6323B1BD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Clamp Store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4304E-38F6-4F58-8C29-E47EFBCAB2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2769A5-07A8-4631-B198-D3D5B505F0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42901" y="847725"/>
            <a:ext cx="3298370" cy="4572000"/>
          </a:xfrm>
        </p:spPr>
        <p:txBody>
          <a:bodyPr/>
          <a:lstStyle/>
          <a:p>
            <a:r>
              <a:rPr lang="en-US" dirty="0"/>
              <a:t>Flat mound of earth raised 10cm</a:t>
            </a:r>
          </a:p>
          <a:p>
            <a:r>
              <a:rPr lang="en-US" dirty="0"/>
              <a:t>Mound covered with dry grass</a:t>
            </a:r>
          </a:p>
          <a:p>
            <a:r>
              <a:rPr lang="en-US" dirty="0"/>
              <a:t>Roots covered with more dry grass and 10-20cm dry soil</a:t>
            </a:r>
          </a:p>
          <a:p>
            <a:r>
              <a:rPr lang="en-US" dirty="0"/>
              <a:t>Drainage channel added to divert rainwater</a:t>
            </a:r>
          </a:p>
          <a:p>
            <a:r>
              <a:rPr lang="en-US" dirty="0"/>
              <a:t>Can be used again the following season, but must be </a:t>
            </a:r>
            <a:r>
              <a:rPr lang="en-GB" dirty="0"/>
              <a:t>sterilised</a:t>
            </a:r>
            <a:r>
              <a:rPr lang="en-US" dirty="0"/>
              <a:t> to avoid carry over of pests and diseases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Content Placeholder 20">
            <a:extLst>
              <a:ext uri="{FF2B5EF4-FFF2-40B4-BE49-F238E27FC236}">
                <a16:creationId xmlns:a16="http://schemas.microsoft.com/office/drawing/2014/main" id="{A523F500-2374-4214-8B34-7EEE0386882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1" b="46056"/>
          <a:stretch/>
        </p:blipFill>
        <p:spPr>
          <a:xfrm>
            <a:off x="3445668" y="0"/>
            <a:ext cx="5698331" cy="6267450"/>
          </a:xfrm>
        </p:spPr>
      </p:pic>
    </p:spTree>
    <p:extLst>
      <p:ext uri="{BB962C8B-B14F-4D97-AF65-F5344CB8AC3E}">
        <p14:creationId xmlns:p14="http://schemas.microsoft.com/office/powerpoint/2010/main" val="72566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AEF65-7AFB-4B8E-91D1-F14B73B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11" y="4379123"/>
            <a:ext cx="8574978" cy="1198333"/>
          </a:xfrm>
        </p:spPr>
        <p:txBody>
          <a:bodyPr/>
          <a:lstStyle/>
          <a:p>
            <a:r>
              <a:rPr lang="en-US" sz="3600" dirty="0"/>
              <a:t>Everything You Ever Wanted to Know About </a:t>
            </a:r>
            <a:r>
              <a:rPr lang="en-US" sz="3600" dirty="0" err="1"/>
              <a:t>Sweetpotato</a:t>
            </a:r>
            <a:endParaRPr lang="en-US" sz="36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4315D42-7402-4999-AD0A-33CEF5410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489" y="5453631"/>
            <a:ext cx="6858000" cy="512184"/>
          </a:xfrm>
        </p:spPr>
        <p:txBody>
          <a:bodyPr/>
          <a:lstStyle/>
          <a:p>
            <a:r>
              <a:rPr lang="en-GB" b="1" dirty="0"/>
              <a:t>Topic 8: Harvesting and Post-Harvest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9795CC-94C9-4D3E-8827-F6B3D15BD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Typically stays 10-15°C cooler than outside temperature</a:t>
            </a:r>
          </a:p>
          <a:p>
            <a:r>
              <a:rPr lang="en-US" dirty="0"/>
              <a:t>Maintains 90% relative humidity</a:t>
            </a:r>
          </a:p>
          <a:p>
            <a:r>
              <a:rPr lang="en-US" dirty="0"/>
              <a:t>Built of brick, sand, bamboo, straw and sacks</a:t>
            </a:r>
          </a:p>
          <a:p>
            <a:r>
              <a:rPr lang="en-US" dirty="0"/>
              <a:t>Does not require electricity</a:t>
            </a:r>
          </a:p>
          <a:p>
            <a:r>
              <a:rPr lang="en-US" dirty="0"/>
              <a:t>Uses evaporation to cool fresh roots </a:t>
            </a:r>
          </a:p>
          <a:p>
            <a:r>
              <a:rPr lang="en-US" dirty="0"/>
              <a:t>Economical and promising new technology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027BDB-6CAC-437A-B4CE-60A4D0B25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1BE550-A9A8-427C-A652-607D5C7F2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 Energy Cool Chamber</a:t>
            </a:r>
          </a:p>
        </p:txBody>
      </p:sp>
    </p:spTree>
    <p:extLst>
      <p:ext uri="{BB962C8B-B14F-4D97-AF65-F5344CB8AC3E}">
        <p14:creationId xmlns:p14="http://schemas.microsoft.com/office/powerpoint/2010/main" val="1445226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3AFB1D-75A0-41AE-B5E2-228A8EEC5E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930583-8409-4F8B-B610-088551022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Large Scale Storage Facility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F2714A-6DA1-418C-BC84-AF8FD70DC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Recommended for sale crops</a:t>
            </a:r>
          </a:p>
          <a:p>
            <a:r>
              <a:rPr lang="en-US" dirty="0"/>
              <a:t>Maintains temperature and humidity required for curing</a:t>
            </a:r>
          </a:p>
          <a:p>
            <a:r>
              <a:rPr lang="en-US" dirty="0"/>
              <a:t>Offers negative horizontal ventilation (NHV) </a:t>
            </a:r>
          </a:p>
          <a:p>
            <a:pPr lvl="1"/>
            <a:r>
              <a:rPr lang="en-US" dirty="0"/>
              <a:t>Uses slight negative pressure to pull ventilation air horizontally</a:t>
            </a:r>
          </a:p>
          <a:p>
            <a:endParaRPr lang="en-US" dirty="0"/>
          </a:p>
        </p:txBody>
      </p:sp>
      <p:pic>
        <p:nvPicPr>
          <p:cNvPr id="9" name="image40.png">
            <a:extLst>
              <a:ext uri="{FF2B5EF4-FFF2-40B4-BE49-F238E27FC236}">
                <a16:creationId xmlns:a16="http://schemas.microsoft.com/office/drawing/2014/main" id="{E9DE1C50-D14F-42F1-8091-721CBA2AF199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/>
          <a:srcRect l="3320" t="2848" r="-3320" b="1100"/>
          <a:stretch/>
        </p:blipFill>
        <p:spPr>
          <a:xfrm>
            <a:off x="0" y="0"/>
            <a:ext cx="5223007" cy="62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5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A821B7-81BD-4D38-A074-B366315A6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OFSP is highly perishable due to high moisture, sugar content, thin skin and high respiratory rate.</a:t>
            </a:r>
          </a:p>
          <a:p>
            <a:r>
              <a:rPr lang="en-US" dirty="0"/>
              <a:t>The causes of loss include:</a:t>
            </a:r>
          </a:p>
          <a:p>
            <a:pPr lvl="1"/>
            <a:r>
              <a:rPr lang="en-US" dirty="0"/>
              <a:t>Mechanical damage</a:t>
            </a:r>
          </a:p>
          <a:p>
            <a:pPr lvl="1"/>
            <a:r>
              <a:rPr lang="en-US" dirty="0"/>
              <a:t>Cracking</a:t>
            </a:r>
          </a:p>
          <a:p>
            <a:pPr lvl="1"/>
            <a:r>
              <a:rPr lang="en-US" dirty="0"/>
              <a:t>Chilling</a:t>
            </a:r>
          </a:p>
          <a:p>
            <a:pPr lvl="1"/>
            <a:r>
              <a:rPr lang="en-US" dirty="0"/>
              <a:t>Respiration</a:t>
            </a:r>
          </a:p>
          <a:p>
            <a:pPr lvl="1"/>
            <a:r>
              <a:rPr lang="en-US" dirty="0"/>
              <a:t>Sprouting</a:t>
            </a:r>
          </a:p>
          <a:p>
            <a:pPr lvl="1"/>
            <a:r>
              <a:rPr lang="en-US" dirty="0"/>
              <a:t>Pests</a:t>
            </a:r>
          </a:p>
          <a:p>
            <a:pPr lvl="1"/>
            <a:r>
              <a:rPr lang="en-US" dirty="0"/>
              <a:t>Disease</a:t>
            </a:r>
          </a:p>
          <a:p>
            <a:pPr lvl="1"/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A45059-A23B-4F01-83B5-E44BEB8429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30DFF-A82D-461D-B182-5D47583F5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Causes of Post-harvest Losses </a:t>
            </a:r>
          </a:p>
        </p:txBody>
      </p:sp>
    </p:spTree>
    <p:extLst>
      <p:ext uri="{BB962C8B-B14F-4D97-AF65-F5344CB8AC3E}">
        <p14:creationId xmlns:p14="http://schemas.microsoft.com/office/powerpoint/2010/main" val="34730604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DE40DC-A83E-444F-AF5B-CB0216A09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the traditional methods for OFSP storage?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the advantages of zero energy cool chamber?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1DE4A2-F78F-46D5-B2C2-4F258753EE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547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Supplying fresh </a:t>
            </a:r>
            <a:r>
              <a:rPr lang="en-US" dirty="0" err="1"/>
              <a:t>sweetpotato</a:t>
            </a:r>
            <a:r>
              <a:rPr lang="en-US" dirty="0"/>
              <a:t> to the market (as opposed to dried product) during the off-season can fetch very good prices in SSA.</a:t>
            </a:r>
            <a:endParaRPr lang="en-US" b="1" dirty="0"/>
          </a:p>
          <a:p>
            <a:pPr lvl="0"/>
            <a:r>
              <a:rPr lang="en-US" dirty="0"/>
              <a:t>However, new storage methods for </a:t>
            </a:r>
            <a:r>
              <a:rPr lang="en-US" dirty="0" err="1"/>
              <a:t>sweetpotato</a:t>
            </a:r>
            <a:r>
              <a:rPr lang="en-US" dirty="0"/>
              <a:t> roots are not often used; </a:t>
            </a:r>
            <a:r>
              <a:rPr lang="en-US" dirty="0" err="1"/>
              <a:t>sweetpotato</a:t>
            </a:r>
            <a:r>
              <a:rPr lang="en-US" dirty="0"/>
              <a:t> is bulky and many growers perceive that the price differential does not often make it worthwhile.</a:t>
            </a:r>
            <a:endParaRPr lang="en-US" b="1" dirty="0"/>
          </a:p>
          <a:p>
            <a:pPr lvl="0"/>
            <a:r>
              <a:rPr lang="en-US" dirty="0"/>
              <a:t>However, studies show that these new methods may in fact provide substantial profit increases.</a:t>
            </a:r>
            <a:endParaRPr lang="en-US" b="1" dirty="0"/>
          </a:p>
          <a:p>
            <a:pPr lvl="0"/>
            <a:r>
              <a:rPr lang="en-US" dirty="0"/>
              <a:t>Pit stores and clamp stores are economical ways of keeping </a:t>
            </a:r>
            <a:r>
              <a:rPr lang="en-US" dirty="0" err="1"/>
              <a:t>sweetpotato</a:t>
            </a:r>
            <a:r>
              <a:rPr lang="en-US" dirty="0"/>
              <a:t> fresh for the off-season, at least for household use.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781249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FD0ABA-E027-49FE-88DB-E07B55EDAD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Zero energy cool chambers use evaporation to cool fresh roots and are also economical.</a:t>
            </a:r>
            <a:endParaRPr lang="en-US" b="1" dirty="0"/>
          </a:p>
          <a:p>
            <a:pPr lvl="0"/>
            <a:r>
              <a:rPr lang="en-US" dirty="0"/>
              <a:t>Modern storage facilities offering negative horizontal ventilation (NHV) are recommended for sale crops.</a:t>
            </a:r>
            <a:endParaRPr lang="en-US" b="1" dirty="0"/>
          </a:p>
          <a:p>
            <a:pPr lvl="0"/>
            <a:r>
              <a:rPr lang="en-US" dirty="0"/>
              <a:t>Pests, diseases, and the delicate nature, high respiratory rate, and high moisture content of </a:t>
            </a:r>
            <a:r>
              <a:rPr lang="en-US" dirty="0" err="1"/>
              <a:t>sweetpotato</a:t>
            </a:r>
            <a:r>
              <a:rPr lang="en-US" dirty="0"/>
              <a:t> contribute to rapid deterioration without proper storage.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0A07AD-EB72-4076-8E90-928279C5CA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CBF3BF2-98BA-4EB0-8A95-F020044BF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41230327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Enhancing Market Value of Fresh </a:t>
            </a:r>
            <a:r>
              <a:rPr lang="en-US" dirty="0" err="1"/>
              <a:t>Sweetpotato</a:t>
            </a:r>
            <a:r>
              <a:rPr lang="en-US" dirty="0"/>
              <a:t> Roots Through Improved Post-Harvest Handling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0607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Discuss the series of processes that best prepares </a:t>
            </a:r>
            <a:r>
              <a:rPr lang="en-US" dirty="0" err="1"/>
              <a:t>sweetpotato</a:t>
            </a:r>
            <a:r>
              <a:rPr lang="en-US" dirty="0"/>
              <a:t> roots for market.</a:t>
            </a:r>
            <a:endParaRPr lang="en-US" b="1" dirty="0"/>
          </a:p>
          <a:p>
            <a:pPr lvl="0"/>
            <a:r>
              <a:rPr lang="en-US" dirty="0"/>
              <a:t>Identify good packaging practices to add value for market.</a:t>
            </a:r>
            <a:endParaRPr lang="en-US" b="1" dirty="0"/>
          </a:p>
          <a:p>
            <a:pPr lvl="0"/>
            <a:r>
              <a:rPr lang="en-US" dirty="0"/>
              <a:t>Explain which transportation practices are best and why.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1589135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81D200-D777-490E-8727-A9D8A9D34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Post-harvest Handling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FF93E-717E-4113-92FB-87F43BC033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20FA41-6923-4FCC-9964-9271BC8A2B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491" y="1295400"/>
            <a:ext cx="3255702" cy="4572000"/>
          </a:xfrm>
        </p:spPr>
        <p:txBody>
          <a:bodyPr/>
          <a:lstStyle/>
          <a:p>
            <a:r>
              <a:rPr lang="en-US" dirty="0"/>
              <a:t>Washing the roots</a:t>
            </a:r>
          </a:p>
          <a:p>
            <a:pPr lvl="1"/>
            <a:r>
              <a:rPr lang="en-US" dirty="0"/>
              <a:t>Rubbed not scrubbed</a:t>
            </a:r>
          </a:p>
          <a:p>
            <a:pPr lvl="1"/>
            <a:r>
              <a:rPr lang="en-US" dirty="0"/>
              <a:t>Adding small amount antimicrobial agent avoids decay</a:t>
            </a:r>
          </a:p>
          <a:p>
            <a:r>
              <a:rPr lang="en-US" dirty="0"/>
              <a:t>Grading and sizing</a:t>
            </a:r>
          </a:p>
          <a:p>
            <a:pPr lvl="1"/>
            <a:r>
              <a:rPr lang="en-US" dirty="0"/>
              <a:t>Hand-sorting to remove bad product</a:t>
            </a:r>
          </a:p>
          <a:p>
            <a:pPr lvl="1"/>
            <a:r>
              <a:rPr lang="en-US" dirty="0"/>
              <a:t>Wearing gloves protects root skins and protects workers from fungicides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image46.png">
            <a:extLst>
              <a:ext uri="{FF2B5EF4-FFF2-40B4-BE49-F238E27FC236}">
                <a16:creationId xmlns:a16="http://schemas.microsoft.com/office/drawing/2014/main" id="{FCB4D10E-6DC0-41A0-947C-829C87095A2B}"/>
              </a:ext>
            </a:extLst>
          </p:cNvPr>
          <p:cNvPicPr>
            <a:picLocks noGrp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 t="5767" r="21737" b="6861"/>
          <a:stretch/>
        </p:blipFill>
        <p:spPr>
          <a:xfrm>
            <a:off x="3887390" y="0"/>
            <a:ext cx="5256609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743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20FA41-6923-4FCC-9964-9271BC8A2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Packaging</a:t>
            </a:r>
          </a:p>
          <a:p>
            <a:pPr lvl="1"/>
            <a:r>
              <a:rPr lang="en-US" dirty="0"/>
              <a:t>Select the right container design</a:t>
            </a:r>
          </a:p>
          <a:p>
            <a:pPr lvl="1"/>
            <a:r>
              <a:rPr lang="en-US" dirty="0"/>
              <a:t>Sacks cause loss of product</a:t>
            </a:r>
          </a:p>
          <a:p>
            <a:pPr lvl="1"/>
            <a:r>
              <a:rPr lang="en-US" dirty="0"/>
              <a:t>Avoid over- or under- loading sacks</a:t>
            </a:r>
          </a:p>
          <a:p>
            <a:pPr lvl="1"/>
            <a:r>
              <a:rPr lang="en-US" dirty="0"/>
              <a:t>Provide identification information</a:t>
            </a:r>
          </a:p>
          <a:p>
            <a:pPr lvl="1"/>
            <a:r>
              <a:rPr lang="en-US" dirty="0"/>
              <a:t>Packaging properly adds cost but reduces losses</a:t>
            </a:r>
          </a:p>
          <a:p>
            <a:r>
              <a:rPr lang="en-US" dirty="0"/>
              <a:t>Transporting</a:t>
            </a:r>
          </a:p>
          <a:p>
            <a:pPr lvl="1"/>
            <a:r>
              <a:rPr lang="en-US" dirty="0"/>
              <a:t>Only transport quality roots</a:t>
            </a:r>
          </a:p>
          <a:p>
            <a:pPr lvl="1"/>
            <a:r>
              <a:rPr lang="en-US" dirty="0"/>
              <a:t>Avoid using sacks as this causes bruising</a:t>
            </a:r>
          </a:p>
          <a:p>
            <a:pPr lvl="1"/>
            <a:r>
              <a:rPr lang="en-US" dirty="0"/>
              <a:t>Use wooden or plastic pallets to lower root loss and improve shelf life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FF93E-717E-4113-92FB-87F43BC033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81D200-D777-490E-8727-A9D8A9D34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Post-harvest Handling</a:t>
            </a:r>
          </a:p>
        </p:txBody>
      </p:sp>
    </p:spTree>
    <p:extLst>
      <p:ext uri="{BB962C8B-B14F-4D97-AF65-F5344CB8AC3E}">
        <p14:creationId xmlns:p14="http://schemas.microsoft.com/office/powerpoint/2010/main" val="4003540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088" y="2808014"/>
            <a:ext cx="7317999" cy="2391307"/>
          </a:xfrm>
        </p:spPr>
        <p:txBody>
          <a:bodyPr/>
          <a:lstStyle/>
          <a:p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087" y="2146813"/>
            <a:ext cx="6858000" cy="512184"/>
          </a:xfrm>
        </p:spPr>
        <p:txBody>
          <a:bodyPr/>
          <a:lstStyle/>
          <a:p>
            <a:r>
              <a:rPr lang="en-GB" b="1" dirty="0"/>
              <a:t>Harvesting and Post-Harvest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533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632DF9-CB9F-4B83-BFFF-81B8C432A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practices for post-harvest handling?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ECCDE7-0350-4585-B2CB-8D0D6304C9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363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Washing, sizing, grading, packaging, and transportation are essential handling steps in getting sweetpotato to market.</a:t>
            </a:r>
            <a:endParaRPr lang="en-US" b="1" dirty="0"/>
          </a:p>
          <a:p>
            <a:pPr lvl="0"/>
            <a:r>
              <a:rPr lang="en-US" dirty="0" err="1"/>
              <a:t>Sweetpotato</a:t>
            </a:r>
            <a:r>
              <a:rPr lang="en-US" dirty="0"/>
              <a:t> should be gently rinsed, not scrubbed. Adding a small amount of an antimicrobial agent avoids decay.</a:t>
            </a:r>
            <a:endParaRPr lang="en-US" b="1" dirty="0"/>
          </a:p>
          <a:p>
            <a:pPr lvl="0"/>
            <a:r>
              <a:rPr lang="en-US" dirty="0" err="1"/>
              <a:t>Sweetpotato</a:t>
            </a:r>
            <a:r>
              <a:rPr lang="en-US" dirty="0"/>
              <a:t> roots should be hand sorted to remove bad product, using gloves to protect the skins and to protect workers from fungicides.</a:t>
            </a:r>
            <a:endParaRPr lang="en-US" b="1" dirty="0"/>
          </a:p>
          <a:p>
            <a:pPr lvl="0"/>
            <a:r>
              <a:rPr lang="en-US" dirty="0"/>
              <a:t>Sacks are a poor transport choice. Avoiding the use of sacks reduces losses and ensures best market value.</a:t>
            </a:r>
            <a:endParaRPr lang="en-US" b="1" dirty="0"/>
          </a:p>
          <a:p>
            <a:pPr lvl="0"/>
            <a:r>
              <a:rPr lang="en-US" dirty="0"/>
              <a:t>Packaging properly adds cost but reduces losses.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8986354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Dried Chip Storage of </a:t>
            </a:r>
            <a:r>
              <a:rPr lang="en-US" dirty="0" err="1"/>
              <a:t>Sweetpotato</a:t>
            </a:r>
            <a:r>
              <a:rPr lang="en-US" dirty="0"/>
              <a:t> Roots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7634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how slices and small pieces of dried </a:t>
            </a:r>
            <a:r>
              <a:rPr lang="en-US" dirty="0" err="1"/>
              <a:t>sweetpotato</a:t>
            </a:r>
            <a:r>
              <a:rPr lang="en-US" dirty="0"/>
              <a:t> root are produced and used in parts of SSA, both traditionally and commercially.</a:t>
            </a:r>
            <a:endParaRPr lang="en-US" b="1" dirty="0"/>
          </a:p>
          <a:p>
            <a:pPr lvl="0"/>
            <a:r>
              <a:rPr lang="en-US" dirty="0"/>
              <a:t>Identify best practices for handling </a:t>
            </a:r>
            <a:r>
              <a:rPr lang="en-US" dirty="0" err="1"/>
              <a:t>sweetpotato</a:t>
            </a:r>
            <a:r>
              <a:rPr lang="en-US" dirty="0"/>
              <a:t> roots in dried chip storage.</a:t>
            </a:r>
            <a:endParaRPr lang="en-US" b="1" dirty="0"/>
          </a:p>
          <a:p>
            <a:pPr lvl="0"/>
            <a:r>
              <a:rPr lang="en-US" dirty="0"/>
              <a:t>List the steps and best practices for creating well-preserved, home-dried </a:t>
            </a:r>
            <a:r>
              <a:rPr lang="en-US" dirty="0" err="1"/>
              <a:t>sweetpotato</a:t>
            </a:r>
            <a:r>
              <a:rPr lang="en-US" dirty="0"/>
              <a:t> products.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1067322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train, building, track, grass&#10;&#10;Description generated with very high confidence">
            <a:extLst>
              <a:ext uri="{FF2B5EF4-FFF2-40B4-BE49-F238E27FC236}">
                <a16:creationId xmlns:a16="http://schemas.microsoft.com/office/drawing/2014/main" id="{72686A13-73C1-41E8-AF41-C8A0F591063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D175C4-7BD1-4671-821F-9E46AAAFEC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AE76B4-C343-4F59-A642-B7E3B39AC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Drying Management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4ADEC7-5AB5-4940-A94C-66AA31B328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Sun-drying destroys beta-carotene, but good drying management can reduce the loss to under 35%.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55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CB1F75-07D8-4D88-B43A-17D33AFDB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Steps to prevent beta-carotene loss:</a:t>
            </a:r>
          </a:p>
          <a:p>
            <a:pPr lvl="1"/>
            <a:r>
              <a:rPr lang="en-US" dirty="0"/>
              <a:t>Chips or slices are regularly (every 2 hours) mixed or turned during drying </a:t>
            </a:r>
          </a:p>
          <a:p>
            <a:pPr lvl="1"/>
            <a:r>
              <a:rPr lang="en-US" dirty="0"/>
              <a:t>Chip density spread on dryer is not too great (recommended 4kg/m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Remove from rain and place in dry area, return to dryer when sun returns</a:t>
            </a:r>
          </a:p>
          <a:p>
            <a:pPr lvl="1"/>
            <a:r>
              <a:rPr lang="en-US" dirty="0"/>
              <a:t>Remove from dryer as soon as dried to prevent over drying.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0EF87F-58CB-4C35-88B8-064117945C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A4AF90-3F50-4F72-B571-919047D3F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Drying Practices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8975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44D46D-F696-465F-AC6A-7FA23140E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OFSP is Dried into Chips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6C12A0-87A4-4F27-A50D-132D7F5C41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BEAC60-9C1E-4AA1-AC15-089A8BD421E4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2900" y="1295400"/>
            <a:ext cx="3276600" cy="4743450"/>
          </a:xfrm>
        </p:spPr>
        <p:txBody>
          <a:bodyPr/>
          <a:lstStyle/>
          <a:p>
            <a:r>
              <a:rPr lang="en-US" dirty="0"/>
              <a:t>Traditionally OFSP is sun-dried into small slices and stored as food stock for year-round consumption.</a:t>
            </a:r>
          </a:p>
          <a:p>
            <a:r>
              <a:rPr lang="en-US" dirty="0"/>
              <a:t>Occasionally sold in small amounts to local markets.</a:t>
            </a:r>
          </a:p>
          <a:p>
            <a:r>
              <a:rPr lang="en-US" dirty="0"/>
              <a:t>Typically rehydrated </a:t>
            </a:r>
          </a:p>
          <a:p>
            <a:pPr lvl="1"/>
            <a:r>
              <a:rPr lang="en-US" dirty="0"/>
              <a:t>Used in stews</a:t>
            </a:r>
          </a:p>
          <a:p>
            <a:pPr lvl="1"/>
            <a:r>
              <a:rPr lang="en-US" dirty="0"/>
              <a:t>Made into mixed cereal-root porridge</a:t>
            </a:r>
          </a:p>
        </p:txBody>
      </p:sp>
      <p:pic>
        <p:nvPicPr>
          <p:cNvPr id="5122" name="Picture 2" descr="https://lh5.googleusercontent.com/2ofqLKRhqvPVojOqBqdXSbnTnuZbsSusK5e5hF8aDWZC_graK-XCdNAQuozZt4IQHp9btB99zQeASFJDxC37L87C85_tWtorXLh58FE46Be3pAtCpDzINxrUKGJG5SfQkoIRmZdQ">
            <a:extLst>
              <a:ext uri="{FF2B5EF4-FFF2-40B4-BE49-F238E27FC236}">
                <a16:creationId xmlns:a16="http://schemas.microsoft.com/office/drawing/2014/main" id="{24D69614-52AB-4CC5-A115-008CCA06793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1" r="2193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5245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DE4C26-A886-443F-9C3E-0D98F8711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Commercial processing of dried sweetpotato root products in SSA is increasing.  This includes flour and chips.</a:t>
            </a:r>
          </a:p>
          <a:p>
            <a:r>
              <a:rPr lang="en-US" dirty="0"/>
              <a:t>Steps for processing of OFSP into dried chips or flour:</a:t>
            </a:r>
          </a:p>
          <a:p>
            <a:pPr lvl="1"/>
            <a:r>
              <a:rPr lang="en-US" dirty="0"/>
              <a:t>Select healthy, fresh roots</a:t>
            </a:r>
          </a:p>
          <a:p>
            <a:pPr lvl="1"/>
            <a:r>
              <a:rPr lang="en-US" dirty="0"/>
              <a:t>Clean and peel roots</a:t>
            </a:r>
          </a:p>
          <a:p>
            <a:pPr lvl="1"/>
            <a:r>
              <a:rPr lang="en-US" dirty="0"/>
              <a:t>Wash in clean water</a:t>
            </a:r>
          </a:p>
          <a:p>
            <a:pPr lvl="1"/>
            <a:r>
              <a:rPr lang="en-US" dirty="0"/>
              <a:t>Pre-dry on clean surface in sun 10 minutes</a:t>
            </a:r>
          </a:p>
          <a:p>
            <a:pPr lvl="1"/>
            <a:r>
              <a:rPr lang="en-US" dirty="0"/>
              <a:t>Cut into 5mm thick slices</a:t>
            </a:r>
          </a:p>
          <a:p>
            <a:pPr lvl="1"/>
            <a:r>
              <a:rPr lang="en-US" dirty="0"/>
              <a:t>Sun-dry on raised tray</a:t>
            </a:r>
          </a:p>
          <a:p>
            <a:pPr lvl="1"/>
            <a:r>
              <a:rPr lang="en-US" dirty="0"/>
              <a:t>Store chips in opaque polypropylene sacks </a:t>
            </a:r>
          </a:p>
          <a:p>
            <a:pPr lvl="1"/>
            <a:r>
              <a:rPr lang="en-US" dirty="0"/>
              <a:t>If milled into flour, store in polythene container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62F65A-1D08-4BC2-82CF-21810AD217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2EA6EC-77C5-4008-9A3B-FE4760007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of OFSP into Dried Chips and Flour</a:t>
            </a:r>
          </a:p>
        </p:txBody>
      </p:sp>
    </p:spTree>
    <p:extLst>
      <p:ext uri="{BB962C8B-B14F-4D97-AF65-F5344CB8AC3E}">
        <p14:creationId xmlns:p14="http://schemas.microsoft.com/office/powerpoint/2010/main" val="25588613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301649-4BC0-4548-AB74-C162736F3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Dried chips should be stored at cool temperatures, as room-temperature storage long term creates extreme beta-carotene degradation.</a:t>
            </a:r>
            <a:endParaRPr lang="en-US" b="1" dirty="0"/>
          </a:p>
          <a:p>
            <a:r>
              <a:rPr lang="en-US" dirty="0"/>
              <a:t>Storage duration should not exceed 2 months</a:t>
            </a:r>
          </a:p>
          <a:p>
            <a:pPr lvl="1"/>
            <a:r>
              <a:rPr lang="en-US" dirty="0"/>
              <a:t>Shorter is better for nutrient retention and limit pest damage</a:t>
            </a:r>
          </a:p>
          <a:p>
            <a:pPr lvl="0"/>
            <a:r>
              <a:rPr lang="en-US" dirty="0"/>
              <a:t>Containers should be kept 1m off the ground and cleaned between seasons.</a:t>
            </a:r>
            <a:endParaRPr lang="en-US" b="1" dirty="0"/>
          </a:p>
          <a:p>
            <a:pPr lvl="0"/>
            <a:r>
              <a:rPr lang="en-US" dirty="0"/>
              <a:t>Insect infestation should be prevented by:</a:t>
            </a:r>
          </a:p>
          <a:p>
            <a:pPr lvl="1"/>
            <a:r>
              <a:rPr lang="en-US" dirty="0"/>
              <a:t>Parboiling, salting, and ash deter insects</a:t>
            </a:r>
          </a:p>
          <a:p>
            <a:pPr lvl="1"/>
            <a:r>
              <a:rPr lang="en-US" dirty="0"/>
              <a:t>Re-sun-drying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F09D53-52B5-4FAB-937E-572DFA72A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C6AA6C-15D6-4648-9FE8-7BA3F9830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Techniques for Dried Chips</a:t>
            </a:r>
          </a:p>
        </p:txBody>
      </p:sp>
    </p:spTree>
    <p:extLst>
      <p:ext uri="{BB962C8B-B14F-4D97-AF65-F5344CB8AC3E}">
        <p14:creationId xmlns:p14="http://schemas.microsoft.com/office/powerpoint/2010/main" val="34843883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0854AB-82B7-4D0F-88B8-3B5D97500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best practices for sun drying chips to prevent beta-carotene loss?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techniques for effective storage of dried chips?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D5FC07-545B-4FC4-8457-EDAAE54FE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8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E39046-05DD-42FF-B8A5-3ED82493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75A34-43AC-4FEC-8050-35F09F84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6546F1-4EC4-410A-B850-89F110A79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this session, we will discuss </a:t>
            </a:r>
            <a:r>
              <a:rPr lang="en-GB" dirty="0"/>
              <a:t>postharvest handling and storage practices for dried products, and methods for curing and storing fresh roots to increase their quality, value and availability</a:t>
            </a:r>
            <a:r>
              <a:rPr lang="en-US" dirty="0"/>
              <a:t>.</a:t>
            </a:r>
          </a:p>
        </p:txBody>
      </p:sp>
      <p:pic>
        <p:nvPicPr>
          <p:cNvPr id="1026" name="Picture 2" descr="https://lh5.googleusercontent.com/EB-ZffLYAqrpLBFa1cJch0fzYICsHhDTmIlY8bZoRfwu4J7h2odRsyy5vFmiXcCoawziswf2AK6v2rowJA-UYX6uNKrrwkBcPo0NqUCmf9nmANGvBubhV0szoSmkSFa1aQkIOU0J">
            <a:extLst>
              <a:ext uri="{FF2B5EF4-FFF2-40B4-BE49-F238E27FC236}">
                <a16:creationId xmlns:a16="http://schemas.microsoft.com/office/drawing/2014/main" id="{3CA8FBC3-9FC8-460B-B810-40AD7737888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" t="18591" r="-213" b="9685"/>
          <a:stretch/>
        </p:blipFill>
        <p:spPr bwMode="auto">
          <a:xfrm>
            <a:off x="0" y="-21947"/>
            <a:ext cx="9299643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8816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Commercial processing of dried </a:t>
            </a:r>
            <a:r>
              <a:rPr lang="en-US" dirty="0" err="1"/>
              <a:t>sweetpotato</a:t>
            </a:r>
            <a:r>
              <a:rPr lang="en-US" dirty="0"/>
              <a:t> root products in SSA is increasing, including flour and chips.</a:t>
            </a:r>
            <a:endParaRPr lang="en-US" b="1" dirty="0"/>
          </a:p>
          <a:p>
            <a:pPr lvl="0"/>
            <a:r>
              <a:rPr lang="en-US" dirty="0"/>
              <a:t>Sun-drying destroys beta-carotene, but good drying management can reduce the loss to under 35%.</a:t>
            </a:r>
            <a:endParaRPr lang="en-US" b="1" dirty="0"/>
          </a:p>
          <a:p>
            <a:pPr lvl="0"/>
            <a:r>
              <a:rPr lang="en-US" dirty="0"/>
              <a:t>Over drying should be avoided.</a:t>
            </a:r>
            <a:endParaRPr lang="en-US" b="1" dirty="0"/>
          </a:p>
          <a:p>
            <a:pPr lvl="0"/>
            <a:r>
              <a:rPr lang="en-US" dirty="0"/>
              <a:t>Room-temperature storage in the long term creates extreme beta-carotene degradation.</a:t>
            </a:r>
            <a:endParaRPr lang="en-US" b="1" dirty="0"/>
          </a:p>
          <a:p>
            <a:pPr lvl="0"/>
            <a:r>
              <a:rPr lang="en-US" dirty="0"/>
              <a:t>Cool temperatures and opaque containers are optimal.</a:t>
            </a:r>
            <a:endParaRPr lang="en-US" b="1" dirty="0"/>
          </a:p>
          <a:p>
            <a:pPr lvl="0"/>
            <a:r>
              <a:rPr lang="en-US" dirty="0"/>
              <a:t>Dried </a:t>
            </a:r>
            <a:r>
              <a:rPr lang="en-US" dirty="0" err="1"/>
              <a:t>sweetpotato</a:t>
            </a:r>
            <a:r>
              <a:rPr lang="en-US" dirty="0"/>
              <a:t> root products should be consumed within about two months, for nutrient retention and to limit pest damage.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9826304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Opaque polypropylene sacks are best for dried </a:t>
            </a:r>
            <a:r>
              <a:rPr lang="en-US" dirty="0" err="1"/>
              <a:t>sweetpotato</a:t>
            </a:r>
            <a:r>
              <a:rPr lang="en-US" dirty="0"/>
              <a:t> chip storage.</a:t>
            </a:r>
            <a:endParaRPr lang="en-US" b="1" dirty="0"/>
          </a:p>
          <a:p>
            <a:pPr lvl="0"/>
            <a:r>
              <a:rPr lang="en-US" dirty="0"/>
              <a:t>Flour should be stored in polythene.</a:t>
            </a:r>
            <a:endParaRPr lang="en-US" b="1" dirty="0"/>
          </a:p>
          <a:p>
            <a:pPr lvl="0"/>
            <a:r>
              <a:rPr lang="en-US" dirty="0"/>
              <a:t>Containers should be cleaned between seasons and kept 1m off the ground.</a:t>
            </a:r>
            <a:endParaRPr lang="en-US" b="1" dirty="0"/>
          </a:p>
          <a:p>
            <a:pPr lvl="0"/>
            <a:r>
              <a:rPr lang="en-US" dirty="0"/>
              <a:t>Parboiling, salting, and traditional additives such as ash can deter insects. Re-sun-drying can stop an insect infestation.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3655452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Diversity Aspects of </a:t>
            </a:r>
            <a:r>
              <a:rPr lang="en-US" dirty="0" err="1"/>
              <a:t>Sweetpotato</a:t>
            </a:r>
            <a:r>
              <a:rPr lang="en-US" dirty="0"/>
              <a:t> Harvesting and Post- Harvest Management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9695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gender and diversity issues in </a:t>
            </a:r>
            <a:r>
              <a:rPr lang="en-US" dirty="0" err="1"/>
              <a:t>sweetpotato</a:t>
            </a:r>
            <a:r>
              <a:rPr lang="en-US" dirty="0"/>
              <a:t> harvesting and post-harvest management.</a:t>
            </a:r>
            <a:endParaRPr lang="en-US" b="1" dirty="0"/>
          </a:p>
          <a:p>
            <a:pPr lvl="0"/>
            <a:r>
              <a:rPr lang="en-US" dirty="0"/>
              <a:t>Discuss </a:t>
            </a:r>
            <a:r>
              <a:rPr lang="en-US" dirty="0" err="1"/>
              <a:t>sweetpotato</a:t>
            </a:r>
            <a:r>
              <a:rPr lang="en-US" dirty="0"/>
              <a:t> harvesting and post-harvest roles in terms of gender and identity.</a:t>
            </a:r>
            <a:endParaRPr lang="en-US" b="1" dirty="0"/>
          </a:p>
          <a:p>
            <a:pPr lvl="0"/>
            <a:r>
              <a:rPr lang="en-US" dirty="0"/>
              <a:t>Identify issues which may bar those with lower incomes from accessing preservation technologies.</a:t>
            </a:r>
            <a:endParaRPr lang="en-US" b="1" dirty="0"/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25456362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31D4F0-81D3-4F8C-829A-72A4FAB44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Facilitators need to understand current and likely future harvesting and post-harvest roles played by men and women </a:t>
            </a:r>
          </a:p>
          <a:p>
            <a:r>
              <a:rPr lang="en-US" dirty="0"/>
              <a:t>Consult both members of community who perform harvesting and post-harvest management activities, and those who direct matters and/or control resources to:</a:t>
            </a:r>
          </a:p>
          <a:p>
            <a:pPr lvl="1"/>
            <a:r>
              <a:rPr lang="en-US" dirty="0"/>
              <a:t>Ensure technologies and tools are appropriate</a:t>
            </a:r>
          </a:p>
          <a:p>
            <a:pPr lvl="1"/>
            <a:r>
              <a:rPr lang="en-GB" dirty="0"/>
              <a:t>Recognise</a:t>
            </a:r>
            <a:r>
              <a:rPr lang="en-US" dirty="0"/>
              <a:t> any gender impacts of introductions of new technologies and knowledge</a:t>
            </a:r>
          </a:p>
          <a:p>
            <a:pPr lvl="1"/>
            <a:r>
              <a:rPr lang="en-US" dirty="0"/>
              <a:t>Assess who has (and will have) access to resources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6CFB04-6C87-4ABD-8389-4962B32B19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1B9D5E-B0B3-493D-A78D-870EBEF4B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Gender Roles</a:t>
            </a:r>
          </a:p>
        </p:txBody>
      </p:sp>
    </p:spTree>
    <p:extLst>
      <p:ext uri="{BB962C8B-B14F-4D97-AF65-F5344CB8AC3E}">
        <p14:creationId xmlns:p14="http://schemas.microsoft.com/office/powerpoint/2010/main" val="4925989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5DD31C-C2D1-49C9-9770-803C5B87A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Access to preservation technologies and labour-saving devices is uneven across socio-economic groups and genders</a:t>
            </a:r>
            <a:endParaRPr lang="en-US" b="1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Pit and clamp stores require significant labour to construct and maintain</a:t>
            </a:r>
          </a:p>
          <a:p>
            <a:pPr lvl="1"/>
            <a:r>
              <a:rPr lang="en-US" dirty="0"/>
              <a:t>If farmer cannot access labour due to availability or finances, these technologies couldn’t be adopted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3BA457-8F41-49A5-AE3B-F1683FEB48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60BDBC-F26F-41AC-A75C-2E03468A3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045450" cy="590838"/>
          </a:xfrm>
        </p:spPr>
        <p:txBody>
          <a:bodyPr/>
          <a:lstStyle/>
          <a:p>
            <a:r>
              <a:rPr lang="en-US" dirty="0"/>
              <a:t>Why Genders Roles Matter in Harvesting</a:t>
            </a:r>
          </a:p>
        </p:txBody>
      </p:sp>
    </p:spTree>
    <p:extLst>
      <p:ext uri="{BB962C8B-B14F-4D97-AF65-F5344CB8AC3E}">
        <p14:creationId xmlns:p14="http://schemas.microsoft.com/office/powerpoint/2010/main" val="5360630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Access to preservation technologies and labour-saving devices is uneven across socio-economic groups and genders.</a:t>
            </a:r>
            <a:endParaRPr lang="en-US" b="1" dirty="0"/>
          </a:p>
          <a:p>
            <a:pPr lvl="0"/>
            <a:r>
              <a:rPr lang="en-US" dirty="0"/>
              <a:t>Facilitators should consult both with members of the community who perform harvesting and post-harvest management activities, and those who direct matters and/or control resources.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9676388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activity is designed to be carried out in the field.</a:t>
            </a:r>
          </a:p>
          <a:p>
            <a:r>
              <a:rPr lang="en-GB" dirty="0"/>
              <a:t>Follow the instructions from your facilitator.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Storing Fresh Sweetpotato Roots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E5FEAE-2393-4031-B909-DB31E3BE26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164355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activity is designed to be carried out in the field.</a:t>
            </a:r>
          </a:p>
          <a:p>
            <a:r>
              <a:rPr lang="en-GB" dirty="0"/>
              <a:t>Follow the instructions from your facilitator.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Effect of Sun-Drying and Storage on Beta-Carotene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E5FEAE-2393-4031-B909-DB31E3BE261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20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Prolonging the </a:t>
            </a:r>
            <a:r>
              <a:rPr lang="en-US" dirty="0" err="1"/>
              <a:t>Sweetpotato</a:t>
            </a:r>
            <a:r>
              <a:rPr lang="en-US" dirty="0"/>
              <a:t> Harvest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785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why sweetpotato harvest is a flexible process.</a:t>
            </a:r>
          </a:p>
          <a:p>
            <a:pPr lvl="0"/>
            <a:r>
              <a:rPr lang="en-US" dirty="0"/>
              <a:t>List the pros and cons of a prolonged sweetpotato harvest.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223057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2D50F-150E-4E84-8693-1AD82DEF6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0" y="3983654"/>
            <a:ext cx="7261829" cy="482447"/>
          </a:xfrm>
        </p:spPr>
        <p:txBody>
          <a:bodyPr/>
          <a:lstStyle/>
          <a:p>
            <a:r>
              <a:rPr lang="en-GB" dirty="0"/>
              <a:t>Prolonging the Sweetpotato Harvest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9E8C4D-DA90-4D67-A83A-8C5F1C97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0E346C-F9DA-4621-8DFD-9976582850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 sz="2000" dirty="0"/>
              <a:t>OFSP does not have to be harvested all at once. Many farmers harvest piecemeal.  When food is required, just a few roots are dug up.</a:t>
            </a:r>
          </a:p>
          <a:p>
            <a:r>
              <a:rPr lang="en-US" sz="2000" dirty="0"/>
              <a:t>Staggered planting and varieties with different maturing rates further lengthens the harvest season.</a:t>
            </a:r>
          </a:p>
          <a:p>
            <a:pPr lvl="0"/>
            <a:endParaRPr lang="en-US" sz="2000" dirty="0"/>
          </a:p>
          <a:p>
            <a:endParaRPr lang="en-GB" sz="2000" dirty="0"/>
          </a:p>
        </p:txBody>
      </p:sp>
      <p:pic>
        <p:nvPicPr>
          <p:cNvPr id="2050" name="Picture 2" descr="https://lh4.googleusercontent.com/yjMZAZUoVkKXuRHhebFxhNQIhLyQTLwsjpP0BJR7xk3C6PEMDEir8ocjd9B9Gw9bTnP54mFa2ilCgyzeHyS4KpuMtnyYkYzURXsQQ2k_bNoRA1lczhw-kFtQm1W6es6Lv0r5IJnR">
            <a:extLst>
              <a:ext uri="{FF2B5EF4-FFF2-40B4-BE49-F238E27FC236}">
                <a16:creationId xmlns:a16="http://schemas.microsoft.com/office/drawing/2014/main" id="{94351497-3DED-4AA1-BBF0-5CEF9FA272A3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7" b="15653"/>
          <a:stretch/>
        </p:blipFill>
        <p:spPr bwMode="auto">
          <a:xfrm>
            <a:off x="0" y="0"/>
            <a:ext cx="9144000" cy="38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704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P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1F4D"/>
      </a:accent1>
      <a:accent2>
        <a:srgbClr val="F59A1E"/>
      </a:accent2>
      <a:accent3>
        <a:srgbClr val="A5A5A5"/>
      </a:accent3>
      <a:accent4>
        <a:srgbClr val="FAB414"/>
      </a:accent4>
      <a:accent5>
        <a:srgbClr val="2600FF"/>
      </a:accent5>
      <a:accent6>
        <a:srgbClr val="A6CE3A"/>
      </a:accent6>
      <a:hlink>
        <a:srgbClr val="DE26FF"/>
      </a:hlink>
      <a:folHlink>
        <a:srgbClr val="C70CE8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29225</TotalTime>
  <Words>3502</Words>
  <Application>Microsoft Office PowerPoint</Application>
  <PresentationFormat>On-screen Show (4:3)</PresentationFormat>
  <Paragraphs>446</Paragraphs>
  <Slides>68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Arial</vt:lpstr>
      <vt:lpstr>Cabin</vt:lpstr>
      <vt:lpstr>Calibri</vt:lpstr>
      <vt:lpstr>Century Gothic</vt:lpstr>
      <vt:lpstr>Poppins</vt:lpstr>
      <vt:lpstr>Zilla Slab</vt:lpstr>
      <vt:lpstr>Zilla Slab Light</vt:lpstr>
      <vt:lpstr>Office Theme</vt:lpstr>
      <vt:lpstr>Important!</vt:lpstr>
      <vt:lpstr>Legend</vt:lpstr>
      <vt:lpstr>Legal </vt:lpstr>
      <vt:lpstr>Everything You Ever Wanted to Know About Sweetpotato</vt:lpstr>
      <vt:lpstr>Introduction</vt:lpstr>
      <vt:lpstr>Welcome</vt:lpstr>
      <vt:lpstr>Prolonging the Sweetpotato Harvest</vt:lpstr>
      <vt:lpstr>Objectives</vt:lpstr>
      <vt:lpstr>Prolonging the Sweetpotato Harvest</vt:lpstr>
      <vt:lpstr>Pros and Cons of Prolonging the Sweetpotato Harvest</vt:lpstr>
      <vt:lpstr>PowerPoint Presentation</vt:lpstr>
      <vt:lpstr>Key Points</vt:lpstr>
      <vt:lpstr>When and How to Harvest</vt:lpstr>
      <vt:lpstr>Objectives</vt:lpstr>
      <vt:lpstr>Optimal Harvesting Time</vt:lpstr>
      <vt:lpstr>Making Decisions on Harvesting Time</vt:lpstr>
      <vt:lpstr>Best Harvest Practices</vt:lpstr>
      <vt:lpstr>Field Probable Yield</vt:lpstr>
      <vt:lpstr>PowerPoint Presentation</vt:lpstr>
      <vt:lpstr>Key Points</vt:lpstr>
      <vt:lpstr>Key Points</vt:lpstr>
      <vt:lpstr>How to Safely Pack and Transport Fresh Sweetpotato Roots</vt:lpstr>
      <vt:lpstr>Objectives</vt:lpstr>
      <vt:lpstr>Practices for Packing and Transporting OFSP</vt:lpstr>
      <vt:lpstr>PowerPoint Presentation</vt:lpstr>
      <vt:lpstr>Key Points</vt:lpstr>
      <vt:lpstr>Pre-Harvest and Post-Harvest Curing</vt:lpstr>
      <vt:lpstr>Objectives</vt:lpstr>
      <vt:lpstr>Pre-harvest Curing</vt:lpstr>
      <vt:lpstr>Post-harvest Curing</vt:lpstr>
      <vt:lpstr>PowerPoint Presentation</vt:lpstr>
      <vt:lpstr>Key Points</vt:lpstr>
      <vt:lpstr>Managing Fresh Storage of Sweetpotato Roots</vt:lpstr>
      <vt:lpstr>Objectives</vt:lpstr>
      <vt:lpstr>Reasons for Developing Practices of Fresh OFSP Root Storage</vt:lpstr>
      <vt:lpstr>Managing Storage of Fresh Roots</vt:lpstr>
      <vt:lpstr>Pit Stores</vt:lpstr>
      <vt:lpstr>Pit Stores Cont. </vt:lpstr>
      <vt:lpstr>Clamp Store</vt:lpstr>
      <vt:lpstr>Zero Energy Cool Chamber</vt:lpstr>
      <vt:lpstr>Modern Large Scale Storage Facility</vt:lpstr>
      <vt:lpstr>Causes of Post-harvest Losses </vt:lpstr>
      <vt:lpstr>PowerPoint Presentation</vt:lpstr>
      <vt:lpstr>Key Points</vt:lpstr>
      <vt:lpstr>Key Points (cont.)</vt:lpstr>
      <vt:lpstr>Enhancing Market Value of Fresh Sweetpotato Roots Through Improved Post-Harvest Handling</vt:lpstr>
      <vt:lpstr>Objectives</vt:lpstr>
      <vt:lpstr>Post-harvest Handling</vt:lpstr>
      <vt:lpstr>Post-harvest Handling</vt:lpstr>
      <vt:lpstr>PowerPoint Presentation</vt:lpstr>
      <vt:lpstr>Key Points</vt:lpstr>
      <vt:lpstr>Managing Dried Chip Storage of Sweetpotato Roots</vt:lpstr>
      <vt:lpstr>Objectives</vt:lpstr>
      <vt:lpstr>Good Drying Management</vt:lpstr>
      <vt:lpstr>Best Drying Practices</vt:lpstr>
      <vt:lpstr>Why OFSP is Dried into Chips </vt:lpstr>
      <vt:lpstr>Processing of OFSP into Dried Chips and Flour</vt:lpstr>
      <vt:lpstr>Storage Techniques for Dried Chips</vt:lpstr>
      <vt:lpstr>PowerPoint Presentation</vt:lpstr>
      <vt:lpstr>Key Points</vt:lpstr>
      <vt:lpstr>Key Points</vt:lpstr>
      <vt:lpstr>Gender and Diversity Aspects of Sweetpotato Harvesting and Post- Harvest Management</vt:lpstr>
      <vt:lpstr>Objectives</vt:lpstr>
      <vt:lpstr>Understanding Gender Roles</vt:lpstr>
      <vt:lpstr>Why Genders Roles Matter in Harvesting</vt:lpstr>
      <vt:lpstr>Key Points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Jackson</dc:creator>
  <cp:lastModifiedBy>Kat</cp:lastModifiedBy>
  <cp:revision>1058</cp:revision>
  <dcterms:created xsi:type="dcterms:W3CDTF">2017-08-08T20:14:18Z</dcterms:created>
  <dcterms:modified xsi:type="dcterms:W3CDTF">2018-10-26T21:30:22Z</dcterms:modified>
</cp:coreProperties>
</file>