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6" r:id="rId5"/>
    <p:sldId id="257" r:id="rId6"/>
    <p:sldId id="258" r:id="rId7"/>
    <p:sldId id="311" r:id="rId8"/>
    <p:sldId id="283" r:id="rId9"/>
    <p:sldId id="312" r:id="rId10"/>
    <p:sldId id="313" r:id="rId11"/>
    <p:sldId id="314" r:id="rId12"/>
    <p:sldId id="315" r:id="rId13"/>
    <p:sldId id="308" r:id="rId14"/>
    <p:sldId id="297" r:id="rId15"/>
    <p:sldId id="316" r:id="rId16"/>
    <p:sldId id="317" r:id="rId17"/>
    <p:sldId id="264" r:id="rId18"/>
    <p:sldId id="26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18A0A-9DB2-43D9-94C5-62B9CECF2370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D17FD-EA48-4DE6-80DF-433CBD508BA8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37549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PE" altLang="en-US">
                <a:latin typeface="Tahoma" panose="020B0604030504040204" pitchFamily="34" charset="0"/>
                <a:cs typeface="Tahoma" panose="020B0604030504040204" pitchFamily="34" charset="0"/>
              </a:rPr>
              <a:t>Los recursos genéticos de la papa mantenidos por el Banco de germoplasma del CIP representan la herencia de nuestros antepasados y el trabajo de innumerables agricultores e investigadores del mundo entero. Las principales metas de este Banco de germoplasma son la conservación segura, uso y promoción de estos recursos  para la seguridad alimentaria en  beneficio de las actuales y futuras generaciones.</a:t>
            </a:r>
            <a:endParaRPr lang="en-US" altLang="en-US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12F344-D31A-4CB9-AC91-A17FCADC4EF7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3E05E04D-AE76-4D7F-9F83-971ECEB85F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F928C2DC-A880-470A-B3B2-4A01B341F8C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E355F41E-57B8-4678-9F3E-571876C9E7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1AA820-5104-4B61-AD3A-CB64235DDC9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4796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altLang="es-PE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B01095-5D46-48B4-81AB-3119866BDB66}" type="slidenum">
              <a:rPr lang="en-US" altLang="es-PE" smtClean="0"/>
              <a:pPr/>
              <a:t>8</a:t>
            </a:fld>
            <a:endParaRPr lang="en-US" altLang="es-P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PE" altLang="es-PE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5FEB35-F8AF-4582-9F5D-34C62D708537}" type="slidenum">
              <a:rPr lang="en-US" altLang="es-PE" smtClean="0"/>
              <a:pPr/>
              <a:t>9</a:t>
            </a:fld>
            <a:endParaRPr lang="en-US" altLang="es-P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07000"/>
              </a:lnSpc>
              <a:buSzPct val="110000"/>
              <a:buFontTx/>
              <a:buChar char="•"/>
            </a:pPr>
            <a:r>
              <a:rPr lang="es-PE" altLang="es-PE">
                <a:ea typeface="Calibri" panose="020F0502020204030204" pitchFamily="34" charset="0"/>
                <a:cs typeface="Times New Roman" panose="02020603050405020304" pitchFamily="18" charset="0"/>
              </a:rPr>
              <a:t>La conservación </a:t>
            </a:r>
            <a:r>
              <a:rPr lang="es-PE" altLang="es-PE" i="1">
                <a:ea typeface="Calibri" panose="020F0502020204030204" pitchFamily="34" charset="0"/>
                <a:cs typeface="Times New Roman" panose="02020603050405020304" pitchFamily="18" charset="0"/>
              </a:rPr>
              <a:t>ex-situ</a:t>
            </a:r>
            <a:r>
              <a:rPr lang="es-PE" altLang="es-PE">
                <a:ea typeface="Calibri" panose="020F0502020204030204" pitchFamily="34" charset="0"/>
                <a:cs typeface="Times New Roman" panose="02020603050405020304" pitchFamily="18" charset="0"/>
              </a:rPr>
              <a:t> en CIP, desde su ensamble, ha desarrollado varios métodos de conservación o preservación (campo, herbario, semilla sexual, invitro, criopreservación). </a:t>
            </a:r>
          </a:p>
          <a:p>
            <a:pPr algn="just">
              <a:lnSpc>
                <a:spcPct val="107000"/>
              </a:lnSpc>
              <a:buSzPct val="110000"/>
              <a:buFontTx/>
              <a:buChar char="•"/>
            </a:pPr>
            <a:r>
              <a:rPr lang="es-PE" altLang="es-PE">
                <a:ea typeface="Calibri" panose="020F0502020204030204" pitchFamily="34" charset="0"/>
                <a:cs typeface="Times New Roman" panose="02020603050405020304" pitchFamily="18" charset="0"/>
              </a:rPr>
              <a:t>Conservación Dinámica se denomina a la complementación entre las estrategias </a:t>
            </a:r>
            <a:r>
              <a:rPr lang="es-PE" altLang="es-PE" i="1">
                <a:ea typeface="Calibri" panose="020F0502020204030204" pitchFamily="34" charset="0"/>
                <a:cs typeface="Times New Roman" panose="02020603050405020304" pitchFamily="18" charset="0"/>
              </a:rPr>
              <a:t>ex-situ </a:t>
            </a:r>
            <a:r>
              <a:rPr lang="es-PE" altLang="es-PE"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r>
              <a:rPr lang="es-PE" altLang="es-PE" i="1">
                <a:ea typeface="Calibri" panose="020F0502020204030204" pitchFamily="34" charset="0"/>
                <a:cs typeface="Times New Roman" panose="02020603050405020304" pitchFamily="18" charset="0"/>
              </a:rPr>
              <a:t>in-situ</a:t>
            </a:r>
            <a:r>
              <a:rPr lang="es-PE" altLang="es-PE">
                <a:ea typeface="Calibri" panose="020F0502020204030204" pitchFamily="34" charset="0"/>
                <a:cs typeface="Times New Roman" panose="02020603050405020304" pitchFamily="18" charset="0"/>
              </a:rPr>
              <a:t>, es un circulo virtuoso beneficioso para todos porque cierra las brechas.</a:t>
            </a:r>
          </a:p>
          <a:p>
            <a:pPr algn="just">
              <a:lnSpc>
                <a:spcPct val="107000"/>
              </a:lnSpc>
              <a:buSzPct val="110000"/>
              <a:buFontTx/>
              <a:buChar char="•"/>
            </a:pPr>
            <a:r>
              <a:rPr lang="es-PE" altLang="es-PE">
                <a:ea typeface="Calibri" panose="020F0502020204030204" pitchFamily="34" charset="0"/>
                <a:cs typeface="Times New Roman" panose="02020603050405020304" pitchFamily="18" charset="0"/>
              </a:rPr>
              <a:t>Estos recursos genéticos han servido de base para la generación de variedades mejoradas que han beneficiado al Perú y otros países en desarrollo.</a:t>
            </a:r>
            <a:endParaRPr lang="en-US" altLang="es-PE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PE" altLang="es-PE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702A4B6-67E5-43F8-9DF3-B5B3BDE46DD6}" type="slidenum">
              <a:rPr lang="en-US" altLang="es-PE" smtClean="0"/>
              <a:pPr/>
              <a:t>11</a:t>
            </a:fld>
            <a:endParaRPr lang="en-US" altLang="es-P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63581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76302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92420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711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44892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7025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0636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69277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15819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05456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9978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20969-D0FF-4E26-BBB3-3127B672F56F}" type="datetimeFigureOut">
              <a:rPr lang="es-PE" smtClean="0"/>
              <a:t>17/12/2021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4132-153A-4841-8147-F5BD2D5084A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5401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jpe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11" Type="http://schemas.openxmlformats.org/officeDocument/2006/relationships/image" Target="../media/image20.jpeg"/><Relationship Id="rId5" Type="http://schemas.openxmlformats.org/officeDocument/2006/relationships/image" Target="../media/image16.jpeg"/><Relationship Id="rId10" Type="http://schemas.openxmlformats.org/officeDocument/2006/relationships/image" Target="../media/image19.jpeg"/><Relationship Id="rId4" Type="http://schemas.openxmlformats.org/officeDocument/2006/relationships/image" Target="../media/image15.jpe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8C5B97E6-952D-43F1-89FC-8C7E9FAC1E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665794"/>
              </p:ext>
            </p:extLst>
          </p:nvPr>
        </p:nvGraphicFramePr>
        <p:xfrm>
          <a:off x="322219" y="2820370"/>
          <a:ext cx="8490982" cy="1897380"/>
        </p:xfrm>
        <a:graphic>
          <a:graphicData uri="http://schemas.openxmlformats.org/drawingml/2006/table">
            <a:tbl>
              <a:tblPr/>
              <a:tblGrid>
                <a:gridCol w="8490982">
                  <a:extLst>
                    <a:ext uri="{9D8B030D-6E8A-4147-A177-3AD203B41FA5}">
                      <a16:colId xmlns:a16="http://schemas.microsoft.com/office/drawing/2014/main" val="2771971737"/>
                    </a:ext>
                  </a:extLst>
                </a:gridCol>
              </a:tblGrid>
              <a:tr h="1701311">
                <a:tc>
                  <a:txBody>
                    <a:bodyPr/>
                    <a:lstStyle/>
                    <a:p>
                      <a:pPr algn="ctr"/>
                      <a:r>
                        <a:rPr lang="es-PE" sz="4000" b="1" i="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El Rol de la Conservación </a:t>
                      </a:r>
                      <a:r>
                        <a:rPr lang="es-PE" sz="4000" b="1" i="1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Ex situ</a:t>
                      </a:r>
                      <a:r>
                        <a:rPr lang="es-PE" sz="4000" b="1" i="0" dirty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 para la Repatriación de Papas nativas – Experiencias y Perspectivas</a:t>
                      </a:r>
                      <a:endParaRPr lang="es-PE" sz="6000" b="1" dirty="0">
                        <a:effectLst/>
                      </a:endParaRPr>
                    </a:p>
                  </a:txBody>
                  <a:tcPr marL="68580" marR="68580" marT="34290" marB="3429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183490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668672CA-D784-4297-8C39-D7F38375A527}"/>
              </a:ext>
            </a:extLst>
          </p:cNvPr>
          <p:cNvSpPr txBox="1"/>
          <p:nvPr/>
        </p:nvSpPr>
        <p:spPr>
          <a:xfrm>
            <a:off x="4047642" y="5233868"/>
            <a:ext cx="47407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2400" dirty="0">
                <a:latin typeface="+mj-lt"/>
              </a:rPr>
              <a:t>Por: René Gómez</a:t>
            </a:r>
            <a:r>
              <a:rPr lang="es-PE" sz="2000" dirty="0">
                <a:latin typeface="+mj-lt"/>
              </a:rPr>
              <a:t>,</a:t>
            </a:r>
            <a:r>
              <a:rPr lang="es-PE" sz="2400" dirty="0">
                <a:latin typeface="+mj-lt"/>
              </a:rPr>
              <a:t> Norma Manrique, Equipo y Colaboradores</a:t>
            </a:r>
          </a:p>
        </p:txBody>
      </p:sp>
      <p:pic>
        <p:nvPicPr>
          <p:cNvPr id="12" name="Imagen 11" descr="Logotipo&#10;&#10;Descripción generada automáticamente">
            <a:extLst>
              <a:ext uri="{FF2B5EF4-FFF2-40B4-BE49-F238E27FC236}">
                <a16:creationId xmlns:a16="http://schemas.microsoft.com/office/drawing/2014/main" id="{F2666D34-1641-4A15-83B3-7B59C0228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918" y="13126"/>
            <a:ext cx="4554457" cy="1432495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6D22D0DF-22D5-4F7B-8019-583FCAB35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341" y="1514564"/>
            <a:ext cx="1940763" cy="56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77B1821-B599-4E47-A266-FE94BC8D7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610" y="1507593"/>
            <a:ext cx="1793966" cy="64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577A4B18-CC43-4B02-A713-B486FA693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6" y="1435816"/>
            <a:ext cx="2033662" cy="88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>
            <a:extLst>
              <a:ext uri="{FF2B5EF4-FFF2-40B4-BE49-F238E27FC236}">
                <a16:creationId xmlns:a16="http://schemas.microsoft.com/office/drawing/2014/main" id="{F64B36D7-8C96-4131-89C5-60F9EB130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34" y="1254017"/>
            <a:ext cx="1300504" cy="105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CEF86768-00ED-408E-9178-7150F6BC8963}"/>
              </a:ext>
            </a:extLst>
          </p:cNvPr>
          <p:cNvSpPr txBox="1"/>
          <p:nvPr/>
        </p:nvSpPr>
        <p:spPr>
          <a:xfrm>
            <a:off x="8734699" y="78372"/>
            <a:ext cx="34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99249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6" descr="Alu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541588"/>
            <a:ext cx="123825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50" y="1036638"/>
            <a:ext cx="971550" cy="140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14" descr="PVS2sac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752600"/>
            <a:ext cx="1649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0" y="4762500"/>
            <a:ext cx="2192338" cy="1790700"/>
          </a:xfrm>
          <a:prstGeom prst="rect">
            <a:avLst/>
          </a:prstGeom>
          <a:solidFill>
            <a:srgbClr val="E9EDF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038600"/>
            <a:ext cx="3302000" cy="2514600"/>
          </a:xfrm>
          <a:prstGeom prst="rect">
            <a:avLst/>
          </a:prstGeom>
          <a:solidFill>
            <a:srgbClr val="E9EDF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Box 7"/>
          <p:cNvSpPr txBox="1">
            <a:spLocks noChangeArrowheads="1"/>
          </p:cNvSpPr>
          <p:nvPr/>
        </p:nvSpPr>
        <p:spPr bwMode="auto">
          <a:xfrm>
            <a:off x="228600" y="1085850"/>
            <a:ext cx="5795963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200" b="1" dirty="0" err="1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Criopreservación</a:t>
            </a:r>
            <a:r>
              <a:rPr lang="en-US" altLang="en-US" sz="22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defRPr/>
            </a:pPr>
            <a:endParaRPr lang="en-US" altLang="en-US" sz="1000" b="1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endParaRPr lang="en-US" altLang="en-US" sz="600" dirty="0">
              <a:solidFill>
                <a:srgbClr val="0070C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Método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conservación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a largo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plazo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siglos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Germoplasma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para las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futuras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generaciones</a:t>
            </a:r>
            <a:endParaRPr lang="en-US" altLang="en-US" sz="2000" dirty="0">
              <a:solidFill>
                <a:srgbClr val="0070C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Conservar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todas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las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variedades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de papa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Conserva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ápices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meristemáticos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(0.8-1.2 mm)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nitrógeno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000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líquido</a:t>
            </a:r>
            <a:r>
              <a:rPr lang="en-US" altLang="en-US" sz="2000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a -196 °C.</a:t>
            </a:r>
          </a:p>
          <a:p>
            <a:pPr marL="180975" indent="-180975">
              <a:buFont typeface="Arial" panose="020B0604020202020204" pitchFamily="34" charset="0"/>
              <a:buChar char="•"/>
              <a:defRPr/>
            </a:pPr>
            <a:endParaRPr lang="en-US" altLang="en-US" dirty="0">
              <a:solidFill>
                <a:srgbClr val="0070C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464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4383088"/>
            <a:ext cx="2430462" cy="2170112"/>
          </a:xfrm>
          <a:prstGeom prst="rect">
            <a:avLst/>
          </a:prstGeom>
          <a:solidFill>
            <a:srgbClr val="E9EDF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Shape 127"/>
          <p:cNvSpPr txBox="1">
            <a:spLocks noChangeArrowheads="1"/>
          </p:cNvSpPr>
          <p:nvPr/>
        </p:nvSpPr>
        <p:spPr bwMode="auto">
          <a:xfrm rot="-5400000">
            <a:off x="7808119" y="5334794"/>
            <a:ext cx="24018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25000"/>
            </a:pPr>
            <a:r>
              <a:rPr lang="en-US" altLang="en-US" sz="12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CIP’s Genebank, R. Vollmer, 2016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PE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Conservación a largo plazo: “Papas ultra congeladas en nitrógeno líquido (-196 </a:t>
            </a:r>
            <a:r>
              <a:rPr lang="en-US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°</a:t>
            </a:r>
            <a:r>
              <a:rPr lang="es-PE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C), asegurando la alimentación para el futuro”</a:t>
            </a:r>
            <a:endParaRPr lang="en-US" altLang="en-US" sz="2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5CF3D9D-FD12-4C8A-90E9-86B013797115}"/>
              </a:ext>
            </a:extLst>
          </p:cNvPr>
          <p:cNvSpPr txBox="1"/>
          <p:nvPr/>
        </p:nvSpPr>
        <p:spPr>
          <a:xfrm>
            <a:off x="8659813" y="304797"/>
            <a:ext cx="458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9"/>
          <p:cNvSpPr txBox="1">
            <a:spLocks noChangeArrowheads="1"/>
          </p:cNvSpPr>
          <p:nvPr/>
        </p:nvSpPr>
        <p:spPr bwMode="auto">
          <a:xfrm>
            <a:off x="6629400" y="1914342"/>
            <a:ext cx="103822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s-PE" altLang="en-US" sz="2000" b="1" i="1"/>
              <a:t>Ex-situ</a:t>
            </a:r>
          </a:p>
        </p:txBody>
      </p:sp>
      <p:sp>
        <p:nvSpPr>
          <p:cNvPr id="13315" name="Text Box 10"/>
          <p:cNvSpPr txBox="1">
            <a:spLocks noChangeArrowheads="1"/>
          </p:cNvSpPr>
          <p:nvPr/>
        </p:nvSpPr>
        <p:spPr bwMode="auto">
          <a:xfrm>
            <a:off x="4754563" y="2427105"/>
            <a:ext cx="43719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kumimoji="1" lang="es-PE" altLang="en-US" sz="1400" b="1"/>
              <a:t>Métodos en campo-plantas, Cámaras frías-tubérculos y semilla botánica, herbario, Laboratorios-</a:t>
            </a:r>
            <a:r>
              <a:rPr kumimoji="1" lang="es-PE" altLang="en-US" sz="1400" b="1" i="1"/>
              <a:t>in vitro</a:t>
            </a:r>
            <a:r>
              <a:rPr kumimoji="1" lang="es-PE" altLang="en-US" sz="1400" b="1"/>
              <a:t> y criopreservación</a:t>
            </a:r>
          </a:p>
        </p:txBody>
      </p:sp>
      <p:sp>
        <p:nvSpPr>
          <p:cNvPr id="10" name="AutoShape 12"/>
          <p:cNvSpPr>
            <a:spLocks/>
          </p:cNvSpPr>
          <p:nvPr/>
        </p:nvSpPr>
        <p:spPr bwMode="auto">
          <a:xfrm rot="5381616">
            <a:off x="7133431" y="1562711"/>
            <a:ext cx="134938" cy="1600200"/>
          </a:xfrm>
          <a:prstGeom prst="leftBracket">
            <a:avLst>
              <a:gd name="adj" fmla="val 58333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s-PE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7" name="Text Box 15"/>
          <p:cNvSpPr txBox="1">
            <a:spLocks noChangeArrowheads="1"/>
          </p:cNvSpPr>
          <p:nvPr/>
        </p:nvSpPr>
        <p:spPr bwMode="auto">
          <a:xfrm>
            <a:off x="1943100" y="1904817"/>
            <a:ext cx="952500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kumimoji="1" lang="es-PE" altLang="en-US" sz="2000" b="1" i="1"/>
              <a:t>In-situ</a:t>
            </a:r>
          </a:p>
        </p:txBody>
      </p:sp>
      <p:sp>
        <p:nvSpPr>
          <p:cNvPr id="13318" name="Text Box 16"/>
          <p:cNvSpPr txBox="1">
            <a:spLocks noChangeArrowheads="1"/>
          </p:cNvSpPr>
          <p:nvPr/>
        </p:nvSpPr>
        <p:spPr bwMode="auto">
          <a:xfrm>
            <a:off x="71438" y="2463617"/>
            <a:ext cx="23002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kumimoji="1" lang="es-PE" altLang="en-US" sz="1400" b="1"/>
              <a:t>Especies silvestres en su habitad natural (  )</a:t>
            </a:r>
          </a:p>
        </p:txBody>
      </p:sp>
      <p:sp>
        <p:nvSpPr>
          <p:cNvPr id="13319" name="Text Box 17"/>
          <p:cNvSpPr txBox="1">
            <a:spLocks noChangeArrowheads="1"/>
          </p:cNvSpPr>
          <p:nvPr/>
        </p:nvSpPr>
        <p:spPr bwMode="auto">
          <a:xfrm>
            <a:off x="2579688" y="2473142"/>
            <a:ext cx="21764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kumimoji="1" lang="es-PE" altLang="en-US" sz="1400" b="1"/>
              <a:t>Cultivares nativos en campos de agricultores</a:t>
            </a:r>
          </a:p>
        </p:txBody>
      </p:sp>
      <p:sp>
        <p:nvSpPr>
          <p:cNvPr id="14" name="AutoShape 18"/>
          <p:cNvSpPr>
            <a:spLocks/>
          </p:cNvSpPr>
          <p:nvPr/>
        </p:nvSpPr>
        <p:spPr bwMode="auto">
          <a:xfrm rot="5381616">
            <a:off x="2409031" y="1562711"/>
            <a:ext cx="134938" cy="1600200"/>
          </a:xfrm>
          <a:prstGeom prst="leftBracket">
            <a:avLst>
              <a:gd name="adj" fmla="val 58333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 sz="160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3581400" y="2347730"/>
            <a:ext cx="22098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sz="160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323" name="Rectangle 21"/>
          <p:cNvSpPr>
            <a:spLocks noChangeArrowheads="1"/>
          </p:cNvSpPr>
          <p:nvPr/>
        </p:nvSpPr>
        <p:spPr bwMode="auto">
          <a:xfrm>
            <a:off x="890045" y="518203"/>
            <a:ext cx="7513729" cy="130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07000"/>
              </a:lnSpc>
              <a:buSzPct val="110000"/>
            </a:pPr>
            <a:r>
              <a:rPr lang="es-PE" altLang="es-PE" b="1" dirty="0">
                <a:latin typeface="Tahoma" panose="020B0604030504040204" pitchFamily="34" charset="0"/>
                <a:cs typeface="Tahoma" panose="020B0604030504040204" pitchFamily="34" charset="0"/>
              </a:rPr>
              <a:t>Las estrategias de conservación de papa se complementan:</a:t>
            </a:r>
          </a:p>
          <a:p>
            <a:pPr algn="just">
              <a:lnSpc>
                <a:spcPct val="107000"/>
              </a:lnSpc>
              <a:buSzPct val="110000"/>
            </a:pPr>
            <a:endParaRPr lang="es-PE" altLang="es-PE" sz="2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lvl="1" algn="just">
              <a:lnSpc>
                <a:spcPct val="107000"/>
              </a:lnSpc>
              <a:buSzPct val="110000"/>
              <a:buFont typeface="Wingdings" panose="05000000000000000000" pitchFamily="2" charset="2"/>
              <a:buChar char="§"/>
            </a:pPr>
            <a:r>
              <a:rPr lang="es-PE" altLang="es-PE" i="1" dirty="0" err="1">
                <a:latin typeface="Tahoma" panose="020B0604030504040204" pitchFamily="34" charset="0"/>
                <a:cs typeface="Tahoma" panose="020B0604030504040204" pitchFamily="34" charset="0"/>
              </a:rPr>
              <a:t>in-situ</a:t>
            </a:r>
            <a:r>
              <a:rPr lang="es-PE" altLang="es-PE" dirty="0">
                <a:latin typeface="Tahoma" panose="020B0604030504040204" pitchFamily="34" charset="0"/>
                <a:cs typeface="Tahoma" panose="020B0604030504040204" pitchFamily="34" charset="0"/>
              </a:rPr>
              <a:t> (en habitad natural para silvestres, y campos y trojas de agricultores para cultivadas)</a:t>
            </a:r>
          </a:p>
          <a:p>
            <a:pPr lvl="1" algn="just">
              <a:lnSpc>
                <a:spcPct val="107000"/>
              </a:lnSpc>
              <a:buSzPct val="110000"/>
              <a:buFont typeface="Wingdings" panose="05000000000000000000" pitchFamily="2" charset="2"/>
              <a:buChar char="§"/>
            </a:pPr>
            <a:r>
              <a:rPr lang="es-PE" altLang="es-PE" i="1" dirty="0" err="1">
                <a:latin typeface="Tahoma" panose="020B0604030504040204" pitchFamily="34" charset="0"/>
                <a:cs typeface="Tahoma" panose="020B0604030504040204" pitchFamily="34" charset="0"/>
              </a:rPr>
              <a:t>ex-situ</a:t>
            </a:r>
            <a:r>
              <a:rPr lang="es-PE" altLang="es-PE" dirty="0">
                <a:latin typeface="Tahoma" panose="020B0604030504040204" pitchFamily="34" charset="0"/>
                <a:cs typeface="Tahoma" panose="020B0604030504040204" pitchFamily="34" charset="0"/>
              </a:rPr>
              <a:t> (Bancos de Germoplasma: EE campo y otras facilidades)</a:t>
            </a:r>
          </a:p>
        </p:txBody>
      </p:sp>
      <p:pic>
        <p:nvPicPr>
          <p:cNvPr id="1332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238" y="3136717"/>
            <a:ext cx="1011237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538" y="3136717"/>
            <a:ext cx="771525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2" descr="DSC_009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400" y="3139892"/>
            <a:ext cx="1317625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38" y="3139892"/>
            <a:ext cx="1379537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8" name="TextBox 1"/>
          <p:cNvSpPr txBox="1">
            <a:spLocks noChangeArrowheads="1"/>
          </p:cNvSpPr>
          <p:nvPr/>
        </p:nvSpPr>
        <p:spPr bwMode="auto">
          <a:xfrm>
            <a:off x="3581400" y="1775231"/>
            <a:ext cx="2209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PE" sz="1600" b="1" dirty="0" err="1"/>
              <a:t>Complementación</a:t>
            </a:r>
            <a:endParaRPr lang="en-US" altLang="es-PE" sz="1600" b="1" dirty="0"/>
          </a:p>
          <a:p>
            <a:pPr algn="ctr"/>
            <a:r>
              <a:rPr lang="en-US" altLang="es-PE" sz="1600" b="1" dirty="0" err="1"/>
              <a:t>Conserv</a:t>
            </a:r>
            <a:r>
              <a:rPr lang="en-US" altLang="es-PE" sz="1600" b="1" dirty="0"/>
              <a:t>. </a:t>
            </a:r>
            <a:r>
              <a:rPr lang="en-US" altLang="es-PE" sz="1600" b="1" dirty="0" err="1"/>
              <a:t>Dinámica</a:t>
            </a:r>
            <a:endParaRPr lang="es-PE" altLang="es-PE" sz="1600" b="1" dirty="0"/>
          </a:p>
        </p:txBody>
      </p:sp>
      <p:pic>
        <p:nvPicPr>
          <p:cNvPr id="13329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2917"/>
            <a:ext cx="26225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563" y="4565467"/>
            <a:ext cx="2560637" cy="191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1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63" y="3033708"/>
            <a:ext cx="2073275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2" name="Picture 27" descr="http://maps.google.com/mapfiles/kml/pushpin/ltblu-pushpin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714442"/>
            <a:ext cx="225425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3" name="Pictur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63" y="4800595"/>
            <a:ext cx="2073275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4" name="Picture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225" y="3612967"/>
            <a:ext cx="987425" cy="12573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5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538" y="4565467"/>
            <a:ext cx="1778000" cy="191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6" name="TextBox 1"/>
          <p:cNvSpPr txBox="1">
            <a:spLocks noChangeArrowheads="1"/>
          </p:cNvSpPr>
          <p:nvPr/>
        </p:nvSpPr>
        <p:spPr bwMode="auto">
          <a:xfrm>
            <a:off x="2633663" y="4448170"/>
            <a:ext cx="2073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PE" sz="1200">
                <a:solidFill>
                  <a:srgbClr val="FFFF00"/>
                </a:solidFill>
              </a:rPr>
              <a:t>Parque de la Papa - Cusco</a:t>
            </a:r>
            <a:endParaRPr lang="es-PE" altLang="es-PE" sz="1200">
              <a:solidFill>
                <a:srgbClr val="FFFF00"/>
              </a:solidFill>
            </a:endParaRPr>
          </a:p>
        </p:txBody>
      </p:sp>
      <p:sp>
        <p:nvSpPr>
          <p:cNvPr id="13337" name="TextBox 24"/>
          <p:cNvSpPr txBox="1">
            <a:spLocks noChangeArrowheads="1"/>
          </p:cNvSpPr>
          <p:nvPr/>
        </p:nvSpPr>
        <p:spPr bwMode="auto">
          <a:xfrm>
            <a:off x="2589213" y="5138323"/>
            <a:ext cx="22875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s-PE" sz="1200">
                <a:solidFill>
                  <a:srgbClr val="FFFF00"/>
                </a:solidFill>
              </a:rPr>
              <a:t>SJ de Aymara - Huancavelica</a:t>
            </a:r>
            <a:endParaRPr lang="es-PE" altLang="es-PE" sz="1200">
              <a:solidFill>
                <a:srgbClr val="FFFF00"/>
              </a:solidFill>
            </a:endParaRPr>
          </a:p>
        </p:txBody>
      </p:sp>
      <p:sp>
        <p:nvSpPr>
          <p:cNvPr id="13338" name="Shape 127"/>
          <p:cNvSpPr txBox="1">
            <a:spLocks noChangeArrowheads="1"/>
          </p:cNvSpPr>
          <p:nvPr/>
        </p:nvSpPr>
        <p:spPr bwMode="auto">
          <a:xfrm rot="-5400000">
            <a:off x="7792244" y="4113823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25000"/>
            </a:pPr>
            <a:r>
              <a:rPr lang="en-US" altLang="en-US" sz="12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CIP’s Genebank, R. Gomez. 2016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BAF75E0F-9E22-4464-8916-1255D1E103AA}"/>
              </a:ext>
            </a:extLst>
          </p:cNvPr>
          <p:cNvSpPr txBox="1"/>
          <p:nvPr/>
        </p:nvSpPr>
        <p:spPr>
          <a:xfrm>
            <a:off x="71438" y="30062"/>
            <a:ext cx="8976768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s-PE" sz="2400" b="1" dirty="0"/>
              <a:t>Promover la Conservación Dinámica (Complementación)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31576DE-977E-48C4-AD87-2F202684D4A7}"/>
              </a:ext>
            </a:extLst>
          </p:cNvPr>
          <p:cNvSpPr txBox="1"/>
          <p:nvPr/>
        </p:nvSpPr>
        <p:spPr>
          <a:xfrm>
            <a:off x="8699865" y="121912"/>
            <a:ext cx="43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11</a:t>
            </a:r>
          </a:p>
        </p:txBody>
      </p:sp>
      <p:sp>
        <p:nvSpPr>
          <p:cNvPr id="29" name="Rectangle 1">
            <a:extLst>
              <a:ext uri="{FF2B5EF4-FFF2-40B4-BE49-F238E27FC236}">
                <a16:creationId xmlns:a16="http://schemas.microsoft.com/office/drawing/2014/main" id="{9CED7500-D263-482C-8187-1FEC8734A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70181"/>
            <a:ext cx="9144000" cy="5847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s-PE" altLang="en-US" sz="1600" dirty="0">
                <a:latin typeface="Tahoma" panose="020B0604030504040204" pitchFamily="34" charset="0"/>
                <a:cs typeface="Tahoma" panose="020B0604030504040204" pitchFamily="34" charset="0"/>
              </a:rPr>
              <a:t>“49 años desarrollando y aplicando métodos de alta calidad para asegurar la conservación perpetua de los recursos genéticos de la papa” </a:t>
            </a:r>
            <a:endParaRPr lang="en-US" altLang="en-US" sz="1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59C3C19-2C11-412D-9E22-51B5E253A4B3}"/>
              </a:ext>
            </a:extLst>
          </p:cNvPr>
          <p:cNvSpPr txBox="1"/>
          <p:nvPr/>
        </p:nvSpPr>
        <p:spPr>
          <a:xfrm>
            <a:off x="60958" y="15291"/>
            <a:ext cx="9022083" cy="589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 startAt="4"/>
            </a:pPr>
            <a:r>
              <a:rPr lang="es-PE" sz="2400" b="1" dirty="0"/>
              <a:t>En que consiste la Repatriación de Papas Nativas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CA052EA-19F1-4649-800F-00CCBBD6FF68}"/>
              </a:ext>
            </a:extLst>
          </p:cNvPr>
          <p:cNvSpPr txBox="1"/>
          <p:nvPr/>
        </p:nvSpPr>
        <p:spPr>
          <a:xfrm>
            <a:off x="8621487" y="78372"/>
            <a:ext cx="461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12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D3D4B5A1-B832-41AC-B471-1170F3486B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7776"/>
            <a:ext cx="9144000" cy="466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685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59C3C19-2C11-412D-9E22-51B5E253A4B3}"/>
              </a:ext>
            </a:extLst>
          </p:cNvPr>
          <p:cNvSpPr txBox="1"/>
          <p:nvPr/>
        </p:nvSpPr>
        <p:spPr>
          <a:xfrm>
            <a:off x="60958" y="15291"/>
            <a:ext cx="9022083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PE" sz="2400" b="1" dirty="0"/>
              <a:t>Cuanto se a Repatriado Papas Nativas guardadas en CIP a Comunidades de los Andes del Perú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39F97E80-1CCB-4F71-B4D6-C4B7B6F72DA3}"/>
              </a:ext>
            </a:extLst>
          </p:cNvPr>
          <p:cNvGraphicFramePr>
            <a:graphicFrameLocks noGrp="1"/>
          </p:cNvGraphicFramePr>
          <p:nvPr/>
        </p:nvGraphicFramePr>
        <p:xfrm>
          <a:off x="904240" y="1640108"/>
          <a:ext cx="7853680" cy="2738853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2320406">
                  <a:extLst>
                    <a:ext uri="{9D8B030D-6E8A-4147-A177-3AD203B41FA5}">
                      <a16:colId xmlns:a16="http://schemas.microsoft.com/office/drawing/2014/main" val="3796932799"/>
                    </a:ext>
                  </a:extLst>
                </a:gridCol>
                <a:gridCol w="1476678">
                  <a:extLst>
                    <a:ext uri="{9D8B030D-6E8A-4147-A177-3AD203B41FA5}">
                      <a16:colId xmlns:a16="http://schemas.microsoft.com/office/drawing/2014/main" val="3601805960"/>
                    </a:ext>
                  </a:extLst>
                </a:gridCol>
                <a:gridCol w="1835352">
                  <a:extLst>
                    <a:ext uri="{9D8B030D-6E8A-4147-A177-3AD203B41FA5}">
                      <a16:colId xmlns:a16="http://schemas.microsoft.com/office/drawing/2014/main" val="2424135003"/>
                    </a:ext>
                  </a:extLst>
                </a:gridCol>
                <a:gridCol w="2221244">
                  <a:extLst>
                    <a:ext uri="{9D8B030D-6E8A-4147-A177-3AD203B41FA5}">
                      <a16:colId xmlns:a16="http://schemas.microsoft.com/office/drawing/2014/main" val="773801073"/>
                    </a:ext>
                  </a:extLst>
                </a:gridCol>
              </a:tblGrid>
              <a:tr h="450834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s-PE" sz="2000" b="1" u="none" strike="noStrike" dirty="0">
                          <a:effectLst/>
                        </a:rPr>
                        <a:t>Repatriaciones de papas nativas (desde CIP a Comunidades)</a:t>
                      </a:r>
                      <a:endParaRPr lang="es-PE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1335"/>
                  </a:ext>
                </a:extLst>
              </a:tr>
              <a:tr h="402421">
                <a:tc>
                  <a:txBody>
                    <a:bodyPr/>
                    <a:lstStyle/>
                    <a:p>
                      <a:pPr algn="l" fontAlgn="ctr"/>
                      <a:endParaRPr lang="es-PE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2000" b="1" u="none" strike="noStrike" dirty="0">
                          <a:effectLst/>
                        </a:rPr>
                        <a:t>1997 a 2020 *</a:t>
                      </a:r>
                      <a:endParaRPr lang="es-PE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2000" b="1" u="none" strike="noStrike" dirty="0">
                          <a:effectLst/>
                        </a:rPr>
                        <a:t>2021 **</a:t>
                      </a:r>
                      <a:endParaRPr lang="es-PE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2000" b="1" u="none" strike="noStrike" dirty="0">
                          <a:effectLst/>
                        </a:rPr>
                        <a:t>A la fecha (24 años)</a:t>
                      </a:r>
                      <a:endParaRPr lang="es-PE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49460331"/>
                  </a:ext>
                </a:extLst>
              </a:tr>
              <a:tr h="402421"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</a:rPr>
                        <a:t>Muestras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u="none" strike="noStrike" dirty="0">
                          <a:effectLst/>
                        </a:rPr>
                        <a:t>14,950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u="none" strike="noStrike" dirty="0">
                          <a:effectLst/>
                        </a:rPr>
                        <a:t>255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b="1" u="none" strike="noStrike" dirty="0">
                          <a:effectLst/>
                        </a:rPr>
                        <a:t>15,205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9908804"/>
                  </a:ext>
                </a:extLst>
              </a:tr>
              <a:tr h="482747"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</a:rPr>
                        <a:t>Accesiones o cultivares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u="none" strike="noStrike" dirty="0">
                          <a:effectLst/>
                        </a:rPr>
                        <a:t>1,519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u="none" strike="noStrike">
                          <a:effectLst/>
                        </a:rPr>
                        <a:t> </a:t>
                      </a:r>
                      <a:endParaRPr lang="es-PE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b="1" u="none" strike="noStrike" dirty="0">
                          <a:effectLst/>
                        </a:rPr>
                        <a:t>1,519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29571233"/>
                  </a:ext>
                </a:extLst>
              </a:tr>
              <a:tr h="437644">
                <a:tc>
                  <a:txBody>
                    <a:bodyPr/>
                    <a:lstStyle/>
                    <a:p>
                      <a:pPr algn="l" fontAlgn="ctr"/>
                      <a:r>
                        <a:rPr lang="es-PE" sz="1800" u="none" strike="noStrike" dirty="0">
                          <a:effectLst/>
                        </a:rPr>
                        <a:t>Comunidades Andinas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u="none" strike="noStrike" dirty="0">
                          <a:effectLst/>
                        </a:rPr>
                        <a:t>135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u="none" strike="noStrike" dirty="0">
                          <a:effectLst/>
                        </a:rPr>
                        <a:t>5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800" b="1" u="none" strike="noStrike" dirty="0">
                          <a:effectLst/>
                        </a:rPr>
                        <a:t>140</a:t>
                      </a:r>
                      <a:endParaRPr lang="es-PE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8056439"/>
                  </a:ext>
                </a:extLst>
              </a:tr>
              <a:tr h="281393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s-PE" sz="1100" u="none" strike="noStrike" dirty="0">
                          <a:effectLst/>
                        </a:rPr>
                        <a:t>* Estudio de Repatriación y Banco de Germoplasma CIP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60392643"/>
                  </a:ext>
                </a:extLst>
              </a:tr>
              <a:tr h="28139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s-PE" sz="1100" u="none" strike="noStrike" dirty="0">
                          <a:effectLst/>
                        </a:rPr>
                        <a:t>** Banco de Germoplasma CIP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72574890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8CA052EA-19F1-4649-800F-00CCBBD6FF68}"/>
              </a:ext>
            </a:extLst>
          </p:cNvPr>
          <p:cNvSpPr txBox="1"/>
          <p:nvPr/>
        </p:nvSpPr>
        <p:spPr>
          <a:xfrm>
            <a:off x="8621487" y="78372"/>
            <a:ext cx="461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13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F90F547-EC2E-4CD0-8433-ADA86B4FF855}"/>
              </a:ext>
            </a:extLst>
          </p:cNvPr>
          <p:cNvSpPr txBox="1"/>
          <p:nvPr/>
        </p:nvSpPr>
        <p:spPr>
          <a:xfrm>
            <a:off x="657498" y="1015795"/>
            <a:ext cx="2651761" cy="589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39750" lvl="5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sz="2400" b="1" dirty="0"/>
              <a:t>Experiencia</a:t>
            </a: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8D0336A0-2C61-482B-9D87-62A20BAE2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58" y="4563292"/>
            <a:ext cx="8483602" cy="1200329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s-PE" altLang="en-US" dirty="0">
                <a:latin typeface="Tahoma" panose="020B0604030504040204" pitchFamily="34" charset="0"/>
                <a:cs typeface="Tahoma" panose="020B0604030504040204" pitchFamily="34" charset="0"/>
              </a:rPr>
              <a:t>“24 años retornando papas nativas desde CIP hacia comunidades andinas que generan agricultura familiar de montaña para su seguridad alimentaria y nutricional, aplicando métodos ancestrales para asegurar la conservación de los recursos genéticos de la papa en contexto de </a:t>
            </a:r>
            <a:r>
              <a:rPr lang="es-PE" altLang="en-US">
                <a:latin typeface="Tahoma" panose="020B0604030504040204" pitchFamily="34" charset="0"/>
                <a:cs typeface="Tahoma" panose="020B0604030504040204" pitchFamily="34" charset="0"/>
              </a:rPr>
              <a:t>Cambio Climatico.” </a:t>
            </a:r>
            <a:endParaRPr lang="en-US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50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77F5730-271C-4EBE-A2A0-0305D7B97D72}"/>
              </a:ext>
            </a:extLst>
          </p:cNvPr>
          <p:cNvSpPr txBox="1"/>
          <p:nvPr/>
        </p:nvSpPr>
        <p:spPr>
          <a:xfrm>
            <a:off x="8665817" y="78372"/>
            <a:ext cx="41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14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7B2CB9F-94B3-42EA-B53D-280B1EF89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539" y="0"/>
            <a:ext cx="5000277" cy="6858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8B18B47-2EAE-4E9F-B389-BEF9969136FD}"/>
              </a:ext>
            </a:extLst>
          </p:cNvPr>
          <p:cNvSpPr txBox="1"/>
          <p:nvPr/>
        </p:nvSpPr>
        <p:spPr>
          <a:xfrm>
            <a:off x="217713" y="5826042"/>
            <a:ext cx="6226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i="1" dirty="0"/>
              <a:t>Mapa que indica el número de comunidades por provincia que participó en el programa de repatriación del CIP desde 1997 a 2020, basado en CIP (2021a) – “provincias vacías”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6D0ACBE8-664C-4B0B-9F9B-D652B3310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3399" y="2457721"/>
            <a:ext cx="962025" cy="173355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15BBBE5-0A94-44EC-A0D8-12865AA3CBED}"/>
              </a:ext>
            </a:extLst>
          </p:cNvPr>
          <p:cNvSpPr txBox="1"/>
          <p:nvPr/>
        </p:nvSpPr>
        <p:spPr>
          <a:xfrm>
            <a:off x="7593867" y="1667664"/>
            <a:ext cx="1506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b="1" i="1" dirty="0"/>
              <a:t>Numero de comunidades por provincia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1877157-307E-49E7-92C6-4BB7F21DE8C9}"/>
              </a:ext>
            </a:extLst>
          </p:cNvPr>
          <p:cNvSpPr txBox="1"/>
          <p:nvPr/>
        </p:nvSpPr>
        <p:spPr>
          <a:xfrm>
            <a:off x="339635" y="148049"/>
            <a:ext cx="224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dirty="0" err="1"/>
              <a:t>Cont</a:t>
            </a:r>
            <a:r>
              <a:rPr lang="es-PE" dirty="0"/>
              <a:t>….. Experiencia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2352AB0-D364-4957-A98E-49786412D8FE}"/>
              </a:ext>
            </a:extLst>
          </p:cNvPr>
          <p:cNvSpPr txBox="1"/>
          <p:nvPr/>
        </p:nvSpPr>
        <p:spPr>
          <a:xfrm>
            <a:off x="78360" y="819585"/>
            <a:ext cx="3762123" cy="46842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PE" altLang="en-US" sz="1600" b="1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Principales Beneficios de la Repatriación:</a:t>
            </a:r>
          </a:p>
          <a:p>
            <a:pPr marL="269875" lvl="1" indent="-182563">
              <a:lnSpc>
                <a:spcPct val="150000"/>
              </a:lnSpc>
              <a:buFont typeface="Arial Black" panose="020B0A04020102020204" pitchFamily="34" charset="0"/>
              <a:buAutoNum type="arabicPeriod"/>
            </a:pPr>
            <a:r>
              <a:rPr lang="es-PE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 Restauración de la diversidad – </a:t>
            </a:r>
            <a:r>
              <a:rPr lang="es-PE" altLang="en-US" sz="1400" dirty="0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s-PE" altLang="en-US" sz="1400" dirty="0" err="1">
                <a:latin typeface="Tahoma" panose="020B0604030504040204" pitchFamily="34" charset="0"/>
                <a:cs typeface="Tahoma" panose="020B0604030504040204" pitchFamily="34" charset="0"/>
              </a:rPr>
              <a:t>Re-poblamiento</a:t>
            </a:r>
            <a:r>
              <a:rPr lang="es-PE" altLang="en-US" sz="1400" dirty="0">
                <a:latin typeface="Tahoma" panose="020B0604030504040204" pitchFamily="34" charset="0"/>
                <a:cs typeface="Tahoma" panose="020B0604030504040204" pitchFamily="34" charset="0"/>
              </a:rPr>
              <a:t> de lo perdido”</a:t>
            </a:r>
          </a:p>
          <a:p>
            <a:pPr marL="269875" lvl="1" indent="-182563">
              <a:lnSpc>
                <a:spcPct val="150000"/>
              </a:lnSpc>
              <a:buFont typeface="Arial Black" panose="020B0A04020102020204" pitchFamily="34" charset="0"/>
              <a:buAutoNum type="arabicPeriod"/>
            </a:pPr>
            <a:r>
              <a:rPr lang="es-PE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 Restauración de la productividad – </a:t>
            </a:r>
            <a:r>
              <a:rPr lang="es-PE" altLang="en-US" sz="1400" dirty="0">
                <a:latin typeface="Tahoma" panose="020B0604030504040204" pitchFamily="34" charset="0"/>
                <a:cs typeface="Tahoma" panose="020B0604030504040204" pitchFamily="34" charset="0"/>
              </a:rPr>
              <a:t>“incremento de rendimiento t/ha por ser libre de enfermedades”</a:t>
            </a:r>
          </a:p>
          <a:p>
            <a:pPr marL="269875" lvl="1" indent="-182563">
              <a:lnSpc>
                <a:spcPct val="150000"/>
              </a:lnSpc>
              <a:buFont typeface="Arial Black" panose="020B0A04020102020204" pitchFamily="34" charset="0"/>
              <a:buAutoNum type="arabicPeriod"/>
            </a:pPr>
            <a:r>
              <a:rPr lang="es-PE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 Incrementa la seguridad alimentaria y alivia la pobreza – </a:t>
            </a:r>
            <a:r>
              <a:rPr lang="es-PE" altLang="en-US" sz="1400" dirty="0">
                <a:latin typeface="Tahoma" panose="020B0604030504040204" pitchFamily="34" charset="0"/>
                <a:cs typeface="Tahoma" panose="020B0604030504040204" pitchFamily="34" charset="0"/>
              </a:rPr>
              <a:t>“mayor producción, mas papa/familia”</a:t>
            </a:r>
          </a:p>
          <a:p>
            <a:pPr marL="269875" lvl="1" indent="-182563">
              <a:lnSpc>
                <a:spcPct val="150000"/>
              </a:lnSpc>
              <a:buFont typeface="Arial Black" panose="020B0A04020102020204" pitchFamily="34" charset="0"/>
              <a:buAutoNum type="arabicPeriod"/>
            </a:pPr>
            <a:r>
              <a:rPr lang="es-PE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 Conjunción de conocimientos local y científico – </a:t>
            </a:r>
            <a:r>
              <a:rPr lang="es-PE" altLang="en-US" sz="1400" dirty="0">
                <a:latin typeface="Tahoma" panose="020B0604030504040204" pitchFamily="34" charset="0"/>
                <a:cs typeface="Tahoma" panose="020B0604030504040204" pitchFamily="34" charset="0"/>
              </a:rPr>
              <a:t>“mejor entendimiento y gestión del territorio, cultivo, </a:t>
            </a:r>
            <a:r>
              <a:rPr lang="es-PE" altLang="en-US" sz="1400" dirty="0" err="1">
                <a:latin typeface="Tahoma" panose="020B0604030504040204" pitchFamily="34" charset="0"/>
                <a:cs typeface="Tahoma" panose="020B0604030504040204" pitchFamily="34" charset="0"/>
              </a:rPr>
              <a:t>post-cosecha</a:t>
            </a:r>
            <a:r>
              <a:rPr lang="es-PE" altLang="en-US" sz="1400" dirty="0">
                <a:latin typeface="Tahoma" panose="020B0604030504040204" pitchFamily="34" charset="0"/>
                <a:cs typeface="Tahoma" panose="020B0604030504040204" pitchFamily="34" charset="0"/>
              </a:rPr>
              <a:t>, consumo-usos, mercadeo”</a:t>
            </a:r>
          </a:p>
        </p:txBody>
      </p:sp>
    </p:spTree>
    <p:extLst>
      <p:ext uri="{BB962C8B-B14F-4D97-AF65-F5344CB8AC3E}">
        <p14:creationId xmlns:p14="http://schemas.microsoft.com/office/powerpoint/2010/main" val="1847955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FE05B1A-5C90-41E6-BF14-5066FC420F03}"/>
              </a:ext>
            </a:extLst>
          </p:cNvPr>
          <p:cNvSpPr txBox="1"/>
          <p:nvPr/>
        </p:nvSpPr>
        <p:spPr>
          <a:xfrm>
            <a:off x="8612777" y="78372"/>
            <a:ext cx="470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15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7E170FD-ADB5-47A9-ACAD-383D9FAF0D12}"/>
              </a:ext>
            </a:extLst>
          </p:cNvPr>
          <p:cNvSpPr txBox="1"/>
          <p:nvPr/>
        </p:nvSpPr>
        <p:spPr>
          <a:xfrm>
            <a:off x="505098" y="5373194"/>
            <a:ext cx="8368936" cy="892552"/>
          </a:xfrm>
          <a:prstGeom prst="rect">
            <a:avLst/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PE" sz="2800" b="1" dirty="0"/>
              <a:t>Gracias,</a:t>
            </a:r>
          </a:p>
          <a:p>
            <a:pPr algn="ctr"/>
            <a:r>
              <a:rPr lang="es-PE" sz="2400" dirty="0"/>
              <a:t>Felices fiestas navideñas y de fin de año, ….. con mucho cuidado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0224BBB-1D15-4E12-9E21-244335F71CFB}"/>
              </a:ext>
            </a:extLst>
          </p:cNvPr>
          <p:cNvSpPr txBox="1"/>
          <p:nvPr/>
        </p:nvSpPr>
        <p:spPr>
          <a:xfrm>
            <a:off x="357053" y="520857"/>
            <a:ext cx="8368936" cy="4047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lvl="5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sz="2800" b="1" dirty="0"/>
              <a:t>Perspectiva de la repatriación:</a:t>
            </a:r>
          </a:p>
          <a:p>
            <a:pPr marL="771525" lvl="5" indent="-342900">
              <a:buFont typeface="Wingdings" panose="05000000000000000000" pitchFamily="2" charset="2"/>
              <a:buChar char="v"/>
            </a:pPr>
            <a:r>
              <a:rPr lang="es-PE" sz="2400" dirty="0"/>
              <a:t>Según el concepto Andino: “</a:t>
            </a:r>
            <a:r>
              <a:rPr lang="es-PE" sz="2400" i="1" dirty="0"/>
              <a:t>Ayni”</a:t>
            </a:r>
            <a:r>
              <a:rPr lang="es-PE" sz="2400" dirty="0"/>
              <a:t> (Reciprocidad) y</a:t>
            </a:r>
          </a:p>
          <a:p>
            <a:pPr marL="771525" lvl="5" indent="-342900">
              <a:buFont typeface="Wingdings" panose="05000000000000000000" pitchFamily="2" charset="2"/>
              <a:buChar char="v"/>
            </a:pPr>
            <a:r>
              <a:rPr lang="es-PE" sz="2400" dirty="0"/>
              <a:t>de acuerdo con el mapa de repatriación por provincias:</a:t>
            </a:r>
          </a:p>
          <a:p>
            <a:pPr marL="428625" lvl="5">
              <a:lnSpc>
                <a:spcPct val="150000"/>
              </a:lnSpc>
            </a:pPr>
            <a:endParaRPr lang="es-PE" dirty="0"/>
          </a:p>
          <a:p>
            <a:pPr marL="771525" lvl="5" indent="-342900">
              <a:buFont typeface="Wingdings" panose="05000000000000000000" pitchFamily="2" charset="2"/>
              <a:buChar char="ü"/>
            </a:pPr>
            <a:r>
              <a:rPr lang="es-PE" sz="2800" dirty="0"/>
              <a:t>Proveer papas nativas limpias de enfermedades a mas comunidades que aun no se han beneficiado de repatriación e investigación sobre el RG papa.</a:t>
            </a:r>
          </a:p>
          <a:p>
            <a:pPr marL="771525" lvl="5" indent="-342900">
              <a:buFont typeface="Wingdings" panose="05000000000000000000" pitchFamily="2" charset="2"/>
              <a:buChar char="ü"/>
            </a:pPr>
            <a:r>
              <a:rPr lang="es-PE" sz="2800" dirty="0"/>
              <a:t>Promover la Conservación Dinámica entre </a:t>
            </a:r>
            <a:r>
              <a:rPr lang="es-PE" sz="2800" dirty="0" err="1"/>
              <a:t>Exsitu</a:t>
            </a:r>
            <a:r>
              <a:rPr lang="es-PE" sz="2800" dirty="0"/>
              <a:t> e In situ (Complementación)</a:t>
            </a:r>
          </a:p>
        </p:txBody>
      </p:sp>
    </p:spTree>
    <p:extLst>
      <p:ext uri="{BB962C8B-B14F-4D97-AF65-F5344CB8AC3E}">
        <p14:creationId xmlns:p14="http://schemas.microsoft.com/office/powerpoint/2010/main" val="2701617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ABB2A3D-E5CF-4E35-BC37-0854711088AB}"/>
              </a:ext>
            </a:extLst>
          </p:cNvPr>
          <p:cNvSpPr txBox="1"/>
          <p:nvPr/>
        </p:nvSpPr>
        <p:spPr>
          <a:xfrm>
            <a:off x="600886" y="757642"/>
            <a:ext cx="8038018" cy="50210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PE" sz="2400" b="1" dirty="0"/>
              <a:t>Contenido: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PE" sz="2400" b="1" dirty="0"/>
              <a:t>Conservación de Recursos Genéticos</a:t>
            </a:r>
            <a:r>
              <a:rPr lang="es-PE" sz="2400" dirty="0"/>
              <a:t>:</a:t>
            </a:r>
          </a:p>
          <a:p>
            <a:pPr marL="2571750" lvl="5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sz="2400" dirty="0"/>
              <a:t>Conservación </a:t>
            </a:r>
            <a:r>
              <a:rPr lang="es-PE" sz="2400" i="1" dirty="0"/>
              <a:t>in situ</a:t>
            </a:r>
          </a:p>
          <a:p>
            <a:pPr marL="2571750" lvl="5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sz="2400" dirty="0"/>
              <a:t>Conservación </a:t>
            </a:r>
            <a:r>
              <a:rPr lang="es-PE" sz="2400" i="1" dirty="0"/>
              <a:t>ex situ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PE" sz="2400" b="1" dirty="0"/>
              <a:t>Conservación en el Banco de Germoplasma del CIP </a:t>
            </a:r>
            <a:r>
              <a:rPr lang="es-PE" sz="2400" dirty="0"/>
              <a:t>(</a:t>
            </a:r>
            <a:r>
              <a:rPr lang="es-PE" sz="2400" i="1" dirty="0"/>
              <a:t>ex situ</a:t>
            </a:r>
            <a:r>
              <a:rPr lang="es-PE" sz="2400" dirty="0"/>
              <a:t>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PE" sz="2400" b="1" dirty="0"/>
              <a:t>Promover la Conservación Dinámica </a:t>
            </a:r>
            <a:r>
              <a:rPr lang="es-PE" sz="2400" dirty="0"/>
              <a:t>(Complementariedad)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PE" sz="2400" b="1" dirty="0"/>
              <a:t>Repatriación de Papas Nativas</a:t>
            </a:r>
          </a:p>
          <a:p>
            <a:pPr marL="2571750" lvl="5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sz="2400" dirty="0"/>
              <a:t>Experiencias</a:t>
            </a:r>
          </a:p>
          <a:p>
            <a:pPr marL="2571750" lvl="5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sz="2400" dirty="0"/>
              <a:t>Perspectivas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B55BED1-6FE3-4E58-BF73-C60DCA189023}"/>
              </a:ext>
            </a:extLst>
          </p:cNvPr>
          <p:cNvSpPr txBox="1"/>
          <p:nvPr/>
        </p:nvSpPr>
        <p:spPr>
          <a:xfrm>
            <a:off x="8734699" y="78372"/>
            <a:ext cx="34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72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5364D18-E3A4-4306-ABBA-8B0604C902FC}"/>
              </a:ext>
            </a:extLst>
          </p:cNvPr>
          <p:cNvSpPr txBox="1"/>
          <p:nvPr/>
        </p:nvSpPr>
        <p:spPr>
          <a:xfrm>
            <a:off x="261252" y="164677"/>
            <a:ext cx="8682446" cy="65864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PE" sz="2400" dirty="0"/>
              <a:t>Que es </a:t>
            </a:r>
            <a:r>
              <a:rPr lang="es-PE" sz="2400" b="1" dirty="0"/>
              <a:t>Conservación de Recursos Genéticos</a:t>
            </a:r>
            <a:r>
              <a:rPr lang="es-PE" sz="2400" dirty="0"/>
              <a:t>:</a:t>
            </a:r>
          </a:p>
          <a:p>
            <a:r>
              <a:rPr lang="es-PE" sz="2400" i="0" dirty="0">
                <a:effectLst/>
                <a:latin typeface="+mj-lt"/>
              </a:rPr>
              <a:t>Los </a:t>
            </a:r>
            <a:r>
              <a:rPr lang="es-PE" sz="2400" b="1" i="0" u="sng" dirty="0">
                <a:effectLst/>
                <a:latin typeface="+mj-lt"/>
              </a:rPr>
              <a:t>Recursos Genéticos</a:t>
            </a:r>
            <a:r>
              <a:rPr lang="es-PE" sz="2400" b="1" i="0" dirty="0">
                <a:effectLst/>
                <a:latin typeface="+mj-lt"/>
              </a:rPr>
              <a:t> </a:t>
            </a:r>
            <a:r>
              <a:rPr lang="es-PE" sz="2400" i="0" dirty="0">
                <a:effectLst/>
                <a:latin typeface="+mj-lt"/>
              </a:rPr>
              <a:t>(RG) para la Alimentación y la Agricultura son: la materia prima </a:t>
            </a:r>
            <a:r>
              <a:rPr lang="es-PE" sz="2400" dirty="0">
                <a:latin typeface="+mj-lt"/>
              </a:rPr>
              <a:t>que puede heredar sus características de </a:t>
            </a:r>
            <a:r>
              <a:rPr lang="es-PE" sz="2400" i="0" dirty="0">
                <a:effectLst/>
                <a:latin typeface="+mj-lt"/>
              </a:rPr>
              <a:t>productividad y calidad como poblaciones saludables de plantas y animales, </a:t>
            </a:r>
            <a:r>
              <a:rPr lang="es-PE" sz="2400" i="1" u="sng" dirty="0">
                <a:effectLst/>
                <a:latin typeface="+mj-lt"/>
              </a:rPr>
              <a:t>domesticadas</a:t>
            </a:r>
            <a:r>
              <a:rPr lang="es-PE" sz="2400" i="0" dirty="0">
                <a:effectLst/>
                <a:latin typeface="+mj-lt"/>
              </a:rPr>
              <a:t> y especies </a:t>
            </a:r>
            <a:r>
              <a:rPr lang="es-PE" sz="2400" i="1" u="sng" dirty="0">
                <a:effectLst/>
                <a:latin typeface="+mj-lt"/>
              </a:rPr>
              <a:t>silvestres</a:t>
            </a:r>
            <a:r>
              <a:rPr lang="es-PE" sz="2400" i="0" dirty="0">
                <a:effectLst/>
                <a:latin typeface="+mj-lt"/>
              </a:rPr>
              <a:t>.</a:t>
            </a:r>
          </a:p>
          <a:p>
            <a:r>
              <a:rPr lang="es-PE" sz="2400" dirty="0">
                <a:latin typeface="+mj-lt"/>
              </a:rPr>
              <a:t>	</a:t>
            </a:r>
            <a:r>
              <a:rPr lang="es-PE" sz="2400" i="1" dirty="0">
                <a:effectLst/>
                <a:latin typeface="+mj-lt"/>
              </a:rPr>
              <a:t>Ej. RG de la papa (cultivadas nativas y silvestres).</a:t>
            </a:r>
          </a:p>
          <a:p>
            <a:r>
              <a:rPr lang="es-PE" sz="2400" dirty="0">
                <a:latin typeface="+mj-lt"/>
              </a:rPr>
              <a:t>RG sirve para la Seguridad Alimentaria y Nutricional de la Humanidad.</a:t>
            </a:r>
          </a:p>
          <a:p>
            <a:endParaRPr lang="es-PE" sz="1200" dirty="0">
              <a:latin typeface="+mj-lt"/>
            </a:endParaRPr>
          </a:p>
          <a:p>
            <a:r>
              <a:rPr lang="es-PE" sz="2400" b="1" u="sng" dirty="0">
                <a:latin typeface="+mj-lt"/>
              </a:rPr>
              <a:t>Conservación</a:t>
            </a:r>
            <a:r>
              <a:rPr lang="es-PE" sz="2400" dirty="0">
                <a:latin typeface="+mj-lt"/>
              </a:rPr>
              <a:t> consiste en mantener los RG en buen estado y por mucho tiempo, bajo determinadas condiciones, para utilizarlas actualmente y en el futuro.</a:t>
            </a:r>
          </a:p>
          <a:p>
            <a:endParaRPr lang="es-PE" sz="1200" dirty="0">
              <a:latin typeface="+mj-lt"/>
            </a:endParaRPr>
          </a:p>
          <a:p>
            <a:pPr marL="714375" lvl="5" indent="-357188">
              <a:buFont typeface="Arial" panose="020B0604020202020204" pitchFamily="34" charset="0"/>
              <a:buChar char="•"/>
            </a:pPr>
            <a:r>
              <a:rPr lang="es-PE" sz="2400" u="sng" dirty="0"/>
              <a:t>Conservación </a:t>
            </a:r>
            <a:r>
              <a:rPr lang="es-PE" sz="2400" i="1" u="sng" dirty="0"/>
              <a:t>in situ</a:t>
            </a:r>
            <a:r>
              <a:rPr lang="es-PE" sz="2400" i="1" dirty="0"/>
              <a:t>:</a:t>
            </a:r>
            <a:r>
              <a:rPr lang="es-PE" sz="2400" dirty="0"/>
              <a:t> es cuando se conserva en su sitio de origen. </a:t>
            </a:r>
            <a:r>
              <a:rPr lang="es-PE" sz="2400" i="1" dirty="0"/>
              <a:t>Ej. papas cultivadas en la troja y campo de los agricultores, papas silvestres en el campo natural.</a:t>
            </a:r>
          </a:p>
          <a:p>
            <a:pPr marL="357187" lvl="5"/>
            <a:endParaRPr lang="es-PE" sz="1400" dirty="0"/>
          </a:p>
          <a:p>
            <a:pPr marL="714375" lvl="5" indent="-357188">
              <a:buFont typeface="Arial" panose="020B0604020202020204" pitchFamily="34" charset="0"/>
              <a:buChar char="•"/>
            </a:pPr>
            <a:r>
              <a:rPr lang="es-PE" sz="2400" u="sng" dirty="0"/>
              <a:t>Conservación </a:t>
            </a:r>
            <a:r>
              <a:rPr lang="es-PE" sz="2400" i="1" u="sng" dirty="0"/>
              <a:t>ex situ</a:t>
            </a:r>
            <a:r>
              <a:rPr lang="es-PE" sz="2400" i="1" dirty="0"/>
              <a:t>:</a:t>
            </a:r>
            <a:r>
              <a:rPr lang="es-PE" sz="2400" dirty="0"/>
              <a:t> es cuando se conserva en sitio diferente al de su origen. </a:t>
            </a:r>
            <a:r>
              <a:rPr lang="es-PE" sz="2400" i="1" dirty="0"/>
              <a:t>Ej. papas en el Banco de Germoplasma.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74688D6-F339-464C-8952-FE695A2203FA}"/>
              </a:ext>
            </a:extLst>
          </p:cNvPr>
          <p:cNvSpPr txBox="1"/>
          <p:nvPr/>
        </p:nvSpPr>
        <p:spPr>
          <a:xfrm>
            <a:off x="8699863" y="130626"/>
            <a:ext cx="34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4284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6261486"/>
            <a:ext cx="9144000" cy="5847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PE" altLang="en-US" sz="1600" b="1" dirty="0">
                <a:latin typeface="Tahoma" panose="020B0604030504040204" pitchFamily="34" charset="0"/>
                <a:cs typeface="Tahoma" panose="020B0604030504040204" pitchFamily="34" charset="0"/>
              </a:rPr>
              <a:t>“Herencia de los antepasados Andinos para la alimentación de actuales y futuras generaciones”</a:t>
            </a:r>
            <a:endParaRPr lang="en-US" altLang="en-US" sz="16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21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586825"/>
            <a:ext cx="4381500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560609"/>
            <a:ext cx="4318000" cy="512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1" name="Group 2"/>
          <p:cNvGrpSpPr>
            <a:grpSpLocks/>
          </p:cNvGrpSpPr>
          <p:nvPr/>
        </p:nvGrpSpPr>
        <p:grpSpPr bwMode="auto">
          <a:xfrm>
            <a:off x="381000" y="5657358"/>
            <a:ext cx="8382000" cy="580164"/>
            <a:chOff x="381000" y="5988914"/>
            <a:chExt cx="8382000" cy="580122"/>
          </a:xfrm>
        </p:grpSpPr>
        <p:sp>
          <p:nvSpPr>
            <p:cNvPr id="9223" name="TextBox 3"/>
            <p:cNvSpPr txBox="1">
              <a:spLocks noChangeArrowheads="1"/>
            </p:cNvSpPr>
            <p:nvPr/>
          </p:nvSpPr>
          <p:spPr bwMode="auto">
            <a:xfrm>
              <a:off x="381000" y="5988914"/>
              <a:ext cx="3733800" cy="553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1500" b="1" dirty="0" err="1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Distribución</a:t>
              </a:r>
              <a:r>
                <a:rPr lang="en-US" altLang="en-US" sz="1500" b="1" dirty="0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en-US" sz="1500" b="1" dirty="0" err="1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geográfica</a:t>
              </a:r>
              <a:r>
                <a:rPr lang="en-US" altLang="en-US" sz="1500" b="1" dirty="0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 de </a:t>
              </a:r>
              <a:r>
                <a:rPr lang="en-US" altLang="en-US" sz="1500" b="1" dirty="0" err="1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germoplasma</a:t>
              </a:r>
              <a:r>
                <a:rPr lang="en-US" altLang="en-US" sz="1500" b="1" dirty="0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 de </a:t>
              </a:r>
              <a:r>
                <a:rPr lang="en-US" altLang="en-US" sz="1500" b="1" dirty="0">
                  <a:solidFill>
                    <a:srgbClr val="7030A0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papas </a:t>
              </a:r>
              <a:r>
                <a:rPr lang="en-US" altLang="en-US" sz="1500" b="1" dirty="0" err="1">
                  <a:solidFill>
                    <a:srgbClr val="7030A0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silvestres</a:t>
              </a:r>
              <a:r>
                <a:rPr lang="en-US" altLang="en-US" sz="1500" b="1" dirty="0">
                  <a:solidFill>
                    <a:srgbClr val="7030A0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 </a:t>
              </a:r>
              <a:r>
                <a:rPr lang="en-US" altLang="en-US" sz="1500" b="1" dirty="0" err="1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conservados</a:t>
              </a:r>
              <a:r>
                <a:rPr lang="en-US" altLang="en-US" sz="1500" b="1" dirty="0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 en CIP</a:t>
              </a:r>
            </a:p>
          </p:txBody>
        </p:sp>
        <p:sp>
          <p:nvSpPr>
            <p:cNvPr id="9224" name="TextBox 3"/>
            <p:cNvSpPr txBox="1">
              <a:spLocks noChangeArrowheads="1"/>
            </p:cNvSpPr>
            <p:nvPr/>
          </p:nvSpPr>
          <p:spPr bwMode="auto">
            <a:xfrm>
              <a:off x="4887913" y="5988914"/>
              <a:ext cx="3875087" cy="5539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1500" b="1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Distribución geográfica de germoplasma de </a:t>
              </a:r>
              <a:r>
                <a:rPr lang="en-US" altLang="en-US" sz="1500" b="1">
                  <a:solidFill>
                    <a:srgbClr val="7030A0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papas cultivadas </a:t>
              </a:r>
              <a:r>
                <a:rPr lang="en-US" altLang="en-US" sz="1500" b="1">
                  <a:solidFill>
                    <a:srgbClr val="00823B"/>
                  </a:solidFill>
                  <a:latin typeface="Arial Narrow" panose="020B0606020202030204" pitchFamily="34" charset="0"/>
                  <a:cs typeface="Tahoma" panose="020B0604030504040204" pitchFamily="34" charset="0"/>
                </a:rPr>
                <a:t>conservados en CIP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4114800" y="6095994"/>
              <a:ext cx="773113" cy="4730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9222" name="Shape 127"/>
          <p:cNvSpPr txBox="1">
            <a:spLocks noChangeArrowheads="1"/>
          </p:cNvSpPr>
          <p:nvPr/>
        </p:nvSpPr>
        <p:spPr bwMode="auto">
          <a:xfrm rot="-5400000">
            <a:off x="7792244" y="4642865"/>
            <a:ext cx="2362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25000"/>
            </a:pPr>
            <a:r>
              <a:rPr lang="en-US" altLang="en-US" sz="12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CIP’s Genebank, O. Chavez. 2016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B9D7A28-3077-4844-B4A8-7ADE51A30A2C}"/>
              </a:ext>
            </a:extLst>
          </p:cNvPr>
          <p:cNvSpPr txBox="1"/>
          <p:nvPr/>
        </p:nvSpPr>
        <p:spPr>
          <a:xfrm>
            <a:off x="26122" y="21357"/>
            <a:ext cx="909175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s-PE" sz="2400" b="1" dirty="0"/>
              <a:t>Que papas Conserva el Banco de Germoplasma del CIP (</a:t>
            </a:r>
            <a:r>
              <a:rPr lang="es-PE" sz="2400" b="1" i="1" dirty="0"/>
              <a:t>ex situ</a:t>
            </a:r>
            <a:r>
              <a:rPr lang="es-PE" sz="2400" b="1" dirty="0"/>
              <a:t>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47CBA99-F957-4A23-AE1E-620243683897}"/>
              </a:ext>
            </a:extLst>
          </p:cNvPr>
          <p:cNvSpPr txBox="1"/>
          <p:nvPr/>
        </p:nvSpPr>
        <p:spPr>
          <a:xfrm>
            <a:off x="8769535" y="78372"/>
            <a:ext cx="34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6CF332-269B-4CCF-9740-33931C2D08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843" y="5956547"/>
            <a:ext cx="3372375" cy="887467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D0CF489-EBC2-4408-854A-96CF17EDE6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426346"/>
              </p:ext>
            </p:extLst>
          </p:nvPr>
        </p:nvGraphicFramePr>
        <p:xfrm>
          <a:off x="527048" y="809625"/>
          <a:ext cx="4044951" cy="2166832"/>
        </p:xfrm>
        <a:graphic>
          <a:graphicData uri="http://schemas.openxmlformats.org/drawingml/2006/table">
            <a:tbl>
              <a:tblPr>
                <a:tableStyleId>{68D230F3-CF80-4859-8CE7-A43EE81993B5}</a:tableStyleId>
              </a:tblPr>
              <a:tblGrid>
                <a:gridCol w="23587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9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2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5277">
                <a:tc>
                  <a:txBody>
                    <a:bodyPr/>
                    <a:lstStyle/>
                    <a:p>
                      <a:pPr algn="l" fontAlgn="ctr"/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Cultivada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Silvestre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277">
                <a:tc>
                  <a:txBody>
                    <a:bodyPr/>
                    <a:lstStyle/>
                    <a:p>
                      <a:pPr algn="l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 Accesiones activas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b="1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4,870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2,596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277">
                <a:tc>
                  <a:txBody>
                    <a:bodyPr/>
                    <a:lstStyle/>
                    <a:p>
                      <a:pPr lvl="1" algn="l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 Países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kern="1200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41</a:t>
                      </a:r>
                      <a:endParaRPr lang="es-PE" sz="1400" u="none" strike="noStrike" kern="1200" dirty="0">
                        <a:solidFill>
                          <a:schemeClr val="dk1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14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277">
                <a:tc>
                  <a:txBody>
                    <a:bodyPr/>
                    <a:lstStyle/>
                    <a:p>
                      <a:pPr lvl="1" algn="l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 Especies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7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145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277">
                <a:tc>
                  <a:txBody>
                    <a:bodyPr/>
                    <a:lstStyle/>
                    <a:p>
                      <a:pPr lvl="1" algn="l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 Sub-especies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4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>
                    <a:lnB w="3175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277">
                <a:tc>
                  <a:txBody>
                    <a:bodyPr/>
                    <a:lstStyle/>
                    <a:p>
                      <a:pPr algn="l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 MLS (como PGRFA)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4,870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2,442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422">
                <a:tc>
                  <a:txBody>
                    <a:bodyPr/>
                    <a:lstStyle/>
                    <a:p>
                      <a:pPr lvl="1" algn="l" fontAlgn="ctr"/>
                      <a:r>
                        <a:rPr lang="es-PE" sz="12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 Cultivares Tradicionales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4,467</a:t>
                      </a:r>
                      <a:endParaRPr lang="es-PE" sz="1400" b="1" i="0" u="none" strike="noStrike" dirty="0">
                        <a:solidFill>
                          <a:srgbClr val="801B0A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400" u="none" strike="noStrike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 </a:t>
                      </a:r>
                      <a:endParaRPr lang="es-PE" sz="1400" b="1" i="0" u="none" strike="noStrike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215">
                <a:tc>
                  <a:txBody>
                    <a:bodyPr/>
                    <a:lstStyle/>
                    <a:p>
                      <a:pPr lvl="1" algn="l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 </a:t>
                      </a:r>
                      <a:r>
                        <a:rPr lang="es-PE" sz="12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Cultivares Mejorados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403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400" u="none" strike="noStrike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 </a:t>
                      </a:r>
                      <a:endParaRPr lang="es-PE" sz="1400" b="1" i="0" u="none" strike="noStrike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277">
                <a:tc>
                  <a:txBody>
                    <a:bodyPr/>
                    <a:lstStyle/>
                    <a:p>
                      <a:pPr algn="l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 No MLS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 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PE" sz="1400" u="none" strike="noStrike" dirty="0">
                          <a:effectLst/>
                          <a:latin typeface="Roboto Light" panose="02000000000000000000" pitchFamily="2" charset="0"/>
                          <a:ea typeface="Roboto Light" panose="02000000000000000000" pitchFamily="2" charset="0"/>
                        </a:rPr>
                        <a:t>154</a:t>
                      </a:r>
                      <a:endParaRPr lang="es-PE" sz="1400" b="1" i="0" u="none" strike="noStrike" dirty="0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7460" name="Rectangle 4">
            <a:extLst>
              <a:ext uri="{FF2B5EF4-FFF2-40B4-BE49-F238E27FC236}">
                <a16:creationId xmlns:a16="http://schemas.microsoft.com/office/drawing/2014/main" id="{E8226B85-A1C5-411F-830B-EE68F366D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064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en-US" b="1" dirty="0" err="1">
                <a:latin typeface="Tahoma" panose="020B0604030504040204" pitchFamily="34" charset="0"/>
                <a:cs typeface="Tahoma" panose="020B0604030504040204" pitchFamily="34" charset="0"/>
              </a:rPr>
              <a:t>Colección</a:t>
            </a:r>
            <a:r>
              <a:rPr lang="en-US" altLang="en-US" b="1" dirty="0">
                <a:latin typeface="Tahoma" panose="020B0604030504040204" pitchFamily="34" charset="0"/>
                <a:cs typeface="Tahoma" panose="020B0604030504040204" pitchFamily="34" charset="0"/>
              </a:rPr>
              <a:t> de Papa </a:t>
            </a:r>
            <a:r>
              <a:rPr lang="en-US" altLang="en-US" b="1" dirty="0" err="1">
                <a:latin typeface="Tahoma" panose="020B0604030504040204" pitchFamily="34" charset="0"/>
                <a:cs typeface="Tahoma" panose="020B0604030504040204" pitchFamily="34" charset="0"/>
              </a:rPr>
              <a:t>conservada</a:t>
            </a:r>
            <a:r>
              <a:rPr lang="en-US" altLang="en-US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b="1" dirty="0" err="1">
                <a:latin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en-US" altLang="en-US" b="1" dirty="0">
                <a:latin typeface="Tahoma" panose="020B0604030504040204" pitchFamily="34" charset="0"/>
                <a:cs typeface="Tahoma" panose="020B0604030504040204" pitchFamily="34" charset="0"/>
              </a:rPr>
              <a:t> el Banco de </a:t>
            </a:r>
            <a:r>
              <a:rPr lang="en-US" altLang="en-US" b="1" dirty="0" err="1">
                <a:latin typeface="Tahoma" panose="020B0604030504040204" pitchFamily="34" charset="0"/>
                <a:cs typeface="Tahoma" panose="020B0604030504040204" pitchFamily="34" charset="0"/>
              </a:rPr>
              <a:t>Germoplasma</a:t>
            </a:r>
            <a:r>
              <a:rPr lang="en-US" altLang="en-US" b="1" dirty="0">
                <a:latin typeface="Tahoma" panose="020B0604030504040204" pitchFamily="34" charset="0"/>
                <a:cs typeface="Tahoma" panose="020B0604030504040204" pitchFamily="34" charset="0"/>
              </a:rPr>
              <a:t> del CIP</a:t>
            </a:r>
            <a:endParaRPr lang="es-PE" altLang="en-US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C30B87-EE3B-4A78-9C16-57FCF7323292}"/>
              </a:ext>
            </a:extLst>
          </p:cNvPr>
          <p:cNvSpPr/>
          <p:nvPr/>
        </p:nvSpPr>
        <p:spPr>
          <a:xfrm>
            <a:off x="5002650" y="610545"/>
            <a:ext cx="3755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6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Número</a:t>
            </a:r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 de </a:t>
            </a:r>
            <a:r>
              <a:rPr lang="en-US" sz="14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accesiones</a:t>
            </a:r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 de papa </a:t>
            </a:r>
            <a:r>
              <a:rPr lang="en-US" sz="14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nativa</a:t>
            </a:r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 por </a:t>
            </a:r>
            <a:r>
              <a:rPr lang="en-US" sz="14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país</a:t>
            </a:r>
            <a:r>
              <a:rPr lang="en-US" sz="1400" dirty="0">
                <a:latin typeface="Roboto Light" panose="02000000000000000000" pitchFamily="2" charset="0"/>
                <a:ea typeface="Roboto Light" panose="02000000000000000000" pitchFamily="2" charset="0"/>
              </a:rPr>
              <a:t> de </a:t>
            </a:r>
            <a:r>
              <a:rPr lang="en-US" sz="1400" dirty="0" err="1">
                <a:latin typeface="Roboto Light" panose="02000000000000000000" pitchFamily="2" charset="0"/>
                <a:ea typeface="Roboto Light" panose="02000000000000000000" pitchFamily="2" charset="0"/>
              </a:rPr>
              <a:t>origen</a:t>
            </a:r>
            <a:endParaRPr lang="en-US" sz="1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883C3C-6663-4756-A61E-144E78A8569B}"/>
              </a:ext>
            </a:extLst>
          </p:cNvPr>
          <p:cNvSpPr/>
          <p:nvPr/>
        </p:nvSpPr>
        <p:spPr>
          <a:xfrm>
            <a:off x="252549" y="3228767"/>
            <a:ext cx="43194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6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 err="1">
                <a:ea typeface="Roboto Light" panose="02000000000000000000" pitchFamily="2" charset="0"/>
              </a:rPr>
              <a:t>Número</a:t>
            </a:r>
            <a:r>
              <a:rPr lang="en-US" sz="1600" dirty="0">
                <a:ea typeface="Roboto Light" panose="02000000000000000000" pitchFamily="2" charset="0"/>
              </a:rPr>
              <a:t> de </a:t>
            </a:r>
            <a:r>
              <a:rPr lang="en-US" sz="1600" dirty="0" err="1">
                <a:ea typeface="Roboto Light" panose="02000000000000000000" pitchFamily="2" charset="0"/>
              </a:rPr>
              <a:t>accesiones</a:t>
            </a:r>
            <a:r>
              <a:rPr lang="en-US" sz="1600" dirty="0">
                <a:ea typeface="Roboto Light" panose="02000000000000000000" pitchFamily="2" charset="0"/>
              </a:rPr>
              <a:t> de papa </a:t>
            </a:r>
            <a:r>
              <a:rPr lang="en-US" sz="1600" dirty="0" err="1">
                <a:ea typeface="Roboto Light" panose="02000000000000000000" pitchFamily="2" charset="0"/>
              </a:rPr>
              <a:t>nativa</a:t>
            </a:r>
            <a:r>
              <a:rPr lang="en-US" sz="1600" dirty="0">
                <a:ea typeface="Roboto Light" panose="02000000000000000000" pitchFamily="2" charset="0"/>
              </a:rPr>
              <a:t> por taxon</a:t>
            </a: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8F684974-3DDA-44AF-B823-49CBA0F03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6671" y="3856115"/>
            <a:ext cx="4633287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-255588" algn="just">
              <a:buFont typeface="Arial" panose="020B0604020202020204" pitchFamily="34" charset="0"/>
              <a:buChar char="•"/>
            </a:pPr>
            <a:r>
              <a:rPr lang="es-PE" altLang="es-PE" sz="1600" b="1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Colección mas grande del mundo, comprende la mayor diversidad</a:t>
            </a:r>
          </a:p>
          <a:p>
            <a:pPr indent="-255588" algn="just">
              <a:buFont typeface="Arial" panose="020B0604020202020204" pitchFamily="34" charset="0"/>
              <a:buChar char="•"/>
            </a:pPr>
            <a:r>
              <a:rPr lang="es-PE" altLang="es-PE" sz="1600" b="1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Contiene: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s-PE" altLang="es-PE" b="1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4,467 </a:t>
            </a:r>
            <a:r>
              <a:rPr lang="es-PE" altLang="es-PE" sz="1600" b="1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cultivares tradicionales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s-PE" altLang="es-PE" sz="1600" b="1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2,596 accesiones silvestres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s-PE" altLang="es-PE" sz="1600" b="1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403 variedades mejoradas. </a:t>
            </a:r>
          </a:p>
          <a:p>
            <a:pPr indent="-255588" algn="just">
              <a:buFont typeface="Arial" panose="020B0604020202020204" pitchFamily="34" charset="0"/>
              <a:buChar char="•"/>
            </a:pPr>
            <a:r>
              <a:rPr lang="es-PE" altLang="es-PE" sz="1600" b="1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El Perú contribuye con 2,854 papas tradicionales</a:t>
            </a:r>
          </a:p>
          <a:p>
            <a:pPr indent="-255588" algn="just">
              <a:buFont typeface="Arial" panose="020B0604020202020204" pitchFamily="34" charset="0"/>
              <a:buChar char="•"/>
            </a:pPr>
            <a:r>
              <a:rPr lang="es-PE" altLang="es-PE" sz="1600" b="1" dirty="0"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También mantiene 1,577 líneas mejoradas </a:t>
            </a:r>
            <a:endParaRPr lang="en-US" altLang="es-PE" sz="1600" b="1" dirty="0">
              <a:latin typeface="Roboto Light" panose="02000000000000000000" pitchFamily="2" charset="0"/>
              <a:ea typeface="Roboto Light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5EE048-C16F-4D3B-B8F8-998587DC72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751" y="3486620"/>
            <a:ext cx="2836811" cy="25701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2B58BB-CC5B-46F6-A8EA-F9DFD6507A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3871" y="1133765"/>
            <a:ext cx="2188283" cy="21463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3D195B7-3AA3-4BD9-B63F-D0D8308F30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8941" y="3261668"/>
            <a:ext cx="3880694" cy="468612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05300CE-24E8-4B05-ABE6-A2E74881F469}"/>
              </a:ext>
            </a:extLst>
          </p:cNvPr>
          <p:cNvSpPr txBox="1"/>
          <p:nvPr/>
        </p:nvSpPr>
        <p:spPr>
          <a:xfrm>
            <a:off x="8769535" y="78372"/>
            <a:ext cx="34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23844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E17106B-8988-4AB0-B8E2-A86154E2B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6628"/>
            <a:ext cx="9144000" cy="451406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en-US" b="1">
                <a:latin typeface="Tahoma" panose="020B0604030504040204" pitchFamily="34" charset="0"/>
                <a:cs typeface="Tahoma" panose="020B0604030504040204" pitchFamily="34" charset="0"/>
              </a:rPr>
              <a:t>Como son las Papas Conservadas en el Banco de Germoplasma del CIP</a:t>
            </a:r>
            <a:endParaRPr lang="es-PE" altLang="en-US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A467803-3EF1-4645-AB99-E7AE1D008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933450"/>
            <a:ext cx="6581775" cy="49911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090147F-08F6-4698-883F-CE3518165F3D}"/>
              </a:ext>
            </a:extLst>
          </p:cNvPr>
          <p:cNvSpPr txBox="1"/>
          <p:nvPr/>
        </p:nvSpPr>
        <p:spPr>
          <a:xfrm>
            <a:off x="217715" y="6052451"/>
            <a:ext cx="8821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dirty="0"/>
              <a:t>Conservación en campo EE: Diversidad del color y la forma de las flores en la papa cultivada de la colección de germoplasma del CIP, diferentes para cada papa nativa.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4B74C73-657D-4EA5-B7BB-BF0FE7E22411}"/>
              </a:ext>
            </a:extLst>
          </p:cNvPr>
          <p:cNvSpPr txBox="1"/>
          <p:nvPr/>
        </p:nvSpPr>
        <p:spPr>
          <a:xfrm>
            <a:off x="8769535" y="78372"/>
            <a:ext cx="34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522094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7366BAB-E7B4-42A5-8059-2C9B7169A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620" y="42182"/>
            <a:ext cx="6581775" cy="668655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A90DD8C-2B5C-4F7F-87F7-B739FC4CA74D}"/>
              </a:ext>
            </a:extLst>
          </p:cNvPr>
          <p:cNvSpPr txBox="1"/>
          <p:nvPr/>
        </p:nvSpPr>
        <p:spPr>
          <a:xfrm>
            <a:off x="6949438" y="278680"/>
            <a:ext cx="205522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000" dirty="0"/>
              <a:t>Conservación en campo EE: Diversidad morfológica: diferencias en forma de tubérculos, color de piel y pulpa en papa cultivada de la colección de germoplasma del CIP.</a:t>
            </a:r>
          </a:p>
          <a:p>
            <a:r>
              <a:rPr lang="es-PE" sz="2000" dirty="0"/>
              <a:t>La tarjeta de colores de cada fotografía se utiliza para estandarizar la medición de los colores de los tubérculos.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469C9B0-AE8A-4D04-A415-3EF6F8435738}"/>
              </a:ext>
            </a:extLst>
          </p:cNvPr>
          <p:cNvSpPr txBox="1"/>
          <p:nvPr/>
        </p:nvSpPr>
        <p:spPr>
          <a:xfrm>
            <a:off x="8769535" y="78372"/>
            <a:ext cx="34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03989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SCN8222"/>
          <p:cNvPicPr>
            <a:picLocks noChangeAspect="1" noChangeArrowheads="1"/>
          </p:cNvPicPr>
          <p:nvPr/>
        </p:nvPicPr>
        <p:blipFill>
          <a:blip r:embed="rId4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3590925"/>
            <a:ext cx="2509838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0" y="-134691"/>
            <a:ext cx="9144000" cy="707886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PE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Conservación mediano plazo: “Papas en </a:t>
            </a:r>
            <a:r>
              <a:rPr lang="es-PE" altLang="en-US" b="1" dirty="0">
                <a:latin typeface="Tahoma" panose="020B0604030504040204" pitchFamily="34" charset="0"/>
                <a:cs typeface="Tahoma" panose="020B0604030504040204" pitchFamily="34" charset="0"/>
              </a:rPr>
              <a:t>tubos</a:t>
            </a:r>
            <a:r>
              <a:rPr lang="es-PE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 de vidrio para el presente y del futuro”   </a:t>
            </a:r>
            <a:endParaRPr lang="en-US" altLang="en-US" sz="2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364" name="Shape 95"/>
          <p:cNvSpPr txBox="1">
            <a:spLocks noChangeArrowheads="1"/>
          </p:cNvSpPr>
          <p:nvPr/>
        </p:nvSpPr>
        <p:spPr bwMode="auto">
          <a:xfrm>
            <a:off x="314325" y="684213"/>
            <a:ext cx="3038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SzPct val="25000"/>
            </a:pPr>
            <a:r>
              <a:rPr lang="en-US" altLang="en-US" sz="2000" b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Calibri" panose="020F0502020204030204" pitchFamily="34" charset="0"/>
              </a:rPr>
              <a:t>Conservación </a:t>
            </a:r>
            <a:r>
              <a:rPr lang="en-US" altLang="en-US" sz="2000" b="1" i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Calibri" panose="020F0502020204030204" pitchFamily="34" charset="0"/>
              </a:rPr>
              <a:t>in vitro </a:t>
            </a:r>
          </a:p>
        </p:txBody>
      </p:sp>
      <p:sp>
        <p:nvSpPr>
          <p:cNvPr id="15365" name="Shape 128"/>
          <p:cNvSpPr txBox="1">
            <a:spLocks noChangeArrowheads="1"/>
          </p:cNvSpPr>
          <p:nvPr/>
        </p:nvSpPr>
        <p:spPr bwMode="auto">
          <a:xfrm>
            <a:off x="228600" y="1133475"/>
            <a:ext cx="52578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28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Tubo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aisla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tejidos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o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plantulas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en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microclimas</a:t>
            </a:r>
            <a:endParaRPr lang="en-US" altLang="en-US" dirty="0">
              <a:solidFill>
                <a:srgbClr val="0070C0"/>
              </a:solidFill>
              <a:latin typeface="Tahoma" panose="020B0604030504040204" pitchFamily="34" charset="0"/>
              <a:cs typeface="Tahoma" panose="020B0604030504040204" pitchFamily="34" charset="0"/>
              <a:sym typeface="Arial Narrow" panose="020B0606020202030204" pitchFamily="34" charset="0"/>
            </a:endParaRPr>
          </a:p>
          <a:p>
            <a:pPr>
              <a:lnSpc>
                <a:spcPts val="28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Procesos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Operativos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estandarizados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(OPs)</a:t>
            </a:r>
          </a:p>
          <a:p>
            <a:pPr>
              <a:lnSpc>
                <a:spcPts val="28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Monitoreo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con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código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de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barras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bidimensional</a:t>
            </a:r>
          </a:p>
          <a:p>
            <a:pPr>
              <a:lnSpc>
                <a:spcPts val="28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Facilita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la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distribución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de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germoplasma</a:t>
            </a:r>
            <a:endParaRPr lang="en-US" altLang="en-US" dirty="0">
              <a:solidFill>
                <a:srgbClr val="0070C0"/>
              </a:solidFill>
              <a:latin typeface="Tahoma" panose="020B0604030504040204" pitchFamily="34" charset="0"/>
              <a:cs typeface="Tahoma" panose="020B0604030504040204" pitchFamily="34" charset="0"/>
              <a:sym typeface="Arial Narrow" panose="020B0606020202030204" pitchFamily="34" charset="0"/>
            </a:endParaRPr>
          </a:p>
          <a:p>
            <a:pPr>
              <a:lnSpc>
                <a:spcPts val="2800"/>
              </a:lnSpc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Comprende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copias</a:t>
            </a:r>
            <a:r>
              <a:rPr lang="en-US" altLang="en-US" dirty="0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 de </a:t>
            </a:r>
            <a:r>
              <a:rPr lang="en-US" altLang="en-US" dirty="0" err="1">
                <a:solidFill>
                  <a:srgbClr val="0070C0"/>
                </a:solidFill>
                <a:latin typeface="Tahoma" panose="020B0604030504040204" pitchFamily="34" charset="0"/>
                <a:cs typeface="Tahoma" panose="020B0604030504040204" pitchFamily="34" charset="0"/>
                <a:sym typeface="Arial Narrow" panose="020B0606020202030204" pitchFamily="34" charset="0"/>
              </a:rPr>
              <a:t>seguridad</a:t>
            </a:r>
            <a:endParaRPr lang="en-US" altLang="en-US" dirty="0">
              <a:solidFill>
                <a:srgbClr val="0070C0"/>
              </a:solidFill>
              <a:latin typeface="Tahoma" panose="020B0604030504040204" pitchFamily="34" charset="0"/>
              <a:cs typeface="Tahoma" panose="020B0604030504040204" pitchFamily="34" charset="0"/>
              <a:sym typeface="Arial Narrow" panose="020B0606020202030204" pitchFamily="34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3046413" y="3648075"/>
            <a:ext cx="2211387" cy="74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sz="20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99000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FF0000"/>
                </a:solidFill>
                <a:latin typeface="Futura MdCn BT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lnSpc>
                <a:spcPts val="168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PE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Desarrollo lento a baja temperatura y estrés osmótico</a:t>
            </a:r>
          </a:p>
        </p:txBody>
      </p:sp>
      <p:pic>
        <p:nvPicPr>
          <p:cNvPr id="15367" name="Picture 3" descr="papa 2 tub prop y conserv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4343400"/>
            <a:ext cx="2211387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8" name="Group 42"/>
          <p:cNvGrpSpPr>
            <a:grpSpLocks/>
          </p:cNvGrpSpPr>
          <p:nvPr/>
        </p:nvGrpSpPr>
        <p:grpSpPr bwMode="auto">
          <a:xfrm>
            <a:off x="5715000" y="1109664"/>
            <a:ext cx="3094678" cy="1938313"/>
            <a:chOff x="6150063" y="4490830"/>
            <a:chExt cx="2793540" cy="1681372"/>
          </a:xfrm>
        </p:grpSpPr>
        <p:pic>
          <p:nvPicPr>
            <p:cNvPr id="1538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0274" y="4490830"/>
              <a:ext cx="633329" cy="662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5383" name="Object 4"/>
            <p:cNvGraphicFramePr>
              <a:graphicFrameLocks noChangeAspect="1"/>
            </p:cNvGraphicFramePr>
            <p:nvPr/>
          </p:nvGraphicFramePr>
          <p:xfrm>
            <a:off x="6150063" y="4490831"/>
            <a:ext cx="2073607" cy="1681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53" name="Photo Editor Photo" r:id="rId7" imgW="6095238" imgH="4571429" progId="MSPhotoEd.3">
                    <p:embed/>
                  </p:oleObj>
                </mc:Choice>
                <mc:Fallback>
                  <p:oleObj name="Photo Editor Photo" r:id="rId7" imgW="6095238" imgH="4571429" progId="MSPhotoEd.3">
                    <p:embed/>
                    <p:pic>
                      <p:nvPicPr>
                        <p:cNvPr id="15383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50063" y="4490831"/>
                          <a:ext cx="2073607" cy="16813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2" name="TextBox 41"/>
          <p:cNvSpPr txBox="1"/>
          <p:nvPr/>
        </p:nvSpPr>
        <p:spPr>
          <a:xfrm>
            <a:off x="4354513" y="6081713"/>
            <a:ext cx="750887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años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(7°C)</a:t>
            </a:r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68"/>
          <a:stretch>
            <a:fillRect/>
          </a:stretch>
        </p:blipFill>
        <p:spPr bwMode="auto">
          <a:xfrm>
            <a:off x="5541963" y="4662488"/>
            <a:ext cx="1516062" cy="204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371" name="Group 22"/>
          <p:cNvGrpSpPr>
            <a:grpSpLocks/>
          </p:cNvGrpSpPr>
          <p:nvPr/>
        </p:nvGrpSpPr>
        <p:grpSpPr bwMode="auto">
          <a:xfrm>
            <a:off x="7172325" y="4662488"/>
            <a:ext cx="1666875" cy="2043112"/>
            <a:chOff x="2177934" y="2590800"/>
            <a:chExt cx="4229177" cy="4778619"/>
          </a:xfrm>
        </p:grpSpPr>
        <p:pic>
          <p:nvPicPr>
            <p:cNvPr id="15379" name="Picture 3" descr="D:\Users\nefranco\Desktop\IMG_0690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42"/>
            <a:stretch>
              <a:fillRect/>
            </a:stretch>
          </p:blipFill>
          <p:spPr bwMode="auto">
            <a:xfrm>
              <a:off x="2177934" y="2590800"/>
              <a:ext cx="4229177" cy="4778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8" r="16443"/>
            <a:stretch/>
          </p:blipFill>
          <p:spPr bwMode="auto">
            <a:xfrm rot="5400000">
              <a:off x="2193703" y="3984825"/>
              <a:ext cx="2209511" cy="2040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5943600" y="3346450"/>
            <a:ext cx="251460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sz="20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99000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FF0000"/>
                </a:solidFill>
                <a:latin typeface="Futura MdCn BT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PE" altLang="en-US" sz="1800" i="1" dirty="0">
                <a:solidFill>
                  <a:schemeClr val="tx1"/>
                </a:solidFill>
                <a:latin typeface="Arial" panose="020B0604020202020204" pitchFamily="34" charset="0"/>
              </a:rPr>
              <a:t>Copias de seguridad</a:t>
            </a: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5541963" y="4114800"/>
            <a:ext cx="1533525" cy="55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sz="20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99000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FF0000"/>
                </a:solidFill>
                <a:latin typeface="Futura MdCn BT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PE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Nacional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PE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CIP-Huancayo</a:t>
            </a:r>
          </a:p>
        </p:txBody>
      </p:sp>
      <p:sp>
        <p:nvSpPr>
          <p:cNvPr id="31" name="AutoShape 18"/>
          <p:cNvSpPr>
            <a:spLocks/>
          </p:cNvSpPr>
          <p:nvPr/>
        </p:nvSpPr>
        <p:spPr bwMode="auto">
          <a:xfrm rot="5381616">
            <a:off x="7085013" y="2967037"/>
            <a:ext cx="204788" cy="2182813"/>
          </a:xfrm>
          <a:prstGeom prst="leftBracket">
            <a:avLst>
              <a:gd name="adj" fmla="val 58333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 sz="1600"/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7075488" y="4113213"/>
            <a:ext cx="1677987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sz="20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99000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FF0000"/>
                </a:solidFill>
                <a:latin typeface="Futura MdCn BT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PE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Internacional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PE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EMBRAPA, Brasil</a:t>
            </a:r>
          </a:p>
        </p:txBody>
      </p:sp>
      <p:sp>
        <p:nvSpPr>
          <p:cNvPr id="15376" name="TextBox 45"/>
          <p:cNvSpPr txBox="1">
            <a:spLocks noChangeArrowheads="1"/>
          </p:cNvSpPr>
          <p:nvPr/>
        </p:nvSpPr>
        <p:spPr bwMode="auto">
          <a:xfrm>
            <a:off x="682383" y="5964074"/>
            <a:ext cx="13983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419" altLang="es-PE" sz="1400" b="1" dirty="0">
                <a:solidFill>
                  <a:schemeClr val="bg1"/>
                </a:solidFill>
              </a:rPr>
              <a:t>4,823 papas conservadas </a:t>
            </a:r>
            <a:r>
              <a:rPr lang="es-419" altLang="es-PE" sz="1400" b="1" i="1" dirty="0">
                <a:solidFill>
                  <a:schemeClr val="bg1"/>
                </a:solidFill>
              </a:rPr>
              <a:t>in vitro</a:t>
            </a:r>
          </a:p>
        </p:txBody>
      </p:sp>
      <p:sp>
        <p:nvSpPr>
          <p:cNvPr id="15377" name="Shape 127"/>
          <p:cNvSpPr txBox="1">
            <a:spLocks noChangeArrowheads="1"/>
          </p:cNvSpPr>
          <p:nvPr/>
        </p:nvSpPr>
        <p:spPr bwMode="auto">
          <a:xfrm rot="-5400000">
            <a:off x="7856538" y="5418137"/>
            <a:ext cx="2235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25000"/>
            </a:pPr>
            <a:r>
              <a:rPr lang="en-US" altLang="en-US" sz="12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CIP’s Genebank, A. Panta. 2016</a:t>
            </a: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6096000" y="3648075"/>
            <a:ext cx="221138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sz="20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99000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80000"/>
              <a:buFont typeface="Monotype Sorts"/>
              <a:buChar char="n"/>
              <a:defRPr kumimoji="1" b="1">
                <a:solidFill>
                  <a:srgbClr val="FF0000"/>
                </a:solidFill>
                <a:latin typeface="Futura MdCn BT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s-PE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(estándar internacional)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6D22903-B4F3-4B5F-AC53-96C1B33EF5E7}"/>
              </a:ext>
            </a:extLst>
          </p:cNvPr>
          <p:cNvSpPr txBox="1"/>
          <p:nvPr/>
        </p:nvSpPr>
        <p:spPr>
          <a:xfrm>
            <a:off x="8769535" y="17409"/>
            <a:ext cx="34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0" y="0"/>
            <a:ext cx="9144000" cy="952890"/>
          </a:xfrm>
          <a:prstGeom prst="rect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ts val="3600"/>
              </a:lnSpc>
            </a:pPr>
            <a:r>
              <a:rPr lang="es-PE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Limpieza: “Cirugía y terapias para eliminar enfermedades, para conservar y distribuir germoplasma - semilla sana”</a:t>
            </a:r>
            <a:endParaRPr lang="en-US" altLang="en-US" sz="2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30538" y="1295400"/>
            <a:ext cx="3484562" cy="5842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419" sz="1600" b="1" kern="0" dirty="0">
                <a:solidFill>
                  <a:srgbClr val="002060"/>
                </a:solidFill>
                <a:latin typeface="Arial" charset="0"/>
                <a:ea typeface="+mj-ea"/>
                <a:cs typeface="+mj-cs"/>
              </a:rPr>
              <a:t>Accesiones POSITIVAS </a:t>
            </a:r>
          </a:p>
          <a:p>
            <a:pPr algn="ctr">
              <a:defRPr/>
            </a:pPr>
            <a:r>
              <a:rPr lang="es-419" sz="1600" b="1" kern="0" dirty="0">
                <a:solidFill>
                  <a:srgbClr val="002060"/>
                </a:solidFill>
                <a:latin typeface="Arial" charset="0"/>
                <a:ea typeface="+mj-ea"/>
                <a:cs typeface="+mj-cs"/>
              </a:rPr>
              <a:t>a virus y/o bacterias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30538" y="2362200"/>
            <a:ext cx="3522662" cy="153828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419" sz="1600" b="1" kern="0" dirty="0">
                <a:solidFill>
                  <a:srgbClr val="002060"/>
                </a:solidFill>
                <a:latin typeface="Arial" charset="0"/>
                <a:ea typeface="+mj-ea"/>
                <a:cs typeface="+mj-cs"/>
              </a:rPr>
              <a:t>Terapias: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419" sz="1600" kern="0" dirty="0">
                <a:solidFill>
                  <a:srgbClr val="0070C0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Termoterapia (32-34ºC) por 30 días.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419" sz="1600" kern="0" dirty="0">
                <a:solidFill>
                  <a:srgbClr val="0070C0"/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Cultivo de meristemos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419" sz="1400" b="1" kern="0" dirty="0">
              <a:latin typeface="Arial Narrow" panose="020B0606020202030204" pitchFamily="34" charset="0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419" sz="1600" kern="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Tratamientos antibacterianos (eventual).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419" sz="1600" kern="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Cultivo de ápices meristemáticos</a:t>
            </a:r>
            <a:r>
              <a:rPr lang="es-419" sz="1600" kern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68638" y="4314825"/>
            <a:ext cx="3484562" cy="5842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419" sz="1600" kern="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Diagnosis para confirmar ausencia de microorganismos</a:t>
            </a:r>
          </a:p>
        </p:txBody>
      </p:sp>
      <p:sp>
        <p:nvSpPr>
          <p:cNvPr id="7" name="Right Arrow 6"/>
          <p:cNvSpPr/>
          <p:nvPr/>
        </p:nvSpPr>
        <p:spPr>
          <a:xfrm rot="5400000">
            <a:off x="4521994" y="2001044"/>
            <a:ext cx="328612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24" name="Right Arrow 23"/>
          <p:cNvSpPr/>
          <p:nvPr/>
        </p:nvSpPr>
        <p:spPr>
          <a:xfrm>
            <a:off x="6831013" y="3414713"/>
            <a:ext cx="301625" cy="242887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25" name="1 Título"/>
          <p:cNvSpPr txBox="1">
            <a:spLocks/>
          </p:cNvSpPr>
          <p:nvPr/>
        </p:nvSpPr>
        <p:spPr bwMode="auto">
          <a:xfrm>
            <a:off x="152400" y="5614988"/>
            <a:ext cx="2484438" cy="10620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419" sz="1600" b="1" kern="0" dirty="0" err="1">
                <a:solidFill>
                  <a:srgbClr val="0070C0"/>
                </a:solidFill>
                <a:latin typeface="Arial" charset="0"/>
                <a:ea typeface="+mj-ea"/>
                <a:cs typeface="+mj-cs"/>
              </a:rPr>
              <a:t>Micro-cirugía</a:t>
            </a:r>
            <a:r>
              <a:rPr lang="es-419" sz="1600" b="1" kern="0" dirty="0">
                <a:solidFill>
                  <a:srgbClr val="0070C0"/>
                </a:solidFill>
                <a:latin typeface="Arial" charset="0"/>
                <a:ea typeface="+mj-ea"/>
                <a:cs typeface="+mj-cs"/>
              </a:rPr>
              <a:t> para aislamiento de meristemos después de termoterapia</a:t>
            </a:r>
          </a:p>
        </p:txBody>
      </p:sp>
      <p:sp>
        <p:nvSpPr>
          <p:cNvPr id="27" name="Right Arrow 26"/>
          <p:cNvSpPr/>
          <p:nvPr/>
        </p:nvSpPr>
        <p:spPr>
          <a:xfrm rot="10800000">
            <a:off x="2520950" y="2667000"/>
            <a:ext cx="255588" cy="22860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28" name="Right Arrow 27"/>
          <p:cNvSpPr/>
          <p:nvPr/>
        </p:nvSpPr>
        <p:spPr>
          <a:xfrm>
            <a:off x="7986713" y="3406775"/>
            <a:ext cx="242887" cy="250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30" name="1 Título"/>
          <p:cNvSpPr txBox="1">
            <a:spLocks/>
          </p:cNvSpPr>
          <p:nvPr/>
        </p:nvSpPr>
        <p:spPr bwMode="auto">
          <a:xfrm>
            <a:off x="7162800" y="4572000"/>
            <a:ext cx="1743075" cy="609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419" sz="1600" b="1" kern="0" dirty="0">
                <a:solidFill>
                  <a:schemeClr val="accent2"/>
                </a:solidFill>
                <a:latin typeface="Arial" charset="0"/>
                <a:ea typeface="+mj-ea"/>
                <a:cs typeface="+mj-cs"/>
              </a:rPr>
              <a:t>Tratamientos antibacterianos</a:t>
            </a:r>
          </a:p>
        </p:txBody>
      </p:sp>
      <p:pic>
        <p:nvPicPr>
          <p:cNvPr id="1742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362200"/>
            <a:ext cx="7397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7"/>
          <a:stretch>
            <a:fillRect/>
          </a:stretch>
        </p:blipFill>
        <p:spPr bwMode="auto">
          <a:xfrm>
            <a:off x="8248650" y="2362200"/>
            <a:ext cx="75088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049588" y="5414963"/>
            <a:ext cx="3484562" cy="33813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419" sz="1600" kern="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Conservación a largo plazo</a:t>
            </a:r>
          </a:p>
        </p:txBody>
      </p:sp>
      <p:pic>
        <p:nvPicPr>
          <p:cNvPr id="17423" name="Picture 8" descr="siembra del meristemo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905000"/>
            <a:ext cx="1127125" cy="1031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4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4557713"/>
            <a:ext cx="987425" cy="1054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5" name="Picture 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4" t="1189" r="14081" b="8751"/>
          <a:stretch>
            <a:fillRect/>
          </a:stretch>
        </p:blipFill>
        <p:spPr bwMode="auto">
          <a:xfrm>
            <a:off x="1511300" y="4557713"/>
            <a:ext cx="1003300" cy="1054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6" name="Picture 32" descr="PA05003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1" t="2" r="15959" b="6856"/>
          <a:stretch>
            <a:fillRect/>
          </a:stretch>
        </p:blipFill>
        <p:spPr bwMode="auto">
          <a:xfrm>
            <a:off x="1514475" y="1905000"/>
            <a:ext cx="1000125" cy="1030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7" name="Picture 21" descr="PA05002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3" r="17221" b="3345"/>
          <a:stretch>
            <a:fillRect/>
          </a:stretch>
        </p:blipFill>
        <p:spPr bwMode="auto">
          <a:xfrm>
            <a:off x="1511300" y="3227388"/>
            <a:ext cx="990600" cy="1042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 flipH="1" flipV="1">
            <a:off x="1001713" y="4784725"/>
            <a:ext cx="19050" cy="5921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429" name="Text Box 2606"/>
          <p:cNvSpPr txBox="1">
            <a:spLocks noChangeArrowheads="1"/>
          </p:cNvSpPr>
          <p:nvPr/>
        </p:nvSpPr>
        <p:spPr bwMode="auto">
          <a:xfrm>
            <a:off x="649288" y="5367338"/>
            <a:ext cx="950912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s-PE" sz="1000" b="1">
                <a:solidFill>
                  <a:srgbClr val="FF0000"/>
                </a:solidFill>
              </a:rPr>
              <a:t>0.2 a 0.3 mm</a:t>
            </a:r>
          </a:p>
        </p:txBody>
      </p:sp>
      <p:sp>
        <p:nvSpPr>
          <p:cNvPr id="43" name="Right Arrow 42"/>
          <p:cNvSpPr/>
          <p:nvPr/>
        </p:nvSpPr>
        <p:spPr bwMode="auto">
          <a:xfrm flipV="1">
            <a:off x="1271588" y="2357438"/>
            <a:ext cx="215900" cy="173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44" name="Right Arrow 43"/>
          <p:cNvSpPr/>
          <p:nvPr/>
        </p:nvSpPr>
        <p:spPr bwMode="auto">
          <a:xfrm rot="10800000" flipV="1">
            <a:off x="1247775" y="4999038"/>
            <a:ext cx="215900" cy="173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45" name="Right Arrow 44"/>
          <p:cNvSpPr/>
          <p:nvPr/>
        </p:nvSpPr>
        <p:spPr bwMode="auto">
          <a:xfrm rot="5400000" flipV="1">
            <a:off x="1888332" y="4326731"/>
            <a:ext cx="215900" cy="173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46" name="Right Arrow 45"/>
          <p:cNvSpPr/>
          <p:nvPr/>
        </p:nvSpPr>
        <p:spPr bwMode="auto">
          <a:xfrm rot="5400000" flipV="1">
            <a:off x="1867694" y="2991644"/>
            <a:ext cx="215900" cy="173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10" name="Rectangle 9"/>
          <p:cNvSpPr/>
          <p:nvPr/>
        </p:nvSpPr>
        <p:spPr>
          <a:xfrm>
            <a:off x="3055938" y="6138863"/>
            <a:ext cx="4289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419" sz="1600" b="1" kern="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Listo para Distribución </a:t>
            </a:r>
            <a:r>
              <a:rPr lang="en-US" sz="1600" b="1" kern="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 Repatriación</a:t>
            </a:r>
            <a:endParaRPr lang="es-PE" sz="1600" b="1" kern="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435" name="Shape 127"/>
          <p:cNvSpPr txBox="1">
            <a:spLocks noChangeArrowheads="1"/>
          </p:cNvSpPr>
          <p:nvPr/>
        </p:nvSpPr>
        <p:spPr bwMode="auto">
          <a:xfrm rot="-5400000">
            <a:off x="7980363" y="5583237"/>
            <a:ext cx="20574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25000"/>
            </a:pPr>
            <a:r>
              <a:rPr lang="en-US" altLang="en-US" sz="12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CIP’s Genebank, B. Zea, 2016</a:t>
            </a:r>
          </a:p>
        </p:txBody>
      </p:sp>
      <p:sp>
        <p:nvSpPr>
          <p:cNvPr id="35" name="Right Arrow 34"/>
          <p:cNvSpPr/>
          <p:nvPr/>
        </p:nvSpPr>
        <p:spPr>
          <a:xfrm rot="5400000">
            <a:off x="4521994" y="3912394"/>
            <a:ext cx="328612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36" name="Right Arrow 35"/>
          <p:cNvSpPr/>
          <p:nvPr/>
        </p:nvSpPr>
        <p:spPr>
          <a:xfrm rot="5400000">
            <a:off x="4521994" y="5893594"/>
            <a:ext cx="328612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37" name="Right Arrow 36"/>
          <p:cNvSpPr/>
          <p:nvPr/>
        </p:nvSpPr>
        <p:spPr>
          <a:xfrm rot="5400000">
            <a:off x="4521994" y="5055394"/>
            <a:ext cx="328612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E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640DD5B-30CA-4771-9091-B30BACF2AD21}"/>
              </a:ext>
            </a:extLst>
          </p:cNvPr>
          <p:cNvSpPr txBox="1"/>
          <p:nvPr/>
        </p:nvSpPr>
        <p:spPr>
          <a:xfrm>
            <a:off x="8769535" y="17409"/>
            <a:ext cx="34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dirty="0"/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5DCA4BA85164EA913C24069E3460B" ma:contentTypeVersion="13" ma:contentTypeDescription="Create a new document." ma:contentTypeScope="" ma:versionID="6a0149d51c42099896375b5100faae46">
  <xsd:schema xmlns:xsd="http://www.w3.org/2001/XMLSchema" xmlns:xs="http://www.w3.org/2001/XMLSchema" xmlns:p="http://schemas.microsoft.com/office/2006/metadata/properties" xmlns:ns2="546d26a0-a8fb-4479-8617-617e6d700575" xmlns:ns3="a3e765a3-304e-41c9-b6cb-86b1645a5c2d" targetNamespace="http://schemas.microsoft.com/office/2006/metadata/properties" ma:root="true" ma:fieldsID="26687433cda615ee6f8872af8f65e9e6" ns2:_="" ns3:_="">
    <xsd:import namespace="546d26a0-a8fb-4479-8617-617e6d700575"/>
    <xsd:import namespace="a3e765a3-304e-41c9-b6cb-86b1645a5c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6d26a0-a8fb-4479-8617-617e6d7005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e765a3-304e-41c9-b6cb-86b1645a5c2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973011-5E2C-4FF2-A02E-4DC1A7CC4BF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FE67AF5-C1C0-442C-840F-1C09FE5737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CB26EE-98EE-40E7-A393-948EDD110B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6d26a0-a8fb-4479-8617-617e6d700575"/>
    <ds:schemaRef ds:uri="a3e765a3-304e-41c9-b6cb-86b1645a5c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</TotalTime>
  <Words>1335</Words>
  <Application>Microsoft Office PowerPoint</Application>
  <PresentationFormat>On-screen Show (4:3)</PresentationFormat>
  <Paragraphs>187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Gomez, Rene (CIP)</dc:creator>
  <cp:lastModifiedBy>Gomez, Rene (CIP)</cp:lastModifiedBy>
  <cp:revision>62</cp:revision>
  <dcterms:created xsi:type="dcterms:W3CDTF">2021-12-08T20:29:44Z</dcterms:created>
  <dcterms:modified xsi:type="dcterms:W3CDTF">2021-12-18T01:49:41Z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0x01010017F5DCA4BA85164EA913C24069E3460B</vt:lpwstr>
  </property>
</Properties>
</file>