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changesInfos/changesInfo1.xml" ContentType="application/vnd.ms-powerpoint.changes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4" r:id="rId2"/>
  </p:sldMasterIdLst>
  <p:notesMasterIdLst>
    <p:notesMasterId r:id="rId22"/>
  </p:notesMasterIdLst>
  <p:handoutMasterIdLst>
    <p:handoutMasterId r:id="rId23"/>
  </p:handoutMasterIdLst>
  <p:sldIdLst>
    <p:sldId id="256" r:id="rId3"/>
    <p:sldId id="312" r:id="rId4"/>
    <p:sldId id="313" r:id="rId5"/>
    <p:sldId id="321" r:id="rId6"/>
    <p:sldId id="303" r:id="rId7"/>
    <p:sldId id="304" r:id="rId8"/>
    <p:sldId id="315" r:id="rId9"/>
    <p:sldId id="305" r:id="rId10"/>
    <p:sldId id="317" r:id="rId11"/>
    <p:sldId id="306" r:id="rId12"/>
    <p:sldId id="318" r:id="rId13"/>
    <p:sldId id="307" r:id="rId14"/>
    <p:sldId id="310" r:id="rId15"/>
    <p:sldId id="309" r:id="rId16"/>
    <p:sldId id="319" r:id="rId17"/>
    <p:sldId id="308" r:id="rId18"/>
    <p:sldId id="311" r:id="rId19"/>
    <p:sldId id="320" r:id="rId20"/>
    <p:sldId id="322" r:id="rId21"/>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928" userDrawn="1">
          <p15:clr>
            <a:srgbClr val="A4A3A4"/>
          </p15:clr>
        </p15:guide>
        <p15:guide id="2" pos="2208"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56635"/>
    <a:srgbClr val="762123"/>
    <a:srgbClr val="EC821C"/>
    <a:srgbClr val="CBF5DC"/>
    <a:srgbClr val="93E9B6"/>
    <a:srgbClr val="F6C798"/>
    <a:srgbClr val="E49C9E"/>
    <a:srgbClr val="156834"/>
    <a:srgbClr val="DA787A"/>
    <a:srgbClr val="15673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1E171933-4619-4E11-9A3F-F7608DF75F80}" styleName="Medium Style 1 - Accent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a:noFill/>
            </a:ln>
          </a:insideV>
        </a:tcBdr>
        <a:fill>
          <a:solidFill>
            <a:schemeClr val="lt1"/>
          </a:solidFill>
        </a:fill>
      </a:tcStyle>
    </a:wholeTbl>
    <a:band1H>
      <a:tcStyle>
        <a:tcBdr/>
        <a:fill>
          <a:solidFill>
            <a:schemeClr val="accent4">
              <a:tint val="20000"/>
            </a:schemeClr>
          </a:solidFill>
        </a:fill>
      </a:tcStyle>
    </a:band1H>
    <a:band1V>
      <a:tcStyle>
        <a:tcBdr/>
        <a:fill>
          <a:solidFill>
            <a:schemeClr val="accent4">
              <a:tint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solidFill>
            <a:schemeClr val="lt1"/>
          </a:solidFill>
        </a:fill>
      </a:tcStyle>
    </a:lastRow>
    <a:firstRow>
      <a:tcTxStyle b="on">
        <a:fontRef idx="minor">
          <a:scrgbClr r="0" g="0" b="0"/>
        </a:fontRef>
        <a:schemeClr val="lt1"/>
      </a:tcTxStyle>
      <a:tcStyle>
        <a:tcBdr/>
        <a:fill>
          <a:solidFill>
            <a:schemeClr val="accent4"/>
          </a:solidFill>
        </a:fill>
      </a:tcStyle>
    </a:firstRow>
  </a:tblStyle>
  <a:tblStyle styleId="{EB9631B5-78F2-41C9-869B-9F39066F8104}" styleName="Medium Style 3 - Accent 4">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4"/>
          </a:solidFill>
        </a:fill>
      </a:tcStyle>
    </a:lastCol>
    <a:firstCol>
      <a:tcTxStyle b="on">
        <a:fontRef idx="minor">
          <a:scrgbClr r="0" g="0" b="0"/>
        </a:fontRef>
        <a:schemeClr val="lt1"/>
      </a:tcTxStyle>
      <a:tcStyle>
        <a:tcBdr/>
        <a:fill>
          <a:solidFill>
            <a:schemeClr val="accent4"/>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4"/>
          </a:solidFill>
        </a:fill>
      </a:tcStyle>
    </a:firstRow>
  </a:tblStyle>
  <a:tblStyle styleId="{775DCB02-9BB8-47FD-8907-85C794F793BA}" styleName="Themed Style 1 - Accent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18603FDC-E32A-4AB5-989C-0864C3EAD2B8}" styleName="Themed Style 2 - Accent 2">
    <a:tblBg>
      <a:fillRef idx="3">
        <a:schemeClr val="accent2"/>
      </a:fillRef>
      <a:effectRef idx="3">
        <a:schemeClr val="accent2"/>
      </a:effectRef>
    </a:tblBg>
    <a:wholeTbl>
      <a:tcTxStyle>
        <a:fontRef idx="minor">
          <a:scrgbClr r="0" g="0" b="0"/>
        </a:fontRef>
        <a:schemeClr val="lt1"/>
      </a:tcTxStyle>
      <a:tcStyle>
        <a:tcBdr>
          <a:left>
            <a:lnRef idx="1">
              <a:schemeClr val="accent2">
                <a:tint val="50000"/>
              </a:schemeClr>
            </a:lnRef>
          </a:left>
          <a:right>
            <a:lnRef idx="1">
              <a:schemeClr val="accent2">
                <a:tint val="50000"/>
              </a:schemeClr>
            </a:lnRef>
          </a:right>
          <a:top>
            <a:lnRef idx="1">
              <a:schemeClr val="accent2">
                <a:tint val="50000"/>
              </a:schemeClr>
            </a:lnRef>
          </a:top>
          <a:bottom>
            <a:lnRef idx="1">
              <a:schemeClr val="accent2">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000" autoAdjust="0"/>
    <p:restoredTop sz="93348" autoAdjust="0"/>
  </p:normalViewPr>
  <p:slideViewPr>
    <p:cSldViewPr>
      <p:cViewPr varScale="1">
        <p:scale>
          <a:sx n="107" d="100"/>
          <a:sy n="107" d="100"/>
        </p:scale>
        <p:origin x="1770" y="96"/>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varScale="1">
      <p:scale>
        <a:sx n="100" d="100"/>
        <a:sy n="100" d="100"/>
      </p:scale>
      <p:origin x="0" y="0"/>
    </p:cViewPr>
  </p:sorterViewPr>
  <p:notesViewPr>
    <p:cSldViewPr>
      <p:cViewPr varScale="1">
        <p:scale>
          <a:sx n="61" d="100"/>
          <a:sy n="61" d="100"/>
        </p:scale>
        <p:origin x="-2922" y="-96"/>
      </p:cViewPr>
      <p:guideLst>
        <p:guide orient="horz" pos="2928"/>
        <p:guide pos="2208"/>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theme" Target="theme/theme1.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handoutMaster" Target="handoutMasters/handoutMaster1.xml"/><Relationship Id="rId28" Type="http://schemas.microsoft.com/office/2016/11/relationships/changesInfo" Target="changesInfos/changesInfo1.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notesMaster" Target="notesMasters/notesMaster1.xml"/><Relationship Id="rId27"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Yasabu, Simret (ILRI)" userId="ab447201-3f2f-4ba5-9efa-16f8f3e087c6" providerId="ADAL" clId="{455F24CD-D610-4DEA-9EFC-042AA77AEEFF}"/>
    <pc:docChg chg="addSld delSld modSld">
      <pc:chgData name="Yasabu, Simret (ILRI)" userId="ab447201-3f2f-4ba5-9efa-16f8f3e087c6" providerId="ADAL" clId="{455F24CD-D610-4DEA-9EFC-042AA77AEEFF}" dt="2018-04-17T06:51:31.244" v="17"/>
      <pc:docMkLst>
        <pc:docMk/>
      </pc:docMkLst>
      <pc:sldChg chg="modSp">
        <pc:chgData name="Yasabu, Simret (ILRI)" userId="ab447201-3f2f-4ba5-9efa-16f8f3e087c6" providerId="ADAL" clId="{455F24CD-D610-4DEA-9EFC-042AA77AEEFF}" dt="2018-04-17T06:47:39.325" v="0" actId="1076"/>
        <pc:sldMkLst>
          <pc:docMk/>
          <pc:sldMk cId="2439034398" sldId="256"/>
        </pc:sldMkLst>
        <pc:spChg chg="mod">
          <ac:chgData name="Yasabu, Simret (ILRI)" userId="ab447201-3f2f-4ba5-9efa-16f8f3e087c6" providerId="ADAL" clId="{455F24CD-D610-4DEA-9EFC-042AA77AEEFF}" dt="2018-04-17T06:47:39.325" v="0" actId="1076"/>
          <ac:spMkLst>
            <pc:docMk/>
            <pc:sldMk cId="2439034398" sldId="256"/>
            <ac:spMk id="4" creationId="{00000000-0000-0000-0000-000000000000}"/>
          </ac:spMkLst>
        </pc:spChg>
      </pc:sldChg>
      <pc:sldChg chg="del">
        <pc:chgData name="Yasabu, Simret (ILRI)" userId="ab447201-3f2f-4ba5-9efa-16f8f3e087c6" providerId="ADAL" clId="{455F24CD-D610-4DEA-9EFC-042AA77AEEFF}" dt="2018-04-17T06:50:09.222" v="15" actId="2696"/>
        <pc:sldMkLst>
          <pc:docMk/>
          <pc:sldMk cId="3995686365" sldId="295"/>
        </pc:sldMkLst>
      </pc:sldChg>
      <pc:sldChg chg="modSp">
        <pc:chgData name="Yasabu, Simret (ILRI)" userId="ab447201-3f2f-4ba5-9efa-16f8f3e087c6" providerId="ADAL" clId="{455F24CD-D610-4DEA-9EFC-042AA77AEEFF}" dt="2018-04-17T06:48:25.566" v="3" actId="1076"/>
        <pc:sldMkLst>
          <pc:docMk/>
          <pc:sldMk cId="2431189730" sldId="303"/>
        </pc:sldMkLst>
        <pc:spChg chg="mod">
          <ac:chgData name="Yasabu, Simret (ILRI)" userId="ab447201-3f2f-4ba5-9efa-16f8f3e087c6" providerId="ADAL" clId="{455F24CD-D610-4DEA-9EFC-042AA77AEEFF}" dt="2018-04-17T06:48:25.566" v="3" actId="1076"/>
          <ac:spMkLst>
            <pc:docMk/>
            <pc:sldMk cId="2431189730" sldId="303"/>
            <ac:spMk id="5" creationId="{00000000-0000-0000-0000-000000000000}"/>
          </ac:spMkLst>
        </pc:spChg>
      </pc:sldChg>
      <pc:sldChg chg="modSp">
        <pc:chgData name="Yasabu, Simret (ILRI)" userId="ab447201-3f2f-4ba5-9efa-16f8f3e087c6" providerId="ADAL" clId="{455F24CD-D610-4DEA-9EFC-042AA77AEEFF}" dt="2018-04-17T06:48:33.992" v="5" actId="1076"/>
        <pc:sldMkLst>
          <pc:docMk/>
          <pc:sldMk cId="1623201250" sldId="304"/>
        </pc:sldMkLst>
        <pc:spChg chg="mod">
          <ac:chgData name="Yasabu, Simret (ILRI)" userId="ab447201-3f2f-4ba5-9efa-16f8f3e087c6" providerId="ADAL" clId="{455F24CD-D610-4DEA-9EFC-042AA77AEEFF}" dt="2018-04-17T06:48:33.992" v="5" actId="1076"/>
          <ac:spMkLst>
            <pc:docMk/>
            <pc:sldMk cId="1623201250" sldId="304"/>
            <ac:spMk id="5" creationId="{00000000-0000-0000-0000-000000000000}"/>
          </ac:spMkLst>
        </pc:spChg>
        <pc:spChg chg="mod">
          <ac:chgData name="Yasabu, Simret (ILRI)" userId="ab447201-3f2f-4ba5-9efa-16f8f3e087c6" providerId="ADAL" clId="{455F24CD-D610-4DEA-9EFC-042AA77AEEFF}" dt="2018-04-17T06:48:31.390" v="4" actId="1076"/>
          <ac:spMkLst>
            <pc:docMk/>
            <pc:sldMk cId="1623201250" sldId="304"/>
            <ac:spMk id="6" creationId="{00000000-0000-0000-0000-000000000000}"/>
          </ac:spMkLst>
        </pc:spChg>
      </pc:sldChg>
      <pc:sldChg chg="modSp">
        <pc:chgData name="Yasabu, Simret (ILRI)" userId="ab447201-3f2f-4ba5-9efa-16f8f3e087c6" providerId="ADAL" clId="{455F24CD-D610-4DEA-9EFC-042AA77AEEFF}" dt="2018-04-17T06:48:50.726" v="6" actId="1076"/>
        <pc:sldMkLst>
          <pc:docMk/>
          <pc:sldMk cId="2793980448" sldId="305"/>
        </pc:sldMkLst>
        <pc:spChg chg="mod">
          <ac:chgData name="Yasabu, Simret (ILRI)" userId="ab447201-3f2f-4ba5-9efa-16f8f3e087c6" providerId="ADAL" clId="{455F24CD-D610-4DEA-9EFC-042AA77AEEFF}" dt="2018-04-17T06:48:50.726" v="6" actId="1076"/>
          <ac:spMkLst>
            <pc:docMk/>
            <pc:sldMk cId="2793980448" sldId="305"/>
            <ac:spMk id="7" creationId="{00000000-0000-0000-0000-000000000000}"/>
          </ac:spMkLst>
        </pc:spChg>
      </pc:sldChg>
      <pc:sldChg chg="modSp">
        <pc:chgData name="Yasabu, Simret (ILRI)" userId="ab447201-3f2f-4ba5-9efa-16f8f3e087c6" providerId="ADAL" clId="{455F24CD-D610-4DEA-9EFC-042AA77AEEFF}" dt="2018-04-17T06:49:58.527" v="14" actId="1076"/>
        <pc:sldMkLst>
          <pc:docMk/>
          <pc:sldMk cId="901156003" sldId="308"/>
        </pc:sldMkLst>
        <pc:spChg chg="mod">
          <ac:chgData name="Yasabu, Simret (ILRI)" userId="ab447201-3f2f-4ba5-9efa-16f8f3e087c6" providerId="ADAL" clId="{455F24CD-D610-4DEA-9EFC-042AA77AEEFF}" dt="2018-04-17T06:49:51.777" v="11" actId="14100"/>
          <ac:spMkLst>
            <pc:docMk/>
            <pc:sldMk cId="901156003" sldId="308"/>
            <ac:spMk id="2" creationId="{3C887642-6EF0-4EFD-B609-87860C1AA6F2}"/>
          </ac:spMkLst>
        </pc:spChg>
        <pc:picChg chg="mod">
          <ac:chgData name="Yasabu, Simret (ILRI)" userId="ab447201-3f2f-4ba5-9efa-16f8f3e087c6" providerId="ADAL" clId="{455F24CD-D610-4DEA-9EFC-042AA77AEEFF}" dt="2018-04-17T06:49:58.527" v="14" actId="1076"/>
          <ac:picMkLst>
            <pc:docMk/>
            <pc:sldMk cId="901156003" sldId="308"/>
            <ac:picMk id="4" creationId="{D8647A3A-7DE3-4486-A70D-BC116DA3A2F4}"/>
          </ac:picMkLst>
        </pc:picChg>
      </pc:sldChg>
      <pc:sldChg chg="modSp">
        <pc:chgData name="Yasabu, Simret (ILRI)" userId="ab447201-3f2f-4ba5-9efa-16f8f3e087c6" providerId="ADAL" clId="{455F24CD-D610-4DEA-9EFC-042AA77AEEFF}" dt="2018-04-17T06:49:10.832" v="7" actId="1076"/>
        <pc:sldMkLst>
          <pc:docMk/>
          <pc:sldMk cId="1756092399" sldId="310"/>
        </pc:sldMkLst>
        <pc:spChg chg="mod">
          <ac:chgData name="Yasabu, Simret (ILRI)" userId="ab447201-3f2f-4ba5-9efa-16f8f3e087c6" providerId="ADAL" clId="{455F24CD-D610-4DEA-9EFC-042AA77AEEFF}" dt="2018-04-17T06:49:10.832" v="7" actId="1076"/>
          <ac:spMkLst>
            <pc:docMk/>
            <pc:sldMk cId="1756092399" sldId="310"/>
            <ac:spMk id="2" creationId="{39701F05-0EE8-4503-AD1A-DBC6E9B24B52}"/>
          </ac:spMkLst>
        </pc:spChg>
      </pc:sldChg>
      <pc:sldChg chg="modSp">
        <pc:chgData name="Yasabu, Simret (ILRI)" userId="ab447201-3f2f-4ba5-9efa-16f8f3e087c6" providerId="ADAL" clId="{455F24CD-D610-4DEA-9EFC-042AA77AEEFF}" dt="2018-04-17T06:48:05.013" v="1" actId="1076"/>
        <pc:sldMkLst>
          <pc:docMk/>
          <pc:sldMk cId="3448285429" sldId="312"/>
        </pc:sldMkLst>
        <pc:spChg chg="mod">
          <ac:chgData name="Yasabu, Simret (ILRI)" userId="ab447201-3f2f-4ba5-9efa-16f8f3e087c6" providerId="ADAL" clId="{455F24CD-D610-4DEA-9EFC-042AA77AEEFF}" dt="2018-04-17T06:48:05.013" v="1" actId="1076"/>
          <ac:spMkLst>
            <pc:docMk/>
            <pc:sldMk cId="3448285429" sldId="312"/>
            <ac:spMk id="2" creationId="{0096A3FD-5B68-4A5F-92A0-C9AEBE1108F9}"/>
          </ac:spMkLst>
        </pc:spChg>
      </pc:sldChg>
      <pc:sldChg chg="modSp">
        <pc:chgData name="Yasabu, Simret (ILRI)" userId="ab447201-3f2f-4ba5-9efa-16f8f3e087c6" providerId="ADAL" clId="{455F24CD-D610-4DEA-9EFC-042AA77AEEFF}" dt="2018-04-17T06:48:10.765" v="2" actId="1076"/>
        <pc:sldMkLst>
          <pc:docMk/>
          <pc:sldMk cId="3610513033" sldId="313"/>
        </pc:sldMkLst>
        <pc:spChg chg="mod">
          <ac:chgData name="Yasabu, Simret (ILRI)" userId="ab447201-3f2f-4ba5-9efa-16f8f3e087c6" providerId="ADAL" clId="{455F24CD-D610-4DEA-9EFC-042AA77AEEFF}" dt="2018-04-17T06:48:10.765" v="2" actId="1076"/>
          <ac:spMkLst>
            <pc:docMk/>
            <pc:sldMk cId="3610513033" sldId="313"/>
            <ac:spMk id="3" creationId="{0BE76F28-8C9F-43F5-9274-3E73ED86CD9B}"/>
          </ac:spMkLst>
        </pc:spChg>
      </pc:sldChg>
      <pc:sldChg chg="add">
        <pc:chgData name="Yasabu, Simret (ILRI)" userId="ab447201-3f2f-4ba5-9efa-16f8f3e087c6" providerId="ADAL" clId="{455F24CD-D610-4DEA-9EFC-042AA77AEEFF}" dt="2018-04-17T06:51:31.244" v="17"/>
        <pc:sldMkLst>
          <pc:docMk/>
          <pc:sldMk cId="3995686365" sldId="322"/>
        </pc:sldMkLst>
      </pc:sldChg>
      <pc:sldMasterChg chg="delSldLayout">
        <pc:chgData name="Yasabu, Simret (ILRI)" userId="ab447201-3f2f-4ba5-9efa-16f8f3e087c6" providerId="ADAL" clId="{455F24CD-D610-4DEA-9EFC-042AA77AEEFF}" dt="2018-04-17T06:50:09.226" v="16" actId="2696"/>
        <pc:sldMasterMkLst>
          <pc:docMk/>
          <pc:sldMasterMk cId="0" sldId="2147483660"/>
        </pc:sldMasterMkLst>
        <pc:sldLayoutChg chg="del">
          <pc:chgData name="Yasabu, Simret (ILRI)" userId="ab447201-3f2f-4ba5-9efa-16f8f3e087c6" providerId="ADAL" clId="{455F24CD-D610-4DEA-9EFC-042AA77AEEFF}" dt="2018-04-17T06:50:09.226" v="16" actId="2696"/>
          <pc:sldLayoutMkLst>
            <pc:docMk/>
            <pc:sldMasterMk cId="0" sldId="2147483660"/>
            <pc:sldLayoutMk cId="2513232401" sldId="2147483682"/>
          </pc:sldLayoutMkLst>
        </pc:sldLayoutChg>
      </pc:sldMaster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3038604" cy="465266"/>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0159" y="1"/>
            <a:ext cx="3038604" cy="465266"/>
          </a:xfrm>
          <a:prstGeom prst="rect">
            <a:avLst/>
          </a:prstGeom>
        </p:spPr>
        <p:txBody>
          <a:bodyPr vert="horz" lIns="91440" tIns="45720" rIns="91440" bIns="45720" rtlCol="0"/>
          <a:lstStyle>
            <a:lvl1pPr algn="r">
              <a:defRPr sz="1200"/>
            </a:lvl1pPr>
          </a:lstStyle>
          <a:p>
            <a:fld id="{4C8D1A6B-FE55-42ED-84F6-A119C21957C2}" type="datetimeFigureOut">
              <a:rPr lang="en-US" smtClean="0"/>
              <a:pPr/>
              <a:t>4/17/2018</a:t>
            </a:fld>
            <a:endParaRPr lang="en-US"/>
          </a:p>
        </p:txBody>
      </p:sp>
      <p:sp>
        <p:nvSpPr>
          <p:cNvPr id="4" name="Footer Placeholder 3"/>
          <p:cNvSpPr>
            <a:spLocks noGrp="1"/>
          </p:cNvSpPr>
          <p:nvPr>
            <p:ph type="ftr" sz="quarter" idx="2"/>
          </p:nvPr>
        </p:nvSpPr>
        <p:spPr>
          <a:xfrm>
            <a:off x="0" y="8829648"/>
            <a:ext cx="3038604" cy="465266"/>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0159" y="8829648"/>
            <a:ext cx="3038604" cy="465266"/>
          </a:xfrm>
          <a:prstGeom prst="rect">
            <a:avLst/>
          </a:prstGeom>
        </p:spPr>
        <p:txBody>
          <a:bodyPr vert="horz" lIns="91440" tIns="45720" rIns="91440" bIns="45720" rtlCol="0" anchor="b"/>
          <a:lstStyle>
            <a:lvl1pPr algn="r">
              <a:defRPr sz="1200"/>
            </a:lvl1pPr>
          </a:lstStyle>
          <a:p>
            <a:fld id="{7B38CDC3-EE21-4690-9123-29E5B27C22FA}" type="slidenum">
              <a:rPr lang="en-US" smtClean="0"/>
              <a:pPr/>
              <a:t>‹#›</a:t>
            </a:fld>
            <a:endParaRPr lang="en-US"/>
          </a:p>
        </p:txBody>
      </p:sp>
    </p:spTree>
    <p:extLst>
      <p:ext uri="{BB962C8B-B14F-4D97-AF65-F5344CB8AC3E}">
        <p14:creationId xmlns:p14="http://schemas.microsoft.com/office/powerpoint/2010/main" val="299288192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3037840" cy="46482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970939" y="0"/>
            <a:ext cx="3037840" cy="464820"/>
          </a:xfrm>
          <a:prstGeom prst="rect">
            <a:avLst/>
          </a:prstGeom>
        </p:spPr>
        <p:txBody>
          <a:bodyPr vert="horz" lIns="91440" tIns="45720" rIns="91440" bIns="45720" rtlCol="0"/>
          <a:lstStyle>
            <a:lvl1pPr algn="r">
              <a:defRPr sz="1200"/>
            </a:lvl1pPr>
          </a:lstStyle>
          <a:p>
            <a:fld id="{9344980D-33A7-4030-B390-DC47B54376D7}" type="datetimeFigureOut">
              <a:rPr lang="en-US" smtClean="0"/>
              <a:pPr/>
              <a:t>4/17/2018</a:t>
            </a:fld>
            <a:endParaRPr lang="en-US"/>
          </a:p>
        </p:txBody>
      </p:sp>
      <p:sp>
        <p:nvSpPr>
          <p:cNvPr id="4" name="Slide Image Placeholder 3"/>
          <p:cNvSpPr>
            <a:spLocks noGrp="1" noRot="1" noChangeAspect="1"/>
          </p:cNvSpPr>
          <p:nvPr>
            <p:ph type="sldImg" idx="2"/>
          </p:nvPr>
        </p:nvSpPr>
        <p:spPr>
          <a:xfrm>
            <a:off x="1182688" y="698500"/>
            <a:ext cx="4645025" cy="3484563"/>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701041" y="4415791"/>
            <a:ext cx="5608320" cy="418338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1" y="8829967"/>
            <a:ext cx="3037840" cy="46482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970939" y="8829967"/>
            <a:ext cx="3037840" cy="464820"/>
          </a:xfrm>
          <a:prstGeom prst="rect">
            <a:avLst/>
          </a:prstGeom>
        </p:spPr>
        <p:txBody>
          <a:bodyPr vert="horz" lIns="91440" tIns="45720" rIns="91440" bIns="45720" rtlCol="0" anchor="b"/>
          <a:lstStyle>
            <a:lvl1pPr algn="r">
              <a:defRPr sz="1200"/>
            </a:lvl1pPr>
          </a:lstStyle>
          <a:p>
            <a:fld id="{A85DB3CD-82CE-4D61-A55F-4B85DC44DBC7}" type="slidenum">
              <a:rPr lang="en-US" smtClean="0"/>
              <a:pPr/>
              <a:t>‹#›</a:t>
            </a:fld>
            <a:endParaRPr lang="en-US"/>
          </a:p>
        </p:txBody>
      </p:sp>
    </p:spTree>
    <p:extLst>
      <p:ext uri="{BB962C8B-B14F-4D97-AF65-F5344CB8AC3E}">
        <p14:creationId xmlns:p14="http://schemas.microsoft.com/office/powerpoint/2010/main" val="221842872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85DB3CD-82CE-4D61-A55F-4B85DC44DBC7}" type="slidenum">
              <a:rPr lang="en-US" smtClean="0"/>
              <a:pPr/>
              <a:t>1</a:t>
            </a:fld>
            <a:endParaRPr lang="en-US" dirty="0"/>
          </a:p>
        </p:txBody>
      </p:sp>
    </p:spTree>
    <p:extLst>
      <p:ext uri="{BB962C8B-B14F-4D97-AF65-F5344CB8AC3E}">
        <p14:creationId xmlns:p14="http://schemas.microsoft.com/office/powerpoint/2010/main" val="13061130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png"/><Relationship Id="rId1" Type="http://schemas.openxmlformats.org/officeDocument/2006/relationships/slideMaster" Target="../slideMasters/slideMaster2.xml"/><Relationship Id="rId6" Type="http://schemas.openxmlformats.org/officeDocument/2006/relationships/image" Target="../media/image2.png"/><Relationship Id="rId5" Type="http://schemas.openxmlformats.org/officeDocument/2006/relationships/image" Target="../media/image9.png"/><Relationship Id="rId4" Type="http://schemas.openxmlformats.org/officeDocument/2006/relationships/image" Target="../media/image7.jpeg"/></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png"/><Relationship Id="rId1" Type="http://schemas.openxmlformats.org/officeDocument/2006/relationships/slideMaster" Target="../slideMasters/slideMaster2.xml"/><Relationship Id="rId6" Type="http://schemas.openxmlformats.org/officeDocument/2006/relationships/image" Target="../media/image2.png"/><Relationship Id="rId5" Type="http://schemas.openxmlformats.org/officeDocument/2006/relationships/image" Target="../media/image9.png"/><Relationship Id="rId4" Type="http://schemas.openxmlformats.org/officeDocument/2006/relationships/image" Target="../media/image7.jpeg"/></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6.jpeg"/><Relationship Id="rId7" Type="http://schemas.openxmlformats.org/officeDocument/2006/relationships/image" Target="cid:image001.png@01D16D8C.9C905A10" TargetMode="External"/><Relationship Id="rId2" Type="http://schemas.openxmlformats.org/officeDocument/2006/relationships/image" Target="../media/image5.png"/><Relationship Id="rId1" Type="http://schemas.openxmlformats.org/officeDocument/2006/relationships/slideMaster" Target="../slideMasters/slideMaster1.xml"/><Relationship Id="rId6" Type="http://schemas.openxmlformats.org/officeDocument/2006/relationships/image" Target="../media/image8.png"/><Relationship Id="rId5" Type="http://schemas.openxmlformats.org/officeDocument/2006/relationships/image" Target="../media/image2.png"/><Relationship Id="rId4" Type="http://schemas.openxmlformats.org/officeDocument/2006/relationships/image" Target="../media/image7.jpe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10" name="Text Placeholder 9"/>
          <p:cNvSpPr>
            <a:spLocks noGrp="1"/>
          </p:cNvSpPr>
          <p:nvPr>
            <p:ph type="body" sz="quarter" idx="11" hasCustomPrompt="1"/>
          </p:nvPr>
        </p:nvSpPr>
        <p:spPr>
          <a:xfrm>
            <a:off x="838200" y="1752600"/>
            <a:ext cx="7124700" cy="1143000"/>
          </a:xfrm>
          <a:prstGeom prst="rect">
            <a:avLst/>
          </a:prstGeom>
        </p:spPr>
        <p:txBody>
          <a:bodyPr/>
          <a:lstStyle>
            <a:lvl1pPr marL="114300" indent="0" algn="ctr">
              <a:buNone/>
              <a:defRPr sz="4800">
                <a:latin typeface="Gill Sans" pitchFamily="34" charset="0"/>
              </a:defRPr>
            </a:lvl1pPr>
          </a:lstStyle>
          <a:p>
            <a:pPr lvl="0"/>
            <a:r>
              <a:rPr lang="en-US" dirty="0"/>
              <a:t>Title of presentation here</a:t>
            </a:r>
          </a:p>
        </p:txBody>
      </p:sp>
      <p:sp>
        <p:nvSpPr>
          <p:cNvPr id="12" name="Text Placeholder 11"/>
          <p:cNvSpPr>
            <a:spLocks noGrp="1"/>
          </p:cNvSpPr>
          <p:nvPr>
            <p:ph type="body" sz="quarter" idx="12" hasCustomPrompt="1"/>
          </p:nvPr>
        </p:nvSpPr>
        <p:spPr>
          <a:xfrm>
            <a:off x="2360613" y="3581400"/>
            <a:ext cx="4575175" cy="1219200"/>
          </a:xfrm>
          <a:prstGeom prst="rect">
            <a:avLst/>
          </a:prstGeom>
        </p:spPr>
        <p:txBody>
          <a:bodyPr/>
          <a:lstStyle>
            <a:lvl1pPr marL="114300" indent="0" algn="ctr">
              <a:buNone/>
              <a:defRPr>
                <a:latin typeface="Gill Sans" pitchFamily="34" charset="0"/>
              </a:defRPr>
            </a:lvl1pPr>
            <a:lvl2pPr marL="411480" indent="0">
              <a:buNone/>
              <a:defRPr/>
            </a:lvl2pPr>
            <a:lvl3pPr marL="777240" indent="0">
              <a:buNone/>
              <a:defRPr/>
            </a:lvl3pPr>
            <a:lvl4pPr marL="1051560" indent="0">
              <a:buNone/>
              <a:defRPr/>
            </a:lvl4pPr>
          </a:lstStyle>
          <a:p>
            <a:pPr lvl="0"/>
            <a:r>
              <a:rPr lang="en-US" dirty="0"/>
              <a:t>Name(s) of presenter(s)</a:t>
            </a:r>
            <a:br>
              <a:rPr lang="en-US" dirty="0"/>
            </a:br>
            <a:r>
              <a:rPr lang="en-US" dirty="0"/>
              <a:t>Organizational affiliation</a:t>
            </a:r>
            <a:br>
              <a:rPr lang="en-US" dirty="0"/>
            </a:br>
            <a:r>
              <a:rPr lang="en-US" dirty="0"/>
              <a:t>Event name, place and dates</a:t>
            </a:r>
          </a:p>
        </p:txBody>
      </p:sp>
      <p:pic>
        <p:nvPicPr>
          <p:cNvPr id="6" name="Picture 5"/>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737725" y="5907790"/>
            <a:ext cx="5848350" cy="66675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address">
    <p:spTree>
      <p:nvGrpSpPr>
        <p:cNvPr id="1" name=""/>
        <p:cNvGrpSpPr/>
        <p:nvPr/>
      </p:nvGrpSpPr>
      <p:grpSpPr>
        <a:xfrm>
          <a:off x="0" y="0"/>
          <a:ext cx="0" cy="0"/>
          <a:chOff x="0" y="0"/>
          <a:chExt cx="0" cy="0"/>
        </a:xfrm>
      </p:grpSpPr>
      <p:sp>
        <p:nvSpPr>
          <p:cNvPr id="15" name="TextBox 14"/>
          <p:cNvSpPr txBox="1"/>
          <p:nvPr userDrawn="1"/>
        </p:nvSpPr>
        <p:spPr>
          <a:xfrm>
            <a:off x="0" y="3048000"/>
            <a:ext cx="9144000" cy="1138773"/>
          </a:xfrm>
          <a:prstGeom prst="rect">
            <a:avLst/>
          </a:prstGeom>
          <a:noFill/>
        </p:spPr>
        <p:txBody>
          <a:bodyPr wrap="square" rtlCol="0">
            <a:spAutoFit/>
          </a:bodyPr>
          <a:lstStyle/>
          <a:p>
            <a:pPr algn="ctr"/>
            <a:r>
              <a:rPr lang="en-US" sz="2400" i="1" dirty="0">
                <a:solidFill>
                  <a:srgbClr val="156734"/>
                </a:solidFill>
              </a:rPr>
              <a:t>Africa Research in Sustainable Intensification for the Next Generation</a:t>
            </a:r>
          </a:p>
          <a:p>
            <a:pPr algn="ctr"/>
            <a:r>
              <a:rPr lang="en-US" sz="4400" dirty="0">
                <a:solidFill>
                  <a:srgbClr val="156734"/>
                </a:solidFill>
              </a:rPr>
              <a:t>africa-rising.net</a:t>
            </a:r>
            <a:endParaRPr lang="en-US" sz="4400" b="1" i="1" dirty="0">
              <a:solidFill>
                <a:srgbClr val="156734"/>
              </a:solidFill>
            </a:endParaRPr>
          </a:p>
        </p:txBody>
      </p:sp>
      <p:grpSp>
        <p:nvGrpSpPr>
          <p:cNvPr id="2" name="Group 1"/>
          <p:cNvGrpSpPr/>
          <p:nvPr userDrawn="1"/>
        </p:nvGrpSpPr>
        <p:grpSpPr>
          <a:xfrm>
            <a:off x="1182636" y="5486400"/>
            <a:ext cx="7086600" cy="857635"/>
            <a:chOff x="1451698" y="5798343"/>
            <a:chExt cx="5863502" cy="709613"/>
          </a:xfrm>
        </p:grpSpPr>
        <p:pic>
          <p:nvPicPr>
            <p:cNvPr id="7" name="Picture 3"/>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51698" y="5798343"/>
              <a:ext cx="709613" cy="70961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pic>
          <p:nvPicPr>
            <p:cNvPr id="8" name="Picture 12" descr="P:\logos\i\ifpri\IFPRI_Logo_Standard.jp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094392" y="5798343"/>
              <a:ext cx="391511" cy="709613"/>
            </a:xfrm>
            <a:prstGeom prst="rect">
              <a:avLst/>
            </a:prstGeom>
            <a:noFill/>
            <a:extLst>
              <a:ext uri="{909E8E84-426E-40dd-AFC4-6F175D3DCCD1}">
                <a14:hiddenFill xmlns="" xmlns:a14="http://schemas.microsoft.com/office/drawing/2010/main">
                  <a:solidFill>
                    <a:srgbClr val="FFFFFF"/>
                  </a:solidFill>
                </a14:hiddenFill>
              </a:ext>
            </a:extLst>
          </p:spPr>
        </p:pic>
        <p:pic>
          <p:nvPicPr>
            <p:cNvPr id="9" name="Picture 7" descr="P:\logos\i\iita\IITA_regular-sienna_with slogan (2).JPG"/>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6191983" y="5867400"/>
              <a:ext cx="1123217" cy="564356"/>
            </a:xfrm>
            <a:prstGeom prst="rect">
              <a:avLst/>
            </a:prstGeom>
            <a:noFill/>
            <a:extLst>
              <a:ext uri="{909E8E84-426E-40dd-AFC4-6F175D3DCCD1}">
                <a14:hiddenFill xmlns="" xmlns:a14="http://schemas.microsoft.com/office/drawing/2010/main">
                  <a:solidFill>
                    <a:srgbClr val="FFFFFF"/>
                  </a:solidFill>
                </a14:hiddenFill>
              </a:ext>
            </a:extLst>
          </p:spPr>
        </p:pic>
      </p:grpSp>
      <p:grpSp>
        <p:nvGrpSpPr>
          <p:cNvPr id="10" name="Group 9"/>
          <p:cNvGrpSpPr>
            <a:grpSpLocks/>
          </p:cNvGrpSpPr>
          <p:nvPr userDrawn="1"/>
        </p:nvGrpSpPr>
        <p:grpSpPr bwMode="auto">
          <a:xfrm>
            <a:off x="1188668" y="6543671"/>
            <a:ext cx="7686540" cy="230832"/>
            <a:chOff x="1066800" y="6543986"/>
            <a:chExt cx="7305540" cy="229893"/>
          </a:xfrm>
        </p:grpSpPr>
        <p:sp>
          <p:nvSpPr>
            <p:cNvPr id="11" name="TextBox 6"/>
            <p:cNvSpPr txBox="1">
              <a:spLocks noChangeArrowheads="1"/>
            </p:cNvSpPr>
            <p:nvPr/>
          </p:nvSpPr>
          <p:spPr bwMode="auto">
            <a:xfrm>
              <a:off x="1676400" y="6543986"/>
              <a:ext cx="6695940" cy="22989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auto" hangingPunct="1">
                <a:spcBef>
                  <a:spcPts val="0"/>
                </a:spcBef>
                <a:spcAft>
                  <a:spcPts val="0"/>
                </a:spcAft>
                <a:buClr>
                  <a:srgbClr val="5F0500"/>
                </a:buClr>
                <a:defRPr/>
              </a:pPr>
              <a:r>
                <a:rPr lang="en-US" sz="900" i="1" dirty="0">
                  <a:latin typeface="+mj-lt"/>
                </a:rPr>
                <a:t>The presentation has a Creative Commons </a:t>
              </a:r>
              <a:r>
                <a:rPr lang="en-US" sz="900" i="1" dirty="0" err="1">
                  <a:latin typeface="+mj-lt"/>
                </a:rPr>
                <a:t>licence</a:t>
              </a:r>
              <a:r>
                <a:rPr lang="en-US" sz="900" i="1" dirty="0">
                  <a:latin typeface="+mj-lt"/>
                </a:rPr>
                <a:t>. You are free to re-use or distribute this work, provided credit is given to ILRI.</a:t>
              </a:r>
              <a:endParaRPr lang="en-US" sz="900" dirty="0">
                <a:latin typeface="+mj-lt"/>
              </a:endParaRPr>
            </a:p>
          </p:txBody>
        </p:sp>
        <p:pic>
          <p:nvPicPr>
            <p:cNvPr id="12" name="Picture 11" descr="P:\Pictures&amp;Resources\Icons\by-nc-sa.png"/>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1066800" y="6554505"/>
              <a:ext cx="598485" cy="20979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grpSp>
      <p:pic>
        <p:nvPicPr>
          <p:cNvPr id="13" name="Picture 12"/>
          <p:cNvPicPr>
            <a:picLocks noChangeAspect="1" noChangeArrowheads="1"/>
          </p:cNvPicPr>
          <p:nvPr userDrawn="1"/>
        </p:nvPicPr>
        <p:blipFill>
          <a:blip r:embed="rId6" cstate="print">
            <a:extLst>
              <a:ext uri="{28A0092B-C50C-407E-A947-70E740481C1C}">
                <a14:useLocalDpi xmlns:a14="http://schemas.microsoft.com/office/drawing/2010/main" val="0"/>
              </a:ext>
            </a:extLst>
          </a:blip>
          <a:srcRect/>
          <a:stretch>
            <a:fillRect/>
          </a:stretch>
        </p:blipFill>
        <p:spPr bwMode="auto">
          <a:xfrm>
            <a:off x="-9939" y="0"/>
            <a:ext cx="9144000" cy="1348914"/>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userDrawn="1">
  <p:cSld name="1_address">
    <p:spTree>
      <p:nvGrpSpPr>
        <p:cNvPr id="1" name=""/>
        <p:cNvGrpSpPr/>
        <p:nvPr/>
      </p:nvGrpSpPr>
      <p:grpSpPr>
        <a:xfrm>
          <a:off x="0" y="0"/>
          <a:ext cx="0" cy="0"/>
          <a:chOff x="0" y="0"/>
          <a:chExt cx="0" cy="0"/>
        </a:xfrm>
      </p:grpSpPr>
      <p:sp>
        <p:nvSpPr>
          <p:cNvPr id="15" name="TextBox 14"/>
          <p:cNvSpPr txBox="1"/>
          <p:nvPr userDrawn="1"/>
        </p:nvSpPr>
        <p:spPr>
          <a:xfrm>
            <a:off x="0" y="3048000"/>
            <a:ext cx="9144000" cy="1138773"/>
          </a:xfrm>
          <a:prstGeom prst="rect">
            <a:avLst/>
          </a:prstGeom>
          <a:noFill/>
        </p:spPr>
        <p:txBody>
          <a:bodyPr wrap="square" rtlCol="0">
            <a:spAutoFit/>
          </a:bodyPr>
          <a:lstStyle/>
          <a:p>
            <a:pPr algn="ctr"/>
            <a:r>
              <a:rPr lang="en-US" sz="2400" i="1" dirty="0">
                <a:solidFill>
                  <a:srgbClr val="156734"/>
                </a:solidFill>
              </a:rPr>
              <a:t>Africa Research in Sustainable Intensification for the Next Generation</a:t>
            </a:r>
          </a:p>
          <a:p>
            <a:pPr algn="ctr"/>
            <a:r>
              <a:rPr lang="en-US" sz="4400" dirty="0">
                <a:solidFill>
                  <a:srgbClr val="156734"/>
                </a:solidFill>
              </a:rPr>
              <a:t>africa-rising.net</a:t>
            </a:r>
            <a:endParaRPr lang="en-US" sz="4400" b="1" i="1" dirty="0">
              <a:solidFill>
                <a:srgbClr val="156734"/>
              </a:solidFill>
            </a:endParaRPr>
          </a:p>
        </p:txBody>
      </p:sp>
      <p:grpSp>
        <p:nvGrpSpPr>
          <p:cNvPr id="2" name="Group 1"/>
          <p:cNvGrpSpPr/>
          <p:nvPr userDrawn="1"/>
        </p:nvGrpSpPr>
        <p:grpSpPr>
          <a:xfrm>
            <a:off x="1182636" y="5486400"/>
            <a:ext cx="7086600" cy="857635"/>
            <a:chOff x="1451698" y="5798343"/>
            <a:chExt cx="5863502" cy="709613"/>
          </a:xfrm>
        </p:grpSpPr>
        <p:pic>
          <p:nvPicPr>
            <p:cNvPr id="7" name="Picture 3"/>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51698" y="5798343"/>
              <a:ext cx="709613" cy="70961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pic>
          <p:nvPicPr>
            <p:cNvPr id="8" name="Picture 12" descr="P:\logos\i\ifpri\IFPRI_Logo_Standard.jp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094392" y="5798343"/>
              <a:ext cx="391511" cy="709613"/>
            </a:xfrm>
            <a:prstGeom prst="rect">
              <a:avLst/>
            </a:prstGeom>
            <a:noFill/>
            <a:extLst>
              <a:ext uri="{909E8E84-426E-40dd-AFC4-6F175D3DCCD1}">
                <a14:hiddenFill xmlns="" xmlns:a14="http://schemas.microsoft.com/office/drawing/2010/main">
                  <a:solidFill>
                    <a:srgbClr val="FFFFFF"/>
                  </a:solidFill>
                </a14:hiddenFill>
              </a:ext>
            </a:extLst>
          </p:spPr>
        </p:pic>
        <p:pic>
          <p:nvPicPr>
            <p:cNvPr id="9" name="Picture 7" descr="P:\logos\i\iita\IITA_regular-sienna_with slogan (2).JPG"/>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6191983" y="5867400"/>
              <a:ext cx="1123217" cy="564356"/>
            </a:xfrm>
            <a:prstGeom prst="rect">
              <a:avLst/>
            </a:prstGeom>
            <a:noFill/>
            <a:extLst>
              <a:ext uri="{909E8E84-426E-40dd-AFC4-6F175D3DCCD1}">
                <a14:hiddenFill xmlns="" xmlns:a14="http://schemas.microsoft.com/office/drawing/2010/main">
                  <a:solidFill>
                    <a:srgbClr val="FFFFFF"/>
                  </a:solidFill>
                </a14:hiddenFill>
              </a:ext>
            </a:extLst>
          </p:spPr>
        </p:pic>
      </p:grpSp>
      <p:grpSp>
        <p:nvGrpSpPr>
          <p:cNvPr id="10" name="Group 9"/>
          <p:cNvGrpSpPr>
            <a:grpSpLocks/>
          </p:cNvGrpSpPr>
          <p:nvPr userDrawn="1"/>
        </p:nvGrpSpPr>
        <p:grpSpPr bwMode="auto">
          <a:xfrm>
            <a:off x="1188668" y="6543671"/>
            <a:ext cx="7686540" cy="230832"/>
            <a:chOff x="1066800" y="6543986"/>
            <a:chExt cx="7305540" cy="229893"/>
          </a:xfrm>
        </p:grpSpPr>
        <p:sp>
          <p:nvSpPr>
            <p:cNvPr id="11" name="TextBox 6"/>
            <p:cNvSpPr txBox="1">
              <a:spLocks noChangeArrowheads="1"/>
            </p:cNvSpPr>
            <p:nvPr/>
          </p:nvSpPr>
          <p:spPr bwMode="auto">
            <a:xfrm>
              <a:off x="1676400" y="6543986"/>
              <a:ext cx="6695940" cy="22989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auto" hangingPunct="1">
                <a:spcBef>
                  <a:spcPts val="0"/>
                </a:spcBef>
                <a:spcAft>
                  <a:spcPts val="0"/>
                </a:spcAft>
                <a:buClr>
                  <a:srgbClr val="5F0500"/>
                </a:buClr>
                <a:defRPr/>
              </a:pPr>
              <a:r>
                <a:rPr lang="en-US" sz="900" i="1" dirty="0">
                  <a:latin typeface="+mj-lt"/>
                </a:rPr>
                <a:t>The presentation has a Creative Commons </a:t>
              </a:r>
              <a:r>
                <a:rPr lang="en-US" sz="900" i="1" dirty="0" err="1">
                  <a:latin typeface="+mj-lt"/>
                </a:rPr>
                <a:t>licence</a:t>
              </a:r>
              <a:r>
                <a:rPr lang="en-US" sz="900" i="1" dirty="0">
                  <a:latin typeface="+mj-lt"/>
                </a:rPr>
                <a:t>. You are free to re-use or distribute this work, provided credit is given to ILRI.</a:t>
              </a:r>
              <a:endParaRPr lang="en-US" sz="900" dirty="0">
                <a:latin typeface="+mj-lt"/>
              </a:endParaRPr>
            </a:p>
          </p:txBody>
        </p:sp>
        <p:pic>
          <p:nvPicPr>
            <p:cNvPr id="12" name="Picture 11" descr="P:\Pictures&amp;Resources\Icons\by-nc-sa.png"/>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1066800" y="6554505"/>
              <a:ext cx="598485" cy="20979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grpSp>
      <p:pic>
        <p:nvPicPr>
          <p:cNvPr id="13" name="Picture 12"/>
          <p:cNvPicPr>
            <a:picLocks noChangeAspect="1" noChangeArrowheads="1"/>
          </p:cNvPicPr>
          <p:nvPr userDrawn="1"/>
        </p:nvPicPr>
        <p:blipFill>
          <a:blip r:embed="rId6" cstate="print">
            <a:extLst>
              <a:ext uri="{28A0092B-C50C-407E-A947-70E740481C1C}">
                <a14:useLocalDpi xmlns:a14="http://schemas.microsoft.com/office/drawing/2010/main" val="0"/>
              </a:ext>
            </a:extLst>
          </a:blip>
          <a:srcRect/>
          <a:stretch>
            <a:fillRect/>
          </a:stretch>
        </p:blipFill>
        <p:spPr bwMode="auto">
          <a:xfrm>
            <a:off x="-9939" y="0"/>
            <a:ext cx="9144000" cy="1348914"/>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61394721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1_Custom Layout">
    <p:spTree>
      <p:nvGrpSpPr>
        <p:cNvPr id="1" name=""/>
        <p:cNvGrpSpPr/>
        <p:nvPr/>
      </p:nvGrpSpPr>
      <p:grpSpPr>
        <a:xfrm>
          <a:off x="0" y="0"/>
          <a:ext cx="0" cy="0"/>
          <a:chOff x="0" y="0"/>
          <a:chExt cx="0" cy="0"/>
        </a:xfrm>
      </p:grpSpPr>
      <p:sp>
        <p:nvSpPr>
          <p:cNvPr id="9" name="Text Placeholder 8"/>
          <p:cNvSpPr>
            <a:spLocks noGrp="1"/>
          </p:cNvSpPr>
          <p:nvPr>
            <p:ph type="body" sz="quarter" idx="12" hasCustomPrompt="1"/>
          </p:nvPr>
        </p:nvSpPr>
        <p:spPr>
          <a:xfrm>
            <a:off x="533400" y="1676400"/>
            <a:ext cx="7772400" cy="838200"/>
          </a:xfrm>
          <a:prstGeom prst="rect">
            <a:avLst/>
          </a:prstGeom>
        </p:spPr>
        <p:txBody>
          <a:bodyPr/>
          <a:lstStyle>
            <a:lvl1pPr marL="114300" indent="0">
              <a:buClr>
                <a:srgbClr val="712123"/>
              </a:buClr>
              <a:buNone/>
              <a:defRPr sz="4400">
                <a:latin typeface="Gill Sans" pitchFamily="34" charset="0"/>
              </a:defRPr>
            </a:lvl1pPr>
            <a:lvl2pPr>
              <a:buClr>
                <a:srgbClr val="712123"/>
              </a:buClr>
              <a:defRPr sz="2800"/>
            </a:lvl2pPr>
            <a:lvl3pPr>
              <a:buClr>
                <a:srgbClr val="712123"/>
              </a:buClr>
              <a:defRPr sz="2400"/>
            </a:lvl3pPr>
            <a:lvl4pPr>
              <a:buClr>
                <a:srgbClr val="712123"/>
              </a:buClr>
              <a:defRPr sz="2000"/>
            </a:lvl4pPr>
            <a:lvl5pPr>
              <a:buClr>
                <a:srgbClr val="712123"/>
              </a:buClr>
              <a:defRPr sz="1800"/>
            </a:lvl5pPr>
          </a:lstStyle>
          <a:p>
            <a:pPr lvl="0"/>
            <a:r>
              <a:rPr lang="en-US" dirty="0"/>
              <a:t>Title</a:t>
            </a:r>
          </a:p>
        </p:txBody>
      </p:sp>
      <p:pic>
        <p:nvPicPr>
          <p:cNvPr id="4" name="Picture 3"/>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9939" y="0"/>
            <a:ext cx="9144000" cy="1348914"/>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67418629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graph">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81000" y="1600200"/>
            <a:ext cx="7620000" cy="685800"/>
          </a:xfrm>
          <a:prstGeom prst="rect">
            <a:avLst/>
          </a:prstGeom>
        </p:spPr>
        <p:txBody>
          <a:bodyPr/>
          <a:lstStyle>
            <a:lvl1pPr>
              <a:defRPr>
                <a:latin typeface="Gill Sans" pitchFamily="34" charset="0"/>
              </a:defRPr>
            </a:lvl1pPr>
          </a:lstStyle>
          <a:p>
            <a:r>
              <a:rPr lang="en-US" dirty="0"/>
              <a:t>For graphs</a:t>
            </a:r>
          </a:p>
        </p:txBody>
      </p:sp>
      <p:sp>
        <p:nvSpPr>
          <p:cNvPr id="5" name="Chart Placeholder 4"/>
          <p:cNvSpPr>
            <a:spLocks noGrp="1"/>
          </p:cNvSpPr>
          <p:nvPr>
            <p:ph type="chart" sz="quarter" idx="11" hasCustomPrompt="1"/>
          </p:nvPr>
        </p:nvSpPr>
        <p:spPr>
          <a:xfrm>
            <a:off x="533400" y="3352800"/>
            <a:ext cx="3733800" cy="2743200"/>
          </a:xfrm>
          <a:prstGeom prst="rect">
            <a:avLst/>
          </a:prstGeom>
          <a:blipFill>
            <a:blip r:embed="rId2" cstate="print"/>
            <a:stretch>
              <a:fillRect/>
            </a:stretch>
          </a:blipFill>
        </p:spPr>
        <p:txBody>
          <a:bodyPr/>
          <a:lstStyle>
            <a:lvl1pPr marL="114300" indent="0">
              <a:buNone/>
              <a:defRPr/>
            </a:lvl1pPr>
          </a:lstStyle>
          <a:p>
            <a:r>
              <a:rPr lang="en-US" dirty="0"/>
              <a:t> </a:t>
            </a:r>
          </a:p>
        </p:txBody>
      </p:sp>
    </p:spTree>
    <p:extLst>
      <p:ext uri="{BB962C8B-B14F-4D97-AF65-F5344CB8AC3E}">
        <p14:creationId xmlns:p14="http://schemas.microsoft.com/office/powerpoint/2010/main" val="100370343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tabl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57200" y="1295400"/>
            <a:ext cx="7620000" cy="609600"/>
          </a:xfrm>
          <a:prstGeom prst="rect">
            <a:avLst/>
          </a:prstGeom>
        </p:spPr>
        <p:txBody>
          <a:bodyPr/>
          <a:lstStyle>
            <a:lvl1pPr>
              <a:defRPr sz="4400" baseline="0">
                <a:latin typeface="Gill Sans" pitchFamily="34" charset="0"/>
              </a:defRPr>
            </a:lvl1pPr>
          </a:lstStyle>
          <a:p>
            <a:r>
              <a:rPr lang="en-US" dirty="0"/>
              <a:t>For tables use this format</a:t>
            </a:r>
          </a:p>
        </p:txBody>
      </p:sp>
      <p:sp>
        <p:nvSpPr>
          <p:cNvPr id="5" name="Table Placeholder 4"/>
          <p:cNvSpPr>
            <a:spLocks noGrp="1"/>
          </p:cNvSpPr>
          <p:nvPr>
            <p:ph type="tbl" sz="quarter" idx="12"/>
          </p:nvPr>
        </p:nvSpPr>
        <p:spPr>
          <a:xfrm>
            <a:off x="457200" y="2667000"/>
            <a:ext cx="7620000" cy="3733800"/>
          </a:xfrm>
          <a:prstGeom prst="rect">
            <a:avLst/>
          </a:prstGeom>
        </p:spPr>
        <p:txBody>
          <a:bodyPr/>
          <a:lstStyle>
            <a:lvl1pPr marL="114300" indent="0">
              <a:buNone/>
              <a:defRPr/>
            </a:lvl1pPr>
          </a:lstStyle>
          <a:p>
            <a:r>
              <a:rPr lang="en-US"/>
              <a:t>Click icon to add table</a:t>
            </a:r>
            <a:endParaRPr lang="en-US" dirty="0"/>
          </a:p>
        </p:txBody>
      </p:sp>
      <p:sp>
        <p:nvSpPr>
          <p:cNvPr id="6" name="Text Placeholder 9"/>
          <p:cNvSpPr>
            <a:spLocks noGrp="1"/>
          </p:cNvSpPr>
          <p:nvPr>
            <p:ph type="body" sz="quarter" idx="11" hasCustomPrompt="1"/>
          </p:nvPr>
        </p:nvSpPr>
        <p:spPr>
          <a:xfrm>
            <a:off x="76200" y="0"/>
            <a:ext cx="7620000" cy="1143000"/>
          </a:xfrm>
          <a:prstGeom prst="rect">
            <a:avLst/>
          </a:prstGeom>
        </p:spPr>
        <p:txBody>
          <a:bodyPr/>
          <a:lstStyle>
            <a:lvl1pPr marL="114300" indent="0" algn="l">
              <a:buNone/>
              <a:defRPr sz="4800">
                <a:solidFill>
                  <a:schemeClr val="bg1"/>
                </a:solidFill>
              </a:defRPr>
            </a:lvl1pPr>
          </a:lstStyle>
          <a:p>
            <a:pPr lvl="0"/>
            <a:r>
              <a:rPr lang="en-US" dirty="0"/>
              <a:t>Title</a:t>
            </a:r>
          </a:p>
        </p:txBody>
      </p:sp>
    </p:spTree>
    <p:extLst>
      <p:ext uri="{BB962C8B-B14F-4D97-AF65-F5344CB8AC3E}">
        <p14:creationId xmlns:p14="http://schemas.microsoft.com/office/powerpoint/2010/main" val="4546620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1_tabl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57200" y="1295400"/>
            <a:ext cx="7620000" cy="609600"/>
          </a:xfrm>
          <a:prstGeom prst="rect">
            <a:avLst/>
          </a:prstGeom>
        </p:spPr>
        <p:txBody>
          <a:bodyPr/>
          <a:lstStyle>
            <a:lvl1pPr>
              <a:defRPr baseline="0"/>
            </a:lvl1pPr>
          </a:lstStyle>
          <a:p>
            <a:r>
              <a:rPr lang="en-US" dirty="0"/>
              <a:t>For tables use this format</a:t>
            </a:r>
          </a:p>
        </p:txBody>
      </p:sp>
      <p:sp>
        <p:nvSpPr>
          <p:cNvPr id="5" name="Table Placeholder 4"/>
          <p:cNvSpPr>
            <a:spLocks noGrp="1"/>
          </p:cNvSpPr>
          <p:nvPr>
            <p:ph type="tbl" sz="quarter" idx="12"/>
          </p:nvPr>
        </p:nvSpPr>
        <p:spPr>
          <a:xfrm>
            <a:off x="457200" y="2667000"/>
            <a:ext cx="7620000" cy="3733800"/>
          </a:xfrm>
          <a:prstGeom prst="rect">
            <a:avLst/>
          </a:prstGeom>
        </p:spPr>
        <p:txBody>
          <a:bodyPr/>
          <a:lstStyle>
            <a:lvl1pPr marL="114300" indent="0">
              <a:buNone/>
              <a:defRPr/>
            </a:lvl1pPr>
          </a:lstStyle>
          <a:p>
            <a:r>
              <a:rPr lang="en-US"/>
              <a:t>Click icon to add table</a:t>
            </a:r>
            <a:endParaRPr lang="en-US" dirty="0"/>
          </a:p>
        </p:txBody>
      </p:sp>
      <p:sp>
        <p:nvSpPr>
          <p:cNvPr id="6" name="Text Placeholder 9"/>
          <p:cNvSpPr>
            <a:spLocks noGrp="1"/>
          </p:cNvSpPr>
          <p:nvPr>
            <p:ph type="body" sz="quarter" idx="11" hasCustomPrompt="1"/>
          </p:nvPr>
        </p:nvSpPr>
        <p:spPr>
          <a:xfrm>
            <a:off x="76200" y="0"/>
            <a:ext cx="7620000" cy="1143000"/>
          </a:xfrm>
          <a:prstGeom prst="rect">
            <a:avLst/>
          </a:prstGeom>
        </p:spPr>
        <p:txBody>
          <a:bodyPr/>
          <a:lstStyle>
            <a:lvl1pPr marL="114300" indent="0" algn="l">
              <a:buNone/>
              <a:defRPr sz="4800">
                <a:solidFill>
                  <a:schemeClr val="bg1"/>
                </a:solidFill>
              </a:defRPr>
            </a:lvl1pPr>
          </a:lstStyle>
          <a:p>
            <a:pPr lvl="0"/>
            <a:r>
              <a:rPr lang="en-US" dirty="0"/>
              <a:t>Title</a:t>
            </a:r>
          </a:p>
        </p:txBody>
      </p:sp>
    </p:spTree>
    <p:extLst>
      <p:ext uri="{BB962C8B-B14F-4D97-AF65-F5344CB8AC3E}">
        <p14:creationId xmlns:p14="http://schemas.microsoft.com/office/powerpoint/2010/main" val="149764855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userDrawn="1">
  <p:cSld name="address">
    <p:spTree>
      <p:nvGrpSpPr>
        <p:cNvPr id="1" name=""/>
        <p:cNvGrpSpPr/>
        <p:nvPr/>
      </p:nvGrpSpPr>
      <p:grpSpPr>
        <a:xfrm>
          <a:off x="0" y="0"/>
          <a:ext cx="0" cy="0"/>
          <a:chOff x="0" y="0"/>
          <a:chExt cx="0" cy="0"/>
        </a:xfrm>
      </p:grpSpPr>
      <p:sp>
        <p:nvSpPr>
          <p:cNvPr id="15" name="TextBox 14"/>
          <p:cNvSpPr txBox="1"/>
          <p:nvPr userDrawn="1"/>
        </p:nvSpPr>
        <p:spPr>
          <a:xfrm>
            <a:off x="0" y="3048002"/>
            <a:ext cx="9144000" cy="1058303"/>
          </a:xfrm>
          <a:prstGeom prst="rect">
            <a:avLst/>
          </a:prstGeom>
          <a:noFill/>
        </p:spPr>
        <p:txBody>
          <a:bodyPr wrap="square" rtlCol="0">
            <a:spAutoFit/>
          </a:bodyPr>
          <a:lstStyle/>
          <a:p>
            <a:pPr algn="ctr"/>
            <a:r>
              <a:rPr lang="en-US" sz="2215" i="1" dirty="0">
                <a:solidFill>
                  <a:srgbClr val="156734"/>
                </a:solidFill>
              </a:rPr>
              <a:t>Africa Research in Sustainable Intensification for the Next Generation</a:t>
            </a:r>
          </a:p>
          <a:p>
            <a:pPr algn="ctr"/>
            <a:r>
              <a:rPr lang="en-US" sz="4062" dirty="0">
                <a:solidFill>
                  <a:srgbClr val="156734"/>
                </a:solidFill>
              </a:rPr>
              <a:t>africa-rising.net</a:t>
            </a:r>
            <a:endParaRPr lang="en-US" sz="4062" b="1" i="1" dirty="0">
              <a:solidFill>
                <a:srgbClr val="156734"/>
              </a:solidFill>
            </a:endParaRPr>
          </a:p>
        </p:txBody>
      </p:sp>
      <p:grpSp>
        <p:nvGrpSpPr>
          <p:cNvPr id="2" name="Group 1"/>
          <p:cNvGrpSpPr/>
          <p:nvPr userDrawn="1"/>
        </p:nvGrpSpPr>
        <p:grpSpPr>
          <a:xfrm>
            <a:off x="1182636" y="5486402"/>
            <a:ext cx="7086600" cy="857635"/>
            <a:chOff x="1451698" y="5798343"/>
            <a:chExt cx="5863502" cy="709613"/>
          </a:xfrm>
        </p:grpSpPr>
        <p:pic>
          <p:nvPicPr>
            <p:cNvPr id="7" name="Picture 3"/>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51698" y="5798343"/>
              <a:ext cx="709613" cy="70961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8" name="Picture 12" descr="P:\logos\i\ifpri\IFPRI_Logo_Standard.jp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094392" y="5798343"/>
              <a:ext cx="391511" cy="709613"/>
            </a:xfrm>
            <a:prstGeom prst="rect">
              <a:avLst/>
            </a:prstGeom>
            <a:noFill/>
            <a:extLst>
              <a:ext uri="{909E8E84-426E-40dd-AFC4-6F175D3DCCD1}">
                <a14:hiddenFill xmlns:a14="http://schemas.microsoft.com/office/drawing/2010/main" xmlns="">
                  <a:solidFill>
                    <a:srgbClr val="FFFFFF"/>
                  </a:solidFill>
                </a14:hiddenFill>
              </a:ext>
            </a:extLst>
          </p:spPr>
        </p:pic>
        <p:pic>
          <p:nvPicPr>
            <p:cNvPr id="9" name="Picture 7" descr="P:\logos\i\iita\IITA_regular-sienna_with slogan (2).JPG"/>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6191983" y="5867400"/>
              <a:ext cx="1123217" cy="564356"/>
            </a:xfrm>
            <a:prstGeom prst="rect">
              <a:avLst/>
            </a:prstGeom>
            <a:noFill/>
            <a:extLst>
              <a:ext uri="{909E8E84-426E-40dd-AFC4-6F175D3DCCD1}">
                <a14:hiddenFill xmlns:a14="http://schemas.microsoft.com/office/drawing/2010/main" xmlns="">
                  <a:solidFill>
                    <a:srgbClr val="FFFFFF"/>
                  </a:solidFill>
                </a14:hiddenFill>
              </a:ext>
            </a:extLst>
          </p:spPr>
        </p:pic>
      </p:grpSp>
      <p:pic>
        <p:nvPicPr>
          <p:cNvPr id="13" name="Picture 12"/>
          <p:cNvPicPr>
            <a:picLocks noChangeAspect="1" noChangeArrowheads="1"/>
          </p:cNvPicPr>
          <p:nvPr userDrawn="1"/>
        </p:nvPicPr>
        <p:blipFill>
          <a:blip r:embed="rId5" cstate="print">
            <a:extLst>
              <a:ext uri="{28A0092B-C50C-407E-A947-70E740481C1C}">
                <a14:useLocalDpi xmlns:a14="http://schemas.microsoft.com/office/drawing/2010/main" val="0"/>
              </a:ext>
            </a:extLst>
          </a:blip>
          <a:srcRect/>
          <a:stretch>
            <a:fillRect/>
          </a:stretch>
        </p:blipFill>
        <p:spPr bwMode="auto">
          <a:xfrm>
            <a:off x="-9939" y="0"/>
            <a:ext cx="9144000" cy="1348914"/>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14" name="TextBox 6"/>
          <p:cNvSpPr txBox="1">
            <a:spLocks noChangeArrowheads="1"/>
          </p:cNvSpPr>
          <p:nvPr userDrawn="1"/>
        </p:nvSpPr>
        <p:spPr bwMode="auto">
          <a:xfrm>
            <a:off x="1827345" y="6550969"/>
            <a:ext cx="6096000" cy="23436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fontAlgn="auto" hangingPunct="1">
              <a:spcBef>
                <a:spcPts val="0"/>
              </a:spcBef>
              <a:spcAft>
                <a:spcPts val="0"/>
              </a:spcAft>
              <a:buClr>
                <a:srgbClr val="5F0500"/>
              </a:buClr>
              <a:defRPr/>
            </a:pPr>
            <a:r>
              <a:rPr lang="en-GB" sz="923" kern="1200" dirty="0">
                <a:solidFill>
                  <a:schemeClr val="tx1"/>
                </a:solidFill>
                <a:effectLst/>
                <a:latin typeface="+mn-lt"/>
                <a:ea typeface="+mn-ea"/>
                <a:cs typeface="Arial" charset="0"/>
              </a:rPr>
              <a:t>This presentation is licensed for use under the Creative Commons Attribution 4.0 International Licence.</a:t>
            </a:r>
            <a:endParaRPr lang="en-US" sz="923" dirty="0">
              <a:latin typeface="+mn-lt"/>
            </a:endParaRPr>
          </a:p>
        </p:txBody>
      </p:sp>
      <p:pic>
        <p:nvPicPr>
          <p:cNvPr id="16" name="Picture 15" descr="cc-by 88x31.png"/>
          <p:cNvPicPr/>
          <p:nvPr userDrawn="1"/>
        </p:nvPicPr>
        <p:blipFill>
          <a:blip r:embed="rId6" r:link="rId7">
            <a:extLst>
              <a:ext uri="{28A0092B-C50C-407E-A947-70E740481C1C}">
                <a14:useLocalDpi xmlns:a14="http://schemas.microsoft.com/office/drawing/2010/main" val="0"/>
              </a:ext>
            </a:extLst>
          </a:blip>
          <a:srcRect/>
          <a:stretch>
            <a:fillRect/>
          </a:stretch>
        </p:blipFill>
        <p:spPr bwMode="auto">
          <a:xfrm>
            <a:off x="1240606" y="6569513"/>
            <a:ext cx="586740" cy="207645"/>
          </a:xfrm>
          <a:prstGeom prst="rect">
            <a:avLst/>
          </a:prstGeom>
          <a:noFill/>
          <a:ln>
            <a:noFill/>
          </a:ln>
        </p:spPr>
      </p:pic>
    </p:spTree>
    <p:extLst>
      <p:ext uri="{BB962C8B-B14F-4D97-AF65-F5344CB8AC3E}">
        <p14:creationId xmlns:p14="http://schemas.microsoft.com/office/powerpoint/2010/main" val="24582151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3" name="Subtitle 2"/>
          <p:cNvSpPr>
            <a:spLocks noGrp="1"/>
          </p:cNvSpPr>
          <p:nvPr>
            <p:ph type="subTitle" idx="1" hasCustomPrompt="1"/>
          </p:nvPr>
        </p:nvSpPr>
        <p:spPr>
          <a:xfrm>
            <a:off x="533400" y="838200"/>
            <a:ext cx="6858000" cy="1219200"/>
          </a:xfrm>
        </p:spPr>
        <p:txBody>
          <a:bodyPr>
            <a:normAutofit/>
          </a:bodyPr>
          <a:lstStyle>
            <a:lvl1pPr marL="0" indent="0" algn="l">
              <a:buNone/>
              <a:defRPr sz="4400" baseline="0">
                <a:solidFill>
                  <a:schemeClr val="tx1"/>
                </a:solidFill>
                <a:latin typeface="Gill Sans"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For charts use this style </a:t>
            </a:r>
          </a:p>
        </p:txBody>
      </p:sp>
    </p:spTree>
    <p:extLst>
      <p:ext uri="{BB962C8B-B14F-4D97-AF65-F5344CB8AC3E}">
        <p14:creationId xmlns:p14="http://schemas.microsoft.com/office/powerpoint/2010/main" val="40654465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57200" y="1219200"/>
            <a:ext cx="8229600" cy="1143000"/>
          </a:xfrm>
        </p:spPr>
        <p:txBody>
          <a:bodyPr/>
          <a:lstStyle>
            <a:lvl1pPr algn="l">
              <a:defRPr/>
            </a:lvl1pPr>
          </a:lstStyle>
          <a:p>
            <a:r>
              <a:rPr lang="en-US" dirty="0"/>
              <a:t>Insert picture</a:t>
            </a:r>
          </a:p>
        </p:txBody>
      </p:sp>
      <p:pic>
        <p:nvPicPr>
          <p:cNvPr id="3" name="Picture 2"/>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9939" y="0"/>
            <a:ext cx="9144000" cy="1348914"/>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80997822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pic>
        <p:nvPicPr>
          <p:cNvPr id="8" name="Picture 7"/>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9939" y="0"/>
            <a:ext cx="9144000" cy="1348914"/>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6811206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9.xml"/><Relationship Id="rId2" Type="http://schemas.openxmlformats.org/officeDocument/2006/relationships/slideLayout" Target="../slideLayouts/slideLayout8.xml"/><Relationship Id="rId1" Type="http://schemas.openxmlformats.org/officeDocument/2006/relationships/slideLayout" Target="../slideLayouts/slideLayout7.xml"/><Relationship Id="rId6" Type="http://schemas.openxmlformats.org/officeDocument/2006/relationships/theme" Target="../theme/theme2.xml"/><Relationship Id="rId5" Type="http://schemas.openxmlformats.org/officeDocument/2006/relationships/slideLayout" Target="../slideLayouts/slideLayout11.xml"/><Relationship Id="rId4"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bg1">
                <a:tint val="90000"/>
              </a:schemeClr>
            </a:gs>
            <a:gs pos="100000">
              <a:schemeClr val="bg1">
                <a:shade val="100000"/>
                <a:satMod val="115000"/>
              </a:schemeClr>
            </a:gs>
            <a:gs pos="100000">
              <a:schemeClr val="bg1">
                <a:shade val="70000"/>
                <a:satMod val="130000"/>
              </a:schemeClr>
            </a:gs>
          </a:gsLst>
          <a:path path="circle">
            <a:fillToRect l="20000" t="50000" r="100000" b="50000"/>
          </a:path>
          <a:tileRect/>
        </a:gradFill>
        <a:effectLst/>
      </p:bgPr>
    </p:bg>
    <p:spTree>
      <p:nvGrpSpPr>
        <p:cNvPr id="1" name=""/>
        <p:cNvGrpSpPr/>
        <p:nvPr/>
      </p:nvGrpSpPr>
      <p:grpSpPr>
        <a:xfrm>
          <a:off x="0" y="0"/>
          <a:ext cx="0" cy="0"/>
          <a:chOff x="0" y="0"/>
          <a:chExt cx="0" cy="0"/>
        </a:xfrm>
      </p:grpSpPr>
      <p:pic>
        <p:nvPicPr>
          <p:cNvPr id="3" name="Picture 2"/>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9939" y="0"/>
            <a:ext cx="9144000" cy="1348914"/>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cSld>
  <p:clrMap bg1="lt1" tx1="dk1" bg2="lt2" tx2="dk2" accent1="accent1" accent2="accent2" accent3="accent3" accent4="accent4" accent5="accent5" accent6="accent6" hlink="hlink" folHlink="folHlink"/>
  <p:sldLayoutIdLst>
    <p:sldLayoutId id="2147483661" r:id="rId1"/>
    <p:sldLayoutId id="2147483670" r:id="rId2"/>
    <p:sldLayoutId id="2147483667" r:id="rId3"/>
    <p:sldLayoutId id="2147483668" r:id="rId4"/>
    <p:sldLayoutId id="2147483673" r:id="rId5"/>
    <p:sldLayoutId id="2147483681" r:id="rId6"/>
  </p:sldLayoutIdLst>
  <p:txStyles>
    <p:titleStyle>
      <a:lvl1pPr algn="l" defTabSz="914400" rtl="0" eaLnBrk="1" latinLnBrk="0" hangingPunct="1">
        <a:spcBef>
          <a:spcPct val="0"/>
        </a:spcBef>
        <a:buNone/>
        <a:defRPr sz="4600" kern="1200" cap="none" spc="-100" baseline="0">
          <a:ln>
            <a:noFill/>
          </a:ln>
          <a:solidFill>
            <a:schemeClr val="tx2"/>
          </a:solidFill>
          <a:effectLst/>
          <a:latin typeface="+mn-lt"/>
          <a:ea typeface="+mj-ea"/>
          <a:cs typeface="+mj-cs"/>
        </a:defRPr>
      </a:lvl1pPr>
    </p:titleStyle>
    <p:bodyStyle>
      <a:lvl1pPr marL="342900" indent="-228600" algn="l" defTabSz="914400" rtl="0" eaLnBrk="1" latinLnBrk="0" hangingPunct="1">
        <a:spcBef>
          <a:spcPct val="20000"/>
        </a:spcBef>
        <a:buClr>
          <a:srgbClr val="156734"/>
        </a:buClr>
        <a:buFont typeface="Wingdings" pitchFamily="2" charset="2"/>
        <a:buChar char="§"/>
        <a:defRPr sz="2200" kern="1200">
          <a:solidFill>
            <a:schemeClr val="tx1"/>
          </a:solidFill>
          <a:latin typeface="+mn-lt"/>
          <a:ea typeface="+mn-ea"/>
          <a:cs typeface="+mn-cs"/>
        </a:defRPr>
      </a:lvl1pPr>
      <a:lvl2pPr marL="640080" indent="-228600" algn="l" defTabSz="914400" rtl="0" eaLnBrk="1" latinLnBrk="0" hangingPunct="1">
        <a:spcBef>
          <a:spcPct val="20000"/>
        </a:spcBef>
        <a:buClr>
          <a:srgbClr val="156734"/>
        </a:buClr>
        <a:buFont typeface="Wingdings" pitchFamily="2" charset="2"/>
        <a:buChar char="§"/>
        <a:defRPr sz="2000" kern="1200">
          <a:solidFill>
            <a:schemeClr val="tx1"/>
          </a:solidFill>
          <a:latin typeface="+mn-lt"/>
          <a:ea typeface="+mn-ea"/>
          <a:cs typeface="+mn-cs"/>
        </a:defRPr>
      </a:lvl2pPr>
      <a:lvl3pPr marL="1005840" indent="-228600" algn="l" defTabSz="914400" rtl="0" eaLnBrk="1" latinLnBrk="0" hangingPunct="1">
        <a:spcBef>
          <a:spcPct val="20000"/>
        </a:spcBef>
        <a:buClr>
          <a:srgbClr val="156734"/>
        </a:buClr>
        <a:buFont typeface="Wingdings" pitchFamily="2" charset="2"/>
        <a:buChar char="§"/>
        <a:defRPr sz="1800" kern="1200">
          <a:solidFill>
            <a:schemeClr val="tx1"/>
          </a:solidFill>
          <a:latin typeface="+mn-lt"/>
          <a:ea typeface="+mn-ea"/>
          <a:cs typeface="+mn-cs"/>
        </a:defRPr>
      </a:lvl3pPr>
      <a:lvl4pPr marL="1280160" indent="-228600" algn="l" defTabSz="914400" rtl="0" eaLnBrk="1" latinLnBrk="0" hangingPunct="1">
        <a:spcBef>
          <a:spcPct val="20000"/>
        </a:spcBef>
        <a:buClr>
          <a:srgbClr val="156734"/>
        </a:buClr>
        <a:buFont typeface="Wingdings" pitchFamily="2" charset="2"/>
        <a:buChar char="§"/>
        <a:defRPr sz="1600" kern="1200">
          <a:solidFill>
            <a:schemeClr val="tx1"/>
          </a:solidFill>
          <a:latin typeface="+mn-lt"/>
          <a:ea typeface="+mn-ea"/>
          <a:cs typeface="+mn-cs"/>
        </a:defRPr>
      </a:lvl4pPr>
      <a:lvl5pPr marL="1554480" indent="-228600" algn="l" defTabSz="914400" rtl="0" eaLnBrk="1" latinLnBrk="0" hangingPunct="1">
        <a:spcBef>
          <a:spcPct val="20000"/>
        </a:spcBef>
        <a:buClr>
          <a:srgbClr val="156734"/>
        </a:buClr>
        <a:buFont typeface="Wingdings" pitchFamily="2" charset="2"/>
        <a:buChar char="§"/>
        <a:defRPr sz="1400" kern="1200" baseline="0">
          <a:solidFill>
            <a:schemeClr val="tx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dirty="0"/>
              <a:t>Insert picture</a:t>
            </a:r>
          </a:p>
        </p:txBody>
      </p:sp>
      <p:sp>
        <p:nvSpPr>
          <p:cNvPr id="3" name="Text Placeholder 2"/>
          <p:cNvSpPr>
            <a:spLocks noGrp="1"/>
          </p:cNvSpPr>
          <p:nvPr>
            <p:ph type="body" idx="1"/>
          </p:nvPr>
        </p:nvSpPr>
        <p:spPr>
          <a:xfrm>
            <a:off x="457200" y="1600201"/>
            <a:ext cx="5181600" cy="2971800"/>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736362905"/>
      </p:ext>
    </p:extLst>
  </p:cSld>
  <p:clrMap bg1="lt1" tx1="dk1" bg2="lt2" tx2="dk2" accent1="accent1" accent2="accent2" accent3="accent3" accent4="accent4" accent5="accent5" accent6="accent6" hlink="hlink" folHlink="folHlink"/>
  <p:sldLayoutIdLst>
    <p:sldLayoutId id="2147483675" r:id="rId1"/>
    <p:sldLayoutId id="2147483680" r:id="rId2"/>
    <p:sldLayoutId id="2147483676" r:id="rId3"/>
    <p:sldLayoutId id="2147483666" r:id="rId4"/>
    <p:sldLayoutId id="2147483679" r:id="rId5"/>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jpg"/><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1.jpeg"/><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a:xfrm>
            <a:off x="152400" y="1524000"/>
            <a:ext cx="8305800" cy="2286000"/>
          </a:xfrm>
        </p:spPr>
        <p:txBody>
          <a:bodyPr/>
          <a:lstStyle/>
          <a:p>
            <a:r>
              <a:rPr lang="en-US" sz="2400" dirty="0"/>
              <a:t>Field visits of the Africa RISING sites in Tanzania (1-12 March 2018): Observations, lessons and suggestions</a:t>
            </a:r>
          </a:p>
        </p:txBody>
      </p:sp>
      <p:sp>
        <p:nvSpPr>
          <p:cNvPr id="3" name="Text Placeholder 2"/>
          <p:cNvSpPr>
            <a:spLocks noGrp="1"/>
          </p:cNvSpPr>
          <p:nvPr>
            <p:ph type="body" sz="quarter" idx="12"/>
          </p:nvPr>
        </p:nvSpPr>
        <p:spPr>
          <a:xfrm>
            <a:off x="457200" y="3505200"/>
            <a:ext cx="8534400" cy="1066800"/>
          </a:xfrm>
        </p:spPr>
        <p:txBody>
          <a:bodyPr/>
          <a:lstStyle/>
          <a:p>
            <a:r>
              <a:rPr lang="en-US" sz="2400" dirty="0"/>
              <a:t>Kindu Mekonnen, ILRI</a:t>
            </a:r>
          </a:p>
        </p:txBody>
      </p:sp>
      <p:sp>
        <p:nvSpPr>
          <p:cNvPr id="4" name="TextBox 3"/>
          <p:cNvSpPr txBox="1"/>
          <p:nvPr/>
        </p:nvSpPr>
        <p:spPr>
          <a:xfrm>
            <a:off x="762000" y="4572000"/>
            <a:ext cx="7924800" cy="646331"/>
          </a:xfrm>
          <a:prstGeom prst="rect">
            <a:avLst/>
          </a:prstGeom>
          <a:noFill/>
        </p:spPr>
        <p:txBody>
          <a:bodyPr wrap="square" rtlCol="0">
            <a:spAutoFit/>
          </a:bodyPr>
          <a:lstStyle/>
          <a:p>
            <a:pPr algn="ctr"/>
            <a:r>
              <a:rPr lang="en-GB" dirty="0">
                <a:latin typeface="Gill Sans"/>
              </a:rPr>
              <a:t>ILRI Sustainable Livestock Systems Program, Monday Morning Coffee Presentation,16 April 2018</a:t>
            </a:r>
            <a:endParaRPr lang="en-US" dirty="0">
              <a:latin typeface="Gill Sans"/>
            </a:endParaRPr>
          </a:p>
        </p:txBody>
      </p:sp>
    </p:spTree>
    <p:extLst>
      <p:ext uri="{BB962C8B-B14F-4D97-AF65-F5344CB8AC3E}">
        <p14:creationId xmlns:p14="http://schemas.microsoft.com/office/powerpoint/2010/main" val="243903439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228600" y="152400"/>
            <a:ext cx="8763000" cy="3046988"/>
          </a:xfrm>
          <a:prstGeom prst="rect">
            <a:avLst/>
          </a:prstGeom>
          <a:noFill/>
        </p:spPr>
        <p:txBody>
          <a:bodyPr wrap="square" rtlCol="0">
            <a:spAutoFit/>
          </a:bodyPr>
          <a:lstStyle/>
          <a:p>
            <a:r>
              <a:rPr lang="en-US" sz="2400" i="1" dirty="0"/>
              <a:t>Holistic interventions</a:t>
            </a:r>
            <a:r>
              <a:rPr lang="en-US" sz="2400" b="1" i="1" dirty="0"/>
              <a:t>:</a:t>
            </a:r>
          </a:p>
          <a:p>
            <a:endParaRPr lang="en-US" sz="2400" b="1" i="1" dirty="0"/>
          </a:p>
          <a:p>
            <a:pPr marL="285750" indent="-285750">
              <a:buFont typeface="Arial" panose="020B0604020202020204" pitchFamily="34" charset="0"/>
              <a:buChar char="•"/>
            </a:pPr>
            <a:r>
              <a:rPr lang="en-US" sz="2400" dirty="0">
                <a:latin typeface="Gill Sans"/>
              </a:rPr>
              <a:t>Integrate agroforestry, poultry production and soil and water conversations (SWC) approaches.  </a:t>
            </a:r>
          </a:p>
          <a:p>
            <a:pPr marL="285750" indent="-285750">
              <a:buFont typeface="Arial" panose="020B0604020202020204" pitchFamily="34" charset="0"/>
              <a:buChar char="•"/>
            </a:pPr>
            <a:r>
              <a:rPr lang="en-US" sz="2400" i="1" dirty="0" err="1">
                <a:latin typeface="Gill Sans"/>
              </a:rPr>
              <a:t>Gliricidia</a:t>
            </a:r>
            <a:r>
              <a:rPr lang="en-US" sz="2400" i="1" dirty="0">
                <a:latin typeface="Gill Sans"/>
              </a:rPr>
              <a:t> </a:t>
            </a:r>
            <a:r>
              <a:rPr lang="en-US" sz="2400" i="1" dirty="0" err="1">
                <a:latin typeface="Gill Sans"/>
              </a:rPr>
              <a:t>sepium</a:t>
            </a:r>
            <a:r>
              <a:rPr lang="en-US" sz="2400" i="1" dirty="0">
                <a:latin typeface="Gill Sans"/>
              </a:rPr>
              <a:t>-</a:t>
            </a:r>
            <a:r>
              <a:rPr lang="en-US" sz="2400" dirty="0">
                <a:latin typeface="Gill Sans"/>
              </a:rPr>
              <a:t> planted along terraces in farms and providing  services such as soil erosion control, soil fertility improvement + products such as wood for fuel, and feed for animals including chicken.</a:t>
            </a:r>
            <a:endParaRPr lang="en-US" dirty="0"/>
          </a:p>
        </p:txBody>
      </p:sp>
      <p:pic>
        <p:nvPicPr>
          <p:cNvPr id="5" name="Picture 4">
            <a:extLst>
              <a:ext uri="{FF2B5EF4-FFF2-40B4-BE49-F238E27FC236}">
                <a16:creationId xmlns:a16="http://schemas.microsoft.com/office/drawing/2014/main" id="{7CD5DCBF-3F49-441C-A0BB-76D254AF6F06}"/>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133600" y="2819400"/>
            <a:ext cx="5181600" cy="3886200"/>
          </a:xfrm>
          <a:prstGeom prst="rect">
            <a:avLst/>
          </a:prstGeom>
        </p:spPr>
      </p:pic>
    </p:spTree>
    <p:extLst>
      <p:ext uri="{BB962C8B-B14F-4D97-AF65-F5344CB8AC3E}">
        <p14:creationId xmlns:p14="http://schemas.microsoft.com/office/powerpoint/2010/main" val="404955121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4396BECD-33C5-4557-AEC6-DF34BFE0176A}"/>
              </a:ext>
            </a:extLst>
          </p:cNvPr>
          <p:cNvSpPr/>
          <p:nvPr/>
        </p:nvSpPr>
        <p:spPr>
          <a:xfrm>
            <a:off x="304800" y="152400"/>
            <a:ext cx="8763000" cy="2677656"/>
          </a:xfrm>
          <a:prstGeom prst="rect">
            <a:avLst/>
          </a:prstGeom>
        </p:spPr>
        <p:txBody>
          <a:bodyPr wrap="square">
            <a:spAutoFit/>
          </a:bodyPr>
          <a:lstStyle/>
          <a:p>
            <a:r>
              <a:rPr lang="en-US" sz="2400" i="1" dirty="0">
                <a:latin typeface="Gill Sans"/>
              </a:rPr>
              <a:t>Use of multiple approaches</a:t>
            </a:r>
            <a:r>
              <a:rPr lang="en-US" sz="2400" b="1" i="1" dirty="0">
                <a:latin typeface="Gill Sans"/>
              </a:rPr>
              <a:t>:</a:t>
            </a:r>
          </a:p>
          <a:p>
            <a:endParaRPr lang="en-US" sz="2400" b="1" dirty="0">
              <a:latin typeface="Gill Sans"/>
            </a:endParaRPr>
          </a:p>
          <a:p>
            <a:pPr marL="285750" indent="-285750">
              <a:buFont typeface="Arial" panose="020B0604020202020204" pitchFamily="34" charset="0"/>
              <a:buChar char="•"/>
            </a:pPr>
            <a:r>
              <a:rPr lang="en-US" sz="2400" dirty="0">
                <a:latin typeface="Gill Sans"/>
              </a:rPr>
              <a:t>Village-based </a:t>
            </a:r>
            <a:r>
              <a:rPr lang="en-US" sz="2400" dirty="0" err="1">
                <a:latin typeface="Gill Sans"/>
              </a:rPr>
              <a:t>agri</a:t>
            </a:r>
            <a:r>
              <a:rPr lang="en-US" sz="2400" dirty="0">
                <a:latin typeface="Gill Sans"/>
              </a:rPr>
              <a:t> advisers (VBAAs), creation of learning villages for scaling good agricultural practices (GAPs) to other farmers. </a:t>
            </a:r>
          </a:p>
          <a:p>
            <a:pPr marL="285750" indent="-285750">
              <a:buFont typeface="Arial" panose="020B0604020202020204" pitchFamily="34" charset="0"/>
              <a:buChar char="•"/>
            </a:pPr>
            <a:r>
              <a:rPr lang="en-US" sz="2400" dirty="0">
                <a:latin typeface="Gill Sans"/>
              </a:rPr>
              <a:t>A farmer-based approach, where lead farmers are selected and trained together with the public extension workers, was found useful to speed up scaling of Africa RISING technologies. </a:t>
            </a:r>
          </a:p>
        </p:txBody>
      </p:sp>
      <p:pic>
        <p:nvPicPr>
          <p:cNvPr id="9" name="Picture 8">
            <a:extLst>
              <a:ext uri="{FF2B5EF4-FFF2-40B4-BE49-F238E27FC236}">
                <a16:creationId xmlns:a16="http://schemas.microsoft.com/office/drawing/2014/main" id="{7C4907FE-FC41-4E9E-AD4A-EEEF1790E609}"/>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943100" y="2762250"/>
            <a:ext cx="5257800" cy="3943350"/>
          </a:xfrm>
          <a:prstGeom prst="rect">
            <a:avLst/>
          </a:prstGeom>
        </p:spPr>
      </p:pic>
    </p:spTree>
    <p:extLst>
      <p:ext uri="{BB962C8B-B14F-4D97-AF65-F5344CB8AC3E}">
        <p14:creationId xmlns:p14="http://schemas.microsoft.com/office/powerpoint/2010/main" val="91146319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152400" y="152400"/>
            <a:ext cx="8839200" cy="3046988"/>
          </a:xfrm>
          <a:prstGeom prst="rect">
            <a:avLst/>
          </a:prstGeom>
          <a:noFill/>
        </p:spPr>
        <p:txBody>
          <a:bodyPr wrap="square" rtlCol="0">
            <a:spAutoFit/>
          </a:bodyPr>
          <a:lstStyle/>
          <a:p>
            <a:r>
              <a:rPr lang="en-US" sz="2400" i="1" dirty="0"/>
              <a:t>Communication and knowledge sharing:</a:t>
            </a:r>
          </a:p>
          <a:p>
            <a:endParaRPr lang="en-US" sz="2400" b="1" dirty="0"/>
          </a:p>
          <a:p>
            <a:pPr marL="342900" indent="-342900">
              <a:buFont typeface="Arial" panose="020B0604020202020204" pitchFamily="34" charset="0"/>
              <a:buChar char="•"/>
            </a:pPr>
            <a:r>
              <a:rPr lang="en-US" sz="2400" dirty="0">
                <a:latin typeface="Gill Sans"/>
              </a:rPr>
              <a:t>Informative posters have been prepared to demonstrate research activities in the field.</a:t>
            </a:r>
          </a:p>
          <a:p>
            <a:pPr marL="342900" indent="-342900">
              <a:buFont typeface="Arial" panose="020B0604020202020204" pitchFamily="34" charset="0"/>
              <a:buChar char="•"/>
            </a:pPr>
            <a:r>
              <a:rPr lang="en-US" sz="2400" dirty="0">
                <a:latin typeface="Gill Sans"/>
              </a:rPr>
              <a:t>These posters are brief and clearly show problems, research approaches, key results and conclusions. </a:t>
            </a:r>
          </a:p>
          <a:p>
            <a:pPr marL="342900" indent="-342900">
              <a:buFont typeface="Arial" panose="020B0604020202020204" pitchFamily="34" charset="0"/>
              <a:buChar char="•"/>
            </a:pPr>
            <a:r>
              <a:rPr lang="en-US" sz="2400" dirty="0">
                <a:latin typeface="Gill Sans"/>
              </a:rPr>
              <a:t>The project staff also work with farmers to help them document their observations of the action research interventions.</a:t>
            </a:r>
          </a:p>
        </p:txBody>
      </p:sp>
      <p:pic>
        <p:nvPicPr>
          <p:cNvPr id="7" name="Picture 6">
            <a:extLst>
              <a:ext uri="{FF2B5EF4-FFF2-40B4-BE49-F238E27FC236}">
                <a16:creationId xmlns:a16="http://schemas.microsoft.com/office/drawing/2014/main" id="{616121CD-58A6-48B8-8009-1BA65732F628}"/>
              </a:ext>
            </a:extLst>
          </p:cNvPr>
          <p:cNvPicPr>
            <a:picLocks noChangeAspect="1"/>
          </p:cNvPicPr>
          <p:nvPr/>
        </p:nvPicPr>
        <p:blipFill>
          <a:blip r:embed="rId2"/>
          <a:stretch>
            <a:fillRect/>
          </a:stretch>
        </p:blipFill>
        <p:spPr>
          <a:xfrm>
            <a:off x="1752600" y="3199388"/>
            <a:ext cx="5029200" cy="3594482"/>
          </a:xfrm>
          <a:prstGeom prst="rect">
            <a:avLst/>
          </a:prstGeom>
        </p:spPr>
      </p:pic>
    </p:spTree>
    <p:extLst>
      <p:ext uri="{BB962C8B-B14F-4D97-AF65-F5344CB8AC3E}">
        <p14:creationId xmlns:p14="http://schemas.microsoft.com/office/powerpoint/2010/main" val="369696572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701F05-0EE8-4503-AD1A-DBC6E9B24B52}"/>
              </a:ext>
            </a:extLst>
          </p:cNvPr>
          <p:cNvSpPr>
            <a:spLocks noGrp="1"/>
          </p:cNvSpPr>
          <p:nvPr>
            <p:ph type="title"/>
          </p:nvPr>
        </p:nvSpPr>
        <p:spPr>
          <a:xfrm>
            <a:off x="616081" y="381000"/>
            <a:ext cx="8546969" cy="609600"/>
          </a:xfrm>
        </p:spPr>
        <p:txBody>
          <a:bodyPr/>
          <a:lstStyle/>
          <a:p>
            <a:r>
              <a:rPr lang="en-US" sz="2800" dirty="0">
                <a:solidFill>
                  <a:srgbClr val="0070C0"/>
                </a:solidFill>
              </a:rPr>
              <a:t>Suggestions for addressing current challenges</a:t>
            </a:r>
          </a:p>
        </p:txBody>
      </p:sp>
      <p:sp>
        <p:nvSpPr>
          <p:cNvPr id="5" name="Title 1">
            <a:extLst>
              <a:ext uri="{FF2B5EF4-FFF2-40B4-BE49-F238E27FC236}">
                <a16:creationId xmlns:a16="http://schemas.microsoft.com/office/drawing/2014/main" id="{8E5CD709-3561-4CB1-88EA-CDC372229306}"/>
              </a:ext>
            </a:extLst>
          </p:cNvPr>
          <p:cNvSpPr txBox="1">
            <a:spLocks/>
          </p:cNvSpPr>
          <p:nvPr/>
        </p:nvSpPr>
        <p:spPr>
          <a:xfrm>
            <a:off x="533400" y="1295400"/>
            <a:ext cx="7848600" cy="3733800"/>
          </a:xfrm>
          <a:prstGeom prst="rect">
            <a:avLst/>
          </a:prstGeom>
        </p:spPr>
        <p:txBody>
          <a:bodyPr/>
          <a:lstStyle>
            <a:lvl1pPr algn="l" defTabSz="914400" rtl="0" eaLnBrk="1" latinLnBrk="0" hangingPunct="1">
              <a:spcBef>
                <a:spcPct val="0"/>
              </a:spcBef>
              <a:buNone/>
              <a:defRPr sz="4400" kern="1200" cap="none" spc="-100" baseline="0">
                <a:ln>
                  <a:noFill/>
                </a:ln>
                <a:solidFill>
                  <a:schemeClr val="tx2"/>
                </a:solidFill>
                <a:effectLst/>
                <a:latin typeface="Gill Sans" pitchFamily="34" charset="0"/>
                <a:ea typeface="+mj-ea"/>
                <a:cs typeface="+mj-cs"/>
              </a:defRPr>
            </a:lvl1pPr>
          </a:lstStyle>
          <a:p>
            <a:r>
              <a:rPr lang="en-US" sz="2400" i="1" dirty="0"/>
              <a:t>Strengthening documentation</a:t>
            </a:r>
            <a:r>
              <a:rPr lang="en-US" sz="2400" b="1" i="1" dirty="0"/>
              <a:t>: </a:t>
            </a:r>
          </a:p>
          <a:p>
            <a:endParaRPr lang="en-US" sz="2400" dirty="0"/>
          </a:p>
          <a:p>
            <a:r>
              <a:rPr lang="en-US" sz="2400" dirty="0"/>
              <a:t>During the field visit we observed that farmers are modifying technologies introduced by the Africa RISING project, for instance, poultry houses. Documentation of the modifications they are making is necessary because their experiences can help other chicken farmers. Taking photos of modified chicken houses and creating photo galleries could be one way of sharing these lessons with wider audiences.</a:t>
            </a:r>
          </a:p>
        </p:txBody>
      </p:sp>
    </p:spTree>
    <p:extLst>
      <p:ext uri="{BB962C8B-B14F-4D97-AF65-F5344CB8AC3E}">
        <p14:creationId xmlns:p14="http://schemas.microsoft.com/office/powerpoint/2010/main" val="175609239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F06DB6-577B-46E4-8F48-4EA2AD60AE04}"/>
              </a:ext>
            </a:extLst>
          </p:cNvPr>
          <p:cNvSpPr>
            <a:spLocks noGrp="1"/>
          </p:cNvSpPr>
          <p:nvPr>
            <p:ph type="title"/>
          </p:nvPr>
        </p:nvSpPr>
        <p:spPr>
          <a:xfrm>
            <a:off x="609600" y="685800"/>
            <a:ext cx="7924800" cy="4724400"/>
          </a:xfrm>
        </p:spPr>
        <p:txBody>
          <a:bodyPr/>
          <a:lstStyle/>
          <a:p>
            <a:r>
              <a:rPr lang="en-US" sz="2400" i="1" dirty="0"/>
              <a:t>Sharing and learning visits</a:t>
            </a:r>
            <a:r>
              <a:rPr lang="en-US" sz="2400" b="1" i="1" dirty="0"/>
              <a:t>:</a:t>
            </a:r>
            <a:br>
              <a:rPr lang="en-US" sz="2400" dirty="0"/>
            </a:br>
            <a:br>
              <a:rPr lang="en-US" sz="2400" dirty="0"/>
            </a:br>
            <a:r>
              <a:rPr lang="en-US" sz="2400" dirty="0"/>
              <a:t>Soil erosion is a serious concern in the </a:t>
            </a:r>
            <a:r>
              <a:rPr lang="en-US" sz="2400" dirty="0" err="1"/>
              <a:t>Kongwa</a:t>
            </a:r>
            <a:r>
              <a:rPr lang="en-US" sz="2400" dirty="0"/>
              <a:t> and </a:t>
            </a:r>
            <a:r>
              <a:rPr lang="en-US" sz="2400" dirty="0" err="1"/>
              <a:t>Babati</a:t>
            </a:r>
            <a:r>
              <a:rPr lang="en-US" sz="2400" dirty="0"/>
              <a:t> project areas. Dealing with the problem requires government support at ward, district and regional levels and collective action by all agriculture sector players. Communities can also play a role in treating gullies using landscape or wide area planning approaches to halt land degradation. To this end, organizing experience sharing visits for agriculture officials, experts and influential farmers both within and beyond areas with SWC success stories, which has proved successful in Ethiopia, can help.</a:t>
            </a:r>
          </a:p>
        </p:txBody>
      </p:sp>
    </p:spTree>
    <p:extLst>
      <p:ext uri="{BB962C8B-B14F-4D97-AF65-F5344CB8AC3E}">
        <p14:creationId xmlns:p14="http://schemas.microsoft.com/office/powerpoint/2010/main" val="30171255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BB76B6D7-774F-45FC-83C5-668BF064C39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81553" y="130690"/>
            <a:ext cx="4470400" cy="3352800"/>
          </a:xfrm>
          <a:prstGeom prst="rect">
            <a:avLst/>
          </a:prstGeom>
        </p:spPr>
      </p:pic>
      <p:pic>
        <p:nvPicPr>
          <p:cNvPr id="8" name="Picture 7">
            <a:extLst>
              <a:ext uri="{FF2B5EF4-FFF2-40B4-BE49-F238E27FC236}">
                <a16:creationId xmlns:a16="http://schemas.microsoft.com/office/drawing/2014/main" id="{38736BC0-9CD7-4516-B61D-A969B4E3DB01}"/>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819400" y="3498416"/>
            <a:ext cx="6096000" cy="3380794"/>
          </a:xfrm>
          <a:prstGeom prst="rect">
            <a:avLst/>
          </a:prstGeom>
        </p:spPr>
      </p:pic>
      <p:sp>
        <p:nvSpPr>
          <p:cNvPr id="9" name="Rectangle 8">
            <a:extLst>
              <a:ext uri="{FF2B5EF4-FFF2-40B4-BE49-F238E27FC236}">
                <a16:creationId xmlns:a16="http://schemas.microsoft.com/office/drawing/2014/main" id="{B16BD14A-8319-40DA-8F6B-55F58E01E28B}"/>
              </a:ext>
            </a:extLst>
          </p:cNvPr>
          <p:cNvSpPr/>
          <p:nvPr/>
        </p:nvSpPr>
        <p:spPr>
          <a:xfrm>
            <a:off x="5257800" y="762000"/>
            <a:ext cx="2667000" cy="1569660"/>
          </a:xfrm>
          <a:prstGeom prst="rect">
            <a:avLst/>
          </a:prstGeom>
        </p:spPr>
        <p:txBody>
          <a:bodyPr wrap="square">
            <a:spAutoFit/>
          </a:bodyPr>
          <a:lstStyle/>
          <a:p>
            <a:r>
              <a:rPr lang="en-US" sz="2400" dirty="0">
                <a:latin typeface="Gill Sans"/>
              </a:rPr>
              <a:t>Soil erosion and gully formation in Africa RISING sites in Tanzania </a:t>
            </a:r>
          </a:p>
        </p:txBody>
      </p:sp>
      <p:sp>
        <p:nvSpPr>
          <p:cNvPr id="10" name="Rectangle 9">
            <a:extLst>
              <a:ext uri="{FF2B5EF4-FFF2-40B4-BE49-F238E27FC236}">
                <a16:creationId xmlns:a16="http://schemas.microsoft.com/office/drawing/2014/main" id="{C5116129-C1EC-45B2-9F0B-4A01A0626D63}"/>
              </a:ext>
            </a:extLst>
          </p:cNvPr>
          <p:cNvSpPr/>
          <p:nvPr/>
        </p:nvSpPr>
        <p:spPr>
          <a:xfrm>
            <a:off x="152400" y="4219317"/>
            <a:ext cx="2667000" cy="1938992"/>
          </a:xfrm>
          <a:prstGeom prst="rect">
            <a:avLst/>
          </a:prstGeom>
        </p:spPr>
        <p:txBody>
          <a:bodyPr wrap="square">
            <a:spAutoFit/>
          </a:bodyPr>
          <a:lstStyle/>
          <a:p>
            <a:r>
              <a:rPr lang="en-US" sz="2400" dirty="0">
                <a:latin typeface="Gill Sans"/>
              </a:rPr>
              <a:t>Soil and water conservation with community mass mobilization in Ethiopia</a:t>
            </a:r>
          </a:p>
        </p:txBody>
      </p:sp>
    </p:spTree>
    <p:extLst>
      <p:ext uri="{BB962C8B-B14F-4D97-AF65-F5344CB8AC3E}">
        <p14:creationId xmlns:p14="http://schemas.microsoft.com/office/powerpoint/2010/main" val="261686353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887642-6EF0-4EFD-B609-87860C1AA6F2}"/>
              </a:ext>
            </a:extLst>
          </p:cNvPr>
          <p:cNvSpPr>
            <a:spLocks noGrp="1"/>
          </p:cNvSpPr>
          <p:nvPr>
            <p:ph type="title"/>
          </p:nvPr>
        </p:nvSpPr>
        <p:spPr>
          <a:xfrm>
            <a:off x="685800" y="76200"/>
            <a:ext cx="4724400" cy="3048000"/>
          </a:xfrm>
        </p:spPr>
        <p:txBody>
          <a:bodyPr/>
          <a:lstStyle/>
          <a:p>
            <a:r>
              <a:rPr lang="en-US" sz="2400" i="1" dirty="0"/>
              <a:t>Combating soil acidity</a:t>
            </a:r>
            <a:r>
              <a:rPr lang="en-US" sz="2400" b="1" i="1" dirty="0"/>
              <a:t>: </a:t>
            </a:r>
            <a:br>
              <a:rPr lang="en-US" sz="2400" b="1" i="1" dirty="0"/>
            </a:br>
            <a:br>
              <a:rPr lang="en-US" sz="2400" dirty="0"/>
            </a:br>
            <a:r>
              <a:rPr lang="en-US" sz="2400" dirty="0"/>
              <a:t>Liming, or the application to soil of calcium- and magnesium-rich materials in various forms, is one of the interventions implemented to combat the effects of soil acidity. However, the replicability and sustainability of this intervention depends on a precise rate of lime application, access to materials, and frequency and methods of application. Due consideration should be given to combating the soil acidity problem in Iringa.</a:t>
            </a:r>
          </a:p>
        </p:txBody>
      </p:sp>
      <p:pic>
        <p:nvPicPr>
          <p:cNvPr id="4" name="Picture 3">
            <a:extLst>
              <a:ext uri="{FF2B5EF4-FFF2-40B4-BE49-F238E27FC236}">
                <a16:creationId xmlns:a16="http://schemas.microsoft.com/office/drawing/2014/main" id="{D8647A3A-7DE3-4486-A70D-BC116DA3A2F4}"/>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334000" y="990600"/>
            <a:ext cx="3657600" cy="2743200"/>
          </a:xfrm>
          <a:prstGeom prst="rect">
            <a:avLst/>
          </a:prstGeom>
        </p:spPr>
      </p:pic>
    </p:spTree>
    <p:extLst>
      <p:ext uri="{BB962C8B-B14F-4D97-AF65-F5344CB8AC3E}">
        <p14:creationId xmlns:p14="http://schemas.microsoft.com/office/powerpoint/2010/main" val="90115600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008E65-DA25-4108-9993-E953B5699781}"/>
              </a:ext>
            </a:extLst>
          </p:cNvPr>
          <p:cNvSpPr>
            <a:spLocks noGrp="1"/>
          </p:cNvSpPr>
          <p:nvPr>
            <p:ph type="title"/>
          </p:nvPr>
        </p:nvSpPr>
        <p:spPr>
          <a:xfrm>
            <a:off x="838200" y="990600"/>
            <a:ext cx="7086600" cy="4038600"/>
          </a:xfrm>
        </p:spPr>
        <p:txBody>
          <a:bodyPr/>
          <a:lstStyle/>
          <a:p>
            <a:r>
              <a:rPr lang="en-US" sz="2400" i="1" dirty="0"/>
              <a:t>Enhancing animal feeding technologies</a:t>
            </a:r>
            <a:r>
              <a:rPr lang="en-US" sz="2400" b="1" i="1" dirty="0"/>
              <a:t>: </a:t>
            </a:r>
            <a:br>
              <a:rPr lang="en-US" sz="2400" dirty="0"/>
            </a:br>
            <a:br>
              <a:rPr lang="en-US" sz="2400" dirty="0"/>
            </a:br>
            <a:r>
              <a:rPr lang="en-US" sz="2400" dirty="0"/>
              <a:t>Farmers in different project sites use crop residues as livestock feed. But feed wastage and contamination is common. For example, the feed troughs that some farmers were using in </a:t>
            </a:r>
            <a:r>
              <a:rPr lang="en-US" sz="2400" dirty="0" err="1"/>
              <a:t>Babati</a:t>
            </a:r>
            <a:r>
              <a:rPr lang="en-US" sz="2400" dirty="0"/>
              <a:t> District lacked shading and were poorly constructed. In Ethiopia, however, the Africa RISING project has introduced a feeding trough technology which has been well received by farmers, which can be customized to the needs of Tanzanian farmers.</a:t>
            </a:r>
          </a:p>
        </p:txBody>
      </p:sp>
    </p:spTree>
    <p:extLst>
      <p:ext uri="{BB962C8B-B14F-4D97-AF65-F5344CB8AC3E}">
        <p14:creationId xmlns:p14="http://schemas.microsoft.com/office/powerpoint/2010/main" val="71772857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2EF6F6DC-E931-47F8-86D4-F7BEC1DE8797}"/>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52400" y="78753"/>
            <a:ext cx="4648200" cy="3486150"/>
          </a:xfrm>
          <a:prstGeom prst="rect">
            <a:avLst/>
          </a:prstGeom>
        </p:spPr>
      </p:pic>
      <p:pic>
        <p:nvPicPr>
          <p:cNvPr id="10" name="Picture 9">
            <a:extLst>
              <a:ext uri="{FF2B5EF4-FFF2-40B4-BE49-F238E27FC236}">
                <a16:creationId xmlns:a16="http://schemas.microsoft.com/office/drawing/2014/main" id="{A14B497F-B7C6-4F25-A0DC-A5442C045524}"/>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343400" y="3276600"/>
            <a:ext cx="4648200" cy="3486150"/>
          </a:xfrm>
          <a:prstGeom prst="rect">
            <a:avLst/>
          </a:prstGeom>
        </p:spPr>
      </p:pic>
      <p:sp>
        <p:nvSpPr>
          <p:cNvPr id="11" name="Rectangle 10">
            <a:extLst>
              <a:ext uri="{FF2B5EF4-FFF2-40B4-BE49-F238E27FC236}">
                <a16:creationId xmlns:a16="http://schemas.microsoft.com/office/drawing/2014/main" id="{F1913B55-CA7D-4BCC-ABE2-5A3216E8F5A5}"/>
              </a:ext>
            </a:extLst>
          </p:cNvPr>
          <p:cNvSpPr/>
          <p:nvPr/>
        </p:nvSpPr>
        <p:spPr>
          <a:xfrm>
            <a:off x="5334000" y="1065573"/>
            <a:ext cx="2971800" cy="1569660"/>
          </a:xfrm>
          <a:prstGeom prst="rect">
            <a:avLst/>
          </a:prstGeom>
        </p:spPr>
        <p:txBody>
          <a:bodyPr wrap="square">
            <a:spAutoFit/>
          </a:bodyPr>
          <a:lstStyle/>
          <a:p>
            <a:r>
              <a:rPr lang="en-US" sz="2400" dirty="0">
                <a:latin typeface="Gill Sans"/>
              </a:rPr>
              <a:t>Farmers’ feeding systems in Africa RISING sites in Tanzania</a:t>
            </a:r>
          </a:p>
        </p:txBody>
      </p:sp>
      <p:sp>
        <p:nvSpPr>
          <p:cNvPr id="12" name="Rectangle 11">
            <a:extLst>
              <a:ext uri="{FF2B5EF4-FFF2-40B4-BE49-F238E27FC236}">
                <a16:creationId xmlns:a16="http://schemas.microsoft.com/office/drawing/2014/main" id="{3B841E4B-8F77-4C82-8BEA-3168F964C5A9}"/>
              </a:ext>
            </a:extLst>
          </p:cNvPr>
          <p:cNvSpPr/>
          <p:nvPr/>
        </p:nvSpPr>
        <p:spPr>
          <a:xfrm>
            <a:off x="838200" y="4234845"/>
            <a:ext cx="3276600" cy="1569660"/>
          </a:xfrm>
          <a:prstGeom prst="rect">
            <a:avLst/>
          </a:prstGeom>
        </p:spPr>
        <p:txBody>
          <a:bodyPr wrap="square">
            <a:spAutoFit/>
          </a:bodyPr>
          <a:lstStyle/>
          <a:p>
            <a:r>
              <a:rPr lang="en-US" sz="2400" dirty="0">
                <a:latin typeface="Gill Sans"/>
              </a:rPr>
              <a:t>In </a:t>
            </a:r>
            <a:r>
              <a:rPr lang="en-US" sz="2400" dirty="0" err="1">
                <a:latin typeface="Gill Sans"/>
              </a:rPr>
              <a:t>Basona</a:t>
            </a:r>
            <a:r>
              <a:rPr lang="en-US" sz="2400" dirty="0">
                <a:latin typeface="Gill Sans"/>
              </a:rPr>
              <a:t> in Amhara, Ethiopia, farmers use improved feed troughs to feed  cattle</a:t>
            </a:r>
          </a:p>
        </p:txBody>
      </p:sp>
    </p:spTree>
    <p:extLst>
      <p:ext uri="{BB962C8B-B14F-4D97-AF65-F5344CB8AC3E}">
        <p14:creationId xmlns:p14="http://schemas.microsoft.com/office/powerpoint/2010/main" val="233969938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790976" y="2022231"/>
            <a:ext cx="7033846" cy="1055077"/>
          </a:xfrm>
          <a:prstGeom prst="rect">
            <a:avLst/>
          </a:prstGeom>
        </p:spPr>
        <p:txBody>
          <a:bodyPr/>
          <a:lstStyle>
            <a:lvl1pPr algn="l" defTabSz="914400" rtl="0" eaLnBrk="1" latinLnBrk="0" hangingPunct="1">
              <a:spcBef>
                <a:spcPct val="0"/>
              </a:spcBef>
              <a:buNone/>
              <a:defRPr sz="4600" kern="1200" cap="none" spc="-100" baseline="0">
                <a:ln>
                  <a:noFill/>
                </a:ln>
                <a:solidFill>
                  <a:schemeClr val="tx2"/>
                </a:solidFill>
                <a:effectLst/>
                <a:latin typeface="+mn-lt"/>
                <a:ea typeface="+mj-ea"/>
                <a:cs typeface="+mj-cs"/>
              </a:defRPr>
            </a:lvl1pPr>
          </a:lstStyle>
          <a:p>
            <a:pPr algn="ctr"/>
            <a:r>
              <a:rPr lang="en-US" sz="4246" dirty="0">
                <a:solidFill>
                  <a:srgbClr val="156834"/>
                </a:solidFill>
                <a:latin typeface="Gill Sans" pitchFamily="34" charset="0"/>
              </a:rPr>
              <a:t> </a:t>
            </a:r>
          </a:p>
        </p:txBody>
      </p:sp>
    </p:spTree>
    <p:extLst>
      <p:ext uri="{BB962C8B-B14F-4D97-AF65-F5344CB8AC3E}">
        <p14:creationId xmlns:p14="http://schemas.microsoft.com/office/powerpoint/2010/main" val="399568636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96A3FD-5B68-4A5F-92A0-C9AEBE1108F9}"/>
              </a:ext>
            </a:extLst>
          </p:cNvPr>
          <p:cNvSpPr>
            <a:spLocks noGrp="1"/>
          </p:cNvSpPr>
          <p:nvPr>
            <p:ph type="title"/>
          </p:nvPr>
        </p:nvSpPr>
        <p:spPr>
          <a:xfrm>
            <a:off x="1143000" y="838200"/>
            <a:ext cx="3886200" cy="609600"/>
          </a:xfrm>
        </p:spPr>
        <p:txBody>
          <a:bodyPr/>
          <a:lstStyle/>
          <a:p>
            <a:r>
              <a:rPr lang="en-US" sz="2800" dirty="0">
                <a:solidFill>
                  <a:srgbClr val="0070C0"/>
                </a:solidFill>
              </a:rPr>
              <a:t>Objectives of the field visit</a:t>
            </a:r>
          </a:p>
        </p:txBody>
      </p:sp>
      <p:sp>
        <p:nvSpPr>
          <p:cNvPr id="5" name="TextBox 4">
            <a:extLst>
              <a:ext uri="{FF2B5EF4-FFF2-40B4-BE49-F238E27FC236}">
                <a16:creationId xmlns:a16="http://schemas.microsoft.com/office/drawing/2014/main" id="{75048509-E1D2-43B6-A7D2-535AF9A9A66B}"/>
              </a:ext>
            </a:extLst>
          </p:cNvPr>
          <p:cNvSpPr txBox="1"/>
          <p:nvPr/>
        </p:nvSpPr>
        <p:spPr>
          <a:xfrm>
            <a:off x="990600" y="1905000"/>
            <a:ext cx="7315200" cy="2308324"/>
          </a:xfrm>
          <a:prstGeom prst="rect">
            <a:avLst/>
          </a:prstGeom>
          <a:noFill/>
        </p:spPr>
        <p:txBody>
          <a:bodyPr wrap="square" rtlCol="0">
            <a:spAutoFit/>
          </a:bodyPr>
          <a:lstStyle/>
          <a:p>
            <a:r>
              <a:rPr lang="en-US" sz="2400" dirty="0"/>
              <a:t>The Africa Research in Sustainable Intensification for the Next Generation (Africa RISING) project in east and southern Africa recently organized field visits in Tanzania </a:t>
            </a:r>
            <a:r>
              <a:rPr lang="en-US" sz="2400" i="1" dirty="0">
                <a:solidFill>
                  <a:srgbClr val="0070C0"/>
                </a:solidFill>
              </a:rPr>
              <a:t>to share experiences and strengthen collaborations across the three Africa RISING projects (Ethiopian Highlands, East and Southern Africa, and West Africa).</a:t>
            </a:r>
          </a:p>
        </p:txBody>
      </p:sp>
    </p:spTree>
    <p:extLst>
      <p:ext uri="{BB962C8B-B14F-4D97-AF65-F5344CB8AC3E}">
        <p14:creationId xmlns:p14="http://schemas.microsoft.com/office/powerpoint/2010/main" val="344828542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0BE76F28-8C9F-43F5-9274-3E73ED86CD9B}"/>
              </a:ext>
            </a:extLst>
          </p:cNvPr>
          <p:cNvSpPr txBox="1"/>
          <p:nvPr/>
        </p:nvSpPr>
        <p:spPr>
          <a:xfrm>
            <a:off x="826770" y="838200"/>
            <a:ext cx="6477000" cy="523220"/>
          </a:xfrm>
          <a:prstGeom prst="rect">
            <a:avLst/>
          </a:prstGeom>
          <a:noFill/>
        </p:spPr>
        <p:txBody>
          <a:bodyPr wrap="square" rtlCol="0">
            <a:spAutoFit/>
          </a:bodyPr>
          <a:lstStyle/>
          <a:p>
            <a:r>
              <a:rPr lang="en-US" sz="2800" dirty="0">
                <a:solidFill>
                  <a:srgbClr val="0070C0"/>
                </a:solidFill>
                <a:latin typeface="Gill Sans"/>
              </a:rPr>
              <a:t>Participants of the field visiting team</a:t>
            </a:r>
          </a:p>
        </p:txBody>
      </p:sp>
      <p:sp>
        <p:nvSpPr>
          <p:cNvPr id="4" name="TextBox 3">
            <a:extLst>
              <a:ext uri="{FF2B5EF4-FFF2-40B4-BE49-F238E27FC236}">
                <a16:creationId xmlns:a16="http://schemas.microsoft.com/office/drawing/2014/main" id="{BFAE5E3A-71B5-434D-A72C-852096CF83C9}"/>
              </a:ext>
            </a:extLst>
          </p:cNvPr>
          <p:cNvSpPr txBox="1"/>
          <p:nvPr/>
        </p:nvSpPr>
        <p:spPr>
          <a:xfrm>
            <a:off x="838200" y="2133600"/>
            <a:ext cx="7543800" cy="2677656"/>
          </a:xfrm>
          <a:prstGeom prst="rect">
            <a:avLst/>
          </a:prstGeom>
          <a:noFill/>
        </p:spPr>
        <p:txBody>
          <a:bodyPr wrap="square" rtlCol="0">
            <a:spAutoFit/>
          </a:bodyPr>
          <a:lstStyle/>
          <a:p>
            <a:r>
              <a:rPr lang="en-US" sz="2400" dirty="0">
                <a:latin typeface="Gill Sans"/>
              </a:rPr>
              <a:t>Jerry Clover (USAID- Washington), Sieg Snapp (Michigan University- USA), Vara Prasad (Kansas University- USA))</a:t>
            </a:r>
          </a:p>
          <a:p>
            <a:endParaRPr lang="en-US" sz="2400" dirty="0">
              <a:latin typeface="Gill Sans"/>
            </a:endParaRPr>
          </a:p>
          <a:p>
            <a:r>
              <a:rPr lang="en-US" sz="2400" dirty="0">
                <a:latin typeface="Gill Sans"/>
              </a:rPr>
              <a:t>Irmgard Hoeschle-Zeledon (IITA), Mateete Bekunda (IITA), Jonathan Odhong (IITA), Jovin Lwehabura (CIAT-Tanzania)</a:t>
            </a:r>
          </a:p>
          <a:p>
            <a:endParaRPr lang="en-US" sz="2400" dirty="0">
              <a:latin typeface="Gill Sans"/>
            </a:endParaRPr>
          </a:p>
          <a:p>
            <a:r>
              <a:rPr lang="en-US" sz="2400" dirty="0">
                <a:latin typeface="Gill Sans"/>
              </a:rPr>
              <a:t>Peter Thorne (ILRI), Kindu Mekonnen (ILRI), </a:t>
            </a:r>
          </a:p>
        </p:txBody>
      </p:sp>
    </p:spTree>
    <p:extLst>
      <p:ext uri="{BB962C8B-B14F-4D97-AF65-F5344CB8AC3E}">
        <p14:creationId xmlns:p14="http://schemas.microsoft.com/office/powerpoint/2010/main" val="361051303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0F1BE864-AB14-46AD-8D41-7F9B8D1BBECF}"/>
              </a:ext>
            </a:extLst>
          </p:cNvPr>
          <p:cNvPicPr>
            <a:picLocks noChangeAspect="1"/>
          </p:cNvPicPr>
          <p:nvPr/>
        </p:nvPicPr>
        <p:blipFill>
          <a:blip r:embed="rId2"/>
          <a:stretch>
            <a:fillRect/>
          </a:stretch>
        </p:blipFill>
        <p:spPr>
          <a:xfrm>
            <a:off x="3276600" y="914400"/>
            <a:ext cx="5128360" cy="5871972"/>
          </a:xfrm>
          <a:prstGeom prst="rect">
            <a:avLst/>
          </a:prstGeom>
        </p:spPr>
      </p:pic>
      <p:sp>
        <p:nvSpPr>
          <p:cNvPr id="6" name="Oval 5">
            <a:extLst>
              <a:ext uri="{FF2B5EF4-FFF2-40B4-BE49-F238E27FC236}">
                <a16:creationId xmlns:a16="http://schemas.microsoft.com/office/drawing/2014/main" id="{15E958CE-D171-499E-BDA1-4C5D373AA4B3}"/>
              </a:ext>
            </a:extLst>
          </p:cNvPr>
          <p:cNvSpPr/>
          <p:nvPr/>
        </p:nvSpPr>
        <p:spPr>
          <a:xfrm>
            <a:off x="5105400" y="4724400"/>
            <a:ext cx="228600" cy="2286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7" name="Oval 6">
            <a:extLst>
              <a:ext uri="{FF2B5EF4-FFF2-40B4-BE49-F238E27FC236}">
                <a16:creationId xmlns:a16="http://schemas.microsoft.com/office/drawing/2014/main" id="{7A46D915-D22A-4A26-A4EE-EF5016BE705C}"/>
              </a:ext>
            </a:extLst>
          </p:cNvPr>
          <p:cNvSpPr/>
          <p:nvPr/>
        </p:nvSpPr>
        <p:spPr>
          <a:xfrm>
            <a:off x="6009980" y="4188180"/>
            <a:ext cx="238420" cy="2286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a:extLst>
              <a:ext uri="{FF2B5EF4-FFF2-40B4-BE49-F238E27FC236}">
                <a16:creationId xmlns:a16="http://schemas.microsoft.com/office/drawing/2014/main" id="{B2A5ED02-9816-4D8B-9736-87CE48490A70}"/>
              </a:ext>
            </a:extLst>
          </p:cNvPr>
          <p:cNvSpPr/>
          <p:nvPr/>
        </p:nvSpPr>
        <p:spPr>
          <a:xfrm>
            <a:off x="6096000" y="3429000"/>
            <a:ext cx="228600" cy="2286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a:extLst>
              <a:ext uri="{FF2B5EF4-FFF2-40B4-BE49-F238E27FC236}">
                <a16:creationId xmlns:a16="http://schemas.microsoft.com/office/drawing/2014/main" id="{676D21DC-837F-4802-A85B-82C80B6869CE}"/>
              </a:ext>
            </a:extLst>
          </p:cNvPr>
          <p:cNvSpPr/>
          <p:nvPr/>
        </p:nvSpPr>
        <p:spPr>
          <a:xfrm>
            <a:off x="6248400" y="2441220"/>
            <a:ext cx="152400" cy="2286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a:extLst>
              <a:ext uri="{FF2B5EF4-FFF2-40B4-BE49-F238E27FC236}">
                <a16:creationId xmlns:a16="http://schemas.microsoft.com/office/drawing/2014/main" id="{696D8B43-C55D-4964-8FEB-E5751F069FD4}"/>
              </a:ext>
            </a:extLst>
          </p:cNvPr>
          <p:cNvSpPr/>
          <p:nvPr/>
        </p:nvSpPr>
        <p:spPr>
          <a:xfrm>
            <a:off x="6694744" y="2002475"/>
            <a:ext cx="152400" cy="3048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itle 1">
            <a:extLst>
              <a:ext uri="{FF2B5EF4-FFF2-40B4-BE49-F238E27FC236}">
                <a16:creationId xmlns:a16="http://schemas.microsoft.com/office/drawing/2014/main" id="{2FF19488-8E07-4BE2-94EE-7EEE05453B51}"/>
              </a:ext>
            </a:extLst>
          </p:cNvPr>
          <p:cNvSpPr>
            <a:spLocks noGrp="1"/>
          </p:cNvSpPr>
          <p:nvPr>
            <p:ph type="title"/>
          </p:nvPr>
        </p:nvSpPr>
        <p:spPr>
          <a:xfrm>
            <a:off x="218780" y="298026"/>
            <a:ext cx="5791200" cy="533400"/>
          </a:xfrm>
        </p:spPr>
        <p:txBody>
          <a:bodyPr/>
          <a:lstStyle/>
          <a:p>
            <a:r>
              <a:rPr lang="en-US" sz="2800" dirty="0">
                <a:solidFill>
                  <a:srgbClr val="0070C0"/>
                </a:solidFill>
                <a:latin typeface="Gill Sans"/>
              </a:rPr>
              <a:t>Africa RISING sites visited in Tanzania </a:t>
            </a:r>
            <a:br>
              <a:rPr lang="en-US" sz="2400" dirty="0">
                <a:latin typeface="Gill Sans"/>
              </a:rPr>
            </a:br>
            <a:br>
              <a:rPr lang="en-US" sz="2400" dirty="0">
                <a:latin typeface="Gill Sans"/>
              </a:rPr>
            </a:br>
            <a:br>
              <a:rPr lang="en-US" sz="2400" dirty="0">
                <a:latin typeface="Gill Sans"/>
              </a:rPr>
            </a:br>
            <a:endParaRPr lang="en-US" sz="2400" dirty="0"/>
          </a:p>
        </p:txBody>
      </p:sp>
      <p:sp>
        <p:nvSpPr>
          <p:cNvPr id="13" name="TextBox 12">
            <a:extLst>
              <a:ext uri="{FF2B5EF4-FFF2-40B4-BE49-F238E27FC236}">
                <a16:creationId xmlns:a16="http://schemas.microsoft.com/office/drawing/2014/main" id="{316211F5-5DC2-43BB-B4FD-E05C6C482396}"/>
              </a:ext>
            </a:extLst>
          </p:cNvPr>
          <p:cNvSpPr txBox="1"/>
          <p:nvPr/>
        </p:nvSpPr>
        <p:spPr>
          <a:xfrm>
            <a:off x="666304" y="2201616"/>
            <a:ext cx="2258612" cy="2308324"/>
          </a:xfrm>
          <a:prstGeom prst="rect">
            <a:avLst/>
          </a:prstGeom>
          <a:noFill/>
        </p:spPr>
        <p:txBody>
          <a:bodyPr wrap="square" rtlCol="0">
            <a:spAutoFit/>
          </a:bodyPr>
          <a:lstStyle/>
          <a:p>
            <a:pPr marL="342900" indent="-342900">
              <a:buFont typeface="Arial" panose="020B0604020202020204" pitchFamily="34" charset="0"/>
              <a:buChar char="•"/>
            </a:pPr>
            <a:r>
              <a:rPr lang="en-US" sz="2400" dirty="0">
                <a:latin typeface="Gill Sans"/>
              </a:rPr>
              <a:t>Mbeya</a:t>
            </a:r>
          </a:p>
          <a:p>
            <a:pPr marL="342900" indent="-342900">
              <a:buFont typeface="Arial" panose="020B0604020202020204" pitchFamily="34" charset="0"/>
              <a:buChar char="•"/>
            </a:pPr>
            <a:r>
              <a:rPr lang="en-US" sz="2400" dirty="0">
                <a:latin typeface="Gill Sans"/>
              </a:rPr>
              <a:t>Iringa</a:t>
            </a:r>
          </a:p>
          <a:p>
            <a:pPr marL="342900" indent="-342900">
              <a:buFont typeface="Arial" panose="020B0604020202020204" pitchFamily="34" charset="0"/>
              <a:buChar char="•"/>
            </a:pPr>
            <a:r>
              <a:rPr lang="en-US" sz="2400" dirty="0" err="1">
                <a:latin typeface="Gill Sans"/>
              </a:rPr>
              <a:t>Kongwa</a:t>
            </a:r>
            <a:r>
              <a:rPr lang="en-US" sz="2400" dirty="0">
                <a:latin typeface="Gill Sans"/>
              </a:rPr>
              <a:t> (Dodoma)</a:t>
            </a:r>
          </a:p>
          <a:p>
            <a:pPr marL="342900" indent="-342900">
              <a:buFont typeface="Arial" panose="020B0604020202020204" pitchFamily="34" charset="0"/>
              <a:buChar char="•"/>
            </a:pPr>
            <a:r>
              <a:rPr lang="en-US" sz="2400" dirty="0" err="1">
                <a:latin typeface="Gill Sans"/>
              </a:rPr>
              <a:t>Babati</a:t>
            </a:r>
            <a:endParaRPr lang="en-US" sz="2400" dirty="0">
              <a:latin typeface="Gill Sans"/>
            </a:endParaRPr>
          </a:p>
          <a:p>
            <a:pPr marL="342900" indent="-342900">
              <a:buFont typeface="Arial" panose="020B0604020202020204" pitchFamily="34" charset="0"/>
              <a:buChar char="•"/>
            </a:pPr>
            <a:r>
              <a:rPr lang="en-US" sz="2400" dirty="0">
                <a:latin typeface="Gill Sans"/>
              </a:rPr>
              <a:t>Arusha</a:t>
            </a:r>
            <a:endParaRPr lang="en-US" sz="2400" dirty="0"/>
          </a:p>
        </p:txBody>
      </p:sp>
    </p:spTree>
    <p:extLst>
      <p:ext uri="{BB962C8B-B14F-4D97-AF65-F5344CB8AC3E}">
        <p14:creationId xmlns:p14="http://schemas.microsoft.com/office/powerpoint/2010/main" val="90373894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609600" y="685800"/>
            <a:ext cx="4191000" cy="523220"/>
          </a:xfrm>
          <a:prstGeom prst="rect">
            <a:avLst/>
          </a:prstGeom>
        </p:spPr>
        <p:txBody>
          <a:bodyPr wrap="square">
            <a:spAutoFit/>
          </a:bodyPr>
          <a:lstStyle/>
          <a:p>
            <a:r>
              <a:rPr lang="en-US" sz="2800" dirty="0">
                <a:solidFill>
                  <a:srgbClr val="0070C0"/>
                </a:solidFill>
                <a:latin typeface="Gill Sans"/>
              </a:rPr>
              <a:t>R4D and scaling activities</a:t>
            </a:r>
          </a:p>
        </p:txBody>
      </p:sp>
      <p:sp>
        <p:nvSpPr>
          <p:cNvPr id="2" name="Rectangle 1">
            <a:extLst>
              <a:ext uri="{FF2B5EF4-FFF2-40B4-BE49-F238E27FC236}">
                <a16:creationId xmlns:a16="http://schemas.microsoft.com/office/drawing/2014/main" id="{36DF84C2-ADD5-4AF9-873B-AA500AD3D5FE}"/>
              </a:ext>
            </a:extLst>
          </p:cNvPr>
          <p:cNvSpPr/>
          <p:nvPr/>
        </p:nvSpPr>
        <p:spPr>
          <a:xfrm>
            <a:off x="381000" y="1524000"/>
            <a:ext cx="8382000" cy="3785652"/>
          </a:xfrm>
          <a:prstGeom prst="rect">
            <a:avLst/>
          </a:prstGeom>
        </p:spPr>
        <p:txBody>
          <a:bodyPr wrap="square">
            <a:spAutoFit/>
          </a:bodyPr>
          <a:lstStyle/>
          <a:p>
            <a:pPr marL="285750" indent="-285750">
              <a:buFont typeface="Arial" panose="020B0604020202020204" pitchFamily="34" charset="0"/>
              <a:buChar char="•"/>
            </a:pPr>
            <a:r>
              <a:rPr lang="en-US" sz="2400" dirty="0">
                <a:latin typeface="Gill Sans"/>
              </a:rPr>
              <a:t>Livestock production interventions (forages and feed processing, poultry housing and feeding) </a:t>
            </a:r>
          </a:p>
          <a:p>
            <a:pPr marL="285750" indent="-285750">
              <a:buFont typeface="Arial" panose="020B0604020202020204" pitchFamily="34" charset="0"/>
              <a:buChar char="•"/>
            </a:pPr>
            <a:r>
              <a:rPr lang="en-US" sz="2400" dirty="0">
                <a:latin typeface="Gill Sans"/>
              </a:rPr>
              <a:t>Mother trials demonstration sites of maize and legume cropping systems</a:t>
            </a:r>
          </a:p>
          <a:p>
            <a:pPr marL="285750" indent="-285750">
              <a:buFont typeface="Arial" panose="020B0604020202020204" pitchFamily="34" charset="0"/>
              <a:buChar char="•"/>
            </a:pPr>
            <a:r>
              <a:rPr lang="en-US" sz="2400" dirty="0">
                <a:latin typeface="Gill Sans"/>
              </a:rPr>
              <a:t>Improved vegetables production (micro-irrigated vegetables in screen houses) </a:t>
            </a:r>
          </a:p>
          <a:p>
            <a:pPr marL="285750" indent="-285750">
              <a:buFont typeface="Arial" panose="020B0604020202020204" pitchFamily="34" charset="0"/>
              <a:buChar char="•"/>
            </a:pPr>
            <a:r>
              <a:rPr lang="en-US" sz="2400" dirty="0">
                <a:latin typeface="Gill Sans"/>
              </a:rPr>
              <a:t>Post-harvest technologies (maize shellers, pick bags and dryers), </a:t>
            </a:r>
          </a:p>
          <a:p>
            <a:pPr marL="285750" indent="-285750">
              <a:buFont typeface="Arial" panose="020B0604020202020204" pitchFamily="34" charset="0"/>
              <a:buChar char="•"/>
            </a:pPr>
            <a:r>
              <a:rPr lang="en-US" sz="2400" dirty="0">
                <a:latin typeface="Gill Sans"/>
              </a:rPr>
              <a:t>Nutrition interventions (food formulations for children).</a:t>
            </a:r>
          </a:p>
          <a:p>
            <a:pPr marL="285750" indent="-285750">
              <a:buFont typeface="Arial" panose="020B0604020202020204" pitchFamily="34" charset="0"/>
              <a:buChar char="•"/>
            </a:pPr>
            <a:r>
              <a:rPr lang="en-US" sz="2400" dirty="0">
                <a:latin typeface="Gill Sans"/>
              </a:rPr>
              <a:t>Soil and water conservation practices (agroforestry, tie-ridging, ‘</a:t>
            </a:r>
            <a:r>
              <a:rPr lang="en-US" sz="2400" dirty="0" err="1">
                <a:latin typeface="Gill Sans"/>
              </a:rPr>
              <a:t>fanya</a:t>
            </a:r>
            <a:r>
              <a:rPr lang="en-US" sz="2400" dirty="0">
                <a:latin typeface="Gill Sans"/>
              </a:rPr>
              <a:t> </a:t>
            </a:r>
            <a:r>
              <a:rPr lang="en-US" sz="2400" dirty="0" err="1">
                <a:latin typeface="Gill Sans"/>
              </a:rPr>
              <a:t>juu</a:t>
            </a:r>
            <a:r>
              <a:rPr lang="en-US" sz="2400" dirty="0">
                <a:latin typeface="Gill Sans"/>
              </a:rPr>
              <a:t>/</a:t>
            </a:r>
            <a:r>
              <a:rPr lang="en-US" sz="2400" dirty="0" err="1">
                <a:latin typeface="Gill Sans"/>
              </a:rPr>
              <a:t>chini</a:t>
            </a:r>
            <a:r>
              <a:rPr lang="en-US" sz="2400" dirty="0">
                <a:latin typeface="Gill Sans"/>
              </a:rPr>
              <a:t>’ terracing)</a:t>
            </a:r>
          </a:p>
        </p:txBody>
      </p:sp>
    </p:spTree>
    <p:extLst>
      <p:ext uri="{BB962C8B-B14F-4D97-AF65-F5344CB8AC3E}">
        <p14:creationId xmlns:p14="http://schemas.microsoft.com/office/powerpoint/2010/main" val="243118973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933450" y="762000"/>
            <a:ext cx="5867400" cy="523220"/>
          </a:xfrm>
          <a:prstGeom prst="rect">
            <a:avLst/>
          </a:prstGeom>
          <a:noFill/>
        </p:spPr>
        <p:txBody>
          <a:bodyPr wrap="square" rtlCol="0">
            <a:spAutoFit/>
          </a:bodyPr>
          <a:lstStyle/>
          <a:p>
            <a:r>
              <a:rPr lang="en-US" sz="2800" dirty="0">
                <a:solidFill>
                  <a:srgbClr val="0070C0"/>
                </a:solidFill>
                <a:latin typeface="Gill Sans"/>
              </a:rPr>
              <a:t>Lessons learned from the field visit</a:t>
            </a:r>
          </a:p>
        </p:txBody>
      </p:sp>
      <p:sp>
        <p:nvSpPr>
          <p:cNvPr id="6" name="Rectangle 5"/>
          <p:cNvSpPr/>
          <p:nvPr/>
        </p:nvSpPr>
        <p:spPr>
          <a:xfrm>
            <a:off x="914400" y="1752600"/>
            <a:ext cx="8496300" cy="4154984"/>
          </a:xfrm>
          <a:prstGeom prst="rect">
            <a:avLst/>
          </a:prstGeom>
        </p:spPr>
        <p:txBody>
          <a:bodyPr wrap="square">
            <a:spAutoFit/>
          </a:bodyPr>
          <a:lstStyle/>
          <a:p>
            <a:pPr marR="0" lvl="0">
              <a:spcBef>
                <a:spcPts val="0"/>
              </a:spcBef>
              <a:spcAft>
                <a:spcPts val="0"/>
              </a:spcAft>
              <a:tabLst>
                <a:tab pos="457200" algn="l"/>
              </a:tabLst>
            </a:pPr>
            <a:r>
              <a:rPr lang="en-US" sz="2400" i="1" dirty="0">
                <a:latin typeface="Gill Sans"/>
              </a:rPr>
              <a:t>Strong scaling partnerships:</a:t>
            </a:r>
          </a:p>
          <a:p>
            <a:pPr marR="0" lvl="0">
              <a:spcBef>
                <a:spcPts val="0"/>
              </a:spcBef>
              <a:spcAft>
                <a:spcPts val="0"/>
              </a:spcAft>
              <a:tabLst>
                <a:tab pos="457200" algn="l"/>
              </a:tabLst>
            </a:pPr>
            <a:r>
              <a:rPr lang="en-US" sz="2400" b="1" i="1" dirty="0">
                <a:latin typeface="Gill Sans"/>
              </a:rPr>
              <a:t> </a:t>
            </a:r>
          </a:p>
          <a:p>
            <a:pPr marR="0" lvl="0">
              <a:spcBef>
                <a:spcPts val="0"/>
              </a:spcBef>
              <a:spcAft>
                <a:spcPts val="0"/>
              </a:spcAft>
              <a:tabLst>
                <a:tab pos="457200" algn="l"/>
              </a:tabLst>
            </a:pPr>
            <a:r>
              <a:rPr lang="en-US" sz="2400" dirty="0">
                <a:latin typeface="Gill Sans"/>
              </a:rPr>
              <a:t>Africa RISING and the Tanzania Staples Value Chains (NAFAKA) projects:</a:t>
            </a:r>
          </a:p>
          <a:p>
            <a:pPr marR="0" lvl="0">
              <a:spcBef>
                <a:spcPts val="0"/>
              </a:spcBef>
              <a:spcAft>
                <a:spcPts val="0"/>
              </a:spcAft>
              <a:tabLst>
                <a:tab pos="457200" algn="l"/>
              </a:tabLst>
            </a:pPr>
            <a:endParaRPr lang="en-US" sz="2400" dirty="0">
              <a:latin typeface="Gill Sans"/>
            </a:endParaRPr>
          </a:p>
          <a:p>
            <a:pPr marL="342900" marR="0" lvl="0" indent="-342900">
              <a:spcBef>
                <a:spcPts val="0"/>
              </a:spcBef>
              <a:spcAft>
                <a:spcPts val="0"/>
              </a:spcAft>
              <a:buFont typeface="Arial" panose="020B0604020202020204" pitchFamily="34" charset="0"/>
              <a:buChar char="•"/>
              <a:tabLst>
                <a:tab pos="457200" algn="l"/>
              </a:tabLst>
            </a:pPr>
            <a:r>
              <a:rPr lang="en-US" sz="2400" dirty="0">
                <a:latin typeface="Gill Sans"/>
              </a:rPr>
              <a:t>Facilitating scaling of technologies/ innovations.</a:t>
            </a:r>
          </a:p>
          <a:p>
            <a:pPr marL="342900" marR="0" lvl="0" indent="-342900">
              <a:spcBef>
                <a:spcPts val="0"/>
              </a:spcBef>
              <a:spcAft>
                <a:spcPts val="0"/>
              </a:spcAft>
              <a:buFont typeface="Arial" panose="020B0604020202020204" pitchFamily="34" charset="0"/>
              <a:buChar char="•"/>
              <a:tabLst>
                <a:tab pos="457200" algn="l"/>
              </a:tabLst>
            </a:pPr>
            <a:r>
              <a:rPr lang="en-US" sz="2400" dirty="0"/>
              <a:t>Created partnerships with value chain actors such as </a:t>
            </a:r>
            <a:r>
              <a:rPr lang="en-US" sz="2400" dirty="0" err="1"/>
              <a:t>agro</a:t>
            </a:r>
            <a:r>
              <a:rPr lang="en-US" sz="2400" dirty="0"/>
              <a:t>-dealers, manufacturers, farmers, national and international research organizations, extension groups, NGOs and private entrepreneurs.</a:t>
            </a:r>
          </a:p>
          <a:p>
            <a:pPr marR="0" lvl="0">
              <a:spcBef>
                <a:spcPts val="0"/>
              </a:spcBef>
              <a:spcAft>
                <a:spcPts val="0"/>
              </a:spcAft>
              <a:tabLst>
                <a:tab pos="457200" algn="l"/>
              </a:tabLst>
            </a:pPr>
            <a:endParaRPr lang="en-US" sz="2400" dirty="0"/>
          </a:p>
        </p:txBody>
      </p:sp>
    </p:spTree>
    <p:extLst>
      <p:ext uri="{BB962C8B-B14F-4D97-AF65-F5344CB8AC3E}">
        <p14:creationId xmlns:p14="http://schemas.microsoft.com/office/powerpoint/2010/main" val="162320125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EC3C6D-1F81-4CE9-8072-74776716B156}"/>
              </a:ext>
            </a:extLst>
          </p:cNvPr>
          <p:cNvSpPr>
            <a:spLocks noGrp="1"/>
          </p:cNvSpPr>
          <p:nvPr>
            <p:ph type="title"/>
          </p:nvPr>
        </p:nvSpPr>
        <p:spPr>
          <a:xfrm>
            <a:off x="685800" y="282804"/>
            <a:ext cx="7620000" cy="1600200"/>
          </a:xfrm>
        </p:spPr>
        <p:txBody>
          <a:bodyPr/>
          <a:lstStyle/>
          <a:p>
            <a:pPr marR="0" lvl="0">
              <a:spcBef>
                <a:spcPts val="0"/>
              </a:spcBef>
              <a:spcAft>
                <a:spcPts val="0"/>
              </a:spcAft>
              <a:tabLst>
                <a:tab pos="457200" algn="l"/>
              </a:tabLst>
            </a:pPr>
            <a:r>
              <a:rPr lang="en-US" sz="2400" i="1" dirty="0">
                <a:latin typeface="Gill Sans"/>
              </a:rPr>
              <a:t>Poultry interventions helping women and youth</a:t>
            </a:r>
            <a:r>
              <a:rPr lang="en-US" sz="2400" b="1" dirty="0">
                <a:latin typeface="Gill Sans"/>
              </a:rPr>
              <a:t>: </a:t>
            </a:r>
            <a:br>
              <a:rPr lang="en-US" sz="2400" b="1" dirty="0">
                <a:latin typeface="Gill Sans"/>
              </a:rPr>
            </a:br>
            <a:br>
              <a:rPr lang="en-US" sz="2400" b="1" dirty="0">
                <a:latin typeface="Gill Sans"/>
              </a:rPr>
            </a:br>
            <a:r>
              <a:rPr lang="en-US" sz="2400" dirty="0"/>
              <a:t>More than 100 </a:t>
            </a:r>
            <a:r>
              <a:rPr lang="en-US" sz="2400" dirty="0" err="1"/>
              <a:t>hhs</a:t>
            </a:r>
            <a:r>
              <a:rPr lang="en-US" sz="2400" dirty="0"/>
              <a:t> in Africa RISING sites in Tanzania and many women and youth are reaping benefits from keeping poultry.</a:t>
            </a:r>
            <a:br>
              <a:rPr lang="en-US" b="1" dirty="0">
                <a:latin typeface="Gill Sans"/>
                <a:ea typeface="Calibri" panose="020F0502020204030204" pitchFamily="34" charset="0"/>
              </a:rPr>
            </a:br>
            <a:endParaRPr lang="en-US" dirty="0"/>
          </a:p>
        </p:txBody>
      </p:sp>
      <p:pic>
        <p:nvPicPr>
          <p:cNvPr id="6" name="Picture 5">
            <a:extLst>
              <a:ext uri="{FF2B5EF4-FFF2-40B4-BE49-F238E27FC236}">
                <a16:creationId xmlns:a16="http://schemas.microsoft.com/office/drawing/2014/main" id="{A59D29F9-1ADC-4CD0-8EC1-69562A0141D5}"/>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540497" y="1981200"/>
            <a:ext cx="5791200" cy="4343400"/>
          </a:xfrm>
          <a:prstGeom prst="rect">
            <a:avLst/>
          </a:prstGeom>
        </p:spPr>
      </p:pic>
    </p:spTree>
    <p:extLst>
      <p:ext uri="{BB962C8B-B14F-4D97-AF65-F5344CB8AC3E}">
        <p14:creationId xmlns:p14="http://schemas.microsoft.com/office/powerpoint/2010/main" val="339550485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914400" y="129919"/>
            <a:ext cx="8229600" cy="1938992"/>
          </a:xfrm>
          <a:prstGeom prst="rect">
            <a:avLst/>
          </a:prstGeom>
          <a:noFill/>
        </p:spPr>
        <p:txBody>
          <a:bodyPr wrap="square" rtlCol="0">
            <a:spAutoFit/>
          </a:bodyPr>
          <a:lstStyle/>
          <a:p>
            <a:r>
              <a:rPr lang="en-US" sz="2400" i="1" dirty="0">
                <a:latin typeface="Gill Sans"/>
              </a:rPr>
              <a:t>New methods of vegetable farming</a:t>
            </a:r>
            <a:r>
              <a:rPr lang="en-US" sz="2400" b="1" i="1" dirty="0">
                <a:latin typeface="Gill Sans"/>
              </a:rPr>
              <a:t>:</a:t>
            </a:r>
          </a:p>
          <a:p>
            <a:endParaRPr lang="en-US" sz="2400" b="1" dirty="0">
              <a:latin typeface="Gill Sans"/>
            </a:endParaRPr>
          </a:p>
          <a:p>
            <a:pPr marL="342900" indent="-342900">
              <a:buFont typeface="Arial" panose="020B0604020202020204" pitchFamily="34" charset="0"/>
              <a:buChar char="•"/>
            </a:pPr>
            <a:r>
              <a:rPr lang="en-US" sz="2400" dirty="0">
                <a:latin typeface="Gill Sans"/>
              </a:rPr>
              <a:t>Grouping/clustering farmers to work together and linking them to markets, providing appropriate training on agronomic practices and health-related issues.</a:t>
            </a:r>
          </a:p>
        </p:txBody>
      </p:sp>
      <p:pic>
        <p:nvPicPr>
          <p:cNvPr id="3" name="Picture 2">
            <a:extLst>
              <a:ext uri="{FF2B5EF4-FFF2-40B4-BE49-F238E27FC236}">
                <a16:creationId xmlns:a16="http://schemas.microsoft.com/office/drawing/2014/main" id="{B29C4DA8-F438-4CFD-BED5-CD784F0BECB7}"/>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295400" y="2114631"/>
            <a:ext cx="6182043" cy="4636532"/>
          </a:xfrm>
          <a:prstGeom prst="rect">
            <a:avLst/>
          </a:prstGeom>
        </p:spPr>
      </p:pic>
    </p:spTree>
    <p:extLst>
      <p:ext uri="{BB962C8B-B14F-4D97-AF65-F5344CB8AC3E}">
        <p14:creationId xmlns:p14="http://schemas.microsoft.com/office/powerpoint/2010/main" val="279398044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E81B0473-5D94-4370-81EB-C9FE86FBFE40}"/>
              </a:ext>
            </a:extLst>
          </p:cNvPr>
          <p:cNvSpPr/>
          <p:nvPr/>
        </p:nvSpPr>
        <p:spPr>
          <a:xfrm>
            <a:off x="228600" y="76200"/>
            <a:ext cx="8496300" cy="2677656"/>
          </a:xfrm>
          <a:prstGeom prst="rect">
            <a:avLst/>
          </a:prstGeom>
        </p:spPr>
        <p:txBody>
          <a:bodyPr wrap="square">
            <a:spAutoFit/>
          </a:bodyPr>
          <a:lstStyle/>
          <a:p>
            <a:pPr>
              <a:tabLst>
                <a:tab pos="457200" algn="l"/>
              </a:tabLst>
            </a:pPr>
            <a:r>
              <a:rPr lang="en-US" sz="2400" i="1" dirty="0">
                <a:latin typeface="Gill Sans"/>
              </a:rPr>
              <a:t>Improving household nutrition</a:t>
            </a:r>
            <a:r>
              <a:rPr lang="en-US" sz="2400" b="1" i="1" dirty="0">
                <a:latin typeface="Gill Sans"/>
              </a:rPr>
              <a:t>:</a:t>
            </a:r>
            <a:endParaRPr lang="en-US" sz="2400" i="1" dirty="0">
              <a:latin typeface="Gill Sans"/>
            </a:endParaRPr>
          </a:p>
          <a:p>
            <a:pPr marR="0" lvl="0">
              <a:spcBef>
                <a:spcPts val="0"/>
              </a:spcBef>
              <a:spcAft>
                <a:spcPts val="0"/>
              </a:spcAft>
              <a:tabLst>
                <a:tab pos="457200" algn="l"/>
              </a:tabLst>
            </a:pPr>
            <a:r>
              <a:rPr lang="en-US" sz="2400" b="1" i="1" dirty="0">
                <a:latin typeface="Gill Sans"/>
              </a:rPr>
              <a:t> </a:t>
            </a:r>
          </a:p>
          <a:p>
            <a:pPr marL="342900" marR="0" lvl="0" indent="-342900">
              <a:spcBef>
                <a:spcPts val="0"/>
              </a:spcBef>
              <a:spcAft>
                <a:spcPts val="0"/>
              </a:spcAft>
              <a:buFont typeface="Arial" panose="020B0604020202020204" pitchFamily="34" charset="0"/>
              <a:buChar char="•"/>
              <a:tabLst>
                <a:tab pos="457200" algn="l"/>
              </a:tabLst>
            </a:pPr>
            <a:r>
              <a:rPr lang="en-US" sz="2400" dirty="0">
                <a:latin typeface="Gill Sans"/>
              </a:rPr>
              <a:t>Nutritious food formulation has helped </a:t>
            </a:r>
            <a:r>
              <a:rPr lang="en-US" sz="2400" dirty="0" err="1">
                <a:latin typeface="Gill Sans"/>
              </a:rPr>
              <a:t>hhs</a:t>
            </a:r>
            <a:r>
              <a:rPr lang="en-US" sz="2400" dirty="0">
                <a:latin typeface="Gill Sans"/>
              </a:rPr>
              <a:t> link production with nutrition. </a:t>
            </a:r>
          </a:p>
          <a:p>
            <a:pPr marL="342900" marR="0" lvl="0" indent="-342900">
              <a:spcBef>
                <a:spcPts val="0"/>
              </a:spcBef>
              <a:spcAft>
                <a:spcPts val="0"/>
              </a:spcAft>
              <a:buFont typeface="Arial" panose="020B0604020202020204" pitchFamily="34" charset="0"/>
              <a:buChar char="•"/>
              <a:tabLst>
                <a:tab pos="457200" algn="l"/>
              </a:tabLst>
            </a:pPr>
            <a:r>
              <a:rPr lang="en-US" sz="2400" dirty="0">
                <a:latin typeface="Gill Sans"/>
              </a:rPr>
              <a:t>Mothers with children under five years received training on food safety, hygiene and nutrition.</a:t>
            </a:r>
          </a:p>
          <a:p>
            <a:pPr marL="342900" indent="-342900">
              <a:buFont typeface="Arial" panose="020B0604020202020204" pitchFamily="34" charset="0"/>
              <a:buChar char="•"/>
              <a:tabLst>
                <a:tab pos="457200" algn="l"/>
              </a:tabLst>
            </a:pPr>
            <a:r>
              <a:rPr lang="en-US" sz="2400" dirty="0">
                <a:latin typeface="Gill Sans"/>
              </a:rPr>
              <a:t>Studies before and after feeding trials involving children.</a:t>
            </a:r>
            <a:endParaRPr lang="en-US" sz="2400" dirty="0"/>
          </a:p>
        </p:txBody>
      </p:sp>
      <p:pic>
        <p:nvPicPr>
          <p:cNvPr id="7" name="Picture 6">
            <a:extLst>
              <a:ext uri="{FF2B5EF4-FFF2-40B4-BE49-F238E27FC236}">
                <a16:creationId xmlns:a16="http://schemas.microsoft.com/office/drawing/2014/main" id="{3BC31BFC-9082-4CC7-B7BA-66C285781340}"/>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56647" y="3124199"/>
            <a:ext cx="4215353" cy="3161515"/>
          </a:xfrm>
          <a:prstGeom prst="rect">
            <a:avLst/>
          </a:prstGeom>
        </p:spPr>
      </p:pic>
      <p:pic>
        <p:nvPicPr>
          <p:cNvPr id="9" name="Picture 8">
            <a:extLst>
              <a:ext uri="{FF2B5EF4-FFF2-40B4-BE49-F238E27FC236}">
                <a16:creationId xmlns:a16="http://schemas.microsoft.com/office/drawing/2014/main" id="{1CF79C1B-FC13-4FD8-91C9-C3A506232261}"/>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724400" y="3124199"/>
            <a:ext cx="4215352" cy="3161514"/>
          </a:xfrm>
          <a:prstGeom prst="rect">
            <a:avLst/>
          </a:prstGeom>
        </p:spPr>
      </p:pic>
    </p:spTree>
    <p:extLst>
      <p:ext uri="{BB962C8B-B14F-4D97-AF65-F5344CB8AC3E}">
        <p14:creationId xmlns:p14="http://schemas.microsoft.com/office/powerpoint/2010/main" val="2658179972"/>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frica RISING presentation_template">
  <a:themeElements>
    <a:clrScheme name="Aspect">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6B9F25"/>
      </a:hlink>
      <a:folHlink>
        <a:srgbClr val="B26B02"/>
      </a:folHlink>
    </a:clrScheme>
    <a:fontScheme name="Office">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djacency">
      <a:fillStyleLst>
        <a:solidFill>
          <a:schemeClr val="phClr"/>
        </a:solidFill>
        <a:solidFill>
          <a:schemeClr val="phClr">
            <a:tint val="55000"/>
          </a:schemeClr>
        </a:solidFill>
        <a:solidFill>
          <a:schemeClr val="phClr"/>
        </a:soli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50800" dist="25400" algn="bl" rotWithShape="0">
              <a:srgbClr val="000000">
                <a:alpha val="60000"/>
              </a:srgbClr>
            </a:outerShdw>
          </a:effectLst>
        </a:effectStyle>
        <a:effectStyle>
          <a:effectLst/>
          <a:scene3d>
            <a:camera prst="orthographicFront">
              <a:rot lat="0" lon="0" rev="0"/>
            </a:camera>
            <a:lightRig rig="brightRoom" dir="tl">
              <a:rot lat="0" lon="0" rev="1800000"/>
            </a:lightRig>
          </a:scene3d>
          <a:sp3d contourW="10160" prstMaterial="dkEdge">
            <a:bevelT w="38100" h="50800" prst="angle"/>
            <a:contourClr>
              <a:schemeClr val="phClr">
                <a:shade val="40000"/>
                <a:satMod val="150000"/>
              </a:schemeClr>
            </a:contourClr>
          </a:sp3d>
        </a:effectStyle>
      </a:effectStyleLst>
      <a:bgFillStyleLst>
        <a:solidFill>
          <a:schemeClr val="phClr"/>
        </a:solidFill>
        <a:gradFill rotWithShape="1">
          <a:gsLst>
            <a:gs pos="0">
              <a:schemeClr val="phClr">
                <a:tint val="90000"/>
              </a:schemeClr>
            </a:gs>
            <a:gs pos="75000">
              <a:schemeClr val="phClr">
                <a:shade val="100000"/>
                <a:satMod val="115000"/>
              </a:schemeClr>
            </a:gs>
            <a:gs pos="100000">
              <a:schemeClr val="phClr">
                <a:shade val="70000"/>
                <a:satMod val="130000"/>
              </a:schemeClr>
            </a:gs>
          </a:gsLst>
          <a:path path="circle">
            <a:fillToRect l="20000" t="50000" r="100000" b="50000"/>
          </a:path>
        </a:gradFill>
        <a:blipFill rotWithShape="1">
          <a:blip xmlns:r="http://schemas.openxmlformats.org/officeDocument/2006/relationships" r:embed="rId1">
            <a:duotone>
              <a:schemeClr val="phClr">
                <a:tint val="97000"/>
              </a:schemeClr>
              <a:schemeClr val="phClr">
                <a:shade val="96000"/>
              </a:schemeClr>
            </a:duotone>
          </a:blip>
          <a:tile tx="0" ty="0" sx="32000" sy="32000" flip="none" algn="tl"/>
        </a:blipFill>
      </a:bgFillStyleLst>
    </a:fmtScheme>
  </a:themeElements>
  <a:objectDefaults/>
  <a:extraClrSchemeLst/>
  <a:extLst>
    <a:ext uri="{05A4C25C-085E-4340-85A3-A5531E510DB2}">
      <thm15:themeFamily xmlns:thm15="http://schemas.microsoft.com/office/thememl/2012/main" name="15-05-17 FtF Partner Meeting [Read-Only]" id="{48711336-C716-4DD4-8A67-A8C6F33B00A6}" vid="{02EBEE9F-C114-4013-8A04-56205B1471E4}"/>
    </a:ext>
  </a:extLst>
</a:theme>
</file>

<file path=ppt/theme/theme2.xml><?xml version="1.0" encoding="utf-8"?>
<a:theme xmlns:a="http://schemas.openxmlformats.org/drawingml/2006/main" name="1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15-05-17 FtF Partner Meeting [Read-Only]" id="{48711336-C716-4DD4-8A67-A8C6F33B00A6}" vid="{9237C390-A9AF-449D-94F5-F4EE1B435E02}"/>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15-05-17 FtF Partner Meeting</Template>
  <TotalTime>2189</TotalTime>
  <Words>447</Words>
  <Application>Microsoft Office PowerPoint</Application>
  <PresentationFormat>On-screen Show (4:3)</PresentationFormat>
  <Paragraphs>66</Paragraphs>
  <Slides>19</Slides>
  <Notes>1</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19</vt:i4>
      </vt:variant>
    </vt:vector>
  </HeadingPairs>
  <TitlesOfParts>
    <vt:vector size="25" baseType="lpstr">
      <vt:lpstr>Arial</vt:lpstr>
      <vt:lpstr>Calibri</vt:lpstr>
      <vt:lpstr>Gill Sans</vt:lpstr>
      <vt:lpstr>Wingdings</vt:lpstr>
      <vt:lpstr>Africa RISING presentation_template</vt:lpstr>
      <vt:lpstr>1_Custom Design</vt:lpstr>
      <vt:lpstr>PowerPoint Presentation</vt:lpstr>
      <vt:lpstr>Objectives of the field visit</vt:lpstr>
      <vt:lpstr>PowerPoint Presentation</vt:lpstr>
      <vt:lpstr>Africa RISING sites visited in Tanzania    </vt:lpstr>
      <vt:lpstr>PowerPoint Presentation</vt:lpstr>
      <vt:lpstr>PowerPoint Presentation</vt:lpstr>
      <vt:lpstr>Poultry interventions helping women and youth:   More than 100 hhs in Africa RISING sites in Tanzania and many women and youth are reaping benefits from keeping poultry. </vt:lpstr>
      <vt:lpstr>PowerPoint Presentation</vt:lpstr>
      <vt:lpstr>PowerPoint Presentation</vt:lpstr>
      <vt:lpstr>PowerPoint Presentation</vt:lpstr>
      <vt:lpstr>PowerPoint Presentation</vt:lpstr>
      <vt:lpstr>PowerPoint Presentation</vt:lpstr>
      <vt:lpstr>Suggestions for addressing current challenges</vt:lpstr>
      <vt:lpstr>Sharing and learning visits:  Soil erosion is a serious concern in the Kongwa and Babati project areas. Dealing with the problem requires government support at ward, district and regional levels and collective action by all agriculture sector players. Communities can also play a role in treating gullies using landscape or wide area planning approaches to halt land degradation. To this end, organizing experience sharing visits for agriculture officials, experts and influential farmers both within and beyond areas with SWC success stories, which has proved successful in Ethiopia, can help.</vt:lpstr>
      <vt:lpstr>PowerPoint Presentation</vt:lpstr>
      <vt:lpstr>Combating soil acidity:   Liming, or the application to soil of calcium- and magnesium-rich materials in various forms, is one of the interventions implemented to combat the effects of soil acidity. However, the replicability and sustainability of this intervention depends on a precise rate of lime application, access to materials, and frequency and methods of application. Due consideration should be given to combating the soil acidity problem in Iringa.</vt:lpstr>
      <vt:lpstr>Enhancing animal feeding technologies:   Farmers in different project sites use crop residues as livestock feed. But feed wastage and contamination is common. For example, the feed troughs that some farmers were using in Babati District lacked shading and were poorly constructed. In Ethiopia, however, the Africa RISING project has introduced a feeding trough technology which has been well received by farmers, which can be customized to the needs of Tanzanian farmers.</vt:lpstr>
      <vt:lpstr>PowerPoint Presentation</vt:lpstr>
      <vt:lpstr>PowerPoint Presentation</vt:lpstr>
    </vt:vector>
  </TitlesOfParts>
  <Company>ILRI</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Mekonnen, Kindu (ILRI)</dc:creator>
  <cp:lastModifiedBy>Mulat, Bizuwork (ILRI)</cp:lastModifiedBy>
  <cp:revision>136</cp:revision>
  <cp:lastPrinted>2017-11-08T08:28:00Z</cp:lastPrinted>
  <dcterms:created xsi:type="dcterms:W3CDTF">2015-04-14T18:07:50Z</dcterms:created>
  <dcterms:modified xsi:type="dcterms:W3CDTF">2018-04-17T07:17:28Z</dcterms:modified>
</cp:coreProperties>
</file>