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theme/themeOverride1.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 id="2147483672" r:id="rId2"/>
    <p:sldMasterId id="2147483682" r:id="rId3"/>
    <p:sldMasterId id="2147483710" r:id="rId4"/>
  </p:sldMasterIdLst>
  <p:notesMasterIdLst>
    <p:notesMasterId r:id="rId49"/>
  </p:notesMasterIdLst>
  <p:sldIdLst>
    <p:sldId id="256" r:id="rId5"/>
    <p:sldId id="257" r:id="rId6"/>
    <p:sldId id="259" r:id="rId7"/>
    <p:sldId id="708" r:id="rId8"/>
    <p:sldId id="728" r:id="rId9"/>
    <p:sldId id="726" r:id="rId10"/>
    <p:sldId id="730" r:id="rId11"/>
    <p:sldId id="712" r:id="rId12"/>
    <p:sldId id="260" r:id="rId13"/>
    <p:sldId id="731" r:id="rId14"/>
    <p:sldId id="722" r:id="rId15"/>
    <p:sldId id="723" r:id="rId16"/>
    <p:sldId id="725" r:id="rId17"/>
    <p:sldId id="272" r:id="rId18"/>
    <p:sldId id="571" r:id="rId19"/>
    <p:sldId id="602" r:id="rId20"/>
    <p:sldId id="604" r:id="rId21"/>
    <p:sldId id="605" r:id="rId22"/>
    <p:sldId id="614" r:id="rId23"/>
    <p:sldId id="617" r:id="rId24"/>
    <p:sldId id="630" r:id="rId25"/>
    <p:sldId id="733" r:id="rId26"/>
    <p:sldId id="735" r:id="rId27"/>
    <p:sldId id="729" r:id="rId28"/>
    <p:sldId id="1018" r:id="rId29"/>
    <p:sldId id="1019" r:id="rId30"/>
    <p:sldId id="640" r:id="rId31"/>
    <p:sldId id="643" r:id="rId32"/>
    <p:sldId id="738" r:id="rId33"/>
    <p:sldId id="734" r:id="rId34"/>
    <p:sldId id="716" r:id="rId35"/>
    <p:sldId id="638" r:id="rId36"/>
    <p:sldId id="727" r:id="rId37"/>
    <p:sldId id="628" r:id="rId38"/>
    <p:sldId id="1020" r:id="rId39"/>
    <p:sldId id="612" r:id="rId40"/>
    <p:sldId id="740" r:id="rId41"/>
    <p:sldId id="562" r:id="rId42"/>
    <p:sldId id="1016" r:id="rId43"/>
    <p:sldId id="741" r:id="rId44"/>
    <p:sldId id="739" r:id="rId45"/>
    <p:sldId id="621" r:id="rId46"/>
    <p:sldId id="620" r:id="rId47"/>
    <p:sldId id="411" r:id="rId48"/>
  </p:sldIdLst>
  <p:sldSz cx="12192000" cy="6858000"/>
  <p:notesSz cx="6858000" cy="9144000"/>
  <p:defaultText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D1D1"/>
    <a:srgbClr val="CCECFF"/>
    <a:srgbClr val="866A76"/>
    <a:srgbClr val="615D6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F130B6-975E-4B52-AE00-8BF932106AB2}" v="20" dt="2022-01-27T06:48:11.67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417"/>
    <p:restoredTop sz="85830" autoAdjust="0"/>
  </p:normalViewPr>
  <p:slideViewPr>
    <p:cSldViewPr snapToGrid="0" snapToObjects="1" showGuides="1">
      <p:cViewPr varScale="1">
        <p:scale>
          <a:sx n="54" d="100"/>
          <a:sy n="54" d="100"/>
        </p:scale>
        <p:origin x="1140"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ata2.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_rels/drawing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svg"/><Relationship Id="rId1" Type="http://schemas.openxmlformats.org/officeDocument/2006/relationships/image" Target="../media/image35.png"/><Relationship Id="rId6" Type="http://schemas.openxmlformats.org/officeDocument/2006/relationships/image" Target="../media/image40.svg"/><Relationship Id="rId5" Type="http://schemas.openxmlformats.org/officeDocument/2006/relationships/image" Target="../media/image39.png"/><Relationship Id="rId4" Type="http://schemas.openxmlformats.org/officeDocument/2006/relationships/image" Target="../media/image38.svg"/></Relationships>
</file>

<file path=ppt/diagrams/_rels/drawing2.xml.rels><?xml version="1.0" encoding="UTF-8" standalone="yes"?>
<Relationships xmlns="http://schemas.openxmlformats.org/package/2006/relationships"><Relationship Id="rId8" Type="http://schemas.openxmlformats.org/officeDocument/2006/relationships/image" Target="../media/image49.sv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svg"/><Relationship Id="rId1" Type="http://schemas.openxmlformats.org/officeDocument/2006/relationships/image" Target="../media/image42.png"/><Relationship Id="rId6" Type="http://schemas.openxmlformats.org/officeDocument/2006/relationships/image" Target="../media/image47.svg"/><Relationship Id="rId5" Type="http://schemas.openxmlformats.org/officeDocument/2006/relationships/image" Target="../media/image46.png"/><Relationship Id="rId4" Type="http://schemas.openxmlformats.org/officeDocument/2006/relationships/image" Target="../media/image45.svg"/></Relationships>
</file>

<file path=ppt/diagrams/colors1.xml><?xml version="1.0" encoding="utf-8"?>
<dgm:colorsDef xmlns:dgm="http://schemas.openxmlformats.org/drawingml/2006/diagram" xmlns:a="http://schemas.openxmlformats.org/drawingml/2006/main" uniqueId="urn:microsoft.com/office/officeart/2018/5/colors/Iconchunking_neutralbg_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a:alpha val="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202781D-07B9-4B4B-91F6-8889D41792D0}" type="doc">
      <dgm:prSet loTypeId="urn:microsoft.com/office/officeart/2018/2/layout/IconLabelDescriptionList" loCatId="icon" qsTypeId="urn:microsoft.com/office/officeart/2005/8/quickstyle/simple1" qsCatId="simple" csTypeId="urn:microsoft.com/office/officeart/2018/5/colors/Iconchunking_neutralbg_accent1_2" csCatId="accent1" phldr="1"/>
      <dgm:spPr/>
      <dgm:t>
        <a:bodyPr/>
        <a:lstStyle/>
        <a:p>
          <a:endParaRPr lang="en-US"/>
        </a:p>
      </dgm:t>
    </dgm:pt>
    <dgm:pt modelId="{E5C7CADE-8F08-43FD-A7A0-ADFBC7FA5E10}">
      <dgm:prSet custT="1"/>
      <dgm:spPr/>
      <dgm:t>
        <a:bodyPr/>
        <a:lstStyle/>
        <a:p>
          <a:pPr>
            <a:defRPr b="1"/>
          </a:pPr>
          <a:r>
            <a:rPr lang="en-US" sz="2400" dirty="0"/>
            <a:t>Consumers tend to be very concerned about chemicals in food</a:t>
          </a:r>
        </a:p>
      </dgm:t>
    </dgm:pt>
    <dgm:pt modelId="{9D40B81D-DA2A-4FDA-8D62-02C37DD9E377}" type="parTrans" cxnId="{46C30F16-59EB-4F91-A2D0-AFDE62CBA401}">
      <dgm:prSet/>
      <dgm:spPr/>
      <dgm:t>
        <a:bodyPr/>
        <a:lstStyle/>
        <a:p>
          <a:endParaRPr lang="en-US"/>
        </a:p>
      </dgm:t>
    </dgm:pt>
    <dgm:pt modelId="{DA2F5F86-C2BF-48A3-B86D-354E975A30AC}" type="sibTrans" cxnId="{46C30F16-59EB-4F91-A2D0-AFDE62CBA401}">
      <dgm:prSet/>
      <dgm:spPr/>
      <dgm:t>
        <a:bodyPr/>
        <a:lstStyle/>
        <a:p>
          <a:endParaRPr lang="en-US"/>
        </a:p>
      </dgm:t>
    </dgm:pt>
    <dgm:pt modelId="{948C05D6-36BB-4C65-BDCD-1874CC2B2C92}">
      <dgm:prSet/>
      <dgm:spPr/>
      <dgm:t>
        <a:bodyPr/>
        <a:lstStyle/>
        <a:p>
          <a:pPr>
            <a:defRPr b="1"/>
          </a:pPr>
          <a:r>
            <a:rPr lang="en-US" dirty="0"/>
            <a:t>Often less concerned about foodborne disease caused by germs, such as bacteria and viruses</a:t>
          </a:r>
        </a:p>
      </dgm:t>
    </dgm:pt>
    <dgm:pt modelId="{FB48D501-17CD-4BD4-A906-2C4A8D79FA90}" type="parTrans" cxnId="{066E1F04-E01D-4D0F-9B36-D7D019BC9F76}">
      <dgm:prSet/>
      <dgm:spPr/>
      <dgm:t>
        <a:bodyPr/>
        <a:lstStyle/>
        <a:p>
          <a:endParaRPr lang="en-US"/>
        </a:p>
      </dgm:t>
    </dgm:pt>
    <dgm:pt modelId="{731E90CE-7792-41D9-8E3F-8C22A7F54BC2}" type="sibTrans" cxnId="{066E1F04-E01D-4D0F-9B36-D7D019BC9F76}">
      <dgm:prSet/>
      <dgm:spPr/>
      <dgm:t>
        <a:bodyPr/>
        <a:lstStyle/>
        <a:p>
          <a:endParaRPr lang="en-US"/>
        </a:p>
      </dgm:t>
    </dgm:pt>
    <dgm:pt modelId="{EB7FB5A6-1C1E-4C85-B96E-DA45761A7542}">
      <dgm:prSet/>
      <dgm:spPr/>
      <dgm:t>
        <a:bodyPr/>
        <a:lstStyle/>
        <a:p>
          <a:pPr>
            <a:defRPr b="1"/>
          </a:pPr>
          <a:r>
            <a:rPr lang="en-US"/>
            <a:t>Aflatoxins - Often present in food and milk – but at low levels</a:t>
          </a:r>
        </a:p>
      </dgm:t>
    </dgm:pt>
    <dgm:pt modelId="{84FF08DB-FDA9-47D6-B76D-12827321D027}" type="parTrans" cxnId="{A2B266FF-48E3-4477-A75A-D72FE19DFF2B}">
      <dgm:prSet/>
      <dgm:spPr/>
      <dgm:t>
        <a:bodyPr/>
        <a:lstStyle/>
        <a:p>
          <a:endParaRPr lang="en-US"/>
        </a:p>
      </dgm:t>
    </dgm:pt>
    <dgm:pt modelId="{923B77C0-47A2-4ED3-8492-AFC91F4CE849}" type="sibTrans" cxnId="{A2B266FF-48E3-4477-A75A-D72FE19DFF2B}">
      <dgm:prSet/>
      <dgm:spPr/>
      <dgm:t>
        <a:bodyPr/>
        <a:lstStyle/>
        <a:p>
          <a:endParaRPr lang="en-US"/>
        </a:p>
      </dgm:t>
    </dgm:pt>
    <dgm:pt modelId="{AB8ED0F5-8FD4-4D12-A819-3113F79BF1BE}">
      <dgm:prSet custT="1"/>
      <dgm:spPr/>
      <dgm:t>
        <a:bodyPr/>
        <a:lstStyle/>
        <a:p>
          <a:r>
            <a:rPr lang="en-US" sz="2000" b="1" dirty="0"/>
            <a:t>Risk of disease from milk is low compared with nutritional benefits of drinking milk massively can outweigh aflatoxin risk</a:t>
          </a:r>
        </a:p>
      </dgm:t>
    </dgm:pt>
    <dgm:pt modelId="{152EE3E3-A29B-4CF0-964F-BEA3F6DFEF0C}" type="parTrans" cxnId="{D389684F-67B7-4EA5-A268-BB54E181F90B}">
      <dgm:prSet/>
      <dgm:spPr/>
      <dgm:t>
        <a:bodyPr/>
        <a:lstStyle/>
        <a:p>
          <a:endParaRPr lang="en-US"/>
        </a:p>
      </dgm:t>
    </dgm:pt>
    <dgm:pt modelId="{8024028D-7A9F-4793-B03F-A79D9F9F3526}" type="sibTrans" cxnId="{D389684F-67B7-4EA5-A268-BB54E181F90B}">
      <dgm:prSet/>
      <dgm:spPr/>
      <dgm:t>
        <a:bodyPr/>
        <a:lstStyle/>
        <a:p>
          <a:endParaRPr lang="en-US"/>
        </a:p>
      </dgm:t>
    </dgm:pt>
    <dgm:pt modelId="{7DCE7EF7-F4E8-4D28-AB0C-5B0067CB951B}" type="pres">
      <dgm:prSet presAssocID="{0202781D-07B9-4B4B-91F6-8889D41792D0}" presName="root" presStyleCnt="0">
        <dgm:presLayoutVars>
          <dgm:dir/>
          <dgm:resizeHandles val="exact"/>
        </dgm:presLayoutVars>
      </dgm:prSet>
      <dgm:spPr/>
    </dgm:pt>
    <dgm:pt modelId="{16C9F3B6-D564-495F-887B-C150A7B0B851}" type="pres">
      <dgm:prSet presAssocID="{E5C7CADE-8F08-43FD-A7A0-ADFBC7FA5E10}" presName="compNode" presStyleCnt="0"/>
      <dgm:spPr/>
    </dgm:pt>
    <dgm:pt modelId="{66534DE1-D00D-4823-B92D-D9F4257DC26E}" type="pres">
      <dgm:prSet presAssocID="{E5C7CADE-8F08-43FD-A7A0-ADFBC7FA5E1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lask"/>
        </a:ext>
      </dgm:extLst>
    </dgm:pt>
    <dgm:pt modelId="{D6CB21F1-03CE-4A8D-B495-661D3376E68D}" type="pres">
      <dgm:prSet presAssocID="{E5C7CADE-8F08-43FD-A7A0-ADFBC7FA5E10}" presName="iconSpace" presStyleCnt="0"/>
      <dgm:spPr/>
    </dgm:pt>
    <dgm:pt modelId="{F93AE81A-56B8-4B51-99EA-96317744107A}" type="pres">
      <dgm:prSet presAssocID="{E5C7CADE-8F08-43FD-A7A0-ADFBC7FA5E10}" presName="parTx" presStyleLbl="revTx" presStyleIdx="0" presStyleCnt="6">
        <dgm:presLayoutVars>
          <dgm:chMax val="0"/>
          <dgm:chPref val="0"/>
        </dgm:presLayoutVars>
      </dgm:prSet>
      <dgm:spPr/>
    </dgm:pt>
    <dgm:pt modelId="{95856672-0087-4AD6-A667-A05FE355D232}" type="pres">
      <dgm:prSet presAssocID="{E5C7CADE-8F08-43FD-A7A0-ADFBC7FA5E10}" presName="txSpace" presStyleCnt="0"/>
      <dgm:spPr/>
    </dgm:pt>
    <dgm:pt modelId="{3EBF4EA4-DC43-4EAF-9E60-FE1E17AD1171}" type="pres">
      <dgm:prSet presAssocID="{E5C7CADE-8F08-43FD-A7A0-ADFBC7FA5E10}" presName="desTx" presStyleLbl="revTx" presStyleIdx="1" presStyleCnt="6">
        <dgm:presLayoutVars/>
      </dgm:prSet>
      <dgm:spPr/>
    </dgm:pt>
    <dgm:pt modelId="{36CBBDF5-E18F-4D92-80B2-DC66EFA145F1}" type="pres">
      <dgm:prSet presAssocID="{DA2F5F86-C2BF-48A3-B86D-354E975A30AC}" presName="sibTrans" presStyleCnt="0"/>
      <dgm:spPr/>
    </dgm:pt>
    <dgm:pt modelId="{DAF680B5-F37A-4959-8195-20BF39EFDBF0}" type="pres">
      <dgm:prSet presAssocID="{948C05D6-36BB-4C65-BDCD-1874CC2B2C92}" presName="compNode" presStyleCnt="0"/>
      <dgm:spPr/>
    </dgm:pt>
    <dgm:pt modelId="{3942BB35-39A3-4A37-9526-84881B23F77B}" type="pres">
      <dgm:prSet presAssocID="{948C05D6-36BB-4C65-BDCD-1874CC2B2C92}"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Stomach"/>
        </a:ext>
      </dgm:extLst>
    </dgm:pt>
    <dgm:pt modelId="{4E9A7EE0-9552-4756-A562-45B0A71C1FE5}" type="pres">
      <dgm:prSet presAssocID="{948C05D6-36BB-4C65-BDCD-1874CC2B2C92}" presName="iconSpace" presStyleCnt="0"/>
      <dgm:spPr/>
    </dgm:pt>
    <dgm:pt modelId="{1BD6C986-7AA5-42A4-9CC4-4F4B28CDA72B}" type="pres">
      <dgm:prSet presAssocID="{948C05D6-36BB-4C65-BDCD-1874CC2B2C92}" presName="parTx" presStyleLbl="revTx" presStyleIdx="2" presStyleCnt="6">
        <dgm:presLayoutVars>
          <dgm:chMax val="0"/>
          <dgm:chPref val="0"/>
        </dgm:presLayoutVars>
      </dgm:prSet>
      <dgm:spPr/>
    </dgm:pt>
    <dgm:pt modelId="{04FB76BA-46DA-41CD-BDBC-D349583B7C18}" type="pres">
      <dgm:prSet presAssocID="{948C05D6-36BB-4C65-BDCD-1874CC2B2C92}" presName="txSpace" presStyleCnt="0"/>
      <dgm:spPr/>
    </dgm:pt>
    <dgm:pt modelId="{1413985D-6107-48AE-AEE3-B5235474610E}" type="pres">
      <dgm:prSet presAssocID="{948C05D6-36BB-4C65-BDCD-1874CC2B2C92}" presName="desTx" presStyleLbl="revTx" presStyleIdx="3" presStyleCnt="6">
        <dgm:presLayoutVars/>
      </dgm:prSet>
      <dgm:spPr/>
    </dgm:pt>
    <dgm:pt modelId="{4F3F294D-D2FB-439B-86CC-AE0E4343A48F}" type="pres">
      <dgm:prSet presAssocID="{731E90CE-7792-41D9-8E3F-8C22A7F54BC2}" presName="sibTrans" presStyleCnt="0"/>
      <dgm:spPr/>
    </dgm:pt>
    <dgm:pt modelId="{11B1F081-4603-4125-BEA9-4871FBB4CD66}" type="pres">
      <dgm:prSet presAssocID="{EB7FB5A6-1C1E-4C85-B96E-DA45761A7542}" presName="compNode" presStyleCnt="0"/>
      <dgm:spPr/>
    </dgm:pt>
    <dgm:pt modelId="{F1EDC6BC-8426-4551-B7B5-8C8008467284}" type="pres">
      <dgm:prSet presAssocID="{EB7FB5A6-1C1E-4C85-B96E-DA45761A7542}"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ow"/>
        </a:ext>
      </dgm:extLst>
    </dgm:pt>
    <dgm:pt modelId="{E5F6C28D-9510-47BE-AACB-8FF8C76A7C43}" type="pres">
      <dgm:prSet presAssocID="{EB7FB5A6-1C1E-4C85-B96E-DA45761A7542}" presName="iconSpace" presStyleCnt="0"/>
      <dgm:spPr/>
    </dgm:pt>
    <dgm:pt modelId="{598DF652-F7B6-4922-9620-6F7ACC9B3421}" type="pres">
      <dgm:prSet presAssocID="{EB7FB5A6-1C1E-4C85-B96E-DA45761A7542}" presName="parTx" presStyleLbl="revTx" presStyleIdx="4" presStyleCnt="6">
        <dgm:presLayoutVars>
          <dgm:chMax val="0"/>
          <dgm:chPref val="0"/>
        </dgm:presLayoutVars>
      </dgm:prSet>
      <dgm:spPr/>
    </dgm:pt>
    <dgm:pt modelId="{5AB10734-DC82-4422-9277-FF9443741CD6}" type="pres">
      <dgm:prSet presAssocID="{EB7FB5A6-1C1E-4C85-B96E-DA45761A7542}" presName="txSpace" presStyleCnt="0"/>
      <dgm:spPr/>
    </dgm:pt>
    <dgm:pt modelId="{525D9FC3-7F2C-42AA-B872-D68115AF5230}" type="pres">
      <dgm:prSet presAssocID="{EB7FB5A6-1C1E-4C85-B96E-DA45761A7542}" presName="desTx" presStyleLbl="revTx" presStyleIdx="5" presStyleCnt="6">
        <dgm:presLayoutVars/>
      </dgm:prSet>
      <dgm:spPr/>
    </dgm:pt>
  </dgm:ptLst>
  <dgm:cxnLst>
    <dgm:cxn modelId="{C802B702-1C85-4CC7-954C-A8E575634E3A}" type="presOf" srcId="{AB8ED0F5-8FD4-4D12-A819-3113F79BF1BE}" destId="{525D9FC3-7F2C-42AA-B872-D68115AF5230}" srcOrd="0" destOrd="0" presId="urn:microsoft.com/office/officeart/2018/2/layout/IconLabelDescriptionList"/>
    <dgm:cxn modelId="{066E1F04-E01D-4D0F-9B36-D7D019BC9F76}" srcId="{0202781D-07B9-4B4B-91F6-8889D41792D0}" destId="{948C05D6-36BB-4C65-BDCD-1874CC2B2C92}" srcOrd="1" destOrd="0" parTransId="{FB48D501-17CD-4BD4-A906-2C4A8D79FA90}" sibTransId="{731E90CE-7792-41D9-8E3F-8C22A7F54BC2}"/>
    <dgm:cxn modelId="{46C30F16-59EB-4F91-A2D0-AFDE62CBA401}" srcId="{0202781D-07B9-4B4B-91F6-8889D41792D0}" destId="{E5C7CADE-8F08-43FD-A7A0-ADFBC7FA5E10}" srcOrd="0" destOrd="0" parTransId="{9D40B81D-DA2A-4FDA-8D62-02C37DD9E377}" sibTransId="{DA2F5F86-C2BF-48A3-B86D-354E975A30AC}"/>
    <dgm:cxn modelId="{623C7C62-EAA9-4CA7-815D-4AC326BD8A5E}" type="presOf" srcId="{948C05D6-36BB-4C65-BDCD-1874CC2B2C92}" destId="{1BD6C986-7AA5-42A4-9CC4-4F4B28CDA72B}" srcOrd="0" destOrd="0" presId="urn:microsoft.com/office/officeart/2018/2/layout/IconLabelDescriptionList"/>
    <dgm:cxn modelId="{020DAB49-6AD4-4EFB-B8C7-7BBDA9A8FFB9}" type="presOf" srcId="{E5C7CADE-8F08-43FD-A7A0-ADFBC7FA5E10}" destId="{F93AE81A-56B8-4B51-99EA-96317744107A}" srcOrd="0" destOrd="0" presId="urn:microsoft.com/office/officeart/2018/2/layout/IconLabelDescriptionList"/>
    <dgm:cxn modelId="{5A90F86A-9C4F-4A0E-BA5D-3233E0293038}" type="presOf" srcId="{0202781D-07B9-4B4B-91F6-8889D41792D0}" destId="{7DCE7EF7-F4E8-4D28-AB0C-5B0067CB951B}" srcOrd="0" destOrd="0" presId="urn:microsoft.com/office/officeart/2018/2/layout/IconLabelDescriptionList"/>
    <dgm:cxn modelId="{D389684F-67B7-4EA5-A268-BB54E181F90B}" srcId="{EB7FB5A6-1C1E-4C85-B96E-DA45761A7542}" destId="{AB8ED0F5-8FD4-4D12-A819-3113F79BF1BE}" srcOrd="0" destOrd="0" parTransId="{152EE3E3-A29B-4CF0-964F-BEA3F6DFEF0C}" sibTransId="{8024028D-7A9F-4793-B03F-A79D9F9F3526}"/>
    <dgm:cxn modelId="{4655CBBA-EB0C-441F-A98D-CC768DB1B157}" type="presOf" srcId="{EB7FB5A6-1C1E-4C85-B96E-DA45761A7542}" destId="{598DF652-F7B6-4922-9620-6F7ACC9B3421}" srcOrd="0" destOrd="0" presId="urn:microsoft.com/office/officeart/2018/2/layout/IconLabelDescriptionList"/>
    <dgm:cxn modelId="{A2B266FF-48E3-4477-A75A-D72FE19DFF2B}" srcId="{0202781D-07B9-4B4B-91F6-8889D41792D0}" destId="{EB7FB5A6-1C1E-4C85-B96E-DA45761A7542}" srcOrd="2" destOrd="0" parTransId="{84FF08DB-FDA9-47D6-B76D-12827321D027}" sibTransId="{923B77C0-47A2-4ED3-8492-AFC91F4CE849}"/>
    <dgm:cxn modelId="{EEC98D8F-D9A3-499A-B409-05E64C2562BF}" type="presParOf" srcId="{7DCE7EF7-F4E8-4D28-AB0C-5B0067CB951B}" destId="{16C9F3B6-D564-495F-887B-C150A7B0B851}" srcOrd="0" destOrd="0" presId="urn:microsoft.com/office/officeart/2018/2/layout/IconLabelDescriptionList"/>
    <dgm:cxn modelId="{98819A3A-FED6-4A4C-9DED-096374A37061}" type="presParOf" srcId="{16C9F3B6-D564-495F-887B-C150A7B0B851}" destId="{66534DE1-D00D-4823-B92D-D9F4257DC26E}" srcOrd="0" destOrd="0" presId="urn:microsoft.com/office/officeart/2018/2/layout/IconLabelDescriptionList"/>
    <dgm:cxn modelId="{13BE6838-45CA-4A0D-AB91-F1BE8BFBF39C}" type="presParOf" srcId="{16C9F3B6-D564-495F-887B-C150A7B0B851}" destId="{D6CB21F1-03CE-4A8D-B495-661D3376E68D}" srcOrd="1" destOrd="0" presId="urn:microsoft.com/office/officeart/2018/2/layout/IconLabelDescriptionList"/>
    <dgm:cxn modelId="{BE293D10-014C-4A82-9865-CD21BA61496E}" type="presParOf" srcId="{16C9F3B6-D564-495F-887B-C150A7B0B851}" destId="{F93AE81A-56B8-4B51-99EA-96317744107A}" srcOrd="2" destOrd="0" presId="urn:microsoft.com/office/officeart/2018/2/layout/IconLabelDescriptionList"/>
    <dgm:cxn modelId="{9B11DE9A-DDFA-43C7-8F53-8EBC0C468697}" type="presParOf" srcId="{16C9F3B6-D564-495F-887B-C150A7B0B851}" destId="{95856672-0087-4AD6-A667-A05FE355D232}" srcOrd="3" destOrd="0" presId="urn:microsoft.com/office/officeart/2018/2/layout/IconLabelDescriptionList"/>
    <dgm:cxn modelId="{1806D53E-2CCD-4C57-B760-2AACD1E6CCD8}" type="presParOf" srcId="{16C9F3B6-D564-495F-887B-C150A7B0B851}" destId="{3EBF4EA4-DC43-4EAF-9E60-FE1E17AD1171}" srcOrd="4" destOrd="0" presId="urn:microsoft.com/office/officeart/2018/2/layout/IconLabelDescriptionList"/>
    <dgm:cxn modelId="{41FF491B-CDF7-4C5A-8866-86F94DE52ABA}" type="presParOf" srcId="{7DCE7EF7-F4E8-4D28-AB0C-5B0067CB951B}" destId="{36CBBDF5-E18F-4D92-80B2-DC66EFA145F1}" srcOrd="1" destOrd="0" presId="urn:microsoft.com/office/officeart/2018/2/layout/IconLabelDescriptionList"/>
    <dgm:cxn modelId="{E5D33A09-D376-47F6-B246-D815A529AAF2}" type="presParOf" srcId="{7DCE7EF7-F4E8-4D28-AB0C-5B0067CB951B}" destId="{DAF680B5-F37A-4959-8195-20BF39EFDBF0}" srcOrd="2" destOrd="0" presId="urn:microsoft.com/office/officeart/2018/2/layout/IconLabelDescriptionList"/>
    <dgm:cxn modelId="{09AC4241-4E13-4D7A-B3DF-008C88246101}" type="presParOf" srcId="{DAF680B5-F37A-4959-8195-20BF39EFDBF0}" destId="{3942BB35-39A3-4A37-9526-84881B23F77B}" srcOrd="0" destOrd="0" presId="urn:microsoft.com/office/officeart/2018/2/layout/IconLabelDescriptionList"/>
    <dgm:cxn modelId="{80CA9170-DE51-4792-884D-96C2A1A60D1D}" type="presParOf" srcId="{DAF680B5-F37A-4959-8195-20BF39EFDBF0}" destId="{4E9A7EE0-9552-4756-A562-45B0A71C1FE5}" srcOrd="1" destOrd="0" presId="urn:microsoft.com/office/officeart/2018/2/layout/IconLabelDescriptionList"/>
    <dgm:cxn modelId="{A24042E0-3445-4ED1-9CD6-C25E1644FC37}" type="presParOf" srcId="{DAF680B5-F37A-4959-8195-20BF39EFDBF0}" destId="{1BD6C986-7AA5-42A4-9CC4-4F4B28CDA72B}" srcOrd="2" destOrd="0" presId="urn:microsoft.com/office/officeart/2018/2/layout/IconLabelDescriptionList"/>
    <dgm:cxn modelId="{D5E45038-3630-4CF4-B45C-C569DFA4FD8D}" type="presParOf" srcId="{DAF680B5-F37A-4959-8195-20BF39EFDBF0}" destId="{04FB76BA-46DA-41CD-BDBC-D349583B7C18}" srcOrd="3" destOrd="0" presId="urn:microsoft.com/office/officeart/2018/2/layout/IconLabelDescriptionList"/>
    <dgm:cxn modelId="{CE32CFB8-B1E2-4FD7-AA87-D1253BBB8F51}" type="presParOf" srcId="{DAF680B5-F37A-4959-8195-20BF39EFDBF0}" destId="{1413985D-6107-48AE-AEE3-B5235474610E}" srcOrd="4" destOrd="0" presId="urn:microsoft.com/office/officeart/2018/2/layout/IconLabelDescriptionList"/>
    <dgm:cxn modelId="{B8E9C91E-3138-4985-986B-846EE23B2F75}" type="presParOf" srcId="{7DCE7EF7-F4E8-4D28-AB0C-5B0067CB951B}" destId="{4F3F294D-D2FB-439B-86CC-AE0E4343A48F}" srcOrd="3" destOrd="0" presId="urn:microsoft.com/office/officeart/2018/2/layout/IconLabelDescriptionList"/>
    <dgm:cxn modelId="{A2B3ED61-22F0-4A00-9F28-7966E281789F}" type="presParOf" srcId="{7DCE7EF7-F4E8-4D28-AB0C-5B0067CB951B}" destId="{11B1F081-4603-4125-BEA9-4871FBB4CD66}" srcOrd="4" destOrd="0" presId="urn:microsoft.com/office/officeart/2018/2/layout/IconLabelDescriptionList"/>
    <dgm:cxn modelId="{067A2215-92B2-4D06-8613-7AF5B4CCF604}" type="presParOf" srcId="{11B1F081-4603-4125-BEA9-4871FBB4CD66}" destId="{F1EDC6BC-8426-4551-B7B5-8C8008467284}" srcOrd="0" destOrd="0" presId="urn:microsoft.com/office/officeart/2018/2/layout/IconLabelDescriptionList"/>
    <dgm:cxn modelId="{6177E0A2-59D5-404C-8569-8B5C50AC0299}" type="presParOf" srcId="{11B1F081-4603-4125-BEA9-4871FBB4CD66}" destId="{E5F6C28D-9510-47BE-AACB-8FF8C76A7C43}" srcOrd="1" destOrd="0" presId="urn:microsoft.com/office/officeart/2018/2/layout/IconLabelDescriptionList"/>
    <dgm:cxn modelId="{6418DB5B-8642-458A-9C0B-70050399EA13}" type="presParOf" srcId="{11B1F081-4603-4125-BEA9-4871FBB4CD66}" destId="{598DF652-F7B6-4922-9620-6F7ACC9B3421}" srcOrd="2" destOrd="0" presId="urn:microsoft.com/office/officeart/2018/2/layout/IconLabelDescriptionList"/>
    <dgm:cxn modelId="{466822B9-4798-4838-A4BE-341CA5E52A7F}" type="presParOf" srcId="{11B1F081-4603-4125-BEA9-4871FBB4CD66}" destId="{5AB10734-DC82-4422-9277-FF9443741CD6}" srcOrd="3" destOrd="0" presId="urn:microsoft.com/office/officeart/2018/2/layout/IconLabelDescriptionList"/>
    <dgm:cxn modelId="{AC793A4C-14E5-4571-A959-A18B76DCFD92}" type="presParOf" srcId="{11B1F081-4603-4125-BEA9-4871FBB4CD66}" destId="{525D9FC3-7F2C-42AA-B872-D68115AF5230}" srcOrd="4" destOrd="0" presId="urn:microsoft.com/office/officeart/2018/2/layout/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05005B-7B7D-4DB5-9D12-B11806D84B2E}"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C3BBAD69-FFAB-492A-ADB8-BBD96A5B48CE}">
      <dgm:prSet phldrT="[Text]"/>
      <dgm:spPr/>
      <dgm:t>
        <a:bodyPr/>
        <a:lstStyle/>
        <a:p>
          <a:pPr>
            <a:lnSpc>
              <a:spcPct val="100000"/>
            </a:lnSpc>
          </a:pPr>
          <a:r>
            <a:rPr lang="en-US" dirty="0"/>
            <a:t>Totally informal</a:t>
          </a:r>
        </a:p>
      </dgm:t>
    </dgm:pt>
    <dgm:pt modelId="{D6DFF1EA-B047-4136-93CC-9A7E3C2BB037}" type="parTrans" cxnId="{653F782B-160C-4477-AEBE-74CC9515AABB}">
      <dgm:prSet/>
      <dgm:spPr/>
      <dgm:t>
        <a:bodyPr/>
        <a:lstStyle/>
        <a:p>
          <a:endParaRPr lang="en-US"/>
        </a:p>
      </dgm:t>
    </dgm:pt>
    <dgm:pt modelId="{850B7216-EB7C-4774-8A27-D3C6048D673A}" type="sibTrans" cxnId="{653F782B-160C-4477-AEBE-74CC9515AABB}">
      <dgm:prSet/>
      <dgm:spPr/>
      <dgm:t>
        <a:bodyPr/>
        <a:lstStyle/>
        <a:p>
          <a:endParaRPr lang="en-US"/>
        </a:p>
      </dgm:t>
    </dgm:pt>
    <dgm:pt modelId="{173B4175-33CC-4BFE-BAE5-D9D636605FAB}">
      <dgm:prSet phldrT="[Text]"/>
      <dgm:spPr/>
      <dgm:t>
        <a:bodyPr/>
        <a:lstStyle/>
        <a:p>
          <a:pPr>
            <a:lnSpc>
              <a:spcPct val="100000"/>
            </a:lnSpc>
          </a:pPr>
          <a:r>
            <a:rPr lang="en-US" dirty="0"/>
            <a:t>Home grown production</a:t>
          </a:r>
        </a:p>
      </dgm:t>
    </dgm:pt>
    <dgm:pt modelId="{4C523926-6B9A-458D-BACA-77FB7B6EC10A}" type="parTrans" cxnId="{21B683EF-0C81-4C58-95C5-35752481CB2B}">
      <dgm:prSet/>
      <dgm:spPr/>
      <dgm:t>
        <a:bodyPr/>
        <a:lstStyle/>
        <a:p>
          <a:endParaRPr lang="en-US"/>
        </a:p>
      </dgm:t>
    </dgm:pt>
    <dgm:pt modelId="{D7974137-CA8B-4999-990F-5BD99E5D9243}" type="sibTrans" cxnId="{21B683EF-0C81-4C58-95C5-35752481CB2B}">
      <dgm:prSet/>
      <dgm:spPr/>
      <dgm:t>
        <a:bodyPr/>
        <a:lstStyle/>
        <a:p>
          <a:endParaRPr lang="en-US"/>
        </a:p>
      </dgm:t>
    </dgm:pt>
    <dgm:pt modelId="{C62DD186-8F76-4BBD-A09E-1F6BA526F58F}">
      <dgm:prSet phldrT="[Text]"/>
      <dgm:spPr/>
      <dgm:t>
        <a:bodyPr/>
        <a:lstStyle/>
        <a:p>
          <a:pPr>
            <a:lnSpc>
              <a:spcPct val="100000"/>
            </a:lnSpc>
          </a:pPr>
          <a:r>
            <a:rPr lang="en-US"/>
            <a:t>Semi-informal</a:t>
          </a:r>
        </a:p>
      </dgm:t>
    </dgm:pt>
    <dgm:pt modelId="{FF279BD7-3B22-4A9C-976C-0840F5D67ED6}" type="parTrans" cxnId="{6171ED65-BD65-41FC-B1FC-841A4A6663EB}">
      <dgm:prSet/>
      <dgm:spPr/>
      <dgm:t>
        <a:bodyPr/>
        <a:lstStyle/>
        <a:p>
          <a:endParaRPr lang="en-US"/>
        </a:p>
      </dgm:t>
    </dgm:pt>
    <dgm:pt modelId="{2A6C5E71-5886-4EE5-AB35-E5A6108BF0AA}" type="sibTrans" cxnId="{6171ED65-BD65-41FC-B1FC-841A4A6663EB}">
      <dgm:prSet/>
      <dgm:spPr/>
      <dgm:t>
        <a:bodyPr/>
        <a:lstStyle/>
        <a:p>
          <a:endParaRPr lang="en-US"/>
        </a:p>
      </dgm:t>
    </dgm:pt>
    <dgm:pt modelId="{1CA94463-C725-4DD1-B679-26E86D9DF500}">
      <dgm:prSet phldrT="[Text]"/>
      <dgm:spPr/>
      <dgm:t>
        <a:bodyPr/>
        <a:lstStyle/>
        <a:p>
          <a:pPr>
            <a:lnSpc>
              <a:spcPct val="100000"/>
            </a:lnSpc>
          </a:pPr>
          <a:r>
            <a:rPr lang="en-US"/>
            <a:t>Micro-retailers</a:t>
          </a:r>
        </a:p>
      </dgm:t>
    </dgm:pt>
    <dgm:pt modelId="{648FDB5B-CCDA-4EE7-B401-E13FFE96E8A9}" type="parTrans" cxnId="{1DBC175F-6E93-485A-A167-BA06F65E00D2}">
      <dgm:prSet/>
      <dgm:spPr/>
      <dgm:t>
        <a:bodyPr/>
        <a:lstStyle/>
        <a:p>
          <a:endParaRPr lang="en-US"/>
        </a:p>
      </dgm:t>
    </dgm:pt>
    <dgm:pt modelId="{22EE5715-86C0-4BC9-B97F-C2758FBE4311}" type="sibTrans" cxnId="{1DBC175F-6E93-485A-A167-BA06F65E00D2}">
      <dgm:prSet/>
      <dgm:spPr/>
      <dgm:t>
        <a:bodyPr/>
        <a:lstStyle/>
        <a:p>
          <a:endParaRPr lang="en-US"/>
        </a:p>
      </dgm:t>
    </dgm:pt>
    <dgm:pt modelId="{AA002592-061C-4005-B690-3C2E0F9B63BB}">
      <dgm:prSet phldrT="[Text]"/>
      <dgm:spPr/>
      <dgm:t>
        <a:bodyPr/>
        <a:lstStyle/>
        <a:p>
          <a:pPr>
            <a:lnSpc>
              <a:spcPct val="100000"/>
            </a:lnSpc>
          </a:pPr>
          <a:r>
            <a:rPr lang="en-US"/>
            <a:t>Unofficial markets</a:t>
          </a:r>
        </a:p>
      </dgm:t>
    </dgm:pt>
    <dgm:pt modelId="{9EC19C29-98FF-4507-ACB0-A06520C0F309}" type="parTrans" cxnId="{755E5969-CADB-42DD-BAC7-1036C1A345B2}">
      <dgm:prSet/>
      <dgm:spPr/>
      <dgm:t>
        <a:bodyPr/>
        <a:lstStyle/>
        <a:p>
          <a:endParaRPr lang="en-US"/>
        </a:p>
      </dgm:t>
    </dgm:pt>
    <dgm:pt modelId="{0424E1A1-6BC6-45E3-8DDE-A5A5D25510D7}" type="sibTrans" cxnId="{755E5969-CADB-42DD-BAC7-1036C1A345B2}">
      <dgm:prSet/>
      <dgm:spPr/>
      <dgm:t>
        <a:bodyPr/>
        <a:lstStyle/>
        <a:p>
          <a:endParaRPr lang="en-US"/>
        </a:p>
      </dgm:t>
    </dgm:pt>
    <dgm:pt modelId="{174B602C-617C-44A4-9D00-298B206A3197}">
      <dgm:prSet phldrT="[Text]"/>
      <dgm:spPr/>
      <dgm:t>
        <a:bodyPr/>
        <a:lstStyle/>
        <a:p>
          <a:pPr>
            <a:lnSpc>
              <a:spcPct val="100000"/>
            </a:lnSpc>
          </a:pPr>
          <a:r>
            <a:rPr lang="en-US"/>
            <a:t>Intermediate</a:t>
          </a:r>
        </a:p>
      </dgm:t>
    </dgm:pt>
    <dgm:pt modelId="{9A50E4DA-B34B-46E8-B64B-2A32EDB1DE94}" type="parTrans" cxnId="{46D816FF-75E6-4F3A-B809-CC33363C53F3}">
      <dgm:prSet/>
      <dgm:spPr/>
      <dgm:t>
        <a:bodyPr/>
        <a:lstStyle/>
        <a:p>
          <a:endParaRPr lang="en-US"/>
        </a:p>
      </dgm:t>
    </dgm:pt>
    <dgm:pt modelId="{C25B8C53-DD75-44A4-9E24-4C1813C15310}" type="sibTrans" cxnId="{46D816FF-75E6-4F3A-B809-CC33363C53F3}">
      <dgm:prSet/>
      <dgm:spPr/>
      <dgm:t>
        <a:bodyPr/>
        <a:lstStyle/>
        <a:p>
          <a:endParaRPr lang="en-US"/>
        </a:p>
      </dgm:t>
    </dgm:pt>
    <dgm:pt modelId="{99778158-9450-4D3A-8118-D271095BB876}">
      <dgm:prSet phldrT="[Text]"/>
      <dgm:spPr/>
      <dgm:t>
        <a:bodyPr/>
        <a:lstStyle/>
        <a:p>
          <a:pPr>
            <a:lnSpc>
              <a:spcPct val="100000"/>
            </a:lnSpc>
          </a:pPr>
          <a:r>
            <a:rPr lang="en-US"/>
            <a:t>Stores</a:t>
          </a:r>
        </a:p>
      </dgm:t>
    </dgm:pt>
    <dgm:pt modelId="{2EC292ED-7C79-485E-B689-26789F15E167}" type="parTrans" cxnId="{EA5ABE87-C7BE-49EA-91B5-A2E4A427C4B5}">
      <dgm:prSet/>
      <dgm:spPr/>
      <dgm:t>
        <a:bodyPr/>
        <a:lstStyle/>
        <a:p>
          <a:endParaRPr lang="en-US"/>
        </a:p>
      </dgm:t>
    </dgm:pt>
    <dgm:pt modelId="{8DACE501-1EA8-4E96-AA3C-7561EDEEF089}" type="sibTrans" cxnId="{EA5ABE87-C7BE-49EA-91B5-A2E4A427C4B5}">
      <dgm:prSet/>
      <dgm:spPr/>
      <dgm:t>
        <a:bodyPr/>
        <a:lstStyle/>
        <a:p>
          <a:endParaRPr lang="en-US"/>
        </a:p>
      </dgm:t>
    </dgm:pt>
    <dgm:pt modelId="{CE5679E1-30F8-49BC-9029-AD66B02C8860}">
      <dgm:prSet phldrT="[Text]"/>
      <dgm:spPr/>
      <dgm:t>
        <a:bodyPr/>
        <a:lstStyle/>
        <a:p>
          <a:pPr>
            <a:lnSpc>
              <a:spcPct val="100000"/>
            </a:lnSpc>
          </a:pPr>
          <a:r>
            <a:rPr lang="en-US"/>
            <a:t>Official markets</a:t>
          </a:r>
        </a:p>
      </dgm:t>
    </dgm:pt>
    <dgm:pt modelId="{5E6ACAEA-8A2C-4240-87EE-49E162651F4E}" type="parTrans" cxnId="{67CC68E5-E992-4F32-BF96-3E3BFBC7CF95}">
      <dgm:prSet/>
      <dgm:spPr/>
      <dgm:t>
        <a:bodyPr/>
        <a:lstStyle/>
        <a:p>
          <a:endParaRPr lang="en-US"/>
        </a:p>
      </dgm:t>
    </dgm:pt>
    <dgm:pt modelId="{3DF94B41-B07E-4D36-A7BA-08557945E840}" type="sibTrans" cxnId="{67CC68E5-E992-4F32-BF96-3E3BFBC7CF95}">
      <dgm:prSet/>
      <dgm:spPr/>
      <dgm:t>
        <a:bodyPr/>
        <a:lstStyle/>
        <a:p>
          <a:endParaRPr lang="en-US"/>
        </a:p>
      </dgm:t>
    </dgm:pt>
    <dgm:pt modelId="{D4F4C6A9-B5F3-4360-8D71-14572D9A6020}">
      <dgm:prSet phldrT="[Text]"/>
      <dgm:spPr/>
      <dgm:t>
        <a:bodyPr/>
        <a:lstStyle/>
        <a:p>
          <a:pPr>
            <a:lnSpc>
              <a:spcPct val="100000"/>
            </a:lnSpc>
          </a:pPr>
          <a:r>
            <a:rPr lang="en-US"/>
            <a:t>Formal</a:t>
          </a:r>
        </a:p>
      </dgm:t>
    </dgm:pt>
    <dgm:pt modelId="{D43610E4-0588-41B4-9CC0-FC3AA4A90915}" type="parTrans" cxnId="{0C8CAA5E-88B3-4FDB-AD7E-1D4B8B7A7516}">
      <dgm:prSet/>
      <dgm:spPr/>
      <dgm:t>
        <a:bodyPr/>
        <a:lstStyle/>
        <a:p>
          <a:endParaRPr lang="en-US"/>
        </a:p>
      </dgm:t>
    </dgm:pt>
    <dgm:pt modelId="{DAF5E5EB-2C40-4103-943E-E6A171D0B984}" type="sibTrans" cxnId="{0C8CAA5E-88B3-4FDB-AD7E-1D4B8B7A7516}">
      <dgm:prSet/>
      <dgm:spPr/>
      <dgm:t>
        <a:bodyPr/>
        <a:lstStyle/>
        <a:p>
          <a:endParaRPr lang="en-US"/>
        </a:p>
      </dgm:t>
    </dgm:pt>
    <dgm:pt modelId="{487BB3F4-AAC2-47E5-A1BB-E95AD42E85A3}">
      <dgm:prSet phldrT="[Text]"/>
      <dgm:spPr/>
      <dgm:t>
        <a:bodyPr/>
        <a:lstStyle/>
        <a:p>
          <a:pPr>
            <a:lnSpc>
              <a:spcPct val="100000"/>
            </a:lnSpc>
          </a:pPr>
          <a:r>
            <a:rPr lang="en-US"/>
            <a:t>Supermarkets</a:t>
          </a:r>
        </a:p>
      </dgm:t>
    </dgm:pt>
    <dgm:pt modelId="{E01408D5-A450-4BB5-B131-F9278BB6AFCB}" type="parTrans" cxnId="{9D498E4A-69A5-4217-8421-5C580AB6752F}">
      <dgm:prSet/>
      <dgm:spPr/>
      <dgm:t>
        <a:bodyPr/>
        <a:lstStyle/>
        <a:p>
          <a:endParaRPr lang="en-US"/>
        </a:p>
      </dgm:t>
    </dgm:pt>
    <dgm:pt modelId="{5EAD77D2-8D62-4C8E-B5DB-E085D26FBB7F}" type="sibTrans" cxnId="{9D498E4A-69A5-4217-8421-5C580AB6752F}">
      <dgm:prSet/>
      <dgm:spPr/>
      <dgm:t>
        <a:bodyPr/>
        <a:lstStyle/>
        <a:p>
          <a:endParaRPr lang="en-US"/>
        </a:p>
      </dgm:t>
    </dgm:pt>
    <dgm:pt modelId="{D0FDFD44-2F3C-4C0A-A540-7ED41CB8E309}">
      <dgm:prSet phldrT="[Text]"/>
      <dgm:spPr/>
      <dgm:t>
        <a:bodyPr/>
        <a:lstStyle/>
        <a:p>
          <a:pPr>
            <a:lnSpc>
              <a:spcPct val="100000"/>
            </a:lnSpc>
          </a:pPr>
          <a:endParaRPr lang="en-US"/>
        </a:p>
      </dgm:t>
    </dgm:pt>
    <dgm:pt modelId="{8B699A3D-1294-4EF4-A802-FD1E836533CD}" type="parTrans" cxnId="{67797699-4B5A-47AB-A48D-4120B1672E6E}">
      <dgm:prSet/>
      <dgm:spPr/>
      <dgm:t>
        <a:bodyPr/>
        <a:lstStyle/>
        <a:p>
          <a:endParaRPr lang="en-US"/>
        </a:p>
      </dgm:t>
    </dgm:pt>
    <dgm:pt modelId="{173D8551-F614-433E-A8D1-9082A35E106F}" type="sibTrans" cxnId="{67797699-4B5A-47AB-A48D-4120B1672E6E}">
      <dgm:prSet/>
      <dgm:spPr/>
      <dgm:t>
        <a:bodyPr/>
        <a:lstStyle/>
        <a:p>
          <a:endParaRPr lang="en-US"/>
        </a:p>
      </dgm:t>
    </dgm:pt>
    <dgm:pt modelId="{2F2E2AB1-E421-4091-B331-6E265CCE2F0A}">
      <dgm:prSet phldrT="[Text]"/>
      <dgm:spPr/>
      <dgm:t>
        <a:bodyPr/>
        <a:lstStyle/>
        <a:p>
          <a:pPr>
            <a:lnSpc>
              <a:spcPct val="100000"/>
            </a:lnSpc>
          </a:pPr>
          <a:r>
            <a:rPr lang="en-US" dirty="0"/>
            <a:t>Grocery chain stores</a:t>
          </a:r>
        </a:p>
      </dgm:t>
    </dgm:pt>
    <dgm:pt modelId="{BE92876F-D076-459A-B6A2-779A7E9AF5E0}" type="parTrans" cxnId="{6867566E-0BB5-4E42-BED6-3074614F8120}">
      <dgm:prSet/>
      <dgm:spPr/>
      <dgm:t>
        <a:bodyPr/>
        <a:lstStyle/>
        <a:p>
          <a:endParaRPr lang="en-US"/>
        </a:p>
      </dgm:t>
    </dgm:pt>
    <dgm:pt modelId="{CBAF8667-F818-4D3C-930B-15C4AB2AA893}" type="sibTrans" cxnId="{6867566E-0BB5-4E42-BED6-3074614F8120}">
      <dgm:prSet/>
      <dgm:spPr/>
      <dgm:t>
        <a:bodyPr/>
        <a:lstStyle/>
        <a:p>
          <a:endParaRPr lang="en-US"/>
        </a:p>
      </dgm:t>
    </dgm:pt>
    <dgm:pt modelId="{9DB714D9-AFC3-498D-A90A-37FCA4D71C87}" type="pres">
      <dgm:prSet presAssocID="{B705005B-7B7D-4DB5-9D12-B11806D84B2E}" presName="root" presStyleCnt="0">
        <dgm:presLayoutVars>
          <dgm:dir/>
          <dgm:resizeHandles val="exact"/>
        </dgm:presLayoutVars>
      </dgm:prSet>
      <dgm:spPr/>
    </dgm:pt>
    <dgm:pt modelId="{1754B26C-5132-46C6-818F-69E37A6ABB02}" type="pres">
      <dgm:prSet presAssocID="{C3BBAD69-FFAB-492A-ADB8-BBD96A5B48CE}" presName="compNode" presStyleCnt="0"/>
      <dgm:spPr/>
    </dgm:pt>
    <dgm:pt modelId="{FA3FC465-7397-4489-8246-826302A0F615}" type="pres">
      <dgm:prSet presAssocID="{C3BBAD69-FFAB-492A-ADB8-BBD96A5B48CE}" presName="bgRect" presStyleLbl="bgShp" presStyleIdx="0" presStyleCnt="4" custLinFactNeighborX="-7922" custLinFactNeighborY="-197"/>
      <dgm:spPr/>
    </dgm:pt>
    <dgm:pt modelId="{D58305D2-B650-49FA-B050-71075191C369}" type="pres">
      <dgm:prSet presAssocID="{C3BBAD69-FFAB-492A-ADB8-BBD96A5B48CE}" presName="iconRect" presStyleLbl="node1" presStyleIdx="0" presStyleCnt="4" custLinFactX="300000" custLinFactNeighborX="351277" custLinFactNeighborY="18420"/>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House"/>
        </a:ext>
      </dgm:extLst>
    </dgm:pt>
    <dgm:pt modelId="{6E726F3D-7292-44C8-89DF-AACD21896551}" type="pres">
      <dgm:prSet presAssocID="{C3BBAD69-FFAB-492A-ADB8-BBD96A5B48CE}" presName="spaceRect" presStyleCnt="0"/>
      <dgm:spPr/>
    </dgm:pt>
    <dgm:pt modelId="{626A729E-C172-4C7C-8749-8CFEB8C02FCA}" type="pres">
      <dgm:prSet presAssocID="{C3BBAD69-FFAB-492A-ADB8-BBD96A5B48CE}" presName="parTx" presStyleLbl="revTx" presStyleIdx="0" presStyleCnt="8">
        <dgm:presLayoutVars>
          <dgm:chMax val="0"/>
          <dgm:chPref val="0"/>
        </dgm:presLayoutVars>
      </dgm:prSet>
      <dgm:spPr/>
    </dgm:pt>
    <dgm:pt modelId="{E1374D39-939F-4033-B850-70BAB8BC90C8}" type="pres">
      <dgm:prSet presAssocID="{C3BBAD69-FFAB-492A-ADB8-BBD96A5B48CE}" presName="desTx" presStyleLbl="revTx" presStyleIdx="1" presStyleCnt="8">
        <dgm:presLayoutVars/>
      </dgm:prSet>
      <dgm:spPr/>
    </dgm:pt>
    <dgm:pt modelId="{4F71ACA4-0200-49F8-8FB7-63E3257E0B29}" type="pres">
      <dgm:prSet presAssocID="{850B7216-EB7C-4774-8A27-D3C6048D673A}" presName="sibTrans" presStyleCnt="0"/>
      <dgm:spPr/>
    </dgm:pt>
    <dgm:pt modelId="{52812D05-5A88-4954-80F9-9087BF4C7560}" type="pres">
      <dgm:prSet presAssocID="{C62DD186-8F76-4BBD-A09E-1F6BA526F58F}" presName="compNode" presStyleCnt="0"/>
      <dgm:spPr/>
    </dgm:pt>
    <dgm:pt modelId="{44E074C4-0EFF-4292-8BFE-D601661856B5}" type="pres">
      <dgm:prSet presAssocID="{C62DD186-8F76-4BBD-A09E-1F6BA526F58F}" presName="bgRect" presStyleLbl="bgShp" presStyleIdx="1" presStyleCnt="4"/>
      <dgm:spPr/>
    </dgm:pt>
    <dgm:pt modelId="{A5B30E7E-DC49-4F00-B2BF-23208497554A}" type="pres">
      <dgm:prSet presAssocID="{C62DD186-8F76-4BBD-A09E-1F6BA526F58F}" presName="iconRect" presStyleLbl="node1" presStyleIdx="1" presStyleCnt="4" custLinFactX="300000" custLinFactNeighborX="351277" custLinFactNeighborY="1769"/>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Store"/>
        </a:ext>
      </dgm:extLst>
    </dgm:pt>
    <dgm:pt modelId="{ACCC55F7-F20F-42AD-B116-2FF2186CFDA4}" type="pres">
      <dgm:prSet presAssocID="{C62DD186-8F76-4BBD-A09E-1F6BA526F58F}" presName="spaceRect" presStyleCnt="0"/>
      <dgm:spPr/>
    </dgm:pt>
    <dgm:pt modelId="{95D7E0A1-EEB2-4F0E-8163-AA3FCAED4EAB}" type="pres">
      <dgm:prSet presAssocID="{C62DD186-8F76-4BBD-A09E-1F6BA526F58F}" presName="parTx" presStyleLbl="revTx" presStyleIdx="2" presStyleCnt="8">
        <dgm:presLayoutVars>
          <dgm:chMax val="0"/>
          <dgm:chPref val="0"/>
        </dgm:presLayoutVars>
      </dgm:prSet>
      <dgm:spPr/>
    </dgm:pt>
    <dgm:pt modelId="{DC13CD38-808A-4F14-B55C-C700A78591A1}" type="pres">
      <dgm:prSet presAssocID="{C62DD186-8F76-4BBD-A09E-1F6BA526F58F}" presName="desTx" presStyleLbl="revTx" presStyleIdx="3" presStyleCnt="8">
        <dgm:presLayoutVars/>
      </dgm:prSet>
      <dgm:spPr/>
    </dgm:pt>
    <dgm:pt modelId="{1B378481-A987-4440-8435-53BA0D374E83}" type="pres">
      <dgm:prSet presAssocID="{2A6C5E71-5886-4EE5-AB35-E5A6108BF0AA}" presName="sibTrans" presStyleCnt="0"/>
      <dgm:spPr/>
    </dgm:pt>
    <dgm:pt modelId="{CF52F61B-F6A3-4918-B188-A7EBCC2C90AB}" type="pres">
      <dgm:prSet presAssocID="{174B602C-617C-44A4-9D00-298B206A3197}" presName="compNode" presStyleCnt="0"/>
      <dgm:spPr/>
    </dgm:pt>
    <dgm:pt modelId="{0BDA10A7-FE8C-4D25-9ED8-2FA2A799E020}" type="pres">
      <dgm:prSet presAssocID="{174B602C-617C-44A4-9D00-298B206A3197}" presName="bgRect" presStyleLbl="bgShp" presStyleIdx="2" presStyleCnt="4"/>
      <dgm:spPr/>
    </dgm:pt>
    <dgm:pt modelId="{17834D49-B970-430B-A4E5-684FE9486204}" type="pres">
      <dgm:prSet presAssocID="{174B602C-617C-44A4-9D00-298B206A3197}" presName="iconRect" presStyleLbl="node1" presStyleIdx="2" presStyleCnt="4" custLinFactX="300000" custLinFactNeighborX="327297" custLinFactNeighborY="-18420"/>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Marker"/>
        </a:ext>
      </dgm:extLst>
    </dgm:pt>
    <dgm:pt modelId="{B3C3700D-A8B0-4868-A362-CF280E0D4FC0}" type="pres">
      <dgm:prSet presAssocID="{174B602C-617C-44A4-9D00-298B206A3197}" presName="spaceRect" presStyleCnt="0"/>
      <dgm:spPr/>
    </dgm:pt>
    <dgm:pt modelId="{EF06CC00-FD65-4B3D-A22B-B1D5E302F806}" type="pres">
      <dgm:prSet presAssocID="{174B602C-617C-44A4-9D00-298B206A3197}" presName="parTx" presStyleLbl="revTx" presStyleIdx="4" presStyleCnt="8">
        <dgm:presLayoutVars>
          <dgm:chMax val="0"/>
          <dgm:chPref val="0"/>
        </dgm:presLayoutVars>
      </dgm:prSet>
      <dgm:spPr/>
    </dgm:pt>
    <dgm:pt modelId="{A1EA743C-3E71-4CC4-AEBF-CE6C7CA6F5A3}" type="pres">
      <dgm:prSet presAssocID="{174B602C-617C-44A4-9D00-298B206A3197}" presName="desTx" presStyleLbl="revTx" presStyleIdx="5" presStyleCnt="8">
        <dgm:presLayoutVars/>
      </dgm:prSet>
      <dgm:spPr/>
    </dgm:pt>
    <dgm:pt modelId="{7E963640-4FFC-4625-85D0-EBD0B288FF34}" type="pres">
      <dgm:prSet presAssocID="{C25B8C53-DD75-44A4-9E24-4C1813C15310}" presName="sibTrans" presStyleCnt="0"/>
      <dgm:spPr/>
    </dgm:pt>
    <dgm:pt modelId="{5588D8C4-8B87-456E-8FE3-D39C908C5A13}" type="pres">
      <dgm:prSet presAssocID="{D4F4C6A9-B5F3-4360-8D71-14572D9A6020}" presName="compNode" presStyleCnt="0"/>
      <dgm:spPr/>
    </dgm:pt>
    <dgm:pt modelId="{6072FC29-2ED8-4FB7-8C3A-26FD967D71BC}" type="pres">
      <dgm:prSet presAssocID="{D4F4C6A9-B5F3-4360-8D71-14572D9A6020}" presName="bgRect" presStyleLbl="bgShp" presStyleIdx="3" presStyleCnt="4"/>
      <dgm:spPr/>
    </dgm:pt>
    <dgm:pt modelId="{64B04F5E-4374-403B-9EFD-EF8F034F14A6}" type="pres">
      <dgm:prSet presAssocID="{D4F4C6A9-B5F3-4360-8D71-14572D9A6020}" presName="iconRect" presStyleLbl="node1" presStyleIdx="3" presStyleCnt="4" custLinFactX="300000" custLinFactNeighborX="327297" custLinFactNeighborY="-170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Shopping cart"/>
        </a:ext>
      </dgm:extLst>
    </dgm:pt>
    <dgm:pt modelId="{A151CCDB-D077-4307-ABCA-173ADD3E81AF}" type="pres">
      <dgm:prSet presAssocID="{D4F4C6A9-B5F3-4360-8D71-14572D9A6020}" presName="spaceRect" presStyleCnt="0"/>
      <dgm:spPr/>
    </dgm:pt>
    <dgm:pt modelId="{D641FB8D-0A39-437A-BA3E-CE7B74BB34EE}" type="pres">
      <dgm:prSet presAssocID="{D4F4C6A9-B5F3-4360-8D71-14572D9A6020}" presName="parTx" presStyleLbl="revTx" presStyleIdx="6" presStyleCnt="8">
        <dgm:presLayoutVars>
          <dgm:chMax val="0"/>
          <dgm:chPref val="0"/>
        </dgm:presLayoutVars>
      </dgm:prSet>
      <dgm:spPr/>
    </dgm:pt>
    <dgm:pt modelId="{131366C3-0185-464F-BF20-EEC8BFC14F07}" type="pres">
      <dgm:prSet presAssocID="{D4F4C6A9-B5F3-4360-8D71-14572D9A6020}" presName="desTx" presStyleLbl="revTx" presStyleIdx="7" presStyleCnt="8">
        <dgm:presLayoutVars/>
      </dgm:prSet>
      <dgm:spPr/>
    </dgm:pt>
  </dgm:ptLst>
  <dgm:cxnLst>
    <dgm:cxn modelId="{B401CE06-40E9-4315-8CE6-6FBC06BA121B}" type="presOf" srcId="{1CA94463-C725-4DD1-B679-26E86D9DF500}" destId="{DC13CD38-808A-4F14-B55C-C700A78591A1}" srcOrd="0" destOrd="0" presId="urn:microsoft.com/office/officeart/2018/2/layout/IconVerticalSolidList"/>
    <dgm:cxn modelId="{653F782B-160C-4477-AEBE-74CC9515AABB}" srcId="{B705005B-7B7D-4DB5-9D12-B11806D84B2E}" destId="{C3BBAD69-FFAB-492A-ADB8-BBD96A5B48CE}" srcOrd="0" destOrd="0" parTransId="{D6DFF1EA-B047-4136-93CC-9A7E3C2BB037}" sibTransId="{850B7216-EB7C-4774-8A27-D3C6048D673A}"/>
    <dgm:cxn modelId="{8D181C33-39DC-40BB-932F-EE37232BF834}" type="presOf" srcId="{2F2E2AB1-E421-4091-B331-6E265CCE2F0A}" destId="{131366C3-0185-464F-BF20-EEC8BFC14F07}" srcOrd="0" destOrd="1" presId="urn:microsoft.com/office/officeart/2018/2/layout/IconVerticalSolidList"/>
    <dgm:cxn modelId="{7FE4A437-3018-4108-BF97-0FC1B2F3711D}" type="presOf" srcId="{CE5679E1-30F8-49BC-9029-AD66B02C8860}" destId="{A1EA743C-3E71-4CC4-AEBF-CE6C7CA6F5A3}" srcOrd="0" destOrd="1" presId="urn:microsoft.com/office/officeart/2018/2/layout/IconVerticalSolidList"/>
    <dgm:cxn modelId="{07219D3A-A65D-42F5-829A-FB7C0B058193}" type="presOf" srcId="{AA002592-061C-4005-B690-3C2E0F9B63BB}" destId="{DC13CD38-808A-4F14-B55C-C700A78591A1}" srcOrd="0" destOrd="1" presId="urn:microsoft.com/office/officeart/2018/2/layout/IconVerticalSolidList"/>
    <dgm:cxn modelId="{0C8CAA5E-88B3-4FDB-AD7E-1D4B8B7A7516}" srcId="{B705005B-7B7D-4DB5-9D12-B11806D84B2E}" destId="{D4F4C6A9-B5F3-4360-8D71-14572D9A6020}" srcOrd="3" destOrd="0" parTransId="{D43610E4-0588-41B4-9CC0-FC3AA4A90915}" sibTransId="{DAF5E5EB-2C40-4103-943E-E6A171D0B984}"/>
    <dgm:cxn modelId="{1DBC175F-6E93-485A-A167-BA06F65E00D2}" srcId="{C62DD186-8F76-4BBD-A09E-1F6BA526F58F}" destId="{1CA94463-C725-4DD1-B679-26E86D9DF500}" srcOrd="0" destOrd="0" parTransId="{648FDB5B-CCDA-4EE7-B401-E13FFE96E8A9}" sibTransId="{22EE5715-86C0-4BC9-B97F-C2758FBE4311}"/>
    <dgm:cxn modelId="{6171ED65-BD65-41FC-B1FC-841A4A6663EB}" srcId="{B705005B-7B7D-4DB5-9D12-B11806D84B2E}" destId="{C62DD186-8F76-4BBD-A09E-1F6BA526F58F}" srcOrd="1" destOrd="0" parTransId="{FF279BD7-3B22-4A9C-976C-0840F5D67ED6}" sibTransId="{2A6C5E71-5886-4EE5-AB35-E5A6108BF0AA}"/>
    <dgm:cxn modelId="{DBFA7E68-3870-443B-9359-73F32C887B2D}" type="presOf" srcId="{487BB3F4-AAC2-47E5-A1BB-E95AD42E85A3}" destId="{131366C3-0185-464F-BF20-EEC8BFC14F07}" srcOrd="0" destOrd="0" presId="urn:microsoft.com/office/officeart/2018/2/layout/IconVerticalSolidList"/>
    <dgm:cxn modelId="{755E5969-CADB-42DD-BAC7-1036C1A345B2}" srcId="{C62DD186-8F76-4BBD-A09E-1F6BA526F58F}" destId="{AA002592-061C-4005-B690-3C2E0F9B63BB}" srcOrd="1" destOrd="0" parTransId="{9EC19C29-98FF-4507-ACB0-A06520C0F309}" sibTransId="{0424E1A1-6BC6-45E3-8DDE-A5A5D25510D7}"/>
    <dgm:cxn modelId="{9D498E4A-69A5-4217-8421-5C580AB6752F}" srcId="{D4F4C6A9-B5F3-4360-8D71-14572D9A6020}" destId="{487BB3F4-AAC2-47E5-A1BB-E95AD42E85A3}" srcOrd="0" destOrd="0" parTransId="{E01408D5-A450-4BB5-B131-F9278BB6AFCB}" sibTransId="{5EAD77D2-8D62-4C8E-B5DB-E085D26FBB7F}"/>
    <dgm:cxn modelId="{9927D96D-F1F7-4799-BD87-083C8161326F}" type="presOf" srcId="{174B602C-617C-44A4-9D00-298B206A3197}" destId="{EF06CC00-FD65-4B3D-A22B-B1D5E302F806}" srcOrd="0" destOrd="0" presId="urn:microsoft.com/office/officeart/2018/2/layout/IconVerticalSolidList"/>
    <dgm:cxn modelId="{6867566E-0BB5-4E42-BED6-3074614F8120}" srcId="{D4F4C6A9-B5F3-4360-8D71-14572D9A6020}" destId="{2F2E2AB1-E421-4091-B331-6E265CCE2F0A}" srcOrd="1" destOrd="0" parTransId="{BE92876F-D076-459A-B6A2-779A7E9AF5E0}" sibTransId="{CBAF8667-F818-4D3C-930B-15C4AB2AA893}"/>
    <dgm:cxn modelId="{F339936F-5177-455B-961E-9B53FFC730B3}" type="presOf" srcId="{173B4175-33CC-4BFE-BAE5-D9D636605FAB}" destId="{E1374D39-939F-4033-B850-70BAB8BC90C8}" srcOrd="0" destOrd="0" presId="urn:microsoft.com/office/officeart/2018/2/layout/IconVerticalSolidList"/>
    <dgm:cxn modelId="{9A4EB47D-94A2-4273-A189-12C53D303BF9}" type="presOf" srcId="{D0FDFD44-2F3C-4C0A-A540-7ED41CB8E309}" destId="{131366C3-0185-464F-BF20-EEC8BFC14F07}" srcOrd="0" destOrd="2" presId="urn:microsoft.com/office/officeart/2018/2/layout/IconVerticalSolidList"/>
    <dgm:cxn modelId="{E82C7184-F9E9-4FB2-9A5D-855F96F030E0}" type="presOf" srcId="{C62DD186-8F76-4BBD-A09E-1F6BA526F58F}" destId="{95D7E0A1-EEB2-4F0E-8163-AA3FCAED4EAB}" srcOrd="0" destOrd="0" presId="urn:microsoft.com/office/officeart/2018/2/layout/IconVerticalSolidList"/>
    <dgm:cxn modelId="{EA5ABE87-C7BE-49EA-91B5-A2E4A427C4B5}" srcId="{174B602C-617C-44A4-9D00-298B206A3197}" destId="{99778158-9450-4D3A-8118-D271095BB876}" srcOrd="0" destOrd="0" parTransId="{2EC292ED-7C79-485E-B689-26789F15E167}" sibTransId="{8DACE501-1EA8-4E96-AA3C-7561EDEEF089}"/>
    <dgm:cxn modelId="{67797699-4B5A-47AB-A48D-4120B1672E6E}" srcId="{D4F4C6A9-B5F3-4360-8D71-14572D9A6020}" destId="{D0FDFD44-2F3C-4C0A-A540-7ED41CB8E309}" srcOrd="2" destOrd="0" parTransId="{8B699A3D-1294-4EF4-A802-FD1E836533CD}" sibTransId="{173D8551-F614-433E-A8D1-9082A35E106F}"/>
    <dgm:cxn modelId="{21E0E8AF-988B-4628-8DED-E8ECF5559F31}" type="presOf" srcId="{99778158-9450-4D3A-8118-D271095BB876}" destId="{A1EA743C-3E71-4CC4-AEBF-CE6C7CA6F5A3}" srcOrd="0" destOrd="0" presId="urn:microsoft.com/office/officeart/2018/2/layout/IconVerticalSolidList"/>
    <dgm:cxn modelId="{876E2EC0-648B-451D-AD44-F97CE2985EC9}" type="presOf" srcId="{D4F4C6A9-B5F3-4360-8D71-14572D9A6020}" destId="{D641FB8D-0A39-437A-BA3E-CE7B74BB34EE}" srcOrd="0" destOrd="0" presId="urn:microsoft.com/office/officeart/2018/2/layout/IconVerticalSolidList"/>
    <dgm:cxn modelId="{67CC68E5-E992-4F32-BF96-3E3BFBC7CF95}" srcId="{174B602C-617C-44A4-9D00-298B206A3197}" destId="{CE5679E1-30F8-49BC-9029-AD66B02C8860}" srcOrd="1" destOrd="0" parTransId="{5E6ACAEA-8A2C-4240-87EE-49E162651F4E}" sibTransId="{3DF94B41-B07E-4D36-A7BA-08557945E840}"/>
    <dgm:cxn modelId="{B6EEABEB-07FE-4F28-9614-DC3B9A42A9BC}" type="presOf" srcId="{B705005B-7B7D-4DB5-9D12-B11806D84B2E}" destId="{9DB714D9-AFC3-498D-A90A-37FCA4D71C87}" srcOrd="0" destOrd="0" presId="urn:microsoft.com/office/officeart/2018/2/layout/IconVerticalSolidList"/>
    <dgm:cxn modelId="{E5280BEC-7BF6-4C71-92BB-FF464DF19DA1}" type="presOf" srcId="{C3BBAD69-FFAB-492A-ADB8-BBD96A5B48CE}" destId="{626A729E-C172-4C7C-8749-8CFEB8C02FCA}" srcOrd="0" destOrd="0" presId="urn:microsoft.com/office/officeart/2018/2/layout/IconVerticalSolidList"/>
    <dgm:cxn modelId="{21B683EF-0C81-4C58-95C5-35752481CB2B}" srcId="{C3BBAD69-FFAB-492A-ADB8-BBD96A5B48CE}" destId="{173B4175-33CC-4BFE-BAE5-D9D636605FAB}" srcOrd="0" destOrd="0" parTransId="{4C523926-6B9A-458D-BACA-77FB7B6EC10A}" sibTransId="{D7974137-CA8B-4999-990F-5BD99E5D9243}"/>
    <dgm:cxn modelId="{46D816FF-75E6-4F3A-B809-CC33363C53F3}" srcId="{B705005B-7B7D-4DB5-9D12-B11806D84B2E}" destId="{174B602C-617C-44A4-9D00-298B206A3197}" srcOrd="2" destOrd="0" parTransId="{9A50E4DA-B34B-46E8-B64B-2A32EDB1DE94}" sibTransId="{C25B8C53-DD75-44A4-9E24-4C1813C15310}"/>
    <dgm:cxn modelId="{9259099D-14B3-4701-8CE5-F2F40576D027}" type="presParOf" srcId="{9DB714D9-AFC3-498D-A90A-37FCA4D71C87}" destId="{1754B26C-5132-46C6-818F-69E37A6ABB02}" srcOrd="0" destOrd="0" presId="urn:microsoft.com/office/officeart/2018/2/layout/IconVerticalSolidList"/>
    <dgm:cxn modelId="{1E7ABFB8-3C7D-4438-B78F-FD9E3E80813F}" type="presParOf" srcId="{1754B26C-5132-46C6-818F-69E37A6ABB02}" destId="{FA3FC465-7397-4489-8246-826302A0F615}" srcOrd="0" destOrd="0" presId="urn:microsoft.com/office/officeart/2018/2/layout/IconVerticalSolidList"/>
    <dgm:cxn modelId="{A660EE25-D1BB-4C4A-8CE9-27265686B775}" type="presParOf" srcId="{1754B26C-5132-46C6-818F-69E37A6ABB02}" destId="{D58305D2-B650-49FA-B050-71075191C369}" srcOrd="1" destOrd="0" presId="urn:microsoft.com/office/officeart/2018/2/layout/IconVerticalSolidList"/>
    <dgm:cxn modelId="{E52B0455-1A2A-4DE3-A291-9845C6B4CD34}" type="presParOf" srcId="{1754B26C-5132-46C6-818F-69E37A6ABB02}" destId="{6E726F3D-7292-44C8-89DF-AACD21896551}" srcOrd="2" destOrd="0" presId="urn:microsoft.com/office/officeart/2018/2/layout/IconVerticalSolidList"/>
    <dgm:cxn modelId="{A06729FB-2FB6-4144-B73E-864C00EB80A2}" type="presParOf" srcId="{1754B26C-5132-46C6-818F-69E37A6ABB02}" destId="{626A729E-C172-4C7C-8749-8CFEB8C02FCA}" srcOrd="3" destOrd="0" presId="urn:microsoft.com/office/officeart/2018/2/layout/IconVerticalSolidList"/>
    <dgm:cxn modelId="{1E1F07FB-F8D4-481B-8502-0EBAA62E0F71}" type="presParOf" srcId="{1754B26C-5132-46C6-818F-69E37A6ABB02}" destId="{E1374D39-939F-4033-B850-70BAB8BC90C8}" srcOrd="4" destOrd="0" presId="urn:microsoft.com/office/officeart/2018/2/layout/IconVerticalSolidList"/>
    <dgm:cxn modelId="{6F544F40-17B5-4735-B66B-0431B860D57A}" type="presParOf" srcId="{9DB714D9-AFC3-498D-A90A-37FCA4D71C87}" destId="{4F71ACA4-0200-49F8-8FB7-63E3257E0B29}" srcOrd="1" destOrd="0" presId="urn:microsoft.com/office/officeart/2018/2/layout/IconVerticalSolidList"/>
    <dgm:cxn modelId="{4DAD1945-4C6C-4291-BE25-669775E2804A}" type="presParOf" srcId="{9DB714D9-AFC3-498D-A90A-37FCA4D71C87}" destId="{52812D05-5A88-4954-80F9-9087BF4C7560}" srcOrd="2" destOrd="0" presId="urn:microsoft.com/office/officeart/2018/2/layout/IconVerticalSolidList"/>
    <dgm:cxn modelId="{64D20299-7BF1-49B4-919F-1A9F5114CDA1}" type="presParOf" srcId="{52812D05-5A88-4954-80F9-9087BF4C7560}" destId="{44E074C4-0EFF-4292-8BFE-D601661856B5}" srcOrd="0" destOrd="0" presId="urn:microsoft.com/office/officeart/2018/2/layout/IconVerticalSolidList"/>
    <dgm:cxn modelId="{DF70269B-C20B-477C-A29D-3D99A6EDEC13}" type="presParOf" srcId="{52812D05-5A88-4954-80F9-9087BF4C7560}" destId="{A5B30E7E-DC49-4F00-B2BF-23208497554A}" srcOrd="1" destOrd="0" presId="urn:microsoft.com/office/officeart/2018/2/layout/IconVerticalSolidList"/>
    <dgm:cxn modelId="{16F3C80A-143B-4452-BBEF-F575E121A28E}" type="presParOf" srcId="{52812D05-5A88-4954-80F9-9087BF4C7560}" destId="{ACCC55F7-F20F-42AD-B116-2FF2186CFDA4}" srcOrd="2" destOrd="0" presId="urn:microsoft.com/office/officeart/2018/2/layout/IconVerticalSolidList"/>
    <dgm:cxn modelId="{62E564F5-1FEA-4B24-A71C-148DB3361179}" type="presParOf" srcId="{52812D05-5A88-4954-80F9-9087BF4C7560}" destId="{95D7E0A1-EEB2-4F0E-8163-AA3FCAED4EAB}" srcOrd="3" destOrd="0" presId="urn:microsoft.com/office/officeart/2018/2/layout/IconVerticalSolidList"/>
    <dgm:cxn modelId="{B4337433-789D-4543-91E3-A490E59F5280}" type="presParOf" srcId="{52812D05-5A88-4954-80F9-9087BF4C7560}" destId="{DC13CD38-808A-4F14-B55C-C700A78591A1}" srcOrd="4" destOrd="0" presId="urn:microsoft.com/office/officeart/2018/2/layout/IconVerticalSolidList"/>
    <dgm:cxn modelId="{4EF1E351-039A-4A12-AB17-7F7977AE9B0B}" type="presParOf" srcId="{9DB714D9-AFC3-498D-A90A-37FCA4D71C87}" destId="{1B378481-A987-4440-8435-53BA0D374E83}" srcOrd="3" destOrd="0" presId="urn:microsoft.com/office/officeart/2018/2/layout/IconVerticalSolidList"/>
    <dgm:cxn modelId="{FF0DE0D7-EEEA-4F4B-AD1B-DB951CA97AE3}" type="presParOf" srcId="{9DB714D9-AFC3-498D-A90A-37FCA4D71C87}" destId="{CF52F61B-F6A3-4918-B188-A7EBCC2C90AB}" srcOrd="4" destOrd="0" presId="urn:microsoft.com/office/officeart/2018/2/layout/IconVerticalSolidList"/>
    <dgm:cxn modelId="{5900BDEC-E43F-4EAD-B18A-473CD5D7EF1B}" type="presParOf" srcId="{CF52F61B-F6A3-4918-B188-A7EBCC2C90AB}" destId="{0BDA10A7-FE8C-4D25-9ED8-2FA2A799E020}" srcOrd="0" destOrd="0" presId="urn:microsoft.com/office/officeart/2018/2/layout/IconVerticalSolidList"/>
    <dgm:cxn modelId="{C32A9F62-F496-43F9-BE39-DBF79F9C905D}" type="presParOf" srcId="{CF52F61B-F6A3-4918-B188-A7EBCC2C90AB}" destId="{17834D49-B970-430B-A4E5-684FE9486204}" srcOrd="1" destOrd="0" presId="urn:microsoft.com/office/officeart/2018/2/layout/IconVerticalSolidList"/>
    <dgm:cxn modelId="{0AD99A9F-3438-4CD9-A084-BC20704273AD}" type="presParOf" srcId="{CF52F61B-F6A3-4918-B188-A7EBCC2C90AB}" destId="{B3C3700D-A8B0-4868-A362-CF280E0D4FC0}" srcOrd="2" destOrd="0" presId="urn:microsoft.com/office/officeart/2018/2/layout/IconVerticalSolidList"/>
    <dgm:cxn modelId="{F0A7E3AF-5C65-40DB-A5DC-06E8F421B2F3}" type="presParOf" srcId="{CF52F61B-F6A3-4918-B188-A7EBCC2C90AB}" destId="{EF06CC00-FD65-4B3D-A22B-B1D5E302F806}" srcOrd="3" destOrd="0" presId="urn:microsoft.com/office/officeart/2018/2/layout/IconVerticalSolidList"/>
    <dgm:cxn modelId="{B66B487D-9DE0-49C0-B07E-3D87D4B78DF2}" type="presParOf" srcId="{CF52F61B-F6A3-4918-B188-A7EBCC2C90AB}" destId="{A1EA743C-3E71-4CC4-AEBF-CE6C7CA6F5A3}" srcOrd="4" destOrd="0" presId="urn:microsoft.com/office/officeart/2018/2/layout/IconVerticalSolidList"/>
    <dgm:cxn modelId="{02414CE3-0085-44FB-80B3-904A8136BBC4}" type="presParOf" srcId="{9DB714D9-AFC3-498D-A90A-37FCA4D71C87}" destId="{7E963640-4FFC-4625-85D0-EBD0B288FF34}" srcOrd="5" destOrd="0" presId="urn:microsoft.com/office/officeart/2018/2/layout/IconVerticalSolidList"/>
    <dgm:cxn modelId="{299CA852-B0F4-49C4-9408-63C1B5DF5D96}" type="presParOf" srcId="{9DB714D9-AFC3-498D-A90A-37FCA4D71C87}" destId="{5588D8C4-8B87-456E-8FE3-D39C908C5A13}" srcOrd="6" destOrd="0" presId="urn:microsoft.com/office/officeart/2018/2/layout/IconVerticalSolidList"/>
    <dgm:cxn modelId="{FA8C02C8-7352-4F35-A16D-EBBBC50ADE66}" type="presParOf" srcId="{5588D8C4-8B87-456E-8FE3-D39C908C5A13}" destId="{6072FC29-2ED8-4FB7-8C3A-26FD967D71BC}" srcOrd="0" destOrd="0" presId="urn:microsoft.com/office/officeart/2018/2/layout/IconVerticalSolidList"/>
    <dgm:cxn modelId="{55294482-F431-4943-9840-93F137036939}" type="presParOf" srcId="{5588D8C4-8B87-456E-8FE3-D39C908C5A13}" destId="{64B04F5E-4374-403B-9EFD-EF8F034F14A6}" srcOrd="1" destOrd="0" presId="urn:microsoft.com/office/officeart/2018/2/layout/IconVerticalSolidList"/>
    <dgm:cxn modelId="{3BB131F8-99C8-4BF4-89FA-88A2604E97BD}" type="presParOf" srcId="{5588D8C4-8B87-456E-8FE3-D39C908C5A13}" destId="{A151CCDB-D077-4307-ABCA-173ADD3E81AF}" srcOrd="2" destOrd="0" presId="urn:microsoft.com/office/officeart/2018/2/layout/IconVerticalSolidList"/>
    <dgm:cxn modelId="{729191EA-44F0-478D-81D8-2321704431AB}" type="presParOf" srcId="{5588D8C4-8B87-456E-8FE3-D39C908C5A13}" destId="{D641FB8D-0A39-437A-BA3E-CE7B74BB34EE}" srcOrd="3" destOrd="0" presId="urn:microsoft.com/office/officeart/2018/2/layout/IconVerticalSolidList"/>
    <dgm:cxn modelId="{F871AF8A-5F02-4831-B4D7-EB99FB75776C}" type="presParOf" srcId="{5588D8C4-8B87-456E-8FE3-D39C908C5A13}" destId="{131366C3-0185-464F-BF20-EEC8BFC14F07}" srcOrd="4" destOrd="0" presId="urn:microsoft.com/office/officeart/2018/2/layout/IconVerticalSoli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3CB6025-B593-4D3F-A1AB-BB032D7F2DA6}" type="doc">
      <dgm:prSet loTypeId="urn:microsoft.com/office/officeart/2005/8/layout/list1" loCatId="list" qsTypeId="urn:microsoft.com/office/officeart/2005/8/quickstyle/simple1" qsCatId="simple" csTypeId="urn:microsoft.com/office/officeart/2005/8/colors/colorful5" csCatId="colorful"/>
      <dgm:spPr/>
      <dgm:t>
        <a:bodyPr/>
        <a:lstStyle/>
        <a:p>
          <a:endParaRPr lang="en-US"/>
        </a:p>
      </dgm:t>
    </dgm:pt>
    <dgm:pt modelId="{3E792566-950F-432F-A502-5C23761EF741}">
      <dgm:prSet/>
      <dgm:spPr/>
      <dgm:t>
        <a:bodyPr/>
        <a:lstStyle/>
        <a:p>
          <a:r>
            <a:rPr lang="en-US" b="1"/>
            <a:t>Provide</a:t>
          </a:r>
          <a:r>
            <a:rPr lang="en-US"/>
            <a:t> incentives</a:t>
          </a:r>
        </a:p>
      </dgm:t>
    </dgm:pt>
    <dgm:pt modelId="{9D9F7BDC-2F81-478A-8394-A77DD7CB4774}" type="parTrans" cxnId="{BEFDE975-A399-4EC3-8D58-7DC4033788F6}">
      <dgm:prSet/>
      <dgm:spPr/>
      <dgm:t>
        <a:bodyPr/>
        <a:lstStyle/>
        <a:p>
          <a:endParaRPr lang="en-US"/>
        </a:p>
      </dgm:t>
    </dgm:pt>
    <dgm:pt modelId="{E86D67F2-7897-42B3-A071-1E30E27724BB}" type="sibTrans" cxnId="{BEFDE975-A399-4EC3-8D58-7DC4033788F6}">
      <dgm:prSet/>
      <dgm:spPr/>
      <dgm:t>
        <a:bodyPr/>
        <a:lstStyle/>
        <a:p>
          <a:endParaRPr lang="en-US"/>
        </a:p>
      </dgm:t>
    </dgm:pt>
    <dgm:pt modelId="{3031838F-813C-49C5-B5DF-2155FA7DD56F}">
      <dgm:prSet/>
      <dgm:spPr/>
      <dgm:t>
        <a:bodyPr/>
        <a:lstStyle/>
        <a:p>
          <a:r>
            <a:rPr lang="en-US"/>
            <a:t>Making safer food is more expensive and this needs to be covered by developing market incentives for the food sector invest in food safety</a:t>
          </a:r>
        </a:p>
      </dgm:t>
    </dgm:pt>
    <dgm:pt modelId="{385680D4-EBE2-441D-AE25-BB5E10271D2D}" type="parTrans" cxnId="{223AC82C-7505-4D6B-BFF0-4063009E3470}">
      <dgm:prSet/>
      <dgm:spPr/>
      <dgm:t>
        <a:bodyPr/>
        <a:lstStyle/>
        <a:p>
          <a:endParaRPr lang="en-US"/>
        </a:p>
      </dgm:t>
    </dgm:pt>
    <dgm:pt modelId="{B0FAB6A0-366D-42C7-974F-733B7C42FAF0}" type="sibTrans" cxnId="{223AC82C-7505-4D6B-BFF0-4063009E3470}">
      <dgm:prSet/>
      <dgm:spPr/>
      <dgm:t>
        <a:bodyPr/>
        <a:lstStyle/>
        <a:p>
          <a:endParaRPr lang="en-US"/>
        </a:p>
      </dgm:t>
    </dgm:pt>
    <dgm:pt modelId="{0EF69F6B-720A-48BB-B9E7-CAC07F11F3A3}">
      <dgm:prSet/>
      <dgm:spPr/>
      <dgm:t>
        <a:bodyPr/>
        <a:lstStyle/>
        <a:p>
          <a:r>
            <a:rPr lang="en-US"/>
            <a:t>with knowledge will more consumers pay for safer food</a:t>
          </a:r>
        </a:p>
      </dgm:t>
    </dgm:pt>
    <dgm:pt modelId="{734DD922-3B47-40E8-896B-0B6ADB36FF59}" type="parTrans" cxnId="{7C2B6F4E-2388-4264-ABBD-317FA9E13E08}">
      <dgm:prSet/>
      <dgm:spPr/>
      <dgm:t>
        <a:bodyPr/>
        <a:lstStyle/>
        <a:p>
          <a:endParaRPr lang="en-US"/>
        </a:p>
      </dgm:t>
    </dgm:pt>
    <dgm:pt modelId="{CC0024CB-C6F7-447E-B039-4863F6233F2C}" type="sibTrans" cxnId="{7C2B6F4E-2388-4264-ABBD-317FA9E13E08}">
      <dgm:prSet/>
      <dgm:spPr/>
      <dgm:t>
        <a:bodyPr/>
        <a:lstStyle/>
        <a:p>
          <a:endParaRPr lang="en-US"/>
        </a:p>
      </dgm:t>
    </dgm:pt>
    <dgm:pt modelId="{4224E2AE-A044-4060-A4CA-CB3EFF264FA8}">
      <dgm:prSet/>
      <dgm:spPr/>
      <dgm:t>
        <a:bodyPr/>
        <a:lstStyle/>
        <a:p>
          <a:r>
            <a:rPr lang="en-US"/>
            <a:t>will this lead to self-regulation as happens in most high-income food sectors</a:t>
          </a:r>
        </a:p>
      </dgm:t>
    </dgm:pt>
    <dgm:pt modelId="{3F9851EE-3D35-42E7-B37F-3F6352107A85}" type="parTrans" cxnId="{AD1270D3-CBEB-4883-BBC5-05CC2D907178}">
      <dgm:prSet/>
      <dgm:spPr/>
      <dgm:t>
        <a:bodyPr/>
        <a:lstStyle/>
        <a:p>
          <a:endParaRPr lang="en-US"/>
        </a:p>
      </dgm:t>
    </dgm:pt>
    <dgm:pt modelId="{3C59AFF4-EE08-4CDC-BD61-ED8150F5E72C}" type="sibTrans" cxnId="{AD1270D3-CBEB-4883-BBC5-05CC2D907178}">
      <dgm:prSet/>
      <dgm:spPr/>
      <dgm:t>
        <a:bodyPr/>
        <a:lstStyle/>
        <a:p>
          <a:endParaRPr lang="en-US"/>
        </a:p>
      </dgm:t>
    </dgm:pt>
    <dgm:pt modelId="{17D0A296-3882-45BC-AA59-3F5CD85941AA}">
      <dgm:prSet/>
      <dgm:spPr/>
      <dgm:t>
        <a:bodyPr/>
        <a:lstStyle/>
        <a:p>
          <a:r>
            <a:rPr lang="en-US"/>
            <a:t>Enabling environment</a:t>
          </a:r>
        </a:p>
      </dgm:t>
    </dgm:pt>
    <dgm:pt modelId="{ED824ACC-FF22-440A-9215-FB3BFAE83353}" type="parTrans" cxnId="{026FF47A-0777-446A-B8B6-6840860E33A3}">
      <dgm:prSet/>
      <dgm:spPr/>
      <dgm:t>
        <a:bodyPr/>
        <a:lstStyle/>
        <a:p>
          <a:endParaRPr lang="en-US"/>
        </a:p>
      </dgm:t>
    </dgm:pt>
    <dgm:pt modelId="{19CA08A3-D6DC-4E7E-AFA7-DAC7C7D3ABC8}" type="sibTrans" cxnId="{026FF47A-0777-446A-B8B6-6840860E33A3}">
      <dgm:prSet/>
      <dgm:spPr/>
      <dgm:t>
        <a:bodyPr/>
        <a:lstStyle/>
        <a:p>
          <a:endParaRPr lang="en-US"/>
        </a:p>
      </dgm:t>
    </dgm:pt>
    <dgm:pt modelId="{870A4191-24DF-4655-A73C-BAFF75EFBFB8}">
      <dgm:prSet/>
      <dgm:spPr/>
      <dgm:t>
        <a:bodyPr/>
        <a:lstStyle/>
        <a:p>
          <a:r>
            <a:rPr lang="en-US"/>
            <a:t>Regulators support producers and traders to improve standards without shutting down vital supply chains and livelihoods</a:t>
          </a:r>
        </a:p>
      </dgm:t>
    </dgm:pt>
    <dgm:pt modelId="{216A846E-18FD-4855-A086-CF6C261D6FC2}" type="parTrans" cxnId="{DC6DC973-952A-49B6-ADBE-A2EE7D10E7EC}">
      <dgm:prSet/>
      <dgm:spPr/>
      <dgm:t>
        <a:bodyPr/>
        <a:lstStyle/>
        <a:p>
          <a:endParaRPr lang="en-US"/>
        </a:p>
      </dgm:t>
    </dgm:pt>
    <dgm:pt modelId="{318A0E99-AE88-435E-AB76-EA9718549763}" type="sibTrans" cxnId="{DC6DC973-952A-49B6-ADBE-A2EE7D10E7EC}">
      <dgm:prSet/>
      <dgm:spPr/>
      <dgm:t>
        <a:bodyPr/>
        <a:lstStyle/>
        <a:p>
          <a:endParaRPr lang="en-US"/>
        </a:p>
      </dgm:t>
    </dgm:pt>
    <dgm:pt modelId="{57CF4FCB-4D6F-4FB8-9E58-3AA207998AF3}">
      <dgm:prSet/>
      <dgm:spPr/>
      <dgm:t>
        <a:bodyPr/>
        <a:lstStyle/>
        <a:p>
          <a:r>
            <a:rPr lang="en-US"/>
            <a:t>Increase capacity</a:t>
          </a:r>
        </a:p>
      </dgm:t>
    </dgm:pt>
    <dgm:pt modelId="{FA486F46-DF33-4825-8B7B-E106F82C7F45}" type="parTrans" cxnId="{970DE9AB-E11B-467B-9B4E-397D0E9DAC93}">
      <dgm:prSet/>
      <dgm:spPr/>
      <dgm:t>
        <a:bodyPr/>
        <a:lstStyle/>
        <a:p>
          <a:endParaRPr lang="en-US"/>
        </a:p>
      </dgm:t>
    </dgm:pt>
    <dgm:pt modelId="{606290FC-65E9-4AA3-9A14-89C9AD4D3399}" type="sibTrans" cxnId="{970DE9AB-E11B-467B-9B4E-397D0E9DAC93}">
      <dgm:prSet/>
      <dgm:spPr/>
      <dgm:t>
        <a:bodyPr/>
        <a:lstStyle/>
        <a:p>
          <a:endParaRPr lang="en-US"/>
        </a:p>
      </dgm:t>
    </dgm:pt>
    <dgm:pt modelId="{9E8D2DA6-A4F8-4B35-83EF-B88ECCD12D25}">
      <dgm:prSet/>
      <dgm:spPr/>
      <dgm:t>
        <a:bodyPr/>
        <a:lstStyle/>
        <a:p>
          <a:r>
            <a:rPr lang="en-US"/>
            <a:t>Of those in the food sector to supply safe food – knowledge and improved infrastructure is key</a:t>
          </a:r>
        </a:p>
      </dgm:t>
    </dgm:pt>
    <dgm:pt modelId="{32226878-CC18-4AE3-BD0D-4110FEAC3FA9}" type="parTrans" cxnId="{6F78212A-AD3A-4CFA-9D1D-5320561B13F4}">
      <dgm:prSet/>
      <dgm:spPr/>
      <dgm:t>
        <a:bodyPr/>
        <a:lstStyle/>
        <a:p>
          <a:endParaRPr lang="en-US"/>
        </a:p>
      </dgm:t>
    </dgm:pt>
    <dgm:pt modelId="{C7D1188E-13E0-4DA7-9DF2-0AC32E9226D1}" type="sibTrans" cxnId="{6F78212A-AD3A-4CFA-9D1D-5320561B13F4}">
      <dgm:prSet/>
      <dgm:spPr/>
      <dgm:t>
        <a:bodyPr/>
        <a:lstStyle/>
        <a:p>
          <a:endParaRPr lang="en-US"/>
        </a:p>
      </dgm:t>
    </dgm:pt>
    <dgm:pt modelId="{9C342707-6E37-4F05-B93F-311BC77F2EC1}" type="pres">
      <dgm:prSet presAssocID="{E3CB6025-B593-4D3F-A1AB-BB032D7F2DA6}" presName="linear" presStyleCnt="0">
        <dgm:presLayoutVars>
          <dgm:dir/>
          <dgm:animLvl val="lvl"/>
          <dgm:resizeHandles val="exact"/>
        </dgm:presLayoutVars>
      </dgm:prSet>
      <dgm:spPr/>
    </dgm:pt>
    <dgm:pt modelId="{4C09FDDE-E293-42E6-BDB7-B080B4F68926}" type="pres">
      <dgm:prSet presAssocID="{3E792566-950F-432F-A502-5C23761EF741}" presName="parentLin" presStyleCnt="0"/>
      <dgm:spPr/>
    </dgm:pt>
    <dgm:pt modelId="{C4126704-ABD7-4A49-964F-DA49C9676F5B}" type="pres">
      <dgm:prSet presAssocID="{3E792566-950F-432F-A502-5C23761EF741}" presName="parentLeftMargin" presStyleLbl="node1" presStyleIdx="0" presStyleCnt="3"/>
      <dgm:spPr/>
    </dgm:pt>
    <dgm:pt modelId="{891DF36D-2D5E-47DF-93F0-87838CA8E89B}" type="pres">
      <dgm:prSet presAssocID="{3E792566-950F-432F-A502-5C23761EF741}" presName="parentText" presStyleLbl="node1" presStyleIdx="0" presStyleCnt="3">
        <dgm:presLayoutVars>
          <dgm:chMax val="0"/>
          <dgm:bulletEnabled val="1"/>
        </dgm:presLayoutVars>
      </dgm:prSet>
      <dgm:spPr/>
    </dgm:pt>
    <dgm:pt modelId="{0368173B-83DD-49FE-9D02-1381A8E49B78}" type="pres">
      <dgm:prSet presAssocID="{3E792566-950F-432F-A502-5C23761EF741}" presName="negativeSpace" presStyleCnt="0"/>
      <dgm:spPr/>
    </dgm:pt>
    <dgm:pt modelId="{39CE51A3-2C48-4CA0-82AC-3EB979F58335}" type="pres">
      <dgm:prSet presAssocID="{3E792566-950F-432F-A502-5C23761EF741}" presName="childText" presStyleLbl="conFgAcc1" presStyleIdx="0" presStyleCnt="3">
        <dgm:presLayoutVars>
          <dgm:bulletEnabled val="1"/>
        </dgm:presLayoutVars>
      </dgm:prSet>
      <dgm:spPr/>
    </dgm:pt>
    <dgm:pt modelId="{7F4BFD0E-9D57-4CCC-BD73-6ED040A05600}" type="pres">
      <dgm:prSet presAssocID="{E86D67F2-7897-42B3-A071-1E30E27724BB}" presName="spaceBetweenRectangles" presStyleCnt="0"/>
      <dgm:spPr/>
    </dgm:pt>
    <dgm:pt modelId="{B30FDD30-0FCF-48C2-B95D-1D1B1E8402FE}" type="pres">
      <dgm:prSet presAssocID="{17D0A296-3882-45BC-AA59-3F5CD85941AA}" presName="parentLin" presStyleCnt="0"/>
      <dgm:spPr/>
    </dgm:pt>
    <dgm:pt modelId="{F1468E23-1DB6-47E4-BB09-3E74C7D46C5D}" type="pres">
      <dgm:prSet presAssocID="{17D0A296-3882-45BC-AA59-3F5CD85941AA}" presName="parentLeftMargin" presStyleLbl="node1" presStyleIdx="0" presStyleCnt="3"/>
      <dgm:spPr/>
    </dgm:pt>
    <dgm:pt modelId="{7E65C1A1-87E2-4A46-B9D4-F1AB1493E16D}" type="pres">
      <dgm:prSet presAssocID="{17D0A296-3882-45BC-AA59-3F5CD85941AA}" presName="parentText" presStyleLbl="node1" presStyleIdx="1" presStyleCnt="3">
        <dgm:presLayoutVars>
          <dgm:chMax val="0"/>
          <dgm:bulletEnabled val="1"/>
        </dgm:presLayoutVars>
      </dgm:prSet>
      <dgm:spPr/>
    </dgm:pt>
    <dgm:pt modelId="{B01CF0B9-D020-4130-B273-49C7C2CF2AA8}" type="pres">
      <dgm:prSet presAssocID="{17D0A296-3882-45BC-AA59-3F5CD85941AA}" presName="negativeSpace" presStyleCnt="0"/>
      <dgm:spPr/>
    </dgm:pt>
    <dgm:pt modelId="{B3C0E6B1-529C-4546-85BD-41EC31745642}" type="pres">
      <dgm:prSet presAssocID="{17D0A296-3882-45BC-AA59-3F5CD85941AA}" presName="childText" presStyleLbl="conFgAcc1" presStyleIdx="1" presStyleCnt="3">
        <dgm:presLayoutVars>
          <dgm:bulletEnabled val="1"/>
        </dgm:presLayoutVars>
      </dgm:prSet>
      <dgm:spPr/>
    </dgm:pt>
    <dgm:pt modelId="{A166C02E-7C93-4DB5-ACAF-332E9F8B3160}" type="pres">
      <dgm:prSet presAssocID="{19CA08A3-D6DC-4E7E-AFA7-DAC7C7D3ABC8}" presName="spaceBetweenRectangles" presStyleCnt="0"/>
      <dgm:spPr/>
    </dgm:pt>
    <dgm:pt modelId="{ED740AE2-9FC0-47D9-8685-1916826ADCEB}" type="pres">
      <dgm:prSet presAssocID="{57CF4FCB-4D6F-4FB8-9E58-3AA207998AF3}" presName="parentLin" presStyleCnt="0"/>
      <dgm:spPr/>
    </dgm:pt>
    <dgm:pt modelId="{A51419EF-F141-46A5-8964-7AAEDB1B0872}" type="pres">
      <dgm:prSet presAssocID="{57CF4FCB-4D6F-4FB8-9E58-3AA207998AF3}" presName="parentLeftMargin" presStyleLbl="node1" presStyleIdx="1" presStyleCnt="3"/>
      <dgm:spPr/>
    </dgm:pt>
    <dgm:pt modelId="{D20226B2-0575-4143-9274-B802EF25C530}" type="pres">
      <dgm:prSet presAssocID="{57CF4FCB-4D6F-4FB8-9E58-3AA207998AF3}" presName="parentText" presStyleLbl="node1" presStyleIdx="2" presStyleCnt="3">
        <dgm:presLayoutVars>
          <dgm:chMax val="0"/>
          <dgm:bulletEnabled val="1"/>
        </dgm:presLayoutVars>
      </dgm:prSet>
      <dgm:spPr/>
    </dgm:pt>
    <dgm:pt modelId="{A57AFDF5-F84A-480D-BCEF-795635D1B39C}" type="pres">
      <dgm:prSet presAssocID="{57CF4FCB-4D6F-4FB8-9E58-3AA207998AF3}" presName="negativeSpace" presStyleCnt="0"/>
      <dgm:spPr/>
    </dgm:pt>
    <dgm:pt modelId="{946D1681-0A7D-48A3-9A90-25B2BAE74255}" type="pres">
      <dgm:prSet presAssocID="{57CF4FCB-4D6F-4FB8-9E58-3AA207998AF3}" presName="childText" presStyleLbl="conFgAcc1" presStyleIdx="2" presStyleCnt="3">
        <dgm:presLayoutVars>
          <dgm:bulletEnabled val="1"/>
        </dgm:presLayoutVars>
      </dgm:prSet>
      <dgm:spPr/>
    </dgm:pt>
  </dgm:ptLst>
  <dgm:cxnLst>
    <dgm:cxn modelId="{8E400323-5DC0-4BD4-9B40-B919759DAD6A}" type="presOf" srcId="{57CF4FCB-4D6F-4FB8-9E58-3AA207998AF3}" destId="{D20226B2-0575-4143-9274-B802EF25C530}" srcOrd="1" destOrd="0" presId="urn:microsoft.com/office/officeart/2005/8/layout/list1"/>
    <dgm:cxn modelId="{6F78212A-AD3A-4CFA-9D1D-5320561B13F4}" srcId="{57CF4FCB-4D6F-4FB8-9E58-3AA207998AF3}" destId="{9E8D2DA6-A4F8-4B35-83EF-B88ECCD12D25}" srcOrd="0" destOrd="0" parTransId="{32226878-CC18-4AE3-BD0D-4110FEAC3FA9}" sibTransId="{C7D1188E-13E0-4DA7-9DF2-0AC32E9226D1}"/>
    <dgm:cxn modelId="{223AC82C-7505-4D6B-BFF0-4063009E3470}" srcId="{3E792566-950F-432F-A502-5C23761EF741}" destId="{3031838F-813C-49C5-B5DF-2155FA7DD56F}" srcOrd="0" destOrd="0" parTransId="{385680D4-EBE2-441D-AE25-BB5E10271D2D}" sibTransId="{B0FAB6A0-366D-42C7-974F-733B7C42FAF0}"/>
    <dgm:cxn modelId="{FBB3A244-A274-437E-BE6F-61AEE032B243}" type="presOf" srcId="{3E792566-950F-432F-A502-5C23761EF741}" destId="{891DF36D-2D5E-47DF-93F0-87838CA8E89B}" srcOrd="1" destOrd="0" presId="urn:microsoft.com/office/officeart/2005/8/layout/list1"/>
    <dgm:cxn modelId="{7C2B6F4E-2388-4264-ABBD-317FA9E13E08}" srcId="{3031838F-813C-49C5-B5DF-2155FA7DD56F}" destId="{0EF69F6B-720A-48BB-B9E7-CAC07F11F3A3}" srcOrd="0" destOrd="0" parTransId="{734DD922-3B47-40E8-896B-0B6ADB36FF59}" sibTransId="{CC0024CB-C6F7-447E-B039-4863F6233F2C}"/>
    <dgm:cxn modelId="{DC6DC973-952A-49B6-ADBE-A2EE7D10E7EC}" srcId="{17D0A296-3882-45BC-AA59-3F5CD85941AA}" destId="{870A4191-24DF-4655-A73C-BAFF75EFBFB8}" srcOrd="0" destOrd="0" parTransId="{216A846E-18FD-4855-A086-CF6C261D6FC2}" sibTransId="{318A0E99-AE88-435E-AB76-EA9718549763}"/>
    <dgm:cxn modelId="{BEFDE975-A399-4EC3-8D58-7DC4033788F6}" srcId="{E3CB6025-B593-4D3F-A1AB-BB032D7F2DA6}" destId="{3E792566-950F-432F-A502-5C23761EF741}" srcOrd="0" destOrd="0" parTransId="{9D9F7BDC-2F81-478A-8394-A77DD7CB4774}" sibTransId="{E86D67F2-7897-42B3-A071-1E30E27724BB}"/>
    <dgm:cxn modelId="{7B7B6658-7480-4229-A7BD-7FA944E5E68F}" type="presOf" srcId="{3E792566-950F-432F-A502-5C23761EF741}" destId="{C4126704-ABD7-4A49-964F-DA49C9676F5B}" srcOrd="0" destOrd="0" presId="urn:microsoft.com/office/officeart/2005/8/layout/list1"/>
    <dgm:cxn modelId="{71591459-1456-4F13-8E12-0A3895B6ADEE}" type="presOf" srcId="{E3CB6025-B593-4D3F-A1AB-BB032D7F2DA6}" destId="{9C342707-6E37-4F05-B93F-311BC77F2EC1}" srcOrd="0" destOrd="0" presId="urn:microsoft.com/office/officeart/2005/8/layout/list1"/>
    <dgm:cxn modelId="{026FF47A-0777-446A-B8B6-6840860E33A3}" srcId="{E3CB6025-B593-4D3F-A1AB-BB032D7F2DA6}" destId="{17D0A296-3882-45BC-AA59-3F5CD85941AA}" srcOrd="1" destOrd="0" parTransId="{ED824ACC-FF22-440A-9215-FB3BFAE83353}" sibTransId="{19CA08A3-D6DC-4E7E-AFA7-DAC7C7D3ABC8}"/>
    <dgm:cxn modelId="{B3CAA087-4C94-42AB-BB9A-019566E3428D}" type="presOf" srcId="{9E8D2DA6-A4F8-4B35-83EF-B88ECCD12D25}" destId="{946D1681-0A7D-48A3-9A90-25B2BAE74255}" srcOrd="0" destOrd="0" presId="urn:microsoft.com/office/officeart/2005/8/layout/list1"/>
    <dgm:cxn modelId="{5247C489-186B-4D96-B813-E8401B03AA03}" type="presOf" srcId="{0EF69F6B-720A-48BB-B9E7-CAC07F11F3A3}" destId="{39CE51A3-2C48-4CA0-82AC-3EB979F58335}" srcOrd="0" destOrd="1" presId="urn:microsoft.com/office/officeart/2005/8/layout/list1"/>
    <dgm:cxn modelId="{C3EBA78A-E5A1-4F46-A12F-3A6F39674607}" type="presOf" srcId="{4224E2AE-A044-4060-A4CA-CB3EFF264FA8}" destId="{39CE51A3-2C48-4CA0-82AC-3EB979F58335}" srcOrd="0" destOrd="2" presId="urn:microsoft.com/office/officeart/2005/8/layout/list1"/>
    <dgm:cxn modelId="{112C6E8F-5BEF-4B5D-99BD-BD63A48E6075}" type="presOf" srcId="{3031838F-813C-49C5-B5DF-2155FA7DD56F}" destId="{39CE51A3-2C48-4CA0-82AC-3EB979F58335}" srcOrd="0" destOrd="0" presId="urn:microsoft.com/office/officeart/2005/8/layout/list1"/>
    <dgm:cxn modelId="{D4666490-CA7D-47C4-94D5-6C7A497B2D50}" type="presOf" srcId="{870A4191-24DF-4655-A73C-BAFF75EFBFB8}" destId="{B3C0E6B1-529C-4546-85BD-41EC31745642}" srcOrd="0" destOrd="0" presId="urn:microsoft.com/office/officeart/2005/8/layout/list1"/>
    <dgm:cxn modelId="{2AF4D6A4-563B-4F81-8B43-91C81FD5EAB6}" type="presOf" srcId="{17D0A296-3882-45BC-AA59-3F5CD85941AA}" destId="{7E65C1A1-87E2-4A46-B9D4-F1AB1493E16D}" srcOrd="1" destOrd="0" presId="urn:microsoft.com/office/officeart/2005/8/layout/list1"/>
    <dgm:cxn modelId="{6E8A32A6-8DC0-4FE4-B0C3-115D06E731C2}" type="presOf" srcId="{17D0A296-3882-45BC-AA59-3F5CD85941AA}" destId="{F1468E23-1DB6-47E4-BB09-3E74C7D46C5D}" srcOrd="0" destOrd="0" presId="urn:microsoft.com/office/officeart/2005/8/layout/list1"/>
    <dgm:cxn modelId="{970DE9AB-E11B-467B-9B4E-397D0E9DAC93}" srcId="{E3CB6025-B593-4D3F-A1AB-BB032D7F2DA6}" destId="{57CF4FCB-4D6F-4FB8-9E58-3AA207998AF3}" srcOrd="2" destOrd="0" parTransId="{FA486F46-DF33-4825-8B7B-E106F82C7F45}" sibTransId="{606290FC-65E9-4AA3-9A14-89C9AD4D3399}"/>
    <dgm:cxn modelId="{4638B8AD-E83B-4984-8D11-E9CA98CA24CF}" type="presOf" srcId="{57CF4FCB-4D6F-4FB8-9E58-3AA207998AF3}" destId="{A51419EF-F141-46A5-8964-7AAEDB1B0872}" srcOrd="0" destOrd="0" presId="urn:microsoft.com/office/officeart/2005/8/layout/list1"/>
    <dgm:cxn modelId="{AD1270D3-CBEB-4883-BBC5-05CC2D907178}" srcId="{3031838F-813C-49C5-B5DF-2155FA7DD56F}" destId="{4224E2AE-A044-4060-A4CA-CB3EFF264FA8}" srcOrd="1" destOrd="0" parTransId="{3F9851EE-3D35-42E7-B37F-3F6352107A85}" sibTransId="{3C59AFF4-EE08-4CDC-BD61-ED8150F5E72C}"/>
    <dgm:cxn modelId="{EDCDE415-CEC0-4FBA-BB26-1AC997A96431}" type="presParOf" srcId="{9C342707-6E37-4F05-B93F-311BC77F2EC1}" destId="{4C09FDDE-E293-42E6-BDB7-B080B4F68926}" srcOrd="0" destOrd="0" presId="urn:microsoft.com/office/officeart/2005/8/layout/list1"/>
    <dgm:cxn modelId="{3EF1A8B2-EF21-49B9-967F-12898C7D90DA}" type="presParOf" srcId="{4C09FDDE-E293-42E6-BDB7-B080B4F68926}" destId="{C4126704-ABD7-4A49-964F-DA49C9676F5B}" srcOrd="0" destOrd="0" presId="urn:microsoft.com/office/officeart/2005/8/layout/list1"/>
    <dgm:cxn modelId="{94CB9167-76CE-41DD-98C6-E0531FD9A8FC}" type="presParOf" srcId="{4C09FDDE-E293-42E6-BDB7-B080B4F68926}" destId="{891DF36D-2D5E-47DF-93F0-87838CA8E89B}" srcOrd="1" destOrd="0" presId="urn:microsoft.com/office/officeart/2005/8/layout/list1"/>
    <dgm:cxn modelId="{EA915A4C-B066-432B-96EE-49DE3A080EFB}" type="presParOf" srcId="{9C342707-6E37-4F05-B93F-311BC77F2EC1}" destId="{0368173B-83DD-49FE-9D02-1381A8E49B78}" srcOrd="1" destOrd="0" presId="urn:microsoft.com/office/officeart/2005/8/layout/list1"/>
    <dgm:cxn modelId="{8592B289-91F6-4A95-B8EF-87116B8F250A}" type="presParOf" srcId="{9C342707-6E37-4F05-B93F-311BC77F2EC1}" destId="{39CE51A3-2C48-4CA0-82AC-3EB979F58335}" srcOrd="2" destOrd="0" presId="urn:microsoft.com/office/officeart/2005/8/layout/list1"/>
    <dgm:cxn modelId="{3DDC6CA6-B503-4F1F-B501-9EE5F11828B2}" type="presParOf" srcId="{9C342707-6E37-4F05-B93F-311BC77F2EC1}" destId="{7F4BFD0E-9D57-4CCC-BD73-6ED040A05600}" srcOrd="3" destOrd="0" presId="urn:microsoft.com/office/officeart/2005/8/layout/list1"/>
    <dgm:cxn modelId="{26FF8E4F-964F-4FBD-AEE5-E8A317DFCFA4}" type="presParOf" srcId="{9C342707-6E37-4F05-B93F-311BC77F2EC1}" destId="{B30FDD30-0FCF-48C2-B95D-1D1B1E8402FE}" srcOrd="4" destOrd="0" presId="urn:microsoft.com/office/officeart/2005/8/layout/list1"/>
    <dgm:cxn modelId="{43C3A313-86AC-4B88-A979-791B9D048E60}" type="presParOf" srcId="{B30FDD30-0FCF-48C2-B95D-1D1B1E8402FE}" destId="{F1468E23-1DB6-47E4-BB09-3E74C7D46C5D}" srcOrd="0" destOrd="0" presId="urn:microsoft.com/office/officeart/2005/8/layout/list1"/>
    <dgm:cxn modelId="{1927FB14-AE57-42B1-BB76-3C0FFDEE9DE9}" type="presParOf" srcId="{B30FDD30-0FCF-48C2-B95D-1D1B1E8402FE}" destId="{7E65C1A1-87E2-4A46-B9D4-F1AB1493E16D}" srcOrd="1" destOrd="0" presId="urn:microsoft.com/office/officeart/2005/8/layout/list1"/>
    <dgm:cxn modelId="{E9EC40B3-4003-416D-97C1-E2499796FB58}" type="presParOf" srcId="{9C342707-6E37-4F05-B93F-311BC77F2EC1}" destId="{B01CF0B9-D020-4130-B273-49C7C2CF2AA8}" srcOrd="5" destOrd="0" presId="urn:microsoft.com/office/officeart/2005/8/layout/list1"/>
    <dgm:cxn modelId="{0A168666-4E4D-4CDD-93A5-BF2DED52A9C1}" type="presParOf" srcId="{9C342707-6E37-4F05-B93F-311BC77F2EC1}" destId="{B3C0E6B1-529C-4546-85BD-41EC31745642}" srcOrd="6" destOrd="0" presId="urn:microsoft.com/office/officeart/2005/8/layout/list1"/>
    <dgm:cxn modelId="{6E670D69-6AE2-48A1-A0CC-E8A9408AA495}" type="presParOf" srcId="{9C342707-6E37-4F05-B93F-311BC77F2EC1}" destId="{A166C02E-7C93-4DB5-ACAF-332E9F8B3160}" srcOrd="7" destOrd="0" presId="urn:microsoft.com/office/officeart/2005/8/layout/list1"/>
    <dgm:cxn modelId="{5DA6901C-255C-417A-A350-9E46562D9140}" type="presParOf" srcId="{9C342707-6E37-4F05-B93F-311BC77F2EC1}" destId="{ED740AE2-9FC0-47D9-8685-1916826ADCEB}" srcOrd="8" destOrd="0" presId="urn:microsoft.com/office/officeart/2005/8/layout/list1"/>
    <dgm:cxn modelId="{1E8839B7-4DC4-4C96-88B0-5EDD0179D3E6}" type="presParOf" srcId="{ED740AE2-9FC0-47D9-8685-1916826ADCEB}" destId="{A51419EF-F141-46A5-8964-7AAEDB1B0872}" srcOrd="0" destOrd="0" presId="urn:microsoft.com/office/officeart/2005/8/layout/list1"/>
    <dgm:cxn modelId="{CB1BE22C-3DC1-4106-83FC-3C8B6BBE7FE6}" type="presParOf" srcId="{ED740AE2-9FC0-47D9-8685-1916826ADCEB}" destId="{D20226B2-0575-4143-9274-B802EF25C530}" srcOrd="1" destOrd="0" presId="urn:microsoft.com/office/officeart/2005/8/layout/list1"/>
    <dgm:cxn modelId="{7298C7A4-F044-428E-89F4-68CA813A081B}" type="presParOf" srcId="{9C342707-6E37-4F05-B93F-311BC77F2EC1}" destId="{A57AFDF5-F84A-480D-BCEF-795635D1B39C}" srcOrd="9" destOrd="0" presId="urn:microsoft.com/office/officeart/2005/8/layout/list1"/>
    <dgm:cxn modelId="{853489D0-A850-42EE-A040-37D463E129A1}" type="presParOf" srcId="{9C342707-6E37-4F05-B93F-311BC77F2EC1}" destId="{946D1681-0A7D-48A3-9A90-25B2BAE74255}"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3E7ABDF-1E65-4C49-B635-85E51D939B31}" type="doc">
      <dgm:prSet loTypeId="urn:microsoft.com/office/officeart/2005/8/layout/process4" loCatId="process" qsTypeId="urn:microsoft.com/office/officeart/2005/8/quickstyle/simple1" qsCatId="simple" csTypeId="urn:microsoft.com/office/officeart/2005/8/colors/colorful2" csCatId="colorful"/>
      <dgm:spPr/>
      <dgm:t>
        <a:bodyPr/>
        <a:lstStyle/>
        <a:p>
          <a:endParaRPr lang="en-US"/>
        </a:p>
      </dgm:t>
    </dgm:pt>
    <dgm:pt modelId="{47DE869D-D588-4689-8C45-9075D34FF9F2}">
      <dgm:prSet/>
      <dgm:spPr/>
      <dgm:t>
        <a:bodyPr/>
        <a:lstStyle/>
        <a:p>
          <a:r>
            <a:rPr lang="en-GB"/>
            <a:t>Interventions successful in short term</a:t>
          </a:r>
          <a:endParaRPr lang="en-US"/>
        </a:p>
      </dgm:t>
    </dgm:pt>
    <dgm:pt modelId="{60D81F19-33D4-4AF4-8728-A2E2EB1F0E90}" type="parTrans" cxnId="{2362C256-E0B9-4407-BAE1-E00A92F92858}">
      <dgm:prSet/>
      <dgm:spPr/>
      <dgm:t>
        <a:bodyPr/>
        <a:lstStyle/>
        <a:p>
          <a:endParaRPr lang="en-US"/>
        </a:p>
      </dgm:t>
    </dgm:pt>
    <dgm:pt modelId="{9CF1D290-2DC4-4CA2-9923-806D07064C9B}" type="sibTrans" cxnId="{2362C256-E0B9-4407-BAE1-E00A92F92858}">
      <dgm:prSet/>
      <dgm:spPr/>
      <dgm:t>
        <a:bodyPr/>
        <a:lstStyle/>
        <a:p>
          <a:endParaRPr lang="en-US"/>
        </a:p>
      </dgm:t>
    </dgm:pt>
    <dgm:pt modelId="{FFE2A10D-C4DC-480E-8973-CB4DCCED9C70}">
      <dgm:prSet/>
      <dgm:spPr/>
      <dgm:t>
        <a:bodyPr/>
        <a:lstStyle/>
        <a:p>
          <a:r>
            <a:rPr lang="en-GB" b="1"/>
            <a:t>Long term, wide-reaching impacts </a:t>
          </a:r>
          <a:r>
            <a:rPr lang="en-GB"/>
            <a:t>likely require:</a:t>
          </a:r>
          <a:endParaRPr lang="en-US"/>
        </a:p>
      </dgm:t>
    </dgm:pt>
    <dgm:pt modelId="{5C7D027C-CD18-4D47-BD28-72F439D4E8A3}" type="parTrans" cxnId="{482DF63D-EAAD-4710-8BB2-8137A12D3D25}">
      <dgm:prSet/>
      <dgm:spPr/>
      <dgm:t>
        <a:bodyPr/>
        <a:lstStyle/>
        <a:p>
          <a:endParaRPr lang="en-US"/>
        </a:p>
      </dgm:t>
    </dgm:pt>
    <dgm:pt modelId="{980EB15A-117B-48DE-A191-87D624B4E817}" type="sibTrans" cxnId="{482DF63D-EAAD-4710-8BB2-8137A12D3D25}">
      <dgm:prSet/>
      <dgm:spPr/>
      <dgm:t>
        <a:bodyPr/>
        <a:lstStyle/>
        <a:p>
          <a:endParaRPr lang="en-US"/>
        </a:p>
      </dgm:t>
    </dgm:pt>
    <dgm:pt modelId="{E0186C5F-5ED9-45F2-BD9A-C7E8FD0869ED}">
      <dgm:prSet/>
      <dgm:spPr/>
      <dgm:t>
        <a:bodyPr/>
        <a:lstStyle/>
        <a:p>
          <a:r>
            <a:rPr lang="en-GB"/>
            <a:t>Training &amp; technology</a:t>
          </a:r>
          <a:endParaRPr lang="en-US"/>
        </a:p>
      </dgm:t>
    </dgm:pt>
    <dgm:pt modelId="{33376A2E-9545-4584-9D25-9E1BC25BBD9B}" type="parTrans" cxnId="{17C1A893-D578-48EF-98BF-F73339367F72}">
      <dgm:prSet/>
      <dgm:spPr/>
      <dgm:t>
        <a:bodyPr/>
        <a:lstStyle/>
        <a:p>
          <a:endParaRPr lang="en-US"/>
        </a:p>
      </dgm:t>
    </dgm:pt>
    <dgm:pt modelId="{C833B40F-8D78-4ADD-BCA3-974479FC96AB}" type="sibTrans" cxnId="{17C1A893-D578-48EF-98BF-F73339367F72}">
      <dgm:prSet/>
      <dgm:spPr/>
      <dgm:t>
        <a:bodyPr/>
        <a:lstStyle/>
        <a:p>
          <a:endParaRPr lang="en-US"/>
        </a:p>
      </dgm:t>
    </dgm:pt>
    <dgm:pt modelId="{7EA3B039-1C5B-4702-9223-09D60FD862F3}">
      <dgm:prSet/>
      <dgm:spPr/>
      <dgm:t>
        <a:bodyPr/>
        <a:lstStyle/>
        <a:p>
          <a:r>
            <a:rPr lang="en-GB"/>
            <a:t>Incentives</a:t>
          </a:r>
          <a:endParaRPr lang="en-US"/>
        </a:p>
      </dgm:t>
    </dgm:pt>
    <dgm:pt modelId="{24FD3191-3595-4DC0-91C2-368CFF435D5A}" type="parTrans" cxnId="{5BF2FC44-0F6C-4C48-8C3E-A509D32C73D4}">
      <dgm:prSet/>
      <dgm:spPr/>
      <dgm:t>
        <a:bodyPr/>
        <a:lstStyle/>
        <a:p>
          <a:endParaRPr lang="en-US"/>
        </a:p>
      </dgm:t>
    </dgm:pt>
    <dgm:pt modelId="{39C17027-022B-43F4-8577-DF04453EBB86}" type="sibTrans" cxnId="{5BF2FC44-0F6C-4C48-8C3E-A509D32C73D4}">
      <dgm:prSet/>
      <dgm:spPr/>
      <dgm:t>
        <a:bodyPr/>
        <a:lstStyle/>
        <a:p>
          <a:endParaRPr lang="en-US"/>
        </a:p>
      </dgm:t>
    </dgm:pt>
    <dgm:pt modelId="{D4C1DFAF-9CAD-4F00-935B-9A0123C2F5AD}">
      <dgm:prSet/>
      <dgm:spPr/>
      <dgm:t>
        <a:bodyPr/>
        <a:lstStyle/>
        <a:p>
          <a:r>
            <a:rPr lang="en-GB"/>
            <a:t>Enabling environment</a:t>
          </a:r>
          <a:endParaRPr lang="en-US"/>
        </a:p>
      </dgm:t>
    </dgm:pt>
    <dgm:pt modelId="{9A8F7E2D-AC54-4F69-98F3-8C79B5A89F8D}" type="parTrans" cxnId="{90D9BEFD-96D7-49C7-A93D-9D74F4F8B457}">
      <dgm:prSet/>
      <dgm:spPr/>
      <dgm:t>
        <a:bodyPr/>
        <a:lstStyle/>
        <a:p>
          <a:endParaRPr lang="en-US"/>
        </a:p>
      </dgm:t>
    </dgm:pt>
    <dgm:pt modelId="{895D595B-D4FF-49EB-B4FD-A9142F623D14}" type="sibTrans" cxnId="{90D9BEFD-96D7-49C7-A93D-9D74F4F8B457}">
      <dgm:prSet/>
      <dgm:spPr/>
      <dgm:t>
        <a:bodyPr/>
        <a:lstStyle/>
        <a:p>
          <a:endParaRPr lang="en-US"/>
        </a:p>
      </dgm:t>
    </dgm:pt>
    <dgm:pt modelId="{DEF2D7C8-8932-43A3-A2D3-E4A6E44B1FF4}" type="pres">
      <dgm:prSet presAssocID="{B3E7ABDF-1E65-4C49-B635-85E51D939B31}" presName="Name0" presStyleCnt="0">
        <dgm:presLayoutVars>
          <dgm:dir/>
          <dgm:animLvl val="lvl"/>
          <dgm:resizeHandles val="exact"/>
        </dgm:presLayoutVars>
      </dgm:prSet>
      <dgm:spPr/>
    </dgm:pt>
    <dgm:pt modelId="{0E01E237-1633-4A57-972F-66109111C2BF}" type="pres">
      <dgm:prSet presAssocID="{FFE2A10D-C4DC-480E-8973-CB4DCCED9C70}" presName="boxAndChildren" presStyleCnt="0"/>
      <dgm:spPr/>
    </dgm:pt>
    <dgm:pt modelId="{0A743FD6-B4CC-44B4-BC4B-B076FE3A9348}" type="pres">
      <dgm:prSet presAssocID="{FFE2A10D-C4DC-480E-8973-CB4DCCED9C70}" presName="parentTextBox" presStyleLbl="node1" presStyleIdx="0" presStyleCnt="2"/>
      <dgm:spPr/>
    </dgm:pt>
    <dgm:pt modelId="{6673A71F-61C7-495B-841C-F974E0C9E82A}" type="pres">
      <dgm:prSet presAssocID="{FFE2A10D-C4DC-480E-8973-CB4DCCED9C70}" presName="entireBox" presStyleLbl="node1" presStyleIdx="0" presStyleCnt="2"/>
      <dgm:spPr/>
    </dgm:pt>
    <dgm:pt modelId="{D2840E22-6762-443E-B5D8-765BC622B3E3}" type="pres">
      <dgm:prSet presAssocID="{FFE2A10D-C4DC-480E-8973-CB4DCCED9C70}" presName="descendantBox" presStyleCnt="0"/>
      <dgm:spPr/>
    </dgm:pt>
    <dgm:pt modelId="{1A894848-252A-4044-A14B-CA8600163E36}" type="pres">
      <dgm:prSet presAssocID="{E0186C5F-5ED9-45F2-BD9A-C7E8FD0869ED}" presName="childTextBox" presStyleLbl="fgAccFollowNode1" presStyleIdx="0" presStyleCnt="3">
        <dgm:presLayoutVars>
          <dgm:bulletEnabled val="1"/>
        </dgm:presLayoutVars>
      </dgm:prSet>
      <dgm:spPr/>
    </dgm:pt>
    <dgm:pt modelId="{EB6C417E-BC06-4F68-AAA0-96C0BD3086D1}" type="pres">
      <dgm:prSet presAssocID="{7EA3B039-1C5B-4702-9223-09D60FD862F3}" presName="childTextBox" presStyleLbl="fgAccFollowNode1" presStyleIdx="1" presStyleCnt="3">
        <dgm:presLayoutVars>
          <dgm:bulletEnabled val="1"/>
        </dgm:presLayoutVars>
      </dgm:prSet>
      <dgm:spPr/>
    </dgm:pt>
    <dgm:pt modelId="{7F30E230-267F-4832-BE37-F866E43FABC3}" type="pres">
      <dgm:prSet presAssocID="{D4C1DFAF-9CAD-4F00-935B-9A0123C2F5AD}" presName="childTextBox" presStyleLbl="fgAccFollowNode1" presStyleIdx="2" presStyleCnt="3">
        <dgm:presLayoutVars>
          <dgm:bulletEnabled val="1"/>
        </dgm:presLayoutVars>
      </dgm:prSet>
      <dgm:spPr/>
    </dgm:pt>
    <dgm:pt modelId="{7B32C175-63E4-4E4C-A6B5-EA2698A1C506}" type="pres">
      <dgm:prSet presAssocID="{9CF1D290-2DC4-4CA2-9923-806D07064C9B}" presName="sp" presStyleCnt="0"/>
      <dgm:spPr/>
    </dgm:pt>
    <dgm:pt modelId="{5D108222-0733-499E-B9F1-A413190A7E22}" type="pres">
      <dgm:prSet presAssocID="{47DE869D-D588-4689-8C45-9075D34FF9F2}" presName="arrowAndChildren" presStyleCnt="0"/>
      <dgm:spPr/>
    </dgm:pt>
    <dgm:pt modelId="{877C95C5-A437-43F6-8F00-DBAEAF337FBA}" type="pres">
      <dgm:prSet presAssocID="{47DE869D-D588-4689-8C45-9075D34FF9F2}" presName="parentTextArrow" presStyleLbl="node1" presStyleIdx="1" presStyleCnt="2"/>
      <dgm:spPr/>
    </dgm:pt>
  </dgm:ptLst>
  <dgm:cxnLst>
    <dgm:cxn modelId="{85C76F17-1C25-45F3-A222-D2FF17A48CD1}" type="presOf" srcId="{FFE2A10D-C4DC-480E-8973-CB4DCCED9C70}" destId="{0A743FD6-B4CC-44B4-BC4B-B076FE3A9348}" srcOrd="0" destOrd="0" presId="urn:microsoft.com/office/officeart/2005/8/layout/process4"/>
    <dgm:cxn modelId="{DFB5AC2A-D495-47A7-BF1E-6BF44176D7C3}" type="presOf" srcId="{B3E7ABDF-1E65-4C49-B635-85E51D939B31}" destId="{DEF2D7C8-8932-43A3-A2D3-E4A6E44B1FF4}" srcOrd="0" destOrd="0" presId="urn:microsoft.com/office/officeart/2005/8/layout/process4"/>
    <dgm:cxn modelId="{482DF63D-EAAD-4710-8BB2-8137A12D3D25}" srcId="{B3E7ABDF-1E65-4C49-B635-85E51D939B31}" destId="{FFE2A10D-C4DC-480E-8973-CB4DCCED9C70}" srcOrd="1" destOrd="0" parTransId="{5C7D027C-CD18-4D47-BD28-72F439D4E8A3}" sibTransId="{980EB15A-117B-48DE-A191-87D624B4E817}"/>
    <dgm:cxn modelId="{37AC303E-D9A7-49B9-93BA-291B7F988ACB}" type="presOf" srcId="{D4C1DFAF-9CAD-4F00-935B-9A0123C2F5AD}" destId="{7F30E230-267F-4832-BE37-F866E43FABC3}" srcOrd="0" destOrd="0" presId="urn:microsoft.com/office/officeart/2005/8/layout/process4"/>
    <dgm:cxn modelId="{30B3C064-DC5D-471F-BE16-F54ACC6D2AB9}" type="presOf" srcId="{FFE2A10D-C4DC-480E-8973-CB4DCCED9C70}" destId="{6673A71F-61C7-495B-841C-F974E0C9E82A}" srcOrd="1" destOrd="0" presId="urn:microsoft.com/office/officeart/2005/8/layout/process4"/>
    <dgm:cxn modelId="{5BF2FC44-0F6C-4C48-8C3E-A509D32C73D4}" srcId="{FFE2A10D-C4DC-480E-8973-CB4DCCED9C70}" destId="{7EA3B039-1C5B-4702-9223-09D60FD862F3}" srcOrd="1" destOrd="0" parTransId="{24FD3191-3595-4DC0-91C2-368CFF435D5A}" sibTransId="{39C17027-022B-43F4-8577-DF04453EBB86}"/>
    <dgm:cxn modelId="{2362C256-E0B9-4407-BAE1-E00A92F92858}" srcId="{B3E7ABDF-1E65-4C49-B635-85E51D939B31}" destId="{47DE869D-D588-4689-8C45-9075D34FF9F2}" srcOrd="0" destOrd="0" parTransId="{60D81F19-33D4-4AF4-8728-A2E2EB1F0E90}" sibTransId="{9CF1D290-2DC4-4CA2-9923-806D07064C9B}"/>
    <dgm:cxn modelId="{17C1A893-D578-48EF-98BF-F73339367F72}" srcId="{FFE2A10D-C4DC-480E-8973-CB4DCCED9C70}" destId="{E0186C5F-5ED9-45F2-BD9A-C7E8FD0869ED}" srcOrd="0" destOrd="0" parTransId="{33376A2E-9545-4584-9D25-9E1BC25BBD9B}" sibTransId="{C833B40F-8D78-4ADD-BCA3-974479FC96AB}"/>
    <dgm:cxn modelId="{A979DCA3-721D-4152-9D30-475AFC85A759}" type="presOf" srcId="{7EA3B039-1C5B-4702-9223-09D60FD862F3}" destId="{EB6C417E-BC06-4F68-AAA0-96C0BD3086D1}" srcOrd="0" destOrd="0" presId="urn:microsoft.com/office/officeart/2005/8/layout/process4"/>
    <dgm:cxn modelId="{E87E22A5-41E0-4969-B407-09E9CED7EF34}" type="presOf" srcId="{47DE869D-D588-4689-8C45-9075D34FF9F2}" destId="{877C95C5-A437-43F6-8F00-DBAEAF337FBA}" srcOrd="0" destOrd="0" presId="urn:microsoft.com/office/officeart/2005/8/layout/process4"/>
    <dgm:cxn modelId="{7F190EEE-2A25-43E8-B5CB-2E3F69EC8768}" type="presOf" srcId="{E0186C5F-5ED9-45F2-BD9A-C7E8FD0869ED}" destId="{1A894848-252A-4044-A14B-CA8600163E36}" srcOrd="0" destOrd="0" presId="urn:microsoft.com/office/officeart/2005/8/layout/process4"/>
    <dgm:cxn modelId="{90D9BEFD-96D7-49C7-A93D-9D74F4F8B457}" srcId="{FFE2A10D-C4DC-480E-8973-CB4DCCED9C70}" destId="{D4C1DFAF-9CAD-4F00-935B-9A0123C2F5AD}" srcOrd="2" destOrd="0" parTransId="{9A8F7E2D-AC54-4F69-98F3-8C79B5A89F8D}" sibTransId="{895D595B-D4FF-49EB-B4FD-A9142F623D14}"/>
    <dgm:cxn modelId="{BB441305-BF0C-4AD3-9582-47E0A7D87276}" type="presParOf" srcId="{DEF2D7C8-8932-43A3-A2D3-E4A6E44B1FF4}" destId="{0E01E237-1633-4A57-972F-66109111C2BF}" srcOrd="0" destOrd="0" presId="urn:microsoft.com/office/officeart/2005/8/layout/process4"/>
    <dgm:cxn modelId="{FAB3C512-4836-45D4-AE2F-98A4F7AACD3F}" type="presParOf" srcId="{0E01E237-1633-4A57-972F-66109111C2BF}" destId="{0A743FD6-B4CC-44B4-BC4B-B076FE3A9348}" srcOrd="0" destOrd="0" presId="urn:microsoft.com/office/officeart/2005/8/layout/process4"/>
    <dgm:cxn modelId="{6A4E4CAB-963A-429E-9EF3-D8A20E24A119}" type="presParOf" srcId="{0E01E237-1633-4A57-972F-66109111C2BF}" destId="{6673A71F-61C7-495B-841C-F974E0C9E82A}" srcOrd="1" destOrd="0" presId="urn:microsoft.com/office/officeart/2005/8/layout/process4"/>
    <dgm:cxn modelId="{2E7DDFE6-1A9C-462A-AFBD-6A6AD8F23089}" type="presParOf" srcId="{0E01E237-1633-4A57-972F-66109111C2BF}" destId="{D2840E22-6762-443E-B5D8-765BC622B3E3}" srcOrd="2" destOrd="0" presId="urn:microsoft.com/office/officeart/2005/8/layout/process4"/>
    <dgm:cxn modelId="{4E992C1D-EC6E-4D78-BE97-CA2C0598ABC9}" type="presParOf" srcId="{D2840E22-6762-443E-B5D8-765BC622B3E3}" destId="{1A894848-252A-4044-A14B-CA8600163E36}" srcOrd="0" destOrd="0" presId="urn:microsoft.com/office/officeart/2005/8/layout/process4"/>
    <dgm:cxn modelId="{B370D66D-CF9D-4BA1-8A70-2ACD94401273}" type="presParOf" srcId="{D2840E22-6762-443E-B5D8-765BC622B3E3}" destId="{EB6C417E-BC06-4F68-AAA0-96C0BD3086D1}" srcOrd="1" destOrd="0" presId="urn:microsoft.com/office/officeart/2005/8/layout/process4"/>
    <dgm:cxn modelId="{4CDE6EAC-F175-492B-90A8-4D1097860B54}" type="presParOf" srcId="{D2840E22-6762-443E-B5D8-765BC622B3E3}" destId="{7F30E230-267F-4832-BE37-F866E43FABC3}" srcOrd="2" destOrd="0" presId="urn:microsoft.com/office/officeart/2005/8/layout/process4"/>
    <dgm:cxn modelId="{1669FA98-73B7-4EED-8A79-BEDC5D022DC4}" type="presParOf" srcId="{DEF2D7C8-8932-43A3-A2D3-E4A6E44B1FF4}" destId="{7B32C175-63E4-4E4C-A6B5-EA2698A1C506}" srcOrd="1" destOrd="0" presId="urn:microsoft.com/office/officeart/2005/8/layout/process4"/>
    <dgm:cxn modelId="{427D8485-A266-4E3D-A885-CAD7A750223D}" type="presParOf" srcId="{DEF2D7C8-8932-43A3-A2D3-E4A6E44B1FF4}" destId="{5D108222-0733-499E-B9F1-A413190A7E22}" srcOrd="2" destOrd="0" presId="urn:microsoft.com/office/officeart/2005/8/layout/process4"/>
    <dgm:cxn modelId="{2CE7DAF4-7116-4455-A492-E8B2F15BDF66}" type="presParOf" srcId="{5D108222-0733-499E-B9F1-A413190A7E22}" destId="{877C95C5-A437-43F6-8F00-DBAEAF337FBA}"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534DE1-D00D-4823-B92D-D9F4257DC26E}">
      <dsp:nvSpPr>
        <dsp:cNvPr id="0" name=""/>
        <dsp:cNvSpPr/>
      </dsp:nvSpPr>
      <dsp:spPr>
        <a:xfrm>
          <a:off x="393" y="292253"/>
          <a:ext cx="1098562" cy="1098562"/>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F93AE81A-56B8-4B51-99EA-96317744107A}">
      <dsp:nvSpPr>
        <dsp:cNvPr id="0" name=""/>
        <dsp:cNvSpPr/>
      </dsp:nvSpPr>
      <dsp:spPr>
        <a:xfrm>
          <a:off x="393" y="1552789"/>
          <a:ext cx="3138750" cy="101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1066800">
            <a:lnSpc>
              <a:spcPct val="90000"/>
            </a:lnSpc>
            <a:spcBef>
              <a:spcPct val="0"/>
            </a:spcBef>
            <a:spcAft>
              <a:spcPct val="35000"/>
            </a:spcAft>
            <a:buNone/>
            <a:defRPr b="1"/>
          </a:pPr>
          <a:r>
            <a:rPr lang="en-US" sz="2400" kern="1200" dirty="0"/>
            <a:t>Consumers tend to be very concerned about chemicals in food</a:t>
          </a:r>
        </a:p>
      </dsp:txBody>
      <dsp:txXfrm>
        <a:off x="393" y="1552789"/>
        <a:ext cx="3138750" cy="1012500"/>
      </dsp:txXfrm>
    </dsp:sp>
    <dsp:sp modelId="{3EBF4EA4-DC43-4EAF-9E60-FE1E17AD1171}">
      <dsp:nvSpPr>
        <dsp:cNvPr id="0" name=""/>
        <dsp:cNvSpPr/>
      </dsp:nvSpPr>
      <dsp:spPr>
        <a:xfrm>
          <a:off x="393" y="2640626"/>
          <a:ext cx="3138750" cy="1418458"/>
        </a:xfrm>
        <a:prstGeom prst="rect">
          <a:avLst/>
        </a:prstGeom>
        <a:noFill/>
        <a:ln>
          <a:noFill/>
        </a:ln>
        <a:effectLst/>
      </dsp:spPr>
      <dsp:style>
        <a:lnRef idx="0">
          <a:scrgbClr r="0" g="0" b="0"/>
        </a:lnRef>
        <a:fillRef idx="0">
          <a:scrgbClr r="0" g="0" b="0"/>
        </a:fillRef>
        <a:effectRef idx="0">
          <a:scrgbClr r="0" g="0" b="0"/>
        </a:effectRef>
        <a:fontRef idx="minor"/>
      </dsp:style>
    </dsp:sp>
    <dsp:sp modelId="{3942BB35-39A3-4A37-9526-84881B23F77B}">
      <dsp:nvSpPr>
        <dsp:cNvPr id="0" name=""/>
        <dsp:cNvSpPr/>
      </dsp:nvSpPr>
      <dsp:spPr>
        <a:xfrm>
          <a:off x="3688425" y="292253"/>
          <a:ext cx="1098562" cy="1098562"/>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D6C986-7AA5-42A4-9CC4-4F4B28CDA72B}">
      <dsp:nvSpPr>
        <dsp:cNvPr id="0" name=""/>
        <dsp:cNvSpPr/>
      </dsp:nvSpPr>
      <dsp:spPr>
        <a:xfrm>
          <a:off x="3688425" y="1552789"/>
          <a:ext cx="3138750" cy="101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defRPr b="1"/>
          </a:pPr>
          <a:r>
            <a:rPr lang="en-US" sz="1800" kern="1200" dirty="0"/>
            <a:t>Often less concerned about foodborne disease caused by germs, such as bacteria and viruses</a:t>
          </a:r>
        </a:p>
      </dsp:txBody>
      <dsp:txXfrm>
        <a:off x="3688425" y="1552789"/>
        <a:ext cx="3138750" cy="1012500"/>
      </dsp:txXfrm>
    </dsp:sp>
    <dsp:sp modelId="{1413985D-6107-48AE-AEE3-B5235474610E}">
      <dsp:nvSpPr>
        <dsp:cNvPr id="0" name=""/>
        <dsp:cNvSpPr/>
      </dsp:nvSpPr>
      <dsp:spPr>
        <a:xfrm>
          <a:off x="3688425" y="2640626"/>
          <a:ext cx="3138750" cy="1418458"/>
        </a:xfrm>
        <a:prstGeom prst="rect">
          <a:avLst/>
        </a:prstGeom>
        <a:noFill/>
        <a:ln>
          <a:noFill/>
        </a:ln>
        <a:effectLst/>
      </dsp:spPr>
      <dsp:style>
        <a:lnRef idx="0">
          <a:scrgbClr r="0" g="0" b="0"/>
        </a:lnRef>
        <a:fillRef idx="0">
          <a:scrgbClr r="0" g="0" b="0"/>
        </a:fillRef>
        <a:effectRef idx="0">
          <a:scrgbClr r="0" g="0" b="0"/>
        </a:effectRef>
        <a:fontRef idx="minor"/>
      </dsp:style>
    </dsp:sp>
    <dsp:sp modelId="{F1EDC6BC-8426-4551-B7B5-8C8008467284}">
      <dsp:nvSpPr>
        <dsp:cNvPr id="0" name=""/>
        <dsp:cNvSpPr/>
      </dsp:nvSpPr>
      <dsp:spPr>
        <a:xfrm>
          <a:off x="7376456" y="292253"/>
          <a:ext cx="1098562" cy="1098562"/>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98DF652-F7B6-4922-9620-6F7ACC9B3421}">
      <dsp:nvSpPr>
        <dsp:cNvPr id="0" name=""/>
        <dsp:cNvSpPr/>
      </dsp:nvSpPr>
      <dsp:spPr>
        <a:xfrm>
          <a:off x="7376456" y="1552789"/>
          <a:ext cx="3138750" cy="10125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00100">
            <a:lnSpc>
              <a:spcPct val="90000"/>
            </a:lnSpc>
            <a:spcBef>
              <a:spcPct val="0"/>
            </a:spcBef>
            <a:spcAft>
              <a:spcPct val="35000"/>
            </a:spcAft>
            <a:buNone/>
            <a:defRPr b="1"/>
          </a:pPr>
          <a:r>
            <a:rPr lang="en-US" sz="1800" kern="1200"/>
            <a:t>Aflatoxins - Often present in food and milk – but at low levels</a:t>
          </a:r>
        </a:p>
      </dsp:txBody>
      <dsp:txXfrm>
        <a:off x="7376456" y="1552789"/>
        <a:ext cx="3138750" cy="1012500"/>
      </dsp:txXfrm>
    </dsp:sp>
    <dsp:sp modelId="{525D9FC3-7F2C-42AA-B872-D68115AF5230}">
      <dsp:nvSpPr>
        <dsp:cNvPr id="0" name=""/>
        <dsp:cNvSpPr/>
      </dsp:nvSpPr>
      <dsp:spPr>
        <a:xfrm>
          <a:off x="7376456" y="2640626"/>
          <a:ext cx="3138750" cy="141845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889000">
            <a:lnSpc>
              <a:spcPct val="90000"/>
            </a:lnSpc>
            <a:spcBef>
              <a:spcPct val="0"/>
            </a:spcBef>
            <a:spcAft>
              <a:spcPct val="35000"/>
            </a:spcAft>
            <a:buNone/>
          </a:pPr>
          <a:r>
            <a:rPr lang="en-US" sz="2000" b="1" kern="1200" dirty="0"/>
            <a:t>Risk of disease from milk is low compared with nutritional benefits of drinking milk massively can outweigh aflatoxin risk</a:t>
          </a:r>
        </a:p>
      </dsp:txBody>
      <dsp:txXfrm>
        <a:off x="7376456" y="2640626"/>
        <a:ext cx="3138750" cy="14184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3FC465-7397-4489-8246-826302A0F615}">
      <dsp:nvSpPr>
        <dsp:cNvPr id="0" name=""/>
        <dsp:cNvSpPr/>
      </dsp:nvSpPr>
      <dsp:spPr>
        <a:xfrm>
          <a:off x="0" y="2"/>
          <a:ext cx="7248058" cy="94453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58305D2-B650-49FA-B050-71075191C369}">
      <dsp:nvSpPr>
        <dsp:cNvPr id="0" name=""/>
        <dsp:cNvSpPr/>
      </dsp:nvSpPr>
      <dsp:spPr>
        <a:xfrm>
          <a:off x="3669082" y="310076"/>
          <a:ext cx="519496" cy="51949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26A729E-C172-4C7C-8749-8CFEB8C02FCA}">
      <dsp:nvSpPr>
        <dsp:cNvPr id="0" name=""/>
        <dsp:cNvSpPr/>
      </dsp:nvSpPr>
      <dsp:spPr>
        <a:xfrm>
          <a:off x="1090942" y="1863"/>
          <a:ext cx="3261626"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977900">
            <a:lnSpc>
              <a:spcPct val="100000"/>
            </a:lnSpc>
            <a:spcBef>
              <a:spcPct val="0"/>
            </a:spcBef>
            <a:spcAft>
              <a:spcPct val="35000"/>
            </a:spcAft>
            <a:buNone/>
          </a:pPr>
          <a:r>
            <a:rPr lang="en-US" sz="2200" kern="1200" dirty="0"/>
            <a:t>Totally informal</a:t>
          </a:r>
        </a:p>
      </dsp:txBody>
      <dsp:txXfrm>
        <a:off x="1090942" y="1863"/>
        <a:ext cx="3261626" cy="944538"/>
      </dsp:txXfrm>
    </dsp:sp>
    <dsp:sp modelId="{E1374D39-939F-4033-B850-70BAB8BC90C8}">
      <dsp:nvSpPr>
        <dsp:cNvPr id="0" name=""/>
        <dsp:cNvSpPr/>
      </dsp:nvSpPr>
      <dsp:spPr>
        <a:xfrm>
          <a:off x="4352568" y="1863"/>
          <a:ext cx="2895489"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533400">
            <a:lnSpc>
              <a:spcPct val="100000"/>
            </a:lnSpc>
            <a:spcBef>
              <a:spcPct val="0"/>
            </a:spcBef>
            <a:spcAft>
              <a:spcPct val="35000"/>
            </a:spcAft>
            <a:buNone/>
          </a:pPr>
          <a:r>
            <a:rPr lang="en-US" sz="1200" kern="1200" dirty="0"/>
            <a:t>Home grown production</a:t>
          </a:r>
        </a:p>
      </dsp:txBody>
      <dsp:txXfrm>
        <a:off x="4352568" y="1863"/>
        <a:ext cx="2895489" cy="944538"/>
      </dsp:txXfrm>
    </dsp:sp>
    <dsp:sp modelId="{44E074C4-0EFF-4292-8BFE-D601661856B5}">
      <dsp:nvSpPr>
        <dsp:cNvPr id="0" name=""/>
        <dsp:cNvSpPr/>
      </dsp:nvSpPr>
      <dsp:spPr>
        <a:xfrm>
          <a:off x="0" y="1182536"/>
          <a:ext cx="7248058" cy="94453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5B30E7E-DC49-4F00-B2BF-23208497554A}">
      <dsp:nvSpPr>
        <dsp:cNvPr id="0" name=""/>
        <dsp:cNvSpPr/>
      </dsp:nvSpPr>
      <dsp:spPr>
        <a:xfrm>
          <a:off x="3669082" y="1404248"/>
          <a:ext cx="519496" cy="51949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5D7E0A1-EEB2-4F0E-8163-AA3FCAED4EAB}">
      <dsp:nvSpPr>
        <dsp:cNvPr id="0" name=""/>
        <dsp:cNvSpPr/>
      </dsp:nvSpPr>
      <dsp:spPr>
        <a:xfrm>
          <a:off x="1090942" y="1182536"/>
          <a:ext cx="3261626"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977900">
            <a:lnSpc>
              <a:spcPct val="100000"/>
            </a:lnSpc>
            <a:spcBef>
              <a:spcPct val="0"/>
            </a:spcBef>
            <a:spcAft>
              <a:spcPct val="35000"/>
            </a:spcAft>
            <a:buNone/>
          </a:pPr>
          <a:r>
            <a:rPr lang="en-US" sz="2200" kern="1200"/>
            <a:t>Semi-informal</a:t>
          </a:r>
        </a:p>
      </dsp:txBody>
      <dsp:txXfrm>
        <a:off x="1090942" y="1182536"/>
        <a:ext cx="3261626" cy="944538"/>
      </dsp:txXfrm>
    </dsp:sp>
    <dsp:sp modelId="{DC13CD38-808A-4F14-B55C-C700A78591A1}">
      <dsp:nvSpPr>
        <dsp:cNvPr id="0" name=""/>
        <dsp:cNvSpPr/>
      </dsp:nvSpPr>
      <dsp:spPr>
        <a:xfrm>
          <a:off x="4352568" y="1182536"/>
          <a:ext cx="2895489"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533400">
            <a:lnSpc>
              <a:spcPct val="100000"/>
            </a:lnSpc>
            <a:spcBef>
              <a:spcPct val="0"/>
            </a:spcBef>
            <a:spcAft>
              <a:spcPct val="35000"/>
            </a:spcAft>
            <a:buNone/>
          </a:pPr>
          <a:r>
            <a:rPr lang="en-US" sz="1200" kern="1200"/>
            <a:t>Micro-retailers</a:t>
          </a:r>
        </a:p>
        <a:p>
          <a:pPr marL="0" lvl="0" indent="0" algn="l" defTabSz="533400">
            <a:lnSpc>
              <a:spcPct val="100000"/>
            </a:lnSpc>
            <a:spcBef>
              <a:spcPct val="0"/>
            </a:spcBef>
            <a:spcAft>
              <a:spcPct val="35000"/>
            </a:spcAft>
            <a:buNone/>
          </a:pPr>
          <a:r>
            <a:rPr lang="en-US" sz="1200" kern="1200"/>
            <a:t>Unofficial markets</a:t>
          </a:r>
        </a:p>
      </dsp:txBody>
      <dsp:txXfrm>
        <a:off x="4352568" y="1182536"/>
        <a:ext cx="2895489" cy="944538"/>
      </dsp:txXfrm>
    </dsp:sp>
    <dsp:sp modelId="{0BDA10A7-FE8C-4D25-9ED8-2FA2A799E020}">
      <dsp:nvSpPr>
        <dsp:cNvPr id="0" name=""/>
        <dsp:cNvSpPr/>
      </dsp:nvSpPr>
      <dsp:spPr>
        <a:xfrm>
          <a:off x="0" y="2363210"/>
          <a:ext cx="7248058" cy="94453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7834D49-B970-430B-A4E5-684FE9486204}">
      <dsp:nvSpPr>
        <dsp:cNvPr id="0" name=""/>
        <dsp:cNvSpPr/>
      </dsp:nvSpPr>
      <dsp:spPr>
        <a:xfrm>
          <a:off x="3544507" y="2480040"/>
          <a:ext cx="519496" cy="51949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F06CC00-FD65-4B3D-A22B-B1D5E302F806}">
      <dsp:nvSpPr>
        <dsp:cNvPr id="0" name=""/>
        <dsp:cNvSpPr/>
      </dsp:nvSpPr>
      <dsp:spPr>
        <a:xfrm>
          <a:off x="1090942" y="2363210"/>
          <a:ext cx="3261626"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977900">
            <a:lnSpc>
              <a:spcPct val="100000"/>
            </a:lnSpc>
            <a:spcBef>
              <a:spcPct val="0"/>
            </a:spcBef>
            <a:spcAft>
              <a:spcPct val="35000"/>
            </a:spcAft>
            <a:buNone/>
          </a:pPr>
          <a:r>
            <a:rPr lang="en-US" sz="2200" kern="1200"/>
            <a:t>Intermediate</a:t>
          </a:r>
        </a:p>
      </dsp:txBody>
      <dsp:txXfrm>
        <a:off x="1090942" y="2363210"/>
        <a:ext cx="3261626" cy="944538"/>
      </dsp:txXfrm>
    </dsp:sp>
    <dsp:sp modelId="{A1EA743C-3E71-4CC4-AEBF-CE6C7CA6F5A3}">
      <dsp:nvSpPr>
        <dsp:cNvPr id="0" name=""/>
        <dsp:cNvSpPr/>
      </dsp:nvSpPr>
      <dsp:spPr>
        <a:xfrm>
          <a:off x="4352568" y="2363210"/>
          <a:ext cx="2895489"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533400">
            <a:lnSpc>
              <a:spcPct val="100000"/>
            </a:lnSpc>
            <a:spcBef>
              <a:spcPct val="0"/>
            </a:spcBef>
            <a:spcAft>
              <a:spcPct val="35000"/>
            </a:spcAft>
            <a:buNone/>
          </a:pPr>
          <a:r>
            <a:rPr lang="en-US" sz="1200" kern="1200"/>
            <a:t>Stores</a:t>
          </a:r>
        </a:p>
        <a:p>
          <a:pPr marL="0" lvl="0" indent="0" algn="l" defTabSz="533400">
            <a:lnSpc>
              <a:spcPct val="100000"/>
            </a:lnSpc>
            <a:spcBef>
              <a:spcPct val="0"/>
            </a:spcBef>
            <a:spcAft>
              <a:spcPct val="35000"/>
            </a:spcAft>
            <a:buNone/>
          </a:pPr>
          <a:r>
            <a:rPr lang="en-US" sz="1200" kern="1200"/>
            <a:t>Official markets</a:t>
          </a:r>
        </a:p>
      </dsp:txBody>
      <dsp:txXfrm>
        <a:off x="4352568" y="2363210"/>
        <a:ext cx="2895489" cy="944538"/>
      </dsp:txXfrm>
    </dsp:sp>
    <dsp:sp modelId="{6072FC29-2ED8-4FB7-8C3A-26FD967D71BC}">
      <dsp:nvSpPr>
        <dsp:cNvPr id="0" name=""/>
        <dsp:cNvSpPr/>
      </dsp:nvSpPr>
      <dsp:spPr>
        <a:xfrm>
          <a:off x="0" y="3543883"/>
          <a:ext cx="7248058" cy="94453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4B04F5E-4374-403B-9EFD-EF8F034F14A6}">
      <dsp:nvSpPr>
        <dsp:cNvPr id="0" name=""/>
        <dsp:cNvSpPr/>
      </dsp:nvSpPr>
      <dsp:spPr>
        <a:xfrm>
          <a:off x="3544507" y="3747547"/>
          <a:ext cx="519496" cy="519496"/>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41FB8D-0A39-437A-BA3E-CE7B74BB34EE}">
      <dsp:nvSpPr>
        <dsp:cNvPr id="0" name=""/>
        <dsp:cNvSpPr/>
      </dsp:nvSpPr>
      <dsp:spPr>
        <a:xfrm>
          <a:off x="1090942" y="3543883"/>
          <a:ext cx="3261626"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977900">
            <a:lnSpc>
              <a:spcPct val="100000"/>
            </a:lnSpc>
            <a:spcBef>
              <a:spcPct val="0"/>
            </a:spcBef>
            <a:spcAft>
              <a:spcPct val="35000"/>
            </a:spcAft>
            <a:buNone/>
          </a:pPr>
          <a:r>
            <a:rPr lang="en-US" sz="2200" kern="1200"/>
            <a:t>Formal</a:t>
          </a:r>
        </a:p>
      </dsp:txBody>
      <dsp:txXfrm>
        <a:off x="1090942" y="3543883"/>
        <a:ext cx="3261626" cy="944538"/>
      </dsp:txXfrm>
    </dsp:sp>
    <dsp:sp modelId="{131366C3-0185-464F-BF20-EEC8BFC14F07}">
      <dsp:nvSpPr>
        <dsp:cNvPr id="0" name=""/>
        <dsp:cNvSpPr/>
      </dsp:nvSpPr>
      <dsp:spPr>
        <a:xfrm>
          <a:off x="4352568" y="3543883"/>
          <a:ext cx="2895489" cy="9445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964" tIns="99964" rIns="99964" bIns="99964" numCol="1" spcCol="1270" anchor="ctr" anchorCtr="0">
          <a:noAutofit/>
        </a:bodyPr>
        <a:lstStyle/>
        <a:p>
          <a:pPr marL="0" lvl="0" indent="0" algn="l" defTabSz="533400">
            <a:lnSpc>
              <a:spcPct val="100000"/>
            </a:lnSpc>
            <a:spcBef>
              <a:spcPct val="0"/>
            </a:spcBef>
            <a:spcAft>
              <a:spcPct val="35000"/>
            </a:spcAft>
            <a:buNone/>
          </a:pPr>
          <a:r>
            <a:rPr lang="en-US" sz="1200" kern="1200"/>
            <a:t>Supermarkets</a:t>
          </a:r>
        </a:p>
        <a:p>
          <a:pPr marL="0" lvl="0" indent="0" algn="l" defTabSz="533400">
            <a:lnSpc>
              <a:spcPct val="100000"/>
            </a:lnSpc>
            <a:spcBef>
              <a:spcPct val="0"/>
            </a:spcBef>
            <a:spcAft>
              <a:spcPct val="35000"/>
            </a:spcAft>
            <a:buNone/>
          </a:pPr>
          <a:r>
            <a:rPr lang="en-US" sz="1200" kern="1200" dirty="0"/>
            <a:t>Grocery chain stores</a:t>
          </a:r>
        </a:p>
        <a:p>
          <a:pPr marL="0" lvl="0" indent="0" algn="l" defTabSz="533400">
            <a:lnSpc>
              <a:spcPct val="100000"/>
            </a:lnSpc>
            <a:spcBef>
              <a:spcPct val="0"/>
            </a:spcBef>
            <a:spcAft>
              <a:spcPct val="35000"/>
            </a:spcAft>
            <a:buNone/>
          </a:pPr>
          <a:endParaRPr lang="en-US" sz="1200" kern="1200"/>
        </a:p>
      </dsp:txBody>
      <dsp:txXfrm>
        <a:off x="4352568" y="3543883"/>
        <a:ext cx="2895489" cy="94453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CE51A3-2C48-4CA0-82AC-3EB979F58335}">
      <dsp:nvSpPr>
        <dsp:cNvPr id="0" name=""/>
        <dsp:cNvSpPr/>
      </dsp:nvSpPr>
      <dsp:spPr>
        <a:xfrm>
          <a:off x="0" y="460021"/>
          <a:ext cx="6263640" cy="1981350"/>
        </a:xfrm>
        <a:prstGeom prst="rect">
          <a:avLst/>
        </a:prstGeom>
        <a:solidFill>
          <a:schemeClr val="lt1">
            <a:alpha val="90000"/>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354076" rIns="486128"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a:t>Making safer food is more expensive and this needs to be covered by developing market incentives for the food sector invest in food safety</a:t>
          </a:r>
        </a:p>
        <a:p>
          <a:pPr marL="342900" lvl="2" indent="-171450" algn="l" defTabSz="755650">
            <a:lnSpc>
              <a:spcPct val="90000"/>
            </a:lnSpc>
            <a:spcBef>
              <a:spcPct val="0"/>
            </a:spcBef>
            <a:spcAft>
              <a:spcPct val="15000"/>
            </a:spcAft>
            <a:buChar char="•"/>
          </a:pPr>
          <a:r>
            <a:rPr lang="en-US" sz="1700" kern="1200"/>
            <a:t>with knowledge will more consumers pay for safer food</a:t>
          </a:r>
        </a:p>
        <a:p>
          <a:pPr marL="342900" lvl="2" indent="-171450" algn="l" defTabSz="755650">
            <a:lnSpc>
              <a:spcPct val="90000"/>
            </a:lnSpc>
            <a:spcBef>
              <a:spcPct val="0"/>
            </a:spcBef>
            <a:spcAft>
              <a:spcPct val="15000"/>
            </a:spcAft>
            <a:buChar char="•"/>
          </a:pPr>
          <a:r>
            <a:rPr lang="en-US" sz="1700" kern="1200"/>
            <a:t>will this lead to self-regulation as happens in most high-income food sectors</a:t>
          </a:r>
        </a:p>
      </dsp:txBody>
      <dsp:txXfrm>
        <a:off x="0" y="460021"/>
        <a:ext cx="6263640" cy="1981350"/>
      </dsp:txXfrm>
    </dsp:sp>
    <dsp:sp modelId="{891DF36D-2D5E-47DF-93F0-87838CA8E89B}">
      <dsp:nvSpPr>
        <dsp:cNvPr id="0" name=""/>
        <dsp:cNvSpPr/>
      </dsp:nvSpPr>
      <dsp:spPr>
        <a:xfrm>
          <a:off x="313182" y="209101"/>
          <a:ext cx="4384548" cy="5018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755650">
            <a:lnSpc>
              <a:spcPct val="90000"/>
            </a:lnSpc>
            <a:spcBef>
              <a:spcPct val="0"/>
            </a:spcBef>
            <a:spcAft>
              <a:spcPct val="35000"/>
            </a:spcAft>
            <a:buNone/>
          </a:pPr>
          <a:r>
            <a:rPr lang="en-US" sz="1700" b="1" kern="1200"/>
            <a:t>Provide</a:t>
          </a:r>
          <a:r>
            <a:rPr lang="en-US" sz="1700" kern="1200"/>
            <a:t> incentives</a:t>
          </a:r>
        </a:p>
      </dsp:txBody>
      <dsp:txXfrm>
        <a:off x="337680" y="233599"/>
        <a:ext cx="4335552" cy="452844"/>
      </dsp:txXfrm>
    </dsp:sp>
    <dsp:sp modelId="{B3C0E6B1-529C-4546-85BD-41EC31745642}">
      <dsp:nvSpPr>
        <dsp:cNvPr id="0" name=""/>
        <dsp:cNvSpPr/>
      </dsp:nvSpPr>
      <dsp:spPr>
        <a:xfrm>
          <a:off x="0" y="2784091"/>
          <a:ext cx="6263640" cy="1204875"/>
        </a:xfrm>
        <a:prstGeom prst="rect">
          <a:avLst/>
        </a:prstGeom>
        <a:solidFill>
          <a:schemeClr val="lt1">
            <a:alpha val="90000"/>
            <a:hueOff val="0"/>
            <a:satOff val="0"/>
            <a:lumOff val="0"/>
            <a:alphaOff val="0"/>
          </a:schemeClr>
        </a:solidFill>
        <a:ln w="12700" cap="flat" cmpd="sng" algn="ctr">
          <a:solidFill>
            <a:schemeClr val="accent5">
              <a:hueOff val="-3379271"/>
              <a:satOff val="-8710"/>
              <a:lumOff val="-5883"/>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354076" rIns="486128"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a:t>Regulators support producers and traders to improve standards without shutting down vital supply chains and livelihoods</a:t>
          </a:r>
        </a:p>
      </dsp:txBody>
      <dsp:txXfrm>
        <a:off x="0" y="2784091"/>
        <a:ext cx="6263640" cy="1204875"/>
      </dsp:txXfrm>
    </dsp:sp>
    <dsp:sp modelId="{7E65C1A1-87E2-4A46-B9D4-F1AB1493E16D}">
      <dsp:nvSpPr>
        <dsp:cNvPr id="0" name=""/>
        <dsp:cNvSpPr/>
      </dsp:nvSpPr>
      <dsp:spPr>
        <a:xfrm>
          <a:off x="313182" y="2533171"/>
          <a:ext cx="4384548" cy="50184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755650">
            <a:lnSpc>
              <a:spcPct val="90000"/>
            </a:lnSpc>
            <a:spcBef>
              <a:spcPct val="0"/>
            </a:spcBef>
            <a:spcAft>
              <a:spcPct val="35000"/>
            </a:spcAft>
            <a:buNone/>
          </a:pPr>
          <a:r>
            <a:rPr lang="en-US" sz="1700" kern="1200"/>
            <a:t>Enabling environment</a:t>
          </a:r>
        </a:p>
      </dsp:txBody>
      <dsp:txXfrm>
        <a:off x="337680" y="2557669"/>
        <a:ext cx="4335552" cy="452844"/>
      </dsp:txXfrm>
    </dsp:sp>
    <dsp:sp modelId="{946D1681-0A7D-48A3-9A90-25B2BAE74255}">
      <dsp:nvSpPr>
        <dsp:cNvPr id="0" name=""/>
        <dsp:cNvSpPr/>
      </dsp:nvSpPr>
      <dsp:spPr>
        <a:xfrm>
          <a:off x="0" y="4331686"/>
          <a:ext cx="6263640" cy="963900"/>
        </a:xfrm>
        <a:prstGeom prst="rect">
          <a:avLst/>
        </a:prstGeom>
        <a:solidFill>
          <a:schemeClr val="lt1">
            <a:alpha val="90000"/>
            <a:hueOff val="0"/>
            <a:satOff val="0"/>
            <a:lumOff val="0"/>
            <a:alphaOff val="0"/>
          </a:schemeClr>
        </a:solidFill>
        <a:ln w="12700" cap="flat" cmpd="sng" algn="ctr">
          <a:solidFill>
            <a:schemeClr val="accent5">
              <a:hueOff val="-6758543"/>
              <a:satOff val="-17419"/>
              <a:lumOff val="-1176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128" tIns="354076" rIns="486128" bIns="120904" numCol="1" spcCol="1270" anchor="t" anchorCtr="0">
          <a:noAutofit/>
        </a:bodyPr>
        <a:lstStyle/>
        <a:p>
          <a:pPr marL="171450" lvl="1" indent="-171450" algn="l" defTabSz="755650">
            <a:lnSpc>
              <a:spcPct val="90000"/>
            </a:lnSpc>
            <a:spcBef>
              <a:spcPct val="0"/>
            </a:spcBef>
            <a:spcAft>
              <a:spcPct val="15000"/>
            </a:spcAft>
            <a:buChar char="•"/>
          </a:pPr>
          <a:r>
            <a:rPr lang="en-US" sz="1700" kern="1200"/>
            <a:t>Of those in the food sector to supply safe food – knowledge and improved infrastructure is key</a:t>
          </a:r>
        </a:p>
      </dsp:txBody>
      <dsp:txXfrm>
        <a:off x="0" y="4331686"/>
        <a:ext cx="6263640" cy="963900"/>
      </dsp:txXfrm>
    </dsp:sp>
    <dsp:sp modelId="{D20226B2-0575-4143-9274-B802EF25C530}">
      <dsp:nvSpPr>
        <dsp:cNvPr id="0" name=""/>
        <dsp:cNvSpPr/>
      </dsp:nvSpPr>
      <dsp:spPr>
        <a:xfrm>
          <a:off x="313182" y="4080766"/>
          <a:ext cx="4384548" cy="50184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725" tIns="0" rIns="165725" bIns="0" numCol="1" spcCol="1270" anchor="ctr" anchorCtr="0">
          <a:noAutofit/>
        </a:bodyPr>
        <a:lstStyle/>
        <a:p>
          <a:pPr marL="0" lvl="0" indent="0" algn="l" defTabSz="755650">
            <a:lnSpc>
              <a:spcPct val="90000"/>
            </a:lnSpc>
            <a:spcBef>
              <a:spcPct val="0"/>
            </a:spcBef>
            <a:spcAft>
              <a:spcPct val="35000"/>
            </a:spcAft>
            <a:buNone/>
          </a:pPr>
          <a:r>
            <a:rPr lang="en-US" sz="1700" kern="1200"/>
            <a:t>Increase capacity</a:t>
          </a:r>
        </a:p>
      </dsp:txBody>
      <dsp:txXfrm>
        <a:off x="337680" y="4105264"/>
        <a:ext cx="4335552" cy="4528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73A71F-61C7-495B-841C-F974E0C9E82A}">
      <dsp:nvSpPr>
        <dsp:cNvPr id="0" name=""/>
        <dsp:cNvSpPr/>
      </dsp:nvSpPr>
      <dsp:spPr>
        <a:xfrm>
          <a:off x="0" y="3322370"/>
          <a:ext cx="6263640" cy="2179834"/>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GB" sz="2700" b="1" kern="1200"/>
            <a:t>Long term, wide-reaching impacts </a:t>
          </a:r>
          <a:r>
            <a:rPr lang="en-GB" sz="2700" kern="1200"/>
            <a:t>likely require:</a:t>
          </a:r>
          <a:endParaRPr lang="en-US" sz="2700" kern="1200"/>
        </a:p>
      </dsp:txBody>
      <dsp:txXfrm>
        <a:off x="0" y="3322370"/>
        <a:ext cx="6263640" cy="1177110"/>
      </dsp:txXfrm>
    </dsp:sp>
    <dsp:sp modelId="{1A894848-252A-4044-A14B-CA8600163E36}">
      <dsp:nvSpPr>
        <dsp:cNvPr id="0" name=""/>
        <dsp:cNvSpPr/>
      </dsp:nvSpPr>
      <dsp:spPr>
        <a:xfrm>
          <a:off x="3058" y="4455885"/>
          <a:ext cx="2085841" cy="100272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GB" sz="2500" kern="1200"/>
            <a:t>Training &amp; technology</a:t>
          </a:r>
          <a:endParaRPr lang="en-US" sz="2500" kern="1200"/>
        </a:p>
      </dsp:txBody>
      <dsp:txXfrm>
        <a:off x="3058" y="4455885"/>
        <a:ext cx="2085841" cy="1002724"/>
      </dsp:txXfrm>
    </dsp:sp>
    <dsp:sp modelId="{EB6C417E-BC06-4F68-AAA0-96C0BD3086D1}">
      <dsp:nvSpPr>
        <dsp:cNvPr id="0" name=""/>
        <dsp:cNvSpPr/>
      </dsp:nvSpPr>
      <dsp:spPr>
        <a:xfrm>
          <a:off x="2088899" y="4455885"/>
          <a:ext cx="2085841" cy="1002724"/>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GB" sz="2500" kern="1200"/>
            <a:t>Incentives</a:t>
          </a:r>
          <a:endParaRPr lang="en-US" sz="2500" kern="1200"/>
        </a:p>
      </dsp:txBody>
      <dsp:txXfrm>
        <a:off x="2088899" y="4455885"/>
        <a:ext cx="2085841" cy="1002724"/>
      </dsp:txXfrm>
    </dsp:sp>
    <dsp:sp modelId="{7F30E230-267F-4832-BE37-F866E43FABC3}">
      <dsp:nvSpPr>
        <dsp:cNvPr id="0" name=""/>
        <dsp:cNvSpPr/>
      </dsp:nvSpPr>
      <dsp:spPr>
        <a:xfrm>
          <a:off x="4174740" y="4455885"/>
          <a:ext cx="2085841" cy="1002724"/>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77800" tIns="31750" rIns="177800" bIns="31750" numCol="1" spcCol="1270" anchor="ctr" anchorCtr="0">
          <a:noAutofit/>
        </a:bodyPr>
        <a:lstStyle/>
        <a:p>
          <a:pPr marL="0" lvl="0" indent="0" algn="ctr" defTabSz="1111250">
            <a:lnSpc>
              <a:spcPct val="90000"/>
            </a:lnSpc>
            <a:spcBef>
              <a:spcPct val="0"/>
            </a:spcBef>
            <a:spcAft>
              <a:spcPct val="35000"/>
            </a:spcAft>
            <a:buNone/>
          </a:pPr>
          <a:r>
            <a:rPr lang="en-GB" sz="2500" kern="1200"/>
            <a:t>Enabling environment</a:t>
          </a:r>
          <a:endParaRPr lang="en-US" sz="2500" kern="1200"/>
        </a:p>
      </dsp:txBody>
      <dsp:txXfrm>
        <a:off x="4174740" y="4455885"/>
        <a:ext cx="2085841" cy="1002724"/>
      </dsp:txXfrm>
    </dsp:sp>
    <dsp:sp modelId="{877C95C5-A437-43F6-8F00-DBAEAF337FBA}">
      <dsp:nvSpPr>
        <dsp:cNvPr id="0" name=""/>
        <dsp:cNvSpPr/>
      </dsp:nvSpPr>
      <dsp:spPr>
        <a:xfrm rot="10800000">
          <a:off x="0" y="2482"/>
          <a:ext cx="6263640" cy="3352586"/>
        </a:xfrm>
        <a:prstGeom prst="upArrowCallou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92024" tIns="192024" rIns="192024" bIns="192024" numCol="1" spcCol="1270" anchor="ctr" anchorCtr="0">
          <a:noAutofit/>
        </a:bodyPr>
        <a:lstStyle/>
        <a:p>
          <a:pPr marL="0" lvl="0" indent="0" algn="ctr" defTabSz="1200150">
            <a:lnSpc>
              <a:spcPct val="90000"/>
            </a:lnSpc>
            <a:spcBef>
              <a:spcPct val="0"/>
            </a:spcBef>
            <a:spcAft>
              <a:spcPct val="35000"/>
            </a:spcAft>
            <a:buNone/>
          </a:pPr>
          <a:r>
            <a:rPr lang="en-GB" sz="2700" kern="1200"/>
            <a:t>Interventions successful in short term</a:t>
          </a:r>
          <a:endParaRPr lang="en-US" sz="2700" kern="1200"/>
        </a:p>
      </dsp:txBody>
      <dsp:txXfrm rot="10800000">
        <a:off x="0" y="2482"/>
        <a:ext cx="6263640" cy="217841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E486CF6-E7A4-4ABA-9FC0-24796DB17CA3}" type="datetimeFigureOut">
              <a:rPr lang="en-US" smtClean="0"/>
              <a:t>4/7/2022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8AB356-0EDC-432B-A7D6-0E3713971B4C}" type="slidenum">
              <a:rPr lang="en-US" smtClean="0"/>
              <a:t>‹#›</a:t>
            </a:fld>
            <a:endParaRPr lang="en-US"/>
          </a:p>
        </p:txBody>
      </p:sp>
    </p:spTree>
    <p:extLst>
      <p:ext uri="{BB962C8B-B14F-4D97-AF65-F5344CB8AC3E}">
        <p14:creationId xmlns:p14="http://schemas.microsoft.com/office/powerpoint/2010/main" val="32884785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just">
              <a:spcBef>
                <a:spcPts val="0"/>
              </a:spcBef>
              <a:spcAft>
                <a:spcPts val="0"/>
              </a:spcAft>
            </a:pPr>
            <a:r>
              <a:rPr lang="en-US" sz="1800" b="0" dirty="0">
                <a:solidFill>
                  <a:srgbClr val="000000"/>
                </a:solidFill>
                <a:effectLst/>
                <a:latin typeface="Times New Roman" panose="02020603050405020304" pitchFamily="18" charset="0"/>
                <a:ea typeface="Calibri" panose="020F0502020204030204" pitchFamily="34" charset="0"/>
              </a:rPr>
              <a:t>Citation</a:t>
            </a:r>
            <a:r>
              <a:rPr lang="en-US" sz="1800" b="1" dirty="0">
                <a:solidFill>
                  <a:srgbClr val="000000"/>
                </a:solidFill>
                <a:effectLst/>
                <a:latin typeface="Times New Roman" panose="02020603050405020304" pitchFamily="18" charset="0"/>
                <a:ea typeface="Calibri" panose="020F0502020204030204" pitchFamily="34" charset="0"/>
              </a:rPr>
              <a:t>: Amenu K, </a:t>
            </a:r>
            <a:r>
              <a:rPr lang="en-US" sz="1800" dirty="0">
                <a:solidFill>
                  <a:srgbClr val="000000"/>
                </a:solidFill>
                <a:effectLst/>
                <a:latin typeface="Times New Roman" panose="02020603050405020304" pitchFamily="18" charset="0"/>
                <a:ea typeface="Calibri" panose="020F0502020204030204" pitchFamily="34" charset="0"/>
              </a:rPr>
              <a:t>Alonso S, Mutua F, </a:t>
            </a:r>
            <a:r>
              <a:rPr lang="en-US" sz="1800" dirty="0" err="1">
                <a:solidFill>
                  <a:srgbClr val="000000"/>
                </a:solidFill>
                <a:effectLst/>
                <a:latin typeface="Times New Roman" panose="02020603050405020304" pitchFamily="18" charset="0"/>
                <a:ea typeface="Calibri" panose="020F0502020204030204" pitchFamily="34" charset="0"/>
              </a:rPr>
              <a:t>Roesel</a:t>
            </a:r>
            <a:r>
              <a:rPr lang="en-US" sz="1800" dirty="0">
                <a:solidFill>
                  <a:srgbClr val="000000"/>
                </a:solidFill>
                <a:effectLst/>
                <a:latin typeface="Times New Roman" panose="02020603050405020304" pitchFamily="18" charset="0"/>
                <a:ea typeface="Calibri" panose="020F0502020204030204" pitchFamily="34" charset="0"/>
              </a:rPr>
              <a:t> K, Lindahl J, </a:t>
            </a:r>
            <a:r>
              <a:rPr lang="en-US" sz="1800" dirty="0" err="1">
                <a:solidFill>
                  <a:srgbClr val="000000"/>
                </a:solidFill>
                <a:effectLst/>
                <a:latin typeface="Times New Roman" panose="02020603050405020304" pitchFamily="18" charset="0"/>
                <a:ea typeface="Calibri" panose="020F0502020204030204" pitchFamily="34" charset="0"/>
              </a:rPr>
              <a:t>Kowalcyk</a:t>
            </a:r>
            <a:r>
              <a:rPr lang="en-US" sz="1800" dirty="0">
                <a:solidFill>
                  <a:srgbClr val="000000"/>
                </a:solidFill>
                <a:effectLst/>
                <a:latin typeface="Times New Roman" panose="02020603050405020304" pitchFamily="18" charset="0"/>
                <a:ea typeface="Calibri" panose="020F0502020204030204" pitchFamily="34" charset="0"/>
              </a:rPr>
              <a:t> B, Knight – Jones T, Grace D. 2022. </a:t>
            </a:r>
            <a:r>
              <a:rPr lang="en-US" sz="1800" dirty="0">
                <a:solidFill>
                  <a:srgbClr val="0B5394"/>
                </a:solidFill>
                <a:effectLst/>
                <a:latin typeface="Times New Roman" panose="02020603050405020304" pitchFamily="18" charset="0"/>
                <a:ea typeface="Calibri" panose="020F0502020204030204" pitchFamily="34" charset="0"/>
              </a:rPr>
              <a:t>Better food safety solutions in Africa: Understanding the complex social, economic and policy perspectives. Oral Presentation at 37</a:t>
            </a:r>
            <a:r>
              <a:rPr lang="en-US" sz="1800" baseline="30000" dirty="0">
                <a:solidFill>
                  <a:srgbClr val="0B5394"/>
                </a:solidFill>
                <a:effectLst/>
                <a:latin typeface="Times New Roman" panose="02020603050405020304" pitchFamily="18" charset="0"/>
                <a:ea typeface="Calibri" panose="020F0502020204030204" pitchFamily="34" charset="0"/>
              </a:rPr>
              <a:t>th</a:t>
            </a:r>
            <a:r>
              <a:rPr lang="en-US" sz="1800" dirty="0">
                <a:solidFill>
                  <a:srgbClr val="0B5394"/>
                </a:solidFill>
                <a:effectLst/>
                <a:latin typeface="Times New Roman" panose="02020603050405020304" pitchFamily="18" charset="0"/>
                <a:ea typeface="Calibri" panose="020F0502020204030204" pitchFamily="34" charset="0"/>
              </a:rPr>
              <a:t> World Veterinary Congress, 29-31 March 2022, Abu Dhabi, UAE.</a:t>
            </a:r>
            <a:endParaRPr lang="en-US" sz="1800" dirty="0">
              <a:effectLst/>
              <a:latin typeface="Calibri" panose="020F0502020204030204" pitchFamily="34" charset="0"/>
              <a:ea typeface="Calibri" panose="020F0502020204030204" pitchFamily="34" charset="0"/>
            </a:endParaRPr>
          </a:p>
        </p:txBody>
      </p:sp>
      <p:sp>
        <p:nvSpPr>
          <p:cNvPr id="4" name="Slide Number Placeholder 3"/>
          <p:cNvSpPr>
            <a:spLocks noGrp="1"/>
          </p:cNvSpPr>
          <p:nvPr>
            <p:ph type="sldNum" sz="quarter" idx="5"/>
          </p:nvPr>
        </p:nvSpPr>
        <p:spPr/>
        <p:txBody>
          <a:bodyPr/>
          <a:lstStyle/>
          <a:p>
            <a:fld id="{D98AB356-0EDC-432B-A7D6-0E3713971B4C}" type="slidenum">
              <a:rPr lang="en-US" smtClean="0"/>
              <a:t>1</a:t>
            </a:fld>
            <a:endParaRPr lang="en-US"/>
          </a:p>
        </p:txBody>
      </p:sp>
    </p:spTree>
    <p:extLst>
      <p:ext uri="{BB962C8B-B14F-4D97-AF65-F5344CB8AC3E}">
        <p14:creationId xmlns:p14="http://schemas.microsoft.com/office/powerpoint/2010/main" val="89232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8AB356-0EDC-432B-A7D6-0E3713971B4C}" type="slidenum">
              <a:rPr lang="en-US" smtClean="0"/>
              <a:t>3</a:t>
            </a:fld>
            <a:endParaRPr lang="en-US"/>
          </a:p>
        </p:txBody>
      </p:sp>
    </p:spTree>
    <p:extLst>
      <p:ext uri="{BB962C8B-B14F-4D97-AF65-F5344CB8AC3E}">
        <p14:creationId xmlns:p14="http://schemas.microsoft.com/office/powerpoint/2010/main" val="3102827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8AB356-0EDC-432B-A7D6-0E3713971B4C}" type="slidenum">
              <a:rPr lang="en-US" smtClean="0"/>
              <a:t>9</a:t>
            </a:fld>
            <a:endParaRPr lang="en-US"/>
          </a:p>
        </p:txBody>
      </p:sp>
    </p:spTree>
    <p:extLst>
      <p:ext uri="{BB962C8B-B14F-4D97-AF65-F5344CB8AC3E}">
        <p14:creationId xmlns:p14="http://schemas.microsoft.com/office/powerpoint/2010/main" val="9683574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8AB356-0EDC-432B-A7D6-0E3713971B4C}" type="slidenum">
              <a:rPr lang="en-US" smtClean="0"/>
              <a:t>11</a:t>
            </a:fld>
            <a:endParaRPr lang="en-US"/>
          </a:p>
        </p:txBody>
      </p:sp>
    </p:spTree>
    <p:extLst>
      <p:ext uri="{BB962C8B-B14F-4D97-AF65-F5344CB8AC3E}">
        <p14:creationId xmlns:p14="http://schemas.microsoft.com/office/powerpoint/2010/main" val="3876017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98AB356-0EDC-432B-A7D6-0E3713971B4C}" type="slidenum">
              <a:rPr lang="en-US" smtClean="0"/>
              <a:t>12</a:t>
            </a:fld>
            <a:endParaRPr lang="en-US"/>
          </a:p>
        </p:txBody>
      </p:sp>
    </p:spTree>
    <p:extLst>
      <p:ext uri="{BB962C8B-B14F-4D97-AF65-F5344CB8AC3E}">
        <p14:creationId xmlns:p14="http://schemas.microsoft.com/office/powerpoint/2010/main" val="25639237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 Id="rId4" Type="http://schemas.openxmlformats.org/officeDocument/2006/relationships/image" Target="../media/image11.jpe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0.jpe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3.xml"/><Relationship Id="rId4" Type="http://schemas.openxmlformats.org/officeDocument/2006/relationships/image" Target="../media/image17.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3.xml"/><Relationship Id="rId4" Type="http://schemas.openxmlformats.org/officeDocument/2006/relationships/image" Target="../media/image18.wmf"/></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3.xml"/><Relationship Id="rId4" Type="http://schemas.openxmlformats.org/officeDocument/2006/relationships/image" Target="../media/image19.wmf"/></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3.xml"/><Relationship Id="rId4" Type="http://schemas.openxmlformats.org/officeDocument/2006/relationships/image" Target="../media/image20.w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3.xml"/><Relationship Id="rId4" Type="http://schemas.openxmlformats.org/officeDocument/2006/relationships/image" Target="../media/image21.w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Master" Target="../slideMasters/slideMaster3.xml"/><Relationship Id="rId4" Type="http://schemas.openxmlformats.org/officeDocument/2006/relationships/image" Target="../media/image22.wmf"/></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 Id="rId4" Type="http://schemas.openxmlformats.org/officeDocument/2006/relationships/image" Target="../media/image2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 Id="rId4" Type="http://schemas.openxmlformats.org/officeDocument/2006/relationships/image" Target="../media/image24.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26.w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13046-1842-D148-B2CF-A8A4856D1206}"/>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AE"/>
          </a:p>
        </p:txBody>
      </p:sp>
      <p:sp>
        <p:nvSpPr>
          <p:cNvPr id="3" name="Subtitle 2">
            <a:extLst>
              <a:ext uri="{FF2B5EF4-FFF2-40B4-BE49-F238E27FC236}">
                <a16:creationId xmlns:a16="http://schemas.microsoft.com/office/drawing/2014/main" id="{4F45E8C0-B4ED-DD43-ACD0-D82EB430A110}"/>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E"/>
          </a:p>
        </p:txBody>
      </p:sp>
      <p:sp>
        <p:nvSpPr>
          <p:cNvPr id="4" name="Date Placeholder 3">
            <a:extLst>
              <a:ext uri="{FF2B5EF4-FFF2-40B4-BE49-F238E27FC236}">
                <a16:creationId xmlns:a16="http://schemas.microsoft.com/office/drawing/2014/main" id="{156BD33D-AFC5-8C4E-9187-511CA9104685}"/>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5" name="Footer Placeholder 4">
            <a:extLst>
              <a:ext uri="{FF2B5EF4-FFF2-40B4-BE49-F238E27FC236}">
                <a16:creationId xmlns:a16="http://schemas.microsoft.com/office/drawing/2014/main" id="{64EAABB7-A058-ED41-B45C-70AD5C2848D5}"/>
              </a:ext>
            </a:extLst>
          </p:cNvPr>
          <p:cNvSpPr>
            <a:spLocks noGrp="1"/>
          </p:cNvSpPr>
          <p:nvPr>
            <p:ph type="ftr" sz="quarter" idx="11"/>
          </p:nvPr>
        </p:nvSpPr>
        <p:spPr>
          <a:xfrm>
            <a:off x="4038600" y="6356350"/>
            <a:ext cx="2990850" cy="365125"/>
          </a:xfrm>
          <a:prstGeom prst="rect">
            <a:avLst/>
          </a:prstGeom>
        </p:spPr>
        <p:txBody>
          <a:bodyPr/>
          <a:lstStyle/>
          <a:p>
            <a:endParaRPr lang="en-AE" dirty="0"/>
          </a:p>
        </p:txBody>
      </p:sp>
      <p:sp>
        <p:nvSpPr>
          <p:cNvPr id="6" name="Slide Number Placeholder 5">
            <a:extLst>
              <a:ext uri="{FF2B5EF4-FFF2-40B4-BE49-F238E27FC236}">
                <a16:creationId xmlns:a16="http://schemas.microsoft.com/office/drawing/2014/main" id="{3EFC3EAA-FAD9-E840-9527-77D0DC0F43AE}"/>
              </a:ext>
            </a:extLst>
          </p:cNvPr>
          <p:cNvSpPr>
            <a:spLocks noGrp="1"/>
          </p:cNvSpPr>
          <p:nvPr>
            <p:ph type="sldNum" sz="quarter" idx="12"/>
          </p:nvPr>
        </p:nvSpPr>
        <p:spPr>
          <a:xfrm>
            <a:off x="7419975" y="6356350"/>
            <a:ext cx="2038350" cy="365125"/>
          </a:xfrm>
          <a:prstGeom prst="rect">
            <a:avLst/>
          </a:prstGeom>
        </p:spPr>
        <p:txBody>
          <a:bodyPr/>
          <a:lstStyle/>
          <a:p>
            <a:fld id="{B584C539-CCBE-6B44-B414-141E3D07F041}" type="slidenum">
              <a:rPr lang="en-AE" smtClean="0"/>
              <a:t>‹#›</a:t>
            </a:fld>
            <a:endParaRPr lang="en-AE" dirty="0"/>
          </a:p>
        </p:txBody>
      </p:sp>
      <p:pic>
        <p:nvPicPr>
          <p:cNvPr id="9" name="Picture 8" descr="Logo, company name&#10;&#10;Description automatically generated">
            <a:extLst>
              <a:ext uri="{FF2B5EF4-FFF2-40B4-BE49-F238E27FC236}">
                <a16:creationId xmlns:a16="http://schemas.microsoft.com/office/drawing/2014/main" id="{DAE62437-26D0-4AF0-A15C-16BFBB9F1919}"/>
              </a:ext>
            </a:extLst>
          </p:cNvPr>
          <p:cNvPicPr>
            <a:picLocks noChangeAspect="1"/>
          </p:cNvPicPr>
          <p:nvPr userDrawn="1"/>
        </p:nvPicPr>
        <p:blipFill>
          <a:blip r:embed="rId2"/>
          <a:stretch>
            <a:fillRect/>
          </a:stretch>
        </p:blipFill>
        <p:spPr>
          <a:xfrm>
            <a:off x="8772525" y="6361430"/>
            <a:ext cx="685800" cy="360045"/>
          </a:xfrm>
          <a:prstGeom prst="rect">
            <a:avLst/>
          </a:prstGeom>
        </p:spPr>
      </p:pic>
    </p:spTree>
    <p:extLst>
      <p:ext uri="{BB962C8B-B14F-4D97-AF65-F5344CB8AC3E}">
        <p14:creationId xmlns:p14="http://schemas.microsoft.com/office/powerpoint/2010/main" val="22913193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616D1F-8B13-3447-81A4-C01325BF351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AE"/>
          </a:p>
        </p:txBody>
      </p:sp>
      <p:sp>
        <p:nvSpPr>
          <p:cNvPr id="3" name="Vertical Text Placeholder 2">
            <a:extLst>
              <a:ext uri="{FF2B5EF4-FFF2-40B4-BE49-F238E27FC236}">
                <a16:creationId xmlns:a16="http://schemas.microsoft.com/office/drawing/2014/main" id="{AD68220B-9A60-624D-AE28-CF6B31BCDA29}"/>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BC1AD430-4B41-5747-A199-D74D1C14ACA0}"/>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5" name="Footer Placeholder 4">
            <a:extLst>
              <a:ext uri="{FF2B5EF4-FFF2-40B4-BE49-F238E27FC236}">
                <a16:creationId xmlns:a16="http://schemas.microsoft.com/office/drawing/2014/main" id="{52A04117-DDE2-B548-808A-624F282D0E49}"/>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6" name="Slide Number Placeholder 5">
            <a:extLst>
              <a:ext uri="{FF2B5EF4-FFF2-40B4-BE49-F238E27FC236}">
                <a16:creationId xmlns:a16="http://schemas.microsoft.com/office/drawing/2014/main" id="{CF7DA950-A81F-5042-976D-6278365C34F9}"/>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2544692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FBB9D6-4156-1E42-8848-594BCCB3123A}"/>
              </a:ext>
            </a:extLst>
          </p:cNvPr>
          <p:cNvSpPr>
            <a:spLocks noGrp="1"/>
          </p:cNvSpPr>
          <p:nvPr>
            <p:ph type="title" orient="vert"/>
          </p:nvPr>
        </p:nvSpPr>
        <p:spPr>
          <a:xfrm>
            <a:off x="8724900" y="317500"/>
            <a:ext cx="2628900" cy="5811838"/>
          </a:xfrm>
          <a:prstGeom prst="rect">
            <a:avLst/>
          </a:prstGeom>
        </p:spPr>
        <p:txBody>
          <a:bodyPr vert="eaVert"/>
          <a:lstStyle/>
          <a:p>
            <a:r>
              <a:rPr lang="en-US"/>
              <a:t>Click to edit Master title style</a:t>
            </a:r>
            <a:endParaRPr lang="en-AE"/>
          </a:p>
        </p:txBody>
      </p:sp>
      <p:sp>
        <p:nvSpPr>
          <p:cNvPr id="3" name="Vertical Text Placeholder 2">
            <a:extLst>
              <a:ext uri="{FF2B5EF4-FFF2-40B4-BE49-F238E27FC236}">
                <a16:creationId xmlns:a16="http://schemas.microsoft.com/office/drawing/2014/main" id="{26306F1D-46FA-A940-9BBD-1F8FBAD1A629}"/>
              </a:ext>
            </a:extLst>
          </p:cNvPr>
          <p:cNvSpPr>
            <a:spLocks noGrp="1"/>
          </p:cNvSpPr>
          <p:nvPr>
            <p:ph type="body" orient="vert" idx="1"/>
          </p:nvPr>
        </p:nvSpPr>
        <p:spPr>
          <a:xfrm>
            <a:off x="838200" y="317500"/>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Date Placeholder 3">
            <a:extLst>
              <a:ext uri="{FF2B5EF4-FFF2-40B4-BE49-F238E27FC236}">
                <a16:creationId xmlns:a16="http://schemas.microsoft.com/office/drawing/2014/main" id="{61E3CB10-19EF-1340-B8C6-E07CA2A3944B}"/>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5" name="Footer Placeholder 4">
            <a:extLst>
              <a:ext uri="{FF2B5EF4-FFF2-40B4-BE49-F238E27FC236}">
                <a16:creationId xmlns:a16="http://schemas.microsoft.com/office/drawing/2014/main" id="{822E9BF8-E0CA-024C-87B5-ED8FF017A0E7}"/>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6" name="Slide Number Placeholder 5">
            <a:extLst>
              <a:ext uri="{FF2B5EF4-FFF2-40B4-BE49-F238E27FC236}">
                <a16:creationId xmlns:a16="http://schemas.microsoft.com/office/drawing/2014/main" id="{6657D9A8-342B-E642-950B-1C586AE46981}"/>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4945305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and bulleted list">
    <p:spTree>
      <p:nvGrpSpPr>
        <p:cNvPr id="1" name=""/>
        <p:cNvGrpSpPr/>
        <p:nvPr/>
      </p:nvGrpSpPr>
      <p:grpSpPr>
        <a:xfrm>
          <a:off x="0" y="0"/>
          <a:ext cx="0" cy="0"/>
          <a:chOff x="0" y="0"/>
          <a:chExt cx="0" cy="0"/>
        </a:xfrm>
      </p:grpSpPr>
      <p:sp>
        <p:nvSpPr>
          <p:cNvPr id="3" name="Title 1"/>
          <p:cNvSpPr>
            <a:spLocks noGrp="1"/>
          </p:cNvSpPr>
          <p:nvPr>
            <p:ph type="title" hasCustomPrompt="1"/>
          </p:nvPr>
        </p:nvSpPr>
        <p:spPr bwMode="auto">
          <a:xfrm>
            <a:off x="597388" y="1156442"/>
            <a:ext cx="10972800" cy="5970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4" name="Text Placeholder 7"/>
          <p:cNvSpPr>
            <a:spLocks noGrp="1"/>
          </p:cNvSpPr>
          <p:nvPr>
            <p:ph type="body" sz="quarter" idx="10"/>
          </p:nvPr>
        </p:nvSpPr>
        <p:spPr>
          <a:xfrm>
            <a:off x="817034" y="2087563"/>
            <a:ext cx="10801351" cy="3291840"/>
          </a:xfrm>
          <a:prstGeom prst="rect">
            <a:avLst/>
          </a:prstGeom>
        </p:spPr>
        <p:txBody>
          <a:bodyPr/>
          <a:lstStyle>
            <a:lvl1pPr marL="285750" marR="0" indent="-285750" algn="l" defTabSz="457200" rtl="0" eaLnBrk="1" fontAlgn="auto" latinLnBrk="0" hangingPunct="1">
              <a:lnSpc>
                <a:spcPct val="100000"/>
              </a:lnSpc>
              <a:spcBef>
                <a:spcPct val="20000"/>
              </a:spcBef>
              <a:spcAft>
                <a:spcPts val="0"/>
              </a:spcAft>
              <a:buClrTx/>
              <a:buSzTx/>
              <a:buFont typeface="Arial" panose="020B0604020202020204" pitchFamily="34" charset="0"/>
              <a:buChar char="•"/>
              <a:tabLst/>
              <a:defRPr lang="en-US" sz="1800" kern="1200" dirty="0" smtClean="0">
                <a:solidFill>
                  <a:schemeClr val="tx1"/>
                </a:solidFill>
                <a:latin typeface="Arial"/>
                <a:ea typeface="+mn-ea"/>
                <a:cs typeface="Arial"/>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a:p>
            <a:pPr lvl="0"/>
            <a:endParaRPr lang="en-US" dirty="0"/>
          </a:p>
          <a:p>
            <a:pPr lvl="0"/>
            <a:endParaRPr lang="en-US" dirty="0"/>
          </a:p>
        </p:txBody>
      </p:sp>
    </p:spTree>
    <p:extLst>
      <p:ext uri="{BB962C8B-B14F-4D97-AF65-F5344CB8AC3E}">
        <p14:creationId xmlns:p14="http://schemas.microsoft.com/office/powerpoint/2010/main" val="2648726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Header and Left Justified Text">
    <p:spTree>
      <p:nvGrpSpPr>
        <p:cNvPr id="1" name=""/>
        <p:cNvGrpSpPr/>
        <p:nvPr/>
      </p:nvGrpSpPr>
      <p:grpSpPr>
        <a:xfrm>
          <a:off x="0" y="0"/>
          <a:ext cx="0" cy="0"/>
          <a:chOff x="0" y="0"/>
          <a:chExt cx="0" cy="0"/>
        </a:xfrm>
      </p:grpSpPr>
      <p:sp>
        <p:nvSpPr>
          <p:cNvPr id="4" name="Title 1"/>
          <p:cNvSpPr>
            <a:spLocks noGrp="1"/>
          </p:cNvSpPr>
          <p:nvPr>
            <p:ph type="title" hasCustomPrompt="1"/>
          </p:nvPr>
        </p:nvSpPr>
        <p:spPr bwMode="auto">
          <a:xfrm>
            <a:off x="597388" y="1156442"/>
            <a:ext cx="10972800" cy="597049"/>
          </a:xfrm>
          <a:prstGeom prst="rect">
            <a:avLst/>
          </a:prstGeom>
          <a:noFill/>
          <a:ln w="0">
            <a:no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0" numCol="1" anchor="t" anchorCtr="0" compatLnSpc="1">
            <a:prstTxWarp prst="textNoShape">
              <a:avLst/>
            </a:prstTxWarp>
          </a:bodyPr>
          <a:lstStyle>
            <a:lvl1pPr>
              <a:defRPr sz="3200" cap="all" baseline="0">
                <a:solidFill>
                  <a:srgbClr val="D37D28"/>
                </a:solidFill>
                <a:latin typeface="Arial" panose="020B0604020202020204" pitchFamily="34" charset="0"/>
                <a:cs typeface="Arial" panose="020B0604020202020204" pitchFamily="34" charset="0"/>
              </a:defRPr>
            </a:lvl1pPr>
          </a:lstStyle>
          <a:p>
            <a:r>
              <a:rPr lang="en-US" altLang="en-US" dirty="0"/>
              <a:t>HEADER HERE</a:t>
            </a:r>
          </a:p>
        </p:txBody>
      </p:sp>
      <p:sp>
        <p:nvSpPr>
          <p:cNvPr id="8" name="Text Placeholder 7"/>
          <p:cNvSpPr>
            <a:spLocks noGrp="1"/>
          </p:cNvSpPr>
          <p:nvPr>
            <p:ph type="body" sz="quarter" idx="10"/>
          </p:nvPr>
        </p:nvSpPr>
        <p:spPr>
          <a:xfrm>
            <a:off x="817034" y="2087563"/>
            <a:ext cx="10801351" cy="3291840"/>
          </a:xfrm>
          <a:prstGeom prst="rect">
            <a:avLst/>
          </a:prstGeom>
        </p:spPr>
        <p:txBody>
          <a:bodyPr/>
          <a:lstStyle>
            <a:lvl1pPr marL="0" indent="0">
              <a:buNone/>
              <a:defRPr sz="180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lvl="0"/>
            <a:r>
              <a:rPr lang="en-US" dirty="0"/>
              <a:t>Click to edit Master text styles</a:t>
            </a:r>
          </a:p>
          <a:p>
            <a:pPr lvl="0"/>
            <a:endParaRPr lang="en-US" dirty="0"/>
          </a:p>
        </p:txBody>
      </p:sp>
    </p:spTree>
    <p:extLst>
      <p:ext uri="{BB962C8B-B14F-4D97-AF65-F5344CB8AC3E}">
        <p14:creationId xmlns:p14="http://schemas.microsoft.com/office/powerpoint/2010/main" val="25544258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10" name="TextBox 9"/>
          <p:cNvSpPr txBox="1"/>
          <p:nvPr userDrawn="1"/>
        </p:nvSpPr>
        <p:spPr>
          <a:xfrm>
            <a:off x="478344" y="6611159"/>
            <a:ext cx="9634699" cy="230832"/>
          </a:xfrm>
          <a:prstGeom prst="rect">
            <a:avLst/>
          </a:prstGeom>
          <a:noFill/>
          <a:ln w="12700" cap="sq" cmpd="sng">
            <a:noFill/>
            <a:prstDash val="solid"/>
          </a:ln>
        </p:spPr>
        <p:txBody>
          <a:bodyPr wrap="square" rtlCol="0" anchor="t" anchorCtr="0">
            <a:spAutoFit/>
          </a:bodyPr>
          <a:lstStyle/>
          <a:p>
            <a:r>
              <a:rPr lang="en-US" sz="900" b="0" i="1" dirty="0">
                <a:solidFill>
                  <a:schemeClr val="bg1"/>
                </a:solidFill>
                <a:latin typeface="Arial"/>
                <a:cs typeface="Arial"/>
              </a:rPr>
              <a:t>Photo</a:t>
            </a:r>
            <a:r>
              <a:rPr lang="en-US" sz="900" b="0" i="1" baseline="0" dirty="0">
                <a:solidFill>
                  <a:schemeClr val="bg1"/>
                </a:solidFill>
                <a:latin typeface="Arial"/>
                <a:cs typeface="Arial"/>
              </a:rPr>
              <a:t> Credit Goes Here</a:t>
            </a:r>
            <a:endParaRPr lang="en-US" sz="900" b="0" i="1" dirty="0">
              <a:solidFill>
                <a:schemeClr val="bg1"/>
              </a:solidFill>
              <a:latin typeface="Arial"/>
              <a:cs typeface="Arial"/>
            </a:endParaRPr>
          </a:p>
        </p:txBody>
      </p:sp>
      <p:sp>
        <p:nvSpPr>
          <p:cNvPr id="15" name="Text Placeholder 14"/>
          <p:cNvSpPr>
            <a:spLocks noGrp="1"/>
          </p:cNvSpPr>
          <p:nvPr>
            <p:ph type="body" sz="quarter" idx="12" hasCustomPrompt="1"/>
          </p:nvPr>
        </p:nvSpPr>
        <p:spPr>
          <a:xfrm>
            <a:off x="617142" y="5723098"/>
            <a:ext cx="6697133" cy="260350"/>
          </a:xfrm>
          <a:prstGeom prst="rect">
            <a:avLst/>
          </a:prstGeom>
        </p:spPr>
        <p:txBody>
          <a:bodyPr/>
          <a:lstStyle>
            <a:lvl1pPr marL="0" indent="0">
              <a:buNone/>
              <a:defRPr sz="1000" i="1" baseline="0">
                <a:solidFill>
                  <a:schemeClr val="bg1"/>
                </a:solidFill>
                <a:latin typeface="Arial" panose="020B0604020202020204" pitchFamily="34" charset="0"/>
                <a:cs typeface="Arial" panose="020B0604020202020204" pitchFamily="34" charset="0"/>
              </a:defRPr>
            </a:lvl1pPr>
          </a:lstStyle>
          <a:p>
            <a:pPr lvl="0"/>
            <a:r>
              <a:rPr lang="en-US" dirty="0"/>
              <a:t>Photo credit: Name/Organization</a:t>
            </a:r>
          </a:p>
        </p:txBody>
      </p:sp>
      <p:sp>
        <p:nvSpPr>
          <p:cNvPr id="17" name="Text Placeholder 16"/>
          <p:cNvSpPr>
            <a:spLocks noGrp="1"/>
          </p:cNvSpPr>
          <p:nvPr>
            <p:ph type="body" sz="quarter" idx="13" hasCustomPrompt="1"/>
          </p:nvPr>
        </p:nvSpPr>
        <p:spPr>
          <a:xfrm>
            <a:off x="603252" y="5175082"/>
            <a:ext cx="10915649" cy="268287"/>
          </a:xfrm>
          <a:prstGeom prst="rect">
            <a:avLst/>
          </a:prstGeom>
        </p:spPr>
        <p:txBody>
          <a:bodyPr/>
          <a:lstStyle>
            <a:lvl1pPr marL="0" indent="0">
              <a:buNone/>
              <a:defRPr sz="1500" b="1" baseline="0">
                <a:solidFill>
                  <a:schemeClr val="bg1"/>
                </a:solidFill>
                <a:latin typeface="Arial" panose="020B0604020202020204" pitchFamily="34" charset="0"/>
                <a:cs typeface="Arial" panose="020B0604020202020204" pitchFamily="34" charset="0"/>
              </a:defRPr>
            </a:lvl1pPr>
          </a:lstStyle>
          <a:p>
            <a:pPr lvl="0"/>
            <a:r>
              <a:rPr lang="en-US" dirty="0"/>
              <a:t>Subhead goes here</a:t>
            </a:r>
          </a:p>
        </p:txBody>
      </p:sp>
      <p:sp>
        <p:nvSpPr>
          <p:cNvPr id="19" name="Text Placeholder 18"/>
          <p:cNvSpPr>
            <a:spLocks noGrp="1"/>
          </p:cNvSpPr>
          <p:nvPr>
            <p:ph type="body" sz="quarter" idx="14" hasCustomPrompt="1"/>
          </p:nvPr>
        </p:nvSpPr>
        <p:spPr>
          <a:xfrm>
            <a:off x="1362457" y="3829050"/>
            <a:ext cx="9453033" cy="1195388"/>
          </a:xfrm>
          <a:prstGeom prst="rect">
            <a:avLst/>
          </a:prstGeom>
        </p:spPr>
        <p:txBody>
          <a:bodyPr/>
          <a:lstStyle>
            <a:lvl1pPr marL="0" indent="0" algn="ctr">
              <a:buNone/>
              <a:defRPr sz="3400" baseline="0">
                <a:solidFill>
                  <a:schemeClr val="bg1">
                    <a:lumMod val="85000"/>
                  </a:schemeClr>
                </a:solidFill>
                <a:latin typeface="Arial" panose="020B0604020202020204" pitchFamily="34" charset="0"/>
                <a:cs typeface="Arial" panose="020B0604020202020204" pitchFamily="34" charset="0"/>
              </a:defRPr>
            </a:lvl1pPr>
          </a:lstStyle>
          <a:p>
            <a:pPr lvl="0"/>
            <a:r>
              <a:rPr lang="en-US" dirty="0"/>
              <a:t>TITLE OF PRESENTATION GOES HERE AND HERE</a:t>
            </a:r>
          </a:p>
        </p:txBody>
      </p:sp>
      <p:pic>
        <p:nvPicPr>
          <p:cNvPr id="6" name="Picture 5">
            <a:extLst>
              <a:ext uri="{FF2B5EF4-FFF2-40B4-BE49-F238E27FC236}">
                <a16:creationId xmlns:a16="http://schemas.microsoft.com/office/drawing/2014/main" id="{EB4A8D08-B9FF-4DBF-9A8E-D468A0EAA26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231051" y="6048160"/>
            <a:ext cx="743060" cy="624554"/>
          </a:xfrm>
          <a:prstGeom prst="rect">
            <a:avLst/>
          </a:prstGeom>
        </p:spPr>
      </p:pic>
    </p:spTree>
    <p:extLst>
      <p:ext uri="{BB962C8B-B14F-4D97-AF65-F5344CB8AC3E}">
        <p14:creationId xmlns:p14="http://schemas.microsoft.com/office/powerpoint/2010/main" val="33191107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557866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20252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sz="1800" dirty="0"/>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dirty="0">
                <a:solidFill>
                  <a:srgbClr val="FFFFFF"/>
                </a:solidFill>
              </a:rPr>
              <a:t>Minimum 0f 30 point</a:t>
            </a:r>
            <a:br>
              <a:rPr lang="en-US" sz="3000" dirty="0">
                <a:solidFill>
                  <a:srgbClr val="FFFFFF"/>
                </a:solidFill>
              </a:rPr>
            </a:br>
            <a:r>
              <a:rPr lang="en-US" sz="3000" dirty="0">
                <a:solidFill>
                  <a:srgbClr val="FFFFFF"/>
                </a:solidFill>
              </a:rPr>
              <a:t> and maximum 3 lines title</a:t>
            </a:r>
            <a:br>
              <a:rPr lang="en-US" sz="3000" dirty="0">
                <a:solidFill>
                  <a:srgbClr val="FFFFFF"/>
                </a:solidFill>
              </a:rPr>
            </a:br>
            <a:r>
              <a:rPr lang="en-US" sz="3000" dirty="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dirty="0"/>
              <a:t>Authors minimum 18 points in italics</a:t>
            </a:r>
            <a:br>
              <a:rPr lang="en-US" dirty="0"/>
            </a:br>
            <a:r>
              <a:rPr lang="en-US" dirty="0"/>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dirty="0"/>
              <a:t>Event</a:t>
            </a:r>
            <a:br>
              <a:rPr lang="en-US" dirty="0"/>
            </a:br>
            <a:r>
              <a:rPr lang="en-US" dirty="0"/>
              <a:t>Location </a:t>
            </a:r>
            <a:br>
              <a:rPr lang="en-US" dirty="0"/>
            </a:br>
            <a:r>
              <a:rPr lang="en-US" dirty="0"/>
              <a:t>Date</a:t>
            </a:r>
          </a:p>
        </p:txBody>
      </p:sp>
    </p:spTree>
    <p:extLst>
      <p:ext uri="{BB962C8B-B14F-4D97-AF65-F5344CB8AC3E}">
        <p14:creationId xmlns:p14="http://schemas.microsoft.com/office/powerpoint/2010/main" val="192164631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grpSp>
        <p:nvGrpSpPr>
          <p:cNvPr id="15" name="Group 2">
            <a:extLst>
              <a:ext uri="{FF2B5EF4-FFF2-40B4-BE49-F238E27FC236}">
                <a16:creationId xmlns:a16="http://schemas.microsoft.com/office/drawing/2014/main" id="{40501A23-BA74-40DF-8070-F11D345B3B4A}"/>
              </a:ext>
            </a:extLst>
          </p:cNvPr>
          <p:cNvGrpSpPr>
            <a:grpSpLocks/>
          </p:cNvGrpSpPr>
          <p:nvPr userDrawn="1"/>
        </p:nvGrpSpPr>
        <p:grpSpPr bwMode="auto">
          <a:xfrm>
            <a:off x="0" y="6818631"/>
            <a:ext cx="12192000" cy="45719"/>
            <a:chOff x="0" y="6813551"/>
            <a:chExt cx="12192000" cy="50800"/>
          </a:xfrm>
        </p:grpSpPr>
        <p:sp>
          <p:nvSpPr>
            <p:cNvPr id="16" name="Rectangle 15">
              <a:extLst>
                <a:ext uri="{FF2B5EF4-FFF2-40B4-BE49-F238E27FC236}">
                  <a16:creationId xmlns:a16="http://schemas.microsoft.com/office/drawing/2014/main" id="{1FEAE870-E766-430D-817F-D80FE3C45C3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sz="1800" dirty="0"/>
            </a:p>
          </p:txBody>
        </p:sp>
        <p:sp>
          <p:nvSpPr>
            <p:cNvPr id="17" name="Rectangle 16">
              <a:extLst>
                <a:ext uri="{FF2B5EF4-FFF2-40B4-BE49-F238E27FC236}">
                  <a16:creationId xmlns:a16="http://schemas.microsoft.com/office/drawing/2014/main" id="{0662F521-65AE-464F-98D7-9214A4048F2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8" name="Rectangle 17">
              <a:extLst>
                <a:ext uri="{FF2B5EF4-FFF2-40B4-BE49-F238E27FC236}">
                  <a16:creationId xmlns:a16="http://schemas.microsoft.com/office/drawing/2014/main" id="{4BFB1153-E23A-42D5-ABCE-F7F3FAE6258B}"/>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19" name="Rectangle 18">
              <a:extLst>
                <a:ext uri="{FF2B5EF4-FFF2-40B4-BE49-F238E27FC236}">
                  <a16:creationId xmlns:a16="http://schemas.microsoft.com/office/drawing/2014/main" id="{8688A00D-2025-4B80-A317-CC2F81596F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0" name="Rectangle 19">
              <a:extLst>
                <a:ext uri="{FF2B5EF4-FFF2-40B4-BE49-F238E27FC236}">
                  <a16:creationId xmlns:a16="http://schemas.microsoft.com/office/drawing/2014/main" id="{8569464A-5C36-4676-8AC4-47A05D90211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1" name="Rectangle 20">
              <a:extLst>
                <a:ext uri="{FF2B5EF4-FFF2-40B4-BE49-F238E27FC236}">
                  <a16:creationId xmlns:a16="http://schemas.microsoft.com/office/drawing/2014/main" id="{F5FA537B-E50C-43F7-A1BD-F93CB0166C8F}"/>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sp>
          <p:nvSpPr>
            <p:cNvPr id="22" name="Rectangle 21">
              <a:extLst>
                <a:ext uri="{FF2B5EF4-FFF2-40B4-BE49-F238E27FC236}">
                  <a16:creationId xmlns:a16="http://schemas.microsoft.com/office/drawing/2014/main" id="{6B7AE0E9-5735-45E8-A512-06C39B1FD9B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sz="1800"/>
            </a:p>
          </p:txBody>
        </p:sp>
      </p:grpSp>
      <p:pic>
        <p:nvPicPr>
          <p:cNvPr id="23" name="Picture 11">
            <a:extLst>
              <a:ext uri="{FF2B5EF4-FFF2-40B4-BE49-F238E27FC236}">
                <a16:creationId xmlns:a16="http://schemas.microsoft.com/office/drawing/2014/main" id="{E31BF9D4-BA22-44B5-B6C5-F860155E464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810" y="764705"/>
            <a:ext cx="1947333"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11572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srgbClr val="63323F"/>
                </a:solidFill>
                <a:effectLst/>
                <a:uLnTx/>
                <a:uFillTx/>
                <a:latin typeface="Calibri" pitchFamily="34" charset="0"/>
                <a:ea typeface="+mn-ea"/>
                <a:cs typeface="Arial" charset="0"/>
              </a:rPr>
              <a:t>and maximum of 2 lines</a:t>
            </a:r>
            <a:endParaRPr lang="en-US" dirty="0"/>
          </a:p>
        </p:txBody>
      </p:sp>
    </p:spTree>
    <p:extLst>
      <p:ext uri="{BB962C8B-B14F-4D97-AF65-F5344CB8AC3E}">
        <p14:creationId xmlns:p14="http://schemas.microsoft.com/office/powerpoint/2010/main" val="17913327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48D9E-B709-204C-BA00-5A00855F0AAF}"/>
              </a:ext>
            </a:extLst>
          </p:cNvPr>
          <p:cNvSpPr>
            <a:spLocks noGrp="1"/>
          </p:cNvSpPr>
          <p:nvPr>
            <p:ph type="title"/>
          </p:nvPr>
        </p:nvSpPr>
        <p:spPr>
          <a:xfrm>
            <a:off x="703028" y="261317"/>
            <a:ext cx="10515600" cy="714044"/>
          </a:xfrm>
          <a:prstGeom prst="rect">
            <a:avLst/>
          </a:prstGeom>
        </p:spPr>
        <p:txBody>
          <a:bodyPr/>
          <a:lstStyle/>
          <a:p>
            <a:r>
              <a:rPr lang="en-US" dirty="0"/>
              <a:t>Click to edit Master title style</a:t>
            </a:r>
            <a:endParaRPr lang="en-AE" dirty="0"/>
          </a:p>
        </p:txBody>
      </p:sp>
      <p:sp>
        <p:nvSpPr>
          <p:cNvPr id="3" name="Content Placeholder 2">
            <a:extLst>
              <a:ext uri="{FF2B5EF4-FFF2-40B4-BE49-F238E27FC236}">
                <a16:creationId xmlns:a16="http://schemas.microsoft.com/office/drawing/2014/main" id="{B854E7CD-6319-6D42-9345-AB097639C0FA}"/>
              </a:ext>
            </a:extLst>
          </p:cNvPr>
          <p:cNvSpPr>
            <a:spLocks noGrp="1"/>
          </p:cNvSpPr>
          <p:nvPr>
            <p:ph idx="1"/>
          </p:nvPr>
        </p:nvSpPr>
        <p:spPr>
          <a:xfrm>
            <a:off x="703028" y="1119532"/>
            <a:ext cx="10515600" cy="305241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E" dirty="0"/>
          </a:p>
        </p:txBody>
      </p:sp>
      <p:sp>
        <p:nvSpPr>
          <p:cNvPr id="4" name="Date Placeholder 3">
            <a:extLst>
              <a:ext uri="{FF2B5EF4-FFF2-40B4-BE49-F238E27FC236}">
                <a16:creationId xmlns:a16="http://schemas.microsoft.com/office/drawing/2014/main" id="{4F5F79F9-2995-6B4C-B90A-8706D3DB98D4}"/>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5" name="Footer Placeholder 4">
            <a:extLst>
              <a:ext uri="{FF2B5EF4-FFF2-40B4-BE49-F238E27FC236}">
                <a16:creationId xmlns:a16="http://schemas.microsoft.com/office/drawing/2014/main" id="{186F4316-9EB9-A34F-B7ED-63529D4A1CDB}"/>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6" name="Slide Number Placeholder 5">
            <a:extLst>
              <a:ext uri="{FF2B5EF4-FFF2-40B4-BE49-F238E27FC236}">
                <a16:creationId xmlns:a16="http://schemas.microsoft.com/office/drawing/2014/main" id="{209A23DC-2AA0-9343-B769-9806440FA5D1}"/>
              </a:ext>
            </a:extLst>
          </p:cNvPr>
          <p:cNvSpPr>
            <a:spLocks noGrp="1"/>
          </p:cNvSpPr>
          <p:nvPr>
            <p:ph type="sldNum" sz="quarter" idx="12"/>
          </p:nvPr>
        </p:nvSpPr>
        <p:spPr>
          <a:xfrm>
            <a:off x="8610600" y="6308725"/>
            <a:ext cx="2743200" cy="365125"/>
          </a:xfrm>
          <a:prstGeom prst="rect">
            <a:avLst/>
          </a:prstGeom>
        </p:spPr>
        <p:txBody>
          <a:bodyPr/>
          <a:lstStyle/>
          <a:p>
            <a:fld id="{B584C539-CCBE-6B44-B414-141E3D07F041}" type="slidenum">
              <a:rPr lang="en-AE" smtClean="0"/>
              <a:t>‹#›</a:t>
            </a:fld>
            <a:endParaRPr lang="en-AE"/>
          </a:p>
        </p:txBody>
      </p:sp>
      <p:pic>
        <p:nvPicPr>
          <p:cNvPr id="7" name="Picture 6">
            <a:extLst>
              <a:ext uri="{FF2B5EF4-FFF2-40B4-BE49-F238E27FC236}">
                <a16:creationId xmlns:a16="http://schemas.microsoft.com/office/drawing/2014/main" id="{E5669DAD-A140-4F1F-9770-9F20525184D8}"/>
              </a:ext>
            </a:extLst>
          </p:cNvPr>
          <p:cNvPicPr>
            <a:picLocks noChangeAspect="1"/>
          </p:cNvPicPr>
          <p:nvPr userDrawn="1"/>
        </p:nvPicPr>
        <p:blipFill>
          <a:blip r:embed="rId2"/>
          <a:stretch>
            <a:fillRect/>
          </a:stretch>
        </p:blipFill>
        <p:spPr>
          <a:xfrm>
            <a:off x="8938410" y="6331323"/>
            <a:ext cx="519915" cy="511596"/>
          </a:xfrm>
          <a:prstGeom prst="rect">
            <a:avLst/>
          </a:prstGeom>
        </p:spPr>
      </p:pic>
    </p:spTree>
    <p:extLst>
      <p:ext uri="{BB962C8B-B14F-4D97-AF65-F5344CB8AC3E}">
        <p14:creationId xmlns:p14="http://schemas.microsoft.com/office/powerpoint/2010/main" val="28617148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cstate="print"/>
            <a:stretch>
              <a:fillRect/>
            </a:stretch>
          </a:blipFill>
        </p:spPr>
        <p:txBody>
          <a:bodyPr/>
          <a:lstStyle>
            <a:lvl1pPr>
              <a:defRPr/>
            </a:lvl1pPr>
          </a:lstStyle>
          <a:p>
            <a:r>
              <a:rPr lang="en-US" dirty="0"/>
              <a:t>Click on the icon to add map</a:t>
            </a:r>
          </a:p>
        </p:txBody>
      </p:sp>
    </p:spTree>
    <p:extLst>
      <p:ext uri="{BB962C8B-B14F-4D97-AF65-F5344CB8AC3E}">
        <p14:creationId xmlns:p14="http://schemas.microsoft.com/office/powerpoint/2010/main" val="100386154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a:lstStyle>
            <a:lvl1pPr>
              <a:defRPr>
                <a:solidFill>
                  <a:schemeClr val="bg1"/>
                </a:solidFill>
                <a:latin typeface="+mn-lt"/>
              </a:defRPr>
            </a:lvl1pPr>
          </a:lstStyle>
          <a:p>
            <a:r>
              <a:rPr lang="en-US"/>
              <a:t>Click icon to add picture</a:t>
            </a:r>
            <a:endParaRPr lang="en-US" dirty="0"/>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93470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62690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grpSp>
        <p:nvGrpSpPr>
          <p:cNvPr id="2" name="Group 1"/>
          <p:cNvGrpSpPr>
            <a:grpSpLocks/>
          </p:cNvGrpSpPr>
          <p:nvPr/>
        </p:nvGrpSpPr>
        <p:grpSpPr bwMode="auto">
          <a:xfrm>
            <a:off x="1638480" y="6543676"/>
            <a:ext cx="8940800" cy="231775"/>
            <a:chOff x="1066800" y="6543985"/>
            <a:chExt cx="6705600" cy="230832"/>
          </a:xfrm>
        </p:grpSpPr>
        <p:sp>
          <p:nvSpPr>
            <p:cNvPr id="3" name="TextBox 6"/>
            <p:cNvSpPr txBox="1">
              <a:spLocks noChangeArrowheads="1"/>
            </p:cNvSpPr>
            <p:nvPr/>
          </p:nvSpPr>
          <p:spPr bwMode="auto">
            <a:xfrm>
              <a:off x="1676400" y="6543985"/>
              <a:ext cx="6096000"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4" name="Picture 3" descr="P:\Pictures&amp;Resources\Icons\by-nc-sa.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a:spLocks noChangeArrowheads="1"/>
          </p:cNvSpPr>
          <p:nvPr userDrawn="1"/>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dirty="0">
                <a:ea typeface="Verdana" pitchFamily="34" charset="0"/>
                <a:cs typeface="Verdana" pitchFamily="34" charset="0"/>
              </a:rPr>
              <a:t>better lives through livestock</a:t>
            </a:r>
          </a:p>
        </p:txBody>
      </p:sp>
      <p:sp>
        <p:nvSpPr>
          <p:cNvPr id="13" name="Rectangle 12"/>
          <p:cNvSpPr>
            <a:spLocks noChangeArrowheads="1"/>
          </p:cNvSpPr>
          <p:nvPr userDrawn="1"/>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dirty="0">
                <a:solidFill>
                  <a:srgbClr val="762123"/>
                </a:solidFill>
              </a:rPr>
              <a:t>ilri.org</a:t>
            </a: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331648" y="5257800"/>
            <a:ext cx="9554464" cy="1194816"/>
          </a:xfrm>
          <a:prstGeom prst="rect">
            <a:avLst/>
          </a:prstGeom>
        </p:spPr>
      </p:pic>
    </p:spTree>
    <p:extLst>
      <p:ext uri="{BB962C8B-B14F-4D97-AF65-F5344CB8AC3E}">
        <p14:creationId xmlns:p14="http://schemas.microsoft.com/office/powerpoint/2010/main" val="5267756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D9BE7-75B8-4976-BA07-32FB7E9A0A53}"/>
              </a:ext>
            </a:extLst>
          </p:cNvPr>
          <p:cNvSpPr>
            <a:spLocks noGrp="1"/>
          </p:cNvSpPr>
          <p:nvPr>
            <p:ph type="title"/>
          </p:nvPr>
        </p:nvSpPr>
        <p:spPr>
          <a:xfrm>
            <a:off x="0" y="1"/>
            <a:ext cx="11523035" cy="908720"/>
          </a:xfrm>
          <a:prstGeom prst="rect">
            <a:avLst/>
          </a:prstGeo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F38D895E-277F-4742-B7DA-EB67739B53F7}"/>
              </a:ext>
            </a:extLst>
          </p:cNvPr>
          <p:cNvSpPr>
            <a:spLocks noGrp="1"/>
          </p:cNvSpPr>
          <p:nvPr>
            <p:ph idx="1"/>
          </p:nvPr>
        </p:nvSpPr>
        <p:spPr>
          <a:xfrm>
            <a:off x="838203"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FB19A5-3ADB-46F5-95E5-2FFA5E868ADC}"/>
              </a:ext>
            </a:extLst>
          </p:cNvPr>
          <p:cNvSpPr>
            <a:spLocks noGrp="1"/>
          </p:cNvSpPr>
          <p:nvPr>
            <p:ph type="dt" sz="half" idx="10"/>
          </p:nvPr>
        </p:nvSpPr>
        <p:spPr>
          <a:xfrm>
            <a:off x="838201" y="6356353"/>
            <a:ext cx="2743200" cy="365125"/>
          </a:xfrm>
          <a:prstGeom prst="rect">
            <a:avLst/>
          </a:prstGeom>
        </p:spPr>
        <p:txBody>
          <a:bodyPr/>
          <a:lstStyle/>
          <a:p>
            <a:fld id="{2102E3D2-9424-46DC-BCE1-469ADF71EDD5}" type="datetimeFigureOut">
              <a:rPr lang="en-US" smtClean="0"/>
              <a:pPr/>
              <a:t>4/7/2022</a:t>
            </a:fld>
            <a:endParaRPr lang="en-US"/>
          </a:p>
        </p:txBody>
      </p:sp>
      <p:sp>
        <p:nvSpPr>
          <p:cNvPr id="5" name="Footer Placeholder 4">
            <a:extLst>
              <a:ext uri="{FF2B5EF4-FFF2-40B4-BE49-F238E27FC236}">
                <a16:creationId xmlns:a16="http://schemas.microsoft.com/office/drawing/2014/main" id="{6EB4344F-57DC-480A-B8CA-04C8D0B83EBE}"/>
              </a:ext>
            </a:extLst>
          </p:cNvPr>
          <p:cNvSpPr>
            <a:spLocks noGrp="1"/>
          </p:cNvSpPr>
          <p:nvPr>
            <p:ph type="ftr" sz="quarter" idx="11"/>
          </p:nvPr>
        </p:nvSpPr>
        <p:spPr>
          <a:xfrm>
            <a:off x="4038603" y="6356353"/>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4C625388-87DE-481C-94FB-719E0A4E1DDE}"/>
              </a:ext>
            </a:extLst>
          </p:cNvPr>
          <p:cNvSpPr>
            <a:spLocks noGrp="1"/>
          </p:cNvSpPr>
          <p:nvPr>
            <p:ph type="sldNum" sz="quarter" idx="12"/>
          </p:nvPr>
        </p:nvSpPr>
        <p:spPr>
          <a:xfrm>
            <a:off x="8610601" y="6356353"/>
            <a:ext cx="2743200" cy="365125"/>
          </a:xfrm>
          <a:prstGeom prst="rect">
            <a:avLst/>
          </a:prstGeom>
        </p:spPr>
        <p:txBody>
          <a:bodyPr/>
          <a:lstStyle/>
          <a:p>
            <a:fld id="{12EA990D-4F00-4BAC-BE46-B9E91196BCB4}" type="slidenum">
              <a:rPr lang="en-US" smtClean="0"/>
              <a:pPr/>
              <a:t>‹#›</a:t>
            </a:fld>
            <a:endParaRPr lang="en-US"/>
          </a:p>
        </p:txBody>
      </p:sp>
    </p:spTree>
    <p:extLst>
      <p:ext uri="{BB962C8B-B14F-4D97-AF65-F5344CB8AC3E}">
        <p14:creationId xmlns:p14="http://schemas.microsoft.com/office/powerpoint/2010/main" val="3847601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DA2F0-E6E4-44C9-AD06-D1FC9397DDE8}"/>
              </a:ext>
            </a:extLst>
          </p:cNvPr>
          <p:cNvSpPr>
            <a:spLocks noGrp="1"/>
          </p:cNvSpPr>
          <p:nvPr>
            <p:ph type="title"/>
          </p:nvPr>
        </p:nvSpPr>
        <p:spPr>
          <a:xfrm>
            <a:off x="838203" y="365127"/>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A8989E23-4697-4A0C-97BE-4631B614A629}"/>
              </a:ext>
            </a:extLst>
          </p:cNvPr>
          <p:cNvSpPr>
            <a:spLocks noGrp="1"/>
          </p:cNvSpPr>
          <p:nvPr>
            <p:ph sz="half" idx="1"/>
          </p:nvPr>
        </p:nvSpPr>
        <p:spPr>
          <a:xfrm>
            <a:off x="838201"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ADEED8F-FDCA-47B5-B714-6B2FDFCF4186}"/>
              </a:ext>
            </a:extLst>
          </p:cNvPr>
          <p:cNvSpPr>
            <a:spLocks noGrp="1"/>
          </p:cNvSpPr>
          <p:nvPr>
            <p:ph sz="half" idx="2"/>
          </p:nvPr>
        </p:nvSpPr>
        <p:spPr>
          <a:xfrm>
            <a:off x="6172201"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581474-C096-4A5E-AA47-0A9AF7C305D1}"/>
              </a:ext>
            </a:extLst>
          </p:cNvPr>
          <p:cNvSpPr>
            <a:spLocks noGrp="1"/>
          </p:cNvSpPr>
          <p:nvPr>
            <p:ph type="dt" sz="half" idx="10"/>
          </p:nvPr>
        </p:nvSpPr>
        <p:spPr>
          <a:xfrm>
            <a:off x="838201" y="6356353"/>
            <a:ext cx="2743200" cy="365125"/>
          </a:xfrm>
          <a:prstGeom prst="rect">
            <a:avLst/>
          </a:prstGeom>
        </p:spPr>
        <p:txBody>
          <a:bodyPr/>
          <a:lstStyle/>
          <a:p>
            <a:fld id="{2102E3D2-9424-46DC-BCE1-469ADF71EDD5}" type="datetimeFigureOut">
              <a:rPr lang="en-US" smtClean="0"/>
              <a:pPr/>
              <a:t>4/7/2022</a:t>
            </a:fld>
            <a:endParaRPr lang="en-US"/>
          </a:p>
        </p:txBody>
      </p:sp>
      <p:sp>
        <p:nvSpPr>
          <p:cNvPr id="6" name="Footer Placeholder 5">
            <a:extLst>
              <a:ext uri="{FF2B5EF4-FFF2-40B4-BE49-F238E27FC236}">
                <a16:creationId xmlns:a16="http://schemas.microsoft.com/office/drawing/2014/main" id="{F7DC5F13-2B7D-4397-AED8-FD65BC0D5356}"/>
              </a:ext>
            </a:extLst>
          </p:cNvPr>
          <p:cNvSpPr>
            <a:spLocks noGrp="1"/>
          </p:cNvSpPr>
          <p:nvPr>
            <p:ph type="ftr" sz="quarter" idx="11"/>
          </p:nvPr>
        </p:nvSpPr>
        <p:spPr>
          <a:xfrm>
            <a:off x="4038603" y="6356353"/>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13D2948-37EC-475F-B47B-CE3BD9C42319}"/>
              </a:ext>
            </a:extLst>
          </p:cNvPr>
          <p:cNvSpPr>
            <a:spLocks noGrp="1"/>
          </p:cNvSpPr>
          <p:nvPr>
            <p:ph type="sldNum" sz="quarter" idx="12"/>
          </p:nvPr>
        </p:nvSpPr>
        <p:spPr>
          <a:xfrm>
            <a:off x="8610601" y="6356353"/>
            <a:ext cx="2743200" cy="365125"/>
          </a:xfrm>
          <a:prstGeom prst="rect">
            <a:avLst/>
          </a:prstGeom>
        </p:spPr>
        <p:txBody>
          <a:bodyPr/>
          <a:lstStyle/>
          <a:p>
            <a:fld id="{12EA990D-4F00-4BAC-BE46-B9E91196BCB4}" type="slidenum">
              <a:rPr lang="en-US" smtClean="0"/>
              <a:pPr/>
              <a:t>‹#›</a:t>
            </a:fld>
            <a:endParaRPr lang="en-US"/>
          </a:p>
        </p:txBody>
      </p:sp>
    </p:spTree>
    <p:extLst>
      <p:ext uri="{BB962C8B-B14F-4D97-AF65-F5344CB8AC3E}">
        <p14:creationId xmlns:p14="http://schemas.microsoft.com/office/powerpoint/2010/main" val="36193593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41607761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38192823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endParaRPr lang="en-US" dirty="0"/>
          </a:p>
        </p:txBody>
      </p:sp>
    </p:spTree>
    <p:extLst>
      <p:ext uri="{BB962C8B-B14F-4D97-AF65-F5344CB8AC3E}">
        <p14:creationId xmlns:p14="http://schemas.microsoft.com/office/powerpoint/2010/main" val="181576751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4182634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EA686-24B7-7D4B-B902-FBFDC4EC3E4F}"/>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endParaRPr lang="en-AE"/>
          </a:p>
        </p:txBody>
      </p:sp>
      <p:sp>
        <p:nvSpPr>
          <p:cNvPr id="3" name="Text Placeholder 2">
            <a:extLst>
              <a:ext uri="{FF2B5EF4-FFF2-40B4-BE49-F238E27FC236}">
                <a16:creationId xmlns:a16="http://schemas.microsoft.com/office/drawing/2014/main" id="{057FB3F2-CD53-F647-BB8A-2F88E7C57575}"/>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B1DA552-082C-324A-82C7-3C8FF99A6E66}"/>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5" name="Footer Placeholder 4">
            <a:extLst>
              <a:ext uri="{FF2B5EF4-FFF2-40B4-BE49-F238E27FC236}">
                <a16:creationId xmlns:a16="http://schemas.microsoft.com/office/drawing/2014/main" id="{DDAEC64D-B412-D84A-83CA-05C2CCB5910F}"/>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6" name="Slide Number Placeholder 5">
            <a:extLst>
              <a:ext uri="{FF2B5EF4-FFF2-40B4-BE49-F238E27FC236}">
                <a16:creationId xmlns:a16="http://schemas.microsoft.com/office/drawing/2014/main" id="{271657C7-3E3E-6743-A3C5-DC4D02DB5EF2}"/>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33914345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3154697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x-non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endParaRPr lang="en-US" dirty="0"/>
          </a:p>
        </p:txBody>
      </p:sp>
    </p:spTree>
    <p:extLst>
      <p:ext uri="{BB962C8B-B14F-4D97-AF65-F5344CB8AC3E}">
        <p14:creationId xmlns:p14="http://schemas.microsoft.com/office/powerpoint/2010/main" val="36873444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2213398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361352788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endParaRPr lang="en-US" noProof="0" dirty="0"/>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69400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42588360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42888152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349545211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endParaRPr lang="en-US" noProof="0" dirty="0"/>
          </a:p>
        </p:txBody>
      </p:sp>
    </p:spTree>
    <p:extLst>
      <p:ext uri="{BB962C8B-B14F-4D97-AF65-F5344CB8AC3E}">
        <p14:creationId xmlns:p14="http://schemas.microsoft.com/office/powerpoint/2010/main" val="29845725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875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4642E-030B-7749-8661-B0FEEE61F225}"/>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AE"/>
          </a:p>
        </p:txBody>
      </p:sp>
      <p:sp>
        <p:nvSpPr>
          <p:cNvPr id="3" name="Content Placeholder 2">
            <a:extLst>
              <a:ext uri="{FF2B5EF4-FFF2-40B4-BE49-F238E27FC236}">
                <a16:creationId xmlns:a16="http://schemas.microsoft.com/office/drawing/2014/main" id="{2464A8BA-D4AF-BD43-90BE-72A590B92E52}"/>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Content Placeholder 3">
            <a:extLst>
              <a:ext uri="{FF2B5EF4-FFF2-40B4-BE49-F238E27FC236}">
                <a16:creationId xmlns:a16="http://schemas.microsoft.com/office/drawing/2014/main" id="{C9347F95-6324-DA4A-851D-627E4F82AADE}"/>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5" name="Date Placeholder 4">
            <a:extLst>
              <a:ext uri="{FF2B5EF4-FFF2-40B4-BE49-F238E27FC236}">
                <a16:creationId xmlns:a16="http://schemas.microsoft.com/office/drawing/2014/main" id="{A1CB3A0F-0E1D-D545-860E-CC0FDF8E95A6}"/>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6" name="Footer Placeholder 5">
            <a:extLst>
              <a:ext uri="{FF2B5EF4-FFF2-40B4-BE49-F238E27FC236}">
                <a16:creationId xmlns:a16="http://schemas.microsoft.com/office/drawing/2014/main" id="{2FB875E2-B02A-B94F-AFAA-CE92AC2772BB}"/>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7" name="Slide Number Placeholder 6">
            <a:extLst>
              <a:ext uri="{FF2B5EF4-FFF2-40B4-BE49-F238E27FC236}">
                <a16:creationId xmlns:a16="http://schemas.microsoft.com/office/drawing/2014/main" id="{D024AEF8-A8C4-A84A-A194-FF062088E840}"/>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86163535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1686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x-none" sz="1200">
                <a:solidFill>
                  <a:srgbClr val="762123"/>
                </a:solidFill>
                <a:latin typeface="Calibri" panose="020F0502020204030204" pitchFamily="34" charset="0"/>
                <a:cs typeface="Calibri" panose="020F0502020204030204" pitchFamily="34" charset="0"/>
              </a:rPr>
              <a:pPr algn="r" eaLnBrk="1" hangingPunct="1"/>
              <a:t>‹#›</a:t>
            </a:fld>
            <a:endParaRPr lang="en-GB" altLang="x-non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047354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81966661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3798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20994810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DA2F0-E6E4-44C9-AD06-D1FC9397DDE8}"/>
              </a:ext>
            </a:extLst>
          </p:cNvPr>
          <p:cNvSpPr>
            <a:spLocks noGrp="1"/>
          </p:cNvSpPr>
          <p:nvPr>
            <p:ph type="title"/>
          </p:nvPr>
        </p:nvSpPr>
        <p:spPr>
          <a:xfrm>
            <a:off x="838203" y="365127"/>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A8989E23-4697-4A0C-97BE-4631B614A629}"/>
              </a:ext>
            </a:extLst>
          </p:cNvPr>
          <p:cNvSpPr>
            <a:spLocks noGrp="1"/>
          </p:cNvSpPr>
          <p:nvPr>
            <p:ph sz="half" idx="1"/>
          </p:nvPr>
        </p:nvSpPr>
        <p:spPr>
          <a:xfrm>
            <a:off x="838201"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ADEED8F-FDCA-47B5-B714-6B2FDFCF4186}"/>
              </a:ext>
            </a:extLst>
          </p:cNvPr>
          <p:cNvSpPr>
            <a:spLocks noGrp="1"/>
          </p:cNvSpPr>
          <p:nvPr>
            <p:ph sz="half" idx="2"/>
          </p:nvPr>
        </p:nvSpPr>
        <p:spPr>
          <a:xfrm>
            <a:off x="6172201"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2581474-C096-4A5E-AA47-0A9AF7C305D1}"/>
              </a:ext>
            </a:extLst>
          </p:cNvPr>
          <p:cNvSpPr>
            <a:spLocks noGrp="1"/>
          </p:cNvSpPr>
          <p:nvPr>
            <p:ph type="dt" sz="half" idx="10"/>
          </p:nvPr>
        </p:nvSpPr>
        <p:spPr>
          <a:xfrm>
            <a:off x="838201" y="6356353"/>
            <a:ext cx="2743200" cy="365125"/>
          </a:xfrm>
          <a:prstGeom prst="rect">
            <a:avLst/>
          </a:prstGeom>
        </p:spPr>
        <p:txBody>
          <a:bodyPr/>
          <a:lstStyle/>
          <a:p>
            <a:fld id="{2102E3D2-9424-46DC-BCE1-469ADF71EDD5}" type="datetimeFigureOut">
              <a:rPr lang="en-US" smtClean="0"/>
              <a:pPr/>
              <a:t>4/7/2022</a:t>
            </a:fld>
            <a:endParaRPr lang="en-US"/>
          </a:p>
        </p:txBody>
      </p:sp>
      <p:sp>
        <p:nvSpPr>
          <p:cNvPr id="6" name="Footer Placeholder 5">
            <a:extLst>
              <a:ext uri="{FF2B5EF4-FFF2-40B4-BE49-F238E27FC236}">
                <a16:creationId xmlns:a16="http://schemas.microsoft.com/office/drawing/2014/main" id="{F7DC5F13-2B7D-4397-AED8-FD65BC0D5356}"/>
              </a:ext>
            </a:extLst>
          </p:cNvPr>
          <p:cNvSpPr>
            <a:spLocks noGrp="1"/>
          </p:cNvSpPr>
          <p:nvPr>
            <p:ph type="ftr" sz="quarter" idx="11"/>
          </p:nvPr>
        </p:nvSpPr>
        <p:spPr>
          <a:xfrm>
            <a:off x="4038603" y="6356353"/>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913D2948-37EC-475F-B47B-CE3BD9C42319}"/>
              </a:ext>
            </a:extLst>
          </p:cNvPr>
          <p:cNvSpPr>
            <a:spLocks noGrp="1"/>
          </p:cNvSpPr>
          <p:nvPr>
            <p:ph type="sldNum" sz="quarter" idx="12"/>
          </p:nvPr>
        </p:nvSpPr>
        <p:spPr>
          <a:xfrm>
            <a:off x="8610601" y="6356353"/>
            <a:ext cx="2743200" cy="365125"/>
          </a:xfrm>
          <a:prstGeom prst="rect">
            <a:avLst/>
          </a:prstGeom>
        </p:spPr>
        <p:txBody>
          <a:bodyPr/>
          <a:lstStyle/>
          <a:p>
            <a:fld id="{12EA990D-4F00-4BAC-BE46-B9E91196BCB4}" type="slidenum">
              <a:rPr lang="en-US" smtClean="0"/>
              <a:pPr/>
              <a:t>‹#›</a:t>
            </a:fld>
            <a:endParaRPr lang="en-US"/>
          </a:p>
        </p:txBody>
      </p:sp>
    </p:spTree>
    <p:extLst>
      <p:ext uri="{BB962C8B-B14F-4D97-AF65-F5344CB8AC3E}">
        <p14:creationId xmlns:p14="http://schemas.microsoft.com/office/powerpoint/2010/main" val="8664578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dirty="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dirty="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dirty="0"/>
              <a:t>Main point 6 point smaller than slide title</a:t>
            </a:r>
          </a:p>
          <a:p>
            <a:pPr lvl="1"/>
            <a:r>
              <a:rPr lang="en-US" dirty="0"/>
              <a:t>Bullet points 4 point less than main point</a:t>
            </a:r>
          </a:p>
          <a:p>
            <a:pPr lvl="1"/>
            <a:r>
              <a:rPr lang="en-US" dirty="0"/>
              <a:t>Font type is Calibri</a:t>
            </a:r>
          </a:p>
          <a:p>
            <a:pPr lvl="2"/>
            <a:r>
              <a:rPr lang="en-US" dirty="0"/>
              <a:t>It is advised in one slide maximum 6 bullets</a:t>
            </a:r>
          </a:p>
          <a:p>
            <a:pPr lvl="3"/>
            <a:r>
              <a:rPr lang="en-US" dirty="0"/>
              <a:t>We recommend you use images on slides</a:t>
            </a:r>
          </a:p>
          <a:p>
            <a:pPr lvl="3"/>
            <a:r>
              <a:rPr lang="en-US" dirty="0"/>
              <a:t>You can change partner logos on front page</a:t>
            </a:r>
          </a:p>
          <a:p>
            <a:pPr lvl="4"/>
            <a:r>
              <a:rPr lang="en-US" dirty="0"/>
              <a:t>You have to duplicate this slide for more inside pages</a:t>
            </a:r>
          </a:p>
        </p:txBody>
      </p:sp>
      <p:grpSp>
        <p:nvGrpSpPr>
          <p:cNvPr id="3" name="Group 2">
            <a:extLst>
              <a:ext uri="{FF2B5EF4-FFF2-40B4-BE49-F238E27FC236}">
                <a16:creationId xmlns:a16="http://schemas.microsoft.com/office/drawing/2014/main" id="{40501A23-BA74-40DF-8070-F11D345B3B4A}"/>
              </a:ext>
            </a:extLst>
          </p:cNvPr>
          <p:cNvGrpSpPr>
            <a:grpSpLocks/>
          </p:cNvGrpSpPr>
          <p:nvPr userDrawn="1"/>
        </p:nvGrpSpPr>
        <p:grpSpPr bwMode="auto">
          <a:xfrm>
            <a:off x="0" y="6818631"/>
            <a:ext cx="12192000" cy="45719"/>
            <a:chOff x="0" y="6813551"/>
            <a:chExt cx="12192000" cy="50800"/>
          </a:xfrm>
        </p:grpSpPr>
        <p:sp>
          <p:nvSpPr>
            <p:cNvPr id="16" name="Rectangle 15">
              <a:extLst>
                <a:ext uri="{FF2B5EF4-FFF2-40B4-BE49-F238E27FC236}">
                  <a16:creationId xmlns:a16="http://schemas.microsoft.com/office/drawing/2014/main" id="{1FEAE870-E766-430D-817F-D80FE3C45C3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dirty="0"/>
            </a:p>
          </p:txBody>
        </p:sp>
        <p:sp>
          <p:nvSpPr>
            <p:cNvPr id="17" name="Rectangle 16">
              <a:extLst>
                <a:ext uri="{FF2B5EF4-FFF2-40B4-BE49-F238E27FC236}">
                  <a16:creationId xmlns:a16="http://schemas.microsoft.com/office/drawing/2014/main" id="{0662F521-65AE-464F-98D7-9214A4048F2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8" name="Rectangle 17">
              <a:extLst>
                <a:ext uri="{FF2B5EF4-FFF2-40B4-BE49-F238E27FC236}">
                  <a16:creationId xmlns:a16="http://schemas.microsoft.com/office/drawing/2014/main" id="{4BFB1153-E23A-42D5-ABCE-F7F3FAE6258B}"/>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9" name="Rectangle 18">
              <a:extLst>
                <a:ext uri="{FF2B5EF4-FFF2-40B4-BE49-F238E27FC236}">
                  <a16:creationId xmlns:a16="http://schemas.microsoft.com/office/drawing/2014/main" id="{8688A00D-2025-4B80-A317-CC2F81596F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0" name="Rectangle 19">
              <a:extLst>
                <a:ext uri="{FF2B5EF4-FFF2-40B4-BE49-F238E27FC236}">
                  <a16:creationId xmlns:a16="http://schemas.microsoft.com/office/drawing/2014/main" id="{8569464A-5C36-4676-8AC4-47A05D90211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1" name="Rectangle 20">
              <a:extLst>
                <a:ext uri="{FF2B5EF4-FFF2-40B4-BE49-F238E27FC236}">
                  <a16:creationId xmlns:a16="http://schemas.microsoft.com/office/drawing/2014/main" id="{F5FA537B-E50C-43F7-A1BD-F93CB0166C8F}"/>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22" name="Rectangle 21">
              <a:extLst>
                <a:ext uri="{FF2B5EF4-FFF2-40B4-BE49-F238E27FC236}">
                  <a16:creationId xmlns:a16="http://schemas.microsoft.com/office/drawing/2014/main" id="{6B7AE0E9-5735-45E8-A512-06C39B1FD9B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23" name="Picture 11">
            <a:extLst>
              <a:ext uri="{FF2B5EF4-FFF2-40B4-BE49-F238E27FC236}">
                <a16:creationId xmlns:a16="http://schemas.microsoft.com/office/drawing/2014/main" id="{E31BF9D4-BA22-44B5-B6C5-F860155E464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810" y="764705"/>
            <a:ext cx="1947333"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39398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D71A5-554D-4348-9896-9F925B0645B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28B8107-6E4D-4059-AFC2-583274F9144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6E9AFFB-E9D5-4EF6-8DE2-8E319749A48E}"/>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5" name="Footer Placeholder 4">
            <a:extLst>
              <a:ext uri="{FF2B5EF4-FFF2-40B4-BE49-F238E27FC236}">
                <a16:creationId xmlns:a16="http://schemas.microsoft.com/office/drawing/2014/main" id="{9BBE54CA-4FCC-435E-992C-41AB72A242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E44ECC-6D64-412F-AEA9-17DA47E8EAF5}"/>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10501501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A42467-630D-4FDA-AB40-3A4D6022E0E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D609622-86A0-4C23-B265-DFD48A65127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CDAB40-C091-4747-BEE8-1EDCF5E39424}"/>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5" name="Footer Placeholder 4">
            <a:extLst>
              <a:ext uri="{FF2B5EF4-FFF2-40B4-BE49-F238E27FC236}">
                <a16:creationId xmlns:a16="http://schemas.microsoft.com/office/drawing/2014/main" id="{3E31D856-825B-45AB-B95B-3EC62CEB6A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0DA06FC-146E-46E7-B661-9CFA9D49DFB5}"/>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80825057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5B34D7-FBEF-45B5-9B3E-07A536FC815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5380018-AFC6-4187-BF6E-B07132D460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524AE8C-C3DA-4F87-8EC1-E02549A7D7BB}"/>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5" name="Footer Placeholder 4">
            <a:extLst>
              <a:ext uri="{FF2B5EF4-FFF2-40B4-BE49-F238E27FC236}">
                <a16:creationId xmlns:a16="http://schemas.microsoft.com/office/drawing/2014/main" id="{FA0D6C83-2361-4104-A3C9-31C4F0401C3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95D7B1-D91D-4FE9-B025-2095A2720F06}"/>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3484567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6F5BD7-5846-914E-874B-40ACAAB477FB}"/>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AE"/>
          </a:p>
        </p:txBody>
      </p:sp>
      <p:sp>
        <p:nvSpPr>
          <p:cNvPr id="3" name="Text Placeholder 2">
            <a:extLst>
              <a:ext uri="{FF2B5EF4-FFF2-40B4-BE49-F238E27FC236}">
                <a16:creationId xmlns:a16="http://schemas.microsoft.com/office/drawing/2014/main" id="{820E5E7E-242B-A048-8CB4-A5CAC94D063B}"/>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5F3417-01FD-3448-98BF-2F742F03C99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5" name="Text Placeholder 4">
            <a:extLst>
              <a:ext uri="{FF2B5EF4-FFF2-40B4-BE49-F238E27FC236}">
                <a16:creationId xmlns:a16="http://schemas.microsoft.com/office/drawing/2014/main" id="{4EB3B6A3-12C3-AB4D-8220-766564C2D95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68E1AD2-8271-DE4B-A9E1-84F238043832}"/>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7" name="Date Placeholder 6">
            <a:extLst>
              <a:ext uri="{FF2B5EF4-FFF2-40B4-BE49-F238E27FC236}">
                <a16:creationId xmlns:a16="http://schemas.microsoft.com/office/drawing/2014/main" id="{EA79709C-9ABD-7C41-A0CA-460FC1EA8ECA}"/>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8" name="Footer Placeholder 7">
            <a:extLst>
              <a:ext uri="{FF2B5EF4-FFF2-40B4-BE49-F238E27FC236}">
                <a16:creationId xmlns:a16="http://schemas.microsoft.com/office/drawing/2014/main" id="{63C25F30-0681-3741-A5C0-01D38D18F674}"/>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9" name="Slide Number Placeholder 8">
            <a:extLst>
              <a:ext uri="{FF2B5EF4-FFF2-40B4-BE49-F238E27FC236}">
                <a16:creationId xmlns:a16="http://schemas.microsoft.com/office/drawing/2014/main" id="{C40601D9-2F29-3B40-B17F-FE2E6DBAEDFB}"/>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243173992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8BDA74-ED90-4643-B113-41542D07FFC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7E02A31-77CF-49EC-9B1D-74AFA2F1D8C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B834274-43FE-4C89-819B-AEAC9E289C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09A8EA-9B84-4566-B1A8-EF7BFA8D2F3D}"/>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6" name="Footer Placeholder 5">
            <a:extLst>
              <a:ext uri="{FF2B5EF4-FFF2-40B4-BE49-F238E27FC236}">
                <a16:creationId xmlns:a16="http://schemas.microsoft.com/office/drawing/2014/main" id="{61687B16-B20C-4B94-BA50-A501E653D4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9098CD-CE46-4356-B490-58570413F59D}"/>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167604987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BA671-DD67-41A0-812A-6F3B4C7A823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67F0EAC-32A9-4A7A-9198-CA324532982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82BFD3D-F384-4BB7-A372-B3326D031DF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C1187C2-BCBE-43D3-947A-A0827C00BE6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67C10A9-4F58-4206-8271-DEED8C4567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994AC8F-C8E5-46CA-8D0B-B534DE2D7A37}"/>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8" name="Footer Placeholder 7">
            <a:extLst>
              <a:ext uri="{FF2B5EF4-FFF2-40B4-BE49-F238E27FC236}">
                <a16:creationId xmlns:a16="http://schemas.microsoft.com/office/drawing/2014/main" id="{9B1E69BE-5B6D-4FE7-BED6-29223F9F96A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657858F-C765-4587-9E05-828AC01794FD}"/>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3392977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8015F-CD18-4EEF-9240-804BA69767F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BEF212-327B-43A0-B74B-BAC7EFC36423}"/>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4" name="Footer Placeholder 3">
            <a:extLst>
              <a:ext uri="{FF2B5EF4-FFF2-40B4-BE49-F238E27FC236}">
                <a16:creationId xmlns:a16="http://schemas.microsoft.com/office/drawing/2014/main" id="{B58E7E3F-7B5C-4D95-AF31-4A13BA800DC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B100E9B-54CB-40B2-A95F-1BF92CAD48EA}"/>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12012815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2D236E-C658-4744-99D0-18FA567F21DF}"/>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3" name="Footer Placeholder 2">
            <a:extLst>
              <a:ext uri="{FF2B5EF4-FFF2-40B4-BE49-F238E27FC236}">
                <a16:creationId xmlns:a16="http://schemas.microsoft.com/office/drawing/2014/main" id="{9198DC9A-AD53-4A8D-A82E-9560EE6AF34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38E1AE5-B6BA-4FB8-A9EE-5EAFA1F23E3C}"/>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312152359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FD6EE5-2159-4E4F-A3BA-21E6999829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F95594-D006-4578-8075-41E78DC911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7932302-5B45-41C8-BE85-AD7AAFCC87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C75F825-7CD0-436A-A76D-857195F5740F}"/>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6" name="Footer Placeholder 5">
            <a:extLst>
              <a:ext uri="{FF2B5EF4-FFF2-40B4-BE49-F238E27FC236}">
                <a16:creationId xmlns:a16="http://schemas.microsoft.com/office/drawing/2014/main" id="{706FC5BC-1533-424B-8B8E-85808B411E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72BCDE-5DA5-4B72-893A-6FA2E4BE02E9}"/>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34503575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52E39-EF8B-4254-B002-86E4F2212D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075264-9F6F-4ADC-A9DE-7A867DD4433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D7104FE-44CD-4569-AF0D-F48C0EAD6B6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C0BBE0-AAAE-4E28-893D-0161B8BA74AE}"/>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6" name="Footer Placeholder 5">
            <a:extLst>
              <a:ext uri="{FF2B5EF4-FFF2-40B4-BE49-F238E27FC236}">
                <a16:creationId xmlns:a16="http://schemas.microsoft.com/office/drawing/2014/main" id="{369A325F-E320-41FC-908F-747CDF03D29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96530DC-1A1E-4754-923E-B2DC88215926}"/>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91708898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253FA9-B160-4794-BB19-070C750A0F0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ACB39D4-5269-451F-A0E8-D78B02F3123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45F9C7-2D4D-4046-B213-FDDBC9E5876A}"/>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5" name="Footer Placeholder 4">
            <a:extLst>
              <a:ext uri="{FF2B5EF4-FFF2-40B4-BE49-F238E27FC236}">
                <a16:creationId xmlns:a16="http://schemas.microsoft.com/office/drawing/2014/main" id="{C0DF5EF3-AD62-4DFC-A065-70FB02966C8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FF64A51-CE40-4358-9525-602B97074791}"/>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13282062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E21A37E-7BC4-40BC-A4C4-5C8BFD907B2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DE77BB4-F0CF-47C9-A743-C8BE5634B65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D990235-63CC-4975-A2A3-72528A877768}"/>
              </a:ext>
            </a:extLst>
          </p:cNvPr>
          <p:cNvSpPr>
            <a:spLocks noGrp="1"/>
          </p:cNvSpPr>
          <p:nvPr>
            <p:ph type="dt" sz="half" idx="10"/>
          </p:nvPr>
        </p:nvSpPr>
        <p:spPr/>
        <p:txBody>
          <a:bodyPr/>
          <a:lstStyle/>
          <a:p>
            <a:fld id="{F97F0814-CC6B-452B-9C95-CD82314FE2FB}" type="datetimeFigureOut">
              <a:rPr lang="en-US" smtClean="0"/>
              <a:t>4/7/2022</a:t>
            </a:fld>
            <a:endParaRPr lang="en-US"/>
          </a:p>
        </p:txBody>
      </p:sp>
      <p:sp>
        <p:nvSpPr>
          <p:cNvPr id="5" name="Footer Placeholder 4">
            <a:extLst>
              <a:ext uri="{FF2B5EF4-FFF2-40B4-BE49-F238E27FC236}">
                <a16:creationId xmlns:a16="http://schemas.microsoft.com/office/drawing/2014/main" id="{9394C0C8-F5CF-45F6-903C-8C3076B258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7EF136-F862-445C-97E7-D2241C2ACD68}"/>
              </a:ext>
            </a:extLst>
          </p:cNvPr>
          <p:cNvSpPr>
            <a:spLocks noGrp="1"/>
          </p:cNvSpPr>
          <p:nvPr>
            <p:ph type="sldNum" sz="quarter" idx="12"/>
          </p:nvPr>
        </p:nvSpPr>
        <p:spPr/>
        <p:txBody>
          <a:bodyPr/>
          <a:lstStyle/>
          <a:p>
            <a:fld id="{F00B1E52-F7D9-43E2-B619-36D6078CCFE5}" type="slidenum">
              <a:rPr lang="en-US" smtClean="0"/>
              <a:t>‹#›</a:t>
            </a:fld>
            <a:endParaRPr lang="en-US"/>
          </a:p>
        </p:txBody>
      </p:sp>
    </p:spTree>
    <p:extLst>
      <p:ext uri="{BB962C8B-B14F-4D97-AF65-F5344CB8AC3E}">
        <p14:creationId xmlns:p14="http://schemas.microsoft.com/office/powerpoint/2010/main" val="9347871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DE167E-9133-F24B-B7B0-5F1B82D8C4E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AE"/>
          </a:p>
        </p:txBody>
      </p:sp>
      <p:sp>
        <p:nvSpPr>
          <p:cNvPr id="3" name="Date Placeholder 2">
            <a:extLst>
              <a:ext uri="{FF2B5EF4-FFF2-40B4-BE49-F238E27FC236}">
                <a16:creationId xmlns:a16="http://schemas.microsoft.com/office/drawing/2014/main" id="{1B3F6B3C-DF6F-0149-A0C8-9F304053D88A}"/>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4" name="Footer Placeholder 3">
            <a:extLst>
              <a:ext uri="{FF2B5EF4-FFF2-40B4-BE49-F238E27FC236}">
                <a16:creationId xmlns:a16="http://schemas.microsoft.com/office/drawing/2014/main" id="{432034B1-754F-F842-881B-59AEE252E9CB}"/>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5" name="Slide Number Placeholder 4">
            <a:extLst>
              <a:ext uri="{FF2B5EF4-FFF2-40B4-BE49-F238E27FC236}">
                <a16:creationId xmlns:a16="http://schemas.microsoft.com/office/drawing/2014/main" id="{F00E9A23-3D21-9C41-9DC0-18165BC98714}"/>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25065062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BC2BFF-9929-8B40-AB79-E937C47E6963}"/>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3" name="Footer Placeholder 2">
            <a:extLst>
              <a:ext uri="{FF2B5EF4-FFF2-40B4-BE49-F238E27FC236}">
                <a16:creationId xmlns:a16="http://schemas.microsoft.com/office/drawing/2014/main" id="{3E6F5F1A-156E-B748-ABBE-902472B30E86}"/>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4" name="Slide Number Placeholder 3">
            <a:extLst>
              <a:ext uri="{FF2B5EF4-FFF2-40B4-BE49-F238E27FC236}">
                <a16:creationId xmlns:a16="http://schemas.microsoft.com/office/drawing/2014/main" id="{05CA8B2E-0ED0-A644-B736-8A94CA3C317E}"/>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39055499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A3477-DD4E-FD4C-A751-2D2B80572D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AE"/>
          </a:p>
        </p:txBody>
      </p:sp>
      <p:sp>
        <p:nvSpPr>
          <p:cNvPr id="3" name="Content Placeholder 2">
            <a:extLst>
              <a:ext uri="{FF2B5EF4-FFF2-40B4-BE49-F238E27FC236}">
                <a16:creationId xmlns:a16="http://schemas.microsoft.com/office/drawing/2014/main" id="{40D0745A-63AC-ED4D-BFE1-56B1057DD2FE}"/>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E"/>
          </a:p>
        </p:txBody>
      </p:sp>
      <p:sp>
        <p:nvSpPr>
          <p:cNvPr id="4" name="Text Placeholder 3">
            <a:extLst>
              <a:ext uri="{FF2B5EF4-FFF2-40B4-BE49-F238E27FC236}">
                <a16:creationId xmlns:a16="http://schemas.microsoft.com/office/drawing/2014/main" id="{7FA7AB9C-27F7-6348-9F6D-8606BD2E16D3}"/>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6A6BB92-48D4-3041-908E-4F0AC048EDAD}"/>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6" name="Footer Placeholder 5">
            <a:extLst>
              <a:ext uri="{FF2B5EF4-FFF2-40B4-BE49-F238E27FC236}">
                <a16:creationId xmlns:a16="http://schemas.microsoft.com/office/drawing/2014/main" id="{8C44363C-674F-9E42-8057-3E9E6EBE9A94}"/>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7" name="Slide Number Placeholder 6">
            <a:extLst>
              <a:ext uri="{FF2B5EF4-FFF2-40B4-BE49-F238E27FC236}">
                <a16:creationId xmlns:a16="http://schemas.microsoft.com/office/drawing/2014/main" id="{4EC21388-8173-8446-96AF-06CCE6E2E52B}"/>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23366534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E1817-E1FE-874A-AD55-C38AAB62E57F}"/>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AE"/>
          </a:p>
        </p:txBody>
      </p:sp>
      <p:sp>
        <p:nvSpPr>
          <p:cNvPr id="3" name="Picture Placeholder 2">
            <a:extLst>
              <a:ext uri="{FF2B5EF4-FFF2-40B4-BE49-F238E27FC236}">
                <a16:creationId xmlns:a16="http://schemas.microsoft.com/office/drawing/2014/main" id="{04168BDE-21D7-CE42-8EA5-708625C14D9E}"/>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E"/>
          </a:p>
        </p:txBody>
      </p:sp>
      <p:sp>
        <p:nvSpPr>
          <p:cNvPr id="4" name="Text Placeholder 3">
            <a:extLst>
              <a:ext uri="{FF2B5EF4-FFF2-40B4-BE49-F238E27FC236}">
                <a16:creationId xmlns:a16="http://schemas.microsoft.com/office/drawing/2014/main" id="{C37181AD-9922-284C-ABAF-491259B299F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C8FA49-CBFA-A94E-986A-38FB2D6C422D}"/>
              </a:ext>
            </a:extLst>
          </p:cNvPr>
          <p:cNvSpPr>
            <a:spLocks noGrp="1"/>
          </p:cNvSpPr>
          <p:nvPr>
            <p:ph type="dt" sz="half" idx="10"/>
          </p:nvPr>
        </p:nvSpPr>
        <p:spPr>
          <a:xfrm>
            <a:off x="838200" y="6356350"/>
            <a:ext cx="2743200" cy="365125"/>
          </a:xfrm>
          <a:prstGeom prst="rect">
            <a:avLst/>
          </a:prstGeom>
        </p:spPr>
        <p:txBody>
          <a:bodyPr/>
          <a:lstStyle/>
          <a:p>
            <a:fld id="{55CA4248-64B4-114D-AA76-0614B408741F}" type="datetimeFigureOut">
              <a:rPr lang="en-AE" smtClean="0"/>
              <a:t>04/07/2022</a:t>
            </a:fld>
            <a:endParaRPr lang="en-AE"/>
          </a:p>
        </p:txBody>
      </p:sp>
      <p:sp>
        <p:nvSpPr>
          <p:cNvPr id="6" name="Footer Placeholder 5">
            <a:extLst>
              <a:ext uri="{FF2B5EF4-FFF2-40B4-BE49-F238E27FC236}">
                <a16:creationId xmlns:a16="http://schemas.microsoft.com/office/drawing/2014/main" id="{C8A6A5D8-EDED-3E49-9AC6-BE0FAF909F7A}"/>
              </a:ext>
            </a:extLst>
          </p:cNvPr>
          <p:cNvSpPr>
            <a:spLocks noGrp="1"/>
          </p:cNvSpPr>
          <p:nvPr>
            <p:ph type="ftr" sz="quarter" idx="11"/>
          </p:nvPr>
        </p:nvSpPr>
        <p:spPr>
          <a:xfrm>
            <a:off x="4038600" y="6356350"/>
            <a:ext cx="4114800" cy="365125"/>
          </a:xfrm>
          <a:prstGeom prst="rect">
            <a:avLst/>
          </a:prstGeom>
        </p:spPr>
        <p:txBody>
          <a:bodyPr/>
          <a:lstStyle/>
          <a:p>
            <a:endParaRPr lang="en-AE"/>
          </a:p>
        </p:txBody>
      </p:sp>
      <p:sp>
        <p:nvSpPr>
          <p:cNvPr id="7" name="Slide Number Placeholder 6">
            <a:extLst>
              <a:ext uri="{FF2B5EF4-FFF2-40B4-BE49-F238E27FC236}">
                <a16:creationId xmlns:a16="http://schemas.microsoft.com/office/drawing/2014/main" id="{CF122E14-F16D-D34B-9077-CE812A15E37B}"/>
              </a:ext>
            </a:extLst>
          </p:cNvPr>
          <p:cNvSpPr>
            <a:spLocks noGrp="1"/>
          </p:cNvSpPr>
          <p:nvPr>
            <p:ph type="sldNum" sz="quarter" idx="12"/>
          </p:nvPr>
        </p:nvSpPr>
        <p:spPr>
          <a:xfrm>
            <a:off x="8610600" y="6356350"/>
            <a:ext cx="2743200" cy="365125"/>
          </a:xfrm>
          <a:prstGeom prst="rect">
            <a:avLst/>
          </a:prstGeom>
        </p:spPr>
        <p:txBody>
          <a:bodyPr/>
          <a:lstStyle/>
          <a:p>
            <a:fld id="{B584C539-CCBE-6B44-B414-141E3D07F041}" type="slidenum">
              <a:rPr lang="en-AE" smtClean="0"/>
              <a:t>‹#›</a:t>
            </a:fld>
            <a:endParaRPr lang="en-AE"/>
          </a:p>
        </p:txBody>
      </p:sp>
    </p:spTree>
    <p:extLst>
      <p:ext uri="{BB962C8B-B14F-4D97-AF65-F5344CB8AC3E}">
        <p14:creationId xmlns:p14="http://schemas.microsoft.com/office/powerpoint/2010/main" val="35362174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21" Type="http://schemas.openxmlformats.org/officeDocument/2006/relationships/image" Target="../media/image4.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10"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slideLayout" Target="../slideLayouts/slideLayout43.xml"/><Relationship Id="rId3" Type="http://schemas.openxmlformats.org/officeDocument/2006/relationships/slideLayout" Target="../slideLayouts/slideLayout28.xml"/><Relationship Id="rId21" Type="http://schemas.openxmlformats.org/officeDocument/2006/relationships/slideLayout" Target="../slideLayouts/slideLayout46.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slideLayout" Target="../slideLayouts/slideLayout42.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slideLayout" Target="../slideLayouts/slideLayout45.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slideLayout" Target="../slideLayouts/slideLayout44.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 Id="rId2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theme" Target="../theme/theme4.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Graphical user interface, text, application&#10;&#10;Description automatically generated">
            <a:extLst>
              <a:ext uri="{FF2B5EF4-FFF2-40B4-BE49-F238E27FC236}">
                <a16:creationId xmlns:a16="http://schemas.microsoft.com/office/drawing/2014/main" id="{3A1CDDAC-293E-9E41-99D9-E280BD6AC198}"/>
              </a:ext>
            </a:extLst>
          </p:cNvPr>
          <p:cNvPicPr>
            <a:picLocks noChangeAspect="1"/>
          </p:cNvPicPr>
          <p:nvPr userDrawn="1"/>
        </p:nvPicPr>
        <p:blipFill>
          <a:blip r:embed="rId18"/>
          <a:stretch>
            <a:fillRect/>
          </a:stretch>
        </p:blipFill>
        <p:spPr>
          <a:xfrm>
            <a:off x="0" y="-8742"/>
            <a:ext cx="12192000" cy="6858000"/>
          </a:xfrm>
          <a:prstGeom prst="rect">
            <a:avLst/>
          </a:prstGeom>
        </p:spPr>
      </p:pic>
      <p:pic>
        <p:nvPicPr>
          <p:cNvPr id="4" name="Picture 3">
            <a:extLst>
              <a:ext uri="{FF2B5EF4-FFF2-40B4-BE49-F238E27FC236}">
                <a16:creationId xmlns:a16="http://schemas.microsoft.com/office/drawing/2014/main" id="{29B19FB6-46B0-47FA-99AE-6EBF4F2ABE07}"/>
              </a:ext>
            </a:extLst>
          </p:cNvPr>
          <p:cNvPicPr>
            <a:picLocks noChangeAspect="1"/>
          </p:cNvPicPr>
          <p:nvPr userDrawn="1"/>
        </p:nvPicPr>
        <p:blipFill>
          <a:blip r:embed="rId19"/>
          <a:stretch>
            <a:fillRect/>
          </a:stretch>
        </p:blipFill>
        <p:spPr>
          <a:xfrm>
            <a:off x="10728571" y="6118077"/>
            <a:ext cx="644325" cy="733573"/>
          </a:xfrm>
          <a:prstGeom prst="rect">
            <a:avLst/>
          </a:prstGeom>
        </p:spPr>
      </p:pic>
      <p:pic>
        <p:nvPicPr>
          <p:cNvPr id="5" name="Picture 4">
            <a:extLst>
              <a:ext uri="{FF2B5EF4-FFF2-40B4-BE49-F238E27FC236}">
                <a16:creationId xmlns:a16="http://schemas.microsoft.com/office/drawing/2014/main" id="{AB3C84B8-C749-4940-95ED-9244194018A3}"/>
              </a:ext>
            </a:extLst>
          </p:cNvPr>
          <p:cNvPicPr>
            <a:picLocks noChangeAspect="1"/>
          </p:cNvPicPr>
          <p:nvPr userDrawn="1"/>
        </p:nvPicPr>
        <p:blipFill>
          <a:blip r:embed="rId20"/>
          <a:stretch>
            <a:fillRect/>
          </a:stretch>
        </p:blipFill>
        <p:spPr>
          <a:xfrm>
            <a:off x="10187428" y="6203247"/>
            <a:ext cx="452849" cy="537075"/>
          </a:xfrm>
          <a:prstGeom prst="rect">
            <a:avLst/>
          </a:prstGeom>
        </p:spPr>
      </p:pic>
      <p:pic>
        <p:nvPicPr>
          <p:cNvPr id="6" name="Picture 3" descr="C:\Users\kroesel\AppData\Local\Temp\4221308719_ff3814ef73_z.jpg">
            <a:extLst>
              <a:ext uri="{FF2B5EF4-FFF2-40B4-BE49-F238E27FC236}">
                <a16:creationId xmlns:a16="http://schemas.microsoft.com/office/drawing/2014/main" id="{35DA51DF-2626-4A2B-A62E-4B16689FBB4B}"/>
              </a:ext>
            </a:extLst>
          </p:cNvPr>
          <p:cNvPicPr>
            <a:picLocks noChangeAspect="1" noChangeArrowheads="1"/>
          </p:cNvPicPr>
          <p:nvPr userDrawn="1"/>
        </p:nvPicPr>
        <p:blipFill>
          <a:blip r:embed="rId21" cstate="print">
            <a:extLst>
              <a:ext uri="{28A0092B-C50C-407E-A947-70E740481C1C}">
                <a14:useLocalDpi xmlns:a14="http://schemas.microsoft.com/office/drawing/2010/main" val="0"/>
              </a:ext>
            </a:extLst>
          </a:blip>
          <a:srcRect/>
          <a:stretch>
            <a:fillRect/>
          </a:stretch>
        </p:blipFill>
        <p:spPr bwMode="auto">
          <a:xfrm>
            <a:off x="9604242" y="6396408"/>
            <a:ext cx="452850" cy="452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30428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05" r:id="rId12"/>
    <p:sldLayoutId id="2147483706" r:id="rId13"/>
    <p:sldLayoutId id="2147483707" r:id="rId14"/>
    <p:sldLayoutId id="2147483708" r:id="rId15"/>
    <p:sldLayoutId id="2147483709"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A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229816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2134426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 id="2147483696" r:id="rId14"/>
    <p:sldLayoutId id="2147483697" r:id="rId15"/>
    <p:sldLayoutId id="2147483698" r:id="rId16"/>
    <p:sldLayoutId id="2147483699" r:id="rId17"/>
    <p:sldLayoutId id="2147483700" r:id="rId18"/>
    <p:sldLayoutId id="2147483701" r:id="rId19"/>
    <p:sldLayoutId id="2147483702" r:id="rId20"/>
    <p:sldLayoutId id="2147483703" r:id="rId21"/>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640580D-654B-43D5-A8E7-853BA83E9B7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6A4579B-3A21-40AE-8E54-39E389519B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785F33A-A1AD-4D71-AECA-4FDA98520A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7F0814-CC6B-452B-9C95-CD82314FE2FB}" type="datetimeFigureOut">
              <a:rPr lang="en-US" smtClean="0"/>
              <a:t>4/7/2022</a:t>
            </a:fld>
            <a:endParaRPr lang="en-US"/>
          </a:p>
        </p:txBody>
      </p:sp>
      <p:sp>
        <p:nvSpPr>
          <p:cNvPr id="5" name="Footer Placeholder 4">
            <a:extLst>
              <a:ext uri="{FF2B5EF4-FFF2-40B4-BE49-F238E27FC236}">
                <a16:creationId xmlns:a16="http://schemas.microsoft.com/office/drawing/2014/main" id="{5166AE71-1FAE-4251-ADC0-C95EF41711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5B8BAC0-B1BF-4D64-84E0-ADB23D1319D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0B1E52-F7D9-43E2-B619-36D6078CCFE5}" type="slidenum">
              <a:rPr lang="en-US" smtClean="0"/>
              <a:t>‹#›</a:t>
            </a:fld>
            <a:endParaRPr lang="en-US"/>
          </a:p>
        </p:txBody>
      </p:sp>
    </p:spTree>
    <p:extLst>
      <p:ext uri="{BB962C8B-B14F-4D97-AF65-F5344CB8AC3E}">
        <p14:creationId xmlns:p14="http://schemas.microsoft.com/office/powerpoint/2010/main" val="425045340"/>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hyperlink" Target="https://openknowledge.worldbank.org/bitstream/handle/10986/34919/9781464815881.pdf" TargetMode="Externa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51.png"/></Relationships>
</file>

<file path=ppt/slides/_rels/slide12.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cgspace.cgiar.org/handle/10568/42438" TargetMode="External"/><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1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2.xml"/><Relationship Id="rId4" Type="http://schemas.openxmlformats.org/officeDocument/2006/relationships/image" Target="../media/image65.jpeg"/></Relationships>
</file>

<file path=ppt/slides/_rels/slide1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gainhealth.org/media/news/if-it-isnt-safe-it-isnt-food-building-food-safety-global-food-security-efforts" TargetMode="External"/><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g"/></Relationships>
</file>

<file path=ppt/slides/_rels/slide30.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8" Type="http://schemas.openxmlformats.org/officeDocument/2006/relationships/image" Target="../media/image84.svg"/><Relationship Id="rId3" Type="http://schemas.openxmlformats.org/officeDocument/2006/relationships/image" Target="../media/image79.png"/><Relationship Id="rId7" Type="http://schemas.openxmlformats.org/officeDocument/2006/relationships/image" Target="../media/image83.png"/><Relationship Id="rId2" Type="http://schemas.openxmlformats.org/officeDocument/2006/relationships/image" Target="../media/image78.png"/><Relationship Id="rId1" Type="http://schemas.openxmlformats.org/officeDocument/2006/relationships/slideLayout" Target="../slideLayouts/slideLayout53.xml"/><Relationship Id="rId6" Type="http://schemas.openxmlformats.org/officeDocument/2006/relationships/image" Target="../media/image82.svg"/><Relationship Id="rId5" Type="http://schemas.openxmlformats.org/officeDocument/2006/relationships/image" Target="../media/image81.png"/><Relationship Id="rId4" Type="http://schemas.openxmlformats.org/officeDocument/2006/relationships/image" Target="../media/image80.png"/><Relationship Id="rId9" Type="http://schemas.openxmlformats.org/officeDocument/2006/relationships/image" Target="../media/image85.png"/></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87.tif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s://www.gfsp.org/food-safety-capacity-building-and-africas-food-system-building-foundation-success" TargetMode="External"/><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image" Target="../media/image89.jpg"/><Relationship Id="rId1" Type="http://schemas.openxmlformats.org/officeDocument/2006/relationships/slideLayout" Target="../slideLayouts/slideLayout2.xml"/><Relationship Id="rId5" Type="http://schemas.openxmlformats.org/officeDocument/2006/relationships/image" Target="../media/image25.wmf"/><Relationship Id="rId4" Type="http://schemas.openxmlformats.org/officeDocument/2006/relationships/image" Target="../media/image91.jpeg"/></Relationships>
</file>

<file path=ppt/slides/_rels/slide5.xml.rels><?xml version="1.0" encoding="UTF-8" standalone="yes"?>
<Relationships xmlns="http://schemas.openxmlformats.org/package/2006/relationships"><Relationship Id="rId3" Type="http://schemas.openxmlformats.org/officeDocument/2006/relationships/hyperlink" Target="https://journals.plos.org/plosmedicine/article?id=10.1371/journal.pmed.1001923" TargetMode="External"/><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6.xml.rels><?xml version="1.0" encoding="UTF-8" standalone="yes"?>
<Relationships xmlns="http://schemas.openxmlformats.org/package/2006/relationships"><Relationship Id="rId3" Type="http://schemas.openxmlformats.org/officeDocument/2006/relationships/hyperlink" Target="https://journals.plos.org/plosmedicine/article?id=10.1371/journal.pmed.1001923" TargetMode="External"/><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hyperlink" Target="https://edepot.wur.nl/417176"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alpha val="58000"/>
          </a:schemeClr>
        </a:solidFill>
        <a:effectLst/>
      </p:bgPr>
    </p:bg>
    <p:spTree>
      <p:nvGrpSpPr>
        <p:cNvPr id="1" name=""/>
        <p:cNvGrpSpPr/>
        <p:nvPr/>
      </p:nvGrpSpPr>
      <p:grpSpPr>
        <a:xfrm>
          <a:off x="0" y="0"/>
          <a:ext cx="0" cy="0"/>
          <a:chOff x="0" y="0"/>
          <a:chExt cx="0" cy="0"/>
        </a:xfrm>
      </p:grpSpPr>
      <p:pic>
        <p:nvPicPr>
          <p:cNvPr id="3" name="Picture 2" descr="Graphical user interface, website&#10;&#10;Description automatically generated">
            <a:extLst>
              <a:ext uri="{FF2B5EF4-FFF2-40B4-BE49-F238E27FC236}">
                <a16:creationId xmlns:a16="http://schemas.microsoft.com/office/drawing/2014/main" id="{BBD177B5-373C-C24E-91E6-2D704249448C}"/>
              </a:ext>
            </a:extLst>
          </p:cNvPr>
          <p:cNvPicPr>
            <a:picLocks noChangeAspect="1"/>
          </p:cNvPicPr>
          <p:nvPr/>
        </p:nvPicPr>
        <p:blipFill>
          <a:blip r:embed="rId3">
            <a:alphaModFix amt="50000"/>
          </a:blip>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02D9EC42-14A0-41DF-8011-F3B416054675}"/>
              </a:ext>
            </a:extLst>
          </p:cNvPr>
          <p:cNvSpPr txBox="1"/>
          <p:nvPr/>
        </p:nvSpPr>
        <p:spPr>
          <a:xfrm>
            <a:off x="597312" y="3429000"/>
            <a:ext cx="10383828" cy="1200329"/>
          </a:xfrm>
          <a:prstGeom prst="rect">
            <a:avLst/>
          </a:prstGeom>
          <a:noFill/>
        </p:spPr>
        <p:txBody>
          <a:bodyPr wrap="square" rtlCol="0">
            <a:spAutoFit/>
          </a:bodyPr>
          <a:lstStyle/>
          <a:p>
            <a:r>
              <a:rPr lang="en-US" sz="3600" dirty="0">
                <a:effectLst/>
                <a:latin typeface="Calibri" panose="020F0502020204030204" pitchFamily="34" charset="0"/>
                <a:ea typeface="Calibri" panose="020F0502020204030204" pitchFamily="34" charset="0"/>
                <a:cs typeface="Calibri" panose="020F0502020204030204" pitchFamily="34" charset="0"/>
              </a:rPr>
              <a:t>Better food safety solutions in Africa: Understanding the complex social, economic and policy perspectives</a:t>
            </a:r>
          </a:p>
        </p:txBody>
      </p:sp>
      <p:sp>
        <p:nvSpPr>
          <p:cNvPr id="9" name="TextBox 8">
            <a:extLst>
              <a:ext uri="{FF2B5EF4-FFF2-40B4-BE49-F238E27FC236}">
                <a16:creationId xmlns:a16="http://schemas.microsoft.com/office/drawing/2014/main" id="{87C86A7B-5FD8-4966-AD06-7E969354478B}"/>
              </a:ext>
            </a:extLst>
          </p:cNvPr>
          <p:cNvSpPr txBox="1"/>
          <p:nvPr/>
        </p:nvSpPr>
        <p:spPr>
          <a:xfrm>
            <a:off x="1846721" y="5120217"/>
            <a:ext cx="4705563" cy="369332"/>
          </a:xfrm>
          <a:prstGeom prst="rect">
            <a:avLst/>
          </a:prstGeom>
          <a:noFill/>
        </p:spPr>
        <p:txBody>
          <a:bodyPr wrap="square" rtlCol="0">
            <a:spAutoFit/>
          </a:bodyPr>
          <a:lstStyle/>
          <a:p>
            <a:r>
              <a:rPr lang="en-US" b="1" dirty="0">
                <a:solidFill>
                  <a:schemeClr val="tx2">
                    <a:lumMod val="50000"/>
                  </a:schemeClr>
                </a:solidFill>
                <a:effectLst/>
                <a:latin typeface="Calibri" panose="020F0502020204030204" pitchFamily="34" charset="0"/>
                <a:ea typeface="Calibri" panose="020F0502020204030204" pitchFamily="34" charset="0"/>
              </a:rPr>
              <a:t>Kebede Amenu</a:t>
            </a:r>
            <a:r>
              <a:rPr lang="en-US" b="1" dirty="0">
                <a:solidFill>
                  <a:schemeClr val="tx2">
                    <a:lumMod val="50000"/>
                  </a:schemeClr>
                </a:solidFill>
                <a:latin typeface="Calibri" panose="020F0502020204030204" pitchFamily="34" charset="0"/>
                <a:ea typeface="Calibri" panose="020F0502020204030204" pitchFamily="34" charset="0"/>
              </a:rPr>
              <a:t> (</a:t>
            </a:r>
            <a:r>
              <a:rPr lang="en-US" dirty="0">
                <a:solidFill>
                  <a:schemeClr val="tx2">
                    <a:lumMod val="50000"/>
                  </a:schemeClr>
                </a:solidFill>
                <a:effectLst/>
                <a:latin typeface="Calibri" panose="020F0502020204030204" pitchFamily="34" charset="0"/>
                <a:ea typeface="Calibri" panose="020F0502020204030204" pitchFamily="34" charset="0"/>
              </a:rPr>
              <a:t>DVM, MSc, PhD)</a:t>
            </a:r>
          </a:p>
        </p:txBody>
      </p:sp>
      <p:sp>
        <p:nvSpPr>
          <p:cNvPr id="6" name="TextBox 5">
            <a:extLst>
              <a:ext uri="{FF2B5EF4-FFF2-40B4-BE49-F238E27FC236}">
                <a16:creationId xmlns:a16="http://schemas.microsoft.com/office/drawing/2014/main" id="{1D4046FC-1359-4DF9-A273-F6B43FFE1D4B}"/>
              </a:ext>
            </a:extLst>
          </p:cNvPr>
          <p:cNvSpPr txBox="1"/>
          <p:nvPr/>
        </p:nvSpPr>
        <p:spPr>
          <a:xfrm>
            <a:off x="1605516" y="5657221"/>
            <a:ext cx="5603358" cy="830997"/>
          </a:xfrm>
          <a:prstGeom prst="rect">
            <a:avLst/>
          </a:prstGeom>
          <a:noFill/>
        </p:spPr>
        <p:txBody>
          <a:bodyPr wrap="square">
            <a:spAutoFit/>
          </a:bodyPr>
          <a:lstStyle/>
          <a:p>
            <a:pPr marL="0" marR="0">
              <a:spcBef>
                <a:spcPts val="0"/>
              </a:spcBef>
              <a:spcAft>
                <a:spcPts val="0"/>
              </a:spcAft>
            </a:pPr>
            <a:r>
              <a:rPr lang="en-US" sz="1200" b="0" dirty="0">
                <a:effectLst/>
                <a:latin typeface="Calibri" panose="020F0502020204030204" pitchFamily="34" charset="0"/>
                <a:ea typeface="Calibri" panose="020F0502020204030204" pitchFamily="34" charset="0"/>
                <a:cs typeface="Calibri" panose="020F0502020204030204" pitchFamily="34" charset="0"/>
              </a:rPr>
              <a:t>Citation</a:t>
            </a:r>
            <a:r>
              <a:rPr lang="en-US" sz="1200" dirty="0">
                <a:effectLst/>
                <a:latin typeface="Calibri" panose="020F0502020204030204" pitchFamily="34" charset="0"/>
                <a:ea typeface="Calibri" panose="020F0502020204030204" pitchFamily="34" charset="0"/>
                <a:cs typeface="Calibri" panose="020F0502020204030204" pitchFamily="34" charset="0"/>
              </a:rPr>
              <a:t>:</a:t>
            </a:r>
            <a:r>
              <a:rPr lang="en-US" sz="1200" b="1" dirty="0">
                <a:effectLst/>
                <a:latin typeface="Calibri" panose="020F0502020204030204" pitchFamily="34" charset="0"/>
                <a:ea typeface="Calibri" panose="020F0502020204030204" pitchFamily="34" charset="0"/>
                <a:cs typeface="Calibri" panose="020F0502020204030204" pitchFamily="34" charset="0"/>
              </a:rPr>
              <a:t> Amenu, K., </a:t>
            </a:r>
            <a:r>
              <a:rPr lang="en-US" sz="1200" dirty="0">
                <a:effectLst/>
                <a:latin typeface="Calibri" panose="020F0502020204030204" pitchFamily="34" charset="0"/>
                <a:ea typeface="Calibri" panose="020F0502020204030204" pitchFamily="34" charset="0"/>
                <a:cs typeface="Calibri" panose="020F0502020204030204" pitchFamily="34" charset="0"/>
              </a:rPr>
              <a:t>Alonso, S., Mutua, F., Roesel, K., Lindahl, J., </a:t>
            </a:r>
            <a:r>
              <a:rPr lang="en-US" sz="1200" dirty="0" err="1">
                <a:effectLst/>
                <a:latin typeface="Calibri" panose="020F0502020204030204" pitchFamily="34" charset="0"/>
                <a:ea typeface="Calibri" panose="020F0502020204030204" pitchFamily="34" charset="0"/>
                <a:cs typeface="Calibri" panose="020F0502020204030204" pitchFamily="34" charset="0"/>
              </a:rPr>
              <a:t>Kowalcyk</a:t>
            </a:r>
            <a:r>
              <a:rPr lang="en-US" sz="1200" dirty="0">
                <a:effectLst/>
                <a:latin typeface="Calibri" panose="020F0502020204030204" pitchFamily="34" charset="0"/>
                <a:ea typeface="Calibri" panose="020F0502020204030204" pitchFamily="34" charset="0"/>
                <a:cs typeface="Calibri" panose="020F0502020204030204" pitchFamily="34" charset="0"/>
              </a:rPr>
              <a:t>, B., Knight-Jones, T. and Grace D. 2022. </a:t>
            </a:r>
            <a:r>
              <a:rPr lang="en-US" sz="1200" i="1" dirty="0">
                <a:effectLst/>
                <a:latin typeface="Calibri" panose="020F0502020204030204" pitchFamily="34" charset="0"/>
                <a:ea typeface="Calibri" panose="020F0502020204030204" pitchFamily="34" charset="0"/>
                <a:cs typeface="Calibri" panose="020F0502020204030204" pitchFamily="34" charset="0"/>
              </a:rPr>
              <a:t>Better food safety solutions in Africa: Understanding the complex social, economic and policy perspectives</a:t>
            </a:r>
            <a:r>
              <a:rPr lang="en-US" sz="1200" dirty="0">
                <a:effectLst/>
                <a:latin typeface="Calibri" panose="020F0502020204030204" pitchFamily="34" charset="0"/>
                <a:ea typeface="Calibri" panose="020F0502020204030204" pitchFamily="34" charset="0"/>
                <a:cs typeface="Calibri" panose="020F0502020204030204" pitchFamily="34" charset="0"/>
              </a:rPr>
              <a:t>. Oral presentation at the 37</a:t>
            </a:r>
            <a:r>
              <a:rPr lang="en-US" sz="1200" baseline="30000" dirty="0">
                <a:effectLst/>
                <a:latin typeface="Calibri" panose="020F0502020204030204" pitchFamily="34" charset="0"/>
                <a:ea typeface="Calibri" panose="020F0502020204030204" pitchFamily="34" charset="0"/>
                <a:cs typeface="Calibri" panose="020F0502020204030204" pitchFamily="34" charset="0"/>
              </a:rPr>
              <a:t>th</a:t>
            </a:r>
            <a:r>
              <a:rPr lang="en-US" sz="1200" dirty="0">
                <a:effectLst/>
                <a:latin typeface="Calibri" panose="020F0502020204030204" pitchFamily="34" charset="0"/>
                <a:ea typeface="Calibri" panose="020F0502020204030204" pitchFamily="34" charset="0"/>
                <a:cs typeface="Calibri" panose="020F0502020204030204" pitchFamily="34" charset="0"/>
              </a:rPr>
              <a:t> World Veterinary Congress, 29-31 March 2022, Abu Dhabi, United Arab Emirates.</a:t>
            </a:r>
          </a:p>
        </p:txBody>
      </p:sp>
    </p:spTree>
    <p:extLst>
      <p:ext uri="{BB962C8B-B14F-4D97-AF65-F5344CB8AC3E}">
        <p14:creationId xmlns:p14="http://schemas.microsoft.com/office/powerpoint/2010/main" val="20206295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FB19B-645F-4C3F-A709-DE3622C40000}"/>
              </a:ext>
            </a:extLst>
          </p:cNvPr>
          <p:cNvSpPr>
            <a:spLocks noGrp="1"/>
          </p:cNvSpPr>
          <p:nvPr>
            <p:ph type="title"/>
          </p:nvPr>
        </p:nvSpPr>
        <p:spPr/>
        <p:txBody>
          <a:bodyPr/>
          <a:lstStyle/>
          <a:p>
            <a:r>
              <a:rPr lang="en-US" sz="4400" b="1" kern="1200" dirty="0">
                <a:solidFill>
                  <a:schemeClr val="tx1"/>
                </a:solidFill>
                <a:latin typeface="+mj-lt"/>
                <a:ea typeface="+mj-ea"/>
                <a:cs typeface="+mj-cs"/>
              </a:rPr>
              <a:t>Diverse food supply chains</a:t>
            </a:r>
            <a:br>
              <a:rPr lang="en-US" sz="4400" b="1" kern="1200" dirty="0">
                <a:solidFill>
                  <a:schemeClr val="tx1"/>
                </a:solidFill>
                <a:latin typeface="+mj-lt"/>
                <a:ea typeface="+mj-ea"/>
                <a:cs typeface="+mj-cs"/>
              </a:rPr>
            </a:br>
            <a:r>
              <a:rPr lang="en-US" dirty="0"/>
              <a:t>Relative formality</a:t>
            </a:r>
            <a:br>
              <a:rPr lang="en-US" dirty="0"/>
            </a:br>
            <a:endParaRPr lang="en-US" dirty="0"/>
          </a:p>
        </p:txBody>
      </p:sp>
      <p:graphicFrame>
        <p:nvGraphicFramePr>
          <p:cNvPr id="7" name="Diagram 6">
            <a:extLst>
              <a:ext uri="{FF2B5EF4-FFF2-40B4-BE49-F238E27FC236}">
                <a16:creationId xmlns:a16="http://schemas.microsoft.com/office/drawing/2014/main" id="{552CF559-4B06-47AF-A253-3B5F3FBBCB28}"/>
              </a:ext>
            </a:extLst>
          </p:cNvPr>
          <p:cNvGraphicFramePr/>
          <p:nvPr>
            <p:extLst>
              <p:ext uri="{D42A27DB-BD31-4B8C-83A1-F6EECF244321}">
                <p14:modId xmlns:p14="http://schemas.microsoft.com/office/powerpoint/2010/main" val="905823909"/>
              </p:ext>
            </p:extLst>
          </p:nvPr>
        </p:nvGraphicFramePr>
        <p:xfrm>
          <a:off x="2258728" y="1467294"/>
          <a:ext cx="7248058" cy="44902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TextBox 9">
            <a:extLst>
              <a:ext uri="{FF2B5EF4-FFF2-40B4-BE49-F238E27FC236}">
                <a16:creationId xmlns:a16="http://schemas.microsoft.com/office/drawing/2014/main" id="{643A5DBF-B362-46B5-9C6D-47D9A8DF0FAF}"/>
              </a:ext>
            </a:extLst>
          </p:cNvPr>
          <p:cNvSpPr txBox="1"/>
          <p:nvPr/>
        </p:nvSpPr>
        <p:spPr>
          <a:xfrm>
            <a:off x="2602318" y="5957580"/>
            <a:ext cx="6097772" cy="230832"/>
          </a:xfrm>
          <a:prstGeom prst="rect">
            <a:avLst/>
          </a:prstGeom>
          <a:noFill/>
        </p:spPr>
        <p:txBody>
          <a:bodyPr wrap="square">
            <a:spAutoFit/>
          </a:bodyPr>
          <a:lstStyle/>
          <a:p>
            <a:r>
              <a:rPr lang="en-US" sz="900" dirty="0">
                <a:hlinkClick r:id="rId7"/>
              </a:rPr>
              <a:t>https://openknowledge.worldbank.org/bitstream/handle/10986/34919/9781464815881.pdf</a:t>
            </a:r>
            <a:r>
              <a:rPr lang="en-US" sz="900" dirty="0"/>
              <a:t> </a:t>
            </a:r>
          </a:p>
        </p:txBody>
      </p:sp>
    </p:spTree>
    <p:extLst>
      <p:ext uri="{BB962C8B-B14F-4D97-AF65-F5344CB8AC3E}">
        <p14:creationId xmlns:p14="http://schemas.microsoft.com/office/powerpoint/2010/main" val="3322047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B3F59054-3394-4D87-8BD0-A28DCD47F1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descr="IMG_2272_2">
            <a:extLst>
              <a:ext uri="{FF2B5EF4-FFF2-40B4-BE49-F238E27FC236}">
                <a16:creationId xmlns:a16="http://schemas.microsoft.com/office/drawing/2014/main" id="{4032E7D7-0227-4C6B-8AA5-8907E82E6B4F}"/>
              </a:ext>
            </a:extLst>
          </p:cNvPr>
          <p:cNvPicPr>
            <a:picLocks noChangeAspect="1" noChangeArrowheads="1"/>
          </p:cNvPicPr>
          <p:nvPr/>
        </p:nvPicPr>
        <p:blipFill rotWithShape="1">
          <a:blip r:embed="rId3" cstate="screen">
            <a:extLst>
              <a:ext uri="{28A0092B-C50C-407E-A947-70E740481C1C}">
                <a14:useLocalDpi xmlns:a14="http://schemas.microsoft.com/office/drawing/2010/main" val="0"/>
              </a:ext>
            </a:extLst>
          </a:blip>
          <a:srcRect/>
          <a:stretch/>
        </p:blipFill>
        <p:spPr bwMode="auto">
          <a:xfrm>
            <a:off x="7381653" y="10"/>
            <a:ext cx="4810347" cy="6857990"/>
          </a:xfrm>
          <a:custGeom>
            <a:avLst/>
            <a:gdLst/>
            <a:ahLst/>
            <a:cxnLst/>
            <a:rect l="l" t="t" r="r" b="b"/>
            <a:pathLst>
              <a:path w="4817171" h="6858000">
                <a:moveTo>
                  <a:pt x="22751" y="0"/>
                </a:moveTo>
                <a:lnTo>
                  <a:pt x="4817171" y="0"/>
                </a:lnTo>
                <a:lnTo>
                  <a:pt x="4817171" y="6858000"/>
                </a:lnTo>
                <a:lnTo>
                  <a:pt x="0" y="6858000"/>
                </a:lnTo>
                <a:lnTo>
                  <a:pt x="6679" y="6845555"/>
                </a:lnTo>
                <a:cubicBezTo>
                  <a:pt x="496584" y="5886487"/>
                  <a:pt x="786702" y="4695963"/>
                  <a:pt x="786702" y="3406233"/>
                </a:cubicBezTo>
                <a:cubicBezTo>
                  <a:pt x="786702" y="2215714"/>
                  <a:pt x="539501" y="1109724"/>
                  <a:pt x="116147" y="192283"/>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2">
            <a:extLst>
              <a:ext uri="{FF2B5EF4-FFF2-40B4-BE49-F238E27FC236}">
                <a16:creationId xmlns:a16="http://schemas.microsoft.com/office/drawing/2014/main" id="{F4A79B15-0CE0-4B85-8157-C896DF356250}"/>
              </a:ext>
            </a:extLst>
          </p:cNvPr>
          <p:cNvPicPr>
            <a:picLocks noChangeAspect="1" noChangeArrowheads="1"/>
          </p:cNvPicPr>
          <p:nvPr/>
        </p:nvPicPr>
        <p:blipFill rotWithShape="1">
          <a:blip r:embed="rId4" cstate="email"/>
          <a:srcRect t="1758" r="-2" b="7155"/>
          <a:stretch/>
        </p:blipFill>
        <p:spPr bwMode="auto">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a:noFill/>
        </p:spPr>
      </p:pic>
      <p:pic>
        <p:nvPicPr>
          <p:cNvPr id="12" name="Picture 11">
            <a:extLst>
              <a:ext uri="{FF2B5EF4-FFF2-40B4-BE49-F238E27FC236}">
                <a16:creationId xmlns:a16="http://schemas.microsoft.com/office/drawing/2014/main" id="{158AEBA6-96A8-4FC8-961B-CAAB30DAA4F6}"/>
              </a:ext>
            </a:extLst>
          </p:cNvPr>
          <p:cNvPicPr>
            <a:picLocks noChangeAspect="1"/>
          </p:cNvPicPr>
          <p:nvPr/>
        </p:nvPicPr>
        <p:blipFill rotWithShape="1">
          <a:blip r:embed="rId5"/>
          <a:srcRect l="10712" r="7838" b="-1"/>
          <a:stretch/>
        </p:blipFill>
        <p:spPr>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23" name="Freeform: Shape 22">
            <a:extLst>
              <a:ext uri="{FF2B5EF4-FFF2-40B4-BE49-F238E27FC236}">
                <a16:creationId xmlns:a16="http://schemas.microsoft.com/office/drawing/2014/main" id="{2FE0ABA9-CAF1-4816-837D-5F28AAA08E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5" name="Freeform: Shape 24">
            <a:extLst>
              <a:ext uri="{FF2B5EF4-FFF2-40B4-BE49-F238E27FC236}">
                <a16:creationId xmlns:a16="http://schemas.microsoft.com/office/drawing/2014/main" id="{BC8B9C14-70F0-4F42-85FF-0DD3D5A585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36B2E07-57E6-4019-998C-3AA83D4A4D38}"/>
              </a:ext>
            </a:extLst>
          </p:cNvPr>
          <p:cNvSpPr>
            <a:spLocks noGrp="1"/>
          </p:cNvSpPr>
          <p:nvPr>
            <p:ph type="title"/>
          </p:nvPr>
        </p:nvSpPr>
        <p:spPr>
          <a:xfrm>
            <a:off x="448056" y="685800"/>
            <a:ext cx="2807208" cy="1325563"/>
          </a:xfrm>
        </p:spPr>
        <p:txBody>
          <a:bodyPr vert="horz" lIns="91440" tIns="45720" rIns="91440" bIns="45720" rtlCol="0" anchor="ctr">
            <a:normAutofit/>
          </a:bodyPr>
          <a:lstStyle/>
          <a:p>
            <a:r>
              <a:rPr lang="en-US" sz="2800" b="1" kern="1200" dirty="0">
                <a:solidFill>
                  <a:schemeClr val="tx1"/>
                </a:solidFill>
                <a:latin typeface="+mj-lt"/>
                <a:ea typeface="+mj-ea"/>
                <a:cs typeface="+mj-cs"/>
              </a:rPr>
              <a:t>Diverse food supply chains</a:t>
            </a:r>
          </a:p>
        </p:txBody>
      </p:sp>
      <p:sp>
        <p:nvSpPr>
          <p:cNvPr id="27" name="Rectangle 26">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6856"/>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tangle 28">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Content Placeholder 2">
            <a:extLst>
              <a:ext uri="{FF2B5EF4-FFF2-40B4-BE49-F238E27FC236}">
                <a16:creationId xmlns:a16="http://schemas.microsoft.com/office/drawing/2014/main" id="{2995E75C-DAF5-400A-B55B-4262B4DE62B3}"/>
              </a:ext>
            </a:extLst>
          </p:cNvPr>
          <p:cNvSpPr txBox="1">
            <a:spLocks/>
          </p:cNvSpPr>
          <p:nvPr/>
        </p:nvSpPr>
        <p:spPr>
          <a:xfrm>
            <a:off x="448056" y="2258568"/>
            <a:ext cx="2807208" cy="392277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In informal supply chains are often simple, sometimes short supplying local food, but have limited food safety controls, regulation and monitoring</a:t>
            </a:r>
          </a:p>
          <a:p>
            <a:endParaRPr lang="en-US" sz="1700" dirty="0"/>
          </a:p>
        </p:txBody>
      </p:sp>
    </p:spTree>
    <p:extLst>
      <p:ext uri="{BB962C8B-B14F-4D97-AF65-F5344CB8AC3E}">
        <p14:creationId xmlns:p14="http://schemas.microsoft.com/office/powerpoint/2010/main" val="2488512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6B5E2835-4E47-45B3-9CFE-732FF7B054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A4D6CC51-A179-45C6-9538-6B98B4B40091}"/>
              </a:ext>
            </a:extLst>
          </p:cNvPr>
          <p:cNvPicPr>
            <a:picLocks noChangeAspect="1"/>
          </p:cNvPicPr>
          <p:nvPr/>
        </p:nvPicPr>
        <p:blipFill rotWithShape="1">
          <a:blip r:embed="rId3"/>
          <a:srcRect l="6799" r="6095" b="-1"/>
          <a:stretch/>
        </p:blipFill>
        <p:spPr>
          <a:xfrm>
            <a:off x="3242695" y="10"/>
            <a:ext cx="8949307" cy="6857990"/>
          </a:xfrm>
          <a:custGeom>
            <a:avLst/>
            <a:gdLst/>
            <a:ahLst/>
            <a:cxnLst/>
            <a:rect l="l" t="t" r="r" b="b"/>
            <a:pathLst>
              <a:path w="8949307" h="6858000">
                <a:moveTo>
                  <a:pt x="0" y="0"/>
                </a:moveTo>
                <a:lnTo>
                  <a:pt x="8949307" y="0"/>
                </a:lnTo>
                <a:lnTo>
                  <a:pt x="8949307" y="6858000"/>
                </a:lnTo>
                <a:lnTo>
                  <a:pt x="0" y="6858000"/>
                </a:lnTo>
                <a:lnTo>
                  <a:pt x="62983" y="6788730"/>
                </a:lnTo>
                <a:cubicBezTo>
                  <a:pt x="773509" y="5928900"/>
                  <a:pt x="1212979" y="4741056"/>
                  <a:pt x="1212979" y="3429000"/>
                </a:cubicBezTo>
                <a:cubicBezTo>
                  <a:pt x="1212979" y="2116944"/>
                  <a:pt x="773509" y="929100"/>
                  <a:pt x="62983" y="69271"/>
                </a:cubicBezTo>
                <a:close/>
              </a:path>
            </a:pathLst>
          </a:custGeom>
        </p:spPr>
      </p:pic>
      <p:sp useBgFill="1">
        <p:nvSpPr>
          <p:cNvPr id="22" name="Freeform: Shape 21">
            <a:extLst>
              <a:ext uri="{FF2B5EF4-FFF2-40B4-BE49-F238E27FC236}">
                <a16:creationId xmlns:a16="http://schemas.microsoft.com/office/drawing/2014/main" id="{5B45AD5D-AA52-4F7B-9362-576A39AD9E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D5D5D5"/>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4" name="Freeform: Shape 23">
            <a:extLst>
              <a:ext uri="{FF2B5EF4-FFF2-40B4-BE49-F238E27FC236}">
                <a16:creationId xmlns:a16="http://schemas.microsoft.com/office/drawing/2014/main" id="{AEDD7960-4866-4399-BEF6-DD1431AB4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843FFE3-A8EA-4B97-9966-E20182D8C154}"/>
              </a:ext>
            </a:extLst>
          </p:cNvPr>
          <p:cNvSpPr>
            <a:spLocks noGrp="1"/>
          </p:cNvSpPr>
          <p:nvPr>
            <p:ph type="title"/>
          </p:nvPr>
        </p:nvSpPr>
        <p:spPr>
          <a:xfrm>
            <a:off x="371094" y="1161288"/>
            <a:ext cx="3438144" cy="1124712"/>
          </a:xfrm>
        </p:spPr>
        <p:txBody>
          <a:bodyPr anchor="b">
            <a:normAutofit/>
          </a:bodyPr>
          <a:lstStyle/>
          <a:p>
            <a:r>
              <a:rPr lang="en-US" sz="2800" b="1" dirty="0"/>
              <a:t>Diverse food supply chains…</a:t>
            </a:r>
          </a:p>
        </p:txBody>
      </p:sp>
      <p:sp>
        <p:nvSpPr>
          <p:cNvPr id="26" name="Rectangle 2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8" name="Rectangle 2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Content Placeholder 2">
            <a:extLst>
              <a:ext uri="{FF2B5EF4-FFF2-40B4-BE49-F238E27FC236}">
                <a16:creationId xmlns:a16="http://schemas.microsoft.com/office/drawing/2014/main" id="{1AC7E75C-D2DC-4533-AC3F-B7E531ABA150}"/>
              </a:ext>
            </a:extLst>
          </p:cNvPr>
          <p:cNvSpPr>
            <a:spLocks noGrp="1"/>
          </p:cNvSpPr>
          <p:nvPr>
            <p:ph idx="1"/>
          </p:nvPr>
        </p:nvSpPr>
        <p:spPr>
          <a:xfrm>
            <a:off x="371094" y="2718054"/>
            <a:ext cx="3438906" cy="3207258"/>
          </a:xfrm>
        </p:spPr>
        <p:txBody>
          <a:bodyPr anchor="t">
            <a:normAutofit/>
          </a:bodyPr>
          <a:lstStyle/>
          <a:p>
            <a:r>
              <a:rPr lang="en-US" sz="1400" dirty="0"/>
              <a:t>A formal system with long, complex but highly regulated and audited supply chains with standards driven by enforcement and more importantly consumer demand</a:t>
            </a:r>
          </a:p>
          <a:p>
            <a:r>
              <a:rPr lang="en-US" sz="1400" dirty="0"/>
              <a:t>The formal system is not a guarantee to make foods safe (i.e., foods handled through the formal sector are not necessarily safer)</a:t>
            </a:r>
          </a:p>
          <a:p>
            <a:pPr lvl="1">
              <a:buFont typeface="Wingdings" panose="05000000000000000000" pitchFamily="2" charset="2"/>
              <a:buChar char="Ø"/>
            </a:pPr>
            <a:r>
              <a:rPr lang="en-US" sz="1400" dirty="0"/>
              <a:t> long complex supply chain with many different suppliers, actors with greater dependency on infrastructure and technology</a:t>
            </a:r>
            <a:r>
              <a:rPr lang="en-US" sz="1400" dirty="0">
                <a:sym typeface="Wingdings" panose="05000000000000000000" pitchFamily="2" charset="2"/>
              </a:rPr>
              <a:t> </a:t>
            </a:r>
            <a:r>
              <a:rPr lang="en-US" sz="1400" b="1" dirty="0">
                <a:sym typeface="Wingdings" panose="05000000000000000000" pitchFamily="2" charset="2"/>
              </a:rPr>
              <a:t>high chance of system failure</a:t>
            </a:r>
          </a:p>
          <a:p>
            <a:endParaRPr lang="en-US" sz="1400" dirty="0">
              <a:sym typeface="Wingdings" panose="05000000000000000000" pitchFamily="2" charset="2"/>
            </a:endParaRPr>
          </a:p>
          <a:p>
            <a:pPr lvl="1"/>
            <a:endParaRPr lang="en-US" sz="1400" dirty="0"/>
          </a:p>
          <a:p>
            <a:endParaRPr lang="en-US" sz="1400" dirty="0"/>
          </a:p>
          <a:p>
            <a:endParaRPr lang="en-US" sz="1400" dirty="0"/>
          </a:p>
        </p:txBody>
      </p:sp>
      <p:sp>
        <p:nvSpPr>
          <p:cNvPr id="16" name="TextBox 15">
            <a:extLst>
              <a:ext uri="{FF2B5EF4-FFF2-40B4-BE49-F238E27FC236}">
                <a16:creationId xmlns:a16="http://schemas.microsoft.com/office/drawing/2014/main" id="{F897AD24-C904-4929-82AB-919ACE1A60D6}"/>
              </a:ext>
            </a:extLst>
          </p:cNvPr>
          <p:cNvSpPr txBox="1"/>
          <p:nvPr/>
        </p:nvSpPr>
        <p:spPr>
          <a:xfrm>
            <a:off x="3810000" y="6567409"/>
            <a:ext cx="1959049" cy="246221"/>
          </a:xfrm>
          <a:prstGeom prst="rect">
            <a:avLst/>
          </a:prstGeom>
          <a:noFill/>
        </p:spPr>
        <p:txBody>
          <a:bodyPr wrap="square">
            <a:spAutoFit/>
          </a:bodyPr>
          <a:lstStyle/>
          <a:p>
            <a:r>
              <a:rPr lang="en-US" sz="1000" b="0" i="1" dirty="0">
                <a:solidFill>
                  <a:srgbClr val="262626"/>
                </a:solidFill>
                <a:effectLst/>
                <a:latin typeface="Calibri" panose="020F0502020204030204" pitchFamily="34" charset="0"/>
              </a:rPr>
              <a:t>Credit: ILRI/Stevie Mann</a:t>
            </a:r>
            <a:endParaRPr lang="en-US" sz="1000" dirty="0"/>
          </a:p>
        </p:txBody>
      </p:sp>
    </p:spTree>
    <p:extLst>
      <p:ext uri="{BB962C8B-B14F-4D97-AF65-F5344CB8AC3E}">
        <p14:creationId xmlns:p14="http://schemas.microsoft.com/office/powerpoint/2010/main" val="1364826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532C51-F2B3-42C0-B4A3-7D9EF88CE7A9}"/>
              </a:ext>
            </a:extLst>
          </p:cNvPr>
          <p:cNvSpPr>
            <a:spLocks noGrp="1"/>
          </p:cNvSpPr>
          <p:nvPr>
            <p:ph type="title"/>
          </p:nvPr>
        </p:nvSpPr>
        <p:spPr/>
        <p:txBody>
          <a:bodyPr/>
          <a:lstStyle/>
          <a:p>
            <a:r>
              <a:rPr lang="en-US" dirty="0"/>
              <a:t>Informal food markets</a:t>
            </a:r>
          </a:p>
        </p:txBody>
      </p:sp>
      <p:sp>
        <p:nvSpPr>
          <p:cNvPr id="3" name="Content Placeholder 2">
            <a:extLst>
              <a:ext uri="{FF2B5EF4-FFF2-40B4-BE49-F238E27FC236}">
                <a16:creationId xmlns:a16="http://schemas.microsoft.com/office/drawing/2014/main" id="{B4E21C68-60DF-4306-852B-9BA1DADDFEB1}"/>
              </a:ext>
            </a:extLst>
          </p:cNvPr>
          <p:cNvSpPr>
            <a:spLocks noGrp="1"/>
          </p:cNvSpPr>
          <p:nvPr>
            <p:ph idx="1"/>
          </p:nvPr>
        </p:nvSpPr>
        <p:spPr>
          <a:xfrm>
            <a:off x="703028" y="1119532"/>
            <a:ext cx="7690959" cy="3643854"/>
          </a:xfrm>
        </p:spPr>
        <p:txBody>
          <a:bodyPr/>
          <a:lstStyle/>
          <a:p>
            <a:r>
              <a:rPr lang="en-US" dirty="0">
                <a:solidFill>
                  <a:srgbClr val="262626"/>
                </a:solidFill>
                <a:latin typeface="Calibri" panose="020F0502020204030204" pitchFamily="34" charset="0"/>
              </a:rPr>
              <a:t>Traditional markets sell more than 85% of the food consumed in sub-Saharan Africa</a:t>
            </a:r>
          </a:p>
          <a:p>
            <a:r>
              <a:rPr lang="en-US" dirty="0"/>
              <a:t>The informal food systems play significant roles for food and nutritional security</a:t>
            </a:r>
          </a:p>
          <a:p>
            <a:r>
              <a:rPr lang="en-US" dirty="0"/>
              <a:t>The informal market is non-transparent (e.g., no food labels, no standards, not law enforcements)</a:t>
            </a:r>
          </a:p>
          <a:p>
            <a:r>
              <a:rPr lang="en-US" dirty="0"/>
              <a:t>The food handling environment is unhygienic </a:t>
            </a:r>
          </a:p>
          <a:p>
            <a:r>
              <a:rPr lang="en-US" dirty="0"/>
              <a:t>Apart from this the system is growing </a:t>
            </a:r>
          </a:p>
          <a:p>
            <a:endParaRPr lang="en-US" dirty="0"/>
          </a:p>
        </p:txBody>
      </p:sp>
      <p:pic>
        <p:nvPicPr>
          <p:cNvPr id="1026" name="Picture 2">
            <a:extLst>
              <a:ext uri="{FF2B5EF4-FFF2-40B4-BE49-F238E27FC236}">
                <a16:creationId xmlns:a16="http://schemas.microsoft.com/office/drawing/2014/main" id="{BF2AAD8F-16AE-4B6E-890B-6AF2932FE4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8513" y="737843"/>
            <a:ext cx="3333750" cy="50006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0FA4F00-A0B2-4A94-984E-D3D2EBBFF5FA}"/>
              </a:ext>
            </a:extLst>
          </p:cNvPr>
          <p:cNvSpPr txBox="1"/>
          <p:nvPr/>
        </p:nvSpPr>
        <p:spPr>
          <a:xfrm>
            <a:off x="8586502" y="5761051"/>
            <a:ext cx="2880000" cy="246221"/>
          </a:xfrm>
          <a:prstGeom prst="rect">
            <a:avLst/>
          </a:prstGeom>
          <a:noFill/>
        </p:spPr>
        <p:txBody>
          <a:bodyPr wrap="square">
            <a:spAutoFit/>
          </a:bodyPr>
          <a:lstStyle/>
          <a:p>
            <a:r>
              <a:rPr lang="en-US" sz="1000" dirty="0">
                <a:hlinkClick r:id="rId3"/>
              </a:rPr>
              <a:t>https://cgspace.cgiar.org/handle/10568/42438</a:t>
            </a:r>
            <a:r>
              <a:rPr lang="en-US" sz="1000" dirty="0"/>
              <a:t> </a:t>
            </a:r>
          </a:p>
        </p:txBody>
      </p:sp>
    </p:spTree>
    <p:extLst>
      <p:ext uri="{BB962C8B-B14F-4D97-AF65-F5344CB8AC3E}">
        <p14:creationId xmlns:p14="http://schemas.microsoft.com/office/powerpoint/2010/main" val="10830752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b="1" dirty="0"/>
              <a:t>On the other hand…</a:t>
            </a:r>
          </a:p>
        </p:txBody>
      </p:sp>
      <p:sp>
        <p:nvSpPr>
          <p:cNvPr id="6" name="Content Placeholder 5"/>
          <p:cNvSpPr>
            <a:spLocks noGrp="1"/>
          </p:cNvSpPr>
          <p:nvPr>
            <p:ph idx="1"/>
          </p:nvPr>
        </p:nvSpPr>
        <p:spPr>
          <a:xfrm>
            <a:off x="703028" y="1119532"/>
            <a:ext cx="8855642" cy="3867138"/>
          </a:xfrm>
        </p:spPr>
        <p:txBody>
          <a:bodyPr/>
          <a:lstStyle/>
          <a:p>
            <a:r>
              <a:rPr lang="en-GB" dirty="0"/>
              <a:t>Informal markets are important for food and job security.</a:t>
            </a:r>
          </a:p>
          <a:p>
            <a:r>
              <a:rPr lang="en-GB" dirty="0"/>
              <a:t>Informal markets are not necessarily dangerous and formal markets are not necessarily safe.</a:t>
            </a:r>
          </a:p>
          <a:p>
            <a:r>
              <a:rPr lang="en-GB" dirty="0"/>
              <a:t>Hazards do not always translate into risks.</a:t>
            </a:r>
          </a:p>
          <a:p>
            <a:r>
              <a:rPr lang="en-GB" dirty="0"/>
              <a:t>Participation can improve food safety.</a:t>
            </a:r>
          </a:p>
          <a:p>
            <a:r>
              <a:rPr lang="en-GB" dirty="0"/>
              <a:t>Farmers, traders and retailers are risk managers.</a:t>
            </a:r>
          </a:p>
          <a:p>
            <a:r>
              <a:rPr lang="en-GB" dirty="0"/>
              <a:t>Understanding values and culture is crucial for food safety management.</a:t>
            </a:r>
          </a:p>
        </p:txBody>
      </p:sp>
    </p:spTree>
    <p:extLst>
      <p:ext uri="{BB962C8B-B14F-4D97-AF65-F5344CB8AC3E}">
        <p14:creationId xmlns:p14="http://schemas.microsoft.com/office/powerpoint/2010/main" val="2537291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F666F053-E289-46A8-9FDA-BB1265021CB7}"/>
              </a:ext>
            </a:extLst>
          </p:cNvPr>
          <p:cNvSpPr>
            <a:spLocks noGrp="1"/>
          </p:cNvSpPr>
          <p:nvPr>
            <p:ph type="title"/>
          </p:nvPr>
        </p:nvSpPr>
        <p:spPr/>
        <p:txBody>
          <a:bodyPr/>
          <a:lstStyle/>
          <a:p>
            <a:r>
              <a:rPr lang="en-US" dirty="0"/>
              <a:t>Dairy hygiene study</a:t>
            </a:r>
          </a:p>
        </p:txBody>
      </p:sp>
      <p:sp>
        <p:nvSpPr>
          <p:cNvPr id="4" name="Text Placeholder 3">
            <a:extLst>
              <a:ext uri="{FF2B5EF4-FFF2-40B4-BE49-F238E27FC236}">
                <a16:creationId xmlns:a16="http://schemas.microsoft.com/office/drawing/2014/main" id="{07D2BC52-1593-49EB-8D41-629003F3FCB1}"/>
              </a:ext>
            </a:extLst>
          </p:cNvPr>
          <p:cNvSpPr>
            <a:spLocks noGrp="1"/>
          </p:cNvSpPr>
          <p:nvPr>
            <p:ph idx="1"/>
          </p:nvPr>
        </p:nvSpPr>
        <p:spPr>
          <a:xfrm>
            <a:off x="1245288" y="3825463"/>
            <a:ext cx="10515600" cy="567869"/>
          </a:xfrm>
          <a:prstGeom prst="rect">
            <a:avLst/>
          </a:prstGeom>
        </p:spPr>
        <p:txBody>
          <a:bodyPr/>
          <a:lstStyle/>
          <a:p>
            <a:pPr marL="0" indent="0">
              <a:buNone/>
            </a:pPr>
            <a:r>
              <a:rPr lang="en-US" sz="3600" b="1" dirty="0">
                <a:solidFill>
                  <a:schemeClr val="tx1"/>
                </a:solidFill>
              </a:rPr>
              <a:t>Safety of Traditional Dairy Products in Africa</a:t>
            </a:r>
          </a:p>
        </p:txBody>
      </p:sp>
      <p:pic>
        <p:nvPicPr>
          <p:cNvPr id="1026" name="Picture 2"/>
          <p:cNvPicPr>
            <a:picLocks noChangeAspect="1" noChangeArrowheads="1"/>
          </p:cNvPicPr>
          <p:nvPr/>
        </p:nvPicPr>
        <p:blipFill>
          <a:blip r:embed="rId2" cstate="screen"/>
          <a:srcRect/>
          <a:stretch>
            <a:fillRect/>
          </a:stretch>
        </p:blipFill>
        <p:spPr bwMode="auto">
          <a:xfrm>
            <a:off x="7924800" y="7330530"/>
            <a:ext cx="3630070" cy="2567030"/>
          </a:xfrm>
          <a:prstGeom prst="rect">
            <a:avLst/>
          </a:prstGeom>
          <a:noFill/>
          <a:ln w="9525">
            <a:noFill/>
            <a:miter lim="800000"/>
            <a:headEnd/>
            <a:tailEnd/>
          </a:ln>
        </p:spPr>
      </p:pic>
      <p:pic>
        <p:nvPicPr>
          <p:cNvPr id="6" name="Picture 2" descr="IMG_2145"/>
          <p:cNvPicPr>
            <a:picLocks noChangeAspect="1" noChangeArrowheads="1"/>
          </p:cNvPicPr>
          <p:nvPr/>
        </p:nvPicPr>
        <p:blipFill>
          <a:blip r:embed="rId3" cstate="screen">
            <a:extLst>
              <a:ext uri="{28A0092B-C50C-407E-A947-70E740481C1C}">
                <a14:useLocalDpi xmlns:a14="http://schemas.microsoft.com/office/drawing/2010/main" val="0"/>
              </a:ext>
            </a:extLst>
          </a:blip>
          <a:srcRect/>
          <a:stretch>
            <a:fillRect/>
          </a:stretch>
        </p:blipFill>
        <p:spPr bwMode="auto">
          <a:xfrm>
            <a:off x="6082361" y="1679258"/>
            <a:ext cx="2041398" cy="15508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C:\Users\Ejeta\Desktop\Photo_2017\Borana_April_2018_1\IMG_7673.JPG">
            <a:extLst>
              <a:ext uri="{FF2B5EF4-FFF2-40B4-BE49-F238E27FC236}">
                <a16:creationId xmlns:a16="http://schemas.microsoft.com/office/drawing/2014/main" id="{3AB0A01D-C548-48F6-ABE5-F8C3830BB69B}"/>
              </a:ext>
            </a:extLst>
          </p:cNvPr>
          <p:cNvPicPr/>
          <p:nvPr/>
        </p:nvPicPr>
        <p:blipFill>
          <a:blip r:embed="rId4" cstate="screen">
            <a:extLst>
              <a:ext uri="{28A0092B-C50C-407E-A947-70E740481C1C}">
                <a14:useLocalDpi xmlns:a14="http://schemas.microsoft.com/office/drawing/2010/main"/>
              </a:ext>
            </a:extLst>
          </a:blip>
          <a:srcRect/>
          <a:stretch>
            <a:fillRect/>
          </a:stretch>
        </p:blipFill>
        <p:spPr bwMode="auto">
          <a:xfrm>
            <a:off x="3738661" y="1677094"/>
            <a:ext cx="2222167" cy="1597846"/>
          </a:xfrm>
          <a:prstGeom prst="rect">
            <a:avLst/>
          </a:prstGeom>
          <a:noFill/>
          <a:ln w="9525">
            <a:noFill/>
            <a:miter lim="800000"/>
            <a:headEnd/>
            <a:tailEnd/>
          </a:ln>
        </p:spPr>
      </p:pic>
      <p:pic>
        <p:nvPicPr>
          <p:cNvPr id="8" name="Picture 3" descr="IMG_2272_2"/>
          <p:cNvPicPr>
            <a:picLocks noChangeAspect="1" noChangeArrowheads="1"/>
          </p:cNvPicPr>
          <p:nvPr/>
        </p:nvPicPr>
        <p:blipFill rotWithShape="1">
          <a:blip r:embed="rId5" cstate="screen">
            <a:extLst>
              <a:ext uri="{28A0092B-C50C-407E-A947-70E740481C1C}">
                <a14:useLocalDpi xmlns:a14="http://schemas.microsoft.com/office/drawing/2010/main" val="0"/>
              </a:ext>
            </a:extLst>
          </a:blip>
          <a:srcRect/>
          <a:stretch/>
        </p:blipFill>
        <p:spPr bwMode="auto">
          <a:xfrm>
            <a:off x="1831451" y="1675544"/>
            <a:ext cx="1759616" cy="1595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jlindahl\Pictures\Kibwezi\PB221788.JPG"/>
          <p:cNvPicPr>
            <a:picLocks noChangeAspect="1" noChangeArrowheads="1"/>
          </p:cNvPicPr>
          <p:nvPr/>
        </p:nvPicPr>
        <p:blipFill>
          <a:blip r:embed="rId6" cstate="screen">
            <a:extLst>
              <a:ext uri="{28A0092B-C50C-407E-A947-70E740481C1C}">
                <a14:useLocalDpi xmlns:a14="http://schemas.microsoft.com/office/drawing/2010/main" val="0"/>
              </a:ext>
            </a:extLst>
          </a:blip>
          <a:srcRect/>
          <a:stretch>
            <a:fillRect/>
          </a:stretch>
        </p:blipFill>
        <p:spPr bwMode="auto">
          <a:xfrm>
            <a:off x="8245292" y="1679258"/>
            <a:ext cx="2021304" cy="1515978"/>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p:cNvSpPr txBox="1"/>
          <p:nvPr/>
        </p:nvSpPr>
        <p:spPr>
          <a:xfrm>
            <a:off x="9156438" y="3159957"/>
            <a:ext cx="1204111" cy="246221"/>
          </a:xfrm>
          <a:prstGeom prst="rect">
            <a:avLst/>
          </a:prstGeom>
          <a:noFill/>
        </p:spPr>
        <p:txBody>
          <a:bodyPr wrap="square" rtlCol="0">
            <a:spAutoFit/>
          </a:bodyPr>
          <a:lstStyle/>
          <a:p>
            <a:r>
              <a:rPr lang="en-US" sz="1000" dirty="0"/>
              <a:t>J. </a:t>
            </a:r>
            <a:r>
              <a:rPr lang="en-US" sz="1000" dirty="0" err="1"/>
              <a:t>Lindhal</a:t>
            </a:r>
            <a:endParaRPr lang="en-US" sz="1000" dirty="0"/>
          </a:p>
        </p:txBody>
      </p:sp>
    </p:spTree>
    <p:extLst>
      <p:ext uri="{BB962C8B-B14F-4D97-AF65-F5344CB8AC3E}">
        <p14:creationId xmlns:p14="http://schemas.microsoft.com/office/powerpoint/2010/main" val="215581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cap="none" dirty="0">
                <a:solidFill>
                  <a:schemeClr val="accent2">
                    <a:lumMod val="75000"/>
                  </a:schemeClr>
                </a:solidFill>
                <a:latin typeface="+mj-lt"/>
                <a:cs typeface="+mj-cs"/>
              </a:rPr>
              <a:t>Risky milk consumption </a:t>
            </a:r>
          </a:p>
        </p:txBody>
      </p:sp>
      <p:sp>
        <p:nvSpPr>
          <p:cNvPr id="3" name="Content Placeholder 2">
            <a:extLst>
              <a:ext uri="{FF2B5EF4-FFF2-40B4-BE49-F238E27FC236}">
                <a16:creationId xmlns:a16="http://schemas.microsoft.com/office/drawing/2014/main" id="{297C02B1-D5B4-43FC-8A79-0A644A6E7E2C}"/>
              </a:ext>
            </a:extLst>
          </p:cNvPr>
          <p:cNvSpPr>
            <a:spLocks noGrp="1"/>
          </p:cNvSpPr>
          <p:nvPr>
            <p:ph idx="1"/>
          </p:nvPr>
        </p:nvSpPr>
        <p:spPr/>
        <p:txBody>
          <a:bodyPr/>
          <a:lstStyle/>
          <a:p>
            <a:endParaRPr lang="en-US"/>
          </a:p>
        </p:txBody>
      </p:sp>
      <p:pic>
        <p:nvPicPr>
          <p:cNvPr id="71682" name="Picture 2"/>
          <p:cNvPicPr>
            <a:picLocks noChangeAspect="1" noChangeArrowheads="1"/>
          </p:cNvPicPr>
          <p:nvPr/>
        </p:nvPicPr>
        <p:blipFill>
          <a:blip r:embed="rId3" cstate="email"/>
          <a:srcRect/>
          <a:stretch>
            <a:fillRect/>
          </a:stretch>
        </p:blipFill>
        <p:spPr bwMode="auto">
          <a:xfrm>
            <a:off x="941700" y="1127051"/>
            <a:ext cx="10308600" cy="3859618"/>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Risky milk consumption…</a:t>
            </a:r>
          </a:p>
        </p:txBody>
      </p:sp>
      <p:sp>
        <p:nvSpPr>
          <p:cNvPr id="3" name="Text Placeholder 2"/>
          <p:cNvSpPr>
            <a:spLocks noGrp="1"/>
          </p:cNvSpPr>
          <p:nvPr>
            <p:ph idx="1"/>
          </p:nvPr>
        </p:nvSpPr>
        <p:spPr>
          <a:xfrm>
            <a:off x="703028" y="1119532"/>
            <a:ext cx="6186870" cy="3052418"/>
          </a:xfrm>
          <a:ln>
            <a:noFill/>
          </a:ln>
        </p:spPr>
        <p:txBody>
          <a:bodyPr/>
          <a:lstStyle/>
          <a:p>
            <a:pPr marL="342900" indent="-342900"/>
            <a:r>
              <a:rPr lang="en-GB" sz="2400" dirty="0"/>
              <a:t>High raw milk consumption:</a:t>
            </a:r>
          </a:p>
          <a:p>
            <a:pPr marL="342900" indent="-342900"/>
            <a:r>
              <a:rPr lang="en-GB" sz="2400" dirty="0"/>
              <a:t>	-the perception that “</a:t>
            </a:r>
            <a:r>
              <a:rPr lang="en-GB" sz="2400" b="1" dirty="0"/>
              <a:t>boiling of milk destroys vitamins</a:t>
            </a:r>
            <a:r>
              <a:rPr lang="en-GB" sz="2400" dirty="0"/>
              <a:t>”,</a:t>
            </a:r>
          </a:p>
          <a:p>
            <a:pPr marL="342900" indent="-342900"/>
            <a:r>
              <a:rPr lang="en-GB" sz="2400" dirty="0"/>
              <a:t>	-“</a:t>
            </a:r>
            <a:r>
              <a:rPr lang="en-GB" sz="2400" b="1" dirty="0"/>
              <a:t>boiled milk is considered dead”</a:t>
            </a:r>
            <a:r>
              <a:rPr lang="en-GB" sz="2400" dirty="0"/>
              <a:t> </a:t>
            </a:r>
            <a:r>
              <a:rPr lang="en-GB" sz="2400" dirty="0">
                <a:sym typeface="Wingdings" pitchFamily="2" charset="2"/>
              </a:rPr>
              <a:t></a:t>
            </a:r>
            <a:r>
              <a:rPr lang="en-GB" sz="2400" dirty="0"/>
              <a:t>boiling of milk reduces the nutritional quality of milk</a:t>
            </a:r>
          </a:p>
        </p:txBody>
      </p:sp>
      <p:pic>
        <p:nvPicPr>
          <p:cNvPr id="5" name="Picture 4" descr="C:\Users\Merertu\Desktop\New folder\112_0726\IMG_2465.JPG"/>
          <p:cNvPicPr/>
          <p:nvPr/>
        </p:nvPicPr>
        <p:blipFill>
          <a:blip r:embed="rId2" cstate="email"/>
          <a:srcRect/>
          <a:stretch>
            <a:fillRect/>
          </a:stretch>
        </p:blipFill>
        <p:spPr bwMode="auto">
          <a:xfrm>
            <a:off x="7340010" y="1237105"/>
            <a:ext cx="2480253" cy="1778814"/>
          </a:xfrm>
          <a:prstGeom prst="rect">
            <a:avLst/>
          </a:prstGeom>
          <a:noFill/>
        </p:spPr>
      </p:pic>
      <p:pic>
        <p:nvPicPr>
          <p:cNvPr id="6" name="Picture 5" descr="IMG_2272"/>
          <p:cNvPicPr/>
          <p:nvPr/>
        </p:nvPicPr>
        <p:blipFill>
          <a:blip r:embed="rId3" cstate="email"/>
          <a:srcRect/>
          <a:stretch>
            <a:fillRect/>
          </a:stretch>
        </p:blipFill>
        <p:spPr bwMode="auto">
          <a:xfrm>
            <a:off x="7690884" y="3620887"/>
            <a:ext cx="2563384" cy="1700362"/>
          </a:xfrm>
          <a:prstGeom prst="rect">
            <a:avLst/>
          </a:prstGeom>
          <a:noFill/>
          <a:ln w="9525">
            <a:noFill/>
            <a:miter lim="800000"/>
            <a:headEnd/>
            <a:tailEnd/>
          </a:ln>
        </p:spPr>
      </p:pic>
      <p:sp>
        <p:nvSpPr>
          <p:cNvPr id="7" name="Rectangle 6"/>
          <p:cNvSpPr/>
          <p:nvPr/>
        </p:nvSpPr>
        <p:spPr>
          <a:xfrm>
            <a:off x="2215117" y="4471068"/>
            <a:ext cx="5560828" cy="830997"/>
          </a:xfrm>
          <a:prstGeom prst="rect">
            <a:avLst/>
          </a:prstGeom>
        </p:spPr>
        <p:txBody>
          <a:bodyPr wrap="square">
            <a:spAutoFit/>
          </a:bodyPr>
          <a:lstStyle/>
          <a:p>
            <a:pPr marL="342900" indent="-342900"/>
            <a:r>
              <a:rPr lang="en-GB" altLang="de-DE" sz="2400" dirty="0"/>
              <a:t>Children consume fresh goat milk during herding </a:t>
            </a:r>
            <a:r>
              <a:rPr lang="en-GB" altLang="de-DE" sz="2400" b="1" dirty="0"/>
              <a:t>directly from udder </a:t>
            </a:r>
            <a:r>
              <a:rPr lang="en-GB" altLang="de-DE" sz="2400" dirty="0"/>
              <a:t>(</a:t>
            </a:r>
            <a:r>
              <a:rPr lang="en-GB" altLang="de-DE" sz="2400" dirty="0" err="1"/>
              <a:t>luugoo</a:t>
            </a:r>
            <a:r>
              <a:rPr lang="en-GB" altLang="de-DE" sz="2400" dirty="0"/>
              <a:t>)</a:t>
            </a:r>
            <a:endParaRPr lang="en-US" altLang="de-DE"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BE7A37-18C7-4964-AC41-24CEE7BAD1B6}"/>
              </a:ext>
            </a:extLst>
          </p:cNvPr>
          <p:cNvSpPr>
            <a:spLocks noGrp="1"/>
          </p:cNvSpPr>
          <p:nvPr>
            <p:ph type="title"/>
          </p:nvPr>
        </p:nvSpPr>
        <p:spPr>
          <a:xfrm>
            <a:off x="735612" y="237336"/>
            <a:ext cx="10972800" cy="597049"/>
          </a:xfrm>
        </p:spPr>
        <p:txBody>
          <a:bodyPr/>
          <a:lstStyle/>
          <a:p>
            <a:r>
              <a:rPr lang="en-US" sz="2800" cap="none" dirty="0">
                <a:latin typeface="Gill Sans MT" panose="020B0502020104020203" pitchFamily="34" charset="0"/>
              </a:rPr>
              <a:t>Little understanding of mastitis in dairy animals</a:t>
            </a:r>
            <a:endParaRPr lang="en-US" sz="2800" dirty="0"/>
          </a:p>
        </p:txBody>
      </p:sp>
      <p:pic>
        <p:nvPicPr>
          <p:cNvPr id="5" name="Content Placeholder 3"/>
          <p:cNvPicPr>
            <a:picLocks/>
          </p:cNvPicPr>
          <p:nvPr/>
        </p:nvPicPr>
        <p:blipFill>
          <a:blip r:embed="rId2" cstate="email"/>
          <a:srcRect/>
          <a:stretch>
            <a:fillRect/>
          </a:stretch>
        </p:blipFill>
        <p:spPr bwMode="auto">
          <a:xfrm>
            <a:off x="0" y="2065707"/>
            <a:ext cx="4988837" cy="2203735"/>
          </a:xfrm>
          <a:prstGeom prst="rect">
            <a:avLst/>
          </a:prstGeom>
          <a:noFill/>
          <a:ln w="9525">
            <a:noFill/>
            <a:miter lim="800000"/>
            <a:headEnd/>
            <a:tailEnd/>
          </a:ln>
        </p:spPr>
      </p:pic>
      <p:pic>
        <p:nvPicPr>
          <p:cNvPr id="73730" name="Picture 2"/>
          <p:cNvPicPr>
            <a:picLocks noChangeAspect="1" noChangeArrowheads="1"/>
          </p:cNvPicPr>
          <p:nvPr/>
        </p:nvPicPr>
        <p:blipFill>
          <a:blip r:embed="rId3" cstate="email"/>
          <a:srcRect/>
          <a:stretch>
            <a:fillRect/>
          </a:stretch>
        </p:blipFill>
        <p:spPr bwMode="auto">
          <a:xfrm>
            <a:off x="6809166" y="4758178"/>
            <a:ext cx="2254101" cy="1690577"/>
          </a:xfrm>
          <a:prstGeom prst="rect">
            <a:avLst/>
          </a:prstGeom>
          <a:noFill/>
          <a:ln w="9525">
            <a:noFill/>
            <a:miter lim="800000"/>
            <a:headEnd/>
            <a:tailEnd/>
          </a:ln>
        </p:spPr>
      </p:pic>
      <p:pic>
        <p:nvPicPr>
          <p:cNvPr id="9" name="Picture 3" descr="acute mastitis-cmt positive"/>
          <p:cNvPicPr>
            <a:picLocks noChangeAspect="1"/>
          </p:cNvPicPr>
          <p:nvPr/>
        </p:nvPicPr>
        <p:blipFill>
          <a:blip r:embed="rId4" cstate="email"/>
          <a:srcRect/>
          <a:stretch>
            <a:fillRect/>
          </a:stretch>
        </p:blipFill>
        <p:spPr bwMode="auto">
          <a:xfrm>
            <a:off x="4522082" y="4792293"/>
            <a:ext cx="2208618" cy="1656462"/>
          </a:xfrm>
          <a:prstGeom prst="rect">
            <a:avLst/>
          </a:prstGeom>
          <a:noFill/>
        </p:spPr>
      </p:pic>
      <p:sp>
        <p:nvSpPr>
          <p:cNvPr id="10" name="Text Placeholder 2">
            <a:extLst>
              <a:ext uri="{FF2B5EF4-FFF2-40B4-BE49-F238E27FC236}">
                <a16:creationId xmlns:a16="http://schemas.microsoft.com/office/drawing/2014/main" id="{D9E821A2-3B97-4C90-8AC8-0C253E513C55}"/>
              </a:ext>
            </a:extLst>
          </p:cNvPr>
          <p:cNvSpPr>
            <a:spLocks noGrp="1"/>
          </p:cNvSpPr>
          <p:nvPr>
            <p:ph type="body" sz="quarter" idx="10"/>
          </p:nvPr>
        </p:nvSpPr>
        <p:spPr>
          <a:xfrm>
            <a:off x="5061098" y="1099145"/>
            <a:ext cx="6713945" cy="4136858"/>
          </a:xfrm>
        </p:spPr>
        <p:txBody>
          <a:bodyPr/>
          <a:lstStyle/>
          <a:p>
            <a:r>
              <a:rPr lang="en-US" sz="2400" dirty="0"/>
              <a:t>Widespread misperception among the pastoral people about causes of acute mastitis as ‘</a:t>
            </a:r>
            <a:r>
              <a:rPr lang="en-US" sz="2400" b="1" dirty="0"/>
              <a:t>evil eye</a:t>
            </a:r>
            <a:r>
              <a:rPr lang="en-US" sz="2400" dirty="0"/>
              <a:t>’</a:t>
            </a:r>
          </a:p>
          <a:p>
            <a:r>
              <a:rPr lang="en-US" sz="2400" dirty="0"/>
              <a:t>Traditional treatment for mastitis for evil eye was often administered through nostril and follow magical practices</a:t>
            </a:r>
          </a:p>
          <a:p>
            <a:pPr marL="1085850" lvl="1" indent="-342900">
              <a:buFont typeface="Arial" panose="020B0604020202020204" pitchFamily="34" charset="0"/>
              <a:buChar char="•"/>
            </a:pPr>
            <a:r>
              <a:rPr lang="en-GB" dirty="0"/>
              <a:t>Poor welfare of the animals</a:t>
            </a:r>
          </a:p>
          <a:p>
            <a:pPr marL="1085850" lvl="1" indent="-342900">
              <a:buFont typeface="Arial" panose="020B0604020202020204" pitchFamily="34" charset="0"/>
              <a:buChar char="•"/>
            </a:pPr>
            <a:r>
              <a:rPr lang="en-GB" dirty="0"/>
              <a:t>Continuing mastitis problems</a:t>
            </a:r>
          </a:p>
        </p:txBody>
      </p:sp>
    </p:spTree>
    <p:extLst>
      <p:ext uri="{BB962C8B-B14F-4D97-AF65-F5344CB8AC3E}">
        <p14:creationId xmlns:p14="http://schemas.microsoft.com/office/powerpoint/2010/main" val="36779118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(Potential) health risk of raw milk?</a:t>
            </a:r>
          </a:p>
        </p:txBody>
      </p:sp>
      <p:sp>
        <p:nvSpPr>
          <p:cNvPr id="3" name="Text Placeholder 2"/>
          <p:cNvSpPr>
            <a:spLocks noGrp="1"/>
          </p:cNvSpPr>
          <p:nvPr>
            <p:ph idx="1"/>
          </p:nvPr>
        </p:nvSpPr>
        <p:spPr>
          <a:xfrm>
            <a:off x="654180" y="2501764"/>
            <a:ext cx="2571800" cy="1400384"/>
          </a:xfrm>
        </p:spPr>
        <p:style>
          <a:lnRef idx="2">
            <a:schemeClr val="accent6"/>
          </a:lnRef>
          <a:fillRef idx="1">
            <a:schemeClr val="lt1"/>
          </a:fillRef>
          <a:effectRef idx="0">
            <a:schemeClr val="accent6"/>
          </a:effectRef>
          <a:fontRef idx="minor">
            <a:schemeClr val="dk1"/>
          </a:fontRef>
        </p:style>
        <p:txBody>
          <a:bodyPr/>
          <a:lstStyle/>
          <a:p>
            <a:pPr marL="0" lvl="1" indent="0">
              <a:lnSpc>
                <a:spcPct val="150000"/>
              </a:lnSpc>
              <a:buNone/>
            </a:pPr>
            <a:r>
              <a:rPr lang="en-US" sz="2200" dirty="0"/>
              <a:t>Endemic </a:t>
            </a:r>
            <a:r>
              <a:rPr lang="en-US" sz="2200" dirty="0" err="1"/>
              <a:t>zoonoses</a:t>
            </a:r>
            <a:r>
              <a:rPr lang="en-US" sz="2200" dirty="0"/>
              <a:t> </a:t>
            </a:r>
            <a:r>
              <a:rPr lang="en-US" sz="2200" dirty="0" err="1"/>
              <a:t>BTB</a:t>
            </a:r>
            <a:r>
              <a:rPr lang="en-US" sz="2200" dirty="0"/>
              <a:t> and Brucellosis</a:t>
            </a:r>
          </a:p>
          <a:p>
            <a:endParaRPr lang="en-US" sz="2200" dirty="0"/>
          </a:p>
        </p:txBody>
      </p:sp>
      <p:pic>
        <p:nvPicPr>
          <p:cNvPr id="1026" name="Picture 2"/>
          <p:cNvPicPr>
            <a:picLocks noChangeAspect="1" noChangeArrowheads="1"/>
          </p:cNvPicPr>
          <p:nvPr/>
        </p:nvPicPr>
        <p:blipFill>
          <a:blip r:embed="rId2" cstate="screen"/>
          <a:srcRect/>
          <a:stretch>
            <a:fillRect/>
          </a:stretch>
        </p:blipFill>
        <p:spPr bwMode="auto">
          <a:xfrm>
            <a:off x="3524525" y="3370628"/>
            <a:ext cx="5903495" cy="221954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screen"/>
          <a:srcRect/>
          <a:stretch>
            <a:fillRect/>
          </a:stretch>
        </p:blipFill>
        <p:spPr bwMode="auto">
          <a:xfrm>
            <a:off x="3524525" y="1114081"/>
            <a:ext cx="6638073" cy="2088180"/>
          </a:xfrm>
          <a:prstGeom prst="rect">
            <a:avLst/>
          </a:prstGeom>
          <a:noFill/>
          <a:ln w="9525">
            <a:noFill/>
            <a:miter lim="800000"/>
            <a:headEnd/>
            <a:tailEnd/>
          </a:ln>
          <a:effectLst/>
        </p:spPr>
      </p:pic>
      <p:sp>
        <p:nvSpPr>
          <p:cNvPr id="6" name="Oval 5"/>
          <p:cNvSpPr/>
          <p:nvPr/>
        </p:nvSpPr>
        <p:spPr>
          <a:xfrm>
            <a:off x="5210057" y="1994927"/>
            <a:ext cx="1501541" cy="356135"/>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5210057" y="4338084"/>
            <a:ext cx="1935022" cy="468795"/>
          </a:xfrm>
          <a:prstGeom prst="ellipse">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8918478" y="1443594"/>
            <a:ext cx="1193534" cy="369332"/>
          </a:xfrm>
          <a:prstGeom prst="rect">
            <a:avLst/>
          </a:prstGeom>
          <a:noFill/>
        </p:spPr>
        <p:txBody>
          <a:bodyPr wrap="square" rtlCol="0">
            <a:spAutoFit/>
          </a:bodyPr>
          <a:lstStyle/>
          <a:p>
            <a:r>
              <a:rPr lang="en-US" dirty="0" err="1">
                <a:solidFill>
                  <a:srgbClr val="FF0000"/>
                </a:solidFill>
              </a:rPr>
              <a:t>Prev</a:t>
            </a:r>
            <a:r>
              <a:rPr lang="en-US" dirty="0">
                <a:solidFill>
                  <a:srgbClr val="FF0000"/>
                </a:solidFill>
              </a:rPr>
              <a:t>=3.8%</a:t>
            </a:r>
          </a:p>
        </p:txBody>
      </p:sp>
      <p:sp>
        <p:nvSpPr>
          <p:cNvPr id="11" name="TextBox 10"/>
          <p:cNvSpPr txBox="1"/>
          <p:nvPr/>
        </p:nvSpPr>
        <p:spPr>
          <a:xfrm>
            <a:off x="5895622" y="5335493"/>
            <a:ext cx="3089710" cy="646331"/>
          </a:xfrm>
          <a:prstGeom prst="rect">
            <a:avLst/>
          </a:prstGeom>
          <a:noFill/>
        </p:spPr>
        <p:txBody>
          <a:bodyPr wrap="square" rtlCol="0">
            <a:spAutoFit/>
          </a:bodyPr>
          <a:lstStyle/>
          <a:p>
            <a:r>
              <a:rPr lang="en-US" dirty="0"/>
              <a:t>Cattle= </a:t>
            </a:r>
            <a:r>
              <a:rPr lang="en-US" dirty="0">
                <a:solidFill>
                  <a:srgbClr val="FF0000"/>
                </a:solidFill>
              </a:rPr>
              <a:t>10.6%</a:t>
            </a:r>
            <a:r>
              <a:rPr lang="en-US" dirty="0"/>
              <a:t> , camel =</a:t>
            </a:r>
            <a:r>
              <a:rPr lang="en-US" dirty="0">
                <a:solidFill>
                  <a:srgbClr val="FF0000"/>
                </a:solidFill>
              </a:rPr>
              <a:t>2.2%</a:t>
            </a:r>
            <a:r>
              <a:rPr lang="en-US" dirty="0"/>
              <a:t> , goats= </a:t>
            </a:r>
            <a:r>
              <a:rPr lang="en-US" dirty="0">
                <a:solidFill>
                  <a:srgbClr val="FF0000"/>
                </a:solidFill>
              </a:rPr>
              <a:t>1.9</a:t>
            </a:r>
            <a:r>
              <a:rPr lang="en-US" dirty="0"/>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85AE6F0D-DF8F-491B-A28C-BE6ED44CFD06}"/>
              </a:ext>
            </a:extLst>
          </p:cNvPr>
          <p:cNvSpPr>
            <a:spLocks noGrp="1"/>
          </p:cNvSpPr>
          <p:nvPr>
            <p:ph idx="1"/>
          </p:nvPr>
        </p:nvSpPr>
        <p:spPr>
          <a:xfrm>
            <a:off x="703028" y="1119532"/>
            <a:ext cx="10515600" cy="3941566"/>
          </a:xfrm>
        </p:spPr>
        <p:txBody>
          <a:bodyPr/>
          <a:lstStyle/>
          <a:p>
            <a:r>
              <a:rPr lang="en-US" sz="3200" dirty="0"/>
              <a:t>The continent of Africa: geography…</a:t>
            </a:r>
          </a:p>
          <a:p>
            <a:r>
              <a:rPr lang="en-US" sz="3200" dirty="0"/>
              <a:t>Global food safety situations (focus: Africa)</a:t>
            </a:r>
          </a:p>
          <a:p>
            <a:r>
              <a:rPr lang="en-US" sz="3200" dirty="0"/>
              <a:t>Complexity food systems in Africa (formal versus informal markets)</a:t>
            </a:r>
          </a:p>
          <a:p>
            <a:r>
              <a:rPr lang="en-US" sz="3200" dirty="0"/>
              <a:t>Research for actions: various case studies</a:t>
            </a:r>
          </a:p>
          <a:p>
            <a:r>
              <a:rPr lang="en-US" sz="3200" dirty="0"/>
              <a:t>Food safety investment and policy initiatives </a:t>
            </a:r>
          </a:p>
          <a:p>
            <a:r>
              <a:rPr lang="en-US" sz="3200" dirty="0"/>
              <a:t>Context specific recommended food safety solutions</a:t>
            </a:r>
          </a:p>
        </p:txBody>
      </p:sp>
      <p:sp>
        <p:nvSpPr>
          <p:cNvPr id="7" name="Title 6">
            <a:extLst>
              <a:ext uri="{FF2B5EF4-FFF2-40B4-BE49-F238E27FC236}">
                <a16:creationId xmlns:a16="http://schemas.microsoft.com/office/drawing/2014/main" id="{63A78AA2-1ED5-4430-BB1D-355AA2BA8C4E}"/>
              </a:ext>
            </a:extLst>
          </p:cNvPr>
          <p:cNvSpPr>
            <a:spLocks noGrp="1"/>
          </p:cNvSpPr>
          <p:nvPr>
            <p:ph type="title"/>
          </p:nvPr>
        </p:nvSpPr>
        <p:spPr/>
        <p:txBody>
          <a:bodyPr/>
          <a:lstStyle/>
          <a:p>
            <a:r>
              <a:rPr lang="en-US" dirty="0">
                <a:solidFill>
                  <a:schemeClr val="accent2">
                    <a:lumMod val="75000"/>
                  </a:schemeClr>
                </a:solidFill>
              </a:rPr>
              <a:t>Contents of the presentation</a:t>
            </a:r>
          </a:p>
        </p:txBody>
      </p:sp>
    </p:spTree>
    <p:extLst>
      <p:ext uri="{BB962C8B-B14F-4D97-AF65-F5344CB8AC3E}">
        <p14:creationId xmlns:p14="http://schemas.microsoft.com/office/powerpoint/2010/main" val="2790916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7474" y="340988"/>
            <a:ext cx="8229600" cy="716764"/>
          </a:xfrm>
        </p:spPr>
        <p:txBody>
          <a:bodyPr/>
          <a:lstStyle/>
          <a:p>
            <a:r>
              <a:rPr lang="en-US" sz="3200" dirty="0">
                <a:solidFill>
                  <a:srgbClr val="D37D28"/>
                </a:solidFill>
                <a:latin typeface="Arial" panose="020B0604020202020204" pitchFamily="34" charset="0"/>
                <a:cs typeface="Arial" panose="020B0604020202020204" pitchFamily="34" charset="0"/>
              </a:rPr>
              <a:t>Chemical hazards</a:t>
            </a:r>
          </a:p>
        </p:txBody>
      </p:sp>
      <p:sp>
        <p:nvSpPr>
          <p:cNvPr id="3" name="Content Placeholder 2"/>
          <p:cNvSpPr>
            <a:spLocks noGrp="1"/>
          </p:cNvSpPr>
          <p:nvPr>
            <p:ph idx="1"/>
          </p:nvPr>
        </p:nvSpPr>
        <p:spPr>
          <a:xfrm>
            <a:off x="2067827" y="2165685"/>
            <a:ext cx="8229600" cy="3676851"/>
          </a:xfrm>
        </p:spPr>
        <p:txBody>
          <a:bodyPr/>
          <a:lstStyle/>
          <a:p>
            <a:r>
              <a:rPr lang="en-US" dirty="0"/>
              <a:t>Different kinds</a:t>
            </a:r>
          </a:p>
          <a:p>
            <a:pPr lvl="1"/>
            <a:r>
              <a:rPr lang="en-US" dirty="0"/>
              <a:t>Invisible</a:t>
            </a:r>
          </a:p>
          <a:p>
            <a:pPr lvl="1"/>
            <a:r>
              <a:rPr lang="en-US" dirty="0"/>
              <a:t>Odorless</a:t>
            </a:r>
          </a:p>
          <a:p>
            <a:pPr lvl="1"/>
            <a:r>
              <a:rPr lang="en-US" dirty="0"/>
              <a:t>Tasteless</a:t>
            </a:r>
          </a:p>
          <a:p>
            <a:pPr lvl="1"/>
            <a:r>
              <a:rPr lang="en-US" dirty="0"/>
              <a:t>Heat stable</a:t>
            </a:r>
          </a:p>
          <a:p>
            <a:pPr lvl="1"/>
            <a:endParaRPr lang="en-US" dirty="0"/>
          </a:p>
          <a:p>
            <a:pPr lvl="1"/>
            <a:endParaRPr lang="en-US" dirty="0"/>
          </a:p>
          <a:p>
            <a:endParaRPr lang="en-US" dirty="0"/>
          </a:p>
        </p:txBody>
      </p:sp>
      <p:pic>
        <p:nvPicPr>
          <p:cNvPr id="75780" name="Picture 4"/>
          <p:cNvPicPr>
            <a:picLocks noChangeAspect="1" noChangeArrowheads="1"/>
          </p:cNvPicPr>
          <p:nvPr/>
        </p:nvPicPr>
        <p:blipFill>
          <a:blip r:embed="rId2" cstate="screen"/>
          <a:srcRect/>
          <a:stretch>
            <a:fillRect/>
          </a:stretch>
        </p:blipFill>
        <p:spPr bwMode="auto">
          <a:xfrm>
            <a:off x="5555318" y="2088682"/>
            <a:ext cx="4855558" cy="3053414"/>
          </a:xfrm>
          <a:prstGeom prst="rect">
            <a:avLst/>
          </a:prstGeom>
          <a:noFill/>
          <a:ln w="9525">
            <a:noFill/>
            <a:miter lim="800000"/>
            <a:headEnd/>
            <a:tailEnd/>
          </a:ln>
        </p:spPr>
      </p:pic>
      <p:sp>
        <p:nvSpPr>
          <p:cNvPr id="7" name="TextBox 6"/>
          <p:cNvSpPr txBox="1"/>
          <p:nvPr/>
        </p:nvSpPr>
        <p:spPr>
          <a:xfrm>
            <a:off x="8598569" y="5399771"/>
            <a:ext cx="1732548" cy="553998"/>
          </a:xfrm>
          <a:prstGeom prst="rect">
            <a:avLst/>
          </a:prstGeom>
          <a:noFill/>
        </p:spPr>
        <p:txBody>
          <a:bodyPr wrap="square" rtlCol="0">
            <a:spAutoFit/>
          </a:bodyPr>
          <a:lstStyle/>
          <a:p>
            <a:pPr marL="0" lvl="1"/>
            <a:r>
              <a:rPr lang="en-US" sz="1200" dirty="0"/>
              <a:t>Credit: </a:t>
            </a:r>
            <a:r>
              <a:rPr lang="nl-NL" sz="1200" dirty="0"/>
              <a:t>Johanna Lindahl</a:t>
            </a:r>
          </a:p>
          <a:p>
            <a:endParaRPr lang="en-US" dirty="0"/>
          </a:p>
        </p:txBody>
      </p:sp>
      <p:sp>
        <p:nvSpPr>
          <p:cNvPr id="6" name="Content Placeholder 2">
            <a:extLst>
              <a:ext uri="{FF2B5EF4-FFF2-40B4-BE49-F238E27FC236}">
                <a16:creationId xmlns:a16="http://schemas.microsoft.com/office/drawing/2014/main" id="{D4D4646C-B7B0-4066-9C5B-5AA76F01CF9E}"/>
              </a:ext>
            </a:extLst>
          </p:cNvPr>
          <p:cNvSpPr txBox="1">
            <a:spLocks/>
          </p:cNvSpPr>
          <p:nvPr/>
        </p:nvSpPr>
        <p:spPr>
          <a:xfrm>
            <a:off x="930143" y="1277598"/>
            <a:ext cx="2769987" cy="88808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Aflatoxin</a:t>
            </a:r>
          </a:p>
          <a:p>
            <a:endParaRPr lang="en-US" dirty="0"/>
          </a:p>
        </p:txBody>
      </p:sp>
    </p:spTree>
    <p:extLst>
      <p:ext uri="{BB962C8B-B14F-4D97-AF65-F5344CB8AC3E}">
        <p14:creationId xmlns:p14="http://schemas.microsoft.com/office/powerpoint/2010/main" val="3111327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2FD1DB-D379-44E5-8682-8A656369C41C}"/>
              </a:ext>
            </a:extLst>
          </p:cNvPr>
          <p:cNvSpPr>
            <a:spLocks noGrp="1"/>
          </p:cNvSpPr>
          <p:nvPr>
            <p:ph type="title"/>
          </p:nvPr>
        </p:nvSpPr>
        <p:spPr/>
        <p:txBody>
          <a:bodyPr/>
          <a:lstStyle/>
          <a:p>
            <a:r>
              <a:rPr lang="sv-SE" dirty="0"/>
              <a:t>Aflatoxin risk, Evidences?</a:t>
            </a:r>
            <a:endParaRPr lang="en-GB" dirty="0"/>
          </a:p>
        </p:txBody>
      </p:sp>
      <p:sp>
        <p:nvSpPr>
          <p:cNvPr id="6" name="Text Placeholder 5"/>
          <p:cNvSpPr>
            <a:spLocks noGrp="1"/>
          </p:cNvSpPr>
          <p:nvPr>
            <p:ph idx="1"/>
          </p:nvPr>
        </p:nvSpPr>
        <p:spPr/>
        <p:txBody>
          <a:bodyPr/>
          <a:lstStyle/>
          <a:p>
            <a:r>
              <a:rPr lang="en-US" dirty="0"/>
              <a:t>Uncertainty around the evidences?</a:t>
            </a:r>
          </a:p>
          <a:p>
            <a:r>
              <a:rPr lang="en-US" dirty="0"/>
              <a:t>Stunting attributed to consumption of milk contaminated with </a:t>
            </a:r>
            <a:r>
              <a:rPr lang="en-US" dirty="0" err="1"/>
              <a:t>AFM</a:t>
            </a:r>
            <a:r>
              <a:rPr lang="en-US" baseline="-25000" dirty="0" err="1"/>
              <a:t>1</a:t>
            </a:r>
            <a:r>
              <a:rPr lang="en-US" dirty="0"/>
              <a:t>:  </a:t>
            </a:r>
          </a:p>
          <a:p>
            <a:pPr lvl="1"/>
            <a:r>
              <a:rPr lang="en-US" dirty="0"/>
              <a:t>2.1% middle-income families</a:t>
            </a:r>
          </a:p>
          <a:p>
            <a:pPr lvl="1"/>
            <a:r>
              <a:rPr lang="en-US" dirty="0"/>
              <a:t>2.4% in low-income families</a:t>
            </a:r>
          </a:p>
        </p:txBody>
      </p:sp>
      <p:pic>
        <p:nvPicPr>
          <p:cNvPr id="5" name="Picture 4">
            <a:extLst>
              <a:ext uri="{FF2B5EF4-FFF2-40B4-BE49-F238E27FC236}">
                <a16:creationId xmlns:a16="http://schemas.microsoft.com/office/drawing/2014/main" id="{B4D02CA8-15FD-4277-B2A8-32502110A705}"/>
              </a:ext>
            </a:extLst>
          </p:cNvPr>
          <p:cNvPicPr>
            <a:picLocks noChangeAspect="1"/>
          </p:cNvPicPr>
          <p:nvPr/>
        </p:nvPicPr>
        <p:blipFill>
          <a:blip r:embed="rId2"/>
          <a:stretch>
            <a:fillRect/>
          </a:stretch>
        </p:blipFill>
        <p:spPr>
          <a:xfrm>
            <a:off x="4158979" y="3016835"/>
            <a:ext cx="6351075" cy="2310229"/>
          </a:xfrm>
          <a:prstGeom prst="rect">
            <a:avLst/>
          </a:prstGeom>
        </p:spPr>
      </p:pic>
    </p:spTree>
    <p:extLst>
      <p:ext uri="{BB962C8B-B14F-4D97-AF65-F5344CB8AC3E}">
        <p14:creationId xmlns:p14="http://schemas.microsoft.com/office/powerpoint/2010/main" val="2404237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3DE94-F3C1-4A3C-8648-6589AB96C9B1}"/>
              </a:ext>
            </a:extLst>
          </p:cNvPr>
          <p:cNvSpPr>
            <a:spLocks noGrp="1"/>
          </p:cNvSpPr>
          <p:nvPr>
            <p:ph type="title"/>
          </p:nvPr>
        </p:nvSpPr>
        <p:spPr/>
        <p:txBody>
          <a:bodyPr/>
          <a:lstStyle/>
          <a:p>
            <a:r>
              <a:rPr lang="en-US" dirty="0"/>
              <a:t>Food safety policy</a:t>
            </a:r>
          </a:p>
        </p:txBody>
      </p:sp>
      <p:sp>
        <p:nvSpPr>
          <p:cNvPr id="3" name="Content Placeholder 2">
            <a:extLst>
              <a:ext uri="{FF2B5EF4-FFF2-40B4-BE49-F238E27FC236}">
                <a16:creationId xmlns:a16="http://schemas.microsoft.com/office/drawing/2014/main" id="{DCCE3F2B-9925-499A-AD19-C10A6C20F322}"/>
              </a:ext>
            </a:extLst>
          </p:cNvPr>
          <p:cNvSpPr>
            <a:spLocks noGrp="1"/>
          </p:cNvSpPr>
          <p:nvPr>
            <p:ph idx="1"/>
          </p:nvPr>
        </p:nvSpPr>
        <p:spPr/>
        <p:txBody>
          <a:bodyPr/>
          <a:lstStyle/>
          <a:p>
            <a:r>
              <a:rPr lang="en-US" dirty="0"/>
              <a:t>Food safety has been neglected from policy agenda: Misconception about food security and food safety</a:t>
            </a:r>
          </a:p>
          <a:p>
            <a:r>
              <a:rPr lang="en-US" i="0" dirty="0">
                <a:effectLst/>
                <a:latin typeface="myriad-pro"/>
              </a:rPr>
              <a:t>Food security </a:t>
            </a:r>
            <a:r>
              <a:rPr lang="en-US" dirty="0">
                <a:latin typeface="myriad-pro"/>
              </a:rPr>
              <a:t>is a condition under which “</a:t>
            </a:r>
            <a:r>
              <a:rPr lang="en-US" i="0" dirty="0">
                <a:effectLst/>
                <a:latin typeface="myriad-pro"/>
              </a:rPr>
              <a:t>all people, at all times, have physical, social, and economic access to sufficient, </a:t>
            </a:r>
            <a:r>
              <a:rPr lang="en-US" sz="4000" i="0" dirty="0">
                <a:solidFill>
                  <a:schemeClr val="accent2"/>
                </a:solidFill>
                <a:effectLst/>
                <a:latin typeface="myriad-pro"/>
              </a:rPr>
              <a:t>safe</a:t>
            </a:r>
            <a:r>
              <a:rPr lang="en-US" i="0" dirty="0">
                <a:effectLst/>
                <a:latin typeface="myriad-pro"/>
              </a:rPr>
              <a:t>, and nutritious food that meets their food preferences and dietary needs for an active and healthy life”, a</a:t>
            </a:r>
            <a:r>
              <a:rPr lang="en-US" b="0" i="0" dirty="0">
                <a:solidFill>
                  <a:srgbClr val="000000"/>
                </a:solidFill>
                <a:effectLst/>
                <a:latin typeface="Linux Libertine"/>
              </a:rPr>
              <a:t>ccording to the Committee on World Food Security</a:t>
            </a:r>
          </a:p>
          <a:p>
            <a:r>
              <a:rPr lang="en-US" b="0" i="0" dirty="0">
                <a:solidFill>
                  <a:srgbClr val="333333"/>
                </a:solidFill>
                <a:effectLst/>
                <a:latin typeface="Georgia" panose="02040502050405020303" pitchFamily="18" charset="0"/>
              </a:rPr>
              <a:t>Four main elements of food security are the availability, stability, utilization and access</a:t>
            </a:r>
            <a:endParaRPr lang="en-US" b="0" i="0" dirty="0">
              <a:solidFill>
                <a:srgbClr val="000000"/>
              </a:solidFill>
              <a:effectLst/>
              <a:latin typeface="Linux Libertine"/>
            </a:endParaRPr>
          </a:p>
          <a:p>
            <a:endParaRPr lang="en-US" dirty="0"/>
          </a:p>
          <a:p>
            <a:endParaRPr lang="en-US" dirty="0"/>
          </a:p>
        </p:txBody>
      </p:sp>
    </p:spTree>
    <p:extLst>
      <p:ext uri="{BB962C8B-B14F-4D97-AF65-F5344CB8AC3E}">
        <p14:creationId xmlns:p14="http://schemas.microsoft.com/office/powerpoint/2010/main" val="541582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2FEB2-7695-40ED-BD21-555F7F1CFA83}"/>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1E8DF121-9FCB-42E2-B0FB-A979707DDC01}"/>
              </a:ext>
            </a:extLst>
          </p:cNvPr>
          <p:cNvSpPr>
            <a:spLocks noGrp="1"/>
          </p:cNvSpPr>
          <p:nvPr>
            <p:ph idx="1"/>
          </p:nvPr>
        </p:nvSpPr>
        <p:spPr/>
        <p:txBody>
          <a:bodyPr/>
          <a:lstStyle/>
          <a:p>
            <a:endParaRPr lang="en-US"/>
          </a:p>
        </p:txBody>
      </p:sp>
      <p:pic>
        <p:nvPicPr>
          <p:cNvPr id="2054" name="Picture 6" descr="Interrelationship of food safety and food security.">
            <a:extLst>
              <a:ext uri="{FF2B5EF4-FFF2-40B4-BE49-F238E27FC236}">
                <a16:creationId xmlns:a16="http://schemas.microsoft.com/office/drawing/2014/main" id="{4EC887C3-6DE1-4DAE-B6F8-AB53208B12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0736" y="261317"/>
            <a:ext cx="8576930" cy="516533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77F164F-7EE3-49FB-9C10-FA153D66F06B}"/>
              </a:ext>
            </a:extLst>
          </p:cNvPr>
          <p:cNvSpPr txBox="1"/>
          <p:nvPr/>
        </p:nvSpPr>
        <p:spPr>
          <a:xfrm>
            <a:off x="3176477" y="6023560"/>
            <a:ext cx="6097772" cy="369332"/>
          </a:xfrm>
          <a:prstGeom prst="rect">
            <a:avLst/>
          </a:prstGeom>
          <a:noFill/>
        </p:spPr>
        <p:txBody>
          <a:bodyPr wrap="square">
            <a:spAutoFit/>
          </a:bodyPr>
          <a:lstStyle/>
          <a:p>
            <a:r>
              <a:rPr lang="en-US" sz="900" i="0" dirty="0" err="1">
                <a:solidFill>
                  <a:srgbClr val="333333"/>
                </a:solidFill>
                <a:effectLst/>
                <a:latin typeface="Lucida Grande"/>
              </a:rPr>
              <a:t>Hanning</a:t>
            </a:r>
            <a:r>
              <a:rPr lang="en-US" sz="900" i="0" dirty="0">
                <a:solidFill>
                  <a:srgbClr val="333333"/>
                </a:solidFill>
                <a:effectLst/>
                <a:latin typeface="Lucida Grande"/>
              </a:rPr>
              <a:t>, I. B., O'Bryan, C. A., Crandall, P. G. &amp; </a:t>
            </a:r>
            <a:r>
              <a:rPr lang="en-US" sz="900" i="0" dirty="0" err="1">
                <a:solidFill>
                  <a:srgbClr val="333333"/>
                </a:solidFill>
                <a:effectLst/>
                <a:latin typeface="Lucida Grande"/>
              </a:rPr>
              <a:t>Ricke</a:t>
            </a:r>
            <a:r>
              <a:rPr lang="en-US" sz="900" i="0" dirty="0">
                <a:solidFill>
                  <a:srgbClr val="333333"/>
                </a:solidFill>
                <a:effectLst/>
                <a:latin typeface="Lucida Grande"/>
              </a:rPr>
              <a:t>, S. C. (2012) Food Safety and Food Security. </a:t>
            </a:r>
            <a:r>
              <a:rPr lang="en-US" sz="900" i="1" dirty="0">
                <a:solidFill>
                  <a:srgbClr val="333333"/>
                </a:solidFill>
                <a:effectLst/>
                <a:latin typeface="Lucida Grande"/>
              </a:rPr>
              <a:t>Nature Education Knowledge</a:t>
            </a:r>
            <a:r>
              <a:rPr lang="en-US" sz="900" i="0" dirty="0">
                <a:solidFill>
                  <a:srgbClr val="333333"/>
                </a:solidFill>
                <a:effectLst/>
                <a:latin typeface="Lucida Grande"/>
              </a:rPr>
              <a:t> 3(10):9</a:t>
            </a:r>
            <a:endParaRPr lang="en-US" sz="900" dirty="0"/>
          </a:p>
        </p:txBody>
      </p:sp>
    </p:spTree>
    <p:extLst>
      <p:ext uri="{BB962C8B-B14F-4D97-AF65-F5344CB8AC3E}">
        <p14:creationId xmlns:p14="http://schemas.microsoft.com/office/powerpoint/2010/main" val="38859804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E014F-776A-415B-BBF1-5B30F7F087BA}"/>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AB40681-7643-418E-A13F-600E4FBEC791}"/>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5D857771-46BF-4695-BAAF-7F5C1B5BF2E8}"/>
              </a:ext>
            </a:extLst>
          </p:cNvPr>
          <p:cNvPicPr>
            <a:picLocks noChangeAspect="1"/>
          </p:cNvPicPr>
          <p:nvPr/>
        </p:nvPicPr>
        <p:blipFill>
          <a:blip r:embed="rId2"/>
          <a:stretch>
            <a:fillRect/>
          </a:stretch>
        </p:blipFill>
        <p:spPr>
          <a:xfrm>
            <a:off x="512100" y="261317"/>
            <a:ext cx="9705653" cy="4968459"/>
          </a:xfrm>
          <a:prstGeom prst="rect">
            <a:avLst/>
          </a:prstGeom>
        </p:spPr>
      </p:pic>
      <p:sp>
        <p:nvSpPr>
          <p:cNvPr id="6" name="TextBox 5">
            <a:extLst>
              <a:ext uri="{FF2B5EF4-FFF2-40B4-BE49-F238E27FC236}">
                <a16:creationId xmlns:a16="http://schemas.microsoft.com/office/drawing/2014/main" id="{853EEAC5-46B1-4E52-A682-2B35AB391C45}"/>
              </a:ext>
            </a:extLst>
          </p:cNvPr>
          <p:cNvSpPr txBox="1"/>
          <p:nvPr/>
        </p:nvSpPr>
        <p:spPr>
          <a:xfrm>
            <a:off x="3516719" y="5154813"/>
            <a:ext cx="6445988" cy="1015663"/>
          </a:xfrm>
          <a:prstGeom prst="rect">
            <a:avLst/>
          </a:prstGeom>
          <a:noFill/>
        </p:spPr>
        <p:txBody>
          <a:bodyPr wrap="square">
            <a:spAutoFit/>
          </a:bodyPr>
          <a:lstStyle/>
          <a:p>
            <a:pPr marL="1200160" lvl="1" indent="-457200">
              <a:spcBef>
                <a:spcPct val="0"/>
              </a:spcBef>
              <a:spcAft>
                <a:spcPct val="0"/>
              </a:spcAft>
            </a:pPr>
            <a:r>
              <a:rPr lang="en-US" altLang="x-none" sz="2000" b="1" dirty="0"/>
              <a:t>CANNOT HAVE FOOD SECURITY WITHOUT FOOD SAFETY</a:t>
            </a:r>
          </a:p>
          <a:p>
            <a:pPr marL="1200160" lvl="1" indent="-457200">
              <a:spcBef>
                <a:spcPct val="0"/>
              </a:spcBef>
              <a:spcAft>
                <a:spcPct val="0"/>
              </a:spcAft>
              <a:buNone/>
            </a:pPr>
            <a:r>
              <a:rPr lang="en-US" sz="2000" dirty="0">
                <a:solidFill>
                  <a:schemeClr val="accent2"/>
                </a:solidFill>
                <a:hlinkClick r:id="rId3">
                  <a:extLst>
                    <a:ext uri="{A12FA001-AC4F-418D-AE19-62706E023703}">
                      <ahyp:hlinkClr xmlns:ahyp="http://schemas.microsoft.com/office/drawing/2018/hyperlinkcolor" val="tx"/>
                    </a:ext>
                  </a:extLst>
                </a:hlinkClick>
              </a:rPr>
              <a:t>If It Isn’t Safe, It Isn’t Food”</a:t>
            </a:r>
            <a:r>
              <a:rPr lang="en-US" sz="2000" dirty="0">
                <a:solidFill>
                  <a:schemeClr val="accent2"/>
                </a:solidFill>
              </a:rPr>
              <a:t>, </a:t>
            </a:r>
            <a:r>
              <a:rPr lang="en-US" sz="2000" dirty="0"/>
              <a:t>“twin threats”</a:t>
            </a:r>
          </a:p>
        </p:txBody>
      </p:sp>
    </p:spTree>
    <p:extLst>
      <p:ext uri="{BB962C8B-B14F-4D97-AF65-F5344CB8AC3E}">
        <p14:creationId xmlns:p14="http://schemas.microsoft.com/office/powerpoint/2010/main" val="2172988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406BB-ED99-44F1-9426-B19FA8AD789B}"/>
              </a:ext>
            </a:extLst>
          </p:cNvPr>
          <p:cNvSpPr>
            <a:spLocks noGrp="1"/>
          </p:cNvSpPr>
          <p:nvPr>
            <p:ph type="title"/>
          </p:nvPr>
        </p:nvSpPr>
        <p:spPr/>
        <p:txBody>
          <a:bodyPr/>
          <a:lstStyle/>
          <a:p>
            <a:r>
              <a:rPr lang="en-US" dirty="0"/>
              <a:t>Summary of food safety situations in Africa</a:t>
            </a:r>
          </a:p>
        </p:txBody>
      </p:sp>
      <p:sp>
        <p:nvSpPr>
          <p:cNvPr id="3" name="Content Placeholder 2">
            <a:extLst>
              <a:ext uri="{FF2B5EF4-FFF2-40B4-BE49-F238E27FC236}">
                <a16:creationId xmlns:a16="http://schemas.microsoft.com/office/drawing/2014/main" id="{40CA66AE-8B6F-4B5B-84DE-CAAE0D6409D8}"/>
              </a:ext>
            </a:extLst>
          </p:cNvPr>
          <p:cNvSpPr>
            <a:spLocks noGrp="1"/>
          </p:cNvSpPr>
          <p:nvPr>
            <p:ph idx="1"/>
          </p:nvPr>
        </p:nvSpPr>
        <p:spPr>
          <a:xfrm>
            <a:off x="703028" y="1119532"/>
            <a:ext cx="10515600" cy="3867138"/>
          </a:xfrm>
        </p:spPr>
        <p:txBody>
          <a:bodyPr/>
          <a:lstStyle/>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High prevalence of foodborne illnesses, especially contributing to gastrointestinal illness, though surveillance is not well coordinated with potential underreporting</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Preference of the community for raw animal source foods/raw milk and raw beef consumption/</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Change in food production systems, towards intensification and unplanned urbanization</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Outdated laws with high irregularity in the implementation</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The domestic food market is dominated by informal settings: dilemma in regulating the informal sector, related to food security</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Predominance of food fraud/adulteration/</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Lack of awareness for standards and quality</a:t>
            </a:r>
            <a:endParaRPr lang="en-US" sz="1800" dirty="0">
              <a:effectLst/>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80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Unreliable infrastructure, most of food establishments start in the form of cottage industry </a:t>
            </a:r>
            <a:endParaRPr lang="en-US" sz="1800" dirty="0">
              <a:latin typeface="Times New Roman" panose="02020603050405020304" pitchFamily="18" charset="0"/>
              <a:ea typeface="Calibri" panose="020F0502020204030204" pitchFamily="34" charset="0"/>
            </a:endParaRPr>
          </a:p>
          <a:p>
            <a:pPr marL="342900" marR="0" lvl="0" indent="-342900">
              <a:lnSpc>
                <a:spcPct val="107000"/>
              </a:lnSpc>
              <a:spcBef>
                <a:spcPts val="0"/>
              </a:spcBef>
              <a:spcAft>
                <a:spcPts val="800"/>
              </a:spcAft>
              <a:buFont typeface="+mj-lt"/>
              <a:buAutoNum type="arabicPeriod"/>
            </a:pPr>
            <a:r>
              <a:rPr lang="en-US" sz="1800" dirty="0">
                <a:solidFill>
                  <a:srgbClr val="2E2E2E"/>
                </a:solidFill>
                <a:effectLst/>
                <a:latin typeface="Times New Roman" panose="02020603050405020304" pitchFamily="18" charset="0"/>
                <a:ea typeface="Calibri" panose="020F0502020204030204" pitchFamily="34" charset="0"/>
              </a:rPr>
              <a:t>Limited coordination among national and international organizations dealing or supporting food safety initiatives, for example lack of donors coordination in food safety</a:t>
            </a:r>
            <a:endParaRPr lang="en-US" dirty="0"/>
          </a:p>
        </p:txBody>
      </p:sp>
    </p:spTree>
    <p:extLst>
      <p:ext uri="{BB962C8B-B14F-4D97-AF65-F5344CB8AC3E}">
        <p14:creationId xmlns:p14="http://schemas.microsoft.com/office/powerpoint/2010/main" val="41835600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EF9481C-12A4-4772-A4C0-1A33ADFBD7C4}"/>
              </a:ext>
            </a:extLst>
          </p:cNvPr>
          <p:cNvSpPr>
            <a:spLocks noGrp="1"/>
          </p:cNvSpPr>
          <p:nvPr>
            <p:ph type="ctrTitle"/>
          </p:nvPr>
        </p:nvSpPr>
        <p:spPr/>
        <p:txBody>
          <a:bodyPr/>
          <a:lstStyle/>
          <a:p>
            <a:r>
              <a:rPr lang="en-US" dirty="0"/>
              <a:t>Food Safety Interventions</a:t>
            </a:r>
            <a:br>
              <a:rPr lang="en-US" dirty="0"/>
            </a:br>
            <a:r>
              <a:rPr lang="en-US" dirty="0"/>
              <a:t>(Integrated approaches)</a:t>
            </a:r>
          </a:p>
        </p:txBody>
      </p:sp>
      <p:sp>
        <p:nvSpPr>
          <p:cNvPr id="5" name="Subtitle 4">
            <a:extLst>
              <a:ext uri="{FF2B5EF4-FFF2-40B4-BE49-F238E27FC236}">
                <a16:creationId xmlns:a16="http://schemas.microsoft.com/office/drawing/2014/main" id="{23A891EC-97A0-4CBC-B4CA-0CC561F751BD}"/>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772488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Women training on milk hygiene</a:t>
            </a:r>
          </a:p>
        </p:txBody>
      </p:sp>
      <p:sp>
        <p:nvSpPr>
          <p:cNvPr id="4" name="Content Placeholder 3">
            <a:extLst>
              <a:ext uri="{FF2B5EF4-FFF2-40B4-BE49-F238E27FC236}">
                <a16:creationId xmlns:a16="http://schemas.microsoft.com/office/drawing/2014/main" id="{1FB6507A-4F4A-4B02-B284-F4C3471E5A02}"/>
              </a:ext>
            </a:extLst>
          </p:cNvPr>
          <p:cNvSpPr>
            <a:spLocks noGrp="1"/>
          </p:cNvSpPr>
          <p:nvPr>
            <p:ph idx="1"/>
          </p:nvPr>
        </p:nvSpPr>
        <p:spPr/>
        <p:txBody>
          <a:bodyPr/>
          <a:lstStyle/>
          <a:p>
            <a:endParaRPr lang="en-US" dirty="0"/>
          </a:p>
        </p:txBody>
      </p:sp>
      <p:pic>
        <p:nvPicPr>
          <p:cNvPr id="6" name="Picture 5">
            <a:extLst>
              <a:ext uri="{FF2B5EF4-FFF2-40B4-BE49-F238E27FC236}">
                <a16:creationId xmlns:a16="http://schemas.microsoft.com/office/drawing/2014/main" id="{C6D3F332-7790-4DF2-B73B-EC8F6AD6A3BA}"/>
              </a:ext>
            </a:extLst>
          </p:cNvPr>
          <p:cNvPicPr>
            <a:picLocks noChangeAspect="1"/>
          </p:cNvPicPr>
          <p:nvPr/>
        </p:nvPicPr>
        <p:blipFill rotWithShape="1">
          <a:blip r:embed="rId2"/>
          <a:srcRect/>
          <a:stretch/>
        </p:blipFill>
        <p:spPr>
          <a:xfrm>
            <a:off x="2169043" y="865331"/>
            <a:ext cx="6478836" cy="5127337"/>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Training intervention…</a:t>
            </a:r>
            <a:endParaRPr lang="en-US" dirty="0"/>
          </a:p>
        </p:txBody>
      </p:sp>
      <p:sp>
        <p:nvSpPr>
          <p:cNvPr id="3" name="Content Placeholder 2">
            <a:extLst>
              <a:ext uri="{FF2B5EF4-FFF2-40B4-BE49-F238E27FC236}">
                <a16:creationId xmlns:a16="http://schemas.microsoft.com/office/drawing/2014/main" id="{074A813F-EB29-46D0-9B55-3B9A0E1DF96E}"/>
              </a:ext>
            </a:extLst>
          </p:cNvPr>
          <p:cNvSpPr>
            <a:spLocks noGrp="1"/>
          </p:cNvSpPr>
          <p:nvPr>
            <p:ph idx="1"/>
          </p:nvPr>
        </p:nvSpPr>
        <p:spPr/>
        <p:txBody>
          <a:bodyPr/>
          <a:lstStyle/>
          <a:p>
            <a:pPr>
              <a:lnSpc>
                <a:spcPct val="114999"/>
              </a:lnSpc>
            </a:pPr>
            <a:r>
              <a:rPr lang="en-US" sz="2800" dirty="0">
                <a:solidFill>
                  <a:schemeClr val="tx1">
                    <a:lumMod val="75000"/>
                    <a:lumOff val="25000"/>
                  </a:schemeClr>
                </a:solidFill>
                <a:latin typeface="Gill Sans MT"/>
              </a:rPr>
              <a:t>The intervention </a:t>
            </a:r>
            <a:r>
              <a:rPr lang="en-US" sz="2800" b="1" dirty="0">
                <a:solidFill>
                  <a:schemeClr val="tx1">
                    <a:lumMod val="75000"/>
                    <a:lumOff val="25000"/>
                  </a:schemeClr>
                </a:solidFill>
                <a:latin typeface="Gill Sans MT"/>
              </a:rPr>
              <a:t>improved </a:t>
            </a:r>
            <a:r>
              <a:rPr lang="en-US" sz="2800" dirty="0">
                <a:solidFill>
                  <a:schemeClr val="tx1">
                    <a:lumMod val="75000"/>
                    <a:lumOff val="25000"/>
                  </a:schemeClr>
                </a:solidFill>
                <a:latin typeface="Gill Sans MT"/>
              </a:rPr>
              <a:t>knowledge, attitudes and practices on milk hygiene compared to the baseline.</a:t>
            </a:r>
            <a:endParaRPr lang="en-US" sz="2800" dirty="0">
              <a:solidFill>
                <a:schemeClr val="tx1">
                  <a:lumMod val="75000"/>
                  <a:lumOff val="25000"/>
                </a:schemeClr>
              </a:solidFill>
            </a:endParaRPr>
          </a:p>
          <a:p>
            <a:pPr>
              <a:lnSpc>
                <a:spcPct val="114999"/>
              </a:lnSpc>
            </a:pPr>
            <a:r>
              <a:rPr lang="en-US" sz="2800" dirty="0">
                <a:solidFill>
                  <a:schemeClr val="tx1">
                    <a:lumMod val="75000"/>
                    <a:lumOff val="25000"/>
                  </a:schemeClr>
                </a:solidFill>
              </a:rPr>
              <a:t>The intervention improved:</a:t>
            </a:r>
          </a:p>
          <a:p>
            <a:pPr>
              <a:lnSpc>
                <a:spcPct val="114999"/>
              </a:lnSpc>
              <a:buFont typeface="Wingdings" pitchFamily="2" charset="2"/>
              <a:buChar char="Ø"/>
            </a:pPr>
            <a:r>
              <a:rPr lang="en-US" sz="2800" dirty="0">
                <a:solidFill>
                  <a:schemeClr val="tx1">
                    <a:lumMod val="75000"/>
                    <a:lumOff val="25000"/>
                  </a:schemeClr>
                </a:solidFill>
              </a:rPr>
              <a:t> adoption of correct practices and having the appropriate attitudes by a lesser amount than anticipated</a:t>
            </a:r>
          </a:p>
          <a:p>
            <a:pPr>
              <a:lnSpc>
                <a:spcPct val="114999"/>
              </a:lnSpc>
              <a:buFont typeface="Wingdings" pitchFamily="2" charset="2"/>
              <a:buChar char="Ø"/>
            </a:pPr>
            <a:r>
              <a:rPr lang="en-US" sz="2800" b="1" dirty="0">
                <a:solidFill>
                  <a:schemeClr val="tx1">
                    <a:lumMod val="75000"/>
                    <a:lumOff val="25000"/>
                  </a:schemeClr>
                </a:solidFill>
              </a:rPr>
              <a:t> several participants still continued to have negative attitudes and wrong practices after the training</a:t>
            </a:r>
            <a:endParaRPr lang="en-US" sz="2800" b="1" dirty="0">
              <a:solidFill>
                <a:schemeClr val="tx1">
                  <a:lumMod val="75000"/>
                  <a:lumOff val="25000"/>
                </a:schemeClr>
              </a:solidFill>
              <a:ea typeface="Roboto" panose="02000000000000000000" pitchFamily="2" charset="0"/>
              <a:cs typeface="Segoe UI" panose="020B0502040204020203" pitchFamily="34" charset="0"/>
            </a:endParaRP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0D7C6-5C53-431C-BD46-462C7B35B231}"/>
              </a:ext>
            </a:extLst>
          </p:cNvPr>
          <p:cNvSpPr>
            <a:spLocks noGrp="1"/>
          </p:cNvSpPr>
          <p:nvPr>
            <p:ph type="title"/>
          </p:nvPr>
        </p:nvSpPr>
        <p:spPr/>
        <p:txBody>
          <a:bodyPr/>
          <a:lstStyle/>
          <a:p>
            <a:r>
              <a:rPr lang="en-US" dirty="0"/>
              <a:t>Food safety intervention studies</a:t>
            </a:r>
          </a:p>
        </p:txBody>
      </p:sp>
      <p:sp>
        <p:nvSpPr>
          <p:cNvPr id="3" name="Content Placeholder 2">
            <a:extLst>
              <a:ext uri="{FF2B5EF4-FFF2-40B4-BE49-F238E27FC236}">
                <a16:creationId xmlns:a16="http://schemas.microsoft.com/office/drawing/2014/main" id="{94126CA8-0D2C-49C3-B446-9BE83742EE5C}"/>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2E1C7BD5-E219-4386-BD31-750C73C55BE7}"/>
              </a:ext>
            </a:extLst>
          </p:cNvPr>
          <p:cNvPicPr>
            <a:picLocks noChangeAspect="1"/>
          </p:cNvPicPr>
          <p:nvPr/>
        </p:nvPicPr>
        <p:blipFill>
          <a:blip r:embed="rId2"/>
          <a:stretch>
            <a:fillRect/>
          </a:stretch>
        </p:blipFill>
        <p:spPr>
          <a:xfrm>
            <a:off x="0" y="1053081"/>
            <a:ext cx="12192000" cy="4751838"/>
          </a:xfrm>
          <a:prstGeom prst="rect">
            <a:avLst/>
          </a:prstGeom>
        </p:spPr>
      </p:pic>
    </p:spTree>
    <p:extLst>
      <p:ext uri="{BB962C8B-B14F-4D97-AF65-F5344CB8AC3E}">
        <p14:creationId xmlns:p14="http://schemas.microsoft.com/office/powerpoint/2010/main" val="3930406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B39015-C586-428C-B80A-D15A62F3D991}"/>
              </a:ext>
            </a:extLst>
          </p:cNvPr>
          <p:cNvSpPr>
            <a:spLocks noGrp="1"/>
          </p:cNvSpPr>
          <p:nvPr>
            <p:ph type="title"/>
          </p:nvPr>
        </p:nvSpPr>
        <p:spPr/>
        <p:txBody>
          <a:bodyPr anchor="b">
            <a:normAutofit fontScale="90000"/>
          </a:bodyPr>
          <a:lstStyle/>
          <a:p>
            <a:r>
              <a:rPr lang="en-US" sz="5400" dirty="0"/>
              <a:t>The geographic continent of Africa</a:t>
            </a:r>
          </a:p>
        </p:txBody>
      </p:sp>
      <p:sp>
        <p:nvSpPr>
          <p:cNvPr id="3" name="Content Placeholder 2">
            <a:extLst>
              <a:ext uri="{FF2B5EF4-FFF2-40B4-BE49-F238E27FC236}">
                <a16:creationId xmlns:a16="http://schemas.microsoft.com/office/drawing/2014/main" id="{D1406308-1F86-4EA4-BE47-03EE55CA7548}"/>
              </a:ext>
            </a:extLst>
          </p:cNvPr>
          <p:cNvSpPr>
            <a:spLocks noGrp="1"/>
          </p:cNvSpPr>
          <p:nvPr>
            <p:ph idx="1"/>
          </p:nvPr>
        </p:nvSpPr>
        <p:spPr>
          <a:xfrm>
            <a:off x="703027" y="1119532"/>
            <a:ext cx="8766378" cy="3771445"/>
          </a:xfrm>
        </p:spPr>
        <p:txBody>
          <a:bodyPr>
            <a:noAutofit/>
          </a:bodyPr>
          <a:lstStyle/>
          <a:p>
            <a:r>
              <a:rPr lang="en-US" sz="2300" b="0" i="0" dirty="0">
                <a:effectLst/>
                <a:latin typeface="arial" panose="020B0604020202020204" pitchFamily="34" charset="0"/>
              </a:rPr>
              <a:t>The second-largest in area: 30.3 million km² (above Sahara and s</a:t>
            </a:r>
            <a:r>
              <a:rPr lang="en-US" sz="2300" dirty="0">
                <a:latin typeface="arial" panose="020B0604020202020204" pitchFamily="34" charset="0"/>
              </a:rPr>
              <a:t>ub-Sahara countries)</a:t>
            </a:r>
            <a:endParaRPr lang="en-US" sz="2300" b="0" i="0" dirty="0">
              <a:effectLst/>
              <a:latin typeface="arial" panose="020B0604020202020204" pitchFamily="34" charset="0"/>
            </a:endParaRPr>
          </a:p>
          <a:p>
            <a:r>
              <a:rPr lang="en-US" sz="2300" dirty="0">
                <a:latin typeface="arial" panose="020B0604020202020204" pitchFamily="34" charset="0"/>
              </a:rPr>
              <a:t>The </a:t>
            </a:r>
            <a:r>
              <a:rPr lang="en-US" sz="2300" b="0" i="0" dirty="0">
                <a:effectLst/>
                <a:latin typeface="arial" panose="020B0604020202020204" pitchFamily="34" charset="0"/>
              </a:rPr>
              <a:t>second-most populous: 1.3 billion (2018), 16% of the world's human population</a:t>
            </a:r>
          </a:p>
          <a:p>
            <a:r>
              <a:rPr lang="en-US" sz="2300" dirty="0" err="1">
                <a:latin typeface="arial" panose="020B0604020202020204" pitchFamily="34" charset="0"/>
              </a:rPr>
              <a:t>Agro</a:t>
            </a:r>
            <a:r>
              <a:rPr lang="en-US" sz="2300" dirty="0">
                <a:latin typeface="arial" panose="020B0604020202020204" pitchFamily="34" charset="0"/>
              </a:rPr>
              <a:t>-ecologically diverse (tropical rainforest to Saharan desert)</a:t>
            </a:r>
          </a:p>
          <a:p>
            <a:r>
              <a:rPr lang="en-US" sz="2300" dirty="0"/>
              <a:t>Poverty is widespread in Africa, yet growing fast:  average of 3.4% GDP</a:t>
            </a:r>
            <a:endParaRPr lang="en-US" sz="2300" b="0" i="0" dirty="0">
              <a:effectLst/>
              <a:latin typeface="arial" panose="020B0604020202020204" pitchFamily="34" charset="0"/>
            </a:endParaRPr>
          </a:p>
          <a:p>
            <a:r>
              <a:rPr lang="en-US" sz="2300" dirty="0">
                <a:latin typeface="arial" panose="020B0604020202020204" pitchFamily="34" charset="0"/>
              </a:rPr>
              <a:t>Agriculture is the mainstay of the people (2/3 employment)</a:t>
            </a:r>
            <a:endParaRPr lang="en-US" sz="2300" b="0" i="0" dirty="0">
              <a:effectLst/>
              <a:latin typeface="arial" panose="020B0604020202020204" pitchFamily="34" charset="0"/>
            </a:endParaRPr>
          </a:p>
          <a:p>
            <a:r>
              <a:rPr lang="en-US" sz="2300" dirty="0">
                <a:latin typeface="arial" panose="020B0604020202020204" pitchFamily="34" charset="0"/>
              </a:rPr>
              <a:t>Smallholders farmers are dominant of the agricultural systems (about 60%)</a:t>
            </a:r>
            <a:endParaRPr lang="en-US" sz="2300" b="0" i="0" dirty="0">
              <a:effectLst/>
              <a:latin typeface="arial" panose="020B0604020202020204" pitchFamily="34" charset="0"/>
            </a:endParaRPr>
          </a:p>
        </p:txBody>
      </p:sp>
      <p:pic>
        <p:nvPicPr>
          <p:cNvPr id="6" name="Picture 5" descr="A colorful kite in the sky&#10;&#10;Description automatically generated with low confidence">
            <a:extLst>
              <a:ext uri="{FF2B5EF4-FFF2-40B4-BE49-F238E27FC236}">
                <a16:creationId xmlns:a16="http://schemas.microsoft.com/office/drawing/2014/main" id="{DA7B8B28-A797-4C56-9EF3-964FA93CBE99}"/>
              </a:ext>
            </a:extLst>
          </p:cNvPr>
          <p:cNvPicPr>
            <a:picLocks noChangeAspect="1"/>
          </p:cNvPicPr>
          <p:nvPr/>
        </p:nvPicPr>
        <p:blipFill>
          <a:blip r:embed="rId3"/>
          <a:stretch>
            <a:fillRect/>
          </a:stretch>
        </p:blipFill>
        <p:spPr>
          <a:xfrm>
            <a:off x="9469405" y="1212112"/>
            <a:ext cx="2479615" cy="2318440"/>
          </a:xfrm>
          <a:prstGeom prst="rect">
            <a:avLst/>
          </a:prstGeom>
        </p:spPr>
      </p:pic>
      <p:pic>
        <p:nvPicPr>
          <p:cNvPr id="8" name="Picture 7" descr="Map&#10;&#10;Description automatically generated">
            <a:extLst>
              <a:ext uri="{FF2B5EF4-FFF2-40B4-BE49-F238E27FC236}">
                <a16:creationId xmlns:a16="http://schemas.microsoft.com/office/drawing/2014/main" id="{B78C9CEB-5F95-4FE2-B9A3-B8E9D2664C04}"/>
              </a:ext>
            </a:extLst>
          </p:cNvPr>
          <p:cNvPicPr>
            <a:picLocks noChangeAspect="1"/>
          </p:cNvPicPr>
          <p:nvPr/>
        </p:nvPicPr>
        <p:blipFill>
          <a:blip r:embed="rId4"/>
          <a:stretch>
            <a:fillRect/>
          </a:stretch>
        </p:blipFill>
        <p:spPr>
          <a:xfrm>
            <a:off x="9659263" y="3530552"/>
            <a:ext cx="2289757" cy="1848979"/>
          </a:xfrm>
          <a:prstGeom prst="rect">
            <a:avLst/>
          </a:prstGeom>
        </p:spPr>
      </p:pic>
      <p:pic>
        <p:nvPicPr>
          <p:cNvPr id="1026" name="Picture 2" descr="cdn.britannica.com/34/153434-050-863E8023/Mount...">
            <a:extLst>
              <a:ext uri="{FF2B5EF4-FFF2-40B4-BE49-F238E27FC236}">
                <a16:creationId xmlns:a16="http://schemas.microsoft.com/office/drawing/2014/main" id="{C1FC9005-40FE-4D71-BA60-BCB26E81B7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1155" y="4416377"/>
            <a:ext cx="2775469" cy="183193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FF72A951-7BBA-4A00-8463-726E3953D6F8}"/>
              </a:ext>
            </a:extLst>
          </p:cNvPr>
          <p:cNvSpPr txBox="1"/>
          <p:nvPr/>
        </p:nvSpPr>
        <p:spPr>
          <a:xfrm>
            <a:off x="6411013" y="6248314"/>
            <a:ext cx="3030279" cy="230832"/>
          </a:xfrm>
          <a:prstGeom prst="rect">
            <a:avLst/>
          </a:prstGeom>
          <a:noFill/>
        </p:spPr>
        <p:txBody>
          <a:bodyPr wrap="square">
            <a:spAutoFit/>
          </a:bodyPr>
          <a:lstStyle/>
          <a:p>
            <a:r>
              <a:rPr lang="en-US" sz="900" dirty="0"/>
              <a:t>https://www.britannica.com/place/Kilimanjaro</a:t>
            </a:r>
          </a:p>
        </p:txBody>
      </p:sp>
      <p:pic>
        <p:nvPicPr>
          <p:cNvPr id="1028" name="Picture 4" descr="Travel Monday: A Photo Trip to Ethiopia's Danakil Depression - The Atlantic">
            <a:extLst>
              <a:ext uri="{FF2B5EF4-FFF2-40B4-BE49-F238E27FC236}">
                <a16:creationId xmlns:a16="http://schemas.microsoft.com/office/drawing/2014/main" id="{D19B9A15-03D1-4FA2-BB01-4C3ED75F930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08560" y="4493706"/>
            <a:ext cx="2581275" cy="1771650"/>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a:extLst>
              <a:ext uri="{FF2B5EF4-FFF2-40B4-BE49-F238E27FC236}">
                <a16:creationId xmlns:a16="http://schemas.microsoft.com/office/drawing/2014/main" id="{CC2C02F6-2B00-491A-8373-AD2E5FB0E5A8}"/>
              </a:ext>
            </a:extLst>
          </p:cNvPr>
          <p:cNvSpPr txBox="1"/>
          <p:nvPr/>
        </p:nvSpPr>
        <p:spPr>
          <a:xfrm>
            <a:off x="3195212" y="6221733"/>
            <a:ext cx="2900788" cy="230832"/>
          </a:xfrm>
          <a:prstGeom prst="rect">
            <a:avLst/>
          </a:prstGeom>
          <a:noFill/>
        </p:spPr>
        <p:txBody>
          <a:bodyPr wrap="square">
            <a:spAutoFit/>
          </a:bodyPr>
          <a:lstStyle/>
          <a:p>
            <a:r>
              <a:rPr lang="en-US" sz="900" dirty="0"/>
              <a:t>https://www.theatlantic.com</a:t>
            </a:r>
          </a:p>
        </p:txBody>
      </p:sp>
    </p:spTree>
    <p:extLst>
      <p:ext uri="{BB962C8B-B14F-4D97-AF65-F5344CB8AC3E}">
        <p14:creationId xmlns:p14="http://schemas.microsoft.com/office/powerpoint/2010/main" val="4726788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438C2-D4CC-4569-BA07-4CE8415758B0}"/>
              </a:ext>
            </a:extLst>
          </p:cNvPr>
          <p:cNvSpPr>
            <a:spLocks noGrp="1"/>
          </p:cNvSpPr>
          <p:nvPr>
            <p:ph type="title"/>
          </p:nvPr>
        </p:nvSpPr>
        <p:spPr/>
        <p:txBody>
          <a:bodyPr/>
          <a:lstStyle/>
          <a:p>
            <a:r>
              <a:rPr lang="en-US" dirty="0"/>
              <a:t>Role of consumers to make food safe</a:t>
            </a:r>
            <a:endParaRPr lang="en-GB" dirty="0"/>
          </a:p>
        </p:txBody>
      </p:sp>
      <p:sp>
        <p:nvSpPr>
          <p:cNvPr id="5" name="Content Placeholder 4">
            <a:extLst>
              <a:ext uri="{FF2B5EF4-FFF2-40B4-BE49-F238E27FC236}">
                <a16:creationId xmlns:a16="http://schemas.microsoft.com/office/drawing/2014/main" id="{6CBF7635-9466-4D59-8E49-DD77F373F52E}"/>
              </a:ext>
            </a:extLst>
          </p:cNvPr>
          <p:cNvSpPr>
            <a:spLocks noGrp="1"/>
          </p:cNvSpPr>
          <p:nvPr>
            <p:ph idx="1"/>
          </p:nvPr>
        </p:nvSpPr>
        <p:spPr>
          <a:xfrm>
            <a:off x="703029" y="1119532"/>
            <a:ext cx="8026302" cy="3052418"/>
          </a:xfrm>
        </p:spPr>
        <p:txBody>
          <a:bodyPr/>
          <a:lstStyle/>
          <a:p>
            <a:pPr marL="457200" indent="-457200">
              <a:buFont typeface="Arial" panose="020B0604020202020204" pitchFamily="34" charset="0"/>
              <a:buChar char="•"/>
            </a:pPr>
            <a:r>
              <a:rPr lang="en-US" dirty="0"/>
              <a:t>WHO five-keys</a:t>
            </a:r>
          </a:p>
          <a:p>
            <a:pPr marL="1200160" lvl="1" indent="-457200"/>
            <a:r>
              <a:rPr lang="en-US" dirty="0"/>
              <a:t>Keep clean (food, hands, environment)</a:t>
            </a:r>
          </a:p>
          <a:p>
            <a:pPr marL="1200160" lvl="1" indent="-457200"/>
            <a:r>
              <a:rPr lang="en-US" dirty="0"/>
              <a:t>Separate raw and cooked</a:t>
            </a:r>
          </a:p>
          <a:p>
            <a:pPr marL="1200160" lvl="1" indent="-457200"/>
            <a:r>
              <a:rPr lang="en-US" dirty="0"/>
              <a:t>COOK THOROUGHLY (= can kill almost all germs)</a:t>
            </a:r>
          </a:p>
          <a:p>
            <a:pPr marL="1200160" lvl="1" indent="-457200"/>
            <a:r>
              <a:rPr lang="en-US" dirty="0"/>
              <a:t>Store appropriately (at safe temperature)</a:t>
            </a:r>
          </a:p>
          <a:p>
            <a:pPr marL="1200160" lvl="1" indent="-457200"/>
            <a:r>
              <a:rPr lang="en-US" dirty="0"/>
              <a:t>Use safe water and raw materials</a:t>
            </a:r>
          </a:p>
          <a:p>
            <a:pPr marL="457200" indent="-457200">
              <a:buFont typeface="Arial" panose="020B0604020202020204" pitchFamily="34" charset="0"/>
              <a:buChar char="•"/>
            </a:pPr>
            <a:r>
              <a:rPr lang="en-US" dirty="0"/>
              <a:t>What if cannot afford quality foods or no refrigeration</a:t>
            </a:r>
          </a:p>
          <a:p>
            <a:pPr marL="1200160" lvl="1" indent="-457200"/>
            <a:r>
              <a:rPr lang="en-US" dirty="0"/>
              <a:t>Consume food quickly without extended storage</a:t>
            </a:r>
          </a:p>
          <a:p>
            <a:pPr marL="1200160" lvl="1" indent="-457200"/>
            <a:r>
              <a:rPr lang="en-US" dirty="0"/>
              <a:t>Minimize handling</a:t>
            </a:r>
          </a:p>
          <a:p>
            <a:pPr marL="1200160" lvl="1" indent="-457200"/>
            <a:r>
              <a:rPr lang="en-US" dirty="0"/>
              <a:t>Cook thoroughly</a:t>
            </a:r>
          </a:p>
          <a:p>
            <a:pPr marL="1200160" lvl="1" indent="-457200"/>
            <a:r>
              <a:rPr lang="en-US" dirty="0"/>
              <a:t>Grow your own food</a:t>
            </a:r>
            <a:endParaRPr lang="en-GB" dirty="0"/>
          </a:p>
        </p:txBody>
      </p:sp>
      <p:pic>
        <p:nvPicPr>
          <p:cNvPr id="6" name="Picture 5">
            <a:extLst>
              <a:ext uri="{FF2B5EF4-FFF2-40B4-BE49-F238E27FC236}">
                <a16:creationId xmlns:a16="http://schemas.microsoft.com/office/drawing/2014/main" id="{B7C2A1AE-8282-4C1B-B870-80684F6D3AC3}"/>
              </a:ext>
            </a:extLst>
          </p:cNvPr>
          <p:cNvPicPr>
            <a:picLocks noChangeAspect="1"/>
          </p:cNvPicPr>
          <p:nvPr/>
        </p:nvPicPr>
        <p:blipFill>
          <a:blip r:embed="rId2" cstate="print"/>
          <a:stretch>
            <a:fillRect/>
          </a:stretch>
        </p:blipFill>
        <p:spPr>
          <a:xfrm>
            <a:off x="8904790" y="1236812"/>
            <a:ext cx="3287210" cy="4727275"/>
          </a:xfrm>
          <a:prstGeom prst="rect">
            <a:avLst/>
          </a:prstGeom>
        </p:spPr>
      </p:pic>
    </p:spTree>
    <p:extLst>
      <p:ext uri="{BB962C8B-B14F-4D97-AF65-F5344CB8AC3E}">
        <p14:creationId xmlns:p14="http://schemas.microsoft.com/office/powerpoint/2010/main" val="25032456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438C2-D4CC-4569-BA07-4CE8415758B0}"/>
              </a:ext>
            </a:extLst>
          </p:cNvPr>
          <p:cNvSpPr>
            <a:spLocks noGrp="1"/>
          </p:cNvSpPr>
          <p:nvPr>
            <p:ph type="title"/>
          </p:nvPr>
        </p:nvSpPr>
        <p:spPr>
          <a:xfrm>
            <a:off x="524741" y="620392"/>
            <a:ext cx="3808268" cy="5504688"/>
          </a:xfrm>
        </p:spPr>
        <p:txBody>
          <a:bodyPr>
            <a:normAutofit/>
          </a:bodyPr>
          <a:lstStyle/>
          <a:p>
            <a:r>
              <a:rPr lang="en-US" sz="5400" dirty="0">
                <a:solidFill>
                  <a:schemeClr val="accent5"/>
                </a:solidFill>
              </a:rPr>
              <a:t>Improve the supply of safe food: Integrated approach</a:t>
            </a:r>
            <a:endParaRPr lang="en-GB" sz="5400" dirty="0">
              <a:solidFill>
                <a:schemeClr val="accent5"/>
              </a:solidFill>
            </a:endParaRPr>
          </a:p>
        </p:txBody>
      </p:sp>
      <p:graphicFrame>
        <p:nvGraphicFramePr>
          <p:cNvPr id="7" name="Content Placeholder 4">
            <a:extLst>
              <a:ext uri="{FF2B5EF4-FFF2-40B4-BE49-F238E27FC236}">
                <a16:creationId xmlns:a16="http://schemas.microsoft.com/office/drawing/2014/main" id="{DDB2122F-B323-2846-1990-7D20AE0DD651}"/>
              </a:ext>
            </a:extLst>
          </p:cNvPr>
          <p:cNvGraphicFramePr>
            <a:graphicFrameLocks noGrp="1"/>
          </p:cNvGraphicFramePr>
          <p:nvPr>
            <p:ph idx="1"/>
            <p:extLst>
              <p:ext uri="{D42A27DB-BD31-4B8C-83A1-F6EECF244321}">
                <p14:modId xmlns:p14="http://schemas.microsoft.com/office/powerpoint/2010/main" val="155524572"/>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104358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76" name="Rectangle 134">
            <a:extLst>
              <a:ext uri="{FF2B5EF4-FFF2-40B4-BE49-F238E27FC236}">
                <a16:creationId xmlns:a16="http://schemas.microsoft.com/office/drawing/2014/main" id="{6234BCC6-39B9-47D9-8BF8-C665401AE23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rotWithShape="1">
          <a:blip r:embed="rId2" cstate="email"/>
          <a:srcRect t="16608" r="-2" b="22005"/>
          <a:stretch/>
        </p:blipFill>
        <p:spPr bwMode="auto">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a:noFill/>
        </p:spPr>
      </p:pic>
      <p:pic>
        <p:nvPicPr>
          <p:cNvPr id="3074" name="Picture 2"/>
          <p:cNvPicPr>
            <a:picLocks noChangeAspect="1" noChangeArrowheads="1"/>
          </p:cNvPicPr>
          <p:nvPr/>
        </p:nvPicPr>
        <p:blipFill rotWithShape="1">
          <a:blip r:embed="rId3" cstate="email"/>
          <a:srcRect t="16471" r="-2" b="22195"/>
          <a:stretch/>
        </p:blipFill>
        <p:spPr bwMode="auto">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a:noFill/>
        </p:spPr>
      </p:pic>
      <p:sp useBgFill="1">
        <p:nvSpPr>
          <p:cNvPr id="3077" name="Freeform: Shape 136">
            <a:extLst>
              <a:ext uri="{FF2B5EF4-FFF2-40B4-BE49-F238E27FC236}">
                <a16:creationId xmlns:a16="http://schemas.microsoft.com/office/drawing/2014/main" id="{72A9CE9D-DAC3-40AF-B504-78A64A909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078" name="Freeform: Shape 138">
            <a:extLst>
              <a:ext uri="{FF2B5EF4-FFF2-40B4-BE49-F238E27FC236}">
                <a16:creationId xmlns:a16="http://schemas.microsoft.com/office/drawing/2014/main" id="{506D7452-6CDE-4381-86CE-07B2459383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ext Placeholder 2"/>
          <p:cNvSpPr>
            <a:spLocks noGrp="1"/>
          </p:cNvSpPr>
          <p:nvPr>
            <p:ph type="body" sz="quarter" idx="10"/>
          </p:nvPr>
        </p:nvSpPr>
        <p:spPr>
          <a:xfrm>
            <a:off x="311321" y="1673929"/>
            <a:ext cx="4917948" cy="2465112"/>
          </a:xfrm>
        </p:spPr>
        <p:txBody>
          <a:bodyPr vert="horz" lIns="91440" tIns="45720" rIns="91440" bIns="45720" rtlCol="0">
            <a:normAutofit/>
          </a:bodyPr>
          <a:lstStyle/>
          <a:p>
            <a:r>
              <a:rPr lang="en-US" sz="3600" kern="1200" dirty="0">
                <a:solidFill>
                  <a:schemeClr val="tx1"/>
                </a:solidFill>
                <a:latin typeface="+mn-lt"/>
                <a:ea typeface="+mn-ea"/>
                <a:cs typeface="+mn-cs"/>
              </a:rPr>
              <a:t>Urban Food Markets in Africa Incentivizing food safety: the Pull-Push-Project</a:t>
            </a:r>
          </a:p>
        </p:txBody>
      </p:sp>
      <p:sp>
        <p:nvSpPr>
          <p:cNvPr id="141" name="Rectangle 140">
            <a:extLst>
              <a:ext uri="{FF2B5EF4-FFF2-40B4-BE49-F238E27FC236}">
                <a16:creationId xmlns:a16="http://schemas.microsoft.com/office/drawing/2014/main" id="{762DA937-8B55-4317-BD32-98D7AF30E39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67989"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Avenir Next LT Pro"/>
            </a:endParaRPr>
          </a:p>
        </p:txBody>
      </p:sp>
      <p:sp>
        <p:nvSpPr>
          <p:cNvPr id="143" name="Rectangle 142">
            <a:extLst>
              <a:ext uri="{FF2B5EF4-FFF2-40B4-BE49-F238E27FC236}">
                <a16:creationId xmlns:a16="http://schemas.microsoft.com/office/drawing/2014/main" id="{C52EE5A8-045B-4D39-8ED1-513334085E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098" y="4461119"/>
            <a:ext cx="5019074"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Rounded Rectangle 15"/>
          <p:cNvSpPr/>
          <p:nvPr/>
        </p:nvSpPr>
        <p:spPr>
          <a:xfrm>
            <a:off x="2039110" y="2113307"/>
            <a:ext cx="3261049" cy="2862165"/>
          </a:xfrm>
          <a:prstGeom prst="roundRect">
            <a:avLst/>
          </a:prstGeom>
          <a:ln w="38100"/>
        </p:spPr>
        <p:style>
          <a:lnRef idx="2">
            <a:schemeClr val="accent3"/>
          </a:lnRef>
          <a:fillRef idx="1">
            <a:schemeClr val="lt1"/>
          </a:fillRef>
          <a:effectRef idx="0">
            <a:schemeClr val="accent3"/>
          </a:effectRef>
          <a:fontRef idx="minor">
            <a:schemeClr val="dk1"/>
          </a:fontRef>
        </p:style>
        <p:txBody>
          <a:bodyPr rtlCol="0" anchor="t" anchorCtr="0"/>
          <a:lstStyle/>
          <a:p>
            <a:pPr algn="ctr" defTabSz="685800"/>
            <a:r>
              <a:rPr lang="de-DE" sz="1350" b="1" dirty="0">
                <a:solidFill>
                  <a:srgbClr val="70AD47"/>
                </a:solidFill>
                <a:latin typeface="Calibri" panose="020F0502020204030204"/>
              </a:rPr>
              <a:t>Pull approach (demand for safe food)</a:t>
            </a:r>
            <a:endParaRPr lang="en-GB" sz="1350" b="1" dirty="0">
              <a:solidFill>
                <a:srgbClr val="70AD47"/>
              </a:solidFill>
              <a:latin typeface="Calibri" panose="020F0502020204030204"/>
            </a:endParaRPr>
          </a:p>
        </p:txBody>
      </p:sp>
      <p:sp>
        <p:nvSpPr>
          <p:cNvPr id="15" name="Rounded Rectangle 14"/>
          <p:cNvSpPr/>
          <p:nvPr/>
        </p:nvSpPr>
        <p:spPr>
          <a:xfrm>
            <a:off x="6667501" y="2144868"/>
            <a:ext cx="3261049" cy="2862165"/>
          </a:xfrm>
          <a:prstGeom prst="roundRect">
            <a:avLst/>
          </a:prstGeom>
          <a:ln w="38100"/>
        </p:spPr>
        <p:style>
          <a:lnRef idx="2">
            <a:schemeClr val="accent6"/>
          </a:lnRef>
          <a:fillRef idx="1">
            <a:schemeClr val="lt1"/>
          </a:fillRef>
          <a:effectRef idx="0">
            <a:schemeClr val="accent6"/>
          </a:effectRef>
          <a:fontRef idx="minor">
            <a:schemeClr val="dk1"/>
          </a:fontRef>
        </p:style>
        <p:txBody>
          <a:bodyPr rtlCol="0" anchor="t" anchorCtr="0"/>
          <a:lstStyle/>
          <a:p>
            <a:pPr algn="ctr" defTabSz="685800"/>
            <a:r>
              <a:rPr lang="de-DE" sz="1350" b="1" dirty="0">
                <a:solidFill>
                  <a:srgbClr val="ED7D31"/>
                </a:solidFill>
                <a:latin typeface="Calibri" panose="020F0502020204030204"/>
              </a:rPr>
              <a:t>Push approach (supply of safe food)</a:t>
            </a:r>
            <a:endParaRPr lang="en-GB" sz="1350" b="1" dirty="0">
              <a:solidFill>
                <a:srgbClr val="ED7D31"/>
              </a:solidFill>
              <a:latin typeface="Calibri" panose="020F0502020204030204"/>
            </a:endParaRPr>
          </a:p>
        </p:txBody>
      </p:sp>
      <p:sp>
        <p:nvSpPr>
          <p:cNvPr id="7" name="Rounded Rectangle 6"/>
          <p:cNvSpPr/>
          <p:nvPr/>
        </p:nvSpPr>
        <p:spPr>
          <a:xfrm>
            <a:off x="4269395" y="1238709"/>
            <a:ext cx="3348318" cy="632012"/>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de-DE" sz="1350" dirty="0">
                <a:solidFill>
                  <a:prstClr val="black"/>
                </a:solidFill>
                <a:latin typeface="Calibri" panose="020F0502020204030204"/>
              </a:rPr>
              <a:t>Reduced burden FBD, professionalizing informal sector, appropriate governance</a:t>
            </a:r>
            <a:endParaRPr lang="en-GB" sz="1350" dirty="0">
              <a:solidFill>
                <a:prstClr val="black"/>
              </a:solidFill>
              <a:latin typeface="Calibri" panose="020F0502020204030204"/>
            </a:endParaRPr>
          </a:p>
        </p:txBody>
      </p:sp>
      <p:sp>
        <p:nvSpPr>
          <p:cNvPr id="8" name="Rounded Rectangle 7"/>
          <p:cNvSpPr/>
          <p:nvPr/>
        </p:nvSpPr>
        <p:spPr>
          <a:xfrm>
            <a:off x="1810918" y="2599596"/>
            <a:ext cx="8383555" cy="1252772"/>
          </a:xfrm>
          <a:prstGeom prst="roundRect">
            <a:avLst/>
          </a:prstGeom>
          <a:solidFill>
            <a:schemeClr val="lt1">
              <a:alpha val="50000"/>
            </a:schemeClr>
          </a:solidFill>
          <a:ln w="38100">
            <a:solidFill>
              <a:srgbClr val="7030A0"/>
            </a:solidFill>
          </a:ln>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de-DE" sz="1350" b="1" spc="113" dirty="0">
                <a:solidFill>
                  <a:prstClr val="black"/>
                </a:solidFill>
                <a:latin typeface="Calibri" panose="020F0502020204030204"/>
              </a:rPr>
              <a:t>ENABLING </a:t>
            </a:r>
          </a:p>
          <a:p>
            <a:pPr algn="ctr" defTabSz="685800"/>
            <a:r>
              <a:rPr lang="de-DE" sz="1350" b="1" spc="113" dirty="0">
                <a:solidFill>
                  <a:prstClr val="black"/>
                </a:solidFill>
                <a:latin typeface="Calibri" panose="020F0502020204030204"/>
              </a:rPr>
              <a:t>ENVIRONMENT</a:t>
            </a:r>
            <a:endParaRPr lang="en-GB" sz="1350" b="1" spc="113" dirty="0">
              <a:solidFill>
                <a:prstClr val="black"/>
              </a:solidFill>
              <a:latin typeface="Calibri" panose="020F0502020204030204"/>
            </a:endParaRPr>
          </a:p>
        </p:txBody>
      </p:sp>
      <p:sp>
        <p:nvSpPr>
          <p:cNvPr id="9" name="Rounded Rectangle 8"/>
          <p:cNvSpPr/>
          <p:nvPr/>
        </p:nvSpPr>
        <p:spPr>
          <a:xfrm>
            <a:off x="2174535" y="2907575"/>
            <a:ext cx="1849933" cy="636814"/>
          </a:xfrm>
          <a:prstGeom prst="roundRect">
            <a:avLst/>
          </a:prstGeom>
          <a:solidFill>
            <a:schemeClr val="accent3">
              <a:lumMod val="60000"/>
              <a:lumOff val="40000"/>
            </a:schemeClr>
          </a:solidFill>
          <a:ln w="38100"/>
        </p:spPr>
        <p:style>
          <a:lnRef idx="2">
            <a:schemeClr val="accent3"/>
          </a:lnRef>
          <a:fillRef idx="1">
            <a:schemeClr val="lt1"/>
          </a:fillRef>
          <a:effectRef idx="0">
            <a:schemeClr val="accent3"/>
          </a:effectRef>
          <a:fontRef idx="minor">
            <a:schemeClr val="dk1"/>
          </a:fontRef>
        </p:style>
        <p:txBody>
          <a:bodyPr rtlCol="0" anchor="ctr"/>
          <a:lstStyle/>
          <a:p>
            <a:pPr algn="ctr" defTabSz="685800"/>
            <a:r>
              <a:rPr lang="de-DE" sz="1200" dirty="0">
                <a:solidFill>
                  <a:prstClr val="black"/>
                </a:solidFill>
                <a:latin typeface="Calibri" panose="020F0502020204030204"/>
              </a:rPr>
              <a:t>Consumers recognize &amp; demand safer food</a:t>
            </a:r>
            <a:endParaRPr lang="en-GB" sz="1200" dirty="0">
              <a:solidFill>
                <a:prstClr val="black"/>
              </a:solidFill>
              <a:latin typeface="Calibri" panose="020F0502020204030204"/>
            </a:endParaRPr>
          </a:p>
        </p:txBody>
      </p:sp>
      <p:sp>
        <p:nvSpPr>
          <p:cNvPr id="10" name="Rounded Rectangle 9"/>
          <p:cNvSpPr/>
          <p:nvPr/>
        </p:nvSpPr>
        <p:spPr>
          <a:xfrm>
            <a:off x="7971177" y="2907575"/>
            <a:ext cx="1849933" cy="636814"/>
          </a:xfrm>
          <a:prstGeom prst="roundRect">
            <a:avLst/>
          </a:prstGeom>
          <a:solidFill>
            <a:schemeClr val="accent6">
              <a:lumMod val="40000"/>
              <a:lumOff val="60000"/>
            </a:schemeClr>
          </a:solidFill>
          <a:ln w="38100"/>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de-DE" sz="1200" dirty="0">
                <a:solidFill>
                  <a:prstClr val="black"/>
                </a:solidFill>
                <a:latin typeface="Calibri" panose="020F0502020204030204"/>
              </a:rPr>
              <a:t>VC actors respond to demand &amp; incentives</a:t>
            </a:r>
            <a:endParaRPr lang="en-GB" sz="1200" dirty="0">
              <a:solidFill>
                <a:prstClr val="black"/>
              </a:solidFill>
              <a:latin typeface="Calibri" panose="020F0502020204030204"/>
            </a:endParaRPr>
          </a:p>
        </p:txBody>
      </p:sp>
      <p:sp>
        <p:nvSpPr>
          <p:cNvPr id="11" name="Rounded Rectangle 10"/>
          <p:cNvSpPr/>
          <p:nvPr/>
        </p:nvSpPr>
        <p:spPr>
          <a:xfrm>
            <a:off x="7971178" y="4034315"/>
            <a:ext cx="1849933" cy="636814"/>
          </a:xfrm>
          <a:prstGeom prst="roundRect">
            <a:avLst/>
          </a:prstGeom>
          <a:solidFill>
            <a:schemeClr val="accent6">
              <a:lumMod val="40000"/>
              <a:lumOff val="60000"/>
            </a:schemeClr>
          </a:solidFill>
          <a:ln w="38100"/>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de-DE" sz="1200" dirty="0">
                <a:solidFill>
                  <a:prstClr val="black"/>
                </a:solidFill>
                <a:latin typeface="Calibri" panose="020F0502020204030204"/>
              </a:rPr>
              <a:t>Inform, monitor &amp; legitimize VC actors</a:t>
            </a:r>
          </a:p>
          <a:p>
            <a:pPr algn="ctr" defTabSz="685800"/>
            <a:r>
              <a:rPr lang="de-DE" sz="1050" i="1" dirty="0">
                <a:solidFill>
                  <a:prstClr val="black"/>
                </a:solidFill>
                <a:latin typeface="Calibri" panose="020F0502020204030204"/>
              </a:rPr>
              <a:t>(Primary Outcome 2)</a:t>
            </a:r>
            <a:endParaRPr lang="en-GB" sz="1050" i="1" dirty="0">
              <a:solidFill>
                <a:prstClr val="black"/>
              </a:solidFill>
              <a:latin typeface="Calibri" panose="020F0502020204030204"/>
            </a:endParaRPr>
          </a:p>
        </p:txBody>
      </p:sp>
      <p:sp>
        <p:nvSpPr>
          <p:cNvPr id="12" name="Rounded Rectangle 11"/>
          <p:cNvSpPr/>
          <p:nvPr/>
        </p:nvSpPr>
        <p:spPr>
          <a:xfrm>
            <a:off x="5722777" y="4034727"/>
            <a:ext cx="1825783" cy="636814"/>
          </a:xfrm>
          <a:prstGeom prst="roundRect">
            <a:avLst/>
          </a:prstGeom>
          <a:solidFill>
            <a:schemeClr val="accent6">
              <a:lumMod val="40000"/>
              <a:lumOff val="60000"/>
            </a:schemeClr>
          </a:solidFill>
          <a:ln w="38100"/>
        </p:spPr>
        <p:style>
          <a:lnRef idx="2">
            <a:schemeClr val="accent6"/>
          </a:lnRef>
          <a:fillRef idx="1">
            <a:schemeClr val="lt1"/>
          </a:fillRef>
          <a:effectRef idx="0">
            <a:schemeClr val="accent6"/>
          </a:effectRef>
          <a:fontRef idx="minor">
            <a:schemeClr val="dk1"/>
          </a:fontRef>
        </p:style>
        <p:txBody>
          <a:bodyPr rtlCol="0" anchor="ctr"/>
          <a:lstStyle/>
          <a:p>
            <a:pPr algn="ctr" defTabSz="685800"/>
            <a:r>
              <a:rPr lang="de-DE" sz="1200" dirty="0">
                <a:solidFill>
                  <a:prstClr val="black"/>
                </a:solidFill>
                <a:latin typeface="Calibri" panose="020F0502020204030204"/>
              </a:rPr>
              <a:t>Build capacity &amp; motivation of regulators</a:t>
            </a:r>
          </a:p>
          <a:p>
            <a:pPr algn="ctr" defTabSz="685800"/>
            <a:r>
              <a:rPr lang="de-DE" sz="1050" i="1" dirty="0">
                <a:solidFill>
                  <a:prstClr val="black"/>
                </a:solidFill>
                <a:latin typeface="Calibri" panose="020F0502020204030204"/>
              </a:rPr>
              <a:t>(Primary Outcome 1)</a:t>
            </a:r>
          </a:p>
        </p:txBody>
      </p:sp>
      <p:sp>
        <p:nvSpPr>
          <p:cNvPr id="13" name="Rounded Rectangle 12"/>
          <p:cNvSpPr/>
          <p:nvPr/>
        </p:nvSpPr>
        <p:spPr>
          <a:xfrm>
            <a:off x="2174535" y="4034383"/>
            <a:ext cx="1849933" cy="636814"/>
          </a:xfrm>
          <a:prstGeom prst="roundRect">
            <a:avLst/>
          </a:prstGeom>
          <a:solidFill>
            <a:schemeClr val="accent3">
              <a:lumMod val="60000"/>
              <a:lumOff val="40000"/>
            </a:schemeClr>
          </a:solidFill>
          <a:ln w="38100"/>
        </p:spPr>
        <p:style>
          <a:lnRef idx="2">
            <a:schemeClr val="accent3"/>
          </a:lnRef>
          <a:fillRef idx="1">
            <a:schemeClr val="lt1"/>
          </a:fillRef>
          <a:effectRef idx="0">
            <a:schemeClr val="accent3"/>
          </a:effectRef>
          <a:fontRef idx="minor">
            <a:schemeClr val="dk1"/>
          </a:fontRef>
        </p:style>
        <p:txBody>
          <a:bodyPr rtlCol="0" anchor="ctr"/>
          <a:lstStyle/>
          <a:p>
            <a:pPr algn="ctr" defTabSz="685800"/>
            <a:r>
              <a:rPr lang="de-DE" sz="1200" dirty="0">
                <a:solidFill>
                  <a:prstClr val="black"/>
                </a:solidFill>
                <a:latin typeface="Calibri" panose="020F0502020204030204"/>
              </a:rPr>
              <a:t>Consumer campaign for empowered consumers </a:t>
            </a:r>
            <a:r>
              <a:rPr lang="de-DE" sz="1050" i="1" dirty="0">
                <a:solidFill>
                  <a:prstClr val="black"/>
                </a:solidFill>
                <a:latin typeface="Calibri" panose="020F0502020204030204"/>
              </a:rPr>
              <a:t>(Primary Outcome 3)</a:t>
            </a:r>
            <a:endParaRPr lang="en-GB" sz="1050" i="1" dirty="0">
              <a:solidFill>
                <a:prstClr val="black"/>
              </a:solidFill>
              <a:latin typeface="Calibri" panose="020F0502020204030204"/>
            </a:endParaRPr>
          </a:p>
        </p:txBody>
      </p:sp>
      <p:sp>
        <p:nvSpPr>
          <p:cNvPr id="17" name="Rounded Rectangle 16"/>
          <p:cNvSpPr/>
          <p:nvPr/>
        </p:nvSpPr>
        <p:spPr>
          <a:xfrm>
            <a:off x="1844945" y="5157486"/>
            <a:ext cx="8349527" cy="632012"/>
          </a:xfrm>
          <a:prstGeom prst="roundRect">
            <a:avLst/>
          </a:prstGeom>
          <a:ln w="38100"/>
        </p:spPr>
        <p:style>
          <a:lnRef idx="2">
            <a:schemeClr val="accent5"/>
          </a:lnRef>
          <a:fillRef idx="1">
            <a:schemeClr val="lt1"/>
          </a:fillRef>
          <a:effectRef idx="0">
            <a:schemeClr val="accent5"/>
          </a:effectRef>
          <a:fontRef idx="minor">
            <a:schemeClr val="dk1"/>
          </a:fontRef>
        </p:style>
        <p:txBody>
          <a:bodyPr rtlCol="0" anchor="ctr"/>
          <a:lstStyle/>
          <a:p>
            <a:pPr algn="ctr" defTabSz="685800"/>
            <a:r>
              <a:rPr lang="de-DE" sz="1350" dirty="0">
                <a:solidFill>
                  <a:prstClr val="black"/>
                </a:solidFill>
                <a:latin typeface="Calibri" panose="020F0502020204030204"/>
              </a:rPr>
              <a:t>Gather baseline information for detailed intervention planning and advocacy</a:t>
            </a:r>
            <a:endParaRPr lang="en-GB" sz="1350" dirty="0">
              <a:solidFill>
                <a:prstClr val="black"/>
              </a:solidFill>
              <a:latin typeface="Calibri" panose="020F0502020204030204"/>
            </a:endParaRPr>
          </a:p>
        </p:txBody>
      </p:sp>
      <p:sp>
        <p:nvSpPr>
          <p:cNvPr id="21" name="Speech Bubble: Oval 20">
            <a:extLst>
              <a:ext uri="{FF2B5EF4-FFF2-40B4-BE49-F238E27FC236}">
                <a16:creationId xmlns:a16="http://schemas.microsoft.com/office/drawing/2014/main" id="{DE8F501B-7764-4917-A9C7-B2D9A87A5595}"/>
              </a:ext>
            </a:extLst>
          </p:cNvPr>
          <p:cNvSpPr/>
          <p:nvPr/>
        </p:nvSpPr>
        <p:spPr>
          <a:xfrm>
            <a:off x="1844944" y="1096856"/>
            <a:ext cx="1695292" cy="828672"/>
          </a:xfrm>
          <a:prstGeom prst="wedgeEllipseCallout">
            <a:avLst>
              <a:gd name="adj1" fmla="val 50871"/>
              <a:gd name="adj2" fmla="val 211606"/>
            </a:avLst>
          </a:prstGeom>
          <a:solidFill>
            <a:srgbClr val="C0504D"/>
          </a:solidFill>
          <a:ln w="25400" cap="flat" cmpd="sng" algn="ctr">
            <a:solidFill>
              <a:srgbClr val="C0504D">
                <a:shade val="50000"/>
              </a:srgbClr>
            </a:solidFill>
            <a:prstDash val="solid"/>
          </a:ln>
          <a:effectLst/>
        </p:spPr>
        <p:txBody>
          <a:bodyPr rtlCol="0" anchor="ctr"/>
          <a:lstStyle/>
          <a:p>
            <a:pPr algn="ctr">
              <a:defRPr/>
            </a:pPr>
            <a:r>
              <a:rPr lang="en-GB" kern="0" dirty="0">
                <a:solidFill>
                  <a:prstClr val="white"/>
                </a:solidFill>
                <a:latin typeface="Calibri"/>
                <a:cs typeface="Arial" charset="0"/>
              </a:rPr>
              <a:t>Key innovation</a:t>
            </a:r>
          </a:p>
        </p:txBody>
      </p:sp>
      <p:sp>
        <p:nvSpPr>
          <p:cNvPr id="22" name="Rectangle 21">
            <a:extLst>
              <a:ext uri="{FF2B5EF4-FFF2-40B4-BE49-F238E27FC236}">
                <a16:creationId xmlns:a16="http://schemas.microsoft.com/office/drawing/2014/main" id="{2376AC92-AE79-469B-9B0A-F39643715D51}"/>
              </a:ext>
            </a:extLst>
          </p:cNvPr>
          <p:cNvSpPr/>
          <p:nvPr/>
        </p:nvSpPr>
        <p:spPr>
          <a:xfrm>
            <a:off x="2115220" y="2868078"/>
            <a:ext cx="1944216" cy="737248"/>
          </a:xfrm>
          <a:prstGeom prst="rect">
            <a:avLst/>
          </a:prstGeom>
          <a:noFill/>
          <a:ln w="76200" cap="flat" cmpd="sng" algn="ctr">
            <a:solidFill>
              <a:srgbClr val="C0504D">
                <a:shade val="50000"/>
              </a:srgbClr>
            </a:solidFill>
            <a:prstDash val="solid"/>
          </a:ln>
          <a:effectLst/>
        </p:spPr>
        <p:txBody>
          <a:bodyPr rtlCol="0" anchor="ctr"/>
          <a:lstStyle/>
          <a:p>
            <a:pPr algn="ctr">
              <a:defRPr/>
            </a:pPr>
            <a:endParaRPr lang="en-GB" kern="0">
              <a:solidFill>
                <a:prstClr val="white"/>
              </a:solidFill>
              <a:latin typeface="Calibri"/>
              <a:cs typeface="Arial" charset="0"/>
            </a:endParaRPr>
          </a:p>
        </p:txBody>
      </p:sp>
      <p:sp>
        <p:nvSpPr>
          <p:cNvPr id="3" name="Title 2">
            <a:extLst>
              <a:ext uri="{FF2B5EF4-FFF2-40B4-BE49-F238E27FC236}">
                <a16:creationId xmlns:a16="http://schemas.microsoft.com/office/drawing/2014/main" id="{E03999C7-CA92-468E-A1ED-DE190B691086}"/>
              </a:ext>
            </a:extLst>
          </p:cNvPr>
          <p:cNvSpPr>
            <a:spLocks noGrp="1"/>
          </p:cNvSpPr>
          <p:nvPr>
            <p:ph type="title"/>
          </p:nvPr>
        </p:nvSpPr>
        <p:spPr>
          <a:xfrm>
            <a:off x="1981200" y="0"/>
            <a:ext cx="8229600" cy="1143000"/>
          </a:xfrm>
        </p:spPr>
        <p:txBody>
          <a:bodyPr/>
          <a:lstStyle/>
          <a:p>
            <a:r>
              <a:rPr lang="en-GB" dirty="0">
                <a:solidFill>
                  <a:srgbClr val="72201E"/>
                </a:solidFill>
              </a:rPr>
              <a:t>Pull-push approach:</a:t>
            </a:r>
          </a:p>
        </p:txBody>
      </p:sp>
      <p:sp>
        <p:nvSpPr>
          <p:cNvPr id="23" name="Rectangle 22">
            <a:extLst>
              <a:ext uri="{FF2B5EF4-FFF2-40B4-BE49-F238E27FC236}">
                <a16:creationId xmlns:a16="http://schemas.microsoft.com/office/drawing/2014/main" id="{06795360-147C-4443-81D1-465E3F2DEA79}"/>
              </a:ext>
            </a:extLst>
          </p:cNvPr>
          <p:cNvSpPr/>
          <p:nvPr/>
        </p:nvSpPr>
        <p:spPr>
          <a:xfrm>
            <a:off x="5047599" y="2868078"/>
            <a:ext cx="1944216" cy="737248"/>
          </a:xfrm>
          <a:prstGeom prst="rect">
            <a:avLst/>
          </a:prstGeom>
          <a:noFill/>
          <a:ln w="762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GB">
              <a:solidFill>
                <a:prstClr val="white"/>
              </a:solidFill>
              <a:latin typeface="Calibri"/>
            </a:endParaRPr>
          </a:p>
        </p:txBody>
      </p:sp>
      <p:sp>
        <p:nvSpPr>
          <p:cNvPr id="24" name="Rectangle 23">
            <a:extLst>
              <a:ext uri="{FF2B5EF4-FFF2-40B4-BE49-F238E27FC236}">
                <a16:creationId xmlns:a16="http://schemas.microsoft.com/office/drawing/2014/main" id="{75634484-44B3-4EBC-B79C-F8D853278D70}"/>
              </a:ext>
            </a:extLst>
          </p:cNvPr>
          <p:cNvSpPr/>
          <p:nvPr/>
        </p:nvSpPr>
        <p:spPr>
          <a:xfrm>
            <a:off x="7924034" y="2868078"/>
            <a:ext cx="1944216" cy="737248"/>
          </a:xfrm>
          <a:prstGeom prst="rect">
            <a:avLst/>
          </a:prstGeom>
          <a:noFill/>
          <a:ln w="7620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GB">
              <a:solidFill>
                <a:prstClr val="white"/>
              </a:solidFill>
              <a:latin typeface="Calibri"/>
            </a:endParaRPr>
          </a:p>
        </p:txBody>
      </p:sp>
    </p:spTree>
    <p:extLst>
      <p:ext uri="{BB962C8B-B14F-4D97-AF65-F5344CB8AC3E}">
        <p14:creationId xmlns:p14="http://schemas.microsoft.com/office/powerpoint/2010/main" val="157976881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EE5884F3-0F4D-4DEB-9296-D22BA776148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
          <a:stretch/>
        </p:blipFill>
        <p:spPr>
          <a:xfrm>
            <a:off x="4883025" y="10"/>
            <a:ext cx="7308975"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6" name="Picture 5">
            <a:extLst>
              <a:ext uri="{FF2B5EF4-FFF2-40B4-BE49-F238E27FC236}">
                <a16:creationId xmlns:a16="http://schemas.microsoft.com/office/drawing/2014/main" id="{6B15AAAF-B61D-4E24-B317-052D61185E0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
          <a:stretch/>
        </p:blipFill>
        <p:spPr>
          <a:xfrm>
            <a:off x="4883025" y="3493008"/>
            <a:ext cx="7308975"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5" name="Freeform: Shape 14">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096001"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7" name="Freeform: Shape 16">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6087332"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8" name="Title 2">
            <a:extLst>
              <a:ext uri="{FF2B5EF4-FFF2-40B4-BE49-F238E27FC236}">
                <a16:creationId xmlns:a16="http://schemas.microsoft.com/office/drawing/2014/main" id="{BF53C4F7-FFFE-4A68-9771-44BB768CF567}"/>
              </a:ext>
            </a:extLst>
          </p:cNvPr>
          <p:cNvSpPr>
            <a:spLocks noGrp="1"/>
          </p:cNvSpPr>
          <p:nvPr>
            <p:ph type="title"/>
          </p:nvPr>
        </p:nvSpPr>
        <p:spPr>
          <a:xfrm>
            <a:off x="449544" y="2258568"/>
            <a:ext cx="4892040" cy="3493008"/>
          </a:xfrm>
        </p:spPr>
        <p:txBody>
          <a:bodyPr vert="horz" lIns="91440" tIns="45720" rIns="91440" bIns="45720" rtlCol="0" anchor="ctr">
            <a:noAutofit/>
          </a:bodyPr>
          <a:lstStyle/>
          <a:p>
            <a:r>
              <a:rPr lang="en-US" kern="1200" cap="none" dirty="0">
                <a:solidFill>
                  <a:schemeClr val="tx1"/>
                </a:solidFill>
                <a:latin typeface="+mj-lt"/>
                <a:ea typeface="+mj-ea"/>
                <a:cs typeface="+mj-cs"/>
              </a:rPr>
              <a:t>The assessment and management of risk from non-typhoidal salmonella, diarrheagenic Escherichia coli and campylobacter in </a:t>
            </a:r>
            <a:r>
              <a:rPr lang="en-US" b="1" kern="1200" cap="none" dirty="0">
                <a:solidFill>
                  <a:schemeClr val="tx1"/>
                </a:solidFill>
                <a:latin typeface="+mj-lt"/>
                <a:ea typeface="+mj-ea"/>
                <a:cs typeface="+mj-cs"/>
              </a:rPr>
              <a:t>raw beef and dairy </a:t>
            </a:r>
            <a:r>
              <a:rPr lang="en-US" kern="1200" cap="none" dirty="0">
                <a:solidFill>
                  <a:schemeClr val="tx1"/>
                </a:solidFill>
                <a:latin typeface="+mj-lt"/>
                <a:ea typeface="+mj-ea"/>
                <a:cs typeface="+mj-cs"/>
              </a:rPr>
              <a:t>in Ethiopia </a:t>
            </a:r>
            <a:r>
              <a:rPr lang="en-US" kern="1200" dirty="0">
                <a:solidFill>
                  <a:schemeClr val="tx1"/>
                </a:solidFill>
                <a:latin typeface="+mj-lt"/>
                <a:ea typeface="+mj-ea"/>
                <a:cs typeface="+mj-cs"/>
              </a:rPr>
              <a:t>(TARTARE)</a:t>
            </a:r>
          </a:p>
        </p:txBody>
      </p:sp>
      <p:sp>
        <p:nvSpPr>
          <p:cNvPr id="19" name="Rectangle 18">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21" name="Rectangle 20">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9544" y="2194560"/>
            <a:ext cx="4892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C0D6F73-DE1B-4231-9DBB-BF91E12298EC}"/>
              </a:ext>
            </a:extLst>
          </p:cNvPr>
          <p:cNvPicPr>
            <a:picLocks noChangeAspect="1"/>
          </p:cNvPicPr>
          <p:nvPr/>
        </p:nvPicPr>
        <p:blipFill>
          <a:blip r:embed="rId2"/>
          <a:stretch>
            <a:fillRect/>
          </a:stretch>
        </p:blipFill>
        <p:spPr>
          <a:xfrm>
            <a:off x="156275" y="0"/>
            <a:ext cx="7895196" cy="1886986"/>
          </a:xfrm>
          <a:prstGeom prst="rect">
            <a:avLst/>
          </a:prstGeom>
        </p:spPr>
      </p:pic>
      <p:cxnSp>
        <p:nvCxnSpPr>
          <p:cNvPr id="27" name="Straight Arrow Connector 26">
            <a:extLst>
              <a:ext uri="{FF2B5EF4-FFF2-40B4-BE49-F238E27FC236}">
                <a16:creationId xmlns:a16="http://schemas.microsoft.com/office/drawing/2014/main" id="{556E982D-4EFF-49BC-B108-52A1D0CEA317}"/>
              </a:ext>
            </a:extLst>
          </p:cNvPr>
          <p:cNvCxnSpPr>
            <a:cxnSpLocks/>
            <a:endCxn id="103" idx="1"/>
          </p:cNvCxnSpPr>
          <p:nvPr/>
        </p:nvCxnSpPr>
        <p:spPr>
          <a:xfrm flipV="1">
            <a:off x="8051470" y="1093176"/>
            <a:ext cx="534390" cy="21"/>
          </a:xfrm>
          <a:prstGeom prst="straightConnector1">
            <a:avLst/>
          </a:prstGeom>
          <a:ln w="50800">
            <a:tailEnd type="triangle" w="lg" len="med"/>
          </a:ln>
        </p:spPr>
        <p:style>
          <a:lnRef idx="1">
            <a:schemeClr val="dk1"/>
          </a:lnRef>
          <a:fillRef idx="0">
            <a:schemeClr val="dk1"/>
          </a:fillRef>
          <a:effectRef idx="0">
            <a:schemeClr val="dk1"/>
          </a:effectRef>
          <a:fontRef idx="minor">
            <a:schemeClr val="tx1"/>
          </a:fontRef>
        </p:style>
      </p:cxnSp>
      <p:pic>
        <p:nvPicPr>
          <p:cNvPr id="93" name="Picture 92">
            <a:extLst>
              <a:ext uri="{FF2B5EF4-FFF2-40B4-BE49-F238E27FC236}">
                <a16:creationId xmlns:a16="http://schemas.microsoft.com/office/drawing/2014/main" id="{635BE91F-54E8-4766-B90C-CE9C90927FC2}"/>
              </a:ext>
            </a:extLst>
          </p:cNvPr>
          <p:cNvPicPr>
            <a:picLocks noChangeAspect="1"/>
          </p:cNvPicPr>
          <p:nvPr/>
        </p:nvPicPr>
        <p:blipFill>
          <a:blip r:embed="rId3"/>
          <a:stretch>
            <a:fillRect/>
          </a:stretch>
        </p:blipFill>
        <p:spPr>
          <a:xfrm>
            <a:off x="4276726" y="1907889"/>
            <a:ext cx="7372968" cy="2364893"/>
          </a:xfrm>
          <a:prstGeom prst="rect">
            <a:avLst/>
          </a:prstGeom>
        </p:spPr>
      </p:pic>
      <p:pic>
        <p:nvPicPr>
          <p:cNvPr id="96" name="Picture 95">
            <a:extLst>
              <a:ext uri="{FF2B5EF4-FFF2-40B4-BE49-F238E27FC236}">
                <a16:creationId xmlns:a16="http://schemas.microsoft.com/office/drawing/2014/main" id="{B824FD48-13D0-4BD5-85F8-20149E339A5D}"/>
              </a:ext>
            </a:extLst>
          </p:cNvPr>
          <p:cNvPicPr>
            <a:picLocks noChangeAspect="1"/>
          </p:cNvPicPr>
          <p:nvPr/>
        </p:nvPicPr>
        <p:blipFill>
          <a:blip r:embed="rId4"/>
          <a:stretch>
            <a:fillRect/>
          </a:stretch>
        </p:blipFill>
        <p:spPr>
          <a:xfrm>
            <a:off x="4317110" y="4464592"/>
            <a:ext cx="7372968" cy="2317434"/>
          </a:xfrm>
          <a:prstGeom prst="rect">
            <a:avLst/>
          </a:prstGeom>
        </p:spPr>
      </p:pic>
      <p:grpSp>
        <p:nvGrpSpPr>
          <p:cNvPr id="109" name="Group 108">
            <a:extLst>
              <a:ext uri="{FF2B5EF4-FFF2-40B4-BE49-F238E27FC236}">
                <a16:creationId xmlns:a16="http://schemas.microsoft.com/office/drawing/2014/main" id="{F85B1568-32B6-451F-A706-88BD1BA2DC4C}"/>
              </a:ext>
            </a:extLst>
          </p:cNvPr>
          <p:cNvGrpSpPr/>
          <p:nvPr/>
        </p:nvGrpSpPr>
        <p:grpSpPr>
          <a:xfrm>
            <a:off x="8585860" y="308758"/>
            <a:ext cx="3470346" cy="1568879"/>
            <a:chOff x="8585860" y="171592"/>
            <a:chExt cx="3470346" cy="1543796"/>
          </a:xfrm>
        </p:grpSpPr>
        <p:grpSp>
          <p:nvGrpSpPr>
            <p:cNvPr id="91" name="Group 90">
              <a:extLst>
                <a:ext uri="{FF2B5EF4-FFF2-40B4-BE49-F238E27FC236}">
                  <a16:creationId xmlns:a16="http://schemas.microsoft.com/office/drawing/2014/main" id="{31C0A2DF-BD79-4100-A1F0-572A2FF61CED}"/>
                </a:ext>
              </a:extLst>
            </p:cNvPr>
            <p:cNvGrpSpPr/>
            <p:nvPr/>
          </p:nvGrpSpPr>
          <p:grpSpPr>
            <a:xfrm>
              <a:off x="8705078" y="171595"/>
              <a:ext cx="3351128" cy="1543793"/>
              <a:chOff x="8705074" y="249379"/>
              <a:chExt cx="3351128" cy="1543793"/>
            </a:xfrm>
          </p:grpSpPr>
          <p:pic>
            <p:nvPicPr>
              <p:cNvPr id="20" name="Graphic 19" descr="Map with pin">
                <a:extLst>
                  <a:ext uri="{FF2B5EF4-FFF2-40B4-BE49-F238E27FC236}">
                    <a16:creationId xmlns:a16="http://schemas.microsoft.com/office/drawing/2014/main" id="{BA5481EB-C08D-4E3C-89FE-D78B54987CA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1060681" y="391882"/>
                <a:ext cx="629392" cy="629392"/>
              </a:xfrm>
              <a:prstGeom prst="rect">
                <a:avLst/>
              </a:prstGeom>
            </p:spPr>
          </p:pic>
          <p:grpSp>
            <p:nvGrpSpPr>
              <p:cNvPr id="4" name="Group 3">
                <a:extLst>
                  <a:ext uri="{FF2B5EF4-FFF2-40B4-BE49-F238E27FC236}">
                    <a16:creationId xmlns:a16="http://schemas.microsoft.com/office/drawing/2014/main" id="{344C40CC-629C-4DA1-80BD-41414F05E06D}"/>
                  </a:ext>
                </a:extLst>
              </p:cNvPr>
              <p:cNvGrpSpPr/>
              <p:nvPr/>
            </p:nvGrpSpPr>
            <p:grpSpPr>
              <a:xfrm>
                <a:off x="8705074" y="249379"/>
                <a:ext cx="3351128" cy="1543793"/>
                <a:chOff x="9636166" y="570711"/>
                <a:chExt cx="3186220" cy="1543793"/>
              </a:xfrm>
            </p:grpSpPr>
            <p:pic>
              <p:nvPicPr>
                <p:cNvPr id="5" name="Graphic 4" descr="Classroom">
                  <a:extLst>
                    <a:ext uri="{FF2B5EF4-FFF2-40B4-BE49-F238E27FC236}">
                      <a16:creationId xmlns:a16="http://schemas.microsoft.com/office/drawing/2014/main" id="{86E574A9-F6B2-449D-905C-C67E62FB2F60}"/>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1254408" y="570711"/>
                  <a:ext cx="1567978" cy="1543793"/>
                </a:xfrm>
                <a:prstGeom prst="rect">
                  <a:avLst/>
                </a:prstGeom>
              </p:spPr>
            </p:pic>
            <p:sp>
              <p:nvSpPr>
                <p:cNvPr id="6" name="TextBox 5">
                  <a:extLst>
                    <a:ext uri="{FF2B5EF4-FFF2-40B4-BE49-F238E27FC236}">
                      <a16:creationId xmlns:a16="http://schemas.microsoft.com/office/drawing/2014/main" id="{AE8540CD-2991-4D4B-B36B-4B6E9FB0A0E4}"/>
                    </a:ext>
                  </a:extLst>
                </p:cNvPr>
                <p:cNvSpPr txBox="1"/>
                <p:nvPr/>
              </p:nvSpPr>
              <p:spPr>
                <a:xfrm>
                  <a:off x="9636166" y="880941"/>
                  <a:ext cx="1727515" cy="923330"/>
                </a:xfrm>
                <a:prstGeom prst="rect">
                  <a:avLst/>
                </a:prstGeom>
                <a:no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Inform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risk-based decision making</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sp>
          <p:nvSpPr>
            <p:cNvPr id="103" name="Rectangle 102">
              <a:extLst>
                <a:ext uri="{FF2B5EF4-FFF2-40B4-BE49-F238E27FC236}">
                  <a16:creationId xmlns:a16="http://schemas.microsoft.com/office/drawing/2014/main" id="{8A36BA1D-B4AF-4D9F-9B7A-65F1073520BE}"/>
                </a:ext>
              </a:extLst>
            </p:cNvPr>
            <p:cNvSpPr/>
            <p:nvPr/>
          </p:nvSpPr>
          <p:spPr>
            <a:xfrm>
              <a:off x="8585860" y="171592"/>
              <a:ext cx="3470344" cy="1543754"/>
            </a:xfrm>
            <a:prstGeom prst="rect">
              <a:avLst/>
            </a:prstGeom>
            <a:noFill/>
            <a:ln w="222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cxnSp>
        <p:nvCxnSpPr>
          <p:cNvPr id="108" name="Straight Arrow Connector 107">
            <a:extLst>
              <a:ext uri="{FF2B5EF4-FFF2-40B4-BE49-F238E27FC236}">
                <a16:creationId xmlns:a16="http://schemas.microsoft.com/office/drawing/2014/main" id="{8E2623C4-B2AE-42CC-8C93-A65F937AB8D0}"/>
              </a:ext>
            </a:extLst>
          </p:cNvPr>
          <p:cNvCxnSpPr>
            <a:cxnSpLocks/>
          </p:cNvCxnSpPr>
          <p:nvPr/>
        </p:nvCxnSpPr>
        <p:spPr>
          <a:xfrm>
            <a:off x="3989711" y="5999723"/>
            <a:ext cx="327399" cy="0"/>
          </a:xfrm>
          <a:prstGeom prst="straightConnector1">
            <a:avLst/>
          </a:prstGeom>
          <a:ln w="508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19" name="Connector: Elbow 118">
            <a:extLst>
              <a:ext uri="{FF2B5EF4-FFF2-40B4-BE49-F238E27FC236}">
                <a16:creationId xmlns:a16="http://schemas.microsoft.com/office/drawing/2014/main" id="{903A7B38-AC4C-43A9-88EC-CFDE225DC1A4}"/>
              </a:ext>
            </a:extLst>
          </p:cNvPr>
          <p:cNvCxnSpPr>
            <a:cxnSpLocks/>
            <a:stCxn id="96" idx="3"/>
          </p:cNvCxnSpPr>
          <p:nvPr/>
        </p:nvCxnSpPr>
        <p:spPr>
          <a:xfrm flipV="1">
            <a:off x="11690078" y="1973711"/>
            <a:ext cx="208996" cy="3649598"/>
          </a:xfrm>
          <a:prstGeom prst="bentConnector2">
            <a:avLst/>
          </a:prstGeom>
          <a:ln w="508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32" name="Straight Arrow Connector 131">
            <a:extLst>
              <a:ext uri="{FF2B5EF4-FFF2-40B4-BE49-F238E27FC236}">
                <a16:creationId xmlns:a16="http://schemas.microsoft.com/office/drawing/2014/main" id="{60628CBD-1210-4E5D-BD88-DF0CD9107F61}"/>
              </a:ext>
            </a:extLst>
          </p:cNvPr>
          <p:cNvCxnSpPr>
            <a:cxnSpLocks/>
          </p:cNvCxnSpPr>
          <p:nvPr/>
        </p:nvCxnSpPr>
        <p:spPr>
          <a:xfrm>
            <a:off x="8051470" y="4196974"/>
            <a:ext cx="0" cy="505655"/>
          </a:xfrm>
          <a:prstGeom prst="straightConnector1">
            <a:avLst/>
          </a:prstGeom>
          <a:ln w="50800">
            <a:solidFill>
              <a:schemeClr val="tx1"/>
            </a:solidFill>
            <a:tailEnd type="triangle" w="lg" len="med"/>
          </a:ln>
        </p:spPr>
        <p:style>
          <a:lnRef idx="1">
            <a:schemeClr val="accent1"/>
          </a:lnRef>
          <a:fillRef idx="0">
            <a:schemeClr val="accent1"/>
          </a:fillRef>
          <a:effectRef idx="0">
            <a:schemeClr val="accent1"/>
          </a:effectRef>
          <a:fontRef idx="minor">
            <a:schemeClr val="tx1"/>
          </a:fontRef>
        </p:style>
      </p:cxnSp>
      <p:pic>
        <p:nvPicPr>
          <p:cNvPr id="143" name="Picture 142">
            <a:extLst>
              <a:ext uri="{FF2B5EF4-FFF2-40B4-BE49-F238E27FC236}">
                <a16:creationId xmlns:a16="http://schemas.microsoft.com/office/drawing/2014/main" id="{EC405708-DB9F-4CE7-BD25-7527519F00B9}"/>
              </a:ext>
            </a:extLst>
          </p:cNvPr>
          <p:cNvPicPr>
            <a:picLocks noChangeAspect="1"/>
          </p:cNvPicPr>
          <p:nvPr/>
        </p:nvPicPr>
        <p:blipFill>
          <a:blip r:embed="rId9"/>
          <a:stretch>
            <a:fillRect/>
          </a:stretch>
        </p:blipFill>
        <p:spPr>
          <a:xfrm>
            <a:off x="156274" y="1877593"/>
            <a:ext cx="3833437" cy="4904433"/>
          </a:xfrm>
          <a:prstGeom prst="rect">
            <a:avLst/>
          </a:prstGeom>
        </p:spPr>
      </p:pic>
    </p:spTree>
    <p:extLst>
      <p:ext uri="{BB962C8B-B14F-4D97-AF65-F5344CB8AC3E}">
        <p14:creationId xmlns:p14="http://schemas.microsoft.com/office/powerpoint/2010/main" val="8431566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524741" y="620392"/>
            <a:ext cx="3808268" cy="5504688"/>
          </a:xfrm>
        </p:spPr>
        <p:txBody>
          <a:bodyPr>
            <a:normAutofit/>
          </a:bodyPr>
          <a:lstStyle/>
          <a:p>
            <a:br>
              <a:rPr lang="en-US" sz="5100" dirty="0">
                <a:solidFill>
                  <a:schemeClr val="bg1"/>
                </a:solidFill>
              </a:rPr>
            </a:br>
            <a:br>
              <a:rPr lang="en-US" sz="5100" dirty="0">
                <a:solidFill>
                  <a:schemeClr val="bg1"/>
                </a:solidFill>
              </a:rPr>
            </a:br>
            <a:r>
              <a:rPr lang="en-US" sz="5100" dirty="0">
                <a:solidFill>
                  <a:schemeClr val="bg1"/>
                </a:solidFill>
              </a:rPr>
              <a:t>Summary of Interventions</a:t>
            </a:r>
          </a:p>
        </p:txBody>
      </p:sp>
      <p:graphicFrame>
        <p:nvGraphicFramePr>
          <p:cNvPr id="5" name="Text Placeholder 2">
            <a:extLst>
              <a:ext uri="{FF2B5EF4-FFF2-40B4-BE49-F238E27FC236}">
                <a16:creationId xmlns:a16="http://schemas.microsoft.com/office/drawing/2014/main" id="{924FC621-56FD-3E54-FC22-F13DA51BA99C}"/>
              </a:ext>
            </a:extLst>
          </p:cNvPr>
          <p:cNvGraphicFramePr>
            <a:graphicFrameLocks noGrp="1"/>
          </p:cNvGraphicFramePr>
          <p:nvPr>
            <p:ph idx="1"/>
            <p:extLst>
              <p:ext uri="{D42A27DB-BD31-4B8C-83A1-F6EECF244321}">
                <p14:modId xmlns:p14="http://schemas.microsoft.com/office/powerpoint/2010/main" val="2515402809"/>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DE4134-9A3A-4285-AF9F-A50439407DCA}"/>
              </a:ext>
            </a:extLst>
          </p:cNvPr>
          <p:cNvSpPr>
            <a:spLocks noGrp="1"/>
          </p:cNvSpPr>
          <p:nvPr>
            <p:ph type="title"/>
          </p:nvPr>
        </p:nvSpPr>
        <p:spPr>
          <a:xfrm>
            <a:off x="703028" y="2714955"/>
            <a:ext cx="10515600" cy="2037797"/>
          </a:xfrm>
        </p:spPr>
        <p:txBody>
          <a:bodyPr/>
          <a:lstStyle/>
          <a:p>
            <a:pPr algn="ctr"/>
            <a:r>
              <a:rPr lang="en-US" sz="5400" dirty="0"/>
              <a:t>African level food safety policy, strategy and advocacy </a:t>
            </a:r>
          </a:p>
        </p:txBody>
      </p:sp>
    </p:spTree>
    <p:extLst>
      <p:ext uri="{BB962C8B-B14F-4D97-AF65-F5344CB8AC3E}">
        <p14:creationId xmlns:p14="http://schemas.microsoft.com/office/powerpoint/2010/main" val="32106958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328F0-8BD9-4AD1-BCB4-4CCAB306C4AD}"/>
              </a:ext>
            </a:extLst>
          </p:cNvPr>
          <p:cNvSpPr>
            <a:spLocks noGrp="1"/>
          </p:cNvSpPr>
          <p:nvPr>
            <p:ph type="title"/>
          </p:nvPr>
        </p:nvSpPr>
        <p:spPr/>
        <p:txBody>
          <a:bodyPr/>
          <a:lstStyle/>
          <a:p>
            <a:r>
              <a:rPr lang="en-US" dirty="0"/>
              <a:t>African Food safety Index (AFSI)</a:t>
            </a:r>
          </a:p>
        </p:txBody>
      </p:sp>
      <p:sp>
        <p:nvSpPr>
          <p:cNvPr id="5" name="Rectangle 4">
            <a:extLst>
              <a:ext uri="{FF2B5EF4-FFF2-40B4-BE49-F238E27FC236}">
                <a16:creationId xmlns:a16="http://schemas.microsoft.com/office/drawing/2014/main" id="{043910EF-7AFA-460D-9C31-90032AC3C020}"/>
              </a:ext>
            </a:extLst>
          </p:cNvPr>
          <p:cNvSpPr/>
          <p:nvPr/>
        </p:nvSpPr>
        <p:spPr>
          <a:xfrm>
            <a:off x="2133600" y="1905000"/>
            <a:ext cx="3429000" cy="182180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marL="628650" indent="-342900">
              <a:buFont typeface="Arial" panose="020B0604020202020204" pitchFamily="34" charset="0"/>
              <a:buChar char="•"/>
            </a:pPr>
            <a:endParaRPr lang="en-US" sz="2000" dirty="0"/>
          </a:p>
          <a:p>
            <a:pPr marL="285750"/>
            <a:endParaRPr lang="en-US" sz="2000" dirty="0"/>
          </a:p>
          <a:p>
            <a:pPr marL="628650" indent="-342900">
              <a:buFont typeface="Arial" panose="020B0604020202020204" pitchFamily="34" charset="0"/>
              <a:buChar char="•"/>
            </a:pPr>
            <a:endParaRPr lang="en-US" sz="2000" dirty="0"/>
          </a:p>
          <a:p>
            <a:pPr marL="628650" indent="-342900">
              <a:buFont typeface="Arial" panose="020B0604020202020204" pitchFamily="34" charset="0"/>
              <a:buChar char="•"/>
            </a:pPr>
            <a:r>
              <a:rPr lang="en-US" sz="2000" dirty="0"/>
              <a:t>Legal framework</a:t>
            </a:r>
          </a:p>
          <a:p>
            <a:pPr marL="628650" indent="-342900">
              <a:buFont typeface="Arial" panose="020B0604020202020204" pitchFamily="34" charset="0"/>
              <a:buChar char="•"/>
            </a:pPr>
            <a:r>
              <a:rPr lang="en-US" sz="2000" dirty="0"/>
              <a:t>Surveillance programs</a:t>
            </a:r>
          </a:p>
          <a:p>
            <a:pPr marL="628650" indent="-342900">
              <a:buFont typeface="Arial" panose="020B0604020202020204" pitchFamily="34" charset="0"/>
              <a:buChar char="•"/>
            </a:pPr>
            <a:r>
              <a:rPr lang="en-US" sz="2000" dirty="0"/>
              <a:t>Laboratory infrastructure</a:t>
            </a:r>
          </a:p>
          <a:p>
            <a:pPr marL="285750" indent="-285750">
              <a:buFont typeface="Arial" panose="020B0604020202020204" pitchFamily="34" charset="0"/>
              <a:buChar char="•"/>
            </a:pPr>
            <a:endParaRPr lang="en-US" dirty="0"/>
          </a:p>
        </p:txBody>
      </p:sp>
      <p:sp>
        <p:nvSpPr>
          <p:cNvPr id="6" name="Rectangle 5">
            <a:extLst>
              <a:ext uri="{FF2B5EF4-FFF2-40B4-BE49-F238E27FC236}">
                <a16:creationId xmlns:a16="http://schemas.microsoft.com/office/drawing/2014/main" id="{DA253370-787F-4CC6-B549-F96397957987}"/>
              </a:ext>
            </a:extLst>
          </p:cNvPr>
          <p:cNvSpPr/>
          <p:nvPr/>
        </p:nvSpPr>
        <p:spPr>
          <a:xfrm>
            <a:off x="6248400" y="1898009"/>
            <a:ext cx="4026716" cy="1828800"/>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marL="628650" indent="-342900">
              <a:buFont typeface="Arial" panose="020B0604020202020204" pitchFamily="34" charset="0"/>
              <a:buChar char="•"/>
            </a:pPr>
            <a:endParaRPr lang="en-US" sz="2000" dirty="0"/>
          </a:p>
          <a:p>
            <a:pPr marL="285750"/>
            <a:endParaRPr lang="en-US" sz="2000" dirty="0"/>
          </a:p>
          <a:p>
            <a:pPr marL="628650" indent="-342900">
              <a:buFont typeface="Arial" panose="020B0604020202020204" pitchFamily="34" charset="0"/>
              <a:buChar char="•"/>
            </a:pPr>
            <a:endParaRPr lang="en-US" sz="2000" dirty="0"/>
          </a:p>
          <a:p>
            <a:pPr marL="742950" indent="-457200">
              <a:buFont typeface="Arial" panose="020B0604020202020204" pitchFamily="34" charset="0"/>
              <a:buChar char="•"/>
            </a:pPr>
            <a:r>
              <a:rPr lang="en-US" sz="2000" dirty="0"/>
              <a:t>Foodborne diarrheal disease</a:t>
            </a:r>
          </a:p>
          <a:p>
            <a:pPr marL="742950" indent="-457200">
              <a:buFont typeface="Arial" panose="020B0604020202020204" pitchFamily="34" charset="0"/>
              <a:buChar char="•"/>
            </a:pPr>
            <a:r>
              <a:rPr lang="en-US" sz="2000" dirty="0"/>
              <a:t>FBD-related child death</a:t>
            </a:r>
          </a:p>
          <a:p>
            <a:pPr marL="742950" indent="-457200">
              <a:buFont typeface="Arial" panose="020B0604020202020204" pitchFamily="34" charset="0"/>
              <a:buChar char="•"/>
            </a:pPr>
            <a:r>
              <a:rPr lang="en-US" sz="2000" dirty="0"/>
              <a:t>Prevalence aflatoxin-related liver cancer</a:t>
            </a:r>
          </a:p>
          <a:p>
            <a:pPr marL="285750" indent="-285750">
              <a:buFont typeface="Arial" panose="020B0604020202020204" pitchFamily="34" charset="0"/>
              <a:buChar char="•"/>
            </a:pPr>
            <a:endParaRPr lang="en-US" sz="2000" dirty="0"/>
          </a:p>
        </p:txBody>
      </p:sp>
      <p:sp>
        <p:nvSpPr>
          <p:cNvPr id="8" name="Rectangle 7">
            <a:extLst>
              <a:ext uri="{FF2B5EF4-FFF2-40B4-BE49-F238E27FC236}">
                <a16:creationId xmlns:a16="http://schemas.microsoft.com/office/drawing/2014/main" id="{DC516948-ECD2-4CD8-A635-6655CC4C15BF}"/>
              </a:ext>
            </a:extLst>
          </p:cNvPr>
          <p:cNvSpPr/>
          <p:nvPr/>
        </p:nvSpPr>
        <p:spPr>
          <a:xfrm>
            <a:off x="4267200" y="3965944"/>
            <a:ext cx="3429000" cy="1368056"/>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628650" indent="-342900">
              <a:buFont typeface="Arial" panose="020B0604020202020204" pitchFamily="34" charset="0"/>
              <a:buChar char="•"/>
            </a:pPr>
            <a:endParaRPr lang="en-US" sz="2000" dirty="0"/>
          </a:p>
          <a:p>
            <a:pPr marL="285750"/>
            <a:endParaRPr lang="en-US" sz="2000" dirty="0"/>
          </a:p>
          <a:p>
            <a:pPr marL="571500" indent="-285750">
              <a:buFont typeface="Arial" panose="020B0604020202020204" pitchFamily="34" charset="0"/>
              <a:buChar char="•"/>
            </a:pPr>
            <a:r>
              <a:rPr lang="en-US" sz="2000" dirty="0"/>
              <a:t>Export rejections (foodborne hazards)</a:t>
            </a:r>
          </a:p>
        </p:txBody>
      </p:sp>
      <p:sp>
        <p:nvSpPr>
          <p:cNvPr id="9" name="Rectangle 8">
            <a:extLst>
              <a:ext uri="{FF2B5EF4-FFF2-40B4-BE49-F238E27FC236}">
                <a16:creationId xmlns:a16="http://schemas.microsoft.com/office/drawing/2014/main" id="{EBD385CB-3EB4-492C-A0C7-4EBAFDB380E0}"/>
              </a:ext>
            </a:extLst>
          </p:cNvPr>
          <p:cNvSpPr/>
          <p:nvPr/>
        </p:nvSpPr>
        <p:spPr>
          <a:xfrm>
            <a:off x="2133600" y="1892416"/>
            <a:ext cx="34290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Food safety systems index (FSSI)</a:t>
            </a:r>
          </a:p>
        </p:txBody>
      </p:sp>
      <p:sp>
        <p:nvSpPr>
          <p:cNvPr id="10" name="Rectangle 9">
            <a:extLst>
              <a:ext uri="{FF2B5EF4-FFF2-40B4-BE49-F238E27FC236}">
                <a16:creationId xmlns:a16="http://schemas.microsoft.com/office/drawing/2014/main" id="{12713758-32CB-43AC-9BA2-93274071036C}"/>
              </a:ext>
            </a:extLst>
          </p:cNvPr>
          <p:cNvSpPr/>
          <p:nvPr/>
        </p:nvSpPr>
        <p:spPr>
          <a:xfrm>
            <a:off x="6248400" y="1895912"/>
            <a:ext cx="4026716"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Food safety health index (FSHI)</a:t>
            </a:r>
          </a:p>
        </p:txBody>
      </p:sp>
      <p:sp>
        <p:nvSpPr>
          <p:cNvPr id="11" name="Rectangle 10">
            <a:extLst>
              <a:ext uri="{FF2B5EF4-FFF2-40B4-BE49-F238E27FC236}">
                <a16:creationId xmlns:a16="http://schemas.microsoft.com/office/drawing/2014/main" id="{D390E023-8630-44FD-84BD-6A54E206FC20}"/>
              </a:ext>
            </a:extLst>
          </p:cNvPr>
          <p:cNvSpPr/>
          <p:nvPr/>
        </p:nvSpPr>
        <p:spPr>
          <a:xfrm>
            <a:off x="4267200" y="4118296"/>
            <a:ext cx="3429000" cy="3810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Food safety trade index (FSTI)</a:t>
            </a:r>
          </a:p>
        </p:txBody>
      </p:sp>
      <p:sp>
        <p:nvSpPr>
          <p:cNvPr id="12" name="Rectangle 11">
            <a:extLst>
              <a:ext uri="{FF2B5EF4-FFF2-40B4-BE49-F238E27FC236}">
                <a16:creationId xmlns:a16="http://schemas.microsoft.com/office/drawing/2014/main" id="{742A72C0-56CB-4E0A-A2E3-91774DEDB349}"/>
              </a:ext>
            </a:extLst>
          </p:cNvPr>
          <p:cNvSpPr/>
          <p:nvPr/>
        </p:nvSpPr>
        <p:spPr>
          <a:xfrm>
            <a:off x="1981200" y="1524000"/>
            <a:ext cx="8458200" cy="3962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F8BC7B3-D0E8-4F76-B16A-BC1101D940BD}"/>
              </a:ext>
            </a:extLst>
          </p:cNvPr>
          <p:cNvSpPr txBox="1"/>
          <p:nvPr/>
        </p:nvSpPr>
        <p:spPr bwMode="auto">
          <a:xfrm>
            <a:off x="9334500" y="5006449"/>
            <a:ext cx="1295400" cy="502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3000" dirty="0"/>
              <a:t>AFSI</a:t>
            </a:r>
          </a:p>
        </p:txBody>
      </p:sp>
    </p:spTree>
    <p:extLst>
      <p:ext uri="{BB962C8B-B14F-4D97-AF65-F5344CB8AC3E}">
        <p14:creationId xmlns:p14="http://schemas.microsoft.com/office/powerpoint/2010/main" val="417041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1">
            <a:extLst>
              <a:ext uri="{FF2B5EF4-FFF2-40B4-BE49-F238E27FC236}">
                <a16:creationId xmlns:a16="http://schemas.microsoft.com/office/drawing/2014/main" id="{79906A51-4A60-4F1D-9455-4189F41502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5898" y="1011744"/>
            <a:ext cx="8300204" cy="5131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3376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x-none">
                <a:solidFill>
                  <a:srgbClr val="712C3D"/>
                </a:solidFill>
              </a:rPr>
              <a:t>Global foodborne disease situation</a:t>
            </a:r>
            <a:endParaRPr lang="en-US" altLang="x-none" dirty="0">
              <a:solidFill>
                <a:srgbClr val="712C3D"/>
              </a:solidFill>
            </a:endParaRPr>
          </a:p>
        </p:txBody>
      </p:sp>
      <p:sp>
        <p:nvSpPr>
          <p:cNvPr id="27650" name="Content Placeholder 5">
            <a:extLst>
              <a:ext uri="{FF2B5EF4-FFF2-40B4-BE49-F238E27FC236}">
                <a16:creationId xmlns:a16="http://schemas.microsoft.com/office/drawing/2014/main" id="{28912575-846C-544B-8E33-431B11D6561B}"/>
              </a:ext>
            </a:extLst>
          </p:cNvPr>
          <p:cNvSpPr>
            <a:spLocks noGrp="1" noChangeArrowheads="1"/>
          </p:cNvSpPr>
          <p:nvPr>
            <p:ph idx="1"/>
          </p:nvPr>
        </p:nvSpPr>
        <p:spPr bwMode="auto">
          <a:xfrm>
            <a:off x="703028" y="1119532"/>
            <a:ext cx="10515600" cy="36863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457200" indent="-457200">
              <a:spcBef>
                <a:spcPct val="0"/>
              </a:spcBef>
              <a:spcAft>
                <a:spcPct val="0"/>
              </a:spcAft>
              <a:buFont typeface="Arial" panose="020B0604020202020204" pitchFamily="34" charset="0"/>
              <a:buChar char="•"/>
            </a:pPr>
            <a:r>
              <a:rPr lang="en-US" altLang="x-none" sz="3200" dirty="0"/>
              <a:t>Foodborne disease (FBD) causes a massive global health burden</a:t>
            </a:r>
          </a:p>
          <a:p>
            <a:pPr marL="1200160" lvl="1" indent="-457200">
              <a:spcBef>
                <a:spcPct val="0"/>
              </a:spcBef>
              <a:spcAft>
                <a:spcPct val="0"/>
              </a:spcAft>
            </a:pPr>
            <a:r>
              <a:rPr lang="en-US" sz="3200" b="0" i="0" dirty="0">
                <a:solidFill>
                  <a:srgbClr val="2E2E2E"/>
                </a:solidFill>
                <a:effectLst/>
                <a:latin typeface="NexusSerif"/>
              </a:rPr>
              <a:t>1 out of 10 people get ill from contaminated food </a:t>
            </a:r>
            <a:endParaRPr lang="en-US" sz="3200" dirty="0">
              <a:solidFill>
                <a:srgbClr val="2E2E2E"/>
              </a:solidFill>
              <a:latin typeface="NexusSerif"/>
              <a:sym typeface="Wingdings" panose="05000000000000000000" pitchFamily="2" charset="2"/>
            </a:endParaRPr>
          </a:p>
          <a:p>
            <a:pPr marL="1200160" lvl="1" indent="-457200">
              <a:spcBef>
                <a:spcPct val="0"/>
              </a:spcBef>
              <a:spcAft>
                <a:spcPct val="0"/>
              </a:spcAft>
            </a:pPr>
            <a:r>
              <a:rPr lang="en-US" sz="3200" b="0" i="0" dirty="0">
                <a:solidFill>
                  <a:srgbClr val="2E2E2E"/>
                </a:solidFill>
                <a:effectLst/>
                <a:latin typeface="NexusSerif"/>
              </a:rPr>
              <a:t>600 million illnesses</a:t>
            </a:r>
          </a:p>
          <a:p>
            <a:pPr marL="1200160" lvl="1" indent="-457200">
              <a:spcBef>
                <a:spcPct val="0"/>
              </a:spcBef>
              <a:spcAft>
                <a:spcPct val="0"/>
              </a:spcAft>
            </a:pPr>
            <a:r>
              <a:rPr lang="en-US" sz="3200" b="0" i="0" dirty="0">
                <a:solidFill>
                  <a:srgbClr val="2E2E2E"/>
                </a:solidFill>
                <a:effectLst/>
                <a:latin typeface="NexusSerif"/>
              </a:rPr>
              <a:t>420 000 deaths</a:t>
            </a:r>
          </a:p>
          <a:p>
            <a:pPr marL="1200160" lvl="1" indent="-457200">
              <a:spcBef>
                <a:spcPct val="0"/>
              </a:spcBef>
              <a:spcAft>
                <a:spcPct val="0"/>
              </a:spcAft>
            </a:pPr>
            <a:r>
              <a:rPr lang="en-US" sz="3200" b="0" i="0" dirty="0">
                <a:solidFill>
                  <a:srgbClr val="2E2E2E"/>
                </a:solidFill>
                <a:effectLst/>
                <a:latin typeface="NexusSerif"/>
              </a:rPr>
              <a:t>loss of 33 million healthy years of life</a:t>
            </a:r>
          </a:p>
          <a:p>
            <a:pPr marL="1200160" lvl="1" indent="-457200">
              <a:spcBef>
                <a:spcPct val="0"/>
              </a:spcBef>
              <a:spcAft>
                <a:spcPct val="0"/>
              </a:spcAft>
            </a:pPr>
            <a:r>
              <a:rPr lang="en-US" altLang="x-none" sz="3200" dirty="0"/>
              <a:t>The poor, with few food choices, and the young are particularly affected</a:t>
            </a:r>
          </a:p>
          <a:p>
            <a:pPr marL="457200" indent="-457200">
              <a:spcBef>
                <a:spcPct val="0"/>
              </a:spcBef>
              <a:spcAft>
                <a:spcPct val="0"/>
              </a:spcAft>
              <a:buFont typeface="Arial" panose="020B0604020202020204" pitchFamily="34" charset="0"/>
              <a:buChar char="•"/>
            </a:pPr>
            <a:endParaRPr lang="en-US" altLang="x-none" dirty="0"/>
          </a:p>
          <a:p>
            <a:pPr marL="457200" indent="-457200">
              <a:spcBef>
                <a:spcPct val="0"/>
              </a:spcBef>
              <a:spcAft>
                <a:spcPct val="0"/>
              </a:spcAft>
            </a:pPr>
            <a:endParaRPr lang="x-none" altLang="x-none" dirty="0"/>
          </a:p>
        </p:txBody>
      </p:sp>
      <p:sp>
        <p:nvSpPr>
          <p:cNvPr id="2" name="TextBox 1">
            <a:extLst>
              <a:ext uri="{FF2B5EF4-FFF2-40B4-BE49-F238E27FC236}">
                <a16:creationId xmlns:a16="http://schemas.microsoft.com/office/drawing/2014/main" id="{269FEE6C-B508-4DDF-BB23-D37C7B959141}"/>
              </a:ext>
            </a:extLst>
          </p:cNvPr>
          <p:cNvSpPr txBox="1"/>
          <p:nvPr/>
        </p:nvSpPr>
        <p:spPr bwMode="auto">
          <a:xfrm>
            <a:off x="6851793" y="5837605"/>
            <a:ext cx="3781425"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l"/>
            <a:r>
              <a:rPr lang="en-US" sz="1200" i="1" dirty="0">
                <a:latin typeface="+mn-lt"/>
              </a:rPr>
              <a:t>source: Havelaar et al. 2015, WHO-FERG </a:t>
            </a:r>
            <a:endParaRPr lang="en-GB" sz="1200" i="1" dirty="0">
              <a:latin typeface="+mn-lt"/>
            </a:endParaRPr>
          </a:p>
        </p:txBody>
      </p:sp>
    </p:spTree>
    <p:extLst>
      <p:ext uri="{BB962C8B-B14F-4D97-AF65-F5344CB8AC3E}">
        <p14:creationId xmlns:p14="http://schemas.microsoft.com/office/powerpoint/2010/main" val="7234671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E8F9B7-CAB3-4337-B5A4-84F73A1097CD}"/>
              </a:ext>
            </a:extLst>
          </p:cNvPr>
          <p:cNvSpPr>
            <a:spLocks noGrp="1"/>
          </p:cNvSpPr>
          <p:nvPr>
            <p:ph type="title"/>
          </p:nvPr>
        </p:nvSpPr>
        <p:spPr/>
        <p:txBody>
          <a:bodyPr/>
          <a:lstStyle/>
          <a:p>
            <a:r>
              <a:rPr lang="en-US" sz="2800" dirty="0"/>
              <a:t>Conference of African Continental Association of Food Protection</a:t>
            </a:r>
          </a:p>
        </p:txBody>
      </p:sp>
      <p:pic>
        <p:nvPicPr>
          <p:cNvPr id="4" name="Picture 1">
            <a:extLst>
              <a:ext uri="{FF2B5EF4-FFF2-40B4-BE49-F238E27FC236}">
                <a16:creationId xmlns:a16="http://schemas.microsoft.com/office/drawing/2014/main" id="{5E88B768-0B0F-4781-9BF9-5E87BD96C9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9306" y="1477925"/>
            <a:ext cx="9783044" cy="3480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45907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F27C9F-96A7-4BB0-9FB3-C23199732F5D}"/>
              </a:ext>
            </a:extLst>
          </p:cNvPr>
          <p:cNvSpPr>
            <a:spLocks noGrp="1"/>
          </p:cNvSpPr>
          <p:nvPr>
            <p:ph type="title"/>
          </p:nvPr>
        </p:nvSpPr>
        <p:spPr/>
        <p:txBody>
          <a:bodyPr/>
          <a:lstStyle/>
          <a:p>
            <a:r>
              <a:rPr lang="en-US" dirty="0"/>
              <a:t>Food safety investment</a:t>
            </a:r>
          </a:p>
        </p:txBody>
      </p:sp>
      <p:sp>
        <p:nvSpPr>
          <p:cNvPr id="3" name="Content Placeholder 2">
            <a:extLst>
              <a:ext uri="{FF2B5EF4-FFF2-40B4-BE49-F238E27FC236}">
                <a16:creationId xmlns:a16="http://schemas.microsoft.com/office/drawing/2014/main" id="{CF96BA91-0558-4F87-B777-CD40EB656C99}"/>
              </a:ext>
            </a:extLst>
          </p:cNvPr>
          <p:cNvSpPr>
            <a:spLocks noGrp="1"/>
          </p:cNvSpPr>
          <p:nvPr>
            <p:ph idx="1"/>
          </p:nvPr>
        </p:nvSpPr>
        <p:spPr>
          <a:xfrm>
            <a:off x="703028" y="1307805"/>
            <a:ext cx="6941781" cy="3452219"/>
          </a:xfrm>
        </p:spPr>
        <p:txBody>
          <a:bodyPr/>
          <a:lstStyle/>
          <a:p>
            <a:pPr marL="457200" indent="-457200">
              <a:lnSpc>
                <a:spcPts val="3200"/>
              </a:lnSpc>
              <a:buFont typeface="Arial" panose="020B0604020202020204" pitchFamily="34" charset="0"/>
              <a:buChar char="•"/>
              <a:defRPr/>
            </a:pPr>
            <a:r>
              <a:rPr lang="en-US" sz="2800" dirty="0"/>
              <a:t>Size of investment does not match food safety burden</a:t>
            </a:r>
          </a:p>
          <a:p>
            <a:pPr marL="457200" indent="-457200">
              <a:lnSpc>
                <a:spcPts val="3200"/>
              </a:lnSpc>
              <a:buFont typeface="Arial" panose="020B0604020202020204" pitchFamily="34" charset="0"/>
              <a:buChar char="•"/>
              <a:defRPr/>
            </a:pPr>
            <a:r>
              <a:rPr lang="en-US" sz="2800" dirty="0"/>
              <a:t>Most investments by few donors</a:t>
            </a:r>
          </a:p>
          <a:p>
            <a:pPr marL="457200" indent="-457200">
              <a:lnSpc>
                <a:spcPts val="3200"/>
              </a:lnSpc>
              <a:buFont typeface="Arial" panose="020B0604020202020204" pitchFamily="34" charset="0"/>
              <a:buChar char="•"/>
              <a:defRPr/>
            </a:pPr>
            <a:r>
              <a:rPr lang="en-US" sz="2800" dirty="0"/>
              <a:t>Substantial focus on </a:t>
            </a:r>
          </a:p>
          <a:p>
            <a:pPr lvl="1">
              <a:buFont typeface="Arial" panose="020B0604020202020204" pitchFamily="34" charset="0"/>
              <a:buChar char="•"/>
              <a:defRPr/>
            </a:pPr>
            <a:r>
              <a:rPr lang="en-US" sz="2000" dirty="0"/>
              <a:t>National control systems</a:t>
            </a:r>
          </a:p>
          <a:p>
            <a:pPr lvl="1">
              <a:buFont typeface="Arial" panose="020B0604020202020204" pitchFamily="34" charset="0"/>
              <a:buChar char="•"/>
              <a:defRPr/>
            </a:pPr>
            <a:r>
              <a:rPr lang="en-US" sz="2000" dirty="0"/>
              <a:t>Exports and other formal markets</a:t>
            </a:r>
          </a:p>
          <a:p>
            <a:pPr lvl="1">
              <a:buFont typeface="Arial" panose="020B0604020202020204" pitchFamily="34" charset="0"/>
              <a:buChar char="•"/>
              <a:defRPr/>
            </a:pPr>
            <a:r>
              <a:rPr lang="en-US" sz="2000" dirty="0"/>
              <a:t>Chemical hazards </a:t>
            </a:r>
          </a:p>
          <a:p>
            <a:endParaRPr lang="en-US" dirty="0"/>
          </a:p>
        </p:txBody>
      </p:sp>
      <p:pic>
        <p:nvPicPr>
          <p:cNvPr id="5" name="Picture 2">
            <a:extLst>
              <a:ext uri="{FF2B5EF4-FFF2-40B4-BE49-F238E27FC236}">
                <a16:creationId xmlns:a16="http://schemas.microsoft.com/office/drawing/2014/main" id="{9D723B36-66B1-471D-978B-5E7465CDA483}"/>
              </a:ext>
            </a:extLst>
          </p:cNvPr>
          <p:cNvPicPr>
            <a:picLocks noChangeAspect="1" noChangeArrowheads="1"/>
          </p:cNvPicPr>
          <p:nvPr/>
        </p:nvPicPr>
        <p:blipFill>
          <a:blip r:embed="rId2" cstate="email"/>
          <a:srcRect/>
          <a:stretch>
            <a:fillRect/>
          </a:stretch>
        </p:blipFill>
        <p:spPr bwMode="auto">
          <a:xfrm>
            <a:off x="7751136" y="1330782"/>
            <a:ext cx="3918808" cy="4720982"/>
          </a:xfrm>
          <a:prstGeom prst="rect">
            <a:avLst/>
          </a:prstGeom>
          <a:noFill/>
          <a:ln w="9525">
            <a:noFill/>
            <a:miter lim="800000"/>
            <a:headEnd/>
            <a:tailEnd/>
          </a:ln>
        </p:spPr>
      </p:pic>
    </p:spTree>
    <p:extLst>
      <p:ext uri="{BB962C8B-B14F-4D97-AF65-F5344CB8AC3E}">
        <p14:creationId xmlns:p14="http://schemas.microsoft.com/office/powerpoint/2010/main" val="323444951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Broader approaches: invest in food safety</a:t>
            </a:r>
          </a:p>
        </p:txBody>
      </p:sp>
      <p:sp>
        <p:nvSpPr>
          <p:cNvPr id="3" name="Text Placeholder 2"/>
          <p:cNvSpPr>
            <a:spLocks noGrp="1"/>
          </p:cNvSpPr>
          <p:nvPr>
            <p:ph idx="1"/>
          </p:nvPr>
        </p:nvSpPr>
        <p:spPr>
          <a:xfrm>
            <a:off x="584791" y="1119531"/>
            <a:ext cx="8569841" cy="4430663"/>
          </a:xfrm>
        </p:spPr>
        <p:txBody>
          <a:bodyPr/>
          <a:lstStyle/>
          <a:p>
            <a:r>
              <a:rPr lang="en-US" dirty="0"/>
              <a:t>More investment in food safety (by African governments, donors and the private sector) is needed)</a:t>
            </a:r>
          </a:p>
          <a:p>
            <a:r>
              <a:rPr lang="en-US" dirty="0"/>
              <a:t>Strengthening food safety initiatives as part of Africa level agriculture-led development strategies (e.g., the 2014 Malabo declaration)</a:t>
            </a:r>
          </a:p>
          <a:p>
            <a:r>
              <a:rPr lang="en-US" dirty="0"/>
              <a:t>Coordination of donor investments in food safety</a:t>
            </a:r>
          </a:p>
          <a:p>
            <a:r>
              <a:rPr lang="en-US" dirty="0"/>
              <a:t>Equal focus on domestic (formal or informal) markets, in addition to international</a:t>
            </a:r>
          </a:p>
          <a:p>
            <a:r>
              <a:rPr lang="en-US" dirty="0"/>
              <a:t>Build capacity in risk-based approaches</a:t>
            </a:r>
          </a:p>
        </p:txBody>
      </p:sp>
      <p:pic>
        <p:nvPicPr>
          <p:cNvPr id="3074" name="Picture 2"/>
          <p:cNvPicPr>
            <a:picLocks noChangeAspect="1" noChangeArrowheads="1"/>
          </p:cNvPicPr>
          <p:nvPr/>
        </p:nvPicPr>
        <p:blipFill>
          <a:blip r:embed="rId2" cstate="email"/>
          <a:srcRect/>
          <a:stretch>
            <a:fillRect/>
          </a:stretch>
        </p:blipFill>
        <p:spPr bwMode="auto">
          <a:xfrm>
            <a:off x="9001569" y="1162908"/>
            <a:ext cx="2961880" cy="3568172"/>
          </a:xfrm>
          <a:prstGeom prst="rect">
            <a:avLst/>
          </a:prstGeom>
          <a:noFill/>
          <a:ln w="9525">
            <a:noFill/>
            <a:miter lim="800000"/>
            <a:headEnd/>
            <a:tailEnd/>
          </a:ln>
        </p:spPr>
      </p:pic>
      <p:sp>
        <p:nvSpPr>
          <p:cNvPr id="6" name="TextBox 5"/>
          <p:cNvSpPr txBox="1"/>
          <p:nvPr/>
        </p:nvSpPr>
        <p:spPr>
          <a:xfrm>
            <a:off x="1954039" y="5737741"/>
            <a:ext cx="8283921" cy="461665"/>
          </a:xfrm>
          <a:prstGeom prst="rect">
            <a:avLst/>
          </a:prstGeom>
          <a:noFill/>
        </p:spPr>
        <p:txBody>
          <a:bodyPr wrap="square" rtlCol="0">
            <a:spAutoFit/>
          </a:bodyPr>
          <a:lstStyle/>
          <a:p>
            <a:pPr fontAlgn="base"/>
            <a:r>
              <a:rPr lang="en-US" sz="1200" b="1" cap="all" dirty="0"/>
              <a:t>CITATION: </a:t>
            </a:r>
            <a:r>
              <a:rPr lang="en-US" sz="1200" dirty="0"/>
              <a:t>Global Food Safety Partnership. 2019. Food safety in Africa: Past endeavors and future directions. Washington, D.C.: World Bank. </a:t>
            </a:r>
            <a:r>
              <a:rPr lang="en-US" sz="1200" dirty="0">
                <a:hlinkClick r:id="rId3"/>
              </a:rPr>
              <a:t>https://www.gfsp.org/food-safety-capacity-building-and-africas-food-system-building-foundation-success</a:t>
            </a:r>
            <a:r>
              <a:rPr lang="en-US" sz="1200" dirty="0"/>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79F9FF9-A193-469F-B6FF-4B197536C32F}"/>
              </a:ext>
            </a:extLst>
          </p:cNvPr>
          <p:cNvSpPr>
            <a:spLocks noGrp="1"/>
          </p:cNvSpPr>
          <p:nvPr>
            <p:ph type="title"/>
          </p:nvPr>
        </p:nvSpPr>
        <p:spPr/>
        <p:txBody>
          <a:bodyPr/>
          <a:lstStyle/>
          <a:p>
            <a:r>
              <a:rPr lang="en-US" sz="4000" b="1" dirty="0"/>
              <a:t>Some references</a:t>
            </a:r>
            <a:endParaRPr lang="en-US" sz="4000" dirty="0">
              <a:ln>
                <a:solidFill>
                  <a:schemeClr val="tx1"/>
                </a:solidFill>
              </a:ln>
              <a:solidFill>
                <a:schemeClr val="tx1">
                  <a:lumMod val="60000"/>
                  <a:lumOff val="40000"/>
                </a:schemeClr>
              </a:solidFill>
            </a:endParaRPr>
          </a:p>
        </p:txBody>
      </p:sp>
      <p:sp>
        <p:nvSpPr>
          <p:cNvPr id="7" name="Text Placeholder 6"/>
          <p:cNvSpPr>
            <a:spLocks noGrp="1"/>
          </p:cNvSpPr>
          <p:nvPr>
            <p:ph idx="1"/>
          </p:nvPr>
        </p:nvSpPr>
        <p:spPr/>
        <p:txBody>
          <a:bodyPr/>
          <a:lstStyle/>
          <a:p>
            <a:pPr>
              <a:buFont typeface="Arial" pitchFamily="34" charset="0"/>
              <a:buChar char="•"/>
            </a:pPr>
            <a:r>
              <a:rPr lang="en-US" sz="1200" b="1" dirty="0"/>
              <a:t>Amenu, K</a:t>
            </a:r>
            <a:r>
              <a:rPr lang="en-US" sz="1200" dirty="0"/>
              <a:t>., Grace, D., </a:t>
            </a:r>
            <a:r>
              <a:rPr lang="en-US" sz="1200" dirty="0" err="1"/>
              <a:t>Nemo</a:t>
            </a:r>
            <a:r>
              <a:rPr lang="en-US" sz="1200" dirty="0"/>
              <a:t>, S., &amp; Wieland, B. (2019). Bacteriological quality and safety of ready-to-consume milk and naturally fermented milk in Borana pastoral area, southern Ethiopia. </a:t>
            </a:r>
            <a:r>
              <a:rPr lang="en-US" sz="1200" b="1" i="1" dirty="0"/>
              <a:t>Tropical Animal Health and Production</a:t>
            </a:r>
            <a:r>
              <a:rPr lang="en-US" sz="1200" dirty="0"/>
              <a:t>, 1-6.</a:t>
            </a:r>
          </a:p>
          <a:p>
            <a:pPr>
              <a:buFont typeface="Arial" pitchFamily="34" charset="0"/>
              <a:buChar char="•"/>
            </a:pPr>
            <a:r>
              <a:rPr lang="en-US" sz="1200" b="1" dirty="0"/>
              <a:t>Amenu, K</a:t>
            </a:r>
            <a:r>
              <a:rPr lang="en-US" sz="1200" dirty="0"/>
              <a:t>., Wieland, B., </a:t>
            </a:r>
            <a:r>
              <a:rPr lang="en-US" sz="1200" dirty="0" err="1"/>
              <a:t>Szonyi</a:t>
            </a:r>
            <a:r>
              <a:rPr lang="en-US" sz="1200" dirty="0"/>
              <a:t>, B., &amp; Grace, D. (2019). Milk handling practices and consumption behavior among Borana pastoralists in southern Ethiopia. </a:t>
            </a:r>
            <a:r>
              <a:rPr lang="en-US" sz="1200" b="1" i="1" dirty="0"/>
              <a:t>Journal of Health, Population and Nutrition</a:t>
            </a:r>
            <a:r>
              <a:rPr lang="en-US" sz="1200" dirty="0"/>
              <a:t>, </a:t>
            </a:r>
            <a:r>
              <a:rPr lang="en-US" sz="1200" i="1" dirty="0"/>
              <a:t>38</a:t>
            </a:r>
            <a:r>
              <a:rPr lang="en-US" sz="1200" dirty="0"/>
              <a:t>(1), 6.</a:t>
            </a:r>
          </a:p>
          <a:p>
            <a:pPr>
              <a:buFont typeface="Arial" pitchFamily="34" charset="0"/>
              <a:buChar char="•"/>
            </a:pPr>
            <a:r>
              <a:rPr lang="en-US" sz="1200" b="1" dirty="0"/>
              <a:t>Amenu, K</a:t>
            </a:r>
            <a:r>
              <a:rPr lang="en-US" sz="1200" dirty="0"/>
              <a:t>., </a:t>
            </a:r>
            <a:r>
              <a:rPr lang="en-US" sz="1200" dirty="0" err="1"/>
              <a:t>Agga</a:t>
            </a:r>
            <a:r>
              <a:rPr lang="en-US" sz="1200" dirty="0"/>
              <a:t>, G. E., </a:t>
            </a:r>
            <a:r>
              <a:rPr lang="en-US" sz="1200" dirty="0" err="1"/>
              <a:t>Kumbe</a:t>
            </a:r>
            <a:r>
              <a:rPr lang="en-US" sz="1200" dirty="0"/>
              <a:t>, A., </a:t>
            </a:r>
            <a:r>
              <a:rPr lang="en-US" sz="1200" dirty="0" err="1"/>
              <a:t>Shibiru</a:t>
            </a:r>
            <a:r>
              <a:rPr lang="en-US" sz="1200" dirty="0"/>
              <a:t>, A., </a:t>
            </a:r>
            <a:r>
              <a:rPr lang="en-US" sz="1200" dirty="0" err="1"/>
              <a:t>Desta</a:t>
            </a:r>
            <a:r>
              <a:rPr lang="en-US" sz="1200" dirty="0"/>
              <a:t>, H., </a:t>
            </a:r>
            <a:r>
              <a:rPr lang="en-US" sz="1200" dirty="0" err="1"/>
              <a:t>Tiki</a:t>
            </a:r>
            <a:r>
              <a:rPr lang="en-US" sz="1200" dirty="0"/>
              <a:t>, W., ... &amp; Alonso, S. (2020). MILK Symposium review: Community-tailored training to improve the knowledge, attitudes, and practices of women regarding hygienic milk production and handling in Borana pastoral area of southern Ethiopia. </a:t>
            </a:r>
            <a:r>
              <a:rPr lang="en-US" sz="1200" b="1" i="1" dirty="0"/>
              <a:t>Journal of Dairy Science</a:t>
            </a:r>
            <a:r>
              <a:rPr lang="en-US" sz="1200" dirty="0"/>
              <a:t>, </a:t>
            </a:r>
            <a:r>
              <a:rPr lang="en-US" sz="1200" i="1" dirty="0"/>
              <a:t>103</a:t>
            </a:r>
            <a:r>
              <a:rPr lang="en-US" sz="1200" dirty="0"/>
              <a:t>(11), 9748-9757.</a:t>
            </a:r>
            <a:endParaRPr lang="nl-NL" sz="1200" b="1" dirty="0"/>
          </a:p>
          <a:p>
            <a:pPr>
              <a:buFont typeface="Arial" pitchFamily="34" charset="0"/>
              <a:buChar char="•"/>
            </a:pPr>
            <a:r>
              <a:rPr lang="en-US" sz="1200" b="1" dirty="0"/>
              <a:t>Amenu, K., </a:t>
            </a:r>
            <a:r>
              <a:rPr lang="en-US" sz="1200" dirty="0" err="1"/>
              <a:t>Szonyi</a:t>
            </a:r>
            <a:r>
              <a:rPr lang="en-US" sz="1200" dirty="0"/>
              <a:t>, B., Grace, D., &amp; Wieland, B. (2017). Important knowledge gaps among pastoralists on causes and treatment of udder health problems in livestock in southern Ethiopia: results of qualitative investigation. </a:t>
            </a:r>
            <a:r>
              <a:rPr lang="en-US" sz="1200" b="1" i="1" dirty="0"/>
              <a:t>BMC veterinary Research</a:t>
            </a:r>
            <a:r>
              <a:rPr lang="en-US" sz="1200" dirty="0"/>
              <a:t>, </a:t>
            </a:r>
            <a:r>
              <a:rPr lang="en-US" sz="1200" i="1" dirty="0"/>
              <a:t>13</a:t>
            </a:r>
            <a:r>
              <a:rPr lang="en-US" sz="1200" dirty="0"/>
              <a:t>(1), 1-13.</a:t>
            </a:r>
          </a:p>
          <a:p>
            <a:pPr>
              <a:buFont typeface="Arial" pitchFamily="34" charset="0"/>
              <a:buChar char="•"/>
            </a:pPr>
            <a:r>
              <a:rPr lang="en-US" sz="1200" dirty="0" err="1"/>
              <a:t>Duguma</a:t>
            </a:r>
            <a:r>
              <a:rPr lang="en-US" sz="1200" dirty="0"/>
              <a:t>, A., </a:t>
            </a:r>
            <a:r>
              <a:rPr lang="en-US" sz="1200" dirty="0" err="1"/>
              <a:t>Abera</a:t>
            </a:r>
            <a:r>
              <a:rPr lang="en-US" sz="1200" dirty="0"/>
              <a:t>, S., </a:t>
            </a:r>
            <a:r>
              <a:rPr lang="en-US" sz="1200" dirty="0" err="1"/>
              <a:t>Zewdie</a:t>
            </a:r>
            <a:r>
              <a:rPr lang="en-US" sz="1200" dirty="0"/>
              <a:t>, W., </a:t>
            </a:r>
            <a:r>
              <a:rPr lang="en-US" sz="1200" dirty="0" err="1"/>
              <a:t>Belina</a:t>
            </a:r>
            <a:r>
              <a:rPr lang="en-US" sz="1200" dirty="0"/>
              <a:t>, D., &amp; </a:t>
            </a:r>
            <a:r>
              <a:rPr lang="en-US" sz="1200" dirty="0" err="1"/>
              <a:t>Haro</a:t>
            </a:r>
            <a:r>
              <a:rPr lang="en-US" sz="1200" dirty="0"/>
              <a:t>, G. (2017). Status of bovine tuberculosis and its </a:t>
            </a:r>
            <a:r>
              <a:rPr lang="en-US" sz="1200" dirty="0" err="1"/>
              <a:t>zoonotic</a:t>
            </a:r>
            <a:r>
              <a:rPr lang="en-US" sz="1200" dirty="0"/>
              <a:t> implications in Borana zone, Southern Ethiopia. </a:t>
            </a:r>
            <a:r>
              <a:rPr lang="en-US" sz="1200" i="1" dirty="0"/>
              <a:t>Tropical Animal Health and Production</a:t>
            </a:r>
            <a:r>
              <a:rPr lang="en-US" sz="1200" dirty="0"/>
              <a:t>, </a:t>
            </a:r>
            <a:r>
              <a:rPr lang="en-US" sz="1200" i="1" dirty="0"/>
              <a:t>49</a:t>
            </a:r>
            <a:r>
              <a:rPr lang="en-US" sz="1200" dirty="0"/>
              <a:t>(3), 445-450.</a:t>
            </a:r>
          </a:p>
          <a:p>
            <a:pPr>
              <a:buFont typeface="Arial" pitchFamily="34" charset="0"/>
              <a:buChar char="•"/>
            </a:pPr>
            <a:r>
              <a:rPr lang="en-US" sz="1200" dirty="0" err="1"/>
              <a:t>Ledo</a:t>
            </a:r>
            <a:r>
              <a:rPr lang="en-US" sz="1200" dirty="0"/>
              <a:t>, J., </a:t>
            </a:r>
            <a:r>
              <a:rPr lang="en-US" sz="1200" dirty="0" err="1"/>
              <a:t>Hettinga</a:t>
            </a:r>
            <a:r>
              <a:rPr lang="en-US" sz="1200" dirty="0"/>
              <a:t>, K. A., </a:t>
            </a:r>
            <a:r>
              <a:rPr lang="en-US" sz="1200" dirty="0" err="1"/>
              <a:t>Bijman</a:t>
            </a:r>
            <a:r>
              <a:rPr lang="en-US" sz="1200" dirty="0"/>
              <a:t>, J., &amp; </a:t>
            </a:r>
            <a:r>
              <a:rPr lang="en-US" sz="1200" dirty="0" err="1"/>
              <a:t>Luning</a:t>
            </a:r>
            <a:r>
              <a:rPr lang="en-US" sz="1200" dirty="0"/>
              <a:t>, P. A. (2019). Persistent challenges in safety and hygiene control practices in emerging dairy chains: The case of Tanzania. </a:t>
            </a:r>
            <a:r>
              <a:rPr lang="en-US" sz="1200" i="1" dirty="0"/>
              <a:t>Food Control</a:t>
            </a:r>
            <a:r>
              <a:rPr lang="en-US" sz="1200" dirty="0"/>
              <a:t>, </a:t>
            </a:r>
            <a:r>
              <a:rPr lang="en-US" sz="1200" i="1" dirty="0"/>
              <a:t>105</a:t>
            </a:r>
            <a:r>
              <a:rPr lang="en-US" sz="1200" dirty="0"/>
              <a:t>, 164-173.</a:t>
            </a:r>
          </a:p>
          <a:p>
            <a:pPr>
              <a:buFont typeface="Arial" pitchFamily="34" charset="0"/>
              <a:buChar char="•"/>
            </a:pPr>
            <a:r>
              <a:rPr lang="en-US" sz="1200" dirty="0" err="1"/>
              <a:t>Megersa</a:t>
            </a:r>
            <a:r>
              <a:rPr lang="en-US" sz="1200" dirty="0"/>
              <a:t>, B., Biffa, D., </a:t>
            </a:r>
            <a:r>
              <a:rPr lang="en-US" sz="1200" dirty="0" err="1"/>
              <a:t>Abunna</a:t>
            </a:r>
            <a:r>
              <a:rPr lang="en-US" sz="1200" dirty="0"/>
              <a:t>, F., </a:t>
            </a:r>
            <a:r>
              <a:rPr lang="en-US" sz="1200" dirty="0" err="1"/>
              <a:t>Regassa</a:t>
            </a:r>
            <a:r>
              <a:rPr lang="en-US" sz="1200" dirty="0"/>
              <a:t>, A., </a:t>
            </a:r>
            <a:r>
              <a:rPr lang="en-US" sz="1200" dirty="0" err="1"/>
              <a:t>Godfroid</a:t>
            </a:r>
            <a:r>
              <a:rPr lang="en-US" sz="1200" dirty="0"/>
              <a:t>, J., &amp; </a:t>
            </a:r>
            <a:r>
              <a:rPr lang="en-US" sz="1200" dirty="0" err="1"/>
              <a:t>Skjerve</a:t>
            </a:r>
            <a:r>
              <a:rPr lang="en-US" sz="1200" dirty="0"/>
              <a:t>, E. (2011). </a:t>
            </a:r>
            <a:r>
              <a:rPr lang="en-US" sz="1200" dirty="0" err="1"/>
              <a:t>Seroprevalence</a:t>
            </a:r>
            <a:r>
              <a:rPr lang="en-US" sz="1200" dirty="0"/>
              <a:t> of brucellosis and its contribution to abortion in cattle, camel, and goat kept under pastoral management in Borana, Ethiopia. </a:t>
            </a:r>
            <a:r>
              <a:rPr lang="en-US" sz="1200" i="1" dirty="0"/>
              <a:t>Tropical Animal Health and Production</a:t>
            </a:r>
            <a:r>
              <a:rPr lang="en-US" sz="1200" dirty="0"/>
              <a:t>, </a:t>
            </a:r>
            <a:r>
              <a:rPr lang="en-US" sz="1200" i="1" dirty="0"/>
              <a:t>43</a:t>
            </a:r>
            <a:r>
              <a:rPr lang="en-US" sz="1200" dirty="0"/>
              <a:t>(3), 651-656.</a:t>
            </a:r>
          </a:p>
        </p:txBody>
      </p:sp>
    </p:spTree>
    <p:extLst>
      <p:ext uri="{BB962C8B-B14F-4D97-AF65-F5344CB8AC3E}">
        <p14:creationId xmlns:p14="http://schemas.microsoft.com/office/powerpoint/2010/main" val="421003529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8DB1C-818A-4882-9487-7984E531A476}"/>
              </a:ext>
            </a:extLst>
          </p:cNvPr>
          <p:cNvSpPr>
            <a:spLocks noGrp="1"/>
          </p:cNvSpPr>
          <p:nvPr>
            <p:ph type="title"/>
          </p:nvPr>
        </p:nvSpPr>
        <p:spPr/>
        <p:txBody>
          <a:bodyPr/>
          <a:lstStyle/>
          <a:p>
            <a:r>
              <a:rPr lang="en-GB" dirty="0"/>
              <a:t>Thank you!</a:t>
            </a:r>
          </a:p>
        </p:txBody>
      </p:sp>
      <p:pic>
        <p:nvPicPr>
          <p:cNvPr id="4" name="Picture 4">
            <a:extLst>
              <a:ext uri="{FF2B5EF4-FFF2-40B4-BE49-F238E27FC236}">
                <a16:creationId xmlns:a16="http://schemas.microsoft.com/office/drawing/2014/main" id="{C8CF0B65-FF3E-46C3-AD8E-E3D6599C0967}"/>
              </a:ext>
            </a:extLst>
          </p:cNvPr>
          <p:cNvPicPr>
            <a:picLocks noChangeAspect="1" noChangeArrowheads="1"/>
          </p:cNvPicPr>
          <p:nvPr/>
        </p:nvPicPr>
        <p:blipFill>
          <a:blip r:embed="rId2"/>
          <a:srcRect/>
          <a:stretch/>
        </p:blipFill>
        <p:spPr bwMode="auto">
          <a:xfrm>
            <a:off x="5541685" y="1845540"/>
            <a:ext cx="2628517" cy="135910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2241C373-1B0C-4FEA-8B91-46B48D88182F}"/>
              </a:ext>
            </a:extLst>
          </p:cNvPr>
          <p:cNvPicPr>
            <a:picLocks noChangeAspect="1"/>
          </p:cNvPicPr>
          <p:nvPr/>
        </p:nvPicPr>
        <p:blipFill>
          <a:blip r:embed="rId3"/>
          <a:srcRect/>
          <a:stretch/>
        </p:blipFill>
        <p:spPr>
          <a:xfrm>
            <a:off x="972165" y="2113349"/>
            <a:ext cx="4117419" cy="823483"/>
          </a:xfrm>
          <a:prstGeom prst="rect">
            <a:avLst/>
          </a:prstGeom>
        </p:spPr>
      </p:pic>
      <p:pic>
        <p:nvPicPr>
          <p:cNvPr id="19" name="Picture 2"/>
          <p:cNvPicPr>
            <a:picLocks noChangeAspect="1" noChangeArrowheads="1"/>
          </p:cNvPicPr>
          <p:nvPr/>
        </p:nvPicPr>
        <p:blipFill>
          <a:blip r:embed="rId4"/>
          <a:srcRect/>
          <a:stretch/>
        </p:blipFill>
        <p:spPr bwMode="auto">
          <a:xfrm>
            <a:off x="8622303" y="1605951"/>
            <a:ext cx="1670159" cy="1771840"/>
          </a:xfrm>
          <a:prstGeom prst="rect">
            <a:avLst/>
          </a:prstGeom>
          <a:noFill/>
        </p:spPr>
      </p:pic>
      <p:pic>
        <p:nvPicPr>
          <p:cNvPr id="20" name="Picture 1">
            <a:extLst>
              <a:ext uri="{FF2B5EF4-FFF2-40B4-BE49-F238E27FC236}">
                <a16:creationId xmlns:a16="http://schemas.microsoft.com/office/drawing/2014/main" id="{4BBE05EF-78E0-49DF-8FB0-020A11601A2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97717" y="4402468"/>
            <a:ext cx="8533210"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29">
            <a:extLst>
              <a:ext uri="{FF2B5EF4-FFF2-40B4-BE49-F238E27FC236}">
                <a16:creationId xmlns:a16="http://schemas.microsoft.com/office/drawing/2014/main" id="{648100FF-C48F-4B8D-8D1D-C7F211C64A68}"/>
              </a:ext>
            </a:extLst>
          </p:cNvPr>
          <p:cNvSpPr txBox="1"/>
          <p:nvPr/>
        </p:nvSpPr>
        <p:spPr>
          <a:xfrm>
            <a:off x="3814431" y="357942"/>
            <a:ext cx="6097772" cy="646331"/>
          </a:xfrm>
          <a:prstGeom prst="rect">
            <a:avLst/>
          </a:prstGeom>
          <a:noFill/>
        </p:spPr>
        <p:txBody>
          <a:bodyPr wrap="square">
            <a:spAutoFit/>
          </a:bodyPr>
          <a:lstStyle/>
          <a:p>
            <a:r>
              <a:rPr lang="en-US" dirty="0"/>
              <a:t>World Veterinary Association (WVA) and Emirates</a:t>
            </a:r>
          </a:p>
          <a:p>
            <a:r>
              <a:rPr lang="en-US" dirty="0"/>
              <a:t>Veterinary Association (EVA)</a:t>
            </a:r>
          </a:p>
        </p:txBody>
      </p:sp>
    </p:spTree>
    <p:extLst>
      <p:ext uri="{BB962C8B-B14F-4D97-AF65-F5344CB8AC3E}">
        <p14:creationId xmlns:p14="http://schemas.microsoft.com/office/powerpoint/2010/main" val="3137234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28827E05-4162-4D28-B171-2D2E0A3E4E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0294" y="762000"/>
            <a:ext cx="3451412" cy="4840941"/>
          </a:xfrm>
          <a:prstGeom prst="rect">
            <a:avLst/>
          </a:prstGeom>
          <a:noFill/>
          <a:extLst>
            <a:ext uri="{909E8E84-426E-40DD-AFC4-6F175D3DCCD1}">
              <a14:hiddenFill xmlns:a14="http://schemas.microsoft.com/office/drawing/2010/main">
                <a:solidFill>
                  <a:srgbClr val="FFFFFF"/>
                </a:solidFill>
              </a14:hiddenFill>
            </a:ext>
          </a:extLst>
        </p:spPr>
      </p:pic>
      <p:sp>
        <p:nvSpPr>
          <p:cNvPr id="4100" name="Text Box 4">
            <a:extLst>
              <a:ext uri="{FF2B5EF4-FFF2-40B4-BE49-F238E27FC236}">
                <a16:creationId xmlns:a16="http://schemas.microsoft.com/office/drawing/2014/main" id="{86A537C3-02F8-47A4-81F5-EAF4D05B71CC}"/>
              </a:ext>
            </a:extLst>
          </p:cNvPr>
          <p:cNvSpPr txBox="1">
            <a:spLocks noChangeArrowheads="1"/>
          </p:cNvSpPr>
          <p:nvPr/>
        </p:nvSpPr>
        <p:spPr bwMode="auto">
          <a:xfrm>
            <a:off x="2050676" y="5748618"/>
            <a:ext cx="8101853" cy="744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806867" fontAlgn="base">
              <a:spcBef>
                <a:spcPct val="0"/>
              </a:spcBef>
              <a:spcAft>
                <a:spcPct val="0"/>
              </a:spcAft>
            </a:pPr>
            <a:r>
              <a:rPr lang="en-US" altLang="en-US" sz="1059">
                <a:solidFill>
                  <a:srgbClr val="000000"/>
                </a:solidFill>
                <a:latin typeface="Arial" panose="020B0604020202020204" pitchFamily="34" charset="0"/>
              </a:rPr>
              <a:t>Havelaar AH, Kirk MD, Torgerson PR, Gibb HJ, Hald T, et al. (2015) World Health Organization Global Estimates and Regional Comparisons of the Burden of Foodborne Disease in 2010. PLOS Medicine 12(12): e1001923. https://doi.org/10.1371/journal.pmed.1001923</a:t>
            </a:r>
          </a:p>
          <a:p>
            <a:pPr defTabSz="806867" fontAlgn="base">
              <a:spcBef>
                <a:spcPct val="0"/>
              </a:spcBef>
              <a:spcAft>
                <a:spcPct val="0"/>
              </a:spcAft>
            </a:pPr>
            <a:r>
              <a:rPr lang="en-US" altLang="en-US" sz="1059">
                <a:solidFill>
                  <a:srgbClr val="000000"/>
                </a:solidFill>
                <a:latin typeface="Arial" panose="020B0604020202020204" pitchFamily="34" charset="0"/>
                <a:hlinkClick r:id="rId3"/>
              </a:rPr>
              <a:t>https://journals.plos.org/plosmedicine/article?id=10.1371/journal.pmed.1001923</a:t>
            </a:r>
            <a:endParaRPr lang="en-US" altLang="en-US" sz="1059">
              <a:solidFill>
                <a:srgbClr val="000000"/>
              </a:solidFill>
              <a:latin typeface="Arial" panose="020B0604020202020204" pitchFamily="34" charset="0"/>
            </a:endParaRPr>
          </a:p>
        </p:txBody>
      </p:sp>
      <p:pic>
        <p:nvPicPr>
          <p:cNvPr id="5" name="Picture 4" descr="Text&#10;&#10;Description automatically generated">
            <a:extLst>
              <a:ext uri="{FF2B5EF4-FFF2-40B4-BE49-F238E27FC236}">
                <a16:creationId xmlns:a16="http://schemas.microsoft.com/office/drawing/2014/main" id="{68452A0F-67C1-4975-9CBC-82A9DE900966}"/>
              </a:ext>
            </a:extLst>
          </p:cNvPr>
          <p:cNvPicPr>
            <a:picLocks noChangeAspect="1"/>
          </p:cNvPicPr>
          <p:nvPr/>
        </p:nvPicPr>
        <p:blipFill>
          <a:blip r:embed="rId4"/>
          <a:stretch>
            <a:fillRect/>
          </a:stretch>
        </p:blipFill>
        <p:spPr>
          <a:xfrm>
            <a:off x="289334" y="1087374"/>
            <a:ext cx="10318862" cy="3198958"/>
          </a:xfrm>
          <a:prstGeom prst="rect">
            <a:avLst/>
          </a:prstGeom>
        </p:spPr>
      </p:pic>
    </p:spTree>
    <p:extLst>
      <p:ext uri="{BB962C8B-B14F-4D97-AF65-F5344CB8AC3E}">
        <p14:creationId xmlns:p14="http://schemas.microsoft.com/office/powerpoint/2010/main" val="441676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a:extLst>
              <a:ext uri="{FF2B5EF4-FFF2-40B4-BE49-F238E27FC236}">
                <a16:creationId xmlns:a16="http://schemas.microsoft.com/office/drawing/2014/main" id="{B3E8DD61-1DFF-4597-B02E-75C5111B6F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9304" y="762000"/>
            <a:ext cx="8393206" cy="4840941"/>
          </a:xfrm>
          <a:prstGeom prst="rect">
            <a:avLst/>
          </a:prstGeom>
          <a:noFill/>
          <a:extLst>
            <a:ext uri="{909E8E84-426E-40DD-AFC4-6F175D3DCCD1}">
              <a14:hiddenFill xmlns:a14="http://schemas.microsoft.com/office/drawing/2010/main">
                <a:solidFill>
                  <a:srgbClr val="FFFFFF"/>
                </a:solidFill>
              </a14:hiddenFill>
            </a:ext>
          </a:extLst>
        </p:spPr>
      </p:pic>
      <p:sp>
        <p:nvSpPr>
          <p:cNvPr id="4100" name="Text Box 4">
            <a:extLst>
              <a:ext uri="{FF2B5EF4-FFF2-40B4-BE49-F238E27FC236}">
                <a16:creationId xmlns:a16="http://schemas.microsoft.com/office/drawing/2014/main" id="{C653C9CD-6405-4A51-A595-8FAA67DD1D2D}"/>
              </a:ext>
            </a:extLst>
          </p:cNvPr>
          <p:cNvSpPr txBox="1">
            <a:spLocks noChangeArrowheads="1"/>
          </p:cNvSpPr>
          <p:nvPr/>
        </p:nvSpPr>
        <p:spPr bwMode="auto">
          <a:xfrm>
            <a:off x="1909901" y="5747112"/>
            <a:ext cx="8101853" cy="541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806867" fontAlgn="base">
              <a:spcBef>
                <a:spcPct val="0"/>
              </a:spcBef>
              <a:spcAft>
                <a:spcPct val="0"/>
              </a:spcAft>
            </a:pPr>
            <a:r>
              <a:rPr lang="en-US" altLang="en-US" sz="1059" dirty="0">
                <a:solidFill>
                  <a:srgbClr val="000000"/>
                </a:solidFill>
                <a:latin typeface="Arial" panose="020B0604020202020204" pitchFamily="34" charset="0"/>
              </a:rPr>
              <a:t>Havelaar </a:t>
            </a:r>
            <a:r>
              <a:rPr lang="en-US" altLang="en-US" sz="800" dirty="0">
                <a:solidFill>
                  <a:srgbClr val="000000"/>
                </a:solidFill>
                <a:latin typeface="Arial" panose="020B0604020202020204" pitchFamily="34" charset="0"/>
              </a:rPr>
              <a:t>AH, Kirk MD, Torgerson PR, Gibb HJ, </a:t>
            </a:r>
            <a:r>
              <a:rPr lang="en-US" altLang="en-US" sz="800" dirty="0" err="1">
                <a:solidFill>
                  <a:srgbClr val="000000"/>
                </a:solidFill>
                <a:latin typeface="Arial" panose="020B0604020202020204" pitchFamily="34" charset="0"/>
              </a:rPr>
              <a:t>Hald</a:t>
            </a:r>
            <a:r>
              <a:rPr lang="en-US" altLang="en-US" sz="800" dirty="0">
                <a:solidFill>
                  <a:srgbClr val="000000"/>
                </a:solidFill>
                <a:latin typeface="Arial" panose="020B0604020202020204" pitchFamily="34" charset="0"/>
              </a:rPr>
              <a:t> T, et al. (2015) World Health Organization Global Estimates and Regional Comparisons of the Burden of Foodborne Disease in 2010. PLOS Medicine 12(12): e1001923. https://doi.org/10.1371/journal.pmed.1001923</a:t>
            </a:r>
          </a:p>
          <a:p>
            <a:pPr defTabSz="806867" fontAlgn="base">
              <a:spcBef>
                <a:spcPct val="0"/>
              </a:spcBef>
              <a:spcAft>
                <a:spcPct val="0"/>
              </a:spcAft>
            </a:pPr>
            <a:r>
              <a:rPr lang="en-US" altLang="en-US" sz="1059" dirty="0">
                <a:solidFill>
                  <a:srgbClr val="000000"/>
                </a:solidFill>
                <a:latin typeface="Arial" panose="020B0604020202020204" pitchFamily="34" charset="0"/>
                <a:hlinkClick r:id="rId3"/>
              </a:rPr>
              <a:t>https://journals.plos.org/plosmedicine/article?id=10.1371/journal.pmed.1001923</a:t>
            </a:r>
            <a:endParaRPr lang="en-US" altLang="en-US" sz="1059" dirty="0">
              <a:solidFill>
                <a:srgbClr val="000000"/>
              </a:solidFill>
              <a:latin typeface="Arial" panose="020B0604020202020204" pitchFamily="34" charset="0"/>
            </a:endParaRPr>
          </a:p>
        </p:txBody>
      </p:sp>
      <p:sp>
        <p:nvSpPr>
          <p:cNvPr id="6" name="TextBox 5">
            <a:extLst>
              <a:ext uri="{FF2B5EF4-FFF2-40B4-BE49-F238E27FC236}">
                <a16:creationId xmlns:a16="http://schemas.microsoft.com/office/drawing/2014/main" id="{2F2364C2-1DCF-43BF-BA7E-8F3A65E6CE51}"/>
              </a:ext>
            </a:extLst>
          </p:cNvPr>
          <p:cNvSpPr txBox="1"/>
          <p:nvPr/>
        </p:nvSpPr>
        <p:spPr>
          <a:xfrm>
            <a:off x="406648" y="1053025"/>
            <a:ext cx="2687548" cy="2031325"/>
          </a:xfrm>
          <a:prstGeom prst="rect">
            <a:avLst/>
          </a:prstGeom>
          <a:noFill/>
        </p:spPr>
        <p:txBody>
          <a:bodyPr wrap="square">
            <a:spAutoFit/>
          </a:bodyPr>
          <a:lstStyle/>
          <a:p>
            <a:pPr marL="457200" indent="-457200">
              <a:spcBef>
                <a:spcPct val="0"/>
              </a:spcBef>
              <a:spcAft>
                <a:spcPct val="0"/>
              </a:spcAft>
              <a:buFont typeface="Arial" panose="020B0604020202020204" pitchFamily="34" charset="0"/>
              <a:buChar char="•"/>
            </a:pPr>
            <a:r>
              <a:rPr lang="en-US" altLang="x-none" dirty="0"/>
              <a:t>Bacteria and viruses are the most important causes (75% of burden)</a:t>
            </a:r>
          </a:p>
          <a:p>
            <a:pPr marL="457200" indent="-457200">
              <a:spcBef>
                <a:spcPct val="0"/>
              </a:spcBef>
              <a:spcAft>
                <a:spcPct val="0"/>
              </a:spcAft>
              <a:buFont typeface="Arial" panose="020B0604020202020204" pitchFamily="34" charset="0"/>
              <a:buChar char="•"/>
            </a:pPr>
            <a:r>
              <a:rPr lang="en-US" altLang="x-none" dirty="0"/>
              <a:t>About 70% of FBD in Africa is diarrheal</a:t>
            </a:r>
          </a:p>
        </p:txBody>
      </p:sp>
      <p:sp>
        <p:nvSpPr>
          <p:cNvPr id="7" name="TextBox 6">
            <a:extLst>
              <a:ext uri="{FF2B5EF4-FFF2-40B4-BE49-F238E27FC236}">
                <a16:creationId xmlns:a16="http://schemas.microsoft.com/office/drawing/2014/main" id="{331A113E-BF38-4D45-B1E5-20983153D0D9}"/>
              </a:ext>
            </a:extLst>
          </p:cNvPr>
          <p:cNvSpPr txBox="1"/>
          <p:nvPr/>
        </p:nvSpPr>
        <p:spPr bwMode="auto">
          <a:xfrm>
            <a:off x="523874" y="3105150"/>
            <a:ext cx="2389447" cy="13234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Calibri"/>
                <a:ea typeface="MS PGothic" panose="020B0600070205080204" pitchFamily="34" charset="-128"/>
                <a:cs typeface="+mn-cs"/>
              </a:rPr>
              <a:t>Chemicals about 3% of global burden</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solidFill>
                <a:srgbClr val="FF0000"/>
              </a:solidFill>
              <a:effectLst/>
              <a:uLnTx/>
              <a:uFillTx/>
              <a:latin typeface="Calibri"/>
              <a:ea typeface="MS PGothic" panose="020B0600070205080204" pitchFamily="34" charset="-128"/>
              <a:cs typeface="+mn-cs"/>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FF0000"/>
                </a:solidFill>
                <a:effectLst/>
                <a:uLnTx/>
                <a:uFillTx/>
                <a:latin typeface="Calibri"/>
                <a:ea typeface="MS PGothic" panose="020B0600070205080204" pitchFamily="34" charset="-128"/>
                <a:cs typeface="+mn-cs"/>
              </a:rPr>
              <a:t>Worms about 10%</a:t>
            </a:r>
            <a:endParaRPr kumimoji="0" lang="en-GB" sz="2000" b="0" i="0" u="none" strike="noStrike" kern="1200" cap="none" spc="0" normalizeH="0" baseline="0" noProof="0" dirty="0">
              <a:ln>
                <a:noFill/>
              </a:ln>
              <a:solidFill>
                <a:srgbClr val="FF0000"/>
              </a:solidFill>
              <a:effectLst/>
              <a:uLnTx/>
              <a:uFillTx/>
              <a:latin typeface="Calibri"/>
              <a:ea typeface="MS PGothic" panose="020B0600070205080204" pitchFamily="34" charset="-128"/>
              <a:cs typeface="+mn-cs"/>
            </a:endParaRPr>
          </a:p>
        </p:txBody>
      </p:sp>
    </p:spTree>
    <p:extLst>
      <p:ext uri="{BB962C8B-B14F-4D97-AF65-F5344CB8AC3E}">
        <p14:creationId xmlns:p14="http://schemas.microsoft.com/office/powerpoint/2010/main" val="226733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06E46-54BE-493C-989B-E714D56C56FA}"/>
              </a:ext>
            </a:extLst>
          </p:cNvPr>
          <p:cNvSpPr>
            <a:spLocks noGrp="1"/>
          </p:cNvSpPr>
          <p:nvPr>
            <p:ph type="title"/>
          </p:nvPr>
        </p:nvSpPr>
        <p:spPr>
          <a:xfrm>
            <a:off x="599965" y="345053"/>
            <a:ext cx="10972800" cy="677955"/>
          </a:xfrm>
        </p:spPr>
        <p:txBody>
          <a:bodyPr/>
          <a:lstStyle/>
          <a:p>
            <a:r>
              <a:rPr lang="en-US" dirty="0"/>
              <a:t>FBD burden in Africa</a:t>
            </a:r>
          </a:p>
        </p:txBody>
      </p:sp>
      <p:sp>
        <p:nvSpPr>
          <p:cNvPr id="3" name="Content Placeholder 2">
            <a:extLst>
              <a:ext uri="{FF2B5EF4-FFF2-40B4-BE49-F238E27FC236}">
                <a16:creationId xmlns:a16="http://schemas.microsoft.com/office/drawing/2014/main" id="{215A2F9A-312F-4CC0-BFB7-CD023A9E8D43}"/>
              </a:ext>
            </a:extLst>
          </p:cNvPr>
          <p:cNvSpPr>
            <a:spLocks noGrp="1"/>
          </p:cNvSpPr>
          <p:nvPr>
            <p:ph sz="quarter" idx="10"/>
          </p:nvPr>
        </p:nvSpPr>
        <p:spPr>
          <a:xfrm>
            <a:off x="609600" y="1573619"/>
            <a:ext cx="10972800" cy="4600350"/>
          </a:xfrm>
        </p:spPr>
        <p:txBody>
          <a:bodyPr/>
          <a:lstStyle/>
          <a:p>
            <a:pPr marL="457200" indent="-457200">
              <a:spcBef>
                <a:spcPct val="0"/>
              </a:spcBef>
              <a:spcAft>
                <a:spcPct val="0"/>
              </a:spcAft>
              <a:buFont typeface="Arial" panose="020B0604020202020204" pitchFamily="34" charset="0"/>
              <a:buChar char="•"/>
            </a:pPr>
            <a:r>
              <a:rPr lang="en-US" altLang="x-none" dirty="0"/>
              <a:t>135 million cases of FBD a year (rate 20% above global average)</a:t>
            </a:r>
          </a:p>
          <a:p>
            <a:pPr marL="457200" indent="-457200">
              <a:spcBef>
                <a:spcPct val="0"/>
              </a:spcBef>
              <a:spcAft>
                <a:spcPct val="0"/>
              </a:spcAft>
              <a:buFont typeface="Arial" panose="020B0604020202020204" pitchFamily="34" charset="0"/>
              <a:buChar char="•"/>
            </a:pPr>
            <a:r>
              <a:rPr lang="en-US" altLang="x-none" dirty="0"/>
              <a:t> 140,000 deaths/year) </a:t>
            </a:r>
            <a:r>
              <a:rPr lang="en-US" altLang="x-none" dirty="0">
                <a:sym typeface="Wingdings" panose="05000000000000000000" pitchFamily="2" charset="2"/>
              </a:rPr>
              <a:t> </a:t>
            </a:r>
            <a:r>
              <a:rPr lang="en-US" altLang="x-none" dirty="0"/>
              <a:t>2.5 times global average</a:t>
            </a:r>
          </a:p>
          <a:p>
            <a:pPr marL="457200" indent="-457200">
              <a:spcBef>
                <a:spcPct val="0"/>
              </a:spcBef>
              <a:spcAft>
                <a:spcPct val="0"/>
              </a:spcAft>
              <a:buFont typeface="Arial" panose="020B0604020202020204" pitchFamily="34" charset="0"/>
              <a:buChar char="•"/>
            </a:pPr>
            <a:endParaRPr lang="en-US" altLang="x-none" dirty="0"/>
          </a:p>
          <a:p>
            <a:pPr marL="457200" indent="-457200">
              <a:spcBef>
                <a:spcPct val="0"/>
              </a:spcBef>
              <a:spcAft>
                <a:spcPct val="0"/>
              </a:spcAft>
              <a:buFont typeface="Arial" panose="020B0604020202020204" pitchFamily="34" charset="0"/>
              <a:buChar char="•"/>
            </a:pPr>
            <a:r>
              <a:rPr lang="en-US" altLang="x-none" dirty="0"/>
              <a:t>Cost from lost productivity due to FBD = </a:t>
            </a:r>
            <a:r>
              <a:rPr lang="en-US" altLang="x-none" b="1" u="sng" dirty="0"/>
              <a:t>US$17billion/year for Africa</a:t>
            </a:r>
          </a:p>
          <a:p>
            <a:pPr marL="457200" indent="-457200">
              <a:spcBef>
                <a:spcPct val="0"/>
              </a:spcBef>
              <a:spcAft>
                <a:spcPct val="0"/>
              </a:spcAft>
              <a:buFont typeface="Arial" panose="020B0604020202020204" pitchFamily="34" charset="0"/>
              <a:buChar char="•"/>
            </a:pPr>
            <a:r>
              <a:rPr lang="en-US" altLang="x-none" dirty="0"/>
              <a:t>Cost of treatment </a:t>
            </a:r>
            <a:r>
              <a:rPr lang="en-US" altLang="x-none" b="1" u="sng" dirty="0"/>
              <a:t>US$3.5 billion/year for Africa</a:t>
            </a:r>
            <a:endParaRPr lang="en-US" dirty="0"/>
          </a:p>
          <a:p>
            <a:endParaRPr lang="en-US" dirty="0"/>
          </a:p>
        </p:txBody>
      </p:sp>
    </p:spTree>
    <p:extLst>
      <p:ext uri="{BB962C8B-B14F-4D97-AF65-F5344CB8AC3E}">
        <p14:creationId xmlns:p14="http://schemas.microsoft.com/office/powerpoint/2010/main" val="1626192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699976" y="114190"/>
            <a:ext cx="10515600" cy="1133693"/>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numCol="1" anchorCtr="0" compatLnSpc="1">
            <a:prstTxWarp prst="textNoShape">
              <a:avLst/>
            </a:prstTxWarp>
            <a:normAutofit/>
          </a:bodyPr>
          <a:lstStyle/>
          <a:p>
            <a:pPr defTabSz="914400"/>
            <a:r>
              <a:rPr lang="en-US" altLang="x-none" sz="4000" dirty="0"/>
              <a:t>Misconceptions around relative causes of FBD</a:t>
            </a:r>
          </a:p>
        </p:txBody>
      </p:sp>
      <p:graphicFrame>
        <p:nvGraphicFramePr>
          <p:cNvPr id="27655" name="Content Placeholder 5">
            <a:extLst>
              <a:ext uri="{FF2B5EF4-FFF2-40B4-BE49-F238E27FC236}">
                <a16:creationId xmlns:a16="http://schemas.microsoft.com/office/drawing/2014/main" id="{8A9D85C9-0488-6887-5B81-062E61B4C1CA}"/>
              </a:ext>
            </a:extLst>
          </p:cNvPr>
          <p:cNvGraphicFramePr>
            <a:graphicFrameLocks noGrp="1"/>
          </p:cNvGraphicFramePr>
          <p:nvPr>
            <p:ph idx="1"/>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6333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EB41C5C-0F34-4DDA-9D7C-5E717F35F6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384" y="303591"/>
            <a:ext cx="4334256" cy="5896743"/>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8526F08-121F-4CCB-B6E7-7310AE98020D}"/>
              </a:ext>
            </a:extLst>
          </p:cNvPr>
          <p:cNvSpPr>
            <a:spLocks noGrp="1"/>
          </p:cNvSpPr>
          <p:nvPr>
            <p:ph type="title"/>
          </p:nvPr>
        </p:nvSpPr>
        <p:spPr>
          <a:xfrm>
            <a:off x="594360" y="640263"/>
            <a:ext cx="3822192" cy="1344975"/>
          </a:xfrm>
        </p:spPr>
        <p:txBody>
          <a:bodyPr>
            <a:normAutofit/>
          </a:bodyPr>
          <a:lstStyle/>
          <a:p>
            <a:r>
              <a:rPr lang="en-US" sz="3300" dirty="0">
                <a:solidFill>
                  <a:schemeClr val="bg1"/>
                </a:solidFill>
              </a:rPr>
              <a:t>African food systems and challenges</a:t>
            </a:r>
          </a:p>
        </p:txBody>
      </p:sp>
      <p:cxnSp>
        <p:nvCxnSpPr>
          <p:cNvPr id="11" name="Straight Connector 10">
            <a:extLst>
              <a:ext uri="{FF2B5EF4-FFF2-40B4-BE49-F238E27FC236}">
                <a16:creationId xmlns:a16="http://schemas.microsoft.com/office/drawing/2014/main" id="{57E1E5E6-F385-4E9C-B201-BA5BDE5CAD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04088" y="2050687"/>
            <a:ext cx="3685032" cy="0"/>
          </a:xfrm>
          <a:prstGeom prst="line">
            <a:avLst/>
          </a:prstGeom>
          <a:ln w="22225">
            <a:solidFill>
              <a:srgbClr val="E7E6E6"/>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52BC23D-61A0-4688-9705-56A6F31AEADE}"/>
              </a:ext>
            </a:extLst>
          </p:cNvPr>
          <p:cNvSpPr>
            <a:spLocks noGrp="1"/>
          </p:cNvSpPr>
          <p:nvPr>
            <p:ph idx="1"/>
          </p:nvPr>
        </p:nvSpPr>
        <p:spPr>
          <a:xfrm>
            <a:off x="593610" y="2121763"/>
            <a:ext cx="3822192" cy="3773010"/>
          </a:xfrm>
        </p:spPr>
        <p:txBody>
          <a:bodyPr>
            <a:normAutofit/>
          </a:bodyPr>
          <a:lstStyle/>
          <a:p>
            <a:r>
              <a:rPr lang="en-US" sz="2000">
                <a:solidFill>
                  <a:schemeClr val="bg1"/>
                </a:solidFill>
                <a:latin typeface="Avenir-Next"/>
              </a:rPr>
              <a:t>Rapid population growth, urbanization and rising incomes</a:t>
            </a:r>
          </a:p>
          <a:p>
            <a:r>
              <a:rPr lang="en-US" sz="2000">
                <a:solidFill>
                  <a:schemeClr val="bg1"/>
                </a:solidFill>
                <a:latin typeface="Avenir-Next"/>
              </a:rPr>
              <a:t>Gradual changes from traditional to modern (formal) systems  along continuum of food value chains, mixed food markets; still informal systems dominant</a:t>
            </a:r>
            <a:endParaRPr lang="en-US" sz="2000">
              <a:solidFill>
                <a:schemeClr val="bg1"/>
              </a:solidFill>
            </a:endParaRPr>
          </a:p>
          <a:p>
            <a:pPr lvl="1"/>
            <a:r>
              <a:rPr lang="en-US" sz="2000">
                <a:solidFill>
                  <a:schemeClr val="bg1"/>
                </a:solidFill>
                <a:hlinkClick r:id="rId3"/>
              </a:rPr>
              <a:t>Increasing demand for vegetables, livestock based and processed foods</a:t>
            </a:r>
            <a:r>
              <a:rPr lang="en-US" sz="2000">
                <a:solidFill>
                  <a:schemeClr val="bg1"/>
                </a:solidFill>
              </a:rPr>
              <a:t> = </a:t>
            </a:r>
            <a:r>
              <a:rPr lang="en-US" sz="2000" b="0" i="0">
                <a:solidFill>
                  <a:schemeClr val="bg1"/>
                </a:solidFill>
                <a:effectLst/>
                <a:latin typeface="Avenir-Next"/>
              </a:rPr>
              <a:t>riskiest from a food safety perspective!</a:t>
            </a:r>
          </a:p>
        </p:txBody>
      </p:sp>
      <p:pic>
        <p:nvPicPr>
          <p:cNvPr id="4" name="Picture 3" descr="Chart, line chart&#10;&#10;Description automatically generated">
            <a:extLst>
              <a:ext uri="{FF2B5EF4-FFF2-40B4-BE49-F238E27FC236}">
                <a16:creationId xmlns:a16="http://schemas.microsoft.com/office/drawing/2014/main" id="{30CD1293-9E99-460E-AC9C-31DD27021F59}"/>
              </a:ext>
            </a:extLst>
          </p:cNvPr>
          <p:cNvPicPr>
            <a:picLocks noChangeAspect="1"/>
          </p:cNvPicPr>
          <p:nvPr/>
        </p:nvPicPr>
        <p:blipFill>
          <a:blip r:embed="rId4"/>
          <a:stretch>
            <a:fillRect/>
          </a:stretch>
        </p:blipFill>
        <p:spPr>
          <a:xfrm>
            <a:off x="5110716" y="1141397"/>
            <a:ext cx="6596652" cy="4419756"/>
          </a:xfrm>
          <a:prstGeom prst="rect">
            <a:avLst/>
          </a:prstGeom>
        </p:spPr>
      </p:pic>
      <p:sp>
        <p:nvSpPr>
          <p:cNvPr id="12" name="TextBox 11">
            <a:extLst>
              <a:ext uri="{FF2B5EF4-FFF2-40B4-BE49-F238E27FC236}">
                <a16:creationId xmlns:a16="http://schemas.microsoft.com/office/drawing/2014/main" id="{174645D5-129A-48D3-9E05-010BC705AD23}"/>
              </a:ext>
            </a:extLst>
          </p:cNvPr>
          <p:cNvSpPr txBox="1"/>
          <p:nvPr/>
        </p:nvSpPr>
        <p:spPr>
          <a:xfrm>
            <a:off x="5757844" y="5445737"/>
            <a:ext cx="6097772" cy="230832"/>
          </a:xfrm>
          <a:prstGeom prst="rect">
            <a:avLst/>
          </a:prstGeom>
          <a:noFill/>
        </p:spPr>
        <p:txBody>
          <a:bodyPr wrap="square">
            <a:spAutoFit/>
          </a:bodyPr>
          <a:lstStyle/>
          <a:p>
            <a:r>
              <a:rPr lang="en-US" sz="900" dirty="0"/>
              <a:t>https://www.statista.com/statistics/270860/urbanization-by-continent/</a:t>
            </a:r>
          </a:p>
        </p:txBody>
      </p:sp>
    </p:spTree>
    <p:extLst>
      <p:ext uri="{BB962C8B-B14F-4D97-AF65-F5344CB8AC3E}">
        <p14:creationId xmlns:p14="http://schemas.microsoft.com/office/powerpoint/2010/main" val="41850941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lri_powerpoint_template_apr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3.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2516</Words>
  <Application>Microsoft Office PowerPoint</Application>
  <PresentationFormat>Widescreen</PresentationFormat>
  <Paragraphs>244</Paragraphs>
  <Slides>44</Slides>
  <Notes>5</Notes>
  <HiddenSlides>0</HiddenSlides>
  <MMClips>0</MMClips>
  <ScaleCrop>false</ScaleCrop>
  <HeadingPairs>
    <vt:vector size="6" baseType="variant">
      <vt:variant>
        <vt:lpstr>Fonts Used</vt:lpstr>
      </vt:variant>
      <vt:variant>
        <vt:i4>15</vt:i4>
      </vt:variant>
      <vt:variant>
        <vt:lpstr>Theme</vt:lpstr>
      </vt:variant>
      <vt:variant>
        <vt:i4>4</vt:i4>
      </vt:variant>
      <vt:variant>
        <vt:lpstr>Slide Titles</vt:lpstr>
      </vt:variant>
      <vt:variant>
        <vt:i4>44</vt:i4>
      </vt:variant>
    </vt:vector>
  </HeadingPairs>
  <TitlesOfParts>
    <vt:vector size="63" baseType="lpstr">
      <vt:lpstr>arial</vt:lpstr>
      <vt:lpstr>arial</vt:lpstr>
      <vt:lpstr>Avenir Next LT Pro</vt:lpstr>
      <vt:lpstr>Avenir-Next</vt:lpstr>
      <vt:lpstr>Calibri</vt:lpstr>
      <vt:lpstr>Calibri Light</vt:lpstr>
      <vt:lpstr>Courier New</vt:lpstr>
      <vt:lpstr>Georgia</vt:lpstr>
      <vt:lpstr>Gill Sans MT</vt:lpstr>
      <vt:lpstr>Linux Libertine</vt:lpstr>
      <vt:lpstr>Lucida Grande</vt:lpstr>
      <vt:lpstr>myriad-pro</vt:lpstr>
      <vt:lpstr>NexusSerif</vt:lpstr>
      <vt:lpstr>Times New Roman</vt:lpstr>
      <vt:lpstr>Wingdings</vt:lpstr>
      <vt:lpstr>Office Theme</vt:lpstr>
      <vt:lpstr>ilri_powerpoint_template_apr2013</vt:lpstr>
      <vt:lpstr>1_ilri_powerpoint_template_apr2013</vt:lpstr>
      <vt:lpstr>1_Office Theme</vt:lpstr>
      <vt:lpstr>PowerPoint Presentation</vt:lpstr>
      <vt:lpstr>Contents of the presentation</vt:lpstr>
      <vt:lpstr>The geographic continent of Africa</vt:lpstr>
      <vt:lpstr>Global foodborne disease situation</vt:lpstr>
      <vt:lpstr>PowerPoint Presentation</vt:lpstr>
      <vt:lpstr>PowerPoint Presentation</vt:lpstr>
      <vt:lpstr>FBD burden in Africa</vt:lpstr>
      <vt:lpstr>Misconceptions around relative causes of FBD</vt:lpstr>
      <vt:lpstr>African food systems and challenges</vt:lpstr>
      <vt:lpstr>Diverse food supply chains Relative formality </vt:lpstr>
      <vt:lpstr>Diverse food supply chains</vt:lpstr>
      <vt:lpstr>Diverse food supply chains…</vt:lpstr>
      <vt:lpstr>Informal food markets</vt:lpstr>
      <vt:lpstr>On the other hand…</vt:lpstr>
      <vt:lpstr>Dairy hygiene study</vt:lpstr>
      <vt:lpstr>Risky milk consumption </vt:lpstr>
      <vt:lpstr>Risky milk consumption…</vt:lpstr>
      <vt:lpstr>Little understanding of mastitis in dairy animals</vt:lpstr>
      <vt:lpstr>(Potential) health risk of raw milk?</vt:lpstr>
      <vt:lpstr>Chemical hazards</vt:lpstr>
      <vt:lpstr>Aflatoxin risk, Evidences?</vt:lpstr>
      <vt:lpstr>Food safety policy</vt:lpstr>
      <vt:lpstr>PowerPoint Presentation</vt:lpstr>
      <vt:lpstr>PowerPoint Presentation</vt:lpstr>
      <vt:lpstr>Summary of food safety situations in Africa</vt:lpstr>
      <vt:lpstr>Food Safety Interventions (Integrated approaches)</vt:lpstr>
      <vt:lpstr>Women training on milk hygiene</vt:lpstr>
      <vt:lpstr>Training intervention…</vt:lpstr>
      <vt:lpstr>Food safety intervention studies</vt:lpstr>
      <vt:lpstr>Role of consumers to make food safe</vt:lpstr>
      <vt:lpstr>Improve the supply of safe food: Integrated approach</vt:lpstr>
      <vt:lpstr>PowerPoint Presentation</vt:lpstr>
      <vt:lpstr>Pull-push approach:</vt:lpstr>
      <vt:lpstr>The assessment and management of risk from non-typhoidal salmonella, diarrheagenic Escherichia coli and campylobacter in raw beef and dairy in Ethiopia (TARTARE)</vt:lpstr>
      <vt:lpstr>PowerPoint Presentation</vt:lpstr>
      <vt:lpstr>  Summary of Interventions</vt:lpstr>
      <vt:lpstr>African level food safety policy, strategy and advocacy </vt:lpstr>
      <vt:lpstr>African Food safety Index (AFSI)</vt:lpstr>
      <vt:lpstr>PowerPoint Presentation</vt:lpstr>
      <vt:lpstr>Conference of African Continental Association of Food Protection</vt:lpstr>
      <vt:lpstr>Food safety investment</vt:lpstr>
      <vt:lpstr>Broader approaches: invest in food safety</vt:lpstr>
      <vt:lpstr>Some references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2022-04-07T06:54:14Z</dcterms:created>
  <dcterms:modified xsi:type="dcterms:W3CDTF">2022-04-07T06:54:46Z</dcterms:modified>
</cp:coreProperties>
</file>