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6" r:id="rId3"/>
    <p:sldId id="259" r:id="rId4"/>
    <p:sldId id="266" r:id="rId5"/>
    <p:sldId id="270" r:id="rId6"/>
    <p:sldId id="273" r:id="rId7"/>
    <p:sldId id="274" r:id="rId8"/>
    <p:sldId id="275" r:id="rId9"/>
    <p:sldId id="267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2090" autoAdjust="0"/>
  </p:normalViewPr>
  <p:slideViewPr>
    <p:cSldViewPr snapToGrid="0">
      <p:cViewPr varScale="1">
        <p:scale>
          <a:sx n="105" d="100"/>
          <a:sy n="105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43E081-8F43-49DF-8733-7D63413FFC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5DF5B1-31CC-46A0-8BFF-5706CB5063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B15A15-CF31-4A52-A3BF-F91474E1B60B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B14B9-2694-4F6D-938C-2165B367D7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2B31A-D14D-4BF8-BB8F-4FF54A2D59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A754CC-B9AE-4324-9E31-925A8122AD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6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F4C8CD-449C-4BCC-8B5B-6859E0F999BA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9A93FA-EF62-40BB-B45C-74D952E6D8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4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33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494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89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315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158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944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387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51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6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01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32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63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11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406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48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29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51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69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F5D6E-0454-426E-A529-D7B405E4C0B2}" type="datetimeFigureOut">
              <a:rPr lang="en-GB" smtClean="0"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7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5907" y="1584581"/>
            <a:ext cx="11300613" cy="961080"/>
          </a:xfrm>
        </p:spPr>
        <p:txBody>
          <a:bodyPr>
            <a:normAutofit fontScale="90000"/>
          </a:bodyPr>
          <a:lstStyle/>
          <a:p>
            <a:br>
              <a:rPr lang="en-GB" sz="3300" dirty="0"/>
            </a:br>
            <a:br>
              <a:rPr lang="en-GB" sz="3300" dirty="0"/>
            </a:br>
            <a:r>
              <a:rPr lang="en-GB" sz="3600" b="1" dirty="0">
                <a:ea typeface="+mn-ea"/>
                <a:cs typeface="+mn-cs"/>
              </a:rPr>
              <a:t>Smallholder Risk Management Solutions (SRMS)</a:t>
            </a:r>
            <a:endParaRPr lang="en-GB" sz="2700" b="1" dirty="0"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956" y="2716266"/>
            <a:ext cx="9144000" cy="2291472"/>
          </a:xfrm>
        </p:spPr>
        <p:txBody>
          <a:bodyPr>
            <a:normAutofit/>
          </a:bodyPr>
          <a:lstStyle/>
          <a:p>
            <a:br>
              <a:rPr lang="en-GB" dirty="0"/>
            </a:br>
            <a:r>
              <a:rPr lang="en-US" dirty="0">
                <a:latin typeface="+mj-lt"/>
              </a:rPr>
              <a:t>Mezegebu Getnet  </a:t>
            </a:r>
          </a:p>
          <a:p>
            <a:r>
              <a:rPr lang="en-US" dirty="0">
                <a:latin typeface="+mj-lt"/>
              </a:rPr>
              <a:t>ICRISAT</a:t>
            </a:r>
          </a:p>
          <a:p>
            <a:r>
              <a:rPr lang="en-US" spc="-150" dirty="0">
                <a:latin typeface="+mj-lt"/>
                <a:cs typeface="Times New Roman" panose="02020603050405020304" pitchFamily="18" charset="0"/>
              </a:rPr>
              <a:t>SAIRLA Second National Learning Alliance Workshop  </a:t>
            </a:r>
          </a:p>
          <a:p>
            <a:r>
              <a:rPr lang="en-US" spc="-150" dirty="0">
                <a:latin typeface="+mj-lt"/>
                <a:cs typeface="Times New Roman" panose="02020603050405020304" pitchFamily="18" charset="0"/>
              </a:rPr>
              <a:t>ILRI, Addis Ababa, 23 November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07" y="5493514"/>
            <a:ext cx="2200275" cy="723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117" y="5431601"/>
            <a:ext cx="3952875" cy="847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2293" y="5007738"/>
            <a:ext cx="1543050" cy="1695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1644" y="4983925"/>
            <a:ext cx="195262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8" y="355600"/>
            <a:ext cx="3002026" cy="14530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78AFB4-46AE-4E67-8435-4CC5A600AA2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7295" y="681212"/>
            <a:ext cx="1419225" cy="80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27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B1AA1-E47C-4B68-A488-497B6F88E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879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underlying objective of the SRMS project is to provide strategies to manage risks faced by smallholders – including price risks, coordination risks and risks of opportunism. </a:t>
            </a:r>
          </a:p>
          <a:p>
            <a:pPr marL="0" indent="0">
              <a:buNone/>
            </a:pPr>
            <a:r>
              <a:rPr lang="en-US" dirty="0"/>
              <a:t>By building business model that:</a:t>
            </a:r>
          </a:p>
          <a:p>
            <a:r>
              <a:rPr lang="en-US" dirty="0"/>
              <a:t> is inclusive, </a:t>
            </a:r>
          </a:p>
          <a:p>
            <a:r>
              <a:rPr lang="en-US" dirty="0"/>
              <a:t>address systemic risks that hinder commercialization, and</a:t>
            </a:r>
          </a:p>
          <a:p>
            <a:r>
              <a:rPr lang="en-US" dirty="0"/>
              <a:t>connect the value chain actors effectively through collective marketing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00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4FC2F2-F03A-4062-B1F4-54595D4AC36E}"/>
              </a:ext>
            </a:extLst>
          </p:cNvPr>
          <p:cNvGrpSpPr/>
          <p:nvPr/>
        </p:nvGrpSpPr>
        <p:grpSpPr>
          <a:xfrm>
            <a:off x="731520" y="891627"/>
            <a:ext cx="10728960" cy="5718353"/>
            <a:chOff x="650240" y="339834"/>
            <a:chExt cx="10728960" cy="5718353"/>
          </a:xfrm>
        </p:grpSpPr>
        <p:sp>
          <p:nvSpPr>
            <p:cNvPr id="4" name="TextBox 3"/>
            <p:cNvSpPr txBox="1"/>
            <p:nvPr/>
          </p:nvSpPr>
          <p:spPr>
            <a:xfrm>
              <a:off x="650240" y="339834"/>
              <a:ext cx="10728960" cy="36933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WS1. Inception: Scoping of Risk Management Dynamics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43040" y="2258915"/>
              <a:ext cx="4836160" cy="230832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ACCESS: INPUT SUPPY STUDY</a:t>
              </a:r>
              <a:br>
                <a:rPr lang="en-GB" dirty="0"/>
              </a:b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ADOPTION: SMALLHOLDER RISK PROFILES </a:t>
              </a:r>
              <a:br>
                <a:rPr lang="en-GB" b="1" dirty="0">
                  <a:solidFill>
                    <a:srgbClr val="FF0000"/>
                  </a:solidFill>
                </a:rPr>
              </a:b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INCUSIVENESS: SOCIAL INCLUSION AND MARKET ACCESS STUDY</a:t>
              </a:r>
              <a:br>
                <a:rPr lang="en-GB" b="1" dirty="0">
                  <a:solidFill>
                    <a:srgbClr val="FF0000"/>
                  </a:solidFill>
                </a:rPr>
              </a:b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0240" y="2259598"/>
              <a:ext cx="4836160" cy="230832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VALUE CHAIN ANALYSIS &amp; 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      REPLICABLE BUSINESS MODEL DESIGN</a:t>
              </a:r>
              <a:br>
                <a:rPr lang="en-GB" b="1" dirty="0">
                  <a:solidFill>
                    <a:srgbClr val="FF0000"/>
                  </a:solidFill>
                </a:rPr>
              </a:b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dirty="0"/>
                <a:t>Map and analyse Value Chains</a:t>
              </a:r>
              <a:br>
                <a:rPr lang="en-GB" dirty="0"/>
              </a:br>
              <a:r>
                <a:rPr lang="en-GB" dirty="0"/>
                <a:t>Design and pilot an RBM that addresses the systemic risks that hinder commercialisation</a:t>
              </a:r>
            </a:p>
            <a:p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43040" y="1335584"/>
              <a:ext cx="4836160" cy="92333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WS3. ANALYTICAL PHASE</a:t>
              </a:r>
            </a:p>
            <a:p>
              <a:pPr algn="ctr"/>
              <a:r>
                <a:rPr lang="en-GB" b="1" dirty="0"/>
                <a:t>Developing and Testing Innovative RMS’s</a:t>
              </a:r>
            </a:p>
            <a:p>
              <a:pPr algn="ctr"/>
              <a:endParaRPr lang="en-GB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0240" y="1336268"/>
              <a:ext cx="4836160" cy="92333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WS2. ACTION RESEARCH</a:t>
              </a:r>
            </a:p>
            <a:p>
              <a:pPr algn="ctr"/>
              <a:r>
                <a:rPr lang="en-GB" b="1" dirty="0"/>
                <a:t>Develop Replicable Business Models</a:t>
              </a:r>
            </a:p>
            <a:p>
              <a:pPr algn="ctr"/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0240" y="5411856"/>
              <a:ext cx="10728960" cy="64633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WS4. STAKEHOLDER POLICY ENGAGEMENT, COMMUNICATION AND LEARNING</a:t>
              </a:r>
            </a:p>
            <a:p>
              <a:pPr algn="ctr"/>
              <a:r>
                <a:rPr lang="en-GB" b="1" dirty="0"/>
                <a:t>Coordination with the National Learning Alliances</a:t>
              </a: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3068320" y="775732"/>
              <a:ext cx="243840" cy="4142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8961120" y="775732"/>
              <a:ext cx="243840" cy="4142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Up-Down Arrow 11"/>
            <p:cNvSpPr/>
            <p:nvPr/>
          </p:nvSpPr>
          <p:spPr>
            <a:xfrm>
              <a:off x="2997200" y="4644265"/>
              <a:ext cx="314960" cy="5791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Up-Down Arrow 13"/>
            <p:cNvSpPr/>
            <p:nvPr/>
          </p:nvSpPr>
          <p:spPr>
            <a:xfrm>
              <a:off x="8925560" y="4649345"/>
              <a:ext cx="314960" cy="5791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5686212" y="3413760"/>
              <a:ext cx="670560" cy="25400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1CE72D8-E126-4552-B8F5-F2491961E90A}"/>
              </a:ext>
            </a:extLst>
          </p:cNvPr>
          <p:cNvSpPr txBox="1"/>
          <p:nvPr/>
        </p:nvSpPr>
        <p:spPr>
          <a:xfrm>
            <a:off x="731520" y="252758"/>
            <a:ext cx="344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Four Work-streams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6688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2F723B-914C-4D3C-A4B2-9734C01BCF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505" y="3628935"/>
            <a:ext cx="2202525" cy="3195453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EBA631-9A88-4E41-8D5E-811F49541C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159" y="335798"/>
            <a:ext cx="2195871" cy="3158557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72B875-BCCA-4BD9-9F68-D80A744DDA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47" y="3494313"/>
            <a:ext cx="2213297" cy="3324021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9DF184-202B-45A5-8E73-FF0D44B29D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28" y="205991"/>
            <a:ext cx="2192316" cy="322151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2B0BCF-1365-4D7D-B6A5-6911E2A7486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192" y="641078"/>
            <a:ext cx="3628587" cy="5249271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DB5EA2-A5AA-4547-9FD9-40FBC6C4420F}"/>
              </a:ext>
            </a:extLst>
          </p:cNvPr>
          <p:cNvCxnSpPr/>
          <p:nvPr/>
        </p:nvCxnSpPr>
        <p:spPr>
          <a:xfrm>
            <a:off x="3058886" y="1774371"/>
            <a:ext cx="849085" cy="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8876BF-786A-4149-8739-4AE1CB918E14}"/>
              </a:ext>
            </a:extLst>
          </p:cNvPr>
          <p:cNvCxnSpPr/>
          <p:nvPr/>
        </p:nvCxnSpPr>
        <p:spPr>
          <a:xfrm>
            <a:off x="3058885" y="5022576"/>
            <a:ext cx="849085" cy="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9782CBDD-1DF2-4C4C-9261-9C77362E8C86}"/>
              </a:ext>
            </a:extLst>
          </p:cNvPr>
          <p:cNvSpPr/>
          <p:nvPr/>
        </p:nvSpPr>
        <p:spPr>
          <a:xfrm>
            <a:off x="6803571" y="435429"/>
            <a:ext cx="544286" cy="5758542"/>
          </a:xfrm>
          <a:prstGeom prst="rightBrace">
            <a:avLst/>
          </a:prstGeom>
          <a:ln w="508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80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C10214-6C8F-450F-83E2-895DCBF88A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953" y="611007"/>
            <a:ext cx="8827376" cy="60105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1F021E-DB93-426D-8D55-32F2CB185F9E}"/>
              </a:ext>
            </a:extLst>
          </p:cNvPr>
          <p:cNvSpPr txBox="1"/>
          <p:nvPr/>
        </p:nvSpPr>
        <p:spPr>
          <a:xfrm>
            <a:off x="268014" y="751344"/>
            <a:ext cx="28220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participants identified </a:t>
            </a:r>
            <a:r>
              <a:rPr lang="en-GB" sz="2400" b="1" dirty="0"/>
              <a:t>five value chain functions </a:t>
            </a:r>
            <a:r>
              <a:rPr lang="en-GB" sz="2400" dirty="0"/>
              <a:t>that are relevant: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 in Tehuledere woreda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for Teff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431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00B2D7-37EE-4E05-A7D4-591AB220F2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738" y="0"/>
            <a:ext cx="916266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59FA57-DF5B-4CD8-B623-FBC4D8E38AF8}"/>
              </a:ext>
            </a:extLst>
          </p:cNvPr>
          <p:cNvSpPr txBox="1"/>
          <p:nvPr/>
        </p:nvSpPr>
        <p:spPr>
          <a:xfrm>
            <a:off x="174601" y="1245476"/>
            <a:ext cx="2680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Challenges that hinder the effective functioning of the value chain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2782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14A53B-877B-4348-B31A-CCFDD24846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721" y="0"/>
            <a:ext cx="9389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D1573-FE0B-487D-8716-959690C42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6154"/>
            <a:ext cx="10515600" cy="5590809"/>
          </a:xfrm>
        </p:spPr>
        <p:txBody>
          <a:bodyPr>
            <a:normAutofit/>
          </a:bodyPr>
          <a:lstStyle/>
          <a:p>
            <a:r>
              <a:rPr lang="en-GB" dirty="0"/>
              <a:t>For the growing season 2017/18, the project should target </a:t>
            </a:r>
          </a:p>
          <a:p>
            <a:pPr lvl="1"/>
            <a:r>
              <a:rPr lang="en-GB" sz="2800" dirty="0"/>
              <a:t>300 farmers in three different kebeles: Hitachi, Gobeya and Jari. </a:t>
            </a:r>
          </a:p>
          <a:p>
            <a:pPr lvl="1"/>
            <a:r>
              <a:rPr lang="en-GB" sz="2800" dirty="0"/>
              <a:t>Each farmer will prepare 0.4 Ha of land to produce teff and thus receive 4 kg of certified seeds of the Quncho variety @ rate of 10 kg/Ha.</a:t>
            </a:r>
          </a:p>
          <a:p>
            <a:pPr lvl="1"/>
            <a:r>
              <a:rPr lang="en-GB" sz="2800" dirty="0"/>
              <a:t> Each farmer will plant and manage the agronomy also supported by Development Agents </a:t>
            </a:r>
          </a:p>
          <a:p>
            <a:pPr lvl="1"/>
            <a:r>
              <a:rPr lang="en-GB" sz="2800" dirty="0"/>
              <a:t>Based on the information from the stakeholder workshop the yield of certified seeds planted on 0.4 Ha is between 320 kg and 450 kg. </a:t>
            </a:r>
          </a:p>
          <a:p>
            <a:pPr lvl="1"/>
            <a:r>
              <a:rPr lang="en-GB" sz="2800" dirty="0"/>
              <a:t>Out of this harvest each farmer is expected to deliver 8 kg of teff back to the service cooperative. </a:t>
            </a:r>
          </a:p>
          <a:p>
            <a:pPr lvl="1"/>
            <a:r>
              <a:rPr lang="en-GB" sz="2800" dirty="0"/>
              <a:t>This will allow the service cooperative to purchase at 4 kg of certified seeds for 100 farmers 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8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4F9776-5BD8-4961-8BA4-E4495986AC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18" y="277003"/>
            <a:ext cx="4567850" cy="2572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036804-6F47-453C-8401-7C3741A6F8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79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657" y="193295"/>
            <a:ext cx="4332514" cy="3984230"/>
          </a:xfrm>
          <a:prstGeom prst="rect">
            <a:avLst/>
          </a:prstGeom>
          <a:effectLst>
            <a:glow>
              <a:schemeClr val="accent1"/>
            </a:glow>
            <a:outerShdw blurRad="50800" dist="50800" dir="5400000" algn="ctr" rotWithShape="0">
              <a:srgbClr val="000000"/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4296E-0B66-4D15-89F2-4675BC8AF5B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18" y="3570514"/>
            <a:ext cx="4567849" cy="3222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DE0FC5-CE57-4234-9E44-C0943F212F8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657" y="4352244"/>
            <a:ext cx="4332514" cy="24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7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276</Words>
  <Application>Microsoft Office PowerPoint</Application>
  <PresentationFormat>Widescreen</PresentationFormat>
  <Paragraphs>44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  Smallholder Risk Management Solutions (SRMS)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Zoltan Tiba</dc:creator>
  <cp:lastModifiedBy>Mulat, Bizuwork (ILRI)</cp:lastModifiedBy>
  <cp:revision>80</cp:revision>
  <cp:lastPrinted>2017-11-22T13:11:49Z</cp:lastPrinted>
  <dcterms:created xsi:type="dcterms:W3CDTF">2016-11-21T18:34:30Z</dcterms:created>
  <dcterms:modified xsi:type="dcterms:W3CDTF">2017-11-28T12:50:30Z</dcterms:modified>
</cp:coreProperties>
</file>