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tiff" ContentType="image/tiff"/>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ags/tag2.xml" ContentType="application/vnd.openxmlformats-officedocument.presentationml.tags+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1" r:id="rId2"/>
    <p:sldMasterId id="2147483675" r:id="rId3"/>
  </p:sldMasterIdLst>
  <p:notesMasterIdLst>
    <p:notesMasterId r:id="rId30"/>
  </p:notesMasterIdLst>
  <p:sldIdLst>
    <p:sldId id="2076" r:id="rId4"/>
    <p:sldId id="257" r:id="rId5"/>
    <p:sldId id="2088" r:id="rId6"/>
    <p:sldId id="2057" r:id="rId7"/>
    <p:sldId id="2077" r:id="rId8"/>
    <p:sldId id="2072" r:id="rId9"/>
    <p:sldId id="260" r:id="rId10"/>
    <p:sldId id="2036" r:id="rId11"/>
    <p:sldId id="2051" r:id="rId12"/>
    <p:sldId id="2052" r:id="rId13"/>
    <p:sldId id="2053" r:id="rId14"/>
    <p:sldId id="268" r:id="rId15"/>
    <p:sldId id="261" r:id="rId16"/>
    <p:sldId id="2147046911" r:id="rId17"/>
    <p:sldId id="2065" r:id="rId18"/>
    <p:sldId id="2066" r:id="rId19"/>
    <p:sldId id="2067" r:id="rId20"/>
    <p:sldId id="2063" r:id="rId21"/>
    <p:sldId id="2147046898" r:id="rId22"/>
    <p:sldId id="2147046908" r:id="rId23"/>
    <p:sldId id="2147046910" r:id="rId24"/>
    <p:sldId id="2147046858" r:id="rId25"/>
    <p:sldId id="2147046863" r:id="rId26"/>
    <p:sldId id="2055" r:id="rId27"/>
    <p:sldId id="393" r:id="rId28"/>
    <p:sldId id="2085"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9A9E0FE-5B23-3447-B9C9-6F9C8A38344A}">
          <p14:sldIdLst>
            <p14:sldId id="2076"/>
          </p14:sldIdLst>
        </p14:section>
        <p14:section name="Strategic Research Design and Approach" id="{B3470868-DC15-4EC5-8228-0A4D348E0233}">
          <p14:sldIdLst>
            <p14:sldId id="257"/>
            <p14:sldId id="2088"/>
            <p14:sldId id="2057"/>
            <p14:sldId id="2077"/>
            <p14:sldId id="2072"/>
            <p14:sldId id="260"/>
            <p14:sldId id="2036"/>
            <p14:sldId id="2051"/>
            <p14:sldId id="2052"/>
            <p14:sldId id="2053"/>
          </p14:sldIdLst>
        </p14:section>
        <p14:section name="Building a Digital CGIAR Organization" id="{F9B0D5A7-8F9F-49FD-AA23-1614AD6B10B0}">
          <p14:sldIdLst>
            <p14:sldId id="268"/>
            <p14:sldId id="261"/>
            <p14:sldId id="2147046911"/>
            <p14:sldId id="2065"/>
            <p14:sldId id="2066"/>
            <p14:sldId id="2067"/>
            <p14:sldId id="2063"/>
          </p14:sldIdLst>
        </p14:section>
        <p14:section name="One CGIAR Digital Capablity Model" id="{682C30B9-C049-4AE8-BEA8-2256E75A8203}">
          <p14:sldIdLst>
            <p14:sldId id="2147046898"/>
            <p14:sldId id="2147046908"/>
            <p14:sldId id="2147046910"/>
          </p14:sldIdLst>
        </p14:section>
        <p14:section name="Digital Governance" id="{A6C4872D-8CFE-B948-9223-7AAA2352C97C}">
          <p14:sldIdLst>
            <p14:sldId id="2147046858"/>
            <p14:sldId id="2147046863"/>
          </p14:sldIdLst>
        </p14:section>
        <p14:section name="Theory of Change for Digital One CGIAR" id="{59F134B0-C5A2-49F1-8ED1-627067221AA3}">
          <p14:sldIdLst>
            <p14:sldId id="2055"/>
            <p14:sldId id="393"/>
            <p14:sldId id="2085"/>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cdade, Marianne (Alliance Bioversity-CIAT)" initials="MM(B" lastIdx="11" clrIdx="0">
    <p:extLst>
      <p:ext uri="{19B8F6BF-5375-455C-9EA6-DF929625EA0E}">
        <p15:presenceInfo xmlns:p15="http://schemas.microsoft.com/office/powerpoint/2012/main" userId="S::m.mcdade@cgiar.org::73d2e95e-35c2-4b20-a38c-0d389032af76" providerId="AD"/>
      </p:ext>
    </p:extLst>
  </p:cmAuthor>
  <p:cmAuthor id="2" name="King, Brian (Alliance Bioversity-CIAT)" initials="KB(B" lastIdx="1" clrIdx="1">
    <p:extLst>
      <p:ext uri="{19B8F6BF-5375-455C-9EA6-DF929625EA0E}">
        <p15:presenceInfo xmlns:p15="http://schemas.microsoft.com/office/powerpoint/2012/main" userId="King, Brian (Alliance Bioversity-CIAT)" providerId="None"/>
      </p:ext>
    </p:extLst>
  </p:cmAuthor>
  <p:cmAuthor id="3" name="Stefanie Neno" initials="SN" lastIdx="1" clrIdx="2">
    <p:extLst>
      <p:ext uri="{19B8F6BF-5375-455C-9EA6-DF929625EA0E}">
        <p15:presenceInfo xmlns:p15="http://schemas.microsoft.com/office/powerpoint/2012/main" userId="3fc686015310eb7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951D"/>
    <a:srgbClr val="FFBE49"/>
    <a:srgbClr val="455359"/>
    <a:srgbClr val="969FA8"/>
    <a:srgbClr val="282828"/>
    <a:srgbClr val="F6F6F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26" autoAdjust="0"/>
    <p:restoredTop sz="51528" autoAdjust="0"/>
  </p:normalViewPr>
  <p:slideViewPr>
    <p:cSldViewPr snapToGrid="0" snapToObjects="1">
      <p:cViewPr varScale="1">
        <p:scale>
          <a:sx n="59" d="100"/>
          <a:sy n="59" d="100"/>
        </p:scale>
        <p:origin x="255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commentAuthors" Target="commentAuthor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75746C-FE89-4204-A02E-F3DF4E6B4720}" type="doc">
      <dgm:prSet loTypeId="urn:microsoft.com/office/officeart/2008/layout/LinedList" loCatId="list" qsTypeId="urn:microsoft.com/office/officeart/2005/8/quickstyle/simple1" qsCatId="simple" csTypeId="urn:microsoft.com/office/officeart/2005/8/colors/colorful1" csCatId="colorful" phldr="1"/>
      <dgm:spPr/>
      <dgm:t>
        <a:bodyPr/>
        <a:lstStyle/>
        <a:p>
          <a:endParaRPr lang="en-US"/>
        </a:p>
      </dgm:t>
    </dgm:pt>
    <dgm:pt modelId="{6FD29737-7DB1-42DF-8485-2F0112616D25}">
      <dgm:prSet/>
      <dgm:spPr/>
      <dgm:t>
        <a:bodyPr/>
        <a:lstStyle/>
        <a:p>
          <a:r>
            <a:rPr lang="en-GB" dirty="0"/>
            <a:t>Global, unequal expansion of internet use and connected devices</a:t>
          </a:r>
          <a:endParaRPr lang="en-US" dirty="0"/>
        </a:p>
      </dgm:t>
    </dgm:pt>
    <dgm:pt modelId="{FD9937BD-CB54-4A4F-B1A8-C54CA27230B4}" type="parTrans" cxnId="{22F51706-3EC9-4B7B-98A0-DBB5EC93345E}">
      <dgm:prSet/>
      <dgm:spPr/>
      <dgm:t>
        <a:bodyPr/>
        <a:lstStyle/>
        <a:p>
          <a:endParaRPr lang="en-US"/>
        </a:p>
      </dgm:t>
    </dgm:pt>
    <dgm:pt modelId="{77901EC5-8BEC-4EFC-AE36-E518E70E370C}" type="sibTrans" cxnId="{22F51706-3EC9-4B7B-98A0-DBB5EC93345E}">
      <dgm:prSet/>
      <dgm:spPr/>
      <dgm:t>
        <a:bodyPr/>
        <a:lstStyle/>
        <a:p>
          <a:endParaRPr lang="en-US"/>
        </a:p>
      </dgm:t>
    </dgm:pt>
    <dgm:pt modelId="{59C6425C-90D3-4A33-9292-56ADC5475808}">
      <dgm:prSet/>
      <dgm:spPr/>
      <dgm:t>
        <a:bodyPr anchor="ctr"/>
        <a:lstStyle/>
        <a:p>
          <a:r>
            <a:rPr lang="en-GB" dirty="0"/>
            <a:t>Innovation in digital technologies  (sensors, machine learning) </a:t>
          </a:r>
          <a:endParaRPr lang="en-US" dirty="0"/>
        </a:p>
      </dgm:t>
    </dgm:pt>
    <dgm:pt modelId="{4E705776-EB6A-4D3F-8E39-DA22E28C7C4E}" type="parTrans" cxnId="{75CAA3B3-9DC6-4D5F-A740-EF28C08FF7C3}">
      <dgm:prSet/>
      <dgm:spPr/>
      <dgm:t>
        <a:bodyPr/>
        <a:lstStyle/>
        <a:p>
          <a:endParaRPr lang="en-US"/>
        </a:p>
      </dgm:t>
    </dgm:pt>
    <dgm:pt modelId="{ADB69D31-C023-496C-A6DF-7B7F598D95C9}" type="sibTrans" cxnId="{75CAA3B3-9DC6-4D5F-A740-EF28C08FF7C3}">
      <dgm:prSet/>
      <dgm:spPr/>
      <dgm:t>
        <a:bodyPr/>
        <a:lstStyle/>
        <a:p>
          <a:endParaRPr lang="en-US"/>
        </a:p>
      </dgm:t>
    </dgm:pt>
    <dgm:pt modelId="{B9E6FDD4-B08F-4C94-ADCC-7406E7B6ABC1}">
      <dgm:prSet/>
      <dgm:spPr/>
      <dgm:t>
        <a:bodyPr/>
        <a:lstStyle/>
        <a:p>
          <a:r>
            <a:rPr lang="en-GB" dirty="0"/>
            <a:t>Innovation in life sciences (biotechnology and pharma)</a:t>
          </a:r>
          <a:endParaRPr lang="en-US" dirty="0"/>
        </a:p>
      </dgm:t>
    </dgm:pt>
    <dgm:pt modelId="{406D46EC-B8A7-4904-AA7D-5FB077922B40}" type="parTrans" cxnId="{C32183D5-80BB-4F1D-9653-86C1BCEDFEBA}">
      <dgm:prSet/>
      <dgm:spPr/>
      <dgm:t>
        <a:bodyPr/>
        <a:lstStyle/>
        <a:p>
          <a:endParaRPr lang="en-US"/>
        </a:p>
      </dgm:t>
    </dgm:pt>
    <dgm:pt modelId="{2063364E-85A2-433B-8B11-1F9AADDEB6A2}" type="sibTrans" cxnId="{C32183D5-80BB-4F1D-9653-86C1BCEDFEBA}">
      <dgm:prSet/>
      <dgm:spPr/>
      <dgm:t>
        <a:bodyPr/>
        <a:lstStyle/>
        <a:p>
          <a:endParaRPr lang="en-US"/>
        </a:p>
      </dgm:t>
    </dgm:pt>
    <dgm:pt modelId="{C6BA1554-44AF-405A-A266-E6A26DCF5BB9}">
      <dgm:prSet/>
      <dgm:spPr/>
      <dgm:t>
        <a:bodyPr/>
        <a:lstStyle/>
        <a:p>
          <a:r>
            <a:rPr lang="en-GB" dirty="0"/>
            <a:t>Global crisis of trust</a:t>
          </a:r>
          <a:endParaRPr lang="en-US" dirty="0"/>
        </a:p>
      </dgm:t>
    </dgm:pt>
    <dgm:pt modelId="{7C0BD137-A3C7-4BAC-99BD-1A8C2DF00040}" type="parTrans" cxnId="{82FAC0CD-60FC-4AC7-9496-EF26066050C1}">
      <dgm:prSet/>
      <dgm:spPr/>
      <dgm:t>
        <a:bodyPr/>
        <a:lstStyle/>
        <a:p>
          <a:endParaRPr lang="en-US"/>
        </a:p>
      </dgm:t>
    </dgm:pt>
    <dgm:pt modelId="{C94F0974-C401-43CE-95FD-E011D4D771C4}" type="sibTrans" cxnId="{82FAC0CD-60FC-4AC7-9496-EF26066050C1}">
      <dgm:prSet/>
      <dgm:spPr/>
      <dgm:t>
        <a:bodyPr/>
        <a:lstStyle/>
        <a:p>
          <a:endParaRPr lang="en-US"/>
        </a:p>
      </dgm:t>
    </dgm:pt>
    <dgm:pt modelId="{D086851B-5DA0-E14C-8474-666658CB55C1}" type="pres">
      <dgm:prSet presAssocID="{5B75746C-FE89-4204-A02E-F3DF4E6B4720}" presName="vert0" presStyleCnt="0">
        <dgm:presLayoutVars>
          <dgm:dir/>
          <dgm:animOne val="branch"/>
          <dgm:animLvl val="lvl"/>
        </dgm:presLayoutVars>
      </dgm:prSet>
      <dgm:spPr/>
    </dgm:pt>
    <dgm:pt modelId="{E9139B5F-AF99-304B-B15E-126902403674}" type="pres">
      <dgm:prSet presAssocID="{6FD29737-7DB1-42DF-8485-2F0112616D25}" presName="thickLine" presStyleLbl="alignNode1" presStyleIdx="0" presStyleCnt="4"/>
      <dgm:spPr/>
    </dgm:pt>
    <dgm:pt modelId="{5069DFC7-0558-204E-8DC1-B1B8263814FB}" type="pres">
      <dgm:prSet presAssocID="{6FD29737-7DB1-42DF-8485-2F0112616D25}" presName="horz1" presStyleCnt="0"/>
      <dgm:spPr/>
    </dgm:pt>
    <dgm:pt modelId="{DA6EADE1-9EF5-9340-BB70-EBCBC3228DD7}" type="pres">
      <dgm:prSet presAssocID="{6FD29737-7DB1-42DF-8485-2F0112616D25}" presName="tx1" presStyleLbl="revTx" presStyleIdx="0" presStyleCnt="4"/>
      <dgm:spPr/>
    </dgm:pt>
    <dgm:pt modelId="{3C24ABE0-F9C4-A94E-9BD5-3120531F9394}" type="pres">
      <dgm:prSet presAssocID="{6FD29737-7DB1-42DF-8485-2F0112616D25}" presName="vert1" presStyleCnt="0"/>
      <dgm:spPr/>
    </dgm:pt>
    <dgm:pt modelId="{3B21A53A-C03B-2E4C-9455-F30FCD863C1F}" type="pres">
      <dgm:prSet presAssocID="{59C6425C-90D3-4A33-9292-56ADC5475808}" presName="thickLine" presStyleLbl="alignNode1" presStyleIdx="1" presStyleCnt="4"/>
      <dgm:spPr/>
    </dgm:pt>
    <dgm:pt modelId="{70726D66-5DE1-1D4A-9597-F8809D72FF19}" type="pres">
      <dgm:prSet presAssocID="{59C6425C-90D3-4A33-9292-56ADC5475808}" presName="horz1" presStyleCnt="0"/>
      <dgm:spPr/>
    </dgm:pt>
    <dgm:pt modelId="{C7456249-0621-4143-8C74-48D25779EE05}" type="pres">
      <dgm:prSet presAssocID="{59C6425C-90D3-4A33-9292-56ADC5475808}" presName="tx1" presStyleLbl="revTx" presStyleIdx="1" presStyleCnt="4"/>
      <dgm:spPr/>
    </dgm:pt>
    <dgm:pt modelId="{CF9A7E47-E1E1-E147-97D6-FF5B05FA6E67}" type="pres">
      <dgm:prSet presAssocID="{59C6425C-90D3-4A33-9292-56ADC5475808}" presName="vert1" presStyleCnt="0"/>
      <dgm:spPr/>
    </dgm:pt>
    <dgm:pt modelId="{471212DB-6439-B540-B677-4A0C786B2B42}" type="pres">
      <dgm:prSet presAssocID="{B9E6FDD4-B08F-4C94-ADCC-7406E7B6ABC1}" presName="thickLine" presStyleLbl="alignNode1" presStyleIdx="2" presStyleCnt="4"/>
      <dgm:spPr/>
    </dgm:pt>
    <dgm:pt modelId="{D2CF259E-A73B-3B4F-892E-F27FAE7B977A}" type="pres">
      <dgm:prSet presAssocID="{B9E6FDD4-B08F-4C94-ADCC-7406E7B6ABC1}" presName="horz1" presStyleCnt="0"/>
      <dgm:spPr/>
    </dgm:pt>
    <dgm:pt modelId="{B99FF260-26AD-F84B-8ADB-639FF8DE65FA}" type="pres">
      <dgm:prSet presAssocID="{B9E6FDD4-B08F-4C94-ADCC-7406E7B6ABC1}" presName="tx1" presStyleLbl="revTx" presStyleIdx="2" presStyleCnt="4"/>
      <dgm:spPr/>
    </dgm:pt>
    <dgm:pt modelId="{BFA06B1E-8F94-6048-9000-A65917D9BB34}" type="pres">
      <dgm:prSet presAssocID="{B9E6FDD4-B08F-4C94-ADCC-7406E7B6ABC1}" presName="vert1" presStyleCnt="0"/>
      <dgm:spPr/>
    </dgm:pt>
    <dgm:pt modelId="{C531571C-D7C8-7847-9B0B-E79521F57BE9}" type="pres">
      <dgm:prSet presAssocID="{C6BA1554-44AF-405A-A266-E6A26DCF5BB9}" presName="thickLine" presStyleLbl="alignNode1" presStyleIdx="3" presStyleCnt="4"/>
      <dgm:spPr/>
    </dgm:pt>
    <dgm:pt modelId="{7720C121-274C-4F49-89D5-F17D9B3E3108}" type="pres">
      <dgm:prSet presAssocID="{C6BA1554-44AF-405A-A266-E6A26DCF5BB9}" presName="horz1" presStyleCnt="0"/>
      <dgm:spPr/>
    </dgm:pt>
    <dgm:pt modelId="{64955C17-7336-E642-9FCD-E39A10697F81}" type="pres">
      <dgm:prSet presAssocID="{C6BA1554-44AF-405A-A266-E6A26DCF5BB9}" presName="tx1" presStyleLbl="revTx" presStyleIdx="3" presStyleCnt="4" custScaleY="64851"/>
      <dgm:spPr/>
    </dgm:pt>
    <dgm:pt modelId="{FA093770-4278-0845-BBDE-53C0F78BA916}" type="pres">
      <dgm:prSet presAssocID="{C6BA1554-44AF-405A-A266-E6A26DCF5BB9}" presName="vert1" presStyleCnt="0"/>
      <dgm:spPr/>
    </dgm:pt>
  </dgm:ptLst>
  <dgm:cxnLst>
    <dgm:cxn modelId="{8E3B8700-C61C-EB4A-9695-A7942876CFDE}" type="presOf" srcId="{5B75746C-FE89-4204-A02E-F3DF4E6B4720}" destId="{D086851B-5DA0-E14C-8474-666658CB55C1}" srcOrd="0" destOrd="0" presId="urn:microsoft.com/office/officeart/2008/layout/LinedList"/>
    <dgm:cxn modelId="{22F51706-3EC9-4B7B-98A0-DBB5EC93345E}" srcId="{5B75746C-FE89-4204-A02E-F3DF4E6B4720}" destId="{6FD29737-7DB1-42DF-8485-2F0112616D25}" srcOrd="0" destOrd="0" parTransId="{FD9937BD-CB54-4A4F-B1A8-C54CA27230B4}" sibTransId="{77901EC5-8BEC-4EFC-AE36-E518E70E370C}"/>
    <dgm:cxn modelId="{02043131-6268-064C-B3F4-B1535C8ACB86}" type="presOf" srcId="{6FD29737-7DB1-42DF-8485-2F0112616D25}" destId="{DA6EADE1-9EF5-9340-BB70-EBCBC3228DD7}" srcOrd="0" destOrd="0" presId="urn:microsoft.com/office/officeart/2008/layout/LinedList"/>
    <dgm:cxn modelId="{22A59971-C7B9-4945-9311-04E312BFD3FE}" type="presOf" srcId="{B9E6FDD4-B08F-4C94-ADCC-7406E7B6ABC1}" destId="{B99FF260-26AD-F84B-8ADB-639FF8DE65FA}" srcOrd="0" destOrd="0" presId="urn:microsoft.com/office/officeart/2008/layout/LinedList"/>
    <dgm:cxn modelId="{A767C575-B2FE-D44C-A125-741A760DF9CD}" type="presOf" srcId="{59C6425C-90D3-4A33-9292-56ADC5475808}" destId="{C7456249-0621-4143-8C74-48D25779EE05}" srcOrd="0" destOrd="0" presId="urn:microsoft.com/office/officeart/2008/layout/LinedList"/>
    <dgm:cxn modelId="{6A6E558D-FF0D-1746-86B5-9EE32431DA1D}" type="presOf" srcId="{C6BA1554-44AF-405A-A266-E6A26DCF5BB9}" destId="{64955C17-7336-E642-9FCD-E39A10697F81}" srcOrd="0" destOrd="0" presId="urn:microsoft.com/office/officeart/2008/layout/LinedList"/>
    <dgm:cxn modelId="{75CAA3B3-9DC6-4D5F-A740-EF28C08FF7C3}" srcId="{5B75746C-FE89-4204-A02E-F3DF4E6B4720}" destId="{59C6425C-90D3-4A33-9292-56ADC5475808}" srcOrd="1" destOrd="0" parTransId="{4E705776-EB6A-4D3F-8E39-DA22E28C7C4E}" sibTransId="{ADB69D31-C023-496C-A6DF-7B7F598D95C9}"/>
    <dgm:cxn modelId="{82FAC0CD-60FC-4AC7-9496-EF26066050C1}" srcId="{5B75746C-FE89-4204-A02E-F3DF4E6B4720}" destId="{C6BA1554-44AF-405A-A266-E6A26DCF5BB9}" srcOrd="3" destOrd="0" parTransId="{7C0BD137-A3C7-4BAC-99BD-1A8C2DF00040}" sibTransId="{C94F0974-C401-43CE-95FD-E011D4D771C4}"/>
    <dgm:cxn modelId="{C32183D5-80BB-4F1D-9653-86C1BCEDFEBA}" srcId="{5B75746C-FE89-4204-A02E-F3DF4E6B4720}" destId="{B9E6FDD4-B08F-4C94-ADCC-7406E7B6ABC1}" srcOrd="2" destOrd="0" parTransId="{406D46EC-B8A7-4904-AA7D-5FB077922B40}" sibTransId="{2063364E-85A2-433B-8B11-1F9AADDEB6A2}"/>
    <dgm:cxn modelId="{F686F9CF-548D-3845-9393-5B43ECD5D88A}" type="presParOf" srcId="{D086851B-5DA0-E14C-8474-666658CB55C1}" destId="{E9139B5F-AF99-304B-B15E-126902403674}" srcOrd="0" destOrd="0" presId="urn:microsoft.com/office/officeart/2008/layout/LinedList"/>
    <dgm:cxn modelId="{09FAD754-E984-0D4F-9110-207201DA94DD}" type="presParOf" srcId="{D086851B-5DA0-E14C-8474-666658CB55C1}" destId="{5069DFC7-0558-204E-8DC1-B1B8263814FB}" srcOrd="1" destOrd="0" presId="urn:microsoft.com/office/officeart/2008/layout/LinedList"/>
    <dgm:cxn modelId="{356FA56B-2F39-F846-B711-DDF7BA4CAE09}" type="presParOf" srcId="{5069DFC7-0558-204E-8DC1-B1B8263814FB}" destId="{DA6EADE1-9EF5-9340-BB70-EBCBC3228DD7}" srcOrd="0" destOrd="0" presId="urn:microsoft.com/office/officeart/2008/layout/LinedList"/>
    <dgm:cxn modelId="{0C70EF16-62DE-C74E-9639-4D4BC7D47D9D}" type="presParOf" srcId="{5069DFC7-0558-204E-8DC1-B1B8263814FB}" destId="{3C24ABE0-F9C4-A94E-9BD5-3120531F9394}" srcOrd="1" destOrd="0" presId="urn:microsoft.com/office/officeart/2008/layout/LinedList"/>
    <dgm:cxn modelId="{E7F1C521-9103-BF41-A4C7-506F59B59C9B}" type="presParOf" srcId="{D086851B-5DA0-E14C-8474-666658CB55C1}" destId="{3B21A53A-C03B-2E4C-9455-F30FCD863C1F}" srcOrd="2" destOrd="0" presId="urn:microsoft.com/office/officeart/2008/layout/LinedList"/>
    <dgm:cxn modelId="{65175D58-7DA1-1A49-BC8C-84A65DA74314}" type="presParOf" srcId="{D086851B-5DA0-E14C-8474-666658CB55C1}" destId="{70726D66-5DE1-1D4A-9597-F8809D72FF19}" srcOrd="3" destOrd="0" presId="urn:microsoft.com/office/officeart/2008/layout/LinedList"/>
    <dgm:cxn modelId="{AEDDD73E-2A42-A749-9A5C-8017C14901A9}" type="presParOf" srcId="{70726D66-5DE1-1D4A-9597-F8809D72FF19}" destId="{C7456249-0621-4143-8C74-48D25779EE05}" srcOrd="0" destOrd="0" presId="urn:microsoft.com/office/officeart/2008/layout/LinedList"/>
    <dgm:cxn modelId="{E08F74C8-35B7-9F45-9149-8A315FCA7A26}" type="presParOf" srcId="{70726D66-5DE1-1D4A-9597-F8809D72FF19}" destId="{CF9A7E47-E1E1-E147-97D6-FF5B05FA6E67}" srcOrd="1" destOrd="0" presId="urn:microsoft.com/office/officeart/2008/layout/LinedList"/>
    <dgm:cxn modelId="{E1549475-5FD7-0B48-A3D0-7577BEC3B1A3}" type="presParOf" srcId="{D086851B-5DA0-E14C-8474-666658CB55C1}" destId="{471212DB-6439-B540-B677-4A0C786B2B42}" srcOrd="4" destOrd="0" presId="urn:microsoft.com/office/officeart/2008/layout/LinedList"/>
    <dgm:cxn modelId="{58117628-52E6-1948-825F-845F73811941}" type="presParOf" srcId="{D086851B-5DA0-E14C-8474-666658CB55C1}" destId="{D2CF259E-A73B-3B4F-892E-F27FAE7B977A}" srcOrd="5" destOrd="0" presId="urn:microsoft.com/office/officeart/2008/layout/LinedList"/>
    <dgm:cxn modelId="{F59C203F-5622-DC4F-B382-7DE2D7D3833B}" type="presParOf" srcId="{D2CF259E-A73B-3B4F-892E-F27FAE7B977A}" destId="{B99FF260-26AD-F84B-8ADB-639FF8DE65FA}" srcOrd="0" destOrd="0" presId="urn:microsoft.com/office/officeart/2008/layout/LinedList"/>
    <dgm:cxn modelId="{CA393557-3875-9645-BC9F-A2D4DFA661FD}" type="presParOf" srcId="{D2CF259E-A73B-3B4F-892E-F27FAE7B977A}" destId="{BFA06B1E-8F94-6048-9000-A65917D9BB34}" srcOrd="1" destOrd="0" presId="urn:microsoft.com/office/officeart/2008/layout/LinedList"/>
    <dgm:cxn modelId="{8C3E26D9-A0E3-F04D-985D-102F35DD3C2A}" type="presParOf" srcId="{D086851B-5DA0-E14C-8474-666658CB55C1}" destId="{C531571C-D7C8-7847-9B0B-E79521F57BE9}" srcOrd="6" destOrd="0" presId="urn:microsoft.com/office/officeart/2008/layout/LinedList"/>
    <dgm:cxn modelId="{962BE76A-69F7-0642-B5F2-82AD68473DC4}" type="presParOf" srcId="{D086851B-5DA0-E14C-8474-666658CB55C1}" destId="{7720C121-274C-4F49-89D5-F17D9B3E3108}" srcOrd="7" destOrd="0" presId="urn:microsoft.com/office/officeart/2008/layout/LinedList"/>
    <dgm:cxn modelId="{C7D2585F-08ED-1843-9B9E-B574213B4F23}" type="presParOf" srcId="{7720C121-274C-4F49-89D5-F17D9B3E3108}" destId="{64955C17-7336-E642-9FCD-E39A10697F81}" srcOrd="0" destOrd="0" presId="urn:microsoft.com/office/officeart/2008/layout/LinedList"/>
    <dgm:cxn modelId="{37BE3EAB-A4B6-B647-B68E-AEABD32C54D8}" type="presParOf" srcId="{7720C121-274C-4F49-89D5-F17D9B3E3108}" destId="{FA093770-4278-0845-BBDE-53C0F78BA916}"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139B5F-AF99-304B-B15E-126902403674}">
      <dsp:nvSpPr>
        <dsp:cNvPr id="0" name=""/>
        <dsp:cNvSpPr/>
      </dsp:nvSpPr>
      <dsp:spPr>
        <a:xfrm>
          <a:off x="0" y="1437"/>
          <a:ext cx="7141472" cy="0"/>
        </a:xfrm>
        <a:prstGeom prst="line">
          <a:avLst/>
        </a:prstGeom>
        <a:solidFill>
          <a:schemeClr val="accent2">
            <a:hueOff val="0"/>
            <a:satOff val="0"/>
            <a:lumOff val="0"/>
            <a:alphaOff val="0"/>
          </a:schemeClr>
        </a:solidFill>
        <a:ln w="2222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A6EADE1-9EF5-9340-BB70-EBCBC3228DD7}">
      <dsp:nvSpPr>
        <dsp:cNvPr id="0" name=""/>
        <dsp:cNvSpPr/>
      </dsp:nvSpPr>
      <dsp:spPr>
        <a:xfrm>
          <a:off x="0" y="1437"/>
          <a:ext cx="7141472" cy="13598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GB" sz="3200" kern="1200" dirty="0"/>
            <a:t>Global, unequal expansion of internet use and connected devices</a:t>
          </a:r>
          <a:endParaRPr lang="en-US" sz="3200" kern="1200" dirty="0"/>
        </a:p>
      </dsp:txBody>
      <dsp:txXfrm>
        <a:off x="0" y="1437"/>
        <a:ext cx="7141472" cy="1359881"/>
      </dsp:txXfrm>
    </dsp:sp>
    <dsp:sp modelId="{3B21A53A-C03B-2E4C-9455-F30FCD863C1F}">
      <dsp:nvSpPr>
        <dsp:cNvPr id="0" name=""/>
        <dsp:cNvSpPr/>
      </dsp:nvSpPr>
      <dsp:spPr>
        <a:xfrm>
          <a:off x="0" y="1361318"/>
          <a:ext cx="7141472" cy="0"/>
        </a:xfrm>
        <a:prstGeom prst="line">
          <a:avLst/>
        </a:prstGeom>
        <a:solidFill>
          <a:schemeClr val="accent3">
            <a:hueOff val="0"/>
            <a:satOff val="0"/>
            <a:lumOff val="0"/>
            <a:alphaOff val="0"/>
          </a:schemeClr>
        </a:solidFill>
        <a:ln w="22225"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7456249-0621-4143-8C74-48D25779EE05}">
      <dsp:nvSpPr>
        <dsp:cNvPr id="0" name=""/>
        <dsp:cNvSpPr/>
      </dsp:nvSpPr>
      <dsp:spPr>
        <a:xfrm>
          <a:off x="0" y="1361318"/>
          <a:ext cx="7141472" cy="13598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GB" sz="3200" kern="1200" dirty="0"/>
            <a:t>Innovation in digital technologies  (sensors, machine learning) </a:t>
          </a:r>
          <a:endParaRPr lang="en-US" sz="3200" kern="1200" dirty="0"/>
        </a:p>
      </dsp:txBody>
      <dsp:txXfrm>
        <a:off x="0" y="1361318"/>
        <a:ext cx="7141472" cy="1359881"/>
      </dsp:txXfrm>
    </dsp:sp>
    <dsp:sp modelId="{471212DB-6439-B540-B677-4A0C786B2B42}">
      <dsp:nvSpPr>
        <dsp:cNvPr id="0" name=""/>
        <dsp:cNvSpPr/>
      </dsp:nvSpPr>
      <dsp:spPr>
        <a:xfrm>
          <a:off x="0" y="2721200"/>
          <a:ext cx="7141472" cy="0"/>
        </a:xfrm>
        <a:prstGeom prst="line">
          <a:avLst/>
        </a:prstGeom>
        <a:solidFill>
          <a:schemeClr val="accent4">
            <a:hueOff val="0"/>
            <a:satOff val="0"/>
            <a:lumOff val="0"/>
            <a:alphaOff val="0"/>
          </a:schemeClr>
        </a:solidFill>
        <a:ln w="22225"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99FF260-26AD-F84B-8ADB-639FF8DE65FA}">
      <dsp:nvSpPr>
        <dsp:cNvPr id="0" name=""/>
        <dsp:cNvSpPr/>
      </dsp:nvSpPr>
      <dsp:spPr>
        <a:xfrm>
          <a:off x="0" y="2721200"/>
          <a:ext cx="7141472" cy="13598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GB" sz="3200" kern="1200" dirty="0"/>
            <a:t>Innovation in life sciences (biotechnology and pharma)</a:t>
          </a:r>
          <a:endParaRPr lang="en-US" sz="3200" kern="1200" dirty="0"/>
        </a:p>
      </dsp:txBody>
      <dsp:txXfrm>
        <a:off x="0" y="2721200"/>
        <a:ext cx="7141472" cy="1359881"/>
      </dsp:txXfrm>
    </dsp:sp>
    <dsp:sp modelId="{C531571C-D7C8-7847-9B0B-E79521F57BE9}">
      <dsp:nvSpPr>
        <dsp:cNvPr id="0" name=""/>
        <dsp:cNvSpPr/>
      </dsp:nvSpPr>
      <dsp:spPr>
        <a:xfrm>
          <a:off x="0" y="4081081"/>
          <a:ext cx="7141472" cy="0"/>
        </a:xfrm>
        <a:prstGeom prst="line">
          <a:avLst/>
        </a:prstGeom>
        <a:solidFill>
          <a:schemeClr val="accent5">
            <a:hueOff val="0"/>
            <a:satOff val="0"/>
            <a:lumOff val="0"/>
            <a:alphaOff val="0"/>
          </a:schemeClr>
        </a:solidFill>
        <a:ln w="22225" cap="rnd"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4955C17-7336-E642-9FCD-E39A10697F81}">
      <dsp:nvSpPr>
        <dsp:cNvPr id="0" name=""/>
        <dsp:cNvSpPr/>
      </dsp:nvSpPr>
      <dsp:spPr>
        <a:xfrm>
          <a:off x="0" y="4081081"/>
          <a:ext cx="7141472" cy="8818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GB" sz="3200" kern="1200" dirty="0"/>
            <a:t>Global crisis of trust</a:t>
          </a:r>
          <a:endParaRPr lang="en-US" sz="3200" kern="1200" dirty="0"/>
        </a:p>
      </dsp:txBody>
      <dsp:txXfrm>
        <a:off x="0" y="4081081"/>
        <a:ext cx="7141472" cy="881896"/>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6E7A87-840A-5145-AB39-4B65C895F4CC}" type="datetimeFigureOut">
              <a:rPr lang="en-US" smtClean="0"/>
              <a:t>5/11/2022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7FAC94-67C6-174A-8BDD-F6F0A8A4266C}" type="slidenum">
              <a:rPr lang="en-US" smtClean="0"/>
              <a:t>‹#›</a:t>
            </a:fld>
            <a:endParaRPr lang="en-US" dirty="0"/>
          </a:p>
        </p:txBody>
      </p:sp>
    </p:spTree>
    <p:extLst>
      <p:ext uri="{BB962C8B-B14F-4D97-AF65-F5344CB8AC3E}">
        <p14:creationId xmlns:p14="http://schemas.microsoft.com/office/powerpoint/2010/main" val="34163801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April 2019 the System Management Board tasked the Platform for Big Data to “articulate a digital strategy for CGIAR in the context of the 2030 Plan.”  The team conducted wide-ranging strategic research, resulting in an extensive and well-substantiated report.  This deck is intended to serve as a summary of the report touching on design, findings, and recommendations.</a:t>
            </a:r>
          </a:p>
        </p:txBody>
      </p:sp>
      <p:sp>
        <p:nvSpPr>
          <p:cNvPr id="4" name="Slide Number Placeholder 3"/>
          <p:cNvSpPr>
            <a:spLocks noGrp="1"/>
          </p:cNvSpPr>
          <p:nvPr>
            <p:ph type="sldNum" sz="quarter" idx="5"/>
          </p:nvPr>
        </p:nvSpPr>
        <p:spPr/>
        <p:txBody>
          <a:bodyPr/>
          <a:lstStyle/>
          <a:p>
            <a:fld id="{787FAC94-67C6-174A-8BDD-F6F0A8A4266C}" type="slidenum">
              <a:rPr lang="en-US" smtClean="0"/>
              <a:t>1</a:t>
            </a:fld>
            <a:endParaRPr lang="en-US" dirty="0"/>
          </a:p>
        </p:txBody>
      </p:sp>
    </p:spTree>
    <p:extLst>
      <p:ext uri="{BB962C8B-B14F-4D97-AF65-F5344CB8AC3E}">
        <p14:creationId xmlns:p14="http://schemas.microsoft.com/office/powerpoint/2010/main" val="11652028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Michael Kremer and Raissa Fabregas’ work on digital extension underscores the transformational opportunity in agriculture made possible by mobile devices.  Interactive digital services that can reach farmers and small business owners and engage them with agricultural advisory content, participate in citizen science, and manage complex livelihoods (including beyond agriculture) at a scale and cost-efficiency never possible before.  These researchers also point to market failures and low willingness to pay as key bottlenecks to resolve. </a:t>
            </a:r>
          </a:p>
          <a:p>
            <a:endParaRPr lang="en-US" dirty="0"/>
          </a:p>
          <a:p>
            <a:r>
              <a:rPr lang="en-US" dirty="0"/>
              <a:t>User adoption, human-computer interface, human-centered design, and access are still issues on the user side to be addressed.   </a:t>
            </a:r>
          </a:p>
          <a:p>
            <a:endParaRPr lang="en-US" dirty="0"/>
          </a:p>
          <a:p>
            <a:r>
              <a:rPr lang="en-US" dirty="0"/>
              <a:t>Digital agriculture sectors are still very fragmented, and there are few mechanisms in place for pre-competitive collaboration or to help lower the risk of deploying these services. </a:t>
            </a:r>
          </a:p>
          <a:p>
            <a:endParaRPr lang="en-US" dirty="0"/>
          </a:p>
          <a:p>
            <a:r>
              <a:rPr lang="en-US" b="1" dirty="0"/>
              <a:t>We should:</a:t>
            </a:r>
          </a:p>
          <a:p>
            <a:r>
              <a:rPr lang="en-US" dirty="0"/>
              <a:t>Build the reference data assets, analytics, open algorithms, and evidence to support the development and deployment of large-scale digital services.    </a:t>
            </a:r>
          </a:p>
          <a:p>
            <a:endParaRPr lang="en-US" dirty="0"/>
          </a:p>
          <a:p>
            <a:r>
              <a:rPr lang="en-US" dirty="0"/>
              <a:t>Facilitate co-design of services bridging public and private partners, food and agripreneurs, and farmers and evaluate progress/collate the evidence. </a:t>
            </a:r>
          </a:p>
          <a:p>
            <a:endParaRPr lang="en-US" dirty="0"/>
          </a:p>
          <a:p>
            <a:r>
              <a:rPr lang="en-US" dirty="0"/>
              <a:t>(See: Fabregas, R., Kremer, M., &amp; </a:t>
            </a:r>
            <a:r>
              <a:rPr lang="en-US" dirty="0" err="1"/>
              <a:t>Schilbach</a:t>
            </a:r>
            <a:r>
              <a:rPr lang="en-US" dirty="0"/>
              <a:t>, F. (2019). Realizing the potential of digital development: The case of agricultural advice. Science, 366 (6471). http://dx.doi.org/10.1126/science.aay3038) </a:t>
            </a:r>
          </a:p>
          <a:p>
            <a:endParaRPr lang="en-US" dirty="0"/>
          </a:p>
          <a:p>
            <a:endParaRPr lang="en-US" dirty="0"/>
          </a:p>
          <a:p>
            <a:endParaRPr lang="en-US" dirty="0"/>
          </a:p>
          <a:p>
            <a:r>
              <a:rPr lang="en-US" dirty="0"/>
              <a:t> </a:t>
            </a:r>
          </a:p>
        </p:txBody>
      </p:sp>
      <p:sp>
        <p:nvSpPr>
          <p:cNvPr id="4" name="Slide Number Placeholder 3"/>
          <p:cNvSpPr>
            <a:spLocks noGrp="1"/>
          </p:cNvSpPr>
          <p:nvPr>
            <p:ph type="sldNum" sz="quarter" idx="5"/>
          </p:nvPr>
        </p:nvSpPr>
        <p:spPr/>
        <p:txBody>
          <a:bodyPr/>
          <a:lstStyle/>
          <a:p>
            <a:fld id="{E3783C66-B36F-4539-B226-ED0305C18913}" type="slidenum">
              <a:rPr lang="en-US" smtClean="0"/>
              <a:t>10</a:t>
            </a:fld>
            <a:endParaRPr lang="en-US" dirty="0"/>
          </a:p>
        </p:txBody>
      </p:sp>
    </p:spTree>
    <p:extLst>
      <p:ext uri="{BB962C8B-B14F-4D97-AF65-F5344CB8AC3E}">
        <p14:creationId xmlns:p14="http://schemas.microsoft.com/office/powerpoint/2010/main" val="11200919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Data deluge and digital media proliferation and balkanization make it hard for organizations to get a message through, even as demand for data-driven transparency and accountability (and its visualization) increases.    Digital media and use of data have clearly been part of this global erosion of trust:  surveillance, monetization of data, privacy breaches…    Nevertheless, there is growing demand for ‘data-driven’ transparency, accountability, sustainability in food systems.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Calibri" panose="020F0502020204030204"/>
                <a:ea typeface="+mn-ea"/>
                <a:cs typeface="+mn-cs"/>
              </a:rPr>
              <a:t>We should: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Link our myriad information and data systems to develop much greater intelligence about our own organization, and increasingly equip ourselves to provide greater intelligence to the sector as a whole.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Participating in partner-led efforts to mobilize and apply credible data for action, e.g. the Food Systems Dashboard (Fanzo, J., Haddad, L., McLaren, R. et al. :  https://doi.org/10.1038/s43016-020-0077-y) responding calls for more timely, granular data from stakeholders in the sector are a start; CGIAR must continually help build and present critical public information for guiding food, land, water system actors towards sustainability and SDG goals.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Use this intelligence to target and guide innovation (our own and others’) and collective action at the intersection of life sciences, digital, and the mission statement of the refreshed portfolio. </a:t>
            </a:r>
          </a:p>
          <a:p>
            <a:endParaRPr lang="en-US" dirty="0"/>
          </a:p>
          <a:p>
            <a:endParaRPr lang="en-US" dirty="0"/>
          </a:p>
          <a:p>
            <a:r>
              <a:rPr lang="en-US" dirty="0"/>
              <a:t> </a:t>
            </a:r>
          </a:p>
        </p:txBody>
      </p:sp>
      <p:sp>
        <p:nvSpPr>
          <p:cNvPr id="4" name="Slide Number Placeholder 3"/>
          <p:cNvSpPr>
            <a:spLocks noGrp="1"/>
          </p:cNvSpPr>
          <p:nvPr>
            <p:ph type="sldNum" sz="quarter" idx="5"/>
          </p:nvPr>
        </p:nvSpPr>
        <p:spPr/>
        <p:txBody>
          <a:bodyPr/>
          <a:lstStyle/>
          <a:p>
            <a:fld id="{E3783C66-B36F-4539-B226-ED0305C18913}" type="slidenum">
              <a:rPr lang="en-US" smtClean="0"/>
              <a:t>11</a:t>
            </a:fld>
            <a:endParaRPr lang="en-US" dirty="0"/>
          </a:p>
        </p:txBody>
      </p:sp>
    </p:spTree>
    <p:extLst>
      <p:ext uri="{BB962C8B-B14F-4D97-AF65-F5344CB8AC3E}">
        <p14:creationId xmlns:p14="http://schemas.microsoft.com/office/powerpoint/2010/main" val="14384070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intervention areas would intersect naturally with the development and implementation of new programs.</a:t>
            </a:r>
          </a:p>
          <a:p>
            <a:endParaRPr lang="en-US" dirty="0"/>
          </a:p>
          <a:p>
            <a:pPr marL="342900" marR="0" lvl="0" indent="-342900" algn="just">
              <a:lnSpc>
                <a:spcPct val="115000"/>
              </a:lnSpc>
              <a:spcBef>
                <a:spcPts val="0"/>
              </a:spcBef>
              <a:spcAft>
                <a:spcPts val="0"/>
              </a:spcAft>
              <a:buFont typeface="Arial" panose="020B0604020202020204" pitchFamily="34" charset="0"/>
              <a:buChar char="●"/>
            </a:pPr>
            <a:r>
              <a:rPr lang="en-GB" sz="1800" b="1" u="sng" strike="noStrike" dirty="0">
                <a:effectLst/>
                <a:latin typeface="Times New Roman" panose="02020603050405020304" pitchFamily="18" charset="0"/>
                <a:ea typeface="Calibri" panose="020F0502020204030204" pitchFamily="34" charset="0"/>
                <a:cs typeface="Arial" panose="020B0604020202020204" pitchFamily="34" charset="0"/>
              </a:rPr>
              <a:t>Research design:</a:t>
            </a:r>
            <a:r>
              <a:rPr lang="en-GB" sz="1800" u="none" strike="noStrike" dirty="0">
                <a:effectLst/>
                <a:latin typeface="Times New Roman" panose="02020603050405020304" pitchFamily="18" charset="0"/>
                <a:ea typeface="Calibri" panose="020F0502020204030204" pitchFamily="34" charset="0"/>
                <a:cs typeface="Arial" panose="020B0604020202020204" pitchFamily="34" charset="0"/>
              </a:rPr>
              <a:t> Collaboration on</a:t>
            </a:r>
            <a:r>
              <a:rPr lang="en-GB" sz="1800" b="1" u="none" strike="noStrike" dirty="0">
                <a:effectLst/>
                <a:latin typeface="Times New Roman" panose="02020603050405020304" pitchFamily="18" charset="0"/>
                <a:ea typeface="Calibri" panose="020F0502020204030204" pitchFamily="34" charset="0"/>
                <a:cs typeface="Arial" panose="020B0604020202020204" pitchFamily="34" charset="0"/>
              </a:rPr>
              <a:t> data standards, management, and sharing </a:t>
            </a:r>
            <a:r>
              <a:rPr lang="en-GB" sz="1800" u="none" strike="noStrike" dirty="0">
                <a:effectLst/>
                <a:latin typeface="Times New Roman" panose="02020603050405020304" pitchFamily="18" charset="0"/>
                <a:ea typeface="Calibri" panose="020F0502020204030204" pitchFamily="34" charset="0"/>
                <a:cs typeface="Arial" panose="020B0604020202020204" pitchFamily="34" charset="0"/>
              </a:rPr>
              <a:t>can unite regional stakeholders around specific use-cases and objectives in national and regional agricultural sector development strategies; </a:t>
            </a:r>
            <a:endParaRPr lang="en-US" sz="1800" u="none" strike="noStrike" dirty="0">
              <a:effectLst/>
              <a:latin typeface="Arial" panose="020B0604020202020204" pitchFamily="34" charset="0"/>
              <a:ea typeface="Calibri" panose="020F0502020204030204" pitchFamily="34" charset="0"/>
              <a:cs typeface="Arial" panose="020B0604020202020204" pitchFamily="34" charset="0"/>
            </a:endParaRPr>
          </a:p>
          <a:p>
            <a:pPr marL="457200" marR="0" algn="just">
              <a:lnSpc>
                <a:spcPct val="115000"/>
              </a:lnSpc>
              <a:spcBef>
                <a:spcPts val="0"/>
              </a:spcBef>
              <a:spcAft>
                <a:spcPts val="0"/>
              </a:spcAft>
            </a:pPr>
            <a:r>
              <a:rPr lang="en-GB" sz="1800" dirty="0">
                <a:effectLst/>
                <a:latin typeface="Times New Roman" panose="02020603050405020304" pitchFamily="18" charset="0"/>
                <a:ea typeface="Calibri" panose="020F0502020204030204" pitchFamily="34" charset="0"/>
                <a:cs typeface="Arial" panose="020B0604020202020204" pitchFamily="34" charset="0"/>
              </a:rPr>
              <a:t> </a:t>
            </a:r>
            <a:endParaRPr lang="en-US" sz="1800" dirty="0">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gn="just">
              <a:lnSpc>
                <a:spcPct val="115000"/>
              </a:lnSpc>
              <a:spcBef>
                <a:spcPts val="0"/>
              </a:spcBef>
              <a:spcAft>
                <a:spcPts val="0"/>
              </a:spcAft>
              <a:buFont typeface="Arial" panose="020B0604020202020204" pitchFamily="34" charset="0"/>
              <a:buChar char="●"/>
            </a:pPr>
            <a:r>
              <a:rPr lang="en-GB" sz="1800" b="1" u="sng" strike="noStrike" dirty="0">
                <a:effectLst/>
                <a:latin typeface="Times New Roman" panose="02020603050405020304" pitchFamily="18" charset="0"/>
                <a:ea typeface="Calibri" panose="020F0502020204030204" pitchFamily="34" charset="0"/>
                <a:cs typeface="Arial" panose="020B0604020202020204" pitchFamily="34" charset="0"/>
              </a:rPr>
              <a:t>Analysis:</a:t>
            </a:r>
            <a:r>
              <a:rPr lang="en-GB" sz="1800" b="1" u="none" strike="noStrike" dirty="0">
                <a:effectLst/>
                <a:latin typeface="Times New Roman" panose="02020603050405020304" pitchFamily="18" charset="0"/>
                <a:ea typeface="Calibri" panose="020F0502020204030204" pitchFamily="34" charset="0"/>
                <a:cs typeface="Arial" panose="020B0604020202020204" pitchFamily="34" charset="0"/>
              </a:rPr>
              <a:t> Applied, responsible AI</a:t>
            </a:r>
            <a:r>
              <a:rPr lang="en-GB" sz="1800" u="none" strike="noStrike" dirty="0">
                <a:effectLst/>
                <a:latin typeface="Times New Roman" panose="02020603050405020304" pitchFamily="18" charset="0"/>
                <a:ea typeface="Calibri" panose="020F0502020204030204" pitchFamily="34" charset="0"/>
                <a:cs typeface="Arial" panose="020B0604020202020204" pitchFamily="34" charset="0"/>
              </a:rPr>
              <a:t> will accelerate efforts to generate timely analytics that balance environmental, socioeconomic, biodiversity, and conservation goals; </a:t>
            </a:r>
            <a:endParaRPr lang="en-US" sz="1800" u="none" strike="noStrike" dirty="0">
              <a:effectLst/>
              <a:latin typeface="Arial" panose="020B0604020202020204" pitchFamily="34" charset="0"/>
              <a:ea typeface="Calibri" panose="020F0502020204030204" pitchFamily="34" charset="0"/>
              <a:cs typeface="Arial" panose="020B0604020202020204" pitchFamily="34" charset="0"/>
            </a:endParaRPr>
          </a:p>
          <a:p>
            <a:pPr marL="0" marR="0" algn="just">
              <a:lnSpc>
                <a:spcPct val="115000"/>
              </a:lnSpc>
              <a:spcBef>
                <a:spcPts val="0"/>
              </a:spcBef>
              <a:spcAft>
                <a:spcPts val="0"/>
              </a:spcAft>
            </a:pPr>
            <a:r>
              <a:rPr lang="en-GB" sz="1800" dirty="0">
                <a:effectLst/>
                <a:latin typeface="Times New Roman" panose="02020603050405020304" pitchFamily="18" charset="0"/>
                <a:ea typeface="Calibri" panose="020F0502020204030204" pitchFamily="34" charset="0"/>
                <a:cs typeface="Arial" panose="020B0604020202020204" pitchFamily="34" charset="0"/>
              </a:rPr>
              <a:t> </a:t>
            </a:r>
            <a:endParaRPr lang="en-US" sz="1800" dirty="0">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gn="just">
              <a:lnSpc>
                <a:spcPct val="115000"/>
              </a:lnSpc>
              <a:spcBef>
                <a:spcPts val="0"/>
              </a:spcBef>
              <a:spcAft>
                <a:spcPts val="0"/>
              </a:spcAft>
              <a:buFont typeface="Arial" panose="020B0604020202020204" pitchFamily="34" charset="0"/>
              <a:buChar char="●"/>
            </a:pPr>
            <a:r>
              <a:rPr lang="en-US" sz="1800" b="1" u="sng" strike="noStrike" dirty="0">
                <a:effectLst/>
                <a:latin typeface="Times New Roman" panose="02020603050405020304" pitchFamily="18" charset="0"/>
                <a:ea typeface="Times New Roman" panose="02020603050405020304" pitchFamily="18" charset="0"/>
                <a:cs typeface="Arial" panose="020B0604020202020204" pitchFamily="34" charset="0"/>
              </a:rPr>
              <a:t>Research delivery:</a:t>
            </a:r>
            <a:r>
              <a:rPr lang="en-US" sz="1800" b="1" u="none" strike="noStrike" dirty="0">
                <a:effectLst/>
                <a:latin typeface="Times New Roman" panose="02020603050405020304" pitchFamily="18" charset="0"/>
                <a:ea typeface="Times New Roman" panose="02020603050405020304" pitchFamily="18" charset="0"/>
                <a:cs typeface="Arial" panose="020B0604020202020204" pitchFamily="34" charset="0"/>
              </a:rPr>
              <a:t> </a:t>
            </a:r>
            <a:r>
              <a:rPr lang="en-US" sz="1800" u="none" strike="noStrike" dirty="0">
                <a:effectLst/>
                <a:latin typeface="Times New Roman" panose="02020603050405020304" pitchFamily="18" charset="0"/>
                <a:ea typeface="Times New Roman" panose="02020603050405020304" pitchFamily="18" charset="0"/>
                <a:cs typeface="Arial" panose="020B0604020202020204" pitchFamily="34" charset="0"/>
              </a:rPr>
              <a:t>Broad engagement to build robust, human-centered digital innovation ecosystems will accelerate CGIAR efforts to help build more sustainable food systems, and new </a:t>
            </a:r>
            <a:r>
              <a:rPr lang="en-US" sz="1800" b="1" u="none" strike="noStrike" dirty="0">
                <a:effectLst/>
                <a:latin typeface="Times New Roman" panose="02020603050405020304" pitchFamily="18" charset="0"/>
                <a:ea typeface="Times New Roman" panose="02020603050405020304" pitchFamily="18" charset="0"/>
                <a:cs typeface="Arial" panose="020B0604020202020204" pitchFamily="34" charset="0"/>
              </a:rPr>
              <a:t>digital services </a:t>
            </a:r>
            <a:r>
              <a:rPr lang="en-US" sz="1800" u="none" strike="noStrike" dirty="0">
                <a:effectLst/>
                <a:latin typeface="Times New Roman" panose="02020603050405020304" pitchFamily="18" charset="0"/>
                <a:ea typeface="Times New Roman" panose="02020603050405020304" pitchFamily="18" charset="0"/>
                <a:cs typeface="Arial" panose="020B0604020202020204" pitchFamily="34" charset="0"/>
              </a:rPr>
              <a:t>will become a critical tool applied to meeting various complex human needs and development challenges; and   </a:t>
            </a:r>
            <a:endParaRPr lang="en-US" sz="1800" u="none" strike="noStrike" dirty="0">
              <a:effectLst/>
              <a:latin typeface="Arial" panose="020B0604020202020204" pitchFamily="34" charset="0"/>
              <a:ea typeface="Calibri" panose="020F0502020204030204" pitchFamily="34" charset="0"/>
              <a:cs typeface="Arial" panose="020B0604020202020204" pitchFamily="34" charset="0"/>
            </a:endParaRPr>
          </a:p>
          <a:p>
            <a:pPr marL="457200" marR="0">
              <a:lnSpc>
                <a:spcPct val="115000"/>
              </a:lnSpc>
              <a:spcBef>
                <a:spcPts val="0"/>
              </a:spcBef>
              <a:spcAft>
                <a:spcPts val="0"/>
              </a:spcAft>
            </a:pPr>
            <a:r>
              <a:rPr lang="en-US" sz="1800" b="1" u="none" strike="noStrike"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gn="just">
              <a:lnSpc>
                <a:spcPct val="115000"/>
              </a:lnSpc>
              <a:spcBef>
                <a:spcPts val="0"/>
              </a:spcBef>
              <a:spcAft>
                <a:spcPts val="0"/>
              </a:spcAft>
              <a:buFont typeface="Arial" panose="020B0604020202020204" pitchFamily="34" charset="0"/>
              <a:buChar char="●"/>
            </a:pPr>
            <a:r>
              <a:rPr lang="en-US" sz="1800" b="1" u="sng" strike="noStrike" dirty="0">
                <a:effectLst/>
                <a:latin typeface="Times New Roman" panose="02020603050405020304" pitchFamily="18" charset="0"/>
                <a:ea typeface="Times New Roman" panose="02020603050405020304" pitchFamily="18" charset="0"/>
                <a:cs typeface="Arial" panose="020B0604020202020204" pitchFamily="34" charset="0"/>
              </a:rPr>
              <a:t>Sector development:</a:t>
            </a:r>
            <a:r>
              <a:rPr lang="en-US" sz="1800" u="none" strike="noStrike" dirty="0">
                <a:effectLst/>
                <a:latin typeface="Times New Roman" panose="02020603050405020304" pitchFamily="18" charset="0"/>
                <a:ea typeface="Times New Roman" panose="02020603050405020304" pitchFamily="18" charset="0"/>
                <a:cs typeface="Arial" panose="020B0604020202020204" pitchFamily="34" charset="0"/>
              </a:rPr>
              <a:t> Enhanced </a:t>
            </a:r>
            <a:r>
              <a:rPr lang="en-US" sz="1800" b="1" u="none" strike="noStrike" dirty="0">
                <a:effectLst/>
                <a:latin typeface="Times New Roman" panose="02020603050405020304" pitchFamily="18" charset="0"/>
                <a:ea typeface="Times New Roman" panose="02020603050405020304" pitchFamily="18" charset="0"/>
                <a:cs typeface="Arial" panose="020B0604020202020204" pitchFamily="34" charset="0"/>
              </a:rPr>
              <a:t>sector intelligence</a:t>
            </a:r>
            <a:r>
              <a:rPr lang="en-US" sz="1800" u="none" strike="noStrike" dirty="0">
                <a:effectLst/>
                <a:latin typeface="Times New Roman" panose="02020603050405020304" pitchFamily="18" charset="0"/>
                <a:ea typeface="Times New Roman" panose="02020603050405020304" pitchFamily="18" charset="0"/>
                <a:cs typeface="Arial" panose="020B0604020202020204" pitchFamily="34" charset="0"/>
              </a:rPr>
              <a:t> will help deepen collaborations with CGIAR partners and align public, private, and non-profit actors around the </a:t>
            </a:r>
            <a:r>
              <a:rPr lang="en-US" sz="1800" b="1" u="none" strike="noStrike" dirty="0">
                <a:effectLst/>
                <a:latin typeface="Times New Roman" panose="02020603050405020304" pitchFamily="18" charset="0"/>
                <a:ea typeface="Times New Roman" panose="02020603050405020304" pitchFamily="18" charset="0"/>
                <a:cs typeface="Arial" panose="020B0604020202020204" pitchFamily="34" charset="0"/>
              </a:rPr>
              <a:t>responsible, collective actions and innovations</a:t>
            </a:r>
            <a:r>
              <a:rPr lang="en-US" sz="1800" u="none" strike="noStrike" dirty="0">
                <a:effectLst/>
                <a:latin typeface="Times New Roman" panose="02020603050405020304" pitchFamily="18" charset="0"/>
                <a:ea typeface="Times New Roman" panose="02020603050405020304" pitchFamily="18" charset="0"/>
                <a:cs typeface="Arial" panose="020B0604020202020204" pitchFamily="34" charset="0"/>
              </a:rPr>
              <a:t> needed for specific, appropriate, and meaningful food, land, and water systems transformations.</a:t>
            </a:r>
            <a:endParaRPr lang="en-US" sz="1800" u="none" strike="noStrike" dirty="0">
              <a:effectLst/>
              <a:latin typeface="Arial" panose="020B060402020202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787FAC94-67C6-174A-8BDD-F6F0A8A4266C}" type="slidenum">
              <a:rPr lang="en-US" smtClean="0"/>
              <a:t>12</a:t>
            </a:fld>
            <a:endParaRPr lang="en-US" dirty="0"/>
          </a:p>
        </p:txBody>
      </p:sp>
    </p:spTree>
    <p:extLst>
      <p:ext uri="{BB962C8B-B14F-4D97-AF65-F5344CB8AC3E}">
        <p14:creationId xmlns:p14="http://schemas.microsoft.com/office/powerpoint/2010/main" val="34784041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Digital strategy research also looked at key capabilities the organization will need to tend to in order to claim the roles indicated through external consultations.   CGIAR conducted a wide-ranging assessment of the state of digital strategy in CGIAR that looked at 5 key enablers of digital organizations (applying a framework developed by Accenture and the World Economic Forum that draws on data from around 15,000 organizations).</a:t>
            </a:r>
          </a:p>
        </p:txBody>
      </p:sp>
      <p:sp>
        <p:nvSpPr>
          <p:cNvPr id="4" name="Slide Number Placeholder 3"/>
          <p:cNvSpPr>
            <a:spLocks noGrp="1"/>
          </p:cNvSpPr>
          <p:nvPr>
            <p:ph type="sldNum" sz="quarter" idx="5"/>
          </p:nvPr>
        </p:nvSpPr>
        <p:spPr/>
        <p:txBody>
          <a:bodyPr/>
          <a:lstStyle/>
          <a:p>
            <a:fld id="{787FAC94-67C6-174A-8BDD-F6F0A8A4266C}" type="slidenum">
              <a:rPr lang="en-US" smtClean="0"/>
              <a:t>13</a:t>
            </a:fld>
            <a:endParaRPr lang="en-US" dirty="0"/>
          </a:p>
        </p:txBody>
      </p:sp>
    </p:spTree>
    <p:extLst>
      <p:ext uri="{BB962C8B-B14F-4D97-AF65-F5344CB8AC3E}">
        <p14:creationId xmlns:p14="http://schemas.microsoft.com/office/powerpoint/2010/main" val="40244223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Bef>
                <a:spcPts val="1800"/>
              </a:spcBef>
              <a:spcAft>
                <a:spcPts val="300"/>
              </a:spcAft>
            </a:pPr>
            <a:r>
              <a:rPr lang="en-US" sz="1800" b="1" dirty="0">
                <a:effectLst/>
                <a:latin typeface="Times New Roman" panose="02020603050405020304" pitchFamily="18" charset="0"/>
                <a:ea typeface="Calibri" panose="020F0502020204030204" pitchFamily="34" charset="0"/>
                <a:cs typeface="Arial" panose="020B0604020202020204" pitchFamily="34" charset="0"/>
              </a:rPr>
              <a:t>Key interventions</a:t>
            </a:r>
            <a:endParaRPr lang="en-US" sz="1800"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15000"/>
              </a:lnSpc>
              <a:spcBef>
                <a:spcPts val="0"/>
              </a:spcBef>
              <a:spcAft>
                <a:spcPts val="10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The function of a digital strategy is to demystify data and information technology-related decisions for senior management, linking them to specific capabilities the organization needs to deliver on its mission. For CGIAR, these capabilities could be related to organizational functions, conducting and delivering research, or both. The strategy should be intelligible and actionable for decision makers at all levels of the organization and easy to communicate to internal and external stakeholders. Key actions senior leaders should ensure are undertaken include: </a:t>
            </a:r>
            <a:endParaRPr lang="en-US" sz="1800" dirty="0">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spcBef>
                <a:spcPts val="0"/>
              </a:spcBef>
              <a:spcAft>
                <a:spcPts val="600"/>
              </a:spcAft>
              <a:buFont typeface="Symbol" panose="05050102010706020507" pitchFamily="18" charset="2"/>
              <a:buChar char=""/>
            </a:pPr>
            <a:r>
              <a:rPr lang="en-US" sz="1800" b="1" dirty="0">
                <a:effectLst/>
                <a:latin typeface="Times New Roman" panose="02020603050405020304" pitchFamily="18" charset="0"/>
                <a:ea typeface="Times New Roman" panose="02020603050405020304" pitchFamily="18" charset="0"/>
              </a:rPr>
              <a:t>Finalize, validate, and secure approval of this pan-CGIAR digital strategy and plan for its implementation. </a:t>
            </a:r>
            <a:r>
              <a:rPr lang="en-US" sz="1800" dirty="0">
                <a:effectLst/>
                <a:latin typeface="Times New Roman" panose="02020603050405020304" pitchFamily="18" charset="0"/>
                <a:ea typeface="Times New Roman" panose="02020603050405020304" pitchFamily="18" charset="0"/>
              </a:rPr>
              <a:t>The 2030 Research Strategy notes that a pan-CGIAR digital strategy will be launched by Q2 2021. Senior leadership will need to engage in validating and securing approval of this pan-CGIAR digital strategy from the Board and System Council. </a:t>
            </a:r>
          </a:p>
          <a:p>
            <a:pPr marL="457200" marR="0">
              <a:spcBef>
                <a:spcPts val="0"/>
              </a:spcBef>
              <a:spcAft>
                <a:spcPts val="600"/>
              </a:spcAft>
            </a:pPr>
            <a:r>
              <a:rPr lang="en-US" sz="1800" dirty="0">
                <a:effectLst/>
                <a:latin typeface="Times New Roman" panose="02020603050405020304" pitchFamily="18" charset="0"/>
                <a:ea typeface="Times New Roman" panose="02020603050405020304" pitchFamily="18" charset="0"/>
              </a:rPr>
              <a:t> </a:t>
            </a:r>
          </a:p>
          <a:p>
            <a:pPr marL="342900" marR="0" lvl="0" indent="-342900">
              <a:spcBef>
                <a:spcPts val="0"/>
              </a:spcBef>
              <a:spcAft>
                <a:spcPts val="600"/>
              </a:spcAft>
              <a:buFont typeface="Symbol" panose="05050102010706020507" pitchFamily="18" charset="2"/>
              <a:buChar char=""/>
            </a:pPr>
            <a:r>
              <a:rPr lang="en-US" sz="1800" b="1" dirty="0">
                <a:effectLst/>
                <a:latin typeface="Times New Roman" panose="02020603050405020304" pitchFamily="18" charset="0"/>
                <a:ea typeface="Times New Roman" panose="02020603050405020304" pitchFamily="18" charset="0"/>
              </a:rPr>
              <a:t>Develop Center digital strategies that reflect the global strategy.</a:t>
            </a:r>
            <a:r>
              <a:rPr lang="en-US" sz="1800" dirty="0">
                <a:effectLst/>
                <a:latin typeface="Times New Roman" panose="02020603050405020304" pitchFamily="18" charset="0"/>
                <a:ea typeface="Times New Roman" panose="02020603050405020304" pitchFamily="18" charset="0"/>
              </a:rPr>
              <a:t> Key internal and external actions in a pan-CGIAR digital strategy will require local context and must leverage the diversity of strengths and competencies across its Centers. Those Centers that have not yet defined an explicit digital strategy will need to designate a senior manager with experience leading change initiatives and give them a mandate to develop and execute the strategy. This manager will be responsible for, building on the five core enablers, leading a process of mapping the Center strategy to needed digital capabilities and prioritizing them, and developing the concrete digital engagements needed to enhance research development and delivery in the countries and disciplines in which the Center staff works. Mutually-reinforcing global and regional strategies will ensure action is taken on both global and regional scales, and provide new opportunities for developing CGIAR as a learning organization in the face of rapid technological changes affecting global food security.   </a:t>
            </a:r>
          </a:p>
          <a:p>
            <a:pPr marL="0" marR="0">
              <a:lnSpc>
                <a:spcPct val="115000"/>
              </a:lnSpc>
              <a:spcBef>
                <a:spcPts val="0"/>
              </a:spcBef>
              <a:spcAft>
                <a:spcPts val="600"/>
              </a:spcAft>
            </a:pPr>
            <a:r>
              <a:rPr lang="en-GB" sz="1800" dirty="0">
                <a:effectLst/>
                <a:latin typeface="Arial" panose="020B0604020202020204" pitchFamily="34" charset="0"/>
                <a:ea typeface="Calibri" panose="020F0502020204030204" pitchFamily="34" charset="0"/>
                <a:cs typeface="Arial" panose="020B0604020202020204" pitchFamily="34" charset="0"/>
              </a:rPr>
              <a:t> </a:t>
            </a:r>
            <a:endParaRPr lang="en-US" sz="1800" dirty="0">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spcBef>
                <a:spcPts val="0"/>
              </a:spcBef>
              <a:spcAft>
                <a:spcPts val="600"/>
              </a:spcAft>
              <a:buFont typeface="Symbol" panose="05050102010706020507" pitchFamily="18" charset="2"/>
              <a:buChar char=""/>
            </a:pPr>
            <a:r>
              <a:rPr lang="en-US" sz="1800" b="1" dirty="0">
                <a:effectLst/>
                <a:latin typeface="Times New Roman" panose="02020603050405020304" pitchFamily="18" charset="0"/>
                <a:ea typeface="Times New Roman" panose="02020603050405020304" pitchFamily="18" charset="0"/>
              </a:rPr>
              <a:t>Clarify pan-CGIAR digital governance.</a:t>
            </a:r>
            <a:r>
              <a:rPr lang="en-US" sz="1800" dirty="0">
                <a:effectLst/>
                <a:latin typeface="Times New Roman" panose="02020603050405020304" pitchFamily="18" charset="0"/>
                <a:ea typeface="Times New Roman" panose="02020603050405020304" pitchFamily="18" charset="0"/>
              </a:rPr>
              <a:t> Several business units across CGIAR--at both the System and Center levels--have a hand in guiding the decision-making processes regarding data and information technology investments. In addition, several cross-cutting, internal communities of practice (e.g. Information and Data managers, Ontologies, and IT manager groups) have the needed technical depth and broad-based participation across the organization to be able to define and continually refine data and information technology standards for the diverse array of research domains in which CGIAR engages. As a result, these and other internal communities have been serving as </a:t>
            </a:r>
            <a:r>
              <a:rPr lang="en-US" sz="1800" i="1" dirty="0">
                <a:effectLst/>
                <a:latin typeface="Times New Roman" panose="02020603050405020304" pitchFamily="18" charset="0"/>
                <a:ea typeface="Times New Roman" panose="02020603050405020304" pitchFamily="18" charset="0"/>
              </a:rPr>
              <a:t>de facto</a:t>
            </a:r>
            <a:r>
              <a:rPr lang="en-US" sz="1800" dirty="0">
                <a:effectLst/>
                <a:latin typeface="Times New Roman" panose="02020603050405020304" pitchFamily="18" charset="0"/>
                <a:ea typeface="Times New Roman" panose="02020603050405020304" pitchFamily="18" charset="0"/>
              </a:rPr>
              <a:t> standards-setters. Senior leadership must clarify the governance processes that will harness this internal technical depth, define the explicit mandates associated with data and IT standards, and clearly define more formal mechanisms for the review and adoption of these </a:t>
            </a:r>
            <a:r>
              <a:rPr lang="en-US" sz="1800" i="1" dirty="0">
                <a:effectLst/>
                <a:latin typeface="Times New Roman" panose="02020603050405020304" pitchFamily="18" charset="0"/>
                <a:ea typeface="Times New Roman" panose="02020603050405020304" pitchFamily="18" charset="0"/>
              </a:rPr>
              <a:t>de facto</a:t>
            </a:r>
            <a:r>
              <a:rPr lang="en-US" sz="1800" dirty="0">
                <a:effectLst/>
                <a:latin typeface="Times New Roman" panose="02020603050405020304" pitchFamily="18" charset="0"/>
                <a:ea typeface="Times New Roman" panose="02020603050405020304" pitchFamily="18" charset="0"/>
              </a:rPr>
              <a:t> standards as organizational standards.</a:t>
            </a:r>
          </a:p>
          <a:p>
            <a:endParaRPr lang="en-US" sz="1800" dirty="0"/>
          </a:p>
        </p:txBody>
      </p:sp>
      <p:sp>
        <p:nvSpPr>
          <p:cNvPr id="4" name="Slide Number Placeholder 3"/>
          <p:cNvSpPr>
            <a:spLocks noGrp="1"/>
          </p:cNvSpPr>
          <p:nvPr>
            <p:ph type="sldNum" sz="quarter" idx="5"/>
          </p:nvPr>
        </p:nvSpPr>
        <p:spPr/>
        <p:txBody>
          <a:bodyPr/>
          <a:lstStyle/>
          <a:p>
            <a:fld id="{787FAC94-67C6-174A-8BDD-F6F0A8A4266C}" type="slidenum">
              <a:rPr lang="en-US" smtClean="0"/>
              <a:t>14</a:t>
            </a:fld>
            <a:endParaRPr lang="en-US" dirty="0"/>
          </a:p>
        </p:txBody>
      </p:sp>
    </p:spTree>
    <p:extLst>
      <p:ext uri="{BB962C8B-B14F-4D97-AF65-F5344CB8AC3E}">
        <p14:creationId xmlns:p14="http://schemas.microsoft.com/office/powerpoint/2010/main" val="13096250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spcBef>
                <a:spcPts val="0"/>
              </a:spcBef>
              <a:spcAft>
                <a:spcPts val="600"/>
              </a:spcAft>
              <a:buFont typeface="Symbol" panose="05050102010706020507" pitchFamily="18" charset="2"/>
              <a:buChar char=""/>
            </a:pPr>
            <a:r>
              <a:rPr lang="en-US" sz="1800" b="1" dirty="0">
                <a:effectLst/>
                <a:latin typeface="Times New Roman" panose="02020603050405020304" pitchFamily="18" charset="0"/>
                <a:ea typeface="Times New Roman" panose="02020603050405020304" pitchFamily="18" charset="0"/>
              </a:rPr>
              <a:t>Develop CGIAR-wide digital partnerships.</a:t>
            </a:r>
            <a:r>
              <a:rPr lang="en-US" sz="1800" dirty="0">
                <a:effectLst/>
                <a:latin typeface="Times New Roman" panose="02020603050405020304" pitchFamily="18" charset="0"/>
                <a:ea typeface="Times New Roman" panose="02020603050405020304" pitchFamily="18" charset="0"/>
              </a:rPr>
              <a:t> Digital technology partnerships are currently pursued primarily at the Center level within the organization. One CGIAR presents an opportunity to foster System-level alliances that reinforce the organization’s ability to speak with one strategic voice on key issues at the intersection of digital trends and global food security, and facilitate the aggregation of demand for and spending on key cross-cutting internal services and to access new partners’ capacities for developing products and services leveraging CGIAR data and analysis.</a:t>
            </a:r>
          </a:p>
          <a:p>
            <a:pPr marL="342900" marR="0" lvl="0" indent="-342900">
              <a:spcBef>
                <a:spcPts val="0"/>
              </a:spcBef>
              <a:spcAft>
                <a:spcPts val="600"/>
              </a:spcAft>
              <a:buFont typeface="Symbol" panose="05050102010706020507" pitchFamily="18" charset="2"/>
              <a:buChar char=""/>
            </a:pPr>
            <a:r>
              <a:rPr lang="en-US" sz="1800" b="1" dirty="0">
                <a:effectLst/>
                <a:latin typeface="Times New Roman" panose="02020603050405020304" pitchFamily="18" charset="0"/>
                <a:ea typeface="Times New Roman" panose="02020603050405020304" pitchFamily="18" charset="0"/>
              </a:rPr>
              <a:t>Develop inward- and outward-facing shared data and analytics services.</a:t>
            </a:r>
            <a:r>
              <a:rPr lang="en-US" sz="1800" dirty="0">
                <a:effectLst/>
                <a:latin typeface="Times New Roman" panose="02020603050405020304" pitchFamily="18" charset="0"/>
                <a:ea typeface="Times New Roman" panose="02020603050405020304" pitchFamily="18" charset="0"/>
              </a:rPr>
              <a:t> CGIAR digital alliances can be inward-facing, outward facing, or both. Internally, aggregating demand and current spending across the System and Centers on big data services such as cloud storage and computing, or accessing proprietary external data services (e.g. commercial satellite imagery) can help CGIAR reduce costs and negotiate greater access to the varied capabilities of external providers. Externally, for example, the mobile telephony and digital financial services industries have networks and capabilities that would complement CGIAR’s technologies and mission. </a:t>
            </a:r>
          </a:p>
          <a:p>
            <a:pPr marL="342900" marR="0" lvl="0" indent="-342900">
              <a:spcBef>
                <a:spcPts val="0"/>
              </a:spcBef>
              <a:spcAft>
                <a:spcPts val="600"/>
              </a:spcAft>
              <a:buFont typeface="Symbol" panose="05050102010706020507" pitchFamily="18" charset="2"/>
              <a:buChar char=""/>
            </a:pPr>
            <a:r>
              <a:rPr lang="en-US" sz="1800" dirty="0">
                <a:effectLst/>
                <a:latin typeface="Times New Roman" panose="02020603050405020304" pitchFamily="18" charset="0"/>
                <a:ea typeface="Times New Roman" panose="02020603050405020304" pitchFamily="18" charset="0"/>
              </a:rPr>
              <a:t>In the private sector, the most successful digital platform companies have prioritized the development of services that are both inward-facing and outward-facing, creating a self-reinforcing dynamic that favors continual service improvements. When service providers are also users, they have greater incentive to improve the services they are using and greater ability to improve them for external users. CGIAR is well-equipped to begin developing such multi-faceted digital alliances. The CGIAR Open Access/Open Data Policy is a good example: publishing pan-CGIAR and partner data related to global challenges (e.g. climate adaptation) into open, cloud-based repositories facilitates data discovery and use beyond CGIAR, and enables co-development of new analytic services with impact partners (e.g. mobile phone operators seeking to develop services supporting climate-smart agriculture). Such multi-sided services can facilitate pre-competitive collaboration and collective action across the array of public, private, and non-profit stakeholders needed to drive progress towards the SDGs.</a:t>
            </a:r>
          </a:p>
          <a:p>
            <a:pPr marL="342900" marR="0" lvl="0" indent="-342900">
              <a:spcBef>
                <a:spcPts val="0"/>
              </a:spcBef>
              <a:spcAft>
                <a:spcPts val="600"/>
              </a:spcAft>
              <a:buFont typeface="Symbol" panose="05050102010706020507" pitchFamily="18" charset="2"/>
              <a:buChar char=""/>
            </a:pPr>
            <a:r>
              <a:rPr lang="en-US" sz="1800" b="1" dirty="0">
                <a:effectLst/>
                <a:latin typeface="Times New Roman" panose="02020603050405020304" pitchFamily="18" charset="0"/>
                <a:ea typeface="Times New Roman" panose="02020603050405020304" pitchFamily="18" charset="0"/>
              </a:rPr>
              <a:t>Cultivate inward- and outward-facing communities of practice (CoPs).</a:t>
            </a:r>
            <a:r>
              <a:rPr lang="en-US" sz="1800" dirty="0">
                <a:effectLst/>
                <a:latin typeface="Times New Roman" panose="02020603050405020304" pitchFamily="18" charset="0"/>
                <a:ea typeface="Times New Roman" panose="02020603050405020304" pitchFamily="18" charset="0"/>
              </a:rPr>
              <a:t> CGIAR has multiple cross-cutting technical communities focused on key functional disciplines (e.g. IT Managers; Information and Data Management; Monitoring Evaluation and Learning; Communications; Partnerships) as well as on digital research disciplines (Ontologies, Crop Modeling, Socioeconomic Data, Geospatial Analysis, Livestock Data, Data-Driven Agronomy) that formally or informally include outside experts. These groups provide a critical mechanism for interacting with wider communities in these disciplines and ensuring CGIAR is engaged in and helping build global good practices and collective action to advance these disciplines in the agri-food research for development sphere. We will continue to foster these communities and build formal mechanisms for integrating internal and external experts into their governance. </a:t>
            </a:r>
          </a:p>
          <a:p>
            <a:endParaRPr lang="en-US" dirty="0"/>
          </a:p>
        </p:txBody>
      </p:sp>
      <p:sp>
        <p:nvSpPr>
          <p:cNvPr id="4" name="Slide Number Placeholder 3"/>
          <p:cNvSpPr>
            <a:spLocks noGrp="1"/>
          </p:cNvSpPr>
          <p:nvPr>
            <p:ph type="sldNum" sz="quarter" idx="5"/>
          </p:nvPr>
        </p:nvSpPr>
        <p:spPr/>
        <p:txBody>
          <a:bodyPr/>
          <a:lstStyle/>
          <a:p>
            <a:fld id="{787FAC94-67C6-174A-8BDD-F6F0A8A4266C}" type="slidenum">
              <a:rPr lang="en-US" smtClean="0"/>
              <a:t>15</a:t>
            </a:fld>
            <a:endParaRPr lang="en-US" dirty="0"/>
          </a:p>
        </p:txBody>
      </p:sp>
    </p:spTree>
    <p:extLst>
      <p:ext uri="{BB962C8B-B14F-4D97-AF65-F5344CB8AC3E}">
        <p14:creationId xmlns:p14="http://schemas.microsoft.com/office/powerpoint/2010/main" val="35145469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spcBef>
                <a:spcPts val="0"/>
              </a:spcBef>
              <a:spcAft>
                <a:spcPts val="600"/>
              </a:spcAft>
              <a:buFont typeface="Symbol" panose="05050102010706020507" pitchFamily="18" charset="2"/>
              <a:buChar char=""/>
            </a:pPr>
            <a:r>
              <a:rPr lang="en-US" sz="1800" b="1" dirty="0">
                <a:effectLst/>
                <a:latin typeface="Times New Roman" panose="02020603050405020304" pitchFamily="18" charset="0"/>
                <a:ea typeface="Times New Roman" panose="02020603050405020304" pitchFamily="18" charset="0"/>
              </a:rPr>
              <a:t>Implement recommendations of pan-CGIAR IT Assessments.</a:t>
            </a:r>
            <a:r>
              <a:rPr lang="en-US" sz="1800" dirty="0">
                <a:effectLst/>
                <a:latin typeface="Times New Roman" panose="02020603050405020304" pitchFamily="18" charset="0"/>
                <a:ea typeface="Times New Roman" panose="02020603050405020304" pitchFamily="18" charset="0"/>
              </a:rPr>
              <a:t> CGIAR completed pan-CGIAR assessments of data management maturity and information security with concrete recommendations for action. These are high-priorities in the CGIAR digital strategy. </a:t>
            </a:r>
          </a:p>
          <a:p>
            <a:pPr marL="342900" marR="0" lvl="0" indent="-342900">
              <a:spcBef>
                <a:spcPts val="0"/>
              </a:spcBef>
              <a:spcAft>
                <a:spcPts val="600"/>
              </a:spcAft>
              <a:buFont typeface="Symbol" panose="05050102010706020507" pitchFamily="18" charset="2"/>
              <a:buChar char=""/>
            </a:pPr>
            <a:r>
              <a:rPr lang="en-US" sz="1800" b="1" dirty="0">
                <a:effectLst/>
                <a:latin typeface="Times New Roman" panose="02020603050405020304" pitchFamily="18" charset="0"/>
                <a:ea typeface="Times New Roman" panose="02020603050405020304" pitchFamily="18" charset="0"/>
              </a:rPr>
              <a:t>Adopt and enforce data policies.</a:t>
            </a:r>
            <a:r>
              <a:rPr lang="en-US" sz="1800" dirty="0">
                <a:effectLst/>
                <a:latin typeface="Times New Roman" panose="02020603050405020304" pitchFamily="18" charset="0"/>
                <a:ea typeface="Times New Roman" panose="02020603050405020304" pitchFamily="18" charset="0"/>
              </a:rPr>
              <a:t> Helping CGIAR become a more data-driven organization will require the development of common standards on data collection, sharing, storage, and use that are consistent across the organization and should be applied to our information systems. The CGIAR Open Access/Open Data Policy was updated in 2020 to reflect evolving global, community-driven standards for scientific data. Its adoption and wide-spread implementation in the organization can drive significant progress towards mobilizing data and data access in CGIAR and help position CGIAR as a technical resource to those partners wishing to see that their data and knowledge products are discoverable and reusable by a wider group of partners. </a:t>
            </a:r>
          </a:p>
          <a:p>
            <a:pPr marL="342900" marR="0" lvl="0" indent="-342900">
              <a:spcBef>
                <a:spcPts val="0"/>
              </a:spcBef>
              <a:spcAft>
                <a:spcPts val="600"/>
              </a:spcAft>
              <a:buFont typeface="Symbol" panose="05050102010706020507" pitchFamily="18" charset="2"/>
              <a:buChar char=""/>
            </a:pPr>
            <a:r>
              <a:rPr lang="en-US" sz="1800" b="1" dirty="0">
                <a:effectLst/>
                <a:latin typeface="Times New Roman" panose="02020603050405020304" pitchFamily="18" charset="0"/>
                <a:ea typeface="Times New Roman" panose="02020603050405020304" pitchFamily="18" charset="0"/>
              </a:rPr>
              <a:t>Foster a culture of data sharing and collaboration.</a:t>
            </a:r>
            <a:r>
              <a:rPr lang="en-US" sz="1800" dirty="0">
                <a:effectLst/>
                <a:latin typeface="Times New Roman" panose="02020603050405020304" pitchFamily="18" charset="0"/>
                <a:ea typeface="Times New Roman" panose="02020603050405020304" pitchFamily="18" charset="0"/>
              </a:rPr>
              <a:t> Centers and System leadership will support initiatives that can help foster a data-sharing culture both inside and outside of the organization. This can include development of more integrated, data-driven, pan-CGIAR research efforts on critical global challenges to food, land, and water systems. This will drive a cultural shift toward the recognition that data collected by individual researchers is a key organizational asset that, when managed properly reinforces CGIAR’s position as a global research organization capable of effecting positive change worldwide. Centers and the System will invest in interoperable, interlinked data and consistent data management to effectively translate data into meaningful insights. A key element of these measures will be incentives for researchers to share data, e.g. increasing the recognition of those researchers who actively share data and collaborate across the Center or the System. </a:t>
            </a:r>
          </a:p>
          <a:p>
            <a:endParaRPr lang="en-US" dirty="0"/>
          </a:p>
        </p:txBody>
      </p:sp>
      <p:sp>
        <p:nvSpPr>
          <p:cNvPr id="4" name="Slide Number Placeholder 3"/>
          <p:cNvSpPr>
            <a:spLocks noGrp="1"/>
          </p:cNvSpPr>
          <p:nvPr>
            <p:ph type="sldNum" sz="quarter" idx="5"/>
          </p:nvPr>
        </p:nvSpPr>
        <p:spPr/>
        <p:txBody>
          <a:bodyPr/>
          <a:lstStyle/>
          <a:p>
            <a:fld id="{787FAC94-67C6-174A-8BDD-F6F0A8A4266C}" type="slidenum">
              <a:rPr lang="en-US" smtClean="0"/>
              <a:t>16</a:t>
            </a:fld>
            <a:endParaRPr lang="en-US" dirty="0"/>
          </a:p>
        </p:txBody>
      </p:sp>
    </p:spTree>
    <p:extLst>
      <p:ext uri="{BB962C8B-B14F-4D97-AF65-F5344CB8AC3E}">
        <p14:creationId xmlns:p14="http://schemas.microsoft.com/office/powerpoint/2010/main" val="8607289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spcBef>
                <a:spcPts val="0"/>
              </a:spcBef>
              <a:spcAft>
                <a:spcPts val="600"/>
              </a:spcAft>
              <a:buFont typeface="Symbol" panose="05050102010706020507" pitchFamily="18" charset="2"/>
              <a:buChar char=""/>
            </a:pPr>
            <a:r>
              <a:rPr lang="en-US" sz="1800" b="1" dirty="0">
                <a:effectLst/>
                <a:latin typeface="Times New Roman" panose="02020603050405020304" pitchFamily="18" charset="0"/>
                <a:ea typeface="Times New Roman" panose="02020603050405020304" pitchFamily="18" charset="0"/>
              </a:rPr>
              <a:t>Upskill, recruit, and retain digital talent.</a:t>
            </a:r>
            <a:r>
              <a:rPr lang="en-US" sz="1800" dirty="0">
                <a:effectLst/>
                <a:latin typeface="Times New Roman" panose="02020603050405020304" pitchFamily="18" charset="0"/>
                <a:ea typeface="Times New Roman" panose="02020603050405020304" pitchFamily="18" charset="0"/>
              </a:rPr>
              <a:t> Center-based talent strategies will be updated where needed—and may include adopting upskilling, recruiting, and retention strategies--to continue building organizational digital capabilities that will equip CGIAR to fully leverage and shape digital trends affecting global food security. Centers and the System will identify or develop training content related to maintaining those core skills that have been identified as being useful across the organization, such as statistical analysis, bioinformatics, and enacting good practices in data management, and in building capabilities in emergent disciplines such as leading-edge computational methods and AI. </a:t>
            </a:r>
          </a:p>
          <a:p>
            <a:pPr marL="342900" marR="0" lvl="0" indent="-342900">
              <a:spcBef>
                <a:spcPts val="0"/>
              </a:spcBef>
              <a:spcAft>
                <a:spcPts val="600"/>
              </a:spcAft>
              <a:buFont typeface="Symbol" panose="05050102010706020507" pitchFamily="18" charset="2"/>
              <a:buChar char=""/>
            </a:pPr>
            <a:r>
              <a:rPr lang="en-US" sz="1800" b="1" dirty="0">
                <a:effectLst/>
                <a:latin typeface="Times New Roman" panose="02020603050405020304" pitchFamily="18" charset="0"/>
                <a:ea typeface="Times New Roman" panose="02020603050405020304" pitchFamily="18" charset="0"/>
              </a:rPr>
              <a:t>Incorporate digital strategy into staff job descriptions, roles and responsibilities, and performance metrics</a:t>
            </a:r>
            <a:r>
              <a:rPr lang="en-US" sz="1800" dirty="0">
                <a:effectLst/>
                <a:latin typeface="Times New Roman" panose="02020603050405020304" pitchFamily="18" charset="0"/>
                <a:ea typeface="Times New Roman" panose="02020603050405020304" pitchFamily="18" charset="0"/>
              </a:rPr>
              <a:t>. Broad-based digital strategy adoption throughout the organization will be critical for its success. Senior management, research leaders, information technology units, human resources professionals, legal professionals, and researchers will have specific, defined roles for implementing the digital strategy. Ownership of digital transformation will thus be fostered and encouraged throughout the organization.</a:t>
            </a:r>
          </a:p>
          <a:p>
            <a:pPr marL="342900" marR="0" lvl="0" indent="-342900">
              <a:spcBef>
                <a:spcPts val="0"/>
              </a:spcBef>
              <a:spcAft>
                <a:spcPts val="600"/>
              </a:spcAft>
              <a:buFont typeface="Symbol" panose="05050102010706020507" pitchFamily="18" charset="2"/>
              <a:buChar char=""/>
            </a:pPr>
            <a:r>
              <a:rPr lang="en-US" sz="1800" b="1" dirty="0">
                <a:effectLst/>
                <a:latin typeface="Times New Roman" panose="02020603050405020304" pitchFamily="18" charset="0"/>
                <a:ea typeface="Times New Roman" panose="02020603050405020304" pitchFamily="18" charset="0"/>
              </a:rPr>
              <a:t>Develop partnerships and communities of practice on key digital capabilities.</a:t>
            </a:r>
            <a:r>
              <a:rPr lang="en-US" sz="1800" dirty="0">
                <a:effectLst/>
                <a:latin typeface="Times New Roman" panose="02020603050405020304" pitchFamily="18" charset="0"/>
                <a:ea typeface="Times New Roman" panose="02020603050405020304" pitchFamily="18" charset="0"/>
              </a:rPr>
              <a:t> CGIAR personnel have deep expertise across the array of domains that intersect with global food security and can accelerate development of its staff’s digital skills through pursuing new digital partnerships that enable CGIAR to interact with wider technical communities on themes spanning scientific discovery to the uptake and use of research outputs.  Leveraging partners’ computational power, complementary expertise, and perspectives on key technical issues to be resolved helps embed CGIAR in wide-ranging technical partnerships that can help accelerate responsible, human-driven innovations and help CGIAR access and co-develop the key capabilities needed to apply them.</a:t>
            </a:r>
          </a:p>
          <a:p>
            <a:pPr marL="342900" marR="0" lvl="0" indent="-342900">
              <a:spcBef>
                <a:spcPts val="0"/>
              </a:spcBef>
              <a:spcAft>
                <a:spcPts val="600"/>
              </a:spcAft>
              <a:buFont typeface="Symbol" panose="05050102010706020507" pitchFamily="18" charset="2"/>
              <a:buChar char=""/>
            </a:pPr>
            <a:r>
              <a:rPr lang="en-US" sz="1800" b="1" dirty="0">
                <a:effectLst/>
                <a:latin typeface="Times New Roman" panose="02020603050405020304" pitchFamily="18" charset="0"/>
                <a:ea typeface="Times New Roman" panose="02020603050405020304" pitchFamily="18" charset="0"/>
              </a:rPr>
              <a:t>Develop alliances with computer science faculties</a:t>
            </a:r>
            <a:r>
              <a:rPr lang="en-US" sz="1800" dirty="0">
                <a:effectLst/>
                <a:latin typeface="Times New Roman" panose="02020603050405020304" pitchFamily="18" charset="0"/>
                <a:ea typeface="Times New Roman" panose="02020603050405020304" pitchFamily="18" charset="0"/>
              </a:rPr>
              <a:t>. Digital skills--especially those related to AI--are in high demand. Agriculture is generally unable to match the compensation offered to graduate students by global firms or more digitized sectors such as financial services, but CGIAR can offer them unique and fascinating research opportunities. Young researchers may also be attracted by CGIAR’s public good mission where they can work on pressing global food security issues. Alliances with universities—and particularly those with computer science faculties—will enable CGIAR to cultivate and foster computer scientists’ interest in agricultural research for development early in and, hopefully, throughout their careers.   </a:t>
            </a:r>
          </a:p>
          <a:p>
            <a:endParaRPr lang="en-US" dirty="0"/>
          </a:p>
        </p:txBody>
      </p:sp>
      <p:sp>
        <p:nvSpPr>
          <p:cNvPr id="4" name="Slide Number Placeholder 3"/>
          <p:cNvSpPr>
            <a:spLocks noGrp="1"/>
          </p:cNvSpPr>
          <p:nvPr>
            <p:ph type="sldNum" sz="quarter" idx="5"/>
          </p:nvPr>
        </p:nvSpPr>
        <p:spPr/>
        <p:txBody>
          <a:bodyPr/>
          <a:lstStyle/>
          <a:p>
            <a:fld id="{787FAC94-67C6-174A-8BDD-F6F0A8A4266C}" type="slidenum">
              <a:rPr lang="en-US" smtClean="0"/>
              <a:t>17</a:t>
            </a:fld>
            <a:endParaRPr lang="en-US" dirty="0"/>
          </a:p>
        </p:txBody>
      </p:sp>
    </p:spTree>
    <p:extLst>
      <p:ext uri="{BB962C8B-B14F-4D97-AF65-F5344CB8AC3E}">
        <p14:creationId xmlns:p14="http://schemas.microsoft.com/office/powerpoint/2010/main" val="24144343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latin typeface="Univers Condensed" panose="020B0506020202050204" pitchFamily="34" charset="0"/>
              </a:rPr>
              <a:t>The One CGIAR organizational redesign process provides an opportunity for CGIAR to build a more unified information technology vision in which digital investments are more directly linked to the over-arching goals of the organization. </a:t>
            </a:r>
          </a:p>
          <a:p>
            <a:endParaRPr lang="en-GB" sz="1200" dirty="0">
              <a:latin typeface="Univers Condensed" panose="020B0506020202050204" pitchFamily="34" charset="0"/>
            </a:endParaRPr>
          </a:p>
          <a:p>
            <a:r>
              <a:rPr lang="en-GB" sz="1200" dirty="0">
                <a:latin typeface="Univers Condensed" panose="020B0506020202050204" pitchFamily="34" charset="0"/>
              </a:rPr>
              <a:t>Achieving this will require:</a:t>
            </a:r>
          </a:p>
          <a:p>
            <a:pPr marL="342900" indent="-342900">
              <a:buFont typeface="Arial" panose="020B0604020202020204" pitchFamily="34" charset="0"/>
              <a:buChar char="•"/>
            </a:pPr>
            <a:r>
              <a:rPr lang="en-GB" sz="1200" dirty="0">
                <a:latin typeface="Univers Condensed" panose="020B0506020202050204" pitchFamily="34" charset="0"/>
              </a:rPr>
              <a:t>adopting common security practices; designing unified or interoperable digital services for administration and research;</a:t>
            </a:r>
          </a:p>
          <a:p>
            <a:pPr marL="342900" indent="-342900">
              <a:buFont typeface="Arial" panose="020B0604020202020204" pitchFamily="34" charset="0"/>
              <a:buChar char="•"/>
            </a:pPr>
            <a:r>
              <a:rPr lang="en-GB" sz="1200" dirty="0">
                <a:latin typeface="Univers Condensed" panose="020B0506020202050204" pitchFamily="34" charset="0"/>
              </a:rPr>
              <a:t>facilitating access to data storage and computational resources for researchers; </a:t>
            </a:r>
          </a:p>
          <a:p>
            <a:pPr marL="342900" indent="-342900">
              <a:buFont typeface="Arial" panose="020B0604020202020204" pitchFamily="34" charset="0"/>
              <a:buChar char="•"/>
            </a:pPr>
            <a:r>
              <a:rPr lang="en-GB" sz="1200" dirty="0">
                <a:latin typeface="Univers Condensed" panose="020B0506020202050204" pitchFamily="34" charset="0"/>
              </a:rPr>
              <a:t>and equipping IT departments to be active partners with other units in developing cross-cutting research and organizational digital capabilities.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latin typeface="Univers Condensed" panose="020B050602020205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latin typeface="Univers Condensed" panose="020B0506020202050204" pitchFamily="34" charset="0"/>
              </a:rPr>
              <a:t>CGIAR will engage key internal communities of practice to map the relationship between information technology practices, standards, and investments and the goals of the 2030 Research Strategy.</a:t>
            </a:r>
            <a:endParaRPr lang="en-ES" sz="1200" dirty="0">
              <a:latin typeface="Univers Condensed" panose="020B0506020202050204" pitchFamily="34" charset="0"/>
            </a:endParaRPr>
          </a:p>
          <a:p>
            <a:endParaRPr lang="en-US" dirty="0"/>
          </a:p>
        </p:txBody>
      </p:sp>
      <p:sp>
        <p:nvSpPr>
          <p:cNvPr id="4" name="Slide Number Placeholder 3"/>
          <p:cNvSpPr>
            <a:spLocks noGrp="1"/>
          </p:cNvSpPr>
          <p:nvPr>
            <p:ph type="sldNum" sz="quarter" idx="5"/>
          </p:nvPr>
        </p:nvSpPr>
        <p:spPr/>
        <p:txBody>
          <a:bodyPr/>
          <a:lstStyle/>
          <a:p>
            <a:fld id="{787FAC94-67C6-174A-8BDD-F6F0A8A4266C}" type="slidenum">
              <a:rPr lang="en-US" smtClean="0"/>
              <a:t>18</a:t>
            </a:fld>
            <a:endParaRPr lang="en-US" dirty="0"/>
          </a:p>
        </p:txBody>
      </p:sp>
    </p:spTree>
    <p:extLst>
      <p:ext uri="{BB962C8B-B14F-4D97-AF65-F5344CB8AC3E}">
        <p14:creationId xmlns:p14="http://schemas.microsoft.com/office/powerpoint/2010/main" val="4972122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Findings from 10 internal focus groups, review of literature, center-level assessments and infrastructure mapping, and survey responses from CGIAR colleagues where structured according to an organizational modeling framework called “Capability Modeling.”  Capability models seek to describe what an organization does—or should be able to do—to deliver on its mission.   A “Digital Capability Model” looks specifically at digital capabilities.   To develop a CGIAR-specific digital capability model, the team defined several broad areas of digital capability comprising the whole of the CGIAR organization, and defined component capabilities in each area.    </a:t>
            </a:r>
          </a:p>
          <a:p>
            <a:endParaRPr lang="en-US" dirty="0"/>
          </a:p>
          <a:p>
            <a:r>
              <a:rPr lang="en-US" dirty="0"/>
              <a:t>(A full </a:t>
            </a:r>
            <a:r>
              <a:rPr lang="en-US" dirty="0" err="1"/>
              <a:t>Powerpoint</a:t>
            </a:r>
            <a:r>
              <a:rPr lang="en-US" dirty="0"/>
              <a:t> deck describing the methods, supporting documents, and specific capabilities is published as a companion document to the full report.)</a:t>
            </a:r>
          </a:p>
        </p:txBody>
      </p:sp>
      <p:sp>
        <p:nvSpPr>
          <p:cNvPr id="4" name="Slide Number Placeholder 3"/>
          <p:cNvSpPr>
            <a:spLocks noGrp="1"/>
          </p:cNvSpPr>
          <p:nvPr>
            <p:ph type="sldNum" sz="quarter" idx="10"/>
          </p:nvPr>
        </p:nvSpPr>
        <p:spPr/>
        <p:txBody>
          <a:bodyPr/>
          <a:lstStyle/>
          <a:p>
            <a:fld id="{436E8A87-18DA-4CCE-A8C2-BDBC489258C6}" type="slidenum">
              <a:rPr lang="en-US" smtClean="0"/>
              <a:pPr/>
              <a:t>19</a:t>
            </a:fld>
            <a:endParaRPr lang="en-US" dirty="0"/>
          </a:p>
        </p:txBody>
      </p:sp>
    </p:spTree>
    <p:extLst>
      <p:ext uri="{BB962C8B-B14F-4D97-AF65-F5344CB8AC3E}">
        <p14:creationId xmlns:p14="http://schemas.microsoft.com/office/powerpoint/2010/main" val="13641287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It might be helpful clarify what we mean by </a:t>
            </a:r>
            <a:r>
              <a:rPr lang="en-US" i="1" dirty="0"/>
              <a:t>digital strategy </a:t>
            </a:r>
            <a:r>
              <a:rPr lang="en-US" dirty="0"/>
              <a:t>and where we see it fitting into the One CGIAR process.    If strategy is the “central integrated, externally oriented concept for how an organization will achieve its goals,” digital strategy is how we will use data and digital to do that.    It flows from mission, objectives/impacts, areas of activity or domains, and it is both part of the integrated concept and part of the organizational capabilities needed to execute it. </a:t>
            </a:r>
          </a:p>
          <a:p>
            <a:endParaRPr lang="en-US" dirty="0"/>
          </a:p>
        </p:txBody>
      </p:sp>
      <p:sp>
        <p:nvSpPr>
          <p:cNvPr id="4" name="Slide Number Placeholder 3"/>
          <p:cNvSpPr>
            <a:spLocks noGrp="1"/>
          </p:cNvSpPr>
          <p:nvPr>
            <p:ph type="sldNum" sz="quarter" idx="5"/>
          </p:nvPr>
        </p:nvSpPr>
        <p:spPr/>
        <p:txBody>
          <a:bodyPr/>
          <a:lstStyle/>
          <a:p>
            <a:fld id="{787FAC94-67C6-174A-8BDD-F6F0A8A4266C}" type="slidenum">
              <a:rPr lang="en-US" smtClean="0"/>
              <a:t>2</a:t>
            </a:fld>
            <a:endParaRPr lang="en-US" dirty="0"/>
          </a:p>
        </p:txBody>
      </p:sp>
    </p:spTree>
    <p:extLst>
      <p:ext uri="{BB962C8B-B14F-4D97-AF65-F5344CB8AC3E}">
        <p14:creationId xmlns:p14="http://schemas.microsoft.com/office/powerpoint/2010/main" val="6033948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Drawing from the sources mentioned the team also assessed the maturity of digital capabilities in terms of how well developed and well-diffused they were across CGIAR. </a:t>
            </a:r>
          </a:p>
        </p:txBody>
      </p:sp>
      <p:sp>
        <p:nvSpPr>
          <p:cNvPr id="4" name="Slide Number Placeholder 3"/>
          <p:cNvSpPr>
            <a:spLocks noGrp="1"/>
          </p:cNvSpPr>
          <p:nvPr>
            <p:ph type="sldNum" sz="quarter" idx="10"/>
          </p:nvPr>
        </p:nvSpPr>
        <p:spPr/>
        <p:txBody>
          <a:bodyPr/>
          <a:lstStyle/>
          <a:p>
            <a:fld id="{436E8A87-18DA-4CCE-A8C2-BDBC489258C6}" type="slidenum">
              <a:rPr lang="en-US" smtClean="0"/>
              <a:pPr/>
              <a:t>20</a:t>
            </a:fld>
            <a:endParaRPr lang="en-US" dirty="0"/>
          </a:p>
        </p:txBody>
      </p:sp>
    </p:spTree>
    <p:extLst>
      <p:ext uri="{BB962C8B-B14F-4D97-AF65-F5344CB8AC3E}">
        <p14:creationId xmlns:p14="http://schemas.microsoft.com/office/powerpoint/2010/main" val="8332679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team noted as well specific areas requiring One CGIAR governance. </a:t>
            </a:r>
          </a:p>
        </p:txBody>
      </p:sp>
      <p:sp>
        <p:nvSpPr>
          <p:cNvPr id="4" name="Slide Number Placeholder 3"/>
          <p:cNvSpPr>
            <a:spLocks noGrp="1"/>
          </p:cNvSpPr>
          <p:nvPr>
            <p:ph type="sldNum" sz="quarter" idx="10"/>
          </p:nvPr>
        </p:nvSpPr>
        <p:spPr/>
        <p:txBody>
          <a:bodyPr/>
          <a:lstStyle/>
          <a:p>
            <a:fld id="{436E8A87-18DA-4CCE-A8C2-BDBC489258C6}" type="slidenum">
              <a:rPr lang="en-US" smtClean="0"/>
              <a:pPr/>
              <a:t>21</a:t>
            </a:fld>
            <a:endParaRPr lang="en-US" dirty="0"/>
          </a:p>
        </p:txBody>
      </p:sp>
    </p:spTree>
    <p:extLst>
      <p:ext uri="{BB962C8B-B14F-4D97-AF65-F5344CB8AC3E}">
        <p14:creationId xmlns:p14="http://schemas.microsoft.com/office/powerpoint/2010/main" val="6922582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Digital governance in CGIAR must enable the organization to harness the great technical breadth and depth of our diffuse organization.   This will require coordination across impact areas, and the ability to leverage cross-cutting technical communities of practice in an intentional way.  The capability to tap technical groups to develop guidance, elevate and validate that guidance, and mainstream or scale it across the wider organization will be key.    One potential structure for achieving this would include:</a:t>
            </a:r>
          </a:p>
          <a:p>
            <a:endParaRPr lang="en-US" dirty="0"/>
          </a:p>
          <a:p>
            <a:r>
              <a:rPr lang="en-US" dirty="0"/>
              <a:t>Senior management ‘owners’ of data and digital governance, a governance body spanning the majority of CGIAR research domains, and the ability to formalize the relationship with an array of technical communities of practice in the organization. </a:t>
            </a:r>
            <a:endParaRPr lang="en-ES" dirty="0"/>
          </a:p>
        </p:txBody>
      </p:sp>
      <p:sp>
        <p:nvSpPr>
          <p:cNvPr id="4" name="Slide Number Placeholder 3"/>
          <p:cNvSpPr>
            <a:spLocks noGrp="1"/>
          </p:cNvSpPr>
          <p:nvPr>
            <p:ph type="sldNum" sz="quarter" idx="5"/>
          </p:nvPr>
        </p:nvSpPr>
        <p:spPr/>
        <p:txBody>
          <a:bodyPr/>
          <a:lstStyle/>
          <a:p>
            <a:fld id="{787FAC94-67C6-174A-8BDD-F6F0A8A4266C}" type="slidenum">
              <a:rPr lang="en-US" smtClean="0"/>
              <a:t>22</a:t>
            </a:fld>
            <a:endParaRPr lang="en-US"/>
          </a:p>
        </p:txBody>
      </p:sp>
    </p:spTree>
    <p:extLst>
      <p:ext uri="{BB962C8B-B14F-4D97-AF65-F5344CB8AC3E}">
        <p14:creationId xmlns:p14="http://schemas.microsoft.com/office/powerpoint/2010/main" val="2177159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potential roles and responsibilities for bridging what might be termed “Operational IT” and digital in research. </a:t>
            </a:r>
          </a:p>
        </p:txBody>
      </p:sp>
      <p:sp>
        <p:nvSpPr>
          <p:cNvPr id="4" name="Slide Number Placeholder 3"/>
          <p:cNvSpPr>
            <a:spLocks noGrp="1"/>
          </p:cNvSpPr>
          <p:nvPr>
            <p:ph type="sldNum" sz="quarter" idx="5"/>
          </p:nvPr>
        </p:nvSpPr>
        <p:spPr/>
        <p:txBody>
          <a:bodyPr/>
          <a:lstStyle/>
          <a:p>
            <a:fld id="{436E8A87-18DA-4CCE-A8C2-BDBC489258C6}" type="slidenum">
              <a:rPr lang="en-US" smtClean="0"/>
              <a:pPr/>
              <a:t>23</a:t>
            </a:fld>
            <a:endParaRPr lang="en-US"/>
          </a:p>
        </p:txBody>
      </p:sp>
    </p:spTree>
    <p:extLst>
      <p:ext uri="{BB962C8B-B14F-4D97-AF65-F5344CB8AC3E}">
        <p14:creationId xmlns:p14="http://schemas.microsoft.com/office/powerpoint/2010/main" val="19418818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15000"/>
              </a:lnSpc>
              <a:spcBef>
                <a:spcPts val="0"/>
              </a:spcBef>
              <a:spcAft>
                <a:spcPts val="120"/>
              </a:spcAft>
              <a:buSzPts val="1000"/>
              <a:buFont typeface="Symbol" panose="05050102010706020507" pitchFamily="18" charset="2"/>
              <a:buChar char=""/>
              <a:tabLst>
                <a:tab pos="457200" algn="l"/>
              </a:tabLst>
            </a:pPr>
            <a:r>
              <a:rPr lang="en-US" sz="18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Become a global digital innovation platform with regional dimensions.</a:t>
            </a: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Through implementation of the </a:t>
            </a:r>
            <a:r>
              <a:rPr lang="en-US" sz="1800" i="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digital intervention areas</a:t>
            </a: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in data, AI, digital services, and sector intelligence in initiatives and regional programs; and internal strengthening of the </a:t>
            </a:r>
            <a:r>
              <a:rPr lang="en-US" sz="1800" i="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key digital enablers</a:t>
            </a: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in leadership, data, infrastructure, skills, and partnerships, CGIAR will build an overarching, global organizational capability for digital innovation strategy and management that equips it to engage with a more unified voice and deliver concrete contributions to global goals—the SDGs. </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effectLst/>
                <a:latin typeface="Times New Roman" panose="02020603050405020304" pitchFamily="18" charset="0"/>
                <a:ea typeface="Times New Roman" panose="02020603050405020304" pitchFamily="18" charset="0"/>
              </a:rPr>
              <a:t> </a:t>
            </a:r>
          </a:p>
          <a:p>
            <a:endParaRPr lang="en-US" dirty="0"/>
          </a:p>
        </p:txBody>
      </p:sp>
      <p:sp>
        <p:nvSpPr>
          <p:cNvPr id="4" name="Slide Number Placeholder 3"/>
          <p:cNvSpPr>
            <a:spLocks noGrp="1"/>
          </p:cNvSpPr>
          <p:nvPr>
            <p:ph type="sldNum" sz="quarter" idx="5"/>
          </p:nvPr>
        </p:nvSpPr>
        <p:spPr/>
        <p:txBody>
          <a:bodyPr/>
          <a:lstStyle/>
          <a:p>
            <a:fld id="{787FAC94-67C6-174A-8BDD-F6F0A8A4266C}" type="slidenum">
              <a:rPr lang="en-US" smtClean="0"/>
              <a:t>24</a:t>
            </a:fld>
            <a:endParaRPr lang="en-US"/>
          </a:p>
        </p:txBody>
      </p:sp>
    </p:spTree>
    <p:extLst>
      <p:ext uri="{BB962C8B-B14F-4D97-AF65-F5344CB8AC3E}">
        <p14:creationId xmlns:p14="http://schemas.microsoft.com/office/powerpoint/2010/main" val="8812352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a:extLst>
              <a:ext uri="{FF2B5EF4-FFF2-40B4-BE49-F238E27FC236}">
                <a16:creationId xmlns:a16="http://schemas.microsoft.com/office/drawing/2014/main" id="{62416806-8CD1-42C1-BD5A-44FACFCC578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F38AE978-C7A4-43D3-969F-A410A5EF0595}" type="slidenum">
              <a:rPr lang="nl-NL" altLang="en-US"/>
              <a:pPr>
                <a:spcBef>
                  <a:spcPct val="0"/>
                </a:spcBef>
              </a:pPr>
              <a:t>25</a:t>
            </a:fld>
            <a:endParaRPr lang="nl-NL" altLang="en-US"/>
          </a:p>
        </p:txBody>
      </p:sp>
      <p:sp>
        <p:nvSpPr>
          <p:cNvPr id="17410" name="Rectangle 2">
            <a:extLst>
              <a:ext uri="{FF2B5EF4-FFF2-40B4-BE49-F238E27FC236}">
                <a16:creationId xmlns:a16="http://schemas.microsoft.com/office/drawing/2014/main" id="{6A8C172C-D998-4A0E-A25D-12455A0E2026}"/>
              </a:ext>
            </a:extLst>
          </p:cNvPr>
          <p:cNvSpPr>
            <a:spLocks noGrp="1" noRot="1" noChangeAspect="1" noChangeArrowheads="1" noTextEdit="1"/>
          </p:cNvSpPr>
          <p:nvPr>
            <p:ph type="sldImg"/>
          </p:nvPr>
        </p:nvSpPr>
        <p:spPr>
          <a:ln/>
        </p:spPr>
      </p:sp>
      <p:sp>
        <p:nvSpPr>
          <p:cNvPr id="17411" name="Rectangle 3">
            <a:extLst>
              <a:ext uri="{FF2B5EF4-FFF2-40B4-BE49-F238E27FC236}">
                <a16:creationId xmlns:a16="http://schemas.microsoft.com/office/drawing/2014/main" id="{2E14F649-6166-470B-85CF-A3DAA655840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nl-NL" altLang="en-US" dirty="0">
                <a:latin typeface="Arial" panose="020B0604020202020204" pitchFamily="34" charset="0"/>
                <a:ea typeface="ＭＳ Ｐゴシック" panose="020B0600070205080204" pitchFamily="34" charset="-128"/>
              </a:rPr>
              <a:t>Global Theory of Change summing up both the research and corporate pathways to impact</a:t>
            </a:r>
          </a:p>
        </p:txBody>
      </p:sp>
    </p:spTree>
    <p:extLst>
      <p:ext uri="{BB962C8B-B14F-4D97-AF65-F5344CB8AC3E}">
        <p14:creationId xmlns:p14="http://schemas.microsoft.com/office/powerpoint/2010/main" val="30860032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ES" dirty="0"/>
          </a:p>
        </p:txBody>
      </p:sp>
      <p:sp>
        <p:nvSpPr>
          <p:cNvPr id="4" name="Slide Number Placeholder 3"/>
          <p:cNvSpPr>
            <a:spLocks noGrp="1"/>
          </p:cNvSpPr>
          <p:nvPr>
            <p:ph type="sldNum" sz="quarter" idx="5"/>
          </p:nvPr>
        </p:nvSpPr>
        <p:spPr/>
        <p:txBody>
          <a:bodyPr/>
          <a:lstStyle/>
          <a:p>
            <a:fld id="{787FAC94-67C6-174A-8BDD-F6F0A8A4266C}" type="slidenum">
              <a:rPr lang="en-US" smtClean="0"/>
              <a:t>26</a:t>
            </a:fld>
            <a:endParaRPr lang="en-US" dirty="0"/>
          </a:p>
        </p:txBody>
      </p:sp>
    </p:spTree>
    <p:extLst>
      <p:ext uri="{BB962C8B-B14F-4D97-AF65-F5344CB8AC3E}">
        <p14:creationId xmlns:p14="http://schemas.microsoft.com/office/powerpoint/2010/main" val="28418699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inform the digital dimensions of the central strategy concept we have received over 165 responses to a questionnaire targeting both internal and external participants, conducted 80 semi-structured interviews (to date) with a wide array of external stakeholders—working through our International Advisory Board, Steering Committee, and Communities of Practice and expanding out from there.   These efforts are guided by three big questions:</a:t>
            </a:r>
          </a:p>
          <a:p>
            <a:endParaRPr lang="en-US" dirty="0"/>
          </a:p>
          <a:p>
            <a:pPr marL="171450" indent="-171450">
              <a:buFont typeface="Arial" panose="020B0604020202020204" pitchFamily="34" charset="0"/>
              <a:buChar char="•"/>
            </a:pPr>
            <a:r>
              <a:rPr lang="en-US" b="1" i="1" dirty="0"/>
              <a:t>What digital trends have the potential to transform agriculture in the next ten years?</a:t>
            </a:r>
          </a:p>
          <a:p>
            <a:pPr marL="171450" indent="-171450">
              <a:buFont typeface="Arial" panose="020B0604020202020204" pitchFamily="34" charset="0"/>
              <a:buChar char="•"/>
            </a:pPr>
            <a:r>
              <a:rPr lang="en-US" b="1" i="1" dirty="0"/>
              <a:t>What should an organization be able to do to navigate or leverage  these trends effectively?</a:t>
            </a:r>
          </a:p>
          <a:p>
            <a:pPr marL="171450" indent="-171450">
              <a:buFont typeface="Arial" panose="020B0604020202020204" pitchFamily="34" charset="0"/>
              <a:buChar char="•"/>
            </a:pPr>
            <a:r>
              <a:rPr lang="en-US" b="1" i="1" dirty="0"/>
              <a:t>What roles should public interest actors like CGIAR play in digital agriculture?</a:t>
            </a:r>
          </a:p>
          <a:p>
            <a:endParaRPr lang="en-US" dirty="0"/>
          </a:p>
          <a:p>
            <a:r>
              <a:rPr lang="en-US" dirty="0"/>
              <a:t>The team complemented this with 10 internal focus group workshops with cross-cutting technical CoPs or stakeholder groups (The </a:t>
            </a:r>
            <a:r>
              <a:rPr lang="en-US" dirty="0" err="1"/>
              <a:t>Genebanks</a:t>
            </a:r>
            <a:r>
              <a:rPr lang="en-US" dirty="0"/>
              <a:t> Platform, Monitoring Evaluation and Learning, Communications, Modeling, Geospatial Analysis, Ontologies, Information and Data Management, Socioeconomic Data, Data-driven Agronomy, the Gender Platform).</a:t>
            </a:r>
          </a:p>
          <a:p>
            <a:endParaRPr lang="en-US" dirty="0"/>
          </a:p>
          <a:p>
            <a:r>
              <a:rPr lang="en-US" dirty="0"/>
              <a:t>This was complemented with extensive literature-based research.   </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7E34B8-C673-B245-8634-8AC01F2B9328}" type="slidenum">
              <a:rPr kumimoji="0" lang="en-E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E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793098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biggest trend is of course the reason behind CGIAR’s renewed mission: </a:t>
            </a:r>
            <a:r>
              <a:rPr lang="en-US" b="1" i="1" dirty="0"/>
              <a:t>Science to transform food, land, and water systems in a climate crisis.</a:t>
            </a:r>
          </a:p>
          <a:p>
            <a:endParaRPr lang="en-US" dirty="0"/>
          </a:p>
        </p:txBody>
      </p:sp>
      <p:sp>
        <p:nvSpPr>
          <p:cNvPr id="4" name="Slide Number Placeholder 3"/>
          <p:cNvSpPr>
            <a:spLocks noGrp="1"/>
          </p:cNvSpPr>
          <p:nvPr>
            <p:ph type="sldNum" sz="quarter" idx="5"/>
          </p:nvPr>
        </p:nvSpPr>
        <p:spPr/>
        <p:txBody>
          <a:bodyPr/>
          <a:lstStyle/>
          <a:p>
            <a:fld id="{727E34B8-C673-B245-8634-8AC01F2B9328}" type="slidenum">
              <a:rPr lang="en-ES" smtClean="0"/>
              <a:t>4</a:t>
            </a:fld>
            <a:endParaRPr lang="en-ES"/>
          </a:p>
        </p:txBody>
      </p:sp>
    </p:spTree>
    <p:extLst>
      <p:ext uri="{BB962C8B-B14F-4D97-AF65-F5344CB8AC3E}">
        <p14:creationId xmlns:p14="http://schemas.microsoft.com/office/powerpoint/2010/main" val="33761750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There are some other mega-trends that intersect with global agriculture that can be expected to shape the digital agriculture landscape over the next decade.</a:t>
            </a:r>
          </a:p>
          <a:p>
            <a:endParaRPr lang="en-US" dirty="0"/>
          </a:p>
          <a:p>
            <a:pPr marL="171450" indent="-171450">
              <a:buFont typeface="Arial" panose="020B0604020202020204" pitchFamily="34" charset="0"/>
              <a:buChar char="•"/>
            </a:pPr>
            <a:r>
              <a:rPr lang="en-US" dirty="0"/>
              <a:t>Rapid—though uneven—</a:t>
            </a:r>
            <a:r>
              <a:rPr lang="en-US" b="1" dirty="0"/>
              <a:t>global expansion of mobile communications and connected devices</a:t>
            </a:r>
          </a:p>
          <a:p>
            <a:pPr marL="171450" indent="-171450">
              <a:buFont typeface="Arial" panose="020B0604020202020204" pitchFamily="34" charset="0"/>
              <a:buChar char="•"/>
            </a:pPr>
            <a:r>
              <a:rPr lang="en-US" dirty="0"/>
              <a:t>Rapid </a:t>
            </a:r>
            <a:r>
              <a:rPr lang="en-US" b="1" dirty="0"/>
              <a:t>innovation/evolution in digital technologies </a:t>
            </a:r>
            <a:r>
              <a:rPr lang="en-US" dirty="0"/>
              <a:t>(such as sensors and ML)</a:t>
            </a:r>
          </a:p>
          <a:p>
            <a:pPr marL="171450" indent="-171450">
              <a:buFont typeface="Arial" panose="020B0604020202020204" pitchFamily="34" charset="0"/>
              <a:buChar char="•"/>
            </a:pPr>
            <a:r>
              <a:rPr lang="en-US" b="1" dirty="0"/>
              <a:t>Rapid innovation in life sciences</a:t>
            </a:r>
            <a:r>
              <a:rPr lang="en-US" dirty="0"/>
              <a:t>, with biotechnology and pharma leading the way at least in terms of patents</a:t>
            </a:r>
          </a:p>
          <a:p>
            <a:pPr marL="171450" indent="-171450">
              <a:buFont typeface="Arial" panose="020B0604020202020204" pitchFamily="34" charset="0"/>
              <a:buChar char="•"/>
            </a:pPr>
            <a:r>
              <a:rPr lang="en-US" dirty="0"/>
              <a:t>governments, firms, and the media are </a:t>
            </a:r>
            <a:r>
              <a:rPr lang="en-US" b="1" dirty="0"/>
              <a:t>significantly less trusted today </a:t>
            </a:r>
            <a:r>
              <a:rPr lang="en-US" dirty="0"/>
              <a:t>than they were ten years ago—people look to friends, families, employers for trustworthy actions—and increasingly expect this.   (Key sources: Edelman Trust Barometer, IBM C-Suite study)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a:solidFill>
                  <a:schemeClr val="tx1"/>
                </a:solidFill>
                <a:effectLst/>
                <a:latin typeface="+mn-lt"/>
                <a:ea typeface="+mn-ea"/>
                <a:cs typeface="+mn-cs"/>
              </a:rPr>
              <a:t>This period will also be characterized by unprecedented rates of</a:t>
            </a:r>
            <a:r>
              <a:rPr lang="en-GB" sz="1200" b="1" i="1" kern="1200" dirty="0">
                <a:solidFill>
                  <a:schemeClr val="tx1"/>
                </a:solidFill>
                <a:effectLst/>
                <a:latin typeface="+mn-lt"/>
                <a:ea typeface="+mn-ea"/>
                <a:cs typeface="+mn-cs"/>
              </a:rPr>
              <a:t> innovation at the intersection of digital technologies and life sciences</a:t>
            </a:r>
            <a:r>
              <a:rPr lang="en-GB" sz="1200" kern="1200" dirty="0">
                <a:solidFill>
                  <a:schemeClr val="tx1"/>
                </a:solidFill>
                <a:effectLst/>
                <a:latin typeface="+mn-lt"/>
                <a:ea typeface="+mn-ea"/>
                <a:cs typeface="+mn-cs"/>
              </a:rPr>
              <a:t> can provide the tools humanity needs to adapt to or mitigate its most pressing food security challenges. </a:t>
            </a:r>
            <a:endParaRPr lang="en-US" dirty="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727E34B8-C673-B245-8634-8AC01F2B9328}" type="slidenum">
              <a:rPr lang="en-ES" smtClean="0"/>
              <a:t>5</a:t>
            </a:fld>
            <a:endParaRPr lang="en-ES"/>
          </a:p>
        </p:txBody>
      </p:sp>
    </p:spTree>
    <p:extLst>
      <p:ext uri="{BB962C8B-B14F-4D97-AF65-F5344CB8AC3E}">
        <p14:creationId xmlns:p14="http://schemas.microsoft.com/office/powerpoint/2010/main" val="29305051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things CGIAR tends to say about itself are borne out by external interviews and analysis—even by those who do not know CGIAR:</a:t>
            </a:r>
          </a:p>
          <a:p>
            <a:endParaRPr lang="en-US" dirty="0"/>
          </a:p>
          <a:p>
            <a:pPr marL="171450" indent="-171450">
              <a:buFont typeface="Arial" panose="020B0604020202020204" pitchFamily="34" charset="0"/>
              <a:buChar char="•"/>
            </a:pPr>
            <a:r>
              <a:rPr lang="en-US" dirty="0"/>
              <a:t>partner networks, </a:t>
            </a:r>
          </a:p>
          <a:p>
            <a:pPr marL="171450" indent="-171450">
              <a:buFont typeface="Arial" panose="020B0604020202020204" pitchFamily="34" charset="0"/>
              <a:buChar char="•"/>
            </a:pPr>
            <a:r>
              <a:rPr lang="en-US" dirty="0"/>
              <a:t>engagement with ‘real’ food and farming systems worldwide, </a:t>
            </a:r>
          </a:p>
          <a:p>
            <a:pPr marL="171450" indent="-171450">
              <a:buFont typeface="Arial" panose="020B0604020202020204" pitchFamily="34" charset="0"/>
              <a:buChar char="•"/>
            </a:pPr>
            <a:r>
              <a:rPr lang="en-US" dirty="0"/>
              <a:t>domain expertise in agriculture development</a:t>
            </a:r>
          </a:p>
          <a:p>
            <a:pPr marL="171450" indent="-171450">
              <a:buFont typeface="Arial" panose="020B0604020202020204" pitchFamily="34" charset="0"/>
              <a:buChar char="•"/>
            </a:pPr>
            <a:r>
              <a:rPr lang="en-US" dirty="0"/>
              <a:t>a key role to play in supporting technology dissemination and adoption</a:t>
            </a:r>
          </a:p>
          <a:p>
            <a:pPr marL="171450" indent="-171450">
              <a:buFont typeface="Arial" panose="020B0604020202020204" pitchFamily="34" charset="0"/>
              <a:buChar char="•"/>
            </a:pPr>
            <a:endParaRPr lang="en-US" dirty="0"/>
          </a:p>
          <a:p>
            <a:pPr marL="0" indent="0">
              <a:buFont typeface="Arial" panose="020B0604020202020204" pitchFamily="34" charset="0"/>
              <a:buNone/>
            </a:pPr>
            <a:r>
              <a:rPr lang="en-US" dirty="0"/>
              <a:t>All of which points to a role for CGIAR of </a:t>
            </a:r>
            <a:r>
              <a:rPr lang="en-US" i="1" u="sng" dirty="0"/>
              <a:t>fostering responsible innovation at the intersection of the trends and in service of global food security</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7E34B8-C673-B245-8634-8AC01F2B9328}" type="slidenum">
              <a:rPr kumimoji="0" lang="en-E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E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796997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More specific digital trends intersecting with agriculture and what we can do to leverage them in support of the One CGIAR Research Strategy</a:t>
            </a:r>
          </a:p>
          <a:p>
            <a:endParaRPr lang="en-US" dirty="0"/>
          </a:p>
        </p:txBody>
      </p:sp>
      <p:sp>
        <p:nvSpPr>
          <p:cNvPr id="4" name="Slide Number Placeholder 3"/>
          <p:cNvSpPr>
            <a:spLocks noGrp="1"/>
          </p:cNvSpPr>
          <p:nvPr>
            <p:ph type="sldNum" sz="quarter" idx="5"/>
          </p:nvPr>
        </p:nvSpPr>
        <p:spPr/>
        <p:txBody>
          <a:bodyPr/>
          <a:lstStyle/>
          <a:p>
            <a:fld id="{787FAC94-67C6-174A-8BDD-F6F0A8A4266C}" type="slidenum">
              <a:rPr lang="en-US" smtClean="0"/>
              <a:t>7</a:t>
            </a:fld>
            <a:endParaRPr lang="en-US" dirty="0"/>
          </a:p>
        </p:txBody>
      </p:sp>
    </p:spTree>
    <p:extLst>
      <p:ext uri="{BB962C8B-B14F-4D97-AF65-F5344CB8AC3E}">
        <p14:creationId xmlns:p14="http://schemas.microsoft.com/office/powerpoint/2010/main" val="4513550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a:t>The internet transformed knowledge and data sharing and enabled pursuit of the vision of a global ‘knowledge commons’.   The scientific community embraced the open data vision and built it further to specify Findable, Accessible, Interoperable, and Reusable.</a:t>
            </a:r>
          </a:p>
          <a:p>
            <a:endParaRPr lang="en-US" dirty="0"/>
          </a:p>
          <a:p>
            <a:r>
              <a:rPr lang="en-US" dirty="0"/>
              <a:t>The open and FAIR movement is not meeting the demand for good quality data in the agriculture space, especially as good quality and quantity of data is needed to get good quality results from machine learning models.</a:t>
            </a:r>
          </a:p>
          <a:p>
            <a:endParaRPr lang="en-US" dirty="0"/>
          </a:p>
          <a:p>
            <a:r>
              <a:rPr lang="en-US" dirty="0"/>
              <a:t>Legitimate reasons to restrict data in many contexts versus legitimate public good uses for restricted data.  This leads to a sort of impasse in fully leveraging data to develop research and services in the public interest.</a:t>
            </a:r>
          </a:p>
          <a:p>
            <a:endParaRPr lang="en-US" dirty="0"/>
          </a:p>
          <a:p>
            <a:r>
              <a:rPr lang="en-US" b="1" dirty="0"/>
              <a:t>We should:  </a:t>
            </a:r>
          </a:p>
          <a:p>
            <a:pPr marL="171450" indent="-171450">
              <a:buFont typeface="Arial" panose="020B0604020202020204" pitchFamily="34" charset="0"/>
              <a:buChar char="•"/>
            </a:pPr>
            <a:r>
              <a:rPr lang="en-US" dirty="0"/>
              <a:t>help meet the FAIR data demand as much as is ethical/responsible across our research domains, enabling cross-domain (and pan-CGIAR) research</a:t>
            </a:r>
          </a:p>
          <a:p>
            <a:pPr marL="171450" indent="-171450">
              <a:buFont typeface="Arial" panose="020B0604020202020204" pitchFamily="34" charset="0"/>
              <a:buChar char="•"/>
            </a:pPr>
            <a:r>
              <a:rPr lang="en-US" dirty="0"/>
              <a:t>Continue to use and contribute to wider community data standards—and adopt these more fully in our organization</a:t>
            </a:r>
          </a:p>
          <a:p>
            <a:pPr marL="171450" indent="-171450">
              <a:buFont typeface="Arial" panose="020B0604020202020204" pitchFamily="34" charset="0"/>
              <a:buChar char="•"/>
            </a:pPr>
            <a:r>
              <a:rPr lang="en-US" dirty="0"/>
              <a:t>Develop a role as a responsible data intermediary for ethical data sharing, including technologies for encryption that enable analysis of real data to happen without violating privacy or other sensitive data.</a:t>
            </a:r>
          </a:p>
          <a:p>
            <a:pPr marL="171450" indent="-171450">
              <a:buFont typeface="Arial" panose="020B0604020202020204" pitchFamily="34" charset="0"/>
              <a:buChar char="•"/>
            </a:pPr>
            <a:r>
              <a:rPr lang="en-US" dirty="0"/>
              <a:t>Fully implement our own data standards and policies (Open Access/Open Data, Data Management Maturity Assessment)</a:t>
            </a:r>
          </a:p>
          <a:p>
            <a:endParaRPr lang="en-US" dirty="0"/>
          </a:p>
          <a:p>
            <a:endParaRPr lang="en-US" dirty="0"/>
          </a:p>
          <a:p>
            <a:r>
              <a:rPr lang="en-US" dirty="0"/>
              <a:t> </a:t>
            </a:r>
          </a:p>
        </p:txBody>
      </p:sp>
      <p:sp>
        <p:nvSpPr>
          <p:cNvPr id="4" name="Slide Number Placeholder 3"/>
          <p:cNvSpPr>
            <a:spLocks noGrp="1"/>
          </p:cNvSpPr>
          <p:nvPr>
            <p:ph type="sldNum" sz="quarter" idx="5"/>
          </p:nvPr>
        </p:nvSpPr>
        <p:spPr/>
        <p:txBody>
          <a:bodyPr/>
          <a:lstStyle/>
          <a:p>
            <a:fld id="{E3783C66-B36F-4539-B226-ED0305C18913}" type="slidenum">
              <a:rPr lang="en-US" smtClean="0"/>
              <a:t>8</a:t>
            </a:fld>
            <a:endParaRPr lang="en-US" dirty="0"/>
          </a:p>
        </p:txBody>
      </p:sp>
    </p:spTree>
    <p:extLst>
      <p:ext uri="{BB962C8B-B14F-4D97-AF65-F5344CB8AC3E}">
        <p14:creationId xmlns:p14="http://schemas.microsoft.com/office/powerpoint/2010/main" val="30661625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Emergent digital technologies are often met with excitement and poor understanding—a sort of ‘irrational exuberance’ that wears off as the hype subsides. Many analysts and a majority of interview respondents feel that Artificial Intelligence or Machine Learning is different, many of them indicating that it is the next ‘General Purpose Technology” affecting all aspects of economy and society.</a:t>
            </a:r>
          </a:p>
          <a:p>
            <a:endParaRPr lang="en-US" dirty="0"/>
          </a:p>
          <a:p>
            <a:r>
              <a:rPr lang="en-US" dirty="0"/>
              <a:t>Researchers have surveyed ML applications in the literature and mapped their applicability to 80% of SDG targets, and they note some risks with encoding human biases in automated systems, with hyper-efficiency of ML-enabled systems potentially more quickly pushing planetary boundaries, and more.    But these risks are still poorly understood and difficult to predict.</a:t>
            </a:r>
          </a:p>
          <a:p>
            <a:endParaRPr lang="en-US" dirty="0"/>
          </a:p>
          <a:p>
            <a:r>
              <a:rPr lang="en-US" dirty="0"/>
              <a:t>ML is notoriously difficult to regulate or even apply widely-used ethical frameworks.   </a:t>
            </a:r>
          </a:p>
          <a:p>
            <a:endParaRPr lang="en-US" dirty="0"/>
          </a:p>
          <a:p>
            <a:r>
              <a:rPr lang="en-US" b="1" dirty="0"/>
              <a:t>We should:</a:t>
            </a:r>
          </a:p>
          <a:p>
            <a:pPr marL="171450" indent="-171450">
              <a:buFont typeface="Arial" panose="020B0604020202020204" pitchFamily="34" charset="0"/>
              <a:buChar char="•"/>
            </a:pPr>
            <a:r>
              <a:rPr lang="en-US" dirty="0"/>
              <a:t>Build cross-domain partnerships to claim the potential of AI in service of our goals.  Both the literature and interviews point to the need to build cross-domain collaborations with subject matter experts, and the importance of research networks in doing this.</a:t>
            </a:r>
          </a:p>
          <a:p>
            <a:pPr marL="171450" indent="-171450">
              <a:buFont typeface="Arial" panose="020B0604020202020204" pitchFamily="34" charset="0"/>
              <a:buChar char="•"/>
            </a:pPr>
            <a:r>
              <a:rPr lang="en-US" dirty="0"/>
              <a:t>Adopt and continually revise ethical frameworks and policy guidance related to ML in agricultural development</a:t>
            </a:r>
          </a:p>
          <a:p>
            <a:pPr marL="171450" indent="-171450">
              <a:buFont typeface="Arial" panose="020B0604020202020204" pitchFamily="34" charset="0"/>
              <a:buChar char="•"/>
            </a:pPr>
            <a:r>
              <a:rPr lang="en-US" dirty="0"/>
              <a:t>Actively research the emerging risks and opportunities of ML in food security </a:t>
            </a:r>
          </a:p>
        </p:txBody>
      </p:sp>
      <p:sp>
        <p:nvSpPr>
          <p:cNvPr id="4" name="Slide Number Placeholder 3"/>
          <p:cNvSpPr>
            <a:spLocks noGrp="1"/>
          </p:cNvSpPr>
          <p:nvPr>
            <p:ph type="sldNum" sz="quarter" idx="5"/>
          </p:nvPr>
        </p:nvSpPr>
        <p:spPr/>
        <p:txBody>
          <a:bodyPr/>
          <a:lstStyle/>
          <a:p>
            <a:fld id="{E3783C66-B36F-4539-B226-ED0305C18913}" type="slidenum">
              <a:rPr lang="en-US" smtClean="0"/>
              <a:t>9</a:t>
            </a:fld>
            <a:endParaRPr lang="en-US" dirty="0"/>
          </a:p>
        </p:txBody>
      </p:sp>
    </p:spTree>
    <p:extLst>
      <p:ext uri="{BB962C8B-B14F-4D97-AF65-F5344CB8AC3E}">
        <p14:creationId xmlns:p14="http://schemas.microsoft.com/office/powerpoint/2010/main" val="38695740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2.xml"/><Relationship Id="rId1" Type="http://schemas.openxmlformats.org/officeDocument/2006/relationships/vmlDrawing" Target="../drawings/vmlDrawing2.vml"/><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502BEF-C4B5-BC4B-B308-5A62FB03DC6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289A855-F345-0641-BE72-3F164CCB42A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3055923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5E78EF-6EFE-7943-9472-509031D4733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752FF6A-5FF0-714B-9E1F-B50E96225E88}"/>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7794797-D2C6-F94E-A235-26E9B98150F9}"/>
              </a:ext>
            </a:extLst>
          </p:cNvPr>
          <p:cNvSpPr>
            <a:spLocks noGrp="1"/>
          </p:cNvSpPr>
          <p:nvPr>
            <p:ph type="dt" sz="half" idx="10"/>
          </p:nvPr>
        </p:nvSpPr>
        <p:spPr/>
        <p:txBody>
          <a:bodyPr/>
          <a:lstStyle/>
          <a:p>
            <a:fld id="{58B27E67-B5B6-9B48-B4A2-022EB9CD6ADE}" type="datetimeFigureOut">
              <a:rPr lang="en-US" smtClean="0"/>
              <a:t>5/11/2022</a:t>
            </a:fld>
            <a:endParaRPr lang="en-US" dirty="0"/>
          </a:p>
        </p:txBody>
      </p:sp>
      <p:sp>
        <p:nvSpPr>
          <p:cNvPr id="5" name="Footer Placeholder 4">
            <a:extLst>
              <a:ext uri="{FF2B5EF4-FFF2-40B4-BE49-F238E27FC236}">
                <a16:creationId xmlns:a16="http://schemas.microsoft.com/office/drawing/2014/main" id="{E13FBC35-6FAF-6347-9F9C-D84F355E33B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0941B8A-571F-804F-8806-05E7B9761459}"/>
              </a:ext>
            </a:extLst>
          </p:cNvPr>
          <p:cNvSpPr>
            <a:spLocks noGrp="1"/>
          </p:cNvSpPr>
          <p:nvPr>
            <p:ph type="sldNum" sz="quarter" idx="12"/>
          </p:nvPr>
        </p:nvSpPr>
        <p:spPr/>
        <p:txBody>
          <a:bodyPr/>
          <a:lstStyle/>
          <a:p>
            <a:fld id="{1434736C-E90C-7746-BE16-3CFBCD4C03DC}" type="slidenum">
              <a:rPr lang="en-US" smtClean="0"/>
              <a:t>‹#›</a:t>
            </a:fld>
            <a:endParaRPr lang="en-US" dirty="0"/>
          </a:p>
        </p:txBody>
      </p:sp>
    </p:spTree>
    <p:extLst>
      <p:ext uri="{BB962C8B-B14F-4D97-AF65-F5344CB8AC3E}">
        <p14:creationId xmlns:p14="http://schemas.microsoft.com/office/powerpoint/2010/main" val="56130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B5F8029-DB37-4C43-8833-A2786B93055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41FCCE7-E8D6-AE4D-8F64-337E4368D39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E7B1ED0-9AED-754F-A08D-5BD94773E450}"/>
              </a:ext>
            </a:extLst>
          </p:cNvPr>
          <p:cNvSpPr>
            <a:spLocks noGrp="1"/>
          </p:cNvSpPr>
          <p:nvPr>
            <p:ph type="dt" sz="half" idx="10"/>
          </p:nvPr>
        </p:nvSpPr>
        <p:spPr/>
        <p:txBody>
          <a:bodyPr/>
          <a:lstStyle/>
          <a:p>
            <a:fld id="{58B27E67-B5B6-9B48-B4A2-022EB9CD6ADE}" type="datetimeFigureOut">
              <a:rPr lang="en-US" smtClean="0"/>
              <a:t>5/11/2022</a:t>
            </a:fld>
            <a:endParaRPr lang="en-US" dirty="0"/>
          </a:p>
        </p:txBody>
      </p:sp>
      <p:sp>
        <p:nvSpPr>
          <p:cNvPr id="5" name="Footer Placeholder 4">
            <a:extLst>
              <a:ext uri="{FF2B5EF4-FFF2-40B4-BE49-F238E27FC236}">
                <a16:creationId xmlns:a16="http://schemas.microsoft.com/office/drawing/2014/main" id="{7916D2AE-A025-E147-93B5-B5A9E8AFAFA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B095F0E-70E2-3E4C-976C-21882869F811}"/>
              </a:ext>
            </a:extLst>
          </p:cNvPr>
          <p:cNvSpPr>
            <a:spLocks noGrp="1"/>
          </p:cNvSpPr>
          <p:nvPr>
            <p:ph type="sldNum" sz="quarter" idx="12"/>
          </p:nvPr>
        </p:nvSpPr>
        <p:spPr/>
        <p:txBody>
          <a:bodyPr/>
          <a:lstStyle/>
          <a:p>
            <a:fld id="{1434736C-E90C-7746-BE16-3CFBCD4C03DC}" type="slidenum">
              <a:rPr lang="en-US" smtClean="0"/>
              <a:t>‹#›</a:t>
            </a:fld>
            <a:endParaRPr lang="en-US" dirty="0"/>
          </a:p>
        </p:txBody>
      </p:sp>
    </p:spTree>
    <p:extLst>
      <p:ext uri="{BB962C8B-B14F-4D97-AF65-F5344CB8AC3E}">
        <p14:creationId xmlns:p14="http://schemas.microsoft.com/office/powerpoint/2010/main" val="34516562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Title and Content -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9EC595-3BDB-489C-AB5C-4C48BF9B07CB}"/>
              </a:ext>
            </a:extLst>
          </p:cNvPr>
          <p:cNvSpPr>
            <a:spLocks noGrp="1"/>
          </p:cNvSpPr>
          <p:nvPr>
            <p:ph type="title" hasCustomPrompt="1"/>
          </p:nvPr>
        </p:nvSpPr>
        <p:spPr>
          <a:xfrm>
            <a:off x="381000" y="381000"/>
            <a:ext cx="11430000" cy="990600"/>
          </a:xfrm>
        </p:spPr>
        <p:txBody>
          <a:bodyPr/>
          <a:lstStyle>
            <a:lvl1pPr>
              <a:defRPr sz="3600"/>
            </a:lvl1pPr>
          </a:lstStyle>
          <a:p>
            <a:r>
              <a:rPr lang="en-GB"/>
              <a:t>Place headline here (36pt, min 30pt)</a:t>
            </a:r>
            <a:endParaRPr lang="en-US"/>
          </a:p>
        </p:txBody>
      </p:sp>
      <p:sp>
        <p:nvSpPr>
          <p:cNvPr id="8" name="Content Placeholder 7">
            <a:extLst>
              <a:ext uri="{FF2B5EF4-FFF2-40B4-BE49-F238E27FC236}">
                <a16:creationId xmlns:a16="http://schemas.microsoft.com/office/drawing/2014/main" id="{2A49B96C-8E74-4C8B-BDE4-9B82801CA0EE}"/>
              </a:ext>
            </a:extLst>
          </p:cNvPr>
          <p:cNvSpPr>
            <a:spLocks noGrp="1"/>
          </p:cNvSpPr>
          <p:nvPr>
            <p:ph sz="quarter" idx="10" hasCustomPrompt="1"/>
          </p:nvPr>
        </p:nvSpPr>
        <p:spPr>
          <a:xfrm>
            <a:off x="381001" y="1371601"/>
            <a:ext cx="11430000" cy="4940300"/>
          </a:xfrm>
        </p:spPr>
        <p:txBody>
          <a:bodyPr/>
          <a:lstStyle/>
          <a:p>
            <a:pPr lvl="0"/>
            <a:r>
              <a:rPr lang="en-US"/>
              <a:t>Place text here</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9052165"/>
      </p:ext>
    </p:extLst>
  </p:cSld>
  <p:clrMapOvr>
    <a:masterClrMapping/>
  </p:clrMapOvr>
  <p:extLst>
    <p:ext uri="{DCECCB84-F9BA-43D5-87BE-67443E8EF086}">
      <p15:sldGuideLst xmlns:p15="http://schemas.microsoft.com/office/powerpoint/2012/main">
        <p15:guide id="1" orient="horz" pos="864">
          <p15:clr>
            <a:srgbClr val="5ACBF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4"/>
            <a:ext cx="11298932" cy="3338149"/>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tx1">
                    <a:lumMod val="75000"/>
                    <a:lumOff val="2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8" name="Date Placeholder 7">
            <a:extLst>
              <a:ext uri="{FF2B5EF4-FFF2-40B4-BE49-F238E27FC236}">
                <a16:creationId xmlns:a16="http://schemas.microsoft.com/office/drawing/2014/main" id="{7FA0ACE7-29A8-47D3-A7D9-257B711D8023}"/>
              </a:ext>
            </a:extLst>
          </p:cNvPr>
          <p:cNvSpPr>
            <a:spLocks noGrp="1"/>
          </p:cNvSpPr>
          <p:nvPr>
            <p:ph type="dt" sz="half" idx="10"/>
          </p:nvPr>
        </p:nvSpPr>
        <p:spPr/>
        <p:txBody>
          <a:bodyPr/>
          <a:lstStyle/>
          <a:p>
            <a:fld id="{ED291B17-9318-49DB-B28B-6E5994AE9581}" type="datetime1">
              <a:rPr lang="en-US" smtClean="0"/>
              <a:t>5/11/2022</a:t>
            </a:fld>
            <a:endParaRPr lang="en-US" dirty="0"/>
          </a:p>
        </p:txBody>
      </p:sp>
      <p:sp>
        <p:nvSpPr>
          <p:cNvPr id="9" name="Footer Placeholder 8">
            <a:extLst>
              <a:ext uri="{FF2B5EF4-FFF2-40B4-BE49-F238E27FC236}">
                <a16:creationId xmlns:a16="http://schemas.microsoft.com/office/drawing/2014/main" id="{DEC604B9-52E9-4810-8359-47206518D03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5898A89F-CA25-400F-B05A-AECBF2517E4F}"/>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5922149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6"/>
            <a:ext cx="11029616" cy="118872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340864"/>
            <a:ext cx="11029615" cy="36344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a:extLst>
              <a:ext uri="{FF2B5EF4-FFF2-40B4-BE49-F238E27FC236}">
                <a16:creationId xmlns:a16="http://schemas.microsoft.com/office/drawing/2014/main" id="{770E6237-3456-439F-802D-3BA93FC7E3E5}"/>
              </a:ext>
            </a:extLst>
          </p:cNvPr>
          <p:cNvSpPr>
            <a:spLocks noGrp="1"/>
          </p:cNvSpPr>
          <p:nvPr>
            <p:ph type="dt" sz="half" idx="10"/>
          </p:nvPr>
        </p:nvSpPr>
        <p:spPr/>
        <p:txBody>
          <a:bodyPr/>
          <a:lstStyle/>
          <a:p>
            <a:fld id="{78DD82B9-B8EE-4375-B6FF-88FA6ABB15D9}" type="datetime1">
              <a:rPr lang="en-US" smtClean="0"/>
              <a:t>5/11/2022</a:t>
            </a:fld>
            <a:endParaRPr lang="en-US" dirty="0"/>
          </a:p>
        </p:txBody>
      </p:sp>
      <p:sp>
        <p:nvSpPr>
          <p:cNvPr id="9" name="Footer Placeholder 8">
            <a:extLst>
              <a:ext uri="{FF2B5EF4-FFF2-40B4-BE49-F238E27FC236}">
                <a16:creationId xmlns:a16="http://schemas.microsoft.com/office/drawing/2014/main" id="{1356D3B5-6063-4A89-B88F-9D3043916FF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02B78BF7-69D3-4CE0-A631-50EFD41EEEB8}"/>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7083529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2393950"/>
            <a:ext cx="11029615" cy="2147467"/>
          </a:xfrm>
        </p:spPr>
        <p:txBody>
          <a:bodyPr anchor="b">
            <a:normAutofit/>
          </a:bodyPr>
          <a:lstStyle>
            <a:lvl1pPr algn="l">
              <a:defRPr sz="3600" b="0" cap="all">
                <a:solidFill>
                  <a:schemeClr val="tx1">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1582016-5696-4A93-887F-BBB3B9002FE5}"/>
              </a:ext>
            </a:extLst>
          </p:cNvPr>
          <p:cNvSpPr>
            <a:spLocks noGrp="1"/>
          </p:cNvSpPr>
          <p:nvPr>
            <p:ph type="dt" sz="half" idx="10"/>
          </p:nvPr>
        </p:nvSpPr>
        <p:spPr/>
        <p:txBody>
          <a:bodyPr/>
          <a:lstStyle/>
          <a:p>
            <a:fld id="{B2497495-0637-405E-AE64-5CC7506D51F5}" type="datetime1">
              <a:rPr lang="en-US" smtClean="0"/>
              <a:t>5/11/2022</a:t>
            </a:fld>
            <a:endParaRPr lang="en-US" dirty="0"/>
          </a:p>
        </p:txBody>
      </p:sp>
      <p:sp>
        <p:nvSpPr>
          <p:cNvPr id="9" name="Footer Placeholder 8">
            <a:extLst>
              <a:ext uri="{FF2B5EF4-FFF2-40B4-BE49-F238E27FC236}">
                <a16:creationId xmlns:a16="http://schemas.microsoft.com/office/drawing/2014/main" id="{857CFCD5-1192-4E18-8A8F-29E153B44DA4}"/>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E39A109E-5018-4794-92B3-FD5E5BCD95E8}"/>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1794415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194767"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6039" y="2228003"/>
            <a:ext cx="5194769"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BFFD690-9426-415D-8B65-26881E07B2D4}" type="datetime1">
              <a:rPr lang="en-US" smtClean="0"/>
              <a:t>5/11/2022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6482284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581191" y="2250891"/>
            <a:ext cx="5194769" cy="557784"/>
          </a:xfrm>
        </p:spPr>
        <p:txBody>
          <a:bodyPr anchor="ctr">
            <a:noAutofit/>
          </a:bodyPr>
          <a:lstStyle>
            <a:lvl1pPr marL="0" indent="0">
              <a:buNone/>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194766"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6039" y="2250892"/>
            <a:ext cx="5194770" cy="553373"/>
          </a:xfrm>
        </p:spPr>
        <p:txBody>
          <a:bodyPr anchor="ctr">
            <a:noAutofit/>
          </a:bodyPr>
          <a:lstStyle>
            <a:lvl1pPr marL="0" marR="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a:pPr>
            <a:r>
              <a:rPr lang="en-US"/>
              <a:t>Click to edit Master text styles</a:t>
            </a:r>
          </a:p>
        </p:txBody>
      </p:sp>
      <p:sp>
        <p:nvSpPr>
          <p:cNvPr id="6" name="Content Placeholder 5"/>
          <p:cNvSpPr>
            <a:spLocks noGrp="1"/>
          </p:cNvSpPr>
          <p:nvPr>
            <p:ph sz="quarter" idx="4"/>
          </p:nvPr>
        </p:nvSpPr>
        <p:spPr>
          <a:xfrm>
            <a:off x="6416037" y="2926052"/>
            <a:ext cx="5194771"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4C4989A-474C-40DE-95B9-011C28B71673}" type="datetime1">
              <a:rPr lang="en-US" smtClean="0"/>
              <a:t>5/11/2022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157730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DB4ED54-5B5E-4A04-93D3-5772E3CE3818}" type="datetime1">
              <a:rPr lang="en-US" smtClean="0"/>
              <a:t>5/11/2022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8368725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DE50D6-574B-40AF-946F-D52A04ADE379}" type="datetime1">
              <a:rPr lang="en-US" smtClean="0"/>
              <a:t>5/11/2022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9326679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20C96A-1EB2-7744-8F14-B977022639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70D2414-4972-E240-9410-B79816FCA68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2D270A6-042A-4E4D-861B-89B790AB5243}"/>
              </a:ext>
            </a:extLst>
          </p:cNvPr>
          <p:cNvSpPr>
            <a:spLocks noGrp="1"/>
          </p:cNvSpPr>
          <p:nvPr>
            <p:ph type="dt" sz="half" idx="10"/>
          </p:nvPr>
        </p:nvSpPr>
        <p:spPr/>
        <p:txBody>
          <a:bodyPr/>
          <a:lstStyle/>
          <a:p>
            <a:fld id="{58B27E67-B5B6-9B48-B4A2-022EB9CD6ADE}" type="datetimeFigureOut">
              <a:rPr lang="en-US" smtClean="0"/>
              <a:t>5/11/2022</a:t>
            </a:fld>
            <a:endParaRPr lang="en-US" dirty="0"/>
          </a:p>
        </p:txBody>
      </p:sp>
      <p:sp>
        <p:nvSpPr>
          <p:cNvPr id="5" name="Footer Placeholder 4">
            <a:extLst>
              <a:ext uri="{FF2B5EF4-FFF2-40B4-BE49-F238E27FC236}">
                <a16:creationId xmlns:a16="http://schemas.microsoft.com/office/drawing/2014/main" id="{B8402ACE-CF52-AF4C-B6A9-3A266D11C2B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762BBE2-FB26-4145-B892-37A34D6E2FC0}"/>
              </a:ext>
            </a:extLst>
          </p:cNvPr>
          <p:cNvSpPr>
            <a:spLocks noGrp="1"/>
          </p:cNvSpPr>
          <p:nvPr>
            <p:ph type="sldNum" sz="quarter" idx="12"/>
          </p:nvPr>
        </p:nvSpPr>
        <p:spPr/>
        <p:txBody>
          <a:bodyPr/>
          <a:lstStyle/>
          <a:p>
            <a:fld id="{1434736C-E90C-7746-BE16-3CFBCD4C03DC}" type="slidenum">
              <a:rPr lang="en-US" smtClean="0"/>
              <a:t>‹#›</a:t>
            </a:fld>
            <a:endParaRPr lang="en-US" dirty="0"/>
          </a:p>
        </p:txBody>
      </p:sp>
    </p:spTree>
    <p:extLst>
      <p:ext uri="{BB962C8B-B14F-4D97-AF65-F5344CB8AC3E}">
        <p14:creationId xmlns:p14="http://schemas.microsoft.com/office/powerpoint/2010/main" val="25181198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601200"/>
            <a:ext cx="3682723" cy="5815475"/>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767857" y="933450"/>
            <a:ext cx="3031852" cy="1722419"/>
          </a:xfrm>
        </p:spPr>
        <p:txBody>
          <a:bodyPr anchor="b">
            <a:normAutofit/>
          </a:bodyPr>
          <a:lstStyle>
            <a:lvl1pPr algn="l">
              <a:defRPr sz="24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900928" y="1179829"/>
            <a:ext cx="6650991" cy="4658216"/>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7857" y="2836654"/>
            <a:ext cx="3031852" cy="3001392"/>
          </a:xfrm>
        </p:spPr>
        <p:txBody>
          <a:bodyPr anchor="t">
            <a:normAutofit/>
          </a:bodyPr>
          <a:lstStyle>
            <a:lvl1pPr marL="0" indent="0" algn="l">
              <a:buNone/>
              <a:defRPr sz="1600">
                <a:solidFill>
                  <a:srgbClr val="FFFFFF"/>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a:extLst>
              <a:ext uri="{FF2B5EF4-FFF2-40B4-BE49-F238E27FC236}">
                <a16:creationId xmlns:a16="http://schemas.microsoft.com/office/drawing/2014/main" id="{0B919CC2-2A65-446F-B538-9E6249035445}"/>
              </a:ext>
            </a:extLst>
          </p:cNvPr>
          <p:cNvSpPr>
            <a:spLocks noGrp="1"/>
          </p:cNvSpPr>
          <p:nvPr>
            <p:ph type="dt" sz="half" idx="10"/>
          </p:nvPr>
        </p:nvSpPr>
        <p:spPr>
          <a:xfrm>
            <a:off x="7605951" y="6456916"/>
            <a:ext cx="2844799" cy="365125"/>
          </a:xfrm>
        </p:spPr>
        <p:txBody>
          <a:bodyPr/>
          <a:lstStyle/>
          <a:p>
            <a:fld id="{D82884F1-FFEA-405F-9602-3DCA865EDA4E}" type="datetime1">
              <a:rPr lang="en-US" smtClean="0"/>
              <a:t>5/11/2022</a:t>
            </a:fld>
            <a:endParaRPr lang="en-US" dirty="0"/>
          </a:p>
        </p:txBody>
      </p:sp>
      <p:sp>
        <p:nvSpPr>
          <p:cNvPr id="10" name="Footer Placeholder 9">
            <a:extLst>
              <a:ext uri="{FF2B5EF4-FFF2-40B4-BE49-F238E27FC236}">
                <a16:creationId xmlns:a16="http://schemas.microsoft.com/office/drawing/2014/main" id="{B72412AE-119E-4982-8B24-63365EFCA796}"/>
              </a:ext>
            </a:extLst>
          </p:cNvPr>
          <p:cNvSpPr>
            <a:spLocks noGrp="1"/>
          </p:cNvSpPr>
          <p:nvPr>
            <p:ph type="ftr" sz="quarter" idx="11"/>
          </p:nvPr>
        </p:nvSpPr>
        <p:spPr>
          <a:xfrm>
            <a:off x="581192" y="6452590"/>
            <a:ext cx="6917210" cy="365125"/>
          </a:xfrm>
        </p:spPr>
        <p:txBody>
          <a:bodyPr/>
          <a:lstStyle/>
          <a:p>
            <a:endParaRPr lang="en-US" dirty="0"/>
          </a:p>
        </p:txBody>
      </p:sp>
      <p:sp>
        <p:nvSpPr>
          <p:cNvPr id="11" name="Slide Number Placeholder 10">
            <a:extLst>
              <a:ext uri="{FF2B5EF4-FFF2-40B4-BE49-F238E27FC236}">
                <a16:creationId xmlns:a16="http://schemas.microsoft.com/office/drawing/2014/main" id="{7FC4BB19-6AD1-45CF-9F99-00B109890FAB}"/>
              </a:ext>
            </a:extLst>
          </p:cNvPr>
          <p:cNvSpPr>
            <a:spLocks noGrp="1"/>
          </p:cNvSpPr>
          <p:nvPr>
            <p:ph type="sldNum" sz="quarter" idx="12"/>
          </p:nvPr>
        </p:nvSpPr>
        <p:spPr>
          <a:xfrm>
            <a:off x="10558300" y="6456916"/>
            <a:ext cx="1052510" cy="365125"/>
          </a:xfrm>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298053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tx1">
                    <a:lumMod val="75000"/>
                    <a:lumOff val="25000"/>
                  </a:schemeClr>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641350"/>
            <a:ext cx="11290859" cy="3651249"/>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581192" y="5260127"/>
            <a:ext cx="11029617" cy="998148"/>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E18DB4A-8810-4A10-AD5C-D5E2C667F5B3}" type="datetime1">
              <a:rPr lang="en-US" smtClean="0"/>
              <a:t>5/11/2022</a:t>
            </a:fld>
            <a:endParaRPr lang="en-US" dirty="0"/>
          </a:p>
        </p:txBody>
      </p:sp>
      <p:sp>
        <p:nvSpPr>
          <p:cNvPr id="6" name="Footer Placeholder 5"/>
          <p:cNvSpPr>
            <a:spLocks noGrp="1"/>
          </p:cNvSpPr>
          <p:nvPr>
            <p:ph type="ftr" sz="quarter" idx="11"/>
          </p:nvPr>
        </p:nvSpPr>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1681384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ED4963-E985-44C4-B8C4-FDD613B7C2F8}" type="datetime1">
              <a:rPr lang="en-US" smtClean="0"/>
              <a:t>5/11/2022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9075025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058151" y="599725"/>
            <a:ext cx="3687316" cy="5816950"/>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204200" y="863600"/>
            <a:ext cx="3124200" cy="4807326"/>
          </a:xfrm>
        </p:spPr>
        <p:txBody>
          <a:bodyPr vert="eaVert" anchor="ctr"/>
          <a:lstStyle>
            <a:lvl1pPr>
              <a:defRPr>
                <a:solidFill>
                  <a:srgbClr val="FFFF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774923" y="863600"/>
            <a:ext cx="7161625" cy="4807326"/>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7">
            <a:extLst>
              <a:ext uri="{FF2B5EF4-FFF2-40B4-BE49-F238E27FC236}">
                <a16:creationId xmlns:a16="http://schemas.microsoft.com/office/drawing/2014/main" id="{F6423B97-A5D4-47B9-8861-73B3707A04CF}"/>
              </a:ext>
            </a:extLst>
          </p:cNvPr>
          <p:cNvSpPr/>
          <p:nvPr/>
        </p:nvSpPr>
        <p:spPr>
          <a:xfrm>
            <a:off x="446534" y="457200"/>
            <a:ext cx="3703320" cy="94997"/>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9" name="Rectangle 8">
            <a:extLst>
              <a:ext uri="{FF2B5EF4-FFF2-40B4-BE49-F238E27FC236}">
                <a16:creationId xmlns:a16="http://schemas.microsoft.com/office/drawing/2014/main" id="{1AEC0421-37B4-4481-A10D-69FDF5EC7909}"/>
              </a:ext>
            </a:extLst>
          </p:cNvPr>
          <p:cNvSpPr/>
          <p:nvPr/>
        </p:nvSpPr>
        <p:spPr>
          <a:xfrm>
            <a:off x="8042147" y="453643"/>
            <a:ext cx="3703320" cy="98554"/>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a:extLst>
              <a:ext uri="{FF2B5EF4-FFF2-40B4-BE49-F238E27FC236}">
                <a16:creationId xmlns:a16="http://schemas.microsoft.com/office/drawing/2014/main" id="{5F7265B5-9F97-4F1E-99E9-74F7B7E62337}"/>
              </a:ext>
            </a:extLst>
          </p:cNvPr>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1" name="Date Placeholder 10">
            <a:extLst>
              <a:ext uri="{FF2B5EF4-FFF2-40B4-BE49-F238E27FC236}">
                <a16:creationId xmlns:a16="http://schemas.microsoft.com/office/drawing/2014/main" id="{5C74A470-3BD3-4F33-80E5-67E6E87FCBE7}"/>
              </a:ext>
            </a:extLst>
          </p:cNvPr>
          <p:cNvSpPr>
            <a:spLocks noGrp="1"/>
          </p:cNvSpPr>
          <p:nvPr>
            <p:ph type="dt" sz="half" idx="10"/>
          </p:nvPr>
        </p:nvSpPr>
        <p:spPr/>
        <p:txBody>
          <a:bodyPr/>
          <a:lstStyle/>
          <a:p>
            <a:fld id="{ED291B17-9318-49DB-B28B-6E5994AE9581}" type="datetime1">
              <a:rPr lang="en-US" smtClean="0"/>
              <a:t>5/11/2022</a:t>
            </a:fld>
            <a:endParaRPr lang="en-US" dirty="0"/>
          </a:p>
        </p:txBody>
      </p:sp>
      <p:sp>
        <p:nvSpPr>
          <p:cNvPr id="12" name="Footer Placeholder 11">
            <a:extLst>
              <a:ext uri="{FF2B5EF4-FFF2-40B4-BE49-F238E27FC236}">
                <a16:creationId xmlns:a16="http://schemas.microsoft.com/office/drawing/2014/main" id="{9A3A30BA-DB50-4D7D-BCDE-17D20FB354DF}"/>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76FF9E58-C0B2-436B-A21C-DB45A00D651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5513149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Subtitle and Two Content">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F5DD3976-3799-45E1-B9A1-BB7805C2497D}"/>
              </a:ext>
            </a:extLst>
          </p:cNvPr>
          <p:cNvGraphicFramePr>
            <a:graphicFrameLocks noChangeAspect="1"/>
          </p:cNvGraphicFramePr>
          <p:nvPr userDrawn="1">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038" name="think-cell Slide" r:id="rId4" imgW="395" imgH="396" progId="TCLayout.ActiveDocument.1">
                  <p:embed/>
                </p:oleObj>
              </mc:Choice>
              <mc:Fallback>
                <p:oleObj name="think-cell Slide" r:id="rId4" imgW="395" imgH="396" progId="TCLayout.ActiveDocument.1">
                  <p:embed/>
                  <p:pic>
                    <p:nvPicPr>
                      <p:cNvPr id="2" name="Object 1" hidden="1">
                        <a:extLst>
                          <a:ext uri="{FF2B5EF4-FFF2-40B4-BE49-F238E27FC236}">
                            <a16:creationId xmlns:a16="http://schemas.microsoft.com/office/drawing/2014/main" id="{F5DD3976-3799-45E1-B9A1-BB7805C2497D}"/>
                          </a:ext>
                        </a:extLst>
                      </p:cNvPr>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3" name="Content Placeholder 2"/>
          <p:cNvSpPr>
            <a:spLocks noGrp="1"/>
          </p:cNvSpPr>
          <p:nvPr>
            <p:ph idx="1"/>
          </p:nvPr>
        </p:nvSpPr>
        <p:spPr>
          <a:xfrm>
            <a:off x="474849" y="1375200"/>
            <a:ext cx="4799796" cy="4525538"/>
          </a:xfrm>
        </p:spPr>
        <p:txBody>
          <a:bodyPr/>
          <a:lstStyle>
            <a:lvl1pPr>
              <a:lnSpc>
                <a:spcPct val="105000"/>
              </a:lnSpc>
              <a:spcBef>
                <a:spcPts val="1000"/>
              </a:spcBef>
              <a:defRPr/>
            </a:lvl1pPr>
            <a:lvl2pPr>
              <a:lnSpc>
                <a:spcPct val="105000"/>
              </a:lnSpc>
              <a:spcBef>
                <a:spcPts val="500"/>
              </a:spcBef>
              <a:defRPr/>
            </a:lvl2pPr>
            <a:lvl3pPr>
              <a:lnSpc>
                <a:spcPct val="105000"/>
              </a:lnSpc>
              <a:spcBef>
                <a:spcPts val="500"/>
              </a:spcBef>
              <a:defRPr/>
            </a:lvl3pPr>
            <a:lvl4pPr>
              <a:lnSpc>
                <a:spcPct val="105000"/>
              </a:lnSpc>
              <a:spcBef>
                <a:spcPts val="500"/>
              </a:spcBef>
              <a:defRPr/>
            </a:lvl4pPr>
            <a:lvl5pPr>
              <a:lnSpc>
                <a:spcPct val="105000"/>
              </a:lnSpc>
              <a:spcBef>
                <a:spcPts val="500"/>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p>
            <a:r>
              <a:rPr lang="en-GB" dirty="0"/>
              <a:t>Section title [enter in Footer field from the Insert ribbon]</a:t>
            </a:r>
          </a:p>
        </p:txBody>
      </p:sp>
      <p:sp>
        <p:nvSpPr>
          <p:cNvPr id="6" name="Slide Number Placeholder 5"/>
          <p:cNvSpPr>
            <a:spLocks noGrp="1"/>
          </p:cNvSpPr>
          <p:nvPr>
            <p:ph type="sldNum" sz="quarter" idx="12"/>
          </p:nvPr>
        </p:nvSpPr>
        <p:spPr/>
        <p:txBody>
          <a:bodyPr/>
          <a:lstStyle/>
          <a:p>
            <a:fld id="{CB2ABBFD-A820-4820-BB68-F332EB00880D}" type="slidenum">
              <a:rPr lang="en-GB" smtClean="0"/>
              <a:t>‹#›</a:t>
            </a:fld>
            <a:endParaRPr lang="en-GB" dirty="0"/>
          </a:p>
        </p:txBody>
      </p:sp>
      <p:sp>
        <p:nvSpPr>
          <p:cNvPr id="7" name="Text Placeholder 6"/>
          <p:cNvSpPr>
            <a:spLocks noGrp="1"/>
          </p:cNvSpPr>
          <p:nvPr>
            <p:ph type="body" sz="quarter" idx="13" hasCustomPrompt="1"/>
          </p:nvPr>
        </p:nvSpPr>
        <p:spPr>
          <a:xfrm>
            <a:off x="475200" y="269508"/>
            <a:ext cx="11203200" cy="904093"/>
          </a:xfrm>
        </p:spPr>
        <p:txBody>
          <a:bodyPr/>
          <a:lstStyle>
            <a:lvl1pPr>
              <a:lnSpc>
                <a:spcPct val="95000"/>
              </a:lnSpc>
              <a:spcBef>
                <a:spcPts val="0"/>
              </a:spcBef>
              <a:defRPr sz="2800" b="1">
                <a:solidFill>
                  <a:schemeClr val="accent1"/>
                </a:solidFill>
              </a:defRPr>
            </a:lvl1pPr>
            <a:lvl2pPr marL="0" indent="0">
              <a:lnSpc>
                <a:spcPct val="95000"/>
              </a:lnSpc>
              <a:spcBef>
                <a:spcPts val="0"/>
              </a:spcBef>
              <a:buFontTx/>
              <a:buNone/>
              <a:defRPr sz="2800">
                <a:solidFill>
                  <a:schemeClr val="accent5"/>
                </a:solidFill>
                <a:latin typeface="+mn-lt"/>
              </a:defRPr>
            </a:lvl2pPr>
          </a:lstStyle>
          <a:p>
            <a:pPr lvl="0"/>
            <a:r>
              <a:rPr lang="en-US" dirty="0"/>
              <a:t>Click to edit Master title styles</a:t>
            </a:r>
          </a:p>
          <a:p>
            <a:pPr lvl="1"/>
            <a:r>
              <a:rPr lang="en-US" dirty="0"/>
              <a:t>Second level</a:t>
            </a:r>
          </a:p>
        </p:txBody>
      </p:sp>
      <p:sp>
        <p:nvSpPr>
          <p:cNvPr id="8" name="Content Placeholder 7"/>
          <p:cNvSpPr>
            <a:spLocks noGrp="1"/>
          </p:cNvSpPr>
          <p:nvPr>
            <p:ph sz="quarter" idx="14"/>
          </p:nvPr>
        </p:nvSpPr>
        <p:spPr>
          <a:xfrm>
            <a:off x="5826492" y="1385888"/>
            <a:ext cx="5878675" cy="45148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52211822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4"/>
            <a:ext cx="11298932" cy="3338149"/>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tx1">
                    <a:lumMod val="75000"/>
                    <a:lumOff val="2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8" name="Date Placeholder 7">
            <a:extLst>
              <a:ext uri="{FF2B5EF4-FFF2-40B4-BE49-F238E27FC236}">
                <a16:creationId xmlns:a16="http://schemas.microsoft.com/office/drawing/2014/main" id="{7FA0ACE7-29A8-47D3-A7D9-257B711D8023}"/>
              </a:ext>
            </a:extLst>
          </p:cNvPr>
          <p:cNvSpPr>
            <a:spLocks noGrp="1"/>
          </p:cNvSpPr>
          <p:nvPr>
            <p:ph type="dt" sz="half" idx="10"/>
          </p:nvPr>
        </p:nvSpPr>
        <p:spPr/>
        <p:txBody>
          <a:bodyPr/>
          <a:lstStyle/>
          <a:p>
            <a:fld id="{ED291B17-9318-49DB-B28B-6E5994AE9581}" type="datetime1">
              <a:rPr lang="en-US" smtClean="0"/>
              <a:t>5/11/2022</a:t>
            </a:fld>
            <a:endParaRPr lang="en-US" dirty="0"/>
          </a:p>
        </p:txBody>
      </p:sp>
      <p:sp>
        <p:nvSpPr>
          <p:cNvPr id="9" name="Footer Placeholder 8">
            <a:extLst>
              <a:ext uri="{FF2B5EF4-FFF2-40B4-BE49-F238E27FC236}">
                <a16:creationId xmlns:a16="http://schemas.microsoft.com/office/drawing/2014/main" id="{DEC604B9-52E9-4810-8359-47206518D03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5898A89F-CA25-400F-B05A-AECBF2517E4F}"/>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7193810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6"/>
            <a:ext cx="11029616" cy="118872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340864"/>
            <a:ext cx="11029615" cy="36344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a:extLst>
              <a:ext uri="{FF2B5EF4-FFF2-40B4-BE49-F238E27FC236}">
                <a16:creationId xmlns:a16="http://schemas.microsoft.com/office/drawing/2014/main" id="{770E6237-3456-439F-802D-3BA93FC7E3E5}"/>
              </a:ext>
            </a:extLst>
          </p:cNvPr>
          <p:cNvSpPr>
            <a:spLocks noGrp="1"/>
          </p:cNvSpPr>
          <p:nvPr>
            <p:ph type="dt" sz="half" idx="10"/>
          </p:nvPr>
        </p:nvSpPr>
        <p:spPr/>
        <p:txBody>
          <a:bodyPr/>
          <a:lstStyle/>
          <a:p>
            <a:fld id="{78DD82B9-B8EE-4375-B6FF-88FA6ABB15D9}" type="datetime1">
              <a:rPr lang="en-US" smtClean="0"/>
              <a:t>5/11/2022</a:t>
            </a:fld>
            <a:endParaRPr lang="en-US" dirty="0"/>
          </a:p>
        </p:txBody>
      </p:sp>
      <p:sp>
        <p:nvSpPr>
          <p:cNvPr id="9" name="Footer Placeholder 8">
            <a:extLst>
              <a:ext uri="{FF2B5EF4-FFF2-40B4-BE49-F238E27FC236}">
                <a16:creationId xmlns:a16="http://schemas.microsoft.com/office/drawing/2014/main" id="{1356D3B5-6063-4A89-B88F-9D3043916FF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02B78BF7-69D3-4CE0-A631-50EFD41EEEB8}"/>
              </a:ext>
            </a:extLst>
          </p:cNvPr>
          <p:cNvSpPr>
            <a:spLocks noGrp="1"/>
          </p:cNvSpPr>
          <p:nvPr>
            <p:ph type="sldNum" sz="quarter" idx="12"/>
          </p:nvPr>
        </p:nvSpPr>
        <p:spPr/>
        <p:txBody>
          <a:bodyPr/>
          <a:lstStyle/>
          <a:p>
            <a:fld id="{3A98EE3D-8CD1-4C3F-BD1C-C98C9596463C}" type="slidenum">
              <a:rPr lang="en-US" smtClean="0"/>
              <a:t>‹#›</a:t>
            </a:fld>
            <a:endParaRPr lang="en-US" dirty="0"/>
          </a:p>
        </p:txBody>
      </p:sp>
      <p:sp>
        <p:nvSpPr>
          <p:cNvPr id="4" name="TextBox 3">
            <a:extLst>
              <a:ext uri="{FF2B5EF4-FFF2-40B4-BE49-F238E27FC236}">
                <a16:creationId xmlns:a16="http://schemas.microsoft.com/office/drawing/2014/main" id="{EBBE49C9-080E-4632-864B-6E59DDC76515}"/>
              </a:ext>
            </a:extLst>
          </p:cNvPr>
          <p:cNvSpPr txBox="1"/>
          <p:nvPr userDrawn="1"/>
        </p:nvSpPr>
        <p:spPr>
          <a:xfrm rot="19878067">
            <a:off x="3515726" y="4078983"/>
            <a:ext cx="8807093" cy="707886"/>
          </a:xfrm>
          <a:prstGeom prst="rect">
            <a:avLst/>
          </a:prstGeom>
          <a:noFill/>
        </p:spPr>
        <p:txBody>
          <a:bodyPr wrap="square" rtlCol="0">
            <a:spAutoFit/>
          </a:bodyPr>
          <a:lstStyle/>
          <a:p>
            <a:r>
              <a:rPr lang="en-US" sz="4000" dirty="0">
                <a:solidFill>
                  <a:schemeClr val="bg1">
                    <a:lumMod val="85000"/>
                  </a:schemeClr>
                </a:solidFill>
              </a:rPr>
              <a:t>DRAFT – NOT FOR DISTRIBUTION</a:t>
            </a:r>
          </a:p>
        </p:txBody>
      </p:sp>
    </p:spTree>
    <p:extLst>
      <p:ext uri="{BB962C8B-B14F-4D97-AF65-F5344CB8AC3E}">
        <p14:creationId xmlns:p14="http://schemas.microsoft.com/office/powerpoint/2010/main" val="30900006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2393950"/>
            <a:ext cx="11029615" cy="2147467"/>
          </a:xfrm>
        </p:spPr>
        <p:txBody>
          <a:bodyPr anchor="b">
            <a:normAutofit/>
          </a:bodyPr>
          <a:lstStyle>
            <a:lvl1pPr algn="l">
              <a:defRPr sz="3600" b="0" cap="all">
                <a:solidFill>
                  <a:schemeClr val="tx1">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1582016-5696-4A93-887F-BBB3B9002FE5}"/>
              </a:ext>
            </a:extLst>
          </p:cNvPr>
          <p:cNvSpPr>
            <a:spLocks noGrp="1"/>
          </p:cNvSpPr>
          <p:nvPr>
            <p:ph type="dt" sz="half" idx="10"/>
          </p:nvPr>
        </p:nvSpPr>
        <p:spPr/>
        <p:txBody>
          <a:bodyPr/>
          <a:lstStyle/>
          <a:p>
            <a:fld id="{B2497495-0637-405E-AE64-5CC7506D51F5}" type="datetime1">
              <a:rPr lang="en-US" smtClean="0"/>
              <a:t>5/11/2022</a:t>
            </a:fld>
            <a:endParaRPr lang="en-US" dirty="0"/>
          </a:p>
        </p:txBody>
      </p:sp>
      <p:sp>
        <p:nvSpPr>
          <p:cNvPr id="9" name="Footer Placeholder 8">
            <a:extLst>
              <a:ext uri="{FF2B5EF4-FFF2-40B4-BE49-F238E27FC236}">
                <a16:creationId xmlns:a16="http://schemas.microsoft.com/office/drawing/2014/main" id="{857CFCD5-1192-4E18-8A8F-29E153B44DA4}"/>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E39A109E-5018-4794-92B3-FD5E5BCD95E8}"/>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54962278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194767"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6039" y="2228003"/>
            <a:ext cx="5194769"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BFFD690-9426-415D-8B65-26881E07B2D4}" type="datetime1">
              <a:rPr lang="en-US" smtClean="0"/>
              <a:t>5/11/2022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86603267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Comparison">
    <p:spTree>
      <p:nvGrpSpPr>
        <p:cNvPr id="1" name=""/>
        <p:cNvGrpSpPr/>
        <p:nvPr/>
      </p:nvGrpSpPr>
      <p:grpSpPr>
        <a:xfrm>
          <a:off x="0" y="0"/>
          <a:ext cx="0" cy="0"/>
          <a:chOff x="0" y="0"/>
          <a:chExt cx="0" cy="0"/>
        </a:xfrm>
      </p:grpSpPr>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581191" y="2250891"/>
            <a:ext cx="5194769" cy="557784"/>
          </a:xfrm>
        </p:spPr>
        <p:txBody>
          <a:bodyPr anchor="ctr">
            <a:noAutofit/>
          </a:bodyPr>
          <a:lstStyle>
            <a:lvl1pPr marL="0" indent="0">
              <a:buNone/>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194766"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6039" y="2250892"/>
            <a:ext cx="5194770" cy="553373"/>
          </a:xfrm>
        </p:spPr>
        <p:txBody>
          <a:bodyPr anchor="ctr">
            <a:noAutofit/>
          </a:bodyPr>
          <a:lstStyle>
            <a:lvl1pPr marL="0" marR="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a:pPr>
            <a:r>
              <a:rPr lang="en-US"/>
              <a:t>Click to edit Master text styles</a:t>
            </a:r>
          </a:p>
        </p:txBody>
      </p:sp>
      <p:sp>
        <p:nvSpPr>
          <p:cNvPr id="6" name="Content Placeholder 5"/>
          <p:cNvSpPr>
            <a:spLocks noGrp="1"/>
          </p:cNvSpPr>
          <p:nvPr>
            <p:ph sz="quarter" idx="4"/>
          </p:nvPr>
        </p:nvSpPr>
        <p:spPr>
          <a:xfrm>
            <a:off x="6416037" y="2926052"/>
            <a:ext cx="5194771"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4C4989A-474C-40DE-95B9-011C28B71673}" type="datetime1">
              <a:rPr lang="en-US" smtClean="0"/>
              <a:t>5/11/2022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5288299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CD4D9B-6BB7-6B49-AE9C-7FE49E6FC01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531C20C-F693-6D40-AEB6-4D2F0C9F623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ED98EF7E-50E9-0645-AC6A-D4E2E2407BBF}"/>
              </a:ext>
            </a:extLst>
          </p:cNvPr>
          <p:cNvSpPr>
            <a:spLocks noGrp="1"/>
          </p:cNvSpPr>
          <p:nvPr>
            <p:ph type="dt" sz="half" idx="10"/>
          </p:nvPr>
        </p:nvSpPr>
        <p:spPr/>
        <p:txBody>
          <a:bodyPr/>
          <a:lstStyle/>
          <a:p>
            <a:fld id="{58B27E67-B5B6-9B48-B4A2-022EB9CD6ADE}" type="datetimeFigureOut">
              <a:rPr lang="en-US" smtClean="0"/>
              <a:t>5/11/2022</a:t>
            </a:fld>
            <a:endParaRPr lang="en-US" dirty="0"/>
          </a:p>
        </p:txBody>
      </p:sp>
      <p:sp>
        <p:nvSpPr>
          <p:cNvPr id="5" name="Footer Placeholder 4">
            <a:extLst>
              <a:ext uri="{FF2B5EF4-FFF2-40B4-BE49-F238E27FC236}">
                <a16:creationId xmlns:a16="http://schemas.microsoft.com/office/drawing/2014/main" id="{FA1503A6-D6B3-0E44-B8BF-8825950232F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4B7CEDE-9164-BF4E-8355-6D7082399076}"/>
              </a:ext>
            </a:extLst>
          </p:cNvPr>
          <p:cNvSpPr>
            <a:spLocks noGrp="1"/>
          </p:cNvSpPr>
          <p:nvPr>
            <p:ph type="sldNum" sz="quarter" idx="12"/>
          </p:nvPr>
        </p:nvSpPr>
        <p:spPr/>
        <p:txBody>
          <a:bodyPr/>
          <a:lstStyle/>
          <a:p>
            <a:fld id="{1434736C-E90C-7746-BE16-3CFBCD4C03DC}" type="slidenum">
              <a:rPr lang="en-US" smtClean="0"/>
              <a:t>‹#›</a:t>
            </a:fld>
            <a:endParaRPr lang="en-US" dirty="0"/>
          </a:p>
        </p:txBody>
      </p:sp>
    </p:spTree>
    <p:extLst>
      <p:ext uri="{BB962C8B-B14F-4D97-AF65-F5344CB8AC3E}">
        <p14:creationId xmlns:p14="http://schemas.microsoft.com/office/powerpoint/2010/main" val="134091456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DB4ED54-5B5E-4A04-93D3-5772E3CE3818}" type="datetime1">
              <a:rPr lang="en-US" smtClean="0"/>
              <a:t>5/11/2022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77126397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DE50D6-574B-40AF-946F-D52A04ADE379}" type="datetime1">
              <a:rPr lang="en-US" smtClean="0"/>
              <a:t>5/11/2022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01289781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601200"/>
            <a:ext cx="3682723" cy="5815475"/>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767857" y="933450"/>
            <a:ext cx="3031852" cy="1722419"/>
          </a:xfrm>
        </p:spPr>
        <p:txBody>
          <a:bodyPr anchor="b">
            <a:normAutofit/>
          </a:bodyPr>
          <a:lstStyle>
            <a:lvl1pPr algn="l">
              <a:defRPr sz="24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900928" y="1179829"/>
            <a:ext cx="6650991" cy="4658216"/>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7857" y="2836654"/>
            <a:ext cx="3031852" cy="3001392"/>
          </a:xfrm>
        </p:spPr>
        <p:txBody>
          <a:bodyPr anchor="t">
            <a:normAutofit/>
          </a:bodyPr>
          <a:lstStyle>
            <a:lvl1pPr marL="0" indent="0" algn="l">
              <a:buNone/>
              <a:defRPr sz="1600">
                <a:solidFill>
                  <a:srgbClr val="FFFFFF"/>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a:extLst>
              <a:ext uri="{FF2B5EF4-FFF2-40B4-BE49-F238E27FC236}">
                <a16:creationId xmlns:a16="http://schemas.microsoft.com/office/drawing/2014/main" id="{0B919CC2-2A65-446F-B538-9E6249035445}"/>
              </a:ext>
            </a:extLst>
          </p:cNvPr>
          <p:cNvSpPr>
            <a:spLocks noGrp="1"/>
          </p:cNvSpPr>
          <p:nvPr>
            <p:ph type="dt" sz="half" idx="10"/>
          </p:nvPr>
        </p:nvSpPr>
        <p:spPr>
          <a:xfrm>
            <a:off x="7605951" y="6456916"/>
            <a:ext cx="2844799" cy="365125"/>
          </a:xfrm>
        </p:spPr>
        <p:txBody>
          <a:bodyPr/>
          <a:lstStyle/>
          <a:p>
            <a:fld id="{D82884F1-FFEA-405F-9602-3DCA865EDA4E}" type="datetime1">
              <a:rPr lang="en-US" smtClean="0"/>
              <a:t>5/11/2022</a:t>
            </a:fld>
            <a:endParaRPr lang="en-US" dirty="0"/>
          </a:p>
        </p:txBody>
      </p:sp>
      <p:sp>
        <p:nvSpPr>
          <p:cNvPr id="10" name="Footer Placeholder 9">
            <a:extLst>
              <a:ext uri="{FF2B5EF4-FFF2-40B4-BE49-F238E27FC236}">
                <a16:creationId xmlns:a16="http://schemas.microsoft.com/office/drawing/2014/main" id="{B72412AE-119E-4982-8B24-63365EFCA796}"/>
              </a:ext>
            </a:extLst>
          </p:cNvPr>
          <p:cNvSpPr>
            <a:spLocks noGrp="1"/>
          </p:cNvSpPr>
          <p:nvPr>
            <p:ph type="ftr" sz="quarter" idx="11"/>
          </p:nvPr>
        </p:nvSpPr>
        <p:spPr>
          <a:xfrm>
            <a:off x="581192" y="6452590"/>
            <a:ext cx="6917210" cy="365125"/>
          </a:xfrm>
        </p:spPr>
        <p:txBody>
          <a:bodyPr/>
          <a:lstStyle/>
          <a:p>
            <a:endParaRPr lang="en-US" dirty="0"/>
          </a:p>
        </p:txBody>
      </p:sp>
      <p:sp>
        <p:nvSpPr>
          <p:cNvPr id="11" name="Slide Number Placeholder 10">
            <a:extLst>
              <a:ext uri="{FF2B5EF4-FFF2-40B4-BE49-F238E27FC236}">
                <a16:creationId xmlns:a16="http://schemas.microsoft.com/office/drawing/2014/main" id="{7FC4BB19-6AD1-45CF-9F99-00B109890FAB}"/>
              </a:ext>
            </a:extLst>
          </p:cNvPr>
          <p:cNvSpPr>
            <a:spLocks noGrp="1"/>
          </p:cNvSpPr>
          <p:nvPr>
            <p:ph type="sldNum" sz="quarter" idx="12"/>
          </p:nvPr>
        </p:nvSpPr>
        <p:spPr>
          <a:xfrm>
            <a:off x="10558300" y="6456916"/>
            <a:ext cx="1052510" cy="365125"/>
          </a:xfrm>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39612287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tx1">
                    <a:lumMod val="75000"/>
                    <a:lumOff val="25000"/>
                  </a:schemeClr>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641350"/>
            <a:ext cx="11290859" cy="3651249"/>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581192" y="5260127"/>
            <a:ext cx="11029617" cy="998148"/>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E18DB4A-8810-4A10-AD5C-D5E2C667F5B3}" type="datetime1">
              <a:rPr lang="en-US" smtClean="0"/>
              <a:t>5/11/2022</a:t>
            </a:fld>
            <a:endParaRPr lang="en-US" dirty="0"/>
          </a:p>
        </p:txBody>
      </p:sp>
      <p:sp>
        <p:nvSpPr>
          <p:cNvPr id="6" name="Footer Placeholder 5"/>
          <p:cNvSpPr>
            <a:spLocks noGrp="1"/>
          </p:cNvSpPr>
          <p:nvPr>
            <p:ph type="ftr" sz="quarter" idx="11"/>
          </p:nvPr>
        </p:nvSpPr>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88032027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ED4963-E985-44C4-B8C4-FDD613B7C2F8}" type="datetime1">
              <a:rPr lang="en-US" smtClean="0"/>
              <a:t>5/11/2022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87023465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058151" y="599725"/>
            <a:ext cx="3687316" cy="5816950"/>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204200" y="863600"/>
            <a:ext cx="3124200" cy="4807326"/>
          </a:xfrm>
        </p:spPr>
        <p:txBody>
          <a:bodyPr vert="eaVert" anchor="ctr"/>
          <a:lstStyle>
            <a:lvl1pPr>
              <a:defRPr>
                <a:solidFill>
                  <a:srgbClr val="FFFF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774923" y="863600"/>
            <a:ext cx="7161625" cy="4807326"/>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7">
            <a:extLst>
              <a:ext uri="{FF2B5EF4-FFF2-40B4-BE49-F238E27FC236}">
                <a16:creationId xmlns:a16="http://schemas.microsoft.com/office/drawing/2014/main" id="{F6423B97-A5D4-47B9-8861-73B3707A04CF}"/>
              </a:ext>
            </a:extLst>
          </p:cNvPr>
          <p:cNvSpPr/>
          <p:nvPr/>
        </p:nvSpPr>
        <p:spPr>
          <a:xfrm>
            <a:off x="446534" y="457200"/>
            <a:ext cx="3703320" cy="94997"/>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9" name="Rectangle 8">
            <a:extLst>
              <a:ext uri="{FF2B5EF4-FFF2-40B4-BE49-F238E27FC236}">
                <a16:creationId xmlns:a16="http://schemas.microsoft.com/office/drawing/2014/main" id="{1AEC0421-37B4-4481-A10D-69FDF5EC7909}"/>
              </a:ext>
            </a:extLst>
          </p:cNvPr>
          <p:cNvSpPr/>
          <p:nvPr/>
        </p:nvSpPr>
        <p:spPr>
          <a:xfrm>
            <a:off x="8042147" y="453643"/>
            <a:ext cx="3703320" cy="98554"/>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a:extLst>
              <a:ext uri="{FF2B5EF4-FFF2-40B4-BE49-F238E27FC236}">
                <a16:creationId xmlns:a16="http://schemas.microsoft.com/office/drawing/2014/main" id="{5F7265B5-9F97-4F1E-99E9-74F7B7E62337}"/>
              </a:ext>
            </a:extLst>
          </p:cNvPr>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1" name="Date Placeholder 10">
            <a:extLst>
              <a:ext uri="{FF2B5EF4-FFF2-40B4-BE49-F238E27FC236}">
                <a16:creationId xmlns:a16="http://schemas.microsoft.com/office/drawing/2014/main" id="{5C74A470-3BD3-4F33-80E5-67E6E87FCBE7}"/>
              </a:ext>
            </a:extLst>
          </p:cNvPr>
          <p:cNvSpPr>
            <a:spLocks noGrp="1"/>
          </p:cNvSpPr>
          <p:nvPr>
            <p:ph type="dt" sz="half" idx="10"/>
          </p:nvPr>
        </p:nvSpPr>
        <p:spPr/>
        <p:txBody>
          <a:bodyPr/>
          <a:lstStyle/>
          <a:p>
            <a:fld id="{ED291B17-9318-49DB-B28B-6E5994AE9581}" type="datetime1">
              <a:rPr lang="en-US" smtClean="0"/>
              <a:t>5/11/2022</a:t>
            </a:fld>
            <a:endParaRPr lang="en-US" dirty="0"/>
          </a:p>
        </p:txBody>
      </p:sp>
      <p:sp>
        <p:nvSpPr>
          <p:cNvPr id="12" name="Footer Placeholder 11">
            <a:extLst>
              <a:ext uri="{FF2B5EF4-FFF2-40B4-BE49-F238E27FC236}">
                <a16:creationId xmlns:a16="http://schemas.microsoft.com/office/drawing/2014/main" id="{9A3A30BA-DB50-4D7D-BCDE-17D20FB354DF}"/>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76FF9E58-C0B2-436B-A21C-DB45A00D651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5387961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userDrawn="1">
  <p:cSld name="Title/Subtitle and Two Content">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F5DD3976-3799-45E1-B9A1-BB7805C2497D}"/>
              </a:ext>
            </a:extLst>
          </p:cNvPr>
          <p:cNvGraphicFramePr>
            <a:graphicFrameLocks noChangeAspect="1"/>
          </p:cNvGraphicFramePr>
          <p:nvPr userDrawn="1">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062" name="think-cell Slide" r:id="rId4" imgW="395" imgH="396" progId="TCLayout.ActiveDocument.1">
                  <p:embed/>
                </p:oleObj>
              </mc:Choice>
              <mc:Fallback>
                <p:oleObj name="think-cell Slide" r:id="rId4" imgW="395" imgH="396" progId="TCLayout.ActiveDocument.1">
                  <p:embed/>
                  <p:pic>
                    <p:nvPicPr>
                      <p:cNvPr id="2" name="Object 1" hidden="1">
                        <a:extLst>
                          <a:ext uri="{FF2B5EF4-FFF2-40B4-BE49-F238E27FC236}">
                            <a16:creationId xmlns:a16="http://schemas.microsoft.com/office/drawing/2014/main" id="{F5DD3976-3799-45E1-B9A1-BB7805C2497D}"/>
                          </a:ext>
                        </a:extLst>
                      </p:cNvPr>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3" name="Content Placeholder 2"/>
          <p:cNvSpPr>
            <a:spLocks noGrp="1"/>
          </p:cNvSpPr>
          <p:nvPr>
            <p:ph idx="1"/>
          </p:nvPr>
        </p:nvSpPr>
        <p:spPr>
          <a:xfrm>
            <a:off x="474849" y="1375200"/>
            <a:ext cx="4799796" cy="4525538"/>
          </a:xfrm>
        </p:spPr>
        <p:txBody>
          <a:bodyPr/>
          <a:lstStyle>
            <a:lvl1pPr>
              <a:lnSpc>
                <a:spcPct val="105000"/>
              </a:lnSpc>
              <a:spcBef>
                <a:spcPts val="1000"/>
              </a:spcBef>
              <a:defRPr/>
            </a:lvl1pPr>
            <a:lvl2pPr>
              <a:lnSpc>
                <a:spcPct val="105000"/>
              </a:lnSpc>
              <a:spcBef>
                <a:spcPts val="500"/>
              </a:spcBef>
              <a:defRPr/>
            </a:lvl2pPr>
            <a:lvl3pPr>
              <a:lnSpc>
                <a:spcPct val="105000"/>
              </a:lnSpc>
              <a:spcBef>
                <a:spcPts val="500"/>
              </a:spcBef>
              <a:defRPr/>
            </a:lvl3pPr>
            <a:lvl4pPr>
              <a:lnSpc>
                <a:spcPct val="105000"/>
              </a:lnSpc>
              <a:spcBef>
                <a:spcPts val="500"/>
              </a:spcBef>
              <a:defRPr/>
            </a:lvl4pPr>
            <a:lvl5pPr>
              <a:lnSpc>
                <a:spcPct val="105000"/>
              </a:lnSpc>
              <a:spcBef>
                <a:spcPts val="500"/>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p>
            <a:r>
              <a:rPr lang="en-GB" dirty="0"/>
              <a:t>Section title [enter in Footer field from the Insert ribbon]</a:t>
            </a:r>
          </a:p>
        </p:txBody>
      </p:sp>
      <p:sp>
        <p:nvSpPr>
          <p:cNvPr id="6" name="Slide Number Placeholder 5"/>
          <p:cNvSpPr>
            <a:spLocks noGrp="1"/>
          </p:cNvSpPr>
          <p:nvPr>
            <p:ph type="sldNum" sz="quarter" idx="12"/>
          </p:nvPr>
        </p:nvSpPr>
        <p:spPr/>
        <p:txBody>
          <a:bodyPr/>
          <a:lstStyle/>
          <a:p>
            <a:fld id="{CB2ABBFD-A820-4820-BB68-F332EB00880D}" type="slidenum">
              <a:rPr lang="en-GB" smtClean="0"/>
              <a:t>‹#›</a:t>
            </a:fld>
            <a:endParaRPr lang="en-GB" dirty="0"/>
          </a:p>
        </p:txBody>
      </p:sp>
      <p:sp>
        <p:nvSpPr>
          <p:cNvPr id="7" name="Text Placeholder 6"/>
          <p:cNvSpPr>
            <a:spLocks noGrp="1"/>
          </p:cNvSpPr>
          <p:nvPr>
            <p:ph type="body" sz="quarter" idx="13" hasCustomPrompt="1"/>
          </p:nvPr>
        </p:nvSpPr>
        <p:spPr>
          <a:xfrm>
            <a:off x="475200" y="269508"/>
            <a:ext cx="11203200" cy="904093"/>
          </a:xfrm>
        </p:spPr>
        <p:txBody>
          <a:bodyPr/>
          <a:lstStyle>
            <a:lvl1pPr>
              <a:lnSpc>
                <a:spcPct val="95000"/>
              </a:lnSpc>
              <a:spcBef>
                <a:spcPts val="0"/>
              </a:spcBef>
              <a:defRPr sz="2800" b="1">
                <a:solidFill>
                  <a:schemeClr val="accent1"/>
                </a:solidFill>
              </a:defRPr>
            </a:lvl1pPr>
            <a:lvl2pPr marL="0" indent="0">
              <a:lnSpc>
                <a:spcPct val="95000"/>
              </a:lnSpc>
              <a:spcBef>
                <a:spcPts val="0"/>
              </a:spcBef>
              <a:buFontTx/>
              <a:buNone/>
              <a:defRPr sz="2800">
                <a:solidFill>
                  <a:schemeClr val="accent5"/>
                </a:solidFill>
                <a:latin typeface="+mn-lt"/>
              </a:defRPr>
            </a:lvl2pPr>
          </a:lstStyle>
          <a:p>
            <a:pPr lvl="0"/>
            <a:r>
              <a:rPr lang="en-US" dirty="0"/>
              <a:t>Click to edit Master title styles</a:t>
            </a:r>
          </a:p>
          <a:p>
            <a:pPr lvl="1"/>
            <a:r>
              <a:rPr lang="en-US" dirty="0"/>
              <a:t>Second level</a:t>
            </a:r>
          </a:p>
        </p:txBody>
      </p:sp>
      <p:sp>
        <p:nvSpPr>
          <p:cNvPr id="8" name="Content Placeholder 7"/>
          <p:cNvSpPr>
            <a:spLocks noGrp="1"/>
          </p:cNvSpPr>
          <p:nvPr>
            <p:ph sz="quarter" idx="14"/>
          </p:nvPr>
        </p:nvSpPr>
        <p:spPr>
          <a:xfrm>
            <a:off x="5826492" y="1385888"/>
            <a:ext cx="5878675" cy="45148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2284404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D3FB77-FCFF-344B-B29A-024B2CA2B23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A2CC71E-34FC-564B-B7E8-85762D56699C}"/>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3D7649C-C64D-EF45-91F3-4CB225615AB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B3189A4-C53C-2242-B440-1DF3FFB2478E}"/>
              </a:ext>
            </a:extLst>
          </p:cNvPr>
          <p:cNvSpPr>
            <a:spLocks noGrp="1"/>
          </p:cNvSpPr>
          <p:nvPr>
            <p:ph type="dt" sz="half" idx="10"/>
          </p:nvPr>
        </p:nvSpPr>
        <p:spPr/>
        <p:txBody>
          <a:bodyPr/>
          <a:lstStyle/>
          <a:p>
            <a:fld id="{58B27E67-B5B6-9B48-B4A2-022EB9CD6ADE}" type="datetimeFigureOut">
              <a:rPr lang="en-US" smtClean="0"/>
              <a:t>5/11/2022</a:t>
            </a:fld>
            <a:endParaRPr lang="en-US" dirty="0"/>
          </a:p>
        </p:txBody>
      </p:sp>
      <p:sp>
        <p:nvSpPr>
          <p:cNvPr id="6" name="Footer Placeholder 5">
            <a:extLst>
              <a:ext uri="{FF2B5EF4-FFF2-40B4-BE49-F238E27FC236}">
                <a16:creationId xmlns:a16="http://schemas.microsoft.com/office/drawing/2014/main" id="{FBBB7DBD-A3BE-5140-8B11-B5696A9216C1}"/>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6C67904-EB56-934E-80DE-2C8D5E736E13}"/>
              </a:ext>
            </a:extLst>
          </p:cNvPr>
          <p:cNvSpPr>
            <a:spLocks noGrp="1"/>
          </p:cNvSpPr>
          <p:nvPr>
            <p:ph type="sldNum" sz="quarter" idx="12"/>
          </p:nvPr>
        </p:nvSpPr>
        <p:spPr/>
        <p:txBody>
          <a:bodyPr/>
          <a:lstStyle/>
          <a:p>
            <a:fld id="{1434736C-E90C-7746-BE16-3CFBCD4C03DC}" type="slidenum">
              <a:rPr lang="en-US" smtClean="0"/>
              <a:t>‹#›</a:t>
            </a:fld>
            <a:endParaRPr lang="en-US" dirty="0"/>
          </a:p>
        </p:txBody>
      </p:sp>
    </p:spTree>
    <p:extLst>
      <p:ext uri="{BB962C8B-B14F-4D97-AF65-F5344CB8AC3E}">
        <p14:creationId xmlns:p14="http://schemas.microsoft.com/office/powerpoint/2010/main" val="5345043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E7E3A2-6C76-5E47-937D-0F71239DF79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48649BB-830E-5A4F-9521-764EFB8AF7E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27F83CBE-E962-4D45-A983-3FA723BD1350}"/>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920A736-53EA-C642-A938-31E9203B033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D123E7A-6E1B-7841-9DC6-6043B8D4101E}"/>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8D6E4C6-1AC9-6F4A-B3C8-BE1B580C378A}"/>
              </a:ext>
            </a:extLst>
          </p:cNvPr>
          <p:cNvSpPr>
            <a:spLocks noGrp="1"/>
          </p:cNvSpPr>
          <p:nvPr>
            <p:ph type="dt" sz="half" idx="10"/>
          </p:nvPr>
        </p:nvSpPr>
        <p:spPr/>
        <p:txBody>
          <a:bodyPr/>
          <a:lstStyle/>
          <a:p>
            <a:fld id="{58B27E67-B5B6-9B48-B4A2-022EB9CD6ADE}" type="datetimeFigureOut">
              <a:rPr lang="en-US" smtClean="0"/>
              <a:t>5/11/2022</a:t>
            </a:fld>
            <a:endParaRPr lang="en-US" dirty="0"/>
          </a:p>
        </p:txBody>
      </p:sp>
      <p:sp>
        <p:nvSpPr>
          <p:cNvPr id="8" name="Footer Placeholder 7">
            <a:extLst>
              <a:ext uri="{FF2B5EF4-FFF2-40B4-BE49-F238E27FC236}">
                <a16:creationId xmlns:a16="http://schemas.microsoft.com/office/drawing/2014/main" id="{DB68C00E-A94F-8047-B895-5095CC70D8AD}"/>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F9A3A910-50DE-8740-96F7-E3D586D7241B}"/>
              </a:ext>
            </a:extLst>
          </p:cNvPr>
          <p:cNvSpPr>
            <a:spLocks noGrp="1"/>
          </p:cNvSpPr>
          <p:nvPr>
            <p:ph type="sldNum" sz="quarter" idx="12"/>
          </p:nvPr>
        </p:nvSpPr>
        <p:spPr/>
        <p:txBody>
          <a:bodyPr/>
          <a:lstStyle/>
          <a:p>
            <a:fld id="{1434736C-E90C-7746-BE16-3CFBCD4C03DC}" type="slidenum">
              <a:rPr lang="en-US" smtClean="0"/>
              <a:t>‹#›</a:t>
            </a:fld>
            <a:endParaRPr lang="en-US" dirty="0"/>
          </a:p>
        </p:txBody>
      </p:sp>
    </p:spTree>
    <p:extLst>
      <p:ext uri="{BB962C8B-B14F-4D97-AF65-F5344CB8AC3E}">
        <p14:creationId xmlns:p14="http://schemas.microsoft.com/office/powerpoint/2010/main" val="38468031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83A00B-B835-3D41-BB37-4800A89D954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1E48E0C-381E-D543-B193-C1782322DAFF}"/>
              </a:ext>
            </a:extLst>
          </p:cNvPr>
          <p:cNvSpPr>
            <a:spLocks noGrp="1"/>
          </p:cNvSpPr>
          <p:nvPr>
            <p:ph type="dt" sz="half" idx="10"/>
          </p:nvPr>
        </p:nvSpPr>
        <p:spPr/>
        <p:txBody>
          <a:bodyPr/>
          <a:lstStyle/>
          <a:p>
            <a:fld id="{58B27E67-B5B6-9B48-B4A2-022EB9CD6ADE}" type="datetimeFigureOut">
              <a:rPr lang="en-US" smtClean="0"/>
              <a:t>5/11/2022</a:t>
            </a:fld>
            <a:endParaRPr lang="en-US" dirty="0"/>
          </a:p>
        </p:txBody>
      </p:sp>
      <p:sp>
        <p:nvSpPr>
          <p:cNvPr id="4" name="Footer Placeholder 3">
            <a:extLst>
              <a:ext uri="{FF2B5EF4-FFF2-40B4-BE49-F238E27FC236}">
                <a16:creationId xmlns:a16="http://schemas.microsoft.com/office/drawing/2014/main" id="{A7E2D051-3A67-B941-AB69-3DDC363260B6}"/>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6831345B-25EB-5B4E-A392-F6DA4F6252AD}"/>
              </a:ext>
            </a:extLst>
          </p:cNvPr>
          <p:cNvSpPr>
            <a:spLocks noGrp="1"/>
          </p:cNvSpPr>
          <p:nvPr>
            <p:ph type="sldNum" sz="quarter" idx="12"/>
          </p:nvPr>
        </p:nvSpPr>
        <p:spPr/>
        <p:txBody>
          <a:bodyPr/>
          <a:lstStyle/>
          <a:p>
            <a:fld id="{1434736C-E90C-7746-BE16-3CFBCD4C03DC}" type="slidenum">
              <a:rPr lang="en-US" smtClean="0"/>
              <a:t>‹#›</a:t>
            </a:fld>
            <a:endParaRPr lang="en-US" dirty="0"/>
          </a:p>
        </p:txBody>
      </p:sp>
    </p:spTree>
    <p:extLst>
      <p:ext uri="{BB962C8B-B14F-4D97-AF65-F5344CB8AC3E}">
        <p14:creationId xmlns:p14="http://schemas.microsoft.com/office/powerpoint/2010/main" val="38711756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D7790F8-295D-EA4D-AD29-BDE28BA8F045}"/>
              </a:ext>
            </a:extLst>
          </p:cNvPr>
          <p:cNvSpPr>
            <a:spLocks noGrp="1"/>
          </p:cNvSpPr>
          <p:nvPr>
            <p:ph type="dt" sz="half" idx="10"/>
          </p:nvPr>
        </p:nvSpPr>
        <p:spPr/>
        <p:txBody>
          <a:bodyPr/>
          <a:lstStyle/>
          <a:p>
            <a:fld id="{58B27E67-B5B6-9B48-B4A2-022EB9CD6ADE}" type="datetimeFigureOut">
              <a:rPr lang="en-US" smtClean="0"/>
              <a:t>5/11/2022</a:t>
            </a:fld>
            <a:endParaRPr lang="en-US" dirty="0"/>
          </a:p>
        </p:txBody>
      </p:sp>
      <p:sp>
        <p:nvSpPr>
          <p:cNvPr id="3" name="Footer Placeholder 2">
            <a:extLst>
              <a:ext uri="{FF2B5EF4-FFF2-40B4-BE49-F238E27FC236}">
                <a16:creationId xmlns:a16="http://schemas.microsoft.com/office/drawing/2014/main" id="{596AB065-1A49-A041-A860-370FAFE2D900}"/>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4334AFE-D8F1-A947-85EC-4CFB3732FA1D}"/>
              </a:ext>
            </a:extLst>
          </p:cNvPr>
          <p:cNvSpPr>
            <a:spLocks noGrp="1"/>
          </p:cNvSpPr>
          <p:nvPr>
            <p:ph type="sldNum" sz="quarter" idx="12"/>
          </p:nvPr>
        </p:nvSpPr>
        <p:spPr/>
        <p:txBody>
          <a:bodyPr/>
          <a:lstStyle/>
          <a:p>
            <a:fld id="{1434736C-E90C-7746-BE16-3CFBCD4C03DC}" type="slidenum">
              <a:rPr lang="en-US" smtClean="0"/>
              <a:t>‹#›</a:t>
            </a:fld>
            <a:endParaRPr lang="en-US" dirty="0"/>
          </a:p>
        </p:txBody>
      </p:sp>
    </p:spTree>
    <p:extLst>
      <p:ext uri="{BB962C8B-B14F-4D97-AF65-F5344CB8AC3E}">
        <p14:creationId xmlns:p14="http://schemas.microsoft.com/office/powerpoint/2010/main" val="26723771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10F35C-B1EE-FC41-9084-AAEA39627BC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6A75E75-C066-0242-A97E-E657C1F136D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B1D9F98-0533-0C40-8843-83F3A41656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514C165-C5CF-E34D-BE99-B7C9312F8F24}"/>
              </a:ext>
            </a:extLst>
          </p:cNvPr>
          <p:cNvSpPr>
            <a:spLocks noGrp="1"/>
          </p:cNvSpPr>
          <p:nvPr>
            <p:ph type="dt" sz="half" idx="10"/>
          </p:nvPr>
        </p:nvSpPr>
        <p:spPr/>
        <p:txBody>
          <a:bodyPr/>
          <a:lstStyle/>
          <a:p>
            <a:fld id="{58B27E67-B5B6-9B48-B4A2-022EB9CD6ADE}" type="datetimeFigureOut">
              <a:rPr lang="en-US" smtClean="0"/>
              <a:t>5/11/2022</a:t>
            </a:fld>
            <a:endParaRPr lang="en-US" dirty="0"/>
          </a:p>
        </p:txBody>
      </p:sp>
      <p:sp>
        <p:nvSpPr>
          <p:cNvPr id="6" name="Footer Placeholder 5">
            <a:extLst>
              <a:ext uri="{FF2B5EF4-FFF2-40B4-BE49-F238E27FC236}">
                <a16:creationId xmlns:a16="http://schemas.microsoft.com/office/drawing/2014/main" id="{F8802173-EDFC-E847-9FD6-326A204563BC}"/>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8ADDEEEA-3B0F-2041-9C72-DFD37AD7EC60}"/>
              </a:ext>
            </a:extLst>
          </p:cNvPr>
          <p:cNvSpPr>
            <a:spLocks noGrp="1"/>
          </p:cNvSpPr>
          <p:nvPr>
            <p:ph type="sldNum" sz="quarter" idx="12"/>
          </p:nvPr>
        </p:nvSpPr>
        <p:spPr/>
        <p:txBody>
          <a:bodyPr/>
          <a:lstStyle/>
          <a:p>
            <a:fld id="{1434736C-E90C-7746-BE16-3CFBCD4C03DC}" type="slidenum">
              <a:rPr lang="en-US" smtClean="0"/>
              <a:t>‹#›</a:t>
            </a:fld>
            <a:endParaRPr lang="en-US" dirty="0"/>
          </a:p>
        </p:txBody>
      </p:sp>
    </p:spTree>
    <p:extLst>
      <p:ext uri="{BB962C8B-B14F-4D97-AF65-F5344CB8AC3E}">
        <p14:creationId xmlns:p14="http://schemas.microsoft.com/office/powerpoint/2010/main" val="16106036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07E72A-55B8-924D-B099-2772880058B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E1A35DA-8AB3-4F43-802B-2E550CAC07D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983465D-95BD-F34B-8FA3-E9C089ACC18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309699C-CEFB-F843-8DBE-405B528B35A4}"/>
              </a:ext>
            </a:extLst>
          </p:cNvPr>
          <p:cNvSpPr>
            <a:spLocks noGrp="1"/>
          </p:cNvSpPr>
          <p:nvPr>
            <p:ph type="dt" sz="half" idx="10"/>
          </p:nvPr>
        </p:nvSpPr>
        <p:spPr/>
        <p:txBody>
          <a:bodyPr/>
          <a:lstStyle/>
          <a:p>
            <a:fld id="{58B27E67-B5B6-9B48-B4A2-022EB9CD6ADE}" type="datetimeFigureOut">
              <a:rPr lang="en-US" smtClean="0"/>
              <a:t>5/11/2022</a:t>
            </a:fld>
            <a:endParaRPr lang="en-US" dirty="0"/>
          </a:p>
        </p:txBody>
      </p:sp>
      <p:sp>
        <p:nvSpPr>
          <p:cNvPr id="6" name="Footer Placeholder 5">
            <a:extLst>
              <a:ext uri="{FF2B5EF4-FFF2-40B4-BE49-F238E27FC236}">
                <a16:creationId xmlns:a16="http://schemas.microsoft.com/office/drawing/2014/main" id="{6EB6574A-0FB5-BD4B-9A5E-A0D054401051}"/>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9631F7F-4EA9-9F40-A336-F449EBC921C5}"/>
              </a:ext>
            </a:extLst>
          </p:cNvPr>
          <p:cNvSpPr>
            <a:spLocks noGrp="1"/>
          </p:cNvSpPr>
          <p:nvPr>
            <p:ph type="sldNum" sz="quarter" idx="12"/>
          </p:nvPr>
        </p:nvSpPr>
        <p:spPr/>
        <p:txBody>
          <a:bodyPr/>
          <a:lstStyle/>
          <a:p>
            <a:fld id="{1434736C-E90C-7746-BE16-3CFBCD4C03DC}" type="slidenum">
              <a:rPr lang="en-US" smtClean="0"/>
              <a:t>‹#›</a:t>
            </a:fld>
            <a:endParaRPr lang="en-US" dirty="0"/>
          </a:p>
        </p:txBody>
      </p:sp>
    </p:spTree>
    <p:extLst>
      <p:ext uri="{BB962C8B-B14F-4D97-AF65-F5344CB8AC3E}">
        <p14:creationId xmlns:p14="http://schemas.microsoft.com/office/powerpoint/2010/main" val="21482748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424F9CD-580A-4B47-B305-2EF5982319E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3368C79-4DBA-7148-BFD1-4B35B4EE5F0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639F3D0-1FF2-D648-AB2A-11C4779F065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B27E67-B5B6-9B48-B4A2-022EB9CD6ADE}" type="datetimeFigureOut">
              <a:rPr lang="en-US" smtClean="0"/>
              <a:t>5/11/2022</a:t>
            </a:fld>
            <a:endParaRPr lang="en-US" dirty="0"/>
          </a:p>
        </p:txBody>
      </p:sp>
      <p:sp>
        <p:nvSpPr>
          <p:cNvPr id="5" name="Footer Placeholder 4">
            <a:extLst>
              <a:ext uri="{FF2B5EF4-FFF2-40B4-BE49-F238E27FC236}">
                <a16:creationId xmlns:a16="http://schemas.microsoft.com/office/drawing/2014/main" id="{314B5F25-1DB6-DD45-950C-CDECE349E6F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FEE35D6A-DF14-1441-A535-ABE28818D83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34736C-E90C-7746-BE16-3CFBCD4C03DC}" type="slidenum">
              <a:rPr lang="en-US" smtClean="0"/>
              <a:t>‹#›</a:t>
            </a:fld>
            <a:endParaRPr lang="en-US" dirty="0"/>
          </a:p>
        </p:txBody>
      </p:sp>
    </p:spTree>
    <p:extLst>
      <p:ext uri="{BB962C8B-B14F-4D97-AF65-F5344CB8AC3E}">
        <p14:creationId xmlns:p14="http://schemas.microsoft.com/office/powerpoint/2010/main" val="20866128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4"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2"/>
            <a:ext cx="11029616" cy="365204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6423914"/>
            <a:ext cx="2844799" cy="365125"/>
          </a:xfrm>
          <a:prstGeom prst="rect">
            <a:avLst/>
          </a:prstGeom>
        </p:spPr>
        <p:txBody>
          <a:bodyPr vert="horz" lIns="91440" tIns="45720" rIns="91440" bIns="45720" rtlCol="0" anchor="ctr"/>
          <a:lstStyle>
            <a:lvl1pPr algn="r">
              <a:defRPr sz="800">
                <a:solidFill>
                  <a:schemeClr val="tx1">
                    <a:lumMod val="75000"/>
                    <a:lumOff val="25000"/>
                  </a:schemeClr>
                </a:solidFill>
              </a:defRPr>
            </a:lvl1pPr>
          </a:lstStyle>
          <a:p>
            <a:fld id="{ED291B17-9318-49DB-B28B-6E5994AE9581}" type="datetime1">
              <a:rPr lang="en-US" smtClean="0"/>
              <a:t>5/11/2022</a:t>
            </a:fld>
            <a:endParaRPr lang="en-US" dirty="0"/>
          </a:p>
        </p:txBody>
      </p:sp>
      <p:sp>
        <p:nvSpPr>
          <p:cNvPr id="5" name="Footer Placeholder 4"/>
          <p:cNvSpPr>
            <a:spLocks noGrp="1"/>
          </p:cNvSpPr>
          <p:nvPr>
            <p:ph type="ftr" sz="quarter" idx="3"/>
          </p:nvPr>
        </p:nvSpPr>
        <p:spPr>
          <a:xfrm>
            <a:off x="581192" y="6423914"/>
            <a:ext cx="6917210" cy="365125"/>
          </a:xfrm>
          <a:prstGeom prst="rect">
            <a:avLst/>
          </a:prstGeom>
        </p:spPr>
        <p:txBody>
          <a:bodyPr vert="horz" lIns="91440" tIns="45720" rIns="91440" bIns="45720" rtlCol="0" anchor="ctr"/>
          <a:lstStyle>
            <a:lvl1pPr algn="l">
              <a:defRPr sz="800" cap="all">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558300" y="6423914"/>
            <a:ext cx="1052510" cy="365125"/>
          </a:xfrm>
          <a:prstGeom prst="rect">
            <a:avLst/>
          </a:prstGeom>
        </p:spPr>
        <p:txBody>
          <a:bodyPr vert="horz" lIns="91440" tIns="45720" rIns="91440" bIns="45720" rtlCol="0" anchor="ctr"/>
          <a:lstStyle>
            <a:lvl1pPr algn="r">
              <a:defRPr sz="800">
                <a:solidFill>
                  <a:schemeClr val="tx1">
                    <a:lumMod val="75000"/>
                    <a:lumOff val="25000"/>
                  </a:schemeClr>
                </a:solidFill>
              </a:defRPr>
            </a:lvl1pPr>
          </a:lstStyle>
          <a:p>
            <a:fld id="{3A98EE3D-8CD1-4C3F-BD1C-C98C9596463C}" type="slidenum">
              <a:rPr lang="en-US" smtClean="0"/>
              <a:t>‹#›</a:t>
            </a:fld>
            <a:endParaRPr lang="en-US" dirty="0"/>
          </a:p>
        </p:txBody>
      </p:sp>
      <p:sp>
        <p:nvSpPr>
          <p:cNvPr id="9" name="Rectangle 8"/>
          <p:cNvSpPr/>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44123478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sldNum="0" hdr="0" ftr="0" dt="0"/>
  <p:txStyles>
    <p:titleStyle>
      <a:lvl1pPr algn="l" defTabSz="457200" rtl="0" eaLnBrk="1" latinLnBrk="0" hangingPunct="1">
        <a:lnSpc>
          <a:spcPct val="90000"/>
        </a:lnSpc>
        <a:spcBef>
          <a:spcPct val="0"/>
        </a:spcBef>
        <a:buNone/>
        <a:defRPr sz="44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lnSpc>
          <a:spcPct val="120000"/>
        </a:lnSpc>
        <a:spcBef>
          <a:spcPct val="20000"/>
        </a:spcBef>
        <a:spcAft>
          <a:spcPts val="600"/>
        </a:spcAft>
        <a:buClr>
          <a:schemeClr val="accent1"/>
        </a:buClr>
        <a:buSzPct val="92000"/>
        <a:buFont typeface="Wingdings 2" panose="05020102010507070707" pitchFamily="18" charset="2"/>
        <a:buChar char=""/>
        <a:defRPr sz="15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2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2"/>
            <a:ext cx="11029616" cy="365204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6423914"/>
            <a:ext cx="2844799" cy="365125"/>
          </a:xfrm>
          <a:prstGeom prst="rect">
            <a:avLst/>
          </a:prstGeom>
        </p:spPr>
        <p:txBody>
          <a:bodyPr vert="horz" lIns="91440" tIns="45720" rIns="91440" bIns="45720" rtlCol="0" anchor="ctr"/>
          <a:lstStyle>
            <a:lvl1pPr algn="r">
              <a:defRPr sz="800">
                <a:solidFill>
                  <a:schemeClr val="tx1">
                    <a:lumMod val="75000"/>
                    <a:lumOff val="25000"/>
                  </a:schemeClr>
                </a:solidFill>
              </a:defRPr>
            </a:lvl1pPr>
          </a:lstStyle>
          <a:p>
            <a:fld id="{ED291B17-9318-49DB-B28B-6E5994AE9581}" type="datetime1">
              <a:rPr lang="en-US" smtClean="0"/>
              <a:t>5/11/2022</a:t>
            </a:fld>
            <a:endParaRPr lang="en-US" dirty="0"/>
          </a:p>
        </p:txBody>
      </p:sp>
      <p:sp>
        <p:nvSpPr>
          <p:cNvPr id="5" name="Footer Placeholder 4"/>
          <p:cNvSpPr>
            <a:spLocks noGrp="1"/>
          </p:cNvSpPr>
          <p:nvPr>
            <p:ph type="ftr" sz="quarter" idx="3"/>
          </p:nvPr>
        </p:nvSpPr>
        <p:spPr>
          <a:xfrm>
            <a:off x="581192" y="6423914"/>
            <a:ext cx="6917210" cy="365125"/>
          </a:xfrm>
          <a:prstGeom prst="rect">
            <a:avLst/>
          </a:prstGeom>
        </p:spPr>
        <p:txBody>
          <a:bodyPr vert="horz" lIns="91440" tIns="45720" rIns="91440" bIns="45720" rtlCol="0" anchor="ctr"/>
          <a:lstStyle>
            <a:lvl1pPr algn="l">
              <a:defRPr sz="800" cap="all">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558300" y="6423914"/>
            <a:ext cx="1052510" cy="365125"/>
          </a:xfrm>
          <a:prstGeom prst="rect">
            <a:avLst/>
          </a:prstGeom>
        </p:spPr>
        <p:txBody>
          <a:bodyPr vert="horz" lIns="91440" tIns="45720" rIns="91440" bIns="45720" rtlCol="0" anchor="ctr"/>
          <a:lstStyle>
            <a:lvl1pPr algn="r">
              <a:defRPr sz="800">
                <a:solidFill>
                  <a:schemeClr val="tx1">
                    <a:lumMod val="75000"/>
                    <a:lumOff val="25000"/>
                  </a:schemeClr>
                </a:solidFill>
              </a:defRPr>
            </a:lvl1pPr>
          </a:lstStyle>
          <a:p>
            <a:fld id="{3A98EE3D-8CD1-4C3F-BD1C-C98C9596463C}" type="slidenum">
              <a:rPr lang="en-US" smtClean="0"/>
              <a:t>‹#›</a:t>
            </a:fld>
            <a:endParaRPr lang="en-US" dirty="0"/>
          </a:p>
        </p:txBody>
      </p:sp>
      <p:sp>
        <p:nvSpPr>
          <p:cNvPr id="9" name="Rectangle 8"/>
          <p:cNvSpPr/>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585536485"/>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Lst>
  <p:hf sldNum="0" hdr="0" ftr="0" dt="0"/>
  <p:txStyles>
    <p:titleStyle>
      <a:lvl1pPr algn="l" defTabSz="457200" rtl="0" eaLnBrk="1" latinLnBrk="0" hangingPunct="1">
        <a:lnSpc>
          <a:spcPct val="90000"/>
        </a:lnSpc>
        <a:spcBef>
          <a:spcPct val="0"/>
        </a:spcBef>
        <a:buNone/>
        <a:defRPr sz="44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lnSpc>
          <a:spcPct val="120000"/>
        </a:lnSpc>
        <a:spcBef>
          <a:spcPct val="20000"/>
        </a:spcBef>
        <a:spcAft>
          <a:spcPts val="600"/>
        </a:spcAft>
        <a:buClr>
          <a:schemeClr val="accent1"/>
        </a:buClr>
        <a:buSzPct val="92000"/>
        <a:buFont typeface="Wingdings 2" panose="05020102010507070707" pitchFamily="18" charset="2"/>
        <a:buChar char=""/>
        <a:defRPr sz="15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2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24.tif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35.svg"/><Relationship Id="rId3" Type="http://schemas.openxmlformats.org/officeDocument/2006/relationships/image" Target="../media/image25.png"/><Relationship Id="rId7" Type="http://schemas.openxmlformats.org/officeDocument/2006/relationships/image" Target="../media/image29.svg"/><Relationship Id="rId12" Type="http://schemas.openxmlformats.org/officeDocument/2006/relationships/image" Target="../media/image34.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28.png"/><Relationship Id="rId11" Type="http://schemas.openxmlformats.org/officeDocument/2006/relationships/image" Target="../media/image33.svg"/><Relationship Id="rId5" Type="http://schemas.openxmlformats.org/officeDocument/2006/relationships/image" Target="../media/image27.svg"/><Relationship Id="rId15" Type="http://schemas.openxmlformats.org/officeDocument/2006/relationships/image" Target="../media/image37.svg"/><Relationship Id="rId10" Type="http://schemas.openxmlformats.org/officeDocument/2006/relationships/image" Target="../media/image32.png"/><Relationship Id="rId4" Type="http://schemas.openxmlformats.org/officeDocument/2006/relationships/image" Target="../media/image26.png"/><Relationship Id="rId9" Type="http://schemas.openxmlformats.org/officeDocument/2006/relationships/image" Target="../media/image31.svg"/><Relationship Id="rId14" Type="http://schemas.openxmlformats.org/officeDocument/2006/relationships/image" Target="../media/image36.png"/></Relationships>
</file>

<file path=ppt/slides/_rels/slide2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6.xml"/><Relationship Id="rId1" Type="http://schemas.openxmlformats.org/officeDocument/2006/relationships/slideLayout" Target="../slideLayouts/slideLayout6.xml"/><Relationship Id="rId5" Type="http://schemas.openxmlformats.org/officeDocument/2006/relationships/image" Target="../media/image39.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descr="A picture containing person, outdoor, grass, food&#10;&#10;Description automatically generated">
            <a:extLst>
              <a:ext uri="{FF2B5EF4-FFF2-40B4-BE49-F238E27FC236}">
                <a16:creationId xmlns:a16="http://schemas.microsoft.com/office/drawing/2014/main" id="{44D066EF-612F-4942-9851-EEC384C49E0E}"/>
              </a:ext>
            </a:extLst>
          </p:cNvPr>
          <p:cNvPicPr>
            <a:picLocks noChangeAspect="1"/>
          </p:cNvPicPr>
          <p:nvPr/>
        </p:nvPicPr>
        <p:blipFill rotWithShape="1">
          <a:blip r:embed="rId3" cstate="email">
            <a:alphaModFix amt="81000"/>
            <a:extLst>
              <a:ext uri="{28A0092B-C50C-407E-A947-70E740481C1C}">
                <a14:useLocalDpi xmlns:a14="http://schemas.microsoft.com/office/drawing/2010/main"/>
              </a:ext>
            </a:extLst>
          </a:blip>
          <a:srcRect/>
          <a:stretch/>
        </p:blipFill>
        <p:spPr>
          <a:xfrm>
            <a:off x="3523488" y="10"/>
            <a:ext cx="8668512" cy="6857990"/>
          </a:xfrm>
          <a:prstGeom prst="rect">
            <a:avLst/>
          </a:prstGeom>
        </p:spPr>
      </p:pic>
      <p:sp>
        <p:nvSpPr>
          <p:cNvPr id="11" name="Rectangle 10">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descr="A picture containing shape&#10;&#10;Description automatically generated">
            <a:extLst>
              <a:ext uri="{FF2B5EF4-FFF2-40B4-BE49-F238E27FC236}">
                <a16:creationId xmlns:a16="http://schemas.microsoft.com/office/drawing/2014/main" id="{28D47A53-A1D1-324C-802E-A04CA1E294F0}"/>
              </a:ext>
            </a:extLst>
          </p:cNvPr>
          <p:cNvPicPr>
            <a:picLocks noChangeAspect="1"/>
          </p:cNvPicPr>
          <p:nvPr/>
        </p:nvPicPr>
        <p:blipFill>
          <a:blip r:embed="rId4" cstate="email">
            <a:alphaModFix amt="40000"/>
            <a:extLst>
              <a:ext uri="{28A0092B-C50C-407E-A947-70E740481C1C}">
                <a14:useLocalDpi xmlns:a14="http://schemas.microsoft.com/office/drawing/2010/main"/>
              </a:ext>
            </a:extLst>
          </a:blip>
          <a:stretch>
            <a:fillRect/>
          </a:stretch>
        </p:blipFill>
        <p:spPr>
          <a:xfrm>
            <a:off x="3940514" y="-10"/>
            <a:ext cx="8060104" cy="6858000"/>
          </a:xfrm>
          <a:prstGeom prst="rect">
            <a:avLst/>
          </a:prstGeom>
        </p:spPr>
      </p:pic>
      <p:sp>
        <p:nvSpPr>
          <p:cNvPr id="2" name="Title 1">
            <a:extLst>
              <a:ext uri="{FF2B5EF4-FFF2-40B4-BE49-F238E27FC236}">
                <a16:creationId xmlns:a16="http://schemas.microsoft.com/office/drawing/2014/main" id="{BB676F60-DC05-544C-BC7D-583F4F577DD0}"/>
              </a:ext>
            </a:extLst>
          </p:cNvPr>
          <p:cNvSpPr>
            <a:spLocks noGrp="1"/>
          </p:cNvSpPr>
          <p:nvPr>
            <p:ph type="ctrTitle"/>
          </p:nvPr>
        </p:nvSpPr>
        <p:spPr>
          <a:xfrm>
            <a:off x="477981" y="1122363"/>
            <a:ext cx="4023360" cy="3204134"/>
          </a:xfrm>
        </p:spPr>
        <p:txBody>
          <a:bodyPr anchor="b">
            <a:normAutofit/>
          </a:bodyPr>
          <a:lstStyle/>
          <a:p>
            <a:pPr algn="l"/>
            <a:r>
              <a:rPr lang="en-US" sz="4800" b="1" dirty="0">
                <a:solidFill>
                  <a:schemeClr val="tx2"/>
                </a:solidFill>
                <a:latin typeface="Univers" panose="020B0503020202020204" pitchFamily="34" charset="0"/>
              </a:rPr>
              <a:t>TOWARDS </a:t>
            </a:r>
            <a:br>
              <a:rPr lang="en-US" sz="4800" b="1" dirty="0">
                <a:solidFill>
                  <a:schemeClr val="tx2"/>
                </a:solidFill>
                <a:latin typeface="Univers" panose="020B0503020202020204" pitchFamily="34" charset="0"/>
              </a:rPr>
            </a:br>
            <a:r>
              <a:rPr lang="en-US" sz="4800" b="1" dirty="0">
                <a:solidFill>
                  <a:schemeClr val="tx2"/>
                </a:solidFill>
                <a:latin typeface="Univers" panose="020B0503020202020204" pitchFamily="34" charset="0"/>
              </a:rPr>
              <a:t>A </a:t>
            </a:r>
            <a:r>
              <a:rPr lang="en-US" sz="4800" b="1" dirty="0">
                <a:solidFill>
                  <a:srgbClr val="F7951D"/>
                </a:solidFill>
                <a:latin typeface="Univers" panose="020B0503020202020204" pitchFamily="34" charset="0"/>
              </a:rPr>
              <a:t>DIGITAL</a:t>
            </a:r>
            <a:r>
              <a:rPr lang="en-US" sz="4800" b="1" dirty="0">
                <a:solidFill>
                  <a:schemeClr val="tx2"/>
                </a:solidFill>
                <a:latin typeface="Univers" panose="020B0503020202020204" pitchFamily="34" charset="0"/>
              </a:rPr>
              <a:t> ONE CGIAR</a:t>
            </a:r>
            <a:endParaRPr lang="en-ES" sz="4800" b="1" dirty="0">
              <a:solidFill>
                <a:schemeClr val="tx2"/>
              </a:solidFill>
              <a:latin typeface="Univers" panose="020B0503020202020204" pitchFamily="34" charset="0"/>
            </a:endParaRPr>
          </a:p>
        </p:txBody>
      </p:sp>
      <p:sp>
        <p:nvSpPr>
          <p:cNvPr id="3" name="Subtitle 2">
            <a:extLst>
              <a:ext uri="{FF2B5EF4-FFF2-40B4-BE49-F238E27FC236}">
                <a16:creationId xmlns:a16="http://schemas.microsoft.com/office/drawing/2014/main" id="{F21722A3-17FF-8249-9F7A-5304FE0BA484}"/>
              </a:ext>
            </a:extLst>
          </p:cNvPr>
          <p:cNvSpPr>
            <a:spLocks noGrp="1"/>
          </p:cNvSpPr>
          <p:nvPr>
            <p:ph type="subTitle" idx="1"/>
          </p:nvPr>
        </p:nvSpPr>
        <p:spPr>
          <a:xfrm>
            <a:off x="423719" y="4676872"/>
            <a:ext cx="4023359" cy="1449629"/>
          </a:xfrm>
        </p:spPr>
        <p:txBody>
          <a:bodyPr>
            <a:normAutofit/>
          </a:bodyPr>
          <a:lstStyle/>
          <a:p>
            <a:pPr algn="l"/>
            <a:r>
              <a:rPr lang="en-US" sz="2800" b="1" dirty="0">
                <a:solidFill>
                  <a:schemeClr val="tx1">
                    <a:lumMod val="75000"/>
                    <a:lumOff val="25000"/>
                  </a:schemeClr>
                </a:solidFill>
                <a:latin typeface="Univers Condensed" panose="020B0506020202050204" pitchFamily="34" charset="0"/>
              </a:rPr>
              <a:t>ARTICULATING A DIGITAL STRATEGY FOR CGIAR</a:t>
            </a:r>
            <a:br>
              <a:rPr lang="en-US" sz="1800" dirty="0">
                <a:solidFill>
                  <a:schemeClr val="tx1">
                    <a:lumMod val="65000"/>
                    <a:lumOff val="35000"/>
                  </a:schemeClr>
                </a:solidFill>
                <a:latin typeface="Univers Condensed" panose="020B0506020202050204" pitchFamily="34" charset="0"/>
              </a:rPr>
            </a:br>
            <a:r>
              <a:rPr lang="en-US" sz="1600" dirty="0">
                <a:solidFill>
                  <a:schemeClr val="tx1">
                    <a:lumMod val="65000"/>
                    <a:lumOff val="35000"/>
                  </a:schemeClr>
                </a:solidFill>
                <a:latin typeface="Univers Condensed" panose="020B0506020202050204" pitchFamily="34" charset="0"/>
              </a:rPr>
              <a:t>IN THE CONTEXT OF THE 2030 RESEARCH STRATEGY AND BUSINESS PLAN</a:t>
            </a:r>
            <a:endParaRPr lang="en-US" sz="1800" dirty="0">
              <a:solidFill>
                <a:schemeClr val="tx1">
                  <a:lumMod val="65000"/>
                  <a:lumOff val="35000"/>
                </a:schemeClr>
              </a:solidFill>
              <a:latin typeface="Univers Condensed" panose="020B0506020202050204" pitchFamily="34" charset="0"/>
            </a:endParaRPr>
          </a:p>
        </p:txBody>
      </p:sp>
      <p:sp>
        <p:nvSpPr>
          <p:cNvPr id="13" name="Rectangle 12">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panose="020F0502020204030204"/>
            </a:endParaRPr>
          </a:p>
        </p:txBody>
      </p:sp>
      <p:sp>
        <p:nvSpPr>
          <p:cNvPr id="15" name="Rectangle 14">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2" name="Picture 11" descr="A picture containing food, drawing&#10;&#10;Description automatically generated">
            <a:extLst>
              <a:ext uri="{FF2B5EF4-FFF2-40B4-BE49-F238E27FC236}">
                <a16:creationId xmlns:a16="http://schemas.microsoft.com/office/drawing/2014/main" id="{45694B8D-DF63-FD41-870D-CF7C3CFB5481}"/>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360975" y="6126501"/>
            <a:ext cx="1074423" cy="475134"/>
          </a:xfrm>
          <a:prstGeom prst="rect">
            <a:avLst/>
          </a:prstGeom>
          <a:noFill/>
          <a:ln>
            <a:noFill/>
          </a:ln>
          <a:effectLst>
            <a:softEdge rad="0"/>
          </a:effectLst>
        </p:spPr>
      </p:pic>
    </p:spTree>
    <p:extLst>
      <p:ext uri="{BB962C8B-B14F-4D97-AF65-F5344CB8AC3E}">
        <p14:creationId xmlns:p14="http://schemas.microsoft.com/office/powerpoint/2010/main" val="586176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Content Placeholder 2">
            <a:extLst>
              <a:ext uri="{FF2B5EF4-FFF2-40B4-BE49-F238E27FC236}">
                <a16:creationId xmlns:a16="http://schemas.microsoft.com/office/drawing/2014/main" id="{FB20A31C-75A5-48BB-9DA6-F9533FAD39BE}"/>
              </a:ext>
            </a:extLst>
          </p:cNvPr>
          <p:cNvSpPr>
            <a:spLocks noGrp="1"/>
          </p:cNvSpPr>
          <p:nvPr>
            <p:ph idx="1"/>
          </p:nvPr>
        </p:nvSpPr>
        <p:spPr>
          <a:xfrm>
            <a:off x="3986335" y="1518864"/>
            <a:ext cx="7954653" cy="2540082"/>
          </a:xfrm>
        </p:spPr>
        <p:txBody>
          <a:bodyPr vert="horz" lIns="91440" tIns="45720" rIns="91440" bIns="45720" rtlCol="0" anchor="ctr">
            <a:normAutofit lnSpcReduction="10000"/>
          </a:bodyPr>
          <a:lstStyle/>
          <a:p>
            <a:pPr>
              <a:lnSpc>
                <a:spcPct val="110000"/>
              </a:lnSpc>
              <a:spcBef>
                <a:spcPts val="600"/>
              </a:spcBef>
            </a:pPr>
            <a:r>
              <a:rPr lang="en-US" sz="2400" dirty="0">
                <a:latin typeface="Univers Condensed Light" panose="020B0306020202040204" pitchFamily="34" charset="0"/>
              </a:rPr>
              <a:t>Transformational opportunity in agriculture made possible by mobile devices </a:t>
            </a:r>
          </a:p>
          <a:p>
            <a:pPr>
              <a:lnSpc>
                <a:spcPct val="110000"/>
              </a:lnSpc>
              <a:spcBef>
                <a:spcPts val="600"/>
              </a:spcBef>
            </a:pPr>
            <a:r>
              <a:rPr lang="en-US" sz="2400" dirty="0">
                <a:latin typeface="Univers Condensed Light" panose="020B0306020202040204" pitchFamily="34" charset="0"/>
              </a:rPr>
              <a:t>User adoption, human-computer interface, and access are still an issue on the farmer side </a:t>
            </a:r>
          </a:p>
          <a:p>
            <a:r>
              <a:rPr lang="en-US" sz="2400" dirty="0">
                <a:latin typeface="Univers Condensed Light" panose="020B0306020202040204" pitchFamily="34" charset="0"/>
              </a:rPr>
              <a:t>Digital agriculture sectors are still very fragmented and these service deployment is risky</a:t>
            </a:r>
          </a:p>
        </p:txBody>
      </p:sp>
      <p:sp>
        <p:nvSpPr>
          <p:cNvPr id="3" name="TextBox 2">
            <a:extLst>
              <a:ext uri="{FF2B5EF4-FFF2-40B4-BE49-F238E27FC236}">
                <a16:creationId xmlns:a16="http://schemas.microsoft.com/office/drawing/2014/main" id="{2DE6C93B-4EEC-704D-A2ED-0DBE6AC51E25}"/>
              </a:ext>
            </a:extLst>
          </p:cNvPr>
          <p:cNvSpPr txBox="1"/>
          <p:nvPr/>
        </p:nvSpPr>
        <p:spPr>
          <a:xfrm>
            <a:off x="3986335" y="4604633"/>
            <a:ext cx="7789567" cy="2477601"/>
          </a:xfrm>
          <a:prstGeom prst="rect">
            <a:avLst/>
          </a:prstGeom>
          <a:noFill/>
        </p:spPr>
        <p:txBody>
          <a:bodyPr wrap="square" rtlCol="0">
            <a:spAutoFit/>
          </a:bodyPr>
          <a:lstStyle/>
          <a:p>
            <a:pPr marL="285750" indent="-285750">
              <a:spcBef>
                <a:spcPts val="600"/>
              </a:spcBef>
              <a:spcAft>
                <a:spcPts val="600"/>
              </a:spcAft>
              <a:buFont typeface="Arial" panose="020B0604020202020204" pitchFamily="34" charset="0"/>
              <a:buChar char="•"/>
            </a:pPr>
            <a:r>
              <a:rPr lang="en-US" sz="2400" dirty="0">
                <a:latin typeface="Univers Condensed Light" panose="020B0306020202040204" pitchFamily="34" charset="0"/>
              </a:rPr>
              <a:t>Build the reference data assets, analytics, open algorithms, and evidence to support the development and deployment of large-scale digital services</a:t>
            </a:r>
          </a:p>
          <a:p>
            <a:pPr marL="285750" indent="-285750">
              <a:spcBef>
                <a:spcPts val="600"/>
              </a:spcBef>
              <a:spcAft>
                <a:spcPts val="600"/>
              </a:spcAft>
              <a:buFont typeface="Arial" panose="020B0604020202020204" pitchFamily="34" charset="0"/>
              <a:buChar char="•"/>
            </a:pPr>
            <a:r>
              <a:rPr lang="en-US" sz="2400" dirty="0">
                <a:latin typeface="Univers Condensed Light" panose="020B0306020202040204" pitchFamily="34" charset="0"/>
              </a:rPr>
              <a:t> Facilitate co-design of services bridging public and private partners, food and agripreneurs, and farmers</a:t>
            </a:r>
          </a:p>
          <a:p>
            <a:endParaRPr lang="en-US" sz="2000" dirty="0">
              <a:latin typeface="Univers Condensed Light" panose="020B0306020202040204" pitchFamily="34" charset="0"/>
            </a:endParaRPr>
          </a:p>
        </p:txBody>
      </p:sp>
      <p:sp>
        <p:nvSpPr>
          <p:cNvPr id="14" name="TextBox 13">
            <a:extLst>
              <a:ext uri="{FF2B5EF4-FFF2-40B4-BE49-F238E27FC236}">
                <a16:creationId xmlns:a16="http://schemas.microsoft.com/office/drawing/2014/main" id="{7A8AD643-55B1-FB43-ADBA-1F3E00CACB25}"/>
              </a:ext>
            </a:extLst>
          </p:cNvPr>
          <p:cNvSpPr txBox="1"/>
          <p:nvPr/>
        </p:nvSpPr>
        <p:spPr>
          <a:xfrm>
            <a:off x="3986335" y="255057"/>
            <a:ext cx="7722332" cy="1261884"/>
          </a:xfrm>
          <a:prstGeom prst="rect">
            <a:avLst/>
          </a:prstGeom>
          <a:noFill/>
        </p:spPr>
        <p:txBody>
          <a:bodyPr wrap="square" rtlCol="0" anchor="ctr">
            <a:spAutoFit/>
          </a:bodyPr>
          <a:lstStyle/>
          <a:p>
            <a:pPr defTabSz="457200">
              <a:spcAft>
                <a:spcPts val="600"/>
              </a:spcAft>
              <a:defRPr/>
            </a:pPr>
            <a:r>
              <a:rPr lang="en-US" sz="2800" b="1" cap="all" dirty="0">
                <a:solidFill>
                  <a:schemeClr val="tx2"/>
                </a:solidFill>
                <a:latin typeface="Univers Condensed" panose="020B0506020202050204" pitchFamily="34" charset="0"/>
              </a:rPr>
              <a:t>digital services</a:t>
            </a:r>
            <a:br>
              <a:rPr lang="en-US" sz="2400" dirty="0">
                <a:solidFill>
                  <a:srgbClr val="F7951D"/>
                </a:solidFill>
                <a:latin typeface="Univers Condensed" panose="020B0506020202050204" pitchFamily="34" charset="0"/>
              </a:rPr>
            </a:br>
            <a:r>
              <a:rPr lang="en-US" sz="2400" dirty="0">
                <a:solidFill>
                  <a:srgbClr val="F7951D"/>
                </a:solidFill>
                <a:latin typeface="Univers Condensed" panose="020B0506020202050204" pitchFamily="34" charset="0"/>
              </a:rPr>
              <a:t>Expanding opportunity to reach vulnerable populations, but the models and approaches need further development  </a:t>
            </a:r>
            <a:endParaRPr lang="en-US" sz="2400" cap="all" dirty="0">
              <a:solidFill>
                <a:srgbClr val="F7951D"/>
              </a:solidFill>
              <a:latin typeface="Univers Condensed" panose="020B0506020202050204" pitchFamily="34" charset="0"/>
            </a:endParaRPr>
          </a:p>
        </p:txBody>
      </p:sp>
      <p:sp>
        <p:nvSpPr>
          <p:cNvPr id="6" name="Pentagon 5">
            <a:extLst>
              <a:ext uri="{FF2B5EF4-FFF2-40B4-BE49-F238E27FC236}">
                <a16:creationId xmlns:a16="http://schemas.microsoft.com/office/drawing/2014/main" id="{B6F46AB9-4AF6-DD4A-A704-717AF94D28DA}"/>
              </a:ext>
            </a:extLst>
          </p:cNvPr>
          <p:cNvSpPr/>
          <p:nvPr/>
        </p:nvSpPr>
        <p:spPr>
          <a:xfrm>
            <a:off x="0" y="426178"/>
            <a:ext cx="3778624" cy="540503"/>
          </a:xfrm>
          <a:prstGeom prst="homePlate">
            <a:avLst/>
          </a:prstGeom>
          <a:solidFill>
            <a:srgbClr val="455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bg1"/>
                </a:solidFill>
                <a:latin typeface="Univers Condensed" panose="020B0506020202050204" pitchFamily="34" charset="0"/>
              </a:rPr>
              <a:t>DIGITAL TREND</a:t>
            </a:r>
          </a:p>
        </p:txBody>
      </p:sp>
      <p:sp>
        <p:nvSpPr>
          <p:cNvPr id="17" name="TextBox 16">
            <a:extLst>
              <a:ext uri="{FF2B5EF4-FFF2-40B4-BE49-F238E27FC236}">
                <a16:creationId xmlns:a16="http://schemas.microsoft.com/office/drawing/2014/main" id="{1EF3121C-A9D4-AD47-AEE8-EA09986C4CB7}"/>
              </a:ext>
            </a:extLst>
          </p:cNvPr>
          <p:cNvSpPr txBox="1"/>
          <p:nvPr/>
        </p:nvSpPr>
        <p:spPr>
          <a:xfrm>
            <a:off x="3939988" y="4072778"/>
            <a:ext cx="7835914" cy="478272"/>
          </a:xfrm>
          <a:prstGeom prst="rect">
            <a:avLst/>
          </a:prstGeom>
          <a:noFill/>
        </p:spPr>
        <p:txBody>
          <a:bodyPr wrap="square" rtlCol="0" anchor="ctr">
            <a:spAutoFit/>
          </a:bodyPr>
          <a:lstStyle/>
          <a:p>
            <a:pPr algn="ctr">
              <a:lnSpc>
                <a:spcPct val="110000"/>
              </a:lnSpc>
            </a:pPr>
            <a:r>
              <a:rPr lang="en-US" sz="2400" dirty="0">
                <a:solidFill>
                  <a:srgbClr val="F7951D"/>
                </a:solidFill>
                <a:latin typeface="Univers Condensed" panose="020B0506020202050204" pitchFamily="34" charset="0"/>
              </a:rPr>
              <a:t>Enable and validate bundled digital services for food systems</a:t>
            </a:r>
          </a:p>
        </p:txBody>
      </p:sp>
      <p:sp>
        <p:nvSpPr>
          <p:cNvPr id="16" name="Pentagon 15">
            <a:extLst>
              <a:ext uri="{FF2B5EF4-FFF2-40B4-BE49-F238E27FC236}">
                <a16:creationId xmlns:a16="http://schemas.microsoft.com/office/drawing/2014/main" id="{8D402CEE-6B0B-FA4D-9410-C9B31D76F6FF}"/>
              </a:ext>
            </a:extLst>
          </p:cNvPr>
          <p:cNvSpPr/>
          <p:nvPr/>
        </p:nvSpPr>
        <p:spPr>
          <a:xfrm>
            <a:off x="0" y="4070850"/>
            <a:ext cx="3778624" cy="540503"/>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cap="all" dirty="0">
                <a:solidFill>
                  <a:schemeClr val="bg1"/>
                </a:solidFill>
                <a:latin typeface="Univers Condensed" panose="020B0506020202050204" pitchFamily="34" charset="0"/>
              </a:rPr>
              <a:t> intervention</a:t>
            </a:r>
            <a:endParaRPr lang="en-US" sz="2400" dirty="0">
              <a:solidFill>
                <a:schemeClr val="bg1"/>
              </a:solidFill>
              <a:latin typeface="Univers Condensed" panose="020B0506020202050204" pitchFamily="34" charset="0"/>
            </a:endParaRPr>
          </a:p>
        </p:txBody>
      </p:sp>
      <p:pic>
        <p:nvPicPr>
          <p:cNvPr id="10" name="Picture 9" descr="A close up of a logo&#10;&#10;Description automatically generated">
            <a:extLst>
              <a:ext uri="{FF2B5EF4-FFF2-40B4-BE49-F238E27FC236}">
                <a16:creationId xmlns:a16="http://schemas.microsoft.com/office/drawing/2014/main" id="{4FE8C354-9322-804C-9FF6-9D40DBE7D8B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73917" y="1304041"/>
            <a:ext cx="2117961" cy="2168573"/>
          </a:xfrm>
          <a:prstGeom prst="rect">
            <a:avLst/>
          </a:prstGeom>
        </p:spPr>
      </p:pic>
    </p:spTree>
    <p:extLst>
      <p:ext uri="{BB962C8B-B14F-4D97-AF65-F5344CB8AC3E}">
        <p14:creationId xmlns:p14="http://schemas.microsoft.com/office/powerpoint/2010/main" val="18176557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Content Placeholder 2">
            <a:extLst>
              <a:ext uri="{FF2B5EF4-FFF2-40B4-BE49-F238E27FC236}">
                <a16:creationId xmlns:a16="http://schemas.microsoft.com/office/drawing/2014/main" id="{FB20A31C-75A5-48BB-9DA6-F9533FAD39BE}"/>
              </a:ext>
            </a:extLst>
          </p:cNvPr>
          <p:cNvSpPr>
            <a:spLocks noGrp="1"/>
          </p:cNvSpPr>
          <p:nvPr>
            <p:ph idx="1"/>
          </p:nvPr>
        </p:nvSpPr>
        <p:spPr>
          <a:xfrm>
            <a:off x="3986335" y="1622131"/>
            <a:ext cx="7954653" cy="1936377"/>
          </a:xfrm>
        </p:spPr>
        <p:txBody>
          <a:bodyPr vert="horz" lIns="91440" tIns="45720" rIns="91440" bIns="45720" rtlCol="0" anchor="ctr">
            <a:normAutofit/>
          </a:bodyPr>
          <a:lstStyle/>
          <a:p>
            <a:pPr>
              <a:lnSpc>
                <a:spcPct val="110000"/>
              </a:lnSpc>
              <a:spcBef>
                <a:spcPts val="600"/>
              </a:spcBef>
            </a:pPr>
            <a:r>
              <a:rPr lang="en-US" sz="2400" dirty="0">
                <a:solidFill>
                  <a:prstClr val="black"/>
                </a:solidFill>
                <a:latin typeface="Univers Condensed Light" panose="020B0306020202040204" pitchFamily="34" charset="0"/>
              </a:rPr>
              <a:t>Digital is a dimension of global erosion of trust:  surveillance, monetization of data, privacy breaches… </a:t>
            </a:r>
            <a:endParaRPr lang="en-US" sz="2400" dirty="0">
              <a:latin typeface="Univers Condensed Light" panose="020B0306020202040204" pitchFamily="34" charset="0"/>
            </a:endParaRPr>
          </a:p>
          <a:p>
            <a:pPr>
              <a:lnSpc>
                <a:spcPct val="110000"/>
              </a:lnSpc>
              <a:spcBef>
                <a:spcPts val="600"/>
              </a:spcBef>
            </a:pPr>
            <a:r>
              <a:rPr lang="en-US" sz="2400" dirty="0">
                <a:latin typeface="Univers Condensed Light" panose="020B0306020202040204" pitchFamily="34" charset="0"/>
              </a:rPr>
              <a:t>Increasing demand for ‘data-driven’ transparency, accountability, and sustainability in food systems</a:t>
            </a:r>
          </a:p>
        </p:txBody>
      </p:sp>
      <p:sp>
        <p:nvSpPr>
          <p:cNvPr id="3" name="TextBox 2">
            <a:extLst>
              <a:ext uri="{FF2B5EF4-FFF2-40B4-BE49-F238E27FC236}">
                <a16:creationId xmlns:a16="http://schemas.microsoft.com/office/drawing/2014/main" id="{2DE6C93B-4EEC-704D-A2ED-0DBE6AC51E25}"/>
              </a:ext>
            </a:extLst>
          </p:cNvPr>
          <p:cNvSpPr txBox="1"/>
          <p:nvPr/>
        </p:nvSpPr>
        <p:spPr>
          <a:xfrm>
            <a:off x="3926965" y="4036780"/>
            <a:ext cx="7954653" cy="2502865"/>
          </a:xfrm>
          <a:prstGeom prst="rect">
            <a:avLst/>
          </a:prstGeom>
          <a:noFill/>
        </p:spPr>
        <p:txBody>
          <a:bodyPr wrap="square" rtlCol="0">
            <a:spAutoFit/>
          </a:bodyPr>
          <a:lstStyle/>
          <a:p>
            <a:pPr marL="285750" indent="-285750">
              <a:lnSpc>
                <a:spcPct val="110000"/>
              </a:lnSpc>
              <a:buFont typeface="Arial" panose="020B0604020202020204" pitchFamily="34" charset="0"/>
              <a:buChar char="•"/>
            </a:pPr>
            <a:r>
              <a:rPr lang="en-US" sz="2400" dirty="0">
                <a:solidFill>
                  <a:prstClr val="black"/>
                </a:solidFill>
                <a:latin typeface="Univers Condensed Light" panose="020B0306020202040204" pitchFamily="34" charset="0"/>
              </a:rPr>
              <a:t>Link our myriad information and data systems to develop much greater intelligence</a:t>
            </a:r>
          </a:p>
          <a:p>
            <a:pPr marL="285750" indent="-285750">
              <a:lnSpc>
                <a:spcPct val="110000"/>
              </a:lnSpc>
              <a:buFont typeface="Arial" panose="020B0604020202020204" pitchFamily="34" charset="0"/>
              <a:buChar char="•"/>
            </a:pPr>
            <a:r>
              <a:rPr lang="en-US" sz="2400" dirty="0">
                <a:solidFill>
                  <a:prstClr val="black"/>
                </a:solidFill>
                <a:latin typeface="Univers Condensed Light" panose="020B0306020202040204" pitchFamily="34" charset="0"/>
              </a:rPr>
              <a:t>Generate more timely, granular, trusted data and data-driven communications; and engage in global forums.</a:t>
            </a:r>
          </a:p>
          <a:p>
            <a:pPr marL="285750" indent="-285750">
              <a:lnSpc>
                <a:spcPct val="110000"/>
              </a:lnSpc>
              <a:buFont typeface="Arial" panose="020B0604020202020204" pitchFamily="34" charset="0"/>
              <a:buChar char="•"/>
            </a:pPr>
            <a:r>
              <a:rPr lang="en-US" sz="2400" dirty="0">
                <a:solidFill>
                  <a:prstClr val="black"/>
                </a:solidFill>
                <a:latin typeface="Univers Condensed Light" panose="020B0306020202040204" pitchFamily="34" charset="0"/>
              </a:rPr>
              <a:t>Use this increased sector intelligence to guide responsible collective action</a:t>
            </a:r>
          </a:p>
        </p:txBody>
      </p:sp>
      <p:sp>
        <p:nvSpPr>
          <p:cNvPr id="14" name="TextBox 13">
            <a:extLst>
              <a:ext uri="{FF2B5EF4-FFF2-40B4-BE49-F238E27FC236}">
                <a16:creationId xmlns:a16="http://schemas.microsoft.com/office/drawing/2014/main" id="{7A8AD643-55B1-FB43-ADBA-1F3E00CACB25}"/>
              </a:ext>
            </a:extLst>
          </p:cNvPr>
          <p:cNvSpPr txBox="1"/>
          <p:nvPr/>
        </p:nvSpPr>
        <p:spPr>
          <a:xfrm>
            <a:off x="3986335" y="335482"/>
            <a:ext cx="7722332" cy="1338828"/>
          </a:xfrm>
          <a:prstGeom prst="rect">
            <a:avLst/>
          </a:prstGeom>
          <a:noFill/>
        </p:spPr>
        <p:txBody>
          <a:bodyPr wrap="square" rtlCol="0" anchor="ctr">
            <a:spAutoFit/>
          </a:bodyPr>
          <a:lstStyle/>
          <a:p>
            <a:pPr defTabSz="457200">
              <a:spcAft>
                <a:spcPts val="600"/>
              </a:spcAft>
              <a:defRPr/>
            </a:pPr>
            <a:r>
              <a:rPr lang="en-US" sz="2800" b="1" dirty="0">
                <a:solidFill>
                  <a:schemeClr val="tx2"/>
                </a:solidFill>
                <a:latin typeface="Univers Condensed" panose="020B0506020202050204" pitchFamily="34" charset="0"/>
              </a:rPr>
              <a:t>DIGITAL TRUST AND COLLECTIVE ACTION</a:t>
            </a:r>
          </a:p>
          <a:p>
            <a:pPr defTabSz="457200">
              <a:spcAft>
                <a:spcPts val="600"/>
              </a:spcAft>
              <a:defRPr/>
            </a:pPr>
            <a:r>
              <a:rPr lang="en-US" sz="2400" dirty="0">
                <a:solidFill>
                  <a:srgbClr val="F7951D"/>
                </a:solidFill>
                <a:latin typeface="Univers Condensed" panose="020B0506020202050204" pitchFamily="34" charset="0"/>
              </a:rPr>
              <a:t>Data deluge and digital media proliferation and balkanization make it hard for organizations to get a message through</a:t>
            </a:r>
            <a:endParaRPr lang="en-US" sz="2400" cap="all" dirty="0">
              <a:solidFill>
                <a:srgbClr val="F7951D"/>
              </a:solidFill>
              <a:latin typeface="Univers Condensed" panose="020B0506020202050204" pitchFamily="34" charset="0"/>
            </a:endParaRPr>
          </a:p>
        </p:txBody>
      </p:sp>
      <p:sp>
        <p:nvSpPr>
          <p:cNvPr id="6" name="Pentagon 5">
            <a:extLst>
              <a:ext uri="{FF2B5EF4-FFF2-40B4-BE49-F238E27FC236}">
                <a16:creationId xmlns:a16="http://schemas.microsoft.com/office/drawing/2014/main" id="{B6F46AB9-4AF6-DD4A-A704-717AF94D28DA}"/>
              </a:ext>
            </a:extLst>
          </p:cNvPr>
          <p:cNvSpPr/>
          <p:nvPr/>
        </p:nvSpPr>
        <p:spPr>
          <a:xfrm>
            <a:off x="0" y="426178"/>
            <a:ext cx="3778624" cy="540503"/>
          </a:xfrm>
          <a:prstGeom prst="homePlate">
            <a:avLst/>
          </a:prstGeom>
          <a:solidFill>
            <a:srgbClr val="455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bg1"/>
                </a:solidFill>
                <a:latin typeface="Univers Condensed" panose="020B0506020202050204" pitchFamily="34" charset="0"/>
              </a:rPr>
              <a:t>DIGITAL TREND</a:t>
            </a:r>
          </a:p>
        </p:txBody>
      </p:sp>
      <p:sp>
        <p:nvSpPr>
          <p:cNvPr id="17" name="TextBox 16">
            <a:extLst>
              <a:ext uri="{FF2B5EF4-FFF2-40B4-BE49-F238E27FC236}">
                <a16:creationId xmlns:a16="http://schemas.microsoft.com/office/drawing/2014/main" id="{1EF3121C-A9D4-AD47-AEE8-EA09986C4CB7}"/>
              </a:ext>
            </a:extLst>
          </p:cNvPr>
          <p:cNvSpPr txBox="1"/>
          <p:nvPr/>
        </p:nvSpPr>
        <p:spPr>
          <a:xfrm>
            <a:off x="3986335" y="3558508"/>
            <a:ext cx="7835914" cy="478272"/>
          </a:xfrm>
          <a:prstGeom prst="rect">
            <a:avLst/>
          </a:prstGeom>
          <a:noFill/>
        </p:spPr>
        <p:txBody>
          <a:bodyPr wrap="square" rtlCol="0" anchor="ctr">
            <a:spAutoFit/>
          </a:bodyPr>
          <a:lstStyle/>
          <a:p>
            <a:pPr>
              <a:lnSpc>
                <a:spcPct val="110000"/>
              </a:lnSpc>
            </a:pPr>
            <a:r>
              <a:rPr lang="en-US" sz="2400" dirty="0">
                <a:solidFill>
                  <a:srgbClr val="F7951D"/>
                </a:solidFill>
                <a:latin typeface="Univers Condensed" panose="020B0506020202050204" pitchFamily="34" charset="0"/>
              </a:rPr>
              <a:t>Build sector intelligence for responsible collective action</a:t>
            </a:r>
          </a:p>
        </p:txBody>
      </p:sp>
      <p:sp>
        <p:nvSpPr>
          <p:cNvPr id="16" name="Pentagon 15">
            <a:extLst>
              <a:ext uri="{FF2B5EF4-FFF2-40B4-BE49-F238E27FC236}">
                <a16:creationId xmlns:a16="http://schemas.microsoft.com/office/drawing/2014/main" id="{8D402CEE-6B0B-FA4D-9410-C9B31D76F6FF}"/>
              </a:ext>
            </a:extLst>
          </p:cNvPr>
          <p:cNvSpPr/>
          <p:nvPr/>
        </p:nvSpPr>
        <p:spPr>
          <a:xfrm>
            <a:off x="0" y="3667407"/>
            <a:ext cx="3778624" cy="540503"/>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cap="all" dirty="0">
                <a:solidFill>
                  <a:schemeClr val="bg1"/>
                </a:solidFill>
                <a:latin typeface="Univers Condensed" panose="020B0506020202050204" pitchFamily="34" charset="0"/>
              </a:rPr>
              <a:t>intervention</a:t>
            </a:r>
            <a:endParaRPr lang="en-US" sz="2400" dirty="0">
              <a:solidFill>
                <a:schemeClr val="bg1"/>
              </a:solidFill>
              <a:latin typeface="Univers Condensed" panose="020B0506020202050204" pitchFamily="34" charset="0"/>
            </a:endParaRPr>
          </a:p>
        </p:txBody>
      </p:sp>
      <p:pic>
        <p:nvPicPr>
          <p:cNvPr id="9" name="Picture 8">
            <a:extLst>
              <a:ext uri="{FF2B5EF4-FFF2-40B4-BE49-F238E27FC236}">
                <a16:creationId xmlns:a16="http://schemas.microsoft.com/office/drawing/2014/main" id="{3743B32F-AD90-C041-86B8-CAE9F70BDB3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56713" y="1277471"/>
            <a:ext cx="1950511" cy="1936377"/>
          </a:xfrm>
          <a:prstGeom prst="rect">
            <a:avLst/>
          </a:prstGeom>
        </p:spPr>
      </p:pic>
    </p:spTree>
    <p:extLst>
      <p:ext uri="{BB962C8B-B14F-4D97-AF65-F5344CB8AC3E}">
        <p14:creationId xmlns:p14="http://schemas.microsoft.com/office/powerpoint/2010/main" val="14353783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032B29-EACF-9E45-A846-301E6B297791}"/>
              </a:ext>
            </a:extLst>
          </p:cNvPr>
          <p:cNvSpPr>
            <a:spLocks noGrp="1"/>
          </p:cNvSpPr>
          <p:nvPr>
            <p:ph type="title"/>
          </p:nvPr>
        </p:nvSpPr>
        <p:spPr/>
        <p:txBody>
          <a:bodyPr/>
          <a:lstStyle/>
          <a:p>
            <a:endParaRPr lang="en-US" dirty="0"/>
          </a:p>
        </p:txBody>
      </p:sp>
      <p:sp>
        <p:nvSpPr>
          <p:cNvPr id="4" name="Rectangle 3">
            <a:extLst>
              <a:ext uri="{FF2B5EF4-FFF2-40B4-BE49-F238E27FC236}">
                <a16:creationId xmlns:a16="http://schemas.microsoft.com/office/drawing/2014/main" id="{E982E060-2FEE-7048-94F2-7D2B44A9E32B}"/>
              </a:ext>
            </a:extLst>
          </p:cNvPr>
          <p:cNvSpPr/>
          <p:nvPr/>
        </p:nvSpPr>
        <p:spPr>
          <a:xfrm>
            <a:off x="0" y="0"/>
            <a:ext cx="12192000" cy="1680882"/>
          </a:xfrm>
          <a:prstGeom prst="rect">
            <a:avLst/>
          </a:prstGeom>
          <a:solidFill>
            <a:srgbClr val="45535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1">
            <a:extLst>
              <a:ext uri="{FF2B5EF4-FFF2-40B4-BE49-F238E27FC236}">
                <a16:creationId xmlns:a16="http://schemas.microsoft.com/office/drawing/2014/main" id="{1A69DF12-39F8-B84C-9436-C347B741DFDA}"/>
              </a:ext>
            </a:extLst>
          </p:cNvPr>
          <p:cNvSpPr txBox="1">
            <a:spLocks/>
          </p:cNvSpPr>
          <p:nvPr/>
        </p:nvSpPr>
        <p:spPr>
          <a:xfrm>
            <a:off x="367552" y="177659"/>
            <a:ext cx="10986247"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b="1" dirty="0">
                <a:solidFill>
                  <a:srgbClr val="F7951D"/>
                </a:solidFill>
                <a:latin typeface="Univers Condensed" panose="020B0506020202050204" pitchFamily="34" charset="0"/>
              </a:rPr>
              <a:t>OPERATIONALIZING DIGITAL INTERVENTIONS </a:t>
            </a:r>
            <a:br>
              <a:rPr lang="en-US" b="1" dirty="0">
                <a:solidFill>
                  <a:srgbClr val="F7951D"/>
                </a:solidFill>
                <a:latin typeface="Univers Condensed" panose="020B0506020202050204" pitchFamily="34" charset="0"/>
              </a:rPr>
            </a:br>
            <a:r>
              <a:rPr lang="en-US" sz="3600" dirty="0">
                <a:solidFill>
                  <a:schemeClr val="bg1"/>
                </a:solidFill>
                <a:latin typeface="Univers Condensed" panose="020B0506020202050204" pitchFamily="34" charset="0"/>
              </a:rPr>
              <a:t>in the 2022-2030 CGIAR research portfolio</a:t>
            </a:r>
            <a:endParaRPr lang="en-US" dirty="0">
              <a:solidFill>
                <a:schemeClr val="bg1"/>
              </a:solidFill>
              <a:latin typeface="Univers Condensed" panose="020B0506020202050204" pitchFamily="34" charset="0"/>
            </a:endParaRPr>
          </a:p>
        </p:txBody>
      </p:sp>
      <p:sp>
        <p:nvSpPr>
          <p:cNvPr id="6" name="TextBox 5">
            <a:extLst>
              <a:ext uri="{FF2B5EF4-FFF2-40B4-BE49-F238E27FC236}">
                <a16:creationId xmlns:a16="http://schemas.microsoft.com/office/drawing/2014/main" id="{C1174B04-D105-3C4F-AE79-28E967253729}"/>
              </a:ext>
            </a:extLst>
          </p:cNvPr>
          <p:cNvSpPr txBox="1"/>
          <p:nvPr/>
        </p:nvSpPr>
        <p:spPr>
          <a:xfrm>
            <a:off x="2039470" y="1878154"/>
            <a:ext cx="8113059" cy="954107"/>
          </a:xfrm>
          <a:prstGeom prst="rect">
            <a:avLst/>
          </a:prstGeom>
          <a:noFill/>
        </p:spPr>
        <p:txBody>
          <a:bodyPr wrap="square" rtlCol="0">
            <a:spAutoFit/>
          </a:bodyPr>
          <a:lstStyle/>
          <a:p>
            <a:pPr algn="ctr"/>
            <a:r>
              <a:rPr lang="en-GB" sz="2800" dirty="0">
                <a:latin typeface="Univers Condensed Light" panose="020B0306020202040204" pitchFamily="34" charset="0"/>
              </a:rPr>
              <a:t>Digital interventions should intersect naturally with the research cycle and enhance research delivery</a:t>
            </a:r>
            <a:endParaRPr lang="en-US" sz="2800" dirty="0">
              <a:latin typeface="Univers Condensed Light" panose="020B0306020202040204" pitchFamily="34" charset="0"/>
            </a:endParaRPr>
          </a:p>
        </p:txBody>
      </p:sp>
      <p:grpSp>
        <p:nvGrpSpPr>
          <p:cNvPr id="3" name="Group 2">
            <a:extLst>
              <a:ext uri="{FF2B5EF4-FFF2-40B4-BE49-F238E27FC236}">
                <a16:creationId xmlns:a16="http://schemas.microsoft.com/office/drawing/2014/main" id="{C036787E-9DB4-AF47-AE61-97CEE80BAB23}"/>
              </a:ext>
            </a:extLst>
          </p:cNvPr>
          <p:cNvGrpSpPr/>
          <p:nvPr/>
        </p:nvGrpSpPr>
        <p:grpSpPr>
          <a:xfrm>
            <a:off x="475128" y="3110040"/>
            <a:ext cx="11241741" cy="3570301"/>
            <a:chOff x="578224" y="2857391"/>
            <a:chExt cx="11241741" cy="3570301"/>
          </a:xfrm>
        </p:grpSpPr>
        <p:sp>
          <p:nvSpPr>
            <p:cNvPr id="9" name="Rounded Rectangle 8">
              <a:extLst>
                <a:ext uri="{FF2B5EF4-FFF2-40B4-BE49-F238E27FC236}">
                  <a16:creationId xmlns:a16="http://schemas.microsoft.com/office/drawing/2014/main" id="{CD1F1D81-7DAE-DA4B-B3E9-26F8773D0171}"/>
                </a:ext>
              </a:extLst>
            </p:cNvPr>
            <p:cNvSpPr/>
            <p:nvPr/>
          </p:nvSpPr>
          <p:spPr>
            <a:xfrm>
              <a:off x="578224" y="4746810"/>
              <a:ext cx="2339788" cy="1680882"/>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F7951D"/>
                  </a:solidFill>
                  <a:latin typeface="Univers Condensed" panose="020B0506020202050204" pitchFamily="34" charset="0"/>
                </a:rPr>
                <a:t>RESEARCH DESIGN</a:t>
              </a:r>
            </a:p>
          </p:txBody>
        </p:sp>
        <p:sp>
          <p:nvSpPr>
            <p:cNvPr id="10" name="Rounded Rectangle 9">
              <a:extLst>
                <a:ext uri="{FF2B5EF4-FFF2-40B4-BE49-F238E27FC236}">
                  <a16:creationId xmlns:a16="http://schemas.microsoft.com/office/drawing/2014/main" id="{8774D1B3-36AC-FA4A-A128-3879633A752D}"/>
                </a:ext>
              </a:extLst>
            </p:cNvPr>
            <p:cNvSpPr/>
            <p:nvPr/>
          </p:nvSpPr>
          <p:spPr>
            <a:xfrm>
              <a:off x="3584762" y="4746810"/>
              <a:ext cx="2339787" cy="1680882"/>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F7951D"/>
                  </a:solidFill>
                  <a:latin typeface="Univers Condensed" panose="020B0506020202050204" pitchFamily="34" charset="0"/>
                </a:rPr>
                <a:t>ANALYSIS</a:t>
              </a:r>
              <a:endParaRPr lang="en-US" b="1" dirty="0">
                <a:solidFill>
                  <a:srgbClr val="F7951D"/>
                </a:solidFill>
                <a:latin typeface="Univers Condensed" panose="020B0506020202050204" pitchFamily="34" charset="0"/>
              </a:endParaRPr>
            </a:p>
          </p:txBody>
        </p:sp>
        <p:sp>
          <p:nvSpPr>
            <p:cNvPr id="11" name="Rounded Rectangle 10">
              <a:extLst>
                <a:ext uri="{FF2B5EF4-FFF2-40B4-BE49-F238E27FC236}">
                  <a16:creationId xmlns:a16="http://schemas.microsoft.com/office/drawing/2014/main" id="{AADFA277-23DD-4840-A8C3-F4979CF78B73}"/>
                </a:ext>
              </a:extLst>
            </p:cNvPr>
            <p:cNvSpPr/>
            <p:nvPr/>
          </p:nvSpPr>
          <p:spPr>
            <a:xfrm>
              <a:off x="6527986" y="4746810"/>
              <a:ext cx="2348753" cy="1680882"/>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F7951D"/>
                  </a:solidFill>
                  <a:latin typeface="Univers Condensed" panose="020B0506020202050204" pitchFamily="34" charset="0"/>
                </a:rPr>
                <a:t>RESEARCH DELIVERY</a:t>
              </a:r>
            </a:p>
          </p:txBody>
        </p:sp>
        <p:sp>
          <p:nvSpPr>
            <p:cNvPr id="12" name="Rounded Rectangle 11">
              <a:extLst>
                <a:ext uri="{FF2B5EF4-FFF2-40B4-BE49-F238E27FC236}">
                  <a16:creationId xmlns:a16="http://schemas.microsoft.com/office/drawing/2014/main" id="{AE4F6660-636B-E44E-9378-02F8E6C941E6}"/>
                </a:ext>
              </a:extLst>
            </p:cNvPr>
            <p:cNvSpPr/>
            <p:nvPr/>
          </p:nvSpPr>
          <p:spPr>
            <a:xfrm>
              <a:off x="9480176" y="4746810"/>
              <a:ext cx="2339789" cy="1680882"/>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F7951D"/>
                  </a:solidFill>
                  <a:latin typeface="Univers Condensed" panose="020B0506020202050204" pitchFamily="34" charset="0"/>
                </a:rPr>
                <a:t>SECTOR DEVELOPMENT</a:t>
              </a:r>
            </a:p>
          </p:txBody>
        </p:sp>
        <p:sp>
          <p:nvSpPr>
            <p:cNvPr id="16" name="Off-page Connector 15">
              <a:extLst>
                <a:ext uri="{FF2B5EF4-FFF2-40B4-BE49-F238E27FC236}">
                  <a16:creationId xmlns:a16="http://schemas.microsoft.com/office/drawing/2014/main" id="{110ED2C8-B515-814D-AA88-9E0521EB28EF}"/>
                </a:ext>
              </a:extLst>
            </p:cNvPr>
            <p:cNvSpPr/>
            <p:nvPr/>
          </p:nvSpPr>
          <p:spPr>
            <a:xfrm>
              <a:off x="845694" y="2857391"/>
              <a:ext cx="1804848" cy="2130800"/>
            </a:xfrm>
            <a:prstGeom prst="flowChartOffpageConnector">
              <a:avLst/>
            </a:prstGeom>
            <a:solidFill>
              <a:srgbClr val="455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r>
                <a:rPr lang="en-US" dirty="0">
                  <a:solidFill>
                    <a:schemeClr val="bg1"/>
                  </a:solidFill>
                </a:rPr>
              </a:br>
              <a:r>
                <a:rPr lang="en-US" sz="2000" dirty="0">
                  <a:solidFill>
                    <a:schemeClr val="bg1"/>
                  </a:solidFill>
                  <a:latin typeface="Univers Condensed Light" panose="020B0306020202040204" pitchFamily="34" charset="0"/>
                </a:rPr>
                <a:t>Collaborative data standards, management, and sharing</a:t>
              </a:r>
            </a:p>
            <a:p>
              <a:pPr algn="ctr"/>
              <a:endParaRPr lang="en-US" dirty="0">
                <a:solidFill>
                  <a:schemeClr val="bg1"/>
                </a:solidFill>
              </a:endParaRPr>
            </a:p>
          </p:txBody>
        </p:sp>
        <p:sp>
          <p:nvSpPr>
            <p:cNvPr id="17" name="Off-page Connector 16">
              <a:extLst>
                <a:ext uri="{FF2B5EF4-FFF2-40B4-BE49-F238E27FC236}">
                  <a16:creationId xmlns:a16="http://schemas.microsoft.com/office/drawing/2014/main" id="{5A695898-3380-4049-AC65-1511A1086865}"/>
                </a:ext>
              </a:extLst>
            </p:cNvPr>
            <p:cNvSpPr/>
            <p:nvPr/>
          </p:nvSpPr>
          <p:spPr>
            <a:xfrm>
              <a:off x="3869882" y="2857391"/>
              <a:ext cx="1810940" cy="2130800"/>
            </a:xfrm>
            <a:prstGeom prst="flowChartOffpageConnector">
              <a:avLst/>
            </a:prstGeom>
            <a:solidFill>
              <a:srgbClr val="45535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tlCol="0" anchor="ctr"/>
            <a:lstStyle/>
            <a:p>
              <a:pPr algn="ctr"/>
              <a:r>
                <a:rPr lang="en-GB" sz="2000" dirty="0">
                  <a:solidFill>
                    <a:schemeClr val="bg1"/>
                  </a:solidFill>
                  <a:latin typeface="Univers Condensed Light" panose="020B0306020202040204" pitchFamily="34" charset="0"/>
                </a:rPr>
                <a:t>Applied, responsible AI to generate timely analytics</a:t>
              </a:r>
              <a:endParaRPr lang="en-US" sz="2000" dirty="0">
                <a:solidFill>
                  <a:schemeClr val="bg1"/>
                </a:solidFill>
                <a:latin typeface="Univers Condensed Light" panose="020B0306020202040204" pitchFamily="34" charset="0"/>
              </a:endParaRPr>
            </a:p>
          </p:txBody>
        </p:sp>
        <p:sp>
          <p:nvSpPr>
            <p:cNvPr id="18" name="Off-page Connector 17">
              <a:extLst>
                <a:ext uri="{FF2B5EF4-FFF2-40B4-BE49-F238E27FC236}">
                  <a16:creationId xmlns:a16="http://schemas.microsoft.com/office/drawing/2014/main" id="{608277D3-782E-2A4D-B1D2-E2D74187F079}"/>
                </a:ext>
              </a:extLst>
            </p:cNvPr>
            <p:cNvSpPr/>
            <p:nvPr/>
          </p:nvSpPr>
          <p:spPr>
            <a:xfrm>
              <a:off x="6886994" y="2857391"/>
              <a:ext cx="1799806" cy="2130800"/>
            </a:xfrm>
            <a:prstGeom prst="flowChartOffpageConnector">
              <a:avLst/>
            </a:prstGeom>
            <a:solidFill>
              <a:srgbClr val="45535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tlCol="0" anchor="ctr"/>
            <a:lstStyle/>
            <a:p>
              <a:pPr algn="ctr"/>
              <a:r>
                <a:rPr lang="en-GB" sz="2000" dirty="0">
                  <a:solidFill>
                    <a:schemeClr val="bg1"/>
                  </a:solidFill>
                  <a:latin typeface="Univers Condensed Light" panose="020B0306020202040204" pitchFamily="34" charset="0"/>
                </a:rPr>
                <a:t>New digital services help meet development challenges</a:t>
              </a:r>
              <a:endParaRPr lang="en-US" sz="2000" dirty="0">
                <a:solidFill>
                  <a:schemeClr val="bg1"/>
                </a:solidFill>
                <a:latin typeface="Univers Condensed Light" panose="020B0306020202040204" pitchFamily="34" charset="0"/>
              </a:endParaRPr>
            </a:p>
          </p:txBody>
        </p:sp>
        <p:sp>
          <p:nvSpPr>
            <p:cNvPr id="19" name="Off-page Connector 18">
              <a:extLst>
                <a:ext uri="{FF2B5EF4-FFF2-40B4-BE49-F238E27FC236}">
                  <a16:creationId xmlns:a16="http://schemas.microsoft.com/office/drawing/2014/main" id="{28450BAC-73D1-3042-8868-8F11523029BD}"/>
                </a:ext>
              </a:extLst>
            </p:cNvPr>
            <p:cNvSpPr/>
            <p:nvPr/>
          </p:nvSpPr>
          <p:spPr>
            <a:xfrm>
              <a:off x="9770512" y="2857391"/>
              <a:ext cx="1807405" cy="2130800"/>
            </a:xfrm>
            <a:prstGeom prst="flowChartOffpageConnector">
              <a:avLst/>
            </a:prstGeom>
            <a:solidFill>
              <a:srgbClr val="45535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251999" rtlCol="0" anchor="ctr"/>
            <a:lstStyle/>
            <a:p>
              <a:pPr algn="ctr"/>
              <a:r>
                <a:rPr lang="en-GB" sz="2000" dirty="0">
                  <a:solidFill>
                    <a:schemeClr val="bg1"/>
                  </a:solidFill>
                  <a:latin typeface="Univers Condensed Light" panose="020B0306020202040204" pitchFamily="34" charset="0"/>
                </a:rPr>
                <a:t>Enhanced sector intelligence fosters collaborations and collective action</a:t>
              </a:r>
              <a:endParaRPr lang="en-US" sz="2000" dirty="0">
                <a:solidFill>
                  <a:schemeClr val="bg1"/>
                </a:solidFill>
                <a:latin typeface="Univers Condensed Light" panose="020B0306020202040204" pitchFamily="34" charset="0"/>
              </a:endParaRPr>
            </a:p>
          </p:txBody>
        </p:sp>
        <p:sp>
          <p:nvSpPr>
            <p:cNvPr id="20" name="Right Arrow 19">
              <a:extLst>
                <a:ext uri="{FF2B5EF4-FFF2-40B4-BE49-F238E27FC236}">
                  <a16:creationId xmlns:a16="http://schemas.microsoft.com/office/drawing/2014/main" id="{B7223E0C-A969-A24B-84D5-5BBCE35C9AEC}"/>
                </a:ext>
              </a:extLst>
            </p:cNvPr>
            <p:cNvSpPr/>
            <p:nvPr/>
          </p:nvSpPr>
          <p:spPr>
            <a:xfrm>
              <a:off x="3002616" y="5412439"/>
              <a:ext cx="518833" cy="349623"/>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ight Arrow 20">
              <a:extLst>
                <a:ext uri="{FF2B5EF4-FFF2-40B4-BE49-F238E27FC236}">
                  <a16:creationId xmlns:a16="http://schemas.microsoft.com/office/drawing/2014/main" id="{57234B29-262A-DD4B-8809-CE2CB926AC0A}"/>
                </a:ext>
              </a:extLst>
            </p:cNvPr>
            <p:cNvSpPr/>
            <p:nvPr/>
          </p:nvSpPr>
          <p:spPr>
            <a:xfrm>
              <a:off x="5987862" y="5412438"/>
              <a:ext cx="518833" cy="349623"/>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ight Arrow 21">
              <a:extLst>
                <a:ext uri="{FF2B5EF4-FFF2-40B4-BE49-F238E27FC236}">
                  <a16:creationId xmlns:a16="http://schemas.microsoft.com/office/drawing/2014/main" id="{064D6A90-0C4C-1C49-82A1-FF4AB71E9467}"/>
                </a:ext>
              </a:extLst>
            </p:cNvPr>
            <p:cNvSpPr/>
            <p:nvPr/>
          </p:nvSpPr>
          <p:spPr>
            <a:xfrm>
              <a:off x="8961343" y="5271240"/>
              <a:ext cx="518833" cy="349623"/>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7388922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6F6F6"/>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49A6FB4-3434-A442-95C3-6A3560FE3C2C}"/>
              </a:ext>
            </a:extLst>
          </p:cNvPr>
          <p:cNvSpPr/>
          <p:nvPr/>
        </p:nvSpPr>
        <p:spPr>
          <a:xfrm>
            <a:off x="0" y="0"/>
            <a:ext cx="12192000" cy="2079812"/>
          </a:xfrm>
          <a:prstGeom prst="rect">
            <a:avLst/>
          </a:prstGeom>
          <a:solidFill>
            <a:srgbClr val="45535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2E207BD-C876-C74F-962F-CE77D3166D1A}"/>
              </a:ext>
            </a:extLst>
          </p:cNvPr>
          <p:cNvSpPr>
            <a:spLocks noGrp="1"/>
          </p:cNvSpPr>
          <p:nvPr>
            <p:ph type="title"/>
          </p:nvPr>
        </p:nvSpPr>
        <p:spPr>
          <a:xfrm>
            <a:off x="286872" y="177659"/>
            <a:ext cx="11636188" cy="1325563"/>
          </a:xfrm>
        </p:spPr>
        <p:txBody>
          <a:bodyPr>
            <a:normAutofit/>
          </a:bodyPr>
          <a:lstStyle/>
          <a:p>
            <a:r>
              <a:rPr lang="en-US" sz="4000" b="1" dirty="0">
                <a:solidFill>
                  <a:srgbClr val="F7951D"/>
                </a:solidFill>
                <a:latin typeface="Century Gothic" panose="020B0502020202020204" pitchFamily="34" charset="0"/>
              </a:rPr>
              <a:t>STRENGTHENING KEY </a:t>
            </a:r>
            <a:br>
              <a:rPr lang="en-US" sz="4000" b="1" dirty="0">
                <a:solidFill>
                  <a:schemeClr val="bg1"/>
                </a:solidFill>
                <a:latin typeface="Century Gothic" panose="020B0502020202020204" pitchFamily="34" charset="0"/>
              </a:rPr>
            </a:br>
            <a:r>
              <a:rPr lang="en-US" sz="4000" b="1" dirty="0">
                <a:solidFill>
                  <a:schemeClr val="bg1"/>
                </a:solidFill>
                <a:latin typeface="Century Gothic" panose="020B0502020202020204" pitchFamily="34" charset="0"/>
              </a:rPr>
              <a:t>ENABLERS AND CAPABILITIES </a:t>
            </a:r>
            <a:r>
              <a:rPr lang="en-US" sz="4000" b="1" dirty="0">
                <a:solidFill>
                  <a:srgbClr val="F7951D"/>
                </a:solidFill>
                <a:latin typeface="Century Gothic" panose="020B0502020202020204" pitchFamily="34" charset="0"/>
              </a:rPr>
              <a:t>AT CGIAR</a:t>
            </a:r>
          </a:p>
        </p:txBody>
      </p:sp>
      <p:pic>
        <p:nvPicPr>
          <p:cNvPr id="4" name="Content Placeholder 3">
            <a:extLst>
              <a:ext uri="{FF2B5EF4-FFF2-40B4-BE49-F238E27FC236}">
                <a16:creationId xmlns:a16="http://schemas.microsoft.com/office/drawing/2014/main" id="{F3BFF294-9C1A-0D4C-9671-9D36F3BDDB92}"/>
              </a:ext>
            </a:extLst>
          </p:cNvPr>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2405612" y="2374169"/>
            <a:ext cx="7700723" cy="4351338"/>
          </a:xfrm>
          <a:prstGeom prst="rect">
            <a:avLst/>
          </a:prstGeom>
        </p:spPr>
      </p:pic>
      <p:pic>
        <p:nvPicPr>
          <p:cNvPr id="6" name="Picture 5" descr="A picture containing shape&#10;&#10;Description automatically generated">
            <a:extLst>
              <a:ext uri="{FF2B5EF4-FFF2-40B4-BE49-F238E27FC236}">
                <a16:creationId xmlns:a16="http://schemas.microsoft.com/office/drawing/2014/main" id="{3E1C0DDC-5EFE-6845-B229-08A55625D8B8}"/>
              </a:ext>
            </a:extLst>
          </p:cNvPr>
          <p:cNvPicPr>
            <a:picLocks noChangeAspect="1"/>
          </p:cNvPicPr>
          <p:nvPr/>
        </p:nvPicPr>
        <p:blipFill>
          <a:blip r:embed="rId4" cstate="email">
            <a:alphaModFix amt="40000"/>
            <a:extLst>
              <a:ext uri="{28A0092B-C50C-407E-A947-70E740481C1C}">
                <a14:useLocalDpi xmlns:a14="http://schemas.microsoft.com/office/drawing/2010/main"/>
              </a:ext>
            </a:extLst>
          </a:blip>
          <a:stretch>
            <a:fillRect/>
          </a:stretch>
        </p:blipFill>
        <p:spPr>
          <a:xfrm flipH="1">
            <a:off x="8817750" y="2781382"/>
            <a:ext cx="4981423" cy="4238482"/>
          </a:xfrm>
          <a:prstGeom prst="rect">
            <a:avLst/>
          </a:prstGeom>
        </p:spPr>
      </p:pic>
    </p:spTree>
    <p:extLst>
      <p:ext uri="{BB962C8B-B14F-4D97-AF65-F5344CB8AC3E}">
        <p14:creationId xmlns:p14="http://schemas.microsoft.com/office/powerpoint/2010/main" val="41803950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C4E4288A-DFC8-40A2-90E5-70E851A933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 name="Group 13">
            <a:extLst>
              <a:ext uri="{FF2B5EF4-FFF2-40B4-BE49-F238E27FC236}">
                <a16:creationId xmlns:a16="http://schemas.microsoft.com/office/drawing/2014/main" id="{B63C2D82-D4FA-4A37-BB01-1E7B21E4FF2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5199" y="634058"/>
            <a:ext cx="1128382" cy="847206"/>
            <a:chOff x="5307830" y="325570"/>
            <a:chExt cx="1128382" cy="847206"/>
          </a:xfrm>
        </p:grpSpPr>
        <p:sp>
          <p:nvSpPr>
            <p:cNvPr id="15" name="Freeform 5">
              <a:extLst>
                <a:ext uri="{FF2B5EF4-FFF2-40B4-BE49-F238E27FC236}">
                  <a16:creationId xmlns:a16="http://schemas.microsoft.com/office/drawing/2014/main" id="{C94E7FEF-0CE9-4AC2-94BB-02230C6DC0D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307830" y="577396"/>
              <a:ext cx="675351" cy="595380"/>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tx1"/>
              </a:solidFill>
            </a:ln>
          </p:spPr>
          <p:txBody>
            <a:bodyPr vert="horz" wrap="square" lIns="91440" tIns="45720" rIns="91440" bIns="45720" numCol="1" anchor="t" anchorCtr="0" compatLnSpc="1">
              <a:prstTxWarp prst="textNoShape">
                <a:avLst/>
              </a:prstTxWarp>
            </a:bodyPr>
            <a:lstStyle/>
            <a:p>
              <a:endParaRPr lang="en-US" dirty="0"/>
            </a:p>
          </p:txBody>
        </p:sp>
        <p:sp>
          <p:nvSpPr>
            <p:cNvPr id="16" name="Freeform 5">
              <a:extLst>
                <a:ext uri="{FF2B5EF4-FFF2-40B4-BE49-F238E27FC236}">
                  <a16:creationId xmlns:a16="http://schemas.microsoft.com/office/drawing/2014/main" id="{EB546CC0-C1BC-48D2-8DA9-4B60283165C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85720" y="325570"/>
              <a:ext cx="550492" cy="485306"/>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tx1"/>
              </a:solidFill>
            </a:ln>
          </p:spPr>
          <p:txBody>
            <a:bodyPr vert="horz" wrap="square" lIns="91440" tIns="45720" rIns="91440" bIns="45720" numCol="1" anchor="t" anchorCtr="0" compatLnSpc="1">
              <a:prstTxWarp prst="textNoShape">
                <a:avLst/>
              </a:prstTxWarp>
            </a:bodyPr>
            <a:lstStyle/>
            <a:p>
              <a:endParaRPr lang="en-US" dirty="0"/>
            </a:p>
          </p:txBody>
        </p:sp>
      </p:grpSp>
      <p:sp>
        <p:nvSpPr>
          <p:cNvPr id="2" name="Title 1">
            <a:extLst>
              <a:ext uri="{FF2B5EF4-FFF2-40B4-BE49-F238E27FC236}">
                <a16:creationId xmlns:a16="http://schemas.microsoft.com/office/drawing/2014/main" id="{0749275E-6D80-0146-9330-E4A35C73B9B9}"/>
              </a:ext>
            </a:extLst>
          </p:cNvPr>
          <p:cNvSpPr>
            <a:spLocks noGrp="1"/>
          </p:cNvSpPr>
          <p:nvPr>
            <p:ph type="title"/>
          </p:nvPr>
        </p:nvSpPr>
        <p:spPr>
          <a:xfrm>
            <a:off x="949959" y="1767430"/>
            <a:ext cx="3558925" cy="2183042"/>
          </a:xfrm>
        </p:spPr>
        <p:txBody>
          <a:bodyPr anchor="b">
            <a:noAutofit/>
          </a:bodyPr>
          <a:lstStyle/>
          <a:p>
            <a:r>
              <a:rPr lang="en-GB" sz="4000" b="1" dirty="0">
                <a:solidFill>
                  <a:schemeClr val="tx2"/>
                </a:solidFill>
                <a:latin typeface="Univers Condensed" panose="020B0506020202050204" pitchFamily="34" charset="0"/>
              </a:rPr>
              <a:t>Provide Agile &amp;</a:t>
            </a:r>
            <a:br>
              <a:rPr lang="en-GB" sz="4000" b="1" dirty="0">
                <a:latin typeface="Univers Condensed" panose="020B0506020202050204" pitchFamily="34" charset="0"/>
              </a:rPr>
            </a:br>
            <a:r>
              <a:rPr lang="en-GB" sz="4000" b="1" dirty="0">
                <a:solidFill>
                  <a:srgbClr val="F7951D"/>
                </a:solidFill>
                <a:latin typeface="Univers Condensed" panose="020B0506020202050204" pitchFamily="34" charset="0"/>
              </a:rPr>
              <a:t>Digital-Savvy</a:t>
            </a:r>
            <a:r>
              <a:rPr lang="en-GB" sz="4000" b="1" dirty="0">
                <a:latin typeface="Univers Condensed" panose="020B0506020202050204" pitchFamily="34" charset="0"/>
              </a:rPr>
              <a:t> </a:t>
            </a:r>
            <a:r>
              <a:rPr lang="en-GB" sz="4000" b="1" dirty="0">
                <a:solidFill>
                  <a:schemeClr val="tx2"/>
                </a:solidFill>
                <a:latin typeface="Univers Condensed" panose="020B0506020202050204" pitchFamily="34" charset="0"/>
              </a:rPr>
              <a:t>Leadership</a:t>
            </a:r>
            <a:endParaRPr lang="en-ES" sz="4000" b="1" dirty="0">
              <a:solidFill>
                <a:schemeClr val="tx2"/>
              </a:solidFill>
              <a:latin typeface="Univers Condensed" panose="020B0506020202050204" pitchFamily="34" charset="0"/>
            </a:endParaRPr>
          </a:p>
        </p:txBody>
      </p:sp>
      <p:sp>
        <p:nvSpPr>
          <p:cNvPr id="18" name="Freeform 5">
            <a:extLst>
              <a:ext uri="{FF2B5EF4-FFF2-40B4-BE49-F238E27FC236}">
                <a16:creationId xmlns:a16="http://schemas.microsoft.com/office/drawing/2014/main" id="{BD2BFF02-DF78-4F07-B176-52514E1312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7062174" y="1653645"/>
            <a:ext cx="4689240" cy="4115025"/>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noFill/>
          <a:ln w="5080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20" name="Freeform: Shape 19">
            <a:extLst>
              <a:ext uri="{FF2B5EF4-FFF2-40B4-BE49-F238E27FC236}">
                <a16:creationId xmlns:a16="http://schemas.microsoft.com/office/drawing/2014/main" id="{0DB06EAB-7D8C-403A-86C5-B5FD79A136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42865" y="634058"/>
            <a:ext cx="3154669" cy="2796247"/>
          </a:xfrm>
          <a:custGeom>
            <a:avLst/>
            <a:gdLst>
              <a:gd name="connsiteX0" fmla="*/ 853538 w 2991693"/>
              <a:gd name="connsiteY0" fmla="*/ 0 h 2651787"/>
              <a:gd name="connsiteX1" fmla="*/ 2141030 w 2991693"/>
              <a:gd name="connsiteY1" fmla="*/ 0 h 2651787"/>
              <a:gd name="connsiteX2" fmla="*/ 2324957 w 2991693"/>
              <a:gd name="connsiteY2" fmla="*/ 103466 h 2651787"/>
              <a:gd name="connsiteX3" fmla="*/ 2968702 w 2991693"/>
              <a:gd name="connsiteY3" fmla="*/ 1218596 h 2651787"/>
              <a:gd name="connsiteX4" fmla="*/ 2968702 w 2991693"/>
              <a:gd name="connsiteY4" fmla="*/ 1433192 h 2651787"/>
              <a:gd name="connsiteX5" fmla="*/ 2324957 w 2991693"/>
              <a:gd name="connsiteY5" fmla="*/ 2548321 h 2651787"/>
              <a:gd name="connsiteX6" fmla="*/ 2141030 w 2991693"/>
              <a:gd name="connsiteY6" fmla="*/ 2651787 h 2651787"/>
              <a:gd name="connsiteX7" fmla="*/ 853538 w 2991693"/>
              <a:gd name="connsiteY7" fmla="*/ 2651787 h 2651787"/>
              <a:gd name="connsiteX8" fmla="*/ 669612 w 2991693"/>
              <a:gd name="connsiteY8" fmla="*/ 2548321 h 2651787"/>
              <a:gd name="connsiteX9" fmla="*/ 25866 w 2991693"/>
              <a:gd name="connsiteY9" fmla="*/ 1433192 h 2651787"/>
              <a:gd name="connsiteX10" fmla="*/ 25866 w 2991693"/>
              <a:gd name="connsiteY10" fmla="*/ 1218596 h 2651787"/>
              <a:gd name="connsiteX11" fmla="*/ 669612 w 2991693"/>
              <a:gd name="connsiteY11" fmla="*/ 103466 h 2651787"/>
              <a:gd name="connsiteX12" fmla="*/ 853538 w 2991693"/>
              <a:gd name="connsiteY12" fmla="*/ 0 h 265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91693" h="2651787">
                <a:moveTo>
                  <a:pt x="853538" y="0"/>
                </a:moveTo>
                <a:cubicBezTo>
                  <a:pt x="2141030" y="0"/>
                  <a:pt x="2141030" y="0"/>
                  <a:pt x="2141030" y="0"/>
                </a:cubicBezTo>
                <a:cubicBezTo>
                  <a:pt x="2206170" y="0"/>
                  <a:pt x="2290471" y="45985"/>
                  <a:pt x="2324957" y="103466"/>
                </a:cubicBezTo>
                <a:cubicBezTo>
                  <a:pt x="2968702" y="1218596"/>
                  <a:pt x="2968702" y="1218596"/>
                  <a:pt x="2968702" y="1218596"/>
                </a:cubicBezTo>
                <a:cubicBezTo>
                  <a:pt x="2999357" y="1279909"/>
                  <a:pt x="2999357" y="1371878"/>
                  <a:pt x="2968702" y="1433192"/>
                </a:cubicBezTo>
                <a:cubicBezTo>
                  <a:pt x="2324957" y="2548321"/>
                  <a:pt x="2324957" y="2548321"/>
                  <a:pt x="2324957" y="2548321"/>
                </a:cubicBezTo>
                <a:cubicBezTo>
                  <a:pt x="2290471" y="2605803"/>
                  <a:pt x="2206170" y="2651787"/>
                  <a:pt x="2141030" y="2651787"/>
                </a:cubicBezTo>
                <a:lnTo>
                  <a:pt x="853538" y="2651787"/>
                </a:lnTo>
                <a:cubicBezTo>
                  <a:pt x="784566" y="2651787"/>
                  <a:pt x="700266" y="2605803"/>
                  <a:pt x="669612" y="2548321"/>
                </a:cubicBezTo>
                <a:cubicBezTo>
                  <a:pt x="25866" y="1433192"/>
                  <a:pt x="25866" y="1433192"/>
                  <a:pt x="25866" y="1433192"/>
                </a:cubicBezTo>
                <a:cubicBezTo>
                  <a:pt x="-8621" y="1371878"/>
                  <a:pt x="-8621" y="1279909"/>
                  <a:pt x="25866" y="1218596"/>
                </a:cubicBezTo>
                <a:cubicBezTo>
                  <a:pt x="669612" y="103466"/>
                  <a:pt x="669612" y="103466"/>
                  <a:pt x="669612" y="103466"/>
                </a:cubicBezTo>
                <a:cubicBezTo>
                  <a:pt x="700266" y="45985"/>
                  <a:pt x="784566" y="0"/>
                  <a:pt x="853538" y="0"/>
                </a:cubicBezTo>
                <a:close/>
              </a:path>
            </a:pathLst>
          </a:custGeom>
          <a:noFill/>
          <a:ln w="5080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schemeClr val="tx1"/>
              </a:solidFill>
            </a:endParaRPr>
          </a:p>
        </p:txBody>
      </p:sp>
      <p:pic>
        <p:nvPicPr>
          <p:cNvPr id="6" name="Picture 5" descr="A picture containing shape&#10;&#10;Description automatically generated">
            <a:extLst>
              <a:ext uri="{FF2B5EF4-FFF2-40B4-BE49-F238E27FC236}">
                <a16:creationId xmlns:a16="http://schemas.microsoft.com/office/drawing/2014/main" id="{5A6EDFDD-44D5-694B-AB4D-EB9693EACE5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5196964" y="1247431"/>
            <a:ext cx="1846470" cy="1569499"/>
          </a:xfrm>
          <a:prstGeom prst="rect">
            <a:avLst/>
          </a:prstGeom>
        </p:spPr>
      </p:pic>
      <p:sp>
        <p:nvSpPr>
          <p:cNvPr id="3" name="Content Placeholder 2">
            <a:extLst>
              <a:ext uri="{FF2B5EF4-FFF2-40B4-BE49-F238E27FC236}">
                <a16:creationId xmlns:a16="http://schemas.microsoft.com/office/drawing/2014/main" id="{5A5DF8DA-A174-7A42-84D1-777D8CE8ADA2}"/>
              </a:ext>
            </a:extLst>
          </p:cNvPr>
          <p:cNvSpPr>
            <a:spLocks noGrp="1"/>
          </p:cNvSpPr>
          <p:nvPr>
            <p:ph idx="1"/>
          </p:nvPr>
        </p:nvSpPr>
        <p:spPr>
          <a:xfrm>
            <a:off x="949959" y="4125401"/>
            <a:ext cx="6078235" cy="2277321"/>
          </a:xfrm>
        </p:spPr>
        <p:txBody>
          <a:bodyPr>
            <a:normAutofit lnSpcReduction="10000"/>
          </a:bodyPr>
          <a:lstStyle/>
          <a:p>
            <a:r>
              <a:rPr lang="en-GB" sz="2400" dirty="0">
                <a:solidFill>
                  <a:schemeClr val="tx1">
                    <a:lumMod val="75000"/>
                    <a:lumOff val="25000"/>
                  </a:schemeClr>
                </a:solidFill>
                <a:latin typeface="Univers Condensed" panose="020B0506020202050204" pitchFamily="34" charset="0"/>
              </a:rPr>
              <a:t>Finalize, validate, and secure approval of a pan-CGIAR digital strategy and plan for its implementation. </a:t>
            </a:r>
          </a:p>
          <a:p>
            <a:r>
              <a:rPr lang="en-GB" sz="2400" dirty="0">
                <a:solidFill>
                  <a:schemeClr val="tx1">
                    <a:lumMod val="75000"/>
                    <a:lumOff val="25000"/>
                  </a:schemeClr>
                </a:solidFill>
                <a:latin typeface="Univers Condensed" panose="020B0506020202050204" pitchFamily="34" charset="0"/>
              </a:rPr>
              <a:t>Develop Center digital strategies that reflect the global strategy.</a:t>
            </a:r>
          </a:p>
          <a:p>
            <a:r>
              <a:rPr lang="en-GB" sz="2400" dirty="0">
                <a:solidFill>
                  <a:schemeClr val="tx1">
                    <a:lumMod val="75000"/>
                    <a:lumOff val="25000"/>
                  </a:schemeClr>
                </a:solidFill>
                <a:latin typeface="Univers Condensed" panose="020B0506020202050204" pitchFamily="34" charset="0"/>
              </a:rPr>
              <a:t>Clarify pan-CGIAR digital governance.  </a:t>
            </a:r>
          </a:p>
        </p:txBody>
      </p:sp>
      <p:pic>
        <p:nvPicPr>
          <p:cNvPr id="17" name="Picture 16" descr="Icon&#10;&#10;Description automatically generated">
            <a:extLst>
              <a:ext uri="{FF2B5EF4-FFF2-40B4-BE49-F238E27FC236}">
                <a16:creationId xmlns:a16="http://schemas.microsoft.com/office/drawing/2014/main" id="{A6549C02-3892-184D-AF73-FC69C118C614}"/>
              </a:ext>
            </a:extLst>
          </p:cNvPr>
          <p:cNvPicPr>
            <a:picLocks noChangeAspect="1"/>
          </p:cNvPicPr>
          <p:nvPr/>
        </p:nvPicPr>
        <p:blipFill rotWithShape="1">
          <a:blip r:embed="rId4" cstate="email">
            <a:duotone>
              <a:schemeClr val="accent1">
                <a:shade val="45000"/>
                <a:satMod val="135000"/>
              </a:schemeClr>
              <a:prstClr val="white"/>
            </a:duotone>
            <a:extLst>
              <a:ext uri="{28A0092B-C50C-407E-A947-70E740481C1C}">
                <a14:useLocalDpi xmlns:a14="http://schemas.microsoft.com/office/drawing/2010/main"/>
              </a:ext>
            </a:extLst>
          </a:blip>
          <a:srcRect l="505" r="1939" b="4"/>
          <a:stretch/>
        </p:blipFill>
        <p:spPr>
          <a:xfrm>
            <a:off x="8104466" y="2339557"/>
            <a:ext cx="2676263" cy="2743200"/>
          </a:xfrm>
          <a:prstGeom prst="rect">
            <a:avLst/>
          </a:prstGeom>
        </p:spPr>
      </p:pic>
    </p:spTree>
    <p:extLst>
      <p:ext uri="{BB962C8B-B14F-4D97-AF65-F5344CB8AC3E}">
        <p14:creationId xmlns:p14="http://schemas.microsoft.com/office/powerpoint/2010/main" val="4484731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7" name="Rectangle 46">
            <a:extLst>
              <a:ext uri="{FF2B5EF4-FFF2-40B4-BE49-F238E27FC236}">
                <a16:creationId xmlns:a16="http://schemas.microsoft.com/office/drawing/2014/main" id="{91F32EBA-ED97-466E-8CFA-8382584155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Freeform: Shape 48">
            <a:extLst>
              <a:ext uri="{FF2B5EF4-FFF2-40B4-BE49-F238E27FC236}">
                <a16:creationId xmlns:a16="http://schemas.microsoft.com/office/drawing/2014/main" id="{912C5E87-CB8A-4EB6-9DF9-90164F54C6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3983755" y="404258"/>
            <a:ext cx="7775429" cy="6051730"/>
          </a:xfrm>
          <a:custGeom>
            <a:avLst/>
            <a:gdLst>
              <a:gd name="connsiteX0" fmla="*/ 6757888 w 7775429"/>
              <a:gd name="connsiteY0" fmla="*/ 3123835 h 6051730"/>
              <a:gd name="connsiteX1" fmla="*/ 5223007 w 7775429"/>
              <a:gd name="connsiteY1" fmla="*/ 3123835 h 6051730"/>
              <a:gd name="connsiteX2" fmla="*/ 5003739 w 7775429"/>
              <a:gd name="connsiteY2" fmla="*/ 3001951 h 6051730"/>
              <a:gd name="connsiteX3" fmla="*/ 4236300 w 7775429"/>
              <a:gd name="connsiteY3" fmla="*/ 1688315 h 6051730"/>
              <a:gd name="connsiteX4" fmla="*/ 4236300 w 7775429"/>
              <a:gd name="connsiteY4" fmla="*/ 1435519 h 6051730"/>
              <a:gd name="connsiteX5" fmla="*/ 5003739 w 7775429"/>
              <a:gd name="connsiteY5" fmla="*/ 121884 h 6051730"/>
              <a:gd name="connsiteX6" fmla="*/ 5223007 w 7775429"/>
              <a:gd name="connsiteY6" fmla="*/ 0 h 6051730"/>
              <a:gd name="connsiteX7" fmla="*/ 6757888 w 7775429"/>
              <a:gd name="connsiteY7" fmla="*/ 0 h 6051730"/>
              <a:gd name="connsiteX8" fmla="*/ 6977155 w 7775429"/>
              <a:gd name="connsiteY8" fmla="*/ 121884 h 6051730"/>
              <a:gd name="connsiteX9" fmla="*/ 7744595 w 7775429"/>
              <a:gd name="connsiteY9" fmla="*/ 1435519 h 6051730"/>
              <a:gd name="connsiteX10" fmla="*/ 7744595 w 7775429"/>
              <a:gd name="connsiteY10" fmla="*/ 1688315 h 6051730"/>
              <a:gd name="connsiteX11" fmla="*/ 6977155 w 7775429"/>
              <a:gd name="connsiteY11" fmla="*/ 3001951 h 6051730"/>
              <a:gd name="connsiteX12" fmla="*/ 6757888 w 7775429"/>
              <a:gd name="connsiteY12" fmla="*/ 3123835 h 6051730"/>
              <a:gd name="connsiteX13" fmla="*/ 3556238 w 7775429"/>
              <a:gd name="connsiteY13" fmla="*/ 5503115 h 6051730"/>
              <a:gd name="connsiteX14" fmla="*/ 3291436 w 7775429"/>
              <a:gd name="connsiteY14" fmla="*/ 5503115 h 6051730"/>
              <a:gd name="connsiteX15" fmla="*/ 3260544 w 7775429"/>
              <a:gd name="connsiteY15" fmla="*/ 5503115 h 6051730"/>
              <a:gd name="connsiteX16" fmla="*/ 3231067 w 7775429"/>
              <a:gd name="connsiteY16" fmla="*/ 5452355 h 6051730"/>
              <a:gd name="connsiteX17" fmla="*/ 3086688 w 7775429"/>
              <a:gd name="connsiteY17" fmla="*/ 5203722 h 6051730"/>
              <a:gd name="connsiteX18" fmla="*/ 3086688 w 7775429"/>
              <a:gd name="connsiteY18" fmla="*/ 5064553 h 6051730"/>
              <a:gd name="connsiteX19" fmla="*/ 3481893 w 7775429"/>
              <a:gd name="connsiteY19" fmla="*/ 4383983 h 6051730"/>
              <a:gd name="connsiteX20" fmla="*/ 3602840 w 7775429"/>
              <a:gd name="connsiteY20" fmla="*/ 4312701 h 6051730"/>
              <a:gd name="connsiteX21" fmla="*/ 4391548 w 7775429"/>
              <a:gd name="connsiteY21" fmla="*/ 4312701 h 6051730"/>
              <a:gd name="connsiteX22" fmla="*/ 4428679 w 7775429"/>
              <a:gd name="connsiteY22" fmla="*/ 4317633 h 6051730"/>
              <a:gd name="connsiteX23" fmla="*/ 4454216 w 7775429"/>
              <a:gd name="connsiteY23" fmla="*/ 4328340 h 6051730"/>
              <a:gd name="connsiteX24" fmla="*/ 4438609 w 7775429"/>
              <a:gd name="connsiteY24" fmla="*/ 4355333 h 6051730"/>
              <a:gd name="connsiteX25" fmla="*/ 3885668 w 7775429"/>
              <a:gd name="connsiteY25" fmla="*/ 5311656 h 6051730"/>
              <a:gd name="connsiteX26" fmla="*/ 3556238 w 7775429"/>
              <a:gd name="connsiteY26" fmla="*/ 5503115 h 6051730"/>
              <a:gd name="connsiteX27" fmla="*/ 4438254 w 7775429"/>
              <a:gd name="connsiteY27" fmla="*/ 6051730 h 6051730"/>
              <a:gd name="connsiteX28" fmla="*/ 3548595 w 7775429"/>
              <a:gd name="connsiteY28" fmla="*/ 6051730 h 6051730"/>
              <a:gd name="connsiteX29" fmla="*/ 3412169 w 7775429"/>
              <a:gd name="connsiteY29" fmla="*/ 5971324 h 6051730"/>
              <a:gd name="connsiteX30" fmla="*/ 3173058 w 7775429"/>
              <a:gd name="connsiteY30" fmla="*/ 5559560 h 6051730"/>
              <a:gd name="connsiteX31" fmla="*/ 3146046 w 7775429"/>
              <a:gd name="connsiteY31" fmla="*/ 5513043 h 6051730"/>
              <a:gd name="connsiteX32" fmla="*/ 3167300 w 7775429"/>
              <a:gd name="connsiteY32" fmla="*/ 5513043 h 6051730"/>
              <a:gd name="connsiteX33" fmla="*/ 3267756 w 7775429"/>
              <a:gd name="connsiteY33" fmla="*/ 5513043 h 6051730"/>
              <a:gd name="connsiteX34" fmla="*/ 3311396 w 7775429"/>
              <a:gd name="connsiteY34" fmla="*/ 5588194 h 6051730"/>
              <a:gd name="connsiteX35" fmla="*/ 3478124 w 7775429"/>
              <a:gd name="connsiteY35" fmla="*/ 5875309 h 6051730"/>
              <a:gd name="connsiteX36" fmla="*/ 3599071 w 7775429"/>
              <a:gd name="connsiteY36" fmla="*/ 5946592 h 6051730"/>
              <a:gd name="connsiteX37" fmla="*/ 4387779 w 7775429"/>
              <a:gd name="connsiteY37" fmla="*/ 5946592 h 6051730"/>
              <a:gd name="connsiteX38" fmla="*/ 4510428 w 7775429"/>
              <a:gd name="connsiteY38" fmla="*/ 5875309 h 6051730"/>
              <a:gd name="connsiteX39" fmla="*/ 4903930 w 7775429"/>
              <a:gd name="connsiteY39" fmla="*/ 5194740 h 6051730"/>
              <a:gd name="connsiteX40" fmla="*/ 4903930 w 7775429"/>
              <a:gd name="connsiteY40" fmla="*/ 5055570 h 6051730"/>
              <a:gd name="connsiteX41" fmla="*/ 4510428 w 7775429"/>
              <a:gd name="connsiteY41" fmla="*/ 4375000 h 6051730"/>
              <a:gd name="connsiteX42" fmla="*/ 4458686 w 7775429"/>
              <a:gd name="connsiteY42" fmla="*/ 4322811 h 6051730"/>
              <a:gd name="connsiteX43" fmla="*/ 4452698 w 7775429"/>
              <a:gd name="connsiteY43" fmla="*/ 4320302 h 6051730"/>
              <a:gd name="connsiteX44" fmla="*/ 4484794 w 7775429"/>
              <a:gd name="connsiteY44" fmla="*/ 4264792 h 6051730"/>
              <a:gd name="connsiteX45" fmla="*/ 4508664 w 7775429"/>
              <a:gd name="connsiteY45" fmla="*/ 4223507 h 6051730"/>
              <a:gd name="connsiteX46" fmla="*/ 4483907 w 7775429"/>
              <a:gd name="connsiteY46" fmla="*/ 4213126 h 6051730"/>
              <a:gd name="connsiteX47" fmla="*/ 4442024 w 7775429"/>
              <a:gd name="connsiteY47" fmla="*/ 4207562 h 6051730"/>
              <a:gd name="connsiteX48" fmla="*/ 3552365 w 7775429"/>
              <a:gd name="connsiteY48" fmla="*/ 4207562 h 6051730"/>
              <a:gd name="connsiteX49" fmla="*/ 3415938 w 7775429"/>
              <a:gd name="connsiteY49" fmla="*/ 4287967 h 6051730"/>
              <a:gd name="connsiteX50" fmla="*/ 2970149 w 7775429"/>
              <a:gd name="connsiteY50" fmla="*/ 5055647 h 6051730"/>
              <a:gd name="connsiteX51" fmla="*/ 2970149 w 7775429"/>
              <a:gd name="connsiteY51" fmla="*/ 5212628 h 6051730"/>
              <a:gd name="connsiteX52" fmla="*/ 3117294 w 7775429"/>
              <a:gd name="connsiteY52" fmla="*/ 5466022 h 6051730"/>
              <a:gd name="connsiteX53" fmla="*/ 3138834 w 7775429"/>
              <a:gd name="connsiteY53" fmla="*/ 5503115 h 6051730"/>
              <a:gd name="connsiteX54" fmla="*/ 3039048 w 7775429"/>
              <a:gd name="connsiteY54" fmla="*/ 5503115 h 6051730"/>
              <a:gd name="connsiteX55" fmla="*/ 1437823 w 7775429"/>
              <a:gd name="connsiteY55" fmla="*/ 5503115 h 6051730"/>
              <a:gd name="connsiteX56" fmla="*/ 1112968 w 7775429"/>
              <a:gd name="connsiteY56" fmla="*/ 5311656 h 6051730"/>
              <a:gd name="connsiteX57" fmla="*/ 51474 w 7775429"/>
              <a:gd name="connsiteY57" fmla="*/ 3483691 h 6051730"/>
              <a:gd name="connsiteX58" fmla="*/ 51474 w 7775429"/>
              <a:gd name="connsiteY58" fmla="*/ 3109892 h 6051730"/>
              <a:gd name="connsiteX59" fmla="*/ 1112968 w 7775429"/>
              <a:gd name="connsiteY59" fmla="*/ 1281925 h 6051730"/>
              <a:gd name="connsiteX60" fmla="*/ 1437823 w 7775429"/>
              <a:gd name="connsiteY60" fmla="*/ 1090467 h 6051730"/>
              <a:gd name="connsiteX61" fmla="*/ 3556238 w 7775429"/>
              <a:gd name="connsiteY61" fmla="*/ 1090467 h 6051730"/>
              <a:gd name="connsiteX62" fmla="*/ 3885668 w 7775429"/>
              <a:gd name="connsiteY62" fmla="*/ 1281925 h 6051730"/>
              <a:gd name="connsiteX63" fmla="*/ 4942588 w 7775429"/>
              <a:gd name="connsiteY63" fmla="*/ 3109892 h 6051730"/>
              <a:gd name="connsiteX64" fmla="*/ 4942588 w 7775429"/>
              <a:gd name="connsiteY64" fmla="*/ 3483691 h 6051730"/>
              <a:gd name="connsiteX65" fmla="*/ 4550147 w 7775429"/>
              <a:gd name="connsiteY65" fmla="*/ 4162428 h 6051730"/>
              <a:gd name="connsiteX66" fmla="*/ 4517072 w 7775429"/>
              <a:gd name="connsiteY66" fmla="*/ 4219628 h 6051730"/>
              <a:gd name="connsiteX67" fmla="*/ 4518236 w 7775429"/>
              <a:gd name="connsiteY67" fmla="*/ 4220116 h 6051730"/>
              <a:gd name="connsiteX68" fmla="*/ 4576603 w 7775429"/>
              <a:gd name="connsiteY68" fmla="*/ 4278984 h 6051730"/>
              <a:gd name="connsiteX69" fmla="*/ 5020470 w 7775429"/>
              <a:gd name="connsiteY69" fmla="*/ 5046664 h 6051730"/>
              <a:gd name="connsiteX70" fmla="*/ 5020470 w 7775429"/>
              <a:gd name="connsiteY70" fmla="*/ 5203646 h 6051730"/>
              <a:gd name="connsiteX71" fmla="*/ 4576603 w 7775429"/>
              <a:gd name="connsiteY71" fmla="*/ 5971324 h 6051730"/>
              <a:gd name="connsiteX72" fmla="*/ 4438254 w 7775429"/>
              <a:gd name="connsiteY72" fmla="*/ 6051730 h 6051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7775429" h="6051730">
                <a:moveTo>
                  <a:pt x="6757888" y="3123835"/>
                </a:moveTo>
                <a:cubicBezTo>
                  <a:pt x="5223007" y="3123835"/>
                  <a:pt x="5223007" y="3123835"/>
                  <a:pt x="5223007" y="3123835"/>
                </a:cubicBezTo>
                <a:cubicBezTo>
                  <a:pt x="5145351" y="3123835"/>
                  <a:pt x="5044851" y="3069664"/>
                  <a:pt x="5003739" y="3001951"/>
                </a:cubicBezTo>
                <a:cubicBezTo>
                  <a:pt x="4236300" y="1688315"/>
                  <a:pt x="4236300" y="1688315"/>
                  <a:pt x="4236300" y="1688315"/>
                </a:cubicBezTo>
                <a:cubicBezTo>
                  <a:pt x="4199755" y="1616088"/>
                  <a:pt x="4199755" y="1507747"/>
                  <a:pt x="4236300" y="1435519"/>
                </a:cubicBezTo>
                <a:cubicBezTo>
                  <a:pt x="5003739" y="121884"/>
                  <a:pt x="5003739" y="121884"/>
                  <a:pt x="5003739" y="121884"/>
                </a:cubicBezTo>
                <a:cubicBezTo>
                  <a:pt x="5044851" y="54170"/>
                  <a:pt x="5145351" y="0"/>
                  <a:pt x="5223007" y="0"/>
                </a:cubicBezTo>
                <a:lnTo>
                  <a:pt x="6757888" y="0"/>
                </a:lnTo>
                <a:cubicBezTo>
                  <a:pt x="6840113" y="0"/>
                  <a:pt x="6940611" y="54170"/>
                  <a:pt x="6977155" y="121884"/>
                </a:cubicBezTo>
                <a:cubicBezTo>
                  <a:pt x="7744595" y="1435519"/>
                  <a:pt x="7744595" y="1435519"/>
                  <a:pt x="7744595" y="1435519"/>
                </a:cubicBezTo>
                <a:cubicBezTo>
                  <a:pt x="7785708" y="1507747"/>
                  <a:pt x="7785708" y="1616088"/>
                  <a:pt x="7744595" y="1688315"/>
                </a:cubicBezTo>
                <a:cubicBezTo>
                  <a:pt x="6977155" y="3001951"/>
                  <a:pt x="6977155" y="3001951"/>
                  <a:pt x="6977155" y="3001951"/>
                </a:cubicBezTo>
                <a:cubicBezTo>
                  <a:pt x="6940611" y="3069664"/>
                  <a:pt x="6840113" y="3123835"/>
                  <a:pt x="6757888" y="3123835"/>
                </a:cubicBezTo>
                <a:close/>
                <a:moveTo>
                  <a:pt x="3556238" y="5503115"/>
                </a:moveTo>
                <a:cubicBezTo>
                  <a:pt x="3556238" y="5503115"/>
                  <a:pt x="3556238" y="5503115"/>
                  <a:pt x="3291436" y="5503115"/>
                </a:cubicBezTo>
                <a:lnTo>
                  <a:pt x="3260544" y="5503115"/>
                </a:lnTo>
                <a:lnTo>
                  <a:pt x="3231067" y="5452355"/>
                </a:lnTo>
                <a:cubicBezTo>
                  <a:pt x="3190023" y="5381674"/>
                  <a:pt x="3142263" y="5299428"/>
                  <a:pt x="3086688" y="5203722"/>
                </a:cubicBezTo>
                <a:cubicBezTo>
                  <a:pt x="3061136" y="5161292"/>
                  <a:pt x="3061136" y="5106983"/>
                  <a:pt x="3086688" y="5064553"/>
                </a:cubicBezTo>
                <a:cubicBezTo>
                  <a:pt x="3086688" y="5064553"/>
                  <a:pt x="3086688" y="5064553"/>
                  <a:pt x="3481893" y="4383983"/>
                </a:cubicBezTo>
                <a:cubicBezTo>
                  <a:pt x="3505743" y="4339856"/>
                  <a:pt x="3553439" y="4312701"/>
                  <a:pt x="3602840" y="4312701"/>
                </a:cubicBezTo>
                <a:cubicBezTo>
                  <a:pt x="3602840" y="4312701"/>
                  <a:pt x="3602840" y="4312701"/>
                  <a:pt x="4391548" y="4312701"/>
                </a:cubicBezTo>
                <a:cubicBezTo>
                  <a:pt x="4404323" y="4312701"/>
                  <a:pt x="4416781" y="4314398"/>
                  <a:pt x="4428679" y="4317633"/>
                </a:cubicBezTo>
                <a:lnTo>
                  <a:pt x="4454216" y="4328340"/>
                </a:lnTo>
                <a:lnTo>
                  <a:pt x="4438609" y="4355333"/>
                </a:lnTo>
                <a:cubicBezTo>
                  <a:pt x="4297495" y="4599392"/>
                  <a:pt x="4116869" y="4911789"/>
                  <a:pt x="3885668" y="5311656"/>
                </a:cubicBezTo>
                <a:cubicBezTo>
                  <a:pt x="3817038" y="5430178"/>
                  <a:pt x="3693500" y="5503115"/>
                  <a:pt x="3556238" y="5503115"/>
                </a:cubicBezTo>
                <a:close/>
                <a:moveTo>
                  <a:pt x="4438254" y="6051730"/>
                </a:moveTo>
                <a:cubicBezTo>
                  <a:pt x="4438254" y="6051730"/>
                  <a:pt x="4438254" y="6051730"/>
                  <a:pt x="3548595" y="6051730"/>
                </a:cubicBezTo>
                <a:cubicBezTo>
                  <a:pt x="3492871" y="6051730"/>
                  <a:pt x="3439071" y="6021098"/>
                  <a:pt x="3412169" y="5971324"/>
                </a:cubicBezTo>
                <a:cubicBezTo>
                  <a:pt x="3412169" y="5971324"/>
                  <a:pt x="3412169" y="5971324"/>
                  <a:pt x="3173058" y="5559560"/>
                </a:cubicBezTo>
                <a:lnTo>
                  <a:pt x="3146046" y="5513043"/>
                </a:lnTo>
                <a:lnTo>
                  <a:pt x="3167300" y="5513043"/>
                </a:lnTo>
                <a:lnTo>
                  <a:pt x="3267756" y="5513043"/>
                </a:lnTo>
                <a:lnTo>
                  <a:pt x="3311396" y="5588194"/>
                </a:lnTo>
                <a:cubicBezTo>
                  <a:pt x="3478124" y="5875309"/>
                  <a:pt x="3478124" y="5875309"/>
                  <a:pt x="3478124" y="5875309"/>
                </a:cubicBezTo>
                <a:cubicBezTo>
                  <a:pt x="3501973" y="5919436"/>
                  <a:pt x="3549670" y="5946592"/>
                  <a:pt x="3599071" y="5946592"/>
                </a:cubicBezTo>
                <a:cubicBezTo>
                  <a:pt x="4387779" y="5946592"/>
                  <a:pt x="4387779" y="5946592"/>
                  <a:pt x="4387779" y="5946592"/>
                </a:cubicBezTo>
                <a:cubicBezTo>
                  <a:pt x="4438882" y="5946592"/>
                  <a:pt x="4484876" y="5919436"/>
                  <a:pt x="4510428" y="5875309"/>
                </a:cubicBezTo>
                <a:cubicBezTo>
                  <a:pt x="4903930" y="5194740"/>
                  <a:pt x="4903930" y="5194740"/>
                  <a:pt x="4903930" y="5194740"/>
                </a:cubicBezTo>
                <a:cubicBezTo>
                  <a:pt x="4929483" y="5152309"/>
                  <a:pt x="4929483" y="5098000"/>
                  <a:pt x="4903930" y="5055570"/>
                </a:cubicBezTo>
                <a:cubicBezTo>
                  <a:pt x="4510428" y="4375000"/>
                  <a:pt x="4510428" y="4375000"/>
                  <a:pt x="4510428" y="4375000"/>
                </a:cubicBezTo>
                <a:cubicBezTo>
                  <a:pt x="4497651" y="4352936"/>
                  <a:pt x="4479766" y="4335115"/>
                  <a:pt x="4458686" y="4322811"/>
                </a:cubicBezTo>
                <a:lnTo>
                  <a:pt x="4452698" y="4320302"/>
                </a:lnTo>
                <a:lnTo>
                  <a:pt x="4484794" y="4264792"/>
                </a:lnTo>
                <a:lnTo>
                  <a:pt x="4508664" y="4223507"/>
                </a:lnTo>
                <a:lnTo>
                  <a:pt x="4483907" y="4213126"/>
                </a:lnTo>
                <a:cubicBezTo>
                  <a:pt x="4470485" y="4209476"/>
                  <a:pt x="4456434" y="4207562"/>
                  <a:pt x="4442024" y="4207562"/>
                </a:cubicBezTo>
                <a:cubicBezTo>
                  <a:pt x="3552365" y="4207562"/>
                  <a:pt x="3552365" y="4207562"/>
                  <a:pt x="3552365" y="4207562"/>
                </a:cubicBezTo>
                <a:cubicBezTo>
                  <a:pt x="3496641" y="4207562"/>
                  <a:pt x="3442841" y="4238192"/>
                  <a:pt x="3415938" y="4287967"/>
                </a:cubicBezTo>
                <a:cubicBezTo>
                  <a:pt x="2970149" y="5055647"/>
                  <a:pt x="2970149" y="5055647"/>
                  <a:pt x="2970149" y="5055647"/>
                </a:cubicBezTo>
                <a:cubicBezTo>
                  <a:pt x="2941326" y="5103506"/>
                  <a:pt x="2941326" y="5164767"/>
                  <a:pt x="2970149" y="5212628"/>
                </a:cubicBezTo>
                <a:cubicBezTo>
                  <a:pt x="3025872" y="5308588"/>
                  <a:pt x="3074630" y="5392553"/>
                  <a:pt x="3117294" y="5466022"/>
                </a:cubicBezTo>
                <a:lnTo>
                  <a:pt x="3138834" y="5503115"/>
                </a:lnTo>
                <a:lnTo>
                  <a:pt x="3039048" y="5503115"/>
                </a:lnTo>
                <a:cubicBezTo>
                  <a:pt x="2728732" y="5503115"/>
                  <a:pt x="2232229" y="5503115"/>
                  <a:pt x="1437823" y="5503115"/>
                </a:cubicBezTo>
                <a:cubicBezTo>
                  <a:pt x="1305136" y="5503115"/>
                  <a:pt x="1177024" y="5430178"/>
                  <a:pt x="1112968" y="5311656"/>
                </a:cubicBezTo>
                <a:cubicBezTo>
                  <a:pt x="1112968" y="5311656"/>
                  <a:pt x="1112968" y="5311656"/>
                  <a:pt x="51474" y="3483691"/>
                </a:cubicBezTo>
                <a:cubicBezTo>
                  <a:pt x="-17158" y="3369728"/>
                  <a:pt x="-17158" y="3223855"/>
                  <a:pt x="51474" y="3109892"/>
                </a:cubicBezTo>
                <a:cubicBezTo>
                  <a:pt x="51474" y="3109892"/>
                  <a:pt x="51474" y="3109892"/>
                  <a:pt x="1112968" y="1281925"/>
                </a:cubicBezTo>
                <a:cubicBezTo>
                  <a:pt x="1177024" y="1163403"/>
                  <a:pt x="1305136" y="1090467"/>
                  <a:pt x="1437823" y="1090467"/>
                </a:cubicBezTo>
                <a:cubicBezTo>
                  <a:pt x="1437823" y="1090467"/>
                  <a:pt x="1437823" y="1090467"/>
                  <a:pt x="3556238" y="1090467"/>
                </a:cubicBezTo>
                <a:cubicBezTo>
                  <a:pt x="3693500" y="1090467"/>
                  <a:pt x="3817038" y="1163403"/>
                  <a:pt x="3885668" y="1281925"/>
                </a:cubicBezTo>
                <a:cubicBezTo>
                  <a:pt x="3885668" y="1281925"/>
                  <a:pt x="3885668" y="1281925"/>
                  <a:pt x="4942588" y="3109892"/>
                </a:cubicBezTo>
                <a:cubicBezTo>
                  <a:pt x="5011220" y="3223855"/>
                  <a:pt x="5011220" y="3369728"/>
                  <a:pt x="4942588" y="3483691"/>
                </a:cubicBezTo>
                <a:cubicBezTo>
                  <a:pt x="4942588" y="3483691"/>
                  <a:pt x="4942588" y="3483691"/>
                  <a:pt x="4550147" y="4162428"/>
                </a:cubicBezTo>
                <a:lnTo>
                  <a:pt x="4517072" y="4219628"/>
                </a:lnTo>
                <a:lnTo>
                  <a:pt x="4518236" y="4220116"/>
                </a:lnTo>
                <a:cubicBezTo>
                  <a:pt x="4542015" y="4233996"/>
                  <a:pt x="4562190" y="4254096"/>
                  <a:pt x="4576603" y="4278984"/>
                </a:cubicBezTo>
                <a:cubicBezTo>
                  <a:pt x="4576603" y="4278984"/>
                  <a:pt x="4576603" y="4278984"/>
                  <a:pt x="5020470" y="5046664"/>
                </a:cubicBezTo>
                <a:cubicBezTo>
                  <a:pt x="5049294" y="5094524"/>
                  <a:pt x="5049294" y="5155785"/>
                  <a:pt x="5020470" y="5203646"/>
                </a:cubicBezTo>
                <a:cubicBezTo>
                  <a:pt x="5020470" y="5203646"/>
                  <a:pt x="5020470" y="5203646"/>
                  <a:pt x="4576603" y="5971324"/>
                </a:cubicBezTo>
                <a:cubicBezTo>
                  <a:pt x="4547780" y="6021098"/>
                  <a:pt x="4495898" y="6051730"/>
                  <a:pt x="4438254" y="6051730"/>
                </a:cubicBezTo>
                <a:close/>
              </a:path>
            </a:pathLst>
          </a:cu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725DB213-7E0A-1144-B05F-A571011660C0}"/>
              </a:ext>
            </a:extLst>
          </p:cNvPr>
          <p:cNvSpPr>
            <a:spLocks noGrp="1"/>
          </p:cNvSpPr>
          <p:nvPr>
            <p:ph type="title"/>
          </p:nvPr>
        </p:nvSpPr>
        <p:spPr>
          <a:xfrm>
            <a:off x="832867" y="84434"/>
            <a:ext cx="5451504" cy="2754602"/>
          </a:xfrm>
        </p:spPr>
        <p:txBody>
          <a:bodyPr anchor="b">
            <a:normAutofit/>
          </a:bodyPr>
          <a:lstStyle/>
          <a:p>
            <a:r>
              <a:rPr lang="en-GB" b="1" dirty="0">
                <a:solidFill>
                  <a:schemeClr val="tx2"/>
                </a:solidFill>
                <a:latin typeface="Univers Condensed" panose="020B0506020202050204" pitchFamily="34" charset="0"/>
              </a:rPr>
              <a:t>Foster</a:t>
            </a:r>
            <a:r>
              <a:rPr lang="en-GB" b="1" dirty="0">
                <a:latin typeface="Univers Condensed" panose="020B0506020202050204" pitchFamily="34" charset="0"/>
              </a:rPr>
              <a:t> </a:t>
            </a:r>
            <a:r>
              <a:rPr lang="en-GB" b="1" dirty="0">
                <a:solidFill>
                  <a:srgbClr val="F7951D"/>
                </a:solidFill>
                <a:latin typeface="Univers Condensed" panose="020B0506020202050204" pitchFamily="34" charset="0"/>
              </a:rPr>
              <a:t>Digital </a:t>
            </a:r>
            <a:br>
              <a:rPr lang="en-GB" b="1" dirty="0">
                <a:solidFill>
                  <a:srgbClr val="F7951D"/>
                </a:solidFill>
                <a:latin typeface="Univers Condensed" panose="020B0506020202050204" pitchFamily="34" charset="0"/>
              </a:rPr>
            </a:br>
            <a:r>
              <a:rPr lang="en-GB" b="1" dirty="0">
                <a:solidFill>
                  <a:srgbClr val="F7951D"/>
                </a:solidFill>
                <a:latin typeface="Univers Condensed" panose="020B0506020202050204" pitchFamily="34" charset="0"/>
              </a:rPr>
              <a:t>Ecosystem </a:t>
            </a:r>
            <a:r>
              <a:rPr lang="en-GB" b="1" dirty="0">
                <a:solidFill>
                  <a:schemeClr val="tx2"/>
                </a:solidFill>
                <a:latin typeface="Univers Condensed" panose="020B0506020202050204" pitchFamily="34" charset="0"/>
              </a:rPr>
              <a:t>Thinking</a:t>
            </a:r>
            <a:endParaRPr lang="en-ES" b="1" dirty="0">
              <a:solidFill>
                <a:schemeClr val="tx2"/>
              </a:solidFill>
              <a:latin typeface="Univers Condensed" panose="020B0506020202050204" pitchFamily="34" charset="0"/>
            </a:endParaRPr>
          </a:p>
        </p:txBody>
      </p:sp>
      <p:sp>
        <p:nvSpPr>
          <p:cNvPr id="3" name="Content Placeholder 2">
            <a:extLst>
              <a:ext uri="{FF2B5EF4-FFF2-40B4-BE49-F238E27FC236}">
                <a16:creationId xmlns:a16="http://schemas.microsoft.com/office/drawing/2014/main" id="{57916600-4EF4-194F-87BC-5E7A50FB94E8}"/>
              </a:ext>
            </a:extLst>
          </p:cNvPr>
          <p:cNvSpPr>
            <a:spLocks noGrp="1"/>
          </p:cNvSpPr>
          <p:nvPr>
            <p:ph idx="1"/>
          </p:nvPr>
        </p:nvSpPr>
        <p:spPr>
          <a:xfrm>
            <a:off x="855339" y="2923470"/>
            <a:ext cx="3809892" cy="3711769"/>
          </a:xfrm>
        </p:spPr>
        <p:txBody>
          <a:bodyPr>
            <a:normAutofit/>
          </a:bodyPr>
          <a:lstStyle/>
          <a:p>
            <a:r>
              <a:rPr lang="en-GB" sz="2400" dirty="0">
                <a:solidFill>
                  <a:schemeClr val="tx1">
                    <a:lumMod val="75000"/>
                    <a:lumOff val="25000"/>
                  </a:schemeClr>
                </a:solidFill>
                <a:latin typeface="Univers Condensed" panose="020B0506020202050204" pitchFamily="34" charset="0"/>
              </a:rPr>
              <a:t>Develop CGIAR-wide digital partnerships</a:t>
            </a:r>
          </a:p>
          <a:p>
            <a:r>
              <a:rPr lang="en-GB" sz="2400" dirty="0">
                <a:solidFill>
                  <a:schemeClr val="tx1">
                    <a:lumMod val="75000"/>
                    <a:lumOff val="25000"/>
                  </a:schemeClr>
                </a:solidFill>
                <a:latin typeface="Univers Condensed" panose="020B0506020202050204" pitchFamily="34" charset="0"/>
              </a:rPr>
              <a:t>Develop inward- and outward-facing shared data and analytics services. </a:t>
            </a:r>
          </a:p>
          <a:p>
            <a:r>
              <a:rPr lang="en-GB" sz="2400" dirty="0">
                <a:solidFill>
                  <a:schemeClr val="tx1">
                    <a:lumMod val="75000"/>
                    <a:lumOff val="25000"/>
                  </a:schemeClr>
                </a:solidFill>
                <a:latin typeface="Univers Condensed" panose="020B0506020202050204" pitchFamily="34" charset="0"/>
              </a:rPr>
              <a:t>Cultivate inward- and outward-facing Communities of Practice (CoPs). </a:t>
            </a:r>
          </a:p>
        </p:txBody>
      </p:sp>
      <p:pic>
        <p:nvPicPr>
          <p:cNvPr id="19" name="Picture 18" descr="A picture containing shape&#10;&#10;Description automatically generated">
            <a:extLst>
              <a:ext uri="{FF2B5EF4-FFF2-40B4-BE49-F238E27FC236}">
                <a16:creationId xmlns:a16="http://schemas.microsoft.com/office/drawing/2014/main" id="{48DEB920-7955-FA4F-9412-9ACD36F0BAB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4665231" y="4018964"/>
            <a:ext cx="2203585" cy="1873047"/>
          </a:xfrm>
          <a:prstGeom prst="rect">
            <a:avLst/>
          </a:prstGeom>
        </p:spPr>
      </p:pic>
      <p:pic>
        <p:nvPicPr>
          <p:cNvPr id="7" name="Picture 6" descr="Icon&#10;&#10;Description automatically generated">
            <a:extLst>
              <a:ext uri="{FF2B5EF4-FFF2-40B4-BE49-F238E27FC236}">
                <a16:creationId xmlns:a16="http://schemas.microsoft.com/office/drawing/2014/main" id="{AE86AD14-956A-1442-A8BA-E13A4694E2BF}"/>
              </a:ext>
            </a:extLst>
          </p:cNvPr>
          <p:cNvPicPr>
            <a:picLocks noChangeAspect="1"/>
          </p:cNvPicPr>
          <p:nvPr/>
        </p:nvPicPr>
        <p:blipFill rotWithShape="1">
          <a:blip r:embed="rId4" cstate="email">
            <a:duotone>
              <a:schemeClr val="accent1">
                <a:shade val="45000"/>
                <a:satMod val="135000"/>
              </a:schemeClr>
              <a:prstClr val="white"/>
            </a:duotone>
            <a:extLst>
              <a:ext uri="{28A0092B-C50C-407E-A947-70E740481C1C}">
                <a14:useLocalDpi xmlns:a14="http://schemas.microsoft.com/office/drawing/2010/main"/>
              </a:ext>
            </a:extLst>
          </a:blip>
          <a:srcRect/>
          <a:stretch/>
        </p:blipFill>
        <p:spPr>
          <a:xfrm>
            <a:off x="7903511" y="2141204"/>
            <a:ext cx="2709526" cy="2614866"/>
          </a:xfrm>
          <a:prstGeom prst="rect">
            <a:avLst/>
          </a:prstGeom>
        </p:spPr>
      </p:pic>
    </p:spTree>
    <p:extLst>
      <p:ext uri="{BB962C8B-B14F-4D97-AF65-F5344CB8AC3E}">
        <p14:creationId xmlns:p14="http://schemas.microsoft.com/office/powerpoint/2010/main" val="31712029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C4E4288A-DFC8-40A2-90E5-70E851A933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 name="Group 13">
            <a:extLst>
              <a:ext uri="{FF2B5EF4-FFF2-40B4-BE49-F238E27FC236}">
                <a16:creationId xmlns:a16="http://schemas.microsoft.com/office/drawing/2014/main" id="{B63C2D82-D4FA-4A37-BB01-1E7B21E4FF2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5199" y="634058"/>
            <a:ext cx="1128382" cy="847206"/>
            <a:chOff x="5307830" y="325570"/>
            <a:chExt cx="1128382" cy="847206"/>
          </a:xfrm>
        </p:grpSpPr>
        <p:sp>
          <p:nvSpPr>
            <p:cNvPr id="15" name="Freeform 5">
              <a:extLst>
                <a:ext uri="{FF2B5EF4-FFF2-40B4-BE49-F238E27FC236}">
                  <a16:creationId xmlns:a16="http://schemas.microsoft.com/office/drawing/2014/main" id="{C94E7FEF-0CE9-4AC2-94BB-02230C6DC0D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307830" y="577396"/>
              <a:ext cx="675351" cy="595380"/>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tx1"/>
              </a:solidFill>
            </a:ln>
          </p:spPr>
          <p:txBody>
            <a:bodyPr vert="horz" wrap="square" lIns="91440" tIns="45720" rIns="91440" bIns="45720" numCol="1" anchor="t" anchorCtr="0" compatLnSpc="1">
              <a:prstTxWarp prst="textNoShape">
                <a:avLst/>
              </a:prstTxWarp>
            </a:bodyPr>
            <a:lstStyle/>
            <a:p>
              <a:endParaRPr lang="en-US" dirty="0"/>
            </a:p>
          </p:txBody>
        </p:sp>
        <p:sp>
          <p:nvSpPr>
            <p:cNvPr id="16" name="Freeform 5">
              <a:extLst>
                <a:ext uri="{FF2B5EF4-FFF2-40B4-BE49-F238E27FC236}">
                  <a16:creationId xmlns:a16="http://schemas.microsoft.com/office/drawing/2014/main" id="{EB546CC0-C1BC-48D2-8DA9-4B60283165C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85720" y="325570"/>
              <a:ext cx="550492" cy="485306"/>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tx1"/>
              </a:solidFill>
            </a:ln>
          </p:spPr>
          <p:txBody>
            <a:bodyPr vert="horz" wrap="square" lIns="91440" tIns="45720" rIns="91440" bIns="45720" numCol="1" anchor="t" anchorCtr="0" compatLnSpc="1">
              <a:prstTxWarp prst="textNoShape">
                <a:avLst/>
              </a:prstTxWarp>
            </a:bodyPr>
            <a:lstStyle/>
            <a:p>
              <a:endParaRPr lang="en-US" dirty="0"/>
            </a:p>
          </p:txBody>
        </p:sp>
      </p:grpSp>
      <p:sp>
        <p:nvSpPr>
          <p:cNvPr id="2" name="Title 1">
            <a:extLst>
              <a:ext uri="{FF2B5EF4-FFF2-40B4-BE49-F238E27FC236}">
                <a16:creationId xmlns:a16="http://schemas.microsoft.com/office/drawing/2014/main" id="{0749275E-6D80-0146-9330-E4A35C73B9B9}"/>
              </a:ext>
            </a:extLst>
          </p:cNvPr>
          <p:cNvSpPr>
            <a:spLocks noGrp="1"/>
          </p:cNvSpPr>
          <p:nvPr>
            <p:ph type="title"/>
          </p:nvPr>
        </p:nvSpPr>
        <p:spPr>
          <a:xfrm>
            <a:off x="965200" y="1371190"/>
            <a:ext cx="3363170" cy="2183042"/>
          </a:xfrm>
        </p:spPr>
        <p:txBody>
          <a:bodyPr anchor="b">
            <a:noAutofit/>
          </a:bodyPr>
          <a:lstStyle/>
          <a:p>
            <a:r>
              <a:rPr lang="en-GB" sz="4000" b="1" dirty="0">
                <a:solidFill>
                  <a:schemeClr val="tx2"/>
                </a:solidFill>
                <a:latin typeface="Univers Condensed" panose="020B0506020202050204" pitchFamily="34" charset="0"/>
              </a:rPr>
              <a:t>Mobilize </a:t>
            </a:r>
            <a:br>
              <a:rPr lang="en-GB" sz="4000" b="1" dirty="0">
                <a:solidFill>
                  <a:schemeClr val="tx2"/>
                </a:solidFill>
                <a:latin typeface="Univers Condensed" panose="020B0506020202050204" pitchFamily="34" charset="0"/>
              </a:rPr>
            </a:br>
            <a:r>
              <a:rPr lang="en-GB" sz="4000" b="1" dirty="0">
                <a:solidFill>
                  <a:srgbClr val="F7951D"/>
                </a:solidFill>
                <a:latin typeface="Univers Condensed" panose="020B0506020202050204" pitchFamily="34" charset="0"/>
              </a:rPr>
              <a:t>Data &amp; Access </a:t>
            </a:r>
            <a:r>
              <a:rPr lang="en-GB" sz="4000" b="1" dirty="0">
                <a:solidFill>
                  <a:schemeClr val="tx2"/>
                </a:solidFill>
                <a:latin typeface="Univers Condensed" panose="020B0506020202050204" pitchFamily="34" charset="0"/>
              </a:rPr>
              <a:t>Management</a:t>
            </a:r>
            <a:endParaRPr lang="en-ES" sz="4000" b="1" dirty="0">
              <a:solidFill>
                <a:schemeClr val="tx2"/>
              </a:solidFill>
              <a:latin typeface="Univers Condensed" panose="020B0506020202050204" pitchFamily="34" charset="0"/>
            </a:endParaRPr>
          </a:p>
        </p:txBody>
      </p:sp>
      <p:sp>
        <p:nvSpPr>
          <p:cNvPr id="18" name="Freeform 5">
            <a:extLst>
              <a:ext uri="{FF2B5EF4-FFF2-40B4-BE49-F238E27FC236}">
                <a16:creationId xmlns:a16="http://schemas.microsoft.com/office/drawing/2014/main" id="{BD2BFF02-DF78-4F07-B176-52514E1312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7062174" y="1653645"/>
            <a:ext cx="4689240" cy="4115025"/>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noFill/>
          <a:ln w="5080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20" name="Freeform: Shape 19">
            <a:extLst>
              <a:ext uri="{FF2B5EF4-FFF2-40B4-BE49-F238E27FC236}">
                <a16:creationId xmlns:a16="http://schemas.microsoft.com/office/drawing/2014/main" id="{0DB06EAB-7D8C-403A-86C5-B5FD79A136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42865" y="634058"/>
            <a:ext cx="3154669" cy="2796247"/>
          </a:xfrm>
          <a:custGeom>
            <a:avLst/>
            <a:gdLst>
              <a:gd name="connsiteX0" fmla="*/ 853538 w 2991693"/>
              <a:gd name="connsiteY0" fmla="*/ 0 h 2651787"/>
              <a:gd name="connsiteX1" fmla="*/ 2141030 w 2991693"/>
              <a:gd name="connsiteY1" fmla="*/ 0 h 2651787"/>
              <a:gd name="connsiteX2" fmla="*/ 2324957 w 2991693"/>
              <a:gd name="connsiteY2" fmla="*/ 103466 h 2651787"/>
              <a:gd name="connsiteX3" fmla="*/ 2968702 w 2991693"/>
              <a:gd name="connsiteY3" fmla="*/ 1218596 h 2651787"/>
              <a:gd name="connsiteX4" fmla="*/ 2968702 w 2991693"/>
              <a:gd name="connsiteY4" fmla="*/ 1433192 h 2651787"/>
              <a:gd name="connsiteX5" fmla="*/ 2324957 w 2991693"/>
              <a:gd name="connsiteY5" fmla="*/ 2548321 h 2651787"/>
              <a:gd name="connsiteX6" fmla="*/ 2141030 w 2991693"/>
              <a:gd name="connsiteY6" fmla="*/ 2651787 h 2651787"/>
              <a:gd name="connsiteX7" fmla="*/ 853538 w 2991693"/>
              <a:gd name="connsiteY7" fmla="*/ 2651787 h 2651787"/>
              <a:gd name="connsiteX8" fmla="*/ 669612 w 2991693"/>
              <a:gd name="connsiteY8" fmla="*/ 2548321 h 2651787"/>
              <a:gd name="connsiteX9" fmla="*/ 25866 w 2991693"/>
              <a:gd name="connsiteY9" fmla="*/ 1433192 h 2651787"/>
              <a:gd name="connsiteX10" fmla="*/ 25866 w 2991693"/>
              <a:gd name="connsiteY10" fmla="*/ 1218596 h 2651787"/>
              <a:gd name="connsiteX11" fmla="*/ 669612 w 2991693"/>
              <a:gd name="connsiteY11" fmla="*/ 103466 h 2651787"/>
              <a:gd name="connsiteX12" fmla="*/ 853538 w 2991693"/>
              <a:gd name="connsiteY12" fmla="*/ 0 h 265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91693" h="2651787">
                <a:moveTo>
                  <a:pt x="853538" y="0"/>
                </a:moveTo>
                <a:cubicBezTo>
                  <a:pt x="2141030" y="0"/>
                  <a:pt x="2141030" y="0"/>
                  <a:pt x="2141030" y="0"/>
                </a:cubicBezTo>
                <a:cubicBezTo>
                  <a:pt x="2206170" y="0"/>
                  <a:pt x="2290471" y="45985"/>
                  <a:pt x="2324957" y="103466"/>
                </a:cubicBezTo>
                <a:cubicBezTo>
                  <a:pt x="2968702" y="1218596"/>
                  <a:pt x="2968702" y="1218596"/>
                  <a:pt x="2968702" y="1218596"/>
                </a:cubicBezTo>
                <a:cubicBezTo>
                  <a:pt x="2999357" y="1279909"/>
                  <a:pt x="2999357" y="1371878"/>
                  <a:pt x="2968702" y="1433192"/>
                </a:cubicBezTo>
                <a:cubicBezTo>
                  <a:pt x="2324957" y="2548321"/>
                  <a:pt x="2324957" y="2548321"/>
                  <a:pt x="2324957" y="2548321"/>
                </a:cubicBezTo>
                <a:cubicBezTo>
                  <a:pt x="2290471" y="2605803"/>
                  <a:pt x="2206170" y="2651787"/>
                  <a:pt x="2141030" y="2651787"/>
                </a:cubicBezTo>
                <a:lnTo>
                  <a:pt x="853538" y="2651787"/>
                </a:lnTo>
                <a:cubicBezTo>
                  <a:pt x="784566" y="2651787"/>
                  <a:pt x="700266" y="2605803"/>
                  <a:pt x="669612" y="2548321"/>
                </a:cubicBezTo>
                <a:cubicBezTo>
                  <a:pt x="25866" y="1433192"/>
                  <a:pt x="25866" y="1433192"/>
                  <a:pt x="25866" y="1433192"/>
                </a:cubicBezTo>
                <a:cubicBezTo>
                  <a:pt x="-8621" y="1371878"/>
                  <a:pt x="-8621" y="1279909"/>
                  <a:pt x="25866" y="1218596"/>
                </a:cubicBezTo>
                <a:cubicBezTo>
                  <a:pt x="669612" y="103466"/>
                  <a:pt x="669612" y="103466"/>
                  <a:pt x="669612" y="103466"/>
                </a:cubicBezTo>
                <a:cubicBezTo>
                  <a:pt x="700266" y="45985"/>
                  <a:pt x="784566" y="0"/>
                  <a:pt x="853538" y="0"/>
                </a:cubicBezTo>
                <a:close/>
              </a:path>
            </a:pathLst>
          </a:custGeom>
          <a:noFill/>
          <a:ln w="5080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schemeClr val="tx1"/>
              </a:solidFill>
            </a:endParaRPr>
          </a:p>
        </p:txBody>
      </p:sp>
      <p:pic>
        <p:nvPicPr>
          <p:cNvPr id="6" name="Picture 5" descr="A picture containing shape&#10;&#10;Description automatically generated">
            <a:extLst>
              <a:ext uri="{FF2B5EF4-FFF2-40B4-BE49-F238E27FC236}">
                <a16:creationId xmlns:a16="http://schemas.microsoft.com/office/drawing/2014/main" id="{5A6EDFDD-44D5-694B-AB4D-EB9693EACE5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5196964" y="1247431"/>
            <a:ext cx="1846470" cy="1569499"/>
          </a:xfrm>
          <a:prstGeom prst="rect">
            <a:avLst/>
          </a:prstGeom>
        </p:spPr>
      </p:pic>
      <p:sp>
        <p:nvSpPr>
          <p:cNvPr id="3" name="Content Placeholder 2">
            <a:extLst>
              <a:ext uri="{FF2B5EF4-FFF2-40B4-BE49-F238E27FC236}">
                <a16:creationId xmlns:a16="http://schemas.microsoft.com/office/drawing/2014/main" id="{5A5DF8DA-A174-7A42-84D1-777D8CE8ADA2}"/>
              </a:ext>
            </a:extLst>
          </p:cNvPr>
          <p:cNvSpPr>
            <a:spLocks noGrp="1"/>
          </p:cNvSpPr>
          <p:nvPr>
            <p:ph idx="1"/>
          </p:nvPr>
        </p:nvSpPr>
        <p:spPr>
          <a:xfrm>
            <a:off x="965199" y="3729161"/>
            <a:ext cx="5690043" cy="2277321"/>
          </a:xfrm>
        </p:spPr>
        <p:txBody>
          <a:bodyPr>
            <a:normAutofit/>
          </a:bodyPr>
          <a:lstStyle/>
          <a:p>
            <a:r>
              <a:rPr lang="en-GB" sz="2400" dirty="0">
                <a:solidFill>
                  <a:schemeClr val="tx1">
                    <a:lumMod val="75000"/>
                    <a:lumOff val="25000"/>
                  </a:schemeClr>
                </a:solidFill>
                <a:latin typeface="Univers Condensed" panose="020B0506020202050204" pitchFamily="34" charset="0"/>
              </a:rPr>
              <a:t>Implement recommendations of pan-CGIAR IT Assessments. </a:t>
            </a:r>
          </a:p>
          <a:p>
            <a:r>
              <a:rPr lang="en-GB" sz="2400" dirty="0">
                <a:solidFill>
                  <a:schemeClr val="tx1">
                    <a:lumMod val="75000"/>
                    <a:lumOff val="25000"/>
                  </a:schemeClr>
                </a:solidFill>
                <a:latin typeface="Univers Condensed" panose="020B0506020202050204" pitchFamily="34" charset="0"/>
              </a:rPr>
              <a:t>Adopt and enforce data policies. </a:t>
            </a:r>
          </a:p>
          <a:p>
            <a:r>
              <a:rPr lang="en-GB" sz="2400" dirty="0">
                <a:solidFill>
                  <a:schemeClr val="tx1">
                    <a:lumMod val="75000"/>
                    <a:lumOff val="25000"/>
                  </a:schemeClr>
                </a:solidFill>
                <a:latin typeface="Univers Condensed" panose="020B0506020202050204" pitchFamily="34" charset="0"/>
              </a:rPr>
              <a:t>Foster a culture of data sharing and collaboration. </a:t>
            </a:r>
          </a:p>
          <a:p>
            <a:endParaRPr lang="en-ES" sz="2400" dirty="0">
              <a:solidFill>
                <a:schemeClr val="tx1">
                  <a:lumMod val="75000"/>
                  <a:lumOff val="25000"/>
                </a:schemeClr>
              </a:solidFill>
              <a:latin typeface="Univers Condensed" panose="020B0506020202050204" pitchFamily="34" charset="0"/>
            </a:endParaRPr>
          </a:p>
        </p:txBody>
      </p:sp>
      <p:pic>
        <p:nvPicPr>
          <p:cNvPr id="7" name="Picture 6" descr="Icon&#10;&#10;Description automatically generated">
            <a:extLst>
              <a:ext uri="{FF2B5EF4-FFF2-40B4-BE49-F238E27FC236}">
                <a16:creationId xmlns:a16="http://schemas.microsoft.com/office/drawing/2014/main" id="{BFDB1D06-68F4-D04A-B196-96A22E3EF2A2}"/>
              </a:ext>
            </a:extLst>
          </p:cNvPr>
          <p:cNvPicPr>
            <a:picLocks noChangeAspect="1"/>
          </p:cNvPicPr>
          <p:nvPr/>
        </p:nvPicPr>
        <p:blipFill>
          <a:blip r:embed="rId4"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174270" y="2516753"/>
            <a:ext cx="2429552" cy="2424816"/>
          </a:xfrm>
          <a:prstGeom prst="rect">
            <a:avLst/>
          </a:prstGeom>
        </p:spPr>
      </p:pic>
    </p:spTree>
    <p:extLst>
      <p:ext uri="{BB962C8B-B14F-4D97-AF65-F5344CB8AC3E}">
        <p14:creationId xmlns:p14="http://schemas.microsoft.com/office/powerpoint/2010/main" val="1549247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91F32EBA-ED97-466E-8CFA-8382584155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15">
            <a:extLst>
              <a:ext uri="{FF2B5EF4-FFF2-40B4-BE49-F238E27FC236}">
                <a16:creationId xmlns:a16="http://schemas.microsoft.com/office/drawing/2014/main" id="{912C5E87-CB8A-4EB6-9DF9-90164F54C6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3983755" y="404258"/>
            <a:ext cx="7775429" cy="6051730"/>
          </a:xfrm>
          <a:custGeom>
            <a:avLst/>
            <a:gdLst>
              <a:gd name="connsiteX0" fmla="*/ 6757888 w 7775429"/>
              <a:gd name="connsiteY0" fmla="*/ 3123835 h 6051730"/>
              <a:gd name="connsiteX1" fmla="*/ 5223007 w 7775429"/>
              <a:gd name="connsiteY1" fmla="*/ 3123835 h 6051730"/>
              <a:gd name="connsiteX2" fmla="*/ 5003739 w 7775429"/>
              <a:gd name="connsiteY2" fmla="*/ 3001951 h 6051730"/>
              <a:gd name="connsiteX3" fmla="*/ 4236300 w 7775429"/>
              <a:gd name="connsiteY3" fmla="*/ 1688315 h 6051730"/>
              <a:gd name="connsiteX4" fmla="*/ 4236300 w 7775429"/>
              <a:gd name="connsiteY4" fmla="*/ 1435519 h 6051730"/>
              <a:gd name="connsiteX5" fmla="*/ 5003739 w 7775429"/>
              <a:gd name="connsiteY5" fmla="*/ 121884 h 6051730"/>
              <a:gd name="connsiteX6" fmla="*/ 5223007 w 7775429"/>
              <a:gd name="connsiteY6" fmla="*/ 0 h 6051730"/>
              <a:gd name="connsiteX7" fmla="*/ 6757888 w 7775429"/>
              <a:gd name="connsiteY7" fmla="*/ 0 h 6051730"/>
              <a:gd name="connsiteX8" fmla="*/ 6977155 w 7775429"/>
              <a:gd name="connsiteY8" fmla="*/ 121884 h 6051730"/>
              <a:gd name="connsiteX9" fmla="*/ 7744595 w 7775429"/>
              <a:gd name="connsiteY9" fmla="*/ 1435519 h 6051730"/>
              <a:gd name="connsiteX10" fmla="*/ 7744595 w 7775429"/>
              <a:gd name="connsiteY10" fmla="*/ 1688315 h 6051730"/>
              <a:gd name="connsiteX11" fmla="*/ 6977155 w 7775429"/>
              <a:gd name="connsiteY11" fmla="*/ 3001951 h 6051730"/>
              <a:gd name="connsiteX12" fmla="*/ 6757888 w 7775429"/>
              <a:gd name="connsiteY12" fmla="*/ 3123835 h 6051730"/>
              <a:gd name="connsiteX13" fmla="*/ 3556238 w 7775429"/>
              <a:gd name="connsiteY13" fmla="*/ 5503115 h 6051730"/>
              <a:gd name="connsiteX14" fmla="*/ 3291436 w 7775429"/>
              <a:gd name="connsiteY14" fmla="*/ 5503115 h 6051730"/>
              <a:gd name="connsiteX15" fmla="*/ 3260544 w 7775429"/>
              <a:gd name="connsiteY15" fmla="*/ 5503115 h 6051730"/>
              <a:gd name="connsiteX16" fmla="*/ 3231067 w 7775429"/>
              <a:gd name="connsiteY16" fmla="*/ 5452355 h 6051730"/>
              <a:gd name="connsiteX17" fmla="*/ 3086688 w 7775429"/>
              <a:gd name="connsiteY17" fmla="*/ 5203722 h 6051730"/>
              <a:gd name="connsiteX18" fmla="*/ 3086688 w 7775429"/>
              <a:gd name="connsiteY18" fmla="*/ 5064553 h 6051730"/>
              <a:gd name="connsiteX19" fmla="*/ 3481893 w 7775429"/>
              <a:gd name="connsiteY19" fmla="*/ 4383983 h 6051730"/>
              <a:gd name="connsiteX20" fmla="*/ 3602840 w 7775429"/>
              <a:gd name="connsiteY20" fmla="*/ 4312701 h 6051730"/>
              <a:gd name="connsiteX21" fmla="*/ 4391548 w 7775429"/>
              <a:gd name="connsiteY21" fmla="*/ 4312701 h 6051730"/>
              <a:gd name="connsiteX22" fmla="*/ 4428679 w 7775429"/>
              <a:gd name="connsiteY22" fmla="*/ 4317633 h 6051730"/>
              <a:gd name="connsiteX23" fmla="*/ 4454216 w 7775429"/>
              <a:gd name="connsiteY23" fmla="*/ 4328340 h 6051730"/>
              <a:gd name="connsiteX24" fmla="*/ 4438609 w 7775429"/>
              <a:gd name="connsiteY24" fmla="*/ 4355333 h 6051730"/>
              <a:gd name="connsiteX25" fmla="*/ 3885668 w 7775429"/>
              <a:gd name="connsiteY25" fmla="*/ 5311656 h 6051730"/>
              <a:gd name="connsiteX26" fmla="*/ 3556238 w 7775429"/>
              <a:gd name="connsiteY26" fmla="*/ 5503115 h 6051730"/>
              <a:gd name="connsiteX27" fmla="*/ 4438254 w 7775429"/>
              <a:gd name="connsiteY27" fmla="*/ 6051730 h 6051730"/>
              <a:gd name="connsiteX28" fmla="*/ 3548595 w 7775429"/>
              <a:gd name="connsiteY28" fmla="*/ 6051730 h 6051730"/>
              <a:gd name="connsiteX29" fmla="*/ 3412169 w 7775429"/>
              <a:gd name="connsiteY29" fmla="*/ 5971324 h 6051730"/>
              <a:gd name="connsiteX30" fmla="*/ 3173058 w 7775429"/>
              <a:gd name="connsiteY30" fmla="*/ 5559560 h 6051730"/>
              <a:gd name="connsiteX31" fmla="*/ 3146046 w 7775429"/>
              <a:gd name="connsiteY31" fmla="*/ 5513043 h 6051730"/>
              <a:gd name="connsiteX32" fmla="*/ 3167300 w 7775429"/>
              <a:gd name="connsiteY32" fmla="*/ 5513043 h 6051730"/>
              <a:gd name="connsiteX33" fmla="*/ 3267756 w 7775429"/>
              <a:gd name="connsiteY33" fmla="*/ 5513043 h 6051730"/>
              <a:gd name="connsiteX34" fmla="*/ 3311396 w 7775429"/>
              <a:gd name="connsiteY34" fmla="*/ 5588194 h 6051730"/>
              <a:gd name="connsiteX35" fmla="*/ 3478124 w 7775429"/>
              <a:gd name="connsiteY35" fmla="*/ 5875309 h 6051730"/>
              <a:gd name="connsiteX36" fmla="*/ 3599071 w 7775429"/>
              <a:gd name="connsiteY36" fmla="*/ 5946592 h 6051730"/>
              <a:gd name="connsiteX37" fmla="*/ 4387779 w 7775429"/>
              <a:gd name="connsiteY37" fmla="*/ 5946592 h 6051730"/>
              <a:gd name="connsiteX38" fmla="*/ 4510428 w 7775429"/>
              <a:gd name="connsiteY38" fmla="*/ 5875309 h 6051730"/>
              <a:gd name="connsiteX39" fmla="*/ 4903930 w 7775429"/>
              <a:gd name="connsiteY39" fmla="*/ 5194740 h 6051730"/>
              <a:gd name="connsiteX40" fmla="*/ 4903930 w 7775429"/>
              <a:gd name="connsiteY40" fmla="*/ 5055570 h 6051730"/>
              <a:gd name="connsiteX41" fmla="*/ 4510428 w 7775429"/>
              <a:gd name="connsiteY41" fmla="*/ 4375000 h 6051730"/>
              <a:gd name="connsiteX42" fmla="*/ 4458686 w 7775429"/>
              <a:gd name="connsiteY42" fmla="*/ 4322811 h 6051730"/>
              <a:gd name="connsiteX43" fmla="*/ 4452698 w 7775429"/>
              <a:gd name="connsiteY43" fmla="*/ 4320302 h 6051730"/>
              <a:gd name="connsiteX44" fmla="*/ 4484794 w 7775429"/>
              <a:gd name="connsiteY44" fmla="*/ 4264792 h 6051730"/>
              <a:gd name="connsiteX45" fmla="*/ 4508664 w 7775429"/>
              <a:gd name="connsiteY45" fmla="*/ 4223507 h 6051730"/>
              <a:gd name="connsiteX46" fmla="*/ 4483907 w 7775429"/>
              <a:gd name="connsiteY46" fmla="*/ 4213126 h 6051730"/>
              <a:gd name="connsiteX47" fmla="*/ 4442024 w 7775429"/>
              <a:gd name="connsiteY47" fmla="*/ 4207562 h 6051730"/>
              <a:gd name="connsiteX48" fmla="*/ 3552365 w 7775429"/>
              <a:gd name="connsiteY48" fmla="*/ 4207562 h 6051730"/>
              <a:gd name="connsiteX49" fmla="*/ 3415938 w 7775429"/>
              <a:gd name="connsiteY49" fmla="*/ 4287967 h 6051730"/>
              <a:gd name="connsiteX50" fmla="*/ 2970149 w 7775429"/>
              <a:gd name="connsiteY50" fmla="*/ 5055647 h 6051730"/>
              <a:gd name="connsiteX51" fmla="*/ 2970149 w 7775429"/>
              <a:gd name="connsiteY51" fmla="*/ 5212628 h 6051730"/>
              <a:gd name="connsiteX52" fmla="*/ 3117294 w 7775429"/>
              <a:gd name="connsiteY52" fmla="*/ 5466022 h 6051730"/>
              <a:gd name="connsiteX53" fmla="*/ 3138834 w 7775429"/>
              <a:gd name="connsiteY53" fmla="*/ 5503115 h 6051730"/>
              <a:gd name="connsiteX54" fmla="*/ 3039048 w 7775429"/>
              <a:gd name="connsiteY54" fmla="*/ 5503115 h 6051730"/>
              <a:gd name="connsiteX55" fmla="*/ 1437823 w 7775429"/>
              <a:gd name="connsiteY55" fmla="*/ 5503115 h 6051730"/>
              <a:gd name="connsiteX56" fmla="*/ 1112968 w 7775429"/>
              <a:gd name="connsiteY56" fmla="*/ 5311656 h 6051730"/>
              <a:gd name="connsiteX57" fmla="*/ 51474 w 7775429"/>
              <a:gd name="connsiteY57" fmla="*/ 3483691 h 6051730"/>
              <a:gd name="connsiteX58" fmla="*/ 51474 w 7775429"/>
              <a:gd name="connsiteY58" fmla="*/ 3109892 h 6051730"/>
              <a:gd name="connsiteX59" fmla="*/ 1112968 w 7775429"/>
              <a:gd name="connsiteY59" fmla="*/ 1281925 h 6051730"/>
              <a:gd name="connsiteX60" fmla="*/ 1437823 w 7775429"/>
              <a:gd name="connsiteY60" fmla="*/ 1090467 h 6051730"/>
              <a:gd name="connsiteX61" fmla="*/ 3556238 w 7775429"/>
              <a:gd name="connsiteY61" fmla="*/ 1090467 h 6051730"/>
              <a:gd name="connsiteX62" fmla="*/ 3885668 w 7775429"/>
              <a:gd name="connsiteY62" fmla="*/ 1281925 h 6051730"/>
              <a:gd name="connsiteX63" fmla="*/ 4942588 w 7775429"/>
              <a:gd name="connsiteY63" fmla="*/ 3109892 h 6051730"/>
              <a:gd name="connsiteX64" fmla="*/ 4942588 w 7775429"/>
              <a:gd name="connsiteY64" fmla="*/ 3483691 h 6051730"/>
              <a:gd name="connsiteX65" fmla="*/ 4550147 w 7775429"/>
              <a:gd name="connsiteY65" fmla="*/ 4162428 h 6051730"/>
              <a:gd name="connsiteX66" fmla="*/ 4517072 w 7775429"/>
              <a:gd name="connsiteY66" fmla="*/ 4219628 h 6051730"/>
              <a:gd name="connsiteX67" fmla="*/ 4518236 w 7775429"/>
              <a:gd name="connsiteY67" fmla="*/ 4220116 h 6051730"/>
              <a:gd name="connsiteX68" fmla="*/ 4576603 w 7775429"/>
              <a:gd name="connsiteY68" fmla="*/ 4278984 h 6051730"/>
              <a:gd name="connsiteX69" fmla="*/ 5020470 w 7775429"/>
              <a:gd name="connsiteY69" fmla="*/ 5046664 h 6051730"/>
              <a:gd name="connsiteX70" fmla="*/ 5020470 w 7775429"/>
              <a:gd name="connsiteY70" fmla="*/ 5203646 h 6051730"/>
              <a:gd name="connsiteX71" fmla="*/ 4576603 w 7775429"/>
              <a:gd name="connsiteY71" fmla="*/ 5971324 h 6051730"/>
              <a:gd name="connsiteX72" fmla="*/ 4438254 w 7775429"/>
              <a:gd name="connsiteY72" fmla="*/ 6051730 h 6051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7775429" h="6051730">
                <a:moveTo>
                  <a:pt x="6757888" y="3123835"/>
                </a:moveTo>
                <a:cubicBezTo>
                  <a:pt x="5223007" y="3123835"/>
                  <a:pt x="5223007" y="3123835"/>
                  <a:pt x="5223007" y="3123835"/>
                </a:cubicBezTo>
                <a:cubicBezTo>
                  <a:pt x="5145351" y="3123835"/>
                  <a:pt x="5044851" y="3069664"/>
                  <a:pt x="5003739" y="3001951"/>
                </a:cubicBezTo>
                <a:cubicBezTo>
                  <a:pt x="4236300" y="1688315"/>
                  <a:pt x="4236300" y="1688315"/>
                  <a:pt x="4236300" y="1688315"/>
                </a:cubicBezTo>
                <a:cubicBezTo>
                  <a:pt x="4199755" y="1616088"/>
                  <a:pt x="4199755" y="1507747"/>
                  <a:pt x="4236300" y="1435519"/>
                </a:cubicBezTo>
                <a:cubicBezTo>
                  <a:pt x="5003739" y="121884"/>
                  <a:pt x="5003739" y="121884"/>
                  <a:pt x="5003739" y="121884"/>
                </a:cubicBezTo>
                <a:cubicBezTo>
                  <a:pt x="5044851" y="54170"/>
                  <a:pt x="5145351" y="0"/>
                  <a:pt x="5223007" y="0"/>
                </a:cubicBezTo>
                <a:lnTo>
                  <a:pt x="6757888" y="0"/>
                </a:lnTo>
                <a:cubicBezTo>
                  <a:pt x="6840113" y="0"/>
                  <a:pt x="6940611" y="54170"/>
                  <a:pt x="6977155" y="121884"/>
                </a:cubicBezTo>
                <a:cubicBezTo>
                  <a:pt x="7744595" y="1435519"/>
                  <a:pt x="7744595" y="1435519"/>
                  <a:pt x="7744595" y="1435519"/>
                </a:cubicBezTo>
                <a:cubicBezTo>
                  <a:pt x="7785708" y="1507747"/>
                  <a:pt x="7785708" y="1616088"/>
                  <a:pt x="7744595" y="1688315"/>
                </a:cubicBezTo>
                <a:cubicBezTo>
                  <a:pt x="6977155" y="3001951"/>
                  <a:pt x="6977155" y="3001951"/>
                  <a:pt x="6977155" y="3001951"/>
                </a:cubicBezTo>
                <a:cubicBezTo>
                  <a:pt x="6940611" y="3069664"/>
                  <a:pt x="6840113" y="3123835"/>
                  <a:pt x="6757888" y="3123835"/>
                </a:cubicBezTo>
                <a:close/>
                <a:moveTo>
                  <a:pt x="3556238" y="5503115"/>
                </a:moveTo>
                <a:cubicBezTo>
                  <a:pt x="3556238" y="5503115"/>
                  <a:pt x="3556238" y="5503115"/>
                  <a:pt x="3291436" y="5503115"/>
                </a:cubicBezTo>
                <a:lnTo>
                  <a:pt x="3260544" y="5503115"/>
                </a:lnTo>
                <a:lnTo>
                  <a:pt x="3231067" y="5452355"/>
                </a:lnTo>
                <a:cubicBezTo>
                  <a:pt x="3190023" y="5381674"/>
                  <a:pt x="3142263" y="5299428"/>
                  <a:pt x="3086688" y="5203722"/>
                </a:cubicBezTo>
                <a:cubicBezTo>
                  <a:pt x="3061136" y="5161292"/>
                  <a:pt x="3061136" y="5106983"/>
                  <a:pt x="3086688" y="5064553"/>
                </a:cubicBezTo>
                <a:cubicBezTo>
                  <a:pt x="3086688" y="5064553"/>
                  <a:pt x="3086688" y="5064553"/>
                  <a:pt x="3481893" y="4383983"/>
                </a:cubicBezTo>
                <a:cubicBezTo>
                  <a:pt x="3505743" y="4339856"/>
                  <a:pt x="3553439" y="4312701"/>
                  <a:pt x="3602840" y="4312701"/>
                </a:cubicBezTo>
                <a:cubicBezTo>
                  <a:pt x="3602840" y="4312701"/>
                  <a:pt x="3602840" y="4312701"/>
                  <a:pt x="4391548" y="4312701"/>
                </a:cubicBezTo>
                <a:cubicBezTo>
                  <a:pt x="4404323" y="4312701"/>
                  <a:pt x="4416781" y="4314398"/>
                  <a:pt x="4428679" y="4317633"/>
                </a:cubicBezTo>
                <a:lnTo>
                  <a:pt x="4454216" y="4328340"/>
                </a:lnTo>
                <a:lnTo>
                  <a:pt x="4438609" y="4355333"/>
                </a:lnTo>
                <a:cubicBezTo>
                  <a:pt x="4297495" y="4599392"/>
                  <a:pt x="4116869" y="4911789"/>
                  <a:pt x="3885668" y="5311656"/>
                </a:cubicBezTo>
                <a:cubicBezTo>
                  <a:pt x="3817038" y="5430178"/>
                  <a:pt x="3693500" y="5503115"/>
                  <a:pt x="3556238" y="5503115"/>
                </a:cubicBezTo>
                <a:close/>
                <a:moveTo>
                  <a:pt x="4438254" y="6051730"/>
                </a:moveTo>
                <a:cubicBezTo>
                  <a:pt x="4438254" y="6051730"/>
                  <a:pt x="4438254" y="6051730"/>
                  <a:pt x="3548595" y="6051730"/>
                </a:cubicBezTo>
                <a:cubicBezTo>
                  <a:pt x="3492871" y="6051730"/>
                  <a:pt x="3439071" y="6021098"/>
                  <a:pt x="3412169" y="5971324"/>
                </a:cubicBezTo>
                <a:cubicBezTo>
                  <a:pt x="3412169" y="5971324"/>
                  <a:pt x="3412169" y="5971324"/>
                  <a:pt x="3173058" y="5559560"/>
                </a:cubicBezTo>
                <a:lnTo>
                  <a:pt x="3146046" y="5513043"/>
                </a:lnTo>
                <a:lnTo>
                  <a:pt x="3167300" y="5513043"/>
                </a:lnTo>
                <a:lnTo>
                  <a:pt x="3267756" y="5513043"/>
                </a:lnTo>
                <a:lnTo>
                  <a:pt x="3311396" y="5588194"/>
                </a:lnTo>
                <a:cubicBezTo>
                  <a:pt x="3478124" y="5875309"/>
                  <a:pt x="3478124" y="5875309"/>
                  <a:pt x="3478124" y="5875309"/>
                </a:cubicBezTo>
                <a:cubicBezTo>
                  <a:pt x="3501973" y="5919436"/>
                  <a:pt x="3549670" y="5946592"/>
                  <a:pt x="3599071" y="5946592"/>
                </a:cubicBezTo>
                <a:cubicBezTo>
                  <a:pt x="4387779" y="5946592"/>
                  <a:pt x="4387779" y="5946592"/>
                  <a:pt x="4387779" y="5946592"/>
                </a:cubicBezTo>
                <a:cubicBezTo>
                  <a:pt x="4438882" y="5946592"/>
                  <a:pt x="4484876" y="5919436"/>
                  <a:pt x="4510428" y="5875309"/>
                </a:cubicBezTo>
                <a:cubicBezTo>
                  <a:pt x="4903930" y="5194740"/>
                  <a:pt x="4903930" y="5194740"/>
                  <a:pt x="4903930" y="5194740"/>
                </a:cubicBezTo>
                <a:cubicBezTo>
                  <a:pt x="4929483" y="5152309"/>
                  <a:pt x="4929483" y="5098000"/>
                  <a:pt x="4903930" y="5055570"/>
                </a:cubicBezTo>
                <a:cubicBezTo>
                  <a:pt x="4510428" y="4375000"/>
                  <a:pt x="4510428" y="4375000"/>
                  <a:pt x="4510428" y="4375000"/>
                </a:cubicBezTo>
                <a:cubicBezTo>
                  <a:pt x="4497651" y="4352936"/>
                  <a:pt x="4479766" y="4335115"/>
                  <a:pt x="4458686" y="4322811"/>
                </a:cubicBezTo>
                <a:lnTo>
                  <a:pt x="4452698" y="4320302"/>
                </a:lnTo>
                <a:lnTo>
                  <a:pt x="4484794" y="4264792"/>
                </a:lnTo>
                <a:lnTo>
                  <a:pt x="4508664" y="4223507"/>
                </a:lnTo>
                <a:lnTo>
                  <a:pt x="4483907" y="4213126"/>
                </a:lnTo>
                <a:cubicBezTo>
                  <a:pt x="4470485" y="4209476"/>
                  <a:pt x="4456434" y="4207562"/>
                  <a:pt x="4442024" y="4207562"/>
                </a:cubicBezTo>
                <a:cubicBezTo>
                  <a:pt x="3552365" y="4207562"/>
                  <a:pt x="3552365" y="4207562"/>
                  <a:pt x="3552365" y="4207562"/>
                </a:cubicBezTo>
                <a:cubicBezTo>
                  <a:pt x="3496641" y="4207562"/>
                  <a:pt x="3442841" y="4238192"/>
                  <a:pt x="3415938" y="4287967"/>
                </a:cubicBezTo>
                <a:cubicBezTo>
                  <a:pt x="2970149" y="5055647"/>
                  <a:pt x="2970149" y="5055647"/>
                  <a:pt x="2970149" y="5055647"/>
                </a:cubicBezTo>
                <a:cubicBezTo>
                  <a:pt x="2941326" y="5103506"/>
                  <a:pt x="2941326" y="5164767"/>
                  <a:pt x="2970149" y="5212628"/>
                </a:cubicBezTo>
                <a:cubicBezTo>
                  <a:pt x="3025872" y="5308588"/>
                  <a:pt x="3074630" y="5392553"/>
                  <a:pt x="3117294" y="5466022"/>
                </a:cubicBezTo>
                <a:lnTo>
                  <a:pt x="3138834" y="5503115"/>
                </a:lnTo>
                <a:lnTo>
                  <a:pt x="3039048" y="5503115"/>
                </a:lnTo>
                <a:cubicBezTo>
                  <a:pt x="2728732" y="5503115"/>
                  <a:pt x="2232229" y="5503115"/>
                  <a:pt x="1437823" y="5503115"/>
                </a:cubicBezTo>
                <a:cubicBezTo>
                  <a:pt x="1305136" y="5503115"/>
                  <a:pt x="1177024" y="5430178"/>
                  <a:pt x="1112968" y="5311656"/>
                </a:cubicBezTo>
                <a:cubicBezTo>
                  <a:pt x="1112968" y="5311656"/>
                  <a:pt x="1112968" y="5311656"/>
                  <a:pt x="51474" y="3483691"/>
                </a:cubicBezTo>
                <a:cubicBezTo>
                  <a:pt x="-17158" y="3369728"/>
                  <a:pt x="-17158" y="3223855"/>
                  <a:pt x="51474" y="3109892"/>
                </a:cubicBezTo>
                <a:cubicBezTo>
                  <a:pt x="51474" y="3109892"/>
                  <a:pt x="51474" y="3109892"/>
                  <a:pt x="1112968" y="1281925"/>
                </a:cubicBezTo>
                <a:cubicBezTo>
                  <a:pt x="1177024" y="1163403"/>
                  <a:pt x="1305136" y="1090467"/>
                  <a:pt x="1437823" y="1090467"/>
                </a:cubicBezTo>
                <a:cubicBezTo>
                  <a:pt x="1437823" y="1090467"/>
                  <a:pt x="1437823" y="1090467"/>
                  <a:pt x="3556238" y="1090467"/>
                </a:cubicBezTo>
                <a:cubicBezTo>
                  <a:pt x="3693500" y="1090467"/>
                  <a:pt x="3817038" y="1163403"/>
                  <a:pt x="3885668" y="1281925"/>
                </a:cubicBezTo>
                <a:cubicBezTo>
                  <a:pt x="3885668" y="1281925"/>
                  <a:pt x="3885668" y="1281925"/>
                  <a:pt x="4942588" y="3109892"/>
                </a:cubicBezTo>
                <a:cubicBezTo>
                  <a:pt x="5011220" y="3223855"/>
                  <a:pt x="5011220" y="3369728"/>
                  <a:pt x="4942588" y="3483691"/>
                </a:cubicBezTo>
                <a:cubicBezTo>
                  <a:pt x="4942588" y="3483691"/>
                  <a:pt x="4942588" y="3483691"/>
                  <a:pt x="4550147" y="4162428"/>
                </a:cubicBezTo>
                <a:lnTo>
                  <a:pt x="4517072" y="4219628"/>
                </a:lnTo>
                <a:lnTo>
                  <a:pt x="4518236" y="4220116"/>
                </a:lnTo>
                <a:cubicBezTo>
                  <a:pt x="4542015" y="4233996"/>
                  <a:pt x="4562190" y="4254096"/>
                  <a:pt x="4576603" y="4278984"/>
                </a:cubicBezTo>
                <a:cubicBezTo>
                  <a:pt x="4576603" y="4278984"/>
                  <a:pt x="4576603" y="4278984"/>
                  <a:pt x="5020470" y="5046664"/>
                </a:cubicBezTo>
                <a:cubicBezTo>
                  <a:pt x="5049294" y="5094524"/>
                  <a:pt x="5049294" y="5155785"/>
                  <a:pt x="5020470" y="5203646"/>
                </a:cubicBezTo>
                <a:cubicBezTo>
                  <a:pt x="5020470" y="5203646"/>
                  <a:pt x="5020470" y="5203646"/>
                  <a:pt x="4576603" y="5971324"/>
                </a:cubicBezTo>
                <a:cubicBezTo>
                  <a:pt x="4547780" y="6021098"/>
                  <a:pt x="4495898" y="6051730"/>
                  <a:pt x="4438254" y="6051730"/>
                </a:cubicBezTo>
                <a:close/>
              </a:path>
            </a:pathLst>
          </a:cu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F1EB7A33-57CF-DC45-9F41-F1A189883840}"/>
              </a:ext>
            </a:extLst>
          </p:cNvPr>
          <p:cNvSpPr>
            <a:spLocks noGrp="1"/>
          </p:cNvSpPr>
          <p:nvPr>
            <p:ph type="title"/>
          </p:nvPr>
        </p:nvSpPr>
        <p:spPr>
          <a:xfrm>
            <a:off x="825187" y="351408"/>
            <a:ext cx="5451504" cy="2120014"/>
          </a:xfrm>
        </p:spPr>
        <p:txBody>
          <a:bodyPr anchor="b">
            <a:normAutofit/>
          </a:bodyPr>
          <a:lstStyle/>
          <a:p>
            <a:r>
              <a:rPr lang="en-GB" sz="4000" b="1" dirty="0">
                <a:solidFill>
                  <a:schemeClr val="tx2"/>
                </a:solidFill>
                <a:latin typeface="Univers Condensed" panose="020B0506020202050204" pitchFamily="34" charset="0"/>
              </a:rPr>
              <a:t>Build a </a:t>
            </a:r>
            <a:br>
              <a:rPr lang="en-GB" sz="4000" b="1" dirty="0">
                <a:latin typeface="Univers Condensed" panose="020B0506020202050204" pitchFamily="34" charset="0"/>
              </a:rPr>
            </a:br>
            <a:r>
              <a:rPr lang="en-GB" sz="4000" b="1" dirty="0">
                <a:solidFill>
                  <a:srgbClr val="F7951D"/>
                </a:solidFill>
                <a:latin typeface="Univers Condensed" panose="020B0506020202050204" pitchFamily="34" charset="0"/>
              </a:rPr>
              <a:t>Forward-Looking </a:t>
            </a:r>
            <a:br>
              <a:rPr lang="en-GB" sz="4000" b="1" dirty="0">
                <a:latin typeface="Univers Condensed" panose="020B0506020202050204" pitchFamily="34" charset="0"/>
              </a:rPr>
            </a:br>
            <a:r>
              <a:rPr lang="en-GB" sz="4000" b="1" dirty="0">
                <a:solidFill>
                  <a:schemeClr val="tx2"/>
                </a:solidFill>
                <a:latin typeface="Univers Condensed" panose="020B0506020202050204" pitchFamily="34" charset="0"/>
              </a:rPr>
              <a:t>Skills Agenda</a:t>
            </a:r>
            <a:endParaRPr lang="en-ES" sz="4000" b="1" dirty="0">
              <a:solidFill>
                <a:schemeClr val="tx2"/>
              </a:solidFill>
              <a:latin typeface="Univers Condensed" panose="020B0506020202050204" pitchFamily="34" charset="0"/>
            </a:endParaRPr>
          </a:p>
        </p:txBody>
      </p:sp>
      <p:sp>
        <p:nvSpPr>
          <p:cNvPr id="3" name="Content Placeholder 2">
            <a:extLst>
              <a:ext uri="{FF2B5EF4-FFF2-40B4-BE49-F238E27FC236}">
                <a16:creationId xmlns:a16="http://schemas.microsoft.com/office/drawing/2014/main" id="{C51385FA-8BA5-3344-8D8C-EA8601A1F14F}"/>
              </a:ext>
            </a:extLst>
          </p:cNvPr>
          <p:cNvSpPr>
            <a:spLocks noGrp="1"/>
          </p:cNvSpPr>
          <p:nvPr>
            <p:ph idx="1"/>
          </p:nvPr>
        </p:nvSpPr>
        <p:spPr>
          <a:xfrm>
            <a:off x="939906" y="2648715"/>
            <a:ext cx="3467202" cy="3868689"/>
          </a:xfrm>
        </p:spPr>
        <p:txBody>
          <a:bodyPr>
            <a:normAutofit lnSpcReduction="10000"/>
          </a:bodyPr>
          <a:lstStyle/>
          <a:p>
            <a:r>
              <a:rPr lang="en-GB" sz="2400" dirty="0">
                <a:solidFill>
                  <a:schemeClr val="tx1">
                    <a:lumMod val="75000"/>
                    <a:lumOff val="25000"/>
                  </a:schemeClr>
                </a:solidFill>
                <a:latin typeface="Univers Condensed" panose="020B0506020202050204" pitchFamily="34" charset="0"/>
              </a:rPr>
              <a:t>Upskill, recruit, and retain digital talent. </a:t>
            </a:r>
          </a:p>
          <a:p>
            <a:r>
              <a:rPr lang="en-GB" sz="2400" dirty="0">
                <a:solidFill>
                  <a:schemeClr val="tx1">
                    <a:lumMod val="75000"/>
                    <a:lumOff val="25000"/>
                  </a:schemeClr>
                </a:solidFill>
                <a:latin typeface="Univers Condensed" panose="020B0506020202050204" pitchFamily="34" charset="0"/>
              </a:rPr>
              <a:t>Incorporate digital strategy into staff job descriptions, roles and responsibilities, and performance metrics. </a:t>
            </a:r>
          </a:p>
          <a:p>
            <a:r>
              <a:rPr lang="en-GB" sz="2400" dirty="0">
                <a:solidFill>
                  <a:schemeClr val="tx1">
                    <a:lumMod val="75000"/>
                    <a:lumOff val="25000"/>
                  </a:schemeClr>
                </a:solidFill>
                <a:latin typeface="Univers Condensed" panose="020B0506020202050204" pitchFamily="34" charset="0"/>
              </a:rPr>
              <a:t>Develop partnerships and communities of practice on key digital capabilities. </a:t>
            </a:r>
          </a:p>
        </p:txBody>
      </p:sp>
      <p:pic>
        <p:nvPicPr>
          <p:cNvPr id="9" name="Picture 8" descr="A picture containing shape&#10;&#10;Description automatically generated">
            <a:extLst>
              <a:ext uri="{FF2B5EF4-FFF2-40B4-BE49-F238E27FC236}">
                <a16:creationId xmlns:a16="http://schemas.microsoft.com/office/drawing/2014/main" id="{52C1E8F1-91BD-AA48-9598-E69F0D58EA6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4665231" y="4018964"/>
            <a:ext cx="2203585" cy="1873047"/>
          </a:xfrm>
          <a:prstGeom prst="rect">
            <a:avLst/>
          </a:prstGeom>
        </p:spPr>
      </p:pic>
      <p:pic>
        <p:nvPicPr>
          <p:cNvPr id="7" name="Picture 6">
            <a:extLst>
              <a:ext uri="{FF2B5EF4-FFF2-40B4-BE49-F238E27FC236}">
                <a16:creationId xmlns:a16="http://schemas.microsoft.com/office/drawing/2014/main" id="{D3F39D5C-D56B-874B-BF7F-1B5CAB21FAB8}"/>
              </a:ext>
            </a:extLst>
          </p:cNvPr>
          <p:cNvPicPr>
            <a:picLocks noChangeAspect="1"/>
          </p:cNvPicPr>
          <p:nvPr/>
        </p:nvPicPr>
        <p:blipFill>
          <a:blip r:embed="rId4">
            <a:duotone>
              <a:schemeClr val="accent1">
                <a:shade val="45000"/>
                <a:satMod val="135000"/>
              </a:schemeClr>
              <a:prstClr val="white"/>
            </a:duotone>
          </a:blip>
          <a:stretch>
            <a:fillRect/>
          </a:stretch>
        </p:blipFill>
        <p:spPr>
          <a:xfrm>
            <a:off x="8361496" y="2145918"/>
            <a:ext cx="1898950" cy="1898950"/>
          </a:xfrm>
          <a:prstGeom prst="rect">
            <a:avLst/>
          </a:prstGeom>
        </p:spPr>
      </p:pic>
    </p:spTree>
    <p:extLst>
      <p:ext uri="{BB962C8B-B14F-4D97-AF65-F5344CB8AC3E}">
        <p14:creationId xmlns:p14="http://schemas.microsoft.com/office/powerpoint/2010/main" val="20753876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91F32EBA-ED97-466E-8CFA-8382584155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24F4BC8-26B8-2349-9729-BE987AD5C9C7}"/>
              </a:ext>
            </a:extLst>
          </p:cNvPr>
          <p:cNvSpPr>
            <a:spLocks noGrp="1"/>
          </p:cNvSpPr>
          <p:nvPr>
            <p:ph type="title"/>
          </p:nvPr>
        </p:nvSpPr>
        <p:spPr>
          <a:xfrm>
            <a:off x="965205" y="837862"/>
            <a:ext cx="5130795" cy="1461778"/>
          </a:xfrm>
        </p:spPr>
        <p:txBody>
          <a:bodyPr vert="horz" lIns="91440" tIns="45720" rIns="91440" bIns="45720" rtlCol="0" anchor="ctr">
            <a:normAutofit/>
          </a:bodyPr>
          <a:lstStyle/>
          <a:p>
            <a:r>
              <a:rPr lang="en-US" sz="3700" b="1" kern="1200" dirty="0">
                <a:solidFill>
                  <a:schemeClr val="tx2"/>
                </a:solidFill>
                <a:latin typeface="Univers Condensed" panose="020B0506020202050204" pitchFamily="34" charset="0"/>
              </a:rPr>
              <a:t>Design the Right </a:t>
            </a:r>
            <a:r>
              <a:rPr lang="en-US" sz="3700" b="1" kern="1200" dirty="0">
                <a:solidFill>
                  <a:srgbClr val="F7951D"/>
                </a:solidFill>
                <a:latin typeface="Univers Condensed" panose="020B0506020202050204" pitchFamily="34" charset="0"/>
              </a:rPr>
              <a:t>Technology Infrastructure</a:t>
            </a:r>
          </a:p>
        </p:txBody>
      </p:sp>
      <p:sp>
        <p:nvSpPr>
          <p:cNvPr id="14" name="Freeform: Shape 13">
            <a:extLst>
              <a:ext uri="{FF2B5EF4-FFF2-40B4-BE49-F238E27FC236}">
                <a16:creationId xmlns:a16="http://schemas.microsoft.com/office/drawing/2014/main" id="{62A38935-BB53-4DF7-A56E-48DD25B685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10370" y="851518"/>
            <a:ext cx="6184806" cy="5154967"/>
          </a:xfrm>
          <a:custGeom>
            <a:avLst/>
            <a:gdLst>
              <a:gd name="connsiteX0" fmla="*/ 363179 w 6184806"/>
              <a:gd name="connsiteY0" fmla="*/ 3125191 h 5154967"/>
              <a:gd name="connsiteX1" fmla="*/ 898270 w 6184806"/>
              <a:gd name="connsiteY1" fmla="*/ 3125191 h 5154967"/>
              <a:gd name="connsiteX2" fmla="*/ 980326 w 6184806"/>
              <a:gd name="connsiteY2" fmla="*/ 3173551 h 5154967"/>
              <a:gd name="connsiteX3" fmla="*/ 1248448 w 6184806"/>
              <a:gd name="connsiteY3" fmla="*/ 3635277 h 5154967"/>
              <a:gd name="connsiteX4" fmla="*/ 1248448 w 6184806"/>
              <a:gd name="connsiteY4" fmla="*/ 3729695 h 5154967"/>
              <a:gd name="connsiteX5" fmla="*/ 980326 w 6184806"/>
              <a:gd name="connsiteY5" fmla="*/ 4191421 h 5154967"/>
              <a:gd name="connsiteX6" fmla="*/ 898270 w 6184806"/>
              <a:gd name="connsiteY6" fmla="*/ 4239781 h 5154967"/>
              <a:gd name="connsiteX7" fmla="*/ 363179 w 6184806"/>
              <a:gd name="connsiteY7" fmla="*/ 4239781 h 5154967"/>
              <a:gd name="connsiteX8" fmla="*/ 279969 w 6184806"/>
              <a:gd name="connsiteY8" fmla="*/ 4191421 h 5154967"/>
              <a:gd name="connsiteX9" fmla="*/ 13002 w 6184806"/>
              <a:gd name="connsiteY9" fmla="*/ 3729695 h 5154967"/>
              <a:gd name="connsiteX10" fmla="*/ 13002 w 6184806"/>
              <a:gd name="connsiteY10" fmla="*/ 3635277 h 5154967"/>
              <a:gd name="connsiteX11" fmla="*/ 279969 w 6184806"/>
              <a:gd name="connsiteY11" fmla="*/ 3173551 h 5154967"/>
              <a:gd name="connsiteX12" fmla="*/ 363179 w 6184806"/>
              <a:gd name="connsiteY12" fmla="*/ 3125191 h 5154967"/>
              <a:gd name="connsiteX13" fmla="*/ 2489721 w 6184806"/>
              <a:gd name="connsiteY13" fmla="*/ 570035 h 5154967"/>
              <a:gd name="connsiteX14" fmla="*/ 2764862 w 6184806"/>
              <a:gd name="connsiteY14" fmla="*/ 570035 h 5154967"/>
              <a:gd name="connsiteX15" fmla="*/ 2796959 w 6184806"/>
              <a:gd name="connsiteY15" fmla="*/ 570035 h 5154967"/>
              <a:gd name="connsiteX16" fmla="*/ 2827587 w 6184806"/>
              <a:gd name="connsiteY16" fmla="*/ 622777 h 5154967"/>
              <a:gd name="connsiteX17" fmla="*/ 2977604 w 6184806"/>
              <a:gd name="connsiteY17" fmla="*/ 881117 h 5154967"/>
              <a:gd name="connsiteX18" fmla="*/ 2977604 w 6184806"/>
              <a:gd name="connsiteY18" fmla="*/ 1025720 h 5154967"/>
              <a:gd name="connsiteX19" fmla="*/ 2566968 w 6184806"/>
              <a:gd name="connsiteY19" fmla="*/ 1732863 h 5154967"/>
              <a:gd name="connsiteX20" fmla="*/ 2441299 w 6184806"/>
              <a:gd name="connsiteY20" fmla="*/ 1806927 h 5154967"/>
              <a:gd name="connsiteX21" fmla="*/ 1621798 w 6184806"/>
              <a:gd name="connsiteY21" fmla="*/ 1806927 h 5154967"/>
              <a:gd name="connsiteX22" fmla="*/ 1583218 w 6184806"/>
              <a:gd name="connsiteY22" fmla="*/ 1801802 h 5154967"/>
              <a:gd name="connsiteX23" fmla="*/ 1556683 w 6184806"/>
              <a:gd name="connsiteY23" fmla="*/ 1790677 h 5154967"/>
              <a:gd name="connsiteX24" fmla="*/ 1572899 w 6184806"/>
              <a:gd name="connsiteY24" fmla="*/ 1762631 h 5154967"/>
              <a:gd name="connsiteX25" fmla="*/ 2147429 w 6184806"/>
              <a:gd name="connsiteY25" fmla="*/ 768968 h 5154967"/>
              <a:gd name="connsiteX26" fmla="*/ 2489721 w 6184806"/>
              <a:gd name="connsiteY26" fmla="*/ 570035 h 5154967"/>
              <a:gd name="connsiteX27" fmla="*/ 1573268 w 6184806"/>
              <a:gd name="connsiteY27" fmla="*/ 0 h 5154967"/>
              <a:gd name="connsiteX28" fmla="*/ 2497662 w 6184806"/>
              <a:gd name="connsiteY28" fmla="*/ 0 h 5154967"/>
              <a:gd name="connsiteX29" fmla="*/ 2639415 w 6184806"/>
              <a:gd name="connsiteY29" fmla="*/ 83546 h 5154967"/>
              <a:gd name="connsiteX30" fmla="*/ 2887862 w 6184806"/>
              <a:gd name="connsiteY30" fmla="*/ 511387 h 5154967"/>
              <a:gd name="connsiteX31" fmla="*/ 2915928 w 6184806"/>
              <a:gd name="connsiteY31" fmla="*/ 559720 h 5154967"/>
              <a:gd name="connsiteX32" fmla="*/ 2893844 w 6184806"/>
              <a:gd name="connsiteY32" fmla="*/ 559720 h 5154967"/>
              <a:gd name="connsiteX33" fmla="*/ 2789466 w 6184806"/>
              <a:gd name="connsiteY33" fmla="*/ 559720 h 5154967"/>
              <a:gd name="connsiteX34" fmla="*/ 2744122 w 6184806"/>
              <a:gd name="connsiteY34" fmla="*/ 481634 h 5154967"/>
              <a:gd name="connsiteX35" fmla="*/ 2570885 w 6184806"/>
              <a:gd name="connsiteY35" fmla="*/ 183309 h 5154967"/>
              <a:gd name="connsiteX36" fmla="*/ 2445216 w 6184806"/>
              <a:gd name="connsiteY36" fmla="*/ 109244 h 5154967"/>
              <a:gd name="connsiteX37" fmla="*/ 1625714 w 6184806"/>
              <a:gd name="connsiteY37" fmla="*/ 109244 h 5154967"/>
              <a:gd name="connsiteX38" fmla="*/ 1498276 w 6184806"/>
              <a:gd name="connsiteY38" fmla="*/ 183309 h 5154967"/>
              <a:gd name="connsiteX39" fmla="*/ 1089410 w 6184806"/>
              <a:gd name="connsiteY39" fmla="*/ 890450 h 5154967"/>
              <a:gd name="connsiteX40" fmla="*/ 1089410 w 6184806"/>
              <a:gd name="connsiteY40" fmla="*/ 1035054 h 5154967"/>
              <a:gd name="connsiteX41" fmla="*/ 1498276 w 6184806"/>
              <a:gd name="connsiteY41" fmla="*/ 1742196 h 5154967"/>
              <a:gd name="connsiteX42" fmla="*/ 1552039 w 6184806"/>
              <a:gd name="connsiteY42" fmla="*/ 1796421 h 5154967"/>
              <a:gd name="connsiteX43" fmla="*/ 1558260 w 6184806"/>
              <a:gd name="connsiteY43" fmla="*/ 1799029 h 5154967"/>
              <a:gd name="connsiteX44" fmla="*/ 1524911 w 6184806"/>
              <a:gd name="connsiteY44" fmla="*/ 1856707 h 5154967"/>
              <a:gd name="connsiteX45" fmla="*/ 1500108 w 6184806"/>
              <a:gd name="connsiteY45" fmla="*/ 1899604 h 5154967"/>
              <a:gd name="connsiteX46" fmla="*/ 1525834 w 6184806"/>
              <a:gd name="connsiteY46" fmla="*/ 1910390 h 5154967"/>
              <a:gd name="connsiteX47" fmla="*/ 1569352 w 6184806"/>
              <a:gd name="connsiteY47" fmla="*/ 1916170 h 5154967"/>
              <a:gd name="connsiteX48" fmla="*/ 2493745 w 6184806"/>
              <a:gd name="connsiteY48" fmla="*/ 1916170 h 5154967"/>
              <a:gd name="connsiteX49" fmla="*/ 2635498 w 6184806"/>
              <a:gd name="connsiteY49" fmla="*/ 1832627 h 5154967"/>
              <a:gd name="connsiteX50" fmla="*/ 3098693 w 6184806"/>
              <a:gd name="connsiteY50" fmla="*/ 1034974 h 5154967"/>
              <a:gd name="connsiteX51" fmla="*/ 3098693 w 6184806"/>
              <a:gd name="connsiteY51" fmla="*/ 871863 h 5154967"/>
              <a:gd name="connsiteX52" fmla="*/ 2945803 w 6184806"/>
              <a:gd name="connsiteY52" fmla="*/ 608576 h 5154967"/>
              <a:gd name="connsiteX53" fmla="*/ 2923422 w 6184806"/>
              <a:gd name="connsiteY53" fmla="*/ 570035 h 5154967"/>
              <a:gd name="connsiteX54" fmla="*/ 3027104 w 6184806"/>
              <a:gd name="connsiteY54" fmla="*/ 570035 h 5154967"/>
              <a:gd name="connsiteX55" fmla="*/ 4690846 w 6184806"/>
              <a:gd name="connsiteY55" fmla="*/ 570035 h 5154967"/>
              <a:gd name="connsiteX56" fmla="*/ 5028384 w 6184806"/>
              <a:gd name="connsiteY56" fmla="*/ 768968 h 5154967"/>
              <a:gd name="connsiteX57" fmla="*/ 6131323 w 6184806"/>
              <a:gd name="connsiteY57" fmla="*/ 2668304 h 5154967"/>
              <a:gd name="connsiteX58" fmla="*/ 6131323 w 6184806"/>
              <a:gd name="connsiteY58" fmla="*/ 3056698 h 5154967"/>
              <a:gd name="connsiteX59" fmla="*/ 5028384 w 6184806"/>
              <a:gd name="connsiteY59" fmla="*/ 4956035 h 5154967"/>
              <a:gd name="connsiteX60" fmla="*/ 4690846 w 6184806"/>
              <a:gd name="connsiteY60" fmla="*/ 5154967 h 5154967"/>
              <a:gd name="connsiteX61" fmla="*/ 2489721 w 6184806"/>
              <a:gd name="connsiteY61" fmla="*/ 5154967 h 5154967"/>
              <a:gd name="connsiteX62" fmla="*/ 2147429 w 6184806"/>
              <a:gd name="connsiteY62" fmla="*/ 4956035 h 5154967"/>
              <a:gd name="connsiteX63" fmla="*/ 1049243 w 6184806"/>
              <a:gd name="connsiteY63" fmla="*/ 3056698 h 5154967"/>
              <a:gd name="connsiteX64" fmla="*/ 1049243 w 6184806"/>
              <a:gd name="connsiteY64" fmla="*/ 2668304 h 5154967"/>
              <a:gd name="connsiteX65" fmla="*/ 1457007 w 6184806"/>
              <a:gd name="connsiteY65" fmla="*/ 1963067 h 5154967"/>
              <a:gd name="connsiteX66" fmla="*/ 1491373 w 6184806"/>
              <a:gd name="connsiteY66" fmla="*/ 1903634 h 5154967"/>
              <a:gd name="connsiteX67" fmla="*/ 1490164 w 6184806"/>
              <a:gd name="connsiteY67" fmla="*/ 1903127 h 5154967"/>
              <a:gd name="connsiteX68" fmla="*/ 1429519 w 6184806"/>
              <a:gd name="connsiteY68" fmla="*/ 1841960 h 5154967"/>
              <a:gd name="connsiteX69" fmla="*/ 968320 w 6184806"/>
              <a:gd name="connsiteY69" fmla="*/ 1044307 h 5154967"/>
              <a:gd name="connsiteX70" fmla="*/ 968320 w 6184806"/>
              <a:gd name="connsiteY70" fmla="*/ 881196 h 5154967"/>
              <a:gd name="connsiteX71" fmla="*/ 1429519 w 6184806"/>
              <a:gd name="connsiteY71" fmla="*/ 83546 h 5154967"/>
              <a:gd name="connsiteX72" fmla="*/ 1573268 w 6184806"/>
              <a:gd name="connsiteY72" fmla="*/ 0 h 5154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6184806" h="5154967">
                <a:moveTo>
                  <a:pt x="363179" y="3125191"/>
                </a:moveTo>
                <a:cubicBezTo>
                  <a:pt x="363179" y="3125191"/>
                  <a:pt x="363179" y="3125191"/>
                  <a:pt x="898270" y="3125191"/>
                </a:cubicBezTo>
                <a:cubicBezTo>
                  <a:pt x="931786" y="3125191"/>
                  <a:pt x="964145" y="3143614"/>
                  <a:pt x="980326" y="3173551"/>
                </a:cubicBezTo>
                <a:cubicBezTo>
                  <a:pt x="980326" y="3173551"/>
                  <a:pt x="980326" y="3173551"/>
                  <a:pt x="1248448" y="3635277"/>
                </a:cubicBezTo>
                <a:cubicBezTo>
                  <a:pt x="1265784" y="3664063"/>
                  <a:pt x="1265784" y="3700909"/>
                  <a:pt x="1248448" y="3729695"/>
                </a:cubicBezTo>
                <a:cubicBezTo>
                  <a:pt x="1248448" y="3729695"/>
                  <a:pt x="1248448" y="3729695"/>
                  <a:pt x="980326" y="4191421"/>
                </a:cubicBezTo>
                <a:cubicBezTo>
                  <a:pt x="964145" y="4221358"/>
                  <a:pt x="931786" y="4239781"/>
                  <a:pt x="898270" y="4239781"/>
                </a:cubicBezTo>
                <a:cubicBezTo>
                  <a:pt x="898270" y="4239781"/>
                  <a:pt x="898270" y="4239781"/>
                  <a:pt x="363179" y="4239781"/>
                </a:cubicBezTo>
                <a:cubicBezTo>
                  <a:pt x="328508" y="4239781"/>
                  <a:pt x="297305" y="4221358"/>
                  <a:pt x="279969" y="4191421"/>
                </a:cubicBezTo>
                <a:cubicBezTo>
                  <a:pt x="279969" y="4191421"/>
                  <a:pt x="279969" y="4191421"/>
                  <a:pt x="13002" y="3729695"/>
                </a:cubicBezTo>
                <a:cubicBezTo>
                  <a:pt x="-4334" y="3700909"/>
                  <a:pt x="-4334" y="3664063"/>
                  <a:pt x="13002" y="3635277"/>
                </a:cubicBezTo>
                <a:cubicBezTo>
                  <a:pt x="13002" y="3635277"/>
                  <a:pt x="13002" y="3635277"/>
                  <a:pt x="279969" y="3173551"/>
                </a:cubicBezTo>
                <a:cubicBezTo>
                  <a:pt x="297305" y="3143614"/>
                  <a:pt x="328508" y="3125191"/>
                  <a:pt x="363179" y="3125191"/>
                </a:cubicBezTo>
                <a:close/>
                <a:moveTo>
                  <a:pt x="2489721" y="570035"/>
                </a:moveTo>
                <a:cubicBezTo>
                  <a:pt x="2489721" y="570035"/>
                  <a:pt x="2489721" y="570035"/>
                  <a:pt x="2764862" y="570035"/>
                </a:cubicBezTo>
                <a:lnTo>
                  <a:pt x="2796959" y="570035"/>
                </a:lnTo>
                <a:lnTo>
                  <a:pt x="2827587" y="622777"/>
                </a:lnTo>
                <a:cubicBezTo>
                  <a:pt x="2870233" y="696217"/>
                  <a:pt x="2919858" y="781675"/>
                  <a:pt x="2977604" y="881117"/>
                </a:cubicBezTo>
                <a:cubicBezTo>
                  <a:pt x="3004153" y="925204"/>
                  <a:pt x="3004153" y="981634"/>
                  <a:pt x="2977604" y="1025720"/>
                </a:cubicBezTo>
                <a:cubicBezTo>
                  <a:pt x="2977604" y="1025720"/>
                  <a:pt x="2977604" y="1025720"/>
                  <a:pt x="2566968" y="1732863"/>
                </a:cubicBezTo>
                <a:cubicBezTo>
                  <a:pt x="2542188" y="1778712"/>
                  <a:pt x="2492629" y="1806927"/>
                  <a:pt x="2441299" y="1806927"/>
                </a:cubicBezTo>
                <a:cubicBezTo>
                  <a:pt x="2441299" y="1806927"/>
                  <a:pt x="2441299" y="1806927"/>
                  <a:pt x="1621798" y="1806927"/>
                </a:cubicBezTo>
                <a:cubicBezTo>
                  <a:pt x="1608523" y="1806927"/>
                  <a:pt x="1595580" y="1805163"/>
                  <a:pt x="1583218" y="1801802"/>
                </a:cubicBezTo>
                <a:lnTo>
                  <a:pt x="1556683" y="1790677"/>
                </a:lnTo>
                <a:lnTo>
                  <a:pt x="1572899" y="1762631"/>
                </a:lnTo>
                <a:cubicBezTo>
                  <a:pt x="1719523" y="1509042"/>
                  <a:pt x="1907201" y="1184448"/>
                  <a:pt x="2147429" y="768968"/>
                </a:cubicBezTo>
                <a:cubicBezTo>
                  <a:pt x="2218739" y="645819"/>
                  <a:pt x="2347099" y="570035"/>
                  <a:pt x="2489721" y="570035"/>
                </a:cubicBezTo>
                <a:close/>
                <a:moveTo>
                  <a:pt x="1573268" y="0"/>
                </a:moveTo>
                <a:cubicBezTo>
                  <a:pt x="1573268" y="0"/>
                  <a:pt x="1573268" y="0"/>
                  <a:pt x="2497662" y="0"/>
                </a:cubicBezTo>
                <a:cubicBezTo>
                  <a:pt x="2555561" y="0"/>
                  <a:pt x="2611463" y="31828"/>
                  <a:pt x="2639415" y="83546"/>
                </a:cubicBezTo>
                <a:cubicBezTo>
                  <a:pt x="2639415" y="83546"/>
                  <a:pt x="2639415" y="83546"/>
                  <a:pt x="2887862" y="511387"/>
                </a:cubicBezTo>
                <a:lnTo>
                  <a:pt x="2915928" y="559720"/>
                </a:lnTo>
                <a:lnTo>
                  <a:pt x="2893844" y="559720"/>
                </a:lnTo>
                <a:lnTo>
                  <a:pt x="2789466" y="559720"/>
                </a:lnTo>
                <a:lnTo>
                  <a:pt x="2744122" y="481634"/>
                </a:lnTo>
                <a:cubicBezTo>
                  <a:pt x="2570885" y="183309"/>
                  <a:pt x="2570885" y="183309"/>
                  <a:pt x="2570885" y="183309"/>
                </a:cubicBezTo>
                <a:cubicBezTo>
                  <a:pt x="2546104" y="137459"/>
                  <a:pt x="2496545" y="109244"/>
                  <a:pt x="2445216" y="109244"/>
                </a:cubicBezTo>
                <a:cubicBezTo>
                  <a:pt x="1625714" y="109244"/>
                  <a:pt x="1625714" y="109244"/>
                  <a:pt x="1625714" y="109244"/>
                </a:cubicBezTo>
                <a:cubicBezTo>
                  <a:pt x="1572615" y="109244"/>
                  <a:pt x="1524825" y="137459"/>
                  <a:pt x="1498276" y="183309"/>
                </a:cubicBezTo>
                <a:cubicBezTo>
                  <a:pt x="1089410" y="890450"/>
                  <a:pt x="1089410" y="890450"/>
                  <a:pt x="1089410" y="890450"/>
                </a:cubicBezTo>
                <a:cubicBezTo>
                  <a:pt x="1062860" y="934537"/>
                  <a:pt x="1062860" y="990968"/>
                  <a:pt x="1089410" y="1035054"/>
                </a:cubicBezTo>
                <a:cubicBezTo>
                  <a:pt x="1498276" y="1742196"/>
                  <a:pt x="1498276" y="1742196"/>
                  <a:pt x="1498276" y="1742196"/>
                </a:cubicBezTo>
                <a:cubicBezTo>
                  <a:pt x="1511551" y="1765121"/>
                  <a:pt x="1530135" y="1783637"/>
                  <a:pt x="1552039" y="1796421"/>
                </a:cubicBezTo>
                <a:lnTo>
                  <a:pt x="1558260" y="1799029"/>
                </a:lnTo>
                <a:lnTo>
                  <a:pt x="1524911" y="1856707"/>
                </a:lnTo>
                <a:lnTo>
                  <a:pt x="1500108" y="1899604"/>
                </a:lnTo>
                <a:lnTo>
                  <a:pt x="1525834" y="1910390"/>
                </a:lnTo>
                <a:cubicBezTo>
                  <a:pt x="1539779" y="1914181"/>
                  <a:pt x="1554378" y="1916170"/>
                  <a:pt x="1569352" y="1916170"/>
                </a:cubicBezTo>
                <a:cubicBezTo>
                  <a:pt x="2493745" y="1916170"/>
                  <a:pt x="2493745" y="1916170"/>
                  <a:pt x="2493745" y="1916170"/>
                </a:cubicBezTo>
                <a:cubicBezTo>
                  <a:pt x="2551645" y="1916170"/>
                  <a:pt x="2607546" y="1884345"/>
                  <a:pt x="2635498" y="1832627"/>
                </a:cubicBezTo>
                <a:cubicBezTo>
                  <a:pt x="3098693" y="1034974"/>
                  <a:pt x="3098693" y="1034974"/>
                  <a:pt x="3098693" y="1034974"/>
                </a:cubicBezTo>
                <a:cubicBezTo>
                  <a:pt x="3128641" y="985246"/>
                  <a:pt x="3128641" y="921593"/>
                  <a:pt x="3098693" y="871863"/>
                </a:cubicBezTo>
                <a:cubicBezTo>
                  <a:pt x="3040794" y="772157"/>
                  <a:pt x="2990132" y="684914"/>
                  <a:pt x="2945803" y="608576"/>
                </a:cubicBezTo>
                <a:lnTo>
                  <a:pt x="2923422" y="570035"/>
                </a:lnTo>
                <a:lnTo>
                  <a:pt x="3027104" y="570035"/>
                </a:lnTo>
                <a:cubicBezTo>
                  <a:pt x="3349535" y="570035"/>
                  <a:pt x="3865424" y="570035"/>
                  <a:pt x="4690846" y="570035"/>
                </a:cubicBezTo>
                <a:cubicBezTo>
                  <a:pt x="4828714" y="570035"/>
                  <a:pt x="4961827" y="645819"/>
                  <a:pt x="5028384" y="768968"/>
                </a:cubicBezTo>
                <a:cubicBezTo>
                  <a:pt x="5028384" y="768968"/>
                  <a:pt x="5028384" y="768968"/>
                  <a:pt x="6131323" y="2668304"/>
                </a:cubicBezTo>
                <a:cubicBezTo>
                  <a:pt x="6202634" y="2786717"/>
                  <a:pt x="6202634" y="2938285"/>
                  <a:pt x="6131323" y="3056698"/>
                </a:cubicBezTo>
                <a:cubicBezTo>
                  <a:pt x="6131323" y="3056698"/>
                  <a:pt x="6131323" y="3056698"/>
                  <a:pt x="5028384" y="4956035"/>
                </a:cubicBezTo>
                <a:cubicBezTo>
                  <a:pt x="4961827" y="5079184"/>
                  <a:pt x="4828714" y="5154967"/>
                  <a:pt x="4690846" y="5154967"/>
                </a:cubicBezTo>
                <a:cubicBezTo>
                  <a:pt x="4690846" y="5154967"/>
                  <a:pt x="4690846" y="5154967"/>
                  <a:pt x="2489721" y="5154967"/>
                </a:cubicBezTo>
                <a:cubicBezTo>
                  <a:pt x="2347099" y="5154967"/>
                  <a:pt x="2218739" y="5079184"/>
                  <a:pt x="2147429" y="4956035"/>
                </a:cubicBezTo>
                <a:cubicBezTo>
                  <a:pt x="2147429" y="4956035"/>
                  <a:pt x="2147429" y="4956035"/>
                  <a:pt x="1049243" y="3056698"/>
                </a:cubicBezTo>
                <a:cubicBezTo>
                  <a:pt x="977932" y="2938285"/>
                  <a:pt x="977932" y="2786717"/>
                  <a:pt x="1049243" y="2668304"/>
                </a:cubicBezTo>
                <a:cubicBezTo>
                  <a:pt x="1049243" y="2668304"/>
                  <a:pt x="1049243" y="2668304"/>
                  <a:pt x="1457007" y="1963067"/>
                </a:cubicBezTo>
                <a:lnTo>
                  <a:pt x="1491373" y="1903634"/>
                </a:lnTo>
                <a:lnTo>
                  <a:pt x="1490164" y="1903127"/>
                </a:lnTo>
                <a:cubicBezTo>
                  <a:pt x="1465456" y="1888705"/>
                  <a:pt x="1444493" y="1867820"/>
                  <a:pt x="1429519" y="1841960"/>
                </a:cubicBezTo>
                <a:cubicBezTo>
                  <a:pt x="1429519" y="1841960"/>
                  <a:pt x="1429519" y="1841960"/>
                  <a:pt x="968320" y="1044307"/>
                </a:cubicBezTo>
                <a:cubicBezTo>
                  <a:pt x="938371" y="994579"/>
                  <a:pt x="938371" y="930926"/>
                  <a:pt x="968320" y="881196"/>
                </a:cubicBezTo>
                <a:cubicBezTo>
                  <a:pt x="968320" y="881196"/>
                  <a:pt x="968320" y="881196"/>
                  <a:pt x="1429519" y="83546"/>
                </a:cubicBezTo>
                <a:cubicBezTo>
                  <a:pt x="1459466" y="31828"/>
                  <a:pt x="1513373" y="0"/>
                  <a:pt x="1573268" y="0"/>
                </a:cubicBezTo>
                <a:close/>
              </a:path>
            </a:pathLst>
          </a:cu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7" name="Picture 6" descr="A picture containing shape&#10;&#10;Description automatically generated">
            <a:extLst>
              <a:ext uri="{FF2B5EF4-FFF2-40B4-BE49-F238E27FC236}">
                <a16:creationId xmlns:a16="http://schemas.microsoft.com/office/drawing/2014/main" id="{B25D536C-9EF1-CB4A-AD36-5AD433E1A49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7306038" y="2226847"/>
            <a:ext cx="3587871" cy="3049689"/>
          </a:xfrm>
          <a:prstGeom prst="rect">
            <a:avLst/>
          </a:prstGeom>
        </p:spPr>
      </p:pic>
      <p:pic>
        <p:nvPicPr>
          <p:cNvPr id="10" name="Picture 9">
            <a:extLst>
              <a:ext uri="{FF2B5EF4-FFF2-40B4-BE49-F238E27FC236}">
                <a16:creationId xmlns:a16="http://schemas.microsoft.com/office/drawing/2014/main" id="{AF3BB3CD-7C6E-4B4F-A10F-EF0B9A379ED2}"/>
              </a:ext>
            </a:extLst>
          </p:cNvPr>
          <p:cNvPicPr>
            <a:picLocks noChangeAspect="1"/>
          </p:cNvPicPr>
          <p:nvPr/>
        </p:nvPicPr>
        <p:blipFill>
          <a:blip r:embed="rId4"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925456" y="1188457"/>
            <a:ext cx="1273310" cy="1171758"/>
          </a:xfrm>
          <a:prstGeom prst="rect">
            <a:avLst/>
          </a:prstGeom>
        </p:spPr>
      </p:pic>
      <p:sp>
        <p:nvSpPr>
          <p:cNvPr id="5" name="TextBox 4">
            <a:extLst>
              <a:ext uri="{FF2B5EF4-FFF2-40B4-BE49-F238E27FC236}">
                <a16:creationId xmlns:a16="http://schemas.microsoft.com/office/drawing/2014/main" id="{EC0ACFA4-10A0-0A40-B5B6-5AE3AC039AA2}"/>
              </a:ext>
            </a:extLst>
          </p:cNvPr>
          <p:cNvSpPr txBox="1"/>
          <p:nvPr/>
        </p:nvSpPr>
        <p:spPr>
          <a:xfrm>
            <a:off x="965198" y="2514600"/>
            <a:ext cx="9123682" cy="3992879"/>
          </a:xfrm>
          <a:prstGeom prst="rect">
            <a:avLst/>
          </a:prstGeom>
          <a:solidFill>
            <a:schemeClr val="bg1">
              <a:alpha val="50070"/>
            </a:schemeClr>
          </a:solidFill>
        </p:spPr>
        <p:txBody>
          <a:bodyPr vert="horz" lIns="91440" tIns="45720" rIns="91440" bIns="45720" rtlCol="0">
            <a:normAutofit/>
          </a:bodyPr>
          <a:lstStyle>
            <a:lvl1pPr indent="0">
              <a:lnSpc>
                <a:spcPct val="90000"/>
              </a:lnSpc>
              <a:spcBef>
                <a:spcPts val="1000"/>
              </a:spcBef>
              <a:buFont typeface="Arial" panose="020B0604020202020204" pitchFamily="34" charset="0"/>
              <a:buNone/>
              <a:defRPr sz="2800">
                <a:solidFill>
                  <a:srgbClr val="455359"/>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2300" dirty="0">
                <a:solidFill>
                  <a:schemeClr val="tx1">
                    <a:lumMod val="75000"/>
                    <a:lumOff val="25000"/>
                  </a:schemeClr>
                </a:solidFill>
                <a:latin typeface="Univers Condensed Light" panose="020B0306020202040204" pitchFamily="34" charset="0"/>
              </a:rPr>
              <a:t>The One CGIAR organizational redesign process provides an </a:t>
            </a:r>
            <a:r>
              <a:rPr lang="en-US" sz="2300" dirty="0">
                <a:solidFill>
                  <a:srgbClr val="F7951D"/>
                </a:solidFill>
                <a:latin typeface="Univers Condensed Light" panose="020B0306020202040204" pitchFamily="34" charset="0"/>
              </a:rPr>
              <a:t>opportunity for CGIAR to build a more unified information technology vision </a:t>
            </a:r>
            <a:r>
              <a:rPr lang="en-US" sz="2300" dirty="0">
                <a:solidFill>
                  <a:schemeClr val="tx1">
                    <a:lumMod val="75000"/>
                    <a:lumOff val="25000"/>
                  </a:schemeClr>
                </a:solidFill>
                <a:latin typeface="Univers Condensed Light" panose="020B0306020202040204" pitchFamily="34" charset="0"/>
              </a:rPr>
              <a:t>in which digital investments are more directly linked to the over-arching goals of the organization. </a:t>
            </a:r>
          </a:p>
          <a:p>
            <a:r>
              <a:rPr lang="en-US" sz="2300" dirty="0">
                <a:solidFill>
                  <a:schemeClr val="tx1">
                    <a:lumMod val="75000"/>
                    <a:lumOff val="25000"/>
                  </a:schemeClr>
                </a:solidFill>
                <a:latin typeface="Univers Condensed" panose="020B0506020202050204" pitchFamily="34" charset="0"/>
              </a:rPr>
              <a:t>Achieving this will require:</a:t>
            </a:r>
          </a:p>
          <a:p>
            <a:pPr marL="342900" indent="-228600">
              <a:buFont typeface="Arial" panose="020B0604020202020204" pitchFamily="34" charset="0"/>
              <a:buChar char="•"/>
            </a:pPr>
            <a:r>
              <a:rPr lang="en-US" sz="2300" dirty="0">
                <a:solidFill>
                  <a:schemeClr val="tx1">
                    <a:lumMod val="75000"/>
                    <a:lumOff val="25000"/>
                  </a:schemeClr>
                </a:solidFill>
                <a:latin typeface="Univers Condensed Light" panose="020B0306020202040204" pitchFamily="34" charset="0"/>
              </a:rPr>
              <a:t>adopting common security practices; </a:t>
            </a:r>
          </a:p>
          <a:p>
            <a:pPr marL="342900" indent="-228600">
              <a:buFont typeface="Arial" panose="020B0604020202020204" pitchFamily="34" charset="0"/>
              <a:buChar char="•"/>
            </a:pPr>
            <a:r>
              <a:rPr lang="en-US" sz="2300" dirty="0">
                <a:solidFill>
                  <a:schemeClr val="tx1">
                    <a:lumMod val="75000"/>
                    <a:lumOff val="25000"/>
                  </a:schemeClr>
                </a:solidFill>
                <a:latin typeface="Univers Condensed Light" panose="020B0306020202040204" pitchFamily="34" charset="0"/>
              </a:rPr>
              <a:t>designing unified or interoperable digital services for administration and research;</a:t>
            </a:r>
          </a:p>
          <a:p>
            <a:pPr marL="342900" indent="-228600">
              <a:buFont typeface="Arial" panose="020B0604020202020204" pitchFamily="34" charset="0"/>
              <a:buChar char="•"/>
            </a:pPr>
            <a:r>
              <a:rPr lang="en-US" sz="2300" dirty="0">
                <a:solidFill>
                  <a:schemeClr val="tx1">
                    <a:lumMod val="75000"/>
                    <a:lumOff val="25000"/>
                  </a:schemeClr>
                </a:solidFill>
                <a:latin typeface="Univers Condensed Light" panose="020B0306020202040204" pitchFamily="34" charset="0"/>
              </a:rPr>
              <a:t> facilitating access to data storage and computational resources for researchers; </a:t>
            </a:r>
          </a:p>
          <a:p>
            <a:pPr marL="342900" indent="-228600">
              <a:buFont typeface="Arial" panose="020B0604020202020204" pitchFamily="34" charset="0"/>
              <a:buChar char="•"/>
            </a:pPr>
            <a:r>
              <a:rPr lang="en-US" sz="2300" dirty="0">
                <a:solidFill>
                  <a:schemeClr val="tx1">
                    <a:lumMod val="75000"/>
                    <a:lumOff val="25000"/>
                  </a:schemeClr>
                </a:solidFill>
                <a:latin typeface="Univers Condensed Light" panose="020B0306020202040204" pitchFamily="34" charset="0"/>
              </a:rPr>
              <a:t>and equipping IT departments to be active partners with other units in developing cross-cutting research and organizational digital capabilities. </a:t>
            </a:r>
          </a:p>
        </p:txBody>
      </p:sp>
    </p:spTree>
    <p:extLst>
      <p:ext uri="{BB962C8B-B14F-4D97-AF65-F5344CB8AC3E}">
        <p14:creationId xmlns:p14="http://schemas.microsoft.com/office/powerpoint/2010/main" val="26847090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12ECC5-B924-4054-BC04-6854FB9EC640}"/>
              </a:ext>
            </a:extLst>
          </p:cNvPr>
          <p:cNvSpPr>
            <a:spLocks noGrp="1"/>
          </p:cNvSpPr>
          <p:nvPr>
            <p:ph type="title"/>
          </p:nvPr>
        </p:nvSpPr>
        <p:spPr>
          <a:xfrm>
            <a:off x="380996" y="547114"/>
            <a:ext cx="11430000" cy="381747"/>
          </a:xfrm>
        </p:spPr>
        <p:txBody>
          <a:bodyPr>
            <a:noAutofit/>
          </a:bodyPr>
          <a:lstStyle/>
          <a:p>
            <a:pPr algn="ctr"/>
            <a:r>
              <a:rPr lang="en-US" sz="3200" b="1" dirty="0">
                <a:latin typeface="Univers Condensed" panose="020B0506020202050204" pitchFamily="34" charset="0"/>
              </a:rPr>
              <a:t>ORGANIZATIONAL </a:t>
            </a:r>
            <a:r>
              <a:rPr lang="en-US" sz="3200" b="1" dirty="0">
                <a:solidFill>
                  <a:schemeClr val="accent1"/>
                </a:solidFill>
                <a:latin typeface="Univers Condensed" panose="020B0506020202050204" pitchFamily="34" charset="0"/>
              </a:rPr>
              <a:t>DIGITAL CAPABILITY </a:t>
            </a:r>
            <a:r>
              <a:rPr lang="en-US" sz="3200" b="1" dirty="0">
                <a:latin typeface="Univers Condensed" panose="020B0506020202050204" pitchFamily="34" charset="0"/>
              </a:rPr>
              <a:t>MODEL</a:t>
            </a:r>
          </a:p>
        </p:txBody>
      </p:sp>
      <p:grpSp>
        <p:nvGrpSpPr>
          <p:cNvPr id="5" name="Group 4">
            <a:extLst>
              <a:ext uri="{FF2B5EF4-FFF2-40B4-BE49-F238E27FC236}">
                <a16:creationId xmlns:a16="http://schemas.microsoft.com/office/drawing/2014/main" id="{8E83F65A-6DAC-B34A-A9D2-5388F7EA5EB1}"/>
              </a:ext>
            </a:extLst>
          </p:cNvPr>
          <p:cNvGrpSpPr/>
          <p:nvPr/>
        </p:nvGrpSpPr>
        <p:grpSpPr>
          <a:xfrm>
            <a:off x="380996" y="3240020"/>
            <a:ext cx="11430001" cy="836443"/>
            <a:chOff x="380996" y="3025704"/>
            <a:chExt cx="11430001" cy="836443"/>
          </a:xfrm>
        </p:grpSpPr>
        <p:sp>
          <p:nvSpPr>
            <p:cNvPr id="61" name="Rectangle 60">
              <a:extLst>
                <a:ext uri="{FF2B5EF4-FFF2-40B4-BE49-F238E27FC236}">
                  <a16:creationId xmlns:a16="http://schemas.microsoft.com/office/drawing/2014/main" id="{9972C615-F5A8-441B-B282-F5D8DE58041A}"/>
                </a:ext>
              </a:extLst>
            </p:cNvPr>
            <p:cNvSpPr/>
            <p:nvPr/>
          </p:nvSpPr>
          <p:spPr>
            <a:xfrm>
              <a:off x="380996" y="3025704"/>
              <a:ext cx="11430001" cy="836443"/>
            </a:xfrm>
            <a:prstGeom prst="rect">
              <a:avLst/>
            </a:prstGeom>
            <a:solidFill>
              <a:schemeClr val="bg2">
                <a:alpha val="5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tx1"/>
                  </a:solidFill>
                  <a:latin typeface="Arial" panose="020B0604020202020204" pitchFamily="34" charset="0"/>
                  <a:cs typeface="Arial" panose="020B0604020202020204" pitchFamily="34" charset="0"/>
                </a:rPr>
                <a:t>3. Organizational </a:t>
              </a:r>
            </a:p>
            <a:p>
              <a:r>
                <a:rPr lang="en-US" sz="1000" b="1" dirty="0">
                  <a:solidFill>
                    <a:schemeClr val="tx1"/>
                  </a:solidFill>
                  <a:latin typeface="Arial" panose="020B0604020202020204" pitchFamily="34" charset="0"/>
                  <a:cs typeface="Arial" panose="020B0604020202020204" pitchFamily="34" charset="0"/>
                </a:rPr>
                <a:t>Data &amp; Analytics</a:t>
              </a:r>
            </a:p>
          </p:txBody>
        </p:sp>
        <p:sp>
          <p:nvSpPr>
            <p:cNvPr id="328" name="Rectangle 327">
              <a:extLst>
                <a:ext uri="{FF2B5EF4-FFF2-40B4-BE49-F238E27FC236}">
                  <a16:creationId xmlns:a16="http://schemas.microsoft.com/office/drawing/2014/main" id="{8C86AB71-CE66-4F46-A8BB-A50B87D8C628}"/>
                </a:ext>
              </a:extLst>
            </p:cNvPr>
            <p:cNvSpPr/>
            <p:nvPr/>
          </p:nvSpPr>
          <p:spPr>
            <a:xfrm>
              <a:off x="2719280" y="3305358"/>
              <a:ext cx="911769"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3.1.2 Data driven organization</a:t>
              </a:r>
            </a:p>
          </p:txBody>
        </p:sp>
        <p:sp>
          <p:nvSpPr>
            <p:cNvPr id="331" name="Rectangle 330">
              <a:extLst>
                <a:ext uri="{FF2B5EF4-FFF2-40B4-BE49-F238E27FC236}">
                  <a16:creationId xmlns:a16="http://schemas.microsoft.com/office/drawing/2014/main" id="{5019308F-0CF3-4F1B-B6EA-C9E5C508E5D8}"/>
                </a:ext>
              </a:extLst>
            </p:cNvPr>
            <p:cNvSpPr/>
            <p:nvPr/>
          </p:nvSpPr>
          <p:spPr>
            <a:xfrm rot="16200000">
              <a:off x="2602549" y="2247824"/>
              <a:ext cx="216000" cy="1841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3.1</a:t>
              </a:r>
              <a:r>
                <a:rPr lang="en-GB" sz="800" dirty="0">
                  <a:solidFill>
                    <a:schemeClr val="tx1">
                      <a:lumMod val="85000"/>
                      <a:lumOff val="15000"/>
                    </a:schemeClr>
                  </a:solidFill>
                  <a:latin typeface="Arial" panose="020B0604020202020204" pitchFamily="34" charset="0"/>
                  <a:cs typeface="Arial" panose="020B0604020202020204" pitchFamily="34" charset="0"/>
                </a:rPr>
                <a:t> Enterprise Data Usage</a:t>
              </a:r>
            </a:p>
          </p:txBody>
        </p:sp>
        <p:sp>
          <p:nvSpPr>
            <p:cNvPr id="340" name="Rectangle 339">
              <a:extLst>
                <a:ext uri="{FF2B5EF4-FFF2-40B4-BE49-F238E27FC236}">
                  <a16:creationId xmlns:a16="http://schemas.microsoft.com/office/drawing/2014/main" id="{5D823D22-4837-4B4E-969D-CA60092D9076}"/>
                </a:ext>
              </a:extLst>
            </p:cNvPr>
            <p:cNvSpPr/>
            <p:nvPr/>
          </p:nvSpPr>
          <p:spPr>
            <a:xfrm>
              <a:off x="1785497" y="3305358"/>
              <a:ext cx="911769"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3.1.1 Data driven business model</a:t>
              </a:r>
            </a:p>
          </p:txBody>
        </p:sp>
        <p:sp>
          <p:nvSpPr>
            <p:cNvPr id="330" name="Rectangle 329">
              <a:extLst>
                <a:ext uri="{FF2B5EF4-FFF2-40B4-BE49-F238E27FC236}">
                  <a16:creationId xmlns:a16="http://schemas.microsoft.com/office/drawing/2014/main" id="{F3911DC5-04CA-417A-97AA-D88B0F2CEEE5}"/>
                </a:ext>
              </a:extLst>
            </p:cNvPr>
            <p:cNvSpPr/>
            <p:nvPr/>
          </p:nvSpPr>
          <p:spPr>
            <a:xfrm rot="16200000">
              <a:off x="4549905" y="2259029"/>
              <a:ext cx="221817" cy="182440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3.2</a:t>
              </a:r>
              <a:r>
                <a:rPr lang="en-GB" sz="800" dirty="0">
                  <a:solidFill>
                    <a:schemeClr val="tx1">
                      <a:lumMod val="85000"/>
                      <a:lumOff val="15000"/>
                    </a:schemeClr>
                  </a:solidFill>
                  <a:latin typeface="Arial" panose="020B0604020202020204" pitchFamily="34" charset="0"/>
                  <a:cs typeface="Arial" panose="020B0604020202020204" pitchFamily="34" charset="0"/>
                </a:rPr>
                <a:t> Enterprise Data Management and Governance</a:t>
              </a:r>
            </a:p>
          </p:txBody>
        </p:sp>
        <p:sp>
          <p:nvSpPr>
            <p:cNvPr id="342" name="Rectangle 341">
              <a:extLst>
                <a:ext uri="{FF2B5EF4-FFF2-40B4-BE49-F238E27FC236}">
                  <a16:creationId xmlns:a16="http://schemas.microsoft.com/office/drawing/2014/main" id="{B915A90B-410A-441F-92EF-32B6478D5B2C}"/>
                </a:ext>
              </a:extLst>
            </p:cNvPr>
            <p:cNvSpPr/>
            <p:nvPr/>
          </p:nvSpPr>
          <p:spPr>
            <a:xfrm>
              <a:off x="3750809" y="3305358"/>
              <a:ext cx="962855"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3.2.1 Data strategy and governance</a:t>
              </a:r>
            </a:p>
          </p:txBody>
        </p:sp>
        <p:sp>
          <p:nvSpPr>
            <p:cNvPr id="343" name="Rectangle 342">
              <a:extLst>
                <a:ext uri="{FF2B5EF4-FFF2-40B4-BE49-F238E27FC236}">
                  <a16:creationId xmlns:a16="http://schemas.microsoft.com/office/drawing/2014/main" id="{08DCD0BC-4212-4A12-9DC0-6EC5DC0E7E23}"/>
                </a:ext>
              </a:extLst>
            </p:cNvPr>
            <p:cNvSpPr/>
            <p:nvPr/>
          </p:nvSpPr>
          <p:spPr>
            <a:xfrm>
              <a:off x="4751646" y="3305358"/>
              <a:ext cx="810489" cy="22116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3.2.2 Metadata management</a:t>
              </a:r>
            </a:p>
          </p:txBody>
        </p:sp>
        <p:sp>
          <p:nvSpPr>
            <p:cNvPr id="344" name="Rectangle 343">
              <a:extLst>
                <a:ext uri="{FF2B5EF4-FFF2-40B4-BE49-F238E27FC236}">
                  <a16:creationId xmlns:a16="http://schemas.microsoft.com/office/drawing/2014/main" id="{3DA32289-03A9-4935-9F43-7CFDE49DA072}"/>
                </a:ext>
              </a:extLst>
            </p:cNvPr>
            <p:cNvSpPr/>
            <p:nvPr/>
          </p:nvSpPr>
          <p:spPr>
            <a:xfrm>
              <a:off x="3748611" y="3542620"/>
              <a:ext cx="962855" cy="18674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3.2.3 Data quality</a:t>
              </a:r>
            </a:p>
          </p:txBody>
        </p:sp>
        <p:sp>
          <p:nvSpPr>
            <p:cNvPr id="332" name="Rectangle 331">
              <a:extLst>
                <a:ext uri="{FF2B5EF4-FFF2-40B4-BE49-F238E27FC236}">
                  <a16:creationId xmlns:a16="http://schemas.microsoft.com/office/drawing/2014/main" id="{5AE0470C-F3D6-4BAF-99EA-B36A692BCBA0}"/>
                </a:ext>
              </a:extLst>
            </p:cNvPr>
            <p:cNvSpPr/>
            <p:nvPr/>
          </p:nvSpPr>
          <p:spPr>
            <a:xfrm rot="16200000">
              <a:off x="8474392" y="2025402"/>
              <a:ext cx="215880" cy="231401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3.4</a:t>
              </a:r>
              <a:r>
                <a:rPr lang="en-GB" sz="800" dirty="0">
                  <a:solidFill>
                    <a:schemeClr val="tx1">
                      <a:lumMod val="85000"/>
                      <a:lumOff val="15000"/>
                    </a:schemeClr>
                  </a:solidFill>
                  <a:latin typeface="Arial" panose="020B0604020202020204" pitchFamily="34" charset="0"/>
                  <a:cs typeface="Arial" panose="020B0604020202020204" pitchFamily="34" charset="0"/>
                </a:rPr>
                <a:t> Enterprise Data Foundation</a:t>
              </a:r>
            </a:p>
          </p:txBody>
        </p:sp>
        <p:sp>
          <p:nvSpPr>
            <p:cNvPr id="348" name="Rectangle 347">
              <a:extLst>
                <a:ext uri="{FF2B5EF4-FFF2-40B4-BE49-F238E27FC236}">
                  <a16:creationId xmlns:a16="http://schemas.microsoft.com/office/drawing/2014/main" id="{0308DC11-EAD8-4E2B-B09B-546E31BDDCD3}"/>
                </a:ext>
              </a:extLst>
            </p:cNvPr>
            <p:cNvSpPr/>
            <p:nvPr/>
          </p:nvSpPr>
          <p:spPr>
            <a:xfrm>
              <a:off x="7425325" y="3311329"/>
              <a:ext cx="1100226" cy="21519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3.4.1 Data platform</a:t>
              </a:r>
            </a:p>
          </p:txBody>
        </p:sp>
        <p:sp>
          <p:nvSpPr>
            <p:cNvPr id="349" name="Rectangle 348">
              <a:extLst>
                <a:ext uri="{FF2B5EF4-FFF2-40B4-BE49-F238E27FC236}">
                  <a16:creationId xmlns:a16="http://schemas.microsoft.com/office/drawing/2014/main" id="{6716D9BE-5090-4072-8733-695A4F4A7762}"/>
                </a:ext>
              </a:extLst>
            </p:cNvPr>
            <p:cNvSpPr/>
            <p:nvPr/>
          </p:nvSpPr>
          <p:spPr>
            <a:xfrm>
              <a:off x="8571621" y="3319278"/>
              <a:ext cx="1161271" cy="2229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3.4.2 Data architecture</a:t>
              </a:r>
            </a:p>
          </p:txBody>
        </p:sp>
        <p:sp>
          <p:nvSpPr>
            <p:cNvPr id="329" name="Rectangle 328">
              <a:extLst>
                <a:ext uri="{FF2B5EF4-FFF2-40B4-BE49-F238E27FC236}">
                  <a16:creationId xmlns:a16="http://schemas.microsoft.com/office/drawing/2014/main" id="{1CD9CECA-13FE-4270-9194-3B8101089A40}"/>
                </a:ext>
              </a:extLst>
            </p:cNvPr>
            <p:cNvSpPr/>
            <p:nvPr/>
          </p:nvSpPr>
          <p:spPr>
            <a:xfrm rot="16200000">
              <a:off x="6379761" y="2280681"/>
              <a:ext cx="221819" cy="1781104"/>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3.3</a:t>
              </a:r>
              <a:r>
                <a:rPr lang="en-GB" sz="800" dirty="0">
                  <a:solidFill>
                    <a:schemeClr val="tx1">
                      <a:lumMod val="85000"/>
                      <a:lumOff val="15000"/>
                    </a:schemeClr>
                  </a:solidFill>
                  <a:latin typeface="Arial" panose="020B0604020202020204" pitchFamily="34" charset="0"/>
                  <a:cs typeface="Arial" panose="020B0604020202020204" pitchFamily="34" charset="0"/>
                </a:rPr>
                <a:t> Enterprise Data Insights and Analytics</a:t>
              </a:r>
            </a:p>
          </p:txBody>
        </p:sp>
        <p:sp>
          <p:nvSpPr>
            <p:cNvPr id="345" name="Rectangle 344">
              <a:extLst>
                <a:ext uri="{FF2B5EF4-FFF2-40B4-BE49-F238E27FC236}">
                  <a16:creationId xmlns:a16="http://schemas.microsoft.com/office/drawing/2014/main" id="{67B9CADC-1F21-4C00-B699-74BECF2C6787}"/>
                </a:ext>
              </a:extLst>
            </p:cNvPr>
            <p:cNvSpPr/>
            <p:nvPr/>
          </p:nvSpPr>
          <p:spPr>
            <a:xfrm>
              <a:off x="5600119" y="3305358"/>
              <a:ext cx="763157"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3.3.1 Analytics strategy</a:t>
              </a:r>
            </a:p>
          </p:txBody>
        </p:sp>
        <p:sp>
          <p:nvSpPr>
            <p:cNvPr id="346" name="Rectangle 345">
              <a:extLst>
                <a:ext uri="{FF2B5EF4-FFF2-40B4-BE49-F238E27FC236}">
                  <a16:creationId xmlns:a16="http://schemas.microsoft.com/office/drawing/2014/main" id="{0D1BFE91-B236-42D0-9357-7F6821F4D60C}"/>
                </a:ext>
              </a:extLst>
            </p:cNvPr>
            <p:cNvSpPr/>
            <p:nvPr/>
          </p:nvSpPr>
          <p:spPr>
            <a:xfrm>
              <a:off x="6401259" y="3305358"/>
              <a:ext cx="971454" cy="2302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3.3.2 Analytics and visualization</a:t>
              </a:r>
            </a:p>
          </p:txBody>
        </p:sp>
        <p:sp>
          <p:nvSpPr>
            <p:cNvPr id="350" name="Rectangle 349">
              <a:extLst>
                <a:ext uri="{FF2B5EF4-FFF2-40B4-BE49-F238E27FC236}">
                  <a16:creationId xmlns:a16="http://schemas.microsoft.com/office/drawing/2014/main" id="{5C53F0A4-55F9-4E27-9759-FF5A5880F395}"/>
                </a:ext>
              </a:extLst>
            </p:cNvPr>
            <p:cNvSpPr/>
            <p:nvPr/>
          </p:nvSpPr>
          <p:spPr>
            <a:xfrm>
              <a:off x="6396299" y="3554041"/>
              <a:ext cx="981374" cy="23724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3.3.3 Performance monitoring</a:t>
              </a:r>
            </a:p>
          </p:txBody>
        </p:sp>
      </p:grpSp>
      <p:grpSp>
        <p:nvGrpSpPr>
          <p:cNvPr id="8" name="Group 7">
            <a:extLst>
              <a:ext uri="{FF2B5EF4-FFF2-40B4-BE49-F238E27FC236}">
                <a16:creationId xmlns:a16="http://schemas.microsoft.com/office/drawing/2014/main" id="{FA6C8DCA-8C43-5449-9E45-D0E18E160249}"/>
              </a:ext>
            </a:extLst>
          </p:cNvPr>
          <p:cNvGrpSpPr/>
          <p:nvPr/>
        </p:nvGrpSpPr>
        <p:grpSpPr>
          <a:xfrm>
            <a:off x="380996" y="5805720"/>
            <a:ext cx="11430000" cy="796688"/>
            <a:chOff x="380996" y="5534248"/>
            <a:chExt cx="11430000" cy="796688"/>
          </a:xfrm>
        </p:grpSpPr>
        <p:sp>
          <p:nvSpPr>
            <p:cNvPr id="16" name="Rectangle 15">
              <a:extLst>
                <a:ext uri="{FF2B5EF4-FFF2-40B4-BE49-F238E27FC236}">
                  <a16:creationId xmlns:a16="http://schemas.microsoft.com/office/drawing/2014/main" id="{1F403D6F-7C43-4A1F-8264-E699B0EA501A}"/>
                </a:ext>
              </a:extLst>
            </p:cNvPr>
            <p:cNvSpPr/>
            <p:nvPr/>
          </p:nvSpPr>
          <p:spPr>
            <a:xfrm>
              <a:off x="380996" y="5534248"/>
              <a:ext cx="11430000" cy="796688"/>
            </a:xfrm>
            <a:prstGeom prst="rect">
              <a:avLst/>
            </a:prstGeom>
            <a:solidFill>
              <a:schemeClr val="bg2">
                <a:alpha val="6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85000"/>
                </a:lnSpc>
              </a:pPr>
              <a:r>
                <a:rPr lang="en-US" sz="1000" b="1" dirty="0">
                  <a:solidFill>
                    <a:schemeClr val="tx1"/>
                  </a:solidFill>
                  <a:latin typeface="Arial" panose="020B0604020202020204" pitchFamily="34" charset="0"/>
                  <a:cs typeface="Arial" panose="020B0604020202020204" pitchFamily="34" charset="0"/>
                </a:rPr>
                <a:t>6. Digital Research</a:t>
              </a:r>
            </a:p>
            <a:p>
              <a:pPr>
                <a:lnSpc>
                  <a:spcPct val="85000"/>
                </a:lnSpc>
              </a:pPr>
              <a:r>
                <a:rPr lang="en-US" sz="1000" b="1" dirty="0">
                  <a:solidFill>
                    <a:schemeClr val="tx1"/>
                  </a:solidFill>
                  <a:latin typeface="Arial" panose="020B0604020202020204" pitchFamily="34" charset="0"/>
                  <a:cs typeface="Arial" panose="020B0604020202020204" pitchFamily="34" charset="0"/>
                </a:rPr>
                <a:t>for Development</a:t>
              </a:r>
            </a:p>
          </p:txBody>
        </p:sp>
        <p:sp>
          <p:nvSpPr>
            <p:cNvPr id="267" name="Rectangle 266">
              <a:extLst>
                <a:ext uri="{FF2B5EF4-FFF2-40B4-BE49-F238E27FC236}">
                  <a16:creationId xmlns:a16="http://schemas.microsoft.com/office/drawing/2014/main" id="{5A6A56A1-8D8F-43FD-94F1-B3C1B0F42F7A}"/>
                </a:ext>
              </a:extLst>
            </p:cNvPr>
            <p:cNvSpPr/>
            <p:nvPr/>
          </p:nvSpPr>
          <p:spPr>
            <a:xfrm rot="16200000">
              <a:off x="9334363" y="4872862"/>
              <a:ext cx="216000" cy="1607374"/>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6.5 Digital Technologies and Innovation</a:t>
              </a:r>
              <a:endParaRPr lang="en-GB" sz="8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382" name="Rectangle 381">
              <a:extLst>
                <a:ext uri="{FF2B5EF4-FFF2-40B4-BE49-F238E27FC236}">
                  <a16:creationId xmlns:a16="http://schemas.microsoft.com/office/drawing/2014/main" id="{66963051-402B-4567-AC4E-4DE7F5DF8957}"/>
                </a:ext>
              </a:extLst>
            </p:cNvPr>
            <p:cNvSpPr/>
            <p:nvPr/>
          </p:nvSpPr>
          <p:spPr>
            <a:xfrm rot="16200000">
              <a:off x="9334705" y="5111836"/>
              <a:ext cx="216000" cy="160805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6.5.1</a:t>
              </a:r>
              <a:r>
                <a:rPr lang="en-GB" sz="800" dirty="0">
                  <a:solidFill>
                    <a:schemeClr val="bg1"/>
                  </a:solidFill>
                  <a:latin typeface="Arial" panose="020B0604020202020204" pitchFamily="34" charset="0"/>
                  <a:cs typeface="Arial" panose="020B0604020202020204" pitchFamily="34" charset="0"/>
                </a:rPr>
                <a:t> Fostering and stage-gating innovations</a:t>
              </a:r>
            </a:p>
          </p:txBody>
        </p:sp>
        <p:sp>
          <p:nvSpPr>
            <p:cNvPr id="383" name="Rectangle 382">
              <a:extLst>
                <a:ext uri="{FF2B5EF4-FFF2-40B4-BE49-F238E27FC236}">
                  <a16:creationId xmlns:a16="http://schemas.microsoft.com/office/drawing/2014/main" id="{7FE50A2E-18D9-4D22-A40D-B84B9C01EF09}"/>
                </a:ext>
              </a:extLst>
            </p:cNvPr>
            <p:cNvSpPr/>
            <p:nvPr/>
          </p:nvSpPr>
          <p:spPr>
            <a:xfrm rot="16200000">
              <a:off x="9342868" y="5351168"/>
              <a:ext cx="216000" cy="160564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6.5.2</a:t>
              </a:r>
              <a:r>
                <a:rPr lang="en-GB" sz="800" dirty="0">
                  <a:solidFill>
                    <a:schemeClr val="bg1"/>
                  </a:solidFill>
                  <a:latin typeface="Arial" panose="020B0604020202020204" pitchFamily="34" charset="0"/>
                  <a:cs typeface="Arial" panose="020B0604020202020204" pitchFamily="34" charset="0"/>
                </a:rPr>
                <a:t> Innovation process and strategy</a:t>
              </a:r>
            </a:p>
          </p:txBody>
        </p:sp>
        <p:sp>
          <p:nvSpPr>
            <p:cNvPr id="304" name="Rectangle 303">
              <a:extLst>
                <a:ext uri="{FF2B5EF4-FFF2-40B4-BE49-F238E27FC236}">
                  <a16:creationId xmlns:a16="http://schemas.microsoft.com/office/drawing/2014/main" id="{6FF7F7F2-A648-412E-87B6-903E4A99FA6A}"/>
                </a:ext>
              </a:extLst>
            </p:cNvPr>
            <p:cNvSpPr/>
            <p:nvPr/>
          </p:nvSpPr>
          <p:spPr>
            <a:xfrm rot="16200000">
              <a:off x="2371617" y="4975544"/>
              <a:ext cx="216000" cy="138823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6.1</a:t>
              </a:r>
              <a:r>
                <a:rPr lang="en-GB" sz="800" dirty="0">
                  <a:solidFill>
                    <a:schemeClr val="tx1">
                      <a:lumMod val="85000"/>
                      <a:lumOff val="15000"/>
                    </a:schemeClr>
                  </a:solidFill>
                  <a:latin typeface="Arial" panose="020B0604020202020204" pitchFamily="34" charset="0"/>
                  <a:cs typeface="Arial" panose="020B0604020202020204" pitchFamily="34" charset="0"/>
                </a:rPr>
                <a:t> Data Mobilization and Responsible Data Exchange</a:t>
              </a:r>
            </a:p>
          </p:txBody>
        </p:sp>
        <p:sp>
          <p:nvSpPr>
            <p:cNvPr id="387" name="Rectangle 386">
              <a:extLst>
                <a:ext uri="{FF2B5EF4-FFF2-40B4-BE49-F238E27FC236}">
                  <a16:creationId xmlns:a16="http://schemas.microsoft.com/office/drawing/2014/main" id="{67EA483C-1727-46E3-9B17-00AD74B2AF01}"/>
                </a:ext>
              </a:extLst>
            </p:cNvPr>
            <p:cNvSpPr/>
            <p:nvPr/>
          </p:nvSpPr>
          <p:spPr>
            <a:xfrm rot="16200000">
              <a:off x="2371614" y="5221751"/>
              <a:ext cx="216000" cy="13882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6.1.1</a:t>
              </a:r>
              <a:r>
                <a:rPr lang="en-GB" sz="800" dirty="0">
                  <a:solidFill>
                    <a:schemeClr val="bg1"/>
                  </a:solidFill>
                  <a:latin typeface="Arial" panose="020B0604020202020204" pitchFamily="34" charset="0"/>
                  <a:cs typeface="Arial" panose="020B0604020202020204" pitchFamily="34" charset="0"/>
                </a:rPr>
                <a:t> Public data sharing for research and impact</a:t>
              </a:r>
            </a:p>
          </p:txBody>
        </p:sp>
        <p:sp>
          <p:nvSpPr>
            <p:cNvPr id="371" name="Rectangle 370">
              <a:extLst>
                <a:ext uri="{FF2B5EF4-FFF2-40B4-BE49-F238E27FC236}">
                  <a16:creationId xmlns:a16="http://schemas.microsoft.com/office/drawing/2014/main" id="{47F1E9E2-74FB-4621-AB55-71CF007E3B29}"/>
                </a:ext>
              </a:extLst>
            </p:cNvPr>
            <p:cNvSpPr/>
            <p:nvPr/>
          </p:nvSpPr>
          <p:spPr>
            <a:xfrm rot="16200000">
              <a:off x="3926792" y="4932965"/>
              <a:ext cx="227380" cy="1484772"/>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6.2</a:t>
              </a:r>
              <a:r>
                <a:rPr lang="en-GB" sz="800" dirty="0">
                  <a:solidFill>
                    <a:schemeClr val="tx1">
                      <a:lumMod val="85000"/>
                      <a:lumOff val="15000"/>
                    </a:schemeClr>
                  </a:solidFill>
                  <a:latin typeface="Arial" panose="020B0604020202020204" pitchFamily="34" charset="0"/>
                  <a:cs typeface="Arial" panose="020B0604020202020204" pitchFamily="34" charset="0"/>
                </a:rPr>
                <a:t> Responsible AI</a:t>
              </a:r>
            </a:p>
          </p:txBody>
        </p:sp>
        <p:sp>
          <p:nvSpPr>
            <p:cNvPr id="388" name="Rectangle 387">
              <a:extLst>
                <a:ext uri="{FF2B5EF4-FFF2-40B4-BE49-F238E27FC236}">
                  <a16:creationId xmlns:a16="http://schemas.microsoft.com/office/drawing/2014/main" id="{2BBB2C05-BA19-4631-A7C5-655EF9FFED69}"/>
                </a:ext>
              </a:extLst>
            </p:cNvPr>
            <p:cNvSpPr/>
            <p:nvPr/>
          </p:nvSpPr>
          <p:spPr>
            <a:xfrm rot="16200000">
              <a:off x="3934579" y="5171390"/>
              <a:ext cx="211808" cy="148476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6.2.1</a:t>
              </a:r>
              <a:r>
                <a:rPr lang="en-GB" sz="800" dirty="0">
                  <a:solidFill>
                    <a:schemeClr val="bg1"/>
                  </a:solidFill>
                  <a:latin typeface="Arial" panose="020B0604020202020204" pitchFamily="34" charset="0"/>
                  <a:cs typeface="Arial" panose="020B0604020202020204" pitchFamily="34" charset="0"/>
                </a:rPr>
                <a:t> Analytics for the SDGs</a:t>
              </a:r>
            </a:p>
          </p:txBody>
        </p:sp>
        <p:sp>
          <p:nvSpPr>
            <p:cNvPr id="389" name="Rectangle 388">
              <a:extLst>
                <a:ext uri="{FF2B5EF4-FFF2-40B4-BE49-F238E27FC236}">
                  <a16:creationId xmlns:a16="http://schemas.microsoft.com/office/drawing/2014/main" id="{E00F1E19-F76B-4509-B8DE-F6F01D7C9A85}"/>
                </a:ext>
              </a:extLst>
            </p:cNvPr>
            <p:cNvSpPr/>
            <p:nvPr/>
          </p:nvSpPr>
          <p:spPr>
            <a:xfrm rot="16200000">
              <a:off x="3925658" y="5426298"/>
              <a:ext cx="229646" cy="148476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6.2.2 AI Policy and ethics</a:t>
              </a:r>
              <a:endParaRPr lang="en-GB" sz="800" dirty="0">
                <a:solidFill>
                  <a:schemeClr val="bg1"/>
                </a:solidFill>
                <a:latin typeface="Arial" panose="020B0604020202020204" pitchFamily="34" charset="0"/>
                <a:cs typeface="Arial" panose="020B0604020202020204" pitchFamily="34" charset="0"/>
              </a:endParaRPr>
            </a:p>
          </p:txBody>
        </p:sp>
        <p:sp>
          <p:nvSpPr>
            <p:cNvPr id="393" name="Rectangle 392">
              <a:extLst>
                <a:ext uri="{FF2B5EF4-FFF2-40B4-BE49-F238E27FC236}">
                  <a16:creationId xmlns:a16="http://schemas.microsoft.com/office/drawing/2014/main" id="{0AC36D36-51EC-4910-820A-8B2D895EAAE1}"/>
                </a:ext>
              </a:extLst>
            </p:cNvPr>
            <p:cNvSpPr/>
            <p:nvPr/>
          </p:nvSpPr>
          <p:spPr>
            <a:xfrm rot="16200000">
              <a:off x="5794760" y="4642461"/>
              <a:ext cx="222890" cy="2061285"/>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6.3</a:t>
              </a:r>
              <a:r>
                <a:rPr lang="en-GB" sz="800" dirty="0">
                  <a:solidFill>
                    <a:schemeClr val="tx1">
                      <a:lumMod val="85000"/>
                      <a:lumOff val="15000"/>
                    </a:schemeClr>
                  </a:solidFill>
                  <a:latin typeface="Arial" panose="020B0604020202020204" pitchFamily="34" charset="0"/>
                  <a:cs typeface="Arial" panose="020B0604020202020204" pitchFamily="34" charset="0"/>
                </a:rPr>
                <a:t> Bundled Digital Services</a:t>
              </a:r>
            </a:p>
          </p:txBody>
        </p:sp>
        <p:sp>
          <p:nvSpPr>
            <p:cNvPr id="394" name="Rectangle 393">
              <a:extLst>
                <a:ext uri="{FF2B5EF4-FFF2-40B4-BE49-F238E27FC236}">
                  <a16:creationId xmlns:a16="http://schemas.microsoft.com/office/drawing/2014/main" id="{1EF279EF-5E98-4619-AB07-8D9F932A6596}"/>
                </a:ext>
              </a:extLst>
            </p:cNvPr>
            <p:cNvSpPr/>
            <p:nvPr/>
          </p:nvSpPr>
          <p:spPr>
            <a:xfrm rot="16200000">
              <a:off x="5241090" y="5442341"/>
              <a:ext cx="211808" cy="9428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6.3.1 Human centered design</a:t>
              </a:r>
              <a:endParaRPr lang="en-GB" sz="800" dirty="0">
                <a:solidFill>
                  <a:schemeClr val="bg1"/>
                </a:solidFill>
                <a:latin typeface="Arial" panose="020B0604020202020204" pitchFamily="34" charset="0"/>
                <a:cs typeface="Arial" panose="020B0604020202020204" pitchFamily="34" charset="0"/>
              </a:endParaRPr>
            </a:p>
          </p:txBody>
        </p:sp>
        <p:sp>
          <p:nvSpPr>
            <p:cNvPr id="395" name="Rectangle 394">
              <a:extLst>
                <a:ext uri="{FF2B5EF4-FFF2-40B4-BE49-F238E27FC236}">
                  <a16:creationId xmlns:a16="http://schemas.microsoft.com/office/drawing/2014/main" id="{0C1C47B2-452F-425C-AEAE-20329BFFAFD0}"/>
                </a:ext>
              </a:extLst>
            </p:cNvPr>
            <p:cNvSpPr/>
            <p:nvPr/>
          </p:nvSpPr>
          <p:spPr>
            <a:xfrm rot="16200000">
              <a:off x="6291850" y="5378874"/>
              <a:ext cx="216000" cy="107399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6.3.3 Evidence and meta-analysis</a:t>
              </a:r>
              <a:endParaRPr lang="en-GB" sz="800" dirty="0">
                <a:solidFill>
                  <a:schemeClr val="bg1"/>
                </a:solidFill>
                <a:latin typeface="Arial" panose="020B0604020202020204" pitchFamily="34" charset="0"/>
                <a:cs typeface="Arial" panose="020B0604020202020204" pitchFamily="34" charset="0"/>
              </a:endParaRPr>
            </a:p>
          </p:txBody>
        </p:sp>
        <p:sp>
          <p:nvSpPr>
            <p:cNvPr id="396" name="Rectangle 395">
              <a:extLst>
                <a:ext uri="{FF2B5EF4-FFF2-40B4-BE49-F238E27FC236}">
                  <a16:creationId xmlns:a16="http://schemas.microsoft.com/office/drawing/2014/main" id="{A186BF10-8C4D-45CE-8A3E-B5A082002A2A}"/>
                </a:ext>
              </a:extLst>
            </p:cNvPr>
            <p:cNvSpPr/>
            <p:nvPr/>
          </p:nvSpPr>
          <p:spPr>
            <a:xfrm rot="16200000">
              <a:off x="5224612" y="5699485"/>
              <a:ext cx="254130" cy="93349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6.3.2 Digital extension/advisory</a:t>
              </a:r>
              <a:endParaRPr lang="en-GB" sz="800" dirty="0">
                <a:solidFill>
                  <a:schemeClr val="bg1"/>
                </a:solidFill>
                <a:latin typeface="Arial" panose="020B0604020202020204" pitchFamily="34" charset="0"/>
                <a:cs typeface="Arial" panose="020B0604020202020204" pitchFamily="34" charset="0"/>
              </a:endParaRPr>
            </a:p>
          </p:txBody>
        </p:sp>
        <p:sp>
          <p:nvSpPr>
            <p:cNvPr id="397" name="Rectangle 396">
              <a:extLst>
                <a:ext uri="{FF2B5EF4-FFF2-40B4-BE49-F238E27FC236}">
                  <a16:creationId xmlns:a16="http://schemas.microsoft.com/office/drawing/2014/main" id="{F2B9C374-6A49-4228-8EBC-A863D271F05E}"/>
                </a:ext>
              </a:extLst>
            </p:cNvPr>
            <p:cNvSpPr/>
            <p:nvPr/>
          </p:nvSpPr>
          <p:spPr>
            <a:xfrm rot="16200000">
              <a:off x="6291850" y="5621304"/>
              <a:ext cx="216000" cy="107399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6.3.4 Digital financial services</a:t>
              </a:r>
              <a:endParaRPr lang="en-GB" sz="800" dirty="0">
                <a:solidFill>
                  <a:schemeClr val="bg1"/>
                </a:solidFill>
                <a:latin typeface="Arial" panose="020B0604020202020204" pitchFamily="34" charset="0"/>
                <a:cs typeface="Arial" panose="020B0604020202020204" pitchFamily="34" charset="0"/>
              </a:endParaRPr>
            </a:p>
          </p:txBody>
        </p:sp>
        <p:sp>
          <p:nvSpPr>
            <p:cNvPr id="306" name="Rectangle 305">
              <a:extLst>
                <a:ext uri="{FF2B5EF4-FFF2-40B4-BE49-F238E27FC236}">
                  <a16:creationId xmlns:a16="http://schemas.microsoft.com/office/drawing/2014/main" id="{26FFE7C7-BA5B-43D8-8DE7-AF62DBD0B5B4}"/>
                </a:ext>
              </a:extLst>
            </p:cNvPr>
            <p:cNvSpPr/>
            <p:nvPr/>
          </p:nvSpPr>
          <p:spPr>
            <a:xfrm rot="16200000">
              <a:off x="7680494" y="4942379"/>
              <a:ext cx="246207" cy="1484769"/>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6.4</a:t>
              </a:r>
              <a:r>
                <a:rPr lang="en-GB" sz="800" dirty="0">
                  <a:solidFill>
                    <a:schemeClr val="tx1">
                      <a:lumMod val="85000"/>
                      <a:lumOff val="15000"/>
                    </a:schemeClr>
                  </a:solidFill>
                  <a:latin typeface="Arial" panose="020B0604020202020204" pitchFamily="34" charset="0"/>
                  <a:cs typeface="Arial" panose="020B0604020202020204" pitchFamily="34" charset="0"/>
                </a:rPr>
                <a:t> Digital Collective Action</a:t>
              </a:r>
            </a:p>
          </p:txBody>
        </p:sp>
        <p:sp>
          <p:nvSpPr>
            <p:cNvPr id="398" name="Rectangle 397">
              <a:extLst>
                <a:ext uri="{FF2B5EF4-FFF2-40B4-BE49-F238E27FC236}">
                  <a16:creationId xmlns:a16="http://schemas.microsoft.com/office/drawing/2014/main" id="{3A816E4C-0190-4FEA-83E9-4E124297FC59}"/>
                </a:ext>
              </a:extLst>
            </p:cNvPr>
            <p:cNvSpPr/>
            <p:nvPr/>
          </p:nvSpPr>
          <p:spPr>
            <a:xfrm rot="16200000">
              <a:off x="7693436" y="5199191"/>
              <a:ext cx="220320" cy="148477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6.4.1 Multi-stakeholder governance.</a:t>
              </a:r>
              <a:endParaRPr lang="en-GB" sz="800" dirty="0">
                <a:solidFill>
                  <a:schemeClr val="bg1"/>
                </a:solidFill>
                <a:latin typeface="Arial" panose="020B0604020202020204" pitchFamily="34" charset="0"/>
                <a:cs typeface="Arial" panose="020B0604020202020204" pitchFamily="34" charset="0"/>
              </a:endParaRPr>
            </a:p>
          </p:txBody>
        </p:sp>
        <p:sp>
          <p:nvSpPr>
            <p:cNvPr id="399" name="Rectangle 398">
              <a:extLst>
                <a:ext uri="{FF2B5EF4-FFF2-40B4-BE49-F238E27FC236}">
                  <a16:creationId xmlns:a16="http://schemas.microsoft.com/office/drawing/2014/main" id="{1B0CF25F-03F2-4B48-B6E8-C75FAAE1E86F}"/>
                </a:ext>
              </a:extLst>
            </p:cNvPr>
            <p:cNvSpPr/>
            <p:nvPr/>
          </p:nvSpPr>
          <p:spPr>
            <a:xfrm rot="16200000">
              <a:off x="7681248" y="5450572"/>
              <a:ext cx="244696" cy="148477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6.4.2 Food, land, and water system intelligence</a:t>
              </a:r>
              <a:endParaRPr lang="en-GB" sz="800" dirty="0">
                <a:solidFill>
                  <a:schemeClr val="bg1"/>
                </a:solidFill>
                <a:latin typeface="Arial" panose="020B0604020202020204" pitchFamily="34" charset="0"/>
                <a:cs typeface="Arial" panose="020B0604020202020204" pitchFamily="34" charset="0"/>
              </a:endParaRPr>
            </a:p>
          </p:txBody>
        </p:sp>
        <p:sp>
          <p:nvSpPr>
            <p:cNvPr id="122" name="Rectangle 121">
              <a:extLst>
                <a:ext uri="{FF2B5EF4-FFF2-40B4-BE49-F238E27FC236}">
                  <a16:creationId xmlns:a16="http://schemas.microsoft.com/office/drawing/2014/main" id="{67EA483C-1727-46E3-9B17-00AD74B2AF01}"/>
                </a:ext>
              </a:extLst>
            </p:cNvPr>
            <p:cNvSpPr/>
            <p:nvPr/>
          </p:nvSpPr>
          <p:spPr>
            <a:xfrm rot="16200000">
              <a:off x="2375555" y="5483284"/>
              <a:ext cx="216000" cy="13882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6.1.2</a:t>
              </a:r>
              <a:r>
                <a:rPr lang="en-GB" sz="800" dirty="0">
                  <a:solidFill>
                    <a:schemeClr val="bg1"/>
                  </a:solidFill>
                  <a:latin typeface="Arial" panose="020B0604020202020204" pitchFamily="34" charset="0"/>
                  <a:cs typeface="Arial" panose="020B0604020202020204" pitchFamily="34" charset="0"/>
                </a:rPr>
                <a:t> Responsible use and sharing of restricted data</a:t>
              </a:r>
            </a:p>
          </p:txBody>
        </p:sp>
      </p:grpSp>
      <p:grpSp>
        <p:nvGrpSpPr>
          <p:cNvPr id="3" name="Group 2">
            <a:extLst>
              <a:ext uri="{FF2B5EF4-FFF2-40B4-BE49-F238E27FC236}">
                <a16:creationId xmlns:a16="http://schemas.microsoft.com/office/drawing/2014/main" id="{24B3EB39-4C58-434B-8079-42DCAEE55558}"/>
              </a:ext>
            </a:extLst>
          </p:cNvPr>
          <p:cNvGrpSpPr/>
          <p:nvPr/>
        </p:nvGrpSpPr>
        <p:grpSpPr>
          <a:xfrm>
            <a:off x="380996" y="1144899"/>
            <a:ext cx="11430001" cy="880029"/>
            <a:chOff x="380996" y="944867"/>
            <a:chExt cx="11430001" cy="880029"/>
          </a:xfrm>
        </p:grpSpPr>
        <p:sp>
          <p:nvSpPr>
            <p:cNvPr id="124" name="Rectangle 123">
              <a:extLst>
                <a:ext uri="{FF2B5EF4-FFF2-40B4-BE49-F238E27FC236}">
                  <a16:creationId xmlns:a16="http://schemas.microsoft.com/office/drawing/2014/main" id="{0FFFD757-AE5B-4F37-9FCD-1CA8E7405622}"/>
                </a:ext>
              </a:extLst>
            </p:cNvPr>
            <p:cNvSpPr/>
            <p:nvPr/>
          </p:nvSpPr>
          <p:spPr>
            <a:xfrm>
              <a:off x="380996" y="944867"/>
              <a:ext cx="11430001" cy="880029"/>
            </a:xfrm>
            <a:prstGeom prst="rect">
              <a:avLst/>
            </a:prstGeom>
            <a:solidFill>
              <a:schemeClr val="bg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1. Digital Strategy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&amp; Organization</a:t>
              </a:r>
            </a:p>
          </p:txBody>
        </p:sp>
        <p:sp>
          <p:nvSpPr>
            <p:cNvPr id="131" name="Rectangle 130">
              <a:extLst>
                <a:ext uri="{FF2B5EF4-FFF2-40B4-BE49-F238E27FC236}">
                  <a16:creationId xmlns:a16="http://schemas.microsoft.com/office/drawing/2014/main" id="{10F1FDF9-78C8-4A59-8DA0-B68A2C65F4BD}"/>
                </a:ext>
              </a:extLst>
            </p:cNvPr>
            <p:cNvSpPr/>
            <p:nvPr/>
          </p:nvSpPr>
          <p:spPr>
            <a:xfrm rot="16200000">
              <a:off x="2665413" y="98693"/>
              <a:ext cx="216000" cy="1966745"/>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1.1</a:t>
              </a:r>
              <a:r>
                <a:rPr lang="en-GB" sz="800" dirty="0">
                  <a:solidFill>
                    <a:schemeClr val="tx1">
                      <a:lumMod val="85000"/>
                      <a:lumOff val="15000"/>
                    </a:schemeClr>
                  </a:solidFill>
                  <a:latin typeface="Arial" panose="020B0604020202020204" pitchFamily="34" charset="0"/>
                  <a:cs typeface="Arial" panose="020B0604020202020204" pitchFamily="34" charset="0"/>
                </a:rPr>
                <a:t> Digital Strategy</a:t>
              </a:r>
            </a:p>
          </p:txBody>
        </p:sp>
        <p:sp>
          <p:nvSpPr>
            <p:cNvPr id="132" name="Rectangle 131">
              <a:extLst>
                <a:ext uri="{FF2B5EF4-FFF2-40B4-BE49-F238E27FC236}">
                  <a16:creationId xmlns:a16="http://schemas.microsoft.com/office/drawing/2014/main" id="{73525F19-3D0A-4F31-B61D-C8F8D2908EF7}"/>
                </a:ext>
              </a:extLst>
            </p:cNvPr>
            <p:cNvSpPr/>
            <p:nvPr/>
          </p:nvSpPr>
          <p:spPr>
            <a:xfrm>
              <a:off x="1790037" y="1210950"/>
              <a:ext cx="980335" cy="3778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1.1.1 Development, validation, and management</a:t>
              </a:r>
            </a:p>
          </p:txBody>
        </p:sp>
        <p:sp>
          <p:nvSpPr>
            <p:cNvPr id="143" name="Rectangle 142">
              <a:extLst>
                <a:ext uri="{FF2B5EF4-FFF2-40B4-BE49-F238E27FC236}">
                  <a16:creationId xmlns:a16="http://schemas.microsoft.com/office/drawing/2014/main" id="{89D3CDE2-A976-400A-A90B-D0EC31700DC2}"/>
                </a:ext>
              </a:extLst>
            </p:cNvPr>
            <p:cNvSpPr/>
            <p:nvPr/>
          </p:nvSpPr>
          <p:spPr>
            <a:xfrm>
              <a:off x="2778593" y="1210515"/>
              <a:ext cx="984876"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1.1.2 Horizon scanning</a:t>
              </a:r>
            </a:p>
          </p:txBody>
        </p:sp>
        <p:sp>
          <p:nvSpPr>
            <p:cNvPr id="144" name="Rectangle 143">
              <a:extLst>
                <a:ext uri="{FF2B5EF4-FFF2-40B4-BE49-F238E27FC236}">
                  <a16:creationId xmlns:a16="http://schemas.microsoft.com/office/drawing/2014/main" id="{01644A49-B509-4ECE-8AA2-8F79F3249827}"/>
                </a:ext>
              </a:extLst>
            </p:cNvPr>
            <p:cNvSpPr/>
            <p:nvPr/>
          </p:nvSpPr>
          <p:spPr>
            <a:xfrm rot="16200000">
              <a:off x="5532401" y="-721421"/>
              <a:ext cx="254802" cy="364576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GB" sz="800" dirty="0">
                  <a:solidFill>
                    <a:schemeClr val="tx1">
                      <a:lumMod val="85000"/>
                      <a:lumOff val="15000"/>
                    </a:schemeClr>
                  </a:solidFill>
                  <a:latin typeface="Arial" panose="020B0604020202020204" pitchFamily="34" charset="0"/>
                  <a:cs typeface="Arial" panose="020B0604020202020204" pitchFamily="34" charset="0"/>
                </a:rPr>
                <a:t>1.2 Digital Governance</a:t>
              </a:r>
            </a:p>
          </p:txBody>
        </p:sp>
        <p:sp>
          <p:nvSpPr>
            <p:cNvPr id="164" name="Rectangle 163">
              <a:extLst>
                <a:ext uri="{FF2B5EF4-FFF2-40B4-BE49-F238E27FC236}">
                  <a16:creationId xmlns:a16="http://schemas.microsoft.com/office/drawing/2014/main" id="{EBB4C1B2-9C50-4EFE-87A3-C518C6019753}"/>
                </a:ext>
              </a:extLst>
            </p:cNvPr>
            <p:cNvSpPr/>
            <p:nvPr/>
          </p:nvSpPr>
          <p:spPr>
            <a:xfrm>
              <a:off x="5025699" y="1486285"/>
              <a:ext cx="1203496" cy="3082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1.2.4 Aligning digital investments and organizational goals.  </a:t>
              </a:r>
            </a:p>
          </p:txBody>
        </p:sp>
        <p:sp>
          <p:nvSpPr>
            <p:cNvPr id="217" name="Rectangle 216">
              <a:extLst>
                <a:ext uri="{FF2B5EF4-FFF2-40B4-BE49-F238E27FC236}">
                  <a16:creationId xmlns:a16="http://schemas.microsoft.com/office/drawing/2014/main" id="{3DEC15AC-419A-40E9-A012-9C431E3A0B24}"/>
                </a:ext>
              </a:extLst>
            </p:cNvPr>
            <p:cNvSpPr/>
            <p:nvPr/>
          </p:nvSpPr>
          <p:spPr>
            <a:xfrm>
              <a:off x="3838148" y="1234585"/>
              <a:ext cx="1164606"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1.2.1 Risk management</a:t>
              </a:r>
            </a:p>
          </p:txBody>
        </p:sp>
        <p:sp>
          <p:nvSpPr>
            <p:cNvPr id="218" name="Rectangle 217">
              <a:extLst>
                <a:ext uri="{FF2B5EF4-FFF2-40B4-BE49-F238E27FC236}">
                  <a16:creationId xmlns:a16="http://schemas.microsoft.com/office/drawing/2014/main" id="{A2355B3A-91AC-4F98-8BFB-DA4D6949BA86}"/>
                </a:ext>
              </a:extLst>
            </p:cNvPr>
            <p:cNvSpPr/>
            <p:nvPr/>
          </p:nvSpPr>
          <p:spPr>
            <a:xfrm>
              <a:off x="5025699" y="1241602"/>
              <a:ext cx="1196888"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1.2.2 Compliance monitoring and reporting</a:t>
              </a:r>
            </a:p>
          </p:txBody>
        </p:sp>
        <p:sp>
          <p:nvSpPr>
            <p:cNvPr id="220" name="Rectangle 219">
              <a:extLst>
                <a:ext uri="{FF2B5EF4-FFF2-40B4-BE49-F238E27FC236}">
                  <a16:creationId xmlns:a16="http://schemas.microsoft.com/office/drawing/2014/main" id="{661C2F0A-C5EE-4F68-97EB-E766C9D82B4E}"/>
                </a:ext>
              </a:extLst>
            </p:cNvPr>
            <p:cNvSpPr/>
            <p:nvPr/>
          </p:nvSpPr>
          <p:spPr>
            <a:xfrm>
              <a:off x="3836920" y="1469413"/>
              <a:ext cx="1168042" cy="3146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1.2.3 Digital architecture adoption and promotion</a:t>
              </a:r>
            </a:p>
          </p:txBody>
        </p:sp>
        <p:sp>
          <p:nvSpPr>
            <p:cNvPr id="195" name="Rectangle 194">
              <a:extLst>
                <a:ext uri="{FF2B5EF4-FFF2-40B4-BE49-F238E27FC236}">
                  <a16:creationId xmlns:a16="http://schemas.microsoft.com/office/drawing/2014/main" id="{7ACFA316-2327-4BF0-AA3E-DD72F03609AF}"/>
                </a:ext>
              </a:extLst>
            </p:cNvPr>
            <p:cNvSpPr/>
            <p:nvPr/>
          </p:nvSpPr>
          <p:spPr>
            <a:xfrm>
              <a:off x="6258652" y="1486073"/>
              <a:ext cx="1216259" cy="29839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1.2.6 Technology ethics</a:t>
              </a:r>
            </a:p>
          </p:txBody>
        </p:sp>
        <p:sp>
          <p:nvSpPr>
            <p:cNvPr id="219" name="Rectangle 218">
              <a:extLst>
                <a:ext uri="{FF2B5EF4-FFF2-40B4-BE49-F238E27FC236}">
                  <a16:creationId xmlns:a16="http://schemas.microsoft.com/office/drawing/2014/main" id="{96635609-45CB-4040-92F6-8FD2DA520079}"/>
                </a:ext>
              </a:extLst>
            </p:cNvPr>
            <p:cNvSpPr/>
            <p:nvPr/>
          </p:nvSpPr>
          <p:spPr>
            <a:xfrm>
              <a:off x="7562823" y="1499695"/>
              <a:ext cx="1235158"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1.3.3 Digital culture</a:t>
              </a:r>
            </a:p>
          </p:txBody>
        </p:sp>
        <p:sp>
          <p:nvSpPr>
            <p:cNvPr id="221" name="Rectangle 220">
              <a:extLst>
                <a:ext uri="{FF2B5EF4-FFF2-40B4-BE49-F238E27FC236}">
                  <a16:creationId xmlns:a16="http://schemas.microsoft.com/office/drawing/2014/main" id="{AE8D8F9C-100B-4EAB-96B8-143B46F86177}"/>
                </a:ext>
              </a:extLst>
            </p:cNvPr>
            <p:cNvSpPr/>
            <p:nvPr/>
          </p:nvSpPr>
          <p:spPr>
            <a:xfrm rot="16200000">
              <a:off x="8523363" y="19350"/>
              <a:ext cx="230627" cy="215170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1.3</a:t>
              </a:r>
              <a:r>
                <a:rPr lang="en-GB" sz="800" dirty="0">
                  <a:solidFill>
                    <a:schemeClr val="tx1">
                      <a:lumMod val="85000"/>
                      <a:lumOff val="15000"/>
                    </a:schemeClr>
                  </a:solidFill>
                  <a:latin typeface="Arial" panose="020B0604020202020204" pitchFamily="34" charset="0"/>
                  <a:cs typeface="Arial" panose="020B0604020202020204" pitchFamily="34" charset="0"/>
                </a:rPr>
                <a:t> Digital Leadership</a:t>
              </a:r>
            </a:p>
          </p:txBody>
        </p:sp>
        <p:sp>
          <p:nvSpPr>
            <p:cNvPr id="222" name="Rectangle 221">
              <a:extLst>
                <a:ext uri="{FF2B5EF4-FFF2-40B4-BE49-F238E27FC236}">
                  <a16:creationId xmlns:a16="http://schemas.microsoft.com/office/drawing/2014/main" id="{6293C27B-049A-434F-8241-D60B43EF6B8A}"/>
                </a:ext>
              </a:extLst>
            </p:cNvPr>
            <p:cNvSpPr/>
            <p:nvPr/>
          </p:nvSpPr>
          <p:spPr>
            <a:xfrm>
              <a:off x="7562823" y="1258072"/>
              <a:ext cx="1235158"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1.3.1 Research Innovation</a:t>
              </a:r>
            </a:p>
          </p:txBody>
        </p:sp>
        <p:sp>
          <p:nvSpPr>
            <p:cNvPr id="169" name="Rectangle 168">
              <a:extLst>
                <a:ext uri="{FF2B5EF4-FFF2-40B4-BE49-F238E27FC236}">
                  <a16:creationId xmlns:a16="http://schemas.microsoft.com/office/drawing/2014/main" id="{8CBF368A-F4C3-42EA-86A9-F3D15B5339C6}"/>
                </a:ext>
              </a:extLst>
            </p:cNvPr>
            <p:cNvSpPr/>
            <p:nvPr/>
          </p:nvSpPr>
          <p:spPr>
            <a:xfrm rot="16200000">
              <a:off x="10678701" y="86730"/>
              <a:ext cx="236943" cy="201062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1.4</a:t>
              </a:r>
              <a:r>
                <a:rPr lang="en-GB" sz="800" dirty="0">
                  <a:solidFill>
                    <a:schemeClr val="tx1">
                      <a:lumMod val="85000"/>
                      <a:lumOff val="15000"/>
                    </a:schemeClr>
                  </a:solidFill>
                  <a:latin typeface="Arial" panose="020B0604020202020204" pitchFamily="34" charset="0"/>
                  <a:cs typeface="Arial" panose="020B0604020202020204" pitchFamily="34" charset="0"/>
                </a:rPr>
                <a:t> Digital Skills Development </a:t>
              </a:r>
            </a:p>
          </p:txBody>
        </p:sp>
        <p:sp>
          <p:nvSpPr>
            <p:cNvPr id="302" name="Rectangle 301">
              <a:extLst>
                <a:ext uri="{FF2B5EF4-FFF2-40B4-BE49-F238E27FC236}">
                  <a16:creationId xmlns:a16="http://schemas.microsoft.com/office/drawing/2014/main" id="{AA8BDCFF-3F43-4284-B644-186CC4CA471D}"/>
                </a:ext>
              </a:extLst>
            </p:cNvPr>
            <p:cNvSpPr/>
            <p:nvPr/>
          </p:nvSpPr>
          <p:spPr>
            <a:xfrm>
              <a:off x="9791859" y="1258012"/>
              <a:ext cx="97089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1.5.1 Assessment</a:t>
              </a:r>
            </a:p>
          </p:txBody>
        </p:sp>
        <p:sp>
          <p:nvSpPr>
            <p:cNvPr id="308" name="Rectangle 307">
              <a:extLst>
                <a:ext uri="{FF2B5EF4-FFF2-40B4-BE49-F238E27FC236}">
                  <a16:creationId xmlns:a16="http://schemas.microsoft.com/office/drawing/2014/main" id="{24FB3621-6F0D-457D-AAEE-DB6FAE983D1B}"/>
                </a:ext>
              </a:extLst>
            </p:cNvPr>
            <p:cNvSpPr/>
            <p:nvPr/>
          </p:nvSpPr>
          <p:spPr>
            <a:xfrm>
              <a:off x="10840107" y="1252246"/>
              <a:ext cx="97089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1.5.2 Skills management</a:t>
              </a:r>
            </a:p>
          </p:txBody>
        </p:sp>
        <p:sp>
          <p:nvSpPr>
            <p:cNvPr id="120" name="Rectangle 119">
              <a:extLst>
                <a:ext uri="{FF2B5EF4-FFF2-40B4-BE49-F238E27FC236}">
                  <a16:creationId xmlns:a16="http://schemas.microsoft.com/office/drawing/2014/main" id="{7ACFA316-2327-4BF0-AA3E-DD72F03609AF}"/>
                </a:ext>
              </a:extLst>
            </p:cNvPr>
            <p:cNvSpPr/>
            <p:nvPr/>
          </p:nvSpPr>
          <p:spPr>
            <a:xfrm>
              <a:off x="6258652" y="1248236"/>
              <a:ext cx="1216259" cy="2146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1.2.5 Data governance</a:t>
              </a:r>
            </a:p>
          </p:txBody>
        </p:sp>
        <p:sp>
          <p:nvSpPr>
            <p:cNvPr id="121" name="Rectangle 120">
              <a:extLst>
                <a:ext uri="{FF2B5EF4-FFF2-40B4-BE49-F238E27FC236}">
                  <a16:creationId xmlns:a16="http://schemas.microsoft.com/office/drawing/2014/main" id="{6293C27B-049A-434F-8241-D60B43EF6B8A}"/>
                </a:ext>
              </a:extLst>
            </p:cNvPr>
            <p:cNvSpPr/>
            <p:nvPr/>
          </p:nvSpPr>
          <p:spPr>
            <a:xfrm>
              <a:off x="8823434" y="1259769"/>
              <a:ext cx="883464" cy="20847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1.3.2 Operational Excellence</a:t>
              </a:r>
            </a:p>
          </p:txBody>
        </p:sp>
      </p:grpSp>
      <p:grpSp>
        <p:nvGrpSpPr>
          <p:cNvPr id="4" name="Group 3">
            <a:extLst>
              <a:ext uri="{FF2B5EF4-FFF2-40B4-BE49-F238E27FC236}">
                <a16:creationId xmlns:a16="http://schemas.microsoft.com/office/drawing/2014/main" id="{E1A7B81E-61D2-A440-93AF-E677E88AB053}"/>
              </a:ext>
            </a:extLst>
          </p:cNvPr>
          <p:cNvGrpSpPr/>
          <p:nvPr/>
        </p:nvGrpSpPr>
        <p:grpSpPr>
          <a:xfrm>
            <a:off x="380996" y="2068663"/>
            <a:ext cx="11430001" cy="1107816"/>
            <a:chOff x="380996" y="1868633"/>
            <a:chExt cx="11430001" cy="1107816"/>
          </a:xfrm>
        </p:grpSpPr>
        <p:sp>
          <p:nvSpPr>
            <p:cNvPr id="64" name="Rectangle 63">
              <a:extLst>
                <a:ext uri="{FF2B5EF4-FFF2-40B4-BE49-F238E27FC236}">
                  <a16:creationId xmlns:a16="http://schemas.microsoft.com/office/drawing/2014/main" id="{BFE5D222-3750-4EB1-BC24-401E2B9FD929}"/>
                </a:ext>
              </a:extLst>
            </p:cNvPr>
            <p:cNvSpPr/>
            <p:nvPr/>
          </p:nvSpPr>
          <p:spPr>
            <a:xfrm>
              <a:off x="380996" y="1868633"/>
              <a:ext cx="11430001" cy="1107816"/>
            </a:xfrm>
            <a:prstGeom prst="rect">
              <a:avLst/>
            </a:prstGeom>
            <a:solidFill>
              <a:schemeClr val="bg2">
                <a:alpha val="6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tx1"/>
                  </a:solidFill>
                  <a:latin typeface="Arial" panose="020B0604020202020204" pitchFamily="34" charset="0"/>
                  <a:cs typeface="Arial" panose="020B0604020202020204" pitchFamily="34" charset="0"/>
                </a:rPr>
                <a:t>2. Technology </a:t>
              </a:r>
            </a:p>
            <a:p>
              <a:r>
                <a:rPr lang="en-US" sz="1000" b="1" dirty="0">
                  <a:solidFill>
                    <a:schemeClr val="tx1"/>
                  </a:solidFill>
                  <a:latin typeface="Arial" panose="020B0604020202020204" pitchFamily="34" charset="0"/>
                  <a:cs typeface="Arial" panose="020B0604020202020204" pitchFamily="34" charset="0"/>
                </a:rPr>
                <a:t>Capabilities</a:t>
              </a:r>
            </a:p>
            <a:p>
              <a:r>
                <a:rPr lang="en-US" sz="1000" b="1" dirty="0">
                  <a:solidFill>
                    <a:schemeClr val="tx1"/>
                  </a:solidFill>
                  <a:latin typeface="Arial" panose="020B0604020202020204" pitchFamily="34" charset="0"/>
                  <a:cs typeface="Arial" panose="020B0604020202020204" pitchFamily="34" charset="0"/>
                </a:rPr>
                <a:t>and Infrastructure</a:t>
              </a:r>
            </a:p>
          </p:txBody>
        </p:sp>
        <p:sp>
          <p:nvSpPr>
            <p:cNvPr id="188" name="Rectangle 187">
              <a:extLst>
                <a:ext uri="{FF2B5EF4-FFF2-40B4-BE49-F238E27FC236}">
                  <a16:creationId xmlns:a16="http://schemas.microsoft.com/office/drawing/2014/main" id="{4B46606F-807E-4CC9-ABA8-8F71258932F3}"/>
                </a:ext>
              </a:extLst>
            </p:cNvPr>
            <p:cNvSpPr/>
            <p:nvPr/>
          </p:nvSpPr>
          <p:spPr>
            <a:xfrm rot="16200000">
              <a:off x="4677548" y="1655089"/>
              <a:ext cx="215079" cy="83353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2.3</a:t>
              </a:r>
              <a:r>
                <a:rPr lang="en-GB" sz="800" dirty="0">
                  <a:solidFill>
                    <a:schemeClr val="tx1">
                      <a:lumMod val="85000"/>
                      <a:lumOff val="15000"/>
                    </a:schemeClr>
                  </a:solidFill>
                  <a:latin typeface="Arial" panose="020B0604020202020204" pitchFamily="34" charset="0"/>
                  <a:cs typeface="Arial" panose="020B0604020202020204" pitchFamily="34" charset="0"/>
                </a:rPr>
                <a:t> Data Warehousing</a:t>
              </a:r>
            </a:p>
          </p:txBody>
        </p:sp>
        <p:sp>
          <p:nvSpPr>
            <p:cNvPr id="189" name="Rectangle 188">
              <a:extLst>
                <a:ext uri="{FF2B5EF4-FFF2-40B4-BE49-F238E27FC236}">
                  <a16:creationId xmlns:a16="http://schemas.microsoft.com/office/drawing/2014/main" id="{0DAF29DD-79CF-404C-B43D-B39738FAFE0C}"/>
                </a:ext>
              </a:extLst>
            </p:cNvPr>
            <p:cNvSpPr/>
            <p:nvPr/>
          </p:nvSpPr>
          <p:spPr>
            <a:xfrm rot="16200000">
              <a:off x="4673508" y="1895300"/>
              <a:ext cx="220766" cy="8376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2.3.1</a:t>
              </a:r>
              <a:r>
                <a:rPr lang="en-GB" sz="800" dirty="0">
                  <a:solidFill>
                    <a:schemeClr val="bg1"/>
                  </a:solidFill>
                  <a:latin typeface="Arial" panose="020B0604020202020204" pitchFamily="34" charset="0"/>
                  <a:cs typeface="Arial" panose="020B0604020202020204" pitchFamily="34" charset="0"/>
                </a:rPr>
                <a:t> Data storage</a:t>
              </a:r>
            </a:p>
          </p:txBody>
        </p:sp>
        <p:sp>
          <p:nvSpPr>
            <p:cNvPr id="190" name="Rectangle 189">
              <a:extLst>
                <a:ext uri="{FF2B5EF4-FFF2-40B4-BE49-F238E27FC236}">
                  <a16:creationId xmlns:a16="http://schemas.microsoft.com/office/drawing/2014/main" id="{E4F910ED-EB4A-4E50-8EB1-32BD128FBE07}"/>
                </a:ext>
              </a:extLst>
            </p:cNvPr>
            <p:cNvSpPr/>
            <p:nvPr/>
          </p:nvSpPr>
          <p:spPr>
            <a:xfrm rot="16200000">
              <a:off x="4672844" y="2150959"/>
              <a:ext cx="226373" cy="8376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2.3.2</a:t>
              </a:r>
              <a:r>
                <a:rPr lang="en-GB" sz="800" dirty="0">
                  <a:solidFill>
                    <a:schemeClr val="bg1"/>
                  </a:solidFill>
                  <a:latin typeface="Arial" panose="020B0604020202020204" pitchFamily="34" charset="0"/>
                  <a:cs typeface="Arial" panose="020B0604020202020204" pitchFamily="34" charset="0"/>
                </a:rPr>
                <a:t> ETL</a:t>
              </a:r>
            </a:p>
          </p:txBody>
        </p:sp>
        <p:sp>
          <p:nvSpPr>
            <p:cNvPr id="289" name="Rectangle 288">
              <a:extLst>
                <a:ext uri="{FF2B5EF4-FFF2-40B4-BE49-F238E27FC236}">
                  <a16:creationId xmlns:a16="http://schemas.microsoft.com/office/drawing/2014/main" id="{427E55DE-A785-4077-886E-297355250242}"/>
                </a:ext>
              </a:extLst>
            </p:cNvPr>
            <p:cNvSpPr/>
            <p:nvPr/>
          </p:nvSpPr>
          <p:spPr>
            <a:xfrm rot="16200000">
              <a:off x="6807057" y="1542280"/>
              <a:ext cx="216000" cy="1030415"/>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2.5</a:t>
              </a:r>
              <a:r>
                <a:rPr lang="en-GB" sz="800" dirty="0">
                  <a:solidFill>
                    <a:schemeClr val="tx1">
                      <a:lumMod val="85000"/>
                      <a:lumOff val="15000"/>
                    </a:schemeClr>
                  </a:solidFill>
                  <a:latin typeface="Arial" panose="020B0604020202020204" pitchFamily="34" charset="0"/>
                  <a:cs typeface="Arial" panose="020B0604020202020204" pitchFamily="34" charset="0"/>
                </a:rPr>
                <a:t> </a:t>
              </a:r>
              <a:r>
                <a:rPr lang="en-US" sz="800" dirty="0">
                  <a:solidFill>
                    <a:schemeClr val="tx1">
                      <a:lumMod val="85000"/>
                      <a:lumOff val="15000"/>
                    </a:schemeClr>
                  </a:solidFill>
                  <a:latin typeface="Arial" panose="020B0604020202020204" pitchFamily="34" charset="0"/>
                  <a:cs typeface="Arial" panose="020B0604020202020204" pitchFamily="34" charset="0"/>
                </a:rPr>
                <a:t>Cyber Security and Digital Identity</a:t>
              </a:r>
            </a:p>
          </p:txBody>
        </p:sp>
        <p:sp>
          <p:nvSpPr>
            <p:cNvPr id="373" name="Rectangle 372">
              <a:extLst>
                <a:ext uri="{FF2B5EF4-FFF2-40B4-BE49-F238E27FC236}">
                  <a16:creationId xmlns:a16="http://schemas.microsoft.com/office/drawing/2014/main" id="{9F66EDCF-985E-4DD9-A94E-23E73FA71712}"/>
                </a:ext>
              </a:extLst>
            </p:cNvPr>
            <p:cNvSpPr/>
            <p:nvPr/>
          </p:nvSpPr>
          <p:spPr>
            <a:xfrm rot="16200000">
              <a:off x="6815159" y="1783049"/>
              <a:ext cx="216000" cy="10304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2.5.1</a:t>
              </a:r>
              <a:r>
                <a:rPr lang="en-GB" sz="800" dirty="0">
                  <a:solidFill>
                    <a:schemeClr val="bg1"/>
                  </a:solidFill>
                  <a:latin typeface="Arial" panose="020B0604020202020204" pitchFamily="34" charset="0"/>
                  <a:cs typeface="Arial" panose="020B0604020202020204" pitchFamily="34" charset="0"/>
                </a:rPr>
                <a:t> Enterprise IT security</a:t>
              </a:r>
            </a:p>
          </p:txBody>
        </p:sp>
        <p:sp>
          <p:nvSpPr>
            <p:cNvPr id="374" name="Rectangle 373">
              <a:extLst>
                <a:ext uri="{FF2B5EF4-FFF2-40B4-BE49-F238E27FC236}">
                  <a16:creationId xmlns:a16="http://schemas.microsoft.com/office/drawing/2014/main" id="{679EC1A7-6A37-41E4-B6CA-C7ABB28460DF}"/>
                </a:ext>
              </a:extLst>
            </p:cNvPr>
            <p:cNvSpPr/>
            <p:nvPr/>
          </p:nvSpPr>
          <p:spPr>
            <a:xfrm rot="16200000">
              <a:off x="6809434" y="2032792"/>
              <a:ext cx="202984" cy="1028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2.5.2</a:t>
              </a:r>
              <a:r>
                <a:rPr lang="en-GB" sz="800" dirty="0">
                  <a:solidFill>
                    <a:schemeClr val="bg1"/>
                  </a:solidFill>
                  <a:latin typeface="Arial" panose="020B0604020202020204" pitchFamily="34" charset="0"/>
                  <a:cs typeface="Arial" panose="020B0604020202020204" pitchFamily="34" charset="0"/>
                </a:rPr>
                <a:t> Cyber </a:t>
              </a:r>
              <a:r>
                <a:rPr lang="en-GB" sz="800" dirty="0" err="1">
                  <a:solidFill>
                    <a:schemeClr val="bg1"/>
                  </a:solidFill>
                  <a:latin typeface="Arial" panose="020B0604020202020204" pitchFamily="34" charset="0"/>
                  <a:cs typeface="Arial" panose="020B0604020202020204" pitchFamily="34" charset="0"/>
                </a:rPr>
                <a:t>defense</a:t>
              </a:r>
              <a:endParaRPr lang="en-GB" sz="800" dirty="0">
                <a:solidFill>
                  <a:schemeClr val="bg1"/>
                </a:solidFill>
                <a:latin typeface="Arial" panose="020B0604020202020204" pitchFamily="34" charset="0"/>
                <a:cs typeface="Arial" panose="020B0604020202020204" pitchFamily="34" charset="0"/>
              </a:endParaRPr>
            </a:p>
          </p:txBody>
        </p:sp>
        <p:sp>
          <p:nvSpPr>
            <p:cNvPr id="375" name="Rectangle 374">
              <a:extLst>
                <a:ext uri="{FF2B5EF4-FFF2-40B4-BE49-F238E27FC236}">
                  <a16:creationId xmlns:a16="http://schemas.microsoft.com/office/drawing/2014/main" id="{AE315F07-8111-4A01-A07D-508A77CF9EC6}"/>
                </a:ext>
              </a:extLst>
            </p:cNvPr>
            <p:cNvSpPr/>
            <p:nvPr/>
          </p:nvSpPr>
          <p:spPr>
            <a:xfrm rot="16200000">
              <a:off x="6802924" y="2276056"/>
              <a:ext cx="216000" cy="10288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2.5.3</a:t>
              </a:r>
              <a:r>
                <a:rPr lang="en-GB" sz="800" dirty="0">
                  <a:solidFill>
                    <a:schemeClr val="bg1"/>
                  </a:solidFill>
                  <a:latin typeface="Arial" panose="020B0604020202020204" pitchFamily="34" charset="0"/>
                  <a:cs typeface="Arial" panose="020B0604020202020204" pitchFamily="34" charset="0"/>
                </a:rPr>
                <a:t> IAM and data security</a:t>
              </a:r>
            </a:p>
          </p:txBody>
        </p:sp>
        <p:sp>
          <p:nvSpPr>
            <p:cNvPr id="207" name="Rectangle 206">
              <a:extLst>
                <a:ext uri="{FF2B5EF4-FFF2-40B4-BE49-F238E27FC236}">
                  <a16:creationId xmlns:a16="http://schemas.microsoft.com/office/drawing/2014/main" id="{88C0F12C-8147-4A41-A6DA-443FA0C7836D}"/>
                </a:ext>
              </a:extLst>
            </p:cNvPr>
            <p:cNvSpPr/>
            <p:nvPr/>
          </p:nvSpPr>
          <p:spPr>
            <a:xfrm rot="16200000">
              <a:off x="5714116" y="1543088"/>
              <a:ext cx="216000" cy="103041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2.4</a:t>
              </a:r>
              <a:r>
                <a:rPr lang="en-GB" sz="800" dirty="0">
                  <a:solidFill>
                    <a:schemeClr val="tx1">
                      <a:lumMod val="85000"/>
                      <a:lumOff val="15000"/>
                    </a:schemeClr>
                  </a:solidFill>
                  <a:latin typeface="Arial" panose="020B0604020202020204" pitchFamily="34" charset="0"/>
                  <a:cs typeface="Arial" panose="020B0604020202020204" pitchFamily="34" charset="0"/>
                </a:rPr>
                <a:t> Operational Innovation</a:t>
              </a:r>
            </a:p>
          </p:txBody>
        </p:sp>
        <p:sp>
          <p:nvSpPr>
            <p:cNvPr id="208" name="Rectangle 207">
              <a:extLst>
                <a:ext uri="{FF2B5EF4-FFF2-40B4-BE49-F238E27FC236}">
                  <a16:creationId xmlns:a16="http://schemas.microsoft.com/office/drawing/2014/main" id="{EE1ADEC4-AE17-475E-8EEC-84B3A17D07FF}"/>
                </a:ext>
              </a:extLst>
            </p:cNvPr>
            <p:cNvSpPr/>
            <p:nvPr/>
          </p:nvSpPr>
          <p:spPr>
            <a:xfrm rot="16200000">
              <a:off x="5724318" y="1787735"/>
              <a:ext cx="215999" cy="10179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2.4.1</a:t>
              </a:r>
              <a:r>
                <a:rPr lang="en-GB" sz="800" dirty="0">
                  <a:solidFill>
                    <a:schemeClr val="bg1"/>
                  </a:solidFill>
                  <a:latin typeface="Arial" panose="020B0604020202020204" pitchFamily="34" charset="0"/>
                  <a:cs typeface="Arial" panose="020B0604020202020204" pitchFamily="34" charset="0"/>
                </a:rPr>
                <a:t> Process redesign</a:t>
              </a:r>
            </a:p>
          </p:txBody>
        </p:sp>
        <p:sp>
          <p:nvSpPr>
            <p:cNvPr id="401" name="Rectangle 400">
              <a:extLst>
                <a:ext uri="{FF2B5EF4-FFF2-40B4-BE49-F238E27FC236}">
                  <a16:creationId xmlns:a16="http://schemas.microsoft.com/office/drawing/2014/main" id="{EDB8AC3A-896C-45F5-A469-F34079BE0086}"/>
                </a:ext>
              </a:extLst>
            </p:cNvPr>
            <p:cNvSpPr/>
            <p:nvPr/>
          </p:nvSpPr>
          <p:spPr>
            <a:xfrm rot="16200000">
              <a:off x="5634949" y="2113717"/>
              <a:ext cx="367893" cy="101794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2.4.2</a:t>
              </a:r>
              <a:r>
                <a:rPr lang="en-GB" sz="800" dirty="0">
                  <a:solidFill>
                    <a:schemeClr val="bg1"/>
                  </a:solidFill>
                  <a:latin typeface="Arial" panose="020B0604020202020204" pitchFamily="34" charset="0"/>
                  <a:cs typeface="Arial" panose="020B0604020202020204" pitchFamily="34" charset="0"/>
                </a:rPr>
                <a:t> Software engineering/ </a:t>
              </a:r>
              <a:r>
                <a:rPr lang="en-GB" sz="800" dirty="0" err="1">
                  <a:solidFill>
                    <a:schemeClr val="bg1"/>
                  </a:solidFill>
                  <a:latin typeface="Arial" panose="020B0604020202020204" pitchFamily="34" charset="0"/>
                  <a:cs typeface="Arial" panose="020B0604020202020204" pitchFamily="34" charset="0"/>
                </a:rPr>
                <a:t>DevOpps</a:t>
              </a:r>
              <a:endParaRPr lang="en-GB" sz="800" dirty="0">
                <a:solidFill>
                  <a:schemeClr val="bg1"/>
                </a:solidFill>
                <a:latin typeface="Arial" panose="020B0604020202020204" pitchFamily="34" charset="0"/>
                <a:cs typeface="Arial" panose="020B0604020202020204" pitchFamily="34" charset="0"/>
              </a:endParaRPr>
            </a:p>
          </p:txBody>
        </p:sp>
        <p:sp>
          <p:nvSpPr>
            <p:cNvPr id="197" name="Rectangle 196">
              <a:extLst>
                <a:ext uri="{FF2B5EF4-FFF2-40B4-BE49-F238E27FC236}">
                  <a16:creationId xmlns:a16="http://schemas.microsoft.com/office/drawing/2014/main" id="{2A41FDF4-3CCD-499C-A8AB-F796B4AC2EEF}"/>
                </a:ext>
              </a:extLst>
            </p:cNvPr>
            <p:cNvSpPr/>
            <p:nvPr/>
          </p:nvSpPr>
          <p:spPr>
            <a:xfrm rot="16200000">
              <a:off x="2088411" y="1656553"/>
              <a:ext cx="219784" cy="816525"/>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2.1</a:t>
              </a:r>
              <a:r>
                <a:rPr lang="en-GB" sz="800" dirty="0">
                  <a:solidFill>
                    <a:schemeClr val="tx1">
                      <a:lumMod val="85000"/>
                      <a:lumOff val="15000"/>
                    </a:schemeClr>
                  </a:solidFill>
                  <a:latin typeface="Arial" panose="020B0604020202020204" pitchFamily="34" charset="0"/>
                  <a:cs typeface="Arial" panose="020B0604020202020204" pitchFamily="34" charset="0"/>
                </a:rPr>
                <a:t> Cloud Management</a:t>
              </a:r>
            </a:p>
          </p:txBody>
        </p:sp>
        <p:sp>
          <p:nvSpPr>
            <p:cNvPr id="205" name="Rectangle 204">
              <a:extLst>
                <a:ext uri="{FF2B5EF4-FFF2-40B4-BE49-F238E27FC236}">
                  <a16:creationId xmlns:a16="http://schemas.microsoft.com/office/drawing/2014/main" id="{4CBC07C6-73D3-48C0-A42B-FB152ABDF760}"/>
                </a:ext>
              </a:extLst>
            </p:cNvPr>
            <p:cNvSpPr/>
            <p:nvPr/>
          </p:nvSpPr>
          <p:spPr>
            <a:xfrm rot="16200000">
              <a:off x="2090301" y="1888439"/>
              <a:ext cx="216000" cy="81652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2.1.1</a:t>
              </a:r>
              <a:r>
                <a:rPr lang="en-GB" sz="800" dirty="0">
                  <a:solidFill>
                    <a:schemeClr val="bg1"/>
                  </a:solidFill>
                  <a:latin typeface="Arial" panose="020B0604020202020204" pitchFamily="34" charset="0"/>
                  <a:cs typeface="Arial" panose="020B0604020202020204" pitchFamily="34" charset="0"/>
                </a:rPr>
                <a:t> Cloud competence</a:t>
              </a:r>
            </a:p>
          </p:txBody>
        </p:sp>
        <p:sp>
          <p:nvSpPr>
            <p:cNvPr id="206" name="Rectangle 205">
              <a:extLst>
                <a:ext uri="{FF2B5EF4-FFF2-40B4-BE49-F238E27FC236}">
                  <a16:creationId xmlns:a16="http://schemas.microsoft.com/office/drawing/2014/main" id="{5A7FE774-1693-43AE-994D-C80155796B8E}"/>
                </a:ext>
              </a:extLst>
            </p:cNvPr>
            <p:cNvSpPr/>
            <p:nvPr/>
          </p:nvSpPr>
          <p:spPr>
            <a:xfrm rot="16200000">
              <a:off x="2090302" y="2132421"/>
              <a:ext cx="216000" cy="81652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2.1.2</a:t>
              </a:r>
              <a:r>
                <a:rPr lang="en-GB" sz="800" dirty="0">
                  <a:solidFill>
                    <a:schemeClr val="bg1"/>
                  </a:solidFill>
                  <a:latin typeface="Arial" panose="020B0604020202020204" pitchFamily="34" charset="0"/>
                  <a:cs typeface="Arial" panose="020B0604020202020204" pitchFamily="34" charset="0"/>
                </a:rPr>
                <a:t> Cloud migration</a:t>
              </a:r>
            </a:p>
          </p:txBody>
        </p:sp>
        <p:sp>
          <p:nvSpPr>
            <p:cNvPr id="402" name="Rectangle 401">
              <a:extLst>
                <a:ext uri="{FF2B5EF4-FFF2-40B4-BE49-F238E27FC236}">
                  <a16:creationId xmlns:a16="http://schemas.microsoft.com/office/drawing/2014/main" id="{578FE585-AF5E-45A6-857E-A208FFE9C997}"/>
                </a:ext>
              </a:extLst>
            </p:cNvPr>
            <p:cNvSpPr/>
            <p:nvPr/>
          </p:nvSpPr>
          <p:spPr>
            <a:xfrm rot="16200000">
              <a:off x="2091019" y="2376730"/>
              <a:ext cx="216000" cy="8150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2.1.3</a:t>
              </a:r>
              <a:r>
                <a:rPr lang="en-GB" sz="800" dirty="0">
                  <a:solidFill>
                    <a:schemeClr val="bg1"/>
                  </a:solidFill>
                  <a:latin typeface="Arial" panose="020B0604020202020204" pitchFamily="34" charset="0"/>
                  <a:cs typeface="Arial" panose="020B0604020202020204" pitchFamily="34" charset="0"/>
                </a:rPr>
                <a:t> Cloud architecture</a:t>
              </a:r>
            </a:p>
          </p:txBody>
        </p:sp>
        <p:sp>
          <p:nvSpPr>
            <p:cNvPr id="376" name="Rectangle 375">
              <a:extLst>
                <a:ext uri="{FF2B5EF4-FFF2-40B4-BE49-F238E27FC236}">
                  <a16:creationId xmlns:a16="http://schemas.microsoft.com/office/drawing/2014/main" id="{0D0AE130-2C8C-4CDD-AC8E-B02A4EC8FCD2}"/>
                </a:ext>
              </a:extLst>
            </p:cNvPr>
            <p:cNvSpPr/>
            <p:nvPr/>
          </p:nvSpPr>
          <p:spPr>
            <a:xfrm rot="16200000">
              <a:off x="8122587" y="1272515"/>
              <a:ext cx="235790" cy="1495382"/>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2.6</a:t>
              </a:r>
              <a:r>
                <a:rPr lang="en-GB" sz="800" dirty="0">
                  <a:solidFill>
                    <a:schemeClr val="tx1">
                      <a:lumMod val="85000"/>
                      <a:lumOff val="15000"/>
                    </a:schemeClr>
                  </a:solidFill>
                  <a:latin typeface="Arial" panose="020B0604020202020204" pitchFamily="34" charset="0"/>
                  <a:cs typeface="Arial" panose="020B0604020202020204" pitchFamily="34" charset="0"/>
                </a:rPr>
                <a:t> Specialized </a:t>
              </a:r>
              <a:br>
                <a:rPr lang="en-GB" sz="800" dirty="0">
                  <a:solidFill>
                    <a:schemeClr val="tx1">
                      <a:lumMod val="85000"/>
                      <a:lumOff val="15000"/>
                    </a:schemeClr>
                  </a:solidFill>
                  <a:latin typeface="Arial" panose="020B0604020202020204" pitchFamily="34" charset="0"/>
                  <a:cs typeface="Arial" panose="020B0604020202020204" pitchFamily="34" charset="0"/>
                </a:rPr>
              </a:br>
              <a:r>
                <a:rPr lang="en-GB" sz="800" dirty="0">
                  <a:solidFill>
                    <a:schemeClr val="tx1">
                      <a:lumMod val="85000"/>
                      <a:lumOff val="15000"/>
                    </a:schemeClr>
                  </a:solidFill>
                  <a:latin typeface="Arial" panose="020B0604020202020204" pitchFamily="34" charset="0"/>
                  <a:cs typeface="Arial" panose="020B0604020202020204" pitchFamily="34" charset="0"/>
                </a:rPr>
                <a:t>Research IT Services</a:t>
              </a:r>
            </a:p>
          </p:txBody>
        </p:sp>
        <p:sp>
          <p:nvSpPr>
            <p:cNvPr id="377" name="Rectangle 376">
              <a:extLst>
                <a:ext uri="{FF2B5EF4-FFF2-40B4-BE49-F238E27FC236}">
                  <a16:creationId xmlns:a16="http://schemas.microsoft.com/office/drawing/2014/main" id="{9656263C-8C57-40B9-A257-8C65FC09089A}"/>
                </a:ext>
              </a:extLst>
            </p:cNvPr>
            <p:cNvSpPr/>
            <p:nvPr/>
          </p:nvSpPr>
          <p:spPr>
            <a:xfrm rot="16200000">
              <a:off x="8128709" y="1565027"/>
              <a:ext cx="235789" cy="148314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2.6.1 Software engineering review and support</a:t>
              </a:r>
              <a:endParaRPr lang="en-GB" sz="800" dirty="0">
                <a:solidFill>
                  <a:schemeClr val="bg1"/>
                </a:solidFill>
                <a:latin typeface="Arial" panose="020B0604020202020204" pitchFamily="34" charset="0"/>
                <a:cs typeface="Arial" panose="020B0604020202020204" pitchFamily="34" charset="0"/>
              </a:endParaRPr>
            </a:p>
          </p:txBody>
        </p:sp>
        <p:sp>
          <p:nvSpPr>
            <p:cNvPr id="400" name="Rectangle 399">
              <a:extLst>
                <a:ext uri="{FF2B5EF4-FFF2-40B4-BE49-F238E27FC236}">
                  <a16:creationId xmlns:a16="http://schemas.microsoft.com/office/drawing/2014/main" id="{4DB83556-70EE-46D6-8B32-7265475378A0}"/>
                </a:ext>
              </a:extLst>
            </p:cNvPr>
            <p:cNvSpPr/>
            <p:nvPr/>
          </p:nvSpPr>
          <p:spPr>
            <a:xfrm rot="16200000">
              <a:off x="8140198" y="1834977"/>
              <a:ext cx="227120" cy="146883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2.6.2 Provisioning IaaS for research</a:t>
              </a:r>
              <a:endParaRPr lang="en-GB" sz="800" dirty="0">
                <a:solidFill>
                  <a:schemeClr val="bg1"/>
                </a:solidFill>
                <a:latin typeface="Arial" panose="020B0604020202020204" pitchFamily="34" charset="0"/>
                <a:cs typeface="Arial" panose="020B0604020202020204" pitchFamily="34" charset="0"/>
              </a:endParaRPr>
            </a:p>
          </p:txBody>
        </p:sp>
        <p:sp>
          <p:nvSpPr>
            <p:cNvPr id="403" name="Rectangle 402">
              <a:extLst>
                <a:ext uri="{FF2B5EF4-FFF2-40B4-BE49-F238E27FC236}">
                  <a16:creationId xmlns:a16="http://schemas.microsoft.com/office/drawing/2014/main" id="{83E03785-CFA8-40D8-82C3-E8D90FE0C086}"/>
                </a:ext>
              </a:extLst>
            </p:cNvPr>
            <p:cNvSpPr/>
            <p:nvPr/>
          </p:nvSpPr>
          <p:spPr>
            <a:xfrm rot="16200000">
              <a:off x="8132673" y="2091622"/>
              <a:ext cx="242168" cy="14688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2.6.3 Research applications architecture</a:t>
              </a:r>
              <a:endParaRPr lang="en-GB" sz="800" dirty="0">
                <a:solidFill>
                  <a:schemeClr val="bg1"/>
                </a:solidFill>
                <a:latin typeface="Arial" panose="020B0604020202020204" pitchFamily="34" charset="0"/>
                <a:cs typeface="Arial" panose="020B0604020202020204" pitchFamily="34" charset="0"/>
              </a:endParaRPr>
            </a:p>
          </p:txBody>
        </p:sp>
        <p:sp>
          <p:nvSpPr>
            <p:cNvPr id="270" name="Rectangle 269">
              <a:extLst>
                <a:ext uri="{FF2B5EF4-FFF2-40B4-BE49-F238E27FC236}">
                  <a16:creationId xmlns:a16="http://schemas.microsoft.com/office/drawing/2014/main" id="{D500FA3E-6AF0-4FA4-86E6-5EFE745C9A77}"/>
                </a:ext>
              </a:extLst>
            </p:cNvPr>
            <p:cNvSpPr/>
            <p:nvPr/>
          </p:nvSpPr>
          <p:spPr>
            <a:xfrm rot="16200000">
              <a:off x="3373987" y="1247458"/>
              <a:ext cx="216000" cy="1629928"/>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2.2</a:t>
              </a:r>
              <a:r>
                <a:rPr lang="en-GB" sz="800" dirty="0">
                  <a:solidFill>
                    <a:schemeClr val="tx1">
                      <a:lumMod val="85000"/>
                      <a:lumOff val="15000"/>
                    </a:schemeClr>
                  </a:solidFill>
                  <a:latin typeface="Arial" panose="020B0604020202020204" pitchFamily="34" charset="0"/>
                  <a:cs typeface="Arial" panose="020B0604020202020204" pitchFamily="34" charset="0"/>
                </a:rPr>
                <a:t> On-Premise Infrastructure Provisioning and Support</a:t>
              </a:r>
            </a:p>
          </p:txBody>
        </p:sp>
        <p:sp>
          <p:nvSpPr>
            <p:cNvPr id="336" name="Rectangle 335">
              <a:extLst>
                <a:ext uri="{FF2B5EF4-FFF2-40B4-BE49-F238E27FC236}">
                  <a16:creationId xmlns:a16="http://schemas.microsoft.com/office/drawing/2014/main" id="{050693E8-73C9-47D8-9D4A-F961C6E0BC91}"/>
                </a:ext>
              </a:extLst>
            </p:cNvPr>
            <p:cNvSpPr/>
            <p:nvPr/>
          </p:nvSpPr>
          <p:spPr>
            <a:xfrm rot="16200000">
              <a:off x="3314149" y="1541577"/>
              <a:ext cx="335674" cy="162992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2.2.1</a:t>
              </a:r>
              <a:r>
                <a:rPr lang="en-GB" sz="800" dirty="0">
                  <a:solidFill>
                    <a:schemeClr val="bg1"/>
                  </a:solidFill>
                  <a:latin typeface="Arial" panose="020B0604020202020204" pitchFamily="34" charset="0"/>
                  <a:cs typeface="Arial" panose="020B0604020202020204" pitchFamily="34" charset="0"/>
                </a:rPr>
                <a:t> Support and provisioning for network, applications, storage, and compute</a:t>
              </a:r>
            </a:p>
          </p:txBody>
        </p:sp>
        <p:sp>
          <p:nvSpPr>
            <p:cNvPr id="408" name="Rectangle 407">
              <a:extLst>
                <a:ext uri="{FF2B5EF4-FFF2-40B4-BE49-F238E27FC236}">
                  <a16:creationId xmlns:a16="http://schemas.microsoft.com/office/drawing/2014/main" id="{CDA062F9-12F2-47A5-90E8-E63CD254DCAB}"/>
                </a:ext>
              </a:extLst>
            </p:cNvPr>
            <p:cNvSpPr/>
            <p:nvPr/>
          </p:nvSpPr>
          <p:spPr>
            <a:xfrm rot="16200000">
              <a:off x="3373986" y="1855565"/>
              <a:ext cx="216000" cy="162992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2.2.2</a:t>
              </a:r>
              <a:r>
                <a:rPr lang="en-GB" sz="800" dirty="0">
                  <a:solidFill>
                    <a:schemeClr val="bg1"/>
                  </a:solidFill>
                  <a:latin typeface="Arial" panose="020B0604020202020204" pitchFamily="34" charset="0"/>
                  <a:cs typeface="Arial" panose="020B0604020202020204" pitchFamily="34" charset="0"/>
                </a:rPr>
                <a:t> Support and provisioning for IT equipment</a:t>
              </a:r>
            </a:p>
          </p:txBody>
        </p:sp>
        <p:sp>
          <p:nvSpPr>
            <p:cNvPr id="409" name="Rectangle 408">
              <a:extLst>
                <a:ext uri="{FF2B5EF4-FFF2-40B4-BE49-F238E27FC236}">
                  <a16:creationId xmlns:a16="http://schemas.microsoft.com/office/drawing/2014/main" id="{30F4FB3C-0CD3-41E1-B2EF-5033A1E6FFC5}"/>
                </a:ext>
              </a:extLst>
            </p:cNvPr>
            <p:cNvSpPr/>
            <p:nvPr/>
          </p:nvSpPr>
          <p:spPr>
            <a:xfrm rot="16200000">
              <a:off x="9545723" y="1480732"/>
              <a:ext cx="244433" cy="1171504"/>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2.7</a:t>
              </a:r>
              <a:r>
                <a:rPr lang="en-GB" sz="800" dirty="0">
                  <a:solidFill>
                    <a:schemeClr val="tx1">
                      <a:lumMod val="85000"/>
                      <a:lumOff val="15000"/>
                    </a:schemeClr>
                  </a:solidFill>
                  <a:latin typeface="Arial" panose="020B0604020202020204" pitchFamily="34" charset="0"/>
                  <a:cs typeface="Arial" panose="020B0604020202020204" pitchFamily="34" charset="0"/>
                </a:rPr>
                <a:t> Enterprise Applications Support</a:t>
              </a:r>
            </a:p>
          </p:txBody>
        </p:sp>
        <p:sp>
          <p:nvSpPr>
            <p:cNvPr id="410" name="Rectangle 409">
              <a:extLst>
                <a:ext uri="{FF2B5EF4-FFF2-40B4-BE49-F238E27FC236}">
                  <a16:creationId xmlns:a16="http://schemas.microsoft.com/office/drawing/2014/main" id="{4F25C591-C503-4832-A3FE-80E610F849FA}"/>
                </a:ext>
              </a:extLst>
            </p:cNvPr>
            <p:cNvSpPr/>
            <p:nvPr/>
          </p:nvSpPr>
          <p:spPr>
            <a:xfrm rot="16200000">
              <a:off x="9524242" y="1778178"/>
              <a:ext cx="287394" cy="11715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2.7.1a  Enterprise Resource Planning</a:t>
              </a:r>
              <a:endParaRPr lang="en-GB" sz="800" dirty="0">
                <a:solidFill>
                  <a:schemeClr val="bg1"/>
                </a:solidFill>
                <a:latin typeface="Arial" panose="020B0604020202020204" pitchFamily="34" charset="0"/>
                <a:cs typeface="Arial" panose="020B0604020202020204" pitchFamily="34" charset="0"/>
              </a:endParaRPr>
            </a:p>
          </p:txBody>
        </p:sp>
        <p:sp>
          <p:nvSpPr>
            <p:cNvPr id="413" name="Rectangle 412">
              <a:extLst>
                <a:ext uri="{FF2B5EF4-FFF2-40B4-BE49-F238E27FC236}">
                  <a16:creationId xmlns:a16="http://schemas.microsoft.com/office/drawing/2014/main" id="{260B3A80-D7E4-4722-90BC-AF92882136C4}"/>
                </a:ext>
              </a:extLst>
            </p:cNvPr>
            <p:cNvSpPr/>
            <p:nvPr/>
          </p:nvSpPr>
          <p:spPr>
            <a:xfrm rot="16200000">
              <a:off x="10854844" y="1389418"/>
              <a:ext cx="216000" cy="1346008"/>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2.8</a:t>
              </a:r>
              <a:r>
                <a:rPr lang="en-GB" sz="800" dirty="0">
                  <a:solidFill>
                    <a:schemeClr val="tx1">
                      <a:lumMod val="85000"/>
                      <a:lumOff val="15000"/>
                    </a:schemeClr>
                  </a:solidFill>
                  <a:latin typeface="Arial" panose="020B0604020202020204" pitchFamily="34" charset="0"/>
                  <a:cs typeface="Arial" panose="020B0604020202020204" pitchFamily="34" charset="0"/>
                </a:rPr>
                <a:t> IT Governance</a:t>
              </a:r>
            </a:p>
          </p:txBody>
        </p:sp>
        <p:sp>
          <p:nvSpPr>
            <p:cNvPr id="414" name="Rectangle 413">
              <a:extLst>
                <a:ext uri="{FF2B5EF4-FFF2-40B4-BE49-F238E27FC236}">
                  <a16:creationId xmlns:a16="http://schemas.microsoft.com/office/drawing/2014/main" id="{059F2025-F602-4F3B-B6FB-7A9F18E300A9}"/>
                </a:ext>
              </a:extLst>
            </p:cNvPr>
            <p:cNvSpPr/>
            <p:nvPr/>
          </p:nvSpPr>
          <p:spPr>
            <a:xfrm rot="16200000">
              <a:off x="10860100" y="2139953"/>
              <a:ext cx="216000" cy="1346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2.8.3 Software standards and policies</a:t>
              </a:r>
              <a:endParaRPr lang="en-GB" sz="800" dirty="0">
                <a:solidFill>
                  <a:schemeClr val="bg1"/>
                </a:solidFill>
                <a:latin typeface="Arial" panose="020B0604020202020204" pitchFamily="34" charset="0"/>
                <a:cs typeface="Arial" panose="020B0604020202020204" pitchFamily="34" charset="0"/>
              </a:endParaRPr>
            </a:p>
          </p:txBody>
        </p:sp>
        <p:sp>
          <p:nvSpPr>
            <p:cNvPr id="415" name="Rectangle 414">
              <a:extLst>
                <a:ext uri="{FF2B5EF4-FFF2-40B4-BE49-F238E27FC236}">
                  <a16:creationId xmlns:a16="http://schemas.microsoft.com/office/drawing/2014/main" id="{D0FF700C-E9FE-4929-85D9-2F1A2C829ABA}"/>
                </a:ext>
              </a:extLst>
            </p:cNvPr>
            <p:cNvSpPr/>
            <p:nvPr/>
          </p:nvSpPr>
          <p:spPr>
            <a:xfrm rot="16200000">
              <a:off x="10867438" y="1884713"/>
              <a:ext cx="216000" cy="1346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2.8.2 Hardware standards and policies</a:t>
              </a:r>
              <a:endParaRPr lang="en-GB" sz="800" dirty="0">
                <a:solidFill>
                  <a:schemeClr val="bg1"/>
                </a:solidFill>
                <a:latin typeface="Arial" panose="020B0604020202020204" pitchFamily="34" charset="0"/>
                <a:cs typeface="Arial" panose="020B0604020202020204" pitchFamily="34" charset="0"/>
              </a:endParaRPr>
            </a:p>
          </p:txBody>
        </p:sp>
        <p:sp>
          <p:nvSpPr>
            <p:cNvPr id="167" name="Rectangle 166">
              <a:extLst>
                <a:ext uri="{FF2B5EF4-FFF2-40B4-BE49-F238E27FC236}">
                  <a16:creationId xmlns:a16="http://schemas.microsoft.com/office/drawing/2014/main" id="{8582A9E1-A8A8-422B-92CA-457231A814CD}"/>
                </a:ext>
              </a:extLst>
            </p:cNvPr>
            <p:cNvSpPr/>
            <p:nvPr/>
          </p:nvSpPr>
          <p:spPr>
            <a:xfrm rot="16200000">
              <a:off x="10854844" y="1638722"/>
              <a:ext cx="216000" cy="1346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2.8.1 EA design and implementation</a:t>
              </a:r>
              <a:endParaRPr lang="en-GB" sz="800" dirty="0">
                <a:solidFill>
                  <a:schemeClr val="bg1"/>
                </a:solidFill>
                <a:latin typeface="Arial" panose="020B0604020202020204" pitchFamily="34" charset="0"/>
                <a:cs typeface="Arial" panose="020B0604020202020204" pitchFamily="34" charset="0"/>
              </a:endParaRPr>
            </a:p>
          </p:txBody>
        </p:sp>
        <p:sp>
          <p:nvSpPr>
            <p:cNvPr id="127" name="Rectangle 126">
              <a:extLst>
                <a:ext uri="{FF2B5EF4-FFF2-40B4-BE49-F238E27FC236}">
                  <a16:creationId xmlns:a16="http://schemas.microsoft.com/office/drawing/2014/main" id="{4F25C591-C503-4832-A3FE-80E610F849FA}"/>
                </a:ext>
              </a:extLst>
            </p:cNvPr>
            <p:cNvSpPr/>
            <p:nvPr/>
          </p:nvSpPr>
          <p:spPr>
            <a:xfrm rot="16200000">
              <a:off x="9524242" y="2090598"/>
              <a:ext cx="287394" cy="11715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2.7.1b  Performance Management</a:t>
              </a:r>
              <a:endParaRPr lang="en-GB" sz="800" dirty="0">
                <a:solidFill>
                  <a:schemeClr val="bg1"/>
                </a:solidFill>
                <a:latin typeface="Arial" panose="020B0604020202020204" pitchFamily="34" charset="0"/>
                <a:cs typeface="Arial" panose="020B0604020202020204" pitchFamily="34" charset="0"/>
              </a:endParaRPr>
            </a:p>
          </p:txBody>
        </p:sp>
      </p:grpSp>
      <p:grpSp>
        <p:nvGrpSpPr>
          <p:cNvPr id="7" name="Group 6">
            <a:extLst>
              <a:ext uri="{FF2B5EF4-FFF2-40B4-BE49-F238E27FC236}">
                <a16:creationId xmlns:a16="http://schemas.microsoft.com/office/drawing/2014/main" id="{123DDFF6-EFD2-AA42-A36C-B2CDF2E73240}"/>
              </a:ext>
            </a:extLst>
          </p:cNvPr>
          <p:cNvGrpSpPr/>
          <p:nvPr/>
        </p:nvGrpSpPr>
        <p:grpSpPr>
          <a:xfrm>
            <a:off x="380996" y="5073620"/>
            <a:ext cx="11410713" cy="668551"/>
            <a:chOff x="380996" y="4816442"/>
            <a:chExt cx="11410713" cy="668551"/>
          </a:xfrm>
        </p:grpSpPr>
        <p:sp>
          <p:nvSpPr>
            <p:cNvPr id="35" name="Rectangle 34">
              <a:extLst>
                <a:ext uri="{FF2B5EF4-FFF2-40B4-BE49-F238E27FC236}">
                  <a16:creationId xmlns:a16="http://schemas.microsoft.com/office/drawing/2014/main" id="{5671C5D8-4305-4428-877D-234A2BDF4951}"/>
                </a:ext>
              </a:extLst>
            </p:cNvPr>
            <p:cNvSpPr/>
            <p:nvPr/>
          </p:nvSpPr>
          <p:spPr>
            <a:xfrm>
              <a:off x="380996" y="4816442"/>
              <a:ext cx="11410713" cy="668551"/>
            </a:xfrm>
            <a:prstGeom prst="rect">
              <a:avLst/>
            </a:prstGeom>
            <a:solidFill>
              <a:schemeClr val="bg2">
                <a:alpha val="6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tx1"/>
                  </a:solidFill>
                  <a:latin typeface="Arial" panose="020B0604020202020204" pitchFamily="34" charset="0"/>
                  <a:cs typeface="Arial" panose="020B0604020202020204" pitchFamily="34" charset="0"/>
                </a:rPr>
                <a:t>5. Fundraising,</a:t>
              </a:r>
            </a:p>
            <a:p>
              <a:r>
                <a:rPr lang="en-US" sz="1000" b="1" dirty="0">
                  <a:solidFill>
                    <a:schemeClr val="tx1"/>
                  </a:solidFill>
                  <a:latin typeface="Arial" panose="020B0604020202020204" pitchFamily="34" charset="0"/>
                  <a:cs typeface="Arial" panose="020B0604020202020204" pitchFamily="34" charset="0"/>
                </a:rPr>
                <a:t>Communications</a:t>
              </a:r>
            </a:p>
            <a:p>
              <a:r>
                <a:rPr lang="en-US" sz="1000" b="1" dirty="0">
                  <a:solidFill>
                    <a:schemeClr val="tx1"/>
                  </a:solidFill>
                  <a:latin typeface="Arial" panose="020B0604020202020204" pitchFamily="34" charset="0"/>
                  <a:cs typeface="Arial" panose="020B0604020202020204" pitchFamily="34" charset="0"/>
                </a:rPr>
                <a:t>and Partnerships</a:t>
              </a:r>
            </a:p>
          </p:txBody>
        </p:sp>
        <p:sp>
          <p:nvSpPr>
            <p:cNvPr id="160" name="Rectangle 159">
              <a:extLst>
                <a:ext uri="{FF2B5EF4-FFF2-40B4-BE49-F238E27FC236}">
                  <a16:creationId xmlns:a16="http://schemas.microsoft.com/office/drawing/2014/main" id="{9428BAB0-81C4-4DBB-BEDE-44B1341D2B76}"/>
                </a:ext>
              </a:extLst>
            </p:cNvPr>
            <p:cNvSpPr/>
            <p:nvPr/>
          </p:nvSpPr>
          <p:spPr>
            <a:xfrm rot="16200000">
              <a:off x="10391064" y="3805039"/>
              <a:ext cx="219764" cy="2416459"/>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5.3</a:t>
              </a:r>
              <a:r>
                <a:rPr lang="en-GB" sz="800" dirty="0">
                  <a:solidFill>
                    <a:schemeClr val="tx1">
                      <a:lumMod val="85000"/>
                      <a:lumOff val="15000"/>
                    </a:schemeClr>
                  </a:solidFill>
                  <a:latin typeface="Arial" panose="020B0604020202020204" pitchFamily="34" charset="0"/>
                  <a:cs typeface="Arial" panose="020B0604020202020204" pitchFamily="34" charset="0"/>
                </a:rPr>
                <a:t> Digital Partnerships Development and Management</a:t>
              </a:r>
            </a:p>
          </p:txBody>
        </p:sp>
        <p:sp>
          <p:nvSpPr>
            <p:cNvPr id="378" name="Rectangle 377">
              <a:extLst>
                <a:ext uri="{FF2B5EF4-FFF2-40B4-BE49-F238E27FC236}">
                  <a16:creationId xmlns:a16="http://schemas.microsoft.com/office/drawing/2014/main" id="{3EB33C38-B07E-43B0-A8E9-E88BD31F4780}"/>
                </a:ext>
              </a:extLst>
            </p:cNvPr>
            <p:cNvSpPr/>
            <p:nvPr/>
          </p:nvSpPr>
          <p:spPr>
            <a:xfrm rot="16200000">
              <a:off x="9601374" y="4836608"/>
              <a:ext cx="216000" cy="83331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5.3.1</a:t>
              </a:r>
              <a:r>
                <a:rPr lang="en-GB" sz="800" dirty="0">
                  <a:solidFill>
                    <a:schemeClr val="bg1"/>
                  </a:solidFill>
                  <a:latin typeface="Arial" panose="020B0604020202020204" pitchFamily="34" charset="0"/>
                  <a:cs typeface="Arial" panose="020B0604020202020204" pitchFamily="34" charset="0"/>
                </a:rPr>
                <a:t> Capacity partnerships</a:t>
              </a:r>
            </a:p>
          </p:txBody>
        </p:sp>
        <p:sp>
          <p:nvSpPr>
            <p:cNvPr id="379" name="Rectangle 378">
              <a:extLst>
                <a:ext uri="{FF2B5EF4-FFF2-40B4-BE49-F238E27FC236}">
                  <a16:creationId xmlns:a16="http://schemas.microsoft.com/office/drawing/2014/main" id="{C0DC7519-904B-48D4-B3FB-E168884651D3}"/>
                </a:ext>
              </a:extLst>
            </p:cNvPr>
            <p:cNvSpPr/>
            <p:nvPr/>
          </p:nvSpPr>
          <p:spPr>
            <a:xfrm rot="16200000">
              <a:off x="10463072" y="4831310"/>
              <a:ext cx="216000" cy="83331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5.3.2</a:t>
              </a:r>
              <a:r>
                <a:rPr lang="en-GB" sz="800" dirty="0">
                  <a:solidFill>
                    <a:schemeClr val="bg1"/>
                  </a:solidFill>
                  <a:latin typeface="Arial" panose="020B0604020202020204" pitchFamily="34" charset="0"/>
                  <a:cs typeface="Arial" panose="020B0604020202020204" pitchFamily="34" charset="0"/>
                </a:rPr>
                <a:t> Impact partnerships</a:t>
              </a:r>
            </a:p>
          </p:txBody>
        </p:sp>
        <p:sp>
          <p:nvSpPr>
            <p:cNvPr id="158" name="Rectangle 157">
              <a:extLst>
                <a:ext uri="{FF2B5EF4-FFF2-40B4-BE49-F238E27FC236}">
                  <a16:creationId xmlns:a16="http://schemas.microsoft.com/office/drawing/2014/main" id="{81CF40E4-B17E-40B5-8C0A-5BD5A5A81751}"/>
                </a:ext>
              </a:extLst>
            </p:cNvPr>
            <p:cNvSpPr/>
            <p:nvPr/>
          </p:nvSpPr>
          <p:spPr>
            <a:xfrm rot="16200000">
              <a:off x="6681293" y="2607006"/>
              <a:ext cx="218011" cy="4810775"/>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5.2</a:t>
              </a:r>
              <a:r>
                <a:rPr lang="en-GB" sz="800" dirty="0">
                  <a:solidFill>
                    <a:schemeClr val="tx1">
                      <a:lumMod val="85000"/>
                      <a:lumOff val="15000"/>
                    </a:schemeClr>
                  </a:solidFill>
                  <a:latin typeface="Arial" panose="020B0604020202020204" pitchFamily="34" charset="0"/>
                  <a:cs typeface="Arial" panose="020B0604020202020204" pitchFamily="34" charset="0"/>
                </a:rPr>
                <a:t> Digital Communication</a:t>
              </a:r>
            </a:p>
          </p:txBody>
        </p:sp>
        <p:sp>
          <p:nvSpPr>
            <p:cNvPr id="182" name="Rectangle 181">
              <a:extLst>
                <a:ext uri="{FF2B5EF4-FFF2-40B4-BE49-F238E27FC236}">
                  <a16:creationId xmlns:a16="http://schemas.microsoft.com/office/drawing/2014/main" id="{919BE629-C5A2-445A-8D62-A6E0F5F167A8}"/>
                </a:ext>
              </a:extLst>
            </p:cNvPr>
            <p:cNvSpPr/>
            <p:nvPr/>
          </p:nvSpPr>
          <p:spPr>
            <a:xfrm rot="16200000">
              <a:off x="4600337" y="4936313"/>
              <a:ext cx="216000" cy="64454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5.2.1</a:t>
              </a:r>
              <a:r>
                <a:rPr lang="en-GB" sz="800" dirty="0">
                  <a:solidFill>
                    <a:schemeClr val="bg1"/>
                  </a:solidFill>
                  <a:latin typeface="Arial" panose="020B0604020202020204" pitchFamily="34" charset="0"/>
                  <a:cs typeface="Arial" panose="020B0604020202020204" pitchFamily="34" charset="0"/>
                </a:rPr>
                <a:t> Web optimization</a:t>
              </a:r>
            </a:p>
          </p:txBody>
        </p:sp>
        <p:sp>
          <p:nvSpPr>
            <p:cNvPr id="183" name="Rectangle 182">
              <a:extLst>
                <a:ext uri="{FF2B5EF4-FFF2-40B4-BE49-F238E27FC236}">
                  <a16:creationId xmlns:a16="http://schemas.microsoft.com/office/drawing/2014/main" id="{08C8A3EA-45EC-44B5-B271-AF299233588C}"/>
                </a:ext>
              </a:extLst>
            </p:cNvPr>
            <p:cNvSpPr/>
            <p:nvPr/>
          </p:nvSpPr>
          <p:spPr>
            <a:xfrm rot="16200000">
              <a:off x="5310561" y="4892261"/>
              <a:ext cx="334406" cy="83331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5.2.2</a:t>
              </a:r>
              <a:r>
                <a:rPr lang="en-GB" sz="800" dirty="0">
                  <a:solidFill>
                    <a:schemeClr val="bg1"/>
                  </a:solidFill>
                  <a:latin typeface="Arial" panose="020B0604020202020204" pitchFamily="34" charset="0"/>
                  <a:cs typeface="Arial" panose="020B0604020202020204" pitchFamily="34" charset="0"/>
                </a:rPr>
                <a:t> Social Media mgmt. and promotion</a:t>
              </a:r>
            </a:p>
          </p:txBody>
        </p:sp>
        <p:sp>
          <p:nvSpPr>
            <p:cNvPr id="232" name="Rectangle 231">
              <a:extLst>
                <a:ext uri="{FF2B5EF4-FFF2-40B4-BE49-F238E27FC236}">
                  <a16:creationId xmlns:a16="http://schemas.microsoft.com/office/drawing/2014/main" id="{F6495FA6-A686-4524-858D-D7C0DA03AE03}"/>
                </a:ext>
              </a:extLst>
            </p:cNvPr>
            <p:cNvSpPr/>
            <p:nvPr/>
          </p:nvSpPr>
          <p:spPr>
            <a:xfrm rot="16200000">
              <a:off x="6495577" y="4565848"/>
              <a:ext cx="216000" cy="136423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5.2.3</a:t>
              </a:r>
              <a:r>
                <a:rPr lang="en-GB" sz="800" dirty="0">
                  <a:solidFill>
                    <a:schemeClr val="bg1"/>
                  </a:solidFill>
                  <a:latin typeface="Arial" panose="020B0604020202020204" pitchFamily="34" charset="0"/>
                  <a:cs typeface="Arial" panose="020B0604020202020204" pitchFamily="34" charset="0"/>
                </a:rPr>
                <a:t> Research aggregation and promotion</a:t>
              </a:r>
            </a:p>
          </p:txBody>
        </p:sp>
        <p:sp>
          <p:nvSpPr>
            <p:cNvPr id="233" name="Rectangle 232">
              <a:extLst>
                <a:ext uri="{FF2B5EF4-FFF2-40B4-BE49-F238E27FC236}">
                  <a16:creationId xmlns:a16="http://schemas.microsoft.com/office/drawing/2014/main" id="{3822EEFA-F468-4799-81CA-8732B2DE978D}"/>
                </a:ext>
              </a:extLst>
            </p:cNvPr>
            <p:cNvSpPr/>
            <p:nvPr/>
          </p:nvSpPr>
          <p:spPr>
            <a:xfrm rot="16200000">
              <a:off x="7536344" y="4927884"/>
              <a:ext cx="216000" cy="64454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5.2.4</a:t>
              </a:r>
              <a:r>
                <a:rPr lang="en-GB" sz="800" dirty="0">
                  <a:solidFill>
                    <a:schemeClr val="bg1"/>
                  </a:solidFill>
                  <a:latin typeface="Arial" panose="020B0604020202020204" pitchFamily="34" charset="0"/>
                  <a:cs typeface="Arial" panose="020B0604020202020204" pitchFamily="34" charset="0"/>
                </a:rPr>
                <a:t> Media monitoring</a:t>
              </a:r>
            </a:p>
          </p:txBody>
        </p:sp>
        <p:sp>
          <p:nvSpPr>
            <p:cNvPr id="380" name="Rectangle 379">
              <a:extLst>
                <a:ext uri="{FF2B5EF4-FFF2-40B4-BE49-F238E27FC236}">
                  <a16:creationId xmlns:a16="http://schemas.microsoft.com/office/drawing/2014/main" id="{234FAF53-068A-4352-A2FB-1D321E5FF016}"/>
                </a:ext>
              </a:extLst>
            </p:cNvPr>
            <p:cNvSpPr/>
            <p:nvPr/>
          </p:nvSpPr>
          <p:spPr>
            <a:xfrm rot="16200000">
              <a:off x="8485061" y="4647746"/>
              <a:ext cx="216000" cy="12052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5.2.5</a:t>
              </a:r>
              <a:r>
                <a:rPr lang="en-GB" sz="800" dirty="0">
                  <a:solidFill>
                    <a:schemeClr val="bg1"/>
                  </a:solidFill>
                  <a:latin typeface="Arial" panose="020B0604020202020204" pitchFamily="34" charset="0"/>
                  <a:cs typeface="Arial" panose="020B0604020202020204" pitchFamily="34" charset="0"/>
                </a:rPr>
                <a:t> Media aggregation and publication</a:t>
              </a:r>
            </a:p>
          </p:txBody>
        </p:sp>
        <p:sp>
          <p:nvSpPr>
            <p:cNvPr id="157" name="Rectangle 156">
              <a:extLst>
                <a:ext uri="{FF2B5EF4-FFF2-40B4-BE49-F238E27FC236}">
                  <a16:creationId xmlns:a16="http://schemas.microsoft.com/office/drawing/2014/main" id="{C1FBE4D6-6D92-4685-9117-725984B98555}"/>
                </a:ext>
              </a:extLst>
            </p:cNvPr>
            <p:cNvSpPr/>
            <p:nvPr/>
          </p:nvSpPr>
          <p:spPr>
            <a:xfrm rot="16200000">
              <a:off x="2936351" y="3757080"/>
              <a:ext cx="216000" cy="250861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5.1</a:t>
              </a:r>
              <a:r>
                <a:rPr lang="en-GB" sz="800" dirty="0">
                  <a:solidFill>
                    <a:schemeClr val="tx1">
                      <a:lumMod val="85000"/>
                      <a:lumOff val="15000"/>
                    </a:schemeClr>
                  </a:solidFill>
                  <a:latin typeface="Arial" panose="020B0604020202020204" pitchFamily="34" charset="0"/>
                  <a:cs typeface="Arial" panose="020B0604020202020204" pitchFamily="34" charset="0"/>
                </a:rPr>
                <a:t> Digital Fundraising</a:t>
              </a:r>
            </a:p>
          </p:txBody>
        </p:sp>
        <p:sp>
          <p:nvSpPr>
            <p:cNvPr id="159" name="Rectangle 158">
              <a:extLst>
                <a:ext uri="{FF2B5EF4-FFF2-40B4-BE49-F238E27FC236}">
                  <a16:creationId xmlns:a16="http://schemas.microsoft.com/office/drawing/2014/main" id="{6ED368FD-82A3-4465-8ED5-0E17702CBAAE}"/>
                </a:ext>
              </a:extLst>
            </p:cNvPr>
            <p:cNvSpPr/>
            <p:nvPr/>
          </p:nvSpPr>
          <p:spPr>
            <a:xfrm rot="16200000">
              <a:off x="2297187" y="4643444"/>
              <a:ext cx="216000" cy="123028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5.1.1</a:t>
              </a:r>
              <a:r>
                <a:rPr lang="en-GB" sz="800" dirty="0">
                  <a:solidFill>
                    <a:schemeClr val="bg1"/>
                  </a:solidFill>
                  <a:latin typeface="Arial" panose="020B0604020202020204" pitchFamily="34" charset="0"/>
                  <a:cs typeface="Arial" panose="020B0604020202020204" pitchFamily="34" charset="0"/>
                </a:rPr>
                <a:t> Proposal and agreement support</a:t>
              </a:r>
            </a:p>
          </p:txBody>
        </p:sp>
        <p:sp>
          <p:nvSpPr>
            <p:cNvPr id="381" name="Rectangle 380">
              <a:extLst>
                <a:ext uri="{FF2B5EF4-FFF2-40B4-BE49-F238E27FC236}">
                  <a16:creationId xmlns:a16="http://schemas.microsoft.com/office/drawing/2014/main" id="{40052BCE-CB77-4B35-A06A-626471BC3A34}"/>
                </a:ext>
              </a:extLst>
            </p:cNvPr>
            <p:cNvSpPr/>
            <p:nvPr/>
          </p:nvSpPr>
          <p:spPr>
            <a:xfrm rot="16200000">
              <a:off x="3588036" y="4655963"/>
              <a:ext cx="216000" cy="12052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5.1.2</a:t>
              </a:r>
              <a:r>
                <a:rPr lang="en-GB" sz="800" dirty="0">
                  <a:solidFill>
                    <a:schemeClr val="bg1"/>
                  </a:solidFill>
                  <a:latin typeface="Arial" panose="020B0604020202020204" pitchFamily="34" charset="0"/>
                  <a:cs typeface="Arial" panose="020B0604020202020204" pitchFamily="34" charset="0"/>
                </a:rPr>
                <a:t> Monitoring funding opportunities  </a:t>
              </a:r>
            </a:p>
          </p:txBody>
        </p:sp>
        <p:sp>
          <p:nvSpPr>
            <p:cNvPr id="117" name="Rectangle 116">
              <a:extLst>
                <a:ext uri="{FF2B5EF4-FFF2-40B4-BE49-F238E27FC236}">
                  <a16:creationId xmlns:a16="http://schemas.microsoft.com/office/drawing/2014/main" id="{C0DC7519-904B-48D4-B3FB-E168884651D3}"/>
                </a:ext>
              </a:extLst>
            </p:cNvPr>
            <p:cNvSpPr/>
            <p:nvPr/>
          </p:nvSpPr>
          <p:spPr>
            <a:xfrm rot="16200000">
              <a:off x="11256912" y="4903705"/>
              <a:ext cx="216000" cy="6885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5.3.3 Product Management</a:t>
              </a:r>
              <a:endParaRPr lang="en-GB" sz="800" dirty="0">
                <a:solidFill>
                  <a:schemeClr val="bg1"/>
                </a:solidFill>
                <a:latin typeface="Arial" panose="020B0604020202020204" pitchFamily="34" charset="0"/>
                <a:cs typeface="Arial" panose="020B0604020202020204" pitchFamily="34" charset="0"/>
              </a:endParaRPr>
            </a:p>
          </p:txBody>
        </p:sp>
      </p:grpSp>
      <p:sp>
        <p:nvSpPr>
          <p:cNvPr id="123" name="Rectangle 122">
            <a:extLst>
              <a:ext uri="{FF2B5EF4-FFF2-40B4-BE49-F238E27FC236}">
                <a16:creationId xmlns:a16="http://schemas.microsoft.com/office/drawing/2014/main" id="{DE3766D1-9695-4C92-B885-6AA2CE111623}"/>
              </a:ext>
            </a:extLst>
          </p:cNvPr>
          <p:cNvSpPr/>
          <p:nvPr/>
        </p:nvSpPr>
        <p:spPr>
          <a:xfrm>
            <a:off x="2436887" y="4233127"/>
            <a:ext cx="602102" cy="216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4.1.2 Data sharing</a:t>
            </a:r>
          </a:p>
        </p:txBody>
      </p:sp>
      <p:grpSp>
        <p:nvGrpSpPr>
          <p:cNvPr id="6" name="Group 5">
            <a:extLst>
              <a:ext uri="{FF2B5EF4-FFF2-40B4-BE49-F238E27FC236}">
                <a16:creationId xmlns:a16="http://schemas.microsoft.com/office/drawing/2014/main" id="{2AE44E27-A452-7645-8214-B3450897C9E9}"/>
              </a:ext>
            </a:extLst>
          </p:cNvPr>
          <p:cNvGrpSpPr/>
          <p:nvPr/>
        </p:nvGrpSpPr>
        <p:grpSpPr>
          <a:xfrm>
            <a:off x="380996" y="4134861"/>
            <a:ext cx="11421488" cy="876003"/>
            <a:chOff x="380996" y="3906257"/>
            <a:chExt cx="11421488" cy="876003"/>
          </a:xfrm>
        </p:grpSpPr>
        <p:sp>
          <p:nvSpPr>
            <p:cNvPr id="272" name="Rectangle 271">
              <a:extLst>
                <a:ext uri="{FF2B5EF4-FFF2-40B4-BE49-F238E27FC236}">
                  <a16:creationId xmlns:a16="http://schemas.microsoft.com/office/drawing/2014/main" id="{0E5BDF7D-A1A6-433A-BDFA-9EA42CFB7D07}"/>
                </a:ext>
              </a:extLst>
            </p:cNvPr>
            <p:cNvSpPr/>
            <p:nvPr/>
          </p:nvSpPr>
          <p:spPr>
            <a:xfrm>
              <a:off x="380996" y="3906257"/>
              <a:ext cx="11421488" cy="876003"/>
            </a:xfrm>
            <a:prstGeom prst="rect">
              <a:avLst/>
            </a:prstGeom>
            <a:solidFill>
              <a:schemeClr val="bg2">
                <a:alpha val="6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tx1"/>
                  </a:solidFill>
                  <a:latin typeface="Arial" panose="020B0604020202020204" pitchFamily="34" charset="0"/>
                  <a:cs typeface="Arial" panose="020B0604020202020204" pitchFamily="34" charset="0"/>
                </a:rPr>
                <a:t>4. Research Data &amp; </a:t>
              </a:r>
            </a:p>
            <a:p>
              <a:r>
                <a:rPr lang="en-US" sz="1000" b="1" dirty="0">
                  <a:solidFill>
                    <a:schemeClr val="tx1"/>
                  </a:solidFill>
                  <a:latin typeface="Arial" panose="020B0604020202020204" pitchFamily="34" charset="0"/>
                  <a:cs typeface="Arial" panose="020B0604020202020204" pitchFamily="34" charset="0"/>
                </a:rPr>
                <a:t>Analytics</a:t>
              </a:r>
            </a:p>
          </p:txBody>
        </p:sp>
        <p:sp>
          <p:nvSpPr>
            <p:cNvPr id="118" name="Rectangle 117">
              <a:extLst>
                <a:ext uri="{FF2B5EF4-FFF2-40B4-BE49-F238E27FC236}">
                  <a16:creationId xmlns:a16="http://schemas.microsoft.com/office/drawing/2014/main" id="{589AD08C-EBEA-4D0A-8B8C-5BB8A9985FC4}"/>
                </a:ext>
              </a:extLst>
            </p:cNvPr>
            <p:cNvSpPr/>
            <p:nvPr/>
          </p:nvSpPr>
          <p:spPr>
            <a:xfrm rot="16200000">
              <a:off x="2631065" y="3185003"/>
              <a:ext cx="216000" cy="184176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4.1</a:t>
              </a:r>
              <a:r>
                <a:rPr lang="en-GB" sz="800" dirty="0">
                  <a:solidFill>
                    <a:schemeClr val="tx1">
                      <a:lumMod val="85000"/>
                      <a:lumOff val="15000"/>
                    </a:schemeClr>
                  </a:solidFill>
                  <a:latin typeface="Arial" panose="020B0604020202020204" pitchFamily="34" charset="0"/>
                  <a:cs typeface="Arial" panose="020B0604020202020204" pitchFamily="34" charset="0"/>
                </a:rPr>
                <a:t> Research Analytics</a:t>
              </a:r>
            </a:p>
          </p:txBody>
        </p:sp>
        <p:sp>
          <p:nvSpPr>
            <p:cNvPr id="119" name="Rectangle 118">
              <a:extLst>
                <a:ext uri="{FF2B5EF4-FFF2-40B4-BE49-F238E27FC236}">
                  <a16:creationId xmlns:a16="http://schemas.microsoft.com/office/drawing/2014/main" id="{461F6EC1-7764-46F7-A2B6-897B05DC5C80}"/>
                </a:ext>
              </a:extLst>
            </p:cNvPr>
            <p:cNvSpPr/>
            <p:nvPr/>
          </p:nvSpPr>
          <p:spPr>
            <a:xfrm>
              <a:off x="1827133" y="4233127"/>
              <a:ext cx="602102"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4.1.1 Data collection</a:t>
              </a:r>
            </a:p>
          </p:txBody>
        </p:sp>
        <p:sp>
          <p:nvSpPr>
            <p:cNvPr id="125" name="Rectangle 124">
              <a:extLst>
                <a:ext uri="{FF2B5EF4-FFF2-40B4-BE49-F238E27FC236}">
                  <a16:creationId xmlns:a16="http://schemas.microsoft.com/office/drawing/2014/main" id="{B3BDFA2B-7BC8-4C39-A2F3-23611C633779}"/>
                </a:ext>
              </a:extLst>
            </p:cNvPr>
            <p:cNvSpPr/>
            <p:nvPr/>
          </p:nvSpPr>
          <p:spPr>
            <a:xfrm>
              <a:off x="3054532" y="4233127"/>
              <a:ext cx="605413" cy="22418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4.1.3 Data mgmt.</a:t>
              </a:r>
            </a:p>
          </p:txBody>
        </p:sp>
        <p:sp>
          <p:nvSpPr>
            <p:cNvPr id="126" name="Rectangle 125">
              <a:extLst>
                <a:ext uri="{FF2B5EF4-FFF2-40B4-BE49-F238E27FC236}">
                  <a16:creationId xmlns:a16="http://schemas.microsoft.com/office/drawing/2014/main" id="{2616AB55-F356-4C3E-9FD4-688C557455B9}"/>
                </a:ext>
              </a:extLst>
            </p:cNvPr>
            <p:cNvSpPr/>
            <p:nvPr/>
          </p:nvSpPr>
          <p:spPr>
            <a:xfrm>
              <a:off x="1843476" y="4478365"/>
              <a:ext cx="569755"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4.1.4 Data curation</a:t>
              </a:r>
            </a:p>
          </p:txBody>
        </p:sp>
        <p:sp>
          <p:nvSpPr>
            <p:cNvPr id="128" name="Rectangle 127">
              <a:extLst>
                <a:ext uri="{FF2B5EF4-FFF2-40B4-BE49-F238E27FC236}">
                  <a16:creationId xmlns:a16="http://schemas.microsoft.com/office/drawing/2014/main" id="{931AC0CB-A609-4DD6-B707-D2C71BF66411}"/>
                </a:ext>
              </a:extLst>
            </p:cNvPr>
            <p:cNvSpPr/>
            <p:nvPr/>
          </p:nvSpPr>
          <p:spPr>
            <a:xfrm>
              <a:off x="2436855" y="4477022"/>
              <a:ext cx="602101"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4.1.5 Data analysis</a:t>
              </a:r>
            </a:p>
          </p:txBody>
        </p:sp>
        <p:sp>
          <p:nvSpPr>
            <p:cNvPr id="129" name="Rectangle 128">
              <a:extLst>
                <a:ext uri="{FF2B5EF4-FFF2-40B4-BE49-F238E27FC236}">
                  <a16:creationId xmlns:a16="http://schemas.microsoft.com/office/drawing/2014/main" id="{11335F8F-C21C-42C5-B558-31C4405DE300}"/>
                </a:ext>
              </a:extLst>
            </p:cNvPr>
            <p:cNvSpPr/>
            <p:nvPr/>
          </p:nvSpPr>
          <p:spPr>
            <a:xfrm rot="16200000">
              <a:off x="5061203" y="2628742"/>
              <a:ext cx="248754" cy="2979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4.2</a:t>
              </a:r>
              <a:r>
                <a:rPr lang="en-GB" sz="800" dirty="0">
                  <a:solidFill>
                    <a:schemeClr val="tx1">
                      <a:lumMod val="85000"/>
                      <a:lumOff val="15000"/>
                    </a:schemeClr>
                  </a:solidFill>
                  <a:latin typeface="Arial" panose="020B0604020202020204" pitchFamily="34" charset="0"/>
                  <a:cs typeface="Arial" panose="020B0604020202020204" pitchFamily="34" charset="0"/>
                </a:rPr>
                <a:t> Research Management</a:t>
              </a:r>
            </a:p>
          </p:txBody>
        </p:sp>
        <p:sp>
          <p:nvSpPr>
            <p:cNvPr id="130" name="Rectangle 129">
              <a:extLst>
                <a:ext uri="{FF2B5EF4-FFF2-40B4-BE49-F238E27FC236}">
                  <a16:creationId xmlns:a16="http://schemas.microsoft.com/office/drawing/2014/main" id="{CCC3D438-30A0-4664-AB3F-D2DB9A4664A0}"/>
                </a:ext>
              </a:extLst>
            </p:cNvPr>
            <p:cNvSpPr/>
            <p:nvPr/>
          </p:nvSpPr>
          <p:spPr>
            <a:xfrm>
              <a:off x="3708045" y="4264410"/>
              <a:ext cx="693573" cy="2197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4.2.1 Breeding</a:t>
              </a:r>
            </a:p>
          </p:txBody>
        </p:sp>
        <p:sp>
          <p:nvSpPr>
            <p:cNvPr id="133" name="Rectangle 132">
              <a:extLst>
                <a:ext uri="{FF2B5EF4-FFF2-40B4-BE49-F238E27FC236}">
                  <a16:creationId xmlns:a16="http://schemas.microsoft.com/office/drawing/2014/main" id="{CF473B2C-28E8-4500-93EF-71A237D955DE}"/>
                </a:ext>
              </a:extLst>
            </p:cNvPr>
            <p:cNvSpPr/>
            <p:nvPr/>
          </p:nvSpPr>
          <p:spPr>
            <a:xfrm>
              <a:off x="5242966" y="4264411"/>
              <a:ext cx="630128" cy="22458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4.2.3 Germplasm</a:t>
              </a:r>
            </a:p>
          </p:txBody>
        </p:sp>
        <p:sp>
          <p:nvSpPr>
            <p:cNvPr id="134" name="Rectangle 133">
              <a:extLst>
                <a:ext uri="{FF2B5EF4-FFF2-40B4-BE49-F238E27FC236}">
                  <a16:creationId xmlns:a16="http://schemas.microsoft.com/office/drawing/2014/main" id="{47CED608-D49A-458D-8368-C8F6B02CE0F3}"/>
                </a:ext>
              </a:extLst>
            </p:cNvPr>
            <p:cNvSpPr/>
            <p:nvPr/>
          </p:nvSpPr>
          <p:spPr>
            <a:xfrm rot="16200000">
              <a:off x="9123968" y="1638197"/>
              <a:ext cx="209684" cy="493338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tx1">
                      <a:lumMod val="85000"/>
                      <a:lumOff val="15000"/>
                    </a:schemeClr>
                  </a:solidFill>
                  <a:latin typeface="Arial" panose="020B0604020202020204" pitchFamily="34" charset="0"/>
                  <a:cs typeface="Arial" panose="020B0604020202020204" pitchFamily="34" charset="0"/>
                </a:rPr>
                <a:t>4.3</a:t>
              </a:r>
              <a:r>
                <a:rPr lang="en-GB" sz="800" dirty="0">
                  <a:solidFill>
                    <a:schemeClr val="tx1">
                      <a:lumMod val="85000"/>
                      <a:lumOff val="15000"/>
                    </a:schemeClr>
                  </a:solidFill>
                  <a:latin typeface="Arial" panose="020B0604020202020204" pitchFamily="34" charset="0"/>
                  <a:cs typeface="Arial" panose="020B0604020202020204" pitchFamily="34" charset="0"/>
                </a:rPr>
                <a:t> Research Data Management and Governance</a:t>
              </a:r>
            </a:p>
          </p:txBody>
        </p:sp>
        <p:sp>
          <p:nvSpPr>
            <p:cNvPr id="135" name="Rectangle 134">
              <a:extLst>
                <a:ext uri="{FF2B5EF4-FFF2-40B4-BE49-F238E27FC236}">
                  <a16:creationId xmlns:a16="http://schemas.microsoft.com/office/drawing/2014/main" id="{D56F9E20-69AA-403B-A8AB-3D0D9BB06A87}"/>
                </a:ext>
              </a:extLst>
            </p:cNvPr>
            <p:cNvSpPr/>
            <p:nvPr/>
          </p:nvSpPr>
          <p:spPr>
            <a:xfrm>
              <a:off x="6770429" y="4481424"/>
              <a:ext cx="758940" cy="2397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4.3.1a Socio-economic</a:t>
              </a:r>
            </a:p>
          </p:txBody>
        </p:sp>
        <p:sp>
          <p:nvSpPr>
            <p:cNvPr id="136" name="Rectangle 135">
              <a:extLst>
                <a:ext uri="{FF2B5EF4-FFF2-40B4-BE49-F238E27FC236}">
                  <a16:creationId xmlns:a16="http://schemas.microsoft.com/office/drawing/2014/main" id="{04ABDB4A-FEC4-46A9-A994-6A80770F58F9}"/>
                </a:ext>
              </a:extLst>
            </p:cNvPr>
            <p:cNvSpPr/>
            <p:nvPr/>
          </p:nvSpPr>
          <p:spPr>
            <a:xfrm>
              <a:off x="7555075" y="4480627"/>
              <a:ext cx="735852" cy="2272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4.3.1b Agro-ecosystem</a:t>
              </a:r>
            </a:p>
          </p:txBody>
        </p:sp>
        <p:sp>
          <p:nvSpPr>
            <p:cNvPr id="137" name="Rectangle 136">
              <a:extLst>
                <a:ext uri="{FF2B5EF4-FFF2-40B4-BE49-F238E27FC236}">
                  <a16:creationId xmlns:a16="http://schemas.microsoft.com/office/drawing/2014/main" id="{9AE87075-4C79-49E8-8192-7FB6EF2D3A9F}"/>
                </a:ext>
              </a:extLst>
            </p:cNvPr>
            <p:cNvSpPr/>
            <p:nvPr/>
          </p:nvSpPr>
          <p:spPr>
            <a:xfrm>
              <a:off x="8311062" y="4477022"/>
              <a:ext cx="689354" cy="2319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4.3.1c Geospatial</a:t>
              </a:r>
            </a:p>
          </p:txBody>
        </p:sp>
        <p:sp>
          <p:nvSpPr>
            <p:cNvPr id="138" name="Rectangle 137">
              <a:extLst>
                <a:ext uri="{FF2B5EF4-FFF2-40B4-BE49-F238E27FC236}">
                  <a16:creationId xmlns:a16="http://schemas.microsoft.com/office/drawing/2014/main" id="{CF8AE4AF-602D-4C55-8D39-FE73D9193EEF}"/>
                </a:ext>
              </a:extLst>
            </p:cNvPr>
            <p:cNvSpPr/>
            <p:nvPr/>
          </p:nvSpPr>
          <p:spPr>
            <a:xfrm>
              <a:off x="9028439" y="4478365"/>
              <a:ext cx="593381" cy="2160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4.3.1d Phenotypic</a:t>
              </a:r>
            </a:p>
          </p:txBody>
        </p:sp>
        <p:sp>
          <p:nvSpPr>
            <p:cNvPr id="139" name="Rectangle 138">
              <a:extLst>
                <a:ext uri="{FF2B5EF4-FFF2-40B4-BE49-F238E27FC236}">
                  <a16:creationId xmlns:a16="http://schemas.microsoft.com/office/drawing/2014/main" id="{991DD467-E0D9-43DB-9A34-3B110952DBFA}"/>
                </a:ext>
              </a:extLst>
            </p:cNvPr>
            <p:cNvSpPr/>
            <p:nvPr/>
          </p:nvSpPr>
          <p:spPr>
            <a:xfrm>
              <a:off x="9660047" y="4474404"/>
              <a:ext cx="606472"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4.3.1e Genotypic</a:t>
              </a:r>
            </a:p>
          </p:txBody>
        </p:sp>
        <p:sp>
          <p:nvSpPr>
            <p:cNvPr id="140" name="Rectangle 139">
              <a:extLst>
                <a:ext uri="{FF2B5EF4-FFF2-40B4-BE49-F238E27FC236}">
                  <a16:creationId xmlns:a16="http://schemas.microsoft.com/office/drawing/2014/main" id="{B65224A5-A287-4BAD-9D08-1032783EFF99}"/>
                </a:ext>
              </a:extLst>
            </p:cNvPr>
            <p:cNvSpPr/>
            <p:nvPr/>
          </p:nvSpPr>
          <p:spPr>
            <a:xfrm rot="16200000">
              <a:off x="8820615" y="2185628"/>
              <a:ext cx="206964" cy="432395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4.3.1</a:t>
              </a:r>
              <a:r>
                <a:rPr lang="en-GB" sz="800" dirty="0">
                  <a:solidFill>
                    <a:schemeClr val="bg1"/>
                  </a:solidFill>
                  <a:latin typeface="Arial" panose="020B0604020202020204" pitchFamily="34" charset="0"/>
                  <a:cs typeface="Arial" panose="020B0604020202020204" pitchFamily="34" charset="0"/>
                </a:rPr>
                <a:t> Policies, processes, and standards for research data</a:t>
              </a:r>
            </a:p>
          </p:txBody>
        </p:sp>
        <p:sp>
          <p:nvSpPr>
            <p:cNvPr id="141" name="Rectangle 140">
              <a:extLst>
                <a:ext uri="{FF2B5EF4-FFF2-40B4-BE49-F238E27FC236}">
                  <a16:creationId xmlns:a16="http://schemas.microsoft.com/office/drawing/2014/main" id="{DDF6D290-F21F-4078-9B74-452D5E6FB2D0}"/>
                </a:ext>
              </a:extLst>
            </p:cNvPr>
            <p:cNvSpPr/>
            <p:nvPr/>
          </p:nvSpPr>
          <p:spPr>
            <a:xfrm rot="16200000">
              <a:off x="11308647" y="4083316"/>
              <a:ext cx="217619" cy="5697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4.3.2</a:t>
              </a:r>
              <a:r>
                <a:rPr lang="en-GB" sz="800" dirty="0">
                  <a:solidFill>
                    <a:schemeClr val="bg1"/>
                  </a:solidFill>
                  <a:latin typeface="Arial" panose="020B0604020202020204" pitchFamily="34" charset="0"/>
                  <a:cs typeface="Arial" panose="020B0604020202020204" pitchFamily="34" charset="0"/>
                </a:rPr>
                <a:t> Data Ethics</a:t>
              </a:r>
            </a:p>
          </p:txBody>
        </p:sp>
        <p:sp>
          <p:nvSpPr>
            <p:cNvPr id="142" name="Rectangle 141">
              <a:extLst>
                <a:ext uri="{FF2B5EF4-FFF2-40B4-BE49-F238E27FC236}">
                  <a16:creationId xmlns:a16="http://schemas.microsoft.com/office/drawing/2014/main" id="{CF473B2C-28E8-4500-93EF-71A237D955DE}"/>
                </a:ext>
              </a:extLst>
            </p:cNvPr>
            <p:cNvSpPr/>
            <p:nvPr/>
          </p:nvSpPr>
          <p:spPr>
            <a:xfrm>
              <a:off x="4431376" y="4259403"/>
              <a:ext cx="773464" cy="2214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4.2.2 Agro-ecosystem</a:t>
              </a:r>
            </a:p>
          </p:txBody>
        </p:sp>
        <p:sp>
          <p:nvSpPr>
            <p:cNvPr id="145" name="Rectangle 144">
              <a:extLst>
                <a:ext uri="{FF2B5EF4-FFF2-40B4-BE49-F238E27FC236}">
                  <a16:creationId xmlns:a16="http://schemas.microsoft.com/office/drawing/2014/main" id="{CF473B2C-28E8-4500-93EF-71A237D955DE}"/>
                </a:ext>
              </a:extLst>
            </p:cNvPr>
            <p:cNvSpPr/>
            <p:nvPr/>
          </p:nvSpPr>
          <p:spPr>
            <a:xfrm>
              <a:off x="5919578" y="4281737"/>
              <a:ext cx="756522" cy="19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4.2.4 Climate science</a:t>
              </a:r>
            </a:p>
          </p:txBody>
        </p:sp>
        <p:sp>
          <p:nvSpPr>
            <p:cNvPr id="146" name="Rectangle 145">
              <a:extLst>
                <a:ext uri="{FF2B5EF4-FFF2-40B4-BE49-F238E27FC236}">
                  <a16:creationId xmlns:a16="http://schemas.microsoft.com/office/drawing/2014/main" id="{CF473B2C-28E8-4500-93EF-71A237D955DE}"/>
                </a:ext>
              </a:extLst>
            </p:cNvPr>
            <p:cNvSpPr/>
            <p:nvPr/>
          </p:nvSpPr>
          <p:spPr>
            <a:xfrm>
              <a:off x="3721156" y="4514779"/>
              <a:ext cx="692072" cy="23105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4.2.5 Agronomy</a:t>
              </a:r>
            </a:p>
          </p:txBody>
        </p:sp>
        <p:sp>
          <p:nvSpPr>
            <p:cNvPr id="147" name="Rectangle 146">
              <a:extLst>
                <a:ext uri="{FF2B5EF4-FFF2-40B4-BE49-F238E27FC236}">
                  <a16:creationId xmlns:a16="http://schemas.microsoft.com/office/drawing/2014/main" id="{CF473B2C-28E8-4500-93EF-71A237D955DE}"/>
                </a:ext>
              </a:extLst>
            </p:cNvPr>
            <p:cNvSpPr/>
            <p:nvPr/>
          </p:nvSpPr>
          <p:spPr>
            <a:xfrm>
              <a:off x="4436830" y="4529436"/>
              <a:ext cx="772794" cy="2163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4.2.6 Socioeconomic</a:t>
              </a:r>
            </a:p>
          </p:txBody>
        </p:sp>
        <p:sp>
          <p:nvSpPr>
            <p:cNvPr id="148" name="Rectangle 147">
              <a:extLst>
                <a:ext uri="{FF2B5EF4-FFF2-40B4-BE49-F238E27FC236}">
                  <a16:creationId xmlns:a16="http://schemas.microsoft.com/office/drawing/2014/main" id="{CF473B2C-28E8-4500-93EF-71A237D955DE}"/>
                </a:ext>
              </a:extLst>
            </p:cNvPr>
            <p:cNvSpPr/>
            <p:nvPr/>
          </p:nvSpPr>
          <p:spPr>
            <a:xfrm>
              <a:off x="5247850" y="4543619"/>
              <a:ext cx="719383" cy="2033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4.2.7 Nutrition &amp; Health</a:t>
              </a:r>
            </a:p>
          </p:txBody>
        </p:sp>
        <p:sp>
          <p:nvSpPr>
            <p:cNvPr id="149" name="Rectangle 148">
              <a:extLst>
                <a:ext uri="{FF2B5EF4-FFF2-40B4-BE49-F238E27FC236}">
                  <a16:creationId xmlns:a16="http://schemas.microsoft.com/office/drawing/2014/main" id="{CF473B2C-28E8-4500-93EF-71A237D955DE}"/>
                </a:ext>
              </a:extLst>
            </p:cNvPr>
            <p:cNvSpPr/>
            <p:nvPr/>
          </p:nvSpPr>
          <p:spPr>
            <a:xfrm>
              <a:off x="6010597" y="4508586"/>
              <a:ext cx="664520" cy="23105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4.2.8 Animal science</a:t>
              </a:r>
            </a:p>
          </p:txBody>
        </p:sp>
        <p:sp>
          <p:nvSpPr>
            <p:cNvPr id="150" name="Rectangle 149">
              <a:extLst>
                <a:ext uri="{FF2B5EF4-FFF2-40B4-BE49-F238E27FC236}">
                  <a16:creationId xmlns:a16="http://schemas.microsoft.com/office/drawing/2014/main" id="{991DD467-E0D9-43DB-9A34-3B110952DBFA}"/>
                </a:ext>
              </a:extLst>
            </p:cNvPr>
            <p:cNvSpPr/>
            <p:nvPr/>
          </p:nvSpPr>
          <p:spPr>
            <a:xfrm>
              <a:off x="10302434" y="4488992"/>
              <a:ext cx="783692" cy="2118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4.3.1f Nutrition &amp; Health</a:t>
              </a:r>
            </a:p>
          </p:txBody>
        </p:sp>
      </p:grpSp>
      <p:sp>
        <p:nvSpPr>
          <p:cNvPr id="152" name="Rectangle 151">
            <a:extLst>
              <a:ext uri="{FF2B5EF4-FFF2-40B4-BE49-F238E27FC236}">
                <a16:creationId xmlns:a16="http://schemas.microsoft.com/office/drawing/2014/main" id="{F004BC5B-2B04-4339-BC95-3BD5BE2A84C3}"/>
              </a:ext>
            </a:extLst>
          </p:cNvPr>
          <p:cNvSpPr/>
          <p:nvPr/>
        </p:nvSpPr>
        <p:spPr>
          <a:xfrm>
            <a:off x="2458993" y="4465927"/>
            <a:ext cx="575655" cy="2118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4.1.2 Data sharing</a:t>
            </a:r>
          </a:p>
        </p:txBody>
      </p:sp>
    </p:spTree>
    <p:extLst>
      <p:ext uri="{BB962C8B-B14F-4D97-AF65-F5344CB8AC3E}">
        <p14:creationId xmlns:p14="http://schemas.microsoft.com/office/powerpoint/2010/main" val="10612302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957E26D9-BFD8-554A-A70D-7C83E7B823B6}"/>
              </a:ext>
            </a:extLst>
          </p:cNvPr>
          <p:cNvSpPr txBox="1">
            <a:spLocks noGrp="1"/>
          </p:cNvSpPr>
          <p:nvPr>
            <p:ph idx="1"/>
          </p:nvPr>
        </p:nvSpPr>
        <p:spPr>
          <a:xfrm>
            <a:off x="546807" y="524459"/>
            <a:ext cx="3804920" cy="1643527"/>
          </a:xfrm>
          <a:prstGeom prst="rect">
            <a:avLst/>
          </a:prstGeom>
          <a:noFill/>
        </p:spPr>
        <p:txBody>
          <a:bodyPr wrap="square" rtlCol="0">
            <a:spAutoFit/>
          </a:bodyPr>
          <a:lstStyle/>
          <a:p>
            <a:pPr marL="0" indent="0">
              <a:buNone/>
            </a:pPr>
            <a:r>
              <a:rPr lang="en-GB" dirty="0">
                <a:solidFill>
                  <a:srgbClr val="455359"/>
                </a:solidFill>
                <a:latin typeface="Univers Condensed Light" panose="020B0506020202050204" pitchFamily="34" charset="0"/>
              </a:rPr>
              <a:t>How we will </a:t>
            </a:r>
            <a:r>
              <a:rPr lang="en-GB" b="1" dirty="0">
                <a:solidFill>
                  <a:srgbClr val="F7951D"/>
                </a:solidFill>
                <a:latin typeface="Univers Condensed Light" panose="020B0506020202050204" pitchFamily="34" charset="0"/>
              </a:rPr>
              <a:t>use data and digital technologies most effectively </a:t>
            </a:r>
            <a:r>
              <a:rPr lang="en-GB" dirty="0">
                <a:solidFill>
                  <a:srgbClr val="455359"/>
                </a:solidFill>
                <a:latin typeface="Univers Condensed Light" panose="020B0506020202050204" pitchFamily="34" charset="0"/>
              </a:rPr>
              <a:t>to achieve our objectives?</a:t>
            </a:r>
            <a:endParaRPr lang="en-ES" dirty="0">
              <a:solidFill>
                <a:srgbClr val="455359"/>
              </a:solidFill>
              <a:latin typeface="Univers Condensed Light" panose="020B0506020202050204" pitchFamily="34" charset="0"/>
            </a:endParaRPr>
          </a:p>
        </p:txBody>
      </p:sp>
      <p:sp>
        <p:nvSpPr>
          <p:cNvPr id="7" name="Rectangle 6">
            <a:extLst>
              <a:ext uri="{FF2B5EF4-FFF2-40B4-BE49-F238E27FC236}">
                <a16:creationId xmlns:a16="http://schemas.microsoft.com/office/drawing/2014/main" id="{7C976123-C740-094E-B839-41C71ED99B67}"/>
              </a:ext>
            </a:extLst>
          </p:cNvPr>
          <p:cNvSpPr/>
          <p:nvPr/>
        </p:nvSpPr>
        <p:spPr>
          <a:xfrm>
            <a:off x="253600" y="6544437"/>
            <a:ext cx="9176403" cy="230832"/>
          </a:xfrm>
          <a:prstGeom prst="rect">
            <a:avLst/>
          </a:prstGeom>
        </p:spPr>
        <p:txBody>
          <a:bodyPr wrap="square">
            <a:spAutoFit/>
          </a:bodyPr>
          <a:lstStyle/>
          <a:p>
            <a:r>
              <a:rPr lang="en-US" sz="900" i="1" dirty="0"/>
              <a:t>Hambrick, Donald &amp; Fredrickson, James. (2005). Are You Sure You Have a Strategy?. Academy of Management Executive. 19. 51-62. 10.5465/AME.2005.19417907. </a:t>
            </a:r>
          </a:p>
        </p:txBody>
      </p:sp>
      <p:sp>
        <p:nvSpPr>
          <p:cNvPr id="18" name="Rounded Rectangle 17">
            <a:extLst>
              <a:ext uri="{FF2B5EF4-FFF2-40B4-BE49-F238E27FC236}">
                <a16:creationId xmlns:a16="http://schemas.microsoft.com/office/drawing/2014/main" id="{D47C9042-B78B-034E-B8D1-BE6F886D0948}"/>
              </a:ext>
            </a:extLst>
          </p:cNvPr>
          <p:cNvSpPr/>
          <p:nvPr/>
        </p:nvSpPr>
        <p:spPr>
          <a:xfrm>
            <a:off x="6096000" y="222133"/>
            <a:ext cx="3800265" cy="2550606"/>
          </a:xfrm>
          <a:prstGeom prst="roundRect">
            <a:avLst>
              <a:gd name="adj" fmla="val 10954"/>
            </a:avLst>
          </a:prstGeom>
          <a:solidFill>
            <a:srgbClr val="F7951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600"/>
              </a:spcAft>
            </a:pPr>
            <a:r>
              <a:rPr lang="en-ES" b="1" dirty="0">
                <a:solidFill>
                  <a:srgbClr val="455359"/>
                </a:solidFill>
                <a:latin typeface="Univers Condensed" panose="020B0506020202050204" pitchFamily="34" charset="0"/>
              </a:rPr>
              <a:t>STRATEGIC ANALYSIS</a:t>
            </a:r>
          </a:p>
          <a:p>
            <a:pPr marL="285750" indent="-285750">
              <a:buFont typeface="Arial" panose="020B0604020202020204" pitchFamily="34" charset="0"/>
              <a:buChar char="•"/>
            </a:pPr>
            <a:r>
              <a:rPr lang="en-ES" dirty="0">
                <a:latin typeface="Univers Condensed Light" panose="020B0306020202040204" pitchFamily="34" charset="0"/>
              </a:rPr>
              <a:t>Industry analysis</a:t>
            </a:r>
          </a:p>
          <a:p>
            <a:pPr marL="285750" indent="-285750">
              <a:buFont typeface="Arial" panose="020B0604020202020204" pitchFamily="34" charset="0"/>
              <a:buChar char="•"/>
            </a:pPr>
            <a:r>
              <a:rPr lang="en-ES" dirty="0">
                <a:latin typeface="Univers Condensed Light" panose="020B0306020202040204" pitchFamily="34" charset="0"/>
              </a:rPr>
              <a:t>Consumer/market-based trends</a:t>
            </a:r>
            <a:endParaRPr lang="en-US" dirty="0">
              <a:latin typeface="Univers Condensed Light" panose="020B0306020202040204" pitchFamily="34" charset="0"/>
            </a:endParaRPr>
          </a:p>
          <a:p>
            <a:pPr marL="285750" indent="-285750">
              <a:buFont typeface="Arial" panose="020B0604020202020204" pitchFamily="34" charset="0"/>
              <a:buChar char="•"/>
            </a:pPr>
            <a:r>
              <a:rPr lang="en-ES" dirty="0">
                <a:latin typeface="Univers Condensed Light" panose="020B0306020202040204" pitchFamily="34" charset="0"/>
              </a:rPr>
              <a:t>Environmental forecast</a:t>
            </a:r>
            <a:endParaRPr lang="en-US" dirty="0">
              <a:latin typeface="Univers Condensed Light" panose="020B0306020202040204" pitchFamily="34" charset="0"/>
            </a:endParaRPr>
          </a:p>
          <a:p>
            <a:pPr marL="285750" indent="-285750">
              <a:buFont typeface="Arial" panose="020B0604020202020204" pitchFamily="34" charset="0"/>
              <a:buChar char="•"/>
            </a:pPr>
            <a:r>
              <a:rPr lang="en-ES" dirty="0">
                <a:latin typeface="Univers Condensed Light" panose="020B0306020202040204" pitchFamily="34" charset="0"/>
              </a:rPr>
              <a:t>Competitor analysis</a:t>
            </a:r>
            <a:endParaRPr lang="en-US" dirty="0">
              <a:latin typeface="Univers Condensed Light" panose="020B0306020202040204" pitchFamily="34" charset="0"/>
            </a:endParaRPr>
          </a:p>
          <a:p>
            <a:pPr marL="285750" indent="-285750">
              <a:buFont typeface="Arial" panose="020B0604020202020204" pitchFamily="34" charset="0"/>
              <a:buChar char="•"/>
            </a:pPr>
            <a:r>
              <a:rPr lang="en-ES" dirty="0">
                <a:latin typeface="Univers Condensed Light" panose="020B0306020202040204" pitchFamily="34" charset="0"/>
              </a:rPr>
              <a:t>Assessment of internal strengths, weaknesses, resources</a:t>
            </a:r>
          </a:p>
        </p:txBody>
      </p:sp>
      <p:grpSp>
        <p:nvGrpSpPr>
          <p:cNvPr id="22" name="Group 21">
            <a:extLst>
              <a:ext uri="{FF2B5EF4-FFF2-40B4-BE49-F238E27FC236}">
                <a16:creationId xmlns:a16="http://schemas.microsoft.com/office/drawing/2014/main" id="{3A1C284E-75FF-7040-9504-78D2C35E5A3E}"/>
              </a:ext>
            </a:extLst>
          </p:cNvPr>
          <p:cNvGrpSpPr/>
          <p:nvPr/>
        </p:nvGrpSpPr>
        <p:grpSpPr>
          <a:xfrm>
            <a:off x="5379009" y="3616994"/>
            <a:ext cx="3133028" cy="2927443"/>
            <a:chOff x="6022863" y="3214387"/>
            <a:chExt cx="3133028" cy="2927443"/>
          </a:xfrm>
        </p:grpSpPr>
        <p:sp>
          <p:nvSpPr>
            <p:cNvPr id="14" name="Diamond 13">
              <a:extLst>
                <a:ext uri="{FF2B5EF4-FFF2-40B4-BE49-F238E27FC236}">
                  <a16:creationId xmlns:a16="http://schemas.microsoft.com/office/drawing/2014/main" id="{9E3A83AC-10B1-DF4F-881B-915551EAAE71}"/>
                </a:ext>
              </a:extLst>
            </p:cNvPr>
            <p:cNvSpPr/>
            <p:nvPr/>
          </p:nvSpPr>
          <p:spPr>
            <a:xfrm>
              <a:off x="6022863" y="3214387"/>
              <a:ext cx="3133028" cy="2927443"/>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324000" rIns="0" rtlCol="0" anchor="ctr"/>
            <a:lstStyle/>
            <a:p>
              <a:pPr algn="ctr"/>
              <a:endParaRPr lang="en-US" sz="1400" dirty="0"/>
            </a:p>
          </p:txBody>
        </p:sp>
        <p:sp>
          <p:nvSpPr>
            <p:cNvPr id="21" name="TextBox 20">
              <a:extLst>
                <a:ext uri="{FF2B5EF4-FFF2-40B4-BE49-F238E27FC236}">
                  <a16:creationId xmlns:a16="http://schemas.microsoft.com/office/drawing/2014/main" id="{7D63EAA4-7B86-7647-8A5C-8F29078F6D9A}"/>
                </a:ext>
              </a:extLst>
            </p:cNvPr>
            <p:cNvSpPr txBox="1"/>
            <p:nvPr/>
          </p:nvSpPr>
          <p:spPr>
            <a:xfrm>
              <a:off x="6437053" y="3793101"/>
              <a:ext cx="2308412" cy="1938992"/>
            </a:xfrm>
            <a:prstGeom prst="rect">
              <a:avLst/>
            </a:prstGeom>
            <a:noFill/>
          </p:spPr>
          <p:txBody>
            <a:bodyPr wrap="square" rtlCol="0">
              <a:spAutoFit/>
            </a:bodyPr>
            <a:lstStyle/>
            <a:p>
              <a:pPr lvl="0" algn="ctr"/>
              <a:r>
                <a:rPr lang="en-GB" b="1" dirty="0">
                  <a:solidFill>
                    <a:schemeClr val="bg1"/>
                  </a:solidFill>
                  <a:latin typeface="Univers Condensed" panose="020B0506020202050204" pitchFamily="34" charset="0"/>
                </a:rPr>
                <a:t>STRATEGY</a:t>
              </a:r>
            </a:p>
            <a:p>
              <a:pPr lvl="0" algn="ctr">
                <a:spcBef>
                  <a:spcPts val="600"/>
                </a:spcBef>
              </a:pPr>
              <a:r>
                <a:rPr lang="en-GB" dirty="0">
                  <a:solidFill>
                    <a:schemeClr val="bg1"/>
                  </a:solidFill>
                </a:rPr>
                <a:t>C</a:t>
              </a:r>
              <a:r>
                <a:rPr lang="en-GB" dirty="0">
                  <a:solidFill>
                    <a:schemeClr val="bg1"/>
                  </a:solidFill>
                  <a:latin typeface="Univers Condensed Light" panose="020B0306020202040204" pitchFamily="34" charset="0"/>
                </a:rPr>
                <a:t>entral, integrated, externally oriented concept of how we will achieve our objectives</a:t>
              </a:r>
            </a:p>
            <a:p>
              <a:pPr algn="ctr"/>
              <a:endParaRPr lang="en-US" sz="1100" dirty="0">
                <a:solidFill>
                  <a:schemeClr val="bg1"/>
                </a:solidFill>
              </a:endParaRPr>
            </a:p>
            <a:p>
              <a:endParaRPr lang="en-US" sz="1400" dirty="0">
                <a:solidFill>
                  <a:schemeClr val="bg1"/>
                </a:solidFill>
              </a:endParaRPr>
            </a:p>
          </p:txBody>
        </p:sp>
      </p:grpSp>
      <p:sp>
        <p:nvSpPr>
          <p:cNvPr id="23" name="Rounded Rectangle 22">
            <a:extLst>
              <a:ext uri="{FF2B5EF4-FFF2-40B4-BE49-F238E27FC236}">
                <a16:creationId xmlns:a16="http://schemas.microsoft.com/office/drawing/2014/main" id="{3162762B-4DCB-3C41-863A-0BADA04BF795}"/>
              </a:ext>
            </a:extLst>
          </p:cNvPr>
          <p:cNvSpPr/>
          <p:nvPr/>
        </p:nvSpPr>
        <p:spPr>
          <a:xfrm>
            <a:off x="9685050" y="3075065"/>
            <a:ext cx="2376000" cy="3427229"/>
          </a:xfrm>
          <a:prstGeom prst="roundRect">
            <a:avLst>
              <a:gd name="adj" fmla="val 12210"/>
            </a:avLst>
          </a:prstGeom>
          <a:solidFill>
            <a:srgbClr val="45535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533400">
              <a:lnSpc>
                <a:spcPct val="90000"/>
              </a:lnSpc>
              <a:spcBef>
                <a:spcPct val="0"/>
              </a:spcBef>
              <a:spcAft>
                <a:spcPct val="35000"/>
              </a:spcAft>
            </a:pPr>
            <a:r>
              <a:rPr lang="en-GB" b="1" dirty="0">
                <a:solidFill>
                  <a:srgbClr val="F7951D"/>
                </a:solidFill>
                <a:latin typeface="Univers Condensed" panose="020B0506020202050204" pitchFamily="34" charset="0"/>
              </a:rPr>
              <a:t>SUPPORTING ORGANISATIONAL ARRANGEMENTS</a:t>
            </a:r>
          </a:p>
          <a:p>
            <a:pPr marL="285750" lvl="0" indent="-285750" defTabSz="533400">
              <a:lnSpc>
                <a:spcPct val="90000"/>
              </a:lnSpc>
              <a:spcBef>
                <a:spcPts val="200"/>
              </a:spcBef>
              <a:spcAft>
                <a:spcPts val="200"/>
              </a:spcAft>
              <a:buFont typeface="Arial" panose="020B0604020202020204" pitchFamily="34" charset="0"/>
              <a:buChar char="•"/>
            </a:pPr>
            <a:r>
              <a:rPr lang="en-GB" dirty="0">
                <a:latin typeface="Univers Condensed Light" panose="020B0306020202040204" pitchFamily="34" charset="0"/>
              </a:rPr>
              <a:t>Structure</a:t>
            </a:r>
          </a:p>
          <a:p>
            <a:pPr marL="285750" lvl="0" indent="-285750" defTabSz="533400">
              <a:lnSpc>
                <a:spcPct val="90000"/>
              </a:lnSpc>
              <a:spcBef>
                <a:spcPts val="200"/>
              </a:spcBef>
              <a:spcAft>
                <a:spcPts val="200"/>
              </a:spcAft>
              <a:buFont typeface="Arial" panose="020B0604020202020204" pitchFamily="34" charset="0"/>
              <a:buChar char="•"/>
            </a:pPr>
            <a:r>
              <a:rPr lang="en-GB" dirty="0">
                <a:latin typeface="Univers Condensed Light" panose="020B0306020202040204" pitchFamily="34" charset="0"/>
              </a:rPr>
              <a:t>Process</a:t>
            </a:r>
          </a:p>
          <a:p>
            <a:pPr marL="285750" lvl="0" indent="-285750" defTabSz="533400">
              <a:lnSpc>
                <a:spcPct val="90000"/>
              </a:lnSpc>
              <a:spcBef>
                <a:spcPts val="200"/>
              </a:spcBef>
              <a:spcAft>
                <a:spcPts val="200"/>
              </a:spcAft>
              <a:buFont typeface="Arial" panose="020B0604020202020204" pitchFamily="34" charset="0"/>
              <a:buChar char="•"/>
            </a:pPr>
            <a:r>
              <a:rPr lang="en-GB" dirty="0">
                <a:latin typeface="Univers Condensed Light" panose="020B0306020202040204" pitchFamily="34" charset="0"/>
              </a:rPr>
              <a:t>Symbols</a:t>
            </a:r>
          </a:p>
          <a:p>
            <a:pPr marL="285750" lvl="0" indent="-285750" defTabSz="533400">
              <a:lnSpc>
                <a:spcPct val="90000"/>
              </a:lnSpc>
              <a:spcBef>
                <a:spcPts val="200"/>
              </a:spcBef>
              <a:spcAft>
                <a:spcPts val="200"/>
              </a:spcAft>
              <a:buFont typeface="Arial" panose="020B0604020202020204" pitchFamily="34" charset="0"/>
              <a:buChar char="•"/>
            </a:pPr>
            <a:r>
              <a:rPr lang="en-GB" dirty="0">
                <a:latin typeface="Univers Condensed Light" panose="020B0306020202040204" pitchFamily="34" charset="0"/>
              </a:rPr>
              <a:t>Rewards</a:t>
            </a:r>
          </a:p>
          <a:p>
            <a:pPr marL="285750" lvl="0" indent="-285750" defTabSz="533400">
              <a:lnSpc>
                <a:spcPct val="90000"/>
              </a:lnSpc>
              <a:spcBef>
                <a:spcPts val="200"/>
              </a:spcBef>
              <a:spcAft>
                <a:spcPts val="200"/>
              </a:spcAft>
              <a:buFont typeface="Arial" panose="020B0604020202020204" pitchFamily="34" charset="0"/>
              <a:buChar char="•"/>
            </a:pPr>
            <a:r>
              <a:rPr lang="en-GB" dirty="0">
                <a:latin typeface="Univers Condensed Light" panose="020B0306020202040204" pitchFamily="34" charset="0"/>
              </a:rPr>
              <a:t>People</a:t>
            </a:r>
          </a:p>
          <a:p>
            <a:pPr marL="285750" lvl="0" indent="-285750" defTabSz="533400">
              <a:lnSpc>
                <a:spcPct val="90000"/>
              </a:lnSpc>
              <a:spcBef>
                <a:spcPts val="200"/>
              </a:spcBef>
              <a:spcAft>
                <a:spcPts val="200"/>
              </a:spcAft>
              <a:buFont typeface="Arial" panose="020B0604020202020204" pitchFamily="34" charset="0"/>
              <a:buChar char="•"/>
            </a:pPr>
            <a:r>
              <a:rPr lang="en-GB" dirty="0">
                <a:latin typeface="Univers Condensed Light" panose="020B0306020202040204" pitchFamily="34" charset="0"/>
              </a:rPr>
              <a:t>Activities</a:t>
            </a:r>
          </a:p>
          <a:p>
            <a:pPr marL="285750" lvl="0" indent="-285750" defTabSz="533400">
              <a:lnSpc>
                <a:spcPct val="90000"/>
              </a:lnSpc>
              <a:spcBef>
                <a:spcPts val="200"/>
              </a:spcBef>
              <a:spcAft>
                <a:spcPts val="200"/>
              </a:spcAft>
              <a:buFont typeface="Arial" panose="020B0604020202020204" pitchFamily="34" charset="0"/>
              <a:buChar char="•"/>
            </a:pPr>
            <a:r>
              <a:rPr lang="en-GB" dirty="0">
                <a:latin typeface="Univers Condensed Light" panose="020B0306020202040204" pitchFamily="34" charset="0"/>
              </a:rPr>
              <a:t>Functional </a:t>
            </a:r>
            <a:br>
              <a:rPr lang="en-GB" dirty="0">
                <a:latin typeface="Univers Condensed Light" panose="020B0306020202040204" pitchFamily="34" charset="0"/>
              </a:rPr>
            </a:br>
            <a:r>
              <a:rPr lang="en-GB" dirty="0">
                <a:latin typeface="Univers Condensed Light" panose="020B0306020202040204" pitchFamily="34" charset="0"/>
              </a:rPr>
              <a:t>policies &amp; profiles</a:t>
            </a:r>
          </a:p>
        </p:txBody>
      </p:sp>
      <p:grpSp>
        <p:nvGrpSpPr>
          <p:cNvPr id="32" name="Group 31">
            <a:extLst>
              <a:ext uri="{FF2B5EF4-FFF2-40B4-BE49-F238E27FC236}">
                <a16:creationId xmlns:a16="http://schemas.microsoft.com/office/drawing/2014/main" id="{7E564870-F61D-2B4E-B33B-2F95C1BD1E0F}"/>
              </a:ext>
            </a:extLst>
          </p:cNvPr>
          <p:cNvGrpSpPr/>
          <p:nvPr/>
        </p:nvGrpSpPr>
        <p:grpSpPr>
          <a:xfrm>
            <a:off x="332252" y="3980330"/>
            <a:ext cx="1804317" cy="2335144"/>
            <a:chOff x="301110" y="3065844"/>
            <a:chExt cx="1804317" cy="2335144"/>
          </a:xfrm>
        </p:grpSpPr>
        <p:sp>
          <p:nvSpPr>
            <p:cNvPr id="19" name="Rounded Rectangle 18">
              <a:extLst>
                <a:ext uri="{FF2B5EF4-FFF2-40B4-BE49-F238E27FC236}">
                  <a16:creationId xmlns:a16="http://schemas.microsoft.com/office/drawing/2014/main" id="{C1163D72-CB70-934B-BB2B-7A5B30D29789}"/>
                </a:ext>
              </a:extLst>
            </p:cNvPr>
            <p:cNvSpPr/>
            <p:nvPr/>
          </p:nvSpPr>
          <p:spPr>
            <a:xfrm>
              <a:off x="301110" y="3065844"/>
              <a:ext cx="1592084" cy="1879208"/>
            </a:xfrm>
            <a:prstGeom prst="roundRect">
              <a:avLst/>
            </a:prstGeom>
            <a:solidFill>
              <a:srgbClr val="45535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7951D"/>
                  </a:solidFill>
                  <a:latin typeface="Univers Condensed" panose="020B0506020202050204" pitchFamily="34" charset="0"/>
                </a:rPr>
                <a:t>MISSION</a:t>
              </a:r>
            </a:p>
            <a:p>
              <a:pPr algn="ctr">
                <a:spcBef>
                  <a:spcPts val="600"/>
                </a:spcBef>
              </a:pPr>
              <a:r>
                <a:rPr lang="en-US" dirty="0">
                  <a:latin typeface="Univers Condensed Light" panose="020B0306020202040204" pitchFamily="34" charset="0"/>
                </a:rPr>
                <a:t>Fundamental purpose and values</a:t>
              </a:r>
            </a:p>
            <a:p>
              <a:pPr algn="ctr"/>
              <a:endParaRPr lang="en-US" dirty="0"/>
            </a:p>
          </p:txBody>
        </p:sp>
        <p:sp>
          <p:nvSpPr>
            <p:cNvPr id="25" name="Rounded Rectangle 24">
              <a:extLst>
                <a:ext uri="{FF2B5EF4-FFF2-40B4-BE49-F238E27FC236}">
                  <a16:creationId xmlns:a16="http://schemas.microsoft.com/office/drawing/2014/main" id="{282EAB15-3032-6B4F-A950-D71916CD2570}"/>
                </a:ext>
              </a:extLst>
            </p:cNvPr>
            <p:cNvSpPr/>
            <p:nvPr/>
          </p:nvSpPr>
          <p:spPr>
            <a:xfrm>
              <a:off x="552815" y="4627223"/>
              <a:ext cx="1552612" cy="773765"/>
            </a:xfrm>
            <a:prstGeom prst="roundRect">
              <a:avLst/>
            </a:prstGeom>
            <a:gradFill>
              <a:gsLst>
                <a:gs pos="1200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rIns="0" bIns="0" rtlCol="0" anchor="ctr"/>
            <a:lstStyle/>
            <a:p>
              <a:pPr algn="ctr"/>
              <a:r>
                <a:rPr lang="en-US" b="1" dirty="0">
                  <a:solidFill>
                    <a:srgbClr val="F8941C"/>
                  </a:solidFill>
                  <a:latin typeface="Univers Condensed Light" panose="020B0506020202050204" pitchFamily="34" charset="0"/>
                </a:rPr>
                <a:t>“Science to transform…”</a:t>
              </a:r>
            </a:p>
          </p:txBody>
        </p:sp>
      </p:grpSp>
      <p:grpSp>
        <p:nvGrpSpPr>
          <p:cNvPr id="33" name="Group 32">
            <a:extLst>
              <a:ext uri="{FF2B5EF4-FFF2-40B4-BE49-F238E27FC236}">
                <a16:creationId xmlns:a16="http://schemas.microsoft.com/office/drawing/2014/main" id="{C90B90B4-59C5-504C-BAAC-2C5C65E31B28}"/>
              </a:ext>
            </a:extLst>
          </p:cNvPr>
          <p:cNvGrpSpPr/>
          <p:nvPr/>
        </p:nvGrpSpPr>
        <p:grpSpPr>
          <a:xfrm>
            <a:off x="2567086" y="3980330"/>
            <a:ext cx="1610715" cy="2319234"/>
            <a:chOff x="2535944" y="3065844"/>
            <a:chExt cx="1610715" cy="2319234"/>
          </a:xfrm>
        </p:grpSpPr>
        <p:sp>
          <p:nvSpPr>
            <p:cNvPr id="20" name="Rounded Rectangle 19">
              <a:extLst>
                <a:ext uri="{FF2B5EF4-FFF2-40B4-BE49-F238E27FC236}">
                  <a16:creationId xmlns:a16="http://schemas.microsoft.com/office/drawing/2014/main" id="{700A3580-608A-814D-9285-6634220CAB07}"/>
                </a:ext>
              </a:extLst>
            </p:cNvPr>
            <p:cNvSpPr/>
            <p:nvPr/>
          </p:nvSpPr>
          <p:spPr>
            <a:xfrm>
              <a:off x="2535944" y="3065844"/>
              <a:ext cx="1512250" cy="1879208"/>
            </a:xfrm>
            <a:prstGeom prst="roundRect">
              <a:avLst/>
            </a:prstGeom>
            <a:solidFill>
              <a:srgbClr val="45535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7951D"/>
                  </a:solidFill>
                  <a:latin typeface="Univers Condensed" panose="020B0506020202050204" pitchFamily="34" charset="0"/>
                </a:rPr>
                <a:t>OBJECTIVES</a:t>
              </a:r>
            </a:p>
            <a:p>
              <a:pPr algn="ctr">
                <a:spcBef>
                  <a:spcPts val="600"/>
                </a:spcBef>
              </a:pPr>
              <a:r>
                <a:rPr lang="en-US" dirty="0">
                  <a:latin typeface="Univers Condensed Light" panose="020B0306020202040204" pitchFamily="34" charset="0"/>
                </a:rPr>
                <a:t>Specific targets</a:t>
              </a:r>
            </a:p>
            <a:p>
              <a:pPr algn="ctr"/>
              <a:endParaRPr lang="en-US" dirty="0"/>
            </a:p>
          </p:txBody>
        </p:sp>
        <p:sp>
          <p:nvSpPr>
            <p:cNvPr id="27" name="Rounded Rectangle 26">
              <a:extLst>
                <a:ext uri="{FF2B5EF4-FFF2-40B4-BE49-F238E27FC236}">
                  <a16:creationId xmlns:a16="http://schemas.microsoft.com/office/drawing/2014/main" id="{F5B1121B-6CF7-9B43-B314-76932ED934D3}"/>
                </a:ext>
              </a:extLst>
            </p:cNvPr>
            <p:cNvSpPr/>
            <p:nvPr/>
          </p:nvSpPr>
          <p:spPr>
            <a:xfrm>
              <a:off x="2748177" y="4611313"/>
              <a:ext cx="1398482" cy="773765"/>
            </a:xfrm>
            <a:prstGeom prst="roundRect">
              <a:avLst/>
            </a:prstGeom>
            <a:gradFill>
              <a:gsLst>
                <a:gs pos="1200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rIns="0" bIns="0" rtlCol="0" anchor="ctr"/>
            <a:lstStyle/>
            <a:p>
              <a:pPr algn="ctr"/>
              <a:r>
                <a:rPr lang="en-US" b="1" dirty="0">
                  <a:solidFill>
                    <a:srgbClr val="F8941C"/>
                  </a:solidFill>
                  <a:latin typeface="Univers Condensed Light" panose="020B0506020202050204" pitchFamily="34" charset="0"/>
                </a:rPr>
                <a:t>Impacts</a:t>
              </a:r>
            </a:p>
          </p:txBody>
        </p:sp>
      </p:grpSp>
      <p:sp>
        <p:nvSpPr>
          <p:cNvPr id="28" name="Rounded Rectangle 27">
            <a:extLst>
              <a:ext uri="{FF2B5EF4-FFF2-40B4-BE49-F238E27FC236}">
                <a16:creationId xmlns:a16="http://schemas.microsoft.com/office/drawing/2014/main" id="{8AADDE7F-2D3A-B343-8A0D-7C973E500DAC}"/>
              </a:ext>
            </a:extLst>
          </p:cNvPr>
          <p:cNvSpPr/>
          <p:nvPr/>
        </p:nvSpPr>
        <p:spPr>
          <a:xfrm>
            <a:off x="4320428" y="3937740"/>
            <a:ext cx="1398482" cy="761984"/>
          </a:xfrm>
          <a:prstGeom prst="roundRect">
            <a:avLst/>
          </a:prstGeom>
          <a:gradFill>
            <a:gsLst>
              <a:gs pos="1200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rIns="0" bIns="0" rtlCol="0" anchor="ctr"/>
          <a:lstStyle/>
          <a:p>
            <a:pPr algn="ctr"/>
            <a:r>
              <a:rPr lang="en-US" b="1" dirty="0">
                <a:solidFill>
                  <a:srgbClr val="F8941C"/>
                </a:solidFill>
                <a:latin typeface="Univers Condensed Light" panose="020B0506020202050204" pitchFamily="34" charset="0"/>
              </a:rPr>
              <a:t>Domains</a:t>
            </a:r>
          </a:p>
        </p:txBody>
      </p:sp>
      <p:sp>
        <p:nvSpPr>
          <p:cNvPr id="29" name="Down Arrow 28">
            <a:extLst>
              <a:ext uri="{FF2B5EF4-FFF2-40B4-BE49-F238E27FC236}">
                <a16:creationId xmlns:a16="http://schemas.microsoft.com/office/drawing/2014/main" id="{29EEEB96-4078-B94F-9659-910E11F0DC67}"/>
              </a:ext>
            </a:extLst>
          </p:cNvPr>
          <p:cNvSpPr/>
          <p:nvPr/>
        </p:nvSpPr>
        <p:spPr>
          <a:xfrm>
            <a:off x="6879894" y="2936573"/>
            <a:ext cx="309282" cy="471831"/>
          </a:xfrm>
          <a:prstGeom prst="downArrow">
            <a:avLst/>
          </a:prstGeom>
          <a:solidFill>
            <a:srgbClr val="F795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ight Arrow 29">
            <a:extLst>
              <a:ext uri="{FF2B5EF4-FFF2-40B4-BE49-F238E27FC236}">
                <a16:creationId xmlns:a16="http://schemas.microsoft.com/office/drawing/2014/main" id="{76B825C2-62AC-DC44-9B13-7756F9395D16}"/>
              </a:ext>
            </a:extLst>
          </p:cNvPr>
          <p:cNvSpPr/>
          <p:nvPr/>
        </p:nvSpPr>
        <p:spPr>
          <a:xfrm>
            <a:off x="1964677" y="4836093"/>
            <a:ext cx="564909" cy="363166"/>
          </a:xfrm>
          <a:prstGeom prst="rightArrow">
            <a:avLst>
              <a:gd name="adj1" fmla="val 42000"/>
              <a:gd name="adj2" fmla="val 50000"/>
            </a:avLst>
          </a:prstGeom>
          <a:solidFill>
            <a:srgbClr val="F795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ight Arrow 30">
            <a:extLst>
              <a:ext uri="{FF2B5EF4-FFF2-40B4-BE49-F238E27FC236}">
                <a16:creationId xmlns:a16="http://schemas.microsoft.com/office/drawing/2014/main" id="{742B5807-D91E-B548-A979-23CFE017C31D}"/>
              </a:ext>
            </a:extLst>
          </p:cNvPr>
          <p:cNvSpPr/>
          <p:nvPr/>
        </p:nvSpPr>
        <p:spPr>
          <a:xfrm>
            <a:off x="4353929" y="4833424"/>
            <a:ext cx="939002" cy="363166"/>
          </a:xfrm>
          <a:prstGeom prst="rightArrow">
            <a:avLst>
              <a:gd name="adj1" fmla="val 42000"/>
              <a:gd name="adj2" fmla="val 50000"/>
            </a:avLst>
          </a:prstGeom>
          <a:solidFill>
            <a:srgbClr val="F795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ight Arrow 33">
            <a:extLst>
              <a:ext uri="{FF2B5EF4-FFF2-40B4-BE49-F238E27FC236}">
                <a16:creationId xmlns:a16="http://schemas.microsoft.com/office/drawing/2014/main" id="{3321AE60-D5B6-F247-BEF1-C967C36A4086}"/>
              </a:ext>
            </a:extLst>
          </p:cNvPr>
          <p:cNvSpPr/>
          <p:nvPr/>
        </p:nvSpPr>
        <p:spPr>
          <a:xfrm>
            <a:off x="8664865" y="4779922"/>
            <a:ext cx="915577" cy="462048"/>
          </a:xfrm>
          <a:prstGeom prst="rightArrow">
            <a:avLst>
              <a:gd name="adj1" fmla="val 34595"/>
              <a:gd name="adj2" fmla="val 50000"/>
            </a:avLst>
          </a:prstGeom>
          <a:solidFill>
            <a:srgbClr val="F795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ounded Rectangle 35">
            <a:extLst>
              <a:ext uri="{FF2B5EF4-FFF2-40B4-BE49-F238E27FC236}">
                <a16:creationId xmlns:a16="http://schemas.microsoft.com/office/drawing/2014/main" id="{F8C01095-465C-FB44-BD08-BD219BFD0606}"/>
              </a:ext>
            </a:extLst>
          </p:cNvPr>
          <p:cNvSpPr/>
          <p:nvPr/>
        </p:nvSpPr>
        <p:spPr>
          <a:xfrm>
            <a:off x="8172136" y="3937740"/>
            <a:ext cx="1398482" cy="761984"/>
          </a:xfrm>
          <a:prstGeom prst="roundRect">
            <a:avLst/>
          </a:prstGeom>
          <a:gradFill>
            <a:gsLst>
              <a:gs pos="1200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rIns="0" bIns="0" rtlCol="0" anchor="ctr"/>
          <a:lstStyle/>
          <a:p>
            <a:pPr algn="ctr"/>
            <a:r>
              <a:rPr lang="en-US" b="1" dirty="0">
                <a:solidFill>
                  <a:srgbClr val="F8941C"/>
                </a:solidFill>
                <a:latin typeface="Univers Condensed Light" panose="020B0506020202050204" pitchFamily="34" charset="0"/>
              </a:rPr>
              <a:t>Digital strategy</a:t>
            </a:r>
          </a:p>
        </p:txBody>
      </p:sp>
    </p:spTree>
    <p:extLst>
      <p:ext uri="{BB962C8B-B14F-4D97-AF65-F5344CB8AC3E}">
        <p14:creationId xmlns:p14="http://schemas.microsoft.com/office/powerpoint/2010/main" val="1663075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18" grpId="0" animBg="1"/>
      <p:bldP spid="23" grpId="0" animBg="1"/>
      <p:bldP spid="28" grpId="0" animBg="1"/>
      <p:bldP spid="29" grpId="0" animBg="1"/>
      <p:bldP spid="30" grpId="0" animBg="1"/>
      <p:bldP spid="31" grpId="0" animBg="1"/>
      <p:bldP spid="34" grpId="0" animBg="1"/>
      <p:bldP spid="3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12ECC5-B924-4054-BC04-6854FB9EC640}"/>
              </a:ext>
            </a:extLst>
          </p:cNvPr>
          <p:cNvSpPr>
            <a:spLocks noGrp="1"/>
          </p:cNvSpPr>
          <p:nvPr>
            <p:ph type="title"/>
          </p:nvPr>
        </p:nvSpPr>
        <p:spPr>
          <a:xfrm>
            <a:off x="380996" y="332797"/>
            <a:ext cx="11430000" cy="381747"/>
          </a:xfrm>
        </p:spPr>
        <p:txBody>
          <a:bodyPr>
            <a:noAutofit/>
          </a:bodyPr>
          <a:lstStyle/>
          <a:p>
            <a:pPr algn="ctr"/>
            <a:r>
              <a:rPr lang="en-US" sz="2800" b="1" dirty="0">
                <a:latin typeface="Univers Condensed" panose="020B0506020202050204" pitchFamily="34" charset="0"/>
              </a:rPr>
              <a:t>MATURITY OF CROSS-CUTTING</a:t>
            </a:r>
            <a:r>
              <a:rPr lang="en-US" sz="2800" b="1" dirty="0">
                <a:solidFill>
                  <a:schemeClr val="accent1"/>
                </a:solidFill>
                <a:latin typeface="Univers Condensed" panose="020B0506020202050204" pitchFamily="34" charset="0"/>
              </a:rPr>
              <a:t> DIGITAL CAPABILITIES</a:t>
            </a:r>
          </a:p>
        </p:txBody>
      </p:sp>
      <p:grpSp>
        <p:nvGrpSpPr>
          <p:cNvPr id="5" name="Group 4">
            <a:extLst>
              <a:ext uri="{FF2B5EF4-FFF2-40B4-BE49-F238E27FC236}">
                <a16:creationId xmlns:a16="http://schemas.microsoft.com/office/drawing/2014/main" id="{8E83F65A-6DAC-B34A-A9D2-5388F7EA5EB1}"/>
              </a:ext>
            </a:extLst>
          </p:cNvPr>
          <p:cNvGrpSpPr/>
          <p:nvPr/>
        </p:nvGrpSpPr>
        <p:grpSpPr>
          <a:xfrm>
            <a:off x="380996" y="3025701"/>
            <a:ext cx="11430001" cy="836443"/>
            <a:chOff x="380996" y="3025704"/>
            <a:chExt cx="11430001" cy="836443"/>
          </a:xfrm>
        </p:grpSpPr>
        <p:sp>
          <p:nvSpPr>
            <p:cNvPr id="61" name="Rectangle 60">
              <a:extLst>
                <a:ext uri="{FF2B5EF4-FFF2-40B4-BE49-F238E27FC236}">
                  <a16:creationId xmlns:a16="http://schemas.microsoft.com/office/drawing/2014/main" id="{9972C615-F5A8-441B-B282-F5D8DE58041A}"/>
                </a:ext>
              </a:extLst>
            </p:cNvPr>
            <p:cNvSpPr/>
            <p:nvPr/>
          </p:nvSpPr>
          <p:spPr>
            <a:xfrm>
              <a:off x="380996" y="3025704"/>
              <a:ext cx="11430001" cy="836443"/>
            </a:xfrm>
            <a:prstGeom prst="rect">
              <a:avLst/>
            </a:prstGeom>
            <a:solidFill>
              <a:schemeClr val="bg2">
                <a:alpha val="5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tx1"/>
                  </a:solidFill>
                  <a:latin typeface="Arial" panose="020B0604020202020204" pitchFamily="34" charset="0"/>
                  <a:cs typeface="Arial" panose="020B0604020202020204" pitchFamily="34" charset="0"/>
                </a:rPr>
                <a:t>3. Organizational </a:t>
              </a:r>
            </a:p>
            <a:p>
              <a:r>
                <a:rPr lang="en-US" sz="1000" b="1" dirty="0">
                  <a:solidFill>
                    <a:schemeClr val="tx1"/>
                  </a:solidFill>
                  <a:latin typeface="Arial" panose="020B0604020202020204" pitchFamily="34" charset="0"/>
                  <a:cs typeface="Arial" panose="020B0604020202020204" pitchFamily="34" charset="0"/>
                </a:rPr>
                <a:t>Data &amp; Analytics</a:t>
              </a:r>
            </a:p>
          </p:txBody>
        </p:sp>
        <p:sp>
          <p:nvSpPr>
            <p:cNvPr id="328" name="Rectangle 327">
              <a:extLst>
                <a:ext uri="{FF2B5EF4-FFF2-40B4-BE49-F238E27FC236}">
                  <a16:creationId xmlns:a16="http://schemas.microsoft.com/office/drawing/2014/main" id="{8C86AB71-CE66-4F46-A8BB-A50B87D8C628}"/>
                </a:ext>
              </a:extLst>
            </p:cNvPr>
            <p:cNvSpPr/>
            <p:nvPr/>
          </p:nvSpPr>
          <p:spPr>
            <a:xfrm>
              <a:off x="2719280" y="3305358"/>
              <a:ext cx="911769"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3.1.2 Data driven organization</a:t>
              </a:r>
            </a:p>
          </p:txBody>
        </p:sp>
        <p:sp>
          <p:nvSpPr>
            <p:cNvPr id="331" name="Rectangle 330">
              <a:extLst>
                <a:ext uri="{FF2B5EF4-FFF2-40B4-BE49-F238E27FC236}">
                  <a16:creationId xmlns:a16="http://schemas.microsoft.com/office/drawing/2014/main" id="{5019308F-0CF3-4F1B-B6EA-C9E5C508E5D8}"/>
                </a:ext>
              </a:extLst>
            </p:cNvPr>
            <p:cNvSpPr/>
            <p:nvPr/>
          </p:nvSpPr>
          <p:spPr>
            <a:xfrm rot="16200000">
              <a:off x="2602549" y="2247824"/>
              <a:ext cx="216000" cy="1841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3.1</a:t>
              </a:r>
              <a:r>
                <a:rPr lang="en-GB" sz="800" dirty="0">
                  <a:solidFill>
                    <a:schemeClr val="bg1"/>
                  </a:solidFill>
                  <a:latin typeface="Arial" panose="020B0604020202020204" pitchFamily="34" charset="0"/>
                  <a:cs typeface="Arial" panose="020B0604020202020204" pitchFamily="34" charset="0"/>
                </a:rPr>
                <a:t> Enterprise Data Usage</a:t>
              </a:r>
            </a:p>
          </p:txBody>
        </p:sp>
        <p:sp>
          <p:nvSpPr>
            <p:cNvPr id="340" name="Rectangle 339">
              <a:extLst>
                <a:ext uri="{FF2B5EF4-FFF2-40B4-BE49-F238E27FC236}">
                  <a16:creationId xmlns:a16="http://schemas.microsoft.com/office/drawing/2014/main" id="{5D823D22-4837-4B4E-969D-CA60092D9076}"/>
                </a:ext>
              </a:extLst>
            </p:cNvPr>
            <p:cNvSpPr/>
            <p:nvPr/>
          </p:nvSpPr>
          <p:spPr>
            <a:xfrm>
              <a:off x="1785497" y="3305358"/>
              <a:ext cx="911769"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3.1.1 Data driven business model</a:t>
              </a:r>
            </a:p>
          </p:txBody>
        </p:sp>
        <p:sp>
          <p:nvSpPr>
            <p:cNvPr id="330" name="Rectangle 329">
              <a:extLst>
                <a:ext uri="{FF2B5EF4-FFF2-40B4-BE49-F238E27FC236}">
                  <a16:creationId xmlns:a16="http://schemas.microsoft.com/office/drawing/2014/main" id="{F3911DC5-04CA-417A-97AA-D88B0F2CEEE5}"/>
                </a:ext>
              </a:extLst>
            </p:cNvPr>
            <p:cNvSpPr/>
            <p:nvPr/>
          </p:nvSpPr>
          <p:spPr>
            <a:xfrm rot="16200000">
              <a:off x="4549905" y="2259029"/>
              <a:ext cx="221817" cy="182440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3.2</a:t>
              </a:r>
              <a:r>
                <a:rPr lang="en-GB" sz="800" dirty="0">
                  <a:solidFill>
                    <a:schemeClr val="bg1"/>
                  </a:solidFill>
                  <a:latin typeface="Arial" panose="020B0604020202020204" pitchFamily="34" charset="0"/>
                  <a:cs typeface="Arial" panose="020B0604020202020204" pitchFamily="34" charset="0"/>
                </a:rPr>
                <a:t> Enterprise Data Management and Governance</a:t>
              </a:r>
            </a:p>
          </p:txBody>
        </p:sp>
        <p:sp>
          <p:nvSpPr>
            <p:cNvPr id="342" name="Rectangle 341">
              <a:extLst>
                <a:ext uri="{FF2B5EF4-FFF2-40B4-BE49-F238E27FC236}">
                  <a16:creationId xmlns:a16="http://schemas.microsoft.com/office/drawing/2014/main" id="{B915A90B-410A-441F-92EF-32B6478D5B2C}"/>
                </a:ext>
              </a:extLst>
            </p:cNvPr>
            <p:cNvSpPr/>
            <p:nvPr/>
          </p:nvSpPr>
          <p:spPr>
            <a:xfrm>
              <a:off x="3750809" y="3305358"/>
              <a:ext cx="962855"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3.2.1 Data strategy and governance</a:t>
              </a:r>
            </a:p>
          </p:txBody>
        </p:sp>
        <p:sp>
          <p:nvSpPr>
            <p:cNvPr id="343" name="Rectangle 342">
              <a:extLst>
                <a:ext uri="{FF2B5EF4-FFF2-40B4-BE49-F238E27FC236}">
                  <a16:creationId xmlns:a16="http://schemas.microsoft.com/office/drawing/2014/main" id="{08DCD0BC-4212-4A12-9DC0-6EC5DC0E7E23}"/>
                </a:ext>
              </a:extLst>
            </p:cNvPr>
            <p:cNvSpPr/>
            <p:nvPr/>
          </p:nvSpPr>
          <p:spPr>
            <a:xfrm>
              <a:off x="4751646" y="3305358"/>
              <a:ext cx="810489" cy="22116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3.2.2 Metadata management</a:t>
              </a:r>
            </a:p>
          </p:txBody>
        </p:sp>
        <p:sp>
          <p:nvSpPr>
            <p:cNvPr id="344" name="Rectangle 343">
              <a:extLst>
                <a:ext uri="{FF2B5EF4-FFF2-40B4-BE49-F238E27FC236}">
                  <a16:creationId xmlns:a16="http://schemas.microsoft.com/office/drawing/2014/main" id="{3DA32289-03A9-4935-9F43-7CFDE49DA072}"/>
                </a:ext>
              </a:extLst>
            </p:cNvPr>
            <p:cNvSpPr/>
            <p:nvPr/>
          </p:nvSpPr>
          <p:spPr>
            <a:xfrm>
              <a:off x="3748611" y="3542620"/>
              <a:ext cx="962855" cy="1867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3.2.3 Data quality</a:t>
              </a:r>
            </a:p>
          </p:txBody>
        </p:sp>
        <p:sp>
          <p:nvSpPr>
            <p:cNvPr id="332" name="Rectangle 331">
              <a:extLst>
                <a:ext uri="{FF2B5EF4-FFF2-40B4-BE49-F238E27FC236}">
                  <a16:creationId xmlns:a16="http://schemas.microsoft.com/office/drawing/2014/main" id="{5AE0470C-F3D6-4BAF-99EA-B36A692BCBA0}"/>
                </a:ext>
              </a:extLst>
            </p:cNvPr>
            <p:cNvSpPr/>
            <p:nvPr/>
          </p:nvSpPr>
          <p:spPr>
            <a:xfrm rot="16200000">
              <a:off x="8474392" y="2011257"/>
              <a:ext cx="215880" cy="231401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3.4</a:t>
              </a:r>
              <a:r>
                <a:rPr lang="en-GB" sz="800" dirty="0">
                  <a:solidFill>
                    <a:schemeClr val="bg1"/>
                  </a:solidFill>
                  <a:latin typeface="Arial" panose="020B0604020202020204" pitchFamily="34" charset="0"/>
                  <a:cs typeface="Arial" panose="020B0604020202020204" pitchFamily="34" charset="0"/>
                </a:rPr>
                <a:t> Enterprise Data Foundation</a:t>
              </a:r>
            </a:p>
          </p:txBody>
        </p:sp>
        <p:sp>
          <p:nvSpPr>
            <p:cNvPr id="348" name="Rectangle 347">
              <a:extLst>
                <a:ext uri="{FF2B5EF4-FFF2-40B4-BE49-F238E27FC236}">
                  <a16:creationId xmlns:a16="http://schemas.microsoft.com/office/drawing/2014/main" id="{0308DC11-EAD8-4E2B-B09B-546E31BDDCD3}"/>
                </a:ext>
              </a:extLst>
            </p:cNvPr>
            <p:cNvSpPr/>
            <p:nvPr/>
          </p:nvSpPr>
          <p:spPr>
            <a:xfrm>
              <a:off x="7425325" y="3311329"/>
              <a:ext cx="1100226" cy="21519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3.4.1 Data platform</a:t>
              </a:r>
            </a:p>
          </p:txBody>
        </p:sp>
        <p:sp>
          <p:nvSpPr>
            <p:cNvPr id="349" name="Rectangle 348">
              <a:extLst>
                <a:ext uri="{FF2B5EF4-FFF2-40B4-BE49-F238E27FC236}">
                  <a16:creationId xmlns:a16="http://schemas.microsoft.com/office/drawing/2014/main" id="{6716D9BE-5090-4072-8733-695A4F4A7762}"/>
                </a:ext>
              </a:extLst>
            </p:cNvPr>
            <p:cNvSpPr/>
            <p:nvPr/>
          </p:nvSpPr>
          <p:spPr>
            <a:xfrm>
              <a:off x="8571621" y="3319278"/>
              <a:ext cx="1161271" cy="2229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3.4.2 Data architecture</a:t>
              </a:r>
            </a:p>
          </p:txBody>
        </p:sp>
        <p:sp>
          <p:nvSpPr>
            <p:cNvPr id="329" name="Rectangle 328">
              <a:extLst>
                <a:ext uri="{FF2B5EF4-FFF2-40B4-BE49-F238E27FC236}">
                  <a16:creationId xmlns:a16="http://schemas.microsoft.com/office/drawing/2014/main" id="{1CD9CECA-13FE-4270-9194-3B8101089A40}"/>
                </a:ext>
              </a:extLst>
            </p:cNvPr>
            <p:cNvSpPr/>
            <p:nvPr/>
          </p:nvSpPr>
          <p:spPr>
            <a:xfrm rot="16200000">
              <a:off x="6379761" y="2280681"/>
              <a:ext cx="221819" cy="17811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3.3</a:t>
              </a:r>
              <a:r>
                <a:rPr lang="en-GB" sz="800" dirty="0">
                  <a:solidFill>
                    <a:schemeClr val="bg1"/>
                  </a:solidFill>
                  <a:latin typeface="Arial" panose="020B0604020202020204" pitchFamily="34" charset="0"/>
                  <a:cs typeface="Arial" panose="020B0604020202020204" pitchFamily="34" charset="0"/>
                </a:rPr>
                <a:t> Enterprise Data Insights and Analytics</a:t>
              </a:r>
            </a:p>
          </p:txBody>
        </p:sp>
        <p:sp>
          <p:nvSpPr>
            <p:cNvPr id="345" name="Rectangle 344">
              <a:extLst>
                <a:ext uri="{FF2B5EF4-FFF2-40B4-BE49-F238E27FC236}">
                  <a16:creationId xmlns:a16="http://schemas.microsoft.com/office/drawing/2014/main" id="{67B9CADC-1F21-4C00-B699-74BECF2C6787}"/>
                </a:ext>
              </a:extLst>
            </p:cNvPr>
            <p:cNvSpPr/>
            <p:nvPr/>
          </p:nvSpPr>
          <p:spPr>
            <a:xfrm>
              <a:off x="5600119" y="3305358"/>
              <a:ext cx="763157"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3.3.1 Analytics strategy</a:t>
              </a:r>
            </a:p>
          </p:txBody>
        </p:sp>
        <p:sp>
          <p:nvSpPr>
            <p:cNvPr id="346" name="Rectangle 345">
              <a:extLst>
                <a:ext uri="{FF2B5EF4-FFF2-40B4-BE49-F238E27FC236}">
                  <a16:creationId xmlns:a16="http://schemas.microsoft.com/office/drawing/2014/main" id="{0D1BFE91-B236-42D0-9357-7F6821F4D60C}"/>
                </a:ext>
              </a:extLst>
            </p:cNvPr>
            <p:cNvSpPr/>
            <p:nvPr/>
          </p:nvSpPr>
          <p:spPr>
            <a:xfrm>
              <a:off x="6401259" y="3305358"/>
              <a:ext cx="971454" cy="2302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3.3.2 Analytics and visualization</a:t>
              </a:r>
            </a:p>
          </p:txBody>
        </p:sp>
        <p:sp>
          <p:nvSpPr>
            <p:cNvPr id="350" name="Rectangle 349">
              <a:extLst>
                <a:ext uri="{FF2B5EF4-FFF2-40B4-BE49-F238E27FC236}">
                  <a16:creationId xmlns:a16="http://schemas.microsoft.com/office/drawing/2014/main" id="{5C53F0A4-55F9-4E27-9759-FF5A5880F395}"/>
                </a:ext>
              </a:extLst>
            </p:cNvPr>
            <p:cNvSpPr/>
            <p:nvPr/>
          </p:nvSpPr>
          <p:spPr>
            <a:xfrm>
              <a:off x="6396299" y="3554041"/>
              <a:ext cx="981374" cy="23724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3.3.3 Performance monitoring</a:t>
              </a:r>
            </a:p>
          </p:txBody>
        </p:sp>
      </p:grpSp>
      <p:grpSp>
        <p:nvGrpSpPr>
          <p:cNvPr id="8" name="Group 7">
            <a:extLst>
              <a:ext uri="{FF2B5EF4-FFF2-40B4-BE49-F238E27FC236}">
                <a16:creationId xmlns:a16="http://schemas.microsoft.com/office/drawing/2014/main" id="{FA6C8DCA-8C43-5449-9E45-D0E18E160249}"/>
              </a:ext>
            </a:extLst>
          </p:cNvPr>
          <p:cNvGrpSpPr/>
          <p:nvPr/>
        </p:nvGrpSpPr>
        <p:grpSpPr>
          <a:xfrm>
            <a:off x="380996" y="5591401"/>
            <a:ext cx="11430000" cy="796688"/>
            <a:chOff x="380996" y="5534248"/>
            <a:chExt cx="11430000" cy="796688"/>
          </a:xfrm>
        </p:grpSpPr>
        <p:sp>
          <p:nvSpPr>
            <p:cNvPr id="16" name="Rectangle 15">
              <a:extLst>
                <a:ext uri="{FF2B5EF4-FFF2-40B4-BE49-F238E27FC236}">
                  <a16:creationId xmlns:a16="http://schemas.microsoft.com/office/drawing/2014/main" id="{1F403D6F-7C43-4A1F-8264-E699B0EA501A}"/>
                </a:ext>
              </a:extLst>
            </p:cNvPr>
            <p:cNvSpPr/>
            <p:nvPr/>
          </p:nvSpPr>
          <p:spPr>
            <a:xfrm>
              <a:off x="380996" y="5534248"/>
              <a:ext cx="11430000" cy="796688"/>
            </a:xfrm>
            <a:prstGeom prst="rect">
              <a:avLst/>
            </a:prstGeom>
            <a:solidFill>
              <a:schemeClr val="bg2">
                <a:alpha val="6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85000"/>
                </a:lnSpc>
              </a:pPr>
              <a:r>
                <a:rPr lang="en-US" sz="1000" b="1" dirty="0">
                  <a:solidFill>
                    <a:schemeClr val="tx1"/>
                  </a:solidFill>
                  <a:latin typeface="Arial" panose="020B0604020202020204" pitchFamily="34" charset="0"/>
                  <a:cs typeface="Arial" panose="020B0604020202020204" pitchFamily="34" charset="0"/>
                </a:rPr>
                <a:t>6. Digital Research</a:t>
              </a:r>
            </a:p>
            <a:p>
              <a:pPr>
                <a:lnSpc>
                  <a:spcPct val="85000"/>
                </a:lnSpc>
              </a:pPr>
              <a:r>
                <a:rPr lang="en-US" sz="1000" b="1" dirty="0">
                  <a:solidFill>
                    <a:schemeClr val="tx1"/>
                  </a:solidFill>
                  <a:latin typeface="Arial" panose="020B0604020202020204" pitchFamily="34" charset="0"/>
                  <a:cs typeface="Arial" panose="020B0604020202020204" pitchFamily="34" charset="0"/>
                </a:rPr>
                <a:t>for Development</a:t>
              </a:r>
            </a:p>
          </p:txBody>
        </p:sp>
        <p:sp>
          <p:nvSpPr>
            <p:cNvPr id="267" name="Rectangle 266">
              <a:extLst>
                <a:ext uri="{FF2B5EF4-FFF2-40B4-BE49-F238E27FC236}">
                  <a16:creationId xmlns:a16="http://schemas.microsoft.com/office/drawing/2014/main" id="{5A6A56A1-8D8F-43FD-94F1-B3C1B0F42F7A}"/>
                </a:ext>
              </a:extLst>
            </p:cNvPr>
            <p:cNvSpPr/>
            <p:nvPr/>
          </p:nvSpPr>
          <p:spPr>
            <a:xfrm rot="16200000">
              <a:off x="9322793" y="4865971"/>
              <a:ext cx="216000" cy="160737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6.5 Digital Technologies and Innovation</a:t>
              </a:r>
              <a:endParaRPr lang="en-GB" sz="800" dirty="0">
                <a:solidFill>
                  <a:schemeClr val="bg1"/>
                </a:solidFill>
                <a:latin typeface="Arial" panose="020B0604020202020204" pitchFamily="34" charset="0"/>
                <a:cs typeface="Arial" panose="020B0604020202020204" pitchFamily="34" charset="0"/>
              </a:endParaRPr>
            </a:p>
          </p:txBody>
        </p:sp>
        <p:sp>
          <p:nvSpPr>
            <p:cNvPr id="382" name="Rectangle 381">
              <a:extLst>
                <a:ext uri="{FF2B5EF4-FFF2-40B4-BE49-F238E27FC236}">
                  <a16:creationId xmlns:a16="http://schemas.microsoft.com/office/drawing/2014/main" id="{66963051-402B-4567-AC4E-4DE7F5DF8957}"/>
                </a:ext>
              </a:extLst>
            </p:cNvPr>
            <p:cNvSpPr/>
            <p:nvPr/>
          </p:nvSpPr>
          <p:spPr>
            <a:xfrm rot="16200000">
              <a:off x="9323135" y="5130124"/>
              <a:ext cx="216000" cy="160805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6.5.1</a:t>
              </a:r>
              <a:r>
                <a:rPr lang="en-GB" sz="800" dirty="0">
                  <a:solidFill>
                    <a:schemeClr val="bg1"/>
                  </a:solidFill>
                  <a:latin typeface="Arial" panose="020B0604020202020204" pitchFamily="34" charset="0"/>
                  <a:cs typeface="Arial" panose="020B0604020202020204" pitchFamily="34" charset="0"/>
                </a:rPr>
                <a:t> Fostering and stage-gating innovations</a:t>
              </a:r>
            </a:p>
          </p:txBody>
        </p:sp>
        <p:sp>
          <p:nvSpPr>
            <p:cNvPr id="383" name="Rectangle 382">
              <a:extLst>
                <a:ext uri="{FF2B5EF4-FFF2-40B4-BE49-F238E27FC236}">
                  <a16:creationId xmlns:a16="http://schemas.microsoft.com/office/drawing/2014/main" id="{7FE50A2E-18D9-4D22-A40D-B84B9C01EF09}"/>
                </a:ext>
              </a:extLst>
            </p:cNvPr>
            <p:cNvSpPr/>
            <p:nvPr/>
          </p:nvSpPr>
          <p:spPr>
            <a:xfrm rot="16200000">
              <a:off x="9331298" y="5369456"/>
              <a:ext cx="216000" cy="160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6.5.2</a:t>
              </a:r>
              <a:r>
                <a:rPr lang="en-GB" sz="800" dirty="0">
                  <a:solidFill>
                    <a:schemeClr val="bg1"/>
                  </a:solidFill>
                  <a:latin typeface="Arial" panose="020B0604020202020204" pitchFamily="34" charset="0"/>
                  <a:cs typeface="Arial" panose="020B0604020202020204" pitchFamily="34" charset="0"/>
                </a:rPr>
                <a:t> Innovation process and strategy</a:t>
              </a:r>
            </a:p>
          </p:txBody>
        </p:sp>
        <p:sp>
          <p:nvSpPr>
            <p:cNvPr id="304" name="Rectangle 303">
              <a:extLst>
                <a:ext uri="{FF2B5EF4-FFF2-40B4-BE49-F238E27FC236}">
                  <a16:creationId xmlns:a16="http://schemas.microsoft.com/office/drawing/2014/main" id="{6FF7F7F2-A648-412E-87B6-903E4A99FA6A}"/>
                </a:ext>
              </a:extLst>
            </p:cNvPr>
            <p:cNvSpPr/>
            <p:nvPr/>
          </p:nvSpPr>
          <p:spPr>
            <a:xfrm rot="16200000">
              <a:off x="2371617" y="4975542"/>
              <a:ext cx="216000" cy="138823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6.1</a:t>
              </a:r>
              <a:r>
                <a:rPr lang="en-GB" sz="800" dirty="0">
                  <a:solidFill>
                    <a:schemeClr val="bg1"/>
                  </a:solidFill>
                  <a:latin typeface="Arial" panose="020B0604020202020204" pitchFamily="34" charset="0"/>
                  <a:cs typeface="Arial" panose="020B0604020202020204" pitchFamily="34" charset="0"/>
                </a:rPr>
                <a:t> Data Mobilization and Responsible Data Exchange</a:t>
              </a:r>
            </a:p>
          </p:txBody>
        </p:sp>
        <p:sp>
          <p:nvSpPr>
            <p:cNvPr id="387" name="Rectangle 386">
              <a:extLst>
                <a:ext uri="{FF2B5EF4-FFF2-40B4-BE49-F238E27FC236}">
                  <a16:creationId xmlns:a16="http://schemas.microsoft.com/office/drawing/2014/main" id="{67EA483C-1727-46E3-9B17-00AD74B2AF01}"/>
                </a:ext>
              </a:extLst>
            </p:cNvPr>
            <p:cNvSpPr/>
            <p:nvPr/>
          </p:nvSpPr>
          <p:spPr>
            <a:xfrm rot="16200000">
              <a:off x="2371614" y="5221751"/>
              <a:ext cx="216000" cy="13882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6.1.1</a:t>
              </a:r>
              <a:r>
                <a:rPr lang="en-GB" sz="800" dirty="0">
                  <a:solidFill>
                    <a:schemeClr val="bg1"/>
                  </a:solidFill>
                  <a:latin typeface="Arial" panose="020B0604020202020204" pitchFamily="34" charset="0"/>
                  <a:cs typeface="Arial" panose="020B0604020202020204" pitchFamily="34" charset="0"/>
                </a:rPr>
                <a:t> Public data sharing for research and impact</a:t>
              </a:r>
            </a:p>
          </p:txBody>
        </p:sp>
        <p:sp>
          <p:nvSpPr>
            <p:cNvPr id="371" name="Rectangle 370">
              <a:extLst>
                <a:ext uri="{FF2B5EF4-FFF2-40B4-BE49-F238E27FC236}">
                  <a16:creationId xmlns:a16="http://schemas.microsoft.com/office/drawing/2014/main" id="{47F1E9E2-74FB-4621-AB55-71CF007E3B29}"/>
                </a:ext>
              </a:extLst>
            </p:cNvPr>
            <p:cNvSpPr/>
            <p:nvPr/>
          </p:nvSpPr>
          <p:spPr>
            <a:xfrm rot="16200000">
              <a:off x="3926792" y="4932963"/>
              <a:ext cx="227380" cy="148477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6.2</a:t>
              </a:r>
              <a:r>
                <a:rPr lang="en-GB" sz="800" dirty="0">
                  <a:solidFill>
                    <a:schemeClr val="bg1"/>
                  </a:solidFill>
                  <a:latin typeface="Arial" panose="020B0604020202020204" pitchFamily="34" charset="0"/>
                  <a:cs typeface="Arial" panose="020B0604020202020204" pitchFamily="34" charset="0"/>
                </a:rPr>
                <a:t> Responsible AI</a:t>
              </a:r>
            </a:p>
          </p:txBody>
        </p:sp>
        <p:sp>
          <p:nvSpPr>
            <p:cNvPr id="388" name="Rectangle 387">
              <a:extLst>
                <a:ext uri="{FF2B5EF4-FFF2-40B4-BE49-F238E27FC236}">
                  <a16:creationId xmlns:a16="http://schemas.microsoft.com/office/drawing/2014/main" id="{2BBB2C05-BA19-4631-A7C5-655EF9FFED69}"/>
                </a:ext>
              </a:extLst>
            </p:cNvPr>
            <p:cNvSpPr/>
            <p:nvPr/>
          </p:nvSpPr>
          <p:spPr>
            <a:xfrm rot="16200000">
              <a:off x="3934579" y="5171390"/>
              <a:ext cx="211808" cy="14847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6.2.1</a:t>
              </a:r>
              <a:r>
                <a:rPr lang="en-GB" sz="800" dirty="0">
                  <a:solidFill>
                    <a:schemeClr val="bg1"/>
                  </a:solidFill>
                  <a:latin typeface="Arial" panose="020B0604020202020204" pitchFamily="34" charset="0"/>
                  <a:cs typeface="Arial" panose="020B0604020202020204" pitchFamily="34" charset="0"/>
                </a:rPr>
                <a:t> Analytics for the SDGs</a:t>
              </a:r>
            </a:p>
          </p:txBody>
        </p:sp>
        <p:sp>
          <p:nvSpPr>
            <p:cNvPr id="389" name="Rectangle 388">
              <a:extLst>
                <a:ext uri="{FF2B5EF4-FFF2-40B4-BE49-F238E27FC236}">
                  <a16:creationId xmlns:a16="http://schemas.microsoft.com/office/drawing/2014/main" id="{E00F1E19-F76B-4509-B8DE-F6F01D7C9A85}"/>
                </a:ext>
              </a:extLst>
            </p:cNvPr>
            <p:cNvSpPr/>
            <p:nvPr/>
          </p:nvSpPr>
          <p:spPr>
            <a:xfrm rot="16200000">
              <a:off x="3925658" y="5426298"/>
              <a:ext cx="229646" cy="148476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6.2.2 AI Policy and ethics</a:t>
              </a:r>
              <a:endParaRPr lang="en-GB" sz="800" dirty="0">
                <a:solidFill>
                  <a:schemeClr val="bg1"/>
                </a:solidFill>
                <a:latin typeface="Arial" panose="020B0604020202020204" pitchFamily="34" charset="0"/>
                <a:cs typeface="Arial" panose="020B0604020202020204" pitchFamily="34" charset="0"/>
              </a:endParaRPr>
            </a:p>
          </p:txBody>
        </p:sp>
        <p:sp>
          <p:nvSpPr>
            <p:cNvPr id="393" name="Rectangle 392">
              <a:extLst>
                <a:ext uri="{FF2B5EF4-FFF2-40B4-BE49-F238E27FC236}">
                  <a16:creationId xmlns:a16="http://schemas.microsoft.com/office/drawing/2014/main" id="{0AC36D36-51EC-4910-820A-8B2D895EAAE1}"/>
                </a:ext>
              </a:extLst>
            </p:cNvPr>
            <p:cNvSpPr/>
            <p:nvPr/>
          </p:nvSpPr>
          <p:spPr>
            <a:xfrm rot="16200000">
              <a:off x="5794760" y="4642461"/>
              <a:ext cx="222890" cy="206128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6.3</a:t>
              </a:r>
              <a:r>
                <a:rPr lang="en-GB" sz="800" dirty="0">
                  <a:solidFill>
                    <a:schemeClr val="bg1"/>
                  </a:solidFill>
                  <a:latin typeface="Arial" panose="020B0604020202020204" pitchFamily="34" charset="0"/>
                  <a:cs typeface="Arial" panose="020B0604020202020204" pitchFamily="34" charset="0"/>
                </a:rPr>
                <a:t> Bundled Digital Services</a:t>
              </a:r>
            </a:p>
          </p:txBody>
        </p:sp>
        <p:sp>
          <p:nvSpPr>
            <p:cNvPr id="394" name="Rectangle 393">
              <a:extLst>
                <a:ext uri="{FF2B5EF4-FFF2-40B4-BE49-F238E27FC236}">
                  <a16:creationId xmlns:a16="http://schemas.microsoft.com/office/drawing/2014/main" id="{1EF279EF-5E98-4619-AB07-8D9F932A6596}"/>
                </a:ext>
              </a:extLst>
            </p:cNvPr>
            <p:cNvSpPr/>
            <p:nvPr/>
          </p:nvSpPr>
          <p:spPr>
            <a:xfrm rot="16200000">
              <a:off x="5241090" y="5442341"/>
              <a:ext cx="211808" cy="9428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6.3.1 Human centered design</a:t>
              </a:r>
              <a:endParaRPr lang="en-GB" sz="800" dirty="0">
                <a:solidFill>
                  <a:schemeClr val="bg1"/>
                </a:solidFill>
                <a:latin typeface="Arial" panose="020B0604020202020204" pitchFamily="34" charset="0"/>
                <a:cs typeface="Arial" panose="020B0604020202020204" pitchFamily="34" charset="0"/>
              </a:endParaRPr>
            </a:p>
          </p:txBody>
        </p:sp>
        <p:sp>
          <p:nvSpPr>
            <p:cNvPr id="395" name="Rectangle 394">
              <a:extLst>
                <a:ext uri="{FF2B5EF4-FFF2-40B4-BE49-F238E27FC236}">
                  <a16:creationId xmlns:a16="http://schemas.microsoft.com/office/drawing/2014/main" id="{0C1C47B2-452F-425C-AEAE-20329BFFAFD0}"/>
                </a:ext>
              </a:extLst>
            </p:cNvPr>
            <p:cNvSpPr/>
            <p:nvPr/>
          </p:nvSpPr>
          <p:spPr>
            <a:xfrm rot="16200000">
              <a:off x="6291850" y="5378874"/>
              <a:ext cx="216000" cy="107399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6.3.3 Evidence and meta-analysis</a:t>
              </a:r>
              <a:endParaRPr lang="en-GB" sz="800" dirty="0">
                <a:solidFill>
                  <a:schemeClr val="bg1"/>
                </a:solidFill>
                <a:latin typeface="Arial" panose="020B0604020202020204" pitchFamily="34" charset="0"/>
                <a:cs typeface="Arial" panose="020B0604020202020204" pitchFamily="34" charset="0"/>
              </a:endParaRPr>
            </a:p>
          </p:txBody>
        </p:sp>
        <p:sp>
          <p:nvSpPr>
            <p:cNvPr id="396" name="Rectangle 395">
              <a:extLst>
                <a:ext uri="{FF2B5EF4-FFF2-40B4-BE49-F238E27FC236}">
                  <a16:creationId xmlns:a16="http://schemas.microsoft.com/office/drawing/2014/main" id="{A186BF10-8C4D-45CE-8A3E-B5A082002A2A}"/>
                </a:ext>
              </a:extLst>
            </p:cNvPr>
            <p:cNvSpPr/>
            <p:nvPr/>
          </p:nvSpPr>
          <p:spPr>
            <a:xfrm rot="16200000">
              <a:off x="5224612" y="5699485"/>
              <a:ext cx="254130" cy="93349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6.3.2 Digital extension/advisory</a:t>
              </a:r>
              <a:endParaRPr lang="en-GB" sz="800" dirty="0">
                <a:solidFill>
                  <a:schemeClr val="bg1"/>
                </a:solidFill>
                <a:latin typeface="Arial" panose="020B0604020202020204" pitchFamily="34" charset="0"/>
                <a:cs typeface="Arial" panose="020B0604020202020204" pitchFamily="34" charset="0"/>
              </a:endParaRPr>
            </a:p>
          </p:txBody>
        </p:sp>
        <p:sp>
          <p:nvSpPr>
            <p:cNvPr id="397" name="Rectangle 396">
              <a:extLst>
                <a:ext uri="{FF2B5EF4-FFF2-40B4-BE49-F238E27FC236}">
                  <a16:creationId xmlns:a16="http://schemas.microsoft.com/office/drawing/2014/main" id="{F2B9C374-6A49-4228-8EBC-A863D271F05E}"/>
                </a:ext>
              </a:extLst>
            </p:cNvPr>
            <p:cNvSpPr/>
            <p:nvPr/>
          </p:nvSpPr>
          <p:spPr>
            <a:xfrm rot="16200000">
              <a:off x="6291850" y="5621304"/>
              <a:ext cx="216000" cy="107399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6.3.4 Digital financial services</a:t>
              </a:r>
              <a:endParaRPr lang="en-GB" sz="800" dirty="0">
                <a:solidFill>
                  <a:schemeClr val="bg1"/>
                </a:solidFill>
                <a:latin typeface="Arial" panose="020B0604020202020204" pitchFamily="34" charset="0"/>
                <a:cs typeface="Arial" panose="020B0604020202020204" pitchFamily="34" charset="0"/>
              </a:endParaRPr>
            </a:p>
          </p:txBody>
        </p:sp>
        <p:sp>
          <p:nvSpPr>
            <p:cNvPr id="306" name="Rectangle 305">
              <a:extLst>
                <a:ext uri="{FF2B5EF4-FFF2-40B4-BE49-F238E27FC236}">
                  <a16:creationId xmlns:a16="http://schemas.microsoft.com/office/drawing/2014/main" id="{26FFE7C7-BA5B-43D8-8DE7-AF62DBD0B5B4}"/>
                </a:ext>
              </a:extLst>
            </p:cNvPr>
            <p:cNvSpPr/>
            <p:nvPr/>
          </p:nvSpPr>
          <p:spPr>
            <a:xfrm rot="16200000">
              <a:off x="7680494" y="4942378"/>
              <a:ext cx="246207" cy="148476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6.4</a:t>
              </a:r>
              <a:r>
                <a:rPr lang="en-GB" sz="800" dirty="0">
                  <a:solidFill>
                    <a:schemeClr val="bg1"/>
                  </a:solidFill>
                  <a:latin typeface="Arial" panose="020B0604020202020204" pitchFamily="34" charset="0"/>
                  <a:cs typeface="Arial" panose="020B0604020202020204" pitchFamily="34" charset="0"/>
                </a:rPr>
                <a:t> Digital Collective Action</a:t>
              </a:r>
            </a:p>
          </p:txBody>
        </p:sp>
        <p:sp>
          <p:nvSpPr>
            <p:cNvPr id="398" name="Rectangle 397">
              <a:extLst>
                <a:ext uri="{FF2B5EF4-FFF2-40B4-BE49-F238E27FC236}">
                  <a16:creationId xmlns:a16="http://schemas.microsoft.com/office/drawing/2014/main" id="{3A816E4C-0190-4FEA-83E9-4E124297FC59}"/>
                </a:ext>
              </a:extLst>
            </p:cNvPr>
            <p:cNvSpPr/>
            <p:nvPr/>
          </p:nvSpPr>
          <p:spPr>
            <a:xfrm rot="16200000">
              <a:off x="7693436" y="5199191"/>
              <a:ext cx="220320" cy="148477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6.4.1 Multi-stakeholder governance.</a:t>
              </a:r>
              <a:endParaRPr lang="en-GB" sz="800" dirty="0">
                <a:solidFill>
                  <a:schemeClr val="bg1"/>
                </a:solidFill>
                <a:latin typeface="Arial" panose="020B0604020202020204" pitchFamily="34" charset="0"/>
                <a:cs typeface="Arial" panose="020B0604020202020204" pitchFamily="34" charset="0"/>
              </a:endParaRPr>
            </a:p>
          </p:txBody>
        </p:sp>
        <p:sp>
          <p:nvSpPr>
            <p:cNvPr id="399" name="Rectangle 398">
              <a:extLst>
                <a:ext uri="{FF2B5EF4-FFF2-40B4-BE49-F238E27FC236}">
                  <a16:creationId xmlns:a16="http://schemas.microsoft.com/office/drawing/2014/main" id="{1B0CF25F-03F2-4B48-B6E8-C75FAAE1E86F}"/>
                </a:ext>
              </a:extLst>
            </p:cNvPr>
            <p:cNvSpPr/>
            <p:nvPr/>
          </p:nvSpPr>
          <p:spPr>
            <a:xfrm rot="16200000">
              <a:off x="7681248" y="5450572"/>
              <a:ext cx="244696" cy="148477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6.4.2 Food, land, and water system intelligence</a:t>
              </a:r>
              <a:endParaRPr lang="en-GB" sz="800" dirty="0">
                <a:solidFill>
                  <a:schemeClr val="bg1"/>
                </a:solidFill>
                <a:latin typeface="Arial" panose="020B0604020202020204" pitchFamily="34" charset="0"/>
                <a:cs typeface="Arial" panose="020B0604020202020204" pitchFamily="34" charset="0"/>
              </a:endParaRPr>
            </a:p>
          </p:txBody>
        </p:sp>
        <p:sp>
          <p:nvSpPr>
            <p:cNvPr id="122" name="Rectangle 121">
              <a:extLst>
                <a:ext uri="{FF2B5EF4-FFF2-40B4-BE49-F238E27FC236}">
                  <a16:creationId xmlns:a16="http://schemas.microsoft.com/office/drawing/2014/main" id="{67EA483C-1727-46E3-9B17-00AD74B2AF01}"/>
                </a:ext>
              </a:extLst>
            </p:cNvPr>
            <p:cNvSpPr/>
            <p:nvPr/>
          </p:nvSpPr>
          <p:spPr>
            <a:xfrm rot="16200000">
              <a:off x="2375555" y="5483284"/>
              <a:ext cx="216000" cy="13882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6.1.2</a:t>
              </a:r>
              <a:r>
                <a:rPr lang="en-GB" sz="800" dirty="0">
                  <a:solidFill>
                    <a:schemeClr val="bg1"/>
                  </a:solidFill>
                  <a:latin typeface="Arial" panose="020B0604020202020204" pitchFamily="34" charset="0"/>
                  <a:cs typeface="Arial" panose="020B0604020202020204" pitchFamily="34" charset="0"/>
                </a:rPr>
                <a:t> Responsible use and sharing of restricted data</a:t>
              </a:r>
            </a:p>
          </p:txBody>
        </p:sp>
      </p:grpSp>
      <p:grpSp>
        <p:nvGrpSpPr>
          <p:cNvPr id="3" name="Group 2">
            <a:extLst>
              <a:ext uri="{FF2B5EF4-FFF2-40B4-BE49-F238E27FC236}">
                <a16:creationId xmlns:a16="http://schemas.microsoft.com/office/drawing/2014/main" id="{24B3EB39-4C58-434B-8079-42DCAEE55558}"/>
              </a:ext>
            </a:extLst>
          </p:cNvPr>
          <p:cNvGrpSpPr/>
          <p:nvPr/>
        </p:nvGrpSpPr>
        <p:grpSpPr>
          <a:xfrm>
            <a:off x="380996" y="930580"/>
            <a:ext cx="11430001" cy="880029"/>
            <a:chOff x="380996" y="944867"/>
            <a:chExt cx="11430001" cy="880029"/>
          </a:xfrm>
        </p:grpSpPr>
        <p:sp>
          <p:nvSpPr>
            <p:cNvPr id="124" name="Rectangle 123">
              <a:extLst>
                <a:ext uri="{FF2B5EF4-FFF2-40B4-BE49-F238E27FC236}">
                  <a16:creationId xmlns:a16="http://schemas.microsoft.com/office/drawing/2014/main" id="{0FFFD757-AE5B-4F37-9FCD-1CA8E7405622}"/>
                </a:ext>
              </a:extLst>
            </p:cNvPr>
            <p:cNvSpPr/>
            <p:nvPr/>
          </p:nvSpPr>
          <p:spPr>
            <a:xfrm>
              <a:off x="380996" y="944867"/>
              <a:ext cx="11430001" cy="880029"/>
            </a:xfrm>
            <a:prstGeom prst="rect">
              <a:avLst/>
            </a:prstGeom>
            <a:solidFill>
              <a:schemeClr val="bg2">
                <a:alpha val="6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1. Digital Strategy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&amp; Organization</a:t>
              </a:r>
            </a:p>
          </p:txBody>
        </p:sp>
        <p:sp>
          <p:nvSpPr>
            <p:cNvPr id="131" name="Rectangle 130">
              <a:extLst>
                <a:ext uri="{FF2B5EF4-FFF2-40B4-BE49-F238E27FC236}">
                  <a16:creationId xmlns:a16="http://schemas.microsoft.com/office/drawing/2014/main" id="{10F1FDF9-78C8-4A59-8DA0-B68A2C65F4BD}"/>
                </a:ext>
              </a:extLst>
            </p:cNvPr>
            <p:cNvSpPr/>
            <p:nvPr/>
          </p:nvSpPr>
          <p:spPr>
            <a:xfrm rot="16200000">
              <a:off x="2665413" y="98693"/>
              <a:ext cx="216000" cy="196674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1.1</a:t>
              </a:r>
              <a:r>
                <a:rPr lang="en-GB" sz="800" dirty="0">
                  <a:solidFill>
                    <a:schemeClr val="bg1"/>
                  </a:solidFill>
                  <a:latin typeface="Arial" panose="020B0604020202020204" pitchFamily="34" charset="0"/>
                  <a:cs typeface="Arial" panose="020B0604020202020204" pitchFamily="34" charset="0"/>
                </a:rPr>
                <a:t> Digital Strategy</a:t>
              </a:r>
            </a:p>
          </p:txBody>
        </p:sp>
        <p:sp>
          <p:nvSpPr>
            <p:cNvPr id="132" name="Rectangle 131">
              <a:extLst>
                <a:ext uri="{FF2B5EF4-FFF2-40B4-BE49-F238E27FC236}">
                  <a16:creationId xmlns:a16="http://schemas.microsoft.com/office/drawing/2014/main" id="{73525F19-3D0A-4F31-B61D-C8F8D2908EF7}"/>
                </a:ext>
              </a:extLst>
            </p:cNvPr>
            <p:cNvSpPr/>
            <p:nvPr/>
          </p:nvSpPr>
          <p:spPr>
            <a:xfrm>
              <a:off x="1790037" y="1210950"/>
              <a:ext cx="980335" cy="3778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1.1.1 Development, validation, and management</a:t>
              </a:r>
            </a:p>
          </p:txBody>
        </p:sp>
        <p:sp>
          <p:nvSpPr>
            <p:cNvPr id="143" name="Rectangle 142">
              <a:extLst>
                <a:ext uri="{FF2B5EF4-FFF2-40B4-BE49-F238E27FC236}">
                  <a16:creationId xmlns:a16="http://schemas.microsoft.com/office/drawing/2014/main" id="{89D3CDE2-A976-400A-A90B-D0EC31700DC2}"/>
                </a:ext>
              </a:extLst>
            </p:cNvPr>
            <p:cNvSpPr/>
            <p:nvPr/>
          </p:nvSpPr>
          <p:spPr>
            <a:xfrm>
              <a:off x="2778593" y="1210515"/>
              <a:ext cx="984876"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1.1.2 Horizon scanning</a:t>
              </a:r>
            </a:p>
          </p:txBody>
        </p:sp>
        <p:sp>
          <p:nvSpPr>
            <p:cNvPr id="144" name="Rectangle 143">
              <a:extLst>
                <a:ext uri="{FF2B5EF4-FFF2-40B4-BE49-F238E27FC236}">
                  <a16:creationId xmlns:a16="http://schemas.microsoft.com/office/drawing/2014/main" id="{01644A49-B509-4ECE-8AA2-8F79F3249827}"/>
                </a:ext>
              </a:extLst>
            </p:cNvPr>
            <p:cNvSpPr/>
            <p:nvPr/>
          </p:nvSpPr>
          <p:spPr>
            <a:xfrm rot="16200000">
              <a:off x="5532401" y="-721421"/>
              <a:ext cx="254802" cy="364576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GB" sz="800" dirty="0">
                  <a:solidFill>
                    <a:schemeClr val="bg1"/>
                  </a:solidFill>
                  <a:latin typeface="Arial" panose="020B0604020202020204" pitchFamily="34" charset="0"/>
                  <a:cs typeface="Arial" panose="020B0604020202020204" pitchFamily="34" charset="0"/>
                </a:rPr>
                <a:t>1.2 Digital Governance</a:t>
              </a:r>
            </a:p>
          </p:txBody>
        </p:sp>
        <p:sp>
          <p:nvSpPr>
            <p:cNvPr id="164" name="Rectangle 163">
              <a:extLst>
                <a:ext uri="{FF2B5EF4-FFF2-40B4-BE49-F238E27FC236}">
                  <a16:creationId xmlns:a16="http://schemas.microsoft.com/office/drawing/2014/main" id="{EBB4C1B2-9C50-4EFE-87A3-C518C6019753}"/>
                </a:ext>
              </a:extLst>
            </p:cNvPr>
            <p:cNvSpPr/>
            <p:nvPr/>
          </p:nvSpPr>
          <p:spPr>
            <a:xfrm>
              <a:off x="5025699" y="1486285"/>
              <a:ext cx="1203496" cy="30821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1.2.4 Aligning digital investments and organizational goals.  </a:t>
              </a:r>
            </a:p>
          </p:txBody>
        </p:sp>
        <p:sp>
          <p:nvSpPr>
            <p:cNvPr id="217" name="Rectangle 216">
              <a:extLst>
                <a:ext uri="{FF2B5EF4-FFF2-40B4-BE49-F238E27FC236}">
                  <a16:creationId xmlns:a16="http://schemas.microsoft.com/office/drawing/2014/main" id="{3DEC15AC-419A-40E9-A012-9C431E3A0B24}"/>
                </a:ext>
              </a:extLst>
            </p:cNvPr>
            <p:cNvSpPr/>
            <p:nvPr/>
          </p:nvSpPr>
          <p:spPr>
            <a:xfrm>
              <a:off x="3838148" y="1248032"/>
              <a:ext cx="1164606"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1.2.1 Risk management</a:t>
              </a:r>
            </a:p>
          </p:txBody>
        </p:sp>
        <p:sp>
          <p:nvSpPr>
            <p:cNvPr id="218" name="Rectangle 217">
              <a:extLst>
                <a:ext uri="{FF2B5EF4-FFF2-40B4-BE49-F238E27FC236}">
                  <a16:creationId xmlns:a16="http://schemas.microsoft.com/office/drawing/2014/main" id="{A2355B3A-91AC-4F98-8BFB-DA4D6949BA86}"/>
                </a:ext>
              </a:extLst>
            </p:cNvPr>
            <p:cNvSpPr/>
            <p:nvPr/>
          </p:nvSpPr>
          <p:spPr>
            <a:xfrm>
              <a:off x="5025699" y="1241602"/>
              <a:ext cx="1196888"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1.2.2 Compliance monitoring and reporting</a:t>
              </a:r>
            </a:p>
          </p:txBody>
        </p:sp>
        <p:sp>
          <p:nvSpPr>
            <p:cNvPr id="220" name="Rectangle 219">
              <a:extLst>
                <a:ext uri="{FF2B5EF4-FFF2-40B4-BE49-F238E27FC236}">
                  <a16:creationId xmlns:a16="http://schemas.microsoft.com/office/drawing/2014/main" id="{661C2F0A-C5EE-4F68-97EB-E766C9D82B4E}"/>
                </a:ext>
              </a:extLst>
            </p:cNvPr>
            <p:cNvSpPr/>
            <p:nvPr/>
          </p:nvSpPr>
          <p:spPr>
            <a:xfrm>
              <a:off x="3836920" y="1482860"/>
              <a:ext cx="1168042" cy="3146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1.2.3 Digital architecture adoption and promotion</a:t>
              </a:r>
            </a:p>
          </p:txBody>
        </p:sp>
        <p:sp>
          <p:nvSpPr>
            <p:cNvPr id="195" name="Rectangle 194">
              <a:extLst>
                <a:ext uri="{FF2B5EF4-FFF2-40B4-BE49-F238E27FC236}">
                  <a16:creationId xmlns:a16="http://schemas.microsoft.com/office/drawing/2014/main" id="{7ACFA316-2327-4BF0-AA3E-DD72F03609AF}"/>
                </a:ext>
              </a:extLst>
            </p:cNvPr>
            <p:cNvSpPr/>
            <p:nvPr/>
          </p:nvSpPr>
          <p:spPr>
            <a:xfrm>
              <a:off x="6258652" y="1486073"/>
              <a:ext cx="1216259" cy="29839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1.2.6 Technology ethics</a:t>
              </a:r>
            </a:p>
          </p:txBody>
        </p:sp>
        <p:sp>
          <p:nvSpPr>
            <p:cNvPr id="219" name="Rectangle 218">
              <a:extLst>
                <a:ext uri="{FF2B5EF4-FFF2-40B4-BE49-F238E27FC236}">
                  <a16:creationId xmlns:a16="http://schemas.microsoft.com/office/drawing/2014/main" id="{96635609-45CB-4040-92F6-8FD2DA520079}"/>
                </a:ext>
              </a:extLst>
            </p:cNvPr>
            <p:cNvSpPr/>
            <p:nvPr/>
          </p:nvSpPr>
          <p:spPr>
            <a:xfrm>
              <a:off x="7562823" y="1499695"/>
              <a:ext cx="1235158"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1.3.3 Digital culture</a:t>
              </a:r>
            </a:p>
          </p:txBody>
        </p:sp>
        <p:sp>
          <p:nvSpPr>
            <p:cNvPr id="221" name="Rectangle 220">
              <a:extLst>
                <a:ext uri="{FF2B5EF4-FFF2-40B4-BE49-F238E27FC236}">
                  <a16:creationId xmlns:a16="http://schemas.microsoft.com/office/drawing/2014/main" id="{AE8D8F9C-100B-4EAB-96B8-143B46F86177}"/>
                </a:ext>
              </a:extLst>
            </p:cNvPr>
            <p:cNvSpPr/>
            <p:nvPr/>
          </p:nvSpPr>
          <p:spPr>
            <a:xfrm rot="16200000">
              <a:off x="8523363" y="19350"/>
              <a:ext cx="230627" cy="21517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1.3</a:t>
              </a:r>
              <a:r>
                <a:rPr lang="en-GB" sz="800" dirty="0">
                  <a:solidFill>
                    <a:schemeClr val="bg1"/>
                  </a:solidFill>
                  <a:latin typeface="Arial" panose="020B0604020202020204" pitchFamily="34" charset="0"/>
                  <a:cs typeface="Arial" panose="020B0604020202020204" pitchFamily="34" charset="0"/>
                </a:rPr>
                <a:t> Digital Leadership</a:t>
              </a:r>
            </a:p>
          </p:txBody>
        </p:sp>
        <p:sp>
          <p:nvSpPr>
            <p:cNvPr id="222" name="Rectangle 221">
              <a:extLst>
                <a:ext uri="{FF2B5EF4-FFF2-40B4-BE49-F238E27FC236}">
                  <a16:creationId xmlns:a16="http://schemas.microsoft.com/office/drawing/2014/main" id="{6293C27B-049A-434F-8241-D60B43EF6B8A}"/>
                </a:ext>
              </a:extLst>
            </p:cNvPr>
            <p:cNvSpPr/>
            <p:nvPr/>
          </p:nvSpPr>
          <p:spPr>
            <a:xfrm>
              <a:off x="7562823" y="1237925"/>
              <a:ext cx="1235158" cy="236147"/>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1.3.1 Research Innovation</a:t>
              </a:r>
            </a:p>
          </p:txBody>
        </p:sp>
        <p:sp>
          <p:nvSpPr>
            <p:cNvPr id="169" name="Rectangle 168">
              <a:extLst>
                <a:ext uri="{FF2B5EF4-FFF2-40B4-BE49-F238E27FC236}">
                  <a16:creationId xmlns:a16="http://schemas.microsoft.com/office/drawing/2014/main" id="{8CBF368A-F4C3-42EA-86A9-F3D15B5339C6}"/>
                </a:ext>
              </a:extLst>
            </p:cNvPr>
            <p:cNvSpPr/>
            <p:nvPr/>
          </p:nvSpPr>
          <p:spPr>
            <a:xfrm rot="16200000">
              <a:off x="10678701" y="86730"/>
              <a:ext cx="236943" cy="201062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1.4</a:t>
              </a:r>
              <a:r>
                <a:rPr lang="en-GB" sz="800" dirty="0">
                  <a:solidFill>
                    <a:schemeClr val="bg1"/>
                  </a:solidFill>
                  <a:latin typeface="Arial" panose="020B0604020202020204" pitchFamily="34" charset="0"/>
                  <a:cs typeface="Arial" panose="020B0604020202020204" pitchFamily="34" charset="0"/>
                </a:rPr>
                <a:t> Digital Skills Development </a:t>
              </a:r>
            </a:p>
          </p:txBody>
        </p:sp>
        <p:sp>
          <p:nvSpPr>
            <p:cNvPr id="302" name="Rectangle 301">
              <a:extLst>
                <a:ext uri="{FF2B5EF4-FFF2-40B4-BE49-F238E27FC236}">
                  <a16:creationId xmlns:a16="http://schemas.microsoft.com/office/drawing/2014/main" id="{AA8BDCFF-3F43-4284-B644-186CC4CA471D}"/>
                </a:ext>
              </a:extLst>
            </p:cNvPr>
            <p:cNvSpPr/>
            <p:nvPr/>
          </p:nvSpPr>
          <p:spPr>
            <a:xfrm>
              <a:off x="9791859" y="1258012"/>
              <a:ext cx="97089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1.5.1 Assessment</a:t>
              </a:r>
            </a:p>
          </p:txBody>
        </p:sp>
        <p:sp>
          <p:nvSpPr>
            <p:cNvPr id="308" name="Rectangle 307">
              <a:extLst>
                <a:ext uri="{FF2B5EF4-FFF2-40B4-BE49-F238E27FC236}">
                  <a16:creationId xmlns:a16="http://schemas.microsoft.com/office/drawing/2014/main" id="{24FB3621-6F0D-457D-AAEE-DB6FAE983D1B}"/>
                </a:ext>
              </a:extLst>
            </p:cNvPr>
            <p:cNvSpPr/>
            <p:nvPr/>
          </p:nvSpPr>
          <p:spPr>
            <a:xfrm>
              <a:off x="10812675" y="1252246"/>
              <a:ext cx="970890"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1.5.2 Skills management</a:t>
              </a:r>
            </a:p>
          </p:txBody>
        </p:sp>
        <p:sp>
          <p:nvSpPr>
            <p:cNvPr id="120" name="Rectangle 119">
              <a:extLst>
                <a:ext uri="{FF2B5EF4-FFF2-40B4-BE49-F238E27FC236}">
                  <a16:creationId xmlns:a16="http://schemas.microsoft.com/office/drawing/2014/main" id="{7ACFA316-2327-4BF0-AA3E-DD72F03609AF}"/>
                </a:ext>
              </a:extLst>
            </p:cNvPr>
            <p:cNvSpPr/>
            <p:nvPr/>
          </p:nvSpPr>
          <p:spPr>
            <a:xfrm>
              <a:off x="6258652" y="1248236"/>
              <a:ext cx="1216259" cy="2146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1.2.5 Data governance</a:t>
              </a:r>
            </a:p>
          </p:txBody>
        </p:sp>
        <p:sp>
          <p:nvSpPr>
            <p:cNvPr id="121" name="Rectangle 120">
              <a:extLst>
                <a:ext uri="{FF2B5EF4-FFF2-40B4-BE49-F238E27FC236}">
                  <a16:creationId xmlns:a16="http://schemas.microsoft.com/office/drawing/2014/main" id="{6293C27B-049A-434F-8241-D60B43EF6B8A}"/>
                </a:ext>
              </a:extLst>
            </p:cNvPr>
            <p:cNvSpPr/>
            <p:nvPr/>
          </p:nvSpPr>
          <p:spPr>
            <a:xfrm>
              <a:off x="8823434" y="1259769"/>
              <a:ext cx="883464" cy="20847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1.3.2 Operational Excellence</a:t>
              </a:r>
            </a:p>
          </p:txBody>
        </p:sp>
      </p:grpSp>
      <p:grpSp>
        <p:nvGrpSpPr>
          <p:cNvPr id="4" name="Group 3">
            <a:extLst>
              <a:ext uri="{FF2B5EF4-FFF2-40B4-BE49-F238E27FC236}">
                <a16:creationId xmlns:a16="http://schemas.microsoft.com/office/drawing/2014/main" id="{E1A7B81E-61D2-A440-93AF-E677E88AB053}"/>
              </a:ext>
            </a:extLst>
          </p:cNvPr>
          <p:cNvGrpSpPr/>
          <p:nvPr/>
        </p:nvGrpSpPr>
        <p:grpSpPr>
          <a:xfrm>
            <a:off x="380996" y="1854344"/>
            <a:ext cx="11430001" cy="1107816"/>
            <a:chOff x="380996" y="1868633"/>
            <a:chExt cx="11430001" cy="1107816"/>
          </a:xfrm>
        </p:grpSpPr>
        <p:sp>
          <p:nvSpPr>
            <p:cNvPr id="64" name="Rectangle 63">
              <a:extLst>
                <a:ext uri="{FF2B5EF4-FFF2-40B4-BE49-F238E27FC236}">
                  <a16:creationId xmlns:a16="http://schemas.microsoft.com/office/drawing/2014/main" id="{BFE5D222-3750-4EB1-BC24-401E2B9FD929}"/>
                </a:ext>
              </a:extLst>
            </p:cNvPr>
            <p:cNvSpPr/>
            <p:nvPr/>
          </p:nvSpPr>
          <p:spPr>
            <a:xfrm>
              <a:off x="380996" y="1868633"/>
              <a:ext cx="11430001" cy="1107816"/>
            </a:xfrm>
            <a:prstGeom prst="rect">
              <a:avLst/>
            </a:prstGeom>
            <a:solidFill>
              <a:schemeClr val="bg2">
                <a:alpha val="6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tx1"/>
                  </a:solidFill>
                  <a:latin typeface="Arial" panose="020B0604020202020204" pitchFamily="34" charset="0"/>
                  <a:cs typeface="Arial" panose="020B0604020202020204" pitchFamily="34" charset="0"/>
                </a:rPr>
                <a:t>2. Technology </a:t>
              </a:r>
            </a:p>
            <a:p>
              <a:r>
                <a:rPr lang="en-US" sz="1000" b="1" dirty="0">
                  <a:solidFill>
                    <a:schemeClr val="tx1"/>
                  </a:solidFill>
                  <a:latin typeface="Arial" panose="020B0604020202020204" pitchFamily="34" charset="0"/>
                  <a:cs typeface="Arial" panose="020B0604020202020204" pitchFamily="34" charset="0"/>
                </a:rPr>
                <a:t>Capabilities</a:t>
              </a:r>
            </a:p>
            <a:p>
              <a:r>
                <a:rPr lang="en-US" sz="1000" b="1" dirty="0">
                  <a:solidFill>
                    <a:schemeClr val="tx1"/>
                  </a:solidFill>
                  <a:latin typeface="Arial" panose="020B0604020202020204" pitchFamily="34" charset="0"/>
                  <a:cs typeface="Arial" panose="020B0604020202020204" pitchFamily="34" charset="0"/>
                </a:rPr>
                <a:t>and Infrastructure</a:t>
              </a:r>
            </a:p>
          </p:txBody>
        </p:sp>
        <p:sp>
          <p:nvSpPr>
            <p:cNvPr id="188" name="Rectangle 187">
              <a:extLst>
                <a:ext uri="{FF2B5EF4-FFF2-40B4-BE49-F238E27FC236}">
                  <a16:creationId xmlns:a16="http://schemas.microsoft.com/office/drawing/2014/main" id="{4B46606F-807E-4CC9-ABA8-8F71258932F3}"/>
                </a:ext>
              </a:extLst>
            </p:cNvPr>
            <p:cNvSpPr/>
            <p:nvPr/>
          </p:nvSpPr>
          <p:spPr>
            <a:xfrm rot="16200000">
              <a:off x="4677548" y="1635040"/>
              <a:ext cx="215079" cy="8335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2.3</a:t>
              </a:r>
              <a:r>
                <a:rPr lang="en-GB" sz="800" dirty="0">
                  <a:solidFill>
                    <a:schemeClr val="bg1"/>
                  </a:solidFill>
                  <a:latin typeface="Arial" panose="020B0604020202020204" pitchFamily="34" charset="0"/>
                  <a:cs typeface="Arial" panose="020B0604020202020204" pitchFamily="34" charset="0"/>
                </a:rPr>
                <a:t> Data Warehousing</a:t>
              </a:r>
            </a:p>
          </p:txBody>
        </p:sp>
        <p:sp>
          <p:nvSpPr>
            <p:cNvPr id="189" name="Rectangle 188">
              <a:extLst>
                <a:ext uri="{FF2B5EF4-FFF2-40B4-BE49-F238E27FC236}">
                  <a16:creationId xmlns:a16="http://schemas.microsoft.com/office/drawing/2014/main" id="{0DAF29DD-79CF-404C-B43D-B39738FAFE0C}"/>
                </a:ext>
              </a:extLst>
            </p:cNvPr>
            <p:cNvSpPr/>
            <p:nvPr/>
          </p:nvSpPr>
          <p:spPr>
            <a:xfrm rot="16200000">
              <a:off x="4673508" y="1935641"/>
              <a:ext cx="220766" cy="8376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2.3.1</a:t>
              </a:r>
              <a:r>
                <a:rPr lang="en-GB" sz="800" dirty="0">
                  <a:solidFill>
                    <a:schemeClr val="bg1"/>
                  </a:solidFill>
                  <a:latin typeface="Arial" panose="020B0604020202020204" pitchFamily="34" charset="0"/>
                  <a:cs typeface="Arial" panose="020B0604020202020204" pitchFamily="34" charset="0"/>
                </a:rPr>
                <a:t> Data storage</a:t>
              </a:r>
            </a:p>
          </p:txBody>
        </p:sp>
        <p:sp>
          <p:nvSpPr>
            <p:cNvPr id="190" name="Rectangle 189">
              <a:extLst>
                <a:ext uri="{FF2B5EF4-FFF2-40B4-BE49-F238E27FC236}">
                  <a16:creationId xmlns:a16="http://schemas.microsoft.com/office/drawing/2014/main" id="{E4F910ED-EB4A-4E50-8EB1-32BD128FBE07}"/>
                </a:ext>
              </a:extLst>
            </p:cNvPr>
            <p:cNvSpPr/>
            <p:nvPr/>
          </p:nvSpPr>
          <p:spPr>
            <a:xfrm rot="16200000">
              <a:off x="4672844" y="2218194"/>
              <a:ext cx="226373" cy="8376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2.3.2</a:t>
              </a:r>
              <a:r>
                <a:rPr lang="en-GB" sz="800" dirty="0">
                  <a:solidFill>
                    <a:schemeClr val="bg1"/>
                  </a:solidFill>
                  <a:latin typeface="Arial" panose="020B0604020202020204" pitchFamily="34" charset="0"/>
                  <a:cs typeface="Arial" panose="020B0604020202020204" pitchFamily="34" charset="0"/>
                </a:rPr>
                <a:t> ETL</a:t>
              </a:r>
            </a:p>
          </p:txBody>
        </p:sp>
        <p:sp>
          <p:nvSpPr>
            <p:cNvPr id="289" name="Rectangle 288">
              <a:extLst>
                <a:ext uri="{FF2B5EF4-FFF2-40B4-BE49-F238E27FC236}">
                  <a16:creationId xmlns:a16="http://schemas.microsoft.com/office/drawing/2014/main" id="{427E55DE-A785-4077-886E-297355250242}"/>
                </a:ext>
              </a:extLst>
            </p:cNvPr>
            <p:cNvSpPr/>
            <p:nvPr/>
          </p:nvSpPr>
          <p:spPr>
            <a:xfrm rot="16200000">
              <a:off x="6807057" y="1537060"/>
              <a:ext cx="216000" cy="103041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2.5</a:t>
              </a:r>
              <a:r>
                <a:rPr lang="en-GB" sz="800" dirty="0">
                  <a:solidFill>
                    <a:schemeClr val="bg1"/>
                  </a:solidFill>
                  <a:latin typeface="Arial" panose="020B0604020202020204" pitchFamily="34" charset="0"/>
                  <a:cs typeface="Arial" panose="020B0604020202020204" pitchFamily="34" charset="0"/>
                </a:rPr>
                <a:t> </a:t>
              </a:r>
              <a:r>
                <a:rPr lang="en-US" sz="800" dirty="0">
                  <a:solidFill>
                    <a:schemeClr val="bg1"/>
                  </a:solidFill>
                  <a:latin typeface="Arial" panose="020B0604020202020204" pitchFamily="34" charset="0"/>
                  <a:cs typeface="Arial" panose="020B0604020202020204" pitchFamily="34" charset="0"/>
                </a:rPr>
                <a:t>Cyber Security and Digital Identity</a:t>
              </a:r>
            </a:p>
          </p:txBody>
        </p:sp>
        <p:sp>
          <p:nvSpPr>
            <p:cNvPr id="373" name="Rectangle 372">
              <a:extLst>
                <a:ext uri="{FF2B5EF4-FFF2-40B4-BE49-F238E27FC236}">
                  <a16:creationId xmlns:a16="http://schemas.microsoft.com/office/drawing/2014/main" id="{9F66EDCF-985E-4DD9-A94E-23E73FA71712}"/>
                </a:ext>
              </a:extLst>
            </p:cNvPr>
            <p:cNvSpPr/>
            <p:nvPr/>
          </p:nvSpPr>
          <p:spPr>
            <a:xfrm rot="16200000">
              <a:off x="6815159" y="1783049"/>
              <a:ext cx="216000" cy="103041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2.5.1</a:t>
              </a:r>
              <a:r>
                <a:rPr lang="en-GB" sz="800" dirty="0">
                  <a:solidFill>
                    <a:schemeClr val="bg1"/>
                  </a:solidFill>
                  <a:latin typeface="Arial" panose="020B0604020202020204" pitchFamily="34" charset="0"/>
                  <a:cs typeface="Arial" panose="020B0604020202020204" pitchFamily="34" charset="0"/>
                </a:rPr>
                <a:t> Enterprise IT security</a:t>
              </a:r>
            </a:p>
          </p:txBody>
        </p:sp>
        <p:sp>
          <p:nvSpPr>
            <p:cNvPr id="374" name="Rectangle 373">
              <a:extLst>
                <a:ext uri="{FF2B5EF4-FFF2-40B4-BE49-F238E27FC236}">
                  <a16:creationId xmlns:a16="http://schemas.microsoft.com/office/drawing/2014/main" id="{679EC1A7-6A37-41E4-B6CA-C7ABB28460DF}"/>
                </a:ext>
              </a:extLst>
            </p:cNvPr>
            <p:cNvSpPr/>
            <p:nvPr/>
          </p:nvSpPr>
          <p:spPr>
            <a:xfrm rot="16200000">
              <a:off x="6809434" y="2032792"/>
              <a:ext cx="202984" cy="1028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2.5.2</a:t>
              </a:r>
              <a:r>
                <a:rPr lang="en-GB" sz="800" dirty="0">
                  <a:solidFill>
                    <a:schemeClr val="bg1"/>
                  </a:solidFill>
                  <a:latin typeface="Arial" panose="020B0604020202020204" pitchFamily="34" charset="0"/>
                  <a:cs typeface="Arial" panose="020B0604020202020204" pitchFamily="34" charset="0"/>
                </a:rPr>
                <a:t> Cyber defence</a:t>
              </a:r>
            </a:p>
          </p:txBody>
        </p:sp>
        <p:sp>
          <p:nvSpPr>
            <p:cNvPr id="375" name="Rectangle 374">
              <a:extLst>
                <a:ext uri="{FF2B5EF4-FFF2-40B4-BE49-F238E27FC236}">
                  <a16:creationId xmlns:a16="http://schemas.microsoft.com/office/drawing/2014/main" id="{AE315F07-8111-4A01-A07D-508A77CF9EC6}"/>
                </a:ext>
              </a:extLst>
            </p:cNvPr>
            <p:cNvSpPr/>
            <p:nvPr/>
          </p:nvSpPr>
          <p:spPr>
            <a:xfrm rot="16200000">
              <a:off x="6802924" y="2276056"/>
              <a:ext cx="216000" cy="10288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2.5.3</a:t>
              </a:r>
              <a:r>
                <a:rPr lang="en-GB" sz="800" dirty="0">
                  <a:solidFill>
                    <a:schemeClr val="bg1"/>
                  </a:solidFill>
                  <a:latin typeface="Arial" panose="020B0604020202020204" pitchFamily="34" charset="0"/>
                  <a:cs typeface="Arial" panose="020B0604020202020204" pitchFamily="34" charset="0"/>
                </a:rPr>
                <a:t> IAM and data security</a:t>
              </a:r>
            </a:p>
          </p:txBody>
        </p:sp>
        <p:sp>
          <p:nvSpPr>
            <p:cNvPr id="207" name="Rectangle 206">
              <a:extLst>
                <a:ext uri="{FF2B5EF4-FFF2-40B4-BE49-F238E27FC236}">
                  <a16:creationId xmlns:a16="http://schemas.microsoft.com/office/drawing/2014/main" id="{88C0F12C-8147-4A41-A6DA-443FA0C7836D}"/>
                </a:ext>
              </a:extLst>
            </p:cNvPr>
            <p:cNvSpPr/>
            <p:nvPr/>
          </p:nvSpPr>
          <p:spPr>
            <a:xfrm rot="16200000">
              <a:off x="5714116" y="1537061"/>
              <a:ext cx="216000" cy="103041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2.4</a:t>
              </a:r>
              <a:r>
                <a:rPr lang="en-GB" sz="800" dirty="0">
                  <a:solidFill>
                    <a:schemeClr val="bg1"/>
                  </a:solidFill>
                  <a:latin typeface="Arial" panose="020B0604020202020204" pitchFamily="34" charset="0"/>
                  <a:cs typeface="Arial" panose="020B0604020202020204" pitchFamily="34" charset="0"/>
                </a:rPr>
                <a:t> Operational Innovation</a:t>
              </a:r>
            </a:p>
          </p:txBody>
        </p:sp>
        <p:sp>
          <p:nvSpPr>
            <p:cNvPr id="208" name="Rectangle 207">
              <a:extLst>
                <a:ext uri="{FF2B5EF4-FFF2-40B4-BE49-F238E27FC236}">
                  <a16:creationId xmlns:a16="http://schemas.microsoft.com/office/drawing/2014/main" id="{EE1ADEC4-AE17-475E-8EEC-84B3A17D07FF}"/>
                </a:ext>
              </a:extLst>
            </p:cNvPr>
            <p:cNvSpPr/>
            <p:nvPr/>
          </p:nvSpPr>
          <p:spPr>
            <a:xfrm rot="16200000">
              <a:off x="5724318" y="1787735"/>
              <a:ext cx="215999" cy="101793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2.4.1</a:t>
              </a:r>
              <a:r>
                <a:rPr lang="en-GB" sz="800" dirty="0">
                  <a:solidFill>
                    <a:schemeClr val="bg1"/>
                  </a:solidFill>
                  <a:latin typeface="Arial" panose="020B0604020202020204" pitchFamily="34" charset="0"/>
                  <a:cs typeface="Arial" panose="020B0604020202020204" pitchFamily="34" charset="0"/>
                </a:rPr>
                <a:t> Process redesign</a:t>
              </a:r>
            </a:p>
          </p:txBody>
        </p:sp>
        <p:sp>
          <p:nvSpPr>
            <p:cNvPr id="401" name="Rectangle 400">
              <a:extLst>
                <a:ext uri="{FF2B5EF4-FFF2-40B4-BE49-F238E27FC236}">
                  <a16:creationId xmlns:a16="http://schemas.microsoft.com/office/drawing/2014/main" id="{EDB8AC3A-896C-45F5-A469-F34079BE0086}"/>
                </a:ext>
              </a:extLst>
            </p:cNvPr>
            <p:cNvSpPr/>
            <p:nvPr/>
          </p:nvSpPr>
          <p:spPr>
            <a:xfrm rot="16200000">
              <a:off x="5634949" y="2113717"/>
              <a:ext cx="367893" cy="10179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2.4.2</a:t>
              </a:r>
              <a:r>
                <a:rPr lang="en-GB" sz="800" dirty="0">
                  <a:solidFill>
                    <a:schemeClr val="bg1"/>
                  </a:solidFill>
                  <a:latin typeface="Arial" panose="020B0604020202020204" pitchFamily="34" charset="0"/>
                  <a:cs typeface="Arial" panose="020B0604020202020204" pitchFamily="34" charset="0"/>
                </a:rPr>
                <a:t> Software engineering/ </a:t>
              </a:r>
              <a:r>
                <a:rPr lang="en-GB" sz="800" dirty="0" err="1">
                  <a:solidFill>
                    <a:schemeClr val="bg1"/>
                  </a:solidFill>
                  <a:latin typeface="Arial" panose="020B0604020202020204" pitchFamily="34" charset="0"/>
                  <a:cs typeface="Arial" panose="020B0604020202020204" pitchFamily="34" charset="0"/>
                </a:rPr>
                <a:t>DevOpps</a:t>
              </a:r>
              <a:endParaRPr lang="en-GB" sz="800" dirty="0">
                <a:solidFill>
                  <a:schemeClr val="bg1"/>
                </a:solidFill>
                <a:latin typeface="Arial" panose="020B0604020202020204" pitchFamily="34" charset="0"/>
                <a:cs typeface="Arial" panose="020B0604020202020204" pitchFamily="34" charset="0"/>
              </a:endParaRPr>
            </a:p>
          </p:txBody>
        </p:sp>
        <p:sp>
          <p:nvSpPr>
            <p:cNvPr id="197" name="Rectangle 196">
              <a:extLst>
                <a:ext uri="{FF2B5EF4-FFF2-40B4-BE49-F238E27FC236}">
                  <a16:creationId xmlns:a16="http://schemas.microsoft.com/office/drawing/2014/main" id="{2A41FDF4-3CCD-499C-A8AB-F796B4AC2EEF}"/>
                </a:ext>
              </a:extLst>
            </p:cNvPr>
            <p:cNvSpPr/>
            <p:nvPr/>
          </p:nvSpPr>
          <p:spPr>
            <a:xfrm rot="16200000">
              <a:off x="2088411" y="1645897"/>
              <a:ext cx="219784" cy="8165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2.1</a:t>
              </a:r>
              <a:r>
                <a:rPr lang="en-GB" sz="800" dirty="0">
                  <a:solidFill>
                    <a:schemeClr val="bg1"/>
                  </a:solidFill>
                  <a:latin typeface="Arial" panose="020B0604020202020204" pitchFamily="34" charset="0"/>
                  <a:cs typeface="Arial" panose="020B0604020202020204" pitchFamily="34" charset="0"/>
                </a:rPr>
                <a:t> Cloud Management</a:t>
              </a:r>
            </a:p>
          </p:txBody>
        </p:sp>
        <p:sp>
          <p:nvSpPr>
            <p:cNvPr id="205" name="Rectangle 204">
              <a:extLst>
                <a:ext uri="{FF2B5EF4-FFF2-40B4-BE49-F238E27FC236}">
                  <a16:creationId xmlns:a16="http://schemas.microsoft.com/office/drawing/2014/main" id="{4CBC07C6-73D3-48C0-A42B-FB152ABDF760}"/>
                </a:ext>
              </a:extLst>
            </p:cNvPr>
            <p:cNvSpPr/>
            <p:nvPr/>
          </p:nvSpPr>
          <p:spPr>
            <a:xfrm rot="16200000">
              <a:off x="2090301" y="1888439"/>
              <a:ext cx="216000" cy="81652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2.1.1</a:t>
              </a:r>
              <a:r>
                <a:rPr lang="en-GB" sz="800" dirty="0">
                  <a:solidFill>
                    <a:schemeClr val="bg1"/>
                  </a:solidFill>
                  <a:latin typeface="Arial" panose="020B0604020202020204" pitchFamily="34" charset="0"/>
                  <a:cs typeface="Arial" panose="020B0604020202020204" pitchFamily="34" charset="0"/>
                </a:rPr>
                <a:t> Cloud competence</a:t>
              </a:r>
            </a:p>
          </p:txBody>
        </p:sp>
        <p:sp>
          <p:nvSpPr>
            <p:cNvPr id="206" name="Rectangle 205">
              <a:extLst>
                <a:ext uri="{FF2B5EF4-FFF2-40B4-BE49-F238E27FC236}">
                  <a16:creationId xmlns:a16="http://schemas.microsoft.com/office/drawing/2014/main" id="{5A7FE774-1693-43AE-994D-C80155796B8E}"/>
                </a:ext>
              </a:extLst>
            </p:cNvPr>
            <p:cNvSpPr/>
            <p:nvPr/>
          </p:nvSpPr>
          <p:spPr>
            <a:xfrm rot="16200000">
              <a:off x="2090302" y="2132421"/>
              <a:ext cx="216000" cy="81652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2.1.2</a:t>
              </a:r>
              <a:r>
                <a:rPr lang="en-GB" sz="800" dirty="0">
                  <a:solidFill>
                    <a:schemeClr val="bg1"/>
                  </a:solidFill>
                  <a:latin typeface="Arial" panose="020B0604020202020204" pitchFamily="34" charset="0"/>
                  <a:cs typeface="Arial" panose="020B0604020202020204" pitchFamily="34" charset="0"/>
                </a:rPr>
                <a:t> Cloud migration</a:t>
              </a:r>
            </a:p>
          </p:txBody>
        </p:sp>
        <p:sp>
          <p:nvSpPr>
            <p:cNvPr id="402" name="Rectangle 401">
              <a:extLst>
                <a:ext uri="{FF2B5EF4-FFF2-40B4-BE49-F238E27FC236}">
                  <a16:creationId xmlns:a16="http://schemas.microsoft.com/office/drawing/2014/main" id="{578FE585-AF5E-45A6-857E-A208FFE9C997}"/>
                </a:ext>
              </a:extLst>
            </p:cNvPr>
            <p:cNvSpPr/>
            <p:nvPr/>
          </p:nvSpPr>
          <p:spPr>
            <a:xfrm rot="16200000">
              <a:off x="2091019" y="2376730"/>
              <a:ext cx="216000" cy="8150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2.1.3</a:t>
              </a:r>
              <a:r>
                <a:rPr lang="en-GB" sz="800" dirty="0">
                  <a:solidFill>
                    <a:schemeClr val="bg1"/>
                  </a:solidFill>
                  <a:latin typeface="Arial" panose="020B0604020202020204" pitchFamily="34" charset="0"/>
                  <a:cs typeface="Arial" panose="020B0604020202020204" pitchFamily="34" charset="0"/>
                </a:rPr>
                <a:t> Cloud architecture</a:t>
              </a:r>
            </a:p>
          </p:txBody>
        </p:sp>
        <p:sp>
          <p:nvSpPr>
            <p:cNvPr id="376" name="Rectangle 375">
              <a:extLst>
                <a:ext uri="{FF2B5EF4-FFF2-40B4-BE49-F238E27FC236}">
                  <a16:creationId xmlns:a16="http://schemas.microsoft.com/office/drawing/2014/main" id="{0D0AE130-2C8C-4CDD-AC8E-B02A4EC8FCD2}"/>
                </a:ext>
              </a:extLst>
            </p:cNvPr>
            <p:cNvSpPr/>
            <p:nvPr/>
          </p:nvSpPr>
          <p:spPr>
            <a:xfrm rot="16200000">
              <a:off x="8143633" y="1293426"/>
              <a:ext cx="193698" cy="149538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2.6</a:t>
              </a:r>
              <a:r>
                <a:rPr lang="en-GB" sz="800" dirty="0">
                  <a:solidFill>
                    <a:schemeClr val="bg1"/>
                  </a:solidFill>
                  <a:latin typeface="Arial" panose="020B0604020202020204" pitchFamily="34" charset="0"/>
                  <a:cs typeface="Arial" panose="020B0604020202020204" pitchFamily="34" charset="0"/>
                </a:rPr>
                <a:t> Specialized Research IT Services</a:t>
              </a:r>
            </a:p>
          </p:txBody>
        </p:sp>
        <p:sp>
          <p:nvSpPr>
            <p:cNvPr id="377" name="Rectangle 376">
              <a:extLst>
                <a:ext uri="{FF2B5EF4-FFF2-40B4-BE49-F238E27FC236}">
                  <a16:creationId xmlns:a16="http://schemas.microsoft.com/office/drawing/2014/main" id="{9656263C-8C57-40B9-A257-8C65FC09089A}"/>
                </a:ext>
              </a:extLst>
            </p:cNvPr>
            <p:cNvSpPr/>
            <p:nvPr/>
          </p:nvSpPr>
          <p:spPr>
            <a:xfrm rot="16200000">
              <a:off x="8149273" y="1544463"/>
              <a:ext cx="194660" cy="148314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2.6.1 Software engineering review and support</a:t>
              </a:r>
              <a:endParaRPr lang="en-GB" sz="800" dirty="0">
                <a:solidFill>
                  <a:schemeClr val="bg1"/>
                </a:solidFill>
                <a:latin typeface="Arial" panose="020B0604020202020204" pitchFamily="34" charset="0"/>
                <a:cs typeface="Arial" panose="020B0604020202020204" pitchFamily="34" charset="0"/>
              </a:endParaRPr>
            </a:p>
          </p:txBody>
        </p:sp>
        <p:sp>
          <p:nvSpPr>
            <p:cNvPr id="400" name="Rectangle 399">
              <a:extLst>
                <a:ext uri="{FF2B5EF4-FFF2-40B4-BE49-F238E27FC236}">
                  <a16:creationId xmlns:a16="http://schemas.microsoft.com/office/drawing/2014/main" id="{4DB83556-70EE-46D6-8B32-7265475378A0}"/>
                </a:ext>
              </a:extLst>
            </p:cNvPr>
            <p:cNvSpPr/>
            <p:nvPr/>
          </p:nvSpPr>
          <p:spPr>
            <a:xfrm rot="16200000">
              <a:off x="8150286" y="1801738"/>
              <a:ext cx="206942" cy="146883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2.6.2 Provisioning IaaS for research</a:t>
              </a:r>
              <a:endParaRPr lang="en-GB" sz="800" dirty="0">
                <a:solidFill>
                  <a:schemeClr val="bg1"/>
                </a:solidFill>
                <a:latin typeface="Arial" panose="020B0604020202020204" pitchFamily="34" charset="0"/>
                <a:cs typeface="Arial" panose="020B0604020202020204" pitchFamily="34" charset="0"/>
              </a:endParaRPr>
            </a:p>
          </p:txBody>
        </p:sp>
        <p:sp>
          <p:nvSpPr>
            <p:cNvPr id="403" name="Rectangle 402">
              <a:extLst>
                <a:ext uri="{FF2B5EF4-FFF2-40B4-BE49-F238E27FC236}">
                  <a16:creationId xmlns:a16="http://schemas.microsoft.com/office/drawing/2014/main" id="{83E03785-CFA8-40D8-82C3-E8D90FE0C086}"/>
                </a:ext>
              </a:extLst>
            </p:cNvPr>
            <p:cNvSpPr/>
            <p:nvPr/>
          </p:nvSpPr>
          <p:spPr>
            <a:xfrm rot="16200000">
              <a:off x="8147271" y="2048346"/>
              <a:ext cx="212970" cy="14688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2.6.3 Research applications architecture</a:t>
              </a:r>
              <a:endParaRPr lang="en-GB" sz="800" dirty="0">
                <a:solidFill>
                  <a:schemeClr val="bg1"/>
                </a:solidFill>
                <a:latin typeface="Arial" panose="020B0604020202020204" pitchFamily="34" charset="0"/>
                <a:cs typeface="Arial" panose="020B0604020202020204" pitchFamily="34" charset="0"/>
              </a:endParaRPr>
            </a:p>
          </p:txBody>
        </p:sp>
        <p:sp>
          <p:nvSpPr>
            <p:cNvPr id="270" name="Rectangle 269">
              <a:extLst>
                <a:ext uri="{FF2B5EF4-FFF2-40B4-BE49-F238E27FC236}">
                  <a16:creationId xmlns:a16="http://schemas.microsoft.com/office/drawing/2014/main" id="{D500FA3E-6AF0-4FA4-86E6-5EFE745C9A77}"/>
                </a:ext>
              </a:extLst>
            </p:cNvPr>
            <p:cNvSpPr/>
            <p:nvPr/>
          </p:nvSpPr>
          <p:spPr>
            <a:xfrm rot="16200000">
              <a:off x="3373987" y="1237304"/>
              <a:ext cx="216000" cy="162992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2.2</a:t>
              </a:r>
              <a:r>
                <a:rPr lang="en-GB" sz="800" dirty="0">
                  <a:solidFill>
                    <a:schemeClr val="bg1"/>
                  </a:solidFill>
                  <a:latin typeface="Arial" panose="020B0604020202020204" pitchFamily="34" charset="0"/>
                  <a:cs typeface="Arial" panose="020B0604020202020204" pitchFamily="34" charset="0"/>
                </a:rPr>
                <a:t> On-Premise Infrastructure Provisioning and Support</a:t>
              </a:r>
            </a:p>
          </p:txBody>
        </p:sp>
        <p:sp>
          <p:nvSpPr>
            <p:cNvPr id="336" name="Rectangle 335">
              <a:extLst>
                <a:ext uri="{FF2B5EF4-FFF2-40B4-BE49-F238E27FC236}">
                  <a16:creationId xmlns:a16="http://schemas.microsoft.com/office/drawing/2014/main" id="{050693E8-73C9-47D8-9D4A-F961C6E0BC91}"/>
                </a:ext>
              </a:extLst>
            </p:cNvPr>
            <p:cNvSpPr/>
            <p:nvPr/>
          </p:nvSpPr>
          <p:spPr>
            <a:xfrm rot="16200000">
              <a:off x="3314149" y="1568471"/>
              <a:ext cx="335674" cy="162992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2.2.1</a:t>
              </a:r>
              <a:r>
                <a:rPr lang="en-GB" sz="800" dirty="0">
                  <a:solidFill>
                    <a:schemeClr val="bg1"/>
                  </a:solidFill>
                  <a:latin typeface="Arial" panose="020B0604020202020204" pitchFamily="34" charset="0"/>
                  <a:cs typeface="Arial" panose="020B0604020202020204" pitchFamily="34" charset="0"/>
                </a:rPr>
                <a:t> Support &amp; provisioning for network, applications, storage, and compute</a:t>
              </a:r>
            </a:p>
          </p:txBody>
        </p:sp>
        <p:sp>
          <p:nvSpPr>
            <p:cNvPr id="408" name="Rectangle 407">
              <a:extLst>
                <a:ext uri="{FF2B5EF4-FFF2-40B4-BE49-F238E27FC236}">
                  <a16:creationId xmlns:a16="http://schemas.microsoft.com/office/drawing/2014/main" id="{CDA062F9-12F2-47A5-90E8-E63CD254DCAB}"/>
                </a:ext>
              </a:extLst>
            </p:cNvPr>
            <p:cNvSpPr/>
            <p:nvPr/>
          </p:nvSpPr>
          <p:spPr>
            <a:xfrm rot="16200000">
              <a:off x="3373986" y="1895906"/>
              <a:ext cx="216000" cy="162992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2.2.2</a:t>
              </a:r>
              <a:r>
                <a:rPr lang="en-GB" sz="800" dirty="0">
                  <a:solidFill>
                    <a:schemeClr val="bg1"/>
                  </a:solidFill>
                  <a:latin typeface="Arial" panose="020B0604020202020204" pitchFamily="34" charset="0"/>
                  <a:cs typeface="Arial" panose="020B0604020202020204" pitchFamily="34" charset="0"/>
                </a:rPr>
                <a:t> Support &amp; </a:t>
              </a:r>
              <a:br>
                <a:rPr lang="en-GB" sz="800" dirty="0">
                  <a:solidFill>
                    <a:schemeClr val="bg1"/>
                  </a:solidFill>
                  <a:latin typeface="Arial" panose="020B0604020202020204" pitchFamily="34" charset="0"/>
                  <a:cs typeface="Arial" panose="020B0604020202020204" pitchFamily="34" charset="0"/>
                </a:rPr>
              </a:br>
              <a:r>
                <a:rPr lang="en-GB" sz="800" dirty="0">
                  <a:solidFill>
                    <a:schemeClr val="bg1"/>
                  </a:solidFill>
                  <a:latin typeface="Arial" panose="020B0604020202020204" pitchFamily="34" charset="0"/>
                  <a:cs typeface="Arial" panose="020B0604020202020204" pitchFamily="34" charset="0"/>
                </a:rPr>
                <a:t>provisioning for IT equipment</a:t>
              </a:r>
            </a:p>
          </p:txBody>
        </p:sp>
        <p:sp>
          <p:nvSpPr>
            <p:cNvPr id="409" name="Rectangle 408">
              <a:extLst>
                <a:ext uri="{FF2B5EF4-FFF2-40B4-BE49-F238E27FC236}">
                  <a16:creationId xmlns:a16="http://schemas.microsoft.com/office/drawing/2014/main" id="{30F4FB3C-0CD3-41E1-B2EF-5033A1E6FFC5}"/>
                </a:ext>
              </a:extLst>
            </p:cNvPr>
            <p:cNvSpPr/>
            <p:nvPr/>
          </p:nvSpPr>
          <p:spPr>
            <a:xfrm rot="16200000">
              <a:off x="9545723" y="1480732"/>
              <a:ext cx="244433" cy="117150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2.7</a:t>
              </a:r>
              <a:r>
                <a:rPr lang="en-GB" sz="800" dirty="0">
                  <a:solidFill>
                    <a:schemeClr val="bg1"/>
                  </a:solidFill>
                  <a:latin typeface="Arial" panose="020B0604020202020204" pitchFamily="34" charset="0"/>
                  <a:cs typeface="Arial" panose="020B0604020202020204" pitchFamily="34" charset="0"/>
                </a:rPr>
                <a:t> Enterprise Applications Support</a:t>
              </a:r>
            </a:p>
          </p:txBody>
        </p:sp>
        <p:sp>
          <p:nvSpPr>
            <p:cNvPr id="410" name="Rectangle 409">
              <a:extLst>
                <a:ext uri="{FF2B5EF4-FFF2-40B4-BE49-F238E27FC236}">
                  <a16:creationId xmlns:a16="http://schemas.microsoft.com/office/drawing/2014/main" id="{4F25C591-C503-4832-A3FE-80E610F849FA}"/>
                </a:ext>
              </a:extLst>
            </p:cNvPr>
            <p:cNvSpPr/>
            <p:nvPr/>
          </p:nvSpPr>
          <p:spPr>
            <a:xfrm rot="16200000">
              <a:off x="9524242" y="1778178"/>
              <a:ext cx="287394" cy="117150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2.7.1a  Enterprise Resource Planning</a:t>
              </a:r>
              <a:endParaRPr lang="en-GB" sz="800" dirty="0">
                <a:solidFill>
                  <a:schemeClr val="bg1"/>
                </a:solidFill>
                <a:latin typeface="Arial" panose="020B0604020202020204" pitchFamily="34" charset="0"/>
                <a:cs typeface="Arial" panose="020B0604020202020204" pitchFamily="34" charset="0"/>
              </a:endParaRPr>
            </a:p>
          </p:txBody>
        </p:sp>
        <p:sp>
          <p:nvSpPr>
            <p:cNvPr id="413" name="Rectangle 412">
              <a:extLst>
                <a:ext uri="{FF2B5EF4-FFF2-40B4-BE49-F238E27FC236}">
                  <a16:creationId xmlns:a16="http://schemas.microsoft.com/office/drawing/2014/main" id="{260B3A80-D7E4-4722-90BC-AF92882136C4}"/>
                </a:ext>
              </a:extLst>
            </p:cNvPr>
            <p:cNvSpPr/>
            <p:nvPr/>
          </p:nvSpPr>
          <p:spPr>
            <a:xfrm rot="16200000">
              <a:off x="10854844" y="1379263"/>
              <a:ext cx="216000" cy="1346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2.8</a:t>
              </a:r>
              <a:r>
                <a:rPr lang="en-GB" sz="800" dirty="0">
                  <a:solidFill>
                    <a:schemeClr val="bg1"/>
                  </a:solidFill>
                  <a:latin typeface="Arial" panose="020B0604020202020204" pitchFamily="34" charset="0"/>
                  <a:cs typeface="Arial" panose="020B0604020202020204" pitchFamily="34" charset="0"/>
                </a:rPr>
                <a:t> IT Governance</a:t>
              </a:r>
            </a:p>
          </p:txBody>
        </p:sp>
        <p:sp>
          <p:nvSpPr>
            <p:cNvPr id="414" name="Rectangle 413">
              <a:extLst>
                <a:ext uri="{FF2B5EF4-FFF2-40B4-BE49-F238E27FC236}">
                  <a16:creationId xmlns:a16="http://schemas.microsoft.com/office/drawing/2014/main" id="{059F2025-F602-4F3B-B6FB-7A9F18E300A9}"/>
                </a:ext>
              </a:extLst>
            </p:cNvPr>
            <p:cNvSpPr/>
            <p:nvPr/>
          </p:nvSpPr>
          <p:spPr>
            <a:xfrm rot="16200000">
              <a:off x="10860100" y="2139953"/>
              <a:ext cx="216000" cy="1346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2.8.3 Software standards and policies</a:t>
              </a:r>
              <a:endParaRPr lang="en-GB" sz="800" dirty="0">
                <a:solidFill>
                  <a:schemeClr val="bg1"/>
                </a:solidFill>
                <a:latin typeface="Arial" panose="020B0604020202020204" pitchFamily="34" charset="0"/>
                <a:cs typeface="Arial" panose="020B0604020202020204" pitchFamily="34" charset="0"/>
              </a:endParaRPr>
            </a:p>
          </p:txBody>
        </p:sp>
        <p:sp>
          <p:nvSpPr>
            <p:cNvPr id="415" name="Rectangle 414">
              <a:extLst>
                <a:ext uri="{FF2B5EF4-FFF2-40B4-BE49-F238E27FC236}">
                  <a16:creationId xmlns:a16="http://schemas.microsoft.com/office/drawing/2014/main" id="{D0FF700C-E9FE-4929-85D9-2F1A2C829ABA}"/>
                </a:ext>
              </a:extLst>
            </p:cNvPr>
            <p:cNvSpPr/>
            <p:nvPr/>
          </p:nvSpPr>
          <p:spPr>
            <a:xfrm rot="16200000">
              <a:off x="10867438" y="1884713"/>
              <a:ext cx="216000" cy="1346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2.8.2 Hardware standards and policies</a:t>
              </a:r>
              <a:endParaRPr lang="en-GB" sz="800" dirty="0">
                <a:solidFill>
                  <a:schemeClr val="bg1"/>
                </a:solidFill>
                <a:latin typeface="Arial" panose="020B0604020202020204" pitchFamily="34" charset="0"/>
                <a:cs typeface="Arial" panose="020B0604020202020204" pitchFamily="34" charset="0"/>
              </a:endParaRPr>
            </a:p>
          </p:txBody>
        </p:sp>
        <p:sp>
          <p:nvSpPr>
            <p:cNvPr id="167" name="Rectangle 166">
              <a:extLst>
                <a:ext uri="{FF2B5EF4-FFF2-40B4-BE49-F238E27FC236}">
                  <a16:creationId xmlns:a16="http://schemas.microsoft.com/office/drawing/2014/main" id="{8582A9E1-A8A8-422B-92CA-457231A814CD}"/>
                </a:ext>
              </a:extLst>
            </p:cNvPr>
            <p:cNvSpPr/>
            <p:nvPr/>
          </p:nvSpPr>
          <p:spPr>
            <a:xfrm rot="16200000">
              <a:off x="10854844" y="1638722"/>
              <a:ext cx="216000" cy="1346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2.8.1 EA design and implementation</a:t>
              </a:r>
              <a:endParaRPr lang="en-GB" sz="800" dirty="0">
                <a:solidFill>
                  <a:schemeClr val="bg1"/>
                </a:solidFill>
                <a:latin typeface="Arial" panose="020B0604020202020204" pitchFamily="34" charset="0"/>
                <a:cs typeface="Arial" panose="020B0604020202020204" pitchFamily="34" charset="0"/>
              </a:endParaRPr>
            </a:p>
          </p:txBody>
        </p:sp>
        <p:sp>
          <p:nvSpPr>
            <p:cNvPr id="127" name="Rectangle 126">
              <a:extLst>
                <a:ext uri="{FF2B5EF4-FFF2-40B4-BE49-F238E27FC236}">
                  <a16:creationId xmlns:a16="http://schemas.microsoft.com/office/drawing/2014/main" id="{4F25C591-C503-4832-A3FE-80E610F849FA}"/>
                </a:ext>
              </a:extLst>
            </p:cNvPr>
            <p:cNvSpPr/>
            <p:nvPr/>
          </p:nvSpPr>
          <p:spPr>
            <a:xfrm rot="16200000">
              <a:off x="9524242" y="2090598"/>
              <a:ext cx="287394" cy="117150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2.7.1b  Performance Management</a:t>
              </a:r>
              <a:endParaRPr lang="en-GB" sz="800" dirty="0">
                <a:solidFill>
                  <a:schemeClr val="bg1"/>
                </a:solidFill>
                <a:latin typeface="Arial" panose="020B0604020202020204" pitchFamily="34" charset="0"/>
                <a:cs typeface="Arial" panose="020B0604020202020204" pitchFamily="34" charset="0"/>
              </a:endParaRPr>
            </a:p>
          </p:txBody>
        </p:sp>
      </p:grpSp>
      <p:grpSp>
        <p:nvGrpSpPr>
          <p:cNvPr id="7" name="Group 6">
            <a:extLst>
              <a:ext uri="{FF2B5EF4-FFF2-40B4-BE49-F238E27FC236}">
                <a16:creationId xmlns:a16="http://schemas.microsoft.com/office/drawing/2014/main" id="{123DDFF6-EFD2-AA42-A36C-B2CDF2E73240}"/>
              </a:ext>
            </a:extLst>
          </p:cNvPr>
          <p:cNvGrpSpPr/>
          <p:nvPr/>
        </p:nvGrpSpPr>
        <p:grpSpPr>
          <a:xfrm>
            <a:off x="380996" y="4859301"/>
            <a:ext cx="11410713" cy="668551"/>
            <a:chOff x="380996" y="4816442"/>
            <a:chExt cx="11410713" cy="668551"/>
          </a:xfrm>
        </p:grpSpPr>
        <p:sp>
          <p:nvSpPr>
            <p:cNvPr id="35" name="Rectangle 34">
              <a:extLst>
                <a:ext uri="{FF2B5EF4-FFF2-40B4-BE49-F238E27FC236}">
                  <a16:creationId xmlns:a16="http://schemas.microsoft.com/office/drawing/2014/main" id="{5671C5D8-4305-4428-877D-234A2BDF4951}"/>
                </a:ext>
              </a:extLst>
            </p:cNvPr>
            <p:cNvSpPr/>
            <p:nvPr/>
          </p:nvSpPr>
          <p:spPr>
            <a:xfrm>
              <a:off x="380996" y="4816442"/>
              <a:ext cx="11410713" cy="668551"/>
            </a:xfrm>
            <a:prstGeom prst="rect">
              <a:avLst/>
            </a:prstGeom>
            <a:solidFill>
              <a:schemeClr val="bg2">
                <a:alpha val="6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tx1"/>
                  </a:solidFill>
                  <a:latin typeface="Arial" panose="020B0604020202020204" pitchFamily="34" charset="0"/>
                  <a:cs typeface="Arial" panose="020B0604020202020204" pitchFamily="34" charset="0"/>
                </a:rPr>
                <a:t>5. Fundraising,</a:t>
              </a:r>
            </a:p>
            <a:p>
              <a:r>
                <a:rPr lang="en-US" sz="1000" b="1" dirty="0">
                  <a:solidFill>
                    <a:schemeClr val="tx1"/>
                  </a:solidFill>
                  <a:latin typeface="Arial" panose="020B0604020202020204" pitchFamily="34" charset="0"/>
                  <a:cs typeface="Arial" panose="020B0604020202020204" pitchFamily="34" charset="0"/>
                </a:rPr>
                <a:t>Communications</a:t>
              </a:r>
            </a:p>
            <a:p>
              <a:r>
                <a:rPr lang="en-US" sz="1000" b="1" dirty="0">
                  <a:solidFill>
                    <a:schemeClr val="tx1"/>
                  </a:solidFill>
                  <a:latin typeface="Arial" panose="020B0604020202020204" pitchFamily="34" charset="0"/>
                  <a:cs typeface="Arial" panose="020B0604020202020204" pitchFamily="34" charset="0"/>
                </a:rPr>
                <a:t>&amp; Partnerships</a:t>
              </a:r>
            </a:p>
          </p:txBody>
        </p:sp>
        <p:sp>
          <p:nvSpPr>
            <p:cNvPr id="160" name="Rectangle 159">
              <a:extLst>
                <a:ext uri="{FF2B5EF4-FFF2-40B4-BE49-F238E27FC236}">
                  <a16:creationId xmlns:a16="http://schemas.microsoft.com/office/drawing/2014/main" id="{9428BAB0-81C4-4DBB-BEDE-44B1341D2B76}"/>
                </a:ext>
              </a:extLst>
            </p:cNvPr>
            <p:cNvSpPr/>
            <p:nvPr/>
          </p:nvSpPr>
          <p:spPr>
            <a:xfrm rot="16200000">
              <a:off x="10391064" y="3805039"/>
              <a:ext cx="219764" cy="241645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5.3</a:t>
              </a:r>
              <a:r>
                <a:rPr lang="en-GB" sz="800" dirty="0">
                  <a:solidFill>
                    <a:schemeClr val="bg1"/>
                  </a:solidFill>
                  <a:latin typeface="Arial" panose="020B0604020202020204" pitchFamily="34" charset="0"/>
                  <a:cs typeface="Arial" panose="020B0604020202020204" pitchFamily="34" charset="0"/>
                </a:rPr>
                <a:t> Digital Partnerships Development and Management</a:t>
              </a:r>
            </a:p>
          </p:txBody>
        </p:sp>
        <p:sp>
          <p:nvSpPr>
            <p:cNvPr id="378" name="Rectangle 377">
              <a:extLst>
                <a:ext uri="{FF2B5EF4-FFF2-40B4-BE49-F238E27FC236}">
                  <a16:creationId xmlns:a16="http://schemas.microsoft.com/office/drawing/2014/main" id="{3EB33C38-B07E-43B0-A8E9-E88BD31F4780}"/>
                </a:ext>
              </a:extLst>
            </p:cNvPr>
            <p:cNvSpPr/>
            <p:nvPr/>
          </p:nvSpPr>
          <p:spPr>
            <a:xfrm rot="16200000">
              <a:off x="9601374" y="4836608"/>
              <a:ext cx="216000" cy="83331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5.3.1</a:t>
              </a:r>
              <a:r>
                <a:rPr lang="en-GB" sz="800" dirty="0">
                  <a:solidFill>
                    <a:schemeClr val="bg1"/>
                  </a:solidFill>
                  <a:latin typeface="Arial" panose="020B0604020202020204" pitchFamily="34" charset="0"/>
                  <a:cs typeface="Arial" panose="020B0604020202020204" pitchFamily="34" charset="0"/>
                </a:rPr>
                <a:t> Capacity partnerships</a:t>
              </a:r>
            </a:p>
          </p:txBody>
        </p:sp>
        <p:sp>
          <p:nvSpPr>
            <p:cNvPr id="379" name="Rectangle 378">
              <a:extLst>
                <a:ext uri="{FF2B5EF4-FFF2-40B4-BE49-F238E27FC236}">
                  <a16:creationId xmlns:a16="http://schemas.microsoft.com/office/drawing/2014/main" id="{C0DC7519-904B-48D4-B3FB-E168884651D3}"/>
                </a:ext>
              </a:extLst>
            </p:cNvPr>
            <p:cNvSpPr/>
            <p:nvPr/>
          </p:nvSpPr>
          <p:spPr>
            <a:xfrm rot="16200000">
              <a:off x="10463072" y="4831310"/>
              <a:ext cx="216000" cy="83331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5.3.2</a:t>
              </a:r>
              <a:r>
                <a:rPr lang="en-GB" sz="800" dirty="0">
                  <a:solidFill>
                    <a:schemeClr val="bg1"/>
                  </a:solidFill>
                  <a:latin typeface="Arial" panose="020B0604020202020204" pitchFamily="34" charset="0"/>
                  <a:cs typeface="Arial" panose="020B0604020202020204" pitchFamily="34" charset="0"/>
                </a:rPr>
                <a:t> Impact partnerships</a:t>
              </a:r>
            </a:p>
          </p:txBody>
        </p:sp>
        <p:sp>
          <p:nvSpPr>
            <p:cNvPr id="158" name="Rectangle 157">
              <a:extLst>
                <a:ext uri="{FF2B5EF4-FFF2-40B4-BE49-F238E27FC236}">
                  <a16:creationId xmlns:a16="http://schemas.microsoft.com/office/drawing/2014/main" id="{81CF40E4-B17E-40B5-8C0A-5BD5A5A81751}"/>
                </a:ext>
              </a:extLst>
            </p:cNvPr>
            <p:cNvSpPr/>
            <p:nvPr/>
          </p:nvSpPr>
          <p:spPr>
            <a:xfrm rot="16200000">
              <a:off x="6681293" y="2607005"/>
              <a:ext cx="218011" cy="48107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5.2</a:t>
              </a:r>
              <a:r>
                <a:rPr lang="en-GB" sz="800" dirty="0">
                  <a:solidFill>
                    <a:schemeClr val="bg1"/>
                  </a:solidFill>
                  <a:latin typeface="Arial" panose="020B0604020202020204" pitchFamily="34" charset="0"/>
                  <a:cs typeface="Arial" panose="020B0604020202020204" pitchFamily="34" charset="0"/>
                </a:rPr>
                <a:t> Digital Communication</a:t>
              </a:r>
            </a:p>
          </p:txBody>
        </p:sp>
        <p:sp>
          <p:nvSpPr>
            <p:cNvPr id="182" name="Rectangle 181">
              <a:extLst>
                <a:ext uri="{FF2B5EF4-FFF2-40B4-BE49-F238E27FC236}">
                  <a16:creationId xmlns:a16="http://schemas.microsoft.com/office/drawing/2014/main" id="{919BE629-C5A2-445A-8D62-A6E0F5F167A8}"/>
                </a:ext>
              </a:extLst>
            </p:cNvPr>
            <p:cNvSpPr/>
            <p:nvPr/>
          </p:nvSpPr>
          <p:spPr>
            <a:xfrm rot="16200000">
              <a:off x="4600337" y="4936313"/>
              <a:ext cx="216000" cy="6445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5.2.1</a:t>
              </a:r>
              <a:r>
                <a:rPr lang="en-GB" sz="800" dirty="0">
                  <a:solidFill>
                    <a:schemeClr val="bg1"/>
                  </a:solidFill>
                  <a:latin typeface="Arial" panose="020B0604020202020204" pitchFamily="34" charset="0"/>
                  <a:cs typeface="Arial" panose="020B0604020202020204" pitchFamily="34" charset="0"/>
                </a:rPr>
                <a:t> Web optimization</a:t>
              </a:r>
            </a:p>
          </p:txBody>
        </p:sp>
        <p:sp>
          <p:nvSpPr>
            <p:cNvPr id="183" name="Rectangle 182">
              <a:extLst>
                <a:ext uri="{FF2B5EF4-FFF2-40B4-BE49-F238E27FC236}">
                  <a16:creationId xmlns:a16="http://schemas.microsoft.com/office/drawing/2014/main" id="{08C8A3EA-45EC-44B5-B271-AF299233588C}"/>
                </a:ext>
              </a:extLst>
            </p:cNvPr>
            <p:cNvSpPr/>
            <p:nvPr/>
          </p:nvSpPr>
          <p:spPr>
            <a:xfrm rot="16200000">
              <a:off x="5310561" y="4892261"/>
              <a:ext cx="334406" cy="8333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5.2.2</a:t>
              </a:r>
              <a:r>
                <a:rPr lang="en-GB" sz="800" dirty="0">
                  <a:solidFill>
                    <a:schemeClr val="bg1"/>
                  </a:solidFill>
                  <a:latin typeface="Arial" panose="020B0604020202020204" pitchFamily="34" charset="0"/>
                  <a:cs typeface="Arial" panose="020B0604020202020204" pitchFamily="34" charset="0"/>
                </a:rPr>
                <a:t> Social Media mgmt. and promotion</a:t>
              </a:r>
            </a:p>
          </p:txBody>
        </p:sp>
        <p:sp>
          <p:nvSpPr>
            <p:cNvPr id="232" name="Rectangle 231">
              <a:extLst>
                <a:ext uri="{FF2B5EF4-FFF2-40B4-BE49-F238E27FC236}">
                  <a16:creationId xmlns:a16="http://schemas.microsoft.com/office/drawing/2014/main" id="{F6495FA6-A686-4524-858D-D7C0DA03AE03}"/>
                </a:ext>
              </a:extLst>
            </p:cNvPr>
            <p:cNvSpPr/>
            <p:nvPr/>
          </p:nvSpPr>
          <p:spPr>
            <a:xfrm rot="16200000">
              <a:off x="6442885" y="4658992"/>
              <a:ext cx="334406" cy="12963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5.2.3</a:t>
              </a:r>
              <a:r>
                <a:rPr lang="en-GB" sz="800" dirty="0">
                  <a:solidFill>
                    <a:schemeClr val="bg1"/>
                  </a:solidFill>
                  <a:latin typeface="Arial" panose="020B0604020202020204" pitchFamily="34" charset="0"/>
                  <a:cs typeface="Arial" panose="020B0604020202020204" pitchFamily="34" charset="0"/>
                </a:rPr>
                <a:t> Research aggregation and promotion</a:t>
              </a:r>
            </a:p>
          </p:txBody>
        </p:sp>
        <p:sp>
          <p:nvSpPr>
            <p:cNvPr id="233" name="Rectangle 232">
              <a:extLst>
                <a:ext uri="{FF2B5EF4-FFF2-40B4-BE49-F238E27FC236}">
                  <a16:creationId xmlns:a16="http://schemas.microsoft.com/office/drawing/2014/main" id="{3822EEFA-F468-4799-81CA-8732B2DE978D}"/>
                </a:ext>
              </a:extLst>
            </p:cNvPr>
            <p:cNvSpPr/>
            <p:nvPr/>
          </p:nvSpPr>
          <p:spPr>
            <a:xfrm rot="16200000">
              <a:off x="7536344" y="4927884"/>
              <a:ext cx="216000" cy="6445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5.2.4</a:t>
              </a:r>
              <a:r>
                <a:rPr lang="en-GB" sz="800" dirty="0">
                  <a:solidFill>
                    <a:schemeClr val="bg1"/>
                  </a:solidFill>
                  <a:latin typeface="Arial" panose="020B0604020202020204" pitchFamily="34" charset="0"/>
                  <a:cs typeface="Arial" panose="020B0604020202020204" pitchFamily="34" charset="0"/>
                </a:rPr>
                <a:t> Media monitoring</a:t>
              </a:r>
            </a:p>
          </p:txBody>
        </p:sp>
        <p:sp>
          <p:nvSpPr>
            <p:cNvPr id="380" name="Rectangle 379">
              <a:extLst>
                <a:ext uri="{FF2B5EF4-FFF2-40B4-BE49-F238E27FC236}">
                  <a16:creationId xmlns:a16="http://schemas.microsoft.com/office/drawing/2014/main" id="{234FAF53-068A-4352-A2FB-1D321E5FF016}"/>
                </a:ext>
              </a:extLst>
            </p:cNvPr>
            <p:cNvSpPr/>
            <p:nvPr/>
          </p:nvSpPr>
          <p:spPr>
            <a:xfrm rot="16200000">
              <a:off x="8485061" y="4647746"/>
              <a:ext cx="216000" cy="12052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5.2.5</a:t>
              </a:r>
              <a:r>
                <a:rPr lang="en-GB" sz="800" dirty="0">
                  <a:solidFill>
                    <a:schemeClr val="bg1"/>
                  </a:solidFill>
                  <a:latin typeface="Arial" panose="020B0604020202020204" pitchFamily="34" charset="0"/>
                  <a:cs typeface="Arial" panose="020B0604020202020204" pitchFamily="34" charset="0"/>
                </a:rPr>
                <a:t> Media aggregation and publication</a:t>
              </a:r>
            </a:p>
          </p:txBody>
        </p:sp>
        <p:sp>
          <p:nvSpPr>
            <p:cNvPr id="157" name="Rectangle 156">
              <a:extLst>
                <a:ext uri="{FF2B5EF4-FFF2-40B4-BE49-F238E27FC236}">
                  <a16:creationId xmlns:a16="http://schemas.microsoft.com/office/drawing/2014/main" id="{C1FBE4D6-6D92-4685-9117-725984B98555}"/>
                </a:ext>
              </a:extLst>
            </p:cNvPr>
            <p:cNvSpPr/>
            <p:nvPr/>
          </p:nvSpPr>
          <p:spPr>
            <a:xfrm rot="16200000">
              <a:off x="2936351" y="3757078"/>
              <a:ext cx="216000" cy="250861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5.1</a:t>
              </a:r>
              <a:r>
                <a:rPr lang="en-GB" sz="800" dirty="0">
                  <a:solidFill>
                    <a:schemeClr val="bg1"/>
                  </a:solidFill>
                  <a:latin typeface="Arial" panose="020B0604020202020204" pitchFamily="34" charset="0"/>
                  <a:cs typeface="Arial" panose="020B0604020202020204" pitchFamily="34" charset="0"/>
                </a:rPr>
                <a:t> Digital Fundraising</a:t>
              </a:r>
            </a:p>
          </p:txBody>
        </p:sp>
        <p:sp>
          <p:nvSpPr>
            <p:cNvPr id="159" name="Rectangle 158">
              <a:extLst>
                <a:ext uri="{FF2B5EF4-FFF2-40B4-BE49-F238E27FC236}">
                  <a16:creationId xmlns:a16="http://schemas.microsoft.com/office/drawing/2014/main" id="{6ED368FD-82A3-4465-8ED5-0E17702CBAAE}"/>
                </a:ext>
              </a:extLst>
            </p:cNvPr>
            <p:cNvSpPr/>
            <p:nvPr/>
          </p:nvSpPr>
          <p:spPr>
            <a:xfrm rot="16200000">
              <a:off x="2297187" y="4643444"/>
              <a:ext cx="216000" cy="123028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5.1.1</a:t>
              </a:r>
              <a:r>
                <a:rPr lang="en-GB" sz="800" dirty="0">
                  <a:solidFill>
                    <a:schemeClr val="bg1"/>
                  </a:solidFill>
                  <a:latin typeface="Arial" panose="020B0604020202020204" pitchFamily="34" charset="0"/>
                  <a:cs typeface="Arial" panose="020B0604020202020204" pitchFamily="34" charset="0"/>
                </a:rPr>
                <a:t> Proposal and agreement support</a:t>
              </a:r>
            </a:p>
          </p:txBody>
        </p:sp>
        <p:sp>
          <p:nvSpPr>
            <p:cNvPr id="381" name="Rectangle 380">
              <a:extLst>
                <a:ext uri="{FF2B5EF4-FFF2-40B4-BE49-F238E27FC236}">
                  <a16:creationId xmlns:a16="http://schemas.microsoft.com/office/drawing/2014/main" id="{40052BCE-CB77-4B35-A06A-626471BC3A34}"/>
                </a:ext>
              </a:extLst>
            </p:cNvPr>
            <p:cNvSpPr/>
            <p:nvPr/>
          </p:nvSpPr>
          <p:spPr>
            <a:xfrm rot="16200000">
              <a:off x="3588036" y="4655963"/>
              <a:ext cx="216000" cy="12052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5.1.2</a:t>
              </a:r>
              <a:r>
                <a:rPr lang="en-GB" sz="800" dirty="0">
                  <a:solidFill>
                    <a:schemeClr val="bg1"/>
                  </a:solidFill>
                  <a:latin typeface="Arial" panose="020B0604020202020204" pitchFamily="34" charset="0"/>
                  <a:cs typeface="Arial" panose="020B0604020202020204" pitchFamily="34" charset="0"/>
                </a:rPr>
                <a:t> Monitoring funding opportunities  </a:t>
              </a:r>
            </a:p>
          </p:txBody>
        </p:sp>
        <p:sp>
          <p:nvSpPr>
            <p:cNvPr id="117" name="Rectangle 116">
              <a:extLst>
                <a:ext uri="{FF2B5EF4-FFF2-40B4-BE49-F238E27FC236}">
                  <a16:creationId xmlns:a16="http://schemas.microsoft.com/office/drawing/2014/main" id="{C0DC7519-904B-48D4-B3FB-E168884651D3}"/>
                </a:ext>
              </a:extLst>
            </p:cNvPr>
            <p:cNvSpPr/>
            <p:nvPr/>
          </p:nvSpPr>
          <p:spPr>
            <a:xfrm rot="16200000">
              <a:off x="11256912" y="4903705"/>
              <a:ext cx="216000" cy="6885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5.3.3 Product Management</a:t>
              </a:r>
              <a:endParaRPr lang="en-GB" sz="800" dirty="0">
                <a:solidFill>
                  <a:schemeClr val="bg1"/>
                </a:solidFill>
                <a:latin typeface="Arial" panose="020B0604020202020204" pitchFamily="34" charset="0"/>
                <a:cs typeface="Arial" panose="020B0604020202020204" pitchFamily="34" charset="0"/>
              </a:endParaRPr>
            </a:p>
          </p:txBody>
        </p:sp>
      </p:grpSp>
      <p:sp>
        <p:nvSpPr>
          <p:cNvPr id="272" name="Rectangle 271">
            <a:extLst>
              <a:ext uri="{FF2B5EF4-FFF2-40B4-BE49-F238E27FC236}">
                <a16:creationId xmlns:a16="http://schemas.microsoft.com/office/drawing/2014/main" id="{0E5BDF7D-A1A6-433A-BDFA-9EA42CFB7D07}"/>
              </a:ext>
            </a:extLst>
          </p:cNvPr>
          <p:cNvSpPr/>
          <p:nvPr/>
        </p:nvSpPr>
        <p:spPr>
          <a:xfrm>
            <a:off x="380996" y="3920542"/>
            <a:ext cx="11421488" cy="876003"/>
          </a:xfrm>
          <a:prstGeom prst="rect">
            <a:avLst/>
          </a:prstGeom>
          <a:solidFill>
            <a:schemeClr val="bg2">
              <a:alpha val="6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tx1"/>
                </a:solidFill>
                <a:latin typeface="Arial" panose="020B0604020202020204" pitchFamily="34" charset="0"/>
                <a:cs typeface="Arial" panose="020B0604020202020204" pitchFamily="34" charset="0"/>
              </a:rPr>
              <a:t>4. Research Data </a:t>
            </a:r>
          </a:p>
          <a:p>
            <a:r>
              <a:rPr lang="en-US" sz="1000" b="1" dirty="0">
                <a:solidFill>
                  <a:schemeClr val="tx1"/>
                </a:solidFill>
                <a:latin typeface="Arial" panose="020B0604020202020204" pitchFamily="34" charset="0"/>
                <a:cs typeface="Arial" panose="020B0604020202020204" pitchFamily="34" charset="0"/>
              </a:rPr>
              <a:t>&amp; Analytics</a:t>
            </a:r>
          </a:p>
        </p:txBody>
      </p:sp>
      <p:sp>
        <p:nvSpPr>
          <p:cNvPr id="123" name="Rectangle 122">
            <a:extLst>
              <a:ext uri="{FF2B5EF4-FFF2-40B4-BE49-F238E27FC236}">
                <a16:creationId xmlns:a16="http://schemas.microsoft.com/office/drawing/2014/main" id="{DE3766D1-9695-4C92-B885-6AA2CE111623}"/>
              </a:ext>
            </a:extLst>
          </p:cNvPr>
          <p:cNvSpPr/>
          <p:nvPr/>
        </p:nvSpPr>
        <p:spPr>
          <a:xfrm>
            <a:off x="2436887" y="4258234"/>
            <a:ext cx="602102"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4.1.2 Data sharing</a:t>
            </a:r>
          </a:p>
        </p:txBody>
      </p:sp>
      <p:sp>
        <p:nvSpPr>
          <p:cNvPr id="118" name="Rectangle 117">
            <a:extLst>
              <a:ext uri="{FF2B5EF4-FFF2-40B4-BE49-F238E27FC236}">
                <a16:creationId xmlns:a16="http://schemas.microsoft.com/office/drawing/2014/main" id="{589AD08C-EBEA-4D0A-8B8C-5BB8A9985FC4}"/>
              </a:ext>
            </a:extLst>
          </p:cNvPr>
          <p:cNvSpPr/>
          <p:nvPr/>
        </p:nvSpPr>
        <p:spPr>
          <a:xfrm rot="16200000">
            <a:off x="2631065" y="3195312"/>
            <a:ext cx="216000" cy="18417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4.1</a:t>
            </a:r>
            <a:r>
              <a:rPr lang="en-GB" sz="800" dirty="0">
                <a:solidFill>
                  <a:schemeClr val="bg1"/>
                </a:solidFill>
                <a:latin typeface="Arial" panose="020B0604020202020204" pitchFamily="34" charset="0"/>
                <a:cs typeface="Arial" panose="020B0604020202020204" pitchFamily="34" charset="0"/>
              </a:rPr>
              <a:t> Research Analytics</a:t>
            </a:r>
          </a:p>
        </p:txBody>
      </p:sp>
      <p:sp>
        <p:nvSpPr>
          <p:cNvPr id="119" name="Rectangle 118">
            <a:extLst>
              <a:ext uri="{FF2B5EF4-FFF2-40B4-BE49-F238E27FC236}">
                <a16:creationId xmlns:a16="http://schemas.microsoft.com/office/drawing/2014/main" id="{461F6EC1-7764-46F7-A2B6-897B05DC5C80}"/>
              </a:ext>
            </a:extLst>
          </p:cNvPr>
          <p:cNvSpPr/>
          <p:nvPr/>
        </p:nvSpPr>
        <p:spPr>
          <a:xfrm>
            <a:off x="1818185" y="4258234"/>
            <a:ext cx="602102"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4.1.1 Data collection</a:t>
            </a:r>
          </a:p>
        </p:txBody>
      </p:sp>
      <p:sp>
        <p:nvSpPr>
          <p:cNvPr id="125" name="Rectangle 124">
            <a:extLst>
              <a:ext uri="{FF2B5EF4-FFF2-40B4-BE49-F238E27FC236}">
                <a16:creationId xmlns:a16="http://schemas.microsoft.com/office/drawing/2014/main" id="{B3BDFA2B-7BC8-4C39-A2F3-23611C633779}"/>
              </a:ext>
            </a:extLst>
          </p:cNvPr>
          <p:cNvSpPr/>
          <p:nvPr/>
        </p:nvSpPr>
        <p:spPr>
          <a:xfrm>
            <a:off x="3054532" y="4258234"/>
            <a:ext cx="605413" cy="22945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4.1.3 Data mgmt.</a:t>
            </a:r>
          </a:p>
        </p:txBody>
      </p:sp>
      <p:sp>
        <p:nvSpPr>
          <p:cNvPr id="126" name="Rectangle 125">
            <a:extLst>
              <a:ext uri="{FF2B5EF4-FFF2-40B4-BE49-F238E27FC236}">
                <a16:creationId xmlns:a16="http://schemas.microsoft.com/office/drawing/2014/main" id="{2616AB55-F356-4C3E-9FD4-688C557455B9}"/>
              </a:ext>
            </a:extLst>
          </p:cNvPr>
          <p:cNvSpPr/>
          <p:nvPr/>
        </p:nvSpPr>
        <p:spPr>
          <a:xfrm>
            <a:off x="1818185" y="4508883"/>
            <a:ext cx="569755"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4.1.4 Data curation</a:t>
            </a:r>
          </a:p>
        </p:txBody>
      </p:sp>
      <p:sp>
        <p:nvSpPr>
          <p:cNvPr id="128" name="Rectangle 127">
            <a:extLst>
              <a:ext uri="{FF2B5EF4-FFF2-40B4-BE49-F238E27FC236}">
                <a16:creationId xmlns:a16="http://schemas.microsoft.com/office/drawing/2014/main" id="{931AC0CB-A609-4DD6-B707-D2C71BF66411}"/>
              </a:ext>
            </a:extLst>
          </p:cNvPr>
          <p:cNvSpPr/>
          <p:nvPr/>
        </p:nvSpPr>
        <p:spPr>
          <a:xfrm>
            <a:off x="2436855" y="4508883"/>
            <a:ext cx="602101"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4.1.5 Data analysis</a:t>
            </a:r>
          </a:p>
        </p:txBody>
      </p:sp>
      <p:sp>
        <p:nvSpPr>
          <p:cNvPr id="129" name="Rectangle 128">
            <a:extLst>
              <a:ext uri="{FF2B5EF4-FFF2-40B4-BE49-F238E27FC236}">
                <a16:creationId xmlns:a16="http://schemas.microsoft.com/office/drawing/2014/main" id="{11335F8F-C21C-42C5-B558-31C4405DE300}"/>
              </a:ext>
            </a:extLst>
          </p:cNvPr>
          <p:cNvSpPr/>
          <p:nvPr/>
        </p:nvSpPr>
        <p:spPr>
          <a:xfrm rot="16200000">
            <a:off x="5080737" y="2623493"/>
            <a:ext cx="209686" cy="297908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4.2</a:t>
            </a:r>
            <a:r>
              <a:rPr lang="en-GB" sz="800" dirty="0">
                <a:solidFill>
                  <a:schemeClr val="bg1"/>
                </a:solidFill>
                <a:latin typeface="Arial" panose="020B0604020202020204" pitchFamily="34" charset="0"/>
                <a:cs typeface="Arial" panose="020B0604020202020204" pitchFamily="34" charset="0"/>
              </a:rPr>
              <a:t> Research Management</a:t>
            </a:r>
          </a:p>
        </p:txBody>
      </p:sp>
      <p:sp>
        <p:nvSpPr>
          <p:cNvPr id="130" name="Rectangle 129">
            <a:extLst>
              <a:ext uri="{FF2B5EF4-FFF2-40B4-BE49-F238E27FC236}">
                <a16:creationId xmlns:a16="http://schemas.microsoft.com/office/drawing/2014/main" id="{CCC3D438-30A0-4664-AB3F-D2DB9A4664A0}"/>
              </a:ext>
            </a:extLst>
          </p:cNvPr>
          <p:cNvSpPr/>
          <p:nvPr/>
        </p:nvSpPr>
        <p:spPr>
          <a:xfrm>
            <a:off x="3696037" y="4278695"/>
            <a:ext cx="693573" cy="21970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4.2.1 Breeding</a:t>
            </a:r>
          </a:p>
        </p:txBody>
      </p:sp>
      <p:sp>
        <p:nvSpPr>
          <p:cNvPr id="133" name="Rectangle 132">
            <a:extLst>
              <a:ext uri="{FF2B5EF4-FFF2-40B4-BE49-F238E27FC236}">
                <a16:creationId xmlns:a16="http://schemas.microsoft.com/office/drawing/2014/main" id="{CF473B2C-28E8-4500-93EF-71A237D955DE}"/>
              </a:ext>
            </a:extLst>
          </p:cNvPr>
          <p:cNvSpPr/>
          <p:nvPr/>
        </p:nvSpPr>
        <p:spPr>
          <a:xfrm>
            <a:off x="5242966" y="4278696"/>
            <a:ext cx="630128" cy="2245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4.2.3 Germplasm</a:t>
            </a:r>
          </a:p>
        </p:txBody>
      </p:sp>
      <p:sp>
        <p:nvSpPr>
          <p:cNvPr id="134" name="Rectangle 133">
            <a:extLst>
              <a:ext uri="{FF2B5EF4-FFF2-40B4-BE49-F238E27FC236}">
                <a16:creationId xmlns:a16="http://schemas.microsoft.com/office/drawing/2014/main" id="{47CED608-D49A-458D-8368-C8F6B02CE0F3}"/>
              </a:ext>
            </a:extLst>
          </p:cNvPr>
          <p:cNvSpPr/>
          <p:nvPr/>
        </p:nvSpPr>
        <p:spPr>
          <a:xfrm rot="16200000">
            <a:off x="9123968" y="1646343"/>
            <a:ext cx="209684" cy="49333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4.3</a:t>
            </a:r>
            <a:r>
              <a:rPr lang="en-GB" sz="800" dirty="0">
                <a:solidFill>
                  <a:schemeClr val="bg1"/>
                </a:solidFill>
                <a:latin typeface="Arial" panose="020B0604020202020204" pitchFamily="34" charset="0"/>
                <a:cs typeface="Arial" panose="020B0604020202020204" pitchFamily="34" charset="0"/>
              </a:rPr>
              <a:t> Research Data Management and Governance</a:t>
            </a:r>
          </a:p>
        </p:txBody>
      </p:sp>
      <p:sp>
        <p:nvSpPr>
          <p:cNvPr id="135" name="Rectangle 134">
            <a:extLst>
              <a:ext uri="{FF2B5EF4-FFF2-40B4-BE49-F238E27FC236}">
                <a16:creationId xmlns:a16="http://schemas.microsoft.com/office/drawing/2014/main" id="{D56F9E20-69AA-403B-A8AB-3D0D9BB06A87}"/>
              </a:ext>
            </a:extLst>
          </p:cNvPr>
          <p:cNvSpPr/>
          <p:nvPr/>
        </p:nvSpPr>
        <p:spPr>
          <a:xfrm>
            <a:off x="6770429" y="4488689"/>
            <a:ext cx="758940" cy="2397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4.3.1a Socio-economic</a:t>
            </a:r>
          </a:p>
        </p:txBody>
      </p:sp>
      <p:sp>
        <p:nvSpPr>
          <p:cNvPr id="136" name="Rectangle 135">
            <a:extLst>
              <a:ext uri="{FF2B5EF4-FFF2-40B4-BE49-F238E27FC236}">
                <a16:creationId xmlns:a16="http://schemas.microsoft.com/office/drawing/2014/main" id="{04ABDB4A-FEC4-46A9-A994-6A80770F58F9}"/>
              </a:ext>
            </a:extLst>
          </p:cNvPr>
          <p:cNvSpPr/>
          <p:nvPr/>
        </p:nvSpPr>
        <p:spPr>
          <a:xfrm>
            <a:off x="7555075" y="4488689"/>
            <a:ext cx="735852" cy="22729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4.3.1b Agro-ecosystem</a:t>
            </a:r>
          </a:p>
        </p:txBody>
      </p:sp>
      <p:sp>
        <p:nvSpPr>
          <p:cNvPr id="137" name="Rectangle 136">
            <a:extLst>
              <a:ext uri="{FF2B5EF4-FFF2-40B4-BE49-F238E27FC236}">
                <a16:creationId xmlns:a16="http://schemas.microsoft.com/office/drawing/2014/main" id="{9AE87075-4C79-49E8-8192-7FB6EF2D3A9F}"/>
              </a:ext>
            </a:extLst>
          </p:cNvPr>
          <p:cNvSpPr/>
          <p:nvPr/>
        </p:nvSpPr>
        <p:spPr>
          <a:xfrm>
            <a:off x="8311062" y="4488689"/>
            <a:ext cx="689354" cy="2319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4.3.1c Geospatial</a:t>
            </a:r>
          </a:p>
        </p:txBody>
      </p:sp>
      <p:sp>
        <p:nvSpPr>
          <p:cNvPr id="138" name="Rectangle 137">
            <a:extLst>
              <a:ext uri="{FF2B5EF4-FFF2-40B4-BE49-F238E27FC236}">
                <a16:creationId xmlns:a16="http://schemas.microsoft.com/office/drawing/2014/main" id="{CF8AE4AF-602D-4C55-8D39-FE73D9193EEF}"/>
              </a:ext>
            </a:extLst>
          </p:cNvPr>
          <p:cNvSpPr/>
          <p:nvPr/>
        </p:nvSpPr>
        <p:spPr>
          <a:xfrm>
            <a:off x="9028439" y="4488689"/>
            <a:ext cx="593381" cy="2160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4.3.1d Phenotypic</a:t>
            </a:r>
          </a:p>
        </p:txBody>
      </p:sp>
      <p:sp>
        <p:nvSpPr>
          <p:cNvPr id="139" name="Rectangle 138">
            <a:extLst>
              <a:ext uri="{FF2B5EF4-FFF2-40B4-BE49-F238E27FC236}">
                <a16:creationId xmlns:a16="http://schemas.microsoft.com/office/drawing/2014/main" id="{991DD467-E0D9-43DB-9A34-3B110952DBFA}"/>
              </a:ext>
            </a:extLst>
          </p:cNvPr>
          <p:cNvSpPr/>
          <p:nvPr/>
        </p:nvSpPr>
        <p:spPr>
          <a:xfrm>
            <a:off x="9660047" y="4488689"/>
            <a:ext cx="606472"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4.3.1e Genotypic</a:t>
            </a:r>
          </a:p>
        </p:txBody>
      </p:sp>
      <p:sp>
        <p:nvSpPr>
          <p:cNvPr id="140" name="Rectangle 139">
            <a:extLst>
              <a:ext uri="{FF2B5EF4-FFF2-40B4-BE49-F238E27FC236}">
                <a16:creationId xmlns:a16="http://schemas.microsoft.com/office/drawing/2014/main" id="{B65224A5-A287-4BAD-9D08-1032783EFF99}"/>
              </a:ext>
            </a:extLst>
          </p:cNvPr>
          <p:cNvSpPr/>
          <p:nvPr/>
        </p:nvSpPr>
        <p:spPr>
          <a:xfrm rot="16200000">
            <a:off x="8820615" y="2199913"/>
            <a:ext cx="206964" cy="432395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4.3.1</a:t>
            </a:r>
            <a:r>
              <a:rPr lang="en-GB" sz="800" dirty="0">
                <a:solidFill>
                  <a:schemeClr val="bg1"/>
                </a:solidFill>
                <a:latin typeface="Arial" panose="020B0604020202020204" pitchFamily="34" charset="0"/>
                <a:cs typeface="Arial" panose="020B0604020202020204" pitchFamily="34" charset="0"/>
              </a:rPr>
              <a:t> Policies, processes, and standards for research data</a:t>
            </a:r>
          </a:p>
        </p:txBody>
      </p:sp>
      <p:sp>
        <p:nvSpPr>
          <p:cNvPr id="141" name="Rectangle 140">
            <a:extLst>
              <a:ext uri="{FF2B5EF4-FFF2-40B4-BE49-F238E27FC236}">
                <a16:creationId xmlns:a16="http://schemas.microsoft.com/office/drawing/2014/main" id="{DDF6D290-F21F-4078-9B74-452D5E6FB2D0}"/>
              </a:ext>
            </a:extLst>
          </p:cNvPr>
          <p:cNvSpPr/>
          <p:nvPr/>
        </p:nvSpPr>
        <p:spPr>
          <a:xfrm rot="16200000">
            <a:off x="11308647" y="4097601"/>
            <a:ext cx="217619" cy="56979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4.3.2</a:t>
            </a:r>
            <a:r>
              <a:rPr lang="en-GB" sz="800" dirty="0">
                <a:solidFill>
                  <a:schemeClr val="bg1"/>
                </a:solidFill>
                <a:latin typeface="Arial" panose="020B0604020202020204" pitchFamily="34" charset="0"/>
                <a:cs typeface="Arial" panose="020B0604020202020204" pitchFamily="34" charset="0"/>
              </a:rPr>
              <a:t> Data Ethics</a:t>
            </a:r>
          </a:p>
        </p:txBody>
      </p:sp>
      <p:sp>
        <p:nvSpPr>
          <p:cNvPr id="142" name="Rectangle 141">
            <a:extLst>
              <a:ext uri="{FF2B5EF4-FFF2-40B4-BE49-F238E27FC236}">
                <a16:creationId xmlns:a16="http://schemas.microsoft.com/office/drawing/2014/main" id="{CF473B2C-28E8-4500-93EF-71A237D955DE}"/>
              </a:ext>
            </a:extLst>
          </p:cNvPr>
          <p:cNvSpPr/>
          <p:nvPr/>
        </p:nvSpPr>
        <p:spPr>
          <a:xfrm>
            <a:off x="4431376" y="4273688"/>
            <a:ext cx="773464" cy="2214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4.2.2 Agro-ecosystem</a:t>
            </a:r>
          </a:p>
        </p:txBody>
      </p:sp>
      <p:sp>
        <p:nvSpPr>
          <p:cNvPr id="145" name="Rectangle 144">
            <a:extLst>
              <a:ext uri="{FF2B5EF4-FFF2-40B4-BE49-F238E27FC236}">
                <a16:creationId xmlns:a16="http://schemas.microsoft.com/office/drawing/2014/main" id="{CF473B2C-28E8-4500-93EF-71A237D955DE}"/>
              </a:ext>
            </a:extLst>
          </p:cNvPr>
          <p:cNvSpPr/>
          <p:nvPr/>
        </p:nvSpPr>
        <p:spPr>
          <a:xfrm>
            <a:off x="5919578" y="4278696"/>
            <a:ext cx="756522" cy="20999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4.2.4 Climate science</a:t>
            </a:r>
          </a:p>
        </p:txBody>
      </p:sp>
      <p:sp>
        <p:nvSpPr>
          <p:cNvPr id="146" name="Rectangle 145">
            <a:extLst>
              <a:ext uri="{FF2B5EF4-FFF2-40B4-BE49-F238E27FC236}">
                <a16:creationId xmlns:a16="http://schemas.microsoft.com/office/drawing/2014/main" id="{CF473B2C-28E8-4500-93EF-71A237D955DE}"/>
              </a:ext>
            </a:extLst>
          </p:cNvPr>
          <p:cNvSpPr/>
          <p:nvPr/>
        </p:nvSpPr>
        <p:spPr>
          <a:xfrm>
            <a:off x="3696037" y="4529064"/>
            <a:ext cx="692072" cy="23105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4.2.5 Agronomy</a:t>
            </a:r>
          </a:p>
        </p:txBody>
      </p:sp>
      <p:sp>
        <p:nvSpPr>
          <p:cNvPr id="147" name="Rectangle 146">
            <a:extLst>
              <a:ext uri="{FF2B5EF4-FFF2-40B4-BE49-F238E27FC236}">
                <a16:creationId xmlns:a16="http://schemas.microsoft.com/office/drawing/2014/main" id="{CF473B2C-28E8-4500-93EF-71A237D955DE}"/>
              </a:ext>
            </a:extLst>
          </p:cNvPr>
          <p:cNvSpPr/>
          <p:nvPr/>
        </p:nvSpPr>
        <p:spPr>
          <a:xfrm>
            <a:off x="4436830" y="4525027"/>
            <a:ext cx="772794" cy="23508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4.2.6 Socioeconomic</a:t>
            </a:r>
          </a:p>
        </p:txBody>
      </p:sp>
      <p:sp>
        <p:nvSpPr>
          <p:cNvPr id="148" name="Rectangle 147">
            <a:extLst>
              <a:ext uri="{FF2B5EF4-FFF2-40B4-BE49-F238E27FC236}">
                <a16:creationId xmlns:a16="http://schemas.microsoft.com/office/drawing/2014/main" id="{CF473B2C-28E8-4500-93EF-71A237D955DE}"/>
              </a:ext>
            </a:extLst>
          </p:cNvPr>
          <p:cNvSpPr/>
          <p:nvPr/>
        </p:nvSpPr>
        <p:spPr>
          <a:xfrm>
            <a:off x="5247850" y="4525027"/>
            <a:ext cx="719383" cy="2362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4.2.7 Nutrition &amp; Health</a:t>
            </a:r>
          </a:p>
        </p:txBody>
      </p:sp>
      <p:sp>
        <p:nvSpPr>
          <p:cNvPr id="149" name="Rectangle 148">
            <a:extLst>
              <a:ext uri="{FF2B5EF4-FFF2-40B4-BE49-F238E27FC236}">
                <a16:creationId xmlns:a16="http://schemas.microsoft.com/office/drawing/2014/main" id="{CF473B2C-28E8-4500-93EF-71A237D955DE}"/>
              </a:ext>
            </a:extLst>
          </p:cNvPr>
          <p:cNvSpPr/>
          <p:nvPr/>
        </p:nvSpPr>
        <p:spPr>
          <a:xfrm>
            <a:off x="6010597" y="4522871"/>
            <a:ext cx="664520" cy="23105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4.2.8 Animal science</a:t>
            </a:r>
          </a:p>
        </p:txBody>
      </p:sp>
      <p:sp>
        <p:nvSpPr>
          <p:cNvPr id="150" name="Rectangle 149">
            <a:extLst>
              <a:ext uri="{FF2B5EF4-FFF2-40B4-BE49-F238E27FC236}">
                <a16:creationId xmlns:a16="http://schemas.microsoft.com/office/drawing/2014/main" id="{991DD467-E0D9-43DB-9A34-3B110952DBFA}"/>
              </a:ext>
            </a:extLst>
          </p:cNvPr>
          <p:cNvSpPr/>
          <p:nvPr/>
        </p:nvSpPr>
        <p:spPr>
          <a:xfrm>
            <a:off x="10302434" y="4488689"/>
            <a:ext cx="783692" cy="2118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4.3.1f Nutrition &amp; Health</a:t>
            </a:r>
          </a:p>
        </p:txBody>
      </p:sp>
      <p:sp>
        <p:nvSpPr>
          <p:cNvPr id="151" name="Rectangle 150">
            <a:extLst>
              <a:ext uri="{FF2B5EF4-FFF2-40B4-BE49-F238E27FC236}">
                <a16:creationId xmlns:a16="http://schemas.microsoft.com/office/drawing/2014/main" id="{691F65E6-D50F-EB4A-8A55-C66C972E76F4}"/>
              </a:ext>
            </a:extLst>
          </p:cNvPr>
          <p:cNvSpPr/>
          <p:nvPr/>
        </p:nvSpPr>
        <p:spPr>
          <a:xfrm>
            <a:off x="441598" y="6459655"/>
            <a:ext cx="245024" cy="236512"/>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Graphik"/>
              <a:ea typeface="+mn-ea"/>
              <a:cs typeface="+mn-cs"/>
            </a:endParaRPr>
          </a:p>
        </p:txBody>
      </p:sp>
      <p:sp>
        <p:nvSpPr>
          <p:cNvPr id="152" name="Rectangle 151">
            <a:extLst>
              <a:ext uri="{FF2B5EF4-FFF2-40B4-BE49-F238E27FC236}">
                <a16:creationId xmlns:a16="http://schemas.microsoft.com/office/drawing/2014/main" id="{5FB1EB1A-71F8-814B-91B4-749A0F73BBD2}"/>
              </a:ext>
            </a:extLst>
          </p:cNvPr>
          <p:cNvSpPr/>
          <p:nvPr/>
        </p:nvSpPr>
        <p:spPr>
          <a:xfrm>
            <a:off x="686622" y="6418651"/>
            <a:ext cx="3665986" cy="3185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u="none" strike="noStrike" kern="1200" cap="none" spc="0" normalizeH="0" baseline="0" noProof="0" dirty="0">
                <a:ln>
                  <a:noFill/>
                </a:ln>
                <a:solidFill>
                  <a:srgbClr val="000000"/>
                </a:solidFill>
                <a:effectLst/>
                <a:uLnTx/>
                <a:uFillTx/>
                <a:latin typeface="Univers Condensed Light" panose="020B0306020202040204" pitchFamily="34" charset="0"/>
              </a:rPr>
              <a:t>High: </a:t>
            </a:r>
            <a:r>
              <a:rPr lang="en-GB" sz="1000" dirty="0">
                <a:solidFill>
                  <a:srgbClr val="000000"/>
                </a:solidFill>
                <a:latin typeface="Univers Condensed Light" panose="020B0306020202040204" pitchFamily="34" charset="0"/>
              </a:rPr>
              <a:t>Digital capability </a:t>
            </a:r>
            <a:r>
              <a:rPr kumimoji="0" lang="en-GB" sz="1000" u="none" strike="noStrike" kern="1200" cap="none" spc="0" normalizeH="0" baseline="0" noProof="0" dirty="0">
                <a:ln>
                  <a:noFill/>
                </a:ln>
                <a:solidFill>
                  <a:srgbClr val="000000"/>
                </a:solidFill>
                <a:effectLst/>
                <a:uLnTx/>
                <a:uFillTx/>
                <a:latin typeface="Univers Condensed Light" panose="020B0306020202040204" pitchFamily="34" charset="0"/>
              </a:rPr>
              <a:t>well developed and well-diffused </a:t>
            </a:r>
            <a:br>
              <a:rPr kumimoji="0" lang="en-GB" sz="1000" u="none" strike="noStrike" kern="1200" cap="none" spc="0" normalizeH="0" baseline="0" noProof="0" dirty="0">
                <a:ln>
                  <a:noFill/>
                </a:ln>
                <a:solidFill>
                  <a:srgbClr val="000000"/>
                </a:solidFill>
                <a:effectLst/>
                <a:uLnTx/>
                <a:uFillTx/>
                <a:latin typeface="Univers Condensed Light" panose="020B0306020202040204" pitchFamily="34" charset="0"/>
              </a:rPr>
            </a:br>
            <a:r>
              <a:rPr kumimoji="0" lang="en-GB" sz="1000" u="none" strike="noStrike" kern="1200" cap="none" spc="0" normalizeH="0" baseline="0" noProof="0" dirty="0">
                <a:ln>
                  <a:noFill/>
                </a:ln>
                <a:solidFill>
                  <a:srgbClr val="000000"/>
                </a:solidFill>
                <a:effectLst/>
                <a:uLnTx/>
                <a:uFillTx/>
                <a:latin typeface="Univers Condensed Light" panose="020B0306020202040204" pitchFamily="34" charset="0"/>
              </a:rPr>
              <a:t>and adopted</a:t>
            </a:r>
            <a:r>
              <a:rPr kumimoji="0" lang="en-GB" sz="1000" u="none" strike="noStrike" kern="1200" cap="none" spc="0" normalizeH="0" noProof="0" dirty="0">
                <a:ln>
                  <a:noFill/>
                </a:ln>
                <a:solidFill>
                  <a:srgbClr val="000000"/>
                </a:solidFill>
                <a:effectLst/>
                <a:uLnTx/>
                <a:uFillTx/>
                <a:latin typeface="Univers Condensed Light" panose="020B0306020202040204" pitchFamily="34" charset="0"/>
              </a:rPr>
              <a:t> through the organization as a cross-cutting capability.</a:t>
            </a:r>
            <a:endParaRPr kumimoji="0" lang="en-GB" sz="1000" u="none" strike="noStrike" kern="1200" cap="none" spc="0" normalizeH="0" baseline="0" noProof="0" dirty="0">
              <a:ln>
                <a:noFill/>
              </a:ln>
              <a:solidFill>
                <a:srgbClr val="000000"/>
              </a:solidFill>
              <a:effectLst/>
              <a:uLnTx/>
              <a:uFillTx/>
              <a:latin typeface="Univers Condensed Light" panose="020B0306020202040204" pitchFamily="34" charset="0"/>
            </a:endParaRPr>
          </a:p>
        </p:txBody>
      </p:sp>
      <p:sp>
        <p:nvSpPr>
          <p:cNvPr id="153" name="Rectangle 152">
            <a:extLst>
              <a:ext uri="{FF2B5EF4-FFF2-40B4-BE49-F238E27FC236}">
                <a16:creationId xmlns:a16="http://schemas.microsoft.com/office/drawing/2014/main" id="{A698332F-E728-8C4B-AB9D-B0CA37DA568B}"/>
              </a:ext>
            </a:extLst>
          </p:cNvPr>
          <p:cNvSpPr/>
          <p:nvPr/>
        </p:nvSpPr>
        <p:spPr>
          <a:xfrm>
            <a:off x="4448417" y="6477891"/>
            <a:ext cx="263327" cy="255172"/>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Graphik"/>
              <a:ea typeface="+mn-ea"/>
              <a:cs typeface="+mn-cs"/>
            </a:endParaRPr>
          </a:p>
        </p:txBody>
      </p:sp>
      <p:sp>
        <p:nvSpPr>
          <p:cNvPr id="154" name="Rectangle 153">
            <a:extLst>
              <a:ext uri="{FF2B5EF4-FFF2-40B4-BE49-F238E27FC236}">
                <a16:creationId xmlns:a16="http://schemas.microsoft.com/office/drawing/2014/main" id="{1840A92A-83DB-DD46-A960-CF1CFDB674EE}"/>
              </a:ext>
            </a:extLst>
          </p:cNvPr>
          <p:cNvSpPr/>
          <p:nvPr/>
        </p:nvSpPr>
        <p:spPr>
          <a:xfrm>
            <a:off x="4737139" y="6448468"/>
            <a:ext cx="4463934" cy="2887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u="none" strike="noStrike" kern="1200" cap="none" spc="0" normalizeH="0" baseline="0" noProof="0" dirty="0">
                <a:ln>
                  <a:noFill/>
                </a:ln>
                <a:solidFill>
                  <a:srgbClr val="000000"/>
                </a:solidFill>
                <a:effectLst/>
                <a:uLnTx/>
                <a:uFillTx/>
                <a:latin typeface="Univers Condensed Light" panose="020B0306020202040204" pitchFamily="34" charset="0"/>
              </a:rPr>
              <a:t>Medium</a:t>
            </a:r>
            <a:r>
              <a:rPr kumimoji="0" lang="en-GB" sz="1000" u="none" strike="noStrike" kern="1200" cap="none" spc="0" normalizeH="0" baseline="0" noProof="0" dirty="0">
                <a:ln>
                  <a:noFill/>
                </a:ln>
                <a:solidFill>
                  <a:srgbClr val="000000"/>
                </a:solidFill>
                <a:effectLst/>
                <a:uLnTx/>
                <a:uFillTx/>
                <a:latin typeface="Univers Condensed Light" panose="020B0306020202040204" pitchFamily="34" charset="0"/>
              </a:rPr>
              <a:t>:</a:t>
            </a:r>
            <a:r>
              <a:rPr kumimoji="0" lang="en-GB" sz="1000" u="none" strike="noStrike" kern="1200" cap="none" spc="0" normalizeH="0" noProof="0" dirty="0">
                <a:ln>
                  <a:noFill/>
                </a:ln>
                <a:solidFill>
                  <a:srgbClr val="000000"/>
                </a:solidFill>
                <a:effectLst/>
                <a:uLnTx/>
                <a:uFillTx/>
                <a:latin typeface="Univers Condensed Light" panose="020B0306020202040204" pitchFamily="34" charset="0"/>
              </a:rPr>
              <a:t> </a:t>
            </a:r>
            <a:r>
              <a:rPr lang="en-GB" sz="1000" dirty="0">
                <a:solidFill>
                  <a:srgbClr val="000000"/>
                </a:solidFill>
                <a:latin typeface="Univers Condensed Light" panose="020B0306020202040204" pitchFamily="34" charset="0"/>
              </a:rPr>
              <a:t>Digital capability</a:t>
            </a:r>
            <a:r>
              <a:rPr kumimoji="0" lang="en-GB" sz="1000" u="none" strike="noStrike" kern="1200" cap="none" spc="0" normalizeH="0" noProof="0" dirty="0">
                <a:ln>
                  <a:noFill/>
                </a:ln>
                <a:solidFill>
                  <a:srgbClr val="000000"/>
                </a:solidFill>
                <a:effectLst/>
                <a:uLnTx/>
                <a:uFillTx/>
                <a:latin typeface="Univers Condensed Light" panose="020B0306020202040204" pitchFamily="34" charset="0"/>
              </a:rPr>
              <a:t> </a:t>
            </a:r>
            <a:r>
              <a:rPr lang="en-GB" sz="1000" dirty="0">
                <a:solidFill>
                  <a:srgbClr val="000000"/>
                </a:solidFill>
                <a:latin typeface="Univers Condensed Light" panose="020B0306020202040204" pitchFamily="34" charset="0"/>
              </a:rPr>
              <a:t>developed somewhere in the organization </a:t>
            </a:r>
            <a:br>
              <a:rPr lang="en-GB" sz="1000" dirty="0">
                <a:solidFill>
                  <a:srgbClr val="000000"/>
                </a:solidFill>
                <a:latin typeface="Univers Condensed Light" panose="020B0306020202040204" pitchFamily="34" charset="0"/>
              </a:rPr>
            </a:br>
            <a:r>
              <a:rPr lang="en-GB" sz="1000" dirty="0">
                <a:solidFill>
                  <a:srgbClr val="000000"/>
                </a:solidFill>
                <a:latin typeface="Univers Condensed Light" panose="020B0306020202040204" pitchFamily="34" charset="0"/>
              </a:rPr>
              <a:t>but not yet well-diffused or widely adopted as a cross-cutting capability.</a:t>
            </a:r>
            <a:endParaRPr kumimoji="0" lang="en-GB" sz="1000" u="none" strike="noStrike" kern="1200" cap="none" spc="0" normalizeH="0" baseline="0" noProof="0" dirty="0">
              <a:ln>
                <a:noFill/>
              </a:ln>
              <a:solidFill>
                <a:srgbClr val="000000"/>
              </a:solidFill>
              <a:effectLst/>
              <a:uLnTx/>
              <a:uFillTx/>
              <a:latin typeface="Univers Condensed Light" panose="020B0306020202040204" pitchFamily="34" charset="0"/>
            </a:endParaRPr>
          </a:p>
        </p:txBody>
      </p:sp>
      <p:sp>
        <p:nvSpPr>
          <p:cNvPr id="155" name="Rectangle 154">
            <a:extLst>
              <a:ext uri="{FF2B5EF4-FFF2-40B4-BE49-F238E27FC236}">
                <a16:creationId xmlns:a16="http://schemas.microsoft.com/office/drawing/2014/main" id="{40E883DD-A4A1-8E4D-9EB7-A3F382180920}"/>
              </a:ext>
            </a:extLst>
          </p:cNvPr>
          <p:cNvSpPr/>
          <p:nvPr/>
        </p:nvSpPr>
        <p:spPr>
          <a:xfrm>
            <a:off x="8969242" y="6466061"/>
            <a:ext cx="262132" cy="278831"/>
          </a:xfrm>
          <a:prstGeom prst="rect">
            <a:avLst/>
          </a:prstGeom>
          <a:solidFill>
            <a:schemeClr val="accent2">
              <a:alpha val="7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90000"/>
              </a:lnSpc>
              <a:spcBef>
                <a:spcPts val="0"/>
              </a:spcBef>
              <a:spcAft>
                <a:spcPts val="0"/>
              </a:spcAft>
              <a:buClrTx/>
              <a:buSzTx/>
              <a:buFontTx/>
              <a:buNone/>
              <a:tabLst/>
              <a:defRPr/>
            </a:pPr>
            <a:endParaRPr kumimoji="0" lang="en-GB" sz="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156" name="Rectangle 155">
            <a:extLst>
              <a:ext uri="{FF2B5EF4-FFF2-40B4-BE49-F238E27FC236}">
                <a16:creationId xmlns:a16="http://schemas.microsoft.com/office/drawing/2014/main" id="{B647E5DA-7A27-6A45-8C75-B0A63052DE8B}"/>
              </a:ext>
            </a:extLst>
          </p:cNvPr>
          <p:cNvSpPr/>
          <p:nvPr/>
        </p:nvSpPr>
        <p:spPr>
          <a:xfrm>
            <a:off x="9261675" y="6429794"/>
            <a:ext cx="2742927" cy="3073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u="none" strike="noStrike" kern="1200" cap="none" spc="0" normalizeH="0" baseline="0" noProof="0" dirty="0">
                <a:ln>
                  <a:noFill/>
                </a:ln>
                <a:solidFill>
                  <a:srgbClr val="000000"/>
                </a:solidFill>
                <a:effectLst/>
                <a:uLnTx/>
                <a:uFillTx/>
                <a:latin typeface="Univers Condensed Light" panose="020B0306020202040204" pitchFamily="34" charset="0"/>
              </a:rPr>
              <a:t>Low</a:t>
            </a:r>
            <a:r>
              <a:rPr kumimoji="0" lang="en-GB" sz="1000" u="none" strike="noStrike" kern="1200" cap="none" spc="0" normalizeH="0" baseline="0" noProof="0" dirty="0">
                <a:ln>
                  <a:noFill/>
                </a:ln>
                <a:solidFill>
                  <a:srgbClr val="000000"/>
                </a:solidFill>
                <a:effectLst/>
                <a:uLnTx/>
                <a:uFillTx/>
                <a:latin typeface="Univers Condensed Light" panose="020B0306020202040204" pitchFamily="34" charset="0"/>
              </a:rPr>
              <a:t>: </a:t>
            </a:r>
            <a:r>
              <a:rPr lang="en-GB" sz="1000" dirty="0">
                <a:solidFill>
                  <a:srgbClr val="000000"/>
                </a:solidFill>
                <a:latin typeface="Univers Condensed Light" panose="020B0306020202040204" pitchFamily="34" charset="0"/>
              </a:rPr>
              <a:t>Digital capability </a:t>
            </a:r>
            <a:r>
              <a:rPr kumimoji="0" lang="en-GB" sz="1000" u="none" strike="noStrike" kern="1200" cap="none" spc="0" normalizeH="0" baseline="0" noProof="0" dirty="0">
                <a:ln>
                  <a:noFill/>
                </a:ln>
                <a:solidFill>
                  <a:srgbClr val="000000"/>
                </a:solidFill>
                <a:effectLst/>
                <a:uLnTx/>
                <a:uFillTx/>
                <a:latin typeface="Univers Condensed Light" panose="020B0306020202040204" pitchFamily="34" charset="0"/>
              </a:rPr>
              <a:t>of limited </a:t>
            </a:r>
            <a:br>
              <a:rPr kumimoji="0" lang="en-GB" sz="1000" u="none" strike="noStrike" kern="1200" cap="none" spc="0" normalizeH="0" baseline="0" noProof="0" dirty="0">
                <a:ln>
                  <a:noFill/>
                </a:ln>
                <a:solidFill>
                  <a:srgbClr val="000000"/>
                </a:solidFill>
                <a:effectLst/>
                <a:uLnTx/>
                <a:uFillTx/>
                <a:latin typeface="Univers Condensed Light" panose="020B0306020202040204" pitchFamily="34" charset="0"/>
              </a:rPr>
            </a:br>
            <a:r>
              <a:rPr kumimoji="0" lang="en-GB" sz="1000" u="none" strike="noStrike" kern="1200" cap="none" spc="0" normalizeH="0" baseline="0" noProof="0" dirty="0">
                <a:ln>
                  <a:noFill/>
                </a:ln>
                <a:solidFill>
                  <a:srgbClr val="000000"/>
                </a:solidFill>
                <a:effectLst/>
                <a:uLnTx/>
                <a:uFillTx/>
                <a:latin typeface="Univers Condensed Light" panose="020B0306020202040204" pitchFamily="34" charset="0"/>
              </a:rPr>
              <a:t>development and diffusion across the organization.</a:t>
            </a:r>
          </a:p>
        </p:txBody>
      </p:sp>
    </p:spTree>
    <p:extLst>
      <p:ext uri="{BB962C8B-B14F-4D97-AF65-F5344CB8AC3E}">
        <p14:creationId xmlns:p14="http://schemas.microsoft.com/office/powerpoint/2010/main" val="16291921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12ECC5-B924-4054-BC04-6854FB9EC640}"/>
              </a:ext>
            </a:extLst>
          </p:cNvPr>
          <p:cNvSpPr>
            <a:spLocks noGrp="1"/>
          </p:cNvSpPr>
          <p:nvPr>
            <p:ph type="title"/>
          </p:nvPr>
        </p:nvSpPr>
        <p:spPr>
          <a:xfrm>
            <a:off x="380996" y="332797"/>
            <a:ext cx="11430000" cy="381747"/>
          </a:xfrm>
        </p:spPr>
        <p:txBody>
          <a:bodyPr>
            <a:noAutofit/>
          </a:bodyPr>
          <a:lstStyle/>
          <a:p>
            <a:pPr algn="ctr"/>
            <a:r>
              <a:rPr lang="en-US" sz="2400" b="1" dirty="0">
                <a:latin typeface="Univers Condensed" panose="020B0506020202050204" pitchFamily="34" charset="0"/>
              </a:rPr>
              <a:t>WHAT DIGITAL CAPABILITIES REQUIRE A </a:t>
            </a:r>
            <a:r>
              <a:rPr lang="en-US" sz="2400" b="1" dirty="0">
                <a:solidFill>
                  <a:schemeClr val="accent1"/>
                </a:solidFill>
                <a:latin typeface="Univers Condensed" panose="020B0506020202050204" pitchFamily="34" charset="0"/>
              </a:rPr>
              <a:t>GOVERNANCE FUNCTION</a:t>
            </a:r>
            <a:r>
              <a:rPr lang="en-US" sz="2400" b="1" dirty="0">
                <a:latin typeface="Univers Condensed" panose="020B0506020202050204" pitchFamily="34" charset="0"/>
              </a:rPr>
              <a:t>?</a:t>
            </a:r>
            <a:endParaRPr lang="en-US" sz="2400" b="1" dirty="0">
              <a:solidFill>
                <a:schemeClr val="accent1"/>
              </a:solidFill>
              <a:latin typeface="Univers Condensed" panose="020B0506020202050204" pitchFamily="34" charset="0"/>
            </a:endParaRPr>
          </a:p>
        </p:txBody>
      </p:sp>
      <p:grpSp>
        <p:nvGrpSpPr>
          <p:cNvPr id="5" name="Group 4">
            <a:extLst>
              <a:ext uri="{FF2B5EF4-FFF2-40B4-BE49-F238E27FC236}">
                <a16:creationId xmlns:a16="http://schemas.microsoft.com/office/drawing/2014/main" id="{8E83F65A-6DAC-B34A-A9D2-5388F7EA5EB1}"/>
              </a:ext>
            </a:extLst>
          </p:cNvPr>
          <p:cNvGrpSpPr/>
          <p:nvPr/>
        </p:nvGrpSpPr>
        <p:grpSpPr>
          <a:xfrm>
            <a:off x="380996" y="3025701"/>
            <a:ext cx="11430001" cy="836443"/>
            <a:chOff x="380996" y="3025704"/>
            <a:chExt cx="11430001" cy="836443"/>
          </a:xfrm>
        </p:grpSpPr>
        <p:sp>
          <p:nvSpPr>
            <p:cNvPr id="61" name="Rectangle 60">
              <a:extLst>
                <a:ext uri="{FF2B5EF4-FFF2-40B4-BE49-F238E27FC236}">
                  <a16:creationId xmlns:a16="http://schemas.microsoft.com/office/drawing/2014/main" id="{9972C615-F5A8-441B-B282-F5D8DE58041A}"/>
                </a:ext>
              </a:extLst>
            </p:cNvPr>
            <p:cNvSpPr/>
            <p:nvPr/>
          </p:nvSpPr>
          <p:spPr>
            <a:xfrm>
              <a:off x="380996" y="3025704"/>
              <a:ext cx="11430001" cy="836443"/>
            </a:xfrm>
            <a:prstGeom prst="rect">
              <a:avLst/>
            </a:prstGeom>
            <a:solidFill>
              <a:schemeClr val="bg2">
                <a:alpha val="5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tx1"/>
                  </a:solidFill>
                  <a:latin typeface="Arial" panose="020B0604020202020204" pitchFamily="34" charset="0"/>
                  <a:cs typeface="Arial" panose="020B0604020202020204" pitchFamily="34" charset="0"/>
                </a:rPr>
                <a:t>3. Organizational </a:t>
              </a:r>
            </a:p>
            <a:p>
              <a:r>
                <a:rPr lang="en-US" sz="1000" b="1" dirty="0">
                  <a:solidFill>
                    <a:schemeClr val="tx1"/>
                  </a:solidFill>
                  <a:latin typeface="Arial" panose="020B0604020202020204" pitchFamily="34" charset="0"/>
                  <a:cs typeface="Arial" panose="020B0604020202020204" pitchFamily="34" charset="0"/>
                </a:rPr>
                <a:t>Data &amp; Analytics</a:t>
              </a:r>
            </a:p>
          </p:txBody>
        </p:sp>
        <p:sp>
          <p:nvSpPr>
            <p:cNvPr id="328" name="Rectangle 327">
              <a:extLst>
                <a:ext uri="{FF2B5EF4-FFF2-40B4-BE49-F238E27FC236}">
                  <a16:creationId xmlns:a16="http://schemas.microsoft.com/office/drawing/2014/main" id="{8C86AB71-CE66-4F46-A8BB-A50B87D8C628}"/>
                </a:ext>
              </a:extLst>
            </p:cNvPr>
            <p:cNvSpPr/>
            <p:nvPr/>
          </p:nvSpPr>
          <p:spPr>
            <a:xfrm>
              <a:off x="2719280" y="3305358"/>
              <a:ext cx="911769" cy="21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3.1.2 Data driven organization</a:t>
              </a:r>
            </a:p>
          </p:txBody>
        </p:sp>
        <p:sp>
          <p:nvSpPr>
            <p:cNvPr id="331" name="Rectangle 330">
              <a:extLst>
                <a:ext uri="{FF2B5EF4-FFF2-40B4-BE49-F238E27FC236}">
                  <a16:creationId xmlns:a16="http://schemas.microsoft.com/office/drawing/2014/main" id="{5019308F-0CF3-4F1B-B6EA-C9E5C508E5D8}"/>
                </a:ext>
              </a:extLst>
            </p:cNvPr>
            <p:cNvSpPr/>
            <p:nvPr/>
          </p:nvSpPr>
          <p:spPr>
            <a:xfrm rot="16200000">
              <a:off x="2602549" y="2247824"/>
              <a:ext cx="216000" cy="1841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3.1</a:t>
              </a:r>
              <a:r>
                <a:rPr lang="en-GB" sz="800" dirty="0">
                  <a:solidFill>
                    <a:schemeClr val="bg1"/>
                  </a:solidFill>
                  <a:latin typeface="Arial" panose="020B0604020202020204" pitchFamily="34" charset="0"/>
                  <a:cs typeface="Arial" panose="020B0604020202020204" pitchFamily="34" charset="0"/>
                </a:rPr>
                <a:t> Enterprise Data Usage</a:t>
              </a:r>
            </a:p>
          </p:txBody>
        </p:sp>
        <p:sp>
          <p:nvSpPr>
            <p:cNvPr id="340" name="Rectangle 339">
              <a:extLst>
                <a:ext uri="{FF2B5EF4-FFF2-40B4-BE49-F238E27FC236}">
                  <a16:creationId xmlns:a16="http://schemas.microsoft.com/office/drawing/2014/main" id="{5D823D22-4837-4B4E-969D-CA60092D9076}"/>
                </a:ext>
              </a:extLst>
            </p:cNvPr>
            <p:cNvSpPr/>
            <p:nvPr/>
          </p:nvSpPr>
          <p:spPr>
            <a:xfrm>
              <a:off x="1785497" y="3305358"/>
              <a:ext cx="911769" cy="21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3.1.1 Data driven business model</a:t>
              </a:r>
            </a:p>
          </p:txBody>
        </p:sp>
        <p:sp>
          <p:nvSpPr>
            <p:cNvPr id="330" name="Rectangle 329">
              <a:extLst>
                <a:ext uri="{FF2B5EF4-FFF2-40B4-BE49-F238E27FC236}">
                  <a16:creationId xmlns:a16="http://schemas.microsoft.com/office/drawing/2014/main" id="{F3911DC5-04CA-417A-97AA-D88B0F2CEEE5}"/>
                </a:ext>
              </a:extLst>
            </p:cNvPr>
            <p:cNvSpPr/>
            <p:nvPr/>
          </p:nvSpPr>
          <p:spPr>
            <a:xfrm rot="16200000">
              <a:off x="4549905" y="2259029"/>
              <a:ext cx="221817" cy="182440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3.2</a:t>
              </a:r>
              <a:r>
                <a:rPr lang="en-GB" sz="800" dirty="0">
                  <a:solidFill>
                    <a:schemeClr val="bg1"/>
                  </a:solidFill>
                  <a:latin typeface="Arial" panose="020B0604020202020204" pitchFamily="34" charset="0"/>
                  <a:cs typeface="Arial" panose="020B0604020202020204" pitchFamily="34" charset="0"/>
                </a:rPr>
                <a:t> Enterprise Data Management and Governance</a:t>
              </a:r>
            </a:p>
          </p:txBody>
        </p:sp>
        <p:sp>
          <p:nvSpPr>
            <p:cNvPr id="342" name="Rectangle 341">
              <a:extLst>
                <a:ext uri="{FF2B5EF4-FFF2-40B4-BE49-F238E27FC236}">
                  <a16:creationId xmlns:a16="http://schemas.microsoft.com/office/drawing/2014/main" id="{B915A90B-410A-441F-92EF-32B6478D5B2C}"/>
                </a:ext>
              </a:extLst>
            </p:cNvPr>
            <p:cNvSpPr/>
            <p:nvPr/>
          </p:nvSpPr>
          <p:spPr>
            <a:xfrm>
              <a:off x="3750809" y="3305358"/>
              <a:ext cx="962855"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3.2.1 Data strategy and governance</a:t>
              </a:r>
            </a:p>
          </p:txBody>
        </p:sp>
        <p:sp>
          <p:nvSpPr>
            <p:cNvPr id="343" name="Rectangle 342">
              <a:extLst>
                <a:ext uri="{FF2B5EF4-FFF2-40B4-BE49-F238E27FC236}">
                  <a16:creationId xmlns:a16="http://schemas.microsoft.com/office/drawing/2014/main" id="{08DCD0BC-4212-4A12-9DC0-6EC5DC0E7E23}"/>
                </a:ext>
              </a:extLst>
            </p:cNvPr>
            <p:cNvSpPr/>
            <p:nvPr/>
          </p:nvSpPr>
          <p:spPr>
            <a:xfrm>
              <a:off x="4751646" y="3305358"/>
              <a:ext cx="810489" cy="22116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3.2.2 Metadata management</a:t>
              </a:r>
            </a:p>
          </p:txBody>
        </p:sp>
        <p:sp>
          <p:nvSpPr>
            <p:cNvPr id="344" name="Rectangle 343">
              <a:extLst>
                <a:ext uri="{FF2B5EF4-FFF2-40B4-BE49-F238E27FC236}">
                  <a16:creationId xmlns:a16="http://schemas.microsoft.com/office/drawing/2014/main" id="{3DA32289-03A9-4935-9F43-7CFDE49DA072}"/>
                </a:ext>
              </a:extLst>
            </p:cNvPr>
            <p:cNvSpPr/>
            <p:nvPr/>
          </p:nvSpPr>
          <p:spPr>
            <a:xfrm>
              <a:off x="3748611" y="3542620"/>
              <a:ext cx="962855" cy="1867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3.2.3 Data quality</a:t>
              </a:r>
            </a:p>
          </p:txBody>
        </p:sp>
        <p:sp>
          <p:nvSpPr>
            <p:cNvPr id="332" name="Rectangle 331">
              <a:extLst>
                <a:ext uri="{FF2B5EF4-FFF2-40B4-BE49-F238E27FC236}">
                  <a16:creationId xmlns:a16="http://schemas.microsoft.com/office/drawing/2014/main" id="{5AE0470C-F3D6-4BAF-99EA-B36A692BCBA0}"/>
                </a:ext>
              </a:extLst>
            </p:cNvPr>
            <p:cNvSpPr/>
            <p:nvPr/>
          </p:nvSpPr>
          <p:spPr>
            <a:xfrm rot="16200000">
              <a:off x="8474392" y="2011257"/>
              <a:ext cx="215880" cy="231401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3.4</a:t>
              </a:r>
              <a:r>
                <a:rPr lang="en-GB" sz="800" dirty="0">
                  <a:solidFill>
                    <a:schemeClr val="bg1"/>
                  </a:solidFill>
                  <a:latin typeface="Arial" panose="020B0604020202020204" pitchFamily="34" charset="0"/>
                  <a:cs typeface="Arial" panose="020B0604020202020204" pitchFamily="34" charset="0"/>
                </a:rPr>
                <a:t> Enterprise Data Foundation</a:t>
              </a:r>
            </a:p>
          </p:txBody>
        </p:sp>
        <p:sp>
          <p:nvSpPr>
            <p:cNvPr id="348" name="Rectangle 347">
              <a:extLst>
                <a:ext uri="{FF2B5EF4-FFF2-40B4-BE49-F238E27FC236}">
                  <a16:creationId xmlns:a16="http://schemas.microsoft.com/office/drawing/2014/main" id="{0308DC11-EAD8-4E2B-B09B-546E31BDDCD3}"/>
                </a:ext>
              </a:extLst>
            </p:cNvPr>
            <p:cNvSpPr/>
            <p:nvPr/>
          </p:nvSpPr>
          <p:spPr>
            <a:xfrm>
              <a:off x="7425325" y="3311329"/>
              <a:ext cx="1100226" cy="21519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3.4.1 Data platform</a:t>
              </a:r>
            </a:p>
          </p:txBody>
        </p:sp>
        <p:sp>
          <p:nvSpPr>
            <p:cNvPr id="349" name="Rectangle 348">
              <a:extLst>
                <a:ext uri="{FF2B5EF4-FFF2-40B4-BE49-F238E27FC236}">
                  <a16:creationId xmlns:a16="http://schemas.microsoft.com/office/drawing/2014/main" id="{6716D9BE-5090-4072-8733-695A4F4A7762}"/>
                </a:ext>
              </a:extLst>
            </p:cNvPr>
            <p:cNvSpPr/>
            <p:nvPr/>
          </p:nvSpPr>
          <p:spPr>
            <a:xfrm>
              <a:off x="8571621" y="3319278"/>
              <a:ext cx="1161271" cy="2229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3.4.2 Data architecture</a:t>
              </a:r>
            </a:p>
          </p:txBody>
        </p:sp>
        <p:sp>
          <p:nvSpPr>
            <p:cNvPr id="329" name="Rectangle 328">
              <a:extLst>
                <a:ext uri="{FF2B5EF4-FFF2-40B4-BE49-F238E27FC236}">
                  <a16:creationId xmlns:a16="http://schemas.microsoft.com/office/drawing/2014/main" id="{1CD9CECA-13FE-4270-9194-3B8101089A40}"/>
                </a:ext>
              </a:extLst>
            </p:cNvPr>
            <p:cNvSpPr/>
            <p:nvPr/>
          </p:nvSpPr>
          <p:spPr>
            <a:xfrm rot="16200000">
              <a:off x="6379761" y="2280681"/>
              <a:ext cx="221819" cy="17811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3.3</a:t>
              </a:r>
              <a:r>
                <a:rPr lang="en-GB" sz="800" dirty="0">
                  <a:solidFill>
                    <a:schemeClr val="bg1"/>
                  </a:solidFill>
                  <a:latin typeface="Arial" panose="020B0604020202020204" pitchFamily="34" charset="0"/>
                  <a:cs typeface="Arial" panose="020B0604020202020204" pitchFamily="34" charset="0"/>
                </a:rPr>
                <a:t> Enterprise Data Insights and Analytics</a:t>
              </a:r>
            </a:p>
          </p:txBody>
        </p:sp>
        <p:sp>
          <p:nvSpPr>
            <p:cNvPr id="345" name="Rectangle 344">
              <a:extLst>
                <a:ext uri="{FF2B5EF4-FFF2-40B4-BE49-F238E27FC236}">
                  <a16:creationId xmlns:a16="http://schemas.microsoft.com/office/drawing/2014/main" id="{67B9CADC-1F21-4C00-B699-74BECF2C6787}"/>
                </a:ext>
              </a:extLst>
            </p:cNvPr>
            <p:cNvSpPr/>
            <p:nvPr/>
          </p:nvSpPr>
          <p:spPr>
            <a:xfrm>
              <a:off x="5600119" y="3305358"/>
              <a:ext cx="763157"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3.3.1 Analytics strategy</a:t>
              </a:r>
            </a:p>
          </p:txBody>
        </p:sp>
        <p:sp>
          <p:nvSpPr>
            <p:cNvPr id="346" name="Rectangle 345">
              <a:extLst>
                <a:ext uri="{FF2B5EF4-FFF2-40B4-BE49-F238E27FC236}">
                  <a16:creationId xmlns:a16="http://schemas.microsoft.com/office/drawing/2014/main" id="{0D1BFE91-B236-42D0-9357-7F6821F4D60C}"/>
                </a:ext>
              </a:extLst>
            </p:cNvPr>
            <p:cNvSpPr/>
            <p:nvPr/>
          </p:nvSpPr>
          <p:spPr>
            <a:xfrm>
              <a:off x="6401259" y="3305358"/>
              <a:ext cx="971454" cy="2302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3.3.2 Analytics and visualization</a:t>
              </a:r>
            </a:p>
          </p:txBody>
        </p:sp>
        <p:sp>
          <p:nvSpPr>
            <p:cNvPr id="350" name="Rectangle 349">
              <a:extLst>
                <a:ext uri="{FF2B5EF4-FFF2-40B4-BE49-F238E27FC236}">
                  <a16:creationId xmlns:a16="http://schemas.microsoft.com/office/drawing/2014/main" id="{5C53F0A4-55F9-4E27-9759-FF5A5880F395}"/>
                </a:ext>
              </a:extLst>
            </p:cNvPr>
            <p:cNvSpPr/>
            <p:nvPr/>
          </p:nvSpPr>
          <p:spPr>
            <a:xfrm>
              <a:off x="6396299" y="3554041"/>
              <a:ext cx="981374" cy="23724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3.3.3 Performance monitoring</a:t>
              </a:r>
            </a:p>
          </p:txBody>
        </p:sp>
      </p:grpSp>
      <p:grpSp>
        <p:nvGrpSpPr>
          <p:cNvPr id="8" name="Group 7">
            <a:extLst>
              <a:ext uri="{FF2B5EF4-FFF2-40B4-BE49-F238E27FC236}">
                <a16:creationId xmlns:a16="http://schemas.microsoft.com/office/drawing/2014/main" id="{FA6C8DCA-8C43-5449-9E45-D0E18E160249}"/>
              </a:ext>
            </a:extLst>
          </p:cNvPr>
          <p:cNvGrpSpPr/>
          <p:nvPr/>
        </p:nvGrpSpPr>
        <p:grpSpPr>
          <a:xfrm>
            <a:off x="380996" y="5591401"/>
            <a:ext cx="11430000" cy="796688"/>
            <a:chOff x="380996" y="5534248"/>
            <a:chExt cx="11430000" cy="796688"/>
          </a:xfrm>
        </p:grpSpPr>
        <p:sp>
          <p:nvSpPr>
            <p:cNvPr id="16" name="Rectangle 15">
              <a:extLst>
                <a:ext uri="{FF2B5EF4-FFF2-40B4-BE49-F238E27FC236}">
                  <a16:creationId xmlns:a16="http://schemas.microsoft.com/office/drawing/2014/main" id="{1F403D6F-7C43-4A1F-8264-E699B0EA501A}"/>
                </a:ext>
              </a:extLst>
            </p:cNvPr>
            <p:cNvSpPr/>
            <p:nvPr/>
          </p:nvSpPr>
          <p:spPr>
            <a:xfrm>
              <a:off x="380996" y="5534248"/>
              <a:ext cx="11430000" cy="796688"/>
            </a:xfrm>
            <a:prstGeom prst="rect">
              <a:avLst/>
            </a:prstGeom>
            <a:solidFill>
              <a:schemeClr val="bg2">
                <a:alpha val="6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85000"/>
                </a:lnSpc>
              </a:pPr>
              <a:r>
                <a:rPr lang="en-US" sz="1000" b="1" dirty="0">
                  <a:solidFill>
                    <a:schemeClr val="tx1"/>
                  </a:solidFill>
                  <a:latin typeface="Arial" panose="020B0604020202020204" pitchFamily="34" charset="0"/>
                  <a:cs typeface="Arial" panose="020B0604020202020204" pitchFamily="34" charset="0"/>
                </a:rPr>
                <a:t>6. Digital Research</a:t>
              </a:r>
            </a:p>
            <a:p>
              <a:pPr>
                <a:lnSpc>
                  <a:spcPct val="85000"/>
                </a:lnSpc>
              </a:pPr>
              <a:r>
                <a:rPr lang="en-US" sz="1000" b="1" dirty="0">
                  <a:solidFill>
                    <a:schemeClr val="tx1"/>
                  </a:solidFill>
                  <a:latin typeface="Arial" panose="020B0604020202020204" pitchFamily="34" charset="0"/>
                  <a:cs typeface="Arial" panose="020B0604020202020204" pitchFamily="34" charset="0"/>
                </a:rPr>
                <a:t>for Development</a:t>
              </a:r>
            </a:p>
          </p:txBody>
        </p:sp>
        <p:sp>
          <p:nvSpPr>
            <p:cNvPr id="267" name="Rectangle 266">
              <a:extLst>
                <a:ext uri="{FF2B5EF4-FFF2-40B4-BE49-F238E27FC236}">
                  <a16:creationId xmlns:a16="http://schemas.microsoft.com/office/drawing/2014/main" id="{5A6A56A1-8D8F-43FD-94F1-B3C1B0F42F7A}"/>
                </a:ext>
              </a:extLst>
            </p:cNvPr>
            <p:cNvSpPr/>
            <p:nvPr/>
          </p:nvSpPr>
          <p:spPr>
            <a:xfrm rot="16200000">
              <a:off x="9322793" y="4865971"/>
              <a:ext cx="216000" cy="160737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6.5 Digital Technologies and Innovation</a:t>
              </a:r>
              <a:endParaRPr lang="en-GB" sz="800" dirty="0">
                <a:solidFill>
                  <a:schemeClr val="bg1"/>
                </a:solidFill>
                <a:latin typeface="Arial" panose="020B0604020202020204" pitchFamily="34" charset="0"/>
                <a:cs typeface="Arial" panose="020B0604020202020204" pitchFamily="34" charset="0"/>
              </a:endParaRPr>
            </a:p>
          </p:txBody>
        </p:sp>
        <p:sp>
          <p:nvSpPr>
            <p:cNvPr id="382" name="Rectangle 381">
              <a:extLst>
                <a:ext uri="{FF2B5EF4-FFF2-40B4-BE49-F238E27FC236}">
                  <a16:creationId xmlns:a16="http://schemas.microsoft.com/office/drawing/2014/main" id="{66963051-402B-4567-AC4E-4DE7F5DF8957}"/>
                </a:ext>
              </a:extLst>
            </p:cNvPr>
            <p:cNvSpPr/>
            <p:nvPr/>
          </p:nvSpPr>
          <p:spPr>
            <a:xfrm rot="16200000">
              <a:off x="9323135" y="5130124"/>
              <a:ext cx="216000" cy="160805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6.5.1</a:t>
              </a:r>
              <a:r>
                <a:rPr lang="en-GB" sz="800" dirty="0">
                  <a:solidFill>
                    <a:schemeClr val="bg1"/>
                  </a:solidFill>
                  <a:latin typeface="Arial" panose="020B0604020202020204" pitchFamily="34" charset="0"/>
                  <a:cs typeface="Arial" panose="020B0604020202020204" pitchFamily="34" charset="0"/>
                </a:rPr>
                <a:t> Fostering and stage-gating innovations</a:t>
              </a:r>
            </a:p>
          </p:txBody>
        </p:sp>
        <p:sp>
          <p:nvSpPr>
            <p:cNvPr id="383" name="Rectangle 382">
              <a:extLst>
                <a:ext uri="{FF2B5EF4-FFF2-40B4-BE49-F238E27FC236}">
                  <a16:creationId xmlns:a16="http://schemas.microsoft.com/office/drawing/2014/main" id="{7FE50A2E-18D9-4D22-A40D-B84B9C01EF09}"/>
                </a:ext>
              </a:extLst>
            </p:cNvPr>
            <p:cNvSpPr/>
            <p:nvPr/>
          </p:nvSpPr>
          <p:spPr>
            <a:xfrm rot="16200000">
              <a:off x="9331298" y="5369456"/>
              <a:ext cx="216000" cy="1605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6.5.2</a:t>
              </a:r>
              <a:r>
                <a:rPr lang="en-GB" sz="800" dirty="0">
                  <a:solidFill>
                    <a:schemeClr val="bg1"/>
                  </a:solidFill>
                  <a:latin typeface="Arial" panose="020B0604020202020204" pitchFamily="34" charset="0"/>
                  <a:cs typeface="Arial" panose="020B0604020202020204" pitchFamily="34" charset="0"/>
                </a:rPr>
                <a:t> Innovation process and strategy</a:t>
              </a:r>
            </a:p>
          </p:txBody>
        </p:sp>
        <p:sp>
          <p:nvSpPr>
            <p:cNvPr id="304" name="Rectangle 303">
              <a:extLst>
                <a:ext uri="{FF2B5EF4-FFF2-40B4-BE49-F238E27FC236}">
                  <a16:creationId xmlns:a16="http://schemas.microsoft.com/office/drawing/2014/main" id="{6FF7F7F2-A648-412E-87B6-903E4A99FA6A}"/>
                </a:ext>
              </a:extLst>
            </p:cNvPr>
            <p:cNvSpPr/>
            <p:nvPr/>
          </p:nvSpPr>
          <p:spPr>
            <a:xfrm rot="16200000">
              <a:off x="2371617" y="4975542"/>
              <a:ext cx="216000" cy="138823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6.1</a:t>
              </a:r>
              <a:r>
                <a:rPr lang="en-GB" sz="800" dirty="0">
                  <a:solidFill>
                    <a:schemeClr val="bg1"/>
                  </a:solidFill>
                  <a:latin typeface="Arial" panose="020B0604020202020204" pitchFamily="34" charset="0"/>
                  <a:cs typeface="Arial" panose="020B0604020202020204" pitchFamily="34" charset="0"/>
                </a:rPr>
                <a:t> Data Mobilization and Responsible Data Exchange</a:t>
              </a:r>
            </a:p>
          </p:txBody>
        </p:sp>
        <p:sp>
          <p:nvSpPr>
            <p:cNvPr id="387" name="Rectangle 386">
              <a:extLst>
                <a:ext uri="{FF2B5EF4-FFF2-40B4-BE49-F238E27FC236}">
                  <a16:creationId xmlns:a16="http://schemas.microsoft.com/office/drawing/2014/main" id="{67EA483C-1727-46E3-9B17-00AD74B2AF01}"/>
                </a:ext>
              </a:extLst>
            </p:cNvPr>
            <p:cNvSpPr/>
            <p:nvPr/>
          </p:nvSpPr>
          <p:spPr>
            <a:xfrm rot="16200000">
              <a:off x="2371614" y="5221751"/>
              <a:ext cx="216000" cy="13882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6.1.1</a:t>
              </a:r>
              <a:r>
                <a:rPr lang="en-GB" sz="800" dirty="0">
                  <a:solidFill>
                    <a:schemeClr val="bg1"/>
                  </a:solidFill>
                  <a:latin typeface="Arial" panose="020B0604020202020204" pitchFamily="34" charset="0"/>
                  <a:cs typeface="Arial" panose="020B0604020202020204" pitchFamily="34" charset="0"/>
                </a:rPr>
                <a:t> Public data sharing for research and impact</a:t>
              </a:r>
            </a:p>
          </p:txBody>
        </p:sp>
        <p:sp>
          <p:nvSpPr>
            <p:cNvPr id="371" name="Rectangle 370">
              <a:extLst>
                <a:ext uri="{FF2B5EF4-FFF2-40B4-BE49-F238E27FC236}">
                  <a16:creationId xmlns:a16="http://schemas.microsoft.com/office/drawing/2014/main" id="{47F1E9E2-74FB-4621-AB55-71CF007E3B29}"/>
                </a:ext>
              </a:extLst>
            </p:cNvPr>
            <p:cNvSpPr/>
            <p:nvPr/>
          </p:nvSpPr>
          <p:spPr>
            <a:xfrm rot="16200000">
              <a:off x="3926792" y="4932963"/>
              <a:ext cx="227380" cy="148477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6.2</a:t>
              </a:r>
              <a:r>
                <a:rPr lang="en-GB" sz="800" dirty="0">
                  <a:solidFill>
                    <a:schemeClr val="bg1"/>
                  </a:solidFill>
                  <a:latin typeface="Arial" panose="020B0604020202020204" pitchFamily="34" charset="0"/>
                  <a:cs typeface="Arial" panose="020B0604020202020204" pitchFamily="34" charset="0"/>
                </a:rPr>
                <a:t> Responsible AI</a:t>
              </a:r>
            </a:p>
          </p:txBody>
        </p:sp>
        <p:sp>
          <p:nvSpPr>
            <p:cNvPr id="388" name="Rectangle 387">
              <a:extLst>
                <a:ext uri="{FF2B5EF4-FFF2-40B4-BE49-F238E27FC236}">
                  <a16:creationId xmlns:a16="http://schemas.microsoft.com/office/drawing/2014/main" id="{2BBB2C05-BA19-4631-A7C5-655EF9FFED69}"/>
                </a:ext>
              </a:extLst>
            </p:cNvPr>
            <p:cNvSpPr/>
            <p:nvPr/>
          </p:nvSpPr>
          <p:spPr>
            <a:xfrm rot="16200000">
              <a:off x="3934579" y="5171390"/>
              <a:ext cx="211808" cy="14847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6.2.1</a:t>
              </a:r>
              <a:r>
                <a:rPr lang="en-GB" sz="800" dirty="0">
                  <a:solidFill>
                    <a:schemeClr val="bg1"/>
                  </a:solidFill>
                  <a:latin typeface="Arial" panose="020B0604020202020204" pitchFamily="34" charset="0"/>
                  <a:cs typeface="Arial" panose="020B0604020202020204" pitchFamily="34" charset="0"/>
                </a:rPr>
                <a:t> Analytics for the SDGs</a:t>
              </a:r>
            </a:p>
          </p:txBody>
        </p:sp>
        <p:sp>
          <p:nvSpPr>
            <p:cNvPr id="389" name="Rectangle 388">
              <a:extLst>
                <a:ext uri="{FF2B5EF4-FFF2-40B4-BE49-F238E27FC236}">
                  <a16:creationId xmlns:a16="http://schemas.microsoft.com/office/drawing/2014/main" id="{E00F1E19-F76B-4509-B8DE-F6F01D7C9A85}"/>
                </a:ext>
              </a:extLst>
            </p:cNvPr>
            <p:cNvSpPr/>
            <p:nvPr/>
          </p:nvSpPr>
          <p:spPr>
            <a:xfrm rot="16200000">
              <a:off x="3925658" y="5426298"/>
              <a:ext cx="229646" cy="148476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6.2.2 AI Policy and ethics</a:t>
              </a:r>
              <a:endParaRPr lang="en-GB" sz="800" dirty="0">
                <a:solidFill>
                  <a:schemeClr val="bg1"/>
                </a:solidFill>
                <a:latin typeface="Arial" panose="020B0604020202020204" pitchFamily="34" charset="0"/>
                <a:cs typeface="Arial" panose="020B0604020202020204" pitchFamily="34" charset="0"/>
              </a:endParaRPr>
            </a:p>
          </p:txBody>
        </p:sp>
        <p:sp>
          <p:nvSpPr>
            <p:cNvPr id="393" name="Rectangle 392">
              <a:extLst>
                <a:ext uri="{FF2B5EF4-FFF2-40B4-BE49-F238E27FC236}">
                  <a16:creationId xmlns:a16="http://schemas.microsoft.com/office/drawing/2014/main" id="{0AC36D36-51EC-4910-820A-8B2D895EAAE1}"/>
                </a:ext>
              </a:extLst>
            </p:cNvPr>
            <p:cNvSpPr/>
            <p:nvPr/>
          </p:nvSpPr>
          <p:spPr>
            <a:xfrm rot="16200000">
              <a:off x="5794760" y="4642461"/>
              <a:ext cx="222890" cy="206128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6.3</a:t>
              </a:r>
              <a:r>
                <a:rPr lang="en-GB" sz="800" dirty="0">
                  <a:solidFill>
                    <a:schemeClr val="bg1"/>
                  </a:solidFill>
                  <a:latin typeface="Arial" panose="020B0604020202020204" pitchFamily="34" charset="0"/>
                  <a:cs typeface="Arial" panose="020B0604020202020204" pitchFamily="34" charset="0"/>
                </a:rPr>
                <a:t> Bundled Digital Services</a:t>
              </a:r>
            </a:p>
          </p:txBody>
        </p:sp>
        <p:sp>
          <p:nvSpPr>
            <p:cNvPr id="394" name="Rectangle 393">
              <a:extLst>
                <a:ext uri="{FF2B5EF4-FFF2-40B4-BE49-F238E27FC236}">
                  <a16:creationId xmlns:a16="http://schemas.microsoft.com/office/drawing/2014/main" id="{1EF279EF-5E98-4619-AB07-8D9F932A6596}"/>
                </a:ext>
              </a:extLst>
            </p:cNvPr>
            <p:cNvSpPr/>
            <p:nvPr/>
          </p:nvSpPr>
          <p:spPr>
            <a:xfrm rot="16200000">
              <a:off x="5241090" y="5442341"/>
              <a:ext cx="211808" cy="94286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6.3.1 Human centered design</a:t>
              </a:r>
              <a:endParaRPr lang="en-GB" sz="800" dirty="0">
                <a:solidFill>
                  <a:schemeClr val="bg1"/>
                </a:solidFill>
                <a:latin typeface="Arial" panose="020B0604020202020204" pitchFamily="34" charset="0"/>
                <a:cs typeface="Arial" panose="020B0604020202020204" pitchFamily="34" charset="0"/>
              </a:endParaRPr>
            </a:p>
          </p:txBody>
        </p:sp>
        <p:sp>
          <p:nvSpPr>
            <p:cNvPr id="395" name="Rectangle 394">
              <a:extLst>
                <a:ext uri="{FF2B5EF4-FFF2-40B4-BE49-F238E27FC236}">
                  <a16:creationId xmlns:a16="http://schemas.microsoft.com/office/drawing/2014/main" id="{0C1C47B2-452F-425C-AEAE-20329BFFAFD0}"/>
                </a:ext>
              </a:extLst>
            </p:cNvPr>
            <p:cNvSpPr/>
            <p:nvPr/>
          </p:nvSpPr>
          <p:spPr>
            <a:xfrm rot="16200000">
              <a:off x="6291850" y="5378874"/>
              <a:ext cx="216000" cy="107399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6.3.3 Evidence and meta-analysis</a:t>
              </a:r>
              <a:endParaRPr lang="en-GB" sz="800" dirty="0">
                <a:solidFill>
                  <a:schemeClr val="bg1"/>
                </a:solidFill>
                <a:latin typeface="Arial" panose="020B0604020202020204" pitchFamily="34" charset="0"/>
                <a:cs typeface="Arial" panose="020B0604020202020204" pitchFamily="34" charset="0"/>
              </a:endParaRPr>
            </a:p>
          </p:txBody>
        </p:sp>
        <p:sp>
          <p:nvSpPr>
            <p:cNvPr id="396" name="Rectangle 395">
              <a:extLst>
                <a:ext uri="{FF2B5EF4-FFF2-40B4-BE49-F238E27FC236}">
                  <a16:creationId xmlns:a16="http://schemas.microsoft.com/office/drawing/2014/main" id="{A186BF10-8C4D-45CE-8A3E-B5A082002A2A}"/>
                </a:ext>
              </a:extLst>
            </p:cNvPr>
            <p:cNvSpPr/>
            <p:nvPr/>
          </p:nvSpPr>
          <p:spPr>
            <a:xfrm rot="16200000">
              <a:off x="5224612" y="5699485"/>
              <a:ext cx="254130" cy="93349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6.3.2 Digital extension/advisory</a:t>
              </a:r>
              <a:endParaRPr lang="en-GB" sz="800" dirty="0">
                <a:solidFill>
                  <a:schemeClr val="bg1"/>
                </a:solidFill>
                <a:latin typeface="Arial" panose="020B0604020202020204" pitchFamily="34" charset="0"/>
                <a:cs typeface="Arial" panose="020B0604020202020204" pitchFamily="34" charset="0"/>
              </a:endParaRPr>
            </a:p>
          </p:txBody>
        </p:sp>
        <p:sp>
          <p:nvSpPr>
            <p:cNvPr id="397" name="Rectangle 396">
              <a:extLst>
                <a:ext uri="{FF2B5EF4-FFF2-40B4-BE49-F238E27FC236}">
                  <a16:creationId xmlns:a16="http://schemas.microsoft.com/office/drawing/2014/main" id="{F2B9C374-6A49-4228-8EBC-A863D271F05E}"/>
                </a:ext>
              </a:extLst>
            </p:cNvPr>
            <p:cNvSpPr/>
            <p:nvPr/>
          </p:nvSpPr>
          <p:spPr>
            <a:xfrm rot="16200000">
              <a:off x="6291850" y="5621304"/>
              <a:ext cx="216000" cy="107399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6.3.4 Digital financial services</a:t>
              </a:r>
              <a:endParaRPr lang="en-GB" sz="800" dirty="0">
                <a:solidFill>
                  <a:schemeClr val="bg1"/>
                </a:solidFill>
                <a:latin typeface="Arial" panose="020B0604020202020204" pitchFamily="34" charset="0"/>
                <a:cs typeface="Arial" panose="020B0604020202020204" pitchFamily="34" charset="0"/>
              </a:endParaRPr>
            </a:p>
          </p:txBody>
        </p:sp>
        <p:sp>
          <p:nvSpPr>
            <p:cNvPr id="306" name="Rectangle 305">
              <a:extLst>
                <a:ext uri="{FF2B5EF4-FFF2-40B4-BE49-F238E27FC236}">
                  <a16:creationId xmlns:a16="http://schemas.microsoft.com/office/drawing/2014/main" id="{26FFE7C7-BA5B-43D8-8DE7-AF62DBD0B5B4}"/>
                </a:ext>
              </a:extLst>
            </p:cNvPr>
            <p:cNvSpPr/>
            <p:nvPr/>
          </p:nvSpPr>
          <p:spPr>
            <a:xfrm rot="16200000">
              <a:off x="7680494" y="4942378"/>
              <a:ext cx="246207" cy="148476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6.4</a:t>
              </a:r>
              <a:r>
                <a:rPr lang="en-GB" sz="800" dirty="0">
                  <a:solidFill>
                    <a:schemeClr val="bg1"/>
                  </a:solidFill>
                  <a:latin typeface="Arial" panose="020B0604020202020204" pitchFamily="34" charset="0"/>
                  <a:cs typeface="Arial" panose="020B0604020202020204" pitchFamily="34" charset="0"/>
                </a:rPr>
                <a:t> Digital Collective Action</a:t>
              </a:r>
            </a:p>
          </p:txBody>
        </p:sp>
        <p:sp>
          <p:nvSpPr>
            <p:cNvPr id="398" name="Rectangle 397">
              <a:extLst>
                <a:ext uri="{FF2B5EF4-FFF2-40B4-BE49-F238E27FC236}">
                  <a16:creationId xmlns:a16="http://schemas.microsoft.com/office/drawing/2014/main" id="{3A816E4C-0190-4FEA-83E9-4E124297FC59}"/>
                </a:ext>
              </a:extLst>
            </p:cNvPr>
            <p:cNvSpPr/>
            <p:nvPr/>
          </p:nvSpPr>
          <p:spPr>
            <a:xfrm rot="16200000">
              <a:off x="7693436" y="5199191"/>
              <a:ext cx="220320" cy="14847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6.4.1 Multi-stakeholder governance.</a:t>
              </a:r>
              <a:endParaRPr lang="en-GB" sz="800" dirty="0">
                <a:solidFill>
                  <a:schemeClr val="bg1"/>
                </a:solidFill>
                <a:latin typeface="Arial" panose="020B0604020202020204" pitchFamily="34" charset="0"/>
                <a:cs typeface="Arial" panose="020B0604020202020204" pitchFamily="34" charset="0"/>
              </a:endParaRPr>
            </a:p>
          </p:txBody>
        </p:sp>
        <p:sp>
          <p:nvSpPr>
            <p:cNvPr id="399" name="Rectangle 398">
              <a:extLst>
                <a:ext uri="{FF2B5EF4-FFF2-40B4-BE49-F238E27FC236}">
                  <a16:creationId xmlns:a16="http://schemas.microsoft.com/office/drawing/2014/main" id="{1B0CF25F-03F2-4B48-B6E8-C75FAAE1E86F}"/>
                </a:ext>
              </a:extLst>
            </p:cNvPr>
            <p:cNvSpPr/>
            <p:nvPr/>
          </p:nvSpPr>
          <p:spPr>
            <a:xfrm rot="16200000">
              <a:off x="7681248" y="5450572"/>
              <a:ext cx="244696" cy="14847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6.4.2 Food, land, and water system intelligence</a:t>
              </a:r>
              <a:endParaRPr lang="en-GB" sz="800" dirty="0">
                <a:solidFill>
                  <a:schemeClr val="bg1"/>
                </a:solidFill>
                <a:latin typeface="Arial" panose="020B0604020202020204" pitchFamily="34" charset="0"/>
                <a:cs typeface="Arial" panose="020B0604020202020204" pitchFamily="34" charset="0"/>
              </a:endParaRPr>
            </a:p>
          </p:txBody>
        </p:sp>
        <p:sp>
          <p:nvSpPr>
            <p:cNvPr id="122" name="Rectangle 121">
              <a:extLst>
                <a:ext uri="{FF2B5EF4-FFF2-40B4-BE49-F238E27FC236}">
                  <a16:creationId xmlns:a16="http://schemas.microsoft.com/office/drawing/2014/main" id="{67EA483C-1727-46E3-9B17-00AD74B2AF01}"/>
                </a:ext>
              </a:extLst>
            </p:cNvPr>
            <p:cNvSpPr/>
            <p:nvPr/>
          </p:nvSpPr>
          <p:spPr>
            <a:xfrm rot="16200000">
              <a:off x="2375555" y="5483284"/>
              <a:ext cx="216000" cy="13882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6.1.2</a:t>
              </a:r>
              <a:r>
                <a:rPr lang="en-GB" sz="800" dirty="0">
                  <a:solidFill>
                    <a:schemeClr val="bg1"/>
                  </a:solidFill>
                  <a:latin typeface="Arial" panose="020B0604020202020204" pitchFamily="34" charset="0"/>
                  <a:cs typeface="Arial" panose="020B0604020202020204" pitchFamily="34" charset="0"/>
                </a:rPr>
                <a:t> Responsible use and sharing of restricted data</a:t>
              </a:r>
            </a:p>
          </p:txBody>
        </p:sp>
      </p:grpSp>
      <p:grpSp>
        <p:nvGrpSpPr>
          <p:cNvPr id="3" name="Group 2">
            <a:extLst>
              <a:ext uri="{FF2B5EF4-FFF2-40B4-BE49-F238E27FC236}">
                <a16:creationId xmlns:a16="http://schemas.microsoft.com/office/drawing/2014/main" id="{24B3EB39-4C58-434B-8079-42DCAEE55558}"/>
              </a:ext>
            </a:extLst>
          </p:cNvPr>
          <p:cNvGrpSpPr/>
          <p:nvPr/>
        </p:nvGrpSpPr>
        <p:grpSpPr>
          <a:xfrm>
            <a:off x="380996" y="930580"/>
            <a:ext cx="11430001" cy="880029"/>
            <a:chOff x="380996" y="944867"/>
            <a:chExt cx="11430001" cy="880029"/>
          </a:xfrm>
        </p:grpSpPr>
        <p:sp>
          <p:nvSpPr>
            <p:cNvPr id="124" name="Rectangle 123">
              <a:extLst>
                <a:ext uri="{FF2B5EF4-FFF2-40B4-BE49-F238E27FC236}">
                  <a16:creationId xmlns:a16="http://schemas.microsoft.com/office/drawing/2014/main" id="{0FFFD757-AE5B-4F37-9FCD-1CA8E7405622}"/>
                </a:ext>
              </a:extLst>
            </p:cNvPr>
            <p:cNvSpPr/>
            <p:nvPr/>
          </p:nvSpPr>
          <p:spPr>
            <a:xfrm>
              <a:off x="380996" y="944867"/>
              <a:ext cx="11430001" cy="880029"/>
            </a:xfrm>
            <a:prstGeom prst="rect">
              <a:avLst/>
            </a:prstGeom>
            <a:solidFill>
              <a:schemeClr val="bg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1. Digital Strategy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&amp; Organization</a:t>
              </a:r>
            </a:p>
          </p:txBody>
        </p:sp>
        <p:sp>
          <p:nvSpPr>
            <p:cNvPr id="131" name="Rectangle 130">
              <a:extLst>
                <a:ext uri="{FF2B5EF4-FFF2-40B4-BE49-F238E27FC236}">
                  <a16:creationId xmlns:a16="http://schemas.microsoft.com/office/drawing/2014/main" id="{10F1FDF9-78C8-4A59-8DA0-B68A2C65F4BD}"/>
                </a:ext>
              </a:extLst>
            </p:cNvPr>
            <p:cNvSpPr/>
            <p:nvPr/>
          </p:nvSpPr>
          <p:spPr>
            <a:xfrm rot="16200000">
              <a:off x="2665413" y="98693"/>
              <a:ext cx="216000" cy="196674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1.1</a:t>
              </a:r>
              <a:r>
                <a:rPr lang="en-GB" sz="800" dirty="0">
                  <a:solidFill>
                    <a:schemeClr val="bg1"/>
                  </a:solidFill>
                  <a:latin typeface="Arial" panose="020B0604020202020204" pitchFamily="34" charset="0"/>
                  <a:cs typeface="Arial" panose="020B0604020202020204" pitchFamily="34" charset="0"/>
                </a:rPr>
                <a:t> Digital Strategy</a:t>
              </a:r>
            </a:p>
          </p:txBody>
        </p:sp>
        <p:sp>
          <p:nvSpPr>
            <p:cNvPr id="132" name="Rectangle 131">
              <a:extLst>
                <a:ext uri="{FF2B5EF4-FFF2-40B4-BE49-F238E27FC236}">
                  <a16:creationId xmlns:a16="http://schemas.microsoft.com/office/drawing/2014/main" id="{73525F19-3D0A-4F31-B61D-C8F8D2908EF7}"/>
                </a:ext>
              </a:extLst>
            </p:cNvPr>
            <p:cNvSpPr/>
            <p:nvPr/>
          </p:nvSpPr>
          <p:spPr>
            <a:xfrm>
              <a:off x="1790037" y="1210950"/>
              <a:ext cx="980335" cy="377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1.1.1 Development, validation, and management</a:t>
              </a:r>
            </a:p>
          </p:txBody>
        </p:sp>
        <p:sp>
          <p:nvSpPr>
            <p:cNvPr id="143" name="Rectangle 142">
              <a:extLst>
                <a:ext uri="{FF2B5EF4-FFF2-40B4-BE49-F238E27FC236}">
                  <a16:creationId xmlns:a16="http://schemas.microsoft.com/office/drawing/2014/main" id="{89D3CDE2-A976-400A-A90B-D0EC31700DC2}"/>
                </a:ext>
              </a:extLst>
            </p:cNvPr>
            <p:cNvSpPr/>
            <p:nvPr/>
          </p:nvSpPr>
          <p:spPr>
            <a:xfrm>
              <a:off x="2778593" y="1210515"/>
              <a:ext cx="984876" cy="21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1.1.2 Horizon scanning</a:t>
              </a:r>
            </a:p>
          </p:txBody>
        </p:sp>
        <p:sp>
          <p:nvSpPr>
            <p:cNvPr id="144" name="Rectangle 143">
              <a:extLst>
                <a:ext uri="{FF2B5EF4-FFF2-40B4-BE49-F238E27FC236}">
                  <a16:creationId xmlns:a16="http://schemas.microsoft.com/office/drawing/2014/main" id="{01644A49-B509-4ECE-8AA2-8F79F3249827}"/>
                </a:ext>
              </a:extLst>
            </p:cNvPr>
            <p:cNvSpPr/>
            <p:nvPr/>
          </p:nvSpPr>
          <p:spPr>
            <a:xfrm rot="16200000">
              <a:off x="5532401" y="-721421"/>
              <a:ext cx="254802" cy="364576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GB" sz="800" dirty="0">
                  <a:solidFill>
                    <a:schemeClr val="bg1"/>
                  </a:solidFill>
                  <a:latin typeface="Arial" panose="020B0604020202020204" pitchFamily="34" charset="0"/>
                  <a:cs typeface="Arial" panose="020B0604020202020204" pitchFamily="34" charset="0"/>
                </a:rPr>
                <a:t>1.2 Digital Governance</a:t>
              </a:r>
            </a:p>
          </p:txBody>
        </p:sp>
        <p:sp>
          <p:nvSpPr>
            <p:cNvPr id="164" name="Rectangle 163">
              <a:extLst>
                <a:ext uri="{FF2B5EF4-FFF2-40B4-BE49-F238E27FC236}">
                  <a16:creationId xmlns:a16="http://schemas.microsoft.com/office/drawing/2014/main" id="{EBB4C1B2-9C50-4EFE-87A3-C518C6019753}"/>
                </a:ext>
              </a:extLst>
            </p:cNvPr>
            <p:cNvSpPr/>
            <p:nvPr/>
          </p:nvSpPr>
          <p:spPr>
            <a:xfrm>
              <a:off x="5025699" y="1486285"/>
              <a:ext cx="1203496" cy="30821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1.2.4 Aligning digital investments and organizational goals.  </a:t>
              </a:r>
            </a:p>
          </p:txBody>
        </p:sp>
        <p:sp>
          <p:nvSpPr>
            <p:cNvPr id="217" name="Rectangle 216">
              <a:extLst>
                <a:ext uri="{FF2B5EF4-FFF2-40B4-BE49-F238E27FC236}">
                  <a16:creationId xmlns:a16="http://schemas.microsoft.com/office/drawing/2014/main" id="{3DEC15AC-419A-40E9-A012-9C431E3A0B24}"/>
                </a:ext>
              </a:extLst>
            </p:cNvPr>
            <p:cNvSpPr/>
            <p:nvPr/>
          </p:nvSpPr>
          <p:spPr>
            <a:xfrm>
              <a:off x="3838148" y="1248032"/>
              <a:ext cx="1164606"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1.2.1 Risk management</a:t>
              </a:r>
            </a:p>
          </p:txBody>
        </p:sp>
        <p:sp>
          <p:nvSpPr>
            <p:cNvPr id="218" name="Rectangle 217">
              <a:extLst>
                <a:ext uri="{FF2B5EF4-FFF2-40B4-BE49-F238E27FC236}">
                  <a16:creationId xmlns:a16="http://schemas.microsoft.com/office/drawing/2014/main" id="{A2355B3A-91AC-4F98-8BFB-DA4D6949BA86}"/>
                </a:ext>
              </a:extLst>
            </p:cNvPr>
            <p:cNvSpPr/>
            <p:nvPr/>
          </p:nvSpPr>
          <p:spPr>
            <a:xfrm>
              <a:off x="5025699" y="1241602"/>
              <a:ext cx="1196888"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1.2.2 Compliance monitoring and reporting</a:t>
              </a:r>
            </a:p>
          </p:txBody>
        </p:sp>
        <p:sp>
          <p:nvSpPr>
            <p:cNvPr id="220" name="Rectangle 219">
              <a:extLst>
                <a:ext uri="{FF2B5EF4-FFF2-40B4-BE49-F238E27FC236}">
                  <a16:creationId xmlns:a16="http://schemas.microsoft.com/office/drawing/2014/main" id="{661C2F0A-C5EE-4F68-97EB-E766C9D82B4E}"/>
                </a:ext>
              </a:extLst>
            </p:cNvPr>
            <p:cNvSpPr/>
            <p:nvPr/>
          </p:nvSpPr>
          <p:spPr>
            <a:xfrm>
              <a:off x="3836920" y="1482860"/>
              <a:ext cx="1168042" cy="3146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1.2.3 Digital architecture adoption and promotion</a:t>
              </a:r>
            </a:p>
          </p:txBody>
        </p:sp>
        <p:sp>
          <p:nvSpPr>
            <p:cNvPr id="195" name="Rectangle 194">
              <a:extLst>
                <a:ext uri="{FF2B5EF4-FFF2-40B4-BE49-F238E27FC236}">
                  <a16:creationId xmlns:a16="http://schemas.microsoft.com/office/drawing/2014/main" id="{7ACFA316-2327-4BF0-AA3E-DD72F03609AF}"/>
                </a:ext>
              </a:extLst>
            </p:cNvPr>
            <p:cNvSpPr/>
            <p:nvPr/>
          </p:nvSpPr>
          <p:spPr>
            <a:xfrm>
              <a:off x="6258652" y="1486073"/>
              <a:ext cx="1216259" cy="29839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1.2.6 Technology ethics</a:t>
              </a:r>
            </a:p>
          </p:txBody>
        </p:sp>
        <p:sp>
          <p:nvSpPr>
            <p:cNvPr id="219" name="Rectangle 218">
              <a:extLst>
                <a:ext uri="{FF2B5EF4-FFF2-40B4-BE49-F238E27FC236}">
                  <a16:creationId xmlns:a16="http://schemas.microsoft.com/office/drawing/2014/main" id="{96635609-45CB-4040-92F6-8FD2DA520079}"/>
                </a:ext>
              </a:extLst>
            </p:cNvPr>
            <p:cNvSpPr/>
            <p:nvPr/>
          </p:nvSpPr>
          <p:spPr>
            <a:xfrm>
              <a:off x="7562823" y="1499695"/>
              <a:ext cx="1235158" cy="21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1.3.3 Digital culture</a:t>
              </a:r>
            </a:p>
          </p:txBody>
        </p:sp>
        <p:sp>
          <p:nvSpPr>
            <p:cNvPr id="221" name="Rectangle 220">
              <a:extLst>
                <a:ext uri="{FF2B5EF4-FFF2-40B4-BE49-F238E27FC236}">
                  <a16:creationId xmlns:a16="http://schemas.microsoft.com/office/drawing/2014/main" id="{AE8D8F9C-100B-4EAB-96B8-143B46F86177}"/>
                </a:ext>
              </a:extLst>
            </p:cNvPr>
            <p:cNvSpPr/>
            <p:nvPr/>
          </p:nvSpPr>
          <p:spPr>
            <a:xfrm rot="16200000">
              <a:off x="8523363" y="19350"/>
              <a:ext cx="230627" cy="21517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1.3</a:t>
              </a:r>
              <a:r>
                <a:rPr lang="en-GB" sz="800" dirty="0">
                  <a:solidFill>
                    <a:schemeClr val="bg1"/>
                  </a:solidFill>
                  <a:latin typeface="Arial" panose="020B0604020202020204" pitchFamily="34" charset="0"/>
                  <a:cs typeface="Arial" panose="020B0604020202020204" pitchFamily="34" charset="0"/>
                </a:rPr>
                <a:t> Digital Leadership</a:t>
              </a:r>
            </a:p>
          </p:txBody>
        </p:sp>
        <p:sp>
          <p:nvSpPr>
            <p:cNvPr id="222" name="Rectangle 221">
              <a:extLst>
                <a:ext uri="{FF2B5EF4-FFF2-40B4-BE49-F238E27FC236}">
                  <a16:creationId xmlns:a16="http://schemas.microsoft.com/office/drawing/2014/main" id="{6293C27B-049A-434F-8241-D60B43EF6B8A}"/>
                </a:ext>
              </a:extLst>
            </p:cNvPr>
            <p:cNvSpPr/>
            <p:nvPr/>
          </p:nvSpPr>
          <p:spPr>
            <a:xfrm>
              <a:off x="7562823" y="1237925"/>
              <a:ext cx="1235158" cy="2361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1.3.1 Research Innovation</a:t>
              </a:r>
            </a:p>
          </p:txBody>
        </p:sp>
        <p:sp>
          <p:nvSpPr>
            <p:cNvPr id="169" name="Rectangle 168">
              <a:extLst>
                <a:ext uri="{FF2B5EF4-FFF2-40B4-BE49-F238E27FC236}">
                  <a16:creationId xmlns:a16="http://schemas.microsoft.com/office/drawing/2014/main" id="{8CBF368A-F4C3-42EA-86A9-F3D15B5339C6}"/>
                </a:ext>
              </a:extLst>
            </p:cNvPr>
            <p:cNvSpPr/>
            <p:nvPr/>
          </p:nvSpPr>
          <p:spPr>
            <a:xfrm rot="16200000">
              <a:off x="10678701" y="86730"/>
              <a:ext cx="236943" cy="201062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1.4</a:t>
              </a:r>
              <a:r>
                <a:rPr lang="en-GB" sz="800" dirty="0">
                  <a:solidFill>
                    <a:schemeClr val="bg1"/>
                  </a:solidFill>
                  <a:latin typeface="Arial" panose="020B0604020202020204" pitchFamily="34" charset="0"/>
                  <a:cs typeface="Arial" panose="020B0604020202020204" pitchFamily="34" charset="0"/>
                </a:rPr>
                <a:t> Digital Skills Development </a:t>
              </a:r>
            </a:p>
          </p:txBody>
        </p:sp>
        <p:sp>
          <p:nvSpPr>
            <p:cNvPr id="302" name="Rectangle 301">
              <a:extLst>
                <a:ext uri="{FF2B5EF4-FFF2-40B4-BE49-F238E27FC236}">
                  <a16:creationId xmlns:a16="http://schemas.microsoft.com/office/drawing/2014/main" id="{AA8BDCFF-3F43-4284-B644-186CC4CA471D}"/>
                </a:ext>
              </a:extLst>
            </p:cNvPr>
            <p:cNvSpPr/>
            <p:nvPr/>
          </p:nvSpPr>
          <p:spPr>
            <a:xfrm>
              <a:off x="9791859" y="1258012"/>
              <a:ext cx="970890" cy="21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1.5.1 Assessment</a:t>
              </a:r>
            </a:p>
          </p:txBody>
        </p:sp>
        <p:sp>
          <p:nvSpPr>
            <p:cNvPr id="308" name="Rectangle 307">
              <a:extLst>
                <a:ext uri="{FF2B5EF4-FFF2-40B4-BE49-F238E27FC236}">
                  <a16:creationId xmlns:a16="http://schemas.microsoft.com/office/drawing/2014/main" id="{24FB3621-6F0D-457D-AAEE-DB6FAE983D1B}"/>
                </a:ext>
              </a:extLst>
            </p:cNvPr>
            <p:cNvSpPr/>
            <p:nvPr/>
          </p:nvSpPr>
          <p:spPr>
            <a:xfrm>
              <a:off x="10812675" y="1252246"/>
              <a:ext cx="970890" cy="21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1.5.2 Skills management</a:t>
              </a:r>
            </a:p>
          </p:txBody>
        </p:sp>
        <p:sp>
          <p:nvSpPr>
            <p:cNvPr id="120" name="Rectangle 119">
              <a:extLst>
                <a:ext uri="{FF2B5EF4-FFF2-40B4-BE49-F238E27FC236}">
                  <a16:creationId xmlns:a16="http://schemas.microsoft.com/office/drawing/2014/main" id="{7ACFA316-2327-4BF0-AA3E-DD72F03609AF}"/>
                </a:ext>
              </a:extLst>
            </p:cNvPr>
            <p:cNvSpPr/>
            <p:nvPr/>
          </p:nvSpPr>
          <p:spPr>
            <a:xfrm>
              <a:off x="6258652" y="1248236"/>
              <a:ext cx="1216259" cy="2146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1.2.5 Data governance</a:t>
              </a:r>
            </a:p>
          </p:txBody>
        </p:sp>
        <p:sp>
          <p:nvSpPr>
            <p:cNvPr id="121" name="Rectangle 120">
              <a:extLst>
                <a:ext uri="{FF2B5EF4-FFF2-40B4-BE49-F238E27FC236}">
                  <a16:creationId xmlns:a16="http://schemas.microsoft.com/office/drawing/2014/main" id="{6293C27B-049A-434F-8241-D60B43EF6B8A}"/>
                </a:ext>
              </a:extLst>
            </p:cNvPr>
            <p:cNvSpPr/>
            <p:nvPr/>
          </p:nvSpPr>
          <p:spPr>
            <a:xfrm>
              <a:off x="8823434" y="1259769"/>
              <a:ext cx="883464" cy="20847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1.3.2 Operational Excellence</a:t>
              </a:r>
            </a:p>
          </p:txBody>
        </p:sp>
      </p:grpSp>
      <p:grpSp>
        <p:nvGrpSpPr>
          <p:cNvPr id="4" name="Group 3">
            <a:extLst>
              <a:ext uri="{FF2B5EF4-FFF2-40B4-BE49-F238E27FC236}">
                <a16:creationId xmlns:a16="http://schemas.microsoft.com/office/drawing/2014/main" id="{E1A7B81E-61D2-A440-93AF-E677E88AB053}"/>
              </a:ext>
            </a:extLst>
          </p:cNvPr>
          <p:cNvGrpSpPr/>
          <p:nvPr/>
        </p:nvGrpSpPr>
        <p:grpSpPr>
          <a:xfrm>
            <a:off x="380996" y="1854344"/>
            <a:ext cx="11430001" cy="1107816"/>
            <a:chOff x="380996" y="1868633"/>
            <a:chExt cx="11430001" cy="1107816"/>
          </a:xfrm>
        </p:grpSpPr>
        <p:sp>
          <p:nvSpPr>
            <p:cNvPr id="64" name="Rectangle 63">
              <a:extLst>
                <a:ext uri="{FF2B5EF4-FFF2-40B4-BE49-F238E27FC236}">
                  <a16:creationId xmlns:a16="http://schemas.microsoft.com/office/drawing/2014/main" id="{BFE5D222-3750-4EB1-BC24-401E2B9FD929}"/>
                </a:ext>
              </a:extLst>
            </p:cNvPr>
            <p:cNvSpPr/>
            <p:nvPr/>
          </p:nvSpPr>
          <p:spPr>
            <a:xfrm>
              <a:off x="380996" y="1868633"/>
              <a:ext cx="11430001" cy="1107816"/>
            </a:xfrm>
            <a:prstGeom prst="rect">
              <a:avLst/>
            </a:prstGeom>
            <a:solidFill>
              <a:schemeClr val="bg2">
                <a:alpha val="6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tx1"/>
                  </a:solidFill>
                  <a:latin typeface="Arial" panose="020B0604020202020204" pitchFamily="34" charset="0"/>
                  <a:cs typeface="Arial" panose="020B0604020202020204" pitchFamily="34" charset="0"/>
                </a:rPr>
                <a:t>2. Technology </a:t>
              </a:r>
            </a:p>
            <a:p>
              <a:r>
                <a:rPr lang="en-US" sz="1000" b="1" dirty="0">
                  <a:solidFill>
                    <a:schemeClr val="tx1"/>
                  </a:solidFill>
                  <a:latin typeface="Arial" panose="020B0604020202020204" pitchFamily="34" charset="0"/>
                  <a:cs typeface="Arial" panose="020B0604020202020204" pitchFamily="34" charset="0"/>
                </a:rPr>
                <a:t>Capabilities</a:t>
              </a:r>
            </a:p>
            <a:p>
              <a:r>
                <a:rPr lang="en-US" sz="1000" b="1" dirty="0">
                  <a:solidFill>
                    <a:schemeClr val="tx1"/>
                  </a:solidFill>
                  <a:latin typeface="Arial" panose="020B0604020202020204" pitchFamily="34" charset="0"/>
                  <a:cs typeface="Arial" panose="020B0604020202020204" pitchFamily="34" charset="0"/>
                </a:rPr>
                <a:t>and Infrastructure</a:t>
              </a:r>
            </a:p>
          </p:txBody>
        </p:sp>
        <p:sp>
          <p:nvSpPr>
            <p:cNvPr id="188" name="Rectangle 187">
              <a:extLst>
                <a:ext uri="{FF2B5EF4-FFF2-40B4-BE49-F238E27FC236}">
                  <a16:creationId xmlns:a16="http://schemas.microsoft.com/office/drawing/2014/main" id="{4B46606F-807E-4CC9-ABA8-8F71258932F3}"/>
                </a:ext>
              </a:extLst>
            </p:cNvPr>
            <p:cNvSpPr/>
            <p:nvPr/>
          </p:nvSpPr>
          <p:spPr>
            <a:xfrm rot="16200000">
              <a:off x="4677548" y="1635040"/>
              <a:ext cx="215079" cy="8335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2.3</a:t>
              </a:r>
              <a:r>
                <a:rPr lang="en-GB" sz="800" dirty="0">
                  <a:solidFill>
                    <a:schemeClr val="bg1"/>
                  </a:solidFill>
                  <a:latin typeface="Arial" panose="020B0604020202020204" pitchFamily="34" charset="0"/>
                  <a:cs typeface="Arial" panose="020B0604020202020204" pitchFamily="34" charset="0"/>
                </a:rPr>
                <a:t> Data Warehousing</a:t>
              </a:r>
            </a:p>
          </p:txBody>
        </p:sp>
        <p:sp>
          <p:nvSpPr>
            <p:cNvPr id="189" name="Rectangle 188">
              <a:extLst>
                <a:ext uri="{FF2B5EF4-FFF2-40B4-BE49-F238E27FC236}">
                  <a16:creationId xmlns:a16="http://schemas.microsoft.com/office/drawing/2014/main" id="{0DAF29DD-79CF-404C-B43D-B39738FAFE0C}"/>
                </a:ext>
              </a:extLst>
            </p:cNvPr>
            <p:cNvSpPr/>
            <p:nvPr/>
          </p:nvSpPr>
          <p:spPr>
            <a:xfrm rot="16200000">
              <a:off x="4673508" y="1935641"/>
              <a:ext cx="220766" cy="8376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2.3.1</a:t>
              </a:r>
              <a:r>
                <a:rPr lang="en-GB" sz="800" dirty="0">
                  <a:solidFill>
                    <a:schemeClr val="bg1"/>
                  </a:solidFill>
                  <a:latin typeface="Arial" panose="020B0604020202020204" pitchFamily="34" charset="0"/>
                  <a:cs typeface="Arial" panose="020B0604020202020204" pitchFamily="34" charset="0"/>
                </a:rPr>
                <a:t> Data storage</a:t>
              </a:r>
            </a:p>
          </p:txBody>
        </p:sp>
        <p:sp>
          <p:nvSpPr>
            <p:cNvPr id="190" name="Rectangle 189">
              <a:extLst>
                <a:ext uri="{FF2B5EF4-FFF2-40B4-BE49-F238E27FC236}">
                  <a16:creationId xmlns:a16="http://schemas.microsoft.com/office/drawing/2014/main" id="{E4F910ED-EB4A-4E50-8EB1-32BD128FBE07}"/>
                </a:ext>
              </a:extLst>
            </p:cNvPr>
            <p:cNvSpPr/>
            <p:nvPr/>
          </p:nvSpPr>
          <p:spPr>
            <a:xfrm rot="16200000">
              <a:off x="4672844" y="2218194"/>
              <a:ext cx="226373" cy="8376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2.3.2</a:t>
              </a:r>
              <a:r>
                <a:rPr lang="en-GB" sz="800" dirty="0">
                  <a:solidFill>
                    <a:schemeClr val="bg1"/>
                  </a:solidFill>
                  <a:latin typeface="Arial" panose="020B0604020202020204" pitchFamily="34" charset="0"/>
                  <a:cs typeface="Arial" panose="020B0604020202020204" pitchFamily="34" charset="0"/>
                </a:rPr>
                <a:t> ETL</a:t>
              </a:r>
            </a:p>
          </p:txBody>
        </p:sp>
        <p:sp>
          <p:nvSpPr>
            <p:cNvPr id="289" name="Rectangle 288">
              <a:extLst>
                <a:ext uri="{FF2B5EF4-FFF2-40B4-BE49-F238E27FC236}">
                  <a16:creationId xmlns:a16="http://schemas.microsoft.com/office/drawing/2014/main" id="{427E55DE-A785-4077-886E-297355250242}"/>
                </a:ext>
              </a:extLst>
            </p:cNvPr>
            <p:cNvSpPr/>
            <p:nvPr/>
          </p:nvSpPr>
          <p:spPr>
            <a:xfrm rot="16200000">
              <a:off x="6807057" y="1537060"/>
              <a:ext cx="216000" cy="103041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2.5</a:t>
              </a:r>
              <a:r>
                <a:rPr lang="en-GB" sz="800" dirty="0">
                  <a:solidFill>
                    <a:schemeClr val="bg1"/>
                  </a:solidFill>
                  <a:latin typeface="Arial" panose="020B0604020202020204" pitchFamily="34" charset="0"/>
                  <a:cs typeface="Arial" panose="020B0604020202020204" pitchFamily="34" charset="0"/>
                </a:rPr>
                <a:t> </a:t>
              </a:r>
              <a:r>
                <a:rPr lang="en-US" sz="800" dirty="0">
                  <a:solidFill>
                    <a:schemeClr val="bg1"/>
                  </a:solidFill>
                  <a:latin typeface="Arial" panose="020B0604020202020204" pitchFamily="34" charset="0"/>
                  <a:cs typeface="Arial" panose="020B0604020202020204" pitchFamily="34" charset="0"/>
                </a:rPr>
                <a:t>Cyber Security and Digital Identity</a:t>
              </a:r>
            </a:p>
          </p:txBody>
        </p:sp>
        <p:sp>
          <p:nvSpPr>
            <p:cNvPr id="373" name="Rectangle 372">
              <a:extLst>
                <a:ext uri="{FF2B5EF4-FFF2-40B4-BE49-F238E27FC236}">
                  <a16:creationId xmlns:a16="http://schemas.microsoft.com/office/drawing/2014/main" id="{9F66EDCF-985E-4DD9-A94E-23E73FA71712}"/>
                </a:ext>
              </a:extLst>
            </p:cNvPr>
            <p:cNvSpPr/>
            <p:nvPr/>
          </p:nvSpPr>
          <p:spPr>
            <a:xfrm rot="16200000">
              <a:off x="6815159" y="1783049"/>
              <a:ext cx="216000" cy="103041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2.5.1</a:t>
              </a:r>
              <a:r>
                <a:rPr lang="en-GB" sz="800" dirty="0">
                  <a:solidFill>
                    <a:schemeClr val="bg1"/>
                  </a:solidFill>
                  <a:latin typeface="Arial" panose="020B0604020202020204" pitchFamily="34" charset="0"/>
                  <a:cs typeface="Arial" panose="020B0604020202020204" pitchFamily="34" charset="0"/>
                </a:rPr>
                <a:t> Enterprise IT security</a:t>
              </a:r>
            </a:p>
          </p:txBody>
        </p:sp>
        <p:sp>
          <p:nvSpPr>
            <p:cNvPr id="374" name="Rectangle 373">
              <a:extLst>
                <a:ext uri="{FF2B5EF4-FFF2-40B4-BE49-F238E27FC236}">
                  <a16:creationId xmlns:a16="http://schemas.microsoft.com/office/drawing/2014/main" id="{679EC1A7-6A37-41E4-B6CA-C7ABB28460DF}"/>
                </a:ext>
              </a:extLst>
            </p:cNvPr>
            <p:cNvSpPr/>
            <p:nvPr/>
          </p:nvSpPr>
          <p:spPr>
            <a:xfrm rot="16200000">
              <a:off x="6809434" y="2032792"/>
              <a:ext cx="202984" cy="1028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2.5.2</a:t>
              </a:r>
              <a:r>
                <a:rPr lang="en-GB" sz="800" dirty="0">
                  <a:solidFill>
                    <a:schemeClr val="bg1"/>
                  </a:solidFill>
                  <a:latin typeface="Arial" panose="020B0604020202020204" pitchFamily="34" charset="0"/>
                  <a:cs typeface="Arial" panose="020B0604020202020204" pitchFamily="34" charset="0"/>
                </a:rPr>
                <a:t> Cyber defence</a:t>
              </a:r>
            </a:p>
          </p:txBody>
        </p:sp>
        <p:sp>
          <p:nvSpPr>
            <p:cNvPr id="375" name="Rectangle 374">
              <a:extLst>
                <a:ext uri="{FF2B5EF4-FFF2-40B4-BE49-F238E27FC236}">
                  <a16:creationId xmlns:a16="http://schemas.microsoft.com/office/drawing/2014/main" id="{AE315F07-8111-4A01-A07D-508A77CF9EC6}"/>
                </a:ext>
              </a:extLst>
            </p:cNvPr>
            <p:cNvSpPr/>
            <p:nvPr/>
          </p:nvSpPr>
          <p:spPr>
            <a:xfrm rot="16200000">
              <a:off x="6802924" y="2276056"/>
              <a:ext cx="216000" cy="10288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2.5.3</a:t>
              </a:r>
              <a:r>
                <a:rPr lang="en-GB" sz="800" dirty="0">
                  <a:solidFill>
                    <a:schemeClr val="bg1"/>
                  </a:solidFill>
                  <a:latin typeface="Arial" panose="020B0604020202020204" pitchFamily="34" charset="0"/>
                  <a:cs typeface="Arial" panose="020B0604020202020204" pitchFamily="34" charset="0"/>
                </a:rPr>
                <a:t> IAM and data security</a:t>
              </a:r>
            </a:p>
          </p:txBody>
        </p:sp>
        <p:sp>
          <p:nvSpPr>
            <p:cNvPr id="207" name="Rectangle 206">
              <a:extLst>
                <a:ext uri="{FF2B5EF4-FFF2-40B4-BE49-F238E27FC236}">
                  <a16:creationId xmlns:a16="http://schemas.microsoft.com/office/drawing/2014/main" id="{88C0F12C-8147-4A41-A6DA-443FA0C7836D}"/>
                </a:ext>
              </a:extLst>
            </p:cNvPr>
            <p:cNvSpPr/>
            <p:nvPr/>
          </p:nvSpPr>
          <p:spPr>
            <a:xfrm rot="16200000">
              <a:off x="5714116" y="1537061"/>
              <a:ext cx="216000" cy="103041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2.4</a:t>
              </a:r>
              <a:r>
                <a:rPr lang="en-GB" sz="800" dirty="0">
                  <a:solidFill>
                    <a:schemeClr val="bg1"/>
                  </a:solidFill>
                  <a:latin typeface="Arial" panose="020B0604020202020204" pitchFamily="34" charset="0"/>
                  <a:cs typeface="Arial" panose="020B0604020202020204" pitchFamily="34" charset="0"/>
                </a:rPr>
                <a:t> Operational Innovation</a:t>
              </a:r>
            </a:p>
          </p:txBody>
        </p:sp>
        <p:sp>
          <p:nvSpPr>
            <p:cNvPr id="208" name="Rectangle 207">
              <a:extLst>
                <a:ext uri="{FF2B5EF4-FFF2-40B4-BE49-F238E27FC236}">
                  <a16:creationId xmlns:a16="http://schemas.microsoft.com/office/drawing/2014/main" id="{EE1ADEC4-AE17-475E-8EEC-84B3A17D07FF}"/>
                </a:ext>
              </a:extLst>
            </p:cNvPr>
            <p:cNvSpPr/>
            <p:nvPr/>
          </p:nvSpPr>
          <p:spPr>
            <a:xfrm rot="16200000">
              <a:off x="5724318" y="1787735"/>
              <a:ext cx="215999" cy="101793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2.4.1</a:t>
              </a:r>
              <a:r>
                <a:rPr lang="en-GB" sz="800" dirty="0">
                  <a:solidFill>
                    <a:schemeClr val="bg1"/>
                  </a:solidFill>
                  <a:latin typeface="Arial" panose="020B0604020202020204" pitchFamily="34" charset="0"/>
                  <a:cs typeface="Arial" panose="020B0604020202020204" pitchFamily="34" charset="0"/>
                </a:rPr>
                <a:t> Process redesign</a:t>
              </a:r>
            </a:p>
          </p:txBody>
        </p:sp>
        <p:sp>
          <p:nvSpPr>
            <p:cNvPr id="401" name="Rectangle 400">
              <a:extLst>
                <a:ext uri="{FF2B5EF4-FFF2-40B4-BE49-F238E27FC236}">
                  <a16:creationId xmlns:a16="http://schemas.microsoft.com/office/drawing/2014/main" id="{EDB8AC3A-896C-45F5-A469-F34079BE0086}"/>
                </a:ext>
              </a:extLst>
            </p:cNvPr>
            <p:cNvSpPr/>
            <p:nvPr/>
          </p:nvSpPr>
          <p:spPr>
            <a:xfrm rot="16200000">
              <a:off x="5634949" y="2113717"/>
              <a:ext cx="367893" cy="10179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2.4.2</a:t>
              </a:r>
              <a:r>
                <a:rPr lang="en-GB" sz="800" dirty="0">
                  <a:solidFill>
                    <a:schemeClr val="bg1"/>
                  </a:solidFill>
                  <a:latin typeface="Arial" panose="020B0604020202020204" pitchFamily="34" charset="0"/>
                  <a:cs typeface="Arial" panose="020B0604020202020204" pitchFamily="34" charset="0"/>
                </a:rPr>
                <a:t> Software engineering/ </a:t>
              </a:r>
              <a:r>
                <a:rPr lang="en-GB" sz="800" dirty="0" err="1">
                  <a:solidFill>
                    <a:schemeClr val="bg1"/>
                  </a:solidFill>
                  <a:latin typeface="Arial" panose="020B0604020202020204" pitchFamily="34" charset="0"/>
                  <a:cs typeface="Arial" panose="020B0604020202020204" pitchFamily="34" charset="0"/>
                </a:rPr>
                <a:t>DevOpps</a:t>
              </a:r>
              <a:endParaRPr lang="en-GB" sz="800" dirty="0">
                <a:solidFill>
                  <a:schemeClr val="bg1"/>
                </a:solidFill>
                <a:latin typeface="Arial" panose="020B0604020202020204" pitchFamily="34" charset="0"/>
                <a:cs typeface="Arial" panose="020B0604020202020204" pitchFamily="34" charset="0"/>
              </a:endParaRPr>
            </a:p>
          </p:txBody>
        </p:sp>
        <p:sp>
          <p:nvSpPr>
            <p:cNvPr id="197" name="Rectangle 196">
              <a:extLst>
                <a:ext uri="{FF2B5EF4-FFF2-40B4-BE49-F238E27FC236}">
                  <a16:creationId xmlns:a16="http://schemas.microsoft.com/office/drawing/2014/main" id="{2A41FDF4-3CCD-499C-A8AB-F796B4AC2EEF}"/>
                </a:ext>
              </a:extLst>
            </p:cNvPr>
            <p:cNvSpPr/>
            <p:nvPr/>
          </p:nvSpPr>
          <p:spPr>
            <a:xfrm rot="16200000">
              <a:off x="2088411" y="1645897"/>
              <a:ext cx="219784" cy="8165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2.1</a:t>
              </a:r>
              <a:r>
                <a:rPr lang="en-GB" sz="800" dirty="0">
                  <a:solidFill>
                    <a:schemeClr val="bg1"/>
                  </a:solidFill>
                  <a:latin typeface="Arial" panose="020B0604020202020204" pitchFamily="34" charset="0"/>
                  <a:cs typeface="Arial" panose="020B0604020202020204" pitchFamily="34" charset="0"/>
                </a:rPr>
                <a:t> Cloud Management</a:t>
              </a:r>
            </a:p>
          </p:txBody>
        </p:sp>
        <p:sp>
          <p:nvSpPr>
            <p:cNvPr id="205" name="Rectangle 204">
              <a:extLst>
                <a:ext uri="{FF2B5EF4-FFF2-40B4-BE49-F238E27FC236}">
                  <a16:creationId xmlns:a16="http://schemas.microsoft.com/office/drawing/2014/main" id="{4CBC07C6-73D3-48C0-A42B-FB152ABDF760}"/>
                </a:ext>
              </a:extLst>
            </p:cNvPr>
            <p:cNvSpPr/>
            <p:nvPr/>
          </p:nvSpPr>
          <p:spPr>
            <a:xfrm rot="16200000">
              <a:off x="2090301" y="1888439"/>
              <a:ext cx="216000" cy="81652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2.1.1</a:t>
              </a:r>
              <a:r>
                <a:rPr lang="en-GB" sz="800" dirty="0">
                  <a:solidFill>
                    <a:schemeClr val="bg1"/>
                  </a:solidFill>
                  <a:latin typeface="Arial" panose="020B0604020202020204" pitchFamily="34" charset="0"/>
                  <a:cs typeface="Arial" panose="020B0604020202020204" pitchFamily="34" charset="0"/>
                </a:rPr>
                <a:t> Cloud competence</a:t>
              </a:r>
            </a:p>
          </p:txBody>
        </p:sp>
        <p:sp>
          <p:nvSpPr>
            <p:cNvPr id="206" name="Rectangle 205">
              <a:extLst>
                <a:ext uri="{FF2B5EF4-FFF2-40B4-BE49-F238E27FC236}">
                  <a16:creationId xmlns:a16="http://schemas.microsoft.com/office/drawing/2014/main" id="{5A7FE774-1693-43AE-994D-C80155796B8E}"/>
                </a:ext>
              </a:extLst>
            </p:cNvPr>
            <p:cNvSpPr/>
            <p:nvPr/>
          </p:nvSpPr>
          <p:spPr>
            <a:xfrm rot="16200000">
              <a:off x="2090302" y="2132421"/>
              <a:ext cx="216000" cy="81652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2.1.2</a:t>
              </a:r>
              <a:r>
                <a:rPr lang="en-GB" sz="800" dirty="0">
                  <a:solidFill>
                    <a:schemeClr val="bg1"/>
                  </a:solidFill>
                  <a:latin typeface="Arial" panose="020B0604020202020204" pitchFamily="34" charset="0"/>
                  <a:cs typeface="Arial" panose="020B0604020202020204" pitchFamily="34" charset="0"/>
                </a:rPr>
                <a:t> Cloud migration</a:t>
              </a:r>
            </a:p>
          </p:txBody>
        </p:sp>
        <p:sp>
          <p:nvSpPr>
            <p:cNvPr id="402" name="Rectangle 401">
              <a:extLst>
                <a:ext uri="{FF2B5EF4-FFF2-40B4-BE49-F238E27FC236}">
                  <a16:creationId xmlns:a16="http://schemas.microsoft.com/office/drawing/2014/main" id="{578FE585-AF5E-45A6-857E-A208FFE9C997}"/>
                </a:ext>
              </a:extLst>
            </p:cNvPr>
            <p:cNvSpPr/>
            <p:nvPr/>
          </p:nvSpPr>
          <p:spPr>
            <a:xfrm rot="16200000">
              <a:off x="2091019" y="2376730"/>
              <a:ext cx="216000" cy="8150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2.1.3</a:t>
              </a:r>
              <a:r>
                <a:rPr lang="en-GB" sz="800" dirty="0">
                  <a:solidFill>
                    <a:schemeClr val="bg1"/>
                  </a:solidFill>
                  <a:latin typeface="Arial" panose="020B0604020202020204" pitchFamily="34" charset="0"/>
                  <a:cs typeface="Arial" panose="020B0604020202020204" pitchFamily="34" charset="0"/>
                </a:rPr>
                <a:t> Cloud architecture</a:t>
              </a:r>
            </a:p>
          </p:txBody>
        </p:sp>
        <p:sp>
          <p:nvSpPr>
            <p:cNvPr id="376" name="Rectangle 375">
              <a:extLst>
                <a:ext uri="{FF2B5EF4-FFF2-40B4-BE49-F238E27FC236}">
                  <a16:creationId xmlns:a16="http://schemas.microsoft.com/office/drawing/2014/main" id="{0D0AE130-2C8C-4CDD-AC8E-B02A4EC8FCD2}"/>
                </a:ext>
              </a:extLst>
            </p:cNvPr>
            <p:cNvSpPr/>
            <p:nvPr/>
          </p:nvSpPr>
          <p:spPr>
            <a:xfrm rot="16200000">
              <a:off x="8143633" y="1293426"/>
              <a:ext cx="193698" cy="14953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2.6</a:t>
              </a:r>
              <a:r>
                <a:rPr lang="en-GB" sz="800" dirty="0">
                  <a:solidFill>
                    <a:schemeClr val="bg1"/>
                  </a:solidFill>
                  <a:latin typeface="Arial" panose="020B0604020202020204" pitchFamily="34" charset="0"/>
                  <a:cs typeface="Arial" panose="020B0604020202020204" pitchFamily="34" charset="0"/>
                </a:rPr>
                <a:t> Specialized Research IT Services</a:t>
              </a:r>
            </a:p>
          </p:txBody>
        </p:sp>
        <p:sp>
          <p:nvSpPr>
            <p:cNvPr id="377" name="Rectangle 376">
              <a:extLst>
                <a:ext uri="{FF2B5EF4-FFF2-40B4-BE49-F238E27FC236}">
                  <a16:creationId xmlns:a16="http://schemas.microsoft.com/office/drawing/2014/main" id="{9656263C-8C57-40B9-A257-8C65FC09089A}"/>
                </a:ext>
              </a:extLst>
            </p:cNvPr>
            <p:cNvSpPr/>
            <p:nvPr/>
          </p:nvSpPr>
          <p:spPr>
            <a:xfrm rot="16200000">
              <a:off x="8149273" y="1544463"/>
              <a:ext cx="194660" cy="148314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2.6.1 Software engineering review and support</a:t>
              </a:r>
              <a:endParaRPr lang="en-GB" sz="800" dirty="0">
                <a:solidFill>
                  <a:schemeClr val="bg1"/>
                </a:solidFill>
                <a:latin typeface="Arial" panose="020B0604020202020204" pitchFamily="34" charset="0"/>
                <a:cs typeface="Arial" panose="020B0604020202020204" pitchFamily="34" charset="0"/>
              </a:endParaRPr>
            </a:p>
          </p:txBody>
        </p:sp>
        <p:sp>
          <p:nvSpPr>
            <p:cNvPr id="400" name="Rectangle 399">
              <a:extLst>
                <a:ext uri="{FF2B5EF4-FFF2-40B4-BE49-F238E27FC236}">
                  <a16:creationId xmlns:a16="http://schemas.microsoft.com/office/drawing/2014/main" id="{4DB83556-70EE-46D6-8B32-7265475378A0}"/>
                </a:ext>
              </a:extLst>
            </p:cNvPr>
            <p:cNvSpPr/>
            <p:nvPr/>
          </p:nvSpPr>
          <p:spPr>
            <a:xfrm rot="16200000">
              <a:off x="8150286" y="1801738"/>
              <a:ext cx="206942" cy="14688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2.6.2 Provisioning IaaS for research</a:t>
              </a:r>
              <a:endParaRPr lang="en-GB" sz="800" dirty="0">
                <a:solidFill>
                  <a:schemeClr val="bg1"/>
                </a:solidFill>
                <a:latin typeface="Arial" panose="020B0604020202020204" pitchFamily="34" charset="0"/>
                <a:cs typeface="Arial" panose="020B0604020202020204" pitchFamily="34" charset="0"/>
              </a:endParaRPr>
            </a:p>
          </p:txBody>
        </p:sp>
        <p:sp>
          <p:nvSpPr>
            <p:cNvPr id="403" name="Rectangle 402">
              <a:extLst>
                <a:ext uri="{FF2B5EF4-FFF2-40B4-BE49-F238E27FC236}">
                  <a16:creationId xmlns:a16="http://schemas.microsoft.com/office/drawing/2014/main" id="{83E03785-CFA8-40D8-82C3-E8D90FE0C086}"/>
                </a:ext>
              </a:extLst>
            </p:cNvPr>
            <p:cNvSpPr/>
            <p:nvPr/>
          </p:nvSpPr>
          <p:spPr>
            <a:xfrm rot="16200000">
              <a:off x="8147271" y="2048346"/>
              <a:ext cx="212970" cy="146883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2.6.3 Research applications architecture</a:t>
              </a:r>
              <a:endParaRPr lang="en-GB" sz="800" dirty="0">
                <a:solidFill>
                  <a:schemeClr val="bg1"/>
                </a:solidFill>
                <a:latin typeface="Arial" panose="020B0604020202020204" pitchFamily="34" charset="0"/>
                <a:cs typeface="Arial" panose="020B0604020202020204" pitchFamily="34" charset="0"/>
              </a:endParaRPr>
            </a:p>
          </p:txBody>
        </p:sp>
        <p:sp>
          <p:nvSpPr>
            <p:cNvPr id="270" name="Rectangle 269">
              <a:extLst>
                <a:ext uri="{FF2B5EF4-FFF2-40B4-BE49-F238E27FC236}">
                  <a16:creationId xmlns:a16="http://schemas.microsoft.com/office/drawing/2014/main" id="{D500FA3E-6AF0-4FA4-86E6-5EFE745C9A77}"/>
                </a:ext>
              </a:extLst>
            </p:cNvPr>
            <p:cNvSpPr/>
            <p:nvPr/>
          </p:nvSpPr>
          <p:spPr>
            <a:xfrm rot="16200000">
              <a:off x="3373987" y="1237304"/>
              <a:ext cx="216000" cy="16299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2.2</a:t>
              </a:r>
              <a:r>
                <a:rPr lang="en-GB" sz="800" dirty="0">
                  <a:solidFill>
                    <a:schemeClr val="bg1"/>
                  </a:solidFill>
                  <a:latin typeface="Arial" panose="020B0604020202020204" pitchFamily="34" charset="0"/>
                  <a:cs typeface="Arial" panose="020B0604020202020204" pitchFamily="34" charset="0"/>
                </a:rPr>
                <a:t> On-Premise Infrastructure Provisioning and Support</a:t>
              </a:r>
            </a:p>
          </p:txBody>
        </p:sp>
        <p:sp>
          <p:nvSpPr>
            <p:cNvPr id="336" name="Rectangle 335">
              <a:extLst>
                <a:ext uri="{FF2B5EF4-FFF2-40B4-BE49-F238E27FC236}">
                  <a16:creationId xmlns:a16="http://schemas.microsoft.com/office/drawing/2014/main" id="{050693E8-73C9-47D8-9D4A-F961C6E0BC91}"/>
                </a:ext>
              </a:extLst>
            </p:cNvPr>
            <p:cNvSpPr/>
            <p:nvPr/>
          </p:nvSpPr>
          <p:spPr>
            <a:xfrm rot="16200000">
              <a:off x="3314149" y="1568471"/>
              <a:ext cx="335674" cy="16299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2.2.1</a:t>
              </a:r>
              <a:r>
                <a:rPr lang="en-GB" sz="800" dirty="0">
                  <a:solidFill>
                    <a:schemeClr val="bg1"/>
                  </a:solidFill>
                  <a:latin typeface="Arial" panose="020B0604020202020204" pitchFamily="34" charset="0"/>
                  <a:cs typeface="Arial" panose="020B0604020202020204" pitchFamily="34" charset="0"/>
                </a:rPr>
                <a:t> Support &amp; provisioning for network, applications, storage, and compute</a:t>
              </a:r>
            </a:p>
          </p:txBody>
        </p:sp>
        <p:sp>
          <p:nvSpPr>
            <p:cNvPr id="408" name="Rectangle 407">
              <a:extLst>
                <a:ext uri="{FF2B5EF4-FFF2-40B4-BE49-F238E27FC236}">
                  <a16:creationId xmlns:a16="http://schemas.microsoft.com/office/drawing/2014/main" id="{CDA062F9-12F2-47A5-90E8-E63CD254DCAB}"/>
                </a:ext>
              </a:extLst>
            </p:cNvPr>
            <p:cNvSpPr/>
            <p:nvPr/>
          </p:nvSpPr>
          <p:spPr>
            <a:xfrm rot="16200000">
              <a:off x="3373986" y="1895906"/>
              <a:ext cx="216000" cy="16299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2.2.2</a:t>
              </a:r>
              <a:r>
                <a:rPr lang="en-GB" sz="800" dirty="0">
                  <a:solidFill>
                    <a:schemeClr val="bg1"/>
                  </a:solidFill>
                  <a:latin typeface="Arial" panose="020B0604020202020204" pitchFamily="34" charset="0"/>
                  <a:cs typeface="Arial" panose="020B0604020202020204" pitchFamily="34" charset="0"/>
                </a:rPr>
                <a:t> Support &amp; </a:t>
              </a:r>
              <a:br>
                <a:rPr lang="en-GB" sz="800" dirty="0">
                  <a:solidFill>
                    <a:schemeClr val="bg1"/>
                  </a:solidFill>
                  <a:latin typeface="Arial" panose="020B0604020202020204" pitchFamily="34" charset="0"/>
                  <a:cs typeface="Arial" panose="020B0604020202020204" pitchFamily="34" charset="0"/>
                </a:rPr>
              </a:br>
              <a:r>
                <a:rPr lang="en-GB" sz="800" dirty="0">
                  <a:solidFill>
                    <a:schemeClr val="bg1"/>
                  </a:solidFill>
                  <a:latin typeface="Arial" panose="020B0604020202020204" pitchFamily="34" charset="0"/>
                  <a:cs typeface="Arial" panose="020B0604020202020204" pitchFamily="34" charset="0"/>
                </a:rPr>
                <a:t>provisioning for IT equipment</a:t>
              </a:r>
            </a:p>
          </p:txBody>
        </p:sp>
        <p:sp>
          <p:nvSpPr>
            <p:cNvPr id="409" name="Rectangle 408">
              <a:extLst>
                <a:ext uri="{FF2B5EF4-FFF2-40B4-BE49-F238E27FC236}">
                  <a16:creationId xmlns:a16="http://schemas.microsoft.com/office/drawing/2014/main" id="{30F4FB3C-0CD3-41E1-B2EF-5033A1E6FFC5}"/>
                </a:ext>
              </a:extLst>
            </p:cNvPr>
            <p:cNvSpPr/>
            <p:nvPr/>
          </p:nvSpPr>
          <p:spPr>
            <a:xfrm rot="16200000">
              <a:off x="9545723" y="1480732"/>
              <a:ext cx="244433" cy="117150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2.7</a:t>
              </a:r>
              <a:r>
                <a:rPr lang="en-GB" sz="800" dirty="0">
                  <a:solidFill>
                    <a:schemeClr val="bg1"/>
                  </a:solidFill>
                  <a:latin typeface="Arial" panose="020B0604020202020204" pitchFamily="34" charset="0"/>
                  <a:cs typeface="Arial" panose="020B0604020202020204" pitchFamily="34" charset="0"/>
                </a:rPr>
                <a:t> Enterprise Applications Support</a:t>
              </a:r>
            </a:p>
          </p:txBody>
        </p:sp>
        <p:sp>
          <p:nvSpPr>
            <p:cNvPr id="410" name="Rectangle 409">
              <a:extLst>
                <a:ext uri="{FF2B5EF4-FFF2-40B4-BE49-F238E27FC236}">
                  <a16:creationId xmlns:a16="http://schemas.microsoft.com/office/drawing/2014/main" id="{4F25C591-C503-4832-A3FE-80E610F849FA}"/>
                </a:ext>
              </a:extLst>
            </p:cNvPr>
            <p:cNvSpPr/>
            <p:nvPr/>
          </p:nvSpPr>
          <p:spPr>
            <a:xfrm rot="16200000">
              <a:off x="9524242" y="1778178"/>
              <a:ext cx="287394" cy="117150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2.7.1a  Enterprise Resource Planning</a:t>
              </a:r>
              <a:endParaRPr lang="en-GB" sz="800" dirty="0">
                <a:solidFill>
                  <a:schemeClr val="bg1"/>
                </a:solidFill>
                <a:latin typeface="Arial" panose="020B0604020202020204" pitchFamily="34" charset="0"/>
                <a:cs typeface="Arial" panose="020B0604020202020204" pitchFamily="34" charset="0"/>
              </a:endParaRPr>
            </a:p>
          </p:txBody>
        </p:sp>
        <p:sp>
          <p:nvSpPr>
            <p:cNvPr id="413" name="Rectangle 412">
              <a:extLst>
                <a:ext uri="{FF2B5EF4-FFF2-40B4-BE49-F238E27FC236}">
                  <a16:creationId xmlns:a16="http://schemas.microsoft.com/office/drawing/2014/main" id="{260B3A80-D7E4-4722-90BC-AF92882136C4}"/>
                </a:ext>
              </a:extLst>
            </p:cNvPr>
            <p:cNvSpPr/>
            <p:nvPr/>
          </p:nvSpPr>
          <p:spPr>
            <a:xfrm rot="16200000">
              <a:off x="10854844" y="1379263"/>
              <a:ext cx="216000" cy="1346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2.8</a:t>
              </a:r>
              <a:r>
                <a:rPr lang="en-GB" sz="800" dirty="0">
                  <a:solidFill>
                    <a:schemeClr val="bg1"/>
                  </a:solidFill>
                  <a:latin typeface="Arial" panose="020B0604020202020204" pitchFamily="34" charset="0"/>
                  <a:cs typeface="Arial" panose="020B0604020202020204" pitchFamily="34" charset="0"/>
                </a:rPr>
                <a:t> IT Governance</a:t>
              </a:r>
            </a:p>
          </p:txBody>
        </p:sp>
        <p:sp>
          <p:nvSpPr>
            <p:cNvPr id="414" name="Rectangle 413">
              <a:extLst>
                <a:ext uri="{FF2B5EF4-FFF2-40B4-BE49-F238E27FC236}">
                  <a16:creationId xmlns:a16="http://schemas.microsoft.com/office/drawing/2014/main" id="{059F2025-F602-4F3B-B6FB-7A9F18E300A9}"/>
                </a:ext>
              </a:extLst>
            </p:cNvPr>
            <p:cNvSpPr/>
            <p:nvPr/>
          </p:nvSpPr>
          <p:spPr>
            <a:xfrm rot="16200000">
              <a:off x="10860100" y="2139953"/>
              <a:ext cx="216000" cy="1346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2.8.3 Software standards and policies</a:t>
              </a:r>
              <a:endParaRPr lang="en-GB" sz="800" dirty="0">
                <a:solidFill>
                  <a:schemeClr val="bg1"/>
                </a:solidFill>
                <a:latin typeface="Arial" panose="020B0604020202020204" pitchFamily="34" charset="0"/>
                <a:cs typeface="Arial" panose="020B0604020202020204" pitchFamily="34" charset="0"/>
              </a:endParaRPr>
            </a:p>
          </p:txBody>
        </p:sp>
        <p:sp>
          <p:nvSpPr>
            <p:cNvPr id="415" name="Rectangle 414">
              <a:extLst>
                <a:ext uri="{FF2B5EF4-FFF2-40B4-BE49-F238E27FC236}">
                  <a16:creationId xmlns:a16="http://schemas.microsoft.com/office/drawing/2014/main" id="{D0FF700C-E9FE-4929-85D9-2F1A2C829ABA}"/>
                </a:ext>
              </a:extLst>
            </p:cNvPr>
            <p:cNvSpPr/>
            <p:nvPr/>
          </p:nvSpPr>
          <p:spPr>
            <a:xfrm rot="16200000">
              <a:off x="10867438" y="1884713"/>
              <a:ext cx="216000" cy="1346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2.8.2 Hardware standards and policies</a:t>
              </a:r>
              <a:endParaRPr lang="en-GB" sz="800" dirty="0">
                <a:solidFill>
                  <a:schemeClr val="bg1"/>
                </a:solidFill>
                <a:latin typeface="Arial" panose="020B0604020202020204" pitchFamily="34" charset="0"/>
                <a:cs typeface="Arial" panose="020B0604020202020204" pitchFamily="34" charset="0"/>
              </a:endParaRPr>
            </a:p>
          </p:txBody>
        </p:sp>
        <p:sp>
          <p:nvSpPr>
            <p:cNvPr id="167" name="Rectangle 166">
              <a:extLst>
                <a:ext uri="{FF2B5EF4-FFF2-40B4-BE49-F238E27FC236}">
                  <a16:creationId xmlns:a16="http://schemas.microsoft.com/office/drawing/2014/main" id="{8582A9E1-A8A8-422B-92CA-457231A814CD}"/>
                </a:ext>
              </a:extLst>
            </p:cNvPr>
            <p:cNvSpPr/>
            <p:nvPr/>
          </p:nvSpPr>
          <p:spPr>
            <a:xfrm rot="16200000">
              <a:off x="10854844" y="1638722"/>
              <a:ext cx="216000" cy="1346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2.8.1 EA design and implementation</a:t>
              </a:r>
              <a:endParaRPr lang="en-GB" sz="800" dirty="0">
                <a:solidFill>
                  <a:schemeClr val="bg1"/>
                </a:solidFill>
                <a:latin typeface="Arial" panose="020B0604020202020204" pitchFamily="34" charset="0"/>
                <a:cs typeface="Arial" panose="020B0604020202020204" pitchFamily="34" charset="0"/>
              </a:endParaRPr>
            </a:p>
          </p:txBody>
        </p:sp>
        <p:sp>
          <p:nvSpPr>
            <p:cNvPr id="127" name="Rectangle 126">
              <a:extLst>
                <a:ext uri="{FF2B5EF4-FFF2-40B4-BE49-F238E27FC236}">
                  <a16:creationId xmlns:a16="http://schemas.microsoft.com/office/drawing/2014/main" id="{4F25C591-C503-4832-A3FE-80E610F849FA}"/>
                </a:ext>
              </a:extLst>
            </p:cNvPr>
            <p:cNvSpPr/>
            <p:nvPr/>
          </p:nvSpPr>
          <p:spPr>
            <a:xfrm rot="16200000">
              <a:off x="9524242" y="2090598"/>
              <a:ext cx="287394" cy="117150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2.7.1b  Performance Management</a:t>
              </a:r>
              <a:endParaRPr lang="en-GB" sz="800" dirty="0">
                <a:solidFill>
                  <a:schemeClr val="bg1"/>
                </a:solidFill>
                <a:latin typeface="Arial" panose="020B0604020202020204" pitchFamily="34" charset="0"/>
                <a:cs typeface="Arial" panose="020B0604020202020204" pitchFamily="34" charset="0"/>
              </a:endParaRPr>
            </a:p>
          </p:txBody>
        </p:sp>
      </p:grpSp>
      <p:grpSp>
        <p:nvGrpSpPr>
          <p:cNvPr id="7" name="Group 6">
            <a:extLst>
              <a:ext uri="{FF2B5EF4-FFF2-40B4-BE49-F238E27FC236}">
                <a16:creationId xmlns:a16="http://schemas.microsoft.com/office/drawing/2014/main" id="{123DDFF6-EFD2-AA42-A36C-B2CDF2E73240}"/>
              </a:ext>
            </a:extLst>
          </p:cNvPr>
          <p:cNvGrpSpPr/>
          <p:nvPr/>
        </p:nvGrpSpPr>
        <p:grpSpPr>
          <a:xfrm>
            <a:off x="380996" y="4859301"/>
            <a:ext cx="11410713" cy="668551"/>
            <a:chOff x="380996" y="4816442"/>
            <a:chExt cx="11410713" cy="668551"/>
          </a:xfrm>
        </p:grpSpPr>
        <p:sp>
          <p:nvSpPr>
            <p:cNvPr id="35" name="Rectangle 34">
              <a:extLst>
                <a:ext uri="{FF2B5EF4-FFF2-40B4-BE49-F238E27FC236}">
                  <a16:creationId xmlns:a16="http://schemas.microsoft.com/office/drawing/2014/main" id="{5671C5D8-4305-4428-877D-234A2BDF4951}"/>
                </a:ext>
              </a:extLst>
            </p:cNvPr>
            <p:cNvSpPr/>
            <p:nvPr/>
          </p:nvSpPr>
          <p:spPr>
            <a:xfrm>
              <a:off x="380996" y="4816442"/>
              <a:ext cx="11410713" cy="668551"/>
            </a:xfrm>
            <a:prstGeom prst="rect">
              <a:avLst/>
            </a:prstGeom>
            <a:solidFill>
              <a:schemeClr val="bg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tx1"/>
                  </a:solidFill>
                  <a:latin typeface="Arial" panose="020B0604020202020204" pitchFamily="34" charset="0"/>
                  <a:cs typeface="Arial" panose="020B0604020202020204" pitchFamily="34" charset="0"/>
                </a:rPr>
                <a:t>5. Fundraising,</a:t>
              </a:r>
            </a:p>
            <a:p>
              <a:r>
                <a:rPr lang="en-US" sz="1000" b="1" dirty="0">
                  <a:solidFill>
                    <a:schemeClr val="tx1"/>
                  </a:solidFill>
                  <a:latin typeface="Arial" panose="020B0604020202020204" pitchFamily="34" charset="0"/>
                  <a:cs typeface="Arial" panose="020B0604020202020204" pitchFamily="34" charset="0"/>
                </a:rPr>
                <a:t>Communications</a:t>
              </a:r>
            </a:p>
            <a:p>
              <a:r>
                <a:rPr lang="en-US" sz="1000" b="1" dirty="0">
                  <a:solidFill>
                    <a:schemeClr val="tx1"/>
                  </a:solidFill>
                  <a:latin typeface="Arial" panose="020B0604020202020204" pitchFamily="34" charset="0"/>
                  <a:cs typeface="Arial" panose="020B0604020202020204" pitchFamily="34" charset="0"/>
                </a:rPr>
                <a:t>&amp; Partnerships</a:t>
              </a:r>
            </a:p>
          </p:txBody>
        </p:sp>
        <p:sp>
          <p:nvSpPr>
            <p:cNvPr id="160" name="Rectangle 159">
              <a:extLst>
                <a:ext uri="{FF2B5EF4-FFF2-40B4-BE49-F238E27FC236}">
                  <a16:creationId xmlns:a16="http://schemas.microsoft.com/office/drawing/2014/main" id="{9428BAB0-81C4-4DBB-BEDE-44B1341D2B76}"/>
                </a:ext>
              </a:extLst>
            </p:cNvPr>
            <p:cNvSpPr/>
            <p:nvPr/>
          </p:nvSpPr>
          <p:spPr>
            <a:xfrm rot="16200000">
              <a:off x="10391064" y="3805039"/>
              <a:ext cx="219764" cy="241645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5.3</a:t>
              </a:r>
              <a:r>
                <a:rPr lang="en-GB" sz="800" dirty="0">
                  <a:solidFill>
                    <a:schemeClr val="bg1"/>
                  </a:solidFill>
                  <a:latin typeface="Arial" panose="020B0604020202020204" pitchFamily="34" charset="0"/>
                  <a:cs typeface="Arial" panose="020B0604020202020204" pitchFamily="34" charset="0"/>
                </a:rPr>
                <a:t> Digital Partnerships Development and Management</a:t>
              </a:r>
            </a:p>
          </p:txBody>
        </p:sp>
        <p:sp>
          <p:nvSpPr>
            <p:cNvPr id="378" name="Rectangle 377">
              <a:extLst>
                <a:ext uri="{FF2B5EF4-FFF2-40B4-BE49-F238E27FC236}">
                  <a16:creationId xmlns:a16="http://schemas.microsoft.com/office/drawing/2014/main" id="{3EB33C38-B07E-43B0-A8E9-E88BD31F4780}"/>
                </a:ext>
              </a:extLst>
            </p:cNvPr>
            <p:cNvSpPr/>
            <p:nvPr/>
          </p:nvSpPr>
          <p:spPr>
            <a:xfrm rot="16200000">
              <a:off x="9601374" y="4836608"/>
              <a:ext cx="216000" cy="83331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5.3.1</a:t>
              </a:r>
              <a:r>
                <a:rPr lang="en-GB" sz="800" dirty="0">
                  <a:solidFill>
                    <a:schemeClr val="bg1"/>
                  </a:solidFill>
                  <a:latin typeface="Arial" panose="020B0604020202020204" pitchFamily="34" charset="0"/>
                  <a:cs typeface="Arial" panose="020B0604020202020204" pitchFamily="34" charset="0"/>
                </a:rPr>
                <a:t> Capacity partnerships</a:t>
              </a:r>
            </a:p>
          </p:txBody>
        </p:sp>
        <p:sp>
          <p:nvSpPr>
            <p:cNvPr id="379" name="Rectangle 378">
              <a:extLst>
                <a:ext uri="{FF2B5EF4-FFF2-40B4-BE49-F238E27FC236}">
                  <a16:creationId xmlns:a16="http://schemas.microsoft.com/office/drawing/2014/main" id="{C0DC7519-904B-48D4-B3FB-E168884651D3}"/>
                </a:ext>
              </a:extLst>
            </p:cNvPr>
            <p:cNvSpPr/>
            <p:nvPr/>
          </p:nvSpPr>
          <p:spPr>
            <a:xfrm rot="16200000">
              <a:off x="10463072" y="4831310"/>
              <a:ext cx="216000" cy="83331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5.3.2</a:t>
              </a:r>
              <a:r>
                <a:rPr lang="en-GB" sz="800" dirty="0">
                  <a:solidFill>
                    <a:schemeClr val="bg1"/>
                  </a:solidFill>
                  <a:latin typeface="Arial" panose="020B0604020202020204" pitchFamily="34" charset="0"/>
                  <a:cs typeface="Arial" panose="020B0604020202020204" pitchFamily="34" charset="0"/>
                </a:rPr>
                <a:t> Impact partnerships</a:t>
              </a:r>
            </a:p>
          </p:txBody>
        </p:sp>
        <p:sp>
          <p:nvSpPr>
            <p:cNvPr id="158" name="Rectangle 157">
              <a:extLst>
                <a:ext uri="{FF2B5EF4-FFF2-40B4-BE49-F238E27FC236}">
                  <a16:creationId xmlns:a16="http://schemas.microsoft.com/office/drawing/2014/main" id="{81CF40E4-B17E-40B5-8C0A-5BD5A5A81751}"/>
                </a:ext>
              </a:extLst>
            </p:cNvPr>
            <p:cNvSpPr/>
            <p:nvPr/>
          </p:nvSpPr>
          <p:spPr>
            <a:xfrm rot="16200000">
              <a:off x="6681293" y="2607005"/>
              <a:ext cx="218011" cy="481077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5.2</a:t>
              </a:r>
              <a:r>
                <a:rPr lang="en-GB" sz="800" dirty="0">
                  <a:solidFill>
                    <a:schemeClr val="bg1"/>
                  </a:solidFill>
                  <a:latin typeface="Arial" panose="020B0604020202020204" pitchFamily="34" charset="0"/>
                  <a:cs typeface="Arial" panose="020B0604020202020204" pitchFamily="34" charset="0"/>
                </a:rPr>
                <a:t> Digital Communication</a:t>
              </a:r>
            </a:p>
          </p:txBody>
        </p:sp>
        <p:sp>
          <p:nvSpPr>
            <p:cNvPr id="182" name="Rectangle 181">
              <a:extLst>
                <a:ext uri="{FF2B5EF4-FFF2-40B4-BE49-F238E27FC236}">
                  <a16:creationId xmlns:a16="http://schemas.microsoft.com/office/drawing/2014/main" id="{919BE629-C5A2-445A-8D62-A6E0F5F167A8}"/>
                </a:ext>
              </a:extLst>
            </p:cNvPr>
            <p:cNvSpPr/>
            <p:nvPr/>
          </p:nvSpPr>
          <p:spPr>
            <a:xfrm rot="16200000">
              <a:off x="4600337" y="4936313"/>
              <a:ext cx="216000" cy="64454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5.2.1</a:t>
              </a:r>
              <a:r>
                <a:rPr lang="en-GB" sz="800" dirty="0">
                  <a:solidFill>
                    <a:schemeClr val="bg1"/>
                  </a:solidFill>
                  <a:latin typeface="Arial" panose="020B0604020202020204" pitchFamily="34" charset="0"/>
                  <a:cs typeface="Arial" panose="020B0604020202020204" pitchFamily="34" charset="0"/>
                </a:rPr>
                <a:t> Web optimization</a:t>
              </a:r>
            </a:p>
          </p:txBody>
        </p:sp>
        <p:sp>
          <p:nvSpPr>
            <p:cNvPr id="183" name="Rectangle 182">
              <a:extLst>
                <a:ext uri="{FF2B5EF4-FFF2-40B4-BE49-F238E27FC236}">
                  <a16:creationId xmlns:a16="http://schemas.microsoft.com/office/drawing/2014/main" id="{08C8A3EA-45EC-44B5-B271-AF299233588C}"/>
                </a:ext>
              </a:extLst>
            </p:cNvPr>
            <p:cNvSpPr/>
            <p:nvPr/>
          </p:nvSpPr>
          <p:spPr>
            <a:xfrm rot="16200000">
              <a:off x="5310561" y="4892261"/>
              <a:ext cx="334406" cy="8333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5.2.2</a:t>
              </a:r>
              <a:r>
                <a:rPr lang="en-GB" sz="800" dirty="0">
                  <a:solidFill>
                    <a:schemeClr val="bg1"/>
                  </a:solidFill>
                  <a:latin typeface="Arial" panose="020B0604020202020204" pitchFamily="34" charset="0"/>
                  <a:cs typeface="Arial" panose="020B0604020202020204" pitchFamily="34" charset="0"/>
                </a:rPr>
                <a:t> Social Media mgmt. and promotion</a:t>
              </a:r>
            </a:p>
          </p:txBody>
        </p:sp>
        <p:sp>
          <p:nvSpPr>
            <p:cNvPr id="232" name="Rectangle 231">
              <a:extLst>
                <a:ext uri="{FF2B5EF4-FFF2-40B4-BE49-F238E27FC236}">
                  <a16:creationId xmlns:a16="http://schemas.microsoft.com/office/drawing/2014/main" id="{F6495FA6-A686-4524-858D-D7C0DA03AE03}"/>
                </a:ext>
              </a:extLst>
            </p:cNvPr>
            <p:cNvSpPr/>
            <p:nvPr/>
          </p:nvSpPr>
          <p:spPr>
            <a:xfrm rot="16200000">
              <a:off x="6442885" y="4658992"/>
              <a:ext cx="334406" cy="129635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5.2.3</a:t>
              </a:r>
              <a:r>
                <a:rPr lang="en-GB" sz="800" dirty="0">
                  <a:solidFill>
                    <a:schemeClr val="bg1"/>
                  </a:solidFill>
                  <a:latin typeface="Arial" panose="020B0604020202020204" pitchFamily="34" charset="0"/>
                  <a:cs typeface="Arial" panose="020B0604020202020204" pitchFamily="34" charset="0"/>
                </a:rPr>
                <a:t> Research aggregation and promotion</a:t>
              </a:r>
            </a:p>
          </p:txBody>
        </p:sp>
        <p:sp>
          <p:nvSpPr>
            <p:cNvPr id="233" name="Rectangle 232">
              <a:extLst>
                <a:ext uri="{FF2B5EF4-FFF2-40B4-BE49-F238E27FC236}">
                  <a16:creationId xmlns:a16="http://schemas.microsoft.com/office/drawing/2014/main" id="{3822EEFA-F468-4799-81CA-8732B2DE978D}"/>
                </a:ext>
              </a:extLst>
            </p:cNvPr>
            <p:cNvSpPr/>
            <p:nvPr/>
          </p:nvSpPr>
          <p:spPr>
            <a:xfrm rot="16200000">
              <a:off x="7536344" y="4927884"/>
              <a:ext cx="216000" cy="64454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5.2.4</a:t>
              </a:r>
              <a:r>
                <a:rPr lang="en-GB" sz="800" dirty="0">
                  <a:solidFill>
                    <a:schemeClr val="bg1"/>
                  </a:solidFill>
                  <a:latin typeface="Arial" panose="020B0604020202020204" pitchFamily="34" charset="0"/>
                  <a:cs typeface="Arial" panose="020B0604020202020204" pitchFamily="34" charset="0"/>
                </a:rPr>
                <a:t> Media monitoring</a:t>
              </a:r>
            </a:p>
          </p:txBody>
        </p:sp>
        <p:sp>
          <p:nvSpPr>
            <p:cNvPr id="380" name="Rectangle 379">
              <a:extLst>
                <a:ext uri="{FF2B5EF4-FFF2-40B4-BE49-F238E27FC236}">
                  <a16:creationId xmlns:a16="http://schemas.microsoft.com/office/drawing/2014/main" id="{234FAF53-068A-4352-A2FB-1D321E5FF016}"/>
                </a:ext>
              </a:extLst>
            </p:cNvPr>
            <p:cNvSpPr/>
            <p:nvPr/>
          </p:nvSpPr>
          <p:spPr>
            <a:xfrm rot="16200000">
              <a:off x="8485061" y="4647746"/>
              <a:ext cx="216000" cy="12052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5.2.5</a:t>
              </a:r>
              <a:r>
                <a:rPr lang="en-GB" sz="800" dirty="0">
                  <a:solidFill>
                    <a:schemeClr val="bg1"/>
                  </a:solidFill>
                  <a:latin typeface="Arial" panose="020B0604020202020204" pitchFamily="34" charset="0"/>
                  <a:cs typeface="Arial" panose="020B0604020202020204" pitchFamily="34" charset="0"/>
                </a:rPr>
                <a:t> Media aggregation and publication</a:t>
              </a:r>
            </a:p>
          </p:txBody>
        </p:sp>
        <p:sp>
          <p:nvSpPr>
            <p:cNvPr id="157" name="Rectangle 156">
              <a:extLst>
                <a:ext uri="{FF2B5EF4-FFF2-40B4-BE49-F238E27FC236}">
                  <a16:creationId xmlns:a16="http://schemas.microsoft.com/office/drawing/2014/main" id="{C1FBE4D6-6D92-4685-9117-725984B98555}"/>
                </a:ext>
              </a:extLst>
            </p:cNvPr>
            <p:cNvSpPr/>
            <p:nvPr/>
          </p:nvSpPr>
          <p:spPr>
            <a:xfrm rot="16200000">
              <a:off x="2936351" y="3757078"/>
              <a:ext cx="216000" cy="25086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5.1</a:t>
              </a:r>
              <a:r>
                <a:rPr lang="en-GB" sz="800" dirty="0">
                  <a:solidFill>
                    <a:schemeClr val="bg1"/>
                  </a:solidFill>
                  <a:latin typeface="Arial" panose="020B0604020202020204" pitchFamily="34" charset="0"/>
                  <a:cs typeface="Arial" panose="020B0604020202020204" pitchFamily="34" charset="0"/>
                </a:rPr>
                <a:t> Digital Fundraising</a:t>
              </a:r>
            </a:p>
          </p:txBody>
        </p:sp>
        <p:sp>
          <p:nvSpPr>
            <p:cNvPr id="159" name="Rectangle 158">
              <a:extLst>
                <a:ext uri="{FF2B5EF4-FFF2-40B4-BE49-F238E27FC236}">
                  <a16:creationId xmlns:a16="http://schemas.microsoft.com/office/drawing/2014/main" id="{6ED368FD-82A3-4465-8ED5-0E17702CBAAE}"/>
                </a:ext>
              </a:extLst>
            </p:cNvPr>
            <p:cNvSpPr/>
            <p:nvPr/>
          </p:nvSpPr>
          <p:spPr>
            <a:xfrm rot="16200000">
              <a:off x="2297187" y="4643444"/>
              <a:ext cx="216000" cy="123028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5.1.1</a:t>
              </a:r>
              <a:r>
                <a:rPr lang="en-GB" sz="800" dirty="0">
                  <a:solidFill>
                    <a:schemeClr val="bg1"/>
                  </a:solidFill>
                  <a:latin typeface="Arial" panose="020B0604020202020204" pitchFamily="34" charset="0"/>
                  <a:cs typeface="Arial" panose="020B0604020202020204" pitchFamily="34" charset="0"/>
                </a:rPr>
                <a:t> Proposal and agreement support</a:t>
              </a:r>
            </a:p>
          </p:txBody>
        </p:sp>
        <p:sp>
          <p:nvSpPr>
            <p:cNvPr id="381" name="Rectangle 380">
              <a:extLst>
                <a:ext uri="{FF2B5EF4-FFF2-40B4-BE49-F238E27FC236}">
                  <a16:creationId xmlns:a16="http://schemas.microsoft.com/office/drawing/2014/main" id="{40052BCE-CB77-4B35-A06A-626471BC3A34}"/>
                </a:ext>
              </a:extLst>
            </p:cNvPr>
            <p:cNvSpPr/>
            <p:nvPr/>
          </p:nvSpPr>
          <p:spPr>
            <a:xfrm rot="16200000">
              <a:off x="3588036" y="4655963"/>
              <a:ext cx="216000" cy="1205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5.1.2</a:t>
              </a:r>
              <a:r>
                <a:rPr lang="en-GB" sz="800" dirty="0">
                  <a:solidFill>
                    <a:schemeClr val="bg1"/>
                  </a:solidFill>
                  <a:latin typeface="Arial" panose="020B0604020202020204" pitchFamily="34" charset="0"/>
                  <a:cs typeface="Arial" panose="020B0604020202020204" pitchFamily="34" charset="0"/>
                </a:rPr>
                <a:t> Monitoring funding opportunities  </a:t>
              </a:r>
            </a:p>
          </p:txBody>
        </p:sp>
        <p:sp>
          <p:nvSpPr>
            <p:cNvPr id="117" name="Rectangle 116">
              <a:extLst>
                <a:ext uri="{FF2B5EF4-FFF2-40B4-BE49-F238E27FC236}">
                  <a16:creationId xmlns:a16="http://schemas.microsoft.com/office/drawing/2014/main" id="{C0DC7519-904B-48D4-B3FB-E168884651D3}"/>
                </a:ext>
              </a:extLst>
            </p:cNvPr>
            <p:cNvSpPr/>
            <p:nvPr/>
          </p:nvSpPr>
          <p:spPr>
            <a:xfrm rot="16200000">
              <a:off x="11256912" y="4903705"/>
              <a:ext cx="216000" cy="6885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5.3.3 Product Management</a:t>
              </a:r>
              <a:endParaRPr lang="en-GB" sz="800" dirty="0">
                <a:solidFill>
                  <a:schemeClr val="bg1"/>
                </a:solidFill>
                <a:latin typeface="Arial" panose="020B0604020202020204" pitchFamily="34" charset="0"/>
                <a:cs typeface="Arial" panose="020B0604020202020204" pitchFamily="34" charset="0"/>
              </a:endParaRPr>
            </a:p>
          </p:txBody>
        </p:sp>
      </p:grpSp>
      <p:sp>
        <p:nvSpPr>
          <p:cNvPr id="272" name="Rectangle 271">
            <a:extLst>
              <a:ext uri="{FF2B5EF4-FFF2-40B4-BE49-F238E27FC236}">
                <a16:creationId xmlns:a16="http://schemas.microsoft.com/office/drawing/2014/main" id="{0E5BDF7D-A1A6-433A-BDFA-9EA42CFB7D07}"/>
              </a:ext>
            </a:extLst>
          </p:cNvPr>
          <p:cNvSpPr/>
          <p:nvPr/>
        </p:nvSpPr>
        <p:spPr>
          <a:xfrm>
            <a:off x="380996" y="3920542"/>
            <a:ext cx="11421488" cy="876003"/>
          </a:xfrm>
          <a:prstGeom prst="rect">
            <a:avLst/>
          </a:prstGeom>
          <a:solidFill>
            <a:schemeClr val="bg2">
              <a:alpha val="6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dirty="0">
                <a:solidFill>
                  <a:schemeClr val="tx1"/>
                </a:solidFill>
                <a:latin typeface="Arial" panose="020B0604020202020204" pitchFamily="34" charset="0"/>
                <a:cs typeface="Arial" panose="020B0604020202020204" pitchFamily="34" charset="0"/>
              </a:rPr>
              <a:t>4. Research Data </a:t>
            </a:r>
          </a:p>
          <a:p>
            <a:r>
              <a:rPr lang="en-US" sz="1000" b="1" dirty="0">
                <a:solidFill>
                  <a:schemeClr val="tx1"/>
                </a:solidFill>
                <a:latin typeface="Arial" panose="020B0604020202020204" pitchFamily="34" charset="0"/>
                <a:cs typeface="Arial" panose="020B0604020202020204" pitchFamily="34" charset="0"/>
              </a:rPr>
              <a:t>&amp; Analytics</a:t>
            </a:r>
          </a:p>
        </p:txBody>
      </p:sp>
      <p:sp>
        <p:nvSpPr>
          <p:cNvPr id="123" name="Rectangle 122">
            <a:extLst>
              <a:ext uri="{FF2B5EF4-FFF2-40B4-BE49-F238E27FC236}">
                <a16:creationId xmlns:a16="http://schemas.microsoft.com/office/drawing/2014/main" id="{DE3766D1-9695-4C92-B885-6AA2CE111623}"/>
              </a:ext>
            </a:extLst>
          </p:cNvPr>
          <p:cNvSpPr/>
          <p:nvPr/>
        </p:nvSpPr>
        <p:spPr>
          <a:xfrm>
            <a:off x="2436887" y="4258234"/>
            <a:ext cx="602102"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4.1.2 Data sharing</a:t>
            </a:r>
          </a:p>
        </p:txBody>
      </p:sp>
      <p:sp>
        <p:nvSpPr>
          <p:cNvPr id="118" name="Rectangle 117">
            <a:extLst>
              <a:ext uri="{FF2B5EF4-FFF2-40B4-BE49-F238E27FC236}">
                <a16:creationId xmlns:a16="http://schemas.microsoft.com/office/drawing/2014/main" id="{589AD08C-EBEA-4D0A-8B8C-5BB8A9985FC4}"/>
              </a:ext>
            </a:extLst>
          </p:cNvPr>
          <p:cNvSpPr/>
          <p:nvPr/>
        </p:nvSpPr>
        <p:spPr>
          <a:xfrm rot="16200000">
            <a:off x="2631065" y="3195312"/>
            <a:ext cx="216000" cy="18417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4.1</a:t>
            </a:r>
            <a:r>
              <a:rPr lang="en-GB" sz="800" dirty="0">
                <a:solidFill>
                  <a:schemeClr val="bg1"/>
                </a:solidFill>
                <a:latin typeface="Arial" panose="020B0604020202020204" pitchFamily="34" charset="0"/>
                <a:cs typeface="Arial" panose="020B0604020202020204" pitchFamily="34" charset="0"/>
              </a:rPr>
              <a:t> Research Analytics</a:t>
            </a:r>
          </a:p>
        </p:txBody>
      </p:sp>
      <p:sp>
        <p:nvSpPr>
          <p:cNvPr id="119" name="Rectangle 118">
            <a:extLst>
              <a:ext uri="{FF2B5EF4-FFF2-40B4-BE49-F238E27FC236}">
                <a16:creationId xmlns:a16="http://schemas.microsoft.com/office/drawing/2014/main" id="{461F6EC1-7764-46F7-A2B6-897B05DC5C80}"/>
              </a:ext>
            </a:extLst>
          </p:cNvPr>
          <p:cNvSpPr/>
          <p:nvPr/>
        </p:nvSpPr>
        <p:spPr>
          <a:xfrm>
            <a:off x="1818185" y="4258234"/>
            <a:ext cx="602102"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4.1.1 Data collection</a:t>
            </a:r>
          </a:p>
        </p:txBody>
      </p:sp>
      <p:sp>
        <p:nvSpPr>
          <p:cNvPr id="125" name="Rectangle 124">
            <a:extLst>
              <a:ext uri="{FF2B5EF4-FFF2-40B4-BE49-F238E27FC236}">
                <a16:creationId xmlns:a16="http://schemas.microsoft.com/office/drawing/2014/main" id="{B3BDFA2B-7BC8-4C39-A2F3-23611C633779}"/>
              </a:ext>
            </a:extLst>
          </p:cNvPr>
          <p:cNvSpPr/>
          <p:nvPr/>
        </p:nvSpPr>
        <p:spPr>
          <a:xfrm>
            <a:off x="3054532" y="4258234"/>
            <a:ext cx="605413" cy="22945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4.1.3 Data mgmt.</a:t>
            </a:r>
          </a:p>
        </p:txBody>
      </p:sp>
      <p:sp>
        <p:nvSpPr>
          <p:cNvPr id="126" name="Rectangle 125">
            <a:extLst>
              <a:ext uri="{FF2B5EF4-FFF2-40B4-BE49-F238E27FC236}">
                <a16:creationId xmlns:a16="http://schemas.microsoft.com/office/drawing/2014/main" id="{2616AB55-F356-4C3E-9FD4-688C557455B9}"/>
              </a:ext>
            </a:extLst>
          </p:cNvPr>
          <p:cNvSpPr/>
          <p:nvPr/>
        </p:nvSpPr>
        <p:spPr>
          <a:xfrm>
            <a:off x="1818185" y="4508883"/>
            <a:ext cx="569755"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4.1.4 Data curation</a:t>
            </a:r>
          </a:p>
        </p:txBody>
      </p:sp>
      <p:sp>
        <p:nvSpPr>
          <p:cNvPr id="128" name="Rectangle 127">
            <a:extLst>
              <a:ext uri="{FF2B5EF4-FFF2-40B4-BE49-F238E27FC236}">
                <a16:creationId xmlns:a16="http://schemas.microsoft.com/office/drawing/2014/main" id="{931AC0CB-A609-4DD6-B707-D2C71BF66411}"/>
              </a:ext>
            </a:extLst>
          </p:cNvPr>
          <p:cNvSpPr/>
          <p:nvPr/>
        </p:nvSpPr>
        <p:spPr>
          <a:xfrm>
            <a:off x="2436855" y="4508883"/>
            <a:ext cx="602101"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4.1.5 Data analysis</a:t>
            </a:r>
          </a:p>
        </p:txBody>
      </p:sp>
      <p:sp>
        <p:nvSpPr>
          <p:cNvPr id="129" name="Rectangle 128">
            <a:extLst>
              <a:ext uri="{FF2B5EF4-FFF2-40B4-BE49-F238E27FC236}">
                <a16:creationId xmlns:a16="http://schemas.microsoft.com/office/drawing/2014/main" id="{11335F8F-C21C-42C5-B558-31C4405DE300}"/>
              </a:ext>
            </a:extLst>
          </p:cNvPr>
          <p:cNvSpPr/>
          <p:nvPr/>
        </p:nvSpPr>
        <p:spPr>
          <a:xfrm rot="16200000">
            <a:off x="5080737" y="2623493"/>
            <a:ext cx="209686" cy="297908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4.2</a:t>
            </a:r>
            <a:r>
              <a:rPr lang="en-GB" sz="800" dirty="0">
                <a:solidFill>
                  <a:schemeClr val="bg1"/>
                </a:solidFill>
                <a:latin typeface="Arial" panose="020B0604020202020204" pitchFamily="34" charset="0"/>
                <a:cs typeface="Arial" panose="020B0604020202020204" pitchFamily="34" charset="0"/>
              </a:rPr>
              <a:t> Research Management</a:t>
            </a:r>
          </a:p>
        </p:txBody>
      </p:sp>
      <p:sp>
        <p:nvSpPr>
          <p:cNvPr id="130" name="Rectangle 129">
            <a:extLst>
              <a:ext uri="{FF2B5EF4-FFF2-40B4-BE49-F238E27FC236}">
                <a16:creationId xmlns:a16="http://schemas.microsoft.com/office/drawing/2014/main" id="{CCC3D438-30A0-4664-AB3F-D2DB9A4664A0}"/>
              </a:ext>
            </a:extLst>
          </p:cNvPr>
          <p:cNvSpPr/>
          <p:nvPr/>
        </p:nvSpPr>
        <p:spPr>
          <a:xfrm>
            <a:off x="3696037" y="4278695"/>
            <a:ext cx="693573" cy="21970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4.2.1 Breeding</a:t>
            </a:r>
          </a:p>
        </p:txBody>
      </p:sp>
      <p:sp>
        <p:nvSpPr>
          <p:cNvPr id="133" name="Rectangle 132">
            <a:extLst>
              <a:ext uri="{FF2B5EF4-FFF2-40B4-BE49-F238E27FC236}">
                <a16:creationId xmlns:a16="http://schemas.microsoft.com/office/drawing/2014/main" id="{CF473B2C-28E8-4500-93EF-71A237D955DE}"/>
              </a:ext>
            </a:extLst>
          </p:cNvPr>
          <p:cNvSpPr/>
          <p:nvPr/>
        </p:nvSpPr>
        <p:spPr>
          <a:xfrm>
            <a:off x="5242966" y="4278696"/>
            <a:ext cx="630128" cy="2245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4.2.3 Germplasm</a:t>
            </a:r>
          </a:p>
        </p:txBody>
      </p:sp>
      <p:sp>
        <p:nvSpPr>
          <p:cNvPr id="134" name="Rectangle 133">
            <a:extLst>
              <a:ext uri="{FF2B5EF4-FFF2-40B4-BE49-F238E27FC236}">
                <a16:creationId xmlns:a16="http://schemas.microsoft.com/office/drawing/2014/main" id="{47CED608-D49A-458D-8368-C8F6B02CE0F3}"/>
              </a:ext>
            </a:extLst>
          </p:cNvPr>
          <p:cNvSpPr/>
          <p:nvPr/>
        </p:nvSpPr>
        <p:spPr>
          <a:xfrm rot="16200000">
            <a:off x="9123968" y="1646343"/>
            <a:ext cx="209684" cy="49333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4.3</a:t>
            </a:r>
            <a:r>
              <a:rPr lang="en-GB" sz="800" dirty="0">
                <a:solidFill>
                  <a:schemeClr val="bg1"/>
                </a:solidFill>
                <a:latin typeface="Arial" panose="020B0604020202020204" pitchFamily="34" charset="0"/>
                <a:cs typeface="Arial" panose="020B0604020202020204" pitchFamily="34" charset="0"/>
              </a:rPr>
              <a:t> Research Data Management and Governance</a:t>
            </a:r>
          </a:p>
        </p:txBody>
      </p:sp>
      <p:sp>
        <p:nvSpPr>
          <p:cNvPr id="135" name="Rectangle 134">
            <a:extLst>
              <a:ext uri="{FF2B5EF4-FFF2-40B4-BE49-F238E27FC236}">
                <a16:creationId xmlns:a16="http://schemas.microsoft.com/office/drawing/2014/main" id="{D56F9E20-69AA-403B-A8AB-3D0D9BB06A87}"/>
              </a:ext>
            </a:extLst>
          </p:cNvPr>
          <p:cNvSpPr/>
          <p:nvPr/>
        </p:nvSpPr>
        <p:spPr>
          <a:xfrm>
            <a:off x="6770429" y="4488689"/>
            <a:ext cx="758940" cy="2397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4.3.1a Socio-economic</a:t>
            </a:r>
          </a:p>
        </p:txBody>
      </p:sp>
      <p:sp>
        <p:nvSpPr>
          <p:cNvPr id="136" name="Rectangle 135">
            <a:extLst>
              <a:ext uri="{FF2B5EF4-FFF2-40B4-BE49-F238E27FC236}">
                <a16:creationId xmlns:a16="http://schemas.microsoft.com/office/drawing/2014/main" id="{04ABDB4A-FEC4-46A9-A994-6A80770F58F9}"/>
              </a:ext>
            </a:extLst>
          </p:cNvPr>
          <p:cNvSpPr/>
          <p:nvPr/>
        </p:nvSpPr>
        <p:spPr>
          <a:xfrm>
            <a:off x="7555075" y="4488689"/>
            <a:ext cx="735852" cy="22729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4.3.1b Agro-ecosystem</a:t>
            </a:r>
          </a:p>
        </p:txBody>
      </p:sp>
      <p:sp>
        <p:nvSpPr>
          <p:cNvPr id="137" name="Rectangle 136">
            <a:extLst>
              <a:ext uri="{FF2B5EF4-FFF2-40B4-BE49-F238E27FC236}">
                <a16:creationId xmlns:a16="http://schemas.microsoft.com/office/drawing/2014/main" id="{9AE87075-4C79-49E8-8192-7FB6EF2D3A9F}"/>
              </a:ext>
            </a:extLst>
          </p:cNvPr>
          <p:cNvSpPr/>
          <p:nvPr/>
        </p:nvSpPr>
        <p:spPr>
          <a:xfrm>
            <a:off x="8311062" y="4488689"/>
            <a:ext cx="689354" cy="2319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4.3.1c Geospatial</a:t>
            </a:r>
          </a:p>
        </p:txBody>
      </p:sp>
      <p:sp>
        <p:nvSpPr>
          <p:cNvPr id="138" name="Rectangle 137">
            <a:extLst>
              <a:ext uri="{FF2B5EF4-FFF2-40B4-BE49-F238E27FC236}">
                <a16:creationId xmlns:a16="http://schemas.microsoft.com/office/drawing/2014/main" id="{CF8AE4AF-602D-4C55-8D39-FE73D9193EEF}"/>
              </a:ext>
            </a:extLst>
          </p:cNvPr>
          <p:cNvSpPr/>
          <p:nvPr/>
        </p:nvSpPr>
        <p:spPr>
          <a:xfrm>
            <a:off x="9028439" y="4488689"/>
            <a:ext cx="593381" cy="2160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4.3.1d Phenotypic</a:t>
            </a:r>
          </a:p>
        </p:txBody>
      </p:sp>
      <p:sp>
        <p:nvSpPr>
          <p:cNvPr id="139" name="Rectangle 138">
            <a:extLst>
              <a:ext uri="{FF2B5EF4-FFF2-40B4-BE49-F238E27FC236}">
                <a16:creationId xmlns:a16="http://schemas.microsoft.com/office/drawing/2014/main" id="{991DD467-E0D9-43DB-9A34-3B110952DBFA}"/>
              </a:ext>
            </a:extLst>
          </p:cNvPr>
          <p:cNvSpPr/>
          <p:nvPr/>
        </p:nvSpPr>
        <p:spPr>
          <a:xfrm>
            <a:off x="9660047" y="4488689"/>
            <a:ext cx="606472"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4.3.1e Genotypic</a:t>
            </a:r>
          </a:p>
        </p:txBody>
      </p:sp>
      <p:sp>
        <p:nvSpPr>
          <p:cNvPr id="140" name="Rectangle 139">
            <a:extLst>
              <a:ext uri="{FF2B5EF4-FFF2-40B4-BE49-F238E27FC236}">
                <a16:creationId xmlns:a16="http://schemas.microsoft.com/office/drawing/2014/main" id="{B65224A5-A287-4BAD-9D08-1032783EFF99}"/>
              </a:ext>
            </a:extLst>
          </p:cNvPr>
          <p:cNvSpPr/>
          <p:nvPr/>
        </p:nvSpPr>
        <p:spPr>
          <a:xfrm rot="16200000">
            <a:off x="8820615" y="2199913"/>
            <a:ext cx="206964" cy="432395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4.3.1</a:t>
            </a:r>
            <a:r>
              <a:rPr lang="en-GB" sz="800" dirty="0">
                <a:solidFill>
                  <a:schemeClr val="bg1"/>
                </a:solidFill>
                <a:latin typeface="Arial" panose="020B0604020202020204" pitchFamily="34" charset="0"/>
                <a:cs typeface="Arial" panose="020B0604020202020204" pitchFamily="34" charset="0"/>
              </a:rPr>
              <a:t> Policies, processes, and standards for research data</a:t>
            </a:r>
          </a:p>
        </p:txBody>
      </p:sp>
      <p:sp>
        <p:nvSpPr>
          <p:cNvPr id="141" name="Rectangle 140">
            <a:extLst>
              <a:ext uri="{FF2B5EF4-FFF2-40B4-BE49-F238E27FC236}">
                <a16:creationId xmlns:a16="http://schemas.microsoft.com/office/drawing/2014/main" id="{DDF6D290-F21F-4078-9B74-452D5E6FB2D0}"/>
              </a:ext>
            </a:extLst>
          </p:cNvPr>
          <p:cNvSpPr/>
          <p:nvPr/>
        </p:nvSpPr>
        <p:spPr>
          <a:xfrm rot="16200000">
            <a:off x="11308647" y="4097601"/>
            <a:ext cx="217619" cy="56979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36000" bIns="36000" rtlCol="0" anchor="ctr"/>
          <a:lstStyle/>
          <a:p>
            <a:pPr>
              <a:lnSpc>
                <a:spcPct val="85000"/>
              </a:lnSpc>
            </a:pPr>
            <a:r>
              <a:rPr lang="en-US" sz="800" dirty="0">
                <a:solidFill>
                  <a:schemeClr val="bg1"/>
                </a:solidFill>
                <a:latin typeface="Arial" panose="020B0604020202020204" pitchFamily="34" charset="0"/>
                <a:cs typeface="Arial" panose="020B0604020202020204" pitchFamily="34" charset="0"/>
              </a:rPr>
              <a:t>4.3.2</a:t>
            </a:r>
            <a:r>
              <a:rPr lang="en-GB" sz="800" dirty="0">
                <a:solidFill>
                  <a:schemeClr val="bg1"/>
                </a:solidFill>
                <a:latin typeface="Arial" panose="020B0604020202020204" pitchFamily="34" charset="0"/>
                <a:cs typeface="Arial" panose="020B0604020202020204" pitchFamily="34" charset="0"/>
              </a:rPr>
              <a:t> Data Ethics</a:t>
            </a:r>
          </a:p>
        </p:txBody>
      </p:sp>
      <p:sp>
        <p:nvSpPr>
          <p:cNvPr id="142" name="Rectangle 141">
            <a:extLst>
              <a:ext uri="{FF2B5EF4-FFF2-40B4-BE49-F238E27FC236}">
                <a16:creationId xmlns:a16="http://schemas.microsoft.com/office/drawing/2014/main" id="{CF473B2C-28E8-4500-93EF-71A237D955DE}"/>
              </a:ext>
            </a:extLst>
          </p:cNvPr>
          <p:cNvSpPr/>
          <p:nvPr/>
        </p:nvSpPr>
        <p:spPr>
          <a:xfrm>
            <a:off x="4431376" y="4273688"/>
            <a:ext cx="773464" cy="2214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4.2.2 Agro-ecosystem</a:t>
            </a:r>
          </a:p>
        </p:txBody>
      </p:sp>
      <p:sp>
        <p:nvSpPr>
          <p:cNvPr id="145" name="Rectangle 144">
            <a:extLst>
              <a:ext uri="{FF2B5EF4-FFF2-40B4-BE49-F238E27FC236}">
                <a16:creationId xmlns:a16="http://schemas.microsoft.com/office/drawing/2014/main" id="{CF473B2C-28E8-4500-93EF-71A237D955DE}"/>
              </a:ext>
            </a:extLst>
          </p:cNvPr>
          <p:cNvSpPr/>
          <p:nvPr/>
        </p:nvSpPr>
        <p:spPr>
          <a:xfrm>
            <a:off x="5919578" y="4278696"/>
            <a:ext cx="756522" cy="20999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4.2.4 Climate science</a:t>
            </a:r>
          </a:p>
        </p:txBody>
      </p:sp>
      <p:sp>
        <p:nvSpPr>
          <p:cNvPr id="146" name="Rectangle 145">
            <a:extLst>
              <a:ext uri="{FF2B5EF4-FFF2-40B4-BE49-F238E27FC236}">
                <a16:creationId xmlns:a16="http://schemas.microsoft.com/office/drawing/2014/main" id="{CF473B2C-28E8-4500-93EF-71A237D955DE}"/>
              </a:ext>
            </a:extLst>
          </p:cNvPr>
          <p:cNvSpPr/>
          <p:nvPr/>
        </p:nvSpPr>
        <p:spPr>
          <a:xfrm>
            <a:off x="3696037" y="4529064"/>
            <a:ext cx="692072" cy="23105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4.2.5 Agronomy</a:t>
            </a:r>
          </a:p>
        </p:txBody>
      </p:sp>
      <p:sp>
        <p:nvSpPr>
          <p:cNvPr id="147" name="Rectangle 146">
            <a:extLst>
              <a:ext uri="{FF2B5EF4-FFF2-40B4-BE49-F238E27FC236}">
                <a16:creationId xmlns:a16="http://schemas.microsoft.com/office/drawing/2014/main" id="{CF473B2C-28E8-4500-93EF-71A237D955DE}"/>
              </a:ext>
            </a:extLst>
          </p:cNvPr>
          <p:cNvSpPr/>
          <p:nvPr/>
        </p:nvSpPr>
        <p:spPr>
          <a:xfrm>
            <a:off x="4436830" y="4525027"/>
            <a:ext cx="772794" cy="23508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4.2.6 Socioeconomic</a:t>
            </a:r>
          </a:p>
        </p:txBody>
      </p:sp>
      <p:sp>
        <p:nvSpPr>
          <p:cNvPr id="148" name="Rectangle 147">
            <a:extLst>
              <a:ext uri="{FF2B5EF4-FFF2-40B4-BE49-F238E27FC236}">
                <a16:creationId xmlns:a16="http://schemas.microsoft.com/office/drawing/2014/main" id="{CF473B2C-28E8-4500-93EF-71A237D955DE}"/>
              </a:ext>
            </a:extLst>
          </p:cNvPr>
          <p:cNvSpPr/>
          <p:nvPr/>
        </p:nvSpPr>
        <p:spPr>
          <a:xfrm>
            <a:off x="5247850" y="4525027"/>
            <a:ext cx="719383" cy="2362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4.2.7 Nutrition &amp; Health</a:t>
            </a:r>
          </a:p>
        </p:txBody>
      </p:sp>
      <p:sp>
        <p:nvSpPr>
          <p:cNvPr id="149" name="Rectangle 148">
            <a:extLst>
              <a:ext uri="{FF2B5EF4-FFF2-40B4-BE49-F238E27FC236}">
                <a16:creationId xmlns:a16="http://schemas.microsoft.com/office/drawing/2014/main" id="{CF473B2C-28E8-4500-93EF-71A237D955DE}"/>
              </a:ext>
            </a:extLst>
          </p:cNvPr>
          <p:cNvSpPr/>
          <p:nvPr/>
        </p:nvSpPr>
        <p:spPr>
          <a:xfrm>
            <a:off x="6010597" y="4522871"/>
            <a:ext cx="664520" cy="23105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4.2.8 Animal science</a:t>
            </a:r>
          </a:p>
        </p:txBody>
      </p:sp>
      <p:sp>
        <p:nvSpPr>
          <p:cNvPr id="150" name="Rectangle 149">
            <a:extLst>
              <a:ext uri="{FF2B5EF4-FFF2-40B4-BE49-F238E27FC236}">
                <a16:creationId xmlns:a16="http://schemas.microsoft.com/office/drawing/2014/main" id="{991DD467-E0D9-43DB-9A34-3B110952DBFA}"/>
              </a:ext>
            </a:extLst>
          </p:cNvPr>
          <p:cNvSpPr/>
          <p:nvPr/>
        </p:nvSpPr>
        <p:spPr>
          <a:xfrm>
            <a:off x="10302434" y="4488689"/>
            <a:ext cx="783692" cy="2118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nSpc>
                <a:spcPct val="85000"/>
              </a:lnSpc>
            </a:pPr>
            <a:r>
              <a:rPr lang="en-GB" sz="800" dirty="0">
                <a:solidFill>
                  <a:schemeClr val="bg1"/>
                </a:solidFill>
                <a:latin typeface="Arial" panose="020B0604020202020204" pitchFamily="34" charset="0"/>
                <a:cs typeface="Arial" panose="020B0604020202020204" pitchFamily="34" charset="0"/>
              </a:rPr>
              <a:t>4.3.1f Nutrition &amp; Health</a:t>
            </a:r>
          </a:p>
        </p:txBody>
      </p:sp>
      <p:sp>
        <p:nvSpPr>
          <p:cNvPr id="162" name="Rectangle 161">
            <a:extLst>
              <a:ext uri="{FF2B5EF4-FFF2-40B4-BE49-F238E27FC236}">
                <a16:creationId xmlns:a16="http://schemas.microsoft.com/office/drawing/2014/main" id="{1C637476-EEB9-8343-B986-23521EC2C2A9}"/>
              </a:ext>
            </a:extLst>
          </p:cNvPr>
          <p:cNvSpPr/>
          <p:nvPr/>
        </p:nvSpPr>
        <p:spPr>
          <a:xfrm>
            <a:off x="2934686" y="6566116"/>
            <a:ext cx="180000" cy="180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Graphik"/>
              <a:ea typeface="+mn-ea"/>
              <a:cs typeface="+mn-cs"/>
            </a:endParaRPr>
          </a:p>
        </p:txBody>
      </p:sp>
      <p:sp>
        <p:nvSpPr>
          <p:cNvPr id="163" name="Rectangle 162">
            <a:extLst>
              <a:ext uri="{FF2B5EF4-FFF2-40B4-BE49-F238E27FC236}">
                <a16:creationId xmlns:a16="http://schemas.microsoft.com/office/drawing/2014/main" id="{B982F89B-0B79-F046-84E2-4DD61DD042DF}"/>
              </a:ext>
            </a:extLst>
          </p:cNvPr>
          <p:cNvSpPr/>
          <p:nvPr/>
        </p:nvSpPr>
        <p:spPr>
          <a:xfrm>
            <a:off x="3116533" y="6566116"/>
            <a:ext cx="625098" cy="18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u="none" strike="noStrike" kern="1200" cap="none" spc="0" normalizeH="0" baseline="0" noProof="0" dirty="0">
                <a:ln>
                  <a:noFill/>
                </a:ln>
                <a:solidFill>
                  <a:srgbClr val="000000"/>
                </a:solidFill>
                <a:effectLst/>
                <a:uLnTx/>
                <a:uFillTx/>
                <a:latin typeface="Univers Condensed Light" panose="020B0306020202040204" pitchFamily="34" charset="0"/>
              </a:rPr>
              <a:t>High</a:t>
            </a:r>
          </a:p>
        </p:txBody>
      </p:sp>
      <p:sp>
        <p:nvSpPr>
          <p:cNvPr id="165" name="Rectangle 164">
            <a:extLst>
              <a:ext uri="{FF2B5EF4-FFF2-40B4-BE49-F238E27FC236}">
                <a16:creationId xmlns:a16="http://schemas.microsoft.com/office/drawing/2014/main" id="{343E956C-C218-7C45-9736-DBA951514284}"/>
              </a:ext>
            </a:extLst>
          </p:cNvPr>
          <p:cNvSpPr/>
          <p:nvPr/>
        </p:nvSpPr>
        <p:spPr>
          <a:xfrm>
            <a:off x="3741631" y="6566116"/>
            <a:ext cx="180000" cy="180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Graphik"/>
              <a:ea typeface="+mn-ea"/>
              <a:cs typeface="+mn-cs"/>
            </a:endParaRPr>
          </a:p>
        </p:txBody>
      </p:sp>
      <p:sp>
        <p:nvSpPr>
          <p:cNvPr id="166" name="Rectangle 165">
            <a:extLst>
              <a:ext uri="{FF2B5EF4-FFF2-40B4-BE49-F238E27FC236}">
                <a16:creationId xmlns:a16="http://schemas.microsoft.com/office/drawing/2014/main" id="{CB35ABA1-081C-D446-8B09-D6ABE999501D}"/>
              </a:ext>
            </a:extLst>
          </p:cNvPr>
          <p:cNvSpPr/>
          <p:nvPr/>
        </p:nvSpPr>
        <p:spPr>
          <a:xfrm>
            <a:off x="3923477" y="6566116"/>
            <a:ext cx="789419" cy="18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u="none" strike="noStrike" kern="1200" cap="none" spc="0" normalizeH="0" baseline="0" noProof="0" dirty="0">
                <a:ln>
                  <a:noFill/>
                </a:ln>
                <a:solidFill>
                  <a:srgbClr val="000000"/>
                </a:solidFill>
                <a:effectLst/>
                <a:uLnTx/>
                <a:uFillTx/>
                <a:latin typeface="Univers Condensed Light" panose="020B0306020202040204" pitchFamily="34" charset="0"/>
              </a:rPr>
              <a:t>Medium</a:t>
            </a:r>
          </a:p>
        </p:txBody>
      </p:sp>
      <p:sp>
        <p:nvSpPr>
          <p:cNvPr id="168" name="Rectangle 167">
            <a:extLst>
              <a:ext uri="{FF2B5EF4-FFF2-40B4-BE49-F238E27FC236}">
                <a16:creationId xmlns:a16="http://schemas.microsoft.com/office/drawing/2014/main" id="{E1B07C6F-E21C-F84E-BFCA-CC91D5EC206A}"/>
              </a:ext>
            </a:extLst>
          </p:cNvPr>
          <p:cNvSpPr/>
          <p:nvPr/>
        </p:nvSpPr>
        <p:spPr>
          <a:xfrm>
            <a:off x="4712896" y="6566116"/>
            <a:ext cx="180000" cy="180000"/>
          </a:xfrm>
          <a:prstGeom prst="rect">
            <a:avLst/>
          </a:prstGeom>
          <a:solidFill>
            <a:schemeClr val="accent2">
              <a:alpha val="7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90000"/>
              </a:lnSpc>
              <a:spcBef>
                <a:spcPts val="0"/>
              </a:spcBef>
              <a:spcAft>
                <a:spcPts val="0"/>
              </a:spcAft>
              <a:buClrTx/>
              <a:buSzTx/>
              <a:buFontTx/>
              <a:buNone/>
              <a:tabLst/>
              <a:defRPr/>
            </a:pPr>
            <a:endParaRPr kumimoji="0" lang="en-GB" sz="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170" name="Rectangle 169">
            <a:extLst>
              <a:ext uri="{FF2B5EF4-FFF2-40B4-BE49-F238E27FC236}">
                <a16:creationId xmlns:a16="http://schemas.microsoft.com/office/drawing/2014/main" id="{B48EAAC8-E3D0-7F42-9536-C93BD997287D}"/>
              </a:ext>
            </a:extLst>
          </p:cNvPr>
          <p:cNvSpPr/>
          <p:nvPr/>
        </p:nvSpPr>
        <p:spPr>
          <a:xfrm>
            <a:off x="4985383" y="6566116"/>
            <a:ext cx="789419" cy="18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u="none" strike="noStrike" kern="1200" cap="none" spc="0" normalizeH="0" baseline="0" noProof="0" dirty="0">
                <a:ln>
                  <a:noFill/>
                </a:ln>
                <a:solidFill>
                  <a:srgbClr val="000000"/>
                </a:solidFill>
                <a:effectLst/>
                <a:uLnTx/>
                <a:uFillTx/>
                <a:latin typeface="Univers Condensed Light" panose="020B0306020202040204" pitchFamily="34" charset="0"/>
              </a:rPr>
              <a:t>Low</a:t>
            </a:r>
          </a:p>
        </p:txBody>
      </p:sp>
      <p:sp>
        <p:nvSpPr>
          <p:cNvPr id="171" name="Rectangle 170">
            <a:extLst>
              <a:ext uri="{FF2B5EF4-FFF2-40B4-BE49-F238E27FC236}">
                <a16:creationId xmlns:a16="http://schemas.microsoft.com/office/drawing/2014/main" id="{049761F9-62E4-2940-BAA5-BD47EA066565}"/>
              </a:ext>
            </a:extLst>
          </p:cNvPr>
          <p:cNvSpPr/>
          <p:nvPr/>
        </p:nvSpPr>
        <p:spPr>
          <a:xfrm>
            <a:off x="789854" y="6566116"/>
            <a:ext cx="180000" cy="180000"/>
          </a:xfrm>
          <a:prstGeom prst="rect">
            <a:avLst/>
          </a:prstGeom>
          <a:solidFill>
            <a:schemeClr val="bg2">
              <a:alpha val="7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90000"/>
              </a:lnSpc>
              <a:spcBef>
                <a:spcPts val="0"/>
              </a:spcBef>
              <a:spcAft>
                <a:spcPts val="0"/>
              </a:spcAft>
              <a:buClrTx/>
              <a:buSzTx/>
              <a:buFontTx/>
              <a:buNone/>
              <a:tabLst/>
              <a:defRPr/>
            </a:pPr>
            <a:endParaRPr kumimoji="0" lang="en-GB" sz="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172" name="Rectangle 171">
            <a:extLst>
              <a:ext uri="{FF2B5EF4-FFF2-40B4-BE49-F238E27FC236}">
                <a16:creationId xmlns:a16="http://schemas.microsoft.com/office/drawing/2014/main" id="{14D567A2-56DE-364F-BCBA-9EBF6D1C8B5C}"/>
              </a:ext>
            </a:extLst>
          </p:cNvPr>
          <p:cNvSpPr/>
          <p:nvPr/>
        </p:nvSpPr>
        <p:spPr>
          <a:xfrm>
            <a:off x="1062340" y="6566116"/>
            <a:ext cx="1096171" cy="18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u="none" strike="noStrike" kern="1200" cap="none" spc="0" normalizeH="0" baseline="0" noProof="0" dirty="0">
                <a:ln>
                  <a:noFill/>
                </a:ln>
                <a:solidFill>
                  <a:srgbClr val="000000"/>
                </a:solidFill>
                <a:effectLst/>
                <a:uLnTx/>
                <a:uFillTx/>
                <a:latin typeface="Univers Condensed Light" panose="020B0306020202040204" pitchFamily="34" charset="0"/>
              </a:rPr>
              <a:t>Out of Scope</a:t>
            </a:r>
          </a:p>
        </p:txBody>
      </p:sp>
      <p:sp>
        <p:nvSpPr>
          <p:cNvPr id="173" name="Rectangle 172">
            <a:extLst>
              <a:ext uri="{FF2B5EF4-FFF2-40B4-BE49-F238E27FC236}">
                <a16:creationId xmlns:a16="http://schemas.microsoft.com/office/drawing/2014/main" id="{AC83EDF0-0DC9-E941-A8A0-4560863A9284}"/>
              </a:ext>
            </a:extLst>
          </p:cNvPr>
          <p:cNvSpPr/>
          <p:nvPr/>
        </p:nvSpPr>
        <p:spPr>
          <a:xfrm>
            <a:off x="2158511" y="6533006"/>
            <a:ext cx="652743" cy="2616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u="none" strike="noStrike" kern="1200" cap="none" spc="0" normalizeH="0" baseline="0" noProof="0" dirty="0">
                <a:ln>
                  <a:noFill/>
                </a:ln>
                <a:solidFill>
                  <a:srgbClr val="000000"/>
                </a:solidFill>
                <a:effectLst/>
                <a:uLnTx/>
                <a:uFillTx/>
                <a:latin typeface="Univers Condensed Light" panose="020B0306020202040204" pitchFamily="34" charset="0"/>
              </a:rPr>
              <a:t>Maturity:</a:t>
            </a:r>
            <a:endParaRPr kumimoji="0" lang="en-US" sz="1100" u="none" strike="noStrike" kern="1200" cap="none" spc="0" normalizeH="0" baseline="0" noProof="0" dirty="0">
              <a:ln>
                <a:noFill/>
              </a:ln>
              <a:solidFill>
                <a:srgbClr val="000000"/>
              </a:solidFill>
              <a:effectLst/>
              <a:uLnTx/>
              <a:uFillTx/>
              <a:latin typeface="Univers Condensed Light" panose="020B0306020202040204" pitchFamily="34" charset="0"/>
            </a:endParaRPr>
          </a:p>
        </p:txBody>
      </p:sp>
    </p:spTree>
    <p:extLst>
      <p:ext uri="{BB962C8B-B14F-4D97-AF65-F5344CB8AC3E}">
        <p14:creationId xmlns:p14="http://schemas.microsoft.com/office/powerpoint/2010/main" val="22720978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Picture 49" descr="A picture containing shape&#10;&#10;Description automatically generated">
            <a:extLst>
              <a:ext uri="{FF2B5EF4-FFF2-40B4-BE49-F238E27FC236}">
                <a16:creationId xmlns:a16="http://schemas.microsoft.com/office/drawing/2014/main" id="{6F3BC584-D4FF-7B47-9437-6ADDCE49B93F}"/>
              </a:ext>
            </a:extLst>
          </p:cNvPr>
          <p:cNvPicPr>
            <a:picLocks noChangeAspect="1"/>
          </p:cNvPicPr>
          <p:nvPr/>
        </p:nvPicPr>
        <p:blipFill>
          <a:blip r:embed="rId3" cstate="email">
            <a:alphaModFix amt="35000"/>
            <a:extLst>
              <a:ext uri="{28A0092B-C50C-407E-A947-70E740481C1C}">
                <a14:useLocalDpi xmlns:a14="http://schemas.microsoft.com/office/drawing/2010/main"/>
              </a:ext>
            </a:extLst>
          </a:blip>
          <a:stretch>
            <a:fillRect/>
          </a:stretch>
        </p:blipFill>
        <p:spPr>
          <a:xfrm>
            <a:off x="7637633" y="56166"/>
            <a:ext cx="8060104" cy="6858000"/>
          </a:xfrm>
          <a:prstGeom prst="rect">
            <a:avLst/>
          </a:prstGeom>
        </p:spPr>
      </p:pic>
      <p:sp>
        <p:nvSpPr>
          <p:cNvPr id="2" name="Title 1">
            <a:extLst>
              <a:ext uri="{FF2B5EF4-FFF2-40B4-BE49-F238E27FC236}">
                <a16:creationId xmlns:a16="http://schemas.microsoft.com/office/drawing/2014/main" id="{0B03CC9E-1571-48F4-9918-62EC7CDB55A3}"/>
              </a:ext>
            </a:extLst>
          </p:cNvPr>
          <p:cNvSpPr>
            <a:spLocks noGrp="1"/>
          </p:cNvSpPr>
          <p:nvPr>
            <p:ph type="title"/>
          </p:nvPr>
        </p:nvSpPr>
        <p:spPr>
          <a:xfrm>
            <a:off x="713664" y="231976"/>
            <a:ext cx="11430000" cy="990600"/>
          </a:xfrm>
        </p:spPr>
        <p:txBody>
          <a:bodyPr>
            <a:normAutofit/>
          </a:bodyPr>
          <a:lstStyle/>
          <a:p>
            <a:r>
              <a:rPr lang="en-US" sz="3200" b="1" dirty="0">
                <a:solidFill>
                  <a:schemeClr val="accent1"/>
                </a:solidFill>
                <a:latin typeface="Univers Condensed" panose="020B0506020202050204" pitchFamily="34" charset="0"/>
              </a:rPr>
              <a:t>GLOBAL DIGITAL PRACTICE </a:t>
            </a:r>
            <a:r>
              <a:rPr lang="en-US" sz="3200" b="1" dirty="0">
                <a:solidFill>
                  <a:schemeClr val="tx2"/>
                </a:solidFill>
                <a:latin typeface="Univers Condensed" panose="020B0506020202050204" pitchFamily="34" charset="0"/>
              </a:rPr>
              <a:t>GOVERNANCE STRUCTURE</a:t>
            </a:r>
          </a:p>
        </p:txBody>
      </p:sp>
      <p:grpSp>
        <p:nvGrpSpPr>
          <p:cNvPr id="29" name="Group 28">
            <a:extLst>
              <a:ext uri="{FF2B5EF4-FFF2-40B4-BE49-F238E27FC236}">
                <a16:creationId xmlns:a16="http://schemas.microsoft.com/office/drawing/2014/main" id="{767730E7-A828-4E95-B345-52419AD89441}"/>
              </a:ext>
            </a:extLst>
          </p:cNvPr>
          <p:cNvGrpSpPr/>
          <p:nvPr/>
        </p:nvGrpSpPr>
        <p:grpSpPr>
          <a:xfrm>
            <a:off x="8901112" y="5940761"/>
            <a:ext cx="3039823" cy="723897"/>
            <a:chOff x="6369173" y="5266650"/>
            <a:chExt cx="5027373" cy="1092819"/>
          </a:xfrm>
        </p:grpSpPr>
        <p:sp>
          <p:nvSpPr>
            <p:cNvPr id="26" name="Rectangle 25">
              <a:extLst>
                <a:ext uri="{FF2B5EF4-FFF2-40B4-BE49-F238E27FC236}">
                  <a16:creationId xmlns:a16="http://schemas.microsoft.com/office/drawing/2014/main" id="{C853F67A-73FA-4663-B03F-D2599DF30EA1}"/>
                </a:ext>
              </a:extLst>
            </p:cNvPr>
            <p:cNvSpPr/>
            <p:nvPr/>
          </p:nvSpPr>
          <p:spPr>
            <a:xfrm>
              <a:off x="6369173" y="5266650"/>
              <a:ext cx="5027373" cy="109281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91440" bIns="91440" rtlCol="0" anchor="ctr"/>
            <a:lstStyle/>
            <a:p>
              <a:r>
                <a:rPr lang="en-US" sz="1200" b="1" dirty="0">
                  <a:solidFill>
                    <a:schemeClr val="tx1"/>
                  </a:solidFill>
                </a:rPr>
                <a:t>LEGEND:</a:t>
              </a:r>
            </a:p>
          </p:txBody>
        </p:sp>
        <p:grpSp>
          <p:nvGrpSpPr>
            <p:cNvPr id="27" name="Group 26">
              <a:extLst>
                <a:ext uri="{FF2B5EF4-FFF2-40B4-BE49-F238E27FC236}">
                  <a16:creationId xmlns:a16="http://schemas.microsoft.com/office/drawing/2014/main" id="{804456AD-E905-481B-ACA5-59FF038220E7}"/>
                </a:ext>
              </a:extLst>
            </p:cNvPr>
            <p:cNvGrpSpPr/>
            <p:nvPr/>
          </p:nvGrpSpPr>
          <p:grpSpPr>
            <a:xfrm>
              <a:off x="7763312" y="5499998"/>
              <a:ext cx="3493392" cy="739645"/>
              <a:chOff x="7763312" y="5508395"/>
              <a:chExt cx="3493392" cy="739645"/>
            </a:xfrm>
          </p:grpSpPr>
          <p:sp>
            <p:nvSpPr>
              <p:cNvPr id="20" name="Rounded Rectangle 149">
                <a:extLst>
                  <a:ext uri="{FF2B5EF4-FFF2-40B4-BE49-F238E27FC236}">
                    <a16:creationId xmlns:a16="http://schemas.microsoft.com/office/drawing/2014/main" id="{3B96D12F-138A-4CCC-81ED-1083662D8A30}"/>
                  </a:ext>
                </a:extLst>
              </p:cNvPr>
              <p:cNvSpPr/>
              <p:nvPr/>
            </p:nvSpPr>
            <p:spPr>
              <a:xfrm>
                <a:off x="10155351" y="5508395"/>
                <a:ext cx="1101353" cy="739645"/>
              </a:xfrm>
              <a:prstGeom prst="rect">
                <a:avLst/>
              </a:prstGeom>
              <a:solidFill>
                <a:schemeClr val="accent4"/>
              </a:solidFill>
              <a:ln w="12700" cap="flat" cmpd="sng" algn="ctr">
                <a:noFill/>
                <a:prstDash val="solid"/>
              </a:ln>
              <a:effectLst/>
            </p:spPr>
            <p:txBody>
              <a:bodyPr lIns="0" rIns="0" anchor="ctr" anchorCtr="0"/>
              <a:lstStyle/>
              <a:p>
                <a:pPr lvl="0" algn="ctr" defTabSz="456971">
                  <a:defRPr/>
                </a:pPr>
                <a:r>
                  <a:rPr lang="en-US" sz="700" b="1" kern="0" dirty="0">
                    <a:solidFill>
                      <a:srgbClr val="FFFFFF"/>
                    </a:solidFill>
                    <a:latin typeface="Arial"/>
                    <a:cs typeface="Arial" panose="020B0604020202020204" pitchFamily="34" charset="0"/>
                  </a:rPr>
                  <a:t>Institutional Strategy &amp; Systems Organization</a:t>
                </a:r>
                <a:endParaRPr kumimoji="0" lang="en-US" sz="700" b="1" i="0" u="none" strike="noStrike" kern="0" cap="none" spc="0" normalizeH="0" baseline="0" noProof="0" dirty="0">
                  <a:ln>
                    <a:noFill/>
                  </a:ln>
                  <a:solidFill>
                    <a:srgbClr val="FFFFFF"/>
                  </a:solidFill>
                  <a:effectLst/>
                  <a:uLnTx/>
                  <a:uFillTx/>
                  <a:latin typeface="Arial"/>
                  <a:ea typeface="+mn-ea"/>
                  <a:cs typeface="Arial" panose="020B0604020202020204" pitchFamily="34" charset="0"/>
                </a:endParaRPr>
              </a:p>
            </p:txBody>
          </p:sp>
          <p:sp>
            <p:nvSpPr>
              <p:cNvPr id="21" name="Rounded Rectangle 149">
                <a:extLst>
                  <a:ext uri="{FF2B5EF4-FFF2-40B4-BE49-F238E27FC236}">
                    <a16:creationId xmlns:a16="http://schemas.microsoft.com/office/drawing/2014/main" id="{1DD9F626-C91F-4C3A-B44B-DD6E44F31834}"/>
                  </a:ext>
                </a:extLst>
              </p:cNvPr>
              <p:cNvSpPr/>
              <p:nvPr/>
            </p:nvSpPr>
            <p:spPr>
              <a:xfrm>
                <a:off x="8967198" y="5508395"/>
                <a:ext cx="1048311" cy="739645"/>
              </a:xfrm>
              <a:prstGeom prst="rect">
                <a:avLst/>
              </a:prstGeom>
              <a:solidFill>
                <a:schemeClr val="accent5"/>
              </a:solidFill>
              <a:ln w="12700" cap="flat" cmpd="sng" algn="ctr">
                <a:noFill/>
                <a:prstDash val="solid"/>
              </a:ln>
              <a:effectLst/>
            </p:spPr>
            <p:txBody>
              <a:bodyPr lIns="0" rIns="0" anchor="ctr" anchorCtr="0"/>
              <a:lstStyle/>
              <a:p>
                <a:pPr marL="0" marR="0" lvl="0" indent="0" algn="ctr" defTabSz="296178" rtl="0" eaLnBrk="1" fontAlgn="base" latinLnBrk="0" hangingPunct="1">
                  <a:lnSpc>
                    <a:spcPct val="90000"/>
                  </a:lnSpc>
                  <a:spcBef>
                    <a:spcPct val="0"/>
                  </a:spcBef>
                  <a:spcAft>
                    <a:spcPts val="0"/>
                  </a:spcAft>
                  <a:buClrTx/>
                  <a:buSzTx/>
                  <a:buFontTx/>
                  <a:buNone/>
                  <a:tabLst/>
                  <a:defRPr/>
                </a:pPr>
                <a:r>
                  <a:rPr kumimoji="0" lang="en-US" sz="700" b="1" i="0" u="none" strike="noStrike" kern="0" cap="none" spc="0" normalizeH="0" baseline="0" noProof="0" dirty="0">
                    <a:ln>
                      <a:noFill/>
                    </a:ln>
                    <a:solidFill>
                      <a:srgbClr val="FFFFFF"/>
                    </a:solidFill>
                    <a:effectLst/>
                    <a:uLnTx/>
                    <a:uFillTx/>
                    <a:latin typeface="Arial"/>
                    <a:ea typeface="+mn-ea"/>
                    <a:cs typeface="Arial" panose="020B0604020202020204" pitchFamily="34" charset="0"/>
                  </a:rPr>
                  <a:t>Global &amp; Regional Engagement Organization</a:t>
                </a:r>
              </a:p>
            </p:txBody>
          </p:sp>
          <p:sp>
            <p:nvSpPr>
              <p:cNvPr id="22" name="Rounded Rectangle 167">
                <a:extLst>
                  <a:ext uri="{FF2B5EF4-FFF2-40B4-BE49-F238E27FC236}">
                    <a16:creationId xmlns:a16="http://schemas.microsoft.com/office/drawing/2014/main" id="{B67AFE92-A6EF-4596-946E-37D0C66EEC38}"/>
                  </a:ext>
                </a:extLst>
              </p:cNvPr>
              <p:cNvSpPr/>
              <p:nvPr/>
            </p:nvSpPr>
            <p:spPr>
              <a:xfrm>
                <a:off x="7763312" y="5508395"/>
                <a:ext cx="1048311" cy="739645"/>
              </a:xfrm>
              <a:prstGeom prst="rect">
                <a:avLst/>
              </a:prstGeom>
              <a:solidFill>
                <a:schemeClr val="accent2"/>
              </a:solidFill>
              <a:ln w="12700" cap="flat" cmpd="sng" algn="ctr">
                <a:noFill/>
                <a:prstDash val="solid"/>
              </a:ln>
              <a:effectLst/>
            </p:spPr>
            <p:txBody>
              <a:bodyPr lIns="0" rIns="0" anchor="ctr"/>
              <a:lstStyle/>
              <a:p>
                <a:pPr marL="0" marR="0" lvl="0" indent="0" algn="ctr" defTabSz="456971" rtl="0" eaLnBrk="1" fontAlgn="auto" latinLnBrk="0" hangingPunct="1">
                  <a:lnSpc>
                    <a:spcPct val="100000"/>
                  </a:lnSpc>
                  <a:spcBef>
                    <a:spcPts val="0"/>
                  </a:spcBef>
                  <a:spcAft>
                    <a:spcPts val="0"/>
                  </a:spcAft>
                  <a:buClrTx/>
                  <a:buSzTx/>
                  <a:buFontTx/>
                  <a:buNone/>
                  <a:tabLst/>
                  <a:defRPr/>
                </a:pPr>
                <a:r>
                  <a:rPr kumimoji="0" lang="en-US" sz="700" b="1" i="0" u="none" strike="noStrike" kern="1200" cap="none" spc="0" normalizeH="0" baseline="0" noProof="0" dirty="0">
                    <a:ln>
                      <a:noFill/>
                    </a:ln>
                    <a:solidFill>
                      <a:srgbClr val="FFFFFF"/>
                    </a:solidFill>
                    <a:effectLst/>
                    <a:uLnTx/>
                    <a:uFillTx/>
                    <a:latin typeface="Arial"/>
                    <a:ea typeface="+mn-ea"/>
                    <a:cs typeface="+mn-cs"/>
                  </a:rPr>
                  <a:t>Research Delivery Organization</a:t>
                </a:r>
              </a:p>
            </p:txBody>
          </p:sp>
        </p:grpSp>
      </p:grpSp>
      <p:sp>
        <p:nvSpPr>
          <p:cNvPr id="13" name="Rounded Rectangle 167">
            <a:extLst>
              <a:ext uri="{FF2B5EF4-FFF2-40B4-BE49-F238E27FC236}">
                <a16:creationId xmlns:a16="http://schemas.microsoft.com/office/drawing/2014/main" id="{3D25E1AA-7BBE-4582-977B-922CF4D349CF}"/>
              </a:ext>
            </a:extLst>
          </p:cNvPr>
          <p:cNvSpPr/>
          <p:nvPr/>
        </p:nvSpPr>
        <p:spPr>
          <a:xfrm>
            <a:off x="7102173" y="1283591"/>
            <a:ext cx="2190799" cy="456962"/>
          </a:xfrm>
          <a:prstGeom prst="rect">
            <a:avLst/>
          </a:prstGeom>
          <a:solidFill>
            <a:schemeClr val="bg1">
              <a:lumMod val="85000"/>
            </a:schemeClr>
          </a:solidFill>
          <a:ln w="25400" cap="flat" cmpd="sng" algn="ctr">
            <a:solidFill>
              <a:sysClr val="window" lastClr="FFFFFF">
                <a:hueOff val="0"/>
                <a:satOff val="0"/>
                <a:lumOff val="0"/>
                <a:alphaOff val="0"/>
              </a:sysClr>
            </a:solidFill>
            <a:prstDash val="solid"/>
          </a:ln>
          <a:effectLst/>
        </p:spPr>
        <p:txBody>
          <a:bodyPr anchor="ctr"/>
          <a:lstStyle/>
          <a:p>
            <a:pPr marL="0" marR="0" lvl="0" indent="0" algn="ctr" defTabSz="296178" rtl="0" eaLnBrk="1" fontAlgn="base" latinLnBrk="0" hangingPunct="1">
              <a:lnSpc>
                <a:spcPct val="100000"/>
              </a:lnSpc>
              <a:spcBef>
                <a:spcPct val="0"/>
              </a:spcBef>
              <a:spcAft>
                <a:spcPct val="0"/>
              </a:spcAft>
              <a:buClrTx/>
              <a:buSzTx/>
              <a:buFontTx/>
              <a:buNone/>
              <a:tabLst/>
              <a:defRPr/>
            </a:pPr>
            <a:r>
              <a:rPr kumimoji="0" lang="en-US" sz="1099" b="1" i="0" u="none" strike="noStrike" kern="0" cap="none" spc="0" normalizeH="0" baseline="0" noProof="0">
                <a:ln>
                  <a:noFill/>
                </a:ln>
                <a:solidFill>
                  <a:srgbClr val="000000"/>
                </a:solidFill>
                <a:effectLst/>
                <a:uLnTx/>
                <a:uFillTx/>
                <a:latin typeface="Arial"/>
                <a:ea typeface="+mn-ea"/>
                <a:cs typeface="Arial" panose="020B0604020202020204" pitchFamily="34" charset="0"/>
              </a:rPr>
              <a:t>Executive Sponsor</a:t>
            </a:r>
          </a:p>
        </p:txBody>
      </p:sp>
      <p:sp>
        <p:nvSpPr>
          <p:cNvPr id="14" name="Rounded Rectangle 167">
            <a:extLst>
              <a:ext uri="{FF2B5EF4-FFF2-40B4-BE49-F238E27FC236}">
                <a16:creationId xmlns:a16="http://schemas.microsoft.com/office/drawing/2014/main" id="{041C9F0B-81B3-454D-9F39-04ECEBAEBB62}"/>
              </a:ext>
            </a:extLst>
          </p:cNvPr>
          <p:cNvSpPr/>
          <p:nvPr/>
        </p:nvSpPr>
        <p:spPr>
          <a:xfrm>
            <a:off x="7102173" y="1931660"/>
            <a:ext cx="2190798" cy="681570"/>
          </a:xfrm>
          <a:prstGeom prst="rect">
            <a:avLst/>
          </a:prstGeom>
          <a:solidFill>
            <a:schemeClr val="bg1">
              <a:lumMod val="65000"/>
            </a:schemeClr>
          </a:solidFill>
          <a:ln w="25400" cap="flat" cmpd="sng" algn="ctr">
            <a:solidFill>
              <a:sysClr val="window" lastClr="FFFFFF">
                <a:hueOff val="0"/>
                <a:satOff val="0"/>
                <a:lumOff val="0"/>
                <a:alphaOff val="0"/>
              </a:sysClr>
            </a:solidFill>
            <a:prstDash val="solid"/>
          </a:ln>
          <a:effectLst/>
        </p:spPr>
        <p:txBody>
          <a:bodyPr anchor="ctr"/>
          <a:lstStyle/>
          <a:p>
            <a:pPr marL="0" marR="0" lvl="0" indent="0" algn="ctr" defTabSz="296178" rtl="0" eaLnBrk="1" fontAlgn="base" latinLnBrk="0" hangingPunct="1">
              <a:lnSpc>
                <a:spcPct val="100000"/>
              </a:lnSpc>
              <a:spcBef>
                <a:spcPct val="0"/>
              </a:spcBef>
              <a:spcAft>
                <a:spcPct val="0"/>
              </a:spcAft>
              <a:buClrTx/>
              <a:buSzTx/>
              <a:buFontTx/>
              <a:buNone/>
              <a:tabLst/>
              <a:defRPr/>
            </a:pPr>
            <a:r>
              <a:rPr kumimoji="0" lang="en-US" sz="1099" b="1" i="0" u="none" strike="noStrike" kern="0" cap="none" spc="0" normalizeH="0" baseline="0" noProof="0" dirty="0">
                <a:ln>
                  <a:noFill/>
                </a:ln>
                <a:solidFill>
                  <a:prstClr val="white"/>
                </a:solidFill>
                <a:effectLst/>
                <a:uLnTx/>
                <a:uFillTx/>
                <a:latin typeface="Arial"/>
                <a:ea typeface="+mn-ea"/>
                <a:cs typeface="Arial" panose="020B0604020202020204" pitchFamily="34" charset="0"/>
              </a:rPr>
              <a:t>Digital Innovation Officer (Research)</a:t>
            </a:r>
          </a:p>
        </p:txBody>
      </p:sp>
      <p:sp>
        <p:nvSpPr>
          <p:cNvPr id="30" name="Rectangle 29">
            <a:extLst>
              <a:ext uri="{FF2B5EF4-FFF2-40B4-BE49-F238E27FC236}">
                <a16:creationId xmlns:a16="http://schemas.microsoft.com/office/drawing/2014/main" id="{5D71975C-CC4F-4261-88F5-16E8254A5BEC}"/>
              </a:ext>
            </a:extLst>
          </p:cNvPr>
          <p:cNvSpPr/>
          <p:nvPr/>
        </p:nvSpPr>
        <p:spPr>
          <a:xfrm>
            <a:off x="1377322" y="3204869"/>
            <a:ext cx="9411630" cy="2092505"/>
          </a:xfrm>
          <a:prstGeom prst="rect">
            <a:avLst/>
          </a:prstGeom>
          <a:noFill/>
          <a:ln>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pPr algn="ctr"/>
            <a:endParaRPr lang="en-US" err="1"/>
          </a:p>
        </p:txBody>
      </p:sp>
      <p:cxnSp>
        <p:nvCxnSpPr>
          <p:cNvPr id="35" name="Straight Connector 34">
            <a:extLst>
              <a:ext uri="{FF2B5EF4-FFF2-40B4-BE49-F238E27FC236}">
                <a16:creationId xmlns:a16="http://schemas.microsoft.com/office/drawing/2014/main" id="{24DAB4AB-0173-4BF5-ADF2-A2533B2ACE1C}"/>
              </a:ext>
            </a:extLst>
          </p:cNvPr>
          <p:cNvCxnSpPr>
            <a:cxnSpLocks/>
            <a:stCxn id="14" idx="0"/>
            <a:endCxn id="13" idx="2"/>
          </p:cNvCxnSpPr>
          <p:nvPr/>
        </p:nvCxnSpPr>
        <p:spPr>
          <a:xfrm flipV="1">
            <a:off x="8197572" y="1740553"/>
            <a:ext cx="1" cy="191107"/>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38" name="Rounded Rectangle 167">
            <a:extLst>
              <a:ext uri="{FF2B5EF4-FFF2-40B4-BE49-F238E27FC236}">
                <a16:creationId xmlns:a16="http://schemas.microsoft.com/office/drawing/2014/main" id="{16940B34-CF0E-40FF-A007-08F477043350}"/>
              </a:ext>
            </a:extLst>
          </p:cNvPr>
          <p:cNvSpPr/>
          <p:nvPr/>
        </p:nvSpPr>
        <p:spPr>
          <a:xfrm>
            <a:off x="2899027" y="2647700"/>
            <a:ext cx="1418134" cy="412923"/>
          </a:xfrm>
          <a:prstGeom prst="rect">
            <a:avLst/>
          </a:prstGeom>
          <a:solidFill>
            <a:schemeClr val="bg1">
              <a:lumMod val="65000"/>
            </a:schemeClr>
          </a:solidFill>
          <a:ln w="25400" cap="flat" cmpd="sng" algn="ctr">
            <a:solidFill>
              <a:sysClr val="window" lastClr="FFFFFF">
                <a:hueOff val="0"/>
                <a:satOff val="0"/>
                <a:lumOff val="0"/>
                <a:alphaOff val="0"/>
              </a:sysClr>
            </a:solidFill>
            <a:prstDash val="solid"/>
          </a:ln>
          <a:effectLst/>
        </p:spPr>
        <p:txBody>
          <a:bodyPr anchor="ctr"/>
          <a:lstStyle/>
          <a:p>
            <a:pPr marL="0" marR="0" lvl="0" indent="0" algn="ctr" defTabSz="296178" rtl="0" eaLnBrk="1" fontAlgn="base" latinLnBrk="0" hangingPunct="1">
              <a:lnSpc>
                <a:spcPct val="100000"/>
              </a:lnSpc>
              <a:spcBef>
                <a:spcPct val="0"/>
              </a:spcBef>
              <a:spcAft>
                <a:spcPct val="0"/>
              </a:spcAft>
              <a:buClrTx/>
              <a:buSzTx/>
              <a:buFontTx/>
              <a:buNone/>
              <a:tabLst/>
              <a:defRPr/>
            </a:pPr>
            <a:r>
              <a:rPr kumimoji="0" lang="en-US" sz="1099" b="1" i="0" u="none" strike="noStrike" kern="0" cap="none" spc="0" normalizeH="0" baseline="0" noProof="0" dirty="0">
                <a:ln>
                  <a:noFill/>
                </a:ln>
                <a:solidFill>
                  <a:prstClr val="white"/>
                </a:solidFill>
                <a:effectLst/>
                <a:uLnTx/>
                <a:uFillTx/>
                <a:latin typeface="Arial"/>
                <a:ea typeface="+mn-ea"/>
                <a:cs typeface="Arial" panose="020B0604020202020204" pitchFamily="34" charset="0"/>
              </a:rPr>
              <a:t>Data  Governance Analyst</a:t>
            </a:r>
          </a:p>
        </p:txBody>
      </p:sp>
      <p:sp>
        <p:nvSpPr>
          <p:cNvPr id="39" name="Rounded Rectangle 167">
            <a:extLst>
              <a:ext uri="{FF2B5EF4-FFF2-40B4-BE49-F238E27FC236}">
                <a16:creationId xmlns:a16="http://schemas.microsoft.com/office/drawing/2014/main" id="{8BD9D5D6-7309-4E3F-A575-E231C7D5DEEA}"/>
              </a:ext>
            </a:extLst>
          </p:cNvPr>
          <p:cNvSpPr/>
          <p:nvPr/>
        </p:nvSpPr>
        <p:spPr>
          <a:xfrm>
            <a:off x="1311742" y="2647701"/>
            <a:ext cx="1468910" cy="412923"/>
          </a:xfrm>
          <a:prstGeom prst="rect">
            <a:avLst/>
          </a:prstGeom>
          <a:solidFill>
            <a:schemeClr val="bg1">
              <a:lumMod val="65000"/>
            </a:schemeClr>
          </a:solidFill>
          <a:ln w="25400" cap="flat" cmpd="sng" algn="ctr">
            <a:solidFill>
              <a:sysClr val="window" lastClr="FFFFFF">
                <a:hueOff val="0"/>
                <a:satOff val="0"/>
                <a:lumOff val="0"/>
                <a:alphaOff val="0"/>
              </a:sysClr>
            </a:solidFill>
            <a:prstDash val="solid"/>
          </a:ln>
          <a:effectLst/>
        </p:spPr>
        <p:txBody>
          <a:bodyPr anchor="ctr"/>
          <a:lstStyle/>
          <a:p>
            <a:pPr marL="0" marR="0" lvl="0" indent="0" algn="ctr" defTabSz="296178" rtl="0" eaLnBrk="1" fontAlgn="base" latinLnBrk="0" hangingPunct="1">
              <a:lnSpc>
                <a:spcPct val="100000"/>
              </a:lnSpc>
              <a:spcBef>
                <a:spcPct val="0"/>
              </a:spcBef>
              <a:spcAft>
                <a:spcPct val="0"/>
              </a:spcAft>
              <a:buClrTx/>
              <a:buSzTx/>
              <a:buFontTx/>
              <a:buNone/>
              <a:tabLst/>
              <a:defRPr/>
            </a:pPr>
            <a:r>
              <a:rPr kumimoji="0" lang="en-US" sz="1099" b="1" i="0" u="none" strike="noStrike" kern="0" cap="none" spc="0" normalizeH="0" baseline="0" noProof="0" dirty="0">
                <a:ln>
                  <a:noFill/>
                </a:ln>
                <a:solidFill>
                  <a:prstClr val="white"/>
                </a:solidFill>
                <a:effectLst/>
                <a:uLnTx/>
                <a:uFillTx/>
                <a:latin typeface="Arial"/>
                <a:ea typeface="+mn-ea"/>
                <a:cs typeface="Arial" panose="020B0604020202020204" pitchFamily="34" charset="0"/>
              </a:rPr>
              <a:t>Data Governance Analyst</a:t>
            </a:r>
          </a:p>
        </p:txBody>
      </p:sp>
      <p:grpSp>
        <p:nvGrpSpPr>
          <p:cNvPr id="3" name="Group 2">
            <a:extLst>
              <a:ext uri="{FF2B5EF4-FFF2-40B4-BE49-F238E27FC236}">
                <a16:creationId xmlns:a16="http://schemas.microsoft.com/office/drawing/2014/main" id="{7AC21C0E-DF53-48BB-B53C-641EEFA93AA0}"/>
              </a:ext>
            </a:extLst>
          </p:cNvPr>
          <p:cNvGrpSpPr/>
          <p:nvPr/>
        </p:nvGrpSpPr>
        <p:grpSpPr>
          <a:xfrm>
            <a:off x="1769045" y="3364462"/>
            <a:ext cx="8651978" cy="1786479"/>
            <a:chOff x="2478193" y="3558628"/>
            <a:chExt cx="8651978" cy="1786479"/>
          </a:xfrm>
        </p:grpSpPr>
        <p:sp>
          <p:nvSpPr>
            <p:cNvPr id="7" name="Rounded Rectangle 161">
              <a:extLst>
                <a:ext uri="{FF2B5EF4-FFF2-40B4-BE49-F238E27FC236}">
                  <a16:creationId xmlns:a16="http://schemas.microsoft.com/office/drawing/2014/main" id="{20E4F0EE-6F5C-404A-8920-71A4DA85B03D}"/>
                </a:ext>
              </a:extLst>
            </p:cNvPr>
            <p:cNvSpPr/>
            <p:nvPr/>
          </p:nvSpPr>
          <p:spPr>
            <a:xfrm>
              <a:off x="4005273" y="4521199"/>
              <a:ext cx="1122818" cy="820634"/>
            </a:xfrm>
            <a:prstGeom prst="rect">
              <a:avLst/>
            </a:prstGeom>
            <a:solidFill>
              <a:schemeClr val="accent5"/>
            </a:solidFill>
            <a:ln w="12700" cap="flat" cmpd="sng" algn="ctr">
              <a:solidFill>
                <a:schemeClr val="tx1"/>
              </a:solidFill>
              <a:prstDash val="solid"/>
            </a:ln>
            <a:effectLst/>
          </p:spPr>
          <p:txBody>
            <a:bodyPr lIns="0" rIns="0" anchor="ctr"/>
            <a:lstStyle/>
            <a:p>
              <a:pPr marL="0" marR="0" lvl="0" indent="0" algn="ctr" defTabSz="456971"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solidFill>
                    <a:srgbClr val="FFFFFF"/>
                  </a:solidFill>
                  <a:effectLst/>
                  <a:uLnTx/>
                  <a:uFillTx/>
                  <a:latin typeface="+mj-lt"/>
                  <a:ea typeface="+mn-ea"/>
                  <a:cs typeface="+mn-cs"/>
                </a:rPr>
                <a:t>Regional &amp; Country Partnerships Interlock</a:t>
              </a:r>
            </a:p>
          </p:txBody>
        </p:sp>
        <p:sp>
          <p:nvSpPr>
            <p:cNvPr id="8" name="Rounded Rectangle 167">
              <a:extLst>
                <a:ext uri="{FF2B5EF4-FFF2-40B4-BE49-F238E27FC236}">
                  <a16:creationId xmlns:a16="http://schemas.microsoft.com/office/drawing/2014/main" id="{D5EB01F9-756C-4FA5-839A-F73D3A73BF35}"/>
                </a:ext>
              </a:extLst>
            </p:cNvPr>
            <p:cNvSpPr/>
            <p:nvPr/>
          </p:nvSpPr>
          <p:spPr>
            <a:xfrm>
              <a:off x="8586512" y="3558628"/>
              <a:ext cx="1122818" cy="820634"/>
            </a:xfrm>
            <a:prstGeom prst="rect">
              <a:avLst/>
            </a:prstGeom>
            <a:solidFill>
              <a:schemeClr val="accent2"/>
            </a:solidFill>
            <a:ln w="12700" cap="flat" cmpd="sng" algn="ctr">
              <a:solidFill>
                <a:schemeClr val="tx1"/>
              </a:solidFill>
              <a:prstDash val="solid"/>
            </a:ln>
            <a:effectLst/>
          </p:spPr>
          <p:txBody>
            <a:bodyPr lIns="0" rIns="0" anchor="ctr"/>
            <a:lstStyle/>
            <a:p>
              <a:pPr lvl="0" algn="ctr" defTabSz="456971">
                <a:defRPr/>
              </a:pPr>
              <a:r>
                <a:rPr lang="en-US" sz="900" dirty="0">
                  <a:solidFill>
                    <a:srgbClr val="FFFFFF"/>
                  </a:solidFill>
                  <a:latin typeface="+mj-lt"/>
                </a:rPr>
                <a:t>Climate Adaptation and Greenhouse Gas Reduction Champion</a:t>
              </a:r>
            </a:p>
          </p:txBody>
        </p:sp>
        <p:sp>
          <p:nvSpPr>
            <p:cNvPr id="11" name="Rounded Rectangle 149">
              <a:extLst>
                <a:ext uri="{FF2B5EF4-FFF2-40B4-BE49-F238E27FC236}">
                  <a16:creationId xmlns:a16="http://schemas.microsoft.com/office/drawing/2014/main" id="{80E70A83-4B15-42F4-9F8A-DEC990188DC3}"/>
                </a:ext>
              </a:extLst>
            </p:cNvPr>
            <p:cNvSpPr/>
            <p:nvPr/>
          </p:nvSpPr>
          <p:spPr>
            <a:xfrm>
              <a:off x="7059433" y="3558628"/>
              <a:ext cx="1122818" cy="820634"/>
            </a:xfrm>
            <a:prstGeom prst="rect">
              <a:avLst/>
            </a:prstGeom>
            <a:solidFill>
              <a:schemeClr val="accent2"/>
            </a:solidFill>
            <a:ln w="12700" cap="flat" cmpd="sng" algn="ctr">
              <a:solidFill>
                <a:schemeClr val="tx1"/>
              </a:solidFill>
              <a:prstDash val="solid"/>
            </a:ln>
            <a:effectLst/>
          </p:spPr>
          <p:txBody>
            <a:bodyPr lIns="0" rIns="0" anchor="ctr" anchorCtr="0"/>
            <a:lstStyle/>
            <a:p>
              <a:pPr lvl="0" algn="ctr" defTabSz="456971">
                <a:defRPr/>
              </a:pPr>
              <a:r>
                <a:rPr lang="en-US" sz="900" dirty="0">
                  <a:solidFill>
                    <a:srgbClr val="FFFFFF"/>
                  </a:solidFill>
                  <a:latin typeface="+mj-lt"/>
                </a:rPr>
                <a:t>Environmental Health and Biodiversity Champion</a:t>
              </a:r>
            </a:p>
          </p:txBody>
        </p:sp>
        <p:sp>
          <p:nvSpPr>
            <p:cNvPr id="6" name="Rounded Rectangle 149">
              <a:extLst>
                <a:ext uri="{FF2B5EF4-FFF2-40B4-BE49-F238E27FC236}">
                  <a16:creationId xmlns:a16="http://schemas.microsoft.com/office/drawing/2014/main" id="{454001C7-951B-4A29-B3AF-674AFED0FE42}"/>
                </a:ext>
              </a:extLst>
            </p:cNvPr>
            <p:cNvSpPr/>
            <p:nvPr/>
          </p:nvSpPr>
          <p:spPr>
            <a:xfrm>
              <a:off x="8590990" y="4521199"/>
              <a:ext cx="1122818" cy="820634"/>
            </a:xfrm>
            <a:prstGeom prst="rect">
              <a:avLst/>
            </a:prstGeom>
            <a:solidFill>
              <a:schemeClr val="accent4"/>
            </a:solidFill>
            <a:ln w="12700" cap="flat" cmpd="sng" algn="ctr">
              <a:solidFill>
                <a:schemeClr val="tx1"/>
              </a:solidFill>
              <a:prstDash val="solid"/>
            </a:ln>
            <a:effectLst/>
          </p:spPr>
          <p:txBody>
            <a:bodyPr lIns="0" rIns="0" anchor="ctr" anchorCtr="0"/>
            <a:lstStyle/>
            <a:p>
              <a:pPr lvl="0" algn="ctr" defTabSz="456971">
                <a:defRPr/>
              </a:pPr>
              <a:r>
                <a:rPr lang="en-US" sz="900" kern="0">
                  <a:solidFill>
                    <a:srgbClr val="FFFFFF"/>
                  </a:solidFill>
                  <a:latin typeface="+mj-lt"/>
                  <a:cs typeface="Arial" panose="020B0604020202020204" pitchFamily="34" charset="0"/>
                </a:rPr>
                <a:t>Digital Solutions Interlock</a:t>
              </a:r>
              <a:endParaRPr kumimoji="0" lang="en-US" sz="900" i="0" u="none" strike="noStrike" kern="0" cap="none" spc="0" normalizeH="0" baseline="0" noProof="0">
                <a:ln>
                  <a:noFill/>
                </a:ln>
                <a:solidFill>
                  <a:srgbClr val="FFFFFF"/>
                </a:solidFill>
                <a:effectLst/>
                <a:uLnTx/>
                <a:uFillTx/>
                <a:latin typeface="+mj-lt"/>
                <a:ea typeface="+mn-ea"/>
                <a:cs typeface="Arial" panose="020B0604020202020204" pitchFamily="34" charset="0"/>
              </a:endParaRPr>
            </a:p>
          </p:txBody>
        </p:sp>
        <p:sp>
          <p:nvSpPr>
            <p:cNvPr id="4" name="Rounded Rectangle 149">
              <a:extLst>
                <a:ext uri="{FF2B5EF4-FFF2-40B4-BE49-F238E27FC236}">
                  <a16:creationId xmlns:a16="http://schemas.microsoft.com/office/drawing/2014/main" id="{F72124D5-60BF-409E-BCFF-7BF55DC5F61C}"/>
                </a:ext>
              </a:extLst>
            </p:cNvPr>
            <p:cNvSpPr/>
            <p:nvPr/>
          </p:nvSpPr>
          <p:spPr>
            <a:xfrm>
              <a:off x="5532353" y="3558628"/>
              <a:ext cx="1122818" cy="820634"/>
            </a:xfrm>
            <a:prstGeom prst="rect">
              <a:avLst/>
            </a:prstGeom>
            <a:solidFill>
              <a:schemeClr val="accent2"/>
            </a:solidFill>
            <a:ln w="12700" cap="flat" cmpd="sng" algn="ctr">
              <a:solidFill>
                <a:schemeClr val="tx1"/>
              </a:solidFill>
              <a:prstDash val="solid"/>
            </a:ln>
            <a:effectLst/>
          </p:spPr>
          <p:txBody>
            <a:bodyPr lIns="0" rIns="0" anchor="ctr" anchorCtr="0"/>
            <a:lstStyle/>
            <a:p>
              <a:pPr lvl="0" algn="ctr" defTabSz="456971">
                <a:defRPr/>
              </a:pPr>
              <a:r>
                <a:rPr lang="en-US" sz="900" kern="0">
                  <a:solidFill>
                    <a:srgbClr val="FFFFFF"/>
                  </a:solidFill>
                  <a:latin typeface="+mj-lt"/>
                  <a:cs typeface="Arial" panose="020B0604020202020204" pitchFamily="34" charset="0"/>
                </a:rPr>
                <a:t>Poverty Reduction, Livelihoods and Jobs Champion</a:t>
              </a:r>
            </a:p>
          </p:txBody>
        </p:sp>
        <p:sp>
          <p:nvSpPr>
            <p:cNvPr id="5" name="Rounded Rectangle 161">
              <a:extLst>
                <a:ext uri="{FF2B5EF4-FFF2-40B4-BE49-F238E27FC236}">
                  <a16:creationId xmlns:a16="http://schemas.microsoft.com/office/drawing/2014/main" id="{8067BED6-351E-4410-A3CA-592720A6E052}"/>
                </a:ext>
              </a:extLst>
            </p:cNvPr>
            <p:cNvSpPr/>
            <p:nvPr/>
          </p:nvSpPr>
          <p:spPr>
            <a:xfrm>
              <a:off x="4005273" y="3558628"/>
              <a:ext cx="1122818" cy="820634"/>
            </a:xfrm>
            <a:prstGeom prst="rect">
              <a:avLst/>
            </a:prstGeom>
            <a:solidFill>
              <a:schemeClr val="accent2"/>
            </a:solidFill>
            <a:ln w="12700" cap="flat" cmpd="sng" algn="ctr">
              <a:solidFill>
                <a:schemeClr val="tx1"/>
              </a:solidFill>
              <a:prstDash val="solid"/>
            </a:ln>
            <a:effectLst/>
          </p:spPr>
          <p:txBody>
            <a:bodyPr lIns="0" rIns="0" anchor="ctr"/>
            <a:lstStyle/>
            <a:p>
              <a:pPr lvl="0" algn="ctr">
                <a:defRPr/>
              </a:pPr>
              <a:r>
                <a:rPr lang="en-US" sz="900">
                  <a:solidFill>
                    <a:srgbClr val="FFFFFF"/>
                  </a:solidFill>
                  <a:latin typeface="+mj-lt"/>
                </a:rPr>
                <a:t>Gender Equality, Youth and Social Inclusion Champion</a:t>
              </a:r>
            </a:p>
          </p:txBody>
        </p:sp>
        <p:sp>
          <p:nvSpPr>
            <p:cNvPr id="9" name="Rounded Rectangle 149">
              <a:extLst>
                <a:ext uri="{FF2B5EF4-FFF2-40B4-BE49-F238E27FC236}">
                  <a16:creationId xmlns:a16="http://schemas.microsoft.com/office/drawing/2014/main" id="{2180AE9E-6D83-403E-98D5-B398498B3560}"/>
                </a:ext>
              </a:extLst>
            </p:cNvPr>
            <p:cNvSpPr/>
            <p:nvPr/>
          </p:nvSpPr>
          <p:spPr>
            <a:xfrm>
              <a:off x="2478193" y="4521199"/>
              <a:ext cx="1122818" cy="820634"/>
            </a:xfrm>
            <a:prstGeom prst="rect">
              <a:avLst/>
            </a:prstGeom>
            <a:solidFill>
              <a:schemeClr val="accent5"/>
            </a:solidFill>
            <a:ln w="12700" cap="flat" cmpd="sng" algn="ctr">
              <a:solidFill>
                <a:schemeClr val="tx1"/>
              </a:solidFill>
              <a:prstDash val="solid"/>
            </a:ln>
            <a:effectLst/>
          </p:spPr>
          <p:txBody>
            <a:bodyPr lIns="0" rIns="0" anchor="ctr" anchorCtr="0"/>
            <a:lstStyle/>
            <a:p>
              <a:pPr marL="0" marR="0" lvl="0" indent="0" algn="ctr" defTabSz="296178" rtl="0" eaLnBrk="1" fontAlgn="base" latinLnBrk="0" hangingPunct="1">
                <a:lnSpc>
                  <a:spcPct val="90000"/>
                </a:lnSpc>
                <a:spcBef>
                  <a:spcPct val="0"/>
                </a:spcBef>
                <a:spcAft>
                  <a:spcPts val="0"/>
                </a:spcAft>
                <a:buClrTx/>
                <a:buSzTx/>
                <a:buFontTx/>
                <a:buNone/>
                <a:tabLst/>
                <a:defRPr/>
              </a:pPr>
              <a:r>
                <a:rPr kumimoji="0" lang="en-US" sz="900" i="0" u="none" strike="noStrike" kern="0" cap="none" spc="0" normalizeH="0" baseline="0" noProof="0" dirty="0">
                  <a:ln>
                    <a:noFill/>
                  </a:ln>
                  <a:solidFill>
                    <a:srgbClr val="FFFFFF"/>
                  </a:solidFill>
                  <a:effectLst/>
                  <a:uLnTx/>
                  <a:uFillTx/>
                  <a:latin typeface="+mj-lt"/>
                  <a:ea typeface="+mn-ea"/>
                  <a:cs typeface="Arial" panose="020B0604020202020204" pitchFamily="34" charset="0"/>
                </a:rPr>
                <a:t>Global Partnerships Interlock</a:t>
              </a:r>
            </a:p>
          </p:txBody>
        </p:sp>
        <p:sp>
          <p:nvSpPr>
            <p:cNvPr id="10" name="Rounded Rectangle 167">
              <a:extLst>
                <a:ext uri="{FF2B5EF4-FFF2-40B4-BE49-F238E27FC236}">
                  <a16:creationId xmlns:a16="http://schemas.microsoft.com/office/drawing/2014/main" id="{4D364AE0-D1C9-44F4-96F1-0E566F0FF3A6}"/>
                </a:ext>
              </a:extLst>
            </p:cNvPr>
            <p:cNvSpPr/>
            <p:nvPr/>
          </p:nvSpPr>
          <p:spPr>
            <a:xfrm>
              <a:off x="2478193" y="3558628"/>
              <a:ext cx="1122818" cy="820634"/>
            </a:xfrm>
            <a:prstGeom prst="rect">
              <a:avLst/>
            </a:prstGeom>
            <a:solidFill>
              <a:schemeClr val="accent2"/>
            </a:solidFill>
            <a:ln w="12700" cap="flat" cmpd="sng" algn="ctr">
              <a:solidFill>
                <a:schemeClr val="tx1"/>
              </a:solidFill>
              <a:prstDash val="solid"/>
            </a:ln>
            <a:effectLst/>
          </p:spPr>
          <p:txBody>
            <a:bodyPr lIns="0" rIns="0" anchor="ctr"/>
            <a:lstStyle/>
            <a:p>
              <a:pPr marL="0" marR="0" lvl="0" indent="0" algn="ctr" defTabSz="456971"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solidFill>
                    <a:srgbClr val="FFFFFF"/>
                  </a:solidFill>
                  <a:effectLst/>
                  <a:uLnTx/>
                  <a:uFillTx/>
                  <a:latin typeface="+mj-lt"/>
                  <a:ea typeface="+mn-ea"/>
                  <a:cs typeface="+mn-cs"/>
                </a:rPr>
                <a:t>Nutrition, Health, and Food Security Champion</a:t>
              </a:r>
            </a:p>
          </p:txBody>
        </p:sp>
        <p:sp>
          <p:nvSpPr>
            <p:cNvPr id="12" name="Rounded Rectangle 149">
              <a:extLst>
                <a:ext uri="{FF2B5EF4-FFF2-40B4-BE49-F238E27FC236}">
                  <a16:creationId xmlns:a16="http://schemas.microsoft.com/office/drawing/2014/main" id="{BB1886AE-BCF3-48D5-814C-6EF426270E6B}"/>
                </a:ext>
              </a:extLst>
            </p:cNvPr>
            <p:cNvSpPr/>
            <p:nvPr/>
          </p:nvSpPr>
          <p:spPr>
            <a:xfrm>
              <a:off x="5532353" y="4521199"/>
              <a:ext cx="1127296" cy="823908"/>
            </a:xfrm>
            <a:prstGeom prst="rect">
              <a:avLst/>
            </a:prstGeom>
            <a:solidFill>
              <a:schemeClr val="accent4"/>
            </a:solidFill>
            <a:ln w="12700" cap="flat" cmpd="sng" algn="ctr">
              <a:solidFill>
                <a:schemeClr val="tx1"/>
              </a:solidFill>
              <a:prstDash val="solid"/>
            </a:ln>
            <a:effectLst/>
          </p:spPr>
          <p:txBody>
            <a:bodyPr lIns="0" rIns="0" anchor="ctr" anchorCtr="0"/>
            <a:lstStyle/>
            <a:p>
              <a:pPr lvl="0" algn="ctr" defTabSz="456971">
                <a:defRPr/>
              </a:pPr>
              <a:r>
                <a:rPr lang="en-US" sz="900" kern="0" dirty="0">
                  <a:solidFill>
                    <a:srgbClr val="FFFFFF"/>
                  </a:solidFill>
                  <a:latin typeface="+mj-lt"/>
                  <a:cs typeface="Arial" panose="020B0604020202020204" pitchFamily="34" charset="0"/>
                </a:rPr>
                <a:t>Organizational</a:t>
              </a:r>
            </a:p>
            <a:p>
              <a:pPr lvl="0" algn="ctr" defTabSz="456971">
                <a:defRPr/>
              </a:pPr>
              <a:r>
                <a:rPr lang="en-US" sz="900" kern="0" dirty="0">
                  <a:solidFill>
                    <a:srgbClr val="FFFFFF"/>
                  </a:solidFill>
                  <a:latin typeface="+mj-lt"/>
                  <a:cs typeface="Arial" panose="020B0604020202020204" pitchFamily="34" charset="0"/>
                </a:rPr>
                <a:t>Analytics &amp; Data</a:t>
              </a:r>
            </a:p>
            <a:p>
              <a:pPr lvl="0" algn="ctr" defTabSz="456971">
                <a:defRPr/>
              </a:pPr>
              <a:r>
                <a:rPr lang="en-US" sz="900" kern="0" dirty="0">
                  <a:solidFill>
                    <a:srgbClr val="FFFFFF"/>
                  </a:solidFill>
                  <a:latin typeface="+mj-lt"/>
                  <a:cs typeface="Arial" panose="020B0604020202020204" pitchFamily="34" charset="0"/>
                </a:rPr>
                <a:t>Mgmt. Interlock</a:t>
              </a:r>
              <a:endParaRPr kumimoji="0" lang="en-US" sz="900" i="0" u="none" strike="noStrike" kern="0" cap="none" spc="0" normalizeH="0" baseline="0" noProof="0" dirty="0">
                <a:ln>
                  <a:noFill/>
                </a:ln>
                <a:solidFill>
                  <a:srgbClr val="FFFFFF"/>
                </a:solidFill>
                <a:effectLst/>
                <a:uLnTx/>
                <a:uFillTx/>
                <a:latin typeface="+mj-lt"/>
                <a:ea typeface="+mn-ea"/>
                <a:cs typeface="Arial" panose="020B0604020202020204" pitchFamily="34" charset="0"/>
              </a:endParaRPr>
            </a:p>
          </p:txBody>
        </p:sp>
        <p:sp>
          <p:nvSpPr>
            <p:cNvPr id="55" name="Rounded Rectangle 149">
              <a:extLst>
                <a:ext uri="{FF2B5EF4-FFF2-40B4-BE49-F238E27FC236}">
                  <a16:creationId xmlns:a16="http://schemas.microsoft.com/office/drawing/2014/main" id="{214ADB7B-9D9E-440B-92A3-EF69C9E903A6}"/>
                </a:ext>
              </a:extLst>
            </p:cNvPr>
            <p:cNvSpPr/>
            <p:nvPr/>
          </p:nvSpPr>
          <p:spPr>
            <a:xfrm>
              <a:off x="7059433" y="4521199"/>
              <a:ext cx="1127296" cy="823908"/>
            </a:xfrm>
            <a:prstGeom prst="rect">
              <a:avLst/>
            </a:prstGeom>
            <a:solidFill>
              <a:schemeClr val="accent4"/>
            </a:solidFill>
            <a:ln w="12700" cap="flat" cmpd="sng" algn="ctr">
              <a:solidFill>
                <a:schemeClr val="tx1"/>
              </a:solidFill>
              <a:prstDash val="solid"/>
            </a:ln>
            <a:effectLst/>
          </p:spPr>
          <p:txBody>
            <a:bodyPr lIns="0" rIns="0" anchor="ctr" anchorCtr="0"/>
            <a:lstStyle/>
            <a:p>
              <a:pPr lvl="0" algn="ctr" defTabSz="456971">
                <a:defRPr/>
              </a:pPr>
              <a:r>
                <a:rPr lang="en-US" sz="900" kern="0" dirty="0">
                  <a:solidFill>
                    <a:srgbClr val="FFFFFF"/>
                  </a:solidFill>
                  <a:latin typeface="+mj-lt"/>
                  <a:cs typeface="Arial" panose="020B0604020202020204" pitchFamily="34" charset="0"/>
                </a:rPr>
                <a:t>Digital Procurement Interlock</a:t>
              </a:r>
              <a:endParaRPr kumimoji="0" lang="en-US" sz="900" i="0" u="none" strike="noStrike" kern="0" cap="none" spc="0" normalizeH="0" baseline="0" noProof="0" dirty="0">
                <a:ln>
                  <a:noFill/>
                </a:ln>
                <a:solidFill>
                  <a:srgbClr val="FFFFFF"/>
                </a:solidFill>
                <a:effectLst/>
                <a:uLnTx/>
                <a:uFillTx/>
                <a:latin typeface="+mj-lt"/>
                <a:ea typeface="+mn-ea"/>
                <a:cs typeface="Arial" panose="020B0604020202020204" pitchFamily="34" charset="0"/>
              </a:endParaRPr>
            </a:p>
          </p:txBody>
        </p:sp>
        <p:sp>
          <p:nvSpPr>
            <p:cNvPr id="43" name="Rounded Rectangle 167">
              <a:extLst>
                <a:ext uri="{FF2B5EF4-FFF2-40B4-BE49-F238E27FC236}">
                  <a16:creationId xmlns:a16="http://schemas.microsoft.com/office/drawing/2014/main" id="{16D6DC20-2F03-49E9-A50F-92ED5DEC5287}"/>
                </a:ext>
              </a:extLst>
            </p:cNvPr>
            <p:cNvSpPr/>
            <p:nvPr/>
          </p:nvSpPr>
          <p:spPr>
            <a:xfrm>
              <a:off x="10007353" y="3558628"/>
              <a:ext cx="1122818" cy="820634"/>
            </a:xfrm>
            <a:prstGeom prst="rect">
              <a:avLst/>
            </a:prstGeom>
            <a:solidFill>
              <a:schemeClr val="accent2"/>
            </a:solidFill>
            <a:ln w="12700" cap="flat" cmpd="sng" algn="ctr">
              <a:solidFill>
                <a:schemeClr val="tx1"/>
              </a:solidFill>
              <a:prstDash val="solid"/>
            </a:ln>
            <a:effectLst/>
          </p:spPr>
          <p:txBody>
            <a:bodyPr lIns="0" rIns="0" anchor="ctr"/>
            <a:lstStyle/>
            <a:p>
              <a:pPr lvl="0" algn="ctr" defTabSz="456971">
                <a:defRPr/>
              </a:pPr>
              <a:r>
                <a:rPr lang="en-US" sz="900" dirty="0">
                  <a:solidFill>
                    <a:srgbClr val="FFFFFF"/>
                  </a:solidFill>
                  <a:latin typeface="+mj-lt"/>
                </a:rPr>
                <a:t>NARES</a:t>
              </a:r>
            </a:p>
          </p:txBody>
        </p:sp>
        <p:sp>
          <p:nvSpPr>
            <p:cNvPr id="32" name="Rounded Rectangle 149">
              <a:extLst>
                <a:ext uri="{FF2B5EF4-FFF2-40B4-BE49-F238E27FC236}">
                  <a16:creationId xmlns:a16="http://schemas.microsoft.com/office/drawing/2014/main" id="{3C1D9E38-423B-4205-A5CC-6B9B65AA2148}"/>
                </a:ext>
              </a:extLst>
            </p:cNvPr>
            <p:cNvSpPr/>
            <p:nvPr/>
          </p:nvSpPr>
          <p:spPr>
            <a:xfrm>
              <a:off x="10007353" y="4521199"/>
              <a:ext cx="1122818" cy="820634"/>
            </a:xfrm>
            <a:prstGeom prst="rect">
              <a:avLst/>
            </a:prstGeom>
            <a:solidFill>
              <a:schemeClr val="accent4"/>
            </a:solidFill>
            <a:ln w="12700" cap="flat" cmpd="sng" algn="ctr">
              <a:solidFill>
                <a:schemeClr val="tx1"/>
              </a:solidFill>
              <a:prstDash val="solid"/>
            </a:ln>
            <a:effectLst/>
          </p:spPr>
          <p:txBody>
            <a:bodyPr lIns="0" rIns="0" anchor="ctr" anchorCtr="0"/>
            <a:lstStyle/>
            <a:p>
              <a:pPr lvl="0" algn="ctr" defTabSz="456971">
                <a:defRPr/>
              </a:pPr>
              <a:r>
                <a:rPr lang="en-US" sz="900" kern="0">
                  <a:solidFill>
                    <a:srgbClr val="FFFFFF"/>
                  </a:solidFill>
                  <a:latin typeface="+mj-lt"/>
                  <a:cs typeface="Arial" panose="020B0604020202020204" pitchFamily="34" charset="0"/>
                </a:rPr>
                <a:t>Infrastructure &amp; Security Interlock</a:t>
              </a:r>
              <a:endParaRPr kumimoji="0" lang="en-US" sz="900" i="0" u="none" strike="noStrike" kern="0" cap="none" spc="0" normalizeH="0" baseline="0" noProof="0">
                <a:ln>
                  <a:noFill/>
                </a:ln>
                <a:solidFill>
                  <a:srgbClr val="FFFFFF"/>
                </a:solidFill>
                <a:effectLst/>
                <a:uLnTx/>
                <a:uFillTx/>
                <a:latin typeface="+mj-lt"/>
                <a:ea typeface="+mn-ea"/>
                <a:cs typeface="Arial" panose="020B0604020202020204" pitchFamily="34" charset="0"/>
              </a:endParaRPr>
            </a:p>
          </p:txBody>
        </p:sp>
      </p:grpSp>
      <p:cxnSp>
        <p:nvCxnSpPr>
          <p:cNvPr id="47" name="Straight Connector 46">
            <a:extLst>
              <a:ext uri="{FF2B5EF4-FFF2-40B4-BE49-F238E27FC236}">
                <a16:creationId xmlns:a16="http://schemas.microsoft.com/office/drawing/2014/main" id="{7CC680F6-EE99-4D48-BD2F-E84CA9670D45}"/>
              </a:ext>
            </a:extLst>
          </p:cNvPr>
          <p:cNvCxnSpPr>
            <a:cxnSpLocks/>
          </p:cNvCxnSpPr>
          <p:nvPr/>
        </p:nvCxnSpPr>
        <p:spPr>
          <a:xfrm flipV="1">
            <a:off x="5219693" y="5358389"/>
            <a:ext cx="0" cy="496152"/>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1246022" y="5854541"/>
            <a:ext cx="6811706" cy="289654"/>
          </a:xfrm>
          <a:prstGeom prst="rect">
            <a:avLst/>
          </a:prstGeom>
          <a:solidFill>
            <a:schemeClr val="accent1">
              <a:lumMod val="60000"/>
              <a:lumOff val="40000"/>
            </a:schemeClr>
          </a:solidFill>
          <a:ln>
            <a:solidFill>
              <a:schemeClr val="tx2"/>
            </a:solidFill>
            <a:prstDash val="dash"/>
          </a:ln>
        </p:spPr>
        <p:txBody>
          <a:bodyPr wrap="square" lIns="0" tIns="0" rIns="0" bIns="0" rtlCol="0">
            <a:noAutofit/>
          </a:bodyPr>
          <a:lstStyle/>
          <a:p>
            <a:pPr algn="l" defTabSz="228600">
              <a:spcAft>
                <a:spcPts val="1200"/>
              </a:spcAft>
            </a:pPr>
            <a:r>
              <a:rPr lang="en-US" dirty="0"/>
              <a:t>      </a:t>
            </a:r>
            <a:r>
              <a:rPr lang="en-US" sz="1200" b="1" dirty="0">
                <a:solidFill>
                  <a:schemeClr val="bg1"/>
                </a:solidFill>
                <a:latin typeface="Arial" panose="020B0604020202020204" pitchFamily="34" charset="0"/>
                <a:cs typeface="Arial" panose="020B0604020202020204" pitchFamily="34" charset="0"/>
              </a:rPr>
              <a:t>Cross-cutting CGIAR Communities of Practice on technical and functional disciplines</a:t>
            </a:r>
            <a:endParaRPr lang="en-US" sz="1200" b="1" noProof="0" dirty="0">
              <a:solidFill>
                <a:schemeClr val="bg1"/>
              </a:solidFill>
              <a:latin typeface="Arial" panose="020B0604020202020204" pitchFamily="34" charset="0"/>
              <a:cs typeface="Arial" panose="020B0604020202020204" pitchFamily="34" charset="0"/>
            </a:endParaRPr>
          </a:p>
        </p:txBody>
      </p:sp>
      <p:sp>
        <p:nvSpPr>
          <p:cNvPr id="34" name="Rounded Rectangle 167">
            <a:extLst>
              <a:ext uri="{FF2B5EF4-FFF2-40B4-BE49-F238E27FC236}">
                <a16:creationId xmlns:a16="http://schemas.microsoft.com/office/drawing/2014/main" id="{97DF8201-B6AA-437C-82CD-060143EFA35F}"/>
              </a:ext>
            </a:extLst>
          </p:cNvPr>
          <p:cNvSpPr/>
          <p:nvPr/>
        </p:nvSpPr>
        <p:spPr>
          <a:xfrm>
            <a:off x="1301418" y="1966132"/>
            <a:ext cx="2190798" cy="624812"/>
          </a:xfrm>
          <a:prstGeom prst="rect">
            <a:avLst/>
          </a:prstGeom>
          <a:solidFill>
            <a:schemeClr val="bg1">
              <a:lumMod val="65000"/>
            </a:schemeClr>
          </a:solidFill>
          <a:ln w="25400" cap="flat" cmpd="sng" algn="ctr">
            <a:solidFill>
              <a:sysClr val="window" lastClr="FFFFFF">
                <a:hueOff val="0"/>
                <a:satOff val="0"/>
                <a:lumOff val="0"/>
                <a:alphaOff val="0"/>
              </a:sysClr>
            </a:solidFill>
            <a:prstDash val="solid"/>
          </a:ln>
          <a:effectLst/>
        </p:spPr>
        <p:txBody>
          <a:bodyPr anchor="ctr"/>
          <a:lstStyle/>
          <a:p>
            <a:pPr marL="0" marR="0" lvl="0" indent="0" algn="ctr" defTabSz="296178" rtl="0" eaLnBrk="1" fontAlgn="base" latinLnBrk="0" hangingPunct="1">
              <a:lnSpc>
                <a:spcPct val="100000"/>
              </a:lnSpc>
              <a:spcBef>
                <a:spcPct val="0"/>
              </a:spcBef>
              <a:spcAft>
                <a:spcPct val="0"/>
              </a:spcAft>
              <a:buClrTx/>
              <a:buSzTx/>
              <a:buFontTx/>
              <a:buNone/>
              <a:tabLst/>
              <a:defRPr/>
            </a:pPr>
            <a:r>
              <a:rPr lang="en-US" sz="1099" b="1" kern="0" dirty="0">
                <a:solidFill>
                  <a:prstClr val="white"/>
                </a:solidFill>
                <a:latin typeface="Arial"/>
                <a:cs typeface="Arial" panose="020B0604020202020204" pitchFamily="34" charset="0"/>
              </a:rPr>
              <a:t>Data</a:t>
            </a:r>
            <a:r>
              <a:rPr kumimoji="0" lang="en-US" sz="1099" b="1" i="0" u="none" strike="noStrike" kern="0" cap="none" spc="0" normalizeH="0" baseline="0" noProof="0" dirty="0">
                <a:ln>
                  <a:noFill/>
                </a:ln>
                <a:solidFill>
                  <a:prstClr val="white"/>
                </a:solidFill>
                <a:effectLst/>
                <a:uLnTx/>
                <a:uFillTx/>
                <a:latin typeface="Arial"/>
                <a:ea typeface="+mn-ea"/>
                <a:cs typeface="Arial" panose="020B0604020202020204" pitchFamily="34" charset="0"/>
              </a:rPr>
              <a:t> </a:t>
            </a:r>
            <a:r>
              <a:rPr lang="en-US" sz="1099" b="1" kern="0" dirty="0">
                <a:solidFill>
                  <a:prstClr val="white"/>
                </a:solidFill>
                <a:latin typeface="Arial"/>
                <a:cs typeface="Arial" panose="020B0604020202020204" pitchFamily="34" charset="0"/>
              </a:rPr>
              <a:t>Governance Lead</a:t>
            </a:r>
            <a:r>
              <a:rPr kumimoji="0" lang="en-US" sz="1099" b="1" i="0" u="none" strike="noStrike" kern="0" cap="none" spc="0" normalizeH="0" baseline="0" noProof="0" dirty="0">
                <a:ln>
                  <a:noFill/>
                </a:ln>
                <a:solidFill>
                  <a:prstClr val="white"/>
                </a:solidFill>
                <a:effectLst/>
                <a:uLnTx/>
                <a:uFillTx/>
                <a:latin typeface="Arial"/>
                <a:ea typeface="+mn-ea"/>
                <a:cs typeface="Arial" panose="020B0604020202020204" pitchFamily="34" charset="0"/>
              </a:rPr>
              <a:t> </a:t>
            </a:r>
          </a:p>
          <a:p>
            <a:pPr marL="0" marR="0" lvl="0" indent="0" algn="ctr" defTabSz="296178" rtl="0" eaLnBrk="1" fontAlgn="base" latinLnBrk="0" hangingPunct="1">
              <a:lnSpc>
                <a:spcPct val="100000"/>
              </a:lnSpc>
              <a:spcBef>
                <a:spcPct val="0"/>
              </a:spcBef>
              <a:spcAft>
                <a:spcPct val="0"/>
              </a:spcAft>
              <a:buClrTx/>
              <a:buSzTx/>
              <a:buFontTx/>
              <a:buNone/>
              <a:tabLst/>
              <a:defRPr/>
            </a:pPr>
            <a:r>
              <a:rPr kumimoji="0" lang="en-US" sz="1099" b="1" i="0" u="none" strike="noStrike" kern="0" cap="none" spc="0" normalizeH="0" baseline="0" noProof="0" dirty="0">
                <a:ln>
                  <a:noFill/>
                </a:ln>
                <a:solidFill>
                  <a:prstClr val="white"/>
                </a:solidFill>
                <a:effectLst/>
                <a:uLnTx/>
                <a:uFillTx/>
                <a:latin typeface="Arial"/>
                <a:ea typeface="+mn-ea"/>
                <a:cs typeface="Arial" panose="020B0604020202020204" pitchFamily="34" charset="0"/>
              </a:rPr>
              <a:t>(Research)</a:t>
            </a:r>
          </a:p>
        </p:txBody>
      </p:sp>
      <p:cxnSp>
        <p:nvCxnSpPr>
          <p:cNvPr id="49" name="Straight Connector 48">
            <a:extLst>
              <a:ext uri="{FF2B5EF4-FFF2-40B4-BE49-F238E27FC236}">
                <a16:creationId xmlns:a16="http://schemas.microsoft.com/office/drawing/2014/main" id="{DA67346A-86E3-4B03-AB01-6A78B4A803D2}"/>
              </a:ext>
            </a:extLst>
          </p:cNvPr>
          <p:cNvCxnSpPr>
            <a:cxnSpLocks/>
            <a:endCxn id="14" idx="2"/>
          </p:cNvCxnSpPr>
          <p:nvPr/>
        </p:nvCxnSpPr>
        <p:spPr>
          <a:xfrm flipV="1">
            <a:off x="8197572" y="2613230"/>
            <a:ext cx="0" cy="557167"/>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2662C1C0-8443-4DAE-BB35-9E3EC3E61CEC}"/>
              </a:ext>
            </a:extLst>
          </p:cNvPr>
          <p:cNvCxnSpPr>
            <a:cxnSpLocks/>
          </p:cNvCxnSpPr>
          <p:nvPr/>
        </p:nvCxnSpPr>
        <p:spPr>
          <a:xfrm flipV="1">
            <a:off x="3174503" y="2583936"/>
            <a:ext cx="0" cy="63765"/>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45AEB23B-E5EB-41AC-A835-86FFDF428A63}"/>
              </a:ext>
            </a:extLst>
          </p:cNvPr>
          <p:cNvCxnSpPr>
            <a:cxnSpLocks/>
          </p:cNvCxnSpPr>
          <p:nvPr/>
        </p:nvCxnSpPr>
        <p:spPr>
          <a:xfrm flipV="1">
            <a:off x="1691087" y="2583936"/>
            <a:ext cx="0" cy="63766"/>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6ADE5D9B-8626-45A9-A928-5EA317025F87}"/>
              </a:ext>
            </a:extLst>
          </p:cNvPr>
          <p:cNvCxnSpPr>
            <a:cxnSpLocks/>
            <a:stCxn id="34" idx="3"/>
            <a:endCxn id="14" idx="1"/>
          </p:cNvCxnSpPr>
          <p:nvPr/>
        </p:nvCxnSpPr>
        <p:spPr>
          <a:xfrm flipV="1">
            <a:off x="3492216" y="2272445"/>
            <a:ext cx="3609957" cy="6093"/>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152306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Rectangle 89">
            <a:extLst>
              <a:ext uri="{FF2B5EF4-FFF2-40B4-BE49-F238E27FC236}">
                <a16:creationId xmlns:a16="http://schemas.microsoft.com/office/drawing/2014/main" id="{EF9D1674-6995-4DF5-AC61-38AE41687E4D}"/>
              </a:ext>
            </a:extLst>
          </p:cNvPr>
          <p:cNvSpPr/>
          <p:nvPr/>
        </p:nvSpPr>
        <p:spPr>
          <a:xfrm>
            <a:off x="385134" y="3102547"/>
            <a:ext cx="2186665" cy="2993453"/>
          </a:xfrm>
          <a:prstGeom prst="rect">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pPr algn="ctr"/>
            <a:endParaRPr lang="en-US" err="1"/>
          </a:p>
        </p:txBody>
      </p:sp>
      <p:sp>
        <p:nvSpPr>
          <p:cNvPr id="2" name="Title 1">
            <a:extLst>
              <a:ext uri="{FF2B5EF4-FFF2-40B4-BE49-F238E27FC236}">
                <a16:creationId xmlns:a16="http://schemas.microsoft.com/office/drawing/2014/main" id="{0B03CC9E-1571-48F4-9918-62EC7CDB55A3}"/>
              </a:ext>
            </a:extLst>
          </p:cNvPr>
          <p:cNvSpPr>
            <a:spLocks noGrp="1"/>
          </p:cNvSpPr>
          <p:nvPr>
            <p:ph type="title"/>
          </p:nvPr>
        </p:nvSpPr>
        <p:spPr>
          <a:xfrm>
            <a:off x="381000" y="180602"/>
            <a:ext cx="11430000" cy="990600"/>
          </a:xfrm>
        </p:spPr>
        <p:txBody>
          <a:bodyPr>
            <a:normAutofit/>
          </a:bodyPr>
          <a:lstStyle/>
          <a:p>
            <a:r>
              <a:rPr lang="en-US" b="1" dirty="0">
                <a:latin typeface="Univers Condensed" panose="020B0506020202050204" pitchFamily="34" charset="0"/>
              </a:rPr>
              <a:t>HIGH LEVEL </a:t>
            </a:r>
            <a:r>
              <a:rPr lang="en-US" b="1" dirty="0">
                <a:solidFill>
                  <a:schemeClr val="accent1"/>
                </a:solidFill>
                <a:latin typeface="Univers Condensed" panose="020B0506020202050204" pitchFamily="34" charset="0"/>
              </a:rPr>
              <a:t>GOVERNANCE</a:t>
            </a:r>
            <a:r>
              <a:rPr lang="en-US" b="1" dirty="0">
                <a:latin typeface="Univers Condensed" panose="020B0506020202050204" pitchFamily="34" charset="0"/>
              </a:rPr>
              <a:t> STRUCTURE</a:t>
            </a:r>
          </a:p>
        </p:txBody>
      </p:sp>
      <p:sp>
        <p:nvSpPr>
          <p:cNvPr id="13" name="Rounded Rectangle 167">
            <a:extLst>
              <a:ext uri="{FF2B5EF4-FFF2-40B4-BE49-F238E27FC236}">
                <a16:creationId xmlns:a16="http://schemas.microsoft.com/office/drawing/2014/main" id="{3D25E1AA-7BBE-4582-977B-922CF4D349CF}"/>
              </a:ext>
            </a:extLst>
          </p:cNvPr>
          <p:cNvSpPr/>
          <p:nvPr/>
        </p:nvSpPr>
        <p:spPr>
          <a:xfrm>
            <a:off x="5878927" y="1521945"/>
            <a:ext cx="2190799" cy="456962"/>
          </a:xfrm>
          <a:prstGeom prst="rect">
            <a:avLst/>
          </a:prstGeom>
          <a:solidFill>
            <a:schemeClr val="bg2"/>
          </a:solidFill>
          <a:ln w="12700" cap="flat" cmpd="sng" algn="ctr">
            <a:solidFill>
              <a:schemeClr val="accent2"/>
            </a:solidFill>
            <a:prstDash val="dash"/>
          </a:ln>
          <a:effectLst/>
        </p:spPr>
        <p:txBody>
          <a:bodyPr anchor="ctr"/>
          <a:lstStyle/>
          <a:p>
            <a:pPr algn="ctr" defTabSz="296178" fontAlgn="base">
              <a:spcBef>
                <a:spcPct val="0"/>
              </a:spcBef>
              <a:spcAft>
                <a:spcPct val="0"/>
              </a:spcAft>
            </a:pPr>
            <a:r>
              <a:rPr lang="en-US" sz="1099" b="1" kern="0">
                <a:latin typeface="Arial"/>
                <a:cs typeface="Arial" panose="020B0604020202020204" pitchFamily="34" charset="0"/>
              </a:rPr>
              <a:t>Executive Sponsor</a:t>
            </a:r>
          </a:p>
        </p:txBody>
      </p:sp>
      <p:cxnSp>
        <p:nvCxnSpPr>
          <p:cNvPr id="33" name="Straight Connector 32">
            <a:extLst>
              <a:ext uri="{FF2B5EF4-FFF2-40B4-BE49-F238E27FC236}">
                <a16:creationId xmlns:a16="http://schemas.microsoft.com/office/drawing/2014/main" id="{7CC680F6-EE99-4D48-BD2F-E84CA9670D45}"/>
              </a:ext>
            </a:extLst>
          </p:cNvPr>
          <p:cNvCxnSpPr>
            <a:cxnSpLocks/>
            <a:stCxn id="43" idx="0"/>
            <a:endCxn id="14" idx="2"/>
          </p:cNvCxnSpPr>
          <p:nvPr/>
        </p:nvCxnSpPr>
        <p:spPr>
          <a:xfrm flipV="1">
            <a:off x="6974328" y="3063643"/>
            <a:ext cx="0" cy="365357"/>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43" name="Rounded Rectangle 167">
            <a:extLst>
              <a:ext uri="{FF2B5EF4-FFF2-40B4-BE49-F238E27FC236}">
                <a16:creationId xmlns:a16="http://schemas.microsoft.com/office/drawing/2014/main" id="{16D6DC20-2F03-49E9-A50F-92ED5DEC5287}"/>
              </a:ext>
            </a:extLst>
          </p:cNvPr>
          <p:cNvSpPr/>
          <p:nvPr/>
        </p:nvSpPr>
        <p:spPr>
          <a:xfrm>
            <a:off x="5878928" y="3429000"/>
            <a:ext cx="2190799" cy="2336532"/>
          </a:xfrm>
          <a:prstGeom prst="rect">
            <a:avLst/>
          </a:prstGeom>
          <a:solidFill>
            <a:schemeClr val="accent5"/>
          </a:solidFill>
          <a:ln w="12700" cap="flat" cmpd="sng" algn="ctr">
            <a:solidFill>
              <a:schemeClr val="tx1"/>
            </a:solidFill>
            <a:prstDash val="solid"/>
          </a:ln>
          <a:effectLst/>
        </p:spPr>
        <p:txBody>
          <a:bodyPr lIns="0" rIns="0" anchor="ctr"/>
          <a:lstStyle/>
          <a:p>
            <a:pPr lvl="0" algn="ctr" defTabSz="456971">
              <a:defRPr/>
            </a:pPr>
            <a:r>
              <a:rPr lang="en-US" sz="1400" dirty="0">
                <a:solidFill>
                  <a:srgbClr val="FFFFFF"/>
                </a:solidFill>
                <a:latin typeface="Graphik Black" panose="020B0A03030202060203" pitchFamily="34" charset="0"/>
              </a:rPr>
              <a:t>Digital in Research Global Practice</a:t>
            </a:r>
          </a:p>
        </p:txBody>
      </p:sp>
      <p:sp>
        <p:nvSpPr>
          <p:cNvPr id="18" name="Rectangle 17">
            <a:extLst>
              <a:ext uri="{FF2B5EF4-FFF2-40B4-BE49-F238E27FC236}">
                <a16:creationId xmlns:a16="http://schemas.microsoft.com/office/drawing/2014/main" id="{59F186EB-357A-4672-88D1-548CB791634E}"/>
              </a:ext>
            </a:extLst>
          </p:cNvPr>
          <p:cNvSpPr/>
          <p:nvPr/>
        </p:nvSpPr>
        <p:spPr>
          <a:xfrm>
            <a:off x="5532264" y="1198401"/>
            <a:ext cx="2884123" cy="276999"/>
          </a:xfrm>
          <a:prstGeom prst="rect">
            <a:avLst/>
          </a:prstGeom>
        </p:spPr>
        <p:txBody>
          <a:bodyPr wrap="none">
            <a:spAutoFit/>
          </a:bodyPr>
          <a:lstStyle/>
          <a:p>
            <a:pPr algn="ctr"/>
            <a:r>
              <a:rPr lang="en-US" sz="1200">
                <a:latin typeface="Graphik Black" panose="020B0A03030202060203" pitchFamily="34" charset="0"/>
              </a:rPr>
              <a:t>RESEARCH DATA &amp; DATA SCIENCE</a:t>
            </a:r>
          </a:p>
        </p:txBody>
      </p:sp>
      <p:sp>
        <p:nvSpPr>
          <p:cNvPr id="40" name="Rectangle 39">
            <a:extLst>
              <a:ext uri="{FF2B5EF4-FFF2-40B4-BE49-F238E27FC236}">
                <a16:creationId xmlns:a16="http://schemas.microsoft.com/office/drawing/2014/main" id="{936A9AC1-820A-4AEE-80C3-B4E8B73C7BD4}"/>
              </a:ext>
            </a:extLst>
          </p:cNvPr>
          <p:cNvSpPr/>
          <p:nvPr/>
        </p:nvSpPr>
        <p:spPr>
          <a:xfrm>
            <a:off x="640267" y="1168593"/>
            <a:ext cx="1672253" cy="276999"/>
          </a:xfrm>
          <a:prstGeom prst="rect">
            <a:avLst/>
          </a:prstGeom>
        </p:spPr>
        <p:txBody>
          <a:bodyPr wrap="none">
            <a:spAutoFit/>
          </a:bodyPr>
          <a:lstStyle/>
          <a:p>
            <a:pPr algn="ctr"/>
            <a:r>
              <a:rPr lang="en-US" sz="1200" dirty="0">
                <a:latin typeface="Graphik Black" panose="020B0A03030202060203" pitchFamily="34" charset="0"/>
              </a:rPr>
              <a:t>ENTERPRISE DATA</a:t>
            </a:r>
          </a:p>
        </p:txBody>
      </p:sp>
      <p:sp>
        <p:nvSpPr>
          <p:cNvPr id="44" name="Rounded Rectangle 167">
            <a:extLst>
              <a:ext uri="{FF2B5EF4-FFF2-40B4-BE49-F238E27FC236}">
                <a16:creationId xmlns:a16="http://schemas.microsoft.com/office/drawing/2014/main" id="{3CA49216-FEC9-4BE2-A6E1-62EB509AD51E}"/>
              </a:ext>
            </a:extLst>
          </p:cNvPr>
          <p:cNvSpPr/>
          <p:nvPr/>
        </p:nvSpPr>
        <p:spPr>
          <a:xfrm>
            <a:off x="385135" y="1570070"/>
            <a:ext cx="2190799" cy="456962"/>
          </a:xfrm>
          <a:prstGeom prst="rect">
            <a:avLst/>
          </a:prstGeom>
          <a:solidFill>
            <a:schemeClr val="bg1">
              <a:lumMod val="85000"/>
            </a:schemeClr>
          </a:solidFill>
          <a:ln w="25400" cap="flat" cmpd="sng" algn="ctr">
            <a:solidFill>
              <a:sysClr val="window" lastClr="FFFFFF">
                <a:hueOff val="0"/>
                <a:satOff val="0"/>
                <a:lumOff val="0"/>
                <a:alphaOff val="0"/>
              </a:sysClr>
            </a:solidFill>
            <a:prstDash val="solid"/>
          </a:ln>
          <a:effectLst/>
        </p:spPr>
        <p:txBody>
          <a:bodyPr anchor="ctr"/>
          <a:lstStyle/>
          <a:p>
            <a:pPr marL="0" marR="0" lvl="0" indent="0" algn="ctr" defTabSz="296178" rtl="0" eaLnBrk="1" fontAlgn="base" latinLnBrk="0" hangingPunct="1">
              <a:lnSpc>
                <a:spcPct val="100000"/>
              </a:lnSpc>
              <a:spcBef>
                <a:spcPct val="0"/>
              </a:spcBef>
              <a:spcAft>
                <a:spcPct val="0"/>
              </a:spcAft>
              <a:buClrTx/>
              <a:buSzTx/>
              <a:buFontTx/>
              <a:buNone/>
              <a:tabLst/>
              <a:defRPr/>
            </a:pPr>
            <a:r>
              <a:rPr lang="en-US" sz="1099" b="1" kern="0">
                <a:solidFill>
                  <a:srgbClr val="000000"/>
                </a:solidFill>
                <a:latin typeface="Arial"/>
                <a:cs typeface="Arial" panose="020B0604020202020204" pitchFamily="34" charset="0"/>
              </a:rPr>
              <a:t>Digital Services</a:t>
            </a:r>
            <a:endParaRPr kumimoji="0" lang="en-US" sz="1099" b="1" i="0" u="none" strike="noStrike" kern="0" cap="none" spc="0" normalizeH="0" baseline="0" noProof="0">
              <a:ln>
                <a:noFill/>
              </a:ln>
              <a:solidFill>
                <a:srgbClr val="000000"/>
              </a:solidFill>
              <a:effectLst/>
              <a:uLnTx/>
              <a:uFillTx/>
              <a:latin typeface="Arial"/>
              <a:ea typeface="+mn-ea"/>
              <a:cs typeface="Arial" panose="020B0604020202020204" pitchFamily="34" charset="0"/>
            </a:endParaRPr>
          </a:p>
        </p:txBody>
      </p:sp>
      <p:sp>
        <p:nvSpPr>
          <p:cNvPr id="46" name="Rounded Rectangle 167">
            <a:extLst>
              <a:ext uri="{FF2B5EF4-FFF2-40B4-BE49-F238E27FC236}">
                <a16:creationId xmlns:a16="http://schemas.microsoft.com/office/drawing/2014/main" id="{6FEE0D21-E257-4990-BF4D-0B52B726A3C2}"/>
              </a:ext>
            </a:extLst>
          </p:cNvPr>
          <p:cNvSpPr/>
          <p:nvPr/>
        </p:nvSpPr>
        <p:spPr>
          <a:xfrm>
            <a:off x="385134" y="2096291"/>
            <a:ext cx="2190799" cy="970177"/>
          </a:xfrm>
          <a:prstGeom prst="rect">
            <a:avLst/>
          </a:prstGeom>
          <a:solidFill>
            <a:schemeClr val="accent4"/>
          </a:solidFill>
          <a:ln w="25400" cap="flat" cmpd="sng" algn="ctr">
            <a:solidFill>
              <a:sysClr val="window" lastClr="FFFFFF">
                <a:hueOff val="0"/>
                <a:satOff val="0"/>
                <a:lumOff val="0"/>
                <a:alphaOff val="0"/>
              </a:sysClr>
            </a:solidFill>
            <a:prstDash val="solid"/>
          </a:ln>
          <a:effectLst/>
        </p:spPr>
        <p:txBody>
          <a:bodyPr anchor="ctr"/>
          <a:lstStyle/>
          <a:p>
            <a:pPr marL="0" marR="0" lvl="0" indent="0" algn="ctr" defTabSz="296178" rtl="0" eaLnBrk="1" fontAlgn="base" latinLnBrk="0" hangingPunct="1">
              <a:lnSpc>
                <a:spcPct val="100000"/>
              </a:lnSpc>
              <a:spcBef>
                <a:spcPct val="0"/>
              </a:spcBef>
              <a:spcAft>
                <a:spcPct val="0"/>
              </a:spcAft>
              <a:buClrTx/>
              <a:buSzTx/>
              <a:buFontTx/>
              <a:buNone/>
              <a:tabLst/>
              <a:defRPr/>
            </a:pPr>
            <a:r>
              <a:rPr kumimoji="0" lang="en-US" sz="1099" b="1" i="0" u="none" strike="noStrike" kern="0" cap="none" spc="0" normalizeH="0" baseline="0" noProof="0">
                <a:ln>
                  <a:noFill/>
                </a:ln>
                <a:solidFill>
                  <a:prstClr val="white"/>
                </a:solidFill>
                <a:effectLst/>
                <a:uLnTx/>
                <a:uFillTx/>
                <a:latin typeface="Arial"/>
                <a:ea typeface="+mn-ea"/>
                <a:cs typeface="Arial" panose="020B0604020202020204" pitchFamily="34" charset="0"/>
              </a:rPr>
              <a:t>Global Digital Office </a:t>
            </a:r>
            <a:br>
              <a:rPr kumimoji="0" lang="en-US" sz="1099" b="1" i="0" u="none" strike="noStrike" kern="0" cap="none" spc="0" normalizeH="0" baseline="0" noProof="0">
                <a:ln>
                  <a:noFill/>
                </a:ln>
                <a:solidFill>
                  <a:prstClr val="white"/>
                </a:solidFill>
                <a:effectLst/>
                <a:uLnTx/>
                <a:uFillTx/>
                <a:latin typeface="Arial"/>
                <a:ea typeface="+mn-ea"/>
                <a:cs typeface="Arial" panose="020B0604020202020204" pitchFamily="34" charset="0"/>
              </a:rPr>
            </a:br>
            <a:r>
              <a:rPr kumimoji="0" lang="en-US" sz="800" i="1" u="none" strike="noStrike" kern="0" cap="none" spc="0" normalizeH="0" baseline="0" noProof="0">
                <a:ln>
                  <a:noFill/>
                </a:ln>
                <a:solidFill>
                  <a:prstClr val="white"/>
                </a:solidFill>
                <a:effectLst/>
                <a:uLnTx/>
                <a:uFillTx/>
                <a:latin typeface="Arial"/>
                <a:ea typeface="+mn-ea"/>
                <a:cs typeface="Arial" panose="020B0604020202020204" pitchFamily="34" charset="0"/>
              </a:rPr>
              <a:t>(Strategy, Governance, &amp; Performance Management)</a:t>
            </a:r>
            <a:endParaRPr kumimoji="0" lang="en-US" sz="1099" i="1" u="none" strike="noStrike" kern="0" cap="none" spc="0" normalizeH="0" baseline="0" noProof="0">
              <a:ln>
                <a:noFill/>
              </a:ln>
              <a:solidFill>
                <a:prstClr val="white"/>
              </a:solidFill>
              <a:effectLst/>
              <a:uLnTx/>
              <a:uFillTx/>
              <a:latin typeface="Arial"/>
              <a:ea typeface="+mn-ea"/>
              <a:cs typeface="Arial" panose="020B0604020202020204" pitchFamily="34" charset="0"/>
            </a:endParaRPr>
          </a:p>
        </p:txBody>
      </p:sp>
      <p:sp>
        <p:nvSpPr>
          <p:cNvPr id="14" name="Rounded Rectangle 167">
            <a:extLst>
              <a:ext uri="{FF2B5EF4-FFF2-40B4-BE49-F238E27FC236}">
                <a16:creationId xmlns:a16="http://schemas.microsoft.com/office/drawing/2014/main" id="{041C9F0B-81B3-454D-9F39-04ECEBAEBB62}"/>
              </a:ext>
            </a:extLst>
          </p:cNvPr>
          <p:cNvSpPr/>
          <p:nvPr/>
        </p:nvSpPr>
        <p:spPr>
          <a:xfrm>
            <a:off x="5878928" y="2093466"/>
            <a:ext cx="2190799" cy="970177"/>
          </a:xfrm>
          <a:prstGeom prst="rect">
            <a:avLst/>
          </a:prstGeom>
          <a:solidFill>
            <a:schemeClr val="bg2"/>
          </a:solidFill>
          <a:ln w="12700" cap="flat" cmpd="sng" algn="ctr">
            <a:solidFill>
              <a:schemeClr val="accent2"/>
            </a:solidFill>
            <a:prstDash val="dash"/>
          </a:ln>
          <a:effectLst/>
        </p:spPr>
        <p:txBody>
          <a:bodyPr anchor="ctr"/>
          <a:lstStyle/>
          <a:p>
            <a:pPr algn="ctr" defTabSz="296178" fontAlgn="base">
              <a:spcBef>
                <a:spcPct val="0"/>
              </a:spcBef>
              <a:spcAft>
                <a:spcPct val="0"/>
              </a:spcAft>
            </a:pPr>
            <a:r>
              <a:rPr lang="en-US" sz="1099" b="1" kern="0" dirty="0">
                <a:latin typeface="Arial"/>
                <a:cs typeface="Arial" panose="020B0604020202020204" pitchFamily="34" charset="0"/>
              </a:rPr>
              <a:t>Digital Innovation Officer</a:t>
            </a:r>
            <a:br>
              <a:rPr lang="en-US" sz="1099" b="1" kern="0" dirty="0">
                <a:latin typeface="Arial"/>
                <a:cs typeface="Arial" panose="020B0604020202020204" pitchFamily="34" charset="0"/>
              </a:rPr>
            </a:br>
            <a:r>
              <a:rPr lang="en-US" sz="1099" b="1" kern="0" dirty="0">
                <a:latin typeface="Arial"/>
                <a:cs typeface="Arial" panose="020B0604020202020204" pitchFamily="34" charset="0"/>
              </a:rPr>
              <a:t>(Research)</a:t>
            </a:r>
          </a:p>
        </p:txBody>
      </p:sp>
      <p:sp>
        <p:nvSpPr>
          <p:cNvPr id="38" name="Rounded Rectangle 167">
            <a:extLst>
              <a:ext uri="{FF2B5EF4-FFF2-40B4-BE49-F238E27FC236}">
                <a16:creationId xmlns:a16="http://schemas.microsoft.com/office/drawing/2014/main" id="{16940B34-CF0E-40FF-A007-08F477043350}"/>
              </a:ext>
            </a:extLst>
          </p:cNvPr>
          <p:cNvSpPr/>
          <p:nvPr/>
        </p:nvSpPr>
        <p:spPr>
          <a:xfrm>
            <a:off x="4550608" y="2106338"/>
            <a:ext cx="1052594" cy="371856"/>
          </a:xfrm>
          <a:prstGeom prst="rect">
            <a:avLst/>
          </a:prstGeom>
          <a:solidFill>
            <a:schemeClr val="bg2"/>
          </a:solidFill>
          <a:ln w="12700" cap="flat" cmpd="sng" algn="ctr">
            <a:solidFill>
              <a:schemeClr val="accent2"/>
            </a:solidFill>
            <a:prstDash val="dash"/>
          </a:ln>
          <a:effectLst/>
        </p:spPr>
        <p:txBody>
          <a:bodyPr anchor="ctr"/>
          <a:lstStyle/>
          <a:p>
            <a:pPr algn="ctr" defTabSz="296178" fontAlgn="base">
              <a:spcBef>
                <a:spcPct val="0"/>
              </a:spcBef>
              <a:spcAft>
                <a:spcPct val="0"/>
              </a:spcAft>
            </a:pPr>
            <a:r>
              <a:rPr lang="en-US" sz="800" b="1" kern="0" dirty="0">
                <a:latin typeface="Arial"/>
                <a:cs typeface="Arial" panose="020B0604020202020204" pitchFamily="34" charset="0"/>
              </a:rPr>
              <a:t>Data Governance Analyst</a:t>
            </a:r>
          </a:p>
        </p:txBody>
      </p:sp>
      <p:sp>
        <p:nvSpPr>
          <p:cNvPr id="39" name="Rounded Rectangle 167">
            <a:extLst>
              <a:ext uri="{FF2B5EF4-FFF2-40B4-BE49-F238E27FC236}">
                <a16:creationId xmlns:a16="http://schemas.microsoft.com/office/drawing/2014/main" id="{8BD9D5D6-7309-4E3F-A575-E231C7D5DEEA}"/>
              </a:ext>
            </a:extLst>
          </p:cNvPr>
          <p:cNvSpPr/>
          <p:nvPr/>
        </p:nvSpPr>
        <p:spPr>
          <a:xfrm>
            <a:off x="4550608" y="2678916"/>
            <a:ext cx="1052594" cy="371856"/>
          </a:xfrm>
          <a:prstGeom prst="rect">
            <a:avLst/>
          </a:prstGeom>
          <a:solidFill>
            <a:schemeClr val="bg2"/>
          </a:solidFill>
          <a:ln w="12700" cap="flat" cmpd="sng" algn="ctr">
            <a:solidFill>
              <a:schemeClr val="accent2"/>
            </a:solidFill>
            <a:prstDash val="dash"/>
          </a:ln>
          <a:effectLst/>
        </p:spPr>
        <p:txBody>
          <a:bodyPr anchor="ctr"/>
          <a:lstStyle/>
          <a:p>
            <a:pPr algn="ctr" defTabSz="296178" fontAlgn="base">
              <a:spcBef>
                <a:spcPct val="0"/>
              </a:spcBef>
              <a:spcAft>
                <a:spcPct val="0"/>
              </a:spcAft>
            </a:pPr>
            <a:r>
              <a:rPr lang="en-US" sz="800" b="1" kern="0" dirty="0">
                <a:latin typeface="Arial"/>
                <a:cs typeface="Arial" panose="020B0604020202020204" pitchFamily="34" charset="0"/>
              </a:rPr>
              <a:t>Data Governance Analyst</a:t>
            </a:r>
          </a:p>
        </p:txBody>
      </p:sp>
      <p:sp>
        <p:nvSpPr>
          <p:cNvPr id="47" name="Rounded Rectangle 167">
            <a:extLst>
              <a:ext uri="{FF2B5EF4-FFF2-40B4-BE49-F238E27FC236}">
                <a16:creationId xmlns:a16="http://schemas.microsoft.com/office/drawing/2014/main" id="{4F34A581-3AF9-4E87-8221-C758B2E2DE15}"/>
              </a:ext>
            </a:extLst>
          </p:cNvPr>
          <p:cNvSpPr/>
          <p:nvPr/>
        </p:nvSpPr>
        <p:spPr>
          <a:xfrm>
            <a:off x="2851659" y="2106337"/>
            <a:ext cx="1423223" cy="944434"/>
          </a:xfrm>
          <a:prstGeom prst="rect">
            <a:avLst/>
          </a:prstGeom>
          <a:solidFill>
            <a:schemeClr val="bg2"/>
          </a:solidFill>
          <a:ln w="12700" cap="flat" cmpd="sng" algn="ctr">
            <a:solidFill>
              <a:schemeClr val="accent2"/>
            </a:solidFill>
            <a:prstDash val="dash"/>
          </a:ln>
          <a:effectLst/>
        </p:spPr>
        <p:txBody>
          <a:bodyPr anchor="ctr"/>
          <a:lstStyle/>
          <a:p>
            <a:pPr marL="0" marR="0" lvl="0" indent="0" algn="ctr" defTabSz="296178" rtl="0" eaLnBrk="1" fontAlgn="base" latinLnBrk="0" hangingPunct="1">
              <a:lnSpc>
                <a:spcPct val="100000"/>
              </a:lnSpc>
              <a:spcBef>
                <a:spcPct val="0"/>
              </a:spcBef>
              <a:spcAft>
                <a:spcPct val="0"/>
              </a:spcAft>
              <a:buClrTx/>
              <a:buSzTx/>
              <a:buFontTx/>
              <a:buNone/>
              <a:tabLst/>
              <a:defRPr/>
            </a:pPr>
            <a:r>
              <a:rPr kumimoji="0" lang="en-US" sz="1099" b="1" i="0" u="none" strike="noStrike" kern="0" cap="none" spc="0" normalizeH="0" baseline="0" noProof="0" dirty="0">
                <a:ln>
                  <a:noFill/>
                </a:ln>
                <a:effectLst/>
                <a:uLnTx/>
                <a:uFillTx/>
                <a:latin typeface="Arial"/>
                <a:ea typeface="+mn-ea"/>
                <a:cs typeface="Arial" panose="020B0604020202020204" pitchFamily="34" charset="0"/>
              </a:rPr>
              <a:t>Data Governance Lead (Research)</a:t>
            </a:r>
          </a:p>
        </p:txBody>
      </p:sp>
      <p:cxnSp>
        <p:nvCxnSpPr>
          <p:cNvPr id="50" name="Straight Arrow Connector 49">
            <a:extLst>
              <a:ext uri="{FF2B5EF4-FFF2-40B4-BE49-F238E27FC236}">
                <a16:creationId xmlns:a16="http://schemas.microsoft.com/office/drawing/2014/main" id="{C8CA904F-20D6-43C9-B113-AEA5BA7BEF80}"/>
              </a:ext>
            </a:extLst>
          </p:cNvPr>
          <p:cNvCxnSpPr>
            <a:cxnSpLocks/>
            <a:stCxn id="14" idx="1"/>
            <a:endCxn id="47" idx="3"/>
          </p:cNvCxnSpPr>
          <p:nvPr/>
        </p:nvCxnSpPr>
        <p:spPr>
          <a:xfrm flipH="1" flipV="1">
            <a:off x="4274882" y="2578554"/>
            <a:ext cx="1604046" cy="1"/>
          </a:xfrm>
          <a:prstGeom prst="straightConnector1">
            <a:avLst/>
          </a:prstGeom>
          <a:ln w="12700">
            <a:solidFill>
              <a:schemeClr val="bg1">
                <a:lumMod val="75000"/>
              </a:schemeClr>
            </a:solidFill>
            <a:prstDash val="solid"/>
            <a:headEnd type="triangle"/>
            <a:tailEnd type="none"/>
          </a:ln>
        </p:spPr>
        <p:style>
          <a:lnRef idx="1">
            <a:schemeClr val="accent1"/>
          </a:lnRef>
          <a:fillRef idx="0">
            <a:schemeClr val="accent1"/>
          </a:fillRef>
          <a:effectRef idx="0">
            <a:schemeClr val="accent1"/>
          </a:effectRef>
          <a:fontRef idx="minor">
            <a:schemeClr val="tx1"/>
          </a:fontRef>
        </p:style>
      </p:cxnSp>
      <p:grpSp>
        <p:nvGrpSpPr>
          <p:cNvPr id="81" name="Group 80">
            <a:extLst>
              <a:ext uri="{FF2B5EF4-FFF2-40B4-BE49-F238E27FC236}">
                <a16:creationId xmlns:a16="http://schemas.microsoft.com/office/drawing/2014/main" id="{25902DF0-124F-4A3F-8459-C3415CE1EAAD}"/>
              </a:ext>
            </a:extLst>
          </p:cNvPr>
          <p:cNvGrpSpPr/>
          <p:nvPr/>
        </p:nvGrpSpPr>
        <p:grpSpPr>
          <a:xfrm>
            <a:off x="439672" y="3170531"/>
            <a:ext cx="2073442" cy="2853472"/>
            <a:chOff x="380995" y="3097254"/>
            <a:chExt cx="2190804" cy="2853472"/>
          </a:xfrm>
          <a:solidFill>
            <a:schemeClr val="accent4"/>
          </a:solidFill>
        </p:grpSpPr>
        <p:sp>
          <p:nvSpPr>
            <p:cNvPr id="75" name="Rounded Rectangle 167">
              <a:extLst>
                <a:ext uri="{FF2B5EF4-FFF2-40B4-BE49-F238E27FC236}">
                  <a16:creationId xmlns:a16="http://schemas.microsoft.com/office/drawing/2014/main" id="{1AADBD5C-4B25-4379-A9AA-76D45291CA94}"/>
                </a:ext>
              </a:extLst>
            </p:cNvPr>
            <p:cNvSpPr/>
            <p:nvPr/>
          </p:nvSpPr>
          <p:spPr>
            <a:xfrm>
              <a:off x="381000" y="3097254"/>
              <a:ext cx="2190799" cy="456962"/>
            </a:xfrm>
            <a:prstGeom prst="rect">
              <a:avLst/>
            </a:prstGeom>
            <a:grpFill/>
            <a:ln w="25400" cap="flat" cmpd="sng" algn="ctr">
              <a:solidFill>
                <a:sysClr val="window" lastClr="FFFFFF">
                  <a:hueOff val="0"/>
                  <a:satOff val="0"/>
                  <a:lumOff val="0"/>
                  <a:alphaOff val="0"/>
                </a:sysClr>
              </a:solidFill>
              <a:prstDash val="solid"/>
            </a:ln>
            <a:effectLst/>
          </p:spPr>
          <p:txBody>
            <a:bodyPr anchor="ctr"/>
            <a:lstStyle/>
            <a:p>
              <a:pPr marL="0" marR="0" lvl="0" indent="0" algn="ctr" defTabSz="296178" rtl="0" eaLnBrk="1" fontAlgn="base" latinLnBrk="0" hangingPunct="1">
                <a:lnSpc>
                  <a:spcPct val="100000"/>
                </a:lnSpc>
                <a:spcBef>
                  <a:spcPct val="0"/>
                </a:spcBef>
                <a:spcAft>
                  <a:spcPct val="0"/>
                </a:spcAft>
                <a:buClrTx/>
                <a:buSzTx/>
                <a:buFontTx/>
                <a:buNone/>
                <a:tabLst/>
                <a:defRPr/>
              </a:pPr>
              <a:r>
                <a:rPr kumimoji="0" lang="en-US" sz="1050" b="1" i="0" u="none" strike="noStrike" kern="0" cap="none" spc="0" normalizeH="0" baseline="0" noProof="0">
                  <a:ln>
                    <a:noFill/>
                  </a:ln>
                  <a:solidFill>
                    <a:prstClr val="white"/>
                  </a:solidFill>
                  <a:effectLst/>
                  <a:uLnTx/>
                  <a:uFillTx/>
                  <a:latin typeface="Arial"/>
                  <a:ea typeface="+mn-ea"/>
                  <a:cs typeface="Arial" panose="020B0604020202020204" pitchFamily="34" charset="0"/>
                </a:rPr>
                <a:t>Business Partnership</a:t>
              </a:r>
            </a:p>
          </p:txBody>
        </p:sp>
        <p:sp>
          <p:nvSpPr>
            <p:cNvPr id="76" name="Rounded Rectangle 167">
              <a:extLst>
                <a:ext uri="{FF2B5EF4-FFF2-40B4-BE49-F238E27FC236}">
                  <a16:creationId xmlns:a16="http://schemas.microsoft.com/office/drawing/2014/main" id="{B0F3E7BF-4AD6-4DE2-A29E-8ECCCB9F7209}"/>
                </a:ext>
              </a:extLst>
            </p:cNvPr>
            <p:cNvSpPr/>
            <p:nvPr/>
          </p:nvSpPr>
          <p:spPr>
            <a:xfrm>
              <a:off x="380999" y="3576556"/>
              <a:ext cx="2190799" cy="456962"/>
            </a:xfrm>
            <a:prstGeom prst="rect">
              <a:avLst/>
            </a:prstGeom>
            <a:grpFill/>
            <a:ln w="25400" cap="flat" cmpd="sng" algn="ctr">
              <a:solidFill>
                <a:sysClr val="window" lastClr="FFFFFF">
                  <a:hueOff val="0"/>
                  <a:satOff val="0"/>
                  <a:lumOff val="0"/>
                  <a:alphaOff val="0"/>
                </a:sysClr>
              </a:solidFill>
              <a:prstDash val="solid"/>
            </a:ln>
            <a:effectLst/>
          </p:spPr>
          <p:txBody>
            <a:bodyPr anchor="ctr"/>
            <a:lstStyle/>
            <a:p>
              <a:pPr marL="0" marR="0" lvl="0" indent="0" algn="ctr" defTabSz="296178" rtl="0" eaLnBrk="1" fontAlgn="base" latinLnBrk="0" hangingPunct="1">
                <a:lnSpc>
                  <a:spcPct val="100000"/>
                </a:lnSpc>
                <a:spcBef>
                  <a:spcPct val="0"/>
                </a:spcBef>
                <a:spcAft>
                  <a:spcPct val="0"/>
                </a:spcAft>
                <a:buClrTx/>
                <a:buSzTx/>
                <a:buFontTx/>
                <a:buNone/>
                <a:tabLst/>
                <a:defRPr/>
              </a:pPr>
              <a:r>
                <a:rPr kumimoji="0" lang="en-US" sz="1050" b="1" i="0" u="none" strike="noStrike" kern="0" cap="none" spc="0" normalizeH="0" baseline="0" noProof="0">
                  <a:ln>
                    <a:noFill/>
                  </a:ln>
                  <a:solidFill>
                    <a:prstClr val="white"/>
                  </a:solidFill>
                  <a:effectLst/>
                  <a:uLnTx/>
                  <a:uFillTx/>
                  <a:latin typeface="Arial"/>
                  <a:ea typeface="+mn-ea"/>
                  <a:cs typeface="Arial" panose="020B0604020202020204" pitchFamily="34" charset="0"/>
                </a:rPr>
                <a:t>Infrastructure &amp; Operations</a:t>
              </a:r>
            </a:p>
          </p:txBody>
        </p:sp>
        <p:sp>
          <p:nvSpPr>
            <p:cNvPr id="77" name="Rounded Rectangle 167">
              <a:extLst>
                <a:ext uri="{FF2B5EF4-FFF2-40B4-BE49-F238E27FC236}">
                  <a16:creationId xmlns:a16="http://schemas.microsoft.com/office/drawing/2014/main" id="{3062914C-A5C0-43A6-81A2-68C99DFCBD96}"/>
                </a:ext>
              </a:extLst>
            </p:cNvPr>
            <p:cNvSpPr/>
            <p:nvPr/>
          </p:nvSpPr>
          <p:spPr>
            <a:xfrm>
              <a:off x="380998" y="4055858"/>
              <a:ext cx="2190799" cy="456962"/>
            </a:xfrm>
            <a:prstGeom prst="rect">
              <a:avLst/>
            </a:prstGeom>
            <a:grpFill/>
            <a:ln w="25400" cap="flat" cmpd="sng" algn="ctr">
              <a:solidFill>
                <a:sysClr val="window" lastClr="FFFFFF">
                  <a:hueOff val="0"/>
                  <a:satOff val="0"/>
                  <a:lumOff val="0"/>
                  <a:alphaOff val="0"/>
                </a:sysClr>
              </a:solidFill>
              <a:prstDash val="solid"/>
            </a:ln>
            <a:effectLst/>
          </p:spPr>
          <p:txBody>
            <a:bodyPr anchor="ctr"/>
            <a:lstStyle/>
            <a:p>
              <a:pPr marL="0" marR="0" lvl="0" indent="0" algn="ctr" defTabSz="296178" rtl="0" eaLnBrk="1" fontAlgn="base" latinLnBrk="0" hangingPunct="1">
                <a:lnSpc>
                  <a:spcPct val="100000"/>
                </a:lnSpc>
                <a:spcBef>
                  <a:spcPct val="0"/>
                </a:spcBef>
                <a:spcAft>
                  <a:spcPct val="0"/>
                </a:spcAft>
                <a:buClrTx/>
                <a:buSzTx/>
                <a:buFontTx/>
                <a:buNone/>
                <a:tabLst/>
                <a:defRPr/>
              </a:pPr>
              <a:r>
                <a:rPr kumimoji="0" lang="en-US" sz="1050" b="1" i="0" u="none" strike="noStrike" kern="0" cap="none" spc="0" normalizeH="0" baseline="0" noProof="0">
                  <a:ln>
                    <a:noFill/>
                  </a:ln>
                  <a:solidFill>
                    <a:prstClr val="white"/>
                  </a:solidFill>
                  <a:effectLst/>
                  <a:uLnTx/>
                  <a:uFillTx/>
                  <a:latin typeface="Arial"/>
                  <a:ea typeface="+mn-ea"/>
                  <a:cs typeface="Arial" panose="020B0604020202020204" pitchFamily="34" charset="0"/>
                </a:rPr>
                <a:t>Digital Solutions</a:t>
              </a:r>
            </a:p>
          </p:txBody>
        </p:sp>
        <p:sp>
          <p:nvSpPr>
            <p:cNvPr id="78" name="Rounded Rectangle 167">
              <a:extLst>
                <a:ext uri="{FF2B5EF4-FFF2-40B4-BE49-F238E27FC236}">
                  <a16:creationId xmlns:a16="http://schemas.microsoft.com/office/drawing/2014/main" id="{6E04445B-FFD2-4A0C-B041-2FD36719C41C}"/>
                </a:ext>
              </a:extLst>
            </p:cNvPr>
            <p:cNvSpPr/>
            <p:nvPr/>
          </p:nvSpPr>
          <p:spPr>
            <a:xfrm>
              <a:off x="380997" y="4535160"/>
              <a:ext cx="2190799" cy="456962"/>
            </a:xfrm>
            <a:prstGeom prst="rect">
              <a:avLst/>
            </a:prstGeom>
            <a:grpFill/>
            <a:ln w="25400" cap="flat" cmpd="sng" algn="ctr">
              <a:solidFill>
                <a:sysClr val="window" lastClr="FFFFFF">
                  <a:hueOff val="0"/>
                  <a:satOff val="0"/>
                  <a:lumOff val="0"/>
                  <a:alphaOff val="0"/>
                </a:sysClr>
              </a:solidFill>
              <a:prstDash val="solid"/>
            </a:ln>
            <a:effectLst/>
          </p:spPr>
          <p:txBody>
            <a:bodyPr anchor="ctr"/>
            <a:lstStyle/>
            <a:p>
              <a:pPr marL="0" marR="0" lvl="0" indent="0" algn="ctr" defTabSz="296178" rtl="0" eaLnBrk="1" fontAlgn="base" latinLnBrk="0" hangingPunct="1">
                <a:lnSpc>
                  <a:spcPct val="100000"/>
                </a:lnSpc>
                <a:spcBef>
                  <a:spcPct val="0"/>
                </a:spcBef>
                <a:spcAft>
                  <a:spcPct val="0"/>
                </a:spcAft>
                <a:buClrTx/>
                <a:buSzTx/>
                <a:buFontTx/>
                <a:buNone/>
                <a:tabLst/>
                <a:defRPr/>
              </a:pPr>
              <a:r>
                <a:rPr kumimoji="0" lang="en-US" sz="1050" b="1" i="0" u="none" strike="noStrike" kern="0" cap="none" spc="0" normalizeH="0" baseline="0" noProof="0">
                  <a:ln>
                    <a:noFill/>
                  </a:ln>
                  <a:solidFill>
                    <a:prstClr val="white"/>
                  </a:solidFill>
                  <a:effectLst/>
                  <a:uLnTx/>
                  <a:uFillTx/>
                  <a:latin typeface="Arial"/>
                  <a:ea typeface="+mn-ea"/>
                  <a:cs typeface="Arial" panose="020B0604020202020204" pitchFamily="34" charset="0"/>
                </a:rPr>
                <a:t>Enterprise Architecture</a:t>
              </a:r>
            </a:p>
          </p:txBody>
        </p:sp>
        <p:sp>
          <p:nvSpPr>
            <p:cNvPr id="79" name="Rounded Rectangle 167">
              <a:extLst>
                <a:ext uri="{FF2B5EF4-FFF2-40B4-BE49-F238E27FC236}">
                  <a16:creationId xmlns:a16="http://schemas.microsoft.com/office/drawing/2014/main" id="{D20D68A5-C0DF-4CC2-AA9B-A501E126704D}"/>
                </a:ext>
              </a:extLst>
            </p:cNvPr>
            <p:cNvSpPr/>
            <p:nvPr/>
          </p:nvSpPr>
          <p:spPr>
            <a:xfrm>
              <a:off x="380996" y="5014462"/>
              <a:ext cx="2190799" cy="456962"/>
            </a:xfrm>
            <a:prstGeom prst="rect">
              <a:avLst/>
            </a:prstGeom>
            <a:grpFill/>
            <a:ln w="25400" cap="flat" cmpd="sng" algn="ctr">
              <a:solidFill>
                <a:sysClr val="window" lastClr="FFFFFF">
                  <a:hueOff val="0"/>
                  <a:satOff val="0"/>
                  <a:lumOff val="0"/>
                  <a:alphaOff val="0"/>
                </a:sysClr>
              </a:solidFill>
              <a:prstDash val="solid"/>
            </a:ln>
            <a:effectLst/>
          </p:spPr>
          <p:txBody>
            <a:bodyPr anchor="ctr"/>
            <a:lstStyle/>
            <a:p>
              <a:pPr marL="0" marR="0" lvl="0" indent="0" algn="ctr" defTabSz="296178" rtl="0" eaLnBrk="1" fontAlgn="base" latinLnBrk="0" hangingPunct="1">
                <a:lnSpc>
                  <a:spcPct val="100000"/>
                </a:lnSpc>
                <a:spcBef>
                  <a:spcPct val="0"/>
                </a:spcBef>
                <a:spcAft>
                  <a:spcPct val="0"/>
                </a:spcAft>
                <a:buClrTx/>
                <a:buSzTx/>
                <a:buFontTx/>
                <a:buNone/>
                <a:tabLst/>
                <a:defRPr/>
              </a:pPr>
              <a:r>
                <a:rPr kumimoji="0" lang="en-US" sz="1050" b="1" i="0" u="none" strike="noStrike" kern="0" cap="none" spc="0" normalizeH="0" baseline="0" noProof="0">
                  <a:ln>
                    <a:noFill/>
                  </a:ln>
                  <a:solidFill>
                    <a:prstClr val="white"/>
                  </a:solidFill>
                  <a:effectLst/>
                  <a:uLnTx/>
                  <a:uFillTx/>
                  <a:latin typeface="Arial"/>
                  <a:ea typeface="+mn-ea"/>
                  <a:cs typeface="Arial" panose="020B0604020202020204" pitchFamily="34" charset="0"/>
                </a:rPr>
                <a:t>Information Security</a:t>
              </a:r>
            </a:p>
          </p:txBody>
        </p:sp>
        <p:sp>
          <p:nvSpPr>
            <p:cNvPr id="80" name="Rounded Rectangle 167">
              <a:extLst>
                <a:ext uri="{FF2B5EF4-FFF2-40B4-BE49-F238E27FC236}">
                  <a16:creationId xmlns:a16="http://schemas.microsoft.com/office/drawing/2014/main" id="{30E051BB-5767-4F1C-A793-926A3FFF1191}"/>
                </a:ext>
              </a:extLst>
            </p:cNvPr>
            <p:cNvSpPr/>
            <p:nvPr/>
          </p:nvSpPr>
          <p:spPr>
            <a:xfrm>
              <a:off x="380995" y="5493764"/>
              <a:ext cx="2190799" cy="456962"/>
            </a:xfrm>
            <a:prstGeom prst="rect">
              <a:avLst/>
            </a:prstGeom>
            <a:grpFill/>
            <a:ln w="25400" cap="flat" cmpd="sng" algn="ctr">
              <a:solidFill>
                <a:sysClr val="window" lastClr="FFFFFF">
                  <a:hueOff val="0"/>
                  <a:satOff val="0"/>
                  <a:lumOff val="0"/>
                  <a:alphaOff val="0"/>
                </a:sysClr>
              </a:solidFill>
              <a:prstDash val="solid"/>
            </a:ln>
            <a:effectLst/>
          </p:spPr>
          <p:txBody>
            <a:bodyPr anchor="ctr"/>
            <a:lstStyle/>
            <a:p>
              <a:pPr marL="0" marR="0" lvl="0" indent="0" algn="ctr" defTabSz="296178" rtl="0" eaLnBrk="1" fontAlgn="base" latinLnBrk="0" hangingPunct="1">
                <a:lnSpc>
                  <a:spcPct val="100000"/>
                </a:lnSpc>
                <a:spcBef>
                  <a:spcPct val="0"/>
                </a:spcBef>
                <a:spcAft>
                  <a:spcPct val="0"/>
                </a:spcAft>
                <a:buClrTx/>
                <a:buSzTx/>
                <a:buFontTx/>
                <a:buNone/>
                <a:tabLst/>
                <a:defRPr/>
              </a:pPr>
              <a:r>
                <a:rPr kumimoji="0" lang="en-US" sz="1050" b="1" i="0" u="none" strike="noStrike" kern="0" cap="none" spc="0" normalizeH="0" baseline="0" noProof="0" dirty="0">
                  <a:ln>
                    <a:noFill/>
                  </a:ln>
                  <a:solidFill>
                    <a:prstClr val="white"/>
                  </a:solidFill>
                  <a:effectLst/>
                  <a:uLnTx/>
                  <a:uFillTx/>
                  <a:latin typeface="Arial"/>
                  <a:ea typeface="+mn-ea"/>
                  <a:cs typeface="Arial" panose="020B0604020202020204" pitchFamily="34" charset="0"/>
                </a:rPr>
                <a:t>Data Management &amp; Analytics</a:t>
              </a:r>
            </a:p>
          </p:txBody>
        </p:sp>
      </p:grpSp>
      <p:cxnSp>
        <p:nvCxnSpPr>
          <p:cNvPr id="86" name="Straight Arrow Connector 85">
            <a:extLst>
              <a:ext uri="{FF2B5EF4-FFF2-40B4-BE49-F238E27FC236}">
                <a16:creationId xmlns:a16="http://schemas.microsoft.com/office/drawing/2014/main" id="{FFADD4F2-EE24-4C53-A672-172506C473E4}"/>
              </a:ext>
            </a:extLst>
          </p:cNvPr>
          <p:cNvCxnSpPr>
            <a:cxnSpLocks/>
            <a:stCxn id="47" idx="1"/>
            <a:endCxn id="46" idx="3"/>
          </p:cNvCxnSpPr>
          <p:nvPr/>
        </p:nvCxnSpPr>
        <p:spPr>
          <a:xfrm flipH="1">
            <a:off x="2575933" y="2578554"/>
            <a:ext cx="275726" cy="2826"/>
          </a:xfrm>
          <a:prstGeom prst="straightConnector1">
            <a:avLst/>
          </a:prstGeom>
          <a:ln w="12700">
            <a:solidFill>
              <a:schemeClr val="bg1">
                <a:lumMod val="75000"/>
              </a:schemeClr>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91" name="Right Bracket 90">
            <a:extLst>
              <a:ext uri="{FF2B5EF4-FFF2-40B4-BE49-F238E27FC236}">
                <a16:creationId xmlns:a16="http://schemas.microsoft.com/office/drawing/2014/main" id="{52FC1979-BAA0-4AB1-BAC1-C6FFD593C723}"/>
              </a:ext>
            </a:extLst>
          </p:cNvPr>
          <p:cNvSpPr/>
          <p:nvPr/>
        </p:nvSpPr>
        <p:spPr>
          <a:xfrm>
            <a:off x="2711176" y="3360420"/>
            <a:ext cx="45719" cy="2473693"/>
          </a:xfrm>
          <a:prstGeom prst="rightBracket">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4" name="Oval 93">
            <a:extLst>
              <a:ext uri="{FF2B5EF4-FFF2-40B4-BE49-F238E27FC236}">
                <a16:creationId xmlns:a16="http://schemas.microsoft.com/office/drawing/2014/main" id="{9418A9FF-B2CF-4A99-8FB5-A3CA1B99D7C9}"/>
              </a:ext>
            </a:extLst>
          </p:cNvPr>
          <p:cNvSpPr/>
          <p:nvPr/>
        </p:nvSpPr>
        <p:spPr>
          <a:xfrm>
            <a:off x="4173816" y="2005271"/>
            <a:ext cx="202131" cy="202131"/>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pPr algn="ctr"/>
            <a:r>
              <a:rPr lang="en-US" sz="1100">
                <a:solidFill>
                  <a:schemeClr val="accent2"/>
                </a:solidFill>
                <a:latin typeface="Graphik Black" panose="020B0A03030202060203" pitchFamily="34" charset="0"/>
              </a:rPr>
              <a:t>1</a:t>
            </a:r>
          </a:p>
        </p:txBody>
      </p:sp>
      <p:sp>
        <p:nvSpPr>
          <p:cNvPr id="95" name="Oval 94">
            <a:extLst>
              <a:ext uri="{FF2B5EF4-FFF2-40B4-BE49-F238E27FC236}">
                <a16:creationId xmlns:a16="http://schemas.microsoft.com/office/drawing/2014/main" id="{1E89CDDB-18E4-403C-939F-6065AB0F24DF}"/>
              </a:ext>
            </a:extLst>
          </p:cNvPr>
          <p:cNvSpPr/>
          <p:nvPr/>
        </p:nvSpPr>
        <p:spPr>
          <a:xfrm>
            <a:off x="5495826" y="1999271"/>
            <a:ext cx="202131" cy="202131"/>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pPr algn="ctr"/>
            <a:r>
              <a:rPr lang="en-US" sz="1100">
                <a:solidFill>
                  <a:schemeClr val="accent2"/>
                </a:solidFill>
                <a:latin typeface="Graphik Black" panose="020B0A03030202060203" pitchFamily="34" charset="0"/>
              </a:rPr>
              <a:t>2</a:t>
            </a:r>
          </a:p>
        </p:txBody>
      </p:sp>
      <p:sp>
        <p:nvSpPr>
          <p:cNvPr id="96" name="Oval 95">
            <a:extLst>
              <a:ext uri="{FF2B5EF4-FFF2-40B4-BE49-F238E27FC236}">
                <a16:creationId xmlns:a16="http://schemas.microsoft.com/office/drawing/2014/main" id="{A5CF027D-571D-4AAE-8444-6C50E85DACD6}"/>
              </a:ext>
            </a:extLst>
          </p:cNvPr>
          <p:cNvSpPr/>
          <p:nvPr/>
        </p:nvSpPr>
        <p:spPr>
          <a:xfrm>
            <a:off x="7968660" y="3327934"/>
            <a:ext cx="202131" cy="202131"/>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pPr algn="ctr"/>
            <a:r>
              <a:rPr lang="en-US" sz="1100">
                <a:solidFill>
                  <a:schemeClr val="accent2"/>
                </a:solidFill>
                <a:latin typeface="Graphik Black" panose="020B0A03030202060203" pitchFamily="34" charset="0"/>
              </a:rPr>
              <a:t>3</a:t>
            </a:r>
          </a:p>
        </p:txBody>
      </p:sp>
      <p:sp>
        <p:nvSpPr>
          <p:cNvPr id="97" name="Oval 96">
            <a:extLst>
              <a:ext uri="{FF2B5EF4-FFF2-40B4-BE49-F238E27FC236}">
                <a16:creationId xmlns:a16="http://schemas.microsoft.com/office/drawing/2014/main" id="{52FBB48F-0C6D-4E6E-8E25-BFBDF0A5A3D9}"/>
              </a:ext>
            </a:extLst>
          </p:cNvPr>
          <p:cNvSpPr/>
          <p:nvPr/>
        </p:nvSpPr>
        <p:spPr>
          <a:xfrm>
            <a:off x="7968659" y="2015469"/>
            <a:ext cx="202131" cy="202131"/>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pPr algn="ctr"/>
            <a:r>
              <a:rPr lang="en-US" sz="1100">
                <a:solidFill>
                  <a:schemeClr val="accent2"/>
                </a:solidFill>
                <a:latin typeface="Graphik Black" panose="020B0A03030202060203" pitchFamily="34" charset="0"/>
              </a:rPr>
              <a:t>4</a:t>
            </a:r>
          </a:p>
        </p:txBody>
      </p:sp>
      <p:sp>
        <p:nvSpPr>
          <p:cNvPr id="98" name="Oval 97">
            <a:extLst>
              <a:ext uri="{FF2B5EF4-FFF2-40B4-BE49-F238E27FC236}">
                <a16:creationId xmlns:a16="http://schemas.microsoft.com/office/drawing/2014/main" id="{92E2249C-6AF3-4FF1-8212-E5BB550AAA26}"/>
              </a:ext>
            </a:extLst>
          </p:cNvPr>
          <p:cNvSpPr/>
          <p:nvPr/>
        </p:nvSpPr>
        <p:spPr>
          <a:xfrm>
            <a:off x="7968658" y="1471577"/>
            <a:ext cx="202131" cy="202131"/>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lstStyle/>
          <a:p>
            <a:pPr algn="ctr"/>
            <a:r>
              <a:rPr lang="en-US" sz="1100">
                <a:solidFill>
                  <a:schemeClr val="accent2"/>
                </a:solidFill>
                <a:latin typeface="Graphik Black" panose="020B0A03030202060203" pitchFamily="34" charset="0"/>
              </a:rPr>
              <a:t>5</a:t>
            </a:r>
          </a:p>
        </p:txBody>
      </p:sp>
      <p:cxnSp>
        <p:nvCxnSpPr>
          <p:cNvPr id="110" name="Straight Connector 109">
            <a:extLst>
              <a:ext uri="{FF2B5EF4-FFF2-40B4-BE49-F238E27FC236}">
                <a16:creationId xmlns:a16="http://schemas.microsoft.com/office/drawing/2014/main" id="{4604F38D-4762-43E9-8788-A866C1955DB9}"/>
              </a:ext>
            </a:extLst>
          </p:cNvPr>
          <p:cNvCxnSpPr>
            <a:cxnSpLocks/>
            <a:stCxn id="14" idx="0"/>
            <a:endCxn id="13" idx="2"/>
          </p:cNvCxnSpPr>
          <p:nvPr/>
        </p:nvCxnSpPr>
        <p:spPr>
          <a:xfrm flipH="1" flipV="1">
            <a:off x="6974327" y="1978907"/>
            <a:ext cx="1" cy="114559"/>
          </a:xfrm>
          <a:prstGeom prst="line">
            <a:avLst/>
          </a:prstGeom>
          <a:ln w="28575">
            <a:solidFill>
              <a:schemeClr val="tx2"/>
            </a:solidFill>
            <a:tailEnd type="triangle" w="sm" len="sm"/>
          </a:ln>
        </p:spPr>
        <p:style>
          <a:lnRef idx="1">
            <a:schemeClr val="accent1"/>
          </a:lnRef>
          <a:fillRef idx="0">
            <a:schemeClr val="accent1"/>
          </a:fillRef>
          <a:effectRef idx="0">
            <a:schemeClr val="accent1"/>
          </a:effectRef>
          <a:fontRef idx="minor">
            <a:schemeClr val="tx1"/>
          </a:fontRef>
        </p:style>
      </p:cxnSp>
      <p:grpSp>
        <p:nvGrpSpPr>
          <p:cNvPr id="4" name="Group 3">
            <a:extLst>
              <a:ext uri="{FF2B5EF4-FFF2-40B4-BE49-F238E27FC236}">
                <a16:creationId xmlns:a16="http://schemas.microsoft.com/office/drawing/2014/main" id="{3C884F37-540D-467C-B6F8-5BE3CC1C21F6}"/>
              </a:ext>
            </a:extLst>
          </p:cNvPr>
          <p:cNvGrpSpPr/>
          <p:nvPr/>
        </p:nvGrpSpPr>
        <p:grpSpPr>
          <a:xfrm>
            <a:off x="2763432" y="4472141"/>
            <a:ext cx="3108960" cy="239652"/>
            <a:chOff x="2756895" y="4597266"/>
            <a:chExt cx="3249033" cy="239652"/>
          </a:xfrm>
        </p:grpSpPr>
        <p:cxnSp>
          <p:nvCxnSpPr>
            <p:cNvPr id="93" name="Straight Arrow Connector 92">
              <a:extLst>
                <a:ext uri="{FF2B5EF4-FFF2-40B4-BE49-F238E27FC236}">
                  <a16:creationId xmlns:a16="http://schemas.microsoft.com/office/drawing/2014/main" id="{4F8F3D8D-3FFD-4E38-BDE3-9AF08CE05776}"/>
                </a:ext>
              </a:extLst>
            </p:cNvPr>
            <p:cNvCxnSpPr>
              <a:cxnSpLocks/>
              <a:stCxn id="91" idx="2"/>
              <a:endCxn id="43" idx="1"/>
            </p:cNvCxnSpPr>
            <p:nvPr/>
          </p:nvCxnSpPr>
          <p:spPr>
            <a:xfrm flipV="1">
              <a:off x="2756895" y="4597266"/>
              <a:ext cx="3122033" cy="1"/>
            </a:xfrm>
            <a:prstGeom prst="straightConnector1">
              <a:avLst/>
            </a:prstGeom>
            <a:ln w="12700">
              <a:solidFill>
                <a:schemeClr val="bg1">
                  <a:lumMod val="75000"/>
                </a:schemeClr>
              </a:solidFill>
              <a:prstDash val="dash"/>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E8AF24F1-E1A5-4285-8DAB-D64727A049DC}"/>
                </a:ext>
              </a:extLst>
            </p:cNvPr>
            <p:cNvCxnSpPr>
              <a:cxnSpLocks/>
            </p:cNvCxnSpPr>
            <p:nvPr/>
          </p:nvCxnSpPr>
          <p:spPr>
            <a:xfrm flipH="1" flipV="1">
              <a:off x="2756895" y="4836917"/>
              <a:ext cx="3249033" cy="1"/>
            </a:xfrm>
            <a:prstGeom prst="straightConnector1">
              <a:avLst/>
            </a:prstGeom>
            <a:ln w="12700">
              <a:solidFill>
                <a:schemeClr val="bg1">
                  <a:lumMod val="75000"/>
                </a:schemeClr>
              </a:solidFill>
              <a:prstDash val="dash"/>
              <a:headEnd type="triangle" w="lg" len="lg"/>
              <a:tailEnd type="none" w="lg" len="lg"/>
            </a:ln>
          </p:spPr>
          <p:style>
            <a:lnRef idx="1">
              <a:schemeClr val="accent1"/>
            </a:lnRef>
            <a:fillRef idx="0">
              <a:schemeClr val="accent1"/>
            </a:fillRef>
            <a:effectRef idx="0">
              <a:schemeClr val="accent1"/>
            </a:effectRef>
            <a:fontRef idx="minor">
              <a:schemeClr val="tx1"/>
            </a:fontRef>
          </p:style>
        </p:cxnSp>
      </p:grpSp>
      <p:graphicFrame>
        <p:nvGraphicFramePr>
          <p:cNvPr id="3" name="Table 4">
            <a:extLst>
              <a:ext uri="{FF2B5EF4-FFF2-40B4-BE49-F238E27FC236}">
                <a16:creationId xmlns:a16="http://schemas.microsoft.com/office/drawing/2014/main" id="{3D291A58-05E7-4F5A-8B5A-F6482EAC5142}"/>
              </a:ext>
            </a:extLst>
          </p:cNvPr>
          <p:cNvGraphicFramePr>
            <a:graphicFrameLocks noGrp="1"/>
          </p:cNvGraphicFramePr>
          <p:nvPr/>
        </p:nvGraphicFramePr>
        <p:xfrm>
          <a:off x="8244161" y="1521945"/>
          <a:ext cx="3879218" cy="4544364"/>
        </p:xfrm>
        <a:graphic>
          <a:graphicData uri="http://schemas.openxmlformats.org/drawingml/2006/table">
            <a:tbl>
              <a:tblPr firstRow="1" bandRow="1">
                <a:tableStyleId>{5C22544A-7EE6-4342-B048-85BDC9FD1C3A}</a:tableStyleId>
              </a:tblPr>
              <a:tblGrid>
                <a:gridCol w="416270">
                  <a:extLst>
                    <a:ext uri="{9D8B030D-6E8A-4147-A177-3AD203B41FA5}">
                      <a16:colId xmlns:a16="http://schemas.microsoft.com/office/drawing/2014/main" val="2574950576"/>
                    </a:ext>
                  </a:extLst>
                </a:gridCol>
                <a:gridCol w="3462948">
                  <a:extLst>
                    <a:ext uri="{9D8B030D-6E8A-4147-A177-3AD203B41FA5}">
                      <a16:colId xmlns:a16="http://schemas.microsoft.com/office/drawing/2014/main" val="1179101823"/>
                    </a:ext>
                  </a:extLst>
                </a:gridCol>
              </a:tblGrid>
              <a:tr h="292792">
                <a:tc>
                  <a:txBody>
                    <a:bodyPr/>
                    <a:lstStyle/>
                    <a:p>
                      <a:r>
                        <a:rPr lang="en-US" sz="1200"/>
                        <a:t>#</a:t>
                      </a:r>
                    </a:p>
                  </a:txBody>
                  <a:tcPr>
                    <a:solidFill>
                      <a:schemeClr val="accent1">
                        <a:lumMod val="60000"/>
                        <a:lumOff val="40000"/>
                      </a:schemeClr>
                    </a:solidFill>
                  </a:tcPr>
                </a:tc>
                <a:tc>
                  <a:txBody>
                    <a:bodyPr/>
                    <a:lstStyle/>
                    <a:p>
                      <a:r>
                        <a:rPr lang="en-US" sz="1200" dirty="0"/>
                        <a:t>DESCRIPTION</a:t>
                      </a:r>
                    </a:p>
                  </a:txBody>
                  <a:tcPr>
                    <a:solidFill>
                      <a:schemeClr val="accent1">
                        <a:lumMod val="60000"/>
                        <a:lumOff val="40000"/>
                      </a:schemeClr>
                    </a:solidFill>
                  </a:tcPr>
                </a:tc>
                <a:extLst>
                  <a:ext uri="{0D108BD9-81ED-4DB2-BD59-A6C34878D82A}">
                    <a16:rowId xmlns:a16="http://schemas.microsoft.com/office/drawing/2014/main" val="3780433350"/>
                  </a:ext>
                </a:extLst>
              </a:tr>
              <a:tr h="754385">
                <a:tc>
                  <a:txBody>
                    <a:bodyPr/>
                    <a:lstStyle/>
                    <a:p>
                      <a:r>
                        <a:rPr lang="en-US" sz="900"/>
                        <a:t>1</a:t>
                      </a:r>
                    </a:p>
                  </a:txBody>
                  <a:tcPr>
                    <a:solidFill>
                      <a:schemeClr val="accent1">
                        <a:lumMod val="20000"/>
                        <a:lumOff val="80000"/>
                      </a:schemeClr>
                    </a:solidFill>
                  </a:tcPr>
                </a:tc>
                <a:tc>
                  <a:txBody>
                    <a:bodyPr/>
                    <a:lstStyle/>
                    <a:p>
                      <a:r>
                        <a:rPr lang="en-US" sz="900" dirty="0"/>
                        <a:t>The </a:t>
                      </a:r>
                      <a:r>
                        <a:rPr lang="en-US" sz="900" b="1" dirty="0"/>
                        <a:t>Data Governance Lead (Research) </a:t>
                      </a:r>
                      <a:r>
                        <a:rPr lang="en-US" sz="900" dirty="0"/>
                        <a:t>reports to the Digital Innovation Officer and serves as an interlock with  the Governance function of the Global Digital Office.  The Research Data Lead and is tasked with ensuring</a:t>
                      </a:r>
                      <a:r>
                        <a:rPr lang="en-US" sz="900" baseline="0" dirty="0"/>
                        <a:t> research data of good quality, standards compliant, and well-represented and managed in overall One CGIAR data and information architecture.</a:t>
                      </a:r>
                      <a:endParaRPr lang="en-US" sz="900" dirty="0"/>
                    </a:p>
                  </a:txBody>
                  <a:tcPr>
                    <a:solidFill>
                      <a:schemeClr val="accent1">
                        <a:lumMod val="20000"/>
                        <a:lumOff val="80000"/>
                      </a:schemeClr>
                    </a:solidFill>
                  </a:tcPr>
                </a:tc>
                <a:extLst>
                  <a:ext uri="{0D108BD9-81ED-4DB2-BD59-A6C34878D82A}">
                    <a16:rowId xmlns:a16="http://schemas.microsoft.com/office/drawing/2014/main" val="1043867840"/>
                  </a:ext>
                </a:extLst>
              </a:tr>
              <a:tr h="754385">
                <a:tc>
                  <a:txBody>
                    <a:bodyPr/>
                    <a:lstStyle/>
                    <a:p>
                      <a:r>
                        <a:rPr lang="en-US" sz="900"/>
                        <a:t>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dirty="0"/>
                        <a:t>Data Governance Analyst(s) </a:t>
                      </a:r>
                      <a:r>
                        <a:rPr lang="en-US" sz="900" dirty="0"/>
                        <a:t>report to the </a:t>
                      </a:r>
                      <a:r>
                        <a:rPr lang="en-US" sz="900" b="1" dirty="0"/>
                        <a:t>Data Governance Lead (Research) </a:t>
                      </a:r>
                      <a:r>
                        <a:rPr lang="en-US" sz="900" dirty="0"/>
                        <a:t>and perform day-to-day functional and technical tasks such as data quality monitoring and liaising</a:t>
                      </a:r>
                      <a:r>
                        <a:rPr lang="en-US" sz="900" baseline="0" dirty="0"/>
                        <a:t> with domain experts on metadata definition and implementation, as well as data ethics. </a:t>
                      </a:r>
                      <a:endParaRPr lang="en-US" sz="900" dirty="0"/>
                    </a:p>
                    <a:p>
                      <a:endParaRPr lang="en-US" sz="900" dirty="0"/>
                    </a:p>
                  </a:txBody>
                  <a:tcPr/>
                </a:tc>
                <a:extLst>
                  <a:ext uri="{0D108BD9-81ED-4DB2-BD59-A6C34878D82A}">
                    <a16:rowId xmlns:a16="http://schemas.microsoft.com/office/drawing/2014/main" val="3604302264"/>
                  </a:ext>
                </a:extLst>
              </a:tr>
              <a:tr h="829576">
                <a:tc>
                  <a:txBody>
                    <a:bodyPr/>
                    <a:lstStyle/>
                    <a:p>
                      <a:r>
                        <a:rPr lang="en-US" sz="900"/>
                        <a:t>3</a:t>
                      </a:r>
                    </a:p>
                  </a:txBody>
                  <a:tcPr>
                    <a:solidFill>
                      <a:schemeClr val="accent1">
                        <a:lumMod val="20000"/>
                        <a:lumOff val="80000"/>
                      </a:schemeClr>
                    </a:solidFill>
                  </a:tcPr>
                </a:tc>
                <a:tc>
                  <a:txBody>
                    <a:bodyPr/>
                    <a:lstStyle/>
                    <a:p>
                      <a:r>
                        <a:rPr lang="en-US" sz="900" b="1" dirty="0"/>
                        <a:t>A Global Practice on Digital in Research </a:t>
                      </a:r>
                      <a:r>
                        <a:rPr lang="en-US" sz="900" dirty="0"/>
                        <a:t>comprised of cross-organizational representation is formed as a key governance body to guide and inform development of digital research innovation, developing supporting digital capabilities, and defining and promoting best practices.</a:t>
                      </a:r>
                    </a:p>
                  </a:txBody>
                  <a:tcPr>
                    <a:solidFill>
                      <a:schemeClr val="accent1">
                        <a:lumMod val="20000"/>
                        <a:lumOff val="80000"/>
                      </a:schemeClr>
                    </a:solidFill>
                  </a:tcPr>
                </a:tc>
                <a:extLst>
                  <a:ext uri="{0D108BD9-81ED-4DB2-BD59-A6C34878D82A}">
                    <a16:rowId xmlns:a16="http://schemas.microsoft.com/office/drawing/2014/main" val="2246689426"/>
                  </a:ext>
                </a:extLst>
              </a:tr>
              <a:tr h="975971">
                <a:tc>
                  <a:txBody>
                    <a:bodyPr/>
                    <a:lstStyle/>
                    <a:p>
                      <a:r>
                        <a:rPr lang="en-US" sz="900"/>
                        <a:t>4</a:t>
                      </a:r>
                    </a:p>
                  </a:txBody>
                  <a:tcPr/>
                </a:tc>
                <a:tc>
                  <a:txBody>
                    <a:bodyPr/>
                    <a:lstStyle/>
                    <a:p>
                      <a:r>
                        <a:rPr lang="en-US" sz="900" b="1" dirty="0"/>
                        <a:t>The Digital Innovation Officer (Research) </a:t>
                      </a:r>
                      <a:r>
                        <a:rPr lang="en-US" sz="900" dirty="0"/>
                        <a:t>would lead development of cross-cutting One CGIAR digital research capabilities and have shared accountability to the Governance function of Digital Services and to the Executive Sponsor for the Global Practice on Digital in Research. This role would convene the Global Practice and support it in day-to-day operations.​</a:t>
                      </a:r>
                    </a:p>
                  </a:txBody>
                  <a:tcPr/>
                </a:tc>
                <a:extLst>
                  <a:ext uri="{0D108BD9-81ED-4DB2-BD59-A6C34878D82A}">
                    <a16:rowId xmlns:a16="http://schemas.microsoft.com/office/drawing/2014/main" val="3365047376"/>
                  </a:ext>
                </a:extLst>
              </a:tr>
              <a:tr h="754385">
                <a:tc>
                  <a:txBody>
                    <a:bodyPr/>
                    <a:lstStyle/>
                    <a:p>
                      <a:r>
                        <a:rPr lang="en-US" sz="900"/>
                        <a:t>5</a:t>
                      </a:r>
                    </a:p>
                  </a:txBody>
                  <a:tcPr>
                    <a:solidFill>
                      <a:schemeClr val="accent1">
                        <a:lumMod val="20000"/>
                        <a:lumOff val="80000"/>
                      </a:schemeClr>
                    </a:solidFill>
                  </a:tcPr>
                </a:tc>
                <a:tc>
                  <a:txBody>
                    <a:bodyPr/>
                    <a:lstStyle/>
                    <a:p>
                      <a:r>
                        <a:rPr lang="en-US" sz="900" dirty="0"/>
                        <a:t>The </a:t>
                      </a:r>
                      <a:r>
                        <a:rPr lang="en-US" sz="900" b="1" dirty="0"/>
                        <a:t>Executive Sponsor </a:t>
                      </a:r>
                      <a:r>
                        <a:rPr lang="en-US" sz="900" dirty="0"/>
                        <a:t>would</a:t>
                      </a:r>
                      <a:r>
                        <a:rPr lang="en-US" sz="900" baseline="0" dirty="0"/>
                        <a:t> be</a:t>
                      </a:r>
                      <a:r>
                        <a:rPr lang="en-US" sz="900" dirty="0"/>
                        <a:t> a rotating responsibility among the Executive</a:t>
                      </a:r>
                      <a:r>
                        <a:rPr lang="en-US" sz="900" baseline="0" dirty="0"/>
                        <a:t> Management Team, </a:t>
                      </a:r>
                      <a:r>
                        <a:rPr lang="en-US" sz="900" dirty="0"/>
                        <a:t>that provides ultimate accountability and sign-off for digital in research-related functions and capabilities.</a:t>
                      </a:r>
                    </a:p>
                  </a:txBody>
                  <a:tcPr>
                    <a:solidFill>
                      <a:schemeClr val="accent1">
                        <a:lumMod val="20000"/>
                        <a:lumOff val="80000"/>
                      </a:schemeClr>
                    </a:solidFill>
                  </a:tcPr>
                </a:tc>
                <a:extLst>
                  <a:ext uri="{0D108BD9-81ED-4DB2-BD59-A6C34878D82A}">
                    <a16:rowId xmlns:a16="http://schemas.microsoft.com/office/drawing/2014/main" val="484353674"/>
                  </a:ext>
                </a:extLst>
              </a:tr>
            </a:tbl>
          </a:graphicData>
        </a:graphic>
      </p:graphicFrame>
      <p:grpSp>
        <p:nvGrpSpPr>
          <p:cNvPr id="45" name="Group 44">
            <a:extLst>
              <a:ext uri="{FF2B5EF4-FFF2-40B4-BE49-F238E27FC236}">
                <a16:creationId xmlns:a16="http://schemas.microsoft.com/office/drawing/2014/main" id="{B6390E48-C67F-4B5B-997F-466B2F87E4F9}"/>
              </a:ext>
            </a:extLst>
          </p:cNvPr>
          <p:cNvGrpSpPr/>
          <p:nvPr/>
        </p:nvGrpSpPr>
        <p:grpSpPr>
          <a:xfrm>
            <a:off x="626144" y="6248377"/>
            <a:ext cx="7095343" cy="456962"/>
            <a:chOff x="381000" y="5789356"/>
            <a:chExt cx="7095343" cy="456962"/>
          </a:xfrm>
        </p:grpSpPr>
        <p:sp>
          <p:nvSpPr>
            <p:cNvPr id="48" name="Rectangle 47">
              <a:extLst>
                <a:ext uri="{FF2B5EF4-FFF2-40B4-BE49-F238E27FC236}">
                  <a16:creationId xmlns:a16="http://schemas.microsoft.com/office/drawing/2014/main" id="{10BD6FE0-5C94-46FD-BC82-1203A30CC257}"/>
                </a:ext>
              </a:extLst>
            </p:cNvPr>
            <p:cNvSpPr/>
            <p:nvPr/>
          </p:nvSpPr>
          <p:spPr>
            <a:xfrm>
              <a:off x="381000" y="5879338"/>
              <a:ext cx="825867" cy="276999"/>
            </a:xfrm>
            <a:prstGeom prst="rect">
              <a:avLst/>
            </a:prstGeom>
          </p:spPr>
          <p:txBody>
            <a:bodyPr wrap="none">
              <a:spAutoFit/>
            </a:bodyPr>
            <a:lstStyle/>
            <a:p>
              <a:pPr algn="ctr"/>
              <a:r>
                <a:rPr lang="en-US" sz="1200">
                  <a:latin typeface="Graphik Black" panose="020B0A03030202060203" pitchFamily="34" charset="0"/>
                </a:rPr>
                <a:t>LEGEND</a:t>
              </a:r>
            </a:p>
          </p:txBody>
        </p:sp>
        <p:sp>
          <p:nvSpPr>
            <p:cNvPr id="49" name="Rounded Rectangle 167">
              <a:extLst>
                <a:ext uri="{FF2B5EF4-FFF2-40B4-BE49-F238E27FC236}">
                  <a16:creationId xmlns:a16="http://schemas.microsoft.com/office/drawing/2014/main" id="{FCD5F9BE-E74F-490E-9F3A-B97EE3735B42}"/>
                </a:ext>
              </a:extLst>
            </p:cNvPr>
            <p:cNvSpPr/>
            <p:nvPr/>
          </p:nvSpPr>
          <p:spPr>
            <a:xfrm>
              <a:off x="1206867" y="5789356"/>
              <a:ext cx="1567369" cy="456962"/>
            </a:xfrm>
            <a:prstGeom prst="rect">
              <a:avLst/>
            </a:prstGeom>
            <a:solidFill>
              <a:schemeClr val="bg1">
                <a:lumMod val="85000"/>
              </a:schemeClr>
            </a:solidFill>
            <a:ln w="25400" cap="flat" cmpd="sng" algn="ctr">
              <a:noFill/>
              <a:prstDash val="solid"/>
            </a:ln>
            <a:effectLst/>
          </p:spPr>
          <p:txBody>
            <a:bodyPr anchor="ctr"/>
            <a:lstStyle/>
            <a:p>
              <a:pPr marL="0" marR="0" lvl="0" indent="0" algn="ctr" defTabSz="296178" rtl="0" eaLnBrk="1" fontAlgn="base" latinLnBrk="0" hangingPunct="1">
                <a:lnSpc>
                  <a:spcPct val="100000"/>
                </a:lnSpc>
                <a:spcBef>
                  <a:spcPct val="0"/>
                </a:spcBef>
                <a:spcAft>
                  <a:spcPct val="0"/>
                </a:spcAft>
                <a:buClrTx/>
                <a:buSzTx/>
                <a:buFontTx/>
                <a:buNone/>
                <a:tabLst/>
                <a:defRPr/>
              </a:pPr>
              <a:r>
                <a:rPr lang="en-US" sz="1000" kern="0" dirty="0">
                  <a:solidFill>
                    <a:srgbClr val="000000"/>
                  </a:solidFill>
                  <a:latin typeface="+mj-lt"/>
                  <a:cs typeface="Arial" panose="020B0604020202020204" pitchFamily="34" charset="0"/>
                </a:rPr>
                <a:t>Digital Services Organization</a:t>
              </a:r>
              <a:endParaRPr kumimoji="0" lang="en-US" sz="1000" i="0" u="none" strike="noStrike" kern="0" cap="none" spc="0" normalizeH="0" baseline="0" noProof="0" dirty="0">
                <a:ln>
                  <a:noFill/>
                </a:ln>
                <a:solidFill>
                  <a:srgbClr val="000000"/>
                </a:solidFill>
                <a:effectLst/>
                <a:uLnTx/>
                <a:uFillTx/>
                <a:latin typeface="+mj-lt"/>
                <a:ea typeface="+mn-ea"/>
                <a:cs typeface="Arial" panose="020B0604020202020204" pitchFamily="34" charset="0"/>
              </a:endParaRPr>
            </a:p>
          </p:txBody>
        </p:sp>
        <p:sp>
          <p:nvSpPr>
            <p:cNvPr id="51" name="Rounded Rectangle 167">
              <a:extLst>
                <a:ext uri="{FF2B5EF4-FFF2-40B4-BE49-F238E27FC236}">
                  <a16:creationId xmlns:a16="http://schemas.microsoft.com/office/drawing/2014/main" id="{1E6E52AF-540F-4583-9F4E-49818C063177}"/>
                </a:ext>
              </a:extLst>
            </p:cNvPr>
            <p:cNvSpPr/>
            <p:nvPr/>
          </p:nvSpPr>
          <p:spPr>
            <a:xfrm>
              <a:off x="2774236" y="5789356"/>
              <a:ext cx="1567369" cy="456962"/>
            </a:xfrm>
            <a:prstGeom prst="rect">
              <a:avLst/>
            </a:prstGeom>
            <a:solidFill>
              <a:schemeClr val="accent4"/>
            </a:solidFill>
            <a:ln w="25400" cap="flat" cmpd="sng" algn="ctr">
              <a:noFill/>
              <a:prstDash val="solid"/>
            </a:ln>
            <a:effectLst/>
          </p:spPr>
          <p:txBody>
            <a:bodyPr anchor="ctr"/>
            <a:lstStyle/>
            <a:p>
              <a:pPr marL="0" marR="0" lvl="0" indent="0" algn="ctr" defTabSz="296178" rtl="0" eaLnBrk="1" fontAlgn="base" latinLnBrk="0" hangingPunct="1">
                <a:lnSpc>
                  <a:spcPct val="100000"/>
                </a:lnSpc>
                <a:spcBef>
                  <a:spcPct val="0"/>
                </a:spcBef>
                <a:spcAft>
                  <a:spcPct val="0"/>
                </a:spcAft>
                <a:buClrTx/>
                <a:buSzTx/>
                <a:buFontTx/>
                <a:buNone/>
                <a:tabLst/>
                <a:defRPr/>
              </a:pPr>
              <a:r>
                <a:rPr kumimoji="0" lang="en-US" sz="1000" i="0" u="none" strike="noStrike" kern="0" cap="none" spc="0" normalizeH="0" baseline="0" noProof="0" dirty="0">
                  <a:ln>
                    <a:noFill/>
                  </a:ln>
                  <a:solidFill>
                    <a:prstClr val="white"/>
                  </a:solidFill>
                  <a:effectLst/>
                  <a:uLnTx/>
                  <a:uFillTx/>
                  <a:latin typeface="+mj-lt"/>
                  <a:ea typeface="+mn-ea"/>
                  <a:cs typeface="Arial" panose="020B0604020202020204" pitchFamily="34" charset="0"/>
                </a:rPr>
                <a:t>Key Units</a:t>
              </a:r>
            </a:p>
          </p:txBody>
        </p:sp>
        <p:sp>
          <p:nvSpPr>
            <p:cNvPr id="52" name="Rounded Rectangle 167">
              <a:extLst>
                <a:ext uri="{FF2B5EF4-FFF2-40B4-BE49-F238E27FC236}">
                  <a16:creationId xmlns:a16="http://schemas.microsoft.com/office/drawing/2014/main" id="{C133E24E-8602-44B3-8EEB-868831B7EAA8}"/>
                </a:ext>
              </a:extLst>
            </p:cNvPr>
            <p:cNvSpPr/>
            <p:nvPr/>
          </p:nvSpPr>
          <p:spPr>
            <a:xfrm>
              <a:off x="4341605" y="5789356"/>
              <a:ext cx="1567369" cy="456962"/>
            </a:xfrm>
            <a:prstGeom prst="rect">
              <a:avLst/>
            </a:prstGeom>
            <a:solidFill>
              <a:schemeClr val="bg2"/>
            </a:solidFill>
            <a:ln w="12700" cap="flat" cmpd="sng" algn="ctr">
              <a:solidFill>
                <a:schemeClr val="accent2"/>
              </a:solidFill>
              <a:prstDash val="dash"/>
            </a:ln>
            <a:effectLst/>
          </p:spPr>
          <p:txBody>
            <a:bodyPr anchor="ctr"/>
            <a:lstStyle/>
            <a:p>
              <a:pPr marL="0" marR="0" lvl="0" indent="0" algn="ctr" defTabSz="296178" rtl="0" eaLnBrk="1" fontAlgn="base" latinLnBrk="0" hangingPunct="1">
                <a:lnSpc>
                  <a:spcPct val="100000"/>
                </a:lnSpc>
                <a:spcBef>
                  <a:spcPct val="0"/>
                </a:spcBef>
                <a:spcAft>
                  <a:spcPct val="0"/>
                </a:spcAft>
                <a:buClrTx/>
                <a:buSzTx/>
                <a:buFontTx/>
                <a:buNone/>
                <a:tabLst/>
                <a:defRPr/>
              </a:pPr>
              <a:r>
                <a:rPr kumimoji="0" lang="en-US" sz="1000" i="0" u="none" strike="noStrike" kern="0" cap="none" spc="0" normalizeH="0" baseline="0" noProof="0" dirty="0">
                  <a:ln>
                    <a:noFill/>
                  </a:ln>
                  <a:effectLst/>
                  <a:uLnTx/>
                  <a:uFillTx/>
                  <a:latin typeface="+mj-lt"/>
                  <a:ea typeface="+mn-ea"/>
                  <a:cs typeface="Arial" panose="020B0604020202020204" pitchFamily="34" charset="0"/>
                </a:rPr>
                <a:t>Proposed Roles (new)</a:t>
              </a:r>
            </a:p>
          </p:txBody>
        </p:sp>
        <p:sp>
          <p:nvSpPr>
            <p:cNvPr id="53" name="Rounded Rectangle 167">
              <a:extLst>
                <a:ext uri="{FF2B5EF4-FFF2-40B4-BE49-F238E27FC236}">
                  <a16:creationId xmlns:a16="http://schemas.microsoft.com/office/drawing/2014/main" id="{70EB7ACB-EFF6-4EC1-A811-680A94C0F548}"/>
                </a:ext>
              </a:extLst>
            </p:cNvPr>
            <p:cNvSpPr/>
            <p:nvPr/>
          </p:nvSpPr>
          <p:spPr>
            <a:xfrm>
              <a:off x="5908974" y="5789356"/>
              <a:ext cx="1567369" cy="456962"/>
            </a:xfrm>
            <a:prstGeom prst="rect">
              <a:avLst/>
            </a:prstGeom>
            <a:solidFill>
              <a:schemeClr val="accent5"/>
            </a:solidFill>
            <a:ln w="12700" cap="flat" cmpd="sng" algn="ctr">
              <a:solidFill>
                <a:schemeClr val="tx1"/>
              </a:solidFill>
              <a:prstDash val="solid"/>
            </a:ln>
            <a:effectLst/>
          </p:spPr>
          <p:txBody>
            <a:bodyPr lIns="0" rIns="0" anchor="ctr"/>
            <a:lstStyle/>
            <a:p>
              <a:pPr lvl="0" algn="ctr" defTabSz="456971">
                <a:defRPr/>
              </a:pPr>
              <a:r>
                <a:rPr lang="en-US" sz="1000" dirty="0">
                  <a:solidFill>
                    <a:srgbClr val="FFFFFF"/>
                  </a:solidFill>
                  <a:latin typeface="+mj-lt"/>
                </a:rPr>
                <a:t>Proposed Governance Entity</a:t>
              </a:r>
            </a:p>
          </p:txBody>
        </p:sp>
      </p:grpSp>
      <p:cxnSp>
        <p:nvCxnSpPr>
          <p:cNvPr id="42" name="Straight Arrow Connector 41">
            <a:extLst>
              <a:ext uri="{FF2B5EF4-FFF2-40B4-BE49-F238E27FC236}">
                <a16:creationId xmlns:a16="http://schemas.microsoft.com/office/drawing/2014/main" id="{A5A1D03C-56E5-4A64-A5FD-3E48FD31B3A6}"/>
              </a:ext>
            </a:extLst>
          </p:cNvPr>
          <p:cNvCxnSpPr>
            <a:cxnSpLocks/>
          </p:cNvCxnSpPr>
          <p:nvPr/>
        </p:nvCxnSpPr>
        <p:spPr>
          <a:xfrm flipH="1">
            <a:off x="4274881" y="2301214"/>
            <a:ext cx="275726" cy="2826"/>
          </a:xfrm>
          <a:prstGeom prst="straightConnector1">
            <a:avLst/>
          </a:prstGeom>
          <a:ln w="12700">
            <a:solidFill>
              <a:schemeClr val="bg1">
                <a:lumMod val="75000"/>
              </a:schemeClr>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4385CD0A-D93C-42D2-8512-337523AD4014}"/>
              </a:ext>
            </a:extLst>
          </p:cNvPr>
          <p:cNvCxnSpPr>
            <a:cxnSpLocks/>
          </p:cNvCxnSpPr>
          <p:nvPr/>
        </p:nvCxnSpPr>
        <p:spPr>
          <a:xfrm flipH="1">
            <a:off x="4273171" y="2863431"/>
            <a:ext cx="275726" cy="2826"/>
          </a:xfrm>
          <a:prstGeom prst="straightConnector1">
            <a:avLst/>
          </a:prstGeom>
          <a:ln w="12700">
            <a:solidFill>
              <a:schemeClr val="bg1">
                <a:lumMod val="75000"/>
              </a:schemeClr>
            </a:solidFill>
            <a:prstDash val="solid"/>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69304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Down Arrow 34">
            <a:extLst>
              <a:ext uri="{FF2B5EF4-FFF2-40B4-BE49-F238E27FC236}">
                <a16:creationId xmlns:a16="http://schemas.microsoft.com/office/drawing/2014/main" id="{7F9C9D91-4F67-8F42-9E99-9EB7D27F115A}"/>
              </a:ext>
            </a:extLst>
          </p:cNvPr>
          <p:cNvSpPr/>
          <p:nvPr/>
        </p:nvSpPr>
        <p:spPr>
          <a:xfrm>
            <a:off x="4570636" y="2442858"/>
            <a:ext cx="537882" cy="2887119"/>
          </a:xfrm>
          <a:prstGeom prst="downArrow">
            <a:avLst/>
          </a:prstGeom>
          <a:solidFill>
            <a:srgbClr val="455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Univers Condensed" panose="020B0506020202050204" pitchFamily="34" charset="0"/>
            </a:endParaRPr>
          </a:p>
        </p:txBody>
      </p:sp>
      <p:sp>
        <p:nvSpPr>
          <p:cNvPr id="28" name="Down Arrow 27">
            <a:extLst>
              <a:ext uri="{FF2B5EF4-FFF2-40B4-BE49-F238E27FC236}">
                <a16:creationId xmlns:a16="http://schemas.microsoft.com/office/drawing/2014/main" id="{BA818976-F838-824D-A0B3-A270DDA7D11F}"/>
              </a:ext>
            </a:extLst>
          </p:cNvPr>
          <p:cNvSpPr/>
          <p:nvPr/>
        </p:nvSpPr>
        <p:spPr>
          <a:xfrm>
            <a:off x="1503110" y="2456699"/>
            <a:ext cx="537882" cy="2881783"/>
          </a:xfrm>
          <a:prstGeom prst="downArrow">
            <a:avLst/>
          </a:prstGeom>
          <a:solidFill>
            <a:srgbClr val="455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Univers Condensed" panose="020B0506020202050204" pitchFamily="34" charset="0"/>
            </a:endParaRPr>
          </a:p>
        </p:txBody>
      </p:sp>
      <p:sp>
        <p:nvSpPr>
          <p:cNvPr id="4" name="Rectangle 3">
            <a:extLst>
              <a:ext uri="{FF2B5EF4-FFF2-40B4-BE49-F238E27FC236}">
                <a16:creationId xmlns:a16="http://schemas.microsoft.com/office/drawing/2014/main" id="{3650E526-DD4A-1E4F-A8A4-50385977C7FF}"/>
              </a:ext>
            </a:extLst>
          </p:cNvPr>
          <p:cNvSpPr/>
          <p:nvPr/>
        </p:nvSpPr>
        <p:spPr>
          <a:xfrm>
            <a:off x="0" y="0"/>
            <a:ext cx="12192000" cy="1680882"/>
          </a:xfrm>
          <a:prstGeom prst="rect">
            <a:avLst/>
          </a:prstGeom>
          <a:solidFill>
            <a:srgbClr val="45535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Univers Condensed" panose="020B0506020202050204" pitchFamily="34" charset="0"/>
            </a:endParaRPr>
          </a:p>
        </p:txBody>
      </p:sp>
      <p:sp>
        <p:nvSpPr>
          <p:cNvPr id="5" name="Title 1">
            <a:extLst>
              <a:ext uri="{FF2B5EF4-FFF2-40B4-BE49-F238E27FC236}">
                <a16:creationId xmlns:a16="http://schemas.microsoft.com/office/drawing/2014/main" id="{9C9F6070-4F1E-984F-8FD0-3EC339DE4CA5}"/>
              </a:ext>
            </a:extLst>
          </p:cNvPr>
          <p:cNvSpPr>
            <a:spLocks noGrp="1"/>
          </p:cNvSpPr>
          <p:nvPr>
            <p:ph type="title"/>
          </p:nvPr>
        </p:nvSpPr>
        <p:spPr>
          <a:xfrm>
            <a:off x="367553" y="177659"/>
            <a:ext cx="10515600" cy="1325563"/>
          </a:xfrm>
        </p:spPr>
        <p:txBody>
          <a:bodyPr>
            <a:normAutofit/>
          </a:bodyPr>
          <a:lstStyle/>
          <a:p>
            <a:r>
              <a:rPr lang="en-US" dirty="0">
                <a:solidFill>
                  <a:srgbClr val="F7951D"/>
                </a:solidFill>
                <a:latin typeface="Univers Condensed" panose="020B0506020202050204" pitchFamily="34" charset="0"/>
              </a:rPr>
              <a:t>One CGIAR: </a:t>
            </a:r>
            <a:r>
              <a:rPr lang="en-US" dirty="0">
                <a:solidFill>
                  <a:schemeClr val="bg1"/>
                </a:solidFill>
                <a:latin typeface="Univers Condensed" panose="020B0506020202050204" pitchFamily="34" charset="0"/>
              </a:rPr>
              <a:t>a</a:t>
            </a:r>
            <a:r>
              <a:rPr lang="en-US" dirty="0">
                <a:solidFill>
                  <a:srgbClr val="F7951D"/>
                </a:solidFill>
                <a:latin typeface="Univers Condensed" panose="020B0506020202050204" pitchFamily="34" charset="0"/>
              </a:rPr>
              <a:t> </a:t>
            </a:r>
            <a:r>
              <a:rPr lang="en-US" dirty="0">
                <a:solidFill>
                  <a:schemeClr val="bg1"/>
                </a:solidFill>
                <a:latin typeface="Univers Condensed" panose="020B0506020202050204" pitchFamily="34" charset="0"/>
              </a:rPr>
              <a:t>global digital innovation platform</a:t>
            </a:r>
            <a:r>
              <a:rPr lang="en-US" dirty="0">
                <a:solidFill>
                  <a:srgbClr val="F7951D"/>
                </a:solidFill>
                <a:latin typeface="Univers Condensed" panose="020B0506020202050204" pitchFamily="34" charset="0"/>
              </a:rPr>
              <a:t> with regional dimensions</a:t>
            </a:r>
          </a:p>
        </p:txBody>
      </p:sp>
      <p:pic>
        <p:nvPicPr>
          <p:cNvPr id="8" name="Picture 7">
            <a:extLst>
              <a:ext uri="{FF2B5EF4-FFF2-40B4-BE49-F238E27FC236}">
                <a16:creationId xmlns:a16="http://schemas.microsoft.com/office/drawing/2014/main" id="{5778305C-8BC0-4C48-9D5A-9D6779BB2D07}"/>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9005540" y="2767631"/>
            <a:ext cx="2754079" cy="2901417"/>
          </a:xfrm>
          <a:prstGeom prst="rect">
            <a:avLst/>
          </a:prstGeom>
        </p:spPr>
      </p:pic>
      <p:sp>
        <p:nvSpPr>
          <p:cNvPr id="16" name="TextBox 15">
            <a:extLst>
              <a:ext uri="{FF2B5EF4-FFF2-40B4-BE49-F238E27FC236}">
                <a16:creationId xmlns:a16="http://schemas.microsoft.com/office/drawing/2014/main" id="{BDD055B9-5A61-6B4E-BA85-A54907E50A5D}"/>
              </a:ext>
            </a:extLst>
          </p:cNvPr>
          <p:cNvSpPr txBox="1"/>
          <p:nvPr/>
        </p:nvSpPr>
        <p:spPr>
          <a:xfrm>
            <a:off x="464728" y="2595282"/>
            <a:ext cx="2614648" cy="400110"/>
          </a:xfrm>
          <a:prstGeom prst="rect">
            <a:avLst/>
          </a:prstGeom>
          <a:solidFill>
            <a:srgbClr val="455359"/>
          </a:solidFill>
        </p:spPr>
        <p:txBody>
          <a:bodyPr wrap="square" rtlCol="0">
            <a:spAutoFit/>
          </a:bodyPr>
          <a:lstStyle/>
          <a:p>
            <a:pPr algn="ctr"/>
            <a:r>
              <a:rPr lang="en-US" sz="2000" dirty="0">
                <a:solidFill>
                  <a:schemeClr val="bg1"/>
                </a:solidFill>
                <a:latin typeface="Univers Condensed" panose="020B0506020202050204" pitchFamily="34" charset="0"/>
              </a:rPr>
              <a:t>DATA SHARING</a:t>
            </a:r>
          </a:p>
        </p:txBody>
      </p:sp>
      <p:sp>
        <p:nvSpPr>
          <p:cNvPr id="19" name="TextBox 18">
            <a:extLst>
              <a:ext uri="{FF2B5EF4-FFF2-40B4-BE49-F238E27FC236}">
                <a16:creationId xmlns:a16="http://schemas.microsoft.com/office/drawing/2014/main" id="{2B8A7298-9676-C14A-9A8F-F4AF255B3BE7}"/>
              </a:ext>
            </a:extLst>
          </p:cNvPr>
          <p:cNvSpPr txBox="1"/>
          <p:nvPr/>
        </p:nvSpPr>
        <p:spPr>
          <a:xfrm>
            <a:off x="493560" y="1966849"/>
            <a:ext cx="2556982" cy="461665"/>
          </a:xfrm>
          <a:prstGeom prst="rect">
            <a:avLst/>
          </a:prstGeom>
          <a:noFill/>
        </p:spPr>
        <p:txBody>
          <a:bodyPr wrap="square" rtlCol="0">
            <a:spAutoFit/>
          </a:bodyPr>
          <a:lstStyle/>
          <a:p>
            <a:pPr algn="ctr"/>
            <a:r>
              <a:rPr lang="en-US" sz="2400" b="1" dirty="0">
                <a:solidFill>
                  <a:srgbClr val="F7951D"/>
                </a:solidFill>
                <a:latin typeface="Univers Condensed" panose="020B0506020202050204" pitchFamily="34" charset="0"/>
              </a:rPr>
              <a:t>INTERVENTIONS</a:t>
            </a:r>
            <a:endParaRPr lang="en-US" sz="2800" b="1" dirty="0">
              <a:solidFill>
                <a:srgbClr val="F7951D"/>
              </a:solidFill>
              <a:latin typeface="Univers Condensed" panose="020B0506020202050204" pitchFamily="34" charset="0"/>
            </a:endParaRPr>
          </a:p>
        </p:txBody>
      </p:sp>
      <p:sp>
        <p:nvSpPr>
          <p:cNvPr id="25" name="TextBox 24">
            <a:extLst>
              <a:ext uri="{FF2B5EF4-FFF2-40B4-BE49-F238E27FC236}">
                <a16:creationId xmlns:a16="http://schemas.microsoft.com/office/drawing/2014/main" id="{4042571C-B98A-064D-83AA-55DDFA6B4A4D}"/>
              </a:ext>
            </a:extLst>
          </p:cNvPr>
          <p:cNvSpPr txBox="1"/>
          <p:nvPr/>
        </p:nvSpPr>
        <p:spPr>
          <a:xfrm>
            <a:off x="464726" y="3118502"/>
            <a:ext cx="2614650" cy="400110"/>
          </a:xfrm>
          <a:prstGeom prst="rect">
            <a:avLst/>
          </a:prstGeom>
          <a:solidFill>
            <a:srgbClr val="455359"/>
          </a:solidFill>
        </p:spPr>
        <p:txBody>
          <a:bodyPr wrap="square" rtlCol="0">
            <a:spAutoFit/>
          </a:bodyPr>
          <a:lstStyle/>
          <a:p>
            <a:pPr algn="ctr"/>
            <a:r>
              <a:rPr lang="en-US" sz="2000" dirty="0">
                <a:solidFill>
                  <a:schemeClr val="bg1"/>
                </a:solidFill>
                <a:latin typeface="Univers Condensed" panose="020B0506020202050204" pitchFamily="34" charset="0"/>
              </a:rPr>
              <a:t>MACHINE LEARNING</a:t>
            </a:r>
          </a:p>
        </p:txBody>
      </p:sp>
      <p:sp>
        <p:nvSpPr>
          <p:cNvPr id="26" name="TextBox 25">
            <a:extLst>
              <a:ext uri="{FF2B5EF4-FFF2-40B4-BE49-F238E27FC236}">
                <a16:creationId xmlns:a16="http://schemas.microsoft.com/office/drawing/2014/main" id="{0AB73365-6816-BC4B-88D1-DCE894638162}"/>
              </a:ext>
            </a:extLst>
          </p:cNvPr>
          <p:cNvSpPr txBox="1"/>
          <p:nvPr/>
        </p:nvSpPr>
        <p:spPr>
          <a:xfrm>
            <a:off x="464727" y="3664673"/>
            <a:ext cx="2614649" cy="400110"/>
          </a:xfrm>
          <a:prstGeom prst="rect">
            <a:avLst/>
          </a:prstGeom>
          <a:solidFill>
            <a:srgbClr val="455359"/>
          </a:solidFill>
        </p:spPr>
        <p:txBody>
          <a:bodyPr wrap="square" rtlCol="0">
            <a:spAutoFit/>
          </a:bodyPr>
          <a:lstStyle/>
          <a:p>
            <a:pPr algn="ctr"/>
            <a:r>
              <a:rPr lang="en-US" sz="2000" dirty="0">
                <a:solidFill>
                  <a:schemeClr val="bg1"/>
                </a:solidFill>
                <a:latin typeface="Univers Condensed" panose="020B0506020202050204" pitchFamily="34" charset="0"/>
              </a:rPr>
              <a:t>DIGITAL SERVICES</a:t>
            </a:r>
          </a:p>
        </p:txBody>
      </p:sp>
      <p:sp>
        <p:nvSpPr>
          <p:cNvPr id="27" name="TextBox 26">
            <a:extLst>
              <a:ext uri="{FF2B5EF4-FFF2-40B4-BE49-F238E27FC236}">
                <a16:creationId xmlns:a16="http://schemas.microsoft.com/office/drawing/2014/main" id="{E0A3FC7A-80D7-3B47-BF5D-B34C45A4A6A6}"/>
              </a:ext>
            </a:extLst>
          </p:cNvPr>
          <p:cNvSpPr txBox="1"/>
          <p:nvPr/>
        </p:nvSpPr>
        <p:spPr>
          <a:xfrm>
            <a:off x="464726" y="4252259"/>
            <a:ext cx="2614650" cy="400110"/>
          </a:xfrm>
          <a:prstGeom prst="rect">
            <a:avLst/>
          </a:prstGeom>
          <a:solidFill>
            <a:srgbClr val="455359"/>
          </a:solidFill>
        </p:spPr>
        <p:txBody>
          <a:bodyPr wrap="square" rtlCol="0">
            <a:spAutoFit/>
          </a:bodyPr>
          <a:lstStyle/>
          <a:p>
            <a:pPr algn="ctr"/>
            <a:r>
              <a:rPr lang="en-US" sz="2000" dirty="0">
                <a:solidFill>
                  <a:schemeClr val="bg1"/>
                </a:solidFill>
                <a:latin typeface="Univers Condensed" panose="020B0506020202050204" pitchFamily="34" charset="0"/>
              </a:rPr>
              <a:t>SECTOR INTELLIGENCE</a:t>
            </a:r>
          </a:p>
        </p:txBody>
      </p:sp>
      <p:sp>
        <p:nvSpPr>
          <p:cNvPr id="29" name="TextBox 28">
            <a:extLst>
              <a:ext uri="{FF2B5EF4-FFF2-40B4-BE49-F238E27FC236}">
                <a16:creationId xmlns:a16="http://schemas.microsoft.com/office/drawing/2014/main" id="{0D5333F1-3D9D-E24D-BC01-15EE74D09EAD}"/>
              </a:ext>
            </a:extLst>
          </p:cNvPr>
          <p:cNvSpPr txBox="1"/>
          <p:nvPr/>
        </p:nvSpPr>
        <p:spPr>
          <a:xfrm>
            <a:off x="464727" y="5380114"/>
            <a:ext cx="2614650" cy="923330"/>
          </a:xfrm>
          <a:prstGeom prst="rect">
            <a:avLst/>
          </a:prstGeom>
          <a:solidFill>
            <a:schemeClr val="accent4"/>
          </a:solidFill>
          <a:ln w="15875">
            <a:noFill/>
          </a:ln>
        </p:spPr>
        <p:txBody>
          <a:bodyPr wrap="square" rtlCol="0">
            <a:spAutoFit/>
          </a:bodyPr>
          <a:lstStyle/>
          <a:p>
            <a:pPr algn="ctr"/>
            <a:r>
              <a:rPr lang="en-US" dirty="0">
                <a:solidFill>
                  <a:schemeClr val="bg1"/>
                </a:solidFill>
                <a:latin typeface="Univers Condensed Light" panose="020B0306020202040204" pitchFamily="34" charset="0"/>
              </a:rPr>
              <a:t>ACROSS RESEARCH PORTFOLIO, INITIATIVES AND REGIONAL PROGRAMS</a:t>
            </a:r>
          </a:p>
        </p:txBody>
      </p:sp>
      <p:sp>
        <p:nvSpPr>
          <p:cNvPr id="30" name="TextBox 29">
            <a:extLst>
              <a:ext uri="{FF2B5EF4-FFF2-40B4-BE49-F238E27FC236}">
                <a16:creationId xmlns:a16="http://schemas.microsoft.com/office/drawing/2014/main" id="{EFD0DC68-2426-5148-90CA-5378BA668BFB}"/>
              </a:ext>
            </a:extLst>
          </p:cNvPr>
          <p:cNvSpPr txBox="1"/>
          <p:nvPr/>
        </p:nvSpPr>
        <p:spPr>
          <a:xfrm>
            <a:off x="3478810" y="1943894"/>
            <a:ext cx="2703625" cy="461665"/>
          </a:xfrm>
          <a:prstGeom prst="rect">
            <a:avLst/>
          </a:prstGeom>
          <a:noFill/>
        </p:spPr>
        <p:txBody>
          <a:bodyPr wrap="square" rtlCol="0">
            <a:spAutoFit/>
          </a:bodyPr>
          <a:lstStyle/>
          <a:p>
            <a:pPr algn="ctr"/>
            <a:r>
              <a:rPr lang="en-US" sz="2400" b="1" dirty="0">
                <a:solidFill>
                  <a:srgbClr val="F7951D"/>
                </a:solidFill>
                <a:latin typeface="Univers Condensed" panose="020B0506020202050204" pitchFamily="34" charset="0"/>
              </a:rPr>
              <a:t>STRENGTHENING</a:t>
            </a:r>
            <a:endParaRPr lang="en-US" sz="2800" b="1" dirty="0">
              <a:solidFill>
                <a:srgbClr val="F7951D"/>
              </a:solidFill>
              <a:latin typeface="Univers Condensed" panose="020B0506020202050204" pitchFamily="34" charset="0"/>
            </a:endParaRPr>
          </a:p>
        </p:txBody>
      </p:sp>
      <p:sp>
        <p:nvSpPr>
          <p:cNvPr id="31" name="TextBox 30">
            <a:extLst>
              <a:ext uri="{FF2B5EF4-FFF2-40B4-BE49-F238E27FC236}">
                <a16:creationId xmlns:a16="http://schemas.microsoft.com/office/drawing/2014/main" id="{B17D91C9-C283-194F-AA9A-1D05D5AA5A11}"/>
              </a:ext>
            </a:extLst>
          </p:cNvPr>
          <p:cNvSpPr txBox="1"/>
          <p:nvPr/>
        </p:nvSpPr>
        <p:spPr>
          <a:xfrm>
            <a:off x="3448706" y="2595686"/>
            <a:ext cx="2763835" cy="400110"/>
          </a:xfrm>
          <a:prstGeom prst="rect">
            <a:avLst/>
          </a:prstGeom>
          <a:solidFill>
            <a:srgbClr val="455359"/>
          </a:solidFill>
        </p:spPr>
        <p:txBody>
          <a:bodyPr wrap="square" rtlCol="0">
            <a:spAutoFit/>
          </a:bodyPr>
          <a:lstStyle/>
          <a:p>
            <a:pPr algn="ctr"/>
            <a:r>
              <a:rPr lang="en-US" sz="2000" dirty="0">
                <a:solidFill>
                  <a:schemeClr val="bg1"/>
                </a:solidFill>
                <a:latin typeface="Univers Condensed" panose="020B0506020202050204" pitchFamily="34" charset="0"/>
              </a:rPr>
              <a:t>DIGITAL LEADERSHIP</a:t>
            </a:r>
          </a:p>
        </p:txBody>
      </p:sp>
      <p:sp>
        <p:nvSpPr>
          <p:cNvPr id="32" name="TextBox 31">
            <a:extLst>
              <a:ext uri="{FF2B5EF4-FFF2-40B4-BE49-F238E27FC236}">
                <a16:creationId xmlns:a16="http://schemas.microsoft.com/office/drawing/2014/main" id="{BE90E1E8-19CB-674B-AC78-5B5AD6BAA761}"/>
              </a:ext>
            </a:extLst>
          </p:cNvPr>
          <p:cNvSpPr txBox="1"/>
          <p:nvPr/>
        </p:nvSpPr>
        <p:spPr>
          <a:xfrm>
            <a:off x="3466613" y="3132353"/>
            <a:ext cx="2745928" cy="400110"/>
          </a:xfrm>
          <a:prstGeom prst="rect">
            <a:avLst/>
          </a:prstGeom>
          <a:solidFill>
            <a:srgbClr val="455359"/>
          </a:solidFill>
        </p:spPr>
        <p:txBody>
          <a:bodyPr wrap="square" rtlCol="0">
            <a:spAutoFit/>
          </a:bodyPr>
          <a:lstStyle/>
          <a:p>
            <a:pPr algn="ctr"/>
            <a:r>
              <a:rPr lang="en-US" sz="2000" dirty="0">
                <a:solidFill>
                  <a:schemeClr val="bg1"/>
                </a:solidFill>
                <a:latin typeface="Univers Condensed" panose="020B0506020202050204" pitchFamily="34" charset="0"/>
              </a:rPr>
              <a:t>DATA MANAGEMENT</a:t>
            </a:r>
          </a:p>
        </p:txBody>
      </p:sp>
      <p:sp>
        <p:nvSpPr>
          <p:cNvPr id="33" name="TextBox 32">
            <a:extLst>
              <a:ext uri="{FF2B5EF4-FFF2-40B4-BE49-F238E27FC236}">
                <a16:creationId xmlns:a16="http://schemas.microsoft.com/office/drawing/2014/main" id="{C37A6833-34D3-1548-8AFF-BBAB35C79D8F}"/>
              </a:ext>
            </a:extLst>
          </p:cNvPr>
          <p:cNvSpPr txBox="1"/>
          <p:nvPr/>
        </p:nvSpPr>
        <p:spPr>
          <a:xfrm>
            <a:off x="3466613" y="3690725"/>
            <a:ext cx="2745928" cy="400110"/>
          </a:xfrm>
          <a:prstGeom prst="rect">
            <a:avLst/>
          </a:prstGeom>
          <a:solidFill>
            <a:srgbClr val="455359"/>
          </a:solidFill>
        </p:spPr>
        <p:txBody>
          <a:bodyPr wrap="square" rtlCol="0">
            <a:spAutoFit/>
          </a:bodyPr>
          <a:lstStyle/>
          <a:p>
            <a:pPr algn="ctr"/>
            <a:r>
              <a:rPr lang="en-US" sz="2000" dirty="0">
                <a:solidFill>
                  <a:schemeClr val="bg1"/>
                </a:solidFill>
                <a:latin typeface="Univers Condensed" panose="020B0506020202050204" pitchFamily="34" charset="0"/>
              </a:rPr>
              <a:t>SKILLS</a:t>
            </a:r>
          </a:p>
        </p:txBody>
      </p:sp>
      <p:sp>
        <p:nvSpPr>
          <p:cNvPr id="34" name="TextBox 33">
            <a:extLst>
              <a:ext uri="{FF2B5EF4-FFF2-40B4-BE49-F238E27FC236}">
                <a16:creationId xmlns:a16="http://schemas.microsoft.com/office/drawing/2014/main" id="{4332AD76-52EF-754E-BE13-7C3FE00A133F}"/>
              </a:ext>
            </a:extLst>
          </p:cNvPr>
          <p:cNvSpPr txBox="1"/>
          <p:nvPr/>
        </p:nvSpPr>
        <p:spPr>
          <a:xfrm>
            <a:off x="3466613" y="4264702"/>
            <a:ext cx="2745928" cy="400110"/>
          </a:xfrm>
          <a:prstGeom prst="rect">
            <a:avLst/>
          </a:prstGeom>
          <a:solidFill>
            <a:srgbClr val="455359"/>
          </a:solidFill>
        </p:spPr>
        <p:txBody>
          <a:bodyPr wrap="square" rtlCol="0">
            <a:spAutoFit/>
          </a:bodyPr>
          <a:lstStyle/>
          <a:p>
            <a:pPr algn="ctr"/>
            <a:r>
              <a:rPr lang="en-US" sz="2000" dirty="0">
                <a:solidFill>
                  <a:schemeClr val="bg1"/>
                </a:solidFill>
                <a:latin typeface="Univers Condensed" panose="020B0506020202050204" pitchFamily="34" charset="0"/>
              </a:rPr>
              <a:t>PARTNERSHIPS</a:t>
            </a:r>
          </a:p>
        </p:txBody>
      </p:sp>
      <p:sp>
        <p:nvSpPr>
          <p:cNvPr id="36" name="TextBox 35">
            <a:extLst>
              <a:ext uri="{FF2B5EF4-FFF2-40B4-BE49-F238E27FC236}">
                <a16:creationId xmlns:a16="http://schemas.microsoft.com/office/drawing/2014/main" id="{DDBE0B69-B892-0A48-A2B3-6BA3B9CAA833}"/>
              </a:ext>
            </a:extLst>
          </p:cNvPr>
          <p:cNvSpPr txBox="1"/>
          <p:nvPr/>
        </p:nvSpPr>
        <p:spPr>
          <a:xfrm>
            <a:off x="3493467" y="5380114"/>
            <a:ext cx="2733731" cy="931327"/>
          </a:xfrm>
          <a:prstGeom prst="rect">
            <a:avLst/>
          </a:prstGeom>
          <a:solidFill>
            <a:schemeClr val="accent4"/>
          </a:solidFill>
          <a:ln w="15875">
            <a:noFill/>
          </a:ln>
        </p:spPr>
        <p:txBody>
          <a:bodyPr wrap="square" tIns="360000" bIns="288000" rtlCol="0" anchor="ctr">
            <a:spAutoFit/>
          </a:bodyPr>
          <a:lstStyle/>
          <a:p>
            <a:pPr algn="ctr">
              <a:spcBef>
                <a:spcPts val="1200"/>
              </a:spcBef>
            </a:pPr>
            <a:r>
              <a:rPr lang="en-US" dirty="0">
                <a:solidFill>
                  <a:schemeClr val="bg1"/>
                </a:solidFill>
                <a:latin typeface="Univers Condensed Light" panose="020B0306020202040204" pitchFamily="34" charset="0"/>
              </a:rPr>
              <a:t>ACROSS CGIAR SYSTEM</a:t>
            </a:r>
          </a:p>
        </p:txBody>
      </p:sp>
      <p:sp>
        <p:nvSpPr>
          <p:cNvPr id="37" name="Pentagon 36">
            <a:extLst>
              <a:ext uri="{FF2B5EF4-FFF2-40B4-BE49-F238E27FC236}">
                <a16:creationId xmlns:a16="http://schemas.microsoft.com/office/drawing/2014/main" id="{04F627C4-B4AA-BE40-BD22-3C27A097173F}"/>
              </a:ext>
            </a:extLst>
          </p:cNvPr>
          <p:cNvSpPr/>
          <p:nvPr/>
        </p:nvSpPr>
        <p:spPr>
          <a:xfrm>
            <a:off x="6447271" y="1966849"/>
            <a:ext cx="2427788" cy="4691004"/>
          </a:xfrm>
          <a:prstGeom prst="homePlate">
            <a:avLst/>
          </a:prstGeom>
          <a:solidFill>
            <a:srgbClr val="455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7951D"/>
                </a:solidFill>
                <a:latin typeface="Univers Condensed" panose="020B0506020202050204" pitchFamily="34" charset="0"/>
              </a:rPr>
              <a:t>ONE CGIAR</a:t>
            </a:r>
          </a:p>
          <a:p>
            <a:pPr algn="ctr"/>
            <a:r>
              <a:rPr lang="en-US" dirty="0">
                <a:solidFill>
                  <a:schemeClr val="bg1"/>
                </a:solidFill>
                <a:latin typeface="Univers Condensed" panose="020B0506020202050204" pitchFamily="34" charset="0"/>
              </a:rPr>
              <a:t>=</a:t>
            </a:r>
          </a:p>
          <a:p>
            <a:pPr algn="ctr"/>
            <a:r>
              <a:rPr lang="en-US" dirty="0">
                <a:solidFill>
                  <a:schemeClr val="bg1"/>
                </a:solidFill>
                <a:latin typeface="Univers Condensed" panose="020B0506020202050204" pitchFamily="34" charset="0"/>
              </a:rPr>
              <a:t> MULTI-STAKEHOLDER GLOBAL DIGITAL INNOVATION PLATFORM</a:t>
            </a:r>
          </a:p>
        </p:txBody>
      </p:sp>
    </p:spTree>
    <p:extLst>
      <p:ext uri="{BB962C8B-B14F-4D97-AF65-F5344CB8AC3E}">
        <p14:creationId xmlns:p14="http://schemas.microsoft.com/office/powerpoint/2010/main" val="14677304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extBox 34">
            <a:extLst>
              <a:ext uri="{FF2B5EF4-FFF2-40B4-BE49-F238E27FC236}">
                <a16:creationId xmlns:a16="http://schemas.microsoft.com/office/drawing/2014/main" id="{B001370E-8878-407C-902B-9145110A7E32}"/>
              </a:ext>
            </a:extLst>
          </p:cNvPr>
          <p:cNvSpPr txBox="1">
            <a:spLocks noChangeArrowheads="1"/>
          </p:cNvSpPr>
          <p:nvPr/>
        </p:nvSpPr>
        <p:spPr bwMode="auto">
          <a:xfrm>
            <a:off x="3011041" y="860333"/>
            <a:ext cx="177202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GB" altLang="en-US" sz="1400" b="1" dirty="0">
                <a:latin typeface="+mn-lt"/>
              </a:rPr>
              <a:t>Interventions</a:t>
            </a:r>
          </a:p>
        </p:txBody>
      </p:sp>
      <p:sp>
        <p:nvSpPr>
          <p:cNvPr id="16388" name="TextBox 35">
            <a:extLst>
              <a:ext uri="{FF2B5EF4-FFF2-40B4-BE49-F238E27FC236}">
                <a16:creationId xmlns:a16="http://schemas.microsoft.com/office/drawing/2014/main" id="{55A8724B-AFE3-42CC-A5B8-224B0210BEA0}"/>
              </a:ext>
            </a:extLst>
          </p:cNvPr>
          <p:cNvSpPr txBox="1">
            <a:spLocks noChangeArrowheads="1"/>
          </p:cNvSpPr>
          <p:nvPr/>
        </p:nvSpPr>
        <p:spPr bwMode="auto">
          <a:xfrm>
            <a:off x="5189682" y="823174"/>
            <a:ext cx="210520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GB" altLang="en-US" sz="1400" b="1" dirty="0">
                <a:latin typeface="+mn-lt"/>
              </a:rPr>
              <a:t>Outputs</a:t>
            </a:r>
          </a:p>
        </p:txBody>
      </p:sp>
      <p:sp>
        <p:nvSpPr>
          <p:cNvPr id="16389" name="TextBox 36">
            <a:extLst>
              <a:ext uri="{FF2B5EF4-FFF2-40B4-BE49-F238E27FC236}">
                <a16:creationId xmlns:a16="http://schemas.microsoft.com/office/drawing/2014/main" id="{F9CDD0EF-2860-4B21-8865-919DB6F1A5C5}"/>
              </a:ext>
            </a:extLst>
          </p:cNvPr>
          <p:cNvSpPr txBox="1">
            <a:spLocks noChangeArrowheads="1"/>
          </p:cNvSpPr>
          <p:nvPr/>
        </p:nvSpPr>
        <p:spPr bwMode="auto">
          <a:xfrm>
            <a:off x="7666875" y="823379"/>
            <a:ext cx="144145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GB" altLang="en-US" sz="1400" b="1" dirty="0">
                <a:latin typeface="+mn-lt"/>
              </a:rPr>
              <a:t>Outcomes</a:t>
            </a:r>
          </a:p>
        </p:txBody>
      </p:sp>
      <p:sp>
        <p:nvSpPr>
          <p:cNvPr id="44" name="Right Brace 43">
            <a:extLst>
              <a:ext uri="{FF2B5EF4-FFF2-40B4-BE49-F238E27FC236}">
                <a16:creationId xmlns:a16="http://schemas.microsoft.com/office/drawing/2014/main" id="{BC83158F-B3E2-4E2B-8F8D-90B7D5B71667}"/>
              </a:ext>
            </a:extLst>
          </p:cNvPr>
          <p:cNvSpPr/>
          <p:nvPr/>
        </p:nvSpPr>
        <p:spPr>
          <a:xfrm>
            <a:off x="9760800" y="1499652"/>
            <a:ext cx="195009" cy="4113631"/>
          </a:xfrm>
          <a:prstGeom prst="rightBrace">
            <a:avLst/>
          </a:prstGeom>
        </p:spPr>
        <p:style>
          <a:lnRef idx="1">
            <a:schemeClr val="dk1"/>
          </a:lnRef>
          <a:fillRef idx="0">
            <a:schemeClr val="dk1"/>
          </a:fillRef>
          <a:effectRef idx="0">
            <a:schemeClr val="dk1"/>
          </a:effectRef>
          <a:fontRef idx="minor">
            <a:schemeClr val="tx1"/>
          </a:fontRef>
        </p:style>
        <p:txBody>
          <a:bodyPr anchor="ctr"/>
          <a:lstStyle/>
          <a:p>
            <a:pPr algn="ctr" eaLnBrk="1" hangingPunct="1">
              <a:defRPr/>
            </a:pPr>
            <a:endParaRPr lang="en-GB" sz="1000" dirty="0">
              <a:ea typeface="Arial" pitchFamily="-111" charset="0"/>
              <a:cs typeface="Avenir Book"/>
            </a:endParaRPr>
          </a:p>
        </p:txBody>
      </p:sp>
      <p:sp>
        <p:nvSpPr>
          <p:cNvPr id="16396" name="Right Brace 43">
            <a:extLst>
              <a:ext uri="{FF2B5EF4-FFF2-40B4-BE49-F238E27FC236}">
                <a16:creationId xmlns:a16="http://schemas.microsoft.com/office/drawing/2014/main" id="{F697DCCB-49B0-4D92-820F-FF98930E2909}"/>
              </a:ext>
            </a:extLst>
          </p:cNvPr>
          <p:cNvSpPr>
            <a:spLocks/>
          </p:cNvSpPr>
          <p:nvPr/>
        </p:nvSpPr>
        <p:spPr bwMode="auto">
          <a:xfrm>
            <a:off x="2112559" y="1414391"/>
            <a:ext cx="192225" cy="4386124"/>
          </a:xfrm>
          <a:prstGeom prst="rightBrace">
            <a:avLst>
              <a:gd name="adj1" fmla="val 8393"/>
              <a:gd name="adj2" fmla="val 46144"/>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endParaRPr lang="en-GB" altLang="en-US" sz="1000">
              <a:latin typeface="+mn-lt"/>
            </a:endParaRPr>
          </a:p>
        </p:txBody>
      </p:sp>
      <p:sp>
        <p:nvSpPr>
          <p:cNvPr id="16397" name="Right Brace 43">
            <a:extLst>
              <a:ext uri="{FF2B5EF4-FFF2-40B4-BE49-F238E27FC236}">
                <a16:creationId xmlns:a16="http://schemas.microsoft.com/office/drawing/2014/main" id="{CAA2C336-1D03-443F-9159-40A34035A47A}"/>
              </a:ext>
            </a:extLst>
          </p:cNvPr>
          <p:cNvSpPr>
            <a:spLocks/>
          </p:cNvSpPr>
          <p:nvPr/>
        </p:nvSpPr>
        <p:spPr bwMode="auto">
          <a:xfrm>
            <a:off x="5485449" y="1456529"/>
            <a:ext cx="150981" cy="4189305"/>
          </a:xfrm>
          <a:prstGeom prst="rightBrace">
            <a:avLst>
              <a:gd name="adj1" fmla="val 3264"/>
              <a:gd name="adj2" fmla="val 48806"/>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endParaRPr lang="en-GB" altLang="en-US" sz="1000">
              <a:latin typeface="+mn-lt"/>
            </a:endParaRPr>
          </a:p>
        </p:txBody>
      </p:sp>
      <p:sp>
        <p:nvSpPr>
          <p:cNvPr id="16399" name="Rectangle 41">
            <a:extLst>
              <a:ext uri="{FF2B5EF4-FFF2-40B4-BE49-F238E27FC236}">
                <a16:creationId xmlns:a16="http://schemas.microsoft.com/office/drawing/2014/main" id="{756D6E8B-FC8D-4E68-88EB-CED1D21E7FE3}"/>
              </a:ext>
            </a:extLst>
          </p:cNvPr>
          <p:cNvSpPr>
            <a:spLocks noChangeArrowheads="1"/>
          </p:cNvSpPr>
          <p:nvPr/>
        </p:nvSpPr>
        <p:spPr bwMode="auto">
          <a:xfrm>
            <a:off x="5220645" y="1059146"/>
            <a:ext cx="229981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GB" altLang="en-US" sz="1000" dirty="0">
                <a:latin typeface="+mn-lt"/>
              </a:rPr>
              <a:t>Deliverables visible to stakeholders across global R4D community</a:t>
            </a:r>
          </a:p>
        </p:txBody>
      </p:sp>
      <p:sp>
        <p:nvSpPr>
          <p:cNvPr id="16402" name="Rectangle 49">
            <a:extLst>
              <a:ext uri="{FF2B5EF4-FFF2-40B4-BE49-F238E27FC236}">
                <a16:creationId xmlns:a16="http://schemas.microsoft.com/office/drawing/2014/main" id="{7D4E3584-1440-48AA-A430-6E4AC9B4021A}"/>
              </a:ext>
            </a:extLst>
          </p:cNvPr>
          <p:cNvSpPr>
            <a:spLocks noChangeArrowheads="1"/>
          </p:cNvSpPr>
          <p:nvPr/>
        </p:nvSpPr>
        <p:spPr bwMode="auto">
          <a:xfrm>
            <a:off x="5448300" y="5407059"/>
            <a:ext cx="21993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GB" altLang="en-US" sz="1000">
                <a:latin typeface="+mn-lt"/>
              </a:rPr>
              <a:t> </a:t>
            </a:r>
          </a:p>
        </p:txBody>
      </p:sp>
      <p:sp>
        <p:nvSpPr>
          <p:cNvPr id="16403" name="Right Brace 43">
            <a:extLst>
              <a:ext uri="{FF2B5EF4-FFF2-40B4-BE49-F238E27FC236}">
                <a16:creationId xmlns:a16="http://schemas.microsoft.com/office/drawing/2014/main" id="{7D29C734-A0CE-4F14-B55C-DFFA53618D7B}"/>
              </a:ext>
            </a:extLst>
          </p:cNvPr>
          <p:cNvSpPr>
            <a:spLocks/>
          </p:cNvSpPr>
          <p:nvPr/>
        </p:nvSpPr>
        <p:spPr bwMode="auto">
          <a:xfrm>
            <a:off x="7165455" y="1460776"/>
            <a:ext cx="109827" cy="4210207"/>
          </a:xfrm>
          <a:prstGeom prst="rightBrace">
            <a:avLst>
              <a:gd name="adj1" fmla="val 5310"/>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endParaRPr lang="en-GB" altLang="en-US" sz="1000">
              <a:latin typeface="+mn-lt"/>
            </a:endParaRPr>
          </a:p>
        </p:txBody>
      </p:sp>
      <p:sp>
        <p:nvSpPr>
          <p:cNvPr id="89" name="Rectangle 8">
            <a:extLst>
              <a:ext uri="{FF2B5EF4-FFF2-40B4-BE49-F238E27FC236}">
                <a16:creationId xmlns:a16="http://schemas.microsoft.com/office/drawing/2014/main" id="{BCA96244-CC76-1C40-B8AF-653D419BD681}"/>
              </a:ext>
            </a:extLst>
          </p:cNvPr>
          <p:cNvSpPr>
            <a:spLocks noChangeArrowheads="1"/>
          </p:cNvSpPr>
          <p:nvPr/>
        </p:nvSpPr>
        <p:spPr bwMode="auto">
          <a:xfrm>
            <a:off x="776633" y="1842701"/>
            <a:ext cx="1288386" cy="461665"/>
          </a:xfrm>
          <a:prstGeom prst="rect">
            <a:avLst/>
          </a:prstGeom>
          <a:solidFill>
            <a:schemeClr val="accent6">
              <a:lumMod val="60000"/>
              <a:lumOff val="40000"/>
            </a:schemeClr>
          </a:solidFill>
          <a:ln w="9525">
            <a:noFill/>
            <a:miter lim="800000"/>
            <a:headEnd/>
            <a:tailEnd/>
          </a:ln>
        </p:spPr>
        <p:txBody>
          <a:bodyPr wrap="square">
            <a:spAutoFit/>
          </a:bodyPr>
          <a:lstStyle>
            <a:lvl1pPr marL="228600" indent="-228600">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marL="0" indent="0" algn="ctr">
              <a:spcBef>
                <a:spcPct val="0"/>
              </a:spcBef>
              <a:buNone/>
            </a:pPr>
            <a:r>
              <a:rPr lang="en-US" altLang="en-US" sz="1200" b="1" dirty="0">
                <a:latin typeface="+mn-lt"/>
              </a:rPr>
              <a:t>Artificial Intelligence</a:t>
            </a:r>
            <a:endParaRPr lang="en-US" altLang="en-US" sz="1200" dirty="0">
              <a:latin typeface="+mn-lt"/>
            </a:endParaRPr>
          </a:p>
        </p:txBody>
      </p:sp>
      <p:grpSp>
        <p:nvGrpSpPr>
          <p:cNvPr id="2" name="Grupo 1">
            <a:extLst>
              <a:ext uri="{FF2B5EF4-FFF2-40B4-BE49-F238E27FC236}">
                <a16:creationId xmlns:a16="http://schemas.microsoft.com/office/drawing/2014/main" id="{EDDB2F32-BBA0-6048-A487-42E6AB614369}"/>
              </a:ext>
            </a:extLst>
          </p:cNvPr>
          <p:cNvGrpSpPr/>
          <p:nvPr/>
        </p:nvGrpSpPr>
        <p:grpSpPr>
          <a:xfrm>
            <a:off x="85266" y="5755645"/>
            <a:ext cx="9681821" cy="1048019"/>
            <a:chOff x="992789" y="5363841"/>
            <a:chExt cx="11031045" cy="1145963"/>
          </a:xfrm>
        </p:grpSpPr>
        <p:sp>
          <p:nvSpPr>
            <p:cNvPr id="16405" name="AutoShape 29">
              <a:extLst>
                <a:ext uri="{FF2B5EF4-FFF2-40B4-BE49-F238E27FC236}">
                  <a16:creationId xmlns:a16="http://schemas.microsoft.com/office/drawing/2014/main" id="{DFE92923-3919-4C92-8F83-602975E6A90C}"/>
                </a:ext>
              </a:extLst>
            </p:cNvPr>
            <p:cNvSpPr>
              <a:spLocks noChangeArrowheads="1"/>
            </p:cNvSpPr>
            <p:nvPr/>
          </p:nvSpPr>
          <p:spPr bwMode="auto">
            <a:xfrm>
              <a:off x="992789" y="5363841"/>
              <a:ext cx="11031045" cy="1145963"/>
            </a:xfrm>
            <a:prstGeom prst="upArrow">
              <a:avLst>
                <a:gd name="adj1" fmla="val 95878"/>
                <a:gd name="adj2" fmla="val 21984"/>
              </a:avLst>
            </a:prstGeom>
            <a:solidFill>
              <a:schemeClr val="bg1"/>
            </a:solidFill>
            <a:ln w="12700">
              <a:solidFill>
                <a:schemeClr val="tx1"/>
              </a:solidFill>
              <a:miter lim="800000"/>
              <a:headEnd/>
              <a:tailEnd/>
            </a:ln>
          </p:spPr>
          <p:txBody>
            <a:bodyPr wrap="none" anchor="ctr"/>
            <a:lstStyle>
              <a:lvl1pPr marL="342900" indent="-342900">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pPr>
              <a:endParaRPr lang="en-GB" altLang="en-US" sz="1000">
                <a:latin typeface="+mn-lt"/>
              </a:endParaRPr>
            </a:p>
          </p:txBody>
        </p:sp>
        <p:sp>
          <p:nvSpPr>
            <p:cNvPr id="16406" name="Text Box 30">
              <a:extLst>
                <a:ext uri="{FF2B5EF4-FFF2-40B4-BE49-F238E27FC236}">
                  <a16:creationId xmlns:a16="http://schemas.microsoft.com/office/drawing/2014/main" id="{A1423B15-7F0F-4E5D-B49F-489BF4B4431D}"/>
                </a:ext>
              </a:extLst>
            </p:cNvPr>
            <p:cNvSpPr txBox="1">
              <a:spLocks noChangeArrowheads="1"/>
            </p:cNvSpPr>
            <p:nvPr/>
          </p:nvSpPr>
          <p:spPr bwMode="auto">
            <a:xfrm>
              <a:off x="1331345" y="5663130"/>
              <a:ext cx="4907405" cy="774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ts val="0"/>
                </a:spcBef>
              </a:pPr>
              <a:r>
                <a:rPr lang="en-US" altLang="en-US" sz="1000" dirty="0">
                  <a:solidFill>
                    <a:schemeClr val="accent2">
                      <a:lumMod val="50000"/>
                    </a:schemeClr>
                  </a:solidFill>
                  <a:latin typeface="+mn-lt"/>
                </a:rPr>
                <a:t>Unmet demand for data due to restricted access, slow adoption of data standards and digital agriculture sector fragmentation</a:t>
              </a:r>
              <a:r>
                <a:rPr lang="en-GB" altLang="en-US" sz="1000" dirty="0">
                  <a:solidFill>
                    <a:schemeClr val="accent2">
                      <a:lumMod val="50000"/>
                    </a:schemeClr>
                  </a:solidFill>
                  <a:latin typeface="+mn-lt"/>
                </a:rPr>
                <a:t>.</a:t>
              </a:r>
            </a:p>
            <a:p>
              <a:pPr>
                <a:spcBef>
                  <a:spcPts val="0"/>
                </a:spcBef>
              </a:pPr>
              <a:r>
                <a:rPr lang="en-US" altLang="en-US" sz="1000" dirty="0">
                  <a:solidFill>
                    <a:schemeClr val="accent2">
                      <a:lumMod val="50000"/>
                    </a:schemeClr>
                  </a:solidFill>
                  <a:latin typeface="+mn-lt"/>
                </a:rPr>
                <a:t>AI advancing more quickly than ethical or regulatory frameworks </a:t>
              </a:r>
            </a:p>
            <a:p>
              <a:pPr>
                <a:spcBef>
                  <a:spcPts val="0"/>
                </a:spcBef>
              </a:pPr>
              <a:r>
                <a:rPr lang="en-US" altLang="en-US" sz="1000" dirty="0">
                  <a:solidFill>
                    <a:schemeClr val="accent2">
                      <a:lumMod val="50000"/>
                    </a:schemeClr>
                  </a:solidFill>
                  <a:latin typeface="+mn-lt"/>
                </a:rPr>
                <a:t>Digital revolution benefits not reaching the most vulnerable populations</a:t>
              </a:r>
              <a:endParaRPr lang="en-GB" altLang="en-US" sz="1000" dirty="0">
                <a:solidFill>
                  <a:schemeClr val="accent2">
                    <a:lumMod val="50000"/>
                  </a:schemeClr>
                </a:solidFill>
                <a:latin typeface="+mn-lt"/>
              </a:endParaRPr>
            </a:p>
          </p:txBody>
        </p:sp>
        <p:sp>
          <p:nvSpPr>
            <p:cNvPr id="16407" name="Text Box 31">
              <a:extLst>
                <a:ext uri="{FF2B5EF4-FFF2-40B4-BE49-F238E27FC236}">
                  <a16:creationId xmlns:a16="http://schemas.microsoft.com/office/drawing/2014/main" id="{2D367CC1-6E61-49A8-9478-5F9F81A6EA01}"/>
                </a:ext>
              </a:extLst>
            </p:cNvPr>
            <p:cNvSpPr txBox="1">
              <a:spLocks noChangeArrowheads="1"/>
            </p:cNvSpPr>
            <p:nvPr/>
          </p:nvSpPr>
          <p:spPr bwMode="auto">
            <a:xfrm>
              <a:off x="6325920" y="5709339"/>
              <a:ext cx="5375034" cy="774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ts val="0"/>
                </a:spcBef>
              </a:pPr>
              <a:r>
                <a:rPr lang="en-US" altLang="en-US" sz="1000" dirty="0">
                  <a:solidFill>
                    <a:srgbClr val="C00000"/>
                  </a:solidFill>
                  <a:latin typeface="+mn-lt"/>
                </a:rPr>
                <a:t>Demand for data-driven transparency, accountability, sustainability, and resilience across global value chains and food systems will continue to grow.</a:t>
              </a:r>
            </a:p>
            <a:p>
              <a:pPr>
                <a:spcBef>
                  <a:spcPts val="0"/>
                </a:spcBef>
              </a:pPr>
              <a:r>
                <a:rPr lang="en-US" altLang="en-US" sz="1000" dirty="0">
                  <a:solidFill>
                    <a:srgbClr val="C00000"/>
                  </a:solidFill>
                  <a:latin typeface="+mn-lt"/>
                </a:rPr>
                <a:t>Appetite, momentum, and capacity to create and deliver digital innovations to low-income farmers remains strong both inside and outside the One CGIAR. </a:t>
              </a:r>
            </a:p>
          </p:txBody>
        </p:sp>
        <p:sp>
          <p:nvSpPr>
            <p:cNvPr id="16404" name="Text Box 28">
              <a:extLst>
                <a:ext uri="{FF2B5EF4-FFF2-40B4-BE49-F238E27FC236}">
                  <a16:creationId xmlns:a16="http://schemas.microsoft.com/office/drawing/2014/main" id="{6022565C-375D-4865-BF40-360A16763802}"/>
                </a:ext>
              </a:extLst>
            </p:cNvPr>
            <p:cNvSpPr txBox="1">
              <a:spLocks noChangeArrowheads="1"/>
            </p:cNvSpPr>
            <p:nvPr/>
          </p:nvSpPr>
          <p:spPr bwMode="auto">
            <a:xfrm>
              <a:off x="5597392" y="5408721"/>
              <a:ext cx="2574848" cy="336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GB" altLang="en-US" sz="1400" b="1" dirty="0">
                  <a:solidFill>
                    <a:schemeClr val="accent2">
                      <a:lumMod val="50000"/>
                    </a:schemeClr>
                  </a:solidFill>
                  <a:latin typeface="+mn-lt"/>
                </a:rPr>
                <a:t>Root Causes </a:t>
              </a:r>
              <a:r>
                <a:rPr lang="en-GB" altLang="en-US" sz="1400" b="1" dirty="0">
                  <a:latin typeface="+mn-lt"/>
                </a:rPr>
                <a:t>&amp; </a:t>
              </a:r>
              <a:r>
                <a:rPr lang="en-GB" altLang="en-US" sz="1400" b="1" dirty="0">
                  <a:solidFill>
                    <a:srgbClr val="C00000"/>
                  </a:solidFill>
                  <a:latin typeface="+mn-lt"/>
                </a:rPr>
                <a:t>Assumptions</a:t>
              </a:r>
            </a:p>
          </p:txBody>
        </p:sp>
      </p:grpSp>
      <p:sp>
        <p:nvSpPr>
          <p:cNvPr id="90" name="TextBox 34">
            <a:extLst>
              <a:ext uri="{FF2B5EF4-FFF2-40B4-BE49-F238E27FC236}">
                <a16:creationId xmlns:a16="http://schemas.microsoft.com/office/drawing/2014/main" id="{AAC90672-091C-454E-8BE9-A613CC8E8DCA}"/>
              </a:ext>
            </a:extLst>
          </p:cNvPr>
          <p:cNvSpPr txBox="1">
            <a:spLocks noChangeArrowheads="1"/>
          </p:cNvSpPr>
          <p:nvPr/>
        </p:nvSpPr>
        <p:spPr bwMode="auto">
          <a:xfrm>
            <a:off x="651531" y="898952"/>
            <a:ext cx="160009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GB" altLang="en-US" sz="1400" b="1" dirty="0">
                <a:latin typeface="+mn-lt"/>
              </a:rPr>
              <a:t>Impact Pathways </a:t>
            </a:r>
          </a:p>
        </p:txBody>
      </p:sp>
      <p:sp>
        <p:nvSpPr>
          <p:cNvPr id="93" name="TextBox 5">
            <a:extLst>
              <a:ext uri="{FF2B5EF4-FFF2-40B4-BE49-F238E27FC236}">
                <a16:creationId xmlns:a16="http://schemas.microsoft.com/office/drawing/2014/main" id="{16B5A8B1-8079-7847-B712-75609B05103E}"/>
              </a:ext>
            </a:extLst>
          </p:cNvPr>
          <p:cNvSpPr txBox="1">
            <a:spLocks noChangeArrowheads="1"/>
          </p:cNvSpPr>
          <p:nvPr/>
        </p:nvSpPr>
        <p:spPr bwMode="auto">
          <a:xfrm>
            <a:off x="776633" y="2273076"/>
            <a:ext cx="1292240" cy="276999"/>
          </a:xfrm>
          <a:prstGeom prst="rect">
            <a:avLst/>
          </a:prstGeom>
          <a:solidFill>
            <a:schemeClr val="accent6">
              <a:lumMod val="40000"/>
              <a:lumOff val="60000"/>
            </a:schemeClr>
          </a:solidFill>
          <a:ln w="12700">
            <a:noFill/>
            <a:miter lim="800000"/>
            <a:headEnd/>
            <a:tailEnd/>
          </a:ln>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GB" altLang="en-US" sz="1200" b="1" dirty="0">
                <a:latin typeface="+mn-lt"/>
              </a:rPr>
              <a:t>Digital Services</a:t>
            </a:r>
          </a:p>
        </p:txBody>
      </p:sp>
      <p:sp>
        <p:nvSpPr>
          <p:cNvPr id="94" name="TextBox 5">
            <a:extLst>
              <a:ext uri="{FF2B5EF4-FFF2-40B4-BE49-F238E27FC236}">
                <a16:creationId xmlns:a16="http://schemas.microsoft.com/office/drawing/2014/main" id="{DA5064A6-96AA-3F4E-A149-43A8C5AEF5E2}"/>
              </a:ext>
            </a:extLst>
          </p:cNvPr>
          <p:cNvSpPr txBox="1">
            <a:spLocks noChangeArrowheads="1"/>
          </p:cNvSpPr>
          <p:nvPr/>
        </p:nvSpPr>
        <p:spPr bwMode="auto">
          <a:xfrm>
            <a:off x="764493" y="2549162"/>
            <a:ext cx="1292240" cy="461665"/>
          </a:xfrm>
          <a:prstGeom prst="rect">
            <a:avLst/>
          </a:prstGeom>
          <a:solidFill>
            <a:schemeClr val="accent6">
              <a:lumMod val="20000"/>
              <a:lumOff val="80000"/>
            </a:schemeClr>
          </a:solidFill>
          <a:ln w="12700">
            <a:noFill/>
            <a:miter lim="800000"/>
            <a:headEnd/>
            <a:tailEnd/>
          </a:ln>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GB" altLang="en-US" sz="1200" b="1" dirty="0">
                <a:latin typeface="+mn-lt"/>
              </a:rPr>
              <a:t>Digital Trust &amp; Collective Action</a:t>
            </a:r>
          </a:p>
        </p:txBody>
      </p:sp>
      <p:sp>
        <p:nvSpPr>
          <p:cNvPr id="96" name="Rectangle 41">
            <a:extLst>
              <a:ext uri="{FF2B5EF4-FFF2-40B4-BE49-F238E27FC236}">
                <a16:creationId xmlns:a16="http://schemas.microsoft.com/office/drawing/2014/main" id="{376AE9DB-832D-ED40-82C4-7595466C82D0}"/>
              </a:ext>
            </a:extLst>
          </p:cNvPr>
          <p:cNvSpPr>
            <a:spLocks noChangeArrowheads="1"/>
          </p:cNvSpPr>
          <p:nvPr/>
        </p:nvSpPr>
        <p:spPr bwMode="auto">
          <a:xfrm>
            <a:off x="2857939" y="1074115"/>
            <a:ext cx="211906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None/>
            </a:pPr>
            <a:r>
              <a:rPr lang="en-US" altLang="en-US" sz="1000" dirty="0">
                <a:latin typeface="+mn-lt"/>
              </a:rPr>
              <a:t>The </a:t>
            </a:r>
            <a:r>
              <a:rPr lang="en-US" altLang="en-US" sz="1000" b="1" dirty="0">
                <a:latin typeface="+mn-lt"/>
              </a:rPr>
              <a:t>HOW</a:t>
            </a:r>
            <a:r>
              <a:rPr lang="en-US" altLang="en-US" sz="1000" dirty="0">
                <a:latin typeface="+mn-lt"/>
              </a:rPr>
              <a:t>: High-level strategic actions to drive transformation</a:t>
            </a:r>
          </a:p>
          <a:p>
            <a:pPr algn="ctr">
              <a:spcBef>
                <a:spcPct val="0"/>
              </a:spcBef>
              <a:buNone/>
            </a:pPr>
            <a:endParaRPr lang="en-US" altLang="en-US" sz="1000" dirty="0">
              <a:latin typeface="+mn-lt"/>
            </a:endParaRPr>
          </a:p>
        </p:txBody>
      </p:sp>
      <p:pic>
        <p:nvPicPr>
          <p:cNvPr id="25" name="Imagen 24">
            <a:extLst>
              <a:ext uri="{FF2B5EF4-FFF2-40B4-BE49-F238E27FC236}">
                <a16:creationId xmlns:a16="http://schemas.microsoft.com/office/drawing/2014/main" id="{A37DABB1-1047-D040-A62D-D3215AAC349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499320" y="39791"/>
            <a:ext cx="734554" cy="816903"/>
          </a:xfrm>
          <a:prstGeom prst="rect">
            <a:avLst/>
          </a:prstGeom>
        </p:spPr>
      </p:pic>
      <p:sp>
        <p:nvSpPr>
          <p:cNvPr id="49" name="Rectangle 41">
            <a:extLst>
              <a:ext uri="{FF2B5EF4-FFF2-40B4-BE49-F238E27FC236}">
                <a16:creationId xmlns:a16="http://schemas.microsoft.com/office/drawing/2014/main" id="{44968BAF-D4F6-F241-8089-DBE390F899B2}"/>
              </a:ext>
            </a:extLst>
          </p:cNvPr>
          <p:cNvSpPr>
            <a:spLocks noChangeArrowheads="1"/>
          </p:cNvSpPr>
          <p:nvPr/>
        </p:nvSpPr>
        <p:spPr bwMode="auto">
          <a:xfrm>
            <a:off x="7476206" y="1169863"/>
            <a:ext cx="194225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GB" altLang="en-US" sz="1000" b="1" dirty="0">
                <a:latin typeface="+mn-lt"/>
              </a:rPr>
              <a:t>WHO</a:t>
            </a:r>
            <a:r>
              <a:rPr lang="en-GB" altLang="en-US" sz="1000" dirty="0">
                <a:latin typeface="+mn-lt"/>
              </a:rPr>
              <a:t> is doing </a:t>
            </a:r>
            <a:r>
              <a:rPr lang="en-GB" altLang="en-US" sz="1000" b="1" dirty="0">
                <a:latin typeface="+mn-lt"/>
              </a:rPr>
              <a:t>WHAT</a:t>
            </a:r>
            <a:r>
              <a:rPr lang="en-GB" altLang="en-US" sz="1000" dirty="0">
                <a:latin typeface="+mn-lt"/>
              </a:rPr>
              <a:t> differently </a:t>
            </a:r>
          </a:p>
        </p:txBody>
      </p:sp>
      <p:cxnSp>
        <p:nvCxnSpPr>
          <p:cNvPr id="3" name="Conector recto de flecha 2">
            <a:extLst>
              <a:ext uri="{FF2B5EF4-FFF2-40B4-BE49-F238E27FC236}">
                <a16:creationId xmlns:a16="http://schemas.microsoft.com/office/drawing/2014/main" id="{9663EF67-E870-FB48-83C6-4AD79FF86CD5}"/>
              </a:ext>
            </a:extLst>
          </p:cNvPr>
          <p:cNvCxnSpPr>
            <a:cxnSpLocks/>
          </p:cNvCxnSpPr>
          <p:nvPr/>
        </p:nvCxnSpPr>
        <p:spPr>
          <a:xfrm flipH="1">
            <a:off x="6125496" y="353961"/>
            <a:ext cx="37540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4" name="TextBox 5">
            <a:extLst>
              <a:ext uri="{FF2B5EF4-FFF2-40B4-BE49-F238E27FC236}">
                <a16:creationId xmlns:a16="http://schemas.microsoft.com/office/drawing/2014/main" id="{257CAF1B-2F56-9347-9B08-C8BB07A14B4F}"/>
              </a:ext>
            </a:extLst>
          </p:cNvPr>
          <p:cNvSpPr txBox="1">
            <a:spLocks noChangeArrowheads="1"/>
          </p:cNvSpPr>
          <p:nvPr/>
        </p:nvSpPr>
        <p:spPr bwMode="auto">
          <a:xfrm>
            <a:off x="776633" y="1575030"/>
            <a:ext cx="1296252" cy="276999"/>
          </a:xfrm>
          <a:prstGeom prst="rect">
            <a:avLst/>
          </a:prstGeom>
          <a:solidFill>
            <a:schemeClr val="accent6">
              <a:lumMod val="75000"/>
            </a:schemeClr>
          </a:solidFill>
          <a:ln w="12700">
            <a:noFill/>
            <a:miter lim="800000"/>
            <a:headEnd/>
            <a:tailEnd/>
          </a:ln>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GB" altLang="en-US" sz="1200" b="1" dirty="0">
                <a:latin typeface="+mn-lt"/>
              </a:rPr>
              <a:t>Data</a:t>
            </a:r>
          </a:p>
        </p:txBody>
      </p:sp>
      <p:sp>
        <p:nvSpPr>
          <p:cNvPr id="55" name="TextBox 5">
            <a:extLst>
              <a:ext uri="{FF2B5EF4-FFF2-40B4-BE49-F238E27FC236}">
                <a16:creationId xmlns:a16="http://schemas.microsoft.com/office/drawing/2014/main" id="{9B87AE23-EDBD-7346-A5FC-BB62A68E125F}"/>
              </a:ext>
            </a:extLst>
          </p:cNvPr>
          <p:cNvSpPr txBox="1">
            <a:spLocks noChangeArrowheads="1"/>
          </p:cNvSpPr>
          <p:nvPr/>
        </p:nvSpPr>
        <p:spPr bwMode="auto">
          <a:xfrm>
            <a:off x="5628846" y="1567066"/>
            <a:ext cx="1463985" cy="246221"/>
          </a:xfrm>
          <a:prstGeom prst="rect">
            <a:avLst/>
          </a:prstGeom>
          <a:solidFill>
            <a:schemeClr val="accent6">
              <a:lumMod val="20000"/>
              <a:lumOff val="80000"/>
            </a:schemeClr>
          </a:solidFill>
          <a:ln>
            <a:noFill/>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None/>
            </a:pPr>
            <a:r>
              <a:rPr lang="en-US" altLang="en-US" sz="1000" dirty="0">
                <a:latin typeface="+mn-lt"/>
              </a:rPr>
              <a:t>CGIAR Open Data Policy</a:t>
            </a:r>
            <a:endParaRPr lang="en-GB" altLang="en-US" sz="1000" dirty="0">
              <a:latin typeface="+mn-lt"/>
            </a:endParaRPr>
          </a:p>
        </p:txBody>
      </p:sp>
      <p:sp>
        <p:nvSpPr>
          <p:cNvPr id="71" name="Rectángulo 70">
            <a:extLst>
              <a:ext uri="{FF2B5EF4-FFF2-40B4-BE49-F238E27FC236}">
                <a16:creationId xmlns:a16="http://schemas.microsoft.com/office/drawing/2014/main" id="{4C806FF8-5FFE-7940-9F84-6EAE227136EB}"/>
              </a:ext>
            </a:extLst>
          </p:cNvPr>
          <p:cNvSpPr/>
          <p:nvPr/>
        </p:nvSpPr>
        <p:spPr>
          <a:xfrm>
            <a:off x="3019174" y="1556701"/>
            <a:ext cx="2429126" cy="784830"/>
          </a:xfrm>
          <a:prstGeom prst="rect">
            <a:avLst/>
          </a:prstGeom>
          <a:solidFill>
            <a:schemeClr val="accent6">
              <a:lumMod val="40000"/>
              <a:lumOff val="60000"/>
            </a:schemeClr>
          </a:solidFill>
        </p:spPr>
        <p:txBody>
          <a:bodyPr wrap="square">
            <a:spAutoFit/>
          </a:bodyPr>
          <a:lstStyle/>
          <a:p>
            <a:pPr defTabSz="622300">
              <a:lnSpc>
                <a:spcPct val="90000"/>
              </a:lnSpc>
              <a:spcBef>
                <a:spcPct val="0"/>
              </a:spcBef>
              <a:spcAft>
                <a:spcPct val="15000"/>
              </a:spcAft>
              <a:defRPr/>
            </a:pPr>
            <a:r>
              <a:rPr lang="en-GB" sz="1000" b="1" kern="0" dirty="0"/>
              <a:t>POLICY: </a:t>
            </a:r>
            <a:r>
              <a:rPr lang="en-US" sz="1000" kern="0" dirty="0"/>
              <a:t>Model good data governance, craft ethical frameworks and protocols for AI, spearhead governance system for global collective action, link internal and external information &amp; systems  </a:t>
            </a:r>
            <a:endParaRPr lang="en-GB" sz="1000" kern="0" dirty="0"/>
          </a:p>
        </p:txBody>
      </p:sp>
      <p:sp>
        <p:nvSpPr>
          <p:cNvPr id="74" name="Rectángulo 73">
            <a:extLst>
              <a:ext uri="{FF2B5EF4-FFF2-40B4-BE49-F238E27FC236}">
                <a16:creationId xmlns:a16="http://schemas.microsoft.com/office/drawing/2014/main" id="{D7669D32-D406-8141-9BB8-795F939A7DE5}"/>
              </a:ext>
            </a:extLst>
          </p:cNvPr>
          <p:cNvSpPr/>
          <p:nvPr/>
        </p:nvSpPr>
        <p:spPr>
          <a:xfrm>
            <a:off x="2360609" y="3673679"/>
            <a:ext cx="3129497" cy="1938992"/>
          </a:xfrm>
          <a:prstGeom prst="rect">
            <a:avLst/>
          </a:prstGeom>
          <a:solidFill>
            <a:schemeClr val="accent5">
              <a:lumMod val="40000"/>
              <a:lumOff val="60000"/>
            </a:schemeClr>
          </a:solidFill>
        </p:spPr>
        <p:txBody>
          <a:bodyPr wrap="square">
            <a:spAutoFit/>
          </a:bodyPr>
          <a:lstStyle/>
          <a:p>
            <a:pPr marL="171450" lvl="1" indent="-171450" defTabSz="622300">
              <a:lnSpc>
                <a:spcPct val="90000"/>
              </a:lnSpc>
              <a:spcBef>
                <a:spcPct val="0"/>
              </a:spcBef>
              <a:spcAft>
                <a:spcPct val="15000"/>
              </a:spcAft>
              <a:buFont typeface="Arial" panose="020B0604020202020204" pitchFamily="34" charset="0"/>
              <a:buChar char="•"/>
            </a:pPr>
            <a:r>
              <a:rPr lang="en-GB" sz="1000" kern="0" dirty="0"/>
              <a:t>Approve &amp; operationalize One CGIAR digital strategy </a:t>
            </a:r>
          </a:p>
          <a:p>
            <a:pPr marL="171450" lvl="1" indent="-171450" defTabSz="622300">
              <a:lnSpc>
                <a:spcPct val="90000"/>
              </a:lnSpc>
              <a:spcBef>
                <a:spcPct val="0"/>
              </a:spcBef>
              <a:spcAft>
                <a:spcPct val="15000"/>
              </a:spcAft>
              <a:buFont typeface="Arial" panose="020B0604020202020204" pitchFamily="34" charset="0"/>
              <a:buChar char="•"/>
            </a:pPr>
            <a:r>
              <a:rPr lang="en-GB" sz="1000" kern="0" dirty="0"/>
              <a:t>Upskill, recruit &amp; retain One CGIAR digital capacity</a:t>
            </a:r>
          </a:p>
          <a:p>
            <a:pPr marL="171450" lvl="1" indent="-171450" defTabSz="622300">
              <a:lnSpc>
                <a:spcPct val="90000"/>
              </a:lnSpc>
              <a:spcBef>
                <a:spcPct val="0"/>
              </a:spcBef>
              <a:spcAft>
                <a:spcPct val="15000"/>
              </a:spcAft>
              <a:buFont typeface="Arial" panose="020B0604020202020204" pitchFamily="34" charset="0"/>
              <a:buChar char="•"/>
            </a:pPr>
            <a:r>
              <a:rPr lang="en-GB" sz="1000" kern="0" dirty="0"/>
              <a:t>Establish digital-savvy governance at One CGIAR level</a:t>
            </a:r>
          </a:p>
          <a:p>
            <a:pPr marL="171450" lvl="1" indent="-171450" defTabSz="622300">
              <a:lnSpc>
                <a:spcPct val="90000"/>
              </a:lnSpc>
              <a:spcBef>
                <a:spcPct val="0"/>
              </a:spcBef>
              <a:spcAft>
                <a:spcPct val="15000"/>
              </a:spcAft>
              <a:buFont typeface="Arial" panose="020B0604020202020204" pitchFamily="34" charset="0"/>
              <a:buChar char="•"/>
            </a:pPr>
            <a:r>
              <a:rPr lang="en-GB" sz="1000" kern="0" dirty="0"/>
              <a:t>Improve digital capacity, data capture, and innovation contribution of the COPs</a:t>
            </a:r>
          </a:p>
          <a:p>
            <a:pPr marL="171450" lvl="1" indent="-171450" defTabSz="622300">
              <a:lnSpc>
                <a:spcPct val="90000"/>
              </a:lnSpc>
              <a:spcBef>
                <a:spcPct val="0"/>
              </a:spcBef>
              <a:spcAft>
                <a:spcPct val="15000"/>
              </a:spcAft>
              <a:buFont typeface="Arial" panose="020B0604020202020204" pitchFamily="34" charset="0"/>
              <a:buChar char="•"/>
            </a:pPr>
            <a:r>
              <a:rPr lang="en-GB" sz="1000" kern="0" dirty="0"/>
              <a:t>Develop One CGIAR-wide digital partnerships</a:t>
            </a:r>
          </a:p>
          <a:p>
            <a:pPr marL="171450" lvl="1" indent="-171450" defTabSz="622300">
              <a:lnSpc>
                <a:spcPct val="90000"/>
              </a:lnSpc>
              <a:spcBef>
                <a:spcPct val="0"/>
              </a:spcBef>
              <a:spcAft>
                <a:spcPct val="15000"/>
              </a:spcAft>
              <a:buFont typeface="Arial" panose="020B0604020202020204" pitchFamily="34" charset="0"/>
              <a:buChar char="•"/>
            </a:pPr>
            <a:r>
              <a:rPr lang="en-GB" sz="1000" kern="0" dirty="0"/>
              <a:t>Develop internal- and external-facing integrated data and analytics services</a:t>
            </a:r>
          </a:p>
          <a:p>
            <a:pPr marL="171450" lvl="1" indent="-171450" defTabSz="622300">
              <a:lnSpc>
                <a:spcPct val="90000"/>
              </a:lnSpc>
              <a:spcBef>
                <a:spcPct val="0"/>
              </a:spcBef>
              <a:spcAft>
                <a:spcPct val="15000"/>
              </a:spcAft>
              <a:buFont typeface="Arial" panose="020B0604020202020204" pitchFamily="34" charset="0"/>
              <a:buChar char="•"/>
            </a:pPr>
            <a:r>
              <a:rPr lang="en-GB" sz="1000" kern="0" dirty="0"/>
              <a:t>Adopt &amp; enforce data policy, e.g. open access, FAIR</a:t>
            </a:r>
          </a:p>
          <a:p>
            <a:pPr marL="171450" lvl="1" indent="-171450" defTabSz="622300">
              <a:lnSpc>
                <a:spcPct val="90000"/>
              </a:lnSpc>
              <a:spcBef>
                <a:spcPct val="0"/>
              </a:spcBef>
              <a:spcAft>
                <a:spcPct val="15000"/>
              </a:spcAft>
              <a:buFont typeface="Arial" panose="020B0604020202020204" pitchFamily="34" charset="0"/>
              <a:buChar char="•"/>
            </a:pPr>
            <a:r>
              <a:rPr lang="en-GB" sz="1000" kern="0" dirty="0"/>
              <a:t>Develop cost-effective IT services for One CGIAR</a:t>
            </a:r>
          </a:p>
          <a:p>
            <a:pPr marL="171450" lvl="1" indent="-171450" defTabSz="622300">
              <a:lnSpc>
                <a:spcPct val="90000"/>
              </a:lnSpc>
              <a:spcBef>
                <a:spcPct val="0"/>
              </a:spcBef>
              <a:spcAft>
                <a:spcPct val="15000"/>
              </a:spcAft>
              <a:buFont typeface="Arial" panose="020B0604020202020204" pitchFamily="34" charset="0"/>
              <a:buChar char="•"/>
            </a:pPr>
            <a:r>
              <a:rPr lang="en-GB" sz="1000" kern="0" dirty="0"/>
              <a:t>Meet digital infrastructure needs of the transformative research agenda of the One CGIAR</a:t>
            </a:r>
          </a:p>
        </p:txBody>
      </p:sp>
      <p:sp>
        <p:nvSpPr>
          <p:cNvPr id="51" name="TextBox 36">
            <a:extLst>
              <a:ext uri="{FF2B5EF4-FFF2-40B4-BE49-F238E27FC236}">
                <a16:creationId xmlns:a16="http://schemas.microsoft.com/office/drawing/2014/main" id="{FDFBDCB8-FBD1-4570-AE1E-271098D9FA63}"/>
              </a:ext>
            </a:extLst>
          </p:cNvPr>
          <p:cNvSpPr txBox="1">
            <a:spLocks noChangeArrowheads="1"/>
          </p:cNvSpPr>
          <p:nvPr/>
        </p:nvSpPr>
        <p:spPr bwMode="auto">
          <a:xfrm>
            <a:off x="432001" y="1126510"/>
            <a:ext cx="205641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None/>
            </a:pPr>
            <a:r>
              <a:rPr lang="en-GB" altLang="en-US" sz="1000" dirty="0">
                <a:latin typeface="+mn-lt"/>
              </a:rPr>
              <a:t>The</a:t>
            </a:r>
            <a:r>
              <a:rPr lang="en-GB" altLang="en-US" sz="1000" b="1" dirty="0">
                <a:latin typeface="+mn-lt"/>
              </a:rPr>
              <a:t> WHAT: </a:t>
            </a:r>
            <a:r>
              <a:rPr lang="en-US" altLang="en-US" sz="1000" dirty="0">
                <a:latin typeface="+mn-lt"/>
              </a:rPr>
              <a:t>Integrated Strategies to achieve transformation</a:t>
            </a:r>
          </a:p>
          <a:p>
            <a:pPr algn="ctr" eaLnBrk="1" hangingPunct="1">
              <a:spcBef>
                <a:spcPct val="0"/>
              </a:spcBef>
              <a:buFontTx/>
              <a:buNone/>
            </a:pPr>
            <a:r>
              <a:rPr lang="en-GB" altLang="en-US" sz="1000" b="1" dirty="0">
                <a:latin typeface="+mn-lt"/>
              </a:rPr>
              <a:t> </a:t>
            </a:r>
          </a:p>
        </p:txBody>
      </p:sp>
      <p:sp>
        <p:nvSpPr>
          <p:cNvPr id="53" name="TextBox 5">
            <a:extLst>
              <a:ext uri="{FF2B5EF4-FFF2-40B4-BE49-F238E27FC236}">
                <a16:creationId xmlns:a16="http://schemas.microsoft.com/office/drawing/2014/main" id="{8ACD3D58-B2DC-4B93-AC70-DE886805A3EB}"/>
              </a:ext>
            </a:extLst>
          </p:cNvPr>
          <p:cNvSpPr txBox="1">
            <a:spLocks noChangeArrowheads="1"/>
          </p:cNvSpPr>
          <p:nvPr/>
        </p:nvSpPr>
        <p:spPr bwMode="auto">
          <a:xfrm>
            <a:off x="9979152" y="1384489"/>
            <a:ext cx="2111118" cy="1015663"/>
          </a:xfrm>
          <a:prstGeom prst="rect">
            <a:avLst/>
          </a:prstGeom>
          <a:solidFill>
            <a:schemeClr val="accent2">
              <a:lumMod val="40000"/>
              <a:lumOff val="60000"/>
            </a:schemeClr>
          </a:solidFill>
          <a:ln w="12700">
            <a:noFill/>
            <a:miter lim="800000"/>
            <a:headEnd/>
            <a:tailEnd/>
          </a:ln>
          <a:scene3d>
            <a:camera prst="orthographicFront"/>
            <a:lightRig rig="threePt" dir="t"/>
          </a:scene3d>
          <a:sp3d>
            <a:bevelT/>
          </a:sp3d>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None/>
            </a:pPr>
            <a:r>
              <a:rPr lang="en-US" altLang="en-US" sz="1000" b="1" dirty="0">
                <a:latin typeface="+mn-lt"/>
              </a:rPr>
              <a:t>Nutrition, Health, and Food Security:  </a:t>
            </a:r>
            <a:r>
              <a:rPr lang="en-US" altLang="en-US" sz="1000" dirty="0">
                <a:latin typeface="+mn-lt"/>
              </a:rPr>
              <a:t>Improved accessibility and sharing of CGIAR data assets with farmers strengthens the resilience of global agri-food system against shocks </a:t>
            </a:r>
          </a:p>
        </p:txBody>
      </p:sp>
      <p:sp>
        <p:nvSpPr>
          <p:cNvPr id="60" name="TextBox 34">
            <a:extLst>
              <a:ext uri="{FF2B5EF4-FFF2-40B4-BE49-F238E27FC236}">
                <a16:creationId xmlns:a16="http://schemas.microsoft.com/office/drawing/2014/main" id="{AEAFD348-E35F-4BED-A60E-42D001063F06}"/>
              </a:ext>
            </a:extLst>
          </p:cNvPr>
          <p:cNvSpPr txBox="1">
            <a:spLocks noChangeArrowheads="1"/>
          </p:cNvSpPr>
          <p:nvPr/>
        </p:nvSpPr>
        <p:spPr bwMode="auto">
          <a:xfrm>
            <a:off x="9908254" y="895621"/>
            <a:ext cx="214272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GB" altLang="en-US" sz="1400" b="1" dirty="0">
                <a:latin typeface="+mn-lt"/>
              </a:rPr>
              <a:t> One CGIAR Impact Areas</a:t>
            </a:r>
          </a:p>
        </p:txBody>
      </p:sp>
      <p:sp>
        <p:nvSpPr>
          <p:cNvPr id="73" name="TextBox 5">
            <a:extLst>
              <a:ext uri="{FF2B5EF4-FFF2-40B4-BE49-F238E27FC236}">
                <a16:creationId xmlns:a16="http://schemas.microsoft.com/office/drawing/2014/main" id="{83F507B5-836B-40C7-90D4-9C5E46565188}"/>
              </a:ext>
            </a:extLst>
          </p:cNvPr>
          <p:cNvSpPr txBox="1">
            <a:spLocks noChangeArrowheads="1"/>
          </p:cNvSpPr>
          <p:nvPr/>
        </p:nvSpPr>
        <p:spPr bwMode="auto">
          <a:xfrm>
            <a:off x="9982200" y="2570759"/>
            <a:ext cx="2111118" cy="1169551"/>
          </a:xfrm>
          <a:prstGeom prst="rect">
            <a:avLst/>
          </a:prstGeom>
          <a:solidFill>
            <a:schemeClr val="accent2">
              <a:lumMod val="40000"/>
              <a:lumOff val="60000"/>
            </a:schemeClr>
          </a:solidFill>
          <a:ln w="12700">
            <a:noFill/>
            <a:miter lim="800000"/>
            <a:headEnd/>
            <a:tailEnd/>
          </a:ln>
          <a:scene3d>
            <a:camera prst="orthographicFront"/>
            <a:lightRig rig="threePt" dir="t"/>
          </a:scene3d>
          <a:sp3d>
            <a:bevelT/>
          </a:sp3d>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None/>
            </a:pPr>
            <a:r>
              <a:rPr lang="en-US" altLang="en-US" sz="1000" b="1" dirty="0">
                <a:latin typeface="+mn-lt"/>
              </a:rPr>
              <a:t>Poverty Reduction, Livelihoods, and Jobs: </a:t>
            </a:r>
            <a:r>
              <a:rPr lang="en-US" altLang="en-US" sz="1000" dirty="0">
                <a:latin typeface="+mn-lt"/>
              </a:rPr>
              <a:t>Smart digital services bundles delivered to tens of millions of farmers via PPPs improve productivity, adaptation, and resilience, leading to increased poverty reduction and livelihoods</a:t>
            </a:r>
          </a:p>
        </p:txBody>
      </p:sp>
      <p:sp>
        <p:nvSpPr>
          <p:cNvPr id="75" name="TextBox 5">
            <a:extLst>
              <a:ext uri="{FF2B5EF4-FFF2-40B4-BE49-F238E27FC236}">
                <a16:creationId xmlns:a16="http://schemas.microsoft.com/office/drawing/2014/main" id="{AECFEE83-FAEA-4D73-8401-819541870841}"/>
              </a:ext>
            </a:extLst>
          </p:cNvPr>
          <p:cNvSpPr txBox="1">
            <a:spLocks noChangeArrowheads="1"/>
          </p:cNvSpPr>
          <p:nvPr/>
        </p:nvSpPr>
        <p:spPr bwMode="auto">
          <a:xfrm>
            <a:off x="10002775" y="3903162"/>
            <a:ext cx="2107538" cy="861774"/>
          </a:xfrm>
          <a:prstGeom prst="rect">
            <a:avLst/>
          </a:prstGeom>
          <a:solidFill>
            <a:schemeClr val="accent2">
              <a:lumMod val="40000"/>
              <a:lumOff val="60000"/>
            </a:schemeClr>
          </a:solidFill>
          <a:ln w="12700">
            <a:noFill/>
            <a:miter lim="800000"/>
            <a:headEnd/>
            <a:tailEnd/>
          </a:ln>
          <a:scene3d>
            <a:camera prst="orthographicFront"/>
            <a:lightRig rig="threePt" dir="t"/>
          </a:scene3d>
          <a:sp3d>
            <a:bevelT/>
          </a:sp3d>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None/>
            </a:pPr>
            <a:r>
              <a:rPr lang="en-US" altLang="en-US" sz="1000" b="1" dirty="0">
                <a:latin typeface="+mn-lt"/>
              </a:rPr>
              <a:t>Gender Equality, Youth, and Social Inclusion: </a:t>
            </a:r>
            <a:r>
              <a:rPr lang="en-US" altLang="en-US" sz="1000" dirty="0">
                <a:latin typeface="+mn-lt"/>
              </a:rPr>
              <a:t>At least 60% of farmers benefiting from increased access to digital services and analytics capacity are women and young people. </a:t>
            </a:r>
            <a:r>
              <a:rPr lang="en-US" altLang="en-US" sz="1000" b="1" dirty="0">
                <a:latin typeface="+mn-lt"/>
              </a:rPr>
              <a:t> </a:t>
            </a:r>
            <a:endParaRPr lang="en-US" altLang="en-US" sz="1000" dirty="0">
              <a:latin typeface="+mn-lt"/>
            </a:endParaRPr>
          </a:p>
        </p:txBody>
      </p:sp>
      <p:sp>
        <p:nvSpPr>
          <p:cNvPr id="76" name="TextBox 5">
            <a:extLst>
              <a:ext uri="{FF2B5EF4-FFF2-40B4-BE49-F238E27FC236}">
                <a16:creationId xmlns:a16="http://schemas.microsoft.com/office/drawing/2014/main" id="{BC570F62-1411-48ED-B63B-62543D91AB83}"/>
              </a:ext>
            </a:extLst>
          </p:cNvPr>
          <p:cNvSpPr txBox="1">
            <a:spLocks noChangeArrowheads="1"/>
          </p:cNvSpPr>
          <p:nvPr/>
        </p:nvSpPr>
        <p:spPr bwMode="auto">
          <a:xfrm>
            <a:off x="10002775" y="4921323"/>
            <a:ext cx="2107538" cy="861774"/>
          </a:xfrm>
          <a:prstGeom prst="rect">
            <a:avLst/>
          </a:prstGeom>
          <a:solidFill>
            <a:schemeClr val="accent2">
              <a:lumMod val="40000"/>
              <a:lumOff val="60000"/>
            </a:schemeClr>
          </a:solidFill>
          <a:ln w="12700">
            <a:noFill/>
            <a:miter lim="800000"/>
            <a:headEnd/>
            <a:tailEnd/>
          </a:ln>
          <a:scene3d>
            <a:camera prst="orthographicFront"/>
            <a:lightRig rig="threePt" dir="t"/>
          </a:scene3d>
          <a:sp3d>
            <a:bevelT/>
          </a:sp3d>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None/>
            </a:pPr>
            <a:r>
              <a:rPr lang="en-US" altLang="en-US" sz="1000" b="1" dirty="0">
                <a:latin typeface="+mn-lt"/>
              </a:rPr>
              <a:t>Climate Adaptation and Mitigation: </a:t>
            </a:r>
            <a:r>
              <a:rPr lang="en-US" altLang="en-US" sz="1000" dirty="0">
                <a:latin typeface="+mn-lt"/>
              </a:rPr>
              <a:t>One CGIAR-generated data and analytics on climate, soil, genetic diversity, water, and air is used for climate adaptation and mitigation.</a:t>
            </a:r>
          </a:p>
        </p:txBody>
      </p:sp>
      <p:sp>
        <p:nvSpPr>
          <p:cNvPr id="77" name="TextBox 5">
            <a:extLst>
              <a:ext uri="{FF2B5EF4-FFF2-40B4-BE49-F238E27FC236}">
                <a16:creationId xmlns:a16="http://schemas.microsoft.com/office/drawing/2014/main" id="{F48C8202-DA7B-4595-8894-9E4D2873466A}"/>
              </a:ext>
            </a:extLst>
          </p:cNvPr>
          <p:cNvSpPr txBox="1">
            <a:spLocks noChangeArrowheads="1"/>
          </p:cNvSpPr>
          <p:nvPr/>
        </p:nvSpPr>
        <p:spPr bwMode="auto">
          <a:xfrm>
            <a:off x="9994282" y="5917730"/>
            <a:ext cx="2107538" cy="707886"/>
          </a:xfrm>
          <a:prstGeom prst="rect">
            <a:avLst/>
          </a:prstGeom>
          <a:solidFill>
            <a:schemeClr val="accent2">
              <a:lumMod val="40000"/>
              <a:lumOff val="60000"/>
            </a:schemeClr>
          </a:solidFill>
          <a:ln w="12700">
            <a:noFill/>
            <a:miter lim="800000"/>
            <a:headEnd/>
            <a:tailEnd/>
          </a:ln>
          <a:scene3d>
            <a:camera prst="orthographicFront"/>
            <a:lightRig rig="threePt" dir="t"/>
          </a:scene3d>
          <a:sp3d>
            <a:bevelT/>
          </a:sp3d>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None/>
            </a:pPr>
            <a:r>
              <a:rPr lang="en-US" altLang="en-US" sz="1000" b="1" dirty="0">
                <a:latin typeface="+mn-lt"/>
              </a:rPr>
              <a:t>Environmental Health and Biodiversity:</a:t>
            </a:r>
            <a:r>
              <a:rPr lang="en-US" altLang="en-US" sz="1000" dirty="0">
                <a:latin typeface="+mn-lt"/>
              </a:rPr>
              <a:t> Biodiversity of healthy, productive food, land, and water systems is shaped by good data.</a:t>
            </a:r>
          </a:p>
        </p:txBody>
      </p:sp>
      <p:sp>
        <p:nvSpPr>
          <p:cNvPr id="6" name="Arrow: Curved Up 5">
            <a:extLst>
              <a:ext uri="{FF2B5EF4-FFF2-40B4-BE49-F238E27FC236}">
                <a16:creationId xmlns:a16="http://schemas.microsoft.com/office/drawing/2014/main" id="{69DCE5D2-785C-46D3-AF2F-33FE921F3545}"/>
              </a:ext>
            </a:extLst>
          </p:cNvPr>
          <p:cNvSpPr/>
          <p:nvPr/>
        </p:nvSpPr>
        <p:spPr>
          <a:xfrm rot="15488334">
            <a:off x="11589554" y="363922"/>
            <a:ext cx="797102" cy="292978"/>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Oval 6">
            <a:extLst>
              <a:ext uri="{FF2B5EF4-FFF2-40B4-BE49-F238E27FC236}">
                <a16:creationId xmlns:a16="http://schemas.microsoft.com/office/drawing/2014/main" id="{895C3C59-05D1-4FC0-80E2-2B1D598F68FA}"/>
              </a:ext>
            </a:extLst>
          </p:cNvPr>
          <p:cNvSpPr/>
          <p:nvPr/>
        </p:nvSpPr>
        <p:spPr>
          <a:xfrm>
            <a:off x="6586557" y="58291"/>
            <a:ext cx="5364017" cy="744774"/>
          </a:xfrm>
          <a:prstGeom prst="ellipse">
            <a:avLst/>
          </a:prstGeom>
          <a:solidFill>
            <a:srgbClr val="7030A0"/>
          </a:solidFill>
          <a:ln>
            <a:noFill/>
          </a:ln>
          <a:effectLst>
            <a:glow rad="228600">
              <a:srgbClr val="7030A0">
                <a:alpha val="40000"/>
              </a:srgbClr>
            </a:glow>
          </a:effectLst>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Theory of Change: </a:t>
            </a:r>
            <a:r>
              <a:rPr lang="en-US" sz="1100" dirty="0"/>
              <a:t>Making the digital revolution central to our way of working will enable One CGIAR to more effectively deliver and share the benefits of the digital revolution to ALL</a:t>
            </a:r>
          </a:p>
        </p:txBody>
      </p:sp>
      <p:sp>
        <p:nvSpPr>
          <p:cNvPr id="56" name="TextBox 5">
            <a:extLst>
              <a:ext uri="{FF2B5EF4-FFF2-40B4-BE49-F238E27FC236}">
                <a16:creationId xmlns:a16="http://schemas.microsoft.com/office/drawing/2014/main" id="{BCDD725B-6DA8-4B9D-B430-5F200917BEE3}"/>
              </a:ext>
            </a:extLst>
          </p:cNvPr>
          <p:cNvSpPr txBox="1">
            <a:spLocks noChangeArrowheads="1"/>
          </p:cNvSpPr>
          <p:nvPr/>
        </p:nvSpPr>
        <p:spPr bwMode="auto">
          <a:xfrm>
            <a:off x="770271" y="3463584"/>
            <a:ext cx="1302612" cy="461665"/>
          </a:xfrm>
          <a:prstGeom prst="rect">
            <a:avLst/>
          </a:prstGeom>
          <a:solidFill>
            <a:schemeClr val="accent1">
              <a:lumMod val="75000"/>
            </a:schemeClr>
          </a:solidFill>
          <a:ln w="12700">
            <a:noFill/>
            <a:miter lim="800000"/>
            <a:headEnd/>
            <a:tailEnd/>
          </a:ln>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GB" altLang="en-US" sz="1200" b="1" dirty="0">
                <a:latin typeface="+mn-lt"/>
              </a:rPr>
              <a:t>Digital-Savvy Leadership</a:t>
            </a:r>
          </a:p>
        </p:txBody>
      </p:sp>
      <p:sp>
        <p:nvSpPr>
          <p:cNvPr id="57" name="TextBox 5">
            <a:extLst>
              <a:ext uri="{FF2B5EF4-FFF2-40B4-BE49-F238E27FC236}">
                <a16:creationId xmlns:a16="http://schemas.microsoft.com/office/drawing/2014/main" id="{71A851E4-A49C-492B-A8CF-D4F6697584DB}"/>
              </a:ext>
            </a:extLst>
          </p:cNvPr>
          <p:cNvSpPr txBox="1">
            <a:spLocks noChangeArrowheads="1"/>
          </p:cNvSpPr>
          <p:nvPr/>
        </p:nvSpPr>
        <p:spPr bwMode="auto">
          <a:xfrm>
            <a:off x="770271" y="3909474"/>
            <a:ext cx="1302611" cy="461665"/>
          </a:xfrm>
          <a:prstGeom prst="rect">
            <a:avLst/>
          </a:prstGeom>
          <a:solidFill>
            <a:schemeClr val="accent1">
              <a:lumMod val="60000"/>
              <a:lumOff val="40000"/>
            </a:schemeClr>
          </a:solidFill>
          <a:ln w="12700">
            <a:noFill/>
            <a:miter lim="800000"/>
            <a:headEnd/>
            <a:tailEnd/>
          </a:ln>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GB" altLang="en-US" sz="1200" b="1" dirty="0">
                <a:latin typeface="+mn-lt"/>
              </a:rPr>
              <a:t>Forward-Looking Skills Agenda</a:t>
            </a:r>
          </a:p>
        </p:txBody>
      </p:sp>
      <p:sp>
        <p:nvSpPr>
          <p:cNvPr id="58" name="TextBox 5">
            <a:extLst>
              <a:ext uri="{FF2B5EF4-FFF2-40B4-BE49-F238E27FC236}">
                <a16:creationId xmlns:a16="http://schemas.microsoft.com/office/drawing/2014/main" id="{3F73D080-68C8-4C8E-8174-BAF513696707}"/>
              </a:ext>
            </a:extLst>
          </p:cNvPr>
          <p:cNvSpPr txBox="1">
            <a:spLocks noChangeArrowheads="1"/>
          </p:cNvSpPr>
          <p:nvPr/>
        </p:nvSpPr>
        <p:spPr bwMode="auto">
          <a:xfrm>
            <a:off x="770271" y="4371432"/>
            <a:ext cx="1302610" cy="461665"/>
          </a:xfrm>
          <a:prstGeom prst="rect">
            <a:avLst/>
          </a:prstGeom>
          <a:solidFill>
            <a:schemeClr val="accent1">
              <a:lumMod val="40000"/>
              <a:lumOff val="60000"/>
            </a:schemeClr>
          </a:solidFill>
          <a:ln w="12700">
            <a:noFill/>
            <a:miter lim="800000"/>
            <a:headEnd/>
            <a:tailEnd/>
          </a:ln>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GB" altLang="en-US" sz="1200" b="1" dirty="0">
                <a:latin typeface="+mn-lt"/>
              </a:rPr>
              <a:t>Digital Ecosystem Thinking</a:t>
            </a:r>
          </a:p>
        </p:txBody>
      </p:sp>
      <p:sp>
        <p:nvSpPr>
          <p:cNvPr id="59" name="TextBox 5">
            <a:extLst>
              <a:ext uri="{FF2B5EF4-FFF2-40B4-BE49-F238E27FC236}">
                <a16:creationId xmlns:a16="http://schemas.microsoft.com/office/drawing/2014/main" id="{125FAEB0-D011-4071-B3C4-88101C97AA72}"/>
              </a:ext>
            </a:extLst>
          </p:cNvPr>
          <p:cNvSpPr txBox="1">
            <a:spLocks noChangeArrowheads="1"/>
          </p:cNvSpPr>
          <p:nvPr/>
        </p:nvSpPr>
        <p:spPr bwMode="auto">
          <a:xfrm>
            <a:off x="765860" y="4839673"/>
            <a:ext cx="1315785" cy="461665"/>
          </a:xfrm>
          <a:prstGeom prst="rect">
            <a:avLst/>
          </a:prstGeom>
          <a:solidFill>
            <a:schemeClr val="accent5">
              <a:lumMod val="40000"/>
              <a:lumOff val="60000"/>
            </a:schemeClr>
          </a:solidFill>
          <a:ln w="12700">
            <a:noFill/>
            <a:miter lim="800000"/>
            <a:headEnd/>
            <a:tailEnd/>
          </a:ln>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GB" altLang="en-US" sz="1200" b="1" dirty="0">
                <a:latin typeface="+mn-lt"/>
              </a:rPr>
              <a:t>Data Management</a:t>
            </a:r>
          </a:p>
        </p:txBody>
      </p:sp>
      <p:sp>
        <p:nvSpPr>
          <p:cNvPr id="61" name="TextBox 5">
            <a:extLst>
              <a:ext uri="{FF2B5EF4-FFF2-40B4-BE49-F238E27FC236}">
                <a16:creationId xmlns:a16="http://schemas.microsoft.com/office/drawing/2014/main" id="{A15F5F3C-F0CC-4DC2-B800-3D244A45BCFF}"/>
              </a:ext>
            </a:extLst>
          </p:cNvPr>
          <p:cNvSpPr txBox="1">
            <a:spLocks noChangeArrowheads="1"/>
          </p:cNvSpPr>
          <p:nvPr/>
        </p:nvSpPr>
        <p:spPr bwMode="auto">
          <a:xfrm>
            <a:off x="755694" y="5314490"/>
            <a:ext cx="1315785" cy="461665"/>
          </a:xfrm>
          <a:prstGeom prst="rect">
            <a:avLst/>
          </a:prstGeom>
          <a:solidFill>
            <a:schemeClr val="accent5">
              <a:lumMod val="20000"/>
              <a:lumOff val="80000"/>
            </a:schemeClr>
          </a:solidFill>
          <a:ln w="12700">
            <a:solidFill>
              <a:schemeClr val="accent5">
                <a:lumMod val="20000"/>
                <a:lumOff val="80000"/>
              </a:schemeClr>
            </a:solidFill>
            <a:miter lim="800000"/>
            <a:headEnd/>
            <a:tailEnd/>
          </a:ln>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GB" altLang="en-US" sz="1200" b="1" dirty="0">
                <a:latin typeface="+mn-lt"/>
              </a:rPr>
              <a:t>Technology Infrastructure</a:t>
            </a:r>
          </a:p>
        </p:txBody>
      </p:sp>
      <p:pic>
        <p:nvPicPr>
          <p:cNvPr id="8" name="Graphic 7" descr="Questions">
            <a:extLst>
              <a:ext uri="{FF2B5EF4-FFF2-40B4-BE49-F238E27FC236}">
                <a16:creationId xmlns:a16="http://schemas.microsoft.com/office/drawing/2014/main" id="{DA851DA0-D78B-4AD4-A136-39F78E94DDCD}"/>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34937" y="157061"/>
            <a:ext cx="369231" cy="382545"/>
          </a:xfrm>
          <a:prstGeom prst="rect">
            <a:avLst/>
          </a:prstGeom>
        </p:spPr>
      </p:pic>
      <p:sp>
        <p:nvSpPr>
          <p:cNvPr id="9" name="Rectangle 8">
            <a:extLst>
              <a:ext uri="{FF2B5EF4-FFF2-40B4-BE49-F238E27FC236}">
                <a16:creationId xmlns:a16="http://schemas.microsoft.com/office/drawing/2014/main" id="{0C56EBE9-DD52-47FE-86F2-D9EC4D712321}"/>
              </a:ext>
            </a:extLst>
          </p:cNvPr>
          <p:cNvSpPr/>
          <p:nvPr/>
        </p:nvSpPr>
        <p:spPr>
          <a:xfrm>
            <a:off x="614314" y="90260"/>
            <a:ext cx="4799349" cy="767461"/>
          </a:xfrm>
          <a:prstGeom prst="rect">
            <a:avLst/>
          </a:prstGeom>
          <a:solidFill>
            <a:schemeClr val="accent2">
              <a:lumMod val="50000"/>
            </a:schemeClr>
          </a:solidFill>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a:t>Challenge: </a:t>
            </a:r>
            <a:r>
              <a:rPr lang="en-US" sz="1200" dirty="0"/>
              <a:t>How to ensure that the benefits of the digital revolution reach the millions of farmers, agri-food businesses, and developing economies whom One CGIAR research and innovations are intended to serve?</a:t>
            </a:r>
          </a:p>
        </p:txBody>
      </p:sp>
      <p:pic>
        <p:nvPicPr>
          <p:cNvPr id="11" name="Graphic 10" descr="Shoe footprints">
            <a:extLst>
              <a:ext uri="{FF2B5EF4-FFF2-40B4-BE49-F238E27FC236}">
                <a16:creationId xmlns:a16="http://schemas.microsoft.com/office/drawing/2014/main" id="{0468FECB-32B4-439A-B215-B19968164632}"/>
              </a:ext>
            </a:extLst>
          </p:cNvPr>
          <p:cNvPicPr>
            <a:picLocks noChangeAspect="1"/>
          </p:cNvPicPr>
          <p:nvPr/>
        </p:nvPicPr>
        <p:blipFill>
          <a:blip r:embed="rId6" cstate="email">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141025" y="928271"/>
            <a:ext cx="316567" cy="327928"/>
          </a:xfrm>
          <a:prstGeom prst="rect">
            <a:avLst/>
          </a:prstGeom>
        </p:spPr>
      </p:pic>
      <p:sp>
        <p:nvSpPr>
          <p:cNvPr id="62" name="Rectangle 8">
            <a:extLst>
              <a:ext uri="{FF2B5EF4-FFF2-40B4-BE49-F238E27FC236}">
                <a16:creationId xmlns:a16="http://schemas.microsoft.com/office/drawing/2014/main" id="{93B5DA4A-1A81-4A58-9A3F-4DA0C066CE51}"/>
              </a:ext>
            </a:extLst>
          </p:cNvPr>
          <p:cNvSpPr>
            <a:spLocks noChangeArrowheads="1"/>
          </p:cNvSpPr>
          <p:nvPr/>
        </p:nvSpPr>
        <p:spPr bwMode="auto">
          <a:xfrm rot="16200000">
            <a:off x="-244935" y="1969471"/>
            <a:ext cx="1435799" cy="646331"/>
          </a:xfrm>
          <a:prstGeom prst="rect">
            <a:avLst/>
          </a:prstGeom>
          <a:solidFill>
            <a:schemeClr val="accent6">
              <a:lumMod val="75000"/>
            </a:schemeClr>
          </a:solidFill>
          <a:ln w="9525">
            <a:noFill/>
            <a:miter lim="800000"/>
            <a:headEnd/>
            <a:tailEnd/>
          </a:ln>
        </p:spPr>
        <p:txBody>
          <a:bodyPr wrap="square">
            <a:spAutoFit/>
          </a:bodyPr>
          <a:lstStyle>
            <a:lvl1pPr marL="228600" indent="-228600">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marL="0" indent="0" algn="ctr">
              <a:spcBef>
                <a:spcPct val="0"/>
              </a:spcBef>
              <a:buNone/>
            </a:pPr>
            <a:r>
              <a:rPr lang="en-US" altLang="en-US" sz="1200" b="1" dirty="0">
                <a:solidFill>
                  <a:schemeClr val="bg1"/>
                </a:solidFill>
                <a:latin typeface="+mn-lt"/>
              </a:rPr>
              <a:t>CGIAR 2030 Research &amp; Innovation Strategy </a:t>
            </a:r>
            <a:endParaRPr lang="en-US" altLang="en-US" sz="1200" dirty="0">
              <a:solidFill>
                <a:schemeClr val="bg1"/>
              </a:solidFill>
              <a:latin typeface="+mn-lt"/>
            </a:endParaRPr>
          </a:p>
        </p:txBody>
      </p:sp>
      <p:sp>
        <p:nvSpPr>
          <p:cNvPr id="63" name="TextBox 5">
            <a:extLst>
              <a:ext uri="{FF2B5EF4-FFF2-40B4-BE49-F238E27FC236}">
                <a16:creationId xmlns:a16="http://schemas.microsoft.com/office/drawing/2014/main" id="{FE597183-89E0-4CB6-BD8E-FAF3728CF1FD}"/>
              </a:ext>
            </a:extLst>
          </p:cNvPr>
          <p:cNvSpPr txBox="1">
            <a:spLocks noChangeArrowheads="1"/>
          </p:cNvSpPr>
          <p:nvPr/>
        </p:nvSpPr>
        <p:spPr bwMode="auto">
          <a:xfrm rot="16200000">
            <a:off x="-701567" y="4291577"/>
            <a:ext cx="2303511" cy="646331"/>
          </a:xfrm>
          <a:prstGeom prst="rect">
            <a:avLst/>
          </a:prstGeom>
          <a:solidFill>
            <a:schemeClr val="accent1">
              <a:lumMod val="75000"/>
            </a:schemeClr>
          </a:solidFill>
          <a:ln w="12700">
            <a:noFill/>
            <a:miter lim="800000"/>
            <a:headEnd/>
            <a:tailEnd/>
          </a:ln>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GB" altLang="en-US" sz="1200" b="1" dirty="0">
                <a:solidFill>
                  <a:schemeClr val="bg1"/>
                </a:solidFill>
                <a:latin typeface="+mn-lt"/>
              </a:rPr>
              <a:t>Strengthen Digital Foundations of One CGIAR</a:t>
            </a:r>
          </a:p>
          <a:p>
            <a:pPr algn="ctr" eaLnBrk="1" hangingPunct="1">
              <a:spcBef>
                <a:spcPct val="0"/>
              </a:spcBef>
              <a:buFontTx/>
              <a:buNone/>
            </a:pPr>
            <a:endParaRPr lang="en-GB" altLang="en-US" sz="1200" b="1" dirty="0">
              <a:solidFill>
                <a:schemeClr val="bg1"/>
              </a:solidFill>
              <a:latin typeface="+mn-lt"/>
            </a:endParaRPr>
          </a:p>
        </p:txBody>
      </p:sp>
      <p:sp>
        <p:nvSpPr>
          <p:cNvPr id="64" name="Rectangle 8">
            <a:extLst>
              <a:ext uri="{FF2B5EF4-FFF2-40B4-BE49-F238E27FC236}">
                <a16:creationId xmlns:a16="http://schemas.microsoft.com/office/drawing/2014/main" id="{7A09A186-0AFB-4AE5-8450-1B398C69E7A4}"/>
              </a:ext>
            </a:extLst>
          </p:cNvPr>
          <p:cNvSpPr>
            <a:spLocks noChangeArrowheads="1"/>
          </p:cNvSpPr>
          <p:nvPr/>
        </p:nvSpPr>
        <p:spPr bwMode="auto">
          <a:xfrm rot="16200000">
            <a:off x="2191520" y="2815078"/>
            <a:ext cx="1189681" cy="338554"/>
          </a:xfrm>
          <a:prstGeom prst="rect">
            <a:avLst/>
          </a:prstGeom>
          <a:solidFill>
            <a:schemeClr val="bg1">
              <a:lumMod val="75000"/>
            </a:schemeClr>
          </a:solidFill>
          <a:ln w="9525">
            <a:noFill/>
            <a:miter lim="800000"/>
            <a:headEnd/>
            <a:tailEnd/>
          </a:ln>
        </p:spPr>
        <p:txBody>
          <a:bodyPr wrap="square">
            <a:spAutoFit/>
          </a:bodyPr>
          <a:lstStyle>
            <a:lvl1pPr marL="228600" indent="-228600">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marL="0" indent="0" algn="ctr">
              <a:spcBef>
                <a:spcPct val="0"/>
              </a:spcBef>
              <a:buNone/>
            </a:pPr>
            <a:r>
              <a:rPr lang="en-US" altLang="en-US" sz="800" b="1" dirty="0">
                <a:latin typeface="+mn-lt"/>
              </a:rPr>
              <a:t>Systems Transformation</a:t>
            </a:r>
            <a:endParaRPr lang="en-US" altLang="en-US" sz="800" dirty="0">
              <a:latin typeface="+mn-lt"/>
            </a:endParaRPr>
          </a:p>
        </p:txBody>
      </p:sp>
      <p:sp>
        <p:nvSpPr>
          <p:cNvPr id="65" name="Rectangle 8">
            <a:extLst>
              <a:ext uri="{FF2B5EF4-FFF2-40B4-BE49-F238E27FC236}">
                <a16:creationId xmlns:a16="http://schemas.microsoft.com/office/drawing/2014/main" id="{F9EAF16D-B1EC-4C69-A5DE-A39143961F63}"/>
              </a:ext>
            </a:extLst>
          </p:cNvPr>
          <p:cNvSpPr>
            <a:spLocks noChangeArrowheads="1"/>
          </p:cNvSpPr>
          <p:nvPr/>
        </p:nvSpPr>
        <p:spPr bwMode="auto">
          <a:xfrm rot="16200000">
            <a:off x="1468759" y="2459759"/>
            <a:ext cx="2023429" cy="215444"/>
          </a:xfrm>
          <a:prstGeom prst="rect">
            <a:avLst/>
          </a:prstGeom>
          <a:solidFill>
            <a:schemeClr val="bg1">
              <a:lumMod val="75000"/>
            </a:schemeClr>
          </a:solidFill>
          <a:ln w="9525">
            <a:noFill/>
            <a:miter lim="800000"/>
            <a:headEnd/>
            <a:tailEnd/>
          </a:ln>
        </p:spPr>
        <p:txBody>
          <a:bodyPr wrap="square">
            <a:spAutoFit/>
          </a:bodyPr>
          <a:lstStyle>
            <a:lvl1pPr marL="228600" indent="-228600">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marL="0" indent="0" algn="ctr">
              <a:spcBef>
                <a:spcPct val="0"/>
              </a:spcBef>
              <a:buNone/>
            </a:pPr>
            <a:r>
              <a:rPr lang="en-US" altLang="en-US" sz="800" b="1" dirty="0">
                <a:latin typeface="+mn-lt"/>
              </a:rPr>
              <a:t>Resilient Agri-Food Systems</a:t>
            </a:r>
            <a:endParaRPr lang="en-US" altLang="en-US" sz="800" dirty="0">
              <a:latin typeface="+mn-lt"/>
            </a:endParaRPr>
          </a:p>
        </p:txBody>
      </p:sp>
      <p:sp>
        <p:nvSpPr>
          <p:cNvPr id="66" name="Rectangle 8">
            <a:extLst>
              <a:ext uri="{FF2B5EF4-FFF2-40B4-BE49-F238E27FC236}">
                <a16:creationId xmlns:a16="http://schemas.microsoft.com/office/drawing/2014/main" id="{096079A4-C6F0-4819-BA34-D430F3305FC1}"/>
              </a:ext>
            </a:extLst>
          </p:cNvPr>
          <p:cNvSpPr>
            <a:spLocks noChangeArrowheads="1"/>
          </p:cNvSpPr>
          <p:nvPr/>
        </p:nvSpPr>
        <p:spPr bwMode="auto">
          <a:xfrm rot="16200000">
            <a:off x="2412907" y="1780566"/>
            <a:ext cx="783375" cy="338554"/>
          </a:xfrm>
          <a:prstGeom prst="rect">
            <a:avLst/>
          </a:prstGeom>
          <a:solidFill>
            <a:schemeClr val="bg1">
              <a:lumMod val="75000"/>
            </a:schemeClr>
          </a:solidFill>
          <a:ln w="9525">
            <a:noFill/>
            <a:miter lim="800000"/>
            <a:headEnd/>
            <a:tailEnd/>
          </a:ln>
        </p:spPr>
        <p:txBody>
          <a:bodyPr wrap="square">
            <a:spAutoFit/>
          </a:bodyPr>
          <a:lstStyle>
            <a:lvl1pPr marL="228600" indent="-228600">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marL="0" indent="0" algn="ctr">
              <a:spcBef>
                <a:spcPct val="0"/>
              </a:spcBef>
              <a:buNone/>
            </a:pPr>
            <a:r>
              <a:rPr lang="en-US" altLang="en-US" sz="800" b="1" dirty="0">
                <a:latin typeface="+mn-lt"/>
              </a:rPr>
              <a:t>Genetic Innovation</a:t>
            </a:r>
            <a:endParaRPr lang="en-US" altLang="en-US" sz="800" dirty="0">
              <a:latin typeface="+mn-lt"/>
            </a:endParaRPr>
          </a:p>
        </p:txBody>
      </p:sp>
      <p:sp>
        <p:nvSpPr>
          <p:cNvPr id="67" name="Rectángulo 70">
            <a:extLst>
              <a:ext uri="{FF2B5EF4-FFF2-40B4-BE49-F238E27FC236}">
                <a16:creationId xmlns:a16="http://schemas.microsoft.com/office/drawing/2014/main" id="{78716FB6-6345-40B9-961E-B69783032DB5}"/>
              </a:ext>
            </a:extLst>
          </p:cNvPr>
          <p:cNvSpPr/>
          <p:nvPr/>
        </p:nvSpPr>
        <p:spPr>
          <a:xfrm>
            <a:off x="3040760" y="2384327"/>
            <a:ext cx="2429126" cy="507831"/>
          </a:xfrm>
          <a:prstGeom prst="rect">
            <a:avLst/>
          </a:prstGeom>
          <a:solidFill>
            <a:schemeClr val="accent6">
              <a:lumMod val="40000"/>
              <a:lumOff val="60000"/>
            </a:schemeClr>
          </a:solidFill>
        </p:spPr>
        <p:txBody>
          <a:bodyPr wrap="square">
            <a:spAutoFit/>
          </a:bodyPr>
          <a:lstStyle/>
          <a:p>
            <a:pPr defTabSz="622300">
              <a:lnSpc>
                <a:spcPct val="90000"/>
              </a:lnSpc>
              <a:spcBef>
                <a:spcPct val="0"/>
              </a:spcBef>
              <a:spcAft>
                <a:spcPct val="15000"/>
              </a:spcAft>
              <a:defRPr/>
            </a:pPr>
            <a:r>
              <a:rPr lang="en-GB" sz="1000" b="1" kern="0" dirty="0"/>
              <a:t>INNOVATION: </a:t>
            </a:r>
            <a:r>
              <a:rPr lang="en-GB" sz="1000" kern="0" dirty="0"/>
              <a:t>Build, manage, and responsibly share One CGIAR data assets and analytics to fuel agri-food innovations </a:t>
            </a:r>
            <a:r>
              <a:rPr lang="en-GB" sz="1000" b="1" kern="0" dirty="0"/>
              <a:t> </a:t>
            </a:r>
            <a:endParaRPr lang="en-GB" sz="1000" kern="0" dirty="0"/>
          </a:p>
        </p:txBody>
      </p:sp>
      <p:pic>
        <p:nvPicPr>
          <p:cNvPr id="14" name="Graphic 13" descr="Hammer">
            <a:extLst>
              <a:ext uri="{FF2B5EF4-FFF2-40B4-BE49-F238E27FC236}">
                <a16:creationId xmlns:a16="http://schemas.microsoft.com/office/drawing/2014/main" id="{125BD4EB-51BE-43D3-95F1-054109E917DB}"/>
              </a:ext>
            </a:extLst>
          </p:cNvPr>
          <p:cNvPicPr>
            <a:picLocks noChangeAspect="1"/>
          </p:cNvPicPr>
          <p:nvPr/>
        </p:nvPicPr>
        <p:blipFill>
          <a:blip r:embed="rId8" cstate="email">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2737731" y="941417"/>
            <a:ext cx="347986" cy="348049"/>
          </a:xfrm>
          <a:prstGeom prst="rect">
            <a:avLst/>
          </a:prstGeom>
        </p:spPr>
      </p:pic>
      <p:sp>
        <p:nvSpPr>
          <p:cNvPr id="78" name="Rectángulo 70">
            <a:extLst>
              <a:ext uri="{FF2B5EF4-FFF2-40B4-BE49-F238E27FC236}">
                <a16:creationId xmlns:a16="http://schemas.microsoft.com/office/drawing/2014/main" id="{6569EF56-83AE-41B8-9237-94CCC0454E41}"/>
              </a:ext>
            </a:extLst>
          </p:cNvPr>
          <p:cNvSpPr/>
          <p:nvPr/>
        </p:nvSpPr>
        <p:spPr>
          <a:xfrm>
            <a:off x="3046963" y="2952984"/>
            <a:ext cx="2429126" cy="646331"/>
          </a:xfrm>
          <a:prstGeom prst="rect">
            <a:avLst/>
          </a:prstGeom>
          <a:solidFill>
            <a:schemeClr val="accent6">
              <a:lumMod val="40000"/>
              <a:lumOff val="60000"/>
            </a:schemeClr>
          </a:solidFill>
        </p:spPr>
        <p:txBody>
          <a:bodyPr wrap="square">
            <a:spAutoFit/>
          </a:bodyPr>
          <a:lstStyle/>
          <a:p>
            <a:pPr defTabSz="622300">
              <a:lnSpc>
                <a:spcPct val="90000"/>
              </a:lnSpc>
              <a:spcBef>
                <a:spcPct val="0"/>
              </a:spcBef>
              <a:spcAft>
                <a:spcPct val="15000"/>
              </a:spcAft>
              <a:defRPr/>
            </a:pPr>
            <a:r>
              <a:rPr lang="en-GB" sz="1000" b="1" kern="0" dirty="0"/>
              <a:t>CAPACITY: </a:t>
            </a:r>
            <a:r>
              <a:rPr lang="en-GB" sz="1000" kern="0" dirty="0"/>
              <a:t>Lead on raising standards and capacity for responsible use and exchange of data-driven digital assets across global R4D sector</a:t>
            </a:r>
          </a:p>
        </p:txBody>
      </p:sp>
      <p:sp>
        <p:nvSpPr>
          <p:cNvPr id="79" name="TextBox 5">
            <a:extLst>
              <a:ext uri="{FF2B5EF4-FFF2-40B4-BE49-F238E27FC236}">
                <a16:creationId xmlns:a16="http://schemas.microsoft.com/office/drawing/2014/main" id="{40C1BD76-E683-4383-97E4-DD8C8046366F}"/>
              </a:ext>
            </a:extLst>
          </p:cNvPr>
          <p:cNvSpPr txBox="1">
            <a:spLocks noChangeArrowheads="1"/>
          </p:cNvSpPr>
          <p:nvPr/>
        </p:nvSpPr>
        <p:spPr bwMode="auto">
          <a:xfrm>
            <a:off x="5603413" y="1843922"/>
            <a:ext cx="1476571" cy="400110"/>
          </a:xfrm>
          <a:prstGeom prst="rect">
            <a:avLst/>
          </a:prstGeom>
          <a:solidFill>
            <a:schemeClr val="accent6">
              <a:lumMod val="20000"/>
              <a:lumOff val="80000"/>
            </a:schemeClr>
          </a:solidFill>
          <a:ln>
            <a:noFill/>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None/>
            </a:pPr>
            <a:r>
              <a:rPr lang="en-GB" altLang="en-US" sz="1000" dirty="0">
                <a:latin typeface="+mn-lt"/>
              </a:rPr>
              <a:t>New standards &amp; ethical frameworks</a:t>
            </a:r>
          </a:p>
        </p:txBody>
      </p:sp>
      <p:sp>
        <p:nvSpPr>
          <p:cNvPr id="80" name="TextBox 5">
            <a:extLst>
              <a:ext uri="{FF2B5EF4-FFF2-40B4-BE49-F238E27FC236}">
                <a16:creationId xmlns:a16="http://schemas.microsoft.com/office/drawing/2014/main" id="{79BAC7B3-4D7E-49EE-B376-A44A30D35535}"/>
              </a:ext>
            </a:extLst>
          </p:cNvPr>
          <p:cNvSpPr txBox="1">
            <a:spLocks noChangeArrowheads="1"/>
          </p:cNvSpPr>
          <p:nvPr/>
        </p:nvSpPr>
        <p:spPr bwMode="auto">
          <a:xfrm>
            <a:off x="5626515" y="2285334"/>
            <a:ext cx="1476571" cy="553998"/>
          </a:xfrm>
          <a:prstGeom prst="rect">
            <a:avLst/>
          </a:prstGeom>
          <a:solidFill>
            <a:schemeClr val="accent6">
              <a:lumMod val="20000"/>
              <a:lumOff val="80000"/>
            </a:schemeClr>
          </a:solidFill>
          <a:ln>
            <a:noFill/>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None/>
            </a:pPr>
            <a:r>
              <a:rPr lang="en-GB" altLang="en-US" sz="1000" dirty="0">
                <a:latin typeface="+mn-lt"/>
              </a:rPr>
              <a:t>Hundreds of new data-driven innovation partnerships</a:t>
            </a:r>
          </a:p>
        </p:txBody>
      </p:sp>
      <p:sp>
        <p:nvSpPr>
          <p:cNvPr id="81" name="TextBox 5">
            <a:extLst>
              <a:ext uri="{FF2B5EF4-FFF2-40B4-BE49-F238E27FC236}">
                <a16:creationId xmlns:a16="http://schemas.microsoft.com/office/drawing/2014/main" id="{8171B1AD-8E6E-40CA-9B38-F7949C226E4E}"/>
              </a:ext>
            </a:extLst>
          </p:cNvPr>
          <p:cNvSpPr txBox="1">
            <a:spLocks noChangeArrowheads="1"/>
          </p:cNvSpPr>
          <p:nvPr/>
        </p:nvSpPr>
        <p:spPr bwMode="auto">
          <a:xfrm>
            <a:off x="5624118" y="2880952"/>
            <a:ext cx="1456820" cy="707886"/>
          </a:xfrm>
          <a:prstGeom prst="rect">
            <a:avLst/>
          </a:prstGeom>
          <a:solidFill>
            <a:schemeClr val="accent6">
              <a:lumMod val="20000"/>
              <a:lumOff val="80000"/>
            </a:schemeClr>
          </a:solidFill>
          <a:ln>
            <a:noFill/>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None/>
            </a:pPr>
            <a:r>
              <a:rPr lang="en-US" altLang="en-US" sz="1000" dirty="0">
                <a:latin typeface="+mn-lt"/>
              </a:rPr>
              <a:t>Digital services reaching tens of millions of farmers and agri-food sector businesses</a:t>
            </a:r>
            <a:endParaRPr lang="en-GB" altLang="en-US" sz="1000" dirty="0">
              <a:latin typeface="+mn-lt"/>
            </a:endParaRPr>
          </a:p>
        </p:txBody>
      </p:sp>
      <p:pic>
        <p:nvPicPr>
          <p:cNvPr id="16" name="Graphic 15" descr="Lightbulb and gear">
            <a:extLst>
              <a:ext uri="{FF2B5EF4-FFF2-40B4-BE49-F238E27FC236}">
                <a16:creationId xmlns:a16="http://schemas.microsoft.com/office/drawing/2014/main" id="{0DA6A703-7E6D-4157-8F23-A8DD623A3BBB}"/>
              </a:ext>
            </a:extLst>
          </p:cNvPr>
          <p:cNvPicPr>
            <a:picLocks noChangeAspect="1"/>
          </p:cNvPicPr>
          <p:nvPr/>
        </p:nvPicPr>
        <p:blipFill>
          <a:blip r:embed="rId10" cstate="email">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a:xfrm>
            <a:off x="7485597" y="798899"/>
            <a:ext cx="393582" cy="369211"/>
          </a:xfrm>
          <a:prstGeom prst="rect">
            <a:avLst/>
          </a:prstGeom>
        </p:spPr>
      </p:pic>
      <p:sp>
        <p:nvSpPr>
          <p:cNvPr id="83" name="TextBox 5">
            <a:extLst>
              <a:ext uri="{FF2B5EF4-FFF2-40B4-BE49-F238E27FC236}">
                <a16:creationId xmlns:a16="http://schemas.microsoft.com/office/drawing/2014/main" id="{17814BDD-E6C5-420A-89AA-A56C8ECB1130}"/>
              </a:ext>
            </a:extLst>
          </p:cNvPr>
          <p:cNvSpPr txBox="1">
            <a:spLocks noChangeArrowheads="1"/>
          </p:cNvSpPr>
          <p:nvPr/>
        </p:nvSpPr>
        <p:spPr bwMode="auto">
          <a:xfrm>
            <a:off x="7331999" y="1547018"/>
            <a:ext cx="2299811" cy="553998"/>
          </a:xfrm>
          <a:prstGeom prst="rect">
            <a:avLst/>
          </a:prstGeom>
          <a:solidFill>
            <a:schemeClr val="accent6">
              <a:lumMod val="60000"/>
              <a:lumOff val="40000"/>
            </a:schemeClr>
          </a:solidFill>
          <a:ln>
            <a:noFill/>
            <a:headEnd/>
            <a:tailEnd/>
          </a:ln>
          <a:effectLst>
            <a:outerShdw blurRad="50800" dist="38100" dir="5400000" algn="t"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None/>
            </a:pPr>
            <a:r>
              <a:rPr lang="en-US" altLang="en-US" sz="1000" dirty="0">
                <a:latin typeface="+mn-lt"/>
              </a:rPr>
              <a:t>Discoverable, accessible One CGIAR data increasingly used by farmers &amp; agri-food SMEs to boost food system resilience</a:t>
            </a:r>
            <a:endParaRPr lang="en-GB" altLang="en-US" sz="1000" dirty="0">
              <a:latin typeface="+mn-lt"/>
            </a:endParaRPr>
          </a:p>
        </p:txBody>
      </p:sp>
      <p:sp>
        <p:nvSpPr>
          <p:cNvPr id="84" name="TextBox 5">
            <a:extLst>
              <a:ext uri="{FF2B5EF4-FFF2-40B4-BE49-F238E27FC236}">
                <a16:creationId xmlns:a16="http://schemas.microsoft.com/office/drawing/2014/main" id="{E5F81C5E-BBF0-486E-831E-FDD83AA25498}"/>
              </a:ext>
            </a:extLst>
          </p:cNvPr>
          <p:cNvSpPr txBox="1">
            <a:spLocks noChangeArrowheads="1"/>
          </p:cNvSpPr>
          <p:nvPr/>
        </p:nvSpPr>
        <p:spPr bwMode="auto">
          <a:xfrm>
            <a:off x="7331999" y="2155836"/>
            <a:ext cx="2299811" cy="707886"/>
          </a:xfrm>
          <a:prstGeom prst="rect">
            <a:avLst/>
          </a:prstGeom>
          <a:solidFill>
            <a:schemeClr val="accent6">
              <a:lumMod val="60000"/>
              <a:lumOff val="40000"/>
            </a:schemeClr>
          </a:solidFill>
          <a:ln>
            <a:noFill/>
            <a:headEnd/>
            <a:tailEnd/>
          </a:ln>
          <a:effectLst>
            <a:outerShdw blurRad="50800" dist="38100" dir="5400000" algn="t"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None/>
            </a:pPr>
            <a:r>
              <a:rPr lang="en-US" altLang="en-US" sz="1000" dirty="0">
                <a:latin typeface="+mn-lt"/>
              </a:rPr>
              <a:t>New public, private, and non-profit alliances collaborate on CGIAR data-driven innovations to deliver digital services to tens of millions of farmers</a:t>
            </a:r>
            <a:endParaRPr lang="en-GB" altLang="en-US" sz="1000" dirty="0">
              <a:latin typeface="+mn-lt"/>
            </a:endParaRPr>
          </a:p>
        </p:txBody>
      </p:sp>
      <p:sp>
        <p:nvSpPr>
          <p:cNvPr id="85" name="TextBox 5">
            <a:extLst>
              <a:ext uri="{FF2B5EF4-FFF2-40B4-BE49-F238E27FC236}">
                <a16:creationId xmlns:a16="http://schemas.microsoft.com/office/drawing/2014/main" id="{6C55BD4D-AA36-4344-A217-DC7B4A1952C8}"/>
              </a:ext>
            </a:extLst>
          </p:cNvPr>
          <p:cNvSpPr txBox="1">
            <a:spLocks noChangeArrowheads="1"/>
          </p:cNvSpPr>
          <p:nvPr/>
        </p:nvSpPr>
        <p:spPr bwMode="auto">
          <a:xfrm>
            <a:off x="7342650" y="2927876"/>
            <a:ext cx="2299811" cy="553998"/>
          </a:xfrm>
          <a:prstGeom prst="rect">
            <a:avLst/>
          </a:prstGeom>
          <a:solidFill>
            <a:schemeClr val="accent6">
              <a:lumMod val="60000"/>
              <a:lumOff val="40000"/>
            </a:schemeClr>
          </a:solidFill>
          <a:ln>
            <a:noFill/>
            <a:headEnd/>
            <a:tailEnd/>
          </a:ln>
          <a:effectLst>
            <a:outerShdw blurRad="50800" dist="38100" dir="5400000" algn="t"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None/>
            </a:pPr>
            <a:r>
              <a:rPr lang="en-US" altLang="en-US" sz="1000" dirty="0">
                <a:latin typeface="+mn-lt"/>
              </a:rPr>
              <a:t>One CGIAR data-driven research, AI, &amp; analytics capacity fuels whole system transformation (land, water, food)</a:t>
            </a:r>
            <a:endParaRPr lang="en-GB" altLang="en-US" sz="1000" dirty="0">
              <a:latin typeface="+mn-lt"/>
            </a:endParaRPr>
          </a:p>
        </p:txBody>
      </p:sp>
      <p:sp>
        <p:nvSpPr>
          <p:cNvPr id="86" name="TextBox 5">
            <a:extLst>
              <a:ext uri="{FF2B5EF4-FFF2-40B4-BE49-F238E27FC236}">
                <a16:creationId xmlns:a16="http://schemas.microsoft.com/office/drawing/2014/main" id="{0F2F2509-6974-4D3F-A198-C663B96C8377}"/>
              </a:ext>
            </a:extLst>
          </p:cNvPr>
          <p:cNvSpPr txBox="1">
            <a:spLocks noChangeArrowheads="1"/>
          </p:cNvSpPr>
          <p:nvPr/>
        </p:nvSpPr>
        <p:spPr bwMode="auto">
          <a:xfrm>
            <a:off x="5649627" y="3673504"/>
            <a:ext cx="1456820" cy="553998"/>
          </a:xfrm>
          <a:prstGeom prst="rect">
            <a:avLst/>
          </a:prstGeom>
          <a:solidFill>
            <a:schemeClr val="accent5">
              <a:lumMod val="20000"/>
              <a:lumOff val="80000"/>
            </a:schemeClr>
          </a:solidFill>
          <a:ln>
            <a:noFill/>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None/>
            </a:pPr>
            <a:r>
              <a:rPr lang="en-US" altLang="en-US" sz="1000" dirty="0">
                <a:latin typeface="+mn-lt"/>
              </a:rPr>
              <a:t>One CGIAR digital strategy &amp; operation plan in place by Q2 2021</a:t>
            </a:r>
            <a:endParaRPr lang="en-GB" altLang="en-US" sz="1000" dirty="0">
              <a:latin typeface="+mn-lt"/>
            </a:endParaRPr>
          </a:p>
        </p:txBody>
      </p:sp>
      <p:sp>
        <p:nvSpPr>
          <p:cNvPr id="87" name="TextBox 5">
            <a:extLst>
              <a:ext uri="{FF2B5EF4-FFF2-40B4-BE49-F238E27FC236}">
                <a16:creationId xmlns:a16="http://schemas.microsoft.com/office/drawing/2014/main" id="{38048A0E-AB9C-47A1-95BD-616EAC2D7FDF}"/>
              </a:ext>
            </a:extLst>
          </p:cNvPr>
          <p:cNvSpPr txBox="1">
            <a:spLocks noChangeArrowheads="1"/>
          </p:cNvSpPr>
          <p:nvPr/>
        </p:nvSpPr>
        <p:spPr bwMode="auto">
          <a:xfrm>
            <a:off x="5658177" y="4260076"/>
            <a:ext cx="1456820" cy="400110"/>
          </a:xfrm>
          <a:prstGeom prst="rect">
            <a:avLst/>
          </a:prstGeom>
          <a:solidFill>
            <a:schemeClr val="accent5">
              <a:lumMod val="20000"/>
              <a:lumOff val="80000"/>
            </a:schemeClr>
          </a:solidFill>
          <a:ln>
            <a:noFill/>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None/>
            </a:pPr>
            <a:r>
              <a:rPr lang="en-US" altLang="en-US" sz="1000" dirty="0">
                <a:latin typeface="+mn-lt"/>
              </a:rPr>
              <a:t>One CGIAR digital capacity upskilled</a:t>
            </a:r>
            <a:endParaRPr lang="en-GB" altLang="en-US" sz="1000" dirty="0">
              <a:latin typeface="+mn-lt"/>
            </a:endParaRPr>
          </a:p>
        </p:txBody>
      </p:sp>
      <p:sp>
        <p:nvSpPr>
          <p:cNvPr id="88" name="TextBox 5">
            <a:extLst>
              <a:ext uri="{FF2B5EF4-FFF2-40B4-BE49-F238E27FC236}">
                <a16:creationId xmlns:a16="http://schemas.microsoft.com/office/drawing/2014/main" id="{8166CEB5-90F1-421A-9704-96EB8EE5CF24}"/>
              </a:ext>
            </a:extLst>
          </p:cNvPr>
          <p:cNvSpPr txBox="1">
            <a:spLocks noChangeArrowheads="1"/>
          </p:cNvSpPr>
          <p:nvPr/>
        </p:nvSpPr>
        <p:spPr bwMode="auto">
          <a:xfrm>
            <a:off x="5628140" y="4720052"/>
            <a:ext cx="1465837" cy="400110"/>
          </a:xfrm>
          <a:prstGeom prst="rect">
            <a:avLst/>
          </a:prstGeom>
          <a:solidFill>
            <a:schemeClr val="accent5">
              <a:lumMod val="20000"/>
              <a:lumOff val="80000"/>
            </a:schemeClr>
          </a:solidFill>
          <a:ln>
            <a:noFill/>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None/>
            </a:pPr>
            <a:r>
              <a:rPr lang="en-US" altLang="en-US" sz="1000" dirty="0">
                <a:latin typeface="+mn-lt"/>
              </a:rPr>
              <a:t>New One CGIAR digital partnerships</a:t>
            </a:r>
            <a:endParaRPr lang="en-GB" altLang="en-US" sz="1000" dirty="0">
              <a:latin typeface="+mn-lt"/>
            </a:endParaRPr>
          </a:p>
        </p:txBody>
      </p:sp>
      <p:sp>
        <p:nvSpPr>
          <p:cNvPr id="92" name="TextBox 5">
            <a:extLst>
              <a:ext uri="{FF2B5EF4-FFF2-40B4-BE49-F238E27FC236}">
                <a16:creationId xmlns:a16="http://schemas.microsoft.com/office/drawing/2014/main" id="{8668A03F-A5B0-49D8-8774-F9879D19AAF8}"/>
              </a:ext>
            </a:extLst>
          </p:cNvPr>
          <p:cNvSpPr txBox="1">
            <a:spLocks noChangeArrowheads="1"/>
          </p:cNvSpPr>
          <p:nvPr/>
        </p:nvSpPr>
        <p:spPr bwMode="auto">
          <a:xfrm>
            <a:off x="5629526" y="5146629"/>
            <a:ext cx="1481369" cy="553998"/>
          </a:xfrm>
          <a:prstGeom prst="rect">
            <a:avLst/>
          </a:prstGeom>
          <a:solidFill>
            <a:schemeClr val="accent5">
              <a:lumMod val="20000"/>
              <a:lumOff val="80000"/>
            </a:schemeClr>
          </a:solidFill>
          <a:ln>
            <a:noFill/>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None/>
            </a:pPr>
            <a:r>
              <a:rPr lang="en-US" altLang="en-US" sz="1000" dirty="0">
                <a:latin typeface="+mn-lt"/>
              </a:rPr>
              <a:t>Increased quality &amp; quantity of data assets capture from COPs</a:t>
            </a:r>
            <a:endParaRPr lang="en-GB" altLang="en-US" sz="1000" dirty="0">
              <a:latin typeface="+mn-lt"/>
            </a:endParaRPr>
          </a:p>
        </p:txBody>
      </p:sp>
      <p:sp>
        <p:nvSpPr>
          <p:cNvPr id="95" name="TextBox 5">
            <a:extLst>
              <a:ext uri="{FF2B5EF4-FFF2-40B4-BE49-F238E27FC236}">
                <a16:creationId xmlns:a16="http://schemas.microsoft.com/office/drawing/2014/main" id="{A54C8887-CE0C-4E18-BA11-5C664B1987C6}"/>
              </a:ext>
            </a:extLst>
          </p:cNvPr>
          <p:cNvSpPr txBox="1">
            <a:spLocks noChangeArrowheads="1"/>
          </p:cNvSpPr>
          <p:nvPr/>
        </p:nvSpPr>
        <p:spPr bwMode="auto">
          <a:xfrm>
            <a:off x="7321264" y="3650079"/>
            <a:ext cx="2321197" cy="553998"/>
          </a:xfrm>
          <a:prstGeom prst="rect">
            <a:avLst/>
          </a:prstGeom>
          <a:solidFill>
            <a:schemeClr val="accent5">
              <a:lumMod val="60000"/>
              <a:lumOff val="40000"/>
            </a:schemeClr>
          </a:solidFill>
          <a:ln>
            <a:noFill/>
            <a:headEnd/>
            <a:tailEnd/>
          </a:ln>
          <a:effectLst>
            <a:outerShdw blurRad="50800" dist="38100" dir="5400000" algn="t"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None/>
            </a:pPr>
            <a:r>
              <a:rPr lang="en-US" altLang="en-US" sz="1000" dirty="0">
                <a:latin typeface="+mn-lt"/>
              </a:rPr>
              <a:t>Strong One CGIAR digital governance system enables effective, timely delivery of the research and innovation agenda</a:t>
            </a:r>
            <a:endParaRPr lang="en-GB" altLang="en-US" sz="1000" dirty="0">
              <a:latin typeface="+mn-lt"/>
            </a:endParaRPr>
          </a:p>
        </p:txBody>
      </p:sp>
      <p:sp>
        <p:nvSpPr>
          <p:cNvPr id="97" name="TextBox 5">
            <a:extLst>
              <a:ext uri="{FF2B5EF4-FFF2-40B4-BE49-F238E27FC236}">
                <a16:creationId xmlns:a16="http://schemas.microsoft.com/office/drawing/2014/main" id="{BC3DE89D-1C4D-48D4-8F50-634786F12799}"/>
              </a:ext>
            </a:extLst>
          </p:cNvPr>
          <p:cNvSpPr txBox="1">
            <a:spLocks noChangeArrowheads="1"/>
          </p:cNvSpPr>
          <p:nvPr/>
        </p:nvSpPr>
        <p:spPr bwMode="auto">
          <a:xfrm>
            <a:off x="7329842" y="4361624"/>
            <a:ext cx="2321197" cy="553998"/>
          </a:xfrm>
          <a:prstGeom prst="rect">
            <a:avLst/>
          </a:prstGeom>
          <a:solidFill>
            <a:schemeClr val="accent5">
              <a:lumMod val="60000"/>
              <a:lumOff val="40000"/>
            </a:schemeClr>
          </a:solidFill>
          <a:ln>
            <a:noFill/>
            <a:headEnd/>
            <a:tailEnd/>
          </a:ln>
          <a:effectLst>
            <a:outerShdw blurRad="50800" dist="38100" dir="5400000" algn="t"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None/>
            </a:pPr>
            <a:r>
              <a:rPr lang="en-US" altLang="en-US" sz="1000" dirty="0">
                <a:latin typeface="+mn-lt"/>
              </a:rPr>
              <a:t>One CGIAR has the internal skills, leadership &amp; analytic capacity required to implement the digital strategy</a:t>
            </a:r>
            <a:endParaRPr lang="en-GB" altLang="en-US" sz="1000" dirty="0">
              <a:latin typeface="+mn-lt"/>
            </a:endParaRPr>
          </a:p>
        </p:txBody>
      </p:sp>
      <p:sp>
        <p:nvSpPr>
          <p:cNvPr id="98" name="TextBox 5">
            <a:extLst>
              <a:ext uri="{FF2B5EF4-FFF2-40B4-BE49-F238E27FC236}">
                <a16:creationId xmlns:a16="http://schemas.microsoft.com/office/drawing/2014/main" id="{BC3D7D30-2A09-4638-B0B4-480D26BC0D8C}"/>
              </a:ext>
            </a:extLst>
          </p:cNvPr>
          <p:cNvSpPr txBox="1">
            <a:spLocks noChangeArrowheads="1"/>
          </p:cNvSpPr>
          <p:nvPr/>
        </p:nvSpPr>
        <p:spPr bwMode="auto">
          <a:xfrm>
            <a:off x="7337859" y="5044104"/>
            <a:ext cx="2321197" cy="553998"/>
          </a:xfrm>
          <a:prstGeom prst="rect">
            <a:avLst/>
          </a:prstGeom>
          <a:solidFill>
            <a:schemeClr val="accent5">
              <a:lumMod val="60000"/>
              <a:lumOff val="40000"/>
            </a:schemeClr>
          </a:solidFill>
          <a:ln>
            <a:noFill/>
            <a:headEnd/>
            <a:tailEnd/>
          </a:ln>
          <a:effectLst>
            <a:outerShdw blurRad="50800" dist="38100" dir="5400000" algn="t"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None/>
            </a:pPr>
            <a:r>
              <a:rPr lang="en-US" altLang="en-US" sz="1000" dirty="0">
                <a:latin typeface="+mn-lt"/>
              </a:rPr>
              <a:t>Healthy culture of digital ecosystem thinking accelerates delivery of digital services both internally and externally</a:t>
            </a:r>
            <a:endParaRPr lang="en-GB" altLang="en-US" sz="1000" dirty="0">
              <a:latin typeface="+mn-lt"/>
            </a:endParaRPr>
          </a:p>
        </p:txBody>
      </p:sp>
      <p:pic>
        <p:nvPicPr>
          <p:cNvPr id="18" name="Graphic 17" descr="Ribbon">
            <a:extLst>
              <a:ext uri="{FF2B5EF4-FFF2-40B4-BE49-F238E27FC236}">
                <a16:creationId xmlns:a16="http://schemas.microsoft.com/office/drawing/2014/main" id="{E832EC21-6F6A-43CF-A715-C3D45043286E}"/>
              </a:ext>
            </a:extLst>
          </p:cNvPr>
          <p:cNvPicPr>
            <a:picLocks noChangeAspect="1"/>
          </p:cNvPicPr>
          <p:nvPr/>
        </p:nvPicPr>
        <p:blipFill>
          <a:blip r:embed="rId12" cstate="email">
            <a:extLst>
              <a:ext uri="{28A0092B-C50C-407E-A947-70E740481C1C}">
                <a14:useLocalDpi xmlns:a14="http://schemas.microsoft.com/office/drawing/2010/main"/>
              </a:ext>
              <a:ext uri="{96DAC541-7B7A-43D3-8B79-37D633B846F1}">
                <asvg:svgBlip xmlns:asvg="http://schemas.microsoft.com/office/drawing/2016/SVG/main" r:embed="rId13"/>
              </a:ext>
            </a:extLst>
          </a:blip>
          <a:stretch>
            <a:fillRect/>
          </a:stretch>
        </p:blipFill>
        <p:spPr>
          <a:xfrm>
            <a:off x="9728598" y="917573"/>
            <a:ext cx="335226" cy="324554"/>
          </a:xfrm>
          <a:prstGeom prst="rect">
            <a:avLst/>
          </a:prstGeom>
        </p:spPr>
      </p:pic>
      <p:pic>
        <p:nvPicPr>
          <p:cNvPr id="20" name="Graphic 19" descr="Box trolley">
            <a:extLst>
              <a:ext uri="{FF2B5EF4-FFF2-40B4-BE49-F238E27FC236}">
                <a16:creationId xmlns:a16="http://schemas.microsoft.com/office/drawing/2014/main" id="{14BA208D-3E3C-4D11-B9DF-14AD09A8DC74}"/>
              </a:ext>
            </a:extLst>
          </p:cNvPr>
          <p:cNvPicPr>
            <a:picLocks noChangeAspect="1"/>
          </p:cNvPicPr>
          <p:nvPr/>
        </p:nvPicPr>
        <p:blipFill>
          <a:blip r:embed="rId14" cstate="email">
            <a:extLst>
              <a:ext uri="{28A0092B-C50C-407E-A947-70E740481C1C}">
                <a14:useLocalDpi xmlns:a14="http://schemas.microsoft.com/office/drawing/2010/main"/>
              </a:ext>
              <a:ext uri="{96DAC541-7B7A-43D3-8B79-37D633B846F1}">
                <asvg:svgBlip xmlns:asvg="http://schemas.microsoft.com/office/drawing/2016/SVG/main" r:embed="rId15"/>
              </a:ext>
            </a:extLst>
          </a:blip>
          <a:stretch>
            <a:fillRect/>
          </a:stretch>
        </p:blipFill>
        <p:spPr>
          <a:xfrm>
            <a:off x="5097891" y="953264"/>
            <a:ext cx="320914" cy="413659"/>
          </a:xfrm>
          <a:prstGeom prst="rect">
            <a:avLst/>
          </a:prstGeom>
        </p:spPr>
      </p:pic>
    </p:spTree>
    <p:extLst>
      <p:ext uri="{BB962C8B-B14F-4D97-AF65-F5344CB8AC3E}">
        <p14:creationId xmlns:p14="http://schemas.microsoft.com/office/powerpoint/2010/main" val="12521140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6CCA5F87-1D1E-45CB-8D83-FC7EEFAD99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descr="A picture containing person, outdoor, grass, food&#10;&#10;Description automatically generated">
            <a:extLst>
              <a:ext uri="{FF2B5EF4-FFF2-40B4-BE49-F238E27FC236}">
                <a16:creationId xmlns:a16="http://schemas.microsoft.com/office/drawing/2014/main" id="{354D14C3-A993-2E40-A31A-BED18F3E1FD1}"/>
              </a:ext>
            </a:extLst>
          </p:cNvPr>
          <p:cNvPicPr>
            <a:picLocks noChangeAspect="1"/>
          </p:cNvPicPr>
          <p:nvPr/>
        </p:nvPicPr>
        <p:blipFill rotWithShape="1">
          <a:blip r:embed="rId3" cstate="email">
            <a:alphaModFix amt="62000"/>
            <a:extLst>
              <a:ext uri="{28A0092B-C50C-407E-A947-70E740481C1C}">
                <a14:useLocalDpi xmlns:a14="http://schemas.microsoft.com/office/drawing/2010/main"/>
              </a:ext>
            </a:extLst>
          </a:blip>
          <a:srcRect/>
          <a:stretch/>
        </p:blipFill>
        <p:spPr>
          <a:xfrm>
            <a:off x="20" y="10"/>
            <a:ext cx="8668492" cy="6857990"/>
          </a:xfrm>
          <a:prstGeom prst="rect">
            <a:avLst/>
          </a:prstGeom>
        </p:spPr>
      </p:pic>
      <p:sp>
        <p:nvSpPr>
          <p:cNvPr id="14" name="Rectangle 13">
            <a:extLst>
              <a:ext uri="{FF2B5EF4-FFF2-40B4-BE49-F238E27FC236}">
                <a16:creationId xmlns:a16="http://schemas.microsoft.com/office/drawing/2014/main" id="{7CCFC2C6-6238-4A2F-93DE-2ADF74AF63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711652" y="0"/>
            <a:ext cx="8480347"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CE7C7B4-A9A7-6542-85AB-A6CD2151BF9E}"/>
              </a:ext>
            </a:extLst>
          </p:cNvPr>
          <p:cNvSpPr>
            <a:spLocks noGrp="1"/>
          </p:cNvSpPr>
          <p:nvPr>
            <p:ph type="title"/>
          </p:nvPr>
        </p:nvSpPr>
        <p:spPr>
          <a:xfrm>
            <a:off x="7851648" y="1163025"/>
            <a:ext cx="4023360" cy="2104554"/>
          </a:xfrm>
        </p:spPr>
        <p:txBody>
          <a:bodyPr vert="horz" lIns="91440" tIns="45720" rIns="91440" bIns="45720" rtlCol="0" anchor="b">
            <a:normAutofit/>
          </a:bodyPr>
          <a:lstStyle/>
          <a:p>
            <a:pPr algn="ctr"/>
            <a:r>
              <a:rPr lang="en-US" sz="4800" b="1" dirty="0">
                <a:solidFill>
                  <a:schemeClr val="tx2"/>
                </a:solidFill>
                <a:latin typeface="Univers Condensed" panose="020B0506020202050204" pitchFamily="34" charset="0"/>
              </a:rPr>
              <a:t>THANK </a:t>
            </a:r>
            <a:br>
              <a:rPr lang="en-US" sz="4800" b="1" dirty="0">
                <a:solidFill>
                  <a:schemeClr val="tx2"/>
                </a:solidFill>
                <a:latin typeface="Univers Condensed" panose="020B0506020202050204" pitchFamily="34" charset="0"/>
              </a:rPr>
            </a:br>
            <a:r>
              <a:rPr lang="en-US" sz="4800" b="1" dirty="0">
                <a:solidFill>
                  <a:schemeClr val="tx2"/>
                </a:solidFill>
                <a:latin typeface="Univers Condensed" panose="020B0506020202050204" pitchFamily="34" charset="0"/>
              </a:rPr>
              <a:t>YOU</a:t>
            </a:r>
          </a:p>
        </p:txBody>
      </p:sp>
      <p:sp>
        <p:nvSpPr>
          <p:cNvPr id="16" name="Rectangle 15">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130540"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panose="020F0502020204030204"/>
            </a:endParaRPr>
          </a:p>
        </p:txBody>
      </p:sp>
      <p:sp>
        <p:nvSpPr>
          <p:cNvPr id="18" name="Rectangle 17">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51648" y="4546920"/>
            <a:ext cx="40233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3" name="Picture 12" descr="A picture containing shape&#10;&#10;Description automatically generated">
            <a:extLst>
              <a:ext uri="{FF2B5EF4-FFF2-40B4-BE49-F238E27FC236}">
                <a16:creationId xmlns:a16="http://schemas.microsoft.com/office/drawing/2014/main" id="{F7E73D2C-8E9D-E642-9B86-0220F94F8E07}"/>
              </a:ext>
            </a:extLst>
          </p:cNvPr>
          <p:cNvPicPr>
            <a:picLocks noChangeAspect="1"/>
          </p:cNvPicPr>
          <p:nvPr/>
        </p:nvPicPr>
        <p:blipFill>
          <a:blip r:embed="rId4" cstate="email">
            <a:alphaModFix amt="40000"/>
            <a:extLst>
              <a:ext uri="{28A0092B-C50C-407E-A947-70E740481C1C}">
                <a14:useLocalDpi xmlns:a14="http://schemas.microsoft.com/office/drawing/2010/main"/>
              </a:ext>
            </a:extLst>
          </a:blip>
          <a:stretch>
            <a:fillRect/>
          </a:stretch>
        </p:blipFill>
        <p:spPr>
          <a:xfrm>
            <a:off x="2065948" y="0"/>
            <a:ext cx="8060104" cy="6858000"/>
          </a:xfrm>
          <a:prstGeom prst="rect">
            <a:avLst/>
          </a:prstGeom>
        </p:spPr>
      </p:pic>
      <p:pic>
        <p:nvPicPr>
          <p:cNvPr id="9" name="Picture 8" descr="A picture containing text&#10;&#10;Description automatically generated">
            <a:extLst>
              <a:ext uri="{FF2B5EF4-FFF2-40B4-BE49-F238E27FC236}">
                <a16:creationId xmlns:a16="http://schemas.microsoft.com/office/drawing/2014/main" id="{D96E29FB-8E87-2947-86C4-57623ABD27A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801314" y="5006420"/>
            <a:ext cx="2649475" cy="1171657"/>
          </a:xfrm>
          <a:prstGeom prst="rect">
            <a:avLst/>
          </a:prstGeom>
        </p:spPr>
      </p:pic>
    </p:spTree>
    <p:extLst>
      <p:ext uri="{BB962C8B-B14F-4D97-AF65-F5344CB8AC3E}">
        <p14:creationId xmlns:p14="http://schemas.microsoft.com/office/powerpoint/2010/main" val="22601110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E9751CB9-7B25-4EB8-9A6F-82F822549F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Univers" panose="020B0502020104020203"/>
              <a:ea typeface="+mn-ea"/>
              <a:cs typeface="+mn-cs"/>
            </a:endParaRPr>
          </a:p>
        </p:txBody>
      </p:sp>
      <p:sp>
        <p:nvSpPr>
          <p:cNvPr id="33" name="Rectangle 32">
            <a:extLst>
              <a:ext uri="{FF2B5EF4-FFF2-40B4-BE49-F238E27FC236}">
                <a16:creationId xmlns:a16="http://schemas.microsoft.com/office/drawing/2014/main" id="{E1317383-CF3B-4B02-9512-BECBEF6362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35" name="Rectangle 34">
            <a:extLst>
              <a:ext uri="{FF2B5EF4-FFF2-40B4-BE49-F238E27FC236}">
                <a16:creationId xmlns:a16="http://schemas.microsoft.com/office/drawing/2014/main" id="{B1D4C7A0-6DF2-4F2D-A45D-F111582974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37" name="Rectangle 36">
            <a:extLst>
              <a:ext uri="{FF2B5EF4-FFF2-40B4-BE49-F238E27FC236}">
                <a16:creationId xmlns:a16="http://schemas.microsoft.com/office/drawing/2014/main" id="{DBF3943D-BCB6-4B31-809D-A005686483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39" name="Rectangle 38">
            <a:extLst>
              <a:ext uri="{FF2B5EF4-FFF2-40B4-BE49-F238E27FC236}">
                <a16:creationId xmlns:a16="http://schemas.microsoft.com/office/drawing/2014/main" id="{39373A6F-2E1F-4613-8E1D-D68057D29F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2377" y="601200"/>
            <a:ext cx="3707477" cy="5624979"/>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29DCB188-F706-2C46-9867-9E4B1CA9757A}"/>
              </a:ext>
            </a:extLst>
          </p:cNvPr>
          <p:cNvSpPr>
            <a:spLocks noGrp="1"/>
          </p:cNvSpPr>
          <p:nvPr>
            <p:ph type="title"/>
          </p:nvPr>
        </p:nvSpPr>
        <p:spPr>
          <a:xfrm>
            <a:off x="543097" y="487651"/>
            <a:ext cx="3409783" cy="1300365"/>
          </a:xfrm>
        </p:spPr>
        <p:txBody>
          <a:bodyPr vert="horz" lIns="91440" tIns="45720" rIns="91440" bIns="45720" rtlCol="0" anchor="b">
            <a:normAutofit/>
          </a:bodyPr>
          <a:lstStyle/>
          <a:p>
            <a:pPr algn="ctr"/>
            <a:r>
              <a:rPr lang="en-US" sz="3600" b="1" dirty="0">
                <a:solidFill>
                  <a:srgbClr val="F7951D"/>
                </a:solidFill>
                <a:latin typeface="Univers" panose="020B0503020202020204" pitchFamily="34" charset="0"/>
              </a:rPr>
              <a:t>STRATEGIC ANALYSIS</a:t>
            </a:r>
          </a:p>
        </p:txBody>
      </p:sp>
      <p:pic>
        <p:nvPicPr>
          <p:cNvPr id="6" name="Picture 5">
            <a:extLst>
              <a:ext uri="{FF2B5EF4-FFF2-40B4-BE49-F238E27FC236}">
                <a16:creationId xmlns:a16="http://schemas.microsoft.com/office/drawing/2014/main" id="{8807FFE1-E31D-4648-85B1-AFC194613A7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61425" y="631892"/>
            <a:ext cx="6788037" cy="4259493"/>
          </a:xfrm>
          <a:prstGeom prst="rect">
            <a:avLst/>
          </a:prstGeom>
          <a:solidFill>
            <a:srgbClr val="969FA8"/>
          </a:solidFill>
          <a:ln>
            <a:noFill/>
          </a:ln>
        </p:spPr>
      </p:pic>
      <p:sp>
        <p:nvSpPr>
          <p:cNvPr id="3" name="TextBox 2">
            <a:extLst>
              <a:ext uri="{FF2B5EF4-FFF2-40B4-BE49-F238E27FC236}">
                <a16:creationId xmlns:a16="http://schemas.microsoft.com/office/drawing/2014/main" id="{8E24E4A9-D4FE-7240-85A5-39D5893320E6}"/>
              </a:ext>
            </a:extLst>
          </p:cNvPr>
          <p:cNvSpPr txBox="1"/>
          <p:nvPr/>
        </p:nvSpPr>
        <p:spPr>
          <a:xfrm>
            <a:off x="4241830" y="4850107"/>
            <a:ext cx="1728000" cy="1368000"/>
          </a:xfrm>
          <a:prstGeom prst="rect">
            <a:avLst/>
          </a:prstGeom>
          <a:solidFill>
            <a:srgbClr val="969FA8"/>
          </a:solidFill>
          <a:ln>
            <a:noFill/>
          </a:ln>
        </p:spPr>
        <p:txBody>
          <a:bodyPr wrap="square" lIns="108000" tIns="251999" rIns="108000" bIns="45720" rtlCol="0" anchor="t" anchorCtr="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Univers Condensed" panose="020B0506020202050204" pitchFamily="34" charset="0"/>
                <a:ea typeface="+mn-ea"/>
                <a:cs typeface="+mn-cs"/>
              </a:rPr>
              <a:t>ONLINE QUESTIONNAIRE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2E3948"/>
                </a:solidFill>
                <a:effectLst/>
                <a:uLnTx/>
                <a:uFillTx/>
                <a:latin typeface="Univers Condensed Light" panose="020B0306020202040204" pitchFamily="34" charset="0"/>
                <a:ea typeface="+mn-ea"/>
                <a:cs typeface="+mn-cs"/>
              </a:rPr>
              <a:t>Internal + external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FFFFF"/>
                </a:solidFill>
                <a:effectLst/>
                <a:uLnTx/>
                <a:uFillTx/>
                <a:latin typeface="Univers Condensed"/>
                <a:ea typeface="+mn-ea"/>
                <a:cs typeface="+mn-cs"/>
              </a:rPr>
              <a:t>165</a:t>
            </a:r>
            <a:endParaRPr kumimoji="0" lang="en-US" sz="2800" b="1" i="0" u="none" strike="noStrike" kern="1200" cap="none" spc="0" normalizeH="0" baseline="0" noProof="0" dirty="0">
              <a:ln>
                <a:noFill/>
              </a:ln>
              <a:solidFill>
                <a:srgbClr val="FFFFFF"/>
              </a:solidFill>
              <a:effectLst/>
              <a:uLnTx/>
              <a:uFillTx/>
              <a:latin typeface="Univers Condensed" panose="020B0506020202050204" pitchFamily="34" charset="0"/>
              <a:ea typeface="+mn-ea"/>
              <a:cs typeface="+mn-cs"/>
            </a:endParaRPr>
          </a:p>
        </p:txBody>
      </p:sp>
      <p:sp>
        <p:nvSpPr>
          <p:cNvPr id="13" name="TextBox 12">
            <a:extLst>
              <a:ext uri="{FF2B5EF4-FFF2-40B4-BE49-F238E27FC236}">
                <a16:creationId xmlns:a16="http://schemas.microsoft.com/office/drawing/2014/main" id="{E69B6A96-053C-9046-B50D-EEA6658947BA}"/>
              </a:ext>
            </a:extLst>
          </p:cNvPr>
          <p:cNvSpPr txBox="1"/>
          <p:nvPr/>
        </p:nvSpPr>
        <p:spPr>
          <a:xfrm>
            <a:off x="6213856" y="4835601"/>
            <a:ext cx="1728000" cy="1368030"/>
          </a:xfrm>
          <a:prstGeom prst="rect">
            <a:avLst/>
          </a:prstGeom>
          <a:solidFill>
            <a:srgbClr val="969FA8"/>
          </a:solidFill>
          <a:ln>
            <a:noFill/>
          </a:ln>
        </p:spPr>
        <p:txBody>
          <a:bodyPr wrap="square" lIns="108000" tIns="251999" rIns="108000" bIns="144000" rtlCol="0" anchor="t" anchorCtr="1">
            <a:noAutofit/>
          </a:bodyPr>
          <a:lstStyle>
            <a:defPPr>
              <a:defRPr lang="en-US"/>
            </a:defPPr>
            <a:lvl1pPr algn="ctr">
              <a:defRPr sz="1600"/>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Univers Condensed" panose="020B0506020202050204" pitchFamily="34" charset="0"/>
                <a:ea typeface="+mn-ea"/>
                <a:cs typeface="+mn-cs"/>
              </a:rPr>
              <a:t>SEMI-STRUCTURED INTERVIEWS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2E3948"/>
                </a:solidFill>
                <a:effectLst/>
                <a:uLnTx/>
                <a:uFillTx/>
                <a:latin typeface="Univers Condensed Light" panose="020B0306020202040204" pitchFamily="34" charset="0"/>
                <a:ea typeface="+mn-ea"/>
                <a:cs typeface="+mn-cs"/>
              </a:rPr>
              <a:t>Mostly external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FFFFF"/>
                </a:solidFill>
                <a:effectLst/>
                <a:uLnTx/>
                <a:uFillTx/>
                <a:latin typeface="Univers Condensed" panose="020B0506020202050204" pitchFamily="34" charset="0"/>
                <a:ea typeface="+mn-ea"/>
                <a:cs typeface="+mn-cs"/>
              </a:rPr>
              <a:t>80</a:t>
            </a:r>
          </a:p>
        </p:txBody>
      </p:sp>
      <p:sp>
        <p:nvSpPr>
          <p:cNvPr id="14" name="TextBox 13">
            <a:extLst>
              <a:ext uri="{FF2B5EF4-FFF2-40B4-BE49-F238E27FC236}">
                <a16:creationId xmlns:a16="http://schemas.microsoft.com/office/drawing/2014/main" id="{287746CA-FCB6-4940-BC77-FFE09DDED193}"/>
              </a:ext>
            </a:extLst>
          </p:cNvPr>
          <p:cNvSpPr txBox="1"/>
          <p:nvPr/>
        </p:nvSpPr>
        <p:spPr>
          <a:xfrm>
            <a:off x="8256222" y="4850108"/>
            <a:ext cx="1728000" cy="1368030"/>
          </a:xfrm>
          <a:prstGeom prst="rect">
            <a:avLst/>
          </a:prstGeom>
          <a:solidFill>
            <a:srgbClr val="969FA8"/>
          </a:solidFill>
          <a:ln>
            <a:noFill/>
          </a:ln>
        </p:spPr>
        <p:txBody>
          <a:bodyPr wrap="square" lIns="108000" tIns="251999" rIns="108000" bIns="108000" rtlCol="0" anchor="t" anchorCtr="1">
            <a:noAutofit/>
          </a:bodyPr>
          <a:lstStyle>
            <a:defPPr>
              <a:defRPr lang="en-US"/>
            </a:defPPr>
            <a:lvl1pPr algn="ctr">
              <a:defRPr sz="1600"/>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Univers Condensed" panose="020B0506020202050204" pitchFamily="34" charset="0"/>
                <a:ea typeface="+mn-ea"/>
                <a:cs typeface="+mn-cs"/>
              </a:rPr>
              <a:t>FOCUS GROUP WORKSHOPS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2E3948"/>
                </a:solidFill>
                <a:effectLst/>
                <a:uLnTx/>
                <a:uFillTx/>
                <a:latin typeface="Univers Condensed Light" panose="020B0306020202040204" pitchFamily="34" charset="0"/>
                <a:ea typeface="+mn-ea"/>
                <a:cs typeface="+mn-cs"/>
              </a:rPr>
              <a:t>Internal</a:t>
            </a:r>
            <a:endParaRPr kumimoji="0" lang="en-US" sz="1600" b="0" i="0" u="none" strike="noStrike" kern="1200" cap="none" spc="0" normalizeH="0" baseline="0" noProof="0" dirty="0">
              <a:ln>
                <a:noFill/>
              </a:ln>
              <a:solidFill>
                <a:srgbClr val="2E3948"/>
              </a:solidFill>
              <a:effectLst/>
              <a:uLnTx/>
              <a:uFillTx/>
              <a:latin typeface="Univers Condensed Light" panose="020B030602020204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FFFFF"/>
                </a:solidFill>
                <a:effectLst/>
                <a:uLnTx/>
                <a:uFillTx/>
                <a:latin typeface="Univers Condensed" panose="020B0506020202050204" pitchFamily="34" charset="0"/>
                <a:ea typeface="+mn-ea"/>
                <a:cs typeface="+mn-cs"/>
              </a:rPr>
              <a:t>10</a:t>
            </a:r>
          </a:p>
        </p:txBody>
      </p:sp>
      <p:sp>
        <p:nvSpPr>
          <p:cNvPr id="15" name="TextBox 14">
            <a:extLst>
              <a:ext uri="{FF2B5EF4-FFF2-40B4-BE49-F238E27FC236}">
                <a16:creationId xmlns:a16="http://schemas.microsoft.com/office/drawing/2014/main" id="{35F6D53B-BD50-8F46-823A-E6CC708C4B20}"/>
              </a:ext>
            </a:extLst>
          </p:cNvPr>
          <p:cNvSpPr txBox="1"/>
          <p:nvPr/>
        </p:nvSpPr>
        <p:spPr>
          <a:xfrm>
            <a:off x="10203317" y="4857931"/>
            <a:ext cx="1728000" cy="1368000"/>
          </a:xfrm>
          <a:prstGeom prst="rect">
            <a:avLst/>
          </a:prstGeom>
          <a:solidFill>
            <a:srgbClr val="969FA8"/>
          </a:solidFill>
          <a:ln>
            <a:noFill/>
          </a:ln>
          <a:effectLst/>
        </p:spPr>
        <p:txBody>
          <a:bodyPr wrap="square" lIns="108000" tIns="251999" rIns="108000" bIns="180000" rtlCol="0" anchor="t" anchorCtr="1">
            <a:noAutofit/>
          </a:bodyPr>
          <a:lstStyle>
            <a:defPPr>
              <a:defRPr lang="en-US"/>
            </a:defPPr>
            <a:lvl1pPr algn="ctr">
              <a:defRPr sz="1600"/>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Univers Condensed" panose="020B0506020202050204" pitchFamily="34" charset="0"/>
                <a:ea typeface="+mn-ea"/>
                <a:cs typeface="+mn-cs"/>
              </a:rPr>
              <a:t>LITERATURE REVIEW AND SYNTHESIS</a:t>
            </a:r>
          </a:p>
        </p:txBody>
      </p:sp>
      <p:grpSp>
        <p:nvGrpSpPr>
          <p:cNvPr id="24" name="Group 23">
            <a:extLst>
              <a:ext uri="{FF2B5EF4-FFF2-40B4-BE49-F238E27FC236}">
                <a16:creationId xmlns:a16="http://schemas.microsoft.com/office/drawing/2014/main" id="{7016CFDB-6736-D243-99FA-3705EBE2491C}"/>
              </a:ext>
            </a:extLst>
          </p:cNvPr>
          <p:cNvGrpSpPr/>
          <p:nvPr/>
        </p:nvGrpSpPr>
        <p:grpSpPr>
          <a:xfrm>
            <a:off x="591223" y="5028467"/>
            <a:ext cx="3558631" cy="1015663"/>
            <a:chOff x="1700463" y="2394809"/>
            <a:chExt cx="3558631" cy="1015663"/>
          </a:xfrm>
        </p:grpSpPr>
        <p:sp>
          <p:nvSpPr>
            <p:cNvPr id="25" name="Rectangle 24">
              <a:extLst>
                <a:ext uri="{FF2B5EF4-FFF2-40B4-BE49-F238E27FC236}">
                  <a16:creationId xmlns:a16="http://schemas.microsoft.com/office/drawing/2014/main" id="{EA707E84-15F3-E140-B9CC-7E7344AF8E62}"/>
                </a:ext>
              </a:extLst>
            </p:cNvPr>
            <p:cNvSpPr/>
            <p:nvPr/>
          </p:nvSpPr>
          <p:spPr>
            <a:xfrm>
              <a:off x="2331104" y="2394809"/>
              <a:ext cx="2927990" cy="1015663"/>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FFFF"/>
                  </a:solidFill>
                  <a:effectLst/>
                  <a:uLnTx/>
                  <a:uFillTx/>
                  <a:latin typeface="Univers Condensed Light" panose="020B0306020202040204" pitchFamily="34" charset="0"/>
                  <a:ea typeface="+mn-ea"/>
                  <a:cs typeface="+mn-cs"/>
                </a:rPr>
                <a:t>What roles should public interest actors like CGIAR play in digital agriculture?</a:t>
              </a:r>
            </a:p>
          </p:txBody>
        </p:sp>
        <p:sp>
          <p:nvSpPr>
            <p:cNvPr id="26" name="Oval 25">
              <a:extLst>
                <a:ext uri="{FF2B5EF4-FFF2-40B4-BE49-F238E27FC236}">
                  <a16:creationId xmlns:a16="http://schemas.microsoft.com/office/drawing/2014/main" id="{EC1CCB4F-3966-E04B-92CF-979B1A79F26F}"/>
                </a:ext>
              </a:extLst>
            </p:cNvPr>
            <p:cNvSpPr/>
            <p:nvPr/>
          </p:nvSpPr>
          <p:spPr>
            <a:xfrm>
              <a:off x="1700463" y="2549636"/>
              <a:ext cx="558000" cy="553059"/>
            </a:xfrm>
            <a:prstGeom prst="ellipse">
              <a:avLst/>
            </a:prstGeom>
            <a:solidFill>
              <a:srgbClr val="F795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FFFFFF"/>
                  </a:solidFill>
                  <a:effectLst/>
                  <a:uLnTx/>
                  <a:uFillTx/>
                  <a:latin typeface="Univers" panose="020B0502020104020203"/>
                  <a:ea typeface="+mn-ea"/>
                  <a:cs typeface="+mn-cs"/>
                </a:rPr>
                <a:t>3</a:t>
              </a:r>
            </a:p>
          </p:txBody>
        </p:sp>
      </p:grpSp>
      <p:grpSp>
        <p:nvGrpSpPr>
          <p:cNvPr id="11" name="Group 10">
            <a:extLst>
              <a:ext uri="{FF2B5EF4-FFF2-40B4-BE49-F238E27FC236}">
                <a16:creationId xmlns:a16="http://schemas.microsoft.com/office/drawing/2014/main" id="{CE1928C5-E881-5949-BFDB-5574683A8B95}"/>
              </a:ext>
            </a:extLst>
          </p:cNvPr>
          <p:cNvGrpSpPr/>
          <p:nvPr/>
        </p:nvGrpSpPr>
        <p:grpSpPr>
          <a:xfrm>
            <a:off x="615738" y="1818845"/>
            <a:ext cx="3337142" cy="1323439"/>
            <a:chOff x="583654" y="1802803"/>
            <a:chExt cx="3337142" cy="1323439"/>
          </a:xfrm>
        </p:grpSpPr>
        <p:sp>
          <p:nvSpPr>
            <p:cNvPr id="19" name="Rectangle 18">
              <a:extLst>
                <a:ext uri="{FF2B5EF4-FFF2-40B4-BE49-F238E27FC236}">
                  <a16:creationId xmlns:a16="http://schemas.microsoft.com/office/drawing/2014/main" id="{2571F98F-E80B-0740-B810-963CEB6A6109}"/>
                </a:ext>
              </a:extLst>
            </p:cNvPr>
            <p:cNvSpPr/>
            <p:nvPr/>
          </p:nvSpPr>
          <p:spPr>
            <a:xfrm>
              <a:off x="1221865" y="1802803"/>
              <a:ext cx="2698931" cy="132343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FFFF"/>
                  </a:solidFill>
                  <a:effectLst/>
                  <a:uLnTx/>
                  <a:uFillTx/>
                  <a:latin typeface="Univers Condensed Light" panose="020B0306020202040204" pitchFamily="34" charset="0"/>
                  <a:ea typeface="+mn-ea"/>
                  <a:cs typeface="+mn-cs"/>
                </a:rPr>
                <a:t>What digital trends have the potential to transform agriculture in the next ten years?</a:t>
              </a:r>
            </a:p>
          </p:txBody>
        </p:sp>
        <p:sp>
          <p:nvSpPr>
            <p:cNvPr id="27" name="Oval 26">
              <a:extLst>
                <a:ext uri="{FF2B5EF4-FFF2-40B4-BE49-F238E27FC236}">
                  <a16:creationId xmlns:a16="http://schemas.microsoft.com/office/drawing/2014/main" id="{463ECA51-6E37-AE44-8315-1116ED535B41}"/>
                </a:ext>
              </a:extLst>
            </p:cNvPr>
            <p:cNvSpPr/>
            <p:nvPr/>
          </p:nvSpPr>
          <p:spPr>
            <a:xfrm>
              <a:off x="583654" y="1857598"/>
              <a:ext cx="558000" cy="553059"/>
            </a:xfrm>
            <a:prstGeom prst="ellipse">
              <a:avLst/>
            </a:prstGeom>
            <a:solidFill>
              <a:srgbClr val="F795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FFFFFF"/>
                  </a:solidFill>
                  <a:effectLst/>
                  <a:uLnTx/>
                  <a:uFillTx/>
                  <a:latin typeface="Univers" panose="020B0502020104020203"/>
                  <a:ea typeface="+mn-ea"/>
                  <a:cs typeface="+mn-cs"/>
                </a:rPr>
                <a:t>1</a:t>
              </a:r>
            </a:p>
          </p:txBody>
        </p:sp>
      </p:grpSp>
      <p:grpSp>
        <p:nvGrpSpPr>
          <p:cNvPr id="10" name="Group 9">
            <a:extLst>
              <a:ext uri="{FF2B5EF4-FFF2-40B4-BE49-F238E27FC236}">
                <a16:creationId xmlns:a16="http://schemas.microsoft.com/office/drawing/2014/main" id="{402D9C01-ADAD-444C-8EAE-09B29C23FA35}"/>
              </a:ext>
            </a:extLst>
          </p:cNvPr>
          <p:cNvGrpSpPr/>
          <p:nvPr/>
        </p:nvGrpSpPr>
        <p:grpSpPr>
          <a:xfrm>
            <a:off x="601967" y="3334651"/>
            <a:ext cx="3260345" cy="1323439"/>
            <a:chOff x="553841" y="3206315"/>
            <a:chExt cx="3260345" cy="1323439"/>
          </a:xfrm>
        </p:grpSpPr>
        <p:sp>
          <p:nvSpPr>
            <p:cNvPr id="22" name="Rectangle 21">
              <a:extLst>
                <a:ext uri="{FF2B5EF4-FFF2-40B4-BE49-F238E27FC236}">
                  <a16:creationId xmlns:a16="http://schemas.microsoft.com/office/drawing/2014/main" id="{51304639-FBD6-604A-B4E1-96BB3A259D15}"/>
                </a:ext>
              </a:extLst>
            </p:cNvPr>
            <p:cNvSpPr/>
            <p:nvPr/>
          </p:nvSpPr>
          <p:spPr>
            <a:xfrm>
              <a:off x="1217373" y="3206315"/>
              <a:ext cx="2596813" cy="132343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FFFF"/>
                  </a:solidFill>
                  <a:effectLst/>
                  <a:uLnTx/>
                  <a:uFillTx/>
                  <a:latin typeface="Univers Condensed Light" panose="020B0306020202040204" pitchFamily="34" charset="0"/>
                  <a:ea typeface="+mn-ea"/>
                  <a:cs typeface="+mn-cs"/>
                </a:rPr>
                <a:t>What should an organization be able to do to navigate or leverage  these trends effectively?</a:t>
              </a:r>
            </a:p>
          </p:txBody>
        </p:sp>
        <p:sp>
          <p:nvSpPr>
            <p:cNvPr id="29" name="Oval 28">
              <a:extLst>
                <a:ext uri="{FF2B5EF4-FFF2-40B4-BE49-F238E27FC236}">
                  <a16:creationId xmlns:a16="http://schemas.microsoft.com/office/drawing/2014/main" id="{42C6F1EC-FB3B-D54B-BD73-EEF9EDCDE487}"/>
                </a:ext>
              </a:extLst>
            </p:cNvPr>
            <p:cNvSpPr/>
            <p:nvPr/>
          </p:nvSpPr>
          <p:spPr>
            <a:xfrm>
              <a:off x="553841" y="3209593"/>
              <a:ext cx="558000" cy="553059"/>
            </a:xfrm>
            <a:prstGeom prst="ellipse">
              <a:avLst/>
            </a:prstGeom>
            <a:solidFill>
              <a:srgbClr val="F795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FFFFFF"/>
                  </a:solidFill>
                  <a:effectLst/>
                  <a:uLnTx/>
                  <a:uFillTx/>
                  <a:latin typeface="Univers" panose="020B0502020104020203"/>
                  <a:ea typeface="+mn-ea"/>
                  <a:cs typeface="+mn-cs"/>
                </a:rPr>
                <a:t>2</a:t>
              </a:r>
            </a:p>
          </p:txBody>
        </p:sp>
      </p:grpSp>
    </p:spTree>
    <p:extLst>
      <p:ext uri="{BB962C8B-B14F-4D97-AF65-F5344CB8AC3E}">
        <p14:creationId xmlns:p14="http://schemas.microsoft.com/office/powerpoint/2010/main" val="275599779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fill="hold"/>
                                        <p:tgtEl>
                                          <p:spTgt spid="24"/>
                                        </p:tgtEl>
                                        <p:attrNameLst>
                                          <p:attrName>ppt_x</p:attrName>
                                        </p:attrNameLst>
                                      </p:cBhvr>
                                      <p:tavLst>
                                        <p:tav tm="0">
                                          <p:val>
                                            <p:strVal val="0-#ppt_w/2"/>
                                          </p:val>
                                        </p:tav>
                                        <p:tav tm="100000">
                                          <p:val>
                                            <p:strVal val="#ppt_x"/>
                                          </p:val>
                                        </p:tav>
                                      </p:tavLst>
                                    </p:anim>
                                    <p:anim calcmode="lin" valueType="num">
                                      <p:cBhvr additive="base">
                                        <p:cTn id="18"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F5799DC-5A90-9947-98D4-87D8A7B5D771}"/>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597650"/>
            <a:ext cx="12192000" cy="7455649"/>
          </a:xfrm>
          <a:prstGeom prst="rect">
            <a:avLst/>
          </a:prstGeom>
        </p:spPr>
      </p:pic>
      <p:sp>
        <p:nvSpPr>
          <p:cNvPr id="10" name="Rectangle 9">
            <a:extLst>
              <a:ext uri="{FF2B5EF4-FFF2-40B4-BE49-F238E27FC236}">
                <a16:creationId xmlns:a16="http://schemas.microsoft.com/office/drawing/2014/main" id="{2D008A57-5390-274E-89BE-55CBC8E00430}"/>
              </a:ext>
            </a:extLst>
          </p:cNvPr>
          <p:cNvSpPr/>
          <p:nvPr/>
        </p:nvSpPr>
        <p:spPr>
          <a:xfrm>
            <a:off x="0" y="-597649"/>
            <a:ext cx="12192000" cy="7455649"/>
          </a:xfrm>
          <a:prstGeom prst="rect">
            <a:avLst/>
          </a:prstGeom>
          <a:solidFill>
            <a:srgbClr val="282828">
              <a:alpha val="3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1">
            <a:extLst>
              <a:ext uri="{FF2B5EF4-FFF2-40B4-BE49-F238E27FC236}">
                <a16:creationId xmlns:a16="http://schemas.microsoft.com/office/drawing/2014/main" id="{C67B04FF-16B7-C54D-9B52-86298DD57F2F}"/>
              </a:ext>
            </a:extLst>
          </p:cNvPr>
          <p:cNvSpPr>
            <a:spLocks noGrp="1"/>
          </p:cNvSpPr>
          <p:nvPr>
            <p:ph type="title"/>
          </p:nvPr>
        </p:nvSpPr>
        <p:spPr>
          <a:xfrm>
            <a:off x="1690254" y="0"/>
            <a:ext cx="9130961" cy="1336882"/>
          </a:xfrm>
        </p:spPr>
        <p:txBody>
          <a:bodyPr>
            <a:normAutofit/>
          </a:bodyPr>
          <a:lstStyle/>
          <a:p>
            <a:r>
              <a:rPr lang="en-GB" sz="3600" b="1" spc="-150" dirty="0">
                <a:solidFill>
                  <a:srgbClr val="F8941C"/>
                </a:solidFill>
                <a:latin typeface="Univers" panose="020B0503020202020204" pitchFamily="34" charset="0"/>
              </a:rPr>
              <a:t>STRATEGIC ANALYSIS </a:t>
            </a:r>
            <a:r>
              <a:rPr lang="en-GB" sz="3600" b="1" dirty="0">
                <a:solidFill>
                  <a:srgbClr val="455359"/>
                </a:solidFill>
                <a:latin typeface="Univers" panose="020B0503020202020204" pitchFamily="34" charset="0"/>
              </a:rPr>
              <a:t>|</a:t>
            </a:r>
            <a:r>
              <a:rPr lang="en-GB" sz="3600" b="1" dirty="0">
                <a:solidFill>
                  <a:srgbClr val="F8941C"/>
                </a:solidFill>
                <a:latin typeface="Univers" panose="020B0503020202020204" pitchFamily="34" charset="0"/>
              </a:rPr>
              <a:t> </a:t>
            </a:r>
            <a:r>
              <a:rPr lang="en-GB" sz="3600" b="1" dirty="0">
                <a:solidFill>
                  <a:schemeClr val="bg1"/>
                </a:solidFill>
                <a:latin typeface="Univers" panose="020B0503020202020204" pitchFamily="34" charset="0"/>
              </a:rPr>
              <a:t>megatrends</a:t>
            </a:r>
            <a:endParaRPr lang="en-ES" sz="3600" b="1" dirty="0">
              <a:solidFill>
                <a:schemeClr val="bg1"/>
              </a:solidFill>
              <a:latin typeface="Univers" panose="020B0503020202020204" pitchFamily="34" charset="0"/>
            </a:endParaRPr>
          </a:p>
        </p:txBody>
      </p:sp>
      <p:sp>
        <p:nvSpPr>
          <p:cNvPr id="7" name="Content Placeholder 6">
            <a:extLst>
              <a:ext uri="{FF2B5EF4-FFF2-40B4-BE49-F238E27FC236}">
                <a16:creationId xmlns:a16="http://schemas.microsoft.com/office/drawing/2014/main" id="{1287DA6F-A456-AB40-8D1C-5F1C5E2558A9}"/>
              </a:ext>
            </a:extLst>
          </p:cNvPr>
          <p:cNvSpPr>
            <a:spLocks noGrp="1"/>
          </p:cNvSpPr>
          <p:nvPr>
            <p:ph idx="1"/>
          </p:nvPr>
        </p:nvSpPr>
        <p:spPr/>
        <p:txBody>
          <a:bodyPr>
            <a:normAutofit/>
          </a:bodyPr>
          <a:lstStyle/>
          <a:p>
            <a:pPr marL="0" indent="0" algn="ctr">
              <a:buNone/>
            </a:pPr>
            <a:r>
              <a:rPr lang="en-GB" sz="3200" dirty="0">
                <a:solidFill>
                  <a:schemeClr val="bg1"/>
                </a:solidFill>
                <a:latin typeface="Univers Condensed" panose="020B0506020202050204" pitchFamily="34" charset="0"/>
              </a:rPr>
              <a:t>We can expect </a:t>
            </a:r>
            <a:r>
              <a:rPr lang="en-GB" sz="3600" b="1" dirty="0">
                <a:solidFill>
                  <a:schemeClr val="bg1"/>
                </a:solidFill>
                <a:latin typeface="Univers Condensed" panose="020B0506020202050204" pitchFamily="34" charset="0"/>
              </a:rPr>
              <a:t>increasingly intense challenges </a:t>
            </a:r>
            <a:r>
              <a:rPr lang="en-GB" sz="3200" dirty="0">
                <a:solidFill>
                  <a:schemeClr val="bg1"/>
                </a:solidFill>
                <a:latin typeface="Univers Condensed" panose="020B0506020202050204" pitchFamily="34" charset="0"/>
              </a:rPr>
              <a:t>across demographic, natural resource, ecological, and climatic dimensions and the window of opportunity for mitigating these is quickly closing.</a:t>
            </a:r>
          </a:p>
        </p:txBody>
      </p:sp>
    </p:spTree>
    <p:extLst>
      <p:ext uri="{BB962C8B-B14F-4D97-AF65-F5344CB8AC3E}">
        <p14:creationId xmlns:p14="http://schemas.microsoft.com/office/powerpoint/2010/main" val="35280223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A15928-B13D-5A4C-A9BF-6DBD2EE841C3}"/>
              </a:ext>
            </a:extLst>
          </p:cNvPr>
          <p:cNvSpPr>
            <a:spLocks noGrp="1"/>
          </p:cNvSpPr>
          <p:nvPr>
            <p:ph type="title"/>
          </p:nvPr>
        </p:nvSpPr>
        <p:spPr>
          <a:xfrm>
            <a:off x="746228" y="1037967"/>
            <a:ext cx="3257736" cy="2162701"/>
          </a:xfrm>
        </p:spPr>
        <p:txBody>
          <a:bodyPr anchor="ctr">
            <a:normAutofit/>
          </a:bodyPr>
          <a:lstStyle/>
          <a:p>
            <a:r>
              <a:rPr lang="en-GB" sz="3200" b="1" spc="-150" dirty="0">
                <a:solidFill>
                  <a:srgbClr val="F8941C"/>
                </a:solidFill>
                <a:latin typeface="Univers" panose="020B0503020202020204" pitchFamily="34" charset="0"/>
              </a:rPr>
              <a:t>STRATEGIC ANALYSIS </a:t>
            </a:r>
            <a:r>
              <a:rPr lang="en-GB" sz="2800" b="1" dirty="0">
                <a:solidFill>
                  <a:schemeClr val="accent1"/>
                </a:solidFill>
                <a:latin typeface="Univers" panose="020B0503020202020204" pitchFamily="34" charset="0"/>
              </a:rPr>
              <a:t>|</a:t>
            </a:r>
            <a:r>
              <a:rPr lang="en-GB" sz="2800" b="1" dirty="0">
                <a:latin typeface="Univers" panose="020B0503020202020204" pitchFamily="34" charset="0"/>
              </a:rPr>
              <a:t> </a:t>
            </a:r>
            <a:r>
              <a:rPr lang="en-GB" sz="2800" dirty="0">
                <a:solidFill>
                  <a:schemeClr val="accent3"/>
                </a:solidFill>
                <a:latin typeface="Univers" panose="020B0503020202020204" pitchFamily="34" charset="0"/>
              </a:rPr>
              <a:t>megatrends</a:t>
            </a:r>
            <a:endParaRPr lang="en-ES" sz="2800" dirty="0">
              <a:solidFill>
                <a:schemeClr val="accent3"/>
              </a:solidFill>
              <a:latin typeface="Univers" panose="020B0503020202020204" pitchFamily="34" charset="0"/>
            </a:endParaRPr>
          </a:p>
        </p:txBody>
      </p:sp>
      <p:graphicFrame>
        <p:nvGraphicFramePr>
          <p:cNvPr id="27" name="Content Placeholder 2">
            <a:extLst>
              <a:ext uri="{FF2B5EF4-FFF2-40B4-BE49-F238E27FC236}">
                <a16:creationId xmlns:a16="http://schemas.microsoft.com/office/drawing/2014/main" id="{D5402960-94E0-43CD-9B96-F4F769B811AC}"/>
              </a:ext>
            </a:extLst>
          </p:cNvPr>
          <p:cNvGraphicFramePr>
            <a:graphicFrameLocks noGrp="1"/>
          </p:cNvGraphicFramePr>
          <p:nvPr>
            <p:ph idx="1"/>
            <p:extLst>
              <p:ext uri="{D42A27DB-BD31-4B8C-83A1-F6EECF244321}">
                <p14:modId xmlns:p14="http://schemas.microsoft.com/office/powerpoint/2010/main" val="225387882"/>
              </p:ext>
            </p:extLst>
          </p:nvPr>
        </p:nvGraphicFramePr>
        <p:xfrm>
          <a:off x="4598438" y="1207784"/>
          <a:ext cx="7141472" cy="49644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653479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9" name="Rectangle 58">
            <a:extLst>
              <a:ext uri="{FF2B5EF4-FFF2-40B4-BE49-F238E27FC236}">
                <a16:creationId xmlns:a16="http://schemas.microsoft.com/office/drawing/2014/main" id="{88C97474-5879-4DB5-B4F3-F0357104BC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Rectangle 60">
            <a:extLst>
              <a:ext uri="{FF2B5EF4-FFF2-40B4-BE49-F238E27FC236}">
                <a16:creationId xmlns:a16="http://schemas.microsoft.com/office/drawing/2014/main" id="{9831CBB7-4817-4B54-A7F9-0AE2D0C478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67029" y="457200"/>
            <a:ext cx="5010912" cy="91440"/>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pic>
        <p:nvPicPr>
          <p:cNvPr id="5" name="Picture 4" descr="A group of people looking at a computer&#10;&#10;Description automatically generated">
            <a:extLst>
              <a:ext uri="{FF2B5EF4-FFF2-40B4-BE49-F238E27FC236}">
                <a16:creationId xmlns:a16="http://schemas.microsoft.com/office/drawing/2014/main" id="{6B7C468E-74F6-844A-9239-D7A7881D9C10}"/>
              </a:ext>
            </a:extLst>
          </p:cNvPr>
          <p:cNvPicPr>
            <a:picLocks noChangeAspect="1"/>
          </p:cNvPicPr>
          <p:nvPr/>
        </p:nvPicPr>
        <p:blipFill rotWithShape="1">
          <a:blip r:embed="rId3" cstate="email">
            <a:alphaModFix amt="83000"/>
            <a:extLst>
              <a:ext uri="{28A0092B-C50C-407E-A947-70E740481C1C}">
                <a14:useLocalDpi xmlns:a14="http://schemas.microsoft.com/office/drawing/2010/main"/>
              </a:ext>
            </a:extLst>
          </a:blip>
          <a:srcRect/>
          <a:stretch/>
        </p:blipFill>
        <p:spPr>
          <a:xfrm>
            <a:off x="720636" y="1037963"/>
            <a:ext cx="5476375" cy="4982539"/>
          </a:xfrm>
          <a:prstGeom prst="rect">
            <a:avLst/>
          </a:prstGeom>
        </p:spPr>
      </p:pic>
      <p:sp>
        <p:nvSpPr>
          <p:cNvPr id="63" name="Rectangle 62">
            <a:extLst>
              <a:ext uri="{FF2B5EF4-FFF2-40B4-BE49-F238E27FC236}">
                <a16:creationId xmlns:a16="http://schemas.microsoft.com/office/drawing/2014/main" id="{96BC321D-B05F-4857-8880-97F61B9B78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67791" y="601200"/>
            <a:ext cx="5009388" cy="5789365"/>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E2A51A35-8B90-F04B-91F5-805362C5B83F}"/>
              </a:ext>
            </a:extLst>
          </p:cNvPr>
          <p:cNvSpPr>
            <a:spLocks noGrp="1"/>
          </p:cNvSpPr>
          <p:nvPr>
            <p:ph type="title"/>
          </p:nvPr>
        </p:nvSpPr>
        <p:spPr>
          <a:xfrm>
            <a:off x="6873606" y="133765"/>
            <a:ext cx="4597758" cy="2709333"/>
          </a:xfrm>
        </p:spPr>
        <p:txBody>
          <a:bodyPr>
            <a:normAutofit/>
          </a:bodyPr>
          <a:lstStyle/>
          <a:p>
            <a:r>
              <a:rPr lang="en-GB" sz="3500" b="1" dirty="0">
                <a:solidFill>
                  <a:srgbClr val="F7951D"/>
                </a:solidFill>
                <a:latin typeface="Univers Condensed" panose="020B0506020202050204" pitchFamily="34" charset="0"/>
              </a:rPr>
              <a:t>STRATEGIC ANALYSIS </a:t>
            </a:r>
            <a:r>
              <a:rPr lang="en-GB" sz="3500" b="1" dirty="0">
                <a:solidFill>
                  <a:srgbClr val="FFFFFF"/>
                </a:solidFill>
                <a:latin typeface="Univers Condensed" panose="020B0506020202050204" pitchFamily="34" charset="0"/>
              </a:rPr>
              <a:t>|  </a:t>
            </a:r>
            <a:br>
              <a:rPr lang="en-GB" sz="3500" b="1" dirty="0">
                <a:solidFill>
                  <a:srgbClr val="FFFFFF"/>
                </a:solidFill>
                <a:latin typeface="Univers Condensed" panose="020B0506020202050204" pitchFamily="34" charset="0"/>
              </a:rPr>
            </a:br>
            <a:r>
              <a:rPr lang="en-GB" sz="2800" dirty="0">
                <a:solidFill>
                  <a:schemeClr val="accent5"/>
                </a:solidFill>
                <a:latin typeface="Univers Condensed" panose="020B0506020202050204" pitchFamily="34" charset="0"/>
              </a:rPr>
              <a:t>strengths of PUBLIC GOOD ORGANIZATIONS </a:t>
            </a:r>
            <a:r>
              <a:rPr lang="en-GB" sz="2800" dirty="0">
                <a:solidFill>
                  <a:schemeClr val="tx1"/>
                </a:solidFill>
                <a:latin typeface="Univers Condensed" panose="020B0506020202050204" pitchFamily="34" charset="0"/>
              </a:rPr>
              <a:t>LIKE CGIAR</a:t>
            </a:r>
            <a:endParaRPr lang="en-ES" sz="3400" dirty="0">
              <a:solidFill>
                <a:schemeClr val="tx1"/>
              </a:solidFill>
              <a:latin typeface="Univers Condensed" panose="020B0506020202050204" pitchFamily="34" charset="0"/>
            </a:endParaRPr>
          </a:p>
        </p:txBody>
      </p:sp>
      <p:sp>
        <p:nvSpPr>
          <p:cNvPr id="3" name="Content Placeholder 2">
            <a:extLst>
              <a:ext uri="{FF2B5EF4-FFF2-40B4-BE49-F238E27FC236}">
                <a16:creationId xmlns:a16="http://schemas.microsoft.com/office/drawing/2014/main" id="{CC949C85-72BD-9E4F-934B-D1E069D668D1}"/>
              </a:ext>
            </a:extLst>
          </p:cNvPr>
          <p:cNvSpPr>
            <a:spLocks noGrp="1"/>
          </p:cNvSpPr>
          <p:nvPr>
            <p:ph idx="1"/>
          </p:nvPr>
        </p:nvSpPr>
        <p:spPr>
          <a:xfrm>
            <a:off x="6873606" y="3031067"/>
            <a:ext cx="4597758" cy="3103034"/>
          </a:xfrm>
        </p:spPr>
        <p:txBody>
          <a:bodyPr>
            <a:normAutofit fontScale="92500" lnSpcReduction="20000"/>
          </a:bodyPr>
          <a:lstStyle/>
          <a:p>
            <a:pPr>
              <a:buFont typeface="Arial" panose="020B0604020202020204" pitchFamily="34" charset="0"/>
              <a:buChar char="•"/>
            </a:pPr>
            <a:r>
              <a:rPr lang="en-US" sz="2800" dirty="0">
                <a:solidFill>
                  <a:srgbClr val="FFFFFF"/>
                </a:solidFill>
                <a:latin typeface="Univers Condensed Light" panose="020B0306020202040204" pitchFamily="34" charset="0"/>
              </a:rPr>
              <a:t>Global stakeholder networks</a:t>
            </a:r>
          </a:p>
          <a:p>
            <a:pPr>
              <a:buFont typeface="Arial" panose="020B0604020202020204" pitchFamily="34" charset="0"/>
              <a:buChar char="•"/>
            </a:pPr>
            <a:r>
              <a:rPr lang="en-US" sz="2800" dirty="0">
                <a:solidFill>
                  <a:srgbClr val="FFFFFF"/>
                </a:solidFill>
                <a:latin typeface="Univers Condensed Light" panose="020B0306020202040204" pitchFamily="34" charset="0"/>
              </a:rPr>
              <a:t>Direct engagement with food and farming systems </a:t>
            </a:r>
          </a:p>
          <a:p>
            <a:pPr>
              <a:buFont typeface="Arial" panose="020B0604020202020204" pitchFamily="34" charset="0"/>
              <a:buChar char="•"/>
            </a:pPr>
            <a:r>
              <a:rPr lang="en-US" sz="2800" dirty="0">
                <a:solidFill>
                  <a:srgbClr val="FFFFFF"/>
                </a:solidFill>
                <a:latin typeface="Univers Condensed Light" panose="020B0306020202040204" pitchFamily="34" charset="0"/>
              </a:rPr>
              <a:t>Domain expertise and credibility</a:t>
            </a:r>
          </a:p>
          <a:p>
            <a:pPr>
              <a:buFont typeface="Arial" panose="020B0604020202020204" pitchFamily="34" charset="0"/>
              <a:buChar char="•"/>
            </a:pPr>
            <a:r>
              <a:rPr lang="en-US" sz="2800" dirty="0">
                <a:solidFill>
                  <a:srgbClr val="FFFFFF"/>
                </a:solidFill>
                <a:latin typeface="Univers Condensed Light" panose="020B0306020202040204" pitchFamily="34" charset="0"/>
              </a:rPr>
              <a:t>Dissemination and adoption of technology innovations  </a:t>
            </a:r>
          </a:p>
        </p:txBody>
      </p:sp>
    </p:spTree>
    <p:extLst>
      <p:ext uri="{BB962C8B-B14F-4D97-AF65-F5344CB8AC3E}">
        <p14:creationId xmlns:p14="http://schemas.microsoft.com/office/powerpoint/2010/main" val="2299902736"/>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a:extLst>
              <a:ext uri="{FF2B5EF4-FFF2-40B4-BE49-F238E27FC236}">
                <a16:creationId xmlns:a16="http://schemas.microsoft.com/office/drawing/2014/main" id="{8D684A5E-CD6E-7847-A669-5D647787AFD1}"/>
              </a:ext>
            </a:extLst>
          </p:cNvPr>
          <p:cNvSpPr/>
          <p:nvPr/>
        </p:nvSpPr>
        <p:spPr>
          <a:xfrm>
            <a:off x="0" y="0"/>
            <a:ext cx="12192000" cy="1680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7" name="Group 16">
            <a:extLst>
              <a:ext uri="{FF2B5EF4-FFF2-40B4-BE49-F238E27FC236}">
                <a16:creationId xmlns:a16="http://schemas.microsoft.com/office/drawing/2014/main" id="{1DCC647E-4517-824B-924F-27986621A6D9}"/>
              </a:ext>
            </a:extLst>
          </p:cNvPr>
          <p:cNvGrpSpPr/>
          <p:nvPr/>
        </p:nvGrpSpPr>
        <p:grpSpPr>
          <a:xfrm>
            <a:off x="249574" y="2218188"/>
            <a:ext cx="2655262" cy="4101920"/>
            <a:chOff x="484093" y="685801"/>
            <a:chExt cx="2863452" cy="4316506"/>
          </a:xfrm>
        </p:grpSpPr>
        <p:sp>
          <p:nvSpPr>
            <p:cNvPr id="16" name="Rounded Rectangle 15">
              <a:extLst>
                <a:ext uri="{FF2B5EF4-FFF2-40B4-BE49-F238E27FC236}">
                  <a16:creationId xmlns:a16="http://schemas.microsoft.com/office/drawing/2014/main" id="{58771658-4239-6345-905E-09E9965131D7}"/>
                </a:ext>
              </a:extLst>
            </p:cNvPr>
            <p:cNvSpPr/>
            <p:nvPr/>
          </p:nvSpPr>
          <p:spPr>
            <a:xfrm>
              <a:off x="484094" y="685801"/>
              <a:ext cx="2863451" cy="4316506"/>
            </a:xfrm>
            <a:prstGeom prst="roundRect">
              <a:avLst/>
            </a:prstGeom>
            <a:solidFill>
              <a:schemeClr val="bg1"/>
            </a:solidFill>
            <a:ln w="222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a:extLst>
                <a:ext uri="{FF2B5EF4-FFF2-40B4-BE49-F238E27FC236}">
                  <a16:creationId xmlns:a16="http://schemas.microsoft.com/office/drawing/2014/main" id="{1A8F3D37-9A18-2B4B-BDCF-F4CA5DFD1AD8}"/>
                </a:ext>
              </a:extLst>
            </p:cNvPr>
            <p:cNvSpPr txBox="1"/>
            <p:nvPr/>
          </p:nvSpPr>
          <p:spPr>
            <a:xfrm>
              <a:off x="484093" y="2511972"/>
              <a:ext cx="2863451" cy="421041"/>
            </a:xfrm>
            <a:prstGeom prst="rect">
              <a:avLst/>
            </a:prstGeom>
            <a:solidFill>
              <a:srgbClr val="455359"/>
            </a:solidFill>
          </p:spPr>
          <p:txBody>
            <a:bodyPr wrap="square" rtlCol="0">
              <a:spAutoFit/>
            </a:bodyPr>
            <a:lstStyle/>
            <a:p>
              <a:pPr algn="ctr"/>
              <a:r>
                <a:rPr lang="en-US" sz="2000" dirty="0">
                  <a:solidFill>
                    <a:schemeClr val="bg1"/>
                  </a:solidFill>
                </a:rPr>
                <a:t>DATA</a:t>
              </a:r>
            </a:p>
          </p:txBody>
        </p:sp>
        <p:sp>
          <p:nvSpPr>
            <p:cNvPr id="8" name="TextBox 7">
              <a:extLst>
                <a:ext uri="{FF2B5EF4-FFF2-40B4-BE49-F238E27FC236}">
                  <a16:creationId xmlns:a16="http://schemas.microsoft.com/office/drawing/2014/main" id="{FCEC21D1-27BE-ED48-A1BA-8C668D6346C0}"/>
                </a:ext>
              </a:extLst>
            </p:cNvPr>
            <p:cNvSpPr txBox="1"/>
            <p:nvPr/>
          </p:nvSpPr>
          <p:spPr>
            <a:xfrm>
              <a:off x="768042" y="3103179"/>
              <a:ext cx="2251008" cy="1392673"/>
            </a:xfrm>
            <a:prstGeom prst="rect">
              <a:avLst/>
            </a:prstGeom>
            <a:noFill/>
          </p:spPr>
          <p:txBody>
            <a:bodyPr wrap="square" rtlCol="0">
              <a:spAutoFit/>
            </a:bodyPr>
            <a:lstStyle/>
            <a:p>
              <a:pPr>
                <a:spcAft>
                  <a:spcPts val="600"/>
                </a:spcAft>
              </a:pPr>
              <a:r>
                <a:rPr lang="en-GB" sz="2000" dirty="0">
                  <a:solidFill>
                    <a:srgbClr val="455359"/>
                  </a:solidFill>
                  <a:latin typeface="Univers Condensed Light" panose="020B0506020202050204" pitchFamily="34" charset="0"/>
                </a:rPr>
                <a:t>Enable open data and responsible data use and exchange</a:t>
              </a:r>
            </a:p>
          </p:txBody>
        </p:sp>
        <p:pic>
          <p:nvPicPr>
            <p:cNvPr id="13" name="Picture 12" descr="A picture containing graphics, sign, shirt, drawing&#10;&#10;Description automatically generated">
              <a:extLst>
                <a:ext uri="{FF2B5EF4-FFF2-40B4-BE49-F238E27FC236}">
                  <a16:creationId xmlns:a16="http://schemas.microsoft.com/office/drawing/2014/main" id="{A2B42A26-5300-B74E-8D2E-8AA74ED82D6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68042" y="805906"/>
              <a:ext cx="2251008" cy="1648994"/>
            </a:xfrm>
            <a:prstGeom prst="rect">
              <a:avLst/>
            </a:prstGeom>
          </p:spPr>
        </p:pic>
      </p:grpSp>
      <p:grpSp>
        <p:nvGrpSpPr>
          <p:cNvPr id="23" name="Group 22">
            <a:extLst>
              <a:ext uri="{FF2B5EF4-FFF2-40B4-BE49-F238E27FC236}">
                <a16:creationId xmlns:a16="http://schemas.microsoft.com/office/drawing/2014/main" id="{2B052E86-124C-4641-9A75-6E648A68CEEB}"/>
              </a:ext>
            </a:extLst>
          </p:cNvPr>
          <p:cNvGrpSpPr/>
          <p:nvPr/>
        </p:nvGrpSpPr>
        <p:grpSpPr>
          <a:xfrm>
            <a:off x="3104176" y="2203510"/>
            <a:ext cx="2833617" cy="4131275"/>
            <a:chOff x="7897689" y="1498914"/>
            <a:chExt cx="2863452" cy="4316506"/>
          </a:xfrm>
        </p:grpSpPr>
        <p:grpSp>
          <p:nvGrpSpPr>
            <p:cNvPr id="18" name="Group 17">
              <a:extLst>
                <a:ext uri="{FF2B5EF4-FFF2-40B4-BE49-F238E27FC236}">
                  <a16:creationId xmlns:a16="http://schemas.microsoft.com/office/drawing/2014/main" id="{732A1552-AB9B-724E-A84E-A84AA521E958}"/>
                </a:ext>
              </a:extLst>
            </p:cNvPr>
            <p:cNvGrpSpPr/>
            <p:nvPr/>
          </p:nvGrpSpPr>
          <p:grpSpPr>
            <a:xfrm>
              <a:off x="7897689" y="1498914"/>
              <a:ext cx="2863452" cy="4316506"/>
              <a:chOff x="484093" y="685801"/>
              <a:chExt cx="2863452" cy="4316506"/>
            </a:xfrm>
          </p:grpSpPr>
          <p:sp>
            <p:nvSpPr>
              <p:cNvPr id="19" name="Rounded Rectangle 18">
                <a:extLst>
                  <a:ext uri="{FF2B5EF4-FFF2-40B4-BE49-F238E27FC236}">
                    <a16:creationId xmlns:a16="http://schemas.microsoft.com/office/drawing/2014/main" id="{2CA92340-2A75-1A44-A130-30532A4293C0}"/>
                  </a:ext>
                </a:extLst>
              </p:cNvPr>
              <p:cNvSpPr/>
              <p:nvPr/>
            </p:nvSpPr>
            <p:spPr>
              <a:xfrm>
                <a:off x="484094" y="685801"/>
                <a:ext cx="2863451" cy="4316506"/>
              </a:xfrm>
              <a:prstGeom prst="roundRect">
                <a:avLst/>
              </a:prstGeom>
              <a:solidFill>
                <a:schemeClr val="bg1"/>
              </a:solidFill>
              <a:ln w="222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Box 19">
                <a:extLst>
                  <a:ext uri="{FF2B5EF4-FFF2-40B4-BE49-F238E27FC236}">
                    <a16:creationId xmlns:a16="http://schemas.microsoft.com/office/drawing/2014/main" id="{F9DE315E-23D5-1147-B1D2-D36A63C5882D}"/>
                  </a:ext>
                </a:extLst>
              </p:cNvPr>
              <p:cNvSpPr txBox="1"/>
              <p:nvPr/>
            </p:nvSpPr>
            <p:spPr>
              <a:xfrm>
                <a:off x="484093" y="2511972"/>
                <a:ext cx="2863451" cy="418049"/>
              </a:xfrm>
              <a:prstGeom prst="rect">
                <a:avLst/>
              </a:prstGeom>
              <a:solidFill>
                <a:srgbClr val="455359"/>
              </a:solidFill>
            </p:spPr>
            <p:txBody>
              <a:bodyPr wrap="square" rtlCol="0">
                <a:spAutoFit/>
              </a:bodyPr>
              <a:lstStyle/>
              <a:p>
                <a:pPr algn="ctr"/>
                <a:r>
                  <a:rPr lang="en-US" sz="2000" dirty="0">
                    <a:solidFill>
                      <a:schemeClr val="bg1"/>
                    </a:solidFill>
                  </a:rPr>
                  <a:t>ARTIFICIAL INTELLIGENCE</a:t>
                </a:r>
              </a:p>
            </p:txBody>
          </p:sp>
          <p:sp>
            <p:nvSpPr>
              <p:cNvPr id="21" name="TextBox 20">
                <a:extLst>
                  <a:ext uri="{FF2B5EF4-FFF2-40B4-BE49-F238E27FC236}">
                    <a16:creationId xmlns:a16="http://schemas.microsoft.com/office/drawing/2014/main" id="{6D388936-8773-CF45-B277-ACA28F41FB17}"/>
                  </a:ext>
                </a:extLst>
              </p:cNvPr>
              <p:cNvSpPr txBox="1"/>
              <p:nvPr/>
            </p:nvSpPr>
            <p:spPr>
              <a:xfrm>
                <a:off x="768042" y="3103179"/>
                <a:ext cx="2251008" cy="1382777"/>
              </a:xfrm>
              <a:prstGeom prst="rect">
                <a:avLst/>
              </a:prstGeom>
              <a:noFill/>
            </p:spPr>
            <p:txBody>
              <a:bodyPr wrap="square" rtlCol="0">
                <a:spAutoFit/>
              </a:bodyPr>
              <a:lstStyle/>
              <a:p>
                <a:pPr>
                  <a:spcAft>
                    <a:spcPts val="600"/>
                  </a:spcAft>
                </a:pPr>
                <a:r>
                  <a:rPr lang="en-US" sz="2000" dirty="0">
                    <a:solidFill>
                      <a:srgbClr val="455359"/>
                    </a:solidFill>
                    <a:latin typeface="Univers Condensed Light" panose="020B0506020202050204" pitchFamily="34" charset="0"/>
                  </a:rPr>
                  <a:t>Develop responsible AI applicable to achieving the SDGs</a:t>
                </a:r>
                <a:endParaRPr lang="en-ES" sz="2000" dirty="0">
                  <a:solidFill>
                    <a:srgbClr val="455359"/>
                  </a:solidFill>
                  <a:latin typeface="Univers Condensed Light" panose="020B0506020202050204" pitchFamily="34" charset="0"/>
                </a:endParaRPr>
              </a:p>
            </p:txBody>
          </p:sp>
        </p:grpSp>
        <p:pic>
          <p:nvPicPr>
            <p:cNvPr id="14" name="Picture 13" descr="A picture containing drawing&#10;&#10;Description automatically generated">
              <a:extLst>
                <a:ext uri="{FF2B5EF4-FFF2-40B4-BE49-F238E27FC236}">
                  <a16:creationId xmlns:a16="http://schemas.microsoft.com/office/drawing/2014/main" id="{EDCFE559-C6DA-7344-84A2-17D6B2848C4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290745" y="1645885"/>
              <a:ext cx="2141901" cy="1648994"/>
            </a:xfrm>
            <a:prstGeom prst="rect">
              <a:avLst/>
            </a:prstGeom>
          </p:spPr>
        </p:pic>
      </p:grpSp>
      <p:grpSp>
        <p:nvGrpSpPr>
          <p:cNvPr id="37" name="Group 36">
            <a:extLst>
              <a:ext uri="{FF2B5EF4-FFF2-40B4-BE49-F238E27FC236}">
                <a16:creationId xmlns:a16="http://schemas.microsoft.com/office/drawing/2014/main" id="{90CFD40E-87FB-EC47-AFA9-41CB0C1C8FC3}"/>
              </a:ext>
            </a:extLst>
          </p:cNvPr>
          <p:cNvGrpSpPr/>
          <p:nvPr/>
        </p:nvGrpSpPr>
        <p:grpSpPr>
          <a:xfrm>
            <a:off x="6137133" y="2254446"/>
            <a:ext cx="2921314" cy="4079765"/>
            <a:chOff x="6244709" y="1676225"/>
            <a:chExt cx="2921314" cy="4079765"/>
          </a:xfrm>
        </p:grpSpPr>
        <p:grpSp>
          <p:nvGrpSpPr>
            <p:cNvPr id="26" name="Group 25">
              <a:extLst>
                <a:ext uri="{FF2B5EF4-FFF2-40B4-BE49-F238E27FC236}">
                  <a16:creationId xmlns:a16="http://schemas.microsoft.com/office/drawing/2014/main" id="{06CD2D8F-555C-8845-97DC-F5870507C841}"/>
                </a:ext>
              </a:extLst>
            </p:cNvPr>
            <p:cNvGrpSpPr/>
            <p:nvPr/>
          </p:nvGrpSpPr>
          <p:grpSpPr>
            <a:xfrm>
              <a:off x="6244709" y="1676359"/>
              <a:ext cx="2921314" cy="4079631"/>
              <a:chOff x="484093" y="685801"/>
              <a:chExt cx="2863452" cy="4316506"/>
            </a:xfrm>
          </p:grpSpPr>
          <p:sp>
            <p:nvSpPr>
              <p:cNvPr id="27" name="Rounded Rectangle 26">
                <a:extLst>
                  <a:ext uri="{FF2B5EF4-FFF2-40B4-BE49-F238E27FC236}">
                    <a16:creationId xmlns:a16="http://schemas.microsoft.com/office/drawing/2014/main" id="{B2336DC7-16EF-7E42-AC79-F17DC172AC88}"/>
                  </a:ext>
                </a:extLst>
              </p:cNvPr>
              <p:cNvSpPr/>
              <p:nvPr/>
            </p:nvSpPr>
            <p:spPr>
              <a:xfrm>
                <a:off x="484094" y="685801"/>
                <a:ext cx="2863451" cy="4316506"/>
              </a:xfrm>
              <a:prstGeom prst="roundRect">
                <a:avLst/>
              </a:prstGeom>
              <a:solidFill>
                <a:schemeClr val="bg1"/>
              </a:solidFill>
              <a:ln w="222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a:extLst>
                  <a:ext uri="{FF2B5EF4-FFF2-40B4-BE49-F238E27FC236}">
                    <a16:creationId xmlns:a16="http://schemas.microsoft.com/office/drawing/2014/main" id="{5371164F-E519-9748-BADB-9F768B06F7E4}"/>
                  </a:ext>
                </a:extLst>
              </p:cNvPr>
              <p:cNvSpPr txBox="1"/>
              <p:nvPr/>
            </p:nvSpPr>
            <p:spPr>
              <a:xfrm>
                <a:off x="484093" y="2511972"/>
                <a:ext cx="2863451" cy="423342"/>
              </a:xfrm>
              <a:prstGeom prst="rect">
                <a:avLst/>
              </a:prstGeom>
              <a:solidFill>
                <a:srgbClr val="455359"/>
              </a:solidFill>
            </p:spPr>
            <p:txBody>
              <a:bodyPr wrap="square" rtlCol="0">
                <a:spAutoFit/>
              </a:bodyPr>
              <a:lstStyle/>
              <a:p>
                <a:pPr algn="ctr"/>
                <a:r>
                  <a:rPr lang="en-US" sz="2000" dirty="0">
                    <a:solidFill>
                      <a:schemeClr val="bg1"/>
                    </a:solidFill>
                  </a:rPr>
                  <a:t>DIGITAL SERVICES</a:t>
                </a:r>
              </a:p>
            </p:txBody>
          </p:sp>
          <p:sp>
            <p:nvSpPr>
              <p:cNvPr id="29" name="TextBox 28">
                <a:extLst>
                  <a:ext uri="{FF2B5EF4-FFF2-40B4-BE49-F238E27FC236}">
                    <a16:creationId xmlns:a16="http://schemas.microsoft.com/office/drawing/2014/main" id="{2B74B272-9405-034E-AF58-AE716210EDE8}"/>
                  </a:ext>
                </a:extLst>
              </p:cNvPr>
              <p:cNvSpPr txBox="1"/>
              <p:nvPr/>
            </p:nvSpPr>
            <p:spPr>
              <a:xfrm>
                <a:off x="768042" y="3103179"/>
                <a:ext cx="2251008" cy="1400282"/>
              </a:xfrm>
              <a:prstGeom prst="rect">
                <a:avLst/>
              </a:prstGeom>
              <a:noFill/>
            </p:spPr>
            <p:txBody>
              <a:bodyPr wrap="square" rtlCol="0">
                <a:spAutoFit/>
              </a:bodyPr>
              <a:lstStyle/>
              <a:p>
                <a:r>
                  <a:rPr lang="en-US" sz="2000" dirty="0">
                    <a:solidFill>
                      <a:srgbClr val="455359"/>
                    </a:solidFill>
                    <a:latin typeface="Univers Condensed Light" panose="020B0306020202040204" pitchFamily="34" charset="0"/>
                  </a:rPr>
                  <a:t>Enable and validate bundled digital services for food systems</a:t>
                </a:r>
              </a:p>
            </p:txBody>
          </p:sp>
        </p:grpSp>
        <p:pic>
          <p:nvPicPr>
            <p:cNvPr id="36" name="Picture 35" descr="A close up of a logo&#10;&#10;Description automatically generated">
              <a:extLst>
                <a:ext uri="{FF2B5EF4-FFF2-40B4-BE49-F238E27FC236}">
                  <a16:creationId xmlns:a16="http://schemas.microsoft.com/office/drawing/2014/main" id="{D1D2A690-8A69-5C43-B5B1-FA97BF34A9A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887192" y="1676225"/>
              <a:ext cx="1657266" cy="1696870"/>
            </a:xfrm>
            <a:prstGeom prst="rect">
              <a:avLst/>
            </a:prstGeom>
          </p:spPr>
        </p:pic>
      </p:grpSp>
      <p:grpSp>
        <p:nvGrpSpPr>
          <p:cNvPr id="40" name="Group 39">
            <a:extLst>
              <a:ext uri="{FF2B5EF4-FFF2-40B4-BE49-F238E27FC236}">
                <a16:creationId xmlns:a16="http://schemas.microsoft.com/office/drawing/2014/main" id="{E4B3E485-F47D-6343-8DC8-6F64F5E1E5AF}"/>
              </a:ext>
            </a:extLst>
          </p:cNvPr>
          <p:cNvGrpSpPr/>
          <p:nvPr/>
        </p:nvGrpSpPr>
        <p:grpSpPr>
          <a:xfrm>
            <a:off x="9257787" y="2243435"/>
            <a:ext cx="2679654" cy="4090776"/>
            <a:chOff x="9365363" y="1665214"/>
            <a:chExt cx="2679654" cy="4090776"/>
          </a:xfrm>
        </p:grpSpPr>
        <p:grpSp>
          <p:nvGrpSpPr>
            <p:cNvPr id="31" name="Group 30">
              <a:extLst>
                <a:ext uri="{FF2B5EF4-FFF2-40B4-BE49-F238E27FC236}">
                  <a16:creationId xmlns:a16="http://schemas.microsoft.com/office/drawing/2014/main" id="{A48A2F2F-6DC7-2F44-BEAE-16ADE94688D0}"/>
                </a:ext>
              </a:extLst>
            </p:cNvPr>
            <p:cNvGrpSpPr/>
            <p:nvPr/>
          </p:nvGrpSpPr>
          <p:grpSpPr>
            <a:xfrm>
              <a:off x="9365363" y="1665214"/>
              <a:ext cx="2679654" cy="4090776"/>
              <a:chOff x="484093" y="685801"/>
              <a:chExt cx="2863452" cy="4316506"/>
            </a:xfrm>
          </p:grpSpPr>
          <p:sp>
            <p:nvSpPr>
              <p:cNvPr id="32" name="Rounded Rectangle 31">
                <a:extLst>
                  <a:ext uri="{FF2B5EF4-FFF2-40B4-BE49-F238E27FC236}">
                    <a16:creationId xmlns:a16="http://schemas.microsoft.com/office/drawing/2014/main" id="{B0EE6B3E-25B1-F742-978E-2379932D71BF}"/>
                  </a:ext>
                </a:extLst>
              </p:cNvPr>
              <p:cNvSpPr/>
              <p:nvPr/>
            </p:nvSpPr>
            <p:spPr>
              <a:xfrm>
                <a:off x="484094" y="685801"/>
                <a:ext cx="2863451" cy="4316506"/>
              </a:xfrm>
              <a:prstGeom prst="roundRect">
                <a:avLst/>
              </a:prstGeom>
              <a:solidFill>
                <a:schemeClr val="bg1"/>
              </a:solidFill>
              <a:ln w="222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a:extLst>
                  <a:ext uri="{FF2B5EF4-FFF2-40B4-BE49-F238E27FC236}">
                    <a16:creationId xmlns:a16="http://schemas.microsoft.com/office/drawing/2014/main" id="{20ACD1A3-39E5-C342-B2DE-9B0E79B3CF6A}"/>
                  </a:ext>
                </a:extLst>
              </p:cNvPr>
              <p:cNvSpPr txBox="1"/>
              <p:nvPr/>
            </p:nvSpPr>
            <p:spPr>
              <a:xfrm>
                <a:off x="484093" y="2511972"/>
                <a:ext cx="2863451" cy="422188"/>
              </a:xfrm>
              <a:prstGeom prst="rect">
                <a:avLst/>
              </a:prstGeom>
              <a:solidFill>
                <a:srgbClr val="455359"/>
              </a:solidFill>
            </p:spPr>
            <p:txBody>
              <a:bodyPr wrap="square" rtlCol="0">
                <a:spAutoFit/>
              </a:bodyPr>
              <a:lstStyle/>
              <a:p>
                <a:pPr algn="ctr"/>
                <a:r>
                  <a:rPr lang="en-US" sz="2000" dirty="0">
                    <a:solidFill>
                      <a:schemeClr val="bg1"/>
                    </a:solidFill>
                  </a:rPr>
                  <a:t>DIGITAL TRUST </a:t>
                </a:r>
              </a:p>
            </p:txBody>
          </p:sp>
          <p:sp>
            <p:nvSpPr>
              <p:cNvPr id="34" name="TextBox 33">
                <a:extLst>
                  <a:ext uri="{FF2B5EF4-FFF2-40B4-BE49-F238E27FC236}">
                    <a16:creationId xmlns:a16="http://schemas.microsoft.com/office/drawing/2014/main" id="{BB673197-85DB-FA43-9E30-8F766BEFABD4}"/>
                  </a:ext>
                </a:extLst>
              </p:cNvPr>
              <p:cNvSpPr txBox="1"/>
              <p:nvPr/>
            </p:nvSpPr>
            <p:spPr>
              <a:xfrm>
                <a:off x="768042" y="3103179"/>
                <a:ext cx="2439600" cy="1071708"/>
              </a:xfrm>
              <a:prstGeom prst="rect">
                <a:avLst/>
              </a:prstGeom>
              <a:noFill/>
            </p:spPr>
            <p:txBody>
              <a:bodyPr wrap="square" rtlCol="0">
                <a:spAutoFit/>
              </a:bodyPr>
              <a:lstStyle/>
              <a:p>
                <a:pPr>
                  <a:spcAft>
                    <a:spcPts val="600"/>
                  </a:spcAft>
                </a:pPr>
                <a:r>
                  <a:rPr lang="en-GB" sz="2000" dirty="0">
                    <a:solidFill>
                      <a:srgbClr val="455359"/>
                    </a:solidFill>
                    <a:latin typeface="Univers Condensed Light" panose="020B0506020202050204" pitchFamily="34" charset="0"/>
                  </a:rPr>
                  <a:t>Build trust and enable responsible collective action</a:t>
                </a:r>
              </a:p>
            </p:txBody>
          </p:sp>
        </p:grpSp>
        <p:pic>
          <p:nvPicPr>
            <p:cNvPr id="39" name="Picture 38">
              <a:extLst>
                <a:ext uri="{FF2B5EF4-FFF2-40B4-BE49-F238E27FC236}">
                  <a16:creationId xmlns:a16="http://schemas.microsoft.com/office/drawing/2014/main" id="{9641E0A7-0810-3344-8C0C-9909F64C68F0}"/>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143280" y="1776731"/>
              <a:ext cx="1555661" cy="1544388"/>
            </a:xfrm>
            <a:prstGeom prst="rect">
              <a:avLst/>
            </a:prstGeom>
          </p:spPr>
        </p:pic>
      </p:grpSp>
      <p:sp>
        <p:nvSpPr>
          <p:cNvPr id="41" name="Title 1">
            <a:extLst>
              <a:ext uri="{FF2B5EF4-FFF2-40B4-BE49-F238E27FC236}">
                <a16:creationId xmlns:a16="http://schemas.microsoft.com/office/drawing/2014/main" id="{4AEDF2C3-9998-3F46-961F-8EC93D6D6165}"/>
              </a:ext>
            </a:extLst>
          </p:cNvPr>
          <p:cNvSpPr>
            <a:spLocks noGrp="1"/>
          </p:cNvSpPr>
          <p:nvPr>
            <p:ph type="title"/>
          </p:nvPr>
        </p:nvSpPr>
        <p:spPr>
          <a:xfrm>
            <a:off x="354920" y="233574"/>
            <a:ext cx="10515600" cy="1325563"/>
          </a:xfrm>
        </p:spPr>
        <p:txBody>
          <a:bodyPr>
            <a:normAutofit/>
          </a:bodyPr>
          <a:lstStyle/>
          <a:p>
            <a:r>
              <a:rPr lang="en-US" b="1" dirty="0">
                <a:solidFill>
                  <a:schemeClr val="tx2"/>
                </a:solidFill>
                <a:latin typeface="Univers Condensed" panose="020B0506020202050204" pitchFamily="34" charset="0"/>
              </a:rPr>
              <a:t>DIGITAL TRENDS </a:t>
            </a:r>
            <a:br>
              <a:rPr lang="en-US" b="1" dirty="0">
                <a:solidFill>
                  <a:schemeClr val="tx2"/>
                </a:solidFill>
                <a:latin typeface="Univers Condensed" panose="020B0506020202050204" pitchFamily="34" charset="0"/>
              </a:rPr>
            </a:br>
            <a:r>
              <a:rPr lang="en-US" b="1" dirty="0">
                <a:solidFill>
                  <a:schemeClr val="tx2"/>
                </a:solidFill>
                <a:latin typeface="Univers Condensed" panose="020B0506020202050204" pitchFamily="34" charset="0"/>
              </a:rPr>
              <a:t>&amp; </a:t>
            </a:r>
            <a:r>
              <a:rPr lang="en-US" b="1" dirty="0">
                <a:solidFill>
                  <a:srgbClr val="F7951D"/>
                </a:solidFill>
                <a:latin typeface="Univers Condensed" panose="020B0506020202050204" pitchFamily="34" charset="0"/>
              </a:rPr>
              <a:t>INTERVENTIONS </a:t>
            </a:r>
          </a:p>
        </p:txBody>
      </p:sp>
    </p:spTree>
    <p:extLst>
      <p:ext uri="{BB962C8B-B14F-4D97-AF65-F5344CB8AC3E}">
        <p14:creationId xmlns:p14="http://schemas.microsoft.com/office/powerpoint/2010/main" val="12904715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A picture containing graphics, sign, shirt, drawing&#10;&#10;Description automatically generated">
            <a:extLst>
              <a:ext uri="{FF2B5EF4-FFF2-40B4-BE49-F238E27FC236}">
                <a16:creationId xmlns:a16="http://schemas.microsoft.com/office/drawing/2014/main" id="{5CC94215-0061-F542-803D-2E73FED170C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2147" y="1534632"/>
            <a:ext cx="2542565" cy="1862576"/>
          </a:xfrm>
          <a:prstGeom prst="rect">
            <a:avLst/>
          </a:prstGeom>
        </p:spPr>
      </p:pic>
      <p:sp>
        <p:nvSpPr>
          <p:cNvPr id="18" name="Content Placeholder 2">
            <a:extLst>
              <a:ext uri="{FF2B5EF4-FFF2-40B4-BE49-F238E27FC236}">
                <a16:creationId xmlns:a16="http://schemas.microsoft.com/office/drawing/2014/main" id="{FB20A31C-75A5-48BB-9DA6-F9533FAD39BE}"/>
              </a:ext>
            </a:extLst>
          </p:cNvPr>
          <p:cNvSpPr>
            <a:spLocks noGrp="1"/>
          </p:cNvSpPr>
          <p:nvPr>
            <p:ph idx="1"/>
          </p:nvPr>
        </p:nvSpPr>
        <p:spPr>
          <a:xfrm>
            <a:off x="3986337" y="1213521"/>
            <a:ext cx="7997276" cy="2608984"/>
          </a:xfrm>
        </p:spPr>
        <p:txBody>
          <a:bodyPr vert="horz" lIns="91440" tIns="45720" rIns="91440" bIns="45720" rtlCol="0" anchor="ctr">
            <a:normAutofit/>
          </a:bodyPr>
          <a:lstStyle/>
          <a:p>
            <a:r>
              <a:rPr lang="en-US" sz="2400" dirty="0">
                <a:solidFill>
                  <a:schemeClr val="tx1">
                    <a:lumMod val="75000"/>
                    <a:lumOff val="25000"/>
                  </a:schemeClr>
                </a:solidFill>
                <a:latin typeface="Univers Condensed Light" panose="020B0306020202040204" pitchFamily="34" charset="0"/>
              </a:rPr>
              <a:t>The internet transformed knowledge and data sharing &amp; enabled the pursuit of a global ‘knowledge commons’ vision</a:t>
            </a:r>
          </a:p>
          <a:p>
            <a:r>
              <a:rPr lang="en-US" sz="2400" dirty="0">
                <a:solidFill>
                  <a:schemeClr val="tx1">
                    <a:lumMod val="75000"/>
                    <a:lumOff val="25000"/>
                  </a:schemeClr>
                </a:solidFill>
                <a:latin typeface="Univers Condensed Light" panose="020B0306020202040204" pitchFamily="34" charset="0"/>
              </a:rPr>
              <a:t>The open and FAIR movement is accelerating yet not meeting the demand for good quality data in the agriculture space</a:t>
            </a:r>
          </a:p>
          <a:p>
            <a:r>
              <a:rPr lang="en-US" sz="2400" dirty="0">
                <a:solidFill>
                  <a:schemeClr val="tx1">
                    <a:lumMod val="75000"/>
                    <a:lumOff val="25000"/>
                  </a:schemeClr>
                </a:solidFill>
                <a:latin typeface="Univers Condensed Light" panose="020B0306020202040204" pitchFamily="34" charset="0"/>
              </a:rPr>
              <a:t>Legitimate reasons to restrict data in many contexts versus legitimate public good uses for restricted data.  </a:t>
            </a:r>
          </a:p>
        </p:txBody>
      </p:sp>
      <p:sp>
        <p:nvSpPr>
          <p:cNvPr id="3" name="TextBox 2">
            <a:extLst>
              <a:ext uri="{FF2B5EF4-FFF2-40B4-BE49-F238E27FC236}">
                <a16:creationId xmlns:a16="http://schemas.microsoft.com/office/drawing/2014/main" id="{2DE6C93B-4EEC-704D-A2ED-0DBE6AC51E25}"/>
              </a:ext>
            </a:extLst>
          </p:cNvPr>
          <p:cNvSpPr txBox="1"/>
          <p:nvPr/>
        </p:nvSpPr>
        <p:spPr>
          <a:xfrm>
            <a:off x="3986334" y="4278279"/>
            <a:ext cx="7789567" cy="2308324"/>
          </a:xfrm>
          <a:prstGeom prst="rect">
            <a:avLst/>
          </a:prstGeom>
          <a:noFill/>
        </p:spPr>
        <p:txBody>
          <a:bodyPr wrap="square" rtlCol="0">
            <a:spAutoFit/>
          </a:bodyPr>
          <a:lstStyle/>
          <a:p>
            <a:pPr marL="171450" indent="-171450">
              <a:buFont typeface="Arial" panose="020B0604020202020204" pitchFamily="34" charset="0"/>
              <a:buChar char="•"/>
            </a:pPr>
            <a:r>
              <a:rPr lang="en-US" sz="2400" dirty="0">
                <a:solidFill>
                  <a:schemeClr val="tx1">
                    <a:lumMod val="75000"/>
                    <a:lumOff val="25000"/>
                  </a:schemeClr>
                </a:solidFill>
                <a:latin typeface="Univers Condensed Light" panose="020B0306020202040204" pitchFamily="34" charset="0"/>
              </a:rPr>
              <a:t>Help meet the FAIR data demand as much as is ethical/ responsible across our research domains</a:t>
            </a:r>
          </a:p>
          <a:p>
            <a:pPr marL="171450" indent="-171450">
              <a:buFont typeface="Arial" panose="020B0604020202020204" pitchFamily="34" charset="0"/>
              <a:buChar char="•"/>
            </a:pPr>
            <a:r>
              <a:rPr lang="en-US" sz="2400" dirty="0">
                <a:solidFill>
                  <a:schemeClr val="tx1">
                    <a:lumMod val="75000"/>
                    <a:lumOff val="25000"/>
                  </a:schemeClr>
                </a:solidFill>
                <a:latin typeface="Univers Condensed Light" panose="020B0306020202040204" pitchFamily="34" charset="0"/>
              </a:rPr>
              <a:t>Continue to use and contribute to wider community data standards</a:t>
            </a:r>
          </a:p>
          <a:p>
            <a:pPr marL="171450" indent="-171450">
              <a:buFont typeface="Arial" panose="020B0604020202020204" pitchFamily="34" charset="0"/>
              <a:buChar char="•"/>
            </a:pPr>
            <a:r>
              <a:rPr lang="en-US" sz="2400" dirty="0">
                <a:solidFill>
                  <a:schemeClr val="tx1">
                    <a:lumMod val="75000"/>
                    <a:lumOff val="25000"/>
                  </a:schemeClr>
                </a:solidFill>
                <a:latin typeface="Univers Condensed Light" panose="020B0306020202040204" pitchFamily="34" charset="0"/>
              </a:rPr>
              <a:t>Develop a role as a responsible data intermediary for ethical data sharing</a:t>
            </a:r>
          </a:p>
          <a:p>
            <a:pPr marL="171450" indent="-171450">
              <a:buFont typeface="Arial" panose="020B0604020202020204" pitchFamily="34" charset="0"/>
              <a:buChar char="•"/>
            </a:pPr>
            <a:r>
              <a:rPr lang="en-US" sz="2400" dirty="0">
                <a:solidFill>
                  <a:schemeClr val="tx1">
                    <a:lumMod val="75000"/>
                    <a:lumOff val="25000"/>
                  </a:schemeClr>
                </a:solidFill>
                <a:latin typeface="Univers Condensed Light" panose="020B0306020202040204" pitchFamily="34" charset="0"/>
              </a:rPr>
              <a:t>Fully implement our own data standards and policies</a:t>
            </a:r>
            <a:endParaRPr lang="en-US" sz="2100" dirty="0">
              <a:solidFill>
                <a:schemeClr val="tx1">
                  <a:lumMod val="75000"/>
                  <a:lumOff val="25000"/>
                </a:schemeClr>
              </a:solidFill>
              <a:latin typeface="Univers Condensed Light" panose="020B0306020202040204" pitchFamily="34" charset="0"/>
            </a:endParaRPr>
          </a:p>
        </p:txBody>
      </p:sp>
      <p:sp>
        <p:nvSpPr>
          <p:cNvPr id="14" name="TextBox 13">
            <a:extLst>
              <a:ext uri="{FF2B5EF4-FFF2-40B4-BE49-F238E27FC236}">
                <a16:creationId xmlns:a16="http://schemas.microsoft.com/office/drawing/2014/main" id="{7A8AD643-55B1-FB43-ADBA-1F3E00CACB25}"/>
              </a:ext>
            </a:extLst>
          </p:cNvPr>
          <p:cNvSpPr txBox="1"/>
          <p:nvPr/>
        </p:nvSpPr>
        <p:spPr>
          <a:xfrm>
            <a:off x="3986334" y="240620"/>
            <a:ext cx="7789567" cy="892552"/>
          </a:xfrm>
          <a:prstGeom prst="rect">
            <a:avLst/>
          </a:prstGeom>
          <a:noFill/>
        </p:spPr>
        <p:txBody>
          <a:bodyPr wrap="square" rtlCol="0" anchor="ctr">
            <a:spAutoFit/>
          </a:bodyPr>
          <a:lstStyle/>
          <a:p>
            <a:pPr defTabSz="457200">
              <a:lnSpc>
                <a:spcPct val="100000"/>
              </a:lnSpc>
              <a:spcBef>
                <a:spcPts val="1000"/>
              </a:spcBef>
              <a:spcAft>
                <a:spcPts val="1000"/>
              </a:spcAft>
              <a:defRPr/>
            </a:pPr>
            <a:r>
              <a:rPr lang="en-US" sz="2800" b="1" dirty="0">
                <a:solidFill>
                  <a:schemeClr val="tx2"/>
                </a:solidFill>
                <a:latin typeface="Univers Condensed" panose="020B0506020202050204" pitchFamily="34" charset="0"/>
              </a:rPr>
              <a:t>DATA SHARING &amp; EXCHANGE </a:t>
            </a:r>
            <a:br>
              <a:rPr lang="en-US" sz="2400" dirty="0">
                <a:solidFill>
                  <a:srgbClr val="F7951D"/>
                </a:solidFill>
                <a:latin typeface="Univers Condensed" panose="020B0506020202050204" pitchFamily="34" charset="0"/>
              </a:rPr>
            </a:br>
            <a:r>
              <a:rPr lang="en-US" sz="2400" dirty="0">
                <a:solidFill>
                  <a:srgbClr val="F7951D"/>
                </a:solidFill>
                <a:latin typeface="Univers Condensed" panose="020B0506020202050204" pitchFamily="34" charset="0"/>
              </a:rPr>
              <a:t>is becoming more critical, and more nuanced</a:t>
            </a:r>
          </a:p>
        </p:txBody>
      </p:sp>
      <p:sp>
        <p:nvSpPr>
          <p:cNvPr id="6" name="Pentagon 5">
            <a:extLst>
              <a:ext uri="{FF2B5EF4-FFF2-40B4-BE49-F238E27FC236}">
                <a16:creationId xmlns:a16="http://schemas.microsoft.com/office/drawing/2014/main" id="{B6F46AB9-4AF6-DD4A-A704-717AF94D28DA}"/>
              </a:ext>
            </a:extLst>
          </p:cNvPr>
          <p:cNvSpPr/>
          <p:nvPr/>
        </p:nvSpPr>
        <p:spPr>
          <a:xfrm>
            <a:off x="0" y="502369"/>
            <a:ext cx="3778624" cy="540503"/>
          </a:xfrm>
          <a:prstGeom prst="homePlate">
            <a:avLst/>
          </a:prstGeom>
          <a:solidFill>
            <a:srgbClr val="455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bg1"/>
                </a:solidFill>
                <a:latin typeface="Univers Condensed" panose="020B0506020202050204" pitchFamily="34" charset="0"/>
              </a:rPr>
              <a:t>DIGITAL TREND</a:t>
            </a:r>
          </a:p>
        </p:txBody>
      </p:sp>
      <p:sp>
        <p:nvSpPr>
          <p:cNvPr id="17" name="TextBox 16">
            <a:extLst>
              <a:ext uri="{FF2B5EF4-FFF2-40B4-BE49-F238E27FC236}">
                <a16:creationId xmlns:a16="http://schemas.microsoft.com/office/drawing/2014/main" id="{1EF3121C-A9D4-AD47-AEE8-EA09986C4CB7}"/>
              </a:ext>
            </a:extLst>
          </p:cNvPr>
          <p:cNvSpPr txBox="1"/>
          <p:nvPr/>
        </p:nvSpPr>
        <p:spPr>
          <a:xfrm>
            <a:off x="3405280" y="3792866"/>
            <a:ext cx="8816789" cy="478272"/>
          </a:xfrm>
          <a:prstGeom prst="rect">
            <a:avLst/>
          </a:prstGeom>
          <a:noFill/>
        </p:spPr>
        <p:txBody>
          <a:bodyPr wrap="square" rtlCol="0" anchor="ctr">
            <a:spAutoFit/>
          </a:bodyPr>
          <a:lstStyle/>
          <a:p>
            <a:pPr algn="ctr">
              <a:lnSpc>
                <a:spcPct val="110000"/>
              </a:lnSpc>
            </a:pPr>
            <a:r>
              <a:rPr lang="en-US" sz="2400" dirty="0">
                <a:solidFill>
                  <a:srgbClr val="F7951D"/>
                </a:solidFill>
                <a:latin typeface="Univers Condensed" panose="020B0506020202050204" pitchFamily="34" charset="0"/>
              </a:rPr>
              <a:t>Develop quality data and serve as trusted data intermediary</a:t>
            </a:r>
          </a:p>
        </p:txBody>
      </p:sp>
      <p:sp>
        <p:nvSpPr>
          <p:cNvPr id="16" name="Pentagon 15">
            <a:extLst>
              <a:ext uri="{FF2B5EF4-FFF2-40B4-BE49-F238E27FC236}">
                <a16:creationId xmlns:a16="http://schemas.microsoft.com/office/drawing/2014/main" id="{8D402CEE-6B0B-FA4D-9410-C9B31D76F6FF}"/>
              </a:ext>
            </a:extLst>
          </p:cNvPr>
          <p:cNvSpPr/>
          <p:nvPr/>
        </p:nvSpPr>
        <p:spPr>
          <a:xfrm>
            <a:off x="0" y="3819921"/>
            <a:ext cx="3778624" cy="540503"/>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cap="all" dirty="0">
                <a:solidFill>
                  <a:schemeClr val="bg1"/>
                </a:solidFill>
                <a:latin typeface="Univers Condensed" panose="020B0506020202050204" pitchFamily="34" charset="0"/>
              </a:rPr>
              <a:t> intervention</a:t>
            </a:r>
            <a:endParaRPr lang="en-US" sz="2400" dirty="0">
              <a:solidFill>
                <a:schemeClr val="bg1"/>
              </a:solidFill>
              <a:latin typeface="Univers Condensed" panose="020B0506020202050204" pitchFamily="34" charset="0"/>
            </a:endParaRPr>
          </a:p>
        </p:txBody>
      </p:sp>
    </p:spTree>
    <p:extLst>
      <p:ext uri="{BB962C8B-B14F-4D97-AF65-F5344CB8AC3E}">
        <p14:creationId xmlns:p14="http://schemas.microsoft.com/office/powerpoint/2010/main" val="23791657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Content Placeholder 2">
            <a:extLst>
              <a:ext uri="{FF2B5EF4-FFF2-40B4-BE49-F238E27FC236}">
                <a16:creationId xmlns:a16="http://schemas.microsoft.com/office/drawing/2014/main" id="{FB20A31C-75A5-48BB-9DA6-F9533FAD39BE}"/>
              </a:ext>
            </a:extLst>
          </p:cNvPr>
          <p:cNvSpPr>
            <a:spLocks noGrp="1"/>
          </p:cNvSpPr>
          <p:nvPr>
            <p:ph idx="1"/>
          </p:nvPr>
        </p:nvSpPr>
        <p:spPr>
          <a:xfrm>
            <a:off x="3986335" y="1953017"/>
            <a:ext cx="7537794" cy="2106106"/>
          </a:xfrm>
        </p:spPr>
        <p:txBody>
          <a:bodyPr vert="horz" lIns="91440" tIns="45720" rIns="91440" bIns="45720" rtlCol="0" anchor="ctr">
            <a:normAutofit lnSpcReduction="10000"/>
          </a:bodyPr>
          <a:lstStyle/>
          <a:p>
            <a:pPr>
              <a:lnSpc>
                <a:spcPct val="100000"/>
              </a:lnSpc>
            </a:pPr>
            <a:r>
              <a:rPr lang="en-US" sz="2400" dirty="0">
                <a:solidFill>
                  <a:schemeClr val="tx1">
                    <a:lumMod val="75000"/>
                    <a:lumOff val="25000"/>
                  </a:schemeClr>
                </a:solidFill>
                <a:latin typeface="Univers Condensed Light" panose="020B0306020202040204" pitchFamily="34" charset="0"/>
              </a:rPr>
              <a:t>AI / ML considered the next ‘General Purpose Technology”</a:t>
            </a:r>
          </a:p>
          <a:p>
            <a:pPr>
              <a:lnSpc>
                <a:spcPct val="100000"/>
              </a:lnSpc>
            </a:pPr>
            <a:r>
              <a:rPr lang="en-US" sz="2400" dirty="0">
                <a:solidFill>
                  <a:schemeClr val="tx1">
                    <a:lumMod val="75000"/>
                    <a:lumOff val="25000"/>
                  </a:schemeClr>
                </a:solidFill>
                <a:latin typeface="Univers Condensed Light" panose="020B0306020202040204" pitchFamily="34" charset="0"/>
              </a:rPr>
              <a:t>ML is applicable to 80% of SDG targets but researchers note some risks with encoding human biases in automated systems</a:t>
            </a:r>
          </a:p>
          <a:p>
            <a:pPr>
              <a:lnSpc>
                <a:spcPct val="100000"/>
              </a:lnSpc>
            </a:pPr>
            <a:r>
              <a:rPr lang="en-US" sz="2400" dirty="0">
                <a:solidFill>
                  <a:schemeClr val="tx1">
                    <a:lumMod val="75000"/>
                    <a:lumOff val="25000"/>
                  </a:schemeClr>
                </a:solidFill>
                <a:latin typeface="Univers Condensed Light" panose="020B0306020202040204" pitchFamily="34" charset="0"/>
              </a:rPr>
              <a:t>ML is notoriously difficult to regulate – hard to apply widely-used ethical frameworks</a:t>
            </a:r>
          </a:p>
          <a:p>
            <a:pPr>
              <a:lnSpc>
                <a:spcPct val="110000"/>
              </a:lnSpc>
            </a:pPr>
            <a:endParaRPr lang="en-US" sz="2100" dirty="0">
              <a:solidFill>
                <a:schemeClr val="tx1">
                  <a:lumMod val="75000"/>
                  <a:lumOff val="25000"/>
                </a:schemeClr>
              </a:solidFill>
            </a:endParaRPr>
          </a:p>
        </p:txBody>
      </p:sp>
      <p:sp>
        <p:nvSpPr>
          <p:cNvPr id="3" name="TextBox 2">
            <a:extLst>
              <a:ext uri="{FF2B5EF4-FFF2-40B4-BE49-F238E27FC236}">
                <a16:creationId xmlns:a16="http://schemas.microsoft.com/office/drawing/2014/main" id="{2DE6C93B-4EEC-704D-A2ED-0DBE6AC51E25}"/>
              </a:ext>
            </a:extLst>
          </p:cNvPr>
          <p:cNvSpPr txBox="1"/>
          <p:nvPr/>
        </p:nvSpPr>
        <p:spPr>
          <a:xfrm>
            <a:off x="3986335" y="4389607"/>
            <a:ext cx="7789567" cy="2382191"/>
          </a:xfrm>
          <a:prstGeom prst="rect">
            <a:avLst/>
          </a:prstGeom>
          <a:noFill/>
        </p:spPr>
        <p:txBody>
          <a:bodyPr wrap="square" rtlCol="0">
            <a:spAutoFit/>
          </a:bodyPr>
          <a:lstStyle/>
          <a:p>
            <a:pPr marL="171450" indent="-171450">
              <a:lnSpc>
                <a:spcPct val="110000"/>
              </a:lnSpc>
              <a:buFont typeface="Arial" panose="020B0604020202020204" pitchFamily="34" charset="0"/>
              <a:buChar char="•"/>
            </a:pPr>
            <a:r>
              <a:rPr lang="en-US" sz="2400" dirty="0">
                <a:solidFill>
                  <a:schemeClr val="tx1">
                    <a:lumMod val="75000"/>
                    <a:lumOff val="25000"/>
                  </a:schemeClr>
                </a:solidFill>
                <a:latin typeface="Univers Condensed Light" panose="020B0306020202040204" pitchFamily="34" charset="0"/>
              </a:rPr>
              <a:t>Build cross-domain partnerships to claim the potential of AI in service of our goals </a:t>
            </a:r>
          </a:p>
          <a:p>
            <a:pPr marL="171450" indent="-171450">
              <a:buFont typeface="Arial" panose="020B0604020202020204" pitchFamily="34" charset="0"/>
              <a:buChar char="•"/>
            </a:pPr>
            <a:r>
              <a:rPr lang="en-US" sz="2400" dirty="0">
                <a:solidFill>
                  <a:schemeClr val="tx1">
                    <a:lumMod val="75000"/>
                    <a:lumOff val="25000"/>
                  </a:schemeClr>
                </a:solidFill>
                <a:latin typeface="Univers Condensed Light" panose="020B0306020202040204" pitchFamily="34" charset="0"/>
              </a:rPr>
              <a:t>Adopt and continually revise ethical frameworks and policy guidance related to ML in agricultural development</a:t>
            </a:r>
          </a:p>
          <a:p>
            <a:pPr marL="171450" indent="-171450">
              <a:buFont typeface="Arial" panose="020B0604020202020204" pitchFamily="34" charset="0"/>
              <a:buChar char="•"/>
            </a:pPr>
            <a:r>
              <a:rPr lang="en-US" sz="2400" dirty="0">
                <a:solidFill>
                  <a:schemeClr val="tx1">
                    <a:lumMod val="75000"/>
                    <a:lumOff val="25000"/>
                  </a:schemeClr>
                </a:solidFill>
                <a:latin typeface="Univers Condensed Light" panose="020B0306020202040204" pitchFamily="34" charset="0"/>
              </a:rPr>
              <a:t>Actively research the emerging risks and opportunities of ML in food security </a:t>
            </a:r>
          </a:p>
        </p:txBody>
      </p:sp>
      <p:sp>
        <p:nvSpPr>
          <p:cNvPr id="14" name="TextBox 13">
            <a:extLst>
              <a:ext uri="{FF2B5EF4-FFF2-40B4-BE49-F238E27FC236}">
                <a16:creationId xmlns:a16="http://schemas.microsoft.com/office/drawing/2014/main" id="{7A8AD643-55B1-FB43-ADBA-1F3E00CACB25}"/>
              </a:ext>
            </a:extLst>
          </p:cNvPr>
          <p:cNvSpPr txBox="1"/>
          <p:nvPr/>
        </p:nvSpPr>
        <p:spPr>
          <a:xfrm>
            <a:off x="3986335" y="335739"/>
            <a:ext cx="7537794" cy="1261884"/>
          </a:xfrm>
          <a:prstGeom prst="rect">
            <a:avLst/>
          </a:prstGeom>
          <a:noFill/>
        </p:spPr>
        <p:txBody>
          <a:bodyPr wrap="square" rtlCol="0" anchor="ctr">
            <a:spAutoFit/>
          </a:bodyPr>
          <a:lstStyle/>
          <a:p>
            <a:pPr defTabSz="457200">
              <a:lnSpc>
                <a:spcPct val="100000"/>
              </a:lnSpc>
              <a:spcBef>
                <a:spcPts val="1000"/>
              </a:spcBef>
              <a:spcAft>
                <a:spcPts val="1000"/>
              </a:spcAft>
              <a:defRPr/>
            </a:pPr>
            <a:r>
              <a:rPr lang="en-US" sz="2800" b="1" cap="all" dirty="0">
                <a:solidFill>
                  <a:schemeClr val="tx2"/>
                </a:solidFill>
                <a:latin typeface="Univers Condensed" panose="020B0506020202050204" pitchFamily="34" charset="0"/>
              </a:rPr>
              <a:t>Artificial intelligence </a:t>
            </a:r>
            <a:br>
              <a:rPr lang="en-US" sz="2400" cap="all" dirty="0">
                <a:solidFill>
                  <a:srgbClr val="F7951D"/>
                </a:solidFill>
                <a:latin typeface="Univers Condensed" panose="020B0506020202050204" pitchFamily="34" charset="0"/>
              </a:rPr>
            </a:br>
            <a:r>
              <a:rPr lang="en-US" sz="2400" dirty="0">
                <a:solidFill>
                  <a:srgbClr val="F7951D"/>
                </a:solidFill>
                <a:latin typeface="Univers Condensed" panose="020B0506020202050204" pitchFamily="34" charset="0"/>
              </a:rPr>
              <a:t>appears poised to radically transform economy and society, yet its responsible use is still poorly understood</a:t>
            </a:r>
          </a:p>
        </p:txBody>
      </p:sp>
      <p:sp>
        <p:nvSpPr>
          <p:cNvPr id="6" name="Pentagon 5">
            <a:extLst>
              <a:ext uri="{FF2B5EF4-FFF2-40B4-BE49-F238E27FC236}">
                <a16:creationId xmlns:a16="http://schemas.microsoft.com/office/drawing/2014/main" id="{B6F46AB9-4AF6-DD4A-A704-717AF94D28DA}"/>
              </a:ext>
            </a:extLst>
          </p:cNvPr>
          <p:cNvSpPr/>
          <p:nvPr/>
        </p:nvSpPr>
        <p:spPr>
          <a:xfrm>
            <a:off x="0" y="426178"/>
            <a:ext cx="3778624" cy="540503"/>
          </a:xfrm>
          <a:prstGeom prst="homePlate">
            <a:avLst/>
          </a:prstGeom>
          <a:solidFill>
            <a:srgbClr val="455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bg1"/>
                </a:solidFill>
                <a:latin typeface="Univers Condensed" panose="020B0506020202050204" pitchFamily="34" charset="0"/>
              </a:rPr>
              <a:t>DIGITAL TREND</a:t>
            </a:r>
          </a:p>
        </p:txBody>
      </p:sp>
      <p:sp>
        <p:nvSpPr>
          <p:cNvPr id="17" name="TextBox 16">
            <a:extLst>
              <a:ext uri="{FF2B5EF4-FFF2-40B4-BE49-F238E27FC236}">
                <a16:creationId xmlns:a16="http://schemas.microsoft.com/office/drawing/2014/main" id="{1EF3121C-A9D4-AD47-AEE8-EA09986C4CB7}"/>
              </a:ext>
            </a:extLst>
          </p:cNvPr>
          <p:cNvSpPr txBox="1"/>
          <p:nvPr/>
        </p:nvSpPr>
        <p:spPr>
          <a:xfrm>
            <a:off x="3986335" y="3851930"/>
            <a:ext cx="7757483" cy="478272"/>
          </a:xfrm>
          <a:prstGeom prst="rect">
            <a:avLst/>
          </a:prstGeom>
          <a:noFill/>
        </p:spPr>
        <p:txBody>
          <a:bodyPr wrap="square" rtlCol="0" anchor="ctr">
            <a:spAutoFit/>
          </a:bodyPr>
          <a:lstStyle/>
          <a:p>
            <a:pPr>
              <a:lnSpc>
                <a:spcPct val="110000"/>
              </a:lnSpc>
            </a:pPr>
            <a:r>
              <a:rPr lang="en-US" sz="2400" dirty="0">
                <a:solidFill>
                  <a:srgbClr val="F7951D"/>
                </a:solidFill>
                <a:latin typeface="Univers Condensed" panose="020B0506020202050204" pitchFamily="34" charset="0"/>
              </a:rPr>
              <a:t>Develop responsible machine learning for the SDGs </a:t>
            </a:r>
          </a:p>
        </p:txBody>
      </p:sp>
      <p:sp>
        <p:nvSpPr>
          <p:cNvPr id="16" name="Pentagon 15">
            <a:extLst>
              <a:ext uri="{FF2B5EF4-FFF2-40B4-BE49-F238E27FC236}">
                <a16:creationId xmlns:a16="http://schemas.microsoft.com/office/drawing/2014/main" id="{8D402CEE-6B0B-FA4D-9410-C9B31D76F6FF}"/>
              </a:ext>
            </a:extLst>
          </p:cNvPr>
          <p:cNvSpPr/>
          <p:nvPr/>
        </p:nvSpPr>
        <p:spPr>
          <a:xfrm>
            <a:off x="0" y="3900056"/>
            <a:ext cx="3778624" cy="540503"/>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cap="all" dirty="0">
                <a:solidFill>
                  <a:schemeClr val="bg1"/>
                </a:solidFill>
                <a:latin typeface="Univers Condensed" panose="020B0506020202050204" pitchFamily="34" charset="0"/>
              </a:rPr>
              <a:t> intervention</a:t>
            </a:r>
            <a:endParaRPr lang="en-US" sz="2400" dirty="0">
              <a:solidFill>
                <a:schemeClr val="bg1"/>
              </a:solidFill>
              <a:latin typeface="Univers Condensed" panose="020B0506020202050204" pitchFamily="34" charset="0"/>
            </a:endParaRPr>
          </a:p>
        </p:txBody>
      </p:sp>
      <p:pic>
        <p:nvPicPr>
          <p:cNvPr id="9" name="Picture 8" descr="A picture containing drawing&#10;&#10;Description automatically generated">
            <a:extLst>
              <a:ext uri="{FF2B5EF4-FFF2-40B4-BE49-F238E27FC236}">
                <a16:creationId xmlns:a16="http://schemas.microsoft.com/office/drawing/2014/main" id="{B910DBC3-FAD9-344D-A1F0-29BE37BC1464}"/>
              </a:ext>
            </a:extLst>
          </p:cNvPr>
          <p:cNvPicPr>
            <a:picLocks noChangeAspect="1"/>
          </p:cNvPicPr>
          <p:nvPr/>
        </p:nvPicPr>
        <p:blipFill>
          <a:blip r:embed="rId3"/>
          <a:stretch>
            <a:fillRect/>
          </a:stretch>
        </p:blipFill>
        <p:spPr>
          <a:xfrm>
            <a:off x="736096" y="1393396"/>
            <a:ext cx="2570088" cy="1978644"/>
          </a:xfrm>
          <a:prstGeom prst="rect">
            <a:avLst/>
          </a:prstGeom>
        </p:spPr>
      </p:pic>
    </p:spTree>
    <p:extLst>
      <p:ext uri="{BB962C8B-B14F-4D97-AF65-F5344CB8AC3E}">
        <p14:creationId xmlns:p14="http://schemas.microsoft.com/office/powerpoint/2010/main" val="419564724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Theme">
  <a:themeElements>
    <a:clrScheme name="Custom 10">
      <a:dk1>
        <a:srgbClr val="000000"/>
      </a:dk1>
      <a:lt1>
        <a:srgbClr val="FFFFFF"/>
      </a:lt1>
      <a:dk2>
        <a:srgbClr val="44546A"/>
      </a:dk2>
      <a:lt2>
        <a:srgbClr val="E7E6E6"/>
      </a:lt2>
      <a:accent1>
        <a:srgbClr val="4472C4"/>
      </a:accent1>
      <a:accent2>
        <a:srgbClr val="EF931B"/>
      </a:accent2>
      <a:accent3>
        <a:srgbClr val="A5A5A5"/>
      </a:accent3>
      <a:accent4>
        <a:srgbClr val="8EAADC"/>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ividendVTI">
  <a:themeElements>
    <a:clrScheme name="Office">
      <a:dk1>
        <a:srgbClr val="000000"/>
      </a:dk1>
      <a:lt1>
        <a:srgbClr val="FFFFFF"/>
      </a:lt1>
      <a:dk2>
        <a:srgbClr val="2E3948"/>
      </a:dk2>
      <a:lt2>
        <a:srgbClr val="E7E6E6"/>
      </a:lt2>
      <a:accent1>
        <a:srgbClr val="5A82CB"/>
      </a:accent1>
      <a:accent2>
        <a:srgbClr val="ED7D31"/>
      </a:accent2>
      <a:accent3>
        <a:srgbClr val="A3A3A3"/>
      </a:accent3>
      <a:accent4>
        <a:srgbClr val="CF9B00"/>
      </a:accent4>
      <a:accent5>
        <a:srgbClr val="5B9BD5"/>
      </a:accent5>
      <a:accent6>
        <a:srgbClr val="70AD47"/>
      </a:accent6>
      <a:hlink>
        <a:srgbClr val="D26012"/>
      </a:hlink>
      <a:folHlink>
        <a:srgbClr val="A9718D"/>
      </a:folHlink>
    </a:clrScheme>
    <a:fontScheme name="Dividend">
      <a:majorFont>
        <a:latin typeface="Univers Condensed"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Univers"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VTI" id="{97558BDE-0B66-457C-BB6F-7B1B22DAA9B8}" vid="{F53508A3-AC60-448A-AF37-934D5F1A0D5E}"/>
    </a:ext>
  </a:extLst>
</a:theme>
</file>

<file path=ppt/theme/theme3.xml><?xml version="1.0" encoding="utf-8"?>
<a:theme xmlns:a="http://schemas.openxmlformats.org/drawingml/2006/main" name="1_DividendVTI">
  <a:themeElements>
    <a:clrScheme name="Office">
      <a:dk1>
        <a:srgbClr val="000000"/>
      </a:dk1>
      <a:lt1>
        <a:srgbClr val="FFFFFF"/>
      </a:lt1>
      <a:dk2>
        <a:srgbClr val="2E3948"/>
      </a:dk2>
      <a:lt2>
        <a:srgbClr val="E7E6E6"/>
      </a:lt2>
      <a:accent1>
        <a:srgbClr val="5A82CB"/>
      </a:accent1>
      <a:accent2>
        <a:srgbClr val="ED7D31"/>
      </a:accent2>
      <a:accent3>
        <a:srgbClr val="A3A3A3"/>
      </a:accent3>
      <a:accent4>
        <a:srgbClr val="CF9B00"/>
      </a:accent4>
      <a:accent5>
        <a:srgbClr val="5B9BD5"/>
      </a:accent5>
      <a:accent6>
        <a:srgbClr val="70AD47"/>
      </a:accent6>
      <a:hlink>
        <a:srgbClr val="D26012"/>
      </a:hlink>
      <a:folHlink>
        <a:srgbClr val="A9718D"/>
      </a:folHlink>
    </a:clrScheme>
    <a:fontScheme name="Dividend">
      <a:majorFont>
        <a:latin typeface="Univers Condensed"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Univers"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VTI" id="{97558BDE-0B66-457C-BB6F-7B1B22DAA9B8}" vid="{F53508A3-AC60-448A-AF37-934D5F1A0D5E}"/>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576</TotalTime>
  <Words>7917</Words>
  <Application>Microsoft Office PowerPoint</Application>
  <PresentationFormat>Widescreen</PresentationFormat>
  <Paragraphs>831</Paragraphs>
  <Slides>26</Slides>
  <Notes>26</Notes>
  <HiddenSlides>0</HiddenSlides>
  <MMClips>0</MMClips>
  <ScaleCrop>false</ScaleCrop>
  <HeadingPairs>
    <vt:vector size="8" baseType="variant">
      <vt:variant>
        <vt:lpstr>Fonts Used</vt:lpstr>
      </vt:variant>
      <vt:variant>
        <vt:i4>12</vt:i4>
      </vt:variant>
      <vt:variant>
        <vt:lpstr>Theme</vt:lpstr>
      </vt:variant>
      <vt:variant>
        <vt:i4>3</vt:i4>
      </vt:variant>
      <vt:variant>
        <vt:lpstr>Embedded OLE Servers</vt:lpstr>
      </vt:variant>
      <vt:variant>
        <vt:i4>1</vt:i4>
      </vt:variant>
      <vt:variant>
        <vt:lpstr>Slide Titles</vt:lpstr>
      </vt:variant>
      <vt:variant>
        <vt:i4>26</vt:i4>
      </vt:variant>
    </vt:vector>
  </HeadingPairs>
  <TitlesOfParts>
    <vt:vector size="42" baseType="lpstr">
      <vt:lpstr>Arial</vt:lpstr>
      <vt:lpstr>Calibri</vt:lpstr>
      <vt:lpstr>Calibri Light</vt:lpstr>
      <vt:lpstr>Century Gothic</vt:lpstr>
      <vt:lpstr>Graphik</vt:lpstr>
      <vt:lpstr>Graphik Black</vt:lpstr>
      <vt:lpstr>Symbol</vt:lpstr>
      <vt:lpstr>Times New Roman</vt:lpstr>
      <vt:lpstr>Univers</vt:lpstr>
      <vt:lpstr>Univers Condensed</vt:lpstr>
      <vt:lpstr>Univers Condensed Light</vt:lpstr>
      <vt:lpstr>Wingdings 2</vt:lpstr>
      <vt:lpstr>Office Theme</vt:lpstr>
      <vt:lpstr>DividendVTI</vt:lpstr>
      <vt:lpstr>1_DividendVTI</vt:lpstr>
      <vt:lpstr>think-cell Slide</vt:lpstr>
      <vt:lpstr>TOWARDS  A DIGITAL ONE CGIAR</vt:lpstr>
      <vt:lpstr>PowerPoint Presentation</vt:lpstr>
      <vt:lpstr>STRATEGIC ANALYSIS</vt:lpstr>
      <vt:lpstr>STRATEGIC ANALYSIS | megatrends</vt:lpstr>
      <vt:lpstr>STRATEGIC ANALYSIS | megatrends</vt:lpstr>
      <vt:lpstr>STRATEGIC ANALYSIS |   strengths of PUBLIC GOOD ORGANIZATIONS LIKE CGIAR</vt:lpstr>
      <vt:lpstr>DIGITAL TRENDS  &amp; INTERVENTIONS </vt:lpstr>
      <vt:lpstr>PowerPoint Presentation</vt:lpstr>
      <vt:lpstr>PowerPoint Presentation</vt:lpstr>
      <vt:lpstr>PowerPoint Presentation</vt:lpstr>
      <vt:lpstr>PowerPoint Presentation</vt:lpstr>
      <vt:lpstr>PowerPoint Presentation</vt:lpstr>
      <vt:lpstr>STRENGTHENING KEY  ENABLERS AND CAPABILITIES AT CGIAR</vt:lpstr>
      <vt:lpstr>Provide Agile &amp; Digital-Savvy Leadership</vt:lpstr>
      <vt:lpstr>Foster Digital  Ecosystem Thinking</vt:lpstr>
      <vt:lpstr>Mobilize  Data &amp; Access Management</vt:lpstr>
      <vt:lpstr>Build a  Forward-Looking  Skills Agenda</vt:lpstr>
      <vt:lpstr>Design the Right Technology Infrastructure</vt:lpstr>
      <vt:lpstr>ORGANIZATIONAL DIGITAL CAPABILITY MODEL</vt:lpstr>
      <vt:lpstr>MATURITY OF CROSS-CUTTING DIGITAL CAPABILITIES</vt:lpstr>
      <vt:lpstr>WHAT DIGITAL CAPABILITIES REQUIRE A GOVERNANCE FUNCTION?</vt:lpstr>
      <vt:lpstr>GLOBAL DIGITAL PRACTICE GOVERNANCE STRUCTURE</vt:lpstr>
      <vt:lpstr>HIGH LEVEL GOVERNANCE STRUCTURE</vt:lpstr>
      <vt:lpstr>One CGIAR: a global digital innovation platform with regional dimensions</vt:lpstr>
      <vt:lpstr>PowerPoint Presentation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TOWARDS  A DIGITAL ONE CGIAR</dc:title>
  <dc:creator>Mcdade, Marianne (Alliance Bioversity-CIAT)</dc:creator>
  <cp:lastModifiedBy>Garruccio, Maria  (Alliance Bioversity-CIAT)</cp:lastModifiedBy>
  <cp:revision>16</cp:revision>
  <dcterms:created xsi:type="dcterms:W3CDTF">2020-10-07T10:29:42Z</dcterms:created>
  <dcterms:modified xsi:type="dcterms:W3CDTF">2022-05-11T07:47:34Z</dcterms:modified>
</cp:coreProperties>
</file>