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2"/>
  </p:notesMasterIdLst>
  <p:sldIdLst>
    <p:sldId id="6163" r:id="rId5"/>
    <p:sldId id="6245" r:id="rId6"/>
    <p:sldId id="6228" r:id="rId7"/>
    <p:sldId id="6232" r:id="rId8"/>
    <p:sldId id="6233" r:id="rId9"/>
    <p:sldId id="6229" r:id="rId10"/>
    <p:sldId id="6230" r:id="rId11"/>
    <p:sldId id="6235" r:id="rId12"/>
    <p:sldId id="6236" r:id="rId13"/>
    <p:sldId id="6243" r:id="rId14"/>
    <p:sldId id="6237" r:id="rId15"/>
    <p:sldId id="6242" r:id="rId16"/>
    <p:sldId id="6238" r:id="rId17"/>
    <p:sldId id="6239" r:id="rId18"/>
    <p:sldId id="6241" r:id="rId19"/>
    <p:sldId id="6246" r:id="rId20"/>
    <p:sldId id="6162"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F2F2"/>
    <a:srgbClr val="D9F1F3"/>
    <a:srgbClr val="ADE0E1"/>
    <a:srgbClr val="9FDBD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5" d="100"/>
          <a:sy n="105" d="100"/>
        </p:scale>
        <p:origin x="798" y="96"/>
      </p:cViewPr>
      <p:guideLst/>
    </p:cSldViewPr>
  </p:slideViewPr>
  <p:notesTextViewPr>
    <p:cViewPr>
      <p:scale>
        <a:sx n="1" d="1"/>
        <a:sy n="1" d="1"/>
      </p:scale>
      <p:origin x="0" y="0"/>
    </p:cViewPr>
  </p:notesTextViewPr>
  <p:sorterViewPr>
    <p:cViewPr>
      <p:scale>
        <a:sx n="100" d="100"/>
        <a:sy n="100" d="100"/>
      </p:scale>
      <p:origin x="0" y="-872"/>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CE5E9AB-00A9-4F83-862B-365323C542A5}" type="datetimeFigureOut">
              <a:rPr lang="en-US" smtClean="0"/>
              <a:t>4/7/2025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D91CDAF-C723-4564-B742-0EE97E26E307}" type="slidenum">
              <a:rPr lang="en-US" smtClean="0"/>
              <a:t>‹#›</a:t>
            </a:fld>
            <a:endParaRPr lang="en-US"/>
          </a:p>
        </p:txBody>
      </p:sp>
    </p:spTree>
    <p:extLst>
      <p:ext uri="{BB962C8B-B14F-4D97-AF65-F5344CB8AC3E}">
        <p14:creationId xmlns:p14="http://schemas.microsoft.com/office/powerpoint/2010/main" val="32781464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DE22F2-75FE-C9A6-40B9-DC5FB1FDB0A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EE944CB-95F3-D479-2F4B-3EDB4E3E5DE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D581375-B007-4C96-5938-DCD353E20882}"/>
              </a:ext>
            </a:extLst>
          </p:cNvPr>
          <p:cNvSpPr>
            <a:spLocks noGrp="1"/>
          </p:cNvSpPr>
          <p:nvPr>
            <p:ph type="dt" sz="half" idx="10"/>
          </p:nvPr>
        </p:nvSpPr>
        <p:spPr/>
        <p:txBody>
          <a:bodyPr/>
          <a:lstStyle/>
          <a:p>
            <a:fld id="{FB4C061A-5BDE-4437-9386-AB5EF38C3795}" type="datetimeFigureOut">
              <a:rPr lang="en-US" smtClean="0"/>
              <a:t>4/7/2025</a:t>
            </a:fld>
            <a:endParaRPr lang="en-US"/>
          </a:p>
        </p:txBody>
      </p:sp>
      <p:sp>
        <p:nvSpPr>
          <p:cNvPr id="5" name="Footer Placeholder 4">
            <a:extLst>
              <a:ext uri="{FF2B5EF4-FFF2-40B4-BE49-F238E27FC236}">
                <a16:creationId xmlns:a16="http://schemas.microsoft.com/office/drawing/2014/main" id="{F05DC7FA-BBDF-2FB2-BF6D-7E4A7A8F3D3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FCCF730-8C00-EC91-9E91-687310D5291A}"/>
              </a:ext>
            </a:extLst>
          </p:cNvPr>
          <p:cNvSpPr>
            <a:spLocks noGrp="1"/>
          </p:cNvSpPr>
          <p:nvPr>
            <p:ph type="sldNum" sz="quarter" idx="12"/>
          </p:nvPr>
        </p:nvSpPr>
        <p:spPr/>
        <p:txBody>
          <a:bodyPr/>
          <a:lstStyle/>
          <a:p>
            <a:fld id="{4FFB4FCB-7458-47BB-B7B6-FB770BF36874}" type="slidenum">
              <a:rPr lang="en-US" smtClean="0"/>
              <a:t>‹#›</a:t>
            </a:fld>
            <a:endParaRPr lang="en-US"/>
          </a:p>
        </p:txBody>
      </p:sp>
    </p:spTree>
    <p:extLst>
      <p:ext uri="{BB962C8B-B14F-4D97-AF65-F5344CB8AC3E}">
        <p14:creationId xmlns:p14="http://schemas.microsoft.com/office/powerpoint/2010/main" val="16300869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03B268-15FD-A80B-EE00-5AC5A6CE29B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1B7F7AB-FA7A-CB1D-EF95-0F5659526E3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E1100B0-2F05-2EF7-AE32-7DAC887FF2E1}"/>
              </a:ext>
            </a:extLst>
          </p:cNvPr>
          <p:cNvSpPr>
            <a:spLocks noGrp="1"/>
          </p:cNvSpPr>
          <p:nvPr>
            <p:ph type="dt" sz="half" idx="10"/>
          </p:nvPr>
        </p:nvSpPr>
        <p:spPr/>
        <p:txBody>
          <a:bodyPr/>
          <a:lstStyle/>
          <a:p>
            <a:fld id="{FB4C061A-5BDE-4437-9386-AB5EF38C3795}" type="datetimeFigureOut">
              <a:rPr lang="en-US" smtClean="0"/>
              <a:t>4/7/2025</a:t>
            </a:fld>
            <a:endParaRPr lang="en-US"/>
          </a:p>
        </p:txBody>
      </p:sp>
      <p:sp>
        <p:nvSpPr>
          <p:cNvPr id="5" name="Footer Placeholder 4">
            <a:extLst>
              <a:ext uri="{FF2B5EF4-FFF2-40B4-BE49-F238E27FC236}">
                <a16:creationId xmlns:a16="http://schemas.microsoft.com/office/drawing/2014/main" id="{7D929368-79FD-522A-EA4C-7DAB9E1A0C8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4995BE1-CCD9-94DF-70EF-89A7614081DE}"/>
              </a:ext>
            </a:extLst>
          </p:cNvPr>
          <p:cNvSpPr>
            <a:spLocks noGrp="1"/>
          </p:cNvSpPr>
          <p:nvPr>
            <p:ph type="sldNum" sz="quarter" idx="12"/>
          </p:nvPr>
        </p:nvSpPr>
        <p:spPr/>
        <p:txBody>
          <a:bodyPr/>
          <a:lstStyle/>
          <a:p>
            <a:fld id="{4FFB4FCB-7458-47BB-B7B6-FB770BF36874}" type="slidenum">
              <a:rPr lang="en-US" smtClean="0"/>
              <a:t>‹#›</a:t>
            </a:fld>
            <a:endParaRPr lang="en-US"/>
          </a:p>
        </p:txBody>
      </p:sp>
    </p:spTree>
    <p:extLst>
      <p:ext uri="{BB962C8B-B14F-4D97-AF65-F5344CB8AC3E}">
        <p14:creationId xmlns:p14="http://schemas.microsoft.com/office/powerpoint/2010/main" val="25673869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E97B9E4-5A5A-B4BA-46C5-A4490F284E6E}"/>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9783BFE-C417-476A-EDE9-7F5B40073FD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12471D6-D67A-9879-01D9-CC8F5DC12657}"/>
              </a:ext>
            </a:extLst>
          </p:cNvPr>
          <p:cNvSpPr>
            <a:spLocks noGrp="1"/>
          </p:cNvSpPr>
          <p:nvPr>
            <p:ph type="dt" sz="half" idx="10"/>
          </p:nvPr>
        </p:nvSpPr>
        <p:spPr/>
        <p:txBody>
          <a:bodyPr/>
          <a:lstStyle/>
          <a:p>
            <a:fld id="{FB4C061A-5BDE-4437-9386-AB5EF38C3795}" type="datetimeFigureOut">
              <a:rPr lang="en-US" smtClean="0"/>
              <a:t>4/7/2025</a:t>
            </a:fld>
            <a:endParaRPr lang="en-US"/>
          </a:p>
        </p:txBody>
      </p:sp>
      <p:sp>
        <p:nvSpPr>
          <p:cNvPr id="5" name="Footer Placeholder 4">
            <a:extLst>
              <a:ext uri="{FF2B5EF4-FFF2-40B4-BE49-F238E27FC236}">
                <a16:creationId xmlns:a16="http://schemas.microsoft.com/office/drawing/2014/main" id="{9A1D97BB-28E8-897D-3A95-6B4876D8B9F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CDF5162-BE2F-FA76-4BBD-CD1407C9F6C0}"/>
              </a:ext>
            </a:extLst>
          </p:cNvPr>
          <p:cNvSpPr>
            <a:spLocks noGrp="1"/>
          </p:cNvSpPr>
          <p:nvPr>
            <p:ph type="sldNum" sz="quarter" idx="12"/>
          </p:nvPr>
        </p:nvSpPr>
        <p:spPr/>
        <p:txBody>
          <a:bodyPr/>
          <a:lstStyle/>
          <a:p>
            <a:fld id="{4FFB4FCB-7458-47BB-B7B6-FB770BF36874}" type="slidenum">
              <a:rPr lang="en-US" smtClean="0"/>
              <a:t>‹#›</a:t>
            </a:fld>
            <a:endParaRPr lang="en-US"/>
          </a:p>
        </p:txBody>
      </p:sp>
    </p:spTree>
    <p:extLst>
      <p:ext uri="{BB962C8B-B14F-4D97-AF65-F5344CB8AC3E}">
        <p14:creationId xmlns:p14="http://schemas.microsoft.com/office/powerpoint/2010/main" val="32902839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pic>
        <p:nvPicPr>
          <p:cNvPr id="13" name="Imagen 17">
            <a:extLst>
              <a:ext uri="{FF2B5EF4-FFF2-40B4-BE49-F238E27FC236}">
                <a16:creationId xmlns:a16="http://schemas.microsoft.com/office/drawing/2014/main" id="{BCD1F3BD-7F2F-444E-BE41-8A3E836CF28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23" y="-1414"/>
            <a:ext cx="12173780" cy="6848416"/>
          </a:xfrm>
          <a:prstGeom prst="rect">
            <a:avLst/>
          </a:prstGeom>
        </p:spPr>
      </p:pic>
      <p:sp>
        <p:nvSpPr>
          <p:cNvPr id="14" name="Title 1">
            <a:extLst>
              <a:ext uri="{FF2B5EF4-FFF2-40B4-BE49-F238E27FC236}">
                <a16:creationId xmlns:a16="http://schemas.microsoft.com/office/drawing/2014/main" id="{455C749B-CF4F-E746-98AA-7DAFB049B453}"/>
              </a:ext>
            </a:extLst>
          </p:cNvPr>
          <p:cNvSpPr>
            <a:spLocks noGrp="1"/>
          </p:cNvSpPr>
          <p:nvPr>
            <p:ph type="ctrTitle"/>
          </p:nvPr>
        </p:nvSpPr>
        <p:spPr>
          <a:xfrm>
            <a:off x="4967108" y="2024160"/>
            <a:ext cx="5337098" cy="2275765"/>
          </a:xfrm>
        </p:spPr>
        <p:txBody>
          <a:bodyPr anchor="b">
            <a:noAutofit/>
          </a:bodyPr>
          <a:lstStyle>
            <a:lvl1pPr algn="l">
              <a:defRPr sz="4400" b="1" i="0">
                <a:solidFill>
                  <a:schemeClr val="tx1"/>
                </a:solidFill>
                <a:latin typeface="Montserrat" pitchFamily="2" charset="77"/>
                <a:ea typeface="Montserrat" pitchFamily="2" charset="77"/>
                <a:cs typeface="Calibri" charset="0"/>
              </a:defRPr>
            </a:lvl1pPr>
          </a:lstStyle>
          <a:p>
            <a:r>
              <a:rPr lang="en-US"/>
              <a:t>Click to edit Master title style</a:t>
            </a:r>
          </a:p>
        </p:txBody>
      </p:sp>
      <p:sp>
        <p:nvSpPr>
          <p:cNvPr id="19" name="Subtitle 2">
            <a:extLst>
              <a:ext uri="{FF2B5EF4-FFF2-40B4-BE49-F238E27FC236}">
                <a16:creationId xmlns:a16="http://schemas.microsoft.com/office/drawing/2014/main" id="{0D13D8CB-B082-0242-994C-AB48C4D212A0}"/>
              </a:ext>
            </a:extLst>
          </p:cNvPr>
          <p:cNvSpPr>
            <a:spLocks noGrp="1"/>
          </p:cNvSpPr>
          <p:nvPr>
            <p:ph type="subTitle" idx="1"/>
          </p:nvPr>
        </p:nvSpPr>
        <p:spPr>
          <a:xfrm>
            <a:off x="4967106" y="4825291"/>
            <a:ext cx="5337097" cy="831952"/>
          </a:xfrm>
        </p:spPr>
        <p:txBody>
          <a:bodyPr>
            <a:noAutofit/>
          </a:bodyPr>
          <a:lstStyle>
            <a:lvl1pPr marL="0" indent="0" algn="l">
              <a:buNone/>
              <a:defRPr sz="2800" b="0" i="0">
                <a:solidFill>
                  <a:schemeClr val="tx1">
                    <a:lumMod val="50000"/>
                    <a:lumOff val="50000"/>
                  </a:schemeClr>
                </a:solidFill>
                <a:latin typeface="Montserrat" pitchFamily="2" charset="77"/>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20" name="Footer Placeholder 4">
            <a:extLst>
              <a:ext uri="{FF2B5EF4-FFF2-40B4-BE49-F238E27FC236}">
                <a16:creationId xmlns:a16="http://schemas.microsoft.com/office/drawing/2014/main" id="{AB8FE9A3-D792-F848-80BC-E61BCE6E974F}"/>
              </a:ext>
            </a:extLst>
          </p:cNvPr>
          <p:cNvSpPr>
            <a:spLocks noGrp="1"/>
          </p:cNvSpPr>
          <p:nvPr>
            <p:ph type="ftr" sz="quarter" idx="11"/>
          </p:nvPr>
        </p:nvSpPr>
        <p:spPr>
          <a:xfrm>
            <a:off x="651478" y="6356352"/>
            <a:ext cx="11235219" cy="365125"/>
          </a:xfrm>
        </p:spPr>
        <p:txBody>
          <a:bodyPr/>
          <a:lstStyle>
            <a:lvl1pPr algn="l">
              <a:defRPr b="0" i="0">
                <a:solidFill>
                  <a:srgbClr val="898989"/>
                </a:solidFill>
                <a:latin typeface="Avenir Medium" panose="02000503020000020003" pitchFamily="2" charset="0"/>
              </a:defRPr>
            </a:lvl1pPr>
          </a:lstStyle>
          <a:p>
            <a:r>
              <a:rPr lang="en-US"/>
              <a:t>Footer</a:t>
            </a:r>
          </a:p>
        </p:txBody>
      </p:sp>
      <p:cxnSp>
        <p:nvCxnSpPr>
          <p:cNvPr id="21" name="Straight Connector 12">
            <a:extLst>
              <a:ext uri="{FF2B5EF4-FFF2-40B4-BE49-F238E27FC236}">
                <a16:creationId xmlns:a16="http://schemas.microsoft.com/office/drawing/2014/main" id="{3E5620C9-4863-FD41-B02D-0D6AC464B8BB}"/>
              </a:ext>
            </a:extLst>
          </p:cNvPr>
          <p:cNvCxnSpPr>
            <a:cxnSpLocks/>
          </p:cNvCxnSpPr>
          <p:nvPr userDrawn="1"/>
        </p:nvCxnSpPr>
        <p:spPr>
          <a:xfrm>
            <a:off x="0" y="4570312"/>
            <a:ext cx="10304203" cy="0"/>
          </a:xfrm>
          <a:prstGeom prst="line">
            <a:avLst/>
          </a:prstGeom>
          <a:ln w="12700">
            <a:solidFill>
              <a:schemeClr val="tx1"/>
            </a:solidFill>
          </a:ln>
        </p:spPr>
        <p:style>
          <a:lnRef idx="3">
            <a:schemeClr val="accent4"/>
          </a:lnRef>
          <a:fillRef idx="0">
            <a:schemeClr val="accent4"/>
          </a:fillRef>
          <a:effectRef idx="2">
            <a:schemeClr val="accent4"/>
          </a:effectRef>
          <a:fontRef idx="minor">
            <a:schemeClr val="tx1"/>
          </a:fontRef>
        </p:style>
      </p:cxnSp>
      <p:sp>
        <p:nvSpPr>
          <p:cNvPr id="18" name="Date Placeholder 5">
            <a:extLst>
              <a:ext uri="{FF2B5EF4-FFF2-40B4-BE49-F238E27FC236}">
                <a16:creationId xmlns:a16="http://schemas.microsoft.com/office/drawing/2014/main" id="{19D55F78-2FD3-D643-B7AC-F01E7065250D}"/>
              </a:ext>
            </a:extLst>
          </p:cNvPr>
          <p:cNvSpPr>
            <a:spLocks noGrp="1"/>
          </p:cNvSpPr>
          <p:nvPr>
            <p:ph type="dt" sz="half" idx="12"/>
          </p:nvPr>
        </p:nvSpPr>
        <p:spPr>
          <a:xfrm>
            <a:off x="9683986" y="295903"/>
            <a:ext cx="2202712" cy="365125"/>
          </a:xfrm>
        </p:spPr>
        <p:txBody>
          <a:bodyPr/>
          <a:lstStyle>
            <a:lvl1pPr algn="r">
              <a:defRPr b="0" i="0">
                <a:solidFill>
                  <a:srgbClr val="898989"/>
                </a:solidFill>
                <a:latin typeface="Avenir Medium" panose="02000503020000020003" pitchFamily="2" charset="0"/>
              </a:defRPr>
            </a:lvl1pPr>
          </a:lstStyle>
          <a:p>
            <a:endParaRPr lang="en-US"/>
          </a:p>
        </p:txBody>
      </p:sp>
    </p:spTree>
    <p:extLst>
      <p:ext uri="{BB962C8B-B14F-4D97-AF65-F5344CB8AC3E}">
        <p14:creationId xmlns:p14="http://schemas.microsoft.com/office/powerpoint/2010/main" val="38775866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pic>
        <p:nvPicPr>
          <p:cNvPr id="6" name="Imagen 6">
            <a:extLst>
              <a:ext uri="{FF2B5EF4-FFF2-40B4-BE49-F238E27FC236}">
                <a16:creationId xmlns:a16="http://schemas.microsoft.com/office/drawing/2014/main" id="{924DE002-8A97-944A-B72A-49728725A81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335" y="-3020"/>
            <a:ext cx="12170998" cy="6847708"/>
          </a:xfrm>
          <a:prstGeom prst="rect">
            <a:avLst/>
          </a:prstGeom>
        </p:spPr>
      </p:pic>
      <p:sp>
        <p:nvSpPr>
          <p:cNvPr id="7" name="Title 1">
            <a:extLst>
              <a:ext uri="{FF2B5EF4-FFF2-40B4-BE49-F238E27FC236}">
                <a16:creationId xmlns:a16="http://schemas.microsoft.com/office/drawing/2014/main" id="{D5318A8F-1C23-7341-8E53-86265BBB9EBA}"/>
              </a:ext>
            </a:extLst>
          </p:cNvPr>
          <p:cNvSpPr>
            <a:spLocks noGrp="1"/>
          </p:cNvSpPr>
          <p:nvPr>
            <p:ph type="title"/>
          </p:nvPr>
        </p:nvSpPr>
        <p:spPr>
          <a:xfrm>
            <a:off x="724929" y="334497"/>
            <a:ext cx="9039655" cy="776459"/>
          </a:xfrm>
        </p:spPr>
        <p:txBody>
          <a:bodyPr anchor="b">
            <a:normAutofit/>
          </a:bodyPr>
          <a:lstStyle>
            <a:lvl1pPr>
              <a:defRPr sz="3200" b="1" i="0">
                <a:solidFill>
                  <a:schemeClr val="tx1"/>
                </a:solidFill>
                <a:latin typeface="Montserrat" pitchFamily="2" charset="77"/>
                <a:ea typeface="Montserrat" pitchFamily="2" charset="77"/>
                <a:cs typeface="Calibri" charset="0"/>
              </a:defRPr>
            </a:lvl1pPr>
          </a:lstStyle>
          <a:p>
            <a:r>
              <a:rPr lang="en-US"/>
              <a:t>Click to edit Master title style</a:t>
            </a:r>
          </a:p>
        </p:txBody>
      </p:sp>
      <p:sp>
        <p:nvSpPr>
          <p:cNvPr id="8" name="Content Placeholder 2">
            <a:extLst>
              <a:ext uri="{FF2B5EF4-FFF2-40B4-BE49-F238E27FC236}">
                <a16:creationId xmlns:a16="http://schemas.microsoft.com/office/drawing/2014/main" id="{BE62EC41-3279-794B-98B4-896255B95796}"/>
              </a:ext>
            </a:extLst>
          </p:cNvPr>
          <p:cNvSpPr>
            <a:spLocks noGrp="1"/>
          </p:cNvSpPr>
          <p:nvPr>
            <p:ph idx="1" hasCustomPrompt="1"/>
          </p:nvPr>
        </p:nvSpPr>
        <p:spPr>
          <a:xfrm>
            <a:off x="724928" y="1358781"/>
            <a:ext cx="10688139" cy="4818183"/>
          </a:xfrm>
        </p:spPr>
        <p:txBody>
          <a:bodyPr/>
          <a:lstStyle>
            <a:lvl1pPr marL="0" indent="0">
              <a:buNone/>
              <a:defRPr sz="2400">
                <a:solidFill>
                  <a:schemeClr val="tx1">
                    <a:lumMod val="50000"/>
                    <a:lumOff val="50000"/>
                  </a:schemeClr>
                </a:solidFill>
                <a:latin typeface="Montserrat" pitchFamily="2" charset="77"/>
              </a:defRPr>
            </a:lvl1pPr>
            <a:lvl2pPr marL="685800" indent="-228600">
              <a:buClr>
                <a:schemeClr val="tx1"/>
              </a:buClr>
              <a:buSzPct val="80000"/>
              <a:buFont typeface="Arial" panose="020B0604020202020204" pitchFamily="34" charset="0"/>
              <a:buChar char="•"/>
              <a:defRPr sz="2400">
                <a:solidFill>
                  <a:schemeClr val="tx1">
                    <a:lumMod val="50000"/>
                    <a:lumOff val="50000"/>
                  </a:schemeClr>
                </a:solidFill>
                <a:latin typeface="Montserrat" pitchFamily="2" charset="77"/>
              </a:defRPr>
            </a:lvl2pPr>
            <a:lvl3pPr marL="1143000" indent="-228600">
              <a:buClr>
                <a:schemeClr val="tx1"/>
              </a:buClr>
              <a:buFont typeface=".AppleSystemUIFont" charset="-120"/>
              <a:buChar char="-"/>
              <a:defRPr>
                <a:solidFill>
                  <a:schemeClr val="tx1">
                    <a:lumMod val="50000"/>
                    <a:lumOff val="50000"/>
                  </a:schemeClr>
                </a:solidFill>
                <a:latin typeface="Montserrat" pitchFamily="2" charset="77"/>
              </a:defRPr>
            </a:lvl3pPr>
            <a:lvl4pPr>
              <a:buClr>
                <a:schemeClr val="tx1"/>
              </a:buClr>
              <a:defRPr>
                <a:solidFill>
                  <a:schemeClr val="tx1">
                    <a:lumMod val="50000"/>
                    <a:lumOff val="50000"/>
                  </a:schemeClr>
                </a:solidFill>
                <a:latin typeface="Montserrat" pitchFamily="2" charset="77"/>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Title 1">
            <a:extLst>
              <a:ext uri="{FF2B5EF4-FFF2-40B4-BE49-F238E27FC236}">
                <a16:creationId xmlns:a16="http://schemas.microsoft.com/office/drawing/2014/main" id="{CBBD0FC2-DA89-EC42-9072-F82DBAB52CAA}"/>
              </a:ext>
            </a:extLst>
          </p:cNvPr>
          <p:cNvSpPr txBox="1">
            <a:spLocks/>
          </p:cNvSpPr>
          <p:nvPr userDrawn="1"/>
        </p:nvSpPr>
        <p:spPr>
          <a:xfrm>
            <a:off x="630923" y="6256048"/>
            <a:ext cx="9039655" cy="365125"/>
          </a:xfrm>
          <a:prstGeom prst="rect">
            <a:avLst/>
          </a:prstGeom>
        </p:spPr>
        <p:txBody>
          <a:bodyPr vert="horz" lIns="91440" tIns="45720" rIns="91440" bIns="45720" rtlCol="0" anchor="b" anchorCtr="0">
            <a:normAutofit/>
          </a:bodyPr>
          <a:lstStyle>
            <a:lvl1pPr algn="l" defTabSz="914400" rtl="0" eaLnBrk="1" latinLnBrk="0" hangingPunct="1">
              <a:lnSpc>
                <a:spcPct val="90000"/>
              </a:lnSpc>
              <a:spcBef>
                <a:spcPct val="0"/>
              </a:spcBef>
              <a:buNone/>
              <a:defRPr sz="2800" b="1" i="0" kern="1200">
                <a:solidFill>
                  <a:schemeClr val="tx1"/>
                </a:solidFill>
                <a:latin typeface="Avenir Black" panose="02000503020000020003" pitchFamily="2" charset="0"/>
                <a:ea typeface="Avenir Black" panose="02000503020000020003" pitchFamily="2" charset="0"/>
                <a:cs typeface="Calibri" charset="0"/>
              </a:defRPr>
            </a:lvl1pPr>
          </a:lstStyle>
          <a:p>
            <a:r>
              <a:rPr lang="en-US" sz="1000" b="0">
                <a:solidFill>
                  <a:schemeClr val="bg1">
                    <a:lumMod val="65000"/>
                  </a:schemeClr>
                </a:solidFill>
                <a:latin typeface="Montserrat" panose="02000505000000020004" pitchFamily="2" charset="0"/>
              </a:rPr>
              <a:t>www.cgiar.org</a:t>
            </a:r>
          </a:p>
        </p:txBody>
      </p:sp>
    </p:spTree>
    <p:extLst>
      <p:ext uri="{BB962C8B-B14F-4D97-AF65-F5344CB8AC3E}">
        <p14:creationId xmlns:p14="http://schemas.microsoft.com/office/powerpoint/2010/main" val="162618274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Custom Layout">
    <p:spTree>
      <p:nvGrpSpPr>
        <p:cNvPr id="1" name=""/>
        <p:cNvGrpSpPr/>
        <p:nvPr/>
      </p:nvGrpSpPr>
      <p:grpSpPr>
        <a:xfrm>
          <a:off x="0" y="0"/>
          <a:ext cx="0" cy="0"/>
          <a:chOff x="0" y="0"/>
          <a:chExt cx="0" cy="0"/>
        </a:xfrm>
      </p:grpSpPr>
      <p:pic>
        <p:nvPicPr>
          <p:cNvPr id="6" name="Imagen 10">
            <a:extLst>
              <a:ext uri="{FF2B5EF4-FFF2-40B4-BE49-F238E27FC236}">
                <a16:creationId xmlns:a16="http://schemas.microsoft.com/office/drawing/2014/main" id="{7DC3DF47-9AC9-754B-9528-EAC486DF6A8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35" y="13736"/>
            <a:ext cx="12170998" cy="6846852"/>
          </a:xfrm>
          <a:prstGeom prst="rect">
            <a:avLst/>
          </a:prstGeom>
        </p:spPr>
      </p:pic>
      <p:sp>
        <p:nvSpPr>
          <p:cNvPr id="7" name="Título 1">
            <a:extLst>
              <a:ext uri="{FF2B5EF4-FFF2-40B4-BE49-F238E27FC236}">
                <a16:creationId xmlns:a16="http://schemas.microsoft.com/office/drawing/2014/main" id="{917B4808-403E-834C-826B-A1BB046BE60D}"/>
              </a:ext>
            </a:extLst>
          </p:cNvPr>
          <p:cNvSpPr>
            <a:spLocks noGrp="1"/>
          </p:cNvSpPr>
          <p:nvPr>
            <p:ph type="title" hasCustomPrompt="1"/>
          </p:nvPr>
        </p:nvSpPr>
        <p:spPr>
          <a:xfrm>
            <a:off x="5452217" y="1914261"/>
            <a:ext cx="6729283" cy="1666393"/>
          </a:xfrm>
        </p:spPr>
        <p:txBody>
          <a:bodyPr>
            <a:noAutofit/>
          </a:bodyPr>
          <a:lstStyle>
            <a:lvl1pPr algn="ctr">
              <a:defRPr sz="3600" b="0">
                <a:solidFill>
                  <a:schemeClr val="tx1">
                    <a:lumMod val="50000"/>
                    <a:lumOff val="50000"/>
                  </a:schemeClr>
                </a:solidFill>
                <a:latin typeface="Montserrat ExtraBold" panose="00000900000000000000" pitchFamily="2" charset="0"/>
              </a:defRPr>
            </a:lvl1pPr>
          </a:lstStyle>
          <a:p>
            <a:r>
              <a:rPr lang="es-ES" err="1"/>
              <a:t>Thank</a:t>
            </a:r>
            <a:r>
              <a:rPr lang="es-ES"/>
              <a:t> </a:t>
            </a:r>
            <a:r>
              <a:rPr lang="es-ES" err="1"/>
              <a:t>You</a:t>
            </a:r>
            <a:r>
              <a:rPr lang="es-ES"/>
              <a:t>!</a:t>
            </a:r>
            <a:endParaRPr lang="es-PE"/>
          </a:p>
        </p:txBody>
      </p:sp>
    </p:spTree>
    <p:extLst>
      <p:ext uri="{BB962C8B-B14F-4D97-AF65-F5344CB8AC3E}">
        <p14:creationId xmlns:p14="http://schemas.microsoft.com/office/powerpoint/2010/main" val="8376422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60764B-FF66-3A87-1213-D1E09F6CAAF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143146B-30D7-73AF-5CAF-1D4D0D4F691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15A39A7-2CBA-72D6-AB8A-21E8C29D44C8}"/>
              </a:ext>
            </a:extLst>
          </p:cNvPr>
          <p:cNvSpPr>
            <a:spLocks noGrp="1"/>
          </p:cNvSpPr>
          <p:nvPr>
            <p:ph type="dt" sz="half" idx="10"/>
          </p:nvPr>
        </p:nvSpPr>
        <p:spPr/>
        <p:txBody>
          <a:bodyPr/>
          <a:lstStyle/>
          <a:p>
            <a:fld id="{FB4C061A-5BDE-4437-9386-AB5EF38C3795}" type="datetimeFigureOut">
              <a:rPr lang="en-US" smtClean="0"/>
              <a:t>4/7/2025</a:t>
            </a:fld>
            <a:endParaRPr lang="en-US"/>
          </a:p>
        </p:txBody>
      </p:sp>
      <p:sp>
        <p:nvSpPr>
          <p:cNvPr id="5" name="Footer Placeholder 4">
            <a:extLst>
              <a:ext uri="{FF2B5EF4-FFF2-40B4-BE49-F238E27FC236}">
                <a16:creationId xmlns:a16="http://schemas.microsoft.com/office/drawing/2014/main" id="{4FA614D1-757A-3E90-4BAB-8C8A8E7F5EA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100AFE5-9C4E-054A-C50E-F7438F6753A1}"/>
              </a:ext>
            </a:extLst>
          </p:cNvPr>
          <p:cNvSpPr>
            <a:spLocks noGrp="1"/>
          </p:cNvSpPr>
          <p:nvPr>
            <p:ph type="sldNum" sz="quarter" idx="12"/>
          </p:nvPr>
        </p:nvSpPr>
        <p:spPr/>
        <p:txBody>
          <a:bodyPr/>
          <a:lstStyle/>
          <a:p>
            <a:fld id="{4FFB4FCB-7458-47BB-B7B6-FB770BF36874}" type="slidenum">
              <a:rPr lang="en-US" smtClean="0"/>
              <a:t>‹#›</a:t>
            </a:fld>
            <a:endParaRPr lang="en-US"/>
          </a:p>
        </p:txBody>
      </p:sp>
    </p:spTree>
    <p:extLst>
      <p:ext uri="{BB962C8B-B14F-4D97-AF65-F5344CB8AC3E}">
        <p14:creationId xmlns:p14="http://schemas.microsoft.com/office/powerpoint/2010/main" val="42494417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4365DD-57F0-5E13-1D5B-C6E1439DCFD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F036A52-D4E1-1B4B-365C-42D358A9C9F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FDBB0BB-06B5-A618-D1A9-F4C2E1F42E53}"/>
              </a:ext>
            </a:extLst>
          </p:cNvPr>
          <p:cNvSpPr>
            <a:spLocks noGrp="1"/>
          </p:cNvSpPr>
          <p:nvPr>
            <p:ph type="dt" sz="half" idx="10"/>
          </p:nvPr>
        </p:nvSpPr>
        <p:spPr/>
        <p:txBody>
          <a:bodyPr/>
          <a:lstStyle/>
          <a:p>
            <a:fld id="{FB4C061A-5BDE-4437-9386-AB5EF38C3795}" type="datetimeFigureOut">
              <a:rPr lang="en-US" smtClean="0"/>
              <a:t>4/7/2025</a:t>
            </a:fld>
            <a:endParaRPr lang="en-US"/>
          </a:p>
        </p:txBody>
      </p:sp>
      <p:sp>
        <p:nvSpPr>
          <p:cNvPr id="5" name="Footer Placeholder 4">
            <a:extLst>
              <a:ext uri="{FF2B5EF4-FFF2-40B4-BE49-F238E27FC236}">
                <a16:creationId xmlns:a16="http://schemas.microsoft.com/office/drawing/2014/main" id="{EFFB7328-CB7D-1E14-74E9-42ADFF476AD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68E1B7B-DDF4-27EE-831B-C89F998EB9BF}"/>
              </a:ext>
            </a:extLst>
          </p:cNvPr>
          <p:cNvSpPr>
            <a:spLocks noGrp="1"/>
          </p:cNvSpPr>
          <p:nvPr>
            <p:ph type="sldNum" sz="quarter" idx="12"/>
          </p:nvPr>
        </p:nvSpPr>
        <p:spPr/>
        <p:txBody>
          <a:bodyPr/>
          <a:lstStyle/>
          <a:p>
            <a:fld id="{4FFB4FCB-7458-47BB-B7B6-FB770BF36874}" type="slidenum">
              <a:rPr lang="en-US" smtClean="0"/>
              <a:t>‹#›</a:t>
            </a:fld>
            <a:endParaRPr lang="en-US"/>
          </a:p>
        </p:txBody>
      </p:sp>
    </p:spTree>
    <p:extLst>
      <p:ext uri="{BB962C8B-B14F-4D97-AF65-F5344CB8AC3E}">
        <p14:creationId xmlns:p14="http://schemas.microsoft.com/office/powerpoint/2010/main" val="3467671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942FE8-C7D8-844A-5FE2-EF1A3302A86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0824F65-A7CC-9121-CA4A-EAE920840A5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126F4CB-C0B4-076E-C57E-1808168130D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9D98884-79F0-E8BB-9FA4-CC2DC9A651E9}"/>
              </a:ext>
            </a:extLst>
          </p:cNvPr>
          <p:cNvSpPr>
            <a:spLocks noGrp="1"/>
          </p:cNvSpPr>
          <p:nvPr>
            <p:ph type="dt" sz="half" idx="10"/>
          </p:nvPr>
        </p:nvSpPr>
        <p:spPr/>
        <p:txBody>
          <a:bodyPr/>
          <a:lstStyle/>
          <a:p>
            <a:fld id="{FB4C061A-5BDE-4437-9386-AB5EF38C3795}" type="datetimeFigureOut">
              <a:rPr lang="en-US" smtClean="0"/>
              <a:t>4/7/2025</a:t>
            </a:fld>
            <a:endParaRPr lang="en-US"/>
          </a:p>
        </p:txBody>
      </p:sp>
      <p:sp>
        <p:nvSpPr>
          <p:cNvPr id="6" name="Footer Placeholder 5">
            <a:extLst>
              <a:ext uri="{FF2B5EF4-FFF2-40B4-BE49-F238E27FC236}">
                <a16:creationId xmlns:a16="http://schemas.microsoft.com/office/drawing/2014/main" id="{9BACFBA0-BD38-ADAE-63CC-ED5A1183872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2F1A082-93D7-CDA6-ABC9-231BBF9B4F54}"/>
              </a:ext>
            </a:extLst>
          </p:cNvPr>
          <p:cNvSpPr>
            <a:spLocks noGrp="1"/>
          </p:cNvSpPr>
          <p:nvPr>
            <p:ph type="sldNum" sz="quarter" idx="12"/>
          </p:nvPr>
        </p:nvSpPr>
        <p:spPr/>
        <p:txBody>
          <a:bodyPr/>
          <a:lstStyle/>
          <a:p>
            <a:fld id="{4FFB4FCB-7458-47BB-B7B6-FB770BF36874}" type="slidenum">
              <a:rPr lang="en-US" smtClean="0"/>
              <a:t>‹#›</a:t>
            </a:fld>
            <a:endParaRPr lang="en-US"/>
          </a:p>
        </p:txBody>
      </p:sp>
    </p:spTree>
    <p:extLst>
      <p:ext uri="{BB962C8B-B14F-4D97-AF65-F5344CB8AC3E}">
        <p14:creationId xmlns:p14="http://schemas.microsoft.com/office/powerpoint/2010/main" val="36449362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51CE01-0519-1487-C224-A543B73BEF7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7116D29-B10A-B7F3-E813-470F0EA4641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7805CE9-CB46-5503-8DD8-B1DC5E03BEB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269700D-253F-491E-FA25-660117B4631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69200D8-74E6-F158-782F-DA2E8BB3BFB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79DF1EC-63F7-8802-7663-D58D16DBB722}"/>
              </a:ext>
            </a:extLst>
          </p:cNvPr>
          <p:cNvSpPr>
            <a:spLocks noGrp="1"/>
          </p:cNvSpPr>
          <p:nvPr>
            <p:ph type="dt" sz="half" idx="10"/>
          </p:nvPr>
        </p:nvSpPr>
        <p:spPr/>
        <p:txBody>
          <a:bodyPr/>
          <a:lstStyle/>
          <a:p>
            <a:fld id="{FB4C061A-5BDE-4437-9386-AB5EF38C3795}" type="datetimeFigureOut">
              <a:rPr lang="en-US" smtClean="0"/>
              <a:t>4/7/2025</a:t>
            </a:fld>
            <a:endParaRPr lang="en-US"/>
          </a:p>
        </p:txBody>
      </p:sp>
      <p:sp>
        <p:nvSpPr>
          <p:cNvPr id="8" name="Footer Placeholder 7">
            <a:extLst>
              <a:ext uri="{FF2B5EF4-FFF2-40B4-BE49-F238E27FC236}">
                <a16:creationId xmlns:a16="http://schemas.microsoft.com/office/drawing/2014/main" id="{D314131E-7900-62D1-A57A-7675A0235BF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0BC5CFA-85EA-B6BE-93E8-0722873A8713}"/>
              </a:ext>
            </a:extLst>
          </p:cNvPr>
          <p:cNvSpPr>
            <a:spLocks noGrp="1"/>
          </p:cNvSpPr>
          <p:nvPr>
            <p:ph type="sldNum" sz="quarter" idx="12"/>
          </p:nvPr>
        </p:nvSpPr>
        <p:spPr/>
        <p:txBody>
          <a:bodyPr/>
          <a:lstStyle/>
          <a:p>
            <a:fld id="{4FFB4FCB-7458-47BB-B7B6-FB770BF36874}" type="slidenum">
              <a:rPr lang="en-US" smtClean="0"/>
              <a:t>‹#›</a:t>
            </a:fld>
            <a:endParaRPr lang="en-US"/>
          </a:p>
        </p:txBody>
      </p:sp>
    </p:spTree>
    <p:extLst>
      <p:ext uri="{BB962C8B-B14F-4D97-AF65-F5344CB8AC3E}">
        <p14:creationId xmlns:p14="http://schemas.microsoft.com/office/powerpoint/2010/main" val="39142308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5205B8-5C73-906C-4F1C-D3EA05EAC00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61CDD7D-9744-134E-9D56-5BCA8674882D}"/>
              </a:ext>
            </a:extLst>
          </p:cNvPr>
          <p:cNvSpPr>
            <a:spLocks noGrp="1"/>
          </p:cNvSpPr>
          <p:nvPr>
            <p:ph type="dt" sz="half" idx="10"/>
          </p:nvPr>
        </p:nvSpPr>
        <p:spPr/>
        <p:txBody>
          <a:bodyPr/>
          <a:lstStyle/>
          <a:p>
            <a:fld id="{FB4C061A-5BDE-4437-9386-AB5EF38C3795}" type="datetimeFigureOut">
              <a:rPr lang="en-US" smtClean="0"/>
              <a:t>4/7/2025</a:t>
            </a:fld>
            <a:endParaRPr lang="en-US"/>
          </a:p>
        </p:txBody>
      </p:sp>
      <p:sp>
        <p:nvSpPr>
          <p:cNvPr id="4" name="Footer Placeholder 3">
            <a:extLst>
              <a:ext uri="{FF2B5EF4-FFF2-40B4-BE49-F238E27FC236}">
                <a16:creationId xmlns:a16="http://schemas.microsoft.com/office/drawing/2014/main" id="{4B68AB2E-8F7A-6505-28FF-C67F55D450D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FAFA08E-8B8A-825A-49B6-867374577CAE}"/>
              </a:ext>
            </a:extLst>
          </p:cNvPr>
          <p:cNvSpPr>
            <a:spLocks noGrp="1"/>
          </p:cNvSpPr>
          <p:nvPr>
            <p:ph type="sldNum" sz="quarter" idx="12"/>
          </p:nvPr>
        </p:nvSpPr>
        <p:spPr/>
        <p:txBody>
          <a:bodyPr/>
          <a:lstStyle/>
          <a:p>
            <a:fld id="{4FFB4FCB-7458-47BB-B7B6-FB770BF36874}" type="slidenum">
              <a:rPr lang="en-US" smtClean="0"/>
              <a:t>‹#›</a:t>
            </a:fld>
            <a:endParaRPr lang="en-US"/>
          </a:p>
        </p:txBody>
      </p:sp>
    </p:spTree>
    <p:extLst>
      <p:ext uri="{BB962C8B-B14F-4D97-AF65-F5344CB8AC3E}">
        <p14:creationId xmlns:p14="http://schemas.microsoft.com/office/powerpoint/2010/main" val="34338717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8D35ACB-E679-831D-41B1-2324A8910E70}"/>
              </a:ext>
            </a:extLst>
          </p:cNvPr>
          <p:cNvSpPr>
            <a:spLocks noGrp="1"/>
          </p:cNvSpPr>
          <p:nvPr>
            <p:ph type="dt" sz="half" idx="10"/>
          </p:nvPr>
        </p:nvSpPr>
        <p:spPr/>
        <p:txBody>
          <a:bodyPr/>
          <a:lstStyle/>
          <a:p>
            <a:fld id="{FB4C061A-5BDE-4437-9386-AB5EF38C3795}" type="datetimeFigureOut">
              <a:rPr lang="en-US" smtClean="0"/>
              <a:t>4/7/2025</a:t>
            </a:fld>
            <a:endParaRPr lang="en-US"/>
          </a:p>
        </p:txBody>
      </p:sp>
      <p:sp>
        <p:nvSpPr>
          <p:cNvPr id="3" name="Footer Placeholder 2">
            <a:extLst>
              <a:ext uri="{FF2B5EF4-FFF2-40B4-BE49-F238E27FC236}">
                <a16:creationId xmlns:a16="http://schemas.microsoft.com/office/drawing/2014/main" id="{28C5DEF9-022B-DCCE-A9CE-22F4745EA76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0CD20A0-82C7-F7A8-CC3C-3EAA540D593C}"/>
              </a:ext>
            </a:extLst>
          </p:cNvPr>
          <p:cNvSpPr>
            <a:spLocks noGrp="1"/>
          </p:cNvSpPr>
          <p:nvPr>
            <p:ph type="sldNum" sz="quarter" idx="12"/>
          </p:nvPr>
        </p:nvSpPr>
        <p:spPr/>
        <p:txBody>
          <a:bodyPr/>
          <a:lstStyle/>
          <a:p>
            <a:fld id="{4FFB4FCB-7458-47BB-B7B6-FB770BF36874}" type="slidenum">
              <a:rPr lang="en-US" smtClean="0"/>
              <a:t>‹#›</a:t>
            </a:fld>
            <a:endParaRPr lang="en-US"/>
          </a:p>
        </p:txBody>
      </p:sp>
    </p:spTree>
    <p:extLst>
      <p:ext uri="{BB962C8B-B14F-4D97-AF65-F5344CB8AC3E}">
        <p14:creationId xmlns:p14="http://schemas.microsoft.com/office/powerpoint/2010/main" val="30829912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BF62C8-E972-8BA2-917B-71E7C675C0F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436431E-63D8-E6D3-E58D-B71E60D0990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D49FD17-3622-1A72-D547-EFDD58210B6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8474700-37E5-6409-E5D0-156B07BDADFC}"/>
              </a:ext>
            </a:extLst>
          </p:cNvPr>
          <p:cNvSpPr>
            <a:spLocks noGrp="1"/>
          </p:cNvSpPr>
          <p:nvPr>
            <p:ph type="dt" sz="half" idx="10"/>
          </p:nvPr>
        </p:nvSpPr>
        <p:spPr/>
        <p:txBody>
          <a:bodyPr/>
          <a:lstStyle/>
          <a:p>
            <a:fld id="{FB4C061A-5BDE-4437-9386-AB5EF38C3795}" type="datetimeFigureOut">
              <a:rPr lang="en-US" smtClean="0"/>
              <a:t>4/7/2025</a:t>
            </a:fld>
            <a:endParaRPr lang="en-US"/>
          </a:p>
        </p:txBody>
      </p:sp>
      <p:sp>
        <p:nvSpPr>
          <p:cNvPr id="6" name="Footer Placeholder 5">
            <a:extLst>
              <a:ext uri="{FF2B5EF4-FFF2-40B4-BE49-F238E27FC236}">
                <a16:creationId xmlns:a16="http://schemas.microsoft.com/office/drawing/2014/main" id="{AF48835E-075C-427E-08AE-55C43C15AE1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1D2F4AD-FEAC-BD2B-38B4-EB43A2051866}"/>
              </a:ext>
            </a:extLst>
          </p:cNvPr>
          <p:cNvSpPr>
            <a:spLocks noGrp="1"/>
          </p:cNvSpPr>
          <p:nvPr>
            <p:ph type="sldNum" sz="quarter" idx="12"/>
          </p:nvPr>
        </p:nvSpPr>
        <p:spPr/>
        <p:txBody>
          <a:bodyPr/>
          <a:lstStyle/>
          <a:p>
            <a:fld id="{4FFB4FCB-7458-47BB-B7B6-FB770BF36874}" type="slidenum">
              <a:rPr lang="en-US" smtClean="0"/>
              <a:t>‹#›</a:t>
            </a:fld>
            <a:endParaRPr lang="en-US"/>
          </a:p>
        </p:txBody>
      </p:sp>
    </p:spTree>
    <p:extLst>
      <p:ext uri="{BB962C8B-B14F-4D97-AF65-F5344CB8AC3E}">
        <p14:creationId xmlns:p14="http://schemas.microsoft.com/office/powerpoint/2010/main" val="12675716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420FF5-9C3A-05AE-B087-362883977A9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19D85C5-A57F-7660-A353-23E12D3DFA9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1742A6D-504F-4903-81B0-93734963F68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62B0B7E-A90D-2D8C-9318-A691F11B91C1}"/>
              </a:ext>
            </a:extLst>
          </p:cNvPr>
          <p:cNvSpPr>
            <a:spLocks noGrp="1"/>
          </p:cNvSpPr>
          <p:nvPr>
            <p:ph type="dt" sz="half" idx="10"/>
          </p:nvPr>
        </p:nvSpPr>
        <p:spPr/>
        <p:txBody>
          <a:bodyPr/>
          <a:lstStyle/>
          <a:p>
            <a:fld id="{FB4C061A-5BDE-4437-9386-AB5EF38C3795}" type="datetimeFigureOut">
              <a:rPr lang="en-US" smtClean="0"/>
              <a:t>4/7/2025</a:t>
            </a:fld>
            <a:endParaRPr lang="en-US"/>
          </a:p>
        </p:txBody>
      </p:sp>
      <p:sp>
        <p:nvSpPr>
          <p:cNvPr id="6" name="Footer Placeholder 5">
            <a:extLst>
              <a:ext uri="{FF2B5EF4-FFF2-40B4-BE49-F238E27FC236}">
                <a16:creationId xmlns:a16="http://schemas.microsoft.com/office/drawing/2014/main" id="{E1496858-316D-65AE-15C6-840ACC00585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6646393-349C-FC21-34D3-A50083DDC45A}"/>
              </a:ext>
            </a:extLst>
          </p:cNvPr>
          <p:cNvSpPr>
            <a:spLocks noGrp="1"/>
          </p:cNvSpPr>
          <p:nvPr>
            <p:ph type="sldNum" sz="quarter" idx="12"/>
          </p:nvPr>
        </p:nvSpPr>
        <p:spPr/>
        <p:txBody>
          <a:bodyPr/>
          <a:lstStyle/>
          <a:p>
            <a:fld id="{4FFB4FCB-7458-47BB-B7B6-FB770BF36874}" type="slidenum">
              <a:rPr lang="en-US" smtClean="0"/>
              <a:t>‹#›</a:t>
            </a:fld>
            <a:endParaRPr lang="en-US"/>
          </a:p>
        </p:txBody>
      </p:sp>
    </p:spTree>
    <p:extLst>
      <p:ext uri="{BB962C8B-B14F-4D97-AF65-F5344CB8AC3E}">
        <p14:creationId xmlns:p14="http://schemas.microsoft.com/office/powerpoint/2010/main" val="12106798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1E18194-87BC-D3EC-E605-1A0166F9234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A6E07A4-B6E3-BB21-E1FA-7393ADC10DC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600BB29-8B69-1C85-48DC-92422AC85F6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B4C061A-5BDE-4437-9386-AB5EF38C3795}" type="datetimeFigureOut">
              <a:rPr lang="en-US" smtClean="0"/>
              <a:t>4/7/2025</a:t>
            </a:fld>
            <a:endParaRPr lang="en-US"/>
          </a:p>
        </p:txBody>
      </p:sp>
      <p:sp>
        <p:nvSpPr>
          <p:cNvPr id="5" name="Footer Placeholder 4">
            <a:extLst>
              <a:ext uri="{FF2B5EF4-FFF2-40B4-BE49-F238E27FC236}">
                <a16:creationId xmlns:a16="http://schemas.microsoft.com/office/drawing/2014/main" id="{37676498-1CAA-E816-B165-690D75921BB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65FC6A4B-3252-3168-AF75-9E87348C1FE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FFB4FCB-7458-47BB-B7B6-FB770BF36874}" type="slidenum">
              <a:rPr lang="en-US" smtClean="0"/>
              <a:t>‹#›</a:t>
            </a:fld>
            <a:endParaRPr lang="en-US"/>
          </a:p>
        </p:txBody>
      </p:sp>
    </p:spTree>
    <p:extLst>
      <p:ext uri="{BB962C8B-B14F-4D97-AF65-F5344CB8AC3E}">
        <p14:creationId xmlns:p14="http://schemas.microsoft.com/office/powerpoint/2010/main" val="11087422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3"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2.xml"/><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hyperlink" Target="https://hdl.handle.net/10568/159801" TargetMode="External"/><Relationship Id="rId2" Type="http://schemas.openxmlformats.org/officeDocument/2006/relationships/hyperlink" Target="https://hdl.handle.net/10568/130973" TargetMode="Externa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6AF7D4-65C3-F548-AF4D-096164446238}"/>
              </a:ext>
            </a:extLst>
          </p:cNvPr>
          <p:cNvSpPr>
            <a:spLocks noGrp="1"/>
          </p:cNvSpPr>
          <p:nvPr>
            <p:ph type="ctrTitle"/>
          </p:nvPr>
        </p:nvSpPr>
        <p:spPr>
          <a:xfrm>
            <a:off x="953536" y="1690729"/>
            <a:ext cx="9498730" cy="1034968"/>
          </a:xfrm>
        </p:spPr>
        <p:txBody>
          <a:bodyPr/>
          <a:lstStyle/>
          <a:p>
            <a:r>
              <a:rPr lang="en-US" sz="3200" dirty="0">
                <a:solidFill>
                  <a:srgbClr val="C00000"/>
                </a:solidFill>
                <a:latin typeface="+mj-lt"/>
                <a:ea typeface="MS PGothic" pitchFamily="34" charset="-128"/>
              </a:rPr>
              <a:t>Public private partnership (PPP) in herd health delivery: experience from  SAPLING initiative </a:t>
            </a:r>
            <a:endParaRPr lang="en-US" sz="2400" b="0" dirty="0"/>
          </a:p>
        </p:txBody>
      </p:sp>
      <p:pic>
        <p:nvPicPr>
          <p:cNvPr id="4" name="Picture 2" descr="CIAT">
            <a:extLst>
              <a:ext uri="{FF2B5EF4-FFF2-40B4-BE49-F238E27FC236}">
                <a16:creationId xmlns:a16="http://schemas.microsoft.com/office/drawing/2014/main" id="{44277C2C-84E7-4243-928F-A15C08E3427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7441" y="6040054"/>
            <a:ext cx="1587195" cy="62354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ICARDA | Science for resilient livelihoods in dry areas">
            <a:extLst>
              <a:ext uri="{FF2B5EF4-FFF2-40B4-BE49-F238E27FC236}">
                <a16:creationId xmlns:a16="http://schemas.microsoft.com/office/drawing/2014/main" id="{31261534-4EDB-4DAB-BA86-726C5DFBA9E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49351" y="5914331"/>
            <a:ext cx="1796876" cy="935993"/>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6" descr="Jobs at ILRI - International Livestock Research Institute">
            <a:extLst>
              <a:ext uri="{FF2B5EF4-FFF2-40B4-BE49-F238E27FC236}">
                <a16:creationId xmlns:a16="http://schemas.microsoft.com/office/drawing/2014/main" id="{65817A2B-15C1-4A83-A322-7D53A5CE9DD2}"/>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5037" r="20882"/>
          <a:stretch/>
        </p:blipFill>
        <p:spPr bwMode="auto">
          <a:xfrm>
            <a:off x="3831158" y="6137687"/>
            <a:ext cx="715181" cy="566763"/>
          </a:xfrm>
          <a:prstGeom prst="rect">
            <a:avLst/>
          </a:prstGeom>
          <a:noFill/>
          <a:extLst>
            <a:ext uri="{909E8E84-426E-40DD-AFC4-6F175D3DCCD1}">
              <a14:hiddenFill xmlns:a14="http://schemas.microsoft.com/office/drawing/2010/main">
                <a:solidFill>
                  <a:srgbClr val="FFFFFF"/>
                </a:solidFill>
              </a14:hiddenFill>
            </a:ext>
          </a:extLst>
        </p:spPr>
      </p:pic>
      <p:sp>
        <p:nvSpPr>
          <p:cNvPr id="7" name="Subtitle 2">
            <a:extLst>
              <a:ext uri="{FF2B5EF4-FFF2-40B4-BE49-F238E27FC236}">
                <a16:creationId xmlns:a16="http://schemas.microsoft.com/office/drawing/2014/main" id="{CA3C2E9F-450E-BAAE-60C4-C84AF8D2281D}"/>
              </a:ext>
            </a:extLst>
          </p:cNvPr>
          <p:cNvSpPr txBox="1">
            <a:spLocks noChangeArrowheads="1"/>
          </p:cNvSpPr>
          <p:nvPr/>
        </p:nvSpPr>
        <p:spPr bwMode="auto">
          <a:xfrm>
            <a:off x="576783" y="3013105"/>
            <a:ext cx="6508750" cy="1244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a:lstStyle/>
          <a:p>
            <a:pPr>
              <a:lnSpc>
                <a:spcPct val="90000"/>
              </a:lnSpc>
              <a:spcBef>
                <a:spcPts val="400"/>
              </a:spcBef>
            </a:pPr>
            <a:r>
              <a:rPr lang="en-US" i="1" dirty="0">
                <a:solidFill>
                  <a:srgbClr val="292929"/>
                </a:solidFill>
                <a:latin typeface="Calibri" panose="020F0502020204030204" pitchFamily="34" charset="0"/>
              </a:rPr>
              <a:t>Wudu Temesgen</a:t>
            </a:r>
            <a:br>
              <a:rPr lang="en-US" i="1" dirty="0">
                <a:solidFill>
                  <a:srgbClr val="292929"/>
                </a:solidFill>
                <a:latin typeface="Calibri" panose="020F0502020204030204" pitchFamily="34" charset="0"/>
              </a:rPr>
            </a:br>
            <a:r>
              <a:rPr lang="en-US" i="1" dirty="0">
                <a:solidFill>
                  <a:srgbClr val="292929"/>
                </a:solidFill>
                <a:latin typeface="Calibri" panose="020F0502020204030204" pitchFamily="34" charset="0"/>
              </a:rPr>
              <a:t>(on behalf of SAPLING health team)</a:t>
            </a:r>
          </a:p>
          <a:p>
            <a:pPr eaLnBrk="1" hangingPunct="1">
              <a:lnSpc>
                <a:spcPct val="90000"/>
              </a:lnSpc>
              <a:spcBef>
                <a:spcPts val="400"/>
              </a:spcBef>
              <a:buFont typeface="Arial" panose="020B0604020202020204" pitchFamily="34" charset="0"/>
              <a:buNone/>
            </a:pPr>
            <a:endParaRPr lang="en-GB" altLang="en-KE" i="1" dirty="0">
              <a:solidFill>
                <a:srgbClr val="292929"/>
              </a:solidFill>
              <a:latin typeface="Calibri" panose="020F0502020204030204" pitchFamily="34" charset="0"/>
            </a:endParaRPr>
          </a:p>
          <a:p>
            <a:pPr eaLnBrk="1" hangingPunct="1">
              <a:lnSpc>
                <a:spcPct val="90000"/>
              </a:lnSpc>
              <a:spcBef>
                <a:spcPts val="400"/>
              </a:spcBef>
              <a:buFont typeface="Arial" panose="020B0604020202020204" pitchFamily="34" charset="0"/>
              <a:buNone/>
            </a:pPr>
            <a:r>
              <a:rPr lang="en-GB" altLang="en-KE" i="1" dirty="0">
                <a:solidFill>
                  <a:srgbClr val="292929"/>
                </a:solidFill>
                <a:latin typeface="Calibri" panose="020F0502020204030204" pitchFamily="34" charset="0"/>
              </a:rPr>
              <a:t>International Livestock research Institute</a:t>
            </a:r>
          </a:p>
        </p:txBody>
      </p:sp>
      <p:sp>
        <p:nvSpPr>
          <p:cNvPr id="10" name="Subtitle 2">
            <a:extLst>
              <a:ext uri="{FF2B5EF4-FFF2-40B4-BE49-F238E27FC236}">
                <a16:creationId xmlns:a16="http://schemas.microsoft.com/office/drawing/2014/main" id="{42C0F4C4-1EC8-8A9D-69E6-A6AB04FFBD45}"/>
              </a:ext>
            </a:extLst>
          </p:cNvPr>
          <p:cNvSpPr txBox="1">
            <a:spLocks noChangeArrowheads="1"/>
          </p:cNvSpPr>
          <p:nvPr/>
        </p:nvSpPr>
        <p:spPr bwMode="auto">
          <a:xfrm>
            <a:off x="834664" y="4726364"/>
            <a:ext cx="7642087" cy="13136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a:lstStyle/>
          <a:p>
            <a:pPr eaLnBrk="1" hangingPunct="1">
              <a:lnSpc>
                <a:spcPct val="90000"/>
              </a:lnSpc>
              <a:spcBef>
                <a:spcPts val="400"/>
              </a:spcBef>
              <a:buFont typeface="Arial" panose="020B0604020202020204" pitchFamily="34" charset="0"/>
              <a:buNone/>
            </a:pPr>
            <a:r>
              <a:rPr lang="en-US" altLang="en-KE" sz="2000" dirty="0">
                <a:solidFill>
                  <a:srgbClr val="292929"/>
                </a:solidFill>
                <a:latin typeface="Calibri" panose="020F0502020204030204" pitchFamily="34" charset="0"/>
              </a:rPr>
              <a:t>Public-Private-Partnership for delivery of veterinary services</a:t>
            </a:r>
          </a:p>
          <a:p>
            <a:pPr eaLnBrk="1" hangingPunct="1">
              <a:lnSpc>
                <a:spcPct val="90000"/>
              </a:lnSpc>
              <a:spcBef>
                <a:spcPts val="400"/>
              </a:spcBef>
              <a:buFont typeface="Arial" panose="020B0604020202020204" pitchFamily="34" charset="0"/>
              <a:buNone/>
            </a:pPr>
            <a:r>
              <a:rPr lang="en-US" altLang="en-KE" sz="2000" dirty="0">
                <a:solidFill>
                  <a:srgbClr val="292929"/>
                </a:solidFill>
                <a:latin typeface="Calibri" panose="020F0502020204030204" pitchFamily="34" charset="0"/>
              </a:rPr>
              <a:t>Review and validation of PPP models for scaling out</a:t>
            </a:r>
          </a:p>
          <a:p>
            <a:pPr eaLnBrk="1" hangingPunct="1">
              <a:lnSpc>
                <a:spcPct val="90000"/>
              </a:lnSpc>
              <a:spcBef>
                <a:spcPts val="400"/>
              </a:spcBef>
              <a:buFont typeface="Arial" panose="020B0604020202020204" pitchFamily="34" charset="0"/>
              <a:buNone/>
            </a:pPr>
            <a:endParaRPr lang="en-US" altLang="en-KE" sz="2000" dirty="0">
              <a:solidFill>
                <a:srgbClr val="292929"/>
              </a:solidFill>
              <a:latin typeface="Calibri" panose="020F0502020204030204" pitchFamily="34" charset="0"/>
            </a:endParaRPr>
          </a:p>
          <a:p>
            <a:pPr eaLnBrk="1" hangingPunct="1">
              <a:lnSpc>
                <a:spcPct val="90000"/>
              </a:lnSpc>
              <a:spcBef>
                <a:spcPts val="400"/>
              </a:spcBef>
            </a:pPr>
            <a:r>
              <a:rPr lang="en-US" altLang="en-KE" sz="1600" dirty="0">
                <a:solidFill>
                  <a:srgbClr val="292929"/>
                </a:solidFill>
                <a:latin typeface="Calibri" panose="020F0502020204030204" pitchFamily="34" charset="0"/>
              </a:rPr>
              <a:t> </a:t>
            </a:r>
            <a:r>
              <a:rPr lang="en-US" sz="1600" kern="0" dirty="0">
                <a:effectLst/>
                <a:latin typeface="Aptos" panose="020B0004020202020204" pitchFamily="34" charset="0"/>
                <a:ea typeface="Aptos" panose="020B0004020202020204" pitchFamily="34" charset="0"/>
                <a:cs typeface="Aptos" panose="020B0004020202020204" pitchFamily="34" charset="0"/>
              </a:rPr>
              <a:t>ILRIETH campus, Azage Auditorium, Addis Ababa               </a:t>
            </a:r>
            <a:r>
              <a:rPr lang="en-US" altLang="en-KE" sz="1600" dirty="0">
                <a:solidFill>
                  <a:srgbClr val="292929"/>
                </a:solidFill>
                <a:latin typeface="Calibri" panose="020F0502020204030204" pitchFamily="34" charset="0"/>
              </a:rPr>
              <a:t>27 March 2025</a:t>
            </a:r>
          </a:p>
          <a:p>
            <a:pPr eaLnBrk="1" hangingPunct="1">
              <a:lnSpc>
                <a:spcPct val="90000"/>
              </a:lnSpc>
              <a:spcBef>
                <a:spcPts val="400"/>
              </a:spcBef>
              <a:buFont typeface="Arial" panose="020B0604020202020204" pitchFamily="34" charset="0"/>
              <a:buNone/>
            </a:pPr>
            <a:endParaRPr lang="en-US" sz="1600" kern="0" dirty="0">
              <a:effectLst/>
              <a:latin typeface="Aptos" panose="020B0004020202020204" pitchFamily="34" charset="0"/>
              <a:ea typeface="Aptos" panose="020B0004020202020204" pitchFamily="34" charset="0"/>
              <a:cs typeface="Aptos" panose="020B0004020202020204" pitchFamily="34" charset="0"/>
            </a:endParaRPr>
          </a:p>
        </p:txBody>
      </p:sp>
    </p:spTree>
    <p:extLst>
      <p:ext uri="{BB962C8B-B14F-4D97-AF65-F5344CB8AC3E}">
        <p14:creationId xmlns:p14="http://schemas.microsoft.com/office/powerpoint/2010/main" val="31384911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B50E93-88A0-C6F7-CED8-11AC91954C14}"/>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4B778F6B-564A-D434-84AB-3511A19F6612}"/>
              </a:ext>
            </a:extLst>
          </p:cNvPr>
          <p:cNvSpPr>
            <a:spLocks noGrp="1"/>
          </p:cNvSpPr>
          <p:nvPr>
            <p:ph idx="1"/>
          </p:nvPr>
        </p:nvSpPr>
        <p:spPr/>
        <p:txBody>
          <a:bodyPr/>
          <a:lstStyle/>
          <a:p>
            <a:r>
              <a:rPr lang="en-US" sz="2400" b="1" dirty="0">
                <a:solidFill>
                  <a:schemeClr val="tx1"/>
                </a:solidFill>
                <a:latin typeface="Times New Roman" panose="02020603050405020304" pitchFamily="18" charset="0"/>
                <a:cs typeface="Times New Roman" panose="02020603050405020304" pitchFamily="18" charset="0"/>
              </a:rPr>
              <a:t>The supportive party (ILRI through local research partner )</a:t>
            </a:r>
          </a:p>
          <a:p>
            <a:pPr marL="342900" marR="0" lvl="0" indent="-342900">
              <a:lnSpc>
                <a:spcPct val="107000"/>
              </a:lnSpc>
              <a:buFont typeface="Calibri" panose="020F0502020204030204" pitchFamily="34" charset="0"/>
              <a:buChar char="-"/>
            </a:pPr>
            <a:r>
              <a:rPr lang="en-US" sz="2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Develop and revise the intervention package in consultation with the stakeholders</a:t>
            </a:r>
          </a:p>
          <a:p>
            <a:pPr marL="342900" marR="0" lvl="0" indent="-342900">
              <a:lnSpc>
                <a:spcPct val="107000"/>
              </a:lnSpc>
              <a:buFont typeface="Calibri" panose="020F0502020204030204" pitchFamily="34" charset="0"/>
              <a:buChar char="-"/>
            </a:pPr>
            <a:r>
              <a:rPr lang="en-US"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P</a:t>
            </a:r>
            <a:r>
              <a:rPr lang="en-US" sz="2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rovide subsidy vouchers (50% of service fee and drug asked by the private provider) for farmers who are using the flock health package</a:t>
            </a:r>
          </a:p>
          <a:p>
            <a:pPr marL="342900" marR="0" lvl="0" indent="-342900">
              <a:lnSpc>
                <a:spcPct val="107000"/>
              </a:lnSpc>
              <a:buFont typeface="Calibri" panose="020F0502020204030204" pitchFamily="34" charset="0"/>
              <a:buChar char="-"/>
            </a:pPr>
            <a:r>
              <a:rPr lang="en-US"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R</a:t>
            </a:r>
            <a:r>
              <a:rPr lang="en-US" sz="2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eimburse the private provider for the voucher he collected from farmers. </a:t>
            </a:r>
          </a:p>
          <a:p>
            <a:pPr marL="342900" marR="0" lvl="0" indent="-342900">
              <a:lnSpc>
                <a:spcPct val="107000"/>
              </a:lnSpc>
              <a:spcAft>
                <a:spcPts val="800"/>
              </a:spcAft>
              <a:buFont typeface="Calibri" panose="020F0502020204030204" pitchFamily="34" charset="0"/>
              <a:buChar char="-"/>
            </a:pPr>
            <a:r>
              <a:rPr lang="en-US" sz="2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Collect data and sample from the intervention and control flocks </a:t>
            </a:r>
          </a:p>
          <a:p>
            <a:endParaRPr lang="en-US" dirty="0"/>
          </a:p>
        </p:txBody>
      </p:sp>
    </p:spTree>
    <p:extLst>
      <p:ext uri="{BB962C8B-B14F-4D97-AF65-F5344CB8AC3E}">
        <p14:creationId xmlns:p14="http://schemas.microsoft.com/office/powerpoint/2010/main" val="29771003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3D78C4-5DBA-7C7E-3ACE-F877146AB2E2}"/>
              </a:ext>
            </a:extLst>
          </p:cNvPr>
          <p:cNvSpPr>
            <a:spLocks noGrp="1"/>
          </p:cNvSpPr>
          <p:nvPr>
            <p:ph type="title"/>
          </p:nvPr>
        </p:nvSpPr>
        <p:spPr/>
        <p:txBody>
          <a:bodyPr/>
          <a:lstStyle/>
          <a:p>
            <a:endParaRPr lang="en-US" dirty="0"/>
          </a:p>
        </p:txBody>
      </p:sp>
      <p:sp>
        <p:nvSpPr>
          <p:cNvPr id="3" name="Content Placeholder 2">
            <a:extLst>
              <a:ext uri="{FF2B5EF4-FFF2-40B4-BE49-F238E27FC236}">
                <a16:creationId xmlns:a16="http://schemas.microsoft.com/office/drawing/2014/main" id="{AB1A5533-BB59-4089-E5E8-8DC2221C4A46}"/>
              </a:ext>
            </a:extLst>
          </p:cNvPr>
          <p:cNvSpPr>
            <a:spLocks noGrp="1"/>
          </p:cNvSpPr>
          <p:nvPr>
            <p:ph idx="1"/>
          </p:nvPr>
        </p:nvSpPr>
        <p:spPr>
          <a:xfrm>
            <a:off x="330708" y="1110956"/>
            <a:ext cx="11530584" cy="5691399"/>
          </a:xfrm>
        </p:spPr>
        <p:txBody>
          <a:bodyPr>
            <a:noAutofit/>
          </a:bodyPr>
          <a:lstStyle/>
          <a:p>
            <a:pPr algn="l"/>
            <a:r>
              <a:rPr lang="en-US" b="1" dirty="0">
                <a:solidFill>
                  <a:schemeClr val="tx1"/>
                </a:solidFill>
                <a:latin typeface="Times New Roman" panose="02020603050405020304" pitchFamily="18" charset="0"/>
                <a:cs typeface="Times New Roman" panose="02020603050405020304" pitchFamily="18" charset="0"/>
              </a:rPr>
              <a:t>J</a:t>
            </a:r>
            <a:r>
              <a:rPr lang="en-US" b="1" i="0" u="none" strike="noStrike" baseline="0" dirty="0">
                <a:solidFill>
                  <a:schemeClr val="tx1"/>
                </a:solidFill>
                <a:latin typeface="Times New Roman" panose="02020603050405020304" pitchFamily="18" charset="0"/>
                <a:cs typeface="Times New Roman" panose="02020603050405020304" pitchFamily="18" charset="0"/>
              </a:rPr>
              <a:t>oint implementation steering committee</a:t>
            </a:r>
          </a:p>
          <a:p>
            <a:pPr algn="l"/>
            <a:r>
              <a:rPr lang="en-US" b="0" i="0" u="none" strike="noStrike" baseline="0" dirty="0">
                <a:solidFill>
                  <a:schemeClr val="tx1"/>
                </a:solidFill>
                <a:latin typeface="Times New Roman" panose="02020603050405020304" pitchFamily="18" charset="0"/>
                <a:cs typeface="Times New Roman" panose="02020603050405020304" pitchFamily="18" charset="0"/>
              </a:rPr>
              <a:t>The coordination/steering committee composed of district animal health team leaders, private sector service  providers, research partners, and end-user representatives. </a:t>
            </a:r>
          </a:p>
          <a:p>
            <a:pPr algn="l"/>
            <a:r>
              <a:rPr lang="en-US" dirty="0">
                <a:solidFill>
                  <a:schemeClr val="tx1"/>
                </a:solidFill>
                <a:latin typeface="Times New Roman" panose="02020603050405020304" pitchFamily="18" charset="0"/>
                <a:cs typeface="Times New Roman" panose="02020603050405020304" pitchFamily="18" charset="0"/>
              </a:rPr>
              <a:t>The Role of committee</a:t>
            </a:r>
            <a:r>
              <a:rPr lang="en-US" b="0" i="0" u="none" strike="noStrike" baseline="0" dirty="0">
                <a:solidFill>
                  <a:schemeClr val="tx1"/>
                </a:solidFill>
                <a:latin typeface="Times New Roman" panose="02020603050405020304" pitchFamily="18" charset="0"/>
                <a:cs typeface="Times New Roman" panose="02020603050405020304" pitchFamily="18" charset="0"/>
              </a:rPr>
              <a:t>:</a:t>
            </a:r>
          </a:p>
          <a:p>
            <a:pPr marL="971550" lvl="1" indent="-285750"/>
            <a:r>
              <a:rPr lang="en-US" b="0" i="0" u="none" strike="noStrike" baseline="0" dirty="0">
                <a:solidFill>
                  <a:schemeClr val="tx1"/>
                </a:solidFill>
                <a:latin typeface="Times New Roman" panose="02020603050405020304" pitchFamily="18" charset="0"/>
                <a:cs typeface="Times New Roman" panose="02020603050405020304" pitchFamily="18" charset="0"/>
              </a:rPr>
              <a:t>Create alignment among partners</a:t>
            </a:r>
          </a:p>
          <a:p>
            <a:pPr marL="971550" lvl="1" indent="-285750"/>
            <a:r>
              <a:rPr lang="en-US" b="0" i="0" u="none" strike="noStrike" baseline="0" dirty="0">
                <a:solidFill>
                  <a:schemeClr val="tx1"/>
                </a:solidFill>
                <a:latin typeface="Times New Roman" panose="02020603050405020304" pitchFamily="18" charset="0"/>
                <a:cs typeface="Times New Roman" panose="02020603050405020304" pitchFamily="18" charset="0"/>
              </a:rPr>
              <a:t>Define and agree on working modality and requirement</a:t>
            </a:r>
          </a:p>
          <a:p>
            <a:pPr marL="971550" lvl="1" indent="-285750"/>
            <a:r>
              <a:rPr lang="en-US" b="0" i="0" u="none" strike="noStrike" baseline="0" dirty="0">
                <a:solidFill>
                  <a:schemeClr val="tx1"/>
                </a:solidFill>
                <a:latin typeface="Times New Roman" panose="02020603050405020304" pitchFamily="18" charset="0"/>
                <a:cs typeface="Times New Roman" panose="02020603050405020304" pitchFamily="18" charset="0"/>
              </a:rPr>
              <a:t>Work together to create an enabling environment</a:t>
            </a:r>
          </a:p>
          <a:p>
            <a:pPr marL="971550" lvl="1" indent="-285750"/>
            <a:r>
              <a:rPr lang="en-US" b="0" i="0" u="none" strike="noStrike" baseline="0" dirty="0">
                <a:solidFill>
                  <a:schemeClr val="tx1"/>
                </a:solidFill>
                <a:latin typeface="Times New Roman" panose="02020603050405020304" pitchFamily="18" charset="0"/>
                <a:cs typeface="Times New Roman" panose="02020603050405020304" pitchFamily="18" charset="0"/>
              </a:rPr>
              <a:t>Define services, required quality standards, and delivery calendar</a:t>
            </a:r>
          </a:p>
          <a:p>
            <a:pPr marL="971550" lvl="1" indent="-285750"/>
            <a:r>
              <a:rPr lang="en-US" b="0" i="0" u="none" strike="noStrike" baseline="0" dirty="0">
                <a:solidFill>
                  <a:schemeClr val="tx1"/>
                </a:solidFill>
                <a:latin typeface="Times New Roman" panose="02020603050405020304" pitchFamily="18" charset="0"/>
                <a:cs typeface="Times New Roman" panose="02020603050405020304" pitchFamily="18" charset="0"/>
              </a:rPr>
              <a:t>Set negotiated service fees and adjust them as necessary</a:t>
            </a:r>
          </a:p>
          <a:p>
            <a:pPr marL="971550" lvl="1" indent="-285750"/>
            <a:r>
              <a:rPr lang="en-US" b="0" i="0" u="none" strike="noStrike" baseline="0" dirty="0">
                <a:solidFill>
                  <a:schemeClr val="tx1"/>
                </a:solidFill>
                <a:latin typeface="Times New Roman" panose="02020603050405020304" pitchFamily="18" charset="0"/>
                <a:cs typeface="Times New Roman" panose="02020603050405020304" pitchFamily="18" charset="0"/>
              </a:rPr>
              <a:t>Regularly review performance and address challenges</a:t>
            </a:r>
          </a:p>
          <a:p>
            <a:pPr marL="971550" lvl="1" indent="-285750"/>
            <a:r>
              <a:rPr lang="en-US" b="0" i="0" u="none" strike="noStrike" baseline="0" dirty="0">
                <a:solidFill>
                  <a:schemeClr val="tx1"/>
                </a:solidFill>
                <a:latin typeface="Times New Roman" panose="02020603050405020304" pitchFamily="18" charset="0"/>
                <a:cs typeface="Times New Roman" panose="02020603050405020304" pitchFamily="18" charset="0"/>
              </a:rPr>
              <a:t>Oversee implementation, facilitate communication and solve challenges</a:t>
            </a:r>
          </a:p>
          <a:p>
            <a:pPr marL="971550" lvl="1" indent="-285750"/>
            <a:r>
              <a:rPr lang="en-US" b="0" i="0" u="none" strike="noStrike" baseline="0" dirty="0">
                <a:solidFill>
                  <a:schemeClr val="tx1"/>
                </a:solidFill>
                <a:latin typeface="Times New Roman" panose="02020603050405020304" pitchFamily="18" charset="0"/>
                <a:cs typeface="Times New Roman" panose="02020603050405020304" pitchFamily="18" charset="0"/>
              </a:rPr>
              <a:t>Monitoring and evaluation of the PPP implementation</a:t>
            </a:r>
            <a:endParaRPr lang="en-US"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82466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6E88C3-C03E-02A6-849D-14988EEEB30F}"/>
              </a:ext>
            </a:extLst>
          </p:cNvPr>
          <p:cNvSpPr>
            <a:spLocks noGrp="1"/>
          </p:cNvSpPr>
          <p:nvPr>
            <p:ph type="title"/>
          </p:nvPr>
        </p:nvSpPr>
        <p:spPr/>
        <p:txBody>
          <a:bodyPr>
            <a:noAutofit/>
          </a:bodyPr>
          <a:lstStyle/>
          <a:p>
            <a:r>
              <a:rPr lang="en-US" sz="2800" dirty="0">
                <a:latin typeface="Montserrat" panose="00000500000000000000" pitchFamily="2" charset="0"/>
                <a:cs typeface="Times New Roman" panose="02020603050405020304" pitchFamily="18" charset="0"/>
              </a:rPr>
              <a:t>Assessment of  the  feasibility of the PPP herd service delivery model</a:t>
            </a:r>
          </a:p>
        </p:txBody>
      </p:sp>
      <p:sp>
        <p:nvSpPr>
          <p:cNvPr id="3" name="Content Placeholder 2">
            <a:extLst>
              <a:ext uri="{FF2B5EF4-FFF2-40B4-BE49-F238E27FC236}">
                <a16:creationId xmlns:a16="http://schemas.microsoft.com/office/drawing/2014/main" id="{FD877C98-2A20-C0BC-59D5-48ADD8DA9F59}"/>
              </a:ext>
            </a:extLst>
          </p:cNvPr>
          <p:cNvSpPr>
            <a:spLocks noGrp="1"/>
          </p:cNvSpPr>
          <p:nvPr>
            <p:ph idx="1"/>
          </p:nvPr>
        </p:nvSpPr>
        <p:spPr/>
        <p:txBody>
          <a:bodyPr>
            <a:normAutofit/>
          </a:bodyPr>
          <a:lstStyle/>
          <a:p>
            <a:r>
              <a:rPr lang="en-US" dirty="0">
                <a:solidFill>
                  <a:schemeClr val="tx1"/>
                </a:solidFill>
                <a:latin typeface="Times New Roman" panose="02020603050405020304" pitchFamily="18" charset="0"/>
                <a:cs typeface="Times New Roman" panose="02020603050405020304" pitchFamily="18" charset="0"/>
              </a:rPr>
              <a:t>The feasibility of the PPP service delivery model was qualitatively assessed using </a:t>
            </a:r>
          </a:p>
          <a:p>
            <a:pPr marL="1028700" lvl="1" indent="-342900"/>
            <a:r>
              <a:rPr lang="en-US" dirty="0">
                <a:solidFill>
                  <a:schemeClr val="tx1"/>
                </a:solidFill>
                <a:latin typeface="Times New Roman" panose="02020603050405020304" pitchFamily="18" charset="0"/>
                <a:cs typeface="Times New Roman" panose="02020603050405020304" pitchFamily="18" charset="0"/>
              </a:rPr>
              <a:t>Key informant interview of the private and public partners and </a:t>
            </a:r>
          </a:p>
          <a:p>
            <a:pPr marL="1028700" lvl="1" indent="-342900"/>
            <a:r>
              <a:rPr lang="en-US" dirty="0">
                <a:solidFill>
                  <a:schemeClr val="tx1"/>
                </a:solidFill>
                <a:latin typeface="Times New Roman" panose="02020603050405020304" pitchFamily="18" charset="0"/>
                <a:cs typeface="Times New Roman" panose="02020603050405020304" pitchFamily="18" charset="0"/>
              </a:rPr>
              <a:t>Focus group discussion of the user community members </a:t>
            </a:r>
          </a:p>
          <a:p>
            <a:r>
              <a:rPr lang="en-US" dirty="0">
                <a:solidFill>
                  <a:schemeClr val="tx1"/>
                </a:solidFill>
                <a:latin typeface="Times New Roman" panose="02020603050405020304" pitchFamily="18" charset="0"/>
                <a:cs typeface="Times New Roman" panose="02020603050405020304" pitchFamily="18" charset="0"/>
              </a:rPr>
              <a:t>The main themes of the assessment were </a:t>
            </a:r>
          </a:p>
          <a:p>
            <a:pPr marL="1028700" lvl="1" indent="-342900"/>
            <a:r>
              <a:rPr lang="en-US" dirty="0">
                <a:solidFill>
                  <a:schemeClr val="tx1"/>
                </a:solidFill>
                <a:latin typeface="Times New Roman" panose="02020603050405020304" pitchFamily="18" charset="0"/>
                <a:cs typeface="Times New Roman" panose="02020603050405020304" pitchFamily="18" charset="0"/>
              </a:rPr>
              <a:t>Overall attitude towards the PPP and satisfaction on its performance</a:t>
            </a:r>
          </a:p>
          <a:p>
            <a:pPr marL="1028700" lvl="1" indent="-342900"/>
            <a:r>
              <a:rPr lang="en-US" dirty="0">
                <a:solidFill>
                  <a:schemeClr val="tx1"/>
                </a:solidFill>
                <a:latin typeface="Times New Roman" panose="02020603050405020304" pitchFamily="18" charset="0"/>
                <a:cs typeface="Times New Roman" panose="02020603050405020304" pitchFamily="18" charset="0"/>
              </a:rPr>
              <a:t>Challenges or limitations </a:t>
            </a:r>
          </a:p>
          <a:p>
            <a:pPr marL="1028700" lvl="1" indent="-342900"/>
            <a:r>
              <a:rPr lang="en-US" dirty="0">
                <a:solidFill>
                  <a:schemeClr val="tx1"/>
                </a:solidFill>
                <a:latin typeface="Times New Roman" panose="02020603050405020304" pitchFamily="18" charset="0"/>
                <a:cs typeface="Times New Roman" panose="02020603050405020304" pitchFamily="18" charset="0"/>
              </a:rPr>
              <a:t>Potential sustainability and scalability of the service model </a:t>
            </a:r>
          </a:p>
        </p:txBody>
      </p:sp>
    </p:spTree>
    <p:extLst>
      <p:ext uri="{BB962C8B-B14F-4D97-AF65-F5344CB8AC3E}">
        <p14:creationId xmlns:p14="http://schemas.microsoft.com/office/powerpoint/2010/main" val="24328165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39EF8D-3C8A-C3EA-57AC-07A71383C8C9}"/>
              </a:ext>
            </a:extLst>
          </p:cNvPr>
          <p:cNvSpPr>
            <a:spLocks noGrp="1"/>
          </p:cNvSpPr>
          <p:nvPr>
            <p:ph type="title"/>
          </p:nvPr>
        </p:nvSpPr>
        <p:spPr>
          <a:xfrm>
            <a:off x="724928" y="453369"/>
            <a:ext cx="9039655" cy="776459"/>
          </a:xfrm>
        </p:spPr>
        <p:txBody>
          <a:bodyPr>
            <a:normAutofit/>
          </a:bodyPr>
          <a:lstStyle/>
          <a:p>
            <a:r>
              <a:rPr lang="en-US" sz="2800" dirty="0"/>
              <a:t>PPP Assessment results</a:t>
            </a:r>
          </a:p>
        </p:txBody>
      </p:sp>
      <p:sp>
        <p:nvSpPr>
          <p:cNvPr id="3" name="Content Placeholder 2">
            <a:extLst>
              <a:ext uri="{FF2B5EF4-FFF2-40B4-BE49-F238E27FC236}">
                <a16:creationId xmlns:a16="http://schemas.microsoft.com/office/drawing/2014/main" id="{27A01BB2-CA7C-1E5E-A344-FCC4BD1E437D}"/>
              </a:ext>
            </a:extLst>
          </p:cNvPr>
          <p:cNvSpPr>
            <a:spLocks noGrp="1"/>
          </p:cNvSpPr>
          <p:nvPr>
            <p:ph idx="1"/>
          </p:nvPr>
        </p:nvSpPr>
        <p:spPr>
          <a:xfrm>
            <a:off x="724928" y="1358781"/>
            <a:ext cx="11198848" cy="5045850"/>
          </a:xfrm>
        </p:spPr>
        <p:txBody>
          <a:bodyPr>
            <a:normAutofit/>
          </a:bodyPr>
          <a:lstStyle/>
          <a:p>
            <a:r>
              <a:rPr lang="en-US" b="1" dirty="0">
                <a:solidFill>
                  <a:schemeClr val="tx1"/>
                </a:solidFill>
                <a:latin typeface="Times New Roman" panose="02020603050405020304" pitchFamily="18" charset="0"/>
                <a:cs typeface="Times New Roman" panose="02020603050405020304" pitchFamily="18" charset="0"/>
              </a:rPr>
              <a:t>The users’ perspective </a:t>
            </a:r>
          </a:p>
          <a:p>
            <a:pPr marL="342900" indent="-342900">
              <a:buFontTx/>
              <a:buChar char="-"/>
            </a:pPr>
            <a:r>
              <a:rPr lang="en-US" dirty="0">
                <a:solidFill>
                  <a:schemeClr val="tx1"/>
                </a:solidFill>
                <a:latin typeface="Times New Roman" panose="02020603050405020304" pitchFamily="18" charset="0"/>
                <a:cs typeface="Times New Roman" panose="02020603050405020304" pitchFamily="18" charset="0"/>
              </a:rPr>
              <a:t>Generally found it better than the existing service provided by the government</a:t>
            </a:r>
          </a:p>
          <a:p>
            <a:pPr marL="1028700" lvl="1" indent="-342900">
              <a:buFontTx/>
              <a:buChar char="-"/>
            </a:pPr>
            <a:r>
              <a:rPr lang="en-US" dirty="0">
                <a:solidFill>
                  <a:schemeClr val="tx1"/>
                </a:solidFill>
                <a:latin typeface="Times New Roman" panose="02020603050405020304" pitchFamily="18" charset="0"/>
                <a:cs typeface="Times New Roman" panose="02020603050405020304" pitchFamily="18" charset="0"/>
              </a:rPr>
              <a:t>the availability and quality of drugs, the accessibility and responsiveness of the private provider </a:t>
            </a:r>
          </a:p>
          <a:p>
            <a:pPr marL="1028700" lvl="1" indent="-342900">
              <a:buFontTx/>
              <a:buChar char="-"/>
            </a:pPr>
            <a:r>
              <a:rPr lang="en-US" dirty="0">
                <a:solidFill>
                  <a:schemeClr val="tx1"/>
                </a:solidFill>
                <a:latin typeface="Times New Roman" panose="02020603050405020304" pitchFamily="18" charset="0"/>
                <a:cs typeface="Times New Roman" panose="02020603050405020304" pitchFamily="18" charset="0"/>
              </a:rPr>
              <a:t>The service are quality and faster </a:t>
            </a:r>
          </a:p>
          <a:p>
            <a:pPr marL="1028700" lvl="1" indent="-342900">
              <a:buFontTx/>
              <a:buChar char="-"/>
            </a:pPr>
            <a:r>
              <a:rPr lang="en-US" dirty="0">
                <a:solidFill>
                  <a:schemeClr val="tx1"/>
                </a:solidFill>
                <a:latin typeface="Times New Roman" panose="02020603050405020304" pitchFamily="18" charset="0"/>
                <a:cs typeface="Times New Roman" panose="02020603050405020304" pitchFamily="18" charset="0"/>
              </a:rPr>
              <a:t>50% fee support by the project  </a:t>
            </a:r>
          </a:p>
          <a:p>
            <a:pPr marL="342900" indent="-342900">
              <a:buFontTx/>
              <a:buChar char="-"/>
            </a:pPr>
            <a:r>
              <a:rPr lang="en-US" dirty="0">
                <a:solidFill>
                  <a:schemeClr val="tx1"/>
                </a:solidFill>
                <a:latin typeface="Times New Roman" panose="02020603050405020304" pitchFamily="18" charset="0"/>
                <a:cs typeface="Times New Roman" panose="02020603050405020304" pitchFamily="18" charset="0"/>
              </a:rPr>
              <a:t>Limitation to be considered for future improvement </a:t>
            </a:r>
          </a:p>
          <a:p>
            <a:pPr marL="1028700" lvl="1" indent="-342900">
              <a:buFontTx/>
              <a:buChar char="-"/>
            </a:pPr>
            <a:r>
              <a:rPr lang="en-US" dirty="0">
                <a:solidFill>
                  <a:schemeClr val="tx1"/>
                </a:solidFill>
                <a:latin typeface="Times New Roman" panose="02020603050405020304" pitchFamily="18" charset="0"/>
                <a:cs typeface="Times New Roman" panose="02020603050405020304" pitchFamily="18" charset="0"/>
              </a:rPr>
              <a:t>Focused only preventive aspects </a:t>
            </a:r>
          </a:p>
          <a:p>
            <a:pPr marL="1028700" lvl="1" indent="-342900">
              <a:buFontTx/>
              <a:buChar char="-"/>
            </a:pPr>
            <a:r>
              <a:rPr lang="en-US" dirty="0">
                <a:solidFill>
                  <a:schemeClr val="tx1"/>
                </a:solidFill>
                <a:latin typeface="Times New Roman" panose="02020603050405020304" pitchFamily="18" charset="0"/>
                <a:cs typeface="Times New Roman" panose="02020603050405020304" pitchFamily="18" charset="0"/>
              </a:rPr>
              <a:t>Include only small ruminants</a:t>
            </a:r>
          </a:p>
          <a:p>
            <a:pPr marL="1028700" lvl="1" indent="-342900">
              <a:buFontTx/>
              <a:buChar char="-"/>
            </a:pPr>
            <a:r>
              <a:rPr lang="en-US" dirty="0">
                <a:solidFill>
                  <a:schemeClr val="tx1"/>
                </a:solidFill>
                <a:latin typeface="Times New Roman" panose="02020603050405020304" pitchFamily="18" charset="0"/>
                <a:cs typeface="Times New Roman" panose="02020603050405020304" pitchFamily="18" charset="0"/>
              </a:rPr>
              <a:t>Expensive (but some argued they pay more for services from other sources)</a:t>
            </a:r>
          </a:p>
          <a:p>
            <a:pPr marL="1028700" lvl="1" indent="-342900">
              <a:buFontTx/>
              <a:buChar char="-"/>
            </a:pPr>
            <a:endParaRPr lang="en-US" dirty="0"/>
          </a:p>
        </p:txBody>
      </p:sp>
    </p:spTree>
    <p:extLst>
      <p:ext uri="{BB962C8B-B14F-4D97-AF65-F5344CB8AC3E}">
        <p14:creationId xmlns:p14="http://schemas.microsoft.com/office/powerpoint/2010/main" val="40892755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F53262-1812-3346-4A6F-AFEEF33B581E}"/>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10258361-A576-AC3C-B026-5AB278DB2F77}"/>
              </a:ext>
            </a:extLst>
          </p:cNvPr>
          <p:cNvSpPr>
            <a:spLocks noGrp="1"/>
          </p:cNvSpPr>
          <p:nvPr>
            <p:ph idx="1"/>
          </p:nvPr>
        </p:nvSpPr>
        <p:spPr>
          <a:xfrm>
            <a:off x="724928" y="1358781"/>
            <a:ext cx="11006824" cy="4818183"/>
          </a:xfrm>
        </p:spPr>
        <p:txBody>
          <a:bodyPr>
            <a:normAutofit/>
          </a:bodyPr>
          <a:lstStyle/>
          <a:p>
            <a:r>
              <a:rPr lang="en-US" b="1" dirty="0">
                <a:solidFill>
                  <a:schemeClr val="tx1"/>
                </a:solidFill>
                <a:latin typeface="Times New Roman" panose="02020603050405020304" pitchFamily="18" charset="0"/>
                <a:cs typeface="Times New Roman" panose="02020603050405020304" pitchFamily="18" charset="0"/>
              </a:rPr>
              <a:t>The private service providers’ perspective</a:t>
            </a:r>
          </a:p>
          <a:p>
            <a:pPr marL="342900" indent="-342900">
              <a:buFont typeface="Times New Roman" panose="02020603050405020304" pitchFamily="18" charset="0"/>
              <a:buChar char="‾"/>
            </a:pPr>
            <a:r>
              <a:rPr lang="en-US" dirty="0">
                <a:solidFill>
                  <a:schemeClr val="tx1"/>
                </a:solidFill>
                <a:latin typeface="Times New Roman" panose="02020603050405020304" pitchFamily="18" charset="0"/>
                <a:cs typeface="Times New Roman" panose="02020603050405020304" pitchFamily="18" charset="0"/>
              </a:rPr>
              <a:t>Found it useful</a:t>
            </a:r>
          </a:p>
          <a:p>
            <a:pPr lvl="1"/>
            <a:r>
              <a:rPr lang="en-US" dirty="0">
                <a:solidFill>
                  <a:schemeClr val="tx1"/>
                </a:solidFill>
                <a:latin typeface="Times New Roman" panose="02020603050405020304" pitchFamily="18" charset="0"/>
                <a:cs typeface="Times New Roman" panose="02020603050405020304" pitchFamily="18" charset="0"/>
              </a:rPr>
              <a:t>Moderate business growth (in the existing business) due to involvement in the PPP</a:t>
            </a:r>
          </a:p>
          <a:p>
            <a:pPr lvl="1"/>
            <a:r>
              <a:rPr lang="en-US" dirty="0">
                <a:solidFill>
                  <a:schemeClr val="tx1"/>
                </a:solidFill>
                <a:latin typeface="Times New Roman" panose="02020603050405020304" pitchFamily="18" charset="0"/>
                <a:cs typeface="Times New Roman" panose="02020603050405020304" pitchFamily="18" charset="0"/>
              </a:rPr>
              <a:t>Mobilization of the community by the public partner for getting the animal health services </a:t>
            </a:r>
          </a:p>
          <a:p>
            <a:pPr lvl="1"/>
            <a:r>
              <a:rPr lang="en-US" dirty="0">
                <a:solidFill>
                  <a:schemeClr val="tx1"/>
                </a:solidFill>
                <a:latin typeface="Times New Roman" panose="02020603050405020304" pitchFamily="18" charset="0"/>
                <a:cs typeface="Times New Roman" panose="02020603050405020304" pitchFamily="18" charset="0"/>
              </a:rPr>
              <a:t>Satisfactory support of the public partner in supply of vaccine and  cold chain storge for vaccines</a:t>
            </a:r>
          </a:p>
          <a:p>
            <a:pPr marL="342900" indent="-342900">
              <a:buFont typeface="Times New Roman" panose="02020603050405020304" pitchFamily="18" charset="0"/>
              <a:buChar char="‾"/>
            </a:pPr>
            <a:r>
              <a:rPr lang="en-US" dirty="0">
                <a:solidFill>
                  <a:schemeClr val="tx1"/>
                </a:solidFill>
                <a:latin typeface="Times New Roman" panose="02020603050405020304" pitchFamily="18" charset="0"/>
                <a:cs typeface="Times New Roman" panose="02020603050405020304" pitchFamily="18" charset="0"/>
              </a:rPr>
              <a:t>Limitations to be considered for improvement </a:t>
            </a:r>
          </a:p>
          <a:p>
            <a:pPr marL="1028700" lvl="1" indent="-342900"/>
            <a:r>
              <a:rPr lang="en-US" dirty="0">
                <a:solidFill>
                  <a:schemeClr val="tx1"/>
                </a:solidFill>
                <a:latin typeface="Times New Roman" panose="02020603050405020304" pitchFamily="18" charset="0"/>
                <a:cs typeface="Times New Roman" panose="02020603050405020304" pitchFamily="18" charset="0"/>
              </a:rPr>
              <a:t>Increasing cost of veterinary inputs need more frequent adjustment of fees </a:t>
            </a:r>
          </a:p>
          <a:p>
            <a:pPr marL="1028700" lvl="1" indent="-342900"/>
            <a:r>
              <a:rPr lang="en-US" dirty="0">
                <a:solidFill>
                  <a:schemeClr val="tx1"/>
                </a:solidFill>
                <a:latin typeface="Times New Roman" panose="02020603050405020304" pitchFamily="18" charset="0"/>
                <a:cs typeface="Times New Roman" panose="02020603050405020304" pitchFamily="18" charset="0"/>
              </a:rPr>
              <a:t>Limited geographic scope of the service </a:t>
            </a:r>
          </a:p>
          <a:p>
            <a:pPr marL="1028700" lvl="1" indent="-342900"/>
            <a:r>
              <a:rPr lang="en-US" dirty="0">
                <a:solidFill>
                  <a:schemeClr val="tx1"/>
                </a:solidFill>
                <a:latin typeface="Times New Roman" panose="02020603050405020304" pitchFamily="18" charset="0"/>
                <a:cs typeface="Times New Roman" panose="02020603050405020304" pitchFamily="18" charset="0"/>
              </a:rPr>
              <a:t> Insufficient mobilization of the community </a:t>
            </a:r>
          </a:p>
          <a:p>
            <a:pPr marL="1028700" lvl="1" indent="-342900"/>
            <a:r>
              <a:rPr lang="en-US" dirty="0">
                <a:solidFill>
                  <a:schemeClr val="tx1"/>
                </a:solidFill>
                <a:latin typeface="Times New Roman" panose="02020603050405020304" pitchFamily="18" charset="0"/>
                <a:cs typeface="Times New Roman" panose="02020603050405020304" pitchFamily="18" charset="0"/>
              </a:rPr>
              <a:t>Concerns of sustainability as the farmers were supported by a project. </a:t>
            </a:r>
          </a:p>
          <a:p>
            <a:endParaRPr lang="en-US" dirty="0"/>
          </a:p>
        </p:txBody>
      </p:sp>
    </p:spTree>
    <p:extLst>
      <p:ext uri="{BB962C8B-B14F-4D97-AF65-F5344CB8AC3E}">
        <p14:creationId xmlns:p14="http://schemas.microsoft.com/office/powerpoint/2010/main" val="24148116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E87593-5E57-B470-39BA-A7A0B37D4012}"/>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5AC87896-28FF-0C8C-8B7A-C41A4ABF1392}"/>
              </a:ext>
            </a:extLst>
          </p:cNvPr>
          <p:cNvSpPr>
            <a:spLocks noGrp="1"/>
          </p:cNvSpPr>
          <p:nvPr>
            <p:ph idx="1"/>
          </p:nvPr>
        </p:nvSpPr>
        <p:spPr/>
        <p:txBody>
          <a:bodyPr/>
          <a:lstStyle/>
          <a:p>
            <a:r>
              <a:rPr lang="en-US" b="1" dirty="0">
                <a:solidFill>
                  <a:schemeClr val="tx1"/>
                </a:solidFill>
                <a:latin typeface="Times New Roman" panose="02020603050405020304" pitchFamily="18" charset="0"/>
                <a:cs typeface="Times New Roman" panose="02020603050405020304" pitchFamily="18" charset="0"/>
              </a:rPr>
              <a:t>The public partners’ perspective </a:t>
            </a:r>
          </a:p>
          <a:p>
            <a:r>
              <a:rPr lang="en-US" b="1" dirty="0">
                <a:solidFill>
                  <a:schemeClr val="tx1"/>
                </a:solidFill>
                <a:latin typeface="Times New Roman" panose="02020603050405020304" pitchFamily="18" charset="0"/>
                <a:cs typeface="Times New Roman" panose="02020603050405020304" pitchFamily="18" charset="0"/>
              </a:rPr>
              <a:t>- </a:t>
            </a:r>
            <a:r>
              <a:rPr lang="en-US" dirty="0">
                <a:solidFill>
                  <a:schemeClr val="tx1"/>
                </a:solidFill>
                <a:latin typeface="Times New Roman" panose="02020603050405020304" pitchFamily="18" charset="0"/>
                <a:cs typeface="Times New Roman" panose="02020603050405020304" pitchFamily="18" charset="0"/>
              </a:rPr>
              <a:t>The model worked better than the existing service delivery</a:t>
            </a:r>
          </a:p>
          <a:p>
            <a:pPr marL="1028700" lvl="1" indent="-342900"/>
            <a:r>
              <a:rPr lang="en-US" dirty="0">
                <a:solidFill>
                  <a:schemeClr val="tx1"/>
                </a:solidFill>
                <a:latin typeface="Times New Roman" panose="02020603050405020304" pitchFamily="18" charset="0"/>
                <a:cs typeface="Times New Roman" panose="02020603050405020304" pitchFamily="18" charset="0"/>
              </a:rPr>
              <a:t>Mitigated problem of budget shortage and delay in the government service</a:t>
            </a:r>
          </a:p>
          <a:p>
            <a:pPr marL="1028700" lvl="1" indent="-342900"/>
            <a:r>
              <a:rPr lang="en-US" dirty="0">
                <a:solidFill>
                  <a:schemeClr val="tx1"/>
                </a:solidFill>
                <a:latin typeface="Times New Roman" panose="02020603050405020304" pitchFamily="18" charset="0"/>
                <a:cs typeface="Times New Roman" panose="02020603050405020304" pitchFamily="18" charset="0"/>
              </a:rPr>
              <a:t>Noted the satisfaction of community with private service </a:t>
            </a:r>
          </a:p>
          <a:p>
            <a:pPr marL="1028700" lvl="1" indent="-342900"/>
            <a:r>
              <a:rPr lang="en-US" dirty="0">
                <a:solidFill>
                  <a:schemeClr val="tx1"/>
                </a:solidFill>
                <a:latin typeface="Times New Roman" panose="02020603050405020304" pitchFamily="18" charset="0"/>
                <a:cs typeface="Times New Roman" panose="02020603050405020304" pitchFamily="18" charset="0"/>
              </a:rPr>
              <a:t>Appreciated the importance of engaging private sector in animal health delivery </a:t>
            </a:r>
          </a:p>
          <a:p>
            <a:pPr marL="342900" indent="-342900">
              <a:buFontTx/>
              <a:buChar char="-"/>
            </a:pPr>
            <a:r>
              <a:rPr lang="en-US" dirty="0">
                <a:solidFill>
                  <a:schemeClr val="tx1"/>
                </a:solidFill>
                <a:latin typeface="Times New Roman" panose="02020603050405020304" pitchFamily="18" charset="0"/>
                <a:cs typeface="Times New Roman" panose="02020603050405020304" pitchFamily="18" charset="0"/>
              </a:rPr>
              <a:t>Limitation </a:t>
            </a:r>
          </a:p>
          <a:p>
            <a:pPr marL="1028700" lvl="1" indent="-342900">
              <a:buFontTx/>
              <a:buChar char="-"/>
            </a:pPr>
            <a:r>
              <a:rPr lang="en-US" dirty="0">
                <a:solidFill>
                  <a:schemeClr val="tx1"/>
                </a:solidFill>
                <a:latin typeface="Times New Roman" panose="02020603050405020304" pitchFamily="18" charset="0"/>
                <a:cs typeface="Times New Roman" panose="02020603050405020304" pitchFamily="18" charset="0"/>
              </a:rPr>
              <a:t>Tendency of private providers to be more profit driven and focus on treatment than prevention </a:t>
            </a:r>
          </a:p>
        </p:txBody>
      </p:sp>
    </p:spTree>
    <p:extLst>
      <p:ext uri="{BB962C8B-B14F-4D97-AF65-F5344CB8AC3E}">
        <p14:creationId xmlns:p14="http://schemas.microsoft.com/office/powerpoint/2010/main" val="13855817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D600FE-CB0B-5B41-CC81-4FB2044FE8F1}"/>
              </a:ext>
            </a:extLst>
          </p:cNvPr>
          <p:cNvSpPr>
            <a:spLocks noGrp="1"/>
          </p:cNvSpPr>
          <p:nvPr>
            <p:ph type="title"/>
          </p:nvPr>
        </p:nvSpPr>
        <p:spPr/>
        <p:txBody>
          <a:bodyPr/>
          <a:lstStyle/>
          <a:p>
            <a:r>
              <a:rPr lang="en-US" sz="3200" b="1" dirty="0">
                <a:latin typeface="Montserrat" panose="00000500000000000000" pitchFamily="2" charset="0"/>
              </a:rPr>
              <a:t>Conclusions </a:t>
            </a:r>
            <a:endParaRPr lang="en-US" dirty="0"/>
          </a:p>
        </p:txBody>
      </p:sp>
      <p:sp>
        <p:nvSpPr>
          <p:cNvPr id="3" name="Content Placeholder 2">
            <a:extLst>
              <a:ext uri="{FF2B5EF4-FFF2-40B4-BE49-F238E27FC236}">
                <a16:creationId xmlns:a16="http://schemas.microsoft.com/office/drawing/2014/main" id="{275A435C-AE03-0CC8-AAAB-A7262B74D512}"/>
              </a:ext>
            </a:extLst>
          </p:cNvPr>
          <p:cNvSpPr>
            <a:spLocks noGrp="1"/>
          </p:cNvSpPr>
          <p:nvPr>
            <p:ph idx="1"/>
          </p:nvPr>
        </p:nvSpPr>
        <p:spPr>
          <a:xfrm>
            <a:off x="724928" y="1358781"/>
            <a:ext cx="10915384" cy="5279763"/>
          </a:xfrm>
        </p:spPr>
        <p:txBody>
          <a:bodyPr>
            <a:normAutofit fontScale="25000" lnSpcReduction="20000"/>
          </a:body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GB" sz="9600" b="0" i="0" u="none" strike="noStrike" kern="1200" cap="none" spc="0" normalizeH="0" baseline="0" noProof="0" dirty="0">
              <a:ln>
                <a:noFill/>
              </a:ln>
              <a:solidFill>
                <a:prstClr val="black"/>
              </a:solidFill>
              <a:effectLst/>
              <a:uLnTx/>
              <a:uFillTx/>
              <a:latin typeface="Times New Roman" panose="02020603050405020304" pitchFamily="18" charset="0"/>
              <a:ea typeface="Avenir Next LT Pro" panose="020B0504020202020204" pitchFamily="34" charset="0"/>
              <a:cs typeface="+mn-cs"/>
            </a:endParaRPr>
          </a:p>
          <a:p>
            <a:pPr marL="228600" lvl="0" indent="-228600">
              <a:buFont typeface="Arial" panose="020B0604020202020204" pitchFamily="34" charset="0"/>
              <a:buChar char="•"/>
              <a:defRPr/>
            </a:pPr>
            <a:r>
              <a:rPr kumimoji="0" lang="en-GB" sz="9600" b="0" i="0" u="none" strike="noStrike" kern="1200" cap="none" spc="0" normalizeH="0" baseline="0" noProof="0" dirty="0">
                <a:ln>
                  <a:noFill/>
                </a:ln>
                <a:solidFill>
                  <a:prstClr val="black"/>
                </a:solidFill>
                <a:effectLst/>
                <a:uLnTx/>
                <a:uFillTx/>
                <a:latin typeface="Times New Roman" panose="02020603050405020304" pitchFamily="18" charset="0"/>
                <a:ea typeface="Avenir Next LT Pro" panose="020B0504020202020204" pitchFamily="34" charset="0"/>
                <a:cs typeface="+mn-cs"/>
              </a:rPr>
              <a:t>Generally, all three stakeholder in the PPP arrangement:  the users, public partner and the private service provider showed positive attitude to the delivery model, and they think this can be </a:t>
            </a:r>
            <a:r>
              <a:rPr lang="en-GB" sz="9600" dirty="0">
                <a:solidFill>
                  <a:prstClr val="black"/>
                </a:solidFill>
                <a:latin typeface="Times New Roman" panose="02020603050405020304" pitchFamily="18" charset="0"/>
                <a:ea typeface="Avenir Next LT Pro" panose="020B0504020202020204" pitchFamily="34" charset="0"/>
              </a:rPr>
              <a:t>sustainable and </a:t>
            </a:r>
            <a:r>
              <a:rPr kumimoji="0" lang="en-GB" sz="9600" b="0" i="0" u="none" strike="noStrike" kern="1200" cap="none" spc="0" normalizeH="0" baseline="0" noProof="0" dirty="0">
                <a:ln>
                  <a:noFill/>
                </a:ln>
                <a:solidFill>
                  <a:prstClr val="black"/>
                </a:solidFill>
                <a:effectLst/>
                <a:uLnTx/>
                <a:uFillTx/>
                <a:latin typeface="Times New Roman" panose="02020603050405020304" pitchFamily="18" charset="0"/>
                <a:ea typeface="Avenir Next LT Pro" panose="020B0504020202020204" pitchFamily="34" charset="0"/>
                <a:cs typeface="+mn-cs"/>
              </a:rPr>
              <a:t>scalable and with some suggestions for improvement.</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9600" b="0" i="0" u="none" strike="noStrike" kern="1200" cap="none" spc="0" normalizeH="0" baseline="0" noProof="0" dirty="0">
                <a:ln>
                  <a:noFill/>
                </a:ln>
                <a:solidFill>
                  <a:prstClr val="black"/>
                </a:solidFill>
                <a:effectLst/>
                <a:uLnTx/>
                <a:uFillTx/>
                <a:latin typeface="Times New Roman" panose="02020603050405020304" pitchFamily="18" charset="0"/>
                <a:ea typeface="Avenir Next LT Pro" panose="020B0504020202020204" pitchFamily="34" charset="0"/>
                <a:cs typeface="+mn-cs"/>
              </a:rPr>
              <a:t> One of the major limitations mentioned by all parties was the limited scope of the service mandated to the private provider. </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9600" b="0" i="0" u="none" strike="noStrike" kern="1200" cap="none" spc="0" normalizeH="0" baseline="0" noProof="0" dirty="0">
                <a:ln>
                  <a:noFill/>
                </a:ln>
                <a:solidFill>
                  <a:prstClr val="black"/>
                </a:solidFill>
                <a:effectLst/>
                <a:uLnTx/>
                <a:uFillTx/>
                <a:latin typeface="Times New Roman" panose="02020603050405020304" pitchFamily="18" charset="0"/>
                <a:ea typeface="Avenir Next LT Pro" panose="020B0504020202020204" pitchFamily="34" charset="0"/>
                <a:cs typeface="+mn-cs"/>
              </a:rPr>
              <a:t>However, the scope was limited only for the  project work, which was subsidized,  and this complaint implies the demand for expansion of subsided services.</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9600" b="0" i="0" u="none" strike="noStrike" kern="1200" cap="none" spc="0" normalizeH="0" baseline="0" noProof="0" dirty="0">
                <a:ln>
                  <a:noFill/>
                </a:ln>
                <a:solidFill>
                  <a:prstClr val="black"/>
                </a:solidFill>
                <a:effectLst/>
                <a:uLnTx/>
                <a:uFillTx/>
                <a:latin typeface="Times New Roman" panose="02020603050405020304" pitchFamily="18" charset="0"/>
                <a:ea typeface="Avenir Next LT Pro" panose="020B0504020202020204" pitchFamily="34" charset="0"/>
                <a:cs typeface="+mn-cs"/>
              </a:rPr>
              <a:t> Therefore,  further evaluation may be needed with wider application and </a:t>
            </a:r>
            <a:r>
              <a:rPr kumimoji="0" lang="en-GB" sz="9600" b="1" i="0" u="none" strike="noStrike" kern="1200" cap="none" spc="0" normalizeH="0" baseline="0" noProof="0" dirty="0">
                <a:ln>
                  <a:noFill/>
                </a:ln>
                <a:solidFill>
                  <a:prstClr val="black"/>
                </a:solidFill>
                <a:effectLst/>
                <a:uLnTx/>
                <a:uFillTx/>
                <a:latin typeface="Times New Roman" panose="02020603050405020304" pitchFamily="18" charset="0"/>
                <a:ea typeface="Avenir Next LT Pro" panose="020B0504020202020204" pitchFamily="34" charset="0"/>
                <a:cs typeface="+mn-cs"/>
              </a:rPr>
              <a:t>full cost coverage </a:t>
            </a:r>
            <a:r>
              <a:rPr kumimoji="0" lang="en-GB" sz="9600" b="0" i="0" u="none" strike="noStrike" kern="1200" cap="none" spc="0" normalizeH="0" baseline="0" noProof="0" dirty="0">
                <a:ln>
                  <a:noFill/>
                </a:ln>
                <a:solidFill>
                  <a:prstClr val="black"/>
                </a:solidFill>
                <a:effectLst/>
                <a:uLnTx/>
                <a:uFillTx/>
                <a:latin typeface="Times New Roman" panose="02020603050405020304" pitchFamily="18" charset="0"/>
                <a:ea typeface="Avenir Next LT Pro" panose="020B0504020202020204" pitchFamily="34" charset="0"/>
                <a:cs typeface="+mn-cs"/>
              </a:rPr>
              <a:t>by users to ascertain the feasibility and sustainability of the model</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GB" sz="96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mn-cs"/>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7200" b="1" i="0" u="none" strike="noStrike" kern="1200" cap="none" spc="0" normalizeH="0" baseline="0" noProof="0" dirty="0">
                <a:ln>
                  <a:noFill/>
                </a:ln>
                <a:solidFill>
                  <a:prstClr val="black"/>
                </a:solidFill>
                <a:effectLst/>
                <a:uLnTx/>
                <a:uFillTx/>
                <a:latin typeface="Calibri" panose="020F0502020204030204"/>
                <a:ea typeface="+mn-ea"/>
                <a:cs typeface="+mn-cs"/>
              </a:rPr>
              <a:t>References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7200" b="0" i="0" u="none" strike="noStrike" kern="1200" cap="none" spc="0" normalizeH="0" baseline="0" noProof="0" dirty="0">
                <a:ln>
                  <a:noFill/>
                </a:ln>
                <a:solidFill>
                  <a:srgbClr val="343A40"/>
                </a:solidFill>
                <a:effectLst/>
                <a:uLnTx/>
                <a:uFillTx/>
                <a:latin typeface="Source Sans 3"/>
                <a:ea typeface="+mn-ea"/>
                <a:cs typeface="+mn-cs"/>
              </a:rPr>
              <a:t>Public-private partnership service delivery model for small ruminant flock health package: Concept and implementation approach: </a:t>
            </a:r>
            <a:r>
              <a:rPr kumimoji="0" lang="en-US" sz="7200" b="0" i="0" u="none" strike="noStrike" kern="1200" cap="none" spc="0" normalizeH="0" baseline="0" noProof="0" dirty="0">
                <a:ln>
                  <a:noFill/>
                </a:ln>
                <a:solidFill>
                  <a:prstClr val="black"/>
                </a:solidFill>
                <a:effectLst/>
                <a:uLnTx/>
                <a:uFillTx/>
                <a:latin typeface="Calibri" panose="020F0502020204030204"/>
                <a:ea typeface="+mn-ea"/>
                <a:cs typeface="+mn-cs"/>
                <a:hlinkClick r:id="rId2"/>
              </a:rPr>
              <a:t>https://hdl.handle.net/10568/130973</a:t>
            </a:r>
            <a:endParaRPr kumimoji="0" lang="en-US" sz="7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7200" b="0" i="0" u="none" strike="noStrike" kern="1200" cap="none" spc="0" normalizeH="0" baseline="0" noProof="0" dirty="0">
                <a:ln>
                  <a:noFill/>
                </a:ln>
                <a:solidFill>
                  <a:srgbClr val="343A40"/>
                </a:solidFill>
                <a:effectLst/>
                <a:uLnTx/>
                <a:uFillTx/>
                <a:latin typeface="Source Sans 3"/>
                <a:ea typeface="+mn-ea"/>
                <a:cs typeface="+mn-cs"/>
              </a:rPr>
              <a:t>Assessing public-private partnerships for small ruminant flock health service delivery in Ethiopia:</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7200" b="0" i="0" u="sng" strike="noStrike" kern="1200" cap="none" spc="0" normalizeH="0" baseline="0" noProof="0" dirty="0">
                <a:ln>
                  <a:noFill/>
                </a:ln>
                <a:solidFill>
                  <a:srgbClr val="2E5321"/>
                </a:solidFill>
                <a:effectLst/>
                <a:uLnTx/>
                <a:uFillTx/>
                <a:latin typeface="Source Sans 3"/>
                <a:ea typeface="+mn-ea"/>
                <a:cs typeface="+mn-cs"/>
                <a:hlinkClick r:id="rId3"/>
              </a:rPr>
              <a:t>https://hdl.handle.net/10568/159801</a:t>
            </a:r>
            <a:endParaRPr lang="en-US" sz="7200" dirty="0"/>
          </a:p>
        </p:txBody>
      </p:sp>
    </p:spTree>
    <p:extLst>
      <p:ext uri="{BB962C8B-B14F-4D97-AF65-F5344CB8AC3E}">
        <p14:creationId xmlns:p14="http://schemas.microsoft.com/office/powerpoint/2010/main" val="32300894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32883E4-9B56-55BA-2207-DDD1B1127792}"/>
              </a:ext>
            </a:extLst>
          </p:cNvPr>
          <p:cNvSpPr txBox="1"/>
          <p:nvPr/>
        </p:nvSpPr>
        <p:spPr>
          <a:xfrm>
            <a:off x="5452217" y="1914261"/>
            <a:ext cx="6729283" cy="1666393"/>
          </a:xfrm>
          <a:prstGeom prst="rect">
            <a:avLst/>
          </a:prstGeom>
        </p:spPr>
        <p:txBody>
          <a:bodyPr vert="horz" lIns="91440" tIns="45720" rIns="91440" bIns="45720" rtlCol="0" anchor="ctr">
            <a:normAutofit/>
          </a:bodyPr>
          <a:lstStyle/>
          <a:p>
            <a:pPr algn="ctr">
              <a:lnSpc>
                <a:spcPct val="90000"/>
              </a:lnSpc>
              <a:spcBef>
                <a:spcPct val="0"/>
              </a:spcBef>
              <a:spcAft>
                <a:spcPts val="600"/>
              </a:spcAft>
            </a:pPr>
            <a:r>
              <a:rPr lang="en-US" sz="4800" i="0" dirty="0">
                <a:solidFill>
                  <a:schemeClr val="tx1">
                    <a:lumMod val="50000"/>
                    <a:lumOff val="50000"/>
                  </a:schemeClr>
                </a:solidFill>
                <a:latin typeface="Montserrat ExtraBold" panose="00000900000000000000" pitchFamily="2" charset="0"/>
                <a:ea typeface="+mj-ea"/>
                <a:cs typeface="+mj-cs"/>
              </a:rPr>
              <a:t>Thank you!!</a:t>
            </a:r>
          </a:p>
        </p:txBody>
      </p:sp>
    </p:spTree>
    <p:extLst>
      <p:ext uri="{BB962C8B-B14F-4D97-AF65-F5344CB8AC3E}">
        <p14:creationId xmlns:p14="http://schemas.microsoft.com/office/powerpoint/2010/main" val="931783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CABBE1-3EF3-A150-5CA9-0EC5376D49CA}"/>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9EB53160-1361-69A3-7A9B-736CFBFB9EFE}"/>
              </a:ext>
            </a:extLst>
          </p:cNvPr>
          <p:cNvSpPr>
            <a:spLocks noGrp="1"/>
          </p:cNvSpPr>
          <p:nvPr>
            <p:ph idx="1"/>
          </p:nvPr>
        </p:nvSpPr>
        <p:spPr/>
        <p:txBody>
          <a:bodyPr/>
          <a:lstStyle/>
          <a:p>
            <a:pPr marL="342900" indent="-342900">
              <a:buFont typeface="Times New Roman" panose="02020603050405020304" pitchFamily="18" charset="0"/>
              <a:buChar char="‾"/>
            </a:pPr>
            <a:endParaRPr lang="en-US" dirty="0">
              <a:latin typeface="Times New Roman" panose="02020603050405020304" pitchFamily="18" charset="0"/>
              <a:cs typeface="Times New Roman" panose="02020603050405020304" pitchFamily="18" charset="0"/>
            </a:endParaRPr>
          </a:p>
          <a:p>
            <a:pPr marL="342900" indent="-342900">
              <a:buFont typeface="Times New Roman" panose="02020603050405020304" pitchFamily="18" charset="0"/>
              <a:buChar char="‾"/>
            </a:pPr>
            <a:r>
              <a:rPr lang="en-US" dirty="0">
                <a:solidFill>
                  <a:schemeClr val="tx1"/>
                </a:solidFill>
                <a:latin typeface="Times New Roman" panose="02020603050405020304" pitchFamily="18" charset="0"/>
                <a:cs typeface="Times New Roman" panose="02020603050405020304" pitchFamily="18" charset="0"/>
              </a:rPr>
              <a:t>SAPLING initiative </a:t>
            </a:r>
          </a:p>
          <a:p>
            <a:pPr marL="342900" indent="-342900">
              <a:buFont typeface="Times New Roman" panose="02020603050405020304" pitchFamily="18" charset="0"/>
              <a:buChar char="‾"/>
            </a:pPr>
            <a:r>
              <a:rPr lang="en-US" dirty="0">
                <a:solidFill>
                  <a:schemeClr val="tx1"/>
                </a:solidFill>
                <a:latin typeface="Times New Roman" panose="02020603050405020304" pitchFamily="18" charset="0"/>
                <a:cs typeface="Times New Roman" panose="02020603050405020304" pitchFamily="18" charset="0"/>
              </a:rPr>
              <a:t>SAPLING herd health innovations for small ruminants and dairy in Ethiopia</a:t>
            </a:r>
          </a:p>
          <a:p>
            <a:pPr marL="342900" indent="-342900">
              <a:buFont typeface="Times New Roman" panose="02020603050405020304" pitchFamily="18" charset="0"/>
              <a:buChar char="‾"/>
            </a:pPr>
            <a:r>
              <a:rPr lang="en-US" sz="2400" dirty="0">
                <a:solidFill>
                  <a:schemeClr val="tx1"/>
                </a:solidFill>
                <a:latin typeface="Times New Roman" panose="02020603050405020304" pitchFamily="18" charset="0"/>
                <a:cs typeface="Times New Roman" panose="02020603050405020304" pitchFamily="18" charset="0"/>
              </a:rPr>
              <a:t>Public private partnership (PPP) in herd health delivery </a:t>
            </a:r>
            <a:r>
              <a:rPr lang="en-US" dirty="0">
                <a:solidFill>
                  <a:schemeClr val="tx1"/>
                </a:solidFill>
                <a:latin typeface="Times New Roman" panose="02020603050405020304" pitchFamily="18" charset="0"/>
                <a:cs typeface="Times New Roman" panose="02020603050405020304" pitchFamily="18" charset="0"/>
              </a:rPr>
              <a:t> </a:t>
            </a:r>
          </a:p>
          <a:p>
            <a:pPr marL="342900" indent="-342900">
              <a:buFont typeface="Times New Roman" panose="02020603050405020304" pitchFamily="18" charset="0"/>
              <a:buChar char="‾"/>
            </a:pPr>
            <a:r>
              <a:rPr lang="en-US" sz="2400" dirty="0">
                <a:solidFill>
                  <a:schemeClr val="tx1"/>
                </a:solidFill>
                <a:latin typeface="Times New Roman" panose="02020603050405020304" pitchFamily="18" charset="0"/>
                <a:cs typeface="Times New Roman" panose="02020603050405020304" pitchFamily="18" charset="0"/>
              </a:rPr>
              <a:t>The process of forming and implementing the PPP </a:t>
            </a:r>
          </a:p>
          <a:p>
            <a:pPr marL="342900" indent="-342900">
              <a:buFont typeface="Times New Roman" panose="02020603050405020304" pitchFamily="18" charset="0"/>
              <a:buChar char="‾"/>
            </a:pPr>
            <a:r>
              <a:rPr lang="en-US" sz="2400" dirty="0">
                <a:solidFill>
                  <a:schemeClr val="tx1"/>
                </a:solidFill>
                <a:latin typeface="Times New Roman" panose="02020603050405020304" pitchFamily="18" charset="0"/>
                <a:cs typeface="Times New Roman" panose="02020603050405020304" pitchFamily="18" charset="0"/>
              </a:rPr>
              <a:t>Assessment of the feasibility of the PPP herd service delivery model</a:t>
            </a:r>
          </a:p>
          <a:p>
            <a:pPr marL="342900" indent="-342900">
              <a:buFont typeface="Times New Roman" panose="02020603050405020304" pitchFamily="18" charset="0"/>
              <a:buChar char="‾"/>
            </a:pPr>
            <a:r>
              <a:rPr lang="en-US" dirty="0">
                <a:solidFill>
                  <a:schemeClr val="tx1"/>
                </a:solidFill>
                <a:latin typeface="Times New Roman" panose="02020603050405020304" pitchFamily="18" charset="0"/>
                <a:cs typeface="Times New Roman" panose="02020603050405020304" pitchFamily="18" charset="0"/>
              </a:rPr>
              <a:t>PPP assessment results </a:t>
            </a:r>
          </a:p>
          <a:p>
            <a:pPr marL="342900" indent="-342900">
              <a:buFont typeface="Times New Roman" panose="02020603050405020304" pitchFamily="18" charset="0"/>
              <a:buChar char="‾"/>
            </a:pPr>
            <a:r>
              <a:rPr lang="en-US" dirty="0">
                <a:solidFill>
                  <a:schemeClr val="tx1"/>
                </a:solidFill>
                <a:latin typeface="Times New Roman" panose="02020603050405020304" pitchFamily="18" charset="0"/>
                <a:cs typeface="Times New Roman" panose="02020603050405020304" pitchFamily="18" charset="0"/>
              </a:rPr>
              <a:t>Conclusions </a:t>
            </a:r>
          </a:p>
          <a:p>
            <a:endParaRPr lang="en-US" dirty="0"/>
          </a:p>
        </p:txBody>
      </p:sp>
    </p:spTree>
    <p:extLst>
      <p:ext uri="{BB962C8B-B14F-4D97-AF65-F5344CB8AC3E}">
        <p14:creationId xmlns:p14="http://schemas.microsoft.com/office/powerpoint/2010/main" val="28650874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6A6D0E-C89A-79F2-F829-5201A798A587}"/>
              </a:ext>
            </a:extLst>
          </p:cNvPr>
          <p:cNvSpPr>
            <a:spLocks noGrp="1"/>
          </p:cNvSpPr>
          <p:nvPr>
            <p:ph type="title"/>
          </p:nvPr>
        </p:nvSpPr>
        <p:spPr/>
        <p:txBody>
          <a:bodyPr>
            <a:normAutofit/>
          </a:bodyPr>
          <a:lstStyle/>
          <a:p>
            <a:r>
              <a:rPr lang="en-US" sz="2800" dirty="0"/>
              <a:t>SAPLING initiative </a:t>
            </a:r>
          </a:p>
        </p:txBody>
      </p:sp>
      <p:sp>
        <p:nvSpPr>
          <p:cNvPr id="3" name="Content Placeholder 2">
            <a:extLst>
              <a:ext uri="{FF2B5EF4-FFF2-40B4-BE49-F238E27FC236}">
                <a16:creationId xmlns:a16="http://schemas.microsoft.com/office/drawing/2014/main" id="{F705ABA8-E758-7DF3-E131-EB9DD9A4B59E}"/>
              </a:ext>
            </a:extLst>
          </p:cNvPr>
          <p:cNvSpPr>
            <a:spLocks noGrp="1"/>
          </p:cNvSpPr>
          <p:nvPr>
            <p:ph idx="1"/>
          </p:nvPr>
        </p:nvSpPr>
        <p:spPr>
          <a:xfrm>
            <a:off x="283464" y="1175901"/>
            <a:ext cx="6748272" cy="5499219"/>
          </a:xfrm>
        </p:spPr>
        <p:txBody>
          <a:bodyPr>
            <a:normAutofit/>
          </a:bodyPr>
          <a:lstStyle/>
          <a:p>
            <a:pPr marL="342900" indent="-342900">
              <a:buFont typeface="Arial" panose="020B0604020202020204" pitchFamily="34" charset="0"/>
              <a:buChar char="•"/>
            </a:pPr>
            <a:r>
              <a:rPr lang="en-US" dirty="0">
                <a:solidFill>
                  <a:schemeClr val="tx1"/>
                </a:solidFill>
                <a:latin typeface="Times New Roman" panose="02020603050405020304" pitchFamily="18" charset="0"/>
                <a:cs typeface="Times New Roman" panose="02020603050405020304" pitchFamily="18" charset="0"/>
              </a:rPr>
              <a:t>SAPLING  was one  of the one-CGIAR  initiatives that run from 2022-2024. </a:t>
            </a:r>
          </a:p>
          <a:p>
            <a:pPr marL="342900" indent="-342900">
              <a:buFont typeface="Arial" panose="020B0604020202020204" pitchFamily="34" charset="0"/>
              <a:buChar char="•"/>
            </a:pPr>
            <a:r>
              <a:rPr lang="en-US" dirty="0">
                <a:solidFill>
                  <a:schemeClr val="tx1"/>
                </a:solidFill>
                <a:latin typeface="Times New Roman" panose="02020603050405020304" pitchFamily="18" charset="0"/>
                <a:cs typeface="Times New Roman" panose="02020603050405020304" pitchFamily="18" charset="0"/>
              </a:rPr>
              <a:t>Sought to contribute transforming livestock sectors to make them more productive, resilient, equitable and sustainable. </a:t>
            </a:r>
          </a:p>
          <a:p>
            <a:pPr marL="342900" indent="-342900">
              <a:buFont typeface="Arial" panose="020B0604020202020204" pitchFamily="34" charset="0"/>
              <a:buChar char="•"/>
            </a:pPr>
            <a:r>
              <a:rPr lang="en-US" dirty="0">
                <a:solidFill>
                  <a:schemeClr val="tx1"/>
                </a:solidFill>
                <a:latin typeface="Times New Roman" panose="02020603050405020304" pitchFamily="18" charset="0"/>
                <a:cs typeface="Times New Roman" panose="02020603050405020304" pitchFamily="18" charset="0"/>
              </a:rPr>
              <a:t>It  covered seven counties and 6 value chains </a:t>
            </a:r>
          </a:p>
          <a:p>
            <a:pPr marL="342900" indent="-342900">
              <a:buFont typeface="Arial" panose="020B0604020202020204" pitchFamily="34" charset="0"/>
              <a:buChar char="•"/>
            </a:pPr>
            <a:r>
              <a:rPr lang="en-US" dirty="0">
                <a:solidFill>
                  <a:schemeClr val="tx1"/>
                </a:solidFill>
                <a:latin typeface="Times New Roman" panose="02020603050405020304" pitchFamily="18" charset="0"/>
                <a:cs typeface="Times New Roman" panose="02020603050405020304" pitchFamily="18" charset="0"/>
              </a:rPr>
              <a:t>One of the work package of the initiative  was to develop, adopt, and test innovations in feed, animal health and genetics.  </a:t>
            </a:r>
          </a:p>
          <a:p>
            <a:pPr marL="342900" indent="-342900">
              <a:buFont typeface="Arial" panose="020B0604020202020204" pitchFamily="34" charset="0"/>
              <a:buChar char="•"/>
            </a:pPr>
            <a:r>
              <a:rPr lang="en-US" dirty="0">
                <a:solidFill>
                  <a:schemeClr val="tx1"/>
                </a:solidFill>
                <a:latin typeface="Times New Roman" panose="02020603050405020304" pitchFamily="18" charset="0"/>
                <a:cs typeface="Times New Roman" panose="02020603050405020304" pitchFamily="18" charset="0"/>
              </a:rPr>
              <a:t>SAPLING Ethiopia animal health component  worked mainly on to two value chains  </a:t>
            </a:r>
          </a:p>
          <a:p>
            <a:pPr marL="1028700" lvl="1" indent="-342900"/>
            <a:r>
              <a:rPr lang="en-US" dirty="0">
                <a:solidFill>
                  <a:schemeClr val="tx1"/>
                </a:solidFill>
                <a:latin typeface="Times New Roman" panose="02020603050405020304" pitchFamily="18" charset="0"/>
                <a:cs typeface="Times New Roman" panose="02020603050405020304" pitchFamily="18" charset="0"/>
              </a:rPr>
              <a:t>Small ruminants and  Dairy </a:t>
            </a:r>
          </a:p>
        </p:txBody>
      </p:sp>
      <p:pic>
        <p:nvPicPr>
          <p:cNvPr id="4" name="Picture 3">
            <a:extLst>
              <a:ext uri="{FF2B5EF4-FFF2-40B4-BE49-F238E27FC236}">
                <a16:creationId xmlns:a16="http://schemas.microsoft.com/office/drawing/2014/main" id="{89D1A4FA-D2A3-0427-2FA4-D9D98FAC0F7E}"/>
              </a:ext>
            </a:extLst>
          </p:cNvPr>
          <p:cNvPicPr>
            <a:picLocks noChangeAspect="1"/>
          </p:cNvPicPr>
          <p:nvPr/>
        </p:nvPicPr>
        <p:blipFill>
          <a:blip r:embed="rId2"/>
          <a:stretch>
            <a:fillRect/>
          </a:stretch>
        </p:blipFill>
        <p:spPr>
          <a:xfrm>
            <a:off x="7196329" y="1987199"/>
            <a:ext cx="4883319" cy="2225233"/>
          </a:xfrm>
          <a:prstGeom prst="rect">
            <a:avLst/>
          </a:prstGeom>
        </p:spPr>
      </p:pic>
    </p:spTree>
    <p:extLst>
      <p:ext uri="{BB962C8B-B14F-4D97-AF65-F5344CB8AC3E}">
        <p14:creationId xmlns:p14="http://schemas.microsoft.com/office/powerpoint/2010/main" val="22502189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D42107-2501-3BA9-060F-4E2546A71A6D}"/>
              </a:ext>
            </a:extLst>
          </p:cNvPr>
          <p:cNvSpPr>
            <a:spLocks noGrp="1"/>
          </p:cNvSpPr>
          <p:nvPr>
            <p:ph type="title"/>
          </p:nvPr>
        </p:nvSpPr>
        <p:spPr>
          <a:xfrm>
            <a:off x="576073" y="201169"/>
            <a:ext cx="9188512" cy="909788"/>
          </a:xfrm>
        </p:spPr>
        <p:txBody>
          <a:bodyPr>
            <a:normAutofit/>
          </a:bodyPr>
          <a:lstStyle/>
          <a:p>
            <a:r>
              <a:rPr lang="en-US" sz="2800" dirty="0"/>
              <a:t>Herd health innovations for small ruminants and dairy in Ethiopia </a:t>
            </a:r>
          </a:p>
        </p:txBody>
      </p:sp>
      <p:sp>
        <p:nvSpPr>
          <p:cNvPr id="3" name="Content Placeholder 2">
            <a:extLst>
              <a:ext uri="{FF2B5EF4-FFF2-40B4-BE49-F238E27FC236}">
                <a16:creationId xmlns:a16="http://schemas.microsoft.com/office/drawing/2014/main" id="{B66A06C4-DF7B-BFE0-52D5-6B7E437ABB0F}"/>
              </a:ext>
            </a:extLst>
          </p:cNvPr>
          <p:cNvSpPr>
            <a:spLocks noGrp="1"/>
          </p:cNvSpPr>
          <p:nvPr>
            <p:ph idx="1"/>
          </p:nvPr>
        </p:nvSpPr>
        <p:spPr>
          <a:xfrm>
            <a:off x="210312" y="1358781"/>
            <a:ext cx="8412480" cy="5115171"/>
          </a:xfrm>
        </p:spPr>
        <p:txBody>
          <a:bodyPr>
            <a:normAutofit fontScale="92500" lnSpcReduction="10000"/>
          </a:bodyPr>
          <a:lstStyle/>
          <a:p>
            <a:pPr marL="0" marR="0" lvl="0" indent="0" algn="l" defTabSz="914400" rtl="0" eaLnBrk="1" fontAlgn="base" latinLnBrk="0" hangingPunct="1">
              <a:lnSpc>
                <a:spcPct val="90000"/>
              </a:lnSpc>
              <a:spcBef>
                <a:spcPts val="1000"/>
              </a:spcBef>
              <a:spcAft>
                <a:spcPts val="600"/>
              </a:spcAft>
              <a:buClrTx/>
              <a:buSzTx/>
              <a:buFont typeface="Arial" panose="020B0604020202020204" pitchFamily="34" charset="0"/>
              <a:buNone/>
              <a:tabLst/>
              <a:defRPr/>
            </a:pPr>
            <a:r>
              <a:rPr kumimoji="0" lang="en-GB" sz="2600" b="1" i="0" u="none" strike="noStrike" kern="1200" cap="none" spc="0" normalizeH="0" baseline="0" noProof="0" dirty="0">
                <a:ln>
                  <a:noFill/>
                </a:ln>
                <a:solidFill>
                  <a:srgbClr val="000000"/>
                </a:solidFill>
                <a:effectLst/>
                <a:uLnTx/>
                <a:uFillTx/>
                <a:latin typeface="Times New Roman" panose="02020603050405020304" pitchFamily="18" charset="0"/>
                <a:cs typeface="Times New Roman" panose="02020603050405020304" pitchFamily="18" charset="0"/>
              </a:rPr>
              <a:t>Small ruminants: </a:t>
            </a:r>
            <a:r>
              <a:rPr lang="en-GB" sz="2600" b="1" dirty="0">
                <a:solidFill>
                  <a:srgbClr val="000000"/>
                </a:solidFill>
                <a:latin typeface="Times New Roman" panose="02020603050405020304" pitchFamily="18" charset="0"/>
                <a:cs typeface="Times New Roman" panose="02020603050405020304" pitchFamily="18" charset="0"/>
              </a:rPr>
              <a:t>flock health and welfare management intervention </a:t>
            </a:r>
          </a:p>
          <a:p>
            <a:pPr marL="342900" marR="0" lvl="0" indent="-342900" algn="l" defTabSz="914400" rtl="0" eaLnBrk="1" fontAlgn="base" latinLnBrk="0" hangingPunct="1">
              <a:lnSpc>
                <a:spcPct val="90000"/>
              </a:lnSpc>
              <a:spcBef>
                <a:spcPts val="1000"/>
              </a:spcBef>
              <a:spcAft>
                <a:spcPts val="600"/>
              </a:spcAft>
              <a:buClrTx/>
              <a:buSzTx/>
              <a:buFont typeface="Arial" panose="020B0604020202020204" pitchFamily="34" charset="0"/>
              <a:buChar char="•"/>
              <a:tabLst/>
              <a:defRPr/>
            </a:pPr>
            <a:r>
              <a:rPr kumimoji="0" lang="en-GB" sz="2600" b="1" i="0" u="none" strike="noStrike" kern="1200" cap="none" spc="0" normalizeH="0" baseline="0" noProof="0" dirty="0">
                <a:ln>
                  <a:noFill/>
                </a:ln>
                <a:solidFill>
                  <a:srgbClr val="000000"/>
                </a:solidFill>
                <a:effectLst/>
                <a:uLnTx/>
                <a:uFillTx/>
                <a:latin typeface="Times New Roman" panose="02020603050405020304" pitchFamily="18" charset="0"/>
                <a:cs typeface="Times New Roman" panose="02020603050405020304" pitchFamily="18" charset="0"/>
              </a:rPr>
              <a:t>The intervention package </a:t>
            </a:r>
          </a:p>
          <a:p>
            <a:pPr marL="1028700" marR="0" lvl="1" indent="-342900" algn="l" defTabSz="914400" rtl="0" eaLnBrk="1" fontAlgn="base" latinLnBrk="0" hangingPunct="1">
              <a:lnSpc>
                <a:spcPct val="90000"/>
              </a:lnSpc>
              <a:spcBef>
                <a:spcPts val="500"/>
              </a:spcBef>
              <a:spcAft>
                <a:spcPts val="600"/>
              </a:spcAft>
              <a:buClr>
                <a:prstClr val="black"/>
              </a:buClr>
              <a:buSzPct val="80000"/>
              <a:buFont typeface="Arial" panose="020B0604020202020204" pitchFamily="34" charset="0"/>
              <a:buChar char="•"/>
              <a:tabLst/>
              <a:defRPr/>
            </a:pPr>
            <a:r>
              <a:rPr kumimoji="0" lang="en-GB" sz="2600" b="0" i="0" u="none" strike="noStrike" kern="1200" cap="none" spc="0" normalizeH="0" baseline="0" noProof="0" dirty="0">
                <a:ln>
                  <a:noFill/>
                </a:ln>
                <a:solidFill>
                  <a:srgbClr val="000000"/>
                </a:solidFill>
                <a:effectLst/>
                <a:uLnTx/>
                <a:uFillTx/>
                <a:latin typeface="Times New Roman" panose="02020603050405020304" pitchFamily="18" charset="0"/>
                <a:cs typeface="Times New Roman" panose="02020603050405020304" pitchFamily="18" charset="0"/>
              </a:rPr>
              <a:t>strategic deworming and vaccination for priority diseases </a:t>
            </a:r>
          </a:p>
          <a:p>
            <a:pPr marL="1028700" marR="0" lvl="1" indent="-342900" algn="l" defTabSz="914400" rtl="0" eaLnBrk="1" fontAlgn="base" latinLnBrk="0" hangingPunct="1">
              <a:lnSpc>
                <a:spcPct val="90000"/>
              </a:lnSpc>
              <a:spcBef>
                <a:spcPts val="500"/>
              </a:spcBef>
              <a:spcAft>
                <a:spcPts val="600"/>
              </a:spcAft>
              <a:buClr>
                <a:prstClr val="black"/>
              </a:buClr>
              <a:buSzPct val="80000"/>
              <a:buFont typeface="Arial" panose="020B0604020202020204" pitchFamily="34" charset="0"/>
              <a:buChar char="•"/>
              <a:tabLst/>
              <a:defRPr/>
            </a:pPr>
            <a:r>
              <a:rPr lang="en-GB" sz="2600" dirty="0">
                <a:solidFill>
                  <a:srgbClr val="000000"/>
                </a:solidFill>
                <a:latin typeface="Times New Roman" panose="02020603050405020304" pitchFamily="18" charset="0"/>
                <a:cs typeface="Times New Roman" panose="02020603050405020304" pitchFamily="18" charset="0"/>
              </a:rPr>
              <a:t>t</a:t>
            </a:r>
            <a:r>
              <a:rPr kumimoji="0" lang="en-GB" sz="2600" b="0" i="0" u="none" strike="noStrike" kern="1200" cap="none" spc="0" normalizeH="0" baseline="0" noProof="0" dirty="0">
                <a:ln>
                  <a:noFill/>
                </a:ln>
                <a:solidFill>
                  <a:srgbClr val="000000"/>
                </a:solidFill>
                <a:effectLst/>
                <a:uLnTx/>
                <a:uFillTx/>
                <a:latin typeface="Times New Roman" panose="02020603050405020304" pitchFamily="18" charset="0"/>
                <a:cs typeface="Times New Roman" panose="02020603050405020304" pitchFamily="18" charset="0"/>
              </a:rPr>
              <a:t>raining and advisory services for farmers on flock health and welfare management</a:t>
            </a:r>
          </a:p>
          <a:p>
            <a:pPr marL="342900" indent="-342900" fontAlgn="base">
              <a:spcBef>
                <a:spcPts val="500"/>
              </a:spcBef>
              <a:spcAft>
                <a:spcPts val="600"/>
              </a:spcAft>
              <a:buClr>
                <a:prstClr val="black"/>
              </a:buClr>
              <a:buSzPct val="80000"/>
              <a:buFont typeface="Arial" panose="020B0604020202020204" pitchFamily="34" charset="0"/>
              <a:buChar char="•"/>
              <a:defRPr/>
            </a:pPr>
            <a:r>
              <a:rPr kumimoji="0" lang="en-GB" sz="2600" b="1" i="0" u="none" strike="noStrike" kern="1200" cap="none" spc="0" normalizeH="0" baseline="0" noProof="0" dirty="0">
                <a:ln>
                  <a:noFill/>
                </a:ln>
                <a:solidFill>
                  <a:srgbClr val="000000"/>
                </a:solidFill>
                <a:effectLst/>
                <a:uLnTx/>
                <a:uFillTx/>
                <a:latin typeface="Times New Roman" panose="02020603050405020304" pitchFamily="18" charset="0"/>
                <a:cs typeface="Times New Roman" panose="02020603050405020304" pitchFamily="18" charset="0"/>
              </a:rPr>
              <a:t>Delivery </a:t>
            </a:r>
          </a:p>
          <a:p>
            <a:pPr marL="1028700" lvl="1" indent="-342900" fontAlgn="base">
              <a:spcAft>
                <a:spcPts val="600"/>
              </a:spcAft>
              <a:buClr>
                <a:prstClr val="black"/>
              </a:buClr>
              <a:defRPr/>
            </a:pPr>
            <a:r>
              <a:rPr kumimoji="0" lang="en-GB" sz="2600" b="0" i="0" u="none" strike="noStrike" kern="1200" cap="none" spc="0" normalizeH="0" baseline="0" noProof="0" dirty="0">
                <a:ln>
                  <a:noFill/>
                </a:ln>
                <a:solidFill>
                  <a:srgbClr val="000000"/>
                </a:solidFill>
                <a:effectLst/>
                <a:uLnTx/>
                <a:uFillTx/>
                <a:latin typeface="Times New Roman" panose="02020603050405020304" pitchFamily="18" charset="0"/>
                <a:cs typeface="Times New Roman" panose="02020603050405020304" pitchFamily="18" charset="0"/>
              </a:rPr>
              <a:t>through public private partnership (PPP)</a:t>
            </a:r>
          </a:p>
          <a:p>
            <a:pPr marL="342900" indent="-342900" fontAlgn="base">
              <a:spcBef>
                <a:spcPts val="500"/>
              </a:spcBef>
              <a:spcAft>
                <a:spcPts val="600"/>
              </a:spcAft>
              <a:buClr>
                <a:prstClr val="black"/>
              </a:buClr>
              <a:buSzPct val="80000"/>
              <a:buFont typeface="Arial" panose="020B0604020202020204" pitchFamily="34" charset="0"/>
              <a:buChar char="•"/>
              <a:defRPr/>
            </a:pPr>
            <a:r>
              <a:rPr kumimoji="0" lang="en-GB" sz="2600" b="1" i="0" u="none" strike="noStrike" kern="1200" cap="none" spc="0" normalizeH="0" baseline="0" noProof="0" dirty="0">
                <a:ln>
                  <a:noFill/>
                </a:ln>
                <a:solidFill>
                  <a:srgbClr val="000000"/>
                </a:solidFill>
                <a:effectLst/>
                <a:uLnTx/>
                <a:uFillTx/>
                <a:latin typeface="Times New Roman" panose="02020603050405020304" pitchFamily="18" charset="0"/>
                <a:cs typeface="Times New Roman" panose="02020603050405020304" pitchFamily="18" charset="0"/>
              </a:rPr>
              <a:t>Monitoring and Evaluation</a:t>
            </a:r>
          </a:p>
          <a:p>
            <a:pPr marL="1028700" marR="0" lvl="1" indent="-342900" algn="l" defTabSz="914400" rtl="0" eaLnBrk="1" fontAlgn="base" latinLnBrk="0" hangingPunct="1">
              <a:lnSpc>
                <a:spcPct val="90000"/>
              </a:lnSpc>
              <a:spcBef>
                <a:spcPts val="500"/>
              </a:spcBef>
              <a:spcAft>
                <a:spcPts val="600"/>
              </a:spcAft>
              <a:buClr>
                <a:prstClr val="black"/>
              </a:buClr>
              <a:buSzPct val="80000"/>
              <a:buFont typeface="Arial" panose="020B0604020202020204" pitchFamily="34" charset="0"/>
              <a:buChar char="•"/>
              <a:tabLst/>
              <a:defRPr/>
            </a:pPr>
            <a:r>
              <a:rPr kumimoji="0" lang="en-GB" sz="2600" b="0" i="0" u="none" strike="noStrike" kern="1200" cap="none" spc="0" normalizeH="0" baseline="0" noProof="0" dirty="0">
                <a:ln>
                  <a:noFill/>
                </a:ln>
                <a:solidFill>
                  <a:srgbClr val="000000"/>
                </a:solidFill>
                <a:effectLst/>
                <a:uLnTx/>
                <a:uFillTx/>
                <a:latin typeface="Times New Roman" panose="02020603050405020304" pitchFamily="18" charset="0"/>
                <a:cs typeface="Times New Roman" panose="02020603050405020304" pitchFamily="18" charset="0"/>
              </a:rPr>
              <a:t>Baseline and endline surveys</a:t>
            </a:r>
          </a:p>
          <a:p>
            <a:pPr marL="1028700" marR="0" lvl="1" indent="-342900" algn="l" defTabSz="914400" rtl="0" eaLnBrk="1" fontAlgn="base" latinLnBrk="0" hangingPunct="1">
              <a:lnSpc>
                <a:spcPct val="90000"/>
              </a:lnSpc>
              <a:spcBef>
                <a:spcPts val="500"/>
              </a:spcBef>
              <a:spcAft>
                <a:spcPts val="600"/>
              </a:spcAft>
              <a:buClr>
                <a:prstClr val="black"/>
              </a:buClr>
              <a:buSzPct val="80000"/>
              <a:buFont typeface="Arial" panose="020B0604020202020204" pitchFamily="34" charset="0"/>
              <a:buChar char="•"/>
              <a:tabLst/>
              <a:defRPr/>
            </a:pPr>
            <a:r>
              <a:rPr kumimoji="0" lang="en-GB" sz="2600" b="0" i="0" u="none" strike="noStrike" kern="1200" cap="none" spc="0" normalizeH="0" baseline="0" noProof="0" dirty="0">
                <a:ln>
                  <a:noFill/>
                </a:ln>
                <a:solidFill>
                  <a:srgbClr val="000000"/>
                </a:solidFill>
                <a:effectLst/>
                <a:uLnTx/>
                <a:uFillTx/>
                <a:latin typeface="Times New Roman" panose="02020603050405020304" pitchFamily="18" charset="0"/>
                <a:cs typeface="Times New Roman" panose="02020603050405020304" pitchFamily="18" charset="0"/>
              </a:rPr>
              <a:t>Qualitative assessment </a:t>
            </a:r>
          </a:p>
          <a:p>
            <a:pPr marL="342900" indent="-342900" fontAlgn="base">
              <a:spcBef>
                <a:spcPts val="500"/>
              </a:spcBef>
              <a:spcAft>
                <a:spcPts val="600"/>
              </a:spcAft>
              <a:buClr>
                <a:prstClr val="black"/>
              </a:buClr>
              <a:buSzPct val="80000"/>
              <a:buFont typeface="Arial" panose="020B0604020202020204" pitchFamily="34" charset="0"/>
              <a:buChar char="•"/>
              <a:defRPr/>
            </a:pPr>
            <a:r>
              <a:rPr lang="en-GB" sz="2600" dirty="0">
                <a:solidFill>
                  <a:srgbClr val="000000"/>
                </a:solidFill>
                <a:latin typeface="Times New Roman" panose="02020603050405020304" pitchFamily="18" charset="0"/>
                <a:cs typeface="Times New Roman" panose="02020603050405020304" pitchFamily="18" charset="0"/>
              </a:rPr>
              <a:t>Implmetned in two districts (</a:t>
            </a:r>
            <a:r>
              <a:rPr lang="en-GB" sz="2600" dirty="0" err="1">
                <a:solidFill>
                  <a:srgbClr val="000000"/>
                </a:solidFill>
                <a:latin typeface="Times New Roman" panose="02020603050405020304" pitchFamily="18" charset="0"/>
                <a:cs typeface="Times New Roman" panose="02020603050405020304" pitchFamily="18" charset="0"/>
              </a:rPr>
              <a:t>Doyogena</a:t>
            </a:r>
            <a:r>
              <a:rPr lang="en-GB" sz="2600" dirty="0">
                <a:solidFill>
                  <a:srgbClr val="000000"/>
                </a:solidFill>
                <a:latin typeface="Times New Roman" panose="02020603050405020304" pitchFamily="18" charset="0"/>
                <a:cs typeface="Times New Roman" panose="02020603050405020304" pitchFamily="18" charset="0"/>
              </a:rPr>
              <a:t> and Angollelana Tara)</a:t>
            </a:r>
            <a:endParaRPr kumimoji="0" lang="en-GB" sz="2600" b="0" i="0" u="none" strike="noStrike" kern="1200" cap="none" spc="0" normalizeH="0" baseline="0" noProof="0" dirty="0">
              <a:ln>
                <a:noFill/>
              </a:ln>
              <a:solidFill>
                <a:srgbClr val="000000"/>
              </a:solidFill>
              <a:effectLst/>
              <a:uLnTx/>
              <a:uFillTx/>
              <a:latin typeface="Times New Roman" panose="02020603050405020304" pitchFamily="18" charset="0"/>
              <a:cs typeface="Times New Roman" panose="02020603050405020304" pitchFamily="18" charset="0"/>
            </a:endParaRPr>
          </a:p>
          <a:p>
            <a:pPr marR="0" lvl="1" indent="0" algn="l" defTabSz="914400" rtl="0" eaLnBrk="1" fontAlgn="base" latinLnBrk="0" hangingPunct="1">
              <a:lnSpc>
                <a:spcPct val="90000"/>
              </a:lnSpc>
              <a:spcBef>
                <a:spcPts val="500"/>
              </a:spcBef>
              <a:spcAft>
                <a:spcPts val="600"/>
              </a:spcAft>
              <a:buClr>
                <a:prstClr val="black"/>
              </a:buClr>
              <a:buSzPct val="80000"/>
              <a:buNone/>
              <a:tabLst/>
              <a:defRPr/>
            </a:pPr>
            <a:endParaRPr kumimoji="0" lang="en-GB" sz="2600" b="0" i="0" u="none" strike="noStrike" kern="1200" cap="none" spc="0" normalizeH="0" baseline="0" noProof="0" dirty="0">
              <a:ln>
                <a:noFill/>
              </a:ln>
              <a:solidFill>
                <a:srgbClr val="000000"/>
              </a:solidFill>
              <a:effectLst/>
              <a:uLnTx/>
              <a:uFillTx/>
              <a:latin typeface="Times New Roman" panose="02020603050405020304" pitchFamily="18" charset="0"/>
              <a:cs typeface="Times New Roman" panose="02020603050405020304" pitchFamily="18" charset="0"/>
            </a:endParaRPr>
          </a:p>
          <a:p>
            <a:endParaRPr lang="en-US" dirty="0"/>
          </a:p>
        </p:txBody>
      </p:sp>
      <p:pic>
        <p:nvPicPr>
          <p:cNvPr id="4" name="Picture 3">
            <a:extLst>
              <a:ext uri="{FF2B5EF4-FFF2-40B4-BE49-F238E27FC236}">
                <a16:creationId xmlns:a16="http://schemas.microsoft.com/office/drawing/2014/main" id="{B1945FA5-8E0F-E361-F3C5-D2242BB26291}"/>
              </a:ext>
            </a:extLst>
          </p:cNvPr>
          <p:cNvPicPr>
            <a:picLocks noChangeAspect="1"/>
          </p:cNvPicPr>
          <p:nvPr/>
        </p:nvPicPr>
        <p:blipFill>
          <a:blip r:embed="rId2"/>
          <a:stretch>
            <a:fillRect/>
          </a:stretch>
        </p:blipFill>
        <p:spPr>
          <a:xfrm>
            <a:off x="8552930" y="1358781"/>
            <a:ext cx="2914141" cy="3273836"/>
          </a:xfrm>
          <a:prstGeom prst="rect">
            <a:avLst/>
          </a:prstGeom>
        </p:spPr>
      </p:pic>
    </p:spTree>
    <p:extLst>
      <p:ext uri="{BB962C8B-B14F-4D97-AF65-F5344CB8AC3E}">
        <p14:creationId xmlns:p14="http://schemas.microsoft.com/office/powerpoint/2010/main" val="34660368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0303BC-BBBD-B9F7-F215-07B72E621E45}"/>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9C2FD99F-A833-4653-9410-815EEC67F54B}"/>
              </a:ext>
            </a:extLst>
          </p:cNvPr>
          <p:cNvSpPr>
            <a:spLocks noGrp="1"/>
          </p:cNvSpPr>
          <p:nvPr>
            <p:ph idx="1"/>
          </p:nvPr>
        </p:nvSpPr>
        <p:spPr>
          <a:xfrm>
            <a:off x="374905" y="1358781"/>
            <a:ext cx="7627935" cy="5164722"/>
          </a:xfrm>
        </p:spPr>
        <p:txBody>
          <a:bodyPr>
            <a:normAutofit fontScale="92500" lnSpcReduction="20000"/>
          </a:bodyPr>
          <a:lstStyle/>
          <a:p>
            <a:pPr marL="0" marR="0" lvl="0" indent="0" algn="l" defTabSz="914400" rtl="0" eaLnBrk="1" fontAlgn="base" latinLnBrk="0" hangingPunct="1">
              <a:lnSpc>
                <a:spcPct val="90000"/>
              </a:lnSpc>
              <a:spcBef>
                <a:spcPts val="1000"/>
              </a:spcBef>
              <a:spcAft>
                <a:spcPts val="600"/>
              </a:spcAft>
              <a:buClrTx/>
              <a:buSzTx/>
              <a:buFont typeface="Arial" panose="020B0604020202020204" pitchFamily="34" charset="0"/>
              <a:buNone/>
              <a:tabLst/>
              <a:defRPr/>
            </a:pPr>
            <a:r>
              <a:rPr kumimoji="0" lang="en-GB" sz="2400" b="1" i="0" u="none" strike="noStrike" kern="1200" cap="none" spc="0" normalizeH="0" baseline="0" noProof="0" dirty="0">
                <a:ln>
                  <a:noFill/>
                </a:ln>
                <a:solidFill>
                  <a:srgbClr val="000000"/>
                </a:solidFill>
                <a:effectLst/>
                <a:uLnTx/>
                <a:uFillTx/>
                <a:latin typeface="Times New Roman" panose="02020603050405020304" pitchFamily="18" charset="0"/>
                <a:cs typeface="Times New Roman" panose="02020603050405020304" pitchFamily="18" charset="0"/>
              </a:rPr>
              <a:t>Dairy: herd health and welfare management intervention </a:t>
            </a:r>
          </a:p>
          <a:p>
            <a:pPr marL="342900" marR="0" lvl="0" indent="-342900" algn="l" defTabSz="914400" rtl="0" eaLnBrk="1" fontAlgn="base" latinLnBrk="0" hangingPunct="1">
              <a:lnSpc>
                <a:spcPct val="90000"/>
              </a:lnSpc>
              <a:spcBef>
                <a:spcPts val="1000"/>
              </a:spcBef>
              <a:spcAft>
                <a:spcPts val="600"/>
              </a:spcAft>
              <a:buClrTx/>
              <a:buSzTx/>
              <a:buFont typeface="Arial" panose="020B0604020202020204" pitchFamily="34" charset="0"/>
              <a:buChar char="•"/>
              <a:tabLst/>
              <a:defRPr/>
            </a:pPr>
            <a:r>
              <a:rPr kumimoji="0" lang="en-GB" sz="2400" b="1" i="0" u="none" strike="noStrike" kern="1200" cap="none" spc="0" normalizeH="0" baseline="0" noProof="0" dirty="0">
                <a:ln>
                  <a:noFill/>
                </a:ln>
                <a:solidFill>
                  <a:srgbClr val="000000"/>
                </a:solidFill>
                <a:effectLst/>
                <a:uLnTx/>
                <a:uFillTx/>
                <a:latin typeface="Times New Roman" panose="02020603050405020304" pitchFamily="18" charset="0"/>
                <a:cs typeface="Times New Roman" panose="02020603050405020304" pitchFamily="18" charset="0"/>
              </a:rPr>
              <a:t>The  intervention package </a:t>
            </a:r>
          </a:p>
          <a:p>
            <a:pPr marL="1028700" lvl="1" indent="-342900" fontAlgn="base">
              <a:spcBef>
                <a:spcPts val="1000"/>
              </a:spcBef>
              <a:spcAft>
                <a:spcPts val="600"/>
              </a:spcAft>
              <a:buClrTx/>
              <a:buSzTx/>
              <a:defRPr/>
            </a:pPr>
            <a:r>
              <a:rPr lang="en-GB" dirty="0">
                <a:solidFill>
                  <a:srgbClr val="000000"/>
                </a:solidFill>
                <a:latin typeface="Times New Roman" panose="02020603050405020304" pitchFamily="18" charset="0"/>
                <a:cs typeface="Times New Roman" panose="02020603050405020304" pitchFamily="18" charset="0"/>
              </a:rPr>
              <a:t>Preventive</a:t>
            </a:r>
            <a:r>
              <a:rPr kumimoji="0" lang="en-GB" i="0" u="none" strike="noStrike" kern="1200" cap="none" spc="0" normalizeH="0" baseline="0" noProof="0" dirty="0">
                <a:ln>
                  <a:noFill/>
                </a:ln>
                <a:solidFill>
                  <a:srgbClr val="000000"/>
                </a:solidFill>
                <a:effectLst/>
                <a:uLnTx/>
                <a:uFillTx/>
                <a:latin typeface="Times New Roman" panose="02020603050405020304" pitchFamily="18" charset="0"/>
                <a:cs typeface="Times New Roman" panose="02020603050405020304" pitchFamily="18" charset="0"/>
              </a:rPr>
              <a:t> herd health services (vaccination and  deworming)</a:t>
            </a:r>
          </a:p>
          <a:p>
            <a:pPr marL="1028700" marR="0" lvl="1" indent="-342900" algn="l" defTabSz="914400" rtl="0" eaLnBrk="1" fontAlgn="base" latinLnBrk="0" hangingPunct="1">
              <a:lnSpc>
                <a:spcPct val="90000"/>
              </a:lnSpc>
              <a:spcBef>
                <a:spcPts val="500"/>
              </a:spcBef>
              <a:spcAft>
                <a:spcPts val="600"/>
              </a:spcAft>
              <a:buClr>
                <a:prstClr val="black"/>
              </a:buClr>
              <a:buSzPct val="80000"/>
              <a:buFont typeface="Arial" panose="020B0604020202020204" pitchFamily="34" charset="0"/>
              <a:buChar char="•"/>
              <a:tabLst/>
              <a:defRPr/>
            </a:pPr>
            <a:r>
              <a:rPr kumimoji="0" lang="en-GB" sz="2400" i="0" u="none" strike="noStrike" kern="1200" cap="none" spc="0" normalizeH="0" baseline="0" noProof="0" dirty="0">
                <a:ln>
                  <a:noFill/>
                </a:ln>
                <a:solidFill>
                  <a:srgbClr val="000000"/>
                </a:solidFill>
                <a:effectLst/>
                <a:uLnTx/>
                <a:uFillTx/>
                <a:latin typeface="Times New Roman" panose="02020603050405020304" pitchFamily="18" charset="0"/>
                <a:cs typeface="Times New Roman" panose="02020603050405020304" pitchFamily="18" charset="0"/>
              </a:rPr>
              <a:t>Treatment services for </a:t>
            </a:r>
            <a:r>
              <a:rPr lang="en-GB" dirty="0">
                <a:solidFill>
                  <a:srgbClr val="000000"/>
                </a:solidFill>
                <a:latin typeface="Times New Roman" panose="02020603050405020304" pitchFamily="18" charset="0"/>
                <a:cs typeface="Times New Roman" panose="02020603050405020304" pitchFamily="18" charset="0"/>
              </a:rPr>
              <a:t>critical dairy health problems </a:t>
            </a:r>
          </a:p>
          <a:p>
            <a:pPr marL="1028700" marR="0" lvl="1" indent="-342900" algn="l" defTabSz="914400" rtl="0" eaLnBrk="1" fontAlgn="base" latinLnBrk="0" hangingPunct="1">
              <a:lnSpc>
                <a:spcPct val="90000"/>
              </a:lnSpc>
              <a:spcBef>
                <a:spcPts val="500"/>
              </a:spcBef>
              <a:spcAft>
                <a:spcPts val="600"/>
              </a:spcAft>
              <a:buClr>
                <a:prstClr val="black"/>
              </a:buClr>
              <a:buSzPct val="80000"/>
              <a:buFont typeface="Arial" panose="020B0604020202020204" pitchFamily="34" charset="0"/>
              <a:buChar char="•"/>
              <a:tabLst/>
              <a:defRPr/>
            </a:pPr>
            <a:r>
              <a:rPr kumimoji="0" lang="en-GB" sz="2400" i="0" u="none" strike="noStrike" kern="1200" cap="none" spc="0" normalizeH="0" baseline="0" noProof="0" dirty="0">
                <a:ln>
                  <a:noFill/>
                </a:ln>
                <a:solidFill>
                  <a:srgbClr val="000000"/>
                </a:solidFill>
                <a:effectLst/>
                <a:uLnTx/>
                <a:uFillTx/>
                <a:latin typeface="Times New Roman" panose="02020603050405020304" pitchFamily="18" charset="0"/>
                <a:cs typeface="Times New Roman" panose="02020603050405020304" pitchFamily="18" charset="0"/>
              </a:rPr>
              <a:t>Training on herd health and welfare management </a:t>
            </a:r>
          </a:p>
          <a:p>
            <a:pPr marL="1028700" marR="0" lvl="1" indent="-342900" algn="l" defTabSz="914400" rtl="0" eaLnBrk="1" fontAlgn="base" latinLnBrk="0" hangingPunct="1">
              <a:lnSpc>
                <a:spcPct val="90000"/>
              </a:lnSpc>
              <a:spcBef>
                <a:spcPts val="500"/>
              </a:spcBef>
              <a:spcAft>
                <a:spcPts val="600"/>
              </a:spcAft>
              <a:buClr>
                <a:prstClr val="black"/>
              </a:buClr>
              <a:buSzPct val="80000"/>
              <a:buFont typeface="Arial" panose="020B0604020202020204" pitchFamily="34" charset="0"/>
              <a:buChar char="•"/>
              <a:tabLst/>
              <a:defRPr/>
            </a:pPr>
            <a:r>
              <a:rPr kumimoji="0" lang="en-GB" sz="2400" i="0" u="none" strike="noStrike" kern="1200" cap="none" spc="0" normalizeH="0" baseline="0" noProof="0" dirty="0">
                <a:ln>
                  <a:noFill/>
                </a:ln>
                <a:solidFill>
                  <a:srgbClr val="000000"/>
                </a:solidFill>
                <a:effectLst/>
                <a:uLnTx/>
                <a:uFillTx/>
                <a:latin typeface="Times New Roman" panose="02020603050405020304" pitchFamily="18" charset="0"/>
                <a:cs typeface="Times New Roman" panose="02020603050405020304" pitchFamily="18" charset="0"/>
              </a:rPr>
              <a:t>Regular herd health visit</a:t>
            </a:r>
          </a:p>
          <a:p>
            <a:pPr marL="342900" marR="0" lvl="0" indent="-342900" algn="l" defTabSz="914400" rtl="0" eaLnBrk="1" fontAlgn="base" latinLnBrk="0" hangingPunct="1">
              <a:lnSpc>
                <a:spcPct val="90000"/>
              </a:lnSpc>
              <a:spcBef>
                <a:spcPts val="500"/>
              </a:spcBef>
              <a:spcAft>
                <a:spcPts val="600"/>
              </a:spcAft>
              <a:buClr>
                <a:prstClr val="black"/>
              </a:buClr>
              <a:buSzPct val="80000"/>
              <a:buFont typeface="Arial" panose="020B0604020202020204" pitchFamily="34" charset="0"/>
              <a:buChar char="•"/>
              <a:tabLst/>
              <a:defRPr/>
            </a:pPr>
            <a:r>
              <a:rPr kumimoji="0" lang="en-GB" sz="2400" b="1" i="0" u="none" strike="noStrike" kern="1200" cap="none" spc="0" normalizeH="0" baseline="0" noProof="0" dirty="0">
                <a:ln>
                  <a:noFill/>
                </a:ln>
                <a:solidFill>
                  <a:srgbClr val="000000"/>
                </a:solidFill>
                <a:effectLst/>
                <a:uLnTx/>
                <a:uFillTx/>
                <a:latin typeface="Times New Roman" panose="02020603050405020304" pitchFamily="18" charset="0"/>
                <a:cs typeface="Times New Roman" panose="02020603050405020304" pitchFamily="18" charset="0"/>
              </a:rPr>
              <a:t>Delivery </a:t>
            </a:r>
          </a:p>
          <a:p>
            <a:pPr marL="1028700" marR="0" lvl="1" indent="-342900" algn="l" defTabSz="914400" rtl="0" eaLnBrk="1" fontAlgn="base" latinLnBrk="0" hangingPunct="1">
              <a:lnSpc>
                <a:spcPct val="90000"/>
              </a:lnSpc>
              <a:spcBef>
                <a:spcPts val="500"/>
              </a:spcBef>
              <a:spcAft>
                <a:spcPts val="600"/>
              </a:spcAft>
              <a:buClr>
                <a:prstClr val="black"/>
              </a:buClr>
              <a:buSzPct val="80000"/>
              <a:buFont typeface="Arial" panose="020B0604020202020204" pitchFamily="34" charset="0"/>
              <a:buChar char="•"/>
              <a:tabLst/>
              <a:defRPr/>
            </a:pPr>
            <a:r>
              <a:rPr kumimoji="0" lang="en-GB" sz="2400" b="0" i="0" u="none" strike="noStrike" kern="1200" cap="none" spc="0" normalizeH="0" baseline="0" noProof="0" dirty="0">
                <a:ln>
                  <a:noFill/>
                </a:ln>
                <a:solidFill>
                  <a:srgbClr val="000000"/>
                </a:solidFill>
                <a:effectLst/>
                <a:uLnTx/>
                <a:uFillTx/>
                <a:latin typeface="Times New Roman" panose="02020603050405020304" pitchFamily="18" charset="0"/>
                <a:cs typeface="Times New Roman" panose="02020603050405020304" pitchFamily="18" charset="0"/>
              </a:rPr>
              <a:t>through private animal health service providers </a:t>
            </a:r>
          </a:p>
          <a:p>
            <a:pPr marL="342900" marR="0" lvl="0" indent="-342900" algn="l" defTabSz="914400" rtl="0" eaLnBrk="1" fontAlgn="base" latinLnBrk="0" hangingPunct="1">
              <a:lnSpc>
                <a:spcPct val="90000"/>
              </a:lnSpc>
              <a:spcBef>
                <a:spcPts val="500"/>
              </a:spcBef>
              <a:spcAft>
                <a:spcPts val="600"/>
              </a:spcAft>
              <a:buClr>
                <a:prstClr val="black"/>
              </a:buClr>
              <a:buSzPct val="80000"/>
              <a:buFont typeface="Arial" panose="020B0604020202020204" pitchFamily="34" charset="0"/>
              <a:buChar char="•"/>
              <a:tabLst/>
              <a:defRPr/>
            </a:pPr>
            <a:r>
              <a:rPr kumimoji="0" lang="en-GB" sz="2400" b="1" i="0" u="none" strike="noStrike" kern="1200" cap="none" spc="0" normalizeH="0" baseline="0" noProof="0" dirty="0">
                <a:ln>
                  <a:noFill/>
                </a:ln>
                <a:solidFill>
                  <a:srgbClr val="000000"/>
                </a:solidFill>
                <a:effectLst/>
                <a:uLnTx/>
                <a:uFillTx/>
                <a:latin typeface="Times New Roman" panose="02020603050405020304" pitchFamily="18" charset="0"/>
                <a:cs typeface="Times New Roman" panose="02020603050405020304" pitchFamily="18" charset="0"/>
              </a:rPr>
              <a:t>Monitoring and Evaluation</a:t>
            </a:r>
          </a:p>
          <a:p>
            <a:pPr marL="1028700" marR="0" lvl="1" indent="-342900" algn="l" defTabSz="914400" rtl="0" eaLnBrk="1" fontAlgn="base" latinLnBrk="0" hangingPunct="1">
              <a:lnSpc>
                <a:spcPct val="90000"/>
              </a:lnSpc>
              <a:spcBef>
                <a:spcPts val="500"/>
              </a:spcBef>
              <a:spcAft>
                <a:spcPts val="600"/>
              </a:spcAft>
              <a:buClr>
                <a:prstClr val="black"/>
              </a:buClr>
              <a:buSzPct val="80000"/>
              <a:buFont typeface="Arial" panose="020B0604020202020204" pitchFamily="34" charset="0"/>
              <a:buChar char="•"/>
              <a:tabLst/>
              <a:defRPr/>
            </a:pPr>
            <a:r>
              <a:rPr kumimoji="0" lang="en-GB" sz="2400" b="0" i="0" u="none" strike="noStrike" kern="1200" cap="none" spc="0" normalizeH="0" baseline="0" noProof="0" dirty="0">
                <a:ln>
                  <a:noFill/>
                </a:ln>
                <a:solidFill>
                  <a:srgbClr val="000000"/>
                </a:solidFill>
                <a:effectLst/>
                <a:uLnTx/>
                <a:uFillTx/>
                <a:latin typeface="Times New Roman" panose="02020603050405020304" pitchFamily="18" charset="0"/>
                <a:cs typeface="Times New Roman" panose="02020603050405020304" pitchFamily="18" charset="0"/>
              </a:rPr>
              <a:t>Baseline and endline surveys</a:t>
            </a:r>
          </a:p>
          <a:p>
            <a:pPr marL="1028700" marR="0" lvl="1" indent="-342900" algn="l" defTabSz="914400" rtl="0" eaLnBrk="1" fontAlgn="base" latinLnBrk="0" hangingPunct="1">
              <a:lnSpc>
                <a:spcPct val="90000"/>
              </a:lnSpc>
              <a:spcBef>
                <a:spcPts val="500"/>
              </a:spcBef>
              <a:spcAft>
                <a:spcPts val="600"/>
              </a:spcAft>
              <a:buClr>
                <a:prstClr val="black"/>
              </a:buClr>
              <a:buSzPct val="80000"/>
              <a:buFont typeface="Arial" panose="020B0604020202020204" pitchFamily="34" charset="0"/>
              <a:buChar char="•"/>
              <a:tabLst/>
              <a:defRPr/>
            </a:pPr>
            <a:r>
              <a:rPr kumimoji="0" lang="en-GB" sz="2400" b="0" i="0" u="none" strike="noStrike" kern="1200" cap="none" spc="0" normalizeH="0" baseline="0" noProof="0" dirty="0">
                <a:ln>
                  <a:noFill/>
                </a:ln>
                <a:solidFill>
                  <a:srgbClr val="000000"/>
                </a:solidFill>
                <a:effectLst/>
                <a:uLnTx/>
                <a:uFillTx/>
                <a:latin typeface="Times New Roman" panose="02020603050405020304" pitchFamily="18" charset="0"/>
                <a:cs typeface="Times New Roman" panose="02020603050405020304" pitchFamily="18" charset="0"/>
              </a:rPr>
              <a:t>Qualitative assessment </a:t>
            </a:r>
          </a:p>
          <a:p>
            <a:pPr marL="342900" indent="-342900" fontAlgn="base">
              <a:spcBef>
                <a:spcPts val="500"/>
              </a:spcBef>
              <a:spcAft>
                <a:spcPts val="600"/>
              </a:spcAft>
              <a:buClr>
                <a:prstClr val="black"/>
              </a:buClr>
              <a:buSzPct val="80000"/>
              <a:buFont typeface="Arial" panose="020B0604020202020204" pitchFamily="34" charset="0"/>
              <a:buChar char="•"/>
              <a:defRPr/>
            </a:pPr>
            <a:r>
              <a:rPr lang="en-GB" dirty="0">
                <a:solidFill>
                  <a:srgbClr val="000000"/>
                </a:solidFill>
                <a:latin typeface="Times New Roman" panose="02020603050405020304" pitchFamily="18" charset="0"/>
                <a:cs typeface="Times New Roman" panose="02020603050405020304" pitchFamily="18" charset="0"/>
              </a:rPr>
              <a:t>Implmetned in two districts (Bahir Dar </a:t>
            </a:r>
            <a:r>
              <a:rPr lang="en-GB" dirty="0" err="1">
                <a:solidFill>
                  <a:srgbClr val="000000"/>
                </a:solidFill>
                <a:latin typeface="Times New Roman" panose="02020603050405020304" pitchFamily="18" charset="0"/>
                <a:cs typeface="Times New Roman" panose="02020603050405020304" pitchFamily="18" charset="0"/>
              </a:rPr>
              <a:t>Zuria</a:t>
            </a:r>
            <a:r>
              <a:rPr lang="en-GB" dirty="0">
                <a:solidFill>
                  <a:srgbClr val="000000"/>
                </a:solidFill>
                <a:latin typeface="Times New Roman" panose="02020603050405020304" pitchFamily="18" charset="0"/>
                <a:cs typeface="Times New Roman" panose="02020603050405020304" pitchFamily="18" charset="0"/>
              </a:rPr>
              <a:t> and </a:t>
            </a:r>
            <a:r>
              <a:rPr lang="en-GB" dirty="0" err="1">
                <a:solidFill>
                  <a:srgbClr val="000000"/>
                </a:solidFill>
                <a:latin typeface="Times New Roman" panose="02020603050405020304" pitchFamily="18" charset="0"/>
                <a:cs typeface="Times New Roman" panose="02020603050405020304" pitchFamily="18" charset="0"/>
              </a:rPr>
              <a:t>Ada’a</a:t>
            </a:r>
            <a:r>
              <a:rPr lang="en-GB" dirty="0">
                <a:solidFill>
                  <a:srgbClr val="000000"/>
                </a:solidFill>
                <a:latin typeface="Times New Roman" panose="02020603050405020304" pitchFamily="18" charset="0"/>
                <a:cs typeface="Times New Roman" panose="02020603050405020304" pitchFamily="18" charset="0"/>
              </a:rPr>
              <a:t>)</a:t>
            </a:r>
            <a:endParaRPr kumimoji="0" lang="en-GB" b="0" i="0" u="none" strike="noStrike" kern="1200" cap="none" spc="0" normalizeH="0" baseline="0" noProof="0" dirty="0">
              <a:ln>
                <a:noFill/>
              </a:ln>
              <a:solidFill>
                <a:srgbClr val="000000"/>
              </a:solidFill>
              <a:effectLst/>
              <a:uLnTx/>
              <a:uFillTx/>
              <a:latin typeface="Times New Roman" panose="02020603050405020304" pitchFamily="18" charset="0"/>
              <a:cs typeface="Times New Roman" panose="02020603050405020304" pitchFamily="18" charset="0"/>
            </a:endParaRPr>
          </a:p>
          <a:p>
            <a:endParaRPr lang="en-US" dirty="0"/>
          </a:p>
        </p:txBody>
      </p:sp>
      <p:pic>
        <p:nvPicPr>
          <p:cNvPr id="6" name="Picture 5">
            <a:extLst>
              <a:ext uri="{FF2B5EF4-FFF2-40B4-BE49-F238E27FC236}">
                <a16:creationId xmlns:a16="http://schemas.microsoft.com/office/drawing/2014/main" id="{6B5FC0E0-A893-0B74-84B6-8E77AC0A5B8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02840" y="2139696"/>
            <a:ext cx="3930080" cy="2947560"/>
          </a:xfrm>
          <a:prstGeom prst="rect">
            <a:avLst/>
          </a:prstGeom>
        </p:spPr>
      </p:pic>
    </p:spTree>
    <p:extLst>
      <p:ext uri="{BB962C8B-B14F-4D97-AF65-F5344CB8AC3E}">
        <p14:creationId xmlns:p14="http://schemas.microsoft.com/office/powerpoint/2010/main" val="38643074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142CF1-B342-81D6-2863-BCF41C1A20AB}"/>
              </a:ext>
            </a:extLst>
          </p:cNvPr>
          <p:cNvSpPr>
            <a:spLocks noGrp="1"/>
          </p:cNvSpPr>
          <p:nvPr>
            <p:ph type="title"/>
          </p:nvPr>
        </p:nvSpPr>
        <p:spPr>
          <a:xfrm>
            <a:off x="220653" y="128016"/>
            <a:ext cx="10532691" cy="776459"/>
          </a:xfrm>
        </p:spPr>
        <p:txBody>
          <a:bodyPr>
            <a:noAutofit/>
          </a:bodyPr>
          <a:lstStyle/>
          <a:p>
            <a:r>
              <a:rPr lang="en-US" sz="2800" dirty="0"/>
              <a:t>Public private partnership (PPP) in herd health delivery </a:t>
            </a:r>
          </a:p>
        </p:txBody>
      </p:sp>
      <p:sp>
        <p:nvSpPr>
          <p:cNvPr id="3" name="Content Placeholder 2">
            <a:extLst>
              <a:ext uri="{FF2B5EF4-FFF2-40B4-BE49-F238E27FC236}">
                <a16:creationId xmlns:a16="http://schemas.microsoft.com/office/drawing/2014/main" id="{CA1881DE-62E6-331D-6CC0-490EAB601288}"/>
              </a:ext>
            </a:extLst>
          </p:cNvPr>
          <p:cNvSpPr>
            <a:spLocks noGrp="1"/>
          </p:cNvSpPr>
          <p:nvPr>
            <p:ph idx="1"/>
          </p:nvPr>
        </p:nvSpPr>
        <p:spPr>
          <a:xfrm>
            <a:off x="459752" y="1185044"/>
            <a:ext cx="10837139" cy="5672955"/>
          </a:xfrm>
        </p:spPr>
        <p:txBody>
          <a:bodyPr>
            <a:normAutofit fontScale="62500" lnSpcReduction="20000"/>
          </a:bodyPr>
          <a:lstStyle/>
          <a:p>
            <a:pPr marL="571500" marR="0" indent="-571500" algn="just">
              <a:lnSpc>
                <a:spcPct val="107000"/>
              </a:lnSpc>
              <a:spcAft>
                <a:spcPts val="800"/>
              </a:spcAft>
              <a:buFont typeface="Wingdings" panose="05000000000000000000" pitchFamily="2" charset="2"/>
              <a:buChar char="§"/>
            </a:pPr>
            <a:r>
              <a:rPr lang="en-US" sz="44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Challenge with existing service model:</a:t>
            </a:r>
          </a:p>
          <a:p>
            <a:pPr marL="1028700" lvl="1" indent="-342900">
              <a:lnSpc>
                <a:spcPct val="107000"/>
              </a:lnSpc>
              <a:spcAft>
                <a:spcPts val="800"/>
              </a:spcAft>
              <a:buFontTx/>
              <a:buChar char="-"/>
            </a:pPr>
            <a:r>
              <a:rPr lang="en-US" sz="44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Project-based interventions   </a:t>
            </a:r>
          </a:p>
          <a:p>
            <a:pPr marL="1028700" lvl="1" indent="-342900">
              <a:lnSpc>
                <a:spcPct val="107000"/>
              </a:lnSpc>
              <a:spcAft>
                <a:spcPts val="800"/>
              </a:spcAft>
              <a:buFontTx/>
              <a:buChar char="-"/>
            </a:pPr>
            <a:r>
              <a:rPr lang="en-US" sz="4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Cannot guarantee sustainability when the project support stops </a:t>
            </a:r>
          </a:p>
          <a:p>
            <a:pPr marL="571500" marR="0" indent="-571500" algn="just">
              <a:lnSpc>
                <a:spcPct val="107000"/>
              </a:lnSpc>
              <a:spcAft>
                <a:spcPts val="800"/>
              </a:spcAft>
              <a:buFont typeface="Wingdings" panose="05000000000000000000" pitchFamily="2" charset="2"/>
              <a:buChar char="§"/>
            </a:pPr>
            <a:r>
              <a:rPr lang="en-US" sz="4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New service model:</a:t>
            </a:r>
          </a:p>
          <a:p>
            <a:pPr marL="1028700" lvl="1" indent="-342900">
              <a:lnSpc>
                <a:spcPct val="107000"/>
              </a:lnSpc>
              <a:spcAft>
                <a:spcPts val="800"/>
              </a:spcAft>
              <a:buFontTx/>
              <a:buChar char="-"/>
            </a:pPr>
            <a:r>
              <a:rPr lang="en-US" sz="4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 user-paid implementation of innovations to </a:t>
            </a:r>
            <a:r>
              <a:rPr lang="en-US" sz="44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see their feasibility and sustainability</a:t>
            </a:r>
            <a:endParaRPr lang="en-US" sz="4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571500" marR="0" indent="-571500" algn="just">
              <a:lnSpc>
                <a:spcPct val="107000"/>
              </a:lnSpc>
              <a:spcAft>
                <a:spcPts val="800"/>
              </a:spcAft>
              <a:buFont typeface="Wingdings" panose="05000000000000000000" pitchFamily="2" charset="2"/>
              <a:buChar char="§"/>
            </a:pPr>
            <a:r>
              <a:rPr lang="en-US" sz="4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PPP to introduce the user-paid service </a:t>
            </a:r>
          </a:p>
          <a:p>
            <a:pPr marL="1028700" lvl="1" indent="-342900">
              <a:lnSpc>
                <a:spcPct val="107000"/>
              </a:lnSpc>
              <a:spcAft>
                <a:spcPts val="800"/>
              </a:spcAft>
              <a:buFontTx/>
              <a:buChar char="-"/>
            </a:pPr>
            <a:r>
              <a:rPr lang="en-US" sz="4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An arrangement where the veterinary service is provided by private businesses with the support of the public sector for critical components that the private lacks</a:t>
            </a:r>
            <a:endParaRPr lang="en-US" dirty="0"/>
          </a:p>
        </p:txBody>
      </p:sp>
    </p:spTree>
    <p:extLst>
      <p:ext uri="{BB962C8B-B14F-4D97-AF65-F5344CB8AC3E}">
        <p14:creationId xmlns:p14="http://schemas.microsoft.com/office/powerpoint/2010/main" val="1683337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E94934-BDCA-CEEE-B551-373CCA93E940}"/>
              </a:ext>
            </a:extLst>
          </p:cNvPr>
          <p:cNvSpPr>
            <a:spLocks noGrp="1"/>
          </p:cNvSpPr>
          <p:nvPr>
            <p:ph type="title"/>
          </p:nvPr>
        </p:nvSpPr>
        <p:spPr>
          <a:xfrm>
            <a:off x="340881" y="167639"/>
            <a:ext cx="10128999" cy="776459"/>
          </a:xfrm>
        </p:spPr>
        <p:txBody>
          <a:bodyPr>
            <a:noAutofit/>
          </a:bodyPr>
          <a:lstStyle/>
          <a:p>
            <a:r>
              <a:rPr lang="en-US" sz="2800" dirty="0"/>
              <a:t>The process forming and implementing the PPP </a:t>
            </a:r>
          </a:p>
        </p:txBody>
      </p:sp>
      <p:sp>
        <p:nvSpPr>
          <p:cNvPr id="3" name="Content Placeholder 2">
            <a:extLst>
              <a:ext uri="{FF2B5EF4-FFF2-40B4-BE49-F238E27FC236}">
                <a16:creationId xmlns:a16="http://schemas.microsoft.com/office/drawing/2014/main" id="{47D46FAA-2AC5-8FC3-65DB-776FDC809F48}"/>
              </a:ext>
            </a:extLst>
          </p:cNvPr>
          <p:cNvSpPr>
            <a:spLocks noGrp="1"/>
          </p:cNvSpPr>
          <p:nvPr>
            <p:ph idx="1"/>
          </p:nvPr>
        </p:nvSpPr>
        <p:spPr>
          <a:xfrm>
            <a:off x="201143" y="1074381"/>
            <a:ext cx="7452385" cy="5660135"/>
          </a:xfrm>
        </p:spPr>
        <p:txBody>
          <a:bodyPr>
            <a:noAutofit/>
          </a:bodyPr>
          <a:lstStyle/>
          <a:p>
            <a:pPr algn="l"/>
            <a:r>
              <a:rPr lang="en-US" b="1" i="0" u="none" strike="noStrike" baseline="0" dirty="0">
                <a:solidFill>
                  <a:schemeClr val="tx1"/>
                </a:solidFill>
                <a:latin typeface="Times New Roman" panose="02020603050405020304" pitchFamily="18" charset="0"/>
                <a:cs typeface="Times New Roman" panose="02020603050405020304" pitchFamily="18" charset="0"/>
              </a:rPr>
              <a:t>Stakeholder consultations meetings </a:t>
            </a:r>
            <a:r>
              <a:rPr lang="en-US" b="0" i="0" u="none" strike="noStrike" baseline="0" dirty="0">
                <a:solidFill>
                  <a:schemeClr val="tx1"/>
                </a:solidFill>
                <a:latin typeface="Times New Roman" panose="02020603050405020304" pitchFamily="18" charset="0"/>
                <a:cs typeface="Times New Roman" panose="02020603050405020304" pitchFamily="18" charset="0"/>
              </a:rPr>
              <a:t>(public animal health offices and community representatives )</a:t>
            </a:r>
          </a:p>
          <a:p>
            <a:pPr lvl="1"/>
            <a:r>
              <a:rPr lang="en-US" b="0" i="0" u="none" strike="noStrike" baseline="0" dirty="0">
                <a:solidFill>
                  <a:schemeClr val="tx1"/>
                </a:solidFill>
                <a:latin typeface="Times New Roman" panose="02020603050405020304" pitchFamily="18" charset="0"/>
                <a:cs typeface="Times New Roman" panose="02020603050405020304" pitchFamily="18" charset="0"/>
              </a:rPr>
              <a:t>Explore challenges with the existing service delivery and determine the need for a PPP service delivery</a:t>
            </a:r>
          </a:p>
          <a:p>
            <a:pPr lvl="1"/>
            <a:r>
              <a:rPr lang="en-US" b="0" i="0" u="none" strike="noStrike" baseline="0" dirty="0">
                <a:solidFill>
                  <a:schemeClr val="tx1"/>
                </a:solidFill>
                <a:latin typeface="Times New Roman" panose="02020603050405020304" pitchFamily="18" charset="0"/>
                <a:cs typeface="Times New Roman" panose="02020603050405020304" pitchFamily="18" charset="0"/>
              </a:rPr>
              <a:t>Explore opportunities and enabling conditions to introduce a fee-based service delivery model</a:t>
            </a:r>
          </a:p>
          <a:p>
            <a:pPr lvl="1"/>
            <a:r>
              <a:rPr lang="en-US" b="0" i="0" u="none" strike="noStrike" baseline="0" dirty="0">
                <a:solidFill>
                  <a:schemeClr val="tx1"/>
                </a:solidFill>
                <a:latin typeface="Times New Roman" panose="02020603050405020304" pitchFamily="18" charset="0"/>
                <a:cs typeface="Times New Roman" panose="02020603050405020304" pitchFamily="18" charset="0"/>
              </a:rPr>
              <a:t> Identify success factors and conditions for the effective implementation of a PPP service delivery</a:t>
            </a:r>
          </a:p>
          <a:p>
            <a:pPr algn="l"/>
            <a:r>
              <a:rPr lang="en-US" b="1" i="0" u="none" strike="noStrike" baseline="0" dirty="0">
                <a:solidFill>
                  <a:schemeClr val="tx1"/>
                </a:solidFill>
                <a:latin typeface="Times New Roman" panose="02020603050405020304" pitchFamily="18" charset="0"/>
                <a:cs typeface="Times New Roman" panose="02020603050405020304" pitchFamily="18" charset="0"/>
              </a:rPr>
              <a:t>Selection of private service providers</a:t>
            </a:r>
          </a:p>
          <a:p>
            <a:pPr algn="l"/>
            <a:r>
              <a:rPr lang="en-US" b="0" i="0" u="none" strike="noStrike" baseline="0" dirty="0">
                <a:solidFill>
                  <a:schemeClr val="tx1"/>
                </a:solidFill>
                <a:latin typeface="Times New Roman" panose="02020603050405020304" pitchFamily="18" charset="0"/>
                <a:cs typeface="Times New Roman" panose="02020603050405020304" pitchFamily="18" charset="0"/>
              </a:rPr>
              <a:t>• Set criteria</a:t>
            </a:r>
          </a:p>
          <a:p>
            <a:pPr algn="l"/>
            <a:r>
              <a:rPr lang="en-US" b="0" i="0" u="none" strike="noStrike" baseline="0" dirty="0">
                <a:solidFill>
                  <a:schemeClr val="tx1"/>
                </a:solidFill>
                <a:latin typeface="Times New Roman" panose="02020603050405020304" pitchFamily="18" charset="0"/>
                <a:cs typeface="Times New Roman" panose="02020603050405020304" pitchFamily="18" charset="0"/>
              </a:rPr>
              <a:t>• Identify potential private service providers and evaluate their performance</a:t>
            </a:r>
          </a:p>
          <a:p>
            <a:pPr algn="l"/>
            <a:r>
              <a:rPr lang="en-US" b="0" i="0" u="none" strike="noStrike" baseline="0" dirty="0">
                <a:solidFill>
                  <a:schemeClr val="tx1"/>
                </a:solidFill>
                <a:latin typeface="Times New Roman" panose="02020603050405020304" pitchFamily="18" charset="0"/>
                <a:cs typeface="Times New Roman" panose="02020603050405020304" pitchFamily="18" charset="0"/>
              </a:rPr>
              <a:t>• Select and orient private animal health service providers</a:t>
            </a:r>
          </a:p>
        </p:txBody>
      </p:sp>
      <p:pic>
        <p:nvPicPr>
          <p:cNvPr id="5" name="Picture 4">
            <a:extLst>
              <a:ext uri="{FF2B5EF4-FFF2-40B4-BE49-F238E27FC236}">
                <a16:creationId xmlns:a16="http://schemas.microsoft.com/office/drawing/2014/main" id="{EBB5C772-634B-325A-0BD5-8627558E6A8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27264" y="1110956"/>
            <a:ext cx="3663749" cy="2747812"/>
          </a:xfrm>
          <a:prstGeom prst="rect">
            <a:avLst/>
          </a:prstGeom>
        </p:spPr>
      </p:pic>
      <p:pic>
        <p:nvPicPr>
          <p:cNvPr id="7" name="Picture 6">
            <a:extLst>
              <a:ext uri="{FF2B5EF4-FFF2-40B4-BE49-F238E27FC236}">
                <a16:creationId xmlns:a16="http://schemas.microsoft.com/office/drawing/2014/main" id="{D398FC46-AFC3-0DB5-1926-3952E72228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00670" y="4192484"/>
            <a:ext cx="3389376" cy="2542032"/>
          </a:xfrm>
          <a:prstGeom prst="rect">
            <a:avLst/>
          </a:prstGeom>
        </p:spPr>
      </p:pic>
    </p:spTree>
    <p:extLst>
      <p:ext uri="{BB962C8B-B14F-4D97-AF65-F5344CB8AC3E}">
        <p14:creationId xmlns:p14="http://schemas.microsoft.com/office/powerpoint/2010/main" val="1655726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8D1FE2-83ED-9A62-7921-1A32499C2ACE}"/>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634B3FC3-3CBE-36F1-92E4-0855A8628735}"/>
              </a:ext>
            </a:extLst>
          </p:cNvPr>
          <p:cNvSpPr>
            <a:spLocks noGrp="1"/>
          </p:cNvSpPr>
          <p:nvPr>
            <p:ph idx="1"/>
          </p:nvPr>
        </p:nvSpPr>
        <p:spPr>
          <a:xfrm>
            <a:off x="724928" y="1358781"/>
            <a:ext cx="11253712" cy="5407779"/>
          </a:xfrm>
        </p:spPr>
        <p:txBody>
          <a:bodyPr>
            <a:normAutofit fontScale="92500" lnSpcReduction="10000"/>
          </a:bodyPr>
          <a:lstStyle/>
          <a:p>
            <a:r>
              <a:rPr lang="en-US" b="1" dirty="0">
                <a:solidFill>
                  <a:schemeClr val="tx1"/>
                </a:solidFill>
                <a:latin typeface="Times New Roman" panose="02020603050405020304" pitchFamily="18" charset="0"/>
                <a:cs typeface="Times New Roman" panose="02020603050405020304" pitchFamily="18" charset="0"/>
              </a:rPr>
              <a:t>Form a PPP service agreement </a:t>
            </a:r>
          </a:p>
          <a:p>
            <a:r>
              <a:rPr lang="en-US" dirty="0">
                <a:solidFill>
                  <a:schemeClr val="tx1"/>
                </a:solidFill>
                <a:latin typeface="Times New Roman" panose="02020603050405020304" pitchFamily="18" charset="0"/>
                <a:cs typeface="Times New Roman" panose="02020603050405020304" pitchFamily="18" charset="0"/>
              </a:rPr>
              <a:t>Agreement between the public and private partners (and ILRI as facilitator and supporter)  defining the roles and responsibilities of each party</a:t>
            </a:r>
          </a:p>
          <a:p>
            <a:pPr marL="342900" indent="-342900">
              <a:buFont typeface="Arial" panose="020B0604020202020204" pitchFamily="34" charset="0"/>
              <a:buChar char="•"/>
            </a:pPr>
            <a:r>
              <a:rPr lang="en-US" b="1" dirty="0">
                <a:solidFill>
                  <a:schemeClr val="tx1"/>
                </a:solidFill>
                <a:latin typeface="Times New Roman" panose="02020603050405020304" pitchFamily="18" charset="0"/>
                <a:cs typeface="Times New Roman" panose="02020603050405020304" pitchFamily="18" charset="0"/>
              </a:rPr>
              <a:t>Public partner (district animal health offices)</a:t>
            </a:r>
          </a:p>
          <a:p>
            <a:pPr marL="1028700" lvl="1" indent="-342900">
              <a:lnSpc>
                <a:spcPct val="107000"/>
              </a:lnSpc>
              <a:buFont typeface="Calibri" panose="020F0502020204030204" pitchFamily="34" charset="0"/>
              <a:buChar char="-"/>
            </a:pPr>
            <a:r>
              <a:rPr lang="en-US" sz="26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allow the private provider to provide the defined flock health service as set in this agreement</a:t>
            </a:r>
          </a:p>
          <a:p>
            <a:pPr marL="1028700" lvl="1" indent="-342900">
              <a:lnSpc>
                <a:spcPct val="107000"/>
              </a:lnSpc>
              <a:buFont typeface="Calibri" panose="020F0502020204030204" pitchFamily="34" charset="0"/>
              <a:buChar char="-"/>
            </a:pPr>
            <a:r>
              <a:rPr lang="en-US" sz="26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support the private service provider to provide accessible, quality, and affordable flock health service for the community</a:t>
            </a:r>
          </a:p>
          <a:p>
            <a:pPr marL="1028700" lvl="1" indent="-342900">
              <a:lnSpc>
                <a:spcPct val="107000"/>
              </a:lnSpc>
              <a:buFont typeface="Calibri" panose="020F0502020204030204" pitchFamily="34" charset="0"/>
              <a:buChar char="-"/>
            </a:pPr>
            <a:r>
              <a:rPr lang="en-US" sz="26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provide the vaccines for diseases included in the flock health package in an amount sufficient to cover the target population in the selected community with the purchase price when the private provider asks for it. </a:t>
            </a:r>
          </a:p>
          <a:p>
            <a:pPr marL="1028700" lvl="1" indent="-342900">
              <a:lnSpc>
                <a:spcPct val="107000"/>
              </a:lnSpc>
              <a:buFont typeface="Calibri" panose="020F0502020204030204" pitchFamily="34" charset="0"/>
              <a:buChar char="-"/>
            </a:pPr>
            <a:r>
              <a:rPr lang="en-US" sz="26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mobilize the community for the planned flock health interventions </a:t>
            </a:r>
          </a:p>
          <a:p>
            <a:pPr marL="1028700" lvl="1" indent="-342900">
              <a:lnSpc>
                <a:spcPct val="107000"/>
              </a:lnSpc>
              <a:spcAft>
                <a:spcPts val="800"/>
              </a:spcAft>
              <a:buFont typeface="Calibri" panose="020F0502020204030204" pitchFamily="34" charset="0"/>
              <a:buChar char="-"/>
            </a:pPr>
            <a:r>
              <a:rPr lang="en-US" sz="26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monitor and control the private service delivery to ensure it is being delivered according to the agreement </a:t>
            </a:r>
          </a:p>
          <a:p>
            <a:pPr marL="1485900" lvl="2" indent="-342900"/>
            <a:endParaRPr lang="en-US" dirty="0"/>
          </a:p>
          <a:p>
            <a:pPr marL="342900" indent="-342900">
              <a:buFont typeface="Arial" panose="020B0604020202020204" pitchFamily="34" charset="0"/>
              <a:buChar char="•"/>
            </a:pPr>
            <a:endParaRPr lang="en-US" dirty="0"/>
          </a:p>
        </p:txBody>
      </p:sp>
    </p:spTree>
    <p:extLst>
      <p:ext uri="{BB962C8B-B14F-4D97-AF65-F5344CB8AC3E}">
        <p14:creationId xmlns:p14="http://schemas.microsoft.com/office/powerpoint/2010/main" val="4797818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CA79CD-2F00-244D-D09B-F34667F156AE}"/>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226FA2E4-471F-D3A4-40EF-D488AA3C169F}"/>
              </a:ext>
            </a:extLst>
          </p:cNvPr>
          <p:cNvSpPr>
            <a:spLocks noGrp="1"/>
          </p:cNvSpPr>
          <p:nvPr>
            <p:ph idx="1"/>
          </p:nvPr>
        </p:nvSpPr>
        <p:spPr>
          <a:xfrm>
            <a:off x="724928" y="1358781"/>
            <a:ext cx="11134840" cy="5164722"/>
          </a:xfrm>
        </p:spPr>
        <p:txBody>
          <a:bodyPr>
            <a:normAutofit/>
          </a:bodyPr>
          <a:lstStyle/>
          <a:p>
            <a:r>
              <a:rPr lang="en-US" b="1" dirty="0">
                <a:solidFill>
                  <a:schemeClr val="tx1"/>
                </a:solidFill>
                <a:latin typeface="Times New Roman" panose="02020603050405020304" pitchFamily="18" charset="0"/>
                <a:cs typeface="Times New Roman" panose="02020603050405020304" pitchFamily="18" charset="0"/>
              </a:rPr>
              <a:t>Private partner (private animal health provider)</a:t>
            </a:r>
          </a:p>
          <a:p>
            <a:pPr marL="342900" marR="0" lvl="0" indent="-342900">
              <a:lnSpc>
                <a:spcPct val="107000"/>
              </a:lnSpc>
              <a:buFont typeface="Calibri" panose="020F0502020204030204" pitchFamily="34" charset="0"/>
              <a:buChar char="-"/>
            </a:pPr>
            <a:r>
              <a:rPr lang="en-US"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provide flock health intervention as planned in the intervention calendar and with maximum possible quality and convenience for the small ruminant owners</a:t>
            </a:r>
          </a:p>
          <a:p>
            <a:pPr marL="342900" marR="0" lvl="0" indent="-342900">
              <a:lnSpc>
                <a:spcPct val="107000"/>
              </a:lnSpc>
              <a:buFont typeface="Calibri" panose="020F0502020204030204" pitchFamily="34" charset="0"/>
              <a:buChar char="-"/>
            </a:pPr>
            <a:r>
              <a:rPr lang="en-US"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provide the service with the agreed fees which include the drug and service cost (the list  of services and fees annexed)</a:t>
            </a:r>
          </a:p>
          <a:p>
            <a:pPr marL="342900" marR="0" lvl="0" indent="-342900">
              <a:lnSpc>
                <a:spcPct val="107000"/>
              </a:lnSpc>
              <a:buFont typeface="Times New Roman" panose="02020603050405020304" pitchFamily="18" charset="0"/>
              <a:buChar char="-"/>
            </a:pPr>
            <a:r>
              <a:rPr lang="en-US"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the fees are subjected to revision when decided by the steering committee of the partnership </a:t>
            </a:r>
          </a:p>
          <a:p>
            <a:pPr marL="342900" marR="0" lvl="0" indent="-342900">
              <a:lnSpc>
                <a:spcPct val="107000"/>
              </a:lnSpc>
              <a:buFont typeface="Times New Roman" panose="02020603050405020304" pitchFamily="18" charset="0"/>
              <a:buChar char="-"/>
            </a:pPr>
            <a:r>
              <a:rPr lang="en-US"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keep records of all service provided  </a:t>
            </a:r>
          </a:p>
          <a:p>
            <a:pPr marL="342900" marR="0" lvl="0" indent="-342900">
              <a:lnSpc>
                <a:spcPct val="107000"/>
              </a:lnSpc>
              <a:buFont typeface="Times New Roman" panose="02020603050405020304" pitchFamily="18" charset="0"/>
              <a:buChar char="-"/>
            </a:pPr>
            <a:r>
              <a:rPr lang="en-US"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collect vouchers from users for the service provided according to the agreement for reimbursement </a:t>
            </a:r>
          </a:p>
          <a:p>
            <a:endParaRPr lang="en-US" dirty="0"/>
          </a:p>
        </p:txBody>
      </p:sp>
    </p:spTree>
    <p:extLst>
      <p:ext uri="{BB962C8B-B14F-4D97-AF65-F5344CB8AC3E}">
        <p14:creationId xmlns:p14="http://schemas.microsoft.com/office/powerpoint/2010/main" val="396966520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6372DD997A46F4ABE00C5F6022D4CF0" ma:contentTypeVersion="15" ma:contentTypeDescription="Create a new document." ma:contentTypeScope="" ma:versionID="05ae3bf6cf0118ad01d8addb72a333e9">
  <xsd:schema xmlns:xsd="http://www.w3.org/2001/XMLSchema" xmlns:xs="http://www.w3.org/2001/XMLSchema" xmlns:p="http://schemas.microsoft.com/office/2006/metadata/properties" xmlns:ns2="9eac9514-e334-4f5c-aacd-f783d7e8a7c6" xmlns:ns3="13032f20-765e-4485-9902-15ba0b844c00" targetNamespace="http://schemas.microsoft.com/office/2006/metadata/properties" ma:root="true" ma:fieldsID="0b4e66941b9c6e2fb727859e9a44f2c2" ns2:_="" ns3:_="">
    <xsd:import namespace="9eac9514-e334-4f5c-aacd-f783d7e8a7c6"/>
    <xsd:import namespace="13032f20-765e-4485-9902-15ba0b844c00"/>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eac9514-e334-4f5c-aacd-f783d7e8a7c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41616629-9183-4d38-9e3a-f9db27d53a26"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13032f20-765e-4485-9902-15ba0b844c00"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1385d214-8dbc-4ae7-a3b0-afbca21646bf}" ma:internalName="TaxCatchAll" ma:showField="CatchAllData" ma:web="13032f20-765e-4485-9902-15ba0b844c0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13032f20-765e-4485-9902-15ba0b844c00" xsi:nil="true"/>
    <lcf76f155ced4ddcb4097134ff3c332f xmlns="9eac9514-e334-4f5c-aacd-f783d7e8a7c6">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2406EDD-A401-4ACD-88F1-E37945721D36}">
  <ds:schemaRefs>
    <ds:schemaRef ds:uri="13032f20-765e-4485-9902-15ba0b844c00"/>
    <ds:schemaRef ds:uri="9eac9514-e334-4f5c-aacd-f783d7e8a7c6"/>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3E2367A2-9C87-4B3A-AFED-E2D1DCD9F706}">
  <ds:schemaRefs>
    <ds:schemaRef ds:uri="http://www.w3.org/XML/1998/namespace"/>
    <ds:schemaRef ds:uri="http://schemas.microsoft.com/office/2006/documentManagement/types"/>
    <ds:schemaRef ds:uri="http://schemas.microsoft.com/office/infopath/2007/PartnerControls"/>
    <ds:schemaRef ds:uri="9eac9514-e334-4f5c-aacd-f783d7e8a7c6"/>
    <ds:schemaRef ds:uri="http://purl.org/dc/terms/"/>
    <ds:schemaRef ds:uri="http://schemas.microsoft.com/office/2006/metadata/properties"/>
    <ds:schemaRef ds:uri="http://schemas.openxmlformats.org/package/2006/metadata/core-properties"/>
    <ds:schemaRef ds:uri="13032f20-765e-4485-9902-15ba0b844c00"/>
    <ds:schemaRef ds:uri="http://purl.org/dc/dcmitype/"/>
    <ds:schemaRef ds:uri="http://purl.org/dc/elements/1.1/"/>
  </ds:schemaRefs>
</ds:datastoreItem>
</file>

<file path=customXml/itemProps3.xml><?xml version="1.0" encoding="utf-8"?>
<ds:datastoreItem xmlns:ds="http://schemas.openxmlformats.org/officeDocument/2006/customXml" ds:itemID="{73D852AB-B5EA-4C7F-8BED-30807843559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3639</TotalTime>
  <Words>1337</Words>
  <Application>Microsoft Office PowerPoint</Application>
  <PresentationFormat>Widescreen</PresentationFormat>
  <Paragraphs>141</Paragraphs>
  <Slides>17</Slides>
  <Notes>0</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17</vt:i4>
      </vt:variant>
    </vt:vector>
  </HeadingPairs>
  <TitlesOfParts>
    <vt:vector size="29" baseType="lpstr">
      <vt:lpstr>.AppleSystemUIFont</vt:lpstr>
      <vt:lpstr>Aptos</vt:lpstr>
      <vt:lpstr>Arial</vt:lpstr>
      <vt:lpstr>Avenir Medium</vt:lpstr>
      <vt:lpstr>Calibri</vt:lpstr>
      <vt:lpstr>Calibri Light</vt:lpstr>
      <vt:lpstr>Montserrat</vt:lpstr>
      <vt:lpstr>Montserrat ExtraBold</vt:lpstr>
      <vt:lpstr>Source Sans 3</vt:lpstr>
      <vt:lpstr>Times New Roman</vt:lpstr>
      <vt:lpstr>Wingdings</vt:lpstr>
      <vt:lpstr>Office Theme</vt:lpstr>
      <vt:lpstr>Public private partnership (PPP) in herd health delivery: experience from  SAPLING initiative </vt:lpstr>
      <vt:lpstr>outline</vt:lpstr>
      <vt:lpstr>SAPLING initiative </vt:lpstr>
      <vt:lpstr>Herd health innovations for small ruminants and dairy in Ethiopia </vt:lpstr>
      <vt:lpstr>PowerPoint Presentation</vt:lpstr>
      <vt:lpstr>Public private partnership (PPP) in herd health delivery </vt:lpstr>
      <vt:lpstr>The process forming and implementing the PPP </vt:lpstr>
      <vt:lpstr>PowerPoint Presentation</vt:lpstr>
      <vt:lpstr>PowerPoint Presentation</vt:lpstr>
      <vt:lpstr>PowerPoint Presentation</vt:lpstr>
      <vt:lpstr>PowerPoint Presentation</vt:lpstr>
      <vt:lpstr>Assessment of  the  feasibility of the PPP herd service delivery model</vt:lpstr>
      <vt:lpstr>PPP Assessment results</vt:lpstr>
      <vt:lpstr>PowerPoint Presentation</vt:lpstr>
      <vt:lpstr>PowerPoint Presentation</vt:lpstr>
      <vt:lpstr>Conclusions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Sustainable Animal Productivity for Livelihoods, Nutrition and Gender inclusion (SAPLING)</dc:title>
  <dc:creator>Baltenweck, Isabelle (ILRI)</dc:creator>
  <cp:lastModifiedBy>Mulat, Bizuwork (ILRI)</cp:lastModifiedBy>
  <cp:revision>143</cp:revision>
  <dcterms:created xsi:type="dcterms:W3CDTF">2023-03-13T06:55:41Z</dcterms:created>
  <dcterms:modified xsi:type="dcterms:W3CDTF">2025-04-07T08:50:30Z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0x01010036372DD997A46F4ABE00C5F6022D4CF0</vt:lpwstr>
  </property>
  <property fmtid="{D5CDD505-2E9C-101B-9397-08002B2CF9AE}" pid="3" name="MediaServiceImageTags">
    <vt:lpwstr/>
  </property>
  <property fmtid="{D5CDD505-2E9C-101B-9397-08002B2CF9AE}" pid="4" name="MSIP_Label_80c4d10e-bd94-4e7c-b4a1-fe20ff6d8abe_Enabled">
    <vt:lpwstr>true</vt:lpwstr>
  </property>
  <property fmtid="{D5CDD505-2E9C-101B-9397-08002B2CF9AE}" pid="5" name="MSIP_Label_80c4d10e-bd94-4e7c-b4a1-fe20ff6d8abe_SetDate">
    <vt:lpwstr>2023-05-10T09:45:22Z</vt:lpwstr>
  </property>
  <property fmtid="{D5CDD505-2E9C-101B-9397-08002B2CF9AE}" pid="6" name="MSIP_Label_80c4d10e-bd94-4e7c-b4a1-fe20ff6d8abe_Method">
    <vt:lpwstr>Standard</vt:lpwstr>
  </property>
  <property fmtid="{D5CDD505-2E9C-101B-9397-08002B2CF9AE}" pid="7" name="MSIP_Label_80c4d10e-bd94-4e7c-b4a1-fe20ff6d8abe_Name">
    <vt:lpwstr>80c4d10e-bd94-4e7c-b4a1-fe20ff6d8abe</vt:lpwstr>
  </property>
  <property fmtid="{D5CDD505-2E9C-101B-9397-08002B2CF9AE}" pid="8" name="MSIP_Label_80c4d10e-bd94-4e7c-b4a1-fe20ff6d8abe_SiteId">
    <vt:lpwstr>6afa0e00-fa14-40b7-8a2e-22a7f8c357d5</vt:lpwstr>
  </property>
  <property fmtid="{D5CDD505-2E9C-101B-9397-08002B2CF9AE}" pid="9" name="MSIP_Label_80c4d10e-bd94-4e7c-b4a1-fe20ff6d8abe_ActionId">
    <vt:lpwstr>8b609eaf-20e2-46f0-a555-d387cbd51645</vt:lpwstr>
  </property>
  <property fmtid="{D5CDD505-2E9C-101B-9397-08002B2CF9AE}" pid="10" name="MSIP_Label_80c4d10e-bd94-4e7c-b4a1-fe20ff6d8abe_ContentBits">
    <vt:lpwstr>0</vt:lpwstr>
  </property>
</Properties>
</file>