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1" r:id="rId5"/>
  </p:sldIdLst>
  <p:sldSz cx="30267275" cy="42794238"/>
  <p:notesSz cx="29819600" cy="42341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199256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39851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597770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79702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9962845" algn="l" defTabSz="3985138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11955414" algn="l" defTabSz="3985138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13947983" algn="l" defTabSz="3985138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15940552" algn="l" defTabSz="3985138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479" userDrawn="1">
          <p15:clr>
            <a:srgbClr val="A4A3A4"/>
          </p15:clr>
        </p15:guide>
        <p15:guide id="2" pos="953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38" userDrawn="1">
          <p15:clr>
            <a:srgbClr val="A4A3A4"/>
          </p15:clr>
        </p15:guide>
        <p15:guide id="2" pos="939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rawali, Shirley (ILRI)" initials="TS(" lastIdx="9" clrIdx="0">
    <p:extLst>
      <p:ext uri="{19B8F6BF-5375-455C-9EA6-DF929625EA0E}">
        <p15:presenceInfo xmlns:p15="http://schemas.microsoft.com/office/powerpoint/2012/main" userId="S-1-5-21-1606980848-162531612-839522115-483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6CA"/>
    <a:srgbClr val="D9D9D9"/>
    <a:srgbClr val="333333"/>
    <a:srgbClr val="5F5F5F"/>
    <a:srgbClr val="171E7D"/>
    <a:srgbClr val="121754"/>
    <a:srgbClr val="808080"/>
    <a:srgbClr val="760000"/>
    <a:srgbClr val="1A1A18"/>
    <a:srgbClr val="DBD0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835" autoAdjust="0"/>
  </p:normalViewPr>
  <p:slideViewPr>
    <p:cSldViewPr>
      <p:cViewPr>
        <p:scale>
          <a:sx n="66" d="100"/>
          <a:sy n="66" d="100"/>
        </p:scale>
        <p:origin x="138" y="-12714"/>
      </p:cViewPr>
      <p:guideLst>
        <p:guide orient="horz" pos="13479"/>
        <p:guide pos="95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2712" y="60"/>
      </p:cViewPr>
      <p:guideLst>
        <p:guide orient="horz" pos="13338"/>
        <p:guide pos="939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latu, Meron (ILRI)" userId="d3084b98-000b-4c6b-87b6-7365cc4fbd13" providerId="ADAL" clId="{592C892E-8AFB-4A37-BD53-897A1CE5149E}"/>
    <pc:docChg chg="undo modSld">
      <pc:chgData name="Mulatu, Meron (ILRI)" userId="d3084b98-000b-4c6b-87b6-7365cc4fbd13" providerId="ADAL" clId="{592C892E-8AFB-4A37-BD53-897A1CE5149E}" dt="2018-03-06T13:38:46.330" v="10" actId="947"/>
      <pc:docMkLst>
        <pc:docMk/>
      </pc:docMkLst>
      <pc:sldChg chg="modSp">
        <pc:chgData name="Mulatu, Meron (ILRI)" userId="d3084b98-000b-4c6b-87b6-7365cc4fbd13" providerId="ADAL" clId="{592C892E-8AFB-4A37-BD53-897A1CE5149E}" dt="2018-03-06T13:38:46.330" v="10" actId="947"/>
        <pc:sldMkLst>
          <pc:docMk/>
          <pc:sldMk cId="0" sldId="261"/>
        </pc:sldMkLst>
        <pc:spChg chg="mod">
          <ac:chgData name="Mulatu, Meron (ILRI)" userId="d3084b98-000b-4c6b-87b6-7365cc4fbd13" providerId="ADAL" clId="{592C892E-8AFB-4A37-BD53-897A1CE5149E}" dt="2018-03-06T13:38:46.330" v="10" actId="947"/>
          <ac:spMkLst>
            <pc:docMk/>
            <pc:sldMk cId="0" sldId="261"/>
            <ac:spMk id="20" creationId="{325B0F00-FDA3-41A2-8573-B195999C6F1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6"/>
            <a:ext cx="12921825" cy="2117091"/>
          </a:xfrm>
          <a:prstGeom prst="rect">
            <a:avLst/>
          </a:prstGeom>
        </p:spPr>
        <p:txBody>
          <a:bodyPr vert="horz" lIns="394344" tIns="197176" rIns="394344" bIns="197176" rtlCol="0"/>
          <a:lstStyle>
            <a:lvl1pPr algn="l">
              <a:defRPr sz="5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6890884" y="6"/>
            <a:ext cx="12921825" cy="2117091"/>
          </a:xfrm>
          <a:prstGeom prst="rect">
            <a:avLst/>
          </a:prstGeom>
        </p:spPr>
        <p:txBody>
          <a:bodyPr vert="horz" lIns="394344" tIns="197176" rIns="394344" bIns="197176" rtlCol="0"/>
          <a:lstStyle>
            <a:lvl1pPr algn="r">
              <a:defRPr sz="5000"/>
            </a:lvl1pPr>
          </a:lstStyle>
          <a:p>
            <a:fld id="{2E06B2F7-862C-4C3D-96CC-88B8C4D87854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40217359"/>
            <a:ext cx="12921825" cy="2117091"/>
          </a:xfrm>
          <a:prstGeom prst="rect">
            <a:avLst/>
          </a:prstGeom>
        </p:spPr>
        <p:txBody>
          <a:bodyPr vert="horz" lIns="394344" tIns="197176" rIns="394344" bIns="197176" rtlCol="0" anchor="b"/>
          <a:lstStyle>
            <a:lvl1pPr algn="l">
              <a:defRPr sz="50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6890884" y="40217359"/>
            <a:ext cx="12921825" cy="2117091"/>
          </a:xfrm>
          <a:prstGeom prst="rect">
            <a:avLst/>
          </a:prstGeom>
        </p:spPr>
        <p:txBody>
          <a:bodyPr vert="horz" lIns="394344" tIns="197176" rIns="394344" bIns="197176" rtlCol="0" anchor="b"/>
          <a:lstStyle>
            <a:lvl1pPr algn="r">
              <a:defRPr sz="50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6"/>
            <a:ext cx="12921825" cy="2117091"/>
          </a:xfrm>
          <a:prstGeom prst="rect">
            <a:avLst/>
          </a:prstGeom>
        </p:spPr>
        <p:txBody>
          <a:bodyPr vert="horz" lIns="394344" tIns="197176" rIns="394344" bIns="197176" rtlCol="0"/>
          <a:lstStyle>
            <a:lvl1pPr algn="l">
              <a:defRPr sz="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890884" y="6"/>
            <a:ext cx="12921825" cy="2117091"/>
          </a:xfrm>
          <a:prstGeom prst="rect">
            <a:avLst/>
          </a:prstGeom>
        </p:spPr>
        <p:txBody>
          <a:bodyPr vert="horz" lIns="394344" tIns="197176" rIns="394344" bIns="197176" rtlCol="0"/>
          <a:lstStyle>
            <a:lvl1pPr algn="r">
              <a:defRPr sz="50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91638" y="3171825"/>
            <a:ext cx="11236325" cy="15887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394344" tIns="197176" rIns="394344" bIns="19717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981964" y="20112358"/>
            <a:ext cx="23855680" cy="19053811"/>
          </a:xfrm>
          <a:prstGeom prst="rect">
            <a:avLst/>
          </a:prstGeom>
        </p:spPr>
        <p:txBody>
          <a:bodyPr vert="horz" lIns="394344" tIns="197176" rIns="394344" bIns="197176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6" y="40217359"/>
            <a:ext cx="12921825" cy="2117091"/>
          </a:xfrm>
          <a:prstGeom prst="rect">
            <a:avLst/>
          </a:prstGeom>
        </p:spPr>
        <p:txBody>
          <a:bodyPr vert="horz" lIns="394344" tIns="197176" rIns="394344" bIns="197176" rtlCol="0" anchor="b"/>
          <a:lstStyle>
            <a:lvl1pPr algn="l">
              <a:defRPr sz="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890884" y="40217359"/>
            <a:ext cx="12921825" cy="2117091"/>
          </a:xfrm>
          <a:prstGeom prst="rect">
            <a:avLst/>
          </a:prstGeom>
        </p:spPr>
        <p:txBody>
          <a:bodyPr vert="horz" lIns="394344" tIns="197176" rIns="394344" bIns="197176" rtlCol="0" anchor="b"/>
          <a:lstStyle>
            <a:lvl1pPr algn="r">
              <a:defRPr sz="50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5230" kern="1200">
        <a:solidFill>
          <a:schemeClr val="tx1"/>
        </a:solidFill>
        <a:latin typeface="+mn-lt"/>
        <a:ea typeface="+mn-ea"/>
        <a:cs typeface="+mn-cs"/>
      </a:defRPr>
    </a:lvl1pPr>
    <a:lvl2pPr marL="1992569" algn="l" rtl="0" eaLnBrk="0" fontAlgn="base" hangingPunct="0">
      <a:spcBef>
        <a:spcPct val="30000"/>
      </a:spcBef>
      <a:spcAft>
        <a:spcPct val="0"/>
      </a:spcAft>
      <a:defRPr sz="5230" kern="1200">
        <a:solidFill>
          <a:schemeClr val="tx1"/>
        </a:solidFill>
        <a:latin typeface="+mn-lt"/>
        <a:ea typeface="+mn-ea"/>
        <a:cs typeface="+mn-cs"/>
      </a:defRPr>
    </a:lvl2pPr>
    <a:lvl3pPr marL="3985138" algn="l" rtl="0" eaLnBrk="0" fontAlgn="base" hangingPunct="0">
      <a:spcBef>
        <a:spcPct val="30000"/>
      </a:spcBef>
      <a:spcAft>
        <a:spcPct val="0"/>
      </a:spcAft>
      <a:defRPr sz="5230" kern="1200">
        <a:solidFill>
          <a:schemeClr val="tx1"/>
        </a:solidFill>
        <a:latin typeface="+mn-lt"/>
        <a:ea typeface="+mn-ea"/>
        <a:cs typeface="+mn-cs"/>
      </a:defRPr>
    </a:lvl3pPr>
    <a:lvl4pPr marL="5977707" algn="l" rtl="0" eaLnBrk="0" fontAlgn="base" hangingPunct="0">
      <a:spcBef>
        <a:spcPct val="30000"/>
      </a:spcBef>
      <a:spcAft>
        <a:spcPct val="0"/>
      </a:spcAft>
      <a:defRPr sz="5230" kern="1200">
        <a:solidFill>
          <a:schemeClr val="tx1"/>
        </a:solidFill>
        <a:latin typeface="+mn-lt"/>
        <a:ea typeface="+mn-ea"/>
        <a:cs typeface="+mn-cs"/>
      </a:defRPr>
    </a:lvl4pPr>
    <a:lvl5pPr marL="7970276" algn="l" rtl="0" eaLnBrk="0" fontAlgn="base" hangingPunct="0">
      <a:spcBef>
        <a:spcPct val="30000"/>
      </a:spcBef>
      <a:spcAft>
        <a:spcPct val="0"/>
      </a:spcAft>
      <a:defRPr sz="5230" kern="1200">
        <a:solidFill>
          <a:schemeClr val="tx1"/>
        </a:solidFill>
        <a:latin typeface="+mn-lt"/>
        <a:ea typeface="+mn-ea"/>
        <a:cs typeface="+mn-cs"/>
      </a:defRPr>
    </a:lvl5pPr>
    <a:lvl6pPr marL="9962845" algn="l" defTabSz="3985138" rtl="0" eaLnBrk="1" latinLnBrk="0" hangingPunct="1">
      <a:defRPr sz="5230" kern="1200">
        <a:solidFill>
          <a:schemeClr val="tx1"/>
        </a:solidFill>
        <a:latin typeface="+mn-lt"/>
        <a:ea typeface="+mn-ea"/>
        <a:cs typeface="+mn-cs"/>
      </a:defRPr>
    </a:lvl6pPr>
    <a:lvl7pPr marL="11955414" algn="l" defTabSz="3985138" rtl="0" eaLnBrk="1" latinLnBrk="0" hangingPunct="1">
      <a:defRPr sz="5230" kern="1200">
        <a:solidFill>
          <a:schemeClr val="tx1"/>
        </a:solidFill>
        <a:latin typeface="+mn-lt"/>
        <a:ea typeface="+mn-ea"/>
        <a:cs typeface="+mn-cs"/>
      </a:defRPr>
    </a:lvl7pPr>
    <a:lvl8pPr marL="13947983" algn="l" defTabSz="3985138" rtl="0" eaLnBrk="1" latinLnBrk="0" hangingPunct="1">
      <a:defRPr sz="5230" kern="1200">
        <a:solidFill>
          <a:schemeClr val="tx1"/>
        </a:solidFill>
        <a:latin typeface="+mn-lt"/>
        <a:ea typeface="+mn-ea"/>
        <a:cs typeface="+mn-cs"/>
      </a:defRPr>
    </a:lvl8pPr>
    <a:lvl9pPr marL="15940552" algn="l" defTabSz="3985138" rtl="0" eaLnBrk="1" latinLnBrk="0" hangingPunct="1">
      <a:defRPr sz="523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91638" y="3171825"/>
            <a:ext cx="11236325" cy="158877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3204074" indent="-1232331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4929342" indent="-98586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6901080" indent="-98586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8872810" indent="-98586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10844544" indent="-9858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12816283" indent="-9858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14788017" indent="-9858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16759759" indent="-9858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7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6.jpeg"/><Relationship Id="rId4" Type="http://schemas.openxmlformats.org/officeDocument/2006/relationships/hyperlink" Target="http://www.cgiar.org/about-us/our-funder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0267275" cy="21842894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017818" y="475504"/>
            <a:ext cx="26988320" cy="9019480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2215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2077" dirty="0">
                <a:solidFill>
                  <a:srgbClr val="FFFFFF"/>
                </a:solidFill>
              </a:rPr>
              <a:t>Minimum 0f 30 point</a:t>
            </a:r>
            <a:br>
              <a:rPr lang="en-US" sz="2077" dirty="0">
                <a:solidFill>
                  <a:srgbClr val="FFFFFF"/>
                </a:solidFill>
              </a:rPr>
            </a:br>
            <a:r>
              <a:rPr lang="en-US" sz="2077" dirty="0">
                <a:solidFill>
                  <a:srgbClr val="FFFFFF"/>
                </a:solidFill>
              </a:rPr>
              <a:t> and maximum 3 lines title</a:t>
            </a:r>
            <a:br>
              <a:rPr lang="en-US" sz="2077" dirty="0">
                <a:solidFill>
                  <a:srgbClr val="FFFFFF"/>
                </a:solidFill>
              </a:rPr>
            </a:br>
            <a:r>
              <a:rPr lang="en-US" sz="2077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00614" y="9509838"/>
            <a:ext cx="25222729" cy="52403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23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900614" y="15215728"/>
            <a:ext cx="25222729" cy="61516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85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13364" y="0"/>
            <a:ext cx="27240548" cy="7132373"/>
          </a:xfrm>
          <a:prstGeom prst="rect">
            <a:avLst/>
          </a:prstGeom>
        </p:spPr>
        <p:txBody>
          <a:bodyPr/>
          <a:lstStyle>
            <a:lvl1pPr marL="0" marR="0" indent="0" algn="l" defTabSz="63303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492">
                <a:solidFill>
                  <a:schemeClr val="bg1"/>
                </a:solidFill>
              </a:defRPr>
            </a:lvl1pPr>
          </a:lstStyle>
          <a:p>
            <a:pPr marL="0" marR="0" lvl="0" indent="0" defTabSz="63303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49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1513364" y="10460815"/>
            <a:ext cx="27240548" cy="285294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831"/>
              </a:spcAft>
              <a:buNone/>
              <a:defRPr sz="2077"/>
            </a:lvl1pPr>
            <a:lvl2pPr marL="514344" indent="-197825">
              <a:lnSpc>
                <a:spcPct val="100000"/>
              </a:lnSpc>
              <a:buFont typeface="Wingdings" pitchFamily="2" charset="2"/>
              <a:buChar char="q"/>
              <a:defRPr sz="1800"/>
            </a:lvl2pPr>
            <a:lvl3pPr>
              <a:defRPr sz="1523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929" y="39616405"/>
            <a:ext cx="1203665" cy="270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232" y="39941291"/>
            <a:ext cx="1231196" cy="237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918432" y="13789260"/>
            <a:ext cx="20430411" cy="19495151"/>
          </a:xfrm>
          <a:prstGeom prst="rect">
            <a:avLst/>
          </a:prstGeom>
        </p:spPr>
        <p:txBody>
          <a:bodyPr/>
          <a:lstStyle>
            <a:lvl1pPr marL="0" marR="0" indent="0" algn="ctr" defTabSz="63303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63303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56682" y="1426477"/>
            <a:ext cx="28501684" cy="5230405"/>
          </a:xfrm>
          <a:prstGeom prst="rect">
            <a:avLst/>
          </a:prstGeom>
        </p:spPr>
        <p:txBody>
          <a:bodyPr/>
          <a:lstStyle>
            <a:lvl1pPr marL="0" marR="0" indent="0" algn="l" defTabSz="63303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3303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249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929" y="39616405"/>
            <a:ext cx="1203665" cy="270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232" y="39941291"/>
            <a:ext cx="1231196" cy="237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867033" y="8083361"/>
            <a:ext cx="28391335" cy="3090694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824062" y="7607868"/>
            <a:ext cx="12443213" cy="35186372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513364" y="0"/>
            <a:ext cx="27240548" cy="7132373"/>
          </a:xfrm>
          <a:prstGeom prst="rect">
            <a:avLst/>
          </a:prstGeom>
        </p:spPr>
        <p:txBody>
          <a:bodyPr/>
          <a:lstStyle>
            <a:lvl1pPr marL="0" marR="0" indent="0" algn="l" defTabSz="63303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492">
                <a:solidFill>
                  <a:schemeClr val="bg1"/>
                </a:solidFill>
              </a:defRPr>
            </a:lvl1pPr>
          </a:lstStyle>
          <a:p>
            <a:pPr marL="0" marR="0" lvl="0" indent="0" defTabSz="63303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49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49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707793" y="8083361"/>
            <a:ext cx="14182527" cy="309069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929" y="39616405"/>
            <a:ext cx="1203665" cy="270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232" y="39941291"/>
            <a:ext cx="1231196" cy="237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929" y="39616405"/>
            <a:ext cx="1203665" cy="270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232" y="39941291"/>
            <a:ext cx="1231196" cy="237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5472988" y="41699518"/>
            <a:ext cx="20178183" cy="1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692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692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-267736" y="35834645"/>
            <a:ext cx="302672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16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494" y="41699516"/>
            <a:ext cx="1175286" cy="59026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4106494" y="37155521"/>
            <a:ext cx="21518814" cy="22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GB" sz="831" b="0" i="0" u="none" kern="1200" dirty="0">
                <a:solidFill>
                  <a:schemeClr val="tx1"/>
                </a:solidFill>
                <a:effectLst/>
                <a:latin typeface="+mj-lt"/>
                <a:ea typeface="+mn-ea"/>
                <a:cs typeface="Arial" charset="0"/>
              </a:rPr>
              <a:t>ILRI thanks all donors and organizations which globally supported its work through their contributions to the </a:t>
            </a:r>
            <a:r>
              <a:rPr lang="en-GB" sz="831" b="0" i="0" u="none" strike="noStrike" kern="1200" dirty="0">
                <a:solidFill>
                  <a:schemeClr val="tx1"/>
                </a:solidFill>
                <a:effectLst/>
                <a:latin typeface="+mj-lt"/>
                <a:ea typeface="+mn-ea"/>
                <a:cs typeface="Arial" charset="0"/>
                <a:hlinkClick r:id="rId4"/>
              </a:rPr>
              <a:t>CGIAR system</a:t>
            </a:r>
            <a:endParaRPr lang="en-GB" sz="831" b="0" i="0" u="none" kern="1200" dirty="0">
              <a:solidFill>
                <a:schemeClr val="tx1"/>
              </a:solidFill>
              <a:effectLst/>
              <a:latin typeface="+mj-lt"/>
              <a:ea typeface="+mn-ea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139" y="38817426"/>
            <a:ext cx="21520033" cy="271492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14B9A0A-4898-41E8-898B-3A18EB45C39C}"/>
              </a:ext>
            </a:extLst>
          </p:cNvPr>
          <p:cNvSpPr/>
          <p:nvPr userDrawn="1"/>
        </p:nvSpPr>
        <p:spPr>
          <a:xfrm>
            <a:off x="14115996" y="27345646"/>
            <a:ext cx="2924455" cy="89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52BE9B-EDBD-4034-838B-3FF0EF873EC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64416" y="40061731"/>
            <a:ext cx="1835125" cy="2550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>
            <a:extLst>
              <a:ext uri="{FF2B5EF4-FFF2-40B4-BE49-F238E27FC236}">
                <a16:creationId xmlns:a16="http://schemas.microsoft.com/office/drawing/2014/main" id="{3C3CAC73-02E5-4505-BF4B-777B0DF0B00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72" y="40254863"/>
            <a:ext cx="1877101" cy="224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30267275" cy="7132373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046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Calibri" pitchFamily="34" charset="0"/>
        </a:defRPr>
      </a:lvl5pPr>
      <a:lvl6pPr marL="316520" algn="ctr" rtl="0" eaLnBrk="1" fontAlgn="base" hangingPunct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Calibri" pitchFamily="34" charset="0"/>
        </a:defRPr>
      </a:lvl6pPr>
      <a:lvl7pPr marL="633039" algn="ctr" rtl="0" eaLnBrk="1" fontAlgn="base" hangingPunct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Calibri" pitchFamily="34" charset="0"/>
        </a:defRPr>
      </a:lvl7pPr>
      <a:lvl8pPr marL="949559" algn="ctr" rtl="0" eaLnBrk="1" fontAlgn="base" hangingPunct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Calibri" pitchFamily="34" charset="0"/>
        </a:defRPr>
      </a:lvl8pPr>
      <a:lvl9pPr marL="1266078" algn="ctr" rtl="0" eaLnBrk="1" fontAlgn="base" hangingPunct="1">
        <a:spcBef>
          <a:spcPct val="0"/>
        </a:spcBef>
        <a:spcAft>
          <a:spcPct val="0"/>
        </a:spcAft>
        <a:defRPr sz="3046">
          <a:solidFill>
            <a:schemeClr val="tx1"/>
          </a:solidFill>
          <a:latin typeface="Calibri" pitchFamily="34" charset="0"/>
        </a:defRPr>
      </a:lvl9pPr>
    </p:titleStyle>
    <p:bodyStyle>
      <a:lvl1pPr marL="237390" indent="-23739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14344" indent="-19782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938" kern="1200">
          <a:solidFill>
            <a:schemeClr val="tx1"/>
          </a:solidFill>
          <a:latin typeface="+mn-lt"/>
          <a:ea typeface="+mn-ea"/>
          <a:cs typeface="+mn-cs"/>
        </a:defRPr>
      </a:lvl2pPr>
      <a:lvl3pPr marL="791299" indent="-15826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107818" indent="-15826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385" kern="1200">
          <a:solidFill>
            <a:schemeClr val="tx1"/>
          </a:solidFill>
          <a:latin typeface="+mn-lt"/>
          <a:ea typeface="+mn-ea"/>
          <a:cs typeface="+mn-cs"/>
        </a:defRPr>
      </a:lvl4pPr>
      <a:lvl5pPr marL="1424338" indent="-15826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385" kern="1200">
          <a:solidFill>
            <a:schemeClr val="tx1"/>
          </a:solidFill>
          <a:latin typeface="+mn-lt"/>
          <a:ea typeface="+mn-ea"/>
          <a:cs typeface="+mn-cs"/>
        </a:defRPr>
      </a:lvl5pPr>
      <a:lvl6pPr marL="1740858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5737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7389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90416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3039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520" algn="l" defTabSz="633039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3039" algn="l" defTabSz="633039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559" algn="l" defTabSz="633039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6078" algn="l" defTabSz="633039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598" algn="l" defTabSz="633039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9117" algn="l" defTabSz="633039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637" algn="l" defTabSz="633039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2156" algn="l" defTabSz="633039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3.tiff"/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12" Type="http://schemas.openxmlformats.org/officeDocument/2006/relationships/image" Target="cid:image001.png@01D16D8C.9C905A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hyperlink" Target="http://www.cgiar.org/about-us/our-governance/system-organization/" TargetMode="External"/><Relationship Id="rId4" Type="http://schemas.microsoft.com/office/2007/relationships/hdphoto" Target="../media/hdphoto1.wdp"/><Relationship Id="rId9" Type="http://schemas.microsoft.com/office/2007/relationships/hdphoto" Target="../media/hdphoto2.wdp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1548A1C-F6BA-45A5-9215-8AA89D39697B}"/>
              </a:ext>
            </a:extLst>
          </p:cNvPr>
          <p:cNvSpPr txBox="1"/>
          <p:nvPr/>
        </p:nvSpPr>
        <p:spPr bwMode="auto">
          <a:xfrm>
            <a:off x="11940903" y="16733006"/>
            <a:ext cx="6115446" cy="136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600" b="1" dirty="0">
                <a:solidFill>
                  <a:schemeClr val="bg1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Background one nice photograph with </a:t>
            </a:r>
          </a:p>
          <a:p>
            <a:pPr algn="ctr">
              <a:lnSpc>
                <a:spcPts val="3200"/>
              </a:lnSpc>
            </a:pPr>
            <a:r>
              <a:rPr lang="en-US" sz="3600" b="1" dirty="0">
                <a:solidFill>
                  <a:schemeClr val="bg1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Title</a:t>
            </a:r>
            <a:endParaRPr lang="en-GB" sz="3600" b="1" dirty="0">
              <a:solidFill>
                <a:schemeClr val="bg1"/>
              </a:solidFill>
              <a:latin typeface="Optima" panose="02000503060000020004" pitchFamily="2" charset="-128"/>
              <a:ea typeface="Optima" panose="02000503060000020004" pitchFamily="2" charset="-128"/>
              <a:cs typeface="Optima" panose="02000503060000020004" pitchFamily="2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C38897-47EE-4A67-99DE-7DD7EEDE39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1" r="11821"/>
          <a:stretch/>
        </p:blipFill>
        <p:spPr>
          <a:xfrm>
            <a:off x="0" y="-921787"/>
            <a:ext cx="30257500" cy="185713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3FA2780-4634-483F-AAA3-2FD0FD905929}"/>
              </a:ext>
            </a:extLst>
          </p:cNvPr>
          <p:cNvSpPr txBox="1"/>
          <p:nvPr/>
        </p:nvSpPr>
        <p:spPr bwMode="auto">
          <a:xfrm>
            <a:off x="660029" y="18627869"/>
            <a:ext cx="28551266" cy="290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82880" tIns="91440" rIns="182880" rtlCol="0">
            <a:spAutoFit/>
          </a:bodyPr>
          <a:lstStyle/>
          <a:p>
            <a:r>
              <a:rPr lang="en-GB" sz="6000" dirty="0">
                <a:solidFill>
                  <a:srgbClr val="333333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Established by the African Union New Partnership for Africa’s Development and the International Livestock Research Institute, the </a:t>
            </a:r>
            <a:r>
              <a:rPr lang="en-GB" sz="6000" dirty="0" err="1">
                <a:solidFill>
                  <a:srgbClr val="333333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BecA</a:t>
            </a:r>
            <a:r>
              <a:rPr lang="en-GB" sz="6000" dirty="0">
                <a:solidFill>
                  <a:srgbClr val="333333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-ILRI Hub is a state-of-the-art shared biosciences facility to accelerate agricultural development in Africa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97BE6C5-E4BD-4C05-8E2A-E67545D4C1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64542" y="40239135"/>
            <a:ext cx="1473339" cy="175227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167DFA3-D9B3-4991-9587-C61369187CA0}"/>
              </a:ext>
            </a:extLst>
          </p:cNvPr>
          <p:cNvSpPr/>
          <p:nvPr/>
        </p:nvSpPr>
        <p:spPr>
          <a:xfrm>
            <a:off x="738711" y="31446836"/>
            <a:ext cx="14085974" cy="974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7200" dirty="0">
                <a:solidFill>
                  <a:srgbClr val="660000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Products</a:t>
            </a:r>
          </a:p>
          <a:p>
            <a:pPr marL="857250" indent="-857250">
              <a:lnSpc>
                <a:spcPts val="6000"/>
              </a:lnSpc>
              <a:buFont typeface="Wingdings" panose="05000000000000000000" pitchFamily="2" charset="2"/>
              <a:buChar char="§"/>
            </a:pPr>
            <a:r>
              <a:rPr lang="en-US" sz="4800" dirty="0">
                <a:solidFill>
                  <a:srgbClr val="4D4D4D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Accessible state-of-the-art bioscience research facilities for African agricultural development</a:t>
            </a:r>
            <a:endParaRPr lang="en-GB" sz="4800" dirty="0">
              <a:solidFill>
                <a:srgbClr val="4D4D4D"/>
              </a:solidFill>
              <a:latin typeface="Optima" panose="02000503060000020004" pitchFamily="2" charset="-128"/>
              <a:ea typeface="Optima" panose="02000503060000020004" pitchFamily="2" charset="-128"/>
              <a:cs typeface="Optima" panose="02000503060000020004" pitchFamily="2" charset="-128"/>
            </a:endParaRPr>
          </a:p>
          <a:p>
            <a:pPr marL="857250" indent="-857250">
              <a:lnSpc>
                <a:spcPts val="6000"/>
              </a:lnSpc>
              <a:buFont typeface="Wingdings" panose="05000000000000000000" pitchFamily="2" charset="2"/>
              <a:buChar char="§"/>
            </a:pPr>
            <a:r>
              <a:rPr lang="en-US" sz="4800" dirty="0">
                <a:solidFill>
                  <a:srgbClr val="4D4D4D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Tailored capacity development to enable African scientists and institutions to apply bioscience tools to solve agricultural challenges</a:t>
            </a:r>
          </a:p>
          <a:p>
            <a:pPr marL="857250" indent="-857250">
              <a:lnSpc>
                <a:spcPts val="6000"/>
              </a:lnSpc>
              <a:buFont typeface="Wingdings" panose="05000000000000000000" pitchFamily="2" charset="2"/>
              <a:buChar char="§"/>
            </a:pPr>
            <a:r>
              <a:rPr lang="en-US" sz="4800" dirty="0">
                <a:solidFill>
                  <a:srgbClr val="4D4D4D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Bioscience research solutions to address crop and livestock improvement, food safety and improved nutrition, climate change mitigation and adaptation</a:t>
            </a:r>
            <a:endParaRPr lang="en-GB" sz="4800" dirty="0">
              <a:solidFill>
                <a:srgbClr val="4D4D4D"/>
              </a:solidFill>
              <a:latin typeface="Optima" panose="02000503060000020004" pitchFamily="2" charset="-128"/>
              <a:ea typeface="Optima" panose="02000503060000020004" pitchFamily="2" charset="-128"/>
              <a:cs typeface="Optima" panose="02000503060000020004" pitchFamily="2" charset="-12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8D677F-3856-4CA2-BF03-F363002A3EDB}"/>
              </a:ext>
            </a:extLst>
          </p:cNvPr>
          <p:cNvSpPr/>
          <p:nvPr/>
        </p:nvSpPr>
        <p:spPr>
          <a:xfrm>
            <a:off x="750046" y="22395213"/>
            <a:ext cx="14248580" cy="904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7200" dirty="0">
                <a:solidFill>
                  <a:srgbClr val="660000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Why?</a:t>
            </a:r>
            <a:endParaRPr lang="en-GB" sz="7200" dirty="0">
              <a:solidFill>
                <a:srgbClr val="660000"/>
              </a:solidFill>
              <a:latin typeface="Optima" panose="02000503060000020004" pitchFamily="2" charset="-128"/>
              <a:ea typeface="Optima" panose="02000503060000020004" pitchFamily="2" charset="-128"/>
              <a:cs typeface="Optima" panose="02000503060000020004" pitchFamily="2" charset="-128"/>
            </a:endParaRPr>
          </a:p>
          <a:p>
            <a:pPr marL="857250" indent="-857250">
              <a:lnSpc>
                <a:spcPts val="6000"/>
              </a:lnSpc>
              <a:buFont typeface="Wingdings" panose="05000000000000000000" pitchFamily="2" charset="2"/>
              <a:buChar char="§"/>
            </a:pPr>
            <a:r>
              <a:rPr lang="en-GB" sz="4800" dirty="0">
                <a:solidFill>
                  <a:srgbClr val="4D4D4D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Improved accessibility of high-end biosciences infrastructure within Africa accelerates agricultural development</a:t>
            </a:r>
          </a:p>
          <a:p>
            <a:pPr marL="857250" indent="-857250">
              <a:lnSpc>
                <a:spcPts val="6000"/>
              </a:lnSpc>
              <a:buFont typeface="Wingdings" panose="05000000000000000000" pitchFamily="2" charset="2"/>
              <a:buChar char="§"/>
            </a:pPr>
            <a:r>
              <a:rPr lang="en-US" sz="4800" dirty="0">
                <a:solidFill>
                  <a:srgbClr val="4D4D4D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Strengthening capacity of African scientists and institutions to use and apply high-end biosciences tools facilitates the adoption of new technologies</a:t>
            </a:r>
          </a:p>
          <a:p>
            <a:pPr marL="857250" indent="-857250">
              <a:lnSpc>
                <a:spcPts val="6000"/>
              </a:lnSpc>
              <a:buFont typeface="Wingdings" panose="05000000000000000000" pitchFamily="2" charset="2"/>
              <a:buChar char="§"/>
            </a:pPr>
            <a:r>
              <a:rPr lang="en-US" sz="4800" dirty="0">
                <a:solidFill>
                  <a:srgbClr val="4D4D4D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Mobilizing bioscience capacities in Africa and beyond enhances joint actions to increase </a:t>
            </a:r>
            <a:r>
              <a:rPr lang="en-GB" sz="4800" dirty="0">
                <a:solidFill>
                  <a:srgbClr val="4D4D4D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productivity, sustainability and resilience</a:t>
            </a:r>
          </a:p>
          <a:p>
            <a:pPr marL="857250" indent="-857250">
              <a:buFont typeface="Wingdings" panose="05000000000000000000" pitchFamily="2" charset="2"/>
              <a:buChar char="§"/>
            </a:pPr>
            <a:endParaRPr lang="en-GB" sz="5500" dirty="0">
              <a:latin typeface="Optima" panose="02000503060000020004" pitchFamily="2" charset="-128"/>
              <a:ea typeface="Optima" panose="02000503060000020004" pitchFamily="2" charset="-128"/>
              <a:cs typeface="Optima" panose="02000503060000020004" pitchFamily="2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B369947-7CE6-4BAF-84E5-878E53275934}"/>
              </a:ext>
            </a:extLst>
          </p:cNvPr>
          <p:cNvGrpSpPr/>
          <p:nvPr/>
        </p:nvGrpSpPr>
        <p:grpSpPr>
          <a:xfrm>
            <a:off x="17179467" y="33924088"/>
            <a:ext cx="11784483" cy="4524315"/>
            <a:chOff x="17179467" y="33924088"/>
            <a:chExt cx="11784483" cy="452431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5759688-BADE-4370-A13E-2349500D0898}"/>
                </a:ext>
              </a:extLst>
            </p:cNvPr>
            <p:cNvSpPr txBox="1"/>
            <p:nvPr/>
          </p:nvSpPr>
          <p:spPr bwMode="auto">
            <a:xfrm>
              <a:off x="23788194" y="33924088"/>
              <a:ext cx="5175756" cy="4524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GB" sz="4800" dirty="0">
                  <a:solidFill>
                    <a:srgbClr val="4D4D4D"/>
                  </a:solidFill>
                  <a:latin typeface="Optima" panose="02000503060000020004" pitchFamily="2" charset="-128"/>
                  <a:ea typeface="Optima" panose="02000503060000020004" pitchFamily="2" charset="-128"/>
                  <a:cs typeface="Optima" panose="02000503060000020004" pitchFamily="2" charset="-128"/>
                </a:rPr>
                <a:t>Milk production doubled in Kenya and Rwanda where climate-smart </a:t>
              </a:r>
              <a:r>
                <a:rPr lang="en-GB" sz="4800" dirty="0" err="1">
                  <a:solidFill>
                    <a:srgbClr val="4D4D4D"/>
                  </a:solidFill>
                  <a:latin typeface="Optima" panose="02000503060000020004" pitchFamily="2" charset="-128"/>
                  <a:ea typeface="Optima" panose="02000503060000020004" pitchFamily="2" charset="-128"/>
                  <a:cs typeface="Optima" panose="02000503060000020004" pitchFamily="2" charset="-128"/>
                </a:rPr>
                <a:t>Brachiaria</a:t>
              </a:r>
              <a:r>
                <a:rPr lang="en-GB" sz="4800" dirty="0">
                  <a:solidFill>
                    <a:srgbClr val="4D4D4D"/>
                  </a:solidFill>
                  <a:latin typeface="Optima" panose="02000503060000020004" pitchFamily="2" charset="-128"/>
                  <a:ea typeface="Optima" panose="02000503060000020004" pitchFamily="2" charset="-128"/>
                  <a:cs typeface="Optima" panose="02000503060000020004" pitchFamily="2" charset="-128"/>
                </a:rPr>
                <a:t> forages introduced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DFC9D4B-AB0D-4714-8A49-2EDD3266CA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91" t="9491" r="7713" b="6693"/>
            <a:stretch/>
          </p:blipFill>
          <p:spPr>
            <a:xfrm>
              <a:off x="17179467" y="33924088"/>
              <a:ext cx="6291106" cy="45227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2D0DBB3-BF2C-459C-A291-F241DBA92FF1}"/>
              </a:ext>
            </a:extLst>
          </p:cNvPr>
          <p:cNvGrpSpPr/>
          <p:nvPr/>
        </p:nvGrpSpPr>
        <p:grpSpPr>
          <a:xfrm>
            <a:off x="17157421" y="28321828"/>
            <a:ext cx="12105177" cy="4709632"/>
            <a:chOff x="17157421" y="28484675"/>
            <a:chExt cx="12105177" cy="470963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807C458-A090-47CB-9724-7942491961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449" r="20279" b="21261"/>
            <a:stretch/>
          </p:blipFill>
          <p:spPr>
            <a:xfrm>
              <a:off x="17157421" y="28484675"/>
              <a:ext cx="6215018" cy="470963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B911F82-0F45-4764-AAF6-880D736585E5}"/>
                </a:ext>
              </a:extLst>
            </p:cNvPr>
            <p:cNvSpPr txBox="1"/>
            <p:nvPr/>
          </p:nvSpPr>
          <p:spPr bwMode="auto">
            <a:xfrm>
              <a:off x="23788194" y="28484675"/>
              <a:ext cx="5474404" cy="4524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GB" sz="4800" dirty="0">
                  <a:solidFill>
                    <a:srgbClr val="4D4D4D"/>
                  </a:solidFill>
                  <a:latin typeface="Optima" panose="02000503060000020004" pitchFamily="2" charset="-128"/>
                  <a:ea typeface="Optima" panose="02000503060000020004" pitchFamily="2" charset="-128"/>
                  <a:cs typeface="Optima" panose="02000503060000020004" pitchFamily="2" charset="-128"/>
                </a:rPr>
                <a:t>Over 1,000 African scientists trained </a:t>
              </a:r>
            </a:p>
            <a:p>
              <a:r>
                <a:rPr lang="en-GB" sz="4800" dirty="0">
                  <a:solidFill>
                    <a:srgbClr val="4D4D4D"/>
                  </a:solidFill>
                  <a:latin typeface="Optima" panose="02000503060000020004" pitchFamily="2" charset="-128"/>
                  <a:ea typeface="Optima" panose="02000503060000020004" pitchFamily="2" charset="-128"/>
                  <a:cs typeface="Optima" panose="02000503060000020004" pitchFamily="2" charset="-128"/>
                </a:rPr>
                <a:t>in fellowships and workshops since 2010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C3BBA8B-0E59-40E4-8783-240364417C9E}"/>
              </a:ext>
            </a:extLst>
          </p:cNvPr>
          <p:cNvGrpSpPr/>
          <p:nvPr/>
        </p:nvGrpSpPr>
        <p:grpSpPr>
          <a:xfrm>
            <a:off x="17269497" y="22544292"/>
            <a:ext cx="11941798" cy="4884909"/>
            <a:chOff x="17269497" y="22544292"/>
            <a:chExt cx="11941798" cy="488490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3309313-4F7D-475E-AA1B-0EB2294F9FA5}"/>
                </a:ext>
              </a:extLst>
            </p:cNvPr>
            <p:cNvSpPr txBox="1"/>
            <p:nvPr/>
          </p:nvSpPr>
          <p:spPr bwMode="auto">
            <a:xfrm>
              <a:off x="23788194" y="22544292"/>
              <a:ext cx="5423101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GB" sz="4800" dirty="0">
                  <a:solidFill>
                    <a:srgbClr val="4D4D4D"/>
                  </a:solidFill>
                  <a:latin typeface="Optima" panose="02000503060000020004" pitchFamily="2" charset="-128"/>
                  <a:ea typeface="Optima" panose="02000503060000020004" pitchFamily="2" charset="-128"/>
                  <a:cs typeface="Optima" panose="02000503060000020004" pitchFamily="2" charset="-128"/>
                </a:rPr>
                <a:t>70 new scientists using high-end facilities</a:t>
              </a:r>
            </a:p>
            <a:p>
              <a:r>
                <a:rPr lang="en-GB" sz="4800" dirty="0">
                  <a:solidFill>
                    <a:srgbClr val="4D4D4D"/>
                  </a:solidFill>
                  <a:latin typeface="Optima" panose="02000503060000020004" pitchFamily="2" charset="-128"/>
                  <a:ea typeface="Optima" panose="02000503060000020004" pitchFamily="2" charset="-128"/>
                  <a:cs typeface="Optima" panose="02000503060000020004" pitchFamily="2" charset="-128"/>
                </a:rPr>
                <a:t>each year</a:t>
              </a:r>
            </a:p>
          </p:txBody>
        </p:sp>
        <p:pic>
          <p:nvPicPr>
            <p:cNvPr id="30" name="Picture 6" descr="Image result for BecA-ilri facilities">
              <a:extLst>
                <a:ext uri="{FF2B5EF4-FFF2-40B4-BE49-F238E27FC236}">
                  <a16:creationId xmlns:a16="http://schemas.microsoft.com/office/drawing/2014/main" id="{E8C88543-4B9B-430E-833E-DDF679E9A1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08" t="19607" r="5006" b="8946"/>
            <a:stretch/>
          </p:blipFill>
          <p:spPr bwMode="auto">
            <a:xfrm>
              <a:off x="17269497" y="22544292"/>
              <a:ext cx="5990867" cy="488490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378549F4-27C1-40B7-8E3F-B4E86162183E}"/>
              </a:ext>
            </a:extLst>
          </p:cNvPr>
          <p:cNvSpPr txBox="1"/>
          <p:nvPr/>
        </p:nvSpPr>
        <p:spPr bwMode="auto">
          <a:xfrm>
            <a:off x="0" y="14593486"/>
            <a:ext cx="30257500" cy="3093154"/>
          </a:xfrm>
          <a:prstGeom prst="rect">
            <a:avLst/>
          </a:prstGeom>
          <a:solidFill>
            <a:srgbClr val="D9D9D9">
              <a:alpha val="45098"/>
            </a:srgbClr>
          </a:solidFill>
          <a:ln w="9525">
            <a:noFill/>
            <a:miter lim="800000"/>
            <a:headEnd/>
            <a:tailEnd/>
          </a:ln>
          <a:extLst/>
        </p:spPr>
        <p:txBody>
          <a:bodyPr wrap="square" lIns="182880" tIns="91440" rIns="182880" rtlCol="0">
            <a:spAutoFit/>
          </a:bodyPr>
          <a:lstStyle/>
          <a:p>
            <a:r>
              <a:rPr lang="en-GB" sz="9600" dirty="0">
                <a:solidFill>
                  <a:srgbClr val="171E7D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 Accelerating Africa’s agricultural  </a:t>
            </a:r>
            <a:br>
              <a:rPr lang="en-GB" sz="9600" dirty="0">
                <a:solidFill>
                  <a:srgbClr val="171E7D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</a:br>
            <a:r>
              <a:rPr lang="en-GB" sz="9600" dirty="0">
                <a:solidFill>
                  <a:srgbClr val="171E7D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 development through biosciences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5B0F00-FDA3-41A2-8573-B195999C6F13}"/>
              </a:ext>
            </a:extLst>
          </p:cNvPr>
          <p:cNvSpPr txBox="1"/>
          <p:nvPr/>
        </p:nvSpPr>
        <p:spPr>
          <a:xfrm>
            <a:off x="3030348" y="41448442"/>
            <a:ext cx="15939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777777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We thank all donors that globally support our work through their contributions to the </a:t>
            </a:r>
            <a:r>
              <a:rPr lang="en-GB" sz="2400" dirty="0">
                <a:solidFill>
                  <a:srgbClr val="2836CA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  <a:hlinkClick r:id="rId10"/>
              </a:rPr>
              <a:t>CGIAR system</a:t>
            </a:r>
            <a:endParaRPr lang="en-GB" sz="2400" dirty="0">
              <a:solidFill>
                <a:srgbClr val="2836CA"/>
              </a:solidFill>
              <a:latin typeface="Optima" panose="02000503060000020004" pitchFamily="2" charset="-128"/>
              <a:ea typeface="Optima" panose="02000503060000020004" pitchFamily="2" charset="-128"/>
              <a:cs typeface="Optima" panose="02000503060000020004" pitchFamily="2" charset="-128"/>
            </a:endParaRPr>
          </a:p>
          <a:p>
            <a:r>
              <a:rPr lang="en-GB" sz="2400" dirty="0">
                <a:solidFill>
                  <a:srgbClr val="777777"/>
                </a:solidFill>
                <a:latin typeface="Optima" panose="02000503060000020004" pitchFamily="2" charset="-128"/>
                <a:ea typeface="Optima" panose="02000503060000020004" pitchFamily="2" charset="-128"/>
                <a:cs typeface="Optima" panose="02000503060000020004" pitchFamily="2" charset="-128"/>
              </a:rPr>
              <a:t>This poster is licensed for use under the Creative Commons Attribution 4.0 International Licence (January 2018)</a:t>
            </a:r>
            <a:endParaRPr lang="en-US" sz="2400" dirty="0">
              <a:solidFill>
                <a:srgbClr val="777777"/>
              </a:solidFill>
              <a:latin typeface="Optima" panose="02000503060000020004" pitchFamily="2" charset="-128"/>
              <a:ea typeface="Optima" panose="02000503060000020004" pitchFamily="2" charset="-128"/>
              <a:cs typeface="Optima" panose="02000503060000020004" pitchFamily="2" charset="-128"/>
            </a:endParaRPr>
          </a:p>
        </p:txBody>
      </p:sp>
      <p:pic>
        <p:nvPicPr>
          <p:cNvPr id="31" name="Picture 30" descr="cc-by 88x31.png">
            <a:extLst>
              <a:ext uri="{FF2B5EF4-FFF2-40B4-BE49-F238E27FC236}">
                <a16:creationId xmlns:a16="http://schemas.microsoft.com/office/drawing/2014/main" id="{E59E0058-12B6-4C28-A031-6A427AB433AA}"/>
              </a:ext>
            </a:extLst>
          </p:cNvPr>
          <p:cNvPicPr/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061" y="41523310"/>
            <a:ext cx="1802794" cy="593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21F9C3-6F65-476C-BAE8-6BC67E8B63D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1570" y="40239135"/>
            <a:ext cx="1553789" cy="15537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C2472D0-D094-4BA8-B164-D5C277FAA8C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4296" y="40333890"/>
            <a:ext cx="4451244" cy="140934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5D60FA12E6A14BB468E7FE578B8A4A" ma:contentTypeVersion="8" ma:contentTypeDescription="Create a new document." ma:contentTypeScope="" ma:versionID="3a6ae25ee3a0257ec090a311b6f06219">
  <xsd:schema xmlns:xsd="http://www.w3.org/2001/XMLSchema" xmlns:xs="http://www.w3.org/2001/XMLSchema" xmlns:p="http://schemas.microsoft.com/office/2006/metadata/properties" xmlns:ns2="9f5e9607-a28b-487e-b093-da60e75ee109" xmlns:ns3="fbc1a26e-3c9a-472e-b487-e03ccfe1c65e" targetNamespace="http://schemas.microsoft.com/office/2006/metadata/properties" ma:root="true" ma:fieldsID="2fa07da2cc8876eeca64e2274be50dbe" ns2:_="" ns3:_="">
    <xsd:import namespace="9f5e9607-a28b-487e-b093-da60e75ee109"/>
    <xsd:import namespace="fbc1a26e-3c9a-472e-b487-e03ccfe1c65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c1a26e-3c9a-472e-b487-e03ccfe1c6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3D44FD-ABE2-45CA-990B-E55889CCA8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D979DA-C907-47EF-9F2B-3EEC14230EED}">
  <ds:schemaRefs>
    <ds:schemaRef ds:uri="http://schemas.openxmlformats.org/package/2006/metadata/core-properties"/>
    <ds:schemaRef ds:uri="http://purl.org/dc/terms/"/>
    <ds:schemaRef ds:uri="http://www.w3.org/XML/1998/namespace"/>
    <ds:schemaRef ds:uri="fbc1a26e-3c9a-472e-b487-e03ccfe1c65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9f5e9607-a28b-487e-b093-da60e75ee109"/>
  </ds:schemaRefs>
</ds:datastoreItem>
</file>

<file path=customXml/itemProps3.xml><?xml version="1.0" encoding="utf-8"?>
<ds:datastoreItem xmlns:ds="http://schemas.openxmlformats.org/officeDocument/2006/customXml" ds:itemID="{EF919485-6832-4608-9D03-F6D83056F8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fbc1a26e-3c9a-472e-b487-e03ccfe1c6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</Template>
  <TotalTime>1886</TotalTime>
  <Words>206</Words>
  <Application>Microsoft Office PowerPoint</Application>
  <PresentationFormat>Custom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Optima</vt:lpstr>
      <vt:lpstr>Arial</vt:lpstr>
      <vt:lpstr>Calibri</vt:lpstr>
      <vt:lpstr>Verdana</vt:lpstr>
      <vt:lpstr>Wingdings</vt:lpstr>
      <vt:lpstr>ilri_powerpoint_template_Feb2013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Stapleton, James (ILRI)</dc:creator>
  <cp:lastModifiedBy>Mulatu, Meron (ILRI)</cp:lastModifiedBy>
  <cp:revision>150</cp:revision>
  <cp:lastPrinted>2018-01-26T14:09:35Z</cp:lastPrinted>
  <dcterms:created xsi:type="dcterms:W3CDTF">2017-11-21T16:09:25Z</dcterms:created>
  <dcterms:modified xsi:type="dcterms:W3CDTF">2018-03-06T13:38:55Z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0x010100165D60FA12E6A14BB468E7FE578B8A4A</vt:lpwstr>
  </property>
</Properties>
</file>