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6" r:id="rId5"/>
    <p:sldId id="294" r:id="rId6"/>
    <p:sldId id="293" r:id="rId7"/>
    <p:sldId id="291" r:id="rId8"/>
    <p:sldId id="295" r:id="rId9"/>
    <p:sldId id="296" r:id="rId10"/>
    <p:sldId id="273" r:id="rId11"/>
    <p:sldId id="285" r:id="rId12"/>
    <p:sldId id="297" r:id="rId13"/>
    <p:sldId id="263" r:id="rId14"/>
    <p:sldId id="289" r:id="rId15"/>
    <p:sldId id="287" r:id="rId16"/>
    <p:sldId id="267" r:id="rId17"/>
    <p:sldId id="299" r:id="rId18"/>
    <p:sldId id="298" r:id="rId19"/>
    <p:sldId id="300" r:id="rId20"/>
    <p:sldId id="304" r:id="rId21"/>
    <p:sldId id="280" r:id="rId22"/>
    <p:sldId id="272" r:id="rId23"/>
    <p:sldId id="26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F6B663AC-EF42-4683-AE48-08FAEC43ED98}">
          <p14:sldIdLst>
            <p14:sldId id="256"/>
            <p14:sldId id="294"/>
            <p14:sldId id="293"/>
            <p14:sldId id="291"/>
            <p14:sldId id="295"/>
            <p14:sldId id="296"/>
            <p14:sldId id="273"/>
            <p14:sldId id="285"/>
            <p14:sldId id="297"/>
            <p14:sldId id="263"/>
            <p14:sldId id="289"/>
            <p14:sldId id="287"/>
            <p14:sldId id="267"/>
            <p14:sldId id="299"/>
            <p14:sldId id="298"/>
            <p14:sldId id="300"/>
            <p14:sldId id="304"/>
            <p14:sldId id="280"/>
            <p14:sldId id="272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6835" autoAdjust="0"/>
  </p:normalViewPr>
  <p:slideViewPr>
    <p:cSldViewPr>
      <p:cViewPr varScale="1">
        <p:scale>
          <a:sx n="114" d="100"/>
          <a:sy n="114" d="100"/>
        </p:scale>
        <p:origin x="1560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0D13CA-BB46-46AE-9157-540F13F1E5EB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F03E9C1-049D-43B6-AE76-B9C1C0169203}">
      <dgm:prSet/>
      <dgm:spPr/>
      <dgm:t>
        <a:bodyPr/>
        <a:lstStyle/>
        <a:p>
          <a:pPr algn="ctr"/>
          <a:r>
            <a:rPr lang="en-US" b="1" dirty="0"/>
            <a:t>Rarely used open source GIS data for Africa</a:t>
          </a:r>
          <a:endParaRPr lang="en-US" dirty="0"/>
        </a:p>
      </dgm:t>
    </dgm:pt>
    <dgm:pt modelId="{2A0A4FE1-2733-4598-B771-58ECD6CD578F}" type="parTrans" cxnId="{22047787-77CA-4C7B-A840-12C74590DFA3}">
      <dgm:prSet/>
      <dgm:spPr/>
      <dgm:t>
        <a:bodyPr/>
        <a:lstStyle/>
        <a:p>
          <a:endParaRPr lang="en-US"/>
        </a:p>
      </dgm:t>
    </dgm:pt>
    <dgm:pt modelId="{BC10841C-8162-41E5-B03C-1B4761A7138D}" type="sibTrans" cxnId="{22047787-77CA-4C7B-A840-12C74590DFA3}">
      <dgm:prSet/>
      <dgm:spPr/>
      <dgm:t>
        <a:bodyPr/>
        <a:lstStyle/>
        <a:p>
          <a:endParaRPr lang="en-US"/>
        </a:p>
      </dgm:t>
    </dgm:pt>
    <dgm:pt modelId="{67D091D0-E4F7-48AE-BDA2-A9D917950B76}">
      <dgm:prSet/>
      <dgm:spPr/>
      <dgm:t>
        <a:bodyPr/>
        <a:lstStyle/>
        <a:p>
          <a:pPr algn="l"/>
          <a:r>
            <a:rPr lang="en-US" dirty="0"/>
            <a:t>People don’t know it exists</a:t>
          </a:r>
        </a:p>
      </dgm:t>
    </dgm:pt>
    <dgm:pt modelId="{8FFCCEB4-E6F5-4300-A289-F4A126E8E066}" type="parTrans" cxnId="{E3EBBD02-1FDD-4F10-95C9-E7BDF971E1F2}">
      <dgm:prSet/>
      <dgm:spPr/>
      <dgm:t>
        <a:bodyPr/>
        <a:lstStyle/>
        <a:p>
          <a:endParaRPr lang="en-US"/>
        </a:p>
      </dgm:t>
    </dgm:pt>
    <dgm:pt modelId="{42E2B67C-B24B-46E1-8FB4-649A8B0BDC57}" type="sibTrans" cxnId="{E3EBBD02-1FDD-4F10-95C9-E7BDF971E1F2}">
      <dgm:prSet/>
      <dgm:spPr/>
      <dgm:t>
        <a:bodyPr/>
        <a:lstStyle/>
        <a:p>
          <a:endParaRPr lang="en-US"/>
        </a:p>
      </dgm:t>
    </dgm:pt>
    <dgm:pt modelId="{69FF1A0A-AD4D-4939-BC61-DA17882FBA7D}">
      <dgm:prSet/>
      <dgm:spPr/>
      <dgm:t>
        <a:bodyPr/>
        <a:lstStyle/>
        <a:p>
          <a:pPr algn="l"/>
          <a:r>
            <a:rPr lang="en-US" dirty="0"/>
            <a:t>People lack in GIS skills to work with it – partially addressed with portals </a:t>
          </a:r>
        </a:p>
      </dgm:t>
    </dgm:pt>
    <dgm:pt modelId="{8DEBB02D-C8B0-436C-B686-0DFEEE1DD9CD}" type="parTrans" cxnId="{B49D26BC-1700-4A52-B31A-796EB0165A0A}">
      <dgm:prSet/>
      <dgm:spPr/>
      <dgm:t>
        <a:bodyPr/>
        <a:lstStyle/>
        <a:p>
          <a:endParaRPr lang="en-US"/>
        </a:p>
      </dgm:t>
    </dgm:pt>
    <dgm:pt modelId="{C43EC03A-9682-4435-B3F8-E85EDA2E1BE5}" type="sibTrans" cxnId="{B49D26BC-1700-4A52-B31A-796EB0165A0A}">
      <dgm:prSet/>
      <dgm:spPr/>
      <dgm:t>
        <a:bodyPr/>
        <a:lstStyle/>
        <a:p>
          <a:endParaRPr lang="en-US"/>
        </a:p>
      </dgm:t>
    </dgm:pt>
    <dgm:pt modelId="{2962B3F8-7649-44CA-82CF-74C7CBB9C81E}">
      <dgm:prSet/>
      <dgm:spPr/>
      <dgm:t>
        <a:bodyPr/>
        <a:lstStyle/>
        <a:p>
          <a:pPr algn="l"/>
          <a:r>
            <a:rPr lang="en-US" dirty="0"/>
            <a:t>People do not know how to interpret it </a:t>
          </a:r>
        </a:p>
      </dgm:t>
    </dgm:pt>
    <dgm:pt modelId="{4B15C1F0-0822-4055-8C34-78BE602DF5B5}" type="parTrans" cxnId="{0D57A248-4A20-4E80-BD40-FADFB1161B32}">
      <dgm:prSet/>
      <dgm:spPr/>
      <dgm:t>
        <a:bodyPr/>
        <a:lstStyle/>
        <a:p>
          <a:endParaRPr lang="en-US"/>
        </a:p>
      </dgm:t>
    </dgm:pt>
    <dgm:pt modelId="{CE3C93E6-2FD6-4299-9050-9C163392930B}" type="sibTrans" cxnId="{0D57A248-4A20-4E80-BD40-FADFB1161B32}">
      <dgm:prSet/>
      <dgm:spPr/>
      <dgm:t>
        <a:bodyPr/>
        <a:lstStyle/>
        <a:p>
          <a:endParaRPr lang="en-US"/>
        </a:p>
      </dgm:t>
    </dgm:pt>
    <dgm:pt modelId="{30B2BBC0-2404-46A1-87DB-A9BA39196891}" type="pres">
      <dgm:prSet presAssocID="{F50D13CA-BB46-46AE-9157-540F13F1E5EB}" presName="compositeShape" presStyleCnt="0">
        <dgm:presLayoutVars>
          <dgm:chMax val="7"/>
          <dgm:dir/>
          <dgm:resizeHandles val="exact"/>
        </dgm:presLayoutVars>
      </dgm:prSet>
      <dgm:spPr/>
    </dgm:pt>
    <dgm:pt modelId="{23A49C4F-1808-4195-9028-B1FB9D58916C}" type="pres">
      <dgm:prSet presAssocID="{FF03E9C1-049D-43B6-AE76-B9C1C0169203}" presName="circ1TxSh" presStyleLbl="vennNode1" presStyleIdx="0" presStyleCnt="1"/>
      <dgm:spPr/>
    </dgm:pt>
  </dgm:ptLst>
  <dgm:cxnLst>
    <dgm:cxn modelId="{E3EBBD02-1FDD-4F10-95C9-E7BDF971E1F2}" srcId="{FF03E9C1-049D-43B6-AE76-B9C1C0169203}" destId="{67D091D0-E4F7-48AE-BDA2-A9D917950B76}" srcOrd="0" destOrd="0" parTransId="{8FFCCEB4-E6F5-4300-A289-F4A126E8E066}" sibTransId="{42E2B67C-B24B-46E1-8FB4-649A8B0BDC57}"/>
    <dgm:cxn modelId="{941CD31D-29F9-46EC-9186-DE27F39D2C28}" type="presOf" srcId="{67D091D0-E4F7-48AE-BDA2-A9D917950B76}" destId="{23A49C4F-1808-4195-9028-B1FB9D58916C}" srcOrd="0" destOrd="1" presId="urn:microsoft.com/office/officeart/2005/8/layout/venn1"/>
    <dgm:cxn modelId="{13EAAE67-0D41-41CB-A121-01B6F9406F27}" type="presOf" srcId="{2962B3F8-7649-44CA-82CF-74C7CBB9C81E}" destId="{23A49C4F-1808-4195-9028-B1FB9D58916C}" srcOrd="0" destOrd="3" presId="urn:microsoft.com/office/officeart/2005/8/layout/venn1"/>
    <dgm:cxn modelId="{0D57A248-4A20-4E80-BD40-FADFB1161B32}" srcId="{FF03E9C1-049D-43B6-AE76-B9C1C0169203}" destId="{2962B3F8-7649-44CA-82CF-74C7CBB9C81E}" srcOrd="2" destOrd="0" parTransId="{4B15C1F0-0822-4055-8C34-78BE602DF5B5}" sibTransId="{CE3C93E6-2FD6-4299-9050-9C163392930B}"/>
    <dgm:cxn modelId="{6A9EB053-6105-4B7C-A220-4CD07E95947F}" type="presOf" srcId="{69FF1A0A-AD4D-4939-BC61-DA17882FBA7D}" destId="{23A49C4F-1808-4195-9028-B1FB9D58916C}" srcOrd="0" destOrd="2" presId="urn:microsoft.com/office/officeart/2005/8/layout/venn1"/>
    <dgm:cxn modelId="{22047787-77CA-4C7B-A840-12C74590DFA3}" srcId="{F50D13CA-BB46-46AE-9157-540F13F1E5EB}" destId="{FF03E9C1-049D-43B6-AE76-B9C1C0169203}" srcOrd="0" destOrd="0" parTransId="{2A0A4FE1-2733-4598-B771-58ECD6CD578F}" sibTransId="{BC10841C-8162-41E5-B03C-1B4761A7138D}"/>
    <dgm:cxn modelId="{823D1F8A-8677-4DA1-94BE-91DBCEB9A0BF}" type="presOf" srcId="{F50D13CA-BB46-46AE-9157-540F13F1E5EB}" destId="{30B2BBC0-2404-46A1-87DB-A9BA39196891}" srcOrd="0" destOrd="0" presId="urn:microsoft.com/office/officeart/2005/8/layout/venn1"/>
    <dgm:cxn modelId="{368209AF-284B-42BF-A8E2-567D5A6D0871}" type="presOf" srcId="{FF03E9C1-049D-43B6-AE76-B9C1C0169203}" destId="{23A49C4F-1808-4195-9028-B1FB9D58916C}" srcOrd="0" destOrd="0" presId="urn:microsoft.com/office/officeart/2005/8/layout/venn1"/>
    <dgm:cxn modelId="{B49D26BC-1700-4A52-B31A-796EB0165A0A}" srcId="{FF03E9C1-049D-43B6-AE76-B9C1C0169203}" destId="{69FF1A0A-AD4D-4939-BC61-DA17882FBA7D}" srcOrd="1" destOrd="0" parTransId="{8DEBB02D-C8B0-436C-B686-0DFEEE1DD9CD}" sibTransId="{C43EC03A-9682-4435-B3F8-E85EDA2E1BE5}"/>
    <dgm:cxn modelId="{BF960FBE-9952-4B6F-9F72-4FB1DBED7D50}" type="presParOf" srcId="{30B2BBC0-2404-46A1-87DB-A9BA39196891}" destId="{23A49C4F-1808-4195-9028-B1FB9D58916C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0D13CA-BB46-46AE-9157-540F13F1E5EB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F03E9C1-049D-43B6-AE76-B9C1C0169203}">
      <dgm:prSet/>
      <dgm:spPr/>
      <dgm:t>
        <a:bodyPr/>
        <a:lstStyle/>
        <a:p>
          <a:pPr algn="ctr"/>
          <a:r>
            <a:rPr lang="en-US" b="1" dirty="0"/>
            <a:t>Rarely used open source GIS data for Africa</a:t>
          </a:r>
          <a:endParaRPr lang="en-US" dirty="0"/>
        </a:p>
      </dgm:t>
    </dgm:pt>
    <dgm:pt modelId="{2A0A4FE1-2733-4598-B771-58ECD6CD578F}" type="parTrans" cxnId="{22047787-77CA-4C7B-A840-12C74590DFA3}">
      <dgm:prSet/>
      <dgm:spPr/>
      <dgm:t>
        <a:bodyPr/>
        <a:lstStyle/>
        <a:p>
          <a:endParaRPr lang="en-US"/>
        </a:p>
      </dgm:t>
    </dgm:pt>
    <dgm:pt modelId="{BC10841C-8162-41E5-B03C-1B4761A7138D}" type="sibTrans" cxnId="{22047787-77CA-4C7B-A840-12C74590DFA3}">
      <dgm:prSet/>
      <dgm:spPr/>
      <dgm:t>
        <a:bodyPr/>
        <a:lstStyle/>
        <a:p>
          <a:endParaRPr lang="en-US"/>
        </a:p>
      </dgm:t>
    </dgm:pt>
    <dgm:pt modelId="{67D091D0-E4F7-48AE-BDA2-A9D917950B76}">
      <dgm:prSet/>
      <dgm:spPr/>
      <dgm:t>
        <a:bodyPr/>
        <a:lstStyle/>
        <a:p>
          <a:pPr algn="l"/>
          <a:r>
            <a:rPr lang="en-US" dirty="0"/>
            <a:t>people don’t know it exists</a:t>
          </a:r>
        </a:p>
      </dgm:t>
    </dgm:pt>
    <dgm:pt modelId="{8FFCCEB4-E6F5-4300-A289-F4A126E8E066}" type="parTrans" cxnId="{E3EBBD02-1FDD-4F10-95C9-E7BDF971E1F2}">
      <dgm:prSet/>
      <dgm:spPr/>
      <dgm:t>
        <a:bodyPr/>
        <a:lstStyle/>
        <a:p>
          <a:endParaRPr lang="en-US"/>
        </a:p>
      </dgm:t>
    </dgm:pt>
    <dgm:pt modelId="{42E2B67C-B24B-46E1-8FB4-649A8B0BDC57}" type="sibTrans" cxnId="{E3EBBD02-1FDD-4F10-95C9-E7BDF971E1F2}">
      <dgm:prSet/>
      <dgm:spPr/>
      <dgm:t>
        <a:bodyPr/>
        <a:lstStyle/>
        <a:p>
          <a:endParaRPr lang="en-US"/>
        </a:p>
      </dgm:t>
    </dgm:pt>
    <dgm:pt modelId="{69FF1A0A-AD4D-4939-BC61-DA17882FBA7D}">
      <dgm:prSet/>
      <dgm:spPr/>
      <dgm:t>
        <a:bodyPr/>
        <a:lstStyle/>
        <a:p>
          <a:pPr algn="l"/>
          <a:r>
            <a:rPr lang="en-US" dirty="0"/>
            <a:t>People lack in GIS skills to work with it – partially addressed with portals </a:t>
          </a:r>
        </a:p>
      </dgm:t>
    </dgm:pt>
    <dgm:pt modelId="{8DEBB02D-C8B0-436C-B686-0DFEEE1DD9CD}" type="parTrans" cxnId="{B49D26BC-1700-4A52-B31A-796EB0165A0A}">
      <dgm:prSet/>
      <dgm:spPr/>
      <dgm:t>
        <a:bodyPr/>
        <a:lstStyle/>
        <a:p>
          <a:endParaRPr lang="en-US"/>
        </a:p>
      </dgm:t>
    </dgm:pt>
    <dgm:pt modelId="{C43EC03A-9682-4435-B3F8-E85EDA2E1BE5}" type="sibTrans" cxnId="{B49D26BC-1700-4A52-B31A-796EB0165A0A}">
      <dgm:prSet/>
      <dgm:spPr/>
      <dgm:t>
        <a:bodyPr/>
        <a:lstStyle/>
        <a:p>
          <a:endParaRPr lang="en-US"/>
        </a:p>
      </dgm:t>
    </dgm:pt>
    <dgm:pt modelId="{2962B3F8-7649-44CA-82CF-74C7CBB9C81E}">
      <dgm:prSet/>
      <dgm:spPr/>
      <dgm:t>
        <a:bodyPr/>
        <a:lstStyle/>
        <a:p>
          <a:pPr algn="l"/>
          <a:r>
            <a:rPr lang="en-US" dirty="0"/>
            <a:t>People do not know how to interpret it </a:t>
          </a:r>
        </a:p>
      </dgm:t>
    </dgm:pt>
    <dgm:pt modelId="{4B15C1F0-0822-4055-8C34-78BE602DF5B5}" type="parTrans" cxnId="{0D57A248-4A20-4E80-BD40-FADFB1161B32}">
      <dgm:prSet/>
      <dgm:spPr/>
      <dgm:t>
        <a:bodyPr/>
        <a:lstStyle/>
        <a:p>
          <a:endParaRPr lang="en-US"/>
        </a:p>
      </dgm:t>
    </dgm:pt>
    <dgm:pt modelId="{CE3C93E6-2FD6-4299-9050-9C163392930B}" type="sibTrans" cxnId="{0D57A248-4A20-4E80-BD40-FADFB1161B32}">
      <dgm:prSet/>
      <dgm:spPr/>
      <dgm:t>
        <a:bodyPr/>
        <a:lstStyle/>
        <a:p>
          <a:endParaRPr lang="en-US"/>
        </a:p>
      </dgm:t>
    </dgm:pt>
    <dgm:pt modelId="{643ACAE7-FF92-4879-BD32-ABED76E8FFE1}">
      <dgm:prSet/>
      <dgm:spPr/>
      <dgm:t>
        <a:bodyPr/>
        <a:lstStyle/>
        <a:p>
          <a:pPr algn="ctr"/>
          <a:r>
            <a:rPr lang="en-US" b="1" dirty="0"/>
            <a:t>Decision making support tools for African decision maker </a:t>
          </a:r>
          <a:endParaRPr lang="en-US" dirty="0"/>
        </a:p>
      </dgm:t>
    </dgm:pt>
    <dgm:pt modelId="{3C7E1260-6BE1-4744-8FA3-6665CF341FE6}" type="parTrans" cxnId="{E43FF0B8-49B2-44F8-AC33-B841DFDBF9E4}">
      <dgm:prSet/>
      <dgm:spPr/>
      <dgm:t>
        <a:bodyPr/>
        <a:lstStyle/>
        <a:p>
          <a:endParaRPr lang="en-US"/>
        </a:p>
      </dgm:t>
    </dgm:pt>
    <dgm:pt modelId="{61EFCB76-C977-4252-92C2-3C6DF922541B}" type="sibTrans" cxnId="{E43FF0B8-49B2-44F8-AC33-B841DFDBF9E4}">
      <dgm:prSet/>
      <dgm:spPr/>
      <dgm:t>
        <a:bodyPr/>
        <a:lstStyle/>
        <a:p>
          <a:endParaRPr lang="en-US"/>
        </a:p>
      </dgm:t>
    </dgm:pt>
    <dgm:pt modelId="{665B389D-6A87-491D-9B84-D562A1B60DB7}">
      <dgm:prSet/>
      <dgm:spPr/>
      <dgm:t>
        <a:bodyPr/>
        <a:lstStyle/>
        <a:p>
          <a:pPr algn="l"/>
          <a:r>
            <a:rPr lang="en-US" dirty="0"/>
            <a:t>Are not context specific </a:t>
          </a:r>
        </a:p>
      </dgm:t>
    </dgm:pt>
    <dgm:pt modelId="{737CC6F6-E306-4463-9688-5431034BEEB5}" type="parTrans" cxnId="{4EA3EC2D-E0F2-4B48-B706-0F67941E56B9}">
      <dgm:prSet/>
      <dgm:spPr/>
      <dgm:t>
        <a:bodyPr/>
        <a:lstStyle/>
        <a:p>
          <a:endParaRPr lang="en-US"/>
        </a:p>
      </dgm:t>
    </dgm:pt>
    <dgm:pt modelId="{58D25E61-C501-4649-AAD1-7098BF537B5F}" type="sibTrans" cxnId="{4EA3EC2D-E0F2-4B48-B706-0F67941E56B9}">
      <dgm:prSet/>
      <dgm:spPr/>
      <dgm:t>
        <a:bodyPr/>
        <a:lstStyle/>
        <a:p>
          <a:endParaRPr lang="en-US"/>
        </a:p>
      </dgm:t>
    </dgm:pt>
    <dgm:pt modelId="{E117D44A-AEC0-4D0D-8DE8-E5B42292DADC}">
      <dgm:prSet/>
      <dgm:spPr/>
      <dgm:t>
        <a:bodyPr/>
        <a:lstStyle/>
        <a:p>
          <a:pPr algn="l"/>
          <a:r>
            <a:rPr lang="en-US" dirty="0"/>
            <a:t>Or implement too slowly </a:t>
          </a:r>
        </a:p>
      </dgm:t>
    </dgm:pt>
    <dgm:pt modelId="{D14FB1B1-3C27-48BB-ABFD-802006E0BE63}" type="parTrans" cxnId="{871A21A2-55AA-43B7-BDF1-EB80ACD1445B}">
      <dgm:prSet/>
      <dgm:spPr/>
      <dgm:t>
        <a:bodyPr/>
        <a:lstStyle/>
        <a:p>
          <a:endParaRPr lang="en-US"/>
        </a:p>
      </dgm:t>
    </dgm:pt>
    <dgm:pt modelId="{56829030-0CEF-41C2-9D0F-0A2CA14C1ECB}" type="sibTrans" cxnId="{871A21A2-55AA-43B7-BDF1-EB80ACD1445B}">
      <dgm:prSet/>
      <dgm:spPr/>
      <dgm:t>
        <a:bodyPr/>
        <a:lstStyle/>
        <a:p>
          <a:endParaRPr lang="en-US"/>
        </a:p>
      </dgm:t>
    </dgm:pt>
    <dgm:pt modelId="{30B2BBC0-2404-46A1-87DB-A9BA39196891}" type="pres">
      <dgm:prSet presAssocID="{F50D13CA-BB46-46AE-9157-540F13F1E5EB}" presName="compositeShape" presStyleCnt="0">
        <dgm:presLayoutVars>
          <dgm:chMax val="7"/>
          <dgm:dir/>
          <dgm:resizeHandles val="exact"/>
        </dgm:presLayoutVars>
      </dgm:prSet>
      <dgm:spPr/>
    </dgm:pt>
    <dgm:pt modelId="{19605BE1-F6D2-45A9-ACE5-10303C09B248}" type="pres">
      <dgm:prSet presAssocID="{FF03E9C1-049D-43B6-AE76-B9C1C0169203}" presName="circ1" presStyleLbl="vennNode1" presStyleIdx="0" presStyleCnt="2" custLinFactNeighborX="-10511" custLinFactNeighborY="1200"/>
      <dgm:spPr/>
    </dgm:pt>
    <dgm:pt modelId="{E437C60C-4442-48B1-80E8-BC5C84C72C22}" type="pres">
      <dgm:prSet presAssocID="{FF03E9C1-049D-43B6-AE76-B9C1C016920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EF46725-3258-4431-A041-AF5D0117D4D6}" type="pres">
      <dgm:prSet presAssocID="{643ACAE7-FF92-4879-BD32-ABED76E8FFE1}" presName="circ2" presStyleLbl="vennNode1" presStyleIdx="1" presStyleCnt="2" custLinFactNeighborX="-5531" custLinFactNeighborY="1200"/>
      <dgm:spPr/>
    </dgm:pt>
    <dgm:pt modelId="{EDCD6817-336F-40AB-9F46-E421533CF27C}" type="pres">
      <dgm:prSet presAssocID="{643ACAE7-FF92-4879-BD32-ABED76E8FF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E3EBBD02-1FDD-4F10-95C9-E7BDF971E1F2}" srcId="{FF03E9C1-049D-43B6-AE76-B9C1C0169203}" destId="{67D091D0-E4F7-48AE-BDA2-A9D917950B76}" srcOrd="0" destOrd="0" parTransId="{8FFCCEB4-E6F5-4300-A289-F4A126E8E066}" sibTransId="{42E2B67C-B24B-46E1-8FB4-649A8B0BDC57}"/>
    <dgm:cxn modelId="{51AB2109-7636-4E9D-BC23-E4C453B840BB}" type="presOf" srcId="{643ACAE7-FF92-4879-BD32-ABED76E8FFE1}" destId="{EDCD6817-336F-40AB-9F46-E421533CF27C}" srcOrd="1" destOrd="0" presId="urn:microsoft.com/office/officeart/2005/8/layout/venn1"/>
    <dgm:cxn modelId="{39ECC518-667F-410E-ABF6-35735A24885D}" type="presOf" srcId="{67D091D0-E4F7-48AE-BDA2-A9D917950B76}" destId="{E437C60C-4442-48B1-80E8-BC5C84C72C22}" srcOrd="1" destOrd="1" presId="urn:microsoft.com/office/officeart/2005/8/layout/venn1"/>
    <dgm:cxn modelId="{6CBC372A-B0ED-48E9-AE72-F8CB9E05E96D}" type="presOf" srcId="{665B389D-6A87-491D-9B84-D562A1B60DB7}" destId="{4EF46725-3258-4431-A041-AF5D0117D4D6}" srcOrd="0" destOrd="1" presId="urn:microsoft.com/office/officeart/2005/8/layout/venn1"/>
    <dgm:cxn modelId="{4EA3EC2D-E0F2-4B48-B706-0F67941E56B9}" srcId="{643ACAE7-FF92-4879-BD32-ABED76E8FFE1}" destId="{665B389D-6A87-491D-9B84-D562A1B60DB7}" srcOrd="0" destOrd="0" parTransId="{737CC6F6-E306-4463-9688-5431034BEEB5}" sibTransId="{58D25E61-C501-4649-AAD1-7098BF537B5F}"/>
    <dgm:cxn modelId="{CEFF875F-B233-4067-B85D-ED170A5AE775}" type="presOf" srcId="{E117D44A-AEC0-4D0D-8DE8-E5B42292DADC}" destId="{EDCD6817-336F-40AB-9F46-E421533CF27C}" srcOrd="1" destOrd="2" presId="urn:microsoft.com/office/officeart/2005/8/layout/venn1"/>
    <dgm:cxn modelId="{63EE5B62-AEE2-4638-8793-B72C38A77232}" type="presOf" srcId="{E117D44A-AEC0-4D0D-8DE8-E5B42292DADC}" destId="{4EF46725-3258-4431-A041-AF5D0117D4D6}" srcOrd="0" destOrd="2" presId="urn:microsoft.com/office/officeart/2005/8/layout/venn1"/>
    <dgm:cxn modelId="{665B3143-825D-44EE-8A47-84FE542DC344}" type="presOf" srcId="{FF03E9C1-049D-43B6-AE76-B9C1C0169203}" destId="{E437C60C-4442-48B1-80E8-BC5C84C72C22}" srcOrd="1" destOrd="0" presId="urn:microsoft.com/office/officeart/2005/8/layout/venn1"/>
    <dgm:cxn modelId="{0D57A248-4A20-4E80-BD40-FADFB1161B32}" srcId="{FF03E9C1-049D-43B6-AE76-B9C1C0169203}" destId="{2962B3F8-7649-44CA-82CF-74C7CBB9C81E}" srcOrd="2" destOrd="0" parTransId="{4B15C1F0-0822-4055-8C34-78BE602DF5B5}" sibTransId="{CE3C93E6-2FD6-4299-9050-9C163392930B}"/>
    <dgm:cxn modelId="{23D5BF76-FC93-466E-996C-8D249C495270}" type="presOf" srcId="{665B389D-6A87-491D-9B84-D562A1B60DB7}" destId="{EDCD6817-336F-40AB-9F46-E421533CF27C}" srcOrd="1" destOrd="1" presId="urn:microsoft.com/office/officeart/2005/8/layout/venn1"/>
    <dgm:cxn modelId="{3F75AA59-F9A4-4C96-9B5F-17C473CC9D2B}" type="presOf" srcId="{2962B3F8-7649-44CA-82CF-74C7CBB9C81E}" destId="{E437C60C-4442-48B1-80E8-BC5C84C72C22}" srcOrd="1" destOrd="3" presId="urn:microsoft.com/office/officeart/2005/8/layout/venn1"/>
    <dgm:cxn modelId="{711F6F87-EAEE-45D2-AC8B-8B85DD575CF1}" type="presOf" srcId="{FF03E9C1-049D-43B6-AE76-B9C1C0169203}" destId="{19605BE1-F6D2-45A9-ACE5-10303C09B248}" srcOrd="0" destOrd="0" presId="urn:microsoft.com/office/officeart/2005/8/layout/venn1"/>
    <dgm:cxn modelId="{22047787-77CA-4C7B-A840-12C74590DFA3}" srcId="{F50D13CA-BB46-46AE-9157-540F13F1E5EB}" destId="{FF03E9C1-049D-43B6-AE76-B9C1C0169203}" srcOrd="0" destOrd="0" parTransId="{2A0A4FE1-2733-4598-B771-58ECD6CD578F}" sibTransId="{BC10841C-8162-41E5-B03C-1B4761A7138D}"/>
    <dgm:cxn modelId="{823D1F8A-8677-4DA1-94BE-91DBCEB9A0BF}" type="presOf" srcId="{F50D13CA-BB46-46AE-9157-540F13F1E5EB}" destId="{30B2BBC0-2404-46A1-87DB-A9BA39196891}" srcOrd="0" destOrd="0" presId="urn:microsoft.com/office/officeart/2005/8/layout/venn1"/>
    <dgm:cxn modelId="{1DE3568A-E0E6-4CD6-8BF2-393D386E7933}" type="presOf" srcId="{643ACAE7-FF92-4879-BD32-ABED76E8FFE1}" destId="{4EF46725-3258-4431-A041-AF5D0117D4D6}" srcOrd="0" destOrd="0" presId="urn:microsoft.com/office/officeart/2005/8/layout/venn1"/>
    <dgm:cxn modelId="{871A21A2-55AA-43B7-BDF1-EB80ACD1445B}" srcId="{643ACAE7-FF92-4879-BD32-ABED76E8FFE1}" destId="{E117D44A-AEC0-4D0D-8DE8-E5B42292DADC}" srcOrd="1" destOrd="0" parTransId="{D14FB1B1-3C27-48BB-ABFD-802006E0BE63}" sibTransId="{56829030-0CEF-41C2-9D0F-0A2CA14C1ECB}"/>
    <dgm:cxn modelId="{E43FF0B8-49B2-44F8-AC33-B841DFDBF9E4}" srcId="{F50D13CA-BB46-46AE-9157-540F13F1E5EB}" destId="{643ACAE7-FF92-4879-BD32-ABED76E8FFE1}" srcOrd="1" destOrd="0" parTransId="{3C7E1260-6BE1-4744-8FA3-6665CF341FE6}" sibTransId="{61EFCB76-C977-4252-92C2-3C6DF922541B}"/>
    <dgm:cxn modelId="{B49D26BC-1700-4A52-B31A-796EB0165A0A}" srcId="{FF03E9C1-049D-43B6-AE76-B9C1C0169203}" destId="{69FF1A0A-AD4D-4939-BC61-DA17882FBA7D}" srcOrd="1" destOrd="0" parTransId="{8DEBB02D-C8B0-436C-B686-0DFEEE1DD9CD}" sibTransId="{C43EC03A-9682-4435-B3F8-E85EDA2E1BE5}"/>
    <dgm:cxn modelId="{1947A6C3-92D4-4E3F-8B51-EC66B68FFDC9}" type="presOf" srcId="{69FF1A0A-AD4D-4939-BC61-DA17882FBA7D}" destId="{19605BE1-F6D2-45A9-ACE5-10303C09B248}" srcOrd="0" destOrd="2" presId="urn:microsoft.com/office/officeart/2005/8/layout/venn1"/>
    <dgm:cxn modelId="{0E5717C4-CAED-484B-839F-2F69F2930DCD}" type="presOf" srcId="{2962B3F8-7649-44CA-82CF-74C7CBB9C81E}" destId="{19605BE1-F6D2-45A9-ACE5-10303C09B248}" srcOrd="0" destOrd="3" presId="urn:microsoft.com/office/officeart/2005/8/layout/venn1"/>
    <dgm:cxn modelId="{18310BC6-CA18-4852-A9F6-0E13E587BDBD}" type="presOf" srcId="{69FF1A0A-AD4D-4939-BC61-DA17882FBA7D}" destId="{E437C60C-4442-48B1-80E8-BC5C84C72C22}" srcOrd="1" destOrd="2" presId="urn:microsoft.com/office/officeart/2005/8/layout/venn1"/>
    <dgm:cxn modelId="{FF4B9BC6-DBA9-42FF-A5E2-C991D8700EA7}" type="presOf" srcId="{67D091D0-E4F7-48AE-BDA2-A9D917950B76}" destId="{19605BE1-F6D2-45A9-ACE5-10303C09B248}" srcOrd="0" destOrd="1" presId="urn:microsoft.com/office/officeart/2005/8/layout/venn1"/>
    <dgm:cxn modelId="{3501EBF2-95C1-480E-84C1-15435B6668FA}" type="presParOf" srcId="{30B2BBC0-2404-46A1-87DB-A9BA39196891}" destId="{19605BE1-F6D2-45A9-ACE5-10303C09B248}" srcOrd="0" destOrd="0" presId="urn:microsoft.com/office/officeart/2005/8/layout/venn1"/>
    <dgm:cxn modelId="{63E31C23-F989-4F61-833F-82DBD338AFFB}" type="presParOf" srcId="{30B2BBC0-2404-46A1-87DB-A9BA39196891}" destId="{E437C60C-4442-48B1-80E8-BC5C84C72C22}" srcOrd="1" destOrd="0" presId="urn:microsoft.com/office/officeart/2005/8/layout/venn1"/>
    <dgm:cxn modelId="{24B176C9-54C1-4556-B356-EEE8BD0058BE}" type="presParOf" srcId="{30B2BBC0-2404-46A1-87DB-A9BA39196891}" destId="{4EF46725-3258-4431-A041-AF5D0117D4D6}" srcOrd="2" destOrd="0" presId="urn:microsoft.com/office/officeart/2005/8/layout/venn1"/>
    <dgm:cxn modelId="{7BD55356-5D6E-4384-8DA7-2D3A9F6417CD}" type="presParOf" srcId="{30B2BBC0-2404-46A1-87DB-A9BA39196891}" destId="{EDCD6817-336F-40AB-9F46-E421533CF27C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A49C4F-1808-4195-9028-B1FB9D58916C}">
      <dsp:nvSpPr>
        <dsp:cNvPr id="0" name=""/>
        <dsp:cNvSpPr/>
      </dsp:nvSpPr>
      <dsp:spPr>
        <a:xfrm>
          <a:off x="1532731" y="0"/>
          <a:ext cx="4953000" cy="495300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/>
            <a:t>Rarely used open source GIS data for Africa</a:t>
          </a:r>
          <a:endParaRPr lang="en-US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People don’t know it exists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People lack in GIS skills to work with it – partially addressed with portals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People do not know how to interpret it </a:t>
          </a:r>
        </a:p>
      </dsp:txBody>
      <dsp:txXfrm>
        <a:off x="2258081" y="725350"/>
        <a:ext cx="3502300" cy="35023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605BE1-F6D2-45A9-ACE5-10303C09B248}">
      <dsp:nvSpPr>
        <dsp:cNvPr id="0" name=""/>
        <dsp:cNvSpPr/>
      </dsp:nvSpPr>
      <dsp:spPr>
        <a:xfrm>
          <a:off x="0" y="304779"/>
          <a:ext cx="4450246" cy="445024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Rarely used open source GIS data for Africa</a:t>
          </a:r>
          <a:endParaRPr lang="en-US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people don’t know it exists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People lack in GIS skills to work with it – partially addressed with portals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People do not know how to interpret it </a:t>
          </a:r>
        </a:p>
      </dsp:txBody>
      <dsp:txXfrm>
        <a:off x="621430" y="829559"/>
        <a:ext cx="2565907" cy="3400687"/>
      </dsp:txXfrm>
    </dsp:sp>
    <dsp:sp modelId="{4EF46725-3258-4431-A041-AF5D0117D4D6}">
      <dsp:nvSpPr>
        <dsp:cNvPr id="0" name=""/>
        <dsp:cNvSpPr/>
      </dsp:nvSpPr>
      <dsp:spPr>
        <a:xfrm>
          <a:off x="3141657" y="304779"/>
          <a:ext cx="4450246" cy="4450246"/>
        </a:xfrm>
        <a:prstGeom prst="ellipse">
          <a:avLst/>
        </a:prstGeom>
        <a:solidFill>
          <a:schemeClr val="accent3">
            <a:alpha val="50000"/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Decision making support tools for African decision maker </a:t>
          </a:r>
          <a:endParaRPr lang="en-US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Are not context specific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Or implement too slowly </a:t>
          </a:r>
        </a:p>
      </dsp:txBody>
      <dsp:txXfrm>
        <a:off x="4404564" y="829559"/>
        <a:ext cx="2565907" cy="3400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01-Feb-19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01-Feb-19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11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96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889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59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hyperlink" Target="http://www.cgiar.org/about-us/our-funder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CGIAR system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jp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hyperlink" Target="https://github.com/pfeiferc/CLEANED-R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lri.shinyapps.io/CLEANED_BFA_Bama_ResLess/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1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hsprogram.com/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5880944"/>
            <a:ext cx="803779" cy="82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2" y="5860578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CLEANED tool: Live spatial simulation to develop a shared vision for a sustainable livestock value chain transformation 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3400" y="1524000"/>
            <a:ext cx="8229600" cy="898860"/>
          </a:xfrm>
        </p:spPr>
        <p:txBody>
          <a:bodyPr/>
          <a:lstStyle/>
          <a:p>
            <a:r>
              <a:rPr lang="en-US" dirty="0"/>
              <a:t>Catherine Pfeifer (ILRI) , Joanne Morris (SEI) and Victor </a:t>
            </a:r>
            <a:r>
              <a:rPr lang="en-US" dirty="0" err="1"/>
              <a:t>Mose</a:t>
            </a:r>
            <a:r>
              <a:rPr lang="en-US" dirty="0"/>
              <a:t> (</a:t>
            </a:r>
            <a:r>
              <a:rPr lang="en-US" dirty="0" err="1"/>
              <a:t>LocateIT</a:t>
            </a:r>
            <a:r>
              <a:rPr lang="en-US" dirty="0"/>
              <a:t>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Free and Open Source Software for Geospatial (FOSS4G) Conference, Dar es Salaam, Tanzania, 28 August–3 September 2018</a:t>
            </a:r>
          </a:p>
        </p:txBody>
      </p:sp>
      <p:pic>
        <p:nvPicPr>
          <p:cNvPr id="10" name="Picture 9" descr="A close up of a logo&#10;&#10;Description generated with high confidence">
            <a:extLst>
              <a:ext uri="{FF2B5EF4-FFF2-40B4-BE49-F238E27FC236}">
                <a16:creationId xmlns:a16="http://schemas.microsoft.com/office/drawing/2014/main" id="{97CF597F-4CB3-4BC5-8D39-DE19DEE9C8B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4967" y="5607200"/>
            <a:ext cx="1108805" cy="1200836"/>
          </a:xfrm>
          <a:prstGeom prst="rect">
            <a:avLst/>
          </a:prstGeom>
        </p:spPr>
      </p:pic>
      <p:pic>
        <p:nvPicPr>
          <p:cNvPr id="12" name="Picture 11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636F7F-E123-4721-B8E4-6823D063DE6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300" y="5717799"/>
            <a:ext cx="1529728" cy="7055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59C9966-8C9C-4466-90AB-1031C241324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9397" y="5831120"/>
            <a:ext cx="1108805" cy="7529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4A9AE2-87A1-4C84-910E-0846BEA4469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6" y="3582556"/>
            <a:ext cx="3148981" cy="2119703"/>
          </a:xfrm>
          <a:prstGeom prst="rect">
            <a:avLst/>
          </a:prstGeom>
        </p:spPr>
      </p:pic>
      <p:pic>
        <p:nvPicPr>
          <p:cNvPr id="21" name="Picture 20" descr="A picture containing outdoor, grass, sky, ground&#10;&#10;Description generated with very high confidence">
            <a:extLst>
              <a:ext uri="{FF2B5EF4-FFF2-40B4-BE49-F238E27FC236}">
                <a16:creationId xmlns:a16="http://schemas.microsoft.com/office/drawing/2014/main" id="{7E1DC50A-6556-4E34-8DD1-D166D4ED1B9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3582556"/>
            <a:ext cx="1414239" cy="2119703"/>
          </a:xfrm>
          <a:prstGeom prst="rect">
            <a:avLst/>
          </a:prstGeom>
        </p:spPr>
      </p:pic>
      <p:pic>
        <p:nvPicPr>
          <p:cNvPr id="23" name="Picture 22" descr="A person standing next to a tree&#10;&#10;Description generated with very high confidence">
            <a:extLst>
              <a:ext uri="{FF2B5EF4-FFF2-40B4-BE49-F238E27FC236}">
                <a16:creationId xmlns:a16="http://schemas.microsoft.com/office/drawing/2014/main" id="{D06CF9C9-9478-4602-9780-F0285557B7E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060" y="3582557"/>
            <a:ext cx="2805740" cy="211970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1035FAD-D76C-46BE-A63F-8EDC316DBF7C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8804" y="3582557"/>
            <a:ext cx="1480510" cy="21197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0A2CAE4-5B69-4DDF-A559-17C0A42B3E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166" y="4880421"/>
            <a:ext cx="2656833" cy="1994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 decision making support tool for livestock? </a:t>
            </a:r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457199" y="1676400"/>
            <a:ext cx="6029965" cy="4876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marL="514350" lvl="0" indent="-51435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Demand for animal sourced food will double in Africa</a:t>
            </a:r>
          </a:p>
          <a:p>
            <a:pPr marL="514350" indent="-51435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Livestock food products improve nutrition (reduced malnutrition) </a:t>
            </a:r>
          </a:p>
          <a:p>
            <a:pPr marL="514350" indent="-51435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Livestock production can have significant environmental impacts </a:t>
            </a:r>
          </a:p>
          <a:p>
            <a:pPr marL="514350" lvl="0" indent="-51435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Livestock is key to sustainable agricultural transformation</a:t>
            </a:r>
          </a:p>
          <a:p>
            <a:pPr marL="514350" indent="-51435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Livestock can be transformational for the livelihoods of the poor</a:t>
            </a:r>
          </a:p>
          <a:p>
            <a:pPr marL="514350" lvl="0" indent="-51435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977A38-EBB8-428A-9FE5-9F3C2BC4525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7167" y="1133824"/>
            <a:ext cx="2656834" cy="18962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CC9CC2-9FEE-45D4-9F3C-BEE5C4E4FEB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61"/>
          <a:stretch/>
        </p:blipFill>
        <p:spPr>
          <a:xfrm>
            <a:off x="6487167" y="2975353"/>
            <a:ext cx="2656833" cy="2076450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40C8EF9-A630-4C1C-9326-8B0FEFDCF8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499996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184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257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5CA9742-EF75-435D-81A2-5B12EE67B1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5383" y="4648201"/>
            <a:ext cx="2958617" cy="2209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CLEANED ? </a:t>
            </a:r>
            <a:br>
              <a:rPr lang="en-US" dirty="0"/>
            </a:br>
            <a:r>
              <a:rPr lang="en-US" sz="2800" dirty="0"/>
              <a:t>Decision making support tool for livestock value chains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219200"/>
            <a:ext cx="6096000" cy="50292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b="1" dirty="0"/>
              <a:t>Spatial rapid ex-ante environmental assessment for decision makers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To understand environmental dynamics from livestock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Raise awareness about spatial planning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Engage a multi-stakeholder dialogue 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Provide a neutral base to negotiate trade-offs 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Develop inclusive locally relevant livestock transformation plans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404177-47A7-4472-94F9-0A8D46F6FD5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8448" y="2895600"/>
            <a:ext cx="2971800" cy="1981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9AE0CB8-1CAB-496E-BDD5-7B05947A981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8448" y="1143000"/>
            <a:ext cx="2975552" cy="198120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D28A007-332F-45A6-B9DB-0697B7B4DB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384377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184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7886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impacts from livestock </a:t>
            </a:r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533400" y="1676400"/>
            <a:ext cx="8458200" cy="4876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>
              <a:lnSpc>
                <a:spcPct val="100000"/>
              </a:lnSpc>
            </a:pPr>
            <a:r>
              <a:rPr lang="en-US" dirty="0"/>
              <a:t>Environmental dimensions : </a:t>
            </a:r>
          </a:p>
          <a:p>
            <a:pPr marL="4400550" lvl="8" indent="-514350">
              <a:buFont typeface="+mj-lt"/>
              <a:buAutoNum type="arabicPeriod"/>
            </a:pPr>
            <a:r>
              <a:rPr lang="en-US" sz="2800" dirty="0"/>
              <a:t>Water use intensity from feed and fodder</a:t>
            </a:r>
          </a:p>
          <a:p>
            <a:pPr marL="4400550" lvl="8" indent="-514350">
              <a:buFont typeface="+mj-lt"/>
              <a:buAutoNum type="arabicPeriod"/>
            </a:pPr>
            <a:r>
              <a:rPr lang="en-US" sz="2800" dirty="0"/>
              <a:t>Greenhouse gas emissions</a:t>
            </a:r>
          </a:p>
          <a:p>
            <a:pPr marL="4400550" lvl="8" indent="-514350">
              <a:buFont typeface="+mj-lt"/>
              <a:buAutoNum type="arabicPeriod"/>
            </a:pPr>
            <a:r>
              <a:rPr lang="en-US" sz="2800" dirty="0"/>
              <a:t>Biodiversity change </a:t>
            </a:r>
          </a:p>
          <a:p>
            <a:pPr marL="4400550" lvl="8" indent="-514350">
              <a:buFont typeface="+mj-lt"/>
              <a:buAutoNum type="arabicPeriod"/>
            </a:pPr>
            <a:r>
              <a:rPr lang="en-US" sz="2800" dirty="0"/>
              <a:t>Soil health</a:t>
            </a:r>
          </a:p>
          <a:p>
            <a:pPr lvl="8" indent="0">
              <a:buNone/>
            </a:pPr>
            <a:endParaRPr lang="en-US" sz="2800" dirty="0"/>
          </a:p>
          <a:p>
            <a:pPr>
              <a:lnSpc>
                <a:spcPct val="100000"/>
              </a:lnSpc>
            </a:pPr>
            <a:r>
              <a:rPr lang="en-US" sz="2800" dirty="0"/>
              <a:t>Based on user defined livestock keeping systems </a:t>
            </a:r>
          </a:p>
          <a:p>
            <a:pPr marL="514350" indent="-514350">
              <a:buFont typeface="+mj-lt"/>
              <a:buAutoNum type="arabicPeriod"/>
            </a:pPr>
            <a:endParaRPr lang="en-US" sz="3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90800"/>
            <a:ext cx="3412066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647BF7C-06CB-4C8F-8D9E-4AB5349D7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264514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184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Tool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general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95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550AA1-D5E6-4453-9B62-81EA83F8B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Set-up of the CLEANED tool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E6618A-9C04-40E3-94E0-5BEC255521C7}"/>
              </a:ext>
            </a:extLst>
          </p:cNvPr>
          <p:cNvSpPr txBox="1"/>
          <p:nvPr/>
        </p:nvSpPr>
        <p:spPr bwMode="auto">
          <a:xfrm>
            <a:off x="2318561" y="1391378"/>
            <a:ext cx="1796240" cy="1323439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/>
              <a:t>resampled open access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2ACEE1-B6D4-4750-9ED9-2F6F1B022A66}"/>
              </a:ext>
            </a:extLst>
          </p:cNvPr>
          <p:cNvSpPr txBox="1"/>
          <p:nvPr/>
        </p:nvSpPr>
        <p:spPr bwMode="auto">
          <a:xfrm>
            <a:off x="1600202" y="3577364"/>
            <a:ext cx="2598772" cy="913070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/>
              <a:t>Expert defined livestock systems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417814-0DCD-45E7-9F09-AA48C18FA5CB}"/>
              </a:ext>
            </a:extLst>
          </p:cNvPr>
          <p:cNvSpPr txBox="1"/>
          <p:nvPr/>
        </p:nvSpPr>
        <p:spPr bwMode="auto">
          <a:xfrm>
            <a:off x="127591" y="1391378"/>
            <a:ext cx="1904999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/>
              <a:t>GIS pre-processing code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ADF13C-0F0B-486E-A3F5-3F99B3433FAD}"/>
              </a:ext>
            </a:extLst>
          </p:cNvPr>
          <p:cNvSpPr txBox="1"/>
          <p:nvPr/>
        </p:nvSpPr>
        <p:spPr bwMode="auto">
          <a:xfrm>
            <a:off x="4500672" y="2343121"/>
            <a:ext cx="2209800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/>
              <a:t>Production and land allocation module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123F4D-4D25-46A7-A353-AA6EA7184447}"/>
              </a:ext>
            </a:extLst>
          </p:cNvPr>
          <p:cNvSpPr txBox="1"/>
          <p:nvPr/>
        </p:nvSpPr>
        <p:spPr bwMode="auto">
          <a:xfrm>
            <a:off x="6957747" y="1443795"/>
            <a:ext cx="1705641" cy="91307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/>
              <a:t>Water impact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E231C8-EA95-44F2-AB8E-B6A46D430FC6}"/>
              </a:ext>
            </a:extLst>
          </p:cNvPr>
          <p:cNvSpPr txBox="1"/>
          <p:nvPr/>
        </p:nvSpPr>
        <p:spPr bwMode="auto">
          <a:xfrm>
            <a:off x="6943570" y="2540758"/>
            <a:ext cx="1743230" cy="91307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/>
              <a:t>Greenhouse gas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5E8253-244D-40B1-B9F4-1BC57D0C8D66}"/>
              </a:ext>
            </a:extLst>
          </p:cNvPr>
          <p:cNvSpPr txBox="1"/>
          <p:nvPr/>
        </p:nvSpPr>
        <p:spPr bwMode="auto">
          <a:xfrm>
            <a:off x="6920909" y="3745377"/>
            <a:ext cx="1765891" cy="50270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/>
              <a:t>Bio-diversity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88B6AE-E78C-4730-9EE3-4A1A117B660A}"/>
              </a:ext>
            </a:extLst>
          </p:cNvPr>
          <p:cNvSpPr txBox="1"/>
          <p:nvPr/>
        </p:nvSpPr>
        <p:spPr bwMode="auto">
          <a:xfrm>
            <a:off x="6973696" y="4408382"/>
            <a:ext cx="1658679" cy="130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/>
              <a:t>Soil nitrogen balance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D65E65FA-3EF0-4329-90AA-E6C96EA32CA1}"/>
              </a:ext>
            </a:extLst>
          </p:cNvPr>
          <p:cNvSpPr/>
          <p:nvPr/>
        </p:nvSpPr>
        <p:spPr>
          <a:xfrm rot="5400000">
            <a:off x="5207502" y="2429302"/>
            <a:ext cx="502703" cy="6802910"/>
          </a:xfrm>
          <a:prstGeom prst="righ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15CD2E-2389-414B-983C-8DB9000B2FBA}"/>
              </a:ext>
            </a:extLst>
          </p:cNvPr>
          <p:cNvSpPr txBox="1"/>
          <p:nvPr/>
        </p:nvSpPr>
        <p:spPr bwMode="auto">
          <a:xfrm>
            <a:off x="4776232" y="3977317"/>
            <a:ext cx="1658679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/>
              <a:t>Land use change module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665A52-34C7-4BE3-B8EE-51DC7A0382A8}"/>
              </a:ext>
            </a:extLst>
          </p:cNvPr>
          <p:cNvSpPr txBox="1"/>
          <p:nvPr/>
        </p:nvSpPr>
        <p:spPr bwMode="auto">
          <a:xfrm>
            <a:off x="2057399" y="6259398"/>
            <a:ext cx="6477000" cy="502702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dirty="0"/>
              <a:t>R-shiny online and stand alone interface 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E2B32EB-5739-4196-AD29-1898D6F7EABD}"/>
              </a:ext>
            </a:extLst>
          </p:cNvPr>
          <p:cNvCxnSpPr>
            <a:cxnSpLocks/>
            <a:stCxn id="7" idx="3"/>
            <a:endCxn id="2" idx="1"/>
          </p:cNvCxnSpPr>
          <p:nvPr/>
        </p:nvCxnSpPr>
        <p:spPr>
          <a:xfrm>
            <a:off x="2032590" y="2053098"/>
            <a:ext cx="28597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5550B95-D86D-49D6-AA2F-617D663C2117}"/>
              </a:ext>
            </a:extLst>
          </p:cNvPr>
          <p:cNvCxnSpPr>
            <a:cxnSpLocks/>
            <a:stCxn id="2" idx="3"/>
            <a:endCxn id="8" idx="1"/>
          </p:cNvCxnSpPr>
          <p:nvPr/>
        </p:nvCxnSpPr>
        <p:spPr>
          <a:xfrm>
            <a:off x="4114801" y="2053098"/>
            <a:ext cx="385871" cy="95174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7A29217-C9E5-4601-871F-DCACE33594D4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 flipV="1">
            <a:off x="4198974" y="3004841"/>
            <a:ext cx="301698" cy="102905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6DD9642-273B-4308-89A8-3D97015AE12B}"/>
              </a:ext>
            </a:extLst>
          </p:cNvPr>
          <p:cNvCxnSpPr>
            <a:stCxn id="8" idx="2"/>
            <a:endCxn id="14" idx="0"/>
          </p:cNvCxnSpPr>
          <p:nvPr/>
        </p:nvCxnSpPr>
        <p:spPr>
          <a:xfrm>
            <a:off x="5605572" y="3666560"/>
            <a:ext cx="0" cy="310757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8D33B0A-D658-4EAA-A37B-C3C0696745D5}"/>
              </a:ext>
            </a:extLst>
          </p:cNvPr>
          <p:cNvCxnSpPr>
            <a:stCxn id="8" idx="3"/>
            <a:endCxn id="9" idx="1"/>
          </p:cNvCxnSpPr>
          <p:nvPr/>
        </p:nvCxnSpPr>
        <p:spPr>
          <a:xfrm flipV="1">
            <a:off x="6710472" y="1900330"/>
            <a:ext cx="247275" cy="1104511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B70C049-7D7E-4F72-8FF2-D5F10C57181B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6710472" y="2997293"/>
            <a:ext cx="233098" cy="75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E08CC53-B657-45A7-B506-039464AEDB5E}"/>
              </a:ext>
            </a:extLst>
          </p:cNvPr>
          <p:cNvCxnSpPr>
            <a:cxnSpLocks/>
            <a:stCxn id="8" idx="3"/>
            <a:endCxn id="11" idx="1"/>
          </p:cNvCxnSpPr>
          <p:nvPr/>
        </p:nvCxnSpPr>
        <p:spPr>
          <a:xfrm>
            <a:off x="6710472" y="3004841"/>
            <a:ext cx="210437" cy="991887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691F66F-1C48-4BA1-A2A4-21D91B95EB93}"/>
              </a:ext>
            </a:extLst>
          </p:cNvPr>
          <p:cNvCxnSpPr>
            <a:stCxn id="8" idx="3"/>
            <a:endCxn id="12" idx="1"/>
          </p:cNvCxnSpPr>
          <p:nvPr/>
        </p:nvCxnSpPr>
        <p:spPr>
          <a:xfrm>
            <a:off x="6710472" y="3004841"/>
            <a:ext cx="263224" cy="205458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057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1DBEC-C332-454E-9645-D533FBB7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 for Bama site in Burkina Faso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5E4A9B4-272E-4AB7-8860-0C53E93FA02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685800" y="3550805"/>
            <a:ext cx="8229600" cy="32823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FBD371-A598-453E-9918-E9C02A725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866515"/>
            <a:ext cx="8229600" cy="2960776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BEA0C78-2BA6-4358-A239-D933186D70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574026"/>
              </p:ext>
            </p:extLst>
          </p:nvPr>
        </p:nvGraphicFramePr>
        <p:xfrm>
          <a:off x="2590800" y="651158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6005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Set-up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614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3CD7B-9D21-4D4D-89B8-7498603DD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 for Bama site in Burkina Faso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E7499-8D2F-40F1-A347-A90A53934D0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CFD9CE-00A7-4590-9394-78D3E5B100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5598"/>
            <a:ext cx="9144000" cy="45166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67DC54-02CF-40F1-968C-4EC858DE7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06484"/>
            <a:ext cx="6705600" cy="173556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58568B7-E6D1-4622-A583-A0AD50353E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017752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401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4AED3-54A1-43F1-860A-8F32F1FB6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computation in CLEANED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F6B4BB4-DB8B-4FF5-B1C9-4BE8FB597D16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951053303"/>
              </p:ext>
            </p:extLst>
          </p:nvPr>
        </p:nvGraphicFramePr>
        <p:xfrm>
          <a:off x="304800" y="1219200"/>
          <a:ext cx="8534400" cy="503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700">
                  <a:extLst>
                    <a:ext uri="{9D8B030D-6E8A-4147-A177-3AD203B41FA5}">
                      <a16:colId xmlns:a16="http://schemas.microsoft.com/office/drawing/2014/main" val="441645290"/>
                    </a:ext>
                  </a:extLst>
                </a:gridCol>
                <a:gridCol w="3941234">
                  <a:extLst>
                    <a:ext uri="{9D8B030D-6E8A-4147-A177-3AD203B41FA5}">
                      <a16:colId xmlns:a16="http://schemas.microsoft.com/office/drawing/2014/main" val="1790187808"/>
                    </a:ext>
                  </a:extLst>
                </a:gridCol>
                <a:gridCol w="3056466">
                  <a:extLst>
                    <a:ext uri="{9D8B030D-6E8A-4147-A177-3AD203B41FA5}">
                      <a16:colId xmlns:a16="http://schemas.microsoft.com/office/drawing/2014/main" val="4264501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Model used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GIS layer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8037909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/>
                        <a:t>Production and land allocation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IPCC energy requirement per animal in each category</a:t>
                      </a:r>
                    </a:p>
                    <a:p>
                      <a:r>
                        <a:rPr lang="en-US" dirty="0"/>
                        <a:t>Allocates the total energy to land cover based on crop and grazing 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Land cover (OSS)</a:t>
                      </a:r>
                    </a:p>
                    <a:p>
                      <a:r>
                        <a:rPr lang="en-US" dirty="0"/>
                        <a:t>Maize, legume and grass productivity (GAEZ)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424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Land use change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Grazing land is converted to cropland based on suitability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Suitability for cropland (GAEZ)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808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Water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Evapotranspiration of the biomass fed to livestock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Evapotranspiration (GAEZ) </a:t>
                      </a:r>
                    </a:p>
                    <a:p>
                      <a:r>
                        <a:rPr lang="en-US" dirty="0"/>
                        <a:t>Rainfall (</a:t>
                      </a:r>
                      <a:r>
                        <a:rPr lang="en-US" dirty="0" err="1"/>
                        <a:t>WorldClim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041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Greenhouse gas emissions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IPCC tier II computation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IPCC soil &amp; climate layer </a:t>
                      </a:r>
                    </a:p>
                    <a:p>
                      <a:r>
                        <a:rPr lang="en-US" dirty="0"/>
                        <a:t>Temperature (</a:t>
                      </a:r>
                      <a:r>
                        <a:rPr lang="en-US" dirty="0" err="1"/>
                        <a:t>Worldclim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05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Biodiversity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IUCN red list allocated to land cover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864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Soil nitrogen balance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Nitrogen balance (</a:t>
                      </a:r>
                      <a:r>
                        <a:rPr lang="en-US" dirty="0" err="1"/>
                        <a:t>Smaling</a:t>
                      </a:r>
                      <a:r>
                        <a:rPr lang="en-US" dirty="0"/>
                        <a:t> 1993) including an erosion model (RUSLE)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Soil characteristics (</a:t>
                      </a:r>
                      <a:r>
                        <a:rPr lang="en-US" dirty="0" err="1"/>
                        <a:t>soilgrids</a:t>
                      </a:r>
                      <a:r>
                        <a:rPr lang="en-US" dirty="0"/>
                        <a:t>) </a:t>
                      </a:r>
                    </a:p>
                    <a:p>
                      <a:r>
                        <a:rPr lang="en-US" dirty="0"/>
                        <a:t>Elevation (CSI) </a:t>
                      </a:r>
                    </a:p>
                    <a:p>
                      <a:r>
                        <a:rPr lang="en-US" dirty="0"/>
                        <a:t>Soil erosivity factor (</a:t>
                      </a:r>
                      <a:r>
                        <a:rPr lang="en-US" dirty="0" err="1"/>
                        <a:t>A.Vrieling</a:t>
                      </a:r>
                      <a:r>
                        <a:rPr lang="en-US" dirty="0"/>
                        <a:t>) </a:t>
                      </a:r>
                    </a:p>
                    <a:p>
                      <a:r>
                        <a:rPr lang="en-US" dirty="0"/>
                        <a:t>LAI (</a:t>
                      </a:r>
                      <a:r>
                        <a:rPr lang="en-US" dirty="0" err="1"/>
                        <a:t>modis</a:t>
                      </a:r>
                      <a:r>
                        <a:rPr lang="en-US" dirty="0"/>
                        <a:t>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87786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D5C064-25B1-4042-87F3-A9431164FE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707252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392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8669F-D26B-4267-AD64-2BE5ED16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 CLEANED output (Bama)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CB4725-DF07-44EC-BCB5-B8E30886D0F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841" y="1295400"/>
            <a:ext cx="5943600" cy="29791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663575-BACE-46FB-B5E9-ADFAEFA3A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4648200"/>
            <a:ext cx="6382641" cy="1933845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87C3716-84C7-4DE7-8E6C-1DE36D4523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325803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602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the CLEANED tool for engagement </a:t>
            </a:r>
          </a:p>
        </p:txBody>
      </p:sp>
      <p:pic>
        <p:nvPicPr>
          <p:cNvPr id="7" name="Picture 6" descr="A picture containing text&#10;&#10;Description generated with very high confidence">
            <a:extLst>
              <a:ext uri="{FF2B5EF4-FFF2-40B4-BE49-F238E27FC236}">
                <a16:creationId xmlns:a16="http://schemas.microsoft.com/office/drawing/2014/main" id="{2996F81F-54A5-480D-80BC-EBCD808CDDF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779249"/>
            <a:ext cx="5178056" cy="3883542"/>
          </a:xfrm>
          <a:prstGeom prst="rect">
            <a:avLst/>
          </a:prstGeom>
        </p:spPr>
      </p:pic>
      <p:pic>
        <p:nvPicPr>
          <p:cNvPr id="9" name="Picture 8" descr="A picture containing indoor&#10;&#10;Description generated with very high confidence">
            <a:extLst>
              <a:ext uri="{FF2B5EF4-FFF2-40B4-BE49-F238E27FC236}">
                <a16:creationId xmlns:a16="http://schemas.microsoft.com/office/drawing/2014/main" id="{0AF915C1-5288-4522-9904-905DBEB0B9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16120" y="1535029"/>
            <a:ext cx="3647646" cy="27357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8FB88F-2D76-4F28-953B-CC55DA712F2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76800" y="3733800"/>
            <a:ext cx="4267200" cy="3200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1157207-6D88-45D8-8D3E-6CB79DA091E6}"/>
              </a:ext>
            </a:extLst>
          </p:cNvPr>
          <p:cNvSpPr txBox="1"/>
          <p:nvPr/>
        </p:nvSpPr>
        <p:spPr bwMode="auto">
          <a:xfrm>
            <a:off x="152400" y="4652720"/>
            <a:ext cx="4572000" cy="142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>
                <a:solidFill>
                  <a:srgbClr val="002060"/>
                </a:solidFill>
              </a:rPr>
              <a:t>In Burkina Faso this leads to: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sedentary farmers get dairy breeds and feed them with concentrates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pastoralists can use grass as feed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C060E3F-F303-4D9B-AC5F-5437249D344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6"/>
          <a:stretch>
            <a:fillRect/>
          </a:stretch>
        </p:blipFill>
        <p:spPr>
          <a:xfrm>
            <a:off x="4241617" y="3266647"/>
            <a:ext cx="1756142" cy="1759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D2A623E-8D49-433A-9112-71B64B3F8D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531687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184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4611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id="{0989FAA6-FCFE-4BFA-B2DC-C739319000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5884" y="4495800"/>
            <a:ext cx="3352800" cy="2362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D5E118-BB7D-4532-9E16-A3E713F43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060AB-0887-4DBA-9CE3-1227588FD8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000" y="1162729"/>
            <a:ext cx="5257800" cy="4572000"/>
          </a:xfrm>
        </p:spPr>
        <p:txBody>
          <a:bodyPr/>
          <a:lstStyle/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dirty="0"/>
              <a:t>Spatial data can influence learning, policy and decision making 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dirty="0"/>
              <a:t>But tools to interpret spatial data are needed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dirty="0"/>
              <a:t>Open data needs to be enhanced with other sources and expert knowledge 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dirty="0"/>
              <a:t>Stakeholder engagement is key to results </a:t>
            </a:r>
          </a:p>
        </p:txBody>
      </p: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6AD9DAEB-1611-45FB-8326-DD5BD2F66C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301790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184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Conclusion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  <p:pic>
        <p:nvPicPr>
          <p:cNvPr id="5" name="Picture 4" descr="A room with many items&#10;&#10;Description generated with high confidence">
            <a:extLst>
              <a:ext uri="{FF2B5EF4-FFF2-40B4-BE49-F238E27FC236}">
                <a16:creationId xmlns:a16="http://schemas.microsoft.com/office/drawing/2014/main" id="{9CCF6C52-B692-41D4-BCDB-E4AF87E5D6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800061" y="0"/>
            <a:ext cx="3352800" cy="2286000"/>
          </a:xfrm>
          <a:prstGeom prst="rect">
            <a:avLst/>
          </a:prstGeom>
        </p:spPr>
      </p:pic>
      <p:pic>
        <p:nvPicPr>
          <p:cNvPr id="47" name="Picture 46" descr="A person feeding a giraffe&#10;&#10;Description generated with high confidence">
            <a:extLst>
              <a:ext uri="{FF2B5EF4-FFF2-40B4-BE49-F238E27FC236}">
                <a16:creationId xmlns:a16="http://schemas.microsoft.com/office/drawing/2014/main" id="{4C035FDF-197A-456E-91BA-DE02B336F1D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687" y="2286000"/>
            <a:ext cx="3335547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34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60CBD-439B-490D-B0D7-10D8CAEC4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CF9E3-E11E-44B6-BE31-3BE0C2F3C8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4572000" cy="4572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Where can you download this map? 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A global map of travel time to cities to assess inequalities in accessibility in 2015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9D4744-2633-4609-B330-E91BC31A1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295400"/>
            <a:ext cx="3696216" cy="373432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DA31146-8B9D-46B8-AC6C-E38A891F80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655708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48171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10744A-DF32-4687-85AF-E9FB932F7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52400"/>
            <a:ext cx="1600200" cy="9084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4503D7-B520-4A2C-BF26-1C0A5A0E8B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1" y="152400"/>
            <a:ext cx="3378200" cy="1066800"/>
          </a:xfrm>
          <a:prstGeom prst="rect">
            <a:avLst/>
          </a:prstGeom>
        </p:spPr>
      </p:pic>
      <p:pic>
        <p:nvPicPr>
          <p:cNvPr id="6" name="Picture 5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6FEB9DC-14E9-4371-ADA1-857D55FB22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52400"/>
            <a:ext cx="2209800" cy="9060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84B927-C054-48E6-9FE7-168C03E5842D}"/>
              </a:ext>
            </a:extLst>
          </p:cNvPr>
          <p:cNvSpPr txBox="1"/>
          <p:nvPr/>
        </p:nvSpPr>
        <p:spPr bwMode="auto">
          <a:xfrm>
            <a:off x="381000" y="990600"/>
            <a:ext cx="8382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Find the tools here : </a:t>
            </a:r>
            <a:endParaRPr lang="en-US" dirty="0">
              <a:hlinkClick r:id="rId6"/>
            </a:endParaRPr>
          </a:p>
          <a:p>
            <a:pPr algn="ctr">
              <a:lnSpc>
                <a:spcPts val="3200"/>
              </a:lnSpc>
            </a:pPr>
            <a:r>
              <a:rPr lang="en-US" u="sng" dirty="0">
                <a:hlinkClick r:id="rId6"/>
              </a:rPr>
              <a:t>https://ilri.shinyapps.io/CLEANED_BFA_Bama_ResLess/</a:t>
            </a:r>
            <a:endParaRPr lang="en-US" u="sng" dirty="0"/>
          </a:p>
          <a:p>
            <a:pPr algn="ctr">
              <a:lnSpc>
                <a:spcPts val="3200"/>
              </a:lnSpc>
            </a:pPr>
            <a:r>
              <a:rPr lang="en-US" u="sng" dirty="0">
                <a:solidFill>
                  <a:srgbClr val="FFFFFF"/>
                </a:solidFill>
              </a:rPr>
              <a:t> </a:t>
            </a:r>
            <a:r>
              <a:rPr lang="en-US" u="sng" dirty="0">
                <a:solidFill>
                  <a:srgbClr val="FFFFFF"/>
                </a:solidFill>
                <a:hlinkClick r:id="rId7"/>
              </a:rPr>
              <a:t>https://github.com/pfeiferc/CLEANED-R</a:t>
            </a:r>
            <a:r>
              <a:rPr lang="en-US" u="sng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60CBD-439B-490D-B0D7-10D8CAEC4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CF9E3-E11E-44B6-BE31-3BE0C2F3C8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4572000" cy="4572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Where can you download this map? 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A global map of travel time to cities to assess inequalities in accessibility in 2015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9D4744-2633-4609-B330-E91BC31A1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295400"/>
            <a:ext cx="3696216" cy="3734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33027D-50B2-437D-A061-ECF582587D88}"/>
              </a:ext>
            </a:extLst>
          </p:cNvPr>
          <p:cNvSpPr txBox="1"/>
          <p:nvPr/>
        </p:nvSpPr>
        <p:spPr bwMode="auto">
          <a:xfrm>
            <a:off x="-457200" y="4116651"/>
            <a:ext cx="6172200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dirty="0"/>
              <a:t>https://map.ox.ac.uk/research-project/accessibility_to_cities/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DDF7FC-5579-4476-9965-F8F7C5E5CA5C}"/>
              </a:ext>
            </a:extLst>
          </p:cNvPr>
          <p:cNvSpPr txBox="1"/>
          <p:nvPr/>
        </p:nvSpPr>
        <p:spPr bwMode="auto">
          <a:xfrm>
            <a:off x="381000" y="5334000"/>
            <a:ext cx="838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 dirty="0"/>
              <a:t>D.J. Weiss, A. Nelson, H.S. Gibson, W. </a:t>
            </a:r>
            <a:r>
              <a:rPr lang="en-US" sz="1400" dirty="0" err="1"/>
              <a:t>Temperley</a:t>
            </a:r>
            <a:r>
              <a:rPr lang="en-US" sz="1400" dirty="0"/>
              <a:t>, S. </a:t>
            </a:r>
            <a:r>
              <a:rPr lang="en-US" sz="1400" dirty="0" err="1"/>
              <a:t>Peedell</a:t>
            </a:r>
            <a:r>
              <a:rPr lang="en-US" sz="1400" dirty="0"/>
              <a:t>, A. Lieber, M. </a:t>
            </a:r>
            <a:r>
              <a:rPr lang="en-US" sz="1400" dirty="0" err="1"/>
              <a:t>Hancher</a:t>
            </a:r>
            <a:r>
              <a:rPr lang="en-US" sz="1400" dirty="0"/>
              <a:t>, E. </a:t>
            </a:r>
            <a:r>
              <a:rPr lang="en-US" sz="1400" dirty="0" err="1"/>
              <a:t>Poyart</a:t>
            </a:r>
            <a:r>
              <a:rPr lang="en-US" sz="1400" dirty="0"/>
              <a:t>, S. </a:t>
            </a:r>
            <a:r>
              <a:rPr lang="en-US" sz="1400" dirty="0" err="1"/>
              <a:t>Belchior</a:t>
            </a:r>
            <a:r>
              <a:rPr lang="en-US" sz="1400" dirty="0"/>
              <a:t>, N. </a:t>
            </a:r>
            <a:r>
              <a:rPr lang="en-US" sz="1400" dirty="0" err="1"/>
              <a:t>Fullman</a:t>
            </a:r>
            <a:r>
              <a:rPr lang="en-US" sz="1400" dirty="0"/>
              <a:t>, B. Mappin, U. Dalrymple, J. Rozier, T.C.D. Lucas, R.E. Howes, L.S. </a:t>
            </a:r>
            <a:r>
              <a:rPr lang="en-US" sz="1400" dirty="0" err="1"/>
              <a:t>Tusting</a:t>
            </a:r>
            <a:r>
              <a:rPr lang="en-US" sz="1400" dirty="0"/>
              <a:t>, S.Y. Kang, E. Cameron, D. </a:t>
            </a:r>
            <a:r>
              <a:rPr lang="en-US" sz="1400" dirty="0" err="1"/>
              <a:t>Bisanzio</a:t>
            </a:r>
            <a:r>
              <a:rPr lang="en-US" sz="1400" dirty="0"/>
              <a:t>, K.E. Battle, S. Bhatt, and P.W. </a:t>
            </a:r>
            <a:r>
              <a:rPr lang="en-US" sz="1400" dirty="0" err="1"/>
              <a:t>Gething</a:t>
            </a:r>
            <a:r>
              <a:rPr lang="en-US" sz="1400" dirty="0"/>
              <a:t>. A global map of travel time to cities to assess inequalities in accessibility in 2015. (2018). Nature. doi:10.1038/nature25181.</a:t>
            </a:r>
            <a:endParaRPr lang="en-US" sz="1400" dirty="0">
              <a:solidFill>
                <a:srgbClr val="FFFFFF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02BF2A3-8669-4F00-AF17-D8EF19605E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612815"/>
              </p:ext>
            </p:extLst>
          </p:nvPr>
        </p:nvGraphicFramePr>
        <p:xfrm>
          <a:off x="2590800" y="6476478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9516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886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F9668-5CC7-470F-88F7-D40DFE4A5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BA6E1-ECB7-4A5C-8BAC-FDAA009E53C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4800" y="1493721"/>
            <a:ext cx="3657600" cy="4572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How do you interpret the following map? 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Crop-specific actual evapotranspiration (mm) for intermediate input level rain-fed maize for baseline period 1961-1990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1800" dirty="0"/>
              <a:t>Source : GAEZ (FAO platform) </a:t>
            </a:r>
          </a:p>
          <a:p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542297-4BBD-4356-A204-2D92FDFD6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516912"/>
            <a:ext cx="3371825" cy="4791542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1CF6E17-F978-40E6-AB7D-C96868421A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066351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790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6146A-7967-4BF2-8100-CFA7956C7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EEC5B-0843-46B0-99CE-71BCA1E5E8A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Where can you find map of socio-economic indicators at subnational scale ? 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C43B1F2-D5FC-4AE1-A936-7B8786C344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107902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184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Quiz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39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F4E5B-FCFF-4AD9-91BC-5996F144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</a:t>
            </a:r>
          </a:p>
        </p:txBody>
      </p:sp>
      <p:pic>
        <p:nvPicPr>
          <p:cNvPr id="5" name="Content Placeholder 4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3B99FAF6-A4A2-48A8-8B5F-1AFEC00DD66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2" t="10426" r="5556" b="14574"/>
          <a:stretch/>
        </p:blipFill>
        <p:spPr>
          <a:xfrm>
            <a:off x="3505200" y="2971800"/>
            <a:ext cx="5562600" cy="3429000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EDFED4B-7487-467D-B1C8-25139FE1117B}"/>
              </a:ext>
            </a:extLst>
          </p:cNvPr>
          <p:cNvSpPr txBox="1">
            <a:spLocks/>
          </p:cNvSpPr>
          <p:nvPr/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Where can you find map of socio-economic indicators at subnational scale ?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8E95EA-A687-4F65-869A-C524F7A2C4A7}"/>
              </a:ext>
            </a:extLst>
          </p:cNvPr>
          <p:cNvSpPr txBox="1"/>
          <p:nvPr/>
        </p:nvSpPr>
        <p:spPr bwMode="auto">
          <a:xfrm>
            <a:off x="190500" y="3512086"/>
            <a:ext cx="35814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400" dirty="0"/>
              <a:t>DHS data </a:t>
            </a:r>
          </a:p>
          <a:p>
            <a:pPr>
              <a:lnSpc>
                <a:spcPts val="3200"/>
              </a:lnSpc>
            </a:pPr>
            <a:r>
              <a:rPr lang="en-US" sz="2400" dirty="0">
                <a:hlinkClick r:id="rId3"/>
              </a:rPr>
              <a:t>https://dhsprogram.com/</a:t>
            </a:r>
            <a:endParaRPr lang="en-US" sz="2400" dirty="0"/>
          </a:p>
          <a:p>
            <a:pPr marL="457200" indent="-457200">
              <a:lnSpc>
                <a:spcPts val="3200"/>
              </a:lnSpc>
              <a:buAutoNum type="arabicPeriod"/>
            </a:pPr>
            <a:r>
              <a:rPr lang="en-US" sz="2400" dirty="0"/>
              <a:t>Standardized household surveys </a:t>
            </a:r>
          </a:p>
          <a:p>
            <a:pPr marL="457200" indent="-457200">
              <a:lnSpc>
                <a:spcPts val="3200"/>
              </a:lnSpc>
              <a:buAutoNum type="arabicPeriod"/>
            </a:pPr>
            <a:r>
              <a:rPr lang="en-US" sz="2400" dirty="0"/>
              <a:t>Geo-referenced </a:t>
            </a:r>
          </a:p>
          <a:p>
            <a:pPr marL="457200" indent="-457200">
              <a:lnSpc>
                <a:spcPts val="3200"/>
              </a:lnSpc>
              <a:buAutoNum type="arabicPeriod"/>
            </a:pPr>
            <a:r>
              <a:rPr lang="en-US" sz="2400" dirty="0"/>
              <a:t>More than 30 African countries </a:t>
            </a:r>
          </a:p>
          <a:p>
            <a:pPr marL="457200" indent="-457200">
              <a:lnSpc>
                <a:spcPts val="3200"/>
              </a:lnSpc>
              <a:buAutoNum type="arabicPeriod"/>
            </a:pPr>
            <a:endParaRPr lang="en-US" sz="2400" dirty="0"/>
          </a:p>
          <a:p>
            <a:pPr algn="ctr">
              <a:lnSpc>
                <a:spcPts val="3200"/>
              </a:lnSpc>
            </a:pP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63F987-3188-474D-B64A-9A869A627DA9}"/>
              </a:ext>
            </a:extLst>
          </p:cNvPr>
          <p:cNvSpPr txBox="1"/>
          <p:nvPr/>
        </p:nvSpPr>
        <p:spPr bwMode="auto">
          <a:xfrm>
            <a:off x="3962400" y="2757377"/>
            <a:ext cx="4267200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Percentage of cattle keepers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44985AA-D22C-4194-BE92-B57E8D5122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828210"/>
              </p:ext>
            </p:extLst>
          </p:nvPr>
        </p:nvGraphicFramePr>
        <p:xfrm>
          <a:off x="2590800" y="6462822"/>
          <a:ext cx="6477000" cy="308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30881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9376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7C91D-27F3-4670-B577-EA3D0A38E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D3E5F9CC-1E3E-47DD-85E5-A4E0324BEF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3486305"/>
              </p:ext>
            </p:extLst>
          </p:nvPr>
        </p:nvGraphicFramePr>
        <p:xfrm>
          <a:off x="515938" y="1295400"/>
          <a:ext cx="8018462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D20917F-4D27-4B14-8FC6-4B166C62CF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210279"/>
              </p:ext>
            </p:extLst>
          </p:nvPr>
        </p:nvGraphicFramePr>
        <p:xfrm>
          <a:off x="2590800" y="6400800"/>
          <a:ext cx="6477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23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making support tool for African context </a:t>
            </a:r>
          </a:p>
        </p:txBody>
      </p:sp>
      <p:pic>
        <p:nvPicPr>
          <p:cNvPr id="4" name="Picture 2" descr="C:\Users\cpfeifer\AppData\Local\Temp\scales-307248_1280.png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0278" y="2482073"/>
            <a:ext cx="3276600" cy="2835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228205" y="1917476"/>
            <a:ext cx="2514600" cy="39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endParaRPr lang="en-US" sz="3000" dirty="0"/>
          </a:p>
          <a:p>
            <a:pPr>
              <a:spcAft>
                <a:spcPts val="600"/>
              </a:spcAft>
            </a:pPr>
            <a:r>
              <a:rPr lang="en-US" sz="2000" dirty="0"/>
              <a:t>Complex environmental models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Data intensive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Locally relevant results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Long implementation phase</a:t>
            </a:r>
          </a:p>
          <a:p>
            <a:pPr>
              <a:spcAft>
                <a:spcPts val="300"/>
              </a:spcAft>
            </a:pPr>
            <a:endParaRPr lang="en-US" sz="2000" dirty="0"/>
          </a:p>
          <a:p>
            <a:pPr>
              <a:spcAft>
                <a:spcPts val="300"/>
              </a:spcAft>
            </a:pPr>
            <a:endParaRPr lang="en-US" sz="2000" dirty="0"/>
          </a:p>
          <a:p>
            <a:pPr algn="ctr">
              <a:spcAft>
                <a:spcPts val="300"/>
              </a:spcAft>
            </a:pP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6401197" y="2057400"/>
            <a:ext cx="2731129" cy="4272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endParaRPr lang="en-US" sz="3000" dirty="0"/>
          </a:p>
          <a:p>
            <a:pPr>
              <a:spcAft>
                <a:spcPts val="600"/>
              </a:spcAft>
            </a:pPr>
            <a:r>
              <a:rPr lang="en-US" sz="2000" dirty="0"/>
              <a:t>Simple environmental models (single dimension) 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Relies on secondary data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Too general for local relevance 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Rapidly implementable </a:t>
            </a:r>
          </a:p>
          <a:p>
            <a:pPr>
              <a:spcAft>
                <a:spcPts val="300"/>
              </a:spcAft>
            </a:pPr>
            <a:endParaRPr lang="en-US" sz="2000" dirty="0"/>
          </a:p>
          <a:p>
            <a:pPr>
              <a:spcAft>
                <a:spcPts val="300"/>
              </a:spcAft>
            </a:pPr>
            <a:endParaRPr lang="en-US" sz="2000" dirty="0"/>
          </a:p>
          <a:p>
            <a:pPr algn="ctr">
              <a:spcAft>
                <a:spcPts val="300"/>
              </a:spcAft>
            </a:pP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658577-C34D-4784-84CE-DF8A3950B447}"/>
              </a:ext>
            </a:extLst>
          </p:cNvPr>
          <p:cNvSpPr txBox="1"/>
          <p:nvPr/>
        </p:nvSpPr>
        <p:spPr bwMode="auto">
          <a:xfrm>
            <a:off x="3250194" y="1295400"/>
            <a:ext cx="2286000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dirty="0"/>
              <a:t>What level of detail is “good enough”?</a:t>
            </a:r>
            <a:endParaRPr lang="en-US" sz="2000" dirty="0">
              <a:solidFill>
                <a:srgbClr val="FFFFFF"/>
              </a:solidFill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46143EF-7E47-4DFD-9B00-C9FC2E9DBD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272003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14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7C91D-27F3-4670-B577-EA3D0A38E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decision making support tool for livestock value chains  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D3E5F9CC-1E3E-47DD-85E5-A4E0324BEF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1842345"/>
              </p:ext>
            </p:extLst>
          </p:nvPr>
        </p:nvGraphicFramePr>
        <p:xfrm>
          <a:off x="515938" y="1295400"/>
          <a:ext cx="8018462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7A7061B-CFF0-4497-898F-D99B64B333E5}"/>
              </a:ext>
            </a:extLst>
          </p:cNvPr>
          <p:cNvSpPr txBox="1"/>
          <p:nvPr/>
        </p:nvSpPr>
        <p:spPr bwMode="auto">
          <a:xfrm>
            <a:off x="3886200" y="2134186"/>
            <a:ext cx="1005403" cy="327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wordArtVert" wrap="square" rtlCol="0" anchor="ctr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b="1" dirty="0"/>
              <a:t>CLEANED</a:t>
            </a:r>
          </a:p>
          <a:p>
            <a:pPr algn="ctr">
              <a:lnSpc>
                <a:spcPts val="3200"/>
              </a:lnSpc>
            </a:pPr>
            <a:r>
              <a:rPr lang="en-US" sz="2000" b="1" dirty="0"/>
              <a:t> TOOL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A31A25A-EF5F-4500-9131-B65CEA8E1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721004"/>
              </p:ext>
            </p:extLst>
          </p:nvPr>
        </p:nvGraphicFramePr>
        <p:xfrm>
          <a:off x="2590800" y="6466840"/>
          <a:ext cx="6477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2029039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38648275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21913817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6143007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517799568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4020149536"/>
                    </a:ext>
                  </a:extLst>
                </a:gridCol>
              </a:tblGrid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Quiz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Intro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Tool general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Set-up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Conclusion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53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93783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DDF020-5A75-401C-9581-87F1F240C5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3D44FD-ABE2-45CA-990B-E55889CCA8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D979DA-C907-47EF-9F2B-3EEC14230EE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</Template>
  <TotalTime>15967</TotalTime>
  <Words>1064</Words>
  <Application>Microsoft Office PowerPoint</Application>
  <PresentationFormat>On-screen Show (4:3)</PresentationFormat>
  <Paragraphs>244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ilri_powerpoint_template_Feb2013</vt:lpstr>
      <vt:lpstr>PowerPoint Presentation</vt:lpstr>
      <vt:lpstr>Quiz </vt:lpstr>
      <vt:lpstr>Quiz </vt:lpstr>
      <vt:lpstr>Quiz</vt:lpstr>
      <vt:lpstr>Quiz </vt:lpstr>
      <vt:lpstr>Quiz</vt:lpstr>
      <vt:lpstr>Introduction </vt:lpstr>
      <vt:lpstr>Decision making support tool for African context </vt:lpstr>
      <vt:lpstr>Creating a decision making support tool for livestock value chains  </vt:lpstr>
      <vt:lpstr>Why a decision making support tool for livestock? </vt:lpstr>
      <vt:lpstr>What is CLEANED ?  Decision making support tool for livestock value chains </vt:lpstr>
      <vt:lpstr>Environmental impacts from livestock </vt:lpstr>
      <vt:lpstr>Set-up of the CLEANED tool </vt:lpstr>
      <vt:lpstr>Interface for Bama site in Burkina Faso</vt:lpstr>
      <vt:lpstr>Interface for Bama site in Burkina Faso</vt:lpstr>
      <vt:lpstr>Impact computation in CLEANED</vt:lpstr>
      <vt:lpstr>Example of a CLEANED output (Bama)</vt:lpstr>
      <vt:lpstr>Use of the CLEANED tool for engagement </vt:lpstr>
      <vt:lpstr>Conclusion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Pfeifer, Catherine(ILRI)</dc:creator>
  <cp:lastModifiedBy>Yabowork, Abenet (ILRI)</cp:lastModifiedBy>
  <cp:revision>60</cp:revision>
  <dcterms:created xsi:type="dcterms:W3CDTF">2018-03-16T06:24:20Z</dcterms:created>
  <dcterms:modified xsi:type="dcterms:W3CDTF">2019-02-01T11:16:13Z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