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comments/modernComment_7FFE5F33_E5588C4F.xml" ContentType="application/vnd.ms-powerpoint.comments+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comments/modernComment_7FFE5F9E_20506286.xml" ContentType="application/vnd.ms-powerpoint.comments+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6" r:id="rId4"/>
    <p:sldMasterId id="2147483801" r:id="rId5"/>
  </p:sldMasterIdLst>
  <p:notesMasterIdLst>
    <p:notesMasterId r:id="rId77"/>
  </p:notesMasterIdLst>
  <p:handoutMasterIdLst>
    <p:handoutMasterId r:id="rId78"/>
  </p:handoutMasterIdLst>
  <p:sldIdLst>
    <p:sldId id="2147377064" r:id="rId6"/>
    <p:sldId id="262" r:id="rId7"/>
    <p:sldId id="2147376752" r:id="rId8"/>
    <p:sldId id="2147376958" r:id="rId9"/>
    <p:sldId id="2147376959" r:id="rId10"/>
    <p:sldId id="2147376960" r:id="rId11"/>
    <p:sldId id="2147376901" r:id="rId12"/>
    <p:sldId id="2147376961" r:id="rId13"/>
    <p:sldId id="2147376902" r:id="rId14"/>
    <p:sldId id="2147376962" r:id="rId15"/>
    <p:sldId id="264" r:id="rId16"/>
    <p:sldId id="2147377005" r:id="rId17"/>
    <p:sldId id="2147376967" r:id="rId18"/>
    <p:sldId id="2147376994" r:id="rId19"/>
    <p:sldId id="2147377006" r:id="rId20"/>
    <p:sldId id="2147377007" r:id="rId21"/>
    <p:sldId id="2147377008" r:id="rId22"/>
    <p:sldId id="2147377009" r:id="rId23"/>
    <p:sldId id="2147377010" r:id="rId24"/>
    <p:sldId id="2147377011" r:id="rId25"/>
    <p:sldId id="2147377062" r:id="rId26"/>
    <p:sldId id="2147377012" r:id="rId27"/>
    <p:sldId id="2147377059" r:id="rId28"/>
    <p:sldId id="2147377014" r:id="rId29"/>
    <p:sldId id="2147377015" r:id="rId30"/>
    <p:sldId id="2147377016" r:id="rId31"/>
    <p:sldId id="2147377017" r:id="rId32"/>
    <p:sldId id="2147377018" r:id="rId33"/>
    <p:sldId id="2147377019" r:id="rId34"/>
    <p:sldId id="2147377020" r:id="rId35"/>
    <p:sldId id="2147377021" r:id="rId36"/>
    <p:sldId id="2147377022" r:id="rId37"/>
    <p:sldId id="2147377023" r:id="rId38"/>
    <p:sldId id="2147377024" r:id="rId39"/>
    <p:sldId id="2147377060" r:id="rId40"/>
    <p:sldId id="2147377026" r:id="rId41"/>
    <p:sldId id="2147377061" r:id="rId42"/>
    <p:sldId id="2147377028" r:id="rId43"/>
    <p:sldId id="2147377029" r:id="rId44"/>
    <p:sldId id="2147377030" r:id="rId45"/>
    <p:sldId id="2147377031" r:id="rId46"/>
    <p:sldId id="2147377032" r:id="rId47"/>
    <p:sldId id="2147377033" r:id="rId48"/>
    <p:sldId id="2147377034" r:id="rId49"/>
    <p:sldId id="2147377035" r:id="rId50"/>
    <p:sldId id="2147377036" r:id="rId51"/>
    <p:sldId id="2147377037" r:id="rId52"/>
    <p:sldId id="2147377038" r:id="rId53"/>
    <p:sldId id="2147377039" r:id="rId54"/>
    <p:sldId id="2147377040" r:id="rId55"/>
    <p:sldId id="2147377041" r:id="rId56"/>
    <p:sldId id="2147377043" r:id="rId57"/>
    <p:sldId id="2147376945" r:id="rId58"/>
    <p:sldId id="2147376946" r:id="rId59"/>
    <p:sldId id="2147376947" r:id="rId60"/>
    <p:sldId id="2147377044" r:id="rId61"/>
    <p:sldId id="2147377045" r:id="rId62"/>
    <p:sldId id="2147377046" r:id="rId63"/>
    <p:sldId id="2147377047" r:id="rId64"/>
    <p:sldId id="2147377048" r:id="rId65"/>
    <p:sldId id="2147377049" r:id="rId66"/>
    <p:sldId id="2147377050" r:id="rId67"/>
    <p:sldId id="2147377051" r:id="rId68"/>
    <p:sldId id="2147376816" r:id="rId69"/>
    <p:sldId id="2147377052" r:id="rId70"/>
    <p:sldId id="2147376817" r:id="rId71"/>
    <p:sldId id="2147377063" r:id="rId72"/>
    <p:sldId id="2147377053" r:id="rId73"/>
    <p:sldId id="2147377054" r:id="rId74"/>
    <p:sldId id="2147377055" r:id="rId75"/>
    <p:sldId id="2147377056" r:id="rId76"/>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06FA20D-6D33-47AA-833E-9CE097717436}">
          <p14:sldIdLst>
            <p14:sldId id="2147377064"/>
            <p14:sldId id="262"/>
            <p14:sldId id="2147376752"/>
            <p14:sldId id="2147376958"/>
            <p14:sldId id="2147376959"/>
            <p14:sldId id="2147376960"/>
            <p14:sldId id="2147376901"/>
            <p14:sldId id="2147376961"/>
            <p14:sldId id="2147376902"/>
            <p14:sldId id="2147376962"/>
            <p14:sldId id="264"/>
            <p14:sldId id="2147377005"/>
            <p14:sldId id="2147376967"/>
            <p14:sldId id="2147376994"/>
            <p14:sldId id="2147377006"/>
            <p14:sldId id="2147377007"/>
            <p14:sldId id="2147377008"/>
            <p14:sldId id="2147377009"/>
            <p14:sldId id="2147377010"/>
            <p14:sldId id="2147377011"/>
            <p14:sldId id="2147377062"/>
            <p14:sldId id="2147377012"/>
            <p14:sldId id="2147377059"/>
            <p14:sldId id="2147377014"/>
            <p14:sldId id="2147377015"/>
            <p14:sldId id="2147377016"/>
            <p14:sldId id="2147377017"/>
            <p14:sldId id="2147377018"/>
            <p14:sldId id="2147377019"/>
            <p14:sldId id="2147377020"/>
            <p14:sldId id="2147377021"/>
            <p14:sldId id="2147377022"/>
            <p14:sldId id="2147377023"/>
            <p14:sldId id="2147377024"/>
            <p14:sldId id="2147377060"/>
            <p14:sldId id="2147377026"/>
            <p14:sldId id="2147377061"/>
            <p14:sldId id="2147377028"/>
            <p14:sldId id="2147377029"/>
            <p14:sldId id="2147377030"/>
            <p14:sldId id="2147377031"/>
            <p14:sldId id="2147377032"/>
            <p14:sldId id="2147377033"/>
            <p14:sldId id="2147377034"/>
            <p14:sldId id="2147377035"/>
            <p14:sldId id="2147377036"/>
            <p14:sldId id="2147377037"/>
            <p14:sldId id="2147377038"/>
            <p14:sldId id="2147377039"/>
            <p14:sldId id="2147377040"/>
            <p14:sldId id="2147377041"/>
            <p14:sldId id="2147377043"/>
            <p14:sldId id="2147376945"/>
            <p14:sldId id="2147376946"/>
            <p14:sldId id="2147376947"/>
            <p14:sldId id="2147377044"/>
            <p14:sldId id="2147377045"/>
            <p14:sldId id="2147377046"/>
            <p14:sldId id="2147377047"/>
            <p14:sldId id="2147377048"/>
            <p14:sldId id="2147377049"/>
          </p14:sldIdLst>
        </p14:section>
        <p14:section name="Closing" id="{2F96052D-FD91-4AF1-A23D-5D9B1C414A9A}">
          <p14:sldIdLst>
            <p14:sldId id="2147377050"/>
            <p14:sldId id="2147377051"/>
            <p14:sldId id="2147376816"/>
            <p14:sldId id="2147377052"/>
            <p14:sldId id="2147376817"/>
            <p14:sldId id="2147377063"/>
            <p14:sldId id="2147377053"/>
            <p14:sldId id="2147377054"/>
            <p14:sldId id="2147377055"/>
            <p14:sldId id="2147377056"/>
          </p14:sldIdLst>
        </p14:section>
      </p14:sectionLst>
    </p:ext>
    <p:ext uri="{EFAFB233-063F-42B5-8137-9DF3F51BA10A}">
      <p15:sldGuideLst xmlns:p15="http://schemas.microsoft.com/office/powerpoint/2012/main">
        <p15:guide id="1" orient="horz" pos="1272" userDrawn="1">
          <p15:clr>
            <a:srgbClr val="A4A3A4"/>
          </p15:clr>
        </p15:guide>
        <p15:guide id="2" pos="2568" userDrawn="1">
          <p15:clr>
            <a:srgbClr val="A4A3A4"/>
          </p15:clr>
        </p15:guide>
        <p15:guide id="3" orient="horz" pos="67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1CB135-A40E-23B1-2771-704568DC6A96}" name="Anjalee" initials="A" userId="Anjalee" providerId="None"/>
  <p188:author id="{EA277469-CD27-AA35-C7BF-EF423AE163CF}" name="Cole, Steven Michael (IITA)" initials="SC" userId="S::S.Cole@cgiar.org::233b81d9-6e69-44d9-aa56-d0bf890d7ac3" providerId="AD"/>
  <p188:author id="{5C914585-BB8B-4425-D5C1-E73A4516461C}" name="Lim, Florine (WorldFish)" initials="L(" userId="S::f.lim@cgiar.org::8a16678b-ac28-47a9-abf3-a733e46cb1c4" providerId="AD"/>
  <p188:author id="{980AB4B1-58AA-CEBC-5861-2C8C8B72E8C8}" name="Johnson, Toby (CGIAR System Organization)" initials="JT(SO" userId="S::t.johnson@cgiar.org::60ca22a3-a1be-4e54-9ebf-a2fdf70a49d7" providerId="AD"/>
  <p188:author id="{7807AEB6-EB18-1FAB-5AC8-4878DBBC5A26}" name="Chua, Seong Lee (WorldFish)" initials="C(" userId="S::s.chua@cgiar.org::582bd3ec-1c5a-4200-8674-e2d91e31fa17" providerId="AD"/>
  <p188:author id="{8A3692B8-B9CC-0D95-F700-0F02CA512C87}" name="Hebebrand, Charlotte (IFPRI)" initials="H(" userId="S::c.hebebrand@cgiar.org::349e9781-62e4-4293-9398-69ccf02f1342" providerId="AD"/>
  <p188:author id="{30A21FD6-5426-73BC-3682-E2B8F1D3768C}" name="Goldstein, Peter (HarvestPlus)" initials="G(" userId="S::p.goldstein@cgiar.org::68e7f4e6-a097-4c82-96f0-f2639051e46f" providerId="AD"/>
  <p188:author id="{450F91D6-102A-0197-22DC-AF2B9CD2653E}" name="Elizabeth Costenbader" initials="EC" userId="4ce723f2c6cf6796" providerId="Windows Live"/>
  <p188:author id="{DE1684E8-2694-99C2-1844-7140E51577E9}" name="Poire, Valerie (CGIAR System Organization)" initials="PO" userId="S::v.poire@cgiar.org::aa6ecc9c-c4e6-4d04-853a-06a1f3d8768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9" name="Hilary Wild" initials="KCB" lastIdx="1" clrIdx="28">
    <p:extLst>
      <p:ext uri="{19B8F6BF-5375-455C-9EA6-DF929625EA0E}">
        <p15:presenceInfo xmlns:p15="http://schemas.microsoft.com/office/powerpoint/2012/main" userId="Hilary Wild" providerId="None"/>
      </p:ext>
    </p:extLst>
  </p:cmAuthor>
  <p:cmAuthor id="1" name="SMO" initials="SMO" lastIdx="42" clrIdx="0">
    <p:extLst>
      <p:ext uri="{19B8F6BF-5375-455C-9EA6-DF929625EA0E}">
        <p15:presenceInfo xmlns:p15="http://schemas.microsoft.com/office/powerpoint/2012/main" userId="SMO" providerId="None"/>
      </p:ext>
    </p:extLst>
  </p:cmAuthor>
  <p:cmAuthor id="30" name="Stiger, Porscha (CGIAR System Organization)" initials="SO" lastIdx="1" clrIdx="29">
    <p:extLst>
      <p:ext uri="{19B8F6BF-5375-455C-9EA6-DF929625EA0E}">
        <p15:presenceInfo xmlns:p15="http://schemas.microsoft.com/office/powerpoint/2012/main" userId="S::p.stiger@cgiar.org::b227045f-2210-4e02-abb8-75ff04991e61" providerId="AD"/>
      </p:ext>
    </p:extLst>
  </p:cmAuthor>
  <p:cmAuthor id="2" name="Quinn, Sara (CGIAR System Organization)" initials="QO" lastIdx="16" clrIdx="1">
    <p:extLst>
      <p:ext uri="{19B8F6BF-5375-455C-9EA6-DF929625EA0E}">
        <p15:presenceInfo xmlns:p15="http://schemas.microsoft.com/office/powerpoint/2012/main" userId="S::s.quinn@cgiar.org::e47d3906-c87f-4279-96ef-102eef59e167" providerId="AD"/>
      </p:ext>
    </p:extLst>
  </p:cmAuthor>
  <p:cmAuthor id="31" name="Guest User" initials="GU" lastIdx="7" clrIdx="30">
    <p:extLst>
      <p:ext uri="{19B8F6BF-5375-455C-9EA6-DF929625EA0E}">
        <p15:presenceInfo xmlns:p15="http://schemas.microsoft.com/office/powerpoint/2012/main" userId="S::urn:spo:anon#0404871ba695701a10a0162af294714e4cdcc206fa77375f1959f691b90d81d2::" providerId="AD"/>
      </p:ext>
    </p:extLst>
  </p:cmAuthor>
  <p:cmAuthor id="3" name="Cussen, Olwen (CGIAR System Organization)" initials="CO(SO" lastIdx="15" clrIdx="2">
    <p:extLst>
      <p:ext uri="{19B8F6BF-5375-455C-9EA6-DF929625EA0E}">
        <p15:presenceInfo xmlns:p15="http://schemas.microsoft.com/office/powerpoint/2012/main" userId="S-1-5-21-1606980848-162531612-839522115-24247" providerId="AD"/>
      </p:ext>
    </p:extLst>
  </p:cmAuthor>
  <p:cmAuthor id="32" name="Krivonos, Ekaterina (CGIAR System Organization)" initials="KE(SO)" lastIdx="6" clrIdx="31">
    <p:extLst>
      <p:ext uri="{19B8F6BF-5375-455C-9EA6-DF929625EA0E}">
        <p15:presenceInfo xmlns:p15="http://schemas.microsoft.com/office/powerpoint/2012/main" userId="Krivonos, Ekaterina (CGIAR System Organization)" providerId="None"/>
      </p:ext>
    </p:extLst>
  </p:cmAuthor>
  <p:cmAuthor id="4" name="Compton, Julia (System Org - Consultant)" initials="CC" lastIdx="15" clrIdx="3">
    <p:extLst>
      <p:ext uri="{19B8F6BF-5375-455C-9EA6-DF929625EA0E}">
        <p15:presenceInfo xmlns:p15="http://schemas.microsoft.com/office/powerpoint/2012/main" userId="S::j.compton@cgiar.org::a345051f-47b9-4aa0-a315-f5825f871d12" providerId="AD"/>
      </p:ext>
    </p:extLst>
  </p:cmAuthor>
  <p:cmAuthor id="33" name="Menzies, Donald (CGIAR System Organization)" initials="MD(SO" lastIdx="1" clrIdx="32">
    <p:extLst>
      <p:ext uri="{19B8F6BF-5375-455C-9EA6-DF929625EA0E}">
        <p15:presenceInfo xmlns:p15="http://schemas.microsoft.com/office/powerpoint/2012/main" userId="S::D.Menzies@cgiar.org::63bac19d-d8c5-47d7-88a7-7f5ef5579d37" providerId="AD"/>
      </p:ext>
    </p:extLst>
  </p:cmAuthor>
  <p:cmAuthor id="5" name="Manning-Thomas, Nadia (CGIAR System Organization)" initials="MO" lastIdx="43" clrIdx="4">
    <p:extLst>
      <p:ext uri="{19B8F6BF-5375-455C-9EA6-DF929625EA0E}">
        <p15:presenceInfo xmlns:p15="http://schemas.microsoft.com/office/powerpoint/2012/main" userId="S::n.manning-thomas@cgiar.org::ee10a1cf-a826-4e78-830f-408c70a5cff8" providerId="AD"/>
      </p:ext>
    </p:extLst>
  </p:cmAuthor>
  <p:cmAuthor id="6" name="Manning-Thomas, Nadia (CGIAR System Organization)" initials="MN(SO" lastIdx="17" clrIdx="5">
    <p:extLst>
      <p:ext uri="{19B8F6BF-5375-455C-9EA6-DF929625EA0E}">
        <p15:presenceInfo xmlns:p15="http://schemas.microsoft.com/office/powerpoint/2012/main" userId="S-1-12-1-3994067407-1316530214-2353008515-4174357872" providerId="AD"/>
      </p:ext>
    </p:extLst>
  </p:cmAuthor>
  <p:cmAuthor id="7" name="Samuel Stacey" initials="SS" lastIdx="8" clrIdx="6">
    <p:extLst>
      <p:ext uri="{19B8F6BF-5375-455C-9EA6-DF929625EA0E}">
        <p15:presenceInfo xmlns:p15="http://schemas.microsoft.com/office/powerpoint/2012/main" userId="73e9e930-5ebd-41ab-a84c-43886a41a844" providerId="Windows Live"/>
      </p:ext>
    </p:extLst>
  </p:cmAuthor>
  <p:cmAuthor id="8" name="AZ" initials="ZA(" lastIdx="8" clrIdx="7">
    <p:extLst>
      <p:ext uri="{19B8F6BF-5375-455C-9EA6-DF929625EA0E}">
        <p15:presenceInfo xmlns:p15="http://schemas.microsoft.com/office/powerpoint/2012/main" userId="AZ" providerId="None"/>
      </p:ext>
    </p:extLst>
  </p:cmAuthor>
  <p:cmAuthor id="9" name="CGIAR SMO" initials="SMO" lastIdx="40" clrIdx="8">
    <p:extLst>
      <p:ext uri="{19B8F6BF-5375-455C-9EA6-DF929625EA0E}">
        <p15:presenceInfo xmlns:p15="http://schemas.microsoft.com/office/powerpoint/2012/main" userId="CGIAR SMO" providerId="None"/>
      </p:ext>
    </p:extLst>
  </p:cmAuthor>
  <p:cmAuthor id="10" name="Grainger-Jones, Elwyn (CGIAR System Organization)" initials="GO" lastIdx="10" clrIdx="9">
    <p:extLst>
      <p:ext uri="{19B8F6BF-5375-455C-9EA6-DF929625EA0E}">
        <p15:presenceInfo xmlns:p15="http://schemas.microsoft.com/office/powerpoint/2012/main" userId="S::egraingerjones@cgiar.org::68712cb9-d77d-4e25-9a1a-b1c2e9a3748b" providerId="AD"/>
      </p:ext>
    </p:extLst>
  </p:cmAuthor>
  <p:cmAuthor id="11" name="Colomer, Julien (CGIAR System Organization)" initials="CJ(SO" lastIdx="9" clrIdx="10">
    <p:extLst>
      <p:ext uri="{19B8F6BF-5375-455C-9EA6-DF929625EA0E}">
        <p15:presenceInfo xmlns:p15="http://schemas.microsoft.com/office/powerpoint/2012/main" userId="S::J.Colomer@cgiar.org::b2411d90-1fdc-4700-bb9a-fbe80d4d111c" providerId="AD"/>
      </p:ext>
    </p:extLst>
  </p:cmAuthor>
  <p:cmAuthor id="12" name="Smith, Andrew (CGIAR System Organization)" initials="SA(SO" lastIdx="21" clrIdx="11">
    <p:extLst>
      <p:ext uri="{19B8F6BF-5375-455C-9EA6-DF929625EA0E}">
        <p15:presenceInfo xmlns:p15="http://schemas.microsoft.com/office/powerpoint/2012/main" userId="S::A.J.Smith@cgiar.org::8a06fa0c-eddd-41d8-b9af-fa582b122ae0" providerId="AD"/>
      </p:ext>
    </p:extLst>
  </p:cmAuthor>
  <p:cmAuthor id="13" name="Craig, Jamie (CGIAR System Organization)" initials="CJ(SO" lastIdx="13" clrIdx="12">
    <p:extLst>
      <p:ext uri="{19B8F6BF-5375-455C-9EA6-DF929625EA0E}">
        <p15:presenceInfo xmlns:p15="http://schemas.microsoft.com/office/powerpoint/2012/main" userId="S::J.Craig@cgiar.org::267bf317-b355-4c71-b132-eff8930cd9d0" providerId="AD"/>
      </p:ext>
    </p:extLst>
  </p:cmAuthor>
  <p:cmAuthor id="14" name="Zandstra, Andre (CGIAR System Organization)" initials="ZO" lastIdx="7" clrIdx="13">
    <p:extLst>
      <p:ext uri="{19B8F6BF-5375-455C-9EA6-DF929625EA0E}">
        <p15:presenceInfo xmlns:p15="http://schemas.microsoft.com/office/powerpoint/2012/main" userId="S::a.zandstra@cgiar.org::ecab230e-e994-4cc7-af01-3de217e03e50" providerId="AD"/>
      </p:ext>
    </p:extLst>
  </p:cmAuthor>
  <p:cmAuthor id="15" name="Sundstrom, Roland (CGIAR System Organization)" initials="SR(SO" lastIdx="42" clrIdx="14">
    <p:extLst>
      <p:ext uri="{19B8F6BF-5375-455C-9EA6-DF929625EA0E}">
        <p15:presenceInfo xmlns:p15="http://schemas.microsoft.com/office/powerpoint/2012/main" userId="S::R.Sundstrom@cgiar.org::30fde8fb-5bdf-4c9b-b55e-ee8834a87165" providerId="AD"/>
      </p:ext>
    </p:extLst>
  </p:cmAuthor>
  <p:cmAuthor id="16" name="Bennett, Karmen (CGIAR System Organization)" initials="BO" lastIdx="5" clrIdx="15">
    <p:extLst>
      <p:ext uri="{19B8F6BF-5375-455C-9EA6-DF929625EA0E}">
        <p15:presenceInfo xmlns:p15="http://schemas.microsoft.com/office/powerpoint/2012/main" userId="S::k.bennett@cgiar.org::7ce980d7-af5d-4d40-85e4-4f613acfcee5" providerId="AD"/>
      </p:ext>
    </p:extLst>
  </p:cmAuthor>
  <p:cmAuthor id="17" name="Karmen" initials="KCB" lastIdx="12" clrIdx="16">
    <p:extLst>
      <p:ext uri="{19B8F6BF-5375-455C-9EA6-DF929625EA0E}">
        <p15:presenceInfo xmlns:p15="http://schemas.microsoft.com/office/powerpoint/2012/main" userId="Karmen" providerId="None"/>
      </p:ext>
    </p:extLst>
  </p:cmAuthor>
  <p:cmAuthor id="18" name="Author" initials="Author" lastIdx="7" clrIdx="17">
    <p:extLst>
      <p:ext uri="{19B8F6BF-5375-455C-9EA6-DF929625EA0E}">
        <p15:presenceInfo xmlns:p15="http://schemas.microsoft.com/office/powerpoint/2012/main" userId="Author" providerId="None"/>
      </p:ext>
    </p:extLst>
  </p:cmAuthor>
  <p:cmAuthor id="19" name="System Organization" initials="SO" lastIdx="1" clrIdx="18">
    <p:extLst>
      <p:ext uri="{19B8F6BF-5375-455C-9EA6-DF929625EA0E}">
        <p15:presenceInfo xmlns:p15="http://schemas.microsoft.com/office/powerpoint/2012/main" userId="System Organization" providerId="None"/>
      </p:ext>
    </p:extLst>
  </p:cmAuthor>
  <p:cmAuthor id="20" name="Olwen Cussen" initials="OC" lastIdx="47" clrIdx="19">
    <p:extLst>
      <p:ext uri="{19B8F6BF-5375-455C-9EA6-DF929625EA0E}">
        <p15:presenceInfo xmlns:p15="http://schemas.microsoft.com/office/powerpoint/2012/main" userId="Olwen Cussen" providerId="None"/>
      </p:ext>
    </p:extLst>
  </p:cmAuthor>
  <p:cmAuthor id="21" name="CGIAR" initials="CGIAR" lastIdx="34" clrIdx="20">
    <p:extLst>
      <p:ext uri="{19B8F6BF-5375-455C-9EA6-DF929625EA0E}">
        <p15:presenceInfo xmlns:p15="http://schemas.microsoft.com/office/powerpoint/2012/main" userId="CGIAR" providerId="None"/>
      </p:ext>
    </p:extLst>
  </p:cmAuthor>
  <p:cmAuthor id="22" name="Solomos, Georgios (CGIAR System Organization)" initials="SG(SO" lastIdx="1" clrIdx="21">
    <p:extLst>
      <p:ext uri="{19B8F6BF-5375-455C-9EA6-DF929625EA0E}">
        <p15:presenceInfo xmlns:p15="http://schemas.microsoft.com/office/powerpoint/2012/main" userId="S::G.Solomos@cgiar.org::f5765543-009b-41bd-8170-034be5f9e1ea" providerId="AD"/>
      </p:ext>
    </p:extLst>
  </p:cmAuthor>
  <p:cmAuthor id="23" name="Elwyn" initials="EGJ" lastIdx="23" clrIdx="22">
    <p:extLst>
      <p:ext uri="{19B8F6BF-5375-455C-9EA6-DF929625EA0E}">
        <p15:presenceInfo xmlns:p15="http://schemas.microsoft.com/office/powerpoint/2012/main" userId="Elwyn" providerId="None"/>
      </p:ext>
    </p:extLst>
  </p:cmAuthor>
  <p:cmAuthor id="24" name="Sinosi, Isobel (CGIAR System Organization)" initials="SI(SO" lastIdx="1" clrIdx="23">
    <p:extLst>
      <p:ext uri="{19B8F6BF-5375-455C-9EA6-DF929625EA0E}">
        <p15:presenceInfo xmlns:p15="http://schemas.microsoft.com/office/powerpoint/2012/main" userId="S::i.sinosi@cgiar.org::a17db583-3546-473a-8f5a-bdaeb28beadd" providerId="AD"/>
      </p:ext>
    </p:extLst>
  </p:cmAuthor>
  <p:cmAuthor id="25" name="Vermeulen, Sonja (CGIAR System Organization)" initials="VO" lastIdx="11" clrIdx="24">
    <p:extLst>
      <p:ext uri="{19B8F6BF-5375-455C-9EA6-DF929625EA0E}">
        <p15:presenceInfo xmlns:p15="http://schemas.microsoft.com/office/powerpoint/2012/main" userId="S::s.vermeulen@cgiar.org::7f3eeccc-c54f-466f-9870-0d205a5c6de4" providerId="AD"/>
      </p:ext>
    </p:extLst>
  </p:cmAuthor>
  <p:cmAuthor id="26" name="Karmen Bennett" initials="KCB" lastIdx="16" clrIdx="25">
    <p:extLst>
      <p:ext uri="{19B8F6BF-5375-455C-9EA6-DF929625EA0E}">
        <p15:presenceInfo xmlns:p15="http://schemas.microsoft.com/office/powerpoint/2012/main" userId="Karmen Bennett" providerId="None"/>
      </p:ext>
    </p:extLst>
  </p:cmAuthor>
  <p:cmAuthor id="27" name="Poire, Valerie (CGIAR System Organization)" initials="PO" lastIdx="1" clrIdx="26">
    <p:extLst>
      <p:ext uri="{19B8F6BF-5375-455C-9EA6-DF929625EA0E}">
        <p15:presenceInfo xmlns:p15="http://schemas.microsoft.com/office/powerpoint/2012/main" userId="S::v.poire@cgiar.org::aa6ecc9c-c4e6-4d04-853a-06a1f3d87686" providerId="AD"/>
      </p:ext>
    </p:extLst>
  </p:cmAuthor>
  <p:cmAuthor id="28" name="Sadoff, Claudia (One CGIAR)" initials="SC" lastIdx="10" clrIdx="27">
    <p:extLst>
      <p:ext uri="{19B8F6BF-5375-455C-9EA6-DF929625EA0E}">
        <p15:presenceInfo xmlns:p15="http://schemas.microsoft.com/office/powerpoint/2012/main" userId="S::c.sadoff@cgiar.org::9c4fb457-88be-4c22-a8f2-ef36117e7ee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287E"/>
    <a:srgbClr val="FFC000"/>
    <a:srgbClr val="F4A21B"/>
    <a:srgbClr val="FFD676"/>
    <a:srgbClr val="E224E2"/>
    <a:srgbClr val="9751CB"/>
    <a:srgbClr val="203600"/>
    <a:srgbClr val="FA48D4"/>
    <a:srgbClr val="F79520"/>
    <a:srgbClr val="F086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75" autoAdjust="0"/>
    <p:restoredTop sz="76996" autoAdjust="0"/>
  </p:normalViewPr>
  <p:slideViewPr>
    <p:cSldViewPr snapToGrid="0">
      <p:cViewPr>
        <p:scale>
          <a:sx n="49" d="100"/>
          <a:sy n="49" d="100"/>
        </p:scale>
        <p:origin x="1284" y="32"/>
      </p:cViewPr>
      <p:guideLst>
        <p:guide orient="horz" pos="1272"/>
        <p:guide pos="2568"/>
        <p:guide orient="horz" pos="672"/>
      </p:guideLst>
    </p:cSldViewPr>
  </p:slideViewPr>
  <p:notesTextViewPr>
    <p:cViewPr>
      <p:scale>
        <a:sx n="1" d="1"/>
        <a:sy n="1" d="1"/>
      </p:scale>
      <p:origin x="0" y="0"/>
    </p:cViewPr>
  </p:notesTextViewPr>
  <p:sorterViewPr>
    <p:cViewPr varScale="1">
      <p:scale>
        <a:sx n="1" d="1"/>
        <a:sy n="1" d="1"/>
      </p:scale>
      <p:origin x="0" y="-4968"/>
    </p:cViewPr>
  </p:sorterViewPr>
  <p:notesViewPr>
    <p:cSldViewPr snapToGrid="0">
      <p:cViewPr>
        <p:scale>
          <a:sx n="1" d="2"/>
          <a:sy n="1" d="2"/>
        </p:scale>
        <p:origin x="3480" y="3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microsoft.com/office/2018/10/relationships/authors" Target="authors.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commentAuthors" Target="commentAuthors.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handoutMaster" Target="handoutMasters/handoutMaster1.xml"/><Relationship Id="rId8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s>
</file>

<file path=ppt/comments/modernComment_7FFE5F33_E5588C4F.xml><?xml version="1.0" encoding="utf-8"?>
<p188:cmLst xmlns:a="http://schemas.openxmlformats.org/drawingml/2006/main" xmlns:r="http://schemas.openxmlformats.org/officeDocument/2006/relationships" xmlns:p188="http://schemas.microsoft.com/office/powerpoint/2018/8/main">
  <p188:cm id="{1B6DFC85-8A81-468A-9ECC-9F9FCA39BCD8}" authorId="{450F91D6-102A-0197-22DC-AF2B9CD2653E}" created="2024-12-17T01:28:02.888">
    <pc:sldMkLst xmlns:pc="http://schemas.microsoft.com/office/powerpoint/2013/main/command">
      <pc:docMk/>
      <pc:sldMk cId="3847785551" sldId="2147376947"/>
    </pc:sldMkLst>
    <p188:txBody>
      <a:bodyPr/>
      <a:lstStyle/>
      <a:p>
        <a:r>
          <a:rPr lang="en-US"/>
          <a:t>Florine, I added these images as a screenshot from the FFBS toolkit, which can be found here: FFBS-TOOLKIT_SECOND-EDITION.pdf. If you think too many images for one slide feel free to select one or two to cut it down to.</a:t>
        </a:r>
      </a:p>
    </p188:txBody>
  </p188:cm>
</p188:cmLst>
</file>

<file path=ppt/comments/modernComment_7FFE5F9E_20506286.xml><?xml version="1.0" encoding="utf-8"?>
<p188:cmLst xmlns:a="http://schemas.openxmlformats.org/drawingml/2006/main" xmlns:r="http://schemas.openxmlformats.org/officeDocument/2006/relationships" xmlns:p188="http://schemas.microsoft.com/office/powerpoint/2018/8/main">
  <p188:cm id="{2E6BE352-B581-4664-858A-21980A3A61E8}" authorId="{450F91D6-102A-0197-22DC-AF2B9CD2653E}" created="2024-12-16T23:08:48.849">
    <ac:deMkLst xmlns:ac="http://schemas.microsoft.com/office/drawing/2013/main/command">
      <pc:docMk xmlns:pc="http://schemas.microsoft.com/office/powerpoint/2013/main/command"/>
      <pc:sldMk xmlns:pc="http://schemas.microsoft.com/office/powerpoint/2013/main/command" cId="542139014" sldId="2147377054"/>
      <ac:spMk id="3" creationId="{F92BB58F-7D89-0726-D51D-E98BD44CAEAC}"/>
    </ac:deMkLst>
    <p188:txBody>
      <a:bodyPr/>
      <a:lstStyle/>
      <a:p>
        <a:r>
          <a:rPr lang="en-US"/>
          <a:t>Do we need all of these?
Available at: https://www.who.int/publications/i/item/924159358X</a:t>
        </a:r>
      </a:p>
    </p188:txBody>
  </p188:cm>
</p188:cmLst>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E4FA7A-DDFD-5140-B5E8-8B2EE2EFEFC9}" type="doc">
      <dgm:prSet loTypeId="urn:microsoft.com/office/officeart/2005/8/layout/hList1" loCatId="" qsTypeId="urn:microsoft.com/office/officeart/2005/8/quickstyle/simple1" qsCatId="simple" csTypeId="urn:microsoft.com/office/officeart/2005/8/colors/accent0_3" csCatId="mainScheme" phldr="1"/>
      <dgm:spPr/>
      <dgm:t>
        <a:bodyPr/>
        <a:lstStyle/>
        <a:p>
          <a:endParaRPr lang="en-GB"/>
        </a:p>
      </dgm:t>
    </dgm:pt>
    <dgm:pt modelId="{709D5AC1-66D7-A04C-98AC-FC4778405FF6}">
      <dgm:prSet phldrT="[Text]" custT="1"/>
      <dgm:spPr>
        <a:xfrm>
          <a:off x="2245" y="28027"/>
          <a:ext cx="2188942" cy="691200"/>
        </a:xfrm>
        <a:prstGeom prst="rect">
          <a:avLst/>
        </a:prstGeom>
        <a:solidFill>
          <a:srgbClr val="A2287E">
            <a:alpha val="46000"/>
          </a:srgbClr>
        </a:solidFill>
        <a:ln w="6350" cap="flat" cmpd="sng" algn="ctr">
          <a:solidFill>
            <a:srgbClr val="A2287E">
              <a:alpha val="6000"/>
            </a:srgbClr>
          </a:solidFill>
          <a:prstDash val="solid"/>
          <a:miter lim="800000"/>
        </a:ln>
        <a:effectLst>
          <a:outerShdw blurRad="558800" sx="104000" sy="104000" algn="ctr" rotWithShape="0">
            <a:prstClr val="black">
              <a:alpha val="36000"/>
            </a:prstClr>
          </a:outerShdw>
        </a:effectLst>
      </dgm:spPr>
      <dgm:t>
        <a:bodyPr/>
        <a:lstStyle/>
        <a:p>
          <a:pPr>
            <a:buNone/>
          </a:pPr>
          <a:r>
            <a:rPr lang="en-GB" sz="1400" b="1" i="0" dirty="0">
              <a:solidFill>
                <a:schemeClr val="tx1"/>
              </a:solidFill>
              <a:latin typeface="Montserrat" pitchFamily="2" charset="77"/>
              <a:ea typeface="+mn-ea"/>
              <a:cs typeface="+mn-cs"/>
            </a:rPr>
            <a:t>Power with</a:t>
          </a:r>
        </a:p>
      </dgm:t>
    </dgm:pt>
    <dgm:pt modelId="{EADA2C98-1152-134A-A113-F0E7504F2C4D}" type="parTrans" cxnId="{2C5A5916-911C-2246-9C50-F099A7878A18}">
      <dgm:prSet/>
      <dgm:spPr/>
      <dgm:t>
        <a:bodyPr/>
        <a:lstStyle/>
        <a:p>
          <a:endParaRPr lang="en-GB" sz="1600">
            <a:latin typeface="Candara" panose="020E0502030303020204" pitchFamily="34" charset="0"/>
          </a:endParaRPr>
        </a:p>
      </dgm:t>
    </dgm:pt>
    <dgm:pt modelId="{D4BE2287-BD4B-E04F-979C-C15D9CB1D62B}" type="sibTrans" cxnId="{2C5A5916-911C-2246-9C50-F099A7878A18}">
      <dgm:prSet/>
      <dgm:spPr/>
      <dgm:t>
        <a:bodyPr/>
        <a:lstStyle/>
        <a:p>
          <a:endParaRPr lang="en-GB" sz="1600">
            <a:latin typeface="Candara" panose="020E0502030303020204" pitchFamily="34" charset="0"/>
          </a:endParaRPr>
        </a:p>
      </dgm:t>
    </dgm:pt>
    <dgm:pt modelId="{17C9F60E-9627-2349-B961-0B0CF9C5153D}">
      <dgm:prSet phldrT="[Text]" custT="1"/>
      <dgm:spPr>
        <a:xfrm>
          <a:off x="2245" y="719227"/>
          <a:ext cx="2188942" cy="2766960"/>
        </a:xfrm>
        <a:prstGeom prst="rect">
          <a:avLst/>
        </a:prstGeom>
        <a:solidFill>
          <a:srgbClr val="A2287E">
            <a:alpha val="16000"/>
          </a:srgbClr>
        </a:solidFill>
        <a:ln w="6350" cap="flat" cmpd="sng" algn="ctr">
          <a:solidFill>
            <a:srgbClr val="A2287E">
              <a:alpha val="6000"/>
            </a:srgbClr>
          </a:solidFill>
          <a:prstDash val="solid"/>
          <a:miter lim="800000"/>
        </a:ln>
        <a:effectLst>
          <a:outerShdw blurRad="558800" sx="104000" sy="104000" algn="ctr" rotWithShape="0">
            <a:prstClr val="black">
              <a:alpha val="36000"/>
            </a:prstClr>
          </a:outerShdw>
        </a:effectLst>
      </dgm:spPr>
      <dgm:t>
        <a:bodyPr/>
        <a:lstStyle/>
        <a:p>
          <a:pPr>
            <a:buClr>
              <a:srgbClr val="A2287E"/>
            </a:buClr>
            <a:buFont typeface="Arial" panose="020B0604020202020204" pitchFamily="34" charset="0"/>
            <a:buChar char="•"/>
          </a:pPr>
          <a:r>
            <a:rPr lang="en-GB" sz="1400" b="0" i="0" dirty="0">
              <a:solidFill>
                <a:srgbClr val="000000">
                  <a:hueOff val="0"/>
                  <a:satOff val="0"/>
                  <a:lumOff val="0"/>
                  <a:alphaOff val="0"/>
                </a:srgbClr>
              </a:solidFill>
              <a:latin typeface="Montserrat" pitchFamily="2" charset="77"/>
              <a:ea typeface="+mn-ea"/>
              <a:cs typeface="+mn-cs"/>
            </a:rPr>
            <a:t>involves finding common ground among shared and different interests and building collective strength through mutual support, solidarity and collaboration</a:t>
          </a:r>
        </a:p>
      </dgm:t>
    </dgm:pt>
    <dgm:pt modelId="{B7ADFD8F-5DC5-6941-A751-7C01A667B582}" type="parTrans" cxnId="{58BA1EFB-86E0-5642-9B39-282A3F426ACB}">
      <dgm:prSet/>
      <dgm:spPr/>
      <dgm:t>
        <a:bodyPr/>
        <a:lstStyle/>
        <a:p>
          <a:endParaRPr lang="en-GB" sz="1600">
            <a:latin typeface="Candara" panose="020E0502030303020204" pitchFamily="34" charset="0"/>
          </a:endParaRPr>
        </a:p>
      </dgm:t>
    </dgm:pt>
    <dgm:pt modelId="{86C1F642-E47C-0A4F-9737-4DB20ACD7B58}" type="sibTrans" cxnId="{58BA1EFB-86E0-5642-9B39-282A3F426ACB}">
      <dgm:prSet/>
      <dgm:spPr/>
      <dgm:t>
        <a:bodyPr/>
        <a:lstStyle/>
        <a:p>
          <a:endParaRPr lang="en-GB" sz="1600">
            <a:latin typeface="Candara" panose="020E0502030303020204" pitchFamily="34" charset="0"/>
          </a:endParaRPr>
        </a:p>
      </dgm:t>
    </dgm:pt>
    <dgm:pt modelId="{64DDDDA0-D531-F344-8033-17D23EB8F0D2}">
      <dgm:prSet phldrT="[Text]" custT="1"/>
      <dgm:spPr>
        <a:xfrm>
          <a:off x="2497638" y="28027"/>
          <a:ext cx="2188942" cy="691200"/>
        </a:xfrm>
        <a:prstGeom prst="rect">
          <a:avLst/>
        </a:prstGeom>
        <a:solidFill>
          <a:srgbClr val="A2287E">
            <a:alpha val="46000"/>
          </a:srgbClr>
        </a:solidFill>
        <a:ln w="6350" cap="flat" cmpd="sng" algn="ctr">
          <a:solidFill>
            <a:srgbClr val="A2287E">
              <a:alpha val="6000"/>
            </a:srgbClr>
          </a:solidFill>
          <a:prstDash val="solid"/>
          <a:miter lim="800000"/>
        </a:ln>
        <a:effectLst>
          <a:outerShdw blurRad="558800" sx="104000" sy="104000" algn="ctr" rotWithShape="0">
            <a:prstClr val="black">
              <a:alpha val="36000"/>
            </a:prstClr>
          </a:outerShdw>
        </a:effectLst>
      </dgm:spPr>
      <dgm:t>
        <a:bodyPr/>
        <a:lstStyle/>
        <a:p>
          <a:pPr>
            <a:buNone/>
          </a:pPr>
          <a:r>
            <a:rPr lang="en-GB" sz="1400" b="1" i="0" dirty="0">
              <a:solidFill>
                <a:schemeClr val="tx1"/>
              </a:solidFill>
              <a:latin typeface="Montserrat" pitchFamily="2" charset="77"/>
              <a:ea typeface="+mn-ea"/>
              <a:cs typeface="+mn-cs"/>
            </a:rPr>
            <a:t>Power within</a:t>
          </a:r>
        </a:p>
      </dgm:t>
    </dgm:pt>
    <dgm:pt modelId="{84B62C16-D4BF-894E-9901-B48835B3881D}" type="parTrans" cxnId="{271BF55E-80BE-0E44-A520-3FE91A8742C0}">
      <dgm:prSet/>
      <dgm:spPr/>
      <dgm:t>
        <a:bodyPr/>
        <a:lstStyle/>
        <a:p>
          <a:endParaRPr lang="en-GB" sz="1600">
            <a:latin typeface="Candara" panose="020E0502030303020204" pitchFamily="34" charset="0"/>
          </a:endParaRPr>
        </a:p>
      </dgm:t>
    </dgm:pt>
    <dgm:pt modelId="{C21C205A-C569-CA42-9455-7FF235536FF9}" type="sibTrans" cxnId="{271BF55E-80BE-0E44-A520-3FE91A8742C0}">
      <dgm:prSet/>
      <dgm:spPr/>
      <dgm:t>
        <a:bodyPr/>
        <a:lstStyle/>
        <a:p>
          <a:endParaRPr lang="en-GB" sz="1600">
            <a:latin typeface="Candara" panose="020E0502030303020204" pitchFamily="34" charset="0"/>
          </a:endParaRPr>
        </a:p>
      </dgm:t>
    </dgm:pt>
    <dgm:pt modelId="{5EBCBC94-A9F3-6A4C-B2E5-B8DC1B33C9FD}">
      <dgm:prSet phldrT="[Text]" custT="1"/>
      <dgm:spPr>
        <a:xfrm>
          <a:off x="2497638" y="719227"/>
          <a:ext cx="2188942" cy="2766960"/>
        </a:xfrm>
        <a:prstGeom prst="rect">
          <a:avLst/>
        </a:prstGeom>
        <a:solidFill>
          <a:srgbClr val="A2287E">
            <a:alpha val="16000"/>
          </a:srgbClr>
        </a:solidFill>
        <a:ln w="6350" cap="flat" cmpd="sng" algn="ctr">
          <a:solidFill>
            <a:srgbClr val="A2287E">
              <a:alpha val="6000"/>
            </a:srgbClr>
          </a:solidFill>
          <a:prstDash val="solid"/>
          <a:miter lim="800000"/>
        </a:ln>
        <a:effectLst>
          <a:outerShdw blurRad="558800" sx="104000" sy="104000" algn="ctr" rotWithShape="0">
            <a:prstClr val="black">
              <a:alpha val="36000"/>
            </a:prstClr>
          </a:outerShdw>
        </a:effectLst>
      </dgm:spPr>
      <dgm:t>
        <a:bodyPr/>
        <a:lstStyle/>
        <a:p>
          <a:pPr>
            <a:buClr>
              <a:srgbClr val="A2287E"/>
            </a:buClr>
            <a:buFont typeface="Arial" panose="020B0604020202020204" pitchFamily="34" charset="0"/>
            <a:buChar char="•"/>
          </a:pPr>
          <a:r>
            <a:rPr lang="en-GB" sz="1400" b="0" i="0" dirty="0">
              <a:solidFill>
                <a:srgbClr val="000000">
                  <a:hueOff val="0"/>
                  <a:satOff val="0"/>
                  <a:lumOff val="0"/>
                  <a:alphaOff val="0"/>
                </a:srgbClr>
              </a:solidFill>
              <a:latin typeface="Montserrat" pitchFamily="2" charset="77"/>
              <a:ea typeface="+mn-ea"/>
              <a:cs typeface="+mn-cs"/>
            </a:rPr>
            <a:t>involves a person’s capacity to imagine and have hope. Related to a person’s sense of self-worth and self-knowledge</a:t>
          </a:r>
        </a:p>
      </dgm:t>
    </dgm:pt>
    <dgm:pt modelId="{DAB14FDD-ED71-C14B-A679-C85FC089DA37}" type="parTrans" cxnId="{7D789285-64C6-5748-B6DA-2498FEC6672D}">
      <dgm:prSet/>
      <dgm:spPr/>
      <dgm:t>
        <a:bodyPr/>
        <a:lstStyle/>
        <a:p>
          <a:endParaRPr lang="en-GB" sz="1600">
            <a:latin typeface="Candara" panose="020E0502030303020204" pitchFamily="34" charset="0"/>
          </a:endParaRPr>
        </a:p>
      </dgm:t>
    </dgm:pt>
    <dgm:pt modelId="{BFA8D6F8-EF95-034C-A405-EC8D88D87A72}" type="sibTrans" cxnId="{7D789285-64C6-5748-B6DA-2498FEC6672D}">
      <dgm:prSet/>
      <dgm:spPr/>
      <dgm:t>
        <a:bodyPr/>
        <a:lstStyle/>
        <a:p>
          <a:endParaRPr lang="en-GB" sz="1600">
            <a:latin typeface="Candara" panose="020E0502030303020204" pitchFamily="34" charset="0"/>
          </a:endParaRPr>
        </a:p>
      </dgm:t>
    </dgm:pt>
    <dgm:pt modelId="{22F389B1-EE77-544D-B52A-4EA24E5DA693}">
      <dgm:prSet phldrT="[Text]" custT="1"/>
      <dgm:spPr>
        <a:xfrm>
          <a:off x="4993032" y="28027"/>
          <a:ext cx="2188942" cy="691200"/>
        </a:xfrm>
        <a:prstGeom prst="rect">
          <a:avLst/>
        </a:prstGeom>
        <a:solidFill>
          <a:srgbClr val="A2287E">
            <a:alpha val="46000"/>
          </a:srgbClr>
        </a:solidFill>
        <a:ln w="6350" cap="flat" cmpd="sng" algn="ctr">
          <a:solidFill>
            <a:srgbClr val="A2287E">
              <a:alpha val="6000"/>
            </a:srgbClr>
          </a:solidFill>
          <a:prstDash val="solid"/>
          <a:miter lim="800000"/>
        </a:ln>
        <a:effectLst>
          <a:outerShdw blurRad="558800" sx="104000" sy="104000" algn="ctr" rotWithShape="0">
            <a:prstClr val="black">
              <a:alpha val="36000"/>
            </a:prstClr>
          </a:outerShdw>
        </a:effectLst>
      </dgm:spPr>
      <dgm:t>
        <a:bodyPr/>
        <a:lstStyle/>
        <a:p>
          <a:pPr>
            <a:buNone/>
          </a:pPr>
          <a:r>
            <a:rPr lang="en-GB" sz="1400" b="1" i="0" dirty="0">
              <a:solidFill>
                <a:schemeClr val="tx1"/>
              </a:solidFill>
              <a:latin typeface="Montserrat" pitchFamily="2" charset="77"/>
              <a:ea typeface="+mn-ea"/>
              <a:cs typeface="+mn-cs"/>
            </a:rPr>
            <a:t>Power to</a:t>
          </a:r>
        </a:p>
      </dgm:t>
    </dgm:pt>
    <dgm:pt modelId="{8168D3A6-C6C5-2D4B-92C7-56892519A63D}" type="parTrans" cxnId="{73E286F3-2004-5D49-B144-56BB24B954D4}">
      <dgm:prSet/>
      <dgm:spPr/>
      <dgm:t>
        <a:bodyPr/>
        <a:lstStyle/>
        <a:p>
          <a:endParaRPr lang="en-GB" sz="1600">
            <a:latin typeface="Candara" panose="020E0502030303020204" pitchFamily="34" charset="0"/>
          </a:endParaRPr>
        </a:p>
      </dgm:t>
    </dgm:pt>
    <dgm:pt modelId="{34D0E4FC-9422-3448-8ADB-4EE66613F5AC}" type="sibTrans" cxnId="{73E286F3-2004-5D49-B144-56BB24B954D4}">
      <dgm:prSet/>
      <dgm:spPr/>
      <dgm:t>
        <a:bodyPr/>
        <a:lstStyle/>
        <a:p>
          <a:endParaRPr lang="en-GB" sz="1600">
            <a:latin typeface="Candara" panose="020E0502030303020204" pitchFamily="34" charset="0"/>
          </a:endParaRPr>
        </a:p>
      </dgm:t>
    </dgm:pt>
    <dgm:pt modelId="{80CF8214-9656-C748-964F-46458513E309}">
      <dgm:prSet phldrT="[Text]" custT="1"/>
      <dgm:spPr>
        <a:xfrm>
          <a:off x="4993032" y="719227"/>
          <a:ext cx="2188942" cy="2766960"/>
        </a:xfrm>
        <a:prstGeom prst="rect">
          <a:avLst/>
        </a:prstGeom>
        <a:solidFill>
          <a:srgbClr val="A2287E">
            <a:alpha val="16000"/>
          </a:srgbClr>
        </a:solidFill>
        <a:ln w="6350" cap="flat" cmpd="sng" algn="ctr">
          <a:solidFill>
            <a:srgbClr val="A2287E">
              <a:alpha val="6000"/>
            </a:srgbClr>
          </a:solidFill>
          <a:prstDash val="solid"/>
          <a:miter lim="800000"/>
        </a:ln>
        <a:effectLst>
          <a:outerShdw blurRad="558800" sx="104000" sy="104000" algn="ctr" rotWithShape="0">
            <a:prstClr val="black">
              <a:alpha val="36000"/>
            </a:prstClr>
          </a:outerShdw>
        </a:effectLst>
      </dgm:spPr>
      <dgm:t>
        <a:bodyPr/>
        <a:lstStyle/>
        <a:p>
          <a:pPr>
            <a:buClr>
              <a:srgbClr val="A2287E"/>
            </a:buClr>
            <a:buFont typeface="Arial" panose="020B0604020202020204" pitchFamily="34" charset="0"/>
            <a:buChar char="•"/>
          </a:pPr>
          <a:r>
            <a:rPr lang="en-GB" sz="1400" b="0" i="0" dirty="0">
              <a:solidFill>
                <a:srgbClr val="000000">
                  <a:hueOff val="0"/>
                  <a:satOff val="0"/>
                  <a:lumOff val="0"/>
                  <a:alphaOff val="0"/>
                </a:srgbClr>
              </a:solidFill>
              <a:latin typeface="Montserrat" pitchFamily="2" charset="77"/>
              <a:ea typeface="+mn-ea"/>
              <a:cs typeface="+mn-cs"/>
            </a:rPr>
            <a:t>involves activating a person’s capacity to act (their power within) in the real world</a:t>
          </a:r>
        </a:p>
      </dgm:t>
    </dgm:pt>
    <dgm:pt modelId="{98BC7B42-942A-0541-A710-E69582BEFCC3}" type="parTrans" cxnId="{0C6C3083-24A5-2F4B-A38A-80DFD6D265D8}">
      <dgm:prSet/>
      <dgm:spPr/>
      <dgm:t>
        <a:bodyPr/>
        <a:lstStyle/>
        <a:p>
          <a:endParaRPr lang="en-GB" sz="1600">
            <a:latin typeface="Candara" panose="020E0502030303020204" pitchFamily="34" charset="0"/>
          </a:endParaRPr>
        </a:p>
      </dgm:t>
    </dgm:pt>
    <dgm:pt modelId="{EAF396FF-F346-D645-B239-F6C6830F5452}" type="sibTrans" cxnId="{0C6C3083-24A5-2F4B-A38A-80DFD6D265D8}">
      <dgm:prSet/>
      <dgm:spPr/>
      <dgm:t>
        <a:bodyPr/>
        <a:lstStyle/>
        <a:p>
          <a:endParaRPr lang="en-GB" sz="1600">
            <a:latin typeface="Candara" panose="020E0502030303020204" pitchFamily="34" charset="0"/>
          </a:endParaRPr>
        </a:p>
      </dgm:t>
    </dgm:pt>
    <dgm:pt modelId="{CEA2BBAB-93F6-1D4E-BC1C-24448C7A85C4}" type="pres">
      <dgm:prSet presAssocID="{5EE4FA7A-DDFD-5140-B5E8-8B2EE2EFEFC9}" presName="Name0" presStyleCnt="0">
        <dgm:presLayoutVars>
          <dgm:dir/>
          <dgm:animLvl val="lvl"/>
          <dgm:resizeHandles val="exact"/>
        </dgm:presLayoutVars>
      </dgm:prSet>
      <dgm:spPr/>
    </dgm:pt>
    <dgm:pt modelId="{0EDB7C13-DC8A-EB48-8522-66D6CAC267CB}" type="pres">
      <dgm:prSet presAssocID="{709D5AC1-66D7-A04C-98AC-FC4778405FF6}" presName="composite" presStyleCnt="0"/>
      <dgm:spPr/>
    </dgm:pt>
    <dgm:pt modelId="{BA260F9E-8619-AA44-9EAA-49CF72226E92}" type="pres">
      <dgm:prSet presAssocID="{709D5AC1-66D7-A04C-98AC-FC4778405FF6}" presName="parTx" presStyleLbl="alignNode1" presStyleIdx="0" presStyleCnt="3">
        <dgm:presLayoutVars>
          <dgm:chMax val="0"/>
          <dgm:chPref val="0"/>
          <dgm:bulletEnabled val="1"/>
        </dgm:presLayoutVars>
      </dgm:prSet>
      <dgm:spPr/>
    </dgm:pt>
    <dgm:pt modelId="{16559232-C32C-8347-A290-64424B7D9587}" type="pres">
      <dgm:prSet presAssocID="{709D5AC1-66D7-A04C-98AC-FC4778405FF6}" presName="desTx" presStyleLbl="alignAccFollowNode1" presStyleIdx="0" presStyleCnt="3">
        <dgm:presLayoutVars>
          <dgm:bulletEnabled val="1"/>
        </dgm:presLayoutVars>
      </dgm:prSet>
      <dgm:spPr/>
    </dgm:pt>
    <dgm:pt modelId="{79CCF7B1-F330-7541-BE01-C69682ECCC54}" type="pres">
      <dgm:prSet presAssocID="{D4BE2287-BD4B-E04F-979C-C15D9CB1D62B}" presName="space" presStyleCnt="0"/>
      <dgm:spPr/>
    </dgm:pt>
    <dgm:pt modelId="{7B582898-861E-404E-A741-EEB7E33C5869}" type="pres">
      <dgm:prSet presAssocID="{64DDDDA0-D531-F344-8033-17D23EB8F0D2}" presName="composite" presStyleCnt="0"/>
      <dgm:spPr/>
    </dgm:pt>
    <dgm:pt modelId="{DDD3807F-E2D1-0B48-AF51-932373E15D6A}" type="pres">
      <dgm:prSet presAssocID="{64DDDDA0-D531-F344-8033-17D23EB8F0D2}" presName="parTx" presStyleLbl="alignNode1" presStyleIdx="1" presStyleCnt="3">
        <dgm:presLayoutVars>
          <dgm:chMax val="0"/>
          <dgm:chPref val="0"/>
          <dgm:bulletEnabled val="1"/>
        </dgm:presLayoutVars>
      </dgm:prSet>
      <dgm:spPr/>
    </dgm:pt>
    <dgm:pt modelId="{C61658EC-2CF5-4547-87ED-E13E8E3B0BA9}" type="pres">
      <dgm:prSet presAssocID="{64DDDDA0-D531-F344-8033-17D23EB8F0D2}" presName="desTx" presStyleLbl="alignAccFollowNode1" presStyleIdx="1" presStyleCnt="3">
        <dgm:presLayoutVars>
          <dgm:bulletEnabled val="1"/>
        </dgm:presLayoutVars>
      </dgm:prSet>
      <dgm:spPr/>
    </dgm:pt>
    <dgm:pt modelId="{83E08E30-5254-0249-8E65-47E4C669A88B}" type="pres">
      <dgm:prSet presAssocID="{C21C205A-C569-CA42-9455-7FF235536FF9}" presName="space" presStyleCnt="0"/>
      <dgm:spPr/>
    </dgm:pt>
    <dgm:pt modelId="{9202F13A-B18C-6C43-8DCB-D462273FB91F}" type="pres">
      <dgm:prSet presAssocID="{22F389B1-EE77-544D-B52A-4EA24E5DA693}" presName="composite" presStyleCnt="0"/>
      <dgm:spPr/>
    </dgm:pt>
    <dgm:pt modelId="{30088519-251E-A941-9B70-8E87D12B335E}" type="pres">
      <dgm:prSet presAssocID="{22F389B1-EE77-544D-B52A-4EA24E5DA693}" presName="parTx" presStyleLbl="alignNode1" presStyleIdx="2" presStyleCnt="3">
        <dgm:presLayoutVars>
          <dgm:chMax val="0"/>
          <dgm:chPref val="0"/>
          <dgm:bulletEnabled val="1"/>
        </dgm:presLayoutVars>
      </dgm:prSet>
      <dgm:spPr/>
    </dgm:pt>
    <dgm:pt modelId="{B4F552F0-9AFB-B44E-BCDF-29EC1AF3D09B}" type="pres">
      <dgm:prSet presAssocID="{22F389B1-EE77-544D-B52A-4EA24E5DA693}" presName="desTx" presStyleLbl="alignAccFollowNode1" presStyleIdx="2" presStyleCnt="3">
        <dgm:presLayoutVars>
          <dgm:bulletEnabled val="1"/>
        </dgm:presLayoutVars>
      </dgm:prSet>
      <dgm:spPr/>
    </dgm:pt>
  </dgm:ptLst>
  <dgm:cxnLst>
    <dgm:cxn modelId="{BF140516-D659-3D4A-AC66-38A66CFBA904}" type="presOf" srcId="{22F389B1-EE77-544D-B52A-4EA24E5DA693}" destId="{30088519-251E-A941-9B70-8E87D12B335E}" srcOrd="0" destOrd="0" presId="urn:microsoft.com/office/officeart/2005/8/layout/hList1"/>
    <dgm:cxn modelId="{2C5A5916-911C-2246-9C50-F099A7878A18}" srcId="{5EE4FA7A-DDFD-5140-B5E8-8B2EE2EFEFC9}" destId="{709D5AC1-66D7-A04C-98AC-FC4778405FF6}" srcOrd="0" destOrd="0" parTransId="{EADA2C98-1152-134A-A113-F0E7504F2C4D}" sibTransId="{D4BE2287-BD4B-E04F-979C-C15D9CB1D62B}"/>
    <dgm:cxn modelId="{B89BF53C-55E2-854B-A49C-36275BC3AF84}" type="presOf" srcId="{5EE4FA7A-DDFD-5140-B5E8-8B2EE2EFEFC9}" destId="{CEA2BBAB-93F6-1D4E-BC1C-24448C7A85C4}" srcOrd="0" destOrd="0" presId="urn:microsoft.com/office/officeart/2005/8/layout/hList1"/>
    <dgm:cxn modelId="{271BF55E-80BE-0E44-A520-3FE91A8742C0}" srcId="{5EE4FA7A-DDFD-5140-B5E8-8B2EE2EFEFC9}" destId="{64DDDDA0-D531-F344-8033-17D23EB8F0D2}" srcOrd="1" destOrd="0" parTransId="{84B62C16-D4BF-894E-9901-B48835B3881D}" sibTransId="{C21C205A-C569-CA42-9455-7FF235536FF9}"/>
    <dgm:cxn modelId="{2D827947-AA7B-6149-8C26-B56B365F74ED}" type="presOf" srcId="{80CF8214-9656-C748-964F-46458513E309}" destId="{B4F552F0-9AFB-B44E-BCDF-29EC1AF3D09B}" srcOrd="0" destOrd="0" presId="urn:microsoft.com/office/officeart/2005/8/layout/hList1"/>
    <dgm:cxn modelId="{8DDD7A4E-AD81-3241-8F1B-454754F61290}" type="presOf" srcId="{64DDDDA0-D531-F344-8033-17D23EB8F0D2}" destId="{DDD3807F-E2D1-0B48-AF51-932373E15D6A}" srcOrd="0" destOrd="0" presId="urn:microsoft.com/office/officeart/2005/8/layout/hList1"/>
    <dgm:cxn modelId="{B621137E-7142-DD49-A10A-5CA707880CF9}" type="presOf" srcId="{5EBCBC94-A9F3-6A4C-B2E5-B8DC1B33C9FD}" destId="{C61658EC-2CF5-4547-87ED-E13E8E3B0BA9}" srcOrd="0" destOrd="0" presId="urn:microsoft.com/office/officeart/2005/8/layout/hList1"/>
    <dgm:cxn modelId="{0C6C3083-24A5-2F4B-A38A-80DFD6D265D8}" srcId="{22F389B1-EE77-544D-B52A-4EA24E5DA693}" destId="{80CF8214-9656-C748-964F-46458513E309}" srcOrd="0" destOrd="0" parTransId="{98BC7B42-942A-0541-A710-E69582BEFCC3}" sibTransId="{EAF396FF-F346-D645-B239-F6C6830F5452}"/>
    <dgm:cxn modelId="{7D789285-64C6-5748-B6DA-2498FEC6672D}" srcId="{64DDDDA0-D531-F344-8033-17D23EB8F0D2}" destId="{5EBCBC94-A9F3-6A4C-B2E5-B8DC1B33C9FD}" srcOrd="0" destOrd="0" parTransId="{DAB14FDD-ED71-C14B-A679-C85FC089DA37}" sibTransId="{BFA8D6F8-EF95-034C-A405-EC8D88D87A72}"/>
    <dgm:cxn modelId="{5065F5C9-3683-3F48-9F3A-2ED68D9F0BE8}" type="presOf" srcId="{17C9F60E-9627-2349-B961-0B0CF9C5153D}" destId="{16559232-C32C-8347-A290-64424B7D9587}" srcOrd="0" destOrd="0" presId="urn:microsoft.com/office/officeart/2005/8/layout/hList1"/>
    <dgm:cxn modelId="{6FADCBE9-E33F-9048-83A4-255C187E9D5B}" type="presOf" srcId="{709D5AC1-66D7-A04C-98AC-FC4778405FF6}" destId="{BA260F9E-8619-AA44-9EAA-49CF72226E92}" srcOrd="0" destOrd="0" presId="urn:microsoft.com/office/officeart/2005/8/layout/hList1"/>
    <dgm:cxn modelId="{73E286F3-2004-5D49-B144-56BB24B954D4}" srcId="{5EE4FA7A-DDFD-5140-B5E8-8B2EE2EFEFC9}" destId="{22F389B1-EE77-544D-B52A-4EA24E5DA693}" srcOrd="2" destOrd="0" parTransId="{8168D3A6-C6C5-2D4B-92C7-56892519A63D}" sibTransId="{34D0E4FC-9422-3448-8ADB-4EE66613F5AC}"/>
    <dgm:cxn modelId="{58BA1EFB-86E0-5642-9B39-282A3F426ACB}" srcId="{709D5AC1-66D7-A04C-98AC-FC4778405FF6}" destId="{17C9F60E-9627-2349-B961-0B0CF9C5153D}" srcOrd="0" destOrd="0" parTransId="{B7ADFD8F-5DC5-6941-A751-7C01A667B582}" sibTransId="{86C1F642-E47C-0A4F-9737-4DB20ACD7B58}"/>
    <dgm:cxn modelId="{077EE64E-195E-2C47-8070-16BF7D4037C7}" type="presParOf" srcId="{CEA2BBAB-93F6-1D4E-BC1C-24448C7A85C4}" destId="{0EDB7C13-DC8A-EB48-8522-66D6CAC267CB}" srcOrd="0" destOrd="0" presId="urn:microsoft.com/office/officeart/2005/8/layout/hList1"/>
    <dgm:cxn modelId="{A3B5A401-8868-3548-AB58-93E6A269EFE8}" type="presParOf" srcId="{0EDB7C13-DC8A-EB48-8522-66D6CAC267CB}" destId="{BA260F9E-8619-AA44-9EAA-49CF72226E92}" srcOrd="0" destOrd="0" presId="urn:microsoft.com/office/officeart/2005/8/layout/hList1"/>
    <dgm:cxn modelId="{325B7B16-63C4-074B-A85A-B5EBDA40D23C}" type="presParOf" srcId="{0EDB7C13-DC8A-EB48-8522-66D6CAC267CB}" destId="{16559232-C32C-8347-A290-64424B7D9587}" srcOrd="1" destOrd="0" presId="urn:microsoft.com/office/officeart/2005/8/layout/hList1"/>
    <dgm:cxn modelId="{146B81E8-2277-2D4E-869F-3014889D9F5C}" type="presParOf" srcId="{CEA2BBAB-93F6-1D4E-BC1C-24448C7A85C4}" destId="{79CCF7B1-F330-7541-BE01-C69682ECCC54}" srcOrd="1" destOrd="0" presId="urn:microsoft.com/office/officeart/2005/8/layout/hList1"/>
    <dgm:cxn modelId="{645B94C3-530C-2349-B32F-5C1100099118}" type="presParOf" srcId="{CEA2BBAB-93F6-1D4E-BC1C-24448C7A85C4}" destId="{7B582898-861E-404E-A741-EEB7E33C5869}" srcOrd="2" destOrd="0" presId="urn:microsoft.com/office/officeart/2005/8/layout/hList1"/>
    <dgm:cxn modelId="{91E00C4F-BEA8-7748-BFE3-A170B68DB099}" type="presParOf" srcId="{7B582898-861E-404E-A741-EEB7E33C5869}" destId="{DDD3807F-E2D1-0B48-AF51-932373E15D6A}" srcOrd="0" destOrd="0" presId="urn:microsoft.com/office/officeart/2005/8/layout/hList1"/>
    <dgm:cxn modelId="{AFA0CC1A-C1E5-E342-9C61-13EFBE85A88A}" type="presParOf" srcId="{7B582898-861E-404E-A741-EEB7E33C5869}" destId="{C61658EC-2CF5-4547-87ED-E13E8E3B0BA9}" srcOrd="1" destOrd="0" presId="urn:microsoft.com/office/officeart/2005/8/layout/hList1"/>
    <dgm:cxn modelId="{E5657B3A-9AD6-2E49-9456-257123663386}" type="presParOf" srcId="{CEA2BBAB-93F6-1D4E-BC1C-24448C7A85C4}" destId="{83E08E30-5254-0249-8E65-47E4C669A88B}" srcOrd="3" destOrd="0" presId="urn:microsoft.com/office/officeart/2005/8/layout/hList1"/>
    <dgm:cxn modelId="{DED7998B-F37B-4347-868D-B3E5E5F9362B}" type="presParOf" srcId="{CEA2BBAB-93F6-1D4E-BC1C-24448C7A85C4}" destId="{9202F13A-B18C-6C43-8DCB-D462273FB91F}" srcOrd="4" destOrd="0" presId="urn:microsoft.com/office/officeart/2005/8/layout/hList1"/>
    <dgm:cxn modelId="{19E38DA1-1AF7-9A4C-BAB8-9F736769CB8A}" type="presParOf" srcId="{9202F13A-B18C-6C43-8DCB-D462273FB91F}" destId="{30088519-251E-A941-9B70-8E87D12B335E}" srcOrd="0" destOrd="0" presId="urn:microsoft.com/office/officeart/2005/8/layout/hList1"/>
    <dgm:cxn modelId="{B555FECC-7C8A-0042-8C76-C30D953774EE}" type="presParOf" srcId="{9202F13A-B18C-6C43-8DCB-D462273FB91F}" destId="{B4F552F0-9AFB-B44E-BCDF-29EC1AF3D09B}" srcOrd="1" destOrd="0" presId="urn:microsoft.com/office/officeart/2005/8/layout/hList1"/>
  </dgm:cxnLst>
  <dgm:bg>
    <a:effectLst>
      <a:outerShdw blurRad="558800" sx="104000" sy="104000" algn="ctr" rotWithShape="0">
        <a:prstClr val="black">
          <a:alpha val="36000"/>
        </a:prstClr>
      </a:out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279B24-023B-6643-B53C-E2FD845ABDBB}" type="doc">
      <dgm:prSet loTypeId="urn:microsoft.com/office/officeart/2005/8/layout/hList1" loCatId="" qsTypeId="urn:microsoft.com/office/officeart/2005/8/quickstyle/simple1" qsCatId="simple" csTypeId="urn:microsoft.com/office/officeart/2005/8/colors/accent3_2" csCatId="accent3" phldr="1"/>
      <dgm:spPr/>
      <dgm:t>
        <a:bodyPr/>
        <a:lstStyle/>
        <a:p>
          <a:endParaRPr lang="en-GB"/>
        </a:p>
      </dgm:t>
    </dgm:pt>
    <dgm:pt modelId="{D8AA5D05-CD77-E34F-B729-93E5AD9E122C}">
      <dgm:prSet phldrT="[Text]" custT="1"/>
      <dgm:spPr>
        <a:xfrm>
          <a:off x="0" y="94448"/>
          <a:ext cx="2307238" cy="922895"/>
        </a:xfrm>
        <a:prstGeom prst="rect">
          <a:avLst/>
        </a:prstGeom>
        <a:solidFill>
          <a:srgbClr val="A5A5A5">
            <a:hueOff val="0"/>
            <a:satOff val="0"/>
            <a:lumOff val="0"/>
            <a:alphaOff val="0"/>
          </a:srgbClr>
        </a:solidFill>
        <a:ln w="12700" cap="flat" cmpd="sng" algn="ctr">
          <a:solidFill>
            <a:srgbClr val="A5A5A5">
              <a:hueOff val="0"/>
              <a:satOff val="0"/>
              <a:lumOff val="0"/>
              <a:alphaOff val="0"/>
            </a:srgbClr>
          </a:solidFill>
          <a:prstDash val="solid"/>
          <a:miter lim="800000"/>
        </a:ln>
        <a:effectLst>
          <a:outerShdw blurRad="558800" sx="104000" sy="104000" algn="ctr" rotWithShape="0">
            <a:prstClr val="black">
              <a:alpha val="36000"/>
            </a:prstClr>
          </a:outerShdw>
        </a:effectLst>
      </dgm:spPr>
      <dgm:t>
        <a:bodyPr/>
        <a:lstStyle/>
        <a:p>
          <a:pPr>
            <a:buNone/>
          </a:pPr>
          <a:r>
            <a:rPr lang="en-GB" sz="1400" b="1" i="0" dirty="0">
              <a:solidFill>
                <a:schemeClr val="tx1"/>
              </a:solidFill>
              <a:latin typeface="Montserrat" pitchFamily="2" charset="77"/>
              <a:ea typeface="+mn-ea"/>
              <a:cs typeface="+mn-cs"/>
            </a:rPr>
            <a:t>Power</a:t>
          </a:r>
          <a:r>
            <a:rPr lang="en-GB" sz="1600" b="1" i="0" dirty="0">
              <a:solidFill>
                <a:schemeClr val="tx1"/>
              </a:solidFill>
              <a:latin typeface="Montserrat" pitchFamily="2" charset="77"/>
              <a:ea typeface="+mn-ea"/>
              <a:cs typeface="+mn-cs"/>
            </a:rPr>
            <a:t> over</a:t>
          </a:r>
        </a:p>
      </dgm:t>
    </dgm:pt>
    <dgm:pt modelId="{A93BF7B4-61B9-6A4B-9D11-C748F70FC1C1}" type="parTrans" cxnId="{F0505908-CC46-9042-A73F-0306C432EF10}">
      <dgm:prSet/>
      <dgm:spPr/>
      <dgm:t>
        <a:bodyPr/>
        <a:lstStyle/>
        <a:p>
          <a:endParaRPr lang="en-GB"/>
        </a:p>
      </dgm:t>
    </dgm:pt>
    <dgm:pt modelId="{80E90D9A-4D03-DE4C-B019-3BD2DBD8D5CA}" type="sibTrans" cxnId="{F0505908-CC46-9042-A73F-0306C432EF10}">
      <dgm:prSet/>
      <dgm:spPr/>
      <dgm:t>
        <a:bodyPr/>
        <a:lstStyle/>
        <a:p>
          <a:endParaRPr lang="en-GB"/>
        </a:p>
      </dgm:t>
    </dgm:pt>
    <dgm:pt modelId="{1C92B31E-7CCA-9C40-B013-B4D18E68D3BE}">
      <dgm:prSet phldrT="[Text]" custT="1"/>
      <dgm:spPr>
        <a:xfrm>
          <a:off x="0" y="938851"/>
          <a:ext cx="2307238" cy="1844640"/>
        </a:xfrm>
        <a:prstGeom prst="rect">
          <a:avLst/>
        </a:prstGeom>
        <a:solidFill>
          <a:srgbClr val="A5A5A5">
            <a:alpha val="90000"/>
            <a:tint val="40000"/>
            <a:hueOff val="0"/>
            <a:satOff val="0"/>
            <a:lumOff val="0"/>
            <a:alphaOff val="0"/>
          </a:srgbClr>
        </a:solidFill>
        <a:ln w="12700" cap="flat" cmpd="sng" algn="ctr">
          <a:solidFill>
            <a:srgbClr val="A5A5A5">
              <a:alpha val="90000"/>
              <a:tint val="40000"/>
              <a:hueOff val="0"/>
              <a:satOff val="0"/>
              <a:lumOff val="0"/>
              <a:alphaOff val="0"/>
            </a:srgbClr>
          </a:solidFill>
          <a:prstDash val="solid"/>
          <a:miter lim="800000"/>
        </a:ln>
        <a:effectLst>
          <a:outerShdw blurRad="558800" sx="104000" sy="104000" algn="ctr" rotWithShape="0">
            <a:prstClr val="black">
              <a:alpha val="36000"/>
            </a:prstClr>
          </a:outerShdw>
        </a:effectLst>
      </dgm:spPr>
      <dgm:t>
        <a:bodyPr/>
        <a:lstStyle/>
        <a:p>
          <a:pPr>
            <a:buClr>
              <a:srgbClr val="A2287E"/>
            </a:buClr>
            <a:buFont typeface="Arial" panose="020B0604020202020204" pitchFamily="34" charset="0"/>
            <a:buChar char="•"/>
          </a:pPr>
          <a:r>
            <a:rPr lang="en-GB" sz="1400" b="0" i="0" dirty="0">
              <a:solidFill>
                <a:schemeClr val="tx1"/>
              </a:solidFill>
              <a:latin typeface="Montserrat" pitchFamily="2" charset="77"/>
              <a:ea typeface="+mn-ea"/>
              <a:cs typeface="+mn-cs"/>
            </a:rPr>
            <a:t>involves using power to repress, force, coerce, discriminate against, corrupt or abuse others</a:t>
          </a:r>
        </a:p>
      </dgm:t>
    </dgm:pt>
    <dgm:pt modelId="{3CB31ED0-C034-8D49-8591-3A3607CA75F3}" type="parTrans" cxnId="{BB8499E5-0047-0742-BEAB-209A84321349}">
      <dgm:prSet/>
      <dgm:spPr/>
      <dgm:t>
        <a:bodyPr/>
        <a:lstStyle/>
        <a:p>
          <a:endParaRPr lang="en-GB"/>
        </a:p>
      </dgm:t>
    </dgm:pt>
    <dgm:pt modelId="{FF0D100B-2073-5344-BE21-93BF47599F54}" type="sibTrans" cxnId="{BB8499E5-0047-0742-BEAB-209A84321349}">
      <dgm:prSet/>
      <dgm:spPr/>
      <dgm:t>
        <a:bodyPr/>
        <a:lstStyle/>
        <a:p>
          <a:endParaRPr lang="en-GB"/>
        </a:p>
      </dgm:t>
    </dgm:pt>
    <dgm:pt modelId="{D2525F84-465E-D346-B091-769CED592787}" type="pres">
      <dgm:prSet presAssocID="{D5279B24-023B-6643-B53C-E2FD845ABDBB}" presName="Name0" presStyleCnt="0">
        <dgm:presLayoutVars>
          <dgm:dir/>
          <dgm:animLvl val="lvl"/>
          <dgm:resizeHandles val="exact"/>
        </dgm:presLayoutVars>
      </dgm:prSet>
      <dgm:spPr/>
    </dgm:pt>
    <dgm:pt modelId="{CBD2A426-6B33-704B-8CF0-5DAC77CAE808}" type="pres">
      <dgm:prSet presAssocID="{D8AA5D05-CD77-E34F-B729-93E5AD9E122C}" presName="composite" presStyleCnt="0"/>
      <dgm:spPr/>
    </dgm:pt>
    <dgm:pt modelId="{6172F8CB-782D-C74A-846B-530B10AC2CEB}" type="pres">
      <dgm:prSet presAssocID="{D8AA5D05-CD77-E34F-B729-93E5AD9E122C}" presName="parTx" presStyleLbl="alignNode1" presStyleIdx="0" presStyleCnt="1" custLinFactNeighborX="-1399" custLinFactNeighborY="8505">
        <dgm:presLayoutVars>
          <dgm:chMax val="0"/>
          <dgm:chPref val="0"/>
          <dgm:bulletEnabled val="1"/>
        </dgm:presLayoutVars>
      </dgm:prSet>
      <dgm:spPr/>
    </dgm:pt>
    <dgm:pt modelId="{E68D009E-68EA-9243-99C5-217B21391E30}" type="pres">
      <dgm:prSet presAssocID="{D8AA5D05-CD77-E34F-B729-93E5AD9E122C}" presName="desTx" presStyleLbl="alignAccFollowNode1" presStyleIdx="0" presStyleCnt="1" custScaleY="100000" custLinFactNeighborX="22710">
        <dgm:presLayoutVars>
          <dgm:bulletEnabled val="1"/>
        </dgm:presLayoutVars>
      </dgm:prSet>
      <dgm:spPr/>
    </dgm:pt>
  </dgm:ptLst>
  <dgm:cxnLst>
    <dgm:cxn modelId="{F0505908-CC46-9042-A73F-0306C432EF10}" srcId="{D5279B24-023B-6643-B53C-E2FD845ABDBB}" destId="{D8AA5D05-CD77-E34F-B729-93E5AD9E122C}" srcOrd="0" destOrd="0" parTransId="{A93BF7B4-61B9-6A4B-9D11-C748F70FC1C1}" sibTransId="{80E90D9A-4D03-DE4C-B019-3BD2DBD8D5CA}"/>
    <dgm:cxn modelId="{E9C8CF2C-5308-884B-BC68-EA0DA6E71046}" type="presOf" srcId="{D5279B24-023B-6643-B53C-E2FD845ABDBB}" destId="{D2525F84-465E-D346-B091-769CED592787}" srcOrd="0" destOrd="0" presId="urn:microsoft.com/office/officeart/2005/8/layout/hList1"/>
    <dgm:cxn modelId="{F6A827CC-A63D-3E4A-8E20-9BB1849D19E1}" type="presOf" srcId="{D8AA5D05-CD77-E34F-B729-93E5AD9E122C}" destId="{6172F8CB-782D-C74A-846B-530B10AC2CEB}" srcOrd="0" destOrd="0" presId="urn:microsoft.com/office/officeart/2005/8/layout/hList1"/>
    <dgm:cxn modelId="{BB8499E5-0047-0742-BEAB-209A84321349}" srcId="{D8AA5D05-CD77-E34F-B729-93E5AD9E122C}" destId="{1C92B31E-7CCA-9C40-B013-B4D18E68D3BE}" srcOrd="0" destOrd="0" parTransId="{3CB31ED0-C034-8D49-8591-3A3607CA75F3}" sibTransId="{FF0D100B-2073-5344-BE21-93BF47599F54}"/>
    <dgm:cxn modelId="{23F264FF-91DB-DA45-A1B4-1063F49A3CA7}" type="presOf" srcId="{1C92B31E-7CCA-9C40-B013-B4D18E68D3BE}" destId="{E68D009E-68EA-9243-99C5-217B21391E30}" srcOrd="0" destOrd="0" presId="urn:microsoft.com/office/officeart/2005/8/layout/hList1"/>
    <dgm:cxn modelId="{EB2A9AD4-63A9-AB4A-AF1C-319A2FB18736}" type="presParOf" srcId="{D2525F84-465E-D346-B091-769CED592787}" destId="{CBD2A426-6B33-704B-8CF0-5DAC77CAE808}" srcOrd="0" destOrd="0" presId="urn:microsoft.com/office/officeart/2005/8/layout/hList1"/>
    <dgm:cxn modelId="{BB99D6AE-FCE4-3740-BA9F-7EB715CD0B46}" type="presParOf" srcId="{CBD2A426-6B33-704B-8CF0-5DAC77CAE808}" destId="{6172F8CB-782D-C74A-846B-530B10AC2CEB}" srcOrd="0" destOrd="0" presId="urn:microsoft.com/office/officeart/2005/8/layout/hList1"/>
    <dgm:cxn modelId="{61BD465A-2A41-DE4D-8146-ECCA6DAEE31C}" type="presParOf" srcId="{CBD2A426-6B33-704B-8CF0-5DAC77CAE808}" destId="{E68D009E-68EA-9243-99C5-217B21391E30}" srcOrd="1" destOrd="0" presId="urn:microsoft.com/office/officeart/2005/8/layout/h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260F9E-8619-AA44-9EAA-49CF72226E92}">
      <dsp:nvSpPr>
        <dsp:cNvPr id="0" name=""/>
        <dsp:cNvSpPr/>
      </dsp:nvSpPr>
      <dsp:spPr>
        <a:xfrm>
          <a:off x="1548" y="20043"/>
          <a:ext cx="1509768" cy="316800"/>
        </a:xfrm>
        <a:prstGeom prst="rect">
          <a:avLst/>
        </a:prstGeom>
        <a:solidFill>
          <a:srgbClr val="A2287E">
            <a:alpha val="46000"/>
          </a:srgbClr>
        </a:solidFill>
        <a:ln w="6350" cap="flat" cmpd="sng" algn="ctr">
          <a:solidFill>
            <a:srgbClr val="A2287E">
              <a:alpha val="6000"/>
            </a:srgbClr>
          </a:solidFill>
          <a:prstDash val="solid"/>
          <a:miter lim="800000"/>
        </a:ln>
        <a:effectLst>
          <a:outerShdw blurRad="558800" sx="104000" sy="104000" algn="ctr" rotWithShape="0">
            <a:prstClr val="black">
              <a:alpha val="36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GB" sz="1400" b="1" i="0" kern="1200" dirty="0">
              <a:solidFill>
                <a:schemeClr val="tx1"/>
              </a:solidFill>
              <a:latin typeface="Montserrat" pitchFamily="2" charset="77"/>
              <a:ea typeface="+mn-ea"/>
              <a:cs typeface="+mn-cs"/>
            </a:rPr>
            <a:t>Power with</a:t>
          </a:r>
        </a:p>
      </dsp:txBody>
      <dsp:txXfrm>
        <a:off x="1548" y="20043"/>
        <a:ext cx="1509768" cy="316800"/>
      </dsp:txXfrm>
    </dsp:sp>
    <dsp:sp modelId="{16559232-C32C-8347-A290-64424B7D9587}">
      <dsp:nvSpPr>
        <dsp:cNvPr id="0" name=""/>
        <dsp:cNvSpPr/>
      </dsp:nvSpPr>
      <dsp:spPr>
        <a:xfrm>
          <a:off x="1548" y="336843"/>
          <a:ext cx="1509768" cy="3321450"/>
        </a:xfrm>
        <a:prstGeom prst="rect">
          <a:avLst/>
        </a:prstGeom>
        <a:solidFill>
          <a:srgbClr val="A2287E">
            <a:alpha val="16000"/>
          </a:srgbClr>
        </a:solidFill>
        <a:ln w="6350" cap="flat" cmpd="sng" algn="ctr">
          <a:solidFill>
            <a:srgbClr val="A2287E">
              <a:alpha val="6000"/>
            </a:srgbClr>
          </a:solidFill>
          <a:prstDash val="solid"/>
          <a:miter lim="800000"/>
        </a:ln>
        <a:effectLst>
          <a:outerShdw blurRad="558800" sx="104000" sy="104000" algn="ctr" rotWithShape="0">
            <a:prstClr val="black">
              <a:alpha val="36000"/>
            </a:prstClr>
          </a:outerShdw>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lr>
              <a:srgbClr val="A2287E"/>
            </a:buClr>
            <a:buFont typeface="Arial" panose="020B0604020202020204" pitchFamily="34" charset="0"/>
            <a:buChar char="•"/>
          </a:pPr>
          <a:r>
            <a:rPr lang="en-GB" sz="1400" b="0" i="0" kern="1200" dirty="0">
              <a:solidFill>
                <a:srgbClr val="000000">
                  <a:hueOff val="0"/>
                  <a:satOff val="0"/>
                  <a:lumOff val="0"/>
                  <a:alphaOff val="0"/>
                </a:srgbClr>
              </a:solidFill>
              <a:latin typeface="Montserrat" pitchFamily="2" charset="77"/>
              <a:ea typeface="+mn-ea"/>
              <a:cs typeface="+mn-cs"/>
            </a:rPr>
            <a:t>involves finding common ground among shared and different interests and building collective strength through mutual support, solidarity and collaboration</a:t>
          </a:r>
        </a:p>
      </dsp:txBody>
      <dsp:txXfrm>
        <a:off x="1548" y="336843"/>
        <a:ext cx="1509768" cy="3321450"/>
      </dsp:txXfrm>
    </dsp:sp>
    <dsp:sp modelId="{DDD3807F-E2D1-0B48-AF51-932373E15D6A}">
      <dsp:nvSpPr>
        <dsp:cNvPr id="0" name=""/>
        <dsp:cNvSpPr/>
      </dsp:nvSpPr>
      <dsp:spPr>
        <a:xfrm>
          <a:off x="1722684" y="20043"/>
          <a:ext cx="1509768" cy="316800"/>
        </a:xfrm>
        <a:prstGeom prst="rect">
          <a:avLst/>
        </a:prstGeom>
        <a:solidFill>
          <a:srgbClr val="A2287E">
            <a:alpha val="46000"/>
          </a:srgbClr>
        </a:solidFill>
        <a:ln w="6350" cap="flat" cmpd="sng" algn="ctr">
          <a:solidFill>
            <a:srgbClr val="A2287E">
              <a:alpha val="6000"/>
            </a:srgbClr>
          </a:solidFill>
          <a:prstDash val="solid"/>
          <a:miter lim="800000"/>
        </a:ln>
        <a:effectLst>
          <a:outerShdw blurRad="558800" sx="104000" sy="104000" algn="ctr" rotWithShape="0">
            <a:prstClr val="black">
              <a:alpha val="36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GB" sz="1400" b="1" i="0" kern="1200" dirty="0">
              <a:solidFill>
                <a:schemeClr val="tx1"/>
              </a:solidFill>
              <a:latin typeface="Montserrat" pitchFamily="2" charset="77"/>
              <a:ea typeface="+mn-ea"/>
              <a:cs typeface="+mn-cs"/>
            </a:rPr>
            <a:t>Power within</a:t>
          </a:r>
        </a:p>
      </dsp:txBody>
      <dsp:txXfrm>
        <a:off x="1722684" y="20043"/>
        <a:ext cx="1509768" cy="316800"/>
      </dsp:txXfrm>
    </dsp:sp>
    <dsp:sp modelId="{C61658EC-2CF5-4547-87ED-E13E8E3B0BA9}">
      <dsp:nvSpPr>
        <dsp:cNvPr id="0" name=""/>
        <dsp:cNvSpPr/>
      </dsp:nvSpPr>
      <dsp:spPr>
        <a:xfrm>
          <a:off x="1722684" y="336843"/>
          <a:ext cx="1509768" cy="3321450"/>
        </a:xfrm>
        <a:prstGeom prst="rect">
          <a:avLst/>
        </a:prstGeom>
        <a:solidFill>
          <a:srgbClr val="A2287E">
            <a:alpha val="16000"/>
          </a:srgbClr>
        </a:solidFill>
        <a:ln w="6350" cap="flat" cmpd="sng" algn="ctr">
          <a:solidFill>
            <a:srgbClr val="A2287E">
              <a:alpha val="6000"/>
            </a:srgbClr>
          </a:solidFill>
          <a:prstDash val="solid"/>
          <a:miter lim="800000"/>
        </a:ln>
        <a:effectLst>
          <a:outerShdw blurRad="558800" sx="104000" sy="104000" algn="ctr" rotWithShape="0">
            <a:prstClr val="black">
              <a:alpha val="36000"/>
            </a:prstClr>
          </a:outerShdw>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lr>
              <a:srgbClr val="A2287E"/>
            </a:buClr>
            <a:buFont typeface="Arial" panose="020B0604020202020204" pitchFamily="34" charset="0"/>
            <a:buChar char="•"/>
          </a:pPr>
          <a:r>
            <a:rPr lang="en-GB" sz="1400" b="0" i="0" kern="1200" dirty="0">
              <a:solidFill>
                <a:srgbClr val="000000">
                  <a:hueOff val="0"/>
                  <a:satOff val="0"/>
                  <a:lumOff val="0"/>
                  <a:alphaOff val="0"/>
                </a:srgbClr>
              </a:solidFill>
              <a:latin typeface="Montserrat" pitchFamily="2" charset="77"/>
              <a:ea typeface="+mn-ea"/>
              <a:cs typeface="+mn-cs"/>
            </a:rPr>
            <a:t>involves a person’s capacity to imagine and have hope. Related to a person’s sense of self-worth and self-knowledge</a:t>
          </a:r>
        </a:p>
      </dsp:txBody>
      <dsp:txXfrm>
        <a:off x="1722684" y="336843"/>
        <a:ext cx="1509768" cy="3321450"/>
      </dsp:txXfrm>
    </dsp:sp>
    <dsp:sp modelId="{30088519-251E-A941-9B70-8E87D12B335E}">
      <dsp:nvSpPr>
        <dsp:cNvPr id="0" name=""/>
        <dsp:cNvSpPr/>
      </dsp:nvSpPr>
      <dsp:spPr>
        <a:xfrm>
          <a:off x="3443820" y="20043"/>
          <a:ext cx="1509768" cy="316800"/>
        </a:xfrm>
        <a:prstGeom prst="rect">
          <a:avLst/>
        </a:prstGeom>
        <a:solidFill>
          <a:srgbClr val="A2287E">
            <a:alpha val="46000"/>
          </a:srgbClr>
        </a:solidFill>
        <a:ln w="6350" cap="flat" cmpd="sng" algn="ctr">
          <a:solidFill>
            <a:srgbClr val="A2287E">
              <a:alpha val="6000"/>
            </a:srgbClr>
          </a:solidFill>
          <a:prstDash val="solid"/>
          <a:miter lim="800000"/>
        </a:ln>
        <a:effectLst>
          <a:outerShdw blurRad="558800" sx="104000" sy="104000" algn="ctr" rotWithShape="0">
            <a:prstClr val="black">
              <a:alpha val="36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GB" sz="1400" b="1" i="0" kern="1200" dirty="0">
              <a:solidFill>
                <a:schemeClr val="tx1"/>
              </a:solidFill>
              <a:latin typeface="Montserrat" pitchFamily="2" charset="77"/>
              <a:ea typeface="+mn-ea"/>
              <a:cs typeface="+mn-cs"/>
            </a:rPr>
            <a:t>Power to</a:t>
          </a:r>
        </a:p>
      </dsp:txBody>
      <dsp:txXfrm>
        <a:off x="3443820" y="20043"/>
        <a:ext cx="1509768" cy="316800"/>
      </dsp:txXfrm>
    </dsp:sp>
    <dsp:sp modelId="{B4F552F0-9AFB-B44E-BCDF-29EC1AF3D09B}">
      <dsp:nvSpPr>
        <dsp:cNvPr id="0" name=""/>
        <dsp:cNvSpPr/>
      </dsp:nvSpPr>
      <dsp:spPr>
        <a:xfrm>
          <a:off x="3443820" y="336843"/>
          <a:ext cx="1509768" cy="3321450"/>
        </a:xfrm>
        <a:prstGeom prst="rect">
          <a:avLst/>
        </a:prstGeom>
        <a:solidFill>
          <a:srgbClr val="A2287E">
            <a:alpha val="16000"/>
          </a:srgbClr>
        </a:solidFill>
        <a:ln w="6350" cap="flat" cmpd="sng" algn="ctr">
          <a:solidFill>
            <a:srgbClr val="A2287E">
              <a:alpha val="6000"/>
            </a:srgbClr>
          </a:solidFill>
          <a:prstDash val="solid"/>
          <a:miter lim="800000"/>
        </a:ln>
        <a:effectLst>
          <a:outerShdw blurRad="558800" sx="104000" sy="104000" algn="ctr" rotWithShape="0">
            <a:prstClr val="black">
              <a:alpha val="36000"/>
            </a:prstClr>
          </a:outerShdw>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lr>
              <a:srgbClr val="A2287E"/>
            </a:buClr>
            <a:buFont typeface="Arial" panose="020B0604020202020204" pitchFamily="34" charset="0"/>
            <a:buChar char="•"/>
          </a:pPr>
          <a:r>
            <a:rPr lang="en-GB" sz="1400" b="0" i="0" kern="1200" dirty="0">
              <a:solidFill>
                <a:srgbClr val="000000">
                  <a:hueOff val="0"/>
                  <a:satOff val="0"/>
                  <a:lumOff val="0"/>
                  <a:alphaOff val="0"/>
                </a:srgbClr>
              </a:solidFill>
              <a:latin typeface="Montserrat" pitchFamily="2" charset="77"/>
              <a:ea typeface="+mn-ea"/>
              <a:cs typeface="+mn-cs"/>
            </a:rPr>
            <a:t>involves activating a person’s capacity to act (their power within) in the real world</a:t>
          </a:r>
        </a:p>
      </dsp:txBody>
      <dsp:txXfrm>
        <a:off x="3443820" y="336843"/>
        <a:ext cx="1509768" cy="33214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72F8CB-782D-C74A-846B-530B10AC2CEB}">
      <dsp:nvSpPr>
        <dsp:cNvPr id="0" name=""/>
        <dsp:cNvSpPr/>
      </dsp:nvSpPr>
      <dsp:spPr>
        <a:xfrm>
          <a:off x="0" y="59040"/>
          <a:ext cx="1591361" cy="636544"/>
        </a:xfrm>
        <a:prstGeom prst="rect">
          <a:avLst/>
        </a:prstGeom>
        <a:solidFill>
          <a:srgbClr val="A5A5A5">
            <a:hueOff val="0"/>
            <a:satOff val="0"/>
            <a:lumOff val="0"/>
            <a:alphaOff val="0"/>
          </a:srgbClr>
        </a:solidFill>
        <a:ln w="12700" cap="flat" cmpd="sng" algn="ctr">
          <a:solidFill>
            <a:srgbClr val="A5A5A5">
              <a:hueOff val="0"/>
              <a:satOff val="0"/>
              <a:lumOff val="0"/>
              <a:alphaOff val="0"/>
            </a:srgbClr>
          </a:solidFill>
          <a:prstDash val="solid"/>
          <a:miter lim="800000"/>
        </a:ln>
        <a:effectLst>
          <a:outerShdw blurRad="558800" sx="104000" sy="104000" algn="ctr" rotWithShape="0">
            <a:prstClr val="black">
              <a:alpha val="36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GB" sz="1400" b="1" i="0" kern="1200" dirty="0">
              <a:solidFill>
                <a:schemeClr val="tx1"/>
              </a:solidFill>
              <a:latin typeface="Montserrat" pitchFamily="2" charset="77"/>
              <a:ea typeface="+mn-ea"/>
              <a:cs typeface="+mn-cs"/>
            </a:rPr>
            <a:t>Power</a:t>
          </a:r>
          <a:r>
            <a:rPr lang="en-GB" sz="1600" b="1" i="0" kern="1200" dirty="0">
              <a:solidFill>
                <a:schemeClr val="tx1"/>
              </a:solidFill>
              <a:latin typeface="Montserrat" pitchFamily="2" charset="77"/>
              <a:ea typeface="+mn-ea"/>
              <a:cs typeface="+mn-cs"/>
            </a:rPr>
            <a:t> over</a:t>
          </a:r>
        </a:p>
      </dsp:txBody>
      <dsp:txXfrm>
        <a:off x="0" y="59040"/>
        <a:ext cx="1591361" cy="636544"/>
      </dsp:txXfrm>
    </dsp:sp>
    <dsp:sp modelId="{E68D009E-68EA-9243-99C5-217B21391E30}">
      <dsp:nvSpPr>
        <dsp:cNvPr id="0" name=""/>
        <dsp:cNvSpPr/>
      </dsp:nvSpPr>
      <dsp:spPr>
        <a:xfrm>
          <a:off x="0" y="641446"/>
          <a:ext cx="1591361" cy="2283840"/>
        </a:xfrm>
        <a:prstGeom prst="rect">
          <a:avLst/>
        </a:prstGeom>
        <a:solidFill>
          <a:srgbClr val="A5A5A5">
            <a:alpha val="90000"/>
            <a:tint val="40000"/>
            <a:hueOff val="0"/>
            <a:satOff val="0"/>
            <a:lumOff val="0"/>
            <a:alphaOff val="0"/>
          </a:srgbClr>
        </a:solidFill>
        <a:ln w="12700" cap="flat" cmpd="sng" algn="ctr">
          <a:solidFill>
            <a:srgbClr val="A5A5A5">
              <a:alpha val="90000"/>
              <a:tint val="40000"/>
              <a:hueOff val="0"/>
              <a:satOff val="0"/>
              <a:lumOff val="0"/>
              <a:alphaOff val="0"/>
            </a:srgbClr>
          </a:solidFill>
          <a:prstDash val="solid"/>
          <a:miter lim="800000"/>
        </a:ln>
        <a:effectLst>
          <a:outerShdw blurRad="558800" sx="104000" sy="104000" algn="ctr" rotWithShape="0">
            <a:prstClr val="black">
              <a:alpha val="36000"/>
            </a:prstClr>
          </a:outerShdw>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lr>
              <a:srgbClr val="A2287E"/>
            </a:buClr>
            <a:buFont typeface="Arial" panose="020B0604020202020204" pitchFamily="34" charset="0"/>
            <a:buChar char="•"/>
          </a:pPr>
          <a:r>
            <a:rPr lang="en-GB" sz="1400" b="0" i="0" kern="1200" dirty="0">
              <a:solidFill>
                <a:schemeClr val="tx1"/>
              </a:solidFill>
              <a:latin typeface="Montserrat" pitchFamily="2" charset="77"/>
              <a:ea typeface="+mn-ea"/>
              <a:cs typeface="+mn-cs"/>
            </a:rPr>
            <a:t>involves using power to repress, force, coerce, discriminate against, corrupt or abuse others</a:t>
          </a:r>
        </a:p>
      </dsp:txBody>
      <dsp:txXfrm>
        <a:off x="0" y="641446"/>
        <a:ext cx="1591361" cy="228384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1"/>
            <a:ext cx="2971800" cy="467311"/>
          </a:xfrm>
          <a:prstGeom prst="rect">
            <a:avLst/>
          </a:prstGeom>
        </p:spPr>
        <p:txBody>
          <a:bodyPr vert="horz" lIns="91440" tIns="45720" rIns="91440" bIns="45720" rtlCol="0"/>
          <a:lstStyle>
            <a:lvl1pPr algn="r">
              <a:defRPr sz="1200"/>
            </a:lvl1pPr>
          </a:lstStyle>
          <a:p>
            <a:fld id="{B43DD928-0C3E-4ED8-90AE-E560853C5428}" type="datetimeFigureOut">
              <a:rPr lang="en-US" smtClean="0"/>
              <a:t>12/21/2024</a:t>
            </a:fld>
            <a:endParaRPr lang="en-US"/>
          </a:p>
        </p:txBody>
      </p:sp>
      <p:sp>
        <p:nvSpPr>
          <p:cNvPr id="4" name="Footer Placeholder 3"/>
          <p:cNvSpPr>
            <a:spLocks noGrp="1"/>
          </p:cNvSpPr>
          <p:nvPr>
            <p:ph type="ftr" sz="quarter" idx="2"/>
          </p:nvPr>
        </p:nvSpPr>
        <p:spPr>
          <a:xfrm>
            <a:off x="0" y="8846555"/>
            <a:ext cx="2971800" cy="46731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5"/>
            <a:ext cx="2971800" cy="467310"/>
          </a:xfrm>
          <a:prstGeom prst="rect">
            <a:avLst/>
          </a:prstGeom>
        </p:spPr>
        <p:txBody>
          <a:bodyPr vert="horz" lIns="91440" tIns="45720" rIns="91440" bIns="45720" rtlCol="0" anchor="b"/>
          <a:lstStyle>
            <a:lvl1pPr algn="r">
              <a:defRPr sz="1200"/>
            </a:lvl1pPr>
          </a:lstStyle>
          <a:p>
            <a:fld id="{C3AAF5AE-4922-40B3-BC52-D142E057D14D}" type="slidenum">
              <a:rPr lang="en-US" smtClean="0"/>
              <a:t>‹#›</a:t>
            </a:fld>
            <a:endParaRPr lang="en-US"/>
          </a:p>
        </p:txBody>
      </p:sp>
    </p:spTree>
    <p:extLst>
      <p:ext uri="{BB962C8B-B14F-4D97-AF65-F5344CB8AC3E}">
        <p14:creationId xmlns:p14="http://schemas.microsoft.com/office/powerpoint/2010/main" val="2857752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67311"/>
          </a:xfrm>
          <a:prstGeom prst="rect">
            <a:avLst/>
          </a:prstGeom>
        </p:spPr>
        <p:txBody>
          <a:bodyPr vert="horz" lIns="91440" tIns="45720" rIns="91440" bIns="45720" rtlCol="0"/>
          <a:lstStyle>
            <a:lvl1pPr algn="r">
              <a:defRPr sz="1200"/>
            </a:lvl1pPr>
          </a:lstStyle>
          <a:p>
            <a:fld id="{497CBDEE-9154-4ECF-BD19-2512E89EA232}" type="datetimeFigureOut">
              <a:rPr lang="en-US" smtClean="0"/>
              <a:t>12/21/2024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1" y="4482296"/>
            <a:ext cx="5486400" cy="366733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6555"/>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5"/>
            <a:ext cx="2971800" cy="467310"/>
          </a:xfrm>
          <a:prstGeom prst="rect">
            <a:avLst/>
          </a:prstGeom>
        </p:spPr>
        <p:txBody>
          <a:bodyPr vert="horz" lIns="91440" tIns="45720" rIns="91440" bIns="45720" rtlCol="0" anchor="b"/>
          <a:lstStyle>
            <a:lvl1pPr algn="r">
              <a:defRPr sz="1200"/>
            </a:lvl1pPr>
          </a:lstStyle>
          <a:p>
            <a:fld id="{1F6E8625-ABA9-47AC-97D8-2031586E30FB}" type="slidenum">
              <a:rPr lang="en-US" smtClean="0"/>
              <a:t>‹#›</a:t>
            </a:fld>
            <a:endParaRPr lang="en-US"/>
          </a:p>
        </p:txBody>
      </p:sp>
    </p:spTree>
    <p:extLst>
      <p:ext uri="{BB962C8B-B14F-4D97-AF65-F5344CB8AC3E}">
        <p14:creationId xmlns:p14="http://schemas.microsoft.com/office/powerpoint/2010/main" val="4109749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thoughtco.com/thmb/MGiWatJclpOY1-oLDhRnRLV58JM=/3936x2530/filters:fill(auto,1)/law-book-with-gavel-860137962-5ada782ba9d4f9003dc76ee5.jpg"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breakthroughactionandresearch.org/new-social-norm-taxonomy-helps-address-fp-challenges/"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businesstoday.co.ke/covid-19-gender-based-violence-cases-rise/"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businesstoday.co.ke/covid-19-gender-based-violence-cases-rise/"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businesstoday.co.ke/covid-19-gender-based-violence-cases-rise/"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businesstoday.co.ke/covid-19-gender-based-violence-cases-rise/"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s://www.care.org/wp-content/uploads/2023/11/FFBS-TOOLKIT_SECOND-EDITION.pdf" TargetMode="External"/><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3" Type="http://schemas.openxmlformats.org/officeDocument/2006/relationships/hyperlink" Target="https://resourcecentre.savethechildren.net/document/gender-power-gap-analysis/" TargetMode="External"/><Relationship Id="rId2" Type="http://schemas.openxmlformats.org/officeDocument/2006/relationships/slide" Target="../slides/slide64.xml"/><Relationship Id="rId1" Type="http://schemas.openxmlformats.org/officeDocument/2006/relationships/notesMaster" Target="../notesMasters/notesMaster1.xml"/><Relationship Id="rId4" Type="http://schemas.openxmlformats.org/officeDocument/2006/relationships/hyperlink" Target="https://www.povertyactionlab.org/sites/default/files/research-resources/practical-guide-to-measuring-womens-and-girls-empowerment-in-impact-evaluations.pdf" TargetMode="External"/></Relationships>
</file>

<file path=ppt/notesSlides/_rels/notesSlide64.xml.rels><?xml version="1.0" encoding="UTF-8" standalone="yes"?>
<Relationships xmlns="http://schemas.openxmlformats.org/package/2006/relationships"><Relationship Id="rId3" Type="http://schemas.openxmlformats.org/officeDocument/2006/relationships/hyperlink" Target="https://resourcecentre.savethechildren.net/document/gender-power-gap-analysis/" TargetMode="External"/><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g30838b89d9c_0_0:notes"/>
          <p:cNvSpPr txBox="1">
            <a:spLocks noGrp="1"/>
          </p:cNvSpPr>
          <p:nvPr>
            <p:ph type="body" idx="1"/>
          </p:nvPr>
        </p:nvSpPr>
        <p:spPr>
          <a:xfrm>
            <a:off x="685801" y="4482296"/>
            <a:ext cx="5486400" cy="3667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5" name="Google Shape;45;g30838b89d9c_0_0: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a:extLst>
            <a:ext uri="{FF2B5EF4-FFF2-40B4-BE49-F238E27FC236}">
              <a16:creationId xmlns:a16="http://schemas.microsoft.com/office/drawing/2014/main" id="{2327E25D-D33D-B1C4-3FE7-F8A86F77A9E3}"/>
            </a:ext>
          </a:extLst>
        </p:cNvPr>
        <p:cNvGrpSpPr/>
        <p:nvPr/>
      </p:nvGrpSpPr>
      <p:grpSpPr>
        <a:xfrm>
          <a:off x="0" y="0"/>
          <a:ext cx="0" cy="0"/>
          <a:chOff x="0" y="0"/>
          <a:chExt cx="0" cy="0"/>
        </a:xfrm>
      </p:grpSpPr>
      <p:sp>
        <p:nvSpPr>
          <p:cNvPr id="50" name="Google Shape;50;p3:notes">
            <a:extLst>
              <a:ext uri="{FF2B5EF4-FFF2-40B4-BE49-F238E27FC236}">
                <a16:creationId xmlns:a16="http://schemas.microsoft.com/office/drawing/2014/main" id="{8BEE1B14-602B-7167-2315-11A5A7471963}"/>
              </a:ext>
            </a:extLst>
          </p:cNvPr>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US" i="1" dirty="0"/>
              <a:t>Read Slide</a:t>
            </a:r>
          </a:p>
          <a:p>
            <a:pPr marL="0" lvl="0" indent="0" algn="l" rtl="0">
              <a:lnSpc>
                <a:spcPct val="100000"/>
              </a:lnSpc>
              <a:spcBef>
                <a:spcPts val="0"/>
              </a:spcBef>
              <a:spcAft>
                <a:spcPts val="0"/>
              </a:spcAft>
              <a:buSzPts val="1400"/>
              <a:buNone/>
            </a:pPr>
            <a:endParaRPr dirty="0"/>
          </a:p>
        </p:txBody>
      </p:sp>
      <p:sp>
        <p:nvSpPr>
          <p:cNvPr id="51" name="Google Shape;51;p3:notes">
            <a:extLst>
              <a:ext uri="{FF2B5EF4-FFF2-40B4-BE49-F238E27FC236}">
                <a16:creationId xmlns:a16="http://schemas.microsoft.com/office/drawing/2014/main" id="{0A208A00-10FB-B454-9893-C8887C8FDABB}"/>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128790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18:notes"/>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i="1" dirty="0"/>
              <a:t>Read Slide</a:t>
            </a:r>
            <a:endParaRPr i="1" dirty="0"/>
          </a:p>
        </p:txBody>
      </p:sp>
      <p:sp>
        <p:nvSpPr>
          <p:cNvPr id="106" name="Google Shape;106;p18: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93814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5AA76B-44BA-3BA5-7E4C-8334DD09B8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2207BB-A8AE-D340-CCA7-E9C92EE17D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8506B1-EEA4-0D3B-10BC-E3241CC7BB4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200" b="0" i="0" dirty="0">
                <a:solidFill>
                  <a:schemeClr val="tx1"/>
                </a:solidFill>
                <a:latin typeface="Montserrat" pitchFamily="2" charset="77"/>
              </a:rPr>
              <a:t>As shown, there are 3 core dimensions of GTC, where transformation is needed to advance gender equality. Each dimension deeply interconnected with the others</a:t>
            </a: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200" b="0" i="0" dirty="0">
                <a:solidFill>
                  <a:schemeClr val="tx1"/>
                </a:solidFill>
                <a:latin typeface="Montserrat" pitchFamily="2" charset="77"/>
              </a:rPr>
              <a:t> &amp; there is evidence that programming risks reversibility and harm if it fails to engage with all 3 dimensions </a:t>
            </a:r>
          </a:p>
          <a:p>
            <a:pPr marL="0" indent="0">
              <a:buFont typeface="+mj-lt"/>
              <a:buNone/>
            </a:pPr>
            <a:r>
              <a:rPr lang="en-US" sz="1200" b="0" i="0" dirty="0">
                <a:solidFill>
                  <a:schemeClr val="tx1"/>
                </a:solidFill>
                <a:latin typeface="Montserrat" pitchFamily="2" charset="77"/>
              </a:rPr>
              <a:t>At the core of measuring gender transformative change is the understanding that discriminatory social institutions and unequal power relations need to change, and that there is value in assessing how deep and enduring any changes have been to date. Social institutions that embed and (re)produce unequal power relations between women and men in a circular reinforcing process are the root causes of gender inequality. These institutions comprise formal and informal rules and norms that organize social, political and economic relations. The transformation of social institutions to make them more gender-equitable fosters more cooperative forms of power and relationships, affirming people’s capabilities, aspirations, critical awareness and dignity and requires individual and collective agency, which are at the heart of the empowerment process.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FE1D0189-383E-C983-DCD6-55B4D7D71D2A}"/>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8020188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5CFFC-8B28-E3DA-90B4-1D55BD2EBF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27C46A-F15A-DBA4-997E-401CA7F937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05E1E2-FA0A-973A-D5CA-619B7FE82F7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dirty="0">
                <a:solidFill>
                  <a:schemeClr val="tx1"/>
                </a:solidFill>
                <a:latin typeface="Montserrat" pitchFamily="2" charset="77"/>
              </a:rPr>
              <a:t>Read slide &amp; then note</a:t>
            </a:r>
            <a:r>
              <a:rPr lang="en-GB" sz="1200" b="0" i="0" dirty="0">
                <a:solidFill>
                  <a:schemeClr val="tx1"/>
                </a:solidFill>
                <a:latin typeface="Montserrat" pitchFamily="2" charset="77"/>
              </a:rPr>
              <a:t>…GTAs seek transformation of social institutions to make them more gender equitable</a:t>
            </a:r>
          </a:p>
          <a:p>
            <a:endParaRPr lang="en-US" dirty="0"/>
          </a:p>
        </p:txBody>
      </p:sp>
      <p:sp>
        <p:nvSpPr>
          <p:cNvPr id="4" name="Slide Number Placeholder 3">
            <a:extLst>
              <a:ext uri="{FF2B5EF4-FFF2-40B4-BE49-F238E27FC236}">
                <a16:creationId xmlns:a16="http://schemas.microsoft.com/office/drawing/2014/main" id="{752FD3D9-B2BA-6BF2-605E-482747ECCBB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0915550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6C66C7-7494-DA46-0829-D787142DCB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9D2E62-8846-ED8D-4F3D-D4FA90BE2C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D981AC-9CEF-B977-E402-31A1B588911C}"/>
              </a:ext>
            </a:extLst>
          </p:cNvPr>
          <p:cNvSpPr>
            <a:spLocks noGrp="1"/>
          </p:cNvSpPr>
          <p:nvPr>
            <p:ph type="body" idx="1"/>
          </p:nvPr>
        </p:nvSpPr>
        <p:spPr/>
        <p:txBody>
          <a:bodyPr/>
          <a:lstStyle/>
          <a:p>
            <a:endParaRPr lang="en-US" dirty="0"/>
          </a:p>
          <a:p>
            <a:r>
              <a:rPr lang="en-US" b="0" i="0" dirty="0">
                <a:solidFill>
                  <a:schemeClr val="tx1"/>
                </a:solidFill>
                <a:latin typeface="Montserrat" pitchFamily="2" charset="77"/>
              </a:rPr>
              <a:t>Gender-transformative change is ultimately about transforming power relations, which can be understood by recognizing different forms of power. </a:t>
            </a:r>
            <a:r>
              <a:rPr lang="en-US" b="0" i="1" dirty="0">
                <a:solidFill>
                  <a:schemeClr val="tx1"/>
                </a:solidFill>
                <a:latin typeface="Montserrat" pitchFamily="2" charset="77"/>
              </a:rPr>
              <a:t>Read the slide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83B3AD5B-872D-871E-FB82-242D8B7F5395}"/>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13</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3738207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75D008-C9F0-9CFB-C19A-EA6A79898A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329BE9-AC43-E109-24D9-1C31409971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8C1DBD-6A82-F73F-F402-29A1AF3E35E0}"/>
              </a:ext>
            </a:extLst>
          </p:cNvPr>
          <p:cNvSpPr>
            <a:spLocks noGrp="1"/>
          </p:cNvSpPr>
          <p:nvPr>
            <p:ph type="body" idx="1"/>
          </p:nvPr>
        </p:nvSpPr>
        <p:spPr/>
        <p:txBody>
          <a:bodyPr/>
          <a:lstStyle/>
          <a:p>
            <a:r>
              <a:rPr lang="en-US" sz="1200" b="0" i="0" dirty="0">
                <a:solidFill>
                  <a:schemeClr val="tx1"/>
                </a:solidFill>
                <a:latin typeface="Montserrat" pitchFamily="2" charset="77"/>
              </a:rPr>
              <a:t>There are different definitions of Agency but agency is the… </a:t>
            </a:r>
            <a:r>
              <a:rPr lang="en-US" sz="1200" b="0" i="1" dirty="0">
                <a:solidFill>
                  <a:schemeClr val="tx1"/>
                </a:solidFill>
                <a:latin typeface="Montserrat" pitchFamily="2" charset="77"/>
              </a:rPr>
              <a:t>read slide and explain discuss different subdimensions of agency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D8A9B062-09E7-D2F6-B1BF-98B2E420B388}"/>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14</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5807611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B8AAAD-2C4E-DBC2-F5A0-C2D897F8A6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566FD5-827E-564F-25A3-E7F2EA511D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5A4563-841B-2B53-ECC7-BA04B3A72436}"/>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0" cap="none" spc="0" normalizeH="0" baseline="0" noProof="0" dirty="0">
                <a:ln>
                  <a:noFill/>
                </a:ln>
                <a:solidFill>
                  <a:schemeClr val="tx1"/>
                </a:solidFill>
                <a:effectLst/>
                <a:uLnTx/>
                <a:uFillTx/>
                <a:latin typeface="Montserrat" pitchFamily="2" charset="77"/>
                <a:cs typeface="Calibri"/>
                <a:sym typeface="Calibri"/>
              </a:rPr>
              <a:t>Read Slide</a:t>
            </a:r>
          </a:p>
        </p:txBody>
      </p:sp>
      <p:sp>
        <p:nvSpPr>
          <p:cNvPr id="4" name="Slide Number Placeholder 3">
            <a:extLst>
              <a:ext uri="{FF2B5EF4-FFF2-40B4-BE49-F238E27FC236}">
                <a16:creationId xmlns:a16="http://schemas.microsoft.com/office/drawing/2014/main" id="{653D90ED-96BC-8E76-700B-2717F0140BE9}"/>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15</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0585544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latin typeface="Montserrat" pitchFamily="2" charset="77"/>
              </a:rPr>
              <a:t>This is a participatory activity to get audience to think about what might go in these circles. Read Slide</a:t>
            </a:r>
          </a:p>
          <a:p>
            <a:endParaRPr lang="en-US" dirty="0"/>
          </a:p>
        </p:txBody>
      </p:sp>
      <p:sp>
        <p:nvSpPr>
          <p:cNvPr id="4" name="Slide Number Placeholder 3"/>
          <p:cNvSpPr>
            <a:spLocks noGrp="1"/>
          </p:cNvSpPr>
          <p:nvPr>
            <p:ph type="sldNum" sz="quarter" idx="5"/>
          </p:nvPr>
        </p:nvSpPr>
        <p:spPr/>
        <p:txBody>
          <a:bodyPr/>
          <a:lstStyle/>
          <a:p>
            <a:fld id="{1F6E8625-ABA9-47AC-97D8-2031586E30FB}" type="slidenum">
              <a:rPr lang="en-US" smtClean="0"/>
              <a:t>16</a:t>
            </a:fld>
            <a:endParaRPr lang="en-US"/>
          </a:p>
        </p:txBody>
      </p:sp>
    </p:spTree>
    <p:extLst>
      <p:ext uri="{BB962C8B-B14F-4D97-AF65-F5344CB8AC3E}">
        <p14:creationId xmlns:p14="http://schemas.microsoft.com/office/powerpoint/2010/main" val="41749963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1" dirty="0">
                <a:solidFill>
                  <a:schemeClr val="tx1"/>
                </a:solidFill>
                <a:latin typeface="Montserrat" pitchFamily="2" charset="77"/>
              </a:rPr>
              <a:t>Go over what framework includes</a:t>
            </a:r>
          </a:p>
          <a:p>
            <a:endParaRPr lang="en-US" dirty="0"/>
          </a:p>
        </p:txBody>
      </p:sp>
      <p:sp>
        <p:nvSpPr>
          <p:cNvPr id="4" name="Slide Number Placeholder 3"/>
          <p:cNvSpPr>
            <a:spLocks noGrp="1"/>
          </p:cNvSpPr>
          <p:nvPr>
            <p:ph type="sldNum" sz="quarter" idx="5"/>
          </p:nvPr>
        </p:nvSpPr>
        <p:spPr/>
        <p:txBody>
          <a:bodyPr/>
          <a:lstStyle/>
          <a:p>
            <a:fld id="{1F6E8625-ABA9-47AC-97D8-2031586E30FB}" type="slidenum">
              <a:rPr lang="en-US" smtClean="0"/>
              <a:t>17</a:t>
            </a:fld>
            <a:endParaRPr lang="en-US"/>
          </a:p>
        </p:txBody>
      </p:sp>
    </p:spTree>
    <p:extLst>
      <p:ext uri="{BB962C8B-B14F-4D97-AF65-F5344CB8AC3E}">
        <p14:creationId xmlns:p14="http://schemas.microsoft.com/office/powerpoint/2010/main" val="41429533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18:notes"/>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latin typeface="Montserrat" pitchFamily="2" charset="77"/>
              </a:rPr>
              <a:t>This section focuses on illustrations of measurement of GTC dimensions</a:t>
            </a:r>
          </a:p>
          <a:p>
            <a:pPr marL="0" lvl="0" indent="0" algn="l" rtl="0">
              <a:spcBef>
                <a:spcPts val="0"/>
              </a:spcBef>
              <a:spcAft>
                <a:spcPts val="0"/>
              </a:spcAft>
              <a:buNone/>
            </a:pPr>
            <a:endParaRPr dirty="0"/>
          </a:p>
        </p:txBody>
      </p:sp>
      <p:sp>
        <p:nvSpPr>
          <p:cNvPr id="106" name="Google Shape;106;p18: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9381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6:notes"/>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4" name="Google Shape;94;p16: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0963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6:notes"/>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i="0" dirty="0"/>
              <a:t>First let’s look at potential indicators of changes in social institutions</a:t>
            </a:r>
            <a:endParaRPr i="0" dirty="0"/>
          </a:p>
        </p:txBody>
      </p:sp>
      <p:sp>
        <p:nvSpPr>
          <p:cNvPr id="94" name="Google Shape;94;p16: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09639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0C13D-7711-091E-3606-B3AD92ECD2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62B5DC-D810-0A26-6B9C-45A7331772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1A702B-2388-CB53-DEE0-26CC01B6DA94}"/>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GB" sz="1200" b="0" i="0" dirty="0">
                <a:latin typeface="Montserrat" pitchFamily="2" charset="77"/>
              </a:rPr>
              <a:t>Social Institutions that influence gender inequality are of two types formal “written” and informal “unwritten” rules and norms. </a:t>
            </a:r>
            <a:r>
              <a:rPr lang="en-GB" sz="1200" b="0" i="1" dirty="0">
                <a:latin typeface="Montserrat" pitchFamily="2" charset="77"/>
              </a:rPr>
              <a:t>Read Slide</a:t>
            </a:r>
          </a:p>
          <a:p>
            <a:pPr marL="457200" marR="0" lvl="0" indent="-228600" algn="l" rtl="0">
              <a:lnSpc>
                <a:spcPct val="100000"/>
              </a:lnSpc>
              <a:spcBef>
                <a:spcPts val="0"/>
              </a:spcBef>
              <a:spcAft>
                <a:spcPts val="0"/>
              </a:spcAft>
              <a:buSzPts val="1400"/>
              <a:buNone/>
            </a:pPr>
            <a:endParaRPr lang="en-US" dirty="0"/>
          </a:p>
          <a:p>
            <a:pPr marL="457200" marR="0" lvl="0" indent="-228600" algn="l" rtl="0">
              <a:lnSpc>
                <a:spcPct val="100000"/>
              </a:lnSpc>
              <a:spcBef>
                <a:spcPts val="0"/>
              </a:spcBef>
              <a:spcAft>
                <a:spcPts val="0"/>
              </a:spcAft>
              <a:buSzPts val="1400"/>
              <a:buNone/>
            </a:pPr>
            <a:r>
              <a:rPr lang="en-US" dirty="0"/>
              <a:t>Image source on the left: </a:t>
            </a:r>
            <a:r>
              <a:rPr lang="en-US" dirty="0">
                <a:hlinkClick r:id="rId3"/>
              </a:rPr>
              <a:t>law-book-with-gavel-860137962-5ada782ba9d4f9003dc76ee5.jpg (3936×2530)</a:t>
            </a:r>
            <a:endParaRPr lang="en-US" dirty="0"/>
          </a:p>
          <a:p>
            <a:pPr marL="457200" marR="0" lvl="0" indent="-228600" algn="l" rtl="0">
              <a:lnSpc>
                <a:spcPct val="100000"/>
              </a:lnSpc>
              <a:spcBef>
                <a:spcPts val="0"/>
              </a:spcBef>
              <a:spcAft>
                <a:spcPts val="0"/>
              </a:spcAft>
              <a:buSzPts val="1400"/>
              <a:buNone/>
            </a:pPr>
            <a:r>
              <a:rPr lang="en-US" dirty="0"/>
              <a:t>Image Source on the right: </a:t>
            </a:r>
            <a:r>
              <a:rPr lang="en-US" dirty="0">
                <a:hlinkClick r:id="rId4"/>
              </a:rPr>
              <a:t>New Social Norm Taxonomy Helps Address Family Planning Challenges in West Africa | Breakthrough ACTION and RESEARCH</a:t>
            </a:r>
            <a:endParaRPr lang="en-US" dirty="0"/>
          </a:p>
        </p:txBody>
      </p:sp>
      <p:sp>
        <p:nvSpPr>
          <p:cNvPr id="4" name="Slide Number Placeholder 3">
            <a:extLst>
              <a:ext uri="{FF2B5EF4-FFF2-40B4-BE49-F238E27FC236}">
                <a16:creationId xmlns:a16="http://schemas.microsoft.com/office/drawing/2014/main" id="{F2539D94-4F65-F296-A245-E7C2D1D02E1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20</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0761032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F9554-057E-FC98-23BB-4AC892C933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851966-60E9-D20A-0D7B-A4F48F75CA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3518E0-1326-68BF-6243-71E3265CD3A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In terms of formal social institutions that could affect gender, here are some examples of formal social institutions at different levels of the SEM that can affect gender equality in land governance. </a:t>
            </a:r>
            <a:r>
              <a:rPr kumimoji="0" lang="en-US" sz="1200" b="0" i="1" u="none" strike="noStrike" kern="1200" cap="none" spc="0" normalizeH="0" baseline="0" noProof="0" dirty="0">
                <a:ln>
                  <a:noFill/>
                </a:ln>
                <a:solidFill>
                  <a:prstClr val="black"/>
                </a:solidFill>
                <a:effectLst/>
                <a:uLnTx/>
                <a:uFillTx/>
                <a:latin typeface="Calibri" panose="020F0502020204030204"/>
                <a:ea typeface="+mn-ea"/>
                <a:cs typeface="+mn-cs"/>
              </a:rPr>
              <a:t>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F9A7EBFB-82BD-E182-201D-2DDAFE90359B}"/>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21</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4426396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BC7957-581F-575C-E689-502B2CFDAE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224A2E-2305-A40E-4C3B-F7AB120F7F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8D2D06-06DD-DD46-B53A-01BECB4DDF7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latin typeface="Montserrat" pitchFamily="2" charset="77"/>
              </a:rPr>
              <a:t>In terms of informal social institutions, we are referring to both social norms as well as social and cultural customs, values and traditions such as shown here.. The practice of shaking hands or saying thank you, or the foods we eat and the utensils we use to eat with are just a few of many examples of social and cultural customs and traditions.</a:t>
            </a:r>
            <a:endParaRPr lang="en-US" sz="1200" b="0" i="0" kern="100" dirty="0">
              <a:effectLst/>
              <a:latin typeface="Montserrat" pitchFamily="2" charset="77"/>
              <a:ea typeface="Aptos" panose="020B0004020202020204" pitchFamily="34" charset="0"/>
              <a:cs typeface="Times New Roman" panose="02020603050405020304" pitchFamily="18" charset="0"/>
            </a:endParaRP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0146E3D5-F7FD-DF09-AC85-B69D65780FD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22</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6668108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EB292A-82BE-7409-A2AA-DDCDD05022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291F9B-9CDD-4E6C-351E-54CBF7B98D8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D4F68E-775A-4A96-A51C-98AAFA3840F8}"/>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sz="1200" b="0" i="0" dirty="0">
                <a:solidFill>
                  <a:schemeClr val="tx1"/>
                </a:solidFill>
                <a:latin typeface="Montserrat" pitchFamily="2" charset="77"/>
              </a:rPr>
              <a:t>As a reminder and as shown in this visual… </a:t>
            </a:r>
            <a:r>
              <a:rPr lang="en-US" sz="1200" b="0" i="1" dirty="0">
                <a:solidFill>
                  <a:schemeClr val="tx1"/>
                </a:solidFill>
                <a:latin typeface="Montserrat" pitchFamily="2" charset="77"/>
              </a:rPr>
              <a:t>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41901535-6122-072C-D3DE-4351C0751EF1}"/>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23</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2548060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EAC5E-10DC-8C49-5646-086A354A50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3A6945-ADA3-2F6A-774B-46905E276A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B8C17F-D748-E3D8-23F7-6B08CB4C2708}"/>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b="0" i="0" dirty="0">
                <a:solidFill>
                  <a:schemeClr val="tx1"/>
                </a:solidFill>
                <a:latin typeface="Montserrat" pitchFamily="2" charset="77"/>
              </a:rPr>
              <a:t>Here are some examples of some questions you might ask to determine the existence of descriptive or injunctive norms. </a:t>
            </a:r>
            <a:r>
              <a:rPr lang="en-US" b="0" i="1" dirty="0">
                <a:solidFill>
                  <a:schemeClr val="tx1"/>
                </a:solidFill>
                <a:latin typeface="Montserrat" pitchFamily="2" charset="77"/>
              </a:rPr>
              <a:t>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310DCCEF-E4E7-B769-7326-4EC1B922CF8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24</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9956368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037736-E224-9C03-F8B9-37A5F60EFE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E40CE1-B7BE-2483-2026-B835B01D8E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312D624-2C23-D295-9D2F-1BB39E22B477}"/>
              </a:ext>
            </a:extLst>
          </p:cNvPr>
          <p:cNvSpPr>
            <a:spLocks noGrp="1"/>
          </p:cNvSpPr>
          <p:nvPr>
            <p:ph type="body" idx="1"/>
          </p:nvPr>
        </p:nvSpPr>
        <p:spPr/>
        <p:txBody>
          <a:bodyPr/>
          <a:lstStyle/>
          <a:p>
            <a:pPr marL="0" marR="0" lvl="0" indent="0" algn="l" rtl="0">
              <a:lnSpc>
                <a:spcPct val="117999"/>
              </a:lnSpc>
              <a:spcBef>
                <a:spcPts val="800"/>
              </a:spcBef>
              <a:spcAft>
                <a:spcPts val="0"/>
              </a:spcAft>
              <a:buSzPts val="1400"/>
              <a:buNone/>
            </a:pPr>
            <a:r>
              <a:rPr lang="en-US" sz="1200" b="0" i="1" dirty="0">
                <a:solidFill>
                  <a:schemeClr val="tx1"/>
                </a:solidFill>
                <a:latin typeface="Montserrat" pitchFamily="2" charset="77"/>
                <a:ea typeface="Gill Sans"/>
                <a:cs typeface="Gill Sans"/>
                <a:sym typeface="Gill Sans"/>
              </a:rPr>
              <a:t>The aim of this slide is for the participants to discern and consider practical ways of measuring descriptive and injunctive norms. The measures presented are have common errors, and you’ll ask the participants to fix them.  Display one question at a time and ask participants: </a:t>
            </a:r>
            <a:endParaRPr lang="en-US" sz="1200" b="0" i="1" dirty="0">
              <a:solidFill>
                <a:schemeClr val="tx1"/>
              </a:solidFill>
              <a:latin typeface="Montserrat" pitchFamily="2" charset="77"/>
            </a:endParaRPr>
          </a:p>
          <a:p>
            <a:pPr marL="742950" marR="0" lvl="1" indent="-285750" algn="l" rtl="0">
              <a:lnSpc>
                <a:spcPct val="117999"/>
              </a:lnSpc>
              <a:spcBef>
                <a:spcPts val="800"/>
              </a:spcBef>
              <a:spcAft>
                <a:spcPts val="0"/>
              </a:spcAft>
              <a:buSzPts val="1400"/>
              <a:buFont typeface="Courier New"/>
              <a:buChar char="o"/>
            </a:pPr>
            <a:r>
              <a:rPr lang="en-US" sz="1200" b="0" i="0" dirty="0">
                <a:solidFill>
                  <a:schemeClr val="tx1"/>
                </a:solidFill>
                <a:latin typeface="Montserrat" pitchFamily="2" charset="77"/>
                <a:ea typeface="Gill Sans"/>
                <a:cs typeface="Gill Sans"/>
                <a:sym typeface="Gill Sans"/>
              </a:rPr>
              <a:t>How would you improve it?</a:t>
            </a:r>
            <a:endParaRPr lang="en-US" sz="1200" b="0" i="0" dirty="0">
              <a:solidFill>
                <a:schemeClr val="tx1"/>
              </a:solidFill>
              <a:latin typeface="Montserrat" pitchFamily="2" charset="77"/>
            </a:endParaRPr>
          </a:p>
          <a:p>
            <a:pPr marL="742950" marR="0" lvl="1" indent="-285750" algn="l" rtl="0">
              <a:lnSpc>
                <a:spcPct val="117999"/>
              </a:lnSpc>
              <a:spcBef>
                <a:spcPts val="800"/>
              </a:spcBef>
              <a:spcAft>
                <a:spcPts val="0"/>
              </a:spcAft>
              <a:buSzPts val="1400"/>
              <a:buFont typeface="Courier New"/>
              <a:buChar char="o"/>
            </a:pPr>
            <a:r>
              <a:rPr lang="en-US" sz="1200" b="0" i="0" dirty="0">
                <a:solidFill>
                  <a:schemeClr val="tx1"/>
                </a:solidFill>
                <a:latin typeface="Montserrat" pitchFamily="2" charset="77"/>
                <a:ea typeface="Gill Sans"/>
                <a:cs typeface="Gill Sans"/>
                <a:sym typeface="Gill Sans"/>
              </a:rPr>
              <a:t>Which are direct and indirect measures?</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CE288AA0-72C5-87C9-74E1-7C6C45B9F611}"/>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25</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8721124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484B4E-BF07-1795-0053-C39236587D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EAD72A-8E2B-5F1A-74CB-05662563C87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625C29-0111-5748-C97C-D2F55F9F417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effectLst/>
                <a:latin typeface="Montserrat" pitchFamily="2" charset="77"/>
              </a:rPr>
              <a:t>Note that Qs 1- 3 asking about descriptive norms and 4-6  are asking about injunctive norms.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effectLst/>
                <a:latin typeface="Montserrat" pitchFamily="2" charset="77"/>
              </a:rPr>
              <a:t>Problems with question 1, “most women” too vague needs specification/bounding… which women and written as a yes/no question… better as a </a:t>
            </a:r>
            <a:r>
              <a:rPr lang="en-US" sz="1200" b="0" i="1" dirty="0" err="1">
                <a:solidFill>
                  <a:schemeClr val="tx1"/>
                </a:solidFill>
                <a:effectLst/>
                <a:latin typeface="Montserrat" pitchFamily="2" charset="77"/>
              </a:rPr>
              <a:t>likert</a:t>
            </a:r>
            <a:r>
              <a:rPr lang="en-US" sz="1200" b="0" i="1" dirty="0">
                <a:solidFill>
                  <a:schemeClr val="tx1"/>
                </a:solidFill>
                <a:effectLst/>
                <a:latin typeface="Montserrat" pitchFamily="2" charset="77"/>
              </a:rPr>
              <a:t> scale response to get a sense of magnitude of prevalence. Read suggested revision.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effectLst/>
                <a:latin typeface="Montserrat" pitchFamily="2" charset="77"/>
              </a:rPr>
              <a:t>Problems with question 2, asking about two different reference groups in one question. better as two questions - Read suggested revision.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effectLst/>
                <a:latin typeface="Montserrat" pitchFamily="2" charset="77"/>
              </a:rPr>
              <a:t>Problems with question 3 ““most girls you look up to” too respondent-specific and written as a yes/no question… better as a </a:t>
            </a:r>
            <a:r>
              <a:rPr lang="en-US" sz="1200" b="0" i="1" dirty="0" err="1">
                <a:solidFill>
                  <a:schemeClr val="tx1"/>
                </a:solidFill>
                <a:effectLst/>
                <a:latin typeface="Montserrat" pitchFamily="2" charset="77"/>
              </a:rPr>
              <a:t>likert</a:t>
            </a:r>
            <a:r>
              <a:rPr lang="en-US" sz="1200" b="0" i="1" dirty="0">
                <a:solidFill>
                  <a:schemeClr val="tx1"/>
                </a:solidFill>
                <a:effectLst/>
                <a:latin typeface="Montserrat" pitchFamily="2" charset="77"/>
              </a:rPr>
              <a:t> scale response to get a sense of magnitude of prevalence. Read suggested revision.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effectLst/>
                <a:latin typeface="Montserrat" pitchFamily="2" charset="77"/>
              </a:rPr>
              <a:t>Problems with question 4 written as a yes/no question… better as  - Read suggested revision.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effectLst/>
                <a:latin typeface="Montserrat" pitchFamily="2" charset="77"/>
              </a:rPr>
              <a:t>Problems with question 5 asking about two different behaviors in one question. Better as two questions. Read suggested revision.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effectLst/>
                <a:latin typeface="Montserrat" pitchFamily="2" charset="77"/>
              </a:rPr>
              <a:t>Problems with question 6 as written “should” asks for personal judgement and written as a yes/no question… better as - Read suggested revision</a:t>
            </a:r>
            <a:r>
              <a:rPr lang="en-US" sz="1200" i="1" dirty="0">
                <a:effectLst/>
                <a:latin typeface="Segoe UI" panose="020B0502040204020203" pitchFamily="34" charset="0"/>
              </a:rPr>
              <a:t>.</a:t>
            </a:r>
            <a:endParaRPr lang="en-US" sz="1200" i="1" dirty="0">
              <a:effectLst/>
              <a:latin typeface="Arial" panose="020B0604020202020204" pitchFamily="34" charset="0"/>
            </a:endParaRP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37439C50-AABF-194A-B0C9-59AE766AF356}"/>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26</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1119649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F0E042-D923-0023-05AE-A272C19273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4F46DA-8A46-775E-4DFF-BEF7C41D43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3E1278-AD35-AD68-6C1A-6E6A67D79DD9}"/>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sz="1200" b="0" i="0" dirty="0">
                <a:latin typeface="Montserrat" pitchFamily="2" charset="77"/>
              </a:rPr>
              <a:t>In addition to measures of social norms, another aspect of informal social institutions/social norms you may want to measure are the existence of social sanctions if individuals do not conform to social norms. Here is an example of a quantitative way that social sanctions were measured as part of ICRW’s Parivartan project, which focuses on </a:t>
            </a:r>
            <a:r>
              <a:rPr lang="en-US" sz="1200" b="0" i="0" dirty="0">
                <a:solidFill>
                  <a:srgbClr val="828282"/>
                </a:solidFill>
                <a:effectLst/>
                <a:latin typeface="Montserrat" pitchFamily="2" charset="77"/>
              </a:rPr>
              <a:t>empowering adolescents to be active participants in sports, thereby empowering them to claim their own space in public and stand up to gender-based violence. </a:t>
            </a:r>
            <a:r>
              <a:rPr lang="en-US" sz="1200" b="0" i="1" dirty="0">
                <a:solidFill>
                  <a:srgbClr val="828282"/>
                </a:solidFill>
                <a:effectLst/>
                <a:latin typeface="Montserrat" pitchFamily="2" charset="77"/>
              </a:rPr>
              <a:t>Read question and response options on slide</a:t>
            </a:r>
            <a:endParaRPr lang="en-US" sz="1200" b="0" i="1" dirty="0">
              <a:latin typeface="Montserrat" pitchFamily="2" charset="77"/>
            </a:endParaRP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B41A601B-7148-E6C3-4033-8C6080FC515E}"/>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27</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2922766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BF4113-D546-7A2B-827C-2878FD14C5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1C685C-BE81-F413-1FCB-2E68E7261E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A1A3C0-03E0-8C36-4406-4A7F8EBF1BD5}"/>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sz="1200" b="0" i="0" dirty="0">
                <a:latin typeface="Montserrat" pitchFamily="2" charset="77"/>
              </a:rPr>
              <a:t>Vignettes are another approach to collect information about social norms and related social sanctions. Vignettes are… </a:t>
            </a:r>
            <a:r>
              <a:rPr lang="en-US" sz="1200" b="0" i="1" dirty="0">
                <a:latin typeface="Montserrat" pitchFamily="2" charset="77"/>
              </a:rPr>
              <a:t>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1E3754A2-DF0C-626B-BE18-6B45CD00F925}"/>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28</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693572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DD196-5E67-3B6B-D110-0E3D40541A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07D5C1-D619-1891-95BD-3413CCA03F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0BEE7B-226D-E342-4B15-CC4CCB847F5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Read Slide</a:t>
            </a:r>
          </a:p>
          <a:p>
            <a:endParaRPr lang="en-US" dirty="0"/>
          </a:p>
        </p:txBody>
      </p:sp>
      <p:sp>
        <p:nvSpPr>
          <p:cNvPr id="4" name="Slide Number Placeholder 3">
            <a:extLst>
              <a:ext uri="{FF2B5EF4-FFF2-40B4-BE49-F238E27FC236}">
                <a16:creationId xmlns:a16="http://schemas.microsoft.com/office/drawing/2014/main" id="{7DC3D4D0-5DBB-C4C0-0CED-4F99A10BF84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307962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4155F8-DA13-7B8D-7659-DD71A1FA64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7C0781-F06F-3F64-13F3-9700855E7C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8BEB04-FC88-5490-AEA9-DEA34B08970C}"/>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sz="1200" b="0" i="0" dirty="0">
                <a:solidFill>
                  <a:schemeClr val="tx1"/>
                </a:solidFill>
                <a:latin typeface="Montserrat" pitchFamily="2" charset="77"/>
              </a:rPr>
              <a:t>Here is vignette that was developed by the JP GTA for a project looking to Increase access to Formal Financial Services and Products for VSLA Members in Malawi. </a:t>
            </a:r>
            <a:r>
              <a:rPr lang="en-US" sz="1200" b="0" i="1" dirty="0">
                <a:solidFill>
                  <a:schemeClr val="tx1"/>
                </a:solidFill>
                <a:latin typeface="Montserrat" pitchFamily="2" charset="77"/>
              </a:rPr>
              <a:t>Read vignette and all questions as time allows.</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6B728BBE-2DFD-7F38-853A-A5D88D08EA9A}"/>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29</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595181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67988B-5EB0-2A43-1F04-E6E47F2EC9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EDDED2-8457-0D94-B759-2C9DF102D5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9C2B3D-7FFC-7308-2919-D447AC254C2E}"/>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sz="1200" b="0" i="0" dirty="0">
                <a:solidFill>
                  <a:schemeClr val="tx1"/>
                </a:solidFill>
                <a:latin typeface="Montserrat" pitchFamily="2" charset="77"/>
              </a:rPr>
              <a:t>And here is another vignette that was developed by the </a:t>
            </a:r>
            <a:r>
              <a:rPr lang="en-US" sz="1200" b="0" i="0" dirty="0">
                <a:solidFill>
                  <a:schemeClr val="tx1"/>
                </a:solidFill>
                <a:latin typeface="Montserrat" pitchFamily="2" charset="77"/>
                <a:ea typeface="Gill Sans"/>
                <a:cs typeface="Gill Sans"/>
                <a:sym typeface="Gill Sans"/>
              </a:rPr>
              <a:t>Addis Continental Institute of Public Health and CARE Ethiopia </a:t>
            </a:r>
            <a:r>
              <a:rPr lang="en-US" sz="1200" b="0" i="0" dirty="0">
                <a:solidFill>
                  <a:schemeClr val="tx1"/>
                </a:solidFill>
                <a:latin typeface="Montserrat" pitchFamily="2" charset="77"/>
              </a:rPr>
              <a:t>for a project focused on child marriage in Ethiopia. </a:t>
            </a:r>
            <a:r>
              <a:rPr lang="en-US" sz="1200" b="0" i="1" dirty="0">
                <a:solidFill>
                  <a:schemeClr val="tx1"/>
                </a:solidFill>
                <a:latin typeface="Montserrat" pitchFamily="2" charset="77"/>
              </a:rPr>
              <a:t>Read vignette and all questions as time allows.</a:t>
            </a:r>
          </a:p>
          <a:p>
            <a:pPr marL="457200" marR="0" lvl="0" indent="-228600" algn="l" defTabSz="914400" rtl="0" eaLnBrk="1" fontAlgn="auto" latinLnBrk="0" hangingPunct="1">
              <a:lnSpc>
                <a:spcPct val="100000"/>
              </a:lnSpc>
              <a:spcBef>
                <a:spcPts val="0"/>
              </a:spcBef>
              <a:spcAft>
                <a:spcPts val="0"/>
              </a:spcAft>
              <a:buClrTx/>
              <a:buSzPts val="1400"/>
              <a:buFontTx/>
              <a:buNone/>
              <a:tabLst/>
              <a:defRPr/>
            </a:pPr>
            <a:endParaRPr lang="en-US" sz="1200" b="0" i="0"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E3CBFF0B-EA89-C9A2-A66D-18AAF873F085}"/>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30</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7423700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DCF7F-BE98-BE1B-B7B3-CA11221C3F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16BEA3-BE14-83E3-5A40-4B2E1A894A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6EB972-0DE2-4EAD-EA13-6DAA84938E2A}"/>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sz="1200" b="0" i="0" dirty="0">
                <a:solidFill>
                  <a:schemeClr val="tx1"/>
                </a:solidFill>
                <a:latin typeface="Montserrat" pitchFamily="2" charset="77"/>
              </a:rPr>
              <a:t>Here are some examples of the responses from participants in this 2016 Ethiopian study that were elicited by this child marriage vignette. </a:t>
            </a:r>
            <a:r>
              <a:rPr lang="en-US" sz="1200" b="0" i="1" dirty="0">
                <a:solidFill>
                  <a:schemeClr val="tx1"/>
                </a:solidFill>
                <a:latin typeface="Montserrat" pitchFamily="2" charset="77"/>
              </a:rPr>
              <a:t>Read vignette responses on slide.</a:t>
            </a:r>
          </a:p>
          <a:p>
            <a:pPr marL="457200" marR="0" lvl="0" indent="-228600" algn="l" defTabSz="914400" rtl="0" eaLnBrk="1" fontAlgn="auto" latinLnBrk="0" hangingPunct="1">
              <a:lnSpc>
                <a:spcPct val="100000"/>
              </a:lnSpc>
              <a:spcBef>
                <a:spcPts val="0"/>
              </a:spcBef>
              <a:spcAft>
                <a:spcPts val="0"/>
              </a:spcAft>
              <a:buClrTx/>
              <a:buSzPts val="1400"/>
              <a:buFontTx/>
              <a:buNone/>
              <a:tabLst/>
              <a:defRPr/>
            </a:pPr>
            <a:endParaRPr lang="en-US" sz="1200" b="0" i="0"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92BA1966-2EBE-BD5F-F278-5D5F50E5687F}"/>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31</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9127799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3A5F0734-60C2-1267-CDFD-E1F991E5BD90}"/>
            </a:ext>
          </a:extLst>
        </p:cNvPr>
        <p:cNvGrpSpPr/>
        <p:nvPr/>
      </p:nvGrpSpPr>
      <p:grpSpPr>
        <a:xfrm>
          <a:off x="0" y="0"/>
          <a:ext cx="0" cy="0"/>
          <a:chOff x="0" y="0"/>
          <a:chExt cx="0" cy="0"/>
        </a:xfrm>
      </p:grpSpPr>
      <p:sp>
        <p:nvSpPr>
          <p:cNvPr id="93" name="Google Shape;93;p16:notes">
            <a:extLst>
              <a:ext uri="{FF2B5EF4-FFF2-40B4-BE49-F238E27FC236}">
                <a16:creationId xmlns:a16="http://schemas.microsoft.com/office/drawing/2014/main" id="{7B276C1D-6B4A-5BA8-D689-C9AF5B936A09}"/>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Now let’s look at potential indicators of changes in power relations.</a:t>
            </a:r>
          </a:p>
          <a:p>
            <a:pPr marL="0" lvl="0" indent="0" algn="l" rtl="0">
              <a:spcBef>
                <a:spcPts val="0"/>
              </a:spcBef>
              <a:spcAft>
                <a:spcPts val="0"/>
              </a:spcAft>
              <a:buNone/>
            </a:pPr>
            <a:endParaRPr dirty="0"/>
          </a:p>
        </p:txBody>
      </p:sp>
      <p:sp>
        <p:nvSpPr>
          <p:cNvPr id="94" name="Google Shape;94;p16:notes">
            <a:extLst>
              <a:ext uri="{FF2B5EF4-FFF2-40B4-BE49-F238E27FC236}">
                <a16:creationId xmlns:a16="http://schemas.microsoft.com/office/drawing/2014/main" id="{09A5696E-E2A7-41EA-0555-7341BE241FCE}"/>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096569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977C99-2727-B1A3-BB5C-5CEA31A0B3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D34560-82A3-C86F-EDC1-836A6FC53D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404A2E-9C72-A2AF-01AC-784A03F11E1E}"/>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sz="1200" b="0" i="0" dirty="0">
                <a:solidFill>
                  <a:schemeClr val="tx1"/>
                </a:solidFill>
                <a:latin typeface="Montserrat" pitchFamily="2" charset="77"/>
              </a:rPr>
              <a:t>Value chains are hierarchical and therefore inherently create power differentials in relations among those involved in different parts of the value chain. This figure shows results from an analysis conducted as part of CARE’s Pathways project, which mapped involvement of women in different value chains to identify which chains had greater potential for women to move up the ladder and gain more control over their time, production and income. This value chain mapping approach can be used to guide project implementers and to help them periodically measure the progress that women make in moving from being primary producers to the more lucrative and gender- transformative roles of processers and traders.</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1C1E3815-A8A2-F1D1-2927-582A3C849844}"/>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33</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3502706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C8D93E-034B-9A28-FD32-4A771119FD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98A5C4-A42A-6EF2-BA35-C2A1042DA3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4251EA-C7AB-391D-851F-B9ABB8BC640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latin typeface="Montserrat" pitchFamily="2" charset="77"/>
              </a:rPr>
              <a:t>Read slide</a:t>
            </a:r>
          </a:p>
          <a:p>
            <a:endParaRPr lang="en-US" dirty="0">
              <a:hlinkClick r:id="rId3"/>
            </a:endParaRP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FA844C69-BCE6-C561-A508-4F52CBCD5D82}"/>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34</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645625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D53560-38B9-6E2E-B715-0C139632E9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E23BD3-68FC-1430-BA30-887D4DA834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7B4D2E-8083-828C-699D-8C7D05DC7FCB}"/>
              </a:ext>
            </a:extLst>
          </p:cNvPr>
          <p:cNvSpPr>
            <a:spLocks noGrp="1"/>
          </p:cNvSpPr>
          <p:nvPr>
            <p:ph type="body" idx="1"/>
          </p:nvPr>
        </p:nvSpPr>
        <p:spPr/>
        <p:txBody>
          <a:bodyPr/>
          <a:lstStyle/>
          <a:p>
            <a:r>
              <a:rPr lang="en-US" sz="1200" b="0" i="0" dirty="0">
                <a:solidFill>
                  <a:schemeClr val="tx1"/>
                </a:solidFill>
                <a:effectLst/>
                <a:latin typeface="Montserrat" pitchFamily="2" charset="77"/>
              </a:rPr>
              <a:t>There are a number of validated quantitative measures of IPV. The WHO Multi-country study on DV is a good resource for these measures an example of which is shown here…</a:t>
            </a:r>
            <a:r>
              <a:rPr lang="en-US" sz="1200" b="0" i="1" dirty="0">
                <a:solidFill>
                  <a:schemeClr val="tx1"/>
                </a:solidFill>
                <a:effectLst/>
                <a:latin typeface="Montserrat" pitchFamily="2" charset="77"/>
              </a:rPr>
              <a:t>Read slide</a:t>
            </a:r>
          </a:p>
          <a:p>
            <a:endParaRPr lang="en-US" sz="1200" dirty="0">
              <a:effectLst/>
              <a:latin typeface="Segoe UI" panose="020B0502040204020203" pitchFamily="34" charset="0"/>
            </a:endParaRPr>
          </a:p>
          <a:p>
            <a:endParaRPr lang="en-US" dirty="0">
              <a:hlinkClick r:id="rId3"/>
            </a:endParaRP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F346A63E-DC67-AC16-F722-337B93C783CE}"/>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35</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8650957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F25B60-B474-1A0A-57D9-DA6FAF3754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38B611-70E2-A64F-A5A0-D9E99BED08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872A29-C37E-C00F-3405-EE069215A78A}"/>
              </a:ext>
            </a:extLst>
          </p:cNvPr>
          <p:cNvSpPr>
            <a:spLocks noGrp="1"/>
          </p:cNvSpPr>
          <p:nvPr>
            <p:ph type="body" idx="1"/>
          </p:nvPr>
        </p:nvSpPr>
        <p:spPr/>
        <p:txBody>
          <a:bodyPr/>
          <a:lstStyle/>
          <a:p>
            <a:r>
              <a:rPr lang="en-US" sz="1200" b="0" i="0" dirty="0">
                <a:solidFill>
                  <a:schemeClr val="tx1"/>
                </a:solidFill>
                <a:latin typeface="Montserrat" pitchFamily="2" charset="77"/>
              </a:rPr>
              <a:t>There are similarly a number of published quantitative measures of household communication and decisions-making.  </a:t>
            </a:r>
            <a:r>
              <a:rPr lang="en-US" sz="1200" b="0" i="1" dirty="0">
                <a:solidFill>
                  <a:schemeClr val="tx1"/>
                </a:solidFill>
                <a:latin typeface="Montserrat" pitchFamily="2" charset="77"/>
              </a:rPr>
              <a:t>Shown here are some examples of indicators.. Read Slide</a:t>
            </a:r>
          </a:p>
          <a:p>
            <a:endParaRPr lang="en-US" sz="1200" b="0" i="0" dirty="0">
              <a:solidFill>
                <a:schemeClr val="tx1"/>
              </a:solidFill>
              <a:latin typeface="Montserrat" pitchFamily="2" charset="77"/>
            </a:endParaRPr>
          </a:p>
          <a:p>
            <a:endParaRPr lang="en-US" dirty="0">
              <a:hlinkClick r:id="rId3"/>
            </a:endParaRP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98851EB6-2873-48F7-95C5-50E3180C9E7A}"/>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36</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8826812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CD28D-E4B7-70E8-36CA-E8C88B5034A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85CD7C-5F95-3DCC-54FD-8494F06C9D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5232BB-1230-BE28-D751-69AD1618300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tx1"/>
                </a:solidFill>
                <a:latin typeface="Montserrat" pitchFamily="2" charset="77"/>
              </a:rPr>
              <a:t>And finally there are a number of published quantitative measures to assess household division of household communication and decisions-making but also as shown here there are also qualitative data collection tools such as tool which is designed to be used as a guide in focus group discussions as part of the Oxfam We-Care project. </a:t>
            </a:r>
            <a:r>
              <a:rPr lang="en-US" sz="1200" b="0" i="1" dirty="0">
                <a:solidFill>
                  <a:schemeClr val="tx1"/>
                </a:solidFill>
                <a:latin typeface="Montserrat" pitchFamily="2" charset="77"/>
              </a:rPr>
              <a:t>As time allows go over columns in the Table</a:t>
            </a:r>
          </a:p>
          <a:p>
            <a:endParaRPr lang="en-US" b="0" i="0" dirty="0">
              <a:solidFill>
                <a:schemeClr val="tx1"/>
              </a:solidFill>
              <a:latin typeface="Montserrat" pitchFamily="2" charset="77"/>
              <a:hlinkClick r:id="rId3">
                <a:extLst>
                  <a:ext uri="{A12FA001-AC4F-418D-AE19-62706E023703}">
                    <ahyp:hlinkClr xmlns:ahyp="http://schemas.microsoft.com/office/drawing/2018/hyperlinkcolor" val="tx"/>
                  </a:ext>
                </a:extLst>
              </a:hlinkClick>
            </a:endParaRP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2324733A-7243-36D4-E908-295A9124661B}"/>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37</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2443723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916BF9-9D2C-ADAA-9303-612DBD0C1D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D4EC7D-F709-EA21-6B40-D315D06F957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429FA3-0BF8-8D12-2036-7386177B3C08}"/>
              </a:ext>
            </a:extLst>
          </p:cNvPr>
          <p:cNvSpPr>
            <a:spLocks noGrp="1"/>
          </p:cNvSpPr>
          <p:nvPr>
            <p:ph type="body" idx="1"/>
          </p:nvPr>
        </p:nvSpPr>
        <p:spPr/>
        <p:txBody>
          <a:bodyPr/>
          <a:lstStyle/>
          <a:p>
            <a:r>
              <a:rPr lang="en-US" sz="1200" b="0" i="0" dirty="0">
                <a:solidFill>
                  <a:schemeClr val="tx1"/>
                </a:solidFill>
                <a:latin typeface="Montserrat" pitchFamily="2" charset="77"/>
              </a:rPr>
              <a:t>Social network analysis can also be a powerful tool to assess the structure of and changes over time in relationships of power. For instance, SNA can look at…</a:t>
            </a:r>
            <a:r>
              <a:rPr lang="en-US" sz="1200" b="0" i="1" dirty="0">
                <a:solidFill>
                  <a:schemeClr val="tx1"/>
                </a:solidFill>
                <a:latin typeface="Montserrat" pitchFamily="2" charset="77"/>
              </a:rPr>
              <a:t>read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latin typeface="Montserrat" pitchFamily="2" charset="77"/>
              </a:rPr>
              <a:t>Also note…</a:t>
            </a:r>
            <a:r>
              <a:rPr lang="en-US" sz="1200" b="0" i="0" dirty="0">
                <a:solidFill>
                  <a:schemeClr val="tx1"/>
                </a:solidFill>
                <a:latin typeface="Montserrat" pitchFamily="2" charset="77"/>
              </a:rPr>
              <a:t>This picture is a visual of a network analysis undertaken by Hillenbrand, 2023. In the visual one can see that the large red central node based on its location and connections to lots of other nodes/organizations in this network has greater influence and access to the rest of the organizations in this network.</a:t>
            </a:r>
          </a:p>
          <a:p>
            <a:endParaRPr lang="en-US" sz="1200" b="0" i="0" dirty="0">
              <a:solidFill>
                <a:schemeClr val="tx1"/>
              </a:solidFill>
              <a:latin typeface="Montserrat" pitchFamily="2" charset="77"/>
            </a:endParaRPr>
          </a:p>
          <a:p>
            <a:r>
              <a:rPr lang="en-US" sz="1200" b="0" i="0" dirty="0">
                <a:solidFill>
                  <a:schemeClr val="tx1"/>
                </a:solidFill>
                <a:latin typeface="Montserrat" pitchFamily="2" charset="77"/>
              </a:rPr>
              <a:t>Additional information facilitator could explain…</a:t>
            </a:r>
          </a:p>
          <a:p>
            <a:r>
              <a:rPr lang="en-US" sz="1200" b="0" i="0" dirty="0">
                <a:solidFill>
                  <a:schemeClr val="tx1"/>
                </a:solidFill>
                <a:latin typeface="Montserrat" pitchFamily="2" charset="77"/>
              </a:rPr>
              <a:t>expansion of social networks (for both livelihoods and political achievements) is important, the number does not capture some of the less tangible factors that give meaning to group association. A </a:t>
            </a:r>
            <a:r>
              <a:rPr lang="en-US" sz="1200" b="0" i="0" dirty="0" err="1">
                <a:solidFill>
                  <a:schemeClr val="tx1"/>
                </a:solidFill>
                <a:latin typeface="Montserrat" pitchFamily="2" charset="77"/>
              </a:rPr>
              <a:t>multicountry</a:t>
            </a:r>
            <a:r>
              <a:rPr lang="en-US" sz="1200" b="0" i="0" dirty="0">
                <a:solidFill>
                  <a:schemeClr val="tx1"/>
                </a:solidFill>
                <a:latin typeface="Montserrat" pitchFamily="2" charset="77"/>
              </a:rPr>
              <a:t> investigation into the “pathways and motorways” to women’s empowerment returned consistently to the vital importance of relationships of solidarity and support to foster collective action in favor of women’s empowerment. The quality of relationships (often expressed in terms of love, respect and trust) appears to be a critical factor in determining positive collective change. The quality of the relationships to monitor may include not only those of group members, but interactions with other direct intermediaries, such as social workers, front-line workers and government agents  - Hillenbrand, 2015</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232C5099-79C3-0335-0A94-E2B7E33759FB}"/>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38</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39464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p3:notes"/>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US" i="1" dirty="0"/>
              <a:t>Read Slide</a:t>
            </a:r>
          </a:p>
          <a:p>
            <a:pPr marL="0" lvl="0" indent="0" algn="l" rtl="0">
              <a:lnSpc>
                <a:spcPct val="100000"/>
              </a:lnSpc>
              <a:spcBef>
                <a:spcPts val="0"/>
              </a:spcBef>
              <a:spcAft>
                <a:spcPts val="0"/>
              </a:spcAft>
              <a:buSzPts val="1400"/>
              <a:buNone/>
            </a:pPr>
            <a:endParaRPr dirty="0"/>
          </a:p>
        </p:txBody>
      </p:sp>
      <p:sp>
        <p:nvSpPr>
          <p:cNvPr id="51" name="Google Shape;51;p3: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837C1D-88B0-B720-EBBC-79A2926511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7BF247-B883-4D70-FD92-FEA12E0FC3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AECD67-4D7D-9D0E-2BBF-DFBD527389E0}"/>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sz="1200" b="0" i="0" dirty="0">
                <a:solidFill>
                  <a:schemeClr val="tx1"/>
                </a:solidFill>
                <a:effectLst/>
                <a:latin typeface="Montserrat" pitchFamily="2" charset="77"/>
              </a:rPr>
              <a:t>The Women’s empowerment in agriculture index was first developed in 2012. The WEAI has several advantages. First, it captures both women’s and men’s absolute levels of empowerment in agriculture and women’s achievements relative to men within the same household. Second, the index captures access to productive capital and financial services, group membership and time use and thus incorporates a more holistic perspective of agency than indicators that measure only participation in decision-making. Third, the decomposable nature of the index allows users to track progress on the different dimensions of empowerment, including assessing complementarities and trade-offs among indicators. Several versions of the WEAI now exist.</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36F08EA0-9F02-090A-7108-1D671A9F2CEF}"/>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39</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7074328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0EB068C5-BDEA-F03F-5B02-6161785A31CA}"/>
            </a:ext>
          </a:extLst>
        </p:cNvPr>
        <p:cNvGrpSpPr/>
        <p:nvPr/>
      </p:nvGrpSpPr>
      <p:grpSpPr>
        <a:xfrm>
          <a:off x="0" y="0"/>
          <a:ext cx="0" cy="0"/>
          <a:chOff x="0" y="0"/>
          <a:chExt cx="0" cy="0"/>
        </a:xfrm>
      </p:grpSpPr>
      <p:sp>
        <p:nvSpPr>
          <p:cNvPr id="93" name="Google Shape;93;p16:notes">
            <a:extLst>
              <a:ext uri="{FF2B5EF4-FFF2-40B4-BE49-F238E27FC236}">
                <a16:creationId xmlns:a16="http://schemas.microsoft.com/office/drawing/2014/main" id="{C6510E0E-4D08-CFAC-BF22-247A1F86E483}"/>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Finally, let’s look at potential indicators of changes in agency.</a:t>
            </a:r>
          </a:p>
          <a:p>
            <a:pPr marL="0" lvl="0" indent="0" algn="l" rtl="0">
              <a:spcBef>
                <a:spcPts val="0"/>
              </a:spcBef>
              <a:spcAft>
                <a:spcPts val="0"/>
              </a:spcAft>
              <a:buNone/>
            </a:pPr>
            <a:endParaRPr dirty="0"/>
          </a:p>
        </p:txBody>
      </p:sp>
      <p:sp>
        <p:nvSpPr>
          <p:cNvPr id="94" name="Google Shape;94;p16:notes">
            <a:extLst>
              <a:ext uri="{FF2B5EF4-FFF2-40B4-BE49-F238E27FC236}">
                <a16:creationId xmlns:a16="http://schemas.microsoft.com/office/drawing/2014/main" id="{66535E46-5D3F-83F5-DA75-C2A50DD7EF3E}"/>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08536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B8CBD6-4675-6CF8-8232-CF4669AD65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ECA12A-3DC5-5EDC-FB75-F42DF1BA22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C7F7DD-1BD8-C874-96D5-D6DCF7F0EC53}"/>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b="0" i="0" dirty="0">
                <a:solidFill>
                  <a:schemeClr val="tx1"/>
                </a:solidFill>
                <a:latin typeface="Montserrat" pitchFamily="2" charset="77"/>
              </a:rPr>
              <a:t>Notably, all of the WEAI indices include measures to assess agency and in particular, three types of agency that are synonymous with types of power. As shown here, one of the versions of the WEAI that has been developed is the project-level WEAI for market inclusion (Pro-WEAI). The P</a:t>
            </a:r>
            <a:r>
              <a:rPr lang="en-US" b="0" i="0" dirty="0">
                <a:solidFill>
                  <a:schemeClr val="tx1"/>
                </a:solidFill>
                <a:effectLst/>
                <a:latin typeface="Montserrat" pitchFamily="2" charset="77"/>
              </a:rPr>
              <a:t>ro-WEAI looks at intrinsic, instrumental and collective agency, which are also known respectively as power within, power to and power with and capture these subdimensions of agency… 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493BAD50-3815-3370-02CA-140CCF8B3DBF}"/>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41</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5457773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151F27-4254-B29C-6EDE-23F946298A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F1B4E5-7816-1D64-E9E3-2EC85DDFE6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60FBB6-A506-21D6-3682-3A93C9674E1A}"/>
              </a:ext>
            </a:extLst>
          </p:cNvPr>
          <p:cNvSpPr>
            <a:spLocks noGrp="1"/>
          </p:cNvSpPr>
          <p:nvPr>
            <p:ph type="body" idx="1"/>
          </p:nvPr>
        </p:nvSpPr>
        <p:spPr/>
        <p:txBody>
          <a:bodyPr/>
          <a:lstStyle/>
          <a:p>
            <a:r>
              <a:rPr lang="en-US" sz="1200" b="0" i="0" dirty="0">
                <a:solidFill>
                  <a:schemeClr val="tx1"/>
                </a:solidFill>
                <a:latin typeface="Montserrat" pitchFamily="2" charset="77"/>
              </a:rPr>
              <a:t>The GENNOVATE methodology offers a qualitative approach to measuring agency. They refer to this ladder as the ladder of power and freedom. This ladder can be used in either semi-structured interviews or focus group discussions and asks respondents to position themselves or their communities on the ladder by asking:</a:t>
            </a:r>
          </a:p>
          <a:p>
            <a:r>
              <a:rPr lang="en-US" sz="1200" b="0" i="0" dirty="0">
                <a:solidFill>
                  <a:schemeClr val="tx1"/>
                </a:solidFill>
                <a:latin typeface="Montserrat" pitchFamily="2" charset="77"/>
              </a:rPr>
              <a:t>In semi-structured interviews, “On which step of this ladder would you position yourself today? ____ 1b. And 10 years ago? ____ Q2. What do you think are the main reasons why your rating (increased/ stayed the same/decreased)?”</a:t>
            </a:r>
          </a:p>
          <a:p>
            <a:r>
              <a:rPr lang="en-US" sz="1200" b="0" i="0" dirty="0">
                <a:solidFill>
                  <a:schemeClr val="tx1"/>
                </a:solidFill>
                <a:latin typeface="Montserrat" pitchFamily="2" charset="77"/>
              </a:rPr>
              <a:t>Or similarly in focus group discussions,  “On which step of this ladder would you position the majority of the [sex of FGD] in the village today Q2. Now please imagine the community 10 years ago, when ________________3 happened. On which step of this ladder would you position the majority of the [sex of FGD] in the village 10 years ago? Q3. Why? What has (or has not) changed for the [sex of FGD] in this community?”</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3B55BD0C-E3D4-6A85-55C8-B11071C020FB}"/>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42</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37685579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8B8BDD-3AD1-E5E5-1BE3-9859DF64B0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8D6BD2-729B-9977-7ADF-BC58AEF96D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519ECB-FC7C-90DC-1713-0C644C159056}"/>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sz="1200" b="0" i="0" dirty="0">
                <a:latin typeface="Montserrat" pitchFamily="2" charset="77"/>
              </a:rPr>
              <a:t>This is an example of a quantitative scale developed to measure collective agency. </a:t>
            </a:r>
            <a:r>
              <a:rPr lang="en-US" sz="1200" b="0" i="1" dirty="0">
                <a:latin typeface="Montserrat" pitchFamily="2" charset="77"/>
              </a:rPr>
              <a:t>Read through slide as time allows</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6896E47C-7EE1-3389-D9D9-1BA0FB8A304D}"/>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43</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1862506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a:extLst>
            <a:ext uri="{FF2B5EF4-FFF2-40B4-BE49-F238E27FC236}">
              <a16:creationId xmlns:a16="http://schemas.microsoft.com/office/drawing/2014/main" id="{BE331234-99B9-C48D-1AFA-16518308A028}"/>
            </a:ext>
          </a:extLst>
        </p:cNvPr>
        <p:cNvGrpSpPr/>
        <p:nvPr/>
      </p:nvGrpSpPr>
      <p:grpSpPr>
        <a:xfrm>
          <a:off x="0" y="0"/>
          <a:ext cx="0" cy="0"/>
          <a:chOff x="0" y="0"/>
          <a:chExt cx="0" cy="0"/>
        </a:xfrm>
      </p:grpSpPr>
      <p:sp>
        <p:nvSpPr>
          <p:cNvPr id="105" name="Google Shape;105;p18:notes">
            <a:extLst>
              <a:ext uri="{FF2B5EF4-FFF2-40B4-BE49-F238E27FC236}">
                <a16:creationId xmlns:a16="http://schemas.microsoft.com/office/drawing/2014/main" id="{E68A20DA-93E9-8905-67BA-5D7CEED2A2BA}"/>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Now let’s walk through a stepwise process that was developed by </a:t>
            </a:r>
            <a:r>
              <a:rPr lang="en-US" sz="1200" dirty="0">
                <a:solidFill>
                  <a:schemeClr val="tx1">
                    <a:lumMod val="50000"/>
                    <a:lumOff val="50000"/>
                  </a:schemeClr>
                </a:solidFill>
                <a:latin typeface="Montserrat" pitchFamily="2" charset="77"/>
              </a:rPr>
              <a:t>FAO, IFAD, WFP &amp; CGIAR GENDER Impact Platform and </a:t>
            </a:r>
            <a:r>
              <a:rPr lang="en-US" dirty="0"/>
              <a:t>can be used to develop gender transformative change indicators.</a:t>
            </a:r>
            <a:endParaRPr dirty="0"/>
          </a:p>
        </p:txBody>
      </p:sp>
      <p:sp>
        <p:nvSpPr>
          <p:cNvPr id="106" name="Google Shape;106;p18:notes">
            <a:extLst>
              <a:ext uri="{FF2B5EF4-FFF2-40B4-BE49-F238E27FC236}">
                <a16:creationId xmlns:a16="http://schemas.microsoft.com/office/drawing/2014/main" id="{30297C09-8F00-7CC0-D251-916633F5AF92}"/>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396772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5FFDE5-B662-1FE5-55D1-073B9EC3B3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A90FE0-5D65-EF74-FDB1-FB309CB2E8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4BF4EE-C23B-46FF-76B6-6026DA42389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lumMod val="50000"/>
                    <a:lumOff val="50000"/>
                  </a:schemeClr>
                </a:solidFill>
                <a:latin typeface="Montserrat" pitchFamily="2" charset="77"/>
              </a:rPr>
              <a:t>FAO, IFAD, WFP &amp; CGIAR GENDER Impact Platform recently published </a:t>
            </a:r>
            <a:r>
              <a:rPr lang="en-US" sz="1200" i="1" dirty="0">
                <a:solidFill>
                  <a:schemeClr val="tx1">
                    <a:lumMod val="50000"/>
                    <a:lumOff val="50000"/>
                  </a:schemeClr>
                </a:solidFill>
                <a:latin typeface="Montserrat" pitchFamily="2" charset="77"/>
              </a:rPr>
              <a:t>Guidelines for measuring gender transformative change in the context of food security, nutrition and sustainable agriculture</a:t>
            </a:r>
            <a:r>
              <a:rPr lang="en-US" sz="1200" dirty="0">
                <a:solidFill>
                  <a:schemeClr val="tx1">
                    <a:lumMod val="50000"/>
                    <a:lumOff val="50000"/>
                  </a:schemeClr>
                </a:solidFill>
                <a:latin typeface="Montserrat" pitchFamily="2" charset="77"/>
              </a:rPr>
              <a:t>. In which they lay out this 5-step process for measuring gender transformative change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tx1">
                    <a:lumMod val="50000"/>
                    <a:lumOff val="50000"/>
                  </a:schemeClr>
                </a:solidFill>
                <a:latin typeface="Montserrat" pitchFamily="2" charset="77"/>
              </a:rPr>
              <a:t>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D3637A3F-39CF-6A8F-2AF8-43829BC573E6}"/>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45</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21517756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F72F13-9FBB-B9F1-F635-B7115989AD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1EB324-AC77-4D01-0F7E-3824AF25D3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A7AF97-B0C6-2D00-BA4B-5F291F846A52}"/>
              </a:ext>
            </a:extLst>
          </p:cNvPr>
          <p:cNvSpPr>
            <a:spLocks noGrp="1"/>
          </p:cNvSpPr>
          <p:nvPr>
            <p:ph type="body" idx="1"/>
          </p:nvPr>
        </p:nvSpPr>
        <p:spPr/>
        <p:txBody>
          <a:bodyPr/>
          <a:lstStyle/>
          <a:p>
            <a:r>
              <a:rPr lang="en-US" b="0" i="1" dirty="0">
                <a:solidFill>
                  <a:schemeClr val="tx1"/>
                </a:solidFill>
                <a:latin typeface="Montserrat" pitchFamily="2" charset="77"/>
              </a:rPr>
              <a:t>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E3B4779E-AE53-470E-8820-0077345A05D4}"/>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46</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71906161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99B336-E7FE-7136-CFB0-15100D9BAB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C72E0E-002A-AC4D-B3A2-CCF1966B0E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13F368-C997-4C7F-EAA9-454E23C748F4}"/>
              </a:ext>
            </a:extLst>
          </p:cNvPr>
          <p:cNvSpPr>
            <a:spLocks noGrp="1"/>
          </p:cNvSpPr>
          <p:nvPr>
            <p:ph type="body" idx="1"/>
          </p:nvPr>
        </p:nvSpPr>
        <p:spPr/>
        <p:txBody>
          <a:bodyPr/>
          <a:lstStyle/>
          <a:p>
            <a:r>
              <a:rPr lang="en-US" b="0" i="1" dirty="0">
                <a:solidFill>
                  <a:schemeClr val="tx1"/>
                </a:solidFill>
                <a:latin typeface="Montserrat" pitchFamily="2" charset="77"/>
              </a:rPr>
              <a:t>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F95686AB-0F9B-3225-DA22-08E1242788AB}"/>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47</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95629749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4E7FB-B301-5119-3F60-0D48B89A0E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167D60-82B0-78EF-ADF6-AEE38B8AEB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BBB6A2-58BC-9E2F-3986-0067EF137A03}"/>
              </a:ext>
            </a:extLst>
          </p:cNvPr>
          <p:cNvSpPr>
            <a:spLocks noGrp="1"/>
          </p:cNvSpPr>
          <p:nvPr>
            <p:ph type="body" idx="1"/>
          </p:nvPr>
        </p:nvSpPr>
        <p:spPr/>
        <p:txBody>
          <a:bodyPr/>
          <a:lstStyle/>
          <a:p>
            <a:r>
              <a:rPr lang="en-US" b="0" i="1" dirty="0">
                <a:solidFill>
                  <a:schemeClr val="tx1"/>
                </a:solidFill>
                <a:latin typeface="Montserrat" pitchFamily="2" charset="77"/>
              </a:rPr>
              <a:t>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AC65D8F0-9216-166D-9042-884CF246C8D2}"/>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48</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235521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a:extLst>
            <a:ext uri="{FF2B5EF4-FFF2-40B4-BE49-F238E27FC236}">
              <a16:creationId xmlns:a16="http://schemas.microsoft.com/office/drawing/2014/main" id="{FC09D014-BDAB-537F-48AE-A10603E5FACC}"/>
            </a:ext>
          </a:extLst>
        </p:cNvPr>
        <p:cNvGrpSpPr/>
        <p:nvPr/>
      </p:nvGrpSpPr>
      <p:grpSpPr>
        <a:xfrm>
          <a:off x="0" y="0"/>
          <a:ext cx="0" cy="0"/>
          <a:chOff x="0" y="0"/>
          <a:chExt cx="0" cy="0"/>
        </a:xfrm>
      </p:grpSpPr>
      <p:sp>
        <p:nvSpPr>
          <p:cNvPr id="50" name="Google Shape;50;p3:notes">
            <a:extLst>
              <a:ext uri="{FF2B5EF4-FFF2-40B4-BE49-F238E27FC236}">
                <a16:creationId xmlns:a16="http://schemas.microsoft.com/office/drawing/2014/main" id="{8A98A3AB-1B3B-F656-699D-3F9991F70369}"/>
              </a:ext>
            </a:extLst>
          </p:cNvPr>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US" i="1" dirty="0"/>
              <a:t>Read Slide</a:t>
            </a:r>
          </a:p>
          <a:p>
            <a:pPr marL="0" lvl="0" indent="0" algn="l" rtl="0">
              <a:lnSpc>
                <a:spcPct val="100000"/>
              </a:lnSpc>
              <a:spcBef>
                <a:spcPts val="0"/>
              </a:spcBef>
              <a:spcAft>
                <a:spcPts val="0"/>
              </a:spcAft>
              <a:buSzPts val="1400"/>
              <a:buNone/>
            </a:pPr>
            <a:endParaRPr dirty="0"/>
          </a:p>
        </p:txBody>
      </p:sp>
      <p:sp>
        <p:nvSpPr>
          <p:cNvPr id="51" name="Google Shape;51;p3:notes">
            <a:extLst>
              <a:ext uri="{FF2B5EF4-FFF2-40B4-BE49-F238E27FC236}">
                <a16:creationId xmlns:a16="http://schemas.microsoft.com/office/drawing/2014/main" id="{18A55321-67E3-6DDA-4E8C-34B8411C1B3E}"/>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5536950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FF8D61-476B-5309-461A-EADC7771A8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14B7AB-D7B1-57F1-6EE2-BF52B253E3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0BBBAF-E5AD-B33F-C95B-26F2F6F17463}"/>
              </a:ext>
            </a:extLst>
          </p:cNvPr>
          <p:cNvSpPr>
            <a:spLocks noGrp="1"/>
          </p:cNvSpPr>
          <p:nvPr>
            <p:ph type="body" idx="1"/>
          </p:nvPr>
        </p:nvSpPr>
        <p:spPr/>
        <p:txBody>
          <a:bodyPr/>
          <a:lstStyle/>
          <a:p>
            <a:r>
              <a:rPr lang="en-US" b="0" i="0" dirty="0">
                <a:solidFill>
                  <a:schemeClr val="tx1"/>
                </a:solidFill>
                <a:latin typeface="Montserrat" pitchFamily="2" charset="77"/>
              </a:rPr>
              <a:t>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89D6DC2E-C0F3-F9FC-E405-8D66D4B9640E}"/>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49</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50175988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64F369-A1EB-8805-F5AD-11C0F524AF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CB6F500-549C-F715-092E-EDDE41B558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4941C8-60D5-7539-B327-A432C419D965}"/>
              </a:ext>
            </a:extLst>
          </p:cNvPr>
          <p:cNvSpPr>
            <a:spLocks noGrp="1"/>
          </p:cNvSpPr>
          <p:nvPr>
            <p:ph type="body" idx="1"/>
          </p:nvPr>
        </p:nvSpPr>
        <p:spPr/>
        <p:txBody>
          <a:bodyPr/>
          <a:lstStyle/>
          <a:p>
            <a:r>
              <a:rPr lang="en-US" b="0" i="1" dirty="0">
                <a:solidFill>
                  <a:schemeClr val="tx1"/>
                </a:solidFill>
                <a:latin typeface="Montserrat" pitchFamily="2" charset="77"/>
              </a:rPr>
              <a:t>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53C9B1F7-BA22-4EE5-ACFA-E78A82A78C69}"/>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50</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13423122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a:extLst>
            <a:ext uri="{FF2B5EF4-FFF2-40B4-BE49-F238E27FC236}">
              <a16:creationId xmlns:a16="http://schemas.microsoft.com/office/drawing/2014/main" id="{41CCB1B0-6572-2B01-A625-5853098A22E5}"/>
            </a:ext>
          </a:extLst>
        </p:cNvPr>
        <p:cNvGrpSpPr/>
        <p:nvPr/>
      </p:nvGrpSpPr>
      <p:grpSpPr>
        <a:xfrm>
          <a:off x="0" y="0"/>
          <a:ext cx="0" cy="0"/>
          <a:chOff x="0" y="0"/>
          <a:chExt cx="0" cy="0"/>
        </a:xfrm>
      </p:grpSpPr>
      <p:sp>
        <p:nvSpPr>
          <p:cNvPr id="105" name="Google Shape;105;p18:notes">
            <a:extLst>
              <a:ext uri="{FF2B5EF4-FFF2-40B4-BE49-F238E27FC236}">
                <a16:creationId xmlns:a16="http://schemas.microsoft.com/office/drawing/2014/main" id="{34C70774-2109-982A-11CE-7C020EE47F88}"/>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Now let’s spend a few minutes practicing what we learned.</a:t>
            </a:r>
            <a:endParaRPr dirty="0"/>
          </a:p>
        </p:txBody>
      </p:sp>
      <p:sp>
        <p:nvSpPr>
          <p:cNvPr id="106" name="Google Shape;106;p18:notes">
            <a:extLst>
              <a:ext uri="{FF2B5EF4-FFF2-40B4-BE49-F238E27FC236}">
                <a16:creationId xmlns:a16="http://schemas.microsoft.com/office/drawing/2014/main" id="{F94A6625-C46C-1813-961C-E9D60EF91E27}"/>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4311183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0D56A4-4FEB-6074-C9A0-F377475AFE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0F802A-DAB4-A90B-B50A-63BF3DD8B3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968809-CDC3-F1F2-8646-AA577CE62DBF}"/>
              </a:ext>
            </a:extLst>
          </p:cNvPr>
          <p:cNvSpPr>
            <a:spLocks noGrp="1"/>
          </p:cNvSpPr>
          <p:nvPr>
            <p:ph type="body" idx="1"/>
          </p:nvPr>
        </p:nvSpPr>
        <p:spPr/>
        <p:txBody>
          <a:bodyPr/>
          <a:lstStyle/>
          <a:p>
            <a:pPr marL="0" lvl="0" indent="0" algn="l" rtl="0">
              <a:spcBef>
                <a:spcPts val="0"/>
              </a:spcBef>
              <a:spcAft>
                <a:spcPts val="0"/>
              </a:spcAft>
              <a:buNone/>
            </a:pPr>
            <a:r>
              <a:rPr lang="en-US" sz="1200" b="0" i="1" dirty="0">
                <a:solidFill>
                  <a:schemeClr val="tx1"/>
                </a:solidFill>
                <a:latin typeface="Montserrat" pitchFamily="2" charset="77"/>
              </a:rPr>
              <a:t>Read Slide</a:t>
            </a:r>
          </a:p>
          <a:p>
            <a:endParaRPr lang="en-US" dirty="0"/>
          </a:p>
        </p:txBody>
      </p:sp>
      <p:sp>
        <p:nvSpPr>
          <p:cNvPr id="4" name="Slide Number Placeholder 3">
            <a:extLst>
              <a:ext uri="{FF2B5EF4-FFF2-40B4-BE49-F238E27FC236}">
                <a16:creationId xmlns:a16="http://schemas.microsoft.com/office/drawing/2014/main" id="{5CA4F6AB-BD3F-49D6-1996-C42AFB84CFD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53</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27260869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2D71AE-F451-4DC0-14DA-F2F793C25C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95EB02-4BDD-260E-BBC8-9CCA49A554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E50D33-CA86-E535-9807-6AFE0390F41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latin typeface="Montserrat" pitchFamily="2" charset="77"/>
              </a:rPr>
              <a:t>FFBS is a hands-on, learning-by-doing extension approach that integrates gender equality, market engagement, climate resilience and nutrition. The program involves 4 main components as shown here.. </a:t>
            </a:r>
            <a:r>
              <a:rPr lang="en-US" b="0" i="1" dirty="0">
                <a:latin typeface="Montserrat" pitchFamily="2" charset="77"/>
              </a:rPr>
              <a:t>Read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1" dirty="0">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3"/>
              </a:rPr>
              <a:t>FFBS-TOOLKIT_SECOND-EDITION.pdf</a:t>
            </a:r>
            <a:endParaRPr lang="en-US" b="0" i="1" dirty="0">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E4C17B2B-8D2B-134B-48B7-3859702B31D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54</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0665895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6F943-16FC-1B6A-054A-B600EFAF51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54C76D-88CF-8772-B2EF-89B9C0CDF3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083334-A939-A72B-41B0-C0CE71A57764}"/>
              </a:ext>
            </a:extLst>
          </p:cNvPr>
          <p:cNvSpPr>
            <a:spLocks noGrp="1"/>
          </p:cNvSpPr>
          <p:nvPr>
            <p:ph type="body" idx="1"/>
          </p:nvPr>
        </p:nvSpPr>
        <p:spPr/>
        <p:txBody>
          <a:bodyPr/>
          <a:lstStyle/>
          <a:p>
            <a:r>
              <a:rPr lang="en-US" b="0" i="1" dirty="0">
                <a:solidFill>
                  <a:schemeClr val="tx1"/>
                </a:solidFill>
                <a:latin typeface="Montserrat" pitchFamily="2" charset="77"/>
              </a:rPr>
              <a:t>This is a practice exercise.. 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7CEB9979-C76F-2891-D971-FD15879ADA1B}"/>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55</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13517607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D40960-E352-1C86-EA30-1372320944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F65560-E7EC-4C9B-4A98-0ADAC1E51F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CF7B5B-432B-2C18-E6C6-83FB7808466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1" dirty="0">
                <a:solidFill>
                  <a:schemeClr val="tx1"/>
                </a:solidFill>
                <a:latin typeface="Montserrat" pitchFamily="2" charset="77"/>
              </a:rPr>
              <a:t>Have trainee participants use a table like this to fill in and share what they come up with</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7E6E13C0-1473-829F-4D05-BAD12374AAF2}"/>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56</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19195954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a:extLst>
            <a:ext uri="{FF2B5EF4-FFF2-40B4-BE49-F238E27FC236}">
              <a16:creationId xmlns:a16="http://schemas.microsoft.com/office/drawing/2014/main" id="{B69D2934-1191-0F71-FDE4-EE23220C875B}"/>
            </a:ext>
          </a:extLst>
        </p:cNvPr>
        <p:cNvGrpSpPr/>
        <p:nvPr/>
      </p:nvGrpSpPr>
      <p:grpSpPr>
        <a:xfrm>
          <a:off x="0" y="0"/>
          <a:ext cx="0" cy="0"/>
          <a:chOff x="0" y="0"/>
          <a:chExt cx="0" cy="0"/>
        </a:xfrm>
      </p:grpSpPr>
      <p:sp>
        <p:nvSpPr>
          <p:cNvPr id="105" name="Google Shape;105;p18:notes">
            <a:extLst>
              <a:ext uri="{FF2B5EF4-FFF2-40B4-BE49-F238E27FC236}">
                <a16:creationId xmlns:a16="http://schemas.microsoft.com/office/drawing/2014/main" id="{068EDE08-997A-30FA-35BC-A9C2683D5B5E}"/>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i="1" dirty="0"/>
              <a:t>Read Slide</a:t>
            </a:r>
            <a:endParaRPr i="1" dirty="0"/>
          </a:p>
        </p:txBody>
      </p:sp>
      <p:sp>
        <p:nvSpPr>
          <p:cNvPr id="106" name="Google Shape;106;p18:notes">
            <a:extLst>
              <a:ext uri="{FF2B5EF4-FFF2-40B4-BE49-F238E27FC236}">
                <a16:creationId xmlns:a16="http://schemas.microsoft.com/office/drawing/2014/main" id="{FABE655F-7876-FE58-232D-E81241BFE503}"/>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4688518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EFF3EB-78D5-EF26-C2FB-C4DB93FBF5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5DB558-47D8-3124-7D00-885E3419C3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08DA6AF-3ECD-7001-35A7-FCEAA235ED36}"/>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sz="1200" b="0" i="0" dirty="0">
                <a:solidFill>
                  <a:schemeClr val="tx1"/>
                </a:solidFill>
                <a:effectLst/>
                <a:latin typeface="Montserrat" pitchFamily="2" charset="77"/>
              </a:rPr>
              <a:t>As you move forward with implementing GTAs, there are some important points that we would caution you to keep in mind… </a:t>
            </a:r>
            <a:r>
              <a:rPr lang="en-US" sz="1200" b="0" i="1" dirty="0">
                <a:solidFill>
                  <a:schemeClr val="tx1"/>
                </a:solidFill>
                <a:effectLst/>
                <a:latin typeface="Montserrat" pitchFamily="2" charset="77"/>
              </a:rPr>
              <a:t>Read slide..</a:t>
            </a:r>
            <a:endParaRPr lang="en-US" sz="1200" b="0" i="1" dirty="0">
              <a:solidFill>
                <a:schemeClr val="tx1"/>
              </a:solidFill>
              <a:latin typeface="Montserrat" pitchFamily="2" charset="77"/>
            </a:endParaRP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CFA350D5-21D6-DB27-7428-5406B009A9C1}"/>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58</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86104575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4CAC9B-C0C6-9F83-03D5-791E03D3C0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67CD01-D630-4E98-F742-5E62EAA4EB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BEFF09-46FD-584C-B321-306F37A3775B}"/>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solidFill>
                  <a:schemeClr val="tx1"/>
                </a:solidFill>
                <a:effectLst/>
                <a:latin typeface="Montserrat" pitchFamily="2" charset="77"/>
              </a:rPr>
              <a:t>Also as you move forward with implementing GTAs, there are some areas where more research and programmatic work is needed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solidFill>
                  <a:schemeClr val="tx1"/>
                </a:solidFill>
                <a:effectLst/>
                <a:latin typeface="Montserrat" pitchFamily="2" charset="77"/>
              </a:rPr>
              <a:t>For instance, much of the GTA work to date has been undertaken at the community level but </a:t>
            </a:r>
            <a:r>
              <a:rPr lang="en-US" sz="1200" b="0" i="0" dirty="0">
                <a:solidFill>
                  <a:schemeClr val="tx1"/>
                </a:solidFill>
                <a:latin typeface="Montserrat" pitchFamily="2" charset="77"/>
              </a:rPr>
              <a:t>less attention/work has been done so far on transforming systems and structures which have wider reach, operate at scale, and can counteract change at the individual and community level</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solidFill>
                  <a:schemeClr val="tx1"/>
                </a:solidFill>
                <a:latin typeface="Montserrat" pitchFamily="2" charset="77"/>
              </a:rPr>
              <a:t>Continue to 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D30C53F2-48C1-8329-6F23-ED80A8F6D11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59</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989833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DD196-5E67-3B6B-D110-0E3D40541A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07D5C1-D619-1891-95BD-3413CCA03F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0BEE7B-226D-E342-4B15-CC4CCB847F5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Ask people to share in chat or verbally</a:t>
            </a:r>
          </a:p>
          <a:p>
            <a:endParaRPr lang="en-US" dirty="0"/>
          </a:p>
        </p:txBody>
      </p:sp>
      <p:sp>
        <p:nvSpPr>
          <p:cNvPr id="4" name="Slide Number Placeholder 3">
            <a:extLst>
              <a:ext uri="{FF2B5EF4-FFF2-40B4-BE49-F238E27FC236}">
                <a16:creationId xmlns:a16="http://schemas.microsoft.com/office/drawing/2014/main" id="{7DC3D4D0-5DBB-C4C0-0CED-4F99A10BF84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83079624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54CB63-878E-AD86-0A6C-366417869A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F81261-0247-9AEF-C35E-923EF81A3D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47B6A0-AAA5-4470-E7F5-6C6C56484183}"/>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solidFill>
                  <a:schemeClr val="tx1"/>
                </a:solidFill>
                <a:effectLst/>
                <a:latin typeface="Montserrat" pitchFamily="2" charset="77"/>
              </a:rPr>
              <a:t>Finally, though and lest we be discouraging as you move forward with implementing GTAs, there are quite a few good encouraging aspects of the approach and trends in the field to keep in mind…</a:t>
            </a:r>
            <a:r>
              <a:rPr lang="en-US" sz="1200" b="0" i="1" dirty="0">
                <a:solidFill>
                  <a:schemeClr val="tx1"/>
                </a:solidFill>
                <a:effectLst/>
                <a:latin typeface="Montserrat" pitchFamily="2" charset="77"/>
              </a:rPr>
              <a:t>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9DC141B1-DB6A-8CFB-9A54-9DE8C6317F6F}"/>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60</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71205920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F7A7EF2D-57F6-2936-9642-7E30BE202018}"/>
            </a:ext>
          </a:extLst>
        </p:cNvPr>
        <p:cNvGrpSpPr/>
        <p:nvPr/>
      </p:nvGrpSpPr>
      <p:grpSpPr>
        <a:xfrm>
          <a:off x="0" y="0"/>
          <a:ext cx="0" cy="0"/>
          <a:chOff x="0" y="0"/>
          <a:chExt cx="0" cy="0"/>
        </a:xfrm>
      </p:grpSpPr>
      <p:sp>
        <p:nvSpPr>
          <p:cNvPr id="93" name="Google Shape;93;p16:notes">
            <a:extLst>
              <a:ext uri="{FF2B5EF4-FFF2-40B4-BE49-F238E27FC236}">
                <a16:creationId xmlns:a16="http://schemas.microsoft.com/office/drawing/2014/main" id="{6DDD8F99-77E2-94FC-CE6D-550E46C85382}"/>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4" name="Google Shape;94;p16:notes">
            <a:extLst>
              <a:ext uri="{FF2B5EF4-FFF2-40B4-BE49-F238E27FC236}">
                <a16:creationId xmlns:a16="http://schemas.microsoft.com/office/drawing/2014/main" id="{A139B609-39D1-CD42-BCA0-96DF706C14E8}"/>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5336623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1324C-24F5-7FA7-03A8-C0FA81328B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7EE9B3-2F83-332F-4E55-A7403858D7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FD7AA9-D20F-0613-25E7-61205CF577C6}"/>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solidFill>
                  <a:schemeClr val="tx1"/>
                </a:solidFill>
                <a:latin typeface="Montserrat" pitchFamily="2" charset="77"/>
              </a:rPr>
              <a:t>Ask participants to share</a:t>
            </a:r>
          </a:p>
          <a:p>
            <a:endParaRPr lang="en-US" dirty="0"/>
          </a:p>
        </p:txBody>
      </p:sp>
      <p:sp>
        <p:nvSpPr>
          <p:cNvPr id="4" name="Slide Number Placeholder 3">
            <a:extLst>
              <a:ext uri="{FF2B5EF4-FFF2-40B4-BE49-F238E27FC236}">
                <a16:creationId xmlns:a16="http://schemas.microsoft.com/office/drawing/2014/main" id="{86526391-918A-0AB2-48D7-EF609C67AFE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62</a:t>
            </a:fld>
            <a:endPar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87909078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5BD749-3AB3-7CA8-00B4-977A80739E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3B2C59-4D59-D946-9790-DC7F5D565F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B930A2-599F-C6DC-F6A4-107839BA029D}"/>
              </a:ext>
            </a:extLst>
          </p:cNvPr>
          <p:cNvSpPr>
            <a:spLocks noGrp="1"/>
          </p:cNvSpPr>
          <p:nvPr>
            <p:ph type="body" idx="1"/>
          </p:nvPr>
        </p:nvSpPr>
        <p:spPr/>
        <p:txBody>
          <a:bodyPr/>
          <a:lstStyle/>
          <a:p>
            <a:r>
              <a:rPr lang="en-US" sz="1200" b="0" i="0" u="sng" dirty="0">
                <a:solidFill>
                  <a:schemeClr val="tx1"/>
                </a:solidFill>
                <a:latin typeface="Montserrat" pitchFamily="2" charset="77"/>
                <a:hlinkClick r:id="rId3">
                  <a:extLst>
                    <a:ext uri="{A12FA001-AC4F-418D-AE19-62706E023703}">
                      <ahyp:hlinkClr xmlns:ahyp="http://schemas.microsoft.com/office/drawing/2018/hyperlinkcolor" val="tx"/>
                    </a:ext>
                  </a:extLst>
                </a:hlinkClick>
              </a:rPr>
              <a:t>Here are a few documents for suggested further reading on measuring gender transformative change.</a:t>
            </a:r>
          </a:p>
          <a:p>
            <a:endParaRPr lang="en-US" sz="1200" b="0" i="0" dirty="0">
              <a:solidFill>
                <a:schemeClr val="tx1"/>
              </a:solidFill>
              <a:latin typeface="Montserrat" pitchFamily="2" charset="77"/>
              <a:hlinkClick r:id="rId3">
                <a:extLst>
                  <a:ext uri="{A12FA001-AC4F-418D-AE19-62706E023703}">
                    <ahyp:hlinkClr xmlns:ahyp="http://schemas.microsoft.com/office/drawing/2018/hyperlinkcolor" val="tx"/>
                  </a:ext>
                </a:extLst>
              </a:hlinkClick>
            </a:endParaRPr>
          </a:p>
          <a:p>
            <a:r>
              <a:rPr lang="en-US" sz="1200" b="0" i="0" dirty="0">
                <a:solidFill>
                  <a:schemeClr val="tx1"/>
                </a:solidFill>
                <a:latin typeface="Montserrat" pitchFamily="2" charset="77"/>
                <a:hlinkClick r:id="rId3">
                  <a:extLst>
                    <a:ext uri="{A12FA001-AC4F-418D-AE19-62706E023703}">
                      <ahyp:hlinkClr xmlns:ahyp="http://schemas.microsoft.com/office/drawing/2018/hyperlinkcolor" val="tx"/>
                    </a:ext>
                  </a:extLst>
                </a:hlinkClick>
              </a:rPr>
              <a:t>Gender &amp; Power (GAP) Analysis Guidance | Save the Children’s Resource Centre</a:t>
            </a:r>
            <a:endParaRPr lang="en-US" sz="1200" b="0" i="0" dirty="0">
              <a:solidFill>
                <a:schemeClr val="tx1"/>
              </a:solidFill>
              <a:latin typeface="Montserrat" pitchFamily="2" charset="77"/>
            </a:endParaRPr>
          </a:p>
          <a:p>
            <a:endParaRPr lang="en-US" sz="1200" b="0" i="0" dirty="0">
              <a:solidFill>
                <a:schemeClr val="tx1"/>
              </a:solidFill>
              <a:latin typeface="Montserrat" pitchFamily="2" charset="77"/>
            </a:endParaRPr>
          </a:p>
          <a:p>
            <a:r>
              <a:rPr lang="en-US" sz="1200" b="0" i="0" dirty="0">
                <a:solidFill>
                  <a:schemeClr val="tx1"/>
                </a:solidFill>
                <a:latin typeface="Montserrat" pitchFamily="2" charset="77"/>
                <a:hlinkClick r:id="rId4">
                  <a:extLst>
                    <a:ext uri="{A12FA001-AC4F-418D-AE19-62706E023703}">
                      <ahyp:hlinkClr xmlns:ahyp="http://schemas.microsoft.com/office/drawing/2018/hyperlinkcolor" val="tx"/>
                    </a:ext>
                  </a:extLst>
                </a:hlinkClick>
              </a:rPr>
              <a:t>practical-guide-to-measuring-womens-and-girls-empowerment-in-impact-evaluations.pdf</a:t>
            </a:r>
            <a:endParaRPr lang="en-US" sz="1200" b="0" i="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6691F34B-1786-FE98-FF9B-F7D7437C953A}"/>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63</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80123617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CAD3DE-B190-D0F4-9E87-183FA69B74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886264-4F71-B95D-EC78-C9E4999AD9B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B9ED5B-2D1E-1332-F49B-85A3E803577D}"/>
              </a:ext>
            </a:extLst>
          </p:cNvPr>
          <p:cNvSpPr>
            <a:spLocks noGrp="1"/>
          </p:cNvSpPr>
          <p:nvPr>
            <p:ph type="body" idx="1"/>
          </p:nvPr>
        </p:nvSpPr>
        <p:spPr/>
        <p:txBody>
          <a:bodyPr/>
          <a:lstStyle/>
          <a:p>
            <a:r>
              <a:rPr lang="en-US" sz="1200" b="0" i="0" u="sng" dirty="0">
                <a:solidFill>
                  <a:schemeClr val="tx1"/>
                </a:solidFill>
                <a:latin typeface="Montserrat" pitchFamily="2" charset="77"/>
                <a:hlinkClick r:id="rId3">
                  <a:extLst>
                    <a:ext uri="{A12FA001-AC4F-418D-AE19-62706E023703}">
                      <ahyp:hlinkClr xmlns:ahyp="http://schemas.microsoft.com/office/drawing/2018/hyperlinkcolor" val="tx"/>
                    </a:ext>
                  </a:extLst>
                </a:hlinkClick>
              </a:rPr>
              <a:t>And here are a few documents for suggested further reading specifically on measuring norms.</a:t>
            </a:r>
          </a:p>
          <a:p>
            <a:endParaRPr lang="en-US" sz="1200" b="0" i="0" dirty="0">
              <a:solidFill>
                <a:schemeClr val="tx1"/>
              </a:solidFill>
              <a:latin typeface="Montserrat" pitchFamily="2" charset="77"/>
              <a:hlinkClick r:id="rId3">
                <a:extLst>
                  <a:ext uri="{A12FA001-AC4F-418D-AE19-62706E023703}">
                    <ahyp:hlinkClr xmlns:ahyp="http://schemas.microsoft.com/office/drawing/2018/hyperlinkcolor" val="tx"/>
                  </a:ext>
                </a:extLst>
              </a:hlinkClick>
            </a:endParaRPr>
          </a:p>
          <a:p>
            <a:endParaRPr lang="en-US" dirty="0"/>
          </a:p>
        </p:txBody>
      </p:sp>
      <p:sp>
        <p:nvSpPr>
          <p:cNvPr id="4" name="Slide Number Placeholder 3">
            <a:extLst>
              <a:ext uri="{FF2B5EF4-FFF2-40B4-BE49-F238E27FC236}">
                <a16:creationId xmlns:a16="http://schemas.microsoft.com/office/drawing/2014/main" id="{5AB79C11-FC6C-6205-0ECD-69464506076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64</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82823474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65</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51851489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F5ABA6-4714-772E-43C1-7C8CB3DE38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561DA3-A7AF-0656-B841-B1EEC36860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45C311-61A6-F7F2-AAC3-AFCC9849230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355091D-E080-8E95-E632-68A1E94F102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66</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94230522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3DF39D-0802-3CE4-3456-56869C49AA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E87162-2817-90B6-1F74-719118321E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4AFA60-F079-D459-A7D5-CDEF0B03D35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3223620-742D-2E90-AA3B-BA0682872711}"/>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67</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22343067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4E7D63-E79C-FD51-7070-EC98981238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DEC4B7-82F6-1F79-60CE-96AA77799C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FBA1E1-5744-9986-0084-E6A476A4A99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D1342C7-4CDD-00B4-A203-47A33310414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68</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48213700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099D5E-94E6-E01E-CE40-3B1BB418BC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4ADFF6-CE82-70A8-9CFC-CA37A906F3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638865E-778F-BF4E-EEAE-A9A934166C4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D14BF51-7C41-1619-F58B-5565B6E2C61F}"/>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69</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0770689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BF1406-EBC0-EA2D-36D2-2549C791B1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FDB6F3-12B5-D27D-D6BD-0504A1D9C1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2EAC37-2BC3-F5D1-EC7A-6B2FE3F12CA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Ask people to share in chat or verbally</a:t>
            </a:r>
          </a:p>
          <a:p>
            <a:endParaRPr lang="en-US" dirty="0"/>
          </a:p>
        </p:txBody>
      </p:sp>
      <p:sp>
        <p:nvSpPr>
          <p:cNvPr id="4" name="Slide Number Placeholder 3">
            <a:extLst>
              <a:ext uri="{FF2B5EF4-FFF2-40B4-BE49-F238E27FC236}">
                <a16:creationId xmlns:a16="http://schemas.microsoft.com/office/drawing/2014/main" id="{9FABDD81-B5F7-F502-D223-098523F4C2D1}"/>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6185381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161A5C-4FB5-1BA6-07DC-7F9F88D1CD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699F3F-2436-683F-4DF8-59D0A7B881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FD5A16-E478-3332-235B-710C2F889F3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B9E3E3F-ABD0-0272-5540-812FBD8053CF}"/>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70</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4483651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14: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14:notes"/>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i="1" dirty="0"/>
              <a:t>Read Slide</a:t>
            </a:r>
          </a:p>
          <a:p>
            <a:pPr marL="457200" marR="0" lvl="0" indent="-228600" algn="l" rtl="0">
              <a:lnSpc>
                <a:spcPct val="100000"/>
              </a:lnSpc>
              <a:spcBef>
                <a:spcPts val="0"/>
              </a:spcBef>
              <a:spcAft>
                <a:spcPts val="0"/>
              </a:spcAft>
              <a:buSzPts val="1400"/>
              <a:buNone/>
            </a:pPr>
            <a:endParaRPr dirty="0"/>
          </a:p>
        </p:txBody>
      </p:sp>
      <p:sp>
        <p:nvSpPr>
          <p:cNvPr id="82" name="Google Shape;82;p14:notes"/>
          <p:cNvSpPr txBox="1">
            <a:spLocks noGrp="1"/>
          </p:cNvSpPr>
          <p:nvPr>
            <p:ph type="sldNum" idx="12"/>
          </p:nvPr>
        </p:nvSpPr>
        <p:spPr>
          <a:xfrm>
            <a:off x="3884613" y="8846555"/>
            <a:ext cx="2971800" cy="46731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Pts val="1200"/>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ts val="1200"/>
                <a:buFontTx/>
                <a:buNone/>
                <a:tabLst/>
                <a:defRPr/>
              </a:pPr>
              <a:t>7</a:t>
            </a:fld>
            <a:endParaRPr kumimoji="0"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a:extLst>
            <a:ext uri="{FF2B5EF4-FFF2-40B4-BE49-F238E27FC236}">
              <a16:creationId xmlns:a16="http://schemas.microsoft.com/office/drawing/2014/main" id="{D4AA6AF5-8841-C75C-64A3-F347B7684C8A}"/>
            </a:ext>
          </a:extLst>
        </p:cNvPr>
        <p:cNvGrpSpPr/>
        <p:nvPr/>
      </p:nvGrpSpPr>
      <p:grpSpPr>
        <a:xfrm>
          <a:off x="0" y="0"/>
          <a:ext cx="0" cy="0"/>
          <a:chOff x="0" y="0"/>
          <a:chExt cx="0" cy="0"/>
        </a:xfrm>
      </p:grpSpPr>
      <p:sp>
        <p:nvSpPr>
          <p:cNvPr id="50" name="Google Shape;50;p3:notes">
            <a:extLst>
              <a:ext uri="{FF2B5EF4-FFF2-40B4-BE49-F238E27FC236}">
                <a16:creationId xmlns:a16="http://schemas.microsoft.com/office/drawing/2014/main" id="{25ED748E-D81D-F1A9-9C31-8310AA5DA74E}"/>
              </a:ext>
            </a:extLst>
          </p:cNvPr>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en-US" i="1" dirty="0"/>
              <a:t>Read Slide</a:t>
            </a:r>
          </a:p>
          <a:p>
            <a:pPr marL="0" lvl="0" indent="0" algn="l" rtl="0">
              <a:lnSpc>
                <a:spcPct val="100000"/>
              </a:lnSpc>
              <a:spcBef>
                <a:spcPts val="0"/>
              </a:spcBef>
              <a:spcAft>
                <a:spcPts val="0"/>
              </a:spcAft>
              <a:buSzPts val="1400"/>
              <a:buNone/>
            </a:pPr>
            <a:endParaRPr dirty="0"/>
          </a:p>
        </p:txBody>
      </p:sp>
      <p:sp>
        <p:nvSpPr>
          <p:cNvPr id="51" name="Google Shape;51;p3:notes">
            <a:extLst>
              <a:ext uri="{FF2B5EF4-FFF2-40B4-BE49-F238E27FC236}">
                <a16:creationId xmlns:a16="http://schemas.microsoft.com/office/drawing/2014/main" id="{CB6C2481-9D8A-CB78-A073-B93773DA43EE}"/>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373697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 y="-1414"/>
            <a:ext cx="12173780" cy="6848417"/>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dirty="0"/>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spTree>
    <p:extLst>
      <p:ext uri="{BB962C8B-B14F-4D97-AF65-F5344CB8AC3E}">
        <p14:creationId xmlns:p14="http://schemas.microsoft.com/office/powerpoint/2010/main" val="1296572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1CA3C-767D-CFCA-327E-A321DA7920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CF07607-123B-067A-1603-920099233233}"/>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4" name="Footer Placeholder 3">
            <a:extLst>
              <a:ext uri="{FF2B5EF4-FFF2-40B4-BE49-F238E27FC236}">
                <a16:creationId xmlns:a16="http://schemas.microsoft.com/office/drawing/2014/main" id="{608859B5-5DAA-8339-AAE6-38BA2F89A73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B47B081-279F-451A-FE57-511D2B1DD574}"/>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99724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A5E278-2E0A-9471-3A11-CF6C593488F3}"/>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3" name="Footer Placeholder 2">
            <a:extLst>
              <a:ext uri="{FF2B5EF4-FFF2-40B4-BE49-F238E27FC236}">
                <a16:creationId xmlns:a16="http://schemas.microsoft.com/office/drawing/2014/main" id="{349A4555-769D-5FC9-FC0E-B70274B764E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C3E7A9D-53D2-5726-936B-CE9B20A99095}"/>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3687902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9927E-0043-494F-A731-E695F7A74A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DF2F436-6C4E-57D2-F3E8-8717980DF3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050714-5410-D446-5532-ACBA6489A9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5D4C35-7CF2-533D-F35E-1D3322A349DC}"/>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6" name="Footer Placeholder 5">
            <a:extLst>
              <a:ext uri="{FF2B5EF4-FFF2-40B4-BE49-F238E27FC236}">
                <a16:creationId xmlns:a16="http://schemas.microsoft.com/office/drawing/2014/main" id="{C7E1A3BF-31A5-CBCB-2739-C0CF983A8B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908D6ED-F642-0C04-6672-463B8A6DA401}"/>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18623983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D4B86-9F9A-25CE-682A-443894F36A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FBE7BC-E6E7-F4E7-D259-72E0DA9AEE4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1C87B52-C258-570B-D31A-DFC0D20D04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6643DA-DD6B-BE2A-D419-BA3F8566BE58}"/>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6" name="Footer Placeholder 5">
            <a:extLst>
              <a:ext uri="{FF2B5EF4-FFF2-40B4-BE49-F238E27FC236}">
                <a16:creationId xmlns:a16="http://schemas.microsoft.com/office/drawing/2014/main" id="{B674BA4B-5AC8-2393-353E-07D37F8C65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9450C0-0E31-ACE0-4E0E-471F35F24426}"/>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15893581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81547-A698-7069-6812-8543142F29B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7FF1069-70A0-3830-B2B6-977B1AB17FC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4A0011-02EA-791B-A538-DCFEAEB1780D}"/>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5" name="Footer Placeholder 4">
            <a:extLst>
              <a:ext uri="{FF2B5EF4-FFF2-40B4-BE49-F238E27FC236}">
                <a16:creationId xmlns:a16="http://schemas.microsoft.com/office/drawing/2014/main" id="{1F992D91-0795-EEC9-0674-0BDB24C815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D8DF64-0B32-76C2-444B-90601878212D}"/>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6131572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F1C419-FC86-CCA8-E7C1-E3C62D2463D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9FC66BD-B1FC-3D7C-5C4C-D0960102FD0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E2ACC0-28A3-C613-FFC5-739C196D4B45}"/>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5" name="Footer Placeholder 4">
            <a:extLst>
              <a:ext uri="{FF2B5EF4-FFF2-40B4-BE49-F238E27FC236}">
                <a16:creationId xmlns:a16="http://schemas.microsoft.com/office/drawing/2014/main" id="{92DEFD27-E4BF-CF10-4697-54652EDA74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52B2E5-008D-DD17-BECD-A49061154FB1}"/>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33530306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164" y="-4780"/>
            <a:ext cx="12171000" cy="684770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pic>
        <p:nvPicPr>
          <p:cNvPr id="2" name="Picture 1" descr="A close-up of a sign&#10;&#10;Description automatically generated">
            <a:extLst>
              <a:ext uri="{FF2B5EF4-FFF2-40B4-BE49-F238E27FC236}">
                <a16:creationId xmlns:a16="http://schemas.microsoft.com/office/drawing/2014/main" id="{86D6D6BD-F92A-159F-862C-98BE4A16DDDE}"/>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Tree>
    <p:extLst>
      <p:ext uri="{BB962C8B-B14F-4D97-AF65-F5344CB8AC3E}">
        <p14:creationId xmlns:p14="http://schemas.microsoft.com/office/powerpoint/2010/main" val="19017337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Custom Layout" preserve="1" userDrawn="1">
  <p:cSld name="2_Custom Layout">
    <p:spTree>
      <p:nvGrpSpPr>
        <p:cNvPr id="1" name="Shape 22"/>
        <p:cNvGrpSpPr/>
        <p:nvPr/>
      </p:nvGrpSpPr>
      <p:grpSpPr>
        <a:xfrm>
          <a:off x="0" y="0"/>
          <a:ext cx="0" cy="0"/>
          <a:chOff x="0" y="0"/>
          <a:chExt cx="0" cy="0"/>
        </a:xfrm>
      </p:grpSpPr>
      <p:pic>
        <p:nvPicPr>
          <p:cNvPr id="23" name="Google Shape;23;p11"/>
          <p:cNvPicPr preferRelativeResize="0"/>
          <p:nvPr userDrawn="1"/>
        </p:nvPicPr>
        <p:blipFill rotWithShape="1">
          <a:blip r:embed="rId2">
            <a:alphaModFix/>
          </a:blip>
          <a:srcRect/>
          <a:stretch/>
        </p:blipFill>
        <p:spPr>
          <a:xfrm>
            <a:off x="-8164" y="-4780"/>
            <a:ext cx="12171000" cy="6847709"/>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D78B5795-E226-CCC4-AE69-6BDEA3F8CE39}"/>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
        <p:nvSpPr>
          <p:cNvPr id="4" name="Rounded Rectangle">
            <a:extLst>
              <a:ext uri="{FF2B5EF4-FFF2-40B4-BE49-F238E27FC236}">
                <a16:creationId xmlns:a16="http://schemas.microsoft.com/office/drawing/2014/main" id="{EDCE1FDF-73C5-596F-9B33-F9ABF92D61B5}"/>
              </a:ext>
            </a:extLst>
          </p:cNvPr>
          <p:cNvSpPr/>
          <p:nvPr userDrawn="1"/>
        </p:nvSpPr>
        <p:spPr>
          <a:xfrm>
            <a:off x="-25400" y="1662161"/>
            <a:ext cx="12242800" cy="4320539"/>
          </a:xfrm>
          <a:prstGeom prst="roundRect">
            <a:avLst>
              <a:gd name="adj" fmla="val 0"/>
            </a:avLst>
          </a:prstGeom>
          <a:solidFill>
            <a:srgbClr val="A2287E">
              <a:alpha val="6000"/>
            </a:srgbClr>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Tree>
    <p:extLst>
      <p:ext uri="{BB962C8B-B14F-4D97-AF65-F5344CB8AC3E}">
        <p14:creationId xmlns:p14="http://schemas.microsoft.com/office/powerpoint/2010/main" val="31590330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Content 4" preserve="1" userDrawn="1">
  <p:cSld name="Content 4">
    <p:spTree>
      <p:nvGrpSpPr>
        <p:cNvPr id="1" name="Shape 27"/>
        <p:cNvGrpSpPr/>
        <p:nvPr/>
      </p:nvGrpSpPr>
      <p:grpSpPr>
        <a:xfrm>
          <a:off x="0" y="0"/>
          <a:ext cx="0" cy="0"/>
          <a:chOff x="0" y="0"/>
          <a:chExt cx="0" cy="0"/>
        </a:xfrm>
      </p:grpSpPr>
      <p:sp>
        <p:nvSpPr>
          <p:cNvPr id="3" name="Rounded Rectangle">
            <a:extLst>
              <a:ext uri="{FF2B5EF4-FFF2-40B4-BE49-F238E27FC236}">
                <a16:creationId xmlns:a16="http://schemas.microsoft.com/office/drawing/2014/main" id="{E9A94ACB-67FF-72F3-FC79-87D5EAD1B8DB}"/>
              </a:ext>
            </a:extLst>
          </p:cNvPr>
          <p:cNvSpPr/>
          <p:nvPr userDrawn="1"/>
        </p:nvSpPr>
        <p:spPr>
          <a:xfrm>
            <a:off x="0" y="1624604"/>
            <a:ext cx="12192000" cy="3603980"/>
          </a:xfrm>
          <a:prstGeom prst="roundRect">
            <a:avLst>
              <a:gd name="adj" fmla="val 0"/>
            </a:avLst>
          </a:prstGeom>
          <a:solidFill>
            <a:srgbClr val="A2287E">
              <a:alpha val="6000"/>
            </a:srgbClr>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
        <p:nvSpPr>
          <p:cNvPr id="28" name="Google Shape;28;p10"/>
          <p:cNvSpPr txBox="1"/>
          <p:nvPr/>
        </p:nvSpPr>
        <p:spPr>
          <a:xfrm>
            <a:off x="11860806" y="2017606"/>
            <a:ext cx="38505" cy="215444"/>
          </a:xfrm>
          <a:prstGeom prst="rect">
            <a:avLst/>
          </a:prstGeom>
          <a:noFill/>
          <a:ln>
            <a:noFill/>
          </a:ln>
        </p:spPr>
        <p:txBody>
          <a:bodyPr spcFirstLastPara="1" wrap="square" lIns="19050" tIns="19050" rIns="19050" bIns="19050" anchor="ctr" anchorCtr="0">
            <a:spAutoFit/>
          </a:bodyPr>
          <a:lstStyle/>
          <a:p>
            <a:pPr marL="0" marR="0" lvl="0" indent="0" algn="just" rtl="0">
              <a:lnSpc>
                <a:spcPct val="100000"/>
              </a:lnSpc>
              <a:spcBef>
                <a:spcPts val="0"/>
              </a:spcBef>
              <a:spcAft>
                <a:spcPts val="0"/>
              </a:spcAft>
              <a:buClr>
                <a:srgbClr val="A6A7AC"/>
              </a:buClr>
              <a:buSzPts val="2300"/>
              <a:buFont typeface="PT Sans"/>
              <a:buNone/>
            </a:pPr>
            <a:endParaRPr sz="1150" b="0" i="0" u="none" strike="noStrike" cap="none" dirty="0">
              <a:solidFill>
                <a:srgbClr val="A6A7AC"/>
              </a:solidFill>
              <a:latin typeface="PT Sans"/>
              <a:ea typeface="PT Sans"/>
              <a:cs typeface="PT Sans"/>
              <a:sym typeface="PT Sans"/>
            </a:endParaRPr>
          </a:p>
        </p:txBody>
      </p:sp>
      <p:pic>
        <p:nvPicPr>
          <p:cNvPr id="32" name="Google Shape;32;p10"/>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10717521" y="0"/>
            <a:ext cx="1395110" cy="483504"/>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39047F75-C0B5-AC3E-5A33-5994B44FFC8F}"/>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pic>
        <p:nvPicPr>
          <p:cNvPr id="9" name="Picture 8" descr="A black and purple sign with text&#10;&#10;Description automatically generated">
            <a:extLst>
              <a:ext uri="{FF2B5EF4-FFF2-40B4-BE49-F238E27FC236}">
                <a16:creationId xmlns:a16="http://schemas.microsoft.com/office/drawing/2014/main" id="{DAC408C6-C9DC-28DC-0650-D8999EB862BD}"/>
              </a:ext>
            </a:extLst>
          </p:cNvPr>
          <p:cNvPicPr>
            <a:picLocks noChangeAspect="1"/>
          </p:cNvPicPr>
          <p:nvPr userDrawn="1"/>
        </p:nvPicPr>
        <p:blipFill>
          <a:blip r:embed="rId4" cstate="hqprint">
            <a:grayscl/>
            <a:extLst>
              <a:ext uri="{28A0092B-C50C-407E-A947-70E740481C1C}">
                <a14:useLocalDpi xmlns:a14="http://schemas.microsoft.com/office/drawing/2010/main"/>
              </a:ext>
            </a:extLst>
          </a:blip>
          <a:stretch>
            <a:fillRect/>
          </a:stretch>
        </p:blipFill>
        <p:spPr>
          <a:xfrm>
            <a:off x="9891255" y="315447"/>
            <a:ext cx="1954081" cy="657673"/>
          </a:xfrm>
          <a:prstGeom prst="rect">
            <a:avLst/>
          </a:prstGeom>
        </p:spPr>
      </p:pic>
      <p:sp>
        <p:nvSpPr>
          <p:cNvPr id="5" name="Rounded Rectangle">
            <a:extLst>
              <a:ext uri="{FF2B5EF4-FFF2-40B4-BE49-F238E27FC236}">
                <a16:creationId xmlns:a16="http://schemas.microsoft.com/office/drawing/2014/main" id="{6FD69817-C03E-CBB4-0E22-7303FD317728}"/>
              </a:ext>
            </a:extLst>
          </p:cNvPr>
          <p:cNvSpPr/>
          <p:nvPr userDrawn="1"/>
        </p:nvSpPr>
        <p:spPr>
          <a:xfrm>
            <a:off x="606393" y="0"/>
            <a:ext cx="4312118" cy="6862812"/>
          </a:xfrm>
          <a:prstGeom prst="roundRect">
            <a:avLst>
              <a:gd name="adj" fmla="val 0"/>
            </a:avLst>
          </a:prstGeom>
          <a:solidFill>
            <a:schemeClr val="bg1"/>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
        <p:nvSpPr>
          <p:cNvPr id="4" name="Rounded Rectangle">
            <a:extLst>
              <a:ext uri="{FF2B5EF4-FFF2-40B4-BE49-F238E27FC236}">
                <a16:creationId xmlns:a16="http://schemas.microsoft.com/office/drawing/2014/main" id="{56D8949F-2948-8FAC-F0EA-3B976BE51282}"/>
              </a:ext>
            </a:extLst>
          </p:cNvPr>
          <p:cNvSpPr/>
          <p:nvPr userDrawn="1"/>
        </p:nvSpPr>
        <p:spPr>
          <a:xfrm>
            <a:off x="606393" y="0"/>
            <a:ext cx="4312118" cy="6862812"/>
          </a:xfrm>
          <a:prstGeom prst="roundRect">
            <a:avLst>
              <a:gd name="adj" fmla="val 0"/>
            </a:avLst>
          </a:prstGeom>
          <a:solidFill>
            <a:srgbClr val="A2287E">
              <a:alpha val="26000"/>
            </a:srgbClr>
          </a:solidFill>
          <a:ln w="12700" cap="flat">
            <a:noFill/>
            <a:miter lim="400000"/>
          </a:ln>
          <a:effectLst>
            <a:outerShdw blurRad="304800" sx="104000" sy="104000" algn="ctr" rotWithShape="0">
              <a:prstClr val="black">
                <a:alpha val="26000"/>
              </a:prstClr>
            </a:outerShdw>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Tree>
    <p:extLst>
      <p:ext uri="{BB962C8B-B14F-4D97-AF65-F5344CB8AC3E}">
        <p14:creationId xmlns:p14="http://schemas.microsoft.com/office/powerpoint/2010/main" val="39361676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Content 4" preserve="1" userDrawn="1">
  <p:cSld name="1_Content 4">
    <p:spTree>
      <p:nvGrpSpPr>
        <p:cNvPr id="1" name="Shape 27"/>
        <p:cNvGrpSpPr/>
        <p:nvPr/>
      </p:nvGrpSpPr>
      <p:grpSpPr>
        <a:xfrm>
          <a:off x="0" y="0"/>
          <a:ext cx="0" cy="0"/>
          <a:chOff x="0" y="0"/>
          <a:chExt cx="0" cy="0"/>
        </a:xfrm>
      </p:grpSpPr>
      <p:sp>
        <p:nvSpPr>
          <p:cNvPr id="28" name="Google Shape;28;p10"/>
          <p:cNvSpPr txBox="1"/>
          <p:nvPr/>
        </p:nvSpPr>
        <p:spPr>
          <a:xfrm>
            <a:off x="11860806" y="2017606"/>
            <a:ext cx="38505" cy="215444"/>
          </a:xfrm>
          <a:prstGeom prst="rect">
            <a:avLst/>
          </a:prstGeom>
          <a:noFill/>
          <a:ln>
            <a:noFill/>
          </a:ln>
        </p:spPr>
        <p:txBody>
          <a:bodyPr spcFirstLastPara="1" wrap="square" lIns="19050" tIns="19050" rIns="19050" bIns="19050" anchor="ctr" anchorCtr="0">
            <a:spAutoFit/>
          </a:bodyPr>
          <a:lstStyle/>
          <a:p>
            <a:pPr marL="0" marR="0" lvl="0" indent="0" algn="just" rtl="0">
              <a:lnSpc>
                <a:spcPct val="100000"/>
              </a:lnSpc>
              <a:spcBef>
                <a:spcPts val="0"/>
              </a:spcBef>
              <a:spcAft>
                <a:spcPts val="0"/>
              </a:spcAft>
              <a:buClr>
                <a:srgbClr val="A6A7AC"/>
              </a:buClr>
              <a:buSzPts val="2300"/>
              <a:buFont typeface="PT Sans"/>
              <a:buNone/>
            </a:pPr>
            <a:endParaRPr sz="1150" b="0" i="0" u="none" strike="noStrike" cap="none" dirty="0">
              <a:solidFill>
                <a:srgbClr val="A6A7AC"/>
              </a:solidFill>
              <a:latin typeface="PT Sans"/>
              <a:ea typeface="PT Sans"/>
              <a:cs typeface="PT Sans"/>
              <a:sym typeface="PT Sans"/>
            </a:endParaRPr>
          </a:p>
        </p:txBody>
      </p:sp>
      <p:pic>
        <p:nvPicPr>
          <p:cNvPr id="32" name="Google Shape;32;p10"/>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10717521" y="0"/>
            <a:ext cx="1395110" cy="483504"/>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39047F75-C0B5-AC3E-5A33-5994B44FFC8F}"/>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pic>
        <p:nvPicPr>
          <p:cNvPr id="9" name="Picture 8" descr="A black and purple sign with text&#10;&#10;Description automatically generated">
            <a:extLst>
              <a:ext uri="{FF2B5EF4-FFF2-40B4-BE49-F238E27FC236}">
                <a16:creationId xmlns:a16="http://schemas.microsoft.com/office/drawing/2014/main" id="{DAC408C6-C9DC-28DC-0650-D8999EB862BD}"/>
              </a:ext>
            </a:extLst>
          </p:cNvPr>
          <p:cNvPicPr>
            <a:picLocks noChangeAspect="1"/>
          </p:cNvPicPr>
          <p:nvPr userDrawn="1"/>
        </p:nvPicPr>
        <p:blipFill>
          <a:blip r:embed="rId4" cstate="hqprint">
            <a:grayscl/>
            <a:extLst>
              <a:ext uri="{28A0092B-C50C-407E-A947-70E740481C1C}">
                <a14:useLocalDpi xmlns:a14="http://schemas.microsoft.com/office/drawing/2010/main"/>
              </a:ext>
            </a:extLst>
          </a:blip>
          <a:stretch>
            <a:fillRect/>
          </a:stretch>
        </p:blipFill>
        <p:spPr>
          <a:xfrm>
            <a:off x="9891255" y="315447"/>
            <a:ext cx="1954081" cy="657673"/>
          </a:xfrm>
          <a:prstGeom prst="rect">
            <a:avLst/>
          </a:prstGeom>
        </p:spPr>
      </p:pic>
    </p:spTree>
    <p:extLst>
      <p:ext uri="{BB962C8B-B14F-4D97-AF65-F5344CB8AC3E}">
        <p14:creationId xmlns:p14="http://schemas.microsoft.com/office/powerpoint/2010/main" val="3043422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64" y="-4780"/>
            <a:ext cx="12171000" cy="684770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8730493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23" y="-1414"/>
            <a:ext cx="12173780" cy="6848417"/>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dirty="0"/>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pic>
        <p:nvPicPr>
          <p:cNvPr id="2" name="Picture 1" descr="A close-up of a sign&#10;&#10;Description automatically generated">
            <a:extLst>
              <a:ext uri="{FF2B5EF4-FFF2-40B4-BE49-F238E27FC236}">
                <a16:creationId xmlns:a16="http://schemas.microsoft.com/office/drawing/2014/main" id="{78E12432-6418-E141-0645-66B7FB72580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Tree>
    <p:extLst>
      <p:ext uri="{BB962C8B-B14F-4D97-AF65-F5344CB8AC3E}">
        <p14:creationId xmlns:p14="http://schemas.microsoft.com/office/powerpoint/2010/main" val="2966029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33"/>
        <p:cNvGrpSpPr/>
        <p:nvPr/>
      </p:nvGrpSpPr>
      <p:grpSpPr>
        <a:xfrm>
          <a:off x="0" y="0"/>
          <a:ext cx="0" cy="0"/>
          <a:chOff x="0" y="0"/>
          <a:chExt cx="0" cy="0"/>
        </a:xfrm>
      </p:grpSpPr>
      <p:pic>
        <p:nvPicPr>
          <p:cNvPr id="34" name="Google Shape;34;p13"/>
          <p:cNvPicPr preferRelativeResize="0"/>
          <p:nvPr/>
        </p:nvPicPr>
        <p:blipFill rotWithShape="1">
          <a:blip r:embed="rId2">
            <a:alphaModFix/>
          </a:blip>
          <a:srcRect/>
          <a:stretch/>
        </p:blipFill>
        <p:spPr>
          <a:xfrm>
            <a:off x="2336" y="19311"/>
            <a:ext cx="12170999" cy="6846853"/>
          </a:xfrm>
          <a:prstGeom prst="rect">
            <a:avLst/>
          </a:prstGeom>
          <a:noFill/>
          <a:ln>
            <a:noFill/>
          </a:ln>
        </p:spPr>
      </p:pic>
      <p:sp>
        <p:nvSpPr>
          <p:cNvPr id="35" name="Google Shape;35;p13"/>
          <p:cNvSpPr txBox="1">
            <a:spLocks noGrp="1"/>
          </p:cNvSpPr>
          <p:nvPr>
            <p:ph type="title"/>
          </p:nvPr>
        </p:nvSpPr>
        <p:spPr>
          <a:xfrm>
            <a:off x="6096000" y="1914261"/>
            <a:ext cx="6085500" cy="1666393"/>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7F7F7F"/>
              </a:buClr>
              <a:buSzPts val="3600"/>
              <a:buFont typeface="Montserrat ExtraBold"/>
              <a:buNone/>
              <a:defRPr sz="3600" b="0">
                <a:solidFill>
                  <a:srgbClr val="7F7F7F"/>
                </a:solidFill>
                <a:latin typeface="Montserrat ExtraBold"/>
                <a:ea typeface="Montserrat ExtraBold"/>
                <a:cs typeface="Montserrat ExtraBold"/>
                <a:sym typeface="Montserrat ExtraBol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2" name="Picture 1" descr="A close-up of a sign&#10;&#10;Description automatically generated">
            <a:extLst>
              <a:ext uri="{FF2B5EF4-FFF2-40B4-BE49-F238E27FC236}">
                <a16:creationId xmlns:a16="http://schemas.microsoft.com/office/drawing/2014/main" id="{25B133F3-98FA-180B-8DC5-E175599AF0A3}"/>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5863298"/>
            <a:ext cx="1982217" cy="643577"/>
          </a:xfrm>
          <a:prstGeom prst="rect">
            <a:avLst/>
          </a:prstGeom>
        </p:spPr>
      </p:pic>
    </p:spTree>
    <p:extLst>
      <p:ext uri="{BB962C8B-B14F-4D97-AF65-F5344CB8AC3E}">
        <p14:creationId xmlns:p14="http://schemas.microsoft.com/office/powerpoint/2010/main" val="2825448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D149EA-1B07-4ED5-A223-D843C4D947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94" y="8166"/>
            <a:ext cx="12190811" cy="6857998"/>
          </a:xfrm>
          <a:prstGeom prst="rect">
            <a:avLst/>
          </a:prstGeom>
        </p:spPr>
      </p:pic>
      <p:sp>
        <p:nvSpPr>
          <p:cNvPr id="4" name="Title 1">
            <a:extLst>
              <a:ext uri="{FF2B5EF4-FFF2-40B4-BE49-F238E27FC236}">
                <a16:creationId xmlns:a16="http://schemas.microsoft.com/office/drawing/2014/main" id="{3B41CF72-518C-CF42-A323-83BED2EBDDC4}"/>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5" name="Content Placeholder 2">
            <a:extLst>
              <a:ext uri="{FF2B5EF4-FFF2-40B4-BE49-F238E27FC236}">
                <a16:creationId xmlns:a16="http://schemas.microsoft.com/office/drawing/2014/main" id="{A6411C58-0491-9F47-BC20-7E2DF6472431}"/>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5994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Imagen 10">
            <a:extLst>
              <a:ext uri="{FF2B5EF4-FFF2-40B4-BE49-F238E27FC236}">
                <a16:creationId xmlns:a16="http://schemas.microsoft.com/office/drawing/2014/main" id="{7DC3DF47-9AC9-754B-9528-EAC486DF6A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36" y="19311"/>
            <a:ext cx="12170999" cy="6846853"/>
          </a:xfrm>
          <a:prstGeom prst="rect">
            <a:avLst/>
          </a:prstGeom>
        </p:spPr>
      </p:pic>
      <p:sp>
        <p:nvSpPr>
          <p:cNvPr id="7" name="Título 1">
            <a:extLst>
              <a:ext uri="{FF2B5EF4-FFF2-40B4-BE49-F238E27FC236}">
                <a16:creationId xmlns:a16="http://schemas.microsoft.com/office/drawing/2014/main" id="{917B4808-403E-834C-826B-A1BB046BE60D}"/>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err="1"/>
              <a:t>Thank</a:t>
            </a:r>
            <a:r>
              <a:rPr lang="es-ES"/>
              <a:t> </a:t>
            </a:r>
            <a:r>
              <a:rPr lang="es-ES" err="1"/>
              <a:t>You</a:t>
            </a:r>
            <a:r>
              <a:rPr lang="es-ES"/>
              <a:t>!</a:t>
            </a:r>
            <a:endParaRPr lang="es-PE"/>
          </a:p>
        </p:txBody>
      </p:sp>
    </p:spTree>
    <p:extLst>
      <p:ext uri="{BB962C8B-B14F-4D97-AF65-F5344CB8AC3E}">
        <p14:creationId xmlns:p14="http://schemas.microsoft.com/office/powerpoint/2010/main" val="2307725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1779A-8AEB-7D09-0CEA-B4CF523EE5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CB2D74F-D576-DD0A-EB93-036321AA19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22D01F-ECF9-C870-808E-E15679C148A0}"/>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5" name="Footer Placeholder 4">
            <a:extLst>
              <a:ext uri="{FF2B5EF4-FFF2-40B4-BE49-F238E27FC236}">
                <a16:creationId xmlns:a16="http://schemas.microsoft.com/office/drawing/2014/main" id="{5D140278-F7B9-C4C6-CC1D-3B69988377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CD8306-0C38-B321-B1BB-2B3BCBE8A446}"/>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2179994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C9FAF-A930-CC20-8432-1F635AF5CF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BECE1A7-CD94-77A7-7EC5-231D97CC502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669B98-635F-E65E-CC33-819048899DC2}"/>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5" name="Footer Placeholder 4">
            <a:extLst>
              <a:ext uri="{FF2B5EF4-FFF2-40B4-BE49-F238E27FC236}">
                <a16:creationId xmlns:a16="http://schemas.microsoft.com/office/drawing/2014/main" id="{0002E51D-5304-B01A-33A5-58122BA562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41CC34-9BB8-81EE-25FC-BAFC9F93E4B7}"/>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1990454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5AF6B-5EB1-77AF-58B3-742D590091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6315C48-9B2A-6209-6E23-8EFC5F9504B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DFBF49-B175-F2B7-443B-CA2D0361F945}"/>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5" name="Footer Placeholder 4">
            <a:extLst>
              <a:ext uri="{FF2B5EF4-FFF2-40B4-BE49-F238E27FC236}">
                <a16:creationId xmlns:a16="http://schemas.microsoft.com/office/drawing/2014/main" id="{EA5526E9-CE28-8642-1919-93FE9E89D5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7A8012-6C6F-637C-2F4D-276E1C0D9DD2}"/>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2822609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4F0A9-20D1-5FDD-BD18-4A3DC6305B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E9E5F7D-842D-1B68-3E5B-DFA42E3AE18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2C86257-D1B3-E74A-8C46-CFFBE848C86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60718E-FD58-B173-7E8A-866479167A56}"/>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6" name="Footer Placeholder 5">
            <a:extLst>
              <a:ext uri="{FF2B5EF4-FFF2-40B4-BE49-F238E27FC236}">
                <a16:creationId xmlns:a16="http://schemas.microsoft.com/office/drawing/2014/main" id="{132A4C39-06C6-C6F4-3CF2-F748697642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FA2A43-18AB-F32A-B88F-FFB324BC7127}"/>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2245032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D83DE-9A78-72C7-A99C-4508CC6FF4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9E8988E-8E78-907A-4EA3-A8D815ECF6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48E9071-FF95-29C9-DCF3-F14B47F3D7D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85E41C-2EB1-364C-2B44-BD14031A5C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35F050B-76D2-4C09-3D21-C846FC1D0A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DC6BA-8390-A6A7-4E11-D9013F9D6432}"/>
              </a:ext>
            </a:extLst>
          </p:cNvPr>
          <p:cNvSpPr>
            <a:spLocks noGrp="1"/>
          </p:cNvSpPr>
          <p:nvPr>
            <p:ph type="dt" sz="half" idx="10"/>
          </p:nvPr>
        </p:nvSpPr>
        <p:spPr/>
        <p:txBody>
          <a:bodyPr/>
          <a:lstStyle/>
          <a:p>
            <a:fld id="{0C0F52BE-E2AC-FF44-8EB3-4754EFBDC174}" type="datetimeFigureOut">
              <a:rPr lang="en-US" smtClean="0"/>
              <a:t>12/21/2024</a:t>
            </a:fld>
            <a:endParaRPr lang="en-US"/>
          </a:p>
        </p:txBody>
      </p:sp>
      <p:sp>
        <p:nvSpPr>
          <p:cNvPr id="8" name="Footer Placeholder 7">
            <a:extLst>
              <a:ext uri="{FF2B5EF4-FFF2-40B4-BE49-F238E27FC236}">
                <a16:creationId xmlns:a16="http://schemas.microsoft.com/office/drawing/2014/main" id="{BD33E2B0-E929-1525-CC95-AEC6B94982E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CACE8BB-81AB-6F47-142F-FC53A8D9FCFA}"/>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16665119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1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 Type="http://schemas.openxmlformats.org/officeDocument/2006/relationships/slideLayout" Target="../slideLayouts/slideLayout6.xml"/><Relationship Id="rId16" Type="http://schemas.openxmlformats.org/officeDocument/2006/relationships/slideLayout" Target="../slideLayouts/slideLayout20.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slideLayout" Target="../slideLayouts/slideLayout1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spTree>
    <p:extLst>
      <p:ext uri="{BB962C8B-B14F-4D97-AF65-F5344CB8AC3E}">
        <p14:creationId xmlns:p14="http://schemas.microsoft.com/office/powerpoint/2010/main" val="2541667666"/>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5" r:id="rId3"/>
    <p:sldLayoutId id="2147483784" r:id="rId4"/>
  </p:sldLayoutIdLst>
  <p:hf hdr="0" ftr="0" dt="0"/>
  <p:txStyles>
    <p:titleStyle>
      <a:lvl1pPr algn="l" defTabSz="914400" rtl="0" eaLnBrk="1" latinLnBrk="0" hangingPunct="1">
        <a:lnSpc>
          <a:spcPct val="90000"/>
        </a:lnSpc>
        <a:spcBef>
          <a:spcPct val="0"/>
        </a:spcBef>
        <a:buNone/>
        <a:defRPr sz="2800" b="1" i="0" kern="1200">
          <a:solidFill>
            <a:srgbClr val="427730"/>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18AC63-160A-27AB-3A1B-C3776F83A0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7491AC9-49CD-73EB-C5FB-36B93B9FA1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B61223-9B32-DB56-7140-8E0E8958E6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C0F52BE-E2AC-FF44-8EB3-4754EFBDC174}" type="datetimeFigureOut">
              <a:rPr lang="en-US" smtClean="0"/>
              <a:t>12/21/2024</a:t>
            </a:fld>
            <a:endParaRPr lang="en-US"/>
          </a:p>
        </p:txBody>
      </p:sp>
      <p:sp>
        <p:nvSpPr>
          <p:cNvPr id="5" name="Footer Placeholder 4">
            <a:extLst>
              <a:ext uri="{FF2B5EF4-FFF2-40B4-BE49-F238E27FC236}">
                <a16:creationId xmlns:a16="http://schemas.microsoft.com/office/drawing/2014/main" id="{6535AF81-0650-6E0C-4B44-574D0ADAD7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7652CE6-9ED6-9DEF-1975-A6F8E95EB9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13DCEC8-EDEB-A342-B5FE-BAD07215F857}" type="slidenum">
              <a:rPr lang="en-US" smtClean="0"/>
              <a:t>‹#›</a:t>
            </a:fld>
            <a:endParaRPr lang="en-US"/>
          </a:p>
        </p:txBody>
      </p:sp>
    </p:spTree>
    <p:extLst>
      <p:ext uri="{BB962C8B-B14F-4D97-AF65-F5344CB8AC3E}">
        <p14:creationId xmlns:p14="http://schemas.microsoft.com/office/powerpoint/2010/main" val="2090177449"/>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 id="2147483818"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7.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1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9.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hyperlink" Target="https://www.thoughtco.com/thmb/MGiWatJclpOY1-oLDhRnRLV58JM=/3936x2530/filters:fill(auto,1)/law-book-with-gavel-860137962-5ada782ba9d4f9003dc76ee5.jpg" TargetMode="External"/><Relationship Id="rId2" Type="http://schemas.openxmlformats.org/officeDocument/2006/relationships/notesSlide" Target="../notesSlides/notesSlide21.xml"/><Relationship Id="rId1" Type="http://schemas.openxmlformats.org/officeDocument/2006/relationships/slideLayout" Target="../slideLayouts/slideLayout17.xml"/><Relationship Id="rId6" Type="http://schemas.openxmlformats.org/officeDocument/2006/relationships/image" Target="../media/image25.png"/><Relationship Id="rId5" Type="http://schemas.openxmlformats.org/officeDocument/2006/relationships/hyperlink" Target="https://breakthroughactionandresearch.org/new-social-norm-taxonomy-helps-address-fp-challenges/" TargetMode="Externa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svg"/><Relationship Id="rId2" Type="http://schemas.openxmlformats.org/officeDocument/2006/relationships/notesSlide" Target="../notesSlides/notesSlide23.xml"/><Relationship Id="rId1" Type="http://schemas.openxmlformats.org/officeDocument/2006/relationships/slideLayout" Target="../slideLayouts/slideLayout17.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hyperlink" Target="https://www.icrw.org/projects/parivartan/" TargetMode="External"/><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5.xml"/><Relationship Id="rId1" Type="http://schemas.openxmlformats.org/officeDocument/2006/relationships/slideLayout" Target="../slideLayouts/slideLayout17.xml"/><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7.xml"/><Relationship Id="rId1" Type="http://schemas.openxmlformats.org/officeDocument/2006/relationships/slideLayout" Target="../slideLayouts/slideLayout17.xml"/><Relationship Id="rId4" Type="http://schemas.openxmlformats.org/officeDocument/2006/relationships/hyperlink" Target="https://evitakalofonou.com/communication-between-couples-how-to-communicate-in-a-relationship/"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policy-practice.oxfam.org/we-care/" TargetMode="External"/><Relationship Id="rId2" Type="http://schemas.openxmlformats.org/officeDocument/2006/relationships/notesSlide" Target="../notesSlides/notesSlide38.xml"/><Relationship Id="rId1" Type="http://schemas.openxmlformats.org/officeDocument/2006/relationships/slideLayout" Target="../slideLayouts/slideLayout17.xml"/><Relationship Id="rId4" Type="http://schemas.openxmlformats.org/officeDocument/2006/relationships/image" Target="../media/image39.png"/></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0.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2.xml"/><Relationship Id="rId1" Type="http://schemas.openxmlformats.org/officeDocument/2006/relationships/slideLayout" Target="../slideLayouts/slideLayout17.xml"/><Relationship Id="rId4" Type="http://schemas.openxmlformats.org/officeDocument/2006/relationships/hyperlink" Target="https://weai.ifpri.info/versions/pro-weai/?_gl=1*1n3k6jj*_ga*MTgwMzA0NzMxNS4xNzMzMzI5ODI2*_ga_PSPQDKKC7R*MTczMzMyOTgyNi4xLjEuMTczMzMyOTgzNy40OS4wLjA."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3.xml"/><Relationship Id="rId1" Type="http://schemas.openxmlformats.org/officeDocument/2006/relationships/slideLayout" Target="../slideLayouts/slideLayout17.xml"/><Relationship Id="rId4" Type="http://schemas.openxmlformats.org/officeDocument/2006/relationships/image" Target="../media/image44.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3" Type="http://schemas.microsoft.com/office/2018/10/relationships/comments" Target="../comments/modernComment_7FFE5F33_E5588C4F.xml"/><Relationship Id="rId2" Type="http://schemas.openxmlformats.org/officeDocument/2006/relationships/notesSlide" Target="../notesSlides/notesSlide54.xml"/><Relationship Id="rId1" Type="http://schemas.openxmlformats.org/officeDocument/2006/relationships/slideLayout" Target="../slideLayouts/slideLayout17.xml"/><Relationship Id="rId4" Type="http://schemas.openxmlformats.org/officeDocument/2006/relationships/image" Target="../media/image51.png"/></Relationships>
</file>

<file path=ppt/slides/_rels/slide5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8.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9.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0.xml"/><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1.xml"/></Relationships>
</file>

<file path=ppt/slides/_rels/slide6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2.xml"/><Relationship Id="rId1" Type="http://schemas.openxmlformats.org/officeDocument/2006/relationships/slideLayout" Target="../slideLayouts/slideLayout16.xml"/><Relationship Id="rId4" Type="http://schemas.openxmlformats.org/officeDocument/2006/relationships/image" Target="../media/image56.png"/></Relationships>
</file>

<file path=ppt/slides/_rels/slide64.xml.rels><?xml version="1.0" encoding="UTF-8" standalone="yes"?>
<Relationships xmlns="http://schemas.openxmlformats.org/package/2006/relationships"><Relationship Id="rId8" Type="http://schemas.openxmlformats.org/officeDocument/2006/relationships/hyperlink" Target="https://www.povertyactionlab.org/sites/default/files/research-resources/practical-guide-to-measuring-womens-and-girls-empowerment-in-impact-evaluations.pdf" TargetMode="External"/><Relationship Id="rId3" Type="http://schemas.openxmlformats.org/officeDocument/2006/relationships/image" Target="../media/image57.png"/><Relationship Id="rId7" Type="http://schemas.openxmlformats.org/officeDocument/2006/relationships/hyperlink" Target="https://www.oecd-ilibrary.org/docserver/bc56d212-en.pdf?expires=1733929507&amp;id=id&amp;accname=guest&amp;checksum=E759A2A6B3B7C8C6148236C33F2BEF5F" TargetMode="External"/><Relationship Id="rId2" Type="http://schemas.openxmlformats.org/officeDocument/2006/relationships/notesSlide" Target="../notesSlides/notesSlide63.xml"/><Relationship Id="rId1" Type="http://schemas.openxmlformats.org/officeDocument/2006/relationships/slideLayout" Target="../slideLayouts/slideLayout1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 Id="rId9" Type="http://schemas.openxmlformats.org/officeDocument/2006/relationships/hyperlink" Target="https://resourcecentre.savethechildren.net/document/gender-power-gap-analysis/" TargetMode="External"/></Relationships>
</file>

<file path=ppt/slides/_rels/slide65.xml.rels><?xml version="1.0" encoding="UTF-8" standalone="yes"?>
<Relationships xmlns="http://schemas.openxmlformats.org/package/2006/relationships"><Relationship Id="rId8" Type="http://schemas.openxmlformats.org/officeDocument/2006/relationships/hyperlink" Target="https://hdl.handle.net/10568/152444" TargetMode="External"/><Relationship Id="rId3" Type="http://schemas.openxmlformats.org/officeDocument/2006/relationships/image" Target="../media/image61.png"/><Relationship Id="rId7" Type="http://schemas.openxmlformats.org/officeDocument/2006/relationships/hyperlink" Target="https://www.alignplatform.org/sites/default/files/2019-10/resources_for_measuring_social_norms_guide_final.pdf" TargetMode="External"/><Relationship Id="rId2" Type="http://schemas.openxmlformats.org/officeDocument/2006/relationships/notesSlide" Target="../notesSlides/notesSlide64.xml"/><Relationship Id="rId1" Type="http://schemas.openxmlformats.org/officeDocument/2006/relationships/slideLayout" Target="../slideLayouts/slideLayout17.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 Id="rId9" Type="http://schemas.openxmlformats.org/officeDocument/2006/relationships/hyperlink" Target="https://www.unicef.org/media/90816/file/FGM-Research-toolkit.pdf" TargetMode="Externa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3" Type="http://schemas.openxmlformats.org/officeDocument/2006/relationships/hyperlink" Target="https://www.care.org/wpcontent/uploads/2017/03/FFBS_Innovation-Brief-2.0.pdf" TargetMode="External"/><Relationship Id="rId2" Type="http://schemas.openxmlformats.org/officeDocument/2006/relationships/notesSlide" Target="../notesSlides/notesSlide66.xml"/><Relationship Id="rId1"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3" Type="http://schemas.openxmlformats.org/officeDocument/2006/relationships/hyperlink" Target="https://gennovate.org/" TargetMode="External"/><Relationship Id="rId2" Type="http://schemas.openxmlformats.org/officeDocument/2006/relationships/notesSlide" Target="../notesSlides/notesSlide67.xml"/><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3" Type="http://schemas.microsoft.com/office/2018/10/relationships/comments" Target="../comments/modernComment_7FFE5F9E_20506286.xml"/><Relationship Id="rId2" Type="http://schemas.openxmlformats.org/officeDocument/2006/relationships/notesSlide" Target="../notesSlides/notesSlide68.xml"/><Relationship Id="rId1" Type="http://schemas.openxmlformats.org/officeDocument/2006/relationships/slideLayout" Target="../slideLayouts/slideLayout17.xml"/><Relationship Id="rId4" Type="http://schemas.openxmlformats.org/officeDocument/2006/relationships/hyperlink" Target="https://ebrary.ifpri.org/digital/collection/p15738coll2/id/134345"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3" Type="http://schemas.openxmlformats.org/officeDocument/2006/relationships/hyperlink" Target="https://policy-practice.oxgam.org/we-care" TargetMode="External"/><Relationship Id="rId2" Type="http://schemas.openxmlformats.org/officeDocument/2006/relationships/notesSlide" Target="../notesSlides/notesSlide70.xml"/><Relationship Id="rId1" Type="http://schemas.openxmlformats.org/officeDocument/2006/relationships/slideLayout" Target="../slideLayouts/slideLayout17.xml"/><Relationship Id="rId5" Type="http://schemas.openxmlformats.org/officeDocument/2006/relationships/hyperlink" Target="https://www.icrw.org/projects/parivartan" TargetMode="External"/><Relationship Id="rId4" Type="http://schemas.openxmlformats.org/officeDocument/2006/relationships/hyperlink" Target="https://sbccimplementationkits.org/gender/sbcc-gender-models-and-framework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g30838b89d9c_0_0"/>
          <p:cNvSpPr txBox="1">
            <a:spLocks noGrp="1"/>
          </p:cNvSpPr>
          <p:nvPr>
            <p:ph type="title"/>
          </p:nvPr>
        </p:nvSpPr>
        <p:spPr>
          <a:xfrm>
            <a:off x="6343847" y="510135"/>
            <a:ext cx="5552978" cy="3124125"/>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000000"/>
              </a:buClr>
              <a:buSzPts val="4400"/>
              <a:buFont typeface="Arial"/>
              <a:buNone/>
            </a:pPr>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t>Gender Transformative Approaches </a:t>
            </a:r>
            <a:b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br>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t>in agrifood systems</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sp>
        <p:nvSpPr>
          <p:cNvPr id="4" name="Google Shape;47;g30838b89d9c_0_0">
            <a:extLst>
              <a:ext uri="{FF2B5EF4-FFF2-40B4-BE49-F238E27FC236}">
                <a16:creationId xmlns:a16="http://schemas.microsoft.com/office/drawing/2014/main" id="{9D059ED0-9FA5-7A90-9ECA-E969858E27CC}"/>
              </a:ext>
            </a:extLst>
          </p:cNvPr>
          <p:cNvSpPr txBox="1">
            <a:spLocks/>
          </p:cNvSpPr>
          <p:nvPr/>
        </p:nvSpPr>
        <p:spPr>
          <a:xfrm>
            <a:off x="6405872" y="3929369"/>
            <a:ext cx="5279652"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400" kern="1200" cap="all" dirty="0">
                <a:solidFill>
                  <a:schemeClr val="tx1"/>
                </a:solidFill>
                <a:latin typeface="Montserrat Light" pitchFamily="2" charset="77"/>
                <a:ea typeface="+mn-ea"/>
                <a:cs typeface="+mn-cs"/>
                <a:sym typeface="Arial"/>
              </a:rPr>
              <a:t>A course in four modules</a:t>
            </a:r>
          </a:p>
          <a:p>
            <a:pPr algn="l">
              <a:buClr>
                <a:srgbClr val="000000"/>
              </a:buClr>
              <a:buSzPts val="4400"/>
              <a:buFont typeface="Arial"/>
              <a:buNone/>
            </a:pPr>
            <a:r>
              <a:rPr lang="en-US" sz="2400" kern="1200" cap="all" dirty="0">
                <a:solidFill>
                  <a:schemeClr val="tx1"/>
                </a:solidFill>
                <a:latin typeface="Montserrat Light" pitchFamily="2" charset="77"/>
                <a:ea typeface="+mn-ea"/>
                <a:cs typeface="+mn-cs"/>
                <a:sym typeface="Arial"/>
              </a:rPr>
              <a:t>Version 1 (2024)</a:t>
            </a:r>
            <a:endParaRPr lang="en-US" sz="2400" kern="1200" cap="all" dirty="0">
              <a:solidFill>
                <a:schemeClr val="tx1"/>
              </a:solidFill>
              <a:latin typeface="Montserrat Light" pitchFamily="2" charset="77"/>
              <a:ea typeface="+mn-ea"/>
              <a:cs typeface="+mn-cs"/>
            </a:endParaRPr>
          </a:p>
        </p:txBody>
      </p:sp>
      <p:cxnSp>
        <p:nvCxnSpPr>
          <p:cNvPr id="5" name="Straight Connector 12">
            <a:extLst>
              <a:ext uri="{FF2B5EF4-FFF2-40B4-BE49-F238E27FC236}">
                <a16:creationId xmlns:a16="http://schemas.microsoft.com/office/drawing/2014/main" id="{2E9A4A28-9521-F511-E2C8-DAB37EF51DD3}"/>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sp>
        <p:nvSpPr>
          <p:cNvPr id="2" name="Google Shape;47;g30838b89d9c_0_0">
            <a:extLst>
              <a:ext uri="{FF2B5EF4-FFF2-40B4-BE49-F238E27FC236}">
                <a16:creationId xmlns:a16="http://schemas.microsoft.com/office/drawing/2014/main" id="{8AF85EA5-E86B-CBF9-816E-48BAE8CC2041}"/>
              </a:ext>
            </a:extLst>
          </p:cNvPr>
          <p:cNvSpPr txBox="1">
            <a:spLocks/>
          </p:cNvSpPr>
          <p:nvPr/>
        </p:nvSpPr>
        <p:spPr>
          <a:xfrm>
            <a:off x="6426548" y="4870664"/>
            <a:ext cx="5279652"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1800" dirty="0">
                <a:solidFill>
                  <a:schemeClr val="tx1"/>
                </a:solidFill>
                <a:effectLst/>
                <a:latin typeface="Montserrat" panose="00000500000000000000" pitchFamily="2" charset="0"/>
                <a:ea typeface="Aptos" panose="020B0004020202020204" pitchFamily="34" charset="0"/>
                <a:cs typeface="Aptos" panose="020B0004020202020204" pitchFamily="34" charset="0"/>
              </a:rPr>
              <a:t>Elizabeth Costenbader, Anjalee Kohli, and Steven Cole </a:t>
            </a:r>
            <a:endParaRPr lang="en-US" sz="2400" kern="1200" cap="all" dirty="0">
              <a:solidFill>
                <a:schemeClr val="tx1"/>
              </a:solidFill>
              <a:latin typeface="Montserrat" panose="00000500000000000000" pitchFamily="2" charset="0"/>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2">
          <a:extLst>
            <a:ext uri="{FF2B5EF4-FFF2-40B4-BE49-F238E27FC236}">
              <a16:creationId xmlns:a16="http://schemas.microsoft.com/office/drawing/2014/main" id="{5DDAF830-E7AC-4348-5A1B-0ACFCD77190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BB74B96-5BFF-D591-39D1-E6E643CB556F}"/>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CONTENTS</a:t>
            </a:r>
          </a:p>
        </p:txBody>
      </p:sp>
      <p:sp>
        <p:nvSpPr>
          <p:cNvPr id="21" name="Rounded Rectangle 20">
            <a:extLst>
              <a:ext uri="{FF2B5EF4-FFF2-40B4-BE49-F238E27FC236}">
                <a16:creationId xmlns:a16="http://schemas.microsoft.com/office/drawing/2014/main" id="{4D98D4E7-380E-0C5A-E805-303A9CC09FF6}"/>
              </a:ext>
            </a:extLst>
          </p:cNvPr>
          <p:cNvSpPr/>
          <p:nvPr/>
        </p:nvSpPr>
        <p:spPr>
          <a:xfrm>
            <a:off x="657164" y="1435576"/>
            <a:ext cx="9496493" cy="749775"/>
          </a:xfrm>
          <a:prstGeom prst="roundRect">
            <a:avLst>
              <a:gd name="adj" fmla="val 1150"/>
            </a:avLst>
          </a:prstGeom>
          <a:solidFill>
            <a:srgbClr val="FFFFFF"/>
          </a:solidFill>
          <a:ln w="12700" cap="flat" cmpd="sng" algn="ctr">
            <a:solidFill>
              <a:srgbClr val="A2287E">
                <a:alpha val="26000"/>
              </a:srgbClr>
            </a:solidFill>
            <a:prstDash val="solid"/>
            <a:miter lim="800000"/>
          </a:ln>
          <a:effectLst>
            <a:outerShdw blurRad="1270000" sx="102151" sy="102151" algn="ctr" rotWithShape="0">
              <a:prstClr val="black">
                <a:alpha val="19508"/>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22" name="Google Shape;54;p3">
            <a:extLst>
              <a:ext uri="{FF2B5EF4-FFF2-40B4-BE49-F238E27FC236}">
                <a16:creationId xmlns:a16="http://schemas.microsoft.com/office/drawing/2014/main" id="{14BB17FE-7524-CED9-8453-539E6125263F}"/>
              </a:ext>
            </a:extLst>
          </p:cNvPr>
          <p:cNvSpPr txBox="1">
            <a:spLocks/>
          </p:cNvSpPr>
          <p:nvPr/>
        </p:nvSpPr>
        <p:spPr>
          <a:xfrm>
            <a:off x="1427156" y="1586513"/>
            <a:ext cx="8305800"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buClr>
                <a:srgbClr val="000000"/>
              </a:buClr>
            </a:pPr>
            <a:r>
              <a:rPr lang="en-US" sz="1800" dirty="0">
                <a:solidFill>
                  <a:srgbClr val="000000"/>
                </a:solidFill>
                <a:latin typeface="Montserrat" pitchFamily="2" charset="77"/>
              </a:rPr>
              <a:t>What and where to measure: A framework for measuring gender transformative change</a:t>
            </a:r>
            <a:endParaRPr lang="en-US" sz="1800" dirty="0">
              <a:solidFill>
                <a:srgbClr val="000000"/>
              </a:solidFill>
              <a:latin typeface="Montserrat" pitchFamily="2" charset="77"/>
              <a:ea typeface="+mj-ea"/>
              <a:cs typeface="Calibri" charset="0"/>
              <a:sym typeface="Arial"/>
            </a:endParaRPr>
          </a:p>
        </p:txBody>
      </p:sp>
      <p:sp>
        <p:nvSpPr>
          <p:cNvPr id="24" name="Rounded Rectangle 23">
            <a:extLst>
              <a:ext uri="{FF2B5EF4-FFF2-40B4-BE49-F238E27FC236}">
                <a16:creationId xmlns:a16="http://schemas.microsoft.com/office/drawing/2014/main" id="{03343A25-167D-C722-B33A-FE6827718192}"/>
              </a:ext>
            </a:extLst>
          </p:cNvPr>
          <p:cNvSpPr/>
          <p:nvPr/>
        </p:nvSpPr>
        <p:spPr>
          <a:xfrm>
            <a:off x="657161" y="2350587"/>
            <a:ext cx="9496493" cy="749775"/>
          </a:xfrm>
          <a:prstGeom prst="roundRect">
            <a:avLst>
              <a:gd name="adj" fmla="val 1150"/>
            </a:avLst>
          </a:prstGeom>
          <a:solidFill>
            <a:srgbClr val="FFFFFF"/>
          </a:solidFill>
          <a:ln w="12700" cap="flat" cmpd="sng" algn="ctr">
            <a:solidFill>
              <a:srgbClr val="A2287E">
                <a:alpha val="26000"/>
              </a:srgbClr>
            </a:solidFill>
            <a:prstDash val="solid"/>
            <a:miter lim="800000"/>
          </a:ln>
          <a:effectLst>
            <a:outerShdw blurRad="1270000" sx="102151" sy="102151" algn="ctr" rotWithShape="0">
              <a:prstClr val="black">
                <a:alpha val="19508"/>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25" name="Google Shape;54;p3">
            <a:extLst>
              <a:ext uri="{FF2B5EF4-FFF2-40B4-BE49-F238E27FC236}">
                <a16:creationId xmlns:a16="http://schemas.microsoft.com/office/drawing/2014/main" id="{D90C1491-CFA6-1876-54BE-FC4EE7663DCC}"/>
              </a:ext>
            </a:extLst>
          </p:cNvPr>
          <p:cNvSpPr txBox="1">
            <a:spLocks/>
          </p:cNvSpPr>
          <p:nvPr/>
        </p:nvSpPr>
        <p:spPr>
          <a:xfrm>
            <a:off x="1427156" y="2480604"/>
            <a:ext cx="5988978"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RPr lang="en-US"/>
            </a:defPPr>
            <a:lvl1pPr marR="0" lvl="0" indent="0">
              <a:lnSpc>
                <a:spcPct val="100000"/>
              </a:lnSpc>
              <a:spcBef>
                <a:spcPts val="0"/>
              </a:spcBef>
              <a:spcAft>
                <a:spcPts val="0"/>
              </a:spcAft>
              <a:buClr>
                <a:srgbClr val="000000"/>
              </a:buClr>
              <a:buSzPts val="2400"/>
              <a:buFont typeface="Arial"/>
              <a:buNone/>
              <a:defRPr b="0" i="0" u="none" strike="noStrike" cap="none">
                <a:latin typeface="Montserrat" pitchFamily="2" charset="77"/>
                <a:ea typeface="Montserrat"/>
                <a:cs typeface="Montserrat"/>
              </a:defRPr>
            </a:lvl1pPr>
            <a:lvl2pPr marL="914400" marR="0" lvl="1" indent="-350519">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defRPr>
            </a:lvl2pPr>
            <a:lvl3pPr marL="1371600" marR="0" lvl="2" indent="-35560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defRPr>
            </a:lvl3pPr>
            <a:lvl4pPr marL="1828800" marR="0" lvl="3" indent="-297180">
              <a:lnSpc>
                <a:spcPct val="90000"/>
              </a:lnSpc>
              <a:spcBef>
                <a:spcPts val="500"/>
              </a:spcBef>
              <a:spcAft>
                <a:spcPts val="0"/>
              </a:spcAft>
              <a:buClr>
                <a:schemeClr val="dk1"/>
              </a:buClr>
              <a:buSzPts val="1080"/>
              <a:buFont typeface="Arial"/>
              <a:buChar char="-"/>
              <a:defRPr b="0" i="0" u="none" strike="noStrike" cap="none">
                <a:solidFill>
                  <a:srgbClr val="7F7F7F"/>
                </a:solidFill>
                <a:latin typeface="Montserrat"/>
                <a:ea typeface="Montserrat"/>
                <a:cs typeface="Montserrat"/>
              </a:defRPr>
            </a:lvl4pPr>
            <a:lvl5pPr marL="2286000" marR="0" lvl="4" indent="-342900">
              <a:lnSpc>
                <a:spcPct val="90000"/>
              </a:lnSpc>
              <a:spcBef>
                <a:spcPts val="500"/>
              </a:spcBef>
              <a:spcAft>
                <a:spcPts val="0"/>
              </a:spcAft>
              <a:buClr>
                <a:srgbClr val="595959"/>
              </a:buClr>
              <a:buSzPts val="1800"/>
              <a:buFont typeface="Arial"/>
              <a:buChar char="•"/>
              <a:defRPr b="0" i="0" u="none" strike="noStrike" cap="none">
                <a:solidFill>
                  <a:srgbClr val="595959"/>
                </a:solidFill>
                <a:latin typeface="Calibri"/>
                <a:ea typeface="Calibri"/>
                <a:cs typeface="Calibri"/>
              </a:defRPr>
            </a:lvl5pPr>
            <a:lvl6pPr marL="2743200" marR="0" lvl="5" indent="-342900">
              <a:lnSpc>
                <a:spcPct val="90000"/>
              </a:lnSpc>
              <a:spcBef>
                <a:spcPts val="500"/>
              </a:spcBef>
              <a:spcAft>
                <a:spcPts val="0"/>
              </a:spcAft>
              <a:buClr>
                <a:schemeClr val="dk1"/>
              </a:buClr>
              <a:buSzPts val="1800"/>
              <a:buFont typeface="Arial"/>
              <a:buChar char="•"/>
              <a:defRPr b="0" i="0" u="none" strike="noStrike" cap="none">
                <a:solidFill>
                  <a:schemeClr val="dk1"/>
                </a:solidFill>
                <a:latin typeface="Calibri"/>
                <a:ea typeface="Calibri"/>
                <a:cs typeface="Calibri"/>
              </a:defRPr>
            </a:lvl6pPr>
            <a:lvl7pPr marL="3200400" marR="0" lvl="6" indent="-342900">
              <a:lnSpc>
                <a:spcPct val="90000"/>
              </a:lnSpc>
              <a:spcBef>
                <a:spcPts val="500"/>
              </a:spcBef>
              <a:spcAft>
                <a:spcPts val="0"/>
              </a:spcAft>
              <a:buClr>
                <a:schemeClr val="dk1"/>
              </a:buClr>
              <a:buSzPts val="1800"/>
              <a:buFont typeface="Arial"/>
              <a:buChar char="•"/>
              <a:defRPr b="0" i="0" u="none" strike="noStrike" cap="none">
                <a:solidFill>
                  <a:schemeClr val="dk1"/>
                </a:solidFill>
                <a:latin typeface="Calibri"/>
                <a:ea typeface="Calibri"/>
                <a:cs typeface="Calibri"/>
              </a:defRPr>
            </a:lvl7pPr>
            <a:lvl8pPr marL="3657600" marR="0" lvl="7" indent="-342900">
              <a:lnSpc>
                <a:spcPct val="90000"/>
              </a:lnSpc>
              <a:spcBef>
                <a:spcPts val="500"/>
              </a:spcBef>
              <a:spcAft>
                <a:spcPts val="0"/>
              </a:spcAft>
              <a:buClr>
                <a:schemeClr val="dk1"/>
              </a:buClr>
              <a:buSzPts val="1800"/>
              <a:buFont typeface="Arial"/>
              <a:buChar char="•"/>
              <a:defRPr b="0" i="0" u="none" strike="noStrike" cap="none">
                <a:solidFill>
                  <a:schemeClr val="dk1"/>
                </a:solidFill>
                <a:latin typeface="Calibri"/>
                <a:ea typeface="Calibri"/>
                <a:cs typeface="Calibri"/>
              </a:defRPr>
            </a:lvl8pPr>
            <a:lvl9pPr marL="4114800" marR="0" lvl="8" indent="-342900">
              <a:lnSpc>
                <a:spcPct val="90000"/>
              </a:lnSpc>
              <a:spcBef>
                <a:spcPts val="500"/>
              </a:spcBef>
              <a:spcAft>
                <a:spcPts val="0"/>
              </a:spcAft>
              <a:buClr>
                <a:schemeClr val="dk1"/>
              </a:buClr>
              <a:buSzPts val="1800"/>
              <a:buFont typeface="Arial"/>
              <a:buChar char="•"/>
              <a:defRPr b="0" i="0" u="none" strike="noStrike" cap="none">
                <a:solidFill>
                  <a:schemeClr val="dk1"/>
                </a:solidFill>
                <a:latin typeface="Calibri"/>
                <a:ea typeface="Calibri"/>
                <a:cs typeface="Calibri"/>
              </a:defRPr>
            </a:lvl9pPr>
          </a:lstStyle>
          <a:p>
            <a:pPr marL="0" marR="0" lvl="0" indent="0" defTabSz="914400" eaLnBrk="1" fontAlgn="auto" latinLnBrk="0" hangingPunct="1">
              <a:lnSpc>
                <a:spcPct val="90000"/>
              </a:lnSpc>
              <a:spcBef>
                <a:spcPts val="0"/>
              </a:spcBef>
              <a:spcAft>
                <a:spcPts val="0"/>
              </a:spcAft>
              <a:buClr>
                <a:srgbClr val="000000"/>
              </a:buClr>
              <a:buSzPts val="2400"/>
              <a:buFont typeface="Arial"/>
              <a:buNone/>
              <a:tabLst/>
              <a:defRPr/>
            </a:pPr>
            <a:r>
              <a:rPr kumimoji="0" lang="en-US" sz="1800" b="0" i="0" u="none" strike="noStrike" kern="0" cap="none" spc="0" normalizeH="0" baseline="0" noProof="0" dirty="0">
                <a:ln>
                  <a:noFill/>
                </a:ln>
                <a:solidFill>
                  <a:srgbClr val="000000"/>
                </a:solidFill>
                <a:effectLst/>
                <a:uLnTx/>
                <a:uFillTx/>
                <a:latin typeface="Montserrat" pitchFamily="2" charset="77"/>
              </a:rPr>
              <a:t>How to measure gender transformative change</a:t>
            </a:r>
            <a:endParaRPr kumimoji="0" lang="en-US" sz="1800" b="0" i="0" u="none" strike="noStrike" kern="0" cap="none" spc="0" normalizeH="0" baseline="0" noProof="0" dirty="0">
              <a:ln>
                <a:noFill/>
              </a:ln>
              <a:solidFill>
                <a:srgbClr val="000000"/>
              </a:solidFill>
              <a:effectLst/>
              <a:uLnTx/>
              <a:uFillTx/>
              <a:latin typeface="Montserrat" pitchFamily="2" charset="77"/>
              <a:sym typeface="Arial"/>
            </a:endParaRPr>
          </a:p>
        </p:txBody>
      </p:sp>
      <p:sp>
        <p:nvSpPr>
          <p:cNvPr id="26" name="Rounded Rectangle 25">
            <a:extLst>
              <a:ext uri="{FF2B5EF4-FFF2-40B4-BE49-F238E27FC236}">
                <a16:creationId xmlns:a16="http://schemas.microsoft.com/office/drawing/2014/main" id="{5957DA86-988A-11C4-5D11-28DE08CC490A}"/>
              </a:ext>
            </a:extLst>
          </p:cNvPr>
          <p:cNvSpPr/>
          <p:nvPr/>
        </p:nvSpPr>
        <p:spPr>
          <a:xfrm>
            <a:off x="657160" y="3300096"/>
            <a:ext cx="9496493" cy="749775"/>
          </a:xfrm>
          <a:prstGeom prst="roundRect">
            <a:avLst>
              <a:gd name="adj" fmla="val 1150"/>
            </a:avLst>
          </a:prstGeom>
          <a:solidFill>
            <a:srgbClr val="FFFFFF"/>
          </a:solidFill>
          <a:ln w="12700" cap="flat" cmpd="sng" algn="ctr">
            <a:solidFill>
              <a:srgbClr val="A2287E">
                <a:alpha val="26000"/>
              </a:srgbClr>
            </a:solidFill>
            <a:prstDash val="solid"/>
            <a:miter lim="800000"/>
          </a:ln>
          <a:effectLst>
            <a:outerShdw blurRad="1270000" sx="102151" sy="102151" algn="ctr" rotWithShape="0">
              <a:prstClr val="black">
                <a:alpha val="19508"/>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28" name="Google Shape;54;p3">
            <a:extLst>
              <a:ext uri="{FF2B5EF4-FFF2-40B4-BE49-F238E27FC236}">
                <a16:creationId xmlns:a16="http://schemas.microsoft.com/office/drawing/2014/main" id="{C48EA92D-7C7E-3860-81CA-1BF9D161811D}"/>
              </a:ext>
            </a:extLst>
          </p:cNvPr>
          <p:cNvSpPr txBox="1">
            <a:spLocks/>
          </p:cNvSpPr>
          <p:nvPr/>
        </p:nvSpPr>
        <p:spPr>
          <a:xfrm>
            <a:off x="1412500" y="3448548"/>
            <a:ext cx="8269775"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RPr lang="en-US"/>
            </a:defPPr>
            <a:lvl1pPr marR="0" lvl="0" indent="0">
              <a:lnSpc>
                <a:spcPct val="100000"/>
              </a:lnSpc>
              <a:spcBef>
                <a:spcPts val="0"/>
              </a:spcBef>
              <a:spcAft>
                <a:spcPts val="0"/>
              </a:spcAft>
              <a:buClr>
                <a:srgbClr val="000000"/>
              </a:buClr>
              <a:buSzPts val="2400"/>
              <a:buFont typeface="Arial"/>
              <a:buNone/>
              <a:defRPr b="0" i="0" u="none" strike="noStrike" cap="none">
                <a:latin typeface="Montserrat" pitchFamily="2" charset="77"/>
                <a:ea typeface="Montserrat"/>
                <a:cs typeface="Montserrat"/>
              </a:defRPr>
            </a:lvl1pPr>
            <a:lvl2pPr marL="914400" marR="0" lvl="1" indent="-350519">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defRPr>
            </a:lvl2pPr>
            <a:lvl3pPr marL="1371600" marR="0" lvl="2" indent="-35560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defRPr>
            </a:lvl3pPr>
            <a:lvl4pPr marL="1828800" marR="0" lvl="3" indent="-297180">
              <a:lnSpc>
                <a:spcPct val="90000"/>
              </a:lnSpc>
              <a:spcBef>
                <a:spcPts val="500"/>
              </a:spcBef>
              <a:spcAft>
                <a:spcPts val="0"/>
              </a:spcAft>
              <a:buClr>
                <a:schemeClr val="dk1"/>
              </a:buClr>
              <a:buSzPts val="1080"/>
              <a:buFont typeface="Arial"/>
              <a:buChar char="-"/>
              <a:defRPr b="0" i="0" u="none" strike="noStrike" cap="none">
                <a:solidFill>
                  <a:srgbClr val="7F7F7F"/>
                </a:solidFill>
                <a:latin typeface="Montserrat"/>
                <a:ea typeface="Montserrat"/>
                <a:cs typeface="Montserrat"/>
              </a:defRPr>
            </a:lvl4pPr>
            <a:lvl5pPr marL="2286000" marR="0" lvl="4" indent="-342900">
              <a:lnSpc>
                <a:spcPct val="90000"/>
              </a:lnSpc>
              <a:spcBef>
                <a:spcPts val="500"/>
              </a:spcBef>
              <a:spcAft>
                <a:spcPts val="0"/>
              </a:spcAft>
              <a:buClr>
                <a:srgbClr val="595959"/>
              </a:buClr>
              <a:buSzPts val="1800"/>
              <a:buFont typeface="Arial"/>
              <a:buChar char="•"/>
              <a:defRPr b="0" i="0" u="none" strike="noStrike" cap="none">
                <a:solidFill>
                  <a:srgbClr val="595959"/>
                </a:solidFill>
                <a:latin typeface="Calibri"/>
                <a:ea typeface="Calibri"/>
                <a:cs typeface="Calibri"/>
              </a:defRPr>
            </a:lvl5pPr>
            <a:lvl6pPr marL="2743200" marR="0" lvl="5" indent="-342900">
              <a:lnSpc>
                <a:spcPct val="90000"/>
              </a:lnSpc>
              <a:spcBef>
                <a:spcPts val="500"/>
              </a:spcBef>
              <a:spcAft>
                <a:spcPts val="0"/>
              </a:spcAft>
              <a:buClr>
                <a:schemeClr val="dk1"/>
              </a:buClr>
              <a:buSzPts val="1800"/>
              <a:buFont typeface="Arial"/>
              <a:buChar char="•"/>
              <a:defRPr b="0" i="0" u="none" strike="noStrike" cap="none">
                <a:solidFill>
                  <a:schemeClr val="dk1"/>
                </a:solidFill>
                <a:latin typeface="Calibri"/>
                <a:ea typeface="Calibri"/>
                <a:cs typeface="Calibri"/>
              </a:defRPr>
            </a:lvl6pPr>
            <a:lvl7pPr marL="3200400" marR="0" lvl="6" indent="-342900">
              <a:lnSpc>
                <a:spcPct val="90000"/>
              </a:lnSpc>
              <a:spcBef>
                <a:spcPts val="500"/>
              </a:spcBef>
              <a:spcAft>
                <a:spcPts val="0"/>
              </a:spcAft>
              <a:buClr>
                <a:schemeClr val="dk1"/>
              </a:buClr>
              <a:buSzPts val="1800"/>
              <a:buFont typeface="Arial"/>
              <a:buChar char="•"/>
              <a:defRPr b="0" i="0" u="none" strike="noStrike" cap="none">
                <a:solidFill>
                  <a:schemeClr val="dk1"/>
                </a:solidFill>
                <a:latin typeface="Calibri"/>
                <a:ea typeface="Calibri"/>
                <a:cs typeface="Calibri"/>
              </a:defRPr>
            </a:lvl7pPr>
            <a:lvl8pPr marL="3657600" marR="0" lvl="7" indent="-342900">
              <a:lnSpc>
                <a:spcPct val="90000"/>
              </a:lnSpc>
              <a:spcBef>
                <a:spcPts val="500"/>
              </a:spcBef>
              <a:spcAft>
                <a:spcPts val="0"/>
              </a:spcAft>
              <a:buClr>
                <a:schemeClr val="dk1"/>
              </a:buClr>
              <a:buSzPts val="1800"/>
              <a:buFont typeface="Arial"/>
              <a:buChar char="•"/>
              <a:defRPr b="0" i="0" u="none" strike="noStrike" cap="none">
                <a:solidFill>
                  <a:schemeClr val="dk1"/>
                </a:solidFill>
                <a:latin typeface="Calibri"/>
                <a:ea typeface="Calibri"/>
                <a:cs typeface="Calibri"/>
              </a:defRPr>
            </a:lvl8pPr>
            <a:lvl9pPr marL="4114800" marR="0" lvl="8" indent="-342900">
              <a:lnSpc>
                <a:spcPct val="90000"/>
              </a:lnSpc>
              <a:spcBef>
                <a:spcPts val="500"/>
              </a:spcBef>
              <a:spcAft>
                <a:spcPts val="0"/>
              </a:spcAft>
              <a:buClr>
                <a:schemeClr val="dk1"/>
              </a:buClr>
              <a:buSzPts val="1800"/>
              <a:buFont typeface="Arial"/>
              <a:buChar char="•"/>
              <a:defRPr b="0" i="0" u="none" strike="noStrike" cap="none">
                <a:solidFill>
                  <a:schemeClr val="dk1"/>
                </a:solidFill>
                <a:latin typeface="Calibri"/>
                <a:ea typeface="Calibri"/>
                <a:cs typeface="Calibri"/>
              </a:defRPr>
            </a:lvl9pPr>
          </a:lstStyle>
          <a:p>
            <a:pPr marL="0" marR="0" lvl="0" indent="0" defTabSz="914400" eaLnBrk="1" fontAlgn="auto" latinLnBrk="0" hangingPunct="1">
              <a:lnSpc>
                <a:spcPct val="90000"/>
              </a:lnSpc>
              <a:spcBef>
                <a:spcPts val="0"/>
              </a:spcBef>
              <a:spcAft>
                <a:spcPts val="0"/>
              </a:spcAft>
              <a:buClr>
                <a:srgbClr val="000000"/>
              </a:buClr>
              <a:buSzPts val="2400"/>
              <a:buFont typeface="Arial"/>
              <a:buNone/>
              <a:tabLst/>
              <a:defRPr/>
            </a:pPr>
            <a:r>
              <a:rPr kumimoji="0" lang="en-US" sz="1800" b="0" i="0" u="none" strike="noStrike" kern="0" cap="none" spc="0" normalizeH="0" baseline="0" noProof="0" dirty="0">
                <a:ln>
                  <a:noFill/>
                </a:ln>
                <a:solidFill>
                  <a:srgbClr val="000000"/>
                </a:solidFill>
                <a:effectLst/>
                <a:uLnTx/>
                <a:uFillTx/>
                <a:latin typeface="Montserrat" pitchFamily="2" charset="77"/>
              </a:rPr>
              <a:t>Stepwise process to develop gender transformative change indicators</a:t>
            </a:r>
          </a:p>
        </p:txBody>
      </p:sp>
      <p:sp>
        <p:nvSpPr>
          <p:cNvPr id="29" name="Rounded Rectangle 28">
            <a:extLst>
              <a:ext uri="{FF2B5EF4-FFF2-40B4-BE49-F238E27FC236}">
                <a16:creationId xmlns:a16="http://schemas.microsoft.com/office/drawing/2014/main" id="{21764129-ED2C-584B-6E22-EE9DC1F25FB6}"/>
              </a:ext>
            </a:extLst>
          </p:cNvPr>
          <p:cNvSpPr/>
          <p:nvPr/>
        </p:nvSpPr>
        <p:spPr>
          <a:xfrm>
            <a:off x="657159" y="4219249"/>
            <a:ext cx="9496493" cy="749775"/>
          </a:xfrm>
          <a:prstGeom prst="roundRect">
            <a:avLst>
              <a:gd name="adj" fmla="val 1150"/>
            </a:avLst>
          </a:prstGeom>
          <a:solidFill>
            <a:srgbClr val="FFFFFF"/>
          </a:solidFill>
          <a:ln w="12700" cap="flat" cmpd="sng" algn="ctr">
            <a:solidFill>
              <a:srgbClr val="A2287E">
                <a:alpha val="26000"/>
              </a:srgbClr>
            </a:solidFill>
            <a:prstDash val="solid"/>
            <a:miter lim="800000"/>
          </a:ln>
          <a:effectLst>
            <a:outerShdw blurRad="1270000" sx="102151" sy="102151" algn="ctr" rotWithShape="0">
              <a:prstClr val="black">
                <a:alpha val="19508"/>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30" name="Google Shape;54;p3">
            <a:extLst>
              <a:ext uri="{FF2B5EF4-FFF2-40B4-BE49-F238E27FC236}">
                <a16:creationId xmlns:a16="http://schemas.microsoft.com/office/drawing/2014/main" id="{1EB10451-FDBD-F02B-B579-8999AD6B677A}"/>
              </a:ext>
            </a:extLst>
          </p:cNvPr>
          <p:cNvSpPr txBox="1">
            <a:spLocks/>
          </p:cNvSpPr>
          <p:nvPr/>
        </p:nvSpPr>
        <p:spPr>
          <a:xfrm>
            <a:off x="1406717" y="4368641"/>
            <a:ext cx="8649504"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RPr lang="en-US"/>
            </a:defPPr>
            <a:lvl1pPr marR="0" lvl="0" indent="0">
              <a:lnSpc>
                <a:spcPct val="100000"/>
              </a:lnSpc>
              <a:spcBef>
                <a:spcPts val="0"/>
              </a:spcBef>
              <a:spcAft>
                <a:spcPts val="0"/>
              </a:spcAft>
              <a:buClr>
                <a:srgbClr val="000000"/>
              </a:buClr>
              <a:buSzPts val="2400"/>
              <a:buFont typeface="Arial"/>
              <a:buNone/>
              <a:defRPr b="0" i="0" u="none" strike="noStrike" cap="none">
                <a:latin typeface="Montserrat" pitchFamily="2" charset="77"/>
                <a:ea typeface="Montserrat"/>
                <a:cs typeface="Montserrat"/>
              </a:defRPr>
            </a:lvl1pPr>
            <a:lvl2pPr marL="914400" marR="0" lvl="1" indent="-350519">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defRPr>
            </a:lvl2pPr>
            <a:lvl3pPr marL="1371600" marR="0" lvl="2" indent="-35560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defRPr>
            </a:lvl3pPr>
            <a:lvl4pPr marL="1828800" marR="0" lvl="3" indent="-297180">
              <a:lnSpc>
                <a:spcPct val="90000"/>
              </a:lnSpc>
              <a:spcBef>
                <a:spcPts val="500"/>
              </a:spcBef>
              <a:spcAft>
                <a:spcPts val="0"/>
              </a:spcAft>
              <a:buClr>
                <a:schemeClr val="dk1"/>
              </a:buClr>
              <a:buSzPts val="1080"/>
              <a:buFont typeface="Arial"/>
              <a:buChar char="-"/>
              <a:defRPr b="0" i="0" u="none" strike="noStrike" cap="none">
                <a:solidFill>
                  <a:srgbClr val="7F7F7F"/>
                </a:solidFill>
                <a:latin typeface="Montserrat"/>
                <a:ea typeface="Montserrat"/>
                <a:cs typeface="Montserrat"/>
              </a:defRPr>
            </a:lvl4pPr>
            <a:lvl5pPr marL="2286000" marR="0" lvl="4" indent="-342900">
              <a:lnSpc>
                <a:spcPct val="90000"/>
              </a:lnSpc>
              <a:spcBef>
                <a:spcPts val="500"/>
              </a:spcBef>
              <a:spcAft>
                <a:spcPts val="0"/>
              </a:spcAft>
              <a:buClr>
                <a:srgbClr val="595959"/>
              </a:buClr>
              <a:buSzPts val="1800"/>
              <a:buFont typeface="Arial"/>
              <a:buChar char="•"/>
              <a:defRPr b="0" i="0" u="none" strike="noStrike" cap="none">
                <a:solidFill>
                  <a:srgbClr val="595959"/>
                </a:solidFill>
                <a:latin typeface="Calibri"/>
                <a:ea typeface="Calibri"/>
                <a:cs typeface="Calibri"/>
              </a:defRPr>
            </a:lvl5pPr>
            <a:lvl6pPr marL="2743200" marR="0" lvl="5" indent="-342900">
              <a:lnSpc>
                <a:spcPct val="90000"/>
              </a:lnSpc>
              <a:spcBef>
                <a:spcPts val="500"/>
              </a:spcBef>
              <a:spcAft>
                <a:spcPts val="0"/>
              </a:spcAft>
              <a:buClr>
                <a:schemeClr val="dk1"/>
              </a:buClr>
              <a:buSzPts val="1800"/>
              <a:buFont typeface="Arial"/>
              <a:buChar char="•"/>
              <a:defRPr b="0" i="0" u="none" strike="noStrike" cap="none">
                <a:solidFill>
                  <a:schemeClr val="dk1"/>
                </a:solidFill>
                <a:latin typeface="Calibri"/>
                <a:ea typeface="Calibri"/>
                <a:cs typeface="Calibri"/>
              </a:defRPr>
            </a:lvl6pPr>
            <a:lvl7pPr marL="3200400" marR="0" lvl="6" indent="-342900">
              <a:lnSpc>
                <a:spcPct val="90000"/>
              </a:lnSpc>
              <a:spcBef>
                <a:spcPts val="500"/>
              </a:spcBef>
              <a:spcAft>
                <a:spcPts val="0"/>
              </a:spcAft>
              <a:buClr>
                <a:schemeClr val="dk1"/>
              </a:buClr>
              <a:buSzPts val="1800"/>
              <a:buFont typeface="Arial"/>
              <a:buChar char="•"/>
              <a:defRPr b="0" i="0" u="none" strike="noStrike" cap="none">
                <a:solidFill>
                  <a:schemeClr val="dk1"/>
                </a:solidFill>
                <a:latin typeface="Calibri"/>
                <a:ea typeface="Calibri"/>
                <a:cs typeface="Calibri"/>
              </a:defRPr>
            </a:lvl7pPr>
            <a:lvl8pPr marL="3657600" marR="0" lvl="7" indent="-342900">
              <a:lnSpc>
                <a:spcPct val="90000"/>
              </a:lnSpc>
              <a:spcBef>
                <a:spcPts val="500"/>
              </a:spcBef>
              <a:spcAft>
                <a:spcPts val="0"/>
              </a:spcAft>
              <a:buClr>
                <a:schemeClr val="dk1"/>
              </a:buClr>
              <a:buSzPts val="1800"/>
              <a:buFont typeface="Arial"/>
              <a:buChar char="•"/>
              <a:defRPr b="0" i="0" u="none" strike="noStrike" cap="none">
                <a:solidFill>
                  <a:schemeClr val="dk1"/>
                </a:solidFill>
                <a:latin typeface="Calibri"/>
                <a:ea typeface="Calibri"/>
                <a:cs typeface="Calibri"/>
              </a:defRPr>
            </a:lvl8pPr>
            <a:lvl9pPr marL="4114800" marR="0" lvl="8" indent="-342900">
              <a:lnSpc>
                <a:spcPct val="90000"/>
              </a:lnSpc>
              <a:spcBef>
                <a:spcPts val="500"/>
              </a:spcBef>
              <a:spcAft>
                <a:spcPts val="0"/>
              </a:spcAft>
              <a:buClr>
                <a:schemeClr val="dk1"/>
              </a:buClr>
              <a:buSzPts val="1800"/>
              <a:buFont typeface="Arial"/>
              <a:buChar char="•"/>
              <a:defRPr b="0" i="0" u="none" strike="noStrike" cap="none">
                <a:solidFill>
                  <a:schemeClr val="dk1"/>
                </a:solidFill>
                <a:latin typeface="Calibri"/>
                <a:ea typeface="Calibri"/>
                <a:cs typeface="Calibri"/>
              </a:defRPr>
            </a:lvl9pPr>
          </a:lstStyle>
          <a:p>
            <a:pPr marL="0" marR="0" lvl="0" indent="0" defTabSz="914400" eaLnBrk="1" fontAlgn="auto" latinLnBrk="0" hangingPunct="1">
              <a:lnSpc>
                <a:spcPct val="90000"/>
              </a:lnSpc>
              <a:spcBef>
                <a:spcPts val="0"/>
              </a:spcBef>
              <a:spcAft>
                <a:spcPts val="0"/>
              </a:spcAft>
              <a:buClr>
                <a:srgbClr val="000000"/>
              </a:buClr>
              <a:buSzPts val="2400"/>
              <a:buFont typeface="Arial"/>
              <a:buNone/>
              <a:tabLst/>
              <a:defRPr/>
            </a:pPr>
            <a:r>
              <a:rPr kumimoji="0" lang="en-US" sz="1800" b="0" i="0" u="none" strike="noStrike" kern="0" cap="none" spc="0" normalizeH="0" baseline="0" noProof="0" dirty="0">
                <a:ln>
                  <a:noFill/>
                </a:ln>
                <a:solidFill>
                  <a:srgbClr val="000000"/>
                </a:solidFill>
                <a:effectLst/>
                <a:uLnTx/>
                <a:uFillTx/>
                <a:latin typeface="Montserrat" pitchFamily="2" charset="77"/>
              </a:rPr>
              <a:t>Case study activity, developing gender transformative change indicators</a:t>
            </a:r>
          </a:p>
        </p:txBody>
      </p:sp>
      <p:sp>
        <p:nvSpPr>
          <p:cNvPr id="31" name="Rounded Rectangle 30">
            <a:extLst>
              <a:ext uri="{FF2B5EF4-FFF2-40B4-BE49-F238E27FC236}">
                <a16:creationId xmlns:a16="http://schemas.microsoft.com/office/drawing/2014/main" id="{AEE9E014-F43B-174E-FB4E-32DF73A33FC9}"/>
              </a:ext>
            </a:extLst>
          </p:cNvPr>
          <p:cNvSpPr/>
          <p:nvPr/>
        </p:nvSpPr>
        <p:spPr>
          <a:xfrm>
            <a:off x="657158" y="5163659"/>
            <a:ext cx="9496493" cy="749775"/>
          </a:xfrm>
          <a:prstGeom prst="roundRect">
            <a:avLst>
              <a:gd name="adj" fmla="val 1150"/>
            </a:avLst>
          </a:prstGeom>
          <a:solidFill>
            <a:srgbClr val="FFFFFF"/>
          </a:solidFill>
          <a:ln w="12700" cap="flat" cmpd="sng" algn="ctr">
            <a:solidFill>
              <a:srgbClr val="A2287E">
                <a:alpha val="26000"/>
              </a:srgbClr>
            </a:solidFill>
            <a:prstDash val="solid"/>
            <a:miter lim="800000"/>
          </a:ln>
          <a:effectLst>
            <a:outerShdw blurRad="1270000" sx="102151" sy="102151" algn="ctr" rotWithShape="0">
              <a:prstClr val="black">
                <a:alpha val="19508"/>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32" name="Google Shape;54;p3">
            <a:extLst>
              <a:ext uri="{FF2B5EF4-FFF2-40B4-BE49-F238E27FC236}">
                <a16:creationId xmlns:a16="http://schemas.microsoft.com/office/drawing/2014/main" id="{962D19FC-6E1D-8CA0-53D0-2DF4E532BF5F}"/>
              </a:ext>
            </a:extLst>
          </p:cNvPr>
          <p:cNvSpPr txBox="1">
            <a:spLocks/>
          </p:cNvSpPr>
          <p:nvPr/>
        </p:nvSpPr>
        <p:spPr>
          <a:xfrm>
            <a:off x="1370028" y="5300422"/>
            <a:ext cx="8649504"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spcBef>
                <a:spcPts val="0"/>
              </a:spcBef>
              <a:buClr>
                <a:srgbClr val="000000"/>
              </a:buClr>
            </a:pPr>
            <a:r>
              <a:rPr lang="en-US" sz="1800" dirty="0">
                <a:solidFill>
                  <a:srgbClr val="000000"/>
                </a:solidFill>
                <a:latin typeface="Montserrat" pitchFamily="2" charset="77"/>
              </a:rPr>
              <a:t>Final points to keep in mind with gender transformative approaches</a:t>
            </a:r>
            <a:endParaRPr lang="en-US" sz="1800" dirty="0">
              <a:solidFill>
                <a:srgbClr val="000000"/>
              </a:solidFill>
              <a:latin typeface="Montserrat" pitchFamily="2" charset="77"/>
              <a:ea typeface="+mj-ea"/>
              <a:cs typeface="Calibri" charset="0"/>
              <a:sym typeface="Arial"/>
            </a:endParaRPr>
          </a:p>
        </p:txBody>
      </p:sp>
      <p:sp>
        <p:nvSpPr>
          <p:cNvPr id="33" name="Rectangle 32">
            <a:extLst>
              <a:ext uri="{FF2B5EF4-FFF2-40B4-BE49-F238E27FC236}">
                <a16:creationId xmlns:a16="http://schemas.microsoft.com/office/drawing/2014/main" id="{86BF2CD9-7CA9-6B79-1541-B2E49EBD6013}"/>
              </a:ext>
            </a:extLst>
          </p:cNvPr>
          <p:cNvSpPr/>
          <p:nvPr/>
        </p:nvSpPr>
        <p:spPr>
          <a:xfrm>
            <a:off x="911912" y="1435575"/>
            <a:ext cx="324000" cy="758551"/>
          </a:xfrm>
          <a:prstGeom prst="rect">
            <a:avLst/>
          </a:prstGeom>
          <a:solidFill>
            <a:srgbClr val="A2287E">
              <a:alpha val="25882"/>
            </a:srgbClr>
          </a:solidFill>
          <a:ln w="12700" cap="flat" cmpd="sng" algn="ctr">
            <a:noFill/>
            <a:prstDash val="solid"/>
            <a:miter lim="800000"/>
          </a:ln>
          <a:effectLst>
            <a:outerShdw blurRad="431800" dist="38100" dir="5400000" sx="104000" sy="104000" algn="t"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34" name="Text Placeholder 2">
            <a:extLst>
              <a:ext uri="{FF2B5EF4-FFF2-40B4-BE49-F238E27FC236}">
                <a16:creationId xmlns:a16="http://schemas.microsoft.com/office/drawing/2014/main" id="{335A1F30-1524-F007-2D4F-B0EBE0E16312}"/>
              </a:ext>
            </a:extLst>
          </p:cNvPr>
          <p:cNvSpPr txBox="1">
            <a:spLocks/>
          </p:cNvSpPr>
          <p:nvPr/>
        </p:nvSpPr>
        <p:spPr>
          <a:xfrm>
            <a:off x="905540" y="1522222"/>
            <a:ext cx="292269"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dirty="0">
                <a:solidFill>
                  <a:srgbClr val="000000"/>
                </a:solidFill>
                <a:latin typeface="Montserrat SemiBold" pitchFamily="2" charset="77"/>
                <a:ea typeface="+mj-ea"/>
                <a:cs typeface="Calibri" charset="0"/>
              </a:rPr>
              <a:t>1</a:t>
            </a:r>
          </a:p>
        </p:txBody>
      </p:sp>
      <p:sp>
        <p:nvSpPr>
          <p:cNvPr id="35" name="Rectangle 34">
            <a:extLst>
              <a:ext uri="{FF2B5EF4-FFF2-40B4-BE49-F238E27FC236}">
                <a16:creationId xmlns:a16="http://schemas.microsoft.com/office/drawing/2014/main" id="{A2F26086-A65A-7FD5-57EF-34B4DF7F7586}"/>
              </a:ext>
            </a:extLst>
          </p:cNvPr>
          <p:cNvSpPr/>
          <p:nvPr/>
        </p:nvSpPr>
        <p:spPr>
          <a:xfrm>
            <a:off x="911910" y="2346985"/>
            <a:ext cx="324000" cy="762707"/>
          </a:xfrm>
          <a:prstGeom prst="rect">
            <a:avLst/>
          </a:prstGeom>
          <a:solidFill>
            <a:srgbClr val="A2287E">
              <a:alpha val="26000"/>
            </a:srgbClr>
          </a:solidFill>
          <a:ln w="12700" cap="flat" cmpd="sng" algn="ctr">
            <a:noFill/>
            <a:prstDash val="solid"/>
            <a:miter lim="800000"/>
          </a:ln>
          <a:effectLst>
            <a:outerShdw blurRad="431800" dist="38100" dir="5400000" sx="104000" sy="104000" algn="t"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36" name="Text Placeholder 2">
            <a:extLst>
              <a:ext uri="{FF2B5EF4-FFF2-40B4-BE49-F238E27FC236}">
                <a16:creationId xmlns:a16="http://schemas.microsoft.com/office/drawing/2014/main" id="{AF7E3250-9748-9137-DC9D-B1512579E27A}"/>
              </a:ext>
            </a:extLst>
          </p:cNvPr>
          <p:cNvSpPr txBox="1">
            <a:spLocks/>
          </p:cNvSpPr>
          <p:nvPr/>
        </p:nvSpPr>
        <p:spPr>
          <a:xfrm>
            <a:off x="891471" y="2437233"/>
            <a:ext cx="351468"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dirty="0">
                <a:solidFill>
                  <a:srgbClr val="000000"/>
                </a:solidFill>
                <a:latin typeface="Montserrat SemiBold" pitchFamily="2" charset="77"/>
                <a:ea typeface="+mj-ea"/>
                <a:cs typeface="Calibri" charset="0"/>
              </a:rPr>
              <a:t>2</a:t>
            </a:r>
          </a:p>
        </p:txBody>
      </p:sp>
      <p:sp>
        <p:nvSpPr>
          <p:cNvPr id="37" name="Rectangle 36">
            <a:extLst>
              <a:ext uri="{FF2B5EF4-FFF2-40B4-BE49-F238E27FC236}">
                <a16:creationId xmlns:a16="http://schemas.microsoft.com/office/drawing/2014/main" id="{EC898476-01C5-F0F8-0AC2-FBA9559C8A9F}"/>
              </a:ext>
            </a:extLst>
          </p:cNvPr>
          <p:cNvSpPr/>
          <p:nvPr/>
        </p:nvSpPr>
        <p:spPr>
          <a:xfrm>
            <a:off x="911908" y="3296095"/>
            <a:ext cx="324001" cy="763167"/>
          </a:xfrm>
          <a:prstGeom prst="rect">
            <a:avLst/>
          </a:prstGeom>
          <a:solidFill>
            <a:srgbClr val="A2287E">
              <a:alpha val="26000"/>
            </a:srgbClr>
          </a:solidFill>
          <a:ln w="12700" cap="flat" cmpd="sng" algn="ctr">
            <a:noFill/>
            <a:prstDash val="solid"/>
            <a:miter lim="800000"/>
          </a:ln>
          <a:effectLst>
            <a:outerShdw blurRad="431800" dist="38100" dir="5400000" sx="104000" sy="104000" algn="t"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38" name="Text Placeholder 2">
            <a:extLst>
              <a:ext uri="{FF2B5EF4-FFF2-40B4-BE49-F238E27FC236}">
                <a16:creationId xmlns:a16="http://schemas.microsoft.com/office/drawing/2014/main" id="{6A3911CD-68FA-BD46-7B93-0A51F4458BF6}"/>
              </a:ext>
            </a:extLst>
          </p:cNvPr>
          <p:cNvSpPr txBox="1">
            <a:spLocks/>
          </p:cNvSpPr>
          <p:nvPr/>
        </p:nvSpPr>
        <p:spPr>
          <a:xfrm>
            <a:off x="891470" y="3399442"/>
            <a:ext cx="337403"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dirty="0">
                <a:solidFill>
                  <a:srgbClr val="000000"/>
                </a:solidFill>
                <a:latin typeface="Montserrat SemiBold" pitchFamily="2" charset="77"/>
                <a:ea typeface="+mj-ea"/>
                <a:cs typeface="Calibri" charset="0"/>
              </a:rPr>
              <a:t>3</a:t>
            </a:r>
          </a:p>
        </p:txBody>
      </p:sp>
      <p:sp>
        <p:nvSpPr>
          <p:cNvPr id="39" name="Rectangle 38">
            <a:extLst>
              <a:ext uri="{FF2B5EF4-FFF2-40B4-BE49-F238E27FC236}">
                <a16:creationId xmlns:a16="http://schemas.microsoft.com/office/drawing/2014/main" id="{A379D662-F205-FD03-72B0-F9680C30839D}"/>
              </a:ext>
            </a:extLst>
          </p:cNvPr>
          <p:cNvSpPr/>
          <p:nvPr/>
        </p:nvSpPr>
        <p:spPr>
          <a:xfrm>
            <a:off x="911908" y="4214007"/>
            <a:ext cx="324002" cy="763167"/>
          </a:xfrm>
          <a:prstGeom prst="rect">
            <a:avLst/>
          </a:prstGeom>
          <a:solidFill>
            <a:srgbClr val="A2287E">
              <a:alpha val="26000"/>
            </a:srgbClr>
          </a:solidFill>
          <a:ln w="12700" cap="flat" cmpd="sng" algn="ctr">
            <a:noFill/>
            <a:prstDash val="solid"/>
            <a:miter lim="800000"/>
          </a:ln>
          <a:effectLst>
            <a:outerShdw blurRad="431800" dist="38100" dir="5400000" sx="104000" sy="104000" algn="t"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40" name="Text Placeholder 2">
            <a:extLst>
              <a:ext uri="{FF2B5EF4-FFF2-40B4-BE49-F238E27FC236}">
                <a16:creationId xmlns:a16="http://schemas.microsoft.com/office/drawing/2014/main" id="{46308F58-073C-527C-C64C-0848CC5ADCCE}"/>
              </a:ext>
            </a:extLst>
          </p:cNvPr>
          <p:cNvSpPr txBox="1">
            <a:spLocks/>
          </p:cNvSpPr>
          <p:nvPr/>
        </p:nvSpPr>
        <p:spPr>
          <a:xfrm>
            <a:off x="891469" y="4318595"/>
            <a:ext cx="337404"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dirty="0">
                <a:solidFill>
                  <a:srgbClr val="000000"/>
                </a:solidFill>
                <a:latin typeface="Montserrat SemiBold" pitchFamily="2" charset="77"/>
                <a:ea typeface="+mj-ea"/>
                <a:cs typeface="Calibri" charset="0"/>
              </a:rPr>
              <a:t>4</a:t>
            </a:r>
          </a:p>
        </p:txBody>
      </p:sp>
      <p:sp>
        <p:nvSpPr>
          <p:cNvPr id="41" name="Rectangle 40">
            <a:extLst>
              <a:ext uri="{FF2B5EF4-FFF2-40B4-BE49-F238E27FC236}">
                <a16:creationId xmlns:a16="http://schemas.microsoft.com/office/drawing/2014/main" id="{399102B9-3BE2-794A-9613-FC84A68ECCC4}"/>
              </a:ext>
            </a:extLst>
          </p:cNvPr>
          <p:cNvSpPr/>
          <p:nvPr/>
        </p:nvSpPr>
        <p:spPr>
          <a:xfrm>
            <a:off x="911906" y="5163659"/>
            <a:ext cx="324003" cy="758549"/>
          </a:xfrm>
          <a:prstGeom prst="rect">
            <a:avLst/>
          </a:prstGeom>
          <a:solidFill>
            <a:srgbClr val="A2287E">
              <a:alpha val="26000"/>
            </a:srgbClr>
          </a:solidFill>
          <a:ln w="12700" cap="flat" cmpd="sng" algn="ctr">
            <a:noFill/>
            <a:prstDash val="solid"/>
            <a:miter lim="800000"/>
          </a:ln>
          <a:effectLst>
            <a:outerShdw blurRad="431800" dist="38100" dir="5400000" sx="104000" sy="104000" algn="t"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42" name="Text Placeholder 2">
            <a:extLst>
              <a:ext uri="{FF2B5EF4-FFF2-40B4-BE49-F238E27FC236}">
                <a16:creationId xmlns:a16="http://schemas.microsoft.com/office/drawing/2014/main" id="{A4FB6DE5-DEED-EC1E-D4BB-8885E7D2E8E4}"/>
              </a:ext>
            </a:extLst>
          </p:cNvPr>
          <p:cNvSpPr txBox="1">
            <a:spLocks/>
          </p:cNvSpPr>
          <p:nvPr/>
        </p:nvSpPr>
        <p:spPr>
          <a:xfrm>
            <a:off x="896579" y="5260053"/>
            <a:ext cx="329556"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dirty="0">
                <a:solidFill>
                  <a:srgbClr val="000000"/>
                </a:solidFill>
                <a:latin typeface="Montserrat SemiBold" pitchFamily="2" charset="77"/>
                <a:ea typeface="+mj-ea"/>
                <a:cs typeface="Calibri" charset="0"/>
              </a:rPr>
              <a:t>5</a:t>
            </a:r>
          </a:p>
        </p:txBody>
      </p:sp>
    </p:spTree>
    <p:extLst>
      <p:ext uri="{BB962C8B-B14F-4D97-AF65-F5344CB8AC3E}">
        <p14:creationId xmlns:p14="http://schemas.microsoft.com/office/powerpoint/2010/main" val="39524093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8"/>
          <p:cNvSpPr txBox="1">
            <a:spLocks noGrp="1"/>
          </p:cNvSpPr>
          <p:nvPr>
            <p:ph type="title"/>
          </p:nvPr>
        </p:nvSpPr>
        <p:spPr>
          <a:xfrm>
            <a:off x="6315344" y="357184"/>
            <a:ext cx="5643292" cy="3807085"/>
          </a:xfrm>
          <a:prstGeom prst="rect">
            <a:avLst/>
          </a:prstGeom>
          <a:noFill/>
          <a:ln>
            <a:noFill/>
          </a:ln>
        </p:spPr>
        <p:txBody>
          <a:bodyPr spcFirstLastPara="1" wrap="square" lIns="91425" tIns="45700" rIns="91425" bIns="45700" anchor="b" anchorCtr="0">
            <a:noAutofit/>
          </a:bodyPr>
          <a:lstStyle/>
          <a:p>
            <a:pPr marL="0" lvl="0" indent="0" algn="l" rtl="0">
              <a:lnSpc>
                <a:spcPct val="84000"/>
              </a:lnSpc>
              <a:spcBef>
                <a:spcPts val="0"/>
              </a:spcBef>
              <a:spcAft>
                <a:spcPts val="0"/>
              </a:spcAft>
              <a:buClr>
                <a:srgbClr val="7F7F7F"/>
              </a:buClr>
              <a:buSzPts val="3600"/>
              <a:buFont typeface="Montserrat ExtraBold"/>
              <a:buNone/>
            </a:pP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What AND where to measure: </a:t>
            </a:r>
            <a:b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b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A framework </a:t>
            </a:r>
            <a:b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b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for measuring gender transformative change</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grpSp>
        <p:nvGrpSpPr>
          <p:cNvPr id="6" name="Group 5">
            <a:extLst>
              <a:ext uri="{FF2B5EF4-FFF2-40B4-BE49-F238E27FC236}">
                <a16:creationId xmlns:a16="http://schemas.microsoft.com/office/drawing/2014/main" id="{1039D47C-749B-D0BF-E215-E61DFE5830A7}"/>
              </a:ext>
            </a:extLst>
          </p:cNvPr>
          <p:cNvGrpSpPr/>
          <p:nvPr/>
        </p:nvGrpSpPr>
        <p:grpSpPr>
          <a:xfrm>
            <a:off x="6328045" y="4187217"/>
            <a:ext cx="5279652" cy="704942"/>
            <a:chOff x="6385197" y="3645249"/>
            <a:chExt cx="5279652" cy="517936"/>
          </a:xfrm>
        </p:grpSpPr>
        <p:sp>
          <p:nvSpPr>
            <p:cNvPr id="2" name="Google Shape;47;g30838b89d9c_0_0">
              <a:extLst>
                <a:ext uri="{FF2B5EF4-FFF2-40B4-BE49-F238E27FC236}">
                  <a16:creationId xmlns:a16="http://schemas.microsoft.com/office/drawing/2014/main" id="{35CC4B1A-A799-CAC3-9DB3-2D38DBA09316}"/>
                </a:ext>
              </a:extLst>
            </p:cNvPr>
            <p:cNvSpPr txBox="1">
              <a:spLocks/>
            </p:cNvSpPr>
            <p:nvPr/>
          </p:nvSpPr>
          <p:spPr>
            <a:xfrm>
              <a:off x="6385197" y="3649910"/>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Section 1</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cxnSp>
          <p:nvCxnSpPr>
            <p:cNvPr id="3" name="Straight Connector 12">
              <a:extLst>
                <a:ext uri="{FF2B5EF4-FFF2-40B4-BE49-F238E27FC236}">
                  <a16:creationId xmlns:a16="http://schemas.microsoft.com/office/drawing/2014/main" id="{3C9FD768-715C-E695-C80E-0E715040E481}"/>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220366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4AA99-008A-9C14-5634-C9CFC9BAFC5E}"/>
            </a:ext>
          </a:extLst>
        </p:cNvPr>
        <p:cNvGrpSpPr/>
        <p:nvPr/>
      </p:nvGrpSpPr>
      <p:grpSpPr>
        <a:xfrm>
          <a:off x="0" y="0"/>
          <a:ext cx="0" cy="0"/>
          <a:chOff x="0" y="0"/>
          <a:chExt cx="0" cy="0"/>
        </a:xfrm>
      </p:grpSpPr>
      <p:sp>
        <p:nvSpPr>
          <p:cNvPr id="16" name="Rounded Rectangle 15">
            <a:extLst>
              <a:ext uri="{FF2B5EF4-FFF2-40B4-BE49-F238E27FC236}">
                <a16:creationId xmlns:a16="http://schemas.microsoft.com/office/drawing/2014/main" id="{2D52B30B-D197-03CE-CB79-6BFE48FD68DB}"/>
              </a:ext>
            </a:extLst>
          </p:cNvPr>
          <p:cNvSpPr/>
          <p:nvPr/>
        </p:nvSpPr>
        <p:spPr>
          <a:xfrm>
            <a:off x="7758827" y="2358870"/>
            <a:ext cx="4047283" cy="2479348"/>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5" name="Rounded Rectangle 14">
            <a:extLst>
              <a:ext uri="{FF2B5EF4-FFF2-40B4-BE49-F238E27FC236}">
                <a16:creationId xmlns:a16="http://schemas.microsoft.com/office/drawing/2014/main" id="{AB3EDD0D-59E6-45EB-22DE-5C0CCBC0D0A9}"/>
              </a:ext>
            </a:extLst>
          </p:cNvPr>
          <p:cNvSpPr/>
          <p:nvPr/>
        </p:nvSpPr>
        <p:spPr>
          <a:xfrm>
            <a:off x="337404" y="3061156"/>
            <a:ext cx="3273897" cy="2479348"/>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 name="Title 1">
            <a:extLst>
              <a:ext uri="{FF2B5EF4-FFF2-40B4-BE49-F238E27FC236}">
                <a16:creationId xmlns:a16="http://schemas.microsoft.com/office/drawing/2014/main" id="{8817F0BB-AD48-35CB-09D8-C2F8F4D663EF}"/>
              </a:ext>
            </a:extLst>
          </p:cNvPr>
          <p:cNvSpPr txBox="1">
            <a:spLocks/>
          </p:cNvSpPr>
          <p:nvPr/>
        </p:nvSpPr>
        <p:spPr>
          <a:xfrm>
            <a:off x="477887" y="383930"/>
            <a:ext cx="9334215" cy="82307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8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Transformative change: </a:t>
            </a:r>
          </a:p>
          <a:p>
            <a:pPr marL="0" marR="0" lvl="0" indent="0" algn="l" defTabSz="914400" rtl="0" eaLnBrk="1" fontAlgn="auto" latinLnBrk="0" hangingPunct="1">
              <a:lnSpc>
                <a:spcPct val="8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3 Key Dimensions</a:t>
            </a:r>
          </a:p>
        </p:txBody>
      </p:sp>
      <p:sp>
        <p:nvSpPr>
          <p:cNvPr id="4" name="Text Placeholder 2">
            <a:extLst>
              <a:ext uri="{FF2B5EF4-FFF2-40B4-BE49-F238E27FC236}">
                <a16:creationId xmlns:a16="http://schemas.microsoft.com/office/drawing/2014/main" id="{4E37F70C-53E5-CF84-BD54-E693EF0BF14F}"/>
              </a:ext>
            </a:extLst>
          </p:cNvPr>
          <p:cNvSpPr txBox="1">
            <a:spLocks/>
          </p:cNvSpPr>
          <p:nvPr/>
        </p:nvSpPr>
        <p:spPr>
          <a:xfrm>
            <a:off x="477887" y="1771863"/>
            <a:ext cx="11166426" cy="671299"/>
          </a:xfrm>
          <a:prstGeom prst="rect">
            <a:avLst/>
          </a:prstGeom>
        </p:spPr>
        <p:txBody>
          <a:bodyPr/>
          <a:lstStyle>
            <a:defPPr marR="0" lvl="0" algn="l" rtl="0">
              <a:lnSpc>
                <a:spcPct val="100000"/>
              </a:lnSpc>
              <a:spcBef>
                <a:spcPts val="0"/>
              </a:spcBef>
              <a:spcAft>
                <a:spcPts val="0"/>
              </a:spcAft>
            </a:defPPr>
            <a:lvl1pPr marL="228600" indent="-228600" defTabSz="914400" eaLnBrk="1" latinLnBrk="0" hangingPunct="1">
              <a:buClr>
                <a:srgbClr val="A2287E"/>
              </a:buClr>
              <a:buFont typeface="Arial" panose="020B0604020202020204" pitchFamily="34" charset="0"/>
              <a:buChar char="•"/>
              <a:defRPr kumimoji="0" sz="1700" kern="1200" spc="0" normalizeH="0" baseline="0">
                <a:ln>
                  <a:noFill/>
                </a:ln>
                <a:solidFill>
                  <a:prstClr val="black"/>
                </a:solidFill>
                <a:effectLst/>
                <a:uLnTx/>
                <a:uFillTx/>
                <a:latin typeface="Montserrat" pitchFamily="2" charset="77"/>
                <a:ea typeface="+mn-ea"/>
                <a:cs typeface="+mn-cs"/>
              </a:defRPr>
            </a:lvl1pPr>
            <a:lvl2pPr marL="685800" indent="-228600" defTabSz="91440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defTabSz="91440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None/>
              <a:tabLst/>
              <a:defRPr/>
            </a:pPr>
            <a:r>
              <a:rPr kumimoji="0" lang="en-US" sz="1800" u="none" strike="noStrike" kern="1200" cap="none" spc="0" normalizeH="0" baseline="0" noProof="0" dirty="0">
                <a:ln>
                  <a:noFill/>
                </a:ln>
                <a:solidFill>
                  <a:schemeClr val="tx1"/>
                </a:solidFill>
                <a:effectLst/>
                <a:uLnTx/>
                <a:uFillTx/>
                <a:sym typeface="Arial"/>
              </a:rPr>
              <a:t>The 3 dimensions of GTC are deeply interconnected with the others and all need transformation to achieve GTC.</a:t>
            </a:r>
          </a:p>
        </p:txBody>
      </p:sp>
      <p:pic>
        <p:nvPicPr>
          <p:cNvPr id="10" name="Picture 9" descr="A diagram of a company&#10;&#10;Description automatically generated">
            <a:extLst>
              <a:ext uri="{FF2B5EF4-FFF2-40B4-BE49-F238E27FC236}">
                <a16:creationId xmlns:a16="http://schemas.microsoft.com/office/drawing/2014/main" id="{6C6640C7-6FC3-A949-2A92-C9193A563E60}"/>
              </a:ext>
            </a:extLst>
          </p:cNvPr>
          <p:cNvPicPr>
            <a:picLocks noChangeAspect="1"/>
          </p:cNvPicPr>
          <p:nvPr/>
        </p:nvPicPr>
        <p:blipFill>
          <a:blip r:embed="rId3" cstate="print">
            <a:extLst>
              <a:ext uri="{28A0092B-C50C-407E-A947-70E740481C1C}">
                <a14:useLocalDpi xmlns:a14="http://schemas.microsoft.com/office/drawing/2010/main" val="0"/>
              </a:ext>
            </a:extLst>
          </a:blip>
          <a:srcRect b="46268"/>
          <a:stretch/>
        </p:blipFill>
        <p:spPr>
          <a:xfrm>
            <a:off x="3541851" y="2099692"/>
            <a:ext cx="4218434" cy="3197744"/>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11" name="TextBox 10">
            <a:extLst>
              <a:ext uri="{FF2B5EF4-FFF2-40B4-BE49-F238E27FC236}">
                <a16:creationId xmlns:a16="http://schemas.microsoft.com/office/drawing/2014/main" id="{A3EFC1A2-5847-8B93-F7D4-D4DF14A1C607}"/>
              </a:ext>
            </a:extLst>
          </p:cNvPr>
          <p:cNvSpPr txBox="1"/>
          <p:nvPr/>
        </p:nvSpPr>
        <p:spPr>
          <a:xfrm>
            <a:off x="3252164" y="5680624"/>
            <a:ext cx="8671023" cy="276999"/>
          </a:xfrm>
          <a:prstGeom prst="rect">
            <a:avLst/>
          </a:prstGeom>
          <a:noFill/>
        </p:spPr>
        <p:txBody>
          <a:bodyPr wrap="square" rtlCol="0">
            <a:spAutoFit/>
          </a:bodyPr>
          <a:lstStyle/>
          <a:p>
            <a:pPr algn="r"/>
            <a:r>
              <a:rPr lang="en-US" sz="1200" dirty="0">
                <a:latin typeface="Montserrat" pitchFamily="2" charset="77"/>
              </a:rPr>
              <a:t>Sources: FAO, IFAD, WFP &amp; CGIAR Gender Impact Platform 2023; Hillenbrand 2015; CARE 2018; Martinez 2006</a:t>
            </a:r>
          </a:p>
        </p:txBody>
      </p:sp>
      <p:sp>
        <p:nvSpPr>
          <p:cNvPr id="12" name="Content Placeholder 2">
            <a:extLst>
              <a:ext uri="{FF2B5EF4-FFF2-40B4-BE49-F238E27FC236}">
                <a16:creationId xmlns:a16="http://schemas.microsoft.com/office/drawing/2014/main" id="{1519317D-CF20-C543-F937-26046FCDB957}"/>
              </a:ext>
            </a:extLst>
          </p:cNvPr>
          <p:cNvSpPr txBox="1">
            <a:spLocks/>
          </p:cNvSpPr>
          <p:nvPr/>
        </p:nvSpPr>
        <p:spPr>
          <a:xfrm>
            <a:off x="534763" y="3247468"/>
            <a:ext cx="2915091" cy="217543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700" dirty="0">
                <a:solidFill>
                  <a:schemeClr val="tx1"/>
                </a:solidFill>
              </a:rPr>
              <a:t>The core of measuring gender transformative change is the understanding that discriminatory </a:t>
            </a:r>
            <a:r>
              <a:rPr lang="en-US" sz="1700" b="1" dirty="0">
                <a:solidFill>
                  <a:srgbClr val="A2287E"/>
                </a:solidFill>
              </a:rPr>
              <a:t>social institutions</a:t>
            </a:r>
            <a:r>
              <a:rPr lang="en-US" sz="1700" dirty="0">
                <a:solidFill>
                  <a:schemeClr val="tx1"/>
                </a:solidFill>
              </a:rPr>
              <a:t> and unequal </a:t>
            </a:r>
            <a:r>
              <a:rPr lang="en-US" sz="1700" b="1" dirty="0">
                <a:solidFill>
                  <a:srgbClr val="A2287E"/>
                </a:solidFill>
              </a:rPr>
              <a:t>power relations </a:t>
            </a:r>
            <a:r>
              <a:rPr lang="en-US" sz="1700" dirty="0">
                <a:solidFill>
                  <a:schemeClr val="tx1"/>
                </a:solidFill>
              </a:rPr>
              <a:t>need   to change.</a:t>
            </a:r>
          </a:p>
        </p:txBody>
      </p:sp>
      <p:sp>
        <p:nvSpPr>
          <p:cNvPr id="14" name="Content Placeholder 2">
            <a:extLst>
              <a:ext uri="{FF2B5EF4-FFF2-40B4-BE49-F238E27FC236}">
                <a16:creationId xmlns:a16="http://schemas.microsoft.com/office/drawing/2014/main" id="{F11BC6FC-38FC-0B6F-4372-21BEF5D19959}"/>
              </a:ext>
            </a:extLst>
          </p:cNvPr>
          <p:cNvSpPr txBox="1">
            <a:spLocks/>
          </p:cNvSpPr>
          <p:nvPr/>
        </p:nvSpPr>
        <p:spPr>
          <a:xfrm>
            <a:off x="7970218" y="2549394"/>
            <a:ext cx="3743895" cy="216230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700" dirty="0">
                <a:solidFill>
                  <a:schemeClr val="tx1"/>
                </a:solidFill>
              </a:rPr>
              <a:t>Critical analysis and awareness of how power inequalities affect relationships and opportunities, network-building to strengthen relationships</a:t>
            </a:r>
            <a:r>
              <a:rPr lang="en-US" sz="1700" dirty="0">
                <a:solidFill>
                  <a:srgbClr val="FF0000"/>
                </a:solidFill>
              </a:rPr>
              <a:t>,</a:t>
            </a:r>
            <a:r>
              <a:rPr lang="en-US" sz="1700" dirty="0">
                <a:solidFill>
                  <a:schemeClr val="tx1"/>
                </a:solidFill>
              </a:rPr>
              <a:t> and organizing to influence structural change all require </a:t>
            </a:r>
            <a:r>
              <a:rPr lang="en-US" sz="1700" b="1" dirty="0">
                <a:solidFill>
                  <a:srgbClr val="A2287E"/>
                </a:solidFill>
              </a:rPr>
              <a:t>individual and collective agency</a:t>
            </a:r>
            <a:r>
              <a:rPr lang="en-US" sz="1700" dirty="0">
                <a:solidFill>
                  <a:schemeClr val="tx1"/>
                </a:solidFill>
              </a:rPr>
              <a:t>.</a:t>
            </a:r>
          </a:p>
        </p:txBody>
      </p:sp>
    </p:spTree>
    <p:extLst>
      <p:ext uri="{BB962C8B-B14F-4D97-AF65-F5344CB8AC3E}">
        <p14:creationId xmlns:p14="http://schemas.microsoft.com/office/powerpoint/2010/main" val="22909038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66CEDD-0D7A-B953-6428-7DD0F674CFD0}"/>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C83FA024-2728-9CFA-9C40-6AFE2C3C4AAF}"/>
              </a:ext>
            </a:extLst>
          </p:cNvPr>
          <p:cNvSpPr txBox="1">
            <a:spLocks/>
          </p:cNvSpPr>
          <p:nvPr/>
        </p:nvSpPr>
        <p:spPr>
          <a:xfrm>
            <a:off x="650809" y="419101"/>
            <a:ext cx="9208133" cy="63419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Social Institutions/Structures</a:t>
            </a:r>
          </a:p>
        </p:txBody>
      </p:sp>
      <p:sp>
        <p:nvSpPr>
          <p:cNvPr id="2" name="Rounded Rectangle 1">
            <a:extLst>
              <a:ext uri="{FF2B5EF4-FFF2-40B4-BE49-F238E27FC236}">
                <a16:creationId xmlns:a16="http://schemas.microsoft.com/office/drawing/2014/main" id="{782F1793-2A92-9D13-318D-FFC1FDA73EBB}"/>
              </a:ext>
            </a:extLst>
          </p:cNvPr>
          <p:cNvSpPr/>
          <p:nvPr/>
        </p:nvSpPr>
        <p:spPr>
          <a:xfrm>
            <a:off x="636554" y="2090979"/>
            <a:ext cx="10918891" cy="2487539"/>
          </a:xfrm>
          <a:prstGeom prst="roundRect">
            <a:avLst>
              <a:gd name="adj" fmla="val 3877"/>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hueOff val="0"/>
                  <a:satOff val="0"/>
                  <a:lumOff val="0"/>
                  <a:alphaOff val="0"/>
                </a:prstClr>
              </a:solidFill>
              <a:effectLst/>
              <a:uLnTx/>
              <a:uFillTx/>
              <a:latin typeface="Aptos" panose="02110004020202020204"/>
              <a:ea typeface="+mn-ea"/>
              <a:cs typeface="+mn-cs"/>
              <a:sym typeface="Arial"/>
            </a:endParaRPr>
          </a:p>
        </p:txBody>
      </p:sp>
      <p:sp>
        <p:nvSpPr>
          <p:cNvPr id="5" name="Content Placeholder 2">
            <a:extLst>
              <a:ext uri="{FF2B5EF4-FFF2-40B4-BE49-F238E27FC236}">
                <a16:creationId xmlns:a16="http://schemas.microsoft.com/office/drawing/2014/main" id="{5C41742C-EF8B-2571-969E-A8F647676406}"/>
              </a:ext>
            </a:extLst>
          </p:cNvPr>
          <p:cNvSpPr txBox="1">
            <a:spLocks/>
          </p:cNvSpPr>
          <p:nvPr/>
        </p:nvSpPr>
        <p:spPr>
          <a:xfrm>
            <a:off x="2407989" y="2499945"/>
            <a:ext cx="9054859" cy="696743"/>
          </a:xfrm>
          <a:prstGeom prst="rect">
            <a:avLst/>
          </a:prstGeom>
        </p:spPr>
        <p:txBody>
          <a:bodyPr>
            <a:noAutofit/>
          </a:bodyPr>
          <a:lstStyle>
            <a:defPPr marR="0" lvl="0" algn="l" rtl="0">
              <a:lnSpc>
                <a:spcPct val="100000"/>
              </a:lnSpc>
              <a:spcBef>
                <a:spcPts val="0"/>
              </a:spcBef>
              <a:spcAft>
                <a:spcPts val="0"/>
              </a:spcAft>
              <a:defRPr/>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sym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3000"/>
              </a:lnSpc>
              <a:spcBef>
                <a:spcPts val="0"/>
              </a:spcBef>
              <a:spcAft>
                <a:spcPts val="0"/>
              </a:spcAft>
              <a:buClr>
                <a:srgbClr val="A2287E"/>
              </a:buClr>
              <a:buSzTx/>
              <a:buNone/>
              <a:tabLst/>
              <a:defRPr/>
            </a:pPr>
            <a:r>
              <a:rPr kumimoji="0" lang="en-US" b="1" i="0" u="none" strike="noStrike" kern="1200" cap="none" spc="0" normalizeH="0" baseline="0" noProof="0" dirty="0">
                <a:ln>
                  <a:noFill/>
                </a:ln>
                <a:solidFill>
                  <a:srgbClr val="A2287E"/>
                </a:solidFill>
                <a:effectLst/>
                <a:uLnTx/>
                <a:uFillTx/>
                <a:latin typeface="Montserrat" pitchFamily="2" charset="77"/>
                <a:cs typeface="Arial"/>
                <a:sym typeface="Arial"/>
              </a:rPr>
              <a:t>Embed</a:t>
            </a:r>
            <a:r>
              <a:rPr kumimoji="0" lang="en-US" b="0" i="0" u="none" strike="noStrike" kern="1200" cap="none" spc="0" normalizeH="0" baseline="0" noProof="0" dirty="0">
                <a:ln>
                  <a:noFill/>
                </a:ln>
                <a:solidFill>
                  <a:prstClr val="black"/>
                </a:solidFill>
                <a:effectLst/>
                <a:uLnTx/>
                <a:uFillTx/>
                <a:latin typeface="Montserrat" pitchFamily="2" charset="77"/>
                <a:cs typeface="Arial"/>
                <a:sym typeface="Arial"/>
              </a:rPr>
              <a:t> and </a:t>
            </a:r>
            <a:r>
              <a:rPr kumimoji="0" lang="en-US" b="1" i="0" u="none" strike="noStrike" kern="1200" cap="none" spc="0" normalizeH="0" baseline="0" noProof="0" dirty="0">
                <a:ln>
                  <a:noFill/>
                </a:ln>
                <a:solidFill>
                  <a:srgbClr val="A2287E"/>
                </a:solidFill>
                <a:effectLst/>
                <a:uLnTx/>
                <a:uFillTx/>
                <a:latin typeface="Montserrat" pitchFamily="2" charset="77"/>
                <a:cs typeface="Arial"/>
                <a:sym typeface="Arial"/>
              </a:rPr>
              <a:t>(re) produce </a:t>
            </a:r>
            <a:r>
              <a:rPr kumimoji="0" lang="en-US" b="0" i="0" u="none" strike="noStrike" kern="1200" cap="none" spc="0" normalizeH="0" baseline="0" noProof="0" dirty="0">
                <a:ln>
                  <a:noFill/>
                </a:ln>
                <a:solidFill>
                  <a:prstClr val="black"/>
                </a:solidFill>
                <a:effectLst/>
                <a:uLnTx/>
                <a:uFillTx/>
                <a:latin typeface="Montserrat" pitchFamily="2" charset="77"/>
                <a:cs typeface="Arial"/>
                <a:sym typeface="Arial"/>
              </a:rPr>
              <a:t>unequal power relations between men and women, </a:t>
            </a:r>
            <a:r>
              <a:rPr lang="en-US" dirty="0">
                <a:solidFill>
                  <a:prstClr val="black"/>
                </a:solidFill>
              </a:rPr>
              <a:t>and</a:t>
            </a:r>
            <a:r>
              <a:rPr kumimoji="0" lang="en-US" b="0" i="0" u="none" strike="noStrike" kern="1200" cap="none" spc="0" normalizeH="0" baseline="0" noProof="0" dirty="0">
                <a:ln>
                  <a:noFill/>
                </a:ln>
                <a:solidFill>
                  <a:prstClr val="black"/>
                </a:solidFill>
                <a:effectLst/>
                <a:uLnTx/>
                <a:uFillTx/>
                <a:latin typeface="Montserrat" pitchFamily="2" charset="77"/>
                <a:cs typeface="Arial"/>
                <a:sym typeface="Arial"/>
              </a:rPr>
              <a:t> are the </a:t>
            </a:r>
            <a:r>
              <a:rPr kumimoji="0" lang="en-US" b="1" i="0" u="none" strike="noStrike" kern="1200" cap="none" spc="0" normalizeH="0" baseline="0" noProof="0" dirty="0">
                <a:ln>
                  <a:noFill/>
                </a:ln>
                <a:solidFill>
                  <a:srgbClr val="A2287E"/>
                </a:solidFill>
                <a:effectLst/>
                <a:uLnTx/>
                <a:uFillTx/>
                <a:latin typeface="Montserrat" pitchFamily="2" charset="77"/>
                <a:cs typeface="Arial"/>
                <a:sym typeface="Arial"/>
              </a:rPr>
              <a:t>root causes</a:t>
            </a:r>
            <a:r>
              <a:rPr kumimoji="0" lang="en-US" b="0" i="0" u="none" strike="noStrike" kern="1200" cap="none" spc="0" normalizeH="0" baseline="0" noProof="0" dirty="0">
                <a:ln>
                  <a:noFill/>
                </a:ln>
                <a:solidFill>
                  <a:prstClr val="black"/>
                </a:solidFill>
                <a:effectLst/>
                <a:uLnTx/>
                <a:uFillTx/>
                <a:latin typeface="Montserrat" pitchFamily="2" charset="77"/>
                <a:cs typeface="Arial"/>
                <a:sym typeface="Arial"/>
              </a:rPr>
              <a:t> of gender inequalities.</a:t>
            </a:r>
          </a:p>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p:txBody>
      </p:sp>
      <p:sp>
        <p:nvSpPr>
          <p:cNvPr id="6" name="Content Placeholder 2">
            <a:extLst>
              <a:ext uri="{FF2B5EF4-FFF2-40B4-BE49-F238E27FC236}">
                <a16:creationId xmlns:a16="http://schemas.microsoft.com/office/drawing/2014/main" id="{86664A46-D354-F979-339F-AE0F3F648137}"/>
              </a:ext>
            </a:extLst>
          </p:cNvPr>
          <p:cNvSpPr txBox="1">
            <a:spLocks/>
          </p:cNvSpPr>
          <p:nvPr/>
        </p:nvSpPr>
        <p:spPr>
          <a:xfrm>
            <a:off x="2381408" y="3577448"/>
            <a:ext cx="8946776" cy="696743"/>
          </a:xfrm>
          <a:prstGeom prst="rect">
            <a:avLst/>
          </a:prstGeom>
        </p:spPr>
        <p:txBody>
          <a:bodyPr>
            <a:noAutofit/>
          </a:bodyPr>
          <a:lstStyle>
            <a:defPPr marR="0" lvl="0" algn="l" rtl="0">
              <a:lnSpc>
                <a:spcPct val="100000"/>
              </a:lnSpc>
              <a:spcBef>
                <a:spcPts val="0"/>
              </a:spcBef>
              <a:spcAft>
                <a:spcPts val="0"/>
              </a:spcAft>
              <a:defRPr/>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sym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3000"/>
              </a:lnSpc>
              <a:spcBef>
                <a:spcPts val="0"/>
              </a:spcBef>
              <a:spcAft>
                <a:spcPts val="0"/>
              </a:spcAft>
              <a:buClr>
                <a:srgbClr val="A2287E"/>
              </a:buClr>
              <a:buSzTx/>
              <a:buNone/>
              <a:tabLst/>
              <a:defRPr/>
            </a:pPr>
            <a:r>
              <a:rPr kumimoji="0" lang="en-US" b="1" i="0" u="none" strike="noStrike" kern="1200" cap="none" spc="0" normalizeH="0" baseline="0" noProof="0" dirty="0">
                <a:ln>
                  <a:noFill/>
                </a:ln>
                <a:solidFill>
                  <a:srgbClr val="A2287E"/>
                </a:solidFill>
                <a:effectLst/>
                <a:uLnTx/>
                <a:uFillTx/>
                <a:latin typeface="Montserrat" pitchFamily="2" charset="77"/>
                <a:cs typeface="Arial"/>
                <a:sym typeface="Arial"/>
              </a:rPr>
              <a:t>Structure</a:t>
            </a:r>
            <a:r>
              <a:rPr kumimoji="0" lang="en-US" b="0" i="0" u="none" strike="noStrike" kern="1200" cap="none" spc="0" normalizeH="0" baseline="0" noProof="0" dirty="0">
                <a:ln>
                  <a:noFill/>
                </a:ln>
                <a:solidFill>
                  <a:prstClr val="black"/>
                </a:solidFill>
                <a:effectLst/>
                <a:uLnTx/>
                <a:uFillTx/>
                <a:latin typeface="Montserrat" pitchFamily="2" charset="77"/>
                <a:cs typeface="Arial"/>
                <a:sym typeface="Arial"/>
              </a:rPr>
              <a:t> how social relations play out in the institutional arenas of the household, community, value chain and state</a:t>
            </a:r>
            <a:r>
              <a:rPr lang="en-US" dirty="0">
                <a:solidFill>
                  <a:prstClr val="black"/>
                </a:solidFill>
              </a:rPr>
              <a:t>.</a:t>
            </a:r>
            <a:endParaRPr kumimoji="0" lang="en-US" b="0" i="0" u="none" strike="noStrike" kern="1200" cap="none" spc="0" normalizeH="0" baseline="0" noProof="0" dirty="0">
              <a:ln>
                <a:noFill/>
              </a:ln>
              <a:solidFill>
                <a:prstClr val="black"/>
              </a:solidFill>
              <a:effectLst/>
              <a:uLnTx/>
              <a:uFillTx/>
              <a:latin typeface="Montserrat" pitchFamily="2" charset="77"/>
              <a:cs typeface="Arial"/>
              <a:sym typeface="Arial"/>
            </a:endParaRPr>
          </a:p>
        </p:txBody>
      </p:sp>
      <p:pic>
        <p:nvPicPr>
          <p:cNvPr id="9" name="Picture 8" descr="A purple and black court logo&#10;&#10;Description automatically generated with medium confidence">
            <a:extLst>
              <a:ext uri="{FF2B5EF4-FFF2-40B4-BE49-F238E27FC236}">
                <a16:creationId xmlns:a16="http://schemas.microsoft.com/office/drawing/2014/main" id="{7A4B13CD-306D-BD98-BFB4-D20C14889E55}"/>
              </a:ext>
            </a:extLst>
          </p:cNvPr>
          <p:cNvPicPr>
            <a:picLocks noChangeAspect="1"/>
          </p:cNvPicPr>
          <p:nvPr/>
        </p:nvPicPr>
        <p:blipFill>
          <a:blip r:embed="rId3" cstate="print">
            <a:extLst>
              <a:ext uri="{28A0092B-C50C-407E-A947-70E740481C1C}">
                <a14:useLocalDpi xmlns:a14="http://schemas.microsoft.com/office/drawing/2010/main" val="0"/>
              </a:ext>
            </a:extLst>
          </a:blip>
          <a:srcRect l="7141" t="5068" r="42840" b="67881"/>
          <a:stretch/>
        </p:blipFill>
        <p:spPr>
          <a:xfrm>
            <a:off x="1048225" y="2367300"/>
            <a:ext cx="1113475" cy="849563"/>
          </a:xfrm>
          <a:prstGeom prst="rect">
            <a:avLst/>
          </a:prstGeom>
          <a:noFill/>
          <a:ln w="3175">
            <a:noFill/>
            <a:miter lim="800000"/>
            <a:headEnd/>
            <a:tailEnd/>
          </a:ln>
          <a:effectLst>
            <a:outerShdw blurRad="558800" sx="104000" sy="104000" algn="ctr" rotWithShape="0">
              <a:prstClr val="black">
                <a:alpha val="26000"/>
              </a:prstClr>
            </a:outerShdw>
          </a:effectLst>
        </p:spPr>
      </p:pic>
      <p:pic>
        <p:nvPicPr>
          <p:cNvPr id="10" name="Picture 9" descr="A purple and black court logo&#10;&#10;Description automatically generated with medium confidence">
            <a:extLst>
              <a:ext uri="{FF2B5EF4-FFF2-40B4-BE49-F238E27FC236}">
                <a16:creationId xmlns:a16="http://schemas.microsoft.com/office/drawing/2014/main" id="{312B3272-24AC-3D36-219E-923A90C38C30}"/>
              </a:ext>
            </a:extLst>
          </p:cNvPr>
          <p:cNvPicPr>
            <a:picLocks noChangeAspect="1"/>
          </p:cNvPicPr>
          <p:nvPr/>
        </p:nvPicPr>
        <p:blipFill>
          <a:blip r:embed="rId4" cstate="print">
            <a:extLst>
              <a:ext uri="{28A0092B-C50C-407E-A947-70E740481C1C}">
                <a14:useLocalDpi xmlns:a14="http://schemas.microsoft.com/office/drawing/2010/main" val="0"/>
              </a:ext>
            </a:extLst>
          </a:blip>
          <a:srcRect l="11168" t="40124" r="37585" b="22918"/>
          <a:stretch/>
        </p:blipFill>
        <p:spPr>
          <a:xfrm>
            <a:off x="1195070" y="3370256"/>
            <a:ext cx="908277" cy="924115"/>
          </a:xfrm>
          <a:prstGeom prst="rect">
            <a:avLst/>
          </a:prstGeom>
          <a:noFill/>
          <a:ln w="3175">
            <a:noFill/>
            <a:miter lim="800000"/>
            <a:headEnd/>
            <a:tailEnd/>
          </a:ln>
          <a:effectLst>
            <a:outerShdw blurRad="558800" sx="104000" sy="104000" algn="ctr" rotWithShape="0">
              <a:prstClr val="black">
                <a:alpha val="26000"/>
              </a:prstClr>
            </a:outerShdw>
          </a:effectLst>
        </p:spPr>
      </p:pic>
      <p:sp>
        <p:nvSpPr>
          <p:cNvPr id="12" name="TextBox 11">
            <a:extLst>
              <a:ext uri="{FF2B5EF4-FFF2-40B4-BE49-F238E27FC236}">
                <a16:creationId xmlns:a16="http://schemas.microsoft.com/office/drawing/2014/main" id="{BE276C1D-C627-CBE6-C46A-7ED135C1FC30}"/>
              </a:ext>
            </a:extLst>
          </p:cNvPr>
          <p:cNvSpPr txBox="1"/>
          <p:nvPr/>
        </p:nvSpPr>
        <p:spPr>
          <a:xfrm>
            <a:off x="1048225" y="5069378"/>
            <a:ext cx="9360763" cy="400110"/>
          </a:xfrm>
          <a:prstGeom prst="rect">
            <a:avLst/>
          </a:prstGeom>
          <a:noFill/>
        </p:spPr>
        <p:txBody>
          <a:bodyPr wrap="square">
            <a:spAutoFit/>
          </a:bodyPr>
          <a:lstStyle/>
          <a:p>
            <a:r>
              <a:rPr lang="en-GB" sz="2000" dirty="0">
                <a:latin typeface="Montserrat" pitchFamily="2" charset="77"/>
              </a:rPr>
              <a:t>They consist of </a:t>
            </a:r>
            <a:r>
              <a:rPr lang="en-GB" sz="2000" b="1" dirty="0">
                <a:solidFill>
                  <a:srgbClr val="A2287E"/>
                </a:solidFill>
                <a:latin typeface="Montserrat" pitchFamily="2" charset="77"/>
              </a:rPr>
              <a:t>both formal “written” </a:t>
            </a:r>
            <a:r>
              <a:rPr lang="en-GB" sz="2000" dirty="0">
                <a:latin typeface="Montserrat" pitchFamily="2" charset="77"/>
              </a:rPr>
              <a:t>and</a:t>
            </a:r>
            <a:r>
              <a:rPr lang="en-GB" sz="2000" b="1" dirty="0">
                <a:solidFill>
                  <a:srgbClr val="A2287E"/>
                </a:solidFill>
                <a:latin typeface="Montserrat" pitchFamily="2" charset="77"/>
              </a:rPr>
              <a:t> informal rules </a:t>
            </a:r>
            <a:r>
              <a:rPr lang="en-GB" sz="2000" dirty="0">
                <a:latin typeface="Montserrat" pitchFamily="2" charset="77"/>
              </a:rPr>
              <a:t>and</a:t>
            </a:r>
            <a:r>
              <a:rPr lang="en-GB" sz="2000" b="1" dirty="0">
                <a:solidFill>
                  <a:srgbClr val="A2287E"/>
                </a:solidFill>
                <a:latin typeface="Montserrat" pitchFamily="2" charset="77"/>
              </a:rPr>
              <a:t> norms.</a:t>
            </a:r>
            <a:endParaRPr lang="en-GB" sz="2000" i="1" dirty="0">
              <a:solidFill>
                <a:srgbClr val="A2287E"/>
              </a:solidFill>
              <a:latin typeface="Montserrat" pitchFamily="2" charset="77"/>
            </a:endParaRPr>
          </a:p>
        </p:txBody>
      </p:sp>
    </p:spTree>
    <p:extLst>
      <p:ext uri="{BB962C8B-B14F-4D97-AF65-F5344CB8AC3E}">
        <p14:creationId xmlns:p14="http://schemas.microsoft.com/office/powerpoint/2010/main" val="1375753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BAE1F-37DF-CD85-F42C-F22D889A535A}"/>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D9A2F0F0-86FD-AF88-D887-3A51F93E3881}"/>
              </a:ext>
            </a:extLst>
          </p:cNvPr>
          <p:cNvSpPr txBox="1">
            <a:spLocks/>
          </p:cNvSpPr>
          <p:nvPr/>
        </p:nvSpPr>
        <p:spPr>
          <a:xfrm>
            <a:off x="373231" y="311460"/>
            <a:ext cx="9434986" cy="63447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Power Relations</a:t>
            </a:r>
          </a:p>
        </p:txBody>
      </p:sp>
      <p:sp>
        <p:nvSpPr>
          <p:cNvPr id="13" name="Content Placeholder 2">
            <a:extLst>
              <a:ext uri="{FF2B5EF4-FFF2-40B4-BE49-F238E27FC236}">
                <a16:creationId xmlns:a16="http://schemas.microsoft.com/office/drawing/2014/main" id="{B86F5869-DECE-69DE-FECB-1C81906B9D1C}"/>
              </a:ext>
            </a:extLst>
          </p:cNvPr>
          <p:cNvSpPr txBox="1">
            <a:spLocks/>
          </p:cNvSpPr>
          <p:nvPr/>
        </p:nvSpPr>
        <p:spPr>
          <a:xfrm>
            <a:off x="373231" y="1846163"/>
            <a:ext cx="4081504" cy="29544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GTC move away from </a:t>
            </a: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power over </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toward building more positive expressions of </a:t>
            </a:r>
            <a:r>
              <a:rPr lang="en-US" sz="1800" dirty="0">
                <a:solidFill>
                  <a:prstClr val="black"/>
                </a:solidFill>
                <a:latin typeface="Montserrat" pitchFamily="2" charset="77"/>
                <a:sym typeface="Arial"/>
              </a:rPr>
              <a:t>power</a:t>
            </a:r>
            <a:r>
              <a:rPr lang="en-GB" sz="1800" dirty="0">
                <a:solidFill>
                  <a:prstClr val="black"/>
                </a:solidFill>
                <a:latin typeface="Montserrat" pitchFamily="2" charset="77"/>
              </a:rPr>
              <a:t>—</a:t>
            </a:r>
            <a:r>
              <a:rPr lang="en-US" sz="1800" dirty="0">
                <a:solidFill>
                  <a:prstClr val="black"/>
                </a:solidFill>
                <a:latin typeface="Montserrat" pitchFamily="2" charset="77"/>
                <a:sym typeface="Arial"/>
              </a:rPr>
              <a:t>related to agency.</a:t>
            </a:r>
          </a:p>
          <a:p>
            <a:pPr marL="0" marR="0" lvl="0" indent="0" algn="l" defTabSz="914400" rtl="0" eaLnBrk="1" fontAlgn="auto" latinLnBrk="0" hangingPunct="1">
              <a:lnSpc>
                <a:spcPct val="100000"/>
              </a:lnSpc>
              <a:spcBef>
                <a:spcPts val="0"/>
              </a:spcBef>
              <a:spcAft>
                <a:spcPts val="0"/>
              </a:spcAft>
              <a:buClr>
                <a:srgbClr val="A2287E"/>
              </a:buClr>
              <a:buSzTx/>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A2287E"/>
              </a:buClr>
              <a:buSzTx/>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Power over </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and </a:t>
            </a: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power with </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measure differentials within dyads/groups/ organizations whereas </a:t>
            </a: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power to </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and </a:t>
            </a: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power within</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 are more individual. </a:t>
            </a:r>
          </a:p>
          <a:p>
            <a:pPr marL="0" marR="0" lvl="0" indent="0" algn="l" defTabSz="914400" rtl="0" eaLnBrk="1" fontAlgn="auto" latinLnBrk="0" hangingPunct="1">
              <a:lnSpc>
                <a:spcPct val="100000"/>
              </a:lnSpc>
              <a:spcBef>
                <a:spcPts val="0"/>
              </a:spcBef>
              <a:spcAft>
                <a:spcPts val="0"/>
              </a:spcAft>
              <a:buClr>
                <a:srgbClr val="A2287E"/>
              </a:buClr>
              <a:buSzTx/>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grpSp>
        <p:nvGrpSpPr>
          <p:cNvPr id="4" name="Group 3">
            <a:extLst>
              <a:ext uri="{FF2B5EF4-FFF2-40B4-BE49-F238E27FC236}">
                <a16:creationId xmlns:a16="http://schemas.microsoft.com/office/drawing/2014/main" id="{77DDCF46-5ED1-E5CF-A78E-5A95DEE1C691}"/>
              </a:ext>
            </a:extLst>
          </p:cNvPr>
          <p:cNvGrpSpPr/>
          <p:nvPr/>
        </p:nvGrpSpPr>
        <p:grpSpPr>
          <a:xfrm>
            <a:off x="4951116" y="2201763"/>
            <a:ext cx="7007353" cy="3678337"/>
            <a:chOff x="725850" y="1681447"/>
            <a:chExt cx="11494285" cy="5128755"/>
          </a:xfrm>
          <a:effectLst>
            <a:outerShdw blurRad="63500" sx="102000" sy="102000" algn="ctr" rotWithShape="0">
              <a:prstClr val="black">
                <a:alpha val="40000"/>
              </a:prstClr>
            </a:outerShdw>
          </a:effectLst>
        </p:grpSpPr>
        <p:graphicFrame>
          <p:nvGraphicFramePr>
            <p:cNvPr id="6" name="Diagram 5">
              <a:extLst>
                <a:ext uri="{FF2B5EF4-FFF2-40B4-BE49-F238E27FC236}">
                  <a16:creationId xmlns:a16="http://schemas.microsoft.com/office/drawing/2014/main" id="{C3B35432-6387-3EBA-2846-C8B32B2730EE}"/>
                </a:ext>
              </a:extLst>
            </p:cNvPr>
            <p:cNvGraphicFramePr/>
            <p:nvPr>
              <p:extLst>
                <p:ext uri="{D42A27DB-BD31-4B8C-83A1-F6EECF244321}">
                  <p14:modId xmlns:p14="http://schemas.microsoft.com/office/powerpoint/2010/main" val="1766693952"/>
                </p:ext>
              </p:extLst>
            </p:nvPr>
          </p:nvGraphicFramePr>
          <p:xfrm>
            <a:off x="4092135" y="1681447"/>
            <a:ext cx="8128000" cy="51287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a:extLst>
                <a:ext uri="{FF2B5EF4-FFF2-40B4-BE49-F238E27FC236}">
                  <a16:creationId xmlns:a16="http://schemas.microsoft.com/office/drawing/2014/main" id="{34124C44-F7D1-F2D5-3C94-9D5DA6F9640A}"/>
                </a:ext>
              </a:extLst>
            </p:cNvPr>
            <p:cNvGraphicFramePr/>
            <p:nvPr>
              <p:extLst>
                <p:ext uri="{D42A27DB-BD31-4B8C-83A1-F6EECF244321}">
                  <p14:modId xmlns:p14="http://schemas.microsoft.com/office/powerpoint/2010/main" val="1579472973"/>
                </p:ext>
              </p:extLst>
            </p:nvPr>
          </p:nvGraphicFramePr>
          <p:xfrm>
            <a:off x="725850" y="2203024"/>
            <a:ext cx="2610338" cy="408560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8" name="Right Arrow 7">
              <a:extLst>
                <a:ext uri="{FF2B5EF4-FFF2-40B4-BE49-F238E27FC236}">
                  <a16:creationId xmlns:a16="http://schemas.microsoft.com/office/drawing/2014/main" id="{6D16616B-9070-B606-4900-CD89792E8BE1}"/>
                </a:ext>
              </a:extLst>
            </p:cNvPr>
            <p:cNvSpPr/>
            <p:nvPr/>
          </p:nvSpPr>
          <p:spPr>
            <a:xfrm>
              <a:off x="3415321" y="4220308"/>
              <a:ext cx="633046" cy="496155"/>
            </a:xfrm>
            <a:prstGeom prst="rightArrow">
              <a:avLst/>
            </a:prstGeom>
            <a:solidFill>
              <a:srgbClr val="A2287E">
                <a:alpha val="46000"/>
              </a:srgbClr>
            </a:solidFill>
            <a:ln w="6350" cap="flat" cmpd="sng" algn="ctr">
              <a:solidFill>
                <a:srgbClr val="A2287E">
                  <a:alpha val="6000"/>
                </a:srgbClr>
              </a:solidFill>
              <a:prstDash val="solid"/>
              <a:miter lim="800000"/>
            </a:ln>
            <a:effectLst>
              <a:outerShdw blurRad="558800" sx="104000" sy="104000" algn="ctr" rotWithShape="0">
                <a:prstClr val="black">
                  <a:alpha val="3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E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grpSp>
      <p:sp>
        <p:nvSpPr>
          <p:cNvPr id="9" name="TextBox 8">
            <a:extLst>
              <a:ext uri="{FF2B5EF4-FFF2-40B4-BE49-F238E27FC236}">
                <a16:creationId xmlns:a16="http://schemas.microsoft.com/office/drawing/2014/main" id="{2E0A65CC-333C-8623-9632-ED36CB66CEE7}"/>
              </a:ext>
            </a:extLst>
          </p:cNvPr>
          <p:cNvSpPr txBox="1"/>
          <p:nvPr/>
        </p:nvSpPr>
        <p:spPr>
          <a:xfrm>
            <a:off x="347831" y="5486098"/>
            <a:ext cx="3985442" cy="461665"/>
          </a:xfrm>
          <a:prstGeom prst="rect">
            <a:avLst/>
          </a:prstGeom>
          <a:noFill/>
        </p:spPr>
        <p:txBody>
          <a:bodyPr wrap="square" rtlCol="0">
            <a:spAutoFit/>
          </a:bodyPr>
          <a:lstStyle/>
          <a:p>
            <a:r>
              <a:rPr lang="en-US" sz="1200" dirty="0">
                <a:latin typeface="Montserrat" pitchFamily="2" charset="77"/>
              </a:rPr>
              <a:t>Source: FAO, IFAD, WFP &amp; CGIAR Gender Impact Platform 2023 </a:t>
            </a:r>
          </a:p>
        </p:txBody>
      </p:sp>
      <p:sp>
        <p:nvSpPr>
          <p:cNvPr id="10" name="Content Placeholder 2">
            <a:extLst>
              <a:ext uri="{FF2B5EF4-FFF2-40B4-BE49-F238E27FC236}">
                <a16:creationId xmlns:a16="http://schemas.microsoft.com/office/drawing/2014/main" id="{0A213947-5152-937A-C49F-B2EA5C13DD6F}"/>
              </a:ext>
            </a:extLst>
          </p:cNvPr>
          <p:cNvSpPr txBox="1">
            <a:spLocks/>
          </p:cNvSpPr>
          <p:nvPr/>
        </p:nvSpPr>
        <p:spPr>
          <a:xfrm>
            <a:off x="4811324" y="1711765"/>
            <a:ext cx="5399476" cy="2998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Measure changes in several of these:</a:t>
            </a:r>
          </a:p>
        </p:txBody>
      </p:sp>
    </p:spTree>
    <p:extLst>
      <p:ext uri="{BB962C8B-B14F-4D97-AF65-F5344CB8AC3E}">
        <p14:creationId xmlns:p14="http://schemas.microsoft.com/office/powerpoint/2010/main" val="17368761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EF4925-2DCA-18DA-18D6-42EF5452D35D}"/>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CDC03E09-C954-E7D2-06D9-5CA2EF4A5D76}"/>
              </a:ext>
            </a:extLst>
          </p:cNvPr>
          <p:cNvSpPr txBox="1">
            <a:spLocks/>
          </p:cNvSpPr>
          <p:nvPr/>
        </p:nvSpPr>
        <p:spPr>
          <a:xfrm>
            <a:off x="434191" y="311460"/>
            <a:ext cx="9434986" cy="63447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Agency </a:t>
            </a:r>
          </a:p>
        </p:txBody>
      </p:sp>
      <p:sp>
        <p:nvSpPr>
          <p:cNvPr id="13" name="Content Placeholder 2">
            <a:extLst>
              <a:ext uri="{FF2B5EF4-FFF2-40B4-BE49-F238E27FC236}">
                <a16:creationId xmlns:a16="http://schemas.microsoft.com/office/drawing/2014/main" id="{2CA1BC0A-1DEA-CBCF-B7B3-5E905A676AA7}"/>
              </a:ext>
            </a:extLst>
          </p:cNvPr>
          <p:cNvSpPr txBox="1">
            <a:spLocks/>
          </p:cNvSpPr>
          <p:nvPr/>
        </p:nvSpPr>
        <p:spPr>
          <a:xfrm>
            <a:off x="373230" y="1898244"/>
            <a:ext cx="6677810" cy="346751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Ability to define one’s goals and act upon them.</a:t>
            </a: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Exercised at the </a:t>
            </a: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individual</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 and </a:t>
            </a: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group</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 levels via cooperative relations and collective action.</a:t>
            </a: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Entails building confidence, consciousness, aspirations and self-esteem, as well as improving knowledge, skills and capabilities.</a:t>
            </a: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Several subdimensions of agency that can be considered when measuring gender transformative change.</a:t>
            </a:r>
          </a:p>
        </p:txBody>
      </p:sp>
      <p:sp>
        <p:nvSpPr>
          <p:cNvPr id="2" name="TextBox 1">
            <a:extLst>
              <a:ext uri="{FF2B5EF4-FFF2-40B4-BE49-F238E27FC236}">
                <a16:creationId xmlns:a16="http://schemas.microsoft.com/office/drawing/2014/main" id="{0B194E07-1ABE-9A22-2616-7FE1D9A93837}"/>
              </a:ext>
            </a:extLst>
          </p:cNvPr>
          <p:cNvSpPr txBox="1"/>
          <p:nvPr/>
        </p:nvSpPr>
        <p:spPr>
          <a:xfrm>
            <a:off x="352910" y="5658671"/>
            <a:ext cx="7551569" cy="276999"/>
          </a:xfrm>
          <a:prstGeom prst="rect">
            <a:avLst/>
          </a:prstGeom>
          <a:noFill/>
        </p:spPr>
        <p:txBody>
          <a:bodyPr wrap="square" rtlCol="0">
            <a:spAutoFit/>
          </a:bodyPr>
          <a:lstStyle/>
          <a:p>
            <a:r>
              <a:rPr lang="en-US" sz="1200" dirty="0">
                <a:latin typeface="Montserrat" pitchFamily="2" charset="77"/>
              </a:rPr>
              <a:t>Sources: FAO, IFAD, WFP &amp; CGIAR Gender Impact Platform 2023; Kabeer 1999; </a:t>
            </a:r>
            <a:r>
              <a:rPr lang="en-US" sz="1200" dirty="0" err="1">
                <a:latin typeface="Montserrat" pitchFamily="2" charset="77"/>
              </a:rPr>
              <a:t>Mosedale</a:t>
            </a:r>
            <a:r>
              <a:rPr lang="en-US" sz="1200" dirty="0">
                <a:latin typeface="Montserrat" pitchFamily="2" charset="77"/>
              </a:rPr>
              <a:t> 2005  </a:t>
            </a:r>
          </a:p>
        </p:txBody>
      </p:sp>
      <p:pic>
        <p:nvPicPr>
          <p:cNvPr id="3" name="Picture 2" descr="A diagram of a company&#10;&#10;Description automatically generated">
            <a:extLst>
              <a:ext uri="{FF2B5EF4-FFF2-40B4-BE49-F238E27FC236}">
                <a16:creationId xmlns:a16="http://schemas.microsoft.com/office/drawing/2014/main" id="{A1DD79F6-56EC-13D4-D2FE-77BB2F0C35FE}"/>
              </a:ext>
            </a:extLst>
          </p:cNvPr>
          <p:cNvPicPr>
            <a:picLocks noChangeAspect="1"/>
          </p:cNvPicPr>
          <p:nvPr/>
        </p:nvPicPr>
        <p:blipFill>
          <a:blip r:embed="rId3" cstate="print">
            <a:extLst>
              <a:ext uri="{28A0092B-C50C-407E-A947-70E740481C1C}">
                <a14:useLocalDpi xmlns:a14="http://schemas.microsoft.com/office/drawing/2010/main" val="0"/>
              </a:ext>
            </a:extLst>
          </a:blip>
          <a:srcRect b="34217"/>
          <a:stretch/>
        </p:blipFill>
        <p:spPr>
          <a:xfrm>
            <a:off x="7091680" y="1493574"/>
            <a:ext cx="5049520" cy="4516470"/>
          </a:xfrm>
          <a:prstGeom prst="rect">
            <a:avLst/>
          </a:prstGeom>
          <a:effectLst>
            <a:outerShdw blurRad="685800" sx="104000" sy="104000" algn="ctr" rotWithShape="0">
              <a:prstClr val="black">
                <a:alpha val="20000"/>
              </a:prstClr>
            </a:outerShdw>
          </a:effectLst>
        </p:spPr>
      </p:pic>
    </p:spTree>
    <p:extLst>
      <p:ext uri="{BB962C8B-B14F-4D97-AF65-F5344CB8AC3E}">
        <p14:creationId xmlns:p14="http://schemas.microsoft.com/office/powerpoint/2010/main" val="37803479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D0D9D2-6E2B-4339-1CCC-9EC4F953C81A}"/>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97AC82A0-BCF7-3BE2-C00F-2881E2E3EDDE}"/>
              </a:ext>
            </a:extLst>
          </p:cNvPr>
          <p:cNvSpPr txBox="1">
            <a:spLocks/>
          </p:cNvSpPr>
          <p:nvPr/>
        </p:nvSpPr>
        <p:spPr>
          <a:xfrm>
            <a:off x="434191" y="311460"/>
            <a:ext cx="9434986" cy="63447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Where to measure change?</a:t>
            </a:r>
          </a:p>
        </p:txBody>
      </p:sp>
      <p:sp>
        <p:nvSpPr>
          <p:cNvPr id="13" name="Content Placeholder 2">
            <a:extLst>
              <a:ext uri="{FF2B5EF4-FFF2-40B4-BE49-F238E27FC236}">
                <a16:creationId xmlns:a16="http://schemas.microsoft.com/office/drawing/2014/main" id="{E8B7DFA5-32AB-366A-D9FD-AB3499DF5335}"/>
              </a:ext>
            </a:extLst>
          </p:cNvPr>
          <p:cNvSpPr txBox="1">
            <a:spLocks/>
          </p:cNvSpPr>
          <p:nvPr/>
        </p:nvSpPr>
        <p:spPr>
          <a:xfrm>
            <a:off x="7091037" y="2661642"/>
            <a:ext cx="4494159" cy="222913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Gender influences social and power relations at different levels.</a:t>
            </a: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Levels of influence are nested not independent: </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factors at one level can influence factors at another level.</a:t>
            </a:r>
          </a:p>
        </p:txBody>
      </p:sp>
      <p:grpSp>
        <p:nvGrpSpPr>
          <p:cNvPr id="22" name="Group 21">
            <a:extLst>
              <a:ext uri="{FF2B5EF4-FFF2-40B4-BE49-F238E27FC236}">
                <a16:creationId xmlns:a16="http://schemas.microsoft.com/office/drawing/2014/main" id="{90D1E98B-CE1E-705C-0CAA-AC265E42EA0F}"/>
              </a:ext>
            </a:extLst>
          </p:cNvPr>
          <p:cNvGrpSpPr/>
          <p:nvPr/>
        </p:nvGrpSpPr>
        <p:grpSpPr>
          <a:xfrm>
            <a:off x="918512" y="1340104"/>
            <a:ext cx="5320101" cy="5206436"/>
            <a:chOff x="480157" y="1459685"/>
            <a:chExt cx="4633886" cy="4531934"/>
          </a:xfrm>
        </p:grpSpPr>
        <p:grpSp>
          <p:nvGrpSpPr>
            <p:cNvPr id="16" name="Group 15">
              <a:extLst>
                <a:ext uri="{FF2B5EF4-FFF2-40B4-BE49-F238E27FC236}">
                  <a16:creationId xmlns:a16="http://schemas.microsoft.com/office/drawing/2014/main" id="{590351F3-A28A-025D-B900-F19C5E1B78CA}"/>
                </a:ext>
              </a:extLst>
            </p:cNvPr>
            <p:cNvGrpSpPr/>
            <p:nvPr/>
          </p:nvGrpSpPr>
          <p:grpSpPr>
            <a:xfrm>
              <a:off x="480157" y="1459685"/>
              <a:ext cx="4633886" cy="4531934"/>
              <a:chOff x="-522515" y="-2352425"/>
              <a:chExt cx="8559158" cy="7595601"/>
            </a:xfrm>
          </p:grpSpPr>
          <p:sp>
            <p:nvSpPr>
              <p:cNvPr id="10" name="Oval 9">
                <a:extLst>
                  <a:ext uri="{FF2B5EF4-FFF2-40B4-BE49-F238E27FC236}">
                    <a16:creationId xmlns:a16="http://schemas.microsoft.com/office/drawing/2014/main" id="{F0A4AC30-57D9-7434-D9F3-403BFE079DA3}"/>
                  </a:ext>
                </a:extLst>
              </p:cNvPr>
              <p:cNvSpPr/>
              <p:nvPr/>
            </p:nvSpPr>
            <p:spPr>
              <a:xfrm>
                <a:off x="-522515" y="-2352425"/>
                <a:ext cx="8559158" cy="7552018"/>
              </a:xfrm>
              <a:prstGeom prst="ellipse">
                <a:avLst/>
              </a:prstGeom>
              <a:solidFill>
                <a:srgbClr val="E6F4F8"/>
              </a:solidFill>
              <a:ln>
                <a:noFill/>
              </a:ln>
              <a:effectLst>
                <a:outerShdw blurRad="812800" sx="104000" sy="104000" algn="ctr" rotWithShape="0">
                  <a:prstClr val="black">
                    <a:alpha val="1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11" name="Oval 10">
                <a:extLst>
                  <a:ext uri="{FF2B5EF4-FFF2-40B4-BE49-F238E27FC236}">
                    <a16:creationId xmlns:a16="http://schemas.microsoft.com/office/drawing/2014/main" id="{E1F5EB70-7557-5BF7-64A1-65FC4E10F7A6}"/>
                  </a:ext>
                </a:extLst>
              </p:cNvPr>
              <p:cNvSpPr/>
              <p:nvPr/>
            </p:nvSpPr>
            <p:spPr>
              <a:xfrm>
                <a:off x="102836" y="-1250510"/>
                <a:ext cx="7308456" cy="6450103"/>
              </a:xfrm>
              <a:prstGeom prst="ellipse">
                <a:avLst/>
              </a:prstGeom>
              <a:solidFill>
                <a:srgbClr val="CCE8F0"/>
              </a:solidFill>
              <a:ln>
                <a:noFill/>
              </a:ln>
              <a:effectLst>
                <a:outerShdw blurRad="812800" sx="104000" sy="104000" algn="ctr" rotWithShape="0">
                  <a:prstClr val="black">
                    <a:alpha val="1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12" name="Oval 11">
                <a:extLst>
                  <a:ext uri="{FF2B5EF4-FFF2-40B4-BE49-F238E27FC236}">
                    <a16:creationId xmlns:a16="http://schemas.microsoft.com/office/drawing/2014/main" id="{1A353A07-E75A-BB7A-016E-7942717E7D17}"/>
                  </a:ext>
                </a:extLst>
              </p:cNvPr>
              <p:cNvSpPr/>
              <p:nvPr/>
            </p:nvSpPr>
            <p:spPr>
              <a:xfrm>
                <a:off x="678083" y="-1210"/>
                <a:ext cx="6006146" cy="5235916"/>
              </a:xfrm>
              <a:prstGeom prst="ellipse">
                <a:avLst/>
              </a:prstGeom>
              <a:solidFill>
                <a:srgbClr val="AEDCE7"/>
              </a:solidFill>
              <a:ln>
                <a:noFill/>
              </a:ln>
              <a:effectLst>
                <a:outerShdw blurRad="812800" sx="104000" sy="104000" algn="ctr" rotWithShape="0">
                  <a:prstClr val="black">
                    <a:alpha val="1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14" name="Oval 13">
                <a:extLst>
                  <a:ext uri="{FF2B5EF4-FFF2-40B4-BE49-F238E27FC236}">
                    <a16:creationId xmlns:a16="http://schemas.microsoft.com/office/drawing/2014/main" id="{EC9DF7B1-D1B5-6A93-249B-9B8B49A87BAF}"/>
                  </a:ext>
                </a:extLst>
              </p:cNvPr>
              <p:cNvSpPr/>
              <p:nvPr/>
            </p:nvSpPr>
            <p:spPr>
              <a:xfrm>
                <a:off x="1413784" y="1107135"/>
                <a:ext cx="4624580" cy="4107921"/>
              </a:xfrm>
              <a:prstGeom prst="ellipse">
                <a:avLst/>
              </a:prstGeom>
              <a:solidFill>
                <a:srgbClr val="8DD0DF"/>
              </a:solidFill>
              <a:ln>
                <a:noFill/>
              </a:ln>
              <a:effectLst>
                <a:outerShdw blurRad="812800" sx="104000" sy="104000" algn="ctr" rotWithShape="0">
                  <a:prstClr val="black">
                    <a:alpha val="1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15" name="Oval 14">
                <a:extLst>
                  <a:ext uri="{FF2B5EF4-FFF2-40B4-BE49-F238E27FC236}">
                    <a16:creationId xmlns:a16="http://schemas.microsoft.com/office/drawing/2014/main" id="{64CB5E56-FE68-9CE3-81C5-31430E546FE0}"/>
                  </a:ext>
                </a:extLst>
              </p:cNvPr>
              <p:cNvSpPr/>
              <p:nvPr/>
            </p:nvSpPr>
            <p:spPr>
              <a:xfrm>
                <a:off x="2049492" y="2362758"/>
                <a:ext cx="3263317" cy="2880418"/>
              </a:xfrm>
              <a:prstGeom prst="ellipse">
                <a:avLst/>
              </a:prstGeom>
              <a:solidFill>
                <a:srgbClr val="62C3D6"/>
              </a:solidFill>
              <a:ln>
                <a:noFill/>
              </a:ln>
              <a:effectLst>
                <a:outerShdw blurRad="812800" sx="104000" sy="104000" algn="ctr" rotWithShape="0">
                  <a:prstClr val="black">
                    <a:alpha val="1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effectLst>
                    <a:outerShdw blurRad="50800" dist="38100" algn="l" rotWithShape="0">
                      <a:schemeClr val="bg1">
                        <a:alpha val="40000"/>
                      </a:schemeClr>
                    </a:outerShdw>
                  </a:effectLst>
                  <a:latin typeface="Candara" panose="020E0502030303020204" pitchFamily="34" charset="0"/>
                </a:endParaRPr>
              </a:p>
            </p:txBody>
          </p:sp>
        </p:grpSp>
        <p:sp>
          <p:nvSpPr>
            <p:cNvPr id="17" name="TextBox 16">
              <a:extLst>
                <a:ext uri="{FF2B5EF4-FFF2-40B4-BE49-F238E27FC236}">
                  <a16:creationId xmlns:a16="http://schemas.microsoft.com/office/drawing/2014/main" id="{1571E32B-E87B-2DDA-0A5F-47FA2A7597E1}"/>
                </a:ext>
              </a:extLst>
            </p:cNvPr>
            <p:cNvSpPr txBox="1"/>
            <p:nvPr/>
          </p:nvSpPr>
          <p:spPr>
            <a:xfrm>
              <a:off x="2418272" y="1584547"/>
              <a:ext cx="1485635" cy="482227"/>
            </a:xfrm>
            <a:prstGeom prst="rect">
              <a:avLst/>
            </a:prstGeom>
            <a:noFill/>
          </p:spPr>
          <p:txBody>
            <a:bodyPr wrap="square" rtlCol="0">
              <a:spAutoFit/>
            </a:bodyPr>
            <a:lstStyle/>
            <a:p>
              <a:r>
                <a:rPr lang="en-IT" sz="1000" b="1" dirty="0">
                  <a:latin typeface="Montserrat" pitchFamily="2" charset="77"/>
                </a:rPr>
                <a:t>Macroenvironmental</a:t>
              </a:r>
            </a:p>
            <a:p>
              <a:r>
                <a:rPr lang="en-IT" sz="1000" dirty="0">
                  <a:latin typeface="Montserrat" pitchFamily="2" charset="77"/>
                </a:rPr>
                <a:t>(government, donors, development banks)</a:t>
              </a:r>
            </a:p>
          </p:txBody>
        </p:sp>
        <p:sp>
          <p:nvSpPr>
            <p:cNvPr id="18" name="TextBox 17">
              <a:extLst>
                <a:ext uri="{FF2B5EF4-FFF2-40B4-BE49-F238E27FC236}">
                  <a16:creationId xmlns:a16="http://schemas.microsoft.com/office/drawing/2014/main" id="{9E4C12D6-8653-7EB8-A501-87CBB9836B2B}"/>
                </a:ext>
              </a:extLst>
            </p:cNvPr>
            <p:cNvSpPr txBox="1"/>
            <p:nvPr/>
          </p:nvSpPr>
          <p:spPr>
            <a:xfrm>
              <a:off x="2418499" y="2217888"/>
              <a:ext cx="1683827" cy="616178"/>
            </a:xfrm>
            <a:prstGeom prst="rect">
              <a:avLst/>
            </a:prstGeom>
            <a:noFill/>
          </p:spPr>
          <p:txBody>
            <a:bodyPr wrap="square" rtlCol="0">
              <a:spAutoFit/>
            </a:bodyPr>
            <a:lstStyle/>
            <a:p>
              <a:r>
                <a:rPr lang="en-IT" sz="1000" b="1" dirty="0">
                  <a:latin typeface="Montserrat" pitchFamily="2" charset="77"/>
                </a:rPr>
                <a:t>Organizational</a:t>
              </a:r>
            </a:p>
            <a:p>
              <a:r>
                <a:rPr lang="en-IT" sz="1000" dirty="0">
                  <a:latin typeface="Montserrat" pitchFamily="2" charset="77"/>
                </a:rPr>
                <a:t>(public/private sector, research and development organizations, civil society)</a:t>
              </a:r>
            </a:p>
          </p:txBody>
        </p:sp>
        <p:sp>
          <p:nvSpPr>
            <p:cNvPr id="19" name="TextBox 18">
              <a:extLst>
                <a:ext uri="{FF2B5EF4-FFF2-40B4-BE49-F238E27FC236}">
                  <a16:creationId xmlns:a16="http://schemas.microsoft.com/office/drawing/2014/main" id="{5E2F7A9B-C832-E5D0-6B67-7BDCCC8813F2}"/>
                </a:ext>
              </a:extLst>
            </p:cNvPr>
            <p:cNvSpPr txBox="1"/>
            <p:nvPr/>
          </p:nvSpPr>
          <p:spPr>
            <a:xfrm>
              <a:off x="2418274" y="2988848"/>
              <a:ext cx="1485635" cy="482227"/>
            </a:xfrm>
            <a:prstGeom prst="rect">
              <a:avLst/>
            </a:prstGeom>
            <a:noFill/>
          </p:spPr>
          <p:txBody>
            <a:bodyPr wrap="square" rtlCol="0">
              <a:spAutoFit/>
            </a:bodyPr>
            <a:lstStyle/>
            <a:p>
              <a:r>
                <a:rPr lang="en-IT" sz="1000" b="1" dirty="0">
                  <a:latin typeface="Montserrat" pitchFamily="2" charset="77"/>
                </a:rPr>
                <a:t>Community</a:t>
              </a:r>
            </a:p>
            <a:p>
              <a:r>
                <a:rPr lang="en-IT" sz="1000" dirty="0">
                  <a:latin typeface="Montserrat" pitchFamily="2" charset="77"/>
                </a:rPr>
                <a:t>(leaders, local service providers, groups)</a:t>
              </a:r>
            </a:p>
          </p:txBody>
        </p:sp>
        <p:sp>
          <p:nvSpPr>
            <p:cNvPr id="20" name="TextBox 19">
              <a:extLst>
                <a:ext uri="{FF2B5EF4-FFF2-40B4-BE49-F238E27FC236}">
                  <a16:creationId xmlns:a16="http://schemas.microsoft.com/office/drawing/2014/main" id="{D8544159-A931-DA1E-E50A-645C890FCEFB}"/>
                </a:ext>
              </a:extLst>
            </p:cNvPr>
            <p:cNvSpPr txBox="1"/>
            <p:nvPr/>
          </p:nvSpPr>
          <p:spPr>
            <a:xfrm>
              <a:off x="2427282" y="3604047"/>
              <a:ext cx="1081313" cy="616178"/>
            </a:xfrm>
            <a:prstGeom prst="rect">
              <a:avLst/>
            </a:prstGeom>
            <a:noFill/>
          </p:spPr>
          <p:txBody>
            <a:bodyPr wrap="square" rtlCol="0">
              <a:spAutoFit/>
            </a:bodyPr>
            <a:lstStyle/>
            <a:p>
              <a:r>
                <a:rPr lang="en-IT" sz="1000" b="1" dirty="0">
                  <a:latin typeface="Montserrat" pitchFamily="2" charset="77"/>
                </a:rPr>
                <a:t>Household</a:t>
              </a:r>
            </a:p>
            <a:p>
              <a:r>
                <a:rPr lang="en-IT" sz="1000" dirty="0">
                  <a:latin typeface="Montserrat" pitchFamily="2" charset="77"/>
                </a:rPr>
                <a:t>(families, intrahousehold relationships)</a:t>
              </a:r>
            </a:p>
          </p:txBody>
        </p:sp>
        <p:sp>
          <p:nvSpPr>
            <p:cNvPr id="21" name="TextBox 20">
              <a:extLst>
                <a:ext uri="{FF2B5EF4-FFF2-40B4-BE49-F238E27FC236}">
                  <a16:creationId xmlns:a16="http://schemas.microsoft.com/office/drawing/2014/main" id="{4807BE00-C2F7-533E-D9AF-E19A9A29A9A7}"/>
                </a:ext>
              </a:extLst>
            </p:cNvPr>
            <p:cNvSpPr txBox="1"/>
            <p:nvPr/>
          </p:nvSpPr>
          <p:spPr>
            <a:xfrm>
              <a:off x="2418274" y="4468638"/>
              <a:ext cx="778860" cy="482227"/>
            </a:xfrm>
            <a:prstGeom prst="rect">
              <a:avLst/>
            </a:prstGeom>
            <a:noFill/>
          </p:spPr>
          <p:txBody>
            <a:bodyPr wrap="square" rtlCol="0">
              <a:spAutoFit/>
            </a:bodyPr>
            <a:lstStyle/>
            <a:p>
              <a:r>
                <a:rPr lang="en-IT" sz="1000" b="1" dirty="0">
                  <a:latin typeface="Montserrat" pitchFamily="2" charset="77"/>
                </a:rPr>
                <a:t>Individual</a:t>
              </a:r>
            </a:p>
            <a:p>
              <a:r>
                <a:rPr lang="en-IT" sz="1000" dirty="0">
                  <a:latin typeface="Montserrat" pitchFamily="2" charset="77"/>
                </a:rPr>
                <a:t>(women and men)</a:t>
              </a:r>
            </a:p>
          </p:txBody>
        </p:sp>
      </p:grpSp>
      <p:pic>
        <p:nvPicPr>
          <p:cNvPr id="23" name="Picture 22" descr="A person and person silhouettes&#10;&#10;Description automatically generated">
            <a:extLst>
              <a:ext uri="{FF2B5EF4-FFF2-40B4-BE49-F238E27FC236}">
                <a16:creationId xmlns:a16="http://schemas.microsoft.com/office/drawing/2014/main" id="{7635FB29-7BED-616B-A182-656F403E0198}"/>
              </a:ext>
            </a:extLst>
          </p:cNvPr>
          <p:cNvPicPr>
            <a:picLocks noChangeAspect="1"/>
          </p:cNvPicPr>
          <p:nvPr/>
        </p:nvPicPr>
        <p:blipFill>
          <a:blip r:embed="rId3">
            <a:alphaModFix/>
          </a:blip>
          <a:stretch>
            <a:fillRect/>
          </a:stretch>
        </p:blipFill>
        <p:spPr>
          <a:xfrm>
            <a:off x="2772119" y="4859042"/>
            <a:ext cx="444395" cy="439861"/>
          </a:xfrm>
          <a:prstGeom prst="rect">
            <a:avLst/>
          </a:prstGeom>
          <a:effectLst>
            <a:outerShdw blurRad="63500" sx="102000" sy="102000" algn="ctr" rotWithShape="0">
              <a:prstClr val="black">
                <a:alpha val="40000"/>
              </a:prstClr>
            </a:outerShdw>
          </a:effectLst>
        </p:spPr>
      </p:pic>
      <p:pic>
        <p:nvPicPr>
          <p:cNvPr id="24" name="Picture 23" descr="A black and white image of a family&#10;&#10;Description automatically generated">
            <a:extLst>
              <a:ext uri="{FF2B5EF4-FFF2-40B4-BE49-F238E27FC236}">
                <a16:creationId xmlns:a16="http://schemas.microsoft.com/office/drawing/2014/main" id="{8BAA4125-14FA-04AD-988B-88D3E843924D}"/>
              </a:ext>
            </a:extLst>
          </p:cNvPr>
          <p:cNvPicPr>
            <a:picLocks noChangeAspect="1"/>
          </p:cNvPicPr>
          <p:nvPr/>
        </p:nvPicPr>
        <p:blipFill>
          <a:blip r:embed="rId4">
            <a:alphaModFix/>
          </a:blip>
          <a:stretch>
            <a:fillRect/>
          </a:stretch>
        </p:blipFill>
        <p:spPr>
          <a:xfrm>
            <a:off x="2648228" y="4011638"/>
            <a:ext cx="568286" cy="468000"/>
          </a:xfrm>
          <a:prstGeom prst="rect">
            <a:avLst/>
          </a:prstGeom>
          <a:effectLst>
            <a:outerShdw blurRad="63500" sx="102000" sy="102000" algn="ctr" rotWithShape="0">
              <a:prstClr val="black">
                <a:alpha val="40000"/>
              </a:prstClr>
            </a:outerShdw>
          </a:effectLst>
        </p:spPr>
      </p:pic>
      <p:pic>
        <p:nvPicPr>
          <p:cNvPr id="25" name="Picture 24" descr="A person and person with circles around them&#10;&#10;Description automatically generated">
            <a:extLst>
              <a:ext uri="{FF2B5EF4-FFF2-40B4-BE49-F238E27FC236}">
                <a16:creationId xmlns:a16="http://schemas.microsoft.com/office/drawing/2014/main" id="{6A14F904-8DFE-E4B1-C577-3960E91DD601}"/>
              </a:ext>
            </a:extLst>
          </p:cNvPr>
          <p:cNvPicPr>
            <a:picLocks noChangeAspect="1"/>
          </p:cNvPicPr>
          <p:nvPr/>
        </p:nvPicPr>
        <p:blipFill>
          <a:blip r:embed="rId5">
            <a:alphaModFix/>
          </a:blip>
          <a:stretch>
            <a:fillRect/>
          </a:stretch>
        </p:blipFill>
        <p:spPr>
          <a:xfrm>
            <a:off x="2551924" y="2345859"/>
            <a:ext cx="609207" cy="468000"/>
          </a:xfrm>
          <a:prstGeom prst="rect">
            <a:avLst/>
          </a:prstGeom>
          <a:effectLst>
            <a:outerShdw blurRad="63500" sx="102000" sy="102000" algn="ctr" rotWithShape="0">
              <a:prstClr val="black">
                <a:alpha val="40000"/>
              </a:prstClr>
            </a:outerShdw>
          </a:effectLst>
        </p:spPr>
      </p:pic>
      <p:pic>
        <p:nvPicPr>
          <p:cNvPr id="26" name="Picture 25" descr="A group of people in black&#10;&#10;Description automatically generated">
            <a:extLst>
              <a:ext uri="{FF2B5EF4-FFF2-40B4-BE49-F238E27FC236}">
                <a16:creationId xmlns:a16="http://schemas.microsoft.com/office/drawing/2014/main" id="{DB542AF1-9138-015E-8E5F-9ABFE9CEEBF3}"/>
              </a:ext>
            </a:extLst>
          </p:cNvPr>
          <p:cNvPicPr>
            <a:picLocks noChangeAspect="1"/>
          </p:cNvPicPr>
          <p:nvPr/>
        </p:nvPicPr>
        <p:blipFill>
          <a:blip r:embed="rId6">
            <a:alphaModFix/>
          </a:blip>
          <a:stretch>
            <a:fillRect/>
          </a:stretch>
        </p:blipFill>
        <p:spPr>
          <a:xfrm>
            <a:off x="2601458" y="3221643"/>
            <a:ext cx="566214" cy="424661"/>
          </a:xfrm>
          <a:prstGeom prst="rect">
            <a:avLst/>
          </a:prstGeom>
          <a:effectLst>
            <a:outerShdw blurRad="63500" sx="102000" sy="102000" algn="ctr" rotWithShape="0">
              <a:prstClr val="black">
                <a:alpha val="40000"/>
              </a:prstClr>
            </a:outerShdw>
          </a:effectLst>
        </p:spPr>
      </p:pic>
      <p:pic>
        <p:nvPicPr>
          <p:cNvPr id="27" name="Picture 26">
            <a:extLst>
              <a:ext uri="{FF2B5EF4-FFF2-40B4-BE49-F238E27FC236}">
                <a16:creationId xmlns:a16="http://schemas.microsoft.com/office/drawing/2014/main" id="{14144643-BF0D-15B4-BD48-47EECE07FE21}"/>
              </a:ext>
            </a:extLst>
          </p:cNvPr>
          <p:cNvPicPr>
            <a:picLocks noChangeAspect="1"/>
          </p:cNvPicPr>
          <p:nvPr/>
        </p:nvPicPr>
        <p:blipFill>
          <a:blip r:embed="rId7">
            <a:alphaModFix/>
          </a:blip>
          <a:srcRect/>
          <a:stretch/>
        </p:blipFill>
        <p:spPr>
          <a:xfrm>
            <a:off x="2697070" y="1555123"/>
            <a:ext cx="470602" cy="47314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998922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Rectangle 266">
            <a:extLst>
              <a:ext uri="{FF2B5EF4-FFF2-40B4-BE49-F238E27FC236}">
                <a16:creationId xmlns:a16="http://schemas.microsoft.com/office/drawing/2014/main" id="{EAAA7171-2C04-6E82-2B64-306CCBF8A6D3}"/>
              </a:ext>
            </a:extLst>
          </p:cNvPr>
          <p:cNvSpPr/>
          <p:nvPr/>
        </p:nvSpPr>
        <p:spPr>
          <a:xfrm>
            <a:off x="144355" y="0"/>
            <a:ext cx="2113320" cy="6858000"/>
          </a:xfrm>
          <a:prstGeom prst="rect">
            <a:avLst/>
          </a:prstGeom>
          <a:solidFill>
            <a:srgbClr val="A2287E">
              <a:alpha val="1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21" name="Oval 120">
            <a:extLst>
              <a:ext uri="{FF2B5EF4-FFF2-40B4-BE49-F238E27FC236}">
                <a16:creationId xmlns:a16="http://schemas.microsoft.com/office/drawing/2014/main" id="{31946F3E-B375-C276-2C4A-99EC57BD7AA3}"/>
              </a:ext>
            </a:extLst>
          </p:cNvPr>
          <p:cNvSpPr/>
          <p:nvPr/>
        </p:nvSpPr>
        <p:spPr>
          <a:xfrm>
            <a:off x="2770495" y="305885"/>
            <a:ext cx="7491888" cy="6366681"/>
          </a:xfrm>
          <a:prstGeom prst="ellipse">
            <a:avLst/>
          </a:prstGeom>
          <a:solidFill>
            <a:srgbClr val="E6F4F8"/>
          </a:solidFill>
          <a:ln>
            <a:noFill/>
          </a:ln>
          <a:effectLst>
            <a:outerShdw blurRad="558800" sx="102000" sy="102000" algn="ctr" rotWithShape="0">
              <a:schemeClr val="tx1">
                <a:lumMod val="50000"/>
                <a:lumOff val="50000"/>
                <a:alpha val="16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122" name="Oval 121">
            <a:extLst>
              <a:ext uri="{FF2B5EF4-FFF2-40B4-BE49-F238E27FC236}">
                <a16:creationId xmlns:a16="http://schemas.microsoft.com/office/drawing/2014/main" id="{B08AD651-2779-6DE8-F710-FF9A1AFFAF59}"/>
              </a:ext>
            </a:extLst>
          </p:cNvPr>
          <p:cNvSpPr/>
          <p:nvPr/>
        </p:nvSpPr>
        <p:spPr>
          <a:xfrm>
            <a:off x="2783134" y="698382"/>
            <a:ext cx="6397139" cy="5572591"/>
          </a:xfrm>
          <a:prstGeom prst="ellipse">
            <a:avLst/>
          </a:prstGeom>
          <a:solidFill>
            <a:srgbClr val="CCE8F0"/>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123" name="Oval 122">
            <a:extLst>
              <a:ext uri="{FF2B5EF4-FFF2-40B4-BE49-F238E27FC236}">
                <a16:creationId xmlns:a16="http://schemas.microsoft.com/office/drawing/2014/main" id="{8E81392F-FB65-2384-7E32-DB5E3E7F9BDC}"/>
              </a:ext>
            </a:extLst>
          </p:cNvPr>
          <p:cNvSpPr/>
          <p:nvPr/>
        </p:nvSpPr>
        <p:spPr>
          <a:xfrm>
            <a:off x="2833991" y="1147983"/>
            <a:ext cx="5257220" cy="4650566"/>
          </a:xfrm>
          <a:prstGeom prst="ellipse">
            <a:avLst/>
          </a:prstGeom>
          <a:solidFill>
            <a:srgbClr val="AEDCE7"/>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124" name="Oval 123">
            <a:extLst>
              <a:ext uri="{FF2B5EF4-FFF2-40B4-BE49-F238E27FC236}">
                <a16:creationId xmlns:a16="http://schemas.microsoft.com/office/drawing/2014/main" id="{90C74126-7EBA-6A47-21A4-C51547DA3A9E}"/>
              </a:ext>
            </a:extLst>
          </p:cNvPr>
          <p:cNvSpPr/>
          <p:nvPr/>
        </p:nvSpPr>
        <p:spPr>
          <a:xfrm>
            <a:off x="2847611" y="1637979"/>
            <a:ext cx="4047925" cy="3645695"/>
          </a:xfrm>
          <a:prstGeom prst="ellipse">
            <a:avLst/>
          </a:prstGeom>
          <a:solidFill>
            <a:srgbClr val="8DD0DF"/>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125" name="Oval 124">
            <a:extLst>
              <a:ext uri="{FF2B5EF4-FFF2-40B4-BE49-F238E27FC236}">
                <a16:creationId xmlns:a16="http://schemas.microsoft.com/office/drawing/2014/main" id="{11EF6C50-1D88-FF34-5B84-68278CFAD89B}"/>
              </a:ext>
            </a:extLst>
          </p:cNvPr>
          <p:cNvSpPr/>
          <p:nvPr/>
        </p:nvSpPr>
        <p:spPr>
          <a:xfrm>
            <a:off x="2831358" y="2184726"/>
            <a:ext cx="2856403" cy="2488548"/>
          </a:xfrm>
          <a:prstGeom prst="ellipse">
            <a:avLst/>
          </a:prstGeom>
          <a:solidFill>
            <a:srgbClr val="62C3D6"/>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effectLst>
                <a:outerShdw blurRad="50800" dist="38100" algn="l" rotWithShape="0">
                  <a:schemeClr val="bg1">
                    <a:alpha val="40000"/>
                  </a:schemeClr>
                </a:outerShdw>
              </a:effectLst>
              <a:latin typeface="Candara" panose="020E0502030303020204" pitchFamily="34" charset="0"/>
            </a:endParaRPr>
          </a:p>
        </p:txBody>
      </p:sp>
      <p:grpSp>
        <p:nvGrpSpPr>
          <p:cNvPr id="248" name="Group 247">
            <a:extLst>
              <a:ext uri="{FF2B5EF4-FFF2-40B4-BE49-F238E27FC236}">
                <a16:creationId xmlns:a16="http://schemas.microsoft.com/office/drawing/2014/main" id="{228F2996-9BF3-85E1-1DBC-F00D88FCE88E}"/>
              </a:ext>
            </a:extLst>
          </p:cNvPr>
          <p:cNvGrpSpPr/>
          <p:nvPr/>
        </p:nvGrpSpPr>
        <p:grpSpPr>
          <a:xfrm>
            <a:off x="4631310" y="1331050"/>
            <a:ext cx="6172709" cy="2231874"/>
            <a:chOff x="4631310" y="1331050"/>
            <a:chExt cx="6172709" cy="2231874"/>
          </a:xfrm>
          <a:effectLst>
            <a:outerShdw blurRad="177800" sx="102000" sy="102000" algn="ctr" rotWithShape="0">
              <a:prstClr val="black">
                <a:alpha val="16000"/>
              </a:prstClr>
            </a:outerShdw>
          </a:effectLst>
        </p:grpSpPr>
        <p:sp>
          <p:nvSpPr>
            <p:cNvPr id="192" name="Oval 191">
              <a:extLst>
                <a:ext uri="{FF2B5EF4-FFF2-40B4-BE49-F238E27FC236}">
                  <a16:creationId xmlns:a16="http://schemas.microsoft.com/office/drawing/2014/main" id="{56EB5C44-7EB4-3982-868E-4372344F2F21}"/>
                </a:ext>
              </a:extLst>
            </p:cNvPr>
            <p:cNvSpPr/>
            <p:nvPr/>
          </p:nvSpPr>
          <p:spPr>
            <a:xfrm rot="464816">
              <a:off x="8663271" y="1373319"/>
              <a:ext cx="792000" cy="792000"/>
            </a:xfrm>
            <a:prstGeom prst="ellipse">
              <a:avLst/>
            </a:prstGeom>
            <a:solidFill>
              <a:srgbClr val="8DBB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sz="600" dirty="0">
                <a:latin typeface="Candara" panose="020E0502030303020204" pitchFamily="34" charset="0"/>
              </a:endParaRPr>
            </a:p>
          </p:txBody>
        </p:sp>
        <p:cxnSp>
          <p:nvCxnSpPr>
            <p:cNvPr id="193" name="Straight Connector 192">
              <a:extLst>
                <a:ext uri="{FF2B5EF4-FFF2-40B4-BE49-F238E27FC236}">
                  <a16:creationId xmlns:a16="http://schemas.microsoft.com/office/drawing/2014/main" id="{F0FA2F09-9DB5-C083-0986-5DF8400B5809}"/>
                </a:ext>
              </a:extLst>
            </p:cNvPr>
            <p:cNvCxnSpPr>
              <a:cxnSpLocks/>
            </p:cNvCxnSpPr>
            <p:nvPr/>
          </p:nvCxnSpPr>
          <p:spPr>
            <a:xfrm rot="464816" flipV="1">
              <a:off x="6250264" y="2137183"/>
              <a:ext cx="264342" cy="211687"/>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cxnSp>
          <p:nvCxnSpPr>
            <p:cNvPr id="194" name="Straight Connector 193">
              <a:extLst>
                <a:ext uri="{FF2B5EF4-FFF2-40B4-BE49-F238E27FC236}">
                  <a16:creationId xmlns:a16="http://schemas.microsoft.com/office/drawing/2014/main" id="{67ED76B9-BAC5-3DE9-DC98-C8889BCE1900}"/>
                </a:ext>
              </a:extLst>
            </p:cNvPr>
            <p:cNvCxnSpPr>
              <a:cxnSpLocks/>
              <a:stCxn id="196" idx="7"/>
            </p:cNvCxnSpPr>
            <p:nvPr/>
          </p:nvCxnSpPr>
          <p:spPr>
            <a:xfrm rot="464816" flipV="1">
              <a:off x="5316674" y="2712794"/>
              <a:ext cx="272379" cy="272415"/>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sp>
          <p:nvSpPr>
            <p:cNvPr id="195" name="Oval 194">
              <a:extLst>
                <a:ext uri="{FF2B5EF4-FFF2-40B4-BE49-F238E27FC236}">
                  <a16:creationId xmlns:a16="http://schemas.microsoft.com/office/drawing/2014/main" id="{91E4A4AF-CB84-DE42-7BD1-494D6D66B27E}"/>
                </a:ext>
              </a:extLst>
            </p:cNvPr>
            <p:cNvSpPr/>
            <p:nvPr/>
          </p:nvSpPr>
          <p:spPr>
            <a:xfrm rot="464816">
              <a:off x="5551927" y="2206869"/>
              <a:ext cx="792000" cy="792000"/>
            </a:xfrm>
            <a:prstGeom prst="ellipse">
              <a:avLst/>
            </a:prstGeom>
            <a:solidFill>
              <a:srgbClr val="399C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196" name="Oval 195">
              <a:extLst>
                <a:ext uri="{FF2B5EF4-FFF2-40B4-BE49-F238E27FC236}">
                  <a16:creationId xmlns:a16="http://schemas.microsoft.com/office/drawing/2014/main" id="{98F9E9D3-7F74-7C4D-5A5D-CA43B9273D25}"/>
                </a:ext>
              </a:extLst>
            </p:cNvPr>
            <p:cNvSpPr/>
            <p:nvPr/>
          </p:nvSpPr>
          <p:spPr>
            <a:xfrm rot="464816">
              <a:off x="4631310" y="2818761"/>
              <a:ext cx="744163" cy="744163"/>
            </a:xfrm>
            <a:prstGeom prst="ellipse">
              <a:avLst/>
            </a:prstGeom>
            <a:solidFill>
              <a:srgbClr val="00935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cxnSp>
          <p:nvCxnSpPr>
            <p:cNvPr id="197" name="Straight Connector 196">
              <a:extLst>
                <a:ext uri="{FF2B5EF4-FFF2-40B4-BE49-F238E27FC236}">
                  <a16:creationId xmlns:a16="http://schemas.microsoft.com/office/drawing/2014/main" id="{EFCD59F9-027C-BAF4-45F0-AC13BC909A6D}"/>
                </a:ext>
              </a:extLst>
            </p:cNvPr>
            <p:cNvCxnSpPr>
              <a:cxnSpLocks/>
            </p:cNvCxnSpPr>
            <p:nvPr/>
          </p:nvCxnSpPr>
          <p:spPr>
            <a:xfrm rot="464816" flipV="1">
              <a:off x="7211531" y="1738446"/>
              <a:ext cx="309877" cy="177141"/>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sp>
          <p:nvSpPr>
            <p:cNvPr id="198" name="Oval 197">
              <a:extLst>
                <a:ext uri="{FF2B5EF4-FFF2-40B4-BE49-F238E27FC236}">
                  <a16:creationId xmlns:a16="http://schemas.microsoft.com/office/drawing/2014/main" id="{B03010EC-BD19-3E56-47B7-55EB5A5BA03E}"/>
                </a:ext>
              </a:extLst>
            </p:cNvPr>
            <p:cNvSpPr/>
            <p:nvPr/>
          </p:nvSpPr>
          <p:spPr>
            <a:xfrm rot="464816">
              <a:off x="6486656" y="1682793"/>
              <a:ext cx="792000" cy="792000"/>
            </a:xfrm>
            <a:prstGeom prst="ellipse">
              <a:avLst/>
            </a:prstGeom>
            <a:solidFill>
              <a:srgbClr val="5AA5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dirty="0">
                <a:latin typeface="Candara" panose="020E0502030303020204" pitchFamily="34" charset="0"/>
              </a:endParaRPr>
            </a:p>
          </p:txBody>
        </p:sp>
        <p:sp>
          <p:nvSpPr>
            <p:cNvPr id="199" name="Oval 198">
              <a:extLst>
                <a:ext uri="{FF2B5EF4-FFF2-40B4-BE49-F238E27FC236}">
                  <a16:creationId xmlns:a16="http://schemas.microsoft.com/office/drawing/2014/main" id="{DFE03EEB-D82A-9755-BE0F-1B76BF56B185}"/>
                </a:ext>
              </a:extLst>
            </p:cNvPr>
            <p:cNvSpPr/>
            <p:nvPr/>
          </p:nvSpPr>
          <p:spPr>
            <a:xfrm rot="464816">
              <a:off x="7526574" y="1424616"/>
              <a:ext cx="792000" cy="792000"/>
            </a:xfrm>
            <a:prstGeom prst="ellipse">
              <a:avLst/>
            </a:prstGeom>
            <a:solidFill>
              <a:srgbClr val="75B0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cxnSp>
          <p:nvCxnSpPr>
            <p:cNvPr id="200" name="Straight Connector 199">
              <a:extLst>
                <a:ext uri="{FF2B5EF4-FFF2-40B4-BE49-F238E27FC236}">
                  <a16:creationId xmlns:a16="http://schemas.microsoft.com/office/drawing/2014/main" id="{51CC7AC5-6235-2993-958B-876D87DA2ADA}"/>
                </a:ext>
              </a:extLst>
            </p:cNvPr>
            <p:cNvCxnSpPr>
              <a:cxnSpLocks/>
            </p:cNvCxnSpPr>
            <p:nvPr/>
          </p:nvCxnSpPr>
          <p:spPr>
            <a:xfrm rot="464816" flipV="1">
              <a:off x="8255330" y="1572697"/>
              <a:ext cx="472659" cy="81004"/>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cxnSp>
          <p:nvCxnSpPr>
            <p:cNvPr id="201" name="Straight Connector 200">
              <a:extLst>
                <a:ext uri="{FF2B5EF4-FFF2-40B4-BE49-F238E27FC236}">
                  <a16:creationId xmlns:a16="http://schemas.microsoft.com/office/drawing/2014/main" id="{29221A84-B7E2-8888-BA2B-DB28D68A6FA9}"/>
                </a:ext>
              </a:extLst>
            </p:cNvPr>
            <p:cNvCxnSpPr>
              <a:cxnSpLocks/>
              <a:endCxn id="203" idx="1"/>
            </p:cNvCxnSpPr>
            <p:nvPr/>
          </p:nvCxnSpPr>
          <p:spPr>
            <a:xfrm>
              <a:off x="9413429" y="1687264"/>
              <a:ext cx="389104" cy="143405"/>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sp>
          <p:nvSpPr>
            <p:cNvPr id="202" name="Oval 201">
              <a:extLst>
                <a:ext uri="{FF2B5EF4-FFF2-40B4-BE49-F238E27FC236}">
                  <a16:creationId xmlns:a16="http://schemas.microsoft.com/office/drawing/2014/main" id="{A540D7E7-F7AE-B951-C16E-EBDB085D990A}"/>
                </a:ext>
              </a:extLst>
            </p:cNvPr>
            <p:cNvSpPr/>
            <p:nvPr/>
          </p:nvSpPr>
          <p:spPr>
            <a:xfrm rot="464816">
              <a:off x="9802426" y="1331050"/>
              <a:ext cx="1001486" cy="1000800"/>
            </a:xfrm>
            <a:prstGeom prst="ellipse">
              <a:avLst/>
            </a:prstGeom>
            <a:solidFill>
              <a:srgbClr val="00935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203" name="TextBox 202">
              <a:extLst>
                <a:ext uri="{FF2B5EF4-FFF2-40B4-BE49-F238E27FC236}">
                  <a16:creationId xmlns:a16="http://schemas.microsoft.com/office/drawing/2014/main" id="{6F2346C5-66A7-AB07-06EF-0B379D99EBE2}"/>
                </a:ext>
              </a:extLst>
            </p:cNvPr>
            <p:cNvSpPr txBox="1"/>
            <p:nvPr/>
          </p:nvSpPr>
          <p:spPr>
            <a:xfrm>
              <a:off x="9802533" y="1561364"/>
              <a:ext cx="1001486" cy="538609"/>
            </a:xfrm>
            <a:prstGeom prst="rect">
              <a:avLst/>
            </a:prstGeom>
            <a:noFill/>
          </p:spPr>
          <p:txBody>
            <a:bodyPr wrap="square" rtlCol="0">
              <a:spAutoFit/>
            </a:bodyPr>
            <a:lstStyle/>
            <a:p>
              <a:pPr algn="ctr"/>
              <a:r>
                <a:rPr lang="en-IT" sz="1000" b="1" dirty="0">
                  <a:solidFill>
                    <a:schemeClr val="bg1"/>
                  </a:solidFill>
                  <a:latin typeface="Candara" panose="020E0502030303020204" pitchFamily="34" charset="0"/>
                </a:rPr>
                <a:t>Formal social institutions </a:t>
              </a:r>
              <a:r>
                <a:rPr lang="en-IT" sz="900" dirty="0">
                  <a:solidFill>
                    <a:schemeClr val="bg1"/>
                  </a:solidFill>
                  <a:latin typeface="Candara" panose="020E0502030303020204" pitchFamily="34" charset="0"/>
                </a:rPr>
                <a:t>(policies/laws)</a:t>
              </a:r>
            </a:p>
          </p:txBody>
        </p:sp>
      </p:grpSp>
      <p:grpSp>
        <p:nvGrpSpPr>
          <p:cNvPr id="204" name="Group 203">
            <a:extLst>
              <a:ext uri="{FF2B5EF4-FFF2-40B4-BE49-F238E27FC236}">
                <a16:creationId xmlns:a16="http://schemas.microsoft.com/office/drawing/2014/main" id="{791C2678-4305-FC88-D48F-65202B88D338}"/>
              </a:ext>
            </a:extLst>
          </p:cNvPr>
          <p:cNvGrpSpPr/>
          <p:nvPr/>
        </p:nvGrpSpPr>
        <p:grpSpPr>
          <a:xfrm rot="367675">
            <a:off x="5992922" y="2271103"/>
            <a:ext cx="5383977" cy="1786694"/>
            <a:chOff x="5729767" y="2427514"/>
            <a:chExt cx="5383977" cy="1786694"/>
          </a:xfrm>
          <a:effectLst>
            <a:outerShdw blurRad="177800" sx="102000" sy="102000" algn="ctr" rotWithShape="0">
              <a:prstClr val="black">
                <a:alpha val="16000"/>
              </a:prstClr>
            </a:outerShdw>
          </a:effectLst>
        </p:grpSpPr>
        <p:cxnSp>
          <p:nvCxnSpPr>
            <p:cNvPr id="205" name="Straight Connector 204">
              <a:extLst>
                <a:ext uri="{FF2B5EF4-FFF2-40B4-BE49-F238E27FC236}">
                  <a16:creationId xmlns:a16="http://schemas.microsoft.com/office/drawing/2014/main" id="{9D001AD9-CB41-AFFB-A1AF-21725761415C}"/>
                </a:ext>
              </a:extLst>
            </p:cNvPr>
            <p:cNvCxnSpPr>
              <a:cxnSpLocks/>
            </p:cNvCxnSpPr>
            <p:nvPr/>
          </p:nvCxnSpPr>
          <p:spPr>
            <a:xfrm flipV="1">
              <a:off x="6426073" y="3355287"/>
              <a:ext cx="396809" cy="288690"/>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cxnSp>
          <p:nvCxnSpPr>
            <p:cNvPr id="206" name="Straight Connector 205">
              <a:extLst>
                <a:ext uri="{FF2B5EF4-FFF2-40B4-BE49-F238E27FC236}">
                  <a16:creationId xmlns:a16="http://schemas.microsoft.com/office/drawing/2014/main" id="{0BBA4486-870E-6C58-77DE-8C8A08C1E150}"/>
                </a:ext>
              </a:extLst>
            </p:cNvPr>
            <p:cNvCxnSpPr>
              <a:cxnSpLocks/>
            </p:cNvCxnSpPr>
            <p:nvPr/>
          </p:nvCxnSpPr>
          <p:spPr>
            <a:xfrm flipV="1">
              <a:off x="7492876" y="2938281"/>
              <a:ext cx="501856" cy="177263"/>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cxnSp>
          <p:nvCxnSpPr>
            <p:cNvPr id="207" name="Straight Connector 206">
              <a:extLst>
                <a:ext uri="{FF2B5EF4-FFF2-40B4-BE49-F238E27FC236}">
                  <a16:creationId xmlns:a16="http://schemas.microsoft.com/office/drawing/2014/main" id="{EB1D1653-DC3F-6584-6C70-8BD96EFB4DC3}"/>
                </a:ext>
              </a:extLst>
            </p:cNvPr>
            <p:cNvCxnSpPr>
              <a:cxnSpLocks/>
            </p:cNvCxnSpPr>
            <p:nvPr/>
          </p:nvCxnSpPr>
          <p:spPr>
            <a:xfrm flipV="1">
              <a:off x="8607570" y="2769515"/>
              <a:ext cx="432560" cy="77064"/>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cxnSp>
          <p:nvCxnSpPr>
            <p:cNvPr id="208" name="Straight Connector 207">
              <a:extLst>
                <a:ext uri="{FF2B5EF4-FFF2-40B4-BE49-F238E27FC236}">
                  <a16:creationId xmlns:a16="http://schemas.microsoft.com/office/drawing/2014/main" id="{1C27AFA8-153B-3616-F468-6FC305DA3DC1}"/>
                </a:ext>
              </a:extLst>
            </p:cNvPr>
            <p:cNvCxnSpPr>
              <a:cxnSpLocks/>
            </p:cNvCxnSpPr>
            <p:nvPr/>
          </p:nvCxnSpPr>
          <p:spPr>
            <a:xfrm>
              <a:off x="9728564" y="2747733"/>
              <a:ext cx="479180" cy="5669"/>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sp>
          <p:nvSpPr>
            <p:cNvPr id="209" name="Oval 208">
              <a:extLst>
                <a:ext uri="{FF2B5EF4-FFF2-40B4-BE49-F238E27FC236}">
                  <a16:creationId xmlns:a16="http://schemas.microsoft.com/office/drawing/2014/main" id="{99552F2E-7D34-CECB-5B6A-2E99E070062D}"/>
                </a:ext>
              </a:extLst>
            </p:cNvPr>
            <p:cNvSpPr/>
            <p:nvPr/>
          </p:nvSpPr>
          <p:spPr>
            <a:xfrm>
              <a:off x="5729767" y="3422208"/>
              <a:ext cx="792000" cy="792000"/>
            </a:xfrm>
            <a:prstGeom prst="ellipse">
              <a:avLst/>
            </a:prstGeom>
            <a:solidFill>
              <a:srgbClr val="71458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dirty="0">
                <a:latin typeface="Candara" panose="020E0502030303020204" pitchFamily="34" charset="0"/>
              </a:endParaRPr>
            </a:p>
          </p:txBody>
        </p:sp>
        <p:sp>
          <p:nvSpPr>
            <p:cNvPr id="210" name="Oval 209">
              <a:extLst>
                <a:ext uri="{FF2B5EF4-FFF2-40B4-BE49-F238E27FC236}">
                  <a16:creationId xmlns:a16="http://schemas.microsoft.com/office/drawing/2014/main" id="{288F3279-3991-AC8E-349D-2495367C8562}"/>
                </a:ext>
              </a:extLst>
            </p:cNvPr>
            <p:cNvSpPr/>
            <p:nvPr/>
          </p:nvSpPr>
          <p:spPr>
            <a:xfrm>
              <a:off x="6810656" y="2952157"/>
              <a:ext cx="792000" cy="792000"/>
            </a:xfrm>
            <a:prstGeom prst="ellipse">
              <a:avLst/>
            </a:prstGeom>
            <a:solidFill>
              <a:srgbClr val="8B66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dirty="0">
                <a:latin typeface="Candara" panose="020E0502030303020204" pitchFamily="34" charset="0"/>
              </a:endParaRPr>
            </a:p>
          </p:txBody>
        </p:sp>
        <p:sp>
          <p:nvSpPr>
            <p:cNvPr id="211" name="Oval 210">
              <a:extLst>
                <a:ext uri="{FF2B5EF4-FFF2-40B4-BE49-F238E27FC236}">
                  <a16:creationId xmlns:a16="http://schemas.microsoft.com/office/drawing/2014/main" id="{1E511404-3D0D-B392-6351-F80F29CAE6B0}"/>
                </a:ext>
              </a:extLst>
            </p:cNvPr>
            <p:cNvSpPr/>
            <p:nvPr/>
          </p:nvSpPr>
          <p:spPr>
            <a:xfrm>
              <a:off x="7906346" y="2659527"/>
              <a:ext cx="792000" cy="792000"/>
            </a:xfrm>
            <a:prstGeom prst="ellipse">
              <a:avLst/>
            </a:prstGeom>
            <a:solidFill>
              <a:srgbClr val="9878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dirty="0">
                <a:latin typeface="Candara" panose="020E0502030303020204" pitchFamily="34" charset="0"/>
              </a:endParaRPr>
            </a:p>
          </p:txBody>
        </p:sp>
        <p:sp>
          <p:nvSpPr>
            <p:cNvPr id="212" name="Oval 211">
              <a:extLst>
                <a:ext uri="{FF2B5EF4-FFF2-40B4-BE49-F238E27FC236}">
                  <a16:creationId xmlns:a16="http://schemas.microsoft.com/office/drawing/2014/main" id="{5D9C5281-4DA9-853A-6DD4-B8788E327CB7}"/>
                </a:ext>
              </a:extLst>
            </p:cNvPr>
            <p:cNvSpPr/>
            <p:nvPr/>
          </p:nvSpPr>
          <p:spPr>
            <a:xfrm>
              <a:off x="8996218" y="2521518"/>
              <a:ext cx="792000" cy="792000"/>
            </a:xfrm>
            <a:prstGeom prst="ellipse">
              <a:avLst/>
            </a:prstGeom>
            <a:solidFill>
              <a:srgbClr val="A68BB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dirty="0">
                <a:latin typeface="Candara" panose="020E0502030303020204" pitchFamily="34" charset="0"/>
              </a:endParaRPr>
            </a:p>
          </p:txBody>
        </p:sp>
        <p:sp>
          <p:nvSpPr>
            <p:cNvPr id="213" name="Oval 212">
              <a:extLst>
                <a:ext uri="{FF2B5EF4-FFF2-40B4-BE49-F238E27FC236}">
                  <a16:creationId xmlns:a16="http://schemas.microsoft.com/office/drawing/2014/main" id="{EC49C1B0-CB5F-298E-D8EB-F07930BEB6FA}"/>
                </a:ext>
              </a:extLst>
            </p:cNvPr>
            <p:cNvSpPr/>
            <p:nvPr/>
          </p:nvSpPr>
          <p:spPr>
            <a:xfrm>
              <a:off x="10112258" y="2427514"/>
              <a:ext cx="1001486" cy="1001486"/>
            </a:xfrm>
            <a:prstGeom prst="ellipse">
              <a:avLst/>
            </a:prstGeom>
            <a:solidFill>
              <a:srgbClr val="71458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214" name="TextBox 213">
              <a:extLst>
                <a:ext uri="{FF2B5EF4-FFF2-40B4-BE49-F238E27FC236}">
                  <a16:creationId xmlns:a16="http://schemas.microsoft.com/office/drawing/2014/main" id="{0B56A635-E312-B027-BCEE-01C3B6997AA8}"/>
                </a:ext>
              </a:extLst>
            </p:cNvPr>
            <p:cNvSpPr txBox="1"/>
            <p:nvPr/>
          </p:nvSpPr>
          <p:spPr>
            <a:xfrm rot="21232325">
              <a:off x="10112258" y="2713211"/>
              <a:ext cx="1001486" cy="400110"/>
            </a:xfrm>
            <a:prstGeom prst="rect">
              <a:avLst/>
            </a:prstGeom>
            <a:noFill/>
          </p:spPr>
          <p:txBody>
            <a:bodyPr wrap="square" rtlCol="0">
              <a:spAutoFit/>
            </a:bodyPr>
            <a:lstStyle/>
            <a:p>
              <a:pPr algn="ctr"/>
              <a:r>
                <a:rPr lang="en-IT" sz="1000" b="1" dirty="0">
                  <a:solidFill>
                    <a:schemeClr val="bg1"/>
                  </a:solidFill>
                  <a:latin typeface="Candara" panose="020E0502030303020204" pitchFamily="34" charset="0"/>
                </a:rPr>
                <a:t>Power relations</a:t>
              </a:r>
              <a:endParaRPr lang="en-IT" sz="900" dirty="0">
                <a:solidFill>
                  <a:schemeClr val="bg1"/>
                </a:solidFill>
                <a:latin typeface="Candara" panose="020E0502030303020204" pitchFamily="34" charset="0"/>
              </a:endParaRPr>
            </a:p>
          </p:txBody>
        </p:sp>
      </p:grpSp>
      <p:grpSp>
        <p:nvGrpSpPr>
          <p:cNvPr id="216" name="Group 215">
            <a:extLst>
              <a:ext uri="{FF2B5EF4-FFF2-40B4-BE49-F238E27FC236}">
                <a16:creationId xmlns:a16="http://schemas.microsoft.com/office/drawing/2014/main" id="{82A42C9C-9B94-AED8-780A-35B26F47B430}"/>
              </a:ext>
            </a:extLst>
          </p:cNvPr>
          <p:cNvGrpSpPr/>
          <p:nvPr/>
        </p:nvGrpSpPr>
        <p:grpSpPr>
          <a:xfrm rot="331321">
            <a:off x="4490741" y="3629017"/>
            <a:ext cx="6658630" cy="1403123"/>
            <a:chOff x="4524663" y="3928261"/>
            <a:chExt cx="6658630" cy="1403123"/>
          </a:xfrm>
          <a:effectLst>
            <a:outerShdw blurRad="177800" sx="102000" sy="102000" algn="ctr" rotWithShape="0">
              <a:prstClr val="black">
                <a:alpha val="16000"/>
              </a:prstClr>
            </a:outerShdw>
          </a:effectLst>
        </p:grpSpPr>
        <p:cxnSp>
          <p:nvCxnSpPr>
            <p:cNvPr id="217" name="Straight Connector 216">
              <a:extLst>
                <a:ext uri="{FF2B5EF4-FFF2-40B4-BE49-F238E27FC236}">
                  <a16:creationId xmlns:a16="http://schemas.microsoft.com/office/drawing/2014/main" id="{0774129C-F9A2-D589-8F9D-024A45BDC04F}"/>
                </a:ext>
              </a:extLst>
            </p:cNvPr>
            <p:cNvCxnSpPr>
              <a:cxnSpLocks/>
            </p:cNvCxnSpPr>
            <p:nvPr/>
          </p:nvCxnSpPr>
          <p:spPr>
            <a:xfrm flipV="1">
              <a:off x="9844437" y="4424124"/>
              <a:ext cx="570350" cy="74985"/>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grpSp>
          <p:nvGrpSpPr>
            <p:cNvPr id="218" name="Group 217">
              <a:extLst>
                <a:ext uri="{FF2B5EF4-FFF2-40B4-BE49-F238E27FC236}">
                  <a16:creationId xmlns:a16="http://schemas.microsoft.com/office/drawing/2014/main" id="{6B36F828-42EB-A39E-6E0E-372782457DE6}"/>
                </a:ext>
              </a:extLst>
            </p:cNvPr>
            <p:cNvGrpSpPr/>
            <p:nvPr/>
          </p:nvGrpSpPr>
          <p:grpSpPr>
            <a:xfrm>
              <a:off x="4524663" y="3928261"/>
              <a:ext cx="6658630" cy="1403123"/>
              <a:chOff x="4524663" y="3928261"/>
              <a:chExt cx="6658630" cy="1403123"/>
            </a:xfrm>
          </p:grpSpPr>
          <p:cxnSp>
            <p:nvCxnSpPr>
              <p:cNvPr id="219" name="Straight Connector 218">
                <a:extLst>
                  <a:ext uri="{FF2B5EF4-FFF2-40B4-BE49-F238E27FC236}">
                    <a16:creationId xmlns:a16="http://schemas.microsoft.com/office/drawing/2014/main" id="{4FB49676-6C36-84BC-5E65-6F9CD98B2438}"/>
                  </a:ext>
                </a:extLst>
              </p:cNvPr>
              <p:cNvCxnSpPr>
                <a:cxnSpLocks/>
              </p:cNvCxnSpPr>
              <p:nvPr/>
            </p:nvCxnSpPr>
            <p:spPr>
              <a:xfrm>
                <a:off x="5206713" y="4658007"/>
                <a:ext cx="490909" cy="58675"/>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cxnSp>
            <p:nvCxnSpPr>
              <p:cNvPr id="220" name="Straight Connector 219">
                <a:extLst>
                  <a:ext uri="{FF2B5EF4-FFF2-40B4-BE49-F238E27FC236}">
                    <a16:creationId xmlns:a16="http://schemas.microsoft.com/office/drawing/2014/main" id="{DF9593E6-B2C8-EC49-8DF0-9219546B2AF7}"/>
                  </a:ext>
                </a:extLst>
              </p:cNvPr>
              <p:cNvCxnSpPr>
                <a:cxnSpLocks/>
              </p:cNvCxnSpPr>
              <p:nvPr/>
            </p:nvCxnSpPr>
            <p:spPr>
              <a:xfrm flipV="1">
                <a:off x="6355119" y="4769995"/>
                <a:ext cx="497611" cy="23930"/>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cxnSp>
            <p:nvCxnSpPr>
              <p:cNvPr id="221" name="Straight Connector 220">
                <a:extLst>
                  <a:ext uri="{FF2B5EF4-FFF2-40B4-BE49-F238E27FC236}">
                    <a16:creationId xmlns:a16="http://schemas.microsoft.com/office/drawing/2014/main" id="{71E04396-432E-8095-E696-9D59130EAC29}"/>
                  </a:ext>
                </a:extLst>
              </p:cNvPr>
              <p:cNvCxnSpPr>
                <a:cxnSpLocks/>
              </p:cNvCxnSpPr>
              <p:nvPr/>
            </p:nvCxnSpPr>
            <p:spPr>
              <a:xfrm flipV="1">
                <a:off x="7620801" y="4665192"/>
                <a:ext cx="530752" cy="64259"/>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cxnSp>
            <p:nvCxnSpPr>
              <p:cNvPr id="222" name="Straight Connector 221">
                <a:extLst>
                  <a:ext uri="{FF2B5EF4-FFF2-40B4-BE49-F238E27FC236}">
                    <a16:creationId xmlns:a16="http://schemas.microsoft.com/office/drawing/2014/main" id="{FC6CBCA6-63D3-E7AB-E8E6-AB498805AEA5}"/>
                  </a:ext>
                </a:extLst>
              </p:cNvPr>
              <p:cNvCxnSpPr>
                <a:cxnSpLocks/>
                <a:stCxn id="226" idx="7"/>
              </p:cNvCxnSpPr>
              <p:nvPr/>
            </p:nvCxnSpPr>
            <p:spPr>
              <a:xfrm flipV="1">
                <a:off x="8516700" y="4539384"/>
                <a:ext cx="707000" cy="115986"/>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sp>
            <p:nvSpPr>
              <p:cNvPr id="223" name="Oval 222">
                <a:extLst>
                  <a:ext uri="{FF2B5EF4-FFF2-40B4-BE49-F238E27FC236}">
                    <a16:creationId xmlns:a16="http://schemas.microsoft.com/office/drawing/2014/main" id="{A02CA4E7-0A3F-19D7-EC67-A87BCB205A02}"/>
                  </a:ext>
                </a:extLst>
              </p:cNvPr>
              <p:cNvSpPr/>
              <p:nvPr/>
            </p:nvSpPr>
            <p:spPr>
              <a:xfrm>
                <a:off x="4524663" y="4285105"/>
                <a:ext cx="744163" cy="744163"/>
              </a:xfrm>
              <a:prstGeom prst="ellipse">
                <a:avLst/>
              </a:prstGeom>
              <a:solidFill>
                <a:srgbClr val="CE4D7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224" name="Oval 223">
                <a:extLst>
                  <a:ext uri="{FF2B5EF4-FFF2-40B4-BE49-F238E27FC236}">
                    <a16:creationId xmlns:a16="http://schemas.microsoft.com/office/drawing/2014/main" id="{B02831C9-4B70-FBAF-E329-B739823CDDE5}"/>
                  </a:ext>
                </a:extLst>
              </p:cNvPr>
              <p:cNvSpPr/>
              <p:nvPr/>
            </p:nvSpPr>
            <p:spPr>
              <a:xfrm>
                <a:off x="5587627" y="4373995"/>
                <a:ext cx="792000" cy="792000"/>
              </a:xfrm>
              <a:prstGeom prst="ellipse">
                <a:avLst/>
              </a:prstGeom>
              <a:solidFill>
                <a:srgbClr val="D2628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dirty="0">
                  <a:latin typeface="Candara" panose="020E0502030303020204" pitchFamily="34" charset="0"/>
                </a:endParaRPr>
              </a:p>
            </p:txBody>
          </p:sp>
          <p:sp>
            <p:nvSpPr>
              <p:cNvPr id="225" name="Oval 224">
                <a:extLst>
                  <a:ext uri="{FF2B5EF4-FFF2-40B4-BE49-F238E27FC236}">
                    <a16:creationId xmlns:a16="http://schemas.microsoft.com/office/drawing/2014/main" id="{4F94CF6A-206B-1D22-31C9-0419B2773E16}"/>
                  </a:ext>
                </a:extLst>
              </p:cNvPr>
              <p:cNvSpPr/>
              <p:nvPr/>
            </p:nvSpPr>
            <p:spPr>
              <a:xfrm>
                <a:off x="6853075" y="4367251"/>
                <a:ext cx="792000" cy="792000"/>
              </a:xfrm>
              <a:prstGeom prst="ellipse">
                <a:avLst/>
              </a:prstGeom>
              <a:solidFill>
                <a:srgbClr val="D776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dirty="0">
                  <a:latin typeface="Candara" panose="020E0502030303020204" pitchFamily="34" charset="0"/>
                </a:endParaRPr>
              </a:p>
            </p:txBody>
          </p:sp>
          <p:sp>
            <p:nvSpPr>
              <p:cNvPr id="226" name="Oval 225">
                <a:extLst>
                  <a:ext uri="{FF2B5EF4-FFF2-40B4-BE49-F238E27FC236}">
                    <a16:creationId xmlns:a16="http://schemas.microsoft.com/office/drawing/2014/main" id="{ED375BCF-38B6-54D8-4B56-32A250F15EE8}"/>
                  </a:ext>
                </a:extLst>
              </p:cNvPr>
              <p:cNvSpPr/>
              <p:nvPr/>
            </p:nvSpPr>
            <p:spPr>
              <a:xfrm>
                <a:off x="7840686" y="4539384"/>
                <a:ext cx="792000" cy="792000"/>
              </a:xfrm>
              <a:prstGeom prst="ellipse">
                <a:avLst/>
              </a:prstGeom>
              <a:solidFill>
                <a:srgbClr val="DC88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dirty="0">
                  <a:latin typeface="Candara" panose="020E0502030303020204" pitchFamily="34" charset="0"/>
                </a:endParaRPr>
              </a:p>
            </p:txBody>
          </p:sp>
          <p:sp>
            <p:nvSpPr>
              <p:cNvPr id="227" name="Oval 226">
                <a:extLst>
                  <a:ext uri="{FF2B5EF4-FFF2-40B4-BE49-F238E27FC236}">
                    <a16:creationId xmlns:a16="http://schemas.microsoft.com/office/drawing/2014/main" id="{144CC083-309E-5ABF-20B9-0EA1594E7A96}"/>
                  </a:ext>
                </a:extLst>
              </p:cNvPr>
              <p:cNvSpPr/>
              <p:nvPr/>
            </p:nvSpPr>
            <p:spPr>
              <a:xfrm>
                <a:off x="8192328" y="3947898"/>
                <a:ext cx="792000" cy="792000"/>
              </a:xfrm>
              <a:prstGeom prst="ellipse">
                <a:avLst/>
              </a:prstGeom>
              <a:solidFill>
                <a:srgbClr val="DC88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dirty="0">
                  <a:latin typeface="Candara" panose="020E0502030303020204" pitchFamily="34" charset="0"/>
                </a:endParaRPr>
              </a:p>
            </p:txBody>
          </p:sp>
          <p:sp>
            <p:nvSpPr>
              <p:cNvPr id="228" name="Oval 227">
                <a:extLst>
                  <a:ext uri="{FF2B5EF4-FFF2-40B4-BE49-F238E27FC236}">
                    <a16:creationId xmlns:a16="http://schemas.microsoft.com/office/drawing/2014/main" id="{7251847F-13DD-4796-CE47-97F73889082E}"/>
                  </a:ext>
                </a:extLst>
              </p:cNvPr>
              <p:cNvSpPr/>
              <p:nvPr/>
            </p:nvSpPr>
            <p:spPr>
              <a:xfrm>
                <a:off x="9147663" y="4005302"/>
                <a:ext cx="792000" cy="792000"/>
              </a:xfrm>
              <a:prstGeom prst="ellipse">
                <a:avLst/>
              </a:prstGeom>
              <a:solidFill>
                <a:srgbClr val="E19BA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dirty="0">
                  <a:latin typeface="Candara" panose="020E0502030303020204" pitchFamily="34" charset="0"/>
                </a:endParaRPr>
              </a:p>
            </p:txBody>
          </p:sp>
          <p:sp>
            <p:nvSpPr>
              <p:cNvPr id="229" name="Oval 228">
                <a:extLst>
                  <a:ext uri="{FF2B5EF4-FFF2-40B4-BE49-F238E27FC236}">
                    <a16:creationId xmlns:a16="http://schemas.microsoft.com/office/drawing/2014/main" id="{15126A96-5EB8-D962-0A1F-D979691183F6}"/>
                  </a:ext>
                </a:extLst>
              </p:cNvPr>
              <p:cNvSpPr/>
              <p:nvPr/>
            </p:nvSpPr>
            <p:spPr>
              <a:xfrm>
                <a:off x="10181807" y="3928261"/>
                <a:ext cx="1001486" cy="1001486"/>
              </a:xfrm>
              <a:prstGeom prst="ellipse">
                <a:avLst/>
              </a:prstGeom>
              <a:solidFill>
                <a:srgbClr val="CE4D7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dirty="0">
                  <a:latin typeface="Candara" panose="020E0502030303020204" pitchFamily="34" charset="0"/>
                </a:endParaRPr>
              </a:p>
            </p:txBody>
          </p:sp>
          <p:sp>
            <p:nvSpPr>
              <p:cNvPr id="230" name="TextBox 229">
                <a:extLst>
                  <a:ext uri="{FF2B5EF4-FFF2-40B4-BE49-F238E27FC236}">
                    <a16:creationId xmlns:a16="http://schemas.microsoft.com/office/drawing/2014/main" id="{71212125-32F7-0024-420B-749E94421A45}"/>
                  </a:ext>
                </a:extLst>
              </p:cNvPr>
              <p:cNvSpPr txBox="1"/>
              <p:nvPr/>
            </p:nvSpPr>
            <p:spPr>
              <a:xfrm rot="21268679">
                <a:off x="10171825" y="4167394"/>
                <a:ext cx="1001486" cy="523220"/>
              </a:xfrm>
              <a:prstGeom prst="rect">
                <a:avLst/>
              </a:prstGeom>
              <a:noFill/>
            </p:spPr>
            <p:txBody>
              <a:bodyPr wrap="square" rtlCol="0">
                <a:spAutoFit/>
              </a:bodyPr>
              <a:lstStyle/>
              <a:p>
                <a:pPr algn="ctr"/>
                <a:r>
                  <a:rPr lang="en-IT" sz="1000" b="1" dirty="0">
                    <a:solidFill>
                      <a:schemeClr val="bg1"/>
                    </a:solidFill>
                    <a:latin typeface="Candara" panose="020E0502030303020204" pitchFamily="34" charset="0"/>
                  </a:rPr>
                  <a:t>Agency</a:t>
                </a:r>
              </a:p>
              <a:p>
                <a:pPr algn="ctr"/>
                <a:r>
                  <a:rPr lang="en-IT" sz="900" dirty="0">
                    <a:solidFill>
                      <a:schemeClr val="bg1"/>
                    </a:solidFill>
                    <a:latin typeface="Candara" panose="020E0502030303020204" pitchFamily="34" charset="0"/>
                  </a:rPr>
                  <a:t>(individual and collective)</a:t>
                </a:r>
              </a:p>
            </p:txBody>
          </p:sp>
        </p:grpSp>
      </p:grpSp>
      <p:grpSp>
        <p:nvGrpSpPr>
          <p:cNvPr id="231" name="Group 230">
            <a:extLst>
              <a:ext uri="{FF2B5EF4-FFF2-40B4-BE49-F238E27FC236}">
                <a16:creationId xmlns:a16="http://schemas.microsoft.com/office/drawing/2014/main" id="{C0DFECE4-2990-6707-70C6-4E4450098378}"/>
              </a:ext>
            </a:extLst>
          </p:cNvPr>
          <p:cNvGrpSpPr/>
          <p:nvPr/>
        </p:nvGrpSpPr>
        <p:grpSpPr>
          <a:xfrm rot="415587">
            <a:off x="3554014" y="4201662"/>
            <a:ext cx="7056095" cy="1656989"/>
            <a:chOff x="3729635" y="4716682"/>
            <a:chExt cx="7056095" cy="1656989"/>
          </a:xfrm>
          <a:effectLst>
            <a:outerShdw blurRad="177800" sx="102000" sy="102000" algn="ctr" rotWithShape="0">
              <a:prstClr val="black">
                <a:alpha val="16000"/>
              </a:prstClr>
            </a:outerShdw>
          </a:effectLst>
        </p:grpSpPr>
        <p:cxnSp>
          <p:nvCxnSpPr>
            <p:cNvPr id="232" name="Straight Connector 231">
              <a:extLst>
                <a:ext uri="{FF2B5EF4-FFF2-40B4-BE49-F238E27FC236}">
                  <a16:creationId xmlns:a16="http://schemas.microsoft.com/office/drawing/2014/main" id="{D1E10E74-CF95-ECE4-7CC7-A45C9784C54E}"/>
                </a:ext>
              </a:extLst>
            </p:cNvPr>
            <p:cNvCxnSpPr>
              <a:cxnSpLocks/>
            </p:cNvCxnSpPr>
            <p:nvPr/>
          </p:nvCxnSpPr>
          <p:spPr>
            <a:xfrm>
              <a:off x="4411156" y="5159384"/>
              <a:ext cx="650732" cy="232022"/>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cxnSp>
          <p:nvCxnSpPr>
            <p:cNvPr id="233" name="Straight Connector 232">
              <a:extLst>
                <a:ext uri="{FF2B5EF4-FFF2-40B4-BE49-F238E27FC236}">
                  <a16:creationId xmlns:a16="http://schemas.microsoft.com/office/drawing/2014/main" id="{A39D6FDF-7981-A718-B28D-74C98909B4ED}"/>
                </a:ext>
              </a:extLst>
            </p:cNvPr>
            <p:cNvCxnSpPr>
              <a:cxnSpLocks/>
            </p:cNvCxnSpPr>
            <p:nvPr/>
          </p:nvCxnSpPr>
          <p:spPr>
            <a:xfrm>
              <a:off x="5746317" y="5581671"/>
              <a:ext cx="366920" cy="130017"/>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cxnSp>
          <p:nvCxnSpPr>
            <p:cNvPr id="234" name="Straight Connector 233">
              <a:extLst>
                <a:ext uri="{FF2B5EF4-FFF2-40B4-BE49-F238E27FC236}">
                  <a16:creationId xmlns:a16="http://schemas.microsoft.com/office/drawing/2014/main" id="{65AA8829-EFC2-4792-8A2A-20B656184BD4}"/>
                </a:ext>
              </a:extLst>
            </p:cNvPr>
            <p:cNvCxnSpPr>
              <a:cxnSpLocks/>
            </p:cNvCxnSpPr>
            <p:nvPr/>
          </p:nvCxnSpPr>
          <p:spPr>
            <a:xfrm>
              <a:off x="6740225" y="5851083"/>
              <a:ext cx="549891" cy="38494"/>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cxnSp>
          <p:nvCxnSpPr>
            <p:cNvPr id="235" name="Straight Connector 234">
              <a:extLst>
                <a:ext uri="{FF2B5EF4-FFF2-40B4-BE49-F238E27FC236}">
                  <a16:creationId xmlns:a16="http://schemas.microsoft.com/office/drawing/2014/main" id="{91D70565-97BE-AE9D-1FD5-C20D2D29D7C5}"/>
                </a:ext>
              </a:extLst>
            </p:cNvPr>
            <p:cNvCxnSpPr>
              <a:cxnSpLocks/>
            </p:cNvCxnSpPr>
            <p:nvPr/>
          </p:nvCxnSpPr>
          <p:spPr>
            <a:xfrm flipV="1">
              <a:off x="7986663" y="5889577"/>
              <a:ext cx="528576" cy="43368"/>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cxnSp>
          <p:nvCxnSpPr>
            <p:cNvPr id="236" name="Straight Connector 235">
              <a:extLst>
                <a:ext uri="{FF2B5EF4-FFF2-40B4-BE49-F238E27FC236}">
                  <a16:creationId xmlns:a16="http://schemas.microsoft.com/office/drawing/2014/main" id="{2FBCC149-9203-80DC-0E66-EBB1734C6708}"/>
                </a:ext>
              </a:extLst>
            </p:cNvPr>
            <p:cNvCxnSpPr>
              <a:cxnSpLocks/>
              <a:endCxn id="243" idx="1"/>
            </p:cNvCxnSpPr>
            <p:nvPr/>
          </p:nvCxnSpPr>
          <p:spPr>
            <a:xfrm flipV="1">
              <a:off x="9255040" y="5766324"/>
              <a:ext cx="535909" cy="18155"/>
            </a:xfrm>
            <a:prstGeom prst="line">
              <a:avLst/>
            </a:prstGeom>
            <a:ln>
              <a:solidFill>
                <a:srgbClr val="25B7C2"/>
              </a:solidFill>
            </a:ln>
          </p:spPr>
          <p:style>
            <a:lnRef idx="2">
              <a:schemeClr val="accent1"/>
            </a:lnRef>
            <a:fillRef idx="0">
              <a:schemeClr val="accent1"/>
            </a:fillRef>
            <a:effectRef idx="1">
              <a:schemeClr val="accent1"/>
            </a:effectRef>
            <a:fontRef idx="minor">
              <a:schemeClr val="tx1"/>
            </a:fontRef>
          </p:style>
        </p:cxnSp>
        <p:sp>
          <p:nvSpPr>
            <p:cNvPr id="237" name="Oval 236">
              <a:extLst>
                <a:ext uri="{FF2B5EF4-FFF2-40B4-BE49-F238E27FC236}">
                  <a16:creationId xmlns:a16="http://schemas.microsoft.com/office/drawing/2014/main" id="{EBAFC203-8AE8-B844-0906-87C4F530500E}"/>
                </a:ext>
              </a:extLst>
            </p:cNvPr>
            <p:cNvSpPr/>
            <p:nvPr/>
          </p:nvSpPr>
          <p:spPr>
            <a:xfrm>
              <a:off x="3729635" y="4716682"/>
              <a:ext cx="744163" cy="744163"/>
            </a:xfrm>
            <a:prstGeom prst="ellipse">
              <a:avLst/>
            </a:prstGeom>
            <a:solidFill>
              <a:srgbClr val="00935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238" name="Oval 237">
              <a:extLst>
                <a:ext uri="{FF2B5EF4-FFF2-40B4-BE49-F238E27FC236}">
                  <a16:creationId xmlns:a16="http://schemas.microsoft.com/office/drawing/2014/main" id="{1B7DB47F-9010-4A11-D469-26BEC3660F6E}"/>
                </a:ext>
              </a:extLst>
            </p:cNvPr>
            <p:cNvSpPr/>
            <p:nvPr/>
          </p:nvSpPr>
          <p:spPr>
            <a:xfrm>
              <a:off x="4999537" y="5162605"/>
              <a:ext cx="792000" cy="792000"/>
            </a:xfrm>
            <a:prstGeom prst="ellipse">
              <a:avLst/>
            </a:prstGeom>
            <a:solidFill>
              <a:srgbClr val="399C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239" name="Oval 238">
              <a:extLst>
                <a:ext uri="{FF2B5EF4-FFF2-40B4-BE49-F238E27FC236}">
                  <a16:creationId xmlns:a16="http://schemas.microsoft.com/office/drawing/2014/main" id="{113ACD63-8044-4633-B388-95AC4843B4D1}"/>
                </a:ext>
              </a:extLst>
            </p:cNvPr>
            <p:cNvSpPr/>
            <p:nvPr/>
          </p:nvSpPr>
          <p:spPr>
            <a:xfrm>
              <a:off x="6031360" y="5469577"/>
              <a:ext cx="792000" cy="792000"/>
            </a:xfrm>
            <a:prstGeom prst="ellipse">
              <a:avLst/>
            </a:prstGeom>
            <a:solidFill>
              <a:srgbClr val="5AA5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dirty="0">
                <a:latin typeface="Candara" panose="020E0502030303020204" pitchFamily="34" charset="0"/>
              </a:endParaRPr>
            </a:p>
          </p:txBody>
        </p:sp>
        <p:sp>
          <p:nvSpPr>
            <p:cNvPr id="240" name="Oval 239">
              <a:extLst>
                <a:ext uri="{FF2B5EF4-FFF2-40B4-BE49-F238E27FC236}">
                  <a16:creationId xmlns:a16="http://schemas.microsoft.com/office/drawing/2014/main" id="{69B4E2B3-4927-62B8-7A31-4D6976A3475C}"/>
                </a:ext>
              </a:extLst>
            </p:cNvPr>
            <p:cNvSpPr/>
            <p:nvPr/>
          </p:nvSpPr>
          <p:spPr>
            <a:xfrm>
              <a:off x="7247853" y="5581671"/>
              <a:ext cx="792000" cy="792000"/>
            </a:xfrm>
            <a:prstGeom prst="ellipse">
              <a:avLst/>
            </a:prstGeom>
            <a:solidFill>
              <a:srgbClr val="75B0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241" name="Oval 240">
              <a:extLst>
                <a:ext uri="{FF2B5EF4-FFF2-40B4-BE49-F238E27FC236}">
                  <a16:creationId xmlns:a16="http://schemas.microsoft.com/office/drawing/2014/main" id="{0002F5FA-76EB-A1B5-6470-BD9AC3C99913}"/>
                </a:ext>
              </a:extLst>
            </p:cNvPr>
            <p:cNvSpPr/>
            <p:nvPr/>
          </p:nvSpPr>
          <p:spPr>
            <a:xfrm>
              <a:off x="8506609" y="5472543"/>
              <a:ext cx="792000" cy="792000"/>
            </a:xfrm>
            <a:prstGeom prst="ellipse">
              <a:avLst/>
            </a:prstGeom>
            <a:solidFill>
              <a:srgbClr val="8DBB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242" name="Oval 241">
              <a:extLst>
                <a:ext uri="{FF2B5EF4-FFF2-40B4-BE49-F238E27FC236}">
                  <a16:creationId xmlns:a16="http://schemas.microsoft.com/office/drawing/2014/main" id="{A8086044-BF50-ECE3-995D-12B9A062E414}"/>
                </a:ext>
              </a:extLst>
            </p:cNvPr>
            <p:cNvSpPr/>
            <p:nvPr/>
          </p:nvSpPr>
          <p:spPr>
            <a:xfrm>
              <a:off x="9784244" y="5172946"/>
              <a:ext cx="1001486" cy="1001486"/>
            </a:xfrm>
            <a:prstGeom prst="ellipse">
              <a:avLst/>
            </a:prstGeom>
            <a:solidFill>
              <a:srgbClr val="00935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latin typeface="Candara" panose="020E0502030303020204" pitchFamily="34" charset="0"/>
              </a:endParaRPr>
            </a:p>
          </p:txBody>
        </p:sp>
        <p:sp>
          <p:nvSpPr>
            <p:cNvPr id="243" name="TextBox 242">
              <a:extLst>
                <a:ext uri="{FF2B5EF4-FFF2-40B4-BE49-F238E27FC236}">
                  <a16:creationId xmlns:a16="http://schemas.microsoft.com/office/drawing/2014/main" id="{349F5706-CC6D-5312-9DB6-14465763D8C7}"/>
                </a:ext>
              </a:extLst>
            </p:cNvPr>
            <p:cNvSpPr txBox="1"/>
            <p:nvPr/>
          </p:nvSpPr>
          <p:spPr>
            <a:xfrm rot="21184413">
              <a:off x="9784244" y="5273579"/>
              <a:ext cx="1001486" cy="800219"/>
            </a:xfrm>
            <a:prstGeom prst="rect">
              <a:avLst/>
            </a:prstGeom>
            <a:noFill/>
          </p:spPr>
          <p:txBody>
            <a:bodyPr wrap="square" rtlCol="0">
              <a:spAutoFit/>
            </a:bodyPr>
            <a:lstStyle/>
            <a:p>
              <a:pPr algn="ctr"/>
              <a:r>
                <a:rPr lang="en-IT" sz="1000" b="1" dirty="0">
                  <a:solidFill>
                    <a:schemeClr val="bg1"/>
                  </a:solidFill>
                  <a:latin typeface="Candara" panose="020E0502030303020204" pitchFamily="34" charset="0"/>
                </a:rPr>
                <a:t>Informal </a:t>
              </a:r>
            </a:p>
            <a:p>
              <a:pPr algn="ctr"/>
              <a:r>
                <a:rPr lang="en-IT" sz="1000" b="1" dirty="0">
                  <a:solidFill>
                    <a:schemeClr val="bg1"/>
                  </a:solidFill>
                  <a:latin typeface="Candara" panose="020E0502030303020204" pitchFamily="34" charset="0"/>
                </a:rPr>
                <a:t>social institutions </a:t>
              </a:r>
              <a:r>
                <a:rPr lang="en-IT" sz="800" dirty="0">
                  <a:solidFill>
                    <a:schemeClr val="bg1"/>
                  </a:solidFill>
                  <a:latin typeface="Candara" panose="020E0502030303020204" pitchFamily="34" charset="0"/>
                </a:rPr>
                <a:t>(social and gender norms)</a:t>
              </a:r>
              <a:endParaRPr lang="en-IT" sz="900" dirty="0">
                <a:solidFill>
                  <a:schemeClr val="bg1"/>
                </a:solidFill>
                <a:latin typeface="Candara" panose="020E0502030303020204" pitchFamily="34" charset="0"/>
              </a:endParaRPr>
            </a:p>
          </p:txBody>
        </p:sp>
      </p:grpSp>
      <p:sp>
        <p:nvSpPr>
          <p:cNvPr id="249" name="TextBox 248">
            <a:extLst>
              <a:ext uri="{FF2B5EF4-FFF2-40B4-BE49-F238E27FC236}">
                <a16:creationId xmlns:a16="http://schemas.microsoft.com/office/drawing/2014/main" id="{AE6D0BED-916C-99FA-5267-CADAA4F4695B}"/>
              </a:ext>
            </a:extLst>
          </p:cNvPr>
          <p:cNvSpPr txBox="1"/>
          <p:nvPr/>
        </p:nvSpPr>
        <p:spPr>
          <a:xfrm>
            <a:off x="7740551" y="713277"/>
            <a:ext cx="1485635" cy="461665"/>
          </a:xfrm>
          <a:prstGeom prst="rect">
            <a:avLst/>
          </a:prstGeom>
          <a:noFill/>
        </p:spPr>
        <p:txBody>
          <a:bodyPr wrap="square" rtlCol="0">
            <a:spAutoFit/>
          </a:bodyPr>
          <a:lstStyle/>
          <a:p>
            <a:r>
              <a:rPr lang="en-IT" sz="800" b="1" dirty="0">
                <a:latin typeface="Montserrat" pitchFamily="2" charset="77"/>
              </a:rPr>
              <a:t>Macroenvironmental</a:t>
            </a:r>
          </a:p>
          <a:p>
            <a:r>
              <a:rPr lang="en-IT" sz="800" dirty="0">
                <a:latin typeface="Montserrat" pitchFamily="2" charset="77"/>
              </a:rPr>
              <a:t>(government, donors, development banks)</a:t>
            </a:r>
          </a:p>
        </p:txBody>
      </p:sp>
      <p:sp>
        <p:nvSpPr>
          <p:cNvPr id="250" name="TextBox 249">
            <a:extLst>
              <a:ext uri="{FF2B5EF4-FFF2-40B4-BE49-F238E27FC236}">
                <a16:creationId xmlns:a16="http://schemas.microsoft.com/office/drawing/2014/main" id="{5747D0DC-8E0D-6449-87C8-555150F9C956}"/>
              </a:ext>
            </a:extLst>
          </p:cNvPr>
          <p:cNvSpPr txBox="1"/>
          <p:nvPr/>
        </p:nvSpPr>
        <p:spPr>
          <a:xfrm>
            <a:off x="6412434" y="861126"/>
            <a:ext cx="1606454" cy="584775"/>
          </a:xfrm>
          <a:prstGeom prst="rect">
            <a:avLst/>
          </a:prstGeom>
          <a:noFill/>
        </p:spPr>
        <p:txBody>
          <a:bodyPr wrap="square" rtlCol="0">
            <a:spAutoFit/>
          </a:bodyPr>
          <a:lstStyle/>
          <a:p>
            <a:r>
              <a:rPr lang="en-IT" sz="800" b="1" dirty="0">
                <a:latin typeface="Montserrat" pitchFamily="2" charset="77"/>
              </a:rPr>
              <a:t>Organizational</a:t>
            </a:r>
          </a:p>
          <a:p>
            <a:r>
              <a:rPr lang="en-IT" sz="800" dirty="0">
                <a:latin typeface="Montserrat" pitchFamily="2" charset="77"/>
              </a:rPr>
              <a:t>(public/private sector, research and development organizations, civil society)</a:t>
            </a:r>
          </a:p>
        </p:txBody>
      </p:sp>
      <p:sp>
        <p:nvSpPr>
          <p:cNvPr id="251" name="TextBox 250">
            <a:extLst>
              <a:ext uri="{FF2B5EF4-FFF2-40B4-BE49-F238E27FC236}">
                <a16:creationId xmlns:a16="http://schemas.microsoft.com/office/drawing/2014/main" id="{600D2809-4C65-E3BB-FC14-D1919A6B2FFC}"/>
              </a:ext>
            </a:extLst>
          </p:cNvPr>
          <p:cNvSpPr txBox="1"/>
          <p:nvPr/>
        </p:nvSpPr>
        <p:spPr>
          <a:xfrm>
            <a:off x="5370788" y="1228855"/>
            <a:ext cx="1485635" cy="461665"/>
          </a:xfrm>
          <a:prstGeom prst="rect">
            <a:avLst/>
          </a:prstGeom>
          <a:noFill/>
        </p:spPr>
        <p:txBody>
          <a:bodyPr wrap="square" rtlCol="0">
            <a:spAutoFit/>
          </a:bodyPr>
          <a:lstStyle/>
          <a:p>
            <a:r>
              <a:rPr lang="en-IT" sz="800" b="1" dirty="0">
                <a:latin typeface="Montserrat" pitchFamily="2" charset="77"/>
              </a:rPr>
              <a:t>Community</a:t>
            </a:r>
          </a:p>
          <a:p>
            <a:r>
              <a:rPr lang="en-IT" sz="800" dirty="0">
                <a:latin typeface="Montserrat" pitchFamily="2" charset="77"/>
              </a:rPr>
              <a:t>(leaders, local service providers, groups)</a:t>
            </a:r>
          </a:p>
        </p:txBody>
      </p:sp>
      <p:sp>
        <p:nvSpPr>
          <p:cNvPr id="252" name="TextBox 251">
            <a:extLst>
              <a:ext uri="{FF2B5EF4-FFF2-40B4-BE49-F238E27FC236}">
                <a16:creationId xmlns:a16="http://schemas.microsoft.com/office/drawing/2014/main" id="{7F385D01-1DCB-BC81-F1F6-900743CDDA88}"/>
              </a:ext>
            </a:extLst>
          </p:cNvPr>
          <p:cNvSpPr txBox="1"/>
          <p:nvPr/>
        </p:nvSpPr>
        <p:spPr>
          <a:xfrm>
            <a:off x="4466228" y="1733180"/>
            <a:ext cx="1485635" cy="461665"/>
          </a:xfrm>
          <a:prstGeom prst="rect">
            <a:avLst/>
          </a:prstGeom>
          <a:noFill/>
        </p:spPr>
        <p:txBody>
          <a:bodyPr wrap="square" rtlCol="0">
            <a:spAutoFit/>
          </a:bodyPr>
          <a:lstStyle/>
          <a:p>
            <a:r>
              <a:rPr lang="en-IT" sz="800" b="1" dirty="0">
                <a:latin typeface="Montserrat" pitchFamily="2" charset="77"/>
              </a:rPr>
              <a:t>Household</a:t>
            </a:r>
          </a:p>
          <a:p>
            <a:r>
              <a:rPr lang="en-IT" sz="800" dirty="0">
                <a:latin typeface="Montserrat" pitchFamily="2" charset="77"/>
              </a:rPr>
              <a:t>(families, intrahousehold relationships)</a:t>
            </a:r>
          </a:p>
        </p:txBody>
      </p:sp>
      <p:sp>
        <p:nvSpPr>
          <p:cNvPr id="253" name="TextBox 252">
            <a:extLst>
              <a:ext uri="{FF2B5EF4-FFF2-40B4-BE49-F238E27FC236}">
                <a16:creationId xmlns:a16="http://schemas.microsoft.com/office/drawing/2014/main" id="{91F9592D-2ED2-2F4C-A94E-0BEBAE9FF0EB}"/>
              </a:ext>
            </a:extLst>
          </p:cNvPr>
          <p:cNvSpPr txBox="1"/>
          <p:nvPr/>
        </p:nvSpPr>
        <p:spPr>
          <a:xfrm>
            <a:off x="3916365" y="2341166"/>
            <a:ext cx="1149143" cy="338554"/>
          </a:xfrm>
          <a:prstGeom prst="rect">
            <a:avLst/>
          </a:prstGeom>
          <a:noFill/>
        </p:spPr>
        <p:txBody>
          <a:bodyPr wrap="square" rtlCol="0">
            <a:spAutoFit/>
          </a:bodyPr>
          <a:lstStyle/>
          <a:p>
            <a:r>
              <a:rPr lang="en-IT" sz="800" b="1" dirty="0">
                <a:latin typeface="Montserrat" pitchFamily="2" charset="77"/>
              </a:rPr>
              <a:t>Individual</a:t>
            </a:r>
          </a:p>
          <a:p>
            <a:r>
              <a:rPr lang="en-IT" sz="800" dirty="0">
                <a:latin typeface="Montserrat" pitchFamily="2" charset="77"/>
              </a:rPr>
              <a:t>(women and men)</a:t>
            </a:r>
          </a:p>
        </p:txBody>
      </p:sp>
      <p:pic>
        <p:nvPicPr>
          <p:cNvPr id="254" name="Picture 253" descr="A person and person silhouettes&#10;&#10;Description automatically generated">
            <a:extLst>
              <a:ext uri="{FF2B5EF4-FFF2-40B4-BE49-F238E27FC236}">
                <a16:creationId xmlns:a16="http://schemas.microsoft.com/office/drawing/2014/main" id="{AA494CFC-1076-7C46-4FBE-AD16BDB52E6B}"/>
              </a:ext>
            </a:extLst>
          </p:cNvPr>
          <p:cNvPicPr>
            <a:picLocks noChangeAspect="1"/>
          </p:cNvPicPr>
          <p:nvPr/>
        </p:nvPicPr>
        <p:blipFill>
          <a:blip r:embed="rId3"/>
          <a:stretch>
            <a:fillRect/>
          </a:stretch>
        </p:blipFill>
        <p:spPr>
          <a:xfrm>
            <a:off x="3611545" y="2328846"/>
            <a:ext cx="356853" cy="353213"/>
          </a:xfrm>
          <a:prstGeom prst="rect">
            <a:avLst/>
          </a:prstGeom>
          <a:effectLst>
            <a:outerShdw blurRad="63500" sx="102000" sy="102000" algn="ctr" rotWithShape="0">
              <a:prstClr val="black">
                <a:alpha val="40000"/>
              </a:prstClr>
            </a:outerShdw>
          </a:effectLst>
        </p:spPr>
      </p:pic>
      <p:pic>
        <p:nvPicPr>
          <p:cNvPr id="255" name="Picture 254" descr="A black and white image of a family&#10;&#10;Description automatically generated">
            <a:extLst>
              <a:ext uri="{FF2B5EF4-FFF2-40B4-BE49-F238E27FC236}">
                <a16:creationId xmlns:a16="http://schemas.microsoft.com/office/drawing/2014/main" id="{48EAB253-AF92-FA24-860C-4B3BDAC37F6D}"/>
              </a:ext>
            </a:extLst>
          </p:cNvPr>
          <p:cNvPicPr>
            <a:picLocks noChangeAspect="1"/>
          </p:cNvPicPr>
          <p:nvPr/>
        </p:nvPicPr>
        <p:blipFill>
          <a:blip r:embed="rId4"/>
          <a:stretch>
            <a:fillRect/>
          </a:stretch>
        </p:blipFill>
        <p:spPr>
          <a:xfrm>
            <a:off x="4090961" y="1783133"/>
            <a:ext cx="428901" cy="353212"/>
          </a:xfrm>
          <a:prstGeom prst="rect">
            <a:avLst/>
          </a:prstGeom>
          <a:effectLst>
            <a:outerShdw blurRad="63500" sx="102000" sy="102000" algn="ctr" rotWithShape="0">
              <a:prstClr val="black">
                <a:alpha val="40000"/>
              </a:prstClr>
            </a:outerShdw>
          </a:effectLst>
        </p:spPr>
      </p:pic>
      <p:pic>
        <p:nvPicPr>
          <p:cNvPr id="256" name="Picture 255" descr="A person and person with circles around them&#10;&#10;Description automatically generated">
            <a:extLst>
              <a:ext uri="{FF2B5EF4-FFF2-40B4-BE49-F238E27FC236}">
                <a16:creationId xmlns:a16="http://schemas.microsoft.com/office/drawing/2014/main" id="{A6992148-8903-42B3-00DB-240B660E23BF}"/>
              </a:ext>
            </a:extLst>
          </p:cNvPr>
          <p:cNvPicPr>
            <a:picLocks noChangeAspect="1"/>
          </p:cNvPicPr>
          <p:nvPr/>
        </p:nvPicPr>
        <p:blipFill>
          <a:blip r:embed="rId5"/>
          <a:stretch>
            <a:fillRect/>
          </a:stretch>
        </p:blipFill>
        <p:spPr>
          <a:xfrm>
            <a:off x="5959287" y="776617"/>
            <a:ext cx="508587" cy="390703"/>
          </a:xfrm>
          <a:prstGeom prst="rect">
            <a:avLst/>
          </a:prstGeom>
          <a:effectLst>
            <a:outerShdw blurRad="63500" sx="102000" sy="102000" algn="ctr" rotWithShape="0">
              <a:prstClr val="black">
                <a:alpha val="40000"/>
              </a:prstClr>
            </a:outerShdw>
          </a:effectLst>
        </p:spPr>
      </p:pic>
      <p:pic>
        <p:nvPicPr>
          <p:cNvPr id="257" name="Picture 256" descr="A group of people in black&#10;&#10;Description automatically generated">
            <a:extLst>
              <a:ext uri="{FF2B5EF4-FFF2-40B4-BE49-F238E27FC236}">
                <a16:creationId xmlns:a16="http://schemas.microsoft.com/office/drawing/2014/main" id="{A90A9333-6777-CE4A-6623-A4F448B7E761}"/>
              </a:ext>
            </a:extLst>
          </p:cNvPr>
          <p:cNvPicPr>
            <a:picLocks noChangeAspect="1"/>
          </p:cNvPicPr>
          <p:nvPr/>
        </p:nvPicPr>
        <p:blipFill>
          <a:blip r:embed="rId6"/>
          <a:stretch>
            <a:fillRect/>
          </a:stretch>
        </p:blipFill>
        <p:spPr>
          <a:xfrm>
            <a:off x="4966852" y="1259349"/>
            <a:ext cx="470950" cy="353213"/>
          </a:xfrm>
          <a:prstGeom prst="rect">
            <a:avLst/>
          </a:prstGeom>
          <a:effectLst>
            <a:outerShdw blurRad="63500" sx="102000" sy="102000" algn="ctr" rotWithShape="0">
              <a:prstClr val="black">
                <a:alpha val="40000"/>
              </a:prstClr>
            </a:outerShdw>
          </a:effectLst>
        </p:spPr>
      </p:pic>
      <p:pic>
        <p:nvPicPr>
          <p:cNvPr id="258" name="Picture 257">
            <a:extLst>
              <a:ext uri="{FF2B5EF4-FFF2-40B4-BE49-F238E27FC236}">
                <a16:creationId xmlns:a16="http://schemas.microsoft.com/office/drawing/2014/main" id="{ADA61990-2533-D407-37D7-93BF54F4B1DA}"/>
              </a:ext>
            </a:extLst>
          </p:cNvPr>
          <p:cNvPicPr>
            <a:picLocks noChangeAspect="1"/>
          </p:cNvPicPr>
          <p:nvPr/>
        </p:nvPicPr>
        <p:blipFill>
          <a:blip r:embed="rId7"/>
          <a:srcRect/>
          <a:stretch/>
        </p:blipFill>
        <p:spPr>
          <a:xfrm>
            <a:off x="7377851" y="527784"/>
            <a:ext cx="379627" cy="381674"/>
          </a:xfrm>
          <a:prstGeom prst="rect">
            <a:avLst/>
          </a:prstGeom>
          <a:effectLst>
            <a:outerShdw blurRad="63500" sx="102000" sy="102000" algn="ctr" rotWithShape="0">
              <a:prstClr val="black">
                <a:alpha val="40000"/>
              </a:prstClr>
            </a:outerShdw>
          </a:effectLst>
        </p:spPr>
      </p:pic>
      <p:sp>
        <p:nvSpPr>
          <p:cNvPr id="259" name="TextBox 258">
            <a:extLst>
              <a:ext uri="{FF2B5EF4-FFF2-40B4-BE49-F238E27FC236}">
                <a16:creationId xmlns:a16="http://schemas.microsoft.com/office/drawing/2014/main" id="{F56693E9-2AF8-A227-576C-71DA27665A4D}"/>
              </a:ext>
            </a:extLst>
          </p:cNvPr>
          <p:cNvSpPr txBox="1"/>
          <p:nvPr/>
        </p:nvSpPr>
        <p:spPr>
          <a:xfrm>
            <a:off x="206374" y="6525592"/>
            <a:ext cx="5399797" cy="276999"/>
          </a:xfrm>
          <a:prstGeom prst="rect">
            <a:avLst/>
          </a:prstGeom>
          <a:noFill/>
        </p:spPr>
        <p:txBody>
          <a:bodyPr wrap="square" rtlCol="0">
            <a:spAutoFit/>
          </a:bodyPr>
          <a:lstStyle/>
          <a:p>
            <a:r>
              <a:rPr lang="en-US" sz="1200" dirty="0">
                <a:latin typeface="Montserrat" pitchFamily="2" charset="77"/>
              </a:rPr>
              <a:t>Source: FAO, IFAD, WFP &amp; CGIAR Gender Impact Platform 2023 </a:t>
            </a:r>
          </a:p>
        </p:txBody>
      </p:sp>
      <p:sp>
        <p:nvSpPr>
          <p:cNvPr id="260" name="TextBox 259">
            <a:extLst>
              <a:ext uri="{FF2B5EF4-FFF2-40B4-BE49-F238E27FC236}">
                <a16:creationId xmlns:a16="http://schemas.microsoft.com/office/drawing/2014/main" id="{F67DBB57-8384-C9F5-93ED-1B8DC01ADEDF}"/>
              </a:ext>
            </a:extLst>
          </p:cNvPr>
          <p:cNvSpPr txBox="1"/>
          <p:nvPr/>
        </p:nvSpPr>
        <p:spPr>
          <a:xfrm rot="18427193">
            <a:off x="1982537" y="1539078"/>
            <a:ext cx="3048000" cy="898799"/>
          </a:xfrm>
          <a:prstGeom prst="rect">
            <a:avLst/>
          </a:prstGeom>
          <a:noFill/>
        </p:spPr>
        <p:txBody>
          <a:bodyPr wrap="square" rtlCol="0">
            <a:prstTxWarp prst="textArchUp">
              <a:avLst/>
            </a:prstTxWarp>
            <a:spAutoFit/>
          </a:bodyPr>
          <a:lstStyle/>
          <a:p>
            <a:pPr algn="ctr"/>
            <a:r>
              <a:rPr lang="en-US" dirty="0">
                <a:solidFill>
                  <a:srgbClr val="25B7C2"/>
                </a:solidFill>
                <a:latin typeface="Candara" panose="020E0502030303020204" pitchFamily="34" charset="0"/>
              </a:rPr>
              <a:t>LEVEL</a:t>
            </a:r>
            <a:r>
              <a:rPr lang="en-IT" dirty="0">
                <a:solidFill>
                  <a:srgbClr val="25B7C2"/>
                </a:solidFill>
                <a:latin typeface="Candara" panose="020E0502030303020204" pitchFamily="34" charset="0"/>
              </a:rPr>
              <a:t>S OF </a:t>
            </a:r>
            <a:r>
              <a:rPr lang="en-IT" sz="1600" dirty="0">
                <a:solidFill>
                  <a:srgbClr val="25B7C2"/>
                </a:solidFill>
                <a:latin typeface="Montserrat" pitchFamily="2" charset="77"/>
              </a:rPr>
              <a:t>INFLUENCE</a:t>
            </a:r>
          </a:p>
        </p:txBody>
      </p:sp>
      <p:sp>
        <p:nvSpPr>
          <p:cNvPr id="261" name="TextBox 260">
            <a:extLst>
              <a:ext uri="{FF2B5EF4-FFF2-40B4-BE49-F238E27FC236}">
                <a16:creationId xmlns:a16="http://schemas.microsoft.com/office/drawing/2014/main" id="{5C60DBDA-DACD-3CD2-C311-230EA2E27C89}"/>
              </a:ext>
            </a:extLst>
          </p:cNvPr>
          <p:cNvSpPr txBox="1"/>
          <p:nvPr/>
        </p:nvSpPr>
        <p:spPr>
          <a:xfrm rot="3838743">
            <a:off x="9500178" y="1981728"/>
            <a:ext cx="3048000" cy="1059140"/>
          </a:xfrm>
          <a:prstGeom prst="rect">
            <a:avLst/>
          </a:prstGeom>
          <a:noFill/>
        </p:spPr>
        <p:txBody>
          <a:bodyPr wrap="square" rtlCol="0">
            <a:prstTxWarp prst="textArchUp">
              <a:avLst/>
            </a:prstTxWarp>
            <a:spAutoFit/>
          </a:bodyPr>
          <a:lstStyle/>
          <a:p>
            <a:pPr algn="ctr"/>
            <a:r>
              <a:rPr lang="en-IT" sz="1600" dirty="0">
                <a:solidFill>
                  <a:srgbClr val="25B7C2"/>
                </a:solidFill>
                <a:latin typeface="Montserrat" pitchFamily="2" charset="77"/>
              </a:rPr>
              <a:t>KEY DIMENSIONS</a:t>
            </a:r>
          </a:p>
        </p:txBody>
      </p:sp>
      <p:grpSp>
        <p:nvGrpSpPr>
          <p:cNvPr id="262" name="Google Shape;3415;p53">
            <a:extLst>
              <a:ext uri="{FF2B5EF4-FFF2-40B4-BE49-F238E27FC236}">
                <a16:creationId xmlns:a16="http://schemas.microsoft.com/office/drawing/2014/main" id="{28C337D2-0C0F-D894-335C-B6E4EF846A7F}"/>
              </a:ext>
            </a:extLst>
          </p:cNvPr>
          <p:cNvGrpSpPr/>
          <p:nvPr/>
        </p:nvGrpSpPr>
        <p:grpSpPr>
          <a:xfrm>
            <a:off x="388647" y="349032"/>
            <a:ext cx="1578429" cy="1597901"/>
            <a:chOff x="1368325" y="1090737"/>
            <a:chExt cx="3532094" cy="3532094"/>
          </a:xfrm>
          <a:effectLst>
            <a:outerShdw blurRad="685800" sx="102000" sy="102000" algn="ctr" rotWithShape="0">
              <a:prstClr val="black">
                <a:alpha val="26000"/>
              </a:prstClr>
            </a:outerShdw>
          </a:effectLst>
        </p:grpSpPr>
        <p:sp>
          <p:nvSpPr>
            <p:cNvPr id="263" name="Google Shape;3416;p53">
              <a:extLst>
                <a:ext uri="{FF2B5EF4-FFF2-40B4-BE49-F238E27FC236}">
                  <a16:creationId xmlns:a16="http://schemas.microsoft.com/office/drawing/2014/main" id="{B149CABF-FF86-B6DB-6667-8184AA9096F7}"/>
                </a:ext>
              </a:extLst>
            </p:cNvPr>
            <p:cNvSpPr/>
            <p:nvPr/>
          </p:nvSpPr>
          <p:spPr>
            <a:xfrm>
              <a:off x="1368325" y="1090737"/>
              <a:ext cx="3532094" cy="3532094"/>
            </a:xfrm>
            <a:prstGeom prst="ellipse">
              <a:avLst/>
            </a:prstGeom>
            <a:solidFill>
              <a:srgbClr val="296FB6"/>
            </a:solidFill>
            <a:ln w="66675" cap="flat" cmpd="sng">
              <a:solidFill>
                <a:srgbClr val="FFFFFF"/>
              </a:solidFill>
              <a:prstDash val="solid"/>
              <a:round/>
              <a:headEnd type="none" w="sm" len="sm"/>
              <a:tailEnd type="none" w="sm" len="sm"/>
            </a:ln>
          </p:spPr>
          <p:txBody>
            <a:bodyPr spcFirstLastPara="1" wrap="square" lIns="45713" tIns="22850" rIns="45713" bIns="22850" anchor="ctr" anchorCtr="0">
              <a:noAutofit/>
            </a:bodyPr>
            <a:lstStyle/>
            <a:p>
              <a:pPr algn="ctr">
                <a:buClr>
                  <a:srgbClr val="A6A7AC"/>
                </a:buClr>
                <a:buSzPts val="700"/>
              </a:pPr>
              <a:endParaRPr sz="350">
                <a:solidFill>
                  <a:srgbClr val="2EC3C5"/>
                </a:solidFill>
                <a:latin typeface="Gill Sans"/>
                <a:ea typeface="Gill Sans"/>
                <a:cs typeface="Gill Sans"/>
                <a:sym typeface="Gill Sans"/>
              </a:endParaRPr>
            </a:p>
          </p:txBody>
        </p:sp>
        <p:pic>
          <p:nvPicPr>
            <p:cNvPr id="264" name="Google Shape;3417;p53" descr="Cheers outline">
              <a:extLst>
                <a:ext uri="{FF2B5EF4-FFF2-40B4-BE49-F238E27FC236}">
                  <a16:creationId xmlns:a16="http://schemas.microsoft.com/office/drawing/2014/main" id="{C090BD3C-982B-4BFE-1EFB-C9092A6F4BA5}"/>
                </a:ext>
              </a:extLst>
            </p:cNvPr>
            <p:cNvPicPr preferRelativeResize="0"/>
            <p:nvPr/>
          </p:nvPicPr>
          <p:blipFill rotWithShape="1">
            <a:blip r:embed="rId8">
              <a:alphaModFix/>
            </a:blip>
            <a:srcRect/>
            <a:stretch/>
          </p:blipFill>
          <p:spPr>
            <a:xfrm>
              <a:off x="1557715" y="1379662"/>
              <a:ext cx="3153314" cy="3153314"/>
            </a:xfrm>
            <a:prstGeom prst="rect">
              <a:avLst/>
            </a:prstGeom>
            <a:noFill/>
            <a:ln>
              <a:noFill/>
            </a:ln>
          </p:spPr>
        </p:pic>
      </p:grpSp>
      <p:sp>
        <p:nvSpPr>
          <p:cNvPr id="265" name="TextBox 264">
            <a:extLst>
              <a:ext uri="{FF2B5EF4-FFF2-40B4-BE49-F238E27FC236}">
                <a16:creationId xmlns:a16="http://schemas.microsoft.com/office/drawing/2014/main" id="{8E69C587-4D41-910F-D6CF-308055463462}"/>
              </a:ext>
            </a:extLst>
          </p:cNvPr>
          <p:cNvSpPr txBox="1"/>
          <p:nvPr/>
        </p:nvSpPr>
        <p:spPr>
          <a:xfrm>
            <a:off x="294587" y="2342319"/>
            <a:ext cx="1757567" cy="1754326"/>
          </a:xfrm>
          <a:prstGeom prst="rect">
            <a:avLst/>
          </a:prstGeom>
          <a:noFill/>
        </p:spPr>
        <p:txBody>
          <a:bodyPr wrap="square">
            <a:spAutoFit/>
          </a:bodyPr>
          <a:lstStyle/>
          <a:p>
            <a:r>
              <a:rPr lang="en-US" b="1" dirty="0">
                <a:latin typeface="Montserrat" pitchFamily="2" charset="77"/>
              </a:rPr>
              <a:t>Let’s discuss: </a:t>
            </a:r>
            <a:r>
              <a:rPr lang="en-US" dirty="0">
                <a:latin typeface="Montserrat" pitchFamily="2" charset="77"/>
              </a:rPr>
              <a:t>What types of things would you put in these circles?</a:t>
            </a:r>
          </a:p>
        </p:txBody>
      </p:sp>
    </p:spTree>
    <p:extLst>
      <p:ext uri="{BB962C8B-B14F-4D97-AF65-F5344CB8AC3E}">
        <p14:creationId xmlns:p14="http://schemas.microsoft.com/office/powerpoint/2010/main" val="17265090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58FEE8-24AF-EE60-D3BE-923C98C2F72B}"/>
              </a:ext>
            </a:extLst>
          </p:cNvPr>
          <p:cNvSpPr/>
          <p:nvPr/>
        </p:nvSpPr>
        <p:spPr>
          <a:xfrm>
            <a:off x="144355" y="0"/>
            <a:ext cx="2113320" cy="6858000"/>
          </a:xfrm>
          <a:prstGeom prst="rect">
            <a:avLst/>
          </a:prstGeom>
          <a:solidFill>
            <a:srgbClr val="A2287E">
              <a:alpha val="1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3DA15B0F-B21B-CF24-0C4D-41375BE2F107}"/>
              </a:ext>
            </a:extLst>
          </p:cNvPr>
          <p:cNvSpPr txBox="1"/>
          <p:nvPr/>
        </p:nvSpPr>
        <p:spPr>
          <a:xfrm>
            <a:off x="173410" y="384427"/>
            <a:ext cx="2033694" cy="1569660"/>
          </a:xfrm>
          <a:prstGeom prst="rect">
            <a:avLst/>
          </a:prstGeom>
          <a:noFill/>
        </p:spPr>
        <p:txBody>
          <a:bodyPr wrap="square">
            <a:spAutoFit/>
          </a:bodyPr>
          <a:lstStyle/>
          <a:p>
            <a:r>
              <a:rPr lang="en-US" sz="2400" b="1" dirty="0">
                <a:latin typeface="Montserrat" panose="00000500000000000000" pitchFamily="2" charset="0"/>
              </a:rPr>
              <a:t>Framework for measuring GTC</a:t>
            </a:r>
            <a:endParaRPr lang="en-US" sz="2400" dirty="0">
              <a:latin typeface="Montserrat" pitchFamily="2" charset="77"/>
            </a:endParaRPr>
          </a:p>
        </p:txBody>
      </p:sp>
      <p:pic>
        <p:nvPicPr>
          <p:cNvPr id="7" name="Picture 6" descr="A diagram of a diagram of a variety of colored circles&#10;&#10;Description automatically generated with medium confidence">
            <a:extLst>
              <a:ext uri="{FF2B5EF4-FFF2-40B4-BE49-F238E27FC236}">
                <a16:creationId xmlns:a16="http://schemas.microsoft.com/office/drawing/2014/main" id="{F394263B-9A25-4F10-760D-E29C385A09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77886" y="14616"/>
            <a:ext cx="9307740" cy="6843384"/>
          </a:xfrm>
          <a:prstGeom prst="rect">
            <a:avLst/>
          </a:prstGeom>
        </p:spPr>
      </p:pic>
      <p:sp>
        <p:nvSpPr>
          <p:cNvPr id="8" name="TextBox 7">
            <a:extLst>
              <a:ext uri="{FF2B5EF4-FFF2-40B4-BE49-F238E27FC236}">
                <a16:creationId xmlns:a16="http://schemas.microsoft.com/office/drawing/2014/main" id="{0B509B74-53B2-0026-CAB9-A409F66B3A4A}"/>
              </a:ext>
            </a:extLst>
          </p:cNvPr>
          <p:cNvSpPr txBox="1"/>
          <p:nvPr/>
        </p:nvSpPr>
        <p:spPr>
          <a:xfrm>
            <a:off x="206374" y="6525592"/>
            <a:ext cx="5399797" cy="276999"/>
          </a:xfrm>
          <a:prstGeom prst="rect">
            <a:avLst/>
          </a:prstGeom>
          <a:noFill/>
        </p:spPr>
        <p:txBody>
          <a:bodyPr wrap="square" rtlCol="0">
            <a:spAutoFit/>
          </a:bodyPr>
          <a:lstStyle/>
          <a:p>
            <a:r>
              <a:rPr lang="en-US" sz="1200" dirty="0">
                <a:latin typeface="Montserrat" pitchFamily="2" charset="77"/>
              </a:rPr>
              <a:t>Source: FAO, IFAD, WFP &amp; CGIAR Gender Impact Platform 2023 </a:t>
            </a:r>
          </a:p>
        </p:txBody>
      </p:sp>
    </p:spTree>
    <p:extLst>
      <p:ext uri="{BB962C8B-B14F-4D97-AF65-F5344CB8AC3E}">
        <p14:creationId xmlns:p14="http://schemas.microsoft.com/office/powerpoint/2010/main" val="4695080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8"/>
          <p:cNvSpPr txBox="1">
            <a:spLocks noGrp="1"/>
          </p:cNvSpPr>
          <p:nvPr>
            <p:ph type="title"/>
          </p:nvPr>
        </p:nvSpPr>
        <p:spPr>
          <a:xfrm>
            <a:off x="6372496" y="588585"/>
            <a:ext cx="5641703" cy="2975606"/>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7F7F7F"/>
              </a:buClr>
              <a:buSzPts val="3600"/>
              <a:buFont typeface="Montserrat ExtraBold"/>
              <a:buNone/>
            </a:pP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How to measure gender transformative change</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grpSp>
        <p:nvGrpSpPr>
          <p:cNvPr id="6" name="Group 5">
            <a:extLst>
              <a:ext uri="{FF2B5EF4-FFF2-40B4-BE49-F238E27FC236}">
                <a16:creationId xmlns:a16="http://schemas.microsoft.com/office/drawing/2014/main" id="{1039D47C-749B-D0BF-E215-E61DFE5830A7}"/>
              </a:ext>
            </a:extLst>
          </p:cNvPr>
          <p:cNvGrpSpPr/>
          <p:nvPr/>
        </p:nvGrpSpPr>
        <p:grpSpPr>
          <a:xfrm>
            <a:off x="6385197" y="3645249"/>
            <a:ext cx="5279652" cy="675393"/>
            <a:chOff x="6385197" y="3645249"/>
            <a:chExt cx="5279652" cy="675393"/>
          </a:xfrm>
        </p:grpSpPr>
        <p:sp>
          <p:nvSpPr>
            <p:cNvPr id="2" name="Google Shape;47;g30838b89d9c_0_0">
              <a:extLst>
                <a:ext uri="{FF2B5EF4-FFF2-40B4-BE49-F238E27FC236}">
                  <a16:creationId xmlns:a16="http://schemas.microsoft.com/office/drawing/2014/main" id="{35CC4B1A-A799-CAC3-9DB3-2D38DBA09316}"/>
                </a:ext>
              </a:extLst>
            </p:cNvPr>
            <p:cNvSpPr txBox="1">
              <a:spLocks/>
            </p:cNvSpPr>
            <p:nvPr/>
          </p:nvSpPr>
          <p:spPr>
            <a:xfrm>
              <a:off x="6385197" y="3807367"/>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Section 2</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cxnSp>
          <p:nvCxnSpPr>
            <p:cNvPr id="3" name="Straight Connector 12">
              <a:extLst>
                <a:ext uri="{FF2B5EF4-FFF2-40B4-BE49-F238E27FC236}">
                  <a16:creationId xmlns:a16="http://schemas.microsoft.com/office/drawing/2014/main" id="{3C9FD768-715C-E695-C80E-0E715040E481}"/>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89365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6"/>
          <p:cNvSpPr txBox="1">
            <a:spLocks noGrp="1"/>
          </p:cNvSpPr>
          <p:nvPr>
            <p:ph type="title"/>
          </p:nvPr>
        </p:nvSpPr>
        <p:spPr>
          <a:xfrm>
            <a:off x="6730584" y="2411664"/>
            <a:ext cx="4311664" cy="1017336"/>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7F7F7F"/>
              </a:buClr>
              <a:buSzPts val="3600"/>
              <a:buFont typeface="Montserrat ExtraBold"/>
              <a:buNone/>
            </a:pPr>
            <a:r>
              <a:rPr lang="en-US" sz="5400" b="1" kern="1200" dirty="0">
                <a:solidFill>
                  <a:schemeClr val="tx1"/>
                </a:solidFill>
                <a:effectLst>
                  <a:outerShdw blurRad="615741" sx="102000" sy="102000" algn="ctr" rotWithShape="0">
                    <a:prstClr val="black">
                      <a:alpha val="16806"/>
                    </a:prstClr>
                  </a:outerShdw>
                </a:effectLst>
                <a:latin typeface="Montserrat ExtraBold" pitchFamily="2" charset="77"/>
                <a:ea typeface="+mj-ea"/>
                <a:cs typeface="Calibri" charset="0"/>
              </a:rPr>
              <a:t>Welcome</a:t>
            </a:r>
          </a:p>
        </p:txBody>
      </p:sp>
    </p:spTree>
    <p:extLst>
      <p:ext uri="{BB962C8B-B14F-4D97-AF65-F5344CB8AC3E}">
        <p14:creationId xmlns:p14="http://schemas.microsoft.com/office/powerpoint/2010/main" val="15169444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6"/>
          <p:cNvSpPr txBox="1">
            <a:spLocks noGrp="1"/>
          </p:cNvSpPr>
          <p:nvPr>
            <p:ph type="title"/>
          </p:nvPr>
        </p:nvSpPr>
        <p:spPr>
          <a:xfrm>
            <a:off x="6426200" y="2692399"/>
            <a:ext cx="5167086" cy="736599"/>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7F7F7F"/>
              </a:buClr>
              <a:buSzPts val="3600"/>
              <a:buFont typeface="Montserrat ExtraBold"/>
              <a:buNone/>
            </a:pPr>
            <a:r>
              <a:rPr lang="en-US" sz="4000" b="1" kern="1200" dirty="0">
                <a:solidFill>
                  <a:schemeClr val="tx1"/>
                </a:solidFill>
                <a:effectLst>
                  <a:outerShdw blurRad="615741" sx="102000" sy="102000" algn="ctr" rotWithShape="0">
                    <a:prstClr val="black">
                      <a:alpha val="16806"/>
                    </a:prstClr>
                  </a:outerShdw>
                </a:effectLst>
                <a:latin typeface="Montserrat ExtraBold" pitchFamily="2" charset="77"/>
                <a:ea typeface="+mj-ea"/>
                <a:cs typeface="Calibri" charset="0"/>
              </a:rPr>
              <a:t>Social institutions</a:t>
            </a:r>
          </a:p>
        </p:txBody>
      </p:sp>
    </p:spTree>
    <p:extLst>
      <p:ext uri="{BB962C8B-B14F-4D97-AF65-F5344CB8AC3E}">
        <p14:creationId xmlns:p14="http://schemas.microsoft.com/office/powerpoint/2010/main" val="38382922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6C0C06-9308-1F31-7428-6F8D3E49E07A}"/>
            </a:ext>
          </a:extLst>
        </p:cNvPr>
        <p:cNvGrpSpPr/>
        <p:nvPr/>
      </p:nvGrpSpPr>
      <p:grpSpPr>
        <a:xfrm>
          <a:off x="0" y="0"/>
          <a:ext cx="0" cy="0"/>
          <a:chOff x="0" y="0"/>
          <a:chExt cx="0" cy="0"/>
        </a:xfrm>
      </p:grpSpPr>
      <p:grpSp>
        <p:nvGrpSpPr>
          <p:cNvPr id="16" name="Group 15">
            <a:extLst>
              <a:ext uri="{FF2B5EF4-FFF2-40B4-BE49-F238E27FC236}">
                <a16:creationId xmlns:a16="http://schemas.microsoft.com/office/drawing/2014/main" id="{1DB5DEFB-F70C-378D-2194-E03F40D8C951}"/>
              </a:ext>
            </a:extLst>
          </p:cNvPr>
          <p:cNvGrpSpPr/>
          <p:nvPr/>
        </p:nvGrpSpPr>
        <p:grpSpPr>
          <a:xfrm>
            <a:off x="682484" y="1989820"/>
            <a:ext cx="10350200" cy="3325130"/>
            <a:chOff x="682484" y="1989820"/>
            <a:chExt cx="10350200" cy="3325130"/>
          </a:xfrm>
        </p:grpSpPr>
        <p:sp>
          <p:nvSpPr>
            <p:cNvPr id="5" name="Rounded Rectangle 4">
              <a:extLst>
                <a:ext uri="{FF2B5EF4-FFF2-40B4-BE49-F238E27FC236}">
                  <a16:creationId xmlns:a16="http://schemas.microsoft.com/office/drawing/2014/main" id="{A67FAD44-4DC1-7403-E237-8DC01F62501B}"/>
                </a:ext>
              </a:extLst>
            </p:cNvPr>
            <p:cNvSpPr/>
            <p:nvPr/>
          </p:nvSpPr>
          <p:spPr>
            <a:xfrm>
              <a:off x="682484" y="1989820"/>
              <a:ext cx="4818203" cy="332513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5" name="Rounded Rectangle 14">
              <a:extLst>
                <a:ext uri="{FF2B5EF4-FFF2-40B4-BE49-F238E27FC236}">
                  <a16:creationId xmlns:a16="http://schemas.microsoft.com/office/drawing/2014/main" id="{AC52A4BF-AE8C-42A9-ABF9-F9521EEE838A}"/>
                </a:ext>
              </a:extLst>
            </p:cNvPr>
            <p:cNvSpPr/>
            <p:nvPr/>
          </p:nvSpPr>
          <p:spPr>
            <a:xfrm>
              <a:off x="6214481" y="1989820"/>
              <a:ext cx="4818203" cy="332513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grpSp>
      <p:sp>
        <p:nvSpPr>
          <p:cNvPr id="2" name="Title 1">
            <a:extLst>
              <a:ext uri="{FF2B5EF4-FFF2-40B4-BE49-F238E27FC236}">
                <a16:creationId xmlns:a16="http://schemas.microsoft.com/office/drawing/2014/main" id="{81FA3A61-013C-AB6A-6367-84BB45E8B1DC}"/>
              </a:ext>
            </a:extLst>
          </p:cNvPr>
          <p:cNvSpPr txBox="1">
            <a:spLocks/>
          </p:cNvSpPr>
          <p:nvPr/>
        </p:nvSpPr>
        <p:spPr>
          <a:xfrm>
            <a:off x="600009" y="296626"/>
            <a:ext cx="8570117" cy="76283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Social Institutions/Structures</a:t>
            </a:r>
          </a:p>
        </p:txBody>
      </p:sp>
      <p:sp>
        <p:nvSpPr>
          <p:cNvPr id="4" name="Text Placeholder 3">
            <a:extLst>
              <a:ext uri="{FF2B5EF4-FFF2-40B4-BE49-F238E27FC236}">
                <a16:creationId xmlns:a16="http://schemas.microsoft.com/office/drawing/2014/main" id="{3553A30B-8392-48F6-5F82-7E03C1F58E33}"/>
              </a:ext>
            </a:extLst>
          </p:cNvPr>
          <p:cNvSpPr txBox="1">
            <a:spLocks/>
          </p:cNvSpPr>
          <p:nvPr/>
        </p:nvSpPr>
        <p:spPr>
          <a:xfrm>
            <a:off x="960875" y="2208583"/>
            <a:ext cx="1989154" cy="2461389"/>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2" indent="-223837"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cs typeface="Arial"/>
                <a:sym typeface="Arial"/>
              </a:rPr>
              <a:t>Formal</a:t>
            </a:r>
          </a:p>
          <a:p>
            <a:pPr marL="0" marR="0" lvl="2" indent="-223837" algn="l" defTabSz="914400" rtl="0" eaLnBrk="1" fontAlgn="auto" latinLnBrk="0" hangingPunct="1">
              <a:lnSpc>
                <a:spcPct val="100000"/>
              </a:lnSpc>
              <a:spcBef>
                <a:spcPts val="0"/>
              </a:spcBef>
              <a:spcAft>
                <a:spcPts val="0"/>
              </a:spcAft>
              <a:buClr>
                <a:srgbClr val="A2287E"/>
              </a:buClr>
              <a:buSzTx/>
              <a:buFont typeface="Arial"/>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a:p>
            <a:pPr marL="0" marR="0" lvl="2" indent="-223837"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cs typeface="Arial"/>
                <a:sym typeface="Arial"/>
              </a:rPr>
              <a:t>Written </a:t>
            </a:r>
            <a:r>
              <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rPr>
              <a:t>constitutions, policies and laws, rights and regulations</a:t>
            </a:r>
          </a:p>
          <a:p>
            <a:pPr marL="0" marR="0" lvl="2" indent="-223837" algn="l" defTabSz="914400" rtl="0" eaLnBrk="1" fontAlgn="auto" latinLnBrk="0" hangingPunct="1">
              <a:lnSpc>
                <a:spcPct val="100000"/>
              </a:lnSpc>
              <a:spcBef>
                <a:spcPts val="0"/>
              </a:spcBef>
              <a:spcAft>
                <a:spcPts val="0"/>
              </a:spcAft>
              <a:buClr>
                <a:srgbClr val="A2287E"/>
              </a:buClr>
              <a:buSzTx/>
              <a:buFont typeface="Arial"/>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a:p>
            <a:pPr marL="233363" marR="0" lvl="3" indent="0" algn="l" defTabSz="914400" rtl="0" eaLnBrk="1" fontAlgn="auto" latinLnBrk="0" hangingPunct="1">
              <a:lnSpc>
                <a:spcPct val="100000"/>
              </a:lnSpc>
              <a:spcBef>
                <a:spcPts val="0"/>
              </a:spcBef>
              <a:spcAft>
                <a:spcPts val="0"/>
              </a:spcAft>
              <a:buClr>
                <a:srgbClr val="A2287E"/>
              </a:buClr>
              <a:buSzTx/>
              <a:buFont typeface="Arial"/>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p:txBody>
      </p:sp>
      <p:sp>
        <p:nvSpPr>
          <p:cNvPr id="3" name="TextBox 2">
            <a:extLst>
              <a:ext uri="{FF2B5EF4-FFF2-40B4-BE49-F238E27FC236}">
                <a16:creationId xmlns:a16="http://schemas.microsoft.com/office/drawing/2014/main" id="{DA9F9BF4-E386-D520-C114-1B2A23EC789A}"/>
              </a:ext>
            </a:extLst>
          </p:cNvPr>
          <p:cNvSpPr txBox="1"/>
          <p:nvPr/>
        </p:nvSpPr>
        <p:spPr>
          <a:xfrm>
            <a:off x="1653615" y="5406606"/>
            <a:ext cx="3847072" cy="461665"/>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pPr>
              <a:defRPr/>
            </a:pPr>
            <a:r>
              <a:rPr kumimoji="0" lang="en-US" sz="1200" u="none" strike="noStrike" kern="1200" cap="none" spc="0" normalizeH="0" baseline="0" noProof="0" dirty="0">
                <a:ln>
                  <a:noFill/>
                </a:ln>
                <a:solidFill>
                  <a:prstClr val="black"/>
                </a:solidFill>
                <a:effectLst/>
                <a:uLnTx/>
                <a:uFillTx/>
              </a:rPr>
              <a:t>Image source: </a:t>
            </a:r>
            <a:r>
              <a:rPr lang="en-US" dirty="0">
                <a:solidFill>
                  <a:srgbClr val="A2287E"/>
                </a:solidFill>
                <a:hlinkClick r:id="rId3">
                  <a:extLst>
                    <a:ext uri="{A12FA001-AC4F-418D-AE19-62706E023703}">
                      <ahyp:hlinkClr xmlns:ahyp="http://schemas.microsoft.com/office/drawing/2018/hyperlinkcolor" val="tx"/>
                    </a:ext>
                  </a:extLst>
                </a:hlinkClick>
              </a:rPr>
              <a:t>law-book-with.jpg </a:t>
            </a:r>
            <a:endParaRPr lang="en-US" dirty="0">
              <a:solidFill>
                <a:srgbClr val="A2287E"/>
              </a:solidFill>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ontserrat" pitchFamily="2" charset="77"/>
              <a:ea typeface="+mn-ea"/>
              <a:cs typeface="+mn-cs"/>
            </a:endParaRPr>
          </a:p>
        </p:txBody>
      </p:sp>
      <p:sp>
        <p:nvSpPr>
          <p:cNvPr id="17" name="Text Placeholder 3">
            <a:extLst>
              <a:ext uri="{FF2B5EF4-FFF2-40B4-BE49-F238E27FC236}">
                <a16:creationId xmlns:a16="http://schemas.microsoft.com/office/drawing/2014/main" id="{D30D308F-0DBD-B7CE-248E-0A3428383AEA}"/>
              </a:ext>
            </a:extLst>
          </p:cNvPr>
          <p:cNvSpPr txBox="1">
            <a:spLocks/>
          </p:cNvSpPr>
          <p:nvPr/>
        </p:nvSpPr>
        <p:spPr>
          <a:xfrm>
            <a:off x="6519510" y="2208583"/>
            <a:ext cx="2091089" cy="286346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2" indent="-223837"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cs typeface="Arial"/>
                <a:sym typeface="Arial"/>
              </a:rPr>
              <a:t>Informal rules and norms</a:t>
            </a:r>
          </a:p>
          <a:p>
            <a:pPr marL="0" marR="0" lvl="2" indent="-223837" algn="l" defTabSz="914400" rtl="0" eaLnBrk="1" fontAlgn="auto" latinLnBrk="0" hangingPunct="1">
              <a:lnSpc>
                <a:spcPct val="100000"/>
              </a:lnSpc>
              <a:spcBef>
                <a:spcPts val="0"/>
              </a:spcBef>
              <a:spcAft>
                <a:spcPts val="0"/>
              </a:spcAft>
              <a:buClr>
                <a:srgbClr val="A2287E"/>
              </a:buClr>
              <a:buSzTx/>
              <a:buFont typeface="Arial"/>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a:p>
            <a:pPr marL="0" marR="0" lvl="2" indent="-223837"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cs typeface="Arial"/>
                <a:sym typeface="Arial"/>
              </a:rPr>
              <a:t>“Unwritten” </a:t>
            </a:r>
            <a:r>
              <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rPr>
              <a:t>social norms, customs, values, traditions and sanctions</a:t>
            </a:r>
          </a:p>
          <a:p>
            <a:pPr marL="0" marR="0" lvl="2" indent="-223837" algn="l" defTabSz="914400" rtl="0" eaLnBrk="1" fontAlgn="auto" latinLnBrk="0" hangingPunct="1">
              <a:lnSpc>
                <a:spcPct val="100000"/>
              </a:lnSpc>
              <a:spcBef>
                <a:spcPts val="0"/>
              </a:spcBef>
              <a:spcAft>
                <a:spcPts val="0"/>
              </a:spcAft>
              <a:buClr>
                <a:srgbClr val="A2287E"/>
              </a:buClr>
              <a:buSzTx/>
              <a:buFont typeface="Arial"/>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p:txBody>
      </p:sp>
      <p:pic>
        <p:nvPicPr>
          <p:cNvPr id="13" name="Picture 12">
            <a:extLst>
              <a:ext uri="{FF2B5EF4-FFF2-40B4-BE49-F238E27FC236}">
                <a16:creationId xmlns:a16="http://schemas.microsoft.com/office/drawing/2014/main" id="{037415AD-CD5D-4003-993D-4BF47A54DC9A}"/>
              </a:ext>
            </a:extLst>
          </p:cNvPr>
          <p:cNvPicPr>
            <a:picLocks noChangeAspect="1"/>
          </p:cNvPicPr>
          <p:nvPr/>
        </p:nvPicPr>
        <p:blipFill>
          <a:blip r:embed="rId4"/>
          <a:stretch>
            <a:fillRect/>
          </a:stretch>
        </p:blipFill>
        <p:spPr>
          <a:xfrm>
            <a:off x="3150835" y="2460752"/>
            <a:ext cx="2193114" cy="2359123"/>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14" name="TextBox 13">
            <a:extLst>
              <a:ext uri="{FF2B5EF4-FFF2-40B4-BE49-F238E27FC236}">
                <a16:creationId xmlns:a16="http://schemas.microsoft.com/office/drawing/2014/main" id="{218E4A1E-8647-DF97-076D-A81DE654D5E9}"/>
              </a:ext>
            </a:extLst>
          </p:cNvPr>
          <p:cNvSpPr txBox="1"/>
          <p:nvPr/>
        </p:nvSpPr>
        <p:spPr>
          <a:xfrm>
            <a:off x="7246590" y="5397492"/>
            <a:ext cx="3847072" cy="461665"/>
          </a:xfrm>
          <a:prstGeom prst="rect">
            <a:avLst/>
          </a:prstGeom>
          <a:noFill/>
        </p:spPr>
        <p:txBody>
          <a:bodyPr wrap="square" rtlCol="0">
            <a:spAutoFit/>
          </a:bodyPr>
          <a:lstStyle>
            <a:defPPr marR="0" lvl="0" algn="l" rtl="0">
              <a:lnSpc>
                <a:spcPct val="100000"/>
              </a:lnSpc>
              <a:spcBef>
                <a:spcPts val="0"/>
              </a:spcBef>
              <a:spcAft>
                <a:spcPts val="0"/>
              </a:spcAft>
              <a:defRPr lang="en-US"/>
            </a:defPPr>
            <a:lvl1pPr algn="r">
              <a:defRPr sz="1200">
                <a:latin typeface="Montserrat" pitchFamily="2" charset="77"/>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u="none" strike="noStrike" kern="1200" cap="none" spc="0" normalizeH="0" baseline="0" noProof="0" dirty="0">
                <a:ln>
                  <a:noFill/>
                </a:ln>
                <a:solidFill>
                  <a:prstClr val="black"/>
                </a:solidFill>
                <a:effectLst/>
                <a:uLnTx/>
                <a:uFillTx/>
              </a:rPr>
              <a:t>Image source: </a:t>
            </a:r>
            <a:r>
              <a:rPr lang="en-US" dirty="0">
                <a:hlinkClick r:id="rId5"/>
              </a:rPr>
              <a:t>Social Norm Taxonomy West Africa | Breakthrough ACTION and RESEARCH</a:t>
            </a:r>
            <a:endParaRPr kumimoji="0" lang="en-US" u="none" strike="noStrike" kern="1200" cap="none" spc="0" normalizeH="0" baseline="0" noProof="0" dirty="0">
              <a:ln>
                <a:noFill/>
              </a:ln>
              <a:solidFill>
                <a:prstClr val="black"/>
              </a:solidFill>
              <a:effectLst/>
              <a:uLnTx/>
              <a:uFillTx/>
            </a:endParaRPr>
          </a:p>
        </p:txBody>
      </p:sp>
      <p:pic>
        <p:nvPicPr>
          <p:cNvPr id="8" name="Picture 7" descr="A screenshot of a phone&#10;&#10;Description automatically generated">
            <a:extLst>
              <a:ext uri="{FF2B5EF4-FFF2-40B4-BE49-F238E27FC236}">
                <a16:creationId xmlns:a16="http://schemas.microsoft.com/office/drawing/2014/main" id="{952FEF13-F950-47B1-D192-FD5D8300F9C4}"/>
              </a:ext>
            </a:extLst>
          </p:cNvPr>
          <p:cNvPicPr>
            <a:picLocks noChangeAspect="1"/>
          </p:cNvPicPr>
          <p:nvPr/>
        </p:nvPicPr>
        <p:blipFill>
          <a:blip r:embed="rId6" cstate="print">
            <a:extLst>
              <a:ext uri="{28A0092B-C50C-407E-A947-70E740481C1C}">
                <a14:useLocalDpi xmlns:a14="http://schemas.microsoft.com/office/drawing/2010/main" val="0"/>
              </a:ext>
            </a:extLst>
          </a:blip>
          <a:srcRect l="9205" t="2345" r="10346" b="29012"/>
          <a:stretch/>
        </p:blipFill>
        <p:spPr>
          <a:xfrm>
            <a:off x="8459153" y="2079278"/>
            <a:ext cx="2621691" cy="3122072"/>
          </a:xfrm>
          <a:prstGeom prst="rect">
            <a:avLst/>
          </a:prstGeom>
          <a:noFill/>
          <a:ln w="3175">
            <a:noFill/>
            <a:miter lim="800000"/>
            <a:headEnd/>
            <a:tailEnd/>
          </a:ln>
          <a:effectLst>
            <a:outerShdw blurRad="431800" sx="104000" sy="104000" algn="ctr" rotWithShape="0">
              <a:prstClr val="black">
                <a:alpha val="36000"/>
              </a:prstClr>
            </a:outerShdw>
          </a:effectLst>
        </p:spPr>
      </p:pic>
    </p:spTree>
    <p:extLst>
      <p:ext uri="{BB962C8B-B14F-4D97-AF65-F5344CB8AC3E}">
        <p14:creationId xmlns:p14="http://schemas.microsoft.com/office/powerpoint/2010/main" val="3290232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288BF-99AF-B3C9-E37C-009F90B590C3}"/>
            </a:ext>
          </a:extLst>
        </p:cNvPr>
        <p:cNvGrpSpPr/>
        <p:nvPr/>
      </p:nvGrpSpPr>
      <p:grpSpPr>
        <a:xfrm>
          <a:off x="0" y="0"/>
          <a:ext cx="0" cy="0"/>
          <a:chOff x="0" y="0"/>
          <a:chExt cx="0" cy="0"/>
        </a:xfrm>
      </p:grpSpPr>
      <p:pic>
        <p:nvPicPr>
          <p:cNvPr id="9" name="Picture 8" descr="A group of people in a circle&#10;&#10;Description automatically generated">
            <a:extLst>
              <a:ext uri="{FF2B5EF4-FFF2-40B4-BE49-F238E27FC236}">
                <a16:creationId xmlns:a16="http://schemas.microsoft.com/office/drawing/2014/main" id="{7BCF2C67-A9F2-C26F-6023-6108F6CED3DC}"/>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7533331" y="1572724"/>
            <a:ext cx="4623182" cy="4506236"/>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26" name="Line Callout 1 25">
            <a:extLst>
              <a:ext uri="{FF2B5EF4-FFF2-40B4-BE49-F238E27FC236}">
                <a16:creationId xmlns:a16="http://schemas.microsoft.com/office/drawing/2014/main" id="{3C68D358-DAFE-A79A-C7FD-255EE8F9C4E5}"/>
              </a:ext>
            </a:extLst>
          </p:cNvPr>
          <p:cNvSpPr/>
          <p:nvPr/>
        </p:nvSpPr>
        <p:spPr>
          <a:xfrm flipH="1">
            <a:off x="215894" y="5313628"/>
            <a:ext cx="7317436" cy="648000"/>
          </a:xfrm>
          <a:prstGeom prst="borderCallout1">
            <a:avLst>
              <a:gd name="adj1" fmla="val 24199"/>
              <a:gd name="adj2" fmla="val 60"/>
              <a:gd name="adj3" fmla="val 2135"/>
              <a:gd name="adj4" fmla="val -23420"/>
            </a:avLst>
          </a:prstGeom>
          <a:solidFill>
            <a:schemeClr val="bg1"/>
          </a:solidFill>
          <a:ln w="12700">
            <a:solidFill>
              <a:schemeClr val="bg1"/>
            </a:solidFill>
          </a:ln>
          <a:effectLst>
            <a:outerShdw blurRad="685800" sx="104000" sy="104000" algn="ctr"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Bef>
                <a:spcPts val="0"/>
              </a:spcBef>
              <a:buClr>
                <a:srgbClr val="7F7F7F"/>
              </a:buClr>
              <a:buSzPct val="100000"/>
            </a:pPr>
            <a:endParaRPr lang="en-US" sz="1800" dirty="0"/>
          </a:p>
        </p:txBody>
      </p:sp>
      <p:sp>
        <p:nvSpPr>
          <p:cNvPr id="2" name="Title 1">
            <a:extLst>
              <a:ext uri="{FF2B5EF4-FFF2-40B4-BE49-F238E27FC236}">
                <a16:creationId xmlns:a16="http://schemas.microsoft.com/office/drawing/2014/main" id="{8FA925C2-A898-69AA-2C45-3DA9B0BB96C3}"/>
              </a:ext>
            </a:extLst>
          </p:cNvPr>
          <p:cNvSpPr txBox="1">
            <a:spLocks/>
          </p:cNvSpPr>
          <p:nvPr/>
        </p:nvSpPr>
        <p:spPr>
          <a:xfrm>
            <a:off x="377499" y="368515"/>
            <a:ext cx="10111534" cy="76283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Formal Social Institutions:</a:t>
            </a:r>
            <a:b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b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Land Governance example indicators</a:t>
            </a:r>
          </a:p>
        </p:txBody>
      </p:sp>
      <p:sp>
        <p:nvSpPr>
          <p:cNvPr id="12" name="Line Callout 1 11">
            <a:extLst>
              <a:ext uri="{FF2B5EF4-FFF2-40B4-BE49-F238E27FC236}">
                <a16:creationId xmlns:a16="http://schemas.microsoft.com/office/drawing/2014/main" id="{EC75BE86-B250-6396-9842-58D530B9AE86}"/>
              </a:ext>
            </a:extLst>
          </p:cNvPr>
          <p:cNvSpPr/>
          <p:nvPr/>
        </p:nvSpPr>
        <p:spPr>
          <a:xfrm flipH="1">
            <a:off x="215899" y="1672617"/>
            <a:ext cx="7317436" cy="828000"/>
          </a:xfrm>
          <a:prstGeom prst="borderCallout1">
            <a:avLst>
              <a:gd name="adj1" fmla="val 24199"/>
              <a:gd name="adj2" fmla="val 60"/>
              <a:gd name="adj3" fmla="val 50788"/>
              <a:gd name="adj4" fmla="val -16796"/>
            </a:avLst>
          </a:prstGeom>
          <a:solidFill>
            <a:schemeClr val="bg1"/>
          </a:solidFill>
          <a:ln w="12700">
            <a:solidFill>
              <a:schemeClr val="bg1"/>
            </a:solidFill>
          </a:ln>
          <a:effectLst>
            <a:outerShdw blurRad="685800" sx="104000" sy="104000" algn="ctr"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FFD9B4D9-89F5-A6CE-3A27-356C8AE3CD5E}"/>
              </a:ext>
            </a:extLst>
          </p:cNvPr>
          <p:cNvSpPr txBox="1"/>
          <p:nvPr/>
        </p:nvSpPr>
        <p:spPr>
          <a:xfrm>
            <a:off x="257337" y="1723229"/>
            <a:ext cx="7184863" cy="707886"/>
          </a:xfrm>
          <a:prstGeom prst="rect">
            <a:avLst/>
          </a:prstGeom>
          <a:noFill/>
        </p:spPr>
        <p:txBody>
          <a:bodyPr wrap="square">
            <a:spAutoFit/>
          </a:bodyPr>
          <a:lstStyle/>
          <a:p>
            <a:pPr>
              <a:spcBef>
                <a:spcPts val="0"/>
              </a:spcBef>
              <a:buClr>
                <a:srgbClr val="7F7F7F"/>
              </a:buClr>
              <a:buSzPct val="100000"/>
            </a:pPr>
            <a:r>
              <a:rPr lang="en-US" sz="1400" b="1" dirty="0">
                <a:latin typeface="Montserrat" pitchFamily="2" charset="77"/>
              </a:rPr>
              <a:t>Macro-environmental </a:t>
            </a:r>
          </a:p>
          <a:p>
            <a:pPr>
              <a:spcBef>
                <a:spcPts val="0"/>
              </a:spcBef>
              <a:buClr>
                <a:srgbClr val="7F7F7F"/>
              </a:buClr>
              <a:buSzPct val="100000"/>
            </a:pPr>
            <a:r>
              <a:rPr lang="en-US" sz="1300" dirty="0">
                <a:latin typeface="Montserrat" pitchFamily="2" charset="77"/>
              </a:rPr>
              <a:t>New laws are passed allowing women to inherit land rights; or the government signs on to an international statement of commitment to women’s enhanced land rights.</a:t>
            </a:r>
          </a:p>
        </p:txBody>
      </p:sp>
      <p:sp>
        <p:nvSpPr>
          <p:cNvPr id="18" name="TextBox 17">
            <a:extLst>
              <a:ext uri="{FF2B5EF4-FFF2-40B4-BE49-F238E27FC236}">
                <a16:creationId xmlns:a16="http://schemas.microsoft.com/office/drawing/2014/main" id="{B27BF4A5-C6E6-76CF-B524-6FC3CD286F09}"/>
              </a:ext>
            </a:extLst>
          </p:cNvPr>
          <p:cNvSpPr txBox="1"/>
          <p:nvPr/>
        </p:nvSpPr>
        <p:spPr>
          <a:xfrm>
            <a:off x="5193780" y="6078960"/>
            <a:ext cx="4429950" cy="276999"/>
          </a:xfrm>
          <a:prstGeom prst="rect">
            <a:avLst/>
          </a:prstGeom>
          <a:noFill/>
        </p:spPr>
        <p:txBody>
          <a:bodyPr wrap="square" rtlCol="0">
            <a:spAutoFit/>
          </a:bodyPr>
          <a:lstStyle/>
          <a:p>
            <a:pPr algn="r"/>
            <a:r>
              <a:rPr lang="en-US" sz="1200" dirty="0">
                <a:latin typeface="Montserrat" pitchFamily="2" charset="77"/>
              </a:rPr>
              <a:t>Source: SBCC and Gender: Models and Frameworks</a:t>
            </a:r>
          </a:p>
        </p:txBody>
      </p:sp>
      <p:sp>
        <p:nvSpPr>
          <p:cNvPr id="19" name="Line Callout 1 18">
            <a:extLst>
              <a:ext uri="{FF2B5EF4-FFF2-40B4-BE49-F238E27FC236}">
                <a16:creationId xmlns:a16="http://schemas.microsoft.com/office/drawing/2014/main" id="{F92CD148-8450-8F09-348D-6509C30C7B79}"/>
              </a:ext>
            </a:extLst>
          </p:cNvPr>
          <p:cNvSpPr/>
          <p:nvPr/>
        </p:nvSpPr>
        <p:spPr>
          <a:xfrm flipH="1">
            <a:off x="215894" y="2614835"/>
            <a:ext cx="7317436" cy="648000"/>
          </a:xfrm>
          <a:prstGeom prst="borderCallout1">
            <a:avLst>
              <a:gd name="adj1" fmla="val 24199"/>
              <a:gd name="adj2" fmla="val 60"/>
              <a:gd name="adj3" fmla="val 82299"/>
              <a:gd name="adj4" fmla="val -13997"/>
            </a:avLst>
          </a:prstGeom>
          <a:solidFill>
            <a:schemeClr val="bg1"/>
          </a:solidFill>
          <a:ln w="12700">
            <a:solidFill>
              <a:schemeClr val="bg1"/>
            </a:solidFill>
          </a:ln>
          <a:effectLst>
            <a:outerShdw blurRad="685800" sx="104000" sy="104000" algn="ctr"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Bef>
                <a:spcPts val="0"/>
              </a:spcBef>
              <a:buClr>
                <a:srgbClr val="7F7F7F"/>
              </a:buClr>
              <a:buSzPct val="100000"/>
            </a:pPr>
            <a:endParaRPr lang="en-US" sz="1800" dirty="0"/>
          </a:p>
        </p:txBody>
      </p:sp>
      <p:sp>
        <p:nvSpPr>
          <p:cNvPr id="20" name="Google Shape;68;p3">
            <a:extLst>
              <a:ext uri="{FF2B5EF4-FFF2-40B4-BE49-F238E27FC236}">
                <a16:creationId xmlns:a16="http://schemas.microsoft.com/office/drawing/2014/main" id="{9984AE29-CA89-951E-274C-22D1A0558A2C}"/>
              </a:ext>
            </a:extLst>
          </p:cNvPr>
          <p:cNvSpPr txBox="1">
            <a:spLocks/>
          </p:cNvSpPr>
          <p:nvPr/>
        </p:nvSpPr>
        <p:spPr>
          <a:xfrm>
            <a:off x="257338" y="2671681"/>
            <a:ext cx="6723915" cy="523220"/>
          </a:xfrm>
          <a:prstGeom prst="rect">
            <a:avLst/>
          </a:prstGeom>
          <a:noFill/>
        </p:spPr>
        <p:txBody>
          <a:bodyPr wrap="square">
            <a:spAutoFit/>
          </a:bodyPr>
          <a:lstStyle>
            <a:defPPr>
              <a:defRPr lang="en-US"/>
            </a:defPPr>
            <a:lvl1pPr>
              <a:spcBef>
                <a:spcPts val="0"/>
              </a:spcBef>
              <a:buClr>
                <a:srgbClr val="7F7F7F"/>
              </a:buClr>
              <a:buSzPct val="100000"/>
              <a:defRPr sz="1400" b="1">
                <a:latin typeface="Montserrat" pitchFamily="2" charset="77"/>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Organizational </a:t>
            </a:r>
          </a:p>
          <a:p>
            <a:r>
              <a:rPr lang="en-US" sz="1300" b="0" dirty="0"/>
              <a:t>Organizational by-laws are changed to allow women’s and girls’ rights to land.</a:t>
            </a:r>
          </a:p>
        </p:txBody>
      </p:sp>
      <p:sp>
        <p:nvSpPr>
          <p:cNvPr id="21" name="Line Callout 1 20">
            <a:extLst>
              <a:ext uri="{FF2B5EF4-FFF2-40B4-BE49-F238E27FC236}">
                <a16:creationId xmlns:a16="http://schemas.microsoft.com/office/drawing/2014/main" id="{83E741ED-846A-B222-C5B2-AECE27E77959}"/>
              </a:ext>
            </a:extLst>
          </p:cNvPr>
          <p:cNvSpPr/>
          <p:nvPr/>
        </p:nvSpPr>
        <p:spPr>
          <a:xfrm flipH="1">
            <a:off x="215895" y="3375963"/>
            <a:ext cx="7317435" cy="828000"/>
          </a:xfrm>
          <a:prstGeom prst="borderCallout1">
            <a:avLst>
              <a:gd name="adj1" fmla="val 24199"/>
              <a:gd name="adj2" fmla="val 60"/>
              <a:gd name="adj3" fmla="val 74807"/>
              <a:gd name="adj4" fmla="val -15501"/>
            </a:avLst>
          </a:prstGeom>
          <a:solidFill>
            <a:schemeClr val="bg1"/>
          </a:solidFill>
          <a:ln w="12700">
            <a:solidFill>
              <a:schemeClr val="bg1"/>
            </a:solidFill>
          </a:ln>
          <a:effectLst>
            <a:outerShdw blurRad="685800" sx="104000" sy="104000" algn="ctr"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Bef>
                <a:spcPts val="0"/>
              </a:spcBef>
              <a:buClr>
                <a:srgbClr val="7F7F7F"/>
              </a:buClr>
              <a:buSzPct val="100000"/>
            </a:pPr>
            <a:r>
              <a:rPr lang="en-US" sz="1800" b="1" dirty="0"/>
              <a:t>Organizational </a:t>
            </a:r>
          </a:p>
          <a:p>
            <a:pPr>
              <a:spcBef>
                <a:spcPts val="0"/>
              </a:spcBef>
              <a:buClr>
                <a:srgbClr val="7F7F7F"/>
              </a:buClr>
              <a:buSzPct val="100000"/>
            </a:pPr>
            <a:r>
              <a:rPr lang="en-US" sz="1800" dirty="0"/>
              <a:t>Organizational by-laws changed to allow women and girls’ rights to land</a:t>
            </a:r>
          </a:p>
        </p:txBody>
      </p:sp>
      <p:sp>
        <p:nvSpPr>
          <p:cNvPr id="22" name="Google Shape;68;p3">
            <a:extLst>
              <a:ext uri="{FF2B5EF4-FFF2-40B4-BE49-F238E27FC236}">
                <a16:creationId xmlns:a16="http://schemas.microsoft.com/office/drawing/2014/main" id="{E2636130-9102-088E-3755-76EDDADAE952}"/>
              </a:ext>
            </a:extLst>
          </p:cNvPr>
          <p:cNvSpPr txBox="1">
            <a:spLocks/>
          </p:cNvSpPr>
          <p:nvPr/>
        </p:nvSpPr>
        <p:spPr>
          <a:xfrm>
            <a:off x="257339" y="3443637"/>
            <a:ext cx="6723914" cy="707886"/>
          </a:xfrm>
          <a:prstGeom prst="rect">
            <a:avLst/>
          </a:prstGeom>
          <a:noFill/>
        </p:spPr>
        <p:txBody>
          <a:bodyPr wrap="square">
            <a:spAutoFit/>
          </a:bodyPr>
          <a:lstStyle>
            <a:defPPr>
              <a:defRPr lang="en-US"/>
            </a:defPPr>
            <a:lvl1pPr>
              <a:spcBef>
                <a:spcPts val="0"/>
              </a:spcBef>
              <a:buClr>
                <a:srgbClr val="7F7F7F"/>
              </a:buClr>
              <a:buSzPct val="100000"/>
              <a:defRPr sz="1400" b="1">
                <a:latin typeface="Montserrat" pitchFamily="2" charset="77"/>
              </a:defRPr>
            </a:lvl1pPr>
            <a:lvl2pPr marL="685800" indent="-228600">
              <a:lnSpc>
                <a:spcPct val="90000"/>
              </a:lnSpc>
              <a:spcBef>
                <a:spcPts val="500"/>
              </a:spcBef>
              <a:buClr>
                <a:schemeClr val="tx1"/>
              </a:buClr>
              <a:buSzPct val="80000"/>
              <a:buFont typeface="Arial" panose="020B0604020202020204" pitchFamily="34" charset="0"/>
              <a:buChar char="•"/>
              <a:defRPr sz="2400" b="0" i="0">
                <a:solidFill>
                  <a:schemeClr val="tx1">
                    <a:lumMod val="50000"/>
                    <a:lumOff val="50000"/>
                  </a:schemeClr>
                </a:solidFill>
                <a:latin typeface="Montserrat" pitchFamily="2" charset="77"/>
              </a:defRPr>
            </a:lvl2pPr>
            <a:lvl3pPr marL="1143000" indent="-228600">
              <a:lnSpc>
                <a:spcPct val="90000"/>
              </a:lnSpc>
              <a:spcBef>
                <a:spcPts val="500"/>
              </a:spcBef>
              <a:buClr>
                <a:schemeClr val="tx1"/>
              </a:buClr>
              <a:buFont typeface=".AppleSystemUIFont" charset="-120"/>
              <a:buChar char="-"/>
              <a:defRPr sz="2000" b="0" i="0">
                <a:solidFill>
                  <a:schemeClr val="tx1">
                    <a:lumMod val="50000"/>
                    <a:lumOff val="50000"/>
                  </a:schemeClr>
                </a:solidFill>
                <a:latin typeface="Montserrat" pitchFamily="2" charset="77"/>
              </a:defRPr>
            </a:lvl3pPr>
            <a:lvl4pPr marL="1600200" indent="-228600">
              <a:lnSpc>
                <a:spcPct val="90000"/>
              </a:lnSpc>
              <a:spcBef>
                <a:spcPts val="500"/>
              </a:spcBef>
              <a:buClr>
                <a:schemeClr val="tx1"/>
              </a:buClr>
              <a:buSzPct val="60000"/>
              <a:buFont typeface=".AppleSystemUIFont" charset="-120"/>
              <a:buChar char="-"/>
              <a:defRPr b="0" i="0">
                <a:solidFill>
                  <a:schemeClr val="tx1">
                    <a:lumMod val="50000"/>
                    <a:lumOff val="50000"/>
                  </a:schemeClr>
                </a:solidFill>
                <a:latin typeface="Montserrat" pitchFamily="2" charset="77"/>
              </a:defRPr>
            </a:lvl4pPr>
            <a:lvl5pPr marL="2057400" indent="-228600">
              <a:lnSpc>
                <a:spcPct val="90000"/>
              </a:lnSpc>
              <a:spcBef>
                <a:spcPts val="500"/>
              </a:spcBef>
              <a:buFont typeface="Arial" panose="020B0604020202020204" pitchFamily="34" charset="0"/>
              <a:buChar char="•"/>
              <a:defRPr>
                <a:solidFill>
                  <a:schemeClr val="tx1">
                    <a:lumMod val="65000"/>
                    <a:lumOff val="3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Community</a:t>
            </a:r>
          </a:p>
          <a:p>
            <a:r>
              <a:rPr lang="en-US" sz="1300" b="0" dirty="0"/>
              <a:t>Land rights are socially recognized as appropriate for men and women in the community.</a:t>
            </a:r>
          </a:p>
        </p:txBody>
      </p:sp>
      <p:sp>
        <p:nvSpPr>
          <p:cNvPr id="24" name="Google Shape;68;p3">
            <a:extLst>
              <a:ext uri="{FF2B5EF4-FFF2-40B4-BE49-F238E27FC236}">
                <a16:creationId xmlns:a16="http://schemas.microsoft.com/office/drawing/2014/main" id="{4E7A767F-2535-0A01-8208-3E5987889708}"/>
              </a:ext>
            </a:extLst>
          </p:cNvPr>
          <p:cNvSpPr txBox="1">
            <a:spLocks/>
          </p:cNvSpPr>
          <p:nvPr/>
        </p:nvSpPr>
        <p:spPr>
          <a:xfrm>
            <a:off x="257338" y="5383665"/>
            <a:ext cx="6275525" cy="507831"/>
          </a:xfrm>
          <a:prstGeom prst="rect">
            <a:avLst/>
          </a:prstGeom>
          <a:noFill/>
        </p:spPr>
        <p:txBody>
          <a:bodyPr wrap="square">
            <a:spAutoFit/>
          </a:bodyPr>
          <a:lstStyle>
            <a:defPPr>
              <a:defRPr lang="en-US"/>
            </a:defPPr>
            <a:lvl1pPr>
              <a:spcBef>
                <a:spcPts val="0"/>
              </a:spcBef>
              <a:buClr>
                <a:srgbClr val="7F7F7F"/>
              </a:buClr>
              <a:buSzPct val="100000"/>
              <a:defRPr sz="1400" b="1">
                <a:latin typeface="Montserrat" pitchFamily="2" charset="77"/>
              </a:defRPr>
            </a:lvl1pPr>
            <a:lvl2pPr marL="685800" indent="-228600">
              <a:lnSpc>
                <a:spcPct val="90000"/>
              </a:lnSpc>
              <a:spcBef>
                <a:spcPts val="500"/>
              </a:spcBef>
              <a:buClr>
                <a:schemeClr val="tx1"/>
              </a:buClr>
              <a:buSzPct val="80000"/>
              <a:buFont typeface="Arial" panose="020B0604020202020204" pitchFamily="34" charset="0"/>
              <a:buChar char="•"/>
              <a:defRPr sz="2400" b="0" i="0">
                <a:solidFill>
                  <a:schemeClr val="tx1">
                    <a:lumMod val="50000"/>
                    <a:lumOff val="50000"/>
                  </a:schemeClr>
                </a:solidFill>
                <a:latin typeface="Montserrat" pitchFamily="2" charset="77"/>
              </a:defRPr>
            </a:lvl2pPr>
            <a:lvl3pPr marL="1143000" indent="-228600">
              <a:lnSpc>
                <a:spcPct val="90000"/>
              </a:lnSpc>
              <a:spcBef>
                <a:spcPts val="500"/>
              </a:spcBef>
              <a:buClr>
                <a:schemeClr val="tx1"/>
              </a:buClr>
              <a:buFont typeface=".AppleSystemUIFont" charset="-120"/>
              <a:buChar char="-"/>
              <a:defRPr sz="2000" b="0" i="0">
                <a:solidFill>
                  <a:schemeClr val="tx1">
                    <a:lumMod val="50000"/>
                    <a:lumOff val="50000"/>
                  </a:schemeClr>
                </a:solidFill>
                <a:latin typeface="Montserrat" pitchFamily="2" charset="77"/>
              </a:defRPr>
            </a:lvl3pPr>
            <a:lvl4pPr marL="1600200" indent="-228600">
              <a:lnSpc>
                <a:spcPct val="90000"/>
              </a:lnSpc>
              <a:spcBef>
                <a:spcPts val="500"/>
              </a:spcBef>
              <a:buClr>
                <a:schemeClr val="tx1"/>
              </a:buClr>
              <a:buSzPct val="60000"/>
              <a:buFont typeface=".AppleSystemUIFont" charset="-120"/>
              <a:buChar char="-"/>
              <a:defRPr b="0" i="0">
                <a:solidFill>
                  <a:schemeClr val="tx1">
                    <a:lumMod val="50000"/>
                    <a:lumOff val="50000"/>
                  </a:schemeClr>
                </a:solidFill>
                <a:latin typeface="Montserrat" pitchFamily="2" charset="77"/>
              </a:defRPr>
            </a:lvl4pPr>
            <a:lvl5pPr marL="2057400" indent="-228600">
              <a:lnSpc>
                <a:spcPct val="90000"/>
              </a:lnSpc>
              <a:spcBef>
                <a:spcPts val="500"/>
              </a:spcBef>
              <a:buFont typeface="Arial" panose="020B0604020202020204" pitchFamily="34" charset="0"/>
              <a:buChar char="•"/>
              <a:defRPr>
                <a:solidFill>
                  <a:schemeClr val="tx1">
                    <a:lumMod val="65000"/>
                    <a:lumOff val="3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Individual</a:t>
            </a:r>
          </a:p>
          <a:p>
            <a:r>
              <a:rPr lang="en-US" sz="1300" b="0" dirty="0"/>
              <a:t>Women report enhanced agency to act as owners of land parcels.</a:t>
            </a:r>
          </a:p>
        </p:txBody>
      </p:sp>
      <p:sp>
        <p:nvSpPr>
          <p:cNvPr id="25" name="Line Callout 1 24">
            <a:extLst>
              <a:ext uri="{FF2B5EF4-FFF2-40B4-BE49-F238E27FC236}">
                <a16:creationId xmlns:a16="http://schemas.microsoft.com/office/drawing/2014/main" id="{4CAEFFBF-9083-E203-2A16-55C160A4E012}"/>
              </a:ext>
            </a:extLst>
          </p:cNvPr>
          <p:cNvSpPr/>
          <p:nvPr/>
        </p:nvSpPr>
        <p:spPr>
          <a:xfrm flipH="1">
            <a:off x="215895" y="4332325"/>
            <a:ext cx="7317435" cy="828000"/>
          </a:xfrm>
          <a:prstGeom prst="borderCallout1">
            <a:avLst>
              <a:gd name="adj1" fmla="val 24199"/>
              <a:gd name="adj2" fmla="val 60"/>
              <a:gd name="adj3" fmla="val 30544"/>
              <a:gd name="adj4" fmla="val -18836"/>
            </a:avLst>
          </a:prstGeom>
          <a:solidFill>
            <a:schemeClr val="bg1"/>
          </a:solidFill>
          <a:ln w="12700">
            <a:solidFill>
              <a:schemeClr val="bg1"/>
            </a:solidFill>
          </a:ln>
          <a:effectLst>
            <a:outerShdw blurRad="685800" sx="104000" sy="104000" algn="ctr"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Bef>
                <a:spcPts val="0"/>
              </a:spcBef>
              <a:buClr>
                <a:srgbClr val="7F7F7F"/>
              </a:buClr>
              <a:buSzPct val="100000"/>
            </a:pPr>
            <a:r>
              <a:rPr lang="en-US" sz="1800" b="1" dirty="0"/>
              <a:t>Organizational </a:t>
            </a:r>
          </a:p>
          <a:p>
            <a:pPr>
              <a:spcBef>
                <a:spcPts val="0"/>
              </a:spcBef>
              <a:buClr>
                <a:srgbClr val="7F7F7F"/>
              </a:buClr>
              <a:buSzPct val="100000"/>
            </a:pPr>
            <a:r>
              <a:rPr lang="en-US" sz="1800" dirty="0"/>
              <a:t>Organizational by-laws changed to allow women and girls’ rights to land</a:t>
            </a:r>
          </a:p>
        </p:txBody>
      </p:sp>
      <p:sp>
        <p:nvSpPr>
          <p:cNvPr id="23" name="Google Shape;68;p3">
            <a:extLst>
              <a:ext uri="{FF2B5EF4-FFF2-40B4-BE49-F238E27FC236}">
                <a16:creationId xmlns:a16="http://schemas.microsoft.com/office/drawing/2014/main" id="{E5E3C91A-2E90-1C7E-8162-F484DE642350}"/>
              </a:ext>
            </a:extLst>
          </p:cNvPr>
          <p:cNvSpPr txBox="1">
            <a:spLocks/>
          </p:cNvSpPr>
          <p:nvPr/>
        </p:nvSpPr>
        <p:spPr>
          <a:xfrm>
            <a:off x="268236" y="4392382"/>
            <a:ext cx="6906678" cy="707886"/>
          </a:xfrm>
          <a:prstGeom prst="rect">
            <a:avLst/>
          </a:prstGeom>
          <a:noFill/>
        </p:spPr>
        <p:txBody>
          <a:bodyPr wrap="square">
            <a:spAutoFit/>
          </a:bodyPr>
          <a:lstStyle>
            <a:defPPr>
              <a:defRPr lang="en-US"/>
            </a:defPPr>
            <a:lvl1pPr>
              <a:spcBef>
                <a:spcPts val="0"/>
              </a:spcBef>
              <a:buClr>
                <a:srgbClr val="7F7F7F"/>
              </a:buClr>
              <a:buSzPct val="100000"/>
              <a:defRPr sz="1400" b="1">
                <a:latin typeface="Montserrat" pitchFamily="2" charset="77"/>
              </a:defRPr>
            </a:lvl1pPr>
            <a:lvl2pPr marL="685800" indent="-228600">
              <a:lnSpc>
                <a:spcPct val="90000"/>
              </a:lnSpc>
              <a:spcBef>
                <a:spcPts val="500"/>
              </a:spcBef>
              <a:buClr>
                <a:schemeClr val="tx1"/>
              </a:buClr>
              <a:buSzPct val="80000"/>
              <a:buFont typeface="Arial" panose="020B0604020202020204" pitchFamily="34" charset="0"/>
              <a:buChar char="•"/>
              <a:defRPr sz="2400" b="0" i="0">
                <a:solidFill>
                  <a:schemeClr val="tx1">
                    <a:lumMod val="50000"/>
                    <a:lumOff val="50000"/>
                  </a:schemeClr>
                </a:solidFill>
                <a:latin typeface="Montserrat" pitchFamily="2" charset="77"/>
              </a:defRPr>
            </a:lvl2pPr>
            <a:lvl3pPr marL="1143000" indent="-228600">
              <a:lnSpc>
                <a:spcPct val="90000"/>
              </a:lnSpc>
              <a:spcBef>
                <a:spcPts val="500"/>
              </a:spcBef>
              <a:buClr>
                <a:schemeClr val="tx1"/>
              </a:buClr>
              <a:buFont typeface=".AppleSystemUIFont" charset="-120"/>
              <a:buChar char="-"/>
              <a:defRPr sz="2000" b="0" i="0">
                <a:solidFill>
                  <a:schemeClr val="tx1">
                    <a:lumMod val="50000"/>
                    <a:lumOff val="50000"/>
                  </a:schemeClr>
                </a:solidFill>
                <a:latin typeface="Montserrat" pitchFamily="2" charset="77"/>
              </a:defRPr>
            </a:lvl3pPr>
            <a:lvl4pPr marL="1600200" indent="-228600">
              <a:lnSpc>
                <a:spcPct val="90000"/>
              </a:lnSpc>
              <a:spcBef>
                <a:spcPts val="500"/>
              </a:spcBef>
              <a:buClr>
                <a:schemeClr val="tx1"/>
              </a:buClr>
              <a:buSzPct val="60000"/>
              <a:buFont typeface=".AppleSystemUIFont" charset="-120"/>
              <a:buChar char="-"/>
              <a:defRPr b="0" i="0">
                <a:solidFill>
                  <a:schemeClr val="tx1">
                    <a:lumMod val="50000"/>
                    <a:lumOff val="50000"/>
                  </a:schemeClr>
                </a:solidFill>
                <a:latin typeface="Montserrat" pitchFamily="2" charset="77"/>
              </a:defRPr>
            </a:lvl4pPr>
            <a:lvl5pPr marL="2057400" indent="-228600">
              <a:lnSpc>
                <a:spcPct val="90000"/>
              </a:lnSpc>
              <a:spcBef>
                <a:spcPts val="500"/>
              </a:spcBef>
              <a:buFont typeface="Arial" panose="020B0604020202020204" pitchFamily="34" charset="0"/>
              <a:buChar char="•"/>
              <a:defRPr>
                <a:solidFill>
                  <a:schemeClr val="tx1">
                    <a:lumMod val="65000"/>
                    <a:lumOff val="3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Household</a:t>
            </a:r>
          </a:p>
          <a:p>
            <a:r>
              <a:rPr lang="en-US" sz="1300" b="0" dirty="0"/>
              <a:t>Women’s ability to exercise land rights to cultivate, does not require consultation or approval from their husband.</a:t>
            </a:r>
          </a:p>
        </p:txBody>
      </p:sp>
    </p:spTree>
    <p:extLst>
      <p:ext uri="{BB962C8B-B14F-4D97-AF65-F5344CB8AC3E}">
        <p14:creationId xmlns:p14="http://schemas.microsoft.com/office/powerpoint/2010/main" val="32894947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9E5F4A-57DF-743C-ED8A-B862D1B0F728}"/>
            </a:ext>
          </a:extLst>
        </p:cNvPr>
        <p:cNvGrpSpPr/>
        <p:nvPr/>
      </p:nvGrpSpPr>
      <p:grpSpPr>
        <a:xfrm>
          <a:off x="0" y="0"/>
          <a:ext cx="0" cy="0"/>
          <a:chOff x="0" y="0"/>
          <a:chExt cx="0" cy="0"/>
        </a:xfrm>
      </p:grpSpPr>
      <p:sp>
        <p:nvSpPr>
          <p:cNvPr id="12" name="Rounded Rectangle 11">
            <a:extLst>
              <a:ext uri="{FF2B5EF4-FFF2-40B4-BE49-F238E27FC236}">
                <a16:creationId xmlns:a16="http://schemas.microsoft.com/office/drawing/2014/main" id="{AED6A004-34DD-1DCE-EF84-834A5F66CF25}"/>
              </a:ext>
            </a:extLst>
          </p:cNvPr>
          <p:cNvSpPr/>
          <p:nvPr/>
        </p:nvSpPr>
        <p:spPr>
          <a:xfrm>
            <a:off x="6056912" y="1804616"/>
            <a:ext cx="5197343" cy="413710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5" name="Rounded Rectangle 14">
            <a:extLst>
              <a:ext uri="{FF2B5EF4-FFF2-40B4-BE49-F238E27FC236}">
                <a16:creationId xmlns:a16="http://schemas.microsoft.com/office/drawing/2014/main" id="{F3CA4F7B-C346-4E94-8821-5AEBE07B0D78}"/>
              </a:ext>
            </a:extLst>
          </p:cNvPr>
          <p:cNvSpPr/>
          <p:nvPr/>
        </p:nvSpPr>
        <p:spPr>
          <a:xfrm>
            <a:off x="533050" y="1804616"/>
            <a:ext cx="5197343" cy="413710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28675BF7-920E-3DB7-6628-13A8D8E2358C}"/>
              </a:ext>
            </a:extLst>
          </p:cNvPr>
          <p:cNvSpPr txBox="1">
            <a:spLocks/>
          </p:cNvSpPr>
          <p:nvPr/>
        </p:nvSpPr>
        <p:spPr>
          <a:xfrm>
            <a:off x="600009" y="296626"/>
            <a:ext cx="8570117" cy="76283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Informal Social Institutions</a:t>
            </a:r>
          </a:p>
        </p:txBody>
      </p:sp>
      <p:sp>
        <p:nvSpPr>
          <p:cNvPr id="17" name="Text Placeholder 3">
            <a:extLst>
              <a:ext uri="{FF2B5EF4-FFF2-40B4-BE49-F238E27FC236}">
                <a16:creationId xmlns:a16="http://schemas.microsoft.com/office/drawing/2014/main" id="{FAE0F1C4-1214-D810-7D9F-85F8025F12FF}"/>
              </a:ext>
            </a:extLst>
          </p:cNvPr>
          <p:cNvSpPr txBox="1">
            <a:spLocks/>
          </p:cNvSpPr>
          <p:nvPr/>
        </p:nvSpPr>
        <p:spPr>
          <a:xfrm>
            <a:off x="1425584" y="1918537"/>
            <a:ext cx="3412274" cy="394039"/>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2" indent="-223837"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cs typeface="Arial"/>
                <a:sym typeface="Arial"/>
              </a:rPr>
              <a:t>“Unwritten” social norms</a:t>
            </a: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p:txBody>
      </p:sp>
      <p:pic>
        <p:nvPicPr>
          <p:cNvPr id="9" name="Picture 8" descr="A purple person icon on a black background&#10;&#10;Description automatically generated">
            <a:extLst>
              <a:ext uri="{FF2B5EF4-FFF2-40B4-BE49-F238E27FC236}">
                <a16:creationId xmlns:a16="http://schemas.microsoft.com/office/drawing/2014/main" id="{B8373625-4767-B3DA-87C4-45B01710E692}"/>
              </a:ext>
            </a:extLst>
          </p:cNvPr>
          <p:cNvPicPr>
            <a:picLocks noChangeAspect="1"/>
          </p:cNvPicPr>
          <p:nvPr/>
        </p:nvPicPr>
        <p:blipFill>
          <a:blip r:embed="rId3" cstate="print">
            <a:extLst>
              <a:ext uri="{28A0092B-C50C-407E-A947-70E740481C1C}">
                <a14:useLocalDpi xmlns:a14="http://schemas.microsoft.com/office/drawing/2010/main" val="0"/>
              </a:ext>
            </a:extLst>
          </a:blip>
          <a:srcRect l="11665" t="5471" r="45242" b="42351"/>
          <a:stretch/>
        </p:blipFill>
        <p:spPr>
          <a:xfrm>
            <a:off x="713678" y="3066676"/>
            <a:ext cx="1625401" cy="2776564"/>
          </a:xfrm>
          <a:prstGeom prst="rect">
            <a:avLst/>
          </a:prstGeom>
          <a:effectLst>
            <a:outerShdw blurRad="558800" sx="104000" sy="104000" algn="ctr" rotWithShape="0">
              <a:prstClr val="black">
                <a:alpha val="26000"/>
              </a:prstClr>
            </a:outerShdw>
          </a:effectLst>
        </p:spPr>
      </p:pic>
      <p:sp>
        <p:nvSpPr>
          <p:cNvPr id="10" name="Google Shape;764;p35">
            <a:extLst>
              <a:ext uri="{FF2B5EF4-FFF2-40B4-BE49-F238E27FC236}">
                <a16:creationId xmlns:a16="http://schemas.microsoft.com/office/drawing/2014/main" id="{0E0B272B-C4CD-BA11-B832-6065454BE9D6}"/>
              </a:ext>
            </a:extLst>
          </p:cNvPr>
          <p:cNvSpPr/>
          <p:nvPr/>
        </p:nvSpPr>
        <p:spPr>
          <a:xfrm>
            <a:off x="2687009" y="3942247"/>
            <a:ext cx="2863397" cy="1542279"/>
          </a:xfrm>
          <a:prstGeom prst="cloudCallout">
            <a:avLst>
              <a:gd name="adj1" fmla="val -78107"/>
              <a:gd name="adj2" fmla="val -75233"/>
            </a:avLst>
          </a:prstGeom>
          <a:solidFill>
            <a:srgbClr val="A2287E">
              <a:alpha val="16000"/>
            </a:srgbClr>
          </a:solidFill>
          <a:ln w="6350" cap="flat" cmpd="sng">
            <a:solidFill>
              <a:srgbClr val="A2287E">
                <a:alpha val="6000"/>
              </a:srgbClr>
            </a:solidFill>
            <a:prstDash val="solid"/>
            <a:miter lim="800000"/>
            <a:headEnd type="none" w="sm" len="sm"/>
            <a:tailEnd type="none" w="sm" len="sm"/>
          </a:ln>
          <a:effectLst>
            <a:outerShdw blurRad="558800" sx="104000" sy="104000" algn="ctr" rotWithShape="0">
              <a:prstClr val="black">
                <a:alpha val="26000"/>
              </a:prstClr>
            </a:outerShdw>
          </a:effectLst>
        </p:spPr>
        <p:txBody>
          <a:bodyPr spcFirstLastPara="1" wrap="square" lIns="0" tIns="72000" rIns="0" bIns="0" anchor="ctr" anchorCtr="0">
            <a:noAutofit/>
          </a:bodyPr>
          <a:lstStyle/>
          <a:p>
            <a:pPr marL="88900">
              <a:lnSpc>
                <a:spcPct val="80000"/>
              </a:lnSpc>
              <a:tabLst>
                <a:tab pos="1770063" algn="l"/>
              </a:tabLst>
            </a:pPr>
            <a:r>
              <a:rPr lang="en-US" sz="1400" b="1" dirty="0">
                <a:latin typeface="Montserrat" pitchFamily="2" charset="77"/>
              </a:rPr>
              <a:t>My community members do not approve of women participating in village meetings.</a:t>
            </a:r>
          </a:p>
        </p:txBody>
      </p:sp>
      <p:sp>
        <p:nvSpPr>
          <p:cNvPr id="11" name="Google Shape;764;p35">
            <a:extLst>
              <a:ext uri="{FF2B5EF4-FFF2-40B4-BE49-F238E27FC236}">
                <a16:creationId xmlns:a16="http://schemas.microsoft.com/office/drawing/2014/main" id="{294938C3-33B2-55DB-7BA1-E3000C32C0B5}"/>
              </a:ext>
            </a:extLst>
          </p:cNvPr>
          <p:cNvSpPr/>
          <p:nvPr/>
        </p:nvSpPr>
        <p:spPr>
          <a:xfrm>
            <a:off x="2823353" y="2330888"/>
            <a:ext cx="2619346" cy="1542279"/>
          </a:xfrm>
          <a:prstGeom prst="cloudCallout">
            <a:avLst>
              <a:gd name="adj1" fmla="val -87195"/>
              <a:gd name="adj2" fmla="val 13823"/>
            </a:avLst>
          </a:prstGeom>
          <a:solidFill>
            <a:srgbClr val="A2287E">
              <a:alpha val="16000"/>
            </a:srgbClr>
          </a:solidFill>
          <a:ln w="6350" cap="flat" cmpd="sng">
            <a:solidFill>
              <a:srgbClr val="A2287E">
                <a:alpha val="6000"/>
              </a:srgbClr>
            </a:solidFill>
            <a:prstDash val="solid"/>
            <a:miter lim="800000"/>
            <a:headEnd type="none" w="sm" len="sm"/>
            <a:tailEnd type="none" w="sm" len="sm"/>
          </a:ln>
          <a:effectLst>
            <a:outerShdw blurRad="558800" sx="104000" sy="104000" algn="ctr" rotWithShape="0">
              <a:prstClr val="black">
                <a:alpha val="26000"/>
              </a:prstClr>
            </a:outerShdw>
          </a:effectLst>
        </p:spPr>
        <p:txBody>
          <a:bodyPr spcFirstLastPara="1" wrap="square" lIns="0" tIns="72000" rIns="0" bIns="0" anchor="ctr" anchorCtr="0">
            <a:noAutofit/>
          </a:bodyPr>
          <a:lstStyle/>
          <a:p>
            <a:pPr marL="88900">
              <a:lnSpc>
                <a:spcPct val="80000"/>
              </a:lnSpc>
              <a:tabLst>
                <a:tab pos="1636713" algn="l"/>
              </a:tabLst>
            </a:pPr>
            <a:r>
              <a:rPr lang="en-US" sz="1400" b="1" dirty="0">
                <a:latin typeface="Montserrat" pitchFamily="2" charset="77"/>
              </a:rPr>
              <a:t>None of the women I know in this community go to the market by themselves.</a:t>
            </a:r>
          </a:p>
        </p:txBody>
      </p:sp>
      <p:sp>
        <p:nvSpPr>
          <p:cNvPr id="18" name="Text Placeholder 3">
            <a:extLst>
              <a:ext uri="{FF2B5EF4-FFF2-40B4-BE49-F238E27FC236}">
                <a16:creationId xmlns:a16="http://schemas.microsoft.com/office/drawing/2014/main" id="{39AD7BBE-E27C-CD68-6A3B-B7402414EAF5}"/>
              </a:ext>
            </a:extLst>
          </p:cNvPr>
          <p:cNvSpPr txBox="1">
            <a:spLocks/>
          </p:cNvSpPr>
          <p:nvPr/>
        </p:nvSpPr>
        <p:spPr>
          <a:xfrm>
            <a:off x="6803530" y="1953190"/>
            <a:ext cx="3704105" cy="6721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2" indent="-223837" algn="ctr" defTabSz="914400" rtl="0" eaLnBrk="1" fontAlgn="auto" latinLnBrk="0" hangingPunct="1">
              <a:lnSpc>
                <a:spcPct val="90000"/>
              </a:lnSpc>
              <a:spcBef>
                <a:spcPts val="0"/>
              </a:spcBef>
              <a:spcAft>
                <a:spcPts val="0"/>
              </a:spcAft>
              <a:buClr>
                <a:srgbClr val="A2287E"/>
              </a:buClr>
              <a:buSzTx/>
              <a:buFont typeface="Arial"/>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cs typeface="Arial"/>
                <a:sym typeface="Arial"/>
              </a:rPr>
              <a:t>“Unwritten” customs, values, traditions and sanctions</a:t>
            </a:r>
          </a:p>
        </p:txBody>
      </p:sp>
      <p:sp>
        <p:nvSpPr>
          <p:cNvPr id="13" name="TextBox 12">
            <a:extLst>
              <a:ext uri="{FF2B5EF4-FFF2-40B4-BE49-F238E27FC236}">
                <a16:creationId xmlns:a16="http://schemas.microsoft.com/office/drawing/2014/main" id="{5390D4D9-1113-1B75-BAFA-72A2FE775165}"/>
              </a:ext>
            </a:extLst>
          </p:cNvPr>
          <p:cNvSpPr txBox="1"/>
          <p:nvPr/>
        </p:nvSpPr>
        <p:spPr>
          <a:xfrm>
            <a:off x="5690418" y="6113747"/>
            <a:ext cx="3812204" cy="276999"/>
          </a:xfrm>
          <a:prstGeom prst="rect">
            <a:avLst/>
          </a:prstGeom>
          <a:noFill/>
        </p:spPr>
        <p:txBody>
          <a:bodyPr wrap="square">
            <a:spAutoFit/>
          </a:bodyPr>
          <a:lstStyle/>
          <a:p>
            <a:pPr marL="0" marR="0" algn="r"/>
            <a:r>
              <a:rPr lang="en-US" sz="1200" kern="100" dirty="0">
                <a:effectLst/>
                <a:latin typeface="Montserrat" pitchFamily="2" charset="77"/>
                <a:ea typeface="Aptos" panose="020B0004020202020204" pitchFamily="34" charset="0"/>
                <a:cs typeface="Times New Roman" panose="02020603050405020304" pitchFamily="18" charset="0"/>
              </a:rPr>
              <a:t>Images source: MS </a:t>
            </a:r>
            <a:r>
              <a:rPr lang="en-US" sz="1200" kern="100" dirty="0" err="1">
                <a:effectLst/>
                <a:latin typeface="Montserrat" pitchFamily="2" charset="77"/>
                <a:ea typeface="Aptos" panose="020B0004020202020204" pitchFamily="34" charset="0"/>
                <a:cs typeface="Times New Roman" panose="02020603050405020304" pitchFamily="18" charset="0"/>
              </a:rPr>
              <a:t>powerpoint</a:t>
            </a:r>
            <a:r>
              <a:rPr lang="en-US" sz="1200" kern="100" dirty="0">
                <a:effectLst/>
                <a:latin typeface="Montserrat" pitchFamily="2" charset="77"/>
                <a:ea typeface="Aptos" panose="020B0004020202020204" pitchFamily="34" charset="0"/>
                <a:cs typeface="Times New Roman" panose="02020603050405020304" pitchFamily="18" charset="0"/>
              </a:rPr>
              <a:t> stock images</a:t>
            </a:r>
          </a:p>
        </p:txBody>
      </p:sp>
      <p:pic>
        <p:nvPicPr>
          <p:cNvPr id="7" name="Picture 6">
            <a:extLst>
              <a:ext uri="{FF2B5EF4-FFF2-40B4-BE49-F238E27FC236}">
                <a16:creationId xmlns:a16="http://schemas.microsoft.com/office/drawing/2014/main" id="{4034C70A-6847-50E7-FD86-B59FD7BEDF0C}"/>
              </a:ext>
            </a:extLst>
          </p:cNvPr>
          <p:cNvPicPr>
            <a:picLocks noChangeAspect="1"/>
          </p:cNvPicPr>
          <p:nvPr/>
        </p:nvPicPr>
        <p:blipFill>
          <a:blip r:embed="rId4">
            <a:alphaModFix amt="56000"/>
          </a:blip>
          <a:srcRect l="2613" t="15792" r="5745" b="-1998"/>
          <a:stretch/>
        </p:blipFill>
        <p:spPr>
          <a:xfrm>
            <a:off x="6078323" y="2935837"/>
            <a:ext cx="5049854" cy="2500574"/>
          </a:xfrm>
          <a:prstGeom prst="rect">
            <a:avLst/>
          </a:prstGeom>
        </p:spPr>
      </p:pic>
      <p:pic>
        <p:nvPicPr>
          <p:cNvPr id="8" name="Picture 7" descr="People eating at home">
            <a:extLst>
              <a:ext uri="{FF2B5EF4-FFF2-40B4-BE49-F238E27FC236}">
                <a16:creationId xmlns:a16="http://schemas.microsoft.com/office/drawing/2014/main" id="{4FF91965-B70C-163C-36EE-E2FFADC7BCED}"/>
              </a:ext>
            </a:extLst>
          </p:cNvPr>
          <p:cNvPicPr>
            <a:picLocks noChangeAspect="1"/>
          </p:cNvPicPr>
          <p:nvPr/>
        </p:nvPicPr>
        <p:blipFill>
          <a:blip r:embed="rId5" cstate="print">
            <a:extLst>
              <a:ext uri="{28A0092B-C50C-407E-A947-70E740481C1C}">
                <a14:useLocalDpi xmlns:a14="http://schemas.microsoft.com/office/drawing/2010/main" val="0"/>
              </a:ext>
            </a:extLst>
          </a:blip>
          <a:srcRect l="25941" t="54669" r="37437" b="217"/>
          <a:stretch/>
        </p:blipFill>
        <p:spPr>
          <a:xfrm>
            <a:off x="9028847" y="2935836"/>
            <a:ext cx="2203374" cy="2414697"/>
          </a:xfrm>
          <a:prstGeom prst="rect">
            <a:avLst/>
          </a:prstGeom>
          <a:ln w="3175">
            <a:solidFill>
              <a:srgbClr val="A2287E">
                <a:alpha val="6000"/>
              </a:srgbClr>
            </a:solidFill>
          </a:ln>
          <a:effectLst>
            <a:outerShdw blurRad="304800" sx="104000" sy="104000" algn="ctr" rotWithShape="0">
              <a:prstClr val="black">
                <a:alpha val="36000"/>
              </a:prstClr>
            </a:outerShdw>
          </a:effectLst>
        </p:spPr>
      </p:pic>
      <p:pic>
        <p:nvPicPr>
          <p:cNvPr id="5" name="Graphic 4" descr="Handshake outline">
            <a:extLst>
              <a:ext uri="{FF2B5EF4-FFF2-40B4-BE49-F238E27FC236}">
                <a16:creationId xmlns:a16="http://schemas.microsoft.com/office/drawing/2014/main" id="{3BA239FC-BCC2-35AA-224B-3B9F89C8DD7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164496" y="3066676"/>
            <a:ext cx="2800212" cy="2301332"/>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40136422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723494-8E0F-307A-E75C-3B34B67E02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A314D5-1A8D-A5F5-2114-E84277307188}"/>
              </a:ext>
            </a:extLst>
          </p:cNvPr>
          <p:cNvSpPr txBox="1">
            <a:spLocks/>
          </p:cNvSpPr>
          <p:nvPr/>
        </p:nvSpPr>
        <p:spPr>
          <a:xfrm>
            <a:off x="499018" y="284093"/>
            <a:ext cx="8570117" cy="8943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Informal Social Institutions: Social/Gender Norms</a:t>
            </a:r>
          </a:p>
        </p:txBody>
      </p:sp>
      <p:sp>
        <p:nvSpPr>
          <p:cNvPr id="4" name="Content Placeholder 2">
            <a:extLst>
              <a:ext uri="{FF2B5EF4-FFF2-40B4-BE49-F238E27FC236}">
                <a16:creationId xmlns:a16="http://schemas.microsoft.com/office/drawing/2014/main" id="{F913D4F5-C998-2D3C-B70F-BE73D7894C3F}"/>
              </a:ext>
            </a:extLst>
          </p:cNvPr>
          <p:cNvSpPr txBox="1">
            <a:spLocks/>
          </p:cNvSpPr>
          <p:nvPr/>
        </p:nvSpPr>
        <p:spPr>
          <a:xfrm>
            <a:off x="499018" y="1957514"/>
            <a:ext cx="6299815" cy="306630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900" dirty="0">
                <a:latin typeface="Montserrat" pitchFamily="2" charset="77"/>
              </a:rPr>
              <a:t>Theorists suggest that a social norm may be evidenced through the existence of either or both a descriptive and an injunctive norm. </a:t>
            </a:r>
          </a:p>
          <a:p>
            <a:pPr marL="0" indent="0">
              <a:lnSpc>
                <a:spcPct val="100000"/>
              </a:lnSpc>
              <a:spcBef>
                <a:spcPts val="0"/>
              </a:spcBef>
              <a:buNone/>
            </a:pPr>
            <a:endParaRPr lang="en-US" sz="1900" dirty="0">
              <a:latin typeface="Montserrat" pitchFamily="2" charset="77"/>
            </a:endParaRPr>
          </a:p>
          <a:p>
            <a:pPr>
              <a:lnSpc>
                <a:spcPct val="100000"/>
              </a:lnSpc>
              <a:spcBef>
                <a:spcPts val="0"/>
              </a:spcBef>
            </a:pPr>
            <a:r>
              <a:rPr lang="en-US" sz="1900" b="1" dirty="0">
                <a:solidFill>
                  <a:srgbClr val="A2287E"/>
                </a:solidFill>
                <a:latin typeface="Montserrat" pitchFamily="2" charset="77"/>
              </a:rPr>
              <a:t>Descriptive norms:  </a:t>
            </a:r>
            <a:r>
              <a:rPr lang="en-US" sz="1900" dirty="0">
                <a:latin typeface="Montserrat" pitchFamily="2" charset="77"/>
              </a:rPr>
              <a:t>perceptions about whether others do/perform the behavior</a:t>
            </a:r>
          </a:p>
          <a:p>
            <a:pPr>
              <a:lnSpc>
                <a:spcPct val="100000"/>
              </a:lnSpc>
              <a:spcBef>
                <a:spcPts val="0"/>
              </a:spcBef>
            </a:pPr>
            <a:endParaRPr lang="en-US" sz="1900" dirty="0">
              <a:latin typeface="Montserrat" pitchFamily="2" charset="77"/>
            </a:endParaRPr>
          </a:p>
          <a:p>
            <a:pPr>
              <a:lnSpc>
                <a:spcPct val="100000"/>
              </a:lnSpc>
              <a:spcBef>
                <a:spcPts val="0"/>
              </a:spcBef>
            </a:pPr>
            <a:r>
              <a:rPr lang="en-US" sz="1900" b="1" dirty="0">
                <a:solidFill>
                  <a:srgbClr val="A2287E"/>
                </a:solidFill>
                <a:latin typeface="Montserrat" pitchFamily="2" charset="77"/>
              </a:rPr>
              <a:t>Injunctive norms: </a:t>
            </a:r>
            <a:r>
              <a:rPr lang="en-US" sz="1900" dirty="0">
                <a:latin typeface="Montserrat" pitchFamily="2" charset="77"/>
              </a:rPr>
              <a:t>perceptions of whether others approve or disapprove of a behavior </a:t>
            </a:r>
          </a:p>
          <a:p>
            <a:endParaRPr lang="en-US" sz="2000" dirty="0"/>
          </a:p>
        </p:txBody>
      </p:sp>
      <p:pic>
        <p:nvPicPr>
          <p:cNvPr id="5" name="Picture 4">
            <a:extLst>
              <a:ext uri="{FF2B5EF4-FFF2-40B4-BE49-F238E27FC236}">
                <a16:creationId xmlns:a16="http://schemas.microsoft.com/office/drawing/2014/main" id="{02445E91-91DE-7EB2-1154-D4A061AF1731}"/>
              </a:ext>
            </a:extLst>
          </p:cNvPr>
          <p:cNvPicPr>
            <a:picLocks noChangeAspect="1"/>
          </p:cNvPicPr>
          <p:nvPr/>
        </p:nvPicPr>
        <p:blipFill>
          <a:blip r:embed="rId3"/>
          <a:stretch>
            <a:fillRect/>
          </a:stretch>
        </p:blipFill>
        <p:spPr>
          <a:xfrm>
            <a:off x="6917167" y="1866619"/>
            <a:ext cx="4475039" cy="4033095"/>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6" name="TextBox 5">
            <a:extLst>
              <a:ext uri="{FF2B5EF4-FFF2-40B4-BE49-F238E27FC236}">
                <a16:creationId xmlns:a16="http://schemas.microsoft.com/office/drawing/2014/main" id="{DF7CF719-535F-64E0-ADEB-4EF6D4557FCA}"/>
              </a:ext>
            </a:extLst>
          </p:cNvPr>
          <p:cNvSpPr txBox="1"/>
          <p:nvPr/>
        </p:nvSpPr>
        <p:spPr>
          <a:xfrm>
            <a:off x="401618" y="5438049"/>
            <a:ext cx="6397215" cy="461665"/>
          </a:xfrm>
          <a:prstGeom prst="rect">
            <a:avLst/>
          </a:prstGeom>
          <a:noFill/>
        </p:spPr>
        <p:txBody>
          <a:bodyPr wrap="square" rtlCol="0">
            <a:spAutoFit/>
          </a:bodyPr>
          <a:lstStyle/>
          <a:p>
            <a:r>
              <a:rPr lang="en-US" sz="1200" dirty="0">
                <a:latin typeface="Montserrat" pitchFamily="2" charset="77"/>
              </a:rPr>
              <a:t>Sources: Chung &amp; Rimal 2016; </a:t>
            </a:r>
            <a:r>
              <a:rPr lang="en-US" sz="1200" dirty="0" err="1">
                <a:latin typeface="Montserrat" pitchFamily="2" charset="77"/>
              </a:rPr>
              <a:t>Bicchieri</a:t>
            </a:r>
            <a:r>
              <a:rPr lang="en-US" sz="1200" dirty="0">
                <a:latin typeface="Montserrat" pitchFamily="2" charset="77"/>
              </a:rPr>
              <a:t> 2015; Learning Collaborative to Advance Normative Change 2019 </a:t>
            </a:r>
          </a:p>
        </p:txBody>
      </p:sp>
    </p:spTree>
    <p:extLst>
      <p:ext uri="{BB962C8B-B14F-4D97-AF65-F5344CB8AC3E}">
        <p14:creationId xmlns:p14="http://schemas.microsoft.com/office/powerpoint/2010/main" val="17050451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F843BC-95C5-B21A-C929-AD0E5B3E1D3B}"/>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21B375C8-D175-91D2-BB80-B9B6DD6F463F}"/>
              </a:ext>
            </a:extLst>
          </p:cNvPr>
          <p:cNvSpPr/>
          <p:nvPr/>
        </p:nvSpPr>
        <p:spPr>
          <a:xfrm>
            <a:off x="521267" y="1785769"/>
            <a:ext cx="5418719" cy="405563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5" name="Rounded Rectangle 14">
            <a:extLst>
              <a:ext uri="{FF2B5EF4-FFF2-40B4-BE49-F238E27FC236}">
                <a16:creationId xmlns:a16="http://schemas.microsoft.com/office/drawing/2014/main" id="{BF637D61-171F-5B57-64FA-C29D57D22751}"/>
              </a:ext>
            </a:extLst>
          </p:cNvPr>
          <p:cNvSpPr/>
          <p:nvPr/>
        </p:nvSpPr>
        <p:spPr>
          <a:xfrm>
            <a:off x="6189080" y="1785769"/>
            <a:ext cx="5418719" cy="405563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D4DE438F-AA09-3AB9-B3AC-A6BDAE627C83}"/>
              </a:ext>
            </a:extLst>
          </p:cNvPr>
          <p:cNvSpPr txBox="1">
            <a:spLocks/>
          </p:cNvSpPr>
          <p:nvPr/>
        </p:nvSpPr>
        <p:spPr>
          <a:xfrm>
            <a:off x="600009" y="296626"/>
            <a:ext cx="8570117" cy="97882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Social/Gender Norms: Quantitative measures</a:t>
            </a:r>
          </a:p>
        </p:txBody>
      </p:sp>
      <p:sp>
        <p:nvSpPr>
          <p:cNvPr id="4" name="Text Placeholder 3">
            <a:extLst>
              <a:ext uri="{FF2B5EF4-FFF2-40B4-BE49-F238E27FC236}">
                <a16:creationId xmlns:a16="http://schemas.microsoft.com/office/drawing/2014/main" id="{04219112-C591-4779-CA38-863F13B20407}"/>
              </a:ext>
            </a:extLst>
          </p:cNvPr>
          <p:cNvSpPr txBox="1">
            <a:spLocks/>
          </p:cNvSpPr>
          <p:nvPr/>
        </p:nvSpPr>
        <p:spPr>
          <a:xfrm>
            <a:off x="770483" y="1907220"/>
            <a:ext cx="4826482" cy="95378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2" indent="-223837"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srgbClr val="A2287E"/>
                </a:solidFill>
                <a:effectLst/>
                <a:uLnTx/>
                <a:uFillTx/>
                <a:latin typeface="Montserrat" pitchFamily="2" charset="77"/>
                <a:cs typeface="Arial"/>
                <a:sym typeface="Arial"/>
              </a:rPr>
              <a:t>Descriptive norms</a:t>
            </a:r>
          </a:p>
          <a:p>
            <a:pPr marL="0" lvl="2" indent="-223837">
              <a:buClr>
                <a:srgbClr val="A2287E"/>
              </a:buClr>
            </a:pPr>
            <a:r>
              <a:rPr lang="en-US" sz="1600" dirty="0">
                <a:solidFill>
                  <a:schemeClr val="tx1"/>
                </a:solidFill>
                <a:latin typeface="Montserrat" pitchFamily="2" charset="77"/>
              </a:rPr>
              <a:t>Perceptions about whether others do/ perform the behavior</a:t>
            </a:r>
            <a:endParaRPr kumimoji="0" lang="en-US" sz="1600" i="0" u="none" strike="noStrike" kern="1200" cap="none" spc="0" normalizeH="0" baseline="0" noProof="0" dirty="0">
              <a:ln>
                <a:noFill/>
              </a:ln>
              <a:solidFill>
                <a:schemeClr val="tx1"/>
              </a:solidFill>
              <a:effectLst/>
              <a:uLnTx/>
              <a:uFillTx/>
              <a:latin typeface="Montserrat" pitchFamily="2" charset="77"/>
              <a:cs typeface="Arial"/>
              <a:sym typeface="Arial"/>
            </a:endParaRPr>
          </a:p>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p:txBody>
      </p:sp>
      <p:sp>
        <p:nvSpPr>
          <p:cNvPr id="17" name="Text Placeholder 3">
            <a:extLst>
              <a:ext uri="{FF2B5EF4-FFF2-40B4-BE49-F238E27FC236}">
                <a16:creationId xmlns:a16="http://schemas.microsoft.com/office/drawing/2014/main" id="{7D6AE651-D708-A09F-3635-C75D789516D4}"/>
              </a:ext>
            </a:extLst>
          </p:cNvPr>
          <p:cNvSpPr txBox="1">
            <a:spLocks/>
          </p:cNvSpPr>
          <p:nvPr/>
        </p:nvSpPr>
        <p:spPr>
          <a:xfrm>
            <a:off x="6368776" y="1906326"/>
            <a:ext cx="4883721" cy="93152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2" indent="-223837"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srgbClr val="A2287E"/>
                </a:solidFill>
                <a:effectLst/>
                <a:uLnTx/>
                <a:uFillTx/>
                <a:latin typeface="Montserrat" pitchFamily="2" charset="77"/>
                <a:cs typeface="Arial"/>
                <a:sym typeface="Arial"/>
              </a:rPr>
              <a:t>Injunctive norms</a:t>
            </a:r>
            <a:endPar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endParaRPr>
          </a:p>
          <a:p>
            <a:pPr marL="0" marR="0" lvl="2" indent="-223837"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u="none" strike="noStrike" kern="1200" cap="none" spc="0" normalizeH="0" baseline="0" noProof="0" dirty="0">
                <a:ln>
                  <a:noFill/>
                </a:ln>
                <a:solidFill>
                  <a:schemeClr val="tx1"/>
                </a:solidFill>
                <a:effectLst/>
                <a:uLnTx/>
                <a:uFillTx/>
                <a:latin typeface="Montserrat" pitchFamily="2" charset="77"/>
                <a:sym typeface="Arial"/>
              </a:rPr>
              <a:t>Perceptions of whether others approve or disapprove of a behavior </a:t>
            </a:r>
          </a:p>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u="none" strike="noStrike" kern="1200" cap="none" spc="0" normalizeH="0" baseline="0" noProof="0" dirty="0">
              <a:ln>
                <a:noFill/>
              </a:ln>
              <a:solidFill>
                <a:schemeClr val="tx1"/>
              </a:solidFill>
              <a:effectLst/>
              <a:uLnTx/>
              <a:uFillTx/>
              <a:latin typeface="Montserrat" pitchFamily="2" charset="77"/>
              <a:sym typeface="Arial"/>
            </a:endParaRPr>
          </a:p>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p:txBody>
      </p:sp>
      <p:sp>
        <p:nvSpPr>
          <p:cNvPr id="6" name="TextBox 5">
            <a:extLst>
              <a:ext uri="{FF2B5EF4-FFF2-40B4-BE49-F238E27FC236}">
                <a16:creationId xmlns:a16="http://schemas.microsoft.com/office/drawing/2014/main" id="{7EE3A367-0D82-FEB2-8D1B-CC131CEB741E}"/>
              </a:ext>
            </a:extLst>
          </p:cNvPr>
          <p:cNvSpPr txBox="1"/>
          <p:nvPr/>
        </p:nvSpPr>
        <p:spPr>
          <a:xfrm>
            <a:off x="7203541" y="6028999"/>
            <a:ext cx="2115148" cy="276999"/>
          </a:xfrm>
          <a:prstGeom prst="rect">
            <a:avLst/>
          </a:prstGeom>
          <a:noFill/>
        </p:spPr>
        <p:txBody>
          <a:bodyPr wrap="square" rtlCol="0">
            <a:spAutoFit/>
          </a:bodyPr>
          <a:lstStyle/>
          <a:p>
            <a:pPr algn="r"/>
            <a:r>
              <a:rPr lang="en-US" sz="1200" dirty="0">
                <a:latin typeface="Montserrat" pitchFamily="2" charset="77"/>
              </a:rPr>
              <a:t>Source: Seymour 2024 </a:t>
            </a:r>
          </a:p>
        </p:txBody>
      </p:sp>
      <p:sp>
        <p:nvSpPr>
          <p:cNvPr id="8" name="TextBox 7">
            <a:extLst>
              <a:ext uri="{FF2B5EF4-FFF2-40B4-BE49-F238E27FC236}">
                <a16:creationId xmlns:a16="http://schemas.microsoft.com/office/drawing/2014/main" id="{1338BDBE-EE80-61AB-3FF7-F30C59430456}"/>
              </a:ext>
            </a:extLst>
          </p:cNvPr>
          <p:cNvSpPr txBox="1"/>
          <p:nvPr/>
        </p:nvSpPr>
        <p:spPr>
          <a:xfrm>
            <a:off x="745083" y="2904751"/>
            <a:ext cx="5000891" cy="2062103"/>
          </a:xfrm>
          <a:prstGeom prst="rect">
            <a:avLst/>
          </a:prstGeom>
          <a:noFill/>
        </p:spPr>
        <p:txBody>
          <a:bodyPr wrap="square">
            <a:spAutoFit/>
          </a:bodyPr>
          <a:lstStyle/>
          <a:p>
            <a:r>
              <a:rPr lang="en-US" sz="1600" b="1" dirty="0">
                <a:solidFill>
                  <a:srgbClr val="A2287E"/>
                </a:solidFill>
                <a:latin typeface="Montserrat" pitchFamily="2" charset="77"/>
              </a:rPr>
              <a:t>Examples: </a:t>
            </a:r>
            <a:r>
              <a:rPr lang="en-US" sz="1600" dirty="0">
                <a:latin typeface="Montserrat" pitchFamily="2" charset="77"/>
              </a:rPr>
              <a:t>Of the women who you know who work with [cassava] in this community, how many do you think…</a:t>
            </a:r>
          </a:p>
          <a:p>
            <a:endParaRPr lang="en-US" sz="1600" dirty="0">
              <a:latin typeface="Montserrat" pitchFamily="2" charset="77"/>
            </a:endParaRPr>
          </a:p>
          <a:p>
            <a:pPr marL="285750" indent="-285750">
              <a:buClr>
                <a:srgbClr val="A2287E"/>
              </a:buClr>
              <a:buFont typeface="Arial" panose="020B0604020202020204" pitchFamily="34" charset="0"/>
              <a:buChar char="•"/>
            </a:pPr>
            <a:r>
              <a:rPr lang="en-US" sz="1600" dirty="0">
                <a:latin typeface="Montserrat" pitchFamily="2" charset="77"/>
              </a:rPr>
              <a:t>Go to cassava fields without their spouse/partner or a male relative? </a:t>
            </a:r>
          </a:p>
          <a:p>
            <a:pPr marL="285750" indent="-285750">
              <a:buClr>
                <a:srgbClr val="A2287E"/>
              </a:buClr>
              <a:buFont typeface="Arial" panose="020B0604020202020204" pitchFamily="34" charset="0"/>
              <a:buChar char="•"/>
            </a:pPr>
            <a:endParaRPr lang="en-US" sz="1600" dirty="0">
              <a:latin typeface="Montserrat" pitchFamily="2" charset="77"/>
            </a:endParaRPr>
          </a:p>
          <a:p>
            <a:pPr marL="285750" indent="-285750">
              <a:buClr>
                <a:srgbClr val="A2287E"/>
              </a:buClr>
              <a:buFont typeface="Arial" panose="020B0604020202020204" pitchFamily="34" charset="0"/>
              <a:buChar char="•"/>
            </a:pPr>
            <a:r>
              <a:rPr lang="en-US" sz="1600" dirty="0">
                <a:latin typeface="Montserrat" pitchFamily="2" charset="77"/>
              </a:rPr>
              <a:t>Own agricultural land in their own name?</a:t>
            </a:r>
          </a:p>
        </p:txBody>
      </p:sp>
      <p:sp>
        <p:nvSpPr>
          <p:cNvPr id="12" name="TextBox 11">
            <a:extLst>
              <a:ext uri="{FF2B5EF4-FFF2-40B4-BE49-F238E27FC236}">
                <a16:creationId xmlns:a16="http://schemas.microsoft.com/office/drawing/2014/main" id="{9DD56638-B48F-6BE7-7E94-7742261BC7EF}"/>
              </a:ext>
            </a:extLst>
          </p:cNvPr>
          <p:cNvSpPr txBox="1"/>
          <p:nvPr/>
        </p:nvSpPr>
        <p:spPr>
          <a:xfrm>
            <a:off x="6401050" y="2893993"/>
            <a:ext cx="4969667" cy="2800767"/>
          </a:xfrm>
          <a:prstGeom prst="rect">
            <a:avLst/>
          </a:prstGeom>
          <a:noFill/>
        </p:spPr>
        <p:txBody>
          <a:bodyPr wrap="square">
            <a:spAutoFit/>
          </a:bodyPr>
          <a:lstStyle/>
          <a:p>
            <a:r>
              <a:rPr lang="en-US" sz="1600" b="1" dirty="0">
                <a:solidFill>
                  <a:srgbClr val="A2287E"/>
                </a:solidFill>
                <a:latin typeface="Montserrat" pitchFamily="2" charset="77"/>
              </a:rPr>
              <a:t>Examples: </a:t>
            </a:r>
            <a:r>
              <a:rPr lang="en-US" sz="1600" dirty="0">
                <a:latin typeface="Montserrat" pitchFamily="2" charset="77"/>
              </a:rPr>
              <a:t>How many people in your broader community do you think would agree with the following statements?</a:t>
            </a:r>
          </a:p>
          <a:p>
            <a:endParaRPr lang="en-US" sz="1600" dirty="0">
              <a:latin typeface="Montserrat" pitchFamily="2" charset="77"/>
            </a:endParaRPr>
          </a:p>
          <a:p>
            <a:pPr marL="285750" indent="-285750">
              <a:buClr>
                <a:srgbClr val="A2287E"/>
              </a:buClr>
              <a:buFont typeface="Arial" panose="020B0604020202020204" pitchFamily="34" charset="0"/>
              <a:buChar char="•"/>
            </a:pPr>
            <a:r>
              <a:rPr lang="en-US" sz="1600" dirty="0">
                <a:latin typeface="Montserrat" pitchFamily="2" charset="77"/>
              </a:rPr>
              <a:t>It is inappropriate for women who work with cassava to go to cassava fields without their spouse/partner or a male relative</a:t>
            </a:r>
          </a:p>
          <a:p>
            <a:pPr marL="285750" indent="-285750">
              <a:buClr>
                <a:srgbClr val="A2287E"/>
              </a:buClr>
              <a:buFont typeface="Arial" panose="020B0604020202020204" pitchFamily="34" charset="0"/>
              <a:buChar char="•"/>
            </a:pPr>
            <a:endParaRPr lang="en-US" sz="1600" dirty="0">
              <a:latin typeface="Montserrat" pitchFamily="2" charset="77"/>
            </a:endParaRPr>
          </a:p>
          <a:p>
            <a:pPr marL="285750" indent="-285750">
              <a:buClr>
                <a:srgbClr val="A2287E"/>
              </a:buClr>
              <a:buFont typeface="Arial" panose="020B0604020202020204" pitchFamily="34" charset="0"/>
              <a:buChar char="•"/>
            </a:pPr>
            <a:r>
              <a:rPr lang="en-US" sz="1600" dirty="0">
                <a:latin typeface="Montserrat" pitchFamily="2" charset="77"/>
              </a:rPr>
              <a:t>It is inappropriate for women who work in cassava to own agricultural land in their own name</a:t>
            </a:r>
          </a:p>
        </p:txBody>
      </p:sp>
    </p:spTree>
    <p:extLst>
      <p:ext uri="{BB962C8B-B14F-4D97-AF65-F5344CB8AC3E}">
        <p14:creationId xmlns:p14="http://schemas.microsoft.com/office/powerpoint/2010/main" val="4899030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2BDE4D-4F96-2C41-EF81-1B41810075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E6F4CA-BD1B-DA4C-F152-D19761A9F071}"/>
              </a:ext>
            </a:extLst>
          </p:cNvPr>
          <p:cNvSpPr txBox="1">
            <a:spLocks/>
          </p:cNvSpPr>
          <p:nvPr/>
        </p:nvSpPr>
        <p:spPr>
          <a:xfrm>
            <a:off x="600009" y="296626"/>
            <a:ext cx="8570117" cy="73515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Practice Exercise: Fix My Measure </a:t>
            </a:r>
          </a:p>
        </p:txBody>
      </p:sp>
      <p:sp>
        <p:nvSpPr>
          <p:cNvPr id="9" name="Content Placeholder 2">
            <a:extLst>
              <a:ext uri="{FF2B5EF4-FFF2-40B4-BE49-F238E27FC236}">
                <a16:creationId xmlns:a16="http://schemas.microsoft.com/office/drawing/2014/main" id="{FC762E7F-D893-8312-65D0-AD888AF1E848}"/>
              </a:ext>
            </a:extLst>
          </p:cNvPr>
          <p:cNvSpPr txBox="1">
            <a:spLocks/>
          </p:cNvSpPr>
          <p:nvPr/>
        </p:nvSpPr>
        <p:spPr>
          <a:xfrm>
            <a:off x="2377440" y="1890567"/>
            <a:ext cx="9380668" cy="38970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Clr>
                <a:srgbClr val="000000"/>
              </a:buClr>
              <a:buNone/>
            </a:pPr>
            <a:r>
              <a:rPr lang="en-US" sz="1800" b="1" dirty="0">
                <a:solidFill>
                  <a:srgbClr val="A2287E"/>
                </a:solidFill>
                <a:latin typeface="Montserrat" pitchFamily="2" charset="77"/>
              </a:rPr>
              <a:t>How can we improve these normative measures?</a:t>
            </a:r>
          </a:p>
          <a:p>
            <a:pPr marL="0" indent="0">
              <a:lnSpc>
                <a:spcPct val="100000"/>
              </a:lnSpc>
              <a:spcBef>
                <a:spcPts val="0"/>
              </a:spcBef>
              <a:buClr>
                <a:srgbClr val="000000"/>
              </a:buClr>
              <a:buNone/>
            </a:pPr>
            <a:endParaRPr lang="en-US" sz="1800" dirty="0">
              <a:latin typeface="Montserrat" pitchFamily="2" charset="77"/>
            </a:endParaRPr>
          </a:p>
          <a:p>
            <a:pPr marL="352425" indent="-342900">
              <a:lnSpc>
                <a:spcPct val="100000"/>
              </a:lnSpc>
              <a:spcBef>
                <a:spcPts val="0"/>
              </a:spcBef>
              <a:buClr>
                <a:srgbClr val="A2287E"/>
              </a:buClr>
              <a:buFont typeface="+mj-lt"/>
              <a:buAutoNum type="arabicPeriod"/>
            </a:pPr>
            <a:r>
              <a:rPr lang="en-US" sz="1800" dirty="0">
                <a:latin typeface="Montserrat" pitchFamily="2" charset="77"/>
              </a:rPr>
              <a:t>Do you think most women have a bank account?</a:t>
            </a:r>
          </a:p>
          <a:p>
            <a:pPr marL="352425" indent="-342900">
              <a:lnSpc>
                <a:spcPct val="100000"/>
              </a:lnSpc>
              <a:spcBef>
                <a:spcPts val="0"/>
              </a:spcBef>
              <a:buClr>
                <a:srgbClr val="A2287E"/>
              </a:buClr>
              <a:buFont typeface="+mj-lt"/>
              <a:buAutoNum type="arabicPeriod"/>
            </a:pPr>
            <a:endParaRPr lang="en-US" sz="900" dirty="0">
              <a:latin typeface="Montserrat" pitchFamily="2" charset="77"/>
              <a:ea typeface="Gill Sans"/>
              <a:cs typeface="Gill Sans"/>
              <a:sym typeface="Gill Sans"/>
            </a:endParaRPr>
          </a:p>
          <a:p>
            <a:pPr marL="352425" indent="-342900">
              <a:lnSpc>
                <a:spcPct val="100000"/>
              </a:lnSpc>
              <a:spcBef>
                <a:spcPts val="0"/>
              </a:spcBef>
              <a:buClr>
                <a:srgbClr val="A2287E"/>
              </a:buClr>
              <a:buFont typeface="+mj-lt"/>
              <a:buAutoNum type="arabicPeriod"/>
            </a:pPr>
            <a:r>
              <a:rPr lang="en-US" sz="1800" dirty="0">
                <a:latin typeface="Montserrat" pitchFamily="2" charset="77"/>
              </a:rPr>
              <a:t>How many of your friends and your religious leaders would you say send their daughters to university?</a:t>
            </a:r>
          </a:p>
          <a:p>
            <a:pPr marL="352425" indent="-342900">
              <a:lnSpc>
                <a:spcPct val="100000"/>
              </a:lnSpc>
              <a:spcBef>
                <a:spcPts val="0"/>
              </a:spcBef>
              <a:buClr>
                <a:srgbClr val="A2287E"/>
              </a:buClr>
              <a:buFont typeface="+mj-lt"/>
              <a:buAutoNum type="arabicPeriod"/>
            </a:pPr>
            <a:endParaRPr lang="en-US" sz="900" dirty="0">
              <a:latin typeface="Montserrat" pitchFamily="2" charset="77"/>
              <a:ea typeface="Gill Sans"/>
              <a:cs typeface="Gill Sans"/>
              <a:sym typeface="Gill Sans"/>
            </a:endParaRPr>
          </a:p>
          <a:p>
            <a:pPr marL="352425" indent="-342900">
              <a:lnSpc>
                <a:spcPct val="100000"/>
              </a:lnSpc>
              <a:spcBef>
                <a:spcPts val="0"/>
              </a:spcBef>
              <a:buClr>
                <a:srgbClr val="A2287E"/>
              </a:buClr>
              <a:buFont typeface="+mj-lt"/>
              <a:buAutoNum type="arabicPeriod"/>
            </a:pPr>
            <a:r>
              <a:rPr lang="en-US" sz="1800" dirty="0">
                <a:latin typeface="Montserrat" pitchFamily="2" charset="77"/>
              </a:rPr>
              <a:t>Among girls you look up to, do you think most wear hijab?</a:t>
            </a:r>
          </a:p>
          <a:p>
            <a:pPr marL="352425" indent="-342900">
              <a:lnSpc>
                <a:spcPct val="100000"/>
              </a:lnSpc>
              <a:spcBef>
                <a:spcPts val="0"/>
              </a:spcBef>
              <a:buClr>
                <a:srgbClr val="A2287E"/>
              </a:buClr>
              <a:buFont typeface="+mj-lt"/>
              <a:buAutoNum type="arabicPeriod"/>
            </a:pPr>
            <a:endParaRPr lang="en-US" sz="900" dirty="0">
              <a:latin typeface="Montserrat" pitchFamily="2" charset="77"/>
              <a:ea typeface="Gill Sans"/>
              <a:cs typeface="Gill Sans"/>
              <a:sym typeface="Gill Sans"/>
            </a:endParaRPr>
          </a:p>
          <a:p>
            <a:pPr marL="352425" indent="-342900">
              <a:lnSpc>
                <a:spcPct val="100000"/>
              </a:lnSpc>
              <a:spcBef>
                <a:spcPts val="0"/>
              </a:spcBef>
              <a:buClr>
                <a:srgbClr val="A2287E"/>
              </a:buClr>
              <a:buFont typeface="+mj-lt"/>
              <a:buAutoNum type="arabicPeriod"/>
            </a:pPr>
            <a:r>
              <a:rPr lang="en-US" sz="1800" dirty="0">
                <a:latin typeface="Montserrat" pitchFamily="2" charset="77"/>
              </a:rPr>
              <a:t>Do your community members approve of women running for office?</a:t>
            </a:r>
          </a:p>
          <a:p>
            <a:pPr marL="352425" indent="-342900">
              <a:lnSpc>
                <a:spcPct val="100000"/>
              </a:lnSpc>
              <a:spcBef>
                <a:spcPts val="0"/>
              </a:spcBef>
              <a:buClr>
                <a:srgbClr val="A2287E"/>
              </a:buClr>
              <a:buFont typeface="+mj-lt"/>
              <a:buAutoNum type="arabicPeriod"/>
            </a:pPr>
            <a:endParaRPr lang="en-US" sz="900" dirty="0">
              <a:latin typeface="Montserrat" pitchFamily="2" charset="77"/>
              <a:ea typeface="Gill Sans"/>
              <a:cs typeface="Gill Sans"/>
              <a:sym typeface="Gill Sans"/>
            </a:endParaRPr>
          </a:p>
          <a:p>
            <a:pPr marL="352425" indent="-342900">
              <a:lnSpc>
                <a:spcPct val="100000"/>
              </a:lnSpc>
              <a:spcBef>
                <a:spcPts val="0"/>
              </a:spcBef>
              <a:buClr>
                <a:srgbClr val="A2287E"/>
              </a:buClr>
              <a:buFont typeface="+mj-lt"/>
              <a:buAutoNum type="arabicPeriod"/>
            </a:pPr>
            <a:r>
              <a:rPr lang="en-US" sz="1800" dirty="0">
                <a:latin typeface="Montserrat" pitchFamily="2" charset="77"/>
              </a:rPr>
              <a:t>Would your family members disapprove if you had your own bank account or worked as an engineer?</a:t>
            </a:r>
          </a:p>
          <a:p>
            <a:pPr marL="352425" indent="-342900">
              <a:lnSpc>
                <a:spcPct val="100000"/>
              </a:lnSpc>
              <a:spcBef>
                <a:spcPts val="0"/>
              </a:spcBef>
              <a:buClr>
                <a:srgbClr val="A2287E"/>
              </a:buClr>
              <a:buFont typeface="+mj-lt"/>
              <a:buAutoNum type="arabicPeriod"/>
            </a:pPr>
            <a:endParaRPr lang="en-US" sz="900" dirty="0">
              <a:latin typeface="Montserrat" pitchFamily="2" charset="77"/>
              <a:ea typeface="Gill Sans"/>
              <a:cs typeface="Gill Sans"/>
              <a:sym typeface="Gill Sans"/>
            </a:endParaRPr>
          </a:p>
          <a:p>
            <a:pPr marL="352425" indent="-342900">
              <a:lnSpc>
                <a:spcPct val="100000"/>
              </a:lnSpc>
              <a:spcBef>
                <a:spcPts val="0"/>
              </a:spcBef>
              <a:buClr>
                <a:srgbClr val="A2287E"/>
              </a:buClr>
              <a:buFont typeface="+mj-lt"/>
              <a:buAutoNum type="arabicPeriod"/>
            </a:pPr>
            <a:r>
              <a:rPr lang="en-US" sz="1800" dirty="0">
                <a:latin typeface="Montserrat" pitchFamily="2" charset="77"/>
              </a:rPr>
              <a:t>Should a woman vote the way her husband tells her, even if she does not share his view?</a:t>
            </a:r>
            <a:endParaRPr lang="en-US" sz="1800" dirty="0">
              <a:latin typeface="Montserrat" pitchFamily="2" charset="77"/>
              <a:ea typeface="Gill Sans"/>
              <a:cs typeface="Gill Sans"/>
              <a:sym typeface="Gill Sans"/>
            </a:endParaRPr>
          </a:p>
        </p:txBody>
      </p:sp>
      <p:grpSp>
        <p:nvGrpSpPr>
          <p:cNvPr id="11" name="Google Shape;3415;p53">
            <a:extLst>
              <a:ext uri="{FF2B5EF4-FFF2-40B4-BE49-F238E27FC236}">
                <a16:creationId xmlns:a16="http://schemas.microsoft.com/office/drawing/2014/main" id="{E21FB251-9BC8-E74D-DF2C-DFD4E1BCEF09}"/>
              </a:ext>
            </a:extLst>
          </p:cNvPr>
          <p:cNvGrpSpPr>
            <a:grpSpLocks noChangeAspect="1"/>
          </p:cNvGrpSpPr>
          <p:nvPr/>
        </p:nvGrpSpPr>
        <p:grpSpPr>
          <a:xfrm>
            <a:off x="347829" y="2050988"/>
            <a:ext cx="1402650" cy="1378012"/>
            <a:chOff x="1368325" y="1090737"/>
            <a:chExt cx="3532094" cy="3532094"/>
          </a:xfrm>
          <a:effectLst>
            <a:outerShdw blurRad="431800" sx="104000" sy="104000" algn="ctr" rotWithShape="0">
              <a:prstClr val="black">
                <a:alpha val="36000"/>
              </a:prstClr>
            </a:outerShdw>
          </a:effectLst>
        </p:grpSpPr>
        <p:sp>
          <p:nvSpPr>
            <p:cNvPr id="13" name="Google Shape;3416;p53">
              <a:extLst>
                <a:ext uri="{FF2B5EF4-FFF2-40B4-BE49-F238E27FC236}">
                  <a16:creationId xmlns:a16="http://schemas.microsoft.com/office/drawing/2014/main" id="{85751E9C-239F-2A85-0F8C-4913522CAF50}"/>
                </a:ext>
              </a:extLst>
            </p:cNvPr>
            <p:cNvSpPr/>
            <p:nvPr/>
          </p:nvSpPr>
          <p:spPr>
            <a:xfrm>
              <a:off x="1368325" y="1090737"/>
              <a:ext cx="3532094" cy="3532094"/>
            </a:xfrm>
            <a:prstGeom prst="ellipse">
              <a:avLst/>
            </a:prstGeom>
            <a:solidFill>
              <a:srgbClr val="296FB6"/>
            </a:solidFill>
            <a:ln w="66675" cap="flat" cmpd="sng">
              <a:solidFill>
                <a:srgbClr val="FFFFFF"/>
              </a:solidFill>
              <a:prstDash val="solid"/>
              <a:round/>
              <a:headEnd type="none" w="sm" len="sm"/>
              <a:tailEnd type="none" w="sm" len="sm"/>
            </a:ln>
          </p:spPr>
          <p:txBody>
            <a:bodyPr spcFirstLastPara="1" wrap="square" lIns="45713" tIns="22850" rIns="45713" bIns="22850" anchor="ctr" anchorCtr="0">
              <a:noAutofit/>
            </a:bodyPr>
            <a:lstStyle/>
            <a:p>
              <a:pPr algn="ctr">
                <a:buClr>
                  <a:srgbClr val="A6A7AC"/>
                </a:buClr>
                <a:buSzPts val="700"/>
              </a:pPr>
              <a:endParaRPr sz="350">
                <a:solidFill>
                  <a:srgbClr val="2EC3C5"/>
                </a:solidFill>
                <a:latin typeface="Gill Sans"/>
                <a:ea typeface="Gill Sans"/>
                <a:cs typeface="Gill Sans"/>
                <a:sym typeface="Gill Sans"/>
              </a:endParaRPr>
            </a:p>
          </p:txBody>
        </p:sp>
        <p:pic>
          <p:nvPicPr>
            <p:cNvPr id="14" name="Google Shape;3417;p53" descr="Cheers outline">
              <a:extLst>
                <a:ext uri="{FF2B5EF4-FFF2-40B4-BE49-F238E27FC236}">
                  <a16:creationId xmlns:a16="http://schemas.microsoft.com/office/drawing/2014/main" id="{46E0B482-D0DF-CBD0-45E1-F29C6CDCEC45}"/>
                </a:ext>
              </a:extLst>
            </p:cNvPr>
            <p:cNvPicPr preferRelativeResize="0"/>
            <p:nvPr/>
          </p:nvPicPr>
          <p:blipFill rotWithShape="1">
            <a:blip r:embed="rId3"/>
            <a:srcRect/>
            <a:stretch/>
          </p:blipFill>
          <p:spPr>
            <a:xfrm>
              <a:off x="1557715" y="1379662"/>
              <a:ext cx="3153314" cy="3153314"/>
            </a:xfrm>
            <a:prstGeom prst="rect">
              <a:avLst/>
            </a:prstGeom>
            <a:noFill/>
            <a:ln w="3175">
              <a:noFill/>
              <a:miter lim="800000"/>
              <a:headEnd/>
              <a:tailEnd/>
            </a:ln>
            <a:effectLst>
              <a:outerShdw blurRad="431800" sx="104000" sy="104000" algn="ctr" rotWithShape="0">
                <a:prstClr val="black">
                  <a:alpha val="36000"/>
                </a:prstClr>
              </a:outerShdw>
            </a:effectLst>
          </p:spPr>
        </p:pic>
      </p:grpSp>
    </p:spTree>
    <p:extLst>
      <p:ext uri="{BB962C8B-B14F-4D97-AF65-F5344CB8AC3E}">
        <p14:creationId xmlns:p14="http://schemas.microsoft.com/office/powerpoint/2010/main" val="1562063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A0F9CD-0A88-10BE-23CB-A1A08E18245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B3CC6F-C4C3-D2A9-FA39-557F92990735}"/>
              </a:ext>
            </a:extLst>
          </p:cNvPr>
          <p:cNvSpPr txBox="1">
            <a:spLocks/>
          </p:cNvSpPr>
          <p:nvPr/>
        </p:nvSpPr>
        <p:spPr>
          <a:xfrm>
            <a:off x="600009" y="296626"/>
            <a:ext cx="8570117" cy="73515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Suggested revised measures </a:t>
            </a:r>
          </a:p>
        </p:txBody>
      </p:sp>
      <p:sp>
        <p:nvSpPr>
          <p:cNvPr id="3" name="Content Placeholder 2">
            <a:extLst>
              <a:ext uri="{FF2B5EF4-FFF2-40B4-BE49-F238E27FC236}">
                <a16:creationId xmlns:a16="http://schemas.microsoft.com/office/drawing/2014/main" id="{A3ABA3B1-10BB-6FFE-613A-5DDD75E31EE5}"/>
              </a:ext>
            </a:extLst>
          </p:cNvPr>
          <p:cNvSpPr txBox="1">
            <a:spLocks/>
          </p:cNvSpPr>
          <p:nvPr/>
        </p:nvSpPr>
        <p:spPr>
          <a:xfrm>
            <a:off x="2100307" y="1874478"/>
            <a:ext cx="9743862" cy="4189301"/>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100000"/>
              </a:lnSpc>
              <a:spcBef>
                <a:spcPts val="0"/>
              </a:spcBef>
              <a:spcAft>
                <a:spcPts val="0"/>
              </a:spcAft>
              <a:buClr>
                <a:srgbClr val="A2287E"/>
              </a:buClr>
              <a:buSzTx/>
              <a:buFont typeface="+mj-lt"/>
              <a:buAutoNum type="arabicPeriod"/>
              <a:tabLst/>
              <a:defRPr/>
            </a:pPr>
            <a:r>
              <a:rPr kumimoji="0" lang="en-US" sz="1700" u="none" strike="noStrike" kern="1200" cap="none" spc="0" normalizeH="0" baseline="0" noProof="0" dirty="0">
                <a:ln>
                  <a:noFill/>
                </a:ln>
                <a:solidFill>
                  <a:schemeClr val="tx1"/>
                </a:solidFill>
                <a:effectLst/>
                <a:uLnTx/>
                <a:uFillTx/>
              </a:rPr>
              <a:t>Of the women you know in your community, how many do you think have a bank account?*</a:t>
            </a:r>
          </a:p>
          <a:p>
            <a:pPr marL="457200" marR="0" lvl="0" indent="-457200" algn="l" defTabSz="914400" rtl="0" eaLnBrk="1" fontAlgn="auto" latinLnBrk="0" hangingPunct="1">
              <a:lnSpc>
                <a:spcPct val="100000"/>
              </a:lnSpc>
              <a:spcBef>
                <a:spcPts val="0"/>
              </a:spcBef>
              <a:spcAft>
                <a:spcPts val="0"/>
              </a:spcAft>
              <a:buClr>
                <a:srgbClr val="A2287E"/>
              </a:buClr>
              <a:buSzTx/>
              <a:buFont typeface="+mj-lt"/>
              <a:buAutoNum type="arabicPeriod"/>
              <a:tabLst/>
              <a:defRPr/>
            </a:pPr>
            <a:endParaRPr kumimoji="0" lang="en-US" sz="900" u="none" strike="noStrike" kern="1200" cap="none" spc="0" normalizeH="0" baseline="0" noProof="0" dirty="0">
              <a:ln>
                <a:noFill/>
              </a:ln>
              <a:solidFill>
                <a:schemeClr val="tx1"/>
              </a:solidFill>
              <a:effectLst/>
              <a:uLnTx/>
              <a:uFillTx/>
            </a:endParaRPr>
          </a:p>
          <a:p>
            <a:pPr marL="457200" marR="0" lvl="0" indent="-457200" algn="l" defTabSz="914400" rtl="0" eaLnBrk="1" fontAlgn="auto" latinLnBrk="0" hangingPunct="1">
              <a:lnSpc>
                <a:spcPct val="100000"/>
              </a:lnSpc>
              <a:spcBef>
                <a:spcPts val="0"/>
              </a:spcBef>
              <a:spcAft>
                <a:spcPts val="0"/>
              </a:spcAft>
              <a:buClr>
                <a:srgbClr val="A2287E"/>
              </a:buClr>
              <a:buSzTx/>
              <a:buFont typeface="+mj-lt"/>
              <a:buAutoNum type="arabicPeriod"/>
              <a:tabLst/>
              <a:defRPr/>
            </a:pPr>
            <a:r>
              <a:rPr kumimoji="0" lang="en-US" sz="1700" u="none" strike="noStrike" kern="1200" cap="none" spc="0" normalizeH="0" baseline="0" noProof="0" dirty="0">
                <a:ln>
                  <a:noFill/>
                </a:ln>
                <a:solidFill>
                  <a:schemeClr val="tx1"/>
                </a:solidFill>
                <a:effectLst/>
                <a:uLnTx/>
                <a:uFillTx/>
              </a:rPr>
              <a:t>Of the religious leaders you know in your community how many do you think send their daughters to university?* AND  </a:t>
            </a:r>
          </a:p>
          <a:p>
            <a:pPr marL="447675" marR="0" lvl="0" algn="l" defTabSz="914400" rtl="0" eaLnBrk="1" fontAlgn="auto" latinLnBrk="0" hangingPunct="1">
              <a:lnSpc>
                <a:spcPct val="100000"/>
              </a:lnSpc>
              <a:spcBef>
                <a:spcPts val="0"/>
              </a:spcBef>
              <a:spcAft>
                <a:spcPts val="0"/>
              </a:spcAft>
              <a:buClr>
                <a:srgbClr val="A2287E"/>
              </a:buClr>
              <a:buSzTx/>
              <a:defRPr/>
            </a:pPr>
            <a:r>
              <a:rPr kumimoji="0" lang="en-US" sz="1700" u="none" strike="noStrike" kern="1200" cap="none" spc="0" normalizeH="0" baseline="0" noProof="0" dirty="0">
                <a:ln>
                  <a:noFill/>
                </a:ln>
                <a:solidFill>
                  <a:schemeClr val="tx1"/>
                </a:solidFill>
                <a:effectLst/>
                <a:uLnTx/>
                <a:uFillTx/>
              </a:rPr>
              <a:t>Of your friends in this community, how many do you think send their daughters to university? </a:t>
            </a:r>
            <a:r>
              <a:rPr kumimoji="0" lang="en-US" sz="1900" u="none" strike="noStrike" kern="1200" cap="none" spc="0" normalizeH="0" baseline="0" noProof="0" dirty="0">
                <a:ln>
                  <a:noFill/>
                </a:ln>
                <a:solidFill>
                  <a:schemeClr val="tx1"/>
                </a:solidFill>
                <a:effectLst/>
                <a:uLnTx/>
                <a:uFillTx/>
              </a:rPr>
              <a:t>*</a:t>
            </a:r>
          </a:p>
          <a:p>
            <a:pPr marL="447675" marR="0" lvl="0" algn="l" defTabSz="914400" rtl="0" eaLnBrk="1" fontAlgn="auto" latinLnBrk="0" hangingPunct="1">
              <a:lnSpc>
                <a:spcPct val="100000"/>
              </a:lnSpc>
              <a:spcBef>
                <a:spcPts val="0"/>
              </a:spcBef>
              <a:spcAft>
                <a:spcPts val="0"/>
              </a:spcAft>
              <a:buClr>
                <a:srgbClr val="A2287E"/>
              </a:buClr>
              <a:buSzTx/>
              <a:defRPr/>
            </a:pPr>
            <a:endParaRPr kumimoji="0" lang="en-US" sz="900" u="none" strike="noStrike" kern="1200" cap="none" spc="0" normalizeH="0" baseline="0" noProof="0" dirty="0">
              <a:ln>
                <a:noFill/>
              </a:ln>
              <a:solidFill>
                <a:schemeClr val="tx1"/>
              </a:solidFill>
              <a:effectLst/>
              <a:uLnTx/>
              <a:uFillTx/>
            </a:endParaRPr>
          </a:p>
          <a:p>
            <a:pPr marR="0" lvl="0" algn="l" defTabSz="914400" rtl="0" eaLnBrk="1" fontAlgn="auto" latinLnBrk="0" hangingPunct="1">
              <a:lnSpc>
                <a:spcPct val="100000"/>
              </a:lnSpc>
              <a:spcBef>
                <a:spcPts val="0"/>
              </a:spcBef>
              <a:spcAft>
                <a:spcPts val="0"/>
              </a:spcAft>
              <a:buClr>
                <a:srgbClr val="A2287E"/>
              </a:buClr>
              <a:buSzTx/>
              <a:defRPr/>
            </a:pPr>
            <a:r>
              <a:rPr kumimoji="0" lang="en-US" sz="1700" u="none" strike="noStrike" kern="1200" cap="none" spc="0" normalizeH="0" baseline="0" noProof="0" dirty="0">
                <a:ln>
                  <a:noFill/>
                </a:ln>
                <a:solidFill>
                  <a:srgbClr val="A2287E"/>
                </a:solidFill>
                <a:effectLst/>
                <a:uLnTx/>
                <a:uFillTx/>
              </a:rPr>
              <a:t>3.     </a:t>
            </a:r>
            <a:r>
              <a:rPr kumimoji="0" lang="en-US" sz="1700" u="none" strike="noStrike" kern="1200" cap="none" spc="0" normalizeH="0" baseline="0" noProof="0" dirty="0">
                <a:ln>
                  <a:noFill/>
                </a:ln>
                <a:solidFill>
                  <a:schemeClr val="tx1"/>
                </a:solidFill>
                <a:effectLst/>
                <a:uLnTx/>
                <a:uFillTx/>
              </a:rPr>
              <a:t>Of the upper-form girls in your school, how many do you think wear hijab? * </a:t>
            </a:r>
          </a:p>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endParaRPr kumimoji="0" lang="en-US" sz="1100" u="none" strike="noStrike" kern="1200" cap="none" spc="0" normalizeH="0" baseline="0" noProof="0" dirty="0">
              <a:ln>
                <a:noFill/>
              </a:ln>
              <a:solidFill>
                <a:schemeClr val="tx1"/>
              </a:solidFill>
              <a:effectLst/>
              <a:uLnTx/>
              <a:uFillTx/>
            </a:endParaRPr>
          </a:p>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endParaRPr kumimoji="0" lang="en-US" sz="1100" u="none" strike="noStrike" kern="1200" cap="none" spc="0" normalizeH="0" baseline="0" noProof="0" dirty="0">
              <a:ln>
                <a:noFill/>
              </a:ln>
              <a:solidFill>
                <a:schemeClr val="tx1"/>
              </a:solidFill>
              <a:effectLst/>
              <a:uLnTx/>
              <a:uFillTx/>
            </a:endParaRPr>
          </a:p>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en-US" sz="1700" b="1" u="none" strike="noStrike" kern="1200" cap="none" spc="0" normalizeH="0" baseline="0" noProof="0" dirty="0">
                <a:ln>
                  <a:noFill/>
                </a:ln>
                <a:solidFill>
                  <a:srgbClr val="A2287E"/>
                </a:solidFill>
                <a:effectLst/>
                <a:uLnTx/>
                <a:uFillTx/>
              </a:rPr>
              <a:t>How many people in your broader community do you think would agree with the following statements?*  </a:t>
            </a:r>
          </a:p>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endParaRPr kumimoji="0" lang="en-US" sz="900" b="1" u="none" strike="noStrike" kern="1200" cap="none" spc="0" normalizeH="0" baseline="0" noProof="0" dirty="0">
              <a:ln>
                <a:noFill/>
              </a:ln>
              <a:solidFill>
                <a:srgbClr val="A2287E"/>
              </a:solidFill>
              <a:effectLst/>
              <a:uLnTx/>
              <a:uFillTx/>
            </a:endParaRPr>
          </a:p>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en-US" sz="1700" u="none" strike="noStrike" kern="1200" cap="none" spc="0" normalizeH="0" baseline="0" noProof="0" dirty="0">
                <a:ln>
                  <a:noFill/>
                </a:ln>
                <a:solidFill>
                  <a:srgbClr val="A2287E"/>
                </a:solidFill>
                <a:effectLst/>
                <a:uLnTx/>
                <a:uFillTx/>
              </a:rPr>
              <a:t>4.    </a:t>
            </a:r>
            <a:r>
              <a:rPr kumimoji="0" lang="en-US" sz="1700" u="none" strike="noStrike" kern="1200" cap="none" spc="0" normalizeH="0" baseline="0" noProof="0" dirty="0">
                <a:ln>
                  <a:noFill/>
                </a:ln>
                <a:solidFill>
                  <a:schemeClr val="tx1"/>
                </a:solidFill>
                <a:effectLst/>
                <a:uLnTx/>
                <a:uFillTx/>
              </a:rPr>
              <a:t>It is inappropriate for women to run for office?</a:t>
            </a:r>
          </a:p>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endParaRPr kumimoji="0" lang="en-US" sz="900" u="none" strike="noStrike" kern="1200" cap="none" spc="0" normalizeH="0" baseline="0" noProof="0" dirty="0">
              <a:ln>
                <a:noFill/>
              </a:ln>
              <a:solidFill>
                <a:srgbClr val="A2287E"/>
              </a:solidFill>
              <a:effectLst/>
              <a:uLnTx/>
              <a:uFillTx/>
            </a:endParaRPr>
          </a:p>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en-US" sz="1700" u="none" strike="noStrike" kern="1200" cap="none" spc="0" normalizeH="0" baseline="0" noProof="0" dirty="0">
                <a:ln>
                  <a:noFill/>
                </a:ln>
                <a:solidFill>
                  <a:srgbClr val="A2287E"/>
                </a:solidFill>
                <a:effectLst/>
                <a:uLnTx/>
                <a:uFillTx/>
              </a:rPr>
              <a:t>5.    </a:t>
            </a:r>
            <a:r>
              <a:rPr kumimoji="0" lang="en-US" sz="1700" u="none" strike="noStrike" kern="1200" cap="none" spc="0" normalizeH="0" baseline="0" noProof="0" dirty="0">
                <a:ln>
                  <a:noFill/>
                </a:ln>
                <a:solidFill>
                  <a:schemeClr val="tx1"/>
                </a:solidFill>
                <a:effectLst/>
                <a:uLnTx/>
                <a:uFillTx/>
              </a:rPr>
              <a:t>It is inappropriate for women to have their own bank account? AND </a:t>
            </a:r>
          </a:p>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en-US" sz="1700" u="none" strike="noStrike" kern="1200" cap="none" spc="0" normalizeH="0" baseline="0" noProof="0" dirty="0">
                <a:ln>
                  <a:noFill/>
                </a:ln>
                <a:solidFill>
                  <a:schemeClr val="tx1"/>
                </a:solidFill>
                <a:effectLst/>
                <a:uLnTx/>
                <a:uFillTx/>
              </a:rPr>
              <a:t>       It is inappropriate for women to work as engineers? </a:t>
            </a:r>
          </a:p>
          <a:p>
            <a:pPr marL="404813" marR="0" lvl="0" indent="-404813"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defRPr/>
            </a:pPr>
            <a:endParaRPr kumimoji="0" lang="en-US" sz="900" u="none" strike="noStrike" kern="1200" cap="none" spc="0" normalizeH="0" baseline="0" noProof="0" dirty="0">
              <a:ln>
                <a:noFill/>
              </a:ln>
              <a:solidFill>
                <a:srgbClr val="A2287E"/>
              </a:solidFill>
              <a:effectLst/>
              <a:uLnTx/>
              <a:uFillTx/>
            </a:endParaRPr>
          </a:p>
          <a:p>
            <a:pPr marL="404813" marR="0" lvl="0" indent="-404813"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defRPr/>
            </a:pPr>
            <a:r>
              <a:rPr kumimoji="0" lang="en-US" sz="1700" u="none" strike="noStrike" kern="1200" cap="none" spc="0" normalizeH="0" baseline="0" noProof="0" dirty="0">
                <a:ln>
                  <a:noFill/>
                </a:ln>
                <a:solidFill>
                  <a:srgbClr val="A2287E"/>
                </a:solidFill>
                <a:effectLst/>
                <a:uLnTx/>
                <a:uFillTx/>
              </a:rPr>
              <a:t>6.    </a:t>
            </a:r>
            <a:r>
              <a:rPr kumimoji="0" lang="en-US" sz="1700" u="none" strike="noStrike" kern="1200" cap="none" spc="0" normalizeH="0" baseline="0" noProof="0" dirty="0">
                <a:ln>
                  <a:noFill/>
                </a:ln>
                <a:solidFill>
                  <a:schemeClr val="tx1"/>
                </a:solidFill>
                <a:effectLst/>
                <a:uLnTx/>
                <a:uFillTx/>
              </a:rPr>
              <a:t>It is inappropriate for a woman to vote differently than her husband, even if she does not share his view.</a:t>
            </a:r>
          </a:p>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endParaRPr kumimoji="0" lang="en-US" sz="900" u="none" strike="noStrike" kern="1200" cap="none" spc="0" normalizeH="0" baseline="0" noProof="0" dirty="0">
              <a:ln>
                <a:noFill/>
              </a:ln>
              <a:solidFill>
                <a:schemeClr val="tx1"/>
              </a:solidFill>
              <a:effectLst/>
              <a:uLnTx/>
              <a:uFillTx/>
            </a:endParaRPr>
          </a:p>
        </p:txBody>
      </p:sp>
      <p:grpSp>
        <p:nvGrpSpPr>
          <p:cNvPr id="4" name="Google Shape;3415;p53">
            <a:extLst>
              <a:ext uri="{FF2B5EF4-FFF2-40B4-BE49-F238E27FC236}">
                <a16:creationId xmlns:a16="http://schemas.microsoft.com/office/drawing/2014/main" id="{4B08C544-F755-8CD1-2BE0-293E3909F4DC}"/>
              </a:ext>
            </a:extLst>
          </p:cNvPr>
          <p:cNvGrpSpPr>
            <a:grpSpLocks noChangeAspect="1"/>
          </p:cNvGrpSpPr>
          <p:nvPr/>
        </p:nvGrpSpPr>
        <p:grpSpPr>
          <a:xfrm>
            <a:off x="347829" y="2050988"/>
            <a:ext cx="1402650" cy="1378012"/>
            <a:chOff x="1368325" y="1090737"/>
            <a:chExt cx="3532094" cy="3532094"/>
          </a:xfrm>
          <a:effectLst>
            <a:outerShdw blurRad="431800" sx="104000" sy="104000" algn="ctr" rotWithShape="0">
              <a:prstClr val="black">
                <a:alpha val="36000"/>
              </a:prstClr>
            </a:outerShdw>
          </a:effectLst>
        </p:grpSpPr>
        <p:sp>
          <p:nvSpPr>
            <p:cNvPr id="5" name="Google Shape;3416;p53">
              <a:extLst>
                <a:ext uri="{FF2B5EF4-FFF2-40B4-BE49-F238E27FC236}">
                  <a16:creationId xmlns:a16="http://schemas.microsoft.com/office/drawing/2014/main" id="{98B0920E-902B-086A-0906-03B1E0515344}"/>
                </a:ext>
              </a:extLst>
            </p:cNvPr>
            <p:cNvSpPr/>
            <p:nvPr/>
          </p:nvSpPr>
          <p:spPr>
            <a:xfrm>
              <a:off x="1368325" y="1090737"/>
              <a:ext cx="3532094" cy="3532094"/>
            </a:xfrm>
            <a:prstGeom prst="ellipse">
              <a:avLst/>
            </a:prstGeom>
            <a:solidFill>
              <a:srgbClr val="296FB6"/>
            </a:solidFill>
            <a:ln w="66675" cap="flat" cmpd="sng">
              <a:solidFill>
                <a:srgbClr val="FFFFFF"/>
              </a:solidFill>
              <a:prstDash val="solid"/>
              <a:round/>
              <a:headEnd type="none" w="sm" len="sm"/>
              <a:tailEnd type="none" w="sm" len="sm"/>
            </a:ln>
          </p:spPr>
          <p:txBody>
            <a:bodyPr spcFirstLastPara="1" wrap="square" lIns="45713" tIns="22850" rIns="45713" bIns="22850" anchor="ctr" anchorCtr="0">
              <a:noAutofit/>
            </a:bodyPr>
            <a:lstStyle/>
            <a:p>
              <a:pPr algn="ctr">
                <a:buClr>
                  <a:srgbClr val="A6A7AC"/>
                </a:buClr>
                <a:buSzPts val="700"/>
              </a:pPr>
              <a:endParaRPr sz="350">
                <a:solidFill>
                  <a:srgbClr val="2EC3C5"/>
                </a:solidFill>
                <a:latin typeface="Gill Sans"/>
                <a:ea typeface="Gill Sans"/>
                <a:cs typeface="Gill Sans"/>
                <a:sym typeface="Gill Sans"/>
              </a:endParaRPr>
            </a:p>
          </p:txBody>
        </p:sp>
        <p:pic>
          <p:nvPicPr>
            <p:cNvPr id="6" name="Google Shape;3417;p53" descr="Cheers outline">
              <a:extLst>
                <a:ext uri="{FF2B5EF4-FFF2-40B4-BE49-F238E27FC236}">
                  <a16:creationId xmlns:a16="http://schemas.microsoft.com/office/drawing/2014/main" id="{A0E14188-D389-D70E-3A2B-6D9B57406504}"/>
                </a:ext>
              </a:extLst>
            </p:cNvPr>
            <p:cNvPicPr preferRelativeResize="0"/>
            <p:nvPr/>
          </p:nvPicPr>
          <p:blipFill rotWithShape="1">
            <a:blip r:embed="rId3"/>
            <a:srcRect/>
            <a:stretch/>
          </p:blipFill>
          <p:spPr>
            <a:xfrm>
              <a:off x="1557715" y="1379662"/>
              <a:ext cx="3153314" cy="3153314"/>
            </a:xfrm>
            <a:prstGeom prst="rect">
              <a:avLst/>
            </a:prstGeom>
            <a:noFill/>
            <a:ln w="3175">
              <a:noFill/>
              <a:miter lim="800000"/>
              <a:headEnd/>
              <a:tailEnd/>
            </a:ln>
            <a:effectLst>
              <a:outerShdw blurRad="431800" sx="104000" sy="104000" algn="ctr" rotWithShape="0">
                <a:prstClr val="black">
                  <a:alpha val="36000"/>
                </a:prstClr>
              </a:outerShdw>
            </a:effectLst>
          </p:spPr>
        </p:pic>
      </p:grpSp>
      <p:sp>
        <p:nvSpPr>
          <p:cNvPr id="8" name="TextBox 7">
            <a:extLst>
              <a:ext uri="{FF2B5EF4-FFF2-40B4-BE49-F238E27FC236}">
                <a16:creationId xmlns:a16="http://schemas.microsoft.com/office/drawing/2014/main" id="{1B9A06C4-7F25-F8CF-DCA4-216DEA1BA078}"/>
              </a:ext>
            </a:extLst>
          </p:cNvPr>
          <p:cNvSpPr txBox="1"/>
          <p:nvPr/>
        </p:nvSpPr>
        <p:spPr>
          <a:xfrm>
            <a:off x="2100307" y="6063779"/>
            <a:ext cx="7001889" cy="338554"/>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en-US" sz="1600" u="none" strike="noStrike" kern="1200" cap="none" spc="0" normalizeH="0" baseline="0" noProof="0" dirty="0">
                <a:ln>
                  <a:noFill/>
                </a:ln>
                <a:solidFill>
                  <a:schemeClr val="tx1"/>
                </a:solidFill>
                <a:effectLst/>
                <a:uLnTx/>
                <a:uFillTx/>
                <a:latin typeface="Montserrat" pitchFamily="2" charset="77"/>
              </a:rPr>
              <a:t>* Likert Scale response options: none, few, some, most, everyone</a:t>
            </a:r>
          </a:p>
        </p:txBody>
      </p:sp>
    </p:spTree>
    <p:extLst>
      <p:ext uri="{BB962C8B-B14F-4D97-AF65-F5344CB8AC3E}">
        <p14:creationId xmlns:p14="http://schemas.microsoft.com/office/powerpoint/2010/main" val="41643157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853D96-5B73-13DA-FDFC-6C3C6F06A3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605240-4457-2314-A783-9E43118E8ED3}"/>
              </a:ext>
            </a:extLst>
          </p:cNvPr>
          <p:cNvSpPr txBox="1">
            <a:spLocks/>
          </p:cNvSpPr>
          <p:nvPr/>
        </p:nvSpPr>
        <p:spPr>
          <a:xfrm>
            <a:off x="600009" y="339657"/>
            <a:ext cx="8570117" cy="90823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Norms sanctions: </a:t>
            </a:r>
          </a:p>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Quantitative measure example</a:t>
            </a:r>
          </a:p>
        </p:txBody>
      </p:sp>
      <p:sp>
        <p:nvSpPr>
          <p:cNvPr id="8" name="Content Placeholder 2">
            <a:extLst>
              <a:ext uri="{FF2B5EF4-FFF2-40B4-BE49-F238E27FC236}">
                <a16:creationId xmlns:a16="http://schemas.microsoft.com/office/drawing/2014/main" id="{698060AD-08DA-AA03-1E22-6D1BE2AF5F7D}"/>
              </a:ext>
            </a:extLst>
          </p:cNvPr>
          <p:cNvSpPr txBox="1">
            <a:spLocks/>
          </p:cNvSpPr>
          <p:nvPr/>
        </p:nvSpPr>
        <p:spPr>
          <a:xfrm>
            <a:off x="600009" y="3202796"/>
            <a:ext cx="10688139" cy="234740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buClrTx/>
              <a:buSzTx/>
              <a:buFont typeface="Arial" panose="020B0604020202020204" pitchFamily="34" charset="0"/>
              <a:buNone/>
              <a:tabLst/>
              <a:defRPr/>
            </a:pPr>
            <a:r>
              <a:rPr kumimoji="0" lang="en-US" sz="1800" b="1" u="none" strike="noStrike" kern="1200" cap="none" spc="0" normalizeH="0" baseline="0" noProof="0" dirty="0">
                <a:ln>
                  <a:noFill/>
                </a:ln>
                <a:solidFill>
                  <a:srgbClr val="A2287E"/>
                </a:solidFill>
                <a:effectLst/>
                <a:uLnTx/>
                <a:uFillTx/>
              </a:rPr>
              <a:t>Responses:</a:t>
            </a:r>
          </a:p>
          <a:p>
            <a:pPr marL="0" marR="0" lvl="0" indent="0" algn="l" defTabSz="914400" rtl="0" eaLnBrk="1" fontAlgn="auto" latinLnBrk="0" hangingPunct="1">
              <a:lnSpc>
                <a:spcPct val="100000"/>
              </a:lnSpc>
              <a:spcBef>
                <a:spcPts val="0"/>
              </a:spcBef>
              <a:buClrTx/>
              <a:buSzTx/>
              <a:buFont typeface="Arial" panose="020B0604020202020204" pitchFamily="34" charset="0"/>
              <a:buNone/>
              <a:tabLst/>
              <a:defRPr/>
            </a:pPr>
            <a:r>
              <a:rPr kumimoji="0" lang="en-US" sz="1800" u="none" strike="noStrike" kern="1200" cap="none" spc="0" normalizeH="0" baseline="0" noProof="0" dirty="0">
                <a:ln>
                  <a:noFill/>
                </a:ln>
                <a:solidFill>
                  <a:schemeClr val="tx1"/>
                </a:solidFill>
                <a:effectLst/>
                <a:uLnTx/>
                <a:uFillTx/>
              </a:rPr>
              <a:t>Very likely: 1, Somewhat likely: 2, Not likely: 3.</a:t>
            </a:r>
          </a:p>
          <a:p>
            <a:pPr marL="0" marR="0" lvl="0" indent="0" algn="l" defTabSz="914400" rtl="0" eaLnBrk="1" fontAlgn="auto" latinLnBrk="0" hangingPunct="1">
              <a:lnSpc>
                <a:spcPct val="100000"/>
              </a:lnSpc>
              <a:spcBef>
                <a:spcPts val="0"/>
              </a:spcBef>
              <a:buClrTx/>
              <a:buSzPts val="4400"/>
              <a:buFont typeface="Arial" panose="020B0604020202020204" pitchFamily="34" charset="0"/>
              <a:buNone/>
              <a:tabLst/>
              <a:defRPr/>
            </a:pPr>
            <a:endParaRPr kumimoji="0" lang="en-US" sz="1800" u="none" strike="noStrike" kern="1200" cap="none" spc="0" normalizeH="0" baseline="0" noProof="0" dirty="0">
              <a:ln>
                <a:noFill/>
              </a:ln>
              <a:solidFill>
                <a:schemeClr val="tx1"/>
              </a:solidFill>
              <a:effectLst/>
              <a:uLnTx/>
              <a:uFillTx/>
            </a:endParaRPr>
          </a:p>
          <a:p>
            <a:pPr marL="0" marR="0" lvl="0" indent="0" algn="l" defTabSz="914400" rtl="0" eaLnBrk="1" fontAlgn="auto" latinLnBrk="0" hangingPunct="1">
              <a:lnSpc>
                <a:spcPct val="100000"/>
              </a:lnSpc>
              <a:spcBef>
                <a:spcPts val="600"/>
              </a:spcBef>
              <a:buClrTx/>
              <a:buSzPts val="4400"/>
              <a:buFont typeface="Arial" panose="020B0604020202020204" pitchFamily="34" charset="0"/>
              <a:buNone/>
              <a:tabLst/>
              <a:defRPr/>
            </a:pPr>
            <a:r>
              <a:rPr kumimoji="0" lang="en-US" sz="1800" b="1" u="none" strike="noStrike" kern="1200" cap="none" spc="0" normalizeH="0" baseline="0" noProof="0" dirty="0">
                <a:ln>
                  <a:noFill/>
                </a:ln>
                <a:solidFill>
                  <a:srgbClr val="A2287E"/>
                </a:solidFill>
                <a:effectLst/>
                <a:uLnTx/>
                <a:uFillTx/>
              </a:rPr>
              <a:t>A. </a:t>
            </a:r>
            <a:r>
              <a:rPr kumimoji="0" lang="en-US" sz="1800" u="none" strike="noStrike" kern="1200" cap="none" spc="0" normalizeH="0" baseline="0" noProof="0" dirty="0">
                <a:ln>
                  <a:noFill/>
                </a:ln>
                <a:solidFill>
                  <a:schemeClr val="tx1"/>
                </a:solidFill>
                <a:effectLst/>
                <a:uLnTx/>
                <a:uFillTx/>
              </a:rPr>
              <a:t>You will be harassed by local boys or men.</a:t>
            </a:r>
          </a:p>
          <a:p>
            <a:pPr marL="0" marR="0" lvl="0" indent="0" algn="l" defTabSz="914400" rtl="0" eaLnBrk="1" fontAlgn="auto" latinLnBrk="0" hangingPunct="1">
              <a:lnSpc>
                <a:spcPct val="100000"/>
              </a:lnSpc>
              <a:spcBef>
                <a:spcPts val="600"/>
              </a:spcBef>
              <a:buClrTx/>
              <a:buSzPts val="4400"/>
              <a:buFont typeface="Arial" panose="020B0604020202020204" pitchFamily="34" charset="0"/>
              <a:buNone/>
              <a:tabLst/>
              <a:defRPr/>
            </a:pPr>
            <a:r>
              <a:rPr kumimoji="0" lang="en-US" sz="1800" b="1" u="none" strike="noStrike" kern="1200" cap="none" spc="0" normalizeH="0" baseline="0" noProof="0" dirty="0">
                <a:ln>
                  <a:noFill/>
                </a:ln>
                <a:solidFill>
                  <a:srgbClr val="A2287E"/>
                </a:solidFill>
                <a:effectLst/>
                <a:uLnTx/>
                <a:uFillTx/>
              </a:rPr>
              <a:t>B. </a:t>
            </a:r>
            <a:r>
              <a:rPr kumimoji="0" lang="en-US" sz="1800" u="none" strike="noStrike" kern="1200" cap="none" spc="0" normalizeH="0" baseline="0" noProof="0" dirty="0">
                <a:ln>
                  <a:noFill/>
                </a:ln>
                <a:solidFill>
                  <a:schemeClr val="tx1"/>
                </a:solidFill>
                <a:effectLst/>
                <a:uLnTx/>
                <a:uFillTx/>
              </a:rPr>
              <a:t>You may encounter more arguments/conflicts with your parents.</a:t>
            </a:r>
          </a:p>
          <a:p>
            <a:pPr marL="0" marR="0" lvl="0" indent="0" algn="l" defTabSz="914400" rtl="0" eaLnBrk="1" fontAlgn="auto" latinLnBrk="0" hangingPunct="1">
              <a:lnSpc>
                <a:spcPct val="100000"/>
              </a:lnSpc>
              <a:spcBef>
                <a:spcPts val="600"/>
              </a:spcBef>
              <a:buClrTx/>
              <a:buSzPts val="4400"/>
              <a:buFont typeface="Arial" panose="020B0604020202020204" pitchFamily="34" charset="0"/>
              <a:buNone/>
              <a:tabLst/>
              <a:defRPr/>
            </a:pPr>
            <a:r>
              <a:rPr kumimoji="0" lang="en-US" sz="1800" b="1" u="none" strike="noStrike" kern="1200" cap="none" spc="0" normalizeH="0" baseline="0" noProof="0" dirty="0">
                <a:ln>
                  <a:noFill/>
                </a:ln>
                <a:solidFill>
                  <a:srgbClr val="A2287E"/>
                </a:solidFill>
                <a:effectLst/>
                <a:uLnTx/>
                <a:uFillTx/>
              </a:rPr>
              <a:t>C. </a:t>
            </a:r>
            <a:r>
              <a:rPr kumimoji="0" lang="en-US" sz="1800" u="none" strike="noStrike" kern="1200" cap="none" spc="0" normalizeH="0" baseline="0" noProof="0" dirty="0">
                <a:ln>
                  <a:noFill/>
                </a:ln>
                <a:solidFill>
                  <a:schemeClr val="tx1"/>
                </a:solidFill>
                <a:effectLst/>
                <a:uLnTx/>
                <a:uFillTx/>
              </a:rPr>
              <a:t>You may find it more difficult to get married.</a:t>
            </a:r>
          </a:p>
          <a:p>
            <a:pPr marL="0" marR="0" lvl="0" indent="0" algn="l" defTabSz="914400" rtl="0" eaLnBrk="1" fontAlgn="auto" latinLnBrk="0" hangingPunct="1">
              <a:lnSpc>
                <a:spcPct val="100000"/>
              </a:lnSpc>
              <a:spcBef>
                <a:spcPts val="600"/>
              </a:spcBef>
              <a:buClrTx/>
              <a:buSzPts val="4400"/>
              <a:buFont typeface="Arial" panose="020B0604020202020204" pitchFamily="34" charset="0"/>
              <a:buNone/>
              <a:tabLst/>
              <a:defRPr/>
            </a:pPr>
            <a:r>
              <a:rPr kumimoji="0" lang="en-US" sz="1800" b="1" u="none" strike="noStrike" kern="1200" cap="none" spc="0" normalizeH="0" baseline="0" noProof="0" dirty="0">
                <a:ln>
                  <a:noFill/>
                </a:ln>
                <a:solidFill>
                  <a:srgbClr val="A2287E"/>
                </a:solidFill>
                <a:effectLst/>
                <a:uLnTx/>
                <a:uFillTx/>
              </a:rPr>
              <a:t>D. </a:t>
            </a:r>
            <a:r>
              <a:rPr kumimoji="0" lang="en-US" sz="1800" u="none" strike="noStrike" kern="1200" cap="none" spc="0" normalizeH="0" baseline="0" noProof="0" dirty="0">
                <a:ln>
                  <a:noFill/>
                </a:ln>
                <a:solidFill>
                  <a:schemeClr val="tx1"/>
                </a:solidFill>
                <a:effectLst/>
                <a:uLnTx/>
                <a:uFillTx/>
              </a:rPr>
              <a:t>You may be considered uppity and disobedient.</a:t>
            </a:r>
          </a:p>
        </p:txBody>
      </p:sp>
      <p:sp>
        <p:nvSpPr>
          <p:cNvPr id="9" name="Rounded Rectangle 8">
            <a:extLst>
              <a:ext uri="{FF2B5EF4-FFF2-40B4-BE49-F238E27FC236}">
                <a16:creationId xmlns:a16="http://schemas.microsoft.com/office/drawing/2014/main" id="{AC6A0732-38A5-C3E8-5557-97447987A816}"/>
              </a:ext>
            </a:extLst>
          </p:cNvPr>
          <p:cNvSpPr/>
          <p:nvPr/>
        </p:nvSpPr>
        <p:spPr>
          <a:xfrm>
            <a:off x="600009" y="1851422"/>
            <a:ext cx="10991982" cy="117208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0" name="Content Placeholder 2">
            <a:extLst>
              <a:ext uri="{FF2B5EF4-FFF2-40B4-BE49-F238E27FC236}">
                <a16:creationId xmlns:a16="http://schemas.microsoft.com/office/drawing/2014/main" id="{D2CF3E07-5D3D-31B8-78A6-F3CFD33A1E6E}"/>
              </a:ext>
            </a:extLst>
          </p:cNvPr>
          <p:cNvSpPr txBox="1">
            <a:spLocks/>
          </p:cNvSpPr>
          <p:nvPr/>
        </p:nvSpPr>
        <p:spPr>
          <a:xfrm>
            <a:off x="751930" y="2097664"/>
            <a:ext cx="10688139" cy="8500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buClrTx/>
              <a:buSzTx/>
              <a:buFont typeface="Arial" panose="020B0604020202020204" pitchFamily="34" charset="0"/>
              <a:buNone/>
              <a:tabLst/>
              <a:defRPr/>
            </a:pPr>
            <a:r>
              <a:rPr kumimoji="0" lang="en-US" sz="1800" u="none" strike="noStrike" kern="1200" cap="none" spc="0" normalizeH="0" baseline="0" noProof="0" dirty="0">
                <a:ln>
                  <a:noFill/>
                </a:ln>
                <a:solidFill>
                  <a:schemeClr val="tx1"/>
                </a:solidFill>
                <a:effectLst/>
                <a:uLnTx/>
                <a:uFillTx/>
              </a:rPr>
              <a:t>If you are given more freedom to move about in public spaces and play sports, how likely is it that the following consequences might occur? There is no right or wrong answer. </a:t>
            </a:r>
          </a:p>
          <a:p>
            <a:pPr marL="0" marR="0" lvl="0" indent="0" algn="l" defTabSz="914400" rtl="0" eaLnBrk="1" fontAlgn="auto" latinLnBrk="0" hangingPunct="1">
              <a:lnSpc>
                <a:spcPct val="100000"/>
              </a:lnSpc>
              <a:spcBef>
                <a:spcPts val="0"/>
              </a:spcBef>
              <a:buClrTx/>
              <a:buSzTx/>
              <a:buFont typeface="Arial" panose="020B0604020202020204" pitchFamily="34" charset="0"/>
              <a:buNone/>
              <a:tabLst/>
              <a:defRPr/>
            </a:pPr>
            <a:endParaRPr kumimoji="0" lang="en-US" sz="1800" u="none" strike="noStrike" kern="1200" cap="none" spc="0" normalizeH="0" baseline="0" noProof="0" dirty="0">
              <a:ln>
                <a:noFill/>
              </a:ln>
              <a:solidFill>
                <a:schemeClr val="tx1"/>
              </a:solidFill>
              <a:effectLst/>
              <a:uLnTx/>
              <a:uFillTx/>
            </a:endParaRPr>
          </a:p>
        </p:txBody>
      </p:sp>
      <p:sp>
        <p:nvSpPr>
          <p:cNvPr id="11" name="TextBox 10">
            <a:extLst>
              <a:ext uri="{FF2B5EF4-FFF2-40B4-BE49-F238E27FC236}">
                <a16:creationId xmlns:a16="http://schemas.microsoft.com/office/drawing/2014/main" id="{9AD12F16-2F0C-36F6-EC13-A1E56EC0FC23}"/>
              </a:ext>
            </a:extLst>
          </p:cNvPr>
          <p:cNvSpPr txBox="1"/>
          <p:nvPr/>
        </p:nvSpPr>
        <p:spPr>
          <a:xfrm>
            <a:off x="4582758" y="5669291"/>
            <a:ext cx="7099175" cy="276999"/>
          </a:xfrm>
          <a:prstGeom prst="rect">
            <a:avLst/>
          </a:prstGeom>
          <a:noFill/>
        </p:spPr>
        <p:txBody>
          <a:bodyPr wrap="square" rtlCol="0">
            <a:spAutoFit/>
          </a:bodyPr>
          <a:lstStyle/>
          <a:p>
            <a:pPr algn="r"/>
            <a:r>
              <a:rPr lang="en-US" sz="1200" dirty="0">
                <a:latin typeface="Montserrat" pitchFamily="2" charset="77"/>
              </a:rPr>
              <a:t>Source: </a:t>
            </a:r>
            <a:r>
              <a:rPr lang="en-US" sz="1200" dirty="0">
                <a:solidFill>
                  <a:srgbClr val="A2287E"/>
                </a:solidFill>
                <a:latin typeface="Montserrat" pitchFamily="2" charset="77"/>
                <a:hlinkClick r:id="rId3">
                  <a:extLst>
                    <a:ext uri="{A12FA001-AC4F-418D-AE19-62706E023703}">
                      <ahyp:hlinkClr xmlns:ahyp="http://schemas.microsoft.com/office/drawing/2018/hyperlinkcolor" val="tx"/>
                    </a:ext>
                  </a:extLst>
                </a:hlinkClick>
              </a:rPr>
              <a:t>Parivartan – ICRW</a:t>
            </a:r>
            <a:r>
              <a:rPr lang="en-US" sz="1200" dirty="0">
                <a:latin typeface="Montserrat" pitchFamily="2" charset="77"/>
              </a:rPr>
              <a:t>;  </a:t>
            </a:r>
            <a:r>
              <a:rPr lang="en-US" sz="1200" dirty="0">
                <a:latin typeface="Montserrat" pitchFamily="2" charset="77"/>
                <a:ea typeface="Gill Sans"/>
                <a:cs typeface="Gill Sans"/>
                <a:sym typeface="Gill Sans"/>
              </a:rPr>
              <a:t>Learning Collaborative to Advance Normative Change 2019</a:t>
            </a:r>
            <a:endParaRPr lang="en-US" sz="1200" dirty="0">
              <a:latin typeface="Montserrat" pitchFamily="2" charset="77"/>
            </a:endParaRPr>
          </a:p>
        </p:txBody>
      </p:sp>
    </p:spTree>
    <p:extLst>
      <p:ext uri="{BB962C8B-B14F-4D97-AF65-F5344CB8AC3E}">
        <p14:creationId xmlns:p14="http://schemas.microsoft.com/office/powerpoint/2010/main" val="20720620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57592-95C6-9A92-2BF0-0B0CEB35D8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45B455-66A8-08F2-68FA-BCFBC388DBF7}"/>
              </a:ext>
            </a:extLst>
          </p:cNvPr>
          <p:cNvSpPr txBox="1">
            <a:spLocks/>
          </p:cNvSpPr>
          <p:nvPr/>
        </p:nvSpPr>
        <p:spPr>
          <a:xfrm>
            <a:off x="600009" y="285867"/>
            <a:ext cx="8570117" cy="9727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Social/Gender Norm: </a:t>
            </a:r>
          </a:p>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Qualitative measures</a:t>
            </a:r>
          </a:p>
        </p:txBody>
      </p:sp>
      <p:sp>
        <p:nvSpPr>
          <p:cNvPr id="9" name="Rounded Rectangle 8">
            <a:extLst>
              <a:ext uri="{FF2B5EF4-FFF2-40B4-BE49-F238E27FC236}">
                <a16:creationId xmlns:a16="http://schemas.microsoft.com/office/drawing/2014/main" id="{95FF3032-1F44-95E8-3B2C-B3A3A178D594}"/>
              </a:ext>
            </a:extLst>
          </p:cNvPr>
          <p:cNvSpPr/>
          <p:nvPr/>
        </p:nvSpPr>
        <p:spPr>
          <a:xfrm>
            <a:off x="957431" y="2237590"/>
            <a:ext cx="3055171" cy="317350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3" name="TextBox 2">
            <a:extLst>
              <a:ext uri="{FF2B5EF4-FFF2-40B4-BE49-F238E27FC236}">
                <a16:creationId xmlns:a16="http://schemas.microsoft.com/office/drawing/2014/main" id="{93726F3C-9737-9665-EF15-673B039DAF6E}"/>
              </a:ext>
            </a:extLst>
          </p:cNvPr>
          <p:cNvSpPr txBox="1"/>
          <p:nvPr/>
        </p:nvSpPr>
        <p:spPr>
          <a:xfrm>
            <a:off x="4464423" y="5662892"/>
            <a:ext cx="7267417" cy="276999"/>
          </a:xfrm>
          <a:prstGeom prst="rect">
            <a:avLst/>
          </a:prstGeom>
          <a:noFill/>
        </p:spPr>
        <p:txBody>
          <a:bodyPr wrap="square" rtlCol="0">
            <a:spAutoFit/>
          </a:bodyPr>
          <a:lstStyle/>
          <a:p>
            <a:pPr algn="r"/>
            <a:r>
              <a:rPr lang="en-US" sz="1200" dirty="0">
                <a:latin typeface="Montserrat" pitchFamily="2" charset="77"/>
              </a:rPr>
              <a:t>Source: Barter &amp; </a:t>
            </a:r>
            <a:r>
              <a:rPr lang="en-US" sz="1200" dirty="0" err="1">
                <a:latin typeface="Montserrat" pitchFamily="2" charset="77"/>
              </a:rPr>
              <a:t>Renold</a:t>
            </a:r>
            <a:r>
              <a:rPr lang="en-US" sz="1200" dirty="0">
                <a:latin typeface="Montserrat" pitchFamily="2" charset="77"/>
              </a:rPr>
              <a:t> 1999; Learning Collaborative to Advance Normative Change 2019 </a:t>
            </a:r>
          </a:p>
        </p:txBody>
      </p:sp>
      <p:grpSp>
        <p:nvGrpSpPr>
          <p:cNvPr id="4" name="Google Shape;841;p41">
            <a:extLst>
              <a:ext uri="{FF2B5EF4-FFF2-40B4-BE49-F238E27FC236}">
                <a16:creationId xmlns:a16="http://schemas.microsoft.com/office/drawing/2014/main" id="{6B221C8E-B836-9F83-D84E-967F157E22BD}"/>
              </a:ext>
            </a:extLst>
          </p:cNvPr>
          <p:cNvGrpSpPr/>
          <p:nvPr/>
        </p:nvGrpSpPr>
        <p:grpSpPr>
          <a:xfrm>
            <a:off x="1857086" y="2770502"/>
            <a:ext cx="1234274" cy="1234274"/>
            <a:chOff x="4797173" y="5075599"/>
            <a:chExt cx="760475" cy="760475"/>
          </a:xfrm>
        </p:grpSpPr>
        <p:sp>
          <p:nvSpPr>
            <p:cNvPr id="5" name="Google Shape;842;p41">
              <a:extLst>
                <a:ext uri="{FF2B5EF4-FFF2-40B4-BE49-F238E27FC236}">
                  <a16:creationId xmlns:a16="http://schemas.microsoft.com/office/drawing/2014/main" id="{266DC8F8-B760-3F65-C55F-11F966A9919F}"/>
                </a:ext>
              </a:extLst>
            </p:cNvPr>
            <p:cNvSpPr/>
            <p:nvPr/>
          </p:nvSpPr>
          <p:spPr>
            <a:xfrm>
              <a:off x="4797173" y="5075599"/>
              <a:ext cx="760475" cy="760475"/>
            </a:xfrm>
            <a:prstGeom prst="ellipse">
              <a:avLst/>
            </a:prstGeom>
            <a:solidFill>
              <a:srgbClr val="7F64A2"/>
            </a:solidFill>
            <a:ln>
              <a:noFill/>
            </a:ln>
            <a:effectLst>
              <a:outerShdw blurRad="431800" sx="104000" sy="104000" algn="ctr" rotWithShape="0">
                <a:prstClr val="black">
                  <a:alpha val="26000"/>
                </a:prst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chemeClr val="lt1"/>
                </a:solidFill>
                <a:latin typeface="Calibri"/>
                <a:ea typeface="Calibri"/>
                <a:cs typeface="Calibri"/>
                <a:sym typeface="Calibri"/>
              </a:endParaRPr>
            </a:p>
          </p:txBody>
        </p:sp>
        <p:pic>
          <p:nvPicPr>
            <p:cNvPr id="6" name="Google Shape;843;p41" descr="Storytelling">
              <a:extLst>
                <a:ext uri="{FF2B5EF4-FFF2-40B4-BE49-F238E27FC236}">
                  <a16:creationId xmlns:a16="http://schemas.microsoft.com/office/drawing/2014/main" id="{5B470827-65E8-904C-1CC8-3EA13BCA3BDD}"/>
                </a:ext>
              </a:extLst>
            </p:cNvPr>
            <p:cNvPicPr preferRelativeResize="0"/>
            <p:nvPr/>
          </p:nvPicPr>
          <p:blipFill rotWithShape="1">
            <a:blip r:embed="rId3"/>
            <a:srcRect/>
            <a:stretch/>
          </p:blipFill>
          <p:spPr>
            <a:xfrm>
              <a:off x="4907511" y="5136997"/>
              <a:ext cx="539798" cy="539798"/>
            </a:xfrm>
            <a:prstGeom prst="rect">
              <a:avLst/>
            </a:prstGeom>
            <a:noFill/>
            <a:ln w="3175">
              <a:noFill/>
              <a:miter lim="800000"/>
              <a:headEnd/>
              <a:tailEnd/>
            </a:ln>
            <a:effectLst>
              <a:outerShdw blurRad="431800" sx="104000" sy="104000" algn="ctr" rotWithShape="0">
                <a:prstClr val="black">
                  <a:alpha val="36000"/>
                </a:prstClr>
              </a:outerShdw>
            </a:effectLst>
          </p:spPr>
        </p:pic>
      </p:grpSp>
      <p:sp>
        <p:nvSpPr>
          <p:cNvPr id="7" name="Google Shape;840;p41">
            <a:extLst>
              <a:ext uri="{FF2B5EF4-FFF2-40B4-BE49-F238E27FC236}">
                <a16:creationId xmlns:a16="http://schemas.microsoft.com/office/drawing/2014/main" id="{C91A9E12-32A5-C10A-19AA-16679C5713B7}"/>
              </a:ext>
            </a:extLst>
          </p:cNvPr>
          <p:cNvSpPr/>
          <p:nvPr/>
        </p:nvSpPr>
        <p:spPr>
          <a:xfrm>
            <a:off x="856235" y="4251447"/>
            <a:ext cx="3235973" cy="61551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3400" b="1" dirty="0">
                <a:solidFill>
                  <a:schemeClr val="dk1"/>
                </a:solidFill>
                <a:latin typeface="Montserrat" pitchFamily="2" charset="77"/>
                <a:ea typeface="Calibri"/>
                <a:cs typeface="Calibri"/>
                <a:sym typeface="Calibri"/>
              </a:rPr>
              <a:t>Vignettes</a:t>
            </a:r>
            <a:endParaRPr sz="3400" b="1" dirty="0">
              <a:latin typeface="Montserrat" pitchFamily="2" charset="77"/>
            </a:endParaRPr>
          </a:p>
        </p:txBody>
      </p:sp>
      <p:sp>
        <p:nvSpPr>
          <p:cNvPr id="12" name="Google Shape;838;p41">
            <a:extLst>
              <a:ext uri="{FF2B5EF4-FFF2-40B4-BE49-F238E27FC236}">
                <a16:creationId xmlns:a16="http://schemas.microsoft.com/office/drawing/2014/main" id="{3DF4D94E-0296-D931-67F0-612C7F155D3E}"/>
              </a:ext>
            </a:extLst>
          </p:cNvPr>
          <p:cNvSpPr txBox="1">
            <a:spLocks/>
          </p:cNvSpPr>
          <p:nvPr/>
        </p:nvSpPr>
        <p:spPr>
          <a:xfrm>
            <a:off x="5184874" y="2237590"/>
            <a:ext cx="5626561" cy="1938553"/>
          </a:xfrm>
          <a:prstGeom prst="rect">
            <a:avLst/>
          </a:prstGeom>
          <a:noFill/>
          <a:ln>
            <a:noFill/>
          </a:ln>
        </p:spPr>
        <p:txBody>
          <a:bodyPr spcFirstLastPara="1" vert="horz" wrap="square" lIns="91425" tIns="45700" rIns="91425" bIns="4570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nSpc>
                <a:spcPct val="100000"/>
              </a:lnSpc>
              <a:spcBef>
                <a:spcPts val="0"/>
              </a:spcBef>
              <a:buClr>
                <a:srgbClr val="A2287E"/>
              </a:buClr>
              <a:buSzPct val="100000"/>
              <a:buFont typeface="Arial" panose="020B0604020202020204" pitchFamily="34" charset="0"/>
              <a:buChar char="•"/>
            </a:pPr>
            <a:r>
              <a:rPr lang="en-US" sz="1800" dirty="0">
                <a:solidFill>
                  <a:schemeClr val="tx1"/>
                </a:solidFill>
              </a:rPr>
              <a:t>Guided storytelling methodology</a:t>
            </a:r>
          </a:p>
          <a:p>
            <a:pPr marL="285750" indent="-285750">
              <a:lnSpc>
                <a:spcPct val="100000"/>
              </a:lnSpc>
              <a:spcBef>
                <a:spcPts val="0"/>
              </a:spcBef>
              <a:buClr>
                <a:srgbClr val="A2287E"/>
              </a:buClr>
              <a:buSzPct val="100000"/>
              <a:buFont typeface="Arial" panose="020B0604020202020204" pitchFamily="34" charset="0"/>
              <a:buChar char="•"/>
            </a:pPr>
            <a:endParaRPr lang="en-US" sz="1800" dirty="0">
              <a:solidFill>
                <a:schemeClr val="tx1"/>
              </a:solidFill>
            </a:endParaRPr>
          </a:p>
          <a:p>
            <a:pPr marL="285750" indent="-285750">
              <a:lnSpc>
                <a:spcPct val="100000"/>
              </a:lnSpc>
              <a:spcBef>
                <a:spcPts val="0"/>
              </a:spcBef>
              <a:buClr>
                <a:srgbClr val="A2287E"/>
              </a:buClr>
              <a:buSzPct val="100000"/>
              <a:buFont typeface="Arial" panose="020B0604020202020204" pitchFamily="34" charset="0"/>
              <a:buChar char="•"/>
            </a:pPr>
            <a:r>
              <a:rPr lang="en-US" sz="1800" dirty="0">
                <a:solidFill>
                  <a:schemeClr val="tx1"/>
                </a:solidFill>
              </a:rPr>
              <a:t>Simple stories, with characters and scenarios relatable to context </a:t>
            </a:r>
          </a:p>
          <a:p>
            <a:pPr marL="285750" indent="-285750">
              <a:lnSpc>
                <a:spcPct val="100000"/>
              </a:lnSpc>
              <a:spcBef>
                <a:spcPts val="0"/>
              </a:spcBef>
              <a:buClr>
                <a:srgbClr val="A2287E"/>
              </a:buClr>
              <a:buSzPct val="100000"/>
              <a:buFont typeface="Arial" panose="020B0604020202020204" pitchFamily="34" charset="0"/>
              <a:buChar char="•"/>
            </a:pPr>
            <a:endParaRPr lang="en-US" sz="1800" dirty="0">
              <a:solidFill>
                <a:schemeClr val="tx1"/>
              </a:solidFill>
            </a:endParaRPr>
          </a:p>
          <a:p>
            <a:pPr marL="285750" indent="-285750">
              <a:lnSpc>
                <a:spcPct val="100000"/>
              </a:lnSpc>
              <a:spcBef>
                <a:spcPts val="0"/>
              </a:spcBef>
              <a:buClr>
                <a:srgbClr val="A2287E"/>
              </a:buClr>
              <a:buSzPct val="100000"/>
              <a:buFont typeface="Arial" panose="020B0604020202020204" pitchFamily="34" charset="0"/>
              <a:buChar char="•"/>
            </a:pPr>
            <a:r>
              <a:rPr lang="en-US" sz="1800" dirty="0">
                <a:solidFill>
                  <a:schemeClr val="tx1"/>
                </a:solidFill>
              </a:rPr>
              <a:t>Can minimize response bias and depersonalize discussions of sensitive issues</a:t>
            </a:r>
          </a:p>
        </p:txBody>
      </p:sp>
    </p:spTree>
    <p:extLst>
      <p:ext uri="{BB962C8B-B14F-4D97-AF65-F5344CB8AC3E}">
        <p14:creationId xmlns:p14="http://schemas.microsoft.com/office/powerpoint/2010/main" val="98836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5DD2E-FAB3-13FE-3007-42DAAA66F02A}"/>
            </a:ext>
          </a:extLst>
        </p:cNvPr>
        <p:cNvGrpSpPr/>
        <p:nvPr/>
      </p:nvGrpSpPr>
      <p:grpSpPr>
        <a:xfrm>
          <a:off x="0" y="0"/>
          <a:ext cx="0" cy="0"/>
          <a:chOff x="0" y="0"/>
          <a:chExt cx="0" cy="0"/>
        </a:xfrm>
      </p:grpSpPr>
      <p:sp>
        <p:nvSpPr>
          <p:cNvPr id="4" name="Graphic 3">
            <a:extLst>
              <a:ext uri="{FF2B5EF4-FFF2-40B4-BE49-F238E27FC236}">
                <a16:creationId xmlns:a16="http://schemas.microsoft.com/office/drawing/2014/main" id="{DED8DA2F-E99A-92D0-D294-15666B7A93FC}"/>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a:lnSpc>
                <a:spcPts val="1800"/>
              </a:lnSpc>
            </a:pPr>
            <a:endParaRPr lang="en-US" sz="1100" dirty="0">
              <a:solidFill>
                <a:schemeClr val="tx2">
                  <a:lumMod val="75000"/>
                  <a:lumOff val="25000"/>
                </a:schemeClr>
              </a:solidFill>
              <a:latin typeface="Century Gothic" panose="020B0502020202020204" pitchFamily="34" charset="0"/>
            </a:endParaRPr>
          </a:p>
        </p:txBody>
      </p:sp>
      <p:sp>
        <p:nvSpPr>
          <p:cNvPr id="6" name="Text Placeholder 2">
            <a:extLst>
              <a:ext uri="{FF2B5EF4-FFF2-40B4-BE49-F238E27FC236}">
                <a16:creationId xmlns:a16="http://schemas.microsoft.com/office/drawing/2014/main" id="{7B1F0CA6-BF90-B392-1FFE-BBD2FDFED7E8}"/>
              </a:ext>
            </a:extLst>
          </p:cNvPr>
          <p:cNvSpPr>
            <a:spLocks noGrp="1"/>
          </p:cNvSpPr>
          <p:nvPr>
            <p:ph type="body" idx="1"/>
          </p:nvPr>
        </p:nvSpPr>
        <p:spPr>
          <a:xfrm>
            <a:off x="4076450" y="2785382"/>
            <a:ext cx="6882605" cy="2124050"/>
          </a:xfrm>
          <a:noFill/>
          <a:ln>
            <a:noFill/>
          </a:ln>
        </p:spPr>
        <p:txBody>
          <a:bodyPr spcFirstLastPara="1" wrap="square" lIns="91425" tIns="45700" rIns="91425" bIns="45700" anchor="t" anchorCtr="0">
            <a:normAutofit/>
          </a:bodyPr>
          <a:lstStyle/>
          <a:p>
            <a:pPr marL="14288" indent="0"/>
            <a:r>
              <a:rPr lang="en-US" kern="1200" dirty="0">
                <a:solidFill>
                  <a:schemeClr val="tx1"/>
                </a:solidFill>
                <a:latin typeface="Montserrat" pitchFamily="2" charset="77"/>
                <a:ea typeface="+mj-ea"/>
                <a:cs typeface="Calibri" charset="0"/>
                <a:sym typeface="Arial"/>
              </a:rPr>
              <a:t>In chat:</a:t>
            </a:r>
          </a:p>
          <a:p>
            <a:pPr marL="14288" indent="0"/>
            <a:r>
              <a:rPr lang="en-US" sz="1200" b="1" kern="1200" dirty="0">
                <a:solidFill>
                  <a:schemeClr val="tx1"/>
                </a:solidFill>
                <a:latin typeface="Montserrat SemiBold" pitchFamily="2" charset="77"/>
                <a:ea typeface="+mj-ea"/>
                <a:cs typeface="Calibri" charset="0"/>
                <a:sym typeface="Arial"/>
              </a:rPr>
              <a:t> </a:t>
            </a:r>
          </a:p>
          <a:p>
            <a:pPr marL="14288" indent="0"/>
            <a:r>
              <a:rPr lang="en-US" b="1" kern="1200" dirty="0">
                <a:solidFill>
                  <a:schemeClr val="tx1"/>
                </a:solidFill>
                <a:latin typeface="Montserrat SemiBold" pitchFamily="2" charset="77"/>
                <a:ea typeface="+mj-ea"/>
                <a:cs typeface="Calibri" charset="0"/>
                <a:sym typeface="Arial"/>
              </a:rPr>
              <a:t>What are you hoping to learn today?</a:t>
            </a:r>
          </a:p>
        </p:txBody>
      </p:sp>
      <p:pic>
        <p:nvPicPr>
          <p:cNvPr id="7" name="Picture 6" descr="A group of people with a smile and a chat&#10;&#10;Description automatically generated with medium confidence">
            <a:extLst>
              <a:ext uri="{FF2B5EF4-FFF2-40B4-BE49-F238E27FC236}">
                <a16:creationId xmlns:a16="http://schemas.microsoft.com/office/drawing/2014/main" id="{DA410BA5-EC9F-857E-F797-D0EB79DE437F}"/>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551212" y="2398386"/>
            <a:ext cx="2334986" cy="2259908"/>
          </a:xfrm>
          <a:prstGeom prst="rect">
            <a:avLst/>
          </a:prstGeom>
          <a:effectLst>
            <a:outerShdw blurRad="558800" sx="104000" sy="104000" algn="ctr" rotWithShape="0">
              <a:prstClr val="black">
                <a:alpha val="26000"/>
              </a:prstClr>
            </a:outerShdw>
          </a:effectLst>
        </p:spPr>
      </p:pic>
      <p:sp>
        <p:nvSpPr>
          <p:cNvPr id="10" name="Title 1">
            <a:extLst>
              <a:ext uri="{FF2B5EF4-FFF2-40B4-BE49-F238E27FC236}">
                <a16:creationId xmlns:a16="http://schemas.microsoft.com/office/drawing/2014/main" id="{D9242E9D-C267-D7B8-868B-7F305C58C97C}"/>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Introductions</a:t>
            </a:r>
          </a:p>
        </p:txBody>
      </p:sp>
    </p:spTree>
    <p:extLst>
      <p:ext uri="{BB962C8B-B14F-4D97-AF65-F5344CB8AC3E}">
        <p14:creationId xmlns:p14="http://schemas.microsoft.com/office/powerpoint/2010/main" val="6766640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701AB-1266-8DD2-D287-7674B3BA8C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AE4FF3-3AD9-7B32-8937-10DEEBC11D57}"/>
              </a:ext>
            </a:extLst>
          </p:cNvPr>
          <p:cNvSpPr txBox="1">
            <a:spLocks/>
          </p:cNvSpPr>
          <p:nvPr/>
        </p:nvSpPr>
        <p:spPr>
          <a:xfrm>
            <a:off x="600009" y="339657"/>
            <a:ext cx="8570117" cy="90823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Vignette example: </a:t>
            </a:r>
          </a:p>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Women’s Financial Autonomy </a:t>
            </a:r>
          </a:p>
        </p:txBody>
      </p:sp>
      <p:sp>
        <p:nvSpPr>
          <p:cNvPr id="9" name="Rounded Rectangle 8">
            <a:extLst>
              <a:ext uri="{FF2B5EF4-FFF2-40B4-BE49-F238E27FC236}">
                <a16:creationId xmlns:a16="http://schemas.microsoft.com/office/drawing/2014/main" id="{31363645-B7E5-D249-6A6C-5B6A47DBD4E0}"/>
              </a:ext>
            </a:extLst>
          </p:cNvPr>
          <p:cNvSpPr/>
          <p:nvPr/>
        </p:nvSpPr>
        <p:spPr>
          <a:xfrm>
            <a:off x="448085" y="1764253"/>
            <a:ext cx="11295825" cy="1664747"/>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0" name="Content Placeholder 2">
            <a:extLst>
              <a:ext uri="{FF2B5EF4-FFF2-40B4-BE49-F238E27FC236}">
                <a16:creationId xmlns:a16="http://schemas.microsoft.com/office/drawing/2014/main" id="{2CD7935C-923D-B51D-AA0C-611B4412E230}"/>
              </a:ext>
            </a:extLst>
          </p:cNvPr>
          <p:cNvSpPr txBox="1">
            <a:spLocks/>
          </p:cNvSpPr>
          <p:nvPr/>
        </p:nvSpPr>
        <p:spPr>
          <a:xfrm>
            <a:off x="600009" y="1876722"/>
            <a:ext cx="10991982" cy="149693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500" u="none" strike="noStrike" kern="1200" cap="none" spc="0" normalizeH="0" baseline="0" noProof="0" dirty="0" err="1">
                <a:ln>
                  <a:noFill/>
                </a:ln>
                <a:solidFill>
                  <a:prstClr val="black"/>
                </a:solidFill>
                <a:effectLst/>
                <a:uLnTx/>
                <a:uFillTx/>
              </a:rPr>
              <a:t>Anjimile</a:t>
            </a:r>
            <a:r>
              <a:rPr kumimoji="0" lang="en-US" sz="1500" u="none" strike="noStrike" kern="1200" cap="none" spc="0" normalizeH="0" baseline="0" noProof="0" dirty="0">
                <a:ln>
                  <a:noFill/>
                </a:ln>
                <a:solidFill>
                  <a:prstClr val="black"/>
                </a:solidFill>
                <a:effectLst/>
                <a:uLnTx/>
                <a:uFillTx/>
              </a:rPr>
              <a:t> and </a:t>
            </a:r>
            <a:r>
              <a:rPr kumimoji="0" lang="en-US" sz="1500" u="none" strike="noStrike" kern="1200" cap="none" spc="0" normalizeH="0" baseline="0" noProof="0" dirty="0" err="1">
                <a:ln>
                  <a:noFill/>
                </a:ln>
                <a:solidFill>
                  <a:prstClr val="black"/>
                </a:solidFill>
                <a:effectLst/>
                <a:uLnTx/>
                <a:uFillTx/>
              </a:rPr>
              <a:t>Atima</a:t>
            </a:r>
            <a:r>
              <a:rPr kumimoji="0" lang="en-US" sz="1500" u="none" strike="noStrike" kern="1200" cap="none" spc="0" normalizeH="0" baseline="0" noProof="0" dirty="0">
                <a:ln>
                  <a:noFill/>
                </a:ln>
                <a:solidFill>
                  <a:prstClr val="black"/>
                </a:solidFill>
                <a:effectLst/>
                <a:uLnTx/>
                <a:uFillTx/>
              </a:rPr>
              <a:t> have three children ages ten, eight and six. They are both successful entrepreneurs who own grocery stores in the village. While resting at home, </a:t>
            </a:r>
            <a:r>
              <a:rPr kumimoji="0" lang="en-US" sz="1500" u="none" strike="noStrike" kern="1200" cap="none" spc="0" normalizeH="0" baseline="0" noProof="0" dirty="0" err="1">
                <a:ln>
                  <a:noFill/>
                </a:ln>
                <a:solidFill>
                  <a:prstClr val="black"/>
                </a:solidFill>
                <a:effectLst/>
                <a:uLnTx/>
                <a:uFillTx/>
              </a:rPr>
              <a:t>Anjimile</a:t>
            </a:r>
            <a:r>
              <a:rPr kumimoji="0" lang="en-US" sz="1500" u="none" strike="noStrike" kern="1200" cap="none" spc="0" normalizeH="0" baseline="0" noProof="0" dirty="0">
                <a:ln>
                  <a:noFill/>
                </a:ln>
                <a:solidFill>
                  <a:prstClr val="black"/>
                </a:solidFill>
                <a:effectLst/>
                <a:uLnTx/>
                <a:uFillTx/>
              </a:rPr>
              <a:t> informs her spouse that she wishes to open a bank account in order to save money. When </a:t>
            </a:r>
            <a:r>
              <a:rPr kumimoji="0" lang="en-US" sz="1500" u="none" strike="noStrike" kern="1200" cap="none" spc="0" normalizeH="0" baseline="0" noProof="0" dirty="0" err="1">
                <a:ln>
                  <a:noFill/>
                </a:ln>
                <a:solidFill>
                  <a:prstClr val="black"/>
                </a:solidFill>
                <a:effectLst/>
                <a:uLnTx/>
                <a:uFillTx/>
              </a:rPr>
              <a:t>Atima</a:t>
            </a:r>
            <a:r>
              <a:rPr kumimoji="0" lang="en-US" sz="1500" u="none" strike="noStrike" kern="1200" cap="none" spc="0" normalizeH="0" baseline="0" noProof="0" dirty="0">
                <a:ln>
                  <a:noFill/>
                </a:ln>
                <a:solidFill>
                  <a:prstClr val="black"/>
                </a:solidFill>
                <a:effectLst/>
                <a:uLnTx/>
                <a:uFillTx/>
              </a:rPr>
              <a:t> hears this, she becomes concerned that if </a:t>
            </a:r>
            <a:r>
              <a:rPr kumimoji="0" lang="en-US" sz="1500" u="none" strike="noStrike" kern="1200" cap="none" spc="0" normalizeH="0" baseline="0" noProof="0" dirty="0" err="1">
                <a:ln>
                  <a:noFill/>
                </a:ln>
                <a:solidFill>
                  <a:prstClr val="black"/>
                </a:solidFill>
                <a:effectLst/>
                <a:uLnTx/>
                <a:uFillTx/>
              </a:rPr>
              <a:t>Anjimile</a:t>
            </a:r>
            <a:r>
              <a:rPr kumimoji="0" lang="en-US" sz="1500" u="none" strike="noStrike" kern="1200" cap="none" spc="0" normalizeH="0" baseline="0" noProof="0" dirty="0">
                <a:ln>
                  <a:noFill/>
                </a:ln>
                <a:solidFill>
                  <a:prstClr val="black"/>
                </a:solidFill>
                <a:effectLst/>
                <a:uLnTx/>
                <a:uFillTx/>
              </a:rPr>
              <a:t> decides to save her money, whose money will be used in the house? </a:t>
            </a:r>
            <a:r>
              <a:rPr kumimoji="0" lang="en-US" sz="1500" u="none" strike="noStrike" kern="1200" cap="none" spc="0" normalizeH="0" baseline="0" noProof="0" dirty="0" err="1">
                <a:ln>
                  <a:noFill/>
                </a:ln>
                <a:solidFill>
                  <a:prstClr val="black"/>
                </a:solidFill>
                <a:effectLst/>
                <a:uLnTx/>
                <a:uFillTx/>
              </a:rPr>
              <a:t>Anjimile</a:t>
            </a:r>
            <a:r>
              <a:rPr kumimoji="0" lang="en-US" sz="1500" u="none" strike="noStrike" kern="1200" cap="none" spc="0" normalizeH="0" baseline="0" noProof="0" dirty="0">
                <a:ln>
                  <a:noFill/>
                </a:ln>
                <a:solidFill>
                  <a:prstClr val="black"/>
                </a:solidFill>
                <a:effectLst/>
                <a:uLnTx/>
                <a:uFillTx/>
              </a:rPr>
              <a:t> responds that it is a shared responsibility. </a:t>
            </a:r>
            <a:r>
              <a:rPr kumimoji="0" lang="en-US" sz="1500" u="none" strike="noStrike" kern="1200" cap="none" spc="0" normalizeH="0" baseline="0" noProof="0" dirty="0" err="1">
                <a:ln>
                  <a:noFill/>
                </a:ln>
                <a:solidFill>
                  <a:prstClr val="black"/>
                </a:solidFill>
                <a:effectLst/>
                <a:uLnTx/>
                <a:uFillTx/>
              </a:rPr>
              <a:t>Atima</a:t>
            </a:r>
            <a:r>
              <a:rPr kumimoji="0" lang="en-US" sz="1500" u="none" strike="noStrike" kern="1200" cap="none" spc="0" normalizeH="0" baseline="0" noProof="0" dirty="0">
                <a:ln>
                  <a:noFill/>
                </a:ln>
                <a:solidFill>
                  <a:prstClr val="black"/>
                </a:solidFill>
                <a:effectLst/>
                <a:uLnTx/>
                <a:uFillTx/>
              </a:rPr>
              <a:t> objects, telling her that </a:t>
            </a:r>
            <a:r>
              <a:rPr kumimoji="0" lang="en-US" sz="1500" u="none" strike="noStrike" kern="1200" cap="none" spc="0" normalizeH="0" baseline="0" noProof="0" dirty="0" err="1">
                <a:ln>
                  <a:noFill/>
                </a:ln>
                <a:solidFill>
                  <a:prstClr val="black"/>
                </a:solidFill>
                <a:effectLst/>
                <a:uLnTx/>
                <a:uFillTx/>
              </a:rPr>
              <a:t>Anjimile</a:t>
            </a:r>
            <a:r>
              <a:rPr kumimoji="0" lang="en-US" sz="1500" u="none" strike="noStrike" kern="1200" cap="none" spc="0" normalizeH="0" baseline="0" noProof="0" dirty="0">
                <a:ln>
                  <a:noFill/>
                </a:ln>
                <a:solidFill>
                  <a:prstClr val="black"/>
                </a:solidFill>
                <a:effectLst/>
                <a:uLnTx/>
                <a:uFillTx/>
              </a:rPr>
              <a:t> understands the family's needs and that her money should be used to cover household expenses. </a:t>
            </a:r>
          </a:p>
        </p:txBody>
      </p:sp>
      <p:sp>
        <p:nvSpPr>
          <p:cNvPr id="3" name="TextBox 2">
            <a:extLst>
              <a:ext uri="{FF2B5EF4-FFF2-40B4-BE49-F238E27FC236}">
                <a16:creationId xmlns:a16="http://schemas.microsoft.com/office/drawing/2014/main" id="{775E7BC1-6BD2-CADC-8D19-5BD4B0DBA8E6}"/>
              </a:ext>
            </a:extLst>
          </p:cNvPr>
          <p:cNvSpPr txBox="1"/>
          <p:nvPr/>
        </p:nvSpPr>
        <p:spPr>
          <a:xfrm>
            <a:off x="7928386" y="6068702"/>
            <a:ext cx="1845563" cy="276999"/>
          </a:xfrm>
          <a:prstGeom prst="rect">
            <a:avLst/>
          </a:prstGeom>
          <a:noFill/>
        </p:spPr>
        <p:txBody>
          <a:bodyPr wrap="square" rtlCol="0">
            <a:spAutoFit/>
          </a:bodyPr>
          <a:lstStyle/>
          <a:p>
            <a:pPr algn="r"/>
            <a:r>
              <a:rPr lang="en-US" sz="1200" dirty="0">
                <a:latin typeface="Montserrat" pitchFamily="2" charset="77"/>
              </a:rPr>
              <a:t>Source: JP GTA 2022</a:t>
            </a:r>
          </a:p>
        </p:txBody>
      </p:sp>
      <p:sp>
        <p:nvSpPr>
          <p:cNvPr id="4" name="Content Placeholder 2">
            <a:extLst>
              <a:ext uri="{FF2B5EF4-FFF2-40B4-BE49-F238E27FC236}">
                <a16:creationId xmlns:a16="http://schemas.microsoft.com/office/drawing/2014/main" id="{B6D11464-99B4-099D-ECFF-E219BB35D283}"/>
              </a:ext>
            </a:extLst>
          </p:cNvPr>
          <p:cNvSpPr txBox="1">
            <a:spLocks/>
          </p:cNvSpPr>
          <p:nvPr/>
        </p:nvSpPr>
        <p:spPr>
          <a:xfrm>
            <a:off x="448087" y="3569042"/>
            <a:ext cx="11295825" cy="2424354"/>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1950" indent="-361950">
              <a:lnSpc>
                <a:spcPct val="120000"/>
              </a:lnSpc>
              <a:spcBef>
                <a:spcPts val="0"/>
              </a:spcBef>
              <a:buClr>
                <a:srgbClr val="A2287E"/>
              </a:buClr>
              <a:buFont typeface="Arial"/>
              <a:buAutoNum type="arabicPeriod"/>
            </a:pPr>
            <a:r>
              <a:rPr lang="en-US" sz="1600" dirty="0">
                <a:latin typeface="Montserrat" pitchFamily="2" charset="77"/>
              </a:rPr>
              <a:t>In your opinion, how typical is the situation?</a:t>
            </a:r>
          </a:p>
          <a:p>
            <a:pPr marL="361950" indent="-361950">
              <a:lnSpc>
                <a:spcPct val="120000"/>
              </a:lnSpc>
              <a:spcBef>
                <a:spcPts val="0"/>
              </a:spcBef>
              <a:buClr>
                <a:srgbClr val="A2287E"/>
              </a:buClr>
              <a:buFont typeface="Arial"/>
              <a:buAutoNum type="arabicPeriod"/>
            </a:pPr>
            <a:r>
              <a:rPr lang="en-US" sz="1600" dirty="0">
                <a:latin typeface="Montserrat" pitchFamily="2" charset="77"/>
              </a:rPr>
              <a:t>What would most spouses think </a:t>
            </a:r>
            <a:r>
              <a:rPr lang="en-US" sz="1600" dirty="0" err="1">
                <a:latin typeface="Montserrat" pitchFamily="2" charset="77"/>
              </a:rPr>
              <a:t>Anjimile</a:t>
            </a:r>
            <a:r>
              <a:rPr lang="en-US" sz="1600" dirty="0">
                <a:latin typeface="Montserrat" pitchFamily="2" charset="77"/>
              </a:rPr>
              <a:t> should do? WHY?</a:t>
            </a:r>
          </a:p>
          <a:p>
            <a:pPr marL="361950" indent="-361950">
              <a:lnSpc>
                <a:spcPct val="120000"/>
              </a:lnSpc>
              <a:spcBef>
                <a:spcPts val="0"/>
              </a:spcBef>
              <a:buClr>
                <a:srgbClr val="A2287E"/>
              </a:buClr>
              <a:buFont typeface="Arial"/>
              <a:buAutoNum type="arabicPeriod"/>
            </a:pPr>
            <a:r>
              <a:rPr lang="en-US" sz="1600" dirty="0">
                <a:latin typeface="Montserrat" pitchFamily="2" charset="77"/>
              </a:rPr>
              <a:t>What would most parents-in-law think </a:t>
            </a:r>
            <a:r>
              <a:rPr lang="en-US" sz="1600" dirty="0" err="1">
                <a:latin typeface="Montserrat" pitchFamily="2" charset="77"/>
              </a:rPr>
              <a:t>Anjimile</a:t>
            </a:r>
            <a:r>
              <a:rPr lang="en-US" sz="1600" dirty="0">
                <a:latin typeface="Montserrat" pitchFamily="2" charset="77"/>
              </a:rPr>
              <a:t> should do? WHY?</a:t>
            </a:r>
          </a:p>
          <a:p>
            <a:pPr marL="361950" indent="-361950">
              <a:lnSpc>
                <a:spcPct val="120000"/>
              </a:lnSpc>
              <a:spcBef>
                <a:spcPts val="0"/>
              </a:spcBef>
              <a:buClr>
                <a:srgbClr val="A2287E"/>
              </a:buClr>
              <a:buFont typeface="Arial"/>
              <a:buAutoNum type="arabicPeriod"/>
            </a:pPr>
            <a:r>
              <a:rPr lang="en-US" sz="1600" dirty="0">
                <a:latin typeface="Montserrat" pitchFamily="2" charset="77"/>
              </a:rPr>
              <a:t>What would </a:t>
            </a:r>
            <a:r>
              <a:rPr lang="en-US" sz="1600" dirty="0" err="1">
                <a:latin typeface="Montserrat" pitchFamily="2" charset="77"/>
              </a:rPr>
              <a:t>Anjimile’s</a:t>
            </a:r>
            <a:r>
              <a:rPr lang="en-US" sz="1600" dirty="0">
                <a:latin typeface="Montserrat" pitchFamily="2" charset="77"/>
              </a:rPr>
              <a:t> spouse say about her decision? </a:t>
            </a:r>
          </a:p>
          <a:p>
            <a:pPr marL="361950" indent="-361950">
              <a:lnSpc>
                <a:spcPct val="120000"/>
              </a:lnSpc>
              <a:spcBef>
                <a:spcPts val="0"/>
              </a:spcBef>
              <a:buClr>
                <a:srgbClr val="A2287E"/>
              </a:buClr>
              <a:buFont typeface="Arial"/>
              <a:buAutoNum type="arabicPeriod"/>
            </a:pPr>
            <a:r>
              <a:rPr lang="en-US" sz="1600" dirty="0">
                <a:latin typeface="Montserrat" pitchFamily="2" charset="77"/>
              </a:rPr>
              <a:t>Are there any circumstances where it would be considered more or less acceptable for </a:t>
            </a:r>
            <a:r>
              <a:rPr lang="en-US" sz="1600" dirty="0" err="1">
                <a:latin typeface="Montserrat" pitchFamily="2" charset="77"/>
              </a:rPr>
              <a:t>Anjimile</a:t>
            </a:r>
            <a:r>
              <a:rPr lang="en-US" sz="1600" dirty="0">
                <a:latin typeface="Montserrat" pitchFamily="2" charset="77"/>
              </a:rPr>
              <a:t> to save her money? Any examples from this community (inform participants not to mention names but the situation and circumstances) (exceptions) </a:t>
            </a:r>
          </a:p>
          <a:p>
            <a:pPr marL="361950" indent="-361950">
              <a:lnSpc>
                <a:spcPct val="120000"/>
              </a:lnSpc>
              <a:spcBef>
                <a:spcPts val="0"/>
              </a:spcBef>
              <a:buClr>
                <a:srgbClr val="A2287E"/>
              </a:buClr>
              <a:buFont typeface="Arial"/>
              <a:buAutoNum type="arabicPeriod"/>
            </a:pPr>
            <a:r>
              <a:rPr lang="en-US" sz="1600" dirty="0">
                <a:latin typeface="Montserrat" pitchFamily="2" charset="77"/>
              </a:rPr>
              <a:t>Whose opinion would be the most influential to </a:t>
            </a:r>
            <a:r>
              <a:rPr lang="en-US" sz="1600" dirty="0" err="1">
                <a:latin typeface="Montserrat" pitchFamily="2" charset="77"/>
              </a:rPr>
              <a:t>Anjimile’s</a:t>
            </a:r>
            <a:r>
              <a:rPr lang="en-US" sz="1600" dirty="0">
                <a:latin typeface="Montserrat" pitchFamily="2" charset="77"/>
              </a:rPr>
              <a:t> decision? Whose opinion would be the second most influential? (reference group) </a:t>
            </a:r>
          </a:p>
          <a:p>
            <a:endParaRPr lang="en-US" sz="2400" dirty="0">
              <a:solidFill>
                <a:srgbClr val="151515"/>
              </a:solidFill>
              <a:latin typeface="Gill Sans"/>
              <a:ea typeface="Gill Sans"/>
              <a:cs typeface="Gill Sans"/>
              <a:sym typeface="Gill Sans"/>
            </a:endParaRPr>
          </a:p>
          <a:p>
            <a:endParaRPr lang="en-US" dirty="0"/>
          </a:p>
        </p:txBody>
      </p:sp>
    </p:spTree>
    <p:extLst>
      <p:ext uri="{BB962C8B-B14F-4D97-AF65-F5344CB8AC3E}">
        <p14:creationId xmlns:p14="http://schemas.microsoft.com/office/powerpoint/2010/main" val="25278208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FCD247-A22D-6D6E-050F-FCD1EB5353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918C32-AE54-B5CC-9AEA-D3099FD2EC97}"/>
              </a:ext>
            </a:extLst>
          </p:cNvPr>
          <p:cNvSpPr txBox="1">
            <a:spLocks/>
          </p:cNvSpPr>
          <p:nvPr/>
        </p:nvSpPr>
        <p:spPr>
          <a:xfrm>
            <a:off x="600009" y="339657"/>
            <a:ext cx="8570117" cy="89224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Vignette example: </a:t>
            </a:r>
          </a:p>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Child Marriage</a:t>
            </a:r>
          </a:p>
        </p:txBody>
      </p:sp>
      <p:sp>
        <p:nvSpPr>
          <p:cNvPr id="9" name="Rounded Rectangle 8">
            <a:extLst>
              <a:ext uri="{FF2B5EF4-FFF2-40B4-BE49-F238E27FC236}">
                <a16:creationId xmlns:a16="http://schemas.microsoft.com/office/drawing/2014/main" id="{1F25A1A6-0E38-18E4-0A0B-32EF1D25B421}"/>
              </a:ext>
            </a:extLst>
          </p:cNvPr>
          <p:cNvSpPr/>
          <p:nvPr/>
        </p:nvSpPr>
        <p:spPr>
          <a:xfrm>
            <a:off x="448085" y="1764253"/>
            <a:ext cx="11295825" cy="1524705"/>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0" name="Content Placeholder 2">
            <a:extLst>
              <a:ext uri="{FF2B5EF4-FFF2-40B4-BE49-F238E27FC236}">
                <a16:creationId xmlns:a16="http://schemas.microsoft.com/office/drawing/2014/main" id="{20AE60D6-3A36-17B9-B81E-CFA66200A50A}"/>
              </a:ext>
            </a:extLst>
          </p:cNvPr>
          <p:cNvSpPr txBox="1">
            <a:spLocks/>
          </p:cNvSpPr>
          <p:nvPr/>
        </p:nvSpPr>
        <p:spPr>
          <a:xfrm>
            <a:off x="600009" y="1898238"/>
            <a:ext cx="10991982" cy="126451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Rehima</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is a 16-year-old student who lives with her parents. She attends school and helps her mother with household chores. One day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Hindiya</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Rehima’s</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cousin comes over to visit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Rehima’s</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family. They are about the same age.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Hindiya</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announces that she is engaged and getting married in a month’s time. She also strongly suggests to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Rehima</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that she should also marry soon, as she is getting old for marriage.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Hindiya</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reveals that she also knows someone from their village who is interested in marrying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Rehima</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a:t>
            </a:r>
          </a:p>
        </p:txBody>
      </p:sp>
      <p:sp>
        <p:nvSpPr>
          <p:cNvPr id="4" name="Content Placeholder 2">
            <a:extLst>
              <a:ext uri="{FF2B5EF4-FFF2-40B4-BE49-F238E27FC236}">
                <a16:creationId xmlns:a16="http://schemas.microsoft.com/office/drawing/2014/main" id="{F96540F7-EB97-5811-22C1-448B4B91DF31}"/>
              </a:ext>
            </a:extLst>
          </p:cNvPr>
          <p:cNvSpPr txBox="1">
            <a:spLocks/>
          </p:cNvSpPr>
          <p:nvPr/>
        </p:nvSpPr>
        <p:spPr>
          <a:xfrm>
            <a:off x="448087" y="3493735"/>
            <a:ext cx="11295825" cy="237345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1950" marR="0" lvl="0" indent="-361950" algn="l" defTabSz="914400" rtl="0" eaLnBrk="1" fontAlgn="auto" latinLnBrk="0" hangingPunct="1">
              <a:lnSpc>
                <a:spcPct val="110000"/>
              </a:lnSpc>
              <a:spcBef>
                <a:spcPts val="0"/>
              </a:spcBef>
              <a:spcAft>
                <a:spcPts val="0"/>
              </a:spcAft>
              <a:buClr>
                <a:srgbClr val="A2287E"/>
              </a:buClr>
              <a:buSzTx/>
              <a:buFont typeface="Arial"/>
              <a:buAutoNum type="arabicPeriod"/>
              <a:tabLst/>
              <a:defRPr/>
            </a:pP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What would most adolescent girls in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Rehima’s</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position do in this situation?</a:t>
            </a:r>
          </a:p>
          <a:p>
            <a:pPr marL="361950" marR="0" lvl="0" indent="-361950" algn="l" defTabSz="914400" rtl="0" eaLnBrk="1" fontAlgn="auto" latinLnBrk="0" hangingPunct="1">
              <a:lnSpc>
                <a:spcPct val="110000"/>
              </a:lnSpc>
              <a:spcBef>
                <a:spcPts val="0"/>
              </a:spcBef>
              <a:spcAft>
                <a:spcPts val="0"/>
              </a:spcAft>
              <a:buClr>
                <a:srgbClr val="A2287E"/>
              </a:buClr>
              <a:buSzTx/>
              <a:buFont typeface="Arial"/>
              <a:buAutoNum type="arabicPeriod"/>
              <a:tabLst/>
              <a:defRPr/>
            </a:pP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What would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Hindiya</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and most other girls expect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Rehima</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to do in this situation?</a:t>
            </a:r>
          </a:p>
          <a:p>
            <a:pPr marL="361950" marR="0" lvl="0" indent="-361950" algn="l" defTabSz="914400" rtl="0" eaLnBrk="1" fontAlgn="auto" latinLnBrk="0" hangingPunct="1">
              <a:lnSpc>
                <a:spcPct val="110000"/>
              </a:lnSpc>
              <a:spcBef>
                <a:spcPts val="0"/>
              </a:spcBef>
              <a:spcAft>
                <a:spcPts val="0"/>
              </a:spcAft>
              <a:buClr>
                <a:srgbClr val="A2287E"/>
              </a:buClr>
              <a:buSzTx/>
              <a:buFont typeface="Arial"/>
              <a:buAutoNum type="arabicPeriod"/>
              <a:tabLst/>
              <a:defRPr/>
            </a:pPr>
            <a:endPar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endParaRPr>
          </a:p>
          <a:p>
            <a:pPr marL="0" marR="0" lvl="0" indent="0" algn="l" defTabSz="914400" rtl="0" eaLnBrk="1" fontAlgn="auto" latinLnBrk="0" hangingPunct="1">
              <a:lnSpc>
                <a:spcPct val="110000"/>
              </a:lnSpc>
              <a:spcBef>
                <a:spcPts val="0"/>
              </a:spcBef>
              <a:spcAft>
                <a:spcPts val="0"/>
              </a:spcAft>
              <a:buClr>
                <a:srgbClr val="A2287E"/>
              </a:buClr>
              <a:buSzTx/>
              <a:buNone/>
              <a:tabLst/>
              <a:defRPr/>
            </a:pPr>
            <a:r>
              <a:rPr kumimoji="0" lang="en-US" sz="1500" i="0" u="none" strike="noStrike" kern="1200" cap="none" spc="0" normalizeH="0" baseline="0" noProof="0" dirty="0">
                <a:ln>
                  <a:noFill/>
                </a:ln>
                <a:solidFill>
                  <a:prstClr val="black"/>
                </a:solidFill>
                <a:effectLst/>
                <a:uLnTx/>
                <a:uFillTx/>
                <a:latin typeface="Montserrat" pitchFamily="2" charset="77"/>
                <a:ea typeface="+mn-ea"/>
                <a:cs typeface="+mn-cs"/>
              </a:rPr>
              <a:t>"But </a:t>
            </a:r>
            <a:r>
              <a:rPr kumimoji="0" lang="en-US" sz="1500" i="0" u="none" strike="noStrike" kern="1200" cap="none" spc="0" normalizeH="0" baseline="0" noProof="0" dirty="0" err="1">
                <a:ln>
                  <a:noFill/>
                </a:ln>
                <a:solidFill>
                  <a:prstClr val="black"/>
                </a:solidFill>
                <a:effectLst/>
                <a:uLnTx/>
                <a:uFillTx/>
                <a:latin typeface="Montserrat" pitchFamily="2" charset="77"/>
                <a:ea typeface="+mn-ea"/>
                <a:cs typeface="+mn-cs"/>
              </a:rPr>
              <a:t>Rehima</a:t>
            </a:r>
            <a:r>
              <a:rPr kumimoji="0" lang="en-US" sz="1500" i="0" u="none" strike="noStrike" kern="1200" cap="none" spc="0" normalizeH="0" baseline="0" noProof="0" dirty="0">
                <a:ln>
                  <a:noFill/>
                </a:ln>
                <a:solidFill>
                  <a:prstClr val="black"/>
                </a:solidFill>
                <a:effectLst/>
                <a:uLnTx/>
                <a:uFillTx/>
                <a:latin typeface="Montserrat" pitchFamily="2" charset="77"/>
                <a:ea typeface="+mn-ea"/>
                <a:cs typeface="+mn-cs"/>
              </a:rPr>
              <a:t> doesn’t want to marry young. She announces that she does not want marry at this age.”</a:t>
            </a:r>
          </a:p>
          <a:p>
            <a:pPr marL="361950" marR="0" lvl="0" indent="-361950" algn="l" defTabSz="914400" rtl="0" eaLnBrk="1" fontAlgn="auto" latinLnBrk="0" hangingPunct="1">
              <a:lnSpc>
                <a:spcPct val="110000"/>
              </a:lnSpc>
              <a:spcBef>
                <a:spcPts val="0"/>
              </a:spcBef>
              <a:spcAft>
                <a:spcPts val="0"/>
              </a:spcAft>
              <a:buClr>
                <a:srgbClr val="A2287E"/>
              </a:buClr>
              <a:buSzTx/>
              <a:buFont typeface="Arial"/>
              <a:buAutoNum type="arabicPeriod"/>
              <a:tabLst/>
              <a:defRPr/>
            </a:pPr>
            <a:endParaRPr kumimoji="0" lang="en-US" sz="1500" i="0" u="none" strike="noStrike" kern="1200" cap="none" spc="0" normalizeH="0" baseline="0" noProof="0" dirty="0">
              <a:ln>
                <a:noFill/>
              </a:ln>
              <a:solidFill>
                <a:prstClr val="black"/>
              </a:solidFill>
              <a:effectLst/>
              <a:uLnTx/>
              <a:uFillTx/>
              <a:latin typeface="Montserrat" pitchFamily="2" charset="77"/>
              <a:ea typeface="+mn-ea"/>
              <a:cs typeface="+mn-cs"/>
            </a:endParaRPr>
          </a:p>
          <a:p>
            <a:pPr marL="0" marR="0" lvl="0" indent="0" algn="l" defTabSz="914400" rtl="0" eaLnBrk="1" fontAlgn="auto" latinLnBrk="0" hangingPunct="1">
              <a:lnSpc>
                <a:spcPct val="110000"/>
              </a:lnSpc>
              <a:spcBef>
                <a:spcPts val="0"/>
              </a:spcBef>
              <a:spcAft>
                <a:spcPts val="0"/>
              </a:spcAft>
              <a:buClr>
                <a:srgbClr val="A2287E"/>
              </a:buClr>
              <a:buSzTx/>
              <a:buNone/>
              <a:tabLst/>
              <a:defRPr/>
            </a:pPr>
            <a:r>
              <a:rPr kumimoji="0" lang="en-US" sz="1500" b="0" i="0" u="none" strike="noStrike" kern="1200" cap="none" spc="0" normalizeH="0" baseline="0" noProof="0" dirty="0">
                <a:ln>
                  <a:noFill/>
                </a:ln>
                <a:solidFill>
                  <a:srgbClr val="A2287E"/>
                </a:solidFill>
                <a:effectLst/>
                <a:uLnTx/>
                <a:uFillTx/>
                <a:latin typeface="Montserrat" pitchFamily="2" charset="77"/>
                <a:ea typeface="+mn-ea"/>
                <a:cs typeface="+mn-cs"/>
              </a:rPr>
              <a:t>3.     </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What would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Hindiya</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and most other girls say about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Rehima’s</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decision?</a:t>
            </a:r>
          </a:p>
          <a:p>
            <a:pPr marL="0" marR="0" lvl="0" indent="0" algn="l" defTabSz="914400" rtl="0" eaLnBrk="1" fontAlgn="auto" latinLnBrk="0" hangingPunct="1">
              <a:lnSpc>
                <a:spcPct val="110000"/>
              </a:lnSpc>
              <a:spcBef>
                <a:spcPts val="0"/>
              </a:spcBef>
              <a:spcAft>
                <a:spcPts val="0"/>
              </a:spcAft>
              <a:buClr>
                <a:srgbClr val="A2287E"/>
              </a:buClr>
              <a:buSzTx/>
              <a:buNone/>
              <a:tabLst/>
              <a:defRPr/>
            </a:pPr>
            <a:r>
              <a:rPr lang="en-US" sz="1500" dirty="0">
                <a:solidFill>
                  <a:srgbClr val="A2287E"/>
                </a:solidFill>
                <a:latin typeface="Montserrat" pitchFamily="2" charset="77"/>
              </a:rPr>
              <a:t>4.    </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Would the opinions and reactions of her peers make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Rehima</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change her mind about refusing the marriage?</a:t>
            </a:r>
          </a:p>
          <a:p>
            <a:pPr marL="361950" marR="0" lvl="0" indent="-361950" algn="l" defTabSz="914400" rtl="0" eaLnBrk="1" fontAlgn="auto" latinLnBrk="0" hangingPunct="1">
              <a:lnSpc>
                <a:spcPct val="110000"/>
              </a:lnSpc>
              <a:spcBef>
                <a:spcPts val="0"/>
              </a:spcBef>
              <a:spcAft>
                <a:spcPts val="0"/>
              </a:spcAft>
              <a:buClr>
                <a:srgbClr val="A2287E"/>
              </a:buClr>
              <a:buSzTx/>
              <a:buNone/>
              <a:defRPr/>
            </a:pPr>
            <a:r>
              <a:rPr lang="en-US" sz="1500" dirty="0">
                <a:solidFill>
                  <a:srgbClr val="A2287E"/>
                </a:solidFill>
                <a:latin typeface="Montserrat" pitchFamily="2" charset="77"/>
              </a:rPr>
              <a:t>5.     </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Are there any circumstances where it would be considered more or less acceptable for </a:t>
            </a:r>
            <a:r>
              <a:rPr kumimoji="0" lang="en-US" sz="1500" b="0" i="0" u="none" strike="noStrike" kern="1200" cap="none" spc="0" normalizeH="0" baseline="0" noProof="0" dirty="0" err="1">
                <a:ln>
                  <a:noFill/>
                </a:ln>
                <a:solidFill>
                  <a:prstClr val="black"/>
                </a:solidFill>
                <a:effectLst/>
                <a:uLnTx/>
                <a:uFillTx/>
                <a:latin typeface="Montserrat" pitchFamily="2" charset="77"/>
                <a:ea typeface="+mn-ea"/>
                <a:cs typeface="+mn-cs"/>
              </a:rPr>
              <a:t>Rehima</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 not to get married at her age?</a:t>
            </a:r>
          </a:p>
        </p:txBody>
      </p:sp>
      <p:sp>
        <p:nvSpPr>
          <p:cNvPr id="5" name="Google Shape;1176;p49">
            <a:extLst>
              <a:ext uri="{FF2B5EF4-FFF2-40B4-BE49-F238E27FC236}">
                <a16:creationId xmlns:a16="http://schemas.microsoft.com/office/drawing/2014/main" id="{1F62B3D9-6674-D0E7-763D-0C7AD62C95E7}"/>
              </a:ext>
            </a:extLst>
          </p:cNvPr>
          <p:cNvSpPr txBox="1"/>
          <p:nvPr/>
        </p:nvSpPr>
        <p:spPr>
          <a:xfrm>
            <a:off x="3241140" y="6071963"/>
            <a:ext cx="6197808" cy="230812"/>
          </a:xfrm>
          <a:prstGeom prst="rect">
            <a:avLst/>
          </a:prstGeom>
          <a:noFill/>
          <a:ln>
            <a:noFill/>
          </a:ln>
        </p:spPr>
        <p:txBody>
          <a:bodyPr spcFirstLastPara="1" wrap="square" lIns="45713" tIns="22850" rIns="45713" bIns="22850" anchor="t" anchorCtr="0">
            <a:spAutoFit/>
          </a:bodyPr>
          <a:lstStyle/>
          <a:p>
            <a:pPr algn="r">
              <a:buClr>
                <a:srgbClr val="000000"/>
              </a:buClr>
              <a:buSzPts val="2200"/>
            </a:pPr>
            <a:r>
              <a:rPr lang="en-US" sz="1200" dirty="0">
                <a:latin typeface="Montserrat" pitchFamily="2" charset="77"/>
                <a:ea typeface="Gill Sans"/>
                <a:cs typeface="Gill Sans"/>
                <a:sym typeface="Gill Sans"/>
              </a:rPr>
              <a:t>Source: Addis Continental Institute of Public Health and CARE Ethiopia 2016</a:t>
            </a:r>
            <a:endParaRPr sz="1200" dirty="0">
              <a:latin typeface="Montserrat" pitchFamily="2" charset="77"/>
              <a:ea typeface="Gill Sans"/>
              <a:cs typeface="Gill Sans"/>
              <a:sym typeface="Gill Sans"/>
            </a:endParaRPr>
          </a:p>
        </p:txBody>
      </p:sp>
    </p:spTree>
    <p:extLst>
      <p:ext uri="{BB962C8B-B14F-4D97-AF65-F5344CB8AC3E}">
        <p14:creationId xmlns:p14="http://schemas.microsoft.com/office/powerpoint/2010/main" val="38655783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3DCA89-DA21-009A-ECF4-F5C0D69FCC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A9FF48-326B-546D-4F23-E0D2FE966D90}"/>
              </a:ext>
            </a:extLst>
          </p:cNvPr>
          <p:cNvSpPr txBox="1">
            <a:spLocks/>
          </p:cNvSpPr>
          <p:nvPr/>
        </p:nvSpPr>
        <p:spPr>
          <a:xfrm>
            <a:off x="461462" y="381222"/>
            <a:ext cx="9292136" cy="7560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Vignette responses:</a:t>
            </a:r>
            <a:r>
              <a:rPr lang="en-US" cap="all" dirty="0">
                <a:solidFill>
                  <a:prstClr val="black"/>
                </a:solidFill>
                <a:latin typeface="Montserrat" pitchFamily="2" charset="77"/>
                <a:ea typeface="+mj-ea"/>
                <a:cs typeface="Calibri" charset="0"/>
              </a:rPr>
              <a:t> </a:t>
            </a:r>
          </a:p>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Child Marriage</a:t>
            </a:r>
          </a:p>
        </p:txBody>
      </p:sp>
      <p:sp>
        <p:nvSpPr>
          <p:cNvPr id="9" name="Rounded Rectangle 8">
            <a:extLst>
              <a:ext uri="{FF2B5EF4-FFF2-40B4-BE49-F238E27FC236}">
                <a16:creationId xmlns:a16="http://schemas.microsoft.com/office/drawing/2014/main" id="{1595A669-4DB3-516B-4ABA-6E2BFEB3DAFF}"/>
              </a:ext>
            </a:extLst>
          </p:cNvPr>
          <p:cNvSpPr/>
          <p:nvPr/>
        </p:nvSpPr>
        <p:spPr>
          <a:xfrm>
            <a:off x="448085" y="1713453"/>
            <a:ext cx="11295825" cy="75600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0" name="Content Placeholder 2">
            <a:extLst>
              <a:ext uri="{FF2B5EF4-FFF2-40B4-BE49-F238E27FC236}">
                <a16:creationId xmlns:a16="http://schemas.microsoft.com/office/drawing/2014/main" id="{8AF1057B-D2CF-8316-ABAB-0FDF07EB5AF3}"/>
              </a:ext>
            </a:extLst>
          </p:cNvPr>
          <p:cNvSpPr txBox="1">
            <a:spLocks/>
          </p:cNvSpPr>
          <p:nvPr/>
        </p:nvSpPr>
        <p:spPr>
          <a:xfrm>
            <a:off x="587309" y="1822038"/>
            <a:ext cx="11143904" cy="61053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“Father and mother make every decision about marriage. It is not acceptable that one should marry on her own wish.” (descriptive norm)</a:t>
            </a:r>
          </a:p>
        </p:txBody>
      </p:sp>
      <p:sp>
        <p:nvSpPr>
          <p:cNvPr id="3" name="Google Shape;1176;p49">
            <a:extLst>
              <a:ext uri="{FF2B5EF4-FFF2-40B4-BE49-F238E27FC236}">
                <a16:creationId xmlns:a16="http://schemas.microsoft.com/office/drawing/2014/main" id="{17FA30A1-1F2E-7A0A-ED1A-425116B7328F}"/>
              </a:ext>
            </a:extLst>
          </p:cNvPr>
          <p:cNvSpPr txBox="1"/>
          <p:nvPr/>
        </p:nvSpPr>
        <p:spPr>
          <a:xfrm>
            <a:off x="3477986" y="6100130"/>
            <a:ext cx="6121574" cy="230812"/>
          </a:xfrm>
          <a:prstGeom prst="rect">
            <a:avLst/>
          </a:prstGeom>
          <a:noFill/>
          <a:ln>
            <a:noFill/>
          </a:ln>
        </p:spPr>
        <p:txBody>
          <a:bodyPr spcFirstLastPara="1" wrap="square" lIns="45713" tIns="22850" rIns="45713" bIns="22850" anchor="t" anchorCtr="0">
            <a:spAutoFit/>
          </a:bodyPr>
          <a:lstStyle/>
          <a:p>
            <a:pPr algn="r">
              <a:buClr>
                <a:srgbClr val="000000"/>
              </a:buClr>
              <a:buSzPts val="2200"/>
            </a:pPr>
            <a:r>
              <a:rPr lang="en-US" sz="1200" dirty="0">
                <a:latin typeface="Montserrat" pitchFamily="2" charset="77"/>
                <a:ea typeface="Gill Sans"/>
                <a:cs typeface="Gill Sans"/>
                <a:sym typeface="Gill Sans"/>
              </a:rPr>
              <a:t>Source: Addis Continental Institute of Public Health and CARE Ethiopia 2016</a:t>
            </a:r>
            <a:endParaRPr sz="1200" dirty="0">
              <a:latin typeface="Montserrat" pitchFamily="2" charset="77"/>
              <a:ea typeface="Gill Sans"/>
              <a:cs typeface="Gill Sans"/>
              <a:sym typeface="Gill Sans"/>
            </a:endParaRPr>
          </a:p>
        </p:txBody>
      </p:sp>
      <p:sp>
        <p:nvSpPr>
          <p:cNvPr id="11" name="Rounded Rectangle 10">
            <a:extLst>
              <a:ext uri="{FF2B5EF4-FFF2-40B4-BE49-F238E27FC236}">
                <a16:creationId xmlns:a16="http://schemas.microsoft.com/office/drawing/2014/main" id="{E1996936-EEEC-64CB-2310-F31DF870663C}"/>
              </a:ext>
            </a:extLst>
          </p:cNvPr>
          <p:cNvSpPr/>
          <p:nvPr/>
        </p:nvSpPr>
        <p:spPr>
          <a:xfrm>
            <a:off x="448085" y="2582813"/>
            <a:ext cx="11295825" cy="756000"/>
          </a:xfrm>
          <a:prstGeom prst="roundRect">
            <a:avLst>
              <a:gd name="adj" fmla="val 3629"/>
            </a:avLst>
          </a:prstGeom>
          <a:solidFill>
            <a:srgbClr val="A2287E">
              <a:alpha val="1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2" name="Rounded Rectangle 11">
            <a:extLst>
              <a:ext uri="{FF2B5EF4-FFF2-40B4-BE49-F238E27FC236}">
                <a16:creationId xmlns:a16="http://schemas.microsoft.com/office/drawing/2014/main" id="{2D75A08E-7643-9EF6-F380-2E1D141D9EC8}"/>
              </a:ext>
            </a:extLst>
          </p:cNvPr>
          <p:cNvSpPr/>
          <p:nvPr/>
        </p:nvSpPr>
        <p:spPr>
          <a:xfrm>
            <a:off x="448085" y="3446711"/>
            <a:ext cx="11295825" cy="75600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3" name="Rounded Rectangle 12">
            <a:extLst>
              <a:ext uri="{FF2B5EF4-FFF2-40B4-BE49-F238E27FC236}">
                <a16:creationId xmlns:a16="http://schemas.microsoft.com/office/drawing/2014/main" id="{4625247F-B0A8-F20F-8E64-F0E405D0ED76}"/>
              </a:ext>
            </a:extLst>
          </p:cNvPr>
          <p:cNvSpPr/>
          <p:nvPr/>
        </p:nvSpPr>
        <p:spPr>
          <a:xfrm>
            <a:off x="448084" y="4310270"/>
            <a:ext cx="11295825" cy="756000"/>
          </a:xfrm>
          <a:prstGeom prst="roundRect">
            <a:avLst>
              <a:gd name="adj" fmla="val 3629"/>
            </a:avLst>
          </a:prstGeom>
          <a:solidFill>
            <a:srgbClr val="A2287E">
              <a:alpha val="1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4" name="Rounded Rectangle 13">
            <a:extLst>
              <a:ext uri="{FF2B5EF4-FFF2-40B4-BE49-F238E27FC236}">
                <a16:creationId xmlns:a16="http://schemas.microsoft.com/office/drawing/2014/main" id="{DF798213-064C-A24B-8821-85F9155D6A36}"/>
              </a:ext>
            </a:extLst>
          </p:cNvPr>
          <p:cNvSpPr/>
          <p:nvPr/>
        </p:nvSpPr>
        <p:spPr>
          <a:xfrm>
            <a:off x="448083" y="5173829"/>
            <a:ext cx="11295825" cy="75600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5" name="Content Placeholder 2">
            <a:extLst>
              <a:ext uri="{FF2B5EF4-FFF2-40B4-BE49-F238E27FC236}">
                <a16:creationId xmlns:a16="http://schemas.microsoft.com/office/drawing/2014/main" id="{F2EE69ED-2CA6-FA2D-B6D5-318CFBD943CC}"/>
              </a:ext>
            </a:extLst>
          </p:cNvPr>
          <p:cNvSpPr txBox="1">
            <a:spLocks/>
          </p:cNvSpPr>
          <p:nvPr/>
        </p:nvSpPr>
        <p:spPr>
          <a:xfrm>
            <a:off x="600004" y="2791778"/>
            <a:ext cx="11143904" cy="61053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“Parents make the decision in order to avoid any bad rumor in the society concerning the girl.” (injunctive norm)</a:t>
            </a:r>
          </a:p>
        </p:txBody>
      </p:sp>
      <p:sp>
        <p:nvSpPr>
          <p:cNvPr id="16" name="Content Placeholder 2">
            <a:extLst>
              <a:ext uri="{FF2B5EF4-FFF2-40B4-BE49-F238E27FC236}">
                <a16:creationId xmlns:a16="http://schemas.microsoft.com/office/drawing/2014/main" id="{D70C397E-341B-B2BF-B39B-DE65D96F877B}"/>
              </a:ext>
            </a:extLst>
          </p:cNvPr>
          <p:cNvSpPr txBox="1">
            <a:spLocks/>
          </p:cNvSpPr>
          <p:nvPr/>
        </p:nvSpPr>
        <p:spPr>
          <a:xfrm>
            <a:off x="600004" y="3592176"/>
            <a:ext cx="11143904" cy="61053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“Her mother tells [her] that if she does that (follows her own wishes), the neighbors would backbite about her and would laugh at [her].” (sanctions on the girl)</a:t>
            </a:r>
          </a:p>
        </p:txBody>
      </p:sp>
      <p:sp>
        <p:nvSpPr>
          <p:cNvPr id="17" name="Content Placeholder 2">
            <a:extLst>
              <a:ext uri="{FF2B5EF4-FFF2-40B4-BE49-F238E27FC236}">
                <a16:creationId xmlns:a16="http://schemas.microsoft.com/office/drawing/2014/main" id="{EE8BF6F1-6E91-CE45-EDBD-0B60E8D206F2}"/>
              </a:ext>
            </a:extLst>
          </p:cNvPr>
          <p:cNvSpPr txBox="1">
            <a:spLocks/>
          </p:cNvSpPr>
          <p:nvPr/>
        </p:nvSpPr>
        <p:spPr>
          <a:xfrm>
            <a:off x="600004" y="4426387"/>
            <a:ext cx="11143904" cy="61053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“Although a girl has grown enough and is eligible for marriage and she says that she does not want to marry, then we order her to stay inside the house and also order her to not move anywhere outside.” (severity of sanctions)</a:t>
            </a:r>
          </a:p>
        </p:txBody>
      </p:sp>
      <p:sp>
        <p:nvSpPr>
          <p:cNvPr id="18" name="Content Placeholder 2">
            <a:extLst>
              <a:ext uri="{FF2B5EF4-FFF2-40B4-BE49-F238E27FC236}">
                <a16:creationId xmlns:a16="http://schemas.microsoft.com/office/drawing/2014/main" id="{AA25614E-914F-7163-9D74-7A03B363C746}"/>
              </a:ext>
            </a:extLst>
          </p:cNvPr>
          <p:cNvSpPr txBox="1">
            <a:spLocks/>
          </p:cNvSpPr>
          <p:nvPr/>
        </p:nvSpPr>
        <p:spPr>
          <a:xfrm>
            <a:off x="587309" y="5272734"/>
            <a:ext cx="11143904" cy="61053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“Some girls do reject marriage proposals. For example, if the groom’s side comes to see the girl and the girl doesn’t like him, she can reject the proposal.” (exceptions)</a:t>
            </a:r>
          </a:p>
        </p:txBody>
      </p:sp>
    </p:spTree>
    <p:extLst>
      <p:ext uri="{BB962C8B-B14F-4D97-AF65-F5344CB8AC3E}">
        <p14:creationId xmlns:p14="http://schemas.microsoft.com/office/powerpoint/2010/main" val="14223963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B0FF817C-6997-3BDE-4982-85574A489E20}"/>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40971783-8C44-A365-1F28-895B3085EB8C}"/>
              </a:ext>
            </a:extLst>
          </p:cNvPr>
          <p:cNvSpPr txBox="1">
            <a:spLocks noGrp="1"/>
          </p:cNvSpPr>
          <p:nvPr>
            <p:ph type="title"/>
          </p:nvPr>
        </p:nvSpPr>
        <p:spPr>
          <a:xfrm>
            <a:off x="6730584" y="2177143"/>
            <a:ext cx="4710302" cy="1251856"/>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7F7F7F"/>
              </a:buClr>
              <a:buSzPts val="3600"/>
              <a:buFont typeface="Montserrat ExtraBold"/>
              <a:buNone/>
            </a:pPr>
            <a:r>
              <a:rPr lang="en-US" sz="4000" b="1" kern="1200" dirty="0">
                <a:solidFill>
                  <a:schemeClr val="tx1"/>
                </a:solidFill>
                <a:effectLst>
                  <a:outerShdw blurRad="615741" sx="102000" sy="102000" algn="ctr" rotWithShape="0">
                    <a:prstClr val="black">
                      <a:alpha val="16806"/>
                    </a:prstClr>
                  </a:outerShdw>
                </a:effectLst>
                <a:latin typeface="Montserrat ExtraBold" pitchFamily="2" charset="77"/>
                <a:ea typeface="+mj-ea"/>
                <a:cs typeface="Calibri" charset="0"/>
              </a:rPr>
              <a:t>Power relations</a:t>
            </a:r>
          </a:p>
        </p:txBody>
      </p:sp>
    </p:spTree>
    <p:extLst>
      <p:ext uri="{BB962C8B-B14F-4D97-AF65-F5344CB8AC3E}">
        <p14:creationId xmlns:p14="http://schemas.microsoft.com/office/powerpoint/2010/main" val="41590190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B61B0F-6322-7D4E-A6E3-BF546FBD40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107C69-0C7C-C6CD-5895-220C06ADB94B}"/>
              </a:ext>
            </a:extLst>
          </p:cNvPr>
          <p:cNvSpPr txBox="1">
            <a:spLocks/>
          </p:cNvSpPr>
          <p:nvPr/>
        </p:nvSpPr>
        <p:spPr>
          <a:xfrm>
            <a:off x="461462" y="241300"/>
            <a:ext cx="9292136" cy="876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Power Relations: Value chain mapping and analysis</a:t>
            </a:r>
          </a:p>
        </p:txBody>
      </p:sp>
      <p:sp>
        <p:nvSpPr>
          <p:cNvPr id="4" name="TextBox 3">
            <a:extLst>
              <a:ext uri="{FF2B5EF4-FFF2-40B4-BE49-F238E27FC236}">
                <a16:creationId xmlns:a16="http://schemas.microsoft.com/office/drawing/2014/main" id="{9E00236D-F34D-9F25-DB6A-7A5CBFD67A98}"/>
              </a:ext>
            </a:extLst>
          </p:cNvPr>
          <p:cNvSpPr txBox="1"/>
          <p:nvPr/>
        </p:nvSpPr>
        <p:spPr>
          <a:xfrm>
            <a:off x="6358218" y="6125524"/>
            <a:ext cx="3223170" cy="276999"/>
          </a:xfrm>
          <a:prstGeom prst="rect">
            <a:avLst/>
          </a:prstGeom>
          <a:noFill/>
        </p:spPr>
        <p:txBody>
          <a:bodyPr wrap="square" rtlCol="0">
            <a:spAutoFit/>
          </a:bodyPr>
          <a:lstStyle/>
          <a:p>
            <a:pPr algn="r"/>
            <a:r>
              <a:rPr lang="en-US" sz="1200" dirty="0">
                <a:latin typeface="Montserrat" pitchFamily="2" charset="77"/>
              </a:rPr>
              <a:t>Source: </a:t>
            </a:r>
            <a:r>
              <a:rPr lang="en-US" sz="1200" dirty="0" err="1">
                <a:latin typeface="Montserrat" pitchFamily="2" charset="77"/>
              </a:rPr>
              <a:t>Capelazo</a:t>
            </a:r>
            <a:r>
              <a:rPr lang="en-US" sz="1200" dirty="0">
                <a:latin typeface="Montserrat" pitchFamily="2" charset="77"/>
              </a:rPr>
              <a:t> 2012; CARE 2014</a:t>
            </a:r>
          </a:p>
        </p:txBody>
      </p:sp>
      <p:pic>
        <p:nvPicPr>
          <p:cNvPr id="5" name="Content Placeholder 4" descr="A diagram of a diagram&#10;&#10;Description automatically generated">
            <a:extLst>
              <a:ext uri="{FF2B5EF4-FFF2-40B4-BE49-F238E27FC236}">
                <a16:creationId xmlns:a16="http://schemas.microsoft.com/office/drawing/2014/main" id="{D5BECB74-2896-D7C2-CE6A-55C646DDC1EC}"/>
              </a:ext>
            </a:extLst>
          </p:cNvPr>
          <p:cNvPicPr>
            <a:picLocks noChangeAspect="1"/>
          </p:cNvPicPr>
          <p:nvPr/>
        </p:nvPicPr>
        <p:blipFill>
          <a:blip r:embed="rId3">
            <a:extLst>
              <a:ext uri="{28A0092B-C50C-407E-A947-70E740481C1C}">
                <a14:useLocalDpi xmlns:a14="http://schemas.microsoft.com/office/drawing/2010/main" val="0"/>
              </a:ext>
            </a:extLst>
          </a:blip>
          <a:srcRect l="2114" t="2879" r="4117" b="2002"/>
          <a:stretch/>
        </p:blipFill>
        <p:spPr>
          <a:xfrm>
            <a:off x="559480" y="1770198"/>
            <a:ext cx="8163411" cy="4078477"/>
          </a:xfrm>
          <a:prstGeom prst="rect">
            <a:avLst/>
          </a:prstGeom>
          <a:noFill/>
          <a:ln w="3175">
            <a:noFill/>
            <a:miter lim="800000"/>
            <a:headEnd/>
            <a:tailEnd/>
          </a:ln>
          <a:effectLst>
            <a:outerShdw blurRad="431800" sx="104000" sy="104000" algn="ctr" rotWithShape="0">
              <a:prstClr val="black">
                <a:alpha val="36000"/>
              </a:prstClr>
            </a:outerShdw>
          </a:effectLst>
        </p:spPr>
      </p:pic>
      <p:sp>
        <p:nvSpPr>
          <p:cNvPr id="6" name="TextBox 5">
            <a:extLst>
              <a:ext uri="{FF2B5EF4-FFF2-40B4-BE49-F238E27FC236}">
                <a16:creationId xmlns:a16="http://schemas.microsoft.com/office/drawing/2014/main" id="{4E8AB878-5AD3-01EC-2541-E8234700BA16}"/>
              </a:ext>
            </a:extLst>
          </p:cNvPr>
          <p:cNvSpPr txBox="1"/>
          <p:nvPr/>
        </p:nvSpPr>
        <p:spPr>
          <a:xfrm>
            <a:off x="8483182" y="5571676"/>
            <a:ext cx="2858960" cy="276999"/>
          </a:xfrm>
          <a:prstGeom prst="rect">
            <a:avLst/>
          </a:prstGeom>
          <a:noFill/>
        </p:spPr>
        <p:txBody>
          <a:bodyPr wrap="square" rtlCol="0">
            <a:spAutoFit/>
          </a:bodyPr>
          <a:lstStyle/>
          <a:p>
            <a:pPr algn="r"/>
            <a:r>
              <a:rPr lang="en-US" sz="1200" dirty="0">
                <a:latin typeface="Montserrat" pitchFamily="2" charset="77"/>
              </a:rPr>
              <a:t>Image source: Hillenbrand 2015</a:t>
            </a:r>
          </a:p>
        </p:txBody>
      </p:sp>
    </p:spTree>
    <p:extLst>
      <p:ext uri="{BB962C8B-B14F-4D97-AF65-F5344CB8AC3E}">
        <p14:creationId xmlns:p14="http://schemas.microsoft.com/office/powerpoint/2010/main" val="11048760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3AB90-B6E6-E01D-5ECF-F71A49AD9CB6}"/>
            </a:ext>
          </a:extLst>
        </p:cNvPr>
        <p:cNvGrpSpPr/>
        <p:nvPr/>
      </p:nvGrpSpPr>
      <p:grpSpPr>
        <a:xfrm>
          <a:off x="0" y="0"/>
          <a:ext cx="0" cy="0"/>
          <a:chOff x="0" y="0"/>
          <a:chExt cx="0" cy="0"/>
        </a:xfrm>
      </p:grpSpPr>
      <p:sp>
        <p:nvSpPr>
          <p:cNvPr id="12" name="Rounded Rectangle 11">
            <a:extLst>
              <a:ext uri="{FF2B5EF4-FFF2-40B4-BE49-F238E27FC236}">
                <a16:creationId xmlns:a16="http://schemas.microsoft.com/office/drawing/2014/main" id="{753AA40E-AC21-E607-EE7B-7DBF8A741307}"/>
              </a:ext>
            </a:extLst>
          </p:cNvPr>
          <p:cNvSpPr/>
          <p:nvPr/>
        </p:nvSpPr>
        <p:spPr>
          <a:xfrm>
            <a:off x="4005475" y="3550345"/>
            <a:ext cx="2947691" cy="1990656"/>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 name="Title 1">
            <a:extLst>
              <a:ext uri="{FF2B5EF4-FFF2-40B4-BE49-F238E27FC236}">
                <a16:creationId xmlns:a16="http://schemas.microsoft.com/office/drawing/2014/main" id="{3B189383-11D3-9E88-D52C-267D72C52FA6}"/>
              </a:ext>
            </a:extLst>
          </p:cNvPr>
          <p:cNvSpPr txBox="1">
            <a:spLocks/>
          </p:cNvSpPr>
          <p:nvPr/>
        </p:nvSpPr>
        <p:spPr>
          <a:xfrm>
            <a:off x="461462" y="317324"/>
            <a:ext cx="8860338" cy="876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Power Relations within the household</a:t>
            </a:r>
          </a:p>
        </p:txBody>
      </p:sp>
      <p:sp>
        <p:nvSpPr>
          <p:cNvPr id="7" name="Content Placeholder 2">
            <a:extLst>
              <a:ext uri="{FF2B5EF4-FFF2-40B4-BE49-F238E27FC236}">
                <a16:creationId xmlns:a16="http://schemas.microsoft.com/office/drawing/2014/main" id="{E20E1C8A-9D34-AD03-7523-1D99355E7BBC}"/>
              </a:ext>
            </a:extLst>
          </p:cNvPr>
          <p:cNvSpPr txBox="1">
            <a:spLocks/>
          </p:cNvSpPr>
          <p:nvPr/>
        </p:nvSpPr>
        <p:spPr>
          <a:xfrm>
            <a:off x="461462" y="1821381"/>
            <a:ext cx="11463172" cy="58986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tx1"/>
                </a:solidFill>
              </a:rPr>
              <a:t>Gender transformative change requires changing power relations within the household that are unequal and correlated with intimate partner violence and inequities in household division of labor and decision-making. </a:t>
            </a:r>
            <a:endParaRPr lang="en-US" sz="1800" dirty="0">
              <a:solidFill>
                <a:schemeClr val="tx1"/>
              </a:solidFill>
            </a:endParaRPr>
          </a:p>
          <a:p>
            <a:pPr marL="342900" indent="-342900">
              <a:buFontTx/>
              <a:buChar char="-"/>
            </a:pPr>
            <a:endParaRPr lang="en-US" sz="1800" dirty="0">
              <a:solidFill>
                <a:schemeClr val="tx1"/>
              </a:solidFill>
            </a:endParaRPr>
          </a:p>
        </p:txBody>
      </p:sp>
      <p:sp>
        <p:nvSpPr>
          <p:cNvPr id="8" name="Content Placeholder 2">
            <a:extLst>
              <a:ext uri="{FF2B5EF4-FFF2-40B4-BE49-F238E27FC236}">
                <a16:creationId xmlns:a16="http://schemas.microsoft.com/office/drawing/2014/main" id="{511FF0DB-7422-51D9-2004-8F1380E786EA}"/>
              </a:ext>
            </a:extLst>
          </p:cNvPr>
          <p:cNvSpPr txBox="1">
            <a:spLocks/>
          </p:cNvSpPr>
          <p:nvPr/>
        </p:nvSpPr>
        <p:spPr>
          <a:xfrm>
            <a:off x="4143283" y="3764999"/>
            <a:ext cx="2760211" cy="164723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dirty="0">
                <a:solidFill>
                  <a:srgbClr val="A2287E"/>
                </a:solidFill>
              </a:rPr>
              <a:t>Equitable power relations within the household that contribute to shared decision-making and division of labor</a:t>
            </a:r>
          </a:p>
        </p:txBody>
      </p:sp>
      <p:sp>
        <p:nvSpPr>
          <p:cNvPr id="9" name="TextBox 8">
            <a:extLst>
              <a:ext uri="{FF2B5EF4-FFF2-40B4-BE49-F238E27FC236}">
                <a16:creationId xmlns:a16="http://schemas.microsoft.com/office/drawing/2014/main" id="{429A2CBC-2F7A-A388-1719-DA80832B08E4}"/>
              </a:ext>
            </a:extLst>
          </p:cNvPr>
          <p:cNvSpPr txBox="1"/>
          <p:nvPr/>
        </p:nvSpPr>
        <p:spPr>
          <a:xfrm>
            <a:off x="8597395" y="5686337"/>
            <a:ext cx="3074026" cy="276999"/>
          </a:xfrm>
          <a:prstGeom prst="rect">
            <a:avLst/>
          </a:prstGeom>
          <a:noFill/>
        </p:spPr>
        <p:txBody>
          <a:bodyPr wrap="square" rtlCol="0">
            <a:spAutoFit/>
          </a:bodyPr>
          <a:lstStyle/>
          <a:p>
            <a:pPr algn="r"/>
            <a:r>
              <a:rPr lang="en-US" sz="1200" dirty="0">
                <a:latin typeface="Montserrat" pitchFamily="2" charset="77"/>
              </a:rPr>
              <a:t>Image source: Global News Canada</a:t>
            </a:r>
          </a:p>
        </p:txBody>
      </p:sp>
      <p:pic>
        <p:nvPicPr>
          <p:cNvPr id="11" name="Picture 2" descr="Household Chores">
            <a:extLst>
              <a:ext uri="{FF2B5EF4-FFF2-40B4-BE49-F238E27FC236}">
                <a16:creationId xmlns:a16="http://schemas.microsoft.com/office/drawing/2014/main" id="{B4C3AF49-DE28-CC9F-EAEB-0CDA6ED1F44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743"/>
          <a:stretch/>
        </p:blipFill>
        <p:spPr bwMode="auto">
          <a:xfrm>
            <a:off x="7392241" y="2825227"/>
            <a:ext cx="4241080" cy="2768771"/>
          </a:xfrm>
          <a:prstGeom prst="rect">
            <a:avLst/>
          </a:prstGeom>
          <a:noFill/>
          <a:ln w="3175">
            <a:noFill/>
            <a:miter lim="800000"/>
            <a:headEnd/>
            <a:tailEnd/>
          </a:ln>
          <a:effectLst>
            <a:outerShdw blurRad="431800" sx="104000" sy="104000" algn="ctr" rotWithShape="0">
              <a:prstClr val="black">
                <a:alpha val="36000"/>
              </a:prstClr>
            </a:outerShdw>
          </a:effectLst>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C6EEA618-0346-0C57-2505-2A28097E191C}"/>
              </a:ext>
            </a:extLst>
          </p:cNvPr>
          <p:cNvPicPr>
            <a:picLocks noChangeAspect="1"/>
          </p:cNvPicPr>
          <p:nvPr/>
        </p:nvPicPr>
        <p:blipFill>
          <a:blip r:embed="rId4"/>
          <a:srcRect l="7751" t="6512"/>
          <a:stretch/>
        </p:blipFill>
        <p:spPr>
          <a:xfrm>
            <a:off x="558679" y="2772230"/>
            <a:ext cx="3007722" cy="2768771"/>
          </a:xfrm>
          <a:prstGeom prst="rect">
            <a:avLst/>
          </a:prstGeom>
          <a:noFill/>
          <a:ln w="3175">
            <a:noFill/>
            <a:miter lim="800000"/>
            <a:headEnd/>
            <a:tailEnd/>
          </a:ln>
          <a:effectLst>
            <a:outerShdw blurRad="431800" sx="104000" sy="104000" algn="ctr" rotWithShape="0">
              <a:prstClr val="black">
                <a:alpha val="36000"/>
              </a:prstClr>
            </a:outerShdw>
          </a:effectLst>
        </p:spPr>
      </p:pic>
      <p:sp>
        <p:nvSpPr>
          <p:cNvPr id="6" name="TextBox 5">
            <a:extLst>
              <a:ext uri="{FF2B5EF4-FFF2-40B4-BE49-F238E27FC236}">
                <a16:creationId xmlns:a16="http://schemas.microsoft.com/office/drawing/2014/main" id="{7C3534B4-38BE-2ACC-1F07-20C76581DDE8}"/>
              </a:ext>
            </a:extLst>
          </p:cNvPr>
          <p:cNvSpPr txBox="1"/>
          <p:nvPr/>
        </p:nvSpPr>
        <p:spPr>
          <a:xfrm>
            <a:off x="4019737" y="2939187"/>
            <a:ext cx="2760211" cy="630942"/>
          </a:xfrm>
          <a:prstGeom prst="rect">
            <a:avLst/>
          </a:prstGeom>
          <a:noFill/>
        </p:spPr>
        <p:txBody>
          <a:bodyPr wrap="square" rtlCol="0">
            <a:spAutoFit/>
          </a:bodyPr>
          <a:lstStyle/>
          <a:p>
            <a:r>
              <a:rPr lang="en-US" sz="1700" dirty="0">
                <a:solidFill>
                  <a:schemeClr val="tx1"/>
                </a:solidFill>
                <a:latin typeface="Montserrat" panose="00000500000000000000" pitchFamily="2" charset="0"/>
              </a:rPr>
              <a:t>GTC changes them to…</a:t>
            </a:r>
          </a:p>
          <a:p>
            <a:endParaRPr lang="en-US" dirty="0"/>
          </a:p>
        </p:txBody>
      </p:sp>
    </p:spTree>
    <p:extLst>
      <p:ext uri="{BB962C8B-B14F-4D97-AF65-F5344CB8AC3E}">
        <p14:creationId xmlns:p14="http://schemas.microsoft.com/office/powerpoint/2010/main" val="22824105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F7E3D3-6E57-6F38-8398-3E0B538C54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8EB559-0F22-0939-F34E-9FB566F902DC}"/>
              </a:ext>
            </a:extLst>
          </p:cNvPr>
          <p:cNvSpPr txBox="1">
            <a:spLocks/>
          </p:cNvSpPr>
          <p:nvPr/>
        </p:nvSpPr>
        <p:spPr>
          <a:xfrm>
            <a:off x="461462" y="317324"/>
            <a:ext cx="8860338" cy="876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Measures of intimate partner violence</a:t>
            </a:r>
          </a:p>
        </p:txBody>
      </p:sp>
      <p:sp>
        <p:nvSpPr>
          <p:cNvPr id="4" name="Content Placeholder 2">
            <a:extLst>
              <a:ext uri="{FF2B5EF4-FFF2-40B4-BE49-F238E27FC236}">
                <a16:creationId xmlns:a16="http://schemas.microsoft.com/office/drawing/2014/main" id="{808D68B5-510C-46B7-1818-9711B8EC6444}"/>
              </a:ext>
            </a:extLst>
          </p:cNvPr>
          <p:cNvSpPr txBox="1">
            <a:spLocks/>
          </p:cNvSpPr>
          <p:nvPr/>
        </p:nvSpPr>
        <p:spPr>
          <a:xfrm>
            <a:off x="461461" y="1752481"/>
            <a:ext cx="6841703" cy="422355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1800" b="1" dirty="0">
                <a:solidFill>
                  <a:srgbClr val="A2287E"/>
                </a:solidFill>
                <a:latin typeface="Montserrat" pitchFamily="2" charset="77"/>
              </a:rPr>
              <a:t>Intimate partner violence </a:t>
            </a:r>
            <a:r>
              <a:rPr lang="en-US" sz="1800" dirty="0">
                <a:latin typeface="Montserrat" pitchFamily="2" charset="77"/>
              </a:rPr>
              <a:t>takes many forms. A subset of questions are from the WHO’s Multi-Country Study on Domestic Violence and include:</a:t>
            </a:r>
          </a:p>
          <a:p>
            <a:pPr>
              <a:spcBef>
                <a:spcPts val="0"/>
              </a:spcBef>
            </a:pPr>
            <a:endParaRPr lang="en-US" sz="1800" dirty="0">
              <a:latin typeface="Montserrat" pitchFamily="2" charset="77"/>
            </a:endParaRPr>
          </a:p>
          <a:p>
            <a:pPr marL="0" indent="0">
              <a:spcBef>
                <a:spcPts val="0"/>
              </a:spcBef>
              <a:buNone/>
            </a:pPr>
            <a:r>
              <a:rPr lang="en-US" sz="1800" dirty="0">
                <a:latin typeface="Montserrat" pitchFamily="2" charset="77"/>
              </a:rPr>
              <a:t>Has your husband/partner (ever/past year)</a:t>
            </a:r>
          </a:p>
          <a:p>
            <a:pPr marL="457200" indent="-457200">
              <a:buClr>
                <a:srgbClr val="A2287E"/>
              </a:buClr>
              <a:buFont typeface="Arial" panose="020B0604020202020204" pitchFamily="34" charset="0"/>
              <a:buAutoNum type="arabicPeriod"/>
            </a:pPr>
            <a:r>
              <a:rPr lang="en-US" sz="1800" dirty="0">
                <a:latin typeface="Montserrat" pitchFamily="2" charset="77"/>
              </a:rPr>
              <a:t>Slapped you or thrown something at you that could hurt you?</a:t>
            </a:r>
          </a:p>
          <a:p>
            <a:pPr marL="457200" indent="-457200">
              <a:buClr>
                <a:srgbClr val="A2287E"/>
              </a:buClr>
              <a:buFont typeface="Arial" panose="020B0604020202020204" pitchFamily="34" charset="0"/>
              <a:buAutoNum type="arabicPeriod"/>
            </a:pPr>
            <a:r>
              <a:rPr lang="en-US" sz="1800" dirty="0">
                <a:latin typeface="Montserrat" pitchFamily="2" charset="77"/>
              </a:rPr>
              <a:t>Pushed or shoved you?</a:t>
            </a:r>
          </a:p>
          <a:p>
            <a:pPr marL="457200" indent="-457200">
              <a:buClr>
                <a:srgbClr val="A2287E"/>
              </a:buClr>
              <a:buFont typeface="Arial" panose="020B0604020202020204" pitchFamily="34" charset="0"/>
              <a:buAutoNum type="arabicPeriod"/>
            </a:pPr>
            <a:r>
              <a:rPr lang="en-US" sz="1800" dirty="0">
                <a:latin typeface="Montserrat" pitchFamily="2" charset="77"/>
              </a:rPr>
              <a:t>Hit you with his fist or something that could hurt you?</a:t>
            </a:r>
          </a:p>
          <a:p>
            <a:pPr marL="457200" indent="-457200">
              <a:buClr>
                <a:srgbClr val="A2287E"/>
              </a:buClr>
              <a:buFont typeface="Arial" panose="020B0604020202020204" pitchFamily="34" charset="0"/>
              <a:buAutoNum type="arabicPeriod"/>
            </a:pPr>
            <a:r>
              <a:rPr lang="en-US" sz="1800" dirty="0">
                <a:latin typeface="Montserrat" pitchFamily="2" charset="77"/>
              </a:rPr>
              <a:t>Kicked you, dragged you or beaten you up?</a:t>
            </a:r>
          </a:p>
          <a:p>
            <a:pPr marL="457200" indent="-457200">
              <a:buClr>
                <a:srgbClr val="A2287E"/>
              </a:buClr>
              <a:buFont typeface="Arial" panose="020B0604020202020204" pitchFamily="34" charset="0"/>
              <a:buAutoNum type="arabicPeriod"/>
            </a:pPr>
            <a:r>
              <a:rPr lang="en-US" sz="1800" dirty="0">
                <a:latin typeface="Montserrat" pitchFamily="2" charset="77"/>
              </a:rPr>
              <a:t>Choked or burnt you on purpose?</a:t>
            </a:r>
          </a:p>
          <a:p>
            <a:pPr marL="457200" indent="-457200">
              <a:buClr>
                <a:srgbClr val="A2287E"/>
              </a:buClr>
              <a:buFont typeface="Arial" panose="020B0604020202020204" pitchFamily="34" charset="0"/>
              <a:buAutoNum type="arabicPeriod"/>
            </a:pPr>
            <a:r>
              <a:rPr lang="en-US" sz="1800" dirty="0">
                <a:latin typeface="Montserrat" pitchFamily="2" charset="77"/>
              </a:rPr>
              <a:t>Threatened to use or actually used a gun, knife or other weapon against you?</a:t>
            </a:r>
          </a:p>
        </p:txBody>
      </p:sp>
      <p:pic>
        <p:nvPicPr>
          <p:cNvPr id="5" name="Picture 4">
            <a:extLst>
              <a:ext uri="{FF2B5EF4-FFF2-40B4-BE49-F238E27FC236}">
                <a16:creationId xmlns:a16="http://schemas.microsoft.com/office/drawing/2014/main" id="{183D92CF-C667-1CCB-FE06-AD443DC7FF27}"/>
              </a:ext>
            </a:extLst>
          </p:cNvPr>
          <p:cNvPicPr>
            <a:picLocks noChangeAspect="1"/>
          </p:cNvPicPr>
          <p:nvPr/>
        </p:nvPicPr>
        <p:blipFill>
          <a:blip r:embed="rId3"/>
          <a:stretch>
            <a:fillRect/>
          </a:stretch>
        </p:blipFill>
        <p:spPr>
          <a:xfrm>
            <a:off x="8288879" y="1752481"/>
            <a:ext cx="3020841" cy="4011754"/>
          </a:xfrm>
          <a:prstGeom prst="rect">
            <a:avLst/>
          </a:prstGeom>
          <a:noFill/>
          <a:ln w="3175">
            <a:noFill/>
            <a:miter lim="800000"/>
            <a:headEnd/>
            <a:tailEnd/>
          </a:ln>
          <a:effectLst>
            <a:outerShdw blurRad="431800" sx="104000" sy="104000" algn="ctr" rotWithShape="0">
              <a:prstClr val="black">
                <a:alpha val="36000"/>
              </a:prstClr>
            </a:outerShdw>
          </a:effectLst>
        </p:spPr>
      </p:pic>
      <p:sp>
        <p:nvSpPr>
          <p:cNvPr id="14" name="Rounded Rectangle 13">
            <a:extLst>
              <a:ext uri="{FF2B5EF4-FFF2-40B4-BE49-F238E27FC236}">
                <a16:creationId xmlns:a16="http://schemas.microsoft.com/office/drawing/2014/main" id="{9C83438A-4A7F-C347-9539-3C1446E28478}"/>
              </a:ext>
            </a:extLst>
          </p:cNvPr>
          <p:cNvSpPr/>
          <p:nvPr/>
        </p:nvSpPr>
        <p:spPr>
          <a:xfrm>
            <a:off x="7741919" y="4797004"/>
            <a:ext cx="4104641" cy="1001226"/>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6" name="Content Placeholder 2">
            <a:extLst>
              <a:ext uri="{FF2B5EF4-FFF2-40B4-BE49-F238E27FC236}">
                <a16:creationId xmlns:a16="http://schemas.microsoft.com/office/drawing/2014/main" id="{A69C9B6B-AB7F-EFA2-5B2B-3C2F3EF6551F}"/>
              </a:ext>
            </a:extLst>
          </p:cNvPr>
          <p:cNvSpPr txBox="1">
            <a:spLocks/>
          </p:cNvSpPr>
          <p:nvPr/>
        </p:nvSpPr>
        <p:spPr>
          <a:xfrm>
            <a:off x="7833360" y="4843447"/>
            <a:ext cx="3907340" cy="93937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pPr>
            <a:r>
              <a:rPr lang="en-US" sz="1200" b="1" i="1" dirty="0">
                <a:solidFill>
                  <a:srgbClr val="A2287E"/>
                </a:solidFill>
              </a:rPr>
              <a:t>Caution: </a:t>
            </a:r>
          </a:p>
          <a:p>
            <a:pPr algn="ctr">
              <a:spcBef>
                <a:spcPts val="0"/>
              </a:spcBef>
            </a:pPr>
            <a:r>
              <a:rPr lang="en-US" sz="1200" dirty="0">
                <a:solidFill>
                  <a:schemeClr val="tx1"/>
                </a:solidFill>
              </a:rPr>
              <a:t>Any study that includes an assessment of intimate partner violence should contain ethical and safety recommendations for research on violence against women</a:t>
            </a:r>
          </a:p>
        </p:txBody>
      </p:sp>
      <p:sp>
        <p:nvSpPr>
          <p:cNvPr id="13" name="TextBox 12">
            <a:extLst>
              <a:ext uri="{FF2B5EF4-FFF2-40B4-BE49-F238E27FC236}">
                <a16:creationId xmlns:a16="http://schemas.microsoft.com/office/drawing/2014/main" id="{1835C918-B7C1-D061-D370-43C5E2421180}"/>
              </a:ext>
            </a:extLst>
          </p:cNvPr>
          <p:cNvSpPr txBox="1"/>
          <p:nvPr/>
        </p:nvSpPr>
        <p:spPr>
          <a:xfrm>
            <a:off x="6187440" y="6094739"/>
            <a:ext cx="3427284" cy="276999"/>
          </a:xfrm>
          <a:prstGeom prst="rect">
            <a:avLst/>
          </a:prstGeom>
          <a:noFill/>
        </p:spPr>
        <p:txBody>
          <a:bodyPr wrap="square" rtlCol="0">
            <a:spAutoFit/>
          </a:bodyPr>
          <a:lstStyle/>
          <a:p>
            <a:pPr algn="r"/>
            <a:r>
              <a:rPr lang="en-US" sz="1200" dirty="0">
                <a:latin typeface="Montserrat" pitchFamily="2" charset="77"/>
              </a:rPr>
              <a:t>Sources: Garcia-Moreno 2005; WHO 2016 </a:t>
            </a:r>
          </a:p>
        </p:txBody>
      </p:sp>
    </p:spTree>
    <p:extLst>
      <p:ext uri="{BB962C8B-B14F-4D97-AF65-F5344CB8AC3E}">
        <p14:creationId xmlns:p14="http://schemas.microsoft.com/office/powerpoint/2010/main" val="11793410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425525-C940-22E3-A895-6F7E04CD6F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280EA1-83BE-B4AC-863F-68138225991D}"/>
              </a:ext>
            </a:extLst>
          </p:cNvPr>
          <p:cNvSpPr txBox="1">
            <a:spLocks/>
          </p:cNvSpPr>
          <p:nvPr/>
        </p:nvSpPr>
        <p:spPr>
          <a:xfrm>
            <a:off x="461462" y="317324"/>
            <a:ext cx="8860338" cy="876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Measures of Communication AND Decision-making</a:t>
            </a:r>
          </a:p>
        </p:txBody>
      </p:sp>
      <p:sp>
        <p:nvSpPr>
          <p:cNvPr id="4" name="Content Placeholder 2">
            <a:extLst>
              <a:ext uri="{FF2B5EF4-FFF2-40B4-BE49-F238E27FC236}">
                <a16:creationId xmlns:a16="http://schemas.microsoft.com/office/drawing/2014/main" id="{3D5A81C6-68C6-E73C-B9FF-B28D77DF35F8}"/>
              </a:ext>
            </a:extLst>
          </p:cNvPr>
          <p:cNvSpPr txBox="1">
            <a:spLocks/>
          </p:cNvSpPr>
          <p:nvPr/>
        </p:nvSpPr>
        <p:spPr>
          <a:xfrm>
            <a:off x="461462" y="1960420"/>
            <a:ext cx="4862379" cy="329703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buClr>
                <a:srgbClr val="A2287E"/>
              </a:buClr>
            </a:pPr>
            <a:r>
              <a:rPr kumimoji="0" lang="en-US" sz="1800" u="none" strike="noStrike" kern="1200" cap="none" spc="0" normalizeH="0" baseline="0" noProof="0" dirty="0">
                <a:ln>
                  <a:noFill/>
                </a:ln>
                <a:solidFill>
                  <a:prstClr val="black"/>
                </a:solidFill>
                <a:effectLst/>
                <a:uLnTx/>
                <a:uFillTx/>
                <a:latin typeface="Montserrat" pitchFamily="2" charset="77"/>
              </a:rPr>
              <a:t>Changes in an individual’s attitudes, values, beliefs and expectations about gender </a:t>
            </a:r>
          </a:p>
          <a:p>
            <a:pPr>
              <a:spcBef>
                <a:spcPts val="0"/>
              </a:spcBef>
              <a:buClr>
                <a:srgbClr val="A2287E"/>
              </a:buClr>
            </a:pPr>
            <a:endParaRPr kumimoji="0" lang="en-US" sz="1800" u="none" strike="noStrike" kern="1200" cap="none" spc="0" normalizeH="0" baseline="0" noProof="0" dirty="0">
              <a:ln>
                <a:noFill/>
              </a:ln>
              <a:solidFill>
                <a:prstClr val="black"/>
              </a:solidFill>
              <a:effectLst/>
              <a:uLnTx/>
              <a:uFillTx/>
              <a:latin typeface="Montserrat" pitchFamily="2" charset="77"/>
            </a:endParaRPr>
          </a:p>
          <a:p>
            <a:pPr>
              <a:spcBef>
                <a:spcPts val="0"/>
              </a:spcBef>
              <a:buClr>
                <a:srgbClr val="A2287E"/>
              </a:buClr>
            </a:pPr>
            <a:r>
              <a:rPr kumimoji="0" lang="en-US" sz="1800" u="none" strike="noStrike" kern="1200" cap="none" spc="0" normalizeH="0" baseline="0" noProof="0" dirty="0">
                <a:ln>
                  <a:noFill/>
                </a:ln>
                <a:solidFill>
                  <a:prstClr val="black"/>
                </a:solidFill>
                <a:effectLst/>
                <a:uLnTx/>
                <a:uFillTx/>
                <a:latin typeface="Montserrat" pitchFamily="2" charset="77"/>
              </a:rPr>
              <a:t>Individual changes in behavior (expression, negotiation skills) </a:t>
            </a:r>
          </a:p>
          <a:p>
            <a:pPr>
              <a:spcBef>
                <a:spcPts val="0"/>
              </a:spcBef>
              <a:buClr>
                <a:srgbClr val="A2287E"/>
              </a:buClr>
            </a:pPr>
            <a:endParaRPr kumimoji="0" lang="en-US" sz="1800" u="none" strike="noStrike" kern="1200" cap="none" spc="0" normalizeH="0" baseline="0" noProof="0" dirty="0">
              <a:ln>
                <a:noFill/>
              </a:ln>
              <a:solidFill>
                <a:prstClr val="black"/>
              </a:solidFill>
              <a:effectLst/>
              <a:uLnTx/>
              <a:uFillTx/>
              <a:latin typeface="Montserrat" pitchFamily="2" charset="77"/>
            </a:endParaRPr>
          </a:p>
          <a:p>
            <a:pPr>
              <a:spcBef>
                <a:spcPts val="0"/>
              </a:spcBef>
              <a:buClr>
                <a:srgbClr val="A2287E"/>
              </a:buClr>
            </a:pPr>
            <a:r>
              <a:rPr lang="en-US" sz="1800" dirty="0">
                <a:latin typeface="Montserrat" pitchFamily="2" charset="77"/>
              </a:rPr>
              <a:t>Increase in spousal/family communication </a:t>
            </a:r>
          </a:p>
          <a:p>
            <a:pPr>
              <a:spcBef>
                <a:spcPts val="0"/>
              </a:spcBef>
              <a:buClr>
                <a:srgbClr val="A2287E"/>
              </a:buClr>
            </a:pPr>
            <a:r>
              <a:rPr lang="en-US" sz="1800" dirty="0">
                <a:latin typeface="Montserrat" pitchFamily="2" charset="77"/>
              </a:rPr>
              <a:t>Increase in joint decision-making between partners </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endParaRPr>
          </a:p>
          <a:p>
            <a:pPr marL="22860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endParaRPr>
          </a:p>
        </p:txBody>
      </p:sp>
      <p:sp>
        <p:nvSpPr>
          <p:cNvPr id="7" name="TextBox 6">
            <a:extLst>
              <a:ext uri="{FF2B5EF4-FFF2-40B4-BE49-F238E27FC236}">
                <a16:creationId xmlns:a16="http://schemas.microsoft.com/office/drawing/2014/main" id="{A3C03B29-184C-7A0B-ED71-6C95F60FF4EE}"/>
              </a:ext>
            </a:extLst>
          </p:cNvPr>
          <p:cNvSpPr txBox="1"/>
          <p:nvPr/>
        </p:nvSpPr>
        <p:spPr>
          <a:xfrm>
            <a:off x="3135022" y="5614037"/>
            <a:ext cx="2057400" cy="276999"/>
          </a:xfrm>
          <a:prstGeom prst="rect">
            <a:avLst/>
          </a:prstGeom>
          <a:noFill/>
        </p:spPr>
        <p:txBody>
          <a:bodyPr wrap="square" rtlCol="0">
            <a:spAutoFit/>
          </a:bodyPr>
          <a:lstStyle/>
          <a:p>
            <a:pPr algn="r"/>
            <a:r>
              <a:rPr lang="en-US" sz="1200" dirty="0">
                <a:latin typeface="Montserrat" pitchFamily="2" charset="77"/>
              </a:rPr>
              <a:t>Source: Morgan 2014</a:t>
            </a:r>
          </a:p>
        </p:txBody>
      </p:sp>
      <p:pic>
        <p:nvPicPr>
          <p:cNvPr id="6" name="Picture 5">
            <a:extLst>
              <a:ext uri="{FF2B5EF4-FFF2-40B4-BE49-F238E27FC236}">
                <a16:creationId xmlns:a16="http://schemas.microsoft.com/office/drawing/2014/main" id="{AD36B087-8AAE-E69C-5823-179E1492830F}"/>
              </a:ext>
            </a:extLst>
          </p:cNvPr>
          <p:cNvPicPr>
            <a:picLocks noChangeAspect="1"/>
          </p:cNvPicPr>
          <p:nvPr/>
        </p:nvPicPr>
        <p:blipFill>
          <a:blip r:embed="rId3"/>
          <a:srcRect t="28446"/>
          <a:stretch/>
        </p:blipFill>
        <p:spPr>
          <a:xfrm>
            <a:off x="5771108" y="1960420"/>
            <a:ext cx="6090888" cy="2875985"/>
          </a:xfrm>
          <a:prstGeom prst="rect">
            <a:avLst/>
          </a:prstGeom>
          <a:noFill/>
          <a:ln w="3175">
            <a:noFill/>
            <a:miter lim="800000"/>
            <a:headEnd/>
            <a:tailEnd/>
          </a:ln>
          <a:effectLst>
            <a:outerShdw blurRad="431800" sx="104000" sy="104000" algn="ctr" rotWithShape="0">
              <a:prstClr val="black">
                <a:alpha val="36000"/>
              </a:prstClr>
            </a:outerShdw>
          </a:effectLst>
        </p:spPr>
      </p:pic>
      <p:sp>
        <p:nvSpPr>
          <p:cNvPr id="9" name="TextBox 8">
            <a:extLst>
              <a:ext uri="{FF2B5EF4-FFF2-40B4-BE49-F238E27FC236}">
                <a16:creationId xmlns:a16="http://schemas.microsoft.com/office/drawing/2014/main" id="{42084E28-4AE2-6993-3ABA-BCD0C918B8B0}"/>
              </a:ext>
            </a:extLst>
          </p:cNvPr>
          <p:cNvSpPr txBox="1"/>
          <p:nvPr/>
        </p:nvSpPr>
        <p:spPr>
          <a:xfrm>
            <a:off x="8241792" y="2194560"/>
            <a:ext cx="829056" cy="438912"/>
          </a:xfrm>
          <a:prstGeom prst="rect">
            <a:avLst/>
          </a:prstGeom>
          <a:solidFill>
            <a:srgbClr val="FFC000"/>
          </a:solidFill>
        </p:spPr>
        <p:txBody>
          <a:bodyPr wrap="square" rtlCol="0">
            <a:spAutoFit/>
          </a:bodyPr>
          <a:lstStyle/>
          <a:p>
            <a:endParaRPr lang="en-US" dirty="0"/>
          </a:p>
        </p:txBody>
      </p:sp>
      <p:sp>
        <p:nvSpPr>
          <p:cNvPr id="10" name="TextBox 9">
            <a:extLst>
              <a:ext uri="{FF2B5EF4-FFF2-40B4-BE49-F238E27FC236}">
                <a16:creationId xmlns:a16="http://schemas.microsoft.com/office/drawing/2014/main" id="{A336E54B-BF5F-6383-B1E3-5D0AC9B1078E}"/>
              </a:ext>
            </a:extLst>
          </p:cNvPr>
          <p:cNvSpPr txBox="1"/>
          <p:nvPr/>
        </p:nvSpPr>
        <p:spPr>
          <a:xfrm>
            <a:off x="7217579" y="4927326"/>
            <a:ext cx="4677468" cy="461665"/>
          </a:xfrm>
          <a:prstGeom prst="rect">
            <a:avLst/>
          </a:prstGeom>
          <a:noFill/>
        </p:spPr>
        <p:txBody>
          <a:bodyPr wrap="square" rtlCol="0">
            <a:spAutoFit/>
          </a:bodyPr>
          <a:lstStyle/>
          <a:p>
            <a:pPr algn="r"/>
            <a:r>
              <a:rPr lang="en-US" sz="1200" dirty="0">
                <a:latin typeface="Montserrat" pitchFamily="2" charset="77"/>
              </a:rPr>
              <a:t>Image source: </a:t>
            </a:r>
            <a:r>
              <a:rPr lang="en-US" sz="1200" dirty="0">
                <a:solidFill>
                  <a:srgbClr val="A2287E"/>
                </a:solidFill>
                <a:latin typeface="Montserrat" pitchFamily="2" charset="77"/>
                <a:hlinkClick r:id="rId4">
                  <a:extLst>
                    <a:ext uri="{A12FA001-AC4F-418D-AE19-62706E023703}">
                      <ahyp:hlinkClr xmlns:ahyp="http://schemas.microsoft.com/office/drawing/2018/hyperlinkcolor" val="tx"/>
                    </a:ext>
                  </a:extLst>
                </a:hlinkClick>
              </a:rPr>
              <a:t>Communication Between Couples: How to Communicate in a Relationship - Evita </a:t>
            </a:r>
            <a:r>
              <a:rPr lang="en-US" sz="1200" dirty="0" err="1">
                <a:solidFill>
                  <a:srgbClr val="A2287E"/>
                </a:solidFill>
                <a:latin typeface="Montserrat" pitchFamily="2" charset="77"/>
                <a:hlinkClick r:id="rId4">
                  <a:extLst>
                    <a:ext uri="{A12FA001-AC4F-418D-AE19-62706E023703}">
                      <ahyp:hlinkClr xmlns:ahyp="http://schemas.microsoft.com/office/drawing/2018/hyperlinkcolor" val="tx"/>
                    </a:ext>
                  </a:extLst>
                </a:hlinkClick>
              </a:rPr>
              <a:t>Kalofonou</a:t>
            </a:r>
            <a:endParaRPr lang="en-US" sz="1200" dirty="0">
              <a:solidFill>
                <a:srgbClr val="A2287E"/>
              </a:solidFill>
              <a:latin typeface="Montserrat" pitchFamily="2" charset="77"/>
            </a:endParaRPr>
          </a:p>
        </p:txBody>
      </p:sp>
    </p:spTree>
    <p:extLst>
      <p:ext uri="{BB962C8B-B14F-4D97-AF65-F5344CB8AC3E}">
        <p14:creationId xmlns:p14="http://schemas.microsoft.com/office/powerpoint/2010/main" val="5666342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2605C3-1D0B-FEBD-0525-562CD865E4D8}"/>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3CAC262B-0E95-B84E-41B1-7F2434AD1ABE}"/>
              </a:ext>
            </a:extLst>
          </p:cNvPr>
          <p:cNvSpPr txBox="1"/>
          <p:nvPr/>
        </p:nvSpPr>
        <p:spPr>
          <a:xfrm>
            <a:off x="2514637" y="6355371"/>
            <a:ext cx="9266616" cy="461665"/>
          </a:xfrm>
          <a:prstGeom prst="rect">
            <a:avLst/>
          </a:prstGeom>
          <a:solidFill>
            <a:schemeClr val="bg1"/>
          </a:solidFill>
        </p:spPr>
        <p:txBody>
          <a:bodyPr wrap="square" rtlCol="0">
            <a:spAutoFit/>
          </a:bodyPr>
          <a:lstStyle/>
          <a:p>
            <a:pPr algn="r"/>
            <a:endParaRPr lang="en-US" sz="1200" dirty="0">
              <a:latin typeface="Montserrat" pitchFamily="2" charset="77"/>
            </a:endParaRPr>
          </a:p>
          <a:p>
            <a:pPr algn="r"/>
            <a:r>
              <a:rPr lang="en-US" sz="1200" dirty="0">
                <a:latin typeface="Montserrat" pitchFamily="2" charset="77"/>
              </a:rPr>
              <a:t>Sources: </a:t>
            </a:r>
            <a:r>
              <a:rPr lang="en-US" sz="1200" dirty="0">
                <a:solidFill>
                  <a:srgbClr val="A2287E"/>
                </a:solidFill>
                <a:latin typeface="Montserrat" pitchFamily="2" charset="77"/>
                <a:hlinkClick r:id="rId3">
                  <a:extLst>
                    <a:ext uri="{A12FA001-AC4F-418D-AE19-62706E023703}">
                      <ahyp:hlinkClr xmlns:ahyp="http://schemas.microsoft.com/office/drawing/2018/hyperlinkcolor" val="tx"/>
                    </a:ext>
                  </a:extLst>
                </a:hlinkClick>
              </a:rPr>
              <a:t>WE-Care Programme - Oxfam Policy &amp; Practice</a:t>
            </a:r>
            <a:r>
              <a:rPr lang="en-US" sz="1200" dirty="0">
                <a:latin typeface="Montserrat" pitchFamily="2" charset="77"/>
              </a:rPr>
              <a:t>; Learning Collaborative to Advance Normative Change 2019 </a:t>
            </a:r>
          </a:p>
        </p:txBody>
      </p:sp>
      <p:sp>
        <p:nvSpPr>
          <p:cNvPr id="2" name="Title 1">
            <a:extLst>
              <a:ext uri="{FF2B5EF4-FFF2-40B4-BE49-F238E27FC236}">
                <a16:creationId xmlns:a16="http://schemas.microsoft.com/office/drawing/2014/main" id="{14B0D6D4-DA24-26D7-0F52-DD51D9FB3F01}"/>
              </a:ext>
            </a:extLst>
          </p:cNvPr>
          <p:cNvSpPr txBox="1">
            <a:spLocks/>
          </p:cNvSpPr>
          <p:nvPr/>
        </p:nvSpPr>
        <p:spPr>
          <a:xfrm>
            <a:off x="461462" y="317324"/>
            <a:ext cx="8860338" cy="876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Measures of Women’s Time Allocation and Division of Tasks</a:t>
            </a:r>
          </a:p>
        </p:txBody>
      </p:sp>
      <p:pic>
        <p:nvPicPr>
          <p:cNvPr id="6" name="Picture 5">
            <a:extLst>
              <a:ext uri="{FF2B5EF4-FFF2-40B4-BE49-F238E27FC236}">
                <a16:creationId xmlns:a16="http://schemas.microsoft.com/office/drawing/2014/main" id="{B7A53678-B0DD-D8CD-36BD-CEE81DAC9BAD}"/>
              </a:ext>
            </a:extLst>
          </p:cNvPr>
          <p:cNvPicPr>
            <a:picLocks noChangeAspect="1"/>
          </p:cNvPicPr>
          <p:nvPr/>
        </p:nvPicPr>
        <p:blipFill>
          <a:blip r:embed="rId4"/>
          <a:srcRect l="414" t="11978" r="1135"/>
          <a:stretch/>
        </p:blipFill>
        <p:spPr>
          <a:xfrm>
            <a:off x="388023" y="2128723"/>
            <a:ext cx="11325306" cy="4376859"/>
          </a:xfrm>
          <a:prstGeom prst="rect">
            <a:avLst/>
          </a:prstGeom>
          <a:noFill/>
          <a:ln w="3175">
            <a:noFill/>
            <a:miter lim="800000"/>
            <a:headEnd/>
            <a:tailEnd/>
          </a:ln>
          <a:effectLst>
            <a:outerShdw blurRad="431800" sx="104000" sy="104000" algn="ctr" rotWithShape="0">
              <a:prstClr val="black">
                <a:alpha val="36000"/>
              </a:prstClr>
            </a:outerShdw>
          </a:effectLst>
        </p:spPr>
      </p:pic>
      <p:sp>
        <p:nvSpPr>
          <p:cNvPr id="3" name="TextBox 2">
            <a:extLst>
              <a:ext uri="{FF2B5EF4-FFF2-40B4-BE49-F238E27FC236}">
                <a16:creationId xmlns:a16="http://schemas.microsoft.com/office/drawing/2014/main" id="{E5282B02-53C7-63E7-B43D-E9883E494E6B}"/>
              </a:ext>
            </a:extLst>
          </p:cNvPr>
          <p:cNvSpPr txBox="1"/>
          <p:nvPr/>
        </p:nvSpPr>
        <p:spPr>
          <a:xfrm>
            <a:off x="388023" y="1724567"/>
            <a:ext cx="9403536" cy="615553"/>
          </a:xfrm>
          <a:prstGeom prst="rect">
            <a:avLst/>
          </a:prstGeom>
          <a:noFill/>
        </p:spPr>
        <p:txBody>
          <a:bodyPr wrap="none" rtlCol="0">
            <a:spAutoFit/>
          </a:bodyPr>
          <a:lstStyle/>
          <a:p>
            <a:r>
              <a:rPr lang="en-US" sz="1600" dirty="0">
                <a:latin typeface="Montserrat" pitchFamily="2" charset="77"/>
              </a:rPr>
              <a:t>Example results using Oxfam’s guide applied to Gendered work roles for women and girls</a:t>
            </a:r>
          </a:p>
          <a:p>
            <a:endParaRPr lang="en-US" dirty="0"/>
          </a:p>
        </p:txBody>
      </p:sp>
    </p:spTree>
    <p:extLst>
      <p:ext uri="{BB962C8B-B14F-4D97-AF65-F5344CB8AC3E}">
        <p14:creationId xmlns:p14="http://schemas.microsoft.com/office/powerpoint/2010/main" val="24717023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39EBA-8504-02BE-2452-55271D75AA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8F7D7E-90C5-9FFF-0380-36F90D75C987}"/>
              </a:ext>
            </a:extLst>
          </p:cNvPr>
          <p:cNvSpPr txBox="1">
            <a:spLocks/>
          </p:cNvSpPr>
          <p:nvPr/>
        </p:nvSpPr>
        <p:spPr>
          <a:xfrm>
            <a:off x="461462" y="317324"/>
            <a:ext cx="8860338" cy="876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Power Relations: </a:t>
            </a:r>
          </a:p>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Social Network Analysis (SNA)</a:t>
            </a:r>
          </a:p>
        </p:txBody>
      </p:sp>
      <p:sp>
        <p:nvSpPr>
          <p:cNvPr id="3" name="Content Placeholder 2">
            <a:extLst>
              <a:ext uri="{FF2B5EF4-FFF2-40B4-BE49-F238E27FC236}">
                <a16:creationId xmlns:a16="http://schemas.microsoft.com/office/drawing/2014/main" id="{FBC2F642-4FA5-672F-7C8C-333187D872EC}"/>
              </a:ext>
            </a:extLst>
          </p:cNvPr>
          <p:cNvSpPr txBox="1">
            <a:spLocks/>
          </p:cNvSpPr>
          <p:nvPr/>
        </p:nvSpPr>
        <p:spPr>
          <a:xfrm>
            <a:off x="441241" y="1765659"/>
            <a:ext cx="6565845" cy="363128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1800" b="1" dirty="0">
                <a:solidFill>
                  <a:srgbClr val="A2287E"/>
                </a:solidFill>
                <a:latin typeface="Montserrat" pitchFamily="2" charset="77"/>
              </a:rPr>
              <a:t>Network size</a:t>
            </a:r>
          </a:p>
          <a:p>
            <a:pPr>
              <a:spcBef>
                <a:spcPts val="0"/>
              </a:spcBef>
              <a:buClr>
                <a:srgbClr val="A2287E"/>
              </a:buClr>
            </a:pPr>
            <a:r>
              <a:rPr lang="en-US" sz="1800" dirty="0">
                <a:latin typeface="Montserrat" pitchFamily="2" charset="77"/>
              </a:rPr>
              <a:t>Expansion could be sign of building collective power	</a:t>
            </a:r>
          </a:p>
          <a:p>
            <a:pPr marL="0" indent="0">
              <a:spcBef>
                <a:spcPts val="0"/>
              </a:spcBef>
              <a:buNone/>
            </a:pPr>
            <a:r>
              <a:rPr lang="en-US" sz="1800" b="1" dirty="0">
                <a:solidFill>
                  <a:srgbClr val="A2287E"/>
                </a:solidFill>
                <a:latin typeface="Montserrat" pitchFamily="2" charset="77"/>
              </a:rPr>
              <a:t>What is exchanged</a:t>
            </a:r>
          </a:p>
          <a:p>
            <a:pPr>
              <a:spcBef>
                <a:spcPts val="0"/>
              </a:spcBef>
              <a:buClr>
                <a:srgbClr val="A2287E"/>
              </a:buClr>
            </a:pPr>
            <a:r>
              <a:rPr lang="en-US" sz="1800" dirty="0">
                <a:latin typeface="Montserrat" pitchFamily="2" charset="77"/>
              </a:rPr>
              <a:t>Information and support</a:t>
            </a:r>
          </a:p>
          <a:p>
            <a:pPr>
              <a:spcBef>
                <a:spcPts val="0"/>
              </a:spcBef>
              <a:buClr>
                <a:srgbClr val="A2287E"/>
              </a:buClr>
            </a:pPr>
            <a:endParaRPr lang="en-US" sz="1800" dirty="0">
              <a:latin typeface="Montserrat" pitchFamily="2" charset="77"/>
            </a:endParaRPr>
          </a:p>
          <a:p>
            <a:pPr marL="0" indent="0">
              <a:spcBef>
                <a:spcPts val="0"/>
              </a:spcBef>
              <a:buNone/>
            </a:pPr>
            <a:r>
              <a:rPr lang="en-US" sz="1800" b="1" dirty="0">
                <a:solidFill>
                  <a:srgbClr val="A2287E"/>
                </a:solidFill>
                <a:latin typeface="Montserrat" pitchFamily="2" charset="77"/>
              </a:rPr>
              <a:t>Quality of network relationships</a:t>
            </a:r>
          </a:p>
          <a:p>
            <a:pPr>
              <a:spcBef>
                <a:spcPts val="0"/>
              </a:spcBef>
              <a:buClr>
                <a:srgbClr val="A2287E"/>
              </a:buClr>
            </a:pPr>
            <a:r>
              <a:rPr lang="en-US" sz="1800" dirty="0">
                <a:latin typeface="Montserrat" pitchFamily="2" charset="77"/>
              </a:rPr>
              <a:t>Love, respect: critical to improved communication</a:t>
            </a:r>
          </a:p>
          <a:p>
            <a:pPr>
              <a:spcBef>
                <a:spcPts val="0"/>
              </a:spcBef>
              <a:buClr>
                <a:srgbClr val="A2287E"/>
              </a:buClr>
            </a:pPr>
            <a:r>
              <a:rPr lang="en-US" sz="1800" dirty="0">
                <a:latin typeface="Montserrat" pitchFamily="2" charset="77"/>
              </a:rPr>
              <a:t>Trust: critical factor in determining positive collective change</a:t>
            </a:r>
          </a:p>
          <a:p>
            <a:pPr marL="0" indent="0">
              <a:spcBef>
                <a:spcPts val="0"/>
              </a:spcBef>
              <a:buNone/>
            </a:pPr>
            <a:endParaRPr lang="en-US" sz="1800" b="1" dirty="0">
              <a:solidFill>
                <a:srgbClr val="A2287E"/>
              </a:solidFill>
              <a:latin typeface="Montserrat" pitchFamily="2" charset="77"/>
            </a:endParaRPr>
          </a:p>
          <a:p>
            <a:pPr marL="0" indent="0">
              <a:spcBef>
                <a:spcPts val="0"/>
              </a:spcBef>
              <a:buNone/>
            </a:pPr>
            <a:r>
              <a:rPr lang="en-US" sz="1800" b="1" dirty="0">
                <a:solidFill>
                  <a:srgbClr val="A2287E"/>
                </a:solidFill>
                <a:latin typeface="Montserrat" pitchFamily="2" charset="77"/>
              </a:rPr>
              <a:t>Where situated in the network</a:t>
            </a:r>
          </a:p>
          <a:p>
            <a:pPr>
              <a:spcBef>
                <a:spcPts val="0"/>
              </a:spcBef>
              <a:buClr>
                <a:srgbClr val="A2287E"/>
              </a:buClr>
            </a:pPr>
            <a:r>
              <a:rPr lang="en-US" sz="1800" dirty="0">
                <a:latin typeface="Montserrat" pitchFamily="2" charset="77"/>
              </a:rPr>
              <a:t>SNA can provide insights into individuals and organizations that have greater influence and access </a:t>
            </a:r>
            <a:endParaRPr lang="en-US" sz="1800" dirty="0"/>
          </a:p>
        </p:txBody>
      </p:sp>
      <p:pic>
        <p:nvPicPr>
          <p:cNvPr id="4" name="Picture 3">
            <a:extLst>
              <a:ext uri="{FF2B5EF4-FFF2-40B4-BE49-F238E27FC236}">
                <a16:creationId xmlns:a16="http://schemas.microsoft.com/office/drawing/2014/main" id="{CD3657E7-8006-7D15-1DD7-3DA09E8EBCF7}"/>
              </a:ext>
            </a:extLst>
          </p:cNvPr>
          <p:cNvPicPr>
            <a:picLocks noChangeAspect="1"/>
          </p:cNvPicPr>
          <p:nvPr/>
        </p:nvPicPr>
        <p:blipFill>
          <a:blip r:embed="rId3"/>
          <a:srcRect l="6626" r="7015"/>
          <a:stretch/>
        </p:blipFill>
        <p:spPr>
          <a:xfrm>
            <a:off x="7227677" y="1701804"/>
            <a:ext cx="4640733" cy="3935896"/>
          </a:xfrm>
          <a:prstGeom prst="rect">
            <a:avLst/>
          </a:prstGeom>
          <a:noFill/>
          <a:ln w="3175">
            <a:noFill/>
            <a:miter lim="800000"/>
            <a:headEnd/>
            <a:tailEnd/>
          </a:ln>
          <a:effectLst>
            <a:outerShdw blurRad="431800" sx="104000" sy="104000" algn="ctr" rotWithShape="0">
              <a:prstClr val="black">
                <a:alpha val="36000"/>
              </a:prstClr>
            </a:outerShdw>
          </a:effectLst>
        </p:spPr>
      </p:pic>
      <p:cxnSp>
        <p:nvCxnSpPr>
          <p:cNvPr id="7" name="Straight Arrow Connector 6">
            <a:extLst>
              <a:ext uri="{FF2B5EF4-FFF2-40B4-BE49-F238E27FC236}">
                <a16:creationId xmlns:a16="http://schemas.microsoft.com/office/drawing/2014/main" id="{80ADF3A1-6073-3010-ED96-27FC2E7F97FE}"/>
              </a:ext>
            </a:extLst>
          </p:cNvPr>
          <p:cNvCxnSpPr>
            <a:cxnSpLocks/>
          </p:cNvCxnSpPr>
          <p:nvPr/>
        </p:nvCxnSpPr>
        <p:spPr>
          <a:xfrm flipV="1">
            <a:off x="6400799" y="3632200"/>
            <a:ext cx="2819401" cy="1237974"/>
          </a:xfrm>
          <a:prstGeom prst="straightConnector1">
            <a:avLst/>
          </a:prstGeom>
          <a:ln w="47625">
            <a:solidFill>
              <a:srgbClr val="A2287E"/>
            </a:solidFill>
            <a:tailEnd type="triangle"/>
          </a:ln>
          <a:effectLst>
            <a:outerShdw blurRad="558800" sx="104000" sy="104000" algn="ctr" rotWithShape="0">
              <a:prstClr val="black">
                <a:alpha val="36000"/>
              </a:prstClr>
            </a:outerShdw>
          </a:effectLst>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0F409E6-4294-4D6E-9FA6-2F10DADBF232}"/>
              </a:ext>
            </a:extLst>
          </p:cNvPr>
          <p:cNvSpPr txBox="1"/>
          <p:nvPr/>
        </p:nvSpPr>
        <p:spPr>
          <a:xfrm>
            <a:off x="441241" y="5637700"/>
            <a:ext cx="4638261" cy="276999"/>
          </a:xfrm>
          <a:prstGeom prst="rect">
            <a:avLst/>
          </a:prstGeom>
          <a:noFill/>
        </p:spPr>
        <p:txBody>
          <a:bodyPr wrap="square" rtlCol="0">
            <a:spAutoFit/>
          </a:bodyPr>
          <a:lstStyle/>
          <a:p>
            <a:r>
              <a:rPr lang="en-US" sz="1200" dirty="0">
                <a:latin typeface="Montserrat" pitchFamily="2" charset="77"/>
              </a:rPr>
              <a:t>Source: Hillenbrand 2015; Cornwall 2014; Hillenbrand 2023</a:t>
            </a:r>
          </a:p>
        </p:txBody>
      </p:sp>
      <p:sp>
        <p:nvSpPr>
          <p:cNvPr id="12" name="TextBox 11">
            <a:extLst>
              <a:ext uri="{FF2B5EF4-FFF2-40B4-BE49-F238E27FC236}">
                <a16:creationId xmlns:a16="http://schemas.microsoft.com/office/drawing/2014/main" id="{A745CB1A-3D10-A274-7B90-711586268D9E}"/>
              </a:ext>
            </a:extLst>
          </p:cNvPr>
          <p:cNvSpPr txBox="1"/>
          <p:nvPr/>
        </p:nvSpPr>
        <p:spPr>
          <a:xfrm>
            <a:off x="9020251" y="5701555"/>
            <a:ext cx="2870200" cy="276999"/>
          </a:xfrm>
          <a:prstGeom prst="rect">
            <a:avLst/>
          </a:prstGeom>
          <a:noFill/>
        </p:spPr>
        <p:txBody>
          <a:bodyPr wrap="square" rtlCol="0">
            <a:spAutoFit/>
          </a:bodyPr>
          <a:lstStyle/>
          <a:p>
            <a:pPr algn="r"/>
            <a:r>
              <a:rPr lang="en-US" sz="1200" dirty="0">
                <a:latin typeface="Montserrat" pitchFamily="2" charset="77"/>
              </a:rPr>
              <a:t>Image Source: Hillenbrand 2023</a:t>
            </a:r>
          </a:p>
        </p:txBody>
      </p:sp>
    </p:spTree>
    <p:extLst>
      <p:ext uri="{BB962C8B-B14F-4D97-AF65-F5344CB8AC3E}">
        <p14:creationId xmlns:p14="http://schemas.microsoft.com/office/powerpoint/2010/main" val="57219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2" name="Title 1">
            <a:extLst>
              <a:ext uri="{FF2B5EF4-FFF2-40B4-BE49-F238E27FC236}">
                <a16:creationId xmlns:a16="http://schemas.microsoft.com/office/drawing/2014/main" id="{11023B78-1B39-79ED-DE25-9CDB9756003E}"/>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OVERALL Learning Objectives</a:t>
            </a:r>
          </a:p>
        </p:txBody>
      </p:sp>
      <p:grpSp>
        <p:nvGrpSpPr>
          <p:cNvPr id="30" name="Group 29">
            <a:extLst>
              <a:ext uri="{FF2B5EF4-FFF2-40B4-BE49-F238E27FC236}">
                <a16:creationId xmlns:a16="http://schemas.microsoft.com/office/drawing/2014/main" id="{1A02BDBC-F4F2-C7B0-8EB7-2758B882A918}"/>
              </a:ext>
            </a:extLst>
          </p:cNvPr>
          <p:cNvGrpSpPr/>
          <p:nvPr/>
        </p:nvGrpSpPr>
        <p:grpSpPr>
          <a:xfrm>
            <a:off x="761007" y="1821342"/>
            <a:ext cx="2230921" cy="3564698"/>
            <a:chOff x="484914" y="1598317"/>
            <a:chExt cx="2230921" cy="3564698"/>
          </a:xfrm>
        </p:grpSpPr>
        <p:sp>
          <p:nvSpPr>
            <p:cNvPr id="7" name="Rounded Rectangle 6">
              <a:extLst>
                <a:ext uri="{FF2B5EF4-FFF2-40B4-BE49-F238E27FC236}">
                  <a16:creationId xmlns:a16="http://schemas.microsoft.com/office/drawing/2014/main" id="{601DF0EE-4640-CDC0-906C-1B37B15DFEE7}"/>
                </a:ext>
              </a:extLst>
            </p:cNvPr>
            <p:cNvSpPr/>
            <p:nvPr/>
          </p:nvSpPr>
          <p:spPr>
            <a:xfrm>
              <a:off x="484914" y="1598317"/>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8" name="Rectangle 7">
              <a:extLst>
                <a:ext uri="{FF2B5EF4-FFF2-40B4-BE49-F238E27FC236}">
                  <a16:creationId xmlns:a16="http://schemas.microsoft.com/office/drawing/2014/main" id="{DE877FDC-E517-C847-991F-C851CD1CFC7E}"/>
                </a:ext>
              </a:extLst>
            </p:cNvPr>
            <p:cNvSpPr/>
            <p:nvPr/>
          </p:nvSpPr>
          <p:spPr>
            <a:xfrm>
              <a:off x="484914" y="1851086"/>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sym typeface="Arial"/>
              </a:endParaRPr>
            </a:p>
          </p:txBody>
        </p:sp>
      </p:grpSp>
      <p:sp>
        <p:nvSpPr>
          <p:cNvPr id="17" name="Rounded Rectangle 16">
            <a:extLst>
              <a:ext uri="{FF2B5EF4-FFF2-40B4-BE49-F238E27FC236}">
                <a16:creationId xmlns:a16="http://schemas.microsoft.com/office/drawing/2014/main" id="{2BBEEDB1-4074-7275-1BF9-C2D9914C6BC5}"/>
              </a:ext>
            </a:extLst>
          </p:cNvPr>
          <p:cNvSpPr/>
          <p:nvPr/>
        </p:nvSpPr>
        <p:spPr>
          <a:xfrm>
            <a:off x="3612670" y="1821342"/>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18" name="Rounded Rectangle 17">
            <a:extLst>
              <a:ext uri="{FF2B5EF4-FFF2-40B4-BE49-F238E27FC236}">
                <a16:creationId xmlns:a16="http://schemas.microsoft.com/office/drawing/2014/main" id="{AD7B21A7-83C7-D02D-D172-6E9A3347392B}"/>
              </a:ext>
            </a:extLst>
          </p:cNvPr>
          <p:cNvSpPr/>
          <p:nvPr/>
        </p:nvSpPr>
        <p:spPr>
          <a:xfrm>
            <a:off x="6434606" y="1821342"/>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19" name="Rounded Rectangle 18">
            <a:extLst>
              <a:ext uri="{FF2B5EF4-FFF2-40B4-BE49-F238E27FC236}">
                <a16:creationId xmlns:a16="http://schemas.microsoft.com/office/drawing/2014/main" id="{FCAA642C-366E-B97C-B991-01C7F4494CB2}"/>
              </a:ext>
            </a:extLst>
          </p:cNvPr>
          <p:cNvSpPr/>
          <p:nvPr/>
        </p:nvSpPr>
        <p:spPr>
          <a:xfrm>
            <a:off x="9256542" y="1821342"/>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20" name="Rectangle 19">
            <a:extLst>
              <a:ext uri="{FF2B5EF4-FFF2-40B4-BE49-F238E27FC236}">
                <a16:creationId xmlns:a16="http://schemas.microsoft.com/office/drawing/2014/main" id="{B3FA149D-B63A-B8B2-F5A2-5074624D7FC3}"/>
              </a:ext>
            </a:extLst>
          </p:cNvPr>
          <p:cNvSpPr/>
          <p:nvPr/>
        </p:nvSpPr>
        <p:spPr>
          <a:xfrm>
            <a:off x="3612670" y="2074111"/>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21" name="Rectangle 20">
            <a:extLst>
              <a:ext uri="{FF2B5EF4-FFF2-40B4-BE49-F238E27FC236}">
                <a16:creationId xmlns:a16="http://schemas.microsoft.com/office/drawing/2014/main" id="{DA8D2117-38B5-C6E7-47A1-ABB932950282}"/>
              </a:ext>
            </a:extLst>
          </p:cNvPr>
          <p:cNvSpPr/>
          <p:nvPr/>
        </p:nvSpPr>
        <p:spPr>
          <a:xfrm>
            <a:off x="6434606" y="2074111"/>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22" name="Rectangle 21">
            <a:extLst>
              <a:ext uri="{FF2B5EF4-FFF2-40B4-BE49-F238E27FC236}">
                <a16:creationId xmlns:a16="http://schemas.microsoft.com/office/drawing/2014/main" id="{9912C934-7B01-4335-2CB4-9BDC2E43E234}"/>
              </a:ext>
            </a:extLst>
          </p:cNvPr>
          <p:cNvSpPr/>
          <p:nvPr/>
        </p:nvSpPr>
        <p:spPr>
          <a:xfrm>
            <a:off x="9256542" y="2074111"/>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23" name="Text Placeholder 2">
            <a:extLst>
              <a:ext uri="{FF2B5EF4-FFF2-40B4-BE49-F238E27FC236}">
                <a16:creationId xmlns:a16="http://schemas.microsoft.com/office/drawing/2014/main" id="{A7C6ABD8-C87F-ACFE-7E0A-81A4EDFCED93}"/>
              </a:ext>
            </a:extLst>
          </p:cNvPr>
          <p:cNvSpPr txBox="1">
            <a:spLocks/>
          </p:cNvSpPr>
          <p:nvPr/>
        </p:nvSpPr>
        <p:spPr>
          <a:xfrm>
            <a:off x="761007" y="2066097"/>
            <a:ext cx="2002318"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prstClr val="black"/>
                </a:solidFill>
                <a:effectLst/>
                <a:uLnTx/>
                <a:uFillTx/>
                <a:latin typeface="Montserrat SemiBold" pitchFamily="2" charset="77"/>
                <a:ea typeface="+mj-ea"/>
                <a:cs typeface="Calibri" charset="0"/>
                <a:sym typeface="Montserrat"/>
              </a:rPr>
              <a:t>Objective 1</a:t>
            </a:r>
          </a:p>
        </p:txBody>
      </p:sp>
      <p:sp>
        <p:nvSpPr>
          <p:cNvPr id="24" name="Text Placeholder 2">
            <a:extLst>
              <a:ext uri="{FF2B5EF4-FFF2-40B4-BE49-F238E27FC236}">
                <a16:creationId xmlns:a16="http://schemas.microsoft.com/office/drawing/2014/main" id="{85A4199B-32C5-41D1-846A-C1B7422822E5}"/>
              </a:ext>
            </a:extLst>
          </p:cNvPr>
          <p:cNvSpPr txBox="1">
            <a:spLocks/>
          </p:cNvSpPr>
          <p:nvPr/>
        </p:nvSpPr>
        <p:spPr>
          <a:xfrm>
            <a:off x="3612670" y="2066097"/>
            <a:ext cx="2002318" cy="57721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prstClr val="black"/>
                </a:solidFill>
                <a:effectLst/>
                <a:uLnTx/>
                <a:uFillTx/>
                <a:latin typeface="Montserrat SemiBold" pitchFamily="2" charset="77"/>
                <a:ea typeface="+mj-ea"/>
                <a:cs typeface="Calibri" charset="0"/>
                <a:sym typeface="Montserrat"/>
              </a:rPr>
              <a:t>Objective 2</a:t>
            </a:r>
          </a:p>
        </p:txBody>
      </p:sp>
      <p:sp>
        <p:nvSpPr>
          <p:cNvPr id="25" name="Text Placeholder 2">
            <a:extLst>
              <a:ext uri="{FF2B5EF4-FFF2-40B4-BE49-F238E27FC236}">
                <a16:creationId xmlns:a16="http://schemas.microsoft.com/office/drawing/2014/main" id="{D70C5942-0D8C-DBC6-A5A3-4E3E8635E871}"/>
              </a:ext>
            </a:extLst>
          </p:cNvPr>
          <p:cNvSpPr txBox="1">
            <a:spLocks/>
          </p:cNvSpPr>
          <p:nvPr/>
        </p:nvSpPr>
        <p:spPr>
          <a:xfrm>
            <a:off x="6434606" y="2066097"/>
            <a:ext cx="2002318" cy="57721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prstClr val="black"/>
                </a:solidFill>
                <a:effectLst/>
                <a:uLnTx/>
                <a:uFillTx/>
                <a:latin typeface="Montserrat SemiBold" pitchFamily="2" charset="77"/>
                <a:ea typeface="+mj-ea"/>
                <a:cs typeface="Calibri" charset="0"/>
                <a:sym typeface="Montserrat"/>
              </a:rPr>
              <a:t>Objective 3</a:t>
            </a:r>
          </a:p>
        </p:txBody>
      </p:sp>
      <p:sp>
        <p:nvSpPr>
          <p:cNvPr id="26" name="Text Placeholder 2">
            <a:extLst>
              <a:ext uri="{FF2B5EF4-FFF2-40B4-BE49-F238E27FC236}">
                <a16:creationId xmlns:a16="http://schemas.microsoft.com/office/drawing/2014/main" id="{0A3002C1-692C-6E97-EA13-C9DCDE82C5A5}"/>
              </a:ext>
            </a:extLst>
          </p:cNvPr>
          <p:cNvSpPr txBox="1">
            <a:spLocks/>
          </p:cNvSpPr>
          <p:nvPr/>
        </p:nvSpPr>
        <p:spPr>
          <a:xfrm>
            <a:off x="9256542" y="2066097"/>
            <a:ext cx="2002318" cy="57721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prstClr val="black"/>
                </a:solidFill>
                <a:effectLst/>
                <a:uLnTx/>
                <a:uFillTx/>
                <a:latin typeface="Montserrat SemiBold" pitchFamily="2" charset="77"/>
                <a:ea typeface="+mj-ea"/>
                <a:cs typeface="Calibri" charset="0"/>
                <a:sym typeface="Montserrat"/>
              </a:rPr>
              <a:t>Objective 4</a:t>
            </a:r>
          </a:p>
        </p:txBody>
      </p:sp>
      <p:sp>
        <p:nvSpPr>
          <p:cNvPr id="27" name="Google Shape;54;p3">
            <a:extLst>
              <a:ext uri="{FF2B5EF4-FFF2-40B4-BE49-F238E27FC236}">
                <a16:creationId xmlns:a16="http://schemas.microsoft.com/office/drawing/2014/main" id="{52D77855-3273-8F1D-C6EF-02F5A8EACEE0}"/>
              </a:ext>
            </a:extLst>
          </p:cNvPr>
          <p:cNvSpPr txBox="1">
            <a:spLocks/>
          </p:cNvSpPr>
          <p:nvPr/>
        </p:nvSpPr>
        <p:spPr>
          <a:xfrm>
            <a:off x="909912" y="2971524"/>
            <a:ext cx="1933109" cy="220316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Arial"/>
              </a:rPr>
              <a:t>Understand the value of using gender transformative approaches in agrifood systems </a:t>
            </a:r>
            <a:endPar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Montserrat"/>
            </a:endParaRPr>
          </a:p>
        </p:txBody>
      </p:sp>
      <p:sp>
        <p:nvSpPr>
          <p:cNvPr id="28" name="Google Shape;54;p3">
            <a:extLst>
              <a:ext uri="{FF2B5EF4-FFF2-40B4-BE49-F238E27FC236}">
                <a16:creationId xmlns:a16="http://schemas.microsoft.com/office/drawing/2014/main" id="{5EA38480-3F8C-1EB6-D73E-F67F91F07029}"/>
              </a:ext>
            </a:extLst>
          </p:cNvPr>
          <p:cNvSpPr txBox="1">
            <a:spLocks/>
          </p:cNvSpPr>
          <p:nvPr/>
        </p:nvSpPr>
        <p:spPr>
          <a:xfrm>
            <a:off x="3774702" y="3029578"/>
            <a:ext cx="1951288" cy="2087056"/>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Arial"/>
              </a:rPr>
              <a:t>Understand concepts important to gender transformative approaches</a:t>
            </a:r>
          </a:p>
        </p:txBody>
      </p:sp>
      <p:sp>
        <p:nvSpPr>
          <p:cNvPr id="29" name="Google Shape;54;p3">
            <a:extLst>
              <a:ext uri="{FF2B5EF4-FFF2-40B4-BE49-F238E27FC236}">
                <a16:creationId xmlns:a16="http://schemas.microsoft.com/office/drawing/2014/main" id="{2ABBADD4-DEE9-2D21-2619-B93A2332BE64}"/>
              </a:ext>
            </a:extLst>
          </p:cNvPr>
          <p:cNvSpPr txBox="1">
            <a:spLocks/>
          </p:cNvSpPr>
          <p:nvPr/>
        </p:nvSpPr>
        <p:spPr>
          <a:xfrm>
            <a:off x="6607653" y="3029578"/>
            <a:ext cx="2024421" cy="152012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Arial"/>
              </a:rPr>
              <a:t>Understand how gender transformative approaches are operationalized </a:t>
            </a:r>
          </a:p>
          <a:p>
            <a:pPr marL="0" marR="0" lvl="0" indent="0" algn="l" defTabSz="914400" rtl="0" eaLnBrk="1" fontAlgn="auto" latinLnBrk="0" hangingPunct="1">
              <a:lnSpc>
                <a:spcPct val="100000"/>
              </a:lnSpc>
              <a:spcBef>
                <a:spcPts val="0"/>
              </a:spcBef>
              <a:spcAft>
                <a:spcPts val="0"/>
              </a:spcAft>
              <a:buClr>
                <a:srgbClr val="7F7F7F"/>
              </a:buClr>
              <a:buSzPts val="2400"/>
              <a:buFont typeface="Arial"/>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Arial"/>
            </a:endParaRPr>
          </a:p>
        </p:txBody>
      </p:sp>
      <p:sp>
        <p:nvSpPr>
          <p:cNvPr id="54" name="Google Shape;54;p3"/>
          <p:cNvSpPr txBox="1">
            <a:spLocks noGrp="1"/>
          </p:cNvSpPr>
          <p:nvPr>
            <p:ph type="body" idx="1"/>
          </p:nvPr>
        </p:nvSpPr>
        <p:spPr>
          <a:xfrm>
            <a:off x="9443425" y="3029578"/>
            <a:ext cx="1915286" cy="165393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7F7F7F"/>
              </a:buClr>
              <a:buSzPts val="2400"/>
              <a:buNone/>
            </a:pPr>
            <a:r>
              <a:rPr lang="en-US" sz="1800" kern="1200" dirty="0">
                <a:solidFill>
                  <a:schemeClr val="tx1"/>
                </a:solidFill>
                <a:latin typeface="Montserrat" pitchFamily="2" charset="77"/>
                <a:ea typeface="+mj-ea"/>
                <a:cs typeface="Calibri" charset="0"/>
                <a:sym typeface="Arial"/>
              </a:rPr>
              <a:t>Understand how to measure gender transformative change</a:t>
            </a:r>
            <a:endParaRPr sz="1800" kern="1200" dirty="0">
              <a:solidFill>
                <a:schemeClr val="tx1"/>
              </a:solidFill>
              <a:latin typeface="Montserrat" pitchFamily="2" charset="77"/>
              <a:ea typeface="+mj-ea"/>
              <a:cs typeface="Calibri"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37BFEE-349B-BB69-0E9F-4C03CCC6B7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6ADA6F-9584-42B5-E2EF-DB270E46EEAA}"/>
              </a:ext>
            </a:extLst>
          </p:cNvPr>
          <p:cNvSpPr txBox="1">
            <a:spLocks/>
          </p:cNvSpPr>
          <p:nvPr/>
        </p:nvSpPr>
        <p:spPr>
          <a:xfrm>
            <a:off x="461462" y="317324"/>
            <a:ext cx="8860338" cy="876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Women’s Empowerment in Agriculture Index (WEAI)</a:t>
            </a:r>
          </a:p>
        </p:txBody>
      </p:sp>
      <p:sp>
        <p:nvSpPr>
          <p:cNvPr id="3" name="Content Placeholder 2">
            <a:extLst>
              <a:ext uri="{FF2B5EF4-FFF2-40B4-BE49-F238E27FC236}">
                <a16:creationId xmlns:a16="http://schemas.microsoft.com/office/drawing/2014/main" id="{796CF598-86BA-13FA-85F6-CEE39A4A3A50}"/>
              </a:ext>
            </a:extLst>
          </p:cNvPr>
          <p:cNvSpPr txBox="1">
            <a:spLocks/>
          </p:cNvSpPr>
          <p:nvPr/>
        </p:nvSpPr>
        <p:spPr>
          <a:xfrm>
            <a:off x="461462" y="1798788"/>
            <a:ext cx="4308083" cy="406731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buClr>
                <a:srgbClr val="A2287E"/>
              </a:buClr>
            </a:pPr>
            <a:r>
              <a:rPr kumimoji="0" lang="en-US" sz="1800" u="none" strike="noStrike" kern="1200" cap="none" spc="0" normalizeH="0" baseline="0" noProof="0" dirty="0">
                <a:ln>
                  <a:noFill/>
                </a:ln>
                <a:solidFill>
                  <a:prstClr val="black"/>
                </a:solidFill>
                <a:effectLst/>
                <a:uLnTx/>
                <a:uFillTx/>
                <a:latin typeface="Montserrat" pitchFamily="2" charset="77"/>
              </a:rPr>
              <a:t>Captures both women’s and men’s absolute levels of empowerment in agriculture and women’s achievements relative to men within the same household</a:t>
            </a:r>
          </a:p>
          <a:p>
            <a:pPr>
              <a:spcBef>
                <a:spcPts val="0"/>
              </a:spcBef>
              <a:buClr>
                <a:srgbClr val="A2287E"/>
              </a:buClr>
            </a:pPr>
            <a:endParaRPr lang="en-US" sz="1800" dirty="0">
              <a:solidFill>
                <a:prstClr val="black"/>
              </a:solidFill>
              <a:latin typeface="Montserrat" pitchFamily="2" charset="77"/>
            </a:endParaRPr>
          </a:p>
          <a:p>
            <a:pPr>
              <a:spcBef>
                <a:spcPts val="0"/>
              </a:spcBef>
              <a:buClr>
                <a:srgbClr val="A2287E"/>
              </a:buClr>
            </a:pPr>
            <a:r>
              <a:rPr kumimoji="0" lang="en-US" sz="1800" u="none" strike="noStrike" kern="1200" cap="none" spc="0" normalizeH="0" baseline="0" noProof="0" dirty="0">
                <a:ln>
                  <a:noFill/>
                </a:ln>
                <a:solidFill>
                  <a:prstClr val="black"/>
                </a:solidFill>
                <a:effectLst/>
                <a:uLnTx/>
                <a:uFillTx/>
                <a:latin typeface="Montserrat" pitchFamily="2" charset="77"/>
              </a:rPr>
              <a:t>Captures access to productive capital and financial services, group membership and time use </a:t>
            </a:r>
          </a:p>
          <a:p>
            <a:pPr>
              <a:spcBef>
                <a:spcPts val="0"/>
              </a:spcBef>
              <a:buClr>
                <a:srgbClr val="A2287E"/>
              </a:buClr>
            </a:pPr>
            <a:endParaRPr kumimoji="0" lang="en-US" sz="1800" u="none" strike="noStrike" kern="1200" cap="none" spc="0" normalizeH="0" baseline="0" noProof="0" dirty="0">
              <a:ln>
                <a:noFill/>
              </a:ln>
              <a:solidFill>
                <a:prstClr val="black"/>
              </a:solidFill>
              <a:effectLst/>
              <a:uLnTx/>
              <a:uFillTx/>
              <a:latin typeface="Montserrat" pitchFamily="2" charset="77"/>
            </a:endParaRPr>
          </a:p>
          <a:p>
            <a:pPr>
              <a:spcBef>
                <a:spcPts val="0"/>
              </a:spcBef>
              <a:buClr>
                <a:srgbClr val="A2287E"/>
              </a:buClr>
            </a:pPr>
            <a:r>
              <a:rPr kumimoji="0" lang="en-US" sz="1800" u="none" strike="noStrike" kern="1200" cap="none" spc="0" normalizeH="0" baseline="0" noProof="0" dirty="0">
                <a:ln>
                  <a:noFill/>
                </a:ln>
                <a:solidFill>
                  <a:prstClr val="black"/>
                </a:solidFill>
                <a:effectLst/>
                <a:uLnTx/>
                <a:uFillTx/>
                <a:latin typeface="Montserrat" pitchFamily="2" charset="77"/>
              </a:rPr>
              <a:t>Is decomposable to  allow users to track progress on the different dimensions of empowerment</a:t>
            </a:r>
          </a:p>
          <a:p>
            <a:pPr>
              <a:spcBef>
                <a:spcPts val="0"/>
              </a:spcBef>
              <a:buClr>
                <a:srgbClr val="A2287E"/>
              </a:buClr>
            </a:pPr>
            <a:endParaRPr kumimoji="0" lang="en-US" sz="1800" u="none" strike="noStrike" kern="1200" cap="none" spc="0" normalizeH="0" baseline="0" noProof="0" dirty="0">
              <a:ln>
                <a:noFill/>
              </a:ln>
              <a:solidFill>
                <a:prstClr val="black"/>
              </a:solidFill>
              <a:effectLst/>
              <a:uLnTx/>
              <a:uFillTx/>
              <a:latin typeface="Montserrat" pitchFamily="2" charset="77"/>
            </a:endParaRPr>
          </a:p>
          <a:p>
            <a:pPr>
              <a:spcBef>
                <a:spcPts val="0"/>
              </a:spcBef>
              <a:buClr>
                <a:srgbClr val="A2287E"/>
              </a:buClr>
            </a:pPr>
            <a:r>
              <a:rPr kumimoji="0" lang="en-US" sz="1800" u="none" strike="noStrike" kern="1200" cap="none" spc="0" normalizeH="0" baseline="0" noProof="0" dirty="0">
                <a:ln>
                  <a:noFill/>
                </a:ln>
                <a:solidFill>
                  <a:prstClr val="black"/>
                </a:solidFill>
                <a:effectLst/>
                <a:uLnTx/>
                <a:uFillTx/>
                <a:latin typeface="Montserrat" pitchFamily="2" charset="77"/>
              </a:rPr>
              <a:t>Several versions now exist</a:t>
            </a:r>
          </a:p>
          <a:p>
            <a:pPr marL="0" marR="0" lvl="0" indent="0" algn="l" defTabSz="914400" rtl="0" eaLnBrk="1" fontAlgn="auto" latinLnBrk="0" hangingPunct="1">
              <a:lnSpc>
                <a:spcPct val="90000"/>
              </a:lnSpc>
              <a:spcBef>
                <a:spcPts val="0"/>
              </a:spcBef>
              <a:spcAft>
                <a:spcPts val="0"/>
              </a:spcAft>
              <a:buClr>
                <a:srgbClr val="A2287E"/>
              </a:buClr>
              <a:buSzTx/>
              <a:buNone/>
              <a:tabLst/>
              <a:defRPr/>
            </a:pPr>
            <a:endParaRPr kumimoji="0" lang="en-US" sz="1800" u="none" strike="noStrike" kern="1200" cap="none" spc="0" normalizeH="0" baseline="0" noProof="0" dirty="0">
              <a:ln>
                <a:noFill/>
              </a:ln>
              <a:solidFill>
                <a:prstClr val="black"/>
              </a:solidFill>
              <a:effectLst/>
              <a:uLnTx/>
              <a:uFillTx/>
              <a:latin typeface="Montserrat" pitchFamily="2" charset="77"/>
            </a:endParaRPr>
          </a:p>
          <a:p>
            <a:pPr marL="0" marR="0" lvl="0" indent="0" algn="l" defTabSz="914400" rtl="0" eaLnBrk="1" fontAlgn="auto" latinLnBrk="0" hangingPunct="1">
              <a:lnSpc>
                <a:spcPct val="90000"/>
              </a:lnSpc>
              <a:spcBef>
                <a:spcPts val="0"/>
              </a:spcBef>
              <a:spcAft>
                <a:spcPts val="0"/>
              </a:spcAft>
              <a:buClr>
                <a:srgbClr val="A2287E"/>
              </a:buClr>
              <a:buSzTx/>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endParaRPr>
          </a:p>
          <a:p>
            <a:pPr marL="0" marR="0" lvl="0" indent="0" algn="l" defTabSz="914400" rtl="0" eaLnBrk="1" fontAlgn="auto" latinLnBrk="0" hangingPunct="1">
              <a:lnSpc>
                <a:spcPct val="90000"/>
              </a:lnSpc>
              <a:spcBef>
                <a:spcPts val="0"/>
              </a:spcBef>
              <a:spcAft>
                <a:spcPts val="0"/>
              </a:spcAft>
              <a:buClr>
                <a:srgbClr val="A2287E"/>
              </a:buClr>
              <a:buSzTx/>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endParaRPr>
          </a:p>
        </p:txBody>
      </p:sp>
      <p:pic>
        <p:nvPicPr>
          <p:cNvPr id="5" name="Picture 4">
            <a:extLst>
              <a:ext uri="{FF2B5EF4-FFF2-40B4-BE49-F238E27FC236}">
                <a16:creationId xmlns:a16="http://schemas.microsoft.com/office/drawing/2014/main" id="{AE7C3E73-5901-B909-BA93-961E2D21BA97}"/>
              </a:ext>
            </a:extLst>
          </p:cNvPr>
          <p:cNvPicPr>
            <a:picLocks noChangeAspect="1"/>
          </p:cNvPicPr>
          <p:nvPr/>
        </p:nvPicPr>
        <p:blipFill>
          <a:blip r:embed="rId3"/>
          <a:srcRect l="4182" r="1801" b="2864"/>
          <a:stretch/>
        </p:blipFill>
        <p:spPr>
          <a:xfrm>
            <a:off x="5056719" y="1928251"/>
            <a:ext cx="6867618" cy="3456550"/>
          </a:xfrm>
          <a:prstGeom prst="rect">
            <a:avLst/>
          </a:prstGeom>
          <a:noFill/>
          <a:ln w="3175">
            <a:noFill/>
            <a:miter lim="800000"/>
            <a:headEnd/>
            <a:tailEnd/>
          </a:ln>
          <a:effectLst>
            <a:outerShdw blurRad="431800" sx="104000" sy="104000" algn="ctr" rotWithShape="0">
              <a:prstClr val="black">
                <a:alpha val="36000"/>
              </a:prstClr>
            </a:outerShdw>
          </a:effectLst>
        </p:spPr>
      </p:pic>
      <p:sp>
        <p:nvSpPr>
          <p:cNvPr id="6" name="TextBox 5">
            <a:extLst>
              <a:ext uri="{FF2B5EF4-FFF2-40B4-BE49-F238E27FC236}">
                <a16:creationId xmlns:a16="http://schemas.microsoft.com/office/drawing/2014/main" id="{A85F6FE5-F192-C523-539F-2DB4DCEB9C14}"/>
              </a:ext>
            </a:extLst>
          </p:cNvPr>
          <p:cNvSpPr txBox="1"/>
          <p:nvPr/>
        </p:nvSpPr>
        <p:spPr>
          <a:xfrm>
            <a:off x="8511926" y="5589103"/>
            <a:ext cx="3437811" cy="276999"/>
          </a:xfrm>
          <a:prstGeom prst="rect">
            <a:avLst/>
          </a:prstGeom>
          <a:noFill/>
        </p:spPr>
        <p:txBody>
          <a:bodyPr wrap="square" rtlCol="0">
            <a:spAutoFit/>
          </a:bodyPr>
          <a:lstStyle/>
          <a:p>
            <a:pPr algn="r"/>
            <a:r>
              <a:rPr lang="en-US" sz="1200" dirty="0">
                <a:latin typeface="Montserrat" pitchFamily="2" charset="77"/>
              </a:rPr>
              <a:t>Source: Alkire 2013; https:// weai.ifpri.info</a:t>
            </a:r>
          </a:p>
        </p:txBody>
      </p:sp>
    </p:spTree>
    <p:extLst>
      <p:ext uri="{BB962C8B-B14F-4D97-AF65-F5344CB8AC3E}">
        <p14:creationId xmlns:p14="http://schemas.microsoft.com/office/powerpoint/2010/main" val="37881585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AFBC327D-A414-6AB4-8A88-FE7E213F446F}"/>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761C8A9E-2DBA-C4CA-DCFA-F23AA04AA7C0}"/>
              </a:ext>
            </a:extLst>
          </p:cNvPr>
          <p:cNvSpPr txBox="1">
            <a:spLocks noGrp="1"/>
          </p:cNvSpPr>
          <p:nvPr>
            <p:ph type="title"/>
          </p:nvPr>
        </p:nvSpPr>
        <p:spPr>
          <a:xfrm>
            <a:off x="6730584" y="2177143"/>
            <a:ext cx="4710302" cy="1251856"/>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7F7F7F"/>
              </a:buClr>
              <a:buSzPts val="3600"/>
              <a:buFont typeface="Montserrat ExtraBold"/>
              <a:buNone/>
            </a:pPr>
            <a:r>
              <a:rPr lang="en-US" sz="4000" b="1" kern="1200" dirty="0">
                <a:solidFill>
                  <a:schemeClr val="tx1"/>
                </a:solidFill>
                <a:effectLst>
                  <a:outerShdw blurRad="615741" sx="102000" sy="102000" algn="ctr" rotWithShape="0">
                    <a:prstClr val="black">
                      <a:alpha val="16806"/>
                    </a:prstClr>
                  </a:outerShdw>
                </a:effectLst>
                <a:latin typeface="Montserrat ExtraBold" pitchFamily="2" charset="77"/>
                <a:ea typeface="+mj-ea"/>
                <a:cs typeface="Calibri" charset="0"/>
              </a:rPr>
              <a:t>Agency</a:t>
            </a:r>
          </a:p>
        </p:txBody>
      </p:sp>
    </p:spTree>
    <p:extLst>
      <p:ext uri="{BB962C8B-B14F-4D97-AF65-F5344CB8AC3E}">
        <p14:creationId xmlns:p14="http://schemas.microsoft.com/office/powerpoint/2010/main" val="9484409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AA54C-E816-2403-481D-8A42EB9E25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D68D75-BFEF-02AF-0C21-A7A7BC6DD6CE}"/>
              </a:ext>
            </a:extLst>
          </p:cNvPr>
          <p:cNvSpPr txBox="1">
            <a:spLocks/>
          </p:cNvSpPr>
          <p:nvPr/>
        </p:nvSpPr>
        <p:spPr>
          <a:xfrm>
            <a:off x="461462" y="317324"/>
            <a:ext cx="8860338" cy="876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Agency              Power </a:t>
            </a:r>
          </a:p>
        </p:txBody>
      </p:sp>
      <p:pic>
        <p:nvPicPr>
          <p:cNvPr id="4" name="Picture 3" descr="A circular chart with text on it&#10;&#10;Description automatically generated">
            <a:extLst>
              <a:ext uri="{FF2B5EF4-FFF2-40B4-BE49-F238E27FC236}">
                <a16:creationId xmlns:a16="http://schemas.microsoft.com/office/drawing/2014/main" id="{B5A49BA1-EC8A-7C94-5F2F-9F92E2FE54C9}"/>
              </a:ext>
            </a:extLst>
          </p:cNvPr>
          <p:cNvPicPr>
            <a:picLocks noChangeAspect="1"/>
          </p:cNvPicPr>
          <p:nvPr/>
        </p:nvPicPr>
        <p:blipFill>
          <a:blip r:embed="rId3" cstate="print">
            <a:extLst>
              <a:ext uri="{28A0092B-C50C-407E-A947-70E740481C1C}">
                <a14:useLocalDpi xmlns:a14="http://schemas.microsoft.com/office/drawing/2010/main" val="0"/>
              </a:ext>
            </a:extLst>
          </a:blip>
          <a:srcRect t="1585" b="27959"/>
          <a:stretch/>
        </p:blipFill>
        <p:spPr>
          <a:xfrm>
            <a:off x="6910349" y="1565014"/>
            <a:ext cx="4565084" cy="4537612"/>
          </a:xfrm>
          <a:prstGeom prst="rect">
            <a:avLst/>
          </a:prstGeom>
          <a:noFill/>
          <a:ln w="3175">
            <a:noFill/>
            <a:miter lim="800000"/>
            <a:headEnd/>
            <a:tailEnd/>
          </a:ln>
          <a:effectLst>
            <a:outerShdw blurRad="558800" sx="104000" sy="104000" algn="ctr" rotWithShape="0">
              <a:prstClr val="black">
                <a:alpha val="16000"/>
              </a:prstClr>
            </a:outerShdw>
          </a:effectLst>
        </p:spPr>
      </p:pic>
      <p:sp>
        <p:nvSpPr>
          <p:cNvPr id="7" name="Arrow: Left-Right 3">
            <a:extLst>
              <a:ext uri="{FF2B5EF4-FFF2-40B4-BE49-F238E27FC236}">
                <a16:creationId xmlns:a16="http://schemas.microsoft.com/office/drawing/2014/main" id="{4D39EFF3-C8A4-7E59-3132-6411089BFE24}"/>
              </a:ext>
            </a:extLst>
          </p:cNvPr>
          <p:cNvSpPr/>
          <p:nvPr/>
        </p:nvSpPr>
        <p:spPr>
          <a:xfrm>
            <a:off x="2522587" y="483341"/>
            <a:ext cx="1216152" cy="484632"/>
          </a:xfrm>
          <a:prstGeom prst="leftRightArrow">
            <a:avLst/>
          </a:prstGeom>
          <a:solidFill>
            <a:srgbClr val="A2287E">
              <a:alpha val="66000"/>
            </a:srgbClr>
          </a:solidFill>
          <a:ln w="3175">
            <a:solidFill>
              <a:srgbClr val="A2287E">
                <a:alpha val="6000"/>
              </a:srgbClr>
            </a:solidFill>
            <a:miter lim="800000"/>
            <a:headEnd/>
            <a:tailEnd/>
          </a:ln>
          <a:effectLst>
            <a:outerShdw blurRad="558800" sx="104000" sy="104000" algn="ctr" rotWithShape="0">
              <a:prstClr val="black">
                <a:alpha val="1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2">
            <a:extLst>
              <a:ext uri="{FF2B5EF4-FFF2-40B4-BE49-F238E27FC236}">
                <a16:creationId xmlns:a16="http://schemas.microsoft.com/office/drawing/2014/main" id="{687F9EE2-70B2-E3DB-88F4-238191841818}"/>
              </a:ext>
            </a:extLst>
          </p:cNvPr>
          <p:cNvSpPr txBox="1">
            <a:spLocks/>
          </p:cNvSpPr>
          <p:nvPr/>
        </p:nvSpPr>
        <p:spPr>
          <a:xfrm>
            <a:off x="369301" y="1898812"/>
            <a:ext cx="6299855" cy="344037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dirty="0">
                <a:latin typeface="Montserrat" pitchFamily="2" charset="77"/>
              </a:rPr>
              <a:t>Three types of agency are measured in all versions of the WEAI:</a:t>
            </a:r>
          </a:p>
          <a:p>
            <a:pPr marL="0" indent="0">
              <a:lnSpc>
                <a:spcPct val="100000"/>
              </a:lnSpc>
              <a:spcBef>
                <a:spcPts val="0"/>
              </a:spcBef>
              <a:buNone/>
            </a:pPr>
            <a:endParaRPr lang="en-US" sz="1800" dirty="0">
              <a:latin typeface="Montserrat" pitchFamily="2" charset="77"/>
            </a:endParaRPr>
          </a:p>
          <a:p>
            <a:pPr marL="0" indent="0">
              <a:lnSpc>
                <a:spcPct val="100000"/>
              </a:lnSpc>
              <a:spcBef>
                <a:spcPts val="0"/>
              </a:spcBef>
              <a:buNone/>
            </a:pPr>
            <a:r>
              <a:rPr lang="en-US" sz="1800" b="1" i="1" dirty="0">
                <a:solidFill>
                  <a:srgbClr val="A2287E"/>
                </a:solidFill>
                <a:latin typeface="Montserrat" pitchFamily="2" charset="77"/>
              </a:rPr>
              <a:t>Intrinsic agency</a:t>
            </a:r>
            <a:r>
              <a:rPr lang="en-US" sz="1800" dirty="0">
                <a:latin typeface="Montserrat" pitchFamily="2" charset="77"/>
              </a:rPr>
              <a:t>, or </a:t>
            </a:r>
            <a:r>
              <a:rPr lang="en-US" sz="1800" i="1" dirty="0">
                <a:latin typeface="Montserrat" pitchFamily="2" charset="77"/>
              </a:rPr>
              <a:t>power within</a:t>
            </a:r>
            <a:r>
              <a:rPr lang="en-US" sz="1800" dirty="0">
                <a:latin typeface="Montserrat" pitchFamily="2" charset="77"/>
              </a:rPr>
              <a:t>, reflects a person’s internal voice, self-respect or self-confidence.</a:t>
            </a:r>
          </a:p>
          <a:p>
            <a:pPr marL="0" indent="0">
              <a:lnSpc>
                <a:spcPct val="100000"/>
              </a:lnSpc>
              <a:spcBef>
                <a:spcPts val="0"/>
              </a:spcBef>
              <a:buNone/>
            </a:pPr>
            <a:endParaRPr lang="en-US" sz="1800" i="1" dirty="0">
              <a:latin typeface="Montserrat" pitchFamily="2" charset="77"/>
            </a:endParaRPr>
          </a:p>
          <a:p>
            <a:pPr marL="0" indent="0">
              <a:lnSpc>
                <a:spcPct val="100000"/>
              </a:lnSpc>
              <a:spcBef>
                <a:spcPts val="0"/>
              </a:spcBef>
              <a:buNone/>
            </a:pPr>
            <a:r>
              <a:rPr lang="en-US" sz="1800" b="1" i="1" dirty="0">
                <a:solidFill>
                  <a:srgbClr val="A2287E"/>
                </a:solidFill>
                <a:latin typeface="Montserrat" pitchFamily="2" charset="77"/>
              </a:rPr>
              <a:t>Instrumental agency</a:t>
            </a:r>
            <a:r>
              <a:rPr lang="en-US" sz="1800" dirty="0">
                <a:latin typeface="Montserrat" pitchFamily="2" charset="77"/>
              </a:rPr>
              <a:t>, or </a:t>
            </a:r>
            <a:r>
              <a:rPr lang="en-US" sz="1800" i="1" dirty="0">
                <a:latin typeface="Montserrat" pitchFamily="2" charset="77"/>
              </a:rPr>
              <a:t>power to</a:t>
            </a:r>
            <a:r>
              <a:rPr lang="en-US" sz="1800" dirty="0">
                <a:latin typeface="Montserrat" pitchFamily="2" charset="77"/>
              </a:rPr>
              <a:t>, captures a person’s ability to make decisions in their own best interest.</a:t>
            </a:r>
          </a:p>
          <a:p>
            <a:pPr marL="0" indent="0">
              <a:lnSpc>
                <a:spcPct val="100000"/>
              </a:lnSpc>
              <a:spcBef>
                <a:spcPts val="0"/>
              </a:spcBef>
              <a:buNone/>
            </a:pPr>
            <a:endParaRPr lang="en-US" sz="1800" i="1" dirty="0">
              <a:latin typeface="Montserrat" pitchFamily="2" charset="77"/>
            </a:endParaRPr>
          </a:p>
          <a:p>
            <a:pPr marL="0" indent="0">
              <a:lnSpc>
                <a:spcPct val="100000"/>
              </a:lnSpc>
              <a:spcBef>
                <a:spcPts val="0"/>
              </a:spcBef>
              <a:buNone/>
            </a:pPr>
            <a:r>
              <a:rPr lang="en-US" sz="1800" b="1" i="1" dirty="0">
                <a:solidFill>
                  <a:srgbClr val="A2287E"/>
                </a:solidFill>
                <a:latin typeface="Montserrat" pitchFamily="2" charset="77"/>
              </a:rPr>
              <a:t>Collective agency</a:t>
            </a:r>
            <a:r>
              <a:rPr lang="en-US" sz="1800" dirty="0">
                <a:latin typeface="Montserrat" pitchFamily="2" charset="77"/>
              </a:rPr>
              <a:t>, or </a:t>
            </a:r>
            <a:r>
              <a:rPr lang="en-US" sz="1800" i="1" dirty="0">
                <a:latin typeface="Montserrat" pitchFamily="2" charset="77"/>
              </a:rPr>
              <a:t>power with</a:t>
            </a:r>
            <a:r>
              <a:rPr lang="en-US" sz="1800" dirty="0">
                <a:latin typeface="Montserrat" pitchFamily="2" charset="77"/>
              </a:rPr>
              <a:t>, is the power individuals get from acting together with others.</a:t>
            </a:r>
          </a:p>
        </p:txBody>
      </p:sp>
      <p:sp>
        <p:nvSpPr>
          <p:cNvPr id="9" name="TextBox 8">
            <a:extLst>
              <a:ext uri="{FF2B5EF4-FFF2-40B4-BE49-F238E27FC236}">
                <a16:creationId xmlns:a16="http://schemas.microsoft.com/office/drawing/2014/main" id="{5D2952DC-B989-A040-A4F5-28B8E387A6B3}"/>
              </a:ext>
            </a:extLst>
          </p:cNvPr>
          <p:cNvSpPr txBox="1"/>
          <p:nvPr/>
        </p:nvSpPr>
        <p:spPr>
          <a:xfrm>
            <a:off x="3560000" y="5654292"/>
            <a:ext cx="3109156" cy="276999"/>
          </a:xfrm>
          <a:prstGeom prst="rect">
            <a:avLst/>
          </a:prstGeom>
          <a:noFill/>
        </p:spPr>
        <p:txBody>
          <a:bodyPr wrap="square" rtlCol="0">
            <a:spAutoFit/>
          </a:bodyPr>
          <a:lstStyle/>
          <a:p>
            <a:pPr algn="r"/>
            <a:r>
              <a:rPr lang="en-US" sz="1200" dirty="0">
                <a:latin typeface="Montserrat" pitchFamily="2" charset="77"/>
              </a:rPr>
              <a:t>Sources: IFPRI </a:t>
            </a:r>
            <a:r>
              <a:rPr lang="en-US" sz="1200" dirty="0">
                <a:solidFill>
                  <a:srgbClr val="A2287E"/>
                </a:solidFill>
                <a:latin typeface="Montserrat" pitchFamily="2" charset="77"/>
                <a:hlinkClick r:id="rId4">
                  <a:extLst>
                    <a:ext uri="{A12FA001-AC4F-418D-AE19-62706E023703}">
                      <ahyp:hlinkClr xmlns:ahyp="http://schemas.microsoft.com/office/drawing/2018/hyperlinkcolor" val="tx"/>
                    </a:ext>
                  </a:extLst>
                </a:hlinkClick>
              </a:rPr>
              <a:t>Pro-WEAI</a:t>
            </a:r>
            <a:r>
              <a:rPr lang="en-US" sz="1200" dirty="0">
                <a:latin typeface="Montserrat" pitchFamily="2" charset="77"/>
              </a:rPr>
              <a:t>; </a:t>
            </a:r>
            <a:r>
              <a:rPr lang="en-US" sz="1200" dirty="0" err="1">
                <a:latin typeface="Montserrat" pitchFamily="2" charset="77"/>
              </a:rPr>
              <a:t>Malapit</a:t>
            </a:r>
            <a:r>
              <a:rPr lang="en-US" sz="1200" dirty="0">
                <a:latin typeface="Montserrat" pitchFamily="2" charset="77"/>
              </a:rPr>
              <a:t> 2019</a:t>
            </a:r>
          </a:p>
        </p:txBody>
      </p:sp>
    </p:spTree>
    <p:extLst>
      <p:ext uri="{BB962C8B-B14F-4D97-AF65-F5344CB8AC3E}">
        <p14:creationId xmlns:p14="http://schemas.microsoft.com/office/powerpoint/2010/main" val="42892470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097A83-A47D-61D6-4D8A-5402B59E99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DB59DE-8B90-1C6F-EE21-CEBBAC5D01B8}"/>
              </a:ext>
            </a:extLst>
          </p:cNvPr>
          <p:cNvSpPr txBox="1">
            <a:spLocks/>
          </p:cNvSpPr>
          <p:nvPr/>
        </p:nvSpPr>
        <p:spPr>
          <a:xfrm>
            <a:off x="461462" y="317324"/>
            <a:ext cx="8860338" cy="876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Agency: qualitative approach </a:t>
            </a:r>
          </a:p>
        </p:txBody>
      </p:sp>
      <p:sp>
        <p:nvSpPr>
          <p:cNvPr id="8" name="Content Placeholder 2">
            <a:extLst>
              <a:ext uri="{FF2B5EF4-FFF2-40B4-BE49-F238E27FC236}">
                <a16:creationId xmlns:a16="http://schemas.microsoft.com/office/drawing/2014/main" id="{22A0665D-5C36-86B0-09C5-C648638DA5B4}"/>
              </a:ext>
            </a:extLst>
          </p:cNvPr>
          <p:cNvSpPr txBox="1">
            <a:spLocks/>
          </p:cNvSpPr>
          <p:nvPr/>
        </p:nvSpPr>
        <p:spPr>
          <a:xfrm>
            <a:off x="418997" y="1698752"/>
            <a:ext cx="6299855" cy="36731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err="1">
                <a:ln>
                  <a:noFill/>
                </a:ln>
                <a:solidFill>
                  <a:prstClr val="black"/>
                </a:solidFill>
                <a:effectLst/>
                <a:uLnTx/>
                <a:uFillTx/>
                <a:latin typeface="Montserrat" pitchFamily="2" charset="77"/>
                <a:ea typeface="+mn-ea"/>
                <a:cs typeface="+mn-cs"/>
              </a:rPr>
              <a:t>Gennovate</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rPr>
              <a:t> Ladder of Power and Freedom</a:t>
            </a:r>
          </a:p>
        </p:txBody>
      </p:sp>
      <p:pic>
        <p:nvPicPr>
          <p:cNvPr id="3" name="Content Placeholder 6" descr="A blue and green striped background with white text&#10;&#10;Description automatically generated">
            <a:extLst>
              <a:ext uri="{FF2B5EF4-FFF2-40B4-BE49-F238E27FC236}">
                <a16:creationId xmlns:a16="http://schemas.microsoft.com/office/drawing/2014/main" id="{CA0877D6-FD42-14EA-22CE-F7F6160D9E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997" y="2219196"/>
            <a:ext cx="7115038" cy="3674708"/>
          </a:xfrm>
          <a:prstGeom prst="rect">
            <a:avLst/>
          </a:prstGeom>
          <a:noFill/>
          <a:ln w="3175">
            <a:noFill/>
            <a:miter lim="800000"/>
            <a:headEnd/>
            <a:tailEnd/>
          </a:ln>
          <a:effectLst>
            <a:outerShdw blurRad="558800" sx="104000" sy="104000" algn="ctr" rotWithShape="0">
              <a:prstClr val="black">
                <a:alpha val="16000"/>
              </a:prstClr>
            </a:outerShdw>
          </a:effectLst>
        </p:spPr>
      </p:pic>
      <p:pic>
        <p:nvPicPr>
          <p:cNvPr id="5" name="Picture 4" descr="Ladder in half renovated room">
            <a:extLst>
              <a:ext uri="{FF2B5EF4-FFF2-40B4-BE49-F238E27FC236}">
                <a16:creationId xmlns:a16="http://schemas.microsoft.com/office/drawing/2014/main" id="{E11C263A-2171-5B97-A704-DCBD2FD4CAAB}"/>
              </a:ext>
            </a:extLst>
          </p:cNvPr>
          <p:cNvPicPr>
            <a:picLocks noChangeAspect="1"/>
          </p:cNvPicPr>
          <p:nvPr/>
        </p:nvPicPr>
        <p:blipFill>
          <a:blip r:embed="rId4" cstate="print">
            <a:extLst>
              <a:ext uri="{28A0092B-C50C-407E-A947-70E740481C1C}">
                <a14:useLocalDpi xmlns:a14="http://schemas.microsoft.com/office/drawing/2010/main" val="0"/>
              </a:ext>
            </a:extLst>
          </a:blip>
          <a:srcRect l="27147" t="31235" r="31228"/>
          <a:stretch/>
        </p:blipFill>
        <p:spPr>
          <a:xfrm>
            <a:off x="7991771" y="1728989"/>
            <a:ext cx="3781232" cy="4164915"/>
          </a:xfrm>
          <a:prstGeom prst="rect">
            <a:avLst/>
          </a:prstGeom>
          <a:noFill/>
          <a:ln w="3175">
            <a:solidFill>
              <a:srgbClr val="A2287E">
                <a:alpha val="6000"/>
              </a:srgbClr>
            </a:solidFill>
            <a:miter lim="800000"/>
            <a:headEnd/>
            <a:tailEnd/>
          </a:ln>
          <a:effectLst>
            <a:outerShdw blurRad="558800" sx="104000" sy="104000" algn="ctr" rotWithShape="0">
              <a:prstClr val="black">
                <a:alpha val="16000"/>
              </a:prstClr>
            </a:outerShdw>
          </a:effectLst>
        </p:spPr>
      </p:pic>
      <p:sp>
        <p:nvSpPr>
          <p:cNvPr id="6" name="TextBox 5">
            <a:extLst>
              <a:ext uri="{FF2B5EF4-FFF2-40B4-BE49-F238E27FC236}">
                <a16:creationId xmlns:a16="http://schemas.microsoft.com/office/drawing/2014/main" id="{E0D86A2A-3975-4256-48C3-796D2D9F6A33}"/>
              </a:ext>
            </a:extLst>
          </p:cNvPr>
          <p:cNvSpPr txBox="1"/>
          <p:nvPr/>
        </p:nvSpPr>
        <p:spPr>
          <a:xfrm>
            <a:off x="4820033" y="6047038"/>
            <a:ext cx="2714002" cy="276999"/>
          </a:xfrm>
          <a:prstGeom prst="rect">
            <a:avLst/>
          </a:prstGeom>
          <a:noFill/>
        </p:spPr>
        <p:txBody>
          <a:bodyPr wrap="square" rtlCol="0">
            <a:spAutoFit/>
          </a:bodyPr>
          <a:lstStyle/>
          <a:p>
            <a:pPr algn="r"/>
            <a:r>
              <a:rPr lang="en-US" sz="1200" dirty="0">
                <a:latin typeface="Montserrat" pitchFamily="2" charset="77"/>
              </a:rPr>
              <a:t>Source: https://gennovate.org</a:t>
            </a:r>
          </a:p>
        </p:txBody>
      </p:sp>
    </p:spTree>
    <p:extLst>
      <p:ext uri="{BB962C8B-B14F-4D97-AF65-F5344CB8AC3E}">
        <p14:creationId xmlns:p14="http://schemas.microsoft.com/office/powerpoint/2010/main" val="3763373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86EBDF-6E8F-C90E-B330-4D925D3633DD}"/>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C960AAB0-5F19-F146-709A-67BEC68B5CA2}"/>
              </a:ext>
            </a:extLst>
          </p:cNvPr>
          <p:cNvSpPr txBox="1"/>
          <p:nvPr/>
        </p:nvSpPr>
        <p:spPr>
          <a:xfrm>
            <a:off x="9988825" y="6558807"/>
            <a:ext cx="1738926" cy="276999"/>
          </a:xfrm>
          <a:prstGeom prst="rect">
            <a:avLst/>
          </a:prstGeom>
          <a:solidFill>
            <a:schemeClr val="bg1"/>
          </a:solidFill>
        </p:spPr>
        <p:txBody>
          <a:bodyPr wrap="square" rtlCol="0">
            <a:spAutoFit/>
          </a:bodyPr>
          <a:lstStyle/>
          <a:p>
            <a:pPr algn="r"/>
            <a:r>
              <a:rPr lang="en-US" sz="1200" dirty="0">
                <a:latin typeface="Montserrat" pitchFamily="2" charset="77"/>
              </a:rPr>
              <a:t>Source: </a:t>
            </a:r>
            <a:r>
              <a:rPr lang="en-US" sz="1200" dirty="0" err="1">
                <a:latin typeface="Montserrat" pitchFamily="2" charset="77"/>
              </a:rPr>
              <a:t>Delea</a:t>
            </a:r>
            <a:r>
              <a:rPr lang="en-US" sz="1200" dirty="0">
                <a:latin typeface="Montserrat" pitchFamily="2" charset="77"/>
              </a:rPr>
              <a:t> 2021</a:t>
            </a:r>
          </a:p>
        </p:txBody>
      </p:sp>
      <p:sp>
        <p:nvSpPr>
          <p:cNvPr id="2" name="Title 1">
            <a:extLst>
              <a:ext uri="{FF2B5EF4-FFF2-40B4-BE49-F238E27FC236}">
                <a16:creationId xmlns:a16="http://schemas.microsoft.com/office/drawing/2014/main" id="{5308D7DF-2E91-039D-C3C7-239C004842DC}"/>
              </a:ext>
            </a:extLst>
          </p:cNvPr>
          <p:cNvSpPr txBox="1">
            <a:spLocks/>
          </p:cNvSpPr>
          <p:nvPr/>
        </p:nvSpPr>
        <p:spPr>
          <a:xfrm>
            <a:off x="461462" y="317324"/>
            <a:ext cx="8860338" cy="70640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Collective Agency </a:t>
            </a:r>
          </a:p>
        </p:txBody>
      </p:sp>
      <p:sp>
        <p:nvSpPr>
          <p:cNvPr id="4" name="Content Placeholder 2">
            <a:extLst>
              <a:ext uri="{FF2B5EF4-FFF2-40B4-BE49-F238E27FC236}">
                <a16:creationId xmlns:a16="http://schemas.microsoft.com/office/drawing/2014/main" id="{62A56FE3-4AFA-F900-4DD4-300BF8BC9962}"/>
              </a:ext>
            </a:extLst>
          </p:cNvPr>
          <p:cNvSpPr txBox="1">
            <a:spLocks/>
          </p:cNvSpPr>
          <p:nvPr/>
        </p:nvSpPr>
        <p:spPr>
          <a:xfrm>
            <a:off x="337931" y="1757000"/>
            <a:ext cx="11380304" cy="99613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buClrTx/>
              <a:buSzTx/>
              <a:buFont typeface="Arial" panose="020B0604020202020204" pitchFamily="34" charset="0"/>
              <a:buNone/>
              <a:tabLst/>
              <a:defRPr/>
            </a:pPr>
            <a:r>
              <a:rPr kumimoji="0" lang="en-US" sz="1400" b="1" u="none" strike="noStrike" kern="1200" cap="none" spc="0" normalizeH="0" baseline="0" noProof="0" dirty="0">
                <a:ln>
                  <a:noFill/>
                </a:ln>
                <a:solidFill>
                  <a:srgbClr val="A2287E"/>
                </a:solidFill>
                <a:effectLst/>
                <a:uLnTx/>
                <a:uFillTx/>
              </a:rPr>
              <a:t>Collective agency </a:t>
            </a:r>
            <a:r>
              <a:rPr kumimoji="0" lang="en-US" sz="1400" u="none" strike="noStrike" kern="1200" cap="none" spc="0" normalizeH="0" baseline="0" noProof="0" dirty="0">
                <a:ln>
                  <a:noFill/>
                </a:ln>
                <a:solidFill>
                  <a:schemeClr val="tx1"/>
                </a:solidFill>
                <a:effectLst/>
                <a:uLnTx/>
                <a:uFillTx/>
              </a:rPr>
              <a:t>refers to a group’s or network’s perceived ability to come together, establish common goals or shared interests, and take action to attain those goals/interests.</a:t>
            </a:r>
          </a:p>
          <a:p>
            <a:pPr marL="0" marR="0" lvl="0" indent="0" algn="l" defTabSz="914400" rtl="0" eaLnBrk="1" fontAlgn="auto" latinLnBrk="0" hangingPunct="1">
              <a:lnSpc>
                <a:spcPct val="100000"/>
              </a:lnSpc>
              <a:spcBef>
                <a:spcPts val="0"/>
              </a:spcBef>
              <a:buClrTx/>
              <a:buSzTx/>
              <a:buFont typeface="Arial" panose="020B0604020202020204" pitchFamily="34" charset="0"/>
              <a:buNone/>
              <a:tabLst/>
              <a:defRPr/>
            </a:pPr>
            <a:endParaRPr kumimoji="0" lang="en-US" sz="1400" u="none" strike="noStrike" kern="1200" cap="none" spc="0" normalizeH="0" baseline="0" noProof="0" dirty="0">
              <a:ln>
                <a:noFill/>
              </a:ln>
              <a:solidFill>
                <a:schemeClr val="tx1"/>
              </a:solidFill>
              <a:effectLst/>
              <a:uLnTx/>
              <a:uFillTx/>
            </a:endParaRPr>
          </a:p>
          <a:p>
            <a:pPr marL="0" marR="0" lvl="0" indent="0" algn="l" defTabSz="914400" rtl="0" eaLnBrk="1" fontAlgn="auto" latinLnBrk="0" hangingPunct="1">
              <a:lnSpc>
                <a:spcPct val="100000"/>
              </a:lnSpc>
              <a:spcBef>
                <a:spcPts val="0"/>
              </a:spcBef>
              <a:buClrTx/>
              <a:buSzTx/>
              <a:buFont typeface="Arial" panose="020B0604020202020204" pitchFamily="34" charset="0"/>
              <a:buNone/>
              <a:tabLst/>
              <a:defRPr/>
            </a:pPr>
            <a:r>
              <a:rPr kumimoji="0" lang="en-US" sz="1400" b="1" strike="noStrike" kern="1200" cap="none" spc="0" normalizeH="0" baseline="0" noProof="0" dirty="0">
                <a:ln>
                  <a:noFill/>
                </a:ln>
                <a:solidFill>
                  <a:srgbClr val="A2287E"/>
                </a:solidFill>
                <a:effectLst/>
                <a:uLnTx/>
                <a:uFillTx/>
              </a:rPr>
              <a:t>Group-related collective agency scale</a:t>
            </a:r>
          </a:p>
        </p:txBody>
      </p:sp>
      <p:sp>
        <p:nvSpPr>
          <p:cNvPr id="7" name="Rounded Rectangle 6">
            <a:extLst>
              <a:ext uri="{FF2B5EF4-FFF2-40B4-BE49-F238E27FC236}">
                <a16:creationId xmlns:a16="http://schemas.microsoft.com/office/drawing/2014/main" id="{E93BDEA1-11D2-2F36-8151-82B4438CC8B1}"/>
              </a:ext>
            </a:extLst>
          </p:cNvPr>
          <p:cNvSpPr/>
          <p:nvPr/>
        </p:nvSpPr>
        <p:spPr>
          <a:xfrm>
            <a:off x="350234" y="2753139"/>
            <a:ext cx="11368001" cy="3787537"/>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9" name="Content Placeholder 2">
            <a:extLst>
              <a:ext uri="{FF2B5EF4-FFF2-40B4-BE49-F238E27FC236}">
                <a16:creationId xmlns:a16="http://schemas.microsoft.com/office/drawing/2014/main" id="{BD308ACF-CBC6-E266-C6F7-285AED9E31ED}"/>
              </a:ext>
            </a:extLst>
          </p:cNvPr>
          <p:cNvSpPr txBox="1">
            <a:spLocks/>
          </p:cNvSpPr>
          <p:nvPr/>
        </p:nvSpPr>
        <p:spPr>
          <a:xfrm>
            <a:off x="461462" y="2938936"/>
            <a:ext cx="10908903" cy="182190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buClrTx/>
              <a:buSzTx/>
              <a:buFont typeface="Arial" panose="020B0604020202020204" pitchFamily="34" charset="0"/>
              <a:buNone/>
              <a:tabLst/>
              <a:defRPr/>
            </a:pPr>
            <a:r>
              <a:rPr kumimoji="0" lang="en-US" sz="1400" b="1" u="none" strike="noStrike" kern="100" cap="none" spc="0" normalizeH="0" baseline="0" noProof="0" dirty="0">
                <a:ln>
                  <a:noFill/>
                </a:ln>
                <a:solidFill>
                  <a:srgbClr val="A2287E"/>
                </a:solidFill>
                <a:effectLst/>
                <a:uLnTx/>
                <a:uFillTx/>
                <a:ea typeface="Aptos" panose="020B0004020202020204" pitchFamily="34" charset="0"/>
                <a:cs typeface="Times New Roman" panose="02020603050405020304" pitchFamily="18" charset="0"/>
              </a:rPr>
              <a:t>Intrinsic collective agency </a:t>
            </a: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(1=Disagree 2= Partly agree 3=Completely agree)</a:t>
            </a:r>
          </a:p>
          <a:p>
            <a:pPr marL="342900" marR="0" lvl="0" indent="-342900" algn="l" defTabSz="914400" rtl="0" eaLnBrk="1" fontAlgn="auto" latinLnBrk="0" hangingPunct="1">
              <a:lnSpc>
                <a:spcPct val="100000"/>
              </a:lnSpc>
              <a:spcBef>
                <a:spcPts val="0"/>
              </a:spcBef>
              <a:buClr>
                <a:srgbClr val="A2287E"/>
              </a:buClr>
              <a:buSzTx/>
              <a:buFont typeface="+mj-lt"/>
              <a:buAutoNum type="arabicPeriod"/>
              <a:tabLst/>
              <a:defRPr/>
            </a:pP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You feel you can personally help to advance your [name] group’s goals. </a:t>
            </a:r>
          </a:p>
          <a:p>
            <a:pPr marL="342900" marR="0" lvl="0" indent="-342900" algn="l" defTabSz="914400" rtl="0" eaLnBrk="1" fontAlgn="auto" latinLnBrk="0" hangingPunct="1">
              <a:lnSpc>
                <a:spcPct val="100000"/>
              </a:lnSpc>
              <a:spcBef>
                <a:spcPts val="0"/>
              </a:spcBef>
              <a:buClr>
                <a:srgbClr val="A2287E"/>
              </a:buClr>
              <a:buSzTx/>
              <a:buFont typeface="+mj-lt"/>
              <a:buAutoNum type="arabicPeriod"/>
              <a:tabLst/>
              <a:defRPr/>
            </a:pP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(When you want to, you feel you can cooperate with your [name] group members to advance group goals. </a:t>
            </a:r>
          </a:p>
          <a:p>
            <a:pPr marL="342900" marR="0" lvl="0" indent="-342900" algn="l" defTabSz="914400" rtl="0" eaLnBrk="1" fontAlgn="auto" latinLnBrk="0" hangingPunct="1">
              <a:lnSpc>
                <a:spcPct val="100000"/>
              </a:lnSpc>
              <a:spcBef>
                <a:spcPts val="0"/>
              </a:spcBef>
              <a:buClr>
                <a:srgbClr val="A2287E"/>
              </a:buClr>
              <a:buSzTx/>
              <a:buFont typeface="+mj-lt"/>
              <a:buAutoNum type="arabicPeriod"/>
              <a:tabLst/>
              <a:defRPr/>
            </a:pP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You are willing to advance your [name] group’s [name] group’s goals with other members because you see value in contributing to the group. </a:t>
            </a:r>
          </a:p>
          <a:p>
            <a:pPr marL="342900" marR="0" lvl="0" indent="-342900" algn="l" defTabSz="914400" rtl="0" eaLnBrk="1" fontAlgn="auto" latinLnBrk="0" hangingPunct="1">
              <a:lnSpc>
                <a:spcPct val="100000"/>
              </a:lnSpc>
              <a:spcBef>
                <a:spcPts val="0"/>
              </a:spcBef>
              <a:buClr>
                <a:srgbClr val="A2287E"/>
              </a:buClr>
              <a:buSzTx/>
              <a:buFont typeface="+mj-lt"/>
              <a:buAutoNum type="arabicPeriod"/>
              <a:tabLst/>
              <a:defRPr/>
            </a:pP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You feel that members of your [name] group can find ways to cooperate with each other to advance group goals. </a:t>
            </a:r>
          </a:p>
          <a:p>
            <a:pPr marL="342900" marR="0" lvl="0" indent="-342900" algn="l" defTabSz="914400" rtl="0" eaLnBrk="1" fontAlgn="auto" latinLnBrk="0" hangingPunct="1">
              <a:lnSpc>
                <a:spcPct val="100000"/>
              </a:lnSpc>
              <a:spcBef>
                <a:spcPts val="0"/>
              </a:spcBef>
              <a:buClr>
                <a:srgbClr val="A2287E"/>
              </a:buClr>
              <a:buSzTx/>
              <a:buFont typeface="+mj-lt"/>
              <a:buAutoNum type="arabicPeriod"/>
              <a:tabLst/>
              <a:defRPr/>
            </a:pP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You feel that your [name] group can achieve group goals when members cooperate with each other. </a:t>
            </a:r>
          </a:p>
          <a:p>
            <a:pPr marL="342900" marR="0" lvl="0" indent="-342900" algn="l" defTabSz="914400" rtl="0" eaLnBrk="1" fontAlgn="auto" latinLnBrk="0" hangingPunct="1">
              <a:lnSpc>
                <a:spcPct val="100000"/>
              </a:lnSpc>
              <a:spcBef>
                <a:spcPts val="0"/>
              </a:spcBef>
              <a:buClr>
                <a:srgbClr val="A2287E"/>
              </a:buClr>
              <a:buSzTx/>
              <a:buFont typeface="+mj-lt"/>
              <a:buAutoNum type="arabicPeriod"/>
              <a:tabLst/>
              <a:defRPr/>
            </a:pP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The members of your [name] group believe they should cooperate with each other to advance group goals. </a:t>
            </a:r>
          </a:p>
        </p:txBody>
      </p:sp>
      <p:sp>
        <p:nvSpPr>
          <p:cNvPr id="10" name="Content Placeholder 2">
            <a:extLst>
              <a:ext uri="{FF2B5EF4-FFF2-40B4-BE49-F238E27FC236}">
                <a16:creationId xmlns:a16="http://schemas.microsoft.com/office/drawing/2014/main" id="{868A4975-B1F8-01A3-C9E0-524C6B7E2FCE}"/>
              </a:ext>
            </a:extLst>
          </p:cNvPr>
          <p:cNvSpPr txBox="1">
            <a:spLocks/>
          </p:cNvSpPr>
          <p:nvPr/>
        </p:nvSpPr>
        <p:spPr>
          <a:xfrm>
            <a:off x="473765" y="4809411"/>
            <a:ext cx="10819451" cy="1594528"/>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buClrTx/>
              <a:buSzTx/>
              <a:buFont typeface="Arial" panose="020B0604020202020204" pitchFamily="34" charset="0"/>
              <a:buNone/>
              <a:tabLst/>
              <a:defRPr/>
            </a:pPr>
            <a:r>
              <a:rPr kumimoji="0" lang="en-US" sz="1400" b="1" u="none" strike="noStrike" kern="100" cap="none" spc="0" normalizeH="0" baseline="0" noProof="0" dirty="0">
                <a:ln>
                  <a:noFill/>
                </a:ln>
                <a:solidFill>
                  <a:srgbClr val="A2287E"/>
                </a:solidFill>
                <a:effectLst/>
                <a:uLnTx/>
                <a:uFillTx/>
                <a:ea typeface="Aptos" panose="020B0004020202020204" pitchFamily="34" charset="0"/>
                <a:cs typeface="Times New Roman" panose="02020603050405020304" pitchFamily="18" charset="0"/>
              </a:rPr>
              <a:t>Instrumental collective agency </a:t>
            </a: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(1=Low extent 2=Medium extent 3=High extent)</a:t>
            </a:r>
          </a:p>
          <a:p>
            <a:pPr marL="342900" marR="0" lvl="0" indent="-342900" algn="l" defTabSz="914400" rtl="0" eaLnBrk="1" fontAlgn="auto" latinLnBrk="0" hangingPunct="1">
              <a:lnSpc>
                <a:spcPct val="100000"/>
              </a:lnSpc>
              <a:spcBef>
                <a:spcPts val="0"/>
              </a:spcBef>
              <a:buClr>
                <a:srgbClr val="A2287E"/>
              </a:buClr>
              <a:buSzTx/>
              <a:buFont typeface="+mj-lt"/>
              <a:buAutoNum type="arabicPeriod"/>
              <a:tabLst/>
              <a:defRPr/>
            </a:pP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To what extent did you cooperate with members of your [name] Group to advance group goals?</a:t>
            </a:r>
          </a:p>
          <a:p>
            <a:pPr marL="342900" marR="0" lvl="0" indent="-342900" algn="l" defTabSz="914400" rtl="0" eaLnBrk="1" fontAlgn="auto" latinLnBrk="0" hangingPunct="1">
              <a:lnSpc>
                <a:spcPct val="100000"/>
              </a:lnSpc>
              <a:spcBef>
                <a:spcPts val="0"/>
              </a:spcBef>
              <a:buClr>
                <a:srgbClr val="A2287E"/>
              </a:buClr>
              <a:buSzTx/>
              <a:buFont typeface="+mj-lt"/>
              <a:buAutoNum type="arabicPeriod"/>
              <a:tabLst/>
              <a:defRPr/>
            </a:pP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To what extent did the support of your [name] Group members, help you to achieve some of your personal goals? </a:t>
            </a:r>
          </a:p>
          <a:p>
            <a:pPr marL="342900" marR="0" lvl="0" indent="-342900" algn="l" defTabSz="914400" rtl="0" eaLnBrk="1" fontAlgn="auto" latinLnBrk="0" hangingPunct="1">
              <a:lnSpc>
                <a:spcPct val="100000"/>
              </a:lnSpc>
              <a:spcBef>
                <a:spcPts val="0"/>
              </a:spcBef>
              <a:buClr>
                <a:srgbClr val="A2287E"/>
              </a:buClr>
              <a:buSzTx/>
              <a:buFont typeface="+mj-lt"/>
              <a:buAutoNum type="arabicPeriod"/>
              <a:tabLst/>
              <a:defRPr/>
            </a:pP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To what extent did your [name] group members agree on new goals to advance together as a group?</a:t>
            </a:r>
          </a:p>
          <a:p>
            <a:pPr marL="342900" marR="0" lvl="0" indent="-342900" algn="l" defTabSz="914400" rtl="0" eaLnBrk="1" fontAlgn="auto" latinLnBrk="0" hangingPunct="1">
              <a:lnSpc>
                <a:spcPct val="100000"/>
              </a:lnSpc>
              <a:spcBef>
                <a:spcPts val="0"/>
              </a:spcBef>
              <a:buClr>
                <a:srgbClr val="A2287E"/>
              </a:buClr>
              <a:buSzTx/>
              <a:buFont typeface="+mj-lt"/>
              <a:buAutoNum type="arabicPeriod"/>
              <a:tabLst/>
              <a:defRPr/>
            </a:pP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To what extent did your [name] group members cooperate with each other to advance group goals?</a:t>
            </a:r>
          </a:p>
          <a:p>
            <a:pPr marL="342900" marR="0" lvl="0" indent="-342900" algn="l" defTabSz="914400" rtl="0" eaLnBrk="1" fontAlgn="auto" latinLnBrk="0" hangingPunct="1">
              <a:lnSpc>
                <a:spcPct val="100000"/>
              </a:lnSpc>
              <a:spcBef>
                <a:spcPts val="0"/>
              </a:spcBef>
              <a:buClr>
                <a:srgbClr val="A2287E"/>
              </a:buClr>
              <a:buSzTx/>
              <a:buFont typeface="+mj-lt"/>
              <a:buAutoNum type="arabicPeriod"/>
              <a:tabLst/>
              <a:defRPr/>
            </a:pP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 To what extent did your [name] group make progress on advancing group goals? </a:t>
            </a:r>
          </a:p>
          <a:p>
            <a:pPr marL="342900" marR="0" lvl="0" indent="-342900" algn="l" defTabSz="914400" rtl="0" eaLnBrk="1" fontAlgn="auto" latinLnBrk="0" hangingPunct="1">
              <a:lnSpc>
                <a:spcPct val="100000"/>
              </a:lnSpc>
              <a:spcBef>
                <a:spcPts val="0"/>
              </a:spcBef>
              <a:buClr>
                <a:srgbClr val="A2287E"/>
              </a:buClr>
              <a:buSzTx/>
              <a:buFont typeface="+mj-lt"/>
              <a:buAutoNum type="arabicPeriod"/>
              <a:tabLst/>
              <a:defRPr/>
            </a:pPr>
            <a:r>
              <a:rPr kumimoji="0" lang="en-US" sz="1400" u="none" strike="noStrike" kern="100" cap="none" spc="0" normalizeH="0" baseline="0" noProof="0" dirty="0">
                <a:ln>
                  <a:noFill/>
                </a:ln>
                <a:solidFill>
                  <a:schemeClr val="tx1"/>
                </a:solidFill>
                <a:effectLst/>
                <a:uLnTx/>
                <a:uFillTx/>
                <a:ea typeface="Aptos" panose="020B0004020202020204" pitchFamily="34" charset="0"/>
                <a:cs typeface="Times New Roman" panose="02020603050405020304" pitchFamily="18" charset="0"/>
              </a:rPr>
              <a:t> To what extent did you observe other program groups achieve their group goals? </a:t>
            </a:r>
            <a:endParaRPr kumimoji="0" lang="en-US" sz="1400" u="none" strike="noStrike" kern="1200" cap="none" spc="0" normalizeH="0" baseline="0" noProof="0" dirty="0">
              <a:ln>
                <a:noFill/>
              </a:ln>
              <a:solidFill>
                <a:schemeClr val="tx1"/>
              </a:solidFill>
              <a:effectLst/>
              <a:uLnTx/>
              <a:uFillTx/>
            </a:endParaRPr>
          </a:p>
        </p:txBody>
      </p:sp>
    </p:spTree>
    <p:extLst>
      <p:ext uri="{BB962C8B-B14F-4D97-AF65-F5344CB8AC3E}">
        <p14:creationId xmlns:p14="http://schemas.microsoft.com/office/powerpoint/2010/main" val="31469592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7">
          <a:extLst>
            <a:ext uri="{FF2B5EF4-FFF2-40B4-BE49-F238E27FC236}">
              <a16:creationId xmlns:a16="http://schemas.microsoft.com/office/drawing/2014/main" id="{2619A2B9-E878-CE36-2BD7-C8765FC6092C}"/>
            </a:ext>
          </a:extLst>
        </p:cNvPr>
        <p:cNvGrpSpPr/>
        <p:nvPr/>
      </p:nvGrpSpPr>
      <p:grpSpPr>
        <a:xfrm>
          <a:off x="0" y="0"/>
          <a:ext cx="0" cy="0"/>
          <a:chOff x="0" y="0"/>
          <a:chExt cx="0" cy="0"/>
        </a:xfrm>
      </p:grpSpPr>
      <p:sp>
        <p:nvSpPr>
          <p:cNvPr id="108" name="Google Shape;108;p18">
            <a:extLst>
              <a:ext uri="{FF2B5EF4-FFF2-40B4-BE49-F238E27FC236}">
                <a16:creationId xmlns:a16="http://schemas.microsoft.com/office/drawing/2014/main" id="{A899B525-59EE-7029-A259-1E9AA3BCA706}"/>
              </a:ext>
            </a:extLst>
          </p:cNvPr>
          <p:cNvSpPr txBox="1">
            <a:spLocks noGrp="1"/>
          </p:cNvSpPr>
          <p:nvPr>
            <p:ph type="title"/>
          </p:nvPr>
        </p:nvSpPr>
        <p:spPr>
          <a:xfrm>
            <a:off x="6302923" y="423511"/>
            <a:ext cx="5641703" cy="3524436"/>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7F7F7F"/>
              </a:buClr>
              <a:buSzPts val="3600"/>
              <a:buFont typeface="Montserrat ExtraBold"/>
              <a:buNone/>
            </a:pP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Stepwise process to develop gender transformative change indicators </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grpSp>
        <p:nvGrpSpPr>
          <p:cNvPr id="6" name="Group 5">
            <a:extLst>
              <a:ext uri="{FF2B5EF4-FFF2-40B4-BE49-F238E27FC236}">
                <a16:creationId xmlns:a16="http://schemas.microsoft.com/office/drawing/2014/main" id="{596F792C-0591-EE8E-9550-21A3456F7594}"/>
              </a:ext>
            </a:extLst>
          </p:cNvPr>
          <p:cNvGrpSpPr/>
          <p:nvPr/>
        </p:nvGrpSpPr>
        <p:grpSpPr>
          <a:xfrm>
            <a:off x="6315624" y="3987830"/>
            <a:ext cx="5279652" cy="621068"/>
            <a:chOff x="6385197" y="3762724"/>
            <a:chExt cx="5279652" cy="524352"/>
          </a:xfrm>
        </p:grpSpPr>
        <p:sp>
          <p:nvSpPr>
            <p:cNvPr id="2" name="Google Shape;47;g30838b89d9c_0_0">
              <a:extLst>
                <a:ext uri="{FF2B5EF4-FFF2-40B4-BE49-F238E27FC236}">
                  <a16:creationId xmlns:a16="http://schemas.microsoft.com/office/drawing/2014/main" id="{04490D58-4EE9-1375-AF96-996A49367EAD}"/>
                </a:ext>
              </a:extLst>
            </p:cNvPr>
            <p:cNvSpPr txBox="1">
              <a:spLocks/>
            </p:cNvSpPr>
            <p:nvPr/>
          </p:nvSpPr>
          <p:spPr>
            <a:xfrm>
              <a:off x="6385197" y="3773801"/>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Section </a:t>
              </a:r>
              <a:r>
                <a:rPr lang="en-US" sz="2800" cap="all" dirty="0">
                  <a:solidFill>
                    <a:prstClr val="black"/>
                  </a:solidFill>
                  <a:latin typeface="Montserrat Light" pitchFamily="2" charset="77"/>
                  <a:ea typeface="+mn-ea"/>
                  <a:cs typeface="+mn-cs"/>
                  <a:sym typeface="Arial"/>
                </a:rPr>
                <a:t>3</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cxnSp>
          <p:nvCxnSpPr>
            <p:cNvPr id="3" name="Straight Connector 12">
              <a:extLst>
                <a:ext uri="{FF2B5EF4-FFF2-40B4-BE49-F238E27FC236}">
                  <a16:creationId xmlns:a16="http://schemas.microsoft.com/office/drawing/2014/main" id="{88D14BBB-F3B5-36A3-452C-6E6E95535B2B}"/>
                </a:ext>
              </a:extLst>
            </p:cNvPr>
            <p:cNvCxnSpPr>
              <a:cxnSpLocks/>
            </p:cNvCxnSpPr>
            <p:nvPr/>
          </p:nvCxnSpPr>
          <p:spPr>
            <a:xfrm>
              <a:off x="6426548" y="3762724"/>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9187560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021495-1AE3-1826-3DE2-FCBC727C74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2E3C20-902F-D32C-CC2A-59FC3BA2ADF7}"/>
              </a:ext>
            </a:extLst>
          </p:cNvPr>
          <p:cNvSpPr txBox="1">
            <a:spLocks/>
          </p:cNvSpPr>
          <p:nvPr/>
        </p:nvSpPr>
        <p:spPr>
          <a:xfrm>
            <a:off x="7950833" y="2896158"/>
            <a:ext cx="4241167" cy="876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5-step process</a:t>
            </a:r>
          </a:p>
        </p:txBody>
      </p:sp>
      <p:pic>
        <p:nvPicPr>
          <p:cNvPr id="10" name="Content Placeholder 3" descr="A diagram of steps to change indicators&#10;&#10;Description automatically generated">
            <a:extLst>
              <a:ext uri="{FF2B5EF4-FFF2-40B4-BE49-F238E27FC236}">
                <a16:creationId xmlns:a16="http://schemas.microsoft.com/office/drawing/2014/main" id="{D2DF7D5E-F3CB-0B78-AB15-36A746F9BAFD}"/>
              </a:ext>
            </a:extLst>
          </p:cNvPr>
          <p:cNvPicPr>
            <a:picLocks noChangeAspect="1"/>
          </p:cNvPicPr>
          <p:nvPr/>
        </p:nvPicPr>
        <p:blipFill rotWithShape="1">
          <a:blip r:embed="rId3"/>
          <a:srcRect t="7853" b="7426"/>
          <a:stretch/>
        </p:blipFill>
        <p:spPr>
          <a:xfrm>
            <a:off x="439838" y="345585"/>
            <a:ext cx="7040708" cy="6166830"/>
          </a:xfrm>
          <a:prstGeom prst="rect">
            <a:avLst/>
          </a:prstGeom>
          <a:noFill/>
          <a:ln w="3175">
            <a:solidFill>
              <a:srgbClr val="A2287E">
                <a:alpha val="26000"/>
              </a:srgbClr>
            </a:solidFill>
            <a:miter lim="800000"/>
            <a:headEnd/>
            <a:tailEnd/>
          </a:ln>
          <a:effectLst>
            <a:outerShdw blurRad="558800" sx="104000" sy="104000" algn="ctr" rotWithShape="0">
              <a:prstClr val="black">
                <a:alpha val="16000"/>
              </a:prstClr>
            </a:outerShdw>
          </a:effectLst>
        </p:spPr>
      </p:pic>
      <p:sp>
        <p:nvSpPr>
          <p:cNvPr id="11" name="TextBox 10">
            <a:extLst>
              <a:ext uri="{FF2B5EF4-FFF2-40B4-BE49-F238E27FC236}">
                <a16:creationId xmlns:a16="http://schemas.microsoft.com/office/drawing/2014/main" id="{1EB0FE4D-F6F3-CA3C-6370-D257B6E67D8B}"/>
              </a:ext>
            </a:extLst>
          </p:cNvPr>
          <p:cNvSpPr txBox="1"/>
          <p:nvPr/>
        </p:nvSpPr>
        <p:spPr>
          <a:xfrm>
            <a:off x="7849680" y="5451843"/>
            <a:ext cx="4110828" cy="461665"/>
          </a:xfrm>
          <a:prstGeom prst="rect">
            <a:avLst/>
          </a:prstGeom>
          <a:noFill/>
        </p:spPr>
        <p:txBody>
          <a:bodyPr wrap="square" rtlCol="0">
            <a:spAutoFit/>
          </a:bodyPr>
          <a:lstStyle/>
          <a:p>
            <a:r>
              <a:rPr lang="en-US" sz="1200" dirty="0">
                <a:latin typeface="Montserrat" pitchFamily="2" charset="77"/>
              </a:rPr>
              <a:t>Source: FAO, IFAD, WFP &amp; CGIAR Gender Impact Platform 2023 </a:t>
            </a:r>
          </a:p>
        </p:txBody>
      </p:sp>
    </p:spTree>
    <p:extLst>
      <p:ext uri="{BB962C8B-B14F-4D97-AF65-F5344CB8AC3E}">
        <p14:creationId xmlns:p14="http://schemas.microsoft.com/office/powerpoint/2010/main" val="39227331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D407F2-11FF-A037-0A40-80034F363E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EF3E7C-F188-0274-0C9D-CE066CA41CC8}"/>
              </a:ext>
            </a:extLst>
          </p:cNvPr>
          <p:cNvSpPr txBox="1">
            <a:spLocks/>
          </p:cNvSpPr>
          <p:nvPr/>
        </p:nvSpPr>
        <p:spPr>
          <a:xfrm>
            <a:off x="461462" y="317324"/>
            <a:ext cx="8860338" cy="876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Step 1: Create an impact statement</a:t>
            </a:r>
          </a:p>
        </p:txBody>
      </p:sp>
      <p:pic>
        <p:nvPicPr>
          <p:cNvPr id="4" name="Content Placeholder 3" descr="A diagram of a diagram&#10;&#10;Description automatically generated with medium confidence">
            <a:extLst>
              <a:ext uri="{FF2B5EF4-FFF2-40B4-BE49-F238E27FC236}">
                <a16:creationId xmlns:a16="http://schemas.microsoft.com/office/drawing/2014/main" id="{B372F65B-7C72-F755-9A23-82F7C7F777AD}"/>
              </a:ext>
            </a:extLst>
          </p:cNvPr>
          <p:cNvPicPr>
            <a:picLocks noChangeAspect="1"/>
          </p:cNvPicPr>
          <p:nvPr/>
        </p:nvPicPr>
        <p:blipFill rotWithShape="1">
          <a:blip r:embed="rId3">
            <a:extLst>
              <a:ext uri="{28A0092B-C50C-407E-A947-70E740481C1C}">
                <a14:useLocalDpi xmlns:a14="http://schemas.microsoft.com/office/drawing/2010/main" val="0"/>
              </a:ext>
            </a:extLst>
          </a:blip>
          <a:srcRect l="656" t="10833" r="677" b="2230"/>
          <a:stretch/>
        </p:blipFill>
        <p:spPr>
          <a:xfrm>
            <a:off x="461462" y="1683833"/>
            <a:ext cx="6537710" cy="4294094"/>
          </a:xfrm>
          <a:prstGeom prst="rect">
            <a:avLst/>
          </a:prstGeom>
          <a:noFill/>
          <a:ln w="3175">
            <a:solidFill>
              <a:srgbClr val="A2287E">
                <a:alpha val="26000"/>
              </a:srgbClr>
            </a:solidFill>
            <a:miter lim="800000"/>
            <a:headEnd/>
            <a:tailEnd/>
          </a:ln>
          <a:effectLst>
            <a:outerShdw blurRad="558800" sx="104000" sy="104000" algn="ctr" rotWithShape="0">
              <a:prstClr val="black">
                <a:alpha val="16000"/>
              </a:prstClr>
            </a:outerShdw>
          </a:effectLst>
        </p:spPr>
      </p:pic>
      <p:sp>
        <p:nvSpPr>
          <p:cNvPr id="7" name="Oval 6">
            <a:extLst>
              <a:ext uri="{FF2B5EF4-FFF2-40B4-BE49-F238E27FC236}">
                <a16:creationId xmlns:a16="http://schemas.microsoft.com/office/drawing/2014/main" id="{7A015CB4-54AF-EA38-2F6A-84DA143A057C}"/>
              </a:ext>
            </a:extLst>
          </p:cNvPr>
          <p:cNvSpPr/>
          <p:nvPr/>
        </p:nvSpPr>
        <p:spPr>
          <a:xfrm>
            <a:off x="746083" y="3215003"/>
            <a:ext cx="847603" cy="280717"/>
          </a:xfrm>
          <a:prstGeom prst="ellipse">
            <a:avLst/>
          </a:prstGeom>
          <a:noFill/>
          <a:ln w="12700">
            <a:solidFill>
              <a:srgbClr val="A2287E"/>
            </a:solidFill>
          </a:ln>
          <a:effectLst>
            <a:outerShdw blurRad="127000" sx="102000" sy="102000" algn="ctr" rotWithShape="0">
              <a:prstClr val="black">
                <a:alpha val="36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Oval 8">
            <a:extLst>
              <a:ext uri="{FF2B5EF4-FFF2-40B4-BE49-F238E27FC236}">
                <a16:creationId xmlns:a16="http://schemas.microsoft.com/office/drawing/2014/main" id="{7B3970F4-902E-81E0-0220-95F707454D0F}"/>
              </a:ext>
            </a:extLst>
          </p:cNvPr>
          <p:cNvSpPr/>
          <p:nvPr/>
        </p:nvSpPr>
        <p:spPr>
          <a:xfrm>
            <a:off x="2833505" y="4487699"/>
            <a:ext cx="1104937" cy="308522"/>
          </a:xfrm>
          <a:prstGeom prst="ellipse">
            <a:avLst/>
          </a:prstGeom>
          <a:noFill/>
          <a:ln w="12700">
            <a:solidFill>
              <a:srgbClr val="A2287E"/>
            </a:solidFill>
          </a:ln>
          <a:effectLst>
            <a:outerShdw blurRad="127000" sx="102000" sy="102000" algn="ctr" rotWithShape="0">
              <a:prstClr val="black">
                <a:alpha val="36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Oval 9">
            <a:extLst>
              <a:ext uri="{FF2B5EF4-FFF2-40B4-BE49-F238E27FC236}">
                <a16:creationId xmlns:a16="http://schemas.microsoft.com/office/drawing/2014/main" id="{B8277ACF-8C9F-B7B3-3CFF-799E2B24BC6E}"/>
              </a:ext>
            </a:extLst>
          </p:cNvPr>
          <p:cNvSpPr/>
          <p:nvPr/>
        </p:nvSpPr>
        <p:spPr>
          <a:xfrm>
            <a:off x="2820442" y="4254901"/>
            <a:ext cx="1321617" cy="308522"/>
          </a:xfrm>
          <a:prstGeom prst="ellipse">
            <a:avLst/>
          </a:prstGeom>
          <a:noFill/>
          <a:ln w="12700">
            <a:solidFill>
              <a:srgbClr val="A2287E"/>
            </a:solidFill>
          </a:ln>
          <a:effectLst>
            <a:outerShdw blurRad="127000" sx="102000" sy="102000" algn="ctr" rotWithShape="0">
              <a:prstClr val="black">
                <a:alpha val="36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Oval 10">
            <a:extLst>
              <a:ext uri="{FF2B5EF4-FFF2-40B4-BE49-F238E27FC236}">
                <a16:creationId xmlns:a16="http://schemas.microsoft.com/office/drawing/2014/main" id="{FFF1EF88-7075-69DE-8235-533CF6F62B69}"/>
              </a:ext>
            </a:extLst>
          </p:cNvPr>
          <p:cNvSpPr/>
          <p:nvPr/>
        </p:nvSpPr>
        <p:spPr>
          <a:xfrm>
            <a:off x="5575089" y="3722464"/>
            <a:ext cx="748074" cy="280717"/>
          </a:xfrm>
          <a:prstGeom prst="ellipse">
            <a:avLst/>
          </a:prstGeom>
          <a:noFill/>
          <a:ln w="12700">
            <a:solidFill>
              <a:srgbClr val="A2287E"/>
            </a:solidFill>
          </a:ln>
          <a:effectLst>
            <a:outerShdw blurRad="127000" sx="102000" sy="102000" algn="ctr" rotWithShape="0">
              <a:prstClr val="black">
                <a:alpha val="36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Oval 11">
            <a:extLst>
              <a:ext uri="{FF2B5EF4-FFF2-40B4-BE49-F238E27FC236}">
                <a16:creationId xmlns:a16="http://schemas.microsoft.com/office/drawing/2014/main" id="{3532F43C-4E86-6C5B-D36D-1862841C91C0}"/>
              </a:ext>
            </a:extLst>
          </p:cNvPr>
          <p:cNvSpPr/>
          <p:nvPr/>
        </p:nvSpPr>
        <p:spPr>
          <a:xfrm>
            <a:off x="5566462" y="2986042"/>
            <a:ext cx="748074" cy="280717"/>
          </a:xfrm>
          <a:prstGeom prst="ellipse">
            <a:avLst/>
          </a:prstGeom>
          <a:noFill/>
          <a:ln w="12700">
            <a:solidFill>
              <a:srgbClr val="A2287E"/>
            </a:solidFill>
          </a:ln>
          <a:effectLst>
            <a:outerShdw blurRad="127000" sx="102000" sy="102000" algn="ctr" rotWithShape="0">
              <a:prstClr val="black">
                <a:alpha val="36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TextBox 12">
            <a:extLst>
              <a:ext uri="{FF2B5EF4-FFF2-40B4-BE49-F238E27FC236}">
                <a16:creationId xmlns:a16="http://schemas.microsoft.com/office/drawing/2014/main" id="{A050A7BF-473B-025F-DD06-677A12B91D04}"/>
              </a:ext>
            </a:extLst>
          </p:cNvPr>
          <p:cNvSpPr txBox="1"/>
          <p:nvPr/>
        </p:nvSpPr>
        <p:spPr>
          <a:xfrm>
            <a:off x="7348671" y="1920802"/>
            <a:ext cx="4381867" cy="1754326"/>
          </a:xfrm>
          <a:prstGeom prst="rect">
            <a:avLst/>
          </a:prstGeom>
          <a:noFill/>
        </p:spPr>
        <p:txBody>
          <a:bodyPr wrap="square">
            <a:spAutoFit/>
          </a:bodyPr>
          <a:lstStyle/>
          <a:p>
            <a:pPr algn="l"/>
            <a:r>
              <a:rPr lang="en-US" u="none" strike="noStrike" baseline="0" dirty="0">
                <a:latin typeface="Montserrat" pitchFamily="2" charset="77"/>
              </a:rPr>
              <a:t>Determine the longer-term impacts that the research or development program is expected to contribute to, clearly identifying who is intended to benefit from the program and in what way</a:t>
            </a:r>
          </a:p>
        </p:txBody>
      </p:sp>
      <p:sp>
        <p:nvSpPr>
          <p:cNvPr id="14" name="Content Placeholder 2">
            <a:extLst>
              <a:ext uri="{FF2B5EF4-FFF2-40B4-BE49-F238E27FC236}">
                <a16:creationId xmlns:a16="http://schemas.microsoft.com/office/drawing/2014/main" id="{90234500-8856-FF71-DA19-EDE8B0D97177}"/>
              </a:ext>
            </a:extLst>
          </p:cNvPr>
          <p:cNvSpPr txBox="1">
            <a:spLocks/>
          </p:cNvSpPr>
          <p:nvPr/>
        </p:nvSpPr>
        <p:spPr>
          <a:xfrm>
            <a:off x="7348671" y="3942682"/>
            <a:ext cx="4528019" cy="12414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595959"/>
                </a:solidFill>
                <a:latin typeface="Candara" panose="020E05020303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595959"/>
                </a:solidFill>
                <a:latin typeface="Candara" panose="020E05020303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595959"/>
                </a:solidFill>
                <a:latin typeface="Candara" panose="020E05020303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595959"/>
                </a:solidFill>
                <a:latin typeface="Candara" panose="020E05020303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595959"/>
                </a:solidFill>
                <a:latin typeface="Candara" panose="020E05020303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1800" b="1" dirty="0">
                <a:solidFill>
                  <a:srgbClr val="A2287E"/>
                </a:solidFill>
                <a:latin typeface="Montserrat" pitchFamily="2" charset="77"/>
              </a:rPr>
              <a:t>Example:</a:t>
            </a:r>
          </a:p>
          <a:p>
            <a:pPr marL="0" indent="0">
              <a:spcBef>
                <a:spcPts val="0"/>
              </a:spcBef>
              <a:buNone/>
            </a:pPr>
            <a:r>
              <a:rPr lang="en-US" sz="1800" dirty="0">
                <a:solidFill>
                  <a:schemeClr val="tx1"/>
                </a:solidFill>
                <a:latin typeface="Montserrat" pitchFamily="2" charset="77"/>
              </a:rPr>
              <a:t>Increased participation in decision making on crop production and sales for women farmers</a:t>
            </a:r>
          </a:p>
        </p:txBody>
      </p:sp>
      <p:sp>
        <p:nvSpPr>
          <p:cNvPr id="15" name="TextBox 14">
            <a:extLst>
              <a:ext uri="{FF2B5EF4-FFF2-40B4-BE49-F238E27FC236}">
                <a16:creationId xmlns:a16="http://schemas.microsoft.com/office/drawing/2014/main" id="{9CBEC495-24CF-CDEB-1272-9F2289D2D45D}"/>
              </a:ext>
            </a:extLst>
          </p:cNvPr>
          <p:cNvSpPr txBox="1"/>
          <p:nvPr/>
        </p:nvSpPr>
        <p:spPr>
          <a:xfrm>
            <a:off x="6957124" y="5658106"/>
            <a:ext cx="5164960" cy="276999"/>
          </a:xfrm>
          <a:prstGeom prst="rect">
            <a:avLst/>
          </a:prstGeom>
          <a:noFill/>
        </p:spPr>
        <p:txBody>
          <a:bodyPr wrap="square" rtlCol="0">
            <a:spAutoFit/>
          </a:bodyPr>
          <a:lstStyle/>
          <a:p>
            <a:pPr algn="r"/>
            <a:r>
              <a:rPr lang="en-US" sz="1200" dirty="0">
                <a:latin typeface="Montserrat" pitchFamily="2" charset="77"/>
              </a:rPr>
              <a:t>Source: FAO, IFAD, WFP &amp; CGIAR Gender Impact Platform 2023 </a:t>
            </a:r>
          </a:p>
        </p:txBody>
      </p:sp>
    </p:spTree>
    <p:extLst>
      <p:ext uri="{BB962C8B-B14F-4D97-AF65-F5344CB8AC3E}">
        <p14:creationId xmlns:p14="http://schemas.microsoft.com/office/powerpoint/2010/main" val="41556932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76597A-4BC4-465F-339A-29E6F8E522E6}"/>
            </a:ext>
          </a:extLst>
        </p:cNvPr>
        <p:cNvGrpSpPr/>
        <p:nvPr/>
      </p:nvGrpSpPr>
      <p:grpSpPr>
        <a:xfrm>
          <a:off x="0" y="0"/>
          <a:ext cx="0" cy="0"/>
          <a:chOff x="0" y="0"/>
          <a:chExt cx="0" cy="0"/>
        </a:xfrm>
      </p:grpSpPr>
      <p:sp>
        <p:nvSpPr>
          <p:cNvPr id="25" name="Rounded Rectangle 24">
            <a:extLst>
              <a:ext uri="{FF2B5EF4-FFF2-40B4-BE49-F238E27FC236}">
                <a16:creationId xmlns:a16="http://schemas.microsoft.com/office/drawing/2014/main" id="{40C0B793-EF5B-FDAA-6CAB-CD22C2F1E182}"/>
              </a:ext>
            </a:extLst>
          </p:cNvPr>
          <p:cNvSpPr/>
          <p:nvPr/>
        </p:nvSpPr>
        <p:spPr>
          <a:xfrm>
            <a:off x="8040233" y="4260516"/>
            <a:ext cx="3860800" cy="1612102"/>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24" name="Rounded Rectangle 23">
            <a:extLst>
              <a:ext uri="{FF2B5EF4-FFF2-40B4-BE49-F238E27FC236}">
                <a16:creationId xmlns:a16="http://schemas.microsoft.com/office/drawing/2014/main" id="{27B56C4F-7C3A-E1B2-0CB6-B51A62B5B172}"/>
              </a:ext>
            </a:extLst>
          </p:cNvPr>
          <p:cNvSpPr/>
          <p:nvPr/>
        </p:nvSpPr>
        <p:spPr>
          <a:xfrm>
            <a:off x="8026401" y="3048947"/>
            <a:ext cx="3860800" cy="1051646"/>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2" name="Title 1">
            <a:extLst>
              <a:ext uri="{FF2B5EF4-FFF2-40B4-BE49-F238E27FC236}">
                <a16:creationId xmlns:a16="http://schemas.microsoft.com/office/drawing/2014/main" id="{B96E120C-0D37-F05A-CB18-CFC4FDE431CB}"/>
              </a:ext>
            </a:extLst>
          </p:cNvPr>
          <p:cNvSpPr txBox="1">
            <a:spLocks/>
          </p:cNvSpPr>
          <p:nvPr/>
        </p:nvSpPr>
        <p:spPr>
          <a:xfrm>
            <a:off x="461462" y="317324"/>
            <a:ext cx="8860338" cy="876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Step 2: Identify Key Challenges</a:t>
            </a:r>
          </a:p>
        </p:txBody>
      </p:sp>
      <p:pic>
        <p:nvPicPr>
          <p:cNvPr id="3" name="Content Placeholder 3">
            <a:extLst>
              <a:ext uri="{FF2B5EF4-FFF2-40B4-BE49-F238E27FC236}">
                <a16:creationId xmlns:a16="http://schemas.microsoft.com/office/drawing/2014/main" id="{D2AA4D4A-F1AA-0B81-B2F1-537F15C87B3D}"/>
              </a:ext>
            </a:extLst>
          </p:cNvPr>
          <p:cNvPicPr>
            <a:picLocks noChangeAspect="1"/>
          </p:cNvPicPr>
          <p:nvPr/>
        </p:nvPicPr>
        <p:blipFill>
          <a:blip r:embed="rId3"/>
          <a:srcRect l="622" t="1840" r="2649" b="2771"/>
          <a:stretch/>
        </p:blipFill>
        <p:spPr>
          <a:xfrm>
            <a:off x="507167" y="3048947"/>
            <a:ext cx="7115175" cy="2926080"/>
          </a:xfrm>
          <a:prstGeom prst="rect">
            <a:avLst/>
          </a:prstGeom>
          <a:noFill/>
          <a:ln w="3175">
            <a:solidFill>
              <a:srgbClr val="A2287E">
                <a:alpha val="26000"/>
              </a:srgbClr>
            </a:solidFill>
            <a:miter lim="800000"/>
            <a:headEnd/>
            <a:tailEnd/>
          </a:ln>
          <a:effectLst>
            <a:outerShdw blurRad="558800" sx="104000" sy="104000" algn="ctr" rotWithShape="0">
              <a:prstClr val="black">
                <a:alpha val="16000"/>
              </a:prstClr>
            </a:outerShdw>
          </a:effectLst>
        </p:spPr>
      </p:pic>
      <p:sp>
        <p:nvSpPr>
          <p:cNvPr id="5" name="Oval 4">
            <a:extLst>
              <a:ext uri="{FF2B5EF4-FFF2-40B4-BE49-F238E27FC236}">
                <a16:creationId xmlns:a16="http://schemas.microsoft.com/office/drawing/2014/main" id="{4980BE95-060C-C861-6D4D-9B10B942B971}"/>
              </a:ext>
            </a:extLst>
          </p:cNvPr>
          <p:cNvSpPr/>
          <p:nvPr/>
        </p:nvSpPr>
        <p:spPr>
          <a:xfrm>
            <a:off x="2792316" y="3454638"/>
            <a:ext cx="2292431" cy="377733"/>
          </a:xfrm>
          <a:prstGeom prst="ellipse">
            <a:avLst/>
          </a:prstGeom>
          <a:noFill/>
          <a:ln w="12700">
            <a:solidFill>
              <a:srgbClr val="A2287E"/>
            </a:solidFill>
          </a:ln>
          <a:effectLst>
            <a:outerShdw blurRad="127000" sx="102000" sy="102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F8774785-5665-2664-E5B3-059198E747F9}"/>
              </a:ext>
            </a:extLst>
          </p:cNvPr>
          <p:cNvCxnSpPr>
            <a:cxnSpLocks/>
          </p:cNvCxnSpPr>
          <p:nvPr/>
        </p:nvCxnSpPr>
        <p:spPr>
          <a:xfrm flipH="1">
            <a:off x="5272963" y="3436087"/>
            <a:ext cx="2753438" cy="197379"/>
          </a:xfrm>
          <a:prstGeom prst="straightConnector1">
            <a:avLst/>
          </a:prstGeom>
          <a:ln w="12700">
            <a:solidFill>
              <a:srgbClr val="A2287E"/>
            </a:solidFill>
            <a:tailEnd type="triangle" w="lg" len="lg"/>
          </a:ln>
          <a:effectLst>
            <a:outerShdw blurRad="127000" sx="102000" sy="102000" algn="ctr" rotWithShape="0">
              <a:prstClr val="black">
                <a:alpha val="36000"/>
              </a:prstClr>
            </a:outerShdw>
          </a:effectLst>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AFD5307-AF4A-63C3-3708-60B6EB6D72F9}"/>
              </a:ext>
            </a:extLst>
          </p:cNvPr>
          <p:cNvCxnSpPr>
            <a:cxnSpLocks/>
          </p:cNvCxnSpPr>
          <p:nvPr/>
        </p:nvCxnSpPr>
        <p:spPr>
          <a:xfrm flipH="1">
            <a:off x="5272963" y="4670456"/>
            <a:ext cx="2767270" cy="197379"/>
          </a:xfrm>
          <a:prstGeom prst="straightConnector1">
            <a:avLst/>
          </a:prstGeom>
          <a:ln w="12700">
            <a:solidFill>
              <a:srgbClr val="A2287E"/>
            </a:solidFill>
            <a:tailEnd type="triangle" w="lg" len="lg"/>
          </a:ln>
          <a:effectLst>
            <a:outerShdw blurRad="127000" sx="102000" sy="102000" algn="ctr" rotWithShape="0">
              <a:prstClr val="black">
                <a:alpha val="36000"/>
              </a:prstClr>
            </a:outerShdw>
          </a:effectLst>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AB9CBCF-3B51-A99A-86BE-FDB8E42A7E05}"/>
              </a:ext>
            </a:extLst>
          </p:cNvPr>
          <p:cNvSpPr txBox="1"/>
          <p:nvPr/>
        </p:nvSpPr>
        <p:spPr>
          <a:xfrm>
            <a:off x="442914" y="1701574"/>
            <a:ext cx="11458119" cy="1077218"/>
          </a:xfrm>
          <a:prstGeom prst="rect">
            <a:avLst/>
          </a:prstGeom>
          <a:noFill/>
        </p:spPr>
        <p:txBody>
          <a:bodyPr wrap="square">
            <a:spAutoFit/>
          </a:bodyPr>
          <a:lstStyle/>
          <a:p>
            <a:pPr algn="l"/>
            <a:r>
              <a:rPr lang="en-US" sz="1600" u="none" strike="noStrike" baseline="0" dirty="0">
                <a:latin typeface="Montserrat" pitchFamily="2" charset="77"/>
              </a:rPr>
              <a:t>Identify the root causes of gender inequality (i.e. the key challenges or problems) that the program wishes to address to achieve the intended impacts</a:t>
            </a:r>
          </a:p>
          <a:p>
            <a:pPr algn="l"/>
            <a:endParaRPr lang="en-US" sz="1600" u="none" strike="noStrike" baseline="0" dirty="0">
              <a:latin typeface="Montserrat" pitchFamily="2" charset="77"/>
            </a:endParaRPr>
          </a:p>
          <a:p>
            <a:pPr algn="l"/>
            <a:r>
              <a:rPr lang="en-US" sz="1600" dirty="0">
                <a:latin typeface="Montserrat" pitchFamily="2" charset="77"/>
              </a:rPr>
              <a:t>Link the key challenges to the dimensions of gender transformative change that the program should focus on</a:t>
            </a:r>
          </a:p>
        </p:txBody>
      </p:sp>
      <p:sp>
        <p:nvSpPr>
          <p:cNvPr id="23" name="TextBox 22">
            <a:extLst>
              <a:ext uri="{FF2B5EF4-FFF2-40B4-BE49-F238E27FC236}">
                <a16:creationId xmlns:a16="http://schemas.microsoft.com/office/drawing/2014/main" id="{D04D7564-0562-71F9-DF69-71DBD878F588}"/>
              </a:ext>
            </a:extLst>
          </p:cNvPr>
          <p:cNvSpPr txBox="1"/>
          <p:nvPr/>
        </p:nvSpPr>
        <p:spPr>
          <a:xfrm>
            <a:off x="8165583" y="3185120"/>
            <a:ext cx="3610100" cy="2554545"/>
          </a:xfrm>
          <a:prstGeom prst="rect">
            <a:avLst/>
          </a:prstGeom>
          <a:noFill/>
        </p:spPr>
        <p:txBody>
          <a:bodyPr wrap="square" rtlCol="0">
            <a:spAutoFit/>
          </a:bodyPr>
          <a:lstStyle/>
          <a:p>
            <a:r>
              <a:rPr lang="en-US" sz="1600" dirty="0">
                <a:latin typeface="Montserrat" pitchFamily="2" charset="77"/>
              </a:rPr>
              <a:t>C</a:t>
            </a:r>
            <a:r>
              <a:rPr lang="en-US" sz="1600" u="none" strike="noStrike" baseline="0" dirty="0">
                <a:latin typeface="Montserrat" pitchFamily="2" charset="77"/>
              </a:rPr>
              <a:t>onsider how gender intersects with other social identities and axes of power</a:t>
            </a:r>
            <a:endParaRPr lang="en-US" sz="1600" u="none" strike="sngStrike" baseline="0" dirty="0">
              <a:solidFill>
                <a:srgbClr val="FF0000"/>
              </a:solidFill>
              <a:latin typeface="Montserrat" pitchFamily="2" charset="77"/>
            </a:endParaRPr>
          </a:p>
          <a:p>
            <a:endParaRPr lang="en-US" sz="1600" dirty="0">
              <a:latin typeface="Montserrat" pitchFamily="2" charset="77"/>
            </a:endParaRPr>
          </a:p>
          <a:p>
            <a:endParaRPr lang="en-US" sz="1600" u="none" strike="noStrike" baseline="0" dirty="0">
              <a:latin typeface="Montserrat" pitchFamily="2" charset="77"/>
            </a:endParaRPr>
          </a:p>
          <a:p>
            <a:r>
              <a:rPr lang="en-US" sz="1600" dirty="0">
                <a:latin typeface="Montserrat" pitchFamily="2" charset="77"/>
              </a:rPr>
              <a:t>Determine the subdimensions of agency and formal and informal social institutions and the important relationships on which the program will focus</a:t>
            </a:r>
          </a:p>
        </p:txBody>
      </p:sp>
      <p:sp>
        <p:nvSpPr>
          <p:cNvPr id="29" name="TextBox 28">
            <a:extLst>
              <a:ext uri="{FF2B5EF4-FFF2-40B4-BE49-F238E27FC236}">
                <a16:creationId xmlns:a16="http://schemas.microsoft.com/office/drawing/2014/main" id="{42A2D0F1-8027-E0A5-33C1-4E1E69A7A768}"/>
              </a:ext>
            </a:extLst>
          </p:cNvPr>
          <p:cNvSpPr txBox="1"/>
          <p:nvPr/>
        </p:nvSpPr>
        <p:spPr>
          <a:xfrm>
            <a:off x="4299625" y="6134950"/>
            <a:ext cx="5187118" cy="276999"/>
          </a:xfrm>
          <a:prstGeom prst="rect">
            <a:avLst/>
          </a:prstGeom>
          <a:noFill/>
        </p:spPr>
        <p:txBody>
          <a:bodyPr wrap="square" rtlCol="0">
            <a:spAutoFit/>
          </a:bodyPr>
          <a:lstStyle/>
          <a:p>
            <a:pPr algn="r"/>
            <a:r>
              <a:rPr lang="en-US" sz="1200" dirty="0">
                <a:latin typeface="Montserrat" pitchFamily="2" charset="77"/>
              </a:rPr>
              <a:t>Source: FAO, IFAD, WFP &amp; CGIAR Gender Impact Platform 2023 </a:t>
            </a:r>
          </a:p>
        </p:txBody>
      </p:sp>
    </p:spTree>
    <p:extLst>
      <p:ext uri="{BB962C8B-B14F-4D97-AF65-F5344CB8AC3E}">
        <p14:creationId xmlns:p14="http://schemas.microsoft.com/office/powerpoint/2010/main" val="19934156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FE5B7-E721-3493-26D0-54D3A81D47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713B00-064B-D1D3-D3CF-686EEEE5C2E9}"/>
              </a:ext>
            </a:extLst>
          </p:cNvPr>
          <p:cNvSpPr txBox="1">
            <a:spLocks/>
          </p:cNvSpPr>
          <p:nvPr/>
        </p:nvSpPr>
        <p:spPr>
          <a:xfrm>
            <a:off x="442914" y="333653"/>
            <a:ext cx="9025281" cy="876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Step 3: Identify which levels of influencers need to change</a:t>
            </a:r>
          </a:p>
        </p:txBody>
      </p:sp>
      <p:sp>
        <p:nvSpPr>
          <p:cNvPr id="16" name="TextBox 15">
            <a:extLst>
              <a:ext uri="{FF2B5EF4-FFF2-40B4-BE49-F238E27FC236}">
                <a16:creationId xmlns:a16="http://schemas.microsoft.com/office/drawing/2014/main" id="{F656C50D-0027-2973-BF41-D306F62F9C24}"/>
              </a:ext>
            </a:extLst>
          </p:cNvPr>
          <p:cNvSpPr txBox="1"/>
          <p:nvPr/>
        </p:nvSpPr>
        <p:spPr>
          <a:xfrm>
            <a:off x="442913" y="1939850"/>
            <a:ext cx="3446915" cy="369331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u="none" strike="noStrike" kern="1200" cap="none" spc="0" normalizeH="0" baseline="0" noProof="0" dirty="0">
                <a:ln>
                  <a:noFill/>
                </a:ln>
                <a:effectLst/>
                <a:uLnTx/>
                <a:uFillTx/>
                <a:latin typeface="Montserrat" pitchFamily="2" charset="77"/>
              </a:rPr>
              <a:t>Determine which groups’ behaviors, attitudes or beliefs create the key challenges to bringing about women’s empowerment and gender equality outcomes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u="none" strike="noStrike" kern="1200" cap="none" spc="0" normalizeH="0" baseline="0" noProof="0" dirty="0">
              <a:ln>
                <a:noFill/>
              </a:ln>
              <a:effectLst/>
              <a:uLnTx/>
              <a:uFillTx/>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u="none" strike="noStrike" kern="1200" cap="none" spc="0" normalizeH="0" baseline="0" noProof="0" dirty="0">
                <a:ln>
                  <a:noFill/>
                </a:ln>
                <a:effectLst/>
                <a:uLnTx/>
                <a:uFillTx/>
                <a:latin typeface="Montserrat" pitchFamily="2" charset="77"/>
              </a:rPr>
              <a:t>Determine which levels of influence (i.e. household, community, organizational, macroenvironmental) the groups primarily operate in</a:t>
            </a:r>
          </a:p>
        </p:txBody>
      </p:sp>
      <p:sp>
        <p:nvSpPr>
          <p:cNvPr id="29" name="TextBox 28">
            <a:extLst>
              <a:ext uri="{FF2B5EF4-FFF2-40B4-BE49-F238E27FC236}">
                <a16:creationId xmlns:a16="http://schemas.microsoft.com/office/drawing/2014/main" id="{F499C8E4-E486-6E2A-E393-96F6453B9811}"/>
              </a:ext>
            </a:extLst>
          </p:cNvPr>
          <p:cNvSpPr txBox="1"/>
          <p:nvPr/>
        </p:nvSpPr>
        <p:spPr>
          <a:xfrm>
            <a:off x="6561968" y="5633169"/>
            <a:ext cx="5187118"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ontserrat" pitchFamily="2" charset="77"/>
                <a:ea typeface="+mn-ea"/>
                <a:cs typeface="+mn-cs"/>
              </a:rPr>
              <a:t>Sources: FAO, IFAD, WFP &amp; CGIAR Gender Impact Platform 2023 </a:t>
            </a:r>
          </a:p>
        </p:txBody>
      </p:sp>
      <p:pic>
        <p:nvPicPr>
          <p:cNvPr id="4" name="Picture 3">
            <a:extLst>
              <a:ext uri="{FF2B5EF4-FFF2-40B4-BE49-F238E27FC236}">
                <a16:creationId xmlns:a16="http://schemas.microsoft.com/office/drawing/2014/main" id="{5B739DC4-43CA-42D7-C0A6-64173E2CA737}"/>
              </a:ext>
            </a:extLst>
          </p:cNvPr>
          <p:cNvPicPr>
            <a:picLocks noChangeAspect="1"/>
          </p:cNvPicPr>
          <p:nvPr/>
        </p:nvPicPr>
        <p:blipFill>
          <a:blip r:embed="rId3"/>
          <a:srcRect l="1438" t="2587" r="12062" b="3489"/>
          <a:stretch/>
        </p:blipFill>
        <p:spPr>
          <a:xfrm>
            <a:off x="4194629" y="2070479"/>
            <a:ext cx="7554457" cy="3163386"/>
          </a:xfrm>
          <a:prstGeom prst="rect">
            <a:avLst/>
          </a:prstGeom>
          <a:noFill/>
          <a:ln w="3175">
            <a:solidFill>
              <a:srgbClr val="A2287E">
                <a:alpha val="26000"/>
              </a:srgbClr>
            </a:solidFill>
            <a:miter lim="800000"/>
            <a:headEnd/>
            <a:tailEnd/>
          </a:ln>
          <a:effectLst>
            <a:outerShdw blurRad="558800" sx="104000" sy="104000" algn="ctr" rotWithShape="0">
              <a:prstClr val="black">
                <a:alpha val="16000"/>
              </a:prstClr>
            </a:outerShdw>
          </a:effectLst>
        </p:spPr>
      </p:pic>
    </p:spTree>
    <p:extLst>
      <p:ext uri="{BB962C8B-B14F-4D97-AF65-F5344CB8AC3E}">
        <p14:creationId xmlns:p14="http://schemas.microsoft.com/office/powerpoint/2010/main" val="1168757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2">
          <a:extLst>
            <a:ext uri="{FF2B5EF4-FFF2-40B4-BE49-F238E27FC236}">
              <a16:creationId xmlns:a16="http://schemas.microsoft.com/office/drawing/2014/main" id="{2C13A621-D98D-9644-E303-C221C63070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114616-EA76-A288-3D94-B6DEF8F6DE0E}"/>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800"/>
              <a:buFont typeface="Arial"/>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Gill Sans"/>
              </a:rPr>
              <a:t>Our Roadmap </a:t>
            </a:r>
          </a:p>
        </p:txBody>
      </p:sp>
      <p:grpSp>
        <p:nvGrpSpPr>
          <p:cNvPr id="5" name="Group 4">
            <a:extLst>
              <a:ext uri="{FF2B5EF4-FFF2-40B4-BE49-F238E27FC236}">
                <a16:creationId xmlns:a16="http://schemas.microsoft.com/office/drawing/2014/main" id="{754A9540-24F4-6ED8-1C9E-23388DCF4C4C}"/>
              </a:ext>
            </a:extLst>
          </p:cNvPr>
          <p:cNvGrpSpPr/>
          <p:nvPr/>
        </p:nvGrpSpPr>
        <p:grpSpPr>
          <a:xfrm>
            <a:off x="777527" y="1558516"/>
            <a:ext cx="8858870" cy="4455546"/>
            <a:chOff x="558866" y="1777177"/>
            <a:chExt cx="8858870" cy="4455546"/>
          </a:xfrm>
        </p:grpSpPr>
        <p:sp>
          <p:nvSpPr>
            <p:cNvPr id="6" name="Freeform: Shape 19">
              <a:extLst>
                <a:ext uri="{FF2B5EF4-FFF2-40B4-BE49-F238E27FC236}">
                  <a16:creationId xmlns:a16="http://schemas.microsoft.com/office/drawing/2014/main" id="{1E5C71A1-7F20-461D-BE48-AF7E6BAD6283}"/>
                </a:ext>
              </a:extLst>
            </p:cNvPr>
            <p:cNvSpPr/>
            <p:nvPr/>
          </p:nvSpPr>
          <p:spPr>
            <a:xfrm>
              <a:off x="558866"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26000"/>
              </a:srgbClr>
            </a:solidFill>
            <a:ln w="0" cap="flat">
              <a:noFill/>
              <a:prstDash val="solid"/>
              <a:miter/>
            </a:ln>
            <a:effectLst>
              <a:outerShdw blurRad="431800" sx="104000" sy="104000" algn="ctr" rotWithShape="0">
                <a:prstClr val="black">
                  <a:alpha val="26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Arial"/>
                <a:sym typeface="Arial"/>
              </a:endParaRPr>
            </a:p>
          </p:txBody>
        </p:sp>
        <p:sp>
          <p:nvSpPr>
            <p:cNvPr id="9" name="Freeform: Shape 20">
              <a:extLst>
                <a:ext uri="{FF2B5EF4-FFF2-40B4-BE49-F238E27FC236}">
                  <a16:creationId xmlns:a16="http://schemas.microsoft.com/office/drawing/2014/main" id="{64F6C731-44E4-3668-32DB-79D95DEA93E0}"/>
                </a:ext>
              </a:extLst>
            </p:cNvPr>
            <p:cNvSpPr/>
            <p:nvPr/>
          </p:nvSpPr>
          <p:spPr>
            <a:xfrm>
              <a:off x="558866"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Arial"/>
                <a:sym typeface="Arial"/>
              </a:endParaRPr>
            </a:p>
          </p:txBody>
        </p:sp>
        <p:sp>
          <p:nvSpPr>
            <p:cNvPr id="10" name="TextBox 9">
              <a:extLst>
                <a:ext uri="{FF2B5EF4-FFF2-40B4-BE49-F238E27FC236}">
                  <a16:creationId xmlns:a16="http://schemas.microsoft.com/office/drawing/2014/main" id="{9395C39C-CD15-ADBF-17A6-646D35AE4CA5}"/>
                </a:ext>
              </a:extLst>
            </p:cNvPr>
            <p:cNvSpPr txBox="1"/>
            <p:nvPr/>
          </p:nvSpPr>
          <p:spPr>
            <a:xfrm>
              <a:off x="1886998" y="3042769"/>
              <a:ext cx="503490" cy="461665"/>
            </a:xfrm>
            <a:prstGeom prst="rect">
              <a:avLst/>
            </a:prstGeom>
            <a:noFill/>
          </p:spPr>
          <p:txBody>
            <a:bodyPr wrap="square" rtlCol="0">
              <a:spAutoFit/>
            </a:bodyPr>
            <a:lstStyle>
              <a:defPPr marR="0" lvl="0" algn="l" rtl="0">
                <a:lnSpc>
                  <a:spcPct val="100000"/>
                </a:lnSpc>
                <a:spcBef>
                  <a:spcPts val="0"/>
                </a:spcBef>
                <a:spcAft>
                  <a:spcPts val="0"/>
                </a:spcAft>
              </a:defPPr>
              <a:lvl1pPr marL="0" indent="0" algn="r" defTabSz="914400" eaLnBrk="1" fontAlgn="auto" latinLnBrk="0" hangingPunct="1">
                <a:buClrTx/>
                <a:buSzTx/>
                <a:buFontTx/>
                <a:buNone/>
                <a:tabLst/>
                <a:defRPr kumimoji="0" sz="2000" b="1" kern="1200" spc="0" normalizeH="0" baseline="0">
                  <a:ln>
                    <a:noFill/>
                  </a:ln>
                  <a:solidFill>
                    <a:schemeClr val="tx1"/>
                  </a:solidFill>
                  <a:effectLst/>
                  <a:uLnTx/>
                  <a:uFillTx/>
                  <a:latin typeface="Montserrat" pitchFamily="2" charset="77"/>
                  <a:ea typeface="+mn-ea"/>
                  <a:cs typeface="+mn-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ontserrat" pitchFamily="2" charset="77"/>
                  <a:ea typeface="+mn-ea"/>
                  <a:cs typeface="+mn-cs"/>
                  <a:sym typeface="Arial"/>
                </a:rPr>
                <a:t>1</a:t>
              </a:r>
            </a:p>
          </p:txBody>
        </p:sp>
        <p:sp>
          <p:nvSpPr>
            <p:cNvPr id="11" name="Freeform: Shape 4121">
              <a:extLst>
                <a:ext uri="{FF2B5EF4-FFF2-40B4-BE49-F238E27FC236}">
                  <a16:creationId xmlns:a16="http://schemas.microsoft.com/office/drawing/2014/main" id="{23D27AB4-FD71-D793-F920-3CC0EA97D72F}"/>
                </a:ext>
              </a:extLst>
            </p:cNvPr>
            <p:cNvSpPr/>
            <p:nvPr/>
          </p:nvSpPr>
          <p:spPr>
            <a:xfrm>
              <a:off x="2865705"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46000"/>
              </a:srgbClr>
            </a:solidFill>
            <a:ln w="0" cap="flat">
              <a:noFill/>
              <a:prstDash val="solid"/>
              <a:miter/>
            </a:ln>
            <a:effectLst>
              <a:outerShdw blurRad="431800" sx="104000" sy="104000" algn="ctr" rotWithShape="0">
                <a:prstClr val="black">
                  <a:alpha val="26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Arial"/>
                <a:sym typeface="Arial"/>
              </a:endParaRPr>
            </a:p>
          </p:txBody>
        </p:sp>
        <p:sp>
          <p:nvSpPr>
            <p:cNvPr id="12" name="Freeform: Shape 4123">
              <a:extLst>
                <a:ext uri="{FF2B5EF4-FFF2-40B4-BE49-F238E27FC236}">
                  <a16:creationId xmlns:a16="http://schemas.microsoft.com/office/drawing/2014/main" id="{31D2AAF1-A8E9-A15A-394D-D5B264663FAF}"/>
                </a:ext>
              </a:extLst>
            </p:cNvPr>
            <p:cNvSpPr/>
            <p:nvPr/>
          </p:nvSpPr>
          <p:spPr>
            <a:xfrm>
              <a:off x="2865705"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Arial"/>
                <a:sym typeface="Arial"/>
              </a:endParaRPr>
            </a:p>
          </p:txBody>
        </p:sp>
        <p:sp>
          <p:nvSpPr>
            <p:cNvPr id="13" name="TextBox 12">
              <a:extLst>
                <a:ext uri="{FF2B5EF4-FFF2-40B4-BE49-F238E27FC236}">
                  <a16:creationId xmlns:a16="http://schemas.microsoft.com/office/drawing/2014/main" id="{4F46FE02-4014-C0B7-B25E-BED15F62E0B0}"/>
                </a:ext>
              </a:extLst>
            </p:cNvPr>
            <p:cNvSpPr txBox="1"/>
            <p:nvPr/>
          </p:nvSpPr>
          <p:spPr>
            <a:xfrm>
              <a:off x="4106251" y="3042769"/>
              <a:ext cx="591076" cy="461665"/>
            </a:xfrm>
            <a:prstGeom prst="rect">
              <a:avLst/>
            </a:prstGeom>
            <a:noFill/>
          </p:spPr>
          <p:txBody>
            <a:bodyPr wrap="square" rtlCol="0">
              <a:spAutoFit/>
            </a:bodyPr>
            <a:lstStyle>
              <a:defPPr marR="0" lvl="0" algn="l" rtl="0">
                <a:lnSpc>
                  <a:spcPct val="100000"/>
                </a:lnSpc>
                <a:spcBef>
                  <a:spcPts val="0"/>
                </a:spcBef>
                <a:spcAft>
                  <a:spcPts val="0"/>
                </a:spcAft>
                <a:defRPr/>
              </a:defPPr>
              <a:lvl1pPr marL="0" indent="0" algn="r" defTabSz="914400" eaLnBrk="1" fontAlgn="auto" latinLnBrk="0" hangingPunct="1">
                <a:buClrTx/>
                <a:buSzTx/>
                <a:buFontTx/>
                <a:buNone/>
                <a:tabLst/>
                <a:defRPr kumimoji="0" sz="2000" b="1" kern="1200" spc="0" normalizeH="0" baseline="0">
                  <a:ln>
                    <a:noFill/>
                  </a:ln>
                  <a:solidFill>
                    <a:schemeClr val="tx1"/>
                  </a:solidFill>
                  <a:effectLst/>
                  <a:uLnTx/>
                  <a:uFillTx/>
                  <a:latin typeface="Montserrat" pitchFamily="2" charset="77"/>
                  <a:ea typeface="+mn-ea"/>
                  <a:cs typeface="+mn-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ontserrat" pitchFamily="2" charset="77"/>
                  <a:ea typeface="+mn-ea"/>
                  <a:cs typeface="+mn-cs"/>
                  <a:sym typeface="Arial"/>
                </a:rPr>
                <a:t>2</a:t>
              </a:r>
            </a:p>
          </p:txBody>
        </p:sp>
        <p:sp>
          <p:nvSpPr>
            <p:cNvPr id="14" name="Freeform: Shape 4147">
              <a:extLst>
                <a:ext uri="{FF2B5EF4-FFF2-40B4-BE49-F238E27FC236}">
                  <a16:creationId xmlns:a16="http://schemas.microsoft.com/office/drawing/2014/main" id="{C733CBD1-92F2-E06B-EB17-87DFA6BB4395}"/>
                </a:ext>
              </a:extLst>
            </p:cNvPr>
            <p:cNvSpPr/>
            <p:nvPr/>
          </p:nvSpPr>
          <p:spPr>
            <a:xfrm>
              <a:off x="5172544"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66000"/>
              </a:srgbClr>
            </a:solidFill>
            <a:ln w="0" cap="flat">
              <a:noFill/>
              <a:prstDash val="solid"/>
              <a:miter/>
            </a:ln>
            <a:effectLst>
              <a:outerShdw blurRad="431800" sx="104000" sy="104000" algn="ctr" rotWithShape="0">
                <a:prstClr val="black">
                  <a:alpha val="26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Arial"/>
                <a:sym typeface="Arial"/>
              </a:endParaRPr>
            </a:p>
          </p:txBody>
        </p:sp>
        <p:sp>
          <p:nvSpPr>
            <p:cNvPr id="15" name="Freeform: Shape 4149">
              <a:extLst>
                <a:ext uri="{FF2B5EF4-FFF2-40B4-BE49-F238E27FC236}">
                  <a16:creationId xmlns:a16="http://schemas.microsoft.com/office/drawing/2014/main" id="{D7F42AD6-02E8-E8E7-CAAD-B978C5D8F470}"/>
                </a:ext>
              </a:extLst>
            </p:cNvPr>
            <p:cNvSpPr/>
            <p:nvPr/>
          </p:nvSpPr>
          <p:spPr>
            <a:xfrm>
              <a:off x="5172544"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Arial"/>
                <a:sym typeface="Arial"/>
              </a:endParaRPr>
            </a:p>
          </p:txBody>
        </p:sp>
        <p:sp>
          <p:nvSpPr>
            <p:cNvPr id="16" name="TextBox 15">
              <a:extLst>
                <a:ext uri="{FF2B5EF4-FFF2-40B4-BE49-F238E27FC236}">
                  <a16:creationId xmlns:a16="http://schemas.microsoft.com/office/drawing/2014/main" id="{42F6AA3B-165F-57D4-7754-55F5AA002EA9}"/>
                </a:ext>
              </a:extLst>
            </p:cNvPr>
            <p:cNvSpPr txBox="1"/>
            <p:nvPr/>
          </p:nvSpPr>
          <p:spPr>
            <a:xfrm>
              <a:off x="6283121" y="3042769"/>
              <a:ext cx="721045" cy="461665"/>
            </a:xfrm>
            <a:prstGeom prst="rect">
              <a:avLst/>
            </a:prstGeom>
            <a:noFill/>
          </p:spPr>
          <p:txBody>
            <a:bodyPr wrap="square" rtlCol="0">
              <a:spAutoFit/>
            </a:bodyPr>
            <a:lstStyle>
              <a:defPPr marR="0" lvl="0" algn="l" rtl="0">
                <a:lnSpc>
                  <a:spcPct val="100000"/>
                </a:lnSpc>
                <a:spcBef>
                  <a:spcPts val="0"/>
                </a:spcBef>
                <a:spcAft>
                  <a:spcPts val="0"/>
                </a:spcAft>
                <a:defRPr/>
              </a:defPPr>
              <a:lvl1pPr marL="0" indent="0" algn="r" defTabSz="914400" eaLnBrk="1" fontAlgn="auto" latinLnBrk="0" hangingPunct="1">
                <a:buClrTx/>
                <a:buSzTx/>
                <a:buFontTx/>
                <a:buNone/>
                <a:tabLst/>
                <a:defRPr kumimoji="0" sz="2000" b="1" kern="1200" spc="0" normalizeH="0" baseline="0">
                  <a:ln>
                    <a:noFill/>
                  </a:ln>
                  <a:solidFill>
                    <a:schemeClr val="tx1"/>
                  </a:solidFill>
                  <a:effectLst/>
                  <a:uLnTx/>
                  <a:uFillTx/>
                  <a:latin typeface="Montserrat" pitchFamily="2" charset="77"/>
                  <a:ea typeface="+mn-ea"/>
                  <a:cs typeface="+mn-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ontserrat" pitchFamily="2" charset="77"/>
                  <a:ea typeface="+mn-ea"/>
                  <a:cs typeface="+mn-cs"/>
                  <a:sym typeface="Arial"/>
                </a:rPr>
                <a:t> 3</a:t>
              </a:r>
            </a:p>
          </p:txBody>
        </p:sp>
        <p:sp>
          <p:nvSpPr>
            <p:cNvPr id="31" name="Freeform: Shape 4199">
              <a:extLst>
                <a:ext uri="{FF2B5EF4-FFF2-40B4-BE49-F238E27FC236}">
                  <a16:creationId xmlns:a16="http://schemas.microsoft.com/office/drawing/2014/main" id="{4BCCCCB2-81CE-A534-FB6A-590C53F0D10C}"/>
                </a:ext>
              </a:extLst>
            </p:cNvPr>
            <p:cNvSpPr/>
            <p:nvPr/>
          </p:nvSpPr>
          <p:spPr>
            <a:xfrm>
              <a:off x="7479383"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86000"/>
              </a:srgbClr>
            </a:solidFill>
            <a:ln w="0" cap="flat">
              <a:noFill/>
              <a:prstDash val="solid"/>
              <a:miter/>
            </a:ln>
            <a:effectLst>
              <a:outerShdw blurRad="431800" sx="104000" sy="104000" algn="ctr" rotWithShape="0">
                <a:prstClr val="black">
                  <a:alpha val="26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Arial"/>
                <a:sym typeface="Arial"/>
              </a:endParaRPr>
            </a:p>
          </p:txBody>
        </p:sp>
        <p:sp>
          <p:nvSpPr>
            <p:cNvPr id="32" name="Freeform: Shape 4201">
              <a:extLst>
                <a:ext uri="{FF2B5EF4-FFF2-40B4-BE49-F238E27FC236}">
                  <a16:creationId xmlns:a16="http://schemas.microsoft.com/office/drawing/2014/main" id="{791F1FC1-E9CE-9D7F-1CBC-9B12EB27636D}"/>
                </a:ext>
              </a:extLst>
            </p:cNvPr>
            <p:cNvSpPr/>
            <p:nvPr/>
          </p:nvSpPr>
          <p:spPr>
            <a:xfrm>
              <a:off x="7479383"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Arial"/>
                <a:sym typeface="Arial"/>
              </a:endParaRPr>
            </a:p>
          </p:txBody>
        </p:sp>
        <p:sp>
          <p:nvSpPr>
            <p:cNvPr id="33" name="TextBox 32">
              <a:extLst>
                <a:ext uri="{FF2B5EF4-FFF2-40B4-BE49-F238E27FC236}">
                  <a16:creationId xmlns:a16="http://schemas.microsoft.com/office/drawing/2014/main" id="{3DEE3EAD-93EB-3B14-2D07-EC379DEF529A}"/>
                </a:ext>
              </a:extLst>
            </p:cNvPr>
            <p:cNvSpPr txBox="1"/>
            <p:nvPr/>
          </p:nvSpPr>
          <p:spPr>
            <a:xfrm>
              <a:off x="8674723" y="3042769"/>
              <a:ext cx="636282"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ontserrat" pitchFamily="2" charset="77"/>
                  <a:ea typeface="+mn-ea"/>
                  <a:cs typeface="Arial"/>
                  <a:sym typeface="Arial"/>
                </a:rPr>
                <a:t>4</a:t>
              </a:r>
            </a:p>
          </p:txBody>
        </p:sp>
        <p:cxnSp>
          <p:nvCxnSpPr>
            <p:cNvPr id="34" name="Straight Connector 33">
              <a:extLst>
                <a:ext uri="{FF2B5EF4-FFF2-40B4-BE49-F238E27FC236}">
                  <a16:creationId xmlns:a16="http://schemas.microsoft.com/office/drawing/2014/main" id="{9928883B-5D0D-8224-BAE6-408362886D66}"/>
                </a:ext>
              </a:extLst>
            </p:cNvPr>
            <p:cNvCxnSpPr>
              <a:cxnSpLocks/>
              <a:endCxn id="6" idx="10"/>
            </p:cNvCxnSpPr>
            <p:nvPr/>
          </p:nvCxnSpPr>
          <p:spPr>
            <a:xfrm>
              <a:off x="558866"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5B5EAF7E-C024-C58B-30DB-1D48903A0B82}"/>
                </a:ext>
              </a:extLst>
            </p:cNvPr>
            <p:cNvCxnSpPr>
              <a:cxnSpLocks/>
              <a:endCxn id="11" idx="10"/>
            </p:cNvCxnSpPr>
            <p:nvPr/>
          </p:nvCxnSpPr>
          <p:spPr>
            <a:xfrm>
              <a:off x="2865705"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107C03CB-3EBC-BF8E-0560-93D70A5387B2}"/>
                </a:ext>
              </a:extLst>
            </p:cNvPr>
            <p:cNvCxnSpPr>
              <a:cxnSpLocks/>
              <a:endCxn id="14" idx="10"/>
            </p:cNvCxnSpPr>
            <p:nvPr/>
          </p:nvCxnSpPr>
          <p:spPr>
            <a:xfrm>
              <a:off x="5172544"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E75EE50D-E487-D4C6-6A58-F5A715A63F97}"/>
                </a:ext>
              </a:extLst>
            </p:cNvPr>
            <p:cNvCxnSpPr>
              <a:cxnSpLocks/>
              <a:endCxn id="31" idx="10"/>
            </p:cNvCxnSpPr>
            <p:nvPr/>
          </p:nvCxnSpPr>
          <p:spPr>
            <a:xfrm>
              <a:off x="7479383"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087D1A84-EC69-048F-FB4E-F28CA07ABFDC}"/>
                </a:ext>
              </a:extLst>
            </p:cNvPr>
            <p:cNvCxnSpPr>
              <a:cxnSpLocks/>
              <a:stCxn id="6" idx="3"/>
            </p:cNvCxnSpPr>
            <p:nvPr/>
          </p:nvCxnSpPr>
          <p:spPr>
            <a:xfrm>
              <a:off x="558866"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94973ED4-EF28-11C8-6C29-5FBABD0DD87C}"/>
                </a:ext>
              </a:extLst>
            </p:cNvPr>
            <p:cNvCxnSpPr>
              <a:cxnSpLocks/>
              <a:stCxn id="11" idx="3"/>
            </p:cNvCxnSpPr>
            <p:nvPr/>
          </p:nvCxnSpPr>
          <p:spPr>
            <a:xfrm>
              <a:off x="2865705"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40A3EA8B-1B35-4F7B-9330-6AE6F8444CA8}"/>
                </a:ext>
              </a:extLst>
            </p:cNvPr>
            <p:cNvCxnSpPr>
              <a:cxnSpLocks/>
              <a:stCxn id="14" idx="3"/>
            </p:cNvCxnSpPr>
            <p:nvPr/>
          </p:nvCxnSpPr>
          <p:spPr>
            <a:xfrm>
              <a:off x="5172544"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B25BB0CC-6450-F999-820F-B3C1EACE5D37}"/>
                </a:ext>
              </a:extLst>
            </p:cNvPr>
            <p:cNvCxnSpPr>
              <a:cxnSpLocks/>
              <a:stCxn id="31" idx="3"/>
            </p:cNvCxnSpPr>
            <p:nvPr/>
          </p:nvCxnSpPr>
          <p:spPr>
            <a:xfrm>
              <a:off x="7479383"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grpSp>
      <p:pic>
        <p:nvPicPr>
          <p:cNvPr id="47" name="Picture 46" descr="A purple pin and bar graph&#10;&#10;Description automatically generated">
            <a:extLst>
              <a:ext uri="{FF2B5EF4-FFF2-40B4-BE49-F238E27FC236}">
                <a16:creationId xmlns:a16="http://schemas.microsoft.com/office/drawing/2014/main" id="{40E3DC09-960C-BE2D-354B-7B0153B0EA16}"/>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8974644" y="1477585"/>
            <a:ext cx="721323" cy="891530"/>
          </a:xfrm>
          <a:prstGeom prst="rect">
            <a:avLst/>
          </a:prstGeom>
          <a:effectLst>
            <a:outerShdw blurRad="558800" sx="104000" sy="104000" algn="ctr" rotWithShape="0">
              <a:prstClr val="black">
                <a:alpha val="26000"/>
              </a:prstClr>
            </a:outerShdw>
          </a:effectLst>
        </p:spPr>
      </p:pic>
      <p:sp>
        <p:nvSpPr>
          <p:cNvPr id="49" name="TextBox 48">
            <a:extLst>
              <a:ext uri="{FF2B5EF4-FFF2-40B4-BE49-F238E27FC236}">
                <a16:creationId xmlns:a16="http://schemas.microsoft.com/office/drawing/2014/main" id="{62161A22-A791-88F8-365C-81160B786A9D}"/>
              </a:ext>
            </a:extLst>
          </p:cNvPr>
          <p:cNvSpPr txBox="1"/>
          <p:nvPr/>
        </p:nvSpPr>
        <p:spPr>
          <a:xfrm>
            <a:off x="7700860" y="2348295"/>
            <a:ext cx="2042093"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en-US" sz="1800" b="1" i="0" u="none" strike="noStrike" kern="1200" cap="none" spc="0" normalizeH="0" baseline="0" noProof="0" dirty="0">
                <a:ln>
                  <a:noFill/>
                </a:ln>
                <a:solidFill>
                  <a:prstClr val="black"/>
                </a:solidFill>
                <a:effectLst/>
                <a:uLnTx/>
                <a:uFillTx/>
                <a:latin typeface="Montserrat SemiBold" pitchFamily="2" charset="77"/>
                <a:ea typeface="+mn-ea"/>
                <a:cs typeface="Calibri" charset="0"/>
                <a:sym typeface="Gill Sans"/>
              </a:rPr>
              <a:t>We are here!</a:t>
            </a:r>
            <a:endParaRPr kumimoji="0" lang="en-US" sz="1800" b="1" i="0" u="none" strike="noStrike" kern="1200" cap="none" spc="0" normalizeH="0" baseline="0" noProof="0" dirty="0">
              <a:ln>
                <a:noFill/>
              </a:ln>
              <a:solidFill>
                <a:prstClr val="black"/>
              </a:solidFill>
              <a:effectLst/>
              <a:uLnTx/>
              <a:uFillTx/>
              <a:latin typeface="Montserrat SemiBold" pitchFamily="2" charset="77"/>
              <a:ea typeface="+mn-ea"/>
              <a:cs typeface="Calibri" charset="0"/>
              <a:sym typeface="Arial"/>
            </a:endParaRPr>
          </a:p>
        </p:txBody>
      </p:sp>
      <p:sp>
        <p:nvSpPr>
          <p:cNvPr id="50" name="TextBox 49">
            <a:extLst>
              <a:ext uri="{FF2B5EF4-FFF2-40B4-BE49-F238E27FC236}">
                <a16:creationId xmlns:a16="http://schemas.microsoft.com/office/drawing/2014/main" id="{B66D6202-38BF-C4E7-82AB-758C2AB51B25}"/>
              </a:ext>
            </a:extLst>
          </p:cNvPr>
          <p:cNvSpPr txBox="1"/>
          <p:nvPr/>
        </p:nvSpPr>
        <p:spPr>
          <a:xfrm>
            <a:off x="7882287" y="3859599"/>
            <a:ext cx="190057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Calibri" charset="0"/>
                <a:sym typeface="Arial"/>
              </a:rPr>
              <a:t>Measuring gender transformative change</a:t>
            </a:r>
          </a:p>
        </p:txBody>
      </p:sp>
      <p:sp>
        <p:nvSpPr>
          <p:cNvPr id="51" name="TextBox 50">
            <a:extLst>
              <a:ext uri="{FF2B5EF4-FFF2-40B4-BE49-F238E27FC236}">
                <a16:creationId xmlns:a16="http://schemas.microsoft.com/office/drawing/2014/main" id="{C7D509BB-4C60-EDFD-DD51-62D04ECBF66A}"/>
              </a:ext>
            </a:extLst>
          </p:cNvPr>
          <p:cNvSpPr txBox="1"/>
          <p:nvPr/>
        </p:nvSpPr>
        <p:spPr>
          <a:xfrm>
            <a:off x="5480858" y="3849661"/>
            <a:ext cx="2122593"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Calibri" charset="0"/>
                <a:sym typeface="Arial"/>
              </a:rPr>
              <a:t>Operationalizing gender transformative approaches</a:t>
            </a:r>
          </a:p>
        </p:txBody>
      </p:sp>
      <p:sp>
        <p:nvSpPr>
          <p:cNvPr id="52" name="TextBox 51">
            <a:extLst>
              <a:ext uri="{FF2B5EF4-FFF2-40B4-BE49-F238E27FC236}">
                <a16:creationId xmlns:a16="http://schemas.microsoft.com/office/drawing/2014/main" id="{54BB5B68-0D87-2E12-4631-B0FAFACA6988}"/>
              </a:ext>
            </a:extLst>
          </p:cNvPr>
          <p:cNvSpPr txBox="1"/>
          <p:nvPr/>
        </p:nvSpPr>
        <p:spPr>
          <a:xfrm>
            <a:off x="3268615" y="3837562"/>
            <a:ext cx="1938347"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Calibri" charset="0"/>
                <a:sym typeface="Arial"/>
              </a:rPr>
              <a:t>Characteristics important to gender transformative approaches</a:t>
            </a:r>
          </a:p>
        </p:txBody>
      </p:sp>
      <p:sp>
        <p:nvSpPr>
          <p:cNvPr id="53" name="TextBox 52">
            <a:extLst>
              <a:ext uri="{FF2B5EF4-FFF2-40B4-BE49-F238E27FC236}">
                <a16:creationId xmlns:a16="http://schemas.microsoft.com/office/drawing/2014/main" id="{BEE071C7-5A58-FBBD-4E8D-D1EFABFECA4F}"/>
              </a:ext>
            </a:extLst>
          </p:cNvPr>
          <p:cNvSpPr txBox="1"/>
          <p:nvPr/>
        </p:nvSpPr>
        <p:spPr>
          <a:xfrm>
            <a:off x="972983" y="3841013"/>
            <a:ext cx="1915927"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Calibri" charset="0"/>
                <a:sym typeface="Montserrat"/>
              </a:rPr>
              <a:t>Gender transformative approaches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Calibri" charset="0"/>
                <a:sym typeface="Montserrat"/>
              </a:rPr>
              <a:t>in agrifood systems</a:t>
            </a:r>
          </a:p>
        </p:txBody>
      </p:sp>
    </p:spTree>
    <p:extLst>
      <p:ext uri="{BB962C8B-B14F-4D97-AF65-F5344CB8AC3E}">
        <p14:creationId xmlns:p14="http://schemas.microsoft.com/office/powerpoint/2010/main" val="36279405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B373E1-3460-AE3C-8055-36BDE62DED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4C2903-8058-6DB4-7D30-254F54820E47}"/>
              </a:ext>
            </a:extLst>
          </p:cNvPr>
          <p:cNvSpPr txBox="1">
            <a:spLocks/>
          </p:cNvSpPr>
          <p:nvPr/>
        </p:nvSpPr>
        <p:spPr>
          <a:xfrm>
            <a:off x="442914" y="333653"/>
            <a:ext cx="9296172" cy="61417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Step 4: Develop outcome statements</a:t>
            </a:r>
          </a:p>
        </p:txBody>
      </p:sp>
      <p:sp>
        <p:nvSpPr>
          <p:cNvPr id="16" name="TextBox 15">
            <a:extLst>
              <a:ext uri="{FF2B5EF4-FFF2-40B4-BE49-F238E27FC236}">
                <a16:creationId xmlns:a16="http://schemas.microsoft.com/office/drawing/2014/main" id="{D0DF4372-2B75-ECDF-8305-1DE658D0DEEC}"/>
              </a:ext>
            </a:extLst>
          </p:cNvPr>
          <p:cNvSpPr txBox="1"/>
          <p:nvPr/>
        </p:nvSpPr>
        <p:spPr>
          <a:xfrm>
            <a:off x="442913" y="2104521"/>
            <a:ext cx="4056515" cy="147732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rPr>
              <a:t>Develop outcome statements specifying what each target group could do differently to overcome the key challenges identified in Step 2 </a:t>
            </a:r>
          </a:p>
        </p:txBody>
      </p:sp>
      <p:sp>
        <p:nvSpPr>
          <p:cNvPr id="29" name="TextBox 28">
            <a:extLst>
              <a:ext uri="{FF2B5EF4-FFF2-40B4-BE49-F238E27FC236}">
                <a16:creationId xmlns:a16="http://schemas.microsoft.com/office/drawing/2014/main" id="{FF64EA0A-A04A-76E3-576F-69092D9CA5E7}"/>
              </a:ext>
            </a:extLst>
          </p:cNvPr>
          <p:cNvSpPr txBox="1"/>
          <p:nvPr/>
        </p:nvSpPr>
        <p:spPr>
          <a:xfrm>
            <a:off x="442913" y="5435486"/>
            <a:ext cx="3446915" cy="46166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ontserrat" pitchFamily="2" charset="77"/>
                <a:ea typeface="+mn-ea"/>
                <a:cs typeface="+mn-cs"/>
              </a:rPr>
              <a:t>Sources: FAO, IFAD, WFP &amp; CGIAR Gender Impact Platform 2023 </a:t>
            </a:r>
          </a:p>
        </p:txBody>
      </p:sp>
      <p:pic>
        <p:nvPicPr>
          <p:cNvPr id="3" name="Picture 2" descr="A close-up of a list of women&#10;&#10;Description automatically generated">
            <a:extLst>
              <a:ext uri="{FF2B5EF4-FFF2-40B4-BE49-F238E27FC236}">
                <a16:creationId xmlns:a16="http://schemas.microsoft.com/office/drawing/2014/main" id="{C40BCC26-5109-2495-F609-E2565EFB0DF8}"/>
              </a:ext>
            </a:extLst>
          </p:cNvPr>
          <p:cNvPicPr>
            <a:picLocks noChangeAspect="1"/>
          </p:cNvPicPr>
          <p:nvPr/>
        </p:nvPicPr>
        <p:blipFill>
          <a:blip r:embed="rId3"/>
          <a:srcRect l="991" t="-264" r="199" b="264"/>
          <a:stretch/>
        </p:blipFill>
        <p:spPr>
          <a:xfrm>
            <a:off x="4934857" y="1482378"/>
            <a:ext cx="6814229" cy="5196230"/>
          </a:xfrm>
          <a:prstGeom prst="rect">
            <a:avLst/>
          </a:prstGeom>
          <a:noFill/>
          <a:ln w="3175">
            <a:solidFill>
              <a:srgbClr val="A2287E">
                <a:alpha val="26000"/>
              </a:srgbClr>
            </a:solidFill>
            <a:miter lim="800000"/>
            <a:headEnd/>
            <a:tailEnd/>
          </a:ln>
          <a:effectLst>
            <a:outerShdw blurRad="558800" sx="104000" sy="104000" algn="ctr" rotWithShape="0">
              <a:prstClr val="black">
                <a:alpha val="16000"/>
              </a:prstClr>
            </a:outerShdw>
          </a:effectLst>
        </p:spPr>
      </p:pic>
    </p:spTree>
    <p:extLst>
      <p:ext uri="{BB962C8B-B14F-4D97-AF65-F5344CB8AC3E}">
        <p14:creationId xmlns:p14="http://schemas.microsoft.com/office/powerpoint/2010/main" val="1803732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EA2D6E-F155-16A4-C3A7-08DA1F815F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3C5002-00BB-1216-2ACE-7C42F46F6B49}"/>
              </a:ext>
            </a:extLst>
          </p:cNvPr>
          <p:cNvSpPr txBox="1">
            <a:spLocks/>
          </p:cNvSpPr>
          <p:nvPr/>
        </p:nvSpPr>
        <p:spPr>
          <a:xfrm>
            <a:off x="442914" y="333652"/>
            <a:ext cx="8976857" cy="8855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Step 5: Develop context-specific GTC indicators</a:t>
            </a:r>
          </a:p>
        </p:txBody>
      </p:sp>
      <p:sp>
        <p:nvSpPr>
          <p:cNvPr id="16" name="TextBox 15">
            <a:extLst>
              <a:ext uri="{FF2B5EF4-FFF2-40B4-BE49-F238E27FC236}">
                <a16:creationId xmlns:a16="http://schemas.microsoft.com/office/drawing/2014/main" id="{D69A1A84-2E95-67CB-A844-97FCCFCEFA01}"/>
              </a:ext>
            </a:extLst>
          </p:cNvPr>
          <p:cNvSpPr txBox="1"/>
          <p:nvPr/>
        </p:nvSpPr>
        <p:spPr>
          <a:xfrm>
            <a:off x="442913" y="2104521"/>
            <a:ext cx="4056515"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rPr>
              <a:t>Develop qualitative and quantitative indicators of gender transformative change using the information in Steps 1–4</a:t>
            </a:r>
          </a:p>
        </p:txBody>
      </p:sp>
      <p:sp>
        <p:nvSpPr>
          <p:cNvPr id="29" name="TextBox 28">
            <a:extLst>
              <a:ext uri="{FF2B5EF4-FFF2-40B4-BE49-F238E27FC236}">
                <a16:creationId xmlns:a16="http://schemas.microsoft.com/office/drawing/2014/main" id="{592336CF-75B4-3BB1-99FC-467DF6C25902}"/>
              </a:ext>
            </a:extLst>
          </p:cNvPr>
          <p:cNvSpPr txBox="1"/>
          <p:nvPr/>
        </p:nvSpPr>
        <p:spPr>
          <a:xfrm>
            <a:off x="395413" y="5435486"/>
            <a:ext cx="344691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ontserrat" pitchFamily="2" charset="77"/>
                <a:ea typeface="+mn-ea"/>
                <a:cs typeface="+mn-cs"/>
              </a:rPr>
              <a:t>Sources: FAO, IFAD, WFP &amp; CGIAR Gender Impact Platform 2023 </a:t>
            </a:r>
          </a:p>
        </p:txBody>
      </p:sp>
      <p:pic>
        <p:nvPicPr>
          <p:cNvPr id="4" name="Content Placeholder 3" descr="A yellow and white text on a yellow background&#10;&#10;Description automatically generated with medium confidence">
            <a:extLst>
              <a:ext uri="{FF2B5EF4-FFF2-40B4-BE49-F238E27FC236}">
                <a16:creationId xmlns:a16="http://schemas.microsoft.com/office/drawing/2014/main" id="{B6E8FFB2-C46D-7C7D-EBC0-161881A6DC0B}"/>
              </a:ext>
            </a:extLst>
          </p:cNvPr>
          <p:cNvPicPr>
            <a:picLocks noChangeAspect="1"/>
          </p:cNvPicPr>
          <p:nvPr/>
        </p:nvPicPr>
        <p:blipFill>
          <a:blip r:embed="rId3"/>
          <a:srcRect l="1106" t="868" r="1648" b="1573"/>
          <a:stretch/>
        </p:blipFill>
        <p:spPr>
          <a:xfrm>
            <a:off x="4616667" y="1679759"/>
            <a:ext cx="7371014" cy="4997564"/>
          </a:xfrm>
          <a:prstGeom prst="rect">
            <a:avLst/>
          </a:prstGeom>
          <a:noFill/>
          <a:ln w="3175">
            <a:solidFill>
              <a:srgbClr val="A2287E">
                <a:alpha val="26000"/>
              </a:srgbClr>
            </a:solidFill>
            <a:miter lim="800000"/>
            <a:headEnd/>
            <a:tailEnd/>
          </a:ln>
          <a:effectLst>
            <a:outerShdw blurRad="558800" sx="104000" sy="104000" algn="ctr" rotWithShape="0">
              <a:prstClr val="black">
                <a:alpha val="16000"/>
              </a:prstClr>
            </a:outerShdw>
          </a:effectLst>
        </p:spPr>
      </p:pic>
    </p:spTree>
    <p:extLst>
      <p:ext uri="{BB962C8B-B14F-4D97-AF65-F5344CB8AC3E}">
        <p14:creationId xmlns:p14="http://schemas.microsoft.com/office/powerpoint/2010/main" val="29532738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7">
          <a:extLst>
            <a:ext uri="{FF2B5EF4-FFF2-40B4-BE49-F238E27FC236}">
              <a16:creationId xmlns:a16="http://schemas.microsoft.com/office/drawing/2014/main" id="{2178AF45-118A-D771-0412-881B75C3B75F}"/>
            </a:ext>
          </a:extLst>
        </p:cNvPr>
        <p:cNvGrpSpPr/>
        <p:nvPr/>
      </p:nvGrpSpPr>
      <p:grpSpPr>
        <a:xfrm>
          <a:off x="0" y="0"/>
          <a:ext cx="0" cy="0"/>
          <a:chOff x="0" y="0"/>
          <a:chExt cx="0" cy="0"/>
        </a:xfrm>
      </p:grpSpPr>
      <p:sp>
        <p:nvSpPr>
          <p:cNvPr id="108" name="Google Shape;108;p18">
            <a:extLst>
              <a:ext uri="{FF2B5EF4-FFF2-40B4-BE49-F238E27FC236}">
                <a16:creationId xmlns:a16="http://schemas.microsoft.com/office/drawing/2014/main" id="{BE950231-4D27-8F47-E2C5-E9DA6FE9CE43}"/>
              </a:ext>
            </a:extLst>
          </p:cNvPr>
          <p:cNvSpPr txBox="1">
            <a:spLocks noGrp="1"/>
          </p:cNvSpPr>
          <p:nvPr>
            <p:ph type="title"/>
          </p:nvPr>
        </p:nvSpPr>
        <p:spPr>
          <a:xfrm>
            <a:off x="6550297" y="1629003"/>
            <a:ext cx="4854303" cy="1799997"/>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7F7F7F"/>
              </a:buClr>
              <a:buSzPts val="3600"/>
              <a:buFont typeface="Montserrat ExtraBold"/>
              <a:buNone/>
            </a:pP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Practice developing indicators</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grpSp>
        <p:nvGrpSpPr>
          <p:cNvPr id="6" name="Group 5">
            <a:extLst>
              <a:ext uri="{FF2B5EF4-FFF2-40B4-BE49-F238E27FC236}">
                <a16:creationId xmlns:a16="http://schemas.microsoft.com/office/drawing/2014/main" id="{61688375-C4B1-BCAD-FCE9-9FCDD5249081}"/>
              </a:ext>
            </a:extLst>
          </p:cNvPr>
          <p:cNvGrpSpPr/>
          <p:nvPr/>
        </p:nvGrpSpPr>
        <p:grpSpPr>
          <a:xfrm>
            <a:off x="6562998" y="3445134"/>
            <a:ext cx="5279652" cy="621068"/>
            <a:chOff x="6385197" y="3762724"/>
            <a:chExt cx="5279652" cy="524352"/>
          </a:xfrm>
        </p:grpSpPr>
        <p:sp>
          <p:nvSpPr>
            <p:cNvPr id="2" name="Google Shape;47;g30838b89d9c_0_0">
              <a:extLst>
                <a:ext uri="{FF2B5EF4-FFF2-40B4-BE49-F238E27FC236}">
                  <a16:creationId xmlns:a16="http://schemas.microsoft.com/office/drawing/2014/main" id="{E6996446-45B5-F02C-BCC6-49B443A3188D}"/>
                </a:ext>
              </a:extLst>
            </p:cNvPr>
            <p:cNvSpPr txBox="1">
              <a:spLocks/>
            </p:cNvSpPr>
            <p:nvPr/>
          </p:nvSpPr>
          <p:spPr>
            <a:xfrm>
              <a:off x="6385197" y="3773801"/>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Section 4</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cxnSp>
          <p:nvCxnSpPr>
            <p:cNvPr id="3" name="Straight Connector 12">
              <a:extLst>
                <a:ext uri="{FF2B5EF4-FFF2-40B4-BE49-F238E27FC236}">
                  <a16:creationId xmlns:a16="http://schemas.microsoft.com/office/drawing/2014/main" id="{7ACA68A0-7D49-0B57-3A81-103038F21268}"/>
                </a:ext>
              </a:extLst>
            </p:cNvPr>
            <p:cNvCxnSpPr>
              <a:cxnSpLocks/>
            </p:cNvCxnSpPr>
            <p:nvPr/>
          </p:nvCxnSpPr>
          <p:spPr>
            <a:xfrm>
              <a:off x="6426548" y="3762724"/>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23915817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08;p18">
            <a:extLst>
              <a:ext uri="{FF2B5EF4-FFF2-40B4-BE49-F238E27FC236}">
                <a16:creationId xmlns:a16="http://schemas.microsoft.com/office/drawing/2014/main" id="{DAA87D1A-AC1C-9607-FBEC-8304FE1A4349}"/>
              </a:ext>
            </a:extLst>
          </p:cNvPr>
          <p:cNvSpPr txBox="1">
            <a:spLocks/>
          </p:cNvSpPr>
          <p:nvPr/>
        </p:nvSpPr>
        <p:spPr>
          <a:xfrm>
            <a:off x="4801726" y="2705100"/>
            <a:ext cx="5546606" cy="1813450"/>
          </a:xfrm>
          <a:prstGeom prst="rect">
            <a:avLst/>
          </a:prstGeom>
          <a:noFill/>
          <a:ln>
            <a:noFill/>
          </a:ln>
        </p:spPr>
        <p:txBody>
          <a:bodyPr spcFirstLastPara="1" vert="horz" wrap="square" lIns="91425" tIns="45700" rIns="91425" bIns="45700" rtlCol="0" anchor="b" anchorCtr="0">
            <a:noAutofit/>
          </a:bodyPr>
          <a:lstStyle>
            <a:lvl1pPr algn="l" defTabSz="914400" rtl="0" eaLnBrk="1" latinLnBrk="0" hangingPunct="1">
              <a:lnSpc>
                <a:spcPct val="90000"/>
              </a:lnSpc>
              <a:spcBef>
                <a:spcPct val="0"/>
              </a:spcBef>
              <a:buNone/>
              <a:defRPr sz="4400" b="1" i="0" kern="1200">
                <a:solidFill>
                  <a:schemeClr val="tx1"/>
                </a:solidFill>
                <a:latin typeface="Montserrat" pitchFamily="2" charset="77"/>
                <a:ea typeface="Montserrat" pitchFamily="2" charset="77"/>
                <a:cs typeface="Calibri" charset="0"/>
              </a:defRPr>
            </a:lvl1pPr>
          </a:lstStyle>
          <a:p>
            <a:pPr marL="0" marR="0" lvl="0" indent="0" algn="l" defTabSz="914400" rtl="0" eaLnBrk="1" fontAlgn="auto" latinLnBrk="0" hangingPunct="1">
              <a:lnSpc>
                <a:spcPct val="90000"/>
              </a:lnSpc>
              <a:spcBef>
                <a:spcPts val="0"/>
              </a:spcBef>
              <a:spcAft>
                <a:spcPts val="0"/>
              </a:spcAft>
              <a:buClr>
                <a:srgbClr val="7F7F7F"/>
              </a:buClr>
              <a:buSzPts val="3600"/>
              <a:buFont typeface="Montserrat ExtraBold"/>
              <a:buNone/>
              <a:tabLst/>
              <a:defRPr/>
            </a:pPr>
            <a:r>
              <a:rPr kumimoji="0" lang="en-US" sz="4000" b="1" i="0" u="none" strike="noStrike" kern="1200" cap="all" spc="-80" normalizeH="0" baseline="0" noProof="0" dirty="0">
                <a:ln>
                  <a:noFill/>
                </a:ln>
                <a:solidFill>
                  <a:prstClr val="black"/>
                </a:solidFill>
                <a:effectLst>
                  <a:outerShdw blurRad="615741" sx="102000" sy="102000" algn="ctr" rotWithShape="0">
                    <a:prstClr val="black">
                      <a:alpha val="16806"/>
                    </a:prstClr>
                  </a:outerShdw>
                </a:effectLst>
                <a:uLnTx/>
                <a:uFillTx/>
                <a:latin typeface="Montserrat" pitchFamily="2" charset="77"/>
                <a:ea typeface="+mj-ea"/>
                <a:cs typeface="Calibri" charset="0"/>
              </a:rPr>
              <a:t>Farmer Field and Business School (FFBS)</a:t>
            </a:r>
          </a:p>
        </p:txBody>
      </p:sp>
      <p:sp>
        <p:nvSpPr>
          <p:cNvPr id="6" name="Google Shape;47;g30838b89d9c_0_0">
            <a:extLst>
              <a:ext uri="{FF2B5EF4-FFF2-40B4-BE49-F238E27FC236}">
                <a16:creationId xmlns:a16="http://schemas.microsoft.com/office/drawing/2014/main" id="{D269F0AD-2511-A292-2F8B-9BD94E20A849}"/>
              </a:ext>
            </a:extLst>
          </p:cNvPr>
          <p:cNvSpPr txBox="1">
            <a:spLocks/>
          </p:cNvSpPr>
          <p:nvPr/>
        </p:nvSpPr>
        <p:spPr>
          <a:xfrm>
            <a:off x="4801726" y="4632561"/>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Case study</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sp>
        <p:nvSpPr>
          <p:cNvPr id="2" name="TextBox 1">
            <a:extLst>
              <a:ext uri="{FF2B5EF4-FFF2-40B4-BE49-F238E27FC236}">
                <a16:creationId xmlns:a16="http://schemas.microsoft.com/office/drawing/2014/main" id="{9B4ED8DC-0E9C-DBCB-6EEA-A340B3CC861D}"/>
              </a:ext>
            </a:extLst>
          </p:cNvPr>
          <p:cNvSpPr txBox="1"/>
          <p:nvPr/>
        </p:nvSpPr>
        <p:spPr>
          <a:xfrm>
            <a:off x="4801726" y="5523468"/>
            <a:ext cx="5951396" cy="276999"/>
          </a:xfrm>
          <a:prstGeom prst="rect">
            <a:avLst/>
          </a:prstGeom>
          <a:noFill/>
        </p:spPr>
        <p:txBody>
          <a:bodyPr wrap="square" rtlCol="0">
            <a:spAutoFit/>
          </a:bodyPr>
          <a:lstStyle/>
          <a:p>
            <a:pPr algn="r"/>
            <a:r>
              <a:rPr lang="en-US" sz="1200" dirty="0">
                <a:latin typeface="Montserrat" pitchFamily="2" charset="77"/>
              </a:rPr>
              <a:t>Sources: CARE 2017; FAO, IFAD and WFP 2020; Lau 2021</a:t>
            </a:r>
          </a:p>
        </p:txBody>
      </p:sp>
    </p:spTree>
    <p:extLst>
      <p:ext uri="{BB962C8B-B14F-4D97-AF65-F5344CB8AC3E}">
        <p14:creationId xmlns:p14="http://schemas.microsoft.com/office/powerpoint/2010/main" val="339883258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3CB86-7555-8C8A-D796-0D48FD9576CA}"/>
            </a:ext>
          </a:extLst>
        </p:cNvPr>
        <p:cNvGrpSpPr/>
        <p:nvPr/>
      </p:nvGrpSpPr>
      <p:grpSpPr>
        <a:xfrm>
          <a:off x="0" y="0"/>
          <a:ext cx="0" cy="0"/>
          <a:chOff x="0" y="0"/>
          <a:chExt cx="0" cy="0"/>
        </a:xfrm>
      </p:grpSpPr>
      <p:sp>
        <p:nvSpPr>
          <p:cNvPr id="7" name="Rounded Rectangle 6">
            <a:extLst>
              <a:ext uri="{FF2B5EF4-FFF2-40B4-BE49-F238E27FC236}">
                <a16:creationId xmlns:a16="http://schemas.microsoft.com/office/drawing/2014/main" id="{EAEACF1D-9575-FE15-0BC1-A06A75B0D0B6}"/>
              </a:ext>
            </a:extLst>
          </p:cNvPr>
          <p:cNvSpPr/>
          <p:nvPr/>
        </p:nvSpPr>
        <p:spPr>
          <a:xfrm>
            <a:off x="275326" y="1666637"/>
            <a:ext cx="11574999" cy="5191364"/>
          </a:xfrm>
          <a:prstGeom prst="roundRect">
            <a:avLst>
              <a:gd name="adj" fmla="val 0"/>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3" name="Title 1">
            <a:extLst>
              <a:ext uri="{FF2B5EF4-FFF2-40B4-BE49-F238E27FC236}">
                <a16:creationId xmlns:a16="http://schemas.microsoft.com/office/drawing/2014/main" id="{C00463C1-4C34-4414-1900-DB33025D4F2A}"/>
              </a:ext>
            </a:extLst>
          </p:cNvPr>
          <p:cNvSpPr txBox="1">
            <a:spLocks/>
          </p:cNvSpPr>
          <p:nvPr/>
        </p:nvSpPr>
        <p:spPr>
          <a:xfrm>
            <a:off x="362885" y="312244"/>
            <a:ext cx="8704915" cy="96948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8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Case Study: Farmer Field and Business School (FFBS)</a:t>
            </a:r>
          </a:p>
        </p:txBody>
      </p:sp>
      <p:grpSp>
        <p:nvGrpSpPr>
          <p:cNvPr id="14" name="Group 13">
            <a:extLst>
              <a:ext uri="{FF2B5EF4-FFF2-40B4-BE49-F238E27FC236}">
                <a16:creationId xmlns:a16="http://schemas.microsoft.com/office/drawing/2014/main" id="{2F9BB4E2-072D-D3ED-223E-2CD0E330D235}"/>
              </a:ext>
            </a:extLst>
          </p:cNvPr>
          <p:cNvGrpSpPr/>
          <p:nvPr/>
        </p:nvGrpSpPr>
        <p:grpSpPr>
          <a:xfrm>
            <a:off x="279104" y="1666636"/>
            <a:ext cx="3493665" cy="378447"/>
            <a:chOff x="274771" y="1929987"/>
            <a:chExt cx="3092272" cy="378447"/>
          </a:xfrm>
        </p:grpSpPr>
        <p:sp>
          <p:nvSpPr>
            <p:cNvPr id="9" name="Rectangle 8">
              <a:extLst>
                <a:ext uri="{FF2B5EF4-FFF2-40B4-BE49-F238E27FC236}">
                  <a16:creationId xmlns:a16="http://schemas.microsoft.com/office/drawing/2014/main" id="{9EF676BA-A9A5-9DC3-24F0-CCD625EA5425}"/>
                </a:ext>
              </a:extLst>
            </p:cNvPr>
            <p:cNvSpPr/>
            <p:nvPr/>
          </p:nvSpPr>
          <p:spPr>
            <a:xfrm>
              <a:off x="274771" y="1929987"/>
              <a:ext cx="3092272"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1" name="Text Placeholder 3">
              <a:extLst>
                <a:ext uri="{FF2B5EF4-FFF2-40B4-BE49-F238E27FC236}">
                  <a16:creationId xmlns:a16="http://schemas.microsoft.com/office/drawing/2014/main" id="{A248705C-BD0B-FF1F-DA56-46F273A1D596}"/>
                </a:ext>
              </a:extLst>
            </p:cNvPr>
            <p:cNvSpPr txBox="1">
              <a:spLocks/>
            </p:cNvSpPr>
            <p:nvPr/>
          </p:nvSpPr>
          <p:spPr>
            <a:xfrm>
              <a:off x="352834" y="1941391"/>
              <a:ext cx="2479576"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prstClr val="black"/>
                  </a:solidFill>
                  <a:effectLst/>
                  <a:uLnTx/>
                  <a:uFillTx/>
                  <a:latin typeface="Montserrat" pitchFamily="2" charset="77"/>
                  <a:cs typeface="Arial"/>
                  <a:sym typeface="Arial"/>
                </a:rPr>
                <a:t>BACKGROUND</a:t>
              </a:r>
            </a:p>
          </p:txBody>
        </p:sp>
      </p:grpSp>
      <p:sp>
        <p:nvSpPr>
          <p:cNvPr id="12" name="Text Placeholder 3">
            <a:extLst>
              <a:ext uri="{FF2B5EF4-FFF2-40B4-BE49-F238E27FC236}">
                <a16:creationId xmlns:a16="http://schemas.microsoft.com/office/drawing/2014/main" id="{2E32C597-BEE5-22F0-5F53-EBEDF5B61979}"/>
              </a:ext>
            </a:extLst>
          </p:cNvPr>
          <p:cNvSpPr txBox="1">
            <a:spLocks/>
          </p:cNvSpPr>
          <p:nvPr/>
        </p:nvSpPr>
        <p:spPr>
          <a:xfrm>
            <a:off x="352833" y="2068194"/>
            <a:ext cx="11242267" cy="83140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rPr>
              <a:t>Developed as part of CARE’s Pathways to empowerment program, which was based on the conviction that </a:t>
            </a:r>
            <a:r>
              <a:rPr kumimoji="0" lang="en-US" sz="1600" b="1" i="0" u="none" strike="noStrike" kern="1200" cap="none" spc="0" normalizeH="0" baseline="0" noProof="0" dirty="0">
                <a:ln>
                  <a:noFill/>
                </a:ln>
                <a:solidFill>
                  <a:srgbClr val="A2287E"/>
                </a:solidFill>
                <a:effectLst/>
                <a:uLnTx/>
                <a:uFillTx/>
                <a:latin typeface="Montserrat" pitchFamily="2" charset="77"/>
                <a:cs typeface="Arial"/>
                <a:sym typeface="Arial"/>
              </a:rPr>
              <a:t>women farmers possess enormous potential to contribute to long-term food security for their families and substantially impact nutritional outcomes in sustainable ways</a:t>
            </a:r>
          </a:p>
        </p:txBody>
      </p:sp>
      <p:grpSp>
        <p:nvGrpSpPr>
          <p:cNvPr id="10" name="Group 9">
            <a:extLst>
              <a:ext uri="{FF2B5EF4-FFF2-40B4-BE49-F238E27FC236}">
                <a16:creationId xmlns:a16="http://schemas.microsoft.com/office/drawing/2014/main" id="{B30E4B38-950F-0049-EFCA-7B86A3005919}"/>
              </a:ext>
            </a:extLst>
          </p:cNvPr>
          <p:cNvGrpSpPr/>
          <p:nvPr/>
        </p:nvGrpSpPr>
        <p:grpSpPr>
          <a:xfrm>
            <a:off x="275327" y="4244523"/>
            <a:ext cx="3505633" cy="378447"/>
            <a:chOff x="275335" y="2709941"/>
            <a:chExt cx="3102865" cy="378447"/>
          </a:xfrm>
        </p:grpSpPr>
        <p:sp>
          <p:nvSpPr>
            <p:cNvPr id="5" name="Rectangle 4">
              <a:extLst>
                <a:ext uri="{FF2B5EF4-FFF2-40B4-BE49-F238E27FC236}">
                  <a16:creationId xmlns:a16="http://schemas.microsoft.com/office/drawing/2014/main" id="{C1DAEEAC-2116-72BB-C8CD-48A2DA17A7DC}"/>
                </a:ext>
              </a:extLst>
            </p:cNvPr>
            <p:cNvSpPr/>
            <p:nvPr/>
          </p:nvSpPr>
          <p:spPr>
            <a:xfrm>
              <a:off x="275335" y="2709941"/>
              <a:ext cx="3092272"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8" name="Text Placeholder 3">
              <a:extLst>
                <a:ext uri="{FF2B5EF4-FFF2-40B4-BE49-F238E27FC236}">
                  <a16:creationId xmlns:a16="http://schemas.microsoft.com/office/drawing/2014/main" id="{5DC59BC8-B6A9-BBC4-152E-D1B56618578F}"/>
                </a:ext>
              </a:extLst>
            </p:cNvPr>
            <p:cNvSpPr txBox="1">
              <a:spLocks/>
            </p:cNvSpPr>
            <p:nvPr/>
          </p:nvSpPr>
          <p:spPr>
            <a:xfrm>
              <a:off x="352833" y="2726875"/>
              <a:ext cx="3025367"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prstClr val="black"/>
                  </a:solidFill>
                  <a:effectLst/>
                  <a:uLnTx/>
                  <a:uFillTx/>
                  <a:latin typeface="Montserrat" pitchFamily="2" charset="77"/>
                  <a:cs typeface="Arial"/>
                  <a:sym typeface="Arial"/>
                </a:rPr>
                <a:t>TARGET POPULATION</a:t>
              </a:r>
            </a:p>
          </p:txBody>
        </p:sp>
      </p:grpSp>
      <p:grpSp>
        <p:nvGrpSpPr>
          <p:cNvPr id="15" name="Group 14">
            <a:extLst>
              <a:ext uri="{FF2B5EF4-FFF2-40B4-BE49-F238E27FC236}">
                <a16:creationId xmlns:a16="http://schemas.microsoft.com/office/drawing/2014/main" id="{F8C9A5F7-6A46-647D-8825-425391CAD8A2}"/>
              </a:ext>
            </a:extLst>
          </p:cNvPr>
          <p:cNvGrpSpPr/>
          <p:nvPr/>
        </p:nvGrpSpPr>
        <p:grpSpPr>
          <a:xfrm>
            <a:off x="279102" y="2961298"/>
            <a:ext cx="3493665" cy="378447"/>
            <a:chOff x="274771" y="1929987"/>
            <a:chExt cx="3092272" cy="378447"/>
          </a:xfrm>
        </p:grpSpPr>
        <p:sp>
          <p:nvSpPr>
            <p:cNvPr id="31" name="Rectangle 30">
              <a:extLst>
                <a:ext uri="{FF2B5EF4-FFF2-40B4-BE49-F238E27FC236}">
                  <a16:creationId xmlns:a16="http://schemas.microsoft.com/office/drawing/2014/main" id="{01238BA4-D5B0-6FAC-7665-9716B49AD376}"/>
                </a:ext>
              </a:extLst>
            </p:cNvPr>
            <p:cNvSpPr/>
            <p:nvPr/>
          </p:nvSpPr>
          <p:spPr>
            <a:xfrm>
              <a:off x="274771" y="1929987"/>
              <a:ext cx="3092272"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32" name="Text Placeholder 3">
              <a:extLst>
                <a:ext uri="{FF2B5EF4-FFF2-40B4-BE49-F238E27FC236}">
                  <a16:creationId xmlns:a16="http://schemas.microsoft.com/office/drawing/2014/main" id="{52BF96F9-AA60-C3E9-4F87-D551A7CB7060}"/>
                </a:ext>
              </a:extLst>
            </p:cNvPr>
            <p:cNvSpPr txBox="1">
              <a:spLocks/>
            </p:cNvSpPr>
            <p:nvPr/>
          </p:nvSpPr>
          <p:spPr>
            <a:xfrm>
              <a:off x="352834" y="1941391"/>
              <a:ext cx="2479576"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prstClr val="black"/>
                  </a:solidFill>
                  <a:effectLst/>
                  <a:uLnTx/>
                  <a:uFillTx/>
                  <a:latin typeface="Montserrat" pitchFamily="2" charset="77"/>
                  <a:cs typeface="Arial"/>
                  <a:sym typeface="Arial"/>
                </a:rPr>
                <a:t>OBJECTIVES</a:t>
              </a:r>
            </a:p>
          </p:txBody>
        </p:sp>
      </p:grpSp>
      <p:sp>
        <p:nvSpPr>
          <p:cNvPr id="33" name="Text Placeholder 3">
            <a:extLst>
              <a:ext uri="{FF2B5EF4-FFF2-40B4-BE49-F238E27FC236}">
                <a16:creationId xmlns:a16="http://schemas.microsoft.com/office/drawing/2014/main" id="{E439780C-4B77-B418-F629-4C6811B59EC0}"/>
              </a:ext>
            </a:extLst>
          </p:cNvPr>
          <p:cNvSpPr txBox="1">
            <a:spLocks/>
          </p:cNvSpPr>
          <p:nvPr/>
        </p:nvSpPr>
        <p:spPr>
          <a:xfrm>
            <a:off x="352831" y="3370799"/>
            <a:ext cx="11242267" cy="820374"/>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rPr>
              <a:t>To increase the </a:t>
            </a:r>
            <a:r>
              <a:rPr kumimoji="0" lang="en-US" sz="1600" b="1" i="0" u="none" strike="noStrike" kern="1200" cap="none" spc="0" normalizeH="0" baseline="0" noProof="0" dirty="0">
                <a:ln>
                  <a:noFill/>
                </a:ln>
                <a:solidFill>
                  <a:srgbClr val="A2287E"/>
                </a:solidFill>
                <a:effectLst/>
                <a:uLnTx/>
                <a:uFillTx/>
                <a:latin typeface="Montserrat" pitchFamily="2" charset="77"/>
                <a:cs typeface="Arial"/>
                <a:sym typeface="Arial"/>
              </a:rPr>
              <a:t>productivity and empowerment </a:t>
            </a:r>
            <a:r>
              <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rPr>
              <a:t>of women farmers in more equitable agriculture systems at scale and to influence debates and policy dialogue on women and agriculture at the local, national and global levels</a:t>
            </a:r>
          </a:p>
        </p:txBody>
      </p:sp>
      <p:sp>
        <p:nvSpPr>
          <p:cNvPr id="38" name="Text Placeholder 3">
            <a:extLst>
              <a:ext uri="{FF2B5EF4-FFF2-40B4-BE49-F238E27FC236}">
                <a16:creationId xmlns:a16="http://schemas.microsoft.com/office/drawing/2014/main" id="{AA7A6F26-3078-83FF-7CD5-87254F4C2B35}"/>
              </a:ext>
            </a:extLst>
          </p:cNvPr>
          <p:cNvSpPr txBox="1">
            <a:spLocks/>
          </p:cNvSpPr>
          <p:nvPr/>
        </p:nvSpPr>
        <p:spPr>
          <a:xfrm>
            <a:off x="341674" y="4652629"/>
            <a:ext cx="11253424" cy="646862"/>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rPr>
              <a:t>Locally defined rural smallholder households  = income &lt;USD 2 per day &amp; production goals are consumption focused, little or no land for cultivation</a:t>
            </a:r>
          </a:p>
        </p:txBody>
      </p:sp>
      <p:grpSp>
        <p:nvGrpSpPr>
          <p:cNvPr id="39" name="Group 38">
            <a:extLst>
              <a:ext uri="{FF2B5EF4-FFF2-40B4-BE49-F238E27FC236}">
                <a16:creationId xmlns:a16="http://schemas.microsoft.com/office/drawing/2014/main" id="{8DAC883F-CE01-93DB-EB8B-C5433D99E88C}"/>
              </a:ext>
            </a:extLst>
          </p:cNvPr>
          <p:cNvGrpSpPr/>
          <p:nvPr/>
        </p:nvGrpSpPr>
        <p:grpSpPr>
          <a:xfrm>
            <a:off x="277373" y="6071957"/>
            <a:ext cx="3493665" cy="378447"/>
            <a:chOff x="274771" y="1929987"/>
            <a:chExt cx="3092272" cy="378447"/>
          </a:xfrm>
        </p:grpSpPr>
        <p:sp>
          <p:nvSpPr>
            <p:cNvPr id="40" name="Rectangle 39">
              <a:extLst>
                <a:ext uri="{FF2B5EF4-FFF2-40B4-BE49-F238E27FC236}">
                  <a16:creationId xmlns:a16="http://schemas.microsoft.com/office/drawing/2014/main" id="{F9EF6758-86E0-8BCA-5AFF-0EDEED3E0F04}"/>
                </a:ext>
              </a:extLst>
            </p:cNvPr>
            <p:cNvSpPr/>
            <p:nvPr/>
          </p:nvSpPr>
          <p:spPr>
            <a:xfrm>
              <a:off x="274771" y="1929987"/>
              <a:ext cx="3092272"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1" name="Text Placeholder 3">
              <a:extLst>
                <a:ext uri="{FF2B5EF4-FFF2-40B4-BE49-F238E27FC236}">
                  <a16:creationId xmlns:a16="http://schemas.microsoft.com/office/drawing/2014/main" id="{DD59B538-BDE4-C5A5-4F6C-386BA317ED24}"/>
                </a:ext>
              </a:extLst>
            </p:cNvPr>
            <p:cNvSpPr txBox="1">
              <a:spLocks/>
            </p:cNvSpPr>
            <p:nvPr/>
          </p:nvSpPr>
          <p:spPr>
            <a:xfrm>
              <a:off x="352833" y="1941391"/>
              <a:ext cx="2902563"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prstClr val="black"/>
                  </a:solidFill>
                  <a:effectLst/>
                  <a:uLnTx/>
                  <a:uFillTx/>
                  <a:latin typeface="Montserrat" pitchFamily="2" charset="77"/>
                  <a:cs typeface="Arial"/>
                  <a:sym typeface="Arial"/>
                </a:rPr>
                <a:t>COUNTRIES IMPLEMENTED</a:t>
              </a:r>
            </a:p>
          </p:txBody>
        </p:sp>
      </p:grpSp>
      <p:sp>
        <p:nvSpPr>
          <p:cNvPr id="42" name="Text Placeholder 3">
            <a:extLst>
              <a:ext uri="{FF2B5EF4-FFF2-40B4-BE49-F238E27FC236}">
                <a16:creationId xmlns:a16="http://schemas.microsoft.com/office/drawing/2014/main" id="{4EDF478D-E48E-D242-27A9-488627EC835B}"/>
              </a:ext>
            </a:extLst>
          </p:cNvPr>
          <p:cNvSpPr txBox="1">
            <a:spLocks/>
          </p:cNvSpPr>
          <p:nvPr/>
        </p:nvSpPr>
        <p:spPr>
          <a:xfrm>
            <a:off x="352832" y="6473352"/>
            <a:ext cx="8079968"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rPr>
              <a:t>Bangladesh, Ethiopia, Ghana, India, Malawi, Mali, United Republic of Tanzania</a:t>
            </a:r>
          </a:p>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endPar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p:txBody>
      </p:sp>
      <p:grpSp>
        <p:nvGrpSpPr>
          <p:cNvPr id="4" name="Group 3">
            <a:extLst>
              <a:ext uri="{FF2B5EF4-FFF2-40B4-BE49-F238E27FC236}">
                <a16:creationId xmlns:a16="http://schemas.microsoft.com/office/drawing/2014/main" id="{1E510485-003A-FB03-EB91-D4A0DFE9BBEE}"/>
              </a:ext>
            </a:extLst>
          </p:cNvPr>
          <p:cNvGrpSpPr/>
          <p:nvPr/>
        </p:nvGrpSpPr>
        <p:grpSpPr>
          <a:xfrm>
            <a:off x="275327" y="5284339"/>
            <a:ext cx="3493665" cy="378447"/>
            <a:chOff x="274771" y="1929987"/>
            <a:chExt cx="3092272" cy="378447"/>
          </a:xfrm>
        </p:grpSpPr>
        <p:sp>
          <p:nvSpPr>
            <p:cNvPr id="6" name="Rectangle 5">
              <a:extLst>
                <a:ext uri="{FF2B5EF4-FFF2-40B4-BE49-F238E27FC236}">
                  <a16:creationId xmlns:a16="http://schemas.microsoft.com/office/drawing/2014/main" id="{9C0E3DE9-EF09-EBB3-B5B9-6DEB6BE96A3F}"/>
                </a:ext>
              </a:extLst>
            </p:cNvPr>
            <p:cNvSpPr/>
            <p:nvPr/>
          </p:nvSpPr>
          <p:spPr>
            <a:xfrm>
              <a:off x="274771" y="1929987"/>
              <a:ext cx="3092272"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3" name="Text Placeholder 3">
              <a:extLst>
                <a:ext uri="{FF2B5EF4-FFF2-40B4-BE49-F238E27FC236}">
                  <a16:creationId xmlns:a16="http://schemas.microsoft.com/office/drawing/2014/main" id="{00CAF7C9-88D8-F2E5-09B2-A14FDD5F1309}"/>
                </a:ext>
              </a:extLst>
            </p:cNvPr>
            <p:cNvSpPr txBox="1">
              <a:spLocks/>
            </p:cNvSpPr>
            <p:nvPr/>
          </p:nvSpPr>
          <p:spPr>
            <a:xfrm>
              <a:off x="352834" y="1941391"/>
              <a:ext cx="2479576"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prstClr val="black"/>
                  </a:solidFill>
                  <a:effectLst/>
                  <a:uLnTx/>
                  <a:uFillTx/>
                  <a:latin typeface="Montserrat" pitchFamily="2" charset="77"/>
                  <a:cs typeface="Arial"/>
                  <a:sym typeface="Arial"/>
                </a:rPr>
                <a:t>IMPLEMENTER</a:t>
              </a:r>
            </a:p>
          </p:txBody>
        </p:sp>
      </p:grpSp>
      <p:sp>
        <p:nvSpPr>
          <p:cNvPr id="16" name="Text Placeholder 3">
            <a:extLst>
              <a:ext uri="{FF2B5EF4-FFF2-40B4-BE49-F238E27FC236}">
                <a16:creationId xmlns:a16="http://schemas.microsoft.com/office/drawing/2014/main" id="{00CC7F63-86A2-AC1F-9BD2-DC1277BBE64F}"/>
              </a:ext>
            </a:extLst>
          </p:cNvPr>
          <p:cNvSpPr txBox="1">
            <a:spLocks/>
          </p:cNvSpPr>
          <p:nvPr/>
        </p:nvSpPr>
        <p:spPr>
          <a:xfrm>
            <a:off x="362885" y="5689731"/>
            <a:ext cx="3647140" cy="30292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rPr>
              <a:t>CARE USA, CARE International</a:t>
            </a:r>
          </a:p>
        </p:txBody>
      </p:sp>
      <p:grpSp>
        <p:nvGrpSpPr>
          <p:cNvPr id="17" name="Group 16">
            <a:extLst>
              <a:ext uri="{FF2B5EF4-FFF2-40B4-BE49-F238E27FC236}">
                <a16:creationId xmlns:a16="http://schemas.microsoft.com/office/drawing/2014/main" id="{A1F81E5D-D190-883F-1E0C-2F2897221137}"/>
              </a:ext>
            </a:extLst>
          </p:cNvPr>
          <p:cNvGrpSpPr/>
          <p:nvPr/>
        </p:nvGrpSpPr>
        <p:grpSpPr>
          <a:xfrm>
            <a:off x="8531278" y="6061059"/>
            <a:ext cx="3331747" cy="378447"/>
            <a:chOff x="418086" y="1929987"/>
            <a:chExt cx="2948957" cy="378447"/>
          </a:xfrm>
        </p:grpSpPr>
        <p:sp>
          <p:nvSpPr>
            <p:cNvPr id="18" name="Rectangle 17">
              <a:extLst>
                <a:ext uri="{FF2B5EF4-FFF2-40B4-BE49-F238E27FC236}">
                  <a16:creationId xmlns:a16="http://schemas.microsoft.com/office/drawing/2014/main" id="{1C8A71A8-D7DB-0665-3E47-B38D345E6D3C}"/>
                </a:ext>
              </a:extLst>
            </p:cNvPr>
            <p:cNvSpPr/>
            <p:nvPr/>
          </p:nvSpPr>
          <p:spPr>
            <a:xfrm>
              <a:off x="418086" y="1929987"/>
              <a:ext cx="2948957"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9" name="Text Placeholder 3">
              <a:extLst>
                <a:ext uri="{FF2B5EF4-FFF2-40B4-BE49-F238E27FC236}">
                  <a16:creationId xmlns:a16="http://schemas.microsoft.com/office/drawing/2014/main" id="{B7FAF5DD-DA8F-038D-2817-FCFBA04CE071}"/>
                </a:ext>
              </a:extLst>
            </p:cNvPr>
            <p:cNvSpPr txBox="1">
              <a:spLocks/>
            </p:cNvSpPr>
            <p:nvPr/>
          </p:nvSpPr>
          <p:spPr>
            <a:xfrm>
              <a:off x="510776" y="1941391"/>
              <a:ext cx="2321634"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prstClr val="black"/>
                  </a:solidFill>
                  <a:effectLst/>
                  <a:uLnTx/>
                  <a:uFillTx/>
                  <a:latin typeface="Montserrat" pitchFamily="2" charset="77"/>
                  <a:cs typeface="Arial"/>
                  <a:sym typeface="Arial"/>
                </a:rPr>
                <a:t>DATE</a:t>
              </a:r>
            </a:p>
          </p:txBody>
        </p:sp>
      </p:grpSp>
      <p:sp>
        <p:nvSpPr>
          <p:cNvPr id="20" name="Text Placeholder 3">
            <a:extLst>
              <a:ext uri="{FF2B5EF4-FFF2-40B4-BE49-F238E27FC236}">
                <a16:creationId xmlns:a16="http://schemas.microsoft.com/office/drawing/2014/main" id="{598A7294-EC89-D50D-E340-8AD7F0C30EBE}"/>
              </a:ext>
            </a:extLst>
          </p:cNvPr>
          <p:cNvSpPr txBox="1">
            <a:spLocks/>
          </p:cNvSpPr>
          <p:nvPr/>
        </p:nvSpPr>
        <p:spPr>
          <a:xfrm>
            <a:off x="8622657" y="6473472"/>
            <a:ext cx="3061344"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rPr>
              <a:t>2011-2018</a:t>
            </a:r>
          </a:p>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p:txBody>
      </p:sp>
    </p:spTree>
    <p:extLst>
      <p:ext uri="{BB962C8B-B14F-4D97-AF65-F5344CB8AC3E}">
        <p14:creationId xmlns:p14="http://schemas.microsoft.com/office/powerpoint/2010/main" val="8636912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8FA6D6-D623-5222-52FF-3ACC7620A477}"/>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368A81E3-A90E-DED7-0B05-98CB0D1F88DC}"/>
              </a:ext>
            </a:extLst>
          </p:cNvPr>
          <p:cNvSpPr txBox="1">
            <a:spLocks/>
          </p:cNvSpPr>
          <p:nvPr/>
        </p:nvSpPr>
        <p:spPr>
          <a:xfrm>
            <a:off x="362885" y="236044"/>
            <a:ext cx="9659113" cy="73450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8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FFBS main components/activities</a:t>
            </a:r>
          </a:p>
        </p:txBody>
      </p:sp>
      <p:sp>
        <p:nvSpPr>
          <p:cNvPr id="7" name="Content Placeholder 4">
            <a:extLst>
              <a:ext uri="{FF2B5EF4-FFF2-40B4-BE49-F238E27FC236}">
                <a16:creationId xmlns:a16="http://schemas.microsoft.com/office/drawing/2014/main" id="{0FE085FB-22BA-598A-595A-E3D3A5DF1EEF}"/>
              </a:ext>
            </a:extLst>
          </p:cNvPr>
          <p:cNvSpPr txBox="1">
            <a:spLocks/>
          </p:cNvSpPr>
          <p:nvPr/>
        </p:nvSpPr>
        <p:spPr>
          <a:xfrm>
            <a:off x="362885" y="1801183"/>
            <a:ext cx="6853087" cy="425985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0"/>
              </a:spcBef>
              <a:buClr>
                <a:srgbClr val="A2287E"/>
              </a:buClr>
              <a:buSzPct val="100000"/>
              <a:buFont typeface="+mj-lt"/>
              <a:buAutoNum type="arabicPeriod"/>
            </a:pPr>
            <a:r>
              <a:rPr lang="en-US" sz="1600" b="1" dirty="0">
                <a:solidFill>
                  <a:srgbClr val="A2287E"/>
                </a:solidFill>
                <a:latin typeface="Montserrat" pitchFamily="2" charset="77"/>
              </a:rPr>
              <a:t>Demonstration plots: </a:t>
            </a:r>
            <a:r>
              <a:rPr lang="en-US" sz="1600" dirty="0">
                <a:latin typeface="Montserrat" pitchFamily="2" charset="77"/>
              </a:rPr>
              <a:t>selection and setup; germination tests; manure preparation; soil, water, pest, disease and weed management; harvest and post-harvest management and evaluation; farmer field days</a:t>
            </a:r>
          </a:p>
          <a:p>
            <a:pPr marL="342900" indent="-342900">
              <a:spcBef>
                <a:spcPts val="0"/>
              </a:spcBef>
              <a:buClr>
                <a:srgbClr val="A2287E"/>
              </a:buClr>
              <a:buSzPct val="100000"/>
              <a:buFont typeface="+mj-lt"/>
              <a:buAutoNum type="arabicPeriod"/>
            </a:pPr>
            <a:endParaRPr lang="en-US" sz="1200" dirty="0">
              <a:latin typeface="Montserrat" pitchFamily="2" charset="77"/>
            </a:endParaRPr>
          </a:p>
          <a:p>
            <a:pPr marL="342900" indent="-342900">
              <a:spcBef>
                <a:spcPts val="0"/>
              </a:spcBef>
              <a:buClr>
                <a:srgbClr val="A2287E"/>
              </a:buClr>
              <a:buSzPct val="100000"/>
              <a:buFont typeface="+mj-lt"/>
              <a:buAutoNum type="arabicPeriod"/>
            </a:pPr>
            <a:r>
              <a:rPr lang="en-US" sz="1600" b="1" dirty="0">
                <a:solidFill>
                  <a:srgbClr val="A2287E"/>
                </a:solidFill>
                <a:latin typeface="Montserrat" pitchFamily="2" charset="77"/>
              </a:rPr>
              <a:t>Marketing: </a:t>
            </a:r>
            <a:r>
              <a:rPr lang="en-US" sz="1600" dirty="0">
                <a:latin typeface="Montserrat" pitchFamily="2" charset="77"/>
              </a:rPr>
              <a:t>marketing concepts and surveys, production estimation and determining profitability, selection of best products and outlets, designing a business plan, conducting a gendered value chain analysis and marketing as a group</a:t>
            </a:r>
          </a:p>
          <a:p>
            <a:pPr marL="342900" indent="-342900">
              <a:spcBef>
                <a:spcPts val="0"/>
              </a:spcBef>
              <a:buClr>
                <a:srgbClr val="A2287E"/>
              </a:buClr>
              <a:buSzPct val="100000"/>
              <a:buFont typeface="+mj-lt"/>
              <a:buAutoNum type="arabicPeriod"/>
            </a:pPr>
            <a:endParaRPr lang="en-US" sz="1200" dirty="0">
              <a:latin typeface="Montserrat" pitchFamily="2" charset="77"/>
            </a:endParaRPr>
          </a:p>
          <a:p>
            <a:pPr marL="342900" indent="-342900">
              <a:spcBef>
                <a:spcPts val="0"/>
              </a:spcBef>
              <a:buClr>
                <a:srgbClr val="A2287E"/>
              </a:buClr>
              <a:buSzPct val="100000"/>
              <a:buFont typeface="+mj-lt"/>
              <a:buAutoNum type="arabicPeriod"/>
            </a:pPr>
            <a:r>
              <a:rPr lang="en-US" sz="1600" b="1" dirty="0">
                <a:solidFill>
                  <a:srgbClr val="A2287E"/>
                </a:solidFill>
                <a:latin typeface="Montserrat" pitchFamily="2" charset="77"/>
              </a:rPr>
              <a:t>Nutrition: </a:t>
            </a:r>
            <a:r>
              <a:rPr lang="en-US" sz="1600" dirty="0">
                <a:latin typeface="Montserrat" pitchFamily="2" charset="77"/>
              </a:rPr>
              <a:t>understanding undernutrition and a balanced diet; growing nutritious foods/planning a home garden; cooking demonstrations; &amp; exclusive breastfeeding</a:t>
            </a:r>
          </a:p>
          <a:p>
            <a:pPr marL="342900" indent="-342900">
              <a:spcBef>
                <a:spcPts val="0"/>
              </a:spcBef>
              <a:buClr>
                <a:srgbClr val="A2287E"/>
              </a:buClr>
              <a:buSzPct val="100000"/>
              <a:buFont typeface="+mj-lt"/>
              <a:buAutoNum type="arabicPeriod"/>
            </a:pPr>
            <a:endParaRPr lang="en-US" sz="1200" dirty="0">
              <a:latin typeface="Montserrat" pitchFamily="2" charset="77"/>
            </a:endParaRPr>
          </a:p>
          <a:p>
            <a:pPr marL="342900" indent="-342900">
              <a:spcBef>
                <a:spcPts val="0"/>
              </a:spcBef>
              <a:buClr>
                <a:srgbClr val="A2287E"/>
              </a:buClr>
              <a:buSzPct val="100000"/>
              <a:buFont typeface="+mj-lt"/>
              <a:buAutoNum type="arabicPeriod"/>
            </a:pPr>
            <a:r>
              <a:rPr lang="en-US" sz="1600" b="1" dirty="0">
                <a:solidFill>
                  <a:srgbClr val="A2287E"/>
                </a:solidFill>
                <a:latin typeface="Montserrat" pitchFamily="2" charset="77"/>
              </a:rPr>
              <a:t>Gender dialogues: </a:t>
            </a:r>
            <a:r>
              <a:rPr lang="en-US" sz="1600" dirty="0">
                <a:latin typeface="Montserrat" pitchFamily="2" charset="77"/>
              </a:rPr>
              <a:t>encouraging partners/spouses of women farmers to attend gender dialogue sessions that cover land and input access, household and nutrition decision-making, workload sharing, learning to listen, and income control and role models for men </a:t>
            </a:r>
          </a:p>
        </p:txBody>
      </p:sp>
      <p:pic>
        <p:nvPicPr>
          <p:cNvPr id="4" name="Picture 3">
            <a:extLst>
              <a:ext uri="{FF2B5EF4-FFF2-40B4-BE49-F238E27FC236}">
                <a16:creationId xmlns:a16="http://schemas.microsoft.com/office/drawing/2014/main" id="{4BE3CDBC-60EC-194A-498B-8F7DB4926A02}"/>
              </a:ext>
            </a:extLst>
          </p:cNvPr>
          <p:cNvPicPr>
            <a:picLocks noChangeAspect="1"/>
          </p:cNvPicPr>
          <p:nvPr/>
        </p:nvPicPr>
        <p:blipFill>
          <a:blip r:embed="rId4"/>
          <a:srcRect l="761" t="1606" r="1293" b="11888"/>
          <a:stretch/>
        </p:blipFill>
        <p:spPr>
          <a:xfrm>
            <a:off x="7596250" y="1645771"/>
            <a:ext cx="4595750" cy="4300963"/>
          </a:xfrm>
          <a:prstGeom prst="rect">
            <a:avLst/>
          </a:prstGeom>
          <a:noFill/>
          <a:ln w="3175">
            <a:solidFill>
              <a:srgbClr val="A2287E">
                <a:alpha val="6000"/>
              </a:srgbClr>
            </a:solidFill>
            <a:miter lim="800000"/>
            <a:headEnd/>
            <a:tailEnd/>
          </a:ln>
          <a:effectLst>
            <a:outerShdw blurRad="431800" sx="104000" sy="104000" algn="ctr" rotWithShape="0">
              <a:prstClr val="black">
                <a:alpha val="26000"/>
              </a:prstClr>
            </a:outerShdw>
          </a:effectLst>
        </p:spPr>
      </p:pic>
      <p:sp>
        <p:nvSpPr>
          <p:cNvPr id="8" name="TextBox 7">
            <a:extLst>
              <a:ext uri="{FF2B5EF4-FFF2-40B4-BE49-F238E27FC236}">
                <a16:creationId xmlns:a16="http://schemas.microsoft.com/office/drawing/2014/main" id="{AB66D020-FC40-2CBD-7D39-3DF78BD3B507}"/>
              </a:ext>
            </a:extLst>
          </p:cNvPr>
          <p:cNvSpPr txBox="1"/>
          <p:nvPr/>
        </p:nvSpPr>
        <p:spPr>
          <a:xfrm>
            <a:off x="3572366" y="6063156"/>
            <a:ext cx="5951396" cy="276999"/>
          </a:xfrm>
          <a:prstGeom prst="rect">
            <a:avLst/>
          </a:prstGeom>
          <a:noFill/>
        </p:spPr>
        <p:txBody>
          <a:bodyPr wrap="square" rtlCol="0">
            <a:spAutoFit/>
          </a:bodyPr>
          <a:lstStyle/>
          <a:p>
            <a:pPr algn="r"/>
            <a:r>
              <a:rPr lang="en-US" sz="1200" dirty="0">
                <a:latin typeface="Montserrat" pitchFamily="2" charset="77"/>
              </a:rPr>
              <a:t>Image Source: FFBS Toolkit 2</a:t>
            </a:r>
            <a:r>
              <a:rPr lang="en-US" sz="1200" baseline="30000" dirty="0">
                <a:latin typeface="Montserrat" pitchFamily="2" charset="77"/>
              </a:rPr>
              <a:t>nd</a:t>
            </a:r>
            <a:r>
              <a:rPr lang="en-US" sz="1200" dirty="0">
                <a:latin typeface="Montserrat" pitchFamily="2" charset="77"/>
              </a:rPr>
              <a:t> edition 2023</a:t>
            </a:r>
          </a:p>
        </p:txBody>
      </p:sp>
    </p:spTree>
    <p:extLst>
      <p:ext uri="{BB962C8B-B14F-4D97-AF65-F5344CB8AC3E}">
        <p14:creationId xmlns:p14="http://schemas.microsoft.com/office/powerpoint/2010/main" val="3847785551"/>
      </p:ext>
    </p:extLst>
  </p:cSld>
  <p:clrMapOvr>
    <a:masterClrMapping/>
  </p:clrMapOvr>
  <p:extLst>
    <p:ext uri="{6950BFC3-D8DA-4A85-94F7-54DA5524770B}">
      <p188:commentRel xmlns:p188="http://schemas.microsoft.com/office/powerpoint/2018/8/main" r:id="rId3"/>
    </p:ext>
  </p:extLs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FE3AD0-0825-3843-7179-270829C2A7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62B0A4-53EB-732F-DA8B-1FD7B7354585}"/>
              </a:ext>
            </a:extLst>
          </p:cNvPr>
          <p:cNvSpPr txBox="1">
            <a:spLocks/>
          </p:cNvSpPr>
          <p:nvPr/>
        </p:nvSpPr>
        <p:spPr>
          <a:xfrm>
            <a:off x="600009" y="296626"/>
            <a:ext cx="8570117" cy="73515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Practice developing indicators</a:t>
            </a:r>
          </a:p>
        </p:txBody>
      </p:sp>
      <p:grpSp>
        <p:nvGrpSpPr>
          <p:cNvPr id="11" name="Google Shape;3415;p53">
            <a:extLst>
              <a:ext uri="{FF2B5EF4-FFF2-40B4-BE49-F238E27FC236}">
                <a16:creationId xmlns:a16="http://schemas.microsoft.com/office/drawing/2014/main" id="{E8189601-9528-55D9-1814-152950212939}"/>
              </a:ext>
            </a:extLst>
          </p:cNvPr>
          <p:cNvGrpSpPr>
            <a:grpSpLocks noChangeAspect="1"/>
          </p:cNvGrpSpPr>
          <p:nvPr/>
        </p:nvGrpSpPr>
        <p:grpSpPr>
          <a:xfrm>
            <a:off x="528158" y="1921679"/>
            <a:ext cx="1402650" cy="1378012"/>
            <a:chOff x="1368325" y="1090737"/>
            <a:chExt cx="3532094" cy="3532094"/>
          </a:xfrm>
          <a:effectLst>
            <a:outerShdw blurRad="431800" sx="104000" sy="104000" algn="ctr" rotWithShape="0">
              <a:prstClr val="black">
                <a:alpha val="36000"/>
              </a:prstClr>
            </a:outerShdw>
          </a:effectLst>
        </p:grpSpPr>
        <p:sp>
          <p:nvSpPr>
            <p:cNvPr id="13" name="Google Shape;3416;p53">
              <a:extLst>
                <a:ext uri="{FF2B5EF4-FFF2-40B4-BE49-F238E27FC236}">
                  <a16:creationId xmlns:a16="http://schemas.microsoft.com/office/drawing/2014/main" id="{B154FA62-7BEC-1A96-337B-6462F9479B72}"/>
                </a:ext>
              </a:extLst>
            </p:cNvPr>
            <p:cNvSpPr/>
            <p:nvPr/>
          </p:nvSpPr>
          <p:spPr>
            <a:xfrm>
              <a:off x="1368325" y="1090737"/>
              <a:ext cx="3532094" cy="3532094"/>
            </a:xfrm>
            <a:prstGeom prst="ellipse">
              <a:avLst/>
            </a:prstGeom>
            <a:solidFill>
              <a:srgbClr val="296FB6"/>
            </a:solidFill>
            <a:ln w="66675" cap="flat" cmpd="sng">
              <a:solidFill>
                <a:srgbClr val="FFFFFF"/>
              </a:solidFill>
              <a:prstDash val="solid"/>
              <a:round/>
              <a:headEnd type="none" w="sm" len="sm"/>
              <a:tailEnd type="none" w="sm" len="sm"/>
            </a:ln>
          </p:spPr>
          <p:txBody>
            <a:bodyPr spcFirstLastPara="1" wrap="square" lIns="45713" tIns="22850" rIns="45713" bIns="22850" anchor="ctr" anchorCtr="0">
              <a:noAutofit/>
            </a:bodyPr>
            <a:lstStyle/>
            <a:p>
              <a:pPr marL="0" marR="0" lvl="0" indent="0" algn="ctr" defTabSz="914400" rtl="0" eaLnBrk="1" fontAlgn="auto" latinLnBrk="0" hangingPunct="1">
                <a:lnSpc>
                  <a:spcPct val="100000"/>
                </a:lnSpc>
                <a:spcBef>
                  <a:spcPts val="0"/>
                </a:spcBef>
                <a:spcAft>
                  <a:spcPts val="0"/>
                </a:spcAft>
                <a:buClr>
                  <a:srgbClr val="A6A7AC"/>
                </a:buClr>
                <a:buSzPts val="700"/>
                <a:buFontTx/>
                <a:buNone/>
                <a:tabLst/>
                <a:defRPr/>
              </a:pPr>
              <a:endParaRPr kumimoji="0" sz="350" b="0" i="0" u="none" strike="noStrike" kern="1200" cap="none" spc="0" normalizeH="0" baseline="0" noProof="0">
                <a:ln>
                  <a:noFill/>
                </a:ln>
                <a:solidFill>
                  <a:srgbClr val="2EC3C5"/>
                </a:solidFill>
                <a:effectLst/>
                <a:uLnTx/>
                <a:uFillTx/>
                <a:latin typeface="Gill Sans"/>
                <a:ea typeface="Gill Sans"/>
                <a:cs typeface="Gill Sans"/>
                <a:sym typeface="Gill Sans"/>
              </a:endParaRPr>
            </a:p>
          </p:txBody>
        </p:sp>
        <p:pic>
          <p:nvPicPr>
            <p:cNvPr id="14" name="Google Shape;3417;p53" descr="Cheers outline">
              <a:extLst>
                <a:ext uri="{FF2B5EF4-FFF2-40B4-BE49-F238E27FC236}">
                  <a16:creationId xmlns:a16="http://schemas.microsoft.com/office/drawing/2014/main" id="{A2954816-7D81-D9A4-16C2-5BF1AF97ABF7}"/>
                </a:ext>
              </a:extLst>
            </p:cNvPr>
            <p:cNvPicPr preferRelativeResize="0"/>
            <p:nvPr/>
          </p:nvPicPr>
          <p:blipFill rotWithShape="1">
            <a:blip r:embed="rId3"/>
            <a:srcRect/>
            <a:stretch/>
          </p:blipFill>
          <p:spPr>
            <a:xfrm>
              <a:off x="1557715" y="1379662"/>
              <a:ext cx="3153314" cy="3153314"/>
            </a:xfrm>
            <a:prstGeom prst="rect">
              <a:avLst/>
            </a:prstGeom>
            <a:noFill/>
            <a:ln w="3175">
              <a:noFill/>
              <a:miter lim="800000"/>
              <a:headEnd/>
              <a:tailEnd/>
            </a:ln>
            <a:effectLst>
              <a:outerShdw blurRad="431800" sx="104000" sy="104000" algn="ctr" rotWithShape="0">
                <a:prstClr val="black">
                  <a:alpha val="36000"/>
                </a:prstClr>
              </a:outerShdw>
            </a:effectLst>
          </p:spPr>
        </p:pic>
      </p:grpSp>
      <p:sp>
        <p:nvSpPr>
          <p:cNvPr id="4" name="TextBox 3">
            <a:extLst>
              <a:ext uri="{FF2B5EF4-FFF2-40B4-BE49-F238E27FC236}">
                <a16:creationId xmlns:a16="http://schemas.microsoft.com/office/drawing/2014/main" id="{8427D4AC-5B1D-7698-13F7-514D1777CC82}"/>
              </a:ext>
            </a:extLst>
          </p:cNvPr>
          <p:cNvSpPr txBox="1"/>
          <p:nvPr/>
        </p:nvSpPr>
        <p:spPr>
          <a:xfrm>
            <a:off x="2438401" y="1921679"/>
            <a:ext cx="9225442" cy="1477328"/>
          </a:xfrm>
          <a:prstGeom prst="rect">
            <a:avLst/>
          </a:prstGeom>
          <a:noFill/>
        </p:spPr>
        <p:txBody>
          <a:bodyPr wrap="square">
            <a:spAutoFit/>
          </a:bodyPr>
          <a:lstStyle/>
          <a:p>
            <a:pPr marL="342900" indent="-342900" algn="l">
              <a:buClr>
                <a:srgbClr val="A2287E"/>
              </a:buClr>
              <a:buFont typeface="+mj-lt"/>
              <a:buAutoNum type="arabicPeriod"/>
            </a:pPr>
            <a:r>
              <a:rPr lang="en-US" dirty="0">
                <a:latin typeface="Montserrat" pitchFamily="2" charset="77"/>
              </a:rPr>
              <a:t>Review the FFBS case study</a:t>
            </a:r>
          </a:p>
          <a:p>
            <a:pPr marL="342900" indent="-342900" algn="l">
              <a:buClr>
                <a:srgbClr val="A2287E"/>
              </a:buClr>
              <a:buFont typeface="+mj-lt"/>
              <a:buAutoNum type="arabicPeriod"/>
            </a:pPr>
            <a:endParaRPr lang="en-US" sz="900" dirty="0">
              <a:latin typeface="Montserrat" pitchFamily="2" charset="77"/>
            </a:endParaRPr>
          </a:p>
          <a:p>
            <a:pPr marL="342900" indent="-342900" algn="l">
              <a:buClr>
                <a:srgbClr val="A2287E"/>
              </a:buClr>
              <a:buFont typeface="+mj-lt"/>
              <a:buAutoNum type="arabicPeriod"/>
            </a:pPr>
            <a:r>
              <a:rPr lang="en-US" dirty="0">
                <a:latin typeface="Montserrat" pitchFamily="2" charset="77"/>
              </a:rPr>
              <a:t>Start with Step 4 and draft at least 2 outcome statements</a:t>
            </a:r>
          </a:p>
          <a:p>
            <a:pPr marL="342900" indent="-342900" algn="l">
              <a:buClr>
                <a:srgbClr val="A2287E"/>
              </a:buClr>
              <a:buFont typeface="+mj-lt"/>
              <a:buAutoNum type="arabicPeriod"/>
            </a:pPr>
            <a:endParaRPr lang="en-US" sz="900" dirty="0">
              <a:latin typeface="Montserrat" pitchFamily="2" charset="77"/>
            </a:endParaRPr>
          </a:p>
          <a:p>
            <a:pPr marL="342900" indent="-342900" algn="l">
              <a:buClr>
                <a:srgbClr val="A2287E"/>
              </a:buClr>
              <a:buFont typeface="+mj-lt"/>
              <a:buAutoNum type="arabicPeriod"/>
            </a:pPr>
            <a:r>
              <a:rPr lang="en-US" dirty="0">
                <a:latin typeface="Montserrat" pitchFamily="2" charset="77"/>
              </a:rPr>
              <a:t>Then move to Step 5 and draft at least 2 related potential indicators that you would suggest to measure</a:t>
            </a:r>
          </a:p>
        </p:txBody>
      </p:sp>
      <p:sp>
        <p:nvSpPr>
          <p:cNvPr id="5" name="Content Placeholder 2">
            <a:extLst>
              <a:ext uri="{FF2B5EF4-FFF2-40B4-BE49-F238E27FC236}">
                <a16:creationId xmlns:a16="http://schemas.microsoft.com/office/drawing/2014/main" id="{B680959B-D928-FCF0-678B-98F9A1A89177}"/>
              </a:ext>
            </a:extLst>
          </p:cNvPr>
          <p:cNvSpPr txBox="1">
            <a:spLocks/>
          </p:cNvSpPr>
          <p:nvPr/>
        </p:nvSpPr>
        <p:spPr>
          <a:xfrm>
            <a:off x="2438402" y="3683088"/>
            <a:ext cx="9197952" cy="206381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dirty="0">
                <a:solidFill>
                  <a:schemeClr val="tx1"/>
                </a:solidFill>
              </a:rPr>
              <a:t>As you develop your indicators, try to think about: </a:t>
            </a:r>
          </a:p>
          <a:p>
            <a:pPr>
              <a:lnSpc>
                <a:spcPct val="100000"/>
              </a:lnSpc>
              <a:spcBef>
                <a:spcPts val="0"/>
              </a:spcBef>
            </a:pPr>
            <a:endParaRPr lang="en-US" sz="900" dirty="0">
              <a:solidFill>
                <a:schemeClr val="tx1"/>
              </a:solidFill>
            </a:endParaRPr>
          </a:p>
          <a:p>
            <a:pPr marL="360363" lvl="1" indent="-360363">
              <a:lnSpc>
                <a:spcPct val="100000"/>
              </a:lnSpc>
              <a:spcBef>
                <a:spcPts val="0"/>
              </a:spcBef>
              <a:buClr>
                <a:srgbClr val="A2287E"/>
              </a:buClr>
              <a:buSzPct val="100000"/>
            </a:pPr>
            <a:r>
              <a:rPr lang="en-US" sz="1800" dirty="0">
                <a:solidFill>
                  <a:schemeClr val="tx1"/>
                </a:solidFill>
              </a:rPr>
              <a:t>Where you would likely collect this (i.e., level of influence)?</a:t>
            </a:r>
          </a:p>
          <a:p>
            <a:pPr marL="360363" lvl="1" indent="-360363">
              <a:lnSpc>
                <a:spcPct val="100000"/>
              </a:lnSpc>
              <a:spcBef>
                <a:spcPts val="0"/>
              </a:spcBef>
              <a:buClr>
                <a:srgbClr val="A2287E"/>
              </a:buClr>
              <a:buSzPct val="100000"/>
            </a:pPr>
            <a:endParaRPr lang="en-US" sz="900" dirty="0">
              <a:solidFill>
                <a:schemeClr val="tx1"/>
              </a:solidFill>
            </a:endParaRPr>
          </a:p>
          <a:p>
            <a:pPr marL="360363" lvl="1" indent="-360363">
              <a:lnSpc>
                <a:spcPct val="100000"/>
              </a:lnSpc>
              <a:spcBef>
                <a:spcPts val="0"/>
              </a:spcBef>
              <a:buClr>
                <a:srgbClr val="A2287E"/>
              </a:buClr>
              <a:buSzPct val="100000"/>
            </a:pPr>
            <a:r>
              <a:rPr lang="en-US" sz="1800" dirty="0">
                <a:solidFill>
                  <a:schemeClr val="tx1"/>
                </a:solidFill>
              </a:rPr>
              <a:t>When you would want to collect this?</a:t>
            </a:r>
          </a:p>
          <a:p>
            <a:pPr marL="360363" lvl="1" indent="-360363">
              <a:lnSpc>
                <a:spcPct val="100000"/>
              </a:lnSpc>
              <a:spcBef>
                <a:spcPts val="0"/>
              </a:spcBef>
              <a:buClr>
                <a:srgbClr val="A2287E"/>
              </a:buClr>
              <a:buSzPct val="100000"/>
            </a:pPr>
            <a:endParaRPr lang="en-US" sz="900" dirty="0">
              <a:solidFill>
                <a:schemeClr val="tx1"/>
              </a:solidFill>
            </a:endParaRPr>
          </a:p>
          <a:p>
            <a:pPr marL="360363" lvl="1" indent="-360363">
              <a:lnSpc>
                <a:spcPct val="100000"/>
              </a:lnSpc>
              <a:spcBef>
                <a:spcPts val="0"/>
              </a:spcBef>
              <a:buClr>
                <a:srgbClr val="A2287E"/>
              </a:buClr>
              <a:buSzPct val="100000"/>
            </a:pPr>
            <a:r>
              <a:rPr lang="en-US" sz="1800" dirty="0">
                <a:solidFill>
                  <a:schemeClr val="tx1"/>
                </a:solidFill>
              </a:rPr>
              <a:t>How might you best collect this indicator?</a:t>
            </a:r>
          </a:p>
        </p:txBody>
      </p:sp>
    </p:spTree>
    <p:extLst>
      <p:ext uri="{BB962C8B-B14F-4D97-AF65-F5344CB8AC3E}">
        <p14:creationId xmlns:p14="http://schemas.microsoft.com/office/powerpoint/2010/main" val="339270238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B007C6-E04A-04B7-7511-DA4AE40A54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2894D0-4A28-4F74-8832-FB226F04B412}"/>
              </a:ext>
            </a:extLst>
          </p:cNvPr>
          <p:cNvSpPr txBox="1">
            <a:spLocks/>
          </p:cNvSpPr>
          <p:nvPr/>
        </p:nvSpPr>
        <p:spPr>
          <a:xfrm>
            <a:off x="600009" y="296626"/>
            <a:ext cx="8570117" cy="73515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Suggested Indicators</a:t>
            </a:r>
          </a:p>
        </p:txBody>
      </p:sp>
      <p:graphicFrame>
        <p:nvGraphicFramePr>
          <p:cNvPr id="3" name="Table 2">
            <a:extLst>
              <a:ext uri="{FF2B5EF4-FFF2-40B4-BE49-F238E27FC236}">
                <a16:creationId xmlns:a16="http://schemas.microsoft.com/office/drawing/2014/main" id="{765D325C-23E8-ED77-1BE7-5CDB63850FD7}"/>
              </a:ext>
            </a:extLst>
          </p:cNvPr>
          <p:cNvGraphicFramePr>
            <a:graphicFrameLocks noGrp="1"/>
          </p:cNvGraphicFramePr>
          <p:nvPr>
            <p:extLst>
              <p:ext uri="{D42A27DB-BD31-4B8C-83A1-F6EECF244321}">
                <p14:modId xmlns:p14="http://schemas.microsoft.com/office/powerpoint/2010/main" val="1105481146"/>
              </p:ext>
            </p:extLst>
          </p:nvPr>
        </p:nvGraphicFramePr>
        <p:xfrm>
          <a:off x="600009" y="1722387"/>
          <a:ext cx="10783100" cy="4244659"/>
        </p:xfrm>
        <a:graphic>
          <a:graphicData uri="http://schemas.openxmlformats.org/drawingml/2006/table">
            <a:tbl>
              <a:tblPr firstRow="1" bandRow="1">
                <a:effectLst>
                  <a:outerShdw blurRad="558800" sx="104000" sy="104000" algn="ctr" rotWithShape="0">
                    <a:prstClr val="black">
                      <a:alpha val="16000"/>
                    </a:prstClr>
                  </a:outerShdw>
                </a:effectLst>
                <a:tableStyleId>{85BE263C-DBD7-4A20-BB59-AAB30ACAA65A}</a:tableStyleId>
              </a:tblPr>
              <a:tblGrid>
                <a:gridCol w="414239">
                  <a:extLst>
                    <a:ext uri="{9D8B030D-6E8A-4147-A177-3AD203B41FA5}">
                      <a16:colId xmlns:a16="http://schemas.microsoft.com/office/drawing/2014/main" val="2003126899"/>
                    </a:ext>
                  </a:extLst>
                </a:gridCol>
                <a:gridCol w="3257077">
                  <a:extLst>
                    <a:ext uri="{9D8B030D-6E8A-4147-A177-3AD203B41FA5}">
                      <a16:colId xmlns:a16="http://schemas.microsoft.com/office/drawing/2014/main" val="1302243068"/>
                    </a:ext>
                  </a:extLst>
                </a:gridCol>
                <a:gridCol w="3555892">
                  <a:extLst>
                    <a:ext uri="{9D8B030D-6E8A-4147-A177-3AD203B41FA5}">
                      <a16:colId xmlns:a16="http://schemas.microsoft.com/office/drawing/2014/main" val="3460654355"/>
                    </a:ext>
                  </a:extLst>
                </a:gridCol>
                <a:gridCol w="3555892">
                  <a:extLst>
                    <a:ext uri="{9D8B030D-6E8A-4147-A177-3AD203B41FA5}">
                      <a16:colId xmlns:a16="http://schemas.microsoft.com/office/drawing/2014/main" val="1989466063"/>
                    </a:ext>
                  </a:extLst>
                </a:gridCol>
              </a:tblGrid>
              <a:tr h="638066">
                <a:tc>
                  <a:txBody>
                    <a:bodyPr/>
                    <a:lstStyle/>
                    <a:p>
                      <a:endParaRPr lang="en-US" sz="1800" b="0" i="0" dirty="0">
                        <a:latin typeface="Montserrat"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2287E">
                        <a:alpha val="46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b="1" i="0" dirty="0">
                          <a:latin typeface="Montserrat" pitchFamily="2" charset="77"/>
                        </a:rPr>
                        <a:t>Outcome statement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2287E">
                        <a:alpha val="46000"/>
                      </a:srgbClr>
                    </a:solidFill>
                  </a:tcPr>
                </a:tc>
                <a:tc>
                  <a:txBody>
                    <a:bodyPr/>
                    <a:lstStyle/>
                    <a:p>
                      <a:pPr algn="ctr"/>
                      <a:r>
                        <a:rPr lang="en-US" sz="1800" b="1" i="0" dirty="0">
                          <a:latin typeface="Montserrat" pitchFamily="2" charset="77"/>
                        </a:rPr>
                        <a:t>Indicator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2287E">
                        <a:alpha val="46000"/>
                      </a:srgbClr>
                    </a:solidFill>
                  </a:tcPr>
                </a:tc>
                <a:tc>
                  <a:txBody>
                    <a:bodyPr/>
                    <a:lstStyle/>
                    <a:p>
                      <a:pPr algn="ctr"/>
                      <a:r>
                        <a:rPr lang="en-US" sz="1800" b="1" i="0" dirty="0">
                          <a:latin typeface="Montserrat" pitchFamily="2" charset="77"/>
                        </a:rPr>
                        <a:t>Collection thoughts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2287E">
                        <a:alpha val="46000"/>
                      </a:srgbClr>
                    </a:solidFill>
                  </a:tcPr>
                </a:tc>
                <a:extLst>
                  <a:ext uri="{0D108BD9-81ED-4DB2-BD59-A6C34878D82A}">
                    <a16:rowId xmlns:a16="http://schemas.microsoft.com/office/drawing/2014/main" val="263580382"/>
                  </a:ext>
                </a:extLst>
              </a:tr>
              <a:tr h="907602">
                <a:tc>
                  <a:txBody>
                    <a:bodyPr/>
                    <a:lstStyle/>
                    <a:p>
                      <a:pPr algn="ctr"/>
                      <a:r>
                        <a:rPr lang="en-US" sz="1800" b="0" i="0" dirty="0">
                          <a:latin typeface="Montserrat" pitchFamily="2" charset="77"/>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b="0" i="0" dirty="0">
                        <a:latin typeface="Montserrat"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b="0" i="0" dirty="0">
                        <a:latin typeface="Montserrat"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b="0" i="0" dirty="0">
                        <a:latin typeface="Montserrat"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75335730"/>
                  </a:ext>
                </a:extLst>
              </a:tr>
              <a:tr h="940037">
                <a:tc>
                  <a:txBody>
                    <a:bodyPr/>
                    <a:lstStyle/>
                    <a:p>
                      <a:pPr algn="ctr"/>
                      <a:r>
                        <a:rPr lang="en-US" sz="1800" b="0" i="0" dirty="0">
                          <a:latin typeface="Montserrat" pitchFamily="2" charset="77"/>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b="0" i="0" dirty="0">
                        <a:latin typeface="Montserrat"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b="0" i="0" dirty="0">
                        <a:latin typeface="Montserrat"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b="0" i="0" dirty="0">
                        <a:latin typeface="Montserrat"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8788921"/>
                  </a:ext>
                </a:extLst>
              </a:tr>
              <a:tr h="956618">
                <a:tc>
                  <a:txBody>
                    <a:bodyPr/>
                    <a:lstStyle/>
                    <a:p>
                      <a:pPr algn="ctr"/>
                      <a:r>
                        <a:rPr lang="en-US" sz="1800" b="0" i="0" dirty="0">
                          <a:latin typeface="Montserrat" pitchFamily="2" charset="77"/>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b="0" i="0">
                        <a:latin typeface="Montserrat"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b="0" i="0" dirty="0">
                        <a:latin typeface="Montserrat"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b="0" i="0" dirty="0">
                        <a:latin typeface="Montserrat"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021379"/>
                  </a:ext>
                </a:extLst>
              </a:tr>
              <a:tr h="802336">
                <a:tc>
                  <a:txBody>
                    <a:bodyPr/>
                    <a:lstStyle/>
                    <a:p>
                      <a:pPr algn="ctr"/>
                      <a:r>
                        <a:rPr lang="en-US" sz="1800" b="0" i="0" dirty="0">
                          <a:latin typeface="Montserrat" pitchFamily="2" charset="77"/>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b="0" i="0" dirty="0">
                        <a:latin typeface="Montserrat"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b="0" i="0" dirty="0">
                        <a:latin typeface="Montserrat"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b="0" i="0" dirty="0">
                        <a:latin typeface="Montserrat"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6381472"/>
                  </a:ext>
                </a:extLst>
              </a:tr>
            </a:tbl>
          </a:graphicData>
        </a:graphic>
      </p:graphicFrame>
    </p:spTree>
    <p:extLst>
      <p:ext uri="{BB962C8B-B14F-4D97-AF65-F5344CB8AC3E}">
        <p14:creationId xmlns:p14="http://schemas.microsoft.com/office/powerpoint/2010/main" val="80379127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7">
          <a:extLst>
            <a:ext uri="{FF2B5EF4-FFF2-40B4-BE49-F238E27FC236}">
              <a16:creationId xmlns:a16="http://schemas.microsoft.com/office/drawing/2014/main" id="{142C7BA9-B1C1-F366-13BA-780EF514790D}"/>
            </a:ext>
          </a:extLst>
        </p:cNvPr>
        <p:cNvGrpSpPr/>
        <p:nvPr/>
      </p:nvGrpSpPr>
      <p:grpSpPr>
        <a:xfrm>
          <a:off x="0" y="0"/>
          <a:ext cx="0" cy="0"/>
          <a:chOff x="0" y="0"/>
          <a:chExt cx="0" cy="0"/>
        </a:xfrm>
      </p:grpSpPr>
      <p:sp>
        <p:nvSpPr>
          <p:cNvPr id="108" name="Google Shape;108;p18">
            <a:extLst>
              <a:ext uri="{FF2B5EF4-FFF2-40B4-BE49-F238E27FC236}">
                <a16:creationId xmlns:a16="http://schemas.microsoft.com/office/drawing/2014/main" id="{0E0AAF06-935B-79DE-6169-20DF77D54221}"/>
              </a:ext>
            </a:extLst>
          </p:cNvPr>
          <p:cNvSpPr txBox="1">
            <a:spLocks noGrp="1"/>
          </p:cNvSpPr>
          <p:nvPr>
            <p:ph type="title"/>
          </p:nvPr>
        </p:nvSpPr>
        <p:spPr>
          <a:xfrm>
            <a:off x="6421344" y="949581"/>
            <a:ext cx="5292353" cy="2854556"/>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7F7F7F"/>
              </a:buClr>
              <a:buSzPts val="3600"/>
              <a:buFont typeface="Montserrat ExtraBold"/>
              <a:buNone/>
            </a:pP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Final points </a:t>
            </a:r>
            <a:b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b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to keep in mind</a:t>
            </a:r>
            <a:b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b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with gender transformative approaches</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grpSp>
        <p:nvGrpSpPr>
          <p:cNvPr id="6" name="Group 5">
            <a:extLst>
              <a:ext uri="{FF2B5EF4-FFF2-40B4-BE49-F238E27FC236}">
                <a16:creationId xmlns:a16="http://schemas.microsoft.com/office/drawing/2014/main" id="{31F22142-93CB-3C8D-982A-FCA509DB3997}"/>
              </a:ext>
            </a:extLst>
          </p:cNvPr>
          <p:cNvGrpSpPr/>
          <p:nvPr/>
        </p:nvGrpSpPr>
        <p:grpSpPr>
          <a:xfrm>
            <a:off x="6434045" y="3820270"/>
            <a:ext cx="5279652" cy="621068"/>
            <a:chOff x="6385197" y="3762724"/>
            <a:chExt cx="5279652" cy="524352"/>
          </a:xfrm>
        </p:grpSpPr>
        <p:sp>
          <p:nvSpPr>
            <p:cNvPr id="2" name="Google Shape;47;g30838b89d9c_0_0">
              <a:extLst>
                <a:ext uri="{FF2B5EF4-FFF2-40B4-BE49-F238E27FC236}">
                  <a16:creationId xmlns:a16="http://schemas.microsoft.com/office/drawing/2014/main" id="{DBDCAD61-7B98-7831-3A40-9F6A7CA7C7E9}"/>
                </a:ext>
              </a:extLst>
            </p:cNvPr>
            <p:cNvSpPr txBox="1">
              <a:spLocks/>
            </p:cNvSpPr>
            <p:nvPr/>
          </p:nvSpPr>
          <p:spPr>
            <a:xfrm>
              <a:off x="6385197" y="3773801"/>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Section </a:t>
              </a:r>
              <a:r>
                <a:rPr lang="en-US" sz="2800" cap="all" dirty="0">
                  <a:solidFill>
                    <a:prstClr val="black"/>
                  </a:solidFill>
                  <a:latin typeface="Montserrat Light" pitchFamily="2" charset="77"/>
                  <a:ea typeface="+mn-ea"/>
                  <a:cs typeface="+mn-cs"/>
                  <a:sym typeface="Arial"/>
                </a:rPr>
                <a:t>5</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cxnSp>
          <p:nvCxnSpPr>
            <p:cNvPr id="3" name="Straight Connector 12">
              <a:extLst>
                <a:ext uri="{FF2B5EF4-FFF2-40B4-BE49-F238E27FC236}">
                  <a16:creationId xmlns:a16="http://schemas.microsoft.com/office/drawing/2014/main" id="{8420BC7E-2831-AC0D-9A97-A97E0DA00182}"/>
                </a:ext>
              </a:extLst>
            </p:cNvPr>
            <p:cNvCxnSpPr>
              <a:cxnSpLocks/>
            </p:cNvCxnSpPr>
            <p:nvPr/>
          </p:nvCxnSpPr>
          <p:spPr>
            <a:xfrm>
              <a:off x="6426548" y="3762724"/>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152275972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87A526-E680-6569-754D-D1E10D9222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BAA3A5-192E-07C0-3BA9-A91ADB09A455}"/>
              </a:ext>
            </a:extLst>
          </p:cNvPr>
          <p:cNvSpPr txBox="1">
            <a:spLocks/>
          </p:cNvSpPr>
          <p:nvPr/>
        </p:nvSpPr>
        <p:spPr>
          <a:xfrm>
            <a:off x="461462" y="381222"/>
            <a:ext cx="9292136" cy="53317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Word to the Wise</a:t>
            </a:r>
          </a:p>
        </p:txBody>
      </p:sp>
      <p:sp>
        <p:nvSpPr>
          <p:cNvPr id="9" name="Rounded Rectangle 8">
            <a:extLst>
              <a:ext uri="{FF2B5EF4-FFF2-40B4-BE49-F238E27FC236}">
                <a16:creationId xmlns:a16="http://schemas.microsoft.com/office/drawing/2014/main" id="{DE5414F6-BB38-7A0E-B642-F6D910682CE4}"/>
              </a:ext>
            </a:extLst>
          </p:cNvPr>
          <p:cNvSpPr/>
          <p:nvPr/>
        </p:nvSpPr>
        <p:spPr>
          <a:xfrm>
            <a:off x="448085" y="1844078"/>
            <a:ext cx="7898747" cy="57600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0" name="Content Placeholder 2">
            <a:extLst>
              <a:ext uri="{FF2B5EF4-FFF2-40B4-BE49-F238E27FC236}">
                <a16:creationId xmlns:a16="http://schemas.microsoft.com/office/drawing/2014/main" id="{06D3C785-9557-9E5A-0DCB-ADFF3927821A}"/>
              </a:ext>
            </a:extLst>
          </p:cNvPr>
          <p:cNvSpPr txBox="1">
            <a:spLocks/>
          </p:cNvSpPr>
          <p:nvPr/>
        </p:nvSpPr>
        <p:spPr>
          <a:xfrm>
            <a:off x="600684" y="1979650"/>
            <a:ext cx="7759522" cy="32739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Changing gender norms change is slow and takes place at unequal speeds.</a:t>
            </a:r>
          </a:p>
        </p:txBody>
      </p:sp>
      <p:sp>
        <p:nvSpPr>
          <p:cNvPr id="11" name="Rounded Rectangle 10">
            <a:extLst>
              <a:ext uri="{FF2B5EF4-FFF2-40B4-BE49-F238E27FC236}">
                <a16:creationId xmlns:a16="http://schemas.microsoft.com/office/drawing/2014/main" id="{AFB1933B-B2FA-B76B-F782-C3DC46B631B9}"/>
              </a:ext>
            </a:extLst>
          </p:cNvPr>
          <p:cNvSpPr/>
          <p:nvPr/>
        </p:nvSpPr>
        <p:spPr>
          <a:xfrm>
            <a:off x="461459" y="2518983"/>
            <a:ext cx="7898747" cy="576000"/>
          </a:xfrm>
          <a:prstGeom prst="roundRect">
            <a:avLst>
              <a:gd name="adj" fmla="val 3629"/>
            </a:avLst>
          </a:prstGeom>
          <a:solidFill>
            <a:srgbClr val="A2287E">
              <a:alpha val="1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2" name="Rounded Rectangle 11">
            <a:extLst>
              <a:ext uri="{FF2B5EF4-FFF2-40B4-BE49-F238E27FC236}">
                <a16:creationId xmlns:a16="http://schemas.microsoft.com/office/drawing/2014/main" id="{BC8FD0BE-6330-ED39-5D20-AD1FB1804D22}"/>
              </a:ext>
            </a:extLst>
          </p:cNvPr>
          <p:cNvSpPr/>
          <p:nvPr/>
        </p:nvSpPr>
        <p:spPr>
          <a:xfrm>
            <a:off x="461459" y="3196314"/>
            <a:ext cx="7898747" cy="57600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3" name="Rounded Rectangle 12">
            <a:extLst>
              <a:ext uri="{FF2B5EF4-FFF2-40B4-BE49-F238E27FC236}">
                <a16:creationId xmlns:a16="http://schemas.microsoft.com/office/drawing/2014/main" id="{CADFCF8A-307D-CBBF-773E-21C153B8FCBE}"/>
              </a:ext>
            </a:extLst>
          </p:cNvPr>
          <p:cNvSpPr/>
          <p:nvPr/>
        </p:nvSpPr>
        <p:spPr>
          <a:xfrm>
            <a:off x="461459" y="3868557"/>
            <a:ext cx="7898747" cy="576000"/>
          </a:xfrm>
          <a:prstGeom prst="roundRect">
            <a:avLst>
              <a:gd name="adj" fmla="val 3629"/>
            </a:avLst>
          </a:prstGeom>
          <a:solidFill>
            <a:srgbClr val="A2287E">
              <a:alpha val="1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4" name="Rounded Rectangle 13">
            <a:extLst>
              <a:ext uri="{FF2B5EF4-FFF2-40B4-BE49-F238E27FC236}">
                <a16:creationId xmlns:a16="http://schemas.microsoft.com/office/drawing/2014/main" id="{D7583FD5-31B8-344B-E65E-8320479E9D99}"/>
              </a:ext>
            </a:extLst>
          </p:cNvPr>
          <p:cNvSpPr/>
          <p:nvPr/>
        </p:nvSpPr>
        <p:spPr>
          <a:xfrm>
            <a:off x="448084" y="4544715"/>
            <a:ext cx="7898747" cy="57600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5" name="Content Placeholder 2">
            <a:extLst>
              <a:ext uri="{FF2B5EF4-FFF2-40B4-BE49-F238E27FC236}">
                <a16:creationId xmlns:a16="http://schemas.microsoft.com/office/drawing/2014/main" id="{EBE94733-DDE0-30AA-14D6-5E961D929B05}"/>
              </a:ext>
            </a:extLst>
          </p:cNvPr>
          <p:cNvSpPr txBox="1">
            <a:spLocks/>
          </p:cNvSpPr>
          <p:nvPr/>
        </p:nvSpPr>
        <p:spPr>
          <a:xfrm>
            <a:off x="600004" y="2656349"/>
            <a:ext cx="7547534" cy="31804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Systems and settings are also changing via shocks, crises, poverty, etc. </a:t>
            </a:r>
          </a:p>
        </p:txBody>
      </p:sp>
      <p:sp>
        <p:nvSpPr>
          <p:cNvPr id="16" name="Content Placeholder 2">
            <a:extLst>
              <a:ext uri="{FF2B5EF4-FFF2-40B4-BE49-F238E27FC236}">
                <a16:creationId xmlns:a16="http://schemas.microsoft.com/office/drawing/2014/main" id="{01648BDD-C5A6-8BC4-616D-C88C0557959D}"/>
              </a:ext>
            </a:extLst>
          </p:cNvPr>
          <p:cNvSpPr txBox="1">
            <a:spLocks/>
          </p:cNvSpPr>
          <p:nvPr/>
        </p:nvSpPr>
        <p:spPr>
          <a:xfrm>
            <a:off x="600004" y="3344943"/>
            <a:ext cx="7324796" cy="32417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Changing norms can reinforce patriarchal norms.</a:t>
            </a:r>
          </a:p>
        </p:txBody>
      </p:sp>
      <p:sp>
        <p:nvSpPr>
          <p:cNvPr id="17" name="Content Placeholder 2">
            <a:extLst>
              <a:ext uri="{FF2B5EF4-FFF2-40B4-BE49-F238E27FC236}">
                <a16:creationId xmlns:a16="http://schemas.microsoft.com/office/drawing/2014/main" id="{72866772-1E25-B2C7-21D0-9FF240E0EA65}"/>
              </a:ext>
            </a:extLst>
          </p:cNvPr>
          <p:cNvSpPr txBox="1">
            <a:spLocks/>
          </p:cNvSpPr>
          <p:nvPr/>
        </p:nvSpPr>
        <p:spPr>
          <a:xfrm>
            <a:off x="600004" y="3903706"/>
            <a:ext cx="7534839" cy="42636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As norms change toward equity and equality, this can trigger change in other areas.</a:t>
            </a:r>
          </a:p>
        </p:txBody>
      </p:sp>
      <p:sp>
        <p:nvSpPr>
          <p:cNvPr id="18" name="Content Placeholder 2">
            <a:extLst>
              <a:ext uri="{FF2B5EF4-FFF2-40B4-BE49-F238E27FC236}">
                <a16:creationId xmlns:a16="http://schemas.microsoft.com/office/drawing/2014/main" id="{ACF91686-F932-37D2-3727-CA2EC988C47D}"/>
              </a:ext>
            </a:extLst>
          </p:cNvPr>
          <p:cNvSpPr txBox="1">
            <a:spLocks/>
          </p:cNvSpPr>
          <p:nvPr/>
        </p:nvSpPr>
        <p:spPr>
          <a:xfrm>
            <a:off x="600003" y="4599281"/>
            <a:ext cx="7746827" cy="492318"/>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Progress often stalls, repeatedly and often at the point when women are poised to achieve significant change or power. </a:t>
            </a:r>
          </a:p>
        </p:txBody>
      </p:sp>
      <p:pic>
        <p:nvPicPr>
          <p:cNvPr id="4" name="Picture 3">
            <a:extLst>
              <a:ext uri="{FF2B5EF4-FFF2-40B4-BE49-F238E27FC236}">
                <a16:creationId xmlns:a16="http://schemas.microsoft.com/office/drawing/2014/main" id="{ECA1F50C-028F-8028-AEF1-A2A0A4AC2E9C}"/>
              </a:ext>
            </a:extLst>
          </p:cNvPr>
          <p:cNvPicPr>
            <a:picLocks noChangeAspect="1"/>
          </p:cNvPicPr>
          <p:nvPr/>
        </p:nvPicPr>
        <p:blipFill>
          <a:blip r:embed="rId3"/>
          <a:srcRect l="1006" r="2206"/>
          <a:stretch/>
        </p:blipFill>
        <p:spPr>
          <a:xfrm>
            <a:off x="9006774" y="17711"/>
            <a:ext cx="2849638" cy="6858000"/>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5" name="Rounded Rectangle 4">
            <a:extLst>
              <a:ext uri="{FF2B5EF4-FFF2-40B4-BE49-F238E27FC236}">
                <a16:creationId xmlns:a16="http://schemas.microsoft.com/office/drawing/2014/main" id="{550301FB-7B3B-BA58-9BB2-2A064AA2A86E}"/>
              </a:ext>
            </a:extLst>
          </p:cNvPr>
          <p:cNvSpPr/>
          <p:nvPr/>
        </p:nvSpPr>
        <p:spPr>
          <a:xfrm>
            <a:off x="461459" y="5216958"/>
            <a:ext cx="7898747" cy="576000"/>
          </a:xfrm>
          <a:prstGeom prst="roundRect">
            <a:avLst>
              <a:gd name="adj" fmla="val 3629"/>
            </a:avLst>
          </a:prstGeom>
          <a:solidFill>
            <a:srgbClr val="A2287E">
              <a:alpha val="1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6" name="Content Placeholder 2">
            <a:extLst>
              <a:ext uri="{FF2B5EF4-FFF2-40B4-BE49-F238E27FC236}">
                <a16:creationId xmlns:a16="http://schemas.microsoft.com/office/drawing/2014/main" id="{CD6D960F-77EB-88B0-3A9F-B59084F3B01C}"/>
              </a:ext>
            </a:extLst>
          </p:cNvPr>
          <p:cNvSpPr txBox="1">
            <a:spLocks/>
          </p:cNvSpPr>
          <p:nvPr/>
        </p:nvSpPr>
        <p:spPr>
          <a:xfrm>
            <a:off x="600004" y="5275183"/>
            <a:ext cx="7746826" cy="49132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Set realistic expectations, in scope and scale, for what programs can do within project periods.</a:t>
            </a:r>
          </a:p>
        </p:txBody>
      </p:sp>
      <p:sp>
        <p:nvSpPr>
          <p:cNvPr id="7" name="TextBox 6">
            <a:extLst>
              <a:ext uri="{FF2B5EF4-FFF2-40B4-BE49-F238E27FC236}">
                <a16:creationId xmlns:a16="http://schemas.microsoft.com/office/drawing/2014/main" id="{70355156-6593-F1B3-68DF-7188C0F9BA5A}"/>
              </a:ext>
            </a:extLst>
          </p:cNvPr>
          <p:cNvSpPr txBox="1"/>
          <p:nvPr/>
        </p:nvSpPr>
        <p:spPr>
          <a:xfrm>
            <a:off x="5581403" y="6245945"/>
            <a:ext cx="3199740" cy="461665"/>
          </a:xfrm>
          <a:prstGeom prst="rect">
            <a:avLst/>
          </a:prstGeom>
          <a:noFill/>
        </p:spPr>
        <p:txBody>
          <a:bodyPr wrap="square" rtlCol="0">
            <a:spAutoFit/>
          </a:bodyPr>
          <a:lstStyle/>
          <a:p>
            <a:pPr algn="r"/>
            <a:r>
              <a:rPr lang="en-US" sz="1200" dirty="0">
                <a:latin typeface="Montserrat" pitchFamily="2" charset="77"/>
              </a:rPr>
              <a:t>Sources: Harper 2020, Malhotra 2021 </a:t>
            </a:r>
          </a:p>
          <a:p>
            <a:pPr algn="r"/>
            <a:r>
              <a:rPr lang="en-US" sz="1200" dirty="0">
                <a:latin typeface="Montserrat" pitchFamily="2" charset="77"/>
              </a:rPr>
              <a:t>Image source: Harper 2020</a:t>
            </a:r>
          </a:p>
        </p:txBody>
      </p:sp>
    </p:spTree>
    <p:extLst>
      <p:ext uri="{BB962C8B-B14F-4D97-AF65-F5344CB8AC3E}">
        <p14:creationId xmlns:p14="http://schemas.microsoft.com/office/powerpoint/2010/main" val="38422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5DD2E-FAB3-13FE-3007-42DAAA66F02A}"/>
            </a:ext>
          </a:extLst>
        </p:cNvPr>
        <p:cNvGrpSpPr/>
        <p:nvPr/>
      </p:nvGrpSpPr>
      <p:grpSpPr>
        <a:xfrm>
          <a:off x="0" y="0"/>
          <a:ext cx="0" cy="0"/>
          <a:chOff x="0" y="0"/>
          <a:chExt cx="0" cy="0"/>
        </a:xfrm>
      </p:grpSpPr>
      <p:sp>
        <p:nvSpPr>
          <p:cNvPr id="4" name="Graphic 3">
            <a:extLst>
              <a:ext uri="{FF2B5EF4-FFF2-40B4-BE49-F238E27FC236}">
                <a16:creationId xmlns:a16="http://schemas.microsoft.com/office/drawing/2014/main" id="{DED8DA2F-E99A-92D0-D294-15666B7A93FC}"/>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ts val="18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E2841">
                  <a:lumMod val="75000"/>
                  <a:lumOff val="25000"/>
                </a:srgbClr>
              </a:solidFill>
              <a:effectLst/>
              <a:uLnTx/>
              <a:uFillTx/>
              <a:latin typeface="Century Gothic" panose="020B0502020202020204" pitchFamily="34" charset="0"/>
              <a:ea typeface="+mn-ea"/>
              <a:cs typeface="+mn-cs"/>
              <a:sym typeface="Arial"/>
            </a:endParaRPr>
          </a:p>
        </p:txBody>
      </p:sp>
      <p:sp>
        <p:nvSpPr>
          <p:cNvPr id="6" name="Text Placeholder 2">
            <a:extLst>
              <a:ext uri="{FF2B5EF4-FFF2-40B4-BE49-F238E27FC236}">
                <a16:creationId xmlns:a16="http://schemas.microsoft.com/office/drawing/2014/main" id="{7B1F0CA6-BF90-B392-1FFE-BBD2FDFED7E8}"/>
              </a:ext>
            </a:extLst>
          </p:cNvPr>
          <p:cNvSpPr>
            <a:spLocks noGrp="1"/>
          </p:cNvSpPr>
          <p:nvPr>
            <p:ph type="body" idx="1"/>
          </p:nvPr>
        </p:nvSpPr>
        <p:spPr>
          <a:xfrm>
            <a:off x="4076450" y="2758848"/>
            <a:ext cx="6882605" cy="1340304"/>
          </a:xfrm>
          <a:noFill/>
          <a:ln>
            <a:noFill/>
          </a:ln>
        </p:spPr>
        <p:txBody>
          <a:bodyPr spcFirstLastPara="1" wrap="square" lIns="91425" tIns="45700" rIns="91425" bIns="45700" anchor="t" anchorCtr="0">
            <a:normAutofit/>
          </a:bodyPr>
          <a:lstStyle/>
          <a:p>
            <a:pPr marL="14288" indent="0"/>
            <a:r>
              <a:rPr lang="en-US" kern="1200" dirty="0">
                <a:solidFill>
                  <a:schemeClr val="tx1"/>
                </a:solidFill>
                <a:latin typeface="Montserrat" pitchFamily="2" charset="77"/>
                <a:ea typeface="+mj-ea"/>
                <a:cs typeface="Calibri" charset="0"/>
                <a:sym typeface="Arial"/>
              </a:rPr>
              <a:t>In chat:</a:t>
            </a:r>
          </a:p>
          <a:p>
            <a:pPr marL="14288" indent="0"/>
            <a:r>
              <a:rPr lang="en-US" sz="1200" b="1" kern="1200" dirty="0">
                <a:solidFill>
                  <a:schemeClr val="tx1"/>
                </a:solidFill>
                <a:latin typeface="Montserrat SemiBold" pitchFamily="2" charset="77"/>
                <a:ea typeface="+mj-ea"/>
                <a:cs typeface="Calibri" charset="0"/>
                <a:sym typeface="Arial"/>
              </a:rPr>
              <a:t> </a:t>
            </a:r>
          </a:p>
          <a:p>
            <a:pPr marL="14288" indent="0"/>
            <a:r>
              <a:rPr lang="en-US" b="1" kern="1200" dirty="0">
                <a:solidFill>
                  <a:schemeClr val="tx1"/>
                </a:solidFill>
                <a:latin typeface="Montserrat SemiBold" pitchFamily="2" charset="77"/>
                <a:ea typeface="+mj-ea"/>
                <a:cs typeface="Calibri" charset="0"/>
                <a:sym typeface="Arial"/>
              </a:rPr>
              <a:t>Share one thing you learned in Module 3</a:t>
            </a:r>
          </a:p>
        </p:txBody>
      </p:sp>
      <p:sp>
        <p:nvSpPr>
          <p:cNvPr id="10" name="Title 1">
            <a:extLst>
              <a:ext uri="{FF2B5EF4-FFF2-40B4-BE49-F238E27FC236}">
                <a16:creationId xmlns:a16="http://schemas.microsoft.com/office/drawing/2014/main" id="{D9242E9D-C267-D7B8-868B-7F305C58C97C}"/>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RECAP</a:t>
            </a:r>
          </a:p>
        </p:txBody>
      </p:sp>
      <p:pic>
        <p:nvPicPr>
          <p:cNvPr id="2" name="Picture 1" descr="A group of people with a smile and a chat&#10;&#10;Description automatically generated with medium confidence">
            <a:extLst>
              <a:ext uri="{FF2B5EF4-FFF2-40B4-BE49-F238E27FC236}">
                <a16:creationId xmlns:a16="http://schemas.microsoft.com/office/drawing/2014/main" id="{CD1AA93B-4FB3-6CF1-05B2-069F5D7B3FC6}"/>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410284" y="2579556"/>
            <a:ext cx="2475914" cy="2169942"/>
          </a:xfrm>
          <a:prstGeom prst="rect">
            <a:avLst/>
          </a:prstGeom>
          <a:effectLst>
            <a:outerShdw blurRad="558800" sx="104000" sy="104000" algn="ctr" rotWithShape="0">
              <a:prstClr val="black">
                <a:alpha val="26000"/>
              </a:prstClr>
            </a:outerShdw>
          </a:effectLst>
        </p:spPr>
      </p:pic>
    </p:spTree>
    <p:extLst>
      <p:ext uri="{BB962C8B-B14F-4D97-AF65-F5344CB8AC3E}">
        <p14:creationId xmlns:p14="http://schemas.microsoft.com/office/powerpoint/2010/main" val="68040732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B69C5-79AE-E951-F2BE-829EFC3783F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416291-A0EF-8655-96BD-5A226A76233C}"/>
              </a:ext>
            </a:extLst>
          </p:cNvPr>
          <p:cNvSpPr txBox="1">
            <a:spLocks/>
          </p:cNvSpPr>
          <p:nvPr/>
        </p:nvSpPr>
        <p:spPr>
          <a:xfrm>
            <a:off x="600009" y="296626"/>
            <a:ext cx="8570117" cy="73515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An unfinished agenda</a:t>
            </a:r>
          </a:p>
        </p:txBody>
      </p:sp>
      <p:sp>
        <p:nvSpPr>
          <p:cNvPr id="3" name="Text Placeholder 3">
            <a:extLst>
              <a:ext uri="{FF2B5EF4-FFF2-40B4-BE49-F238E27FC236}">
                <a16:creationId xmlns:a16="http://schemas.microsoft.com/office/drawing/2014/main" id="{9FCF7C1F-A2EF-4808-8895-04F108F250A6}"/>
              </a:ext>
            </a:extLst>
          </p:cNvPr>
          <p:cNvSpPr txBox="1">
            <a:spLocks/>
          </p:cNvSpPr>
          <p:nvPr/>
        </p:nvSpPr>
        <p:spPr>
          <a:xfrm>
            <a:off x="600009" y="1857003"/>
            <a:ext cx="8099491" cy="349134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lang="en-US" sz="1800" dirty="0">
                <a:latin typeface="Montserrat" pitchFamily="2" charset="77"/>
              </a:rPr>
              <a:t>To date, insufficient attention has been given to transforming </a:t>
            </a:r>
            <a:r>
              <a:rPr lang="en-US" sz="1800" b="1" dirty="0">
                <a:solidFill>
                  <a:srgbClr val="A2287E"/>
                </a:solidFill>
                <a:latin typeface="Montserrat" pitchFamily="2" charset="77"/>
              </a:rPr>
              <a:t>systems and structures </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The most disadvantaged are at risk of being left behind; </a:t>
            </a:r>
            <a:r>
              <a:rPr lang="en-US" sz="1800" b="1" dirty="0">
                <a:solidFill>
                  <a:srgbClr val="A2287E"/>
                </a:solidFill>
                <a:latin typeface="Montserrat" pitchFamily="2" charset="77"/>
              </a:rPr>
              <a:t>intersectionality </a:t>
            </a:r>
            <a:r>
              <a:rPr lang="en-US" sz="1800" dirty="0">
                <a:latin typeface="Montserrat" pitchFamily="2" charset="77"/>
              </a:rPr>
              <a:t>is important</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b="1" dirty="0">
                <a:solidFill>
                  <a:srgbClr val="A2287E"/>
                </a:solidFill>
                <a:latin typeface="Montserrat" pitchFamily="2" charset="77"/>
              </a:rPr>
              <a:t>Sustainability and scalability </a:t>
            </a:r>
            <a:r>
              <a:rPr lang="en-US" sz="1800" dirty="0">
                <a:latin typeface="Montserrat" pitchFamily="2" charset="77"/>
              </a:rPr>
              <a:t>strategies are needed to extend and maintain gender equality achievements after programming ends</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An evidence-base is needed on the influence of gender transformative approaches on </a:t>
            </a:r>
            <a:r>
              <a:rPr lang="en-US" sz="1800" b="1" dirty="0">
                <a:solidFill>
                  <a:srgbClr val="A2287E"/>
                </a:solidFill>
                <a:latin typeface="Montserrat" pitchFamily="2" charset="77"/>
              </a:rPr>
              <a:t>long-term outcomes</a:t>
            </a:r>
          </a:p>
          <a:p>
            <a:pPr>
              <a:lnSpc>
                <a:spcPct val="100000"/>
              </a:lnSpc>
              <a:spcBef>
                <a:spcPts val="0"/>
              </a:spcBef>
              <a:buClr>
                <a:srgbClr val="A2287E"/>
              </a:buClr>
            </a:pPr>
            <a:endParaRPr lang="en-US" sz="900" dirty="0">
              <a:latin typeface="Montserrat" pitchFamily="2" charset="77"/>
            </a:endParaRPr>
          </a:p>
          <a:p>
            <a:pPr>
              <a:lnSpc>
                <a:spcPct val="100000"/>
              </a:lnSpc>
              <a:spcBef>
                <a:spcPts val="0"/>
              </a:spcBef>
              <a:buClr>
                <a:srgbClr val="A2287E"/>
              </a:buClr>
            </a:pPr>
            <a:r>
              <a:rPr lang="en-US" sz="1800" dirty="0">
                <a:latin typeface="Montserrat" pitchFamily="2" charset="77"/>
              </a:rPr>
              <a:t>There remain widely varying levels of </a:t>
            </a:r>
            <a:r>
              <a:rPr lang="en-US" sz="1800" b="1" dirty="0">
                <a:solidFill>
                  <a:srgbClr val="A2287E"/>
                </a:solidFill>
                <a:latin typeface="Montserrat" pitchFamily="2" charset="77"/>
              </a:rPr>
              <a:t>understanding</a:t>
            </a:r>
            <a:r>
              <a:rPr lang="en-US" sz="1800" dirty="0">
                <a:latin typeface="Montserrat" pitchFamily="2" charset="77"/>
              </a:rPr>
              <a:t>, gender </a:t>
            </a:r>
            <a:r>
              <a:rPr lang="en-US" sz="1800" b="1" dirty="0">
                <a:solidFill>
                  <a:srgbClr val="A2287E"/>
                </a:solidFill>
                <a:latin typeface="Montserrat" pitchFamily="2" charset="77"/>
              </a:rPr>
              <a:t>expertise</a:t>
            </a:r>
            <a:r>
              <a:rPr lang="en-US" sz="1800" dirty="0">
                <a:latin typeface="Montserrat" pitchFamily="2" charset="77"/>
              </a:rPr>
              <a:t> and </a:t>
            </a:r>
            <a:r>
              <a:rPr lang="en-US" sz="1800" b="1" dirty="0">
                <a:solidFill>
                  <a:srgbClr val="A2287E"/>
                </a:solidFill>
                <a:latin typeface="Montserrat" pitchFamily="2" charset="77"/>
              </a:rPr>
              <a:t>funding</a:t>
            </a:r>
            <a:r>
              <a:rPr lang="en-US" sz="1800" dirty="0">
                <a:latin typeface="Montserrat" pitchFamily="2" charset="77"/>
              </a:rPr>
              <a:t> for GTA efforts</a:t>
            </a:r>
          </a:p>
        </p:txBody>
      </p:sp>
      <p:pic>
        <p:nvPicPr>
          <p:cNvPr id="10" name="Picture 9" descr="A clipboard with a checklist and a stopwatch&#10;&#10;Description automatically generated">
            <a:extLst>
              <a:ext uri="{FF2B5EF4-FFF2-40B4-BE49-F238E27FC236}">
                <a16:creationId xmlns:a16="http://schemas.microsoft.com/office/drawing/2014/main" id="{50D113C1-C069-4821-959A-9ECFE0C85EA4}"/>
              </a:ext>
            </a:extLst>
          </p:cNvPr>
          <p:cNvPicPr>
            <a:picLocks noChangeAspect="1"/>
          </p:cNvPicPr>
          <p:nvPr/>
        </p:nvPicPr>
        <p:blipFill>
          <a:blip r:embed="rId3" cstate="print">
            <a:extLst>
              <a:ext uri="{28A0092B-C50C-407E-A947-70E740481C1C}">
                <a14:useLocalDpi xmlns:a14="http://schemas.microsoft.com/office/drawing/2010/main" val="0"/>
              </a:ext>
            </a:extLst>
          </a:blip>
          <a:srcRect b="28253"/>
          <a:stretch/>
        </p:blipFill>
        <p:spPr>
          <a:xfrm>
            <a:off x="8267700" y="1668604"/>
            <a:ext cx="3924300" cy="3972175"/>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12" name="TextBox 11">
            <a:extLst>
              <a:ext uri="{FF2B5EF4-FFF2-40B4-BE49-F238E27FC236}">
                <a16:creationId xmlns:a16="http://schemas.microsoft.com/office/drawing/2014/main" id="{BB1DE389-1151-98D0-108B-5F4226DCBE0E}"/>
              </a:ext>
            </a:extLst>
          </p:cNvPr>
          <p:cNvSpPr txBox="1"/>
          <p:nvPr/>
        </p:nvSpPr>
        <p:spPr>
          <a:xfrm>
            <a:off x="2418291" y="5656209"/>
            <a:ext cx="6138375" cy="276999"/>
          </a:xfrm>
          <a:prstGeom prst="rect">
            <a:avLst/>
          </a:prstGeom>
          <a:noFill/>
        </p:spPr>
        <p:txBody>
          <a:bodyPr wrap="square" rtlCol="0">
            <a:spAutoFit/>
          </a:bodyPr>
          <a:lstStyle/>
          <a:p>
            <a:pPr algn="r"/>
            <a:r>
              <a:rPr lang="en-US" sz="1200" dirty="0">
                <a:latin typeface="Montserrat" pitchFamily="2" charset="77"/>
              </a:rPr>
              <a:t>Sources: Harper 2020; Malhotra 2021; McDougal 2021; Hillenbrand 2023</a:t>
            </a:r>
          </a:p>
        </p:txBody>
      </p:sp>
    </p:spTree>
    <p:extLst>
      <p:ext uri="{BB962C8B-B14F-4D97-AF65-F5344CB8AC3E}">
        <p14:creationId xmlns:p14="http://schemas.microsoft.com/office/powerpoint/2010/main" val="286978442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25FA3C-E47E-8339-D443-E5219F73A3EF}"/>
            </a:ext>
          </a:extLst>
        </p:cNvPr>
        <p:cNvGrpSpPr/>
        <p:nvPr/>
      </p:nvGrpSpPr>
      <p:grpSpPr>
        <a:xfrm>
          <a:off x="0" y="0"/>
          <a:ext cx="0" cy="0"/>
          <a:chOff x="0" y="0"/>
          <a:chExt cx="0" cy="0"/>
        </a:xfrm>
      </p:grpSpPr>
      <p:pic>
        <p:nvPicPr>
          <p:cNvPr id="7" name="Picture 6" descr="A cartoon of a person holding his hands up&#10;&#10;Description automatically generated">
            <a:extLst>
              <a:ext uri="{FF2B5EF4-FFF2-40B4-BE49-F238E27FC236}">
                <a16:creationId xmlns:a16="http://schemas.microsoft.com/office/drawing/2014/main" id="{8AE5DB1C-1C59-A9CE-6B65-3BCD95D5520B}"/>
              </a:ext>
            </a:extLst>
          </p:cNvPr>
          <p:cNvPicPr>
            <a:picLocks noChangeAspect="1"/>
          </p:cNvPicPr>
          <p:nvPr/>
        </p:nvPicPr>
        <p:blipFill>
          <a:blip r:embed="rId3" cstate="print">
            <a:extLst>
              <a:ext uri="{28A0092B-C50C-407E-A947-70E740481C1C}">
                <a14:useLocalDpi xmlns:a14="http://schemas.microsoft.com/office/drawing/2010/main" val="0"/>
              </a:ext>
            </a:extLst>
          </a:blip>
          <a:srcRect b="32314"/>
          <a:stretch/>
        </p:blipFill>
        <p:spPr>
          <a:xfrm>
            <a:off x="7678372" y="1574214"/>
            <a:ext cx="4513628" cy="4310041"/>
          </a:xfrm>
          <a:prstGeom prst="rect">
            <a:avLst/>
          </a:prstGeom>
          <a:noFill/>
          <a:ln w="3175">
            <a:noFill/>
            <a:miter lim="800000"/>
            <a:headEnd/>
            <a:tailEnd/>
          </a:ln>
          <a:effectLst>
            <a:outerShdw blurRad="177800" sx="104000" sy="104000" algn="ctr" rotWithShape="0">
              <a:prstClr val="black">
                <a:alpha val="26000"/>
              </a:prstClr>
            </a:outerShdw>
          </a:effectLst>
        </p:spPr>
      </p:pic>
      <p:sp>
        <p:nvSpPr>
          <p:cNvPr id="2" name="Title 1">
            <a:extLst>
              <a:ext uri="{FF2B5EF4-FFF2-40B4-BE49-F238E27FC236}">
                <a16:creationId xmlns:a16="http://schemas.microsoft.com/office/drawing/2014/main" id="{98DC8A13-B579-4075-3F1E-2E688C8CDDC2}"/>
              </a:ext>
            </a:extLst>
          </p:cNvPr>
          <p:cNvSpPr txBox="1">
            <a:spLocks/>
          </p:cNvSpPr>
          <p:nvPr/>
        </p:nvSpPr>
        <p:spPr>
          <a:xfrm>
            <a:off x="600009" y="296626"/>
            <a:ext cx="8570117" cy="73515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Good news!</a:t>
            </a:r>
          </a:p>
        </p:txBody>
      </p:sp>
      <p:sp>
        <p:nvSpPr>
          <p:cNvPr id="3" name="Text Placeholder 3">
            <a:extLst>
              <a:ext uri="{FF2B5EF4-FFF2-40B4-BE49-F238E27FC236}">
                <a16:creationId xmlns:a16="http://schemas.microsoft.com/office/drawing/2014/main" id="{5D5DE299-7818-E502-4F15-D8BA5C9FCF97}"/>
              </a:ext>
            </a:extLst>
          </p:cNvPr>
          <p:cNvSpPr txBox="1">
            <a:spLocks/>
          </p:cNvSpPr>
          <p:nvPr/>
        </p:nvSpPr>
        <p:spPr>
          <a:xfrm>
            <a:off x="8217724" y="2418560"/>
            <a:ext cx="3230088" cy="92790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rgbClr val="A2287E"/>
              </a:buClr>
              <a:buNone/>
            </a:pPr>
            <a:r>
              <a:rPr lang="en-US" sz="4000" b="1" dirty="0">
                <a:solidFill>
                  <a:srgbClr val="A2287E"/>
                </a:solidFill>
                <a:latin typeface="Segoe Print" panose="02000800000000000000" pitchFamily="2" charset="0"/>
                <a:cs typeface="Script MT Bold" panose="020F0502020204030204" pitchFamily="34" charset="0"/>
              </a:rPr>
              <a:t>GOOD NEWS!</a:t>
            </a:r>
          </a:p>
          <a:p>
            <a:pPr marL="0" indent="0" algn="ctr">
              <a:lnSpc>
                <a:spcPct val="100000"/>
              </a:lnSpc>
              <a:spcBef>
                <a:spcPts val="0"/>
              </a:spcBef>
              <a:buClr>
                <a:srgbClr val="A2287E"/>
              </a:buClr>
              <a:buNone/>
            </a:pPr>
            <a:endParaRPr lang="en-US" sz="3400" dirty="0">
              <a:latin typeface="Montserrat" pitchFamily="2" charset="77"/>
            </a:endParaRPr>
          </a:p>
        </p:txBody>
      </p:sp>
      <p:sp>
        <p:nvSpPr>
          <p:cNvPr id="8" name="TextBox 7">
            <a:extLst>
              <a:ext uri="{FF2B5EF4-FFF2-40B4-BE49-F238E27FC236}">
                <a16:creationId xmlns:a16="http://schemas.microsoft.com/office/drawing/2014/main" id="{A4C97C76-3B49-AB20-F1E9-613DA6F81923}"/>
              </a:ext>
            </a:extLst>
          </p:cNvPr>
          <p:cNvSpPr txBox="1"/>
          <p:nvPr/>
        </p:nvSpPr>
        <p:spPr>
          <a:xfrm>
            <a:off x="2217869" y="5607256"/>
            <a:ext cx="5117183" cy="276999"/>
          </a:xfrm>
          <a:prstGeom prst="rect">
            <a:avLst/>
          </a:prstGeom>
          <a:noFill/>
        </p:spPr>
        <p:txBody>
          <a:bodyPr wrap="square" rtlCol="0">
            <a:spAutoFit/>
          </a:bodyPr>
          <a:lstStyle>
            <a:defPPr>
              <a:defRPr lang="en-US"/>
            </a:defPPr>
            <a:lvl1pPr algn="r">
              <a:defRPr sz="1200">
                <a:latin typeface="Montserrat" pitchFamily="2" charset="77"/>
              </a:defRPr>
            </a:lvl1pPr>
          </a:lstStyle>
          <a:p>
            <a:r>
              <a:rPr lang="en-US" dirty="0"/>
              <a:t>Sources: Harper 2020; Levy 2020; Hillenbrand 2023</a:t>
            </a:r>
          </a:p>
        </p:txBody>
      </p:sp>
      <p:sp>
        <p:nvSpPr>
          <p:cNvPr id="9" name="Text Placeholder 5">
            <a:extLst>
              <a:ext uri="{FF2B5EF4-FFF2-40B4-BE49-F238E27FC236}">
                <a16:creationId xmlns:a16="http://schemas.microsoft.com/office/drawing/2014/main" id="{46BADF06-5BC4-32BD-5ECB-68E597D97EA0}"/>
              </a:ext>
            </a:extLst>
          </p:cNvPr>
          <p:cNvSpPr txBox="1">
            <a:spLocks/>
          </p:cNvSpPr>
          <p:nvPr/>
        </p:nvSpPr>
        <p:spPr>
          <a:xfrm>
            <a:off x="600009" y="1912841"/>
            <a:ext cx="6935311" cy="320588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lang="en-US" sz="1800" dirty="0">
                <a:latin typeface="Montserrat" pitchFamily="2" charset="77"/>
              </a:rPr>
              <a:t>GTA are flexible, adaptable, not prescriptive</a:t>
            </a:r>
          </a:p>
          <a:p>
            <a:pPr>
              <a:lnSpc>
                <a:spcPct val="100000"/>
              </a:lnSpc>
              <a:spcBef>
                <a:spcPts val="0"/>
              </a:spcBef>
              <a:buClr>
                <a:srgbClr val="A2287E"/>
              </a:buClr>
            </a:pPr>
            <a:endParaRPr lang="en-US" sz="1800" dirty="0">
              <a:latin typeface="Montserrat" pitchFamily="2" charset="77"/>
            </a:endParaRPr>
          </a:p>
          <a:p>
            <a:pPr>
              <a:lnSpc>
                <a:spcPct val="100000"/>
              </a:lnSpc>
              <a:spcBef>
                <a:spcPts val="0"/>
              </a:spcBef>
              <a:buClr>
                <a:srgbClr val="A2287E"/>
              </a:buClr>
            </a:pPr>
            <a:r>
              <a:rPr lang="en-US" sz="1800" dirty="0">
                <a:latin typeface="Montserrat" pitchFamily="2" charset="77"/>
              </a:rPr>
              <a:t>GTA methodologies, tools and guidance exist</a:t>
            </a:r>
          </a:p>
          <a:p>
            <a:pPr>
              <a:lnSpc>
                <a:spcPct val="100000"/>
              </a:lnSpc>
              <a:spcBef>
                <a:spcPts val="0"/>
              </a:spcBef>
              <a:buClr>
                <a:srgbClr val="A2287E"/>
              </a:buClr>
            </a:pPr>
            <a:endParaRPr lang="en-US" sz="1800" dirty="0">
              <a:latin typeface="Montserrat" pitchFamily="2" charset="77"/>
            </a:endParaRPr>
          </a:p>
          <a:p>
            <a:pPr>
              <a:lnSpc>
                <a:spcPct val="100000"/>
              </a:lnSpc>
              <a:spcBef>
                <a:spcPts val="0"/>
              </a:spcBef>
              <a:buClr>
                <a:srgbClr val="A2287E"/>
              </a:buClr>
            </a:pPr>
            <a:r>
              <a:rPr lang="en-US" sz="1800" dirty="0">
                <a:latin typeface="Montserrat" pitchFamily="2" charset="77"/>
              </a:rPr>
              <a:t>GTA are rapidly scaling out across the agriculture research for development ecosystem</a:t>
            </a:r>
          </a:p>
          <a:p>
            <a:pPr>
              <a:lnSpc>
                <a:spcPct val="100000"/>
              </a:lnSpc>
              <a:spcBef>
                <a:spcPts val="0"/>
              </a:spcBef>
              <a:buClr>
                <a:srgbClr val="A2287E"/>
              </a:buClr>
            </a:pPr>
            <a:endParaRPr lang="en-US" sz="1800" dirty="0">
              <a:latin typeface="Montserrat" pitchFamily="2" charset="77"/>
            </a:endParaRPr>
          </a:p>
          <a:p>
            <a:pPr>
              <a:lnSpc>
                <a:spcPct val="100000"/>
              </a:lnSpc>
              <a:spcBef>
                <a:spcPts val="0"/>
              </a:spcBef>
              <a:buClr>
                <a:srgbClr val="A2287E"/>
              </a:buClr>
            </a:pPr>
            <a:r>
              <a:rPr lang="en-US" sz="1800" dirty="0">
                <a:latin typeface="Montserrat" pitchFamily="2" charset="77"/>
              </a:rPr>
              <a:t>There is increased use of and evidence for gender transformative approaches globally and across sectors</a:t>
            </a:r>
          </a:p>
        </p:txBody>
      </p:sp>
    </p:spTree>
    <p:extLst>
      <p:ext uri="{BB962C8B-B14F-4D97-AF65-F5344CB8AC3E}">
        <p14:creationId xmlns:p14="http://schemas.microsoft.com/office/powerpoint/2010/main" val="127213007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5FC0BE5F-8960-F138-9371-8626B81E4D8E}"/>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799B1289-A889-0E10-8CC9-B1D236DA5A3A}"/>
              </a:ext>
            </a:extLst>
          </p:cNvPr>
          <p:cNvSpPr txBox="1">
            <a:spLocks noGrp="1"/>
          </p:cNvSpPr>
          <p:nvPr>
            <p:ph type="title"/>
          </p:nvPr>
        </p:nvSpPr>
        <p:spPr>
          <a:xfrm>
            <a:off x="6730584" y="2411664"/>
            <a:ext cx="4311664" cy="1017336"/>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7F7F7F"/>
              </a:buClr>
              <a:buSzPts val="3600"/>
              <a:buFont typeface="Montserrat ExtraBold"/>
              <a:buNone/>
            </a:pPr>
            <a:r>
              <a:rPr lang="en-US" sz="5400" b="1" kern="1200" dirty="0">
                <a:solidFill>
                  <a:schemeClr val="tx1"/>
                </a:solidFill>
                <a:effectLst>
                  <a:outerShdw blurRad="615741" sx="102000" sy="102000" algn="ctr" rotWithShape="0">
                    <a:prstClr val="black">
                      <a:alpha val="16806"/>
                    </a:prstClr>
                  </a:outerShdw>
                </a:effectLst>
                <a:latin typeface="Montserrat ExtraBold" pitchFamily="2" charset="77"/>
                <a:ea typeface="+mj-ea"/>
                <a:cs typeface="Calibri" charset="0"/>
              </a:rPr>
              <a:t>Closing</a:t>
            </a:r>
          </a:p>
        </p:txBody>
      </p:sp>
    </p:spTree>
    <p:extLst>
      <p:ext uri="{BB962C8B-B14F-4D97-AF65-F5344CB8AC3E}">
        <p14:creationId xmlns:p14="http://schemas.microsoft.com/office/powerpoint/2010/main" val="361813508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F1255-45C9-5D07-4952-5B17EED26BC4}"/>
            </a:ext>
          </a:extLst>
        </p:cNvPr>
        <p:cNvGrpSpPr/>
        <p:nvPr/>
      </p:nvGrpSpPr>
      <p:grpSpPr>
        <a:xfrm>
          <a:off x="0" y="0"/>
          <a:ext cx="0" cy="0"/>
          <a:chOff x="0" y="0"/>
          <a:chExt cx="0" cy="0"/>
        </a:xfrm>
      </p:grpSpPr>
      <p:sp>
        <p:nvSpPr>
          <p:cNvPr id="4" name="Graphic 3">
            <a:extLst>
              <a:ext uri="{FF2B5EF4-FFF2-40B4-BE49-F238E27FC236}">
                <a16:creationId xmlns:a16="http://schemas.microsoft.com/office/drawing/2014/main" id="{5429651F-A624-86B8-CE6C-58A32A67DBA8}"/>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ts val="1800"/>
              </a:lnSpc>
              <a:spcBef>
                <a:spcPts val="0"/>
              </a:spcBef>
              <a:spcAft>
                <a:spcPts val="0"/>
              </a:spcAft>
              <a:buClr>
                <a:srgbClr val="000000"/>
              </a:buClr>
              <a:buSzTx/>
              <a:buFont typeface="Arial"/>
              <a:buNone/>
              <a:tabLst/>
              <a:defRPr/>
            </a:pPr>
            <a:endParaRPr kumimoji="0" lang="en-US" sz="1100" b="0" i="0" u="none" strike="noStrike" kern="0" cap="none" spc="0" normalizeH="0" baseline="0" noProof="0" dirty="0">
              <a:ln>
                <a:noFill/>
              </a:ln>
              <a:solidFill>
                <a:srgbClr val="E7E6E6">
                  <a:lumMod val="75000"/>
                  <a:lumOff val="25000"/>
                </a:srgbClr>
              </a:solidFill>
              <a:effectLst/>
              <a:uLnTx/>
              <a:uFillTx/>
              <a:latin typeface="Century Gothic" panose="020B0502020202020204" pitchFamily="34" charset="0"/>
              <a:ea typeface="+mn-ea"/>
              <a:cs typeface="+mn-cs"/>
              <a:sym typeface="Arial"/>
            </a:endParaRPr>
          </a:p>
        </p:txBody>
      </p:sp>
      <p:sp>
        <p:nvSpPr>
          <p:cNvPr id="2" name="Title 1">
            <a:extLst>
              <a:ext uri="{FF2B5EF4-FFF2-40B4-BE49-F238E27FC236}">
                <a16:creationId xmlns:a16="http://schemas.microsoft.com/office/drawing/2014/main" id="{2294E9D4-0F74-8F7E-B1E5-3CEAA825573E}"/>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TakeAways</a:t>
            </a:r>
          </a:p>
        </p:txBody>
      </p:sp>
      <p:sp>
        <p:nvSpPr>
          <p:cNvPr id="5" name="Text Placeholder 2">
            <a:extLst>
              <a:ext uri="{FF2B5EF4-FFF2-40B4-BE49-F238E27FC236}">
                <a16:creationId xmlns:a16="http://schemas.microsoft.com/office/drawing/2014/main" id="{6FA4358B-B934-F67B-F1AE-4604B03AC19A}"/>
              </a:ext>
            </a:extLst>
          </p:cNvPr>
          <p:cNvSpPr txBox="1">
            <a:spLocks/>
          </p:cNvSpPr>
          <p:nvPr/>
        </p:nvSpPr>
        <p:spPr>
          <a:xfrm>
            <a:off x="3152181" y="2585078"/>
            <a:ext cx="7418936" cy="70417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l"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400" b="1" i="0" u="none" strike="noStrike" kern="1200" cap="none" spc="0" normalizeH="0" baseline="0" noProof="0" dirty="0">
                <a:ln>
                  <a:noFill/>
                </a:ln>
                <a:solidFill>
                  <a:srgbClr val="000000"/>
                </a:solidFill>
                <a:effectLst/>
                <a:uLnTx/>
                <a:uFillTx/>
                <a:latin typeface="Montserrat SemiBold" pitchFamily="2" charset="77"/>
                <a:ea typeface="+mj-ea"/>
                <a:cs typeface="Calibri" charset="0"/>
                <a:sym typeface="Montserrat"/>
              </a:rPr>
              <a:t>What is one new thing you learned today?</a:t>
            </a:r>
          </a:p>
        </p:txBody>
      </p:sp>
      <p:sp>
        <p:nvSpPr>
          <p:cNvPr id="11" name="Text Placeholder 2">
            <a:extLst>
              <a:ext uri="{FF2B5EF4-FFF2-40B4-BE49-F238E27FC236}">
                <a16:creationId xmlns:a16="http://schemas.microsoft.com/office/drawing/2014/main" id="{F4718AEB-C64D-C2DC-8FEB-3070C950F8A2}"/>
              </a:ext>
            </a:extLst>
          </p:cNvPr>
          <p:cNvSpPr txBox="1">
            <a:spLocks/>
          </p:cNvSpPr>
          <p:nvPr/>
        </p:nvSpPr>
        <p:spPr>
          <a:xfrm>
            <a:off x="3152181" y="3930976"/>
            <a:ext cx="7418936" cy="78416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RPr/>
            </a:defPPr>
            <a:lvl1pPr marL="14288" indent="0">
              <a:lnSpc>
                <a:spcPct val="90000"/>
              </a:lnSpc>
              <a:spcBef>
                <a:spcPts val="1000"/>
              </a:spcBef>
              <a:buClr>
                <a:srgbClr val="7F7F7F"/>
              </a:buClr>
              <a:buSzPts val="2400"/>
              <a:buNone/>
              <a:defRPr sz="2400" b="1" kern="1200">
                <a:solidFill>
                  <a:schemeClr val="bg1">
                    <a:lumMod val="50000"/>
                  </a:schemeClr>
                </a:solidFill>
                <a:latin typeface="Montserrat SemiBold" pitchFamily="2" charset="77"/>
                <a:ea typeface="+mj-ea"/>
                <a:cs typeface="Calibri" charset="0"/>
              </a:defRPr>
            </a:lvl1pPr>
            <a:lvl2pPr marL="914400" indent="-350519">
              <a:lnSpc>
                <a:spcPct val="90000"/>
              </a:lnSpc>
              <a:spcBef>
                <a:spcPts val="500"/>
              </a:spcBef>
              <a:buClr>
                <a:schemeClr val="dk1"/>
              </a:buClr>
              <a:buSzPts val="1920"/>
              <a:buChar char="•"/>
              <a:defRPr sz="2400">
                <a:solidFill>
                  <a:srgbClr val="7F7F7F"/>
                </a:solidFill>
                <a:latin typeface="Montserrat"/>
                <a:ea typeface="Montserrat"/>
                <a:cs typeface="Montserrat"/>
              </a:defRPr>
            </a:lvl2pPr>
            <a:lvl3pPr marL="1371600" indent="-355600">
              <a:lnSpc>
                <a:spcPct val="90000"/>
              </a:lnSpc>
              <a:spcBef>
                <a:spcPts val="500"/>
              </a:spcBef>
              <a:buClr>
                <a:schemeClr val="dk1"/>
              </a:buClr>
              <a:buSzPts val="2000"/>
              <a:buChar char="-"/>
              <a:defRPr sz="2000">
                <a:solidFill>
                  <a:srgbClr val="7F7F7F"/>
                </a:solidFill>
                <a:latin typeface="Montserrat"/>
                <a:ea typeface="Montserrat"/>
                <a:cs typeface="Montserrat"/>
              </a:defRPr>
            </a:lvl3pPr>
            <a:lvl4pPr marL="1828800" indent="-297180">
              <a:lnSpc>
                <a:spcPct val="90000"/>
              </a:lnSpc>
              <a:spcBef>
                <a:spcPts val="500"/>
              </a:spcBef>
              <a:buClr>
                <a:schemeClr val="dk1"/>
              </a:buClr>
              <a:buSzPts val="1080"/>
              <a:buChar char="-"/>
              <a:defRPr sz="1800">
                <a:solidFill>
                  <a:srgbClr val="7F7F7F"/>
                </a:solidFill>
                <a:latin typeface="Montserrat"/>
                <a:ea typeface="Montserrat"/>
                <a:cs typeface="Montserrat"/>
              </a:defRPr>
            </a:lvl4pPr>
            <a:lvl5pPr marL="2286000" indent="-342900">
              <a:lnSpc>
                <a:spcPct val="90000"/>
              </a:lnSpc>
              <a:spcBef>
                <a:spcPts val="500"/>
              </a:spcBef>
              <a:buClr>
                <a:srgbClr val="595959"/>
              </a:buClr>
              <a:buSzPts val="1800"/>
              <a:buChar char="•"/>
              <a:defRPr sz="1800">
                <a:solidFill>
                  <a:srgbClr val="595959"/>
                </a:solidFill>
                <a:latin typeface="Calibri"/>
                <a:ea typeface="Calibri"/>
                <a:cs typeface="Calibri"/>
              </a:defRPr>
            </a:lvl5pPr>
            <a:lvl6pPr marL="2743200" indent="-342900">
              <a:lnSpc>
                <a:spcPct val="90000"/>
              </a:lnSpc>
              <a:spcBef>
                <a:spcPts val="500"/>
              </a:spcBef>
              <a:buClr>
                <a:schemeClr val="dk1"/>
              </a:buClr>
              <a:buSzPts val="1800"/>
              <a:buChar char="•"/>
              <a:defRPr sz="1800">
                <a:solidFill>
                  <a:schemeClr val="dk1"/>
                </a:solidFill>
                <a:latin typeface="Calibri"/>
                <a:ea typeface="Calibri"/>
                <a:cs typeface="Calibri"/>
              </a:defRPr>
            </a:lvl6pPr>
            <a:lvl7pPr marL="3200400" indent="-342900">
              <a:lnSpc>
                <a:spcPct val="90000"/>
              </a:lnSpc>
              <a:spcBef>
                <a:spcPts val="500"/>
              </a:spcBef>
              <a:buClr>
                <a:schemeClr val="dk1"/>
              </a:buClr>
              <a:buSzPts val="1800"/>
              <a:buChar char="•"/>
              <a:defRPr sz="1800">
                <a:solidFill>
                  <a:schemeClr val="dk1"/>
                </a:solidFill>
                <a:latin typeface="Calibri"/>
                <a:ea typeface="Calibri"/>
                <a:cs typeface="Calibri"/>
              </a:defRPr>
            </a:lvl7pPr>
            <a:lvl8pPr marL="3657600" indent="-342900">
              <a:lnSpc>
                <a:spcPct val="90000"/>
              </a:lnSpc>
              <a:spcBef>
                <a:spcPts val="500"/>
              </a:spcBef>
              <a:buClr>
                <a:schemeClr val="dk1"/>
              </a:buClr>
              <a:buSzPts val="1800"/>
              <a:buChar char="•"/>
              <a:defRPr sz="1800">
                <a:solidFill>
                  <a:schemeClr val="dk1"/>
                </a:solidFill>
                <a:latin typeface="Calibri"/>
                <a:ea typeface="Calibri"/>
                <a:cs typeface="Calibri"/>
              </a:defRPr>
            </a:lvl8pPr>
            <a:lvl9pPr marL="4114800" indent="-342900">
              <a:lnSpc>
                <a:spcPct val="90000"/>
              </a:lnSpc>
              <a:spcBef>
                <a:spcPts val="500"/>
              </a:spcBef>
              <a:buClr>
                <a:schemeClr val="dk1"/>
              </a:buClr>
              <a:buSzPts val="1800"/>
              <a:buChar char="•"/>
              <a:defRPr sz="1800">
                <a:solidFill>
                  <a:schemeClr val="dk1"/>
                </a:solidFill>
                <a:latin typeface="Calibri"/>
                <a:ea typeface="Calibri"/>
                <a:cs typeface="Calibri"/>
              </a:defRPr>
            </a:lvl9pPr>
          </a:lstStyle>
          <a:p>
            <a:pPr marL="14288" marR="0" lvl="0" indent="0" algn="l"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400" b="1" i="0" u="none" strike="noStrike" kern="1200" cap="none" spc="0" normalizeH="0" baseline="0" noProof="0" dirty="0">
                <a:ln>
                  <a:noFill/>
                </a:ln>
                <a:solidFill>
                  <a:srgbClr val="000000"/>
                </a:solidFill>
                <a:effectLst/>
                <a:uLnTx/>
                <a:uFillTx/>
                <a:latin typeface="Montserrat SemiBold" pitchFamily="2" charset="77"/>
                <a:ea typeface="+mj-ea"/>
                <a:cs typeface="Calibri" charset="0"/>
                <a:sym typeface="Arial"/>
              </a:rPr>
              <a:t>What are you curious about?</a:t>
            </a:r>
          </a:p>
        </p:txBody>
      </p:sp>
      <p:pic>
        <p:nvPicPr>
          <p:cNvPr id="6" name="Picture 5" descr="A purple light bulb and a person and person&#10;&#10;Description automatically generated">
            <a:extLst>
              <a:ext uri="{FF2B5EF4-FFF2-40B4-BE49-F238E27FC236}">
                <a16:creationId xmlns:a16="http://schemas.microsoft.com/office/drawing/2014/main" id="{DCCAB879-3517-3362-FBAE-CA43FA941ADF}"/>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544026" y="2209252"/>
            <a:ext cx="1263230" cy="1219748"/>
          </a:xfrm>
          <a:prstGeom prst="rect">
            <a:avLst/>
          </a:prstGeom>
          <a:effectLst>
            <a:outerShdw blurRad="558800" sx="104000" sy="104000" algn="ctr" rotWithShape="0">
              <a:prstClr val="black">
                <a:alpha val="26000"/>
              </a:prstClr>
            </a:outerShdw>
          </a:effectLst>
        </p:spPr>
      </p:pic>
      <p:pic>
        <p:nvPicPr>
          <p:cNvPr id="7" name="Picture 6" descr="A purple light bulb and a person and person&#10;&#10;Description automatically generated">
            <a:extLst>
              <a:ext uri="{FF2B5EF4-FFF2-40B4-BE49-F238E27FC236}">
                <a16:creationId xmlns:a16="http://schemas.microsoft.com/office/drawing/2014/main" id="{EBE8A3E7-6E75-014F-0B0C-3B29808B8DB1}"/>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1559308" y="3522411"/>
            <a:ext cx="1222688" cy="1457214"/>
          </a:xfrm>
          <a:prstGeom prst="rect">
            <a:avLst/>
          </a:prstGeom>
          <a:effectLst>
            <a:outerShdw blurRad="558800" sx="104000" sy="104000" algn="ctr" rotWithShape="0">
              <a:prstClr val="black">
                <a:alpha val="26000"/>
              </a:prstClr>
            </a:outerShdw>
          </a:effectLst>
        </p:spPr>
      </p:pic>
    </p:spTree>
    <p:extLst>
      <p:ext uri="{BB962C8B-B14F-4D97-AF65-F5344CB8AC3E}">
        <p14:creationId xmlns:p14="http://schemas.microsoft.com/office/powerpoint/2010/main" val="6139125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EF639F-46BB-3E03-22F9-E50975CD87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F49D34-343D-41A7-17BD-A9019CB0A5C1}"/>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FURTHER READING</a:t>
            </a:r>
          </a:p>
        </p:txBody>
      </p:sp>
      <p:sp>
        <p:nvSpPr>
          <p:cNvPr id="14" name="Rounded Rectangle 13">
            <a:extLst>
              <a:ext uri="{FF2B5EF4-FFF2-40B4-BE49-F238E27FC236}">
                <a16:creationId xmlns:a16="http://schemas.microsoft.com/office/drawing/2014/main" id="{39C6BFC5-FAE9-3E1E-395C-B86BD338D8C5}"/>
              </a:ext>
            </a:extLst>
          </p:cNvPr>
          <p:cNvSpPr/>
          <p:nvPr/>
        </p:nvSpPr>
        <p:spPr>
          <a:xfrm>
            <a:off x="314307" y="1800032"/>
            <a:ext cx="2610392"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hueOff val="0"/>
                  <a:satOff val="0"/>
                  <a:lumOff val="0"/>
                  <a:alphaOff val="0"/>
                </a:prstClr>
              </a:solidFill>
              <a:effectLst/>
              <a:uLnTx/>
              <a:uFillTx/>
              <a:latin typeface="Aptos" panose="02110004020202020204"/>
              <a:ea typeface="+mn-ea"/>
              <a:cs typeface="+mn-cs"/>
            </a:endParaRPr>
          </a:p>
        </p:txBody>
      </p:sp>
      <p:sp>
        <p:nvSpPr>
          <p:cNvPr id="18" name="Rounded Rectangle 17">
            <a:extLst>
              <a:ext uri="{FF2B5EF4-FFF2-40B4-BE49-F238E27FC236}">
                <a16:creationId xmlns:a16="http://schemas.microsoft.com/office/drawing/2014/main" id="{71FABD2D-39F4-F80F-36C4-C312BE799BD3}"/>
              </a:ext>
            </a:extLst>
          </p:cNvPr>
          <p:cNvSpPr/>
          <p:nvPr/>
        </p:nvSpPr>
        <p:spPr>
          <a:xfrm>
            <a:off x="3293884" y="1800032"/>
            <a:ext cx="2610392"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hueOff val="0"/>
                  <a:satOff val="0"/>
                  <a:lumOff val="0"/>
                  <a:alphaOff val="0"/>
                </a:prstClr>
              </a:solidFill>
              <a:effectLst/>
              <a:uLnTx/>
              <a:uFillTx/>
              <a:latin typeface="Aptos" panose="02110004020202020204"/>
              <a:ea typeface="+mn-ea"/>
              <a:cs typeface="+mn-cs"/>
            </a:endParaRPr>
          </a:p>
        </p:txBody>
      </p:sp>
      <p:sp>
        <p:nvSpPr>
          <p:cNvPr id="19" name="Rounded Rectangle 18">
            <a:extLst>
              <a:ext uri="{FF2B5EF4-FFF2-40B4-BE49-F238E27FC236}">
                <a16:creationId xmlns:a16="http://schemas.microsoft.com/office/drawing/2014/main" id="{8D6F26AB-BF63-1CF1-1454-97CC547C5492}"/>
              </a:ext>
            </a:extLst>
          </p:cNvPr>
          <p:cNvSpPr/>
          <p:nvPr/>
        </p:nvSpPr>
        <p:spPr>
          <a:xfrm>
            <a:off x="6273461" y="1800032"/>
            <a:ext cx="2610392"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hueOff val="0"/>
                  <a:satOff val="0"/>
                  <a:lumOff val="0"/>
                  <a:alphaOff val="0"/>
                </a:prstClr>
              </a:solidFill>
              <a:effectLst/>
              <a:uLnTx/>
              <a:uFillTx/>
              <a:latin typeface="Aptos" panose="02110004020202020204"/>
              <a:ea typeface="+mn-ea"/>
              <a:cs typeface="+mn-cs"/>
            </a:endParaRPr>
          </a:p>
        </p:txBody>
      </p:sp>
      <p:sp>
        <p:nvSpPr>
          <p:cNvPr id="20" name="Rounded Rectangle 19">
            <a:extLst>
              <a:ext uri="{FF2B5EF4-FFF2-40B4-BE49-F238E27FC236}">
                <a16:creationId xmlns:a16="http://schemas.microsoft.com/office/drawing/2014/main" id="{3FEC7A72-61D8-C39C-B4D1-22707CA1AC97}"/>
              </a:ext>
            </a:extLst>
          </p:cNvPr>
          <p:cNvSpPr/>
          <p:nvPr/>
        </p:nvSpPr>
        <p:spPr>
          <a:xfrm>
            <a:off x="9253038" y="1800032"/>
            <a:ext cx="2610392"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hueOff val="0"/>
                  <a:satOff val="0"/>
                  <a:lumOff val="0"/>
                  <a:alphaOff val="0"/>
                </a:prstClr>
              </a:solidFill>
              <a:effectLst/>
              <a:uLnTx/>
              <a:uFillTx/>
              <a:latin typeface="Aptos" panose="02110004020202020204"/>
              <a:ea typeface="+mn-ea"/>
              <a:cs typeface="+mn-cs"/>
            </a:endParaRPr>
          </a:p>
        </p:txBody>
      </p:sp>
      <p:pic>
        <p:nvPicPr>
          <p:cNvPr id="3" name="Picture 2" descr="A blue and orange cover with wheat&#10;&#10;Description automatically generated">
            <a:extLst>
              <a:ext uri="{FF2B5EF4-FFF2-40B4-BE49-F238E27FC236}">
                <a16:creationId xmlns:a16="http://schemas.microsoft.com/office/drawing/2014/main" id="{EFE1B822-1EFC-71D7-2E00-D241CE6BEF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150" y="1954268"/>
            <a:ext cx="2194706" cy="2854463"/>
          </a:xfrm>
          <a:prstGeom prst="rect">
            <a:avLst/>
          </a:prstGeom>
          <a:ln w="1270">
            <a:solidFill>
              <a:schemeClr val="bg1"/>
            </a:solidFill>
          </a:ln>
          <a:effectLst>
            <a:outerShdw blurRad="431800" sx="104000" sy="104000" algn="ctr" rotWithShape="0">
              <a:prstClr val="black">
                <a:alpha val="26000"/>
              </a:prstClr>
            </a:outerShdw>
          </a:effectLst>
        </p:spPr>
      </p:pic>
      <p:pic>
        <p:nvPicPr>
          <p:cNvPr id="4" name="Picture 3" descr="A person holding a bucket of green beans&#10;&#10;Description automatically generated">
            <a:extLst>
              <a:ext uri="{FF2B5EF4-FFF2-40B4-BE49-F238E27FC236}">
                <a16:creationId xmlns:a16="http://schemas.microsoft.com/office/drawing/2014/main" id="{81D2B432-22A5-8C50-A59A-54E3474270E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97357" y="1954268"/>
            <a:ext cx="2203445" cy="2854463"/>
          </a:xfrm>
          <a:prstGeom prst="rect">
            <a:avLst/>
          </a:prstGeom>
          <a:ln w="1270">
            <a:solidFill>
              <a:schemeClr val="bg1"/>
            </a:solidFill>
          </a:ln>
          <a:effectLst>
            <a:outerShdw blurRad="431800" sx="104000" sy="104000" algn="ctr" rotWithShape="0">
              <a:prstClr val="black">
                <a:alpha val="26000"/>
              </a:prstClr>
            </a:outerShdw>
          </a:effectLst>
        </p:spPr>
      </p:pic>
      <p:pic>
        <p:nvPicPr>
          <p:cNvPr id="6" name="Picture 5" descr="A person holding balloons and text&#10;&#10;Description automatically generated">
            <a:extLst>
              <a:ext uri="{FF2B5EF4-FFF2-40B4-BE49-F238E27FC236}">
                <a16:creationId xmlns:a16="http://schemas.microsoft.com/office/drawing/2014/main" id="{829B97E6-54C2-F327-6030-005AA68D242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48283" y="1954268"/>
            <a:ext cx="2236997" cy="2833820"/>
          </a:xfrm>
          <a:prstGeom prst="rect">
            <a:avLst/>
          </a:prstGeom>
          <a:ln w="1270">
            <a:solidFill>
              <a:schemeClr val="bg1"/>
            </a:solidFill>
          </a:ln>
          <a:effectLst>
            <a:outerShdw blurRad="431800" sx="104000" sy="104000" algn="ctr" rotWithShape="0">
              <a:prstClr val="black">
                <a:alpha val="26000"/>
              </a:prstClr>
            </a:outerShdw>
          </a:effectLst>
        </p:spPr>
      </p:pic>
      <p:pic>
        <p:nvPicPr>
          <p:cNvPr id="7" name="Picture 6">
            <a:extLst>
              <a:ext uri="{FF2B5EF4-FFF2-40B4-BE49-F238E27FC236}">
                <a16:creationId xmlns:a16="http://schemas.microsoft.com/office/drawing/2014/main" id="{678B644C-137A-C624-8194-E8BF40CB988D}"/>
              </a:ext>
            </a:extLst>
          </p:cNvPr>
          <p:cNvPicPr>
            <a:picLocks noChangeAspect="1"/>
          </p:cNvPicPr>
          <p:nvPr/>
        </p:nvPicPr>
        <p:blipFill>
          <a:blip r:embed="rId6"/>
          <a:stretch>
            <a:fillRect/>
          </a:stretch>
        </p:blipFill>
        <p:spPr>
          <a:xfrm>
            <a:off x="9409823" y="1933625"/>
            <a:ext cx="2296821" cy="2854463"/>
          </a:xfrm>
          <a:prstGeom prst="rect">
            <a:avLst/>
          </a:prstGeom>
          <a:ln w="1270">
            <a:solidFill>
              <a:schemeClr val="bg1"/>
            </a:solidFill>
          </a:ln>
          <a:effectLst>
            <a:outerShdw blurRad="431800" sx="104000" sy="104000" algn="ctr" rotWithShape="0">
              <a:prstClr val="black">
                <a:alpha val="26000"/>
              </a:prstClr>
            </a:outerShdw>
          </a:effectLst>
        </p:spPr>
      </p:pic>
      <p:sp>
        <p:nvSpPr>
          <p:cNvPr id="8" name="Text Placeholder 1">
            <a:extLst>
              <a:ext uri="{FF2B5EF4-FFF2-40B4-BE49-F238E27FC236}">
                <a16:creationId xmlns:a16="http://schemas.microsoft.com/office/drawing/2014/main" id="{6E0AEEF5-D7E8-15B9-4649-065C78154161}"/>
              </a:ext>
            </a:extLst>
          </p:cNvPr>
          <p:cNvSpPr txBox="1">
            <a:spLocks/>
          </p:cNvSpPr>
          <p:nvPr/>
        </p:nvSpPr>
        <p:spPr>
          <a:xfrm>
            <a:off x="468873" y="4910070"/>
            <a:ext cx="2269765" cy="383520"/>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200" u="sng" dirty="0">
                <a:solidFill>
                  <a:srgbClr val="A2287E"/>
                </a:solidFill>
                <a:latin typeface="Montserrat" pitchFamily="2" charset="77"/>
              </a:rPr>
              <a:t>Guide to measuring GTC</a:t>
            </a:r>
          </a:p>
        </p:txBody>
      </p:sp>
      <p:sp>
        <p:nvSpPr>
          <p:cNvPr id="10" name="TextBox 9">
            <a:extLst>
              <a:ext uri="{FF2B5EF4-FFF2-40B4-BE49-F238E27FC236}">
                <a16:creationId xmlns:a16="http://schemas.microsoft.com/office/drawing/2014/main" id="{E5D1609D-CDBA-AF26-6352-59A38C33B56B}"/>
              </a:ext>
            </a:extLst>
          </p:cNvPr>
          <p:cNvSpPr txBox="1"/>
          <p:nvPr/>
        </p:nvSpPr>
        <p:spPr>
          <a:xfrm>
            <a:off x="6374456" y="4967725"/>
            <a:ext cx="2509398" cy="276999"/>
          </a:xfrm>
          <a:prstGeom prst="rect">
            <a:avLst/>
          </a:prstGeom>
          <a:noFill/>
        </p:spPr>
        <p:txBody>
          <a:bodyPr wrap="square">
            <a:spAutoFit/>
          </a:bodyPr>
          <a:lstStyle/>
          <a:p>
            <a:r>
              <a:rPr lang="en-US" sz="1200" dirty="0">
                <a:solidFill>
                  <a:srgbClr val="A2287E"/>
                </a:solidFill>
                <a:latin typeface="Montserrat" pitchFamily="2" charset="77"/>
                <a:hlinkClick r:id="rId7">
                  <a:extLst>
                    <a:ext uri="{A12FA001-AC4F-418D-AE19-62706E023703}">
                      <ahyp:hlinkClr xmlns:ahyp="http://schemas.microsoft.com/office/drawing/2018/hyperlinkcolor" val="tx"/>
                    </a:ext>
                  </a:extLst>
                </a:hlinkClick>
              </a:rPr>
              <a:t>SIGI 2019 Global Report</a:t>
            </a:r>
            <a:endParaRPr lang="en-US" sz="1200" dirty="0">
              <a:solidFill>
                <a:srgbClr val="A2287E"/>
              </a:solidFill>
              <a:latin typeface="Montserrat" pitchFamily="2" charset="77"/>
            </a:endParaRPr>
          </a:p>
        </p:txBody>
      </p:sp>
      <p:sp>
        <p:nvSpPr>
          <p:cNvPr id="11" name="Text Placeholder 1">
            <a:extLst>
              <a:ext uri="{FF2B5EF4-FFF2-40B4-BE49-F238E27FC236}">
                <a16:creationId xmlns:a16="http://schemas.microsoft.com/office/drawing/2014/main" id="{4E4F4212-5AB4-5998-68F9-7E631549999E}"/>
              </a:ext>
            </a:extLst>
          </p:cNvPr>
          <p:cNvSpPr txBox="1">
            <a:spLocks/>
          </p:cNvSpPr>
          <p:nvPr/>
        </p:nvSpPr>
        <p:spPr>
          <a:xfrm>
            <a:off x="3405703" y="4899467"/>
            <a:ext cx="2549219" cy="85541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200" dirty="0">
                <a:solidFill>
                  <a:srgbClr val="A2287E"/>
                </a:solidFill>
                <a:latin typeface="Montserrat" pitchFamily="2" charset="77"/>
                <a:hlinkClick r:id="rId8">
                  <a:extLst>
                    <a:ext uri="{A12FA001-AC4F-418D-AE19-62706E023703}">
                      <ahyp:hlinkClr xmlns:ahyp="http://schemas.microsoft.com/office/drawing/2018/hyperlinkcolor" val="tx"/>
                    </a:ext>
                  </a:extLst>
                </a:hlinkClick>
              </a:rPr>
              <a:t>Practical-guide-to-measuring-womens-and-girls-empowerment-in-impact-evaluations.pdf</a:t>
            </a:r>
            <a:endParaRPr lang="en-US" sz="1200" dirty="0">
              <a:solidFill>
                <a:srgbClr val="A2287E"/>
              </a:solidFill>
              <a:latin typeface="Montserrat" pitchFamily="2" charset="77"/>
            </a:endParaRPr>
          </a:p>
        </p:txBody>
      </p:sp>
      <p:sp>
        <p:nvSpPr>
          <p:cNvPr id="12" name="TextBox 11">
            <a:extLst>
              <a:ext uri="{FF2B5EF4-FFF2-40B4-BE49-F238E27FC236}">
                <a16:creationId xmlns:a16="http://schemas.microsoft.com/office/drawing/2014/main" id="{1C01E02C-58AA-0F45-5D0E-5819A0E56D8E}"/>
              </a:ext>
            </a:extLst>
          </p:cNvPr>
          <p:cNvSpPr txBox="1"/>
          <p:nvPr/>
        </p:nvSpPr>
        <p:spPr>
          <a:xfrm>
            <a:off x="9343501" y="4911006"/>
            <a:ext cx="2519930" cy="646331"/>
          </a:xfrm>
          <a:prstGeom prst="rect">
            <a:avLst/>
          </a:prstGeom>
          <a:noFill/>
        </p:spPr>
        <p:txBody>
          <a:bodyPr wrap="square">
            <a:spAutoFit/>
          </a:bodyPr>
          <a:lstStyle/>
          <a:p>
            <a:r>
              <a:rPr lang="en-US" sz="1200" dirty="0">
                <a:solidFill>
                  <a:srgbClr val="A2287E"/>
                </a:solidFill>
                <a:latin typeface="Montserrat" pitchFamily="2" charset="77"/>
                <a:hlinkClick r:id="rId9">
                  <a:extLst>
                    <a:ext uri="{A12FA001-AC4F-418D-AE19-62706E023703}">
                      <ahyp:hlinkClr xmlns:ahyp="http://schemas.microsoft.com/office/drawing/2018/hyperlinkcolor" val="tx"/>
                    </a:ext>
                  </a:extLst>
                </a:hlinkClick>
              </a:rPr>
              <a:t>Gender &amp; Power (GAP) Analysis Guidance | Save the Children’s Resource Centre</a:t>
            </a:r>
            <a:endParaRPr lang="en-US" sz="1200" dirty="0">
              <a:solidFill>
                <a:srgbClr val="A2287E"/>
              </a:solidFill>
              <a:latin typeface="Montserrat" pitchFamily="2" charset="77"/>
            </a:endParaRPr>
          </a:p>
        </p:txBody>
      </p:sp>
    </p:spTree>
    <p:extLst>
      <p:ext uri="{BB962C8B-B14F-4D97-AF65-F5344CB8AC3E}">
        <p14:creationId xmlns:p14="http://schemas.microsoft.com/office/powerpoint/2010/main" val="58163848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730F9-8F46-972E-69CF-B8063D0FB0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429EA2-4279-EE1B-B513-DE6FDD3D5237}"/>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FURTHER READING:</a:t>
            </a:r>
          </a:p>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err="1">
                <a:ln>
                  <a:noFill/>
                </a:ln>
                <a:solidFill>
                  <a:prstClr val="black"/>
                </a:solidFill>
                <a:effectLst/>
                <a:uLnTx/>
                <a:uFillTx/>
                <a:latin typeface="Montserrat" pitchFamily="2" charset="77"/>
                <a:ea typeface="+mj-ea"/>
                <a:cs typeface="Calibri" charset="0"/>
                <a:sym typeface="Montserrat"/>
              </a:rPr>
              <a:t>noRms</a:t>
            </a: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 Measurement</a:t>
            </a:r>
          </a:p>
        </p:txBody>
      </p:sp>
      <p:sp>
        <p:nvSpPr>
          <p:cNvPr id="14" name="Rounded Rectangle 13">
            <a:extLst>
              <a:ext uri="{FF2B5EF4-FFF2-40B4-BE49-F238E27FC236}">
                <a16:creationId xmlns:a16="http://schemas.microsoft.com/office/drawing/2014/main" id="{22C60EA3-60A9-FCFE-27BF-198B15CD427F}"/>
              </a:ext>
            </a:extLst>
          </p:cNvPr>
          <p:cNvSpPr/>
          <p:nvPr/>
        </p:nvSpPr>
        <p:spPr>
          <a:xfrm>
            <a:off x="314307" y="1800032"/>
            <a:ext cx="2610392"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hueOff val="0"/>
                  <a:satOff val="0"/>
                  <a:lumOff val="0"/>
                  <a:alphaOff val="0"/>
                </a:prstClr>
              </a:solidFill>
              <a:effectLst/>
              <a:uLnTx/>
              <a:uFillTx/>
              <a:latin typeface="Aptos" panose="02110004020202020204"/>
              <a:ea typeface="+mn-ea"/>
              <a:cs typeface="+mn-cs"/>
            </a:endParaRPr>
          </a:p>
        </p:txBody>
      </p:sp>
      <p:sp>
        <p:nvSpPr>
          <p:cNvPr id="18" name="Rounded Rectangle 17">
            <a:extLst>
              <a:ext uri="{FF2B5EF4-FFF2-40B4-BE49-F238E27FC236}">
                <a16:creationId xmlns:a16="http://schemas.microsoft.com/office/drawing/2014/main" id="{D240CD0B-5F44-20E5-DBA4-E44A52F21B3E}"/>
              </a:ext>
            </a:extLst>
          </p:cNvPr>
          <p:cNvSpPr/>
          <p:nvPr/>
        </p:nvSpPr>
        <p:spPr>
          <a:xfrm>
            <a:off x="3293884" y="1800032"/>
            <a:ext cx="2610392"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hueOff val="0"/>
                  <a:satOff val="0"/>
                  <a:lumOff val="0"/>
                  <a:alphaOff val="0"/>
                </a:prstClr>
              </a:solidFill>
              <a:effectLst/>
              <a:uLnTx/>
              <a:uFillTx/>
              <a:latin typeface="Aptos" panose="02110004020202020204"/>
              <a:ea typeface="+mn-ea"/>
              <a:cs typeface="+mn-cs"/>
            </a:endParaRPr>
          </a:p>
        </p:txBody>
      </p:sp>
      <p:sp>
        <p:nvSpPr>
          <p:cNvPr id="19" name="Rounded Rectangle 18">
            <a:extLst>
              <a:ext uri="{FF2B5EF4-FFF2-40B4-BE49-F238E27FC236}">
                <a16:creationId xmlns:a16="http://schemas.microsoft.com/office/drawing/2014/main" id="{524E50FB-2571-55D4-6106-0DFE1E63CC9F}"/>
              </a:ext>
            </a:extLst>
          </p:cNvPr>
          <p:cNvSpPr/>
          <p:nvPr/>
        </p:nvSpPr>
        <p:spPr>
          <a:xfrm>
            <a:off x="6273461" y="1800032"/>
            <a:ext cx="2610392"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hueOff val="0"/>
                  <a:satOff val="0"/>
                  <a:lumOff val="0"/>
                  <a:alphaOff val="0"/>
                </a:prstClr>
              </a:solidFill>
              <a:effectLst/>
              <a:uLnTx/>
              <a:uFillTx/>
              <a:latin typeface="Aptos" panose="02110004020202020204"/>
              <a:ea typeface="+mn-ea"/>
              <a:cs typeface="+mn-cs"/>
            </a:endParaRPr>
          </a:p>
        </p:txBody>
      </p:sp>
      <p:sp>
        <p:nvSpPr>
          <p:cNvPr id="20" name="Rounded Rectangle 19">
            <a:extLst>
              <a:ext uri="{FF2B5EF4-FFF2-40B4-BE49-F238E27FC236}">
                <a16:creationId xmlns:a16="http://schemas.microsoft.com/office/drawing/2014/main" id="{6BCA4495-D944-3B43-287B-D6EF672F4803}"/>
              </a:ext>
            </a:extLst>
          </p:cNvPr>
          <p:cNvSpPr/>
          <p:nvPr/>
        </p:nvSpPr>
        <p:spPr>
          <a:xfrm>
            <a:off x="9253038" y="1800032"/>
            <a:ext cx="2610392" cy="4018348"/>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hueOff val="0"/>
                  <a:satOff val="0"/>
                  <a:lumOff val="0"/>
                  <a:alphaOff val="0"/>
                </a:prstClr>
              </a:solidFill>
              <a:effectLst/>
              <a:uLnTx/>
              <a:uFillTx/>
              <a:latin typeface="Aptos" panose="02110004020202020204"/>
              <a:ea typeface="+mn-ea"/>
              <a:cs typeface="+mn-cs"/>
            </a:endParaRPr>
          </a:p>
        </p:txBody>
      </p:sp>
      <p:pic>
        <p:nvPicPr>
          <p:cNvPr id="5" name="Picture 4" descr="A book cover with text&#10;&#10;Description automatically generated">
            <a:extLst>
              <a:ext uri="{FF2B5EF4-FFF2-40B4-BE49-F238E27FC236}">
                <a16:creationId xmlns:a16="http://schemas.microsoft.com/office/drawing/2014/main" id="{5129DEE3-1215-344D-AB06-8C35F5529A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7303" y="1943946"/>
            <a:ext cx="2172904" cy="2854464"/>
          </a:xfrm>
          <a:prstGeom prst="rect">
            <a:avLst/>
          </a:prstGeom>
          <a:ln w="1270">
            <a:solidFill>
              <a:schemeClr val="bg1"/>
            </a:solidFill>
          </a:ln>
          <a:effectLst>
            <a:outerShdw blurRad="431800" sx="104000" sy="104000" algn="ctr" rotWithShape="0">
              <a:prstClr val="black">
                <a:alpha val="26000"/>
              </a:prstClr>
            </a:outerShdw>
          </a:effectLst>
        </p:spPr>
      </p:pic>
      <p:pic>
        <p:nvPicPr>
          <p:cNvPr id="9" name="Picture 8">
            <a:extLst>
              <a:ext uri="{FF2B5EF4-FFF2-40B4-BE49-F238E27FC236}">
                <a16:creationId xmlns:a16="http://schemas.microsoft.com/office/drawing/2014/main" id="{7BA58A32-2F07-CA51-C288-2C7ADE871D2B}"/>
              </a:ext>
            </a:extLst>
          </p:cNvPr>
          <p:cNvPicPr>
            <a:picLocks noChangeAspect="1"/>
          </p:cNvPicPr>
          <p:nvPr/>
        </p:nvPicPr>
        <p:blipFill>
          <a:blip r:embed="rId4"/>
          <a:srcRect t="6925"/>
          <a:stretch/>
        </p:blipFill>
        <p:spPr>
          <a:xfrm>
            <a:off x="9449970" y="1966968"/>
            <a:ext cx="2262827" cy="2833820"/>
          </a:xfrm>
          <a:prstGeom prst="rect">
            <a:avLst/>
          </a:prstGeom>
          <a:ln w="1270">
            <a:solidFill>
              <a:schemeClr val="bg1"/>
            </a:solidFill>
          </a:ln>
          <a:effectLst>
            <a:outerShdw blurRad="431800" sx="104000" sy="104000" algn="ctr" rotWithShape="0">
              <a:prstClr val="black">
                <a:alpha val="26000"/>
              </a:prstClr>
            </a:outerShdw>
          </a:effectLst>
        </p:spPr>
      </p:pic>
      <p:pic>
        <p:nvPicPr>
          <p:cNvPr id="13" name="Picture 12" descr="A paper with text on it&#10;&#10;Description automatically generated">
            <a:extLst>
              <a:ext uri="{FF2B5EF4-FFF2-40B4-BE49-F238E27FC236}">
                <a16:creationId xmlns:a16="http://schemas.microsoft.com/office/drawing/2014/main" id="{F0B1BC5F-5EA4-E38B-D721-661D574647B9}"/>
              </a:ext>
            </a:extLst>
          </p:cNvPr>
          <p:cNvPicPr>
            <a:picLocks noChangeAspect="1"/>
          </p:cNvPicPr>
          <p:nvPr/>
        </p:nvPicPr>
        <p:blipFill>
          <a:blip r:embed="rId5" cstate="print">
            <a:extLst>
              <a:ext uri="{28A0092B-C50C-407E-A947-70E740481C1C}">
                <a14:useLocalDpi xmlns:a14="http://schemas.microsoft.com/office/drawing/2010/main" val="0"/>
              </a:ext>
            </a:extLst>
          </a:blip>
          <a:srcRect b="5131"/>
          <a:stretch/>
        </p:blipFill>
        <p:spPr>
          <a:xfrm>
            <a:off x="3453557" y="1966968"/>
            <a:ext cx="2261443" cy="2831442"/>
          </a:xfrm>
          <a:prstGeom prst="rect">
            <a:avLst/>
          </a:prstGeom>
          <a:ln w="1270">
            <a:solidFill>
              <a:schemeClr val="bg1"/>
            </a:solidFill>
          </a:ln>
          <a:effectLst>
            <a:outerShdw blurRad="431800" sx="104000" sy="104000" algn="ctr" rotWithShape="0">
              <a:prstClr val="black">
                <a:alpha val="26000"/>
              </a:prstClr>
            </a:outerShdw>
          </a:effectLst>
        </p:spPr>
      </p:pic>
      <p:pic>
        <p:nvPicPr>
          <p:cNvPr id="16" name="Picture 15" descr="A blue cover with white text&#10;&#10;Description automatically generated">
            <a:extLst>
              <a:ext uri="{FF2B5EF4-FFF2-40B4-BE49-F238E27FC236}">
                <a16:creationId xmlns:a16="http://schemas.microsoft.com/office/drawing/2014/main" id="{A7A7753D-4B48-9E63-A43C-3B89F47E4DFF}"/>
              </a:ext>
            </a:extLst>
          </p:cNvPr>
          <p:cNvPicPr>
            <a:picLocks noChangeAspect="1"/>
          </p:cNvPicPr>
          <p:nvPr/>
        </p:nvPicPr>
        <p:blipFill>
          <a:blip r:embed="rId6" cstate="print">
            <a:extLst>
              <a:ext uri="{28A0092B-C50C-407E-A947-70E740481C1C}">
                <a14:useLocalDpi xmlns:a14="http://schemas.microsoft.com/office/drawing/2010/main" val="0"/>
              </a:ext>
            </a:extLst>
          </a:blip>
          <a:srcRect l="158" t="3064" r="-158" b="1261"/>
          <a:stretch/>
        </p:blipFill>
        <p:spPr>
          <a:xfrm>
            <a:off x="6416186" y="1966969"/>
            <a:ext cx="2324942" cy="2831441"/>
          </a:xfrm>
          <a:prstGeom prst="rect">
            <a:avLst/>
          </a:prstGeom>
          <a:ln w="1270">
            <a:solidFill>
              <a:schemeClr val="bg1"/>
            </a:solidFill>
          </a:ln>
          <a:effectLst>
            <a:outerShdw blurRad="431800" sx="104000" sy="104000" algn="ctr" rotWithShape="0">
              <a:prstClr val="black">
                <a:alpha val="26000"/>
              </a:prstClr>
            </a:outerShdw>
          </a:effectLst>
        </p:spPr>
      </p:pic>
      <p:sp>
        <p:nvSpPr>
          <p:cNvPr id="17" name="TextBox 16">
            <a:extLst>
              <a:ext uri="{FF2B5EF4-FFF2-40B4-BE49-F238E27FC236}">
                <a16:creationId xmlns:a16="http://schemas.microsoft.com/office/drawing/2014/main" id="{C09EEE92-EEC4-7E1E-5E92-0BC630629945}"/>
              </a:ext>
            </a:extLst>
          </p:cNvPr>
          <p:cNvSpPr txBox="1"/>
          <p:nvPr/>
        </p:nvSpPr>
        <p:spPr>
          <a:xfrm>
            <a:off x="451739" y="4970502"/>
            <a:ext cx="2195936" cy="461665"/>
          </a:xfrm>
          <a:prstGeom prst="rect">
            <a:avLst/>
          </a:prstGeom>
          <a:noFill/>
        </p:spPr>
        <p:txBody>
          <a:bodyPr wrap="square">
            <a:spAutoFit/>
          </a:bodyPr>
          <a:lstStyle/>
          <a:p>
            <a:r>
              <a:rPr lang="en-US" sz="1200" u="sng" dirty="0">
                <a:solidFill>
                  <a:srgbClr val="A2287E"/>
                </a:solidFill>
                <a:latin typeface="Montserrat" pitchFamily="2" charset="77"/>
              </a:rPr>
              <a:t>Guide to formulating norms indicators</a:t>
            </a:r>
          </a:p>
        </p:txBody>
      </p:sp>
      <p:sp>
        <p:nvSpPr>
          <p:cNvPr id="21" name="TextBox 20">
            <a:extLst>
              <a:ext uri="{FF2B5EF4-FFF2-40B4-BE49-F238E27FC236}">
                <a16:creationId xmlns:a16="http://schemas.microsoft.com/office/drawing/2014/main" id="{7CA996A6-D95A-58B4-9940-F352CB33E806}"/>
              </a:ext>
            </a:extLst>
          </p:cNvPr>
          <p:cNvSpPr txBox="1"/>
          <p:nvPr/>
        </p:nvSpPr>
        <p:spPr>
          <a:xfrm>
            <a:off x="6327392" y="4970501"/>
            <a:ext cx="2324943" cy="461665"/>
          </a:xfrm>
          <a:prstGeom prst="rect">
            <a:avLst/>
          </a:prstGeom>
          <a:noFill/>
        </p:spPr>
        <p:txBody>
          <a:bodyPr wrap="square">
            <a:spAutoFit/>
          </a:bodyPr>
          <a:lstStyle/>
          <a:p>
            <a:r>
              <a:rPr lang="en-US" sz="1200" u="sng" kern="100" dirty="0">
                <a:solidFill>
                  <a:srgbClr val="96607D"/>
                </a:solidFill>
                <a:latin typeface="Montserrat" pitchFamily="2" charset="77"/>
                <a:ea typeface="Aptos" panose="020B000402020202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R</a:t>
            </a:r>
            <a:r>
              <a:rPr lang="en-US" sz="1200" u="sng" kern="100" dirty="0">
                <a:solidFill>
                  <a:srgbClr val="A2287E"/>
                </a:solidFill>
                <a:effectLst/>
                <a:latin typeface="Montserrat" pitchFamily="2" charset="77"/>
                <a:ea typeface="Aptos" panose="020B000402020202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esources_for_measuring_social_norms_guide_final.pdf</a:t>
            </a:r>
            <a:endParaRPr lang="en-US" sz="1200" kern="100" dirty="0">
              <a:solidFill>
                <a:srgbClr val="A2287E"/>
              </a:solidFill>
              <a:effectLst/>
              <a:latin typeface="Montserrat" pitchFamily="2" charset="77"/>
              <a:ea typeface="Aptos" panose="020B0004020202020204" pitchFamily="34" charset="0"/>
              <a:cs typeface="Times New Roman" panose="02020603050405020304" pitchFamily="18" charset="0"/>
            </a:endParaRPr>
          </a:p>
        </p:txBody>
      </p:sp>
      <p:sp>
        <p:nvSpPr>
          <p:cNvPr id="22" name="TextBox 21">
            <a:extLst>
              <a:ext uri="{FF2B5EF4-FFF2-40B4-BE49-F238E27FC236}">
                <a16:creationId xmlns:a16="http://schemas.microsoft.com/office/drawing/2014/main" id="{691167D1-25A2-9DAD-C6E6-BD8D98B53BB2}"/>
              </a:ext>
            </a:extLst>
          </p:cNvPr>
          <p:cNvSpPr txBox="1"/>
          <p:nvPr/>
        </p:nvSpPr>
        <p:spPr>
          <a:xfrm>
            <a:off x="3419993" y="4985229"/>
            <a:ext cx="2195936" cy="646331"/>
          </a:xfrm>
          <a:prstGeom prst="rect">
            <a:avLst/>
          </a:prstGeom>
          <a:noFill/>
        </p:spPr>
        <p:txBody>
          <a:bodyPr wrap="square">
            <a:spAutoFit/>
          </a:bodyPr>
          <a:lstStyle/>
          <a:p>
            <a:r>
              <a:rPr lang="en-US" sz="1200" u="none" strike="noStrike" dirty="0">
                <a:solidFill>
                  <a:srgbClr val="A2287E"/>
                </a:solidFill>
                <a:effectLst/>
                <a:latin typeface="Montserrat" pitchFamily="2" charset="77"/>
                <a:hlinkClick r:id="rId8">
                  <a:extLst>
                    <a:ext uri="{A12FA001-AC4F-418D-AE19-62706E023703}">
                      <ahyp:hlinkClr xmlns:ahyp="http://schemas.microsoft.com/office/drawing/2018/hyperlinkcolor" val="tx"/>
                    </a:ext>
                  </a:extLst>
                </a:hlinkClick>
              </a:rPr>
              <a:t>Gender norms in AFSs : guide to developing measures</a:t>
            </a:r>
            <a:endParaRPr lang="en-US" sz="1200" u="sng" dirty="0">
              <a:solidFill>
                <a:srgbClr val="A2287E"/>
              </a:solidFill>
              <a:latin typeface="Montserrat" pitchFamily="2" charset="77"/>
            </a:endParaRPr>
          </a:p>
        </p:txBody>
      </p:sp>
      <p:sp>
        <p:nvSpPr>
          <p:cNvPr id="23" name="TextBox 22">
            <a:extLst>
              <a:ext uri="{FF2B5EF4-FFF2-40B4-BE49-F238E27FC236}">
                <a16:creationId xmlns:a16="http://schemas.microsoft.com/office/drawing/2014/main" id="{8C825AB5-0475-C025-C15C-BE4F9FCD609D}"/>
              </a:ext>
            </a:extLst>
          </p:cNvPr>
          <p:cNvSpPr txBox="1"/>
          <p:nvPr/>
        </p:nvSpPr>
        <p:spPr>
          <a:xfrm>
            <a:off x="9399170" y="4972529"/>
            <a:ext cx="2519829" cy="461665"/>
          </a:xfrm>
          <a:prstGeom prst="rect">
            <a:avLst/>
          </a:prstGeom>
          <a:noFill/>
        </p:spPr>
        <p:txBody>
          <a:bodyPr wrap="square">
            <a:spAutoFit/>
          </a:bodyPr>
          <a:lstStyle/>
          <a:p>
            <a:r>
              <a:rPr lang="en-US" sz="1200" dirty="0">
                <a:solidFill>
                  <a:srgbClr val="A2287E"/>
                </a:solidFill>
                <a:latin typeface="Montserrat" pitchFamily="2" charset="77"/>
                <a:hlinkClick r:id="rId9">
                  <a:extLst>
                    <a:ext uri="{A12FA001-AC4F-418D-AE19-62706E023703}">
                      <ahyp:hlinkClr xmlns:ahyp="http://schemas.microsoft.com/office/drawing/2018/hyperlinkcolor" val="tx"/>
                    </a:ext>
                  </a:extLst>
                </a:hlinkClick>
              </a:rPr>
              <a:t>UNICEF Participatory norms measurement-toolkit.pdf</a:t>
            </a:r>
            <a:endParaRPr lang="en-US" sz="1200" dirty="0">
              <a:solidFill>
                <a:srgbClr val="A2287E"/>
              </a:solidFill>
              <a:latin typeface="Montserrat" pitchFamily="2" charset="77"/>
            </a:endParaRPr>
          </a:p>
        </p:txBody>
      </p:sp>
    </p:spTree>
    <p:extLst>
      <p:ext uri="{BB962C8B-B14F-4D97-AF65-F5344CB8AC3E}">
        <p14:creationId xmlns:p14="http://schemas.microsoft.com/office/powerpoint/2010/main" val="204952889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A63DC-552D-7275-2B51-877706398655}"/>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Glossary</a:t>
            </a:r>
          </a:p>
        </p:txBody>
      </p:sp>
      <p:sp>
        <p:nvSpPr>
          <p:cNvPr id="3" name="Content Placeholder 2">
            <a:extLst>
              <a:ext uri="{FF2B5EF4-FFF2-40B4-BE49-F238E27FC236}">
                <a16:creationId xmlns:a16="http://schemas.microsoft.com/office/drawing/2014/main" id="{011E7219-D70A-22E6-457A-F7525FD090CB}"/>
              </a:ext>
            </a:extLst>
          </p:cNvPr>
          <p:cNvSpPr txBox="1">
            <a:spLocks/>
          </p:cNvSpPr>
          <p:nvPr/>
        </p:nvSpPr>
        <p:spPr>
          <a:xfrm>
            <a:off x="454673" y="1891786"/>
            <a:ext cx="11102327" cy="4064514"/>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500" b="1" dirty="0">
                <a:solidFill>
                  <a:srgbClr val="A2287E"/>
                </a:solidFill>
                <a:latin typeface="Montserrat" pitchFamily="2" charset="77"/>
                <a:ea typeface="Aptos" panose="020B0004020202020204" pitchFamily="34" charset="0"/>
                <a:cs typeface="Aptos" panose="020B0004020202020204" pitchFamily="34" charset="0"/>
              </a:rPr>
              <a:t>Collective agency</a:t>
            </a:r>
            <a:r>
              <a:rPr lang="en-US" sz="1500" dirty="0">
                <a:latin typeface="Montserrat" pitchFamily="2" charset="77"/>
              </a:rPr>
              <a:t>, or power with, involves engagement in or leadership of groups or networks with shared goals; it creates confidence in the group’s or network’s ability to act on shared goals and includes influential joint actions in pursuit of shared goals (Yount et al 2020).</a:t>
            </a:r>
          </a:p>
          <a:p>
            <a:pPr marL="0" indent="0">
              <a:buNone/>
            </a:pPr>
            <a:r>
              <a:rPr lang="en-US" sz="1500" b="1" dirty="0">
                <a:solidFill>
                  <a:srgbClr val="A2287E"/>
                </a:solidFill>
                <a:latin typeface="Montserrat" pitchFamily="2" charset="77"/>
                <a:ea typeface="Aptos" panose="020B0004020202020204" pitchFamily="34" charset="0"/>
                <a:cs typeface="Aptos" panose="020B0004020202020204" pitchFamily="34" charset="0"/>
              </a:rPr>
              <a:t>Descriptive norms </a:t>
            </a:r>
            <a:r>
              <a:rPr lang="en-US" sz="1500" dirty="0">
                <a:latin typeface="Montserrat" pitchFamily="2" charset="77"/>
              </a:rPr>
              <a:t>refer to what an individual believes others do (Cialdini et al 1991; Learning Collaborative to Advance Normative Change 2019 in FAO, IFAD and WFP 2022). </a:t>
            </a:r>
          </a:p>
          <a:p>
            <a:pPr marL="0" indent="0">
              <a:buNone/>
            </a:pPr>
            <a:r>
              <a:rPr lang="en-US" sz="1500" b="1" dirty="0">
                <a:solidFill>
                  <a:srgbClr val="A2287E"/>
                </a:solidFill>
                <a:latin typeface="Montserrat" pitchFamily="2" charset="77"/>
                <a:ea typeface="Aptos" panose="020B0004020202020204" pitchFamily="34" charset="0"/>
                <a:cs typeface="Aptos" panose="020B0004020202020204" pitchFamily="34" charset="0"/>
              </a:rPr>
              <a:t>Injunctive norms </a:t>
            </a:r>
            <a:r>
              <a:rPr lang="en-US" sz="1500" dirty="0">
                <a:latin typeface="Montserrat" pitchFamily="2" charset="77"/>
              </a:rPr>
              <a:t>refer to what one believes others think one should do (Cialdini et al 1991; Learning Collaborative to Advance Normative Change 2019 in FAO, IFAD and WFP 2022). </a:t>
            </a:r>
          </a:p>
          <a:p>
            <a:pPr marL="0" indent="0">
              <a:buNone/>
            </a:pPr>
            <a:r>
              <a:rPr lang="en-US" sz="1500" b="1" dirty="0">
                <a:solidFill>
                  <a:srgbClr val="A2287E"/>
                </a:solidFill>
                <a:latin typeface="Montserrat" pitchFamily="2" charset="77"/>
                <a:ea typeface="Aptos" panose="020B0004020202020204" pitchFamily="34" charset="0"/>
                <a:cs typeface="Aptos" panose="020B0004020202020204" pitchFamily="34" charset="0"/>
              </a:rPr>
              <a:t>Instrumental agency</a:t>
            </a:r>
            <a:r>
              <a:rPr lang="en-US" sz="1500" dirty="0">
                <a:latin typeface="Montserrat" pitchFamily="2" charset="77"/>
              </a:rPr>
              <a:t>, or power to, involves the creative power to exercise one’s capabilities; make one’s own strategic choices; pursue one’s rights, goals and aspirations; and affect desired change in one’s life (Yount et al 2020).</a:t>
            </a:r>
          </a:p>
          <a:p>
            <a:pPr marL="0" indent="0">
              <a:buNone/>
            </a:pPr>
            <a:r>
              <a:rPr lang="en-US" sz="1500" b="1" dirty="0">
                <a:solidFill>
                  <a:srgbClr val="A2287E"/>
                </a:solidFill>
                <a:latin typeface="Montserrat" pitchFamily="2" charset="77"/>
                <a:ea typeface="Aptos" panose="020B0004020202020204" pitchFamily="34" charset="0"/>
                <a:cs typeface="Aptos" panose="020B0004020202020204" pitchFamily="34" charset="0"/>
              </a:rPr>
              <a:t>Intrinsic agency</a:t>
            </a:r>
            <a:r>
              <a:rPr lang="en-US" sz="1500" dirty="0">
                <a:latin typeface="Montserrat" pitchFamily="2" charset="77"/>
              </a:rPr>
              <a:t>, or power within, entails a critical awareness of one’s rights and aspirations, confidence in one’s capabilities, and motivation to pursue self defined goals. (Yount et al 2020)</a:t>
            </a:r>
          </a:p>
          <a:p>
            <a:pPr marL="0" indent="0">
              <a:buNone/>
            </a:pPr>
            <a:r>
              <a:rPr lang="en-US" sz="1500" b="1" dirty="0">
                <a:solidFill>
                  <a:srgbClr val="A2287E"/>
                </a:solidFill>
                <a:latin typeface="Montserrat" pitchFamily="2" charset="77"/>
                <a:ea typeface="Aptos" panose="020B0004020202020204" pitchFamily="34" charset="0"/>
                <a:cs typeface="Aptos" panose="020B0004020202020204" pitchFamily="34" charset="0"/>
              </a:rPr>
              <a:t>Social network analysis </a:t>
            </a:r>
            <a:r>
              <a:rPr lang="en-US" sz="1500" dirty="0">
                <a:latin typeface="Montserrat" pitchFamily="2" charset="77"/>
              </a:rPr>
              <a:t>is a methodological approach used to analyze social structures through the use of networks and graph theory. It involves mapping and measuring relationships and flows between people, groups, organizations, computers, or other information/knowledge-processing entities (Blanchet 2012).</a:t>
            </a:r>
          </a:p>
          <a:p>
            <a:pPr marL="0" indent="0">
              <a:buNone/>
            </a:pPr>
            <a:r>
              <a:rPr lang="en-US" sz="1500" b="1" dirty="0">
                <a:solidFill>
                  <a:srgbClr val="A2287E"/>
                </a:solidFill>
                <a:latin typeface="Montserrat" pitchFamily="2" charset="77"/>
                <a:ea typeface="Aptos" panose="020B0004020202020204" pitchFamily="34" charset="0"/>
                <a:cs typeface="Aptos" panose="020B0004020202020204" pitchFamily="34" charset="0"/>
              </a:rPr>
              <a:t>Vignettes</a:t>
            </a:r>
            <a:r>
              <a:rPr lang="en-US" sz="1500" dirty="0">
                <a:latin typeface="Montserrat" pitchFamily="2" charset="77"/>
              </a:rPr>
              <a:t> are short stories about imaginary characters in specific contexts, with guiding questions that invite participants to respond to the story in a structured way. They are often presented to individuals during in depth interviews, or to homogenous groups in focus group discussions, to understand the perspectives of specific groups (Learning Collaborative to Advance Normative Change 2019). </a:t>
            </a:r>
            <a:endParaRPr lang="en-US" sz="1500" dirty="0"/>
          </a:p>
          <a:p>
            <a:endParaRPr lang="en-US" dirty="0"/>
          </a:p>
        </p:txBody>
      </p:sp>
    </p:spTree>
    <p:extLst>
      <p:ext uri="{BB962C8B-B14F-4D97-AF65-F5344CB8AC3E}">
        <p14:creationId xmlns:p14="http://schemas.microsoft.com/office/powerpoint/2010/main" val="52269924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B13263-73F7-F050-BAE1-721FE2802C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252DC9-AB06-A28C-2A56-236E5F93691B}"/>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References</a:t>
            </a:r>
          </a:p>
        </p:txBody>
      </p:sp>
      <p:sp>
        <p:nvSpPr>
          <p:cNvPr id="3" name="Content Placeholder 2">
            <a:extLst>
              <a:ext uri="{FF2B5EF4-FFF2-40B4-BE49-F238E27FC236}">
                <a16:creationId xmlns:a16="http://schemas.microsoft.com/office/drawing/2014/main" id="{709D20A5-90FF-4F17-3292-6A088F44A870}"/>
              </a:ext>
            </a:extLst>
          </p:cNvPr>
          <p:cNvSpPr txBox="1">
            <a:spLocks/>
          </p:cNvSpPr>
          <p:nvPr/>
        </p:nvSpPr>
        <p:spPr>
          <a:xfrm>
            <a:off x="600008" y="1762748"/>
            <a:ext cx="11045891" cy="416815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Addis Continental Institute of Public Health, &amp; CARE Ethiopia. (2016). </a:t>
            </a:r>
            <a:r>
              <a:rPr kumimoji="0" lang="en-US" altLang="en-US" sz="1400" b="0" i="1" u="none" strike="noStrike" cap="none" normalizeH="0" baseline="0" dirty="0" err="1">
                <a:ln>
                  <a:noFill/>
                </a:ln>
                <a:solidFill>
                  <a:schemeClr val="tx1"/>
                </a:solidFill>
                <a:effectLst/>
                <a:latin typeface="Montserrat" panose="00000500000000000000" pitchFamily="2" charset="0"/>
              </a:rPr>
              <a:t>Abdiboru</a:t>
            </a:r>
            <a:r>
              <a:rPr kumimoji="0" lang="en-US" altLang="en-US" sz="1400" b="0" i="1" u="none" strike="noStrike" cap="none" normalizeH="0" baseline="0" dirty="0">
                <a:ln>
                  <a:noFill/>
                </a:ln>
                <a:solidFill>
                  <a:schemeClr val="tx1"/>
                </a:solidFill>
                <a:effectLst/>
                <a:latin typeface="Montserrat" panose="00000500000000000000" pitchFamily="2" charset="0"/>
              </a:rPr>
              <a:t> Project: The context and social norms on girls’ marriage, education and nutrition – a qualitative study</a:t>
            </a:r>
            <a:r>
              <a:rPr kumimoji="0" lang="en-US" altLang="en-US" sz="1400" b="0" i="0" u="none" strike="noStrike" cap="none" normalizeH="0" baseline="0" dirty="0">
                <a:ln>
                  <a:noFill/>
                </a:ln>
                <a:solidFill>
                  <a:schemeClr val="tx1"/>
                </a:solidFill>
                <a:effectLst/>
                <a:latin typeface="Montserrat" panose="00000500000000000000" pitchFamily="2" charset="0"/>
              </a:rPr>
              <a:t>. Addis Ababa, Ethiopia: CARE Ethiopia.</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Alkire, S., </a:t>
            </a:r>
            <a:r>
              <a:rPr kumimoji="0" lang="en-US" altLang="en-US" sz="1400" b="0" i="0" u="none" strike="noStrike" cap="none" normalizeH="0" baseline="0" dirty="0" err="1">
                <a:ln>
                  <a:noFill/>
                </a:ln>
                <a:solidFill>
                  <a:schemeClr val="tx1"/>
                </a:solidFill>
                <a:effectLst/>
                <a:latin typeface="Montserrat" panose="00000500000000000000" pitchFamily="2" charset="0"/>
              </a:rPr>
              <a:t>Meinzen</a:t>
            </a:r>
            <a:r>
              <a:rPr kumimoji="0" lang="en-US" altLang="en-US" sz="1400" b="0" i="0" u="none" strike="noStrike" cap="none" normalizeH="0" baseline="0" dirty="0">
                <a:ln>
                  <a:noFill/>
                </a:ln>
                <a:solidFill>
                  <a:schemeClr val="tx1"/>
                </a:solidFill>
                <a:effectLst/>
                <a:latin typeface="Montserrat" panose="00000500000000000000" pitchFamily="2" charset="0"/>
              </a:rPr>
              <a:t>-Dick, R. S., Peterman, A., Quisumbing, A. R., Seymour, G., &amp; Vaz, A. (2013). The Women’s Empowerment in Agriculture Index. </a:t>
            </a:r>
            <a:r>
              <a:rPr kumimoji="0" lang="en-US" altLang="en-US" sz="1400" b="0" i="1" u="none" strike="noStrike" cap="none" normalizeH="0" baseline="0" dirty="0">
                <a:ln>
                  <a:noFill/>
                </a:ln>
                <a:solidFill>
                  <a:schemeClr val="tx1"/>
                </a:solidFill>
                <a:effectLst/>
                <a:latin typeface="Montserrat" panose="00000500000000000000" pitchFamily="2" charset="0"/>
              </a:rPr>
              <a:t>World Development, 52</a:t>
            </a:r>
            <a:r>
              <a:rPr kumimoji="0" lang="en-US" altLang="en-US" sz="1400" b="0" i="0" u="none" strike="noStrike" cap="none" normalizeH="0" baseline="0" dirty="0">
                <a:ln>
                  <a:noFill/>
                </a:ln>
                <a:solidFill>
                  <a:schemeClr val="tx1"/>
                </a:solidFill>
                <a:effectLst/>
                <a:latin typeface="Montserrat" panose="00000500000000000000" pitchFamily="2" charset="0"/>
              </a:rPr>
              <a:t>, 71-91.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Barter, C., &amp; </a:t>
            </a:r>
            <a:r>
              <a:rPr kumimoji="0" lang="en-US" altLang="en-US" sz="1400" b="0" i="0" u="none" strike="noStrike" cap="none" normalizeH="0" baseline="0" dirty="0" err="1">
                <a:ln>
                  <a:noFill/>
                </a:ln>
                <a:solidFill>
                  <a:schemeClr val="tx1"/>
                </a:solidFill>
                <a:effectLst/>
                <a:latin typeface="Montserrat" panose="00000500000000000000" pitchFamily="2" charset="0"/>
              </a:rPr>
              <a:t>Renold</a:t>
            </a:r>
            <a:r>
              <a:rPr kumimoji="0" lang="en-US" altLang="en-US" sz="1400" b="0" i="0" u="none" strike="noStrike" cap="none" normalizeH="0" baseline="0" dirty="0">
                <a:ln>
                  <a:noFill/>
                </a:ln>
                <a:solidFill>
                  <a:schemeClr val="tx1"/>
                </a:solidFill>
                <a:effectLst/>
                <a:latin typeface="Montserrat" panose="00000500000000000000" pitchFamily="2" charset="0"/>
              </a:rPr>
              <a:t>, E. (1999). </a:t>
            </a:r>
            <a:r>
              <a:rPr kumimoji="0" lang="en-US" altLang="en-US" sz="1400" b="0" i="1" u="none" strike="noStrike" cap="none" normalizeH="0" baseline="0" dirty="0">
                <a:ln>
                  <a:noFill/>
                </a:ln>
                <a:solidFill>
                  <a:schemeClr val="tx1"/>
                </a:solidFill>
                <a:effectLst/>
                <a:latin typeface="Montserrat" panose="00000500000000000000" pitchFamily="2" charset="0"/>
              </a:rPr>
              <a:t>Social research update 25: The use of vignettes in qualitative research</a:t>
            </a:r>
            <a:r>
              <a:rPr kumimoji="0" lang="en-US" altLang="en-US" sz="1400" b="0" i="0" u="none" strike="noStrike" cap="none" normalizeH="0" baseline="0" dirty="0">
                <a:ln>
                  <a:noFill/>
                </a:ln>
                <a:solidFill>
                  <a:schemeClr val="tx1"/>
                </a:solidFill>
                <a:effectLst/>
                <a:latin typeface="Montserrat" panose="00000500000000000000" pitchFamily="2" charset="0"/>
              </a:rPr>
              <a:t>.</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err="1">
                <a:ln>
                  <a:noFill/>
                </a:ln>
                <a:solidFill>
                  <a:schemeClr val="tx1"/>
                </a:solidFill>
                <a:effectLst/>
                <a:latin typeface="Montserrat" panose="00000500000000000000" pitchFamily="2" charset="0"/>
              </a:rPr>
              <a:t>Bicchieri</a:t>
            </a:r>
            <a:r>
              <a:rPr kumimoji="0" lang="en-US" altLang="en-US" sz="1400" b="0" i="0" u="none" strike="noStrike" cap="none" normalizeH="0" baseline="0" dirty="0">
                <a:ln>
                  <a:noFill/>
                </a:ln>
                <a:solidFill>
                  <a:schemeClr val="tx1"/>
                </a:solidFill>
                <a:effectLst/>
                <a:latin typeface="Montserrat" panose="00000500000000000000" pitchFamily="2" charset="0"/>
              </a:rPr>
              <a:t>, C., &amp; Penn Social Norms Training and Consulting Group. (2015). </a:t>
            </a:r>
            <a:r>
              <a:rPr kumimoji="0" lang="en-US" altLang="en-US" sz="1400" b="0" i="1" u="none" strike="noStrike" cap="none" normalizeH="0" baseline="0" dirty="0">
                <a:ln>
                  <a:noFill/>
                </a:ln>
                <a:solidFill>
                  <a:schemeClr val="tx1"/>
                </a:solidFill>
                <a:effectLst/>
                <a:latin typeface="Montserrat" panose="00000500000000000000" pitchFamily="2" charset="0"/>
              </a:rPr>
              <a:t>Why do people do what they do? A social norms manual for Zimbabwe and Swaziland</a:t>
            </a:r>
            <a:r>
              <a:rPr kumimoji="0" lang="en-US" altLang="en-US" sz="1400" b="0" i="0" u="none" strike="noStrike" cap="none" normalizeH="0" baseline="0" dirty="0">
                <a:ln>
                  <a:noFill/>
                </a:ln>
                <a:solidFill>
                  <a:schemeClr val="tx1"/>
                </a:solidFill>
                <a:effectLst/>
                <a:latin typeface="Montserrat" panose="00000500000000000000" pitchFamily="2" charset="0"/>
              </a:rPr>
              <a:t>. Florence, Italy: Innocenti.</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Blanchet, K., &amp; James, P. (2012). How to do (or not to do) … a social network analysis in health systems research. </a:t>
            </a:r>
            <a:r>
              <a:rPr kumimoji="0" lang="en-US" altLang="en-US" sz="1400" b="0" i="1" u="none" strike="noStrike" cap="none" normalizeH="0" baseline="0" dirty="0">
                <a:ln>
                  <a:noFill/>
                </a:ln>
                <a:solidFill>
                  <a:schemeClr val="tx1"/>
                </a:solidFill>
                <a:effectLst/>
                <a:latin typeface="Montserrat" panose="00000500000000000000" pitchFamily="2" charset="0"/>
              </a:rPr>
              <a:t>Health Policy and Planning, 27</a:t>
            </a:r>
            <a:r>
              <a:rPr kumimoji="0" lang="en-US" altLang="en-US" sz="1400" b="0" i="0" u="none" strike="noStrike" cap="none" normalizeH="0" baseline="0" dirty="0">
                <a:ln>
                  <a:noFill/>
                </a:ln>
                <a:solidFill>
                  <a:schemeClr val="tx1"/>
                </a:solidFill>
                <a:effectLst/>
                <a:latin typeface="Montserrat" panose="00000500000000000000" pitchFamily="2" charset="0"/>
              </a:rPr>
              <a:t>(5), 438–446.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Bywater, K., </a:t>
            </a:r>
            <a:r>
              <a:rPr kumimoji="0" lang="en-US" altLang="en-US" sz="1400" b="0" i="0" u="none" strike="noStrike" cap="none" normalizeH="0" baseline="0" dirty="0" err="1">
                <a:ln>
                  <a:noFill/>
                </a:ln>
                <a:solidFill>
                  <a:schemeClr val="tx1"/>
                </a:solidFill>
                <a:effectLst/>
                <a:latin typeface="Montserrat" panose="00000500000000000000" pitchFamily="2" charset="0"/>
              </a:rPr>
              <a:t>Avakyan</a:t>
            </a:r>
            <a:r>
              <a:rPr kumimoji="0" lang="en-US" altLang="en-US" sz="1400" b="0" i="0" u="none" strike="noStrike" cap="none" normalizeH="0" baseline="0" dirty="0">
                <a:ln>
                  <a:noFill/>
                </a:ln>
                <a:solidFill>
                  <a:schemeClr val="tx1"/>
                </a:solidFill>
                <a:effectLst/>
                <a:latin typeface="Montserrat" panose="00000500000000000000" pitchFamily="2" charset="0"/>
              </a:rPr>
              <a:t>, Y., &amp; </a:t>
            </a:r>
            <a:r>
              <a:rPr kumimoji="0" lang="en-US" altLang="en-US" sz="1400" b="0" i="0" u="none" strike="noStrike" cap="none" normalizeH="0" baseline="0" dirty="0" err="1">
                <a:ln>
                  <a:noFill/>
                </a:ln>
                <a:solidFill>
                  <a:schemeClr val="tx1"/>
                </a:solidFill>
                <a:effectLst/>
                <a:latin typeface="Montserrat" panose="00000500000000000000" pitchFamily="2" charset="0"/>
              </a:rPr>
              <a:t>Lepillez</a:t>
            </a:r>
            <a:r>
              <a:rPr kumimoji="0" lang="en-US" altLang="en-US" sz="1400" b="0" i="0" u="none" strike="noStrike" cap="none" normalizeH="0" baseline="0" dirty="0">
                <a:ln>
                  <a:noFill/>
                </a:ln>
                <a:solidFill>
                  <a:schemeClr val="tx1"/>
                </a:solidFill>
                <a:effectLst/>
                <a:latin typeface="Montserrat" panose="00000500000000000000" pitchFamily="2" charset="0"/>
              </a:rPr>
              <a:t>, K. (2021). </a:t>
            </a:r>
            <a:r>
              <a:rPr kumimoji="0" lang="en-US" altLang="en-US" sz="1400" b="0" i="1" u="none" strike="noStrike" cap="none" normalizeH="0" baseline="0" dirty="0">
                <a:ln>
                  <a:noFill/>
                </a:ln>
                <a:solidFill>
                  <a:schemeClr val="tx1"/>
                </a:solidFill>
                <a:effectLst/>
                <a:latin typeface="Montserrat" panose="00000500000000000000" pitchFamily="2" charset="0"/>
              </a:rPr>
              <a:t>Gender and power analysis: GAP analysis: A child-</a:t>
            </a:r>
            <a:r>
              <a:rPr kumimoji="0" lang="en-US" altLang="en-US" sz="1400" b="0" i="1" u="none" strike="noStrike" cap="none" normalizeH="0" baseline="0" dirty="0" err="1">
                <a:ln>
                  <a:noFill/>
                </a:ln>
                <a:solidFill>
                  <a:schemeClr val="tx1"/>
                </a:solidFill>
                <a:effectLst/>
                <a:latin typeface="Montserrat" panose="00000500000000000000" pitchFamily="2" charset="0"/>
              </a:rPr>
              <a:t>centred</a:t>
            </a:r>
            <a:r>
              <a:rPr kumimoji="0" lang="en-US" altLang="en-US" sz="1400" b="0" i="1" u="none" strike="noStrike" cap="none" normalizeH="0" baseline="0" dirty="0">
                <a:ln>
                  <a:noFill/>
                </a:ln>
                <a:solidFill>
                  <a:schemeClr val="tx1"/>
                </a:solidFill>
                <a:effectLst/>
                <a:latin typeface="Montserrat" panose="00000500000000000000" pitchFamily="2" charset="0"/>
              </a:rPr>
              <a:t> and intersectional approach</a:t>
            </a:r>
            <a:r>
              <a:rPr kumimoji="0" lang="en-US" altLang="en-US" sz="1400" b="0" i="0" u="none" strike="noStrike" cap="none" normalizeH="0" baseline="0" dirty="0">
                <a:ln>
                  <a:noFill/>
                </a:ln>
                <a:solidFill>
                  <a:schemeClr val="tx1"/>
                </a:solidFill>
                <a:effectLst/>
                <a:latin typeface="Montserrat" panose="00000500000000000000" pitchFamily="2" charset="0"/>
              </a:rPr>
              <a:t>. Save the Children.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err="1">
                <a:ln>
                  <a:noFill/>
                </a:ln>
                <a:solidFill>
                  <a:schemeClr val="tx1"/>
                </a:solidFill>
                <a:effectLst/>
                <a:latin typeface="Montserrat" panose="00000500000000000000" pitchFamily="2" charset="0"/>
              </a:rPr>
              <a:t>Capelazo</a:t>
            </a:r>
            <a:r>
              <a:rPr kumimoji="0" lang="en-US" altLang="en-US" sz="1400" b="0" i="0" u="none" strike="noStrike" cap="none" normalizeH="0" baseline="0" dirty="0">
                <a:ln>
                  <a:noFill/>
                </a:ln>
                <a:solidFill>
                  <a:schemeClr val="tx1"/>
                </a:solidFill>
                <a:effectLst/>
                <a:latin typeface="Montserrat" panose="00000500000000000000" pitchFamily="2" charset="0"/>
              </a:rPr>
              <a:t>, M. (2012). LINKAGES guide to measuring ultimate outcome indicators: Gathering evidence for gender equality change in access, control and organizational capacity. Unpublished toolkit produced by CARE Canada and 	funded by Global Affairs Canada.</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CARE. (2014). </a:t>
            </a:r>
            <a:r>
              <a:rPr kumimoji="0" lang="en-US" altLang="en-US" sz="1400" b="0" i="1" u="none" strike="noStrike" cap="none" normalizeH="0" baseline="0" dirty="0">
                <a:ln>
                  <a:noFill/>
                </a:ln>
                <a:solidFill>
                  <a:schemeClr val="tx1"/>
                </a:solidFill>
                <a:effectLst/>
                <a:latin typeface="Montserrat" panose="00000500000000000000" pitchFamily="2" charset="0"/>
              </a:rPr>
              <a:t>Pathways mid-term review report, Malawi</a:t>
            </a:r>
            <a:r>
              <a:rPr kumimoji="0" lang="en-US" altLang="en-US" sz="1400" b="0" i="0" u="none" strike="noStrike" cap="none" normalizeH="0" baseline="0" dirty="0">
                <a:ln>
                  <a:noFill/>
                </a:ln>
                <a:solidFill>
                  <a:schemeClr val="tx1"/>
                </a:solidFill>
                <a:effectLst/>
                <a:latin typeface="Montserrat" panose="00000500000000000000" pitchFamily="2" charset="0"/>
              </a:rPr>
              <a:t>. Atlanta, GA: CARE USA.</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CARE. (2017). </a:t>
            </a:r>
            <a:r>
              <a:rPr kumimoji="0" lang="en-US" altLang="en-US" sz="1400" b="0" i="1" u="none" strike="noStrike" cap="none" normalizeH="0" baseline="0" dirty="0">
                <a:ln>
                  <a:noFill/>
                </a:ln>
                <a:solidFill>
                  <a:schemeClr val="tx1"/>
                </a:solidFill>
                <a:effectLst/>
                <a:latin typeface="Montserrat" panose="00000500000000000000" pitchFamily="2" charset="0"/>
              </a:rPr>
              <a:t>Farmers Field Business School (FFBS) brief</a:t>
            </a:r>
            <a:r>
              <a:rPr kumimoji="0" lang="en-US" altLang="en-US" sz="1400" b="0" i="0" u="none" strike="noStrike" cap="none" normalizeH="0" baseline="0" dirty="0">
                <a:ln>
                  <a:noFill/>
                </a:ln>
                <a:solidFill>
                  <a:schemeClr val="tx1"/>
                </a:solidFill>
                <a:effectLst/>
                <a:latin typeface="Montserrat" panose="00000500000000000000" pitchFamily="2" charset="0"/>
              </a:rPr>
              <a:t>. </a:t>
            </a:r>
            <a:r>
              <a:rPr lang="en-US" altLang="en-US" sz="1400" dirty="0">
                <a:latin typeface="Montserrat" panose="00000500000000000000" pitchFamily="2" charset="0"/>
              </a:rPr>
              <a:t>Retrieved from: </a:t>
            </a:r>
            <a:r>
              <a:rPr lang="en-US" altLang="en-US" sz="1400" dirty="0">
                <a:latin typeface="Montserrat" panose="00000500000000000000" pitchFamily="2" charset="0"/>
                <a:hlinkClick r:id="rId3"/>
              </a:rPr>
              <a:t>https://www.care.org/wpcontent/uploads/2017/03/FFBS_Innovation-Brief-2.0.pdf</a:t>
            </a:r>
            <a:r>
              <a:rPr lang="en-US" altLang="en-US" sz="1400" dirty="0">
                <a:latin typeface="Montserrat" panose="00000500000000000000" pitchFamily="2" charset="0"/>
              </a:rPr>
              <a:t>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CARE. (2018). </a:t>
            </a:r>
            <a:r>
              <a:rPr kumimoji="0" lang="en-US" altLang="en-US" sz="1400" b="0" i="1" u="none" strike="noStrike" cap="none" normalizeH="0" baseline="0" dirty="0">
                <a:ln>
                  <a:noFill/>
                </a:ln>
                <a:solidFill>
                  <a:schemeClr val="tx1"/>
                </a:solidFill>
                <a:effectLst/>
                <a:latin typeface="Montserrat" panose="00000500000000000000" pitchFamily="2" charset="0"/>
              </a:rPr>
              <a:t>Social Analysis and Action Global Implementation Manual</a:t>
            </a:r>
            <a:r>
              <a:rPr kumimoji="0" lang="en-US" altLang="en-US" sz="1400" b="0" i="0" u="none" strike="noStrike" cap="none" normalizeH="0" baseline="0" dirty="0">
                <a:ln>
                  <a:noFill/>
                </a:ln>
                <a:solidFill>
                  <a:schemeClr val="tx1"/>
                </a:solidFill>
                <a:effectLst/>
                <a:latin typeface="Montserrat" panose="00000500000000000000" pitchFamily="2" charset="0"/>
              </a:rPr>
              <a:t>. Atlanta, GA: CARE USA.</a:t>
            </a:r>
          </a:p>
          <a:p>
            <a:pPr marL="533400" indent="-533400" eaLnBrk="0" fontAlgn="base" hangingPunct="0">
              <a:lnSpc>
                <a:spcPct val="100000"/>
              </a:lnSpc>
              <a:spcBef>
                <a:spcPct val="0"/>
              </a:spcBef>
              <a:spcAft>
                <a:spcPct val="0"/>
              </a:spcAft>
              <a:buNone/>
            </a:pPr>
            <a:r>
              <a:rPr kumimoji="0" lang="en-US" altLang="en-US" sz="1400" b="0" i="0" u="none" strike="noStrike" cap="none" normalizeH="0" baseline="0" dirty="0">
                <a:ln>
                  <a:noFill/>
                </a:ln>
                <a:solidFill>
                  <a:schemeClr val="tx1"/>
                </a:solidFill>
                <a:effectLst/>
                <a:latin typeface="Montserrat" panose="00000500000000000000" pitchFamily="2" charset="0"/>
              </a:rPr>
              <a:t>Chung, A., &amp; Rimal, R. N. (2016). Social norms: A review. </a:t>
            </a:r>
            <a:r>
              <a:rPr kumimoji="0" lang="en-US" altLang="en-US" sz="1400" b="0" i="1" u="none" strike="noStrike" cap="none" normalizeH="0" baseline="0" dirty="0">
                <a:ln>
                  <a:noFill/>
                </a:ln>
                <a:solidFill>
                  <a:schemeClr val="tx1"/>
                </a:solidFill>
                <a:effectLst/>
                <a:latin typeface="Montserrat" panose="00000500000000000000" pitchFamily="2" charset="0"/>
              </a:rPr>
              <a:t>Review of Communication Research, 4</a:t>
            </a:r>
            <a:r>
              <a:rPr kumimoji="0" lang="en-US" altLang="en-US" sz="1400" b="0" i="0" u="none" strike="noStrike" cap="none" normalizeH="0" baseline="0" dirty="0">
                <a:ln>
                  <a:noFill/>
                </a:ln>
                <a:solidFill>
                  <a:schemeClr val="tx1"/>
                </a:solidFill>
                <a:effectLst/>
                <a:latin typeface="Montserrat" panose="00000500000000000000" pitchFamily="2" charset="0"/>
              </a:rPr>
              <a:t>, 1-29. </a:t>
            </a:r>
          </a:p>
        </p:txBody>
      </p:sp>
    </p:spTree>
    <p:extLst>
      <p:ext uri="{BB962C8B-B14F-4D97-AF65-F5344CB8AC3E}">
        <p14:creationId xmlns:p14="http://schemas.microsoft.com/office/powerpoint/2010/main" val="247430689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C87828-83CE-ED3E-7B02-ED8E544643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1E4E31-E096-BABD-8898-ED614BA38FD8}"/>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References</a:t>
            </a:r>
          </a:p>
        </p:txBody>
      </p:sp>
      <p:sp>
        <p:nvSpPr>
          <p:cNvPr id="3" name="Content Placeholder 2">
            <a:extLst>
              <a:ext uri="{FF2B5EF4-FFF2-40B4-BE49-F238E27FC236}">
                <a16:creationId xmlns:a16="http://schemas.microsoft.com/office/drawing/2014/main" id="{8BDC0A76-DDCE-9257-01C2-CEAEAB2BAD3E}"/>
              </a:ext>
            </a:extLst>
          </p:cNvPr>
          <p:cNvSpPr txBox="1">
            <a:spLocks/>
          </p:cNvSpPr>
          <p:nvPr/>
        </p:nvSpPr>
        <p:spPr>
          <a:xfrm>
            <a:off x="600735" y="1763256"/>
            <a:ext cx="11288746" cy="41803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Cialdini, R. B., Kallgren, C. A., &amp; Reno, R. R. (1991). A focus theory of normative conduct: A theoretical refinement and reevaluation of the role of norms in human behavior. </a:t>
            </a:r>
            <a:r>
              <a:rPr kumimoji="0" lang="en-US" altLang="en-US" sz="1400" b="0" i="1" u="none" strike="noStrike" cap="none" normalizeH="0" baseline="0" dirty="0">
                <a:ln>
                  <a:noFill/>
                </a:ln>
                <a:solidFill>
                  <a:schemeClr val="tx1"/>
                </a:solidFill>
                <a:effectLst/>
                <a:latin typeface="Montserrat" panose="00000500000000000000" pitchFamily="2" charset="0"/>
              </a:rPr>
              <a:t>Advances in Experimental Social Psychology, 24</a:t>
            </a:r>
            <a:r>
              <a:rPr kumimoji="0" lang="en-US" altLang="en-US" sz="1400" b="0" i="0" u="none" strike="noStrike" cap="none" normalizeH="0" baseline="0" dirty="0">
                <a:ln>
                  <a:noFill/>
                </a:ln>
                <a:solidFill>
                  <a:schemeClr val="tx1"/>
                </a:solidFill>
                <a:effectLst/>
                <a:latin typeface="Montserrat" panose="00000500000000000000" pitchFamily="2" charset="0"/>
              </a:rPr>
              <a:t>, 201-234.</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Cornwall, A. (2014). Women’s empowerment: What works and why? </a:t>
            </a:r>
            <a:r>
              <a:rPr kumimoji="0" lang="en-US" altLang="en-US" sz="1400" b="0" i="1" u="none" strike="noStrike" cap="none" normalizeH="0" baseline="0" dirty="0">
                <a:ln>
                  <a:noFill/>
                </a:ln>
                <a:solidFill>
                  <a:schemeClr val="tx1"/>
                </a:solidFill>
                <a:effectLst/>
                <a:latin typeface="Montserrat" panose="00000500000000000000" pitchFamily="2" charset="0"/>
              </a:rPr>
              <a:t>UN University-WIDER Working Paper 2014</a:t>
            </a:r>
            <a:r>
              <a:rPr kumimoji="0" lang="en-US" altLang="en-US" sz="1400" b="0" i="0" u="none" strike="noStrike" cap="none" normalizeH="0" baseline="0" dirty="0">
                <a:ln>
                  <a:noFill/>
                </a:ln>
                <a:solidFill>
                  <a:schemeClr val="tx1"/>
                </a:solidFill>
                <a:effectLst/>
                <a:latin typeface="Montserrat" panose="00000500000000000000" pitchFamily="2" charset="0"/>
              </a:rPr>
              <a:t>. Helsinki, Finland: UN University-WIDER.</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err="1">
                <a:ln>
                  <a:noFill/>
                </a:ln>
                <a:solidFill>
                  <a:schemeClr val="tx1"/>
                </a:solidFill>
                <a:effectLst/>
                <a:latin typeface="Montserrat" panose="00000500000000000000" pitchFamily="2" charset="0"/>
              </a:rPr>
              <a:t>Delea</a:t>
            </a:r>
            <a:r>
              <a:rPr kumimoji="0" lang="en-US" altLang="en-US" sz="1400" b="0" i="0" u="none" strike="noStrike" cap="none" normalizeH="0" baseline="0" dirty="0">
                <a:ln>
                  <a:noFill/>
                </a:ln>
                <a:solidFill>
                  <a:schemeClr val="tx1"/>
                </a:solidFill>
                <a:effectLst/>
                <a:latin typeface="Montserrat" panose="00000500000000000000" pitchFamily="2" charset="0"/>
              </a:rPr>
              <a:t>, M., </a:t>
            </a:r>
            <a:r>
              <a:rPr kumimoji="0" lang="en-US" altLang="en-US" sz="1400" b="0" i="0" u="none" strike="noStrike" cap="none" normalizeH="0" baseline="0" dirty="0" err="1">
                <a:ln>
                  <a:noFill/>
                </a:ln>
                <a:solidFill>
                  <a:schemeClr val="tx1"/>
                </a:solidFill>
                <a:effectLst/>
                <a:latin typeface="Montserrat" panose="00000500000000000000" pitchFamily="2" charset="0"/>
              </a:rPr>
              <a:t>Sinharoy</a:t>
            </a:r>
            <a:r>
              <a:rPr kumimoji="0" lang="en-US" altLang="en-US" sz="1400" b="0" i="0" u="none" strike="noStrike" cap="none" normalizeH="0" baseline="0" dirty="0">
                <a:ln>
                  <a:noFill/>
                </a:ln>
                <a:solidFill>
                  <a:schemeClr val="tx1"/>
                </a:solidFill>
                <a:effectLst/>
                <a:latin typeface="Montserrat" panose="00000500000000000000" pitchFamily="2" charset="0"/>
              </a:rPr>
              <a:t>, S., Cheong, Y., Heckert, J., Seymour, G., </a:t>
            </a:r>
            <a:r>
              <a:rPr kumimoji="0" lang="en-US" altLang="en-US" sz="1400" b="0" i="0" u="none" strike="noStrike" cap="none" normalizeH="0" baseline="0" dirty="0" err="1">
                <a:ln>
                  <a:noFill/>
                </a:ln>
                <a:solidFill>
                  <a:schemeClr val="tx1"/>
                </a:solidFill>
                <a:effectLst/>
                <a:latin typeface="Montserrat" panose="00000500000000000000" pitchFamily="2" charset="0"/>
              </a:rPr>
              <a:t>Meinzen</a:t>
            </a:r>
            <a:r>
              <a:rPr kumimoji="0" lang="en-US" altLang="en-US" sz="1400" b="0" i="0" u="none" strike="noStrike" cap="none" normalizeH="0" baseline="0" dirty="0">
                <a:ln>
                  <a:noFill/>
                </a:ln>
                <a:solidFill>
                  <a:schemeClr val="tx1"/>
                </a:solidFill>
                <a:effectLst/>
                <a:latin typeface="Montserrat" panose="00000500000000000000" pitchFamily="2" charset="0"/>
              </a:rPr>
              <a:t>-Dick, R., &amp; Yount, K. (2021). The Group-Related Collective Agency Scales (GCAS-23 and GCAS-12) – Full and Short Form Scales for Construct Measurement. </a:t>
            </a:r>
            <a:r>
              <a:rPr kumimoji="0" lang="en-US" altLang="en-US" sz="1400" b="0" i="1" u="none" strike="noStrike" cap="none" normalizeH="0" baseline="0" dirty="0">
                <a:ln>
                  <a:noFill/>
                </a:ln>
                <a:solidFill>
                  <a:schemeClr val="tx1"/>
                </a:solidFill>
                <a:effectLst/>
                <a:latin typeface="Montserrat" panose="00000500000000000000" pitchFamily="2" charset="0"/>
              </a:rPr>
              <a:t>SSRN Electronic Journal</a:t>
            </a:r>
            <a:r>
              <a:rPr kumimoji="0" lang="en-US" altLang="en-US" sz="1400" b="0" i="0" u="none" strike="noStrike" cap="none" normalizeH="0" baseline="0" dirty="0">
                <a:ln>
                  <a:noFill/>
                </a:ln>
                <a:solidFill>
                  <a:schemeClr val="tx1"/>
                </a:solidFill>
                <a:effectLst/>
                <a:latin typeface="Montserrat" panose="00000500000000000000" pitchFamily="2" charset="0"/>
              </a:rPr>
              <a:t>.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FAO. (2021). Gender transformative approaches. In FAO – </a:t>
            </a:r>
            <a:r>
              <a:rPr kumimoji="0" lang="en-US" altLang="en-US" sz="1400" b="0" i="1" u="none" strike="noStrike" cap="none" normalizeH="0" baseline="0" dirty="0">
                <a:ln>
                  <a:noFill/>
                </a:ln>
                <a:solidFill>
                  <a:schemeClr val="tx1"/>
                </a:solidFill>
                <a:effectLst/>
                <a:latin typeface="Montserrat" panose="00000500000000000000" pitchFamily="2" charset="0"/>
              </a:rPr>
              <a:t>Joint </a:t>
            </a:r>
            <a:r>
              <a:rPr kumimoji="0" lang="en-US" altLang="en-US" sz="1400" b="0" i="1" u="none" strike="noStrike" cap="none" normalizeH="0" baseline="0" dirty="0" err="1">
                <a:ln>
                  <a:noFill/>
                </a:ln>
                <a:solidFill>
                  <a:schemeClr val="tx1"/>
                </a:solidFill>
                <a:effectLst/>
                <a:latin typeface="Montserrat" panose="00000500000000000000" pitchFamily="2" charset="0"/>
              </a:rPr>
              <a:t>Programme</a:t>
            </a:r>
            <a:r>
              <a:rPr kumimoji="0" lang="en-US" altLang="en-US" sz="1400" b="0" i="1" u="none" strike="noStrike" cap="none" normalizeH="0" baseline="0" dirty="0">
                <a:ln>
                  <a:noFill/>
                </a:ln>
                <a:solidFill>
                  <a:schemeClr val="tx1"/>
                </a:solidFill>
                <a:effectLst/>
                <a:latin typeface="Montserrat" panose="00000500000000000000" pitchFamily="2" charset="0"/>
              </a:rPr>
              <a:t> on Gender Transformative Approaches for Food Security and Nutrition</a:t>
            </a:r>
            <a:r>
              <a:rPr kumimoji="0" lang="en-US" altLang="en-US" sz="1400" b="0" i="0" u="none" strike="noStrike" cap="none" normalizeH="0" baseline="0" dirty="0">
                <a:ln>
                  <a:noFill/>
                </a:ln>
                <a:solidFill>
                  <a:schemeClr val="tx1"/>
                </a:solidFill>
                <a:effectLst/>
                <a:latin typeface="Montserrat" panose="00000500000000000000" pitchFamily="2" charset="0"/>
              </a:rPr>
              <a:t>. Rome, Italy.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FAO, IFAD, &amp; WFP. (2020). Gender transformative approaches for food security, improved nutrition and sustainable agriculture – A compendium of fifteen good practices. Rome, Italy.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FAO, IFAD, &amp; WFP. (2022). Guide to formulating gendered social norms indicators in the context of food security and nutrition. Rome, Italy.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FAO, IFAD, WFP, &amp; CGIAR GENDER Impact Platform. (2023). Guidelines for measuring gender transformative change in the context of food security, nutrition and sustainable agriculture. Rome, Italy: FAO, IFAD, WFP, &amp; CGIAR.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Garcia-Moreno, C., Jansen, H. A. F. M., Ellsberg, M., et al. (2005). WHO Multi-country study on women’s health and domestic violence against women: Initial results on prevalence, health outcomes and women’s responses. Geneva: World Health Organization.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GENNOVATE. (n.d.). Retrieved from: </a:t>
            </a:r>
            <a:r>
              <a:rPr kumimoji="0" lang="en-US" sz="1400" u="none" strike="noStrike" kern="1200" cap="none" spc="0" normalizeH="0" baseline="0" noProof="0" dirty="0">
                <a:ln>
                  <a:noFill/>
                </a:ln>
                <a:effectLst/>
                <a:uLnTx/>
                <a:uFillTx/>
                <a:latin typeface="Montserrat" pitchFamily="2" charset="77"/>
                <a:hlinkClick r:id="rId3"/>
              </a:rPr>
              <a:t>https://gennovate.org</a:t>
            </a:r>
            <a:r>
              <a:rPr kumimoji="0" lang="en-US" sz="1400" u="none" strike="noStrike" kern="1200" cap="none" spc="0" normalizeH="0" baseline="0" noProof="0" dirty="0">
                <a:ln>
                  <a:noFill/>
                </a:ln>
                <a:effectLst/>
                <a:uLnTx/>
                <a:uFillTx/>
                <a:latin typeface="Montserrat" pitchFamily="2" charset="77"/>
              </a:rPr>
              <a:t> </a:t>
            </a:r>
          </a:p>
          <a:p>
            <a:pPr marL="533400" marR="0" lvl="0" indent="-533400" algn="l" defTabSz="914400" rtl="0" eaLnBrk="0" fontAlgn="base" latinLnBrk="0" hangingPunct="0">
              <a:lnSpc>
                <a:spcPct val="100000"/>
              </a:lnSpc>
              <a:spcBef>
                <a:spcPct val="0"/>
              </a:spcBef>
              <a:spcAft>
                <a:spcPct val="0"/>
              </a:spcAft>
              <a:buClrTx/>
              <a:buSzTx/>
              <a:buFontTx/>
              <a:buNone/>
            </a:pPr>
            <a:endParaRPr kumimoji="0" lang="en-US" altLang="en-US" sz="1400" b="0" i="0" u="none" strike="noStrike" cap="none" normalizeH="0" baseline="0" dirty="0">
              <a:ln>
                <a:noFill/>
              </a:ln>
              <a:solidFill>
                <a:schemeClr val="tx1"/>
              </a:solidFill>
              <a:effectLst/>
              <a:latin typeface="Montserrat" panose="00000500000000000000" pitchFamily="2" charset="0"/>
            </a:endParaRPr>
          </a:p>
        </p:txBody>
      </p:sp>
    </p:spTree>
    <p:extLst>
      <p:ext uri="{BB962C8B-B14F-4D97-AF65-F5344CB8AC3E}">
        <p14:creationId xmlns:p14="http://schemas.microsoft.com/office/powerpoint/2010/main" val="237494229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36AAE-9297-B896-AA8F-3246540066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BF7238-921F-6A28-2EB7-ED70B0070C37}"/>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References</a:t>
            </a:r>
          </a:p>
        </p:txBody>
      </p:sp>
      <p:sp>
        <p:nvSpPr>
          <p:cNvPr id="3" name="Content Placeholder 2">
            <a:extLst>
              <a:ext uri="{FF2B5EF4-FFF2-40B4-BE49-F238E27FC236}">
                <a16:creationId xmlns:a16="http://schemas.microsoft.com/office/drawing/2014/main" id="{F92BB58F-7D89-0726-D51D-E98BD44CAEAC}"/>
              </a:ext>
            </a:extLst>
          </p:cNvPr>
          <p:cNvSpPr txBox="1">
            <a:spLocks/>
          </p:cNvSpPr>
          <p:nvPr/>
        </p:nvSpPr>
        <p:spPr>
          <a:xfrm>
            <a:off x="600009" y="1779004"/>
            <a:ext cx="10829992" cy="41645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33400" indent="-533400" eaLnBrk="0" fontAlgn="base" hangingPunct="0">
              <a:lnSpc>
                <a:spcPct val="100000"/>
              </a:lnSpc>
              <a:spcBef>
                <a:spcPct val="0"/>
              </a:spcBef>
              <a:spcAft>
                <a:spcPct val="0"/>
              </a:spcAft>
              <a:buNone/>
            </a:pPr>
            <a:r>
              <a:rPr kumimoji="0" lang="en-US" altLang="en-US" sz="1400" b="0" i="0" u="none" strike="noStrike" cap="none" normalizeH="0" baseline="0" dirty="0" err="1">
                <a:ln>
                  <a:noFill/>
                </a:ln>
                <a:solidFill>
                  <a:schemeClr val="tx1"/>
                </a:solidFill>
                <a:effectLst/>
                <a:latin typeface="Montserrat" pitchFamily="2" charset="77"/>
              </a:rPr>
              <a:t>Glennerster</a:t>
            </a:r>
            <a:r>
              <a:rPr kumimoji="0" lang="en-US" altLang="en-US" sz="1400" b="0" i="0" u="none" strike="noStrike" cap="none" normalizeH="0" baseline="0" dirty="0">
                <a:ln>
                  <a:noFill/>
                </a:ln>
                <a:solidFill>
                  <a:schemeClr val="tx1"/>
                </a:solidFill>
                <a:effectLst/>
                <a:latin typeface="Montserrat" pitchFamily="2" charset="77"/>
              </a:rPr>
              <a:t>, R., Walsh, C., &amp; Diaz-Martin, L. (2018). A practical guide to measuring women’s and girls’ empowerment in impact evaluations. Cambridge, USA: J-PAL.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itchFamily="2" charset="77"/>
              </a:rPr>
              <a:t>Harper, C., Marcus, R., George, R., D’Angelo, S., &amp; Samman, E. (2020). Gender, power and progress: How norms change. London: ALIGN/ODI.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itchFamily="2" charset="77"/>
              </a:rPr>
              <a:t>Hillenbrand, E., Karim, N., Mohanraj, P., &amp; Wu, D. (2015). Measuring gender transformative change: A review of literature and promising practices. CARE USA. Working Paper.</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itchFamily="2" charset="77"/>
              </a:rPr>
              <a:t>Hillenbrand, E., Obi, C., McDougal, C., &amp; </a:t>
            </a:r>
            <a:r>
              <a:rPr kumimoji="0" lang="en-US" altLang="en-US" sz="1400" b="0" i="0" u="none" strike="noStrike" cap="none" normalizeH="0" baseline="0" dirty="0" err="1">
                <a:ln>
                  <a:noFill/>
                </a:ln>
                <a:solidFill>
                  <a:schemeClr val="tx1"/>
                </a:solidFill>
                <a:effectLst/>
                <a:latin typeface="Montserrat" pitchFamily="2" charset="77"/>
              </a:rPr>
              <a:t>Rossignoli</a:t>
            </a:r>
            <a:r>
              <a:rPr kumimoji="0" lang="en-US" altLang="en-US" sz="1400" b="0" i="0" u="none" strike="noStrike" cap="none" normalizeH="0" baseline="0" dirty="0">
                <a:ln>
                  <a:noFill/>
                </a:ln>
                <a:solidFill>
                  <a:schemeClr val="tx1"/>
                </a:solidFill>
                <a:effectLst/>
                <a:latin typeface="Montserrat" pitchFamily="2" charset="77"/>
              </a:rPr>
              <a:t>, C. M. (2023). Scaling-out gender transformative approaches in agriculture research for development. </a:t>
            </a:r>
            <a:r>
              <a:rPr kumimoji="0" lang="en-US" altLang="en-US" sz="1400" b="0" i="1" u="none" strike="noStrike" cap="none" normalizeH="0" baseline="0" dirty="0">
                <a:ln>
                  <a:noFill/>
                </a:ln>
                <a:solidFill>
                  <a:schemeClr val="tx1"/>
                </a:solidFill>
                <a:effectLst/>
                <a:latin typeface="Montserrat" pitchFamily="2" charset="77"/>
              </a:rPr>
              <a:t>Gender, Technology and Development, 28</a:t>
            </a:r>
            <a:r>
              <a:rPr kumimoji="0" lang="en-US" altLang="en-US" sz="1400" b="0" i="0" u="none" strike="noStrike" cap="none" normalizeH="0" baseline="0" dirty="0">
                <a:ln>
                  <a:noFill/>
                </a:ln>
                <a:solidFill>
                  <a:schemeClr val="tx1"/>
                </a:solidFill>
                <a:effectLst/>
                <a:latin typeface="Montserrat" pitchFamily="2" charset="77"/>
              </a:rPr>
              <a:t>(1), 50–77. </a:t>
            </a:r>
          </a:p>
          <a:p>
            <a:pPr marL="533400" indent="-533400" eaLnBrk="0" fontAlgn="base" hangingPunct="0">
              <a:lnSpc>
                <a:spcPct val="100000"/>
              </a:lnSpc>
              <a:spcBef>
                <a:spcPct val="0"/>
              </a:spcBef>
              <a:spcAft>
                <a:spcPct val="0"/>
              </a:spcAft>
              <a:buNone/>
            </a:pPr>
            <a:r>
              <a:rPr kumimoji="0" lang="en-US" altLang="en-US" sz="1400" b="0" i="0" u="none" strike="noStrike" cap="none" normalizeH="0" baseline="0" dirty="0">
                <a:ln>
                  <a:noFill/>
                </a:ln>
                <a:solidFill>
                  <a:schemeClr val="tx1"/>
                </a:solidFill>
                <a:effectLst/>
                <a:latin typeface="Montserrat" pitchFamily="2" charset="77"/>
              </a:rPr>
              <a:t>International Food Policy Research Institute (IFPRI). (2020). Pro-WEAI for market inclusion. Washington, DC: International Food Policy Research Institute (IFPRI). </a:t>
            </a:r>
            <a:r>
              <a:rPr lang="en-US" sz="1400" dirty="0">
                <a:latin typeface="Montserrat" pitchFamily="2" charset="77"/>
              </a:rPr>
              <a:t>Retrieved from </a:t>
            </a:r>
            <a:r>
              <a:rPr kumimoji="0" lang="en-US" sz="1400" u="none" strike="noStrike" kern="1200" cap="none" spc="0" normalizeH="0" baseline="0" noProof="0" dirty="0">
                <a:ln>
                  <a:noFill/>
                </a:ln>
                <a:effectLst/>
                <a:uLnTx/>
                <a:uFillTx/>
                <a:latin typeface="Montserrat" pitchFamily="2" charset="77"/>
                <a:hlinkClick r:id="rId4"/>
              </a:rPr>
              <a:t>https://ebrary.ifpri.org/digital/collection/p15738coll2/id/134345</a:t>
            </a:r>
            <a:r>
              <a:rPr kumimoji="0" lang="en-US" sz="1400" u="none" strike="noStrike" kern="1200" cap="none" spc="0" normalizeH="0" baseline="0" noProof="0" dirty="0">
                <a:ln>
                  <a:noFill/>
                </a:ln>
                <a:effectLst/>
                <a:uLnTx/>
                <a:uFillTx/>
                <a:latin typeface="Montserrat" pitchFamily="2" charset="77"/>
              </a:rPr>
              <a:t> </a:t>
            </a:r>
            <a:endParaRPr kumimoji="0" lang="en-US" altLang="en-US" sz="1400" b="0" i="0" u="none" strike="noStrike" cap="none" normalizeH="0" baseline="0" dirty="0">
              <a:ln>
                <a:noFill/>
              </a:ln>
              <a:solidFill>
                <a:schemeClr val="tx1"/>
              </a:solidFill>
              <a:effectLst/>
              <a:latin typeface="Montserrat" pitchFamily="2" charset="77"/>
            </a:endParaRP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itchFamily="2" charset="77"/>
              </a:rPr>
              <a:t>JP GTA. (2022). Social norms diagnostic study on increased access to formal financial services and products for VSLA members in selected districts in Malawi, inception report.</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itchFamily="2" charset="77"/>
              </a:rPr>
              <a:t>Kabeer, N. (1999). Resources, agency, achievements: Reflections on the measurement of women’s empowerment. </a:t>
            </a:r>
            <a:r>
              <a:rPr kumimoji="0" lang="en-US" altLang="en-US" sz="1400" b="0" i="1" u="none" strike="noStrike" cap="none" normalizeH="0" baseline="0" dirty="0">
                <a:ln>
                  <a:noFill/>
                </a:ln>
                <a:solidFill>
                  <a:schemeClr val="tx1"/>
                </a:solidFill>
                <a:effectLst/>
                <a:latin typeface="Montserrat" pitchFamily="2" charset="77"/>
              </a:rPr>
              <a:t>Development and Change, 30</a:t>
            </a:r>
            <a:r>
              <a:rPr kumimoji="0" lang="en-US" altLang="en-US" sz="1400" b="0" i="0" u="none" strike="noStrike" cap="none" normalizeH="0" baseline="0" dirty="0">
                <a:ln>
                  <a:noFill/>
                </a:ln>
                <a:solidFill>
                  <a:schemeClr val="tx1"/>
                </a:solidFill>
                <a:effectLst/>
                <a:latin typeface="Montserrat" pitchFamily="2" charset="77"/>
              </a:rPr>
              <a:t>(3), 435–464.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itchFamily="2" charset="77"/>
              </a:rPr>
              <a:t>Lau et al. (2021). Gender transformative approaches for advancing gender equality in coral reef social-ecological systems: Good practice and technical brief.</a:t>
            </a:r>
          </a:p>
          <a:p>
            <a:pPr marL="533400" indent="-533400" eaLnBrk="0" fontAlgn="base" hangingPunct="0">
              <a:lnSpc>
                <a:spcPct val="100000"/>
              </a:lnSpc>
              <a:spcBef>
                <a:spcPct val="0"/>
              </a:spcBef>
              <a:spcAft>
                <a:spcPct val="0"/>
              </a:spcAft>
              <a:buNone/>
            </a:pPr>
            <a:r>
              <a:rPr kumimoji="0" lang="en-US" altLang="en-US" sz="1400" b="0" i="0" u="none" strike="noStrike" cap="none" normalizeH="0" baseline="0" dirty="0">
                <a:ln>
                  <a:noFill/>
                </a:ln>
                <a:solidFill>
                  <a:schemeClr val="tx1"/>
                </a:solidFill>
                <a:effectLst/>
                <a:latin typeface="Montserrat" panose="00000500000000000000" pitchFamily="2" charset="0"/>
              </a:rPr>
              <a:t>Learning Collaborative to Advance Normative Change. (2019). Resources for measuring social norms: A practical 	guide for program implementers. Washington, DC: Institute for Reproductive Health, Georgetown University.</a:t>
            </a:r>
            <a:endParaRPr kumimoji="0" lang="en-US" altLang="en-US" sz="1400" b="0" i="0" u="none" strike="noStrike" cap="none" normalizeH="0" baseline="0" dirty="0">
              <a:ln>
                <a:noFill/>
              </a:ln>
              <a:solidFill>
                <a:schemeClr val="tx1"/>
              </a:solidFill>
              <a:effectLst/>
              <a:latin typeface="Montserrat" pitchFamily="2" charset="77"/>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ontserrat" panose="00000500000000000000" pitchFamily="2" charset="0"/>
            </a:endParaRPr>
          </a:p>
        </p:txBody>
      </p:sp>
    </p:spTree>
    <p:extLst>
      <p:ext uri="{BB962C8B-B14F-4D97-AF65-F5344CB8AC3E}">
        <p14:creationId xmlns:p14="http://schemas.microsoft.com/office/powerpoint/2010/main" val="542139014"/>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0D0ECF-882D-5B44-E480-EEAFB6DB506D}"/>
            </a:ext>
          </a:extLst>
        </p:cNvPr>
        <p:cNvGrpSpPr/>
        <p:nvPr/>
      </p:nvGrpSpPr>
      <p:grpSpPr>
        <a:xfrm>
          <a:off x="0" y="0"/>
          <a:ext cx="0" cy="0"/>
          <a:chOff x="0" y="0"/>
          <a:chExt cx="0" cy="0"/>
        </a:xfrm>
      </p:grpSpPr>
      <p:sp>
        <p:nvSpPr>
          <p:cNvPr id="4" name="Graphic 3">
            <a:extLst>
              <a:ext uri="{FF2B5EF4-FFF2-40B4-BE49-F238E27FC236}">
                <a16:creationId xmlns:a16="http://schemas.microsoft.com/office/drawing/2014/main" id="{82168A07-F4FE-42E9-319F-FFA35E71C614}"/>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ts val="18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E2841">
                  <a:lumMod val="75000"/>
                  <a:lumOff val="25000"/>
                </a:srgbClr>
              </a:solidFill>
              <a:effectLst/>
              <a:uLnTx/>
              <a:uFillTx/>
              <a:latin typeface="Century Gothic" panose="020B0502020202020204" pitchFamily="34" charset="0"/>
              <a:ea typeface="+mn-ea"/>
              <a:cs typeface="+mn-cs"/>
              <a:sym typeface="Arial"/>
            </a:endParaRPr>
          </a:p>
        </p:txBody>
      </p:sp>
      <p:sp>
        <p:nvSpPr>
          <p:cNvPr id="6" name="Text Placeholder 2">
            <a:extLst>
              <a:ext uri="{FF2B5EF4-FFF2-40B4-BE49-F238E27FC236}">
                <a16:creationId xmlns:a16="http://schemas.microsoft.com/office/drawing/2014/main" id="{6BBF5BD5-9705-9000-51B1-77E9C6A91AC7}"/>
              </a:ext>
            </a:extLst>
          </p:cNvPr>
          <p:cNvSpPr>
            <a:spLocks noGrp="1"/>
          </p:cNvSpPr>
          <p:nvPr>
            <p:ph type="body" idx="1"/>
          </p:nvPr>
        </p:nvSpPr>
        <p:spPr>
          <a:xfrm>
            <a:off x="4076450" y="2772215"/>
            <a:ext cx="6882605" cy="1665873"/>
          </a:xfrm>
          <a:noFill/>
          <a:ln>
            <a:noFill/>
          </a:ln>
        </p:spPr>
        <p:txBody>
          <a:bodyPr spcFirstLastPara="1" wrap="square" lIns="91425" tIns="45700" rIns="91425" bIns="45700" anchor="t" anchorCtr="0">
            <a:normAutofit/>
          </a:bodyPr>
          <a:lstStyle/>
          <a:p>
            <a:pPr marL="14288" indent="0"/>
            <a:r>
              <a:rPr lang="en-US" kern="1200" dirty="0">
                <a:solidFill>
                  <a:schemeClr val="tx1"/>
                </a:solidFill>
                <a:latin typeface="Montserrat" pitchFamily="2" charset="77"/>
                <a:ea typeface="+mj-ea"/>
                <a:cs typeface="Calibri" charset="0"/>
                <a:sym typeface="Arial"/>
              </a:rPr>
              <a:t>In chat:</a:t>
            </a:r>
          </a:p>
          <a:p>
            <a:pPr marL="14288" indent="0"/>
            <a:r>
              <a:rPr lang="en-US" sz="1200" b="1" kern="1200" dirty="0">
                <a:solidFill>
                  <a:schemeClr val="tx1"/>
                </a:solidFill>
                <a:latin typeface="Montserrat SemiBold" pitchFamily="2" charset="77"/>
                <a:ea typeface="+mj-ea"/>
                <a:cs typeface="Calibri" charset="0"/>
                <a:sym typeface="Arial"/>
              </a:rPr>
              <a:t> </a:t>
            </a:r>
          </a:p>
          <a:p>
            <a:pPr marL="14288" indent="0"/>
            <a:r>
              <a:rPr lang="en-US" b="1" kern="1200" dirty="0">
                <a:solidFill>
                  <a:schemeClr val="tx1"/>
                </a:solidFill>
                <a:latin typeface="Montserrat SemiBold" pitchFamily="2" charset="77"/>
                <a:ea typeface="+mj-ea"/>
                <a:cs typeface="Calibri" charset="0"/>
                <a:sym typeface="Arial"/>
              </a:rPr>
              <a:t>Are there any lingering questions or comments before we dive into Module 4?</a:t>
            </a:r>
          </a:p>
        </p:txBody>
      </p:sp>
      <p:sp>
        <p:nvSpPr>
          <p:cNvPr id="10" name="Title 1">
            <a:extLst>
              <a:ext uri="{FF2B5EF4-FFF2-40B4-BE49-F238E27FC236}">
                <a16:creationId xmlns:a16="http://schemas.microsoft.com/office/drawing/2014/main" id="{88962254-71DA-4E50-C935-3967083E4D18}"/>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RECAP</a:t>
            </a:r>
          </a:p>
        </p:txBody>
      </p:sp>
      <p:pic>
        <p:nvPicPr>
          <p:cNvPr id="2" name="Picture 1" descr="A group of people with a smile and a chat&#10;&#10;Description automatically generated with medium confidence">
            <a:extLst>
              <a:ext uri="{FF2B5EF4-FFF2-40B4-BE49-F238E27FC236}">
                <a16:creationId xmlns:a16="http://schemas.microsoft.com/office/drawing/2014/main" id="{143413AB-4AFF-CF3A-8FE5-6AB5749D9815}"/>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410284" y="2579556"/>
            <a:ext cx="2475914" cy="2169942"/>
          </a:xfrm>
          <a:prstGeom prst="rect">
            <a:avLst/>
          </a:prstGeom>
          <a:effectLst>
            <a:outerShdw blurRad="558800" sx="104000" sy="104000" algn="ctr" rotWithShape="0">
              <a:prstClr val="black">
                <a:alpha val="26000"/>
              </a:prstClr>
            </a:outerShdw>
          </a:effectLst>
        </p:spPr>
      </p:pic>
    </p:spTree>
    <p:extLst>
      <p:ext uri="{BB962C8B-B14F-4D97-AF65-F5344CB8AC3E}">
        <p14:creationId xmlns:p14="http://schemas.microsoft.com/office/powerpoint/2010/main" val="155161984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05D5B2-639B-5832-7E87-41F4C6E3BC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4A6770-3037-8525-DB61-5E6EE2E960A4}"/>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References</a:t>
            </a:r>
          </a:p>
        </p:txBody>
      </p:sp>
      <p:sp>
        <p:nvSpPr>
          <p:cNvPr id="3" name="Content Placeholder 2">
            <a:extLst>
              <a:ext uri="{FF2B5EF4-FFF2-40B4-BE49-F238E27FC236}">
                <a16:creationId xmlns:a16="http://schemas.microsoft.com/office/drawing/2014/main" id="{68A786FF-E925-9496-6FFA-03EBFF8EF1A0}"/>
              </a:ext>
            </a:extLst>
          </p:cNvPr>
          <p:cNvSpPr txBox="1">
            <a:spLocks/>
          </p:cNvSpPr>
          <p:nvPr/>
        </p:nvSpPr>
        <p:spPr>
          <a:xfrm>
            <a:off x="600009" y="1745523"/>
            <a:ext cx="11007792" cy="42107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marR="0" lvl="0" indent="-5715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Levy, J. K., Darmstadt, G. L., Ashby, C., Quandt, M., Halsey, E., Nagar, A., &amp; Greene, M. E. (2019). Characteristics of successful </a:t>
            </a:r>
            <a:r>
              <a:rPr kumimoji="0" lang="en-US" altLang="en-US" sz="1400" b="0" i="0" u="none" strike="noStrike" cap="none" normalizeH="0" baseline="0" dirty="0" err="1">
                <a:ln>
                  <a:noFill/>
                </a:ln>
                <a:solidFill>
                  <a:schemeClr val="tx1"/>
                </a:solidFill>
                <a:effectLst/>
                <a:latin typeface="Montserrat" panose="00000500000000000000" pitchFamily="2" charset="0"/>
              </a:rPr>
              <a:t>programmes</a:t>
            </a:r>
            <a:r>
              <a:rPr kumimoji="0" lang="en-US" altLang="en-US" sz="1400" b="0" i="0" u="none" strike="noStrike" cap="none" normalizeH="0" baseline="0" dirty="0">
                <a:ln>
                  <a:noFill/>
                </a:ln>
                <a:solidFill>
                  <a:schemeClr val="tx1"/>
                </a:solidFill>
                <a:effectLst/>
                <a:latin typeface="Montserrat" panose="00000500000000000000" pitchFamily="2" charset="0"/>
              </a:rPr>
              <a:t> targeting gender inequality and restrictive gender norms for the health and wellbeing of children, adolescents, and young adults: A systematic review. </a:t>
            </a:r>
            <a:r>
              <a:rPr kumimoji="0" lang="en-US" altLang="en-US" sz="1400" b="0" i="1" u="none" strike="noStrike" cap="none" normalizeH="0" baseline="0" dirty="0">
                <a:ln>
                  <a:noFill/>
                </a:ln>
                <a:solidFill>
                  <a:schemeClr val="tx1"/>
                </a:solidFill>
                <a:effectLst/>
                <a:latin typeface="Montserrat" panose="00000500000000000000" pitchFamily="2" charset="0"/>
              </a:rPr>
              <a:t>The Lancet Global Health, 8</a:t>
            </a:r>
            <a:r>
              <a:rPr kumimoji="0" lang="en-US" altLang="en-US" sz="1400" b="0" i="0" u="none" strike="noStrike" cap="none" normalizeH="0" baseline="0" dirty="0">
                <a:ln>
                  <a:noFill/>
                </a:ln>
                <a:solidFill>
                  <a:schemeClr val="tx1"/>
                </a:solidFill>
                <a:effectLst/>
                <a:latin typeface="Montserrat" panose="00000500000000000000" pitchFamily="2" charset="0"/>
              </a:rPr>
              <a:t>(2), e225-e236. </a:t>
            </a:r>
          </a:p>
          <a:p>
            <a:pPr marL="571500" marR="0" lvl="0" indent="-5715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err="1">
                <a:ln>
                  <a:noFill/>
                </a:ln>
                <a:solidFill>
                  <a:schemeClr val="tx1"/>
                </a:solidFill>
                <a:effectLst/>
                <a:latin typeface="Montserrat" panose="00000500000000000000" pitchFamily="2" charset="0"/>
              </a:rPr>
              <a:t>Malapit</a:t>
            </a:r>
            <a:r>
              <a:rPr kumimoji="0" lang="en-US" altLang="en-US" sz="1400" b="0" i="0" u="none" strike="noStrike" cap="none" normalizeH="0" baseline="0" dirty="0">
                <a:ln>
                  <a:noFill/>
                </a:ln>
                <a:solidFill>
                  <a:schemeClr val="tx1"/>
                </a:solidFill>
                <a:effectLst/>
                <a:latin typeface="Montserrat" panose="00000500000000000000" pitchFamily="2" charset="0"/>
              </a:rPr>
              <a:t> et al. (2019). Development of the project-level Women’s Empowerment in Agriculture Index (pro-WEAI). </a:t>
            </a:r>
            <a:r>
              <a:rPr kumimoji="0" lang="en-US" altLang="en-US" sz="1400" b="0" i="1" u="none" strike="noStrike" cap="none" normalizeH="0" baseline="0" dirty="0">
                <a:ln>
                  <a:noFill/>
                </a:ln>
                <a:solidFill>
                  <a:schemeClr val="tx1"/>
                </a:solidFill>
                <a:effectLst/>
                <a:latin typeface="Montserrat" panose="00000500000000000000" pitchFamily="2" charset="0"/>
              </a:rPr>
              <a:t>World Development, 122</a:t>
            </a:r>
            <a:r>
              <a:rPr kumimoji="0" lang="en-US" altLang="en-US" sz="1400" b="0" i="0" u="none" strike="noStrike" cap="none" normalizeH="0" baseline="0" dirty="0">
                <a:ln>
                  <a:noFill/>
                </a:ln>
                <a:solidFill>
                  <a:schemeClr val="tx1"/>
                </a:solidFill>
                <a:effectLst/>
                <a:latin typeface="Montserrat" panose="00000500000000000000" pitchFamily="2" charset="0"/>
              </a:rPr>
              <a:t>, 675–692. </a:t>
            </a:r>
          </a:p>
          <a:p>
            <a:pPr marL="571500" marR="0" lvl="0" indent="-5715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Malhotra, A. (2021). The disconnect between gender-transformative language and action in global health. </a:t>
            </a:r>
          </a:p>
          <a:p>
            <a:pPr marL="571500" marR="0" lvl="0" indent="-5715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Martinez, E. (2006). The courage to change: Confronting the limits and unleashing the potential of CARE’s programming for women. CARE International Strategic Impact Inquiry on Women’s Empowerment. Atlanta, USA: CARE USA.</a:t>
            </a:r>
          </a:p>
          <a:p>
            <a:pPr marL="571500" marR="0" lvl="0" indent="-5715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McDougall, C. et al. (2020). Toward structural change: Gender transformative approaches. In </a:t>
            </a:r>
            <a:r>
              <a:rPr kumimoji="0" lang="en-US" altLang="en-US" sz="1400" b="0" i="1" u="none" strike="noStrike" cap="none" normalizeH="0" baseline="0" dirty="0">
                <a:ln>
                  <a:noFill/>
                </a:ln>
                <a:solidFill>
                  <a:schemeClr val="tx1"/>
                </a:solidFill>
                <a:effectLst/>
                <a:latin typeface="Montserrat" panose="00000500000000000000" pitchFamily="2" charset="0"/>
              </a:rPr>
              <a:t>Advancing gender equality through agricultural and environmental research: past, present and future</a:t>
            </a:r>
            <a:r>
              <a:rPr kumimoji="0" lang="en-US" altLang="en-US" sz="1400" b="0" i="0" u="none" strike="noStrike" cap="none" normalizeH="0" baseline="0" dirty="0">
                <a:ln>
                  <a:noFill/>
                </a:ln>
                <a:solidFill>
                  <a:schemeClr val="tx1"/>
                </a:solidFill>
                <a:effectLst/>
                <a:latin typeface="Montserrat" panose="00000500000000000000" pitchFamily="2" charset="0"/>
              </a:rPr>
              <a:t> (pp. 215-251). CGIAR 	Gender Platform and the International Food Policy Research Institute (IFPRI). CGIAR Collaborative Platform for Gender Research.</a:t>
            </a:r>
          </a:p>
          <a:p>
            <a:pPr marL="571500" marR="0" lvl="0" indent="-5715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Morgan, M. (2014). Measuring gender transformative change. Penang, Malaysia: WorldFish. </a:t>
            </a:r>
          </a:p>
          <a:p>
            <a:pPr marL="571500" marR="0" lvl="0" indent="-5715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err="1">
                <a:ln>
                  <a:noFill/>
                </a:ln>
                <a:solidFill>
                  <a:schemeClr val="tx1"/>
                </a:solidFill>
                <a:effectLst/>
                <a:latin typeface="Montserrat" panose="00000500000000000000" pitchFamily="2" charset="0"/>
              </a:rPr>
              <a:t>Mosedale</a:t>
            </a:r>
            <a:r>
              <a:rPr kumimoji="0" lang="en-US" altLang="en-US" sz="1400" b="0" i="0" u="none" strike="noStrike" cap="none" normalizeH="0" baseline="0" dirty="0">
                <a:ln>
                  <a:noFill/>
                </a:ln>
                <a:solidFill>
                  <a:schemeClr val="tx1"/>
                </a:solidFill>
                <a:effectLst/>
                <a:latin typeface="Montserrat" panose="00000500000000000000" pitchFamily="2" charset="0"/>
              </a:rPr>
              <a:t>, S. (2005). Assessing women’s empowerment: Towards a conceptual framework. </a:t>
            </a:r>
            <a:r>
              <a:rPr kumimoji="0" lang="en-US" altLang="en-US" sz="1400" b="0" i="1" u="none" strike="noStrike" cap="none" normalizeH="0" baseline="0" dirty="0">
                <a:ln>
                  <a:noFill/>
                </a:ln>
                <a:solidFill>
                  <a:schemeClr val="tx1"/>
                </a:solidFill>
                <a:effectLst/>
                <a:latin typeface="Montserrat" panose="00000500000000000000" pitchFamily="2" charset="0"/>
              </a:rPr>
              <a:t>Journal of International Development, 17</a:t>
            </a:r>
            <a:r>
              <a:rPr kumimoji="0" lang="en-US" altLang="en-US" sz="1400" b="0" i="0" u="none" strike="noStrike" cap="none" normalizeH="0" baseline="0" dirty="0">
                <a:ln>
                  <a:noFill/>
                </a:ln>
                <a:solidFill>
                  <a:schemeClr val="tx1"/>
                </a:solidFill>
                <a:effectLst/>
                <a:latin typeface="Montserrat" panose="00000500000000000000" pitchFamily="2" charset="0"/>
              </a:rPr>
              <a:t>(2), 243–257. </a:t>
            </a:r>
          </a:p>
          <a:p>
            <a:pPr marL="571500" marR="0" lvl="0" indent="-5715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OECD. (2019). SIGI 2019 Global Report: Transforming challenges into opportunities. Social Institutions and Gender 	Index. Paris. </a:t>
            </a:r>
          </a:p>
          <a:p>
            <a:pPr marL="571500" marR="0" lvl="0" indent="-5715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Morgan, M. (2014). Measuring gender transformative change. Penang, Malaysia: WorldFish. </a:t>
            </a:r>
          </a:p>
          <a:p>
            <a:pPr marL="571500" marR="0" lvl="0" indent="-5715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err="1">
                <a:ln>
                  <a:noFill/>
                </a:ln>
                <a:solidFill>
                  <a:schemeClr val="tx1"/>
                </a:solidFill>
                <a:effectLst/>
                <a:latin typeface="Montserrat" panose="00000500000000000000" pitchFamily="2" charset="0"/>
              </a:rPr>
              <a:t>Mosedale</a:t>
            </a:r>
            <a:r>
              <a:rPr kumimoji="0" lang="en-US" altLang="en-US" sz="1400" b="0" i="0" u="none" strike="noStrike" cap="none" normalizeH="0" baseline="0" dirty="0">
                <a:ln>
                  <a:noFill/>
                </a:ln>
                <a:solidFill>
                  <a:schemeClr val="tx1"/>
                </a:solidFill>
                <a:effectLst/>
                <a:latin typeface="Montserrat" panose="00000500000000000000" pitchFamily="2" charset="0"/>
              </a:rPr>
              <a:t>, S. (2005). Assessing women’s empowerment: Towards a conceptual framework. </a:t>
            </a:r>
            <a:r>
              <a:rPr kumimoji="0" lang="en-US" altLang="en-US" sz="1400" b="0" i="1" u="none" strike="noStrike" cap="none" normalizeH="0" baseline="0" dirty="0">
                <a:ln>
                  <a:noFill/>
                </a:ln>
                <a:solidFill>
                  <a:schemeClr val="tx1"/>
                </a:solidFill>
                <a:effectLst/>
                <a:latin typeface="Montserrat" panose="00000500000000000000" pitchFamily="2" charset="0"/>
              </a:rPr>
              <a:t>Journal of International Development, 17</a:t>
            </a:r>
            <a:r>
              <a:rPr kumimoji="0" lang="en-US" altLang="en-US" sz="1400" b="0" i="0" u="none" strike="noStrike" cap="none" normalizeH="0" baseline="0" dirty="0">
                <a:ln>
                  <a:noFill/>
                </a:ln>
                <a:solidFill>
                  <a:schemeClr val="tx1"/>
                </a:solidFill>
                <a:effectLst/>
                <a:latin typeface="Montserrat" panose="00000500000000000000" pitchFamily="2" charset="0"/>
              </a:rPr>
              <a:t>(2), 243–257. </a:t>
            </a:r>
          </a:p>
        </p:txBody>
      </p:sp>
    </p:spTree>
    <p:extLst>
      <p:ext uri="{BB962C8B-B14F-4D97-AF65-F5344CB8AC3E}">
        <p14:creationId xmlns:p14="http://schemas.microsoft.com/office/powerpoint/2010/main" val="201705470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D92F05-29F7-7C69-B7FC-EFACBC209A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F31B78-0049-D8EF-FE2A-4342DFCC6978}"/>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References</a:t>
            </a:r>
          </a:p>
        </p:txBody>
      </p:sp>
      <p:sp>
        <p:nvSpPr>
          <p:cNvPr id="3" name="Content Placeholder 2">
            <a:extLst>
              <a:ext uri="{FF2B5EF4-FFF2-40B4-BE49-F238E27FC236}">
                <a16:creationId xmlns:a16="http://schemas.microsoft.com/office/drawing/2014/main" id="{E9BB6CEC-4C8F-2052-FAD3-ECB17E57C572}"/>
              </a:ext>
            </a:extLst>
          </p:cNvPr>
          <p:cNvSpPr txBox="1">
            <a:spLocks/>
          </p:cNvSpPr>
          <p:nvPr/>
        </p:nvSpPr>
        <p:spPr>
          <a:xfrm>
            <a:off x="600009" y="1846568"/>
            <a:ext cx="11033191" cy="271273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OECD. (2019). SIGI 2019 Global Report: Transforming challenges into opportunities. Social Institutions and Gender 	Index. Paris.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Oxfam We-Care. (n.d.). Retrieved from: </a:t>
            </a:r>
            <a:r>
              <a:rPr kumimoji="0" lang="en-US" sz="1400" u="none" strike="noStrike" kern="1200" cap="none" spc="0" normalizeH="0" baseline="0" noProof="0" dirty="0">
                <a:ln>
                  <a:noFill/>
                </a:ln>
                <a:effectLst/>
                <a:uLnTx/>
                <a:uFillTx/>
                <a:latin typeface="Montserrat" pitchFamily="2" charset="77"/>
                <a:hlinkClick r:id="rId3"/>
              </a:rPr>
              <a:t>https://policy-practice.oxgam.org/we-care</a:t>
            </a:r>
            <a:r>
              <a:rPr kumimoji="0" lang="en-US" sz="1400" u="none" strike="noStrike" kern="1200" cap="none" spc="0" normalizeH="0" baseline="0" noProof="0" dirty="0">
                <a:ln>
                  <a:noFill/>
                </a:ln>
                <a:effectLst/>
                <a:uLnTx/>
                <a:uFillTx/>
                <a:latin typeface="Montserrat" pitchFamily="2" charset="77"/>
              </a:rPr>
              <a:t>   </a:t>
            </a:r>
            <a:endParaRPr kumimoji="0" lang="en-US" altLang="en-US" sz="1400" b="0" i="0" u="none" strike="noStrike" cap="none" normalizeH="0" baseline="0" dirty="0">
              <a:ln>
                <a:noFill/>
              </a:ln>
              <a:solidFill>
                <a:schemeClr val="tx1"/>
              </a:solidFill>
              <a:effectLst/>
              <a:latin typeface="Montserrat" panose="00000500000000000000" pitchFamily="2" charset="0"/>
            </a:endParaRP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Seymour, G., Cole, S., Costenbader, E., </a:t>
            </a:r>
            <a:r>
              <a:rPr kumimoji="0" lang="en-US" altLang="en-US" sz="1400" b="0" i="0" u="none" strike="noStrike" cap="none" normalizeH="0" baseline="0" dirty="0" err="1">
                <a:ln>
                  <a:noFill/>
                </a:ln>
                <a:solidFill>
                  <a:schemeClr val="tx1"/>
                </a:solidFill>
                <a:effectLst/>
                <a:latin typeface="Montserrat" panose="00000500000000000000" pitchFamily="2" charset="0"/>
              </a:rPr>
              <a:t>Mwakanyamale</a:t>
            </a:r>
            <a:r>
              <a:rPr kumimoji="0" lang="en-US" altLang="en-US" sz="1400" b="0" i="0" u="none" strike="noStrike" cap="none" normalizeH="0" baseline="0" dirty="0">
                <a:ln>
                  <a:noFill/>
                </a:ln>
                <a:solidFill>
                  <a:schemeClr val="tx1"/>
                </a:solidFill>
                <a:effectLst/>
                <a:latin typeface="Montserrat" panose="00000500000000000000" pitchFamily="2" charset="0"/>
              </a:rPr>
              <a:t>, D., Adeyeye, O., </a:t>
            </a:r>
            <a:r>
              <a:rPr kumimoji="0" lang="en-US" altLang="en-US" sz="1400" b="0" i="0" u="none" strike="noStrike" cap="none" normalizeH="0" baseline="0" dirty="0" err="1">
                <a:ln>
                  <a:noFill/>
                </a:ln>
                <a:solidFill>
                  <a:schemeClr val="tx1"/>
                </a:solidFill>
                <a:effectLst/>
                <a:latin typeface="Montserrat" panose="00000500000000000000" pitchFamily="2" charset="0"/>
              </a:rPr>
              <a:t>Feleke</a:t>
            </a:r>
            <a:r>
              <a:rPr kumimoji="0" lang="en-US" altLang="en-US" sz="1400" b="0" i="0" u="none" strike="noStrike" cap="none" normalizeH="0" baseline="0" dirty="0">
                <a:ln>
                  <a:noFill/>
                </a:ln>
                <a:solidFill>
                  <a:schemeClr val="tx1"/>
                </a:solidFill>
                <a:effectLst/>
                <a:latin typeface="Montserrat" panose="00000500000000000000" pitchFamily="2" charset="0"/>
              </a:rPr>
              <a:t>, S., Ferguson, N., &amp; Heckert, J. (2024). A guide to developing quantitative tools for measuring: Gender norms in agrifood systems. </a:t>
            </a:r>
            <a:r>
              <a:rPr kumimoji="0" lang="en-US" altLang="en-US" sz="1400" b="0" i="1" u="none" strike="noStrike" cap="none" normalizeH="0" baseline="0" dirty="0">
                <a:ln>
                  <a:noFill/>
                </a:ln>
                <a:solidFill>
                  <a:schemeClr val="tx1"/>
                </a:solidFill>
                <a:effectLst/>
                <a:latin typeface="Montserrat" panose="00000500000000000000" pitchFamily="2" charset="0"/>
              </a:rPr>
              <a:t>IFPRI Discussion Paper 2279</a:t>
            </a:r>
            <a:r>
              <a:rPr kumimoji="0" lang="en-US" altLang="en-US" sz="1400" b="0" i="0" u="none" strike="noStrike" cap="none" normalizeH="0" baseline="0" dirty="0">
                <a:ln>
                  <a:noFill/>
                </a:ln>
                <a:solidFill>
                  <a:schemeClr val="tx1"/>
                </a:solidFill>
                <a:effectLst/>
                <a:latin typeface="Montserrat" panose="00000500000000000000" pitchFamily="2" charset="0"/>
              </a:rPr>
              <a:t>. Washington, DC: International Food Policy Research Institute.</a:t>
            </a:r>
          </a:p>
          <a:p>
            <a:pPr marL="533400" indent="-533400" eaLnBrk="0" fontAlgn="base" hangingPunct="0">
              <a:lnSpc>
                <a:spcPct val="100000"/>
              </a:lnSpc>
              <a:spcBef>
                <a:spcPct val="0"/>
              </a:spcBef>
              <a:spcAft>
                <a:spcPct val="0"/>
              </a:spcAft>
              <a:buNone/>
            </a:pPr>
            <a:r>
              <a:rPr kumimoji="0" lang="en-US" altLang="en-US" sz="1400" b="0" i="0" u="none" strike="noStrike" cap="none" normalizeH="0" baseline="0" dirty="0">
                <a:ln>
                  <a:noFill/>
                </a:ln>
                <a:solidFill>
                  <a:schemeClr val="tx1"/>
                </a:solidFill>
                <a:effectLst/>
                <a:latin typeface="Montserrat" panose="00000500000000000000" pitchFamily="2" charset="0"/>
              </a:rPr>
              <a:t>SBCC and Gender: Models and Frameworks. (n.d.). Retrieved from: </a:t>
            </a:r>
          </a:p>
          <a:p>
            <a:pPr marL="533400" indent="-533400" eaLnBrk="0" fontAlgn="base" hangingPunct="0">
              <a:lnSpc>
                <a:spcPct val="100000"/>
              </a:lnSpc>
              <a:spcBef>
                <a:spcPct val="0"/>
              </a:spcBef>
              <a:spcAft>
                <a:spcPct val="0"/>
              </a:spcAft>
              <a:buNone/>
            </a:pPr>
            <a:r>
              <a:rPr lang="en-US" sz="1400" kern="1200" spc="0" noProof="0" dirty="0">
                <a:uLnTx/>
                <a:uFillTx/>
                <a:latin typeface="Montserrat" panose="00000500000000000000" pitchFamily="2" charset="0"/>
              </a:rPr>
              <a:t>	</a:t>
            </a:r>
            <a:r>
              <a:rPr kumimoji="0" lang="en-US" sz="1400" u="none" strike="noStrike" kern="1200" cap="none" spc="0" normalizeH="0" baseline="0" noProof="0" dirty="0">
                <a:ln>
                  <a:noFill/>
                </a:ln>
                <a:effectLst/>
                <a:uLnTx/>
                <a:uFillTx/>
                <a:latin typeface="Montserrat" pitchFamily="2" charset="77"/>
                <a:hlinkClick r:id="rId4"/>
              </a:rPr>
              <a:t>https://sbccimplementationkits.org/gender/sbcc-gender-models-and-frameworks/</a:t>
            </a:r>
            <a:r>
              <a:rPr kumimoji="0" lang="en-US" sz="1400" u="none" strike="noStrike" kern="1200" cap="none" spc="0" normalizeH="0" baseline="0" noProof="0" dirty="0">
                <a:ln>
                  <a:noFill/>
                </a:ln>
                <a:effectLst/>
                <a:uLnTx/>
                <a:uFillTx/>
                <a:latin typeface="Montserrat" pitchFamily="2" charset="77"/>
              </a:rPr>
              <a:t> </a:t>
            </a:r>
            <a:endParaRPr kumimoji="0" lang="en-US" altLang="en-US" sz="1400" b="0" i="0" u="none" strike="noStrike" cap="none" normalizeH="0" baseline="0" dirty="0">
              <a:ln>
                <a:noFill/>
              </a:ln>
              <a:solidFill>
                <a:schemeClr val="tx1"/>
              </a:solidFill>
              <a:effectLst/>
              <a:latin typeface="Montserrat" panose="00000500000000000000" pitchFamily="2" charset="0"/>
            </a:endParaRP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Parivartan. (n.d.). Retrieved from: </a:t>
            </a:r>
            <a:r>
              <a:rPr kumimoji="0" lang="en-US" sz="1400" u="none" strike="noStrike" kern="1200" cap="none" spc="0" normalizeH="0" baseline="0" noProof="0" dirty="0">
                <a:ln>
                  <a:noFill/>
                </a:ln>
                <a:effectLst/>
                <a:uLnTx/>
                <a:uFillTx/>
                <a:latin typeface="Montserrat" pitchFamily="2" charset="77"/>
                <a:hlinkClick r:id="rId5"/>
              </a:rPr>
              <a:t>https://www.icrw.org/projects/parivartan</a:t>
            </a:r>
            <a:r>
              <a:rPr kumimoji="0" lang="en-US" sz="1400" u="none" strike="noStrike" kern="1200" cap="none" spc="0" normalizeH="0" baseline="0" noProof="0" dirty="0">
                <a:ln>
                  <a:noFill/>
                </a:ln>
                <a:effectLst/>
                <a:uLnTx/>
                <a:uFillTx/>
                <a:latin typeface="Montserrat" pitchFamily="2" charset="77"/>
              </a:rPr>
              <a:t> </a:t>
            </a:r>
            <a:r>
              <a:rPr kumimoji="0" lang="en-US" altLang="en-US" sz="1400" b="0" i="0" u="none" strike="noStrike" cap="none" normalizeH="0" baseline="0" dirty="0">
                <a:ln>
                  <a:noFill/>
                </a:ln>
                <a:solidFill>
                  <a:schemeClr val="tx1"/>
                </a:solidFill>
                <a:effectLst/>
                <a:latin typeface="Montserrat" panose="00000500000000000000" pitchFamily="2" charset="0"/>
              </a:rPr>
              <a:t>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WHO. (2016). Ethical and safety recommendations for intervention research on violence against women: Building on lessons from the WHO publication. Geneva: World Health Organization. </a:t>
            </a:r>
          </a:p>
          <a:p>
            <a:pPr marL="533400" marR="0" lvl="0" indent="-533400"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Yount, K. M., Khan, Z., Miedema, S., Cheong, Y. F., &amp; </a:t>
            </a:r>
            <a:r>
              <a:rPr kumimoji="0" lang="en-US" altLang="en-US" sz="1400" b="0" i="0" u="none" strike="noStrike" cap="none" normalizeH="0" baseline="0" dirty="0" err="1">
                <a:ln>
                  <a:noFill/>
                </a:ln>
                <a:solidFill>
                  <a:schemeClr val="tx1"/>
                </a:solidFill>
                <a:effectLst/>
                <a:latin typeface="Montserrat" panose="00000500000000000000" pitchFamily="2" charset="0"/>
              </a:rPr>
              <a:t>Naved</a:t>
            </a:r>
            <a:r>
              <a:rPr kumimoji="0" lang="en-US" altLang="en-US" sz="1400" b="0" i="0" u="none" strike="noStrike" cap="none" normalizeH="0" baseline="0" dirty="0">
                <a:ln>
                  <a:noFill/>
                </a:ln>
                <a:solidFill>
                  <a:schemeClr val="tx1"/>
                </a:solidFill>
                <a:effectLst/>
                <a:latin typeface="Montserrat" panose="00000500000000000000" pitchFamily="2" charset="0"/>
              </a:rPr>
              <a:t>, R. T. (2020). The Women's Agency Scale 61 (WAS-61): A comprehensive measure of women's intrinsic, instrumental, and collective agency.</a:t>
            </a:r>
          </a:p>
          <a:p>
            <a:pPr>
              <a:lnSpc>
                <a:spcPct val="97000"/>
              </a:lnSpc>
              <a:spcBef>
                <a:spcPts val="0"/>
              </a:spcBef>
              <a:buClr>
                <a:srgbClr val="A2287E"/>
              </a:buClr>
            </a:pPr>
            <a:endParaRPr kumimoji="0" lang="en-US" sz="1400" u="none" strike="noStrike" kern="1200" cap="none" spc="0" normalizeH="0" baseline="0" noProof="0" dirty="0">
              <a:ln>
                <a:noFill/>
              </a:ln>
              <a:effectLst/>
              <a:uLnTx/>
              <a:uFillTx/>
              <a:latin typeface="Montserrat" pitchFamily="2" charset="77"/>
            </a:endParaRPr>
          </a:p>
        </p:txBody>
      </p:sp>
    </p:spTree>
    <p:extLst>
      <p:ext uri="{BB962C8B-B14F-4D97-AF65-F5344CB8AC3E}">
        <p14:creationId xmlns:p14="http://schemas.microsoft.com/office/powerpoint/2010/main" val="1266306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6237470" y="1501254"/>
            <a:ext cx="5181644" cy="2331573"/>
          </a:xfrm>
          <a:prstGeom prst="rect">
            <a:avLst/>
          </a:prstGeom>
          <a:noFill/>
          <a:ln>
            <a:noFill/>
          </a:ln>
        </p:spPr>
        <p:txBody>
          <a:bodyPr spcFirstLastPara="1" vert="horz" wrap="square" lIns="91425" tIns="45700" rIns="91425" bIns="45700" rtlCol="0" anchor="b" anchorCtr="0">
            <a:noAutofit/>
          </a:bodyPr>
          <a:lstStyle/>
          <a:p>
            <a:pPr algn="l">
              <a:buClr>
                <a:schemeClr val="dk1"/>
              </a:buClr>
              <a:buSzPts val="4400"/>
              <a:buFont typeface="Montserrat"/>
            </a:pPr>
            <a:r>
              <a:rPr lang="en-US" sz="4000" b="1" cap="all" spc="-10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t>Measuring Gender Transformative Change</a:t>
            </a:r>
            <a:endParaRPr sz="4000" b="1" cap="all" spc="-10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endParaRPr>
          </a:p>
        </p:txBody>
      </p:sp>
      <p:sp>
        <p:nvSpPr>
          <p:cNvPr id="2" name="Google Shape;47;g30838b89d9c_0_0">
            <a:extLst>
              <a:ext uri="{FF2B5EF4-FFF2-40B4-BE49-F238E27FC236}">
                <a16:creationId xmlns:a16="http://schemas.microsoft.com/office/drawing/2014/main" id="{D67E2708-1242-B6B8-829B-6939A218B3C6}"/>
              </a:ext>
            </a:extLst>
          </p:cNvPr>
          <p:cNvSpPr txBox="1">
            <a:spLocks/>
          </p:cNvSpPr>
          <p:nvPr/>
        </p:nvSpPr>
        <p:spPr>
          <a:xfrm>
            <a:off x="6268116" y="3908319"/>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Module 4</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cxnSp>
        <p:nvCxnSpPr>
          <p:cNvPr id="3" name="Straight Connector 12">
            <a:extLst>
              <a:ext uri="{FF2B5EF4-FFF2-40B4-BE49-F238E27FC236}">
                <a16:creationId xmlns:a16="http://schemas.microsoft.com/office/drawing/2014/main" id="{4B473699-78E9-1D2C-9F8F-AA910AE4B345}"/>
              </a:ext>
            </a:extLst>
          </p:cNvPr>
          <p:cNvCxnSpPr>
            <a:cxnSpLocks/>
          </p:cNvCxnSpPr>
          <p:nvPr/>
        </p:nvCxnSpPr>
        <p:spPr>
          <a:xfrm>
            <a:off x="6320673" y="3852077"/>
            <a:ext cx="509844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2">
          <a:extLst>
            <a:ext uri="{FF2B5EF4-FFF2-40B4-BE49-F238E27FC236}">
              <a16:creationId xmlns:a16="http://schemas.microsoft.com/office/drawing/2014/main" id="{EF535F3E-0B3F-C2D3-7FB8-7E19688466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FCB7E7-DD30-7853-B71B-AF8730489AB7}"/>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Learning Objectives</a:t>
            </a:r>
          </a:p>
        </p:txBody>
      </p:sp>
      <p:grpSp>
        <p:nvGrpSpPr>
          <p:cNvPr id="13" name="Group 12">
            <a:extLst>
              <a:ext uri="{FF2B5EF4-FFF2-40B4-BE49-F238E27FC236}">
                <a16:creationId xmlns:a16="http://schemas.microsoft.com/office/drawing/2014/main" id="{6794F43A-216E-99C6-FBE7-1D0F85A7F6DD}"/>
              </a:ext>
            </a:extLst>
          </p:cNvPr>
          <p:cNvGrpSpPr/>
          <p:nvPr/>
        </p:nvGrpSpPr>
        <p:grpSpPr>
          <a:xfrm>
            <a:off x="600013" y="1702588"/>
            <a:ext cx="10481972" cy="864000"/>
            <a:chOff x="600013" y="1702588"/>
            <a:chExt cx="10481972" cy="864000"/>
          </a:xfrm>
        </p:grpSpPr>
        <p:sp>
          <p:nvSpPr>
            <p:cNvPr id="7" name="Rounded Rectangle 6">
              <a:extLst>
                <a:ext uri="{FF2B5EF4-FFF2-40B4-BE49-F238E27FC236}">
                  <a16:creationId xmlns:a16="http://schemas.microsoft.com/office/drawing/2014/main" id="{4F90AFB5-D06A-5A17-E8D9-077BF471E191}"/>
                </a:ext>
              </a:extLst>
            </p:cNvPr>
            <p:cNvSpPr/>
            <p:nvPr/>
          </p:nvSpPr>
          <p:spPr>
            <a:xfrm>
              <a:off x="600013" y="1702588"/>
              <a:ext cx="10481972" cy="864000"/>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8" name="Rectangle 7">
              <a:extLst>
                <a:ext uri="{FF2B5EF4-FFF2-40B4-BE49-F238E27FC236}">
                  <a16:creationId xmlns:a16="http://schemas.microsoft.com/office/drawing/2014/main" id="{ED0C7876-D7C6-6596-EFC7-089514E5474C}"/>
                </a:ext>
              </a:extLst>
            </p:cNvPr>
            <p:cNvSpPr/>
            <p:nvPr/>
          </p:nvSpPr>
          <p:spPr>
            <a:xfrm>
              <a:off x="900223" y="1702588"/>
              <a:ext cx="362047" cy="864000"/>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23" name="Text Placeholder 2">
              <a:extLst>
                <a:ext uri="{FF2B5EF4-FFF2-40B4-BE49-F238E27FC236}">
                  <a16:creationId xmlns:a16="http://schemas.microsoft.com/office/drawing/2014/main" id="{A89E4EE1-DF04-1BD7-674E-EE8712E87E6C}"/>
                </a:ext>
              </a:extLst>
            </p:cNvPr>
            <p:cNvSpPr txBox="1">
              <a:spLocks/>
            </p:cNvSpPr>
            <p:nvPr/>
          </p:nvSpPr>
          <p:spPr>
            <a:xfrm>
              <a:off x="913268" y="1790772"/>
              <a:ext cx="319185"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prstClr val="black"/>
                  </a:solidFill>
                  <a:effectLst/>
                  <a:uLnTx/>
                  <a:uFillTx/>
                  <a:latin typeface="Montserrat SemiBold" pitchFamily="2" charset="77"/>
                  <a:ea typeface="+mj-ea"/>
                  <a:cs typeface="Calibri" charset="0"/>
                  <a:sym typeface="Montserrat"/>
                </a:rPr>
                <a:t>1</a:t>
              </a:r>
            </a:p>
          </p:txBody>
        </p:sp>
        <p:sp>
          <p:nvSpPr>
            <p:cNvPr id="27" name="Google Shape;54;p3">
              <a:extLst>
                <a:ext uri="{FF2B5EF4-FFF2-40B4-BE49-F238E27FC236}">
                  <a16:creationId xmlns:a16="http://schemas.microsoft.com/office/drawing/2014/main" id="{095A546D-D308-3E32-BE7F-820F32A33191}"/>
                </a:ext>
              </a:extLst>
            </p:cNvPr>
            <p:cNvSpPr txBox="1">
              <a:spLocks/>
            </p:cNvSpPr>
            <p:nvPr/>
          </p:nvSpPr>
          <p:spPr>
            <a:xfrm>
              <a:off x="1387225" y="1928281"/>
              <a:ext cx="9417549"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Montserrat"/>
                </a:rPr>
                <a:t>Become familiar with a framework for measuring gender transformative change </a:t>
              </a:r>
            </a:p>
          </p:txBody>
        </p:sp>
      </p:grpSp>
      <p:grpSp>
        <p:nvGrpSpPr>
          <p:cNvPr id="14" name="Group 13">
            <a:extLst>
              <a:ext uri="{FF2B5EF4-FFF2-40B4-BE49-F238E27FC236}">
                <a16:creationId xmlns:a16="http://schemas.microsoft.com/office/drawing/2014/main" id="{909C100A-527C-BB23-52CA-2E553BD40869}"/>
              </a:ext>
            </a:extLst>
          </p:cNvPr>
          <p:cNvGrpSpPr/>
          <p:nvPr/>
        </p:nvGrpSpPr>
        <p:grpSpPr>
          <a:xfrm>
            <a:off x="600010" y="2797365"/>
            <a:ext cx="10481972" cy="864000"/>
            <a:chOff x="600010" y="3171200"/>
            <a:chExt cx="10481972" cy="864000"/>
          </a:xfrm>
        </p:grpSpPr>
        <p:sp>
          <p:nvSpPr>
            <p:cNvPr id="9" name="Rounded Rectangle 8">
              <a:extLst>
                <a:ext uri="{FF2B5EF4-FFF2-40B4-BE49-F238E27FC236}">
                  <a16:creationId xmlns:a16="http://schemas.microsoft.com/office/drawing/2014/main" id="{ACA3F387-8E2A-621D-8C86-E74D9F44B427}"/>
                </a:ext>
              </a:extLst>
            </p:cNvPr>
            <p:cNvSpPr/>
            <p:nvPr/>
          </p:nvSpPr>
          <p:spPr>
            <a:xfrm>
              <a:off x="600010" y="3171200"/>
              <a:ext cx="10481972" cy="864000"/>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10" name="Rectangle 9">
              <a:extLst>
                <a:ext uri="{FF2B5EF4-FFF2-40B4-BE49-F238E27FC236}">
                  <a16:creationId xmlns:a16="http://schemas.microsoft.com/office/drawing/2014/main" id="{F9282D92-531A-BC0B-7BE8-C337AD6CE37F}"/>
                </a:ext>
              </a:extLst>
            </p:cNvPr>
            <p:cNvSpPr/>
            <p:nvPr/>
          </p:nvSpPr>
          <p:spPr>
            <a:xfrm>
              <a:off x="900220" y="3171200"/>
              <a:ext cx="362047" cy="864000"/>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11" name="Text Placeholder 2">
              <a:extLst>
                <a:ext uri="{FF2B5EF4-FFF2-40B4-BE49-F238E27FC236}">
                  <a16:creationId xmlns:a16="http://schemas.microsoft.com/office/drawing/2014/main" id="{D60664EC-41D6-C4F9-9081-8C5D7F48916B}"/>
                </a:ext>
              </a:extLst>
            </p:cNvPr>
            <p:cNvSpPr txBox="1">
              <a:spLocks/>
            </p:cNvSpPr>
            <p:nvPr/>
          </p:nvSpPr>
          <p:spPr>
            <a:xfrm>
              <a:off x="923206" y="3316269"/>
              <a:ext cx="319186"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prstClr val="black"/>
                  </a:solidFill>
                  <a:effectLst/>
                  <a:uLnTx/>
                  <a:uFillTx/>
                  <a:latin typeface="Montserrat SemiBold" pitchFamily="2" charset="77"/>
                  <a:ea typeface="+mj-ea"/>
                  <a:cs typeface="Calibri" charset="0"/>
                  <a:sym typeface="Montserrat"/>
                </a:rPr>
                <a:t>2</a:t>
              </a:r>
            </a:p>
          </p:txBody>
        </p:sp>
        <p:sp>
          <p:nvSpPr>
            <p:cNvPr id="12" name="Google Shape;54;p3">
              <a:extLst>
                <a:ext uri="{FF2B5EF4-FFF2-40B4-BE49-F238E27FC236}">
                  <a16:creationId xmlns:a16="http://schemas.microsoft.com/office/drawing/2014/main" id="{70D040AE-990C-B457-95E8-7BF438B32DB1}"/>
                </a:ext>
              </a:extLst>
            </p:cNvPr>
            <p:cNvSpPr txBox="1">
              <a:spLocks/>
            </p:cNvSpPr>
            <p:nvPr/>
          </p:nvSpPr>
          <p:spPr>
            <a:xfrm>
              <a:off x="1381464" y="3382852"/>
              <a:ext cx="9581320" cy="53246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Montserrat"/>
                </a:rPr>
                <a:t>Get ideas for how to measure each dimension of gender transformative change</a:t>
              </a:r>
            </a:p>
          </p:txBody>
        </p:sp>
      </p:grpSp>
      <p:grpSp>
        <p:nvGrpSpPr>
          <p:cNvPr id="15" name="Group 14">
            <a:extLst>
              <a:ext uri="{FF2B5EF4-FFF2-40B4-BE49-F238E27FC236}">
                <a16:creationId xmlns:a16="http://schemas.microsoft.com/office/drawing/2014/main" id="{F2A8E6A0-573F-4C7C-274C-CEC6C4F363E3}"/>
              </a:ext>
            </a:extLst>
          </p:cNvPr>
          <p:cNvGrpSpPr/>
          <p:nvPr/>
        </p:nvGrpSpPr>
        <p:grpSpPr>
          <a:xfrm>
            <a:off x="588846" y="3894993"/>
            <a:ext cx="10481972" cy="864000"/>
            <a:chOff x="600010" y="4639812"/>
            <a:chExt cx="10481972" cy="864000"/>
          </a:xfrm>
        </p:grpSpPr>
        <p:sp>
          <p:nvSpPr>
            <p:cNvPr id="3" name="Rounded Rectangle 2">
              <a:extLst>
                <a:ext uri="{FF2B5EF4-FFF2-40B4-BE49-F238E27FC236}">
                  <a16:creationId xmlns:a16="http://schemas.microsoft.com/office/drawing/2014/main" id="{E2877CC0-F71B-A4B7-5269-FCAC4325DC4D}"/>
                </a:ext>
              </a:extLst>
            </p:cNvPr>
            <p:cNvSpPr/>
            <p:nvPr/>
          </p:nvSpPr>
          <p:spPr>
            <a:xfrm>
              <a:off x="600010" y="4639812"/>
              <a:ext cx="10481972" cy="864000"/>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4" name="Rectangle 3">
              <a:extLst>
                <a:ext uri="{FF2B5EF4-FFF2-40B4-BE49-F238E27FC236}">
                  <a16:creationId xmlns:a16="http://schemas.microsoft.com/office/drawing/2014/main" id="{2F6D95D3-B7B2-B9AE-FE32-EA8A6920961B}"/>
                </a:ext>
              </a:extLst>
            </p:cNvPr>
            <p:cNvSpPr/>
            <p:nvPr/>
          </p:nvSpPr>
          <p:spPr>
            <a:xfrm>
              <a:off x="900220" y="4639812"/>
              <a:ext cx="362047" cy="864000"/>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5" name="Text Placeholder 2">
              <a:extLst>
                <a:ext uri="{FF2B5EF4-FFF2-40B4-BE49-F238E27FC236}">
                  <a16:creationId xmlns:a16="http://schemas.microsoft.com/office/drawing/2014/main" id="{FFAC719B-C0FB-0008-913C-0B5A946F03BD}"/>
                </a:ext>
              </a:extLst>
            </p:cNvPr>
            <p:cNvSpPr txBox="1">
              <a:spLocks/>
            </p:cNvSpPr>
            <p:nvPr/>
          </p:nvSpPr>
          <p:spPr>
            <a:xfrm>
              <a:off x="913267" y="4768720"/>
              <a:ext cx="319186"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prstClr val="black"/>
                  </a:solidFill>
                  <a:effectLst/>
                  <a:uLnTx/>
                  <a:uFillTx/>
                  <a:latin typeface="Montserrat SemiBold" pitchFamily="2" charset="77"/>
                  <a:ea typeface="+mj-ea"/>
                  <a:cs typeface="Calibri" charset="0"/>
                  <a:sym typeface="Montserrat"/>
                </a:rPr>
                <a:t>3</a:t>
              </a:r>
            </a:p>
          </p:txBody>
        </p:sp>
        <p:sp>
          <p:nvSpPr>
            <p:cNvPr id="6" name="Google Shape;54;p3">
              <a:extLst>
                <a:ext uri="{FF2B5EF4-FFF2-40B4-BE49-F238E27FC236}">
                  <a16:creationId xmlns:a16="http://schemas.microsoft.com/office/drawing/2014/main" id="{EB29729C-2196-04C1-9151-BB48B4C12094}"/>
                </a:ext>
              </a:extLst>
            </p:cNvPr>
            <p:cNvSpPr txBox="1">
              <a:spLocks/>
            </p:cNvSpPr>
            <p:nvPr/>
          </p:nvSpPr>
          <p:spPr>
            <a:xfrm>
              <a:off x="1381464" y="4859102"/>
              <a:ext cx="9581320"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Montserrat"/>
                </a:rPr>
                <a:t>Learn about a process to develop gender transformative change indicators and existing resources for gender transformative change measurement</a:t>
              </a:r>
            </a:p>
          </p:txBody>
        </p:sp>
      </p:grpSp>
      <p:grpSp>
        <p:nvGrpSpPr>
          <p:cNvPr id="16" name="Group 15">
            <a:extLst>
              <a:ext uri="{FF2B5EF4-FFF2-40B4-BE49-F238E27FC236}">
                <a16:creationId xmlns:a16="http://schemas.microsoft.com/office/drawing/2014/main" id="{A3958223-EA87-C41D-16E1-9445F73D031A}"/>
              </a:ext>
            </a:extLst>
          </p:cNvPr>
          <p:cNvGrpSpPr/>
          <p:nvPr/>
        </p:nvGrpSpPr>
        <p:grpSpPr>
          <a:xfrm>
            <a:off x="600010" y="4995580"/>
            <a:ext cx="10481972" cy="864000"/>
            <a:chOff x="600010" y="4639812"/>
            <a:chExt cx="10481972" cy="864000"/>
          </a:xfrm>
        </p:grpSpPr>
        <p:sp>
          <p:nvSpPr>
            <p:cNvPr id="17" name="Rounded Rectangle 16">
              <a:extLst>
                <a:ext uri="{FF2B5EF4-FFF2-40B4-BE49-F238E27FC236}">
                  <a16:creationId xmlns:a16="http://schemas.microsoft.com/office/drawing/2014/main" id="{121B3088-491C-E586-FC9C-6604EDABA705}"/>
                </a:ext>
              </a:extLst>
            </p:cNvPr>
            <p:cNvSpPr/>
            <p:nvPr/>
          </p:nvSpPr>
          <p:spPr>
            <a:xfrm>
              <a:off x="600010" y="4639812"/>
              <a:ext cx="10481972" cy="864000"/>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18" name="Rectangle 17">
              <a:extLst>
                <a:ext uri="{FF2B5EF4-FFF2-40B4-BE49-F238E27FC236}">
                  <a16:creationId xmlns:a16="http://schemas.microsoft.com/office/drawing/2014/main" id="{98DABBE1-45FD-A38A-B7FC-53A48A3905E1}"/>
                </a:ext>
              </a:extLst>
            </p:cNvPr>
            <p:cNvSpPr/>
            <p:nvPr/>
          </p:nvSpPr>
          <p:spPr>
            <a:xfrm>
              <a:off x="900220" y="4639812"/>
              <a:ext cx="362047" cy="864000"/>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19" name="Text Placeholder 2">
              <a:extLst>
                <a:ext uri="{FF2B5EF4-FFF2-40B4-BE49-F238E27FC236}">
                  <a16:creationId xmlns:a16="http://schemas.microsoft.com/office/drawing/2014/main" id="{BC6C5882-45C7-58DC-03CA-DBAACB0E9787}"/>
                </a:ext>
              </a:extLst>
            </p:cNvPr>
            <p:cNvSpPr txBox="1">
              <a:spLocks/>
            </p:cNvSpPr>
            <p:nvPr/>
          </p:nvSpPr>
          <p:spPr>
            <a:xfrm>
              <a:off x="913267" y="4754652"/>
              <a:ext cx="319186"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prstClr val="black"/>
                  </a:solidFill>
                  <a:effectLst/>
                  <a:uLnTx/>
                  <a:uFillTx/>
                  <a:latin typeface="Montserrat SemiBold" pitchFamily="2" charset="77"/>
                  <a:ea typeface="+mj-ea"/>
                  <a:cs typeface="Calibri" charset="0"/>
                  <a:sym typeface="Montserrat"/>
                </a:rPr>
                <a:t>4</a:t>
              </a:r>
            </a:p>
          </p:txBody>
        </p:sp>
        <p:sp>
          <p:nvSpPr>
            <p:cNvPr id="20" name="Google Shape;54;p3">
              <a:extLst>
                <a:ext uri="{FF2B5EF4-FFF2-40B4-BE49-F238E27FC236}">
                  <a16:creationId xmlns:a16="http://schemas.microsoft.com/office/drawing/2014/main" id="{B3B88E55-F67C-1A70-92BA-7ABB39FC5AC1}"/>
                </a:ext>
              </a:extLst>
            </p:cNvPr>
            <p:cNvSpPr txBox="1">
              <a:spLocks/>
            </p:cNvSpPr>
            <p:nvPr/>
          </p:nvSpPr>
          <p:spPr>
            <a:xfrm>
              <a:off x="1381464" y="4845034"/>
              <a:ext cx="9581320"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Montserrat"/>
                </a:rPr>
                <a:t>Practice developing gender transformative change indicators</a:t>
              </a:r>
            </a:p>
          </p:txBody>
        </p:sp>
      </p:grpSp>
    </p:spTree>
    <p:extLst>
      <p:ext uri="{BB962C8B-B14F-4D97-AF65-F5344CB8AC3E}">
        <p14:creationId xmlns:p14="http://schemas.microsoft.com/office/powerpoint/2010/main" val="2968578204"/>
      </p:ext>
    </p:extLst>
  </p:cSld>
  <p:clrMapOvr>
    <a:masterClrMapping/>
  </p:clrMapOvr>
</p:sld>
</file>

<file path=ppt/theme/theme1.xml><?xml version="1.0" encoding="utf-8"?>
<a:theme xmlns:a="http://schemas.openxmlformats.org/drawingml/2006/main" name="1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IAR - Presenation TEMPLATE 2016" id="{95D842FB-690D-4449-BFCA-D898B179AE4F}" vid="{8A785C64-C2E7-4574-A454-72196F6BEF0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2d12c71b-c2e0-4b3c-a824-b77cba92aa2a">
      <UserInfo>
        <DisplayName>Chong, Sabrina (WorldFish)</DisplayName>
        <AccountId>11006</AccountId>
        <AccountType/>
      </UserInfo>
      <UserInfo>
        <DisplayName>Chua, Seong Lee (WorldFish)</DisplayName>
        <AccountId>10703</AccountId>
        <AccountType/>
      </UserInfo>
    </SharedWithUsers>
    <TaxCatchAll xmlns="2d12c71b-c2e0-4b3c-a824-b77cba92aa2a" xsi:nil="true"/>
    <lcf76f155ced4ddcb4097134ff3c332f xmlns="fb2a6794-6150-4959-a2f5-caad77906904">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89063EE4195684695CE40EA6422FFE9" ma:contentTypeVersion="18" ma:contentTypeDescription="Create a new document." ma:contentTypeScope="" ma:versionID="e403550362074a9b4eeacc758da12cb0">
  <xsd:schema xmlns:xsd="http://www.w3.org/2001/XMLSchema" xmlns:xs="http://www.w3.org/2001/XMLSchema" xmlns:p="http://schemas.microsoft.com/office/2006/metadata/properties" xmlns:ns2="fb2a6794-6150-4959-a2f5-caad77906904" xmlns:ns3="2d12c71b-c2e0-4b3c-a824-b77cba92aa2a" targetNamespace="http://schemas.microsoft.com/office/2006/metadata/properties" ma:root="true" ma:fieldsID="9665ec2c29c9f1b5febffc090090e8ed" ns2:_="" ns3:_="">
    <xsd:import namespace="fb2a6794-6150-4959-a2f5-caad77906904"/>
    <xsd:import namespace="2d12c71b-c2e0-4b3c-a824-b77cba92aa2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2a6794-6150-4959-a2f5-caad7790690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1616629-9183-4d38-9e3a-f9db27d53a2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d12c71b-c2e0-4b3c-a824-b77cba92aa2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90c453c-598e-43f6-826f-14c8cdb5f802}" ma:internalName="TaxCatchAll" ma:showField="CatchAllData" ma:web="2d12c71b-c2e0-4b3c-a824-b77cba92aa2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82AA1A-CE0C-428C-957B-F15D6DE182C6}">
  <ds:schemaRefs>
    <ds:schemaRef ds:uri="http://schemas.microsoft.com/sharepoint/v3/contenttype/forms"/>
  </ds:schemaRefs>
</ds:datastoreItem>
</file>

<file path=customXml/itemProps2.xml><?xml version="1.0" encoding="utf-8"?>
<ds:datastoreItem xmlns:ds="http://schemas.openxmlformats.org/officeDocument/2006/customXml" ds:itemID="{6D158CA3-F6CE-4B79-BA22-35235E3FE75F}">
  <ds:schemaRefs>
    <ds:schemaRef ds:uri="http://purl.org/dc/elements/1.1/"/>
    <ds:schemaRef ds:uri="http://purl.org/dc/terms/"/>
    <ds:schemaRef ds:uri="2d12c71b-c2e0-4b3c-a824-b77cba92aa2a"/>
    <ds:schemaRef ds:uri="http://purl.org/dc/dcmitype/"/>
    <ds:schemaRef ds:uri="http://schemas.openxmlformats.org/package/2006/metadata/core-properties"/>
    <ds:schemaRef ds:uri="http://schemas.microsoft.com/office/infopath/2007/PartnerControls"/>
    <ds:schemaRef ds:uri="http://schemas.microsoft.com/office/2006/documentManagement/types"/>
    <ds:schemaRef ds:uri="fb2a6794-6150-4959-a2f5-caad77906904"/>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C9EC62B5-3B43-4B02-A050-A314A7C50B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2a6794-6150-4959-a2f5-caad77906904"/>
    <ds:schemaRef ds:uri="2d12c71b-c2e0-4b3c-a824-b77cba92aa2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72230</TotalTime>
  <Words>8614</Words>
  <Application>Microsoft Office PowerPoint</Application>
  <PresentationFormat>Widescreen</PresentationFormat>
  <Paragraphs>695</Paragraphs>
  <Slides>71</Slides>
  <Notes>70</Notes>
  <HiddenSlides>0</HiddenSlides>
  <MMClips>0</MMClips>
  <ScaleCrop>false</ScaleCrop>
  <HeadingPairs>
    <vt:vector size="6" baseType="variant">
      <vt:variant>
        <vt:lpstr>Fonts Used</vt:lpstr>
      </vt:variant>
      <vt:variant>
        <vt:i4>19</vt:i4>
      </vt:variant>
      <vt:variant>
        <vt:lpstr>Theme</vt:lpstr>
      </vt:variant>
      <vt:variant>
        <vt:i4>2</vt:i4>
      </vt:variant>
      <vt:variant>
        <vt:lpstr>Slide Titles</vt:lpstr>
      </vt:variant>
      <vt:variant>
        <vt:i4>71</vt:i4>
      </vt:variant>
    </vt:vector>
  </HeadingPairs>
  <TitlesOfParts>
    <vt:vector size="92" baseType="lpstr">
      <vt:lpstr>.AppleSystemUIFont</vt:lpstr>
      <vt:lpstr>Aptos</vt:lpstr>
      <vt:lpstr>Aptos Display</vt:lpstr>
      <vt:lpstr>Arial</vt:lpstr>
      <vt:lpstr>Avenir Black</vt:lpstr>
      <vt:lpstr>Avenir Book</vt:lpstr>
      <vt:lpstr>Avenir Medium</vt:lpstr>
      <vt:lpstr>Calibri</vt:lpstr>
      <vt:lpstr>Candara</vt:lpstr>
      <vt:lpstr>Century Gothic</vt:lpstr>
      <vt:lpstr>Courier New</vt:lpstr>
      <vt:lpstr>Gill Sans</vt:lpstr>
      <vt:lpstr>Montserrat</vt:lpstr>
      <vt:lpstr>Montserrat ExtraBold</vt:lpstr>
      <vt:lpstr>Montserrat Light</vt:lpstr>
      <vt:lpstr>Montserrat SemiBold</vt:lpstr>
      <vt:lpstr>PT Sans</vt:lpstr>
      <vt:lpstr>Segoe Print</vt:lpstr>
      <vt:lpstr>Segoe UI</vt:lpstr>
      <vt:lpstr>1_Office Theme</vt:lpstr>
      <vt:lpstr>Office Theme</vt:lpstr>
      <vt:lpstr>Gender Transformative Approaches  in agrifood systems</vt:lpstr>
      <vt:lpstr>Welcome</vt:lpstr>
      <vt:lpstr>Introductions</vt:lpstr>
      <vt:lpstr>PowerPoint Presentation</vt:lpstr>
      <vt:lpstr>PowerPoint Presentation</vt:lpstr>
      <vt:lpstr>RECAP</vt:lpstr>
      <vt:lpstr>RECAP</vt:lpstr>
      <vt:lpstr>Measuring Gender Transformative Change</vt:lpstr>
      <vt:lpstr>PowerPoint Presentation</vt:lpstr>
      <vt:lpstr>PowerPoint Presentation</vt:lpstr>
      <vt:lpstr>What AND where to measure:  A framework  for measuring gender transformative change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to measure gender transformative change</vt:lpstr>
      <vt:lpstr>Social institutions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 relations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Agency</vt:lpstr>
      <vt:lpstr>PowerPoint Presentation</vt:lpstr>
      <vt:lpstr>PowerPoint Presentation</vt:lpstr>
      <vt:lpstr>PowerPoint Presentation</vt:lpstr>
      <vt:lpstr>Stepwise process to develop gender transformative change indicators </vt:lpstr>
      <vt:lpstr>PowerPoint Presentation</vt:lpstr>
      <vt:lpstr>PowerPoint Presentation</vt:lpstr>
      <vt:lpstr>PowerPoint Presentation</vt:lpstr>
      <vt:lpstr>PowerPoint Presentation</vt:lpstr>
      <vt:lpstr>PowerPoint Presentation</vt:lpstr>
      <vt:lpstr>PowerPoint Presentation</vt:lpstr>
      <vt:lpstr>Practice developing indicators</vt:lpstr>
      <vt:lpstr>PowerPoint Presentation</vt:lpstr>
      <vt:lpstr>PowerPoint Presentation</vt:lpstr>
      <vt:lpstr>PowerPoint Presentation</vt:lpstr>
      <vt:lpstr>PowerPoint Presentation</vt:lpstr>
      <vt:lpstr>PowerPoint Presentation</vt:lpstr>
      <vt:lpstr>Final points  to keep in mind with gender transformative approaches</vt:lpstr>
      <vt:lpstr>PowerPoint Presentation</vt:lpstr>
      <vt:lpstr>PowerPoint Presentation</vt:lpstr>
      <vt:lpstr>PowerPoint Presentation</vt:lpstr>
      <vt:lpstr>Closing</vt:lpstr>
      <vt:lpstr>TakeAways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SC12 presentation</dc:title>
  <dc:subject/>
  <dc:creator>Karmen</dc:creator>
  <cp:keywords/>
  <dc:description/>
  <cp:lastModifiedBy>Ayinla, Bosede (IITA)</cp:lastModifiedBy>
  <cp:revision>69</cp:revision>
  <cp:lastPrinted>2022-02-08T10:38:18Z</cp:lastPrinted>
  <dcterms:created xsi:type="dcterms:W3CDTF">2020-04-15T05:49:20Z</dcterms:created>
  <dcterms:modified xsi:type="dcterms:W3CDTF">2024-12-21T13:01:43Z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0x010100F89063EE4195684695CE40EA6422FFE9</vt:lpwstr>
  </property>
  <property fmtid="{D5CDD505-2E9C-101B-9397-08002B2CF9AE}" pid="3" name="MSIP_Label_80c4d10e-bd94-4e7c-b4a1-fe20ff6d8abe_Method">
    <vt:lpwstr>Privileged</vt:lpwstr>
  </property>
  <property fmtid="{D5CDD505-2E9C-101B-9397-08002B2CF9AE}" pid="4" name="MSIP_Label_80c4d10e-bd94-4e7c-b4a1-fe20ff6d8abe_ActionId">
    <vt:lpwstr>4ba36e73-b955-45e8-98cf-33b731eb7f7e</vt:lpwstr>
  </property>
  <property fmtid="{D5CDD505-2E9C-101B-9397-08002B2CF9AE}" pid="5" name="MSIP_Label_80c4d10e-bd94-4e7c-b4a1-fe20ff6d8abe_Name">
    <vt:lpwstr>80c4d10e-bd94-4e7c-b4a1-fe20ff6d8abe</vt:lpwstr>
  </property>
  <property fmtid="{D5CDD505-2E9C-101B-9397-08002B2CF9AE}" pid="6" name="MSIP_Label_80c4d10e-bd94-4e7c-b4a1-fe20ff6d8abe_ContentBits">
    <vt:lpwstr>0</vt:lpwstr>
  </property>
  <property fmtid="{D5CDD505-2E9C-101B-9397-08002B2CF9AE}" pid="7" name="MSIP_Label_80c4d10e-bd94-4e7c-b4a1-fe20ff6d8abe_Enabled">
    <vt:lpwstr>true</vt:lpwstr>
  </property>
  <property fmtid="{D5CDD505-2E9C-101B-9397-08002B2CF9AE}" pid="8" name="MSIP_Label_80c4d10e-bd94-4e7c-b4a1-fe20ff6d8abe_SetDate">
    <vt:lpwstr>2021-06-08T13:45:43Z</vt:lpwstr>
  </property>
  <property fmtid="{D5CDD505-2E9C-101B-9397-08002B2CF9AE}" pid="9" name="MSIP_Label_80c4d10e-bd94-4e7c-b4a1-fe20ff6d8abe_SiteId">
    <vt:lpwstr>6afa0e00-fa14-40b7-8a2e-22a7f8c357d5</vt:lpwstr>
  </property>
  <property fmtid="{D5CDD505-2E9C-101B-9397-08002B2CF9AE}" pid="10" name="MediaServiceImageTags">
    <vt:lpwstr/>
  </property>
</Properties>
</file>