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9" r:id="rId5"/>
    <p:sldId id="307" r:id="rId6"/>
    <p:sldId id="311" r:id="rId7"/>
    <p:sldId id="312" r:id="rId8"/>
    <p:sldId id="314" r:id="rId9"/>
    <p:sldId id="315" r:id="rId10"/>
    <p:sldId id="316" r:id="rId11"/>
    <p:sldId id="287" r:id="rId12"/>
  </p:sldIdLst>
  <p:sldSz cx="24387175" cy="13716000"/>
  <p:notesSz cx="6858000" cy="91440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504D"/>
    <a:srgbClr val="B55638"/>
    <a:srgbClr val="FFA427"/>
    <a:srgbClr val="7AA6BA"/>
    <a:srgbClr val="77933C"/>
    <a:srgbClr val="F34C17"/>
    <a:srgbClr val="DF430F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9" autoAdjust="0"/>
    <p:restoredTop sz="93362" autoAdjust="0"/>
  </p:normalViewPr>
  <p:slideViewPr>
    <p:cSldViewPr>
      <p:cViewPr varScale="1">
        <p:scale>
          <a:sx n="31" d="100"/>
          <a:sy n="31" d="100"/>
        </p:scale>
        <p:origin x="972" y="68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59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7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8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64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77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5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42038-13DE-8D47-8910-8BAF7D7A4A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ECC1A-EDC9-FC4C-8E7C-933A7E2D629C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4987" y="1676400"/>
            <a:ext cx="9448800" cy="2895600"/>
          </a:xfrm>
        </p:spPr>
        <p:txBody>
          <a:bodyPr>
            <a:noAutofit/>
          </a:bodyPr>
          <a:lstStyle/>
          <a:p>
            <a:r>
              <a:rPr lang="en-US" sz="6000" dirty="0"/>
              <a:t>Accelerating sustainable small ruminant value chain development in Ethiopia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91441" y="5562600"/>
            <a:ext cx="9296400" cy="114241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Girma T. Kassie and </a:t>
            </a:r>
            <a:r>
              <a:rPr lang="en-US"/>
              <a:t>Barbara Rischkowsky, ICARDA 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20787" y="7797896"/>
            <a:ext cx="8077200" cy="1727104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CGIAR Livestock CRP and GASL joint side event on national partnerships for sustainable livestock systems at the 7</a:t>
            </a:r>
            <a:r>
              <a:rPr lang="en-US" sz="3000" baseline="30000" dirty="0">
                <a:solidFill>
                  <a:schemeClr val="tx1"/>
                </a:solidFill>
              </a:rPr>
              <a:t>th</a:t>
            </a:r>
            <a:r>
              <a:rPr lang="en-US" sz="3000" dirty="0">
                <a:solidFill>
                  <a:schemeClr val="tx1"/>
                </a:solidFill>
              </a:rPr>
              <a:t> All-Africa Conference on Animal Agriculture, Accra, Ghana, 30 July 2019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B504F9E-65C3-5B4A-8BFA-B906B36B7D9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"/>
          <a:stretch/>
        </p:blipFill>
        <p:spPr>
          <a:xfrm>
            <a:off x="8323447" y="-6736"/>
            <a:ext cx="16087775" cy="13746764"/>
          </a:xfr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OUR AIMS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058987" y="3086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1296987" y="3848100"/>
            <a:ext cx="12649200" cy="8877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dirty="0"/>
              <a:t>Small ruminant value chain R4D activities to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/>
              <a:t>improve the performance of sheep and goat meat value chains in Ethiopia and in doing so: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800" dirty="0"/>
              <a:t>Improve the livelihoods, incomes and assets of smallholders, particularly of women, through increased productivity, reduced risk and improved market access along the value chain.</a:t>
            </a:r>
            <a:endParaRPr lang="en-GB" sz="4800" b="1" dirty="0">
              <a:cs typeface="Arial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en-US" sz="4000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076" y="4038600"/>
            <a:ext cx="10610311" cy="7391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1191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SUSTAINABILITY</a:t>
            </a:r>
          </a:p>
        </p:txBody>
      </p:sp>
      <p:pic>
        <p:nvPicPr>
          <p:cNvPr id="1026" name="Picture 2" descr="https://agintensificationafrica.files.wordpress.com/2019/02/sitoolkit.jpg?w=304&amp;h=300">
            <a:extLst>
              <a:ext uri="{FF2B5EF4-FFF2-40B4-BE49-F238E27FC236}">
                <a16:creationId xmlns:a16="http://schemas.microsoft.com/office/drawing/2014/main" id="{35D600B7-1AF4-4DB4-A42F-388D2B084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7675" y="4648200"/>
            <a:ext cx="6331712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073222" y="3390900"/>
            <a:ext cx="16942806" cy="100203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dirty="0"/>
              <a:t>The small ruminant value chain is an integral part of the agricultural value chain and hence our R4D activities contribute to overall sustainability in many ways: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Productivity: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Increasing production, productivity and efficiency per unit of animal per production season.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Economic: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Increasing profitability of small ruminant production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Increasing income per unit of animal per production season.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Environmental: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Increasing the efficiency of feed and forage use in small ruminant production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Post harvest loss and waste management.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Human: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Improving the consumption level of animal source foods from small ruminants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Increasing food and nutrition security through better consumption as a result of improved production and marketing of small ruminants.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800" b="1" dirty="0"/>
              <a:t>Social: </a:t>
            </a:r>
          </a:p>
          <a:p>
            <a:pPr lvl="1">
              <a:spcBef>
                <a:spcPts val="0"/>
              </a:spcBef>
            </a:pPr>
            <a:r>
              <a:rPr lang="en-GB" sz="2799" dirty="0"/>
              <a:t>Development of inclusive value chains   </a:t>
            </a:r>
          </a:p>
          <a:p>
            <a:pPr lvl="1">
              <a:spcBef>
                <a:spcPts val="0"/>
              </a:spcBef>
            </a:pPr>
            <a:r>
              <a:rPr lang="en-US" sz="2800" dirty="0"/>
              <a:t>Communicating with the right set of partners efficiently and timely for fair use of development and policy recommendations</a:t>
            </a:r>
            <a:endParaRPr lang="en-US" sz="2799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CC730D-86E0-4126-8D8E-8A28FFFF3479}"/>
              </a:ext>
            </a:extLst>
          </p:cNvPr>
          <p:cNvSpPr/>
          <p:nvPr/>
        </p:nvSpPr>
        <p:spPr>
          <a:xfrm>
            <a:off x="2058987" y="30861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87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92187" y="251538"/>
            <a:ext cx="16444965" cy="1752600"/>
          </a:xfrm>
        </p:spPr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type="body" sz="quarter" idx="4294967295"/>
          </p:nvPr>
        </p:nvSpPr>
        <p:spPr>
          <a:xfrm>
            <a:off x="2287587" y="1905000"/>
            <a:ext cx="21031200" cy="10820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Need based capacity building of extension agents and producers on SR management (input supply and production)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Small Ruminant Health (input supply and production):</a:t>
            </a:r>
          </a:p>
          <a:p>
            <a:pPr marL="1188583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Diagnostic and epidemiological studies for key diseases,  assessment of  economics, capacity building of producers</a:t>
            </a:r>
          </a:p>
          <a:p>
            <a:pPr marL="1188583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Community-based control of diseases with capacity development of extension and producers</a:t>
            </a:r>
          </a:p>
          <a:p>
            <a:pPr marL="1188583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Delivery services: delivery of quality vaccines, and drugs, organizing delivery of sustainable services</a:t>
            </a:r>
            <a:endParaRPr lang="en-US" sz="3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Feeding and Breeding (input supply and production) </a:t>
            </a:r>
          </a:p>
          <a:p>
            <a:pPr marL="1188583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Site specific interventions based on available feed resources (adapted forages, efficient utilization of crop residues, improved fattening)</a:t>
            </a:r>
          </a:p>
          <a:p>
            <a:pPr marL="1188583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Community-based SR breeding programs to create access to more productive, locally adapted breeding animals</a:t>
            </a:r>
            <a:endParaRPr lang="en-US" sz="36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Organization/Institutional Interventions related to marketing:</a:t>
            </a:r>
          </a:p>
          <a:p>
            <a:pPr marL="1485740" lvl="2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Providing market actors, in particular producers, with up-to-date market price information</a:t>
            </a:r>
          </a:p>
          <a:p>
            <a:pPr marL="1485740" lvl="2" indent="-685800"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Strengthening/Establishing producer marketing cooperatives</a:t>
            </a:r>
          </a:p>
          <a:p>
            <a:pPr marL="1485740" lvl="2" indent="-685800"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Create market linkages between producers and other actors including awareness of market demand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Processing</a:t>
            </a:r>
          </a:p>
          <a:p>
            <a:pPr marL="1485740" lvl="2" indent="-685800">
              <a:spcBef>
                <a:spcPts val="0"/>
              </a:spcBef>
              <a:spcAft>
                <a:spcPts val="600"/>
              </a:spcAft>
            </a:pPr>
            <a:r>
              <a:rPr lang="en-US" sz="3600" dirty="0"/>
              <a:t>Low cost interventions for safer processing of goat (and cattle) milk </a:t>
            </a:r>
          </a:p>
          <a:p>
            <a:pPr marL="1485740" lvl="2" indent="-685800">
              <a:spcBef>
                <a:spcPts val="0"/>
              </a:spcBef>
              <a:spcAft>
                <a:spcPts val="600"/>
              </a:spcAft>
            </a:pPr>
            <a:r>
              <a:rPr lang="en-GB" sz="3600" dirty="0"/>
              <a:t>Capacity building on transport, slaughtering, safe preparation and handling of animal source foods</a:t>
            </a:r>
            <a:endParaRPr lang="en-US" sz="3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1144587" y="144780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277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44587" y="145975"/>
            <a:ext cx="16747464" cy="1102165"/>
          </a:xfrm>
        </p:spPr>
        <p:txBody>
          <a:bodyPr/>
          <a:lstStyle/>
          <a:p>
            <a:r>
              <a:rPr lang="en-US" dirty="0"/>
              <a:t>PARTNERSHIPS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1296987" y="1190990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627351"/>
              </p:ext>
            </p:extLst>
          </p:nvPr>
        </p:nvGraphicFramePr>
        <p:xfrm>
          <a:off x="1601787" y="1862627"/>
          <a:ext cx="21945600" cy="1066238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947317">
                  <a:extLst>
                    <a:ext uri="{9D8B030D-6E8A-4147-A177-3AD203B41FA5}">
                      <a16:colId xmlns:a16="http://schemas.microsoft.com/office/drawing/2014/main" val="554303301"/>
                    </a:ext>
                  </a:extLst>
                </a:gridCol>
                <a:gridCol w="6115496">
                  <a:extLst>
                    <a:ext uri="{9D8B030D-6E8A-4147-A177-3AD203B41FA5}">
                      <a16:colId xmlns:a16="http://schemas.microsoft.com/office/drawing/2014/main" val="2599153436"/>
                    </a:ext>
                  </a:extLst>
                </a:gridCol>
                <a:gridCol w="9882787">
                  <a:extLst>
                    <a:ext uri="{9D8B030D-6E8A-4147-A177-3AD203B41FA5}">
                      <a16:colId xmlns:a16="http://schemas.microsoft.com/office/drawing/2014/main" val="658621035"/>
                    </a:ext>
                  </a:extLst>
                </a:gridCol>
              </a:tblGrid>
              <a:tr h="524200">
                <a:tc>
                  <a:txBody>
                    <a:bodyPr/>
                    <a:lstStyle/>
                    <a:p>
                      <a:r>
                        <a:rPr lang="en-US" sz="2800" dirty="0"/>
                        <a:t>Partner</a:t>
                      </a: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Role</a:t>
                      </a: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Why</a:t>
                      </a:r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4188541169"/>
                  </a:ext>
                </a:extLst>
              </a:tr>
              <a:tr h="52420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rgbClr val="C0504D"/>
                          </a:solidFill>
                        </a:rPr>
                        <a:t>Local</a:t>
                      </a:r>
                      <a:r>
                        <a:rPr lang="en-US" sz="2800" b="1" baseline="0" dirty="0">
                          <a:solidFill>
                            <a:srgbClr val="C0504D"/>
                          </a:solidFill>
                        </a:rPr>
                        <a:t> partners</a:t>
                      </a:r>
                      <a:endParaRPr lang="en-US" sz="2800" b="1" dirty="0">
                        <a:solidFill>
                          <a:srgbClr val="C0504D"/>
                        </a:solidFill>
                      </a:endParaRP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2817048206"/>
                  </a:ext>
                </a:extLst>
              </a:tr>
              <a:tr h="986181">
                <a:tc>
                  <a:txBody>
                    <a:bodyPr/>
                    <a:lstStyle/>
                    <a:p>
                      <a:r>
                        <a:rPr lang="en-US" sz="2800" dirty="0"/>
                        <a:t>District level offices of Agriculture and</a:t>
                      </a:r>
                      <a:r>
                        <a:rPr lang="en-US" sz="2800" baseline="0" dirty="0"/>
                        <a:t> administration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Facilitated</a:t>
                      </a:r>
                      <a:r>
                        <a:rPr lang="en-US" sz="2800" baseline="0" dirty="0"/>
                        <a:t> the implementation of our interventions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Procedural</a:t>
                      </a:r>
                      <a:r>
                        <a:rPr lang="en-US" sz="2800" baseline="0" dirty="0"/>
                        <a:t> requirements and the need for local ownership of the activities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2491147678"/>
                  </a:ext>
                </a:extLst>
              </a:tr>
              <a:tr h="1033871">
                <a:tc>
                  <a:txBody>
                    <a:bodyPr/>
                    <a:lstStyle/>
                    <a:p>
                      <a:r>
                        <a:rPr lang="en-US" sz="2800" dirty="0"/>
                        <a:t>Agricultural</a:t>
                      </a:r>
                      <a:r>
                        <a:rPr lang="en-US" sz="2800" baseline="0" dirty="0"/>
                        <a:t> research centers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Involve</a:t>
                      </a:r>
                      <a:r>
                        <a:rPr lang="en-US" sz="2800" baseline="0" dirty="0"/>
                        <a:t>d in the designing of the research portfolio and best-bet interventions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Have</a:t>
                      </a:r>
                      <a:r>
                        <a:rPr lang="en-US" sz="2800" baseline="0" dirty="0"/>
                        <a:t> tested experience in the locations and dependable human resource to help in adapting our plans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2903446585"/>
                  </a:ext>
                </a:extLst>
              </a:tr>
              <a:tr h="52420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rgbClr val="C0504D"/>
                          </a:solidFill>
                        </a:rPr>
                        <a:t>National</a:t>
                      </a:r>
                      <a:r>
                        <a:rPr lang="en-US" sz="2800" b="1" baseline="0" dirty="0">
                          <a:solidFill>
                            <a:srgbClr val="C0504D"/>
                          </a:solidFill>
                        </a:rPr>
                        <a:t> partners</a:t>
                      </a:r>
                      <a:endParaRPr lang="en-US" sz="2800" b="1" dirty="0">
                        <a:solidFill>
                          <a:srgbClr val="C0504D"/>
                        </a:solidFill>
                      </a:endParaRP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719857628"/>
                  </a:ext>
                </a:extLst>
              </a:tr>
              <a:tr h="1428570">
                <a:tc>
                  <a:txBody>
                    <a:bodyPr/>
                    <a:lstStyle/>
                    <a:p>
                      <a:r>
                        <a:rPr lang="en-US" sz="2800" dirty="0"/>
                        <a:t>Ministry of Agriculture</a:t>
                      </a:r>
                    </a:p>
                    <a:p>
                      <a:r>
                        <a:rPr lang="en-US" sz="2800" dirty="0"/>
                        <a:t>EIAR</a:t>
                      </a:r>
                    </a:p>
                    <a:p>
                      <a:r>
                        <a:rPr lang="en-GB" sz="2800" dirty="0"/>
                        <a:t>NAHDIC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Involved in the identification</a:t>
                      </a:r>
                      <a:r>
                        <a:rPr lang="en-US" sz="2800" baseline="0" dirty="0"/>
                        <a:t> of research priorities and implementation frameworks our interventions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The need to</a:t>
                      </a:r>
                      <a:r>
                        <a:rPr lang="en-US" sz="2800" baseline="0" dirty="0"/>
                        <a:t> integrate our activities with the national agricultural transformation agenda and the institutes’ skill set on agriculture in the country. 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2432640785"/>
                  </a:ext>
                </a:extLst>
              </a:tr>
              <a:tr h="524200">
                <a:tc>
                  <a:txBody>
                    <a:bodyPr/>
                    <a:lstStyle/>
                    <a:p>
                      <a:r>
                        <a:rPr lang="en-US" sz="2800" b="1" dirty="0">
                          <a:solidFill>
                            <a:srgbClr val="C0504D"/>
                          </a:solidFill>
                        </a:rPr>
                        <a:t>International</a:t>
                      </a:r>
                      <a:r>
                        <a:rPr lang="en-US" sz="2800" b="1" baseline="0" dirty="0">
                          <a:solidFill>
                            <a:srgbClr val="C0504D"/>
                          </a:solidFill>
                        </a:rPr>
                        <a:t> partners</a:t>
                      </a:r>
                      <a:endParaRPr lang="en-US" sz="2800" b="1" dirty="0">
                        <a:solidFill>
                          <a:srgbClr val="C0504D"/>
                        </a:solidFill>
                      </a:endParaRP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1443497419"/>
                  </a:ext>
                </a:extLst>
              </a:tr>
              <a:tr h="3237309">
                <a:tc>
                  <a:txBody>
                    <a:bodyPr/>
                    <a:lstStyle/>
                    <a:p>
                      <a:r>
                        <a:rPr lang="en-US" sz="2800" dirty="0"/>
                        <a:t>ICARDA/ILRI</a:t>
                      </a:r>
                    </a:p>
                    <a:p>
                      <a:r>
                        <a:rPr lang="en-GB" sz="2800" dirty="0"/>
                        <a:t>EMBRAPA,</a:t>
                      </a:r>
                      <a:r>
                        <a:rPr lang="en-GB" sz="2800" baseline="0" dirty="0"/>
                        <a:t> Brazil</a:t>
                      </a:r>
                    </a:p>
                    <a:p>
                      <a:r>
                        <a:rPr lang="en-US" sz="2800" dirty="0"/>
                        <a:t>FAO</a:t>
                      </a:r>
                    </a:p>
                    <a:p>
                      <a:r>
                        <a:rPr lang="en-US" sz="2800" dirty="0"/>
                        <a:t>Africa RISING</a:t>
                      </a:r>
                    </a:p>
                    <a:p>
                      <a:r>
                        <a:rPr lang="en-US" sz="2800" dirty="0"/>
                        <a:t>SNV</a:t>
                      </a:r>
                    </a:p>
                    <a:p>
                      <a:r>
                        <a:rPr lang="en-US" sz="2800" dirty="0"/>
                        <a:t>SFFF</a:t>
                      </a:r>
                    </a:p>
                    <a:p>
                      <a:r>
                        <a:rPr lang="en-US" sz="2800" dirty="0"/>
                        <a:t>LIVES</a:t>
                      </a: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Designing and implementing</a:t>
                      </a:r>
                      <a:r>
                        <a:rPr lang="en-US" sz="2800" baseline="0" dirty="0"/>
                        <a:t> the R4D activities in Ethiopia. 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Expertise in</a:t>
                      </a:r>
                      <a:r>
                        <a:rPr lang="en-US" sz="2800" baseline="0" dirty="0"/>
                        <a:t> addressing global challenges in/around agriculture. </a:t>
                      </a:r>
                    </a:p>
                    <a:p>
                      <a:r>
                        <a:rPr lang="en-US" sz="2800" baseline="0" dirty="0"/>
                        <a:t>Designing and implementing best-best required tailored and local level experience, </a:t>
                      </a:r>
                      <a:r>
                        <a:rPr lang="en-US" sz="2800" baseline="0" dirty="0" err="1"/>
                        <a:t>eg</a:t>
                      </a:r>
                      <a:r>
                        <a:rPr lang="en-US" sz="2800" baseline="0" dirty="0"/>
                        <a:t>:  ICARDA: community-based breeding, LIVES: integrated sheep VC sites in </a:t>
                      </a:r>
                      <a:r>
                        <a:rPr lang="en-US" sz="2800" baseline="0" dirty="0" err="1"/>
                        <a:t>Atsbi</a:t>
                      </a:r>
                      <a:r>
                        <a:rPr lang="en-US" sz="2800" baseline="0" dirty="0"/>
                        <a:t>, ILRI: livestock master plan development, SFFF: Assessment of safety of milk fermentation techniques, SNV/LIVES: MSP in </a:t>
                      </a:r>
                      <a:r>
                        <a:rPr lang="en-US" sz="2800" baseline="0" dirty="0" err="1"/>
                        <a:t>Atsbi</a:t>
                      </a:r>
                      <a:endParaRPr lang="en-US" sz="2800" baseline="0" dirty="0"/>
                    </a:p>
                    <a:p>
                      <a:r>
                        <a:rPr lang="en-US" sz="2800" baseline="0" dirty="0"/>
                        <a:t>Africa Rising - FEAST and </a:t>
                      </a:r>
                      <a:r>
                        <a:rPr lang="en-US" sz="2800" baseline="0" dirty="0" err="1"/>
                        <a:t>TechFit</a:t>
                      </a:r>
                      <a:r>
                        <a:rPr lang="en-US" sz="2800" baseline="0" dirty="0"/>
                        <a:t> tool  improvement.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412790108"/>
                  </a:ext>
                </a:extLst>
              </a:tr>
              <a:tr h="524200">
                <a:tc>
                  <a:txBody>
                    <a:bodyPr/>
                    <a:lstStyle/>
                    <a:p>
                      <a:r>
                        <a:rPr lang="en-US" sz="2800" b="1" kern="1200" dirty="0">
                          <a:solidFill>
                            <a:srgbClr val="C0504D"/>
                          </a:solidFill>
                          <a:latin typeface="+mn-lt"/>
                          <a:ea typeface="+mn-ea"/>
                          <a:cs typeface="+mn-cs"/>
                        </a:rPr>
                        <a:t>Universities</a:t>
                      </a:r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4029531958"/>
                  </a:ext>
                </a:extLst>
              </a:tr>
              <a:tr h="1355454">
                <a:tc>
                  <a:txBody>
                    <a:bodyPr/>
                    <a:lstStyle/>
                    <a:p>
                      <a:pPr marL="0" marR="0" lvl="0" indent="0" algn="l" defTabSz="18284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 err="1"/>
                        <a:t>Boku</a:t>
                      </a:r>
                      <a:r>
                        <a:rPr lang="en-GB" sz="2800" dirty="0"/>
                        <a:t>, SLU, </a:t>
                      </a:r>
                      <a:r>
                        <a:rPr lang="en-GB" sz="2800" i="1" dirty="0"/>
                        <a:t>OSU, CSU, University of </a:t>
                      </a:r>
                      <a:r>
                        <a:rPr lang="en-GB" sz="2800" i="1" dirty="0" err="1"/>
                        <a:t>Hohenheim</a:t>
                      </a:r>
                      <a:endParaRPr lang="en-GB" sz="2800" i="1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r>
                        <a:rPr lang="en-US" sz="2800" dirty="0"/>
                        <a:t>Capacity building for national</a:t>
                      </a:r>
                      <a:r>
                        <a:rPr lang="en-US" sz="2800" baseline="0" dirty="0"/>
                        <a:t> partners and collaborating on specific research projects</a:t>
                      </a:r>
                      <a:endParaRPr lang="en-US" sz="2800" dirty="0"/>
                    </a:p>
                  </a:txBody>
                  <a:tcPr marL="67967" marR="67967" marT="33980" marB="33980"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 marL="67967" marR="67967" marT="33980" marB="33980"/>
                </a:tc>
                <a:extLst>
                  <a:ext uri="{0D108BD9-81ED-4DB2-BD59-A6C34878D82A}">
                    <a16:rowId xmlns:a16="http://schemas.microsoft.com/office/drawing/2014/main" val="97685893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94946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516187" y="565424"/>
            <a:ext cx="16442664" cy="2142127"/>
          </a:xfrm>
        </p:spPr>
        <p:txBody>
          <a:bodyPr/>
          <a:lstStyle/>
          <a:p>
            <a:r>
              <a:rPr lang="en-US" dirty="0"/>
              <a:t>SELF-ASSESSMENT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530215" y="2676449"/>
            <a:ext cx="18821400" cy="9874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b="1" dirty="0">
                <a:solidFill>
                  <a:srgbClr val="C0504D"/>
                </a:solidFill>
              </a:rPr>
              <a:t>What did we bring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SR value chain development approach of CRP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International expertise on different aspects of SR value chain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Network of partners with solid interest and experience in livestock value chain development in the developing world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b="1" dirty="0">
                <a:solidFill>
                  <a:srgbClr val="C0504D"/>
                </a:solidFill>
              </a:rPr>
              <a:t>What did the partners bring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Local level experiences and networks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Complementary interventions with profound synergies and funding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Comprehensive capacity building support 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000" b="1" dirty="0">
                <a:solidFill>
                  <a:srgbClr val="C0504D"/>
                </a:solidFill>
              </a:rPr>
              <a:t>How could we do it better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Development of long-term partnership frameworks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>
                <a:solidFill>
                  <a:prstClr val="black"/>
                </a:solidFill>
              </a:rPr>
              <a:t>Allocating meaningful level of resources for developing and sustaining partnerships 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3600" dirty="0"/>
              <a:t>Engage more in developing sustainable capacity in the partner institutes (to address high staff turn-over and lack of maintenance of infrastructure) </a:t>
            </a: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36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263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516187" y="565424"/>
            <a:ext cx="16442664" cy="2142127"/>
          </a:xfrm>
        </p:spPr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363787" y="2819400"/>
            <a:ext cx="20040600" cy="1013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>
              <a:lnSpc>
                <a:spcPct val="100000"/>
              </a:lnSpc>
              <a:buAutoNum type="arabicPeriod"/>
            </a:pPr>
            <a:r>
              <a:rPr lang="en-US" sz="6000" dirty="0"/>
              <a:t>Design engagement mechanisms to match the political supra-structure and public institutions. </a:t>
            </a:r>
          </a:p>
          <a:p>
            <a:pPr marL="1371600" lvl="1"/>
            <a:r>
              <a:rPr lang="en-US" sz="4000" dirty="0"/>
              <a:t>The political economic structure of Ethiopia requires that we have strong partnerships with the public sector to ensure that empirical research results are taken up to change lives.</a:t>
            </a:r>
          </a:p>
          <a:p>
            <a:pPr marL="914400" indent="-914400">
              <a:lnSpc>
                <a:spcPct val="100000"/>
              </a:lnSpc>
              <a:buFont typeface="+mj-lt"/>
              <a:buAutoNum type="arabicPeriod"/>
            </a:pPr>
            <a:r>
              <a:rPr lang="en-US" sz="6000" dirty="0"/>
              <a:t>Beyond partnership activities with a public sector focus, devise a visionary framework to empower and engage the private sector.</a:t>
            </a:r>
          </a:p>
          <a:p>
            <a:pPr marL="914400" indent="-914400">
              <a:lnSpc>
                <a:spcPct val="100000"/>
              </a:lnSpc>
              <a:buFont typeface="+mj-lt"/>
              <a:buAutoNum type="arabicPeriod"/>
            </a:pPr>
            <a:r>
              <a:rPr lang="en-US" sz="6000" dirty="0"/>
              <a:t>Formulate interventions that increase the stability </a:t>
            </a:r>
            <a:r>
              <a:rPr lang="en-US" sz="6000"/>
              <a:t>of partner institutions </a:t>
            </a:r>
            <a:r>
              <a:rPr lang="en-US" sz="6000" dirty="0"/>
              <a:t>for continuity of transformative interventions in agricultural Value chains.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324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2787" y="1295400"/>
            <a:ext cx="164592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00" b="1" dirty="0"/>
              <a:t>Thank you!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8B30F3A374C84ABC6290F38253DAA6" ma:contentTypeVersion="8" ma:contentTypeDescription="Create a new document." ma:contentTypeScope="" ma:versionID="853008f2b573b542905215fc8a19c090">
  <xsd:schema xmlns:xsd="http://www.w3.org/2001/XMLSchema" xmlns:xs="http://www.w3.org/2001/XMLSchema" xmlns:p="http://schemas.microsoft.com/office/2006/metadata/properties" xmlns:ns3="3ebfbf0a-3c11-45fc-9d82-581f01613e8b" targetNamespace="http://schemas.microsoft.com/office/2006/metadata/properties" ma:root="true" ma:fieldsID="5b8ed96fa10d7f7cec8a74f2f07b7da8" ns3:_="">
    <xsd:import namespace="3ebfbf0a-3c11-45fc-9d82-581f01613e8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bfbf0a-3c11-45fc-9d82-581f01613e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B83F9E-4361-4E26-9621-9F141C610B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ebfbf0a-3c11-45fc-9d82-581f01613e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B85590-8B73-4576-93CE-79ECAF74AFCD}">
  <ds:schemaRefs>
    <ds:schemaRef ds:uri="http://purl.org/dc/terms/"/>
    <ds:schemaRef ds:uri="3ebfbf0a-3c11-45fc-9d82-581f01613e8b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845</Words>
  <Application>Microsoft Office PowerPoint</Application>
  <PresentationFormat>Custom</PresentationFormat>
  <Paragraphs>98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livestockfish_powerpoint_template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2019-07-31T11:06:34Z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0x010100B58B30F3A374C84ABC6290F38253DAA6</vt:lpwstr>
  </property>
</Properties>
</file>