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87" r:id="rId5"/>
    <p:sldId id="259" r:id="rId6"/>
    <p:sldId id="564" r:id="rId7"/>
    <p:sldId id="565" r:id="rId8"/>
    <p:sldId id="260" r:id="rId9"/>
    <p:sldId id="262" r:id="rId10"/>
    <p:sldId id="263" r:id="rId11"/>
    <p:sldId id="261" r:id="rId12"/>
    <p:sldId id="267" r:id="rId13"/>
    <p:sldId id="264" r:id="rId14"/>
    <p:sldId id="265" r:id="rId15"/>
    <p:sldId id="327" r:id="rId16"/>
    <p:sldId id="403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323F"/>
    <a:srgbClr val="682622"/>
    <a:srgbClr val="45232B"/>
    <a:srgbClr val="72201E"/>
    <a:srgbClr val="3A1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1FBCF1-FA6A-403A-94DE-3ABA656ED07E}" v="25" dt="2020-01-30T08:02:26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42" autoAdjust="0"/>
    <p:restoredTop sz="86395" autoAdjust="0"/>
  </p:normalViewPr>
  <p:slideViewPr>
    <p:cSldViewPr>
      <p:cViewPr varScale="1">
        <p:scale>
          <a:sx n="57" d="100"/>
          <a:sy n="57" d="100"/>
        </p:scale>
        <p:origin x="139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0" y="0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2/20/2020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968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0" y="8829968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2/20/2020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0" tIns="45665" rIns="91330" bIns="4566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1330" tIns="45665" rIns="91330" bIns="4566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968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8"/>
            <a:ext cx="3037839" cy="464820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058" indent="-285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1628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8280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4931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1582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68234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4885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1537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7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058" indent="-285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1628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8280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4931" indent="-2283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1582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68234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4885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1537" indent="-228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96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C8FD4E68-7E01-4B51-981F-F28FA093451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9" name="Picture 8" descr="cc-by 88x31.png">
            <a:extLst>
              <a:ext uri="{FF2B5EF4-FFF2-40B4-BE49-F238E27FC236}">
                <a16:creationId xmlns:a16="http://schemas.microsoft.com/office/drawing/2014/main" id="{079A9BA1-10F4-44DB-8895-3F7BC724F63D}"/>
              </a:ext>
            </a:extLst>
          </p:cNvPr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E20510-5852-4E22-8500-2A6F606CA45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C88CEA77-4586-4E04-81A9-B829D3A57525}" type="datetimeFigureOut">
              <a:rPr lang="en-US" smtClean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CA4A3A83-1094-409F-AF37-70B408348D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83502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7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303" y="592673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5911592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458" y="247206"/>
            <a:ext cx="9144000" cy="1752600"/>
          </a:xfrm>
        </p:spPr>
        <p:txBody>
          <a:bodyPr/>
          <a:lstStyle/>
          <a:p>
            <a:r>
              <a:rPr lang="en-US" sz="2400" b="1" dirty="0"/>
              <a:t>Opportunities for small scale green fodder enterprise in Mulukanoor Women Dairy Cooperative (MWDC), Kareem Nagar, Telangana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400" b="1" dirty="0"/>
              <a:t> 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52400" y="1219200"/>
            <a:ext cx="8991600" cy="1122919"/>
          </a:xfrm>
        </p:spPr>
        <p:txBody>
          <a:bodyPr/>
          <a:lstStyle/>
          <a:p>
            <a:r>
              <a:rPr lang="en-US" sz="1800" dirty="0" err="1"/>
              <a:t>Thanammal</a:t>
            </a:r>
            <a:r>
              <a:rPr lang="en-US" sz="1800" dirty="0"/>
              <a:t>  Ravichandran</a:t>
            </a:r>
            <a:r>
              <a:rPr lang="en-US" sz="1800" baseline="30000" dirty="0"/>
              <a:t>1</a:t>
            </a:r>
            <a:r>
              <a:rPr lang="en-US" sz="1800" dirty="0"/>
              <a:t>, Andy Hall</a:t>
            </a:r>
            <a:r>
              <a:rPr lang="en-US" sz="1800" baseline="30000" dirty="0"/>
              <a:t>2</a:t>
            </a:r>
            <a:r>
              <a:rPr lang="en-US" sz="1800" dirty="0"/>
              <a:t> and Michael Blummel</a:t>
            </a:r>
            <a:r>
              <a:rPr lang="en-US" sz="1800" baseline="30000" dirty="0"/>
              <a:t>3</a:t>
            </a:r>
            <a:r>
              <a:rPr lang="en-US" sz="1800" dirty="0"/>
              <a:t>	</a:t>
            </a:r>
          </a:p>
          <a:p>
            <a:r>
              <a:rPr lang="en-US" sz="1800" baseline="30000" dirty="0"/>
              <a:t>1,3</a:t>
            </a:r>
            <a:r>
              <a:rPr lang="en-US" sz="1800" dirty="0"/>
              <a:t>International Livestock Research Institute (ILRI)</a:t>
            </a:r>
          </a:p>
          <a:p>
            <a:r>
              <a:rPr lang="en-US" sz="1800" baseline="30000" dirty="0"/>
              <a:t>2</a:t>
            </a:r>
            <a:r>
              <a:rPr lang="en-US" sz="1800" dirty="0"/>
              <a:t>Commonwealth Scientific and Industrial Research Organisation (CSIRO)</a:t>
            </a:r>
          </a:p>
          <a:p>
            <a:endParaRPr lang="en-US" dirty="0"/>
          </a:p>
          <a:p>
            <a:r>
              <a:rPr lang="en-US" dirty="0"/>
              <a:t>Forage as Cash Crop and Opportunities for Green Fodder Enterprise Development Workshop, Kareem Nagar district, India, 4 April 2019 </a:t>
            </a:r>
          </a:p>
          <a:p>
            <a:endParaRPr lang="en-US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889475" y="4632412"/>
            <a:ext cx="7620000" cy="701588"/>
          </a:xfrm>
        </p:spPr>
        <p:txBody>
          <a:bodyPr/>
          <a:lstStyle/>
          <a:p>
            <a:r>
              <a:rPr lang="en-US" sz="1800" dirty="0"/>
              <a:t>2018 Global Nutrition Symposium, January 2018, Addis Ababa, Ethiopia</a:t>
            </a:r>
          </a:p>
        </p:txBody>
      </p:sp>
      <p:pic>
        <p:nvPicPr>
          <p:cNvPr id="2050" name="Picture 2" descr="C:\Users\zsewunet\Downloads\4189986967_eb3e1b1848_b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9806" y="3751262"/>
            <a:ext cx="2770662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F1807983-AC71-4BA6-89B7-64243669E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738" y="3735544"/>
            <a:ext cx="2770662" cy="211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2D8DC2-F996-44A8-BC8D-6714AB3EA3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0" y="3753881"/>
            <a:ext cx="2951366" cy="21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97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3269-7628-4584-B141-8B3235D7F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en-US" dirty="0"/>
              <a:t>Bag silage method- innovation (6 farmers)	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7F2264-FFEB-402E-8DE9-B01EAF81DA1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27212"/>
            <a:ext cx="2725340" cy="440357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78621A-C42D-42B2-A7A6-1CCA203395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" t="6300" b="5900"/>
          <a:stretch/>
        </p:blipFill>
        <p:spPr>
          <a:xfrm>
            <a:off x="3073518" y="1206921"/>
            <a:ext cx="2583463" cy="44238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71786B-25BA-4411-9454-934EC2A000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1" r="1381" b="5901"/>
          <a:stretch/>
        </p:blipFill>
        <p:spPr>
          <a:xfrm>
            <a:off x="6020043" y="1192595"/>
            <a:ext cx="2921812" cy="442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66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FA30A4-695F-447E-93A0-B8ACDACA279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820" y="3940379"/>
            <a:ext cx="3962399" cy="283035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E09473-B62E-4D27-B6A6-F4F14ADCF4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820" y="1295400"/>
            <a:ext cx="3962400" cy="2592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A98438-AAA5-441F-A564-F0C8EF6145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81" y="1803400"/>
            <a:ext cx="4978400" cy="39624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210D81-00A1-4B4B-B061-E40978A52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dirty="0"/>
              <a:t>COFS 29 fodder and women harvesting fodder	</a:t>
            </a:r>
          </a:p>
        </p:txBody>
      </p:sp>
    </p:spTree>
    <p:extLst>
      <p:ext uri="{BB962C8B-B14F-4D97-AF65-F5344CB8AC3E}">
        <p14:creationId xmlns:p14="http://schemas.microsoft.com/office/powerpoint/2010/main" val="3078541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39B0968A-FB22-44FE-9A6B-054B5F56A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6675" y="18864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Silage making process</a:t>
            </a:r>
          </a:p>
        </p:txBody>
      </p:sp>
      <p:pic>
        <p:nvPicPr>
          <p:cNvPr id="31747" name="Content Placeholder 4">
            <a:extLst>
              <a:ext uri="{FF2B5EF4-FFF2-40B4-BE49-F238E27FC236}">
                <a16:creationId xmlns:a16="http://schemas.microsoft.com/office/drawing/2014/main" id="{1BD967B1-C0CC-4C60-8E39-992427B558DE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1152525"/>
            <a:ext cx="2465388" cy="2805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6">
            <a:extLst>
              <a:ext uri="{FF2B5EF4-FFF2-40B4-BE49-F238E27FC236}">
                <a16:creationId xmlns:a16="http://schemas.microsoft.com/office/drawing/2014/main" id="{F0B00F39-328D-4A4F-9706-2753AB10B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1160463"/>
            <a:ext cx="22320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8">
            <a:extLst>
              <a:ext uri="{FF2B5EF4-FFF2-40B4-BE49-F238E27FC236}">
                <a16:creationId xmlns:a16="http://schemas.microsoft.com/office/drawing/2014/main" id="{ACF02B60-3BBA-404D-A187-7BBE60DE2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863" y="1160463"/>
            <a:ext cx="3741737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0">
            <a:extLst>
              <a:ext uri="{FF2B5EF4-FFF2-40B4-BE49-F238E27FC236}">
                <a16:creationId xmlns:a16="http://schemas.microsoft.com/office/drawing/2014/main" id="{ADD02909-9E0C-411A-93EB-5F8EA22BB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" y="4005263"/>
            <a:ext cx="2417763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2">
            <a:extLst>
              <a:ext uri="{FF2B5EF4-FFF2-40B4-BE49-F238E27FC236}">
                <a16:creationId xmlns:a16="http://schemas.microsoft.com/office/drawing/2014/main" id="{0952E2BC-E171-4ED6-A0F0-62D609B51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925" y="4052888"/>
            <a:ext cx="3740150" cy="280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14">
            <a:extLst>
              <a:ext uri="{FF2B5EF4-FFF2-40B4-BE49-F238E27FC236}">
                <a16:creationId xmlns:a16="http://schemas.microsoft.com/office/drawing/2014/main" id="{9C6F581A-C85E-4971-B626-2CCC03A84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075113"/>
            <a:ext cx="2305050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TextBox 15">
            <a:extLst>
              <a:ext uri="{FF2B5EF4-FFF2-40B4-BE49-F238E27FC236}">
                <a16:creationId xmlns:a16="http://schemas.microsoft.com/office/drawing/2014/main" id="{5C7FC138-90D1-4E5F-A6C0-74AE3B29D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13" y="3503613"/>
            <a:ext cx="1543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>
                <a:solidFill>
                  <a:srgbClr val="FFFF00"/>
                </a:solidFill>
              </a:rPr>
              <a:t>Cutting fodder</a:t>
            </a:r>
          </a:p>
        </p:txBody>
      </p:sp>
      <p:sp>
        <p:nvSpPr>
          <p:cNvPr id="31754" name="TextBox 16">
            <a:extLst>
              <a:ext uri="{FF2B5EF4-FFF2-40B4-BE49-F238E27FC236}">
                <a16:creationId xmlns:a16="http://schemas.microsoft.com/office/drawing/2014/main" id="{D88E868A-56A2-468A-9710-1F106EE13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0025" y="3543300"/>
            <a:ext cx="731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>
                <a:solidFill>
                  <a:srgbClr val="FFFF00"/>
                </a:solidFill>
              </a:rPr>
              <a:t>Filling</a:t>
            </a:r>
          </a:p>
        </p:txBody>
      </p:sp>
      <p:sp>
        <p:nvSpPr>
          <p:cNvPr id="31755" name="TextBox 17">
            <a:extLst>
              <a:ext uri="{FF2B5EF4-FFF2-40B4-BE49-F238E27FC236}">
                <a16:creationId xmlns:a16="http://schemas.microsoft.com/office/drawing/2014/main" id="{FB9EA3BA-30D5-4939-B998-01165CB47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9063" y="3505200"/>
            <a:ext cx="1214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>
                <a:solidFill>
                  <a:srgbClr val="FFFF00"/>
                </a:solidFill>
              </a:rPr>
              <a:t>Silage bags</a:t>
            </a:r>
          </a:p>
        </p:txBody>
      </p:sp>
      <p:sp>
        <p:nvSpPr>
          <p:cNvPr id="31756" name="TextBox 18">
            <a:extLst>
              <a:ext uri="{FF2B5EF4-FFF2-40B4-BE49-F238E27FC236}">
                <a16:creationId xmlns:a16="http://schemas.microsoft.com/office/drawing/2014/main" id="{85C75706-151F-4139-9D54-1640C46C4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397625"/>
            <a:ext cx="1657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>
                <a:solidFill>
                  <a:srgbClr val="FFFF00"/>
                </a:solidFill>
              </a:rPr>
              <a:t>Airtight packing</a:t>
            </a:r>
          </a:p>
        </p:txBody>
      </p:sp>
      <p:sp>
        <p:nvSpPr>
          <p:cNvPr id="31757" name="TextBox 19">
            <a:extLst>
              <a:ext uri="{FF2B5EF4-FFF2-40B4-BE49-F238E27FC236}">
                <a16:creationId xmlns:a16="http://schemas.microsoft.com/office/drawing/2014/main" id="{10964CDD-54C4-41F4-A4FC-65B2B7DC5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427" y="6348413"/>
            <a:ext cx="2279150" cy="4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 dirty="0">
                <a:solidFill>
                  <a:srgbClr val="FFFF00"/>
                </a:solidFill>
              </a:rPr>
              <a:t>Silage bags for storage</a:t>
            </a:r>
          </a:p>
        </p:txBody>
      </p:sp>
      <p:sp>
        <p:nvSpPr>
          <p:cNvPr id="31758" name="TextBox 20">
            <a:extLst>
              <a:ext uri="{FF2B5EF4-FFF2-40B4-BE49-F238E27FC236}">
                <a16:creationId xmlns:a16="http://schemas.microsoft.com/office/drawing/2014/main" id="{D14C2F8E-FC63-4EAB-AC62-BF8A6A6A3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363" y="6427788"/>
            <a:ext cx="1377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ts val="3200"/>
              </a:lnSpc>
            </a:pPr>
            <a:r>
              <a:rPr lang="en-US" altLang="en-US">
                <a:solidFill>
                  <a:srgbClr val="FFFF00"/>
                </a:solidFill>
              </a:rPr>
              <a:t>Drying silage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 bwMode="auto">
          <a:xfrm>
            <a:off x="4409945" y="685800"/>
            <a:ext cx="324127" cy="253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4800" dirty="0"/>
              <a:t> </a:t>
            </a:r>
          </a:p>
          <a:p>
            <a:pPr algn="ctr">
              <a:lnSpc>
                <a:spcPts val="3200"/>
              </a:lnSpc>
            </a:pPr>
            <a:endParaRPr lang="en-US" sz="2400" dirty="0"/>
          </a:p>
          <a:p>
            <a:pPr algn="ctr">
              <a:lnSpc>
                <a:spcPts val="3200"/>
              </a:lnSpc>
            </a:pPr>
            <a:endParaRPr lang="en-US" sz="2400" dirty="0"/>
          </a:p>
          <a:p>
            <a:pPr algn="ctr">
              <a:lnSpc>
                <a:spcPts val="3200"/>
              </a:lnSpc>
            </a:pPr>
            <a:endParaRPr lang="en-US" sz="2400" dirty="0"/>
          </a:p>
          <a:p>
            <a:pPr algn="ctr">
              <a:lnSpc>
                <a:spcPts val="3200"/>
              </a:lnSpc>
            </a:pPr>
            <a:endParaRPr lang="en-US" sz="2400" dirty="0"/>
          </a:p>
          <a:p>
            <a:pPr algn="ctr">
              <a:lnSpc>
                <a:spcPts val="3200"/>
              </a:lnSpc>
            </a:pPr>
            <a:endParaRPr lang="en-US" sz="2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33" y="1628800"/>
            <a:ext cx="1527133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0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FFACB-F249-4CB6-99EC-8BEC50C0F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5" y="126587"/>
            <a:ext cx="7886700" cy="13255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29F56-87A9-4028-B8CA-4D0E7A63D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74" y="1272210"/>
            <a:ext cx="8693426" cy="52206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Feed and fodder scarcity are the main limiting factor in India for attaining dairy productivity besides genetic potential of animals</a:t>
            </a:r>
          </a:p>
          <a:p>
            <a:r>
              <a:rPr lang="en-US" dirty="0"/>
              <a:t>The country faces a net deficit of 35.6 % green fodder, 10.95% dry crop residues and 44% concentrate feed ingredients </a:t>
            </a:r>
            <a:r>
              <a:rPr lang="en-US" sz="1900" dirty="0"/>
              <a:t>(IGFRI, 2017)</a:t>
            </a:r>
          </a:p>
          <a:p>
            <a:r>
              <a:rPr lang="en-US" dirty="0"/>
              <a:t>Annual growth of concentrate feed price- 8% but milk price growth rate is 5-6%</a:t>
            </a:r>
          </a:p>
          <a:p>
            <a:r>
              <a:rPr lang="en-US" dirty="0"/>
              <a:t>Implication: Very high cost of production (70-80%) for marginal and small farmers</a:t>
            </a:r>
          </a:p>
          <a:p>
            <a:r>
              <a:rPr lang="en-US" dirty="0"/>
              <a:t>Need for improved green fodder with good nutritional quality</a:t>
            </a:r>
          </a:p>
          <a:p>
            <a:r>
              <a:rPr lang="en-US" dirty="0"/>
              <a:t>How landless/marginal/small farmers get benefit?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CCB003-A24C-4350-9CC9-BD445108D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441" y="6368419"/>
            <a:ext cx="330579" cy="39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>
            <a:extLst>
              <a:ext uri="{FF2B5EF4-FFF2-40B4-BE49-F238E27FC236}">
                <a16:creationId xmlns:a16="http://schemas.microsoft.com/office/drawing/2014/main" id="{AF51CE25-13E6-422A-991F-519CC0F68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534525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51078-1C81-4268-A297-335FA7E52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dirty="0"/>
              <a:t>Objectives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8EC49-8915-4EAC-BE15-DF45EEE9B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1371600"/>
            <a:ext cx="8534400" cy="502920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700" dirty="0"/>
              <a:t>To find the expenditure pattern of the small, medium and large farmers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700" dirty="0"/>
              <a:t>To find alternate solutions for green fodder scarcity in lean seasons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700" dirty="0"/>
              <a:t>Piloting the green fodder and silage enterprise models</a:t>
            </a:r>
          </a:p>
        </p:txBody>
      </p:sp>
    </p:spTree>
    <p:extLst>
      <p:ext uri="{BB962C8B-B14F-4D97-AF65-F5344CB8AC3E}">
        <p14:creationId xmlns:p14="http://schemas.microsoft.com/office/powerpoint/2010/main" val="1530978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51078-1C81-4268-A297-335FA7E52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8EC49-8915-4EAC-BE15-DF45EEE9B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1219200"/>
            <a:ext cx="8534400" cy="51816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Household survey- 316 households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Landless- 9%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Small (0.1-2 acres)- 26%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Medium (2.1-4 acres)- 38%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Large (&gt;4 acres)- 27%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Random selection of households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Analysis of variance (ANOVA) to find differences of expenditure pattern between classes of households</a:t>
            </a:r>
          </a:p>
          <a:p>
            <a:pPr marL="457200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Piloting 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Silage as alternate enterprise to conserve green fodder for lean period</a:t>
            </a:r>
          </a:p>
          <a:p>
            <a:pPr marL="1200150" lvl="1" indent="-45720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6 farmers according to willingness and availability of green fodder (COFS 29)</a:t>
            </a:r>
          </a:p>
        </p:txBody>
      </p:sp>
    </p:spTree>
    <p:extLst>
      <p:ext uri="{BB962C8B-B14F-4D97-AF65-F5344CB8AC3E}">
        <p14:creationId xmlns:p14="http://schemas.microsoft.com/office/powerpoint/2010/main" val="506805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DF789-5875-4E0C-857D-D668E50DD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56" y="127406"/>
            <a:ext cx="8941087" cy="132556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Results: Feed &amp; fodder expenditure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9AC49E-03F0-40A0-92D5-DA5534B37F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233570"/>
              </p:ext>
            </p:extLst>
          </p:nvPr>
        </p:nvGraphicFramePr>
        <p:xfrm>
          <a:off x="101456" y="1249821"/>
          <a:ext cx="8941086" cy="471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0644">
                  <a:extLst>
                    <a:ext uri="{9D8B030D-6E8A-4147-A177-3AD203B41FA5}">
                      <a16:colId xmlns:a16="http://schemas.microsoft.com/office/drawing/2014/main" val="98354359"/>
                    </a:ext>
                  </a:extLst>
                </a:gridCol>
                <a:gridCol w="1481657">
                  <a:extLst>
                    <a:ext uri="{9D8B030D-6E8A-4147-A177-3AD203B41FA5}">
                      <a16:colId xmlns:a16="http://schemas.microsoft.com/office/drawing/2014/main" val="2035134721"/>
                    </a:ext>
                  </a:extLst>
                </a:gridCol>
                <a:gridCol w="1249503">
                  <a:extLst>
                    <a:ext uri="{9D8B030D-6E8A-4147-A177-3AD203B41FA5}">
                      <a16:colId xmlns:a16="http://schemas.microsoft.com/office/drawing/2014/main" val="373015425"/>
                    </a:ext>
                  </a:extLst>
                </a:gridCol>
                <a:gridCol w="1393846">
                  <a:extLst>
                    <a:ext uri="{9D8B030D-6E8A-4147-A177-3AD203B41FA5}">
                      <a16:colId xmlns:a16="http://schemas.microsoft.com/office/drawing/2014/main" val="3981398197"/>
                    </a:ext>
                  </a:extLst>
                </a:gridCol>
                <a:gridCol w="1018568">
                  <a:extLst>
                    <a:ext uri="{9D8B030D-6E8A-4147-A177-3AD203B41FA5}">
                      <a16:colId xmlns:a16="http://schemas.microsoft.com/office/drawing/2014/main" val="1901223616"/>
                    </a:ext>
                  </a:extLst>
                </a:gridCol>
                <a:gridCol w="749579">
                  <a:extLst>
                    <a:ext uri="{9D8B030D-6E8A-4147-A177-3AD203B41FA5}">
                      <a16:colId xmlns:a16="http://schemas.microsoft.com/office/drawing/2014/main" val="3236868244"/>
                    </a:ext>
                  </a:extLst>
                </a:gridCol>
                <a:gridCol w="867289">
                  <a:extLst>
                    <a:ext uri="{9D8B030D-6E8A-4147-A177-3AD203B41FA5}">
                      <a16:colId xmlns:a16="http://schemas.microsoft.com/office/drawing/2014/main" val="716527751"/>
                    </a:ext>
                  </a:extLst>
                </a:gridCol>
              </a:tblGrid>
              <a:tr h="8075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Variable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Landless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 acre)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Small farm (0.1-2 acres)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Medium farm (2.1- 4 acres)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farm (&gt;4 acres)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 value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4030428"/>
                  </a:ext>
                </a:extLst>
              </a:tr>
              <a:tr h="400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households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353669"/>
                  </a:ext>
                </a:extLst>
              </a:tr>
              <a:tr h="400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milking animals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5948945"/>
                  </a:ext>
                </a:extLst>
              </a:tr>
              <a:tr h="400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adult bovine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0612810"/>
                  </a:ext>
                </a:extLst>
              </a:tr>
              <a:tr h="514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milk litre/day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0435704"/>
                  </a:ext>
                </a:extLst>
              </a:tr>
              <a:tr h="514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Expenditure- concentrate feed*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3325465"/>
                  </a:ext>
                </a:extLst>
              </a:tr>
              <a:tr h="514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Expenditure- crop residue*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16821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3205598"/>
                  </a:ext>
                </a:extLst>
              </a:tr>
              <a:tr h="400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dairy income*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43040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60888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86412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4888471"/>
                  </a:ext>
                </a:extLst>
              </a:tr>
              <a:tr h="514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 for green fodder (acre)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8.636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274956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686D2B9-E32B-4CF5-8BC0-5DAF0E3FA462}"/>
              </a:ext>
            </a:extLst>
          </p:cNvPr>
          <p:cNvSpPr/>
          <p:nvPr/>
        </p:nvSpPr>
        <p:spPr>
          <a:xfrm>
            <a:off x="2667000" y="3872783"/>
            <a:ext cx="2133600" cy="9409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174843-DD44-49BC-9E54-C3EF0AEE455B}"/>
              </a:ext>
            </a:extLst>
          </p:cNvPr>
          <p:cNvSpPr/>
          <p:nvPr/>
        </p:nvSpPr>
        <p:spPr>
          <a:xfrm>
            <a:off x="5337381" y="3872783"/>
            <a:ext cx="2024076" cy="9409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BAD17-FAA5-44B9-8AB3-7C73DABC315C}"/>
              </a:ext>
            </a:extLst>
          </p:cNvPr>
          <p:cNvSpPr txBox="1"/>
          <p:nvPr/>
        </p:nvSpPr>
        <p:spPr bwMode="auto">
          <a:xfrm>
            <a:off x="-914400" y="5845345"/>
            <a:ext cx="6264696" cy="45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	source: Recent Household survey 2019 (316 households)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6D80E3-A094-4E54-9657-10FCE8571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441" y="6368419"/>
            <a:ext cx="330579" cy="39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>
            <a:extLst>
              <a:ext uri="{FF2B5EF4-FFF2-40B4-BE49-F238E27FC236}">
                <a16:creationId xmlns:a16="http://schemas.microsoft.com/office/drawing/2014/main" id="{ADC282C1-F827-42FD-89AB-6535A4169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559835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7810-5E45-4ACA-B5BC-C084A7613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52" y="142875"/>
            <a:ext cx="8709248" cy="1143000"/>
          </a:xfrm>
        </p:spPr>
        <p:txBody>
          <a:bodyPr/>
          <a:lstStyle/>
          <a:p>
            <a:r>
              <a:rPr lang="en-US" dirty="0"/>
              <a:t>Results: Dairy productivity vs improved forage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5160B81-E5E4-4BE7-B1E0-0BAF97A63E70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1043608" y="1428750"/>
          <a:ext cx="670708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165">
                  <a:extLst>
                    <a:ext uri="{9D8B030D-6E8A-4147-A177-3AD203B41FA5}">
                      <a16:colId xmlns:a16="http://schemas.microsoft.com/office/drawing/2014/main" val="2116989590"/>
                    </a:ext>
                  </a:extLst>
                </a:gridCol>
                <a:gridCol w="1847751">
                  <a:extLst>
                    <a:ext uri="{9D8B030D-6E8A-4147-A177-3AD203B41FA5}">
                      <a16:colId xmlns:a16="http://schemas.microsoft.com/office/drawing/2014/main" val="2594325427"/>
                    </a:ext>
                  </a:extLst>
                </a:gridCol>
                <a:gridCol w="2759172">
                  <a:extLst>
                    <a:ext uri="{9D8B030D-6E8A-4147-A177-3AD203B41FA5}">
                      <a16:colId xmlns:a16="http://schemas.microsoft.com/office/drawing/2014/main" val="3562960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Fodder variety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Milk yield (Mean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No of animals</a:t>
                      </a: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2509715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COFS-29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5.41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117</a:t>
                      </a: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3808476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Other green fodder 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3.85</a:t>
                      </a:r>
                    </a:p>
                  </a:txBody>
                  <a:tcPr marT="45668" marB="456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156</a:t>
                      </a:r>
                    </a:p>
                  </a:txBody>
                  <a:tcPr marT="45668" marB="45668"/>
                </a:tc>
                <a:extLst>
                  <a:ext uri="{0D108BD9-81ED-4DB2-BD59-A6C34878D82A}">
                    <a16:rowId xmlns:a16="http://schemas.microsoft.com/office/drawing/2014/main" val="1150887782"/>
                  </a:ext>
                </a:extLst>
              </a:tr>
            </a:tbl>
          </a:graphicData>
        </a:graphic>
      </p:graphicFrame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AC9BBF35-DEC5-415F-8864-434CE73E1992}"/>
              </a:ext>
            </a:extLst>
          </p:cNvPr>
          <p:cNvGraphicFramePr>
            <a:graphicFrameLocks/>
          </p:cNvGraphicFramePr>
          <p:nvPr/>
        </p:nvGraphicFramePr>
        <p:xfrm>
          <a:off x="714152" y="2684145"/>
          <a:ext cx="7366000" cy="3513986"/>
        </p:xfrm>
        <a:graphic>
          <a:graphicData uri="http://schemas.openxmlformats.org/drawingml/2006/table">
            <a:tbl>
              <a:tblPr firstRow="1" firstCol="1" bandRow="1"/>
              <a:tblGrid>
                <a:gridCol w="2253088">
                  <a:extLst>
                    <a:ext uri="{9D8B030D-6E8A-4147-A177-3AD203B41FA5}">
                      <a16:colId xmlns:a16="http://schemas.microsoft.com/office/drawing/2014/main" val="2086499433"/>
                    </a:ext>
                  </a:extLst>
                </a:gridCol>
                <a:gridCol w="288051">
                  <a:extLst>
                    <a:ext uri="{9D8B030D-6E8A-4147-A177-3AD203B41FA5}">
                      <a16:colId xmlns:a16="http://schemas.microsoft.com/office/drawing/2014/main" val="1669122429"/>
                    </a:ext>
                  </a:extLst>
                </a:gridCol>
                <a:gridCol w="117732">
                  <a:extLst>
                    <a:ext uri="{9D8B030D-6E8A-4147-A177-3AD203B41FA5}">
                      <a16:colId xmlns:a16="http://schemas.microsoft.com/office/drawing/2014/main" val="3601804920"/>
                    </a:ext>
                  </a:extLst>
                </a:gridCol>
                <a:gridCol w="674410">
                  <a:extLst>
                    <a:ext uri="{9D8B030D-6E8A-4147-A177-3AD203B41FA5}">
                      <a16:colId xmlns:a16="http://schemas.microsoft.com/office/drawing/2014/main" val="3036529447"/>
                    </a:ext>
                  </a:extLst>
                </a:gridCol>
                <a:gridCol w="864154">
                  <a:extLst>
                    <a:ext uri="{9D8B030D-6E8A-4147-A177-3AD203B41FA5}">
                      <a16:colId xmlns:a16="http://schemas.microsoft.com/office/drawing/2014/main" val="1247671739"/>
                    </a:ext>
                  </a:extLst>
                </a:gridCol>
                <a:gridCol w="648116">
                  <a:extLst>
                    <a:ext uri="{9D8B030D-6E8A-4147-A177-3AD203B41FA5}">
                      <a16:colId xmlns:a16="http://schemas.microsoft.com/office/drawing/2014/main" val="2063769973"/>
                    </a:ext>
                  </a:extLst>
                </a:gridCol>
                <a:gridCol w="1296231">
                  <a:extLst>
                    <a:ext uri="{9D8B030D-6E8A-4147-A177-3AD203B41FA5}">
                      <a16:colId xmlns:a16="http://schemas.microsoft.com/office/drawing/2014/main" val="1382198114"/>
                    </a:ext>
                  </a:extLst>
                </a:gridCol>
                <a:gridCol w="1224218">
                  <a:extLst>
                    <a:ext uri="{9D8B030D-6E8A-4147-A177-3AD203B41FA5}">
                      <a16:colId xmlns:a16="http://schemas.microsoft.com/office/drawing/2014/main" val="2017172962"/>
                    </a:ext>
                  </a:extLst>
                </a:gridCol>
              </a:tblGrid>
              <a:tr h="26389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Price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Price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DM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DM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CP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CP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TDN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793678"/>
                  </a:ext>
                </a:extLst>
              </a:tr>
              <a:tr h="35216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Concentrate feed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796488"/>
                  </a:ext>
                </a:extLst>
              </a:tr>
              <a:tr h="35216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Nutrients/ kg feed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0.18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128376"/>
                  </a:ext>
                </a:extLst>
              </a:tr>
              <a:tr h="47189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 per kg nutrients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111.11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111.11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31.75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072332"/>
                  </a:ext>
                </a:extLst>
              </a:tr>
              <a:tr h="38483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fodder (COFS-29)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800" dirty="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</a:t>
                      </a:r>
                      <a:endParaRPr lang="en-US" sz="1800" dirty="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45.5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652417"/>
                  </a:ext>
                </a:extLst>
              </a:tr>
              <a:tr h="35216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Nutrients/kg fodder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0.019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0.019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0.104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253116"/>
                  </a:ext>
                </a:extLst>
              </a:tr>
              <a:tr h="47189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 per kg nutrients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52.63</a:t>
                      </a: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52.63</a:t>
                      </a:r>
                      <a:endParaRPr lang="en-US" sz="1800"/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9.61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437810"/>
                  </a:ext>
                </a:extLst>
              </a:tr>
              <a:tr h="263897">
                <a:tc gridSpan="8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Concentrate Vs Green cost-benefit analysis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306827"/>
                  </a:ext>
                </a:extLst>
              </a:tr>
              <a:tr h="3371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Savings (INR/kg nutrients)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58.48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22.14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104892"/>
                  </a:ext>
                </a:extLst>
              </a:tr>
              <a:tr h="2638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Saving (%)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52.6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93" marR="425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69.8</a:t>
                      </a:r>
                    </a:p>
                  </a:txBody>
                  <a:tcPr marL="42596" marR="425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831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9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4B26-E529-46B8-9D19-75996E1CB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33048" cy="1143000"/>
          </a:xfrm>
        </p:spPr>
        <p:txBody>
          <a:bodyPr/>
          <a:lstStyle/>
          <a:p>
            <a:r>
              <a:rPr lang="en-US" dirty="0"/>
              <a:t>Results: Land use economics green fodder vs other crops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AC88554-B040-4904-A346-0BE28B283D1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358686149"/>
              </p:ext>
            </p:extLst>
          </p:nvPr>
        </p:nvGraphicFramePr>
        <p:xfrm>
          <a:off x="457200" y="1736565"/>
          <a:ext cx="8229600" cy="3955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>
                  <a:extLst>
                    <a:ext uri="{9D8B030D-6E8A-4147-A177-3AD203B41FA5}">
                      <a16:colId xmlns:a16="http://schemas.microsoft.com/office/drawing/2014/main" val="1224575732"/>
                    </a:ext>
                  </a:extLst>
                </a:gridCol>
                <a:gridCol w="716632">
                  <a:extLst>
                    <a:ext uri="{9D8B030D-6E8A-4147-A177-3AD203B41FA5}">
                      <a16:colId xmlns:a16="http://schemas.microsoft.com/office/drawing/2014/main" val="91557279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0238068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2429377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4813109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205777482"/>
                    </a:ext>
                  </a:extLst>
                </a:gridCol>
              </a:tblGrid>
              <a:tr h="5652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Crop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Revenue </a:t>
                      </a:r>
                      <a:r>
                        <a:rPr lang="en-US" sz="1600" dirty="0">
                          <a:effectLst/>
                        </a:rPr>
                        <a:t> (INR) 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Std. Deviation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Cost of 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production (INR)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Net income (INR)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1616019887"/>
                  </a:ext>
                </a:extLst>
              </a:tr>
              <a:tr h="410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Sorghum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30,000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14,142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10,000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20,000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1161236980"/>
                  </a:ext>
                </a:extLst>
              </a:tr>
              <a:tr h="410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Maize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26,583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18,270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12,000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14,583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1394721137"/>
                  </a:ext>
                </a:extLst>
              </a:tr>
              <a:tr h="410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Rice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316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33,378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29,842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15,000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18,378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3574090633"/>
                  </a:ext>
                </a:extLst>
              </a:tr>
              <a:tr h="410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Cotton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132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28,769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18,021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15,000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13,769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2775548067"/>
                  </a:ext>
                </a:extLst>
              </a:tr>
              <a:tr h="4108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Groundnut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15,500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23,402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10,000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5,500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397727844"/>
                  </a:ext>
                </a:extLst>
              </a:tr>
              <a:tr h="5652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COFS fodder if sold fresh*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42,000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  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3,000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</a:rPr>
                        <a:t>39,000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2974129469"/>
                  </a:ext>
                </a:extLst>
              </a:tr>
              <a:tr h="5652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Milk yield fed with COFS**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1,13,300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39200</a:t>
                      </a:r>
                      <a:r>
                        <a:rPr lang="en-GB" sz="1600" baseline="30000" dirty="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74,100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/>
                </a:tc>
                <a:extLst>
                  <a:ext uri="{0D108BD9-81ED-4DB2-BD59-A6C34878D82A}">
                    <a16:rowId xmlns:a16="http://schemas.microsoft.com/office/drawing/2014/main" val="292788433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5AA0591-F3BF-42DB-9CA6-5A7E38A5E51B}"/>
              </a:ext>
            </a:extLst>
          </p:cNvPr>
          <p:cNvSpPr txBox="1"/>
          <p:nvPr/>
        </p:nvSpPr>
        <p:spPr bwMode="auto">
          <a:xfrm>
            <a:off x="352089" y="1233863"/>
            <a:ext cx="4221798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For 6 months- one season</a:t>
            </a:r>
          </a:p>
        </p:txBody>
      </p:sp>
    </p:spTree>
    <p:extLst>
      <p:ext uri="{BB962C8B-B14F-4D97-AF65-F5344CB8AC3E}">
        <p14:creationId xmlns:p14="http://schemas.microsoft.com/office/powerpoint/2010/main" val="402258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B3E2-F580-42A3-993B-3C4834C78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r>
              <a:rPr lang="en-US" dirty="0"/>
              <a:t>Discussion: Opportunities for institutional innovations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A2DB0-83C9-461E-9CD3-7F1CC84903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504" y="1106837"/>
            <a:ext cx="8928992" cy="45720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High demand for COFS-29 seeds (farmer to farmer seed sale started) and Super Napier cuttings 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Landless and small farmers are spending more cost towards crop residues which is low in nutritional value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Potential for green fodder enterprise development (landless farmers will be benefitted)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Seasonal shortage of green fodder in summer</a:t>
            </a:r>
          </a:p>
          <a:p>
            <a:pPr marL="120015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Silage enterprise development</a:t>
            </a:r>
          </a:p>
          <a:p>
            <a:pPr marL="120015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Individual bags/ village level silage pits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Need support for women friendly machineries for fodder cutting and silage making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Seed production, silage making and dairy production will increase income per acre of land</a:t>
            </a:r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043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08CF-55A0-4D88-BF01-64E9045AC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6" y="188640"/>
            <a:ext cx="8229600" cy="1143000"/>
          </a:xfrm>
        </p:spPr>
        <p:txBody>
          <a:bodyPr/>
          <a:lstStyle/>
          <a:p>
            <a:r>
              <a:rPr lang="en-US" dirty="0"/>
              <a:t>Lessons/challenges</a:t>
            </a:r>
            <a:r>
              <a:rPr lang="en-US"/>
              <a:t>/ opportunities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7A106-2FC7-42BC-B2D1-C855C53C10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" y="1143000"/>
            <a:ext cx="8971594" cy="4922792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There is fast adoption for any new forage introduction (COFS-29 and Super Napier)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There is issue of machinery- Big load chopper not suitable for small farms &lt;0.5 acre land-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Need innovation for machineries for cutting fodder and chopping (women friendly)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Institutional mechanism/ support/ innovation required for youth and women to take green fodder enterprise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Large farmers are willing to allocate land for fodder production if there is demand and market within village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Landless and marginal spare some money from CR to green fodder which increase productivity- but there need for a platform to initiate this innovation with collective machinery/ renting- digital platform for demand and supply</a:t>
            </a:r>
          </a:p>
        </p:txBody>
      </p:sp>
    </p:spTree>
    <p:extLst>
      <p:ext uri="{BB962C8B-B14F-4D97-AF65-F5344CB8AC3E}">
        <p14:creationId xmlns:p14="http://schemas.microsoft.com/office/powerpoint/2010/main" val="2792310223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72D3DF54D47D46A52DBE41EBA483AA" ma:contentTypeVersion="10" ma:contentTypeDescription="Create a new document." ma:contentTypeScope="" ma:versionID="45fb2f2055717850f439f78bc9e89bc3">
  <xsd:schema xmlns:xsd="http://www.w3.org/2001/XMLSchema" xmlns:xs="http://www.w3.org/2001/XMLSchema" xmlns:p="http://schemas.microsoft.com/office/2006/metadata/properties" xmlns:ns3="601df9a7-39a1-49f0-bbb3-741b3be87e28" targetNamespace="http://schemas.microsoft.com/office/2006/metadata/properties" ma:root="true" ma:fieldsID="2603d588ea22f7157334f22fac1b3e50" ns3:_="">
    <xsd:import namespace="601df9a7-39a1-49f0-bbb3-741b3be87e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1df9a7-39a1-49f0-bbb3-741b3be87e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AE264-CE3F-43CF-9CC0-E82876B271DB}">
  <ds:schemaRefs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601df9a7-39a1-49f0-bbb3-741b3be87e28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684504B-685D-4DA7-B844-601D8B61B8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307B09-8D84-4170-8970-DFAC827B9D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1df9a7-39a1-49f0-bbb3-741b3be87e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</TotalTime>
  <Words>861</Words>
  <Application>Microsoft Office PowerPoint</Application>
  <PresentationFormat>On-screen Show (4:3)</PresentationFormat>
  <Paragraphs>233</Paragraphs>
  <Slides>13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ilri_powerpoint_template_apr2013</vt:lpstr>
      <vt:lpstr>PowerPoint Presentation</vt:lpstr>
      <vt:lpstr>Context</vt:lpstr>
      <vt:lpstr>Objectives of the study</vt:lpstr>
      <vt:lpstr>Methodology</vt:lpstr>
      <vt:lpstr>Results: Feed &amp; fodder expenditure</vt:lpstr>
      <vt:lpstr>Results: Dairy productivity vs improved forage</vt:lpstr>
      <vt:lpstr>Results: Land use economics green fodder vs other crops</vt:lpstr>
      <vt:lpstr>Discussion: Opportunities for institutional innovations</vt:lpstr>
      <vt:lpstr>Lessons/challenges/ opportunities</vt:lpstr>
      <vt:lpstr>Bag silage method- innovation (6 farmers) </vt:lpstr>
      <vt:lpstr>COFS 29 fodder and women harvesting fodder </vt:lpstr>
      <vt:lpstr>Silage making process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Adie, Aberra (ILRI)</dc:creator>
  <cp:lastModifiedBy>Mulat, Bizuwork (ILRI)</cp:lastModifiedBy>
  <cp:revision>323</cp:revision>
  <cp:lastPrinted>2019-08-29T11:53:48Z</cp:lastPrinted>
  <dcterms:created xsi:type="dcterms:W3CDTF">2014-10-14T11:03:37Z</dcterms:created>
  <dcterms:modified xsi:type="dcterms:W3CDTF">2020-02-20T11:44:41Z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0x0101008E72D3DF54D47D46A52DBE41EBA483AA</vt:lpwstr>
  </property>
</Properties>
</file>