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4"/>
  </p:notesMasterIdLst>
  <p:handoutMasterIdLst>
    <p:handoutMasterId r:id="rId15"/>
  </p:handoutMasterIdLst>
  <p:sldIdLst>
    <p:sldId id="256" r:id="rId6"/>
    <p:sldId id="296" r:id="rId7"/>
    <p:sldId id="297" r:id="rId8"/>
    <p:sldId id="299" r:id="rId9"/>
    <p:sldId id="300" r:id="rId10"/>
    <p:sldId id="301" r:id="rId11"/>
    <p:sldId id="302" r:id="rId12"/>
    <p:sldId id="257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725" autoAdjust="0"/>
    <p:restoredTop sz="85553" autoAdjust="0"/>
  </p:normalViewPr>
  <p:slideViewPr>
    <p:cSldViewPr>
      <p:cViewPr varScale="1">
        <p:scale>
          <a:sx n="98" d="100"/>
          <a:sy n="98" d="100"/>
        </p:scale>
        <p:origin x="248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5/24/2018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5/24/2018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76200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92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0E8873A-393D-408D-AA67-85D76FCDD1AA}" type="datetimeFigureOut">
              <a:rPr lang="en-US" smtClean="0"/>
              <a:t>5/24/2018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FC285E3-3736-4797-AF53-E5E38917D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05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1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28600" y="2057400"/>
            <a:ext cx="8686800" cy="685800"/>
          </a:xfrm>
        </p:spPr>
        <p:txBody>
          <a:bodyPr/>
          <a:lstStyle/>
          <a:p>
            <a:r>
              <a:rPr lang="en-US" sz="3600" dirty="0">
                <a:latin typeface="+mn-lt"/>
              </a:rPr>
              <a:t>Using typologies for technology targeting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98A7714-9DF2-AA4D-98CB-EFACB2DCE3EB}"/>
              </a:ext>
            </a:extLst>
          </p:cNvPr>
          <p:cNvSpPr txBox="1">
            <a:spLocks/>
          </p:cNvSpPr>
          <p:nvPr/>
        </p:nvSpPr>
        <p:spPr>
          <a:xfrm>
            <a:off x="914400" y="3962400"/>
            <a:ext cx="7772400" cy="1219200"/>
          </a:xfrm>
          <a:prstGeom prst="rect">
            <a:avLst/>
          </a:prstGeom>
        </p:spPr>
        <p:txBody>
          <a:bodyPr/>
          <a:lstStyle>
            <a:lvl1pPr marL="114300" indent="0" algn="ctr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2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1148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+mn-lt"/>
              </a:rPr>
              <a:t>Jeroen Groot (WUR), Beliyou Haile (IFPRI) and Carlo Azzari (IFPRI)</a:t>
            </a:r>
          </a:p>
          <a:p>
            <a:r>
              <a:rPr lang="en-US" dirty="0">
                <a:latin typeface="+mn-lt"/>
              </a:rPr>
              <a:t>Africa RISING ESA project review and planning meeting </a:t>
            </a:r>
          </a:p>
          <a:p>
            <a:r>
              <a:rPr lang="en-US" dirty="0">
                <a:latin typeface="+mn-lt"/>
              </a:rPr>
              <a:t>12 September 2017</a:t>
            </a:r>
          </a:p>
          <a:p>
            <a:r>
              <a:rPr lang="en-US" dirty="0">
                <a:latin typeface="+mn-lt"/>
              </a:rPr>
              <a:t>Zanzibar, Tanzania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typologies for targeting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48256"/>
            <a:ext cx="8229600" cy="3992563"/>
          </a:xfrm>
        </p:spPr>
        <p:txBody>
          <a:bodyPr/>
          <a:lstStyle/>
          <a:p>
            <a:r>
              <a:rPr lang="en-US" dirty="0"/>
              <a:t>We assume that: technologies are suitable for specific farms or farm types, dependent on, e.g.:</a:t>
            </a:r>
          </a:p>
          <a:p>
            <a:pPr lvl="1"/>
            <a:r>
              <a:rPr lang="en-US" dirty="0"/>
              <a:t>Farm size</a:t>
            </a:r>
          </a:p>
          <a:p>
            <a:pPr lvl="1"/>
            <a:r>
              <a:rPr lang="en-US" dirty="0"/>
              <a:t>Production orientation</a:t>
            </a:r>
          </a:p>
          <a:p>
            <a:pPr lvl="1"/>
            <a:r>
              <a:rPr lang="en-US" dirty="0"/>
              <a:t>Farmer perspective and ambitions</a:t>
            </a:r>
          </a:p>
          <a:p>
            <a:endParaRPr lang="en-US" dirty="0"/>
          </a:p>
          <a:p>
            <a:r>
              <a:rPr lang="en-US" dirty="0"/>
              <a:t>To scale out to new farms we have to identify the farm type to propose the most promising interventions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3856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Assigning farms to an existing typology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Steps:</a:t>
            </a:r>
          </a:p>
          <a:p>
            <a:pPr lvl="1"/>
            <a:r>
              <a:rPr lang="en-US" dirty="0"/>
              <a:t>Statistical typology: 4 farm types in each country</a:t>
            </a:r>
          </a:p>
          <a:p>
            <a:pPr lvl="1"/>
            <a:r>
              <a:rPr lang="en-US" dirty="0"/>
              <a:t>Identify 10-15 most discriminating variables 	</a:t>
            </a:r>
            <a:r>
              <a:rPr lang="en-US" dirty="0">
                <a:sym typeface="Wingdings"/>
              </a:rPr>
              <a:t> RDA</a:t>
            </a:r>
            <a:endParaRPr lang="en-US" dirty="0"/>
          </a:p>
          <a:p>
            <a:pPr lvl="1"/>
            <a:r>
              <a:rPr lang="en-US" dirty="0"/>
              <a:t>Collect data on farm for the 10-15 variables</a:t>
            </a:r>
          </a:p>
          <a:p>
            <a:pPr lvl="1"/>
            <a:r>
              <a:rPr lang="en-US" dirty="0"/>
              <a:t>Calculate probability of belonging to each type </a:t>
            </a:r>
            <a:r>
              <a:rPr lang="en-US" dirty="0">
                <a:sym typeface="Wingdings"/>
              </a:rPr>
              <a:t> NBC</a:t>
            </a:r>
            <a:endParaRPr lang="en-US" dirty="0"/>
          </a:p>
          <a:p>
            <a:pPr lvl="1"/>
            <a:r>
              <a:rPr lang="en-US" dirty="0"/>
              <a:t>Farm is assigned to the type with highest probability</a:t>
            </a:r>
          </a:p>
          <a:p>
            <a:pPr lvl="1"/>
            <a:endParaRPr lang="en-US" dirty="0"/>
          </a:p>
          <a:p>
            <a:r>
              <a:rPr lang="en-US" dirty="0"/>
              <a:t>We performed an </a:t>
            </a:r>
            <a:r>
              <a:rPr lang="en-US" i="1" dirty="0"/>
              <a:t>in-</a:t>
            </a:r>
            <a:r>
              <a:rPr lang="en-US" i="1" dirty="0" err="1"/>
              <a:t>silico</a:t>
            </a:r>
            <a:r>
              <a:rPr lang="en-US" i="1" dirty="0"/>
              <a:t> </a:t>
            </a:r>
            <a:r>
              <a:rPr lang="en-US" dirty="0"/>
              <a:t>experiment following these steps</a:t>
            </a:r>
          </a:p>
          <a:p>
            <a:pPr lvl="1"/>
            <a:endParaRPr lang="en-US" dirty="0"/>
          </a:p>
          <a:p>
            <a:r>
              <a:rPr lang="en-US" dirty="0"/>
              <a:t>RDA = redundancy analysis</a:t>
            </a:r>
          </a:p>
          <a:p>
            <a:r>
              <a:rPr lang="en-US" dirty="0"/>
              <a:t>NBC = naïve Bayesian classification</a:t>
            </a:r>
          </a:p>
        </p:txBody>
      </p:sp>
      <p:sp>
        <p:nvSpPr>
          <p:cNvPr id="4" name="Rectangle 3"/>
          <p:cNvSpPr/>
          <p:nvPr/>
        </p:nvSpPr>
        <p:spPr>
          <a:xfrm>
            <a:off x="6781800" y="2667000"/>
            <a:ext cx="457200" cy="3048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781800" y="4114800"/>
            <a:ext cx="457200" cy="3048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Elbow Connector 6"/>
          <p:cNvCxnSpPr>
            <a:stCxn id="5" idx="3"/>
            <a:endCxn id="4" idx="3"/>
          </p:cNvCxnSpPr>
          <p:nvPr/>
        </p:nvCxnSpPr>
        <p:spPr>
          <a:xfrm flipV="1">
            <a:off x="7239000" y="2819400"/>
            <a:ext cx="12700" cy="1447800"/>
          </a:xfrm>
          <a:prstGeom prst="bentConnector3">
            <a:avLst>
              <a:gd name="adj1" fmla="val 8722543"/>
            </a:avLst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367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RDA result:</a:t>
            </a:r>
            <a:br>
              <a:rPr lang="en-US" dirty="0"/>
            </a:br>
            <a:r>
              <a:rPr lang="en-US" dirty="0"/>
              <a:t>selected</a:t>
            </a:r>
            <a:br>
              <a:rPr lang="en-US" dirty="0"/>
            </a:br>
            <a:r>
              <a:rPr lang="en-US" dirty="0"/>
              <a:t>variables</a:t>
            </a:r>
          </a:p>
        </p:txBody>
      </p:sp>
      <p:pic>
        <p:nvPicPr>
          <p:cNvPr id="4" name="Content Placeholder 3" descr="Screen Shot 2017-09-11 at 13.54.2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41" r="-3041"/>
          <a:stretch>
            <a:fillRect/>
          </a:stretch>
        </p:blipFill>
        <p:spPr>
          <a:xfrm>
            <a:off x="3843528" y="1061049"/>
            <a:ext cx="4876800" cy="5796951"/>
          </a:xfrm>
        </p:spPr>
      </p:pic>
      <p:sp>
        <p:nvSpPr>
          <p:cNvPr id="5" name="Rectangle 4"/>
          <p:cNvSpPr/>
          <p:nvPr/>
        </p:nvSpPr>
        <p:spPr>
          <a:xfrm>
            <a:off x="457200" y="6324600"/>
            <a:ext cx="2704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RDA = redundancy analysis</a:t>
            </a:r>
          </a:p>
        </p:txBody>
      </p:sp>
    </p:spTree>
    <p:extLst>
      <p:ext uri="{BB962C8B-B14F-4D97-AF65-F5344CB8AC3E}">
        <p14:creationId xmlns:p14="http://schemas.microsoft.com/office/powerpoint/2010/main" val="19795559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NBC result: allocated farm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randomly selected 75% of the dataset to train the NBC</a:t>
            </a:r>
          </a:p>
          <a:p>
            <a:r>
              <a:rPr lang="en-US" dirty="0"/>
              <a:t>Tested allocation of 25% dataset to farm types                          (115-190 farms, dependent on dataset size)</a:t>
            </a:r>
          </a:p>
          <a:p>
            <a:endParaRPr lang="en-US" dirty="0"/>
          </a:p>
          <a:p>
            <a:r>
              <a:rPr lang="en-US" dirty="0"/>
              <a:t>High percentage of correct allocations to types:</a:t>
            </a:r>
          </a:p>
          <a:p>
            <a:pPr lvl="1"/>
            <a:r>
              <a:rPr lang="en-US" dirty="0"/>
              <a:t>Tanzania:	83.2%</a:t>
            </a:r>
          </a:p>
          <a:p>
            <a:pPr lvl="1"/>
            <a:r>
              <a:rPr lang="en-US" dirty="0"/>
              <a:t>Malawi:	82.1%</a:t>
            </a:r>
          </a:p>
          <a:p>
            <a:pPr lvl="1"/>
            <a:r>
              <a:rPr lang="en-US" dirty="0"/>
              <a:t>Ghana:	88.8%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6324600"/>
            <a:ext cx="3437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NBC = naïve Bayesian classification</a:t>
            </a:r>
          </a:p>
        </p:txBody>
      </p:sp>
    </p:spTree>
    <p:extLst>
      <p:ext uri="{BB962C8B-B14F-4D97-AF65-F5344CB8AC3E}">
        <p14:creationId xmlns:p14="http://schemas.microsoft.com/office/powerpoint/2010/main" val="4210093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step: allocate technologies to farms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similar approaches and statistical techniques</a:t>
            </a:r>
          </a:p>
          <a:p>
            <a:r>
              <a:rPr lang="en-US" dirty="0"/>
              <a:t>Combining typology (ARBES) databases with spatially explicit socio-economic and biophysical datasets</a:t>
            </a:r>
          </a:p>
          <a:p>
            <a:r>
              <a:rPr lang="en-US" dirty="0"/>
              <a:t>Using a small set of variables collected on farm by advisors or the farmers</a:t>
            </a:r>
          </a:p>
          <a:p>
            <a:r>
              <a:rPr lang="en-US" dirty="0"/>
              <a:t>Generating ranked lists of most promising set of technologies for a farm, given its:</a:t>
            </a:r>
          </a:p>
          <a:p>
            <a:pPr lvl="1"/>
            <a:r>
              <a:rPr lang="en-US" dirty="0"/>
              <a:t>Farm features</a:t>
            </a:r>
          </a:p>
          <a:p>
            <a:pPr lvl="1"/>
            <a:r>
              <a:rPr lang="en-US" dirty="0"/>
              <a:t>Socio-economic environment</a:t>
            </a:r>
          </a:p>
          <a:p>
            <a:pPr lvl="1"/>
            <a:r>
              <a:rPr lang="en-US" dirty="0"/>
              <a:t>Biophysical conditions</a:t>
            </a:r>
          </a:p>
          <a:p>
            <a:r>
              <a:rPr lang="en-US" dirty="0"/>
              <a:t>Move from “suitable for” farm types, to “suitable for” farms</a:t>
            </a:r>
          </a:p>
        </p:txBody>
      </p:sp>
    </p:spTree>
    <p:extLst>
      <p:ext uri="{BB962C8B-B14F-4D97-AF65-F5344CB8AC3E}">
        <p14:creationId xmlns:p14="http://schemas.microsoft.com/office/powerpoint/2010/main" val="507000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Targeting: dealing with differences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992563"/>
          </a:xfrm>
        </p:spPr>
        <p:txBody>
          <a:bodyPr/>
          <a:lstStyle/>
          <a:p>
            <a:r>
              <a:rPr lang="en-US" dirty="0"/>
              <a:t>Taking into account:</a:t>
            </a:r>
          </a:p>
          <a:p>
            <a:pPr lvl="1"/>
            <a:r>
              <a:rPr lang="en-US" dirty="0"/>
              <a:t>Biophysical conditions (using spatial data)</a:t>
            </a:r>
          </a:p>
          <a:p>
            <a:pPr lvl="1"/>
            <a:r>
              <a:rPr lang="en-US" dirty="0"/>
              <a:t>Socio-economic setting (using multiple datasets, ARBES/typology data)</a:t>
            </a:r>
          </a:p>
          <a:p>
            <a:pPr lvl="1"/>
            <a:r>
              <a:rPr lang="en-US" dirty="0"/>
              <a:t>Farm structure and endowment and household structure and relations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3275103" y="4888779"/>
            <a:ext cx="3272118" cy="7500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5" name="Cloud 4"/>
          <p:cNvSpPr/>
          <p:nvPr/>
        </p:nvSpPr>
        <p:spPr>
          <a:xfrm>
            <a:off x="3275103" y="3675531"/>
            <a:ext cx="3272118" cy="1060823"/>
          </a:xfrm>
          <a:prstGeom prst="cloud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383413" y="5009526"/>
            <a:ext cx="907690" cy="476874"/>
          </a:xfrm>
          <a:prstGeom prst="rect">
            <a:avLst/>
          </a:prstGeom>
          <a:solidFill>
            <a:schemeClr val="accent5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Handheld</a:t>
            </a:r>
          </a:p>
          <a:p>
            <a:pPr algn="ctr"/>
            <a:r>
              <a:rPr lang="en-US" sz="1200" dirty="0">
                <a:solidFill>
                  <a:srgbClr val="FFFFFF"/>
                </a:solidFill>
              </a:rPr>
              <a:t>device App</a:t>
            </a:r>
          </a:p>
        </p:txBody>
      </p:sp>
      <p:sp>
        <p:nvSpPr>
          <p:cNvPr id="7" name="Rectangle 6"/>
          <p:cNvSpPr/>
          <p:nvPr/>
        </p:nvSpPr>
        <p:spPr>
          <a:xfrm>
            <a:off x="4443503" y="5009526"/>
            <a:ext cx="907690" cy="476874"/>
          </a:xfrm>
          <a:prstGeom prst="rect">
            <a:avLst/>
          </a:prstGeom>
          <a:solidFill>
            <a:schemeClr val="accent5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Website</a:t>
            </a:r>
          </a:p>
        </p:txBody>
      </p:sp>
      <p:sp>
        <p:nvSpPr>
          <p:cNvPr id="8" name="Rectangle 7"/>
          <p:cNvSpPr/>
          <p:nvPr/>
        </p:nvSpPr>
        <p:spPr>
          <a:xfrm>
            <a:off x="5508049" y="5009526"/>
            <a:ext cx="907690" cy="476874"/>
          </a:xfrm>
          <a:prstGeom prst="rect">
            <a:avLst/>
          </a:prstGeom>
          <a:solidFill>
            <a:schemeClr val="accent5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PC</a:t>
            </a:r>
          </a:p>
          <a:p>
            <a:pPr algn="ctr"/>
            <a:r>
              <a:rPr lang="en-US" sz="1200" dirty="0">
                <a:solidFill>
                  <a:srgbClr val="FFFFFF"/>
                </a:solidFill>
              </a:rPr>
              <a:t>Application</a:t>
            </a:r>
          </a:p>
        </p:txBody>
      </p:sp>
      <p:sp>
        <p:nvSpPr>
          <p:cNvPr id="9" name="Parallelogram 8"/>
          <p:cNvSpPr/>
          <p:nvPr/>
        </p:nvSpPr>
        <p:spPr>
          <a:xfrm flipH="1">
            <a:off x="594655" y="4949762"/>
            <a:ext cx="1858677" cy="629274"/>
          </a:xfrm>
          <a:prstGeom prst="parallelogram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Farm data</a:t>
            </a:r>
          </a:p>
          <a:p>
            <a:pPr algn="ctr"/>
            <a:r>
              <a:rPr lang="en-US" sz="1200" dirty="0"/>
              <a:t>(10-15 variables, problems, </a:t>
            </a:r>
            <a:r>
              <a:rPr lang="en-US" sz="1200" dirty="0" err="1"/>
              <a:t>prefs</a:t>
            </a:r>
            <a:r>
              <a:rPr lang="en-US" sz="1200" dirty="0"/>
              <a:t>)</a:t>
            </a:r>
          </a:p>
        </p:txBody>
      </p:sp>
      <p:cxnSp>
        <p:nvCxnSpPr>
          <p:cNvPr id="10" name="Straight Arrow Connector 9"/>
          <p:cNvCxnSpPr>
            <a:stCxn id="9" idx="5"/>
            <a:endCxn id="4" idx="1"/>
          </p:cNvCxnSpPr>
          <p:nvPr/>
        </p:nvCxnSpPr>
        <p:spPr>
          <a:xfrm flipV="1">
            <a:off x="2374673" y="5263790"/>
            <a:ext cx="900430" cy="609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loud 10"/>
          <p:cNvSpPr/>
          <p:nvPr/>
        </p:nvSpPr>
        <p:spPr>
          <a:xfrm>
            <a:off x="6695139" y="5568577"/>
            <a:ext cx="1839261" cy="1060823"/>
          </a:xfrm>
          <a:prstGeom prst="cloud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Magnetic Disk 11"/>
          <p:cNvSpPr/>
          <p:nvPr/>
        </p:nvSpPr>
        <p:spPr>
          <a:xfrm>
            <a:off x="7154568" y="5777753"/>
            <a:ext cx="914400" cy="612648"/>
          </a:xfrm>
          <a:prstGeom prst="flowChartMagneticDisk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Cloud DB</a:t>
            </a:r>
          </a:p>
        </p:txBody>
      </p:sp>
      <p:sp>
        <p:nvSpPr>
          <p:cNvPr id="13" name="Process 12"/>
          <p:cNvSpPr/>
          <p:nvPr/>
        </p:nvSpPr>
        <p:spPr>
          <a:xfrm>
            <a:off x="3275103" y="5895917"/>
            <a:ext cx="1553877" cy="494483"/>
          </a:xfrm>
          <a:prstGeom prst="flowChartProcess">
            <a:avLst/>
          </a:prstGeom>
          <a:solidFill>
            <a:schemeClr val="accent4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Matching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algorithm</a:t>
            </a:r>
          </a:p>
        </p:txBody>
      </p:sp>
      <p:cxnSp>
        <p:nvCxnSpPr>
          <p:cNvPr id="14" name="Straight Arrow Connector 13"/>
          <p:cNvCxnSpPr>
            <a:endCxn id="13" idx="0"/>
          </p:cNvCxnSpPr>
          <p:nvPr/>
        </p:nvCxnSpPr>
        <p:spPr>
          <a:xfrm>
            <a:off x="4038600" y="5638800"/>
            <a:ext cx="0" cy="257117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Parallelogram 14"/>
          <p:cNvSpPr/>
          <p:nvPr/>
        </p:nvSpPr>
        <p:spPr>
          <a:xfrm flipH="1">
            <a:off x="747055" y="5822374"/>
            <a:ext cx="1858677" cy="629274"/>
          </a:xfrm>
          <a:prstGeom prst="parallelogram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Technology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suitability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ranking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2527073" y="6096000"/>
            <a:ext cx="748030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4828980" y="6096000"/>
            <a:ext cx="2325588" cy="0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4" idx="3"/>
            <a:endCxn id="12" idx="1"/>
          </p:cNvCxnSpPr>
          <p:nvPr/>
        </p:nvCxnSpPr>
        <p:spPr>
          <a:xfrm>
            <a:off x="6547221" y="5263790"/>
            <a:ext cx="1064547" cy="513963"/>
          </a:xfrm>
          <a:prstGeom prst="bentConnector2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Magnetic Disk 18"/>
          <p:cNvSpPr/>
          <p:nvPr/>
        </p:nvSpPr>
        <p:spPr>
          <a:xfrm>
            <a:off x="3833903" y="3854829"/>
            <a:ext cx="914400" cy="612648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Biophysical DB</a:t>
            </a:r>
          </a:p>
        </p:txBody>
      </p:sp>
      <p:sp>
        <p:nvSpPr>
          <p:cNvPr id="20" name="Magnetic Disk 19"/>
          <p:cNvSpPr/>
          <p:nvPr/>
        </p:nvSpPr>
        <p:spPr>
          <a:xfrm>
            <a:off x="5050849" y="3854829"/>
            <a:ext cx="914400" cy="612648"/>
          </a:xfrm>
          <a:prstGeom prst="flowChartMagneticDisk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Socio-econ. DB</a:t>
            </a:r>
          </a:p>
        </p:txBody>
      </p:sp>
      <p:cxnSp>
        <p:nvCxnSpPr>
          <p:cNvPr id="21" name="Straight Arrow Connector 20"/>
          <p:cNvCxnSpPr>
            <a:stCxn id="19" idx="3"/>
          </p:cNvCxnSpPr>
          <p:nvPr/>
        </p:nvCxnSpPr>
        <p:spPr>
          <a:xfrm flipH="1">
            <a:off x="4267200" y="4467477"/>
            <a:ext cx="23903" cy="40932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20" idx="3"/>
          </p:cNvCxnSpPr>
          <p:nvPr/>
        </p:nvCxnSpPr>
        <p:spPr>
          <a:xfrm flipH="1">
            <a:off x="5486400" y="4467477"/>
            <a:ext cx="21649" cy="40932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5501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016_10_05_ISR_AfricaRISING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9f5e9607-a28b-487e-b093-da60e75ee109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2016_10_05_ISR_AfricaRISING.potx</Template>
  <TotalTime>750</TotalTime>
  <Words>308</Words>
  <Application>Microsoft Office PowerPoint</Application>
  <PresentationFormat>On-screen Show (4:3)</PresentationFormat>
  <Paragraphs>66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Gill Sans</vt:lpstr>
      <vt:lpstr>Wingdings</vt:lpstr>
      <vt:lpstr>2016_10_05_ISR_AfricaRISING</vt:lpstr>
      <vt:lpstr>1_Custom Design</vt:lpstr>
      <vt:lpstr>PowerPoint Presentation</vt:lpstr>
      <vt:lpstr>Using typologies for targeting</vt:lpstr>
      <vt:lpstr>Assigning farms to an existing typology</vt:lpstr>
      <vt:lpstr>RDA result: selected variables</vt:lpstr>
      <vt:lpstr>NBC result: allocated farm types</vt:lpstr>
      <vt:lpstr>Next step: allocate technologies to farms</vt:lpstr>
      <vt:lpstr>Targeting: dealing with differences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Ballantyne, Peter (ILRI)</dc:creator>
  <cp:lastModifiedBy>Mulat, Bizuwork (ILRI)</cp:lastModifiedBy>
  <cp:revision>121</cp:revision>
  <cp:lastPrinted>2011-10-06T11:45:23Z</cp:lastPrinted>
  <dcterms:created xsi:type="dcterms:W3CDTF">2016-04-07T11:43:27Z</dcterms:created>
  <dcterms:modified xsi:type="dcterms:W3CDTF">2018-05-24T04:16:25Z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