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4"/>
  </p:notesMasterIdLst>
  <p:handoutMasterIdLst>
    <p:handoutMasterId r:id="rId15"/>
  </p:handoutMasterIdLst>
  <p:sldIdLst>
    <p:sldId id="259" r:id="rId5"/>
    <p:sldId id="819" r:id="rId6"/>
    <p:sldId id="826" r:id="rId7"/>
    <p:sldId id="832" r:id="rId8"/>
    <p:sldId id="825" r:id="rId9"/>
    <p:sldId id="828" r:id="rId10"/>
    <p:sldId id="831" r:id="rId11"/>
    <p:sldId id="829" r:id="rId12"/>
    <p:sldId id="287" r:id="rId13"/>
  </p:sldIdLst>
  <p:sldSz cx="24387175" cy="13716000"/>
  <p:notesSz cx="6881813" cy="9296400"/>
  <p:defaultTextStyle>
    <a:defPPr>
      <a:defRPr lang="en-US"/>
    </a:defPPr>
    <a:lvl1pPr marL="0" algn="l" defTabSz="1828617" rtl="0" eaLnBrk="1" latinLnBrk="0" hangingPunct="1">
      <a:defRPr sz="3599" kern="1200">
        <a:solidFill>
          <a:schemeClr val="tx1"/>
        </a:solidFill>
        <a:latin typeface="+mn-lt"/>
        <a:ea typeface="+mn-ea"/>
        <a:cs typeface="+mn-cs"/>
      </a:defRPr>
    </a:lvl1pPr>
    <a:lvl2pPr marL="914309" algn="l" defTabSz="1828617" rtl="0" eaLnBrk="1" latinLnBrk="0" hangingPunct="1">
      <a:defRPr sz="3599" kern="1200">
        <a:solidFill>
          <a:schemeClr val="tx1"/>
        </a:solidFill>
        <a:latin typeface="+mn-lt"/>
        <a:ea typeface="+mn-ea"/>
        <a:cs typeface="+mn-cs"/>
      </a:defRPr>
    </a:lvl2pPr>
    <a:lvl3pPr marL="1828617" algn="l" defTabSz="1828617" rtl="0" eaLnBrk="1" latinLnBrk="0" hangingPunct="1">
      <a:defRPr sz="3599" kern="1200">
        <a:solidFill>
          <a:schemeClr val="tx1"/>
        </a:solidFill>
        <a:latin typeface="+mn-lt"/>
        <a:ea typeface="+mn-ea"/>
        <a:cs typeface="+mn-cs"/>
      </a:defRPr>
    </a:lvl3pPr>
    <a:lvl4pPr marL="2742926" algn="l" defTabSz="1828617" rtl="0" eaLnBrk="1" latinLnBrk="0" hangingPunct="1">
      <a:defRPr sz="3599" kern="1200">
        <a:solidFill>
          <a:schemeClr val="tx1"/>
        </a:solidFill>
        <a:latin typeface="+mn-lt"/>
        <a:ea typeface="+mn-ea"/>
        <a:cs typeface="+mn-cs"/>
      </a:defRPr>
    </a:lvl4pPr>
    <a:lvl5pPr marL="3657235" algn="l" defTabSz="1828617" rtl="0" eaLnBrk="1" latinLnBrk="0" hangingPunct="1">
      <a:defRPr sz="3599" kern="1200">
        <a:solidFill>
          <a:schemeClr val="tx1"/>
        </a:solidFill>
        <a:latin typeface="+mn-lt"/>
        <a:ea typeface="+mn-ea"/>
        <a:cs typeface="+mn-cs"/>
      </a:defRPr>
    </a:lvl5pPr>
    <a:lvl6pPr marL="4571543" algn="l" defTabSz="1828617" rtl="0" eaLnBrk="1" latinLnBrk="0" hangingPunct="1">
      <a:defRPr sz="3599" kern="1200">
        <a:solidFill>
          <a:schemeClr val="tx1"/>
        </a:solidFill>
        <a:latin typeface="+mn-lt"/>
        <a:ea typeface="+mn-ea"/>
        <a:cs typeface="+mn-cs"/>
      </a:defRPr>
    </a:lvl6pPr>
    <a:lvl7pPr marL="5485851" algn="l" defTabSz="1828617" rtl="0" eaLnBrk="1" latinLnBrk="0" hangingPunct="1">
      <a:defRPr sz="3599" kern="1200">
        <a:solidFill>
          <a:schemeClr val="tx1"/>
        </a:solidFill>
        <a:latin typeface="+mn-lt"/>
        <a:ea typeface="+mn-ea"/>
        <a:cs typeface="+mn-cs"/>
      </a:defRPr>
    </a:lvl7pPr>
    <a:lvl8pPr marL="6400160" algn="l" defTabSz="1828617" rtl="0" eaLnBrk="1" latinLnBrk="0" hangingPunct="1">
      <a:defRPr sz="3599" kern="1200">
        <a:solidFill>
          <a:schemeClr val="tx1"/>
        </a:solidFill>
        <a:latin typeface="+mn-lt"/>
        <a:ea typeface="+mn-ea"/>
        <a:cs typeface="+mn-cs"/>
      </a:defRPr>
    </a:lvl8pPr>
    <a:lvl9pPr marL="7314469" algn="l" defTabSz="1828617" rtl="0" eaLnBrk="1" latinLnBrk="0" hangingPunct="1">
      <a:defRPr sz="3599"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DFC6F6A-1C1E-074D-B7EC-FB36CFC2F81E}">
          <p14:sldIdLst>
            <p14:sldId id="259"/>
            <p14:sldId id="819"/>
            <p14:sldId id="826"/>
            <p14:sldId id="832"/>
            <p14:sldId id="825"/>
            <p14:sldId id="828"/>
            <p14:sldId id="831"/>
            <p14:sldId id="829"/>
            <p14:sldId id="287"/>
          </p14:sldIdLst>
        </p14:section>
      </p14:sectionLst>
    </p:ext>
    <p:ext uri="{EFAFB233-063F-42B5-8137-9DF3F51BA10A}">
      <p15:sldGuideLst xmlns:p15="http://schemas.microsoft.com/office/powerpoint/2012/main">
        <p15:guide id="1" orient="horz" pos="4320" userDrawn="1">
          <p15:clr>
            <a:srgbClr val="A4A3A4"/>
          </p15:clr>
        </p15:guide>
        <p15:guide id="2" pos="7681"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55638"/>
    <a:srgbClr val="FCE951"/>
    <a:srgbClr val="FCEA00"/>
    <a:srgbClr val="BEBBA9"/>
    <a:srgbClr val="DDD9C3"/>
    <a:srgbClr val="FFD600"/>
    <a:srgbClr val="77933C"/>
    <a:srgbClr val="7AA6BA"/>
    <a:srgbClr val="FACC00"/>
    <a:srgbClr val="FFFFFF"/>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36" autoAdjust="0"/>
    <p:restoredTop sz="79184" autoAdjust="0"/>
  </p:normalViewPr>
  <p:slideViewPr>
    <p:cSldViewPr>
      <p:cViewPr varScale="1">
        <p:scale>
          <a:sx n="26" d="100"/>
          <a:sy n="26" d="100"/>
        </p:scale>
        <p:origin x="1048" y="56"/>
      </p:cViewPr>
      <p:guideLst>
        <p:guide orient="horz" pos="4320"/>
        <p:guide pos="7681"/>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56" d="100"/>
          <a:sy n="56" d="100"/>
        </p:scale>
        <p:origin x="-2874" y="-84"/>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D83FDC75-7F73-4A4A-A77C-09AADF00E0EA}" type="datetimeFigureOut">
              <a:rPr lang="en-US" smtClean="0"/>
              <a:pPr/>
              <a:t>6/29/2020</a:t>
            </a:fld>
            <a:endParaRPr lang="en-US" dirty="0"/>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48AEF76B-3757-4A0B-AF93-28494465C1DD}" type="datetimeFigureOut">
              <a:rPr lang="en-US" smtClean="0"/>
              <a:pPr/>
              <a:t>6/29/2020</a:t>
            </a:fld>
            <a:endParaRPr lang="en-US" dirty="0"/>
          </a:p>
        </p:txBody>
      </p:sp>
      <p:sp>
        <p:nvSpPr>
          <p:cNvPr id="4" name="Slide Image Placeholder 3"/>
          <p:cNvSpPr>
            <a:spLocks noGrp="1" noRot="1" noChangeAspect="1"/>
          </p:cNvSpPr>
          <p:nvPr>
            <p:ph type="sldImg" idx="2"/>
          </p:nvPr>
        </p:nvSpPr>
        <p:spPr>
          <a:xfrm>
            <a:off x="342900" y="696913"/>
            <a:ext cx="6196013"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1828617" rtl="0" eaLnBrk="1" latinLnBrk="0" hangingPunct="1">
      <a:defRPr sz="2400" kern="1200">
        <a:solidFill>
          <a:schemeClr val="tx1"/>
        </a:solidFill>
        <a:latin typeface="+mn-lt"/>
        <a:ea typeface="+mn-ea"/>
        <a:cs typeface="+mn-cs"/>
      </a:defRPr>
    </a:lvl1pPr>
    <a:lvl2pPr marL="914309" algn="l" defTabSz="1828617" rtl="0" eaLnBrk="1" latinLnBrk="0" hangingPunct="1">
      <a:defRPr sz="2400" kern="1200">
        <a:solidFill>
          <a:schemeClr val="tx1"/>
        </a:solidFill>
        <a:latin typeface="+mn-lt"/>
        <a:ea typeface="+mn-ea"/>
        <a:cs typeface="+mn-cs"/>
      </a:defRPr>
    </a:lvl2pPr>
    <a:lvl3pPr marL="1828617" algn="l" defTabSz="1828617" rtl="0" eaLnBrk="1" latinLnBrk="0" hangingPunct="1">
      <a:defRPr sz="2400" kern="1200">
        <a:solidFill>
          <a:schemeClr val="tx1"/>
        </a:solidFill>
        <a:latin typeface="+mn-lt"/>
        <a:ea typeface="+mn-ea"/>
        <a:cs typeface="+mn-cs"/>
      </a:defRPr>
    </a:lvl3pPr>
    <a:lvl4pPr marL="2742926" algn="l" defTabSz="1828617" rtl="0" eaLnBrk="1" latinLnBrk="0" hangingPunct="1">
      <a:defRPr sz="2400" kern="1200">
        <a:solidFill>
          <a:schemeClr val="tx1"/>
        </a:solidFill>
        <a:latin typeface="+mn-lt"/>
        <a:ea typeface="+mn-ea"/>
        <a:cs typeface="+mn-cs"/>
      </a:defRPr>
    </a:lvl4pPr>
    <a:lvl5pPr marL="3657235" algn="l" defTabSz="1828617" rtl="0" eaLnBrk="1" latinLnBrk="0" hangingPunct="1">
      <a:defRPr sz="2400" kern="1200">
        <a:solidFill>
          <a:schemeClr val="tx1"/>
        </a:solidFill>
        <a:latin typeface="+mn-lt"/>
        <a:ea typeface="+mn-ea"/>
        <a:cs typeface="+mn-cs"/>
      </a:defRPr>
    </a:lvl5pPr>
    <a:lvl6pPr marL="4571543" algn="l" defTabSz="1828617" rtl="0" eaLnBrk="1" latinLnBrk="0" hangingPunct="1">
      <a:defRPr sz="2400" kern="1200">
        <a:solidFill>
          <a:schemeClr val="tx1"/>
        </a:solidFill>
        <a:latin typeface="+mn-lt"/>
        <a:ea typeface="+mn-ea"/>
        <a:cs typeface="+mn-cs"/>
      </a:defRPr>
    </a:lvl6pPr>
    <a:lvl7pPr marL="5485851" algn="l" defTabSz="1828617" rtl="0" eaLnBrk="1" latinLnBrk="0" hangingPunct="1">
      <a:defRPr sz="2400" kern="1200">
        <a:solidFill>
          <a:schemeClr val="tx1"/>
        </a:solidFill>
        <a:latin typeface="+mn-lt"/>
        <a:ea typeface="+mn-ea"/>
        <a:cs typeface="+mn-cs"/>
      </a:defRPr>
    </a:lvl7pPr>
    <a:lvl8pPr marL="6400160" algn="l" defTabSz="1828617" rtl="0" eaLnBrk="1" latinLnBrk="0" hangingPunct="1">
      <a:defRPr sz="2400" kern="1200">
        <a:solidFill>
          <a:schemeClr val="tx1"/>
        </a:solidFill>
        <a:latin typeface="+mn-lt"/>
        <a:ea typeface="+mn-ea"/>
        <a:cs typeface="+mn-cs"/>
      </a:defRPr>
    </a:lvl8pPr>
    <a:lvl9pPr marL="7314469" algn="l" defTabSz="18286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normAutofit/>
          </a:bodyPr>
          <a:lstStyle/>
          <a:p>
            <a:r>
              <a:rPr lang="en-US" dirty="0"/>
              <a:t>More than ever, we really need to plan with the end in mind – my work also entails real thinking on how we can have impact through the products we decide to produce</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2151320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5693FD4-8F83-4EF7-AC3F-0DC0388986B0}" type="slidenum">
              <a:rPr lang="en-US" smtClean="0"/>
              <a:pPr/>
              <a:t>2</a:t>
            </a:fld>
            <a:endParaRPr lang="en-US" dirty="0"/>
          </a:p>
        </p:txBody>
      </p:sp>
    </p:spTree>
    <p:extLst>
      <p:ext uri="{BB962C8B-B14F-4D97-AF65-F5344CB8AC3E}">
        <p14:creationId xmlns:p14="http://schemas.microsoft.com/office/powerpoint/2010/main" val="1606161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0" i="0" kern="1200" dirty="0">
                <a:solidFill>
                  <a:schemeClr val="tx1"/>
                </a:solidFill>
                <a:effectLst/>
                <a:latin typeface="+mn-lt"/>
                <a:ea typeface="+mn-ea"/>
                <a:cs typeface="+mn-cs"/>
              </a:rPr>
              <a:t>What is our end game</a:t>
            </a:r>
          </a:p>
          <a:p>
            <a:r>
              <a:rPr lang="en-US" sz="2400" b="0" i="0" kern="1200" dirty="0">
                <a:solidFill>
                  <a:schemeClr val="tx1"/>
                </a:solidFill>
                <a:effectLst/>
                <a:latin typeface="+mn-lt"/>
                <a:ea typeface="+mn-ea"/>
                <a:cs typeface="+mn-cs"/>
              </a:rPr>
              <a:t>How can we help you with lift off, to help your research take flight, get it into the hands of people who need to see it</a:t>
            </a:r>
          </a:p>
          <a:p>
            <a:endParaRPr lang="en-US" sz="2400" b="0" i="0" kern="1200" dirty="0">
              <a:solidFill>
                <a:schemeClr val="tx1"/>
              </a:solidFill>
              <a:effectLst/>
              <a:latin typeface="+mn-lt"/>
              <a:ea typeface="+mn-ea"/>
              <a:cs typeface="+mn-cs"/>
            </a:endParaRPr>
          </a:p>
          <a:p>
            <a:pPr marL="0" marR="0" lvl="0" indent="0" algn="l" defTabSz="1828617" rtl="0" eaLnBrk="1" fontAlgn="auto" latinLnBrk="0" hangingPunct="1">
              <a:lnSpc>
                <a:spcPct val="100000"/>
              </a:lnSpc>
              <a:spcBef>
                <a:spcPts val="0"/>
              </a:spcBef>
              <a:spcAft>
                <a:spcPts val="0"/>
              </a:spcAft>
              <a:buClrTx/>
              <a:buSzTx/>
              <a:buFontTx/>
              <a:buNone/>
              <a:tabLst/>
              <a:defRPr/>
            </a:pPr>
            <a:r>
              <a:rPr lang="en-US" dirty="0"/>
              <a:t>Legacy products</a:t>
            </a:r>
          </a:p>
          <a:p>
            <a:pPr marL="342900" marR="0" lvl="0" indent="-342900" algn="l" defTabSz="1828617" rtl="0" eaLnBrk="1" fontAlgn="auto" latinLnBrk="0" hangingPunct="1">
              <a:lnSpc>
                <a:spcPct val="100000"/>
              </a:lnSpc>
              <a:spcBef>
                <a:spcPts val="0"/>
              </a:spcBef>
              <a:spcAft>
                <a:spcPts val="0"/>
              </a:spcAft>
              <a:buClrTx/>
              <a:buSzTx/>
              <a:buFontTx/>
              <a:buChar char="-"/>
              <a:tabLst/>
              <a:defRPr/>
            </a:pPr>
            <a:r>
              <a:rPr lang="en-US" sz="2400" b="0" i="0" kern="1200" dirty="0">
                <a:solidFill>
                  <a:schemeClr val="tx1"/>
                </a:solidFill>
                <a:effectLst/>
                <a:latin typeface="+mn-lt"/>
                <a:ea typeface="+mn-ea"/>
                <a:cs typeface="+mn-cs"/>
              </a:rPr>
              <a:t>Which main research should continue after the CRP, what are the next steps and how and by whom should they be taken up?</a:t>
            </a:r>
          </a:p>
          <a:p>
            <a:endParaRPr lang="en-US" dirty="0"/>
          </a:p>
          <a:p>
            <a:r>
              <a:rPr lang="en-US" dirty="0"/>
              <a:t>What does this mean?</a:t>
            </a:r>
          </a:p>
          <a:p>
            <a:pPr marL="457200" marR="0" lvl="0" indent="-457200" algn="l" defTabSz="1828617" rtl="0" eaLnBrk="1" fontAlgn="auto" latinLnBrk="0" hangingPunct="1">
              <a:lnSpc>
                <a:spcPct val="100000"/>
              </a:lnSpc>
              <a:spcBef>
                <a:spcPts val="0"/>
              </a:spcBef>
              <a:spcAft>
                <a:spcPts val="0"/>
              </a:spcAft>
              <a:buClrTx/>
              <a:buSzTx/>
              <a:buFontTx/>
              <a:buAutoNum type="arabicPeriod"/>
              <a:tabLst/>
              <a:defRPr/>
            </a:pPr>
            <a:endParaRPr lang="en-US" dirty="0"/>
          </a:p>
          <a:p>
            <a:pPr marL="457200" marR="0" lvl="0" indent="-457200" algn="l" defTabSz="1828617" rtl="0" eaLnBrk="1" fontAlgn="auto" latinLnBrk="0" hangingPunct="1">
              <a:lnSpc>
                <a:spcPct val="100000"/>
              </a:lnSpc>
              <a:spcBef>
                <a:spcPts val="0"/>
              </a:spcBef>
              <a:spcAft>
                <a:spcPts val="0"/>
              </a:spcAft>
              <a:buClrTx/>
              <a:buSzTx/>
              <a:buFontTx/>
              <a:buAutoNum type="arabicPeriod"/>
              <a:tabLst/>
              <a:defRPr/>
            </a:pPr>
            <a:r>
              <a:rPr lang="en-US" dirty="0"/>
              <a:t>What are your potential legacy products? There are possibly 1-2 main ones coming out of your product lines. Let’s build a catalog of what these are.</a:t>
            </a:r>
          </a:p>
          <a:p>
            <a:pPr marL="457200" marR="0" lvl="0" indent="-457200" algn="l" defTabSz="1828617" rtl="0" eaLnBrk="1" fontAlgn="auto" latinLnBrk="0" hangingPunct="1">
              <a:lnSpc>
                <a:spcPct val="100000"/>
              </a:lnSpc>
              <a:spcBef>
                <a:spcPts val="0"/>
              </a:spcBef>
              <a:spcAft>
                <a:spcPts val="0"/>
              </a:spcAft>
              <a:buClrTx/>
              <a:buSzTx/>
              <a:buFontTx/>
              <a:buAutoNum type="arabicPeriod"/>
              <a:tabLst/>
              <a:defRPr/>
            </a:pPr>
            <a:r>
              <a:rPr lang="en-US" dirty="0"/>
              <a:t>How can we train up to articulate what these are?</a:t>
            </a:r>
          </a:p>
          <a:p>
            <a:pPr marL="457200" marR="0" lvl="0" indent="-457200" algn="l" defTabSz="1828617" rtl="0" eaLnBrk="1" fontAlgn="auto" latinLnBrk="0" hangingPunct="1">
              <a:lnSpc>
                <a:spcPct val="100000"/>
              </a:lnSpc>
              <a:spcBef>
                <a:spcPts val="0"/>
              </a:spcBef>
              <a:spcAft>
                <a:spcPts val="0"/>
              </a:spcAft>
              <a:buClrTx/>
              <a:buSzTx/>
              <a:buFontTx/>
              <a:buAutoNum type="arabicPeriod"/>
              <a:tabLst/>
              <a:defRPr/>
            </a:pPr>
            <a:r>
              <a:rPr lang="en-US" dirty="0"/>
              <a:t>Let’s identify key moments or events in the next 18 months that can serve as our goals to work towards. </a:t>
            </a:r>
          </a:p>
          <a:p>
            <a:pPr marL="457200" marR="0" lvl="0" indent="-457200" algn="l" defTabSz="1828617" rtl="0" eaLnBrk="1" fontAlgn="auto" latinLnBrk="0" hangingPunct="1">
              <a:lnSpc>
                <a:spcPct val="100000"/>
              </a:lnSpc>
              <a:spcBef>
                <a:spcPts val="0"/>
              </a:spcBef>
              <a:spcAft>
                <a:spcPts val="0"/>
              </a:spcAft>
              <a:buClrTx/>
              <a:buSzTx/>
              <a:buFontTx/>
              <a:buAutoNum type="arabicPeriod"/>
              <a:tabLst/>
              <a:defRPr/>
            </a:pPr>
            <a:endParaRPr lang="en-US" dirty="0"/>
          </a:p>
          <a:p>
            <a:endParaRPr lang="en-US" dirty="0"/>
          </a:p>
        </p:txBody>
      </p:sp>
      <p:sp>
        <p:nvSpPr>
          <p:cNvPr id="4" name="Slide Number Placeholder 3"/>
          <p:cNvSpPr>
            <a:spLocks noGrp="1"/>
          </p:cNvSpPr>
          <p:nvPr>
            <p:ph type="sldNum" sz="quarter" idx="5"/>
          </p:nvPr>
        </p:nvSpPr>
        <p:spPr/>
        <p:txBody>
          <a:bodyPr/>
          <a:lstStyle/>
          <a:p>
            <a:fld id="{75693FD4-8F83-4EF7-AC3F-0DC0388986B0}" type="slidenum">
              <a:rPr lang="en-US" smtClean="0"/>
              <a:pPr/>
              <a:t>3</a:t>
            </a:fld>
            <a:endParaRPr lang="en-US" dirty="0"/>
          </a:p>
        </p:txBody>
      </p:sp>
    </p:spTree>
    <p:extLst>
      <p:ext uri="{BB962C8B-B14F-4D97-AF65-F5344CB8AC3E}">
        <p14:creationId xmlns:p14="http://schemas.microsoft.com/office/powerpoint/2010/main" val="253212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617" rtl="0" eaLnBrk="1" fontAlgn="auto" latinLnBrk="0" hangingPunct="1">
              <a:lnSpc>
                <a:spcPct val="100000"/>
              </a:lnSpc>
              <a:spcBef>
                <a:spcPts val="0"/>
              </a:spcBef>
              <a:spcAft>
                <a:spcPts val="0"/>
              </a:spcAft>
              <a:buClrTx/>
              <a:buSzTx/>
              <a:buFontTx/>
              <a:buNone/>
              <a:tabLst/>
              <a:defRPr/>
            </a:pPr>
            <a:r>
              <a:rPr lang="en-US" dirty="0"/>
              <a:t>- We started doing that this last week. We have begun our articulation exercise during this planning meeting, and we want to continue training ourselves to do best tell the story of our achievements with and how they contribute to outcomes and impacts… One idea that has come up is to go through this exercise for all your product lines, and we will have a graphic harvest of each one. </a:t>
            </a:r>
          </a:p>
          <a:p>
            <a:endParaRPr lang="en-US" dirty="0"/>
          </a:p>
          <a:p>
            <a:r>
              <a:rPr lang="en-US" dirty="0"/>
              <a:t>We would like to go through the same exercise for each of your remaining product lines – a storytelling session, possibly just within your flagship, and we will invite Sonja to join us again and graphically document them.</a:t>
            </a:r>
          </a:p>
          <a:p>
            <a:pPr marL="342900" indent="-342900">
              <a:buFont typeface="Arial" panose="020B0604020202020204" pitchFamily="34" charset="0"/>
              <a:buChar char="•"/>
            </a:pPr>
            <a:r>
              <a:rPr lang="en-US" dirty="0"/>
              <a:t>It’s a quick legacy product that you can build upon.</a:t>
            </a:r>
          </a:p>
          <a:p>
            <a:pPr marL="342900" indent="-342900">
              <a:buFont typeface="Arial" panose="020B0604020202020204" pitchFamily="34" charset="0"/>
              <a:buChar char="•"/>
            </a:pPr>
            <a:r>
              <a:rPr lang="en-US" dirty="0"/>
              <a:t>Internal as well as external comms tool</a:t>
            </a:r>
          </a:p>
        </p:txBody>
      </p:sp>
      <p:sp>
        <p:nvSpPr>
          <p:cNvPr id="4" name="Slide Number Placeholder 3"/>
          <p:cNvSpPr>
            <a:spLocks noGrp="1"/>
          </p:cNvSpPr>
          <p:nvPr>
            <p:ph type="sldNum" sz="quarter" idx="5"/>
          </p:nvPr>
        </p:nvSpPr>
        <p:spPr/>
        <p:txBody>
          <a:bodyPr/>
          <a:lstStyle/>
          <a:p>
            <a:fld id="{75693FD4-8F83-4EF7-AC3F-0DC0388986B0}" type="slidenum">
              <a:rPr lang="en-US" smtClean="0"/>
              <a:pPr/>
              <a:t>4</a:t>
            </a:fld>
            <a:endParaRPr lang="en-US" dirty="0"/>
          </a:p>
        </p:txBody>
      </p:sp>
    </p:spTree>
    <p:extLst>
      <p:ext uri="{BB962C8B-B14F-4D97-AF65-F5344CB8AC3E}">
        <p14:creationId xmlns:p14="http://schemas.microsoft.com/office/powerpoint/2010/main" val="1772976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Outcome stories</a:t>
            </a:r>
          </a:p>
          <a:p>
            <a:pPr marL="571500" indent="-571500">
              <a:buFont typeface="Arial" panose="020B0604020202020204" pitchFamily="34" charset="0"/>
              <a:buChar char="•"/>
            </a:pPr>
            <a:r>
              <a:rPr lang="en-US" dirty="0"/>
              <a:t>These are the tangible products that demonstrate your achievements, they form the building blocks of your legacy. </a:t>
            </a:r>
          </a:p>
          <a:p>
            <a:pPr marL="571500" indent="-571500">
              <a:buFont typeface="Arial" panose="020B0604020202020204" pitchFamily="34" charset="0"/>
              <a:buChar char="•"/>
            </a:pPr>
            <a:r>
              <a:rPr lang="en-US" dirty="0"/>
              <a:t>Working on 2019 stories right now</a:t>
            </a:r>
          </a:p>
          <a:p>
            <a:pPr marL="571500" indent="-571500">
              <a:buFont typeface="Arial" panose="020B0604020202020204" pitchFamily="34" charset="0"/>
              <a:buChar char="•"/>
            </a:pPr>
            <a:r>
              <a:rPr lang="en-US" dirty="0"/>
              <a:t>TIP: In your flagship and priority country meetings, you’ve been talking about identifying 2020/2021 stories. Let’s be proactive about developing some initial comms around those, because part of the requirement of the OICRs is to have links of communications stories. Share those with me and I can work with your different center communications teams to get a blog post or some other type of comms product already </a:t>
            </a:r>
            <a:r>
              <a:rPr lang="en-US" dirty="0" err="1"/>
              <a:t>avaiable</a:t>
            </a:r>
            <a:r>
              <a:rPr lang="en-US" dirty="0"/>
              <a:t>. These also go into your overall legacy products.</a:t>
            </a:r>
          </a:p>
          <a:p>
            <a:pPr marL="571500" indent="-571500">
              <a:buFont typeface="Arial" panose="020B0604020202020204" pitchFamily="34" charset="0"/>
              <a:buChar char="•"/>
            </a:pPr>
            <a:r>
              <a:rPr lang="en-US" dirty="0"/>
              <a:t>In this morning’s Vietnam meeting, you spoke about process rather than outcomes –  you were spot on, this is very important to document as you may not have specific outcomes to report right away, if at all.</a:t>
            </a:r>
          </a:p>
          <a:p>
            <a:pPr marL="571500" indent="-571500">
              <a:buFont typeface="Courier New" panose="02070309020205020404" pitchFamily="49" charset="0"/>
              <a:buChar char="o"/>
            </a:pPr>
            <a:r>
              <a:rPr lang="en-US" dirty="0"/>
              <a:t>Uganda has been doing a good job of that already, with a blog we put out early this year on the planning meetings that took place, John Mutual and </a:t>
            </a:r>
            <a:r>
              <a:rPr lang="en-US" dirty="0" err="1"/>
              <a:t>Birthe</a:t>
            </a:r>
            <a:r>
              <a:rPr lang="en-US" dirty="0"/>
              <a:t> Paul had a blog recently on heat stress work that they are doing and highlighted the Uganda work. </a:t>
            </a:r>
          </a:p>
          <a:p>
            <a:pPr marL="571500" indent="-571500">
              <a:buFont typeface="Courier New" panose="02070309020205020404" pitchFamily="49" charset="0"/>
              <a:buChar char="o"/>
            </a:pPr>
            <a:r>
              <a:rPr lang="en-US" dirty="0"/>
              <a:t>Priority countries are also implementing some of our technologies and innovations, RHOMIS and CLEANED-R tool, let’s keep talking about that.</a:t>
            </a:r>
          </a:p>
          <a:p>
            <a:pPr marL="571500" indent="-5715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75693FD4-8F83-4EF7-AC3F-0DC0388986B0}" type="slidenum">
              <a:rPr lang="en-US" smtClean="0"/>
              <a:pPr/>
              <a:t>5</a:t>
            </a:fld>
            <a:endParaRPr lang="en-US" dirty="0"/>
          </a:p>
        </p:txBody>
      </p:sp>
    </p:spTree>
    <p:extLst>
      <p:ext uri="{BB962C8B-B14F-4D97-AF65-F5344CB8AC3E}">
        <p14:creationId xmlns:p14="http://schemas.microsoft.com/office/powerpoint/2010/main" val="3500993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dirty="0"/>
              <a:t>Major pieces of work that have a strong case of being funded well after the CRP</a:t>
            </a:r>
          </a:p>
          <a:p>
            <a:pPr marL="342900" indent="-342900">
              <a:buFont typeface="Arial" panose="020B0604020202020204" pitchFamily="34" charset="0"/>
              <a:buChar char="•"/>
            </a:pPr>
            <a:r>
              <a:rPr lang="en-US" dirty="0"/>
              <a:t>We can help you create a legacy comms package to make sure that the work continues and can be picked up</a:t>
            </a:r>
          </a:p>
          <a:p>
            <a:pPr marL="342900" indent="-342900">
              <a:buFont typeface="Arial" panose="020B0604020202020204" pitchFamily="34" charset="0"/>
              <a:buChar char="•"/>
            </a:pPr>
            <a:r>
              <a:rPr lang="en-US" dirty="0"/>
              <a:t>In the health meeting today, I heard that the uncertain environment – activity and funding – is one of their main challenges; so to all flagships, now more than ever let’s start packaging your achievements and find those critical moments to use and present them.</a:t>
            </a:r>
          </a:p>
          <a:p>
            <a:pPr marL="342900" indent="-342900">
              <a:buFont typeface="Arial" panose="020B0604020202020204" pitchFamily="34" charset="0"/>
              <a:buChar char="•"/>
            </a:pPr>
            <a:r>
              <a:rPr lang="en-US" dirty="0"/>
              <a:t>Priority country progress</a:t>
            </a:r>
          </a:p>
          <a:p>
            <a:pPr lvl="1"/>
            <a:r>
              <a:rPr lang="en-US" dirty="0"/>
              <a:t>- Documenting process and learnings</a:t>
            </a:r>
          </a:p>
          <a:p>
            <a:endParaRPr lang="en-US" dirty="0"/>
          </a:p>
          <a:p>
            <a:r>
              <a:rPr lang="en-US" b="1" dirty="0"/>
              <a:t>Develop a knowledge series based on specific areas</a:t>
            </a:r>
          </a:p>
          <a:p>
            <a:pPr marL="342900" marR="0" lvl="0" indent="-342900" algn="l" defTabSz="18286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gender work in the CRP – achievements and tools</a:t>
            </a:r>
          </a:p>
          <a:p>
            <a:pPr marL="342900" marR="0" lvl="0" indent="-342900" algn="l" defTabSz="18286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capacity development case study series</a:t>
            </a:r>
          </a:p>
          <a:p>
            <a:pPr marL="342900" marR="0" lvl="0" indent="-342900" algn="l" defTabSz="18286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Country learning (KIT) </a:t>
            </a:r>
          </a:p>
          <a:p>
            <a:pPr marL="342900" marR="0" lvl="0" indent="-342900" algn="l" defTabSz="18286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Innovations</a:t>
            </a:r>
          </a:p>
          <a:p>
            <a:endParaRPr lang="en-US" dirty="0"/>
          </a:p>
          <a:p>
            <a:pPr marL="342900" indent="-342900">
              <a:buFontTx/>
              <a:buChar char="-"/>
            </a:pPr>
            <a:endParaRPr lang="en-US" dirty="0"/>
          </a:p>
        </p:txBody>
      </p:sp>
      <p:sp>
        <p:nvSpPr>
          <p:cNvPr id="4" name="Slide Number Placeholder 3"/>
          <p:cNvSpPr>
            <a:spLocks noGrp="1"/>
          </p:cNvSpPr>
          <p:nvPr>
            <p:ph type="sldNum" sz="quarter" idx="5"/>
          </p:nvPr>
        </p:nvSpPr>
        <p:spPr/>
        <p:txBody>
          <a:bodyPr/>
          <a:lstStyle/>
          <a:p>
            <a:fld id="{75693FD4-8F83-4EF7-AC3F-0DC0388986B0}" type="slidenum">
              <a:rPr lang="en-US" smtClean="0"/>
              <a:pPr/>
              <a:t>6</a:t>
            </a:fld>
            <a:endParaRPr lang="en-US" dirty="0"/>
          </a:p>
        </p:txBody>
      </p:sp>
    </p:spTree>
    <p:extLst>
      <p:ext uri="{BB962C8B-B14F-4D97-AF65-F5344CB8AC3E}">
        <p14:creationId xmlns:p14="http://schemas.microsoft.com/office/powerpoint/2010/main" val="3491189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us begin thinking about opportunities to push out our work and legacy products. </a:t>
            </a:r>
          </a:p>
          <a:p>
            <a:endParaRPr lang="en-US" dirty="0"/>
          </a:p>
          <a:p>
            <a:r>
              <a:rPr lang="en-US" dirty="0"/>
              <a:t>Remember that expression: </a:t>
            </a:r>
          </a:p>
          <a:p>
            <a:r>
              <a:rPr lang="en-US" sz="2400" b="0" i="0" kern="1200" dirty="0">
                <a:solidFill>
                  <a:schemeClr val="tx1"/>
                </a:solidFill>
                <a:effectLst/>
                <a:latin typeface="+mn-lt"/>
                <a:ea typeface="+mn-ea"/>
                <a:cs typeface="+mn-cs"/>
              </a:rPr>
              <a:t>"If a </a:t>
            </a:r>
            <a:r>
              <a:rPr lang="en-US" sz="2400" b="1" i="0" kern="1200" dirty="0">
                <a:solidFill>
                  <a:schemeClr val="tx1"/>
                </a:solidFill>
                <a:effectLst/>
                <a:latin typeface="+mn-lt"/>
                <a:ea typeface="+mn-ea"/>
                <a:cs typeface="+mn-cs"/>
              </a:rPr>
              <a:t>tree falls in a forest</a:t>
            </a:r>
            <a:r>
              <a:rPr lang="en-US" sz="2400" b="0" i="0" kern="1200" dirty="0">
                <a:solidFill>
                  <a:schemeClr val="tx1"/>
                </a:solidFill>
                <a:effectLst/>
                <a:latin typeface="+mn-lt"/>
                <a:ea typeface="+mn-ea"/>
                <a:cs typeface="+mn-cs"/>
              </a:rPr>
              <a:t> and no one is around to hear it, does it make a sound?”</a:t>
            </a:r>
          </a:p>
          <a:p>
            <a:endParaRPr lang="en-US" sz="2400" b="0" i="0" kern="1200" dirty="0">
              <a:solidFill>
                <a:schemeClr val="tx1"/>
              </a:solidFill>
              <a:effectLst/>
              <a:latin typeface="+mn-lt"/>
              <a:ea typeface="+mn-ea"/>
              <a:cs typeface="+mn-cs"/>
            </a:endParaRPr>
          </a:p>
          <a:p>
            <a:r>
              <a:rPr lang="en-US" sz="2400" b="0" i="0" kern="1200" dirty="0">
                <a:solidFill>
                  <a:schemeClr val="tx1"/>
                </a:solidFill>
                <a:effectLst/>
                <a:latin typeface="+mn-lt"/>
                <a:ea typeface="+mn-ea"/>
                <a:cs typeface="+mn-cs"/>
              </a:rPr>
              <a:t>If you are not trumpeting your own horn, publicizing your achievements and plans, people won’t know about them. </a:t>
            </a:r>
          </a:p>
          <a:p>
            <a:r>
              <a:rPr lang="en-US" dirty="0"/>
              <a:t>Strategically think of who needs to hear about your work, what are the best products that can do that, and where you need to disseminate them</a:t>
            </a:r>
          </a:p>
          <a:p>
            <a:r>
              <a:rPr lang="en-US" dirty="0"/>
              <a:t>- We will help support by arming you with the comms products you need, disseminate them through the necessary channels to amplify your voice</a:t>
            </a:r>
          </a:p>
        </p:txBody>
      </p:sp>
      <p:sp>
        <p:nvSpPr>
          <p:cNvPr id="4" name="Slide Number Placeholder 3"/>
          <p:cNvSpPr>
            <a:spLocks noGrp="1"/>
          </p:cNvSpPr>
          <p:nvPr>
            <p:ph type="sldNum" sz="quarter" idx="5"/>
          </p:nvPr>
        </p:nvSpPr>
        <p:spPr/>
        <p:txBody>
          <a:bodyPr/>
          <a:lstStyle/>
          <a:p>
            <a:fld id="{75693FD4-8F83-4EF7-AC3F-0DC0388986B0}" type="slidenum">
              <a:rPr lang="en-US" smtClean="0"/>
              <a:pPr/>
              <a:t>7</a:t>
            </a:fld>
            <a:endParaRPr lang="en-US" dirty="0"/>
          </a:p>
        </p:txBody>
      </p:sp>
    </p:spTree>
    <p:extLst>
      <p:ext uri="{BB962C8B-B14F-4D97-AF65-F5344CB8AC3E}">
        <p14:creationId xmlns:p14="http://schemas.microsoft.com/office/powerpoint/2010/main" val="3042145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Celebrating achievements: this is the easy straightforward part. ACGG/ADGG</a:t>
            </a:r>
          </a:p>
          <a:p>
            <a:r>
              <a:rPr lang="en-US" dirty="0"/>
              <a:t>2) Positioning work strategically requires some thinking, ask flagships and countries what that could look like.</a:t>
            </a:r>
          </a:p>
          <a:p>
            <a:r>
              <a:rPr lang="en-US" dirty="0"/>
              <a:t>Task:</a:t>
            </a:r>
          </a:p>
          <a:p>
            <a:r>
              <a:rPr lang="en-US" dirty="0"/>
              <a:t>Within your product lines - 2 examples; suggest an example of research you would really like to see next steps funded? </a:t>
            </a:r>
          </a:p>
          <a:p>
            <a:pPr marL="342900" indent="-342900">
              <a:buFont typeface="Arial" panose="020B0604020202020204" pitchFamily="34" charset="0"/>
              <a:buChar char="•"/>
            </a:pPr>
            <a:r>
              <a:rPr lang="en-US" dirty="0"/>
              <a:t>What would it look like, who needs to see it? How do you generate visibility for that, give them appetite? </a:t>
            </a:r>
          </a:p>
          <a:p>
            <a:pPr marL="342900" indent="-342900">
              <a:buFont typeface="Arial" panose="020B0604020202020204" pitchFamily="34" charset="0"/>
              <a:buChar char="•"/>
            </a:pPr>
            <a:r>
              <a:rPr lang="en-US" dirty="0"/>
              <a:t>What kind of comms story would you need that would position you for next steps? To sensitize donors, to give visibility in an area of interest</a:t>
            </a:r>
          </a:p>
          <a:p>
            <a:pPr marL="342900" indent="-342900">
              <a:buFont typeface="Arial" panose="020B0604020202020204" pitchFamily="34" charset="0"/>
              <a:buChar char="•"/>
            </a:pPr>
            <a:r>
              <a:rPr lang="en-US" dirty="0"/>
              <a:t>What would be the key message?</a:t>
            </a:r>
          </a:p>
          <a:p>
            <a:pPr marL="342900" indent="-342900">
              <a:buFont typeface="Arial" panose="020B0604020202020204" pitchFamily="34" charset="0"/>
              <a:buChar char="•"/>
            </a:pPr>
            <a:r>
              <a:rPr lang="en-US" dirty="0"/>
              <a:t>How do we continue that work? Take advantage of what you're doing now, get visibility of that, give that sense of momentum, that gets people interested</a:t>
            </a:r>
          </a:p>
          <a:p>
            <a:endParaRPr lang="en-US" dirty="0"/>
          </a:p>
        </p:txBody>
      </p:sp>
      <p:sp>
        <p:nvSpPr>
          <p:cNvPr id="4" name="Slide Number Placeholder 3"/>
          <p:cNvSpPr>
            <a:spLocks noGrp="1"/>
          </p:cNvSpPr>
          <p:nvPr>
            <p:ph type="sldNum" sz="quarter" idx="5"/>
          </p:nvPr>
        </p:nvSpPr>
        <p:spPr/>
        <p:txBody>
          <a:bodyPr/>
          <a:lstStyle/>
          <a:p>
            <a:fld id="{75693FD4-8F83-4EF7-AC3F-0DC0388986B0}" type="slidenum">
              <a:rPr lang="en-US" smtClean="0"/>
              <a:pPr/>
              <a:t>8</a:t>
            </a:fld>
            <a:endParaRPr lang="en-US" dirty="0"/>
          </a:p>
        </p:txBody>
      </p:sp>
    </p:spTree>
    <p:extLst>
      <p:ext uri="{BB962C8B-B14F-4D97-AF65-F5344CB8AC3E}">
        <p14:creationId xmlns:p14="http://schemas.microsoft.com/office/powerpoint/2010/main" val="3183119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normAutofit/>
          </a:bodyPr>
          <a:lstStyle/>
          <a:p>
            <a:pPr defTabSz="924458">
              <a:defRPr/>
            </a:pPr>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9</a:t>
            </a:fld>
            <a:endParaRPr lang="en-US"/>
          </a:p>
        </p:txBody>
      </p:sp>
    </p:spTree>
    <p:extLst>
      <p:ext uri="{BB962C8B-B14F-4D97-AF65-F5344CB8AC3E}">
        <p14:creationId xmlns:p14="http://schemas.microsoft.com/office/powerpoint/2010/main" val="41731905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1.png"/><Relationship Id="rId4" Type="http://schemas.openxmlformats.org/officeDocument/2006/relationships/hyperlink" Target="http://www.cgiar.org/about-us/our-funders" TargetMode="Externa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220787" y="4800600"/>
            <a:ext cx="8077200" cy="1371600"/>
          </a:xfrm>
        </p:spPr>
        <p:txBody>
          <a:bodyPr>
            <a:normAutofit/>
          </a:bodyPr>
          <a:lstStyle>
            <a:lvl1pPr marL="0" indent="0" algn="l">
              <a:buNone/>
              <a:defRPr sz="6600" b="1">
                <a:solidFill>
                  <a:srgbClr val="B55638"/>
                </a:solidFill>
              </a:defRPr>
            </a:lvl1pPr>
          </a:lstStyle>
          <a:p>
            <a:pPr lvl="0"/>
            <a:r>
              <a:rPr lang="en-US" dirty="0"/>
              <a:t>Title of presentation </a:t>
            </a:r>
          </a:p>
        </p:txBody>
      </p:sp>
      <p:sp>
        <p:nvSpPr>
          <p:cNvPr id="11" name="Text Placeholder 10"/>
          <p:cNvSpPr>
            <a:spLocks noGrp="1"/>
          </p:cNvSpPr>
          <p:nvPr>
            <p:ph type="body" sz="quarter" idx="11" hasCustomPrompt="1"/>
          </p:nvPr>
        </p:nvSpPr>
        <p:spPr>
          <a:xfrm>
            <a:off x="1220787" y="6598935"/>
            <a:ext cx="8077200" cy="990600"/>
          </a:xfrm>
        </p:spPr>
        <p:txBody>
          <a:bodyPr>
            <a:normAutofit/>
          </a:bodyPr>
          <a:lstStyle>
            <a:lvl1pPr marL="0" indent="0" algn="l">
              <a:buNone/>
              <a:defRPr sz="4400" b="1" i="1">
                <a:solidFill>
                  <a:schemeClr val="tx1">
                    <a:lumMod val="65000"/>
                    <a:lumOff val="35000"/>
                  </a:schemeClr>
                </a:solidFill>
              </a:defRPr>
            </a:lvl1pPr>
          </a:lstStyle>
          <a:p>
            <a:pPr lvl="0"/>
            <a:r>
              <a:rPr lang="en-US" dirty="0"/>
              <a:t>Author(s)</a:t>
            </a:r>
          </a:p>
        </p:txBody>
      </p:sp>
      <p:sp>
        <p:nvSpPr>
          <p:cNvPr id="13" name="Text Placeholder 12"/>
          <p:cNvSpPr>
            <a:spLocks noGrp="1"/>
          </p:cNvSpPr>
          <p:nvPr>
            <p:ph type="body" sz="quarter" idx="12" hasCustomPrompt="1"/>
          </p:nvPr>
        </p:nvSpPr>
        <p:spPr>
          <a:xfrm>
            <a:off x="1220787" y="8580135"/>
            <a:ext cx="6096000" cy="838200"/>
          </a:xfrm>
        </p:spPr>
        <p:txBody>
          <a:bodyPr>
            <a:normAutofit/>
          </a:bodyPr>
          <a:lstStyle>
            <a:lvl1pPr marL="0" indent="0" algn="l">
              <a:buNone/>
              <a:defRPr sz="3600" b="0">
                <a:solidFill>
                  <a:schemeClr val="tx1">
                    <a:lumMod val="65000"/>
                    <a:lumOff val="35000"/>
                  </a:schemeClr>
                </a:solidFill>
              </a:defRPr>
            </a:lvl1pPr>
          </a:lstStyle>
          <a:p>
            <a:pPr>
              <a:defRPr/>
            </a:pPr>
            <a:r>
              <a:rPr lang="en-US" sz="3999" dirty="0">
                <a:solidFill>
                  <a:prstClr val="white">
                    <a:lumMod val="65000"/>
                  </a:prstClr>
                </a:solidFill>
              </a:rPr>
              <a:t>Event name, Place, Date(s)</a:t>
            </a:r>
          </a:p>
        </p:txBody>
      </p:sp>
      <p:pic>
        <p:nvPicPr>
          <p:cNvPr id="3" name="Picture 2">
            <a:extLst>
              <a:ext uri="{FF2B5EF4-FFF2-40B4-BE49-F238E27FC236}">
                <a16:creationId xmlns:a16="http://schemas.microsoft.com/office/drawing/2014/main" id="{4EDF85F4-23CF-7A41-BAED-A9E99F339064}"/>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4" name="TextBox 3">
            <a:extLst>
              <a:ext uri="{FF2B5EF4-FFF2-40B4-BE49-F238E27FC236}">
                <a16:creationId xmlns:a16="http://schemas.microsoft.com/office/drawing/2014/main" id="{9E32C888-F0A0-6D44-9A3A-98EF4FBE6FCB}"/>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30" name="Picture Placeholder 28">
            <a:extLst>
              <a:ext uri="{FF2B5EF4-FFF2-40B4-BE49-F238E27FC236}">
                <a16:creationId xmlns:a16="http://schemas.microsoft.com/office/drawing/2014/main" id="{7A76C041-03EE-B84C-858A-B85C75FEBD63}"/>
              </a:ext>
            </a:extLst>
          </p:cNvPr>
          <p:cNvSpPr>
            <a:spLocks noGrp="1"/>
          </p:cNvSpPr>
          <p:nvPr>
            <p:ph type="pic" sz="quarter" idx="13"/>
          </p:nvPr>
        </p:nvSpPr>
        <p:spPr>
          <a:xfrm>
            <a:off x="8323447" y="-6736"/>
            <a:ext cx="16087775" cy="13746764"/>
          </a:xfrm>
          <a:custGeom>
            <a:avLst/>
            <a:gdLst>
              <a:gd name="connsiteX0" fmla="*/ 16 w 15317787"/>
              <a:gd name="connsiteY0" fmla="*/ 5239032 h 13716000"/>
              <a:gd name="connsiteX1" fmla="*/ 7658894 w 15317787"/>
              <a:gd name="connsiteY1" fmla="*/ 0 h 13716000"/>
              <a:gd name="connsiteX2" fmla="*/ 15317771 w 15317787"/>
              <a:gd name="connsiteY2" fmla="*/ 5239032 h 13716000"/>
              <a:gd name="connsiteX3" fmla="*/ 12392340 w 15317787"/>
              <a:gd name="connsiteY3" fmla="*/ 13715965 h 13716000"/>
              <a:gd name="connsiteX4" fmla="*/ 2925447 w 15317787"/>
              <a:gd name="connsiteY4" fmla="*/ 13715965 h 13716000"/>
              <a:gd name="connsiteX5" fmla="*/ 16 w 15317787"/>
              <a:gd name="connsiteY5" fmla="*/ 5239032 h 13716000"/>
              <a:gd name="connsiteX0" fmla="*/ 0 w 16087776"/>
              <a:gd name="connsiteY0" fmla="*/ 41390 h 13715965"/>
              <a:gd name="connsiteX1" fmla="*/ 8428899 w 16087776"/>
              <a:gd name="connsiteY1" fmla="*/ 0 h 13715965"/>
              <a:gd name="connsiteX2" fmla="*/ 16087776 w 16087776"/>
              <a:gd name="connsiteY2" fmla="*/ 5239032 h 13715965"/>
              <a:gd name="connsiteX3" fmla="*/ 13162345 w 16087776"/>
              <a:gd name="connsiteY3" fmla="*/ 13715965 h 13715965"/>
              <a:gd name="connsiteX4" fmla="*/ 3695452 w 16087776"/>
              <a:gd name="connsiteY4" fmla="*/ 13715965 h 13715965"/>
              <a:gd name="connsiteX5" fmla="*/ 0 w 16087776"/>
              <a:gd name="connsiteY5" fmla="*/ 41390 h 13715965"/>
              <a:gd name="connsiteX0" fmla="*/ 0 w 16063712"/>
              <a:gd name="connsiteY0" fmla="*/ 0 h 13722701"/>
              <a:gd name="connsiteX1" fmla="*/ 8404835 w 16063712"/>
              <a:gd name="connsiteY1" fmla="*/ 6736 h 13722701"/>
              <a:gd name="connsiteX2" fmla="*/ 16063712 w 16063712"/>
              <a:gd name="connsiteY2" fmla="*/ 5245768 h 13722701"/>
              <a:gd name="connsiteX3" fmla="*/ 13138281 w 16063712"/>
              <a:gd name="connsiteY3" fmla="*/ 13722701 h 13722701"/>
              <a:gd name="connsiteX4" fmla="*/ 3671388 w 16063712"/>
              <a:gd name="connsiteY4" fmla="*/ 13722701 h 13722701"/>
              <a:gd name="connsiteX5" fmla="*/ 0 w 16063712"/>
              <a:gd name="connsiteY5" fmla="*/ 0 h 13722701"/>
              <a:gd name="connsiteX0" fmla="*/ 0 w 16063712"/>
              <a:gd name="connsiteY0" fmla="*/ 0 h 13722701"/>
              <a:gd name="connsiteX1" fmla="*/ 4602856 w 16063712"/>
              <a:gd name="connsiteY1" fmla="*/ 6736 h 13722701"/>
              <a:gd name="connsiteX2" fmla="*/ 16063712 w 16063712"/>
              <a:gd name="connsiteY2" fmla="*/ 5245768 h 13722701"/>
              <a:gd name="connsiteX3" fmla="*/ 13138281 w 16063712"/>
              <a:gd name="connsiteY3" fmla="*/ 13722701 h 13722701"/>
              <a:gd name="connsiteX4" fmla="*/ 3671388 w 16063712"/>
              <a:gd name="connsiteY4" fmla="*/ 13722701 h 13722701"/>
              <a:gd name="connsiteX5" fmla="*/ 0 w 16063712"/>
              <a:gd name="connsiteY5" fmla="*/ 0 h 13722701"/>
              <a:gd name="connsiteX0" fmla="*/ 0 w 16039649"/>
              <a:gd name="connsiteY0" fmla="*/ 0 h 13722701"/>
              <a:gd name="connsiteX1" fmla="*/ 4602856 w 16039649"/>
              <a:gd name="connsiteY1" fmla="*/ 6736 h 13722701"/>
              <a:gd name="connsiteX2" fmla="*/ 16039649 w 16039649"/>
              <a:gd name="connsiteY2" fmla="*/ 7628021 h 13722701"/>
              <a:gd name="connsiteX3" fmla="*/ 13138281 w 16039649"/>
              <a:gd name="connsiteY3" fmla="*/ 13722701 h 13722701"/>
              <a:gd name="connsiteX4" fmla="*/ 3671388 w 16039649"/>
              <a:gd name="connsiteY4" fmla="*/ 13722701 h 13722701"/>
              <a:gd name="connsiteX5" fmla="*/ 0 w 16039649"/>
              <a:gd name="connsiteY5" fmla="*/ 0 h 13722701"/>
              <a:gd name="connsiteX0" fmla="*/ 0 w 16039649"/>
              <a:gd name="connsiteY0" fmla="*/ 0 h 13722701"/>
              <a:gd name="connsiteX1" fmla="*/ 4602856 w 16039649"/>
              <a:gd name="connsiteY1" fmla="*/ 6736 h 13722701"/>
              <a:gd name="connsiteX2" fmla="*/ 16039649 w 16039649"/>
              <a:gd name="connsiteY2" fmla="*/ 7628021 h 13722701"/>
              <a:gd name="connsiteX3" fmla="*/ 16025860 w 16039649"/>
              <a:gd name="connsiteY3" fmla="*/ 13722701 h 13722701"/>
              <a:gd name="connsiteX4" fmla="*/ 3671388 w 16039649"/>
              <a:gd name="connsiteY4" fmla="*/ 13722701 h 13722701"/>
              <a:gd name="connsiteX5" fmla="*/ 0 w 16039649"/>
              <a:gd name="connsiteY5" fmla="*/ 0 h 13722701"/>
              <a:gd name="connsiteX0" fmla="*/ 0 w 16050630"/>
              <a:gd name="connsiteY0" fmla="*/ 0 h 13746764"/>
              <a:gd name="connsiteX1" fmla="*/ 4602856 w 16050630"/>
              <a:gd name="connsiteY1" fmla="*/ 6736 h 13746764"/>
              <a:gd name="connsiteX2" fmla="*/ 16039649 w 16050630"/>
              <a:gd name="connsiteY2" fmla="*/ 7628021 h 13746764"/>
              <a:gd name="connsiteX3" fmla="*/ 16049923 w 16050630"/>
              <a:gd name="connsiteY3" fmla="*/ 13746764 h 13746764"/>
              <a:gd name="connsiteX4" fmla="*/ 3671388 w 16050630"/>
              <a:gd name="connsiteY4" fmla="*/ 13722701 h 13746764"/>
              <a:gd name="connsiteX5" fmla="*/ 0 w 16050630"/>
              <a:gd name="connsiteY5" fmla="*/ 0 h 13746764"/>
              <a:gd name="connsiteX0" fmla="*/ 0 w 16087775"/>
              <a:gd name="connsiteY0" fmla="*/ 0 h 13746764"/>
              <a:gd name="connsiteX1" fmla="*/ 4602856 w 16087775"/>
              <a:gd name="connsiteY1" fmla="*/ 6736 h 13746764"/>
              <a:gd name="connsiteX2" fmla="*/ 16087775 w 16087775"/>
              <a:gd name="connsiteY2" fmla="*/ 7700211 h 13746764"/>
              <a:gd name="connsiteX3" fmla="*/ 16049923 w 16087775"/>
              <a:gd name="connsiteY3" fmla="*/ 13746764 h 13746764"/>
              <a:gd name="connsiteX4" fmla="*/ 3671388 w 16087775"/>
              <a:gd name="connsiteY4" fmla="*/ 13722701 h 13746764"/>
              <a:gd name="connsiteX5" fmla="*/ 0 w 16087775"/>
              <a:gd name="connsiteY5" fmla="*/ 0 h 13746764"/>
              <a:gd name="connsiteX0" fmla="*/ 0 w 16087775"/>
              <a:gd name="connsiteY0" fmla="*/ 0 h 13746764"/>
              <a:gd name="connsiteX1" fmla="*/ 4602856 w 16087775"/>
              <a:gd name="connsiteY1" fmla="*/ 6736 h 13746764"/>
              <a:gd name="connsiteX2" fmla="*/ 16087775 w 16087775"/>
              <a:gd name="connsiteY2" fmla="*/ 7700211 h 13746764"/>
              <a:gd name="connsiteX3" fmla="*/ 16049923 w 16087775"/>
              <a:gd name="connsiteY3" fmla="*/ 13746764 h 13746764"/>
              <a:gd name="connsiteX4" fmla="*/ 7184609 w 16087775"/>
              <a:gd name="connsiteY4" fmla="*/ 13746764 h 13746764"/>
              <a:gd name="connsiteX5" fmla="*/ 0 w 16087775"/>
              <a:gd name="connsiteY5" fmla="*/ 0 h 1374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7775" h="13746764">
                <a:moveTo>
                  <a:pt x="0" y="0"/>
                </a:moveTo>
                <a:lnTo>
                  <a:pt x="4602856" y="6736"/>
                </a:lnTo>
                <a:lnTo>
                  <a:pt x="16087775" y="7700211"/>
                </a:lnTo>
                <a:cubicBezTo>
                  <a:pt x="16083179" y="9731771"/>
                  <a:pt x="16054519" y="11715204"/>
                  <a:pt x="16049923" y="13746764"/>
                </a:cubicBezTo>
                <a:lnTo>
                  <a:pt x="7184609" y="13746764"/>
                </a:lnTo>
                <a:lnTo>
                  <a:pt x="0" y="0"/>
                </a:lnTo>
                <a:close/>
              </a:path>
            </a:pathLst>
          </a:custGeom>
          <a:gradFill>
            <a:gsLst>
              <a:gs pos="0">
                <a:srgbClr val="B55638"/>
              </a:gs>
              <a:gs pos="37000">
                <a:schemeClr val="accent6">
                  <a:lumMod val="75000"/>
                </a:schemeClr>
              </a:gs>
              <a:gs pos="82000">
                <a:schemeClr val="accent6">
                  <a:lumMod val="60000"/>
                  <a:lumOff val="40000"/>
                </a:schemeClr>
              </a:gs>
              <a:gs pos="99000">
                <a:schemeClr val="accent6">
                  <a:lumMod val="40000"/>
                  <a:lumOff val="60000"/>
                </a:schemeClr>
              </a:gs>
            </a:gsLst>
            <a:lin ang="5400000" scaled="1"/>
          </a:gradFill>
        </p:spPr>
        <p:txBody>
          <a:bodyPr/>
          <a:lstStyle/>
          <a:p>
            <a:endParaRPr lang="en-US" dirty="0"/>
          </a:p>
        </p:txBody>
      </p:sp>
      <p:pic>
        <p:nvPicPr>
          <p:cNvPr id="8" name="Picture 7">
            <a:extLst>
              <a:ext uri="{FF2B5EF4-FFF2-40B4-BE49-F238E27FC236}">
                <a16:creationId xmlns:a16="http://schemas.microsoft.com/office/drawing/2014/main" id="{98231739-E575-5043-9753-AE0DCCB035B5}"/>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09968" y="11366500"/>
            <a:ext cx="12400767" cy="1371600"/>
          </a:xfrm>
          <a:prstGeom prst="rect">
            <a:avLst/>
          </a:prstGeom>
        </p:spPr>
      </p:pic>
    </p:spTree>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Content: lef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7316787" y="2592245"/>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7316787" y="4724400"/>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1587" y="0"/>
            <a:ext cx="5868987" cy="88392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1587" y="9067800"/>
            <a:ext cx="5868987" cy="4648200"/>
          </a:xfrm>
        </p:spPr>
        <p:txBody>
          <a:bodyPr/>
          <a:lstStyle/>
          <a:p>
            <a:endParaRPr lang="en-US"/>
          </a:p>
        </p:txBody>
      </p:sp>
      <p:pic>
        <p:nvPicPr>
          <p:cNvPr id="7" name="Picture 6">
            <a:extLst>
              <a:ext uri="{FF2B5EF4-FFF2-40B4-BE49-F238E27FC236}">
                <a16:creationId xmlns:a16="http://schemas.microsoft.com/office/drawing/2014/main" id="{5968ADD9-D3D6-2248-82CB-D116D93B27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BAD7A274-A29E-DB46-AB35-40E4577E670E}"/>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Tree>
    <p:extLst>
      <p:ext uri="{BB962C8B-B14F-4D97-AF65-F5344CB8AC3E}">
        <p14:creationId xmlns:p14="http://schemas.microsoft.com/office/powerpoint/2010/main" val="3526949929"/>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4"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17527588" y="0"/>
            <a:ext cx="6857999"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endParaRPr lang="en-US"/>
          </a:p>
        </p:txBody>
      </p:sp>
      <p:sp>
        <p:nvSpPr>
          <p:cNvPr id="13"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16260261" y="8177465"/>
            <a:ext cx="8136870" cy="559067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endParaRPr lang="en-US" dirty="0"/>
          </a:p>
        </p:txBody>
      </p:sp>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3699168583"/>
      </p:ext>
    </p:extLst>
  </p:cSld>
  <p:clrMapOvr>
    <a:masterClrMapping/>
  </p:clrMapOvr>
  <p:transition spd="slow">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ontent: left slanting side image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74613" y="0"/>
            <a:ext cx="7238305"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7427" h="7924800">
                <a:moveTo>
                  <a:pt x="60144" y="7924800"/>
                </a:moveTo>
                <a:lnTo>
                  <a:pt x="0" y="0"/>
                </a:lnTo>
                <a:lnTo>
                  <a:pt x="4929051" y="0"/>
                </a:lnTo>
                <a:lnTo>
                  <a:pt x="6757427" y="7924800"/>
                </a:lnTo>
                <a:lnTo>
                  <a:pt x="60144" y="7924800"/>
                </a:lnTo>
                <a:close/>
              </a:path>
            </a:pathLst>
          </a:custGeom>
        </p:spPr>
        <p:txBody>
          <a:bodyPr/>
          <a:lstStyle/>
          <a:p>
            <a:endParaRPr lang="en-US"/>
          </a:p>
        </p:txBody>
      </p:sp>
      <p:sp>
        <p:nvSpPr>
          <p:cNvPr id="15" name="Picture Placeholder 3">
            <a:extLst>
              <a:ext uri="{FF2B5EF4-FFF2-40B4-BE49-F238E27FC236}">
                <a16:creationId xmlns:a16="http://schemas.microsoft.com/office/drawing/2014/main" id="{4D3313C4-F1F5-504E-B461-9C2A7C7046D3}"/>
              </a:ext>
            </a:extLst>
          </p:cNvPr>
          <p:cNvSpPr>
            <a:spLocks noGrp="1"/>
          </p:cNvSpPr>
          <p:nvPr>
            <p:ph type="pic" sz="quarter" idx="14"/>
          </p:nvPr>
        </p:nvSpPr>
        <p:spPr>
          <a:xfrm>
            <a:off x="-51956" y="8118764"/>
            <a:ext cx="8537169" cy="561386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29103 w 6726386"/>
              <a:gd name="connsiteY0" fmla="*/ 7924800 h 7924800"/>
              <a:gd name="connsiteX1" fmla="*/ 0 w 6726386"/>
              <a:gd name="connsiteY1" fmla="*/ 2310938 h 7924800"/>
              <a:gd name="connsiteX2" fmla="*/ 4898010 w 6726386"/>
              <a:gd name="connsiteY2" fmla="*/ 0 h 7924800"/>
              <a:gd name="connsiteX3" fmla="*/ 6726386 w 6726386"/>
              <a:gd name="connsiteY3" fmla="*/ 7924800 h 7924800"/>
              <a:gd name="connsiteX4" fmla="*/ 29103 w 6726386"/>
              <a:gd name="connsiteY4" fmla="*/ 7924800 h 7924800"/>
              <a:gd name="connsiteX0" fmla="*/ 29103 w 6726386"/>
              <a:gd name="connsiteY0" fmla="*/ 5613862 h 5613862"/>
              <a:gd name="connsiteX1" fmla="*/ 0 w 6726386"/>
              <a:gd name="connsiteY1" fmla="*/ 0 h 5613862"/>
              <a:gd name="connsiteX2" fmla="*/ 6682918 w 6726386"/>
              <a:gd name="connsiteY2" fmla="*/ 16626 h 5613862"/>
              <a:gd name="connsiteX3" fmla="*/ 6726386 w 6726386"/>
              <a:gd name="connsiteY3" fmla="*/ 5613862 h 5613862"/>
              <a:gd name="connsiteX4" fmla="*/ 29103 w 6726386"/>
              <a:gd name="connsiteY4" fmla="*/ 5613862 h 5613862"/>
              <a:gd name="connsiteX0" fmla="*/ 29103 w 7890456"/>
              <a:gd name="connsiteY0" fmla="*/ 5613862 h 5630488"/>
              <a:gd name="connsiteX1" fmla="*/ 0 w 7890456"/>
              <a:gd name="connsiteY1" fmla="*/ 0 h 5630488"/>
              <a:gd name="connsiteX2" fmla="*/ 6682918 w 7890456"/>
              <a:gd name="connsiteY2" fmla="*/ 16626 h 5630488"/>
              <a:gd name="connsiteX3" fmla="*/ 7890456 w 7890456"/>
              <a:gd name="connsiteY3" fmla="*/ 5630488 h 5630488"/>
              <a:gd name="connsiteX4" fmla="*/ 29103 w 7890456"/>
              <a:gd name="connsiteY4" fmla="*/ 5613862 h 5630488"/>
              <a:gd name="connsiteX0" fmla="*/ 91187 w 7952540"/>
              <a:gd name="connsiteY0" fmla="*/ 5597236 h 5613862"/>
              <a:gd name="connsiteX1" fmla="*/ 0 w 7952540"/>
              <a:gd name="connsiteY1" fmla="*/ 16625 h 5613862"/>
              <a:gd name="connsiteX2" fmla="*/ 6745002 w 7952540"/>
              <a:gd name="connsiteY2" fmla="*/ 0 h 5613862"/>
              <a:gd name="connsiteX3" fmla="*/ 7952540 w 7952540"/>
              <a:gd name="connsiteY3" fmla="*/ 5613862 h 5613862"/>
              <a:gd name="connsiteX4" fmla="*/ 91187 w 7952540"/>
              <a:gd name="connsiteY4" fmla="*/ 5597236 h 5613862"/>
              <a:gd name="connsiteX0" fmla="*/ 0 w 7970000"/>
              <a:gd name="connsiteY0" fmla="*/ 5597236 h 5613862"/>
              <a:gd name="connsiteX1" fmla="*/ 17460 w 7970000"/>
              <a:gd name="connsiteY1" fmla="*/ 16625 h 5613862"/>
              <a:gd name="connsiteX2" fmla="*/ 6762462 w 7970000"/>
              <a:gd name="connsiteY2" fmla="*/ 0 h 5613862"/>
              <a:gd name="connsiteX3" fmla="*/ 7970000 w 7970000"/>
              <a:gd name="connsiteY3" fmla="*/ 5613862 h 5613862"/>
              <a:gd name="connsiteX4" fmla="*/ 0 w 7970000"/>
              <a:gd name="connsiteY4" fmla="*/ 5597236 h 5613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0000" h="5613862">
                <a:moveTo>
                  <a:pt x="0" y="5597236"/>
                </a:moveTo>
                <a:lnTo>
                  <a:pt x="17460" y="16625"/>
                </a:lnTo>
                <a:lnTo>
                  <a:pt x="6762462" y="0"/>
                </a:lnTo>
                <a:lnTo>
                  <a:pt x="7970000" y="5613862"/>
                </a:lnTo>
                <a:lnTo>
                  <a:pt x="0" y="5597236"/>
                </a:lnTo>
                <a:close/>
              </a:path>
            </a:pathLst>
          </a:custGeom>
        </p:spPr>
        <p:txBody>
          <a:bodyPr/>
          <a:lstStyle/>
          <a:p>
            <a:endParaRPr lang="en-US"/>
          </a:p>
        </p:txBody>
      </p:sp>
    </p:spTree>
    <p:extLst>
      <p:ext uri="{BB962C8B-B14F-4D97-AF65-F5344CB8AC3E}">
        <p14:creationId xmlns:p14="http://schemas.microsoft.com/office/powerpoint/2010/main" val="1582403223"/>
      </p:ext>
    </p:extLst>
  </p:cSld>
  <p:clrMapOvr>
    <a:masterClrMapping/>
  </p:clrMapOvr>
  <p:transition spd="slow">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ontent: left slanting side image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12618" y="-15499"/>
            <a:ext cx="8168202" cy="1376766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60144 w 7683422"/>
              <a:gd name="connsiteY0" fmla="*/ 7924800 h 13752162"/>
              <a:gd name="connsiteX1" fmla="*/ 0 w 7683422"/>
              <a:gd name="connsiteY1" fmla="*/ 0 h 13752162"/>
              <a:gd name="connsiteX2" fmla="*/ 4929051 w 7683422"/>
              <a:gd name="connsiteY2" fmla="*/ 0 h 13752162"/>
              <a:gd name="connsiteX3" fmla="*/ 7683422 w 7683422"/>
              <a:gd name="connsiteY3" fmla="*/ 13752162 h 13752162"/>
              <a:gd name="connsiteX4" fmla="*/ 60144 w 7683422"/>
              <a:gd name="connsiteY4" fmla="*/ 7924800 h 13752162"/>
              <a:gd name="connsiteX0" fmla="*/ 74612 w 7683422"/>
              <a:gd name="connsiteY0" fmla="*/ 13752163 h 13752163"/>
              <a:gd name="connsiteX1" fmla="*/ 0 w 7683422"/>
              <a:gd name="connsiteY1" fmla="*/ 0 h 13752163"/>
              <a:gd name="connsiteX2" fmla="*/ 4929051 w 7683422"/>
              <a:gd name="connsiteY2" fmla="*/ 0 h 13752163"/>
              <a:gd name="connsiteX3" fmla="*/ 7683422 w 7683422"/>
              <a:gd name="connsiteY3" fmla="*/ 13752162 h 13752163"/>
              <a:gd name="connsiteX4" fmla="*/ 74612 w 7683422"/>
              <a:gd name="connsiteY4" fmla="*/ 13752163 h 13752163"/>
              <a:gd name="connsiteX0" fmla="*/ 16737 w 7625547"/>
              <a:gd name="connsiteY0" fmla="*/ 13767662 h 13767662"/>
              <a:gd name="connsiteX1" fmla="*/ 0 w 7625547"/>
              <a:gd name="connsiteY1" fmla="*/ 0 h 13767662"/>
              <a:gd name="connsiteX2" fmla="*/ 4871176 w 7625547"/>
              <a:gd name="connsiteY2" fmla="*/ 15499 h 13767662"/>
              <a:gd name="connsiteX3" fmla="*/ 7625547 w 7625547"/>
              <a:gd name="connsiteY3" fmla="*/ 13767661 h 13767662"/>
              <a:gd name="connsiteX4" fmla="*/ 16737 w 7625547"/>
              <a:gd name="connsiteY4" fmla="*/ 13767662 h 1376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547" h="13767662">
                <a:moveTo>
                  <a:pt x="16737" y="13767662"/>
                </a:moveTo>
                <a:lnTo>
                  <a:pt x="0" y="0"/>
                </a:lnTo>
                <a:lnTo>
                  <a:pt x="4871176" y="15499"/>
                </a:lnTo>
                <a:lnTo>
                  <a:pt x="7625547" y="13767661"/>
                </a:lnTo>
                <a:lnTo>
                  <a:pt x="16737" y="13767662"/>
                </a:lnTo>
                <a:close/>
              </a:path>
            </a:pathLst>
          </a:custGeom>
        </p:spPr>
        <p:txBody>
          <a:bodyPr/>
          <a:lstStyle/>
          <a:p>
            <a:endParaRPr lang="en-US"/>
          </a:p>
        </p:txBody>
      </p:sp>
    </p:spTree>
    <p:extLst>
      <p:ext uri="{BB962C8B-B14F-4D97-AF65-F5344CB8AC3E}">
        <p14:creationId xmlns:p14="http://schemas.microsoft.com/office/powerpoint/2010/main" val="1131601194"/>
      </p:ext>
    </p:extLst>
  </p:cSld>
  <p:clrMapOvr>
    <a:masterClrMapping/>
  </p:clrMapOvr>
  <p:transition spd="slow">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7684689"/>
      </p:ext>
    </p:extLst>
  </p:cSld>
  <p:clrMapOvr>
    <a:masterClrMapping/>
  </p:clrMapOvr>
  <p:transition spd="slow">
    <p:wipe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parator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015337458"/>
      </p:ext>
    </p:extLst>
  </p:cSld>
  <p:clrMapOvr>
    <a:masterClrMapping/>
  </p:clrMapOvr>
  <p:transition spd="slow">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eparator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6"/>
          <p:cNvSpPr>
            <a:spLocks noGrp="1"/>
          </p:cNvSpPr>
          <p:nvPr>
            <p:ph type="body" sz="quarter" idx="10" hasCustomPrompt="1"/>
          </p:nvPr>
        </p:nvSpPr>
        <p:spPr>
          <a:xfrm>
            <a:off x="3759688" y="63246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Tree>
    <p:extLst>
      <p:ext uri="{BB962C8B-B14F-4D97-AF65-F5344CB8AC3E}">
        <p14:creationId xmlns:p14="http://schemas.microsoft.com/office/powerpoint/2010/main" val="822074391"/>
      </p:ext>
    </p:extLst>
  </p:cSld>
  <p:clrMapOvr>
    <a:masterClrMapping/>
  </p:clrMapOvr>
  <p:transition spd="slow">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parator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75E37228-FFAC-8144-873C-288AA344000C}"/>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511247480"/>
      </p:ext>
    </p:extLst>
  </p:cSld>
  <p:clrMapOvr>
    <a:masterClrMapping/>
  </p:clrMapOvr>
  <p:transition spd="slow">
    <p:wipe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eparator 4">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F626B02C-8E07-B84E-AE18-832EA4324550}"/>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3062134617"/>
      </p:ext>
    </p:extLst>
  </p:cSld>
  <p:clrMapOvr>
    <a:masterClrMapping/>
  </p:clrMapOvr>
  <p:transition spd="slow">
    <p:wipe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Title 18">
            <a:extLst>
              <a:ext uri="{FF2B5EF4-FFF2-40B4-BE49-F238E27FC236}">
                <a16:creationId xmlns:a16="http://schemas.microsoft.com/office/drawing/2014/main" id="{1D71A20B-DFF7-F24D-85D2-C5BE368B5982}"/>
              </a:ext>
            </a:extLst>
          </p:cNvPr>
          <p:cNvSpPr>
            <a:spLocks noGrp="1"/>
          </p:cNvSpPr>
          <p:nvPr>
            <p:ph type="title" hasCustomPrompt="1"/>
          </p:nvPr>
        </p:nvSpPr>
        <p:spPr>
          <a:xfrm>
            <a:off x="2592387" y="1803353"/>
            <a:ext cx="16092656" cy="1828800"/>
          </a:xfrm>
          <a:prstGeom prst="rect">
            <a:avLst/>
          </a:prstGeom>
        </p:spPr>
        <p:txBody>
          <a:bodyPr>
            <a:normAutofit/>
          </a:bodyPr>
          <a:lstStyle>
            <a:lvl1pPr algn="l">
              <a:defRPr sz="6600" b="1">
                <a:solidFill>
                  <a:srgbClr val="B55638"/>
                </a:solidFill>
              </a:defRPr>
            </a:lvl1pPr>
          </a:lstStyle>
          <a:p>
            <a:pPr lvl="0"/>
            <a:r>
              <a:rPr lang="en-US" dirty="0"/>
              <a:t>Page title: maximum two lines</a:t>
            </a:r>
          </a:p>
        </p:txBody>
      </p:sp>
      <p:sp>
        <p:nvSpPr>
          <p:cNvPr id="8" name="TextBox 7">
            <a:extLst>
              <a:ext uri="{FF2B5EF4-FFF2-40B4-BE49-F238E27FC236}">
                <a16:creationId xmlns:a16="http://schemas.microsoft.com/office/drawing/2014/main" id="{989ECC1A-EDC9-FC4C-8E7C-933A7E2D629C}"/>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9" name="TextBox 8">
            <a:extLst>
              <a:ext uri="{FF2B5EF4-FFF2-40B4-BE49-F238E27FC236}">
                <a16:creationId xmlns:a16="http://schemas.microsoft.com/office/drawing/2014/main" id="{85E591B6-20CC-DB4C-9365-5B20676CE5F9}"/>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6" name="Content Placeholder 15">
            <a:extLst>
              <a:ext uri="{FF2B5EF4-FFF2-40B4-BE49-F238E27FC236}">
                <a16:creationId xmlns:a16="http://schemas.microsoft.com/office/drawing/2014/main" id="{A7EB08B8-0EFD-EE4D-B392-14828BDAAD2A}"/>
              </a:ext>
            </a:extLst>
          </p:cNvPr>
          <p:cNvSpPr>
            <a:spLocks noGrp="1"/>
          </p:cNvSpPr>
          <p:nvPr>
            <p:ph sz="quarter" idx="10" hasCustomPrompt="1"/>
          </p:nvPr>
        </p:nvSpPr>
        <p:spPr>
          <a:xfrm>
            <a:off x="2592387" y="4495800"/>
            <a:ext cx="19507199" cy="7620000"/>
          </a:xfrm>
        </p:spPr>
        <p:txBody>
          <a:bodyPr/>
          <a:lstStyle>
            <a:lvl1pPr marL="0" indent="0">
              <a:buNone/>
              <a:defRPr sz="5400" b="1">
                <a:latin typeface="+mj-lt"/>
              </a:defRPr>
            </a:lvl1pPr>
            <a:lvl2pPr marL="914217" indent="0">
              <a:buNone/>
              <a:defRPr sz="4400"/>
            </a:lvl2pPr>
            <a:lvl3pPr>
              <a:defRPr sz="4400"/>
            </a:lvl3pPr>
            <a:lvl4pPr>
              <a:defRPr sz="4400"/>
            </a:lvl4pPr>
            <a:lvl5pPr>
              <a:defRPr sz="4400"/>
            </a:lvl5pPr>
          </a:lstStyle>
          <a:p>
            <a:pPr lvl="0"/>
            <a:r>
              <a:rPr lang="en-US" dirty="0"/>
              <a:t>Header 1 </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349A8F6A-2626-DA4C-995B-3A8112A593CF}"/>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11" name="Picture 10">
            <a:extLst>
              <a:ext uri="{FF2B5EF4-FFF2-40B4-BE49-F238E27FC236}">
                <a16:creationId xmlns:a16="http://schemas.microsoft.com/office/drawing/2014/main" id="{BC5C0506-1FF9-1B42-B63F-5D3E44449B5B}"/>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Tree>
    <p:extLst>
      <p:ext uri="{BB962C8B-B14F-4D97-AF65-F5344CB8AC3E}">
        <p14:creationId xmlns:p14="http://schemas.microsoft.com/office/powerpoint/2010/main" val="3599484621"/>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tandard">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pic>
        <p:nvPicPr>
          <p:cNvPr id="6" name="Picture 5">
            <a:extLst>
              <a:ext uri="{FF2B5EF4-FFF2-40B4-BE49-F238E27FC236}">
                <a16:creationId xmlns:a16="http://schemas.microsoft.com/office/drawing/2014/main" id="{98999D55-3756-894A-81A4-048B6EB0DFB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pic>
        <p:nvPicPr>
          <p:cNvPr id="7" name="Picture 6">
            <a:extLst>
              <a:ext uri="{FF2B5EF4-FFF2-40B4-BE49-F238E27FC236}">
                <a16:creationId xmlns:a16="http://schemas.microsoft.com/office/drawing/2014/main" id="{B35BFD6B-F5C4-D84D-A586-6E7A7097B593}"/>
              </a:ext>
            </a:extLst>
          </p:cNvPr>
          <p:cNvPicPr>
            <a:picLocks noChangeAspect="1"/>
          </p:cNvPicPr>
          <p:nvPr userDrawn="1"/>
        </p:nvPicPr>
        <p:blipFill>
          <a:blip r:embed="rId3"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Tree>
  </p:cSld>
  <p:clrMapOvr>
    <a:masterClrMapping/>
  </p:clrMapOvr>
  <p:transition spd="slow">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9" name="TextBox 8"/>
          <p:cNvSpPr txBox="1"/>
          <p:nvPr userDrawn="1"/>
        </p:nvSpPr>
        <p:spPr>
          <a:xfrm>
            <a:off x="1906587" y="4589770"/>
            <a:ext cx="13019141" cy="1077090"/>
          </a:xfrm>
          <a:prstGeom prst="rect">
            <a:avLst/>
          </a:prstGeom>
          <a:noFill/>
        </p:spPr>
        <p:txBody>
          <a:bodyPr wrap="none" rtlCol="0">
            <a:spAutoFit/>
          </a:bodyPr>
          <a:lstStyle/>
          <a:p>
            <a:pPr algn="l"/>
            <a:r>
              <a:rPr kumimoji="0" lang="en-US" sz="6399"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3599" dirty="0">
              <a:solidFill>
                <a:srgbClr val="B55638"/>
              </a:solidFill>
            </a:endParaRPr>
          </a:p>
        </p:txBody>
      </p:sp>
      <p:sp>
        <p:nvSpPr>
          <p:cNvPr id="7" name="TextBox 6"/>
          <p:cNvSpPr txBox="1"/>
          <p:nvPr userDrawn="1"/>
        </p:nvSpPr>
        <p:spPr>
          <a:xfrm>
            <a:off x="1906587" y="6445566"/>
            <a:ext cx="15292791" cy="830997"/>
          </a:xfrm>
          <a:prstGeom prst="rect">
            <a:avLst/>
          </a:prstGeom>
          <a:noFill/>
        </p:spPr>
        <p:txBody>
          <a:bodyPr wrap="square" rtlCol="0">
            <a:spAutoFit/>
          </a:bodyPr>
          <a:lstStyle/>
          <a:p>
            <a:pPr algn="l"/>
            <a:r>
              <a:rPr lang="en-US" sz="2400" dirty="0">
                <a:solidFill>
                  <a:schemeClr val="tx1">
                    <a:lumMod val="65000"/>
                    <a:lumOff val="35000"/>
                  </a:schemeClr>
                </a:solidFill>
              </a:rPr>
              <a:t>The </a:t>
            </a:r>
            <a:r>
              <a:rPr lang="en-US" sz="2400" b="1" dirty="0">
                <a:solidFill>
                  <a:schemeClr val="tx1">
                    <a:lumMod val="65000"/>
                    <a:lumOff val="35000"/>
                  </a:schemeClr>
                </a:solidFill>
              </a:rPr>
              <a:t>CGIAR Research Program on Livestock </a:t>
            </a:r>
            <a:r>
              <a:rPr lang="en-US" sz="2400" dirty="0">
                <a:solidFill>
                  <a:schemeClr val="tx1">
                    <a:lumMod val="65000"/>
                    <a:lumOff val="35000"/>
                  </a:schemeClr>
                </a:solidFill>
              </a:rPr>
              <a:t>aims to increase the productivity and profitability</a:t>
            </a:r>
            <a:r>
              <a:rPr lang="en-GB" sz="2400" kern="1200" dirty="0">
                <a:solidFill>
                  <a:schemeClr val="tx1">
                    <a:lumMod val="65000"/>
                    <a:lumOff val="35000"/>
                  </a:schemeClr>
                </a:solidFill>
                <a:effectLst/>
                <a:latin typeface="+mn-lt"/>
                <a:ea typeface="+mn-ea"/>
                <a:cs typeface="+mn-cs"/>
              </a:rPr>
              <a:t> of livestock </a:t>
            </a:r>
            <a:r>
              <a:rPr lang="en-GB" sz="2400" kern="1200" dirty="0" err="1">
                <a:solidFill>
                  <a:schemeClr val="tx1">
                    <a:lumMod val="65000"/>
                    <a:lumOff val="35000"/>
                  </a:schemeClr>
                </a:solidFill>
                <a:effectLst/>
                <a:latin typeface="+mn-lt"/>
                <a:ea typeface="+mn-ea"/>
                <a:cs typeface="+mn-cs"/>
              </a:rPr>
              <a:t>agri</a:t>
            </a:r>
            <a:r>
              <a:rPr lang="en-GB" sz="24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2400" dirty="0">
                <a:solidFill>
                  <a:schemeClr val="tx1">
                    <a:lumMod val="65000"/>
                    <a:lumOff val="35000"/>
                  </a:schemeClr>
                </a:solidFill>
              </a:rPr>
              <a:t>.</a:t>
            </a:r>
          </a:p>
        </p:txBody>
      </p:sp>
      <p:grpSp>
        <p:nvGrpSpPr>
          <p:cNvPr id="2" name="Group 1">
            <a:extLst>
              <a:ext uri="{FF2B5EF4-FFF2-40B4-BE49-F238E27FC236}">
                <a16:creationId xmlns:a16="http://schemas.microsoft.com/office/drawing/2014/main" id="{3CBBB8C4-4CFD-3B4C-9E59-90B8A0505D9D}"/>
              </a:ext>
            </a:extLst>
          </p:cNvPr>
          <p:cNvGrpSpPr/>
          <p:nvPr userDrawn="1"/>
        </p:nvGrpSpPr>
        <p:grpSpPr>
          <a:xfrm>
            <a:off x="1948279" y="10868493"/>
            <a:ext cx="7425909" cy="707886"/>
            <a:chOff x="3315349" y="6458953"/>
            <a:chExt cx="3712471" cy="353943"/>
          </a:xfrm>
        </p:grpSpPr>
        <p:sp>
          <p:nvSpPr>
            <p:cNvPr id="10" name="TextBox 6"/>
            <p:cNvSpPr txBox="1">
              <a:spLocks noChangeArrowheads="1"/>
            </p:cNvSpPr>
            <p:nvPr userDrawn="1"/>
          </p:nvSpPr>
          <p:spPr bwMode="auto">
            <a:xfrm>
              <a:off x="4100468" y="6458953"/>
              <a:ext cx="292735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20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a:t>
              </a:r>
              <a:endParaRPr lang="en-US" sz="2000" dirty="0">
                <a:solidFill>
                  <a:schemeClr val="tx1">
                    <a:lumMod val="65000"/>
                    <a:lumOff val="35000"/>
                  </a:schemeClr>
                </a:solidFill>
                <a:latin typeface="+mn-lt"/>
              </a:endParaRPr>
            </a:p>
          </p:txBody>
        </p:sp>
        <p:pic>
          <p:nvPicPr>
            <p:cNvPr id="11" name="Picture 10" descr="cc-by 88x31.png"/>
            <p:cNvPicPr/>
            <p:nvPr userDrawn="1"/>
          </p:nvPicPr>
          <p:blipFill>
            <a:blip r:embed="rId2" r:link="rId3" cstate="email">
              <a:extLst>
                <a:ext uri="{28A0092B-C50C-407E-A947-70E740481C1C}">
                  <a14:useLocalDpi xmlns:a14="http://schemas.microsoft.com/office/drawing/2010/main" val="0"/>
                </a:ext>
              </a:extLst>
            </a:blip>
            <a:srcRect/>
            <a:stretch>
              <a:fillRect/>
            </a:stretch>
          </p:blipFill>
          <p:spPr bwMode="auto">
            <a:xfrm>
              <a:off x="3315349" y="6477000"/>
              <a:ext cx="782320" cy="300157"/>
            </a:xfrm>
            <a:prstGeom prst="rect">
              <a:avLst/>
            </a:prstGeom>
            <a:noFill/>
            <a:ln>
              <a:noFill/>
            </a:ln>
          </p:spPr>
        </p:pic>
      </p:grpSp>
      <p:sp>
        <p:nvSpPr>
          <p:cNvPr id="14" name="TextBox 13"/>
          <p:cNvSpPr txBox="1"/>
          <p:nvPr userDrawn="1"/>
        </p:nvSpPr>
        <p:spPr>
          <a:xfrm>
            <a:off x="1906587" y="5891568"/>
            <a:ext cx="17121829" cy="461665"/>
          </a:xfrm>
          <a:prstGeom prst="rect">
            <a:avLst/>
          </a:prstGeom>
          <a:noFill/>
        </p:spPr>
        <p:txBody>
          <a:bodyPr wrap="square" rtlCol="0">
            <a:spAutoFit/>
          </a:bodyPr>
          <a:lstStyle/>
          <a:p>
            <a:pPr algn="l"/>
            <a:r>
              <a:rPr lang="en-GB" sz="24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24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2400" kern="1200" dirty="0">
              <a:solidFill>
                <a:schemeClr val="tx1">
                  <a:lumMod val="65000"/>
                  <a:lumOff val="35000"/>
                </a:schemeClr>
              </a:solidFill>
              <a:effectLst/>
              <a:latin typeface="+mn-lt"/>
              <a:ea typeface="+mn-ea"/>
              <a:cs typeface="+mn-cs"/>
            </a:endParaRPr>
          </a:p>
        </p:txBody>
      </p:sp>
      <p:sp>
        <p:nvSpPr>
          <p:cNvPr id="17" name="TextBox 16">
            <a:extLst>
              <a:ext uri="{FF2B5EF4-FFF2-40B4-BE49-F238E27FC236}">
                <a16:creationId xmlns:a16="http://schemas.microsoft.com/office/drawing/2014/main" id="{14666CD4-14B6-5B49-BF27-B1FCD492F840}"/>
              </a:ext>
            </a:extLst>
          </p:cNvPr>
          <p:cNvSpPr txBox="1"/>
          <p:nvPr userDrawn="1"/>
        </p:nvSpPr>
        <p:spPr>
          <a:xfrm>
            <a:off x="1906587" y="7549011"/>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3" name="Rectangle 12">
            <a:extLst>
              <a:ext uri="{FF2B5EF4-FFF2-40B4-BE49-F238E27FC236}">
                <a16:creationId xmlns:a16="http://schemas.microsoft.com/office/drawing/2014/main" id="{17FFE8FE-0E1C-5F48-82B5-5E723620AA61}"/>
              </a:ext>
            </a:extLst>
          </p:cNvPr>
          <p:cNvSpPr/>
          <p:nvPr userDrawn="1"/>
        </p:nvSpPr>
        <p:spPr>
          <a:xfrm>
            <a:off x="1587" y="13563600"/>
            <a:ext cx="24387175" cy="2286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45E4B2E8-DFB7-904F-A2E5-1A83C62FFD75}"/>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8822987" y="1066800"/>
            <a:ext cx="3219977" cy="1504507"/>
          </a:xfrm>
          <a:prstGeom prst="rect">
            <a:avLst/>
          </a:prstGeom>
        </p:spPr>
      </p:pic>
      <p:sp>
        <p:nvSpPr>
          <p:cNvPr id="19" name="TextBox 18">
            <a:extLst>
              <a:ext uri="{FF2B5EF4-FFF2-40B4-BE49-F238E27FC236}">
                <a16:creationId xmlns:a16="http://schemas.microsoft.com/office/drawing/2014/main" id="{FDB053BD-FA93-6242-8D9B-F701E45533C9}"/>
              </a:ext>
            </a:extLst>
          </p:cNvPr>
          <p:cNvSpPr txBox="1"/>
          <p:nvPr userDrawn="1"/>
        </p:nvSpPr>
        <p:spPr>
          <a:xfrm>
            <a:off x="17603787" y="2895600"/>
            <a:ext cx="5867399" cy="369332"/>
          </a:xfrm>
          <a:prstGeom prst="rect">
            <a:avLst/>
          </a:prstGeom>
          <a:noFill/>
        </p:spPr>
        <p:txBody>
          <a:bodyPr wrap="square" rtlCol="0">
            <a:spAutoFit/>
          </a:bodyPr>
          <a:lstStyle/>
          <a:p>
            <a:pPr algn="ctr"/>
            <a:r>
              <a:rPr lang="en-US" sz="1800" i="1" dirty="0">
                <a:solidFill>
                  <a:srgbClr val="B55638"/>
                </a:solidFill>
              </a:rPr>
              <a:t>More meat milk and eggs by and for the poor</a:t>
            </a:r>
          </a:p>
        </p:txBody>
      </p:sp>
      <p:pic>
        <p:nvPicPr>
          <p:cNvPr id="20" name="Picture 19">
            <a:extLst>
              <a:ext uri="{FF2B5EF4-FFF2-40B4-BE49-F238E27FC236}">
                <a16:creationId xmlns:a16="http://schemas.microsoft.com/office/drawing/2014/main" id="{C0194EAA-1F04-7F46-9151-20BBA7713A5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860720" y="8697775"/>
            <a:ext cx="15057267" cy="1665425"/>
          </a:xfrm>
          <a:prstGeom prst="rect">
            <a:avLst/>
          </a:prstGeom>
        </p:spPr>
      </p:pic>
    </p:spTree>
  </p:cSld>
  <p:clrMapOvr>
    <a:masterClrMapping/>
  </p:clrMapOvr>
  <p:transition spd="slow">
    <p:wipe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2" name="Title 1"/>
          <p:cNvSpPr>
            <a:spLocks noGrp="1"/>
          </p:cNvSpPr>
          <p:nvPr>
            <p:ph type="title"/>
          </p:nvPr>
        </p:nvSpPr>
        <p:spPr>
          <a:xfrm>
            <a:off x="1219359" y="0"/>
            <a:ext cx="21948458" cy="2286000"/>
          </a:xfrm>
          <a:prstGeom prst="rect">
            <a:avLst/>
          </a:prstGeom>
        </p:spPr>
        <p:txBody>
          <a:bodyPr/>
          <a:lstStyle>
            <a:lvl1pPr marL="0" marR="0" indent="0" algn="l" defTabSz="1828800" rtl="0" eaLnBrk="1" fontAlgn="base" latinLnBrk="0" hangingPunct="1">
              <a:lnSpc>
                <a:spcPct val="100000"/>
              </a:lnSpc>
              <a:spcBef>
                <a:spcPct val="0"/>
              </a:spcBef>
              <a:spcAft>
                <a:spcPct val="0"/>
              </a:spcAft>
              <a:tabLst/>
              <a:defRPr sz="72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1219359" y="3352800"/>
            <a:ext cx="21948458" cy="9144000"/>
          </a:xfrm>
          <a:prstGeom prst="rect">
            <a:avLst/>
          </a:prstGeom>
        </p:spPr>
        <p:txBody>
          <a:bodyPr/>
          <a:lstStyle>
            <a:lvl1pPr marL="0" indent="0">
              <a:lnSpc>
                <a:spcPct val="100000"/>
              </a:lnSpc>
              <a:spcBef>
                <a:spcPts val="0"/>
              </a:spcBef>
              <a:spcAft>
                <a:spcPts val="0"/>
              </a:spcAft>
              <a:buNone/>
              <a:defRPr sz="6000"/>
            </a:lvl1pPr>
            <a:lvl2pPr marL="1485900" indent="-571500">
              <a:lnSpc>
                <a:spcPct val="100000"/>
              </a:lnSpc>
              <a:spcBef>
                <a:spcPts val="0"/>
              </a:spcBef>
              <a:spcAft>
                <a:spcPts val="0"/>
              </a:spcAft>
              <a:buFont typeface="Wingdings" pitchFamily="2" charset="2"/>
              <a:buChar char="q"/>
              <a:defRPr sz="5200"/>
            </a:lvl2pPr>
            <a:lvl3pPr>
              <a:lnSpc>
                <a:spcPct val="100000"/>
              </a:lnSpc>
              <a:spcBef>
                <a:spcPts val="0"/>
              </a:spcBef>
              <a:spcAft>
                <a:spcPts val="0"/>
              </a:spcAft>
              <a:defRPr sz="44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BBF2E8A0-C5CF-D942-B6EB-A39018856BEF}"/>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4987" y="12344400"/>
            <a:ext cx="2057400" cy="977900"/>
          </a:xfrm>
          <a:prstGeom prst="rect">
            <a:avLst/>
          </a:prstGeom>
        </p:spPr>
      </p:pic>
    </p:spTree>
    <p:extLst>
      <p:ext uri="{BB962C8B-B14F-4D97-AF65-F5344CB8AC3E}">
        <p14:creationId xmlns:p14="http://schemas.microsoft.com/office/powerpoint/2010/main" val="102984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 y="0"/>
            <a:ext cx="4387475" cy="13716000"/>
          </a:xfrm>
          <a:prstGeom prst="rect">
            <a:avLst/>
          </a:prstGeom>
        </p:spPr>
      </p:pic>
      <p:sp>
        <p:nvSpPr>
          <p:cNvPr id="10" name="Text Placeholder 9"/>
          <p:cNvSpPr>
            <a:spLocks noGrp="1"/>
          </p:cNvSpPr>
          <p:nvPr>
            <p:ph type="body" sz="quarter" idx="11" hasCustomPrompt="1"/>
          </p:nvPr>
        </p:nvSpPr>
        <p:spPr>
          <a:xfrm>
            <a:off x="3454850" y="457200"/>
            <a:ext cx="20119419" cy="2286000"/>
          </a:xfrm>
        </p:spPr>
        <p:txBody>
          <a:bodyPr>
            <a:noAutofit/>
          </a:bodyPr>
          <a:lstStyle>
            <a:lvl1pPr marL="0" indent="0">
              <a:buNone/>
              <a:defRPr sz="6000"/>
            </a:lvl1pPr>
            <a:lvl2pPr marL="914400" indent="0">
              <a:buNone/>
              <a:defRPr/>
            </a:lvl2pPr>
            <a:lvl3pPr marL="1828800" indent="0">
              <a:buNone/>
              <a:defRPr/>
            </a:lvl3pPr>
            <a:lvl4pPr marL="2743200" indent="0">
              <a:buNone/>
              <a:defRPr/>
            </a:lvl4pPr>
            <a:lvl5pPr marL="3657600" indent="0">
              <a:buNone/>
              <a:defRPr/>
            </a:lvl5pPr>
          </a:lstStyle>
          <a:p>
            <a:pPr lvl="0"/>
            <a:r>
              <a:rPr lang="en-US" dirty="0"/>
              <a:t>Page title minimum of 30 points and maximum</a:t>
            </a:r>
            <a:br>
              <a:rPr lang="en-US" dirty="0"/>
            </a:br>
            <a:r>
              <a:rPr lang="en-US" dirty="0"/>
              <a:t>of two lines</a:t>
            </a:r>
          </a:p>
        </p:txBody>
      </p:sp>
      <p:sp>
        <p:nvSpPr>
          <p:cNvPr id="12" name="Text Placeholder 11"/>
          <p:cNvSpPr>
            <a:spLocks noGrp="1"/>
          </p:cNvSpPr>
          <p:nvPr>
            <p:ph type="body" sz="quarter" idx="12" hasCustomPrompt="1"/>
          </p:nvPr>
        </p:nvSpPr>
        <p:spPr>
          <a:xfrm>
            <a:off x="3658076" y="3810000"/>
            <a:ext cx="19916193" cy="7620000"/>
          </a:xfrm>
        </p:spPr>
        <p:txBody>
          <a:bodyPr/>
          <a:lstStyle>
            <a:lvl1pPr marL="685800" marR="0" indent="-685800" algn="l" defTabSz="1828800" rtl="0" eaLnBrk="1" fontAlgn="base" latinLnBrk="0" hangingPunct="1">
              <a:lnSpc>
                <a:spcPct val="200000"/>
              </a:lnSpc>
              <a:spcBef>
                <a:spcPct val="20000"/>
              </a:spcBef>
              <a:spcAft>
                <a:spcPts val="2400"/>
              </a:spcAft>
              <a:buClrTx/>
              <a:buSzTx/>
              <a:buFont typeface="Arial" pitchFamily="34" charset="0"/>
              <a:buChar char="•"/>
              <a:tabLst/>
              <a:defRPr sz="4800"/>
            </a:lvl1pPr>
            <a:lvl2pPr marL="1485900" marR="0" indent="-571500" algn="l" defTabSz="1828800" rtl="0" eaLnBrk="1" fontAlgn="auto" latinLnBrk="0" hangingPunct="1">
              <a:lnSpc>
                <a:spcPct val="100000"/>
              </a:lnSpc>
              <a:spcBef>
                <a:spcPct val="20000"/>
              </a:spcBef>
              <a:spcAft>
                <a:spcPts val="0"/>
              </a:spcAft>
              <a:buClrTx/>
              <a:buSzTx/>
              <a:buFont typeface="Arial" pitchFamily="34" charset="0"/>
              <a:buChar char="–"/>
              <a:tabLst/>
              <a:defRPr/>
            </a:lvl2pPr>
            <a:lvl3pPr marL="2286000" marR="0" indent="-457200" algn="l" defTabSz="1828800" rtl="0" eaLnBrk="1" fontAlgn="auto" latinLnBrk="0" hangingPunct="1">
              <a:lnSpc>
                <a:spcPct val="100000"/>
              </a:lnSpc>
              <a:spcBef>
                <a:spcPct val="20000"/>
              </a:spcBef>
              <a:spcAft>
                <a:spcPts val="0"/>
              </a:spcAft>
              <a:buClrTx/>
              <a:buSzTx/>
              <a:buFont typeface="Arial" pitchFamily="34" charset="0"/>
              <a:buChar char="•"/>
              <a:tabLst/>
              <a:defRPr/>
            </a:lvl3pPr>
            <a:lvl4pPr marL="3200400" marR="0" indent="-457200" algn="l" defTabSz="1828800" rtl="0" eaLnBrk="1" fontAlgn="auto" latinLnBrk="0" hangingPunct="1">
              <a:lnSpc>
                <a:spcPct val="100000"/>
              </a:lnSpc>
              <a:spcBef>
                <a:spcPct val="20000"/>
              </a:spcBef>
              <a:spcAft>
                <a:spcPts val="0"/>
              </a:spcAft>
              <a:buClrTx/>
              <a:buSzTx/>
              <a:buFont typeface="Arial" pitchFamily="34" charset="0"/>
              <a:buChar char="–"/>
              <a:tabLst/>
              <a:defRPr/>
            </a:lvl4pPr>
            <a:lvl5pPr marL="4114800" marR="0" indent="-457200" algn="l" defTabSz="1828800" rtl="0" eaLnBrk="1" fontAlgn="auto" latinLnBrk="0" hangingPunct="1">
              <a:lnSpc>
                <a:spcPct val="100000"/>
              </a:lnSpc>
              <a:spcBef>
                <a:spcPct val="20000"/>
              </a:spcBef>
              <a:spcAft>
                <a:spcPts val="0"/>
              </a:spcAft>
              <a:buClrTx/>
              <a:buSzTx/>
              <a:buFont typeface="Arial" pitchFamily="34" charset="0"/>
              <a:buChar char="»"/>
              <a:tabLst/>
              <a:defRPr/>
            </a:lvl5pPr>
          </a:lstStyle>
          <a:p>
            <a:pPr marL="685800" marR="0" lvl="0" indent="-685800" algn="l" defTabSz="1828800" rtl="0" eaLnBrk="1" fontAlgn="base" latinLnBrk="0" hangingPunct="1">
              <a:lnSpc>
                <a:spcPct val="200000"/>
              </a:lnSpc>
              <a:spcBef>
                <a:spcPct val="20000"/>
              </a:spcBef>
              <a:spcAft>
                <a:spcPts val="2400"/>
              </a:spcAft>
              <a:buClrTx/>
              <a:buSzTx/>
              <a:buFont typeface="Arial" pitchFamily="34" charset="0"/>
              <a:buChar char="•"/>
              <a:tabLst/>
              <a:defRPr/>
            </a:pPr>
            <a:r>
              <a:rPr kumimoji="0" lang="en-US" sz="520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900" marR="0" lvl="1" indent="-5715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440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900" marR="0" lvl="1" indent="-5715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4400" b="0" i="0" u="none" strike="noStrike" kern="1200" cap="none" spc="0" normalizeH="0" baseline="0" noProof="0" dirty="0">
                <a:ln>
                  <a:noFill/>
                </a:ln>
                <a:solidFill>
                  <a:prstClr val="black"/>
                </a:solidFill>
                <a:effectLst/>
                <a:uLnTx/>
                <a:uFillTx/>
                <a:latin typeface="+mn-lt"/>
                <a:ea typeface="+mn-ea"/>
                <a:cs typeface="+mn-cs"/>
              </a:rPr>
              <a:t>Font type is Calibri</a:t>
            </a:r>
          </a:p>
          <a:p>
            <a:pPr marL="2286000" marR="0" lvl="2" indent="-4572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40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200400" marR="0" lvl="3" indent="-4572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200400" marR="0" lvl="3" indent="-4572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4800" marR="0" lvl="4" indent="-4572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3439250011"/>
      </p:ext>
    </p:extLst>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standar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8999D55-3756-894A-81A4-048B6EB0DFB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4987" y="12338202"/>
            <a:ext cx="2296452" cy="1072998"/>
          </a:xfrm>
          <a:prstGeom prst="rect">
            <a:avLst/>
          </a:prstGeom>
        </p:spPr>
      </p:pic>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3" name="Picture 2" descr="A picture containing drawing&#10;&#10;Description automatically generated">
            <a:extLst>
              <a:ext uri="{FF2B5EF4-FFF2-40B4-BE49-F238E27FC236}">
                <a16:creationId xmlns:a16="http://schemas.microsoft.com/office/drawing/2014/main" id="{32917802-91B6-1247-8FB9-1A5AB923973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8297525" y="379722"/>
            <a:ext cx="6089650" cy="1677678"/>
          </a:xfrm>
          <a:prstGeom prst="rect">
            <a:avLst/>
          </a:prstGeom>
        </p:spPr>
      </p:pic>
      <p:sp>
        <p:nvSpPr>
          <p:cNvPr id="4" name="TextBox 3">
            <a:extLst>
              <a:ext uri="{FF2B5EF4-FFF2-40B4-BE49-F238E27FC236}">
                <a16:creationId xmlns:a16="http://schemas.microsoft.com/office/drawing/2014/main" id="{7902944F-7B20-1742-817F-C396C9D5194F}"/>
              </a:ext>
            </a:extLst>
          </p:cNvPr>
          <p:cNvSpPr txBox="1"/>
          <p:nvPr userDrawn="1"/>
        </p:nvSpPr>
        <p:spPr>
          <a:xfrm>
            <a:off x="20651787" y="2054423"/>
            <a:ext cx="3522246" cy="307777"/>
          </a:xfrm>
          <a:prstGeom prst="rect">
            <a:avLst/>
          </a:prstGeom>
          <a:noFill/>
        </p:spPr>
        <p:txBody>
          <a:bodyPr wrap="none" rtlCol="0">
            <a:spAutoFit/>
          </a:bodyPr>
          <a:lstStyle/>
          <a:p>
            <a:r>
              <a:rPr lang="en-US" sz="1400" i="1" dirty="0">
                <a:solidFill>
                  <a:srgbClr val="B55638"/>
                </a:solidFill>
              </a:rPr>
              <a:t>More meat, milk and eggs by and for the poor</a:t>
            </a:r>
          </a:p>
        </p:txBody>
      </p:sp>
    </p:spTree>
    <p:extLst>
      <p:ext uri="{BB962C8B-B14F-4D97-AF65-F5344CB8AC3E}">
        <p14:creationId xmlns:p14="http://schemas.microsoft.com/office/powerpoint/2010/main" val="244359057"/>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4"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17527588" y="0"/>
            <a:ext cx="6857999"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endParaRPr lang="en-US"/>
          </a:p>
        </p:txBody>
      </p:sp>
      <p:sp>
        <p:nvSpPr>
          <p:cNvPr id="13"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16260261" y="8177465"/>
            <a:ext cx="8136870" cy="559067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endParaRPr lang="en-US" dirty="0"/>
          </a:p>
        </p:txBody>
      </p:sp>
      <p:pic>
        <p:nvPicPr>
          <p:cNvPr id="7" name="Picture 6">
            <a:extLst>
              <a:ext uri="{FF2B5EF4-FFF2-40B4-BE49-F238E27FC236}">
                <a16:creationId xmlns:a16="http://schemas.microsoft.com/office/drawing/2014/main" id="{025A84EC-2635-F549-B72B-60C5AF8BC33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4987" y="12338202"/>
            <a:ext cx="2296452" cy="1072998"/>
          </a:xfrm>
          <a:prstGeom prst="rect">
            <a:avLst/>
          </a:prstGeom>
        </p:spPr>
      </p:pic>
    </p:spTree>
    <p:extLst>
      <p:ext uri="{BB962C8B-B14F-4D97-AF65-F5344CB8AC3E}">
        <p14:creationId xmlns:p14="http://schemas.microsoft.com/office/powerpoint/2010/main" val="1242967491"/>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blocks">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3" name="Rectangle 12">
            <a:extLst>
              <a:ext uri="{FF2B5EF4-FFF2-40B4-BE49-F238E27FC236}">
                <a16:creationId xmlns:a16="http://schemas.microsoft.com/office/drawing/2014/main" id="{12E4B3A3-8AE9-6346-81AF-33B568F44F4F}"/>
              </a:ext>
            </a:extLst>
          </p:cNvPr>
          <p:cNvSpPr/>
          <p:nvPr userDrawn="1"/>
        </p:nvSpPr>
        <p:spPr>
          <a:xfrm>
            <a:off x="8115752" y="0"/>
            <a:ext cx="8078788"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1307BEF-23B4-C143-9A96-138271287EF4}"/>
              </a:ext>
            </a:extLst>
          </p:cNvPr>
          <p:cNvSpPr/>
          <p:nvPr userDrawn="1"/>
        </p:nvSpPr>
        <p:spPr>
          <a:xfrm>
            <a:off x="16308387" y="0"/>
            <a:ext cx="8078788" cy="44958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FFF2EE81-BBB7-8947-B84D-B830BE3CA1E5}"/>
              </a:ext>
            </a:extLst>
          </p:cNvPr>
          <p:cNvSpPr>
            <a:spLocks noGrp="1"/>
          </p:cNvSpPr>
          <p:nvPr>
            <p:ph type="pic" sz="quarter" idx="10"/>
          </p:nvPr>
        </p:nvSpPr>
        <p:spPr>
          <a:xfrm>
            <a:off x="-80739" y="0"/>
            <a:ext cx="8078788" cy="4495800"/>
          </a:xfrm>
        </p:spPr>
        <p:txBody>
          <a:bodyPr/>
          <a:lstStyle/>
          <a:p>
            <a:endParaRPr lang="en-US"/>
          </a:p>
        </p:txBody>
      </p:sp>
      <p:sp>
        <p:nvSpPr>
          <p:cNvPr id="19" name="Picture Placeholder 4">
            <a:extLst>
              <a:ext uri="{FF2B5EF4-FFF2-40B4-BE49-F238E27FC236}">
                <a16:creationId xmlns:a16="http://schemas.microsoft.com/office/drawing/2014/main" id="{E2E81F06-4A39-5942-94F6-33AEA7A2A21E}"/>
              </a:ext>
            </a:extLst>
          </p:cNvPr>
          <p:cNvSpPr>
            <a:spLocks noGrp="1"/>
          </p:cNvSpPr>
          <p:nvPr>
            <p:ph type="pic" sz="quarter" idx="11"/>
          </p:nvPr>
        </p:nvSpPr>
        <p:spPr>
          <a:xfrm>
            <a:off x="8115752" y="4610100"/>
            <a:ext cx="8078788" cy="4495800"/>
          </a:xfrm>
        </p:spPr>
        <p:txBody>
          <a:bodyPr/>
          <a:lstStyle/>
          <a:p>
            <a:endParaRPr lang="en-US"/>
          </a:p>
        </p:txBody>
      </p:sp>
      <p:sp>
        <p:nvSpPr>
          <p:cNvPr id="20" name="Rectangle 19">
            <a:extLst>
              <a:ext uri="{FF2B5EF4-FFF2-40B4-BE49-F238E27FC236}">
                <a16:creationId xmlns:a16="http://schemas.microsoft.com/office/drawing/2014/main" id="{A95F05F9-7BC6-4546-96D6-5D5282720F79}"/>
              </a:ext>
            </a:extLst>
          </p:cNvPr>
          <p:cNvSpPr/>
          <p:nvPr userDrawn="1"/>
        </p:nvSpPr>
        <p:spPr>
          <a:xfrm>
            <a:off x="16308387" y="4610100"/>
            <a:ext cx="8078788" cy="4495800"/>
          </a:xfrm>
          <a:prstGeom prst="rect">
            <a:avLst/>
          </a:prstGeom>
          <a:solidFill>
            <a:srgbClr val="B083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4">
            <a:extLst>
              <a:ext uri="{FF2B5EF4-FFF2-40B4-BE49-F238E27FC236}">
                <a16:creationId xmlns:a16="http://schemas.microsoft.com/office/drawing/2014/main" id="{677619F4-19B0-E944-8FEF-F3A8FBBBBE05}"/>
              </a:ext>
            </a:extLst>
          </p:cNvPr>
          <p:cNvSpPr>
            <a:spLocks noGrp="1"/>
          </p:cNvSpPr>
          <p:nvPr>
            <p:ph type="pic" sz="quarter" idx="12"/>
          </p:nvPr>
        </p:nvSpPr>
        <p:spPr>
          <a:xfrm>
            <a:off x="16308387" y="9220200"/>
            <a:ext cx="8078788" cy="4495800"/>
          </a:xfrm>
        </p:spPr>
        <p:txBody>
          <a:bodyPr/>
          <a:lstStyle/>
          <a:p>
            <a:endParaRPr lang="en-US"/>
          </a:p>
        </p:txBody>
      </p:sp>
      <p:sp>
        <p:nvSpPr>
          <p:cNvPr id="22" name="Rectangle 21">
            <a:extLst>
              <a:ext uri="{FF2B5EF4-FFF2-40B4-BE49-F238E27FC236}">
                <a16:creationId xmlns:a16="http://schemas.microsoft.com/office/drawing/2014/main" id="{7B4CB9E6-7F01-584E-96BA-4EC5F847C4BF}"/>
              </a:ext>
            </a:extLst>
          </p:cNvPr>
          <p:cNvSpPr/>
          <p:nvPr userDrawn="1"/>
        </p:nvSpPr>
        <p:spPr>
          <a:xfrm>
            <a:off x="8115752" y="9220200"/>
            <a:ext cx="8078788"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585C867-2E7B-0142-BCD7-F4A7DE12C314}"/>
              </a:ext>
            </a:extLst>
          </p:cNvPr>
          <p:cNvSpPr/>
          <p:nvPr userDrawn="1"/>
        </p:nvSpPr>
        <p:spPr>
          <a:xfrm>
            <a:off x="-80739" y="9220200"/>
            <a:ext cx="8078788" cy="44958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55ADB72-BAED-EA4D-AEF6-FB4CEE2FE7A8}"/>
              </a:ext>
            </a:extLst>
          </p:cNvPr>
          <p:cNvSpPr/>
          <p:nvPr userDrawn="1"/>
        </p:nvSpPr>
        <p:spPr>
          <a:xfrm>
            <a:off x="-80739" y="4610100"/>
            <a:ext cx="8078788" cy="4495800"/>
          </a:xfrm>
          <a:prstGeom prst="rect">
            <a:avLst/>
          </a:prstGeom>
          <a:solidFill>
            <a:srgbClr val="B083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9593212"/>
      </p:ext>
    </p:extLst>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blocks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Rectangle 10">
            <a:extLst>
              <a:ext uri="{FF2B5EF4-FFF2-40B4-BE49-F238E27FC236}">
                <a16:creationId xmlns:a16="http://schemas.microsoft.com/office/drawing/2014/main" id="{48E5FB37-BC8A-BC4B-838F-F098A92B4BF6}"/>
              </a:ext>
            </a:extLst>
          </p:cNvPr>
          <p:cNvSpPr/>
          <p:nvPr userDrawn="1"/>
        </p:nvSpPr>
        <p:spPr>
          <a:xfrm>
            <a:off x="-80739" y="0"/>
            <a:ext cx="8064046"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2E4B3A3-8AE9-6346-81AF-33B568F44F4F}"/>
              </a:ext>
            </a:extLst>
          </p:cNvPr>
          <p:cNvSpPr/>
          <p:nvPr userDrawn="1"/>
        </p:nvSpPr>
        <p:spPr>
          <a:xfrm>
            <a:off x="8115752" y="4610100"/>
            <a:ext cx="8078788" cy="44958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1307BEF-23B4-C143-9A96-138271287EF4}"/>
              </a:ext>
            </a:extLst>
          </p:cNvPr>
          <p:cNvSpPr/>
          <p:nvPr userDrawn="1"/>
        </p:nvSpPr>
        <p:spPr>
          <a:xfrm>
            <a:off x="16308387" y="0"/>
            <a:ext cx="8078788" cy="44958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FFF2EE81-BBB7-8947-B84D-B830BE3CA1E5}"/>
              </a:ext>
            </a:extLst>
          </p:cNvPr>
          <p:cNvSpPr>
            <a:spLocks noGrp="1"/>
          </p:cNvSpPr>
          <p:nvPr>
            <p:ph type="pic" sz="quarter" idx="10"/>
          </p:nvPr>
        </p:nvSpPr>
        <p:spPr>
          <a:xfrm>
            <a:off x="8113681" y="0"/>
            <a:ext cx="8078788" cy="4495800"/>
          </a:xfrm>
        </p:spPr>
        <p:txBody>
          <a:bodyPr/>
          <a:lstStyle/>
          <a:p>
            <a:endParaRPr lang="en-US"/>
          </a:p>
        </p:txBody>
      </p:sp>
      <p:sp>
        <p:nvSpPr>
          <p:cNvPr id="19" name="Picture Placeholder 4">
            <a:extLst>
              <a:ext uri="{FF2B5EF4-FFF2-40B4-BE49-F238E27FC236}">
                <a16:creationId xmlns:a16="http://schemas.microsoft.com/office/drawing/2014/main" id="{E2E81F06-4A39-5942-94F6-33AEA7A2A21E}"/>
              </a:ext>
            </a:extLst>
          </p:cNvPr>
          <p:cNvSpPr>
            <a:spLocks noGrp="1"/>
          </p:cNvSpPr>
          <p:nvPr>
            <p:ph type="pic" sz="quarter" idx="11"/>
          </p:nvPr>
        </p:nvSpPr>
        <p:spPr>
          <a:xfrm>
            <a:off x="-80739" y="4610100"/>
            <a:ext cx="8078788" cy="4495800"/>
          </a:xfrm>
        </p:spPr>
        <p:txBody>
          <a:bodyPr/>
          <a:lstStyle/>
          <a:p>
            <a:endParaRPr lang="en-US"/>
          </a:p>
        </p:txBody>
      </p:sp>
      <p:sp>
        <p:nvSpPr>
          <p:cNvPr id="20" name="Rectangle 19">
            <a:extLst>
              <a:ext uri="{FF2B5EF4-FFF2-40B4-BE49-F238E27FC236}">
                <a16:creationId xmlns:a16="http://schemas.microsoft.com/office/drawing/2014/main" id="{A95F05F9-7BC6-4546-96D6-5D5282720F79}"/>
              </a:ext>
            </a:extLst>
          </p:cNvPr>
          <p:cNvSpPr/>
          <p:nvPr userDrawn="1"/>
        </p:nvSpPr>
        <p:spPr>
          <a:xfrm>
            <a:off x="16308387" y="4610100"/>
            <a:ext cx="8078788"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4">
            <a:extLst>
              <a:ext uri="{FF2B5EF4-FFF2-40B4-BE49-F238E27FC236}">
                <a16:creationId xmlns:a16="http://schemas.microsoft.com/office/drawing/2014/main" id="{677619F4-19B0-E944-8FEF-F3A8FBBBBE05}"/>
              </a:ext>
            </a:extLst>
          </p:cNvPr>
          <p:cNvSpPr>
            <a:spLocks noGrp="1"/>
          </p:cNvSpPr>
          <p:nvPr>
            <p:ph type="pic" sz="quarter" idx="12"/>
          </p:nvPr>
        </p:nvSpPr>
        <p:spPr>
          <a:xfrm>
            <a:off x="16308387" y="9220200"/>
            <a:ext cx="8078788" cy="4495800"/>
          </a:xfrm>
        </p:spPr>
        <p:txBody>
          <a:bodyPr/>
          <a:lstStyle/>
          <a:p>
            <a:endParaRPr lang="en-US"/>
          </a:p>
        </p:txBody>
      </p:sp>
      <p:sp>
        <p:nvSpPr>
          <p:cNvPr id="22" name="Rectangle 21">
            <a:extLst>
              <a:ext uri="{FF2B5EF4-FFF2-40B4-BE49-F238E27FC236}">
                <a16:creationId xmlns:a16="http://schemas.microsoft.com/office/drawing/2014/main" id="{7B4CB9E6-7F01-584E-96BA-4EC5F847C4BF}"/>
              </a:ext>
            </a:extLst>
          </p:cNvPr>
          <p:cNvSpPr/>
          <p:nvPr userDrawn="1"/>
        </p:nvSpPr>
        <p:spPr>
          <a:xfrm>
            <a:off x="8115752" y="9220200"/>
            <a:ext cx="8078788"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585C867-2E7B-0142-BCD7-F4A7DE12C314}"/>
              </a:ext>
            </a:extLst>
          </p:cNvPr>
          <p:cNvSpPr/>
          <p:nvPr userDrawn="1"/>
        </p:nvSpPr>
        <p:spPr>
          <a:xfrm>
            <a:off x="-80739" y="9220200"/>
            <a:ext cx="8078788" cy="44958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2804743"/>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no left insignia">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3" name="Picture 12">
            <a:extLst>
              <a:ext uri="{FF2B5EF4-FFF2-40B4-BE49-F238E27FC236}">
                <a16:creationId xmlns:a16="http://schemas.microsoft.com/office/drawing/2014/main" id="{10164C5D-0DC8-E34B-8305-64795889D779}"/>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Tree>
    <p:extLst>
      <p:ext uri="{BB962C8B-B14F-4D97-AF65-F5344CB8AC3E}">
        <p14:creationId xmlns:p14="http://schemas.microsoft.com/office/powerpoint/2010/main" val="1936962374"/>
      </p:ext>
    </p:extLst>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no right logo">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1" name="Picture 10">
            <a:extLst>
              <a:ext uri="{FF2B5EF4-FFF2-40B4-BE49-F238E27FC236}">
                <a16:creationId xmlns:a16="http://schemas.microsoft.com/office/drawing/2014/main" id="{28312AC2-DEE2-2C40-9692-660993EAF6F8}"/>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212513850"/>
      </p:ext>
    </p:extLst>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18518188" y="0"/>
            <a:ext cx="5868987" cy="88392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18518188" y="9067800"/>
            <a:ext cx="5868987" cy="4648200"/>
          </a:xfrm>
        </p:spPr>
        <p:txBody>
          <a:bodyPr/>
          <a:lstStyle/>
          <a:p>
            <a:endParaRPr lang="en-US"/>
          </a:p>
        </p:txBody>
      </p:sp>
      <p:pic>
        <p:nvPicPr>
          <p:cNvPr id="9" name="Picture 8">
            <a:extLst>
              <a:ext uri="{FF2B5EF4-FFF2-40B4-BE49-F238E27FC236}">
                <a16:creationId xmlns:a16="http://schemas.microsoft.com/office/drawing/2014/main" id="{C896728D-2DAF-C743-AA21-6C38DBF9F714}"/>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4163341514"/>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45171" y="549276"/>
            <a:ext cx="20729099" cy="2286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45171" y="3200403"/>
            <a:ext cx="20729099" cy="90519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98" r:id="rId3"/>
    <p:sldLayoutId id="2147483699" r:id="rId4"/>
    <p:sldLayoutId id="2147483691" r:id="rId5"/>
    <p:sldLayoutId id="2147483692" r:id="rId6"/>
    <p:sldLayoutId id="2147483686" r:id="rId7"/>
    <p:sldLayoutId id="2147483695" r:id="rId8"/>
    <p:sldLayoutId id="2147483687" r:id="rId9"/>
    <p:sldLayoutId id="2147483694" r:id="rId10"/>
    <p:sldLayoutId id="2147483688" r:id="rId11"/>
    <p:sldLayoutId id="2147483693" r:id="rId12"/>
    <p:sldLayoutId id="2147483697" r:id="rId13"/>
    <p:sldLayoutId id="2147483696" r:id="rId14"/>
    <p:sldLayoutId id="2147483685" r:id="rId15"/>
    <p:sldLayoutId id="2147483683" r:id="rId16"/>
    <p:sldLayoutId id="2147483684" r:id="rId17"/>
    <p:sldLayoutId id="2147483681" r:id="rId18"/>
    <p:sldLayoutId id="2147483682" r:id="rId19"/>
    <p:sldLayoutId id="2147483652" r:id="rId20"/>
    <p:sldLayoutId id="2147483689" r:id="rId21"/>
    <p:sldLayoutId id="2147483690" r:id="rId22"/>
  </p:sldLayoutIdLst>
  <p:transition spd="slow">
    <p:wipe dir="d"/>
  </p:transition>
  <p:txStyles>
    <p:titleStyle>
      <a:lvl1pPr algn="l" defTabSz="1828434" rtl="0" eaLnBrk="1" latinLnBrk="0" hangingPunct="1">
        <a:spcBef>
          <a:spcPct val="0"/>
        </a:spcBef>
        <a:buNone/>
        <a:defRPr lang="en-US" sz="8798" kern="1200" dirty="0" smtClean="0">
          <a:solidFill>
            <a:schemeClr val="tx1"/>
          </a:solidFill>
          <a:latin typeface="+mj-lt"/>
          <a:ea typeface="+mj-ea"/>
          <a:cs typeface="+mj-cs"/>
        </a:defRPr>
      </a:lvl1pPr>
    </p:titleStyle>
    <p:body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p:bodyStyle>
    <p:otherStyle>
      <a:defPPr>
        <a:defRPr lang="en-US"/>
      </a:defPPr>
      <a:lvl1pPr marL="0" algn="l" defTabSz="1828434" rtl="0" eaLnBrk="1" latinLnBrk="0" hangingPunct="1">
        <a:defRPr sz="3599" kern="1200">
          <a:solidFill>
            <a:schemeClr val="tx1"/>
          </a:solidFill>
          <a:latin typeface="+mn-lt"/>
          <a:ea typeface="+mn-ea"/>
          <a:cs typeface="+mn-cs"/>
        </a:defRPr>
      </a:lvl1pPr>
      <a:lvl2pPr marL="914217" algn="l" defTabSz="1828434" rtl="0" eaLnBrk="1" latinLnBrk="0" hangingPunct="1">
        <a:defRPr sz="3599" kern="1200">
          <a:solidFill>
            <a:schemeClr val="tx1"/>
          </a:solidFill>
          <a:latin typeface="+mn-lt"/>
          <a:ea typeface="+mn-ea"/>
          <a:cs typeface="+mn-cs"/>
        </a:defRPr>
      </a:lvl2pPr>
      <a:lvl3pPr marL="1828434" algn="l" defTabSz="1828434" rtl="0" eaLnBrk="1" latinLnBrk="0" hangingPunct="1">
        <a:defRPr sz="3599" kern="1200">
          <a:solidFill>
            <a:schemeClr val="tx1"/>
          </a:solidFill>
          <a:latin typeface="+mn-lt"/>
          <a:ea typeface="+mn-ea"/>
          <a:cs typeface="+mn-cs"/>
        </a:defRPr>
      </a:lvl3pPr>
      <a:lvl4pPr marL="2742652" algn="l" defTabSz="1828434" rtl="0" eaLnBrk="1" latinLnBrk="0" hangingPunct="1">
        <a:defRPr sz="3599" kern="1200">
          <a:solidFill>
            <a:schemeClr val="tx1"/>
          </a:solidFill>
          <a:latin typeface="+mn-lt"/>
          <a:ea typeface="+mn-ea"/>
          <a:cs typeface="+mn-cs"/>
        </a:defRPr>
      </a:lvl4pPr>
      <a:lvl5pPr marL="3656869" algn="l" defTabSz="1828434" rtl="0" eaLnBrk="1" latinLnBrk="0" hangingPunct="1">
        <a:defRPr sz="3599" kern="1200">
          <a:solidFill>
            <a:schemeClr val="tx1"/>
          </a:solidFill>
          <a:latin typeface="+mn-lt"/>
          <a:ea typeface="+mn-ea"/>
          <a:cs typeface="+mn-cs"/>
        </a:defRPr>
      </a:lvl5pPr>
      <a:lvl6pPr marL="4571086" algn="l" defTabSz="1828434" rtl="0" eaLnBrk="1" latinLnBrk="0" hangingPunct="1">
        <a:defRPr sz="3599" kern="1200">
          <a:solidFill>
            <a:schemeClr val="tx1"/>
          </a:solidFill>
          <a:latin typeface="+mn-lt"/>
          <a:ea typeface="+mn-ea"/>
          <a:cs typeface="+mn-cs"/>
        </a:defRPr>
      </a:lvl6pPr>
      <a:lvl7pPr marL="5485303" algn="l" defTabSz="1828434" rtl="0" eaLnBrk="1" latinLnBrk="0" hangingPunct="1">
        <a:defRPr sz="3599" kern="1200">
          <a:solidFill>
            <a:schemeClr val="tx1"/>
          </a:solidFill>
          <a:latin typeface="+mn-lt"/>
          <a:ea typeface="+mn-ea"/>
          <a:cs typeface="+mn-cs"/>
        </a:defRPr>
      </a:lvl7pPr>
      <a:lvl8pPr marL="6399520" algn="l" defTabSz="1828434" rtl="0" eaLnBrk="1" latinLnBrk="0" hangingPunct="1">
        <a:defRPr sz="3599" kern="1200">
          <a:solidFill>
            <a:schemeClr val="tx1"/>
          </a:solidFill>
          <a:latin typeface="+mn-lt"/>
          <a:ea typeface="+mn-ea"/>
          <a:cs typeface="+mn-cs"/>
        </a:defRPr>
      </a:lvl8pPr>
      <a:lvl9pPr marL="7313737" algn="l" defTabSz="1828434"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4.jpe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0.jpe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19.png"/><Relationship Id="rId10" Type="http://schemas.openxmlformats.org/officeDocument/2006/relationships/image" Target="../media/image12.png"/><Relationship Id="rId4" Type="http://schemas.openxmlformats.org/officeDocument/2006/relationships/image" Target="../media/image18.png"/><Relationship Id="rId9"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0.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979898-F360-1D46-9895-9A696C9AA381}"/>
              </a:ext>
            </a:extLst>
          </p:cNvPr>
          <p:cNvSpPr>
            <a:spLocks noGrp="1"/>
          </p:cNvSpPr>
          <p:nvPr>
            <p:ph type="body" sz="quarter" idx="10"/>
          </p:nvPr>
        </p:nvSpPr>
        <p:spPr>
          <a:xfrm>
            <a:off x="1144587" y="5181600"/>
            <a:ext cx="10210800" cy="2514600"/>
          </a:xfrm>
        </p:spPr>
        <p:txBody>
          <a:bodyPr>
            <a:normAutofit/>
          </a:bodyPr>
          <a:lstStyle/>
          <a:p>
            <a:pPr>
              <a:spcBef>
                <a:spcPts val="0"/>
              </a:spcBef>
            </a:pPr>
            <a:r>
              <a:rPr lang="en-US" dirty="0"/>
              <a:t>Our ‘not just business as usual’ communications plan</a:t>
            </a:r>
            <a:endParaRPr lang="en-US" sz="8000" dirty="0"/>
          </a:p>
        </p:txBody>
      </p:sp>
      <p:pic>
        <p:nvPicPr>
          <p:cNvPr id="23" name="Picture Placeholder 22" descr="A picture containing person, indoor, sitting, man&#10;&#10;Description automatically generated">
            <a:extLst>
              <a:ext uri="{FF2B5EF4-FFF2-40B4-BE49-F238E27FC236}">
                <a16:creationId xmlns:a16="http://schemas.microsoft.com/office/drawing/2014/main" id="{D94465E6-7755-094A-B8B5-1A95330818F9}"/>
              </a:ext>
            </a:extLst>
          </p:cNvPr>
          <p:cNvPicPr>
            <a:picLocks noGrp="1" noChangeAspect="1"/>
          </p:cNvPicPr>
          <p:nvPr>
            <p:ph type="pic" sz="quarter" idx="13"/>
          </p:nvPr>
        </p:nvPicPr>
        <p:blipFill>
          <a:blip r:embed="rId4" cstate="email">
            <a:extLst>
              <a:ext uri="{28A0092B-C50C-407E-A947-70E740481C1C}">
                <a14:useLocalDpi xmlns:a14="http://schemas.microsoft.com/office/drawing/2010/main" val="0"/>
              </a:ext>
            </a:extLst>
          </a:blip>
          <a:srcRect/>
          <a:stretch>
            <a:fillRect/>
          </a:stretch>
        </p:blipFill>
        <p:spPr/>
      </p:pic>
      <p:sp>
        <p:nvSpPr>
          <p:cNvPr id="5" name="TextBox 4">
            <a:extLst>
              <a:ext uri="{FF2B5EF4-FFF2-40B4-BE49-F238E27FC236}">
                <a16:creationId xmlns:a16="http://schemas.microsoft.com/office/drawing/2014/main" id="{C644455D-71BD-3741-A902-7E7953F5EEBE}"/>
              </a:ext>
            </a:extLst>
          </p:cNvPr>
          <p:cNvSpPr txBox="1"/>
          <p:nvPr/>
        </p:nvSpPr>
        <p:spPr>
          <a:xfrm>
            <a:off x="22074298" y="13376008"/>
            <a:ext cx="2312877" cy="338554"/>
          </a:xfrm>
          <a:prstGeom prst="rect">
            <a:avLst/>
          </a:prstGeom>
          <a:noFill/>
        </p:spPr>
        <p:txBody>
          <a:bodyPr wrap="none" rtlCol="0">
            <a:spAutoFit/>
          </a:bodyPr>
          <a:lstStyle/>
          <a:p>
            <a:r>
              <a:rPr lang="en-US" sz="1600" dirty="0"/>
              <a:t>Photo David </a:t>
            </a:r>
            <a:r>
              <a:rPr lang="en-US" sz="1600" dirty="0" err="1"/>
              <a:t>Malouin</a:t>
            </a:r>
            <a:r>
              <a:rPr lang="en-US" sz="1600" dirty="0"/>
              <a:t>/ILRI</a:t>
            </a:r>
          </a:p>
        </p:txBody>
      </p:sp>
      <p:sp>
        <p:nvSpPr>
          <p:cNvPr id="6" name="Text Placeholder 4">
            <a:extLst>
              <a:ext uri="{FF2B5EF4-FFF2-40B4-BE49-F238E27FC236}">
                <a16:creationId xmlns:a16="http://schemas.microsoft.com/office/drawing/2014/main" id="{53728323-F8B6-4007-B95C-A145D5AE0626}"/>
              </a:ext>
            </a:extLst>
          </p:cNvPr>
          <p:cNvSpPr txBox="1">
            <a:spLocks/>
          </p:cNvSpPr>
          <p:nvPr/>
        </p:nvSpPr>
        <p:spPr>
          <a:xfrm>
            <a:off x="1314465" y="9471117"/>
            <a:ext cx="8076148" cy="1726880"/>
          </a:xfrm>
          <a:prstGeom prst="rect">
            <a:avLst/>
          </a:prstGeom>
        </p:spPr>
        <p:txBody>
          <a:bodyPr vert="horz" lIns="91428" tIns="45714" rIns="91428" bIns="45714" rtlCol="0">
            <a:noAutofit/>
          </a:bodyPr>
          <a:lstStyle>
            <a:lvl1pPr marL="0" indent="0" algn="l" defTabSz="1828434" rtl="0" eaLnBrk="1" latinLnBrk="0" hangingPunct="1">
              <a:spcBef>
                <a:spcPct val="20000"/>
              </a:spcBef>
              <a:buFont typeface="Arial" pitchFamily="34" charset="0"/>
              <a:buNone/>
              <a:defRPr sz="3600" b="0" kern="1200">
                <a:solidFill>
                  <a:schemeClr val="tx1">
                    <a:lumMod val="65000"/>
                    <a:lumOff val="35000"/>
                  </a:schemeClr>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r>
              <a:rPr lang="en-US" sz="3000" dirty="0">
                <a:solidFill>
                  <a:schemeClr val="tx1"/>
                </a:solidFill>
              </a:rPr>
              <a:t>CGIAR Livestock review and planning meeting, 12 June 2020</a:t>
            </a:r>
          </a:p>
        </p:txBody>
      </p:sp>
      <p:sp>
        <p:nvSpPr>
          <p:cNvPr id="7" name="Text Placeholder 2">
            <a:extLst>
              <a:ext uri="{FF2B5EF4-FFF2-40B4-BE49-F238E27FC236}">
                <a16:creationId xmlns:a16="http://schemas.microsoft.com/office/drawing/2014/main" id="{A6285024-E6A1-4734-81E9-FDA7AD239501}"/>
              </a:ext>
            </a:extLst>
          </p:cNvPr>
          <p:cNvSpPr>
            <a:spLocks noGrp="1"/>
          </p:cNvSpPr>
          <p:nvPr>
            <p:ph type="body" sz="quarter" idx="11"/>
          </p:nvPr>
        </p:nvSpPr>
        <p:spPr>
          <a:xfrm>
            <a:off x="1319805" y="7772400"/>
            <a:ext cx="9578382" cy="2514600"/>
          </a:xfrm>
        </p:spPr>
        <p:txBody>
          <a:bodyPr>
            <a:noAutofit/>
          </a:bodyPr>
          <a:lstStyle/>
          <a:p>
            <a:r>
              <a:rPr lang="en-US" sz="4000" b="0" i="0" dirty="0">
                <a:solidFill>
                  <a:schemeClr val="tx1"/>
                </a:solidFill>
              </a:rPr>
              <a:t>Mireille Ferrari</a:t>
            </a:r>
          </a:p>
        </p:txBody>
      </p:sp>
    </p:spTree>
    <p:custDataLst>
      <p:tags r:id="rId1"/>
    </p:custData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11A4DC24-2318-9844-B683-43B5F7C32D31}"/>
              </a:ext>
            </a:extLst>
          </p:cNvPr>
          <p:cNvSpPr>
            <a:spLocks noGrp="1"/>
          </p:cNvSpPr>
          <p:nvPr>
            <p:ph type="body" sz="quarter" idx="4294967295"/>
          </p:nvPr>
        </p:nvSpPr>
        <p:spPr>
          <a:xfrm>
            <a:off x="5840737" y="4004786"/>
            <a:ext cx="14935199" cy="1672359"/>
          </a:xfrm>
        </p:spPr>
        <p:txBody>
          <a:bodyPr>
            <a:normAutofit/>
          </a:bodyPr>
          <a:lstStyle/>
          <a:p>
            <a:pPr marL="0" indent="0">
              <a:lnSpc>
                <a:spcPct val="90000"/>
              </a:lnSpc>
              <a:spcBef>
                <a:spcPts val="0"/>
              </a:spcBef>
              <a:buNone/>
            </a:pPr>
            <a:r>
              <a:rPr lang="en-US" sz="6600" b="1" dirty="0">
                <a:solidFill>
                  <a:srgbClr val="B55638"/>
                </a:solidFill>
              </a:rPr>
              <a:t>Our session today</a:t>
            </a:r>
          </a:p>
        </p:txBody>
      </p:sp>
      <p:sp>
        <p:nvSpPr>
          <p:cNvPr id="9" name="Rectangle 8">
            <a:extLst>
              <a:ext uri="{FF2B5EF4-FFF2-40B4-BE49-F238E27FC236}">
                <a16:creationId xmlns:a16="http://schemas.microsoft.com/office/drawing/2014/main" id="{9794FC63-14F5-1640-9549-D8D8E7467555}"/>
              </a:ext>
            </a:extLst>
          </p:cNvPr>
          <p:cNvSpPr/>
          <p:nvPr/>
        </p:nvSpPr>
        <p:spPr>
          <a:xfrm>
            <a:off x="5932757" y="5213070"/>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5" name="TextBox 4">
            <a:extLst>
              <a:ext uri="{FF2B5EF4-FFF2-40B4-BE49-F238E27FC236}">
                <a16:creationId xmlns:a16="http://schemas.microsoft.com/office/drawing/2014/main" id="{BB25EF44-A711-4C43-B1A3-648DC14438EA}"/>
              </a:ext>
            </a:extLst>
          </p:cNvPr>
          <p:cNvSpPr txBox="1"/>
          <p:nvPr/>
        </p:nvSpPr>
        <p:spPr>
          <a:xfrm>
            <a:off x="8535987" y="6172200"/>
            <a:ext cx="11525888" cy="3416320"/>
          </a:xfrm>
          <a:prstGeom prst="rect">
            <a:avLst/>
          </a:prstGeom>
          <a:noFill/>
        </p:spPr>
        <p:txBody>
          <a:bodyPr wrap="square" rtlCol="0">
            <a:spAutoFit/>
          </a:bodyPr>
          <a:lstStyle/>
          <a:p>
            <a:r>
              <a:rPr lang="en-US" sz="7200" b="1" dirty="0">
                <a:solidFill>
                  <a:srgbClr val="B55638"/>
                </a:solidFill>
              </a:rPr>
              <a:t>10 mins </a:t>
            </a:r>
            <a:r>
              <a:rPr lang="en-US" sz="7200" dirty="0"/>
              <a:t>Presentation</a:t>
            </a:r>
          </a:p>
          <a:p>
            <a:r>
              <a:rPr lang="en-US" sz="7200" b="1" dirty="0">
                <a:solidFill>
                  <a:srgbClr val="B55638"/>
                </a:solidFill>
              </a:rPr>
              <a:t>10 mins </a:t>
            </a:r>
            <a:r>
              <a:rPr lang="en-US" sz="7200" dirty="0"/>
              <a:t>feedback session</a:t>
            </a:r>
          </a:p>
          <a:p>
            <a:r>
              <a:rPr lang="en-US" sz="7200" b="1" dirty="0">
                <a:solidFill>
                  <a:srgbClr val="B55638"/>
                </a:solidFill>
              </a:rPr>
              <a:t>5 mins </a:t>
            </a:r>
            <a:r>
              <a:rPr lang="en-US" sz="7200" dirty="0"/>
              <a:t>back to plenary </a:t>
            </a:r>
          </a:p>
        </p:txBody>
      </p:sp>
      <p:pic>
        <p:nvPicPr>
          <p:cNvPr id="15" name="Picture 14" descr="A picture containing drawing&#10;&#10;Description automatically generated">
            <a:extLst>
              <a:ext uri="{FF2B5EF4-FFF2-40B4-BE49-F238E27FC236}">
                <a16:creationId xmlns:a16="http://schemas.microsoft.com/office/drawing/2014/main" id="{39470503-E57B-7047-8AD0-EFE0A2BD00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7587" y="6411590"/>
            <a:ext cx="1690838" cy="2113547"/>
          </a:xfrm>
          <a:prstGeom prst="rect">
            <a:avLst/>
          </a:prstGeom>
        </p:spPr>
      </p:pic>
    </p:spTree>
    <p:extLst>
      <p:ext uri="{BB962C8B-B14F-4D97-AF65-F5344CB8AC3E}">
        <p14:creationId xmlns:p14="http://schemas.microsoft.com/office/powerpoint/2010/main" val="1511635248"/>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1">
            <a:extLst>
              <a:ext uri="{FF2B5EF4-FFF2-40B4-BE49-F238E27FC236}">
                <a16:creationId xmlns:a16="http://schemas.microsoft.com/office/drawing/2014/main" id="{FB965F4D-A427-D740-8C0B-13C434F8024F}"/>
              </a:ext>
            </a:extLst>
          </p:cNvPr>
          <p:cNvSpPr txBox="1">
            <a:spLocks/>
          </p:cNvSpPr>
          <p:nvPr/>
        </p:nvSpPr>
        <p:spPr>
          <a:xfrm>
            <a:off x="2177867" y="3132632"/>
            <a:ext cx="12944701" cy="1309327"/>
          </a:xfrm>
          <a:prstGeom prst="rect">
            <a:avLst/>
          </a:prstGeom>
        </p:spPr>
        <p:txBody>
          <a:bodyPr vert="horz" lIns="91440" tIns="45720" rIns="91440" bIns="45720" rtlCol="0">
            <a:normAutofit/>
          </a:bodyPr>
          <a:lst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pPr marL="0" indent="0">
              <a:lnSpc>
                <a:spcPct val="90000"/>
              </a:lnSpc>
              <a:spcBef>
                <a:spcPts val="0"/>
              </a:spcBef>
              <a:buFont typeface="Arial" pitchFamily="34" charset="0"/>
              <a:buNone/>
            </a:pPr>
            <a:r>
              <a:rPr lang="en-US" sz="6600" b="1" dirty="0">
                <a:solidFill>
                  <a:srgbClr val="B55638"/>
                </a:solidFill>
              </a:rPr>
              <a:t>What is our communications goal?</a:t>
            </a:r>
          </a:p>
        </p:txBody>
      </p:sp>
      <p:sp>
        <p:nvSpPr>
          <p:cNvPr id="27" name="Rectangle 26">
            <a:extLst>
              <a:ext uri="{FF2B5EF4-FFF2-40B4-BE49-F238E27FC236}">
                <a16:creationId xmlns:a16="http://schemas.microsoft.com/office/drawing/2014/main" id="{9D0920D7-45FB-AC42-BB2D-5690708096A8}"/>
              </a:ext>
            </a:extLst>
          </p:cNvPr>
          <p:cNvSpPr/>
          <p:nvPr/>
        </p:nvSpPr>
        <p:spPr>
          <a:xfrm>
            <a:off x="2388906" y="4327659"/>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8" name="TextBox 7">
            <a:extLst>
              <a:ext uri="{FF2B5EF4-FFF2-40B4-BE49-F238E27FC236}">
                <a16:creationId xmlns:a16="http://schemas.microsoft.com/office/drawing/2014/main" id="{6CE8AB66-6CF2-1549-9257-3C195E7B087E}"/>
              </a:ext>
            </a:extLst>
          </p:cNvPr>
          <p:cNvSpPr txBox="1"/>
          <p:nvPr/>
        </p:nvSpPr>
        <p:spPr>
          <a:xfrm>
            <a:off x="2287587" y="4814498"/>
            <a:ext cx="12834981" cy="4093428"/>
          </a:xfrm>
          <a:prstGeom prst="rect">
            <a:avLst/>
          </a:prstGeom>
          <a:noFill/>
        </p:spPr>
        <p:txBody>
          <a:bodyPr wrap="square" rtlCol="0">
            <a:spAutoFit/>
          </a:bodyPr>
          <a:lstStyle/>
          <a:p>
            <a:pPr>
              <a:spcAft>
                <a:spcPts val="1200"/>
              </a:spcAft>
            </a:pPr>
            <a:r>
              <a:rPr lang="en-US" sz="4800" dirty="0"/>
              <a:t>By the end of the </a:t>
            </a:r>
            <a:r>
              <a:rPr lang="en-US" sz="4800" b="1" dirty="0">
                <a:solidFill>
                  <a:srgbClr val="B55638"/>
                </a:solidFill>
              </a:rPr>
              <a:t>18 months</a:t>
            </a:r>
            <a:r>
              <a:rPr lang="en-US" sz="4800" dirty="0"/>
              <a:t>… </a:t>
            </a:r>
          </a:p>
          <a:p>
            <a:pPr marL="685800" indent="-685800">
              <a:spcAft>
                <a:spcPts val="1200"/>
              </a:spcAft>
              <a:buClr>
                <a:srgbClr val="B55638"/>
              </a:buClr>
              <a:buFont typeface="Arial" panose="020B0604020202020204" pitchFamily="34" charset="0"/>
              <a:buChar char="•"/>
            </a:pPr>
            <a:r>
              <a:rPr lang="en-US" sz="4800" dirty="0"/>
              <a:t>Legacy products are completed, and are;</a:t>
            </a:r>
          </a:p>
          <a:p>
            <a:pPr marL="685800" indent="-685800">
              <a:spcAft>
                <a:spcPts val="1200"/>
              </a:spcAft>
              <a:buClr>
                <a:srgbClr val="B55638"/>
              </a:buClr>
              <a:buFont typeface="Arial" panose="020B0604020202020204" pitchFamily="34" charset="0"/>
              <a:buChar char="•"/>
            </a:pPr>
            <a:r>
              <a:rPr lang="en-US" sz="4800" dirty="0"/>
              <a:t>Actively being communicated and disseminated to policy makers, donors and investors through appropriate channels and key moments.</a:t>
            </a:r>
          </a:p>
        </p:txBody>
      </p:sp>
      <p:grpSp>
        <p:nvGrpSpPr>
          <p:cNvPr id="20" name="Group 19">
            <a:extLst>
              <a:ext uri="{FF2B5EF4-FFF2-40B4-BE49-F238E27FC236}">
                <a16:creationId xmlns:a16="http://schemas.microsoft.com/office/drawing/2014/main" id="{DE9EA8C7-D16D-9744-BA54-FA4CE51B9B89}"/>
              </a:ext>
            </a:extLst>
          </p:cNvPr>
          <p:cNvGrpSpPr/>
          <p:nvPr/>
        </p:nvGrpSpPr>
        <p:grpSpPr>
          <a:xfrm>
            <a:off x="7583487" y="10077450"/>
            <a:ext cx="7763895" cy="2084702"/>
            <a:chOff x="6969667" y="10287000"/>
            <a:chExt cx="7763895" cy="2084702"/>
          </a:xfrm>
        </p:grpSpPr>
        <p:sp>
          <p:nvSpPr>
            <p:cNvPr id="31" name="TextBox 30">
              <a:extLst>
                <a:ext uri="{FF2B5EF4-FFF2-40B4-BE49-F238E27FC236}">
                  <a16:creationId xmlns:a16="http://schemas.microsoft.com/office/drawing/2014/main" id="{0CF64230-75AA-1A4B-8FC8-883E2E669697}"/>
                </a:ext>
              </a:extLst>
            </p:cNvPr>
            <p:cNvSpPr txBox="1"/>
            <p:nvPr/>
          </p:nvSpPr>
          <p:spPr>
            <a:xfrm>
              <a:off x="8519067" y="10491592"/>
              <a:ext cx="6214495" cy="1753942"/>
            </a:xfrm>
            <a:prstGeom prst="rect">
              <a:avLst/>
            </a:prstGeom>
            <a:noFill/>
          </p:spPr>
          <p:txBody>
            <a:bodyPr wrap="square" rtlCol="0">
              <a:spAutoFit/>
            </a:bodyPr>
            <a:lstStyle/>
            <a:p>
              <a:r>
                <a:rPr lang="en-US" dirty="0"/>
                <a:t>Remember it’s a team process, so let’s get trained up and work with the end in mind!</a:t>
              </a:r>
            </a:p>
          </p:txBody>
        </p:sp>
        <p:pic>
          <p:nvPicPr>
            <p:cNvPr id="32" name="Picture 31">
              <a:extLst>
                <a:ext uri="{FF2B5EF4-FFF2-40B4-BE49-F238E27FC236}">
                  <a16:creationId xmlns:a16="http://schemas.microsoft.com/office/drawing/2014/main" id="{0AD211CA-88D7-B141-92A1-63F4880211E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94074" y="10706101"/>
              <a:ext cx="889000" cy="1143000"/>
            </a:xfrm>
            <a:prstGeom prst="rect">
              <a:avLst/>
            </a:prstGeom>
          </p:spPr>
        </p:pic>
        <p:sp>
          <p:nvSpPr>
            <p:cNvPr id="33" name="Rounded Rectangle 32">
              <a:extLst>
                <a:ext uri="{FF2B5EF4-FFF2-40B4-BE49-F238E27FC236}">
                  <a16:creationId xmlns:a16="http://schemas.microsoft.com/office/drawing/2014/main" id="{258E241E-3C84-9042-9265-F828A7F8CA2C}"/>
                </a:ext>
              </a:extLst>
            </p:cNvPr>
            <p:cNvSpPr/>
            <p:nvPr/>
          </p:nvSpPr>
          <p:spPr>
            <a:xfrm>
              <a:off x="6969667" y="10287000"/>
              <a:ext cx="7763895" cy="2084702"/>
            </a:xfrm>
            <a:prstGeom prst="roundRect">
              <a:avLst/>
            </a:prstGeom>
            <a:noFill/>
            <a:ln>
              <a:solidFill>
                <a:srgbClr val="B5563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5" name="Picture Placeholder 34" descr="A person standing next to a cow&#10;&#10;Description automatically generated">
            <a:extLst>
              <a:ext uri="{FF2B5EF4-FFF2-40B4-BE49-F238E27FC236}">
                <a16:creationId xmlns:a16="http://schemas.microsoft.com/office/drawing/2014/main" id="{22C2C575-C95F-2A44-A7CF-D0CED63992B2}"/>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val="0"/>
              </a:ext>
            </a:extLst>
          </a:blip>
          <a:srcRect/>
          <a:stretch/>
        </p:blipFill>
        <p:spPr>
          <a:xfrm>
            <a:off x="17527588" y="0"/>
            <a:ext cx="6857999" cy="7924800"/>
          </a:xfrm>
        </p:spPr>
      </p:pic>
      <p:pic>
        <p:nvPicPr>
          <p:cNvPr id="39" name="Picture Placeholder 38" descr="A person petting a cow that is standing in front of a fence&#10;&#10;Description automatically generated">
            <a:extLst>
              <a:ext uri="{FF2B5EF4-FFF2-40B4-BE49-F238E27FC236}">
                <a16:creationId xmlns:a16="http://schemas.microsoft.com/office/drawing/2014/main" id="{4605BF88-D9E9-D449-A62E-98B20B646E5E}"/>
              </a:ext>
            </a:extLst>
          </p:cNvPr>
          <p:cNvPicPr>
            <a:picLocks noGrp="1" noChangeAspect="1"/>
          </p:cNvPicPr>
          <p:nvPr>
            <p:ph type="pic" sz="quarter" idx="14"/>
          </p:nvPr>
        </p:nvPicPr>
        <p:blipFill rotWithShape="1">
          <a:blip r:embed="rId5" cstate="email">
            <a:extLst>
              <a:ext uri="{28A0092B-C50C-407E-A947-70E740481C1C}">
                <a14:useLocalDpi xmlns:a14="http://schemas.microsoft.com/office/drawing/2010/main" val="0"/>
              </a:ext>
            </a:extLst>
          </a:blip>
          <a:srcRect/>
          <a:stretch/>
        </p:blipFill>
        <p:spPr>
          <a:xfrm>
            <a:off x="16260261" y="8125328"/>
            <a:ext cx="8136870" cy="5590672"/>
          </a:xfrm>
        </p:spPr>
      </p:pic>
      <p:sp>
        <p:nvSpPr>
          <p:cNvPr id="40" name="TextBox 39">
            <a:extLst>
              <a:ext uri="{FF2B5EF4-FFF2-40B4-BE49-F238E27FC236}">
                <a16:creationId xmlns:a16="http://schemas.microsoft.com/office/drawing/2014/main" id="{BB0DA03A-B1B0-074B-8604-12B5DA7DB358}"/>
              </a:ext>
            </a:extLst>
          </p:cNvPr>
          <p:cNvSpPr txBox="1"/>
          <p:nvPr/>
        </p:nvSpPr>
        <p:spPr>
          <a:xfrm>
            <a:off x="10193240" y="13324105"/>
            <a:ext cx="6104107" cy="338554"/>
          </a:xfrm>
          <a:prstGeom prst="rect">
            <a:avLst/>
          </a:prstGeom>
          <a:noFill/>
        </p:spPr>
        <p:txBody>
          <a:bodyPr wrap="none" rtlCol="0">
            <a:spAutoFit/>
          </a:bodyPr>
          <a:lstStyle/>
          <a:p>
            <a:r>
              <a:rPr lang="en-US" sz="1600" dirty="0">
                <a:solidFill>
                  <a:schemeClr val="tx1">
                    <a:lumMod val="50000"/>
                    <a:lumOff val="50000"/>
                  </a:schemeClr>
                </a:solidFill>
              </a:rPr>
              <a:t>Photo (above) </a:t>
            </a:r>
            <a:r>
              <a:rPr lang="en-US" sz="1600" dirty="0" err="1">
                <a:solidFill>
                  <a:schemeClr val="tx1">
                    <a:lumMod val="50000"/>
                    <a:lumOff val="50000"/>
                  </a:schemeClr>
                </a:solidFill>
              </a:rPr>
              <a:t>Ved</a:t>
            </a:r>
            <a:r>
              <a:rPr lang="en-US" sz="1600" dirty="0">
                <a:solidFill>
                  <a:schemeClr val="tx1">
                    <a:lumMod val="50000"/>
                    <a:lumOff val="50000"/>
                  </a:schemeClr>
                </a:solidFill>
              </a:rPr>
              <a:t> </a:t>
            </a:r>
            <a:r>
              <a:rPr lang="en-US" sz="1600" dirty="0" err="1">
                <a:solidFill>
                  <a:schemeClr val="tx1">
                    <a:lumMod val="50000"/>
                    <a:lumOff val="50000"/>
                  </a:schemeClr>
                </a:solidFill>
              </a:rPr>
              <a:t>Chirayath</a:t>
            </a:r>
            <a:r>
              <a:rPr lang="en-US" sz="1600" dirty="0">
                <a:solidFill>
                  <a:schemeClr val="tx1">
                    <a:lumMod val="50000"/>
                    <a:lumOff val="50000"/>
                  </a:schemeClr>
                </a:solidFill>
              </a:rPr>
              <a:t>/ </a:t>
            </a:r>
            <a:r>
              <a:rPr lang="en-US" sz="1600" dirty="0" err="1">
                <a:solidFill>
                  <a:schemeClr val="tx1">
                    <a:lumMod val="50000"/>
                    <a:lumOff val="50000"/>
                  </a:schemeClr>
                </a:solidFill>
              </a:rPr>
              <a:t>Samasource</a:t>
            </a:r>
            <a:r>
              <a:rPr lang="en-US" sz="1600" dirty="0">
                <a:solidFill>
                  <a:schemeClr val="tx1">
                    <a:lumMod val="50000"/>
                    <a:lumOff val="50000"/>
                  </a:schemeClr>
                </a:solidFill>
              </a:rPr>
              <a:t>; (below) Neil Thomas/EADD </a:t>
            </a:r>
          </a:p>
        </p:txBody>
      </p:sp>
    </p:spTree>
    <p:extLst>
      <p:ext uri="{BB962C8B-B14F-4D97-AF65-F5344CB8AC3E}">
        <p14:creationId xmlns:p14="http://schemas.microsoft.com/office/powerpoint/2010/main" val="283407572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B0EFE2B-F90F-7444-89F5-C68B0BFB1832}"/>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0" y="0"/>
            <a:ext cx="24465461" cy="13716000"/>
          </a:xfrm>
          <a:prstGeom prst="rect">
            <a:avLst/>
          </a:prstGeom>
        </p:spPr>
      </p:pic>
    </p:spTree>
    <p:extLst>
      <p:ext uri="{BB962C8B-B14F-4D97-AF65-F5344CB8AC3E}">
        <p14:creationId xmlns:p14="http://schemas.microsoft.com/office/powerpoint/2010/main" val="1715498935"/>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000BBD-6C44-464E-B721-9F1032E726B9}"/>
              </a:ext>
            </a:extLst>
          </p:cNvPr>
          <p:cNvSpPr/>
          <p:nvPr/>
        </p:nvSpPr>
        <p:spPr>
          <a:xfrm>
            <a:off x="9107500" y="2757228"/>
            <a:ext cx="6172173" cy="43371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C4403BD-8CFF-FB4B-9891-A12064526141}"/>
              </a:ext>
            </a:extLst>
          </p:cNvPr>
          <p:cNvSpPr txBox="1"/>
          <p:nvPr/>
        </p:nvSpPr>
        <p:spPr>
          <a:xfrm>
            <a:off x="9580015" y="4038599"/>
            <a:ext cx="5257800" cy="3170099"/>
          </a:xfrm>
          <a:prstGeom prst="rect">
            <a:avLst/>
          </a:prstGeom>
          <a:noFill/>
        </p:spPr>
        <p:txBody>
          <a:bodyPr wrap="square" rtlCol="0">
            <a:spAutoFit/>
          </a:bodyPr>
          <a:lstStyle/>
          <a:p>
            <a:pPr marL="342900" indent="-342900">
              <a:buFont typeface="Arial" panose="020B0604020202020204" pitchFamily="34" charset="0"/>
              <a:buChar char="•"/>
            </a:pPr>
            <a:r>
              <a:rPr lang="en-US" sz="3200" dirty="0"/>
              <a:t>Story of what happened</a:t>
            </a:r>
          </a:p>
          <a:p>
            <a:pPr marL="342900" indent="-342900">
              <a:buFont typeface="Arial" panose="020B0604020202020204" pitchFamily="34" charset="0"/>
              <a:buChar char="•"/>
            </a:pPr>
            <a:r>
              <a:rPr lang="en-US" sz="3200" dirty="0"/>
              <a:t>What did we achieve?</a:t>
            </a:r>
          </a:p>
          <a:p>
            <a:pPr marL="342900" indent="-342900">
              <a:buFont typeface="Arial" panose="020B0604020202020204" pitchFamily="34" charset="0"/>
              <a:buChar char="•"/>
            </a:pPr>
            <a:r>
              <a:rPr lang="en-US" sz="3200" dirty="0"/>
              <a:t>How did we do it?</a:t>
            </a:r>
          </a:p>
          <a:p>
            <a:pPr marL="342900" indent="-342900">
              <a:buFont typeface="Arial" panose="020B0604020202020204" pitchFamily="34" charset="0"/>
              <a:buChar char="•"/>
            </a:pPr>
            <a:r>
              <a:rPr lang="en-US" sz="3200" dirty="0"/>
              <a:t>What were the outcomes/impacts?</a:t>
            </a:r>
          </a:p>
          <a:p>
            <a:endParaRPr lang="en-US" sz="2000" dirty="0"/>
          </a:p>
          <a:p>
            <a:endParaRPr lang="en-US" sz="2000" dirty="0"/>
          </a:p>
        </p:txBody>
      </p:sp>
      <p:sp>
        <p:nvSpPr>
          <p:cNvPr id="40" name="TextBox 39">
            <a:extLst>
              <a:ext uri="{FF2B5EF4-FFF2-40B4-BE49-F238E27FC236}">
                <a16:creationId xmlns:a16="http://schemas.microsoft.com/office/drawing/2014/main" id="{B980847B-9B7B-BB4D-88FC-2175727FA4FD}"/>
              </a:ext>
            </a:extLst>
          </p:cNvPr>
          <p:cNvSpPr txBox="1"/>
          <p:nvPr/>
        </p:nvSpPr>
        <p:spPr>
          <a:xfrm>
            <a:off x="9352671" y="3200765"/>
            <a:ext cx="5698996" cy="707886"/>
          </a:xfrm>
          <a:prstGeom prst="rect">
            <a:avLst/>
          </a:prstGeom>
          <a:noFill/>
        </p:spPr>
        <p:txBody>
          <a:bodyPr wrap="none" rtlCol="0">
            <a:spAutoFit/>
          </a:bodyPr>
          <a:lstStyle/>
          <a:p>
            <a:r>
              <a:rPr lang="en-US" sz="4000" b="1" dirty="0"/>
              <a:t>Celebration of the science</a:t>
            </a:r>
          </a:p>
        </p:txBody>
      </p:sp>
      <p:sp>
        <p:nvSpPr>
          <p:cNvPr id="42" name="Oval 41">
            <a:extLst>
              <a:ext uri="{FF2B5EF4-FFF2-40B4-BE49-F238E27FC236}">
                <a16:creationId xmlns:a16="http://schemas.microsoft.com/office/drawing/2014/main" id="{7D973361-DDB2-7C40-8EBA-706208502F92}"/>
              </a:ext>
            </a:extLst>
          </p:cNvPr>
          <p:cNvSpPr/>
          <p:nvPr/>
        </p:nvSpPr>
        <p:spPr>
          <a:xfrm>
            <a:off x="11904115" y="2438399"/>
            <a:ext cx="609600" cy="6096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grpSp>
        <p:nvGrpSpPr>
          <p:cNvPr id="36" name="Group 35">
            <a:extLst>
              <a:ext uri="{FF2B5EF4-FFF2-40B4-BE49-F238E27FC236}">
                <a16:creationId xmlns:a16="http://schemas.microsoft.com/office/drawing/2014/main" id="{FF5316FA-993A-CE48-8579-2E249A0B8473}"/>
              </a:ext>
            </a:extLst>
          </p:cNvPr>
          <p:cNvGrpSpPr/>
          <p:nvPr/>
        </p:nvGrpSpPr>
        <p:grpSpPr>
          <a:xfrm>
            <a:off x="970539" y="3818016"/>
            <a:ext cx="8403648" cy="3771940"/>
            <a:chOff x="970539" y="3818016"/>
            <a:chExt cx="8403648" cy="3771940"/>
          </a:xfrm>
        </p:grpSpPr>
        <p:grpSp>
          <p:nvGrpSpPr>
            <p:cNvPr id="31" name="Group 30">
              <a:extLst>
                <a:ext uri="{FF2B5EF4-FFF2-40B4-BE49-F238E27FC236}">
                  <a16:creationId xmlns:a16="http://schemas.microsoft.com/office/drawing/2014/main" id="{A376F945-66FD-3343-8B16-823AE7AA2568}"/>
                </a:ext>
              </a:extLst>
            </p:cNvPr>
            <p:cNvGrpSpPr/>
            <p:nvPr/>
          </p:nvGrpSpPr>
          <p:grpSpPr>
            <a:xfrm>
              <a:off x="970539" y="3818016"/>
              <a:ext cx="8403648" cy="3771940"/>
              <a:chOff x="970539" y="3818016"/>
              <a:chExt cx="8403648" cy="3771940"/>
            </a:xfrm>
          </p:grpSpPr>
          <p:cxnSp>
            <p:nvCxnSpPr>
              <p:cNvPr id="7" name="Straight Arrow Connector 6">
                <a:extLst>
                  <a:ext uri="{FF2B5EF4-FFF2-40B4-BE49-F238E27FC236}">
                    <a16:creationId xmlns:a16="http://schemas.microsoft.com/office/drawing/2014/main" id="{6DA58542-0AD9-4044-B17E-31B61CFB9561}"/>
                  </a:ext>
                </a:extLst>
              </p:cNvPr>
              <p:cNvCxnSpPr>
                <a:cxnSpLocks/>
              </p:cNvCxnSpPr>
              <p:nvPr/>
            </p:nvCxnSpPr>
            <p:spPr>
              <a:xfrm flipH="1">
                <a:off x="7639470" y="3818016"/>
                <a:ext cx="1734717" cy="1012825"/>
              </a:xfrm>
              <a:prstGeom prst="straightConnector1">
                <a:avLst/>
              </a:prstGeom>
              <a:ln w="28575">
                <a:solidFill>
                  <a:srgbClr val="B55638"/>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descr="A picture containing outdoor, person, man, holding&#10;&#10;Description automatically generated">
                <a:extLst>
                  <a:ext uri="{FF2B5EF4-FFF2-40B4-BE49-F238E27FC236}">
                    <a16:creationId xmlns:a16="http://schemas.microsoft.com/office/drawing/2014/main" id="{33F96BA1-47CE-F24A-943E-9C9A528DBDF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70539" y="4880338"/>
                <a:ext cx="7092950" cy="2709618"/>
              </a:xfrm>
              <a:prstGeom prst="rect">
                <a:avLst/>
              </a:prstGeom>
              <a:effectLst>
                <a:outerShdw blurRad="50800" dist="38100" dir="2700000" algn="tl" rotWithShape="0">
                  <a:prstClr val="black">
                    <a:alpha val="40000"/>
                  </a:prstClr>
                </a:outerShdw>
              </a:effectLst>
            </p:spPr>
          </p:pic>
        </p:grpSp>
        <p:sp>
          <p:nvSpPr>
            <p:cNvPr id="11" name="TextBox 10">
              <a:extLst>
                <a:ext uri="{FF2B5EF4-FFF2-40B4-BE49-F238E27FC236}">
                  <a16:creationId xmlns:a16="http://schemas.microsoft.com/office/drawing/2014/main" id="{563D6C81-06BF-2349-B6A6-95C06F41A26F}"/>
                </a:ext>
              </a:extLst>
            </p:cNvPr>
            <p:cNvSpPr txBox="1"/>
            <p:nvPr/>
          </p:nvSpPr>
          <p:spPr>
            <a:xfrm>
              <a:off x="1220787" y="4532488"/>
              <a:ext cx="2958567" cy="646203"/>
            </a:xfrm>
            <a:prstGeom prst="rect">
              <a:avLst/>
            </a:prstGeom>
            <a:solidFill>
              <a:srgbClr val="B55638"/>
            </a:solidFill>
            <a:ln>
              <a:noFill/>
            </a:ln>
          </p:spPr>
          <p:txBody>
            <a:bodyPr wrap="none" rtlCol="0">
              <a:spAutoFit/>
            </a:bodyPr>
            <a:lstStyle/>
            <a:p>
              <a:r>
                <a:rPr lang="en-US" dirty="0">
                  <a:solidFill>
                    <a:schemeClr val="bg1"/>
                  </a:solidFill>
                </a:rPr>
                <a:t>Outcome story</a:t>
              </a:r>
            </a:p>
          </p:txBody>
        </p:sp>
      </p:grpSp>
      <p:grpSp>
        <p:nvGrpSpPr>
          <p:cNvPr id="34" name="Group 33">
            <a:extLst>
              <a:ext uri="{FF2B5EF4-FFF2-40B4-BE49-F238E27FC236}">
                <a16:creationId xmlns:a16="http://schemas.microsoft.com/office/drawing/2014/main" id="{19085333-81AB-3A4C-9C8D-8D1C49D6FD51}"/>
              </a:ext>
            </a:extLst>
          </p:cNvPr>
          <p:cNvGrpSpPr/>
          <p:nvPr/>
        </p:nvGrpSpPr>
        <p:grpSpPr>
          <a:xfrm>
            <a:off x="15058745" y="2952303"/>
            <a:ext cx="7550673" cy="7330115"/>
            <a:chOff x="15058745" y="2952303"/>
            <a:chExt cx="7550673" cy="7330115"/>
          </a:xfrm>
        </p:grpSpPr>
        <p:pic>
          <p:nvPicPr>
            <p:cNvPr id="26" name="Picture 25" descr="A screenshot of a social media post&#10;&#10;Description automatically generated">
              <a:extLst>
                <a:ext uri="{FF2B5EF4-FFF2-40B4-BE49-F238E27FC236}">
                  <a16:creationId xmlns:a16="http://schemas.microsoft.com/office/drawing/2014/main" id="{A3CA3EBC-2AD7-A844-BAB5-3D0F2A76AD23}"/>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351618" y="3686144"/>
              <a:ext cx="5257800" cy="6596274"/>
            </a:xfrm>
            <a:prstGeom prst="rect">
              <a:avLst/>
            </a:prstGeom>
            <a:effectLst>
              <a:outerShdw blurRad="50800" dist="38100" dir="2700000" algn="tl" rotWithShape="0">
                <a:prstClr val="black">
                  <a:alpha val="40000"/>
                </a:prstClr>
              </a:outerShdw>
            </a:effectLst>
          </p:spPr>
        </p:pic>
        <p:cxnSp>
          <p:nvCxnSpPr>
            <p:cNvPr id="59" name="Straight Arrow Connector 58">
              <a:extLst>
                <a:ext uri="{FF2B5EF4-FFF2-40B4-BE49-F238E27FC236}">
                  <a16:creationId xmlns:a16="http://schemas.microsoft.com/office/drawing/2014/main" id="{D2A34DBC-56BA-E44D-A2F8-93729AD85D1D}"/>
                </a:ext>
              </a:extLst>
            </p:cNvPr>
            <p:cNvCxnSpPr>
              <a:cxnSpLocks/>
            </p:cNvCxnSpPr>
            <p:nvPr/>
          </p:nvCxnSpPr>
          <p:spPr>
            <a:xfrm>
              <a:off x="15058745" y="3842764"/>
              <a:ext cx="2154091" cy="1037574"/>
            </a:xfrm>
            <a:prstGeom prst="straightConnector1">
              <a:avLst/>
            </a:prstGeom>
            <a:ln w="28575">
              <a:solidFill>
                <a:srgbClr val="B55638"/>
              </a:solidFill>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C93EA5A3-EB86-C34A-B9A0-1E29A23E8747}"/>
                </a:ext>
              </a:extLst>
            </p:cNvPr>
            <p:cNvSpPr txBox="1"/>
            <p:nvPr/>
          </p:nvSpPr>
          <p:spPr>
            <a:xfrm>
              <a:off x="17351618" y="2952303"/>
              <a:ext cx="1923540" cy="646203"/>
            </a:xfrm>
            <a:prstGeom prst="rect">
              <a:avLst/>
            </a:prstGeom>
            <a:solidFill>
              <a:schemeClr val="accent5">
                <a:lumMod val="75000"/>
              </a:schemeClr>
            </a:solidFill>
            <a:ln>
              <a:noFill/>
            </a:ln>
          </p:spPr>
          <p:txBody>
            <a:bodyPr wrap="none" rtlCol="0">
              <a:spAutoFit/>
            </a:bodyPr>
            <a:lstStyle/>
            <a:p>
              <a:r>
                <a:rPr lang="en-US" dirty="0">
                  <a:solidFill>
                    <a:schemeClr val="bg1"/>
                  </a:solidFill>
                </a:rPr>
                <a:t>Blog post</a:t>
              </a:r>
            </a:p>
          </p:txBody>
        </p:sp>
      </p:grpSp>
      <p:grpSp>
        <p:nvGrpSpPr>
          <p:cNvPr id="33" name="Group 32">
            <a:extLst>
              <a:ext uri="{FF2B5EF4-FFF2-40B4-BE49-F238E27FC236}">
                <a16:creationId xmlns:a16="http://schemas.microsoft.com/office/drawing/2014/main" id="{C74B56EA-9AFF-CB49-A5EA-EBFD84A17110}"/>
              </a:ext>
            </a:extLst>
          </p:cNvPr>
          <p:cNvGrpSpPr/>
          <p:nvPr/>
        </p:nvGrpSpPr>
        <p:grpSpPr>
          <a:xfrm>
            <a:off x="9450563" y="6858000"/>
            <a:ext cx="5428997" cy="5738033"/>
            <a:chOff x="9450563" y="6858000"/>
            <a:chExt cx="5428997" cy="5738033"/>
          </a:xfrm>
        </p:grpSpPr>
        <p:grpSp>
          <p:nvGrpSpPr>
            <p:cNvPr id="32" name="Group 31">
              <a:extLst>
                <a:ext uri="{FF2B5EF4-FFF2-40B4-BE49-F238E27FC236}">
                  <a16:creationId xmlns:a16="http://schemas.microsoft.com/office/drawing/2014/main" id="{981B6516-B9BE-DA4A-99DE-64D297177178}"/>
                </a:ext>
              </a:extLst>
            </p:cNvPr>
            <p:cNvGrpSpPr/>
            <p:nvPr/>
          </p:nvGrpSpPr>
          <p:grpSpPr>
            <a:xfrm>
              <a:off x="9479680" y="6858000"/>
              <a:ext cx="5399880" cy="5738033"/>
              <a:chOff x="9479680" y="6858000"/>
              <a:chExt cx="5399880" cy="5738033"/>
            </a:xfrm>
          </p:grpSpPr>
          <p:cxnSp>
            <p:nvCxnSpPr>
              <p:cNvPr id="38" name="Straight Arrow Connector 37">
                <a:extLst>
                  <a:ext uri="{FF2B5EF4-FFF2-40B4-BE49-F238E27FC236}">
                    <a16:creationId xmlns:a16="http://schemas.microsoft.com/office/drawing/2014/main" id="{87B875BD-A460-0E4C-811A-EF47B51EBCBE}"/>
                  </a:ext>
                </a:extLst>
              </p:cNvPr>
              <p:cNvCxnSpPr>
                <a:cxnSpLocks/>
              </p:cNvCxnSpPr>
              <p:nvPr/>
            </p:nvCxnSpPr>
            <p:spPr>
              <a:xfrm>
                <a:off x="12093818" y="6858000"/>
                <a:ext cx="0" cy="2301279"/>
              </a:xfrm>
              <a:prstGeom prst="straightConnector1">
                <a:avLst/>
              </a:prstGeom>
              <a:ln w="28575">
                <a:solidFill>
                  <a:srgbClr val="B55638"/>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descr="A screenshot of a computer&#10;&#10;Description automatically generated">
                <a:extLst>
                  <a:ext uri="{FF2B5EF4-FFF2-40B4-BE49-F238E27FC236}">
                    <a16:creationId xmlns:a16="http://schemas.microsoft.com/office/drawing/2014/main" id="{CD6CF20A-AF8A-5E40-B92C-AB12D736F834}"/>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9479680" y="9241657"/>
                <a:ext cx="5399880" cy="3354376"/>
              </a:xfrm>
              <a:prstGeom prst="rect">
                <a:avLst/>
              </a:prstGeom>
              <a:effectLst>
                <a:outerShdw blurRad="50800" dist="38100" dir="2700000" algn="tl" rotWithShape="0">
                  <a:prstClr val="black">
                    <a:alpha val="40000"/>
                  </a:prstClr>
                </a:outerShdw>
              </a:effectLst>
            </p:spPr>
          </p:pic>
        </p:grpSp>
        <p:sp>
          <p:nvSpPr>
            <p:cNvPr id="46" name="TextBox 45">
              <a:extLst>
                <a:ext uri="{FF2B5EF4-FFF2-40B4-BE49-F238E27FC236}">
                  <a16:creationId xmlns:a16="http://schemas.microsoft.com/office/drawing/2014/main" id="{00AE01CA-4295-864E-B752-DD279ED6BAD3}"/>
                </a:ext>
              </a:extLst>
            </p:cNvPr>
            <p:cNvSpPr txBox="1"/>
            <p:nvPr/>
          </p:nvSpPr>
          <p:spPr>
            <a:xfrm>
              <a:off x="9849203" y="8918555"/>
              <a:ext cx="1810977" cy="646203"/>
            </a:xfrm>
            <a:prstGeom prst="rect">
              <a:avLst/>
            </a:prstGeom>
            <a:solidFill>
              <a:schemeClr val="tx1"/>
            </a:solidFill>
            <a:ln>
              <a:noFill/>
            </a:ln>
          </p:spPr>
          <p:txBody>
            <a:bodyPr wrap="square" rtlCol="0">
              <a:spAutoFit/>
            </a:bodyPr>
            <a:lstStyle/>
            <a:p>
              <a:pPr algn="ctr"/>
              <a:r>
                <a:rPr lang="en-US" dirty="0">
                  <a:solidFill>
                    <a:schemeClr val="bg1"/>
                  </a:solidFill>
                </a:rPr>
                <a:t>A video</a:t>
              </a:r>
            </a:p>
          </p:txBody>
        </p:sp>
        <p:pic>
          <p:nvPicPr>
            <p:cNvPr id="23" name="Picture 22" descr="A close up of a logo&#10;&#10;Description automatically generated">
              <a:extLst>
                <a:ext uri="{FF2B5EF4-FFF2-40B4-BE49-F238E27FC236}">
                  <a16:creationId xmlns:a16="http://schemas.microsoft.com/office/drawing/2014/main" id="{D06B4561-4D8E-2B4C-A197-ACBE6C6DAE4D}"/>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9450563" y="8577965"/>
              <a:ext cx="622503" cy="622503"/>
            </a:xfrm>
            <a:prstGeom prst="rect">
              <a:avLst/>
            </a:prstGeom>
          </p:spPr>
        </p:pic>
      </p:grpSp>
      <p:sp>
        <p:nvSpPr>
          <p:cNvPr id="64" name="Text Placeholder 1">
            <a:extLst>
              <a:ext uri="{FF2B5EF4-FFF2-40B4-BE49-F238E27FC236}">
                <a16:creationId xmlns:a16="http://schemas.microsoft.com/office/drawing/2014/main" id="{9A831024-5C38-E040-BFAF-667FA14B92AA}"/>
              </a:ext>
            </a:extLst>
          </p:cNvPr>
          <p:cNvSpPr txBox="1">
            <a:spLocks/>
          </p:cNvSpPr>
          <p:nvPr/>
        </p:nvSpPr>
        <p:spPr>
          <a:xfrm>
            <a:off x="7006565" y="760131"/>
            <a:ext cx="10363200" cy="603172"/>
          </a:xfrm>
          <a:prstGeom prst="rect">
            <a:avLst/>
          </a:prstGeom>
        </p:spPr>
        <p:txBody>
          <a:bodyPr vert="horz" lIns="91440" tIns="45720" rIns="91440" bIns="45720" rtlCol="0">
            <a:noAutofit/>
          </a:bodyPr>
          <a:lst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pPr marL="0" indent="0" algn="ctr">
              <a:lnSpc>
                <a:spcPct val="90000"/>
              </a:lnSpc>
              <a:spcBef>
                <a:spcPts val="0"/>
              </a:spcBef>
              <a:buNone/>
            </a:pPr>
            <a:r>
              <a:rPr lang="en-US" sz="5400" b="1" dirty="0">
                <a:solidFill>
                  <a:srgbClr val="B55638"/>
                </a:solidFill>
              </a:rPr>
              <a:t>What can we help you with?</a:t>
            </a:r>
          </a:p>
        </p:txBody>
      </p:sp>
      <p:sp>
        <p:nvSpPr>
          <p:cNvPr id="65" name="Rectangle 64">
            <a:extLst>
              <a:ext uri="{FF2B5EF4-FFF2-40B4-BE49-F238E27FC236}">
                <a16:creationId xmlns:a16="http://schemas.microsoft.com/office/drawing/2014/main" id="{3B145C4C-F187-0C41-A488-EEDA5F422E15}"/>
              </a:ext>
            </a:extLst>
          </p:cNvPr>
          <p:cNvSpPr/>
          <p:nvPr/>
        </p:nvSpPr>
        <p:spPr>
          <a:xfrm>
            <a:off x="11540465" y="1692540"/>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358870727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000BBD-6C44-464E-B721-9F1032E726B9}"/>
              </a:ext>
            </a:extLst>
          </p:cNvPr>
          <p:cNvSpPr/>
          <p:nvPr/>
        </p:nvSpPr>
        <p:spPr>
          <a:xfrm>
            <a:off x="7983543" y="2757228"/>
            <a:ext cx="8420087" cy="537479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C4403BD-8CFF-FB4B-9891-A12064526141}"/>
              </a:ext>
            </a:extLst>
          </p:cNvPr>
          <p:cNvSpPr txBox="1"/>
          <p:nvPr/>
        </p:nvSpPr>
        <p:spPr>
          <a:xfrm>
            <a:off x="8617796" y="4396574"/>
            <a:ext cx="7231526" cy="3354765"/>
          </a:xfrm>
          <a:prstGeom prst="rect">
            <a:avLst/>
          </a:prstGeom>
          <a:noFill/>
        </p:spPr>
        <p:txBody>
          <a:bodyPr wrap="square" rtlCol="0">
            <a:spAutoFit/>
          </a:bodyPr>
          <a:lstStyle/>
          <a:p>
            <a:pPr marL="342900" indent="-342900">
              <a:buFont typeface="Arial" panose="020B0604020202020204" pitchFamily="34" charset="0"/>
              <a:buChar char="•"/>
            </a:pPr>
            <a:r>
              <a:rPr lang="en-US" sz="3200" dirty="0"/>
              <a:t>Which promising research will you take forward?</a:t>
            </a:r>
          </a:p>
          <a:p>
            <a:pPr marL="342900" indent="-342900">
              <a:buFont typeface="Arial" panose="020B0604020202020204" pitchFamily="34" charset="0"/>
              <a:buChar char="•"/>
            </a:pPr>
            <a:r>
              <a:rPr lang="en-US" sz="3200" dirty="0"/>
              <a:t>What stage is it at?</a:t>
            </a:r>
          </a:p>
          <a:p>
            <a:pPr marL="342900" indent="-342900">
              <a:buFont typeface="Arial" panose="020B0604020202020204" pitchFamily="34" charset="0"/>
              <a:buChar char="•"/>
            </a:pPr>
            <a:r>
              <a:rPr lang="en-US" sz="3200" dirty="0"/>
              <a:t>What type of comms products would help position your work?</a:t>
            </a:r>
          </a:p>
          <a:p>
            <a:pPr marL="342900" indent="-342900">
              <a:buFont typeface="Arial" panose="020B0604020202020204" pitchFamily="34" charset="0"/>
              <a:buChar char="•"/>
            </a:pPr>
            <a:r>
              <a:rPr lang="en-US" sz="3200" dirty="0"/>
              <a:t>How will you generate visibility for it?</a:t>
            </a:r>
            <a:endParaRPr lang="en-US" sz="2000" dirty="0"/>
          </a:p>
          <a:p>
            <a:endParaRPr lang="en-US" sz="2000" dirty="0"/>
          </a:p>
        </p:txBody>
      </p:sp>
      <p:sp>
        <p:nvSpPr>
          <p:cNvPr id="41" name="TextBox 40">
            <a:extLst>
              <a:ext uri="{FF2B5EF4-FFF2-40B4-BE49-F238E27FC236}">
                <a16:creationId xmlns:a16="http://schemas.microsoft.com/office/drawing/2014/main" id="{F01A88CF-DD96-434D-825D-CBD693238CBB}"/>
              </a:ext>
            </a:extLst>
          </p:cNvPr>
          <p:cNvSpPr txBox="1"/>
          <p:nvPr/>
        </p:nvSpPr>
        <p:spPr>
          <a:xfrm>
            <a:off x="8512343" y="3425195"/>
            <a:ext cx="7199388" cy="707886"/>
          </a:xfrm>
          <a:prstGeom prst="rect">
            <a:avLst/>
          </a:prstGeom>
          <a:noFill/>
        </p:spPr>
        <p:txBody>
          <a:bodyPr wrap="square" rtlCol="0">
            <a:spAutoFit/>
          </a:bodyPr>
          <a:lstStyle/>
          <a:p>
            <a:pPr algn="ctr"/>
            <a:r>
              <a:rPr lang="en-US" sz="4000" b="1" dirty="0"/>
              <a:t>Building the case for next steps</a:t>
            </a:r>
          </a:p>
        </p:txBody>
      </p:sp>
      <p:sp>
        <p:nvSpPr>
          <p:cNvPr id="42" name="Oval 41">
            <a:extLst>
              <a:ext uri="{FF2B5EF4-FFF2-40B4-BE49-F238E27FC236}">
                <a16:creationId xmlns:a16="http://schemas.microsoft.com/office/drawing/2014/main" id="{7D973361-DDB2-7C40-8EBA-706208502F92}"/>
              </a:ext>
            </a:extLst>
          </p:cNvPr>
          <p:cNvSpPr/>
          <p:nvPr/>
        </p:nvSpPr>
        <p:spPr>
          <a:xfrm>
            <a:off x="11888786" y="2438399"/>
            <a:ext cx="609600" cy="6096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29" name="Text Placeholder 1">
            <a:extLst>
              <a:ext uri="{FF2B5EF4-FFF2-40B4-BE49-F238E27FC236}">
                <a16:creationId xmlns:a16="http://schemas.microsoft.com/office/drawing/2014/main" id="{482BFD76-E50C-5041-8897-D87BFA8BCB2F}"/>
              </a:ext>
            </a:extLst>
          </p:cNvPr>
          <p:cNvSpPr txBox="1">
            <a:spLocks/>
          </p:cNvSpPr>
          <p:nvPr/>
        </p:nvSpPr>
        <p:spPr>
          <a:xfrm>
            <a:off x="7006565" y="760131"/>
            <a:ext cx="10363200" cy="603172"/>
          </a:xfrm>
          <a:prstGeom prst="rect">
            <a:avLst/>
          </a:prstGeom>
        </p:spPr>
        <p:txBody>
          <a:bodyPr vert="horz" lIns="91440" tIns="45720" rIns="91440" bIns="45720" rtlCol="0">
            <a:noAutofit/>
          </a:bodyPr>
          <a:lst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pPr marL="0" indent="0" algn="ctr">
              <a:lnSpc>
                <a:spcPct val="90000"/>
              </a:lnSpc>
              <a:spcBef>
                <a:spcPts val="0"/>
              </a:spcBef>
              <a:buNone/>
            </a:pPr>
            <a:r>
              <a:rPr lang="en-US" sz="5400" b="1" dirty="0">
                <a:solidFill>
                  <a:srgbClr val="B55638"/>
                </a:solidFill>
              </a:rPr>
              <a:t>What can we help you with?</a:t>
            </a:r>
          </a:p>
        </p:txBody>
      </p:sp>
      <p:sp>
        <p:nvSpPr>
          <p:cNvPr id="35" name="Rectangle 34">
            <a:extLst>
              <a:ext uri="{FF2B5EF4-FFF2-40B4-BE49-F238E27FC236}">
                <a16:creationId xmlns:a16="http://schemas.microsoft.com/office/drawing/2014/main" id="{AFE8AD8E-CD12-EF40-9A74-EEF7427AC0DA}"/>
              </a:ext>
            </a:extLst>
          </p:cNvPr>
          <p:cNvSpPr/>
          <p:nvPr/>
        </p:nvSpPr>
        <p:spPr>
          <a:xfrm>
            <a:off x="11540465" y="1692540"/>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grpSp>
        <p:nvGrpSpPr>
          <p:cNvPr id="37" name="Group 36">
            <a:extLst>
              <a:ext uri="{FF2B5EF4-FFF2-40B4-BE49-F238E27FC236}">
                <a16:creationId xmlns:a16="http://schemas.microsoft.com/office/drawing/2014/main" id="{929FD2CE-B1EF-A943-A636-A710B4089A80}"/>
              </a:ext>
            </a:extLst>
          </p:cNvPr>
          <p:cNvGrpSpPr/>
          <p:nvPr/>
        </p:nvGrpSpPr>
        <p:grpSpPr>
          <a:xfrm>
            <a:off x="1220787" y="3785912"/>
            <a:ext cx="7041702" cy="3997511"/>
            <a:chOff x="1220787" y="3785912"/>
            <a:chExt cx="7041702" cy="3997511"/>
          </a:xfrm>
        </p:grpSpPr>
        <p:cxnSp>
          <p:nvCxnSpPr>
            <p:cNvPr id="7" name="Straight Arrow Connector 6">
              <a:extLst>
                <a:ext uri="{FF2B5EF4-FFF2-40B4-BE49-F238E27FC236}">
                  <a16:creationId xmlns:a16="http://schemas.microsoft.com/office/drawing/2014/main" id="{6DA58542-0AD9-4044-B17E-31B61CFB9561}"/>
                </a:ext>
              </a:extLst>
            </p:cNvPr>
            <p:cNvCxnSpPr>
              <a:cxnSpLocks/>
            </p:cNvCxnSpPr>
            <p:nvPr/>
          </p:nvCxnSpPr>
          <p:spPr>
            <a:xfrm flipH="1">
              <a:off x="6377325" y="4671252"/>
              <a:ext cx="1885164" cy="1012825"/>
            </a:xfrm>
            <a:prstGeom prst="straightConnector1">
              <a:avLst/>
            </a:prstGeom>
            <a:ln w="19050">
              <a:solidFill>
                <a:srgbClr val="B55638"/>
              </a:solidFill>
              <a:tailEnd type="triangle"/>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128EDFA7-E056-F146-9F96-4D58C649E03E}"/>
                </a:ext>
              </a:extLst>
            </p:cNvPr>
            <p:cNvGrpSpPr/>
            <p:nvPr/>
          </p:nvGrpSpPr>
          <p:grpSpPr>
            <a:xfrm>
              <a:off x="1220787" y="3785912"/>
              <a:ext cx="5156538" cy="3997511"/>
              <a:chOff x="1220415" y="3785912"/>
              <a:chExt cx="5156538" cy="3997511"/>
            </a:xfrm>
          </p:grpSpPr>
          <p:pic>
            <p:nvPicPr>
              <p:cNvPr id="3" name="Picture 2" descr="A hand holding a remote control&#10;&#10;Description automatically generated">
                <a:extLst>
                  <a:ext uri="{FF2B5EF4-FFF2-40B4-BE49-F238E27FC236}">
                    <a16:creationId xmlns:a16="http://schemas.microsoft.com/office/drawing/2014/main" id="{5A84B429-5ADA-2B46-ACAB-25047061EB51}"/>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1220415" y="5137465"/>
                <a:ext cx="5156538" cy="2645958"/>
              </a:xfrm>
              <a:prstGeom prst="rect">
                <a:avLst/>
              </a:prstGeom>
            </p:spPr>
          </p:pic>
          <p:sp>
            <p:nvSpPr>
              <p:cNvPr id="11" name="TextBox 10">
                <a:extLst>
                  <a:ext uri="{FF2B5EF4-FFF2-40B4-BE49-F238E27FC236}">
                    <a16:creationId xmlns:a16="http://schemas.microsoft.com/office/drawing/2014/main" id="{563D6C81-06BF-2349-B6A6-95C06F41A26F}"/>
                  </a:ext>
                </a:extLst>
              </p:cNvPr>
              <p:cNvSpPr txBox="1"/>
              <p:nvPr/>
            </p:nvSpPr>
            <p:spPr>
              <a:xfrm>
                <a:off x="1221235" y="3785912"/>
                <a:ext cx="4389522" cy="1200072"/>
              </a:xfrm>
              <a:prstGeom prst="rect">
                <a:avLst/>
              </a:prstGeom>
              <a:solidFill>
                <a:srgbClr val="B55638"/>
              </a:solidFill>
              <a:ln>
                <a:noFill/>
              </a:ln>
            </p:spPr>
            <p:txBody>
              <a:bodyPr wrap="square" rtlCol="0">
                <a:spAutoFit/>
              </a:bodyPr>
              <a:lstStyle/>
              <a:p>
                <a:r>
                  <a:rPr lang="en-US" dirty="0">
                    <a:solidFill>
                      <a:schemeClr val="bg1"/>
                    </a:solidFill>
                  </a:rPr>
                  <a:t>Outcome/innovation/ policy stories</a:t>
                </a:r>
              </a:p>
            </p:txBody>
          </p:sp>
        </p:grpSp>
      </p:grpSp>
      <p:grpSp>
        <p:nvGrpSpPr>
          <p:cNvPr id="44" name="Group 43">
            <a:extLst>
              <a:ext uri="{FF2B5EF4-FFF2-40B4-BE49-F238E27FC236}">
                <a16:creationId xmlns:a16="http://schemas.microsoft.com/office/drawing/2014/main" id="{CFBA1C49-F875-7340-AAA0-FFDCDA13DBF6}"/>
              </a:ext>
            </a:extLst>
          </p:cNvPr>
          <p:cNvGrpSpPr/>
          <p:nvPr/>
        </p:nvGrpSpPr>
        <p:grpSpPr>
          <a:xfrm>
            <a:off x="4726559" y="7708826"/>
            <a:ext cx="5399880" cy="5245174"/>
            <a:chOff x="5283603" y="7589956"/>
            <a:chExt cx="5399880" cy="5245174"/>
          </a:xfrm>
        </p:grpSpPr>
        <p:cxnSp>
          <p:nvCxnSpPr>
            <p:cNvPr id="38" name="Straight Arrow Connector 37">
              <a:extLst>
                <a:ext uri="{FF2B5EF4-FFF2-40B4-BE49-F238E27FC236}">
                  <a16:creationId xmlns:a16="http://schemas.microsoft.com/office/drawing/2014/main" id="{87B875BD-A460-0E4C-811A-EF47B51EBCBE}"/>
                </a:ext>
              </a:extLst>
            </p:cNvPr>
            <p:cNvCxnSpPr>
              <a:cxnSpLocks/>
            </p:cNvCxnSpPr>
            <p:nvPr/>
          </p:nvCxnSpPr>
          <p:spPr>
            <a:xfrm flipH="1">
              <a:off x="8459787" y="7589956"/>
              <a:ext cx="1219200" cy="1890798"/>
            </a:xfrm>
            <a:prstGeom prst="straightConnector1">
              <a:avLst/>
            </a:prstGeom>
            <a:ln w="19050">
              <a:solidFill>
                <a:srgbClr val="B55638"/>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46A64322-563A-2347-9153-36D65FF9CC85}"/>
                </a:ext>
              </a:extLst>
            </p:cNvPr>
            <p:cNvGrpSpPr/>
            <p:nvPr/>
          </p:nvGrpSpPr>
          <p:grpSpPr>
            <a:xfrm>
              <a:off x="5283603" y="8878389"/>
              <a:ext cx="5399880" cy="3956741"/>
              <a:chOff x="5283603" y="8878389"/>
              <a:chExt cx="5399880" cy="3956741"/>
            </a:xfrm>
          </p:grpSpPr>
          <p:pic>
            <p:nvPicPr>
              <p:cNvPr id="21" name="Picture 20" descr="A screenshot of a computer&#10;&#10;Description automatically generated">
                <a:extLst>
                  <a:ext uri="{FF2B5EF4-FFF2-40B4-BE49-F238E27FC236}">
                    <a16:creationId xmlns:a16="http://schemas.microsoft.com/office/drawing/2014/main" id="{CD6CF20A-AF8A-5E40-B92C-AB12D736F834}"/>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5283603" y="9480754"/>
                <a:ext cx="5399880" cy="3354376"/>
              </a:xfrm>
              <a:prstGeom prst="rect">
                <a:avLst/>
              </a:prstGeom>
            </p:spPr>
          </p:pic>
          <p:pic>
            <p:nvPicPr>
              <p:cNvPr id="23" name="Picture 22" descr="A close up of a logo&#10;&#10;Description automatically generated">
                <a:extLst>
                  <a:ext uri="{FF2B5EF4-FFF2-40B4-BE49-F238E27FC236}">
                    <a16:creationId xmlns:a16="http://schemas.microsoft.com/office/drawing/2014/main" id="{D06B4561-4D8E-2B4C-A197-ACBE6C6DAE4D}"/>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317274" y="8878389"/>
                <a:ext cx="622503" cy="622503"/>
              </a:xfrm>
              <a:prstGeom prst="rect">
                <a:avLst/>
              </a:prstGeom>
            </p:spPr>
          </p:pic>
          <p:sp>
            <p:nvSpPr>
              <p:cNvPr id="46" name="TextBox 45">
                <a:extLst>
                  <a:ext uri="{FF2B5EF4-FFF2-40B4-BE49-F238E27FC236}">
                    <a16:creationId xmlns:a16="http://schemas.microsoft.com/office/drawing/2014/main" id="{00AE01CA-4295-864E-B752-DD279ED6BAD3}"/>
                  </a:ext>
                </a:extLst>
              </p:cNvPr>
              <p:cNvSpPr txBox="1"/>
              <p:nvPr/>
            </p:nvSpPr>
            <p:spPr>
              <a:xfrm>
                <a:off x="6017601" y="9177791"/>
                <a:ext cx="1266693" cy="646203"/>
              </a:xfrm>
              <a:prstGeom prst="rect">
                <a:avLst/>
              </a:prstGeom>
              <a:solidFill>
                <a:schemeClr val="tx1"/>
              </a:solidFill>
              <a:ln>
                <a:noFill/>
              </a:ln>
            </p:spPr>
            <p:txBody>
              <a:bodyPr wrap="none" rtlCol="0">
                <a:spAutoFit/>
              </a:bodyPr>
              <a:lstStyle/>
              <a:p>
                <a:r>
                  <a:rPr lang="en-US" dirty="0">
                    <a:solidFill>
                      <a:schemeClr val="bg1"/>
                    </a:solidFill>
                  </a:rPr>
                  <a:t>Video</a:t>
                </a:r>
              </a:p>
            </p:txBody>
          </p:sp>
        </p:grpSp>
      </p:grpSp>
      <p:grpSp>
        <p:nvGrpSpPr>
          <p:cNvPr id="33" name="Group 32">
            <a:extLst>
              <a:ext uri="{FF2B5EF4-FFF2-40B4-BE49-F238E27FC236}">
                <a16:creationId xmlns:a16="http://schemas.microsoft.com/office/drawing/2014/main" id="{B1C2AC1C-8FD4-0D44-A69F-AF95D0AE8C4A}"/>
              </a:ext>
            </a:extLst>
          </p:cNvPr>
          <p:cNvGrpSpPr/>
          <p:nvPr/>
        </p:nvGrpSpPr>
        <p:grpSpPr>
          <a:xfrm>
            <a:off x="15849322" y="2991261"/>
            <a:ext cx="7485003" cy="6269744"/>
            <a:chOff x="15849322" y="2991261"/>
            <a:chExt cx="7485003" cy="6269744"/>
          </a:xfrm>
        </p:grpSpPr>
        <p:grpSp>
          <p:nvGrpSpPr>
            <p:cNvPr id="25" name="Group 24">
              <a:extLst>
                <a:ext uri="{FF2B5EF4-FFF2-40B4-BE49-F238E27FC236}">
                  <a16:creationId xmlns:a16="http://schemas.microsoft.com/office/drawing/2014/main" id="{C13A9D49-1956-7945-B01A-3F7CD60FC38D}"/>
                </a:ext>
              </a:extLst>
            </p:cNvPr>
            <p:cNvGrpSpPr/>
            <p:nvPr/>
          </p:nvGrpSpPr>
          <p:grpSpPr>
            <a:xfrm>
              <a:off x="17146587" y="2991261"/>
              <a:ext cx="6187738" cy="6269744"/>
              <a:chOff x="16916512" y="2714343"/>
              <a:chExt cx="6187738" cy="6269744"/>
            </a:xfrm>
          </p:grpSpPr>
          <p:pic>
            <p:nvPicPr>
              <p:cNvPr id="16" name="Picture 15" descr="A cow is standing in the grass&#10;&#10;Description automatically generated">
                <a:extLst>
                  <a:ext uri="{FF2B5EF4-FFF2-40B4-BE49-F238E27FC236}">
                    <a16:creationId xmlns:a16="http://schemas.microsoft.com/office/drawing/2014/main" id="{3B1FE4EF-047F-5648-948D-C24159BF79B9}"/>
                  </a:ext>
                </a:extLst>
              </p:cNvPr>
              <p:cNvPicPr>
                <a:picLocks noChangeAspect="1"/>
              </p:cNvPicPr>
              <p:nvPr/>
            </p:nvPicPr>
            <p:blipFill rotWithShape="1">
              <a:blip r:embed="rId6" cstate="email">
                <a:extLst>
                  <a:ext uri="{28A0092B-C50C-407E-A947-70E740481C1C}">
                    <a14:useLocalDpi xmlns:a14="http://schemas.microsoft.com/office/drawing/2010/main" val="0"/>
                  </a:ext>
                </a:extLst>
              </a:blip>
              <a:srcRect/>
              <a:stretch/>
            </p:blipFill>
            <p:spPr>
              <a:xfrm rot="20684493">
                <a:off x="17600463" y="2714343"/>
                <a:ext cx="3022378" cy="4191001"/>
              </a:xfrm>
              <a:prstGeom prst="rect">
                <a:avLst/>
              </a:prstGeom>
              <a:effectLst>
                <a:outerShdw blurRad="50800" dist="38100" dir="2700000" algn="tl" rotWithShape="0">
                  <a:prstClr val="black">
                    <a:alpha val="40000"/>
                  </a:prstClr>
                </a:outerShdw>
              </a:effectLst>
            </p:spPr>
          </p:pic>
          <p:pic>
            <p:nvPicPr>
              <p:cNvPr id="18" name="Picture 17" descr="A screenshot of a social media post&#10;&#10;Description automatically generated">
                <a:extLst>
                  <a:ext uri="{FF2B5EF4-FFF2-40B4-BE49-F238E27FC236}">
                    <a16:creationId xmlns:a16="http://schemas.microsoft.com/office/drawing/2014/main" id="{5B026FF1-674E-234E-8D03-8601CBF393B4}"/>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rot="181666">
                <a:off x="18778053" y="3040880"/>
                <a:ext cx="3100038" cy="4387922"/>
              </a:xfrm>
              <a:prstGeom prst="rect">
                <a:avLst/>
              </a:prstGeom>
              <a:effectLst>
                <a:outerShdw blurRad="50800" dist="38100" dir="2700000" algn="tl" rotWithShape="0">
                  <a:prstClr val="black">
                    <a:alpha val="40000"/>
                  </a:prstClr>
                </a:outerShdw>
              </a:effectLst>
            </p:spPr>
          </p:pic>
          <p:pic>
            <p:nvPicPr>
              <p:cNvPr id="20" name="Picture 19" descr="A screenshot of a social media post&#10;&#10;Description automatically generated">
                <a:extLst>
                  <a:ext uri="{FF2B5EF4-FFF2-40B4-BE49-F238E27FC236}">
                    <a16:creationId xmlns:a16="http://schemas.microsoft.com/office/drawing/2014/main" id="{32EFBADE-BCE2-2E4F-A93A-0B4CF9156021}"/>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rot="1135379">
                <a:off x="20004211" y="4461585"/>
                <a:ext cx="3100039" cy="4397412"/>
              </a:xfrm>
              <a:prstGeom prst="rect">
                <a:avLst/>
              </a:prstGeom>
              <a:effectLst>
                <a:outerShdw blurRad="50800" dist="38100" dir="2700000" algn="tl" rotWithShape="0">
                  <a:prstClr val="black">
                    <a:alpha val="40000"/>
                  </a:prstClr>
                </a:outerShdw>
              </a:effectLst>
            </p:spPr>
          </p:pic>
          <p:sp>
            <p:nvSpPr>
              <p:cNvPr id="32" name="TextBox 31">
                <a:extLst>
                  <a:ext uri="{FF2B5EF4-FFF2-40B4-BE49-F238E27FC236}">
                    <a16:creationId xmlns:a16="http://schemas.microsoft.com/office/drawing/2014/main" id="{26065A54-3E3C-9E4A-9BC7-68CFCC29BA36}"/>
                  </a:ext>
                </a:extLst>
              </p:cNvPr>
              <p:cNvSpPr txBox="1"/>
              <p:nvPr/>
            </p:nvSpPr>
            <p:spPr>
              <a:xfrm>
                <a:off x="16916512" y="7784015"/>
                <a:ext cx="3495637" cy="1200072"/>
              </a:xfrm>
              <a:prstGeom prst="rect">
                <a:avLst/>
              </a:prstGeom>
              <a:solidFill>
                <a:schemeClr val="accent5">
                  <a:lumMod val="75000"/>
                </a:schemeClr>
              </a:solidFill>
              <a:ln>
                <a:noFill/>
              </a:ln>
            </p:spPr>
            <p:txBody>
              <a:bodyPr wrap="none" rtlCol="0">
                <a:spAutoFit/>
              </a:bodyPr>
              <a:lstStyle/>
              <a:p>
                <a:pPr algn="ctr"/>
                <a:r>
                  <a:rPr lang="en-US" dirty="0">
                    <a:solidFill>
                      <a:schemeClr val="bg1"/>
                    </a:solidFill>
                  </a:rPr>
                  <a:t>Briefs, factsheets,</a:t>
                </a:r>
              </a:p>
              <a:p>
                <a:pPr algn="ctr"/>
                <a:r>
                  <a:rPr lang="en-US" dirty="0">
                    <a:solidFill>
                      <a:schemeClr val="bg1"/>
                    </a:solidFill>
                  </a:rPr>
                  <a:t>knowledge series</a:t>
                </a:r>
              </a:p>
            </p:txBody>
          </p:sp>
        </p:grpSp>
        <p:cxnSp>
          <p:nvCxnSpPr>
            <p:cNvPr id="36" name="Straight Arrow Connector 35">
              <a:extLst>
                <a:ext uri="{FF2B5EF4-FFF2-40B4-BE49-F238E27FC236}">
                  <a16:creationId xmlns:a16="http://schemas.microsoft.com/office/drawing/2014/main" id="{5D48F184-9F40-2B4C-8AB5-62103B6C444E}"/>
                </a:ext>
              </a:extLst>
            </p:cNvPr>
            <p:cNvCxnSpPr>
              <a:cxnSpLocks/>
            </p:cNvCxnSpPr>
            <p:nvPr/>
          </p:nvCxnSpPr>
          <p:spPr>
            <a:xfrm>
              <a:off x="15849322" y="4814363"/>
              <a:ext cx="2145146" cy="869714"/>
            </a:xfrm>
            <a:prstGeom prst="straightConnector1">
              <a:avLst/>
            </a:prstGeom>
            <a:ln w="19050">
              <a:solidFill>
                <a:srgbClr val="B55638"/>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a:extLst>
              <a:ext uri="{FF2B5EF4-FFF2-40B4-BE49-F238E27FC236}">
                <a16:creationId xmlns:a16="http://schemas.microsoft.com/office/drawing/2014/main" id="{121FF58C-1355-7A48-AD5A-CBA154CA3B27}"/>
              </a:ext>
            </a:extLst>
          </p:cNvPr>
          <p:cNvGrpSpPr/>
          <p:nvPr/>
        </p:nvGrpSpPr>
        <p:grpSpPr>
          <a:xfrm>
            <a:off x="11979093" y="7728964"/>
            <a:ext cx="4792008" cy="4790465"/>
            <a:chOff x="11979093" y="7728964"/>
            <a:chExt cx="4792008" cy="4790465"/>
          </a:xfrm>
        </p:grpSpPr>
        <p:pic>
          <p:nvPicPr>
            <p:cNvPr id="47" name="Picture 46" descr="A person standing in front of a mirror posing for the camera&#10;&#10;Description automatically generated">
              <a:extLst>
                <a:ext uri="{FF2B5EF4-FFF2-40B4-BE49-F238E27FC236}">
                  <a16:creationId xmlns:a16="http://schemas.microsoft.com/office/drawing/2014/main" id="{9A624BA7-8802-E040-8BB3-2F1DE35CB09A}"/>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2646449" y="10193919"/>
              <a:ext cx="4124652" cy="2325510"/>
            </a:xfrm>
            <a:prstGeom prst="rect">
              <a:avLst/>
            </a:prstGeom>
          </p:spPr>
        </p:pic>
        <p:sp>
          <p:nvSpPr>
            <p:cNvPr id="48" name="TextBox 47">
              <a:extLst>
                <a:ext uri="{FF2B5EF4-FFF2-40B4-BE49-F238E27FC236}">
                  <a16:creationId xmlns:a16="http://schemas.microsoft.com/office/drawing/2014/main" id="{B83CCC86-608F-7D4E-A1E1-D2F20D70DB06}"/>
                </a:ext>
              </a:extLst>
            </p:cNvPr>
            <p:cNvSpPr txBox="1"/>
            <p:nvPr/>
          </p:nvSpPr>
          <p:spPr>
            <a:xfrm>
              <a:off x="11979093" y="9558932"/>
              <a:ext cx="3781613" cy="646203"/>
            </a:xfrm>
            <a:prstGeom prst="rect">
              <a:avLst/>
            </a:prstGeom>
            <a:solidFill>
              <a:schemeClr val="accent3">
                <a:lumMod val="75000"/>
              </a:schemeClr>
            </a:solidFill>
            <a:ln>
              <a:noFill/>
            </a:ln>
          </p:spPr>
          <p:txBody>
            <a:bodyPr wrap="none" rtlCol="0">
              <a:spAutoFit/>
            </a:bodyPr>
            <a:lstStyle/>
            <a:p>
              <a:r>
                <a:rPr lang="en-US" dirty="0">
                  <a:solidFill>
                    <a:schemeClr val="bg1"/>
                  </a:solidFill>
                </a:rPr>
                <a:t>Webinars/podcasts</a:t>
              </a:r>
            </a:p>
          </p:txBody>
        </p:sp>
        <p:cxnSp>
          <p:nvCxnSpPr>
            <p:cNvPr id="49" name="Straight Arrow Connector 48">
              <a:extLst>
                <a:ext uri="{FF2B5EF4-FFF2-40B4-BE49-F238E27FC236}">
                  <a16:creationId xmlns:a16="http://schemas.microsoft.com/office/drawing/2014/main" id="{78458998-2F7F-5342-A25D-A8E876EE09CE}"/>
                </a:ext>
              </a:extLst>
            </p:cNvPr>
            <p:cNvCxnSpPr>
              <a:cxnSpLocks/>
            </p:cNvCxnSpPr>
            <p:nvPr/>
          </p:nvCxnSpPr>
          <p:spPr>
            <a:xfrm>
              <a:off x="13226815" y="7728964"/>
              <a:ext cx="1024172" cy="1790790"/>
            </a:xfrm>
            <a:prstGeom prst="straightConnector1">
              <a:avLst/>
            </a:prstGeom>
            <a:ln w="19050">
              <a:solidFill>
                <a:srgbClr val="B55638"/>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5" name="Group 54">
            <a:extLst>
              <a:ext uri="{FF2B5EF4-FFF2-40B4-BE49-F238E27FC236}">
                <a16:creationId xmlns:a16="http://schemas.microsoft.com/office/drawing/2014/main" id="{1FD60BAE-AFB2-684F-A42E-F4C517E781D6}"/>
              </a:ext>
            </a:extLst>
          </p:cNvPr>
          <p:cNvGrpSpPr/>
          <p:nvPr/>
        </p:nvGrpSpPr>
        <p:grpSpPr>
          <a:xfrm>
            <a:off x="18441987" y="10389526"/>
            <a:ext cx="4927855" cy="2084702"/>
            <a:chOff x="18178296" y="10595510"/>
            <a:chExt cx="4927855" cy="2084702"/>
          </a:xfrm>
        </p:grpSpPr>
        <p:sp>
          <p:nvSpPr>
            <p:cNvPr id="52" name="TextBox 51">
              <a:extLst>
                <a:ext uri="{FF2B5EF4-FFF2-40B4-BE49-F238E27FC236}">
                  <a16:creationId xmlns:a16="http://schemas.microsoft.com/office/drawing/2014/main" id="{56CFD523-D66D-1A4F-9105-82FCF4A5E351}"/>
                </a:ext>
              </a:extLst>
            </p:cNvPr>
            <p:cNvSpPr txBox="1"/>
            <p:nvPr/>
          </p:nvSpPr>
          <p:spPr>
            <a:xfrm>
              <a:off x="19763248" y="10800102"/>
              <a:ext cx="3190503" cy="1753942"/>
            </a:xfrm>
            <a:prstGeom prst="rect">
              <a:avLst/>
            </a:prstGeom>
            <a:noFill/>
          </p:spPr>
          <p:txBody>
            <a:bodyPr wrap="square" rtlCol="0">
              <a:spAutoFit/>
            </a:bodyPr>
            <a:lstStyle/>
            <a:p>
              <a:r>
                <a:rPr lang="en-US" dirty="0"/>
                <a:t>These are some ideas, share yours with us!</a:t>
              </a:r>
            </a:p>
          </p:txBody>
        </p:sp>
        <p:pic>
          <p:nvPicPr>
            <p:cNvPr id="53" name="Picture 52">
              <a:extLst>
                <a:ext uri="{FF2B5EF4-FFF2-40B4-BE49-F238E27FC236}">
                  <a16:creationId xmlns:a16="http://schemas.microsoft.com/office/drawing/2014/main" id="{F067D397-E9B3-3A4A-897F-55F449A2F834}"/>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18591485" y="11066361"/>
              <a:ext cx="889000" cy="1143000"/>
            </a:xfrm>
            <a:prstGeom prst="rect">
              <a:avLst/>
            </a:prstGeom>
          </p:spPr>
        </p:pic>
        <p:sp>
          <p:nvSpPr>
            <p:cNvPr id="54" name="Rounded Rectangle 53">
              <a:extLst>
                <a:ext uri="{FF2B5EF4-FFF2-40B4-BE49-F238E27FC236}">
                  <a16:creationId xmlns:a16="http://schemas.microsoft.com/office/drawing/2014/main" id="{B6AD29D3-DD1C-F84B-8123-B71AB690623B}"/>
                </a:ext>
              </a:extLst>
            </p:cNvPr>
            <p:cNvSpPr/>
            <p:nvPr/>
          </p:nvSpPr>
          <p:spPr>
            <a:xfrm>
              <a:off x="18178296" y="10595510"/>
              <a:ext cx="4927855" cy="2084702"/>
            </a:xfrm>
            <a:prstGeom prst="roundRect">
              <a:avLst/>
            </a:prstGeom>
            <a:noFill/>
            <a:ln>
              <a:solidFill>
                <a:srgbClr val="B5563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0151872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1000"/>
                                        <p:tgtEl>
                                          <p:spTgt spid="4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1000"/>
                                        <p:tgtEl>
                                          <p:spTgt spid="51"/>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Rounded Rectangle 113">
            <a:extLst>
              <a:ext uri="{FF2B5EF4-FFF2-40B4-BE49-F238E27FC236}">
                <a16:creationId xmlns:a16="http://schemas.microsoft.com/office/drawing/2014/main" id="{D4095287-49EB-8040-AE15-8D3FA5692CF3}"/>
              </a:ext>
            </a:extLst>
          </p:cNvPr>
          <p:cNvSpPr/>
          <p:nvPr/>
        </p:nvSpPr>
        <p:spPr>
          <a:xfrm>
            <a:off x="230187" y="4343400"/>
            <a:ext cx="23926800" cy="5715000"/>
          </a:xfrm>
          <a:prstGeom prst="roundRect">
            <a:avLst>
              <a:gd name="adj" fmla="val 5334"/>
            </a:avLst>
          </a:prstGeom>
          <a:solidFill>
            <a:schemeClr val="bg1">
              <a:lumMod val="95000"/>
            </a:schemeClr>
          </a:solidFill>
          <a:ln>
            <a:noFill/>
          </a:ln>
          <a:effectLst>
            <a:outerShdw blurRad="762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Straight Connector 83">
            <a:extLst>
              <a:ext uri="{FF2B5EF4-FFF2-40B4-BE49-F238E27FC236}">
                <a16:creationId xmlns:a16="http://schemas.microsoft.com/office/drawing/2014/main" id="{B1FDAD55-9D8A-0D47-BB45-E869D7F63D26}"/>
              </a:ext>
            </a:extLst>
          </p:cNvPr>
          <p:cNvCxnSpPr/>
          <p:nvPr/>
        </p:nvCxnSpPr>
        <p:spPr>
          <a:xfrm flipH="1" flipV="1">
            <a:off x="10376190" y="7408739"/>
            <a:ext cx="1" cy="708051"/>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Chevron 3">
            <a:extLst>
              <a:ext uri="{FF2B5EF4-FFF2-40B4-BE49-F238E27FC236}">
                <a16:creationId xmlns:a16="http://schemas.microsoft.com/office/drawing/2014/main" id="{8D719AC4-2F2E-F949-8471-029FD5FCD61C}"/>
              </a:ext>
            </a:extLst>
          </p:cNvPr>
          <p:cNvSpPr/>
          <p:nvPr/>
        </p:nvSpPr>
        <p:spPr>
          <a:xfrm>
            <a:off x="1136939" y="7064349"/>
            <a:ext cx="1251858" cy="381000"/>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JUN</a:t>
            </a:r>
          </a:p>
        </p:txBody>
      </p:sp>
      <p:sp>
        <p:nvSpPr>
          <p:cNvPr id="8" name="Chevron 7">
            <a:extLst>
              <a:ext uri="{FF2B5EF4-FFF2-40B4-BE49-F238E27FC236}">
                <a16:creationId xmlns:a16="http://schemas.microsoft.com/office/drawing/2014/main" id="{3DD41C0D-E2DD-8045-B97B-15F32F2E3841}"/>
              </a:ext>
            </a:extLst>
          </p:cNvPr>
          <p:cNvSpPr/>
          <p:nvPr/>
        </p:nvSpPr>
        <p:spPr>
          <a:xfrm>
            <a:off x="3481299" y="7064349"/>
            <a:ext cx="1251858" cy="381000"/>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AUG</a:t>
            </a:r>
          </a:p>
        </p:txBody>
      </p:sp>
      <p:sp>
        <p:nvSpPr>
          <p:cNvPr id="9" name="Chevron 8">
            <a:extLst>
              <a:ext uri="{FF2B5EF4-FFF2-40B4-BE49-F238E27FC236}">
                <a16:creationId xmlns:a16="http://schemas.microsoft.com/office/drawing/2014/main" id="{F20CCC2A-BF4F-3E40-B7E0-99DB5EAF02A1}"/>
              </a:ext>
            </a:extLst>
          </p:cNvPr>
          <p:cNvSpPr/>
          <p:nvPr/>
        </p:nvSpPr>
        <p:spPr>
          <a:xfrm>
            <a:off x="2309119" y="7064349"/>
            <a:ext cx="1251858" cy="381000"/>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JUL</a:t>
            </a:r>
          </a:p>
        </p:txBody>
      </p:sp>
      <p:sp>
        <p:nvSpPr>
          <p:cNvPr id="10" name="Chevron 9">
            <a:extLst>
              <a:ext uri="{FF2B5EF4-FFF2-40B4-BE49-F238E27FC236}">
                <a16:creationId xmlns:a16="http://schemas.microsoft.com/office/drawing/2014/main" id="{C2C3A9E4-B67A-0C4F-9F2D-7FB5EE41C47F}"/>
              </a:ext>
            </a:extLst>
          </p:cNvPr>
          <p:cNvSpPr/>
          <p:nvPr/>
        </p:nvSpPr>
        <p:spPr>
          <a:xfrm>
            <a:off x="4653479" y="7064349"/>
            <a:ext cx="1251858" cy="381000"/>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SEP</a:t>
            </a:r>
          </a:p>
        </p:txBody>
      </p:sp>
      <p:sp>
        <p:nvSpPr>
          <p:cNvPr id="11" name="Chevron 10">
            <a:extLst>
              <a:ext uri="{FF2B5EF4-FFF2-40B4-BE49-F238E27FC236}">
                <a16:creationId xmlns:a16="http://schemas.microsoft.com/office/drawing/2014/main" id="{19CE892B-C9B4-4947-BFC8-2E76A467AFA9}"/>
              </a:ext>
            </a:extLst>
          </p:cNvPr>
          <p:cNvSpPr/>
          <p:nvPr/>
        </p:nvSpPr>
        <p:spPr>
          <a:xfrm>
            <a:off x="6997839" y="7064349"/>
            <a:ext cx="1251858" cy="381000"/>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NOV</a:t>
            </a:r>
          </a:p>
        </p:txBody>
      </p:sp>
      <p:sp>
        <p:nvSpPr>
          <p:cNvPr id="12" name="Chevron 11">
            <a:extLst>
              <a:ext uri="{FF2B5EF4-FFF2-40B4-BE49-F238E27FC236}">
                <a16:creationId xmlns:a16="http://schemas.microsoft.com/office/drawing/2014/main" id="{579959B4-AF5D-434A-892A-ECEB0517E9FB}"/>
              </a:ext>
            </a:extLst>
          </p:cNvPr>
          <p:cNvSpPr/>
          <p:nvPr/>
        </p:nvSpPr>
        <p:spPr>
          <a:xfrm>
            <a:off x="5825659" y="7064349"/>
            <a:ext cx="1251858" cy="381000"/>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OCT</a:t>
            </a:r>
          </a:p>
        </p:txBody>
      </p:sp>
      <p:sp>
        <p:nvSpPr>
          <p:cNvPr id="13" name="Chevron 12">
            <a:extLst>
              <a:ext uri="{FF2B5EF4-FFF2-40B4-BE49-F238E27FC236}">
                <a16:creationId xmlns:a16="http://schemas.microsoft.com/office/drawing/2014/main" id="{B4245BC7-E9A1-D245-909E-82020E56BD18}"/>
              </a:ext>
            </a:extLst>
          </p:cNvPr>
          <p:cNvSpPr/>
          <p:nvPr/>
        </p:nvSpPr>
        <p:spPr>
          <a:xfrm>
            <a:off x="8170019" y="7064349"/>
            <a:ext cx="1251858" cy="381000"/>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DEC</a:t>
            </a:r>
          </a:p>
        </p:txBody>
      </p:sp>
      <p:sp>
        <p:nvSpPr>
          <p:cNvPr id="14" name="Chevron 13">
            <a:extLst>
              <a:ext uri="{FF2B5EF4-FFF2-40B4-BE49-F238E27FC236}">
                <a16:creationId xmlns:a16="http://schemas.microsoft.com/office/drawing/2014/main" id="{658CDF5A-4841-2D41-AC94-E3410CC06B24}"/>
              </a:ext>
            </a:extLst>
          </p:cNvPr>
          <p:cNvSpPr/>
          <p:nvPr/>
        </p:nvSpPr>
        <p:spPr>
          <a:xfrm>
            <a:off x="934219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JAN</a:t>
            </a:r>
          </a:p>
        </p:txBody>
      </p:sp>
      <p:sp>
        <p:nvSpPr>
          <p:cNvPr id="15" name="Chevron 14">
            <a:extLst>
              <a:ext uri="{FF2B5EF4-FFF2-40B4-BE49-F238E27FC236}">
                <a16:creationId xmlns:a16="http://schemas.microsoft.com/office/drawing/2014/main" id="{32ACDA3E-5FDA-F74F-BB22-A4657F0D19CC}"/>
              </a:ext>
            </a:extLst>
          </p:cNvPr>
          <p:cNvSpPr/>
          <p:nvPr/>
        </p:nvSpPr>
        <p:spPr>
          <a:xfrm>
            <a:off x="1051437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FEB</a:t>
            </a:r>
          </a:p>
        </p:txBody>
      </p:sp>
      <p:sp>
        <p:nvSpPr>
          <p:cNvPr id="16" name="Chevron 15">
            <a:extLst>
              <a:ext uri="{FF2B5EF4-FFF2-40B4-BE49-F238E27FC236}">
                <a16:creationId xmlns:a16="http://schemas.microsoft.com/office/drawing/2014/main" id="{DAE845DA-6BE0-8947-87C1-2732D0B7343B}"/>
              </a:ext>
            </a:extLst>
          </p:cNvPr>
          <p:cNvSpPr/>
          <p:nvPr/>
        </p:nvSpPr>
        <p:spPr>
          <a:xfrm>
            <a:off x="1168655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MAR</a:t>
            </a:r>
          </a:p>
        </p:txBody>
      </p:sp>
      <p:sp>
        <p:nvSpPr>
          <p:cNvPr id="17" name="Chevron 16">
            <a:extLst>
              <a:ext uri="{FF2B5EF4-FFF2-40B4-BE49-F238E27FC236}">
                <a16:creationId xmlns:a16="http://schemas.microsoft.com/office/drawing/2014/main" id="{6C9BAC9B-AEF9-6747-93D2-9F289A34F92D}"/>
              </a:ext>
            </a:extLst>
          </p:cNvPr>
          <p:cNvSpPr/>
          <p:nvPr/>
        </p:nvSpPr>
        <p:spPr>
          <a:xfrm>
            <a:off x="1285873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APR</a:t>
            </a:r>
          </a:p>
        </p:txBody>
      </p:sp>
      <p:sp>
        <p:nvSpPr>
          <p:cNvPr id="18" name="Chevron 17">
            <a:extLst>
              <a:ext uri="{FF2B5EF4-FFF2-40B4-BE49-F238E27FC236}">
                <a16:creationId xmlns:a16="http://schemas.microsoft.com/office/drawing/2014/main" id="{A55DCBC9-434D-2546-A67B-0553F121D308}"/>
              </a:ext>
            </a:extLst>
          </p:cNvPr>
          <p:cNvSpPr/>
          <p:nvPr/>
        </p:nvSpPr>
        <p:spPr>
          <a:xfrm>
            <a:off x="1403091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MAY</a:t>
            </a:r>
          </a:p>
        </p:txBody>
      </p:sp>
      <p:sp>
        <p:nvSpPr>
          <p:cNvPr id="19" name="Chevron 18">
            <a:extLst>
              <a:ext uri="{FF2B5EF4-FFF2-40B4-BE49-F238E27FC236}">
                <a16:creationId xmlns:a16="http://schemas.microsoft.com/office/drawing/2014/main" id="{60696480-9EFC-0349-93AC-D4A201513A49}"/>
              </a:ext>
            </a:extLst>
          </p:cNvPr>
          <p:cNvSpPr/>
          <p:nvPr/>
        </p:nvSpPr>
        <p:spPr>
          <a:xfrm>
            <a:off x="1520309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JUN</a:t>
            </a:r>
          </a:p>
        </p:txBody>
      </p:sp>
      <p:sp>
        <p:nvSpPr>
          <p:cNvPr id="20" name="Chevron 19">
            <a:extLst>
              <a:ext uri="{FF2B5EF4-FFF2-40B4-BE49-F238E27FC236}">
                <a16:creationId xmlns:a16="http://schemas.microsoft.com/office/drawing/2014/main" id="{9C0114A9-23D1-624A-9B5F-D0F660C4AA3C}"/>
              </a:ext>
            </a:extLst>
          </p:cNvPr>
          <p:cNvSpPr/>
          <p:nvPr/>
        </p:nvSpPr>
        <p:spPr>
          <a:xfrm>
            <a:off x="1637527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JUL</a:t>
            </a:r>
          </a:p>
        </p:txBody>
      </p:sp>
      <p:sp>
        <p:nvSpPr>
          <p:cNvPr id="21" name="Chevron 20">
            <a:extLst>
              <a:ext uri="{FF2B5EF4-FFF2-40B4-BE49-F238E27FC236}">
                <a16:creationId xmlns:a16="http://schemas.microsoft.com/office/drawing/2014/main" id="{92A0F4FD-0625-6040-A68E-2A901CF064B7}"/>
              </a:ext>
            </a:extLst>
          </p:cNvPr>
          <p:cNvSpPr/>
          <p:nvPr/>
        </p:nvSpPr>
        <p:spPr>
          <a:xfrm>
            <a:off x="1754745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AUG</a:t>
            </a:r>
          </a:p>
        </p:txBody>
      </p:sp>
      <p:sp>
        <p:nvSpPr>
          <p:cNvPr id="22" name="Chevron 21">
            <a:extLst>
              <a:ext uri="{FF2B5EF4-FFF2-40B4-BE49-F238E27FC236}">
                <a16:creationId xmlns:a16="http://schemas.microsoft.com/office/drawing/2014/main" id="{97D35E3F-8607-9E47-AB2F-AE218508DF31}"/>
              </a:ext>
            </a:extLst>
          </p:cNvPr>
          <p:cNvSpPr/>
          <p:nvPr/>
        </p:nvSpPr>
        <p:spPr>
          <a:xfrm>
            <a:off x="1871963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SEP</a:t>
            </a:r>
          </a:p>
        </p:txBody>
      </p:sp>
      <p:sp>
        <p:nvSpPr>
          <p:cNvPr id="23" name="Chevron 22">
            <a:extLst>
              <a:ext uri="{FF2B5EF4-FFF2-40B4-BE49-F238E27FC236}">
                <a16:creationId xmlns:a16="http://schemas.microsoft.com/office/drawing/2014/main" id="{70E71077-902D-5847-B66C-2889C9843A03}"/>
              </a:ext>
            </a:extLst>
          </p:cNvPr>
          <p:cNvSpPr/>
          <p:nvPr/>
        </p:nvSpPr>
        <p:spPr>
          <a:xfrm>
            <a:off x="1989181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OCT</a:t>
            </a:r>
          </a:p>
        </p:txBody>
      </p:sp>
      <p:sp>
        <p:nvSpPr>
          <p:cNvPr id="24" name="Chevron 23">
            <a:extLst>
              <a:ext uri="{FF2B5EF4-FFF2-40B4-BE49-F238E27FC236}">
                <a16:creationId xmlns:a16="http://schemas.microsoft.com/office/drawing/2014/main" id="{2D594E9A-4990-D14D-ADD9-A7A50741C30A}"/>
              </a:ext>
            </a:extLst>
          </p:cNvPr>
          <p:cNvSpPr/>
          <p:nvPr/>
        </p:nvSpPr>
        <p:spPr>
          <a:xfrm>
            <a:off x="21063999"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NOV</a:t>
            </a:r>
          </a:p>
        </p:txBody>
      </p:sp>
      <p:sp>
        <p:nvSpPr>
          <p:cNvPr id="25" name="Chevron 24">
            <a:extLst>
              <a:ext uri="{FF2B5EF4-FFF2-40B4-BE49-F238E27FC236}">
                <a16:creationId xmlns:a16="http://schemas.microsoft.com/office/drawing/2014/main" id="{503C6CAB-CA2A-9748-ABE5-0E57D2B58E30}"/>
              </a:ext>
            </a:extLst>
          </p:cNvPr>
          <p:cNvSpPr/>
          <p:nvPr/>
        </p:nvSpPr>
        <p:spPr>
          <a:xfrm>
            <a:off x="22236172" y="7064349"/>
            <a:ext cx="1251858" cy="381000"/>
          </a:xfrm>
          <a:prstGeom prst="chevron">
            <a:avLst/>
          </a:prstGeom>
          <a:solidFill>
            <a:schemeClr val="accent3">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DEC</a:t>
            </a:r>
          </a:p>
        </p:txBody>
      </p:sp>
      <p:cxnSp>
        <p:nvCxnSpPr>
          <p:cNvPr id="28" name="Straight Connector 27">
            <a:extLst>
              <a:ext uri="{FF2B5EF4-FFF2-40B4-BE49-F238E27FC236}">
                <a16:creationId xmlns:a16="http://schemas.microsoft.com/office/drawing/2014/main" id="{FBECB13E-202D-BA49-AA57-6FA66068B60D}"/>
              </a:ext>
            </a:extLst>
          </p:cNvPr>
          <p:cNvCxnSpPr>
            <a:cxnSpLocks/>
          </p:cNvCxnSpPr>
          <p:nvPr/>
        </p:nvCxnSpPr>
        <p:spPr>
          <a:xfrm>
            <a:off x="1136939" y="6839695"/>
            <a:ext cx="8205260" cy="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22FBCAB-F9D3-E24E-96D7-95E47B2878CB}"/>
              </a:ext>
            </a:extLst>
          </p:cNvPr>
          <p:cNvCxnSpPr>
            <a:cxnSpLocks/>
          </p:cNvCxnSpPr>
          <p:nvPr/>
        </p:nvCxnSpPr>
        <p:spPr>
          <a:xfrm>
            <a:off x="9421877" y="6839695"/>
            <a:ext cx="13881095" cy="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26" name="Chevron 25">
            <a:extLst>
              <a:ext uri="{FF2B5EF4-FFF2-40B4-BE49-F238E27FC236}">
                <a16:creationId xmlns:a16="http://schemas.microsoft.com/office/drawing/2014/main" id="{570E196F-A089-7449-8965-E2E78CEA60F3}"/>
              </a:ext>
            </a:extLst>
          </p:cNvPr>
          <p:cNvSpPr/>
          <p:nvPr/>
        </p:nvSpPr>
        <p:spPr>
          <a:xfrm>
            <a:off x="534987" y="6555170"/>
            <a:ext cx="2127371" cy="381000"/>
          </a:xfrm>
          <a:prstGeom prst="chevron">
            <a:avLst/>
          </a:prstGeom>
          <a:solidFill>
            <a:schemeClr val="accent6">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solidFill>
                  <a:schemeClr val="bg1"/>
                </a:solidFill>
              </a:rPr>
              <a:t>WE ARE HERE</a:t>
            </a:r>
          </a:p>
        </p:txBody>
      </p:sp>
      <p:sp>
        <p:nvSpPr>
          <p:cNvPr id="33" name="Rounded Rectangle 32">
            <a:extLst>
              <a:ext uri="{FF2B5EF4-FFF2-40B4-BE49-F238E27FC236}">
                <a16:creationId xmlns:a16="http://schemas.microsoft.com/office/drawing/2014/main" id="{9EC6EE12-1464-9841-89CE-4E8607723328}"/>
              </a:ext>
            </a:extLst>
          </p:cNvPr>
          <p:cNvSpPr/>
          <p:nvPr/>
        </p:nvSpPr>
        <p:spPr>
          <a:xfrm>
            <a:off x="4739419" y="8153400"/>
            <a:ext cx="2096253" cy="1337872"/>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Independent steering committee meeting</a:t>
            </a:r>
          </a:p>
        </p:txBody>
      </p:sp>
      <p:sp>
        <p:nvSpPr>
          <p:cNvPr id="55" name="TextBox 54">
            <a:extLst>
              <a:ext uri="{FF2B5EF4-FFF2-40B4-BE49-F238E27FC236}">
                <a16:creationId xmlns:a16="http://schemas.microsoft.com/office/drawing/2014/main" id="{9CEC9301-B225-A340-8147-60BBB27BBBC0}"/>
              </a:ext>
            </a:extLst>
          </p:cNvPr>
          <p:cNvSpPr txBox="1"/>
          <p:nvPr/>
        </p:nvSpPr>
        <p:spPr>
          <a:xfrm>
            <a:off x="3428397" y="6378030"/>
            <a:ext cx="806631" cy="461665"/>
          </a:xfrm>
          <a:prstGeom prst="rect">
            <a:avLst/>
          </a:prstGeom>
          <a:noFill/>
        </p:spPr>
        <p:txBody>
          <a:bodyPr wrap="none" rtlCol="0">
            <a:spAutoFit/>
          </a:bodyPr>
          <a:lstStyle/>
          <a:p>
            <a:r>
              <a:rPr lang="en-US" sz="2400" b="1" dirty="0"/>
              <a:t>2020</a:t>
            </a:r>
          </a:p>
        </p:txBody>
      </p:sp>
      <p:sp>
        <p:nvSpPr>
          <p:cNvPr id="56" name="TextBox 55">
            <a:extLst>
              <a:ext uri="{FF2B5EF4-FFF2-40B4-BE49-F238E27FC236}">
                <a16:creationId xmlns:a16="http://schemas.microsoft.com/office/drawing/2014/main" id="{E5CF6C07-4338-2145-AD7A-32304DF36376}"/>
              </a:ext>
            </a:extLst>
          </p:cNvPr>
          <p:cNvSpPr txBox="1"/>
          <p:nvPr/>
        </p:nvSpPr>
        <p:spPr>
          <a:xfrm>
            <a:off x="9564812" y="6378030"/>
            <a:ext cx="806631" cy="461665"/>
          </a:xfrm>
          <a:prstGeom prst="rect">
            <a:avLst/>
          </a:prstGeom>
          <a:noFill/>
        </p:spPr>
        <p:txBody>
          <a:bodyPr wrap="none" rtlCol="0">
            <a:spAutoFit/>
          </a:bodyPr>
          <a:lstStyle/>
          <a:p>
            <a:r>
              <a:rPr lang="en-US" sz="2400" b="1" dirty="0"/>
              <a:t>2021</a:t>
            </a:r>
          </a:p>
        </p:txBody>
      </p:sp>
      <p:sp>
        <p:nvSpPr>
          <p:cNvPr id="57" name="Rounded Rectangle 56">
            <a:extLst>
              <a:ext uri="{FF2B5EF4-FFF2-40B4-BE49-F238E27FC236}">
                <a16:creationId xmlns:a16="http://schemas.microsoft.com/office/drawing/2014/main" id="{E0282A97-3402-8F4E-8AA6-958E02E4B599}"/>
              </a:ext>
            </a:extLst>
          </p:cNvPr>
          <p:cNvSpPr/>
          <p:nvPr/>
        </p:nvSpPr>
        <p:spPr>
          <a:xfrm>
            <a:off x="19164076" y="8153400"/>
            <a:ext cx="2707344" cy="1066799"/>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Joint rangelands/ grasslands congress</a:t>
            </a:r>
          </a:p>
        </p:txBody>
      </p:sp>
      <p:cxnSp>
        <p:nvCxnSpPr>
          <p:cNvPr id="59" name="Straight Connector 58">
            <a:extLst>
              <a:ext uri="{FF2B5EF4-FFF2-40B4-BE49-F238E27FC236}">
                <a16:creationId xmlns:a16="http://schemas.microsoft.com/office/drawing/2014/main" id="{63F4C3DD-6076-EF41-9866-680B9F8588AD}"/>
              </a:ext>
            </a:extLst>
          </p:cNvPr>
          <p:cNvCxnSpPr>
            <a:cxnSpLocks/>
          </p:cNvCxnSpPr>
          <p:nvPr/>
        </p:nvCxnSpPr>
        <p:spPr>
          <a:xfrm flipV="1">
            <a:off x="6190343" y="7445350"/>
            <a:ext cx="0" cy="70805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nvGrpSpPr>
          <p:cNvPr id="68" name="Group 67">
            <a:extLst>
              <a:ext uri="{FF2B5EF4-FFF2-40B4-BE49-F238E27FC236}">
                <a16:creationId xmlns:a16="http://schemas.microsoft.com/office/drawing/2014/main" id="{7436037F-0ED3-4446-890A-F45902FF3351}"/>
              </a:ext>
            </a:extLst>
          </p:cNvPr>
          <p:cNvGrpSpPr/>
          <p:nvPr/>
        </p:nvGrpSpPr>
        <p:grpSpPr>
          <a:xfrm>
            <a:off x="6192186" y="6563071"/>
            <a:ext cx="2863164" cy="276624"/>
            <a:chOff x="5919453" y="6829518"/>
            <a:chExt cx="2863164" cy="276624"/>
          </a:xfrm>
        </p:grpSpPr>
        <p:cxnSp>
          <p:nvCxnSpPr>
            <p:cNvPr id="60" name="Straight Connector 59">
              <a:extLst>
                <a:ext uri="{FF2B5EF4-FFF2-40B4-BE49-F238E27FC236}">
                  <a16:creationId xmlns:a16="http://schemas.microsoft.com/office/drawing/2014/main" id="{411FC513-EF0D-7742-AECE-AFFC06A5009C}"/>
                </a:ext>
              </a:extLst>
            </p:cNvPr>
            <p:cNvCxnSpPr>
              <a:cxnSpLocks/>
            </p:cNvCxnSpPr>
            <p:nvPr/>
          </p:nvCxnSpPr>
          <p:spPr>
            <a:xfrm flipH="1" flipV="1">
              <a:off x="5919453" y="6829518"/>
              <a:ext cx="1" cy="276624"/>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666D5EBC-7D59-B144-B2FA-4F41B8772B01}"/>
                </a:ext>
              </a:extLst>
            </p:cNvPr>
            <p:cNvCxnSpPr>
              <a:cxnSpLocks/>
            </p:cNvCxnSpPr>
            <p:nvPr/>
          </p:nvCxnSpPr>
          <p:spPr>
            <a:xfrm flipH="1" flipV="1">
              <a:off x="8782616" y="6829518"/>
              <a:ext cx="1" cy="276624"/>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33189F7-8768-2747-B1D6-4E4C1BC4DEDC}"/>
                </a:ext>
              </a:extLst>
            </p:cNvPr>
            <p:cNvCxnSpPr>
              <a:cxnSpLocks/>
            </p:cNvCxnSpPr>
            <p:nvPr/>
          </p:nvCxnSpPr>
          <p:spPr>
            <a:xfrm>
              <a:off x="5919453" y="6829518"/>
              <a:ext cx="2863164" cy="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69" name="Straight Connector 68">
            <a:extLst>
              <a:ext uri="{FF2B5EF4-FFF2-40B4-BE49-F238E27FC236}">
                <a16:creationId xmlns:a16="http://schemas.microsoft.com/office/drawing/2014/main" id="{8F91F018-0372-2245-8A32-BFFB1E88A00F}"/>
              </a:ext>
            </a:extLst>
          </p:cNvPr>
          <p:cNvCxnSpPr>
            <a:cxnSpLocks/>
          </p:cNvCxnSpPr>
          <p:nvPr/>
        </p:nvCxnSpPr>
        <p:spPr>
          <a:xfrm flipH="1" flipV="1">
            <a:off x="7623767" y="5842253"/>
            <a:ext cx="1" cy="708052"/>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32" name="Rounded Rectangle 31">
            <a:extLst>
              <a:ext uri="{FF2B5EF4-FFF2-40B4-BE49-F238E27FC236}">
                <a16:creationId xmlns:a16="http://schemas.microsoft.com/office/drawing/2014/main" id="{6B1E04D3-3C54-6940-8F0E-8600474E8930}"/>
              </a:ext>
            </a:extLst>
          </p:cNvPr>
          <p:cNvSpPr/>
          <p:nvPr/>
        </p:nvSpPr>
        <p:spPr>
          <a:xfrm>
            <a:off x="5905337" y="5253130"/>
            <a:ext cx="3516540" cy="842143"/>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Develop 2021 POWB</a:t>
            </a:r>
          </a:p>
        </p:txBody>
      </p:sp>
      <p:sp>
        <p:nvSpPr>
          <p:cNvPr id="73" name="Rounded Rectangle 72">
            <a:extLst>
              <a:ext uri="{FF2B5EF4-FFF2-40B4-BE49-F238E27FC236}">
                <a16:creationId xmlns:a16="http://schemas.microsoft.com/office/drawing/2014/main" id="{27320A5C-B58A-9A42-8CDA-E24C06068591}"/>
              </a:ext>
            </a:extLst>
          </p:cNvPr>
          <p:cNvSpPr/>
          <p:nvPr/>
        </p:nvSpPr>
        <p:spPr>
          <a:xfrm>
            <a:off x="14499628" y="8153400"/>
            <a:ext cx="2707344" cy="1066799"/>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GASL multi-stakeholder partnership meeting</a:t>
            </a:r>
          </a:p>
        </p:txBody>
      </p:sp>
      <p:cxnSp>
        <p:nvCxnSpPr>
          <p:cNvPr id="74" name="Straight Connector 73">
            <a:extLst>
              <a:ext uri="{FF2B5EF4-FFF2-40B4-BE49-F238E27FC236}">
                <a16:creationId xmlns:a16="http://schemas.microsoft.com/office/drawing/2014/main" id="{BBB1831E-5C11-8248-861C-40EC920D375D}"/>
              </a:ext>
            </a:extLst>
          </p:cNvPr>
          <p:cNvCxnSpPr/>
          <p:nvPr/>
        </p:nvCxnSpPr>
        <p:spPr>
          <a:xfrm flipH="1" flipV="1">
            <a:off x="15868862" y="7427044"/>
            <a:ext cx="1" cy="708051"/>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629B507E-1D1F-3C46-8B0E-C77C47B6F0BA}"/>
              </a:ext>
            </a:extLst>
          </p:cNvPr>
          <p:cNvCxnSpPr/>
          <p:nvPr/>
        </p:nvCxnSpPr>
        <p:spPr>
          <a:xfrm flipH="1" flipV="1">
            <a:off x="20517744" y="7445349"/>
            <a:ext cx="1" cy="708051"/>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E84994B3-37D6-284C-8548-E564FABDD1E6}"/>
              </a:ext>
            </a:extLst>
          </p:cNvPr>
          <p:cNvCxnSpPr/>
          <p:nvPr/>
        </p:nvCxnSpPr>
        <p:spPr>
          <a:xfrm flipH="1" flipV="1">
            <a:off x="13744067" y="6131644"/>
            <a:ext cx="1" cy="708051"/>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76" name="Rounded Rectangle 75">
            <a:extLst>
              <a:ext uri="{FF2B5EF4-FFF2-40B4-BE49-F238E27FC236}">
                <a16:creationId xmlns:a16="http://schemas.microsoft.com/office/drawing/2014/main" id="{6C4E856D-9B16-5B4A-AF18-3CE3D422E206}"/>
              </a:ext>
            </a:extLst>
          </p:cNvPr>
          <p:cNvSpPr/>
          <p:nvPr/>
        </p:nvSpPr>
        <p:spPr>
          <a:xfrm>
            <a:off x="12711172" y="5253130"/>
            <a:ext cx="2094706" cy="95611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2021 Annual report completed</a:t>
            </a:r>
          </a:p>
        </p:txBody>
      </p:sp>
      <p:cxnSp>
        <p:nvCxnSpPr>
          <p:cNvPr id="78" name="Straight Connector 77">
            <a:extLst>
              <a:ext uri="{FF2B5EF4-FFF2-40B4-BE49-F238E27FC236}">
                <a16:creationId xmlns:a16="http://schemas.microsoft.com/office/drawing/2014/main" id="{7121F83D-314A-0B4A-9726-BB005B78A865}"/>
              </a:ext>
            </a:extLst>
          </p:cNvPr>
          <p:cNvCxnSpPr/>
          <p:nvPr/>
        </p:nvCxnSpPr>
        <p:spPr>
          <a:xfrm flipH="1" flipV="1">
            <a:off x="19564661" y="6131644"/>
            <a:ext cx="1" cy="708051"/>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53" name="Rounded Rectangle 52">
            <a:extLst>
              <a:ext uri="{FF2B5EF4-FFF2-40B4-BE49-F238E27FC236}">
                <a16:creationId xmlns:a16="http://schemas.microsoft.com/office/drawing/2014/main" id="{E2E7D616-55F3-314C-AD64-DCD851A63047}"/>
              </a:ext>
            </a:extLst>
          </p:cNvPr>
          <p:cNvSpPr/>
          <p:nvPr/>
        </p:nvSpPr>
        <p:spPr>
          <a:xfrm>
            <a:off x="18815235" y="4849878"/>
            <a:ext cx="2560265" cy="1359362"/>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CRP dissemination event: deadline for draft legacy products</a:t>
            </a:r>
          </a:p>
        </p:txBody>
      </p:sp>
      <p:sp>
        <p:nvSpPr>
          <p:cNvPr id="79" name="Text Placeholder 1">
            <a:extLst>
              <a:ext uri="{FF2B5EF4-FFF2-40B4-BE49-F238E27FC236}">
                <a16:creationId xmlns:a16="http://schemas.microsoft.com/office/drawing/2014/main" id="{C82BFB32-7C2D-074E-8C0C-BBC656F04D73}"/>
              </a:ext>
            </a:extLst>
          </p:cNvPr>
          <p:cNvSpPr txBox="1">
            <a:spLocks/>
          </p:cNvSpPr>
          <p:nvPr/>
        </p:nvSpPr>
        <p:spPr>
          <a:xfrm>
            <a:off x="1677986" y="1676400"/>
            <a:ext cx="12621443" cy="1638299"/>
          </a:xfrm>
          <a:prstGeom prst="rect">
            <a:avLst/>
          </a:prstGeom>
        </p:spPr>
        <p:txBody>
          <a:bodyPr vert="horz" lIns="91440" tIns="45720" rIns="91440" bIns="45720" rtlCol="0">
            <a:normAutofit/>
          </a:bodyPr>
          <a:lst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pPr marL="0" indent="0">
              <a:lnSpc>
                <a:spcPct val="90000"/>
              </a:lnSpc>
              <a:spcBef>
                <a:spcPts val="0"/>
              </a:spcBef>
              <a:buFont typeface="Arial" pitchFamily="34" charset="0"/>
              <a:buNone/>
            </a:pPr>
            <a:r>
              <a:rPr lang="en-US" sz="5400" b="1" dirty="0">
                <a:solidFill>
                  <a:srgbClr val="B55638"/>
                </a:solidFill>
              </a:rPr>
              <a:t>What are some key moments and activities happening over the next 18 months?</a:t>
            </a:r>
          </a:p>
        </p:txBody>
      </p:sp>
      <p:sp>
        <p:nvSpPr>
          <p:cNvPr id="80" name="Rectangle 79">
            <a:extLst>
              <a:ext uri="{FF2B5EF4-FFF2-40B4-BE49-F238E27FC236}">
                <a16:creationId xmlns:a16="http://schemas.microsoft.com/office/drawing/2014/main" id="{3D5E9CF3-6C9E-844A-82A5-E835DD0252F5}"/>
              </a:ext>
            </a:extLst>
          </p:cNvPr>
          <p:cNvSpPr/>
          <p:nvPr/>
        </p:nvSpPr>
        <p:spPr>
          <a:xfrm>
            <a:off x="1759871" y="3438570"/>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cxnSp>
        <p:nvCxnSpPr>
          <p:cNvPr id="82" name="Straight Connector 81">
            <a:extLst>
              <a:ext uri="{FF2B5EF4-FFF2-40B4-BE49-F238E27FC236}">
                <a16:creationId xmlns:a16="http://schemas.microsoft.com/office/drawing/2014/main" id="{D383DFD5-725D-F444-A671-CC7C5F4C0566}"/>
              </a:ext>
            </a:extLst>
          </p:cNvPr>
          <p:cNvCxnSpPr/>
          <p:nvPr/>
        </p:nvCxnSpPr>
        <p:spPr>
          <a:xfrm flipH="1" flipV="1">
            <a:off x="23302971" y="6157524"/>
            <a:ext cx="1" cy="708051"/>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81" name="Rounded Rectangle 80">
            <a:extLst>
              <a:ext uri="{FF2B5EF4-FFF2-40B4-BE49-F238E27FC236}">
                <a16:creationId xmlns:a16="http://schemas.microsoft.com/office/drawing/2014/main" id="{DC21C01B-3788-8245-99A4-8C924325E034}"/>
              </a:ext>
            </a:extLst>
          </p:cNvPr>
          <p:cNvSpPr/>
          <p:nvPr/>
        </p:nvSpPr>
        <p:spPr>
          <a:xfrm>
            <a:off x="22315857" y="5413006"/>
            <a:ext cx="1645458" cy="79623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CRP closes its doors</a:t>
            </a:r>
          </a:p>
        </p:txBody>
      </p:sp>
      <p:sp>
        <p:nvSpPr>
          <p:cNvPr id="83" name="Rounded Rectangle 82">
            <a:extLst>
              <a:ext uri="{FF2B5EF4-FFF2-40B4-BE49-F238E27FC236}">
                <a16:creationId xmlns:a16="http://schemas.microsoft.com/office/drawing/2014/main" id="{F50BC41E-5234-4B43-A4D3-4B48E2E18942}"/>
              </a:ext>
            </a:extLst>
          </p:cNvPr>
          <p:cNvSpPr/>
          <p:nvPr/>
        </p:nvSpPr>
        <p:spPr>
          <a:xfrm>
            <a:off x="9219870" y="8135095"/>
            <a:ext cx="2707344" cy="1066799"/>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Begin work on 2021 Annual Report</a:t>
            </a:r>
          </a:p>
        </p:txBody>
      </p:sp>
      <p:grpSp>
        <p:nvGrpSpPr>
          <p:cNvPr id="89" name="Group 88">
            <a:extLst>
              <a:ext uri="{FF2B5EF4-FFF2-40B4-BE49-F238E27FC236}">
                <a16:creationId xmlns:a16="http://schemas.microsoft.com/office/drawing/2014/main" id="{5847E1C4-1975-7549-A7A6-0C83DA84604D}"/>
              </a:ext>
            </a:extLst>
          </p:cNvPr>
          <p:cNvGrpSpPr/>
          <p:nvPr/>
        </p:nvGrpSpPr>
        <p:grpSpPr>
          <a:xfrm>
            <a:off x="16508271" y="10715109"/>
            <a:ext cx="6353830" cy="2084702"/>
            <a:chOff x="15786101" y="10588506"/>
            <a:chExt cx="6353830" cy="2084702"/>
          </a:xfrm>
        </p:grpSpPr>
        <p:sp>
          <p:nvSpPr>
            <p:cNvPr id="85" name="TextBox 84">
              <a:extLst>
                <a:ext uri="{FF2B5EF4-FFF2-40B4-BE49-F238E27FC236}">
                  <a16:creationId xmlns:a16="http://schemas.microsoft.com/office/drawing/2014/main" id="{00C618F1-EA0E-4D44-976B-59AC35A5AC49}"/>
                </a:ext>
              </a:extLst>
            </p:cNvPr>
            <p:cNvSpPr txBox="1"/>
            <p:nvPr/>
          </p:nvSpPr>
          <p:spPr>
            <a:xfrm>
              <a:off x="17371053" y="10793098"/>
              <a:ext cx="4768878" cy="1753942"/>
            </a:xfrm>
            <a:prstGeom prst="rect">
              <a:avLst/>
            </a:prstGeom>
            <a:noFill/>
          </p:spPr>
          <p:txBody>
            <a:bodyPr wrap="square" rtlCol="0">
              <a:spAutoFit/>
            </a:bodyPr>
            <a:lstStyle/>
            <a:p>
              <a:r>
                <a:rPr lang="en-US" dirty="0"/>
                <a:t>Setting up a timeline helps us set goals for our legacy products</a:t>
              </a:r>
            </a:p>
          </p:txBody>
        </p:sp>
        <p:pic>
          <p:nvPicPr>
            <p:cNvPr id="87" name="Picture 86">
              <a:extLst>
                <a:ext uri="{FF2B5EF4-FFF2-40B4-BE49-F238E27FC236}">
                  <a16:creationId xmlns:a16="http://schemas.microsoft.com/office/drawing/2014/main" id="{856FAC1F-FEA3-7344-9253-6F24A365122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6199290" y="11059357"/>
              <a:ext cx="889000" cy="1143000"/>
            </a:xfrm>
            <a:prstGeom prst="rect">
              <a:avLst/>
            </a:prstGeom>
          </p:spPr>
        </p:pic>
        <p:sp>
          <p:nvSpPr>
            <p:cNvPr id="88" name="Rounded Rectangle 87">
              <a:extLst>
                <a:ext uri="{FF2B5EF4-FFF2-40B4-BE49-F238E27FC236}">
                  <a16:creationId xmlns:a16="http://schemas.microsoft.com/office/drawing/2014/main" id="{059D1C49-64FF-E049-9BC4-B9245A0F1A25}"/>
                </a:ext>
              </a:extLst>
            </p:cNvPr>
            <p:cNvSpPr/>
            <p:nvPr/>
          </p:nvSpPr>
          <p:spPr>
            <a:xfrm>
              <a:off x="15786101" y="10588506"/>
              <a:ext cx="6172338" cy="2084702"/>
            </a:xfrm>
            <a:prstGeom prst="roundRect">
              <a:avLst/>
            </a:prstGeom>
            <a:noFill/>
            <a:ln>
              <a:solidFill>
                <a:srgbClr val="B5563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0" name="Rounded Rectangle 89">
            <a:extLst>
              <a:ext uri="{FF2B5EF4-FFF2-40B4-BE49-F238E27FC236}">
                <a16:creationId xmlns:a16="http://schemas.microsoft.com/office/drawing/2014/main" id="{0C86AA53-3740-E341-88F5-5CBCB03F0C46}"/>
              </a:ext>
            </a:extLst>
          </p:cNvPr>
          <p:cNvSpPr/>
          <p:nvPr/>
        </p:nvSpPr>
        <p:spPr>
          <a:xfrm>
            <a:off x="1848812" y="8153400"/>
            <a:ext cx="2096253" cy="133787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CAADP partnership meeting</a:t>
            </a:r>
          </a:p>
        </p:txBody>
      </p:sp>
      <p:cxnSp>
        <p:nvCxnSpPr>
          <p:cNvPr id="91" name="Straight Connector 90">
            <a:extLst>
              <a:ext uri="{FF2B5EF4-FFF2-40B4-BE49-F238E27FC236}">
                <a16:creationId xmlns:a16="http://schemas.microsoft.com/office/drawing/2014/main" id="{7DF1FBAD-4F7B-A442-9B18-C68216812FD9}"/>
              </a:ext>
            </a:extLst>
          </p:cNvPr>
          <p:cNvCxnSpPr/>
          <p:nvPr/>
        </p:nvCxnSpPr>
        <p:spPr>
          <a:xfrm flipV="1">
            <a:off x="2896938" y="7427044"/>
            <a:ext cx="0" cy="70805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ED222330-0FE5-FE4E-9069-4603CBB1E010}"/>
              </a:ext>
            </a:extLst>
          </p:cNvPr>
          <p:cNvCxnSpPr/>
          <p:nvPr/>
        </p:nvCxnSpPr>
        <p:spPr>
          <a:xfrm flipV="1">
            <a:off x="15658876" y="6140223"/>
            <a:ext cx="0" cy="70805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8" name="Group 107">
            <a:extLst>
              <a:ext uri="{FF2B5EF4-FFF2-40B4-BE49-F238E27FC236}">
                <a16:creationId xmlns:a16="http://schemas.microsoft.com/office/drawing/2014/main" id="{74038AA2-5240-0949-AA1E-393A49CB3D26}"/>
              </a:ext>
            </a:extLst>
          </p:cNvPr>
          <p:cNvGrpSpPr/>
          <p:nvPr/>
        </p:nvGrpSpPr>
        <p:grpSpPr>
          <a:xfrm>
            <a:off x="16116076" y="5757949"/>
            <a:ext cx="1752602" cy="1081745"/>
            <a:chOff x="16384587" y="5757949"/>
            <a:chExt cx="1752602" cy="1081745"/>
          </a:xfrm>
        </p:grpSpPr>
        <p:cxnSp>
          <p:nvCxnSpPr>
            <p:cNvPr id="99" name="Straight Connector 98">
              <a:extLst>
                <a:ext uri="{FF2B5EF4-FFF2-40B4-BE49-F238E27FC236}">
                  <a16:creationId xmlns:a16="http://schemas.microsoft.com/office/drawing/2014/main" id="{766964ED-9B9E-9248-BAE3-ED9A53D9222C}"/>
                </a:ext>
              </a:extLst>
            </p:cNvPr>
            <p:cNvCxnSpPr>
              <a:cxnSpLocks/>
            </p:cNvCxnSpPr>
            <p:nvPr/>
          </p:nvCxnSpPr>
          <p:spPr>
            <a:xfrm flipV="1">
              <a:off x="16384587" y="6494248"/>
              <a:ext cx="0" cy="345446"/>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1A2630A6-A667-B84F-A5F5-DC33B8B0A4B1}"/>
                </a:ext>
              </a:extLst>
            </p:cNvPr>
            <p:cNvCxnSpPr>
              <a:cxnSpLocks/>
            </p:cNvCxnSpPr>
            <p:nvPr/>
          </p:nvCxnSpPr>
          <p:spPr>
            <a:xfrm flipH="1" flipV="1">
              <a:off x="18137188" y="5757949"/>
              <a:ext cx="1" cy="736299"/>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9A0FFA64-9AEE-414F-A4F6-363CB7081404}"/>
                </a:ext>
              </a:extLst>
            </p:cNvPr>
            <p:cNvCxnSpPr>
              <a:cxnSpLocks/>
            </p:cNvCxnSpPr>
            <p:nvPr/>
          </p:nvCxnSpPr>
          <p:spPr>
            <a:xfrm>
              <a:off x="16384587" y="6494248"/>
              <a:ext cx="1752600" cy="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7" name="Rounded Rectangle 106">
            <a:extLst>
              <a:ext uri="{FF2B5EF4-FFF2-40B4-BE49-F238E27FC236}">
                <a16:creationId xmlns:a16="http://schemas.microsoft.com/office/drawing/2014/main" id="{63A2C280-AC01-A249-8C87-15F16770FC2A}"/>
              </a:ext>
            </a:extLst>
          </p:cNvPr>
          <p:cNvSpPr/>
          <p:nvPr/>
        </p:nvSpPr>
        <p:spPr>
          <a:xfrm>
            <a:off x="17099229" y="5228526"/>
            <a:ext cx="1620401" cy="98071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EAT Forum</a:t>
            </a:r>
          </a:p>
        </p:txBody>
      </p:sp>
      <p:sp>
        <p:nvSpPr>
          <p:cNvPr id="92" name="Rounded Rectangle 91">
            <a:extLst>
              <a:ext uri="{FF2B5EF4-FFF2-40B4-BE49-F238E27FC236}">
                <a16:creationId xmlns:a16="http://schemas.microsoft.com/office/drawing/2014/main" id="{8E787F61-D7F9-964A-B41C-DB9F5DEFCBA9}"/>
              </a:ext>
            </a:extLst>
          </p:cNvPr>
          <p:cNvSpPr/>
          <p:nvPr/>
        </p:nvSpPr>
        <p:spPr>
          <a:xfrm>
            <a:off x="14907371" y="4871368"/>
            <a:ext cx="2096253" cy="133787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CAADP partnership meeting</a:t>
            </a:r>
          </a:p>
        </p:txBody>
      </p:sp>
      <p:grpSp>
        <p:nvGrpSpPr>
          <p:cNvPr id="109" name="Group 108">
            <a:extLst>
              <a:ext uri="{FF2B5EF4-FFF2-40B4-BE49-F238E27FC236}">
                <a16:creationId xmlns:a16="http://schemas.microsoft.com/office/drawing/2014/main" id="{A8112940-CCE2-2049-9FDC-90DE1F8E3E4A}"/>
              </a:ext>
            </a:extLst>
          </p:cNvPr>
          <p:cNvGrpSpPr/>
          <p:nvPr/>
        </p:nvGrpSpPr>
        <p:grpSpPr>
          <a:xfrm rot="10800000" flipH="1">
            <a:off x="6589922" y="7451296"/>
            <a:ext cx="1063360" cy="1081745"/>
            <a:chOff x="16384587" y="5757949"/>
            <a:chExt cx="1752602" cy="1081745"/>
          </a:xfrm>
        </p:grpSpPr>
        <p:cxnSp>
          <p:nvCxnSpPr>
            <p:cNvPr id="110" name="Straight Connector 109">
              <a:extLst>
                <a:ext uri="{FF2B5EF4-FFF2-40B4-BE49-F238E27FC236}">
                  <a16:creationId xmlns:a16="http://schemas.microsoft.com/office/drawing/2014/main" id="{F2F7BCEF-A7B7-9C40-A6AF-A7A027A4B098}"/>
                </a:ext>
              </a:extLst>
            </p:cNvPr>
            <p:cNvCxnSpPr>
              <a:cxnSpLocks/>
            </p:cNvCxnSpPr>
            <p:nvPr/>
          </p:nvCxnSpPr>
          <p:spPr>
            <a:xfrm flipV="1">
              <a:off x="16384587" y="6494248"/>
              <a:ext cx="0" cy="345446"/>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CC900824-BA47-D94B-B33E-D3835A134950}"/>
                </a:ext>
              </a:extLst>
            </p:cNvPr>
            <p:cNvCxnSpPr>
              <a:cxnSpLocks/>
            </p:cNvCxnSpPr>
            <p:nvPr/>
          </p:nvCxnSpPr>
          <p:spPr>
            <a:xfrm flipH="1" flipV="1">
              <a:off x="18137188" y="5757949"/>
              <a:ext cx="1" cy="736299"/>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D835FF5C-F7E3-3846-97C0-CF2CD65BBD5D}"/>
                </a:ext>
              </a:extLst>
            </p:cNvPr>
            <p:cNvCxnSpPr>
              <a:cxnSpLocks/>
            </p:cNvCxnSpPr>
            <p:nvPr/>
          </p:nvCxnSpPr>
          <p:spPr>
            <a:xfrm>
              <a:off x="16384587" y="6494248"/>
              <a:ext cx="1752600" cy="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2CD529D1-694D-104F-BD87-3E53AB78ACAE}"/>
              </a:ext>
            </a:extLst>
          </p:cNvPr>
          <p:cNvSpPr/>
          <p:nvPr/>
        </p:nvSpPr>
        <p:spPr>
          <a:xfrm>
            <a:off x="6993111" y="8153400"/>
            <a:ext cx="2096253" cy="133787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CBBP 10-year celebration in Bonga, Ethiopia</a:t>
            </a:r>
          </a:p>
        </p:txBody>
      </p:sp>
    </p:spTree>
    <p:extLst>
      <p:ext uri="{BB962C8B-B14F-4D97-AF65-F5344CB8AC3E}">
        <p14:creationId xmlns:p14="http://schemas.microsoft.com/office/powerpoint/2010/main" val="355989703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1">
            <a:extLst>
              <a:ext uri="{FF2B5EF4-FFF2-40B4-BE49-F238E27FC236}">
                <a16:creationId xmlns:a16="http://schemas.microsoft.com/office/drawing/2014/main" id="{FB965F4D-A427-D740-8C0B-13C434F8024F}"/>
              </a:ext>
            </a:extLst>
          </p:cNvPr>
          <p:cNvSpPr txBox="1">
            <a:spLocks/>
          </p:cNvSpPr>
          <p:nvPr/>
        </p:nvSpPr>
        <p:spPr>
          <a:xfrm>
            <a:off x="4040187" y="3962400"/>
            <a:ext cx="12420600" cy="1112837"/>
          </a:xfrm>
          <a:prstGeom prst="rect">
            <a:avLst/>
          </a:prstGeom>
        </p:spPr>
        <p:txBody>
          <a:bodyPr vert="horz" lIns="91440" tIns="45720" rIns="91440" bIns="45720" rtlCol="0">
            <a:normAutofit/>
          </a:bodyPr>
          <a:lst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pPr marL="0" indent="0">
              <a:lnSpc>
                <a:spcPct val="90000"/>
              </a:lnSpc>
              <a:spcBef>
                <a:spcPts val="0"/>
              </a:spcBef>
              <a:buFont typeface="Arial" pitchFamily="34" charset="0"/>
              <a:buNone/>
            </a:pPr>
            <a:r>
              <a:rPr lang="en-US" sz="6600" b="1" dirty="0">
                <a:solidFill>
                  <a:srgbClr val="B55638"/>
                </a:solidFill>
              </a:rPr>
              <a:t>Today’s task: in Google docs</a:t>
            </a:r>
          </a:p>
        </p:txBody>
      </p:sp>
      <p:sp>
        <p:nvSpPr>
          <p:cNvPr id="27" name="Rectangle 26">
            <a:extLst>
              <a:ext uri="{FF2B5EF4-FFF2-40B4-BE49-F238E27FC236}">
                <a16:creationId xmlns:a16="http://schemas.microsoft.com/office/drawing/2014/main" id="{9D0920D7-45FB-AC42-BB2D-5690708096A8}"/>
              </a:ext>
            </a:extLst>
          </p:cNvPr>
          <p:cNvSpPr/>
          <p:nvPr/>
        </p:nvSpPr>
        <p:spPr>
          <a:xfrm>
            <a:off x="4132207" y="5113337"/>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9" name="TextBox 8">
            <a:extLst>
              <a:ext uri="{FF2B5EF4-FFF2-40B4-BE49-F238E27FC236}">
                <a16:creationId xmlns:a16="http://schemas.microsoft.com/office/drawing/2014/main" id="{DD702870-D90C-C34F-BCF0-C876504699A9}"/>
              </a:ext>
            </a:extLst>
          </p:cNvPr>
          <p:cNvSpPr txBox="1"/>
          <p:nvPr/>
        </p:nvSpPr>
        <p:spPr>
          <a:xfrm>
            <a:off x="4040187" y="5715000"/>
            <a:ext cx="15392400" cy="3200876"/>
          </a:xfrm>
          <a:prstGeom prst="rect">
            <a:avLst/>
          </a:prstGeom>
          <a:noFill/>
        </p:spPr>
        <p:txBody>
          <a:bodyPr wrap="square" rtlCol="0">
            <a:spAutoFit/>
          </a:bodyPr>
          <a:lstStyle/>
          <a:p>
            <a:pPr marL="742950" indent="-742950">
              <a:spcAft>
                <a:spcPts val="1200"/>
              </a:spcAft>
              <a:buAutoNum type="arabicPeriod"/>
            </a:pPr>
            <a:r>
              <a:rPr lang="en-US" sz="4800" dirty="0"/>
              <a:t>Identify key events, moments where you'll have an opportunity to strategically position your work.</a:t>
            </a:r>
          </a:p>
          <a:p>
            <a:pPr marL="742950" indent="-742950">
              <a:spcAft>
                <a:spcPts val="1200"/>
              </a:spcAft>
              <a:buAutoNum type="arabicPeriod"/>
            </a:pPr>
            <a:r>
              <a:rPr lang="en-US" sz="4800" dirty="0"/>
              <a:t>What type of communications and visibility products would you need for each?</a:t>
            </a:r>
          </a:p>
        </p:txBody>
      </p:sp>
      <p:pic>
        <p:nvPicPr>
          <p:cNvPr id="7" name="Picture 6" descr="A picture containing drawing&#10;&#10;Description automatically generated">
            <a:extLst>
              <a:ext uri="{FF2B5EF4-FFF2-40B4-BE49-F238E27FC236}">
                <a16:creationId xmlns:a16="http://schemas.microsoft.com/office/drawing/2014/main" id="{5FBC07B1-B7DF-F44C-B61E-0CCC1766E7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46787" y="5867400"/>
            <a:ext cx="2188470" cy="2239963"/>
          </a:xfrm>
          <a:prstGeom prst="rect">
            <a:avLst/>
          </a:prstGeom>
        </p:spPr>
      </p:pic>
      <p:grpSp>
        <p:nvGrpSpPr>
          <p:cNvPr id="6" name="Group 5">
            <a:extLst>
              <a:ext uri="{FF2B5EF4-FFF2-40B4-BE49-F238E27FC236}">
                <a16:creationId xmlns:a16="http://schemas.microsoft.com/office/drawing/2014/main" id="{5B4F7390-6691-B245-9268-FA50DF40928F}"/>
              </a:ext>
            </a:extLst>
          </p:cNvPr>
          <p:cNvGrpSpPr/>
          <p:nvPr/>
        </p:nvGrpSpPr>
        <p:grpSpPr>
          <a:xfrm>
            <a:off x="13869987" y="10134600"/>
            <a:ext cx="8610600" cy="2084702"/>
            <a:chOff x="6969667" y="10287000"/>
            <a:chExt cx="8610600" cy="2084702"/>
          </a:xfrm>
        </p:grpSpPr>
        <p:sp>
          <p:nvSpPr>
            <p:cNvPr id="8" name="TextBox 7">
              <a:extLst>
                <a:ext uri="{FF2B5EF4-FFF2-40B4-BE49-F238E27FC236}">
                  <a16:creationId xmlns:a16="http://schemas.microsoft.com/office/drawing/2014/main" id="{80307E15-A5AE-DF49-BA30-4C9FC23B1EF8}"/>
                </a:ext>
              </a:extLst>
            </p:cNvPr>
            <p:cNvSpPr txBox="1"/>
            <p:nvPr/>
          </p:nvSpPr>
          <p:spPr>
            <a:xfrm>
              <a:off x="8519067" y="10491592"/>
              <a:ext cx="7061200" cy="1753942"/>
            </a:xfrm>
            <a:prstGeom prst="rect">
              <a:avLst/>
            </a:prstGeom>
            <a:noFill/>
          </p:spPr>
          <p:txBody>
            <a:bodyPr wrap="square" rtlCol="0">
              <a:spAutoFit/>
            </a:bodyPr>
            <a:lstStyle/>
            <a:p>
              <a:r>
                <a:rPr lang="en-US" dirty="0"/>
                <a:t>Think about who is going to be at the event or activity, this will help you identify what you need.</a:t>
              </a:r>
            </a:p>
          </p:txBody>
        </p:sp>
        <p:pic>
          <p:nvPicPr>
            <p:cNvPr id="10" name="Picture 9">
              <a:extLst>
                <a:ext uri="{FF2B5EF4-FFF2-40B4-BE49-F238E27FC236}">
                  <a16:creationId xmlns:a16="http://schemas.microsoft.com/office/drawing/2014/main" id="{7FD230B3-0CA9-704B-8893-E0B72A90BCA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394074" y="10706101"/>
              <a:ext cx="889000" cy="1143000"/>
            </a:xfrm>
            <a:prstGeom prst="rect">
              <a:avLst/>
            </a:prstGeom>
          </p:spPr>
        </p:pic>
        <p:sp>
          <p:nvSpPr>
            <p:cNvPr id="11" name="Rounded Rectangle 10">
              <a:extLst>
                <a:ext uri="{FF2B5EF4-FFF2-40B4-BE49-F238E27FC236}">
                  <a16:creationId xmlns:a16="http://schemas.microsoft.com/office/drawing/2014/main" id="{8F9B059C-CAC0-C042-9DA7-C673E3534936}"/>
                </a:ext>
              </a:extLst>
            </p:cNvPr>
            <p:cNvSpPr/>
            <p:nvPr/>
          </p:nvSpPr>
          <p:spPr>
            <a:xfrm>
              <a:off x="6969667" y="10287000"/>
              <a:ext cx="8305800" cy="2084702"/>
            </a:xfrm>
            <a:prstGeom prst="roundRect">
              <a:avLst/>
            </a:prstGeom>
            <a:noFill/>
            <a:ln>
              <a:solidFill>
                <a:srgbClr val="B5563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21675693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42865EBB-0673-45A1-ADE7-EC6DE542A623}" vid="{79A9176D-1961-4CCB-8273-F1C445C513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8298C2169890458FD4BDF4A9A1ED37" ma:contentTypeVersion="8" ma:contentTypeDescription="Create a new document." ma:contentTypeScope="" ma:versionID="503c417a568c91312f06aed1c7a4a207">
  <xsd:schema xmlns:xsd="http://www.w3.org/2001/XMLSchema" xmlns:xs="http://www.w3.org/2001/XMLSchema" xmlns:p="http://schemas.microsoft.com/office/2006/metadata/properties" xmlns:ns3="c4c76855-bc09-4800-8f5a-f54893a0c058" targetNamespace="http://schemas.microsoft.com/office/2006/metadata/properties" ma:root="true" ma:fieldsID="31fb5b39ca58a828a926075ed710ca75" ns3:_="">
    <xsd:import namespace="c4c76855-bc09-4800-8f5a-f54893a0c05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c76855-bc09-4800-8f5a-f54893a0c0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2692EE2-F029-4F94-A50D-E356EC96A6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4c76855-bc09-4800-8f5a-f54893a0c0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39CAA18-B8ED-4A5F-AE1D-7FAA1652DFD8}">
  <ds:schemaRefs>
    <ds:schemaRef ds:uri="http://schemas.microsoft.com/sharepoint/v3/contenttype/forms"/>
  </ds:schemaRefs>
</ds:datastoreItem>
</file>

<file path=customXml/itemProps3.xml><?xml version="1.0" encoding="utf-8"?>
<ds:datastoreItem xmlns:ds="http://schemas.openxmlformats.org/officeDocument/2006/customXml" ds:itemID="{1FB85590-8B73-4576-93CE-79ECAF74AFCD}">
  <ds:schemaRefs>
    <ds:schemaRef ds:uri="http://schemas.microsoft.com/office/2006/documentManagement/types"/>
    <ds:schemaRef ds:uri="http://purl.org/dc/dcmitype/"/>
    <ds:schemaRef ds:uri="http://purl.org/dc/elements/1.1/"/>
    <ds:schemaRef ds:uri="c4c76855-bc09-4800-8f5a-f54893a0c058"/>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livestockfish_powerpoint_template</Template>
  <TotalTime>0</TotalTime>
  <Words>1306</Words>
  <Application>Microsoft Office PowerPoint</Application>
  <PresentationFormat>Custom</PresentationFormat>
  <Paragraphs>137</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Courier New</vt:lpstr>
      <vt:lpstr>Wingdings</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2017-02-17T13:16:47Z</dcterms:created>
  <dcterms:modified xsi:type="dcterms:W3CDTF">2020-06-29T10:00:03Z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0x010100AB8298C2169890458FD4BDF4A9A1ED37</vt:lpwstr>
  </property>
</Properties>
</file>