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383" r:id="rId2"/>
    <p:sldId id="385" r:id="rId3"/>
    <p:sldId id="386" r:id="rId4"/>
    <p:sldId id="387" r:id="rId5"/>
    <p:sldId id="392" r:id="rId6"/>
    <p:sldId id="393" r:id="rId7"/>
    <p:sldId id="388" r:id="rId8"/>
    <p:sldId id="389" r:id="rId9"/>
    <p:sldId id="399" r:id="rId10"/>
    <p:sldId id="390" r:id="rId11"/>
    <p:sldId id="394" r:id="rId12"/>
    <p:sldId id="395" r:id="rId13"/>
    <p:sldId id="396" r:id="rId14"/>
    <p:sldId id="397" r:id="rId15"/>
    <p:sldId id="400" r:id="rId16"/>
    <p:sldId id="401" r:id="rId17"/>
    <p:sldId id="402" r:id="rId18"/>
    <p:sldId id="403" r:id="rId19"/>
    <p:sldId id="404" r:id="rId20"/>
    <p:sldId id="405" r:id="rId21"/>
    <p:sldId id="406" r:id="rId22"/>
    <p:sldId id="398" r:id="rId23"/>
    <p:sldId id="344" r:id="rId24"/>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6C6463"/>
    <a:srgbClr val="0000FF"/>
    <a:srgbClr val="FFFFFF"/>
    <a:srgbClr val="FFFFCC"/>
    <a:srgbClr val="99FFCC"/>
    <a:srgbClr val="E7E7E5"/>
    <a:srgbClr val="635C5B"/>
    <a:srgbClr val="D9D7D3"/>
    <a:srgbClr val="CFCDC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autoAdjust="0"/>
    <p:restoredTop sz="90957" autoAdjust="0"/>
  </p:normalViewPr>
  <p:slideViewPr>
    <p:cSldViewPr snapToObjects="1">
      <p:cViewPr varScale="1">
        <p:scale>
          <a:sx n="105" d="100"/>
          <a:sy n="105" d="100"/>
        </p:scale>
        <p:origin x="2400"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esktop\Book1.xlsx" TargetMode="Externa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2602BE"/>
            </a:solidFill>
            <a:ln>
              <a:noFill/>
            </a:ln>
            <a:effectLst/>
          </c:spPr>
          <c:invertIfNegative val="0"/>
          <c:cat>
            <c:strRef>
              <c:f>Sheet3!$K$35:$K$40</c:f>
              <c:strCache>
                <c:ptCount val="6"/>
                <c:pt idx="0">
                  <c:v>Shopping centre at regional level</c:v>
                </c:pt>
                <c:pt idx="1">
                  <c:v>Shopping centre within the district</c:v>
                </c:pt>
                <c:pt idx="2">
                  <c:v>Shopping centre in neighbouring district</c:v>
                </c:pt>
                <c:pt idx="3">
                  <c:v>shopping centre within the ward</c:v>
                </c:pt>
                <c:pt idx="4">
                  <c:v>Shopping centre in the village</c:v>
                </c:pt>
                <c:pt idx="5">
                  <c:v>Shopping centre in neighboring village</c:v>
                </c:pt>
              </c:strCache>
            </c:strRef>
          </c:cat>
          <c:val>
            <c:numRef>
              <c:f>Sheet3!$L$35:$L$40</c:f>
              <c:numCache>
                <c:formatCode>General</c:formatCode>
                <c:ptCount val="6"/>
                <c:pt idx="0">
                  <c:v>38.46</c:v>
                </c:pt>
                <c:pt idx="1">
                  <c:v>23.1</c:v>
                </c:pt>
                <c:pt idx="2">
                  <c:v>7.7</c:v>
                </c:pt>
                <c:pt idx="3">
                  <c:v>7.1</c:v>
                </c:pt>
                <c:pt idx="4">
                  <c:v>15.4</c:v>
                </c:pt>
                <c:pt idx="5">
                  <c:v>7.1</c:v>
                </c:pt>
              </c:numCache>
            </c:numRef>
          </c:val>
          <c:extLst>
            <c:ext xmlns:c16="http://schemas.microsoft.com/office/drawing/2014/chart" uri="{C3380CC4-5D6E-409C-BE32-E72D297353CC}">
              <c16:uniqueId val="{00000000-8E21-9B49-828C-155B73A49227}"/>
            </c:ext>
          </c:extLst>
        </c:ser>
        <c:dLbls>
          <c:showLegendKey val="0"/>
          <c:showVal val="0"/>
          <c:showCatName val="0"/>
          <c:showSerName val="0"/>
          <c:showPercent val="0"/>
          <c:showBubbleSize val="0"/>
        </c:dLbls>
        <c:gapWidth val="219"/>
        <c:overlap val="-27"/>
        <c:axId val="79736832"/>
        <c:axId val="79739904"/>
      </c:barChart>
      <c:catAx>
        <c:axId val="79736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n-US"/>
          </a:p>
        </c:txPr>
        <c:crossAx val="79739904"/>
        <c:crosses val="autoZero"/>
        <c:auto val="1"/>
        <c:lblAlgn val="ctr"/>
        <c:lblOffset val="100"/>
        <c:noMultiLvlLbl val="0"/>
      </c:catAx>
      <c:valAx>
        <c:axId val="797399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pPr>
                <a:r>
                  <a:rPr lang="en-US"/>
                  <a:t>Farmer groups (%)</a:t>
                </a:r>
              </a:p>
            </c:rich>
          </c:tx>
          <c:overlay val="0"/>
          <c:spPr>
            <a:noFill/>
            <a:ln>
              <a:noFill/>
            </a:ln>
            <a:effectLst/>
          </c:spPr>
        </c:title>
        <c:numFmt formatCode="General" sourceLinked="1"/>
        <c:majorTickMark val="none"/>
        <c:minorTickMark val="none"/>
        <c:tickLblPos val="nextTo"/>
        <c:spPr>
          <a:noFill/>
          <a:ln>
            <a:noFill/>
          </a:ln>
          <a:effectLst/>
        </c:spPr>
        <c:txPr>
          <a:bodyPr rot="-60000000" vert="horz"/>
          <a:lstStyle/>
          <a:p>
            <a:pPr>
              <a:defRPr/>
            </a:pPr>
            <a:endParaRPr lang="en-US"/>
          </a:p>
        </c:txPr>
        <c:crossAx val="79736832"/>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4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82785846531868"/>
          <c:y val="3.2359427819992341E-2"/>
          <c:w val="0.41714794999629679"/>
          <c:h val="0.9352811443600153"/>
        </c:manualLayout>
      </c:layout>
      <c:barChart>
        <c:barDir val="col"/>
        <c:grouping val="clustered"/>
        <c:varyColors val="0"/>
        <c:ser>
          <c:idx val="0"/>
          <c:order val="0"/>
          <c:tx>
            <c:strRef>
              <c:f>Sheet2!$J$2</c:f>
              <c:strCache>
                <c:ptCount val="1"/>
                <c:pt idx="0">
                  <c:v>Improves work rate</c:v>
                </c:pt>
              </c:strCache>
            </c:strRef>
          </c:tx>
          <c:spPr>
            <a:gradFill>
              <a:gsLst>
                <a:gs pos="100000">
                  <a:schemeClr val="accent1">
                    <a:lumMod val="60000"/>
                    <a:lumOff val="40000"/>
                  </a:schemeClr>
                </a:gs>
                <a:gs pos="0">
                  <a:schemeClr val="accent1"/>
                </a:gs>
              </a:gsLst>
              <a:lin ang="5400000" scaled="0"/>
            </a:gradFill>
            <a:ln w="19050">
              <a:solidFill>
                <a:schemeClr val="lt1"/>
              </a:solidFill>
            </a:ln>
            <a:effectLst/>
          </c:spPr>
          <c:invertIfNegative val="0"/>
          <c:val>
            <c:numRef>
              <c:f>Sheet2!$K$2</c:f>
              <c:numCache>
                <c:formatCode>General</c:formatCode>
                <c:ptCount val="1"/>
                <c:pt idx="0">
                  <c:v>84.6</c:v>
                </c:pt>
              </c:numCache>
            </c:numRef>
          </c:val>
          <c:extLst>
            <c:ext xmlns:c16="http://schemas.microsoft.com/office/drawing/2014/chart" uri="{C3380CC4-5D6E-409C-BE32-E72D297353CC}">
              <c16:uniqueId val="{00000000-53CB-8744-AEBE-EC3278D7B0A4}"/>
            </c:ext>
          </c:extLst>
        </c:ser>
        <c:ser>
          <c:idx val="1"/>
          <c:order val="1"/>
          <c:tx>
            <c:strRef>
              <c:f>Sheet2!$J$3</c:f>
              <c:strCache>
                <c:ptCount val="1"/>
                <c:pt idx="0">
                  <c:v>Improves quality of grain</c:v>
                </c:pt>
              </c:strCache>
            </c:strRef>
          </c:tx>
          <c:spPr>
            <a:gradFill>
              <a:gsLst>
                <a:gs pos="100000">
                  <a:schemeClr val="accent2">
                    <a:lumMod val="60000"/>
                    <a:lumOff val="40000"/>
                  </a:schemeClr>
                </a:gs>
                <a:gs pos="0">
                  <a:schemeClr val="accent2"/>
                </a:gs>
              </a:gsLst>
              <a:lin ang="5400000" scaled="0"/>
            </a:gradFill>
            <a:ln w="19050">
              <a:solidFill>
                <a:schemeClr val="lt1"/>
              </a:solidFill>
            </a:ln>
            <a:effectLst/>
          </c:spPr>
          <c:invertIfNegative val="0"/>
          <c:val>
            <c:numRef>
              <c:f>Sheet2!$K$3</c:f>
              <c:numCache>
                <c:formatCode>General</c:formatCode>
                <c:ptCount val="1"/>
                <c:pt idx="0">
                  <c:v>76.900000000000006</c:v>
                </c:pt>
              </c:numCache>
            </c:numRef>
          </c:val>
          <c:extLst>
            <c:ext xmlns:c16="http://schemas.microsoft.com/office/drawing/2014/chart" uri="{C3380CC4-5D6E-409C-BE32-E72D297353CC}">
              <c16:uniqueId val="{00000001-53CB-8744-AEBE-EC3278D7B0A4}"/>
            </c:ext>
          </c:extLst>
        </c:ser>
        <c:ser>
          <c:idx val="2"/>
          <c:order val="2"/>
          <c:tx>
            <c:strRef>
              <c:f>Sheet2!$J$4</c:f>
              <c:strCache>
                <c:ptCount val="1"/>
                <c:pt idx="0">
                  <c:v>Generates incomes</c:v>
                </c:pt>
              </c:strCache>
            </c:strRef>
          </c:tx>
          <c:spPr>
            <a:gradFill>
              <a:gsLst>
                <a:gs pos="100000">
                  <a:schemeClr val="accent3">
                    <a:lumMod val="60000"/>
                    <a:lumOff val="40000"/>
                  </a:schemeClr>
                </a:gs>
                <a:gs pos="0">
                  <a:schemeClr val="accent3"/>
                </a:gs>
              </a:gsLst>
              <a:lin ang="5400000" scaled="0"/>
            </a:gradFill>
            <a:ln w="19050">
              <a:solidFill>
                <a:schemeClr val="lt1"/>
              </a:solidFill>
            </a:ln>
            <a:effectLst/>
          </c:spPr>
          <c:invertIfNegative val="0"/>
          <c:val>
            <c:numRef>
              <c:f>Sheet2!$K$4</c:f>
              <c:numCache>
                <c:formatCode>General</c:formatCode>
                <c:ptCount val="1"/>
                <c:pt idx="0">
                  <c:v>69.2</c:v>
                </c:pt>
              </c:numCache>
            </c:numRef>
          </c:val>
          <c:extLst>
            <c:ext xmlns:c16="http://schemas.microsoft.com/office/drawing/2014/chart" uri="{C3380CC4-5D6E-409C-BE32-E72D297353CC}">
              <c16:uniqueId val="{00000002-53CB-8744-AEBE-EC3278D7B0A4}"/>
            </c:ext>
          </c:extLst>
        </c:ser>
        <c:ser>
          <c:idx val="3"/>
          <c:order val="3"/>
          <c:tx>
            <c:strRef>
              <c:f>Sheet2!$J$5</c:f>
              <c:strCache>
                <c:ptCount val="1"/>
                <c:pt idx="0">
                  <c:v>Reduces cost of shelling maize</c:v>
                </c:pt>
              </c:strCache>
            </c:strRef>
          </c:tx>
          <c:spPr>
            <a:gradFill>
              <a:gsLst>
                <a:gs pos="100000">
                  <a:schemeClr val="accent4">
                    <a:lumMod val="60000"/>
                    <a:lumOff val="40000"/>
                  </a:schemeClr>
                </a:gs>
                <a:gs pos="0">
                  <a:schemeClr val="accent4"/>
                </a:gs>
              </a:gsLst>
              <a:lin ang="5400000" scaled="0"/>
            </a:gradFill>
            <a:ln w="19050">
              <a:solidFill>
                <a:schemeClr val="lt1"/>
              </a:solidFill>
            </a:ln>
            <a:effectLst/>
          </c:spPr>
          <c:invertIfNegative val="0"/>
          <c:val>
            <c:numRef>
              <c:f>Sheet2!$K$5</c:f>
              <c:numCache>
                <c:formatCode>General</c:formatCode>
                <c:ptCount val="1"/>
                <c:pt idx="0">
                  <c:v>53.9</c:v>
                </c:pt>
              </c:numCache>
            </c:numRef>
          </c:val>
          <c:extLst>
            <c:ext xmlns:c16="http://schemas.microsoft.com/office/drawing/2014/chart" uri="{C3380CC4-5D6E-409C-BE32-E72D297353CC}">
              <c16:uniqueId val="{00000003-53CB-8744-AEBE-EC3278D7B0A4}"/>
            </c:ext>
          </c:extLst>
        </c:ser>
        <c:ser>
          <c:idx val="4"/>
          <c:order val="4"/>
          <c:tx>
            <c:strRef>
              <c:f>Sheet2!$J$6</c:f>
              <c:strCache>
                <c:ptCount val="1"/>
                <c:pt idx="0">
                  <c:v>Ecourages community cooperation</c:v>
                </c:pt>
              </c:strCache>
            </c:strRef>
          </c:tx>
          <c:spPr>
            <a:gradFill>
              <a:gsLst>
                <a:gs pos="100000">
                  <a:schemeClr val="accent5">
                    <a:lumMod val="60000"/>
                    <a:lumOff val="40000"/>
                  </a:schemeClr>
                </a:gs>
                <a:gs pos="0">
                  <a:schemeClr val="accent5"/>
                </a:gs>
              </a:gsLst>
              <a:lin ang="5400000" scaled="0"/>
            </a:gradFill>
            <a:ln w="19050">
              <a:solidFill>
                <a:schemeClr val="lt1"/>
              </a:solidFill>
            </a:ln>
            <a:effectLst/>
          </c:spPr>
          <c:invertIfNegative val="0"/>
          <c:val>
            <c:numRef>
              <c:f>Sheet2!$K$6</c:f>
              <c:numCache>
                <c:formatCode>General</c:formatCode>
                <c:ptCount val="1"/>
                <c:pt idx="0">
                  <c:v>46.2</c:v>
                </c:pt>
              </c:numCache>
            </c:numRef>
          </c:val>
          <c:extLst>
            <c:ext xmlns:c16="http://schemas.microsoft.com/office/drawing/2014/chart" uri="{C3380CC4-5D6E-409C-BE32-E72D297353CC}">
              <c16:uniqueId val="{00000004-53CB-8744-AEBE-EC3278D7B0A4}"/>
            </c:ext>
          </c:extLst>
        </c:ser>
        <c:ser>
          <c:idx val="5"/>
          <c:order val="5"/>
          <c:tx>
            <c:strRef>
              <c:f>Sheet2!$J$7</c:f>
              <c:strCache>
                <c:ptCount val="1"/>
                <c:pt idx="0">
                  <c:v>Reduces exposure to health hazards</c:v>
                </c:pt>
              </c:strCache>
            </c:strRef>
          </c:tx>
          <c:spPr>
            <a:gradFill>
              <a:gsLst>
                <a:gs pos="100000">
                  <a:schemeClr val="accent6">
                    <a:lumMod val="60000"/>
                    <a:lumOff val="40000"/>
                  </a:schemeClr>
                </a:gs>
                <a:gs pos="0">
                  <a:schemeClr val="accent6"/>
                </a:gs>
              </a:gsLst>
              <a:lin ang="5400000" scaled="0"/>
            </a:gradFill>
            <a:ln w="19050">
              <a:solidFill>
                <a:schemeClr val="lt1"/>
              </a:solidFill>
            </a:ln>
            <a:effectLst/>
          </c:spPr>
          <c:invertIfNegative val="0"/>
          <c:val>
            <c:numRef>
              <c:f>Sheet2!$K$7</c:f>
              <c:numCache>
                <c:formatCode>General</c:formatCode>
                <c:ptCount val="1"/>
                <c:pt idx="0">
                  <c:v>23.1</c:v>
                </c:pt>
              </c:numCache>
            </c:numRef>
          </c:val>
          <c:extLst>
            <c:ext xmlns:c16="http://schemas.microsoft.com/office/drawing/2014/chart" uri="{C3380CC4-5D6E-409C-BE32-E72D297353CC}">
              <c16:uniqueId val="{00000005-53CB-8744-AEBE-EC3278D7B0A4}"/>
            </c:ext>
          </c:extLst>
        </c:ser>
        <c:ser>
          <c:idx val="6"/>
          <c:order val="6"/>
          <c:tx>
            <c:strRef>
              <c:f>Sheet2!$J$8</c:f>
              <c:strCache>
                <c:ptCount val="1"/>
                <c:pt idx="0">
                  <c:v>frees men/women from hard work</c:v>
                </c:pt>
              </c:strCache>
            </c:strRef>
          </c:tx>
          <c:spPr>
            <a:gradFill>
              <a:gsLst>
                <a:gs pos="100000">
                  <a:schemeClr val="accent1">
                    <a:lumMod val="60000"/>
                    <a:lumMod val="60000"/>
                    <a:lumOff val="40000"/>
                  </a:schemeClr>
                </a:gs>
                <a:gs pos="0">
                  <a:schemeClr val="accent1">
                    <a:lumMod val="60000"/>
                  </a:schemeClr>
                </a:gs>
              </a:gsLst>
              <a:lin ang="5400000" scaled="0"/>
            </a:gradFill>
            <a:ln w="19050">
              <a:solidFill>
                <a:schemeClr val="lt1"/>
              </a:solidFill>
            </a:ln>
            <a:effectLst/>
          </c:spPr>
          <c:invertIfNegative val="0"/>
          <c:val>
            <c:numRef>
              <c:f>Sheet2!$K$8</c:f>
              <c:numCache>
                <c:formatCode>General</c:formatCode>
                <c:ptCount val="1"/>
                <c:pt idx="0">
                  <c:v>23.1</c:v>
                </c:pt>
              </c:numCache>
            </c:numRef>
          </c:val>
          <c:extLst>
            <c:ext xmlns:c16="http://schemas.microsoft.com/office/drawing/2014/chart" uri="{C3380CC4-5D6E-409C-BE32-E72D297353CC}">
              <c16:uniqueId val="{00000006-53CB-8744-AEBE-EC3278D7B0A4}"/>
            </c:ext>
          </c:extLst>
        </c:ser>
        <c:ser>
          <c:idx val="7"/>
          <c:order val="7"/>
          <c:tx>
            <c:strRef>
              <c:f>Sheet2!$J$9</c:f>
              <c:strCache>
                <c:ptCount val="1"/>
                <c:pt idx="0">
                  <c:v>reduces postharvest losses</c:v>
                </c:pt>
              </c:strCache>
            </c:strRef>
          </c:tx>
          <c:spPr>
            <a:gradFill>
              <a:gsLst>
                <a:gs pos="100000">
                  <a:schemeClr val="accent2">
                    <a:lumMod val="60000"/>
                    <a:lumMod val="60000"/>
                    <a:lumOff val="40000"/>
                  </a:schemeClr>
                </a:gs>
                <a:gs pos="0">
                  <a:schemeClr val="accent2">
                    <a:lumMod val="60000"/>
                  </a:schemeClr>
                </a:gs>
              </a:gsLst>
              <a:lin ang="5400000" scaled="0"/>
            </a:gradFill>
            <a:ln w="19050">
              <a:solidFill>
                <a:schemeClr val="lt1"/>
              </a:solidFill>
            </a:ln>
            <a:effectLst/>
          </c:spPr>
          <c:invertIfNegative val="0"/>
          <c:val>
            <c:numRef>
              <c:f>Sheet2!$K$9</c:f>
              <c:numCache>
                <c:formatCode>General</c:formatCode>
                <c:ptCount val="1"/>
                <c:pt idx="0">
                  <c:v>23.1</c:v>
                </c:pt>
              </c:numCache>
            </c:numRef>
          </c:val>
          <c:extLst>
            <c:ext xmlns:c16="http://schemas.microsoft.com/office/drawing/2014/chart" uri="{C3380CC4-5D6E-409C-BE32-E72D297353CC}">
              <c16:uniqueId val="{00000007-53CB-8744-AEBE-EC3278D7B0A4}"/>
            </c:ext>
          </c:extLst>
        </c:ser>
        <c:ser>
          <c:idx val="8"/>
          <c:order val="8"/>
          <c:tx>
            <c:strRef>
              <c:f>Sheet2!$J$10</c:f>
              <c:strCache>
                <c:ptCount val="1"/>
                <c:pt idx="0">
                  <c:v>frees time for other activities on the farm</c:v>
                </c:pt>
              </c:strCache>
            </c:strRef>
          </c:tx>
          <c:spPr>
            <a:gradFill>
              <a:gsLst>
                <a:gs pos="100000">
                  <a:schemeClr val="accent3">
                    <a:lumMod val="60000"/>
                    <a:lumMod val="60000"/>
                    <a:lumOff val="40000"/>
                  </a:schemeClr>
                </a:gs>
                <a:gs pos="0">
                  <a:schemeClr val="accent3">
                    <a:lumMod val="60000"/>
                  </a:schemeClr>
                </a:gs>
              </a:gsLst>
              <a:lin ang="5400000" scaled="0"/>
            </a:gradFill>
            <a:ln w="19050">
              <a:solidFill>
                <a:schemeClr val="lt1"/>
              </a:solidFill>
            </a:ln>
            <a:effectLst/>
          </c:spPr>
          <c:invertIfNegative val="0"/>
          <c:val>
            <c:numRef>
              <c:f>Sheet2!$K$10</c:f>
              <c:numCache>
                <c:formatCode>General</c:formatCode>
                <c:ptCount val="1"/>
                <c:pt idx="0">
                  <c:v>7.7</c:v>
                </c:pt>
              </c:numCache>
            </c:numRef>
          </c:val>
          <c:extLst>
            <c:ext xmlns:c16="http://schemas.microsoft.com/office/drawing/2014/chart" uri="{C3380CC4-5D6E-409C-BE32-E72D297353CC}">
              <c16:uniqueId val="{00000008-53CB-8744-AEBE-EC3278D7B0A4}"/>
            </c:ext>
          </c:extLst>
        </c:ser>
        <c:ser>
          <c:idx val="9"/>
          <c:order val="9"/>
          <c:tx>
            <c:strRef>
              <c:f>Sheet2!$J$11</c:f>
              <c:strCache>
                <c:ptCount val="1"/>
                <c:pt idx="0">
                  <c:v>Improves farmer knowledge</c:v>
                </c:pt>
              </c:strCache>
            </c:strRef>
          </c:tx>
          <c:spPr>
            <a:gradFill>
              <a:gsLst>
                <a:gs pos="100000">
                  <a:schemeClr val="accent4">
                    <a:lumMod val="60000"/>
                    <a:lumMod val="60000"/>
                    <a:lumOff val="40000"/>
                  </a:schemeClr>
                </a:gs>
                <a:gs pos="0">
                  <a:schemeClr val="accent4">
                    <a:lumMod val="60000"/>
                  </a:schemeClr>
                </a:gs>
              </a:gsLst>
              <a:lin ang="5400000" scaled="0"/>
            </a:gradFill>
            <a:ln w="19050">
              <a:solidFill>
                <a:schemeClr val="lt1"/>
              </a:solidFill>
            </a:ln>
            <a:effectLst/>
          </c:spPr>
          <c:invertIfNegative val="0"/>
          <c:val>
            <c:numRef>
              <c:f>Sheet2!$K$11</c:f>
              <c:numCache>
                <c:formatCode>General</c:formatCode>
                <c:ptCount val="1"/>
                <c:pt idx="0">
                  <c:v>7.7</c:v>
                </c:pt>
              </c:numCache>
            </c:numRef>
          </c:val>
          <c:extLst>
            <c:ext xmlns:c16="http://schemas.microsoft.com/office/drawing/2014/chart" uri="{C3380CC4-5D6E-409C-BE32-E72D297353CC}">
              <c16:uniqueId val="{00000009-53CB-8744-AEBE-EC3278D7B0A4}"/>
            </c:ext>
          </c:extLst>
        </c:ser>
        <c:dLbls>
          <c:showLegendKey val="0"/>
          <c:showVal val="0"/>
          <c:showCatName val="0"/>
          <c:showSerName val="0"/>
          <c:showPercent val="0"/>
          <c:showBubbleSize val="0"/>
        </c:dLbls>
        <c:gapWidth val="150"/>
        <c:axId val="101938688"/>
        <c:axId val="101940224"/>
      </c:barChart>
      <c:catAx>
        <c:axId val="101938688"/>
        <c:scaling>
          <c:orientation val="minMax"/>
        </c:scaling>
        <c:delete val="1"/>
        <c:axPos val="b"/>
        <c:majorTickMark val="out"/>
        <c:minorTickMark val="none"/>
        <c:tickLblPos val="none"/>
        <c:crossAx val="101940224"/>
        <c:crosses val="autoZero"/>
        <c:auto val="1"/>
        <c:lblAlgn val="ctr"/>
        <c:lblOffset val="100"/>
        <c:noMultiLvlLbl val="0"/>
      </c:catAx>
      <c:valAx>
        <c:axId val="101940224"/>
        <c:scaling>
          <c:orientation val="minMax"/>
        </c:scaling>
        <c:delete val="0"/>
        <c:axPos val="l"/>
        <c:majorGridlines>
          <c:spPr>
            <a:ln w="9525" cap="flat" cmpd="sng" algn="ctr">
              <a:solidFill>
                <a:schemeClr val="dk1">
                  <a:lumMod val="15000"/>
                  <a:lumOff val="85000"/>
                </a:schemeClr>
              </a:solidFill>
              <a:round/>
            </a:ln>
            <a:effectLst/>
          </c:spPr>
        </c:majorGridlines>
        <c:title>
          <c:tx>
            <c:rich>
              <a:bodyPr rot="-5400000" vert="horz"/>
              <a:lstStyle/>
              <a:p>
                <a:pPr>
                  <a:defRPr/>
                </a:pPr>
                <a:r>
                  <a:rPr lang="en-US"/>
                  <a:t>Farmer groups (%)</a:t>
                </a:r>
              </a:p>
            </c:rich>
          </c:tx>
          <c:overlay val="0"/>
          <c:spPr>
            <a:noFill/>
            <a:ln>
              <a:noFill/>
            </a:ln>
            <a:effectLst/>
          </c:spPr>
        </c:title>
        <c:numFmt formatCode="General" sourceLinked="1"/>
        <c:majorTickMark val="out"/>
        <c:minorTickMark val="none"/>
        <c:tickLblPos val="nextTo"/>
        <c:spPr>
          <a:noFill/>
          <a:ln>
            <a:noFill/>
          </a:ln>
          <a:effectLst/>
        </c:spPr>
        <c:txPr>
          <a:bodyPr rot="-60000000" vert="horz"/>
          <a:lstStyle/>
          <a:p>
            <a:pPr>
              <a:defRPr/>
            </a:pPr>
            <a:endParaRPr lang="en-US"/>
          </a:p>
        </c:txPr>
        <c:crossAx val="101938688"/>
        <c:crosses val="autoZero"/>
        <c:crossBetween val="between"/>
      </c:valAx>
      <c:spPr>
        <a:noFill/>
        <a:ln>
          <a:noFill/>
        </a:ln>
        <a:effectLst/>
      </c:spPr>
    </c:plotArea>
    <c:legend>
      <c:legendPos val="r"/>
      <c:layout>
        <c:manualLayout>
          <c:xMode val="edge"/>
          <c:yMode val="edge"/>
          <c:x val="0.49508259586469866"/>
          <c:y val="6.0393081147573031E-2"/>
          <c:w val="0.49182408770640806"/>
          <c:h val="0.87921383770485451"/>
        </c:manualLayout>
      </c:layout>
      <c:overlay val="0"/>
      <c:spPr>
        <a:solidFill>
          <a:schemeClr val="lt1">
            <a:alpha val="50000"/>
          </a:schemeClr>
        </a:solidFill>
        <a:ln>
          <a:noFill/>
        </a:ln>
        <a:effectLst/>
      </c:spPr>
      <c:txPr>
        <a:bodyPr rot="0" vert="horz"/>
        <a:lstStyle/>
        <a:p>
          <a:pPr>
            <a:defRPr/>
          </a:pPr>
          <a:endParaRPr lang="en-US"/>
        </a:p>
      </c:txPr>
    </c:legend>
    <c:plotVisOnly val="1"/>
    <c:dispBlanksAs val="gap"/>
    <c:showDLblsOverMax val="0"/>
  </c:chart>
  <c:spPr>
    <a:solidFill>
      <a:sysClr val="window" lastClr="FFFFFF"/>
    </a:solidFill>
    <a:ln w="9525" cap="flat" cmpd="sng" algn="ctr">
      <a:solidFill>
        <a:schemeClr val="dk1">
          <a:lumMod val="15000"/>
          <a:lumOff val="85000"/>
        </a:schemeClr>
      </a:solidFill>
      <a:round/>
    </a:ln>
    <a:effectLst/>
  </c:spPr>
  <c:txPr>
    <a:bodyPr/>
    <a:lstStyle/>
    <a:p>
      <a:pPr>
        <a:defRPr sz="16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C64D9E48-5E7F-D24C-87D5-695B18367D24}" type="datetimeFigureOut">
              <a:rPr lang="en-US" smtClean="0"/>
              <a:t>9/30/19</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B86357CE-B3EB-1B4A-84E5-C1E2DF427ABD}" type="datetimeFigureOut">
              <a:rPr lang="en-US" smtClean="0"/>
              <a:t>9/30/19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latin typeface="Times" panose="02020603050405020304" pitchFamily="18" charset="0"/>
              </a:rPr>
              <a:t>ESA Africa</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85372" indent="-302066">
              <a:defRPr>
                <a:solidFill>
                  <a:schemeClr val="tx1"/>
                </a:solidFill>
                <a:latin typeface="Calibri" panose="020F0502020204030204" pitchFamily="34" charset="0"/>
              </a:defRPr>
            </a:lvl2pPr>
            <a:lvl3pPr marL="1208265" indent="-241653">
              <a:defRPr>
                <a:solidFill>
                  <a:schemeClr val="tx1"/>
                </a:solidFill>
                <a:latin typeface="Calibri" panose="020F0502020204030204" pitchFamily="34" charset="0"/>
              </a:defRPr>
            </a:lvl3pPr>
            <a:lvl4pPr marL="1691571" indent="-241653">
              <a:defRPr>
                <a:solidFill>
                  <a:schemeClr val="tx1"/>
                </a:solidFill>
                <a:latin typeface="Calibri" panose="020F0502020204030204" pitchFamily="34" charset="0"/>
              </a:defRPr>
            </a:lvl4pPr>
            <a:lvl5pPr marL="2174878" indent="-241653">
              <a:defRPr>
                <a:solidFill>
                  <a:schemeClr val="tx1"/>
                </a:solidFill>
                <a:latin typeface="Calibri" panose="020F0502020204030204" pitchFamily="34" charset="0"/>
              </a:defRPr>
            </a:lvl5pPr>
            <a:lvl6pPr marL="2658184" indent="-241653" eaLnBrk="0" fontAlgn="base" hangingPunct="0">
              <a:spcBef>
                <a:spcPct val="0"/>
              </a:spcBef>
              <a:spcAft>
                <a:spcPct val="0"/>
              </a:spcAft>
              <a:defRPr>
                <a:solidFill>
                  <a:schemeClr val="tx1"/>
                </a:solidFill>
                <a:latin typeface="Calibri" panose="020F0502020204030204" pitchFamily="34" charset="0"/>
              </a:defRPr>
            </a:lvl6pPr>
            <a:lvl7pPr marL="3141490" indent="-241653" eaLnBrk="0" fontAlgn="base" hangingPunct="0">
              <a:spcBef>
                <a:spcPct val="0"/>
              </a:spcBef>
              <a:spcAft>
                <a:spcPct val="0"/>
              </a:spcAft>
              <a:defRPr>
                <a:solidFill>
                  <a:schemeClr val="tx1"/>
                </a:solidFill>
                <a:latin typeface="Calibri" panose="020F0502020204030204" pitchFamily="34" charset="0"/>
              </a:defRPr>
            </a:lvl7pPr>
            <a:lvl8pPr marL="3624796" indent="-241653" eaLnBrk="0" fontAlgn="base" hangingPunct="0">
              <a:spcBef>
                <a:spcPct val="0"/>
              </a:spcBef>
              <a:spcAft>
                <a:spcPct val="0"/>
              </a:spcAft>
              <a:defRPr>
                <a:solidFill>
                  <a:schemeClr val="tx1"/>
                </a:solidFill>
                <a:latin typeface="Calibri" panose="020F0502020204030204" pitchFamily="34" charset="0"/>
              </a:defRPr>
            </a:lvl8pPr>
            <a:lvl9pPr marL="4108102" indent="-241653"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9A6578F-B11B-45B7-A3D3-0056C239EA48}" type="slidenum">
              <a:rPr lang="en-US" altLang="en-US" smtClean="0">
                <a:ea typeface="MS PGothic" panose="020B0600070205080204" pitchFamily="34" charset="-128"/>
              </a:rPr>
              <a:pPr fontAlgn="base">
                <a:spcBef>
                  <a:spcPct val="0"/>
                </a:spcBef>
                <a:spcAft>
                  <a:spcPct val="0"/>
                </a:spcAft>
              </a:pPr>
              <a:t>23</a:t>
            </a:fld>
            <a:endParaRPr lang="en-US" altLang="en-US">
              <a:ea typeface="MS PGothic" panose="020B0600070205080204" pitchFamily="34" charset="-128"/>
            </a:endParaRPr>
          </a:p>
        </p:txBody>
      </p:sp>
    </p:spTree>
    <p:extLst>
      <p:ext uri="{BB962C8B-B14F-4D97-AF65-F5344CB8AC3E}">
        <p14:creationId xmlns:p14="http://schemas.microsoft.com/office/powerpoint/2010/main" val="9652396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7"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l="2241" b="2241"/>
          <a:stretch/>
        </p:blipFill>
        <p:spPr>
          <a:xfrm>
            <a:off x="152400" y="152399"/>
            <a:ext cx="8839200" cy="6555326"/>
          </a:xfrm>
          <a:prstGeom prst="rect">
            <a:avLst/>
          </a:prstGeom>
          <a:solidFill>
            <a:srgbClr val="CFCDC9"/>
          </a:solidFill>
        </p:spPr>
      </p:pic>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40C00456-721A-A94C-800A-D5E7EE91C160}"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762000" y="3886200"/>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chemeClr val="bg1"/>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pic>
        <p:nvPicPr>
          <p:cNvPr id="15" name="Picture 14" descr="USAID_Logo_White_v02.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a:effectLst>
            <a:outerShdw blurRad="254000" dir="2700000" algn="tl" rotWithShape="0">
              <a:srgbClr val="000000">
                <a:alpha val="20000"/>
              </a:srgbClr>
            </a:outerShdw>
          </a:effectLst>
        </p:spPr>
      </p:pic>
      <p:sp>
        <p:nvSpPr>
          <p:cNvPr id="18" name="Rounded Rectangle 17"/>
          <p:cNvSpPr/>
          <p:nvPr userDrawn="1"/>
        </p:nvSpPr>
        <p:spPr>
          <a:xfrm>
            <a:off x="5159633" y="3726360"/>
            <a:ext cx="3396734" cy="2739509"/>
          </a:xfrm>
          <a:prstGeom prst="roundRect">
            <a:avLst>
              <a:gd name="adj" fmla="val 4893"/>
            </a:avLst>
          </a:prstGeom>
          <a:solidFill>
            <a:schemeClr val="bg1">
              <a:alpha val="80000"/>
            </a:schemeClr>
          </a:solidFill>
          <a:ln w="6350">
            <a:solidFill>
              <a:srgbClr val="6C6463"/>
            </a:solidFill>
          </a:ln>
          <a:effectLst/>
        </p:spPr>
        <p:style>
          <a:lnRef idx="1">
            <a:schemeClr val="accent1"/>
          </a:lnRef>
          <a:fillRef idx="3">
            <a:schemeClr val="accent1"/>
          </a:fillRef>
          <a:effectRef idx="2">
            <a:schemeClr val="accent1"/>
          </a:effectRef>
          <a:fontRef idx="minor">
            <a:schemeClr val="lt1"/>
          </a:fontRef>
        </p:style>
        <p:txBody>
          <a:bodyPr wrap="square" lIns="91440" tIns="137160" rIns="182880" bIns="137160" rtlCol="0" anchor="ctr">
            <a:spAutoFit/>
          </a:bodyPr>
          <a:lstStyle/>
          <a:p>
            <a:pPr marL="58737" indent="0">
              <a:spcAft>
                <a:spcPts val="600"/>
              </a:spcAft>
              <a:buFontTx/>
              <a:buNone/>
            </a:pPr>
            <a:r>
              <a:rPr lang="en-US" sz="1000" dirty="0">
                <a:solidFill>
                  <a:schemeClr val="tx1"/>
                </a:solidFill>
              </a:rPr>
              <a:t>To change this cover photo: </a:t>
            </a:r>
          </a:p>
          <a:p>
            <a:pPr marL="171450" indent="-112713">
              <a:spcAft>
                <a:spcPts val="600"/>
              </a:spcAft>
              <a:buFont typeface="Arial"/>
              <a:buChar char="•"/>
            </a:pPr>
            <a:r>
              <a:rPr lang="en-US" sz="1000" dirty="0">
                <a:solidFill>
                  <a:schemeClr val="tx1"/>
                </a:solidFill>
              </a:rPr>
              <a:t>Click on View &gt; Slide Master.</a:t>
            </a:r>
          </a:p>
          <a:p>
            <a:pPr marL="171450" indent="-112713">
              <a:spcAft>
                <a:spcPts val="600"/>
              </a:spcAft>
              <a:buFont typeface="Arial"/>
              <a:buChar char="•"/>
            </a:pPr>
            <a:r>
              <a:rPr lang="en-US" sz="1000" dirty="0">
                <a:solidFill>
                  <a:schemeClr val="tx1"/>
                </a:solidFill>
              </a:rPr>
              <a:t>Right</a:t>
            </a:r>
            <a:r>
              <a:rPr lang="en-US" sz="1000" baseline="0" dirty="0">
                <a:solidFill>
                  <a:schemeClr val="tx1"/>
                </a:solidFill>
              </a:rPr>
              <a:t> c</a:t>
            </a:r>
            <a:r>
              <a:rPr lang="en-US" sz="1000" dirty="0">
                <a:solidFill>
                  <a:schemeClr val="tx1"/>
                </a:solidFill>
              </a:rPr>
              <a:t>lick on this photo</a:t>
            </a:r>
            <a:r>
              <a:rPr lang="en-US" sz="1000" baseline="0" dirty="0">
                <a:solidFill>
                  <a:schemeClr val="tx1"/>
                </a:solidFill>
              </a:rPr>
              <a:t> &gt; Change Picture… &gt; Choose a Picture &gt; Insert.</a:t>
            </a:r>
            <a:endParaRPr lang="en-US" sz="1000" dirty="0">
              <a:solidFill>
                <a:schemeClr val="tx1"/>
              </a:solidFill>
            </a:endParaRPr>
          </a:p>
          <a:p>
            <a:pPr marL="171450" indent="-112713">
              <a:spcAft>
                <a:spcPts val="600"/>
              </a:spcAft>
              <a:buFont typeface="Arial"/>
              <a:buChar char="•"/>
            </a:pPr>
            <a:r>
              <a:rPr lang="en-US" sz="1000" dirty="0">
                <a:solidFill>
                  <a:schemeClr val="tx1"/>
                </a:solidFill>
              </a:rPr>
              <a:t>Click on Picture Tools tab &gt; Crop &gt; drag straight cropping handles to inside edges of white frame. You can resize the photo within shape, while locking the photo’s aspect ratio, by holding shift key and dragging the photo’s round corner handle. You can also use the mouse to drag the photo to desired position within the shape. Click outside the photo.</a:t>
            </a:r>
          </a:p>
          <a:p>
            <a:pPr marL="171450" indent="-112713">
              <a:spcAft>
                <a:spcPts val="600"/>
              </a:spcAft>
              <a:buFont typeface="Arial"/>
              <a:buChar char="•"/>
            </a:pPr>
            <a:r>
              <a:rPr lang="en-US" sz="1000" dirty="0">
                <a:solidFill>
                  <a:schemeClr val="tx1"/>
                </a:solidFill>
              </a:rPr>
              <a:t>Add photo credit to the text box at top right of page.</a:t>
            </a:r>
          </a:p>
          <a:p>
            <a:pPr marL="171450" indent="-112713">
              <a:spcAft>
                <a:spcPts val="600"/>
              </a:spcAft>
              <a:buFont typeface="Arial"/>
              <a:buChar char="•"/>
            </a:pPr>
            <a:r>
              <a:rPr lang="en-US" sz="1000" dirty="0">
                <a:solidFill>
                  <a:schemeClr val="tx1"/>
                </a:solidFill>
              </a:rPr>
              <a:t>Delete this instruction text box.</a:t>
            </a:r>
          </a:p>
        </p:txBody>
      </p:sp>
    </p:spTree>
    <p:extLst>
      <p:ext uri="{BB962C8B-B14F-4D97-AF65-F5344CB8AC3E}">
        <p14:creationId xmlns:p14="http://schemas.microsoft.com/office/powerpoint/2010/main" val="3883077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692142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47714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d/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125405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White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3429000"/>
            <a:ext cx="8839200" cy="32766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193355D5-F1DA-0F48-9E7E-0A3FEBF9FF84}"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4"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3414608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BA0C2F"/>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1262035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d/White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2279006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26997"/>
            <a:ext cx="8839200" cy="6578603"/>
          </a:xfrm>
          <a:prstGeom prst="rect">
            <a:avLst/>
          </a:prstGeom>
        </p:spPr>
      </p:pic>
      <p:sp>
        <p:nvSpPr>
          <p:cNvPr id="5"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3F4168E2-91C5-9646-9F53-5B4E70AF759D}" type="datetime1">
              <a:rPr lang="en-US" smtClean="0"/>
              <a:pPr/>
              <a:t>9/30/19</a:t>
            </a:fld>
            <a:endParaRPr lang="en-US"/>
          </a:p>
        </p:txBody>
      </p:sp>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pic>
        <p:nvPicPr>
          <p:cNvPr id="9" name="Picture 8" descr="USAID_Logo_White_v02.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62000" y="3886200"/>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1852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ver - Full Blue">
    <p:bg>
      <p:bgPr>
        <a:solidFill>
          <a:srgbClr val="002F6C"/>
        </a:solidFill>
        <a:effectLst/>
      </p:bgPr>
    </p:bg>
    <p:spTree>
      <p:nvGrpSpPr>
        <p:cNvPr id="1" name=""/>
        <p:cNvGrpSpPr/>
        <p:nvPr/>
      </p:nvGrpSpPr>
      <p:grpSpPr>
        <a:xfrm>
          <a:off x="0" y="0"/>
          <a:ext cx="0" cy="0"/>
          <a:chOff x="0" y="0"/>
          <a:chExt cx="0" cy="0"/>
        </a:xfrm>
      </p:grpSpPr>
      <p:pic>
        <p:nvPicPr>
          <p:cNvPr id="7" name="Picture 6"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p:spPr>
      </p:pic>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685800" y="2133600"/>
            <a:ext cx="5486400" cy="1600200"/>
          </a:xfrm>
        </p:spPr>
        <p:txBody>
          <a:bodyPr anchor="b" anchorCtr="0">
            <a:normAutofit/>
          </a:bodyPr>
          <a:lstStyle>
            <a:lvl1pPr>
              <a:defRPr sz="3200">
                <a:solidFill>
                  <a:srgbClr val="FFFFFF"/>
                </a:solidFill>
              </a:defRPr>
            </a:lvl1pPr>
          </a:lstStyle>
          <a:p>
            <a:r>
              <a:rPr lang="en-US" dirty="0"/>
              <a:t>CLICK TO EDIT MASTER TITLE STYLE</a:t>
            </a:r>
          </a:p>
        </p:txBody>
      </p:sp>
      <p:sp>
        <p:nvSpPr>
          <p:cNvPr id="15" name="Subtitle 2"/>
          <p:cNvSpPr>
            <a:spLocks noGrp="1"/>
          </p:cNvSpPr>
          <p:nvPr>
            <p:ph type="subTitle" idx="1" hasCustomPrompt="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762000" y="3886200"/>
            <a:ext cx="32004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9452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Divider - Full Blue">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827782"/>
            <a:ext cx="5486400" cy="1077218"/>
          </a:xfrm>
        </p:spPr>
        <p:txBody>
          <a:bodyPr wrap="square" anchor="t" anchorCtr="0">
            <a:spAutoFit/>
          </a:bodyPr>
          <a:lstStyle>
            <a:lvl1pPr>
              <a:defRPr sz="32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9/30/19</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pic>
        <p:nvPicPr>
          <p:cNvPr id="6" name="Picture 5"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cxnSp>
        <p:nvCxnSpPr>
          <p:cNvPr id="7" name="Straight Connector 6"/>
          <p:cNvCxnSpPr/>
          <p:nvPr userDrawn="1"/>
        </p:nvCxnSpPr>
        <p:spPr>
          <a:xfrm>
            <a:off x="746760" y="990600"/>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2938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729899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pic>
        <p:nvPicPr>
          <p:cNvPr id="7" name="Picture 6"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p:spPr>
      </p:pic>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685800" y="2133600"/>
            <a:ext cx="5486400" cy="1600200"/>
          </a:xfrm>
        </p:spPr>
        <p:txBody>
          <a:bodyPr anchor="b" anchorCtr="0">
            <a:normAutofit/>
          </a:bodyPr>
          <a:lstStyle>
            <a:lvl1pPr>
              <a:defRPr sz="3200">
                <a:solidFill>
                  <a:srgbClr val="FFFFFF"/>
                </a:solidFill>
              </a:defRPr>
            </a:lvl1pPr>
          </a:lstStyle>
          <a:p>
            <a:r>
              <a:rPr lang="en-US" dirty="0"/>
              <a:t>CLICK TO EDIT MASTER TITLE STYLE</a:t>
            </a:r>
          </a:p>
        </p:txBody>
      </p:sp>
      <p:sp>
        <p:nvSpPr>
          <p:cNvPr id="15" name="Subtitle 2"/>
          <p:cNvSpPr>
            <a:spLocks noGrp="1"/>
          </p:cNvSpPr>
          <p:nvPr>
            <p:ph type="subTitle" idx="1" hasCustomPrompt="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762000" y="3886200"/>
            <a:ext cx="32004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2771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p:cNvSpPr>
            <a:spLocks noGrp="1"/>
          </p:cNvSpPr>
          <p:nvPr>
            <p:ph type="dt" sz="half" idx="10"/>
          </p:nvPr>
        </p:nvSpPr>
        <p:spPr/>
        <p:txBody>
          <a:bodyPr/>
          <a:lstStyle>
            <a:lvl1pPr>
              <a:defRPr>
                <a:solidFill>
                  <a:srgbClr val="6C6463"/>
                </a:solidFill>
              </a:defRPr>
            </a:lvl1pPr>
          </a:lstStyle>
          <a:p>
            <a:fld id="{F1C838E6-2EFE-2E47-BF15-73F64BC0A44F}"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121020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226335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Gray 1 Content + Bottom Photo">
    <p:bg>
      <p:bgPr>
        <a:solidFill>
          <a:srgbClr val="E7E7E5"/>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hasCustomPrompt="1"/>
          </p:nvPr>
        </p:nvSpPr>
        <p:spPr>
          <a:xfrm>
            <a:off x="152400" y="3429000"/>
            <a:ext cx="8839200" cy="3276600"/>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16"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BCCE5460-4FB7-5647-9AB1-CEF5116A5DCA}"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483867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ue/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7D8A49A0-1A63-6943-82D6-C193E6102C72}"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0067B9"/>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6824639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ue/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3879362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3042319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ue/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p:cNvSpPr>
            <a:spLocks noGrp="1"/>
          </p:cNvSpPr>
          <p:nvPr>
            <p:ph type="dt" sz="half" idx="10"/>
          </p:nvPr>
        </p:nvSpPr>
        <p:spPr/>
        <p:txBody>
          <a:bodyPr/>
          <a:lstStyle>
            <a:lvl1pPr>
              <a:defRPr>
                <a:solidFill>
                  <a:srgbClr val="6C6463"/>
                </a:solidFill>
              </a:defRPr>
            </a:lvl1pPr>
          </a:lstStyle>
          <a:p>
            <a:fld id="{F1C838E6-2EFE-2E47-BF15-73F64BC0A44F}"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751183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ue/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476668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White 1 Content + Bottom Photo">
    <p:bg>
      <p:bgPr>
        <a:solidFill>
          <a:schemeClr val="bg1"/>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hasCustomPrompt="1"/>
          </p:nvPr>
        </p:nvSpPr>
        <p:spPr>
          <a:xfrm>
            <a:off x="152400" y="3429000"/>
            <a:ext cx="8839200" cy="32766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16"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BCCE5460-4FB7-5647-9AB1-CEF5116A5DCA}"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1251040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ue/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7D8A49A0-1A63-6943-82D6-C193E6102C72}"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0067B9"/>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1796746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827782"/>
            <a:ext cx="5486400" cy="1077218"/>
          </a:xfrm>
        </p:spPr>
        <p:txBody>
          <a:bodyPr wrap="square" anchor="t" anchorCtr="0">
            <a:spAutoFit/>
          </a:bodyPr>
          <a:lstStyle>
            <a:lvl1pPr>
              <a:defRPr sz="32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9/30/19</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pic>
        <p:nvPicPr>
          <p:cNvPr id="6" name="Picture 5"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cxnSp>
        <p:nvCxnSpPr>
          <p:cNvPr id="7" name="Straight Connector 6"/>
          <p:cNvCxnSpPr/>
          <p:nvPr userDrawn="1"/>
        </p:nvCxnSpPr>
        <p:spPr>
          <a:xfrm>
            <a:off x="746760" y="990600"/>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496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ue/White Title + Lef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473836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1CDADB-073B-4FC0-81A9-3445A9BD722B}" type="slidenum">
              <a:rPr lang="en-US"/>
              <a:pPr>
                <a:defRPr/>
              </a:pPr>
              <a:t>‹#›</a:t>
            </a:fld>
            <a:endParaRPr lang="en-US"/>
          </a:p>
        </p:txBody>
      </p:sp>
    </p:spTree>
    <p:extLst>
      <p:ext uri="{BB962C8B-B14F-4D97-AF65-F5344CB8AC3E}">
        <p14:creationId xmlns:p14="http://schemas.microsoft.com/office/powerpoint/2010/main" val="18698111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81000" y="1600200"/>
            <a:ext cx="7620000" cy="685800"/>
          </a:xfrm>
          <a:prstGeom prst="rect">
            <a:avLst/>
          </a:prstGeom>
        </p:spPr>
        <p:txBody>
          <a:bodyPr/>
          <a:lstStyle>
            <a:lvl1pPr>
              <a:defRPr>
                <a:latin typeface="Gill Sans" pitchFamily="34" charset="0"/>
              </a:defRPr>
            </a:lvl1pPr>
          </a:lstStyle>
          <a:p>
            <a:r>
              <a:rPr lang="en-US"/>
              <a:t>Click to edit Master title style</a:t>
            </a:r>
            <a:endParaRPr lang="en-US" dirty="0"/>
          </a:p>
        </p:txBody>
      </p:sp>
      <p:sp>
        <p:nvSpPr>
          <p:cNvPr id="5" name="Chart Placeholder 4"/>
          <p:cNvSpPr>
            <a:spLocks noGrp="1"/>
          </p:cNvSpPr>
          <p:nvPr>
            <p:ph type="chart" sz="quarter" idx="1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pPr lvl="0"/>
            <a:r>
              <a:rPr lang="en-US" noProof="0"/>
              <a:t>Click icon to add chart</a:t>
            </a:r>
            <a:endParaRPr lang="en-US" noProof="0" dirty="0"/>
          </a:p>
        </p:txBody>
      </p:sp>
    </p:spTree>
    <p:extLst>
      <p:ext uri="{BB962C8B-B14F-4D97-AF65-F5344CB8AC3E}">
        <p14:creationId xmlns:p14="http://schemas.microsoft.com/office/powerpoint/2010/main" val="1730941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11609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986042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90966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3429000"/>
            <a:ext cx="8839200" cy="3276600"/>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193355D5-F1DA-0F48-9E7E-0A3FEBF9FF84}"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4"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470141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BA0C2F"/>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560114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23925276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fld id="{7C017F59-29DA-6F48-B92A-5AD511CC2D63}" type="datetime1">
              <a:rPr lang="en-US" smtClean="0"/>
              <a:pPr/>
              <a:t>9/30/19</a:t>
            </a:fld>
            <a:endParaRPr lang="en-US"/>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a:t>FOOTER GOES HERE</a:t>
            </a:r>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698" r:id="rId1"/>
    <p:sldLayoutId id="2147483674" r:id="rId2"/>
    <p:sldLayoutId id="2147483654" r:id="rId3"/>
    <p:sldLayoutId id="2147483708" r:id="rId4"/>
    <p:sldLayoutId id="2147483709" r:id="rId5"/>
    <p:sldLayoutId id="2147483710" r:id="rId6"/>
    <p:sldLayoutId id="2147483711" r:id="rId7"/>
    <p:sldLayoutId id="2147483712" r:id="rId8"/>
    <p:sldLayoutId id="2147483714" r:id="rId9"/>
    <p:sldLayoutId id="2147483722" r:id="rId10"/>
    <p:sldLayoutId id="2147483723" r:id="rId11"/>
    <p:sldLayoutId id="2147483724" r:id="rId12"/>
    <p:sldLayoutId id="2147483725" r:id="rId13"/>
    <p:sldLayoutId id="2147483726" r:id="rId14"/>
    <p:sldLayoutId id="2147483730" r:id="rId15"/>
    <p:sldLayoutId id="2147483696" r:id="rId16"/>
    <p:sldLayoutId id="2147483716" r:id="rId17"/>
    <p:sldLayoutId id="2147483717" r:id="rId18"/>
    <p:sldLayoutId id="2147483718" r:id="rId19"/>
    <p:sldLayoutId id="2147483686" r:id="rId20"/>
    <p:sldLayoutId id="2147483720" r:id="rId21"/>
    <p:sldLayoutId id="2147483699" r:id="rId22"/>
    <p:sldLayoutId id="2147483694" r:id="rId23"/>
    <p:sldLayoutId id="2147483731" r:id="rId24"/>
    <p:sldLayoutId id="2147483732" r:id="rId25"/>
    <p:sldLayoutId id="2147483733" r:id="rId26"/>
    <p:sldLayoutId id="2147483734" r:id="rId27"/>
    <p:sldLayoutId id="2147483735" r:id="rId28"/>
    <p:sldLayoutId id="2147483736" r:id="rId29"/>
    <p:sldLayoutId id="2147483737" r:id="rId30"/>
    <p:sldLayoutId id="2147483739" r:id="rId31"/>
    <p:sldLayoutId id="2147483740" r:id="rId32"/>
  </p:sldLayoutIdLst>
  <p:hf hdr="0"/>
  <p:txStyles>
    <p:titleStyle>
      <a:lvl1pPr algn="l" defTabSz="457200" rtl="0" eaLnBrk="1" latinLnBrk="0" hangingPunct="1">
        <a:spcBef>
          <a:spcPct val="0"/>
        </a:spcBef>
        <a:buNone/>
        <a:defRPr sz="2800" b="0" i="0" kern="1200">
          <a:solidFill>
            <a:srgbClr val="BA0C2F"/>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1.xml"/><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32.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479B594D-EE2C-E248-B7F0-F679C2E525DC}" type="datetime1">
              <a:rPr lang="en-US" smtClean="0"/>
              <a:pPr/>
              <a:t>9/30/19</a:t>
            </a:fld>
            <a:r>
              <a:rPr lang="en-US" dirty="0"/>
              <a:t>`1</a:t>
            </a:r>
          </a:p>
        </p:txBody>
      </p:sp>
      <p:sp>
        <p:nvSpPr>
          <p:cNvPr id="4" name="Slide Number Placeholder 3"/>
          <p:cNvSpPr>
            <a:spLocks noGrp="1"/>
          </p:cNvSpPr>
          <p:nvPr>
            <p:ph type="sldNum" sz="quarter" idx="4"/>
          </p:nvPr>
        </p:nvSpPr>
        <p:spPr/>
        <p:txBody>
          <a:bodyPr/>
          <a:lstStyle/>
          <a:p>
            <a:fld id="{42782948-4DBE-204D-AB9E-B65E067054AE}" type="slidenum">
              <a:rPr lang="en-US" smtClean="0"/>
              <a:pPr/>
              <a:t>1</a:t>
            </a:fld>
            <a:endParaRPr lang="en-US"/>
          </a:p>
        </p:txBody>
      </p:sp>
      <p:sp>
        <p:nvSpPr>
          <p:cNvPr id="12" name="Title 11"/>
          <p:cNvSpPr>
            <a:spLocks noGrp="1"/>
          </p:cNvSpPr>
          <p:nvPr>
            <p:ph type="ctrTitle"/>
          </p:nvPr>
        </p:nvSpPr>
        <p:spPr>
          <a:xfrm>
            <a:off x="685800" y="2514600"/>
            <a:ext cx="7772400" cy="914400"/>
          </a:xfrm>
        </p:spPr>
        <p:txBody>
          <a:bodyPr>
            <a:noAutofit/>
          </a:bodyPr>
          <a:lstStyle/>
          <a:p>
            <a:pPr>
              <a:lnSpc>
                <a:spcPct val="150000"/>
              </a:lnSpc>
            </a:pPr>
            <a:r>
              <a:rPr lang="en-US" sz="2000" b="1" dirty="0">
                <a:solidFill>
                  <a:schemeClr val="bg1"/>
                </a:solidFill>
              </a:rPr>
              <a:t>Africa RISING – NAFAKA: POSTHARVEST MANAGEMENT </a:t>
            </a:r>
            <a:r>
              <a:rPr lang="en-US" sz="2000" b="1">
                <a:solidFill>
                  <a:schemeClr val="bg1"/>
                </a:solidFill>
              </a:rPr>
              <a:t>ACTIVITIES AND </a:t>
            </a:r>
            <a:r>
              <a:rPr lang="en-US" sz="2000" b="1" dirty="0">
                <a:solidFill>
                  <a:schemeClr val="bg1"/>
                </a:solidFill>
              </a:rPr>
              <a:t>ACHIEVEMENTS 2018/2019</a:t>
            </a:r>
          </a:p>
        </p:txBody>
      </p:sp>
      <p:sp>
        <p:nvSpPr>
          <p:cNvPr id="13" name="Subtitle 12"/>
          <p:cNvSpPr>
            <a:spLocks noGrp="1"/>
          </p:cNvSpPr>
          <p:nvPr>
            <p:ph type="subTitle" idx="1"/>
          </p:nvPr>
        </p:nvSpPr>
        <p:spPr>
          <a:xfrm>
            <a:off x="685800" y="4114800"/>
            <a:ext cx="6324600" cy="1600200"/>
          </a:xfrm>
        </p:spPr>
        <p:txBody>
          <a:bodyPr>
            <a:normAutofit/>
          </a:bodyPr>
          <a:lstStyle/>
          <a:p>
            <a:pPr>
              <a:lnSpc>
                <a:spcPct val="110000"/>
              </a:lnSpc>
              <a:spcAft>
                <a:spcPts val="0"/>
              </a:spcAft>
            </a:pPr>
            <a:r>
              <a:rPr lang="en-US" sz="1200" b="1" dirty="0"/>
              <a:t>CHRISTOPHER MUTUNGI, AUDIFAS GASPAR, ADEBAYO ABASS</a:t>
            </a:r>
            <a:br>
              <a:rPr lang="en-US" sz="1200" dirty="0"/>
            </a:br>
            <a:r>
              <a:rPr lang="en-US" sz="1200" dirty="0"/>
              <a:t>INTERNATIONAL INSTITUTE OF  TROPICAL AGRICULTURE</a:t>
            </a:r>
          </a:p>
          <a:p>
            <a:pPr>
              <a:lnSpc>
                <a:spcPct val="110000"/>
              </a:lnSpc>
              <a:spcAft>
                <a:spcPts val="0"/>
              </a:spcAft>
            </a:pPr>
            <a:r>
              <a:rPr lang="en-US" sz="1200" dirty="0"/>
              <a:t>AFRICA RISING - NAFAKA PROJECT ANNUAL REVIEW AND PLANNING MEETING</a:t>
            </a:r>
          </a:p>
          <a:p>
            <a:pPr>
              <a:lnSpc>
                <a:spcPct val="110000"/>
              </a:lnSpc>
              <a:spcAft>
                <a:spcPts val="0"/>
              </a:spcAft>
            </a:pPr>
            <a:r>
              <a:rPr lang="en-US" sz="1200" dirty="0"/>
              <a:t>3 – 4 JULY 2019, DAR ES SALAAM, TANZANIA</a:t>
            </a:r>
          </a:p>
        </p:txBody>
      </p:sp>
    </p:spTree>
    <p:extLst>
      <p:ext uri="{BB962C8B-B14F-4D97-AF65-F5344CB8AC3E}">
        <p14:creationId xmlns:p14="http://schemas.microsoft.com/office/powerpoint/2010/main" val="2471439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fontScale="90000"/>
          </a:bodyPr>
          <a:lstStyle/>
          <a:p>
            <a:r>
              <a:rPr lang="en-US" altLang="en-US" dirty="0">
                <a:solidFill>
                  <a:srgbClr val="651D32"/>
                </a:solidFill>
              </a:rPr>
              <a:t>COST OF REPAIR/ REPLACING PARTS AND ACCESSIBILITY OF SPARES</a:t>
            </a:r>
          </a:p>
        </p:txBody>
      </p:sp>
      <p:graphicFrame>
        <p:nvGraphicFramePr>
          <p:cNvPr id="5" name="Table 4">
            <a:extLst>
              <a:ext uri="{FF2B5EF4-FFF2-40B4-BE49-F238E27FC236}">
                <a16:creationId xmlns:a16="http://schemas.microsoft.com/office/drawing/2014/main" id="{A2E01D88-9EDD-A248-BC62-8A5D8A7971D9}"/>
              </a:ext>
            </a:extLst>
          </p:cNvPr>
          <p:cNvGraphicFramePr>
            <a:graphicFrameLocks noGrp="1"/>
          </p:cNvGraphicFramePr>
          <p:nvPr>
            <p:extLst>
              <p:ext uri="{D42A27DB-BD31-4B8C-83A1-F6EECF244321}">
                <p14:modId xmlns:p14="http://schemas.microsoft.com/office/powerpoint/2010/main" val="1302148170"/>
              </p:ext>
            </p:extLst>
          </p:nvPr>
        </p:nvGraphicFramePr>
        <p:xfrm>
          <a:off x="654205" y="1481254"/>
          <a:ext cx="7575395" cy="4080246"/>
        </p:xfrm>
        <a:graphic>
          <a:graphicData uri="http://schemas.openxmlformats.org/drawingml/2006/table">
            <a:tbl>
              <a:tblPr/>
              <a:tblGrid>
                <a:gridCol w="2165195">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1981200">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gridCol w="838200">
                  <a:extLst>
                    <a:ext uri="{9D8B030D-6E8A-4147-A177-3AD203B41FA5}">
                      <a16:colId xmlns:a16="http://schemas.microsoft.com/office/drawing/2014/main" val="20004"/>
                    </a:ext>
                  </a:extLst>
                </a:gridCol>
              </a:tblGrid>
              <a:tr h="414459">
                <a:tc>
                  <a:txBody>
                    <a:bodyPr/>
                    <a:lstStyle/>
                    <a:p>
                      <a:pPr algn="l">
                        <a:spcAft>
                          <a:spcPts val="0"/>
                        </a:spcAft>
                      </a:pPr>
                      <a:r>
                        <a:rPr lang="en-US" sz="1200" b="1" dirty="0">
                          <a:solidFill>
                            <a:schemeClr val="bg1"/>
                          </a:solidFill>
                          <a:latin typeface="+mn-lt"/>
                          <a:ea typeface="Times New Roman"/>
                          <a:cs typeface="Calibri"/>
                        </a:rPr>
                        <a:t>Part</a:t>
                      </a:r>
                      <a:endParaRPr lang="en-GB" sz="1200" b="1" dirty="0">
                        <a:solidFill>
                          <a:schemeClr val="bg1"/>
                        </a:solidFill>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02BE"/>
                    </a:solidFill>
                  </a:tcPr>
                </a:tc>
                <a:tc>
                  <a:txBody>
                    <a:bodyPr/>
                    <a:lstStyle/>
                    <a:p>
                      <a:pPr algn="l">
                        <a:spcAft>
                          <a:spcPts val="0"/>
                        </a:spcAft>
                      </a:pPr>
                      <a:r>
                        <a:rPr lang="en-US" sz="1200" b="1" dirty="0">
                          <a:solidFill>
                            <a:schemeClr val="bg1"/>
                          </a:solidFill>
                          <a:latin typeface="+mn-lt"/>
                          <a:ea typeface="Times New Roman"/>
                          <a:cs typeface="Calibri"/>
                        </a:rPr>
                        <a:t>Ever replaced? (%)</a:t>
                      </a:r>
                      <a:endParaRPr lang="en-GB" sz="1200" b="1" dirty="0">
                        <a:solidFill>
                          <a:schemeClr val="bg1"/>
                        </a:solidFill>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02BE"/>
                    </a:solidFill>
                  </a:tcPr>
                </a:tc>
                <a:tc>
                  <a:txBody>
                    <a:bodyPr/>
                    <a:lstStyle/>
                    <a:p>
                      <a:pPr algn="l">
                        <a:spcAft>
                          <a:spcPts val="0"/>
                        </a:spcAft>
                      </a:pPr>
                      <a:r>
                        <a:rPr lang="en-US" sz="1200" b="1" dirty="0">
                          <a:solidFill>
                            <a:schemeClr val="bg1"/>
                          </a:solidFill>
                          <a:latin typeface="+mn-lt"/>
                          <a:ea typeface="Times New Roman"/>
                          <a:cs typeface="Calibri"/>
                        </a:rPr>
                        <a:t>Needed to replace but didn’t find spare parts?</a:t>
                      </a:r>
                      <a:endParaRPr lang="en-GB" sz="1200" b="1" dirty="0">
                        <a:solidFill>
                          <a:schemeClr val="bg1"/>
                        </a:solidFill>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02BE"/>
                    </a:solidFill>
                  </a:tcPr>
                </a:tc>
                <a:tc>
                  <a:txBody>
                    <a:bodyPr/>
                    <a:lstStyle/>
                    <a:p>
                      <a:pPr algn="l"/>
                      <a:r>
                        <a:rPr lang="en-GB" sz="1200" b="1" baseline="0" dirty="0">
                          <a:solidFill>
                            <a:schemeClr val="bg1"/>
                          </a:solidFill>
                          <a:latin typeface="+mn-lt"/>
                        </a:rPr>
                        <a:t>Cost (TZS)</a:t>
                      </a:r>
                      <a:endParaRPr lang="en-GB" sz="1200" b="1" dirty="0">
                        <a:solidFill>
                          <a:schemeClr val="bg1"/>
                        </a:solidFill>
                        <a:latin typeface="+mn-lt"/>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02BE"/>
                    </a:solidFill>
                  </a:tcPr>
                </a:tc>
                <a:tc>
                  <a:txBody>
                    <a:bodyPr/>
                    <a:lstStyle/>
                    <a:p>
                      <a:pPr algn="l"/>
                      <a:r>
                        <a:rPr lang="en-GB" sz="1200" b="1" dirty="0">
                          <a:solidFill>
                            <a:schemeClr val="bg1"/>
                          </a:solidFill>
                          <a:latin typeface="+mn-lt"/>
                        </a:rPr>
                        <a:t>$</a:t>
                      </a: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02BE"/>
                    </a:solidFill>
                  </a:tcPr>
                </a:tc>
                <a:extLst>
                  <a:ext uri="{0D108BD9-81ED-4DB2-BD59-A6C34878D82A}">
                    <a16:rowId xmlns:a16="http://schemas.microsoft.com/office/drawing/2014/main" val="10000"/>
                  </a:ext>
                </a:extLst>
              </a:tr>
              <a:tr h="276306">
                <a:tc>
                  <a:txBody>
                    <a:bodyPr/>
                    <a:lstStyle/>
                    <a:p>
                      <a:pPr algn="l">
                        <a:spcAft>
                          <a:spcPts val="0"/>
                        </a:spcAft>
                      </a:pPr>
                      <a:r>
                        <a:rPr lang="en-US" sz="1200">
                          <a:solidFill>
                            <a:srgbClr val="000000"/>
                          </a:solidFill>
                          <a:latin typeface="+mn-lt"/>
                          <a:ea typeface="Times New Roman"/>
                          <a:cs typeface="Calibri"/>
                        </a:rPr>
                        <a:t>Water tank </a:t>
                      </a:r>
                      <a:endParaRPr lang="en-GB" sz="120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23.1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solidFill>
                            <a:srgbClr val="000000"/>
                          </a:solidFill>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4000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43909">
                <a:tc>
                  <a:txBody>
                    <a:bodyPr/>
                    <a:lstStyle/>
                    <a:p>
                      <a:pPr algn="l">
                        <a:spcAft>
                          <a:spcPts val="0"/>
                        </a:spcAft>
                      </a:pPr>
                      <a:r>
                        <a:rPr lang="en-US" sz="1200" dirty="0">
                          <a:solidFill>
                            <a:srgbClr val="000000"/>
                          </a:solidFill>
                          <a:latin typeface="+mn-lt"/>
                          <a:ea typeface="Times New Roman"/>
                          <a:cs typeface="Calibri"/>
                        </a:rPr>
                        <a:t>Fuel filter</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30.8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solidFill>
                            <a:srgbClr val="000000"/>
                          </a:solidFill>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1380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latin typeface="+mn-lt"/>
                        </a:rPr>
                        <a:t>0.6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6306">
                <a:tc>
                  <a:txBody>
                    <a:bodyPr/>
                    <a:lstStyle/>
                    <a:p>
                      <a:pPr algn="l">
                        <a:spcAft>
                          <a:spcPts val="0"/>
                        </a:spcAft>
                      </a:pPr>
                      <a:r>
                        <a:rPr lang="en-US" sz="1200" dirty="0">
                          <a:solidFill>
                            <a:srgbClr val="000000"/>
                          </a:solidFill>
                          <a:latin typeface="+mn-lt"/>
                          <a:ea typeface="Times New Roman"/>
                          <a:cs typeface="Calibri"/>
                        </a:rPr>
                        <a:t>pulleys</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7.8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solidFill>
                            <a:srgbClr val="000000"/>
                          </a:solidFill>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10670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latin typeface="+mn-lt"/>
                        </a:rPr>
                        <a:t>4.7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43909">
                <a:tc>
                  <a:txBody>
                    <a:bodyPr/>
                    <a:lstStyle/>
                    <a:p>
                      <a:pPr algn="l">
                        <a:spcAft>
                          <a:spcPts val="0"/>
                        </a:spcAft>
                      </a:pPr>
                      <a:r>
                        <a:rPr lang="en-US" sz="1200" dirty="0">
                          <a:solidFill>
                            <a:srgbClr val="000000"/>
                          </a:solidFill>
                          <a:latin typeface="+mn-lt"/>
                          <a:ea typeface="Times New Roman"/>
                          <a:cs typeface="Calibri"/>
                        </a:rPr>
                        <a:t>pulley belt</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30.8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solidFill>
                            <a:srgbClr val="000000"/>
                          </a:solidFill>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4580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latin typeface="+mn-lt"/>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6306">
                <a:tc>
                  <a:txBody>
                    <a:bodyPr/>
                    <a:lstStyle/>
                    <a:p>
                      <a:pPr algn="l">
                        <a:spcAft>
                          <a:spcPts val="0"/>
                        </a:spcAft>
                      </a:pPr>
                      <a:r>
                        <a:rPr lang="en-US" sz="1200">
                          <a:solidFill>
                            <a:srgbClr val="000000"/>
                          </a:solidFill>
                          <a:latin typeface="+mn-lt"/>
                          <a:ea typeface="Times New Roman"/>
                          <a:cs typeface="Calibri"/>
                        </a:rPr>
                        <a:t>Fuel Tank</a:t>
                      </a:r>
                      <a:endParaRPr lang="en-GB" sz="120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23.1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solidFill>
                            <a:srgbClr val="000000"/>
                          </a:solidFill>
                          <a:latin typeface="+mn-lt"/>
                          <a:ea typeface="Times New Roman"/>
                          <a:cs typeface="Calibri"/>
                        </a:rPr>
                        <a:t>7.7</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10288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4.5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6306">
                <a:tc>
                  <a:txBody>
                    <a:bodyPr/>
                    <a:lstStyle/>
                    <a:p>
                      <a:pPr algn="l">
                        <a:spcAft>
                          <a:spcPts val="0"/>
                        </a:spcAft>
                      </a:pPr>
                      <a:r>
                        <a:rPr lang="en-US" sz="1200" dirty="0">
                          <a:solidFill>
                            <a:srgbClr val="FF0000"/>
                          </a:solidFill>
                          <a:latin typeface="+mn-lt"/>
                          <a:ea typeface="Times New Roman"/>
                          <a:cs typeface="Calibri"/>
                        </a:rPr>
                        <a:t>Cone bearing (Engine)</a:t>
                      </a:r>
                      <a:endParaRPr lang="en-GB" sz="1200" dirty="0">
                        <a:solidFill>
                          <a:srgbClr val="FF0000"/>
                        </a:solidFill>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200" b="0" i="0" u="none" strike="noStrike" dirty="0">
                          <a:solidFill>
                            <a:srgbClr val="FF0000"/>
                          </a:solidFill>
                          <a:latin typeface="+mn-lt"/>
                        </a:rPr>
                        <a:t>62.3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Aft>
                          <a:spcPts val="0"/>
                        </a:spcAft>
                      </a:pPr>
                      <a:r>
                        <a:rPr lang="en-US" sz="1200" dirty="0">
                          <a:solidFill>
                            <a:srgbClr val="FF0000"/>
                          </a:solidFill>
                          <a:latin typeface="+mn-lt"/>
                          <a:ea typeface="Times New Roman"/>
                          <a:cs typeface="Calibri"/>
                        </a:rPr>
                        <a:t>30.8</a:t>
                      </a:r>
                      <a:endParaRPr lang="en-GB" sz="1200" dirty="0">
                        <a:solidFill>
                          <a:srgbClr val="FF0000"/>
                        </a:solidFill>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b"/>
                      <a:r>
                        <a:rPr lang="en-GB" sz="1200" b="0" i="0" u="none" strike="noStrike" dirty="0">
                          <a:solidFill>
                            <a:srgbClr val="FF0000"/>
                          </a:solidFill>
                          <a:latin typeface="+mn-lt"/>
                        </a:rPr>
                        <a:t>20333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200" b="0" i="0" u="none" strike="noStrike" dirty="0">
                          <a:solidFill>
                            <a:srgbClr val="FF0000"/>
                          </a:solidFill>
                          <a:latin typeface="+mn-lt"/>
                        </a:rPr>
                        <a:t>8.9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143909">
                <a:tc>
                  <a:txBody>
                    <a:bodyPr/>
                    <a:lstStyle/>
                    <a:p>
                      <a:pPr algn="l">
                        <a:spcAft>
                          <a:spcPts val="0"/>
                        </a:spcAft>
                      </a:pPr>
                      <a:r>
                        <a:rPr lang="en-US" sz="1200" dirty="0">
                          <a:solidFill>
                            <a:srgbClr val="000000"/>
                          </a:solidFill>
                          <a:latin typeface="+mn-lt"/>
                          <a:ea typeface="Times New Roman"/>
                          <a:cs typeface="Calibri"/>
                        </a:rPr>
                        <a:t>Plunger</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8.3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45000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19.7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43909">
                <a:tc>
                  <a:txBody>
                    <a:bodyPr/>
                    <a:lstStyle/>
                    <a:p>
                      <a:pPr algn="l">
                        <a:spcAft>
                          <a:spcPts val="0"/>
                        </a:spcAft>
                      </a:pPr>
                      <a:r>
                        <a:rPr lang="en-US" sz="1200" dirty="0">
                          <a:latin typeface="+mn-lt"/>
                          <a:ea typeface="Times New Roman"/>
                          <a:cs typeface="Calibri"/>
                        </a:rPr>
                        <a:t>Ring piston</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8.3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10000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latin typeface="+mn-lt"/>
                        </a:rPr>
                        <a:t>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76306">
                <a:tc>
                  <a:txBody>
                    <a:bodyPr/>
                    <a:lstStyle/>
                    <a:p>
                      <a:pPr algn="l">
                        <a:spcAft>
                          <a:spcPts val="0"/>
                        </a:spcAft>
                      </a:pPr>
                      <a:r>
                        <a:rPr lang="en-US" sz="1200" dirty="0">
                          <a:solidFill>
                            <a:srgbClr val="FF0000"/>
                          </a:solidFill>
                          <a:latin typeface="+mn-lt"/>
                          <a:ea typeface="Times New Roman"/>
                          <a:cs typeface="Calibri"/>
                        </a:rPr>
                        <a:t>Other Engine parts</a:t>
                      </a:r>
                      <a:endParaRPr lang="en-GB" sz="1200" dirty="0">
                        <a:solidFill>
                          <a:srgbClr val="FF0000"/>
                        </a:solidFill>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200" b="0" i="0" u="none" strike="noStrike" dirty="0">
                          <a:solidFill>
                            <a:srgbClr val="FF0000"/>
                          </a:solidFill>
                          <a:latin typeface="+mn-lt"/>
                        </a:rPr>
                        <a:t>76.9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Aft>
                          <a:spcPts val="0"/>
                        </a:spcAft>
                      </a:pPr>
                      <a:r>
                        <a:rPr lang="en-US" sz="1200" dirty="0">
                          <a:solidFill>
                            <a:srgbClr val="FF0000"/>
                          </a:solidFill>
                          <a:latin typeface="+mn-lt"/>
                          <a:ea typeface="Times New Roman"/>
                          <a:cs typeface="Calibri"/>
                        </a:rPr>
                        <a:t>23.1</a:t>
                      </a:r>
                      <a:endParaRPr lang="en-GB" sz="1200" dirty="0">
                        <a:solidFill>
                          <a:srgbClr val="FF0000"/>
                        </a:solidFill>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b"/>
                      <a:r>
                        <a:rPr lang="en-GB" sz="1200" b="0" i="0" u="none" strike="noStrike" dirty="0">
                          <a:solidFill>
                            <a:srgbClr val="FF0000"/>
                          </a:solidFill>
                          <a:latin typeface="+mn-lt"/>
                        </a:rPr>
                        <a:t>44400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200" b="0" i="0" u="none" strike="noStrike" dirty="0">
                          <a:solidFill>
                            <a:srgbClr val="FF0000"/>
                          </a:solidFill>
                          <a:latin typeface="+mn-lt"/>
                        </a:rPr>
                        <a:t>19.5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9"/>
                  </a:ext>
                </a:extLst>
              </a:tr>
              <a:tr h="143909">
                <a:tc>
                  <a:txBody>
                    <a:bodyPr/>
                    <a:lstStyle/>
                    <a:p>
                      <a:pPr algn="l">
                        <a:spcAft>
                          <a:spcPts val="0"/>
                        </a:spcAft>
                      </a:pPr>
                      <a:r>
                        <a:rPr lang="en-US" sz="1200" dirty="0">
                          <a:solidFill>
                            <a:srgbClr val="000000"/>
                          </a:solidFill>
                          <a:latin typeface="+mn-lt"/>
                          <a:ea typeface="Times New Roman"/>
                          <a:cs typeface="Calibri"/>
                        </a:rPr>
                        <a:t>Oil filter</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8.3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9000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latin typeface="+mn-lt"/>
                        </a:rPr>
                        <a:t>3.9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43909">
                <a:tc>
                  <a:txBody>
                    <a:bodyPr/>
                    <a:lstStyle/>
                    <a:p>
                      <a:pPr algn="l">
                        <a:spcAft>
                          <a:spcPts val="0"/>
                        </a:spcAft>
                      </a:pPr>
                      <a:r>
                        <a:rPr lang="en-US" sz="1200">
                          <a:solidFill>
                            <a:srgbClr val="000000"/>
                          </a:solidFill>
                          <a:latin typeface="+mn-lt"/>
                          <a:ea typeface="Times New Roman"/>
                          <a:cs typeface="Calibri"/>
                        </a:rPr>
                        <a:t>Blower</a:t>
                      </a:r>
                      <a:endParaRPr lang="en-GB" sz="120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8.3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6750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latin typeface="+mn-lt"/>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43909">
                <a:tc>
                  <a:txBody>
                    <a:bodyPr/>
                    <a:lstStyle/>
                    <a:p>
                      <a:pPr algn="l">
                        <a:spcAft>
                          <a:spcPts val="0"/>
                        </a:spcAft>
                      </a:pPr>
                      <a:r>
                        <a:rPr lang="en-US" sz="1200">
                          <a:solidFill>
                            <a:srgbClr val="000000"/>
                          </a:solidFill>
                          <a:latin typeface="+mn-lt"/>
                          <a:ea typeface="Times New Roman"/>
                          <a:cs typeface="Calibri"/>
                        </a:rPr>
                        <a:t>Bolts</a:t>
                      </a:r>
                      <a:endParaRPr lang="en-GB" sz="120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16.7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latin typeface="+mn-lt"/>
                        </a:rPr>
                        <a:t>0.2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43909">
                <a:tc>
                  <a:txBody>
                    <a:bodyPr/>
                    <a:lstStyle/>
                    <a:p>
                      <a:pPr algn="l">
                        <a:spcAft>
                          <a:spcPts val="0"/>
                        </a:spcAft>
                      </a:pPr>
                      <a:r>
                        <a:rPr lang="en-US" sz="1200">
                          <a:solidFill>
                            <a:srgbClr val="000000"/>
                          </a:solidFill>
                          <a:latin typeface="+mn-lt"/>
                          <a:ea typeface="Times New Roman"/>
                          <a:cs typeface="Calibri"/>
                        </a:rPr>
                        <a:t>Fuel pipe</a:t>
                      </a:r>
                      <a:endParaRPr lang="en-GB" sz="120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8.3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3000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latin typeface="+mn-lt"/>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76306">
                <a:tc>
                  <a:txBody>
                    <a:bodyPr/>
                    <a:lstStyle/>
                    <a:p>
                      <a:pPr algn="l">
                        <a:spcAft>
                          <a:spcPts val="0"/>
                        </a:spcAft>
                      </a:pPr>
                      <a:r>
                        <a:rPr lang="en-US" sz="1200">
                          <a:solidFill>
                            <a:srgbClr val="000000"/>
                          </a:solidFill>
                          <a:latin typeface="+mn-lt"/>
                          <a:ea typeface="Times New Roman"/>
                          <a:cs typeface="Calibri"/>
                        </a:rPr>
                        <a:t>nozzles</a:t>
                      </a:r>
                      <a:endParaRPr lang="en-GB" sz="120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8.3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10500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latin typeface="+mn-lt"/>
                        </a:rPr>
                        <a:t>4.6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43909">
                <a:tc>
                  <a:txBody>
                    <a:bodyPr/>
                    <a:lstStyle/>
                    <a:p>
                      <a:pPr algn="l">
                        <a:spcAft>
                          <a:spcPts val="0"/>
                        </a:spcAft>
                      </a:pPr>
                      <a:r>
                        <a:rPr lang="en-US" sz="1200" dirty="0">
                          <a:solidFill>
                            <a:srgbClr val="000000"/>
                          </a:solidFill>
                          <a:latin typeface="+mn-lt"/>
                          <a:ea typeface="Times New Roman"/>
                          <a:cs typeface="Calibri"/>
                        </a:rPr>
                        <a:t>shelling drum</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25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latin typeface="+mn-lt"/>
                          <a:ea typeface="Times New Roman"/>
                          <a:cs typeface="Calibri"/>
                        </a:rPr>
                        <a:t>0</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7500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latin typeface="+mn-lt"/>
                        </a:rPr>
                        <a:t>3.3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276306">
                <a:tc>
                  <a:txBody>
                    <a:bodyPr/>
                    <a:lstStyle/>
                    <a:p>
                      <a:pPr algn="l">
                        <a:spcAft>
                          <a:spcPts val="0"/>
                        </a:spcAft>
                      </a:pPr>
                      <a:r>
                        <a:rPr lang="en-US" sz="1200" dirty="0">
                          <a:solidFill>
                            <a:srgbClr val="000000"/>
                          </a:solidFill>
                          <a:latin typeface="+mn-lt"/>
                          <a:ea typeface="Times New Roman"/>
                          <a:cs typeface="Calibri"/>
                        </a:rPr>
                        <a:t>wheels</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38.5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solidFill>
                            <a:srgbClr val="000000"/>
                          </a:solidFill>
                          <a:latin typeface="+mn-lt"/>
                          <a:ea typeface="Times New Roman"/>
                          <a:cs typeface="Calibri"/>
                        </a:rPr>
                        <a:t>7.7</a:t>
                      </a:r>
                      <a:endParaRPr lang="en-GB" sz="1200" dirty="0">
                        <a:latin typeface="+mn-lt"/>
                        <a:ea typeface="Times New Roman"/>
                        <a:cs typeface="Angsana New"/>
                      </a:endParaRPr>
                    </a:p>
                  </a:txBody>
                  <a:tcPr marL="51807" marR="518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200" b="0" i="0" u="none" strike="noStrike" dirty="0">
                          <a:solidFill>
                            <a:srgbClr val="000000"/>
                          </a:solidFill>
                          <a:latin typeface="+mn-lt"/>
                        </a:rPr>
                        <a:t>6000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latin typeface="+mn-lt"/>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1377598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3962400" cy="609600"/>
          </a:xfrm>
        </p:spPr>
        <p:txBody>
          <a:bodyPr>
            <a:normAutofit fontScale="90000"/>
          </a:bodyPr>
          <a:lstStyle/>
          <a:p>
            <a:r>
              <a:rPr lang="en-US" altLang="en-US" dirty="0">
                <a:solidFill>
                  <a:srgbClr val="651D32"/>
                </a:solidFill>
              </a:rPr>
              <a:t>SOURCES OF SPARE PARTS</a:t>
            </a:r>
          </a:p>
        </p:txBody>
      </p:sp>
      <p:graphicFrame>
        <p:nvGraphicFramePr>
          <p:cNvPr id="4" name="Chart 3">
            <a:extLst>
              <a:ext uri="{FF2B5EF4-FFF2-40B4-BE49-F238E27FC236}">
                <a16:creationId xmlns:a16="http://schemas.microsoft.com/office/drawing/2014/main" id="{8CD7B128-F6C8-6D41-B632-873DF11A04D5}"/>
              </a:ext>
            </a:extLst>
          </p:cNvPr>
          <p:cNvGraphicFramePr/>
          <p:nvPr>
            <p:extLst>
              <p:ext uri="{D42A27DB-BD31-4B8C-83A1-F6EECF244321}">
                <p14:modId xmlns:p14="http://schemas.microsoft.com/office/powerpoint/2010/main" val="2141892822"/>
              </p:ext>
            </p:extLst>
          </p:nvPr>
        </p:nvGraphicFramePr>
        <p:xfrm>
          <a:off x="637478" y="1371600"/>
          <a:ext cx="6768752" cy="3672408"/>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a:extLst>
              <a:ext uri="{FF2B5EF4-FFF2-40B4-BE49-F238E27FC236}">
                <a16:creationId xmlns:a16="http://schemas.microsoft.com/office/drawing/2014/main" id="{B27784A5-2624-5C41-AC8D-7989C0EA7002}"/>
              </a:ext>
            </a:extLst>
          </p:cNvPr>
          <p:cNvSpPr/>
          <p:nvPr/>
        </p:nvSpPr>
        <p:spPr>
          <a:xfrm>
            <a:off x="637478" y="5196408"/>
            <a:ext cx="7058722" cy="369332"/>
          </a:xfrm>
          <a:prstGeom prst="rect">
            <a:avLst/>
          </a:prstGeom>
        </p:spPr>
        <p:txBody>
          <a:bodyPr wrap="square">
            <a:spAutoFit/>
          </a:bodyPr>
          <a:lstStyle/>
          <a:p>
            <a:r>
              <a:rPr lang="en-US" dirty="0"/>
              <a:t>69% of groups accessed spare-parts away from village-based outlets </a:t>
            </a:r>
            <a:endParaRPr lang="en-GB" dirty="0"/>
          </a:p>
        </p:txBody>
      </p:sp>
    </p:spTree>
    <p:extLst>
      <p:ext uri="{BB962C8B-B14F-4D97-AF65-F5344CB8AC3E}">
        <p14:creationId xmlns:p14="http://schemas.microsoft.com/office/powerpoint/2010/main" val="3023040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8210872" cy="609600"/>
          </a:xfrm>
        </p:spPr>
        <p:txBody>
          <a:bodyPr>
            <a:normAutofit fontScale="90000"/>
          </a:bodyPr>
          <a:lstStyle/>
          <a:p>
            <a:r>
              <a:rPr lang="en-US" altLang="en-US" dirty="0">
                <a:solidFill>
                  <a:srgbClr val="651D32"/>
                </a:solidFill>
              </a:rPr>
              <a:t>WHAT DO FARMERS THINKS ARE KEY BENEFITS OF CONTINUING TO USE MECHANIZED SHELLERS?</a:t>
            </a:r>
          </a:p>
        </p:txBody>
      </p:sp>
      <p:graphicFrame>
        <p:nvGraphicFramePr>
          <p:cNvPr id="4" name="Chart 3">
            <a:extLst>
              <a:ext uri="{FF2B5EF4-FFF2-40B4-BE49-F238E27FC236}">
                <a16:creationId xmlns:a16="http://schemas.microsoft.com/office/drawing/2014/main" id="{623173AA-A56A-2544-A44E-BE0DE106431D}"/>
              </a:ext>
            </a:extLst>
          </p:cNvPr>
          <p:cNvGraphicFramePr/>
          <p:nvPr>
            <p:extLst>
              <p:ext uri="{D42A27DB-BD31-4B8C-83A1-F6EECF244321}">
                <p14:modId xmlns:p14="http://schemas.microsoft.com/office/powerpoint/2010/main" val="3153119076"/>
              </p:ext>
            </p:extLst>
          </p:nvPr>
        </p:nvGraphicFramePr>
        <p:xfrm>
          <a:off x="685800" y="1371600"/>
          <a:ext cx="8001000" cy="3429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17185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fontScale="90000"/>
          </a:bodyPr>
          <a:lstStyle/>
          <a:p>
            <a:r>
              <a:rPr lang="en-US" altLang="en-US" dirty="0">
                <a:solidFill>
                  <a:srgbClr val="651D32"/>
                </a:solidFill>
              </a:rPr>
              <a:t>ARE THERE DIFFERENCES IN THE WAY MEN AND WOMEN RATE THE BENEFITS?</a:t>
            </a:r>
          </a:p>
        </p:txBody>
      </p:sp>
      <p:pic>
        <p:nvPicPr>
          <p:cNvPr id="2" name="Picture 1">
            <a:extLst>
              <a:ext uri="{FF2B5EF4-FFF2-40B4-BE49-F238E27FC236}">
                <a16:creationId xmlns:a16="http://schemas.microsoft.com/office/drawing/2014/main" id="{C99C8450-4B4B-B94D-B445-2E0794616D45}"/>
              </a:ext>
            </a:extLst>
          </p:cNvPr>
          <p:cNvPicPr>
            <a:picLocks noChangeAspect="1"/>
          </p:cNvPicPr>
          <p:nvPr/>
        </p:nvPicPr>
        <p:blipFill>
          <a:blip r:embed="rId2"/>
          <a:stretch>
            <a:fillRect/>
          </a:stretch>
        </p:blipFill>
        <p:spPr>
          <a:xfrm>
            <a:off x="609600" y="1549400"/>
            <a:ext cx="8032750" cy="4699000"/>
          </a:xfrm>
          <a:prstGeom prst="rect">
            <a:avLst/>
          </a:prstGeom>
        </p:spPr>
      </p:pic>
    </p:spTree>
    <p:extLst>
      <p:ext uri="{BB962C8B-B14F-4D97-AF65-F5344CB8AC3E}">
        <p14:creationId xmlns:p14="http://schemas.microsoft.com/office/powerpoint/2010/main" val="192625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8305800" cy="609600"/>
          </a:xfrm>
        </p:spPr>
        <p:txBody>
          <a:bodyPr>
            <a:normAutofit fontScale="90000"/>
          </a:bodyPr>
          <a:lstStyle/>
          <a:p>
            <a:r>
              <a:rPr lang="en-US" altLang="en-US" dirty="0">
                <a:solidFill>
                  <a:srgbClr val="651D32"/>
                </a:solidFill>
              </a:rPr>
              <a:t>ADAPTATIONS: WHAT ARE FARMERS ARE ATTEMPTING OR RECOMMENDING FOR IMPROVEMENT</a:t>
            </a:r>
          </a:p>
        </p:txBody>
      </p:sp>
      <p:pic>
        <p:nvPicPr>
          <p:cNvPr id="2" name="Picture 1">
            <a:extLst>
              <a:ext uri="{FF2B5EF4-FFF2-40B4-BE49-F238E27FC236}">
                <a16:creationId xmlns:a16="http://schemas.microsoft.com/office/drawing/2014/main" id="{B862A224-FC33-DE45-B793-1662372A2D0B}"/>
              </a:ext>
            </a:extLst>
          </p:cNvPr>
          <p:cNvPicPr>
            <a:picLocks noChangeAspect="1"/>
          </p:cNvPicPr>
          <p:nvPr/>
        </p:nvPicPr>
        <p:blipFill>
          <a:blip r:embed="rId2"/>
          <a:stretch>
            <a:fillRect/>
          </a:stretch>
        </p:blipFill>
        <p:spPr>
          <a:xfrm>
            <a:off x="762000" y="1600200"/>
            <a:ext cx="6645285" cy="3124200"/>
          </a:xfrm>
          <a:prstGeom prst="rect">
            <a:avLst/>
          </a:prstGeom>
        </p:spPr>
      </p:pic>
      <p:pic>
        <p:nvPicPr>
          <p:cNvPr id="3" name="Picture 2">
            <a:extLst>
              <a:ext uri="{FF2B5EF4-FFF2-40B4-BE49-F238E27FC236}">
                <a16:creationId xmlns:a16="http://schemas.microsoft.com/office/drawing/2014/main" id="{CEE3B9D6-656D-8748-83A1-A88391DFE558}"/>
              </a:ext>
            </a:extLst>
          </p:cNvPr>
          <p:cNvPicPr>
            <a:picLocks noChangeAspect="1"/>
          </p:cNvPicPr>
          <p:nvPr/>
        </p:nvPicPr>
        <p:blipFill>
          <a:blip r:embed="rId3"/>
          <a:stretch>
            <a:fillRect/>
          </a:stretch>
        </p:blipFill>
        <p:spPr>
          <a:xfrm>
            <a:off x="6389649" y="1631950"/>
            <a:ext cx="2743200" cy="3594100"/>
          </a:xfrm>
          <a:prstGeom prst="rect">
            <a:avLst/>
          </a:prstGeom>
        </p:spPr>
      </p:pic>
    </p:spTree>
    <p:extLst>
      <p:ext uri="{BB962C8B-B14F-4D97-AF65-F5344CB8AC3E}">
        <p14:creationId xmlns:p14="http://schemas.microsoft.com/office/powerpoint/2010/main" val="2644867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3962400" cy="609600"/>
          </a:xfrm>
        </p:spPr>
        <p:txBody>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685800"/>
          </a:xfrm>
        </p:spPr>
        <p:txBody>
          <a:bodyPr>
            <a:normAutofit lnSpcReduction="10000"/>
          </a:bodyPr>
          <a:lstStyle/>
          <a:p>
            <a:pPr marL="114300" indent="0">
              <a:buNone/>
            </a:pPr>
            <a:r>
              <a:rPr lang="en-US" altLang="en-US" dirty="0">
                <a:solidFill>
                  <a:schemeClr val="tx1"/>
                </a:solidFill>
              </a:rPr>
              <a:t>Four (4) videos – farmer voices on mechanization and improved storage recorded (Morogoro/ </a:t>
            </a:r>
            <a:r>
              <a:rPr lang="en-US" altLang="en-US" dirty="0" err="1">
                <a:solidFill>
                  <a:schemeClr val="tx1"/>
                </a:solidFill>
              </a:rPr>
              <a:t>Mbozi</a:t>
            </a:r>
            <a:r>
              <a:rPr lang="en-US" altLang="en-US" dirty="0">
                <a:solidFill>
                  <a:schemeClr val="tx1"/>
                </a:solidFill>
              </a:rPr>
              <a:t>)</a:t>
            </a:r>
          </a:p>
        </p:txBody>
      </p:sp>
      <p:sp>
        <p:nvSpPr>
          <p:cNvPr id="4" name="Content Placeholder 2">
            <a:extLst>
              <a:ext uri="{FF2B5EF4-FFF2-40B4-BE49-F238E27FC236}">
                <a16:creationId xmlns:a16="http://schemas.microsoft.com/office/drawing/2014/main" id="{AFCA863F-ED27-8946-8516-DC917DB0D953}"/>
              </a:ext>
            </a:extLst>
          </p:cNvPr>
          <p:cNvSpPr txBox="1">
            <a:spLocks/>
          </p:cNvSpPr>
          <p:nvPr/>
        </p:nvSpPr>
        <p:spPr>
          <a:xfrm>
            <a:off x="586311" y="5581186"/>
            <a:ext cx="7772400" cy="685800"/>
          </a:xfrm>
          <a:prstGeom prst="rect">
            <a:avLst/>
          </a:prstGeom>
        </p:spPr>
        <p:txBody>
          <a:bodyPr vert="horz" lIns="91440" tIns="45720" rIns="91440" bIns="45720" rtlCol="0">
            <a:normAutofit lnSpcReduction="10000"/>
          </a:bodyPr>
          <a:lst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14300" indent="0">
              <a:buNone/>
            </a:pPr>
            <a:r>
              <a:rPr lang="en-US" altLang="en-US" dirty="0">
                <a:solidFill>
                  <a:schemeClr val="tx1"/>
                </a:solidFill>
              </a:rPr>
              <a:t>Videos used to demonstrate &amp; communicate technology impacts in 4  new districts (Momba, </a:t>
            </a:r>
            <a:r>
              <a:rPr lang="en-US" altLang="en-US" dirty="0" err="1">
                <a:solidFill>
                  <a:schemeClr val="tx1"/>
                </a:solidFill>
              </a:rPr>
              <a:t>Wagingombe</a:t>
            </a:r>
            <a:r>
              <a:rPr lang="en-US" altLang="en-US" dirty="0">
                <a:solidFill>
                  <a:schemeClr val="tx1"/>
                </a:solidFill>
              </a:rPr>
              <a:t>, Mufindi, Mbarali)</a:t>
            </a:r>
          </a:p>
        </p:txBody>
      </p:sp>
      <p:pic>
        <p:nvPicPr>
          <p:cNvPr id="2" name="Picture 1">
            <a:extLst>
              <a:ext uri="{FF2B5EF4-FFF2-40B4-BE49-F238E27FC236}">
                <a16:creationId xmlns:a16="http://schemas.microsoft.com/office/drawing/2014/main" id="{BAD81767-5116-5B41-B41C-5245BC752DDD}"/>
              </a:ext>
            </a:extLst>
          </p:cNvPr>
          <p:cNvPicPr>
            <a:picLocks noChangeAspect="1"/>
          </p:cNvPicPr>
          <p:nvPr/>
        </p:nvPicPr>
        <p:blipFill>
          <a:blip r:embed="rId2"/>
          <a:stretch>
            <a:fillRect/>
          </a:stretch>
        </p:blipFill>
        <p:spPr>
          <a:xfrm>
            <a:off x="838200" y="2248985"/>
            <a:ext cx="6176599" cy="3311757"/>
          </a:xfrm>
          <a:prstGeom prst="rect">
            <a:avLst/>
          </a:prstGeom>
        </p:spPr>
      </p:pic>
    </p:spTree>
    <p:extLst>
      <p:ext uri="{BB962C8B-B14F-4D97-AF65-F5344CB8AC3E}">
        <p14:creationId xmlns:p14="http://schemas.microsoft.com/office/powerpoint/2010/main" val="792870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p:cNvSpPr>
          <p:nvPr>
            <p:ph idx="1"/>
          </p:nvPr>
        </p:nvSpPr>
        <p:spPr>
          <a:xfrm>
            <a:off x="597462" y="1447800"/>
            <a:ext cx="7772400" cy="990600"/>
          </a:xfrm>
        </p:spPr>
        <p:txBody>
          <a:bodyPr>
            <a:normAutofit lnSpcReduction="10000"/>
          </a:bodyPr>
          <a:lstStyle/>
          <a:p>
            <a:pPr marL="457200" indent="-342900"/>
            <a:r>
              <a:rPr lang="en-US" altLang="en-US" dirty="0">
                <a:solidFill>
                  <a:schemeClr val="tx1"/>
                </a:solidFill>
              </a:rPr>
              <a:t> Formulated 18 short messages on PH best practices</a:t>
            </a:r>
          </a:p>
          <a:p>
            <a:pPr marL="457200" indent="-342900"/>
            <a:r>
              <a:rPr lang="en-US" altLang="en-US" dirty="0">
                <a:solidFill>
                  <a:schemeClr val="tx1"/>
                </a:solidFill>
              </a:rPr>
              <a:t> Currently being disseminated via Mwanga platform   </a:t>
            </a:r>
          </a:p>
          <a:p>
            <a:pPr marL="114300" indent="0">
              <a:buNone/>
            </a:pPr>
            <a:endParaRPr lang="en-US" altLang="en-US" dirty="0">
              <a:solidFill>
                <a:schemeClr val="tx1"/>
              </a:solidFill>
            </a:endParaRPr>
          </a:p>
        </p:txBody>
      </p:sp>
      <p:pic>
        <p:nvPicPr>
          <p:cNvPr id="2" name="Picture 1">
            <a:extLst>
              <a:ext uri="{FF2B5EF4-FFF2-40B4-BE49-F238E27FC236}">
                <a16:creationId xmlns:a16="http://schemas.microsoft.com/office/drawing/2014/main" id="{837537C1-F5C2-E147-8127-76F9C02CBF0D}"/>
              </a:ext>
            </a:extLst>
          </p:cNvPr>
          <p:cNvPicPr>
            <a:picLocks noChangeAspect="1"/>
          </p:cNvPicPr>
          <p:nvPr/>
        </p:nvPicPr>
        <p:blipFill>
          <a:blip r:embed="rId2"/>
          <a:stretch>
            <a:fillRect/>
          </a:stretch>
        </p:blipFill>
        <p:spPr>
          <a:xfrm>
            <a:off x="1244600" y="2421673"/>
            <a:ext cx="7321396" cy="2683727"/>
          </a:xfrm>
          <a:prstGeom prst="rect">
            <a:avLst/>
          </a:prstGeom>
        </p:spPr>
      </p:pic>
    </p:spTree>
    <p:extLst>
      <p:ext uri="{BB962C8B-B14F-4D97-AF65-F5344CB8AC3E}">
        <p14:creationId xmlns:p14="http://schemas.microsoft.com/office/powerpoint/2010/main" val="10547082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3962400" cy="609600"/>
          </a:xfrm>
        </p:spPr>
        <p:txBody>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914400"/>
          </a:xfrm>
        </p:spPr>
        <p:txBody>
          <a:bodyPr/>
          <a:lstStyle/>
          <a:p>
            <a:pPr marL="457200" indent="-342900"/>
            <a:r>
              <a:rPr lang="en-US" altLang="en-US" dirty="0">
                <a:solidFill>
                  <a:schemeClr val="tx1"/>
                </a:solidFill>
              </a:rPr>
              <a:t>Training on maize and rice quality standards &amp; specifications</a:t>
            </a:r>
          </a:p>
          <a:p>
            <a:pPr marL="457200" indent="-342900"/>
            <a:r>
              <a:rPr lang="en-US" altLang="en-US" dirty="0">
                <a:solidFill>
                  <a:schemeClr val="tx1"/>
                </a:solidFill>
              </a:rPr>
              <a:t>Extension workers and PO leaders to be farmer trainers</a:t>
            </a:r>
          </a:p>
        </p:txBody>
      </p:sp>
      <p:sp>
        <p:nvSpPr>
          <p:cNvPr id="2" name="Rectangle 1">
            <a:extLst>
              <a:ext uri="{FF2B5EF4-FFF2-40B4-BE49-F238E27FC236}">
                <a16:creationId xmlns:a16="http://schemas.microsoft.com/office/drawing/2014/main" id="{0F270832-3CD9-DE42-BD4C-533016031758}"/>
              </a:ext>
            </a:extLst>
          </p:cNvPr>
          <p:cNvSpPr/>
          <p:nvPr/>
        </p:nvSpPr>
        <p:spPr>
          <a:xfrm>
            <a:off x="1066800" y="2286000"/>
            <a:ext cx="3352800" cy="2862322"/>
          </a:xfrm>
          <a:prstGeom prst="rect">
            <a:avLst/>
          </a:prstGeom>
        </p:spPr>
        <p:txBody>
          <a:bodyPr wrap="square">
            <a:spAutoFit/>
          </a:bodyPr>
          <a:lstStyle/>
          <a:p>
            <a:pPr marL="285750" indent="-285750">
              <a:buFont typeface="Courier New" panose="02070309020205020404" pitchFamily="49" charset="0"/>
              <a:buChar char="o"/>
            </a:pPr>
            <a:r>
              <a:rPr lang="en-US" dirty="0"/>
              <a:t>Grain quality parameters </a:t>
            </a:r>
          </a:p>
          <a:p>
            <a:pPr marL="285750" indent="-285750">
              <a:buFont typeface="Courier New" panose="02070309020205020404" pitchFamily="49" charset="0"/>
              <a:buChar char="o"/>
            </a:pPr>
            <a:r>
              <a:rPr lang="en-US" dirty="0"/>
              <a:t>Sampling and assessment of quality</a:t>
            </a:r>
          </a:p>
          <a:p>
            <a:pPr marL="285750" indent="-285750">
              <a:buFont typeface="Courier New" panose="02070309020205020404" pitchFamily="49" charset="0"/>
              <a:buChar char="o"/>
            </a:pPr>
            <a:r>
              <a:rPr lang="en-US" dirty="0"/>
              <a:t>East African grain standards/ specifications</a:t>
            </a:r>
          </a:p>
          <a:p>
            <a:pPr marL="285750" indent="-285750">
              <a:buFont typeface="Courier New" panose="02070309020205020404" pitchFamily="49" charset="0"/>
              <a:buChar char="o"/>
            </a:pPr>
            <a:r>
              <a:rPr lang="en-US" dirty="0"/>
              <a:t>Grain moisture management</a:t>
            </a:r>
          </a:p>
          <a:p>
            <a:pPr marL="285750" indent="-285750">
              <a:buFont typeface="Courier New" panose="02070309020205020404" pitchFamily="49" charset="0"/>
              <a:buChar char="o"/>
            </a:pPr>
            <a:r>
              <a:rPr lang="en-US" dirty="0"/>
              <a:t>Aflatoxin management</a:t>
            </a:r>
          </a:p>
          <a:p>
            <a:pPr marL="285750" indent="-285750">
              <a:buFont typeface="Courier New" panose="02070309020205020404" pitchFamily="49" charset="0"/>
              <a:buChar char="o"/>
            </a:pPr>
            <a:r>
              <a:rPr lang="en-US" dirty="0"/>
              <a:t>Post-harvest techniques for quality improvement</a:t>
            </a:r>
          </a:p>
          <a:p>
            <a:pPr marL="285750" indent="-285750">
              <a:buFont typeface="Courier New" panose="02070309020205020404" pitchFamily="49" charset="0"/>
              <a:buChar char="o"/>
            </a:pPr>
            <a:endParaRPr lang="en-US" dirty="0"/>
          </a:p>
        </p:txBody>
      </p:sp>
      <p:pic>
        <p:nvPicPr>
          <p:cNvPr id="5" name="Picture 4">
            <a:extLst>
              <a:ext uri="{FF2B5EF4-FFF2-40B4-BE49-F238E27FC236}">
                <a16:creationId xmlns:a16="http://schemas.microsoft.com/office/drawing/2014/main" id="{1A9F2255-8E5A-FA46-8DAD-0B754361C9D8}"/>
              </a:ext>
            </a:extLst>
          </p:cNvPr>
          <p:cNvPicPr>
            <a:picLocks noChangeAspect="1"/>
          </p:cNvPicPr>
          <p:nvPr/>
        </p:nvPicPr>
        <p:blipFill>
          <a:blip r:embed="rId2" cstate="print">
            <a:extLst>
              <a:ext uri="{28A0092B-C50C-407E-A947-70E740481C1C}">
                <a14:useLocalDpi xmlns:a14="http://schemas.microsoft.com/office/drawing/2010/main" val="0"/>
              </a:ext>
            </a:extLst>
          </a:blip>
          <a:srcRect r="4010"/>
          <a:stretch>
            <a:fillRect/>
          </a:stretch>
        </p:blipFill>
        <p:spPr>
          <a:xfrm>
            <a:off x="4862033" y="2362200"/>
            <a:ext cx="3960440" cy="2320802"/>
          </a:xfrm>
          <a:prstGeom prst="rect">
            <a:avLst/>
          </a:prstGeom>
        </p:spPr>
      </p:pic>
    </p:spTree>
    <p:extLst>
      <p:ext uri="{BB962C8B-B14F-4D97-AF65-F5344CB8AC3E}">
        <p14:creationId xmlns:p14="http://schemas.microsoft.com/office/powerpoint/2010/main" val="40648310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3962400" cy="609600"/>
          </a:xfrm>
        </p:spPr>
        <p:txBody>
          <a:bodyPr/>
          <a:lstStyle/>
          <a:p>
            <a:endParaRPr lang="en-US" altLang="en-US" dirty="0">
              <a:solidFill>
                <a:srgbClr val="651D32"/>
              </a:solidFill>
            </a:endParaRPr>
          </a:p>
        </p:txBody>
      </p:sp>
      <p:pic>
        <p:nvPicPr>
          <p:cNvPr id="4" name="Picture 4" descr="E:\IITA\Documents\IITA\Africa_RISING NAFAKA II\Workplan 2018_19\Q3\DSCN6334.JPG">
            <a:extLst>
              <a:ext uri="{FF2B5EF4-FFF2-40B4-BE49-F238E27FC236}">
                <a16:creationId xmlns:a16="http://schemas.microsoft.com/office/drawing/2014/main" id="{E001CA04-E99D-634F-8485-B33231D07AD5}"/>
              </a:ext>
            </a:extLst>
          </p:cNvPr>
          <p:cNvPicPr>
            <a:picLocks noChangeAspect="1" noChangeArrowheads="1"/>
          </p:cNvPicPr>
          <p:nvPr/>
        </p:nvPicPr>
        <p:blipFill>
          <a:blip r:embed="rId2" cstate="print"/>
          <a:srcRect t="6667"/>
          <a:stretch>
            <a:fillRect/>
          </a:stretch>
        </p:blipFill>
        <p:spPr bwMode="auto">
          <a:xfrm>
            <a:off x="609600" y="1359057"/>
            <a:ext cx="6984776" cy="4889343"/>
          </a:xfrm>
          <a:prstGeom prst="rect">
            <a:avLst/>
          </a:prstGeom>
          <a:noFill/>
        </p:spPr>
      </p:pic>
      <p:sp>
        <p:nvSpPr>
          <p:cNvPr id="2" name="Rectangle 1">
            <a:extLst>
              <a:ext uri="{FF2B5EF4-FFF2-40B4-BE49-F238E27FC236}">
                <a16:creationId xmlns:a16="http://schemas.microsoft.com/office/drawing/2014/main" id="{CA7847C5-4531-E64F-8F6C-561CB4844B25}"/>
              </a:ext>
            </a:extLst>
          </p:cNvPr>
          <p:cNvSpPr/>
          <p:nvPr/>
        </p:nvSpPr>
        <p:spPr>
          <a:xfrm>
            <a:off x="541032" y="6265127"/>
            <a:ext cx="7121912" cy="369332"/>
          </a:xfrm>
          <a:prstGeom prst="rect">
            <a:avLst/>
          </a:prstGeom>
        </p:spPr>
        <p:txBody>
          <a:bodyPr wrap="square">
            <a:spAutoFit/>
          </a:bodyPr>
          <a:lstStyle/>
          <a:p>
            <a:r>
              <a:rPr lang="en-US" dirty="0"/>
              <a:t>A training session at </a:t>
            </a:r>
            <a:r>
              <a:rPr lang="en-US" dirty="0" err="1"/>
              <a:t>Mlowo</a:t>
            </a:r>
            <a:r>
              <a:rPr lang="en-US" dirty="0"/>
              <a:t> in </a:t>
            </a:r>
            <a:r>
              <a:rPr lang="en-US" dirty="0" err="1"/>
              <a:t>Mbozi</a:t>
            </a:r>
            <a:r>
              <a:rPr lang="en-US" dirty="0"/>
              <a:t>  district (Photo: J. </a:t>
            </a:r>
            <a:r>
              <a:rPr lang="en-US" dirty="0" err="1"/>
              <a:t>Njela</a:t>
            </a:r>
            <a:r>
              <a:rPr lang="en-US" dirty="0"/>
              <a:t> Gasper/IITA)</a:t>
            </a:r>
          </a:p>
        </p:txBody>
      </p:sp>
    </p:spTree>
    <p:extLst>
      <p:ext uri="{BB962C8B-B14F-4D97-AF65-F5344CB8AC3E}">
        <p14:creationId xmlns:p14="http://schemas.microsoft.com/office/powerpoint/2010/main" val="3688712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3962400" cy="609600"/>
          </a:xfrm>
        </p:spPr>
        <p:txBody>
          <a:bodyPr/>
          <a:lstStyle/>
          <a:p>
            <a:endParaRPr lang="en-US" altLang="en-US" dirty="0">
              <a:solidFill>
                <a:srgbClr val="651D32"/>
              </a:solidFill>
            </a:endParaRPr>
          </a:p>
        </p:txBody>
      </p:sp>
      <p:grpSp>
        <p:nvGrpSpPr>
          <p:cNvPr id="4" name="Group 3">
            <a:extLst>
              <a:ext uri="{FF2B5EF4-FFF2-40B4-BE49-F238E27FC236}">
                <a16:creationId xmlns:a16="http://schemas.microsoft.com/office/drawing/2014/main" id="{EDA1A701-8867-8040-8FDA-97FCFEA0D126}"/>
              </a:ext>
            </a:extLst>
          </p:cNvPr>
          <p:cNvGrpSpPr/>
          <p:nvPr/>
        </p:nvGrpSpPr>
        <p:grpSpPr>
          <a:xfrm>
            <a:off x="637478" y="628185"/>
            <a:ext cx="7201173" cy="5461575"/>
            <a:chOff x="1115243" y="1124744"/>
            <a:chExt cx="7201173" cy="5461575"/>
          </a:xfrm>
        </p:grpSpPr>
        <p:pic>
          <p:nvPicPr>
            <p:cNvPr id="5" name="Picture 2" descr="E:\IITA\Documents\IITA\Africa_RISING NAFAKA II\Workplan 2018_19\Q3\photos\GIKX2676.jpg">
              <a:extLst>
                <a:ext uri="{FF2B5EF4-FFF2-40B4-BE49-F238E27FC236}">
                  <a16:creationId xmlns:a16="http://schemas.microsoft.com/office/drawing/2014/main" id="{17B9E0D7-E1ED-DF42-9A21-C5C00D8A3FF5}"/>
                </a:ext>
              </a:extLst>
            </p:cNvPr>
            <p:cNvPicPr>
              <a:picLocks noChangeAspect="1" noChangeArrowheads="1"/>
            </p:cNvPicPr>
            <p:nvPr/>
          </p:nvPicPr>
          <p:blipFill>
            <a:blip r:embed="rId2" cstate="print"/>
            <a:srcRect/>
            <a:stretch>
              <a:fillRect/>
            </a:stretch>
          </p:blipFill>
          <p:spPr bwMode="auto">
            <a:xfrm>
              <a:off x="4931667" y="1124744"/>
              <a:ext cx="3360373" cy="2520280"/>
            </a:xfrm>
            <a:prstGeom prst="rect">
              <a:avLst/>
            </a:prstGeom>
            <a:noFill/>
          </p:spPr>
        </p:pic>
        <p:pic>
          <p:nvPicPr>
            <p:cNvPr id="6" name="Picture 3" descr="E:\IITA\Documents\IITA\Africa_RISING NAFAKA II\Workplan 2018_19\Q3\photos\FVDL0796.jpg">
              <a:extLst>
                <a:ext uri="{FF2B5EF4-FFF2-40B4-BE49-F238E27FC236}">
                  <a16:creationId xmlns:a16="http://schemas.microsoft.com/office/drawing/2014/main" id="{87D78188-1516-C047-A304-7CF3D00364AE}"/>
                </a:ext>
              </a:extLst>
            </p:cNvPr>
            <p:cNvPicPr>
              <a:picLocks noChangeAspect="1" noChangeArrowheads="1"/>
            </p:cNvPicPr>
            <p:nvPr/>
          </p:nvPicPr>
          <p:blipFill>
            <a:blip r:embed="rId3" cstate="print"/>
            <a:srcRect/>
            <a:stretch>
              <a:fillRect/>
            </a:stretch>
          </p:blipFill>
          <p:spPr bwMode="auto">
            <a:xfrm>
              <a:off x="1115243" y="1124744"/>
              <a:ext cx="3360373" cy="2520280"/>
            </a:xfrm>
            <a:prstGeom prst="rect">
              <a:avLst/>
            </a:prstGeom>
            <a:noFill/>
          </p:spPr>
        </p:pic>
        <p:sp>
          <p:nvSpPr>
            <p:cNvPr id="7" name="TextBox 6">
              <a:extLst>
                <a:ext uri="{FF2B5EF4-FFF2-40B4-BE49-F238E27FC236}">
                  <a16:creationId xmlns:a16="http://schemas.microsoft.com/office/drawing/2014/main" id="{CC1A072E-3393-644C-962D-586D710CCF66}"/>
                </a:ext>
              </a:extLst>
            </p:cNvPr>
            <p:cNvSpPr txBox="1"/>
            <p:nvPr/>
          </p:nvSpPr>
          <p:spPr>
            <a:xfrm>
              <a:off x="1115616" y="6309320"/>
              <a:ext cx="7200800" cy="276999"/>
            </a:xfrm>
            <a:prstGeom prst="rect">
              <a:avLst/>
            </a:prstGeom>
            <a:noFill/>
          </p:spPr>
          <p:txBody>
            <a:bodyPr wrap="square" rtlCol="0">
              <a:spAutoFit/>
            </a:bodyPr>
            <a:lstStyle/>
            <a:p>
              <a:r>
                <a:rPr lang="en-GB" sz="1200" dirty="0"/>
                <a:t>Trainees during in practical sessions in </a:t>
              </a:r>
              <a:r>
                <a:rPr lang="en-GB" sz="1200" dirty="0" err="1"/>
                <a:t>Momba</a:t>
              </a:r>
              <a:r>
                <a:rPr lang="en-GB" sz="1200" dirty="0"/>
                <a:t> and </a:t>
              </a:r>
              <a:r>
                <a:rPr lang="en-GB" sz="1200" dirty="0" err="1"/>
                <a:t>Mbarali</a:t>
              </a:r>
              <a:r>
                <a:rPr lang="en-GB" sz="1200" dirty="0"/>
                <a:t> district, respectively </a:t>
              </a:r>
              <a:r>
                <a:rPr lang="en-GB" sz="1200" i="1" dirty="0"/>
                <a:t>(Photo: A. Gasper/IITA</a:t>
              </a:r>
              <a:r>
                <a:rPr lang="en-GB" sz="1200" dirty="0"/>
                <a:t>)</a:t>
              </a:r>
            </a:p>
          </p:txBody>
        </p:sp>
        <p:pic>
          <p:nvPicPr>
            <p:cNvPr id="8" name="Picture 1" descr="E:\IITA\Documents\IITA\Africa_RISING NAFAKA II\Workplan 2018_19\Q3\DSCN6336.JPG">
              <a:extLst>
                <a:ext uri="{FF2B5EF4-FFF2-40B4-BE49-F238E27FC236}">
                  <a16:creationId xmlns:a16="http://schemas.microsoft.com/office/drawing/2014/main" id="{9E0D8856-36C7-B44B-8A3F-D0AE6438BF87}"/>
                </a:ext>
              </a:extLst>
            </p:cNvPr>
            <p:cNvPicPr>
              <a:picLocks noChangeAspect="1" noChangeArrowheads="1"/>
            </p:cNvPicPr>
            <p:nvPr/>
          </p:nvPicPr>
          <p:blipFill>
            <a:blip r:embed="rId4" cstate="print"/>
            <a:srcRect/>
            <a:stretch>
              <a:fillRect/>
            </a:stretch>
          </p:blipFill>
          <p:spPr bwMode="auto">
            <a:xfrm>
              <a:off x="1115243" y="3789040"/>
              <a:ext cx="3360373" cy="2520280"/>
            </a:xfrm>
            <a:prstGeom prst="rect">
              <a:avLst/>
            </a:prstGeom>
            <a:noFill/>
          </p:spPr>
        </p:pic>
        <p:pic>
          <p:nvPicPr>
            <p:cNvPr id="9" name="Picture 1" descr="E:\IITA\Documents\IITA\Africa_RISING NAFAKA II\Workplan 2018_19\Q3\DSCN6298.JPG">
              <a:extLst>
                <a:ext uri="{FF2B5EF4-FFF2-40B4-BE49-F238E27FC236}">
                  <a16:creationId xmlns:a16="http://schemas.microsoft.com/office/drawing/2014/main" id="{122623E9-B833-9B40-AD74-27343061AFC3}"/>
                </a:ext>
              </a:extLst>
            </p:cNvPr>
            <p:cNvPicPr>
              <a:picLocks noChangeAspect="1" noChangeArrowheads="1"/>
            </p:cNvPicPr>
            <p:nvPr/>
          </p:nvPicPr>
          <p:blipFill>
            <a:blip r:embed="rId5" cstate="print"/>
            <a:stretch>
              <a:fillRect/>
            </a:stretch>
          </p:blipFill>
          <p:spPr bwMode="auto">
            <a:xfrm>
              <a:off x="4931667" y="3789040"/>
              <a:ext cx="3359271" cy="2520280"/>
            </a:xfrm>
            <a:prstGeom prst="rect">
              <a:avLst/>
            </a:prstGeom>
            <a:noFill/>
          </p:spPr>
        </p:pic>
      </p:grpSp>
    </p:spTree>
    <p:extLst>
      <p:ext uri="{BB962C8B-B14F-4D97-AF65-F5344CB8AC3E}">
        <p14:creationId xmlns:p14="http://schemas.microsoft.com/office/powerpoint/2010/main" val="2136057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r>
              <a:rPr lang="en-US" altLang="en-US" dirty="0">
                <a:solidFill>
                  <a:srgbClr val="651D32"/>
                </a:solidFill>
              </a:rPr>
              <a:t>OUTLINE</a:t>
            </a:r>
          </a:p>
        </p:txBody>
      </p:sp>
      <p:sp>
        <p:nvSpPr>
          <p:cNvPr id="19459" name="Content Placeholder 2"/>
          <p:cNvSpPr>
            <a:spLocks noGrp="1"/>
          </p:cNvSpPr>
          <p:nvPr>
            <p:ph idx="1"/>
          </p:nvPr>
        </p:nvSpPr>
        <p:spPr>
          <a:xfrm>
            <a:off x="597462" y="1447800"/>
            <a:ext cx="7772400" cy="4419600"/>
          </a:xfrm>
        </p:spPr>
        <p:txBody>
          <a:bodyPr/>
          <a:lstStyle/>
          <a:p>
            <a:pPr marL="571500" indent="-457200">
              <a:buFont typeface="+mj-lt"/>
              <a:buAutoNum type="arabicPeriod"/>
            </a:pPr>
            <a:r>
              <a:rPr lang="en-US" altLang="en-US" dirty="0">
                <a:solidFill>
                  <a:schemeClr val="tx1"/>
                </a:solidFill>
              </a:rPr>
              <a:t>Activities 2018/19</a:t>
            </a:r>
          </a:p>
          <a:p>
            <a:pPr marL="571500" indent="-457200">
              <a:buFont typeface="+mj-lt"/>
              <a:buAutoNum type="arabicPeriod"/>
            </a:pPr>
            <a:r>
              <a:rPr lang="en-US" altLang="en-US" dirty="0">
                <a:solidFill>
                  <a:schemeClr val="tx1"/>
                </a:solidFill>
              </a:rPr>
              <a:t>Achievements</a:t>
            </a:r>
          </a:p>
          <a:p>
            <a:pPr marL="571500" indent="-457200">
              <a:buFont typeface="+mj-lt"/>
              <a:buAutoNum type="arabicPeriod"/>
            </a:pPr>
            <a:r>
              <a:rPr lang="en-US" altLang="en-US" dirty="0">
                <a:solidFill>
                  <a:schemeClr val="tx1"/>
                </a:solidFill>
              </a:rPr>
              <a:t>Partners &amp; their roles</a:t>
            </a:r>
          </a:p>
          <a:p>
            <a:pPr marL="571500" indent="-457200">
              <a:buFont typeface="+mj-lt"/>
              <a:buAutoNum type="arabicPeriod"/>
            </a:pPr>
            <a:r>
              <a:rPr lang="en-US" altLang="en-US" dirty="0">
                <a:solidFill>
                  <a:schemeClr val="tx1"/>
                </a:solidFill>
              </a:rPr>
              <a:t>Lessons Learned</a:t>
            </a:r>
          </a:p>
        </p:txBody>
      </p:sp>
    </p:spTree>
    <p:extLst>
      <p:ext uri="{BB962C8B-B14F-4D97-AF65-F5344CB8AC3E}">
        <p14:creationId xmlns:p14="http://schemas.microsoft.com/office/powerpoint/2010/main" val="27990416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3962400" cy="609600"/>
          </a:xfrm>
        </p:spPr>
        <p:txBody>
          <a:bodyPr>
            <a:normAutofit/>
          </a:bodyPr>
          <a:lstStyle/>
          <a:p>
            <a:r>
              <a:rPr lang="en-US" altLang="en-US" dirty="0">
                <a:solidFill>
                  <a:srgbClr val="651D32"/>
                </a:solidFill>
              </a:rPr>
              <a:t>NUMBERS …..</a:t>
            </a:r>
          </a:p>
        </p:txBody>
      </p:sp>
      <p:graphicFrame>
        <p:nvGraphicFramePr>
          <p:cNvPr id="4" name="Table 3">
            <a:extLst>
              <a:ext uri="{FF2B5EF4-FFF2-40B4-BE49-F238E27FC236}">
                <a16:creationId xmlns:a16="http://schemas.microsoft.com/office/drawing/2014/main" id="{B3F9DBC2-87AA-1A48-BC8E-EEC326CC296E}"/>
              </a:ext>
            </a:extLst>
          </p:cNvPr>
          <p:cNvGraphicFramePr>
            <a:graphicFrameLocks noGrp="1"/>
          </p:cNvGraphicFramePr>
          <p:nvPr>
            <p:extLst>
              <p:ext uri="{D42A27DB-BD31-4B8C-83A1-F6EECF244321}">
                <p14:modId xmlns:p14="http://schemas.microsoft.com/office/powerpoint/2010/main" val="2693784239"/>
              </p:ext>
            </p:extLst>
          </p:nvPr>
        </p:nvGraphicFramePr>
        <p:xfrm>
          <a:off x="762000" y="1447800"/>
          <a:ext cx="8064899" cy="3385813"/>
        </p:xfrm>
        <a:graphic>
          <a:graphicData uri="http://schemas.openxmlformats.org/drawingml/2006/table">
            <a:tbl>
              <a:tblPr>
                <a:tableStyleId>{5C22544A-7EE6-4342-B048-85BDC9FD1C3A}</a:tableStyleId>
              </a:tblPr>
              <a:tblGrid>
                <a:gridCol w="1399693">
                  <a:extLst>
                    <a:ext uri="{9D8B030D-6E8A-4147-A177-3AD203B41FA5}">
                      <a16:colId xmlns:a16="http://schemas.microsoft.com/office/drawing/2014/main" val="20000"/>
                    </a:ext>
                  </a:extLst>
                </a:gridCol>
                <a:gridCol w="760547">
                  <a:extLst>
                    <a:ext uri="{9D8B030D-6E8A-4147-A177-3AD203B41FA5}">
                      <a16:colId xmlns:a16="http://schemas.microsoft.com/office/drawing/2014/main" val="20001"/>
                    </a:ext>
                  </a:extLst>
                </a:gridCol>
                <a:gridCol w="648072">
                  <a:extLst>
                    <a:ext uri="{9D8B030D-6E8A-4147-A177-3AD203B41FA5}">
                      <a16:colId xmlns:a16="http://schemas.microsoft.com/office/drawing/2014/main" val="20002"/>
                    </a:ext>
                  </a:extLst>
                </a:gridCol>
                <a:gridCol w="648072">
                  <a:extLst>
                    <a:ext uri="{9D8B030D-6E8A-4147-A177-3AD203B41FA5}">
                      <a16:colId xmlns:a16="http://schemas.microsoft.com/office/drawing/2014/main" val="20003"/>
                    </a:ext>
                  </a:extLst>
                </a:gridCol>
                <a:gridCol w="648072">
                  <a:extLst>
                    <a:ext uri="{9D8B030D-6E8A-4147-A177-3AD203B41FA5}">
                      <a16:colId xmlns:a16="http://schemas.microsoft.com/office/drawing/2014/main" val="20004"/>
                    </a:ext>
                  </a:extLst>
                </a:gridCol>
                <a:gridCol w="701064">
                  <a:extLst>
                    <a:ext uri="{9D8B030D-6E8A-4147-A177-3AD203B41FA5}">
                      <a16:colId xmlns:a16="http://schemas.microsoft.com/office/drawing/2014/main" val="20005"/>
                    </a:ext>
                  </a:extLst>
                </a:gridCol>
                <a:gridCol w="841130">
                  <a:extLst>
                    <a:ext uri="{9D8B030D-6E8A-4147-A177-3AD203B41FA5}">
                      <a16:colId xmlns:a16="http://schemas.microsoft.com/office/drawing/2014/main" val="20006"/>
                    </a:ext>
                  </a:extLst>
                </a:gridCol>
                <a:gridCol w="841130">
                  <a:extLst>
                    <a:ext uri="{9D8B030D-6E8A-4147-A177-3AD203B41FA5}">
                      <a16:colId xmlns:a16="http://schemas.microsoft.com/office/drawing/2014/main" val="20007"/>
                    </a:ext>
                  </a:extLst>
                </a:gridCol>
                <a:gridCol w="735989">
                  <a:extLst>
                    <a:ext uri="{9D8B030D-6E8A-4147-A177-3AD203B41FA5}">
                      <a16:colId xmlns:a16="http://schemas.microsoft.com/office/drawing/2014/main" val="20008"/>
                    </a:ext>
                  </a:extLst>
                </a:gridCol>
                <a:gridCol w="841130">
                  <a:extLst>
                    <a:ext uri="{9D8B030D-6E8A-4147-A177-3AD203B41FA5}">
                      <a16:colId xmlns:a16="http://schemas.microsoft.com/office/drawing/2014/main" val="20009"/>
                    </a:ext>
                  </a:extLst>
                </a:gridCol>
              </a:tblGrid>
              <a:tr h="323641">
                <a:tc>
                  <a:txBody>
                    <a:bodyPr/>
                    <a:lstStyle/>
                    <a:p>
                      <a:pPr algn="l" fontAlgn="b"/>
                      <a:r>
                        <a:rPr lang="en-US" sz="1800" b="0" i="0" u="none" strike="noStrike" dirty="0">
                          <a:solidFill>
                            <a:srgbClr val="000000"/>
                          </a:solidFill>
                          <a:effectLst/>
                          <a:latin typeface="+mn-lt"/>
                        </a:rPr>
                        <a:t>District</a:t>
                      </a:r>
                    </a:p>
                  </a:txBody>
                  <a:tcPr marL="9525" marR="9525" marT="9525" marB="0" anchor="ctr">
                    <a:solidFill>
                      <a:srgbClr val="FFC000"/>
                    </a:solidFill>
                  </a:tcPr>
                </a:tc>
                <a:tc>
                  <a:txBody>
                    <a:bodyPr/>
                    <a:lstStyle/>
                    <a:p>
                      <a:pPr algn="l" fontAlgn="b"/>
                      <a:r>
                        <a:rPr lang="en-US" sz="1800" b="0" i="0" u="none" strike="noStrike" dirty="0">
                          <a:solidFill>
                            <a:srgbClr val="000000"/>
                          </a:solidFill>
                          <a:effectLst/>
                          <a:latin typeface="+mn-lt"/>
                        </a:rPr>
                        <a:t>Villages</a:t>
                      </a:r>
                    </a:p>
                  </a:txBody>
                  <a:tcPr marL="9525" marR="9525" marT="9525" marB="0" anchor="ctr">
                    <a:solidFill>
                      <a:srgbClr val="FFC000"/>
                    </a:solidFill>
                  </a:tcPr>
                </a:tc>
                <a:tc gridSpan="2">
                  <a:txBody>
                    <a:bodyPr/>
                    <a:lstStyle/>
                    <a:p>
                      <a:pPr algn="l" fontAlgn="b"/>
                      <a:r>
                        <a:rPr lang="en-US" sz="1800" b="0" i="0" u="none" strike="noStrike" dirty="0">
                          <a:solidFill>
                            <a:schemeClr val="dk1"/>
                          </a:solidFill>
                          <a:effectLst/>
                          <a:latin typeface="+mn-lt"/>
                        </a:rPr>
                        <a:t>Govt.</a:t>
                      </a:r>
                      <a:r>
                        <a:rPr lang="en-US" sz="1800" b="0" i="0" u="none" strike="noStrike" baseline="0" dirty="0">
                          <a:solidFill>
                            <a:schemeClr val="dk1"/>
                          </a:solidFill>
                          <a:effectLst/>
                          <a:latin typeface="+mn-lt"/>
                        </a:rPr>
                        <a:t> staff</a:t>
                      </a:r>
                      <a:endParaRPr lang="en-US" sz="1800" b="0" i="0" u="none" strike="noStrike" dirty="0">
                        <a:solidFill>
                          <a:srgbClr val="000000"/>
                        </a:solidFill>
                        <a:effectLst/>
                        <a:latin typeface="+mn-lt"/>
                      </a:endParaRPr>
                    </a:p>
                  </a:txBody>
                  <a:tcPr marL="9525" marR="9525" marT="9525" marB="0" anchor="ctr">
                    <a:solidFill>
                      <a:srgbClr val="FFC000"/>
                    </a:solidFill>
                  </a:tcPr>
                </a:tc>
                <a:tc hMerge="1">
                  <a:txBody>
                    <a:bodyPr/>
                    <a:lstStyle/>
                    <a:p>
                      <a:pPr algn="l" fontAlgn="b"/>
                      <a:endParaRPr lang="en-US" sz="1800" b="0" i="0" u="none" strike="noStrike" dirty="0">
                        <a:solidFill>
                          <a:srgbClr val="000000"/>
                        </a:solidFill>
                        <a:effectLst/>
                        <a:latin typeface="+mn-lt"/>
                      </a:endParaRPr>
                    </a:p>
                  </a:txBody>
                  <a:tcPr marL="9525" marR="9525" marT="9525" marB="0" anchor="ctr">
                    <a:solidFill>
                      <a:srgbClr val="FFC000"/>
                    </a:solidFill>
                  </a:tcPr>
                </a:tc>
                <a:tc gridSpan="2">
                  <a:txBody>
                    <a:bodyPr/>
                    <a:lstStyle/>
                    <a:p>
                      <a:pPr algn="l" fontAlgn="b"/>
                      <a:r>
                        <a:rPr lang="en-US" sz="1800" u="none" strike="noStrike" baseline="0" dirty="0">
                          <a:effectLst/>
                          <a:latin typeface="+mn-lt"/>
                        </a:rPr>
                        <a:t>Lead farmers</a:t>
                      </a:r>
                      <a:endParaRPr lang="en-US" sz="1800" b="0" i="0" u="none" strike="noStrike" dirty="0">
                        <a:solidFill>
                          <a:srgbClr val="000000"/>
                        </a:solidFill>
                        <a:effectLst/>
                        <a:latin typeface="+mn-lt"/>
                      </a:endParaRPr>
                    </a:p>
                  </a:txBody>
                  <a:tcPr marL="9525" marR="9525" marT="9525" marB="0" anchor="ctr">
                    <a:solidFill>
                      <a:srgbClr val="FFC000"/>
                    </a:solidFill>
                  </a:tcPr>
                </a:tc>
                <a:tc hMerge="1">
                  <a:txBody>
                    <a:bodyPr/>
                    <a:lstStyle/>
                    <a:p>
                      <a:endParaRPr lang="en-US"/>
                    </a:p>
                  </a:txBody>
                  <a:tcPr/>
                </a:tc>
                <a:tc gridSpan="2">
                  <a:txBody>
                    <a:bodyPr/>
                    <a:lstStyle/>
                    <a:p>
                      <a:pPr algn="l" fontAlgn="b"/>
                      <a:r>
                        <a:rPr lang="en-US" sz="1800" u="none" strike="noStrike" dirty="0">
                          <a:effectLst/>
                          <a:latin typeface="+mn-lt"/>
                        </a:rPr>
                        <a:t>Private / civil</a:t>
                      </a:r>
                      <a:r>
                        <a:rPr lang="en-US" sz="1800" u="none" strike="noStrike" baseline="0" dirty="0">
                          <a:effectLst/>
                          <a:latin typeface="+mn-lt"/>
                        </a:rPr>
                        <a:t> </a:t>
                      </a:r>
                      <a:endParaRPr lang="en-US" sz="1800" b="0" i="0" u="none" strike="noStrike" dirty="0">
                        <a:solidFill>
                          <a:srgbClr val="000000"/>
                        </a:solidFill>
                        <a:effectLst/>
                        <a:latin typeface="+mn-lt"/>
                      </a:endParaRPr>
                    </a:p>
                  </a:txBody>
                  <a:tcPr marL="9525" marR="9525" marT="9525" marB="0" anchor="ctr">
                    <a:solidFill>
                      <a:srgbClr val="FFC000"/>
                    </a:solidFill>
                  </a:tcPr>
                </a:tc>
                <a:tc hMerge="1">
                  <a:txBody>
                    <a:bodyPr/>
                    <a:lstStyle/>
                    <a:p>
                      <a:endParaRPr lang="en-US"/>
                    </a:p>
                  </a:txBody>
                  <a:tcPr/>
                </a:tc>
                <a:tc>
                  <a:txBody>
                    <a:bodyPr/>
                    <a:lstStyle/>
                    <a:p>
                      <a:pPr algn="l" fontAlgn="b"/>
                      <a:endParaRPr lang="en-US" sz="1800" b="0" i="0" u="none" strike="noStrike" dirty="0">
                        <a:solidFill>
                          <a:srgbClr val="000000"/>
                        </a:solidFill>
                        <a:effectLst/>
                        <a:latin typeface="+mn-lt"/>
                      </a:endParaRPr>
                    </a:p>
                  </a:txBody>
                  <a:tcPr marL="9525" marR="9525" marT="9525" marB="0" anchor="ctr">
                    <a:solidFill>
                      <a:srgbClr val="FFC000"/>
                    </a:solidFill>
                  </a:tcPr>
                </a:tc>
                <a:tc>
                  <a:txBody>
                    <a:bodyPr/>
                    <a:lstStyle/>
                    <a:p>
                      <a:pPr algn="l" fontAlgn="b"/>
                      <a:endParaRPr lang="en-US" sz="1800" b="0" i="0" u="none" strike="noStrike" dirty="0">
                        <a:solidFill>
                          <a:srgbClr val="000000"/>
                        </a:solidFill>
                        <a:effectLst/>
                        <a:latin typeface="+mn-lt"/>
                      </a:endParaRPr>
                    </a:p>
                  </a:txBody>
                  <a:tcPr marL="9525" marR="9525" marT="9525" marB="0" anchor="ctr">
                    <a:solidFill>
                      <a:srgbClr val="FFC000"/>
                    </a:solidFill>
                  </a:tcPr>
                </a:tc>
                <a:extLst>
                  <a:ext uri="{0D108BD9-81ED-4DB2-BD59-A6C34878D82A}">
                    <a16:rowId xmlns:a16="http://schemas.microsoft.com/office/drawing/2014/main" val="10000"/>
                  </a:ext>
                </a:extLst>
              </a:tr>
              <a:tr h="323641">
                <a:tc>
                  <a:txBody>
                    <a:bodyPr/>
                    <a:lstStyle/>
                    <a:p>
                      <a:pPr algn="l" fontAlgn="b"/>
                      <a:endParaRPr lang="en-US" sz="1800" b="0" i="0" u="none" strike="noStrike" dirty="0">
                        <a:solidFill>
                          <a:srgbClr val="000000"/>
                        </a:solidFill>
                        <a:effectLst/>
                        <a:latin typeface="+mn-lt"/>
                      </a:endParaRPr>
                    </a:p>
                  </a:txBody>
                  <a:tcPr marL="9525" marR="9525" marT="9525" marB="0" anchor="ctr">
                    <a:solidFill>
                      <a:srgbClr val="FFC000"/>
                    </a:solidFill>
                  </a:tcPr>
                </a:tc>
                <a:tc>
                  <a:txBody>
                    <a:bodyPr/>
                    <a:lstStyle/>
                    <a:p>
                      <a:pPr algn="l" fontAlgn="b"/>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r>
                        <a:rPr lang="en-US" sz="1800" b="0" i="0" u="none" strike="noStrike" dirty="0">
                          <a:solidFill>
                            <a:srgbClr val="000000"/>
                          </a:solidFill>
                          <a:effectLst/>
                          <a:latin typeface="+mn-lt"/>
                        </a:rPr>
                        <a:t>(M)</a:t>
                      </a:r>
                    </a:p>
                  </a:txBody>
                  <a:tcPr marL="9525" marR="9525" marT="9525" marB="0" anchor="ctr">
                    <a:solidFill>
                      <a:schemeClr val="tx2">
                        <a:lumMod val="10000"/>
                        <a:lumOff val="90000"/>
                      </a:schemeClr>
                    </a:solidFill>
                  </a:tcPr>
                </a:tc>
                <a:tc>
                  <a:txBody>
                    <a:bodyPr/>
                    <a:lstStyle/>
                    <a:p>
                      <a:pPr algn="l" fontAlgn="b"/>
                      <a:r>
                        <a:rPr lang="en-US" sz="1800" b="0" i="0" u="none" strike="noStrike" dirty="0">
                          <a:solidFill>
                            <a:srgbClr val="000000"/>
                          </a:solidFill>
                          <a:effectLst/>
                          <a:latin typeface="+mn-lt"/>
                        </a:rPr>
                        <a:t>(F)</a:t>
                      </a:r>
                    </a:p>
                  </a:txBody>
                  <a:tcPr marL="9525" marR="9525" marT="9525" marB="0" anchor="ctr">
                    <a:solidFill>
                      <a:schemeClr val="tx2">
                        <a:lumMod val="10000"/>
                        <a:lumOff val="90000"/>
                      </a:schemeClr>
                    </a:solidFill>
                  </a:tcPr>
                </a:tc>
                <a:tc>
                  <a:txBody>
                    <a:bodyPr/>
                    <a:lstStyle/>
                    <a:p>
                      <a:pPr algn="l" fontAlgn="b"/>
                      <a:r>
                        <a:rPr lang="en-US" sz="1800" u="none" strike="noStrike" dirty="0">
                          <a:effectLst/>
                          <a:latin typeface="+mn-lt"/>
                        </a:rPr>
                        <a:t> (M)</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r>
                        <a:rPr lang="en-US" sz="1800" u="none" strike="noStrike" dirty="0">
                          <a:effectLst/>
                          <a:latin typeface="+mn-lt"/>
                        </a:rPr>
                        <a:t>(F)</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r>
                        <a:rPr lang="en-US" sz="1800" u="none" strike="noStrike">
                          <a:effectLst/>
                          <a:latin typeface="+mn-lt"/>
                        </a:rPr>
                        <a:t>(M)</a:t>
                      </a:r>
                      <a:endParaRPr lang="en-US" sz="1800" b="0" i="0" u="none" strike="noStrike">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r>
                        <a:rPr lang="en-US" sz="1800" u="none" strike="noStrike">
                          <a:effectLst/>
                          <a:latin typeface="+mn-lt"/>
                        </a:rPr>
                        <a:t>(F)</a:t>
                      </a:r>
                      <a:endParaRPr lang="en-US" sz="1800" b="0" i="0" u="none" strike="noStrike">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r>
                        <a:rPr lang="en-US" sz="1800" u="none" strike="noStrike">
                          <a:effectLst/>
                          <a:latin typeface="+mn-lt"/>
                        </a:rPr>
                        <a:t>Total</a:t>
                      </a:r>
                      <a:endParaRPr lang="en-US" sz="1800" b="0" i="0" u="none" strike="noStrike">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r>
                        <a:rPr lang="en-US" sz="1800" u="none" strike="noStrike" dirty="0">
                          <a:effectLst/>
                          <a:latin typeface="+mn-lt"/>
                        </a:rPr>
                        <a:t>Youth </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extLst>
                  <a:ext uri="{0D108BD9-81ED-4DB2-BD59-A6C34878D82A}">
                    <a16:rowId xmlns:a16="http://schemas.microsoft.com/office/drawing/2014/main" val="10001"/>
                  </a:ext>
                </a:extLst>
              </a:tr>
              <a:tr h="323641">
                <a:tc>
                  <a:txBody>
                    <a:bodyPr/>
                    <a:lstStyle/>
                    <a:p>
                      <a:pPr algn="l" fontAlgn="b"/>
                      <a:r>
                        <a:rPr lang="en-US" sz="1800" u="none" strike="noStrike" dirty="0" err="1">
                          <a:effectLst/>
                          <a:latin typeface="+mn-lt"/>
                        </a:rPr>
                        <a:t>Momba</a:t>
                      </a:r>
                      <a:r>
                        <a:rPr lang="en-US" sz="1800" u="none" strike="noStrike" dirty="0">
                          <a:effectLst/>
                          <a:latin typeface="+mn-lt"/>
                        </a:rPr>
                        <a:t>/ </a:t>
                      </a:r>
                      <a:r>
                        <a:rPr lang="en-US" sz="1800" u="none" strike="noStrike" dirty="0" err="1">
                          <a:effectLst/>
                          <a:latin typeface="+mn-lt"/>
                        </a:rPr>
                        <a:t>Mbozi</a:t>
                      </a:r>
                      <a:endParaRPr lang="en-US" sz="1800" b="0" i="0" u="none" strike="noStrike" dirty="0">
                        <a:solidFill>
                          <a:srgbClr val="000000"/>
                        </a:solidFill>
                        <a:effectLst/>
                        <a:latin typeface="+mn-lt"/>
                      </a:endParaRPr>
                    </a:p>
                  </a:txBody>
                  <a:tcPr marL="9525" marR="9525" marT="9525" marB="0" anchor="ctr">
                    <a:solidFill>
                      <a:srgbClr val="FFC000"/>
                    </a:solidFill>
                  </a:tcPr>
                </a:tc>
                <a:tc>
                  <a:txBody>
                    <a:bodyPr/>
                    <a:lstStyle/>
                    <a:p>
                      <a:pPr algn="r" fontAlgn="b"/>
                      <a:r>
                        <a:rPr lang="en-US" sz="1800" b="0" i="0" u="none" strike="noStrike" dirty="0">
                          <a:solidFill>
                            <a:srgbClr val="000000"/>
                          </a:solidFill>
                          <a:effectLst/>
                          <a:latin typeface="+mn-lt"/>
                        </a:rPr>
                        <a:t>4/6</a:t>
                      </a: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5</a:t>
                      </a: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3</a:t>
                      </a:r>
                    </a:p>
                  </a:txBody>
                  <a:tcPr marL="9525" marR="9525" marT="9525" marB="0" anchor="ctr">
                    <a:solidFill>
                      <a:schemeClr val="tx2">
                        <a:lumMod val="10000"/>
                        <a:lumOff val="90000"/>
                      </a:schemeClr>
                    </a:solidFill>
                  </a:tcPr>
                </a:tc>
                <a:tc>
                  <a:txBody>
                    <a:bodyPr/>
                    <a:lstStyle/>
                    <a:p>
                      <a:pPr algn="r" fontAlgn="b"/>
                      <a:r>
                        <a:rPr lang="en-US" sz="1800" u="none" strike="noStrike" dirty="0">
                          <a:effectLst/>
                          <a:latin typeface="+mn-lt"/>
                        </a:rPr>
                        <a:t>23</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u="none" strike="noStrike" dirty="0">
                          <a:effectLst/>
                          <a:latin typeface="+mn-lt"/>
                        </a:rPr>
                        <a:t>3</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u="none" strike="noStrike" dirty="0">
                          <a:effectLst/>
                          <a:latin typeface="+mn-lt"/>
                        </a:rPr>
                        <a:t>4</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1</a:t>
                      </a: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Calibri" panose="020F0502020204030204" pitchFamily="34" charset="0"/>
                        </a:rPr>
                        <a:t>39</a:t>
                      </a:r>
                    </a:p>
                  </a:txBody>
                  <a:tcPr marL="9525" marR="9525" marT="9525" marB="0" anchor="b">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9</a:t>
                      </a:r>
                    </a:p>
                  </a:txBody>
                  <a:tcPr marL="9525" marR="9525" marT="9525" marB="0" anchor="ctr">
                    <a:solidFill>
                      <a:schemeClr val="tx2">
                        <a:lumMod val="10000"/>
                        <a:lumOff val="90000"/>
                      </a:schemeClr>
                    </a:solidFill>
                  </a:tcPr>
                </a:tc>
                <a:extLst>
                  <a:ext uri="{0D108BD9-81ED-4DB2-BD59-A6C34878D82A}">
                    <a16:rowId xmlns:a16="http://schemas.microsoft.com/office/drawing/2014/main" val="10002"/>
                  </a:ext>
                </a:extLst>
              </a:tr>
              <a:tr h="323641">
                <a:tc>
                  <a:txBody>
                    <a:bodyPr/>
                    <a:lstStyle/>
                    <a:p>
                      <a:pPr algn="l" fontAlgn="b"/>
                      <a:r>
                        <a:rPr lang="en-US" sz="1800" u="none" strike="noStrike" dirty="0" err="1">
                          <a:effectLst/>
                          <a:latin typeface="+mn-lt"/>
                        </a:rPr>
                        <a:t>Mufindi</a:t>
                      </a:r>
                      <a:endParaRPr lang="en-US" sz="1800" b="0" i="0" u="none" strike="noStrike" dirty="0">
                        <a:solidFill>
                          <a:srgbClr val="000000"/>
                        </a:solidFill>
                        <a:effectLst/>
                        <a:latin typeface="+mn-lt"/>
                      </a:endParaRPr>
                    </a:p>
                  </a:txBody>
                  <a:tcPr marL="9525" marR="9525" marT="9525" marB="0" anchor="ctr">
                    <a:solidFill>
                      <a:srgbClr val="FFC000"/>
                    </a:solidFill>
                  </a:tcPr>
                </a:tc>
                <a:tc>
                  <a:txBody>
                    <a:bodyPr/>
                    <a:lstStyle/>
                    <a:p>
                      <a:pPr algn="r" fontAlgn="b"/>
                      <a:r>
                        <a:rPr lang="en-US" sz="1800" b="0" i="0" u="none" strike="noStrike" dirty="0">
                          <a:solidFill>
                            <a:srgbClr val="000000"/>
                          </a:solidFill>
                          <a:effectLst/>
                          <a:latin typeface="+mn-lt"/>
                        </a:rPr>
                        <a:t>20</a:t>
                      </a:r>
                    </a:p>
                  </a:txBody>
                  <a:tcPr marL="9525" marR="9525" marT="9525" marB="0" anchor="ctr">
                    <a:solidFill>
                      <a:schemeClr val="tx2">
                        <a:lumMod val="10000"/>
                        <a:lumOff val="90000"/>
                      </a:schemeClr>
                    </a:solidFill>
                  </a:tcPr>
                </a:tc>
                <a:tc>
                  <a:txBody>
                    <a:bodyPr/>
                    <a:lstStyle/>
                    <a:p>
                      <a:pPr algn="r" fontAlgn="b"/>
                      <a:r>
                        <a:rPr lang="en-US" sz="1800" u="none" strike="noStrike" dirty="0">
                          <a:effectLst/>
                          <a:latin typeface="+mn-lt"/>
                        </a:rPr>
                        <a:t>10</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0</a:t>
                      </a:r>
                    </a:p>
                  </a:txBody>
                  <a:tcPr marL="9525" marR="9525" marT="9525" marB="0" anchor="ctr">
                    <a:solidFill>
                      <a:schemeClr val="tx2">
                        <a:lumMod val="10000"/>
                        <a:lumOff val="90000"/>
                      </a:schemeClr>
                    </a:solidFill>
                  </a:tcPr>
                </a:tc>
                <a:tc>
                  <a:txBody>
                    <a:bodyPr/>
                    <a:lstStyle/>
                    <a:p>
                      <a:pPr algn="r" fontAlgn="b"/>
                      <a:r>
                        <a:rPr lang="en-US" sz="1800" u="none" strike="noStrike" dirty="0">
                          <a:effectLst/>
                          <a:latin typeface="+mn-lt"/>
                        </a:rPr>
                        <a:t>25</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u="none" strike="noStrike" dirty="0">
                          <a:effectLst/>
                          <a:latin typeface="+mn-lt"/>
                        </a:rPr>
                        <a:t>10</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1</a:t>
                      </a:r>
                    </a:p>
                  </a:txBody>
                  <a:tcPr marL="9525" marR="9525" marT="9525" marB="0" anchor="ctr">
                    <a:solidFill>
                      <a:schemeClr val="tx2">
                        <a:lumMod val="10000"/>
                        <a:lumOff val="90000"/>
                      </a:schemeClr>
                    </a:solidFill>
                  </a:tcPr>
                </a:tc>
                <a:tc>
                  <a:txBody>
                    <a:bodyPr/>
                    <a:lstStyle/>
                    <a:p>
                      <a:pPr algn="r" fontAlgn="b"/>
                      <a:r>
                        <a:rPr lang="en-US" sz="1800" u="none" strike="noStrike">
                          <a:effectLst/>
                          <a:latin typeface="+mn-lt"/>
                        </a:rPr>
                        <a:t>0</a:t>
                      </a:r>
                      <a:endParaRPr lang="en-US" sz="1800" b="0" i="0" u="none" strike="noStrike">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Calibri" panose="020F0502020204030204" pitchFamily="34" charset="0"/>
                        </a:rPr>
                        <a:t>46</a:t>
                      </a:r>
                    </a:p>
                  </a:txBody>
                  <a:tcPr marL="9525" marR="9525" marT="9525" marB="0" anchor="b">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5</a:t>
                      </a:r>
                    </a:p>
                  </a:txBody>
                  <a:tcPr marL="9525" marR="9525" marT="9525" marB="0" anchor="ctr">
                    <a:solidFill>
                      <a:schemeClr val="tx2">
                        <a:lumMod val="10000"/>
                        <a:lumOff val="90000"/>
                      </a:schemeClr>
                    </a:solidFill>
                  </a:tcPr>
                </a:tc>
                <a:extLst>
                  <a:ext uri="{0D108BD9-81ED-4DB2-BD59-A6C34878D82A}">
                    <a16:rowId xmlns:a16="http://schemas.microsoft.com/office/drawing/2014/main" val="10003"/>
                  </a:ext>
                </a:extLst>
              </a:tr>
              <a:tr h="482697">
                <a:tc>
                  <a:txBody>
                    <a:bodyPr/>
                    <a:lstStyle/>
                    <a:p>
                      <a:pPr algn="l" fontAlgn="b"/>
                      <a:r>
                        <a:rPr lang="en-US" sz="1800" u="none" strike="noStrike" dirty="0" err="1">
                          <a:effectLst/>
                          <a:latin typeface="+mn-lt"/>
                        </a:rPr>
                        <a:t>Waging’ombe</a:t>
                      </a:r>
                      <a:endParaRPr lang="en-US" sz="1800" b="0" i="0" u="none" strike="noStrike" dirty="0">
                        <a:solidFill>
                          <a:srgbClr val="000000"/>
                        </a:solidFill>
                        <a:effectLst/>
                        <a:latin typeface="+mn-lt"/>
                      </a:endParaRPr>
                    </a:p>
                  </a:txBody>
                  <a:tcPr marL="9525" marR="9525" marT="9525" marB="0" anchor="ctr">
                    <a:solidFill>
                      <a:srgbClr val="FFC000"/>
                    </a:solidFill>
                  </a:tcPr>
                </a:tc>
                <a:tc>
                  <a:txBody>
                    <a:bodyPr/>
                    <a:lstStyle/>
                    <a:p>
                      <a:pPr algn="r" fontAlgn="b"/>
                      <a:r>
                        <a:rPr lang="en-US" sz="1800" b="0" i="0" u="none" strike="noStrike" dirty="0">
                          <a:solidFill>
                            <a:srgbClr val="000000"/>
                          </a:solidFill>
                          <a:effectLst/>
                          <a:latin typeface="+mn-lt"/>
                        </a:rPr>
                        <a:t>12</a:t>
                      </a:r>
                    </a:p>
                  </a:txBody>
                  <a:tcPr marL="9525" marR="9525" marT="9525" marB="0" anchor="ctr">
                    <a:solidFill>
                      <a:schemeClr val="tx2">
                        <a:lumMod val="10000"/>
                        <a:lumOff val="90000"/>
                      </a:schemeClr>
                    </a:solidFill>
                  </a:tcPr>
                </a:tc>
                <a:tc>
                  <a:txBody>
                    <a:bodyPr/>
                    <a:lstStyle/>
                    <a:p>
                      <a:pPr algn="r" fontAlgn="b"/>
                      <a:r>
                        <a:rPr lang="en-US" sz="1800" u="none" strike="noStrike" dirty="0">
                          <a:effectLst/>
                          <a:latin typeface="+mn-lt"/>
                        </a:rPr>
                        <a:t>-</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a:t>
                      </a:r>
                    </a:p>
                  </a:txBody>
                  <a:tcPr marL="9525" marR="9525" marT="9525" marB="0" anchor="ctr">
                    <a:solidFill>
                      <a:schemeClr val="tx2">
                        <a:lumMod val="10000"/>
                        <a:lumOff val="90000"/>
                      </a:schemeClr>
                    </a:solidFill>
                  </a:tcPr>
                </a:tc>
                <a:tc>
                  <a:txBody>
                    <a:bodyPr/>
                    <a:lstStyle/>
                    <a:p>
                      <a:pPr algn="r" fontAlgn="b"/>
                      <a:r>
                        <a:rPr lang="en-US" sz="1800" u="none" strike="noStrike" dirty="0">
                          <a:effectLst/>
                          <a:latin typeface="+mn-lt"/>
                        </a:rPr>
                        <a:t>-</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u="none" strike="noStrike" dirty="0">
                          <a:effectLst/>
                          <a:latin typeface="+mn-lt"/>
                        </a:rPr>
                        <a:t>-</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u="none" strike="noStrike" dirty="0">
                          <a:effectLst/>
                          <a:latin typeface="+mn-lt"/>
                        </a:rPr>
                        <a:t>-</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u="none" strike="noStrike" dirty="0">
                          <a:effectLst/>
                          <a:latin typeface="+mn-lt"/>
                        </a:rPr>
                        <a:t>-</a:t>
                      </a:r>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Calibri" panose="020F0502020204030204" pitchFamily="34" charset="0"/>
                        </a:rPr>
                        <a:t>-</a:t>
                      </a:r>
                    </a:p>
                  </a:txBody>
                  <a:tcPr marL="9525" marR="9525" marT="9525" marB="0" anchor="b">
                    <a:solidFill>
                      <a:schemeClr val="tx2">
                        <a:lumMod val="10000"/>
                        <a:lumOff val="90000"/>
                      </a:schemeClr>
                    </a:solidFill>
                  </a:tcPr>
                </a:tc>
                <a:tc>
                  <a:txBody>
                    <a:bodyPr/>
                    <a:lstStyle/>
                    <a:p>
                      <a:pPr algn="l" fontAlgn="b"/>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extLst>
                  <a:ext uri="{0D108BD9-81ED-4DB2-BD59-A6C34878D82A}">
                    <a16:rowId xmlns:a16="http://schemas.microsoft.com/office/drawing/2014/main" val="10004"/>
                  </a:ext>
                </a:extLst>
              </a:tr>
              <a:tr h="482697">
                <a:tc>
                  <a:txBody>
                    <a:bodyPr/>
                    <a:lstStyle/>
                    <a:p>
                      <a:pPr algn="l" fontAlgn="b"/>
                      <a:r>
                        <a:rPr lang="en-US" sz="1800" b="0" i="0" u="none" strike="noStrike" dirty="0" err="1">
                          <a:solidFill>
                            <a:srgbClr val="000000"/>
                          </a:solidFill>
                          <a:effectLst/>
                          <a:latin typeface="+mn-lt"/>
                        </a:rPr>
                        <a:t>Mbarali</a:t>
                      </a:r>
                      <a:endParaRPr lang="en-US" sz="1800" b="0" i="0" u="none" strike="noStrike" dirty="0">
                        <a:solidFill>
                          <a:srgbClr val="000000"/>
                        </a:solidFill>
                        <a:effectLst/>
                        <a:latin typeface="+mn-lt"/>
                      </a:endParaRPr>
                    </a:p>
                  </a:txBody>
                  <a:tcPr marL="9525" marR="9525" marT="9525" marB="0" anchor="ctr">
                    <a:solidFill>
                      <a:srgbClr val="FFC000"/>
                    </a:solidFill>
                  </a:tcPr>
                </a:tc>
                <a:tc>
                  <a:txBody>
                    <a:bodyPr/>
                    <a:lstStyle/>
                    <a:p>
                      <a:pPr algn="r" fontAlgn="b"/>
                      <a:r>
                        <a:rPr lang="en-US" sz="1800" b="0" i="0" u="none" strike="noStrike" dirty="0">
                          <a:solidFill>
                            <a:srgbClr val="000000"/>
                          </a:solidFill>
                          <a:effectLst/>
                          <a:latin typeface="+mn-lt"/>
                        </a:rPr>
                        <a:t>25</a:t>
                      </a: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19</a:t>
                      </a: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1</a:t>
                      </a: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33</a:t>
                      </a: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12</a:t>
                      </a: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1</a:t>
                      </a: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2</a:t>
                      </a: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000000"/>
                          </a:solidFill>
                          <a:effectLst/>
                          <a:latin typeface="Calibri" panose="020F0502020204030204" pitchFamily="34" charset="0"/>
                        </a:rPr>
                        <a:t>68</a:t>
                      </a:r>
                    </a:p>
                  </a:txBody>
                  <a:tcPr marL="9525" marR="9525" marT="9525" marB="0" anchor="b">
                    <a:solidFill>
                      <a:schemeClr val="tx2">
                        <a:lumMod val="10000"/>
                        <a:lumOff val="90000"/>
                      </a:schemeClr>
                    </a:solidFill>
                  </a:tcPr>
                </a:tc>
                <a:tc>
                  <a:txBody>
                    <a:bodyPr/>
                    <a:lstStyle/>
                    <a:p>
                      <a:pPr algn="r" fontAlgn="b"/>
                      <a:r>
                        <a:rPr lang="en-US" sz="1800" b="0" i="0" u="none" strike="noStrike" dirty="0">
                          <a:solidFill>
                            <a:srgbClr val="000000"/>
                          </a:solidFill>
                          <a:effectLst/>
                          <a:latin typeface="+mn-lt"/>
                        </a:rPr>
                        <a:t>8</a:t>
                      </a:r>
                    </a:p>
                  </a:txBody>
                  <a:tcPr marL="9525" marR="9525" marT="9525" marB="0" anchor="ctr">
                    <a:solidFill>
                      <a:schemeClr val="tx2">
                        <a:lumMod val="10000"/>
                        <a:lumOff val="90000"/>
                      </a:schemeClr>
                    </a:solidFill>
                  </a:tcPr>
                </a:tc>
                <a:extLst>
                  <a:ext uri="{0D108BD9-81ED-4DB2-BD59-A6C34878D82A}">
                    <a16:rowId xmlns:a16="http://schemas.microsoft.com/office/drawing/2014/main" val="10005"/>
                  </a:ext>
                </a:extLst>
              </a:tr>
              <a:tr h="275060">
                <a:tc>
                  <a:txBody>
                    <a:bodyPr/>
                    <a:lstStyle/>
                    <a:p>
                      <a:pPr algn="l" fontAlgn="b"/>
                      <a:r>
                        <a:rPr lang="en-US" sz="1800" b="1" u="none" strike="noStrike" dirty="0">
                          <a:solidFill>
                            <a:srgbClr val="FF0000"/>
                          </a:solidFill>
                          <a:effectLst/>
                          <a:latin typeface="+mn-lt"/>
                        </a:rPr>
                        <a:t>Total</a:t>
                      </a:r>
                      <a:endParaRPr lang="en-US" sz="1800" b="1" i="0" u="none" strike="noStrike" dirty="0">
                        <a:solidFill>
                          <a:srgbClr val="FF0000"/>
                        </a:solidFill>
                        <a:effectLst/>
                        <a:latin typeface="+mn-lt"/>
                      </a:endParaRPr>
                    </a:p>
                  </a:txBody>
                  <a:tcPr marL="9525" marR="9525" marT="9525" marB="0" anchor="ctr">
                    <a:solidFill>
                      <a:srgbClr val="FFC000"/>
                    </a:solidFill>
                  </a:tcPr>
                </a:tc>
                <a:tc>
                  <a:txBody>
                    <a:bodyPr/>
                    <a:lstStyle/>
                    <a:p>
                      <a:pPr algn="r" fontAlgn="b"/>
                      <a:endParaRPr lang="en-US" sz="1800" b="1" i="0" u="none" strike="noStrike" dirty="0">
                        <a:solidFill>
                          <a:srgbClr val="FF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1" i="0" u="none" strike="noStrike" dirty="0">
                          <a:solidFill>
                            <a:srgbClr val="FF0000"/>
                          </a:solidFill>
                          <a:effectLst/>
                          <a:latin typeface="+mn-lt"/>
                        </a:rPr>
                        <a:t>34</a:t>
                      </a:r>
                    </a:p>
                  </a:txBody>
                  <a:tcPr marL="9525" marR="9525" marT="9525" marB="0" anchor="ctr">
                    <a:solidFill>
                      <a:schemeClr val="tx2">
                        <a:lumMod val="10000"/>
                        <a:lumOff val="90000"/>
                      </a:schemeClr>
                    </a:solidFill>
                  </a:tcPr>
                </a:tc>
                <a:tc>
                  <a:txBody>
                    <a:bodyPr/>
                    <a:lstStyle/>
                    <a:p>
                      <a:pPr algn="r" fontAlgn="b"/>
                      <a:r>
                        <a:rPr lang="en-US" sz="1800" b="1" i="0" u="none" strike="noStrike" dirty="0">
                          <a:solidFill>
                            <a:srgbClr val="FF0000"/>
                          </a:solidFill>
                          <a:effectLst/>
                          <a:latin typeface="+mn-lt"/>
                        </a:rPr>
                        <a:t>4</a:t>
                      </a:r>
                    </a:p>
                  </a:txBody>
                  <a:tcPr marL="9525" marR="9525" marT="9525" marB="0" anchor="ctr">
                    <a:solidFill>
                      <a:schemeClr val="tx2">
                        <a:lumMod val="10000"/>
                        <a:lumOff val="90000"/>
                      </a:schemeClr>
                    </a:solidFill>
                  </a:tcPr>
                </a:tc>
                <a:tc>
                  <a:txBody>
                    <a:bodyPr/>
                    <a:lstStyle/>
                    <a:p>
                      <a:pPr algn="r" fontAlgn="b"/>
                      <a:r>
                        <a:rPr lang="en-US" sz="1800" b="1" i="0" u="none" strike="noStrike" dirty="0">
                          <a:solidFill>
                            <a:srgbClr val="FF0000"/>
                          </a:solidFill>
                          <a:effectLst/>
                          <a:latin typeface="+mn-lt"/>
                        </a:rPr>
                        <a:t>81</a:t>
                      </a:r>
                    </a:p>
                  </a:txBody>
                  <a:tcPr marL="9525" marR="9525" marT="9525" marB="0" anchor="ctr">
                    <a:solidFill>
                      <a:schemeClr val="tx2">
                        <a:lumMod val="10000"/>
                        <a:lumOff val="90000"/>
                      </a:schemeClr>
                    </a:solidFill>
                  </a:tcPr>
                </a:tc>
                <a:tc>
                  <a:txBody>
                    <a:bodyPr/>
                    <a:lstStyle/>
                    <a:p>
                      <a:pPr algn="r" fontAlgn="b"/>
                      <a:r>
                        <a:rPr lang="en-US" sz="1800" b="1" u="none" strike="noStrike" dirty="0">
                          <a:solidFill>
                            <a:srgbClr val="FF0000"/>
                          </a:solidFill>
                          <a:effectLst/>
                          <a:latin typeface="+mn-lt"/>
                        </a:rPr>
                        <a:t>25</a:t>
                      </a:r>
                      <a:endParaRPr lang="en-US" sz="1800" b="1" i="0" u="none" strike="noStrike" dirty="0">
                        <a:solidFill>
                          <a:srgbClr val="FF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1" i="0" u="none" strike="noStrike" dirty="0">
                          <a:solidFill>
                            <a:srgbClr val="FF0000"/>
                          </a:solidFill>
                          <a:effectLst/>
                          <a:latin typeface="+mn-lt"/>
                        </a:rPr>
                        <a:t>6</a:t>
                      </a:r>
                    </a:p>
                  </a:txBody>
                  <a:tcPr marL="9525" marR="9525" marT="9525" marB="0" anchor="ctr">
                    <a:solidFill>
                      <a:schemeClr val="tx2">
                        <a:lumMod val="10000"/>
                        <a:lumOff val="90000"/>
                      </a:schemeClr>
                    </a:solidFill>
                  </a:tcPr>
                </a:tc>
                <a:tc>
                  <a:txBody>
                    <a:bodyPr/>
                    <a:lstStyle/>
                    <a:p>
                      <a:pPr algn="r" fontAlgn="b"/>
                      <a:r>
                        <a:rPr lang="en-US" sz="1800" b="1" i="0" u="none" strike="noStrike" dirty="0">
                          <a:solidFill>
                            <a:srgbClr val="FF0000"/>
                          </a:solidFill>
                          <a:effectLst/>
                          <a:latin typeface="+mn-lt"/>
                        </a:rPr>
                        <a:t>3</a:t>
                      </a:r>
                    </a:p>
                  </a:txBody>
                  <a:tcPr marL="9525" marR="9525" marT="9525" marB="0" anchor="ctr">
                    <a:solidFill>
                      <a:schemeClr val="tx2">
                        <a:lumMod val="10000"/>
                        <a:lumOff val="90000"/>
                      </a:schemeClr>
                    </a:solidFill>
                  </a:tcPr>
                </a:tc>
                <a:tc>
                  <a:txBody>
                    <a:bodyPr/>
                    <a:lstStyle/>
                    <a:p>
                      <a:pPr algn="r" fontAlgn="b"/>
                      <a:r>
                        <a:rPr lang="en-US" sz="1800" b="1" u="none" strike="noStrike" dirty="0">
                          <a:solidFill>
                            <a:srgbClr val="FF0000"/>
                          </a:solidFill>
                          <a:effectLst/>
                          <a:latin typeface="+mn-lt"/>
                        </a:rPr>
                        <a:t>153</a:t>
                      </a:r>
                      <a:endParaRPr lang="en-US" sz="1800" b="1" i="0" u="none" strike="noStrike" dirty="0">
                        <a:solidFill>
                          <a:srgbClr val="FF000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0" i="0" u="none" strike="noStrike" dirty="0">
                          <a:solidFill>
                            <a:srgbClr val="FF0000"/>
                          </a:solidFill>
                          <a:effectLst/>
                          <a:latin typeface="+mn-lt"/>
                        </a:rPr>
                        <a:t>22</a:t>
                      </a:r>
                    </a:p>
                  </a:txBody>
                  <a:tcPr marL="9525" marR="9525" marT="9525" marB="0" anchor="ctr">
                    <a:solidFill>
                      <a:schemeClr val="tx2">
                        <a:lumMod val="10000"/>
                        <a:lumOff val="90000"/>
                      </a:schemeClr>
                    </a:solidFill>
                  </a:tcPr>
                </a:tc>
                <a:extLst>
                  <a:ext uri="{0D108BD9-81ED-4DB2-BD59-A6C34878D82A}">
                    <a16:rowId xmlns:a16="http://schemas.microsoft.com/office/drawing/2014/main" val="10006"/>
                  </a:ext>
                </a:extLst>
              </a:tr>
              <a:tr h="275060">
                <a:tc>
                  <a:txBody>
                    <a:bodyPr/>
                    <a:lstStyle/>
                    <a:p>
                      <a:pPr algn="l" fontAlgn="b"/>
                      <a:endParaRPr lang="en-US" sz="1800" b="0" i="0" u="none" strike="noStrike">
                        <a:solidFill>
                          <a:srgbClr val="000000"/>
                        </a:solidFill>
                        <a:effectLst/>
                        <a:latin typeface="+mn-lt"/>
                      </a:endParaRPr>
                    </a:p>
                  </a:txBody>
                  <a:tcPr marL="9525" marR="9525" marT="9525" marB="0" anchor="ctr">
                    <a:solidFill>
                      <a:srgbClr val="FFC000"/>
                    </a:solidFill>
                  </a:tcPr>
                </a:tc>
                <a:tc>
                  <a:txBody>
                    <a:bodyPr/>
                    <a:lstStyle/>
                    <a:p>
                      <a:pPr algn="l" fontAlgn="b"/>
                      <a:endParaRPr lang="en-US" sz="1800" b="0" i="0" u="none" strike="noStrike">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endParaRPr lang="en-US" sz="1800" b="0" i="0" u="none" strike="noStrike">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endParaRPr lang="en-US" sz="1800" b="0" i="0" u="none" strike="noStrike">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endParaRPr lang="en-US" sz="1800" b="0" i="0" u="none" strike="noStrike">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endParaRPr lang="en-US" sz="1800" b="0" i="0" u="none" strike="noStrike">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tc>
                  <a:txBody>
                    <a:bodyPr/>
                    <a:lstStyle/>
                    <a:p>
                      <a:pPr algn="l" fontAlgn="b"/>
                      <a:endParaRPr lang="en-US" sz="1800" b="0" i="0" u="none" strike="noStrike" dirty="0">
                        <a:solidFill>
                          <a:srgbClr val="000000"/>
                        </a:solidFill>
                        <a:effectLst/>
                        <a:latin typeface="+mn-lt"/>
                      </a:endParaRPr>
                    </a:p>
                  </a:txBody>
                  <a:tcPr marL="9525" marR="9525" marT="9525" marB="0" anchor="ctr">
                    <a:solidFill>
                      <a:schemeClr val="tx2">
                        <a:lumMod val="10000"/>
                        <a:lumOff val="90000"/>
                      </a:schemeClr>
                    </a:solidFill>
                  </a:tcPr>
                </a:tc>
                <a:extLst>
                  <a:ext uri="{0D108BD9-81ED-4DB2-BD59-A6C34878D82A}">
                    <a16:rowId xmlns:a16="http://schemas.microsoft.com/office/drawing/2014/main" val="10007"/>
                  </a:ext>
                </a:extLst>
              </a:tr>
              <a:tr h="323641">
                <a:tc>
                  <a:txBody>
                    <a:bodyPr/>
                    <a:lstStyle/>
                    <a:p>
                      <a:pPr algn="l" fontAlgn="b"/>
                      <a:r>
                        <a:rPr lang="en-US" sz="1800" b="1" u="none" strike="noStrike" dirty="0">
                          <a:solidFill>
                            <a:srgbClr val="00B050"/>
                          </a:solidFill>
                          <a:effectLst/>
                          <a:latin typeface="+mn-lt"/>
                        </a:rPr>
                        <a:t>Percentage</a:t>
                      </a:r>
                      <a:r>
                        <a:rPr lang="en-US" sz="1800" u="none" strike="noStrike" dirty="0">
                          <a:solidFill>
                            <a:srgbClr val="00B050"/>
                          </a:solidFill>
                          <a:effectLst/>
                          <a:latin typeface="+mn-lt"/>
                        </a:rPr>
                        <a:t> </a:t>
                      </a:r>
                      <a:endParaRPr lang="en-US" sz="1800" b="0" i="0" u="none" strike="noStrike" dirty="0">
                        <a:solidFill>
                          <a:srgbClr val="00B050"/>
                        </a:solidFill>
                        <a:effectLst/>
                        <a:latin typeface="+mn-lt"/>
                      </a:endParaRPr>
                    </a:p>
                  </a:txBody>
                  <a:tcPr marL="9525" marR="9525" marT="9525" marB="0" anchor="ctr">
                    <a:solidFill>
                      <a:srgbClr val="FFC000"/>
                    </a:solidFill>
                  </a:tcPr>
                </a:tc>
                <a:tc>
                  <a:txBody>
                    <a:bodyPr/>
                    <a:lstStyle/>
                    <a:p>
                      <a:endParaRPr lang="en-US" dirty="0">
                        <a:solidFill>
                          <a:srgbClr val="00B050"/>
                        </a:solidFill>
                      </a:endParaRPr>
                    </a:p>
                  </a:txBody>
                  <a:tcPr marL="9525" marR="9525" marT="9525" marB="0" anchor="ctr">
                    <a:solidFill>
                      <a:schemeClr val="tx2">
                        <a:lumMod val="10000"/>
                        <a:lumOff val="90000"/>
                      </a:schemeClr>
                    </a:solidFill>
                  </a:tcPr>
                </a:tc>
                <a:tc>
                  <a:txBody>
                    <a:bodyPr/>
                    <a:lstStyle/>
                    <a:p>
                      <a:r>
                        <a:rPr lang="en-US" dirty="0">
                          <a:solidFill>
                            <a:srgbClr val="00B050"/>
                          </a:solidFill>
                        </a:rPr>
                        <a:t>22%</a:t>
                      </a:r>
                    </a:p>
                  </a:txBody>
                  <a:tcPr marL="9525" marR="9525" marT="9525" marB="0" anchor="ctr">
                    <a:solidFill>
                      <a:schemeClr val="tx2">
                        <a:lumMod val="10000"/>
                        <a:lumOff val="90000"/>
                      </a:schemeClr>
                    </a:solidFill>
                  </a:tcPr>
                </a:tc>
                <a:tc>
                  <a:txBody>
                    <a:bodyPr/>
                    <a:lstStyle/>
                    <a:p>
                      <a:pPr algn="r" fontAlgn="b"/>
                      <a:r>
                        <a:rPr lang="en-US" sz="1800" b="1" i="0" u="none" strike="noStrike" dirty="0">
                          <a:solidFill>
                            <a:srgbClr val="00B050"/>
                          </a:solidFill>
                          <a:effectLst/>
                          <a:latin typeface="+mn-lt"/>
                        </a:rPr>
                        <a:t>3%</a:t>
                      </a:r>
                    </a:p>
                  </a:txBody>
                  <a:tcPr marL="9525" marR="9525" marT="9525" marB="0" anchor="ctr">
                    <a:solidFill>
                      <a:schemeClr val="tx2">
                        <a:lumMod val="10000"/>
                        <a:lumOff val="90000"/>
                      </a:schemeClr>
                    </a:solidFill>
                  </a:tcPr>
                </a:tc>
                <a:tc>
                  <a:txBody>
                    <a:bodyPr/>
                    <a:lstStyle/>
                    <a:p>
                      <a:pPr algn="r" fontAlgn="b"/>
                      <a:r>
                        <a:rPr lang="en-US" sz="1800" b="1" u="none" strike="noStrike" dirty="0">
                          <a:solidFill>
                            <a:srgbClr val="00B050"/>
                          </a:solidFill>
                          <a:effectLst/>
                          <a:latin typeface="+mn-lt"/>
                        </a:rPr>
                        <a:t>53%</a:t>
                      </a:r>
                      <a:endParaRPr lang="en-US" sz="1800" b="1" i="0" u="none" strike="noStrike" dirty="0">
                        <a:solidFill>
                          <a:srgbClr val="00B05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1" u="none" strike="noStrike" dirty="0">
                          <a:solidFill>
                            <a:srgbClr val="00B050"/>
                          </a:solidFill>
                          <a:effectLst/>
                          <a:latin typeface="+mn-lt"/>
                        </a:rPr>
                        <a:t>16%</a:t>
                      </a:r>
                      <a:endParaRPr lang="en-US" sz="1800" b="1" i="0" u="none" strike="noStrike" dirty="0">
                        <a:solidFill>
                          <a:srgbClr val="00B05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1" u="none" strike="noStrike" dirty="0">
                          <a:solidFill>
                            <a:srgbClr val="00B050"/>
                          </a:solidFill>
                          <a:effectLst/>
                          <a:latin typeface="+mn-lt"/>
                        </a:rPr>
                        <a:t>4%</a:t>
                      </a:r>
                      <a:endParaRPr lang="en-US" sz="1800" b="1" i="0" u="none" strike="noStrike" dirty="0">
                        <a:solidFill>
                          <a:srgbClr val="00B05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1" u="none" strike="noStrike" dirty="0">
                          <a:solidFill>
                            <a:srgbClr val="00B050"/>
                          </a:solidFill>
                          <a:effectLst/>
                          <a:latin typeface="+mn-lt"/>
                        </a:rPr>
                        <a:t>2%</a:t>
                      </a:r>
                      <a:endParaRPr lang="en-US" sz="1800" b="1" i="0" u="none" strike="noStrike" dirty="0">
                        <a:solidFill>
                          <a:srgbClr val="00B050"/>
                        </a:solidFill>
                        <a:effectLst/>
                        <a:latin typeface="+mn-lt"/>
                      </a:endParaRPr>
                    </a:p>
                  </a:txBody>
                  <a:tcPr marL="9525" marR="9525" marT="9525" marB="0" anchor="ctr">
                    <a:solidFill>
                      <a:schemeClr val="tx2">
                        <a:lumMod val="10000"/>
                        <a:lumOff val="90000"/>
                      </a:schemeClr>
                    </a:solidFill>
                  </a:tcPr>
                </a:tc>
                <a:tc>
                  <a:txBody>
                    <a:bodyPr/>
                    <a:lstStyle/>
                    <a:p>
                      <a:pPr algn="l" fontAlgn="b"/>
                      <a:endParaRPr lang="en-US" sz="1800" b="1" i="0" u="none" strike="noStrike" dirty="0">
                        <a:solidFill>
                          <a:srgbClr val="00B050"/>
                        </a:solidFill>
                        <a:effectLst/>
                        <a:latin typeface="+mn-lt"/>
                      </a:endParaRPr>
                    </a:p>
                  </a:txBody>
                  <a:tcPr marL="9525" marR="9525" marT="9525" marB="0" anchor="ctr">
                    <a:solidFill>
                      <a:schemeClr val="tx2">
                        <a:lumMod val="10000"/>
                        <a:lumOff val="90000"/>
                      </a:schemeClr>
                    </a:solidFill>
                  </a:tcPr>
                </a:tc>
                <a:tc>
                  <a:txBody>
                    <a:bodyPr/>
                    <a:lstStyle/>
                    <a:p>
                      <a:pPr algn="r" fontAlgn="b"/>
                      <a:r>
                        <a:rPr lang="en-US" sz="1800" b="1" u="none" strike="noStrike" dirty="0">
                          <a:solidFill>
                            <a:srgbClr val="00B050"/>
                          </a:solidFill>
                          <a:effectLst/>
                          <a:latin typeface="+mn-lt"/>
                        </a:rPr>
                        <a:t>14%</a:t>
                      </a:r>
                      <a:endParaRPr lang="en-US" sz="1800" b="1" i="0" u="none" strike="noStrike" dirty="0">
                        <a:solidFill>
                          <a:srgbClr val="00B050"/>
                        </a:solidFill>
                        <a:effectLst/>
                        <a:latin typeface="+mn-lt"/>
                      </a:endParaRPr>
                    </a:p>
                  </a:txBody>
                  <a:tcPr marL="9525" marR="9525" marT="9525" marB="0" anchor="ctr">
                    <a:solidFill>
                      <a:schemeClr val="tx2">
                        <a:lumMod val="10000"/>
                        <a:lumOff val="90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2100614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3962400" cy="609600"/>
          </a:xfrm>
        </p:spPr>
        <p:txBody>
          <a:bodyPr>
            <a:normAutofit/>
          </a:bodyPr>
          <a:lstStyle/>
          <a:p>
            <a:r>
              <a:rPr lang="en-US" altLang="en-US" dirty="0">
                <a:solidFill>
                  <a:srgbClr val="651D32"/>
                </a:solidFill>
              </a:rPr>
              <a:t>LESSONS LEARNED</a:t>
            </a:r>
          </a:p>
        </p:txBody>
      </p:sp>
      <p:sp>
        <p:nvSpPr>
          <p:cNvPr id="19459" name="Content Placeholder 2"/>
          <p:cNvSpPr>
            <a:spLocks noGrp="1"/>
          </p:cNvSpPr>
          <p:nvPr>
            <p:ph idx="1"/>
          </p:nvPr>
        </p:nvSpPr>
        <p:spPr>
          <a:xfrm>
            <a:off x="597462" y="1447800"/>
            <a:ext cx="7772400" cy="4419600"/>
          </a:xfrm>
        </p:spPr>
        <p:txBody>
          <a:bodyPr/>
          <a:lstStyle/>
          <a:p>
            <a:pPr marL="457200" indent="-342900"/>
            <a:r>
              <a:rPr lang="en-US" altLang="en-US" dirty="0">
                <a:solidFill>
                  <a:schemeClr val="tx1"/>
                </a:solidFill>
              </a:rPr>
              <a:t>Approaches that worked for scaling of postharvest technologies</a:t>
            </a:r>
          </a:p>
          <a:p>
            <a:pPr marL="911225" lvl="1" indent="-342900"/>
            <a:r>
              <a:rPr lang="en-US" altLang="en-US" dirty="0">
                <a:solidFill>
                  <a:schemeClr val="tx1"/>
                </a:solidFill>
              </a:rPr>
              <a:t>Training of extension officers and lead farmers as trainers worked well but - proper selection is key.</a:t>
            </a:r>
          </a:p>
          <a:p>
            <a:pPr marL="911225" lvl="1" indent="-342900"/>
            <a:r>
              <a:rPr lang="en-US" altLang="en-US" dirty="0">
                <a:solidFill>
                  <a:schemeClr val="tx1"/>
                </a:solidFill>
              </a:rPr>
              <a:t>Training materials were good aids for accurate information transfer to farmers but some improvements have been suggested</a:t>
            </a: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13988889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3962400" cy="609600"/>
          </a:xfrm>
        </p:spPr>
        <p:txBody>
          <a:bodyPr/>
          <a:lstStyle/>
          <a:p>
            <a:r>
              <a:rPr lang="en-US" altLang="en-US" dirty="0">
                <a:solidFill>
                  <a:srgbClr val="651D32"/>
                </a:solidFill>
              </a:rPr>
              <a:t>THANK YOU</a:t>
            </a:r>
          </a:p>
        </p:txBody>
      </p:sp>
      <p:pic>
        <p:nvPicPr>
          <p:cNvPr id="4" name="Picture 41" descr="20190307_173855">
            <a:extLst>
              <a:ext uri="{FF2B5EF4-FFF2-40B4-BE49-F238E27FC236}">
                <a16:creationId xmlns:a16="http://schemas.microsoft.com/office/drawing/2014/main" id="{93CC4FF4-2C72-FC4D-8124-78A374BF2852}"/>
              </a:ext>
            </a:extLst>
          </p:cNvPr>
          <p:cNvPicPr>
            <a:picLocks noChangeAspect="1" noChangeArrowheads="1"/>
          </p:cNvPicPr>
          <p:nvPr/>
        </p:nvPicPr>
        <p:blipFill>
          <a:blip r:embed="rId2" cstate="print"/>
          <a:srcRect/>
          <a:stretch>
            <a:fillRect/>
          </a:stretch>
        </p:blipFill>
        <p:spPr bwMode="auto">
          <a:xfrm>
            <a:off x="622609" y="1447800"/>
            <a:ext cx="8127999" cy="4572000"/>
          </a:xfrm>
          <a:prstGeom prst="rect">
            <a:avLst/>
          </a:prstGeom>
          <a:noFill/>
        </p:spPr>
      </p:pic>
      <p:sp>
        <p:nvSpPr>
          <p:cNvPr id="2" name="Rectangle 1">
            <a:extLst>
              <a:ext uri="{FF2B5EF4-FFF2-40B4-BE49-F238E27FC236}">
                <a16:creationId xmlns:a16="http://schemas.microsoft.com/office/drawing/2014/main" id="{54D46FF5-C837-9142-B502-FC8AB18BA6D4}"/>
              </a:ext>
            </a:extLst>
          </p:cNvPr>
          <p:cNvSpPr/>
          <p:nvPr/>
        </p:nvSpPr>
        <p:spPr>
          <a:xfrm>
            <a:off x="604025" y="6019800"/>
            <a:ext cx="8128000" cy="646331"/>
          </a:xfrm>
          <a:prstGeom prst="rect">
            <a:avLst/>
          </a:prstGeom>
        </p:spPr>
        <p:txBody>
          <a:bodyPr wrap="square">
            <a:spAutoFit/>
          </a:bodyPr>
          <a:lstStyle/>
          <a:p>
            <a:r>
              <a:rPr lang="en-US" dirty="0"/>
              <a:t>Getting  farmer perspectives:  Members of </a:t>
            </a:r>
            <a:r>
              <a:rPr lang="en-US" dirty="0" err="1"/>
              <a:t>Jitegemee</a:t>
            </a:r>
            <a:r>
              <a:rPr lang="en-US" dirty="0"/>
              <a:t> group participate in a focus group discussion in </a:t>
            </a:r>
            <a:r>
              <a:rPr lang="en-US" dirty="0" err="1"/>
              <a:t>Lyasa</a:t>
            </a:r>
            <a:r>
              <a:rPr lang="en-US" dirty="0"/>
              <a:t> village, Kilolo District: Christopher Mutungi/IITA.</a:t>
            </a:r>
          </a:p>
        </p:txBody>
      </p:sp>
    </p:spTree>
    <p:extLst>
      <p:ext uri="{BB962C8B-B14F-4D97-AF65-F5344CB8AC3E}">
        <p14:creationId xmlns:p14="http://schemas.microsoft.com/office/powerpoint/2010/main" val="8794979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19993" y="3632601"/>
            <a:ext cx="2276596" cy="58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12" descr="C:\Users\user\Desktop\URGENT TASKS\Coat_of_arms_of_Tanzania.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1202" y="2464266"/>
            <a:ext cx="1095979" cy="892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nas\DATA\MMU\1Publishing_service\50YEARS_Anniversary\50YEARS_logos\IITA TAA new logo.png">
            <a:extLst>
              <a:ext uri="{FF2B5EF4-FFF2-40B4-BE49-F238E27FC236}">
                <a16:creationId xmlns:a16="http://schemas.microsoft.com/office/drawing/2014/main" id="{04374767-0B59-471C-9D51-42E6E96BB0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6623" y="3632601"/>
            <a:ext cx="1716946" cy="6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descr="Horizontal_CMYK_600">
            <a:extLst>
              <a:ext uri="{FF2B5EF4-FFF2-40B4-BE49-F238E27FC236}">
                <a16:creationId xmlns:a16="http://schemas.microsoft.com/office/drawing/2014/main" id="{0657001D-0A49-4544-B9D2-4080DAB1B1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6586" y="2768246"/>
            <a:ext cx="2057400" cy="58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2">
            <a:extLst>
              <a:ext uri="{FF2B5EF4-FFF2-40B4-BE49-F238E27FC236}">
                <a16:creationId xmlns:a16="http://schemas.microsoft.com/office/drawing/2014/main" id="{D98FAC9D-40CF-0044-A37A-B8074DAAC4F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703417" y="5571701"/>
            <a:ext cx="966631" cy="966631"/>
          </a:xfrm>
          <a:prstGeom prst="rect">
            <a:avLst/>
          </a:prstGeom>
        </p:spPr>
      </p:pic>
      <p:pic>
        <p:nvPicPr>
          <p:cNvPr id="8" name="Picture 7">
            <a:extLst>
              <a:ext uri="{FF2B5EF4-FFF2-40B4-BE49-F238E27FC236}">
                <a16:creationId xmlns:a16="http://schemas.microsoft.com/office/drawing/2014/main" id="{2707BA4D-1B63-264B-8A52-4CA8193D3DA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485069" y="5789543"/>
            <a:ext cx="736337" cy="530949"/>
          </a:xfrm>
          <a:prstGeom prst="rect">
            <a:avLst/>
          </a:prstGeom>
        </p:spPr>
      </p:pic>
      <p:pic>
        <p:nvPicPr>
          <p:cNvPr id="9" name="Picture 8">
            <a:extLst>
              <a:ext uri="{FF2B5EF4-FFF2-40B4-BE49-F238E27FC236}">
                <a16:creationId xmlns:a16="http://schemas.microsoft.com/office/drawing/2014/main" id="{116EA44A-2AD2-C94B-8980-705D44BCF178}"/>
              </a:ext>
            </a:extLst>
          </p:cNvPr>
          <p:cNvPicPr>
            <a:picLocks noChangeAspect="1"/>
          </p:cNvPicPr>
          <p:nvPr/>
        </p:nvPicPr>
        <p:blipFill>
          <a:blip r:embed="rId9"/>
          <a:stretch>
            <a:fillRect/>
          </a:stretch>
        </p:blipFill>
        <p:spPr>
          <a:xfrm>
            <a:off x="1702205" y="4636876"/>
            <a:ext cx="973539" cy="823414"/>
          </a:xfrm>
          <a:prstGeom prst="rect">
            <a:avLst/>
          </a:prstGeom>
        </p:spPr>
      </p:pic>
      <p:pic>
        <p:nvPicPr>
          <p:cNvPr id="10" name="Picture 9">
            <a:extLst>
              <a:ext uri="{FF2B5EF4-FFF2-40B4-BE49-F238E27FC236}">
                <a16:creationId xmlns:a16="http://schemas.microsoft.com/office/drawing/2014/main" id="{60AFDA9C-37BB-DC4E-8ACF-365C3814E649}"/>
              </a:ext>
            </a:extLst>
          </p:cNvPr>
          <p:cNvPicPr>
            <a:picLocks noChangeAspect="1"/>
          </p:cNvPicPr>
          <p:nvPr/>
        </p:nvPicPr>
        <p:blipFill>
          <a:blip r:embed="rId10"/>
          <a:stretch>
            <a:fillRect/>
          </a:stretch>
        </p:blipFill>
        <p:spPr>
          <a:xfrm>
            <a:off x="3052516" y="4772731"/>
            <a:ext cx="1355675" cy="532262"/>
          </a:xfrm>
          <a:prstGeom prst="rect">
            <a:avLst/>
          </a:prstGeom>
        </p:spPr>
      </p:pic>
      <p:pic>
        <p:nvPicPr>
          <p:cNvPr id="11" name="Picture 10">
            <a:extLst>
              <a:ext uri="{FF2B5EF4-FFF2-40B4-BE49-F238E27FC236}">
                <a16:creationId xmlns:a16="http://schemas.microsoft.com/office/drawing/2014/main" id="{7107CBF0-BBA0-E942-8A5B-C81B1875A0D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143900" y="4629304"/>
            <a:ext cx="819117" cy="819117"/>
          </a:xfrm>
          <a:prstGeom prst="rect">
            <a:avLst/>
          </a:prstGeom>
        </p:spPr>
      </p:pic>
      <p:pic>
        <p:nvPicPr>
          <p:cNvPr id="12" name="Picture 11">
            <a:extLst>
              <a:ext uri="{FF2B5EF4-FFF2-40B4-BE49-F238E27FC236}">
                <a16:creationId xmlns:a16="http://schemas.microsoft.com/office/drawing/2014/main" id="{C93277C5-1FAD-2A4A-8B45-AB38B8A1A054}"/>
              </a:ext>
            </a:extLst>
          </p:cNvPr>
          <p:cNvPicPr>
            <a:picLocks noChangeAspect="1"/>
          </p:cNvPicPr>
          <p:nvPr/>
        </p:nvPicPr>
        <p:blipFill>
          <a:blip r:embed="rId12"/>
          <a:stretch>
            <a:fillRect/>
          </a:stretch>
        </p:blipFill>
        <p:spPr>
          <a:xfrm>
            <a:off x="6291016" y="4737564"/>
            <a:ext cx="1577884" cy="547284"/>
          </a:xfrm>
          <a:prstGeom prst="rect">
            <a:avLst/>
          </a:prstGeom>
        </p:spPr>
      </p:pic>
      <p:pic>
        <p:nvPicPr>
          <p:cNvPr id="13" name="Picture 14">
            <a:extLst>
              <a:ext uri="{FF2B5EF4-FFF2-40B4-BE49-F238E27FC236}">
                <a16:creationId xmlns:a16="http://schemas.microsoft.com/office/drawing/2014/main" id="{AF75E5A6-BA75-784D-8436-7F1B804D8E55}"/>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220445" y="5837991"/>
            <a:ext cx="949302" cy="62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P:\logos\c\cimmyt\CIMMYT Logo.jpg">
            <a:extLst>
              <a:ext uri="{FF2B5EF4-FFF2-40B4-BE49-F238E27FC236}">
                <a16:creationId xmlns:a16="http://schemas.microsoft.com/office/drawing/2014/main" id="{614C2B3E-8730-6048-BB70-BF4EAFF65D8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680261" y="5625567"/>
            <a:ext cx="1193310" cy="85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a:extLst>
              <a:ext uri="{FF2B5EF4-FFF2-40B4-BE49-F238E27FC236}">
                <a16:creationId xmlns:a16="http://schemas.microsoft.com/office/drawing/2014/main" id="{BECB04AA-5BED-AD46-8D00-C0CA571EBDFD}"/>
              </a:ext>
            </a:extLst>
          </p:cNvPr>
          <p:cNvSpPr>
            <a:spLocks noGrp="1"/>
          </p:cNvSpPr>
          <p:nvPr>
            <p:ph type="title"/>
          </p:nvPr>
        </p:nvSpPr>
        <p:spPr>
          <a:xfrm>
            <a:off x="609600" y="609600"/>
            <a:ext cx="7086600" cy="609600"/>
          </a:xfrm>
        </p:spPr>
        <p:txBody>
          <a:bodyPr>
            <a:normAutofit/>
          </a:bodyPr>
          <a:lstStyle/>
          <a:p>
            <a:r>
              <a:rPr lang="en-US" altLang="en-US" dirty="0">
                <a:solidFill>
                  <a:srgbClr val="651D32"/>
                </a:solidFill>
              </a:rPr>
              <a:t>PARTNERS</a:t>
            </a:r>
          </a:p>
        </p:txBody>
      </p:sp>
    </p:spTree>
    <p:extLst>
      <p:ext uri="{BB962C8B-B14F-4D97-AF65-F5344CB8AC3E}">
        <p14:creationId xmlns:p14="http://schemas.microsoft.com/office/powerpoint/2010/main" val="3044381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5257800" cy="609600"/>
          </a:xfrm>
        </p:spPr>
        <p:txBody>
          <a:bodyPr>
            <a:normAutofit fontScale="90000"/>
          </a:bodyPr>
          <a:lstStyle/>
          <a:p>
            <a:r>
              <a:rPr lang="en-US" altLang="en-US" dirty="0">
                <a:solidFill>
                  <a:srgbClr val="651D32"/>
                </a:solidFill>
              </a:rPr>
              <a:t>FOCUS &amp; INTERVENTION AREAS</a:t>
            </a: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u="sng" dirty="0">
                <a:solidFill>
                  <a:schemeClr val="tx1"/>
                </a:solidFill>
              </a:rPr>
              <a:t>GOAL: </a:t>
            </a:r>
            <a:r>
              <a:rPr lang="en-US" altLang="en-US" dirty="0">
                <a:solidFill>
                  <a:schemeClr val="tx1"/>
                </a:solidFill>
              </a:rPr>
              <a:t>Introduce and promote post-harvest to reduce losses and bring quality to market standards. </a:t>
            </a:r>
          </a:p>
          <a:p>
            <a:pPr marL="114300" indent="0">
              <a:buNone/>
            </a:pPr>
            <a:endParaRPr lang="en-US" altLang="en-US" dirty="0">
              <a:solidFill>
                <a:schemeClr val="tx1"/>
              </a:solidFill>
            </a:endParaRPr>
          </a:p>
          <a:p>
            <a:pPr marL="114300" indent="0">
              <a:buNone/>
            </a:pPr>
            <a:r>
              <a:rPr lang="en-US" altLang="en-US" dirty="0">
                <a:solidFill>
                  <a:schemeClr val="tx1"/>
                </a:solidFill>
              </a:rPr>
              <a:t>Intervention areas: </a:t>
            </a:r>
          </a:p>
          <a:p>
            <a:pPr marL="1025525" lvl="1" indent="-457200">
              <a:buFont typeface="+mj-lt"/>
              <a:buAutoNum type="arabicPeriod"/>
            </a:pPr>
            <a:r>
              <a:rPr lang="en-US" altLang="en-US" dirty="0">
                <a:solidFill>
                  <a:schemeClr val="tx1"/>
                </a:solidFill>
              </a:rPr>
              <a:t>Intervention 1: Reduce food waste and spoilage</a:t>
            </a:r>
          </a:p>
          <a:p>
            <a:pPr marL="1025525" lvl="1" indent="-457200">
              <a:buFont typeface="+mj-lt"/>
              <a:buAutoNum type="arabicPeriod"/>
            </a:pPr>
            <a:r>
              <a:rPr lang="en-US" altLang="en-US" dirty="0">
                <a:solidFill>
                  <a:schemeClr val="tx1"/>
                </a:solidFill>
              </a:rPr>
              <a:t>Intervention 2: Capacity building for better scaling </a:t>
            </a:r>
          </a:p>
          <a:p>
            <a:pPr marL="114300" indent="0">
              <a:buNone/>
            </a:pPr>
            <a:endParaRPr lang="en-US" altLang="en-US" dirty="0">
              <a:solidFill>
                <a:schemeClr val="tx1"/>
              </a:solidFill>
            </a:endParaRP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1156753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6172200" cy="609600"/>
          </a:xfrm>
        </p:spPr>
        <p:txBody>
          <a:bodyPr>
            <a:normAutofit/>
          </a:bodyPr>
          <a:lstStyle/>
          <a:p>
            <a:r>
              <a:rPr lang="en-US" altLang="en-US" dirty="0">
                <a:solidFill>
                  <a:srgbClr val="651D32"/>
                </a:solidFill>
              </a:rPr>
              <a:t>ACTIVITIES 2018/19</a:t>
            </a: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b="1" dirty="0">
                <a:solidFill>
                  <a:schemeClr val="tx1"/>
                </a:solidFill>
              </a:rPr>
              <a:t>Intervention 1: Reduce food waste and spoilage</a:t>
            </a:r>
          </a:p>
          <a:p>
            <a:pPr marL="571500" indent="-457200">
              <a:buFont typeface="+mj-lt"/>
              <a:buAutoNum type="arabicPeriod"/>
            </a:pPr>
            <a:r>
              <a:rPr lang="en-US" altLang="en-US" dirty="0">
                <a:solidFill>
                  <a:schemeClr val="tx1"/>
                </a:solidFill>
              </a:rPr>
              <a:t>B2B meetings with VBAAs, producer organizations and input suppliers </a:t>
            </a:r>
          </a:p>
          <a:p>
            <a:pPr marL="911225" lvl="1" indent="-342900"/>
            <a:r>
              <a:rPr lang="en-US" altLang="en-US" dirty="0">
                <a:solidFill>
                  <a:schemeClr val="tx1"/>
                </a:solidFill>
              </a:rPr>
              <a:t>Provide support to NAFAKA led B2B meetings by identifying the various PH technology suppliers and offering technical backstopping</a:t>
            </a:r>
          </a:p>
          <a:p>
            <a:pPr marL="571500" indent="-457200">
              <a:buFont typeface="+mj-lt"/>
              <a:buAutoNum type="arabicPeriod"/>
            </a:pPr>
            <a:r>
              <a:rPr lang="en-US" altLang="en-US" dirty="0">
                <a:solidFill>
                  <a:schemeClr val="tx1"/>
                </a:solidFill>
              </a:rPr>
              <a:t>Demonstrate improved harvesting,  drying techniques, and mechanized  threshing of paddy;</a:t>
            </a:r>
          </a:p>
          <a:p>
            <a:pPr marL="571500" indent="-457200">
              <a:buFont typeface="+mj-lt"/>
              <a:buAutoNum type="arabicPeriod"/>
            </a:pPr>
            <a:r>
              <a:rPr lang="en-US" altLang="en-US" dirty="0">
                <a:solidFill>
                  <a:schemeClr val="tx1"/>
                </a:solidFill>
              </a:rPr>
              <a:t>Demonstrate improved drying, mechanized threshing technologies for maize; and storage technologies.</a:t>
            </a:r>
          </a:p>
        </p:txBody>
      </p:sp>
    </p:spTree>
    <p:extLst>
      <p:ext uri="{BB962C8B-B14F-4D97-AF65-F5344CB8AC3E}">
        <p14:creationId xmlns:p14="http://schemas.microsoft.com/office/powerpoint/2010/main" val="2863249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6172200" cy="609600"/>
          </a:xfrm>
        </p:spPr>
        <p:txBody>
          <a:bodyPr>
            <a:normAutofit/>
          </a:bodyPr>
          <a:lstStyle/>
          <a:p>
            <a:r>
              <a:rPr lang="en-US" altLang="en-US" dirty="0">
                <a:solidFill>
                  <a:srgbClr val="651D32"/>
                </a:solidFill>
              </a:rPr>
              <a:t>ACTIVITIES 2018/19</a:t>
            </a: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b="1" dirty="0">
                <a:solidFill>
                  <a:schemeClr val="tx1"/>
                </a:solidFill>
              </a:rPr>
              <a:t>Intervention 2: Capacity building for better scaling </a:t>
            </a:r>
          </a:p>
          <a:p>
            <a:pPr marL="1025525" lvl="1" indent="-457200">
              <a:buFont typeface="Arial" panose="020B0604020202020204" pitchFamily="34" charset="0"/>
              <a:buChar char="•"/>
            </a:pPr>
            <a:r>
              <a:rPr lang="en-US" altLang="en-US" dirty="0">
                <a:solidFill>
                  <a:schemeClr val="tx1"/>
                </a:solidFill>
              </a:rPr>
              <a:t>Behavioral change communication</a:t>
            </a:r>
          </a:p>
          <a:p>
            <a:pPr marL="1141412" lvl="2" indent="-342900"/>
            <a:r>
              <a:rPr lang="en-US" altLang="en-US" dirty="0">
                <a:solidFill>
                  <a:schemeClr val="tx1"/>
                </a:solidFill>
              </a:rPr>
              <a:t>Simplify postharvest trainers manuals to elementary dissemination materials for farmers</a:t>
            </a:r>
          </a:p>
          <a:p>
            <a:pPr marL="1141412" lvl="2" indent="-342900"/>
            <a:r>
              <a:rPr lang="en-US" altLang="en-US" dirty="0">
                <a:solidFill>
                  <a:schemeClr val="tx1"/>
                </a:solidFill>
              </a:rPr>
              <a:t>Design and avail ICT- based communication support tools including  simple text messages  and video clips</a:t>
            </a:r>
          </a:p>
          <a:p>
            <a:pPr marL="798512" lvl="2" indent="0">
              <a:buNone/>
            </a:pPr>
            <a:endParaRPr lang="en-US" altLang="en-US" dirty="0">
              <a:solidFill>
                <a:schemeClr val="tx1"/>
              </a:solidFill>
            </a:endParaRPr>
          </a:p>
          <a:p>
            <a:pPr marL="1025525" lvl="1" indent="-457200">
              <a:buFont typeface="Arial" panose="020B0604020202020204" pitchFamily="34" charset="0"/>
              <a:buChar char="•"/>
            </a:pPr>
            <a:r>
              <a:rPr lang="en-US" altLang="en-US" dirty="0">
                <a:solidFill>
                  <a:schemeClr val="tx1"/>
                </a:solidFill>
              </a:rPr>
              <a:t>Collective learning and adaptation</a:t>
            </a:r>
          </a:p>
          <a:p>
            <a:pPr marL="1141412" lvl="2" indent="-342900"/>
            <a:r>
              <a:rPr lang="en-US" altLang="en-US" dirty="0">
                <a:solidFill>
                  <a:schemeClr val="tx1"/>
                </a:solidFill>
              </a:rPr>
              <a:t>Carry out a follow-up survey  to establish spare-part requirements of maize/ rice threshers and inventory parts that require frequent replacement</a:t>
            </a: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1419148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6172200" cy="609600"/>
          </a:xfrm>
        </p:spPr>
        <p:txBody>
          <a:bodyPr>
            <a:normAutofit/>
          </a:bodyPr>
          <a:lstStyle/>
          <a:p>
            <a:r>
              <a:rPr lang="en-US" altLang="en-US" dirty="0">
                <a:solidFill>
                  <a:srgbClr val="651D32"/>
                </a:solidFill>
              </a:rPr>
              <a:t>ACTIVITIES 2018/19</a:t>
            </a: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b="1" dirty="0">
                <a:solidFill>
                  <a:schemeClr val="tx1"/>
                </a:solidFill>
              </a:rPr>
              <a:t>Intervention 2: Capacity building for better scaling </a:t>
            </a:r>
          </a:p>
          <a:p>
            <a:pPr marL="1025525" lvl="1" indent="-457200">
              <a:buFont typeface="Arial" panose="020B0604020202020204" pitchFamily="34" charset="0"/>
              <a:buChar char="•"/>
            </a:pPr>
            <a:r>
              <a:rPr lang="en-US" altLang="en-US" dirty="0">
                <a:solidFill>
                  <a:schemeClr val="tx1"/>
                </a:solidFill>
              </a:rPr>
              <a:t>Product knowledge training </a:t>
            </a:r>
          </a:p>
          <a:p>
            <a:pPr marL="1255712" lvl="2" indent="-457200">
              <a:buFont typeface="Arial" panose="020B0604020202020204" pitchFamily="34" charset="0"/>
              <a:buChar char="•"/>
            </a:pPr>
            <a:r>
              <a:rPr lang="en-US" altLang="en-US" dirty="0">
                <a:solidFill>
                  <a:schemeClr val="tx1"/>
                </a:solidFill>
              </a:rPr>
              <a:t>Train small processors/traders, VBAAs &amp; lead farmers on MAIZE and RICE quality specifications and quality assessment techniques</a:t>
            </a:r>
          </a:p>
          <a:p>
            <a:pPr marL="798512" lvl="2" indent="0">
              <a:buNone/>
            </a:pPr>
            <a:endParaRPr lang="en-US" altLang="en-US" dirty="0">
              <a:solidFill>
                <a:schemeClr val="tx1"/>
              </a:solidFill>
            </a:endParaRPr>
          </a:p>
          <a:p>
            <a:pPr marL="1025525" lvl="1" indent="-457200">
              <a:buFont typeface="Arial" panose="020B0604020202020204" pitchFamily="34" charset="0"/>
              <a:buChar char="•"/>
            </a:pPr>
            <a:r>
              <a:rPr lang="en-US" altLang="en-US" dirty="0">
                <a:solidFill>
                  <a:schemeClr val="tx1"/>
                </a:solidFill>
              </a:rPr>
              <a:t>Other unique training activities</a:t>
            </a:r>
          </a:p>
          <a:p>
            <a:pPr marL="1255712" lvl="2" indent="-457200">
              <a:buFont typeface="Arial" panose="020B0604020202020204" pitchFamily="34" charset="0"/>
              <a:buChar char="•"/>
            </a:pPr>
            <a:r>
              <a:rPr lang="en-US" altLang="en-US" dirty="0">
                <a:solidFill>
                  <a:schemeClr val="tx1"/>
                </a:solidFill>
              </a:rPr>
              <a:t>Field days / agricultural shows</a:t>
            </a: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1102553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5410200" cy="609600"/>
          </a:xfrm>
        </p:spPr>
        <p:txBody>
          <a:bodyPr>
            <a:normAutofit/>
          </a:bodyPr>
          <a:lstStyle/>
          <a:p>
            <a:r>
              <a:rPr lang="en-US" altLang="en-US" dirty="0">
                <a:solidFill>
                  <a:srgbClr val="651D32"/>
                </a:solidFill>
              </a:rPr>
              <a:t>PROGRESS/ ACHIEVEMENTS</a:t>
            </a:r>
          </a:p>
        </p:txBody>
      </p:sp>
      <p:sp>
        <p:nvSpPr>
          <p:cNvPr id="19459" name="Content Placeholder 2"/>
          <p:cNvSpPr>
            <a:spLocks noGrp="1"/>
          </p:cNvSpPr>
          <p:nvPr>
            <p:ph idx="1"/>
          </p:nvPr>
        </p:nvSpPr>
        <p:spPr>
          <a:xfrm>
            <a:off x="597462" y="1447800"/>
            <a:ext cx="7772400" cy="4419600"/>
          </a:xfrm>
        </p:spPr>
        <p:txBody>
          <a:bodyPr/>
          <a:lstStyle/>
          <a:p>
            <a:pPr marL="114300" indent="0">
              <a:buNone/>
            </a:pPr>
            <a:r>
              <a:rPr lang="en-US" altLang="en-US" b="1" dirty="0">
                <a:solidFill>
                  <a:schemeClr val="tx1"/>
                </a:solidFill>
              </a:rPr>
              <a:t>Collective learning and adaptation</a:t>
            </a:r>
          </a:p>
          <a:p>
            <a:pPr marL="457200" indent="-342900"/>
            <a:r>
              <a:rPr lang="en-US" altLang="en-US" dirty="0">
                <a:solidFill>
                  <a:schemeClr val="tx1"/>
                </a:solidFill>
              </a:rPr>
              <a:t>Assessment of perceived benefits and constraints associated with maize shellers through farmer groups </a:t>
            </a:r>
          </a:p>
          <a:p>
            <a:pPr marL="457200" indent="-342900"/>
            <a:r>
              <a:rPr lang="en-US" altLang="en-US" dirty="0">
                <a:solidFill>
                  <a:schemeClr val="tx1"/>
                </a:solidFill>
              </a:rPr>
              <a:t>12 focus group discussions; 12 villages in Kilolo and </a:t>
            </a:r>
            <a:r>
              <a:rPr lang="en-US" altLang="en-US" dirty="0" err="1">
                <a:solidFill>
                  <a:schemeClr val="tx1"/>
                </a:solidFill>
              </a:rPr>
              <a:t>Mbozi</a:t>
            </a:r>
            <a:r>
              <a:rPr lang="en-US" altLang="en-US" dirty="0">
                <a:solidFill>
                  <a:schemeClr val="tx1"/>
                </a:solidFill>
              </a:rPr>
              <a:t> districts</a:t>
            </a:r>
          </a:p>
          <a:p>
            <a:pPr marL="911225" lvl="1" indent="-342900"/>
            <a:r>
              <a:rPr lang="en-US" altLang="en-US" dirty="0">
                <a:solidFill>
                  <a:schemeClr val="tx1"/>
                </a:solidFill>
              </a:rPr>
              <a:t>Farmer perception of the benefits of the technology;</a:t>
            </a:r>
          </a:p>
          <a:p>
            <a:pPr marL="911225" lvl="1" indent="-342900"/>
            <a:r>
              <a:rPr lang="en-US" altLang="en-US" dirty="0">
                <a:solidFill>
                  <a:schemeClr val="tx1"/>
                </a:solidFill>
              </a:rPr>
              <a:t>Spare-part requirements</a:t>
            </a:r>
          </a:p>
          <a:p>
            <a:pPr marL="911225" lvl="1" indent="-342900"/>
            <a:r>
              <a:rPr lang="en-US" altLang="en-US" dirty="0">
                <a:solidFill>
                  <a:schemeClr val="tx1"/>
                </a:solidFill>
              </a:rPr>
              <a:t>Availability and accessibility of spare parts/ maintenance services. </a:t>
            </a:r>
          </a:p>
          <a:p>
            <a:pPr marL="911225" lvl="1" indent="-342900"/>
            <a:r>
              <a:rPr lang="en-US" altLang="en-US" dirty="0">
                <a:solidFill>
                  <a:schemeClr val="tx1"/>
                </a:solidFill>
              </a:rPr>
              <a:t>Farmer adaptations with regard to use and maintenance</a:t>
            </a: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2863780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72400" cy="609600"/>
          </a:xfrm>
        </p:spPr>
        <p:txBody>
          <a:bodyPr>
            <a:normAutofit fontScale="90000"/>
          </a:bodyPr>
          <a:lstStyle/>
          <a:p>
            <a:r>
              <a:rPr lang="en-US" altLang="en-US" dirty="0">
                <a:solidFill>
                  <a:srgbClr val="651D32"/>
                </a:solidFill>
              </a:rPr>
              <a:t>PARTS THAT REQUIRE FREQUENT REPLACEMENT</a:t>
            </a:r>
          </a:p>
        </p:txBody>
      </p:sp>
      <p:pic>
        <p:nvPicPr>
          <p:cNvPr id="2" name="Picture 1">
            <a:extLst>
              <a:ext uri="{FF2B5EF4-FFF2-40B4-BE49-F238E27FC236}">
                <a16:creationId xmlns:a16="http://schemas.microsoft.com/office/drawing/2014/main" id="{23192780-1966-754E-8711-21E7DAD8FF89}"/>
              </a:ext>
            </a:extLst>
          </p:cNvPr>
          <p:cNvPicPr>
            <a:picLocks noChangeAspect="1"/>
          </p:cNvPicPr>
          <p:nvPr/>
        </p:nvPicPr>
        <p:blipFill>
          <a:blip r:embed="rId2"/>
          <a:stretch>
            <a:fillRect/>
          </a:stretch>
        </p:blipFill>
        <p:spPr>
          <a:xfrm>
            <a:off x="711200" y="1371600"/>
            <a:ext cx="7671717" cy="3200400"/>
          </a:xfrm>
          <a:prstGeom prst="rect">
            <a:avLst/>
          </a:prstGeom>
        </p:spPr>
      </p:pic>
      <p:sp>
        <p:nvSpPr>
          <p:cNvPr id="3" name="Rectangle 2">
            <a:extLst>
              <a:ext uri="{FF2B5EF4-FFF2-40B4-BE49-F238E27FC236}">
                <a16:creationId xmlns:a16="http://schemas.microsoft.com/office/drawing/2014/main" id="{163E9281-2EAC-E142-87DE-999624B16E47}"/>
              </a:ext>
            </a:extLst>
          </p:cNvPr>
          <p:cNvSpPr/>
          <p:nvPr/>
        </p:nvSpPr>
        <p:spPr>
          <a:xfrm>
            <a:off x="711200" y="4724400"/>
            <a:ext cx="7670800" cy="646331"/>
          </a:xfrm>
          <a:prstGeom prst="rect">
            <a:avLst/>
          </a:prstGeom>
        </p:spPr>
        <p:txBody>
          <a:bodyPr wrap="square">
            <a:spAutoFit/>
          </a:bodyPr>
          <a:lstStyle/>
          <a:p>
            <a:r>
              <a:rPr lang="en-US" dirty="0"/>
              <a:t>The category others’ includes bolts, shelling drum/ shelling concave, cone bearings and ring piston (engine parts) and oil filer.</a:t>
            </a:r>
          </a:p>
        </p:txBody>
      </p:sp>
    </p:spTree>
    <p:extLst>
      <p:ext uri="{BB962C8B-B14F-4D97-AF65-F5344CB8AC3E}">
        <p14:creationId xmlns:p14="http://schemas.microsoft.com/office/powerpoint/2010/main" val="2974281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fontScale="90000"/>
          </a:bodyPr>
          <a:lstStyle/>
          <a:p>
            <a:r>
              <a:rPr lang="en-US" altLang="en-US" dirty="0">
                <a:solidFill>
                  <a:srgbClr val="651D32"/>
                </a:solidFill>
              </a:rPr>
              <a:t>MACHINE PARTS THAT REQUIRE FREQUENT REPAIR</a:t>
            </a:r>
          </a:p>
        </p:txBody>
      </p:sp>
      <p:sp>
        <p:nvSpPr>
          <p:cNvPr id="19459" name="Content Placeholder 2"/>
          <p:cNvSpPr>
            <a:spLocks noGrp="1"/>
          </p:cNvSpPr>
          <p:nvPr>
            <p:ph idx="1"/>
          </p:nvPr>
        </p:nvSpPr>
        <p:spPr>
          <a:xfrm>
            <a:off x="597462" y="1447800"/>
            <a:ext cx="7772400" cy="4419600"/>
          </a:xfrm>
        </p:spPr>
        <p:txBody>
          <a:bodyPr/>
          <a:lstStyle/>
          <a:p>
            <a:pPr marL="114300" indent="0">
              <a:buNone/>
            </a:pPr>
            <a:endParaRPr lang="en-US" altLang="en-US" dirty="0">
              <a:solidFill>
                <a:schemeClr val="tx1"/>
              </a:solidFill>
            </a:endParaRPr>
          </a:p>
        </p:txBody>
      </p:sp>
      <p:pic>
        <p:nvPicPr>
          <p:cNvPr id="4" name="Picture 3">
            <a:extLst>
              <a:ext uri="{FF2B5EF4-FFF2-40B4-BE49-F238E27FC236}">
                <a16:creationId xmlns:a16="http://schemas.microsoft.com/office/drawing/2014/main" id="{897B1709-6001-C545-8C5B-B2EE9952778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732" y="1447800"/>
            <a:ext cx="7772400" cy="3249337"/>
          </a:xfrm>
          <a:prstGeom prst="rect">
            <a:avLst/>
          </a:prstGeom>
          <a:noFill/>
        </p:spPr>
      </p:pic>
    </p:spTree>
    <p:extLst>
      <p:ext uri="{BB962C8B-B14F-4D97-AF65-F5344CB8AC3E}">
        <p14:creationId xmlns:p14="http://schemas.microsoft.com/office/powerpoint/2010/main" val="1351559303"/>
      </p:ext>
    </p:extLst>
  </p:cSld>
  <p:clrMapOvr>
    <a:masterClrMapping/>
  </p:clrMapOvr>
</p:sld>
</file>

<file path=ppt/theme/theme1.xml><?xml version="1.0" encoding="utf-8"?>
<a:theme xmlns:a="http://schemas.openxmlformats.org/drawingml/2006/main" name="4.3-Template_4.29.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4.3-Template_4.29.2016</Template>
  <TotalTime>1405</TotalTime>
  <Words>831</Words>
  <Application>Microsoft Macintosh PowerPoint</Application>
  <PresentationFormat>On-screen Show (4:3)</PresentationFormat>
  <Paragraphs>247</Paragraphs>
  <Slides>23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Courier New</vt:lpstr>
      <vt:lpstr>Gill Sans</vt:lpstr>
      <vt:lpstr>Gill Sans MT</vt:lpstr>
      <vt:lpstr>Times</vt:lpstr>
      <vt:lpstr>4.3-Template_4.29.2016</vt:lpstr>
      <vt:lpstr>Africa RISING – NAFAKA: POSTHARVEST MANAGEMENT ACTIVITIES AND ACHIEVEMENTS 2018/2019</vt:lpstr>
      <vt:lpstr>OUTLINE</vt:lpstr>
      <vt:lpstr>FOCUS &amp; INTERVENTION AREAS</vt:lpstr>
      <vt:lpstr>ACTIVITIES 2018/19</vt:lpstr>
      <vt:lpstr>ACTIVITIES 2018/19</vt:lpstr>
      <vt:lpstr>ACTIVITIES 2018/19</vt:lpstr>
      <vt:lpstr>PROGRESS/ ACHIEVEMENTS</vt:lpstr>
      <vt:lpstr>PARTS THAT REQUIRE FREQUENT REPLACEMENT</vt:lpstr>
      <vt:lpstr>MACHINE PARTS THAT REQUIRE FREQUENT REPAIR</vt:lpstr>
      <vt:lpstr>COST OF REPAIR/ REPLACING PARTS AND ACCESSIBILITY OF SPARES</vt:lpstr>
      <vt:lpstr>SOURCES OF SPARE PARTS</vt:lpstr>
      <vt:lpstr>WHAT DO FARMERS THINKS ARE KEY BENEFITS OF CONTINUING TO USE MECHANIZED SHELLERS?</vt:lpstr>
      <vt:lpstr>ARE THERE DIFFERENCES IN THE WAY MEN AND WOMEN RATE THE BENEFITS?</vt:lpstr>
      <vt:lpstr>ADAPTATIONS: WHAT ARE FARMERS ARE ATTEMPTING OR RECOMMENDING FOR IMPROVEMENT</vt:lpstr>
      <vt:lpstr>PowerPoint Presentation</vt:lpstr>
      <vt:lpstr>PowerPoint Presentation</vt:lpstr>
      <vt:lpstr>PowerPoint Presentation</vt:lpstr>
      <vt:lpstr>PowerPoint Presentation</vt:lpstr>
      <vt:lpstr>PowerPoint Presentation</vt:lpstr>
      <vt:lpstr>NUMBERS …..</vt:lpstr>
      <vt:lpstr>LESSONS LEARNED</vt:lpstr>
      <vt:lpstr>THANK YOU</vt:lpstr>
      <vt:lpstr>PARTNERS</vt:lpstr>
    </vt:vector>
  </TitlesOfParts>
  <Company>USAID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USAID</dc:creator>
  <cp:lastModifiedBy>Odhong, Jonathan (IITA)</cp:lastModifiedBy>
  <cp:revision>101</cp:revision>
  <cp:lastPrinted>2017-08-02T07:16:22Z</cp:lastPrinted>
  <dcterms:created xsi:type="dcterms:W3CDTF">2016-05-03T20:02:08Z</dcterms:created>
  <dcterms:modified xsi:type="dcterms:W3CDTF">2019-09-30T14:14:40Z</dcterms:modified>
</cp:coreProperties>
</file>