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embedTrueTypeFonts="1" saveSubsetFonts="1" autoCompressPictures="0" bookmarkIdSeed="2">
  <p:sldMasterIdLst>
    <p:sldMasterId id="2147483648" r:id="rId1"/>
    <p:sldMasterId id="2147483664" r:id="rId2"/>
    <p:sldMasterId id="2147483682" r:id="rId3"/>
    <p:sldMasterId id="2147483689" r:id="rId4"/>
  </p:sldMasterIdLst>
  <p:notesMasterIdLst>
    <p:notesMasterId r:id="rId79"/>
  </p:notesMasterIdLst>
  <p:sldIdLst>
    <p:sldId id="2147377051" r:id="rId5"/>
    <p:sldId id="262" r:id="rId6"/>
    <p:sldId id="2147376752" r:id="rId7"/>
    <p:sldId id="2147376901" r:id="rId8"/>
    <p:sldId id="2147376958" r:id="rId9"/>
    <p:sldId id="2147376959" r:id="rId10"/>
    <p:sldId id="260" r:id="rId11"/>
    <p:sldId id="2147376902" r:id="rId12"/>
    <p:sldId id="2147376960" r:id="rId13"/>
    <p:sldId id="264" r:id="rId14"/>
    <p:sldId id="2147376908" r:id="rId15"/>
    <p:sldId id="2147376961" r:id="rId16"/>
    <p:sldId id="2147376962" r:id="rId17"/>
    <p:sldId id="2147376963" r:id="rId18"/>
    <p:sldId id="2147376964" r:id="rId19"/>
    <p:sldId id="2147376965" r:id="rId20"/>
    <p:sldId id="2147376966" r:id="rId21"/>
    <p:sldId id="2147376967" r:id="rId22"/>
    <p:sldId id="2147376913" r:id="rId23"/>
    <p:sldId id="2147376968" r:id="rId24"/>
    <p:sldId id="2147376969" r:id="rId25"/>
    <p:sldId id="2147376970" r:id="rId26"/>
    <p:sldId id="2147376971" r:id="rId27"/>
    <p:sldId id="2147376972" r:id="rId28"/>
    <p:sldId id="2147376974" r:id="rId29"/>
    <p:sldId id="2147376973" r:id="rId30"/>
    <p:sldId id="2147376976" r:id="rId31"/>
    <p:sldId id="2147376977" r:id="rId32"/>
    <p:sldId id="2147376978" r:id="rId33"/>
    <p:sldId id="2147377013" r:id="rId34"/>
    <p:sldId id="2147376979" r:id="rId35"/>
    <p:sldId id="2147376980" r:id="rId36"/>
    <p:sldId id="2147376981" r:id="rId37"/>
    <p:sldId id="2147376982" r:id="rId38"/>
    <p:sldId id="2147376983" r:id="rId39"/>
    <p:sldId id="2147376984" r:id="rId40"/>
    <p:sldId id="2147376985" r:id="rId41"/>
    <p:sldId id="2147376986" r:id="rId42"/>
    <p:sldId id="2147376987" r:id="rId43"/>
    <p:sldId id="2147376988" r:id="rId44"/>
    <p:sldId id="2147376989" r:id="rId45"/>
    <p:sldId id="2147377014" r:id="rId46"/>
    <p:sldId id="2147376990" r:id="rId47"/>
    <p:sldId id="2147376991" r:id="rId48"/>
    <p:sldId id="2147376992" r:id="rId49"/>
    <p:sldId id="2147376993" r:id="rId50"/>
    <p:sldId id="2147376994" r:id="rId51"/>
    <p:sldId id="2147376995" r:id="rId52"/>
    <p:sldId id="2147377042" r:id="rId53"/>
    <p:sldId id="2147376996" r:id="rId54"/>
    <p:sldId id="2147376997" r:id="rId55"/>
    <p:sldId id="2147377043" r:id="rId56"/>
    <p:sldId id="2147377045" r:id="rId57"/>
    <p:sldId id="2147376945" r:id="rId58"/>
    <p:sldId id="2147376946" r:id="rId59"/>
    <p:sldId id="2147376999" r:id="rId60"/>
    <p:sldId id="2147377000" r:id="rId61"/>
    <p:sldId id="2147377001" r:id="rId62"/>
    <p:sldId id="2147377002" r:id="rId63"/>
    <p:sldId id="2147377046" r:id="rId64"/>
    <p:sldId id="2147377003" r:id="rId65"/>
    <p:sldId id="2147377004" r:id="rId66"/>
    <p:sldId id="2147377005" r:id="rId67"/>
    <p:sldId id="2147377006" r:id="rId68"/>
    <p:sldId id="2147377007" r:id="rId69"/>
    <p:sldId id="2147376813" r:id="rId70"/>
    <p:sldId id="2147377008" r:id="rId71"/>
    <p:sldId id="2147376816" r:id="rId72"/>
    <p:sldId id="2147376952" r:id="rId73"/>
    <p:sldId id="2147376953" r:id="rId74"/>
    <p:sldId id="2147377047" r:id="rId75"/>
    <p:sldId id="2147377049" r:id="rId76"/>
    <p:sldId id="2147377048" r:id="rId77"/>
    <p:sldId id="2147377050" r:id="rId78"/>
  </p:sldIdLst>
  <p:sldSz cx="12192000" cy="6858000"/>
  <p:notesSz cx="6858000" cy="9313863"/>
  <p:embeddedFontLst>
    <p:embeddedFont>
      <p:font typeface="Century Gothic" panose="020B0502020202020204" pitchFamily="34" charset="0"/>
      <p:regular r:id="rId80"/>
      <p:bold r:id="rId81"/>
      <p:italic r:id="rId82"/>
      <p:boldItalic r:id="rId83"/>
    </p:embeddedFont>
    <p:embeddedFont>
      <p:font typeface="Gill Sans" panose="020B0604020202020204" charset="0"/>
      <p:regular r:id="rId84"/>
      <p:bold r:id="rId85"/>
    </p:embeddedFont>
    <p:embeddedFont>
      <p:font typeface="Montserrat" panose="00000500000000000000" pitchFamily="2" charset="0"/>
      <p:regular r:id="rId86"/>
      <p:bold r:id="rId87"/>
      <p:italic r:id="rId88"/>
      <p:boldItalic r:id="rId89"/>
    </p:embeddedFont>
    <p:embeddedFont>
      <p:font typeface="Montserrat ExtraBold" panose="00000900000000000000" pitchFamily="2" charset="0"/>
      <p:bold r:id="rId90"/>
      <p:italic r:id="rId91"/>
      <p:boldItalic r:id="rId92"/>
    </p:embeddedFont>
    <p:embeddedFont>
      <p:font typeface="Montserrat Light" panose="00000400000000000000" pitchFamily="2" charset="0"/>
      <p:regular r:id="rId93"/>
      <p:italic r:id="rId94"/>
    </p:embeddedFont>
    <p:embeddedFont>
      <p:font typeface="Montserrat Medium" panose="00000600000000000000" pitchFamily="2" charset="0"/>
      <p:regular r:id="rId95"/>
      <p:italic r:id="rId96"/>
    </p:embeddedFont>
    <p:embeddedFont>
      <p:font typeface="Montserrat SemiBold" panose="00000700000000000000" pitchFamily="2" charset="0"/>
      <p:regular r:id="rId97"/>
      <p:bold r:id="rId98"/>
      <p:italic r:id="rId99"/>
      <p:boldItalic r:id="rId100"/>
    </p:embeddedFont>
    <p:embeddedFont>
      <p:font typeface="PT Sans" panose="020B0503020203020204" pitchFamily="34" charset="0"/>
      <p:regular r:id="rId101"/>
      <p:bold r:id="rId102"/>
      <p:italic r:id="rId103"/>
      <p:boldItalic r:id="rId104"/>
    </p:embeddedFont>
    <p:embeddedFont>
      <p:font typeface="Tw Cen MT Condensed" panose="020B0606020104020203" pitchFamily="34" charset="0"/>
      <p:regular r:id="rId105"/>
      <p:bold r:id="rId10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Intro" id="{EB60BEE1-CF0C-2348-8AA6-E29AC396345E}">
          <p14:sldIdLst>
            <p14:sldId id="2147377051"/>
            <p14:sldId id="262"/>
            <p14:sldId id="2147376752"/>
            <p14:sldId id="2147376901"/>
            <p14:sldId id="2147376958"/>
            <p14:sldId id="2147376959"/>
            <p14:sldId id="260"/>
            <p14:sldId id="2147376902"/>
            <p14:sldId id="2147376960"/>
          </p14:sldIdLst>
        </p14:section>
        <p14:section name="Section 1" id="{8FB97856-869F-4A6F-8034-2645569B8F8F}">
          <p14:sldIdLst>
            <p14:sldId id="264"/>
            <p14:sldId id="2147376908"/>
            <p14:sldId id="2147376961"/>
            <p14:sldId id="2147376962"/>
            <p14:sldId id="2147376963"/>
            <p14:sldId id="2147376964"/>
          </p14:sldIdLst>
        </p14:section>
        <p14:section name="Section 1" id="{A69F0217-6911-4B4D-9289-3E873C82C325}">
          <p14:sldIdLst>
            <p14:sldId id="2147376965"/>
            <p14:sldId id="2147376966"/>
            <p14:sldId id="2147376967"/>
            <p14:sldId id="2147376913"/>
            <p14:sldId id="2147376968"/>
            <p14:sldId id="2147376969"/>
            <p14:sldId id="2147376970"/>
            <p14:sldId id="2147376971"/>
            <p14:sldId id="2147376972"/>
            <p14:sldId id="2147376974"/>
            <p14:sldId id="2147376973"/>
          </p14:sldIdLst>
        </p14:section>
        <p14:section name="Section 2" id="{5A4A23EB-D361-4431-B327-00D15B37D63C}">
          <p14:sldIdLst>
            <p14:sldId id="2147376976"/>
            <p14:sldId id="2147376977"/>
            <p14:sldId id="2147376978"/>
            <p14:sldId id="2147377013"/>
            <p14:sldId id="2147376979"/>
            <p14:sldId id="2147376980"/>
            <p14:sldId id="2147376981"/>
            <p14:sldId id="2147376982"/>
            <p14:sldId id="2147376983"/>
          </p14:sldIdLst>
        </p14:section>
        <p14:section name="Section 3" id="{D103FAE7-EF15-4DFB-B9B2-D0BAED516518}">
          <p14:sldIdLst>
            <p14:sldId id="2147376984"/>
            <p14:sldId id="2147376985"/>
            <p14:sldId id="2147376986"/>
            <p14:sldId id="2147376987"/>
            <p14:sldId id="2147376988"/>
            <p14:sldId id="2147376989"/>
            <p14:sldId id="2147377014"/>
            <p14:sldId id="2147376990"/>
            <p14:sldId id="2147376991"/>
            <p14:sldId id="2147376992"/>
            <p14:sldId id="2147376993"/>
            <p14:sldId id="2147376994"/>
            <p14:sldId id="2147376995"/>
            <p14:sldId id="2147377042"/>
            <p14:sldId id="2147376996"/>
            <p14:sldId id="2147376997"/>
            <p14:sldId id="2147377043"/>
          </p14:sldIdLst>
        </p14:section>
        <p14:section name="Case Study" id="{931DF818-82E0-4188-87DD-107FD9A75313}">
          <p14:sldIdLst>
            <p14:sldId id="2147377045"/>
            <p14:sldId id="2147376945"/>
            <p14:sldId id="2147376946"/>
            <p14:sldId id="2147376999"/>
            <p14:sldId id="2147377000"/>
            <p14:sldId id="2147377001"/>
            <p14:sldId id="2147377002"/>
            <p14:sldId id="2147377046"/>
            <p14:sldId id="2147377003"/>
            <p14:sldId id="2147377004"/>
            <p14:sldId id="2147377005"/>
            <p14:sldId id="2147377006"/>
            <p14:sldId id="2147377007"/>
          </p14:sldIdLst>
        </p14:section>
        <p14:section name="Closing" id="{7B1083C2-8E9B-4F43-AA45-4A5CF9EFFAA6}">
          <p14:sldIdLst>
            <p14:sldId id="2147376813"/>
            <p14:sldId id="2147377008"/>
            <p14:sldId id="2147376816"/>
            <p14:sldId id="2147376952"/>
            <p14:sldId id="2147376953"/>
            <p14:sldId id="2147377047"/>
            <p14:sldId id="2147377049"/>
            <p14:sldId id="2147377048"/>
            <p14:sldId id="2147377050"/>
          </p14:sldIdLst>
        </p14:section>
        <p14:section name="Extra" id="{C651F347-5AF0-E24E-A558-00537220BDFC}">
          <p14:sldIdLst/>
        </p14:section>
      </p14:sectionLst>
    </p:ext>
    <p:ext uri="{EFAFB233-063F-42B5-8137-9DF3F51BA10A}">
      <p15:sldGuideLst xmlns:p15="http://schemas.microsoft.com/office/powerpoint/2012/main">
        <p15:guide id="1" orient="horz" pos="1272">
          <p15:clr>
            <a:srgbClr val="A4A3A4"/>
          </p15:clr>
        </p15:guide>
        <p15:guide id="2" pos="2568">
          <p15:clr>
            <a:srgbClr val="A4A3A4"/>
          </p15:clr>
        </p15:guide>
        <p15:guide id="3" orient="horz" pos="672">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47" roundtripDataSignature="AMtx7miy1Nxr+VVoO3gQVKCYIWdJRUxqx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1CB135-A40E-23B1-2771-704568DC6A96}" name="Anjalee" initials="A" userId="Anjalee" providerId="None"/>
  <p188:author id="{EA277469-CD27-AA35-C7BF-EF423AE163CF}" name="Cole, Steven Michael (IITA)" initials="SC" userId="S::S.Cole@cgiar.org::233b81d9-6e69-44d9-aa56-d0bf890d7ac3" providerId="AD"/>
  <p188:author id="{C3E825BF-7923-03F1-8459-D8CC67C07D9B}" name="Florine Lim" initials="FL" userId="5152428f39c57ba8" providerId="Windows Live"/>
  <p188:author id="{450F91D6-102A-0197-22DC-AF2B9CD2653E}" name="Elizabeth Costenbader" initials="EC" userId="4ce723f2c6cf679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287E"/>
    <a:srgbClr val="FFE3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F17B9EB-9666-465B-A636-889197B4BA17}">
  <a:tblStyle styleId="{EF17B9EB-9666-465B-A636-889197B4BA1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31" autoAdjust="0"/>
    <p:restoredTop sz="71507" autoAdjust="0"/>
  </p:normalViewPr>
  <p:slideViewPr>
    <p:cSldViewPr snapToGrid="0">
      <p:cViewPr varScale="1">
        <p:scale>
          <a:sx n="45" d="100"/>
          <a:sy n="45" d="100"/>
        </p:scale>
        <p:origin x="1500" y="44"/>
      </p:cViewPr>
      <p:guideLst>
        <p:guide orient="horz" pos="1272"/>
        <p:guide pos="2568"/>
        <p:guide orient="horz" pos="672"/>
      </p:guideLst>
    </p:cSldViewPr>
  </p:slideViewPr>
  <p:notesTextViewPr>
    <p:cViewPr>
      <p:scale>
        <a:sx n="110" d="100"/>
        <a:sy n="110" d="100"/>
      </p:scale>
      <p:origin x="0" y="0"/>
    </p:cViewPr>
  </p:notesTextViewPr>
  <p:sorterViewPr>
    <p:cViewPr>
      <p:scale>
        <a:sx n="86" d="100"/>
        <a:sy n="86" d="100"/>
      </p:scale>
      <p:origin x="0" y="-17237"/>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font" Target="fonts/font5.fntdata"/><Relationship Id="rId89" Type="http://schemas.openxmlformats.org/officeDocument/2006/relationships/font" Target="fonts/font10.fntdata"/><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notesMaster" Target="notesMasters/notesMaster1.xml"/><Relationship Id="rId102" Type="http://schemas.openxmlformats.org/officeDocument/2006/relationships/font" Target="fonts/font23.fntdata"/><Relationship Id="rId149" Type="http://schemas.openxmlformats.org/officeDocument/2006/relationships/viewProps" Target="viewProps.xml"/><Relationship Id="rId5" Type="http://schemas.openxmlformats.org/officeDocument/2006/relationships/slide" Target="slides/slide1.xml"/><Relationship Id="rId90" Type="http://schemas.openxmlformats.org/officeDocument/2006/relationships/font" Target="fonts/font11.fntdata"/><Relationship Id="rId95" Type="http://schemas.openxmlformats.org/officeDocument/2006/relationships/font" Target="fonts/font16.fntdata"/><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font" Target="fonts/font1.fntdata"/><Relationship Id="rId85" Type="http://schemas.openxmlformats.org/officeDocument/2006/relationships/font" Target="fonts/font6.fntdata"/><Relationship Id="rId150" Type="http://schemas.openxmlformats.org/officeDocument/2006/relationships/theme" Target="theme/theme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font" Target="fonts/font24.fntdata"/><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font" Target="fonts/font12.fntdata"/><Relationship Id="rId96"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font" Target="fonts/font27.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font" Target="fonts/font2.fntdata"/><Relationship Id="rId86" Type="http://schemas.openxmlformats.org/officeDocument/2006/relationships/font" Target="fonts/font7.fntdata"/><Relationship Id="rId94" Type="http://schemas.openxmlformats.org/officeDocument/2006/relationships/font" Target="fonts/font15.fntdata"/><Relationship Id="rId99" Type="http://schemas.openxmlformats.org/officeDocument/2006/relationships/font" Target="fonts/font20.fntdata"/><Relationship Id="rId101" Type="http://schemas.openxmlformats.org/officeDocument/2006/relationships/font" Target="fonts/font22.fntdata"/><Relationship Id="rId148" Type="http://schemas.openxmlformats.org/officeDocument/2006/relationships/presProps" Target="presProps.xml"/><Relationship Id="rId15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font" Target="fonts/font18.fntdata"/><Relationship Id="rId104" Type="http://schemas.openxmlformats.org/officeDocument/2006/relationships/font" Target="fonts/font25.fntdata"/><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font" Target="fonts/font13.fntdata"/><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font" Target="fonts/font8.fntdata"/><Relationship Id="rId61" Type="http://schemas.openxmlformats.org/officeDocument/2006/relationships/slide" Target="slides/slide57.xml"/><Relationship Id="rId82" Type="http://schemas.openxmlformats.org/officeDocument/2006/relationships/font" Target="fonts/font3.fntdata"/><Relationship Id="rId152" Type="http://schemas.microsoft.com/office/2018/10/relationships/authors" Target="authors.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font" Target="fonts/font21.fntdata"/><Relationship Id="rId105" Type="http://schemas.openxmlformats.org/officeDocument/2006/relationships/font" Target="fonts/font26.fntdata"/><Relationship Id="rId147" Type="http://customschemas.google.com/relationships/presentationmetadata" Target="meta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font" Target="fonts/font14.fntdata"/><Relationship Id="rId98" Type="http://schemas.openxmlformats.org/officeDocument/2006/relationships/font" Target="fonts/font19.fntdata"/><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font" Target="fonts/font4.fntdata"/><Relationship Id="rId88" Type="http://schemas.openxmlformats.org/officeDocument/2006/relationships/font" Target="fonts/font9.fntdata"/></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048929132449996E-2"/>
          <c:y val="6.9998745997054218E-2"/>
          <c:w val="0.8856870892895593"/>
          <c:h val="0.77295133237184732"/>
        </c:manualLayout>
      </c:layout>
      <c:lineChart>
        <c:grouping val="standard"/>
        <c:varyColors val="0"/>
        <c:ser>
          <c:idx val="0"/>
          <c:order val="0"/>
          <c:tx>
            <c:strRef>
              <c:f>Sheet1!$B$8</c:f>
              <c:strCache>
                <c:ptCount val="1"/>
                <c:pt idx="0">
                  <c:v>Availability</c:v>
                </c:pt>
              </c:strCache>
            </c:strRef>
          </c:tx>
          <c:spPr>
            <a:ln w="28575" cap="rnd">
              <a:solidFill>
                <a:schemeClr val="accent1"/>
              </a:solidFill>
              <a:round/>
            </a:ln>
            <a:effectLst>
              <a:outerShdw blurRad="304800" sx="104000" sy="104000" algn="ctr" rotWithShape="0">
                <a:prstClr val="black">
                  <a:alpha val="36000"/>
                </a:prstClr>
              </a:outerShdw>
            </a:effectLst>
          </c:spPr>
          <c:marker>
            <c:symbol val="none"/>
          </c:marker>
          <c:cat>
            <c:strRef>
              <c:f>Sheet1!$A$9:$A$12</c:f>
              <c:strCache>
                <c:ptCount val="4"/>
                <c:pt idx="0">
                  <c:v>Time 1</c:v>
                </c:pt>
                <c:pt idx="1">
                  <c:v>Time 2</c:v>
                </c:pt>
                <c:pt idx="2">
                  <c:v>Time 3</c:v>
                </c:pt>
                <c:pt idx="3">
                  <c:v>Time 4</c:v>
                </c:pt>
              </c:strCache>
            </c:strRef>
          </c:cat>
          <c:val>
            <c:numRef>
              <c:f>Sheet1!$B$9:$B$12</c:f>
              <c:numCache>
                <c:formatCode>0.00</c:formatCode>
                <c:ptCount val="4"/>
                <c:pt idx="0">
                  <c:v>0.4</c:v>
                </c:pt>
                <c:pt idx="1">
                  <c:v>0.7</c:v>
                </c:pt>
                <c:pt idx="2">
                  <c:v>0.7</c:v>
                </c:pt>
                <c:pt idx="3">
                  <c:v>0.7</c:v>
                </c:pt>
              </c:numCache>
            </c:numRef>
          </c:val>
          <c:smooth val="0"/>
          <c:extLst>
            <c:ext xmlns:c16="http://schemas.microsoft.com/office/drawing/2014/chart" uri="{C3380CC4-5D6E-409C-BE32-E72D297353CC}">
              <c16:uniqueId val="{00000000-31C6-504D-A318-24FC67D3EB10}"/>
            </c:ext>
          </c:extLst>
        </c:ser>
        <c:ser>
          <c:idx val="1"/>
          <c:order val="1"/>
          <c:tx>
            <c:strRef>
              <c:f>Sheet1!$C$8</c:f>
              <c:strCache>
                <c:ptCount val="1"/>
                <c:pt idx="0">
                  <c:v>Attitude</c:v>
                </c:pt>
              </c:strCache>
            </c:strRef>
          </c:tx>
          <c:spPr>
            <a:ln w="28575" cap="rnd">
              <a:solidFill>
                <a:schemeClr val="accent2"/>
              </a:solidFill>
              <a:round/>
            </a:ln>
            <a:effectLst>
              <a:outerShdw blurRad="304800" sx="104000" sy="104000" algn="ctr" rotWithShape="0">
                <a:prstClr val="black">
                  <a:alpha val="36000"/>
                </a:prstClr>
              </a:outerShdw>
            </a:effectLst>
          </c:spPr>
          <c:marker>
            <c:symbol val="none"/>
          </c:marker>
          <c:cat>
            <c:strRef>
              <c:f>Sheet1!$A$9:$A$12</c:f>
              <c:strCache>
                <c:ptCount val="4"/>
                <c:pt idx="0">
                  <c:v>Time 1</c:v>
                </c:pt>
                <c:pt idx="1">
                  <c:v>Time 2</c:v>
                </c:pt>
                <c:pt idx="2">
                  <c:v>Time 3</c:v>
                </c:pt>
                <c:pt idx="3">
                  <c:v>Time 4</c:v>
                </c:pt>
              </c:strCache>
            </c:strRef>
          </c:cat>
          <c:val>
            <c:numRef>
              <c:f>Sheet1!$C$9:$C$12</c:f>
              <c:numCache>
                <c:formatCode>0.00</c:formatCode>
                <c:ptCount val="4"/>
                <c:pt idx="0">
                  <c:v>0.2</c:v>
                </c:pt>
                <c:pt idx="1">
                  <c:v>0.3</c:v>
                </c:pt>
                <c:pt idx="2">
                  <c:v>0.5</c:v>
                </c:pt>
                <c:pt idx="3">
                  <c:v>0.55000000000000004</c:v>
                </c:pt>
              </c:numCache>
            </c:numRef>
          </c:val>
          <c:smooth val="0"/>
          <c:extLst>
            <c:ext xmlns:c16="http://schemas.microsoft.com/office/drawing/2014/chart" uri="{C3380CC4-5D6E-409C-BE32-E72D297353CC}">
              <c16:uniqueId val="{00000001-31C6-504D-A318-24FC67D3EB10}"/>
            </c:ext>
          </c:extLst>
        </c:ser>
        <c:ser>
          <c:idx val="2"/>
          <c:order val="2"/>
          <c:tx>
            <c:strRef>
              <c:f>Sheet1!$D$8</c:f>
              <c:strCache>
                <c:ptCount val="1"/>
                <c:pt idx="0">
                  <c:v>Norm</c:v>
                </c:pt>
              </c:strCache>
            </c:strRef>
          </c:tx>
          <c:spPr>
            <a:ln w="28575" cap="rnd">
              <a:solidFill>
                <a:schemeClr val="accent3"/>
              </a:solidFill>
              <a:round/>
            </a:ln>
            <a:effectLst>
              <a:outerShdw blurRad="304800" sx="104000" sy="104000" algn="ctr" rotWithShape="0">
                <a:prstClr val="black">
                  <a:alpha val="36000"/>
                </a:prstClr>
              </a:outerShdw>
            </a:effectLst>
          </c:spPr>
          <c:marker>
            <c:symbol val="none"/>
          </c:marker>
          <c:cat>
            <c:strRef>
              <c:f>Sheet1!$A$9:$A$12</c:f>
              <c:strCache>
                <c:ptCount val="4"/>
                <c:pt idx="0">
                  <c:v>Time 1</c:v>
                </c:pt>
                <c:pt idx="1">
                  <c:v>Time 2</c:v>
                </c:pt>
                <c:pt idx="2">
                  <c:v>Time 3</c:v>
                </c:pt>
                <c:pt idx="3">
                  <c:v>Time 4</c:v>
                </c:pt>
              </c:strCache>
            </c:strRef>
          </c:cat>
          <c:val>
            <c:numRef>
              <c:f>Sheet1!$D$9:$D$12</c:f>
              <c:numCache>
                <c:formatCode>0.00</c:formatCode>
                <c:ptCount val="4"/>
                <c:pt idx="1">
                  <c:v>0.2</c:v>
                </c:pt>
                <c:pt idx="2">
                  <c:v>0.25</c:v>
                </c:pt>
                <c:pt idx="3">
                  <c:v>0.55000000000000004</c:v>
                </c:pt>
              </c:numCache>
            </c:numRef>
          </c:val>
          <c:smooth val="0"/>
          <c:extLst>
            <c:ext xmlns:c16="http://schemas.microsoft.com/office/drawing/2014/chart" uri="{C3380CC4-5D6E-409C-BE32-E72D297353CC}">
              <c16:uniqueId val="{00000002-31C6-504D-A318-24FC67D3EB10}"/>
            </c:ext>
          </c:extLst>
        </c:ser>
        <c:ser>
          <c:idx val="3"/>
          <c:order val="3"/>
          <c:tx>
            <c:strRef>
              <c:f>Sheet1!$E$8</c:f>
              <c:strCache>
                <c:ptCount val="1"/>
                <c:pt idx="0">
                  <c:v>Migration</c:v>
                </c:pt>
              </c:strCache>
            </c:strRef>
          </c:tx>
          <c:spPr>
            <a:ln w="28575" cap="rnd">
              <a:solidFill>
                <a:schemeClr val="accent4"/>
              </a:solidFill>
              <a:round/>
            </a:ln>
            <a:effectLst>
              <a:outerShdw blurRad="304800" sx="104000" sy="104000" algn="ctr" rotWithShape="0">
                <a:prstClr val="black">
                  <a:alpha val="36000"/>
                </a:prstClr>
              </a:outerShdw>
            </a:effectLst>
          </c:spPr>
          <c:marker>
            <c:symbol val="none"/>
          </c:marker>
          <c:cat>
            <c:strRef>
              <c:f>Sheet1!$A$9:$A$12</c:f>
              <c:strCache>
                <c:ptCount val="4"/>
                <c:pt idx="0">
                  <c:v>Time 1</c:v>
                </c:pt>
                <c:pt idx="1">
                  <c:v>Time 2</c:v>
                </c:pt>
                <c:pt idx="2">
                  <c:v>Time 3</c:v>
                </c:pt>
                <c:pt idx="3">
                  <c:v>Time 4</c:v>
                </c:pt>
              </c:strCache>
            </c:strRef>
          </c:cat>
          <c:val>
            <c:numRef>
              <c:f>Sheet1!$E$9:$E$12</c:f>
              <c:numCache>
                <c:formatCode>0.00</c:formatCode>
                <c:ptCount val="4"/>
                <c:pt idx="0">
                  <c:v>0.2</c:v>
                </c:pt>
                <c:pt idx="1">
                  <c:v>0.2</c:v>
                </c:pt>
                <c:pt idx="2">
                  <c:v>0.3</c:v>
                </c:pt>
                <c:pt idx="3">
                  <c:v>0.6</c:v>
                </c:pt>
              </c:numCache>
            </c:numRef>
          </c:val>
          <c:smooth val="0"/>
          <c:extLst>
            <c:ext xmlns:c16="http://schemas.microsoft.com/office/drawing/2014/chart" uri="{C3380CC4-5D6E-409C-BE32-E72D297353CC}">
              <c16:uniqueId val="{00000003-31C6-504D-A318-24FC67D3EB10}"/>
            </c:ext>
          </c:extLst>
        </c:ser>
        <c:ser>
          <c:idx val="4"/>
          <c:order val="4"/>
          <c:tx>
            <c:strRef>
              <c:f>Sheet1!$F$8</c:f>
              <c:strCache>
                <c:ptCount val="1"/>
                <c:pt idx="0">
                  <c:v>Behavior</c:v>
                </c:pt>
              </c:strCache>
            </c:strRef>
          </c:tx>
          <c:spPr>
            <a:ln w="28575" cap="rnd">
              <a:solidFill>
                <a:schemeClr val="accent5"/>
              </a:solidFill>
              <a:round/>
            </a:ln>
            <a:effectLst>
              <a:outerShdw blurRad="304800" sx="104000" sy="104000" algn="ctr" rotWithShape="0">
                <a:prstClr val="black">
                  <a:alpha val="36000"/>
                </a:prstClr>
              </a:outerShdw>
            </a:effectLst>
          </c:spPr>
          <c:marker>
            <c:symbol val="none"/>
          </c:marker>
          <c:cat>
            <c:strRef>
              <c:f>Sheet1!$A$9:$A$12</c:f>
              <c:strCache>
                <c:ptCount val="4"/>
                <c:pt idx="0">
                  <c:v>Time 1</c:v>
                </c:pt>
                <c:pt idx="1">
                  <c:v>Time 2</c:v>
                </c:pt>
                <c:pt idx="2">
                  <c:v>Time 3</c:v>
                </c:pt>
                <c:pt idx="3">
                  <c:v>Time 4</c:v>
                </c:pt>
              </c:strCache>
            </c:strRef>
          </c:cat>
          <c:val>
            <c:numRef>
              <c:f>Sheet1!$F$9:$F$12</c:f>
              <c:numCache>
                <c:formatCode>0.00</c:formatCode>
                <c:ptCount val="4"/>
                <c:pt idx="0">
                  <c:v>0.1</c:v>
                </c:pt>
                <c:pt idx="1">
                  <c:v>0.25</c:v>
                </c:pt>
                <c:pt idx="2">
                  <c:v>0.5</c:v>
                </c:pt>
                <c:pt idx="3">
                  <c:v>0.5</c:v>
                </c:pt>
              </c:numCache>
            </c:numRef>
          </c:val>
          <c:smooth val="0"/>
          <c:extLst>
            <c:ext xmlns:c16="http://schemas.microsoft.com/office/drawing/2014/chart" uri="{C3380CC4-5D6E-409C-BE32-E72D297353CC}">
              <c16:uniqueId val="{00000004-31C6-504D-A318-24FC67D3EB10}"/>
            </c:ext>
          </c:extLst>
        </c:ser>
        <c:dLbls>
          <c:showLegendKey val="0"/>
          <c:showVal val="0"/>
          <c:showCatName val="0"/>
          <c:showSerName val="0"/>
          <c:showPercent val="0"/>
          <c:showBubbleSize val="0"/>
        </c:dLbls>
        <c:smooth val="0"/>
        <c:axId val="1238737360"/>
        <c:axId val="1284569136"/>
      </c:lineChart>
      <c:catAx>
        <c:axId val="1238737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crossAx val="1284569136"/>
        <c:crosses val="autoZero"/>
        <c:auto val="1"/>
        <c:lblAlgn val="ctr"/>
        <c:lblOffset val="100"/>
        <c:noMultiLvlLbl val="0"/>
      </c:catAx>
      <c:valAx>
        <c:axId val="128456913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crossAx val="12387373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6350">
      <a:solidFill>
        <a:srgbClr val="A2287E">
          <a:alpha val="6000"/>
        </a:srgbClr>
      </a:solidFill>
    </a:ln>
    <a:effectLst>
      <a:outerShdw blurRad="685800" sx="104000" sy="104000" algn="ctr" rotWithShape="0">
        <a:prstClr val="black">
          <a:alpha val="26000"/>
        </a:prstClr>
      </a:outerShdw>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6C03B7-E9A6-4737-81D3-9B3094EABFFC}" type="doc">
      <dgm:prSet loTypeId="urn:microsoft.com/office/officeart/2005/8/layout/hProcess11" loCatId="process" qsTypeId="urn:microsoft.com/office/officeart/2005/8/quickstyle/simple1" qsCatId="simple" csTypeId="urn:microsoft.com/office/officeart/2005/8/colors/colorful1" csCatId="colorful" phldr="1"/>
      <dgm:spPr/>
    </dgm:pt>
    <dgm:pt modelId="{20C8505C-8A86-4984-A23E-8C496EFFB2FD}">
      <dgm:prSet phldrT="[Text]" custT="1"/>
      <dgm:spPr/>
      <dgm:t>
        <a:bodyPr/>
        <a:lstStyle/>
        <a:p>
          <a:r>
            <a:rPr lang="en-US" sz="1400" b="0" i="0" dirty="0">
              <a:latin typeface="Montserrat" pitchFamily="2" charset="77"/>
            </a:rPr>
            <a:t>Baseline</a:t>
          </a:r>
        </a:p>
      </dgm:t>
    </dgm:pt>
    <dgm:pt modelId="{508EB9AC-3E35-4C03-8F21-ECA42D979A86}" type="parTrans" cxnId="{6D79BDB1-CC96-4544-9BE6-6FBF0EB6B236}">
      <dgm:prSet/>
      <dgm:spPr/>
      <dgm:t>
        <a:bodyPr/>
        <a:lstStyle/>
        <a:p>
          <a:endParaRPr lang="en-US"/>
        </a:p>
      </dgm:t>
    </dgm:pt>
    <dgm:pt modelId="{4632D3CF-C08C-4573-8001-4645B7F3D216}" type="sibTrans" cxnId="{6D79BDB1-CC96-4544-9BE6-6FBF0EB6B236}">
      <dgm:prSet/>
      <dgm:spPr/>
      <dgm:t>
        <a:bodyPr/>
        <a:lstStyle/>
        <a:p>
          <a:endParaRPr lang="en-US"/>
        </a:p>
      </dgm:t>
    </dgm:pt>
    <dgm:pt modelId="{9616E649-5338-444D-9397-64C3F847CB53}">
      <dgm:prSet phldrT="[Text]" custT="1"/>
      <dgm:spPr/>
      <dgm:t>
        <a:bodyPr/>
        <a:lstStyle/>
        <a:p>
          <a:pPr>
            <a:spcAft>
              <a:spcPts val="0"/>
            </a:spcAft>
          </a:pPr>
          <a:r>
            <a:rPr lang="en-US" sz="1400" b="0" i="0" dirty="0">
              <a:solidFill>
                <a:schemeClr val="tx1"/>
              </a:solidFill>
              <a:latin typeface="Montserrat" pitchFamily="2" charset="77"/>
            </a:rPr>
            <a:t>Monitoring time </a:t>
          </a:r>
        </a:p>
        <a:p>
          <a:pPr>
            <a:spcAft>
              <a:spcPts val="0"/>
            </a:spcAft>
          </a:pPr>
          <a:r>
            <a:rPr lang="en-US" sz="1400" b="0" i="0" dirty="0">
              <a:solidFill>
                <a:schemeClr val="tx1"/>
              </a:solidFill>
              <a:latin typeface="Montserrat" pitchFamily="2" charset="77"/>
            </a:rPr>
            <a:t>Point 1</a:t>
          </a:r>
        </a:p>
      </dgm:t>
    </dgm:pt>
    <dgm:pt modelId="{C3242AE5-7F6D-452F-8C74-275138398398}" type="parTrans" cxnId="{B6C70FB7-5CF8-41E6-BE5D-394D6396D030}">
      <dgm:prSet/>
      <dgm:spPr/>
      <dgm:t>
        <a:bodyPr/>
        <a:lstStyle/>
        <a:p>
          <a:endParaRPr lang="en-US"/>
        </a:p>
      </dgm:t>
    </dgm:pt>
    <dgm:pt modelId="{70A95541-D515-4322-A515-B41EFD7DC8B6}" type="sibTrans" cxnId="{B6C70FB7-5CF8-41E6-BE5D-394D6396D030}">
      <dgm:prSet/>
      <dgm:spPr/>
      <dgm:t>
        <a:bodyPr/>
        <a:lstStyle/>
        <a:p>
          <a:endParaRPr lang="en-US"/>
        </a:p>
      </dgm:t>
    </dgm:pt>
    <dgm:pt modelId="{6FE9EDE6-9945-44E8-BB64-3531C44C3E78}">
      <dgm:prSet phldrT="[Text]" custT="1"/>
      <dgm:spPr/>
      <dgm:t>
        <a:bodyPr/>
        <a:lstStyle/>
        <a:p>
          <a:pPr>
            <a:spcAft>
              <a:spcPts val="0"/>
            </a:spcAft>
          </a:pPr>
          <a:r>
            <a:rPr lang="en-US" sz="1400" b="0" i="0" dirty="0">
              <a:solidFill>
                <a:schemeClr val="tx1"/>
              </a:solidFill>
              <a:latin typeface="Montserrat" pitchFamily="2" charset="77"/>
            </a:rPr>
            <a:t>Evaluation time </a:t>
          </a:r>
        </a:p>
        <a:p>
          <a:pPr>
            <a:spcAft>
              <a:spcPts val="0"/>
            </a:spcAft>
          </a:pPr>
          <a:r>
            <a:rPr lang="en-US" sz="1400" b="0" i="0" dirty="0">
              <a:solidFill>
                <a:schemeClr val="tx1"/>
              </a:solidFill>
              <a:latin typeface="Montserrat" pitchFamily="2" charset="77"/>
            </a:rPr>
            <a:t>Point 3</a:t>
          </a:r>
        </a:p>
      </dgm:t>
    </dgm:pt>
    <dgm:pt modelId="{2D6991DC-A357-4F74-A955-C037D964D7E5}" type="parTrans" cxnId="{23A739F8-4F37-4A2B-BF13-D5762A1360BC}">
      <dgm:prSet/>
      <dgm:spPr/>
      <dgm:t>
        <a:bodyPr/>
        <a:lstStyle/>
        <a:p>
          <a:endParaRPr lang="en-US"/>
        </a:p>
      </dgm:t>
    </dgm:pt>
    <dgm:pt modelId="{7239DF35-A84B-497B-8779-AF4A13D46954}" type="sibTrans" cxnId="{23A739F8-4F37-4A2B-BF13-D5762A1360BC}">
      <dgm:prSet/>
      <dgm:spPr/>
      <dgm:t>
        <a:bodyPr/>
        <a:lstStyle/>
        <a:p>
          <a:endParaRPr lang="en-US"/>
        </a:p>
      </dgm:t>
    </dgm:pt>
    <dgm:pt modelId="{F165C423-CC00-4964-A2E1-362DA1776790}">
      <dgm:prSet phldrT="[Text]" custT="1"/>
      <dgm:spPr/>
      <dgm:t>
        <a:bodyPr/>
        <a:lstStyle/>
        <a:p>
          <a:pPr>
            <a:spcAft>
              <a:spcPts val="0"/>
            </a:spcAft>
          </a:pPr>
          <a:r>
            <a:rPr lang="en-US" sz="1400" b="0" i="0" dirty="0">
              <a:latin typeface="Montserrat" pitchFamily="2" charset="77"/>
            </a:rPr>
            <a:t>Monitoring time </a:t>
          </a:r>
        </a:p>
        <a:p>
          <a:pPr>
            <a:spcAft>
              <a:spcPts val="0"/>
            </a:spcAft>
          </a:pPr>
          <a:r>
            <a:rPr lang="en-US" sz="1400" b="0" i="0" dirty="0">
              <a:latin typeface="Montserrat" pitchFamily="2" charset="77"/>
            </a:rPr>
            <a:t>Point 2</a:t>
          </a:r>
        </a:p>
      </dgm:t>
    </dgm:pt>
    <dgm:pt modelId="{DBA3AF4A-9DF6-466F-AE72-87AF235BA08B}" type="parTrans" cxnId="{FDC80F81-BA6A-470D-B7C6-09A7C055F636}">
      <dgm:prSet/>
      <dgm:spPr/>
      <dgm:t>
        <a:bodyPr/>
        <a:lstStyle/>
        <a:p>
          <a:endParaRPr lang="en-US"/>
        </a:p>
      </dgm:t>
    </dgm:pt>
    <dgm:pt modelId="{62E3C6B2-3A82-4AD5-8D74-9CB758482801}" type="sibTrans" cxnId="{FDC80F81-BA6A-470D-B7C6-09A7C055F636}">
      <dgm:prSet/>
      <dgm:spPr/>
      <dgm:t>
        <a:bodyPr/>
        <a:lstStyle/>
        <a:p>
          <a:endParaRPr lang="en-US"/>
        </a:p>
      </dgm:t>
    </dgm:pt>
    <dgm:pt modelId="{4BE63AAD-0B0C-475D-A9E1-A5EC8FA99322}" type="pres">
      <dgm:prSet presAssocID="{3B6C03B7-E9A6-4737-81D3-9B3094EABFFC}" presName="Name0" presStyleCnt="0">
        <dgm:presLayoutVars>
          <dgm:dir/>
          <dgm:resizeHandles val="exact"/>
        </dgm:presLayoutVars>
      </dgm:prSet>
      <dgm:spPr/>
    </dgm:pt>
    <dgm:pt modelId="{66974421-CA1D-4A54-99BD-8546602B2645}" type="pres">
      <dgm:prSet presAssocID="{3B6C03B7-E9A6-4737-81D3-9B3094EABFFC}" presName="arrow" presStyleLbl="bgShp" presStyleIdx="0" presStyleCnt="1"/>
      <dgm:spPr>
        <a:solidFill>
          <a:srgbClr val="A2287E">
            <a:alpha val="56000"/>
          </a:srgbClr>
        </a:solidFill>
        <a:effectLst>
          <a:outerShdw blurRad="558800" sx="104000" sy="104000" algn="ctr" rotWithShape="0">
            <a:prstClr val="black">
              <a:alpha val="36000"/>
            </a:prstClr>
          </a:outerShdw>
        </a:effectLst>
      </dgm:spPr>
    </dgm:pt>
    <dgm:pt modelId="{8008C692-2A67-4810-9188-1701E7C2FF20}" type="pres">
      <dgm:prSet presAssocID="{3B6C03B7-E9A6-4737-81D3-9B3094EABFFC}" presName="points" presStyleCnt="0"/>
      <dgm:spPr/>
    </dgm:pt>
    <dgm:pt modelId="{589896D8-87F6-4761-8335-AF7742382C93}" type="pres">
      <dgm:prSet presAssocID="{20C8505C-8A86-4984-A23E-8C496EFFB2FD}" presName="compositeA" presStyleCnt="0"/>
      <dgm:spPr/>
    </dgm:pt>
    <dgm:pt modelId="{5734D6CC-1104-450C-8D3E-DA69875BF60E}" type="pres">
      <dgm:prSet presAssocID="{20C8505C-8A86-4984-A23E-8C496EFFB2FD}" presName="textA" presStyleLbl="revTx" presStyleIdx="0" presStyleCnt="4">
        <dgm:presLayoutVars>
          <dgm:bulletEnabled val="1"/>
        </dgm:presLayoutVars>
      </dgm:prSet>
      <dgm:spPr/>
    </dgm:pt>
    <dgm:pt modelId="{6B9A9877-567E-4ADA-BAC5-5914B4C4696D}" type="pres">
      <dgm:prSet presAssocID="{20C8505C-8A86-4984-A23E-8C496EFFB2FD}" presName="circleA" presStyleLbl="node1" presStyleIdx="0" presStyleCnt="4" custScaleX="160543" custScaleY="160543"/>
      <dgm:spPr>
        <a:solidFill>
          <a:srgbClr val="FFE30C"/>
        </a:solidFill>
        <a:ln w="3175">
          <a:noFill/>
        </a:ln>
        <a:effectLst>
          <a:outerShdw blurRad="177800" sx="104000" sy="104000" algn="ctr" rotWithShape="0">
            <a:prstClr val="black">
              <a:alpha val="36000"/>
            </a:prstClr>
          </a:outerShdw>
        </a:effectLst>
      </dgm:spPr>
    </dgm:pt>
    <dgm:pt modelId="{FD27DB6E-1D2D-483C-9C99-30CB38FC6100}" type="pres">
      <dgm:prSet presAssocID="{20C8505C-8A86-4984-A23E-8C496EFFB2FD}" presName="spaceA" presStyleCnt="0"/>
      <dgm:spPr/>
    </dgm:pt>
    <dgm:pt modelId="{2E525CE8-7A95-4BAA-9E86-F34FA870962E}" type="pres">
      <dgm:prSet presAssocID="{4632D3CF-C08C-4573-8001-4645B7F3D216}" presName="space" presStyleCnt="0"/>
      <dgm:spPr/>
    </dgm:pt>
    <dgm:pt modelId="{30DE552F-651B-464A-809F-D876826D464E}" type="pres">
      <dgm:prSet presAssocID="{9616E649-5338-444D-9397-64C3F847CB53}" presName="compositeB" presStyleCnt="0"/>
      <dgm:spPr/>
    </dgm:pt>
    <dgm:pt modelId="{AB41460A-EAE0-42F4-9AE3-7B3910E9E31A}" type="pres">
      <dgm:prSet presAssocID="{9616E649-5338-444D-9397-64C3F847CB53}" presName="textB" presStyleLbl="revTx" presStyleIdx="1" presStyleCnt="4" custScaleX="143531">
        <dgm:presLayoutVars>
          <dgm:bulletEnabled val="1"/>
        </dgm:presLayoutVars>
      </dgm:prSet>
      <dgm:spPr/>
    </dgm:pt>
    <dgm:pt modelId="{93BF8788-99AB-4F4E-8055-B72A5D1D1030}" type="pres">
      <dgm:prSet presAssocID="{9616E649-5338-444D-9397-64C3F847CB53}" presName="circleB" presStyleLbl="node1" presStyleIdx="1" presStyleCnt="4" custScaleX="160543" custScaleY="160543"/>
      <dgm:spPr>
        <a:xfrm>
          <a:off x="3320810" y="488598"/>
          <a:ext cx="143999" cy="143999"/>
        </a:xfrm>
        <a:prstGeom prst="ellipse">
          <a:avLst/>
        </a:prstGeom>
        <a:solidFill>
          <a:schemeClr val="accent6"/>
        </a:solidFill>
        <a:ln w="3175" cap="flat" cmpd="sng" algn="ctr">
          <a:noFill/>
          <a:prstDash val="solid"/>
          <a:miter lim="800000"/>
        </a:ln>
        <a:effectLst>
          <a:outerShdw blurRad="177800" sx="104000" sy="104000" algn="ctr" rotWithShape="0">
            <a:prstClr val="black">
              <a:alpha val="36000"/>
            </a:prstClr>
          </a:outerShdw>
        </a:effectLst>
      </dgm:spPr>
    </dgm:pt>
    <dgm:pt modelId="{AC523898-2A73-4581-B30B-0255DCB93E59}" type="pres">
      <dgm:prSet presAssocID="{9616E649-5338-444D-9397-64C3F847CB53}" presName="spaceB" presStyleCnt="0"/>
      <dgm:spPr/>
    </dgm:pt>
    <dgm:pt modelId="{D63C30E7-2C05-48F1-B549-C6F9183300D5}" type="pres">
      <dgm:prSet presAssocID="{70A95541-D515-4322-A515-B41EFD7DC8B6}" presName="space" presStyleCnt="0"/>
      <dgm:spPr/>
    </dgm:pt>
    <dgm:pt modelId="{6C8D8EC7-9BB9-4394-ACB4-846369C9EF96}" type="pres">
      <dgm:prSet presAssocID="{F165C423-CC00-4964-A2E1-362DA1776790}" presName="compositeA" presStyleCnt="0"/>
      <dgm:spPr/>
    </dgm:pt>
    <dgm:pt modelId="{98E55E86-122A-4D2D-8061-96B0D839758B}" type="pres">
      <dgm:prSet presAssocID="{F165C423-CC00-4964-A2E1-362DA1776790}" presName="textA" presStyleLbl="revTx" presStyleIdx="2" presStyleCnt="4" custScaleX="125371">
        <dgm:presLayoutVars>
          <dgm:bulletEnabled val="1"/>
        </dgm:presLayoutVars>
      </dgm:prSet>
      <dgm:spPr/>
    </dgm:pt>
    <dgm:pt modelId="{02A77D04-9A28-4406-B533-75C744A5685D}" type="pres">
      <dgm:prSet presAssocID="{F165C423-CC00-4964-A2E1-362DA1776790}" presName="circleA" presStyleLbl="node1" presStyleIdx="2" presStyleCnt="4" custScaleX="160543" custScaleY="160543" custLinFactX="17806" custLinFactNeighborX="100000"/>
      <dgm:spPr>
        <a:xfrm>
          <a:off x="6128296" y="488598"/>
          <a:ext cx="143999" cy="143999"/>
        </a:xfrm>
        <a:prstGeom prst="ellipse">
          <a:avLst/>
        </a:prstGeom>
        <a:solidFill>
          <a:schemeClr val="accent4"/>
        </a:solidFill>
        <a:ln w="3175" cap="flat" cmpd="sng" algn="ctr">
          <a:noFill/>
          <a:prstDash val="solid"/>
          <a:miter lim="800000"/>
        </a:ln>
        <a:effectLst>
          <a:outerShdw blurRad="177800" sx="104000" sy="104000" algn="ctr" rotWithShape="0">
            <a:prstClr val="black">
              <a:alpha val="36000"/>
            </a:prstClr>
          </a:outerShdw>
        </a:effectLst>
      </dgm:spPr>
    </dgm:pt>
    <dgm:pt modelId="{7385C835-7CF7-4B90-8BAB-D982A3186590}" type="pres">
      <dgm:prSet presAssocID="{F165C423-CC00-4964-A2E1-362DA1776790}" presName="spaceA" presStyleCnt="0"/>
      <dgm:spPr/>
    </dgm:pt>
    <dgm:pt modelId="{2E829392-EE7F-45CA-BCB4-A6B78C5E1C83}" type="pres">
      <dgm:prSet presAssocID="{62E3C6B2-3A82-4AD5-8D74-9CB758482801}" presName="space" presStyleCnt="0"/>
      <dgm:spPr/>
    </dgm:pt>
    <dgm:pt modelId="{A5E796BA-45A9-4398-889C-6C471619F242}" type="pres">
      <dgm:prSet presAssocID="{6FE9EDE6-9945-44E8-BB64-3531C44C3E78}" presName="compositeB" presStyleCnt="0"/>
      <dgm:spPr/>
    </dgm:pt>
    <dgm:pt modelId="{7EAC92E8-25E5-4E11-B724-4DBAE69514EF}" type="pres">
      <dgm:prSet presAssocID="{6FE9EDE6-9945-44E8-BB64-3531C44C3E78}" presName="textB" presStyleLbl="revTx" presStyleIdx="3" presStyleCnt="4" custScaleX="149273" custLinFactNeighborX="18549">
        <dgm:presLayoutVars>
          <dgm:bulletEnabled val="1"/>
        </dgm:presLayoutVars>
      </dgm:prSet>
      <dgm:spPr/>
    </dgm:pt>
    <dgm:pt modelId="{62B34213-7874-41A3-85C9-2E3DF8053B51}" type="pres">
      <dgm:prSet presAssocID="{6FE9EDE6-9945-44E8-BB64-3531C44C3E78}" presName="circleB" presStyleLbl="node1" presStyleIdx="3" presStyleCnt="4" custScaleX="160543" custScaleY="160543" custLinFactX="108108" custLinFactNeighborX="200000"/>
      <dgm:spPr>
        <a:xfrm>
          <a:off x="9072146" y="488598"/>
          <a:ext cx="143999" cy="143999"/>
        </a:xfrm>
        <a:prstGeom prst="ellipse">
          <a:avLst/>
        </a:prstGeom>
        <a:solidFill>
          <a:schemeClr val="accent2"/>
        </a:solidFill>
        <a:ln w="3175" cap="flat" cmpd="sng" algn="ctr">
          <a:noFill/>
          <a:prstDash val="solid"/>
          <a:miter lim="800000"/>
        </a:ln>
        <a:effectLst>
          <a:outerShdw blurRad="177800" sx="104000" sy="104000" algn="ctr" rotWithShape="0">
            <a:prstClr val="black">
              <a:alpha val="36000"/>
            </a:prstClr>
          </a:outerShdw>
        </a:effectLst>
      </dgm:spPr>
    </dgm:pt>
    <dgm:pt modelId="{14058A92-D71C-4FFC-AE32-C4EA59E9700F}" type="pres">
      <dgm:prSet presAssocID="{6FE9EDE6-9945-44E8-BB64-3531C44C3E78}" presName="spaceB" presStyleCnt="0"/>
      <dgm:spPr/>
    </dgm:pt>
  </dgm:ptLst>
  <dgm:cxnLst>
    <dgm:cxn modelId="{FDC80F81-BA6A-470D-B7C6-09A7C055F636}" srcId="{3B6C03B7-E9A6-4737-81D3-9B3094EABFFC}" destId="{F165C423-CC00-4964-A2E1-362DA1776790}" srcOrd="2" destOrd="0" parTransId="{DBA3AF4A-9DF6-466F-AE72-87AF235BA08B}" sibTransId="{62E3C6B2-3A82-4AD5-8D74-9CB758482801}"/>
    <dgm:cxn modelId="{5454D582-7C04-4C0E-AB7A-5D1D49006F2F}" type="presOf" srcId="{3B6C03B7-E9A6-4737-81D3-9B3094EABFFC}" destId="{4BE63AAD-0B0C-475D-A9E1-A5EC8FA99322}" srcOrd="0" destOrd="0" presId="urn:microsoft.com/office/officeart/2005/8/layout/hProcess11"/>
    <dgm:cxn modelId="{B542BA8C-BDC6-44D6-AFA2-24A924824C6F}" type="presOf" srcId="{9616E649-5338-444D-9397-64C3F847CB53}" destId="{AB41460A-EAE0-42F4-9AE3-7B3910E9E31A}" srcOrd="0" destOrd="0" presId="urn:microsoft.com/office/officeart/2005/8/layout/hProcess11"/>
    <dgm:cxn modelId="{2147ED9B-B97E-44F2-9A67-B012154CF68C}" type="presOf" srcId="{20C8505C-8A86-4984-A23E-8C496EFFB2FD}" destId="{5734D6CC-1104-450C-8D3E-DA69875BF60E}" srcOrd="0" destOrd="0" presId="urn:microsoft.com/office/officeart/2005/8/layout/hProcess11"/>
    <dgm:cxn modelId="{6D79BDB1-CC96-4544-9BE6-6FBF0EB6B236}" srcId="{3B6C03B7-E9A6-4737-81D3-9B3094EABFFC}" destId="{20C8505C-8A86-4984-A23E-8C496EFFB2FD}" srcOrd="0" destOrd="0" parTransId="{508EB9AC-3E35-4C03-8F21-ECA42D979A86}" sibTransId="{4632D3CF-C08C-4573-8001-4645B7F3D216}"/>
    <dgm:cxn modelId="{B6C70FB7-5CF8-41E6-BE5D-394D6396D030}" srcId="{3B6C03B7-E9A6-4737-81D3-9B3094EABFFC}" destId="{9616E649-5338-444D-9397-64C3F847CB53}" srcOrd="1" destOrd="0" parTransId="{C3242AE5-7F6D-452F-8C74-275138398398}" sibTransId="{70A95541-D515-4322-A515-B41EFD7DC8B6}"/>
    <dgm:cxn modelId="{2E6B89C3-D146-4C08-865F-2F66277C1A5A}" type="presOf" srcId="{6FE9EDE6-9945-44E8-BB64-3531C44C3E78}" destId="{7EAC92E8-25E5-4E11-B724-4DBAE69514EF}" srcOrd="0" destOrd="0" presId="urn:microsoft.com/office/officeart/2005/8/layout/hProcess11"/>
    <dgm:cxn modelId="{2D4F63F2-12A4-48FB-970C-892B4DCEA556}" type="presOf" srcId="{F165C423-CC00-4964-A2E1-362DA1776790}" destId="{98E55E86-122A-4D2D-8061-96B0D839758B}" srcOrd="0" destOrd="0" presId="urn:microsoft.com/office/officeart/2005/8/layout/hProcess11"/>
    <dgm:cxn modelId="{23A739F8-4F37-4A2B-BF13-D5762A1360BC}" srcId="{3B6C03B7-E9A6-4737-81D3-9B3094EABFFC}" destId="{6FE9EDE6-9945-44E8-BB64-3531C44C3E78}" srcOrd="3" destOrd="0" parTransId="{2D6991DC-A357-4F74-A955-C037D964D7E5}" sibTransId="{7239DF35-A84B-497B-8779-AF4A13D46954}"/>
    <dgm:cxn modelId="{97E981D6-BAED-4378-8DCD-69598EB4DEC8}" type="presParOf" srcId="{4BE63AAD-0B0C-475D-A9E1-A5EC8FA99322}" destId="{66974421-CA1D-4A54-99BD-8546602B2645}" srcOrd="0" destOrd="0" presId="urn:microsoft.com/office/officeart/2005/8/layout/hProcess11"/>
    <dgm:cxn modelId="{385ADF63-2EB3-4D67-8B69-6E11DF80B7C7}" type="presParOf" srcId="{4BE63AAD-0B0C-475D-A9E1-A5EC8FA99322}" destId="{8008C692-2A67-4810-9188-1701E7C2FF20}" srcOrd="1" destOrd="0" presId="urn:microsoft.com/office/officeart/2005/8/layout/hProcess11"/>
    <dgm:cxn modelId="{885D6E9C-7CDF-4D80-9171-0C2DAAC0183E}" type="presParOf" srcId="{8008C692-2A67-4810-9188-1701E7C2FF20}" destId="{589896D8-87F6-4761-8335-AF7742382C93}" srcOrd="0" destOrd="0" presId="urn:microsoft.com/office/officeart/2005/8/layout/hProcess11"/>
    <dgm:cxn modelId="{375C9B30-7181-43F6-A598-B83D990A4D4A}" type="presParOf" srcId="{589896D8-87F6-4761-8335-AF7742382C93}" destId="{5734D6CC-1104-450C-8D3E-DA69875BF60E}" srcOrd="0" destOrd="0" presId="urn:microsoft.com/office/officeart/2005/8/layout/hProcess11"/>
    <dgm:cxn modelId="{3E3FCF3D-401F-4642-AF67-0BD89FF8B938}" type="presParOf" srcId="{589896D8-87F6-4761-8335-AF7742382C93}" destId="{6B9A9877-567E-4ADA-BAC5-5914B4C4696D}" srcOrd="1" destOrd="0" presId="urn:microsoft.com/office/officeart/2005/8/layout/hProcess11"/>
    <dgm:cxn modelId="{7A4489D5-D9E9-414D-A2F3-B1A8233C0A9F}" type="presParOf" srcId="{589896D8-87F6-4761-8335-AF7742382C93}" destId="{FD27DB6E-1D2D-483C-9C99-30CB38FC6100}" srcOrd="2" destOrd="0" presId="urn:microsoft.com/office/officeart/2005/8/layout/hProcess11"/>
    <dgm:cxn modelId="{A0A4587B-9505-449F-9CAC-8258FE791DBC}" type="presParOf" srcId="{8008C692-2A67-4810-9188-1701E7C2FF20}" destId="{2E525CE8-7A95-4BAA-9E86-F34FA870962E}" srcOrd="1" destOrd="0" presId="urn:microsoft.com/office/officeart/2005/8/layout/hProcess11"/>
    <dgm:cxn modelId="{0342CFD3-2D52-4169-9385-A77D661C2745}" type="presParOf" srcId="{8008C692-2A67-4810-9188-1701E7C2FF20}" destId="{30DE552F-651B-464A-809F-D876826D464E}" srcOrd="2" destOrd="0" presId="urn:microsoft.com/office/officeart/2005/8/layout/hProcess11"/>
    <dgm:cxn modelId="{E1B5DB8B-B9CC-4B4B-94AB-012614DC8EA4}" type="presParOf" srcId="{30DE552F-651B-464A-809F-D876826D464E}" destId="{AB41460A-EAE0-42F4-9AE3-7B3910E9E31A}" srcOrd="0" destOrd="0" presId="urn:microsoft.com/office/officeart/2005/8/layout/hProcess11"/>
    <dgm:cxn modelId="{D1AAC578-294A-4B39-8712-58A2EF780EA2}" type="presParOf" srcId="{30DE552F-651B-464A-809F-D876826D464E}" destId="{93BF8788-99AB-4F4E-8055-B72A5D1D1030}" srcOrd="1" destOrd="0" presId="urn:microsoft.com/office/officeart/2005/8/layout/hProcess11"/>
    <dgm:cxn modelId="{EC4D8A85-1A68-4146-A3F2-2EB617083AB3}" type="presParOf" srcId="{30DE552F-651B-464A-809F-D876826D464E}" destId="{AC523898-2A73-4581-B30B-0255DCB93E59}" srcOrd="2" destOrd="0" presId="urn:microsoft.com/office/officeart/2005/8/layout/hProcess11"/>
    <dgm:cxn modelId="{69DC32EE-1130-4136-8F5F-E64A30EB13D8}" type="presParOf" srcId="{8008C692-2A67-4810-9188-1701E7C2FF20}" destId="{D63C30E7-2C05-48F1-B549-C6F9183300D5}" srcOrd="3" destOrd="0" presId="urn:microsoft.com/office/officeart/2005/8/layout/hProcess11"/>
    <dgm:cxn modelId="{89A58BE7-454B-4366-BBEE-826DE09B5458}" type="presParOf" srcId="{8008C692-2A67-4810-9188-1701E7C2FF20}" destId="{6C8D8EC7-9BB9-4394-ACB4-846369C9EF96}" srcOrd="4" destOrd="0" presId="urn:microsoft.com/office/officeart/2005/8/layout/hProcess11"/>
    <dgm:cxn modelId="{AFC38F88-641B-43BD-B9BB-900EFE6774C9}" type="presParOf" srcId="{6C8D8EC7-9BB9-4394-ACB4-846369C9EF96}" destId="{98E55E86-122A-4D2D-8061-96B0D839758B}" srcOrd="0" destOrd="0" presId="urn:microsoft.com/office/officeart/2005/8/layout/hProcess11"/>
    <dgm:cxn modelId="{46534D1B-B3AA-4322-B600-36BE53B1199C}" type="presParOf" srcId="{6C8D8EC7-9BB9-4394-ACB4-846369C9EF96}" destId="{02A77D04-9A28-4406-B533-75C744A5685D}" srcOrd="1" destOrd="0" presId="urn:microsoft.com/office/officeart/2005/8/layout/hProcess11"/>
    <dgm:cxn modelId="{3707B3CE-9E71-4D7D-8898-C42BA91BD3A4}" type="presParOf" srcId="{6C8D8EC7-9BB9-4394-ACB4-846369C9EF96}" destId="{7385C835-7CF7-4B90-8BAB-D982A3186590}" srcOrd="2" destOrd="0" presId="urn:microsoft.com/office/officeart/2005/8/layout/hProcess11"/>
    <dgm:cxn modelId="{CDE336A4-605D-4CF3-854E-367384B2BFA3}" type="presParOf" srcId="{8008C692-2A67-4810-9188-1701E7C2FF20}" destId="{2E829392-EE7F-45CA-BCB4-A6B78C5E1C83}" srcOrd="5" destOrd="0" presId="urn:microsoft.com/office/officeart/2005/8/layout/hProcess11"/>
    <dgm:cxn modelId="{FE2E79D4-EB3C-4ABB-B2FE-52999A86326C}" type="presParOf" srcId="{8008C692-2A67-4810-9188-1701E7C2FF20}" destId="{A5E796BA-45A9-4398-889C-6C471619F242}" srcOrd="6" destOrd="0" presId="urn:microsoft.com/office/officeart/2005/8/layout/hProcess11"/>
    <dgm:cxn modelId="{1B5D897E-459E-4EA2-9A5F-AE75F25B8131}" type="presParOf" srcId="{A5E796BA-45A9-4398-889C-6C471619F242}" destId="{7EAC92E8-25E5-4E11-B724-4DBAE69514EF}" srcOrd="0" destOrd="0" presId="urn:microsoft.com/office/officeart/2005/8/layout/hProcess11"/>
    <dgm:cxn modelId="{35B659A3-8AD7-461F-938B-00C954AF6158}" type="presParOf" srcId="{A5E796BA-45A9-4398-889C-6C471619F242}" destId="{62B34213-7874-41A3-85C9-2E3DF8053B51}" srcOrd="1" destOrd="0" presId="urn:microsoft.com/office/officeart/2005/8/layout/hProcess11"/>
    <dgm:cxn modelId="{8B1A8265-66B3-4C96-9801-2BF9866B004C}" type="presParOf" srcId="{A5E796BA-45A9-4398-889C-6C471619F242}" destId="{14058A92-D71C-4FFC-AE32-C4EA59E9700F}" srcOrd="2" destOrd="0" presId="urn:microsoft.com/office/officeart/2005/8/layout/hProcess11"/>
  </dgm:cxnLst>
  <dgm:bg>
    <a:effectLst>
      <a:outerShdw blurRad="63500" sx="102000" sy="102000" algn="ctr" rotWithShape="0">
        <a:prstClr val="black">
          <a:alpha val="40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5F1145-E1C8-4724-B8C6-BD095FFAB9B2}" type="doc">
      <dgm:prSet loTypeId="urn:microsoft.com/office/officeart/2005/8/layout/vProcess5" loCatId="process" qsTypeId="urn:microsoft.com/office/officeart/2005/8/quickstyle/simple5" qsCatId="simple" csTypeId="urn:microsoft.com/office/officeart/2005/8/colors/accent1_2" csCatId="accent1" phldr="1"/>
      <dgm:spPr/>
      <dgm:t>
        <a:bodyPr/>
        <a:lstStyle/>
        <a:p>
          <a:endParaRPr lang="fr-FR"/>
        </a:p>
      </dgm:t>
    </dgm:pt>
    <dgm:pt modelId="{DDBE6326-4A2C-44B2-8827-28632C4ED7A9}">
      <dgm:prSet phldrT="[Text]" custT="1"/>
      <dgm:spPr>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gm:spPr>
      <dgm:t>
        <a:bodyPr spcFirstLastPara="0" vert="horz" wrap="square" lIns="76200" tIns="76200" rIns="76200" bIns="76200" numCol="1" spcCol="1270" anchor="ctr" anchorCtr="0"/>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2000" b="0" i="0" u="none" strike="noStrike" kern="1200" cap="none" noProof="0" dirty="0">
              <a:solidFill>
                <a:schemeClr val="tx1"/>
              </a:solidFill>
              <a:latin typeface="Montserrat" pitchFamily="2" charset="77"/>
              <a:ea typeface="Roboto Slab"/>
              <a:cs typeface="Roboto Slab"/>
            </a:rPr>
            <a:t>Regulators</a:t>
          </a:r>
        </a:p>
      </dgm:t>
    </dgm:pt>
    <dgm:pt modelId="{AD72F7D6-2187-4576-89BB-484CFF96ABDB}" type="parTrans" cxnId="{B77CBF93-E52D-4F36-BA1C-BC08E003F030}">
      <dgm:prSet/>
      <dgm:spPr/>
      <dgm:t>
        <a:bodyPr/>
        <a:lstStyle/>
        <a:p>
          <a:endParaRPr lang="en-US" noProof="0" dirty="0"/>
        </a:p>
      </dgm:t>
    </dgm:pt>
    <dgm:pt modelId="{7D4455D9-0EB5-4DFA-B16C-F0F8C358C8D8}" type="sibTrans" cxnId="{B77CBF93-E52D-4F36-BA1C-BC08E003F030}">
      <dgm:prSet/>
      <dgm:spPr>
        <a:effectLst>
          <a:outerShdw blurRad="431800" sx="104000" sy="104000" algn="ctr" rotWithShape="0">
            <a:prstClr val="black">
              <a:alpha val="36000"/>
            </a:prstClr>
          </a:outerShdw>
        </a:effectLst>
      </dgm:spPr>
      <dgm:t>
        <a:bodyPr/>
        <a:lstStyle/>
        <a:p>
          <a:endParaRPr lang="en-US" noProof="0" dirty="0"/>
        </a:p>
      </dgm:t>
    </dgm:pt>
    <dgm:pt modelId="{7468FBD1-C418-4905-AD4F-57A3E7CF5A86}">
      <dgm:prSet phldrT="[Text]" custT="1"/>
      <dgm:spPr>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gm:spPr>
      <dgm:t>
        <a:bodyPr spcFirstLastPara="0" vert="horz" wrap="square" lIns="76200" tIns="76200" rIns="76200" bIns="76200" numCol="1" spcCol="1270" anchor="ctr" anchorCtr="0"/>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2000" b="0" i="0" u="none" strike="noStrike" kern="1200" cap="none" noProof="0" dirty="0">
              <a:solidFill>
                <a:schemeClr val="tx1"/>
              </a:solidFill>
              <a:latin typeface="Montserrat" pitchFamily="2" charset="77"/>
              <a:ea typeface="Roboto Slab"/>
              <a:cs typeface="Roboto Slab"/>
            </a:rPr>
            <a:t>Traders and retailers</a:t>
          </a:r>
        </a:p>
      </dgm:t>
    </dgm:pt>
    <dgm:pt modelId="{62517138-092C-46FA-ACE0-B1E1F1AFBCBF}" type="parTrans" cxnId="{01CF4E8F-2DC2-4634-BD60-4902330DFF3B}">
      <dgm:prSet/>
      <dgm:spPr/>
      <dgm:t>
        <a:bodyPr/>
        <a:lstStyle/>
        <a:p>
          <a:endParaRPr lang="en-US" noProof="0" dirty="0"/>
        </a:p>
      </dgm:t>
    </dgm:pt>
    <dgm:pt modelId="{42E513A7-6D25-4C0C-833D-BAB2C405BDF9}" type="sibTrans" cxnId="{01CF4E8F-2DC2-4634-BD60-4902330DFF3B}">
      <dgm:prSet/>
      <dgm:spPr>
        <a:effectLst>
          <a:outerShdw blurRad="431800" sx="104000" sy="104000" algn="ctr" rotWithShape="0">
            <a:prstClr val="black">
              <a:alpha val="36000"/>
            </a:prstClr>
          </a:outerShdw>
        </a:effectLst>
      </dgm:spPr>
      <dgm:t>
        <a:bodyPr/>
        <a:lstStyle/>
        <a:p>
          <a:endParaRPr lang="en-US" noProof="0" dirty="0"/>
        </a:p>
      </dgm:t>
    </dgm:pt>
    <dgm:pt modelId="{B04AD0F7-62AF-4796-96C9-6B3F68EE9D61}">
      <dgm:prSet phldrT="[Text]" custT="1"/>
      <dgm:spPr>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gm:spPr>
      <dgm:t>
        <a:bodyPr spcFirstLastPara="0" vert="horz" wrap="square" lIns="76200" tIns="76200" rIns="76200" bIns="76200" numCol="1" spcCol="1270" anchor="ctr" anchorCtr="0"/>
        <a:lstStyle/>
        <a:p>
          <a:r>
            <a:rPr lang="en-US" sz="2000" b="0" i="0" u="none" strike="noStrike" kern="1200" cap="none" noProof="0" dirty="0">
              <a:solidFill>
                <a:prstClr val="white"/>
              </a:solidFill>
              <a:latin typeface="Montserrat" pitchFamily="2" charset="77"/>
              <a:ea typeface="Roboto Slab"/>
              <a:cs typeface="Roboto Slab"/>
            </a:rPr>
            <a:t>   </a:t>
          </a:r>
          <a:r>
            <a:rPr lang="en-US" sz="2000" b="0" i="0" u="none" strike="noStrike" kern="1200" cap="none" noProof="0" dirty="0">
              <a:solidFill>
                <a:schemeClr val="tx1"/>
              </a:solidFill>
              <a:latin typeface="Montserrat" pitchFamily="2" charset="77"/>
              <a:ea typeface="Roboto Slab"/>
              <a:cs typeface="Roboto Slab"/>
            </a:rPr>
            <a:t>Processors</a:t>
          </a:r>
        </a:p>
      </dgm:t>
    </dgm:pt>
    <dgm:pt modelId="{1976E364-D608-4F71-94E9-DB383F028020}" type="parTrans" cxnId="{1C7216CF-1049-40C3-BEBE-72AC5DB25A59}">
      <dgm:prSet/>
      <dgm:spPr/>
      <dgm:t>
        <a:bodyPr/>
        <a:lstStyle/>
        <a:p>
          <a:endParaRPr lang="en-US" noProof="0" dirty="0"/>
        </a:p>
      </dgm:t>
    </dgm:pt>
    <dgm:pt modelId="{BEA5BF9A-B92A-4EA1-B88E-33AF4F87706A}" type="sibTrans" cxnId="{1C7216CF-1049-40C3-BEBE-72AC5DB25A59}">
      <dgm:prSet/>
      <dgm:spPr>
        <a:effectLst>
          <a:outerShdw blurRad="431800" sx="104000" sy="104000" algn="ctr" rotWithShape="0">
            <a:prstClr val="black">
              <a:alpha val="36000"/>
            </a:prstClr>
          </a:outerShdw>
        </a:effectLst>
      </dgm:spPr>
      <dgm:t>
        <a:bodyPr/>
        <a:lstStyle/>
        <a:p>
          <a:endParaRPr lang="en-US" noProof="0" dirty="0"/>
        </a:p>
      </dgm:t>
    </dgm:pt>
    <dgm:pt modelId="{E9A0C825-5F76-435A-BC6D-58158BFCCF5E}">
      <dgm:prSet phldrT="[Text]" custT="1"/>
      <dgm:spPr>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gm:spPr>
      <dgm:t>
        <a:bodyPr spcFirstLastPara="0" vert="horz" wrap="square" lIns="76200" tIns="76200" rIns="76200" bIns="76200" numCol="1" spcCol="1270" anchor="ctr" anchorCtr="0"/>
        <a:lstStyle/>
        <a:p>
          <a:r>
            <a:rPr lang="en-US" sz="2000" b="0" i="0" u="none" strike="noStrike" kern="1200" cap="none" noProof="0" dirty="0">
              <a:solidFill>
                <a:prstClr val="white"/>
              </a:solidFill>
              <a:latin typeface="Montserrat" pitchFamily="2" charset="77"/>
              <a:ea typeface="Roboto Slab"/>
              <a:cs typeface="Roboto Slab"/>
            </a:rPr>
            <a:t>   </a:t>
          </a:r>
          <a:r>
            <a:rPr lang="en-US" sz="2000" b="0" i="0" u="none" strike="noStrike" kern="1200" cap="none" noProof="0" dirty="0">
              <a:solidFill>
                <a:schemeClr val="tx1"/>
              </a:solidFill>
              <a:latin typeface="Montserrat" pitchFamily="2" charset="77"/>
              <a:ea typeface="Roboto Slab"/>
              <a:cs typeface="Roboto Slab"/>
            </a:rPr>
            <a:t>Producers</a:t>
          </a:r>
        </a:p>
      </dgm:t>
    </dgm:pt>
    <dgm:pt modelId="{94A4C4A6-77D8-4C6A-AF04-D78D4D7C204D}" type="parTrans" cxnId="{B3FECE2A-EEF4-47AC-B0D2-28623439FAA7}">
      <dgm:prSet/>
      <dgm:spPr/>
      <dgm:t>
        <a:bodyPr/>
        <a:lstStyle/>
        <a:p>
          <a:endParaRPr lang="en-US" noProof="0" dirty="0"/>
        </a:p>
      </dgm:t>
    </dgm:pt>
    <dgm:pt modelId="{9E9DBF54-7728-4646-8644-4AA25006F5C7}" type="sibTrans" cxnId="{B3FECE2A-EEF4-47AC-B0D2-28623439FAA7}">
      <dgm:prSet/>
      <dgm:spPr/>
      <dgm:t>
        <a:bodyPr/>
        <a:lstStyle/>
        <a:p>
          <a:endParaRPr lang="en-US" noProof="0" dirty="0"/>
        </a:p>
      </dgm:t>
    </dgm:pt>
    <dgm:pt modelId="{0C856F0F-A6E2-4483-B39F-89F0C96B62AB}" type="pres">
      <dgm:prSet presAssocID="{FB5F1145-E1C8-4724-B8C6-BD095FFAB9B2}" presName="outerComposite" presStyleCnt="0">
        <dgm:presLayoutVars>
          <dgm:chMax val="5"/>
          <dgm:dir/>
          <dgm:resizeHandles val="exact"/>
        </dgm:presLayoutVars>
      </dgm:prSet>
      <dgm:spPr/>
    </dgm:pt>
    <dgm:pt modelId="{51FEE423-72EB-4FE9-8A36-E74766DDBD75}" type="pres">
      <dgm:prSet presAssocID="{FB5F1145-E1C8-4724-B8C6-BD095FFAB9B2}" presName="dummyMaxCanvas" presStyleCnt="0">
        <dgm:presLayoutVars/>
      </dgm:prSet>
      <dgm:spPr/>
    </dgm:pt>
    <dgm:pt modelId="{8B610CFF-34E8-408E-B06F-01E7F37C61C5}" type="pres">
      <dgm:prSet presAssocID="{FB5F1145-E1C8-4724-B8C6-BD095FFAB9B2}" presName="FourNodes_1" presStyleLbl="node1" presStyleIdx="0" presStyleCnt="4" custScaleX="97855" custScaleY="100652" custLinFactNeighborX="23304" custLinFactNeighborY="13969">
        <dgm:presLayoutVars>
          <dgm:bulletEnabled val="1"/>
        </dgm:presLayoutVars>
      </dgm:prSet>
      <dgm:spPr/>
    </dgm:pt>
    <dgm:pt modelId="{AC5B9BC6-83DE-4844-87B3-FD38819CD5D2}" type="pres">
      <dgm:prSet presAssocID="{FB5F1145-E1C8-4724-B8C6-BD095FFAB9B2}" presName="FourNodes_2" presStyleLbl="node1" presStyleIdx="1" presStyleCnt="4" custScaleX="97855" custScaleY="100652" custLinFactNeighborX="14898" custLinFactNeighborY="8765">
        <dgm:presLayoutVars>
          <dgm:bulletEnabled val="1"/>
        </dgm:presLayoutVars>
      </dgm:prSet>
      <dgm:spPr/>
    </dgm:pt>
    <dgm:pt modelId="{27E51637-9DF3-4B9F-BB3F-7FEF0FDDEE8F}" type="pres">
      <dgm:prSet presAssocID="{FB5F1145-E1C8-4724-B8C6-BD095FFAB9B2}" presName="FourNodes_3" presStyleLbl="node1" presStyleIdx="2" presStyleCnt="4" custScaleX="97855" custScaleY="100652" custLinFactNeighborX="6679" custLinFactNeighborY="2869">
        <dgm:presLayoutVars>
          <dgm:bulletEnabled val="1"/>
        </dgm:presLayoutVars>
      </dgm:prSet>
      <dgm:spPr/>
    </dgm:pt>
    <dgm:pt modelId="{AEA1B1B8-5211-4917-9E09-A32F1D3E4D7A}" type="pres">
      <dgm:prSet presAssocID="{FB5F1145-E1C8-4724-B8C6-BD095FFAB9B2}" presName="FourNodes_4" presStyleLbl="node1" presStyleIdx="3" presStyleCnt="4" custScaleX="97855" custScaleY="100652" custLinFactNeighborX="-1696" custLinFactNeighborY="-2316">
        <dgm:presLayoutVars>
          <dgm:bulletEnabled val="1"/>
        </dgm:presLayoutVars>
      </dgm:prSet>
      <dgm:spPr/>
    </dgm:pt>
    <dgm:pt modelId="{53DFCE5C-67D9-4776-96A1-74FEFE220472}" type="pres">
      <dgm:prSet presAssocID="{FB5F1145-E1C8-4724-B8C6-BD095FFAB9B2}" presName="FourConn_1-2" presStyleLbl="fgAccFollowNode1" presStyleIdx="0" presStyleCnt="3" custAng="10800000" custLinFactNeighborX="-39192">
        <dgm:presLayoutVars>
          <dgm:bulletEnabled val="1"/>
        </dgm:presLayoutVars>
      </dgm:prSet>
      <dgm:spPr/>
    </dgm:pt>
    <dgm:pt modelId="{67BB5CD4-86D1-4655-8E9F-4132366F1718}" type="pres">
      <dgm:prSet presAssocID="{FB5F1145-E1C8-4724-B8C6-BD095FFAB9B2}" presName="FourConn_2-3" presStyleLbl="fgAccFollowNode1" presStyleIdx="1" presStyleCnt="3" custAng="10800000" custLinFactNeighborX="-14252" custLinFactNeighborY="-10689">
        <dgm:presLayoutVars>
          <dgm:bulletEnabled val="1"/>
        </dgm:presLayoutVars>
      </dgm:prSet>
      <dgm:spPr/>
    </dgm:pt>
    <dgm:pt modelId="{7460C01A-B768-41E7-8F41-3B4D4C30E288}" type="pres">
      <dgm:prSet presAssocID="{FB5F1145-E1C8-4724-B8C6-BD095FFAB9B2}" presName="FourConn_3-4" presStyleLbl="fgAccFollowNode1" presStyleIdx="2" presStyleCnt="3" custAng="10800000" custLinFactNeighborX="-14252" custLinFactNeighborY="-17815">
        <dgm:presLayoutVars>
          <dgm:bulletEnabled val="1"/>
        </dgm:presLayoutVars>
      </dgm:prSet>
      <dgm:spPr/>
    </dgm:pt>
    <dgm:pt modelId="{09E2BAB1-4355-47F5-A9CE-5D2978B48A16}" type="pres">
      <dgm:prSet presAssocID="{FB5F1145-E1C8-4724-B8C6-BD095FFAB9B2}" presName="FourNodes_1_text" presStyleLbl="node1" presStyleIdx="3" presStyleCnt="4">
        <dgm:presLayoutVars>
          <dgm:bulletEnabled val="1"/>
        </dgm:presLayoutVars>
      </dgm:prSet>
      <dgm:spPr/>
    </dgm:pt>
    <dgm:pt modelId="{E679539B-7475-490C-9BE5-DA74D22DB9A1}" type="pres">
      <dgm:prSet presAssocID="{FB5F1145-E1C8-4724-B8C6-BD095FFAB9B2}" presName="FourNodes_2_text" presStyleLbl="node1" presStyleIdx="3" presStyleCnt="4">
        <dgm:presLayoutVars>
          <dgm:bulletEnabled val="1"/>
        </dgm:presLayoutVars>
      </dgm:prSet>
      <dgm:spPr/>
    </dgm:pt>
    <dgm:pt modelId="{150FD10F-B4FF-4C48-920F-292296613B32}" type="pres">
      <dgm:prSet presAssocID="{FB5F1145-E1C8-4724-B8C6-BD095FFAB9B2}" presName="FourNodes_3_text" presStyleLbl="node1" presStyleIdx="3" presStyleCnt="4">
        <dgm:presLayoutVars>
          <dgm:bulletEnabled val="1"/>
        </dgm:presLayoutVars>
      </dgm:prSet>
      <dgm:spPr/>
    </dgm:pt>
    <dgm:pt modelId="{ECFCC21E-5801-46EE-9130-FE0482717FF9}" type="pres">
      <dgm:prSet presAssocID="{FB5F1145-E1C8-4724-B8C6-BD095FFAB9B2}" presName="FourNodes_4_text" presStyleLbl="node1" presStyleIdx="3" presStyleCnt="4">
        <dgm:presLayoutVars>
          <dgm:bulletEnabled val="1"/>
        </dgm:presLayoutVars>
      </dgm:prSet>
      <dgm:spPr/>
    </dgm:pt>
  </dgm:ptLst>
  <dgm:cxnLst>
    <dgm:cxn modelId="{C5C9AD01-A80D-4306-B32B-567897099E83}" type="presOf" srcId="{FB5F1145-E1C8-4724-B8C6-BD095FFAB9B2}" destId="{0C856F0F-A6E2-4483-B39F-89F0C96B62AB}" srcOrd="0" destOrd="0" presId="urn:microsoft.com/office/officeart/2005/8/layout/vProcess5"/>
    <dgm:cxn modelId="{B3FECE2A-EEF4-47AC-B0D2-28623439FAA7}" srcId="{FB5F1145-E1C8-4724-B8C6-BD095FFAB9B2}" destId="{E9A0C825-5F76-435A-BC6D-58158BFCCF5E}" srcOrd="3" destOrd="0" parTransId="{94A4C4A6-77D8-4C6A-AF04-D78D4D7C204D}" sibTransId="{9E9DBF54-7728-4646-8644-4AA25006F5C7}"/>
    <dgm:cxn modelId="{0BEB1238-E2C6-4060-ACA6-ABC57E55C388}" type="presOf" srcId="{B04AD0F7-62AF-4796-96C9-6B3F68EE9D61}" destId="{27E51637-9DF3-4B9F-BB3F-7FEF0FDDEE8F}" srcOrd="0" destOrd="0" presId="urn:microsoft.com/office/officeart/2005/8/layout/vProcess5"/>
    <dgm:cxn modelId="{E90EFA41-A80A-4972-8AF6-5FCF4AAA93A3}" type="presOf" srcId="{7468FBD1-C418-4905-AD4F-57A3E7CF5A86}" destId="{E679539B-7475-490C-9BE5-DA74D22DB9A1}" srcOrd="1" destOrd="0" presId="urn:microsoft.com/office/officeart/2005/8/layout/vProcess5"/>
    <dgm:cxn modelId="{4CDD6251-1917-45F1-8AF7-698A1638E57D}" type="presOf" srcId="{7468FBD1-C418-4905-AD4F-57A3E7CF5A86}" destId="{AC5B9BC6-83DE-4844-87B3-FD38819CD5D2}" srcOrd="0" destOrd="0" presId="urn:microsoft.com/office/officeart/2005/8/layout/vProcess5"/>
    <dgm:cxn modelId="{01CF4E8F-2DC2-4634-BD60-4902330DFF3B}" srcId="{FB5F1145-E1C8-4724-B8C6-BD095FFAB9B2}" destId="{7468FBD1-C418-4905-AD4F-57A3E7CF5A86}" srcOrd="1" destOrd="0" parTransId="{62517138-092C-46FA-ACE0-B1E1F1AFBCBF}" sibTransId="{42E513A7-6D25-4C0C-833D-BAB2C405BDF9}"/>
    <dgm:cxn modelId="{B77CBF93-E52D-4F36-BA1C-BC08E003F030}" srcId="{FB5F1145-E1C8-4724-B8C6-BD095FFAB9B2}" destId="{DDBE6326-4A2C-44B2-8827-28632C4ED7A9}" srcOrd="0" destOrd="0" parTransId="{AD72F7D6-2187-4576-89BB-484CFF96ABDB}" sibTransId="{7D4455D9-0EB5-4DFA-B16C-F0F8C358C8D8}"/>
    <dgm:cxn modelId="{0FEF2D95-78BC-4E1D-BD4A-A8B0A9DBC260}" type="presOf" srcId="{DDBE6326-4A2C-44B2-8827-28632C4ED7A9}" destId="{09E2BAB1-4355-47F5-A9CE-5D2978B48A16}" srcOrd="1" destOrd="0" presId="urn:microsoft.com/office/officeart/2005/8/layout/vProcess5"/>
    <dgm:cxn modelId="{76A34C96-6434-4525-B09F-322E0D4C2544}" type="presOf" srcId="{7D4455D9-0EB5-4DFA-B16C-F0F8C358C8D8}" destId="{53DFCE5C-67D9-4776-96A1-74FEFE220472}" srcOrd="0" destOrd="0" presId="urn:microsoft.com/office/officeart/2005/8/layout/vProcess5"/>
    <dgm:cxn modelId="{FC6CA5AE-712B-4247-8E4F-2A209A56986B}" type="presOf" srcId="{42E513A7-6D25-4C0C-833D-BAB2C405BDF9}" destId="{67BB5CD4-86D1-4655-8E9F-4132366F1718}" srcOrd="0" destOrd="0" presId="urn:microsoft.com/office/officeart/2005/8/layout/vProcess5"/>
    <dgm:cxn modelId="{635021B1-9B8C-4F29-A9AB-68D9F4ABD675}" type="presOf" srcId="{BEA5BF9A-B92A-4EA1-B88E-33AF4F87706A}" destId="{7460C01A-B768-41E7-8F41-3B4D4C30E288}" srcOrd="0" destOrd="0" presId="urn:microsoft.com/office/officeart/2005/8/layout/vProcess5"/>
    <dgm:cxn modelId="{EA5B7CB5-4B70-42AC-8A30-0CE593440E24}" type="presOf" srcId="{B04AD0F7-62AF-4796-96C9-6B3F68EE9D61}" destId="{150FD10F-B4FF-4C48-920F-292296613B32}" srcOrd="1" destOrd="0" presId="urn:microsoft.com/office/officeart/2005/8/layout/vProcess5"/>
    <dgm:cxn modelId="{AAD74ECB-F290-4456-94BA-8BFAE1D05BA8}" type="presOf" srcId="{E9A0C825-5F76-435A-BC6D-58158BFCCF5E}" destId="{AEA1B1B8-5211-4917-9E09-A32F1D3E4D7A}" srcOrd="0" destOrd="0" presId="urn:microsoft.com/office/officeart/2005/8/layout/vProcess5"/>
    <dgm:cxn modelId="{1C7216CF-1049-40C3-BEBE-72AC5DB25A59}" srcId="{FB5F1145-E1C8-4724-B8C6-BD095FFAB9B2}" destId="{B04AD0F7-62AF-4796-96C9-6B3F68EE9D61}" srcOrd="2" destOrd="0" parTransId="{1976E364-D608-4F71-94E9-DB383F028020}" sibTransId="{BEA5BF9A-B92A-4EA1-B88E-33AF4F87706A}"/>
    <dgm:cxn modelId="{C0C141E0-A460-407D-9AB8-4DA0D4D52A65}" type="presOf" srcId="{E9A0C825-5F76-435A-BC6D-58158BFCCF5E}" destId="{ECFCC21E-5801-46EE-9130-FE0482717FF9}" srcOrd="1" destOrd="0" presId="urn:microsoft.com/office/officeart/2005/8/layout/vProcess5"/>
    <dgm:cxn modelId="{4D0DF7FA-88BA-44CF-8B39-41CD652671DC}" type="presOf" srcId="{DDBE6326-4A2C-44B2-8827-28632C4ED7A9}" destId="{8B610CFF-34E8-408E-B06F-01E7F37C61C5}" srcOrd="0" destOrd="0" presId="urn:microsoft.com/office/officeart/2005/8/layout/vProcess5"/>
    <dgm:cxn modelId="{851AB175-6952-4984-AA6A-DD670B983951}" type="presParOf" srcId="{0C856F0F-A6E2-4483-B39F-89F0C96B62AB}" destId="{51FEE423-72EB-4FE9-8A36-E74766DDBD75}" srcOrd="0" destOrd="0" presId="urn:microsoft.com/office/officeart/2005/8/layout/vProcess5"/>
    <dgm:cxn modelId="{7B6AA03E-52B2-4FEA-8A89-5D4E2704FFB6}" type="presParOf" srcId="{0C856F0F-A6E2-4483-B39F-89F0C96B62AB}" destId="{8B610CFF-34E8-408E-B06F-01E7F37C61C5}" srcOrd="1" destOrd="0" presId="urn:microsoft.com/office/officeart/2005/8/layout/vProcess5"/>
    <dgm:cxn modelId="{966B947B-0AA4-4168-A49E-6F454A506599}" type="presParOf" srcId="{0C856F0F-A6E2-4483-B39F-89F0C96B62AB}" destId="{AC5B9BC6-83DE-4844-87B3-FD38819CD5D2}" srcOrd="2" destOrd="0" presId="urn:microsoft.com/office/officeart/2005/8/layout/vProcess5"/>
    <dgm:cxn modelId="{1B271578-EE67-4A77-9C20-EB9C14D0B3BB}" type="presParOf" srcId="{0C856F0F-A6E2-4483-B39F-89F0C96B62AB}" destId="{27E51637-9DF3-4B9F-BB3F-7FEF0FDDEE8F}" srcOrd="3" destOrd="0" presId="urn:microsoft.com/office/officeart/2005/8/layout/vProcess5"/>
    <dgm:cxn modelId="{1E42F941-4882-417D-B82C-14340FFB8D00}" type="presParOf" srcId="{0C856F0F-A6E2-4483-B39F-89F0C96B62AB}" destId="{AEA1B1B8-5211-4917-9E09-A32F1D3E4D7A}" srcOrd="4" destOrd="0" presId="urn:microsoft.com/office/officeart/2005/8/layout/vProcess5"/>
    <dgm:cxn modelId="{1DD48C81-3718-4B12-B6CC-A9FDE4DE93F7}" type="presParOf" srcId="{0C856F0F-A6E2-4483-B39F-89F0C96B62AB}" destId="{53DFCE5C-67D9-4776-96A1-74FEFE220472}" srcOrd="5" destOrd="0" presId="urn:microsoft.com/office/officeart/2005/8/layout/vProcess5"/>
    <dgm:cxn modelId="{9ED23114-21B4-4FC7-B742-80432E768A9A}" type="presParOf" srcId="{0C856F0F-A6E2-4483-B39F-89F0C96B62AB}" destId="{67BB5CD4-86D1-4655-8E9F-4132366F1718}" srcOrd="6" destOrd="0" presId="urn:microsoft.com/office/officeart/2005/8/layout/vProcess5"/>
    <dgm:cxn modelId="{0C763C94-B922-43EF-9D4F-BD5DEBA63831}" type="presParOf" srcId="{0C856F0F-A6E2-4483-B39F-89F0C96B62AB}" destId="{7460C01A-B768-41E7-8F41-3B4D4C30E288}" srcOrd="7" destOrd="0" presId="urn:microsoft.com/office/officeart/2005/8/layout/vProcess5"/>
    <dgm:cxn modelId="{1532EA90-2AB2-4791-8DE0-37B3D57F0503}" type="presParOf" srcId="{0C856F0F-A6E2-4483-B39F-89F0C96B62AB}" destId="{09E2BAB1-4355-47F5-A9CE-5D2978B48A16}" srcOrd="8" destOrd="0" presId="urn:microsoft.com/office/officeart/2005/8/layout/vProcess5"/>
    <dgm:cxn modelId="{FA1EABB2-2F27-4DA7-AAFB-2E6FF97F4DC5}" type="presParOf" srcId="{0C856F0F-A6E2-4483-B39F-89F0C96B62AB}" destId="{E679539B-7475-490C-9BE5-DA74D22DB9A1}" srcOrd="9" destOrd="0" presId="urn:microsoft.com/office/officeart/2005/8/layout/vProcess5"/>
    <dgm:cxn modelId="{135E7731-269A-457B-B600-7DBB8BC294C3}" type="presParOf" srcId="{0C856F0F-A6E2-4483-B39F-89F0C96B62AB}" destId="{150FD10F-B4FF-4C48-920F-292296613B32}" srcOrd="10" destOrd="0" presId="urn:microsoft.com/office/officeart/2005/8/layout/vProcess5"/>
    <dgm:cxn modelId="{E1535D53-F2AB-451B-8029-B39AD50F8704}" type="presParOf" srcId="{0C856F0F-A6E2-4483-B39F-89F0C96B62AB}" destId="{ECFCC21E-5801-46EE-9130-FE0482717FF9}"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B5F1145-E1C8-4724-B8C6-BD095FFAB9B2}" type="doc">
      <dgm:prSet loTypeId="urn:microsoft.com/office/officeart/2005/8/layout/vProcess5" loCatId="process" qsTypeId="urn:microsoft.com/office/officeart/2005/8/quickstyle/simple5" qsCatId="simple" csTypeId="urn:microsoft.com/office/officeart/2005/8/colors/accent1_2" csCatId="accent1" phldr="1"/>
      <dgm:spPr/>
      <dgm:t>
        <a:bodyPr/>
        <a:lstStyle/>
        <a:p>
          <a:endParaRPr lang="fr-FR"/>
        </a:p>
      </dgm:t>
    </dgm:pt>
    <dgm:pt modelId="{DDBE6326-4A2C-44B2-8827-28632C4ED7A9}">
      <dgm:prSet phldrT="[Text]" custT="1"/>
      <dgm:spPr>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gm:spPr>
      <dgm:t>
        <a:bodyPr spcFirstLastPara="0" vert="horz" wrap="square" lIns="76200" tIns="76200" rIns="76200" bIns="76200" numCol="1" spcCol="1270" anchor="ctr" anchorCtr="0"/>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1800" b="0" i="0" u="none" strike="noStrike" kern="1200" cap="none" noProof="0" dirty="0">
              <a:solidFill>
                <a:schemeClr val="tx1"/>
              </a:solidFill>
              <a:latin typeface="Montserrat" pitchFamily="2" charset="77"/>
              <a:ea typeface="Roboto Slab"/>
              <a:cs typeface="Roboto Slab"/>
            </a:rPr>
            <a:t>Regulators</a:t>
          </a:r>
        </a:p>
      </dgm:t>
    </dgm:pt>
    <dgm:pt modelId="{AD72F7D6-2187-4576-89BB-484CFF96ABDB}" type="parTrans" cxnId="{B77CBF93-E52D-4F36-BA1C-BC08E003F030}">
      <dgm:prSet/>
      <dgm:spPr/>
      <dgm:t>
        <a:bodyPr/>
        <a:lstStyle/>
        <a:p>
          <a:endParaRPr lang="en-US" noProof="0" dirty="0"/>
        </a:p>
      </dgm:t>
    </dgm:pt>
    <dgm:pt modelId="{7D4455D9-0EB5-4DFA-B16C-F0F8C358C8D8}" type="sibTrans" cxnId="{B77CBF93-E52D-4F36-BA1C-BC08E003F030}">
      <dgm:prSet/>
      <dgm:spPr>
        <a:effectLst>
          <a:outerShdw blurRad="431800" sx="104000" sy="104000" algn="ctr" rotWithShape="0">
            <a:prstClr val="black">
              <a:alpha val="36000"/>
            </a:prstClr>
          </a:outerShdw>
        </a:effectLst>
      </dgm:spPr>
      <dgm:t>
        <a:bodyPr/>
        <a:lstStyle/>
        <a:p>
          <a:endParaRPr lang="en-US" noProof="0" dirty="0"/>
        </a:p>
      </dgm:t>
    </dgm:pt>
    <dgm:pt modelId="{7468FBD1-C418-4905-AD4F-57A3E7CF5A86}">
      <dgm:prSet phldrT="[Text]" custT="1"/>
      <dgm:spPr>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gm:spPr>
      <dgm:t>
        <a:bodyPr spcFirstLastPara="0" vert="horz" wrap="square" lIns="76200" tIns="76200" rIns="76200" bIns="76200" numCol="1" spcCol="1270" anchor="ctr" anchorCtr="0"/>
        <a:lstStyle/>
        <a:p>
          <a:pPr marL="0" lvl="0" indent="0" algn="l" defTabSz="889000">
            <a:lnSpc>
              <a:spcPct val="90000"/>
            </a:lnSpc>
            <a:spcBef>
              <a:spcPct val="0"/>
            </a:spcBef>
            <a:spcAft>
              <a:spcPts val="0"/>
            </a:spcAft>
            <a:buNone/>
          </a:pPr>
          <a:r>
            <a:rPr lang="en-US" sz="2000" b="0" i="0" u="none" strike="noStrike" kern="1200" cap="none" noProof="0" dirty="0">
              <a:solidFill>
                <a:prstClr val="white"/>
              </a:solidFill>
              <a:latin typeface="Montserrat" pitchFamily="2" charset="77"/>
              <a:ea typeface="Roboto Slab"/>
              <a:cs typeface="Roboto Slab"/>
            </a:rPr>
            <a:t>   </a:t>
          </a:r>
          <a:r>
            <a:rPr lang="en-US" sz="1800" b="0" i="0" u="none" strike="noStrike" kern="1200" cap="none" noProof="0" dirty="0">
              <a:solidFill>
                <a:schemeClr val="tx1"/>
              </a:solidFill>
              <a:latin typeface="Montserrat" pitchFamily="2" charset="77"/>
              <a:ea typeface="Roboto Slab"/>
              <a:cs typeface="Roboto Slab"/>
            </a:rPr>
            <a:t>Traders and </a:t>
          </a:r>
        </a:p>
        <a:p>
          <a:pPr marL="0" lvl="0" indent="0" algn="l" defTabSz="889000">
            <a:lnSpc>
              <a:spcPct val="90000"/>
            </a:lnSpc>
            <a:spcBef>
              <a:spcPct val="0"/>
            </a:spcBef>
            <a:spcAft>
              <a:spcPts val="0"/>
            </a:spcAft>
            <a:buNone/>
          </a:pPr>
          <a:r>
            <a:rPr lang="en-US" sz="1800" b="0" i="0" u="none" strike="noStrike" kern="1200" cap="none" noProof="0" dirty="0">
              <a:solidFill>
                <a:schemeClr val="tx1"/>
              </a:solidFill>
              <a:latin typeface="Montserrat" pitchFamily="2" charset="77"/>
              <a:ea typeface="Roboto Slab"/>
              <a:cs typeface="Roboto Slab"/>
            </a:rPr>
            <a:t>   retailers</a:t>
          </a:r>
        </a:p>
      </dgm:t>
    </dgm:pt>
    <dgm:pt modelId="{62517138-092C-46FA-ACE0-B1E1F1AFBCBF}" type="parTrans" cxnId="{01CF4E8F-2DC2-4634-BD60-4902330DFF3B}">
      <dgm:prSet/>
      <dgm:spPr/>
      <dgm:t>
        <a:bodyPr/>
        <a:lstStyle/>
        <a:p>
          <a:endParaRPr lang="en-US" noProof="0" dirty="0"/>
        </a:p>
      </dgm:t>
    </dgm:pt>
    <dgm:pt modelId="{42E513A7-6D25-4C0C-833D-BAB2C405BDF9}" type="sibTrans" cxnId="{01CF4E8F-2DC2-4634-BD60-4902330DFF3B}">
      <dgm:prSet/>
      <dgm:spPr>
        <a:effectLst>
          <a:outerShdw blurRad="431800" sx="104000" sy="104000" algn="ctr" rotWithShape="0">
            <a:prstClr val="black">
              <a:alpha val="36000"/>
            </a:prstClr>
          </a:outerShdw>
        </a:effectLst>
      </dgm:spPr>
      <dgm:t>
        <a:bodyPr/>
        <a:lstStyle/>
        <a:p>
          <a:endParaRPr lang="en-US" noProof="0" dirty="0"/>
        </a:p>
      </dgm:t>
    </dgm:pt>
    <dgm:pt modelId="{B04AD0F7-62AF-4796-96C9-6B3F68EE9D61}">
      <dgm:prSet phldrT="[Text]" custT="1"/>
      <dgm:spPr>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gm:spPr>
      <dgm:t>
        <a:bodyPr spcFirstLastPara="0" vert="horz" wrap="square" lIns="76200" tIns="76200" rIns="76200" bIns="76200" numCol="1" spcCol="1270" anchor="ctr" anchorCtr="0"/>
        <a:lstStyle/>
        <a:p>
          <a:r>
            <a:rPr lang="en-US" sz="2000" b="0" i="0" u="none" strike="noStrike" kern="1200" cap="none" noProof="0" dirty="0">
              <a:solidFill>
                <a:prstClr val="white"/>
              </a:solidFill>
              <a:latin typeface="Montserrat" pitchFamily="2" charset="77"/>
              <a:ea typeface="Roboto Slab"/>
              <a:cs typeface="Roboto Slab"/>
            </a:rPr>
            <a:t>   </a:t>
          </a:r>
          <a:r>
            <a:rPr lang="en-US" sz="1800" b="0" i="0" u="none" strike="noStrike" kern="1200" cap="none" noProof="0" dirty="0">
              <a:solidFill>
                <a:schemeClr val="tx1"/>
              </a:solidFill>
              <a:latin typeface="Montserrat" pitchFamily="2" charset="77"/>
              <a:ea typeface="Roboto Slab"/>
              <a:cs typeface="Roboto Slab"/>
            </a:rPr>
            <a:t>Processors</a:t>
          </a:r>
        </a:p>
      </dgm:t>
    </dgm:pt>
    <dgm:pt modelId="{1976E364-D608-4F71-94E9-DB383F028020}" type="parTrans" cxnId="{1C7216CF-1049-40C3-BEBE-72AC5DB25A59}">
      <dgm:prSet/>
      <dgm:spPr/>
      <dgm:t>
        <a:bodyPr/>
        <a:lstStyle/>
        <a:p>
          <a:endParaRPr lang="en-US" noProof="0" dirty="0"/>
        </a:p>
      </dgm:t>
    </dgm:pt>
    <dgm:pt modelId="{BEA5BF9A-B92A-4EA1-B88E-33AF4F87706A}" type="sibTrans" cxnId="{1C7216CF-1049-40C3-BEBE-72AC5DB25A59}">
      <dgm:prSet/>
      <dgm:spPr>
        <a:effectLst>
          <a:outerShdw blurRad="431800" sx="104000" sy="104000" algn="ctr" rotWithShape="0">
            <a:prstClr val="black">
              <a:alpha val="36000"/>
            </a:prstClr>
          </a:outerShdw>
        </a:effectLst>
      </dgm:spPr>
      <dgm:t>
        <a:bodyPr/>
        <a:lstStyle/>
        <a:p>
          <a:endParaRPr lang="en-US" noProof="0" dirty="0"/>
        </a:p>
      </dgm:t>
    </dgm:pt>
    <dgm:pt modelId="{E9A0C825-5F76-435A-BC6D-58158BFCCF5E}">
      <dgm:prSet phldrT="[Text]" custT="1"/>
      <dgm:spPr>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gm:spPr>
      <dgm:t>
        <a:bodyPr spcFirstLastPara="0" vert="horz" wrap="square" lIns="76200" tIns="76200" rIns="76200" bIns="76200" numCol="1" spcCol="1270" anchor="ctr" anchorCtr="0"/>
        <a:lstStyle/>
        <a:p>
          <a:r>
            <a:rPr lang="en-US" sz="2000" b="0" i="0" u="none" strike="noStrike" kern="1200" cap="none" noProof="0" dirty="0">
              <a:solidFill>
                <a:prstClr val="white"/>
              </a:solidFill>
              <a:latin typeface="Montserrat" pitchFamily="2" charset="77"/>
              <a:ea typeface="Roboto Slab"/>
              <a:cs typeface="Roboto Slab"/>
            </a:rPr>
            <a:t>   </a:t>
          </a:r>
          <a:r>
            <a:rPr lang="en-US" sz="1800" b="0" i="0" u="none" strike="noStrike" kern="1200" cap="none" noProof="0" dirty="0">
              <a:solidFill>
                <a:schemeClr val="tx1"/>
              </a:solidFill>
              <a:latin typeface="Montserrat" pitchFamily="2" charset="77"/>
              <a:ea typeface="Roboto Slab"/>
              <a:cs typeface="Roboto Slab"/>
            </a:rPr>
            <a:t>Producers</a:t>
          </a:r>
        </a:p>
      </dgm:t>
    </dgm:pt>
    <dgm:pt modelId="{94A4C4A6-77D8-4C6A-AF04-D78D4D7C204D}" type="parTrans" cxnId="{B3FECE2A-EEF4-47AC-B0D2-28623439FAA7}">
      <dgm:prSet/>
      <dgm:spPr/>
      <dgm:t>
        <a:bodyPr/>
        <a:lstStyle/>
        <a:p>
          <a:endParaRPr lang="en-US" noProof="0" dirty="0"/>
        </a:p>
      </dgm:t>
    </dgm:pt>
    <dgm:pt modelId="{9E9DBF54-7728-4646-8644-4AA25006F5C7}" type="sibTrans" cxnId="{B3FECE2A-EEF4-47AC-B0D2-28623439FAA7}">
      <dgm:prSet/>
      <dgm:spPr/>
      <dgm:t>
        <a:bodyPr/>
        <a:lstStyle/>
        <a:p>
          <a:endParaRPr lang="en-US" noProof="0" dirty="0"/>
        </a:p>
      </dgm:t>
    </dgm:pt>
    <dgm:pt modelId="{0C856F0F-A6E2-4483-B39F-89F0C96B62AB}" type="pres">
      <dgm:prSet presAssocID="{FB5F1145-E1C8-4724-B8C6-BD095FFAB9B2}" presName="outerComposite" presStyleCnt="0">
        <dgm:presLayoutVars>
          <dgm:chMax val="5"/>
          <dgm:dir/>
          <dgm:resizeHandles val="exact"/>
        </dgm:presLayoutVars>
      </dgm:prSet>
      <dgm:spPr/>
    </dgm:pt>
    <dgm:pt modelId="{51FEE423-72EB-4FE9-8A36-E74766DDBD75}" type="pres">
      <dgm:prSet presAssocID="{FB5F1145-E1C8-4724-B8C6-BD095FFAB9B2}" presName="dummyMaxCanvas" presStyleCnt="0">
        <dgm:presLayoutVars/>
      </dgm:prSet>
      <dgm:spPr/>
    </dgm:pt>
    <dgm:pt modelId="{8B610CFF-34E8-408E-B06F-01E7F37C61C5}" type="pres">
      <dgm:prSet presAssocID="{FB5F1145-E1C8-4724-B8C6-BD095FFAB9B2}" presName="FourNodes_1" presStyleLbl="node1" presStyleIdx="0" presStyleCnt="4" custScaleX="97855" custScaleY="100652" custLinFactNeighborX="23304" custLinFactNeighborY="13969">
        <dgm:presLayoutVars>
          <dgm:bulletEnabled val="1"/>
        </dgm:presLayoutVars>
      </dgm:prSet>
      <dgm:spPr/>
    </dgm:pt>
    <dgm:pt modelId="{AC5B9BC6-83DE-4844-87B3-FD38819CD5D2}" type="pres">
      <dgm:prSet presAssocID="{FB5F1145-E1C8-4724-B8C6-BD095FFAB9B2}" presName="FourNodes_2" presStyleLbl="node1" presStyleIdx="1" presStyleCnt="4" custScaleX="97855" custScaleY="100652" custLinFactNeighborX="14898" custLinFactNeighborY="8765">
        <dgm:presLayoutVars>
          <dgm:bulletEnabled val="1"/>
        </dgm:presLayoutVars>
      </dgm:prSet>
      <dgm:spPr/>
    </dgm:pt>
    <dgm:pt modelId="{27E51637-9DF3-4B9F-BB3F-7FEF0FDDEE8F}" type="pres">
      <dgm:prSet presAssocID="{FB5F1145-E1C8-4724-B8C6-BD095FFAB9B2}" presName="FourNodes_3" presStyleLbl="node1" presStyleIdx="2" presStyleCnt="4" custScaleX="97855" custScaleY="100652" custLinFactNeighborX="6679" custLinFactNeighborY="2869">
        <dgm:presLayoutVars>
          <dgm:bulletEnabled val="1"/>
        </dgm:presLayoutVars>
      </dgm:prSet>
      <dgm:spPr/>
    </dgm:pt>
    <dgm:pt modelId="{AEA1B1B8-5211-4917-9E09-A32F1D3E4D7A}" type="pres">
      <dgm:prSet presAssocID="{FB5F1145-E1C8-4724-B8C6-BD095FFAB9B2}" presName="FourNodes_4" presStyleLbl="node1" presStyleIdx="3" presStyleCnt="4" custScaleX="97855" custScaleY="100652" custLinFactNeighborX="-1696" custLinFactNeighborY="-2316">
        <dgm:presLayoutVars>
          <dgm:bulletEnabled val="1"/>
        </dgm:presLayoutVars>
      </dgm:prSet>
      <dgm:spPr/>
    </dgm:pt>
    <dgm:pt modelId="{53DFCE5C-67D9-4776-96A1-74FEFE220472}" type="pres">
      <dgm:prSet presAssocID="{FB5F1145-E1C8-4724-B8C6-BD095FFAB9B2}" presName="FourConn_1-2" presStyleLbl="fgAccFollowNode1" presStyleIdx="0" presStyleCnt="3" custAng="10800000" custLinFactNeighborX="-39192">
        <dgm:presLayoutVars>
          <dgm:bulletEnabled val="1"/>
        </dgm:presLayoutVars>
      </dgm:prSet>
      <dgm:spPr/>
    </dgm:pt>
    <dgm:pt modelId="{67BB5CD4-86D1-4655-8E9F-4132366F1718}" type="pres">
      <dgm:prSet presAssocID="{FB5F1145-E1C8-4724-B8C6-BD095FFAB9B2}" presName="FourConn_2-3" presStyleLbl="fgAccFollowNode1" presStyleIdx="1" presStyleCnt="3" custAng="10800000" custLinFactNeighborX="-14252" custLinFactNeighborY="-10689">
        <dgm:presLayoutVars>
          <dgm:bulletEnabled val="1"/>
        </dgm:presLayoutVars>
      </dgm:prSet>
      <dgm:spPr/>
    </dgm:pt>
    <dgm:pt modelId="{7460C01A-B768-41E7-8F41-3B4D4C30E288}" type="pres">
      <dgm:prSet presAssocID="{FB5F1145-E1C8-4724-B8C6-BD095FFAB9B2}" presName="FourConn_3-4" presStyleLbl="fgAccFollowNode1" presStyleIdx="2" presStyleCnt="3" custAng="10800000" custLinFactNeighborX="-14252" custLinFactNeighborY="-17815">
        <dgm:presLayoutVars>
          <dgm:bulletEnabled val="1"/>
        </dgm:presLayoutVars>
      </dgm:prSet>
      <dgm:spPr/>
    </dgm:pt>
    <dgm:pt modelId="{09E2BAB1-4355-47F5-A9CE-5D2978B48A16}" type="pres">
      <dgm:prSet presAssocID="{FB5F1145-E1C8-4724-B8C6-BD095FFAB9B2}" presName="FourNodes_1_text" presStyleLbl="node1" presStyleIdx="3" presStyleCnt="4">
        <dgm:presLayoutVars>
          <dgm:bulletEnabled val="1"/>
        </dgm:presLayoutVars>
      </dgm:prSet>
      <dgm:spPr/>
    </dgm:pt>
    <dgm:pt modelId="{E679539B-7475-490C-9BE5-DA74D22DB9A1}" type="pres">
      <dgm:prSet presAssocID="{FB5F1145-E1C8-4724-B8C6-BD095FFAB9B2}" presName="FourNodes_2_text" presStyleLbl="node1" presStyleIdx="3" presStyleCnt="4">
        <dgm:presLayoutVars>
          <dgm:bulletEnabled val="1"/>
        </dgm:presLayoutVars>
      </dgm:prSet>
      <dgm:spPr/>
    </dgm:pt>
    <dgm:pt modelId="{150FD10F-B4FF-4C48-920F-292296613B32}" type="pres">
      <dgm:prSet presAssocID="{FB5F1145-E1C8-4724-B8C6-BD095FFAB9B2}" presName="FourNodes_3_text" presStyleLbl="node1" presStyleIdx="3" presStyleCnt="4">
        <dgm:presLayoutVars>
          <dgm:bulletEnabled val="1"/>
        </dgm:presLayoutVars>
      </dgm:prSet>
      <dgm:spPr/>
    </dgm:pt>
    <dgm:pt modelId="{ECFCC21E-5801-46EE-9130-FE0482717FF9}" type="pres">
      <dgm:prSet presAssocID="{FB5F1145-E1C8-4724-B8C6-BD095FFAB9B2}" presName="FourNodes_4_text" presStyleLbl="node1" presStyleIdx="3" presStyleCnt="4">
        <dgm:presLayoutVars>
          <dgm:bulletEnabled val="1"/>
        </dgm:presLayoutVars>
      </dgm:prSet>
      <dgm:spPr/>
    </dgm:pt>
  </dgm:ptLst>
  <dgm:cxnLst>
    <dgm:cxn modelId="{C5C9AD01-A80D-4306-B32B-567897099E83}" type="presOf" srcId="{FB5F1145-E1C8-4724-B8C6-BD095FFAB9B2}" destId="{0C856F0F-A6E2-4483-B39F-89F0C96B62AB}" srcOrd="0" destOrd="0" presId="urn:microsoft.com/office/officeart/2005/8/layout/vProcess5"/>
    <dgm:cxn modelId="{B3FECE2A-EEF4-47AC-B0D2-28623439FAA7}" srcId="{FB5F1145-E1C8-4724-B8C6-BD095FFAB9B2}" destId="{E9A0C825-5F76-435A-BC6D-58158BFCCF5E}" srcOrd="3" destOrd="0" parTransId="{94A4C4A6-77D8-4C6A-AF04-D78D4D7C204D}" sibTransId="{9E9DBF54-7728-4646-8644-4AA25006F5C7}"/>
    <dgm:cxn modelId="{0BEB1238-E2C6-4060-ACA6-ABC57E55C388}" type="presOf" srcId="{B04AD0F7-62AF-4796-96C9-6B3F68EE9D61}" destId="{27E51637-9DF3-4B9F-BB3F-7FEF0FDDEE8F}" srcOrd="0" destOrd="0" presId="urn:microsoft.com/office/officeart/2005/8/layout/vProcess5"/>
    <dgm:cxn modelId="{E90EFA41-A80A-4972-8AF6-5FCF4AAA93A3}" type="presOf" srcId="{7468FBD1-C418-4905-AD4F-57A3E7CF5A86}" destId="{E679539B-7475-490C-9BE5-DA74D22DB9A1}" srcOrd="1" destOrd="0" presId="urn:microsoft.com/office/officeart/2005/8/layout/vProcess5"/>
    <dgm:cxn modelId="{4CDD6251-1917-45F1-8AF7-698A1638E57D}" type="presOf" srcId="{7468FBD1-C418-4905-AD4F-57A3E7CF5A86}" destId="{AC5B9BC6-83DE-4844-87B3-FD38819CD5D2}" srcOrd="0" destOrd="0" presId="urn:microsoft.com/office/officeart/2005/8/layout/vProcess5"/>
    <dgm:cxn modelId="{01CF4E8F-2DC2-4634-BD60-4902330DFF3B}" srcId="{FB5F1145-E1C8-4724-B8C6-BD095FFAB9B2}" destId="{7468FBD1-C418-4905-AD4F-57A3E7CF5A86}" srcOrd="1" destOrd="0" parTransId="{62517138-092C-46FA-ACE0-B1E1F1AFBCBF}" sibTransId="{42E513A7-6D25-4C0C-833D-BAB2C405BDF9}"/>
    <dgm:cxn modelId="{B77CBF93-E52D-4F36-BA1C-BC08E003F030}" srcId="{FB5F1145-E1C8-4724-B8C6-BD095FFAB9B2}" destId="{DDBE6326-4A2C-44B2-8827-28632C4ED7A9}" srcOrd="0" destOrd="0" parTransId="{AD72F7D6-2187-4576-89BB-484CFF96ABDB}" sibTransId="{7D4455D9-0EB5-4DFA-B16C-F0F8C358C8D8}"/>
    <dgm:cxn modelId="{0FEF2D95-78BC-4E1D-BD4A-A8B0A9DBC260}" type="presOf" srcId="{DDBE6326-4A2C-44B2-8827-28632C4ED7A9}" destId="{09E2BAB1-4355-47F5-A9CE-5D2978B48A16}" srcOrd="1" destOrd="0" presId="urn:microsoft.com/office/officeart/2005/8/layout/vProcess5"/>
    <dgm:cxn modelId="{76A34C96-6434-4525-B09F-322E0D4C2544}" type="presOf" srcId="{7D4455D9-0EB5-4DFA-B16C-F0F8C358C8D8}" destId="{53DFCE5C-67D9-4776-96A1-74FEFE220472}" srcOrd="0" destOrd="0" presId="urn:microsoft.com/office/officeart/2005/8/layout/vProcess5"/>
    <dgm:cxn modelId="{FC6CA5AE-712B-4247-8E4F-2A209A56986B}" type="presOf" srcId="{42E513A7-6D25-4C0C-833D-BAB2C405BDF9}" destId="{67BB5CD4-86D1-4655-8E9F-4132366F1718}" srcOrd="0" destOrd="0" presId="urn:microsoft.com/office/officeart/2005/8/layout/vProcess5"/>
    <dgm:cxn modelId="{635021B1-9B8C-4F29-A9AB-68D9F4ABD675}" type="presOf" srcId="{BEA5BF9A-B92A-4EA1-B88E-33AF4F87706A}" destId="{7460C01A-B768-41E7-8F41-3B4D4C30E288}" srcOrd="0" destOrd="0" presId="urn:microsoft.com/office/officeart/2005/8/layout/vProcess5"/>
    <dgm:cxn modelId="{EA5B7CB5-4B70-42AC-8A30-0CE593440E24}" type="presOf" srcId="{B04AD0F7-62AF-4796-96C9-6B3F68EE9D61}" destId="{150FD10F-B4FF-4C48-920F-292296613B32}" srcOrd="1" destOrd="0" presId="urn:microsoft.com/office/officeart/2005/8/layout/vProcess5"/>
    <dgm:cxn modelId="{AAD74ECB-F290-4456-94BA-8BFAE1D05BA8}" type="presOf" srcId="{E9A0C825-5F76-435A-BC6D-58158BFCCF5E}" destId="{AEA1B1B8-5211-4917-9E09-A32F1D3E4D7A}" srcOrd="0" destOrd="0" presId="urn:microsoft.com/office/officeart/2005/8/layout/vProcess5"/>
    <dgm:cxn modelId="{1C7216CF-1049-40C3-BEBE-72AC5DB25A59}" srcId="{FB5F1145-E1C8-4724-B8C6-BD095FFAB9B2}" destId="{B04AD0F7-62AF-4796-96C9-6B3F68EE9D61}" srcOrd="2" destOrd="0" parTransId="{1976E364-D608-4F71-94E9-DB383F028020}" sibTransId="{BEA5BF9A-B92A-4EA1-B88E-33AF4F87706A}"/>
    <dgm:cxn modelId="{C0C141E0-A460-407D-9AB8-4DA0D4D52A65}" type="presOf" srcId="{E9A0C825-5F76-435A-BC6D-58158BFCCF5E}" destId="{ECFCC21E-5801-46EE-9130-FE0482717FF9}" srcOrd="1" destOrd="0" presId="urn:microsoft.com/office/officeart/2005/8/layout/vProcess5"/>
    <dgm:cxn modelId="{4D0DF7FA-88BA-44CF-8B39-41CD652671DC}" type="presOf" srcId="{DDBE6326-4A2C-44B2-8827-28632C4ED7A9}" destId="{8B610CFF-34E8-408E-B06F-01E7F37C61C5}" srcOrd="0" destOrd="0" presId="urn:microsoft.com/office/officeart/2005/8/layout/vProcess5"/>
    <dgm:cxn modelId="{851AB175-6952-4984-AA6A-DD670B983951}" type="presParOf" srcId="{0C856F0F-A6E2-4483-B39F-89F0C96B62AB}" destId="{51FEE423-72EB-4FE9-8A36-E74766DDBD75}" srcOrd="0" destOrd="0" presId="urn:microsoft.com/office/officeart/2005/8/layout/vProcess5"/>
    <dgm:cxn modelId="{7B6AA03E-52B2-4FEA-8A89-5D4E2704FFB6}" type="presParOf" srcId="{0C856F0F-A6E2-4483-B39F-89F0C96B62AB}" destId="{8B610CFF-34E8-408E-B06F-01E7F37C61C5}" srcOrd="1" destOrd="0" presId="urn:microsoft.com/office/officeart/2005/8/layout/vProcess5"/>
    <dgm:cxn modelId="{966B947B-0AA4-4168-A49E-6F454A506599}" type="presParOf" srcId="{0C856F0F-A6E2-4483-B39F-89F0C96B62AB}" destId="{AC5B9BC6-83DE-4844-87B3-FD38819CD5D2}" srcOrd="2" destOrd="0" presId="urn:microsoft.com/office/officeart/2005/8/layout/vProcess5"/>
    <dgm:cxn modelId="{1B271578-EE67-4A77-9C20-EB9C14D0B3BB}" type="presParOf" srcId="{0C856F0F-A6E2-4483-B39F-89F0C96B62AB}" destId="{27E51637-9DF3-4B9F-BB3F-7FEF0FDDEE8F}" srcOrd="3" destOrd="0" presId="urn:microsoft.com/office/officeart/2005/8/layout/vProcess5"/>
    <dgm:cxn modelId="{1E42F941-4882-417D-B82C-14340FFB8D00}" type="presParOf" srcId="{0C856F0F-A6E2-4483-B39F-89F0C96B62AB}" destId="{AEA1B1B8-5211-4917-9E09-A32F1D3E4D7A}" srcOrd="4" destOrd="0" presId="urn:microsoft.com/office/officeart/2005/8/layout/vProcess5"/>
    <dgm:cxn modelId="{1DD48C81-3718-4B12-B6CC-A9FDE4DE93F7}" type="presParOf" srcId="{0C856F0F-A6E2-4483-B39F-89F0C96B62AB}" destId="{53DFCE5C-67D9-4776-96A1-74FEFE220472}" srcOrd="5" destOrd="0" presId="urn:microsoft.com/office/officeart/2005/8/layout/vProcess5"/>
    <dgm:cxn modelId="{9ED23114-21B4-4FC7-B742-80432E768A9A}" type="presParOf" srcId="{0C856F0F-A6E2-4483-B39F-89F0C96B62AB}" destId="{67BB5CD4-86D1-4655-8E9F-4132366F1718}" srcOrd="6" destOrd="0" presId="urn:microsoft.com/office/officeart/2005/8/layout/vProcess5"/>
    <dgm:cxn modelId="{0C763C94-B922-43EF-9D4F-BD5DEBA63831}" type="presParOf" srcId="{0C856F0F-A6E2-4483-B39F-89F0C96B62AB}" destId="{7460C01A-B768-41E7-8F41-3B4D4C30E288}" srcOrd="7" destOrd="0" presId="urn:microsoft.com/office/officeart/2005/8/layout/vProcess5"/>
    <dgm:cxn modelId="{1532EA90-2AB2-4791-8DE0-37B3D57F0503}" type="presParOf" srcId="{0C856F0F-A6E2-4483-B39F-89F0C96B62AB}" destId="{09E2BAB1-4355-47F5-A9CE-5D2978B48A16}" srcOrd="8" destOrd="0" presId="urn:microsoft.com/office/officeart/2005/8/layout/vProcess5"/>
    <dgm:cxn modelId="{FA1EABB2-2F27-4DA7-AAFB-2E6FF97F4DC5}" type="presParOf" srcId="{0C856F0F-A6E2-4483-B39F-89F0C96B62AB}" destId="{E679539B-7475-490C-9BE5-DA74D22DB9A1}" srcOrd="9" destOrd="0" presId="urn:microsoft.com/office/officeart/2005/8/layout/vProcess5"/>
    <dgm:cxn modelId="{135E7731-269A-457B-B600-7DBB8BC294C3}" type="presParOf" srcId="{0C856F0F-A6E2-4483-B39F-89F0C96B62AB}" destId="{150FD10F-B4FF-4C48-920F-292296613B32}" srcOrd="10" destOrd="0" presId="urn:microsoft.com/office/officeart/2005/8/layout/vProcess5"/>
    <dgm:cxn modelId="{E1535D53-F2AB-451B-8029-B39AD50F8704}" type="presParOf" srcId="{0C856F0F-A6E2-4483-B39F-89F0C96B62AB}" destId="{ECFCC21E-5801-46EE-9130-FE0482717FF9}"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358C29-86A1-436C-8B19-D32312701ACC}"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US"/>
        </a:p>
      </dgm:t>
    </dgm:pt>
    <dgm:pt modelId="{F0BABF1C-D394-4AC2-A1ED-8FB771810FE7}">
      <dgm:prSet phldrT="[Text]" custT="1"/>
      <dgm:spPr/>
      <dgm:t>
        <a:bodyPr/>
        <a:lstStyle/>
        <a:p>
          <a:pPr>
            <a:lnSpc>
              <a:spcPct val="100000"/>
            </a:lnSpc>
          </a:pPr>
          <a:r>
            <a:rPr lang="en-US" sz="1000" b="1" i="0" dirty="0">
              <a:latin typeface="Montserrat SemiBold" pitchFamily="2" charset="77"/>
              <a:cs typeface="Arial" panose="020B0604020202020204" pitchFamily="34" charset="0"/>
            </a:rPr>
            <a:t>Drama performed in the fishing camp</a:t>
          </a:r>
        </a:p>
      </dgm:t>
    </dgm:pt>
    <dgm:pt modelId="{E8DB99FA-E60C-4BD4-BCCB-C3CDE0A2CF14}" type="parTrans" cxnId="{CCDEC38E-CD6C-4FAE-859F-E0F54BBC0A82}">
      <dgm:prSet/>
      <dgm:spPr/>
      <dgm:t>
        <a:bodyPr/>
        <a:lstStyle/>
        <a:p>
          <a:endParaRPr lang="en-US" sz="1000"/>
        </a:p>
      </dgm:t>
    </dgm:pt>
    <dgm:pt modelId="{C7CF0AFA-96AD-43CF-BFE3-87864E213C0D}" type="sibTrans" cxnId="{CCDEC38E-CD6C-4FAE-859F-E0F54BBC0A82}">
      <dgm:prSet/>
      <dgm:spPr/>
      <dgm:t>
        <a:bodyPr/>
        <a:lstStyle/>
        <a:p>
          <a:endParaRPr lang="en-US" sz="1000"/>
        </a:p>
      </dgm:t>
    </dgm:pt>
    <dgm:pt modelId="{A04864AB-3799-48D6-A6FF-B1CF55259169}">
      <dgm:prSet phldrT="[Text]" custT="1"/>
      <dgm:spPr/>
      <dgm:t>
        <a:bodyPr/>
        <a:lstStyle/>
        <a:p>
          <a:r>
            <a:rPr lang="en-US" sz="1000" b="1" i="0" dirty="0">
              <a:latin typeface="Montserrat SemiBold" pitchFamily="2" charset="77"/>
              <a:cs typeface="Arial" panose="020B0604020202020204" pitchFamily="34" charset="0"/>
            </a:rPr>
            <a:t>Critical reflection at the community and group levels</a:t>
          </a:r>
        </a:p>
      </dgm:t>
    </dgm:pt>
    <dgm:pt modelId="{9093FB43-13DE-4BCE-BF6E-48A3F79C9145}" type="parTrans" cxnId="{956B3814-B1BB-4DFD-93B3-96742233448A}">
      <dgm:prSet/>
      <dgm:spPr/>
      <dgm:t>
        <a:bodyPr/>
        <a:lstStyle/>
        <a:p>
          <a:endParaRPr lang="en-US" sz="1000"/>
        </a:p>
      </dgm:t>
    </dgm:pt>
    <dgm:pt modelId="{61D1BEF3-C6DF-4A6B-B2A9-18958389F83B}" type="sibTrans" cxnId="{956B3814-B1BB-4DFD-93B3-96742233448A}">
      <dgm:prSet/>
      <dgm:spPr/>
      <dgm:t>
        <a:bodyPr/>
        <a:lstStyle/>
        <a:p>
          <a:endParaRPr lang="en-US" sz="1000"/>
        </a:p>
      </dgm:t>
    </dgm:pt>
    <dgm:pt modelId="{59D43166-B9C6-4EC9-999F-ACE3B9CC96ED}">
      <dgm:prSet phldrT="[Text]" custT="1"/>
      <dgm:spPr/>
      <dgm:t>
        <a:bodyPr/>
        <a:lstStyle/>
        <a:p>
          <a:r>
            <a:rPr lang="en-US" sz="1000" b="1" i="0" dirty="0">
              <a:latin typeface="Montserrat SemiBold" pitchFamily="2" charset="77"/>
              <a:cs typeface="Arial" panose="020B0604020202020204" pitchFamily="34" charset="0"/>
            </a:rPr>
            <a:t>Actions to address unequal power relations developed at the group level</a:t>
          </a:r>
        </a:p>
      </dgm:t>
    </dgm:pt>
    <dgm:pt modelId="{7CCE13CC-624D-4394-BDC8-5EAC19A79C5B}" type="parTrans" cxnId="{5D6A1E99-A5E8-4DC6-89E4-215524C36B94}">
      <dgm:prSet/>
      <dgm:spPr/>
      <dgm:t>
        <a:bodyPr/>
        <a:lstStyle/>
        <a:p>
          <a:endParaRPr lang="en-US" sz="1000"/>
        </a:p>
      </dgm:t>
    </dgm:pt>
    <dgm:pt modelId="{263C9CA1-84F3-4017-8466-2334CADA8EA0}" type="sibTrans" cxnId="{5D6A1E99-A5E8-4DC6-89E4-215524C36B94}">
      <dgm:prSet/>
      <dgm:spPr/>
      <dgm:t>
        <a:bodyPr/>
        <a:lstStyle/>
        <a:p>
          <a:endParaRPr lang="en-US" sz="1000"/>
        </a:p>
      </dgm:t>
    </dgm:pt>
    <dgm:pt modelId="{BC7E75F6-53E2-4CDB-ACB0-7A9DD6413A96}" type="pres">
      <dgm:prSet presAssocID="{64358C29-86A1-436C-8B19-D32312701ACC}" presName="Name0" presStyleCnt="0">
        <dgm:presLayoutVars>
          <dgm:chMax val="7"/>
          <dgm:chPref val="7"/>
          <dgm:dir/>
          <dgm:animLvl val="lvl"/>
        </dgm:presLayoutVars>
      </dgm:prSet>
      <dgm:spPr/>
    </dgm:pt>
    <dgm:pt modelId="{876B370F-5DD0-4727-A607-37F7DC7C0ED2}" type="pres">
      <dgm:prSet presAssocID="{F0BABF1C-D394-4AC2-A1ED-8FB771810FE7}" presName="Accent1" presStyleCnt="0"/>
      <dgm:spPr/>
    </dgm:pt>
    <dgm:pt modelId="{A849F43B-68EE-4E73-9800-BD734B1C2581}" type="pres">
      <dgm:prSet presAssocID="{F0BABF1C-D394-4AC2-A1ED-8FB771810FE7}" presName="Accent" presStyleLbl="node1" presStyleIdx="0" presStyleCnt="3"/>
      <dgm:spPr>
        <a:solidFill>
          <a:schemeClr val="accent1">
            <a:lumMod val="60000"/>
            <a:lumOff val="40000"/>
          </a:schemeClr>
        </a:solidFill>
        <a:ln>
          <a:noFill/>
        </a:ln>
        <a:effectLst>
          <a:outerShdw blurRad="558800" sx="104000" sy="104000" algn="ctr" rotWithShape="0">
            <a:prstClr val="black">
              <a:alpha val="26000"/>
            </a:prstClr>
          </a:outerShdw>
        </a:effectLst>
      </dgm:spPr>
    </dgm:pt>
    <dgm:pt modelId="{9190E50C-0C48-48E2-A70F-B892C7AB581E}" type="pres">
      <dgm:prSet presAssocID="{F0BABF1C-D394-4AC2-A1ED-8FB771810FE7}" presName="Parent1" presStyleLbl="revTx" presStyleIdx="0" presStyleCnt="3" custScaleX="82700" custScaleY="219685" custLinFactNeighborX="3371" custLinFactNeighborY="-23554">
        <dgm:presLayoutVars>
          <dgm:chMax val="1"/>
          <dgm:chPref val="1"/>
          <dgm:bulletEnabled val="1"/>
        </dgm:presLayoutVars>
      </dgm:prSet>
      <dgm:spPr/>
    </dgm:pt>
    <dgm:pt modelId="{BA985D90-5A88-4E68-9255-EAE283DCE9D6}" type="pres">
      <dgm:prSet presAssocID="{A04864AB-3799-48D6-A6FF-B1CF55259169}" presName="Accent2" presStyleCnt="0"/>
      <dgm:spPr/>
    </dgm:pt>
    <dgm:pt modelId="{9B893F56-08D8-4778-9FFB-C9F57DD5800A}" type="pres">
      <dgm:prSet presAssocID="{A04864AB-3799-48D6-A6FF-B1CF55259169}" presName="Accent" presStyleLbl="node1" presStyleIdx="1" presStyleCnt="3" custScaleX="105638" custScaleY="104673">
        <dgm:style>
          <a:lnRef idx="2">
            <a:schemeClr val="accent6">
              <a:shade val="50000"/>
            </a:schemeClr>
          </a:lnRef>
          <a:fillRef idx="1">
            <a:schemeClr val="accent6"/>
          </a:fillRef>
          <a:effectRef idx="0">
            <a:schemeClr val="accent6"/>
          </a:effectRef>
          <a:fontRef idx="minor">
            <a:schemeClr val="lt1"/>
          </a:fontRef>
        </dgm:style>
      </dgm:prSet>
      <dgm:spPr>
        <a:solidFill>
          <a:schemeClr val="accent6">
            <a:lumMod val="60000"/>
            <a:lumOff val="40000"/>
          </a:schemeClr>
        </a:solidFill>
        <a:ln>
          <a:noFill/>
        </a:ln>
        <a:effectLst>
          <a:outerShdw blurRad="558800" sx="104000" sy="104000" algn="ctr" rotWithShape="0">
            <a:prstClr val="black">
              <a:alpha val="26000"/>
            </a:prstClr>
          </a:outerShdw>
        </a:effectLst>
      </dgm:spPr>
    </dgm:pt>
    <dgm:pt modelId="{B1387442-75B2-4C24-84E8-E1A9020C481F}" type="pres">
      <dgm:prSet presAssocID="{A04864AB-3799-48D6-A6FF-B1CF55259169}" presName="Parent2" presStyleLbl="revTx" presStyleIdx="1" presStyleCnt="3" custScaleX="96560" custScaleY="276518" custLinFactNeighborX="-5179" custLinFactNeighborY="-28738">
        <dgm:presLayoutVars>
          <dgm:chMax val="1"/>
          <dgm:chPref val="1"/>
          <dgm:bulletEnabled val="1"/>
        </dgm:presLayoutVars>
      </dgm:prSet>
      <dgm:spPr/>
    </dgm:pt>
    <dgm:pt modelId="{1EEE3104-6BAE-4388-8BFB-580CD9AA9AB9}" type="pres">
      <dgm:prSet presAssocID="{59D43166-B9C6-4EC9-999F-ACE3B9CC96ED}" presName="Accent3" presStyleCnt="0"/>
      <dgm:spPr/>
    </dgm:pt>
    <dgm:pt modelId="{E7451E18-7892-4167-A775-36839AABD239}" type="pres">
      <dgm:prSet presAssocID="{59D43166-B9C6-4EC9-999F-ACE3B9CC96ED}" presName="Accent" presStyleLbl="node1" presStyleIdx="2" presStyleCnt="3" custScaleX="106274" custScaleY="106274"/>
      <dgm:spPr>
        <a:solidFill>
          <a:schemeClr val="accent2">
            <a:lumMod val="60000"/>
            <a:lumOff val="40000"/>
          </a:schemeClr>
        </a:solidFill>
        <a:ln>
          <a:noFill/>
        </a:ln>
        <a:effectLst>
          <a:outerShdw blurRad="558800" sx="104000" sy="104000" algn="ctr" rotWithShape="0">
            <a:prstClr val="black">
              <a:alpha val="26000"/>
            </a:prstClr>
          </a:outerShdw>
        </a:effectLst>
      </dgm:spPr>
    </dgm:pt>
    <dgm:pt modelId="{AD01B337-081E-47B9-8DDF-F43E18833E61}" type="pres">
      <dgm:prSet presAssocID="{59D43166-B9C6-4EC9-999F-ACE3B9CC96ED}" presName="Parent3" presStyleLbl="revTx" presStyleIdx="2" presStyleCnt="3" custScaleX="105738" custScaleY="168192" custLinFactNeighborX="-64" custLinFactNeighborY="14878">
        <dgm:presLayoutVars>
          <dgm:chMax val="1"/>
          <dgm:chPref val="1"/>
          <dgm:bulletEnabled val="1"/>
        </dgm:presLayoutVars>
      </dgm:prSet>
      <dgm:spPr/>
    </dgm:pt>
  </dgm:ptLst>
  <dgm:cxnLst>
    <dgm:cxn modelId="{CBE83F0E-E9D0-47C9-B3B3-5F196DECA303}" type="presOf" srcId="{59D43166-B9C6-4EC9-999F-ACE3B9CC96ED}" destId="{AD01B337-081E-47B9-8DDF-F43E18833E61}" srcOrd="0" destOrd="0" presId="urn:microsoft.com/office/officeart/2009/layout/CircleArrowProcess"/>
    <dgm:cxn modelId="{51F5FE0E-43EF-4116-A785-780A8DA982DC}" type="presOf" srcId="{A04864AB-3799-48D6-A6FF-B1CF55259169}" destId="{B1387442-75B2-4C24-84E8-E1A9020C481F}" srcOrd="0" destOrd="0" presId="urn:microsoft.com/office/officeart/2009/layout/CircleArrowProcess"/>
    <dgm:cxn modelId="{956B3814-B1BB-4DFD-93B3-96742233448A}" srcId="{64358C29-86A1-436C-8B19-D32312701ACC}" destId="{A04864AB-3799-48D6-A6FF-B1CF55259169}" srcOrd="1" destOrd="0" parTransId="{9093FB43-13DE-4BCE-BF6E-48A3F79C9145}" sibTransId="{61D1BEF3-C6DF-4A6B-B2A9-18958389F83B}"/>
    <dgm:cxn modelId="{CCDEC38E-CD6C-4FAE-859F-E0F54BBC0A82}" srcId="{64358C29-86A1-436C-8B19-D32312701ACC}" destId="{F0BABF1C-D394-4AC2-A1ED-8FB771810FE7}" srcOrd="0" destOrd="0" parTransId="{E8DB99FA-E60C-4BD4-BCCB-C3CDE0A2CF14}" sibTransId="{C7CF0AFA-96AD-43CF-BFE3-87864E213C0D}"/>
    <dgm:cxn modelId="{5D6A1E99-A5E8-4DC6-89E4-215524C36B94}" srcId="{64358C29-86A1-436C-8B19-D32312701ACC}" destId="{59D43166-B9C6-4EC9-999F-ACE3B9CC96ED}" srcOrd="2" destOrd="0" parTransId="{7CCE13CC-624D-4394-BDC8-5EAC19A79C5B}" sibTransId="{263C9CA1-84F3-4017-8466-2334CADA8EA0}"/>
    <dgm:cxn modelId="{7B82FFA6-4D6A-4BAE-95F1-139B8059BAE6}" type="presOf" srcId="{64358C29-86A1-436C-8B19-D32312701ACC}" destId="{BC7E75F6-53E2-4CDB-ACB0-7A9DD6413A96}" srcOrd="0" destOrd="0" presId="urn:microsoft.com/office/officeart/2009/layout/CircleArrowProcess"/>
    <dgm:cxn modelId="{96AD22DC-C8E4-4F70-BB6D-14CE5F29B437}" type="presOf" srcId="{F0BABF1C-D394-4AC2-A1ED-8FB771810FE7}" destId="{9190E50C-0C48-48E2-A70F-B892C7AB581E}" srcOrd="0" destOrd="0" presId="urn:microsoft.com/office/officeart/2009/layout/CircleArrowProcess"/>
    <dgm:cxn modelId="{BC2C1465-4871-4D35-A7E1-6CE18C265F5C}" type="presParOf" srcId="{BC7E75F6-53E2-4CDB-ACB0-7A9DD6413A96}" destId="{876B370F-5DD0-4727-A607-37F7DC7C0ED2}" srcOrd="0" destOrd="0" presId="urn:microsoft.com/office/officeart/2009/layout/CircleArrowProcess"/>
    <dgm:cxn modelId="{0F6A48BB-B24F-4598-A12D-8E1AB8AC7CF5}" type="presParOf" srcId="{876B370F-5DD0-4727-A607-37F7DC7C0ED2}" destId="{A849F43B-68EE-4E73-9800-BD734B1C2581}" srcOrd="0" destOrd="0" presId="urn:microsoft.com/office/officeart/2009/layout/CircleArrowProcess"/>
    <dgm:cxn modelId="{B5DA4A96-A008-40B0-92B3-576A8CF4650C}" type="presParOf" srcId="{BC7E75F6-53E2-4CDB-ACB0-7A9DD6413A96}" destId="{9190E50C-0C48-48E2-A70F-B892C7AB581E}" srcOrd="1" destOrd="0" presId="urn:microsoft.com/office/officeart/2009/layout/CircleArrowProcess"/>
    <dgm:cxn modelId="{75B6546F-899C-4A67-8F65-5406F5DA42FC}" type="presParOf" srcId="{BC7E75F6-53E2-4CDB-ACB0-7A9DD6413A96}" destId="{BA985D90-5A88-4E68-9255-EAE283DCE9D6}" srcOrd="2" destOrd="0" presId="urn:microsoft.com/office/officeart/2009/layout/CircleArrowProcess"/>
    <dgm:cxn modelId="{DDA84C98-4455-49A4-9B69-3350EAFD9E39}" type="presParOf" srcId="{BA985D90-5A88-4E68-9255-EAE283DCE9D6}" destId="{9B893F56-08D8-4778-9FFB-C9F57DD5800A}" srcOrd="0" destOrd="0" presId="urn:microsoft.com/office/officeart/2009/layout/CircleArrowProcess"/>
    <dgm:cxn modelId="{115A3869-CFBB-45B0-A5C3-D1176C6C4836}" type="presParOf" srcId="{BC7E75F6-53E2-4CDB-ACB0-7A9DD6413A96}" destId="{B1387442-75B2-4C24-84E8-E1A9020C481F}" srcOrd="3" destOrd="0" presId="urn:microsoft.com/office/officeart/2009/layout/CircleArrowProcess"/>
    <dgm:cxn modelId="{96B13307-9660-4478-994D-336F6FF4B761}" type="presParOf" srcId="{BC7E75F6-53E2-4CDB-ACB0-7A9DD6413A96}" destId="{1EEE3104-6BAE-4388-8BFB-580CD9AA9AB9}" srcOrd="4" destOrd="0" presId="urn:microsoft.com/office/officeart/2009/layout/CircleArrowProcess"/>
    <dgm:cxn modelId="{41A3323C-0851-40B4-8EF5-8E8DABF07810}" type="presParOf" srcId="{1EEE3104-6BAE-4388-8BFB-580CD9AA9AB9}" destId="{E7451E18-7892-4167-A775-36839AABD239}" srcOrd="0" destOrd="0" presId="urn:microsoft.com/office/officeart/2009/layout/CircleArrowProcess"/>
    <dgm:cxn modelId="{D2784AD6-9056-45EA-9548-7331EB338588}" type="presParOf" srcId="{BC7E75F6-53E2-4CDB-ACB0-7A9DD6413A96}" destId="{AD01B337-081E-47B9-8DDF-F43E18833E61}"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3D8E8E-C81B-44D2-B27A-83636C449A71}"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DA7918DA-C845-4541-AE66-D531E74BE5C4}">
      <dgm:prSet phldrT="[Text]" custT="1"/>
      <dgm:spPr>
        <a:solidFill>
          <a:srgbClr val="A2287E">
            <a:alpha val="76000"/>
          </a:srgbClr>
        </a:solidFill>
        <a:ln w="6350">
          <a:solidFill>
            <a:srgbClr val="A2287E">
              <a:alpha val="6000"/>
            </a:srgbClr>
          </a:solidFill>
        </a:ln>
        <a:effectLst>
          <a:outerShdw blurRad="431800" sx="104000" sy="104000" algn="ctr" rotWithShape="0">
            <a:prstClr val="black">
              <a:alpha val="36000"/>
            </a:prstClr>
          </a:outerShdw>
        </a:effectLst>
      </dgm:spPr>
      <dgm:t>
        <a:bodyPr/>
        <a:lstStyle/>
        <a:p>
          <a:pPr>
            <a:lnSpc>
              <a:spcPct val="100000"/>
            </a:lnSpc>
            <a:spcAft>
              <a:spcPts val="0"/>
            </a:spcAft>
          </a:pPr>
          <a:r>
            <a:rPr lang="en-US" altLang="en-US" sz="1400" b="0" i="0" dirty="0">
              <a:solidFill>
                <a:schemeClr val="tx1"/>
              </a:solidFill>
              <a:latin typeface="Montserrat Medium" pitchFamily="2" charset="77"/>
              <a:cs typeface="Arial"/>
            </a:rPr>
            <a:t>Test improved fish processing technologies with PAR groups in </a:t>
          </a:r>
        </a:p>
        <a:p>
          <a:pPr>
            <a:lnSpc>
              <a:spcPct val="100000"/>
            </a:lnSpc>
            <a:spcAft>
              <a:spcPts val="0"/>
            </a:spcAft>
          </a:pPr>
          <a:r>
            <a:rPr lang="en-US" altLang="en-US" sz="1400" b="0" i="0" dirty="0">
              <a:solidFill>
                <a:schemeClr val="tx1"/>
              </a:solidFill>
              <a:latin typeface="Montserrat Medium" pitchFamily="2" charset="77"/>
              <a:cs typeface="Arial"/>
            </a:rPr>
            <a:t>all 6 camps</a:t>
          </a:r>
          <a:endParaRPr lang="en-US" sz="1400" b="0" i="0" dirty="0">
            <a:solidFill>
              <a:schemeClr val="tx1"/>
            </a:solidFill>
            <a:latin typeface="Montserrat Medium" pitchFamily="2" charset="77"/>
          </a:endParaRPr>
        </a:p>
      </dgm:t>
    </dgm:pt>
    <dgm:pt modelId="{C76ED0F7-D451-4E3D-A808-76FB2785F5D3}" type="parTrans" cxnId="{56432E5B-82CC-470D-A231-83350D47CACD}">
      <dgm:prSet/>
      <dgm:spPr/>
      <dgm:t>
        <a:bodyPr/>
        <a:lstStyle/>
        <a:p>
          <a:endParaRPr lang="en-US" sz="1400"/>
        </a:p>
      </dgm:t>
    </dgm:pt>
    <dgm:pt modelId="{7132FCBD-4564-4030-BCFA-C4BAD7563576}" type="sibTrans" cxnId="{56432E5B-82CC-470D-A231-83350D47CACD}">
      <dgm:prSet/>
      <dgm:spPr/>
      <dgm:t>
        <a:bodyPr/>
        <a:lstStyle/>
        <a:p>
          <a:endParaRPr lang="en-US" sz="1400"/>
        </a:p>
      </dgm:t>
    </dgm:pt>
    <dgm:pt modelId="{0540A6FF-22D5-458C-B0FC-A0E126BFBE34}">
      <dgm:prSet phldrT="[Text]" custT="1"/>
      <dgm:spPr>
        <a:solidFill>
          <a:srgbClr val="A2287E">
            <a:alpha val="36000"/>
          </a:srgbClr>
        </a:solidFill>
        <a:ln w="6350">
          <a:solidFill>
            <a:srgbClr val="A2287E">
              <a:alpha val="6000"/>
            </a:srgbClr>
          </a:solidFill>
        </a:ln>
        <a:effectLst>
          <a:outerShdw blurRad="431800" sx="104000" sy="104000" algn="ctr" rotWithShape="0">
            <a:prstClr val="black">
              <a:alpha val="36000"/>
            </a:prstClr>
          </a:outerShdw>
        </a:effectLst>
      </dgm:spPr>
      <dgm:t>
        <a:bodyPr/>
        <a:lstStyle/>
        <a:p>
          <a:pPr>
            <a:lnSpc>
              <a:spcPct val="100000"/>
            </a:lnSpc>
            <a:spcAft>
              <a:spcPts val="0"/>
            </a:spcAft>
          </a:pPr>
          <a:r>
            <a:rPr lang="en-US" altLang="en-US" sz="1400" b="0" i="0" dirty="0">
              <a:solidFill>
                <a:schemeClr val="tx1"/>
              </a:solidFill>
              <a:latin typeface="Montserrat Medium" pitchFamily="2" charset="77"/>
              <a:cs typeface="Arial"/>
            </a:rPr>
            <a:t>Implement </a:t>
          </a:r>
        </a:p>
        <a:p>
          <a:pPr>
            <a:lnSpc>
              <a:spcPct val="100000"/>
            </a:lnSpc>
            <a:spcAft>
              <a:spcPts val="0"/>
            </a:spcAft>
          </a:pPr>
          <a:r>
            <a:rPr lang="en-US" altLang="en-US" sz="1400" b="0" i="0" dirty="0">
              <a:solidFill>
                <a:schemeClr val="tx1"/>
              </a:solidFill>
              <a:latin typeface="Montserrat Medium" pitchFamily="2" charset="77"/>
              <a:cs typeface="Arial"/>
            </a:rPr>
            <a:t>a PGNA </a:t>
          </a:r>
        </a:p>
        <a:p>
          <a:pPr>
            <a:lnSpc>
              <a:spcPct val="100000"/>
            </a:lnSpc>
            <a:spcAft>
              <a:spcPts val="0"/>
            </a:spcAft>
          </a:pPr>
          <a:r>
            <a:rPr lang="en-US" altLang="en-US" sz="1400" b="0" i="0" dirty="0">
              <a:solidFill>
                <a:schemeClr val="tx1"/>
              </a:solidFill>
              <a:latin typeface="Montserrat Medium" pitchFamily="2" charset="77"/>
              <a:cs typeface="Arial"/>
            </a:rPr>
            <a:t>in all 6 camps</a:t>
          </a:r>
          <a:endParaRPr lang="en-US" sz="1400" b="0" i="0" dirty="0">
            <a:solidFill>
              <a:schemeClr val="tx1"/>
            </a:solidFill>
            <a:latin typeface="Montserrat Medium" pitchFamily="2" charset="77"/>
          </a:endParaRPr>
        </a:p>
      </dgm:t>
    </dgm:pt>
    <dgm:pt modelId="{F0E94F99-AF98-49C1-813A-A37E85A6E8A4}" type="parTrans" cxnId="{3B9B229F-FD58-4EC4-8698-70902BAA787C}">
      <dgm:prSet/>
      <dgm:spPr>
        <a:solidFill>
          <a:schemeClr val="bg1">
            <a:lumMod val="65000"/>
          </a:schemeClr>
        </a:solidFill>
        <a:ln w="6350">
          <a:solidFill>
            <a:schemeClr val="bg1">
              <a:lumMod val="65000"/>
              <a:alpha val="6000"/>
            </a:schemeClr>
          </a:solidFill>
        </a:ln>
        <a:effectLst>
          <a:outerShdw blurRad="431800" sx="104000" sy="104000" algn="ctr" rotWithShape="0">
            <a:prstClr val="black">
              <a:alpha val="36000"/>
            </a:prstClr>
          </a:outerShdw>
        </a:effectLst>
      </dgm:spPr>
      <dgm:t>
        <a:bodyPr/>
        <a:lstStyle/>
        <a:p>
          <a:endParaRPr lang="en-US" sz="1400"/>
        </a:p>
      </dgm:t>
    </dgm:pt>
    <dgm:pt modelId="{8F64FE4E-180D-4CCB-8D1C-851BFC719B2A}" type="sibTrans" cxnId="{3B9B229F-FD58-4EC4-8698-70902BAA787C}">
      <dgm:prSet/>
      <dgm:spPr/>
      <dgm:t>
        <a:bodyPr/>
        <a:lstStyle/>
        <a:p>
          <a:endParaRPr lang="en-US" sz="1400"/>
        </a:p>
      </dgm:t>
    </dgm:pt>
    <dgm:pt modelId="{205486A8-D8BC-4415-AEAB-2E5689D4F0A7}">
      <dgm:prSet phldrT="[Text]" custT="1"/>
      <dgm:spPr>
        <a:solidFill>
          <a:srgbClr val="A2287E">
            <a:alpha val="56000"/>
          </a:srgbClr>
        </a:solidFill>
        <a:ln w="6350">
          <a:solidFill>
            <a:srgbClr val="A2287E">
              <a:alpha val="6000"/>
            </a:srgbClr>
          </a:solidFill>
        </a:ln>
        <a:effectLst>
          <a:outerShdw blurRad="431800" sx="104000" sy="104000" algn="ctr" rotWithShape="0">
            <a:prstClr val="black">
              <a:alpha val="36000"/>
            </a:prstClr>
          </a:outerShdw>
        </a:effectLst>
      </dgm:spPr>
      <dgm:t>
        <a:bodyPr/>
        <a:lstStyle/>
        <a:p>
          <a:pPr>
            <a:lnSpc>
              <a:spcPct val="100000"/>
            </a:lnSpc>
            <a:spcAft>
              <a:spcPts val="0"/>
            </a:spcAft>
          </a:pPr>
          <a:r>
            <a:rPr lang="en-US" altLang="en-US" sz="1400" b="0" i="0" dirty="0">
              <a:solidFill>
                <a:schemeClr val="tx1"/>
              </a:solidFill>
              <a:latin typeface="Montserrat Medium" pitchFamily="2" charset="77"/>
              <a:cs typeface="Arial"/>
            </a:rPr>
            <a:t>Test GTC </a:t>
          </a:r>
        </a:p>
        <a:p>
          <a:pPr>
            <a:lnSpc>
              <a:spcPct val="100000"/>
            </a:lnSpc>
            <a:spcAft>
              <a:spcPts val="0"/>
            </a:spcAft>
          </a:pPr>
          <a:r>
            <a:rPr lang="en-US" altLang="en-US" sz="1400" b="0" i="0" dirty="0">
              <a:solidFill>
                <a:schemeClr val="tx1"/>
              </a:solidFill>
              <a:latin typeface="Montserrat Medium" pitchFamily="2" charset="77"/>
              <a:cs typeface="Arial"/>
            </a:rPr>
            <a:t>in 3 out of </a:t>
          </a:r>
        </a:p>
        <a:p>
          <a:pPr>
            <a:lnSpc>
              <a:spcPct val="100000"/>
            </a:lnSpc>
            <a:spcAft>
              <a:spcPts val="0"/>
            </a:spcAft>
          </a:pPr>
          <a:r>
            <a:rPr lang="en-US" altLang="en-US" sz="1400" b="0" i="0" dirty="0">
              <a:solidFill>
                <a:schemeClr val="tx1"/>
              </a:solidFill>
              <a:latin typeface="Montserrat Medium" pitchFamily="2" charset="77"/>
              <a:cs typeface="Arial"/>
            </a:rPr>
            <a:t>6 camps</a:t>
          </a:r>
          <a:endParaRPr lang="en-US" sz="1400" b="0" i="0" dirty="0">
            <a:solidFill>
              <a:schemeClr val="tx1"/>
            </a:solidFill>
            <a:latin typeface="Montserrat Medium" pitchFamily="2" charset="77"/>
          </a:endParaRPr>
        </a:p>
      </dgm:t>
    </dgm:pt>
    <dgm:pt modelId="{FB4E307E-1422-49E3-B84A-91A07DAA007B}" type="parTrans" cxnId="{DF8F4B97-4280-45AE-9FFC-82A547C00C0D}">
      <dgm:prSet/>
      <dgm:spPr>
        <a:solidFill>
          <a:schemeClr val="bg1">
            <a:lumMod val="65000"/>
          </a:schemeClr>
        </a:solidFill>
        <a:ln w="6350">
          <a:solidFill>
            <a:schemeClr val="bg1">
              <a:lumMod val="65000"/>
              <a:alpha val="6000"/>
            </a:schemeClr>
          </a:solidFill>
        </a:ln>
        <a:effectLst>
          <a:outerShdw blurRad="431800" sx="104000" sy="104000" algn="ctr" rotWithShape="0">
            <a:prstClr val="black">
              <a:alpha val="36000"/>
            </a:prstClr>
          </a:outerShdw>
        </a:effectLst>
      </dgm:spPr>
      <dgm:t>
        <a:bodyPr/>
        <a:lstStyle/>
        <a:p>
          <a:endParaRPr lang="en-US" sz="1400"/>
        </a:p>
      </dgm:t>
    </dgm:pt>
    <dgm:pt modelId="{987D6A01-B47A-470E-8A18-C01FC08AB134}" type="sibTrans" cxnId="{DF8F4B97-4280-45AE-9FFC-82A547C00C0D}">
      <dgm:prSet/>
      <dgm:spPr/>
      <dgm:t>
        <a:bodyPr/>
        <a:lstStyle/>
        <a:p>
          <a:endParaRPr lang="en-US" sz="1400"/>
        </a:p>
      </dgm:t>
    </dgm:pt>
    <dgm:pt modelId="{5308BC93-349F-46FC-982D-8EC119A2FD46}" type="pres">
      <dgm:prSet presAssocID="{8A3D8E8E-C81B-44D2-B27A-83636C449A71}" presName="cycle" presStyleCnt="0">
        <dgm:presLayoutVars>
          <dgm:chMax val="1"/>
          <dgm:dir/>
          <dgm:animLvl val="ctr"/>
          <dgm:resizeHandles val="exact"/>
        </dgm:presLayoutVars>
      </dgm:prSet>
      <dgm:spPr/>
    </dgm:pt>
    <dgm:pt modelId="{853BA565-85EF-4FA6-9ED8-DA41FB2473D0}" type="pres">
      <dgm:prSet presAssocID="{DA7918DA-C845-4541-AE66-D531E74BE5C4}" presName="centerShape" presStyleLbl="node0" presStyleIdx="0" presStyleCnt="1" custScaleX="133865" custScaleY="129066"/>
      <dgm:spPr/>
    </dgm:pt>
    <dgm:pt modelId="{627E6BC5-F39D-47B6-BC12-071D51CC2B04}" type="pres">
      <dgm:prSet presAssocID="{F0E94F99-AF98-49C1-813A-A37E85A6E8A4}" presName="parTrans" presStyleLbl="bgSibTrans2D1" presStyleIdx="0" presStyleCnt="2" custScaleX="40771" custLinFactNeighborX="15431" custLinFactNeighborY="80212"/>
      <dgm:spPr/>
    </dgm:pt>
    <dgm:pt modelId="{AF455E51-176C-467E-B25E-C971405725C3}" type="pres">
      <dgm:prSet presAssocID="{0540A6FF-22D5-458C-B0FC-A0E126BFBE34}" presName="node" presStyleLbl="node1" presStyleIdx="0" presStyleCnt="2" custScaleY="84072" custRadScaleRad="102119" custRadScaleInc="20870">
        <dgm:presLayoutVars>
          <dgm:bulletEnabled val="1"/>
        </dgm:presLayoutVars>
      </dgm:prSet>
      <dgm:spPr/>
    </dgm:pt>
    <dgm:pt modelId="{E2415BE2-5EE1-452B-90EA-69F16540EDC0}" type="pres">
      <dgm:prSet presAssocID="{FB4E307E-1422-49E3-B84A-91A07DAA007B}" presName="parTrans" presStyleLbl="bgSibTrans2D1" presStyleIdx="1" presStyleCnt="2" custScaleX="41319" custLinFactNeighborX="-16344" custLinFactNeighborY="75190"/>
      <dgm:spPr/>
    </dgm:pt>
    <dgm:pt modelId="{FE7DEC0C-23E0-49B0-B045-29FE61879F5A}" type="pres">
      <dgm:prSet presAssocID="{205486A8-D8BC-4415-AEAB-2E5689D4F0A7}" presName="node" presStyleLbl="node1" presStyleIdx="1" presStyleCnt="2" custScaleY="84162" custRadScaleRad="103127" custRadScaleInc="-20027">
        <dgm:presLayoutVars>
          <dgm:bulletEnabled val="1"/>
        </dgm:presLayoutVars>
      </dgm:prSet>
      <dgm:spPr/>
    </dgm:pt>
  </dgm:ptLst>
  <dgm:cxnLst>
    <dgm:cxn modelId="{56432E5B-82CC-470D-A231-83350D47CACD}" srcId="{8A3D8E8E-C81B-44D2-B27A-83636C449A71}" destId="{DA7918DA-C845-4541-AE66-D531E74BE5C4}" srcOrd="0" destOrd="0" parTransId="{C76ED0F7-D451-4E3D-A808-76FB2785F5D3}" sibTransId="{7132FCBD-4564-4030-BCFA-C4BAD7563576}"/>
    <dgm:cxn modelId="{F39C0043-5988-4A1A-84AB-7700691DC959}" type="presOf" srcId="{DA7918DA-C845-4541-AE66-D531E74BE5C4}" destId="{853BA565-85EF-4FA6-9ED8-DA41FB2473D0}" srcOrd="0" destOrd="0" presId="urn:microsoft.com/office/officeart/2005/8/layout/radial4"/>
    <dgm:cxn modelId="{4C767751-4D42-4BCF-9B97-282B8503EC32}" type="presOf" srcId="{FB4E307E-1422-49E3-B84A-91A07DAA007B}" destId="{E2415BE2-5EE1-452B-90EA-69F16540EDC0}" srcOrd="0" destOrd="0" presId="urn:microsoft.com/office/officeart/2005/8/layout/radial4"/>
    <dgm:cxn modelId="{7C9A0756-D580-4AAE-8208-55B027AD770D}" type="presOf" srcId="{205486A8-D8BC-4415-AEAB-2E5689D4F0A7}" destId="{FE7DEC0C-23E0-49B0-B045-29FE61879F5A}" srcOrd="0" destOrd="0" presId="urn:microsoft.com/office/officeart/2005/8/layout/radial4"/>
    <dgm:cxn modelId="{DF8F4B97-4280-45AE-9FFC-82A547C00C0D}" srcId="{DA7918DA-C845-4541-AE66-D531E74BE5C4}" destId="{205486A8-D8BC-4415-AEAB-2E5689D4F0A7}" srcOrd="1" destOrd="0" parTransId="{FB4E307E-1422-49E3-B84A-91A07DAA007B}" sibTransId="{987D6A01-B47A-470E-8A18-C01FC08AB134}"/>
    <dgm:cxn modelId="{3B9B229F-FD58-4EC4-8698-70902BAA787C}" srcId="{DA7918DA-C845-4541-AE66-D531E74BE5C4}" destId="{0540A6FF-22D5-458C-B0FC-A0E126BFBE34}" srcOrd="0" destOrd="0" parTransId="{F0E94F99-AF98-49C1-813A-A37E85A6E8A4}" sibTransId="{8F64FE4E-180D-4CCB-8D1C-851BFC719B2A}"/>
    <dgm:cxn modelId="{3848CEBA-F8BA-48CC-8C04-09B95813BFC2}" type="presOf" srcId="{F0E94F99-AF98-49C1-813A-A37E85A6E8A4}" destId="{627E6BC5-F39D-47B6-BC12-071D51CC2B04}" srcOrd="0" destOrd="0" presId="urn:microsoft.com/office/officeart/2005/8/layout/radial4"/>
    <dgm:cxn modelId="{FC6269CA-E961-44FE-A637-FC4843138D68}" type="presOf" srcId="{8A3D8E8E-C81B-44D2-B27A-83636C449A71}" destId="{5308BC93-349F-46FC-982D-8EC119A2FD46}" srcOrd="0" destOrd="0" presId="urn:microsoft.com/office/officeart/2005/8/layout/radial4"/>
    <dgm:cxn modelId="{C8F40FE8-E563-450D-AA4F-D8E7AECCE196}" type="presOf" srcId="{0540A6FF-22D5-458C-B0FC-A0E126BFBE34}" destId="{AF455E51-176C-467E-B25E-C971405725C3}" srcOrd="0" destOrd="0" presId="urn:microsoft.com/office/officeart/2005/8/layout/radial4"/>
    <dgm:cxn modelId="{22D0E2FE-FF36-48C1-9A8D-94072D347730}" type="presParOf" srcId="{5308BC93-349F-46FC-982D-8EC119A2FD46}" destId="{853BA565-85EF-4FA6-9ED8-DA41FB2473D0}" srcOrd="0" destOrd="0" presId="urn:microsoft.com/office/officeart/2005/8/layout/radial4"/>
    <dgm:cxn modelId="{12418ED6-1CD8-4454-A59D-525D939FB503}" type="presParOf" srcId="{5308BC93-349F-46FC-982D-8EC119A2FD46}" destId="{627E6BC5-F39D-47B6-BC12-071D51CC2B04}" srcOrd="1" destOrd="0" presId="urn:microsoft.com/office/officeart/2005/8/layout/radial4"/>
    <dgm:cxn modelId="{2AA6B475-2215-4609-940B-EC96C6E427D2}" type="presParOf" srcId="{5308BC93-349F-46FC-982D-8EC119A2FD46}" destId="{AF455E51-176C-467E-B25E-C971405725C3}" srcOrd="2" destOrd="0" presId="urn:microsoft.com/office/officeart/2005/8/layout/radial4"/>
    <dgm:cxn modelId="{C1625270-6657-4A4B-B259-70A8F5261662}" type="presParOf" srcId="{5308BC93-349F-46FC-982D-8EC119A2FD46}" destId="{E2415BE2-5EE1-452B-90EA-69F16540EDC0}" srcOrd="3" destOrd="0" presId="urn:microsoft.com/office/officeart/2005/8/layout/radial4"/>
    <dgm:cxn modelId="{F50F7D7A-3B25-441D-B380-05352847A7CC}" type="presParOf" srcId="{5308BC93-349F-46FC-982D-8EC119A2FD46}" destId="{FE7DEC0C-23E0-49B0-B045-29FE61879F5A}" srcOrd="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974421-CA1D-4A54-99BD-8546602B2645}">
      <dsp:nvSpPr>
        <dsp:cNvPr id="0" name=""/>
        <dsp:cNvSpPr/>
      </dsp:nvSpPr>
      <dsp:spPr>
        <a:xfrm>
          <a:off x="0" y="413173"/>
          <a:ext cx="11369040" cy="550898"/>
        </a:xfrm>
        <a:prstGeom prst="notchedRightArrow">
          <a:avLst/>
        </a:prstGeom>
        <a:solidFill>
          <a:srgbClr val="A2287E">
            <a:alpha val="56000"/>
          </a:srgbClr>
        </a:solidFill>
        <a:ln>
          <a:noFill/>
        </a:ln>
        <a:effectLst>
          <a:outerShdw blurRad="558800" sx="104000" sy="104000" algn="ctr" rotWithShape="0">
            <a:prstClr val="black">
              <a:alpha val="36000"/>
            </a:prstClr>
          </a:outerShdw>
        </a:effectLst>
      </dsp:spPr>
      <dsp:style>
        <a:lnRef idx="0">
          <a:scrgbClr r="0" g="0" b="0"/>
        </a:lnRef>
        <a:fillRef idx="1">
          <a:scrgbClr r="0" g="0" b="0"/>
        </a:fillRef>
        <a:effectRef idx="0">
          <a:scrgbClr r="0" g="0" b="0"/>
        </a:effectRef>
        <a:fontRef idx="minor"/>
      </dsp:style>
    </dsp:sp>
    <dsp:sp modelId="{5734D6CC-1104-450C-8D3E-DA69875BF60E}">
      <dsp:nvSpPr>
        <dsp:cNvPr id="0" name=""/>
        <dsp:cNvSpPr/>
      </dsp:nvSpPr>
      <dsp:spPr>
        <a:xfrm>
          <a:off x="1518" y="0"/>
          <a:ext cx="1918525" cy="5508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b="0" i="0" kern="1200" dirty="0">
              <a:latin typeface="Montserrat" pitchFamily="2" charset="77"/>
            </a:rPr>
            <a:t>Baseline</a:t>
          </a:r>
        </a:p>
      </dsp:txBody>
      <dsp:txXfrm>
        <a:off x="1518" y="0"/>
        <a:ext cx="1918525" cy="550898"/>
      </dsp:txXfrm>
    </dsp:sp>
    <dsp:sp modelId="{6B9A9877-567E-4ADA-BAC5-5914B4C4696D}">
      <dsp:nvSpPr>
        <dsp:cNvPr id="0" name=""/>
        <dsp:cNvSpPr/>
      </dsp:nvSpPr>
      <dsp:spPr>
        <a:xfrm>
          <a:off x="850228" y="578068"/>
          <a:ext cx="221107" cy="221107"/>
        </a:xfrm>
        <a:prstGeom prst="ellipse">
          <a:avLst/>
        </a:prstGeom>
        <a:solidFill>
          <a:srgbClr val="FFE30C"/>
        </a:solidFill>
        <a:ln w="3175" cap="flat" cmpd="sng" algn="ctr">
          <a:noFill/>
          <a:prstDash val="solid"/>
          <a:miter lim="800000"/>
        </a:ln>
        <a:effectLst>
          <a:outerShdw blurRad="177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sp>
    <dsp:sp modelId="{AB41460A-EAE0-42F4-9AE3-7B3910E9E31A}">
      <dsp:nvSpPr>
        <dsp:cNvPr id="0" name=""/>
        <dsp:cNvSpPr/>
      </dsp:nvSpPr>
      <dsp:spPr>
        <a:xfrm>
          <a:off x="2015970" y="826347"/>
          <a:ext cx="2753678" cy="5508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ts val="0"/>
            </a:spcAft>
            <a:buNone/>
          </a:pPr>
          <a:r>
            <a:rPr lang="en-US" sz="1400" b="0" i="0" kern="1200" dirty="0">
              <a:solidFill>
                <a:schemeClr val="tx1"/>
              </a:solidFill>
              <a:latin typeface="Montserrat" pitchFamily="2" charset="77"/>
            </a:rPr>
            <a:t>Monitoring time </a:t>
          </a:r>
        </a:p>
        <a:p>
          <a:pPr marL="0" lvl="0" indent="0" algn="ctr" defTabSz="622300">
            <a:lnSpc>
              <a:spcPct val="90000"/>
            </a:lnSpc>
            <a:spcBef>
              <a:spcPct val="0"/>
            </a:spcBef>
            <a:spcAft>
              <a:spcPts val="0"/>
            </a:spcAft>
            <a:buNone/>
          </a:pPr>
          <a:r>
            <a:rPr lang="en-US" sz="1400" b="0" i="0" kern="1200" dirty="0">
              <a:solidFill>
                <a:schemeClr val="tx1"/>
              </a:solidFill>
              <a:latin typeface="Montserrat" pitchFamily="2" charset="77"/>
            </a:rPr>
            <a:t>Point 1</a:t>
          </a:r>
        </a:p>
      </dsp:txBody>
      <dsp:txXfrm>
        <a:off x="2015970" y="826347"/>
        <a:ext cx="2753678" cy="550898"/>
      </dsp:txXfrm>
    </dsp:sp>
    <dsp:sp modelId="{93BF8788-99AB-4F4E-8055-B72A5D1D1030}">
      <dsp:nvSpPr>
        <dsp:cNvPr id="0" name=""/>
        <dsp:cNvSpPr/>
      </dsp:nvSpPr>
      <dsp:spPr>
        <a:xfrm>
          <a:off x="3282256" y="578068"/>
          <a:ext cx="221107" cy="221107"/>
        </a:xfrm>
        <a:prstGeom prst="ellipse">
          <a:avLst/>
        </a:prstGeom>
        <a:solidFill>
          <a:schemeClr val="accent6"/>
        </a:solidFill>
        <a:ln w="3175" cap="flat" cmpd="sng" algn="ctr">
          <a:noFill/>
          <a:prstDash val="solid"/>
          <a:miter lim="800000"/>
        </a:ln>
        <a:effectLst>
          <a:outerShdw blurRad="177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sp>
    <dsp:sp modelId="{98E55E86-122A-4D2D-8061-96B0D839758B}">
      <dsp:nvSpPr>
        <dsp:cNvPr id="0" name=""/>
        <dsp:cNvSpPr/>
      </dsp:nvSpPr>
      <dsp:spPr>
        <a:xfrm>
          <a:off x="4865575" y="0"/>
          <a:ext cx="2405274" cy="5508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ts val="0"/>
            </a:spcAft>
            <a:buNone/>
          </a:pPr>
          <a:r>
            <a:rPr lang="en-US" sz="1400" b="0" i="0" kern="1200" dirty="0">
              <a:latin typeface="Montserrat" pitchFamily="2" charset="77"/>
            </a:rPr>
            <a:t>Monitoring time </a:t>
          </a:r>
        </a:p>
        <a:p>
          <a:pPr marL="0" lvl="0" indent="0" algn="ctr" defTabSz="622300">
            <a:lnSpc>
              <a:spcPct val="90000"/>
            </a:lnSpc>
            <a:spcBef>
              <a:spcPct val="0"/>
            </a:spcBef>
            <a:spcAft>
              <a:spcPts val="0"/>
            </a:spcAft>
            <a:buNone/>
          </a:pPr>
          <a:r>
            <a:rPr lang="en-US" sz="1400" b="0" i="0" kern="1200" dirty="0">
              <a:latin typeface="Montserrat" pitchFamily="2" charset="77"/>
            </a:rPr>
            <a:t>Point 2</a:t>
          </a:r>
        </a:p>
      </dsp:txBody>
      <dsp:txXfrm>
        <a:off x="4865575" y="0"/>
        <a:ext cx="2405274" cy="550898"/>
      </dsp:txXfrm>
    </dsp:sp>
    <dsp:sp modelId="{02A77D04-9A28-4406-B533-75C744A5685D}">
      <dsp:nvSpPr>
        <dsp:cNvPr id="0" name=""/>
        <dsp:cNvSpPr/>
      </dsp:nvSpPr>
      <dsp:spPr>
        <a:xfrm>
          <a:off x="6119907" y="578068"/>
          <a:ext cx="221107" cy="221107"/>
        </a:xfrm>
        <a:prstGeom prst="ellipse">
          <a:avLst/>
        </a:prstGeom>
        <a:solidFill>
          <a:schemeClr val="accent4"/>
        </a:solidFill>
        <a:ln w="3175" cap="flat" cmpd="sng" algn="ctr">
          <a:noFill/>
          <a:prstDash val="solid"/>
          <a:miter lim="800000"/>
        </a:ln>
        <a:effectLst>
          <a:outerShdw blurRad="177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sp>
    <dsp:sp modelId="{7EAC92E8-25E5-4E11-B724-4DBAE69514EF}">
      <dsp:nvSpPr>
        <dsp:cNvPr id="0" name=""/>
        <dsp:cNvSpPr/>
      </dsp:nvSpPr>
      <dsp:spPr>
        <a:xfrm>
          <a:off x="7722643" y="826347"/>
          <a:ext cx="2863840" cy="5508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ts val="0"/>
            </a:spcAft>
            <a:buNone/>
          </a:pPr>
          <a:r>
            <a:rPr lang="en-US" sz="1400" b="0" i="0" kern="1200" dirty="0">
              <a:solidFill>
                <a:schemeClr val="tx1"/>
              </a:solidFill>
              <a:latin typeface="Montserrat" pitchFamily="2" charset="77"/>
            </a:rPr>
            <a:t>Evaluation time </a:t>
          </a:r>
        </a:p>
        <a:p>
          <a:pPr marL="0" lvl="0" indent="0" algn="ctr" defTabSz="622300">
            <a:lnSpc>
              <a:spcPct val="90000"/>
            </a:lnSpc>
            <a:spcBef>
              <a:spcPct val="0"/>
            </a:spcBef>
            <a:spcAft>
              <a:spcPts val="0"/>
            </a:spcAft>
            <a:buNone/>
          </a:pPr>
          <a:r>
            <a:rPr lang="en-US" sz="1400" b="0" i="0" kern="1200" dirty="0">
              <a:solidFill>
                <a:schemeClr val="tx1"/>
              </a:solidFill>
              <a:latin typeface="Montserrat" pitchFamily="2" charset="77"/>
            </a:rPr>
            <a:t>Point 3</a:t>
          </a:r>
        </a:p>
      </dsp:txBody>
      <dsp:txXfrm>
        <a:off x="7722643" y="826347"/>
        <a:ext cx="2863840" cy="550898"/>
      </dsp:txXfrm>
    </dsp:sp>
    <dsp:sp modelId="{62B34213-7874-41A3-85C9-2E3DF8053B51}">
      <dsp:nvSpPr>
        <dsp:cNvPr id="0" name=""/>
        <dsp:cNvSpPr/>
      </dsp:nvSpPr>
      <dsp:spPr>
        <a:xfrm>
          <a:off x="9112483" y="578068"/>
          <a:ext cx="221107" cy="221107"/>
        </a:xfrm>
        <a:prstGeom prst="ellipse">
          <a:avLst/>
        </a:prstGeom>
        <a:solidFill>
          <a:schemeClr val="accent2"/>
        </a:solidFill>
        <a:ln w="3175" cap="flat" cmpd="sng" algn="ctr">
          <a:noFill/>
          <a:prstDash val="solid"/>
          <a:miter lim="800000"/>
        </a:ln>
        <a:effectLst>
          <a:outerShdw blurRad="177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10CFF-34E8-408E-B06F-01E7F37C61C5}">
      <dsp:nvSpPr>
        <dsp:cNvPr id="0" name=""/>
        <dsp:cNvSpPr/>
      </dsp:nvSpPr>
      <dsp:spPr>
        <a:xfrm>
          <a:off x="1191995" y="121941"/>
          <a:ext cx="4785046" cy="899628"/>
        </a:xfrm>
        <a:prstGeom prst="roundRect">
          <a:avLst>
            <a:gd name="adj" fmla="val 10000"/>
          </a:avLst>
        </a:prstGeom>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2000" b="0" i="0" u="none" strike="noStrike" kern="1200" cap="none" noProof="0" dirty="0">
              <a:solidFill>
                <a:schemeClr val="tx1"/>
              </a:solidFill>
              <a:latin typeface="Montserrat" pitchFamily="2" charset="77"/>
              <a:ea typeface="Roboto Slab"/>
              <a:cs typeface="Roboto Slab"/>
            </a:rPr>
            <a:t>Regulators</a:t>
          </a:r>
        </a:p>
      </dsp:txBody>
      <dsp:txXfrm>
        <a:off x="1218344" y="148290"/>
        <a:ext cx="3765883" cy="846930"/>
      </dsp:txXfrm>
    </dsp:sp>
    <dsp:sp modelId="{AC5B9BC6-83DE-4844-87B3-FD38819CD5D2}">
      <dsp:nvSpPr>
        <dsp:cNvPr id="0" name=""/>
        <dsp:cNvSpPr/>
      </dsp:nvSpPr>
      <dsp:spPr>
        <a:xfrm>
          <a:off x="1190479" y="1131738"/>
          <a:ext cx="4785046" cy="899628"/>
        </a:xfrm>
        <a:prstGeom prst="roundRect">
          <a:avLst>
            <a:gd name="adj" fmla="val 10000"/>
          </a:avLst>
        </a:prstGeom>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2000" b="0" i="0" u="none" strike="noStrike" kern="1200" cap="none" noProof="0" dirty="0">
              <a:solidFill>
                <a:schemeClr val="tx1"/>
              </a:solidFill>
              <a:latin typeface="Montserrat" pitchFamily="2" charset="77"/>
              <a:ea typeface="Roboto Slab"/>
              <a:cs typeface="Roboto Slab"/>
            </a:rPr>
            <a:t>Traders and retailers</a:t>
          </a:r>
        </a:p>
      </dsp:txBody>
      <dsp:txXfrm>
        <a:off x="1216828" y="1158087"/>
        <a:ext cx="3763092" cy="846930"/>
      </dsp:txXfrm>
    </dsp:sp>
    <dsp:sp modelId="{27E51637-9DF3-4B9F-BB3F-7FEF0FDDEE8F}">
      <dsp:nvSpPr>
        <dsp:cNvPr id="0" name=""/>
        <dsp:cNvSpPr/>
      </dsp:nvSpPr>
      <dsp:spPr>
        <a:xfrm>
          <a:off x="1191995" y="2135350"/>
          <a:ext cx="4785046" cy="899628"/>
        </a:xfrm>
        <a:prstGeom prst="roundRect">
          <a:avLst>
            <a:gd name="adj" fmla="val 10000"/>
          </a:avLst>
        </a:prstGeom>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2000" b="0" i="0" u="none" strike="noStrike" kern="1200" cap="none" noProof="0" dirty="0">
              <a:solidFill>
                <a:schemeClr val="tx1"/>
              </a:solidFill>
              <a:latin typeface="Montserrat" pitchFamily="2" charset="77"/>
              <a:ea typeface="Roboto Slab"/>
              <a:cs typeface="Roboto Slab"/>
            </a:rPr>
            <a:t>Processors</a:t>
          </a:r>
        </a:p>
      </dsp:txBody>
      <dsp:txXfrm>
        <a:off x="1218344" y="2161699"/>
        <a:ext cx="3769073" cy="846930"/>
      </dsp:txXfrm>
    </dsp:sp>
    <dsp:sp modelId="{AEA1B1B8-5211-4917-9E09-A32F1D3E4D7A}">
      <dsp:nvSpPr>
        <dsp:cNvPr id="0" name=""/>
        <dsp:cNvSpPr/>
      </dsp:nvSpPr>
      <dsp:spPr>
        <a:xfrm>
          <a:off x="1191995" y="3145317"/>
          <a:ext cx="4785046" cy="899628"/>
        </a:xfrm>
        <a:prstGeom prst="roundRect">
          <a:avLst>
            <a:gd name="adj" fmla="val 10000"/>
          </a:avLst>
        </a:prstGeom>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2000" b="0" i="0" u="none" strike="noStrike" kern="1200" cap="none" noProof="0" dirty="0">
              <a:solidFill>
                <a:schemeClr val="tx1"/>
              </a:solidFill>
              <a:latin typeface="Montserrat" pitchFamily="2" charset="77"/>
              <a:ea typeface="Roboto Slab"/>
              <a:cs typeface="Roboto Slab"/>
            </a:rPr>
            <a:t>Producers</a:t>
          </a:r>
        </a:p>
      </dsp:txBody>
      <dsp:txXfrm>
        <a:off x="1218344" y="3171666"/>
        <a:ext cx="3763092" cy="846930"/>
      </dsp:txXfrm>
    </dsp:sp>
    <dsp:sp modelId="{53DFCE5C-67D9-4776-96A1-74FEFE220472}">
      <dsp:nvSpPr>
        <dsp:cNvPr id="0" name=""/>
        <dsp:cNvSpPr/>
      </dsp:nvSpPr>
      <dsp:spPr>
        <a:xfrm rot="10800000">
          <a:off x="4081271" y="684570"/>
          <a:ext cx="580970" cy="58097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a:outerShdw blurRad="431800" sx="104000" sy="104000" algn="ctr" rotWithShape="0">
            <a:prstClr val="black">
              <a:alpha val="36000"/>
            </a:prstClr>
          </a:outerShdw>
        </a:effectLst>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noProof="0" dirty="0"/>
        </a:p>
      </dsp:txBody>
      <dsp:txXfrm>
        <a:off x="4211989" y="828360"/>
        <a:ext cx="319534" cy="437180"/>
      </dsp:txXfrm>
    </dsp:sp>
    <dsp:sp modelId="{67BB5CD4-86D1-4655-8E9F-4132366F1718}">
      <dsp:nvSpPr>
        <dsp:cNvPr id="0" name=""/>
        <dsp:cNvSpPr/>
      </dsp:nvSpPr>
      <dsp:spPr>
        <a:xfrm rot="10800000">
          <a:off x="4635697" y="1678781"/>
          <a:ext cx="580970" cy="58097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a:outerShdw blurRad="431800" sx="104000" sy="104000" algn="ctr" rotWithShape="0">
            <a:prstClr val="black">
              <a:alpha val="36000"/>
            </a:prstClr>
          </a:outerShdw>
        </a:effectLst>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noProof="0" dirty="0"/>
        </a:p>
      </dsp:txBody>
      <dsp:txXfrm>
        <a:off x="4766415" y="1822571"/>
        <a:ext cx="319534" cy="437180"/>
      </dsp:txXfrm>
    </dsp:sp>
    <dsp:sp modelId="{7460C01A-B768-41E7-8F41-3B4D4C30E288}">
      <dsp:nvSpPr>
        <dsp:cNvPr id="0" name=""/>
        <dsp:cNvSpPr/>
      </dsp:nvSpPr>
      <dsp:spPr>
        <a:xfrm rot="10800000">
          <a:off x="5039117" y="2693691"/>
          <a:ext cx="580970" cy="58097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a:outerShdw blurRad="431800" sx="104000" sy="104000" algn="ctr" rotWithShape="0">
            <a:prstClr val="black">
              <a:alpha val="36000"/>
            </a:prstClr>
          </a:outerShdw>
        </a:effectLst>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noProof="0" dirty="0"/>
        </a:p>
      </dsp:txBody>
      <dsp:txXfrm>
        <a:off x="5169835" y="2837481"/>
        <a:ext cx="319534" cy="4371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10CFF-34E8-408E-B06F-01E7F37C61C5}">
      <dsp:nvSpPr>
        <dsp:cNvPr id="0" name=""/>
        <dsp:cNvSpPr/>
      </dsp:nvSpPr>
      <dsp:spPr>
        <a:xfrm>
          <a:off x="775237" y="88510"/>
          <a:ext cx="3112050" cy="652991"/>
        </a:xfrm>
        <a:prstGeom prst="roundRect">
          <a:avLst>
            <a:gd name="adj" fmla="val 10000"/>
          </a:avLst>
        </a:prstGeom>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1800" b="0" i="0" u="none" strike="noStrike" kern="1200" cap="none" noProof="0" dirty="0">
              <a:solidFill>
                <a:schemeClr val="tx1"/>
              </a:solidFill>
              <a:latin typeface="Montserrat" pitchFamily="2" charset="77"/>
              <a:ea typeface="Roboto Slab"/>
              <a:cs typeface="Roboto Slab"/>
            </a:rPr>
            <a:t>Regulators</a:t>
          </a:r>
        </a:p>
      </dsp:txBody>
      <dsp:txXfrm>
        <a:off x="794362" y="107635"/>
        <a:ext cx="2372296" cy="614741"/>
      </dsp:txXfrm>
    </dsp:sp>
    <dsp:sp modelId="{AC5B9BC6-83DE-4844-87B3-FD38819CD5D2}">
      <dsp:nvSpPr>
        <dsp:cNvPr id="0" name=""/>
        <dsp:cNvSpPr/>
      </dsp:nvSpPr>
      <dsp:spPr>
        <a:xfrm>
          <a:off x="774251" y="821467"/>
          <a:ext cx="3112050" cy="652991"/>
        </a:xfrm>
        <a:prstGeom prst="roundRect">
          <a:avLst>
            <a:gd name="adj" fmla="val 10000"/>
          </a:avLst>
        </a:prstGeom>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ts val="0"/>
            </a:spcAft>
            <a:buNone/>
          </a:pPr>
          <a:r>
            <a:rPr lang="en-US" sz="2000" b="0" i="0" u="none" strike="noStrike" kern="1200" cap="none" noProof="0" dirty="0">
              <a:solidFill>
                <a:prstClr val="white"/>
              </a:solidFill>
              <a:latin typeface="Montserrat" pitchFamily="2" charset="77"/>
              <a:ea typeface="Roboto Slab"/>
              <a:cs typeface="Roboto Slab"/>
            </a:rPr>
            <a:t>   </a:t>
          </a:r>
          <a:r>
            <a:rPr lang="en-US" sz="1800" b="0" i="0" u="none" strike="noStrike" kern="1200" cap="none" noProof="0" dirty="0">
              <a:solidFill>
                <a:schemeClr val="tx1"/>
              </a:solidFill>
              <a:latin typeface="Montserrat" pitchFamily="2" charset="77"/>
              <a:ea typeface="Roboto Slab"/>
              <a:cs typeface="Roboto Slab"/>
            </a:rPr>
            <a:t>Traders and </a:t>
          </a:r>
        </a:p>
        <a:p>
          <a:pPr marL="0" lvl="0" indent="0" algn="l" defTabSz="889000">
            <a:lnSpc>
              <a:spcPct val="90000"/>
            </a:lnSpc>
            <a:spcBef>
              <a:spcPct val="0"/>
            </a:spcBef>
            <a:spcAft>
              <a:spcPts val="0"/>
            </a:spcAft>
            <a:buNone/>
          </a:pPr>
          <a:r>
            <a:rPr lang="en-US" sz="1800" b="0" i="0" u="none" strike="noStrike" kern="1200" cap="none" noProof="0" dirty="0">
              <a:solidFill>
                <a:schemeClr val="tx1"/>
              </a:solidFill>
              <a:latin typeface="Montserrat" pitchFamily="2" charset="77"/>
              <a:ea typeface="Roboto Slab"/>
              <a:cs typeface="Roboto Slab"/>
            </a:rPr>
            <a:t>   retailers</a:t>
          </a:r>
        </a:p>
      </dsp:txBody>
      <dsp:txXfrm>
        <a:off x="793376" y="840592"/>
        <a:ext cx="2400516" cy="614741"/>
      </dsp:txXfrm>
    </dsp:sp>
    <dsp:sp modelId="{27E51637-9DF3-4B9F-BB3F-7FEF0FDDEE8F}">
      <dsp:nvSpPr>
        <dsp:cNvPr id="0" name=""/>
        <dsp:cNvSpPr/>
      </dsp:nvSpPr>
      <dsp:spPr>
        <a:xfrm>
          <a:off x="775237" y="1549934"/>
          <a:ext cx="3112050" cy="652991"/>
        </a:xfrm>
        <a:prstGeom prst="roundRect">
          <a:avLst>
            <a:gd name="adj" fmla="val 10000"/>
          </a:avLst>
        </a:prstGeom>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1800" b="0" i="0" u="none" strike="noStrike" kern="1200" cap="none" noProof="0" dirty="0">
              <a:solidFill>
                <a:schemeClr val="tx1"/>
              </a:solidFill>
              <a:latin typeface="Montserrat" pitchFamily="2" charset="77"/>
              <a:ea typeface="Roboto Slab"/>
              <a:cs typeface="Roboto Slab"/>
            </a:rPr>
            <a:t>Processors</a:t>
          </a:r>
        </a:p>
      </dsp:txBody>
      <dsp:txXfrm>
        <a:off x="794362" y="1569059"/>
        <a:ext cx="2404406" cy="614741"/>
      </dsp:txXfrm>
    </dsp:sp>
    <dsp:sp modelId="{AEA1B1B8-5211-4917-9E09-A32F1D3E4D7A}">
      <dsp:nvSpPr>
        <dsp:cNvPr id="0" name=""/>
        <dsp:cNvSpPr/>
      </dsp:nvSpPr>
      <dsp:spPr>
        <a:xfrm>
          <a:off x="775237" y="2283014"/>
          <a:ext cx="3112050" cy="652991"/>
        </a:xfrm>
        <a:prstGeom prst="roundRect">
          <a:avLst>
            <a:gd name="adj" fmla="val 10000"/>
          </a:avLst>
        </a:prstGeom>
        <a:solidFill>
          <a:srgbClr val="A2287E">
            <a:alpha val="46000"/>
          </a:srgbClr>
        </a:solidFill>
        <a:ln w="3175">
          <a:solidFill>
            <a:srgbClr val="A2287E">
              <a:alpha val="6000"/>
            </a:srgbClr>
          </a:solidFill>
        </a:ln>
        <a:effectLst>
          <a:outerShdw blurRad="431800" sx="104000" sy="104000" algn="ctr" rotWithShape="0">
            <a:prstClr val="black">
              <a:alpha val="36000"/>
            </a:prst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0" i="0" u="none" strike="noStrike" kern="1200" cap="none" noProof="0" dirty="0">
              <a:solidFill>
                <a:prstClr val="white"/>
              </a:solidFill>
              <a:latin typeface="Montserrat" pitchFamily="2" charset="77"/>
              <a:ea typeface="Roboto Slab"/>
              <a:cs typeface="Roboto Slab"/>
            </a:rPr>
            <a:t>   </a:t>
          </a:r>
          <a:r>
            <a:rPr lang="en-US" sz="1800" b="0" i="0" u="none" strike="noStrike" kern="1200" cap="none" noProof="0" dirty="0">
              <a:solidFill>
                <a:schemeClr val="tx1"/>
              </a:solidFill>
              <a:latin typeface="Montserrat" pitchFamily="2" charset="77"/>
              <a:ea typeface="Roboto Slab"/>
              <a:cs typeface="Roboto Slab"/>
            </a:rPr>
            <a:t>Producers</a:t>
          </a:r>
        </a:p>
      </dsp:txBody>
      <dsp:txXfrm>
        <a:off x="794362" y="2302139"/>
        <a:ext cx="2400516" cy="614741"/>
      </dsp:txXfrm>
    </dsp:sp>
    <dsp:sp modelId="{53DFCE5C-67D9-4776-96A1-74FEFE220472}">
      <dsp:nvSpPr>
        <dsp:cNvPr id="0" name=""/>
        <dsp:cNvSpPr/>
      </dsp:nvSpPr>
      <dsp:spPr>
        <a:xfrm rot="10800000">
          <a:off x="2593301" y="496892"/>
          <a:ext cx="421694" cy="421694"/>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a:outerShdw blurRad="431800" sx="104000" sy="104000" algn="ctr" rotWithShape="0">
            <a:prstClr val="black">
              <a:alpha val="36000"/>
            </a:prstClr>
          </a:outerShdw>
        </a:effectLst>
      </dsp:spPr>
      <dsp:style>
        <a:lnRef idx="1">
          <a:scrgbClr r="0" g="0" b="0"/>
        </a:lnRef>
        <a:fillRef idx="1">
          <a:scrgbClr r="0" g="0" b="0"/>
        </a:fillRef>
        <a:effectRef idx="2">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noProof="0" dirty="0"/>
        </a:p>
      </dsp:txBody>
      <dsp:txXfrm>
        <a:off x="2688182" y="601261"/>
        <a:ext cx="231932" cy="317325"/>
      </dsp:txXfrm>
    </dsp:sp>
    <dsp:sp modelId="{67BB5CD4-86D1-4655-8E9F-4132366F1718}">
      <dsp:nvSpPr>
        <dsp:cNvPr id="0" name=""/>
        <dsp:cNvSpPr/>
      </dsp:nvSpPr>
      <dsp:spPr>
        <a:xfrm rot="10800000">
          <a:off x="2964819" y="1218535"/>
          <a:ext cx="421694" cy="421694"/>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a:outerShdw blurRad="431800" sx="104000" sy="104000" algn="ctr" rotWithShape="0">
            <a:prstClr val="black">
              <a:alpha val="36000"/>
            </a:prstClr>
          </a:outerShdw>
        </a:effectLst>
      </dsp:spPr>
      <dsp:style>
        <a:lnRef idx="1">
          <a:scrgbClr r="0" g="0" b="0"/>
        </a:lnRef>
        <a:fillRef idx="1">
          <a:scrgbClr r="0" g="0" b="0"/>
        </a:fillRef>
        <a:effectRef idx="2">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noProof="0" dirty="0"/>
        </a:p>
      </dsp:txBody>
      <dsp:txXfrm>
        <a:off x="3059700" y="1322904"/>
        <a:ext cx="231932" cy="317325"/>
      </dsp:txXfrm>
    </dsp:sp>
    <dsp:sp modelId="{7460C01A-B768-41E7-8F41-3B4D4C30E288}">
      <dsp:nvSpPr>
        <dsp:cNvPr id="0" name=""/>
        <dsp:cNvSpPr/>
      </dsp:nvSpPr>
      <dsp:spPr>
        <a:xfrm rot="10800000">
          <a:off x="3227191" y="1955203"/>
          <a:ext cx="421694" cy="421694"/>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a:outerShdw blurRad="431800" sx="104000" sy="104000" algn="ctr" rotWithShape="0">
            <a:prstClr val="black">
              <a:alpha val="36000"/>
            </a:prstClr>
          </a:outerShdw>
        </a:effectLst>
      </dsp:spPr>
      <dsp:style>
        <a:lnRef idx="1">
          <a:scrgbClr r="0" g="0" b="0"/>
        </a:lnRef>
        <a:fillRef idx="1">
          <a:scrgbClr r="0" g="0" b="0"/>
        </a:fillRef>
        <a:effectRef idx="2">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en-US" sz="1900" kern="1200" noProof="0" dirty="0"/>
        </a:p>
      </dsp:txBody>
      <dsp:txXfrm>
        <a:off x="3322072" y="2059572"/>
        <a:ext cx="231932" cy="3173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49F43B-68EE-4E73-9800-BD734B1C2581}">
      <dsp:nvSpPr>
        <dsp:cNvPr id="0" name=""/>
        <dsp:cNvSpPr/>
      </dsp:nvSpPr>
      <dsp:spPr>
        <a:xfrm>
          <a:off x="1189255" y="1045927"/>
          <a:ext cx="2009096" cy="2009402"/>
        </a:xfrm>
        <a:prstGeom prst="circularArrow">
          <a:avLst>
            <a:gd name="adj1" fmla="val 10980"/>
            <a:gd name="adj2" fmla="val 1142322"/>
            <a:gd name="adj3" fmla="val 4500000"/>
            <a:gd name="adj4" fmla="val 10800000"/>
            <a:gd name="adj5" fmla="val 12500"/>
          </a:avLst>
        </a:prstGeom>
        <a:solidFill>
          <a:schemeClr val="accent1">
            <a:lumMod val="60000"/>
            <a:lumOff val="40000"/>
          </a:schemeClr>
        </a:solidFill>
        <a:ln w="19050" cap="flat" cmpd="sng" algn="ctr">
          <a:noFill/>
          <a:prstDash val="solid"/>
          <a:miter lim="800000"/>
        </a:ln>
        <a:effectLst>
          <a:outerShdw blurRad="558800" sx="104000" sy="104000" algn="ctr" rotWithShape="0">
            <a:prstClr val="black">
              <a:alpha val="26000"/>
            </a:prstClr>
          </a:outerShdw>
        </a:effectLst>
      </dsp:spPr>
      <dsp:style>
        <a:lnRef idx="2">
          <a:scrgbClr r="0" g="0" b="0"/>
        </a:lnRef>
        <a:fillRef idx="1">
          <a:scrgbClr r="0" g="0" b="0"/>
        </a:fillRef>
        <a:effectRef idx="0">
          <a:scrgbClr r="0" g="0" b="0"/>
        </a:effectRef>
        <a:fontRef idx="minor">
          <a:schemeClr val="lt1"/>
        </a:fontRef>
      </dsp:style>
    </dsp:sp>
    <dsp:sp modelId="{9190E50C-0C48-48E2-A70F-B892C7AB581E}">
      <dsp:nvSpPr>
        <dsp:cNvPr id="0" name=""/>
        <dsp:cNvSpPr/>
      </dsp:nvSpPr>
      <dsp:spPr>
        <a:xfrm>
          <a:off x="1767535" y="1305968"/>
          <a:ext cx="923276" cy="1226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100000"/>
            </a:lnSpc>
            <a:spcBef>
              <a:spcPct val="0"/>
            </a:spcBef>
            <a:spcAft>
              <a:spcPct val="35000"/>
            </a:spcAft>
            <a:buNone/>
          </a:pPr>
          <a:r>
            <a:rPr lang="en-US" sz="1000" b="1" i="0" kern="1200" dirty="0">
              <a:latin typeface="Montserrat SemiBold" pitchFamily="2" charset="77"/>
              <a:cs typeface="Arial" panose="020B0604020202020204" pitchFamily="34" charset="0"/>
            </a:rPr>
            <a:t>Drama performed in the fishing camp</a:t>
          </a:r>
        </a:p>
      </dsp:txBody>
      <dsp:txXfrm>
        <a:off x="1767535" y="1305968"/>
        <a:ext cx="923276" cy="1226005"/>
      </dsp:txXfrm>
    </dsp:sp>
    <dsp:sp modelId="{9B893F56-08D8-4778-9FFB-C9F57DD5800A}">
      <dsp:nvSpPr>
        <dsp:cNvPr id="0" name=""/>
        <dsp:cNvSpPr/>
      </dsp:nvSpPr>
      <dsp:spPr>
        <a:xfrm>
          <a:off x="574599" y="2153528"/>
          <a:ext cx="2122369" cy="2103301"/>
        </a:xfrm>
        <a:prstGeom prst="leftCircularArrow">
          <a:avLst>
            <a:gd name="adj1" fmla="val 10980"/>
            <a:gd name="adj2" fmla="val 1142322"/>
            <a:gd name="adj3" fmla="val 6300000"/>
            <a:gd name="adj4" fmla="val 18900000"/>
            <a:gd name="adj5" fmla="val 12500"/>
          </a:avLst>
        </a:prstGeom>
        <a:solidFill>
          <a:schemeClr val="accent6">
            <a:lumMod val="60000"/>
            <a:lumOff val="40000"/>
          </a:schemeClr>
        </a:solidFill>
        <a:ln w="19050" cap="flat" cmpd="sng" algn="ctr">
          <a:noFill/>
          <a:prstDash val="solid"/>
          <a:miter lim="800000"/>
        </a:ln>
        <a:effectLst>
          <a:outerShdw blurRad="558800" sx="104000" sy="104000" algn="ctr" rotWithShape="0">
            <a:prstClr val="black">
              <a:alpha val="26000"/>
            </a:prstClr>
          </a:outerShdw>
        </a:effectLst>
      </dsp:spPr>
      <dsp:style>
        <a:lnRef idx="2">
          <a:schemeClr val="accent6">
            <a:shade val="50000"/>
          </a:schemeClr>
        </a:lnRef>
        <a:fillRef idx="1">
          <a:schemeClr val="accent6"/>
        </a:fillRef>
        <a:effectRef idx="0">
          <a:schemeClr val="accent6"/>
        </a:effectRef>
        <a:fontRef idx="minor">
          <a:schemeClr val="lt1"/>
        </a:fontRef>
      </dsp:style>
    </dsp:sp>
    <dsp:sp modelId="{B1387442-75B2-4C24-84E8-E1A9020C481F}">
      <dsp:nvSpPr>
        <dsp:cNvPr id="0" name=""/>
        <dsp:cNvSpPr/>
      </dsp:nvSpPr>
      <dsp:spPr>
        <a:xfrm>
          <a:off x="1038959" y="2279681"/>
          <a:ext cx="1078011" cy="15431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b="1" i="0" kern="1200" dirty="0">
              <a:latin typeface="Montserrat SemiBold" pitchFamily="2" charset="77"/>
              <a:cs typeface="Arial" panose="020B0604020202020204" pitchFamily="34" charset="0"/>
            </a:rPr>
            <a:t>Critical reflection at the community and group levels</a:t>
          </a:r>
        </a:p>
      </dsp:txBody>
      <dsp:txXfrm>
        <a:off x="1038959" y="2279681"/>
        <a:ext cx="1078011" cy="1543176"/>
      </dsp:txXfrm>
    </dsp:sp>
    <dsp:sp modelId="{E7451E18-7892-4167-A775-36839AABD239}">
      <dsp:nvSpPr>
        <dsp:cNvPr id="0" name=""/>
        <dsp:cNvSpPr/>
      </dsp:nvSpPr>
      <dsp:spPr>
        <a:xfrm>
          <a:off x="1278101" y="3439020"/>
          <a:ext cx="1834422" cy="1835157"/>
        </a:xfrm>
        <a:prstGeom prst="blockArc">
          <a:avLst>
            <a:gd name="adj1" fmla="val 13500000"/>
            <a:gd name="adj2" fmla="val 10800000"/>
            <a:gd name="adj3" fmla="val 12740"/>
          </a:avLst>
        </a:prstGeom>
        <a:solidFill>
          <a:schemeClr val="accent2">
            <a:lumMod val="60000"/>
            <a:lumOff val="40000"/>
          </a:schemeClr>
        </a:solidFill>
        <a:ln w="19050" cap="flat" cmpd="sng" algn="ctr">
          <a:noFill/>
          <a:prstDash val="solid"/>
          <a:miter lim="800000"/>
        </a:ln>
        <a:effectLst>
          <a:outerShdw blurRad="558800" sx="104000" sy="104000" algn="ctr" rotWithShape="0">
            <a:prstClr val="black">
              <a:alpha val="26000"/>
            </a:prstClr>
          </a:outerShdw>
        </a:effectLst>
      </dsp:spPr>
      <dsp:style>
        <a:lnRef idx="2">
          <a:scrgbClr r="0" g="0" b="0"/>
        </a:lnRef>
        <a:fillRef idx="1">
          <a:scrgbClr r="0" g="0" b="0"/>
        </a:fillRef>
        <a:effectRef idx="0">
          <a:scrgbClr r="0" g="0" b="0"/>
        </a:effectRef>
        <a:fontRef idx="minor">
          <a:schemeClr val="lt1"/>
        </a:fontRef>
      </dsp:style>
    </dsp:sp>
    <dsp:sp modelId="{AD01B337-081E-47B9-8DDF-F43E18833E61}">
      <dsp:nvSpPr>
        <dsp:cNvPr id="0" name=""/>
        <dsp:cNvSpPr/>
      </dsp:nvSpPr>
      <dsp:spPr>
        <a:xfrm>
          <a:off x="1603228" y="3988259"/>
          <a:ext cx="1180476" cy="9386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b="1" i="0" kern="1200" dirty="0">
              <a:latin typeface="Montserrat SemiBold" pitchFamily="2" charset="77"/>
              <a:cs typeface="Arial" panose="020B0604020202020204" pitchFamily="34" charset="0"/>
            </a:rPr>
            <a:t>Actions to address unequal power relations developed at the group level</a:t>
          </a:r>
        </a:p>
      </dsp:txBody>
      <dsp:txXfrm>
        <a:off x="1603228" y="3988259"/>
        <a:ext cx="1180476" cy="9386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3BA565-85EF-4FA6-9ED8-DA41FB2473D0}">
      <dsp:nvSpPr>
        <dsp:cNvPr id="0" name=""/>
        <dsp:cNvSpPr/>
      </dsp:nvSpPr>
      <dsp:spPr>
        <a:xfrm>
          <a:off x="1618490" y="1498789"/>
          <a:ext cx="2368291" cy="2283389"/>
        </a:xfrm>
        <a:prstGeom prst="ellipse">
          <a:avLst/>
        </a:prstGeom>
        <a:solidFill>
          <a:srgbClr val="A2287E">
            <a:alpha val="76000"/>
          </a:srgbClr>
        </a:solidFill>
        <a:ln w="6350" cap="flat" cmpd="sng" algn="ctr">
          <a:solidFill>
            <a:srgbClr val="A2287E">
              <a:alpha val="6000"/>
            </a:srgbClr>
          </a:solidFill>
          <a:prstDash val="solid"/>
          <a:miter lim="800000"/>
        </a:ln>
        <a:effectLst>
          <a:outerShdw blurRad="431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100000"/>
            </a:lnSpc>
            <a:spcBef>
              <a:spcPct val="0"/>
            </a:spcBef>
            <a:spcAft>
              <a:spcPts val="0"/>
            </a:spcAft>
            <a:buNone/>
          </a:pPr>
          <a:r>
            <a:rPr lang="en-US" altLang="en-US" sz="1400" b="0" i="0" kern="1200" dirty="0">
              <a:solidFill>
                <a:schemeClr val="tx1"/>
              </a:solidFill>
              <a:latin typeface="Montserrat Medium" pitchFamily="2" charset="77"/>
              <a:cs typeface="Arial"/>
            </a:rPr>
            <a:t>Test improved fish processing technologies with PAR groups in </a:t>
          </a:r>
        </a:p>
        <a:p>
          <a:pPr marL="0" lvl="0" indent="0" algn="ctr" defTabSz="622300">
            <a:lnSpc>
              <a:spcPct val="100000"/>
            </a:lnSpc>
            <a:spcBef>
              <a:spcPct val="0"/>
            </a:spcBef>
            <a:spcAft>
              <a:spcPts val="0"/>
            </a:spcAft>
            <a:buNone/>
          </a:pPr>
          <a:r>
            <a:rPr lang="en-US" altLang="en-US" sz="1400" b="0" i="0" kern="1200" dirty="0">
              <a:solidFill>
                <a:schemeClr val="tx1"/>
              </a:solidFill>
              <a:latin typeface="Montserrat Medium" pitchFamily="2" charset="77"/>
              <a:cs typeface="Arial"/>
            </a:rPr>
            <a:t>all 6 camps</a:t>
          </a:r>
          <a:endParaRPr lang="en-US" sz="1400" b="0" i="0" kern="1200" dirty="0">
            <a:solidFill>
              <a:schemeClr val="tx1"/>
            </a:solidFill>
            <a:latin typeface="Montserrat Medium" pitchFamily="2" charset="77"/>
          </a:endParaRPr>
        </a:p>
      </dsp:txBody>
      <dsp:txXfrm>
        <a:off x="1965318" y="1833184"/>
        <a:ext cx="1674635" cy="1614599"/>
      </dsp:txXfrm>
    </dsp:sp>
    <dsp:sp modelId="{627E6BC5-F39D-47B6-BC12-071D51CC2B04}">
      <dsp:nvSpPr>
        <dsp:cNvPr id="0" name=""/>
        <dsp:cNvSpPr/>
      </dsp:nvSpPr>
      <dsp:spPr>
        <a:xfrm rot="14026980">
          <a:off x="1657570" y="1311657"/>
          <a:ext cx="496589" cy="504211"/>
        </a:xfrm>
        <a:prstGeom prst="leftArrow">
          <a:avLst>
            <a:gd name="adj1" fmla="val 60000"/>
            <a:gd name="adj2" fmla="val 50000"/>
          </a:avLst>
        </a:prstGeom>
        <a:solidFill>
          <a:schemeClr val="bg1">
            <a:lumMod val="65000"/>
          </a:schemeClr>
        </a:solidFill>
        <a:ln w="6350">
          <a:solidFill>
            <a:schemeClr val="bg1">
              <a:lumMod val="65000"/>
              <a:alpha val="6000"/>
            </a:schemeClr>
          </a:solidFill>
        </a:ln>
        <a:effectLst>
          <a:outerShdw blurRad="431800" sx="104000" sy="104000" algn="ctr" rotWithShape="0">
            <a:prstClr val="black">
              <a:alpha val="36000"/>
            </a:prstClr>
          </a:outerShdw>
        </a:effectLst>
      </dsp:spPr>
      <dsp:style>
        <a:lnRef idx="0">
          <a:scrgbClr r="0" g="0" b="0"/>
        </a:lnRef>
        <a:fillRef idx="1">
          <a:scrgbClr r="0" g="0" b="0"/>
        </a:fillRef>
        <a:effectRef idx="0">
          <a:scrgbClr r="0" g="0" b="0"/>
        </a:effectRef>
        <a:fontRef idx="minor">
          <a:schemeClr val="lt1"/>
        </a:fontRef>
      </dsp:style>
    </dsp:sp>
    <dsp:sp modelId="{AF455E51-176C-467E-B25E-C971405725C3}">
      <dsp:nvSpPr>
        <dsp:cNvPr id="0" name=""/>
        <dsp:cNvSpPr/>
      </dsp:nvSpPr>
      <dsp:spPr>
        <a:xfrm>
          <a:off x="517740" y="102793"/>
          <a:ext cx="1680705" cy="1130402"/>
        </a:xfrm>
        <a:prstGeom prst="roundRect">
          <a:avLst>
            <a:gd name="adj" fmla="val 10000"/>
          </a:avLst>
        </a:prstGeom>
        <a:solidFill>
          <a:srgbClr val="A2287E">
            <a:alpha val="36000"/>
          </a:srgbClr>
        </a:solidFill>
        <a:ln w="6350" cap="flat" cmpd="sng" algn="ctr">
          <a:solidFill>
            <a:srgbClr val="A2287E">
              <a:alpha val="6000"/>
            </a:srgbClr>
          </a:solidFill>
          <a:prstDash val="solid"/>
          <a:miter lim="800000"/>
        </a:ln>
        <a:effectLst>
          <a:outerShdw blurRad="431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ts val="0"/>
            </a:spcAft>
            <a:buNone/>
          </a:pPr>
          <a:r>
            <a:rPr lang="en-US" altLang="en-US" sz="1400" b="0" i="0" kern="1200" dirty="0">
              <a:solidFill>
                <a:schemeClr val="tx1"/>
              </a:solidFill>
              <a:latin typeface="Montserrat Medium" pitchFamily="2" charset="77"/>
              <a:cs typeface="Arial"/>
            </a:rPr>
            <a:t>Implement </a:t>
          </a:r>
        </a:p>
        <a:p>
          <a:pPr marL="0" lvl="0" indent="0" algn="ctr" defTabSz="622300">
            <a:lnSpc>
              <a:spcPct val="100000"/>
            </a:lnSpc>
            <a:spcBef>
              <a:spcPct val="0"/>
            </a:spcBef>
            <a:spcAft>
              <a:spcPts val="0"/>
            </a:spcAft>
            <a:buNone/>
          </a:pPr>
          <a:r>
            <a:rPr lang="en-US" altLang="en-US" sz="1400" b="0" i="0" kern="1200" dirty="0">
              <a:solidFill>
                <a:schemeClr val="tx1"/>
              </a:solidFill>
              <a:latin typeface="Montserrat Medium" pitchFamily="2" charset="77"/>
              <a:cs typeface="Arial"/>
            </a:rPr>
            <a:t>a PGNA </a:t>
          </a:r>
        </a:p>
        <a:p>
          <a:pPr marL="0" lvl="0" indent="0" algn="ctr" defTabSz="622300">
            <a:lnSpc>
              <a:spcPct val="100000"/>
            </a:lnSpc>
            <a:spcBef>
              <a:spcPct val="0"/>
            </a:spcBef>
            <a:spcAft>
              <a:spcPts val="0"/>
            </a:spcAft>
            <a:buNone/>
          </a:pPr>
          <a:r>
            <a:rPr lang="en-US" altLang="en-US" sz="1400" b="0" i="0" kern="1200" dirty="0">
              <a:solidFill>
                <a:schemeClr val="tx1"/>
              </a:solidFill>
              <a:latin typeface="Montserrat Medium" pitchFamily="2" charset="77"/>
              <a:cs typeface="Arial"/>
            </a:rPr>
            <a:t>in all 6 camps</a:t>
          </a:r>
          <a:endParaRPr lang="en-US" sz="1400" b="0" i="0" kern="1200" dirty="0">
            <a:solidFill>
              <a:schemeClr val="tx1"/>
            </a:solidFill>
            <a:latin typeface="Montserrat Medium" pitchFamily="2" charset="77"/>
          </a:endParaRPr>
        </a:p>
      </dsp:txBody>
      <dsp:txXfrm>
        <a:off x="550848" y="135901"/>
        <a:ext cx="1614489" cy="1064186"/>
      </dsp:txXfrm>
    </dsp:sp>
    <dsp:sp modelId="{E2415BE2-5EE1-452B-90EA-69F16540EDC0}">
      <dsp:nvSpPr>
        <dsp:cNvPr id="0" name=""/>
        <dsp:cNvSpPr/>
      </dsp:nvSpPr>
      <dsp:spPr>
        <a:xfrm rot="18418542">
          <a:off x="3455725" y="1290459"/>
          <a:ext cx="512480" cy="504211"/>
        </a:xfrm>
        <a:prstGeom prst="leftArrow">
          <a:avLst>
            <a:gd name="adj1" fmla="val 60000"/>
            <a:gd name="adj2" fmla="val 50000"/>
          </a:avLst>
        </a:prstGeom>
        <a:solidFill>
          <a:schemeClr val="bg1">
            <a:lumMod val="65000"/>
          </a:schemeClr>
        </a:solidFill>
        <a:ln w="6350">
          <a:solidFill>
            <a:schemeClr val="bg1">
              <a:lumMod val="65000"/>
              <a:alpha val="6000"/>
            </a:schemeClr>
          </a:solidFill>
        </a:ln>
        <a:effectLst>
          <a:outerShdw blurRad="431800" sx="104000" sy="104000" algn="ctr" rotWithShape="0">
            <a:prstClr val="black">
              <a:alpha val="36000"/>
            </a:prstClr>
          </a:outerShdw>
        </a:effectLst>
      </dsp:spPr>
      <dsp:style>
        <a:lnRef idx="0">
          <a:scrgbClr r="0" g="0" b="0"/>
        </a:lnRef>
        <a:fillRef idx="1">
          <a:scrgbClr r="0" g="0" b="0"/>
        </a:fillRef>
        <a:effectRef idx="0">
          <a:scrgbClr r="0" g="0" b="0"/>
        </a:effectRef>
        <a:fontRef idx="minor">
          <a:schemeClr val="lt1"/>
        </a:fontRef>
      </dsp:style>
    </dsp:sp>
    <dsp:sp modelId="{FE7DEC0C-23E0-49B0-B045-29FE61879F5A}">
      <dsp:nvSpPr>
        <dsp:cNvPr id="0" name=""/>
        <dsp:cNvSpPr/>
      </dsp:nvSpPr>
      <dsp:spPr>
        <a:xfrm>
          <a:off x="3447333" y="102209"/>
          <a:ext cx="1680705" cy="1131612"/>
        </a:xfrm>
        <a:prstGeom prst="roundRect">
          <a:avLst>
            <a:gd name="adj" fmla="val 10000"/>
          </a:avLst>
        </a:prstGeom>
        <a:solidFill>
          <a:srgbClr val="A2287E">
            <a:alpha val="56000"/>
          </a:srgbClr>
        </a:solidFill>
        <a:ln w="6350" cap="flat" cmpd="sng" algn="ctr">
          <a:solidFill>
            <a:srgbClr val="A2287E">
              <a:alpha val="6000"/>
            </a:srgbClr>
          </a:solidFill>
          <a:prstDash val="solid"/>
          <a:miter lim="800000"/>
        </a:ln>
        <a:effectLst>
          <a:outerShdw blurRad="431800" sx="104000" sy="104000" algn="ctr" rotWithShape="0">
            <a:prstClr val="black">
              <a:alpha val="36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100000"/>
            </a:lnSpc>
            <a:spcBef>
              <a:spcPct val="0"/>
            </a:spcBef>
            <a:spcAft>
              <a:spcPts val="0"/>
            </a:spcAft>
            <a:buNone/>
          </a:pPr>
          <a:r>
            <a:rPr lang="en-US" altLang="en-US" sz="1400" b="0" i="0" kern="1200" dirty="0">
              <a:solidFill>
                <a:schemeClr val="tx1"/>
              </a:solidFill>
              <a:latin typeface="Montserrat Medium" pitchFamily="2" charset="77"/>
              <a:cs typeface="Arial"/>
            </a:rPr>
            <a:t>Test GTC </a:t>
          </a:r>
        </a:p>
        <a:p>
          <a:pPr marL="0" lvl="0" indent="0" algn="ctr" defTabSz="622300">
            <a:lnSpc>
              <a:spcPct val="100000"/>
            </a:lnSpc>
            <a:spcBef>
              <a:spcPct val="0"/>
            </a:spcBef>
            <a:spcAft>
              <a:spcPts val="0"/>
            </a:spcAft>
            <a:buNone/>
          </a:pPr>
          <a:r>
            <a:rPr lang="en-US" altLang="en-US" sz="1400" b="0" i="0" kern="1200" dirty="0">
              <a:solidFill>
                <a:schemeClr val="tx1"/>
              </a:solidFill>
              <a:latin typeface="Montserrat Medium" pitchFamily="2" charset="77"/>
              <a:cs typeface="Arial"/>
            </a:rPr>
            <a:t>in 3 out of </a:t>
          </a:r>
        </a:p>
        <a:p>
          <a:pPr marL="0" lvl="0" indent="0" algn="ctr" defTabSz="622300">
            <a:lnSpc>
              <a:spcPct val="100000"/>
            </a:lnSpc>
            <a:spcBef>
              <a:spcPct val="0"/>
            </a:spcBef>
            <a:spcAft>
              <a:spcPts val="0"/>
            </a:spcAft>
            <a:buNone/>
          </a:pPr>
          <a:r>
            <a:rPr lang="en-US" altLang="en-US" sz="1400" b="0" i="0" kern="1200" dirty="0">
              <a:solidFill>
                <a:schemeClr val="tx1"/>
              </a:solidFill>
              <a:latin typeface="Montserrat Medium" pitchFamily="2" charset="77"/>
              <a:cs typeface="Arial"/>
            </a:rPr>
            <a:t>6 camps</a:t>
          </a:r>
          <a:endParaRPr lang="en-US" sz="1400" b="0" i="0" kern="1200" dirty="0">
            <a:solidFill>
              <a:schemeClr val="tx1"/>
            </a:solidFill>
            <a:latin typeface="Montserrat Medium" pitchFamily="2" charset="77"/>
          </a:endParaRPr>
        </a:p>
      </dsp:txBody>
      <dsp:txXfrm>
        <a:off x="3480477" y="135353"/>
        <a:ext cx="1614417" cy="106532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2971800" cy="467311"/>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1"/>
            <a:ext cx="2971800" cy="467311"/>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46555"/>
            <a:ext cx="2971800" cy="46731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846555"/>
            <a:ext cx="2971800" cy="46731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30838b89d9c_0_0:notes"/>
          <p:cNvSpPr txBox="1">
            <a:spLocks noGrp="1"/>
          </p:cNvSpPr>
          <p:nvPr>
            <p:ph type="body" idx="1"/>
          </p:nvPr>
        </p:nvSpPr>
        <p:spPr>
          <a:xfrm>
            <a:off x="685801" y="4482296"/>
            <a:ext cx="5486400" cy="3667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5" name="Google Shape;45;g30838b89d9c_0_0: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18: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1" dirty="0">
                <a:solidFill>
                  <a:schemeClr val="tx1"/>
                </a:solidFill>
                <a:latin typeface="Montserrat" pitchFamily="2" charset="77"/>
              </a:rPr>
              <a:t>Read Slide</a:t>
            </a:r>
          </a:p>
          <a:p>
            <a:pPr marL="0" lvl="0" indent="0" algn="l" rtl="0">
              <a:spcBef>
                <a:spcPts val="0"/>
              </a:spcBef>
              <a:spcAft>
                <a:spcPts val="0"/>
              </a:spcAft>
              <a:buNone/>
            </a:pPr>
            <a:endParaRPr dirty="0"/>
          </a:p>
        </p:txBody>
      </p:sp>
      <p:sp>
        <p:nvSpPr>
          <p:cNvPr id="106" name="Google Shape;106;p18: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9381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E4C747-1EC0-CF9D-C5AF-D49D3FEAF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F48ACE-47E9-5EC3-2B8D-00447ABB17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5CE621-2E11-85C1-AE50-B13E5E155738}"/>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effectLst/>
                <a:latin typeface="Montserrat" pitchFamily="2" charset="77"/>
              </a:rPr>
              <a:t>There are a few operational distinctions between gender transformative approaches and other gender aware approaches. These include…</a:t>
            </a:r>
            <a:r>
              <a:rPr lang="en-US" sz="1200" b="0" i="1" dirty="0">
                <a:solidFill>
                  <a:schemeClr val="tx1"/>
                </a:solidFill>
                <a:latin typeface="Montserrat" pitchFamily="2" charset="77"/>
              </a:rPr>
              <a:t>Read Slide</a:t>
            </a:r>
          </a:p>
          <a:p>
            <a:endParaRPr lang="en-US" dirty="0"/>
          </a:p>
        </p:txBody>
      </p:sp>
      <p:sp>
        <p:nvSpPr>
          <p:cNvPr id="4" name="Slide Number Placeholder 3">
            <a:extLst>
              <a:ext uri="{FF2B5EF4-FFF2-40B4-BE49-F238E27FC236}">
                <a16:creationId xmlns:a16="http://schemas.microsoft.com/office/drawing/2014/main" id="{FFA0CC03-CEBD-75DF-150C-A2987D6D253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78655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E4C747-1EC0-CF9D-C5AF-D49D3FEAF5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F48ACE-47E9-5EC3-2B8D-00447ABB17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5CE621-2E11-85C1-AE50-B13E5E15573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effectLst/>
                <a:latin typeface="Montserrat" pitchFamily="2" charset="77"/>
              </a:rPr>
              <a:t>Throughout this module we are going to provide examples of gender transformative tools and methodologies that are out there that can be used in gender transformative approaches. It is important to understand that GTAs are not the tools themselves  (gender transformative methodologies are not by themselves gender transformative approaches) but rather they are…</a:t>
            </a:r>
            <a:r>
              <a:rPr lang="en-US" sz="1200" b="0" i="1" dirty="0">
                <a:solidFill>
                  <a:schemeClr val="tx1"/>
                </a:solidFill>
                <a:latin typeface="Montserrat" pitchFamily="2" charset="77"/>
              </a:rPr>
              <a:t>Read Slide</a:t>
            </a:r>
          </a:p>
          <a:p>
            <a:endParaRPr lang="en-US" dirty="0"/>
          </a:p>
        </p:txBody>
      </p:sp>
      <p:sp>
        <p:nvSpPr>
          <p:cNvPr id="4" name="Slide Number Placeholder 3">
            <a:extLst>
              <a:ext uri="{FF2B5EF4-FFF2-40B4-BE49-F238E27FC236}">
                <a16:creationId xmlns:a16="http://schemas.microsoft.com/office/drawing/2014/main" id="{FFA0CC03-CEBD-75DF-150C-A2987D6D253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78655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EA38C7-9C74-2D91-2D7F-133F636872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8F289B-109C-87E3-71AA-C1C96676E6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D963D7-5281-1C1E-6BEF-9E7C0A46E383}"/>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0" dirty="0">
                <a:solidFill>
                  <a:schemeClr val="tx1"/>
                </a:solidFill>
                <a:latin typeface="Montserrat" pitchFamily="2" charset="77"/>
              </a:rPr>
              <a:t>The project cycle in research and development programs is typically depicted in a cycle like this diagram. What we are going to talk about today is how gender transformative approaches are integrated across each phase of this project cycle and that their integration into each phase occurs as part of an iterative process. </a:t>
            </a:r>
            <a:r>
              <a:rPr lang="en-US" b="0" i="1" dirty="0">
                <a:solidFill>
                  <a:schemeClr val="tx1"/>
                </a:solidFill>
                <a:latin typeface="Montserrat" pitchFamily="2" charset="77"/>
              </a:rPr>
              <a:t>Read Slide</a:t>
            </a:r>
          </a:p>
          <a:p>
            <a:endParaRPr lang="en-US" dirty="0"/>
          </a:p>
        </p:txBody>
      </p:sp>
      <p:sp>
        <p:nvSpPr>
          <p:cNvPr id="4" name="Slide Number Placeholder 3">
            <a:extLst>
              <a:ext uri="{FF2B5EF4-FFF2-40B4-BE49-F238E27FC236}">
                <a16:creationId xmlns:a16="http://schemas.microsoft.com/office/drawing/2014/main" id="{A2A4F14B-5203-5C55-555E-F9F2FA3B83E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946093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7C8C2-E371-8D17-20F1-1FA1BB7CC3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245ABB-840F-0D7D-B540-34FD3CCCBF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CD6375-5E52-C0E1-3261-C3B48C32C75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1" dirty="0">
                <a:solidFill>
                  <a:schemeClr val="tx1"/>
                </a:solidFill>
                <a:latin typeface="Montserrat" pitchFamily="2" charset="77"/>
              </a:rPr>
              <a:t>Read Slide and note that</a:t>
            </a:r>
            <a:r>
              <a:rPr lang="en-US" b="0" i="0" dirty="0">
                <a:solidFill>
                  <a:schemeClr val="tx1"/>
                </a:solidFill>
                <a:latin typeface="Montserrat" pitchFamily="2" charset="77"/>
              </a:rPr>
              <a:t>  - Operationalizing gender transformative approaches across aspects of an organization is often referred to as gender mainstreaming</a:t>
            </a:r>
          </a:p>
        </p:txBody>
      </p:sp>
      <p:sp>
        <p:nvSpPr>
          <p:cNvPr id="4" name="Slide Number Placeholder 3">
            <a:extLst>
              <a:ext uri="{FF2B5EF4-FFF2-40B4-BE49-F238E27FC236}">
                <a16:creationId xmlns:a16="http://schemas.microsoft.com/office/drawing/2014/main" id="{0E997DEA-D40B-5DB0-77A4-90003CBCEA9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00778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E00437-286A-A872-4170-D423803081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37C6FB-8109-BA15-152B-62A385B03D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C124FC-362F-5130-2831-58B2D107D9B9}"/>
              </a:ext>
            </a:extLst>
          </p:cNvPr>
          <p:cNvSpPr>
            <a:spLocks noGrp="1"/>
          </p:cNvSpPr>
          <p:nvPr>
            <p:ph type="body" idx="1"/>
          </p:nvPr>
        </p:nvSpPr>
        <p:spPr/>
        <p:txBody>
          <a:bodyPr/>
          <a:lstStyle/>
          <a:p>
            <a:r>
              <a:rPr lang="en-US" b="0" i="0" dirty="0">
                <a:solidFill>
                  <a:schemeClr val="tx1"/>
                </a:solidFill>
                <a:latin typeface="Montserrat" pitchFamily="2" charset="77"/>
              </a:rPr>
              <a:t>Here is another visual showing how GTA is also integrated within research, practice and outcomes. </a:t>
            </a:r>
            <a:r>
              <a:rPr lang="en-US" b="0" i="1" dirty="0">
                <a:solidFill>
                  <a:schemeClr val="tx1"/>
                </a:solidFill>
                <a:latin typeface="Montserrat" pitchFamily="2" charset="77"/>
              </a:rPr>
              <a:t>Read Slide </a:t>
            </a:r>
          </a:p>
        </p:txBody>
      </p:sp>
      <p:sp>
        <p:nvSpPr>
          <p:cNvPr id="4" name="Slide Number Placeholder 3">
            <a:extLst>
              <a:ext uri="{FF2B5EF4-FFF2-40B4-BE49-F238E27FC236}">
                <a16:creationId xmlns:a16="http://schemas.microsoft.com/office/drawing/2014/main" id="{140B9141-9EC0-006A-76E5-EEE9F57E39AE}"/>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5421355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60AC563D-B2C0-6397-E1F8-B4F729762F04}"/>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3B2B9F38-0C52-9254-AE5F-3714E5F6172E}"/>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1" dirty="0">
                <a:solidFill>
                  <a:schemeClr val="tx1"/>
                </a:solidFill>
                <a:latin typeface="Montserrat" pitchFamily="2" charset="77"/>
              </a:rPr>
              <a:t>Read Slide</a:t>
            </a:r>
          </a:p>
          <a:p>
            <a:pPr marL="0" lvl="0" indent="0" algn="l" rtl="0">
              <a:spcBef>
                <a:spcPts val="0"/>
              </a:spcBef>
              <a:spcAft>
                <a:spcPts val="0"/>
              </a:spcAft>
              <a:buNone/>
            </a:pPr>
            <a:endParaRPr dirty="0"/>
          </a:p>
        </p:txBody>
      </p:sp>
      <p:sp>
        <p:nvSpPr>
          <p:cNvPr id="106" name="Google Shape;106;p18:notes">
            <a:extLst>
              <a:ext uri="{FF2B5EF4-FFF2-40B4-BE49-F238E27FC236}">
                <a16:creationId xmlns:a16="http://schemas.microsoft.com/office/drawing/2014/main" id="{BC0D7FF5-4530-6DDE-397B-A4D2030C88C1}"/>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3166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DA493-D883-CB48-8223-B264973F59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57A849-6809-DBDD-952C-83FCC5B2B4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01F088-A051-A8DF-526E-B23059BC721B}"/>
              </a:ext>
            </a:extLst>
          </p:cNvPr>
          <p:cNvSpPr>
            <a:spLocks noGrp="1"/>
          </p:cNvSpPr>
          <p:nvPr>
            <p:ph type="body" idx="1"/>
          </p:nvPr>
        </p:nvSpPr>
        <p:spPr/>
        <p:txBody>
          <a:bodyPr/>
          <a:lstStyle/>
          <a:p>
            <a:pPr marL="0" lvl="0" indent="0" algn="l" rtl="0">
              <a:lnSpc>
                <a:spcPct val="90000"/>
              </a:lnSpc>
              <a:spcBef>
                <a:spcPts val="1600"/>
              </a:spcBef>
              <a:spcAft>
                <a:spcPts val="0"/>
              </a:spcAft>
              <a:buClr>
                <a:srgbClr val="7F7F7F"/>
              </a:buClr>
              <a:buSzPct val="100000"/>
              <a:buNone/>
            </a:pPr>
            <a:r>
              <a:rPr lang="en-US" sz="1200" b="0" i="0" dirty="0">
                <a:solidFill>
                  <a:schemeClr val="tx1"/>
                </a:solidFill>
                <a:latin typeface="Montserrat" pitchFamily="2" charset="77"/>
              </a:rPr>
              <a:t>Although this is a cycle if you are first starting out you will want to start by seeking deep understanding of the social, historical, cultural, and gender context (e.g., gender norms, power dynamics in the household and value chain) is an essential first step. To accomplish this, you will want to begin with social and gender analysis. </a:t>
            </a:r>
            <a:r>
              <a:rPr lang="en-US" sz="1200" b="0" i="1" dirty="0">
                <a:solidFill>
                  <a:schemeClr val="tx1"/>
                </a:solidFill>
                <a:latin typeface="Montserrat" pitchFamily="2" charset="77"/>
              </a:rPr>
              <a:t>Read Slide</a:t>
            </a:r>
            <a:endParaRPr lang="en-US" sz="1200" b="0" i="1" u="sng" dirty="0">
              <a:solidFill>
                <a:schemeClr val="tx1"/>
              </a:solidFill>
              <a:latin typeface="Montserrat" pitchFamily="2" charset="77"/>
            </a:endParaRPr>
          </a:p>
        </p:txBody>
      </p:sp>
      <p:sp>
        <p:nvSpPr>
          <p:cNvPr id="4" name="Slide Number Placeholder 3">
            <a:extLst>
              <a:ext uri="{FF2B5EF4-FFF2-40B4-BE49-F238E27FC236}">
                <a16:creationId xmlns:a16="http://schemas.microsoft.com/office/drawing/2014/main" id="{9EA9DF53-DA77-6CBA-DC0F-2F93E13B340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757547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5CFFC-8B28-E3DA-90B4-1D55BD2EBF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27C46A-F15A-DBA4-997E-401CA7F937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05E1E2-FA0A-973A-D5CA-619B7FE82F77}"/>
              </a:ext>
            </a:extLst>
          </p:cNvPr>
          <p:cNvSpPr>
            <a:spLocks noGrp="1"/>
          </p:cNvSpPr>
          <p:nvPr>
            <p:ph type="body" idx="1"/>
          </p:nvPr>
        </p:nvSpPr>
        <p:spPr/>
        <p:txBody>
          <a:bodyPr/>
          <a:lstStyle/>
          <a:p>
            <a:pPr marL="0" lvl="0" indent="0" algn="l" rtl="0">
              <a:spcBef>
                <a:spcPts val="0"/>
              </a:spcBef>
              <a:spcAft>
                <a:spcPts val="0"/>
              </a:spcAft>
              <a:buNone/>
            </a:pPr>
            <a:r>
              <a:rPr lang="en-US" b="0" i="0" dirty="0">
                <a:solidFill>
                  <a:schemeClr val="tx1"/>
                </a:solidFill>
                <a:latin typeface="Montserrat" pitchFamily="2" charset="77"/>
              </a:rPr>
              <a:t>A Social and Gender analysis… </a:t>
            </a:r>
            <a:r>
              <a:rPr lang="en-US" b="0" i="1" dirty="0">
                <a:solidFill>
                  <a:schemeClr val="tx1"/>
                </a:solidFill>
                <a:latin typeface="Montserrat" pitchFamily="2" charset="77"/>
              </a:rPr>
              <a:t>Read Slide</a:t>
            </a:r>
          </a:p>
          <a:p>
            <a:endParaRPr lang="en-US" dirty="0"/>
          </a:p>
        </p:txBody>
      </p:sp>
      <p:sp>
        <p:nvSpPr>
          <p:cNvPr id="4" name="Slide Number Placeholder 3">
            <a:extLst>
              <a:ext uri="{FF2B5EF4-FFF2-40B4-BE49-F238E27FC236}">
                <a16:creationId xmlns:a16="http://schemas.microsoft.com/office/drawing/2014/main" id="{752FD3D9-B2BA-6BF2-605E-482747ECCBB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0915550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E1BCA-7639-A866-C28A-5AC8485CE6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9DDD92-C5E2-EF4E-8B22-6BF559688E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16DBC5-E34C-72E4-E1A2-11F42013D541}"/>
              </a:ext>
            </a:extLst>
          </p:cNvPr>
          <p:cNvSpPr>
            <a:spLocks noGrp="1"/>
          </p:cNvSpPr>
          <p:nvPr>
            <p:ph type="body" idx="1"/>
          </p:nvPr>
        </p:nvSpPr>
        <p:spPr/>
        <p:txBody>
          <a:bodyPr/>
          <a:lstStyle/>
          <a:p>
            <a:r>
              <a:rPr lang="en-US" sz="1200" dirty="0">
                <a:solidFill>
                  <a:schemeClr val="tx1"/>
                </a:solidFill>
                <a:latin typeface="Montserrat" pitchFamily="2" charset="77"/>
              </a:rPr>
              <a:t>These are some questions to ask to understand gender inequality:</a:t>
            </a:r>
          </a:p>
          <a:p>
            <a:pPr marL="571500" indent="-342900">
              <a:buFont typeface="Arial" panose="020B0604020202020204" pitchFamily="34" charset="0"/>
              <a:buChar char="•"/>
            </a:pPr>
            <a:r>
              <a:rPr lang="en-US" sz="1200" b="1" dirty="0">
                <a:solidFill>
                  <a:schemeClr val="tx1"/>
                </a:solidFill>
                <a:latin typeface="Montserrat" pitchFamily="2" charset="77"/>
              </a:rPr>
              <a:t>Who does what? </a:t>
            </a:r>
            <a:r>
              <a:rPr lang="en-US" sz="1200" dirty="0">
                <a:solidFill>
                  <a:schemeClr val="tx1"/>
                </a:solidFill>
                <a:latin typeface="Montserrat" pitchFamily="2" charset="77"/>
              </a:rPr>
              <a:t>Distribution of roles and responsibilities among women, men, girls and boys (paid and unpaid work); </a:t>
            </a:r>
          </a:p>
          <a:p>
            <a:pPr marL="571500" indent="-342900">
              <a:buFont typeface="Arial" panose="020B0604020202020204" pitchFamily="34" charset="0"/>
              <a:buChar char="•"/>
            </a:pPr>
            <a:r>
              <a:rPr lang="en-US" sz="1200" b="1" dirty="0">
                <a:solidFill>
                  <a:schemeClr val="tx1"/>
                </a:solidFill>
                <a:latin typeface="Montserrat" pitchFamily="2" charset="77"/>
              </a:rPr>
              <a:t>Who has access to what?</a:t>
            </a:r>
            <a:r>
              <a:rPr lang="en-US" sz="1200" dirty="0">
                <a:solidFill>
                  <a:schemeClr val="tx1"/>
                </a:solidFill>
                <a:latin typeface="Montserrat" pitchFamily="2" charset="77"/>
              </a:rPr>
              <a:t> Gendered access to services, technology, knowledge, finance and assets, sexual and reproductive health services (including gender-based violence), social protection services, education, and nutritious and diverse food, all relevant to improving the livelihoods and well-being of women, men, girls and boys in food systems; </a:t>
            </a:r>
          </a:p>
          <a:p>
            <a:pPr marL="571500" indent="-342900">
              <a:buFont typeface="Arial" panose="020B0604020202020204" pitchFamily="34" charset="0"/>
              <a:buChar char="•"/>
            </a:pPr>
            <a:r>
              <a:rPr lang="en-US" sz="1200" b="1" dirty="0">
                <a:solidFill>
                  <a:schemeClr val="tx1"/>
                </a:solidFill>
                <a:latin typeface="Montserrat" pitchFamily="2" charset="77"/>
              </a:rPr>
              <a:t>Who owns what? </a:t>
            </a:r>
            <a:r>
              <a:rPr lang="en-US" sz="1200" dirty="0">
                <a:solidFill>
                  <a:schemeClr val="tx1"/>
                </a:solidFill>
                <a:latin typeface="Montserrat" pitchFamily="2" charset="77"/>
              </a:rPr>
              <a:t>Gendered ownership of productive resources and assets, including land, water rights, bank accounts, house titles, transport, etc.; </a:t>
            </a:r>
          </a:p>
          <a:p>
            <a:pPr marL="571500" indent="-342900">
              <a:buFont typeface="Arial" panose="020B0604020202020204" pitchFamily="34" charset="0"/>
              <a:buChar char="•"/>
            </a:pPr>
            <a:r>
              <a:rPr lang="en-US" sz="1200" b="1" dirty="0">
                <a:solidFill>
                  <a:schemeClr val="tx1"/>
                </a:solidFill>
                <a:latin typeface="Montserrat" pitchFamily="2" charset="77"/>
              </a:rPr>
              <a:t>Who decides what? </a:t>
            </a:r>
            <a:r>
              <a:rPr lang="en-US" sz="1200" dirty="0">
                <a:solidFill>
                  <a:schemeClr val="tx1"/>
                </a:solidFill>
                <a:latin typeface="Montserrat" pitchFamily="2" charset="77"/>
              </a:rPr>
              <a:t>Gendered decision-making power dynamics regarding assets, resources (e.g. use of water), production (e.g. decisions on </a:t>
            </a:r>
            <a:r>
              <a:rPr lang="en-US" sz="1200" dirty="0" err="1">
                <a:solidFill>
                  <a:schemeClr val="tx1"/>
                </a:solidFill>
                <a:latin typeface="Montserrat" pitchFamily="2" charset="77"/>
              </a:rPr>
              <a:t>implementingclimate</a:t>
            </a:r>
            <a:r>
              <a:rPr lang="en-US" sz="1200" dirty="0">
                <a:solidFill>
                  <a:schemeClr val="tx1"/>
                </a:solidFill>
                <a:latin typeface="Montserrat" pitchFamily="2" charset="77"/>
              </a:rPr>
              <a:t>-resilient agricultural technologies, decisions on prices for sale or purchase), use of income, physical mobility (e.g. attending public gatherings, visiting friends and family), food and nutrition (choosing what to buy and cook), and political and economic mobility of self and others; and </a:t>
            </a:r>
          </a:p>
          <a:p>
            <a:pPr marL="571500" indent="-342900">
              <a:buFont typeface="Arial" panose="020B0604020202020204" pitchFamily="34" charset="0"/>
              <a:buChar char="•"/>
            </a:pPr>
            <a:r>
              <a:rPr lang="en-US" sz="1200" b="1" dirty="0">
                <a:solidFill>
                  <a:schemeClr val="tx1"/>
                </a:solidFill>
                <a:latin typeface="Montserrat" pitchFamily="2" charset="77"/>
              </a:rPr>
              <a:t>Who benefits from what?</a:t>
            </a:r>
            <a:r>
              <a:rPr lang="en-US" sz="1200" dirty="0">
                <a:solidFill>
                  <a:schemeClr val="tx1"/>
                </a:solidFill>
                <a:latin typeface="Montserrat" pitchFamily="2" charset="77"/>
              </a:rPr>
              <a:t> Distribution of social and economic benefits among women, men, girls and boys (e.g. distribution of income and food within the household)</a:t>
            </a:r>
          </a:p>
          <a:p>
            <a:endParaRPr lang="en-US" sz="1200" dirty="0">
              <a:solidFill>
                <a:schemeClr val="tx1"/>
              </a:solidFill>
              <a:latin typeface="Montserrat" pitchFamily="2" charset="77"/>
            </a:endParaRPr>
          </a:p>
          <a:p>
            <a:endParaRPr lang="en-US" sz="1200" dirty="0">
              <a:solidFill>
                <a:schemeClr val="tx1"/>
              </a:solidFill>
              <a:latin typeface="Montserrat" pitchFamily="2" charset="77"/>
            </a:endParaRPr>
          </a:p>
          <a:p>
            <a:r>
              <a:rPr lang="en-US" sz="1200" dirty="0">
                <a:solidFill>
                  <a:schemeClr val="tx1"/>
                </a:solidFill>
                <a:latin typeface="Montserrat" pitchFamily="2" charset="77"/>
              </a:rPr>
              <a:t>FAO, IFAD and WFP. 2024. Step-by-step guide to integrating a gender transformative approach throughout the project cycle. Rome. https://</a:t>
            </a:r>
            <a:r>
              <a:rPr lang="en-US" sz="1200" dirty="0" err="1">
                <a:solidFill>
                  <a:schemeClr val="tx1"/>
                </a:solidFill>
                <a:latin typeface="Montserrat" pitchFamily="2" charset="77"/>
              </a:rPr>
              <a:t>doi.org</a:t>
            </a:r>
            <a:r>
              <a:rPr lang="en-US" sz="1200" dirty="0">
                <a:solidFill>
                  <a:schemeClr val="tx1"/>
                </a:solidFill>
                <a:latin typeface="Montserrat" pitchFamily="2" charset="77"/>
              </a:rPr>
              <a:t>/10.4060/cd2629en</a:t>
            </a:r>
          </a:p>
          <a:p>
            <a:endParaRPr lang="en-US" dirty="0"/>
          </a:p>
        </p:txBody>
      </p:sp>
      <p:sp>
        <p:nvSpPr>
          <p:cNvPr id="4" name="Slide Number Placeholder 3">
            <a:extLst>
              <a:ext uri="{FF2B5EF4-FFF2-40B4-BE49-F238E27FC236}">
                <a16:creationId xmlns:a16="http://schemas.microsoft.com/office/drawing/2014/main" id="{36F0E8F7-FEC2-463C-70AB-968E86CC72C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202417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6:notes"/>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4" name="Google Shape;94;p16: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0963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10F07-DF88-C809-C2A6-B3EA35C938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F6FAA5-0C41-21CA-0F10-A29216D180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15FCDC-EE14-B940-1696-FFF2BE3EF2F3}"/>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chemeClr val="tx1"/>
                </a:solidFill>
                <a:latin typeface="Montserrat" pitchFamily="2" charset="77"/>
              </a:rPr>
              <a:t>But to conduct a gender transformative analysis you will want to seek understanding of underlying causes of gender inequality and therefore you will need to further dig into norms and formal institutions… </a:t>
            </a:r>
            <a:r>
              <a:rPr lang="en-US" sz="1200" i="1" dirty="0">
                <a:solidFill>
                  <a:schemeClr val="tx1"/>
                </a:solidFill>
                <a:latin typeface="Montserrat" pitchFamily="2" charset="77"/>
              </a:rPr>
              <a:t>Read Slide </a:t>
            </a:r>
            <a:endParaRPr lang="en-US" sz="120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85CD81C3-29AC-5EB4-5AB9-90210932DE63}"/>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179176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421035-7FEF-5EB4-A8A9-FAEF8D91CB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AC2FBB-5BD7-470F-8541-146A2BAF0A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93B108-D597-62A5-1159-404F8E9E5E8F}"/>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chemeClr val="tx1"/>
                </a:solidFill>
                <a:latin typeface="Montserrat" pitchFamily="2" charset="77"/>
              </a:rPr>
              <a:t>These are some questions you might want to ask to find out about underlying causes of gender inequality. </a:t>
            </a:r>
            <a:r>
              <a:rPr lang="en-US" sz="1200" i="1" dirty="0">
                <a:solidFill>
                  <a:schemeClr val="tx1"/>
                </a:solidFill>
                <a:latin typeface="Montserrat" pitchFamily="2" charset="77"/>
              </a:rPr>
              <a:t>Read Slide </a:t>
            </a:r>
            <a:endParaRPr lang="en-US" sz="120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F11F2E73-7BD1-EF38-DED4-0B88075A075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0428362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B170C-97BF-6645-43A6-D48080F948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57E1C9-82CA-9EDB-5F97-53A95B51D9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E63989-7F2B-39C1-C0BE-22F3C90A36A7}"/>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chemeClr val="tx1"/>
                </a:solidFill>
                <a:latin typeface="Montserrat" pitchFamily="2" charset="77"/>
              </a:rPr>
              <a:t>Here is an example of a Framework that can be used for gender transformative analysis that was developed under USAID’s Capacity Project. </a:t>
            </a:r>
            <a:r>
              <a:rPr lang="en-US" sz="1200" b="0" i="0" dirty="0">
                <a:solidFill>
                  <a:schemeClr val="tx1"/>
                </a:solidFill>
                <a:effectLst/>
                <a:latin typeface="Montserrat" pitchFamily="2" charset="77"/>
              </a:rPr>
              <a:t>It provides a way to systematize areas of inquiry about gender differences and gender inequalities across different domains of social life, and to examine how these differences affect the lives and health of men, women, boys, and girls and what are there underlying causes.</a:t>
            </a:r>
            <a:r>
              <a:rPr lang="en-US" sz="1200" b="0" i="1" dirty="0">
                <a:solidFill>
                  <a:schemeClr val="tx1"/>
                </a:solidFill>
                <a:effectLst/>
                <a:latin typeface="Montserrat" pitchFamily="2" charset="77"/>
              </a:rPr>
              <a:t> </a:t>
            </a:r>
            <a:r>
              <a:rPr lang="en-US" sz="1200" i="1" dirty="0">
                <a:solidFill>
                  <a:schemeClr val="tx1"/>
                </a:solidFill>
                <a:latin typeface="Montserrat" pitchFamily="2" charset="77"/>
              </a:rPr>
              <a:t>Read Slide</a:t>
            </a:r>
            <a:endParaRPr lang="en-US" sz="120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E1193B85-F977-8BBD-307D-4AC3A486D2DC}"/>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652096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6C882-1A19-1242-1F81-9BF1E600D2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AAA1AD-4B40-942D-D1D6-DC84587AC2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877CB4-33C9-C734-DAA6-783EF6768E98}"/>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i="0" dirty="0">
                <a:solidFill>
                  <a:schemeClr val="tx1"/>
                </a:solidFill>
                <a:latin typeface="Montserrat" pitchFamily="2" charset="77"/>
              </a:rPr>
              <a:t>Here are some suggested approaches to conducting a social and gender analysis and gender transformative analysis. Note that the first 4 suggested approaches here can be used for all gender analyses but as shown by the plus sign to do a gender transformative analysis you will also need to…. </a:t>
            </a:r>
            <a:r>
              <a:rPr lang="en-US" sz="1200" i="1" dirty="0">
                <a:solidFill>
                  <a:schemeClr val="tx1"/>
                </a:solidFill>
                <a:latin typeface="Montserrat" pitchFamily="2" charset="77"/>
              </a:rPr>
              <a:t>Read Slide </a:t>
            </a:r>
            <a:endParaRPr lang="en-US" sz="120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736C4962-A9B8-EA78-305D-A34C8A4DA97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832488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79B90-6A9F-AA1B-9E69-BD9367AF25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EB034E-AF3C-9500-227D-517A2973A8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8D8FFF-7DC6-7FEE-391C-B8F4A760EC2D}"/>
              </a:ext>
            </a:extLst>
          </p:cNvPr>
          <p:cNvSpPr>
            <a:spLocks noGrp="1"/>
          </p:cNvSpPr>
          <p:nvPr>
            <p:ph type="body" idx="1"/>
          </p:nvPr>
        </p:nvSpPr>
        <p:spPr/>
        <p:txBody>
          <a:bodyPr/>
          <a:lstStyle/>
          <a:p>
            <a:r>
              <a:rPr lang="en-US" sz="1200" b="1" dirty="0">
                <a:solidFill>
                  <a:schemeClr val="tx1"/>
                </a:solidFill>
                <a:latin typeface="Montserrat" pitchFamily="2" charset="77"/>
              </a:rPr>
              <a:t>In terms of participatory methodologies</a:t>
            </a:r>
            <a:r>
              <a:rPr lang="en-US" sz="1200" dirty="0">
                <a:solidFill>
                  <a:schemeClr val="tx1"/>
                </a:solidFill>
                <a:latin typeface="Montserrat" pitchFamily="2" charset="77"/>
              </a:rPr>
              <a:t>, a few notable tools include the SNET The SNET is a rapid and participatory learning and action tool for social norms exploration. It provides guidance and exercises to explore social norms that influence specific </a:t>
            </a:r>
            <a:r>
              <a:rPr lang="en-US" sz="1200" dirty="0" err="1">
                <a:solidFill>
                  <a:schemeClr val="tx1"/>
                </a:solidFill>
                <a:latin typeface="Montserrat" pitchFamily="2" charset="77"/>
              </a:rPr>
              <a:t>behaviours</a:t>
            </a:r>
            <a:r>
              <a:rPr lang="en-US" sz="1200" dirty="0">
                <a:solidFill>
                  <a:schemeClr val="tx1"/>
                </a:solidFill>
                <a:latin typeface="Montserrat" pitchFamily="2" charset="77"/>
              </a:rPr>
              <a:t> within a group or community. It can be used as a starting point to inform new or existing interventions and provides a 5 step process to do so which includes: </a:t>
            </a:r>
          </a:p>
          <a:p>
            <a:pPr marL="228600" indent="-228600">
              <a:buFont typeface="+mj-lt"/>
              <a:buAutoNum type="arabicPeriod"/>
            </a:pPr>
            <a:r>
              <a:rPr lang="en-US" sz="1200" dirty="0">
                <a:solidFill>
                  <a:schemeClr val="tx1"/>
                </a:solidFill>
                <a:latin typeface="Montserrat" pitchFamily="2" charset="77"/>
              </a:rPr>
              <a:t>Plan and Prepare – this is where the reading, training and planning happens</a:t>
            </a:r>
          </a:p>
          <a:p>
            <a:pPr marL="228600" indent="-228600">
              <a:buFont typeface="+mj-lt"/>
              <a:buAutoNum type="arabicPeriod"/>
            </a:pPr>
            <a:r>
              <a:rPr lang="en-US" sz="1200" dirty="0">
                <a:solidFill>
                  <a:schemeClr val="tx1"/>
                </a:solidFill>
                <a:latin typeface="Montserrat" pitchFamily="2" charset="77"/>
              </a:rPr>
              <a:t>Identify the Reference groups – this is where field work starts </a:t>
            </a:r>
          </a:p>
          <a:p>
            <a:pPr marL="228600" indent="-228600">
              <a:buFont typeface="+mj-lt"/>
              <a:buAutoNum type="arabicPeriod"/>
            </a:pPr>
            <a:r>
              <a:rPr lang="en-US" sz="1200" dirty="0">
                <a:solidFill>
                  <a:schemeClr val="tx1"/>
                </a:solidFill>
                <a:latin typeface="Montserrat" pitchFamily="2" charset="77"/>
              </a:rPr>
              <a:t>Explore norms – this is the bulk of the field work </a:t>
            </a:r>
          </a:p>
          <a:p>
            <a:pPr marL="228600" indent="-228600">
              <a:buFont typeface="+mj-lt"/>
              <a:buAutoNum type="arabicPeriod"/>
            </a:pPr>
            <a:r>
              <a:rPr lang="en-US" sz="1200" dirty="0">
                <a:solidFill>
                  <a:schemeClr val="tx1"/>
                </a:solidFill>
                <a:latin typeface="Montserrat" pitchFamily="2" charset="77"/>
              </a:rPr>
              <a:t>Analyze findings – the SNET includes rapid processes to analyze findings </a:t>
            </a:r>
          </a:p>
          <a:p>
            <a:pPr marL="228600" indent="-228600">
              <a:buFont typeface="+mj-lt"/>
              <a:buAutoNum type="arabicPeriod"/>
            </a:pPr>
            <a:r>
              <a:rPr lang="en-US" sz="1200" dirty="0">
                <a:solidFill>
                  <a:schemeClr val="tx1"/>
                </a:solidFill>
                <a:latin typeface="Montserrat" pitchFamily="2" charset="77"/>
              </a:rPr>
              <a:t>And Apply Findings – the SNET provides guidance to apply what you’ve learned as your designing or revising your program. </a:t>
            </a:r>
          </a:p>
          <a:p>
            <a:endParaRPr lang="en-US" dirty="0"/>
          </a:p>
        </p:txBody>
      </p:sp>
      <p:sp>
        <p:nvSpPr>
          <p:cNvPr id="4" name="Slide Number Placeholder 3">
            <a:extLst>
              <a:ext uri="{FF2B5EF4-FFF2-40B4-BE49-F238E27FC236}">
                <a16:creationId xmlns:a16="http://schemas.microsoft.com/office/drawing/2014/main" id="{F46A7BA7-5139-B927-D522-7CEC489C90F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9287658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37614-1856-47B2-4D65-D4186EC1E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3F284B-E44D-4D19-2844-FBB8B8C7A0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AE93F6-D053-0439-33E2-2674F1A8E0F4}"/>
              </a:ext>
            </a:extLst>
          </p:cNvPr>
          <p:cNvSpPr>
            <a:spLocks noGrp="1"/>
          </p:cNvSpPr>
          <p:nvPr>
            <p:ph type="body" idx="1"/>
          </p:nvPr>
        </p:nvSpPr>
        <p:spPr/>
        <p:txBody>
          <a:bodyPr/>
          <a:lstStyle/>
          <a:p>
            <a:r>
              <a:rPr lang="en-US" sz="1200" dirty="0">
                <a:solidFill>
                  <a:schemeClr val="tx1"/>
                </a:solidFill>
                <a:latin typeface="Montserrat" pitchFamily="2" charset="77"/>
              </a:rPr>
              <a:t>Another participatory tool that has been widely used to facilitate exploration of social norms is the Social Norms Analysis Plot (SNAP) framework which was developed by CARE. The SNAP framework provides practical guidance to understand and evaluate the influence and strength of norms. The SNAP framework identifies the key components of a norm to help measure changes over time and inform interventions for greater impact. The five components of the SNAP framework are: 1) empirical expectations, which is the same thing as descriptive norms, 2) normative expectations, which is the same thing as injunctive norms, 3) sanctions, 4) sensitivity to sanctions, and 5) exceptions. The first three components describe the nature of the norm in a given context, while the other two characterize the strength of the norm in question and its current state</a:t>
            </a:r>
          </a:p>
        </p:txBody>
      </p:sp>
      <p:sp>
        <p:nvSpPr>
          <p:cNvPr id="4" name="Slide Number Placeholder 3">
            <a:extLst>
              <a:ext uri="{FF2B5EF4-FFF2-40B4-BE49-F238E27FC236}">
                <a16:creationId xmlns:a16="http://schemas.microsoft.com/office/drawing/2014/main" id="{E9CA9264-5306-5698-D4C1-621B96240FC9}"/>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401152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D56A4-4FEB-6074-C9A0-F377475AFE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F802A-DAB4-A90B-B50A-63BF3DD8B3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968809-CDC3-F1F2-8646-AA577CE62DBF}"/>
              </a:ext>
            </a:extLst>
          </p:cNvPr>
          <p:cNvSpPr>
            <a:spLocks noGrp="1"/>
          </p:cNvSpPr>
          <p:nvPr>
            <p:ph type="body" idx="1"/>
          </p:nvPr>
        </p:nvSpPr>
        <p:spPr/>
        <p:txBody>
          <a:bodyPr/>
          <a:lstStyle/>
          <a:p>
            <a:r>
              <a:rPr lang="en-US" sz="1200" dirty="0">
                <a:solidFill>
                  <a:schemeClr val="tx1"/>
                </a:solidFill>
                <a:latin typeface="Montserrat" pitchFamily="2" charset="77"/>
              </a:rPr>
              <a:t>Finally, a third participatory tool that you could consider using if your project has an aim to enhance women’s financial inclusion is the Diagnostic Guidance on gender norms in financial inclusion developed by CGAP and </a:t>
            </a:r>
            <a:r>
              <a:rPr lang="en-US" sz="1200" dirty="0" err="1">
                <a:solidFill>
                  <a:schemeClr val="tx1"/>
                </a:solidFill>
                <a:latin typeface="Montserrat" pitchFamily="2" charset="77"/>
              </a:rPr>
              <a:t>MarketShare</a:t>
            </a:r>
            <a:r>
              <a:rPr lang="en-US" sz="1200" dirty="0">
                <a:solidFill>
                  <a:schemeClr val="tx1"/>
                </a:solidFill>
                <a:latin typeface="Montserrat" pitchFamily="2" charset="77"/>
              </a:rPr>
              <a:t> Associates. This tool helps to integrate a financial inclusion lens into existing social norms diagnostics and to inform the design of interventions to support women’s financial inclusion. The tool outlines a process to assess the influence of gender norms on the financial </a:t>
            </a:r>
            <a:r>
              <a:rPr lang="en-US" sz="1200" dirty="0" err="1">
                <a:solidFill>
                  <a:schemeClr val="tx1"/>
                </a:solidFill>
                <a:latin typeface="Montserrat" pitchFamily="2" charset="77"/>
              </a:rPr>
              <a:t>behaviours</a:t>
            </a:r>
            <a:r>
              <a:rPr lang="en-US" sz="1200" dirty="0">
                <a:solidFill>
                  <a:schemeClr val="tx1"/>
                </a:solidFill>
                <a:latin typeface="Montserrat" pitchFamily="2" charset="77"/>
              </a:rPr>
              <a:t> of women and, in turn, their financial inclusion. The process consists of four phases: 1) design and planning, 2) </a:t>
            </a:r>
            <a:r>
              <a:rPr lang="en-US" sz="1200" dirty="0" err="1">
                <a:solidFill>
                  <a:schemeClr val="tx1"/>
                </a:solidFill>
                <a:latin typeface="Montserrat" pitchFamily="2" charset="77"/>
              </a:rPr>
              <a:t>behaviour</a:t>
            </a:r>
            <a:r>
              <a:rPr lang="en-US" sz="1200" dirty="0">
                <a:solidFill>
                  <a:schemeClr val="tx1"/>
                </a:solidFill>
                <a:latin typeface="Montserrat" pitchFamily="2" charset="77"/>
              </a:rPr>
              <a:t> and gender norms exploration, 3) gender norms deep dive, and 4) analysis and synthesis… As shown here on the right is one exercise included in this tool which uses a series of 5 Why questions to continue to probe into the root causes of an identified normative constraint and on the left is analysis that was undertaken on a harmful gender norm identified in Egypt. </a:t>
            </a:r>
            <a:r>
              <a:rPr lang="en-US" sz="1200" i="1" dirty="0">
                <a:solidFill>
                  <a:schemeClr val="tx1"/>
                </a:solidFill>
                <a:latin typeface="Montserrat" pitchFamily="2" charset="77"/>
              </a:rPr>
              <a:t>Read Slide </a:t>
            </a:r>
            <a:endParaRPr lang="en-US" sz="1200" dirty="0">
              <a:solidFill>
                <a:schemeClr val="tx1"/>
              </a:solidFill>
              <a:latin typeface="Montserrat"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5CA4F6AB-BD3F-49D6-1996-C42AFB84CFD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2726086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DDBF16B2-2083-B98B-52BD-13B1BA2535A3}"/>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1E568EA1-404E-3D05-0394-322880A76C3D}"/>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6" name="Google Shape;106;p18:notes">
            <a:extLst>
              <a:ext uri="{FF2B5EF4-FFF2-40B4-BE49-F238E27FC236}">
                <a16:creationId xmlns:a16="http://schemas.microsoft.com/office/drawing/2014/main" id="{AD5F6DD5-FA65-00AA-85EA-E04E8AEE36DC}"/>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521196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54EE1-BA46-4287-786F-F96B0E8F9D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36B7A7-6BFE-01D9-B5E7-AA7ADAD504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393C09-A3DA-53ED-1AFE-3041DC946517}"/>
              </a:ext>
            </a:extLst>
          </p:cNvPr>
          <p:cNvSpPr>
            <a:spLocks noGrp="1"/>
          </p:cNvSpPr>
          <p:nvPr>
            <p:ph type="body" idx="1"/>
          </p:nvPr>
        </p:nvSpPr>
        <p:spPr/>
        <p:txBody>
          <a:bodyPr/>
          <a:lstStyle/>
          <a:p>
            <a:r>
              <a:rPr lang="en-US" sz="1200" i="1" dirty="0">
                <a:solidFill>
                  <a:schemeClr val="tx1"/>
                </a:solidFill>
                <a:latin typeface="Montserrat" pitchFamily="2" charset="77"/>
              </a:rPr>
              <a:t>Read Slide</a:t>
            </a:r>
          </a:p>
        </p:txBody>
      </p:sp>
      <p:sp>
        <p:nvSpPr>
          <p:cNvPr id="4" name="Slide Number Placeholder 3">
            <a:extLst>
              <a:ext uri="{FF2B5EF4-FFF2-40B4-BE49-F238E27FC236}">
                <a16:creationId xmlns:a16="http://schemas.microsoft.com/office/drawing/2014/main" id="{53BF3725-94EC-906C-D0F6-3B6D424C361D}"/>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4671069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F19A9-B50A-B24F-5AEB-1FAC4B19DA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4A5923-D864-1298-DA24-B7447E2EAC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0807F8-AC08-3481-2205-85D9F93D9517}"/>
              </a:ext>
            </a:extLst>
          </p:cNvPr>
          <p:cNvSpPr>
            <a:spLocks noGrp="1"/>
          </p:cNvSpPr>
          <p:nvPr>
            <p:ph type="body" idx="1"/>
          </p:nvPr>
        </p:nvSpPr>
        <p:spPr/>
        <p:txBody>
          <a:bodyPr/>
          <a:lstStyle/>
          <a:p>
            <a:r>
              <a:rPr lang="en-US" sz="1200" i="1" dirty="0">
                <a:solidFill>
                  <a:schemeClr val="tx1"/>
                </a:solidFill>
                <a:latin typeface="Montserrat" pitchFamily="2" charset="77"/>
              </a:rPr>
              <a:t>Read Slide</a:t>
            </a:r>
          </a:p>
          <a:p>
            <a:endParaRPr lang="en-US" dirty="0"/>
          </a:p>
        </p:txBody>
      </p:sp>
      <p:sp>
        <p:nvSpPr>
          <p:cNvPr id="4" name="Slide Number Placeholder 3">
            <a:extLst>
              <a:ext uri="{FF2B5EF4-FFF2-40B4-BE49-F238E27FC236}">
                <a16:creationId xmlns:a16="http://schemas.microsoft.com/office/drawing/2014/main" id="{7B63B41C-30B4-3B48-CE5D-5E52340C32A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762568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DD196-5E67-3B6B-D110-0E3D40541A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07D5C1-D619-1891-95BD-3413CCA03F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0BEE7B-226D-E342-4B15-CC4CCB847F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Ask people to share in chat or verbally</a:t>
            </a:r>
          </a:p>
          <a:p>
            <a:endParaRPr lang="en-US" dirty="0"/>
          </a:p>
        </p:txBody>
      </p:sp>
      <p:sp>
        <p:nvSpPr>
          <p:cNvPr id="4" name="Slide Number Placeholder 3">
            <a:extLst>
              <a:ext uri="{FF2B5EF4-FFF2-40B4-BE49-F238E27FC236}">
                <a16:creationId xmlns:a16="http://schemas.microsoft.com/office/drawing/2014/main" id="{7DC3D4D0-5DBB-C4C0-0CED-4F99A10BF84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307962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B98B1B-E1A2-8015-44FF-6A4F8712FB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44349D-9855-38DA-EBCA-1AA3FEBC8E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850DF6-106E-04C5-ACC9-C37D9025CA1E}"/>
              </a:ext>
            </a:extLst>
          </p:cNvPr>
          <p:cNvSpPr>
            <a:spLocks noGrp="1"/>
          </p:cNvSpPr>
          <p:nvPr>
            <p:ph type="body" idx="1"/>
          </p:nvPr>
        </p:nvSpPr>
        <p:spPr/>
        <p:txBody>
          <a:bodyPr/>
          <a:lstStyle/>
          <a:p>
            <a:r>
              <a:rPr lang="en-US" sz="1200" b="0" i="1" dirty="0">
                <a:solidFill>
                  <a:schemeClr val="tx1"/>
                </a:solidFill>
                <a:latin typeface="Montserrat" pitchFamily="2" charset="77"/>
              </a:rPr>
              <a:t>Read slide &amp; draw attention to potential gender transformative interventions at each of the different levels of the SEM</a:t>
            </a:r>
          </a:p>
        </p:txBody>
      </p:sp>
      <p:sp>
        <p:nvSpPr>
          <p:cNvPr id="4" name="Slide Number Placeholder 3">
            <a:extLst>
              <a:ext uri="{FF2B5EF4-FFF2-40B4-BE49-F238E27FC236}">
                <a16:creationId xmlns:a16="http://schemas.microsoft.com/office/drawing/2014/main" id="{7EEA214F-1966-0CC4-CF4C-D0E449902F1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1447298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C6B3DB-38CC-A380-A058-EE71047250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6EB9D0-D64D-7B43-EB7C-84376CBE5F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43D02D-8ABB-DB49-76DE-3FE682B990DF}"/>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chemeClr val="tx1"/>
                </a:solidFill>
                <a:latin typeface="Montserrat" pitchFamily="2" charset="77"/>
              </a:rPr>
              <a:t>GTAs typically use a </a:t>
            </a:r>
            <a:r>
              <a:rPr lang="en-US" sz="1200" dirty="0" err="1">
                <a:solidFill>
                  <a:schemeClr val="tx1"/>
                </a:solidFill>
                <a:latin typeface="Montserrat" pitchFamily="2" charset="77"/>
              </a:rPr>
              <a:t>ToC</a:t>
            </a:r>
            <a:r>
              <a:rPr lang="en-US" sz="1200" dirty="0">
                <a:solidFill>
                  <a:schemeClr val="tx1"/>
                </a:solidFill>
                <a:latin typeface="Montserrat" pitchFamily="2" charset="77"/>
              </a:rPr>
              <a:t>, such as the example </a:t>
            </a:r>
            <a:r>
              <a:rPr lang="en-US" sz="1200" dirty="0" err="1">
                <a:solidFill>
                  <a:schemeClr val="tx1"/>
                </a:solidFill>
                <a:latin typeface="Montserrat" pitchFamily="2" charset="77"/>
              </a:rPr>
              <a:t>ToC</a:t>
            </a:r>
            <a:r>
              <a:rPr lang="en-US" sz="1200" dirty="0">
                <a:solidFill>
                  <a:schemeClr val="tx1"/>
                </a:solidFill>
                <a:latin typeface="Montserrat" pitchFamily="2" charset="77"/>
              </a:rPr>
              <a:t> shown here, because by developing and adopting a </a:t>
            </a:r>
            <a:r>
              <a:rPr lang="en-US" sz="1200" dirty="0" err="1">
                <a:solidFill>
                  <a:schemeClr val="tx1"/>
                </a:solidFill>
                <a:latin typeface="Montserrat" pitchFamily="2" charset="77"/>
              </a:rPr>
              <a:t>ToC</a:t>
            </a:r>
            <a:r>
              <a:rPr lang="en-US" sz="1200" dirty="0">
                <a:solidFill>
                  <a:schemeClr val="tx1"/>
                </a:solidFill>
                <a:latin typeface="Montserrat" pitchFamily="2" charset="77"/>
              </a:rPr>
              <a:t> the project is making a commitment to addressing the root causes of gender inequalities. A </a:t>
            </a:r>
            <a:r>
              <a:rPr lang="en-US" sz="1200" dirty="0" err="1">
                <a:solidFill>
                  <a:schemeClr val="tx1"/>
                </a:solidFill>
                <a:latin typeface="Montserrat" pitchFamily="2" charset="77"/>
              </a:rPr>
              <a:t>ToC</a:t>
            </a:r>
            <a:r>
              <a:rPr lang="en-US" sz="1200" dirty="0">
                <a:solidFill>
                  <a:schemeClr val="tx1"/>
                </a:solidFill>
                <a:latin typeface="Montserrat" pitchFamily="2" charset="77"/>
              </a:rPr>
              <a:t> is…</a:t>
            </a:r>
            <a:r>
              <a:rPr lang="en-US" sz="1200" i="1" dirty="0">
                <a:solidFill>
                  <a:schemeClr val="tx1"/>
                </a:solidFill>
                <a:latin typeface="Montserrat" pitchFamily="2" charset="77"/>
              </a:rPr>
              <a:t>Read Slide</a:t>
            </a:r>
          </a:p>
          <a:p>
            <a:endParaRPr lang="en-US" dirty="0"/>
          </a:p>
        </p:txBody>
      </p:sp>
      <p:sp>
        <p:nvSpPr>
          <p:cNvPr id="4" name="Slide Number Placeholder 3">
            <a:extLst>
              <a:ext uri="{FF2B5EF4-FFF2-40B4-BE49-F238E27FC236}">
                <a16:creationId xmlns:a16="http://schemas.microsoft.com/office/drawing/2014/main" id="{870867C3-BD77-6FBC-6A19-324667CE19ED}"/>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4437365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48AF7-4457-0737-E450-5932D2E09E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FF07E9-A5A7-995C-07CA-A0C8E0735B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9440E9-6875-8B69-FC32-DDBAD7767FBB}"/>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i="1" dirty="0">
                <a:solidFill>
                  <a:schemeClr val="tx1"/>
                </a:solidFill>
                <a:latin typeface="Montserrat" pitchFamily="2" charset="77"/>
              </a:rPr>
              <a:t>Read Slide</a:t>
            </a:r>
            <a:endParaRPr lang="en-US" sz="120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810AC451-6979-CEED-99D5-939B219C6CB9}"/>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34536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45764E-77E5-7369-348C-B82E181C6A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77C2BE-6EBE-7C1D-E558-545317A04B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243F01-11A8-6DEE-83B4-131CC090B1F0}"/>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i="1" dirty="0">
                <a:solidFill>
                  <a:schemeClr val="tx1"/>
                </a:solidFill>
                <a:latin typeface="Montserrat" pitchFamily="2" charset="77"/>
              </a:rPr>
              <a:t>Read Slide</a:t>
            </a:r>
            <a:endParaRPr lang="en-US" sz="120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8738E75A-D5BF-BAA8-0C58-DEFFE8034D3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4224253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D6E54-3671-1800-DA6A-E059552999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9023ED-EC78-DB61-D4C3-52D29455FC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9A9C45-0966-767C-C899-75CC3CF30A2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ontserrat" pitchFamily="2" charset="77"/>
              </a:rPr>
              <a:t>This figure illustrates an example of a gender transformative intervention related to land ownership, which was developed in a participatory fashion in collaboration with </a:t>
            </a:r>
            <a:r>
              <a:rPr lang="en-US" sz="1200" dirty="0" err="1">
                <a:solidFill>
                  <a:schemeClr val="tx1"/>
                </a:solidFill>
                <a:latin typeface="Montserrat" pitchFamily="2" charset="77"/>
              </a:rPr>
              <a:t>Kolping</a:t>
            </a:r>
            <a:r>
              <a:rPr lang="en-US" sz="1200" dirty="0">
                <a:solidFill>
                  <a:schemeClr val="tx1"/>
                </a:solidFill>
                <a:latin typeface="Montserrat" pitchFamily="2" charset="77"/>
              </a:rPr>
              <a:t> Society of Tanzania, using leverage points and levers identified in a prior stakeholder dissemination workshop.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322C37D4-6727-6DE7-DDD0-C1938E4C252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6556386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5D663F-4068-4614-ED06-FF5C1F0C1A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A05972-1A1E-B401-10FE-1D428B9B9E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FB2FC0-870A-9F0B-D7C5-14E5C7B5BD28}"/>
              </a:ext>
            </a:extLst>
          </p:cNvPr>
          <p:cNvSpPr>
            <a:spLocks noGrp="1"/>
          </p:cNvSpPr>
          <p:nvPr>
            <p:ph type="body" idx="1"/>
          </p:nvPr>
        </p:nvSpPr>
        <p:spPr/>
        <p:txBody>
          <a:bodyPr/>
          <a:lstStyle/>
          <a:p>
            <a:r>
              <a:rPr lang="en-US" sz="1200" i="1" dirty="0">
                <a:solidFill>
                  <a:schemeClr val="tx1"/>
                </a:solidFill>
                <a:latin typeface="Montserrat" pitchFamily="2" charset="77"/>
              </a:rPr>
              <a:t>Read Slide</a:t>
            </a:r>
          </a:p>
        </p:txBody>
      </p:sp>
      <p:sp>
        <p:nvSpPr>
          <p:cNvPr id="4" name="Slide Number Placeholder 3">
            <a:extLst>
              <a:ext uri="{FF2B5EF4-FFF2-40B4-BE49-F238E27FC236}">
                <a16:creationId xmlns:a16="http://schemas.microsoft.com/office/drawing/2014/main" id="{2C5D0E05-1FCB-9673-D4CD-59446A9C7A3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7882396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68420F6C-B90D-CB9B-48A2-765C30E4FF93}"/>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2C306CDD-6400-1A9C-5DF6-B4FB4E990883}"/>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200" i="1" dirty="0">
                <a:solidFill>
                  <a:schemeClr val="tx1"/>
                </a:solidFill>
                <a:latin typeface="Montserrat" pitchFamily="2" charset="77"/>
              </a:rPr>
              <a:t>Read Slide</a:t>
            </a:r>
            <a:endParaRPr sz="1200" i="1" dirty="0">
              <a:solidFill>
                <a:schemeClr val="tx1"/>
              </a:solidFill>
              <a:latin typeface="Montserrat" pitchFamily="2" charset="77"/>
            </a:endParaRPr>
          </a:p>
        </p:txBody>
      </p:sp>
      <p:sp>
        <p:nvSpPr>
          <p:cNvPr id="106" name="Google Shape;106;p18:notes">
            <a:extLst>
              <a:ext uri="{FF2B5EF4-FFF2-40B4-BE49-F238E27FC236}">
                <a16:creationId xmlns:a16="http://schemas.microsoft.com/office/drawing/2014/main" id="{89D8CA48-4E86-7A6C-09D3-80C519287FB6}"/>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330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FA7C8-FFD2-A114-E63D-E133AB3280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8ABC10-68EB-FA72-3149-E17D649526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F1DD72-BD4B-BB5C-28D5-15B79D474150}"/>
              </a:ext>
            </a:extLst>
          </p:cNvPr>
          <p:cNvSpPr>
            <a:spLocks noGrp="1"/>
          </p:cNvSpPr>
          <p:nvPr>
            <p:ph type="body" idx="1"/>
          </p:nvPr>
        </p:nvSpPr>
        <p:spPr/>
        <p:txBody>
          <a:bodyPr/>
          <a:lstStyle/>
          <a:p>
            <a:pPr marL="0" lvl="0" indent="0" algn="l" rtl="0">
              <a:spcBef>
                <a:spcPts val="0"/>
              </a:spcBef>
              <a:spcAft>
                <a:spcPts val="0"/>
              </a:spcAft>
              <a:buNone/>
            </a:pPr>
            <a:r>
              <a:rPr lang="en-US" sz="1200" i="1" dirty="0">
                <a:solidFill>
                  <a:schemeClr val="tx1"/>
                </a:solidFill>
                <a:latin typeface="Montserrat" pitchFamily="2" charset="77"/>
              </a:rPr>
              <a:t>Read Slide</a:t>
            </a:r>
          </a:p>
        </p:txBody>
      </p:sp>
      <p:sp>
        <p:nvSpPr>
          <p:cNvPr id="4" name="Slide Number Placeholder 3">
            <a:extLst>
              <a:ext uri="{FF2B5EF4-FFF2-40B4-BE49-F238E27FC236}">
                <a16:creationId xmlns:a16="http://schemas.microsoft.com/office/drawing/2014/main" id="{BC78EAA0-AC2E-765E-41E7-33321B1C822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0470946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D612A9-9CBF-A6C6-BEED-A7B0F6DA4D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A43F3B-1A1D-AEC5-1331-8B7038B4EB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B9CE0E-793C-C4BA-35C7-3935A10D4C49}"/>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latin typeface="Montserrat" pitchFamily="2" charset="77"/>
                <a:ea typeface="Helvetica Neue"/>
                <a:cs typeface="Helvetica Neue"/>
                <a:sym typeface="Helvetica Neue"/>
              </a:rPr>
              <a:t>Just as a brief background reminder, shown here are some key distinctions between monitoring and evaluation. </a:t>
            </a:r>
            <a:r>
              <a:rPr lang="en-US" sz="1200" b="0" i="1" dirty="0">
                <a:solidFill>
                  <a:schemeClr val="tx1"/>
                </a:solidFill>
                <a:latin typeface="Montserrat" pitchFamily="2" charset="77"/>
                <a:ea typeface="Helvetica Neue"/>
                <a:cs typeface="Helvetica Neue"/>
                <a:sym typeface="Helvetica Neue"/>
              </a:rPr>
              <a:t>Read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0DBFBB58-E16A-C5B0-2887-ADE29E6B73F5}"/>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1188494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68E3CB-76DF-8821-241F-EA786E6168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00FA35-3A10-5C46-B336-B6FD59BA29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086585-A21F-5DCF-B7AE-A79F6C767315}"/>
              </a:ext>
            </a:extLst>
          </p:cNvPr>
          <p:cNvSpPr>
            <a:spLocks noGrp="1"/>
          </p:cNvSpPr>
          <p:nvPr>
            <p:ph type="body" idx="1"/>
          </p:nvPr>
        </p:nvSpPr>
        <p:spPr/>
        <p:txBody>
          <a:bodyPr/>
          <a:lstStyle/>
          <a:p>
            <a:r>
              <a:rPr lang="en-US" sz="1200" b="0" i="0" dirty="0">
                <a:solidFill>
                  <a:schemeClr val="tx1"/>
                </a:solidFill>
                <a:latin typeface="Montserrat" pitchFamily="2" charset="77"/>
              </a:rPr>
              <a:t>In many of our programs, we monitor to ensure that we are reaching potential participants and to ensure that they are benefitting from the program. When using gender transformative approaches, we also want to be monitoring for the program effects on women’s empowerment… </a:t>
            </a:r>
            <a:r>
              <a:rPr lang="en-US" sz="1200" b="0" i="1" dirty="0">
                <a:solidFill>
                  <a:schemeClr val="tx1"/>
                </a:solidFill>
                <a:latin typeface="Montserrat" pitchFamily="2" charset="77"/>
              </a:rPr>
              <a:t>Read through examples on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1D357188-678C-AEA4-E98D-68C80185FC1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637055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BF1406-EBC0-EA2D-36D2-2549C791B1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FDB6F3-12B5-D27D-D6BD-0504A1D9C1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2EAC37-2BC3-F5D1-EC7A-6B2FE3F12CA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Ask people to share in chat or verbally</a:t>
            </a:r>
          </a:p>
          <a:p>
            <a:endParaRPr lang="en-US" dirty="0"/>
          </a:p>
        </p:txBody>
      </p:sp>
      <p:sp>
        <p:nvSpPr>
          <p:cNvPr id="4" name="Slide Number Placeholder 3">
            <a:extLst>
              <a:ext uri="{FF2B5EF4-FFF2-40B4-BE49-F238E27FC236}">
                <a16:creationId xmlns:a16="http://schemas.microsoft.com/office/drawing/2014/main" id="{9FABDD81-B5F7-F502-D223-098523F4C2D1}"/>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6185381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B086BD-4E20-4E87-6839-3AB2030B83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D52809-1347-EDA3-8955-06D39C5809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74451C-CF56-93BF-F7D7-8D26F0F8596A}"/>
              </a:ext>
            </a:extLst>
          </p:cNvPr>
          <p:cNvSpPr>
            <a:spLocks noGrp="1"/>
          </p:cNvSpPr>
          <p:nvPr>
            <p:ph type="body" idx="1"/>
          </p:nvPr>
        </p:nvSpPr>
        <p:spPr/>
        <p:txBody>
          <a:bodyPr/>
          <a:lstStyle/>
          <a:p>
            <a:r>
              <a:rPr lang="en-US" sz="1200" b="0" i="0" dirty="0">
                <a:solidFill>
                  <a:schemeClr val="tx1"/>
                </a:solidFill>
                <a:latin typeface="Montserrat" pitchFamily="2" charset="77"/>
              </a:rPr>
              <a:t>But in addition, when using gender transformative approaches you have an additional objective and therefore will also need to monitor for gender transformative change by looking at GTC indicators. </a:t>
            </a:r>
            <a:r>
              <a:rPr lang="en-US" sz="1200" b="0" i="1" dirty="0">
                <a:solidFill>
                  <a:schemeClr val="tx1"/>
                </a:solidFill>
                <a:latin typeface="Montserrat" pitchFamily="2" charset="77"/>
              </a:rPr>
              <a:t>Read Transform column on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43DCC9B9-1CA2-93B3-D472-6D82F2A881E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881629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D2C095-4730-9A9E-E084-FB3576192D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010570-5831-440C-9697-914BC5DDE1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3B3E5E-A87F-AC9F-A8D6-931F3432B058}"/>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0" cap="none" spc="0" normalizeH="0" baseline="0" noProof="0" dirty="0">
                <a:ln>
                  <a:noFill/>
                </a:ln>
                <a:solidFill>
                  <a:schemeClr val="tx1"/>
                </a:solidFill>
                <a:effectLst/>
                <a:uLnTx/>
                <a:uFillTx/>
                <a:latin typeface="Montserrat" pitchFamily="2" charset="77"/>
                <a:cs typeface="Calibri"/>
                <a:sym typeface="Calibri"/>
              </a:rPr>
              <a:t>Read Slide</a:t>
            </a:r>
          </a:p>
        </p:txBody>
      </p:sp>
      <p:sp>
        <p:nvSpPr>
          <p:cNvPr id="4" name="Slide Number Placeholder 3">
            <a:extLst>
              <a:ext uri="{FF2B5EF4-FFF2-40B4-BE49-F238E27FC236}">
                <a16:creationId xmlns:a16="http://schemas.microsoft.com/office/drawing/2014/main" id="{53E2F483-CDBE-73EC-2E5D-35CA3B8D9F4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4323289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B3209-90A1-CF12-4D64-228773CDB2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D2EFA6-E6DC-3C57-9876-5C5E48E17E0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071428-F48E-F354-3108-ED4A2E755C2B}"/>
              </a:ext>
            </a:extLst>
          </p:cNvPr>
          <p:cNvSpPr>
            <a:spLocks noGrp="1"/>
          </p:cNvSpPr>
          <p:nvPr>
            <p:ph type="body" idx="1"/>
          </p:nvPr>
        </p:nvSpPr>
        <p:spPr/>
        <p:txBody>
          <a:bodyPr/>
          <a:lstStyle/>
          <a:p>
            <a:r>
              <a:rPr lang="en-US" sz="1200" b="0" i="1" dirty="0">
                <a:solidFill>
                  <a:schemeClr val="tx1"/>
                </a:solidFill>
                <a:latin typeface="Montserrat" pitchFamily="2" charset="77"/>
              </a:rPr>
              <a:t>Read slide &amp; draw attention to measuring gender transformative change at each level of influence</a:t>
            </a:r>
          </a:p>
        </p:txBody>
      </p:sp>
      <p:sp>
        <p:nvSpPr>
          <p:cNvPr id="4" name="Slide Number Placeholder 3">
            <a:extLst>
              <a:ext uri="{FF2B5EF4-FFF2-40B4-BE49-F238E27FC236}">
                <a16:creationId xmlns:a16="http://schemas.microsoft.com/office/drawing/2014/main" id="{10E0DD52-C8A0-07FF-1B9E-70EBB8A0E5D2}"/>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2005664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ECDE0B-D386-E09E-7C7A-6DD8BA84AF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235D73-F7B5-8F69-3944-1AD2323FCE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6CC588-F1D3-ED40-E8E9-A04815FDAA4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solidFill>
                  <a:schemeClr val="tx1"/>
                </a:solidFill>
                <a:latin typeface="Montserrat" pitchFamily="2" charset="77"/>
              </a:rPr>
              <a:t>Read slide and bring attention to how in figure the change is not straight lines linear, some things changing more rapidly than others and that other things outside of the program like in this case migration may also be changing and having an effect on the process &amp; intended outcomes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526B6314-ECD6-CA22-37C1-4B3B2487570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8018813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23D99-8653-A841-F328-31993C158F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85B8E7-9A40-9B30-F77C-0E4B433DD5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764820-CD14-EF48-09C1-B5EA136D90F7}"/>
              </a:ext>
            </a:extLst>
          </p:cNvPr>
          <p:cNvSpPr>
            <a:spLocks noGrp="1"/>
          </p:cNvSpPr>
          <p:nvPr>
            <p:ph type="body" idx="1"/>
          </p:nvPr>
        </p:nvSpPr>
        <p:spPr/>
        <p:txBody>
          <a:bodyPr/>
          <a:lstStyle/>
          <a:p>
            <a:r>
              <a:rPr lang="en-US" sz="1200" i="1" dirty="0">
                <a:solidFill>
                  <a:schemeClr val="tx1"/>
                </a:solidFill>
                <a:latin typeface="Montserrat" pitchFamily="2" charset="77"/>
              </a:rPr>
              <a:t>Read Slide</a:t>
            </a:r>
          </a:p>
          <a:p>
            <a:endParaRPr lang="en-US" dirty="0"/>
          </a:p>
        </p:txBody>
      </p:sp>
      <p:sp>
        <p:nvSpPr>
          <p:cNvPr id="4" name="Slide Number Placeholder 3">
            <a:extLst>
              <a:ext uri="{FF2B5EF4-FFF2-40B4-BE49-F238E27FC236}">
                <a16:creationId xmlns:a16="http://schemas.microsoft.com/office/drawing/2014/main" id="{EA09984D-4BE5-6F25-1A77-827C59B8974D}"/>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5507980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3CE77-FA7C-15E0-AC35-78F9D3D11B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BE4AC74-9826-E16C-39E4-91384B8861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556025-934B-74F5-6098-162DD27407B3}"/>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chemeClr val="tx1"/>
                </a:solidFill>
                <a:latin typeface="Montserrat" pitchFamily="2" charset="77"/>
              </a:rPr>
              <a:t>Participatory action research generally involves a cycle in which people (1) identify a practical problem and plan to do something about it, (2) act on this plan, (3) observe and document how it went, and finally (4) reflect on the results and draw lessons (Apgar and Douthwaite 2013).  This figure depicts multiple PAR cycles that were undertaken in a project that took a gender transformative approach to aquatic agricultural systems in the Solomon Islands and Malaysia</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A09B03F4-367B-916A-F484-F83FD3082EA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97588223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C69B61-AA53-5F3E-8276-4F6F97FCDF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632D76-0A9D-9838-4CB6-748D9673D9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A60232-A9BB-F9DE-5A95-BF21788A53E7}"/>
              </a:ext>
            </a:extLst>
          </p:cNvPr>
          <p:cNvSpPr>
            <a:spLocks noGrp="1"/>
          </p:cNvSpPr>
          <p:nvPr>
            <p:ph type="body" idx="1"/>
          </p:nvPr>
        </p:nvSpPr>
        <p:spPr/>
        <p:txBody>
          <a:bodyPr/>
          <a:lstStyle/>
          <a:p>
            <a:r>
              <a:rPr lang="en-US" sz="1200" b="0" i="0" dirty="0">
                <a:solidFill>
                  <a:schemeClr val="tx1"/>
                </a:solidFill>
                <a:effectLst/>
                <a:latin typeface="Montserrat" pitchFamily="2" charset="77"/>
              </a:rPr>
              <a:t>This figure depicts a PAR approach taken in a project seeking to identify leverage points and levers to reduce normative constraints in AFSs in Tanzania and Nigeria. </a:t>
            </a:r>
            <a:r>
              <a:rPr lang="en-US" sz="1200" b="0" i="1" dirty="0">
                <a:solidFill>
                  <a:schemeClr val="tx1"/>
                </a:solidFill>
                <a:effectLst/>
                <a:latin typeface="Montserrat" pitchFamily="2" charset="77"/>
              </a:rPr>
              <a:t>Read steps in Figure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45EB27B4-203D-6A0C-7C7D-B23AB44697C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5019002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C66C7-7494-DA46-0829-D787142DCB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9D2E62-8846-ED8D-4F3D-D4FA90BE2C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D981AC-9CEF-B977-E402-31A1B588911C}"/>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solidFill>
                  <a:schemeClr val="tx1"/>
                </a:solidFill>
                <a:latin typeface="Montserrat" pitchFamily="2" charset="77"/>
              </a:rPr>
              <a:t>Read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83B3AD5B-872D-871E-FB82-242D8B7F5395}"/>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3738207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2EFA9-5D4F-5A16-2131-22DFC5A434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E416E9-A864-8786-D0BD-66DC25C9150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D7708E-7587-95BF-6B9F-E44A5F3883D5}"/>
              </a:ext>
            </a:extLst>
          </p:cNvPr>
          <p:cNvSpPr>
            <a:spLocks noGrp="1"/>
          </p:cNvSpPr>
          <p:nvPr>
            <p:ph type="body" idx="1"/>
          </p:nvPr>
        </p:nvSpPr>
        <p:spPr/>
        <p:txBody>
          <a:bodyPr/>
          <a:lstStyle/>
          <a:p>
            <a:r>
              <a:rPr lang="en-US" sz="1200" b="0" i="1" dirty="0">
                <a:solidFill>
                  <a:schemeClr val="tx1"/>
                </a:solidFill>
                <a:latin typeface="Montserrat" pitchFamily="2" charset="77"/>
              </a:rPr>
              <a:t>Read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22689EE8-0196-C915-E48B-10C65554752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3068933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BDC17D-DC77-49B8-C8BB-0524E79C03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68E382-B344-9E3D-A20D-1A11678860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E4FDC1-D3C7-E3C3-CFD0-829E6C6384D9}"/>
              </a:ext>
            </a:extLst>
          </p:cNvPr>
          <p:cNvSpPr>
            <a:spLocks noGrp="1"/>
          </p:cNvSpPr>
          <p:nvPr>
            <p:ph type="body" idx="1"/>
          </p:nvPr>
        </p:nvSpPr>
        <p:spPr/>
        <p:txBody>
          <a:bodyPr/>
          <a:lstStyle/>
          <a:p>
            <a:r>
              <a:rPr lang="en-US" sz="1200" b="0" i="0" dirty="0">
                <a:solidFill>
                  <a:schemeClr val="tx1"/>
                </a:solidFill>
                <a:latin typeface="Montserrat" pitchFamily="2" charset="77"/>
              </a:rPr>
              <a:t>As shown in this slide, the SPICED approach is a qualitative participatory to developing M&amp;E indicators; it appreciates local understandings of change and is a good tool for thinking about why it is important to work with communities. It identifies that different people have different ideas about what change means. It suggests that the process follow the SPICED criterion… </a:t>
            </a:r>
            <a:r>
              <a:rPr lang="en-US" sz="1200" b="0" i="1" dirty="0">
                <a:solidFill>
                  <a:schemeClr val="tx1"/>
                </a:solidFill>
                <a:latin typeface="Montserrat" pitchFamily="2" charset="77"/>
              </a:rPr>
              <a:t>Read Slide</a:t>
            </a:r>
          </a:p>
          <a:p>
            <a:pPr marL="457200" marR="0" lvl="0" indent="-228600" algn="l" rtl="0">
              <a:lnSpc>
                <a:spcPct val="100000"/>
              </a:lnSpc>
              <a:spcBef>
                <a:spcPts val="0"/>
              </a:spcBef>
              <a:spcAft>
                <a:spcPts val="0"/>
              </a:spcAft>
              <a:buSzPts val="1400"/>
              <a:buNone/>
            </a:pPr>
            <a:endParaRPr lang="en-US" dirty="0"/>
          </a:p>
        </p:txBody>
      </p:sp>
      <p:sp>
        <p:nvSpPr>
          <p:cNvPr id="4" name="Slide Number Placeholder 3">
            <a:extLst>
              <a:ext uri="{FF2B5EF4-FFF2-40B4-BE49-F238E27FC236}">
                <a16:creationId xmlns:a16="http://schemas.microsoft.com/office/drawing/2014/main" id="{4E44ABBF-D7CF-DDF5-36D4-44A20B40059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03741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3:notes"/>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solidFill>
                  <a:schemeClr val="tx1"/>
                </a:solidFill>
                <a:latin typeface="Montserrat" pitchFamily="2" charset="77"/>
              </a:rPr>
              <a:t>Read Slide</a:t>
            </a:r>
          </a:p>
          <a:p>
            <a:pPr marL="0" lvl="0" indent="0" algn="l" rtl="0">
              <a:lnSpc>
                <a:spcPct val="100000"/>
              </a:lnSpc>
              <a:spcBef>
                <a:spcPts val="0"/>
              </a:spcBef>
              <a:spcAft>
                <a:spcPts val="0"/>
              </a:spcAft>
              <a:buSzPts val="1400"/>
              <a:buNone/>
            </a:pPr>
            <a:endParaRPr dirty="0"/>
          </a:p>
        </p:txBody>
      </p:sp>
      <p:sp>
        <p:nvSpPr>
          <p:cNvPr id="51" name="Google Shape;51;p3: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A6612-C809-2D6E-E374-8F19C346DA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D2F222-C649-4A6D-6840-C51D3E2553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B49DA5-3D41-E330-E625-FAE66E887904}"/>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0" cap="none" spc="0" normalizeH="0" baseline="0" noProof="0" dirty="0">
                <a:ln>
                  <a:noFill/>
                </a:ln>
                <a:solidFill>
                  <a:schemeClr val="tx1"/>
                </a:solidFill>
                <a:effectLst/>
                <a:uLnTx/>
                <a:uFillTx/>
                <a:latin typeface="Montserrat" pitchFamily="2" charset="77"/>
                <a:cs typeface="Calibri"/>
                <a:sym typeface="Calibri"/>
              </a:rPr>
              <a:t>Read Slide</a:t>
            </a:r>
          </a:p>
        </p:txBody>
      </p:sp>
      <p:sp>
        <p:nvSpPr>
          <p:cNvPr id="4" name="Slide Number Placeholder 3">
            <a:extLst>
              <a:ext uri="{FF2B5EF4-FFF2-40B4-BE49-F238E27FC236}">
                <a16:creationId xmlns:a16="http://schemas.microsoft.com/office/drawing/2014/main" id="{E7E5CADE-4682-749C-6389-CBC8DD421D04}"/>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6982481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73C2D-D176-6B79-BFF3-FEE0115563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CE96E3-B99D-DEFC-197B-F7FDAA3A0D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7B4235-411B-F605-CC73-57C87A0C318B}"/>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0" cap="none" spc="0" normalizeH="0" baseline="0" noProof="0" dirty="0">
                <a:ln>
                  <a:noFill/>
                </a:ln>
                <a:solidFill>
                  <a:schemeClr val="tx1"/>
                </a:solidFill>
                <a:effectLst/>
                <a:uLnTx/>
                <a:uFillTx/>
                <a:latin typeface="Montserrat" pitchFamily="2" charset="77"/>
                <a:cs typeface="Calibri"/>
                <a:sym typeface="Calibri"/>
              </a:rPr>
              <a:t>Read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6F65A770-FCD6-EFC0-27CA-1CF75E68316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6549891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EA35A4-5AAB-5507-53CB-EDE1A1C421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9BD0AE-BA7D-E777-DF8A-0793DCB4B2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250E37-6854-D899-A601-4574CF891229}"/>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latin typeface="Montserrat" pitchFamily="2" charset="77"/>
              </a:rPr>
              <a:t>Also critical to GTA MEL is how participants and stakeholders are involved in the sense-making/validation and sharing and dissemination of findings. We would suggest for Participatory Evaluation and Learning process to do all of the following.. </a:t>
            </a:r>
            <a:r>
              <a:rPr lang="en-US" sz="1200" b="0" i="1" dirty="0">
                <a:solidFill>
                  <a:schemeClr val="tx1"/>
                </a:solidFill>
                <a:latin typeface="Montserrat" pitchFamily="2" charset="77"/>
              </a:rPr>
              <a:t>Read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C57BDAA3-0FB3-5B89-6A9E-6722524B3A9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4886287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a:extLst>
            <a:ext uri="{FF2B5EF4-FFF2-40B4-BE49-F238E27FC236}">
              <a16:creationId xmlns:a16="http://schemas.microsoft.com/office/drawing/2014/main" id="{41CCB1B0-6572-2B01-A625-5853098A22E5}"/>
            </a:ext>
          </a:extLst>
        </p:cNvPr>
        <p:cNvGrpSpPr/>
        <p:nvPr/>
      </p:nvGrpSpPr>
      <p:grpSpPr>
        <a:xfrm>
          <a:off x="0" y="0"/>
          <a:ext cx="0" cy="0"/>
          <a:chOff x="0" y="0"/>
          <a:chExt cx="0" cy="0"/>
        </a:xfrm>
      </p:grpSpPr>
      <p:sp>
        <p:nvSpPr>
          <p:cNvPr id="105" name="Google Shape;105;p18:notes">
            <a:extLst>
              <a:ext uri="{FF2B5EF4-FFF2-40B4-BE49-F238E27FC236}">
                <a16:creationId xmlns:a16="http://schemas.microsoft.com/office/drawing/2014/main" id="{34C70774-2109-982A-11CE-7C020EE47F88}"/>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Now let’s spend a few minutes practicing what we learned.</a:t>
            </a:r>
            <a:endParaRPr dirty="0"/>
          </a:p>
        </p:txBody>
      </p:sp>
      <p:sp>
        <p:nvSpPr>
          <p:cNvPr id="106" name="Google Shape;106;p18:notes">
            <a:extLst>
              <a:ext uri="{FF2B5EF4-FFF2-40B4-BE49-F238E27FC236}">
                <a16:creationId xmlns:a16="http://schemas.microsoft.com/office/drawing/2014/main" id="{F94A6625-C46C-1813-961C-E9D60EF91E27}"/>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4311183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latin typeface="Montserrat" pitchFamily="2" charset="77"/>
              </a:rPr>
              <a:t>Now we are going to look at a case study example of a project that used gender transformative approaches throughout all phases of the project cycle and we will make this case study participatory and take a pause in the middle to ask you to reflect and suggest ideas for gender transformative approaches they could have embedded in program design and MEL</a:t>
            </a:r>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53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084605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D56A4-4FEB-6074-C9A0-F377475AFE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F802A-DAB4-A90B-B50A-63BF3DD8B3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968809-CDC3-F1F2-8646-AA577CE62DB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dirty="0">
                <a:solidFill>
                  <a:schemeClr val="tx1"/>
                </a:solidFill>
                <a:effectLst/>
                <a:latin typeface="Montserrat" pitchFamily="2" charset="77"/>
              </a:rPr>
              <a:t>Read Slide and as needed further explain that </a:t>
            </a:r>
            <a:r>
              <a:rPr lang="en-US" sz="1200" b="0" i="0" dirty="0">
                <a:solidFill>
                  <a:schemeClr val="tx1"/>
                </a:solidFill>
                <a:effectLst/>
                <a:latin typeface="Montserrat" pitchFamily="2" charset="77"/>
              </a:rPr>
              <a:t>…The </a:t>
            </a:r>
            <a:r>
              <a:rPr lang="en-US" sz="1200" b="0" i="0" dirty="0" err="1">
                <a:solidFill>
                  <a:schemeClr val="tx1"/>
                </a:solidFill>
                <a:effectLst/>
                <a:latin typeface="Montserrat" pitchFamily="2" charset="77"/>
              </a:rPr>
              <a:t>Barotse</a:t>
            </a:r>
            <a:r>
              <a:rPr lang="en-US" sz="1200" b="0" i="0" dirty="0">
                <a:solidFill>
                  <a:schemeClr val="tx1"/>
                </a:solidFill>
                <a:effectLst/>
                <a:latin typeface="Montserrat" pitchFamily="2" charset="77"/>
              </a:rPr>
              <a:t> floodplain comprises a wetland area alongside the Zambezi River as it passes through Western Zambia. Rural communities there have to deal with both the opportunities and constraints of the plain’s seasonal flooding which add extra challenges to biodiversity management.  For example, the communities move away from the plains during the flood season to higher ground and then return when the floods recede. Added to this already challenging environment, changes in the predictability of flood patterns, climate change, and increasingly frequent and severe extreme weather events are adversely affecting income and food security.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5CA4F6AB-BD3F-49D6-1996-C42AFB84CFD7}"/>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2726086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23962-72CA-659E-549C-E18BBD2B45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9B107E-AF6F-CF41-E7BB-EDB511CEA6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695BD6-C2BF-6707-3089-4E1D7749C588}"/>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latin typeface="Montserrat" pitchFamily="2" charset="77"/>
              </a:rPr>
              <a:t>In the </a:t>
            </a:r>
            <a:r>
              <a:rPr lang="en-US" sz="1200" b="0" i="0" dirty="0" err="1">
                <a:solidFill>
                  <a:schemeClr val="tx1"/>
                </a:solidFill>
                <a:latin typeface="Montserrat" pitchFamily="2" charset="77"/>
              </a:rPr>
              <a:t>Barotse</a:t>
            </a:r>
            <a:r>
              <a:rPr lang="en-US" sz="1200" b="0" i="0" dirty="0">
                <a:solidFill>
                  <a:schemeClr val="tx1"/>
                </a:solidFill>
                <a:latin typeface="Montserrat" pitchFamily="2" charset="77"/>
              </a:rPr>
              <a:t> Floodplain (Zambia), one-third of the total fish catch is lost every year so the project was interested in p</a:t>
            </a:r>
            <a:r>
              <a:rPr lang="en-US" altLang="en-US" sz="1200" b="0" i="0" dirty="0">
                <a:solidFill>
                  <a:schemeClr val="tx1"/>
                </a:solidFill>
                <a:latin typeface="Montserrat" pitchFamily="2" charset="77"/>
              </a:rPr>
              <a:t>iloting different, new, improved fish processing technologies to reduce harvest losses. As shown are pictures taken as part of the project of the three primary methods that were being used there to process fish… solar tent dryers, salting and chorkor kilns.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DBBF6399-B1BA-1464-4998-916D68858F6C}"/>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55</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29965334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BD2B14-CB4C-C1BB-E62E-2635F0329C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378573D-59A6-6BD5-BC08-7A3938B4FD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ED69E7-BF0C-CD88-9A4D-6359979A1F9B}"/>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0" dirty="0">
                <a:solidFill>
                  <a:schemeClr val="tx1"/>
                </a:solidFill>
                <a:latin typeface="Montserrat" pitchFamily="2" charset="77"/>
              </a:rPr>
              <a:t>AAS started by carrying out a number of participatory diagnoses that utilized both qualitative and quantitative methods, including gender and nutrition scoping analyses, fish value chain (FVC) and </a:t>
            </a:r>
            <a:r>
              <a:rPr lang="en-US" b="0" i="0" dirty="0" err="1">
                <a:solidFill>
                  <a:schemeClr val="tx1"/>
                </a:solidFill>
                <a:latin typeface="Montserrat" pitchFamily="2" charset="77"/>
              </a:rPr>
              <a:t>agro</a:t>
            </a:r>
            <a:r>
              <a:rPr lang="en-US" b="0" i="0" dirty="0">
                <a:solidFill>
                  <a:schemeClr val="tx1"/>
                </a:solidFill>
                <a:latin typeface="Montserrat" pitchFamily="2" charset="77"/>
              </a:rPr>
              <a:t>-biodiversity (ABD) studies, a gendered agricultural water management scoping, a comprehensive social and gender analysis (SGA), a seasonal food availability assessment, and a mapping of ecosystem services. All the studies to a varying degree included an analysis of key social and gender issues such as land tenure and kinship, norms, attitudes and practices that create inequalities between and within certain social groups.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BF072FE9-AC17-55EF-1B44-4787B9A8B32C}"/>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56</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29130741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BB154-2A6F-9F89-32D5-345E073D78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6D2D02-E759-86F7-D1E1-AA2A06F4BD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BAC549-2C1E-400A-A6E3-B3B6F8232E5B}"/>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latin typeface="Montserrat" pitchFamily="2" charset="77"/>
              </a:rPr>
              <a:t>Some of the key insights obtained from the social and gender transformative analyses they undertook were.. </a:t>
            </a:r>
            <a:r>
              <a:rPr lang="en-US" sz="1200" b="0" i="1" dirty="0">
                <a:solidFill>
                  <a:schemeClr val="tx1"/>
                </a:solidFill>
                <a:latin typeface="Montserrat" pitchFamily="2" charset="77"/>
              </a:rPr>
              <a:t>Read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D1A11E88-D139-76D0-0C28-C30CB44F287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57</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5467721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2E6FC2-AAD5-A3D1-CDAB-BDD1503D8D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6A93ED-BEB9-E654-B0B0-1D9372F350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587CBC-4289-121A-1C14-5D259B09DD5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0" cap="none" spc="0" normalizeH="0" baseline="0" noProof="0" dirty="0">
                <a:ln>
                  <a:noFill/>
                </a:ln>
                <a:solidFill>
                  <a:schemeClr val="tx1"/>
                </a:solidFill>
                <a:effectLst/>
                <a:uLnTx/>
                <a:uFillTx/>
                <a:latin typeface="Montserrat" pitchFamily="2" charset="77"/>
                <a:cs typeface="Calibri"/>
                <a:sym typeface="Calibri"/>
              </a:rPr>
              <a:t>Read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86E85D53-7BF9-B62F-D169-63FC278C1E9D}"/>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710550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FC09D014-BDAB-537F-48AE-A10603E5FACC}"/>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8A98A3AB-1B3B-F656-699D-3F9991F70369}"/>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1" dirty="0">
                <a:solidFill>
                  <a:schemeClr val="tx1"/>
                </a:solidFill>
                <a:latin typeface="Montserrat" pitchFamily="2" charset="77"/>
              </a:rPr>
              <a:t>Read Slide</a:t>
            </a:r>
          </a:p>
          <a:p>
            <a:pPr marL="0" lvl="0" indent="0" algn="l" rtl="0">
              <a:lnSpc>
                <a:spcPct val="100000"/>
              </a:lnSpc>
              <a:spcBef>
                <a:spcPts val="0"/>
              </a:spcBef>
              <a:spcAft>
                <a:spcPts val="0"/>
              </a:spcAft>
              <a:buSzPts val="1400"/>
              <a:buNone/>
            </a:pPr>
            <a:endParaRPr dirty="0"/>
          </a:p>
        </p:txBody>
      </p:sp>
      <p:sp>
        <p:nvSpPr>
          <p:cNvPr id="51" name="Google Shape;51;p3:notes">
            <a:extLst>
              <a:ext uri="{FF2B5EF4-FFF2-40B4-BE49-F238E27FC236}">
                <a16:creationId xmlns:a16="http://schemas.microsoft.com/office/drawing/2014/main" id="{18A55321-67E3-6DDA-4E8C-34B8411C1B3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5536950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EC7393-17A2-C6D5-EB57-DB701B795C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0663D1-1326-157A-F736-084D6DA614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40CFC3-F42A-B86A-A552-017C77B88980}"/>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dirty="0">
                <a:solidFill>
                  <a:schemeClr val="tx1"/>
                </a:solidFill>
                <a:latin typeface="Montserrat" pitchFamily="2" charset="77"/>
              </a:rPr>
              <a:t>Now that you have all had a chance to suggest ideas for gender transformative approaches they could have embedded in program design and MEL, let’s take a look at what the project actually did.</a:t>
            </a:r>
          </a:p>
          <a:p>
            <a:endParaRPr lang="en-US" dirty="0"/>
          </a:p>
        </p:txBody>
      </p:sp>
      <p:sp>
        <p:nvSpPr>
          <p:cNvPr id="4" name="Slide Number Placeholder 3">
            <a:extLst>
              <a:ext uri="{FF2B5EF4-FFF2-40B4-BE49-F238E27FC236}">
                <a16:creationId xmlns:a16="http://schemas.microsoft.com/office/drawing/2014/main" id="{CFE01F23-C3B3-F448-98B0-0DBC862F6B9D}"/>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59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652126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57F2D-5FC9-382B-90EC-AAE75C2DA5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B394EE-4406-61AD-C6DE-EC971031FD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00D6C6-B7E7-2238-1B1F-5B5343973A52}"/>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0" dirty="0">
                <a:solidFill>
                  <a:schemeClr val="tx1"/>
                </a:solidFill>
                <a:latin typeface="Montserrat" pitchFamily="2" charset="77"/>
              </a:rPr>
              <a:t>The resulting study design… </a:t>
            </a:r>
            <a:r>
              <a:rPr lang="en-US" b="0" i="1" dirty="0">
                <a:solidFill>
                  <a:schemeClr val="tx1"/>
                </a:solidFill>
                <a:latin typeface="Montserrat" pitchFamily="2" charset="77"/>
              </a:rPr>
              <a:t>Read slide</a:t>
            </a:r>
          </a:p>
          <a:p>
            <a:endParaRPr lang="en-US" dirty="0"/>
          </a:p>
        </p:txBody>
      </p:sp>
      <p:sp>
        <p:nvSpPr>
          <p:cNvPr id="4" name="Slide Number Placeholder 3">
            <a:extLst>
              <a:ext uri="{FF2B5EF4-FFF2-40B4-BE49-F238E27FC236}">
                <a16:creationId xmlns:a16="http://schemas.microsoft.com/office/drawing/2014/main" id="{69700546-93FF-C4A8-5B56-922BC5715BFE}"/>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3104452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AA8BC-6674-F346-D78D-6CCA655F14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216779-3B1A-30DA-611E-5A52195CA8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CAB371-0B3C-81C3-B364-C0E3ADD9FC6F}"/>
              </a:ext>
            </a:extLst>
          </p:cNvPr>
          <p:cNvSpPr>
            <a:spLocks noGrp="1"/>
          </p:cNvSpPr>
          <p:nvPr>
            <p:ph type="body" idx="1"/>
          </p:nvPr>
        </p:nvSpPr>
        <p:spPr/>
        <p:txBody>
          <a:bodyPr/>
          <a:lstStyle/>
          <a:p>
            <a:r>
              <a:rPr lang="en-US" b="0" i="0" dirty="0">
                <a:solidFill>
                  <a:schemeClr val="tx1"/>
                </a:solidFill>
                <a:latin typeface="Montserrat" pitchFamily="2" charset="77"/>
              </a:rPr>
              <a:t>The project … </a:t>
            </a:r>
            <a:r>
              <a:rPr lang="en-US" b="0" i="1" dirty="0">
                <a:solidFill>
                  <a:schemeClr val="tx1"/>
                </a:solidFill>
                <a:latin typeface="Montserrat" pitchFamily="2" charset="77"/>
              </a:rPr>
              <a:t>Read Slide</a:t>
            </a:r>
          </a:p>
          <a:p>
            <a:r>
              <a:rPr lang="en-US" b="0" i="0" dirty="0">
                <a:solidFill>
                  <a:schemeClr val="tx1"/>
                </a:solidFill>
                <a:latin typeface="Montserrat" pitchFamily="2" charset="77"/>
              </a:rPr>
              <a:t>As shown are Photos of participants engaging in the drama skits and critical reflections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4AE38EDE-4361-BAE8-0AD0-E04DB854308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0427346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5AA76B-44BA-3BA5-7E4C-8334DD09B8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2207BB-A8AE-D340-CCA7-E9C92EE17D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8506B1-EEA4-0D3B-10BC-E3241CC7BB4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1" dirty="0">
                <a:solidFill>
                  <a:schemeClr val="tx1"/>
                </a:solidFill>
                <a:latin typeface="Montserrat" pitchFamily="2" charset="77"/>
              </a:rPr>
              <a:t>Read Slide </a:t>
            </a:r>
            <a:r>
              <a:rPr lang="en-US" b="0" i="0" dirty="0">
                <a:solidFill>
                  <a:schemeClr val="tx1"/>
                </a:solidFill>
                <a:latin typeface="Montserrat" pitchFamily="2" charset="77"/>
              </a:rPr>
              <a:t>to explain the project design</a:t>
            </a:r>
          </a:p>
        </p:txBody>
      </p:sp>
      <p:sp>
        <p:nvSpPr>
          <p:cNvPr id="4" name="Slide Number Placeholder 3">
            <a:extLst>
              <a:ext uri="{FF2B5EF4-FFF2-40B4-BE49-F238E27FC236}">
                <a16:creationId xmlns:a16="http://schemas.microsoft.com/office/drawing/2014/main" id="{FE1D0189-383E-C983-DCD6-55B4D7D71D2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80201881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9215C-03CD-BD52-AD32-DDFD426EED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809D4A-FEF7-5DCF-9508-7D0264BEA4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8C66C5-E811-EDFA-36EA-029D364D63B3}"/>
              </a:ext>
            </a:extLst>
          </p:cNvPr>
          <p:cNvSpPr>
            <a:spLocks noGrp="1"/>
          </p:cNvSpPr>
          <p:nvPr>
            <p:ph type="body" idx="1"/>
          </p:nvPr>
        </p:nvSpPr>
        <p:spPr/>
        <p:txBody>
          <a:bodyPr/>
          <a:lstStyle/>
          <a:p>
            <a:r>
              <a:rPr lang="en-US" b="0" i="0" dirty="0">
                <a:solidFill>
                  <a:schemeClr val="tx1"/>
                </a:solidFill>
                <a:latin typeface="Montserrat" pitchFamily="2" charset="77"/>
              </a:rPr>
              <a:t>The project conducted a participatory assessment of technologies which showed that the technology innovations resulted in reduced losses, reduced time and value addition… </a:t>
            </a:r>
            <a:r>
              <a:rPr lang="en-US" b="0" i="1" dirty="0">
                <a:solidFill>
                  <a:schemeClr val="tx1"/>
                </a:solidFill>
                <a:latin typeface="Montserrat" pitchFamily="2" charset="77"/>
              </a:rPr>
              <a:t>Read Slide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215A261A-D38C-3031-0AC1-4E43BA71D07B}"/>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39914970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95A10-35E9-7A2C-DC4E-32366D9BFC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2774C3-3C16-9786-CAA1-8D5ED16C67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D9308C-D694-E74E-FE50-2A48D52ACC4D}"/>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0" dirty="0">
                <a:solidFill>
                  <a:schemeClr val="tx1"/>
                </a:solidFill>
                <a:latin typeface="Montserrat" pitchFamily="2" charset="77"/>
              </a:rPr>
              <a:t>In addition, the project also showed key results terms of gender transformation.. </a:t>
            </a:r>
            <a:r>
              <a:rPr lang="en-US" b="0" i="1" dirty="0">
                <a:solidFill>
                  <a:schemeClr val="tx1"/>
                </a:solidFill>
                <a:latin typeface="Montserrat" pitchFamily="2" charset="77"/>
              </a:rPr>
              <a:t>Review results in each Figure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US" sz="1200" b="0" i="0" u="none" strike="noStrike" kern="0" cap="none" spc="0" normalizeH="0" baseline="0" noProof="0" dirty="0">
              <a:ln>
                <a:noFill/>
              </a:ln>
              <a:solidFill>
                <a:schemeClr val="tx1"/>
              </a:solidFill>
              <a:effectLst/>
              <a:uLnTx/>
              <a:uFillTx/>
              <a:latin typeface="Montserrat" pitchFamily="2" charset="77"/>
              <a:cs typeface="Calibri"/>
              <a:sym typeface="Calibri"/>
            </a:endParaRPr>
          </a:p>
        </p:txBody>
      </p:sp>
      <p:sp>
        <p:nvSpPr>
          <p:cNvPr id="4" name="Slide Number Placeholder 3">
            <a:extLst>
              <a:ext uri="{FF2B5EF4-FFF2-40B4-BE49-F238E27FC236}">
                <a16:creationId xmlns:a16="http://schemas.microsoft.com/office/drawing/2014/main" id="{ABAFC5BB-A714-81F8-4D23-6E9F259BFC8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64</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57322775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F7A7EF2D-57F6-2936-9642-7E30BE202018}"/>
            </a:ext>
          </a:extLst>
        </p:cNvPr>
        <p:cNvGrpSpPr/>
        <p:nvPr/>
      </p:nvGrpSpPr>
      <p:grpSpPr>
        <a:xfrm>
          <a:off x="0" y="0"/>
          <a:ext cx="0" cy="0"/>
          <a:chOff x="0" y="0"/>
          <a:chExt cx="0" cy="0"/>
        </a:xfrm>
      </p:grpSpPr>
      <p:sp>
        <p:nvSpPr>
          <p:cNvPr id="93" name="Google Shape;93;p16:notes">
            <a:extLst>
              <a:ext uri="{FF2B5EF4-FFF2-40B4-BE49-F238E27FC236}">
                <a16:creationId xmlns:a16="http://schemas.microsoft.com/office/drawing/2014/main" id="{6DDD8F99-77E2-94FC-CE6D-550E46C85382}"/>
              </a:ext>
            </a:extLst>
          </p:cNvPr>
          <p:cNvSpPr txBox="1">
            <a:spLocks noGrp="1"/>
          </p:cNvSpPr>
          <p:nvPr>
            <p:ph type="body" idx="1"/>
          </p:nvPr>
        </p:nvSpPr>
        <p:spPr>
          <a:xfrm>
            <a:off x="685801" y="4482296"/>
            <a:ext cx="5486400" cy="366733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4" name="Google Shape;94;p16:notes">
            <a:extLst>
              <a:ext uri="{FF2B5EF4-FFF2-40B4-BE49-F238E27FC236}">
                <a16:creationId xmlns:a16="http://schemas.microsoft.com/office/drawing/2014/main" id="{A139B609-39D1-CD42-BCA0-96DF706C14E8}"/>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5336623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1324C-24F5-7FA7-03A8-C0FA81328B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EE9B3-2F83-332F-4E55-A7403858D7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FD7AA9-D20F-0613-25E7-61205CF577C6}"/>
              </a:ext>
            </a:extLst>
          </p:cNvPr>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1" dirty="0">
                <a:solidFill>
                  <a:schemeClr val="tx1"/>
                </a:solidFill>
                <a:latin typeface="Montserrat" pitchFamily="2" charset="77"/>
              </a:rPr>
              <a:t>Ask participants to share</a:t>
            </a:r>
          </a:p>
          <a:p>
            <a:endParaRPr lang="en-US" dirty="0"/>
          </a:p>
        </p:txBody>
      </p:sp>
      <p:sp>
        <p:nvSpPr>
          <p:cNvPr id="4" name="Slide Number Placeholder 3">
            <a:extLst>
              <a:ext uri="{FF2B5EF4-FFF2-40B4-BE49-F238E27FC236}">
                <a16:creationId xmlns:a16="http://schemas.microsoft.com/office/drawing/2014/main" id="{86526391-918A-0AB2-48D7-EF609C67AFE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66</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87909078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BD749-3AB3-7CA8-00B4-977A80739E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3B2C59-4D59-D946-9790-DC7F5D565F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B930A2-599F-C6DC-F6A4-107839BA029D}"/>
              </a:ext>
            </a:extLst>
          </p:cNvPr>
          <p:cNvSpPr>
            <a:spLocks noGrp="1"/>
          </p:cNvSpPr>
          <p:nvPr>
            <p:ph type="body" idx="1"/>
          </p:nvPr>
        </p:nvSpPr>
        <p:spPr/>
        <p:txBody>
          <a:bodyPr/>
          <a:lstStyle/>
          <a:p>
            <a:endParaRPr lang="en-US" sz="1200" b="0" i="0" dirty="0">
              <a:solidFill>
                <a:schemeClr val="tx1"/>
              </a:solidFill>
              <a:latin typeface="Montserrat" pitchFamily="2" charset="77"/>
            </a:endParaRPr>
          </a:p>
          <a:p>
            <a:endParaRPr lang="en-US" dirty="0"/>
          </a:p>
        </p:txBody>
      </p:sp>
      <p:sp>
        <p:nvSpPr>
          <p:cNvPr id="4" name="Slide Number Placeholder 3">
            <a:extLst>
              <a:ext uri="{FF2B5EF4-FFF2-40B4-BE49-F238E27FC236}">
                <a16:creationId xmlns:a16="http://schemas.microsoft.com/office/drawing/2014/main" id="{6691F34B-1786-FE98-FF9B-F7D7437C953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67</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80123617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68</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9023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14:notes"/>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1" name="Google Shape;81;p14:notes"/>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1" dirty="0">
                <a:solidFill>
                  <a:schemeClr val="tx1"/>
                </a:solidFill>
                <a:latin typeface="Montserrat" pitchFamily="2" charset="77"/>
              </a:rPr>
              <a:t>Read Slide</a:t>
            </a:r>
          </a:p>
          <a:p>
            <a:pPr marL="457200" marR="0" lvl="0" indent="-228600" algn="l" rtl="0">
              <a:lnSpc>
                <a:spcPct val="100000"/>
              </a:lnSpc>
              <a:spcBef>
                <a:spcPts val="0"/>
              </a:spcBef>
              <a:spcAft>
                <a:spcPts val="0"/>
              </a:spcAft>
              <a:buSzPts val="1400"/>
              <a:buNone/>
            </a:pPr>
            <a:endParaRPr dirty="0"/>
          </a:p>
        </p:txBody>
      </p:sp>
      <p:sp>
        <p:nvSpPr>
          <p:cNvPr id="82" name="Google Shape;82;p14:notes"/>
          <p:cNvSpPr txBox="1">
            <a:spLocks noGrp="1"/>
          </p:cNvSpPr>
          <p:nvPr>
            <p:ph type="sldNum" idx="12"/>
          </p:nvPr>
        </p:nvSpPr>
        <p:spPr>
          <a:xfrm>
            <a:off x="3884613" y="8846555"/>
            <a:ext cx="2971800" cy="46731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Pts val="1200"/>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ts val="1200"/>
                <a:buFontTx/>
                <a:buNone/>
                <a:tabLst/>
                <a:defRPr/>
              </a:pPr>
              <a:t>6</a:t>
            </a:fld>
            <a:endParaRPr kumimoji="0"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BCD9A-B7D0-EDFC-939D-34217CC14F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F5AE88-DAF2-C12B-BABD-6A5F9ED23B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18C632-A3FA-0B5D-18BB-3FCD8D4F1CF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78DE1C1-FA3A-AFD7-A0B5-9C443C6B2627}"/>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69</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4439688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1F7DFC-039A-7952-CEC2-BEABBDABEE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744B5C-7528-1422-0CE5-2551BE095F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9ABEF1-BA4E-2A75-3731-752968C1C2E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A2FC321-A3F8-7884-051B-AF4CC6431490}"/>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70</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21940612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1C5F9-A521-2B61-8B3A-462A81ED72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CFBB88-0B2B-1339-0E0F-226D8E9AD0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67A5AD-DCD9-64C1-B518-7349F73DE4B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F8DC866-76F6-8E4A-B739-D7A4AA8A436C}"/>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71</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1616840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408BD1-DC31-2CB3-49CC-DE7B7A77F7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58B7E8-29A0-845C-2390-E038A6F89C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B0BE90-9483-8A91-987D-A762A649510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B730446-F48A-0FDD-17C5-46FE7B6C752D}"/>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72</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59075350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15E5C-F285-825F-321B-2643E8B964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7AEEBC-B30D-4D26-319F-7D817F60D8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8A145A-494F-1E6A-022C-77750A20E5C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3180CD6-7C70-592C-238A-378FB41388CF}"/>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73</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130650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D4AA6AF5-8841-C75C-64A3-F347B7684C8A}"/>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25ED748E-D81D-F1A9-9C31-8310AA5DA74E}"/>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1" dirty="0">
                <a:solidFill>
                  <a:schemeClr val="tx1"/>
                </a:solidFill>
                <a:latin typeface="Montserrat" pitchFamily="2" charset="77"/>
              </a:rPr>
              <a:t>Read Slide</a:t>
            </a:r>
          </a:p>
          <a:p>
            <a:pPr marL="0" lvl="0" indent="0" algn="l" rtl="0">
              <a:lnSpc>
                <a:spcPct val="100000"/>
              </a:lnSpc>
              <a:spcBef>
                <a:spcPts val="0"/>
              </a:spcBef>
              <a:spcAft>
                <a:spcPts val="0"/>
              </a:spcAft>
              <a:buSzPts val="1400"/>
              <a:buNone/>
            </a:pPr>
            <a:endParaRPr dirty="0"/>
          </a:p>
        </p:txBody>
      </p:sp>
      <p:sp>
        <p:nvSpPr>
          <p:cNvPr id="51" name="Google Shape;51;p3:notes">
            <a:extLst>
              <a:ext uri="{FF2B5EF4-FFF2-40B4-BE49-F238E27FC236}">
                <a16:creationId xmlns:a16="http://schemas.microsoft.com/office/drawing/2014/main" id="{CB6C2481-9D8A-CB78-A073-B93773DA43EE}"/>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37369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a:extLst>
            <a:ext uri="{FF2B5EF4-FFF2-40B4-BE49-F238E27FC236}">
              <a16:creationId xmlns:a16="http://schemas.microsoft.com/office/drawing/2014/main" id="{61A0D55A-BD73-89DD-C706-18121971322F}"/>
            </a:ext>
          </a:extLst>
        </p:cNvPr>
        <p:cNvGrpSpPr/>
        <p:nvPr/>
      </p:nvGrpSpPr>
      <p:grpSpPr>
        <a:xfrm>
          <a:off x="0" y="0"/>
          <a:ext cx="0" cy="0"/>
          <a:chOff x="0" y="0"/>
          <a:chExt cx="0" cy="0"/>
        </a:xfrm>
      </p:grpSpPr>
      <p:sp>
        <p:nvSpPr>
          <p:cNvPr id="50" name="Google Shape;50;p3:notes">
            <a:extLst>
              <a:ext uri="{FF2B5EF4-FFF2-40B4-BE49-F238E27FC236}">
                <a16:creationId xmlns:a16="http://schemas.microsoft.com/office/drawing/2014/main" id="{90231BD6-5B2D-7E2A-CD71-10B2BA9FA7D0}"/>
              </a:ext>
            </a:extLst>
          </p:cNvPr>
          <p:cNvSpPr txBox="1">
            <a:spLocks noGrp="1"/>
          </p:cNvSpPr>
          <p:nvPr>
            <p:ph type="body" idx="1"/>
          </p:nvPr>
        </p:nvSpPr>
        <p:spPr>
          <a:xfrm>
            <a:off x="685801" y="4482296"/>
            <a:ext cx="5486400" cy="366733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i="1" dirty="0">
                <a:solidFill>
                  <a:schemeClr val="tx1"/>
                </a:solidFill>
                <a:latin typeface="Montserrat" pitchFamily="2" charset="77"/>
              </a:rPr>
              <a:t>Read Slide</a:t>
            </a:r>
          </a:p>
          <a:p>
            <a:pPr marL="0" lvl="0" indent="0" algn="l" rtl="0">
              <a:lnSpc>
                <a:spcPct val="100000"/>
              </a:lnSpc>
              <a:spcBef>
                <a:spcPts val="0"/>
              </a:spcBef>
              <a:spcAft>
                <a:spcPts val="0"/>
              </a:spcAft>
              <a:buSzPts val="1400"/>
              <a:buNone/>
            </a:pPr>
            <a:endParaRPr dirty="0"/>
          </a:p>
        </p:txBody>
      </p:sp>
      <p:sp>
        <p:nvSpPr>
          <p:cNvPr id="51" name="Google Shape;51;p3:notes">
            <a:extLst>
              <a:ext uri="{FF2B5EF4-FFF2-40B4-BE49-F238E27FC236}">
                <a16:creationId xmlns:a16="http://schemas.microsoft.com/office/drawing/2014/main" id="{C149A9ED-0DB6-D996-33B4-34C22A2BE06B}"/>
              </a:ext>
            </a:extLst>
          </p:cNvPr>
          <p:cNvSpPr>
            <a:spLocks noGrp="1" noRot="1" noChangeAspect="1"/>
          </p:cNvSpPr>
          <p:nvPr>
            <p:ph type="sldImg" idx="2"/>
          </p:nvPr>
        </p:nvSpPr>
        <p:spPr>
          <a:xfrm>
            <a:off x="635000" y="1163638"/>
            <a:ext cx="5588000" cy="31432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871965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Custom Layout" userDrawn="1">
  <p:cSld name="4_Custom Layout">
    <p:spTree>
      <p:nvGrpSpPr>
        <p:cNvPr id="1" name="Shape 22"/>
        <p:cNvGrpSpPr/>
        <p:nvPr/>
      </p:nvGrpSpPr>
      <p:grpSpPr>
        <a:xfrm>
          <a:off x="0" y="0"/>
          <a:ext cx="0" cy="0"/>
          <a:chOff x="0" y="0"/>
          <a:chExt cx="0" cy="0"/>
        </a:xfrm>
      </p:grpSpPr>
      <p:pic>
        <p:nvPicPr>
          <p:cNvPr id="23" name="Google Shape;23;p11"/>
          <p:cNvPicPr preferRelativeResize="0"/>
          <p:nvPr userDrawn="1"/>
        </p:nvPicPr>
        <p:blipFill rotWithShape="1">
          <a:blip r:embed="rId2">
            <a:alphaModFix/>
          </a:blip>
          <a:srcRect/>
          <a:stretch/>
        </p:blipFill>
        <p:spPr>
          <a:xfrm>
            <a:off x="-8164" y="-4780"/>
            <a:ext cx="12171000" cy="6847709"/>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D78B5795-E226-CCC4-AE69-6BDEA3F8CE3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
        <p:nvSpPr>
          <p:cNvPr id="4" name="Rounded Rectangle">
            <a:extLst>
              <a:ext uri="{FF2B5EF4-FFF2-40B4-BE49-F238E27FC236}">
                <a16:creationId xmlns:a16="http://schemas.microsoft.com/office/drawing/2014/main" id="{EDCE1FDF-73C5-596F-9B33-F9ABF92D61B5}"/>
              </a:ext>
            </a:extLst>
          </p:cNvPr>
          <p:cNvSpPr/>
          <p:nvPr userDrawn="1"/>
        </p:nvSpPr>
        <p:spPr>
          <a:xfrm>
            <a:off x="-25400" y="1662161"/>
            <a:ext cx="12242800" cy="4320539"/>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4291637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D4B86-9F9A-25CE-682A-443894F36A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FBE7BC-E6E7-F4E7-D259-72E0DA9AEE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C87B52-C258-570B-D31A-DFC0D20D04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6643DA-DD6B-BE2A-D419-BA3F8566BE58}"/>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6" name="Footer Placeholder 5">
            <a:extLst>
              <a:ext uri="{FF2B5EF4-FFF2-40B4-BE49-F238E27FC236}">
                <a16:creationId xmlns:a16="http://schemas.microsoft.com/office/drawing/2014/main" id="{B674BA4B-5AC8-2393-353E-07D37F8C65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9450C0-0E31-ACE0-4E0E-471F35F24426}"/>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1800503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81547-A698-7069-6812-8543142F29B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7FF1069-70A0-3830-B2B6-977B1AB17FC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4A0011-02EA-791B-A538-DCFEAEB1780D}"/>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5" name="Footer Placeholder 4">
            <a:extLst>
              <a:ext uri="{FF2B5EF4-FFF2-40B4-BE49-F238E27FC236}">
                <a16:creationId xmlns:a16="http://schemas.microsoft.com/office/drawing/2014/main" id="{1F992D91-0795-EEC9-0674-0BDB24C815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D8DF64-0B32-76C2-444B-90601878212D}"/>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1272022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F1C419-FC86-CCA8-E7C1-E3C62D2463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FC66BD-B1FC-3D7C-5C4C-D0960102FD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E2ACC0-28A3-C613-FFC5-739C196D4B45}"/>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5" name="Footer Placeholder 4">
            <a:extLst>
              <a:ext uri="{FF2B5EF4-FFF2-40B4-BE49-F238E27FC236}">
                <a16:creationId xmlns:a16="http://schemas.microsoft.com/office/drawing/2014/main" id="{92DEFD27-E4BF-CF10-4697-54652EDA74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52B2E5-008D-DD17-BECD-A49061154FB1}"/>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3752602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64" y="-4780"/>
            <a:ext cx="12171000" cy="684770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pic>
        <p:nvPicPr>
          <p:cNvPr id="2" name="Picture 1" descr="A close-up of a sign&#10;&#10;Description automatically generated">
            <a:extLst>
              <a:ext uri="{FF2B5EF4-FFF2-40B4-BE49-F238E27FC236}">
                <a16:creationId xmlns:a16="http://schemas.microsoft.com/office/drawing/2014/main" id="{86D6D6BD-F92A-159F-862C-98BE4A16DDD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extLst>
      <p:ext uri="{BB962C8B-B14F-4D97-AF65-F5344CB8AC3E}">
        <p14:creationId xmlns:p14="http://schemas.microsoft.com/office/powerpoint/2010/main" val="5659941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Custom Layout" preserve="1" userDrawn="1">
  <p:cSld name="2_Custom Layout">
    <p:spTree>
      <p:nvGrpSpPr>
        <p:cNvPr id="1" name="Shape 22"/>
        <p:cNvGrpSpPr/>
        <p:nvPr/>
      </p:nvGrpSpPr>
      <p:grpSpPr>
        <a:xfrm>
          <a:off x="0" y="0"/>
          <a:ext cx="0" cy="0"/>
          <a:chOff x="0" y="0"/>
          <a:chExt cx="0" cy="0"/>
        </a:xfrm>
      </p:grpSpPr>
      <p:pic>
        <p:nvPicPr>
          <p:cNvPr id="23" name="Google Shape;23;p11"/>
          <p:cNvPicPr preferRelativeResize="0"/>
          <p:nvPr userDrawn="1"/>
        </p:nvPicPr>
        <p:blipFill rotWithShape="1">
          <a:blip r:embed="rId2">
            <a:alphaModFix/>
          </a:blip>
          <a:srcRect/>
          <a:stretch/>
        </p:blipFill>
        <p:spPr>
          <a:xfrm>
            <a:off x="-8164" y="-4780"/>
            <a:ext cx="12171000" cy="6847709"/>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D78B5795-E226-CCC4-AE69-6BDEA3F8CE3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
        <p:nvSpPr>
          <p:cNvPr id="4" name="Rounded Rectangle">
            <a:extLst>
              <a:ext uri="{FF2B5EF4-FFF2-40B4-BE49-F238E27FC236}">
                <a16:creationId xmlns:a16="http://schemas.microsoft.com/office/drawing/2014/main" id="{EDCE1FDF-73C5-596F-9B33-F9ABF92D61B5}"/>
              </a:ext>
            </a:extLst>
          </p:cNvPr>
          <p:cNvSpPr/>
          <p:nvPr userDrawn="1"/>
        </p:nvSpPr>
        <p:spPr>
          <a:xfrm>
            <a:off x="-25400" y="1662161"/>
            <a:ext cx="12242800" cy="4320539"/>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23347712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Content 4" preserve="1" userDrawn="1">
  <p:cSld name="Content 4">
    <p:spTree>
      <p:nvGrpSpPr>
        <p:cNvPr id="1" name="Shape 27"/>
        <p:cNvGrpSpPr/>
        <p:nvPr/>
      </p:nvGrpSpPr>
      <p:grpSpPr>
        <a:xfrm>
          <a:off x="0" y="0"/>
          <a:ext cx="0" cy="0"/>
          <a:chOff x="0" y="0"/>
          <a:chExt cx="0" cy="0"/>
        </a:xfrm>
      </p:grpSpPr>
      <p:sp>
        <p:nvSpPr>
          <p:cNvPr id="3" name="Rounded Rectangle">
            <a:extLst>
              <a:ext uri="{FF2B5EF4-FFF2-40B4-BE49-F238E27FC236}">
                <a16:creationId xmlns:a16="http://schemas.microsoft.com/office/drawing/2014/main" id="{E9A94ACB-67FF-72F3-FC79-87D5EAD1B8DB}"/>
              </a:ext>
            </a:extLst>
          </p:cNvPr>
          <p:cNvSpPr/>
          <p:nvPr userDrawn="1"/>
        </p:nvSpPr>
        <p:spPr>
          <a:xfrm>
            <a:off x="0" y="1624604"/>
            <a:ext cx="12192000" cy="3603980"/>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
        <p:nvSpPr>
          <p:cNvPr id="5" name="Rounded Rectangle">
            <a:extLst>
              <a:ext uri="{FF2B5EF4-FFF2-40B4-BE49-F238E27FC236}">
                <a16:creationId xmlns:a16="http://schemas.microsoft.com/office/drawing/2014/main" id="{6FD69817-C03E-CBB4-0E22-7303FD317728}"/>
              </a:ext>
            </a:extLst>
          </p:cNvPr>
          <p:cNvSpPr/>
          <p:nvPr userDrawn="1"/>
        </p:nvSpPr>
        <p:spPr>
          <a:xfrm>
            <a:off x="606393" y="0"/>
            <a:ext cx="4312118" cy="6862812"/>
          </a:xfrm>
          <a:prstGeom prst="roundRect">
            <a:avLst>
              <a:gd name="adj" fmla="val 0"/>
            </a:avLst>
          </a:prstGeom>
          <a:solidFill>
            <a:schemeClr val="bg1"/>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4" name="Rounded Rectangle">
            <a:extLst>
              <a:ext uri="{FF2B5EF4-FFF2-40B4-BE49-F238E27FC236}">
                <a16:creationId xmlns:a16="http://schemas.microsoft.com/office/drawing/2014/main" id="{56D8949F-2948-8FAC-F0EA-3B976BE51282}"/>
              </a:ext>
            </a:extLst>
          </p:cNvPr>
          <p:cNvSpPr/>
          <p:nvPr userDrawn="1"/>
        </p:nvSpPr>
        <p:spPr>
          <a:xfrm>
            <a:off x="606393" y="0"/>
            <a:ext cx="4312118" cy="6862812"/>
          </a:xfrm>
          <a:prstGeom prst="roundRect">
            <a:avLst>
              <a:gd name="adj" fmla="val 0"/>
            </a:avLst>
          </a:prstGeom>
          <a:solidFill>
            <a:srgbClr val="A2287E">
              <a:alpha val="26000"/>
            </a:srgbClr>
          </a:solidFill>
          <a:ln w="12700" cap="flat">
            <a:noFill/>
            <a:miter lim="400000"/>
          </a:ln>
          <a:effectLst>
            <a:outerShdw blurRad="304800" sx="104000" sy="104000" algn="ctr" rotWithShape="0">
              <a:prstClr val="black">
                <a:alpha val="26000"/>
              </a:prstClr>
            </a:outerShdw>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1543470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Content 4" preserve="1" userDrawn="1">
  <p:cSld name="1_Content 4">
    <p:spTree>
      <p:nvGrpSpPr>
        <p:cNvPr id="1" name="Shape 27"/>
        <p:cNvGrpSpPr/>
        <p:nvPr/>
      </p:nvGrpSpPr>
      <p:grpSpPr>
        <a:xfrm>
          <a:off x="0" y="0"/>
          <a:ext cx="0" cy="0"/>
          <a:chOff x="0" y="0"/>
          <a:chExt cx="0" cy="0"/>
        </a:xfrm>
      </p:grpSpPr>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Tree>
    <p:extLst>
      <p:ext uri="{BB962C8B-B14F-4D97-AF65-F5344CB8AC3E}">
        <p14:creationId xmlns:p14="http://schemas.microsoft.com/office/powerpoint/2010/main" val="66216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23" y="-1414"/>
            <a:ext cx="12173780" cy="6848417"/>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pic>
        <p:nvPicPr>
          <p:cNvPr id="2" name="Picture 1" descr="A close-up of a sign&#10;&#10;Description automatically generated">
            <a:extLst>
              <a:ext uri="{FF2B5EF4-FFF2-40B4-BE49-F238E27FC236}">
                <a16:creationId xmlns:a16="http://schemas.microsoft.com/office/drawing/2014/main" id="{78E12432-6418-E141-0645-66B7FB72580B}"/>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extLst>
      <p:ext uri="{BB962C8B-B14F-4D97-AF65-F5344CB8AC3E}">
        <p14:creationId xmlns:p14="http://schemas.microsoft.com/office/powerpoint/2010/main" val="2625167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33"/>
        <p:cNvGrpSpPr/>
        <p:nvPr/>
      </p:nvGrpSpPr>
      <p:grpSpPr>
        <a:xfrm>
          <a:off x="0" y="0"/>
          <a:ext cx="0" cy="0"/>
          <a:chOff x="0" y="0"/>
          <a:chExt cx="0" cy="0"/>
        </a:xfrm>
      </p:grpSpPr>
      <p:pic>
        <p:nvPicPr>
          <p:cNvPr id="34" name="Google Shape;34;p13"/>
          <p:cNvPicPr preferRelativeResize="0"/>
          <p:nvPr/>
        </p:nvPicPr>
        <p:blipFill rotWithShape="1">
          <a:blip r:embed="rId2">
            <a:alphaModFix/>
          </a:blip>
          <a:srcRect/>
          <a:stretch/>
        </p:blipFill>
        <p:spPr>
          <a:xfrm>
            <a:off x="2336" y="19311"/>
            <a:ext cx="12170999" cy="6846853"/>
          </a:xfrm>
          <a:prstGeom prst="rect">
            <a:avLst/>
          </a:prstGeom>
          <a:noFill/>
          <a:ln>
            <a:noFill/>
          </a:ln>
        </p:spPr>
      </p:pic>
      <p:sp>
        <p:nvSpPr>
          <p:cNvPr id="35" name="Google Shape;35;p13"/>
          <p:cNvSpPr txBox="1">
            <a:spLocks noGrp="1"/>
          </p:cNvSpPr>
          <p:nvPr>
            <p:ph type="title"/>
          </p:nvPr>
        </p:nvSpPr>
        <p:spPr>
          <a:xfrm>
            <a:off x="6096000" y="1914261"/>
            <a:ext cx="6085500" cy="1666393"/>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7F7F7F"/>
              </a:buClr>
              <a:buSzPts val="3600"/>
              <a:buFont typeface="Montserrat ExtraBold"/>
              <a:buNone/>
              <a:defRPr sz="3600" b="0">
                <a:solidFill>
                  <a:srgbClr val="7F7F7F"/>
                </a:solidFill>
                <a:latin typeface="Montserrat ExtraBold"/>
                <a:ea typeface="Montserrat ExtraBold"/>
                <a:cs typeface="Montserrat ExtraBold"/>
                <a:sym typeface="Montserrat ExtraBol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2" name="Picture 1" descr="A close-up of a sign&#10;&#10;Description automatically generated">
            <a:extLst>
              <a:ext uri="{FF2B5EF4-FFF2-40B4-BE49-F238E27FC236}">
                <a16:creationId xmlns:a16="http://schemas.microsoft.com/office/drawing/2014/main" id="{25B133F3-98FA-180B-8DC5-E175599AF0A3}"/>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5863298"/>
            <a:ext cx="1982217" cy="643577"/>
          </a:xfrm>
          <a:prstGeom prst="rect">
            <a:avLst/>
          </a:prstGeom>
        </p:spPr>
      </p:pic>
    </p:spTree>
    <p:extLst>
      <p:ext uri="{BB962C8B-B14F-4D97-AF65-F5344CB8AC3E}">
        <p14:creationId xmlns:p14="http://schemas.microsoft.com/office/powerpoint/2010/main" val="12056986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5"/>
        <p:cNvGrpSpPr/>
        <p:nvPr/>
      </p:nvGrpSpPr>
      <p:grpSpPr>
        <a:xfrm>
          <a:off x="0" y="0"/>
          <a:ext cx="0" cy="0"/>
          <a:chOff x="0" y="0"/>
          <a:chExt cx="0" cy="0"/>
        </a:xfrm>
      </p:grpSpPr>
      <p:pic>
        <p:nvPicPr>
          <p:cNvPr id="16" name="Google Shape;16;p9"/>
          <p:cNvPicPr preferRelativeResize="0"/>
          <p:nvPr/>
        </p:nvPicPr>
        <p:blipFill rotWithShape="1">
          <a:blip r:embed="rId2">
            <a:alphaModFix/>
          </a:blip>
          <a:srcRect/>
          <a:stretch/>
        </p:blipFill>
        <p:spPr>
          <a:xfrm>
            <a:off x="-723" y="-1414"/>
            <a:ext cx="12173780" cy="6848417"/>
          </a:xfrm>
          <a:prstGeom prst="rect">
            <a:avLst/>
          </a:prstGeom>
          <a:noFill/>
          <a:ln>
            <a:noFill/>
          </a:ln>
        </p:spPr>
      </p:pic>
      <p:sp>
        <p:nvSpPr>
          <p:cNvPr id="17" name="Google Shape;17;p9"/>
          <p:cNvSpPr txBox="1">
            <a:spLocks noGrp="1"/>
          </p:cNvSpPr>
          <p:nvPr>
            <p:ph type="ctrTitle"/>
          </p:nvPr>
        </p:nvSpPr>
        <p:spPr>
          <a:xfrm>
            <a:off x="4967108" y="2024160"/>
            <a:ext cx="5337098" cy="2275765"/>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4400"/>
              <a:buFont typeface="Montserrat"/>
              <a:buNone/>
              <a:defRPr sz="4400" b="1" i="0">
                <a:solidFill>
                  <a:schemeClr val="dk1"/>
                </a:solidFill>
                <a:latin typeface="Montserrat"/>
                <a:ea typeface="Montserrat"/>
                <a:cs typeface="Montserrat"/>
                <a:sym typeface="Montserra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9"/>
          <p:cNvSpPr txBox="1">
            <a:spLocks noGrp="1"/>
          </p:cNvSpPr>
          <p:nvPr>
            <p:ph type="subTitle" idx="1"/>
          </p:nvPr>
        </p:nvSpPr>
        <p:spPr>
          <a:xfrm>
            <a:off x="4967106" y="4825291"/>
            <a:ext cx="5337097" cy="831952"/>
          </a:xfrm>
          <a:prstGeom prst="rect">
            <a:avLst/>
          </a:prstGeom>
          <a:noFill/>
          <a:ln>
            <a:noFill/>
          </a:ln>
        </p:spPr>
        <p:txBody>
          <a:bodyPr spcFirstLastPara="1" wrap="square" lIns="91425" tIns="45700" rIns="91425" bIns="45700" anchor="t" anchorCtr="0">
            <a:noAutofit/>
          </a:bodyPr>
          <a:lstStyle>
            <a:lvl1pPr lvl="0" algn="l">
              <a:lnSpc>
                <a:spcPct val="90000"/>
              </a:lnSpc>
              <a:spcBef>
                <a:spcPts val="1000"/>
              </a:spcBef>
              <a:spcAft>
                <a:spcPts val="0"/>
              </a:spcAft>
              <a:buClr>
                <a:srgbClr val="7F7F7F"/>
              </a:buClr>
              <a:buSzPts val="2800"/>
              <a:buNone/>
              <a:defRPr sz="2800" b="0" i="0">
                <a:solidFill>
                  <a:srgbClr val="7F7F7F"/>
                </a:solidFill>
                <a:latin typeface="Montserrat"/>
                <a:ea typeface="Montserrat"/>
                <a:cs typeface="Montserrat"/>
                <a:sym typeface="Montserrat"/>
              </a:defRPr>
            </a:lvl1pPr>
            <a:lvl2pPr lvl="1" algn="ctr">
              <a:lnSpc>
                <a:spcPct val="90000"/>
              </a:lnSpc>
              <a:spcBef>
                <a:spcPts val="500"/>
              </a:spcBef>
              <a:spcAft>
                <a:spcPts val="0"/>
              </a:spcAft>
              <a:buSzPts val="1600"/>
              <a:buNone/>
              <a:defRPr sz="2000"/>
            </a:lvl2pPr>
            <a:lvl3pPr lvl="2" algn="ctr">
              <a:lnSpc>
                <a:spcPct val="90000"/>
              </a:lnSpc>
              <a:spcBef>
                <a:spcPts val="500"/>
              </a:spcBef>
              <a:spcAft>
                <a:spcPts val="0"/>
              </a:spcAft>
              <a:buSzPts val="1800"/>
              <a:buNone/>
              <a:defRPr sz="1800"/>
            </a:lvl3pPr>
            <a:lvl4pPr lvl="3" algn="ctr">
              <a:lnSpc>
                <a:spcPct val="90000"/>
              </a:lnSpc>
              <a:spcBef>
                <a:spcPts val="500"/>
              </a:spcBef>
              <a:spcAft>
                <a:spcPts val="0"/>
              </a:spcAft>
              <a:buSzPts val="960"/>
              <a:buNone/>
              <a:defRPr sz="1600"/>
            </a:lvl4pPr>
            <a:lvl5pPr lvl="4" algn="ctr">
              <a:lnSpc>
                <a:spcPct val="9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9"/>
          <p:cNvSpPr txBox="1">
            <a:spLocks noGrp="1"/>
          </p:cNvSpPr>
          <p:nvPr>
            <p:ph type="ftr" idx="11"/>
          </p:nvPr>
        </p:nvSpPr>
        <p:spPr>
          <a:xfrm>
            <a:off x="651478" y="6356352"/>
            <a:ext cx="11235219"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b="0" i="0">
                <a:solidFill>
                  <a:srgbClr val="898989"/>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cxnSp>
        <p:nvCxnSpPr>
          <p:cNvPr id="20" name="Google Shape;20;p9"/>
          <p:cNvCxnSpPr/>
          <p:nvPr/>
        </p:nvCxnSpPr>
        <p:spPr>
          <a:xfrm>
            <a:off x="0" y="4570312"/>
            <a:ext cx="10304203" cy="0"/>
          </a:xfrm>
          <a:prstGeom prst="straightConnector1">
            <a:avLst/>
          </a:prstGeom>
          <a:noFill/>
          <a:ln w="12700" cap="flat" cmpd="sng">
            <a:solidFill>
              <a:schemeClr val="dk1"/>
            </a:solidFill>
            <a:prstDash val="solid"/>
            <a:miter lim="800000"/>
            <a:headEnd type="none" w="sm" len="sm"/>
            <a:tailEnd type="none" w="sm" len="sm"/>
          </a:ln>
        </p:spPr>
      </p:cxnSp>
      <p:sp>
        <p:nvSpPr>
          <p:cNvPr id="21" name="Google Shape;21;p9"/>
          <p:cNvSpPr txBox="1">
            <a:spLocks noGrp="1"/>
          </p:cNvSpPr>
          <p:nvPr>
            <p:ph type="dt" idx="10"/>
          </p:nvPr>
        </p:nvSpPr>
        <p:spPr>
          <a:xfrm>
            <a:off x="9683986" y="295903"/>
            <a:ext cx="2202712" cy="365125"/>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b="0" i="0">
                <a:solidFill>
                  <a:srgbClr val="898989"/>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4" name="Picture 3" descr="A close-up of a sign&#10;&#10;Description automatically generated">
            <a:extLst>
              <a:ext uri="{FF2B5EF4-FFF2-40B4-BE49-F238E27FC236}">
                <a16:creationId xmlns:a16="http://schemas.microsoft.com/office/drawing/2014/main" id="{57AEDA05-4220-647D-EB3D-DFFB5DFA1323}"/>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extLst>
      <p:ext uri="{BB962C8B-B14F-4D97-AF65-F5344CB8AC3E}">
        <p14:creationId xmlns:p14="http://schemas.microsoft.com/office/powerpoint/2010/main" val="3539784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1779A-8AEB-7D09-0CEA-B4CF523EE5F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CB2D74F-D576-DD0A-EB93-036321AA19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22D01F-ECF9-C870-808E-E15679C148A0}"/>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5" name="Footer Placeholder 4">
            <a:extLst>
              <a:ext uri="{FF2B5EF4-FFF2-40B4-BE49-F238E27FC236}">
                <a16:creationId xmlns:a16="http://schemas.microsoft.com/office/drawing/2014/main" id="{5D140278-F7B9-C4C6-CC1D-3B69988377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CD8306-0C38-B321-B1BB-2B3BCBE8A446}"/>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3418728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22"/>
        <p:cNvGrpSpPr/>
        <p:nvPr/>
      </p:nvGrpSpPr>
      <p:grpSpPr>
        <a:xfrm>
          <a:off x="0" y="0"/>
          <a:ext cx="0" cy="0"/>
          <a:chOff x="0" y="0"/>
          <a:chExt cx="0" cy="0"/>
        </a:xfrm>
      </p:grpSpPr>
      <p:pic>
        <p:nvPicPr>
          <p:cNvPr id="23" name="Google Shape;23;p11"/>
          <p:cNvPicPr preferRelativeResize="0"/>
          <p:nvPr/>
        </p:nvPicPr>
        <p:blipFill rotWithShape="1">
          <a:blip r:embed="rId2">
            <a:alphaModFix/>
          </a:blip>
          <a:srcRect/>
          <a:stretch/>
        </p:blipFill>
        <p:spPr>
          <a:xfrm>
            <a:off x="-8164" y="-4780"/>
            <a:ext cx="12171000" cy="6847709"/>
          </a:xfrm>
          <a:prstGeom prst="rect">
            <a:avLst/>
          </a:prstGeom>
          <a:noFill/>
          <a:ln>
            <a:noFill/>
          </a:ln>
        </p:spPr>
      </p:pic>
      <p:sp>
        <p:nvSpPr>
          <p:cNvPr id="24" name="Google Shape;24;p11"/>
          <p:cNvSpPr txBox="1">
            <a:spLocks noGrp="1"/>
          </p:cNvSpPr>
          <p:nvPr>
            <p:ph type="title"/>
          </p:nvPr>
        </p:nvSpPr>
        <p:spPr>
          <a:xfrm>
            <a:off x="724929" y="334497"/>
            <a:ext cx="9039655" cy="7764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Montserrat"/>
              <a:buNone/>
              <a:defRPr sz="3200" b="1" i="0">
                <a:solidFill>
                  <a:schemeClr val="dk1"/>
                </a:solidFill>
                <a:latin typeface="Montserrat"/>
                <a:ea typeface="Montserrat"/>
                <a:cs typeface="Montserrat"/>
                <a:sym typeface="Montserra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5" name="Google Shape;25;p11"/>
          <p:cNvSpPr txBox="1">
            <a:spLocks noGrp="1"/>
          </p:cNvSpPr>
          <p:nvPr>
            <p:ph type="body" idx="1"/>
          </p:nvPr>
        </p:nvSpPr>
        <p:spPr>
          <a:xfrm>
            <a:off x="724928" y="1358781"/>
            <a:ext cx="10688139" cy="481818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400"/>
              <a:buNone/>
              <a:defRPr sz="2400">
                <a:solidFill>
                  <a:srgbClr val="7F7F7F"/>
                </a:solidFill>
                <a:latin typeface="Montserrat"/>
                <a:ea typeface="Montserrat"/>
                <a:cs typeface="Montserrat"/>
                <a:sym typeface="Montserrat"/>
              </a:defRPr>
            </a:lvl1pPr>
            <a:lvl2pPr marL="914400" lvl="1" indent="-350519" algn="l">
              <a:lnSpc>
                <a:spcPct val="90000"/>
              </a:lnSpc>
              <a:spcBef>
                <a:spcPts val="500"/>
              </a:spcBef>
              <a:spcAft>
                <a:spcPts val="0"/>
              </a:spcAft>
              <a:buClr>
                <a:schemeClr val="dk1"/>
              </a:buClr>
              <a:buSzPts val="1920"/>
              <a:buFont typeface="Arial"/>
              <a:buChar char="•"/>
              <a:defRPr sz="2400">
                <a:solidFill>
                  <a:srgbClr val="7F7F7F"/>
                </a:solidFill>
                <a:latin typeface="Montserrat"/>
                <a:ea typeface="Montserrat"/>
                <a:cs typeface="Montserrat"/>
                <a:sym typeface="Montserrat"/>
              </a:defRPr>
            </a:lvl2pPr>
            <a:lvl3pPr marL="1371600" lvl="2" indent="-355600" algn="l">
              <a:lnSpc>
                <a:spcPct val="90000"/>
              </a:lnSpc>
              <a:spcBef>
                <a:spcPts val="500"/>
              </a:spcBef>
              <a:spcAft>
                <a:spcPts val="0"/>
              </a:spcAft>
              <a:buClr>
                <a:schemeClr val="dk1"/>
              </a:buClr>
              <a:buSzPts val="2000"/>
              <a:buFont typeface="Arial"/>
              <a:buChar char="-"/>
              <a:defRPr>
                <a:solidFill>
                  <a:srgbClr val="7F7F7F"/>
                </a:solidFill>
                <a:latin typeface="Montserrat"/>
                <a:ea typeface="Montserrat"/>
                <a:cs typeface="Montserrat"/>
                <a:sym typeface="Montserrat"/>
              </a:defRPr>
            </a:lvl3pPr>
            <a:lvl4pPr marL="1828800" lvl="3" indent="-297180" algn="l">
              <a:lnSpc>
                <a:spcPct val="90000"/>
              </a:lnSpc>
              <a:spcBef>
                <a:spcPts val="500"/>
              </a:spcBef>
              <a:spcAft>
                <a:spcPts val="0"/>
              </a:spcAft>
              <a:buClr>
                <a:schemeClr val="dk1"/>
              </a:buClr>
              <a:buSzPts val="1080"/>
              <a:buChar char="-"/>
              <a:defRPr>
                <a:solidFill>
                  <a:srgbClr val="7F7F7F"/>
                </a:solidFill>
                <a:latin typeface="Montserrat"/>
                <a:ea typeface="Montserrat"/>
                <a:cs typeface="Montserrat"/>
                <a:sym typeface="Montserrat"/>
              </a:defRPr>
            </a:lvl4pPr>
            <a:lvl5pPr marL="2286000" lvl="4" indent="-342900" algn="l">
              <a:lnSpc>
                <a:spcPct val="90000"/>
              </a:lnSpc>
              <a:spcBef>
                <a:spcPts val="500"/>
              </a:spcBef>
              <a:spcAft>
                <a:spcPts val="0"/>
              </a:spcAft>
              <a:buClr>
                <a:srgbClr val="5959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11"/>
          <p:cNvSpPr txBox="1"/>
          <p:nvPr/>
        </p:nvSpPr>
        <p:spPr>
          <a:xfrm>
            <a:off x="630923" y="6256048"/>
            <a:ext cx="9039655" cy="365125"/>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rgbClr val="A5A5A5"/>
              </a:buClr>
              <a:buSzPts val="1000"/>
              <a:buFont typeface="Montserrat"/>
              <a:buNone/>
            </a:pPr>
            <a:r>
              <a:rPr lang="en-US" sz="1000" b="0" i="0" u="none" strike="noStrike" cap="none" dirty="0">
                <a:solidFill>
                  <a:srgbClr val="A5A5A5"/>
                </a:solidFill>
                <a:latin typeface="Montserrat"/>
                <a:ea typeface="Montserrat"/>
                <a:cs typeface="Montserrat"/>
                <a:sym typeface="Montserrat"/>
              </a:rPr>
              <a:t>www.cgiar.org</a:t>
            </a:r>
            <a:endParaRPr sz="1400" b="0" i="0" u="none" strike="noStrike" cap="none" dirty="0">
              <a:solidFill>
                <a:srgbClr val="000000"/>
              </a:solidFill>
              <a:latin typeface="Arial"/>
              <a:ea typeface="Arial"/>
              <a:cs typeface="Arial"/>
              <a:sym typeface="Arial"/>
            </a:endParaRPr>
          </a:p>
        </p:txBody>
      </p:sp>
      <p:pic>
        <p:nvPicPr>
          <p:cNvPr id="2" name="Picture 1" descr="A close-up of a sign&#10;&#10;Description automatically generated">
            <a:extLst>
              <a:ext uri="{FF2B5EF4-FFF2-40B4-BE49-F238E27FC236}">
                <a16:creationId xmlns:a16="http://schemas.microsoft.com/office/drawing/2014/main" id="{D78B5795-E226-CCC4-AE69-6BDEA3F8CE3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Tree>
    <p:extLst>
      <p:ext uri="{BB962C8B-B14F-4D97-AF65-F5344CB8AC3E}">
        <p14:creationId xmlns:p14="http://schemas.microsoft.com/office/powerpoint/2010/main" val="561150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Custom Layout" preserve="1" userDrawn="1">
  <p:cSld name="2_Custom Layout">
    <p:spTree>
      <p:nvGrpSpPr>
        <p:cNvPr id="1" name="Shape 22"/>
        <p:cNvGrpSpPr/>
        <p:nvPr/>
      </p:nvGrpSpPr>
      <p:grpSpPr>
        <a:xfrm>
          <a:off x="0" y="0"/>
          <a:ext cx="0" cy="0"/>
          <a:chOff x="0" y="0"/>
          <a:chExt cx="0" cy="0"/>
        </a:xfrm>
      </p:grpSpPr>
      <p:pic>
        <p:nvPicPr>
          <p:cNvPr id="23" name="Google Shape;23;p11"/>
          <p:cNvPicPr preferRelativeResize="0"/>
          <p:nvPr userDrawn="1"/>
        </p:nvPicPr>
        <p:blipFill rotWithShape="1">
          <a:blip r:embed="rId2">
            <a:alphaModFix/>
          </a:blip>
          <a:srcRect/>
          <a:stretch/>
        </p:blipFill>
        <p:spPr>
          <a:xfrm>
            <a:off x="-8164" y="-4780"/>
            <a:ext cx="12171000" cy="6847709"/>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D78B5795-E226-CCC4-AE69-6BDEA3F8CE3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
        <p:nvSpPr>
          <p:cNvPr id="4" name="Rounded Rectangle">
            <a:extLst>
              <a:ext uri="{FF2B5EF4-FFF2-40B4-BE49-F238E27FC236}">
                <a16:creationId xmlns:a16="http://schemas.microsoft.com/office/drawing/2014/main" id="{EDCE1FDF-73C5-596F-9B33-F9ABF92D61B5}"/>
              </a:ext>
            </a:extLst>
          </p:cNvPr>
          <p:cNvSpPr/>
          <p:nvPr userDrawn="1"/>
        </p:nvSpPr>
        <p:spPr>
          <a:xfrm>
            <a:off x="-25400" y="1662161"/>
            <a:ext cx="12242800" cy="4320539"/>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31665908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Content 4" userDrawn="1">
  <p:cSld name="Content 4">
    <p:spTree>
      <p:nvGrpSpPr>
        <p:cNvPr id="1" name="Shape 27"/>
        <p:cNvGrpSpPr/>
        <p:nvPr/>
      </p:nvGrpSpPr>
      <p:grpSpPr>
        <a:xfrm>
          <a:off x="0" y="0"/>
          <a:ext cx="0" cy="0"/>
          <a:chOff x="0" y="0"/>
          <a:chExt cx="0" cy="0"/>
        </a:xfrm>
      </p:grpSpPr>
      <p:sp>
        <p:nvSpPr>
          <p:cNvPr id="3" name="Rounded Rectangle">
            <a:extLst>
              <a:ext uri="{FF2B5EF4-FFF2-40B4-BE49-F238E27FC236}">
                <a16:creationId xmlns:a16="http://schemas.microsoft.com/office/drawing/2014/main" id="{E9A94ACB-67FF-72F3-FC79-87D5EAD1B8DB}"/>
              </a:ext>
            </a:extLst>
          </p:cNvPr>
          <p:cNvSpPr/>
          <p:nvPr userDrawn="1"/>
        </p:nvSpPr>
        <p:spPr>
          <a:xfrm>
            <a:off x="0" y="1624604"/>
            <a:ext cx="12192000" cy="3603980"/>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
        <p:nvSpPr>
          <p:cNvPr id="5" name="Rounded Rectangle">
            <a:extLst>
              <a:ext uri="{FF2B5EF4-FFF2-40B4-BE49-F238E27FC236}">
                <a16:creationId xmlns:a16="http://schemas.microsoft.com/office/drawing/2014/main" id="{6FD69817-C03E-CBB4-0E22-7303FD317728}"/>
              </a:ext>
            </a:extLst>
          </p:cNvPr>
          <p:cNvSpPr/>
          <p:nvPr userDrawn="1"/>
        </p:nvSpPr>
        <p:spPr>
          <a:xfrm>
            <a:off x="606393" y="0"/>
            <a:ext cx="4312118" cy="6862812"/>
          </a:xfrm>
          <a:prstGeom prst="roundRect">
            <a:avLst>
              <a:gd name="adj" fmla="val 0"/>
            </a:avLst>
          </a:prstGeom>
          <a:solidFill>
            <a:schemeClr val="bg1"/>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
        <p:nvSpPr>
          <p:cNvPr id="4" name="Rounded Rectangle">
            <a:extLst>
              <a:ext uri="{FF2B5EF4-FFF2-40B4-BE49-F238E27FC236}">
                <a16:creationId xmlns:a16="http://schemas.microsoft.com/office/drawing/2014/main" id="{56D8949F-2948-8FAC-F0EA-3B976BE51282}"/>
              </a:ext>
            </a:extLst>
          </p:cNvPr>
          <p:cNvSpPr/>
          <p:nvPr userDrawn="1"/>
        </p:nvSpPr>
        <p:spPr>
          <a:xfrm>
            <a:off x="606393" y="0"/>
            <a:ext cx="4312118" cy="6862812"/>
          </a:xfrm>
          <a:prstGeom prst="roundRect">
            <a:avLst>
              <a:gd name="adj" fmla="val 0"/>
            </a:avLst>
          </a:prstGeom>
          <a:solidFill>
            <a:srgbClr val="A2287E">
              <a:alpha val="26000"/>
            </a:srgbClr>
          </a:solidFill>
          <a:ln w="12700" cap="flat">
            <a:noFill/>
            <a:miter lim="400000"/>
          </a:ln>
          <a:effectLst>
            <a:outerShdw blurRad="304800" sx="104000" sy="104000" algn="ctr" rotWithShape="0">
              <a:prstClr val="black">
                <a:alpha val="26000"/>
              </a:prstClr>
            </a:outerShdw>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3246025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Content 4" preserve="1" userDrawn="1">
  <p:cSld name="1_Content 4">
    <p:spTree>
      <p:nvGrpSpPr>
        <p:cNvPr id="1" name="Shape 27"/>
        <p:cNvGrpSpPr/>
        <p:nvPr/>
      </p:nvGrpSpPr>
      <p:grpSpPr>
        <a:xfrm>
          <a:off x="0" y="0"/>
          <a:ext cx="0" cy="0"/>
          <a:chOff x="0" y="0"/>
          <a:chExt cx="0" cy="0"/>
        </a:xfrm>
      </p:grpSpPr>
      <p:sp>
        <p:nvSpPr>
          <p:cNvPr id="28" name="Google Shape;28;p10"/>
          <p:cNvSpPr txBox="1"/>
          <p:nvPr/>
        </p:nvSpPr>
        <p:spPr>
          <a:xfrm>
            <a:off x="11860806" y="2017606"/>
            <a:ext cx="38505" cy="215444"/>
          </a:xfrm>
          <a:prstGeom prst="rect">
            <a:avLst/>
          </a:prstGeom>
          <a:noFill/>
          <a:ln>
            <a:noFill/>
          </a:ln>
        </p:spPr>
        <p:txBody>
          <a:bodyPr spcFirstLastPara="1" wrap="square" lIns="19050" tIns="19050" rIns="19050" bIns="19050" anchor="ctr" anchorCtr="0">
            <a:spAutoFit/>
          </a:bodyPr>
          <a:lstStyle/>
          <a:p>
            <a:pPr marL="0" marR="0" lvl="0" indent="0" algn="just" rtl="0">
              <a:lnSpc>
                <a:spcPct val="100000"/>
              </a:lnSpc>
              <a:spcBef>
                <a:spcPts val="0"/>
              </a:spcBef>
              <a:spcAft>
                <a:spcPts val="0"/>
              </a:spcAft>
              <a:buClr>
                <a:srgbClr val="A6A7AC"/>
              </a:buClr>
              <a:buSzPts val="2300"/>
              <a:buFont typeface="PT Sans"/>
              <a:buNone/>
            </a:pPr>
            <a:endParaRPr sz="1150" b="0" i="0" u="none" strike="noStrike" cap="none" dirty="0">
              <a:solidFill>
                <a:srgbClr val="A6A7AC"/>
              </a:solidFill>
              <a:latin typeface="PT Sans"/>
              <a:ea typeface="PT Sans"/>
              <a:cs typeface="PT Sans"/>
              <a:sym typeface="PT Sans"/>
            </a:endParaRPr>
          </a:p>
        </p:txBody>
      </p:sp>
      <p:pic>
        <p:nvPicPr>
          <p:cNvPr id="32" name="Google Shape;32;p10"/>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717521" y="0"/>
            <a:ext cx="1395110" cy="483504"/>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39047F75-C0B5-AC3E-5A33-5994B44FFC8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pic>
        <p:nvPicPr>
          <p:cNvPr id="9" name="Picture 8" descr="A black and purple sign with text&#10;&#10;Description automatically generated">
            <a:extLst>
              <a:ext uri="{FF2B5EF4-FFF2-40B4-BE49-F238E27FC236}">
                <a16:creationId xmlns:a16="http://schemas.microsoft.com/office/drawing/2014/main" id="{DAC408C6-C9DC-28DC-0650-D8999EB862BD}"/>
              </a:ext>
            </a:extLst>
          </p:cNvPr>
          <p:cNvPicPr>
            <a:picLocks noChangeAspect="1"/>
          </p:cNvPicPr>
          <p:nvPr userDrawn="1"/>
        </p:nvPicPr>
        <p:blipFill>
          <a:blip r:embed="rId4" cstate="hqprint">
            <a:grayscl/>
            <a:extLst>
              <a:ext uri="{28A0092B-C50C-407E-A947-70E740481C1C}">
                <a14:useLocalDpi xmlns:a14="http://schemas.microsoft.com/office/drawing/2010/main"/>
              </a:ext>
            </a:extLst>
          </a:blip>
          <a:stretch>
            <a:fillRect/>
          </a:stretch>
        </p:blipFill>
        <p:spPr>
          <a:xfrm>
            <a:off x="9891255" y="315447"/>
            <a:ext cx="1954081" cy="657673"/>
          </a:xfrm>
          <a:prstGeom prst="rect">
            <a:avLst/>
          </a:prstGeom>
        </p:spPr>
      </p:pic>
    </p:spTree>
    <p:extLst>
      <p:ext uri="{BB962C8B-B14F-4D97-AF65-F5344CB8AC3E}">
        <p14:creationId xmlns:p14="http://schemas.microsoft.com/office/powerpoint/2010/main" val="6860266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33"/>
        <p:cNvGrpSpPr/>
        <p:nvPr/>
      </p:nvGrpSpPr>
      <p:grpSpPr>
        <a:xfrm>
          <a:off x="0" y="0"/>
          <a:ext cx="0" cy="0"/>
          <a:chOff x="0" y="0"/>
          <a:chExt cx="0" cy="0"/>
        </a:xfrm>
      </p:grpSpPr>
      <p:pic>
        <p:nvPicPr>
          <p:cNvPr id="34" name="Google Shape;34;p13"/>
          <p:cNvPicPr preferRelativeResize="0"/>
          <p:nvPr/>
        </p:nvPicPr>
        <p:blipFill rotWithShape="1">
          <a:blip r:embed="rId2">
            <a:alphaModFix/>
          </a:blip>
          <a:srcRect/>
          <a:stretch/>
        </p:blipFill>
        <p:spPr>
          <a:xfrm>
            <a:off x="2336" y="19311"/>
            <a:ext cx="12170999" cy="6846853"/>
          </a:xfrm>
          <a:prstGeom prst="rect">
            <a:avLst/>
          </a:prstGeom>
          <a:noFill/>
          <a:ln>
            <a:noFill/>
          </a:ln>
        </p:spPr>
      </p:pic>
      <p:sp>
        <p:nvSpPr>
          <p:cNvPr id="35" name="Google Shape;35;p13"/>
          <p:cNvSpPr txBox="1">
            <a:spLocks noGrp="1"/>
          </p:cNvSpPr>
          <p:nvPr>
            <p:ph type="title"/>
          </p:nvPr>
        </p:nvSpPr>
        <p:spPr>
          <a:xfrm>
            <a:off x="6096000" y="1914261"/>
            <a:ext cx="6085500" cy="1666393"/>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7F7F7F"/>
              </a:buClr>
              <a:buSzPts val="3600"/>
              <a:buFont typeface="Montserrat ExtraBold"/>
              <a:buNone/>
              <a:defRPr sz="3600" b="0">
                <a:solidFill>
                  <a:srgbClr val="7F7F7F"/>
                </a:solidFill>
                <a:latin typeface="Montserrat ExtraBold"/>
                <a:ea typeface="Montserrat ExtraBold"/>
                <a:cs typeface="Montserrat ExtraBold"/>
                <a:sym typeface="Montserrat ExtraBol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2" name="Picture 1" descr="A close-up of a sign&#10;&#10;Description automatically generated">
            <a:extLst>
              <a:ext uri="{FF2B5EF4-FFF2-40B4-BE49-F238E27FC236}">
                <a16:creationId xmlns:a16="http://schemas.microsoft.com/office/drawing/2014/main" id="{25B133F3-98FA-180B-8DC5-E175599AF0A3}"/>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5863298"/>
            <a:ext cx="1982217" cy="643577"/>
          </a:xfrm>
          <a:prstGeom prst="rect">
            <a:avLst/>
          </a:prstGeom>
        </p:spPr>
      </p:pic>
    </p:spTree>
    <p:extLst>
      <p:ext uri="{BB962C8B-B14F-4D97-AF65-F5344CB8AC3E}">
        <p14:creationId xmlns:p14="http://schemas.microsoft.com/office/powerpoint/2010/main" val="1990494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3" y="-1414"/>
            <a:ext cx="12173780" cy="6848417"/>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3941690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64" y="-4780"/>
            <a:ext cx="12171000" cy="684770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39497914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D149EA-1B07-4ED5-A223-D843C4D947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4" y="8166"/>
            <a:ext cx="12190811" cy="6857998"/>
          </a:xfrm>
          <a:prstGeom prst="rect">
            <a:avLst/>
          </a:prstGeom>
        </p:spPr>
      </p:pic>
      <p:sp>
        <p:nvSpPr>
          <p:cNvPr id="4" name="Title 1">
            <a:extLst>
              <a:ext uri="{FF2B5EF4-FFF2-40B4-BE49-F238E27FC236}">
                <a16:creationId xmlns:a16="http://schemas.microsoft.com/office/drawing/2014/main" id="{3B41CF72-518C-CF42-A323-83BED2EBDDC4}"/>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5" name="Content Placeholder 2">
            <a:extLst>
              <a:ext uri="{FF2B5EF4-FFF2-40B4-BE49-F238E27FC236}">
                <a16:creationId xmlns:a16="http://schemas.microsoft.com/office/drawing/2014/main" id="{A6411C58-0491-9F47-BC20-7E2DF6472431}"/>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8693025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Imagen 10">
            <a:extLst>
              <a:ext uri="{FF2B5EF4-FFF2-40B4-BE49-F238E27FC236}">
                <a16:creationId xmlns:a16="http://schemas.microsoft.com/office/drawing/2014/main" id="{7DC3DF47-9AC9-754B-9528-EAC486DF6A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36" y="19311"/>
            <a:ext cx="12170999" cy="6846853"/>
          </a:xfrm>
          <a:prstGeom prst="rect">
            <a:avLst/>
          </a:prstGeom>
        </p:spPr>
      </p:pic>
      <p:sp>
        <p:nvSpPr>
          <p:cNvPr id="7" name="Título 1">
            <a:extLst>
              <a:ext uri="{FF2B5EF4-FFF2-40B4-BE49-F238E27FC236}">
                <a16:creationId xmlns:a16="http://schemas.microsoft.com/office/drawing/2014/main" id="{917B4808-403E-834C-826B-A1BB046BE60D}"/>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7598197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1_Custom Layout" userDrawn="1">
  <p:cSld name="4_Custom Layout">
    <p:spTree>
      <p:nvGrpSpPr>
        <p:cNvPr id="1" name="Shape 22"/>
        <p:cNvGrpSpPr/>
        <p:nvPr/>
      </p:nvGrpSpPr>
      <p:grpSpPr>
        <a:xfrm>
          <a:off x="0" y="0"/>
          <a:ext cx="0" cy="0"/>
          <a:chOff x="0" y="0"/>
          <a:chExt cx="0" cy="0"/>
        </a:xfrm>
      </p:grpSpPr>
      <p:pic>
        <p:nvPicPr>
          <p:cNvPr id="23" name="Google Shape;23;p11"/>
          <p:cNvPicPr preferRelativeResize="0"/>
          <p:nvPr userDrawn="1"/>
        </p:nvPicPr>
        <p:blipFill rotWithShape="1">
          <a:blip r:embed="rId2">
            <a:alphaModFix/>
          </a:blip>
          <a:srcRect/>
          <a:stretch/>
        </p:blipFill>
        <p:spPr>
          <a:xfrm>
            <a:off x="-8164" y="-4780"/>
            <a:ext cx="12171000" cy="6847709"/>
          </a:xfrm>
          <a:prstGeom prst="rect">
            <a:avLst/>
          </a:prstGeom>
          <a:noFill/>
          <a:ln>
            <a:noFill/>
          </a:ln>
        </p:spPr>
      </p:pic>
      <p:pic>
        <p:nvPicPr>
          <p:cNvPr id="2" name="Picture 1" descr="A close-up of a sign&#10;&#10;Description automatically generated">
            <a:extLst>
              <a:ext uri="{FF2B5EF4-FFF2-40B4-BE49-F238E27FC236}">
                <a16:creationId xmlns:a16="http://schemas.microsoft.com/office/drawing/2014/main" id="{D78B5795-E226-CCC4-AE69-6BDEA3F8CE39}"/>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855262" y="6056729"/>
            <a:ext cx="1982217" cy="643577"/>
          </a:xfrm>
          <a:prstGeom prst="rect">
            <a:avLst/>
          </a:prstGeom>
        </p:spPr>
      </p:pic>
      <p:sp>
        <p:nvSpPr>
          <p:cNvPr id="4" name="Rounded Rectangle">
            <a:extLst>
              <a:ext uri="{FF2B5EF4-FFF2-40B4-BE49-F238E27FC236}">
                <a16:creationId xmlns:a16="http://schemas.microsoft.com/office/drawing/2014/main" id="{EDCE1FDF-73C5-596F-9B33-F9ABF92D61B5}"/>
              </a:ext>
            </a:extLst>
          </p:cNvPr>
          <p:cNvSpPr/>
          <p:nvPr userDrawn="1"/>
        </p:nvSpPr>
        <p:spPr>
          <a:xfrm>
            <a:off x="-25400" y="1662161"/>
            <a:ext cx="12242800" cy="4320539"/>
          </a:xfrm>
          <a:prstGeom prst="roundRect">
            <a:avLst>
              <a:gd name="adj" fmla="val 0"/>
            </a:avLst>
          </a:prstGeom>
          <a:solidFill>
            <a:srgbClr val="A2287E">
              <a:alpha val="6000"/>
            </a:srgbClr>
          </a:solidFill>
          <a:ln w="12700" cap="flat">
            <a:noFill/>
            <a:miter lim="400000"/>
          </a:ln>
          <a:effectLst/>
        </p:spPr>
        <p:txBody>
          <a:bodyPr wrap="square" lIns="91440" tIns="0" rIns="91440" bIns="0" numCol="1" anchor="ctr" anchorCtr="0">
            <a:noAutofit/>
          </a:bodyPr>
          <a:lstStyle/>
          <a:p>
            <a:pPr algn="ctr">
              <a:lnSpc>
                <a:spcPts val="1400"/>
              </a:lnSpc>
            </a:pPr>
            <a:endParaRPr lang="en-US" sz="900" dirty="0">
              <a:solidFill>
                <a:schemeClr val="tx2"/>
              </a:solidFill>
              <a:latin typeface="Century Gothic" panose="020B0502020202020204" pitchFamily="34" charset="0"/>
              <a:sym typeface="Montserrat ExtraBold"/>
            </a:endParaRPr>
          </a:p>
        </p:txBody>
      </p:sp>
    </p:spTree>
    <p:extLst>
      <p:ext uri="{BB962C8B-B14F-4D97-AF65-F5344CB8AC3E}">
        <p14:creationId xmlns:p14="http://schemas.microsoft.com/office/powerpoint/2010/main" val="2857989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C9FAF-A930-CC20-8432-1F635AF5CF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BECE1A7-CD94-77A7-7EC5-231D97CC50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669B98-635F-E65E-CC33-819048899DC2}"/>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5" name="Footer Placeholder 4">
            <a:extLst>
              <a:ext uri="{FF2B5EF4-FFF2-40B4-BE49-F238E27FC236}">
                <a16:creationId xmlns:a16="http://schemas.microsoft.com/office/drawing/2014/main" id="{0002E51D-5304-B01A-33A5-58122BA562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41CC34-9BB8-81EE-25FC-BAFC9F93E4B7}"/>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1583169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5AF6B-5EB1-77AF-58B3-742D590091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6315C48-9B2A-6209-6E23-8EFC5F9504B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DFBF49-B175-F2B7-443B-CA2D0361F945}"/>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5" name="Footer Placeholder 4">
            <a:extLst>
              <a:ext uri="{FF2B5EF4-FFF2-40B4-BE49-F238E27FC236}">
                <a16:creationId xmlns:a16="http://schemas.microsoft.com/office/drawing/2014/main" id="{EA5526E9-CE28-8642-1919-93FE9E89D5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7A8012-6C6F-637C-2F4D-276E1C0D9DD2}"/>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2713234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4F0A9-20D1-5FDD-BD18-4A3DC6305B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9E5F7D-842D-1B68-3E5B-DFA42E3AE1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C86257-D1B3-E74A-8C46-CFFBE848C86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60718E-FD58-B173-7E8A-866479167A56}"/>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6" name="Footer Placeholder 5">
            <a:extLst>
              <a:ext uri="{FF2B5EF4-FFF2-40B4-BE49-F238E27FC236}">
                <a16:creationId xmlns:a16="http://schemas.microsoft.com/office/drawing/2014/main" id="{132A4C39-06C6-C6F4-3CF2-F748697642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FA2A43-18AB-F32A-B88F-FFB324BC7127}"/>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3980456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D83DE-9A78-72C7-A99C-4508CC6FF4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9E8988E-8E78-907A-4EA3-A8D815ECF6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8E9071-FF95-29C9-DCF3-F14B47F3D7D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85E41C-2EB1-364C-2B44-BD14031A5C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5F050B-76D2-4C09-3D21-C846FC1D0A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FDC6BA-8390-A6A7-4E11-D9013F9D6432}"/>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8" name="Footer Placeholder 7">
            <a:extLst>
              <a:ext uri="{FF2B5EF4-FFF2-40B4-BE49-F238E27FC236}">
                <a16:creationId xmlns:a16="http://schemas.microsoft.com/office/drawing/2014/main" id="{BD33E2B0-E929-1525-CC95-AEC6B94982E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CACE8BB-81AB-6F47-142F-FC53A8D9FCFA}"/>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1832555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1CA3C-767D-CFCA-327E-A321DA7920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F07607-123B-067A-1603-920099233233}"/>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4" name="Footer Placeholder 3">
            <a:extLst>
              <a:ext uri="{FF2B5EF4-FFF2-40B4-BE49-F238E27FC236}">
                <a16:creationId xmlns:a16="http://schemas.microsoft.com/office/drawing/2014/main" id="{608859B5-5DAA-8339-AAE6-38BA2F89A7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B47B081-279F-451A-FE57-511D2B1DD574}"/>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3042351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A5E278-2E0A-9471-3A11-CF6C593488F3}"/>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3" name="Footer Placeholder 2">
            <a:extLst>
              <a:ext uri="{FF2B5EF4-FFF2-40B4-BE49-F238E27FC236}">
                <a16:creationId xmlns:a16="http://schemas.microsoft.com/office/drawing/2014/main" id="{349A4555-769D-5FC9-FC0E-B70274B764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3E7A9D-53D2-5726-936B-CE9B20A99095}"/>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708646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9927E-0043-494F-A731-E695F7A74A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F2F436-6C4E-57D2-F3E8-8717980DF3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050714-5410-D446-5532-ACBA6489A9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5D4C35-7CF2-533D-F35E-1D3322A349DC}"/>
              </a:ext>
            </a:extLst>
          </p:cNvPr>
          <p:cNvSpPr>
            <a:spLocks noGrp="1"/>
          </p:cNvSpPr>
          <p:nvPr>
            <p:ph type="dt" sz="half" idx="10"/>
          </p:nvPr>
        </p:nvSpPr>
        <p:spPr/>
        <p:txBody>
          <a:bodyPr/>
          <a:lstStyle/>
          <a:p>
            <a:fld id="{0C0F52BE-E2AC-FF44-8EB3-4754EFBDC174}" type="datetimeFigureOut">
              <a:rPr lang="en-US" smtClean="0"/>
              <a:t>1/22/2025</a:t>
            </a:fld>
            <a:endParaRPr lang="en-US"/>
          </a:p>
        </p:txBody>
      </p:sp>
      <p:sp>
        <p:nvSpPr>
          <p:cNvPr id="6" name="Footer Placeholder 5">
            <a:extLst>
              <a:ext uri="{FF2B5EF4-FFF2-40B4-BE49-F238E27FC236}">
                <a16:creationId xmlns:a16="http://schemas.microsoft.com/office/drawing/2014/main" id="{C7E1A3BF-31A5-CBCB-2739-C0CF983A8B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08D6ED-F642-0C04-6672-463B8A6DA401}"/>
              </a:ext>
            </a:extLst>
          </p:cNvPr>
          <p:cNvSpPr>
            <a:spLocks noGrp="1"/>
          </p:cNvSpPr>
          <p:nvPr>
            <p:ph type="sldNum" sz="quarter" idx="12"/>
          </p:nvPr>
        </p:nvSpPr>
        <p:spPr/>
        <p:txBody>
          <a:bodyPr/>
          <a:lstStyle/>
          <a:p>
            <a:fld id="{C13DCEC8-EDEB-A342-B5FE-BAD07215F857}" type="slidenum">
              <a:rPr lang="en-US" smtClean="0"/>
              <a:t>‹#›</a:t>
            </a:fld>
            <a:endParaRPr lang="en-US"/>
          </a:p>
        </p:txBody>
      </p:sp>
    </p:spTree>
    <p:extLst>
      <p:ext uri="{BB962C8B-B14F-4D97-AF65-F5344CB8AC3E}">
        <p14:creationId xmlns:p14="http://schemas.microsoft.com/office/powerpoint/2010/main" val="389506032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theme" Target="../theme/theme4.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838200" y="365128"/>
            <a:ext cx="10515600" cy="1215054"/>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427730"/>
              </a:buClr>
              <a:buSzPts val="2800"/>
              <a:buFont typeface="Avenir"/>
              <a:buNone/>
              <a:defRPr sz="2800" b="1" i="0" u="none" strike="noStrike" cap="none">
                <a:solidFill>
                  <a:srgbClr val="427730"/>
                </a:solidFill>
                <a:latin typeface="Avenir"/>
                <a:ea typeface="Avenir"/>
                <a:cs typeface="Avenir"/>
                <a:sym typeface="Avenir"/>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8"/>
          <p:cNvSpPr txBox="1">
            <a:spLocks noGrp="1"/>
          </p:cNvSpPr>
          <p:nvPr>
            <p:ph type="body" idx="1"/>
          </p:nvPr>
        </p:nvSpPr>
        <p:spPr>
          <a:xfrm>
            <a:off x="838200" y="1825625"/>
            <a:ext cx="10515600" cy="4431956"/>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515151"/>
              </a:buClr>
              <a:buSzPts val="2400"/>
              <a:buFont typeface="Arial"/>
              <a:buNone/>
              <a:defRPr sz="2400" b="0" i="0" u="none" strike="noStrike" cap="none">
                <a:solidFill>
                  <a:srgbClr val="515151"/>
                </a:solidFill>
                <a:latin typeface="Avenir"/>
                <a:ea typeface="Avenir"/>
                <a:cs typeface="Avenir"/>
                <a:sym typeface="Avenir"/>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51515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515151"/>
                </a:solidFill>
                <a:latin typeface="Avenir"/>
                <a:ea typeface="Avenir"/>
                <a:cs typeface="Avenir"/>
                <a:sym typeface="Avenir"/>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515151"/>
                </a:solidFill>
                <a:latin typeface="Avenir"/>
                <a:ea typeface="Avenir"/>
                <a:cs typeface="Avenir"/>
                <a:sym typeface="Avenir"/>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8"/>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8"/>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8"/>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2"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18AC63-160A-27AB-3A1B-C3776F83A0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7491AC9-49CD-73EB-C5FB-36B93B9FA1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B61223-9B32-DB56-7140-8E0E8958E6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C0F52BE-E2AC-FF44-8EB3-4754EFBDC174}" type="datetimeFigureOut">
              <a:rPr lang="en-US" smtClean="0"/>
              <a:t>1/22/2025</a:t>
            </a:fld>
            <a:endParaRPr lang="en-US"/>
          </a:p>
        </p:txBody>
      </p:sp>
      <p:sp>
        <p:nvSpPr>
          <p:cNvPr id="5" name="Footer Placeholder 4">
            <a:extLst>
              <a:ext uri="{FF2B5EF4-FFF2-40B4-BE49-F238E27FC236}">
                <a16:creationId xmlns:a16="http://schemas.microsoft.com/office/drawing/2014/main" id="{6535AF81-0650-6E0C-4B44-574D0ADAD7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7652CE6-9ED6-9DEF-1975-A6F8E95EB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13DCEC8-EDEB-A342-B5FE-BAD07215F857}" type="slidenum">
              <a:rPr lang="en-US" smtClean="0"/>
              <a:t>‹#›</a:t>
            </a:fld>
            <a:endParaRPr lang="en-US"/>
          </a:p>
        </p:txBody>
      </p:sp>
    </p:spTree>
    <p:extLst>
      <p:ext uri="{BB962C8B-B14F-4D97-AF65-F5344CB8AC3E}">
        <p14:creationId xmlns:p14="http://schemas.microsoft.com/office/powerpoint/2010/main" val="259035775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
          <p:cNvSpPr txBox="1">
            <a:spLocks noGrp="1"/>
          </p:cNvSpPr>
          <p:nvPr>
            <p:ph type="title"/>
          </p:nvPr>
        </p:nvSpPr>
        <p:spPr>
          <a:xfrm>
            <a:off x="838200" y="365128"/>
            <a:ext cx="10515600" cy="1215054"/>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427730"/>
              </a:buClr>
              <a:buSzPts val="2800"/>
              <a:buFont typeface="Avenir"/>
              <a:buNone/>
              <a:defRPr sz="2800" b="1" i="0" u="none" strike="noStrike" cap="none">
                <a:solidFill>
                  <a:srgbClr val="427730"/>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11" name="Google Shape;11;p8"/>
          <p:cNvSpPr txBox="1">
            <a:spLocks noGrp="1"/>
          </p:cNvSpPr>
          <p:nvPr>
            <p:ph type="body" idx="1"/>
          </p:nvPr>
        </p:nvSpPr>
        <p:spPr>
          <a:xfrm>
            <a:off x="838200" y="1825625"/>
            <a:ext cx="10515600" cy="4431956"/>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515151"/>
              </a:buClr>
              <a:buSzPts val="2400"/>
              <a:buFont typeface="Arial"/>
              <a:buNone/>
              <a:defRPr sz="2400" b="0" i="0" u="none" strike="noStrike" cap="none">
                <a:solidFill>
                  <a:srgbClr val="515151"/>
                </a:solidFill>
                <a:latin typeface="Avenir"/>
                <a:ea typeface="Avenir"/>
                <a:cs typeface="Avenir"/>
                <a:sym typeface="Avenir"/>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51515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515151"/>
                </a:solidFill>
                <a:latin typeface="Avenir"/>
                <a:ea typeface="Avenir"/>
                <a:cs typeface="Avenir"/>
                <a:sym typeface="Avenir"/>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515151"/>
                </a:solidFill>
                <a:latin typeface="Avenir"/>
                <a:ea typeface="Avenir"/>
                <a:cs typeface="Avenir"/>
                <a:sym typeface="Avenir"/>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8"/>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3" name="Google Shape;13;p8"/>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4" name="Google Shape;14;p8"/>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698502066"/>
      </p:ext>
    </p:extLst>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tx1"/>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4245273102"/>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hf hdr="0" ftr="0" dt="0"/>
  <p:txStyles>
    <p:titleStyle>
      <a:lvl1pPr algn="l" defTabSz="914400" rtl="0" eaLnBrk="1" latinLnBrk="0" hangingPunct="1">
        <a:lnSpc>
          <a:spcPct val="90000"/>
        </a:lnSpc>
        <a:spcBef>
          <a:spcPct val="0"/>
        </a:spcBef>
        <a:buNone/>
        <a:defRPr sz="2800" b="1" i="0" kern="1200">
          <a:solidFill>
            <a:srgbClr val="427730"/>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hyperlink" Target="https://gender.jhpiego.org/analysistoolkit/" TargetMode="External"/><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media/image16.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1.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6.xml"/><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5.png"/><Relationship Id="rId7" Type="http://schemas.openxmlformats.org/officeDocument/2006/relationships/diagramColors" Target="../diagrams/colors2.xml"/><Relationship Id="rId2" Type="http://schemas.openxmlformats.org/officeDocument/2006/relationships/notesSlide" Target="../notesSlides/notesSlide56.xml"/><Relationship Id="rId1" Type="http://schemas.openxmlformats.org/officeDocument/2006/relationships/slideLayout" Target="../slideLayouts/slideLayout1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7.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57.xml"/><Relationship Id="rId1" Type="http://schemas.openxmlformats.org/officeDocument/2006/relationships/slideLayout" Target="../slideLayouts/slideLayout1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8.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8.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43.jpeg"/></Relationships>
</file>

<file path=ppt/slides/_rels/slide5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2.xml"/><Relationship Id="rId1" Type="http://schemas.openxmlformats.org/officeDocument/2006/relationships/slideLayout" Target="../slideLayouts/slideLayout14.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47.jpeg"/><Relationship Id="rId4" Type="http://schemas.openxmlformats.org/officeDocument/2006/relationships/diagramLayout" Target="../diagrams/layout4.xml"/><Relationship Id="rId9" Type="http://schemas.openxmlformats.org/officeDocument/2006/relationships/image" Target="../media/image46.jpeg"/></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3.xml"/><Relationship Id="rId1" Type="http://schemas.openxmlformats.org/officeDocument/2006/relationships/slideLayout" Target="../slideLayouts/slideLayout1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4.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5.xml"/><Relationship Id="rId1" Type="http://schemas.openxmlformats.org/officeDocument/2006/relationships/slideLayout" Target="../slideLayouts/slideLayout1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7.xml"/><Relationship Id="rId1" Type="http://schemas.openxmlformats.org/officeDocument/2006/relationships/slideLayout" Target="../slideLayouts/slideLayout13.xml"/><Relationship Id="rId4" Type="http://schemas.openxmlformats.org/officeDocument/2006/relationships/image" Target="../media/image53.png"/></Relationships>
</file>

<file path=ppt/slides/_rels/slide68.xml.rels><?xml version="1.0" encoding="UTF-8" standalone="yes"?>
<Relationships xmlns="http://schemas.openxmlformats.org/package/2006/relationships"><Relationship Id="rId8" Type="http://schemas.openxmlformats.org/officeDocument/2006/relationships/hyperlink" Target="https://cewh.ca/wp-content/uploads/2017/02/TGS-GT-Resource-list1.pdf" TargetMode="External"/><Relationship Id="rId3" Type="http://schemas.openxmlformats.org/officeDocument/2006/relationships/image" Target="../media/image54.png"/><Relationship Id="rId7" Type="http://schemas.openxmlformats.org/officeDocument/2006/relationships/hyperlink" Target="https://www.adb.org/sites/default/files/publication/945851/gesi-analysis-adb-cps-south-asia-guidance-note.pdf" TargetMode="External"/><Relationship Id="rId2" Type="http://schemas.openxmlformats.org/officeDocument/2006/relationships/notesSlide" Target="../notesSlides/notesSlide68.xml"/><Relationship Id="rId1" Type="http://schemas.openxmlformats.org/officeDocument/2006/relationships/slideLayout" Target="../slideLayouts/slideLayout21.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3" Type="http://schemas.openxmlformats.org/officeDocument/2006/relationships/hyperlink" Target="https://www.theoryofchange.org/what-is-theory-of-change/" TargetMode="External"/><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hyperlink" Target="https://www.irh.org/social-norms-training-curriculum/" TargetMode="External"/><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hyperlink" Target="https://www.ifpri.org/blog/reach-benefit-or-empower-clarifying-gender%20strategies-development-projects/" TargetMode="External"/><Relationship Id="rId2" Type="http://schemas.openxmlformats.org/officeDocument/2006/relationships/notesSlide" Target="../notesSlides/notesSlide74.xml"/><Relationship Id="rId1" Type="http://schemas.openxmlformats.org/officeDocument/2006/relationships/slideLayout" Target="../slideLayouts/slideLayout1.xml"/><Relationship Id="rId4" Type="http://schemas.openxmlformats.org/officeDocument/2006/relationships/hyperlink" Target="https://usaidlearninglab.org/system/files/resource/files/dn_adaptive_management_final2021.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g30838b89d9c_0_0"/>
          <p:cNvSpPr txBox="1">
            <a:spLocks noGrp="1"/>
          </p:cNvSpPr>
          <p:nvPr>
            <p:ph type="title"/>
          </p:nvPr>
        </p:nvSpPr>
        <p:spPr>
          <a:xfrm>
            <a:off x="6343847" y="510135"/>
            <a:ext cx="5552978" cy="3124125"/>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000000"/>
              </a:buClr>
              <a:buSzPts val="4400"/>
              <a:buFont typeface="Arial"/>
              <a:buNone/>
            </a:pP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Gender Transformative Approaches </a:t>
            </a:r>
            <a:b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b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in agrifood systems</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sp>
        <p:nvSpPr>
          <p:cNvPr id="4" name="Google Shape;47;g30838b89d9c_0_0">
            <a:extLst>
              <a:ext uri="{FF2B5EF4-FFF2-40B4-BE49-F238E27FC236}">
                <a16:creationId xmlns:a16="http://schemas.microsoft.com/office/drawing/2014/main" id="{9D059ED0-9FA5-7A90-9ECA-E969858E27CC}"/>
              </a:ext>
            </a:extLst>
          </p:cNvPr>
          <p:cNvSpPr txBox="1">
            <a:spLocks/>
          </p:cNvSpPr>
          <p:nvPr/>
        </p:nvSpPr>
        <p:spPr>
          <a:xfrm>
            <a:off x="6405872" y="3929369"/>
            <a:ext cx="5279652"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2400" kern="1200" cap="all" dirty="0">
                <a:solidFill>
                  <a:schemeClr val="tx1"/>
                </a:solidFill>
                <a:latin typeface="Montserrat Light" pitchFamily="2" charset="77"/>
                <a:ea typeface="+mn-ea"/>
                <a:cs typeface="+mn-cs"/>
                <a:sym typeface="Arial"/>
              </a:rPr>
              <a:t>A course in four modules</a:t>
            </a:r>
          </a:p>
          <a:p>
            <a:pPr algn="l">
              <a:buClr>
                <a:srgbClr val="000000"/>
              </a:buClr>
              <a:buSzPts val="4400"/>
              <a:buFont typeface="Arial"/>
              <a:buNone/>
            </a:pPr>
            <a:r>
              <a:rPr lang="en-US" sz="2400" kern="1200" cap="all" dirty="0">
                <a:solidFill>
                  <a:schemeClr val="tx1"/>
                </a:solidFill>
                <a:latin typeface="Montserrat Light" pitchFamily="2" charset="77"/>
                <a:ea typeface="+mn-ea"/>
                <a:cs typeface="+mn-cs"/>
                <a:sym typeface="Arial"/>
              </a:rPr>
              <a:t>Version 1 (2024)</a:t>
            </a:r>
            <a:endParaRPr lang="en-US" sz="2400" kern="1200" cap="all" dirty="0">
              <a:solidFill>
                <a:schemeClr val="tx1"/>
              </a:solidFill>
              <a:latin typeface="Montserrat Light" pitchFamily="2" charset="77"/>
              <a:ea typeface="+mn-ea"/>
              <a:cs typeface="+mn-cs"/>
            </a:endParaRPr>
          </a:p>
        </p:txBody>
      </p:sp>
      <p:cxnSp>
        <p:nvCxnSpPr>
          <p:cNvPr id="5" name="Straight Connector 12">
            <a:extLst>
              <a:ext uri="{FF2B5EF4-FFF2-40B4-BE49-F238E27FC236}">
                <a16:creationId xmlns:a16="http://schemas.microsoft.com/office/drawing/2014/main" id="{2E9A4A28-9521-F511-E2C8-DAB37EF51DD3}"/>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sp>
        <p:nvSpPr>
          <p:cNvPr id="2" name="Google Shape;47;g30838b89d9c_0_0">
            <a:extLst>
              <a:ext uri="{FF2B5EF4-FFF2-40B4-BE49-F238E27FC236}">
                <a16:creationId xmlns:a16="http://schemas.microsoft.com/office/drawing/2014/main" id="{8AF85EA5-E86B-CBF9-816E-48BAE8CC2041}"/>
              </a:ext>
            </a:extLst>
          </p:cNvPr>
          <p:cNvSpPr txBox="1">
            <a:spLocks/>
          </p:cNvSpPr>
          <p:nvPr/>
        </p:nvSpPr>
        <p:spPr>
          <a:xfrm>
            <a:off x="6426548" y="4870664"/>
            <a:ext cx="5279652"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buClr>
                <a:srgbClr val="000000"/>
              </a:buClr>
              <a:buSzPts val="4400"/>
              <a:buFont typeface="Arial"/>
              <a:buNone/>
            </a:pPr>
            <a:r>
              <a:rPr lang="en-US" sz="1800" dirty="0">
                <a:solidFill>
                  <a:schemeClr val="tx1"/>
                </a:solidFill>
                <a:effectLst/>
                <a:latin typeface="Montserrat" panose="00000500000000000000" pitchFamily="2" charset="0"/>
                <a:ea typeface="Aptos" panose="020B0004020202020204" pitchFamily="34" charset="0"/>
                <a:cs typeface="Aptos" panose="020B0004020202020204" pitchFamily="34" charset="0"/>
              </a:rPr>
              <a:t>Elizabeth Costenbader, Anjalee Kohli, and Steven Cole </a:t>
            </a:r>
            <a:endParaRPr lang="en-US" sz="2400" kern="1200" cap="all" dirty="0">
              <a:solidFill>
                <a:schemeClr val="tx1"/>
              </a:solidFill>
              <a:latin typeface="Montserrat" panose="00000500000000000000" pitchFamily="2" charset="0"/>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8"/>
          <p:cNvSpPr txBox="1">
            <a:spLocks noGrp="1"/>
          </p:cNvSpPr>
          <p:nvPr>
            <p:ph type="title"/>
          </p:nvPr>
        </p:nvSpPr>
        <p:spPr>
          <a:xfrm>
            <a:off x="6372496" y="588585"/>
            <a:ext cx="5641703" cy="2975606"/>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Operationalizing </a:t>
            </a:r>
            <a:r>
              <a:rPr lang="en-US"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gender transformative approaches</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1039D47C-749B-D0BF-E215-E61DFE5830A7}"/>
              </a:ext>
            </a:extLst>
          </p:cNvPr>
          <p:cNvGrpSpPr/>
          <p:nvPr/>
        </p:nvGrpSpPr>
        <p:grpSpPr>
          <a:xfrm>
            <a:off x="6385197" y="3645249"/>
            <a:ext cx="5279652" cy="675393"/>
            <a:chOff x="6385197" y="3645249"/>
            <a:chExt cx="5279652" cy="675393"/>
          </a:xfrm>
        </p:grpSpPr>
        <p:sp>
          <p:nvSpPr>
            <p:cNvPr id="2" name="Google Shape;47;g30838b89d9c_0_0">
              <a:extLst>
                <a:ext uri="{FF2B5EF4-FFF2-40B4-BE49-F238E27FC236}">
                  <a16:creationId xmlns:a16="http://schemas.microsoft.com/office/drawing/2014/main" id="{35CC4B1A-A799-CAC3-9DB3-2D38DBA09316}"/>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1</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3C9FD768-715C-E695-C80E-0E715040E481}"/>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220366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77946-E811-ED6C-272A-ADBD1E2354C7}"/>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56A6D3E3-EC0F-6C28-1058-BB3E57DCA88B}"/>
              </a:ext>
            </a:extLst>
          </p:cNvPr>
          <p:cNvSpPr txBox="1"/>
          <p:nvPr/>
        </p:nvSpPr>
        <p:spPr>
          <a:xfrm>
            <a:off x="7149166" y="6418853"/>
            <a:ext cx="4678161" cy="276999"/>
          </a:xfrm>
          <a:prstGeom prst="rect">
            <a:avLst/>
          </a:prstGeom>
          <a:solidFill>
            <a:schemeClr val="bg1"/>
          </a:solidFill>
        </p:spPr>
        <p:txBody>
          <a:bodyPr wrap="square" rtlCol="0">
            <a:spAutoFit/>
          </a:bodyPr>
          <a:lstStyle/>
          <a:p>
            <a:pPr algn="r"/>
            <a:r>
              <a:rPr lang="en-US" sz="1200" dirty="0">
                <a:solidFill>
                  <a:schemeClr val="tx1"/>
                </a:solidFill>
                <a:latin typeface="Montserrat" pitchFamily="2" charset="77"/>
              </a:rPr>
              <a:t>Image source: adapted from FAO, IFAD &amp; WFP 2022</a:t>
            </a:r>
          </a:p>
        </p:txBody>
      </p:sp>
      <p:sp>
        <p:nvSpPr>
          <p:cNvPr id="3" name="Title 1">
            <a:extLst>
              <a:ext uri="{FF2B5EF4-FFF2-40B4-BE49-F238E27FC236}">
                <a16:creationId xmlns:a16="http://schemas.microsoft.com/office/drawing/2014/main" id="{E875D941-0A98-45AE-A752-1C6D985D60D0}"/>
              </a:ext>
            </a:extLst>
          </p:cNvPr>
          <p:cNvSpPr txBox="1">
            <a:spLocks/>
          </p:cNvSpPr>
          <p:nvPr/>
        </p:nvSpPr>
        <p:spPr>
          <a:xfrm>
            <a:off x="600009" y="291631"/>
            <a:ext cx="5686491" cy="10160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Operational Distinctions of GTA</a:t>
            </a:r>
          </a:p>
        </p:txBody>
      </p:sp>
      <p:sp>
        <p:nvSpPr>
          <p:cNvPr id="7" name="Content Placeholder 2">
            <a:extLst>
              <a:ext uri="{FF2B5EF4-FFF2-40B4-BE49-F238E27FC236}">
                <a16:creationId xmlns:a16="http://schemas.microsoft.com/office/drawing/2014/main" id="{64263B1E-D874-0C4C-01BC-1CCC8C37DD05}"/>
              </a:ext>
            </a:extLst>
          </p:cNvPr>
          <p:cNvSpPr txBox="1">
            <a:spLocks/>
          </p:cNvSpPr>
          <p:nvPr/>
        </p:nvSpPr>
        <p:spPr>
          <a:xfrm>
            <a:off x="600009" y="2082566"/>
            <a:ext cx="5495991" cy="35180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rPr>
              <a:t>Gender transformative approaches:</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rPr>
              <a:t>Have an additional focus on the underlying root causes of gender inequality</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rPr>
              <a:t>Are iterative and integrated across the project cycle</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rPr>
              <a:t>Use a strong participatory nature of process</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rPr>
              <a:t>Use gender transformative tools and methodologies</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endParaRPr>
          </a:p>
        </p:txBody>
      </p:sp>
      <p:pic>
        <p:nvPicPr>
          <p:cNvPr id="2" name="Picture 1">
            <a:extLst>
              <a:ext uri="{FF2B5EF4-FFF2-40B4-BE49-F238E27FC236}">
                <a16:creationId xmlns:a16="http://schemas.microsoft.com/office/drawing/2014/main" id="{A2B4B5E5-F5AC-69DE-64CF-A8DC342E4B96}"/>
              </a:ext>
            </a:extLst>
          </p:cNvPr>
          <p:cNvPicPr>
            <a:picLocks noChangeAspect="1"/>
          </p:cNvPicPr>
          <p:nvPr/>
        </p:nvPicPr>
        <p:blipFill>
          <a:blip r:embed="rId3"/>
          <a:srcRect l="8935" r="10657"/>
          <a:stretch/>
        </p:blipFill>
        <p:spPr>
          <a:xfrm>
            <a:off x="7057203" y="222718"/>
            <a:ext cx="4758727" cy="6192078"/>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1144687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77946-E811-ED6C-272A-ADBD1E2354C7}"/>
            </a:ext>
          </a:extLst>
        </p:cNvPr>
        <p:cNvGrpSpPr/>
        <p:nvPr/>
      </p:nvGrpSpPr>
      <p:grpSpPr>
        <a:xfrm>
          <a:off x="0" y="0"/>
          <a:ext cx="0" cy="0"/>
          <a:chOff x="0" y="0"/>
          <a:chExt cx="0" cy="0"/>
        </a:xfrm>
      </p:grpSpPr>
      <p:grpSp>
        <p:nvGrpSpPr>
          <p:cNvPr id="26" name="Group 25">
            <a:extLst>
              <a:ext uri="{FF2B5EF4-FFF2-40B4-BE49-F238E27FC236}">
                <a16:creationId xmlns:a16="http://schemas.microsoft.com/office/drawing/2014/main" id="{4020081F-8126-FC0F-4110-8016061FC0E1}"/>
              </a:ext>
            </a:extLst>
          </p:cNvPr>
          <p:cNvGrpSpPr/>
          <p:nvPr/>
        </p:nvGrpSpPr>
        <p:grpSpPr>
          <a:xfrm>
            <a:off x="470642" y="1795492"/>
            <a:ext cx="11150267" cy="3983338"/>
            <a:chOff x="470642" y="1795492"/>
            <a:chExt cx="11150267" cy="3983338"/>
          </a:xfrm>
        </p:grpSpPr>
        <p:sp>
          <p:nvSpPr>
            <p:cNvPr id="25" name="Rounded Rectangle 24">
              <a:extLst>
                <a:ext uri="{FF2B5EF4-FFF2-40B4-BE49-F238E27FC236}">
                  <a16:creationId xmlns:a16="http://schemas.microsoft.com/office/drawing/2014/main" id="{43FCC6A2-C0CD-706D-5697-4BEC7825E535}"/>
                </a:ext>
              </a:extLst>
            </p:cNvPr>
            <p:cNvSpPr/>
            <p:nvPr/>
          </p:nvSpPr>
          <p:spPr>
            <a:xfrm>
              <a:off x="470642" y="5080736"/>
              <a:ext cx="5424137" cy="698094"/>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 name="Rounded Rectangle 1">
              <a:extLst>
                <a:ext uri="{FF2B5EF4-FFF2-40B4-BE49-F238E27FC236}">
                  <a16:creationId xmlns:a16="http://schemas.microsoft.com/office/drawing/2014/main" id="{9BD6F461-B52E-90D5-581D-1ED81CBCD760}"/>
                </a:ext>
              </a:extLst>
            </p:cNvPr>
            <p:cNvSpPr/>
            <p:nvPr/>
          </p:nvSpPr>
          <p:spPr>
            <a:xfrm>
              <a:off x="485709" y="1795492"/>
              <a:ext cx="5424137"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5" name="Rounded Rectangle 4">
              <a:extLst>
                <a:ext uri="{FF2B5EF4-FFF2-40B4-BE49-F238E27FC236}">
                  <a16:creationId xmlns:a16="http://schemas.microsoft.com/office/drawing/2014/main" id="{CDB0A1DB-26B7-BF63-F60B-5DCD3ECCAA02}"/>
                </a:ext>
              </a:extLst>
            </p:cNvPr>
            <p:cNvSpPr/>
            <p:nvPr/>
          </p:nvSpPr>
          <p:spPr>
            <a:xfrm>
              <a:off x="485709" y="2795324"/>
              <a:ext cx="5424137" cy="132980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9" name="Rounded Rectangle 8">
              <a:extLst>
                <a:ext uri="{FF2B5EF4-FFF2-40B4-BE49-F238E27FC236}">
                  <a16:creationId xmlns:a16="http://schemas.microsoft.com/office/drawing/2014/main" id="{92C0A4B7-571A-CFCE-FBD5-8465A480AF96}"/>
                </a:ext>
              </a:extLst>
            </p:cNvPr>
            <p:cNvSpPr/>
            <p:nvPr/>
          </p:nvSpPr>
          <p:spPr>
            <a:xfrm>
              <a:off x="6196772" y="1795492"/>
              <a:ext cx="5424137"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Rounded Rectangle 9">
              <a:extLst>
                <a:ext uri="{FF2B5EF4-FFF2-40B4-BE49-F238E27FC236}">
                  <a16:creationId xmlns:a16="http://schemas.microsoft.com/office/drawing/2014/main" id="{A0421BEA-AE2A-4375-82EF-758766D95369}"/>
                </a:ext>
              </a:extLst>
            </p:cNvPr>
            <p:cNvSpPr/>
            <p:nvPr/>
          </p:nvSpPr>
          <p:spPr>
            <a:xfrm>
              <a:off x="6196769" y="2795323"/>
              <a:ext cx="5424137"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Rounded Rectangle 10">
              <a:extLst>
                <a:ext uri="{FF2B5EF4-FFF2-40B4-BE49-F238E27FC236}">
                  <a16:creationId xmlns:a16="http://schemas.microsoft.com/office/drawing/2014/main" id="{CBB4025F-488B-97CE-7466-BA91844FC2FE}"/>
                </a:ext>
              </a:extLst>
            </p:cNvPr>
            <p:cNvSpPr/>
            <p:nvPr/>
          </p:nvSpPr>
          <p:spPr>
            <a:xfrm>
              <a:off x="6196766" y="3795154"/>
              <a:ext cx="5424137"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2" name="Rounded Rectangle 11">
              <a:extLst>
                <a:ext uri="{FF2B5EF4-FFF2-40B4-BE49-F238E27FC236}">
                  <a16:creationId xmlns:a16="http://schemas.microsoft.com/office/drawing/2014/main" id="{59A9AC75-E934-6C9B-212F-A0A71129639F}"/>
                </a:ext>
              </a:extLst>
            </p:cNvPr>
            <p:cNvSpPr/>
            <p:nvPr/>
          </p:nvSpPr>
          <p:spPr>
            <a:xfrm>
              <a:off x="6196765" y="4794985"/>
              <a:ext cx="5424137" cy="87397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4" name="Rounded Rectangle 23">
              <a:extLst>
                <a:ext uri="{FF2B5EF4-FFF2-40B4-BE49-F238E27FC236}">
                  <a16:creationId xmlns:a16="http://schemas.microsoft.com/office/drawing/2014/main" id="{DF80994E-C53C-5DD5-B349-339E28CDB811}"/>
                </a:ext>
              </a:extLst>
            </p:cNvPr>
            <p:cNvSpPr/>
            <p:nvPr/>
          </p:nvSpPr>
          <p:spPr>
            <a:xfrm>
              <a:off x="470645" y="4253884"/>
              <a:ext cx="5424134" cy="698094"/>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3" name="Title 1">
            <a:extLst>
              <a:ext uri="{FF2B5EF4-FFF2-40B4-BE49-F238E27FC236}">
                <a16:creationId xmlns:a16="http://schemas.microsoft.com/office/drawing/2014/main" id="{E875D941-0A98-45AE-A752-1C6D985D60D0}"/>
              </a:ext>
            </a:extLst>
          </p:cNvPr>
          <p:cNvSpPr txBox="1">
            <a:spLocks/>
          </p:cNvSpPr>
          <p:nvPr/>
        </p:nvSpPr>
        <p:spPr>
          <a:xfrm>
            <a:off x="590791" y="333734"/>
            <a:ext cx="9108492"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Gender transformative methodologies </a:t>
            </a:r>
          </a:p>
        </p:txBody>
      </p:sp>
      <p:sp>
        <p:nvSpPr>
          <p:cNvPr id="4" name="TextBox 3">
            <a:extLst>
              <a:ext uri="{FF2B5EF4-FFF2-40B4-BE49-F238E27FC236}">
                <a16:creationId xmlns:a16="http://schemas.microsoft.com/office/drawing/2014/main" id="{6E728D7F-64F4-E7EB-16A7-722FF82CF558}"/>
              </a:ext>
            </a:extLst>
          </p:cNvPr>
          <p:cNvSpPr txBox="1"/>
          <p:nvPr/>
        </p:nvSpPr>
        <p:spPr>
          <a:xfrm>
            <a:off x="8480534" y="5713168"/>
            <a:ext cx="3225757" cy="276999"/>
          </a:xfrm>
          <a:prstGeom prst="rect">
            <a:avLst/>
          </a:prstGeom>
          <a:noFill/>
        </p:spPr>
        <p:txBody>
          <a:bodyPr wrap="square" rtlCol="0">
            <a:spAutoFit/>
          </a:bodyPr>
          <a:lstStyle>
            <a:defPPr>
              <a:defRPr lang="en-US"/>
            </a:defPPr>
            <a:lvl1pPr algn="r">
              <a:defRPr sz="1200">
                <a:latin typeface="Montserrat" pitchFamily="2" charset="77"/>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ontserrat" pitchFamily="2" charset="77"/>
                <a:ea typeface="+mn-ea"/>
                <a:cs typeface="+mn-cs"/>
              </a:rPr>
              <a:t>Source: </a:t>
            </a:r>
            <a:r>
              <a:rPr lang="en-US" kern="1200" dirty="0">
                <a:solidFill>
                  <a:prstClr val="black"/>
                </a:solidFill>
                <a:ea typeface="+mn-ea"/>
                <a:cs typeface="+mn-cs"/>
              </a:rPr>
              <a:t>FAO</a:t>
            </a:r>
            <a:r>
              <a:rPr kumimoji="0" lang="en-US" sz="1200" b="0" i="0" u="none" strike="noStrike" kern="1200" cap="none" spc="0" normalizeH="0" baseline="0" noProof="0" dirty="0">
                <a:ln>
                  <a:noFill/>
                </a:ln>
                <a:solidFill>
                  <a:prstClr val="black"/>
                </a:solidFill>
                <a:effectLst/>
                <a:uLnTx/>
                <a:uFillTx/>
                <a:latin typeface="Montserrat" pitchFamily="2" charset="77"/>
                <a:ea typeface="+mn-ea"/>
                <a:cs typeface="+mn-cs"/>
              </a:rPr>
              <a:t> 2021</a:t>
            </a:r>
          </a:p>
        </p:txBody>
      </p:sp>
      <p:sp>
        <p:nvSpPr>
          <p:cNvPr id="20" name="Not Equal 19">
            <a:extLst>
              <a:ext uri="{FF2B5EF4-FFF2-40B4-BE49-F238E27FC236}">
                <a16:creationId xmlns:a16="http://schemas.microsoft.com/office/drawing/2014/main" id="{2E3B5C17-9785-8E61-E021-8085A627997D}"/>
              </a:ext>
            </a:extLst>
          </p:cNvPr>
          <p:cNvSpPr/>
          <p:nvPr/>
        </p:nvSpPr>
        <p:spPr>
          <a:xfrm>
            <a:off x="2763776" y="1775277"/>
            <a:ext cx="914400" cy="914400"/>
          </a:xfrm>
          <a:prstGeom prst="mathNotEqual">
            <a:avLst/>
          </a:prstGeom>
          <a:solidFill>
            <a:srgbClr val="A2287E"/>
          </a:solidFill>
          <a:ln w="3175">
            <a:solidFill>
              <a:srgbClr val="A2287E">
                <a:alpha val="26000"/>
              </a:srgbClr>
            </a:solidFill>
            <a:miter lim="800000"/>
            <a:headEnd/>
            <a:tailEnd/>
          </a:ln>
          <a:effectLst>
            <a:outerShdw blurRad="431800" sx="104000" sy="104000" algn="ctr"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ontent Placeholder 2">
            <a:extLst>
              <a:ext uri="{FF2B5EF4-FFF2-40B4-BE49-F238E27FC236}">
                <a16:creationId xmlns:a16="http://schemas.microsoft.com/office/drawing/2014/main" id="{EE24098E-5384-8D3D-A8E3-3C1B63F6C527}"/>
              </a:ext>
            </a:extLst>
          </p:cNvPr>
          <p:cNvSpPr txBox="1">
            <a:spLocks/>
          </p:cNvSpPr>
          <p:nvPr/>
        </p:nvSpPr>
        <p:spPr>
          <a:xfrm>
            <a:off x="560973" y="2057605"/>
            <a:ext cx="5243479" cy="46967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700" u="none" strike="noStrike" kern="1200" cap="none" spc="0" normalizeH="0" baseline="0" noProof="0" dirty="0">
                <a:ln>
                  <a:noFill/>
                </a:ln>
                <a:effectLst/>
                <a:uLnTx/>
                <a:uFillTx/>
                <a:latin typeface="Montserrat" pitchFamily="2" charset="77"/>
              </a:rPr>
              <a:t>GT methodology                   GTA</a:t>
            </a:r>
          </a:p>
          <a:p>
            <a:pPr marL="0" indent="0">
              <a:lnSpc>
                <a:spcPct val="100000"/>
              </a:lnSpc>
              <a:spcBef>
                <a:spcPts val="0"/>
              </a:spcBef>
              <a:buClr>
                <a:srgbClr val="A2287E"/>
              </a:buClr>
              <a:buNone/>
            </a:pPr>
            <a:endParaRPr kumimoji="0" lang="en-US" sz="1700" u="none" strike="noStrike" kern="1200" cap="none" spc="0" normalizeH="0" baseline="0" noProof="0" dirty="0">
              <a:ln>
                <a:noFill/>
              </a:ln>
              <a:effectLst/>
              <a:uLnTx/>
              <a:uFillTx/>
              <a:latin typeface="Montserrat" pitchFamily="2" charset="77"/>
            </a:endParaRPr>
          </a:p>
        </p:txBody>
      </p:sp>
      <p:sp>
        <p:nvSpPr>
          <p:cNvPr id="16" name="Content Placeholder 2">
            <a:extLst>
              <a:ext uri="{FF2B5EF4-FFF2-40B4-BE49-F238E27FC236}">
                <a16:creationId xmlns:a16="http://schemas.microsoft.com/office/drawing/2014/main" id="{55BE7AC5-6EBF-4D2D-33A1-2B8998C0EBDC}"/>
              </a:ext>
            </a:extLst>
          </p:cNvPr>
          <p:cNvSpPr txBox="1">
            <a:spLocks/>
          </p:cNvSpPr>
          <p:nvPr/>
        </p:nvSpPr>
        <p:spPr>
          <a:xfrm>
            <a:off x="6292219" y="1910446"/>
            <a:ext cx="5296807" cy="6835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700" u="none" strike="noStrike" kern="1200" cap="none" spc="0" normalizeH="0" baseline="0" noProof="0" dirty="0">
                <a:ln>
                  <a:noFill/>
                </a:ln>
                <a:effectLst/>
                <a:uLnTx/>
                <a:uFillTx/>
                <a:latin typeface="Montserrat" pitchFamily="2" charset="77"/>
              </a:rPr>
              <a:t>Bring context-specific insights to inform gender transformative interventions</a:t>
            </a:r>
          </a:p>
        </p:txBody>
      </p:sp>
      <p:sp>
        <p:nvSpPr>
          <p:cNvPr id="17" name="Content Placeholder 2">
            <a:extLst>
              <a:ext uri="{FF2B5EF4-FFF2-40B4-BE49-F238E27FC236}">
                <a16:creationId xmlns:a16="http://schemas.microsoft.com/office/drawing/2014/main" id="{D06FC1BD-A105-B794-8830-346D4CE68D1E}"/>
              </a:ext>
            </a:extLst>
          </p:cNvPr>
          <p:cNvSpPr txBox="1">
            <a:spLocks/>
          </p:cNvSpPr>
          <p:nvPr/>
        </p:nvSpPr>
        <p:spPr>
          <a:xfrm>
            <a:off x="6292218" y="2972707"/>
            <a:ext cx="5243479" cy="6289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700" u="none" strike="noStrike" kern="1200" cap="none" spc="0" normalizeH="0" baseline="0" noProof="0" dirty="0">
                <a:ln>
                  <a:noFill/>
                </a:ln>
                <a:effectLst/>
                <a:uLnTx/>
                <a:uFillTx/>
                <a:latin typeface="Montserrat" pitchFamily="2" charset="77"/>
              </a:rPr>
              <a:t>Help challenge unequal gender norms, attitudes and power relations</a:t>
            </a:r>
          </a:p>
        </p:txBody>
      </p:sp>
      <p:sp>
        <p:nvSpPr>
          <p:cNvPr id="18" name="Content Placeholder 2">
            <a:extLst>
              <a:ext uri="{FF2B5EF4-FFF2-40B4-BE49-F238E27FC236}">
                <a16:creationId xmlns:a16="http://schemas.microsoft.com/office/drawing/2014/main" id="{C3F4E30C-B125-DBA9-D508-1CB23D87D2BB}"/>
              </a:ext>
            </a:extLst>
          </p:cNvPr>
          <p:cNvSpPr txBox="1">
            <a:spLocks/>
          </p:cNvSpPr>
          <p:nvPr/>
        </p:nvSpPr>
        <p:spPr>
          <a:xfrm>
            <a:off x="6318882" y="4044565"/>
            <a:ext cx="5243479" cy="4064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700" u="none" strike="noStrike" kern="1200" cap="none" spc="0" normalizeH="0" baseline="0" noProof="0" dirty="0">
                <a:ln>
                  <a:noFill/>
                </a:ln>
                <a:effectLst/>
                <a:uLnTx/>
                <a:uFillTx/>
                <a:latin typeface="Montserrat" pitchFamily="2" charset="77"/>
              </a:rPr>
              <a:t>Help build critical consciousness</a:t>
            </a:r>
          </a:p>
        </p:txBody>
      </p:sp>
      <p:sp>
        <p:nvSpPr>
          <p:cNvPr id="19" name="Content Placeholder 2">
            <a:extLst>
              <a:ext uri="{FF2B5EF4-FFF2-40B4-BE49-F238E27FC236}">
                <a16:creationId xmlns:a16="http://schemas.microsoft.com/office/drawing/2014/main" id="{1AAC0753-98BE-F0ED-74AF-DD1FD148BB00}"/>
              </a:ext>
            </a:extLst>
          </p:cNvPr>
          <p:cNvSpPr txBox="1">
            <a:spLocks/>
          </p:cNvSpPr>
          <p:nvPr/>
        </p:nvSpPr>
        <p:spPr>
          <a:xfrm>
            <a:off x="6318882" y="4954474"/>
            <a:ext cx="5243479" cy="6524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700" u="none" strike="noStrike" kern="1200" cap="none" spc="0" normalizeH="0" baseline="0" noProof="0" dirty="0">
                <a:ln>
                  <a:noFill/>
                </a:ln>
                <a:effectLst/>
                <a:uLnTx/>
                <a:uFillTx/>
                <a:latin typeface="Montserrat" pitchFamily="2" charset="77"/>
              </a:rPr>
              <a:t>Generate learning and develop an evidence-base of how change happens</a:t>
            </a:r>
          </a:p>
        </p:txBody>
      </p:sp>
      <p:sp>
        <p:nvSpPr>
          <p:cNvPr id="7" name="Content Placeholder 2">
            <a:extLst>
              <a:ext uri="{FF2B5EF4-FFF2-40B4-BE49-F238E27FC236}">
                <a16:creationId xmlns:a16="http://schemas.microsoft.com/office/drawing/2014/main" id="{64263B1E-D874-0C4C-01BC-1CCC8C37DD05}"/>
              </a:ext>
            </a:extLst>
          </p:cNvPr>
          <p:cNvSpPr txBox="1">
            <a:spLocks/>
          </p:cNvSpPr>
          <p:nvPr/>
        </p:nvSpPr>
        <p:spPr>
          <a:xfrm>
            <a:off x="560975" y="2918253"/>
            <a:ext cx="5243478" cy="114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700" u="none" strike="noStrike" kern="1200" cap="none" spc="0" normalizeH="0" baseline="0" noProof="0" dirty="0">
                <a:ln>
                  <a:noFill/>
                </a:ln>
                <a:effectLst/>
                <a:uLnTx/>
                <a:uFillTx/>
                <a:latin typeface="Montserrat" pitchFamily="2" charset="77"/>
              </a:rPr>
              <a:t>Are suites of participatory methods and tools that help facilitate gender transformative change and can be used at different stages of the project cycle</a:t>
            </a:r>
          </a:p>
          <a:p>
            <a:pPr>
              <a:lnSpc>
                <a:spcPct val="100000"/>
              </a:lnSpc>
              <a:spcBef>
                <a:spcPts val="0"/>
              </a:spcBef>
              <a:buClr>
                <a:srgbClr val="A2287E"/>
              </a:buClr>
            </a:pPr>
            <a:endParaRPr kumimoji="0" lang="en-US" sz="1700" u="none" strike="noStrike" kern="1200" cap="none" spc="0" normalizeH="0" baseline="0" noProof="0" dirty="0">
              <a:ln>
                <a:noFill/>
              </a:ln>
              <a:effectLst/>
              <a:uLnTx/>
              <a:uFillTx/>
              <a:latin typeface="Montserrat" pitchFamily="2" charset="77"/>
            </a:endParaRPr>
          </a:p>
          <a:p>
            <a:pPr>
              <a:lnSpc>
                <a:spcPct val="100000"/>
              </a:lnSpc>
              <a:spcBef>
                <a:spcPts val="0"/>
              </a:spcBef>
              <a:buClr>
                <a:srgbClr val="A2287E"/>
              </a:buClr>
            </a:pPr>
            <a:endParaRPr kumimoji="0" lang="en-US" sz="1700" u="none" strike="noStrike" kern="1200" cap="none" spc="0" normalizeH="0" baseline="0" noProof="0" dirty="0">
              <a:ln>
                <a:noFill/>
              </a:ln>
              <a:effectLst/>
              <a:uLnTx/>
              <a:uFillTx/>
              <a:latin typeface="Montserrat" pitchFamily="2" charset="77"/>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endParaRPr>
          </a:p>
        </p:txBody>
      </p:sp>
      <p:sp>
        <p:nvSpPr>
          <p:cNvPr id="22" name="TextBox 21">
            <a:extLst>
              <a:ext uri="{FF2B5EF4-FFF2-40B4-BE49-F238E27FC236}">
                <a16:creationId xmlns:a16="http://schemas.microsoft.com/office/drawing/2014/main" id="{B549C62A-7D11-D020-FBDE-BA4FB02CF405}"/>
              </a:ext>
            </a:extLst>
          </p:cNvPr>
          <p:cNvSpPr txBox="1"/>
          <p:nvPr/>
        </p:nvSpPr>
        <p:spPr>
          <a:xfrm>
            <a:off x="505587" y="5127432"/>
            <a:ext cx="5128550" cy="615553"/>
          </a:xfrm>
          <a:prstGeom prst="rect">
            <a:avLst/>
          </a:prstGeom>
        </p:spPr>
        <p:txBody>
          <a:bodyPr/>
          <a:lstStyle>
            <a:defPPr marR="0" lvl="0" algn="l" rtl="0">
              <a:lnSpc>
                <a:spcPct val="100000"/>
              </a:lnSpc>
              <a:spcBef>
                <a:spcPts val="0"/>
              </a:spcBef>
              <a:spcAft>
                <a:spcPts val="0"/>
              </a:spcAft>
            </a:defPPr>
            <a:lvl1pPr marL="228600" indent="-228600" defTabSz="914400" eaLnBrk="1" latinLnBrk="0" hangingPunct="1">
              <a:buClr>
                <a:srgbClr val="A2287E"/>
              </a:buClr>
              <a:buFont typeface="Arial" panose="020B0604020202020204" pitchFamily="34" charset="0"/>
              <a:buChar char="•"/>
              <a:defRPr kumimoji="0" sz="1700" kern="1200" spc="0" normalizeH="0" baseline="0">
                <a:ln>
                  <a:noFill/>
                </a:ln>
                <a:solidFill>
                  <a:schemeClr val="tx1"/>
                </a:solidFill>
                <a:effectLst/>
                <a:uLnTx/>
                <a:uFillTx/>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MY" dirty="0"/>
              <a:t>Create opportunities for women, men and stakeholders at various levels to participate</a:t>
            </a:r>
            <a:endParaRPr lang="en-US" dirty="0"/>
          </a:p>
        </p:txBody>
      </p:sp>
      <p:sp>
        <p:nvSpPr>
          <p:cNvPr id="15" name="Content Placeholder 2">
            <a:extLst>
              <a:ext uri="{FF2B5EF4-FFF2-40B4-BE49-F238E27FC236}">
                <a16:creationId xmlns:a16="http://schemas.microsoft.com/office/drawing/2014/main" id="{A5B5AEC9-A2BB-2B69-2157-47E6AB424CD5}"/>
              </a:ext>
            </a:extLst>
          </p:cNvPr>
          <p:cNvSpPr txBox="1">
            <a:spLocks/>
          </p:cNvSpPr>
          <p:nvPr/>
        </p:nvSpPr>
        <p:spPr>
          <a:xfrm>
            <a:off x="571097" y="4274144"/>
            <a:ext cx="5063040" cy="6980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700" u="none" strike="noStrike" kern="1200" cap="none" spc="0" normalizeH="0" baseline="0" noProof="0" dirty="0">
                <a:ln>
                  <a:noFill/>
                </a:ln>
                <a:effectLst/>
                <a:uLnTx/>
                <a:uFillTx/>
                <a:latin typeface="Montserrat" pitchFamily="2" charset="77"/>
              </a:rPr>
              <a:t>Many are qualitative, but quantitative approaches can be used as well</a:t>
            </a:r>
          </a:p>
        </p:txBody>
      </p:sp>
    </p:spTree>
    <p:extLst>
      <p:ext uri="{BB962C8B-B14F-4D97-AF65-F5344CB8AC3E}">
        <p14:creationId xmlns:p14="http://schemas.microsoft.com/office/powerpoint/2010/main" val="3794338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584DF-4F9F-C090-46EA-3A9D2C0F207C}"/>
            </a:ext>
          </a:extLst>
        </p:cNvPr>
        <p:cNvGrpSpPr/>
        <p:nvPr/>
      </p:nvGrpSpPr>
      <p:grpSpPr>
        <a:xfrm>
          <a:off x="0" y="0"/>
          <a:ext cx="0" cy="0"/>
          <a:chOff x="0" y="0"/>
          <a:chExt cx="0" cy="0"/>
        </a:xfrm>
      </p:grpSpPr>
      <p:sp>
        <p:nvSpPr>
          <p:cNvPr id="11" name="Rounded Rectangle 10">
            <a:extLst>
              <a:ext uri="{FF2B5EF4-FFF2-40B4-BE49-F238E27FC236}">
                <a16:creationId xmlns:a16="http://schemas.microsoft.com/office/drawing/2014/main" id="{FD5177A9-E23C-86A1-FDFD-50C203BECC39}"/>
              </a:ext>
            </a:extLst>
          </p:cNvPr>
          <p:cNvSpPr/>
          <p:nvPr/>
        </p:nvSpPr>
        <p:spPr>
          <a:xfrm>
            <a:off x="368300" y="1871609"/>
            <a:ext cx="7378700" cy="1994713"/>
          </a:xfrm>
          <a:prstGeom prst="roundRect">
            <a:avLst>
              <a:gd name="adj" fmla="val 3629"/>
            </a:avLst>
          </a:prstGeom>
          <a:solidFill>
            <a:srgbClr val="A2287E">
              <a:alpha val="26000"/>
            </a:srgbClr>
          </a:solidFill>
          <a:ln w="3175">
            <a:solidFill>
              <a:srgbClr val="A2287E">
                <a:alpha val="6000"/>
              </a:srgbClr>
            </a:solid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 name="Title 1">
            <a:extLst>
              <a:ext uri="{FF2B5EF4-FFF2-40B4-BE49-F238E27FC236}">
                <a16:creationId xmlns:a16="http://schemas.microsoft.com/office/drawing/2014/main" id="{B78076D1-949C-1E53-B339-5CC41059313E}"/>
              </a:ext>
            </a:extLst>
          </p:cNvPr>
          <p:cNvSpPr txBox="1">
            <a:spLocks/>
          </p:cNvSpPr>
          <p:nvPr/>
        </p:nvSpPr>
        <p:spPr>
          <a:xfrm>
            <a:off x="600009" y="368292"/>
            <a:ext cx="7642291" cy="60138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GTA: Iterative AND Integr</a:t>
            </a:r>
            <a:r>
              <a:rPr kumimoji="0" lang="en-US" sz="34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ated</a:t>
            </a:r>
          </a:p>
        </p:txBody>
      </p:sp>
      <p:pic>
        <p:nvPicPr>
          <p:cNvPr id="2" name="Picture 1">
            <a:extLst>
              <a:ext uri="{FF2B5EF4-FFF2-40B4-BE49-F238E27FC236}">
                <a16:creationId xmlns:a16="http://schemas.microsoft.com/office/drawing/2014/main" id="{C8187760-5382-2F45-1B7C-3DB032136840}"/>
              </a:ext>
            </a:extLst>
          </p:cNvPr>
          <p:cNvPicPr>
            <a:picLocks noChangeAspect="1"/>
          </p:cNvPicPr>
          <p:nvPr/>
        </p:nvPicPr>
        <p:blipFill>
          <a:blip r:embed="rId3"/>
          <a:srcRect r="-2" b="459"/>
          <a:stretch/>
        </p:blipFill>
        <p:spPr>
          <a:xfrm>
            <a:off x="8073454" y="1652572"/>
            <a:ext cx="3841640" cy="4320845"/>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10" name="Content Placeholder 2">
            <a:extLst>
              <a:ext uri="{FF2B5EF4-FFF2-40B4-BE49-F238E27FC236}">
                <a16:creationId xmlns:a16="http://schemas.microsoft.com/office/drawing/2014/main" id="{90A415F3-732B-ABDF-2018-6D7DBF55B86B}"/>
              </a:ext>
            </a:extLst>
          </p:cNvPr>
          <p:cNvSpPr txBox="1">
            <a:spLocks/>
          </p:cNvSpPr>
          <p:nvPr/>
        </p:nvSpPr>
        <p:spPr>
          <a:xfrm>
            <a:off x="526807" y="4040910"/>
            <a:ext cx="7052094" cy="1204496"/>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0" marR="0" lvl="0" indent="0">
              <a:lnSpc>
                <a:spcPct val="107000"/>
              </a:lnSpc>
              <a:spcBef>
                <a:spcPts val="0"/>
              </a:spcBef>
              <a:spcAft>
                <a:spcPts val="0"/>
              </a:spcAft>
              <a:buNone/>
            </a:pPr>
            <a:r>
              <a:rPr lang="en-US" sz="1800" dirty="0">
                <a:solidFill>
                  <a:schemeClr val="tx1"/>
                </a:solidFill>
                <a:effectLst/>
                <a:ea typeface="Calibri" panose="020F0502020204030204" pitchFamily="34" charset="0"/>
                <a:cs typeface="Calibri" panose="020F0502020204030204" pitchFamily="34" charset="0"/>
              </a:rPr>
              <a:t>Gender transformative programming refers to taking a </a:t>
            </a:r>
            <a:r>
              <a:rPr lang="en-US" sz="1800" dirty="0">
                <a:solidFill>
                  <a:schemeClr val="tx1"/>
                </a:solidFill>
                <a:ea typeface="Calibri" panose="020F0502020204030204" pitchFamily="34" charset="0"/>
                <a:cs typeface="Calibri" panose="020F0502020204030204" pitchFamily="34" charset="0"/>
              </a:rPr>
              <a:t>GTA</a:t>
            </a:r>
            <a:r>
              <a:rPr lang="en-US" sz="1800" dirty="0">
                <a:solidFill>
                  <a:schemeClr val="tx1"/>
                </a:solidFill>
                <a:effectLst/>
                <a:ea typeface="Calibri" panose="020F0502020204030204" pitchFamily="34" charset="0"/>
                <a:cs typeface="Calibri" panose="020F0502020204030204" pitchFamily="34" charset="0"/>
              </a:rPr>
              <a:t> to project and program design, implementation, monitoring and evaluation. It involves </a:t>
            </a:r>
            <a:r>
              <a:rPr lang="en-US" sz="1800" b="1" dirty="0">
                <a:solidFill>
                  <a:srgbClr val="A2287E"/>
                </a:solidFill>
                <a:effectLst/>
                <a:ea typeface="Calibri" panose="020F0502020204030204" pitchFamily="34" charset="0"/>
                <a:cs typeface="Calibri" panose="020F0502020204030204" pitchFamily="34" charset="0"/>
              </a:rPr>
              <a:t>integrating</a:t>
            </a:r>
            <a:r>
              <a:rPr lang="en-US" sz="1800" dirty="0">
                <a:solidFill>
                  <a:schemeClr val="tx1"/>
                </a:solidFill>
                <a:effectLst/>
                <a:ea typeface="Calibri" panose="020F0502020204030204" pitchFamily="34" charset="0"/>
                <a:cs typeface="Calibri" panose="020F0502020204030204" pitchFamily="34" charset="0"/>
              </a:rPr>
              <a:t> a gender transformative perspective/lens </a:t>
            </a:r>
            <a:r>
              <a:rPr lang="en-US" sz="1800" b="1" dirty="0">
                <a:solidFill>
                  <a:srgbClr val="A2287E"/>
                </a:solidFill>
                <a:effectLst/>
                <a:ea typeface="Calibri" panose="020F0502020204030204" pitchFamily="34" charset="0"/>
                <a:cs typeface="Calibri" panose="020F0502020204030204" pitchFamily="34" charset="0"/>
              </a:rPr>
              <a:t>across the project cycle</a:t>
            </a:r>
            <a:r>
              <a:rPr lang="en-US" sz="1800" dirty="0">
                <a:solidFill>
                  <a:schemeClr val="tx1"/>
                </a:solidFill>
                <a:effectLst/>
                <a:ea typeface="Calibri" panose="020F0502020204030204" pitchFamily="34" charset="0"/>
                <a:cs typeface="Calibri" panose="020F0502020204030204" pitchFamily="34" charset="0"/>
              </a:rPr>
              <a:t>.</a:t>
            </a:r>
            <a:endParaRPr lang="en-US" sz="1800" dirty="0">
              <a:solidFill>
                <a:schemeClr val="tx1"/>
              </a:solidFill>
            </a:endParaRPr>
          </a:p>
        </p:txBody>
      </p:sp>
      <p:sp>
        <p:nvSpPr>
          <p:cNvPr id="12" name="TextBox 11">
            <a:extLst>
              <a:ext uri="{FF2B5EF4-FFF2-40B4-BE49-F238E27FC236}">
                <a16:creationId xmlns:a16="http://schemas.microsoft.com/office/drawing/2014/main" id="{A0C375E7-507A-FB38-689A-1CA02BCC94F7}"/>
              </a:ext>
            </a:extLst>
          </p:cNvPr>
          <p:cNvSpPr txBox="1"/>
          <p:nvPr/>
        </p:nvSpPr>
        <p:spPr>
          <a:xfrm>
            <a:off x="4098669" y="5666601"/>
            <a:ext cx="3663182" cy="276999"/>
          </a:xfrm>
          <a:prstGeom prst="rect">
            <a:avLst/>
          </a:prstGeom>
          <a:noFill/>
        </p:spPr>
        <p:txBody>
          <a:bodyPr wrap="none" rtlCol="0">
            <a:spAutoFit/>
          </a:bodyPr>
          <a:lstStyle/>
          <a:p>
            <a:r>
              <a:rPr lang="en-US" sz="1200" dirty="0">
                <a:latin typeface="Montserrat" pitchFamily="2" charset="77"/>
              </a:rPr>
              <a:t>Sources: FAO, IFAD &amp; WFP 2024a; Wong 2019</a:t>
            </a:r>
          </a:p>
        </p:txBody>
      </p:sp>
      <p:sp>
        <p:nvSpPr>
          <p:cNvPr id="9" name="Content Placeholder 2">
            <a:extLst>
              <a:ext uri="{FF2B5EF4-FFF2-40B4-BE49-F238E27FC236}">
                <a16:creationId xmlns:a16="http://schemas.microsoft.com/office/drawing/2014/main" id="{6B203A5B-81B3-7F30-4764-4BC52F664AF8}"/>
              </a:ext>
            </a:extLst>
          </p:cNvPr>
          <p:cNvSpPr txBox="1">
            <a:spLocks/>
          </p:cNvSpPr>
          <p:nvPr/>
        </p:nvSpPr>
        <p:spPr>
          <a:xfrm>
            <a:off x="600009" y="2076296"/>
            <a:ext cx="6905691" cy="1700574"/>
          </a:xfrm>
          <a:prstGeom prst="rect">
            <a:avLst/>
          </a:prstGeom>
          <a:effectLst>
            <a:outerShdw blurRad="419100" algn="ctr" rotWithShape="0">
              <a:prstClr val="black">
                <a:alpha val="40000"/>
              </a:prstClr>
            </a:outerShdw>
          </a:effectLst>
        </p:spPr>
        <p:txBody>
          <a:bodyPr>
            <a:noAutofit/>
          </a:bodyPr>
          <a:lstStyle>
            <a:defPPr marR="0" lvl="0" algn="l" rtl="0">
              <a:lnSpc>
                <a:spcPct val="100000"/>
              </a:lnSpc>
              <a:spcBef>
                <a:spcPts val="0"/>
              </a:spcBef>
              <a:spcAft>
                <a:spcPts val="0"/>
              </a:spcAft>
              <a:defRPr/>
            </a:defPPr>
            <a:lvl1pPr marL="285750" indent="-285750">
              <a:buClr>
                <a:srgbClr val="A2287E"/>
              </a:buClr>
              <a:buFont typeface="Arial" panose="020B0604020202020204" pitchFamily="34" charset="0"/>
              <a:buChar char="•"/>
              <a:defRPr sz="1800">
                <a:solidFill>
                  <a:schemeClr val="tx1"/>
                </a:solidFill>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0" indent="0">
              <a:buNone/>
            </a:pPr>
            <a:r>
              <a:rPr lang="en-US" dirty="0"/>
              <a:t>GTA is an </a:t>
            </a:r>
            <a:r>
              <a:rPr lang="en-US" b="1" dirty="0">
                <a:solidFill>
                  <a:srgbClr val="A2287E"/>
                </a:solidFill>
              </a:rPr>
              <a:t>iterative</a:t>
            </a:r>
            <a:r>
              <a:rPr lang="en-US" dirty="0"/>
              <a:t> process, whereby gender considerations inform and are accounted for during </a:t>
            </a:r>
            <a:r>
              <a:rPr lang="en-US" b="1" dirty="0">
                <a:solidFill>
                  <a:srgbClr val="A2287E"/>
                </a:solidFill>
              </a:rPr>
              <a:t>each part of the project cycle</a:t>
            </a:r>
            <a:r>
              <a:rPr lang="en-US" dirty="0"/>
              <a:t>. The “doing” provides knowledge that informs learning and further action and reflection. </a:t>
            </a:r>
          </a:p>
          <a:p>
            <a:pPr marL="0" indent="0">
              <a:buNone/>
            </a:pPr>
            <a:endParaRPr lang="en-US" sz="1200" dirty="0">
              <a:solidFill>
                <a:schemeClr val="tx1"/>
              </a:solidFill>
              <a:latin typeface="Montserrat" pitchFamily="2" charset="77"/>
            </a:endParaRPr>
          </a:p>
          <a:p>
            <a:pPr marL="0" indent="0" algn="r">
              <a:buNone/>
            </a:pPr>
            <a:r>
              <a:rPr lang="en-US" sz="1600" dirty="0">
                <a:solidFill>
                  <a:schemeClr val="tx1"/>
                </a:solidFill>
                <a:latin typeface="Montserrat" pitchFamily="2" charset="77"/>
              </a:rPr>
              <a:t>— </a:t>
            </a:r>
            <a:r>
              <a:rPr lang="en-US" sz="1600" dirty="0"/>
              <a:t>Wong 2019</a:t>
            </a:r>
          </a:p>
        </p:txBody>
      </p:sp>
    </p:spTree>
    <p:extLst>
      <p:ext uri="{BB962C8B-B14F-4D97-AF65-F5344CB8AC3E}">
        <p14:creationId xmlns:p14="http://schemas.microsoft.com/office/powerpoint/2010/main" val="1320483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FCEC4-5B5A-A77B-4CA8-562CD292584C}"/>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1D111780-D1F3-4754-44B9-63882AD8C10B}"/>
              </a:ext>
            </a:extLst>
          </p:cNvPr>
          <p:cNvSpPr txBox="1">
            <a:spLocks/>
          </p:cNvSpPr>
          <p:nvPr/>
        </p:nvSpPr>
        <p:spPr>
          <a:xfrm>
            <a:off x="533103" y="308761"/>
            <a:ext cx="9083637" cy="88781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Integrating gender across all aspects of an organization</a:t>
            </a:r>
          </a:p>
        </p:txBody>
      </p:sp>
      <p:sp>
        <p:nvSpPr>
          <p:cNvPr id="7" name="TextBox 6">
            <a:extLst>
              <a:ext uri="{FF2B5EF4-FFF2-40B4-BE49-F238E27FC236}">
                <a16:creationId xmlns:a16="http://schemas.microsoft.com/office/drawing/2014/main" id="{E909C55F-3BD9-7A7F-9240-E6F81F889689}"/>
              </a:ext>
            </a:extLst>
          </p:cNvPr>
          <p:cNvSpPr txBox="1"/>
          <p:nvPr/>
        </p:nvSpPr>
        <p:spPr>
          <a:xfrm>
            <a:off x="225063" y="1710200"/>
            <a:ext cx="11700235" cy="590931"/>
          </a:xfrm>
          <a:prstGeom prst="rect">
            <a:avLst/>
          </a:prstGeom>
          <a:noFill/>
        </p:spPr>
        <p:txBody>
          <a:bodyPr wrap="square">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rPr>
              <a:t>Operationalizing gender transformative approaches requires integration of gender across all aspects of an organization*:</a:t>
            </a:r>
          </a:p>
        </p:txBody>
      </p:sp>
      <p:sp>
        <p:nvSpPr>
          <p:cNvPr id="24" name="Rounded Rectangle 23">
            <a:extLst>
              <a:ext uri="{FF2B5EF4-FFF2-40B4-BE49-F238E27FC236}">
                <a16:creationId xmlns:a16="http://schemas.microsoft.com/office/drawing/2014/main" id="{3A2C40A6-BEAC-325B-8555-82352CE8EF61}"/>
              </a:ext>
            </a:extLst>
          </p:cNvPr>
          <p:cNvSpPr/>
          <p:nvPr/>
        </p:nvSpPr>
        <p:spPr>
          <a:xfrm>
            <a:off x="6178770" y="2335446"/>
            <a:ext cx="5746529" cy="19177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9" name="Rounded Rectangle 18">
            <a:extLst>
              <a:ext uri="{FF2B5EF4-FFF2-40B4-BE49-F238E27FC236}">
                <a16:creationId xmlns:a16="http://schemas.microsoft.com/office/drawing/2014/main" id="{3E9286E5-1267-C934-178D-66C8F518F548}"/>
              </a:ext>
            </a:extLst>
          </p:cNvPr>
          <p:cNvSpPr/>
          <p:nvPr/>
        </p:nvSpPr>
        <p:spPr>
          <a:xfrm>
            <a:off x="225064" y="2336250"/>
            <a:ext cx="5746529" cy="191770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1" name="TextBox 20">
            <a:extLst>
              <a:ext uri="{FF2B5EF4-FFF2-40B4-BE49-F238E27FC236}">
                <a16:creationId xmlns:a16="http://schemas.microsoft.com/office/drawing/2014/main" id="{F0ADF09E-2988-FEA0-B3B0-76D7B5BE49DC}"/>
              </a:ext>
            </a:extLst>
          </p:cNvPr>
          <p:cNvSpPr txBox="1"/>
          <p:nvPr/>
        </p:nvSpPr>
        <p:spPr>
          <a:xfrm>
            <a:off x="437596" y="2559323"/>
            <a:ext cx="5231684" cy="1505027"/>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342900" marR="0" lvl="0" indent="-342900" algn="l" defTabSz="914400" rtl="0" eaLnBrk="1" fontAlgn="auto" latinLnBrk="0" hangingPunct="1">
              <a:lnSpc>
                <a:spcPct val="90000"/>
              </a:lnSpc>
              <a:spcBef>
                <a:spcPts val="0"/>
              </a:spcBef>
              <a:spcAft>
                <a:spcPts val="0"/>
              </a:spcAft>
              <a:buClr>
                <a:srgbClr val="A2287E"/>
              </a:buClr>
              <a:buSzTx/>
              <a:buFont typeface="+mj-lt"/>
              <a:buAutoNum type="arabicPeriod"/>
              <a:tabLst/>
              <a:defRPr/>
            </a:pP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rPr>
              <a:t>Build plans for a formal </a:t>
            </a:r>
            <a:r>
              <a:rPr kumimoji="0" lang="en-US" sz="1700" b="1" i="0" u="none" strike="noStrike" kern="1200" cap="none" spc="0" normalizeH="0" baseline="0" noProof="0" dirty="0">
                <a:ln>
                  <a:noFill/>
                </a:ln>
                <a:solidFill>
                  <a:srgbClr val="A2287E"/>
                </a:solidFill>
                <a:effectLst/>
                <a:uLnTx/>
                <a:uFillTx/>
                <a:latin typeface="Montserrat" pitchFamily="2" charset="77"/>
                <a:ea typeface="+mn-ea"/>
                <a:cs typeface="+mn-cs"/>
              </a:rPr>
              <a:t>gender analysis </a:t>
            </a: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rPr>
              <a:t>into the current project or program-level workplan. Gender analysis can take place at any phase of the program cycle. Gender analysis is critical to integrating gender into an organization’s work. </a:t>
            </a:r>
          </a:p>
        </p:txBody>
      </p:sp>
      <p:sp>
        <p:nvSpPr>
          <p:cNvPr id="23" name="TextBox 22">
            <a:extLst>
              <a:ext uri="{FF2B5EF4-FFF2-40B4-BE49-F238E27FC236}">
                <a16:creationId xmlns:a16="http://schemas.microsoft.com/office/drawing/2014/main" id="{7FA0FAAC-2302-8BCC-DBE0-65E05B496138}"/>
              </a:ext>
            </a:extLst>
          </p:cNvPr>
          <p:cNvSpPr txBox="1"/>
          <p:nvPr/>
        </p:nvSpPr>
        <p:spPr>
          <a:xfrm>
            <a:off x="6385978" y="2579644"/>
            <a:ext cx="5318342" cy="1505027"/>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355600" marR="0" lvl="0" indent="-355600" algn="l" defTabSz="914400" rtl="0" eaLnBrk="1" fontAlgn="auto" latinLnBrk="0" hangingPunct="1">
              <a:lnSpc>
                <a:spcPct val="90000"/>
              </a:lnSpc>
              <a:spcBef>
                <a:spcPts val="0"/>
              </a:spcBef>
              <a:spcAft>
                <a:spcPts val="0"/>
              </a:spcAft>
              <a:buClr>
                <a:srgbClr val="A2287E"/>
              </a:buClr>
              <a:buSzTx/>
              <a:buNone/>
              <a:defRPr/>
            </a:pPr>
            <a:r>
              <a:rPr kumimoji="0" lang="en-US" sz="1700" b="0" i="0" u="none" strike="noStrike" kern="1200" cap="none" spc="0" normalizeH="0" baseline="0" noProof="0" dirty="0">
                <a:ln>
                  <a:noFill/>
                </a:ln>
                <a:solidFill>
                  <a:srgbClr val="A2287E"/>
                </a:solidFill>
                <a:effectLst/>
                <a:uLnTx/>
                <a:uFillTx/>
                <a:latin typeface="Montserrat" pitchFamily="2" charset="77"/>
                <a:ea typeface="+mn-ea"/>
                <a:cs typeface="+mn-cs"/>
              </a:rPr>
              <a:t>2.   </a:t>
            </a: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rPr>
              <a:t>Explicitly </a:t>
            </a:r>
            <a:r>
              <a:rPr kumimoji="0" lang="en-US" sz="1700" b="1" i="0" u="none" strike="noStrike" kern="1200" cap="none" spc="0" normalizeH="0" baseline="0" noProof="0" dirty="0">
                <a:ln>
                  <a:noFill/>
                </a:ln>
                <a:solidFill>
                  <a:srgbClr val="A2287E"/>
                </a:solidFill>
                <a:effectLst/>
                <a:uLnTx/>
                <a:uFillTx/>
                <a:latin typeface="Montserrat" pitchFamily="2" charset="77"/>
                <a:ea typeface="+mn-ea"/>
                <a:cs typeface="+mn-cs"/>
              </a:rPr>
              <a:t>budget resources </a:t>
            </a: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rPr>
              <a:t>in new and existing projects for formal gender analysis, integration and related capacity building. This includes finances and time for staff capacity building and ongoing resources for gender analysis and integration. </a:t>
            </a:r>
          </a:p>
        </p:txBody>
      </p:sp>
      <p:grpSp>
        <p:nvGrpSpPr>
          <p:cNvPr id="18" name="Group 17">
            <a:extLst>
              <a:ext uri="{FF2B5EF4-FFF2-40B4-BE49-F238E27FC236}">
                <a16:creationId xmlns:a16="http://schemas.microsoft.com/office/drawing/2014/main" id="{2A5407C2-D643-64B5-6575-9748AB8041AA}"/>
              </a:ext>
            </a:extLst>
          </p:cNvPr>
          <p:cNvGrpSpPr/>
          <p:nvPr/>
        </p:nvGrpSpPr>
        <p:grpSpPr>
          <a:xfrm>
            <a:off x="225064" y="4355466"/>
            <a:ext cx="11688901" cy="1220389"/>
            <a:chOff x="643314" y="2369176"/>
            <a:chExt cx="10909891" cy="1693424"/>
          </a:xfrm>
        </p:grpSpPr>
        <p:sp>
          <p:nvSpPr>
            <p:cNvPr id="3" name="Rounded Rectangle 2">
              <a:extLst>
                <a:ext uri="{FF2B5EF4-FFF2-40B4-BE49-F238E27FC236}">
                  <a16:creationId xmlns:a16="http://schemas.microsoft.com/office/drawing/2014/main" id="{E1E9F66E-C210-FEE6-17FA-745D65AA42A0}"/>
                </a:ext>
              </a:extLst>
            </p:cNvPr>
            <p:cNvSpPr/>
            <p:nvPr/>
          </p:nvSpPr>
          <p:spPr>
            <a:xfrm>
              <a:off x="643314" y="2369176"/>
              <a:ext cx="3559382" cy="168805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6" name="Rounded Rectangle 15">
              <a:extLst>
                <a:ext uri="{FF2B5EF4-FFF2-40B4-BE49-F238E27FC236}">
                  <a16:creationId xmlns:a16="http://schemas.microsoft.com/office/drawing/2014/main" id="{34F8F805-F89B-7266-C102-DE1A3F962F1B}"/>
                </a:ext>
              </a:extLst>
            </p:cNvPr>
            <p:cNvSpPr/>
            <p:nvPr/>
          </p:nvSpPr>
          <p:spPr>
            <a:xfrm>
              <a:off x="4306715" y="2374541"/>
              <a:ext cx="2998628" cy="168805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7" name="Rounded Rectangle 16">
              <a:extLst>
                <a:ext uri="{FF2B5EF4-FFF2-40B4-BE49-F238E27FC236}">
                  <a16:creationId xmlns:a16="http://schemas.microsoft.com/office/drawing/2014/main" id="{45027088-F681-E0A4-36F2-D1840428E98C}"/>
                </a:ext>
              </a:extLst>
            </p:cNvPr>
            <p:cNvSpPr/>
            <p:nvPr/>
          </p:nvSpPr>
          <p:spPr>
            <a:xfrm>
              <a:off x="7426876" y="2374542"/>
              <a:ext cx="4126329" cy="1688058"/>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grpSp>
      <p:sp>
        <p:nvSpPr>
          <p:cNvPr id="8" name="TextBox 7">
            <a:extLst>
              <a:ext uri="{FF2B5EF4-FFF2-40B4-BE49-F238E27FC236}">
                <a16:creationId xmlns:a16="http://schemas.microsoft.com/office/drawing/2014/main" id="{F3D27278-13D9-EF99-D99D-C21E964CC783}"/>
              </a:ext>
            </a:extLst>
          </p:cNvPr>
          <p:cNvSpPr txBox="1"/>
          <p:nvPr/>
        </p:nvSpPr>
        <p:spPr>
          <a:xfrm>
            <a:off x="347098" y="4533469"/>
            <a:ext cx="3576068" cy="931024"/>
          </a:xfrm>
          <a:prstGeom prst="rect">
            <a:avLst/>
          </a:prstGeom>
          <a:noFill/>
        </p:spPr>
        <p:txBody>
          <a:bodyPr wrap="square">
            <a:spAutoFit/>
          </a:bodyPr>
          <a:lstStyle>
            <a:defPPr marR="0" lvl="0" algn="l" rtl="0">
              <a:lnSpc>
                <a:spcPct val="100000"/>
              </a:lnSpc>
              <a:spcBef>
                <a:spcPts val="0"/>
              </a:spcBef>
              <a:spcAft>
                <a:spcPts val="0"/>
              </a:spcAft>
            </a:defPPr>
            <a:lvl1pPr marL="355600" indent="-355600" defTabSz="914400" eaLnBrk="1" fontAlgn="auto" latinLnBrk="0" hangingPunct="1">
              <a:buClr>
                <a:srgbClr val="A2287E"/>
              </a:buClr>
              <a:buSzTx/>
              <a:buFont typeface="Arial" panose="020B0604020202020204" pitchFamily="34" charset="0"/>
              <a:buNone/>
              <a:defRPr kumimoji="0" sz="1800" kern="1200" spc="0" normalizeH="0" baseline="0">
                <a:ln>
                  <a:noFill/>
                </a:ln>
                <a:solidFill>
                  <a:srgbClr val="A2287E"/>
                </a:solidFill>
                <a:effectLst/>
                <a:uLnTx/>
                <a:uFillTx/>
                <a:latin typeface="Montserrat" pitchFamily="2" charset="77"/>
                <a:ea typeface="+mn-ea"/>
                <a:cs typeface="+mn-cs"/>
              </a:defRPr>
            </a:lvl1pPr>
          </a:lstStyle>
          <a:p>
            <a:pPr marL="304800" indent="-304800">
              <a:lnSpc>
                <a:spcPct val="80000"/>
              </a:lnSpc>
            </a:pPr>
            <a:r>
              <a:rPr lang="en-US" sz="1700" dirty="0"/>
              <a:t>3.  </a:t>
            </a:r>
            <a:r>
              <a:rPr lang="en-US" sz="1700" dirty="0">
                <a:solidFill>
                  <a:schemeClr val="tx1"/>
                </a:solidFill>
              </a:rPr>
              <a:t>Incorporate </a:t>
            </a:r>
            <a:r>
              <a:rPr lang="en-US" sz="1700" b="1" dirty="0"/>
              <a:t>gender-related objectives and indicators </a:t>
            </a:r>
            <a:r>
              <a:rPr lang="en-US" sz="1700" dirty="0">
                <a:solidFill>
                  <a:schemeClr val="tx1"/>
                </a:solidFill>
              </a:rPr>
              <a:t>into the performance monitoring plan. </a:t>
            </a:r>
          </a:p>
        </p:txBody>
      </p:sp>
      <p:sp>
        <p:nvSpPr>
          <p:cNvPr id="9" name="TextBox 8">
            <a:extLst>
              <a:ext uri="{FF2B5EF4-FFF2-40B4-BE49-F238E27FC236}">
                <a16:creationId xmlns:a16="http://schemas.microsoft.com/office/drawing/2014/main" id="{8812C3D6-35FC-B74A-FAED-85CFE960569D}"/>
              </a:ext>
            </a:extLst>
          </p:cNvPr>
          <p:cNvSpPr txBox="1"/>
          <p:nvPr/>
        </p:nvSpPr>
        <p:spPr>
          <a:xfrm>
            <a:off x="4195765" y="4542733"/>
            <a:ext cx="3212742" cy="721736"/>
          </a:xfrm>
          <a:prstGeom prst="rect">
            <a:avLst/>
          </a:prstGeom>
          <a:noFill/>
        </p:spPr>
        <p:txBody>
          <a:bodyPr wrap="square">
            <a:spAutoFit/>
          </a:bodyPr>
          <a:lstStyle>
            <a:defPPr marR="0" lvl="0" algn="l" rtl="0">
              <a:lnSpc>
                <a:spcPct val="100000"/>
              </a:lnSpc>
              <a:spcBef>
                <a:spcPts val="0"/>
              </a:spcBef>
              <a:spcAft>
                <a:spcPts val="0"/>
              </a:spcAft>
            </a:defPPr>
            <a:lvl1pPr marL="355600" indent="-355600" defTabSz="914400" eaLnBrk="1" fontAlgn="auto" latinLnBrk="0" hangingPunct="1">
              <a:buClr>
                <a:srgbClr val="A2287E"/>
              </a:buClr>
              <a:buSzTx/>
              <a:buFont typeface="Arial" panose="020B0604020202020204" pitchFamily="34" charset="0"/>
              <a:buNone/>
              <a:defRPr kumimoji="0" sz="1800" kern="1200" spc="0" normalizeH="0" baseline="0">
                <a:ln>
                  <a:noFill/>
                </a:ln>
                <a:solidFill>
                  <a:srgbClr val="A2287E"/>
                </a:solidFill>
                <a:effectLst/>
                <a:uLnTx/>
                <a:uFillTx/>
                <a:latin typeface="Montserrat" pitchFamily="2" charset="77"/>
                <a:ea typeface="+mn-ea"/>
                <a:cs typeface="+mn-cs"/>
              </a:defRPr>
            </a:lvl1pPr>
          </a:lstStyle>
          <a:p>
            <a:pPr>
              <a:lnSpc>
                <a:spcPct val="80000"/>
              </a:lnSpc>
            </a:pPr>
            <a:r>
              <a:rPr lang="en-US" sz="1700" dirty="0"/>
              <a:t>4.  </a:t>
            </a:r>
            <a:r>
              <a:rPr lang="en-US" sz="1700" dirty="0">
                <a:solidFill>
                  <a:schemeClr val="tx1"/>
                </a:solidFill>
              </a:rPr>
              <a:t>Report and disseminate key </a:t>
            </a:r>
            <a:r>
              <a:rPr lang="en-US" sz="1700" b="1" dirty="0"/>
              <a:t>gender research and program results. </a:t>
            </a:r>
          </a:p>
        </p:txBody>
      </p:sp>
      <p:sp>
        <p:nvSpPr>
          <p:cNvPr id="11" name="TextBox 10">
            <a:extLst>
              <a:ext uri="{FF2B5EF4-FFF2-40B4-BE49-F238E27FC236}">
                <a16:creationId xmlns:a16="http://schemas.microsoft.com/office/drawing/2014/main" id="{E523520A-4AE4-22BA-E4BF-DDC6E49CA99D}"/>
              </a:ext>
            </a:extLst>
          </p:cNvPr>
          <p:cNvSpPr txBox="1"/>
          <p:nvPr/>
        </p:nvSpPr>
        <p:spPr>
          <a:xfrm>
            <a:off x="7544243" y="4520539"/>
            <a:ext cx="4420965" cy="931024"/>
          </a:xfrm>
          <a:prstGeom prst="rect">
            <a:avLst/>
          </a:prstGeom>
          <a:noFill/>
        </p:spPr>
        <p:txBody>
          <a:bodyPr wrap="square">
            <a:spAutoFit/>
          </a:bodyPr>
          <a:lstStyle>
            <a:defPPr marR="0" lvl="0" algn="l" rtl="0">
              <a:lnSpc>
                <a:spcPct val="100000"/>
              </a:lnSpc>
              <a:spcBef>
                <a:spcPts val="0"/>
              </a:spcBef>
              <a:spcAft>
                <a:spcPts val="0"/>
              </a:spcAft>
              <a:defRPr/>
            </a:defPPr>
            <a:lvl1pPr marL="304800" indent="-304800" defTabSz="914400" eaLnBrk="1" fontAlgn="auto" latinLnBrk="0" hangingPunct="1">
              <a:lnSpc>
                <a:spcPct val="80000"/>
              </a:lnSpc>
              <a:buClr>
                <a:srgbClr val="A2287E"/>
              </a:buClr>
              <a:buSzTx/>
              <a:buFont typeface="Arial" panose="020B0604020202020204" pitchFamily="34" charset="0"/>
              <a:buNone/>
              <a:defRPr kumimoji="0" sz="1800" kern="1200" spc="0" normalizeH="0" baseline="0">
                <a:ln>
                  <a:noFill/>
                </a:ln>
                <a:solidFill>
                  <a:srgbClr val="A2287E"/>
                </a:solidFill>
                <a:effectLst/>
                <a:uLnTx/>
                <a:uFillTx/>
                <a:latin typeface="Montserrat" pitchFamily="2" charset="77"/>
                <a:ea typeface="+mn-ea"/>
                <a:cs typeface="+mn-cs"/>
              </a:defRPr>
            </a:lvl1pPr>
          </a:lstStyle>
          <a:p>
            <a:r>
              <a:rPr lang="en-US" sz="1700" dirty="0"/>
              <a:t>5.  </a:t>
            </a:r>
            <a:r>
              <a:rPr lang="en-US" sz="1700" dirty="0">
                <a:solidFill>
                  <a:schemeClr val="tx1"/>
                </a:solidFill>
              </a:rPr>
              <a:t>Identify </a:t>
            </a:r>
            <a:r>
              <a:rPr lang="en-US" sz="1700" b="1" dirty="0"/>
              <a:t>gender-related technical assistance or capacity-building needs</a:t>
            </a:r>
            <a:r>
              <a:rPr lang="en-US" sz="1700" dirty="0">
                <a:solidFill>
                  <a:schemeClr val="tx1"/>
                </a:solidFill>
              </a:rPr>
              <a:t> and request support from gender experts.</a:t>
            </a:r>
          </a:p>
        </p:txBody>
      </p:sp>
      <p:sp>
        <p:nvSpPr>
          <p:cNvPr id="20" name="TextBox 19">
            <a:extLst>
              <a:ext uri="{FF2B5EF4-FFF2-40B4-BE49-F238E27FC236}">
                <a16:creationId xmlns:a16="http://schemas.microsoft.com/office/drawing/2014/main" id="{D2818B95-2249-AF7C-E6DC-3B756294AEE7}"/>
              </a:ext>
            </a:extLst>
          </p:cNvPr>
          <p:cNvSpPr txBox="1"/>
          <p:nvPr/>
        </p:nvSpPr>
        <p:spPr>
          <a:xfrm>
            <a:off x="196442" y="5698607"/>
            <a:ext cx="3631122" cy="276999"/>
          </a:xfrm>
          <a:prstGeom prst="rect">
            <a:avLst/>
          </a:prstGeom>
          <a:noFill/>
        </p:spPr>
        <p:txBody>
          <a:bodyPr wrap="none" rtlCol="0">
            <a:spAutoFit/>
          </a:bodyPr>
          <a:lstStyle/>
          <a:p>
            <a:r>
              <a:rPr lang="en-US" sz="1200" dirty="0">
                <a:solidFill>
                  <a:schemeClr val="tx1"/>
                </a:solidFill>
                <a:latin typeface="Montserrat" pitchFamily="2" charset="77"/>
              </a:rPr>
              <a:t>* Often referred to as gender mainstreaming</a:t>
            </a:r>
          </a:p>
        </p:txBody>
      </p:sp>
      <p:sp>
        <p:nvSpPr>
          <p:cNvPr id="22" name="TextBox 21">
            <a:extLst>
              <a:ext uri="{FF2B5EF4-FFF2-40B4-BE49-F238E27FC236}">
                <a16:creationId xmlns:a16="http://schemas.microsoft.com/office/drawing/2014/main" id="{C334E7D4-986A-93E0-0665-CA00C7EA21B2}"/>
              </a:ext>
            </a:extLst>
          </p:cNvPr>
          <p:cNvSpPr txBox="1"/>
          <p:nvPr/>
        </p:nvSpPr>
        <p:spPr>
          <a:xfrm>
            <a:off x="6148954" y="5698608"/>
            <a:ext cx="5816788" cy="276999"/>
          </a:xfrm>
          <a:prstGeom prst="rect">
            <a:avLst/>
          </a:prstGeom>
          <a:noFill/>
        </p:spPr>
        <p:txBody>
          <a:bodyPr wrap="square" rtlCol="0">
            <a:spAutoFit/>
          </a:bodyPr>
          <a:lstStyle>
            <a:defPPr marR="0" lvl="0" algn="l" rtl="0">
              <a:lnSpc>
                <a:spcPct val="100000"/>
              </a:lnSpc>
              <a:spcBef>
                <a:spcPts val="0"/>
              </a:spcBef>
              <a:spcAft>
                <a:spcPts val="0"/>
              </a:spcAft>
            </a:defPPr>
            <a:lvl1pPr marL="0" indent="0" algn="r" defTabSz="914400" eaLnBrk="1" fontAlgn="auto" latinLnBrk="0" hangingPunct="1">
              <a:buClrTx/>
              <a:buSzTx/>
              <a:buFontTx/>
              <a:buNone/>
              <a:tabLst/>
              <a:defRPr kumimoji="0" sz="1200" kern="1200" spc="0" normalizeH="0" baseline="0">
                <a:ln>
                  <a:noFill/>
                </a:ln>
                <a:solidFill>
                  <a:prstClr val="black"/>
                </a:solidFill>
                <a:effectLst/>
                <a:uLnTx/>
                <a:uFillTx/>
                <a:latin typeface="Montserrat" pitchFamily="2" charset="77"/>
                <a:ea typeface="+mn-ea"/>
                <a:cs typeface="+mn-cs"/>
              </a:defRPr>
            </a:lvl1pPr>
          </a:lstStyle>
          <a:p>
            <a:r>
              <a:rPr lang="en-US" dirty="0">
                <a:solidFill>
                  <a:schemeClr val="tx1"/>
                </a:solidFill>
              </a:rPr>
              <a:t>Sources: FAO 2021; FHI 360 Gender Integration Framework 2012</a:t>
            </a:r>
          </a:p>
        </p:txBody>
      </p:sp>
    </p:spTree>
    <p:extLst>
      <p:ext uri="{BB962C8B-B14F-4D97-AF65-F5344CB8AC3E}">
        <p14:creationId xmlns:p14="http://schemas.microsoft.com/office/powerpoint/2010/main" val="2066478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D7A70-1864-A5BA-4E0F-952881439A00}"/>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35C0F197-F6F9-0891-6417-B928AAE54835}"/>
              </a:ext>
            </a:extLst>
          </p:cNvPr>
          <p:cNvSpPr txBox="1">
            <a:spLocks/>
          </p:cNvSpPr>
          <p:nvPr/>
        </p:nvSpPr>
        <p:spPr>
          <a:xfrm>
            <a:off x="533103" y="342011"/>
            <a:ext cx="9083637" cy="59093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GTA integrated </a:t>
            </a:r>
          </a:p>
        </p:txBody>
      </p:sp>
      <p:sp>
        <p:nvSpPr>
          <p:cNvPr id="7" name="TextBox 6">
            <a:extLst>
              <a:ext uri="{FF2B5EF4-FFF2-40B4-BE49-F238E27FC236}">
                <a16:creationId xmlns:a16="http://schemas.microsoft.com/office/drawing/2014/main" id="{C02470A4-F4F4-F6AA-B97A-533266F43320}"/>
              </a:ext>
            </a:extLst>
          </p:cNvPr>
          <p:cNvSpPr txBox="1"/>
          <p:nvPr/>
        </p:nvSpPr>
        <p:spPr>
          <a:xfrm>
            <a:off x="533103" y="1700291"/>
            <a:ext cx="10777627" cy="369332"/>
          </a:xfrm>
          <a:prstGeom prst="rect">
            <a:avLst/>
          </a:prstGeom>
          <a:noFill/>
        </p:spPr>
        <p:txBody>
          <a:bodyPr wrap="square">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Arial"/>
                <a:sym typeface="Arial"/>
              </a:rPr>
              <a:t>Characteristics of a GTA integrated into agricultural research and development</a:t>
            </a:r>
          </a:p>
        </p:txBody>
      </p:sp>
      <p:sp>
        <p:nvSpPr>
          <p:cNvPr id="24" name="Rounded Rectangle 23">
            <a:extLst>
              <a:ext uri="{FF2B5EF4-FFF2-40B4-BE49-F238E27FC236}">
                <a16:creationId xmlns:a16="http://schemas.microsoft.com/office/drawing/2014/main" id="{BC832EA4-B105-2523-8302-DE44D1691D3F}"/>
              </a:ext>
            </a:extLst>
          </p:cNvPr>
          <p:cNvSpPr/>
          <p:nvPr/>
        </p:nvSpPr>
        <p:spPr>
          <a:xfrm>
            <a:off x="4584700" y="2168239"/>
            <a:ext cx="7074197" cy="1285252"/>
          </a:xfrm>
          <a:prstGeom prst="roundRect">
            <a:avLst>
              <a:gd name="adj" fmla="val 3629"/>
            </a:avLst>
          </a:prstGeom>
          <a:solidFill>
            <a:srgbClr val="A2287E">
              <a:alpha val="40000"/>
            </a:srgbClr>
          </a:solidFill>
          <a:ln w="1270">
            <a:solidFill>
              <a:srgbClr val="A2287E">
                <a:alpha val="26000"/>
              </a:srgbClr>
            </a:solid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19" name="Rounded Rectangle 18">
            <a:extLst>
              <a:ext uri="{FF2B5EF4-FFF2-40B4-BE49-F238E27FC236}">
                <a16:creationId xmlns:a16="http://schemas.microsoft.com/office/drawing/2014/main" id="{1E0AACF8-5126-5715-6B71-73B7894175FD}"/>
              </a:ext>
            </a:extLst>
          </p:cNvPr>
          <p:cNvSpPr/>
          <p:nvPr/>
        </p:nvSpPr>
        <p:spPr>
          <a:xfrm>
            <a:off x="533103" y="2514600"/>
            <a:ext cx="3073697" cy="2954900"/>
          </a:xfrm>
          <a:prstGeom prst="roundRect">
            <a:avLst>
              <a:gd name="adj" fmla="val 3629"/>
            </a:avLst>
          </a:prstGeom>
          <a:solidFill>
            <a:srgbClr val="A2287E">
              <a:alpha val="60000"/>
            </a:srgbClr>
          </a:solidFill>
          <a:ln w="1270">
            <a:solidFill>
              <a:srgbClr val="A2287E">
                <a:alpha val="26000"/>
              </a:srgbClr>
            </a:solid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21" name="TextBox 20">
            <a:extLst>
              <a:ext uri="{FF2B5EF4-FFF2-40B4-BE49-F238E27FC236}">
                <a16:creationId xmlns:a16="http://schemas.microsoft.com/office/drawing/2014/main" id="{6ABEF021-C86B-685F-F92C-9CE7D4CC7DDE}"/>
              </a:ext>
            </a:extLst>
          </p:cNvPr>
          <p:cNvSpPr txBox="1"/>
          <p:nvPr/>
        </p:nvSpPr>
        <p:spPr>
          <a:xfrm>
            <a:off x="794612" y="2698926"/>
            <a:ext cx="2567374" cy="2640723"/>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marR="0" lvl="0" indent="0" algn="l" defTabSz="914400" rtl="0" eaLnBrk="1" fontAlgn="auto" latinLnBrk="0" hangingPunct="1">
              <a:lnSpc>
                <a:spcPct val="90000"/>
              </a:lnSpc>
              <a:spcBef>
                <a:spcPts val="0"/>
              </a:spcBef>
              <a:spcAft>
                <a:spcPts val="0"/>
              </a:spcAft>
              <a:buClr>
                <a:srgbClr val="A2287E"/>
              </a:buClr>
              <a:buSzTx/>
              <a:buNone/>
              <a:tabLst/>
              <a:defRPr/>
            </a:pPr>
            <a:r>
              <a:rPr kumimoji="0" lang="en-US" sz="1600" b="1" i="0" u="none" strike="noStrike" kern="1200" cap="none" spc="0" normalizeH="0" baseline="0" noProof="0" dirty="0">
                <a:ln>
                  <a:noFill/>
                </a:ln>
                <a:solidFill>
                  <a:schemeClr val="tx1"/>
                </a:solidFill>
                <a:effectLst/>
                <a:uLnTx/>
                <a:uFillTx/>
                <a:latin typeface="Montserrat" pitchFamily="2" charset="77"/>
                <a:ea typeface="+mn-ea"/>
                <a:cs typeface="Arial"/>
                <a:sym typeface="Arial"/>
              </a:rPr>
              <a:t>Outcomes</a:t>
            </a:r>
          </a:p>
          <a:p>
            <a:pPr marL="0" marR="0" lvl="0" indent="0" algn="l" defTabSz="914400" rtl="0" eaLnBrk="1" fontAlgn="auto" latinLnBrk="0" hangingPunct="1">
              <a:lnSpc>
                <a:spcPct val="90000"/>
              </a:lnSpc>
              <a:spcBef>
                <a:spcPts val="0"/>
              </a:spcBef>
              <a:spcAft>
                <a:spcPts val="0"/>
              </a:spcAft>
              <a:buClr>
                <a:srgbClr val="A2287E"/>
              </a:buClr>
              <a:buSzTx/>
              <a:buNone/>
              <a:tabLst/>
              <a:defRPr/>
            </a:pPr>
            <a:endParaRPr lang="en-US" b="1" kern="1200" dirty="0">
              <a:solidFill>
                <a:srgbClr val="A2287E"/>
              </a:solidFill>
              <a:ea typeface="+mn-ea"/>
            </a:endParaRPr>
          </a:p>
          <a:p>
            <a:pPr marL="0" marR="0" lvl="0" indent="0" algn="l" defTabSz="914400" rtl="0" eaLnBrk="1" fontAlgn="auto" latinLnBrk="0" hangingPunct="1">
              <a:lnSpc>
                <a:spcPct val="90000"/>
              </a:lnSpc>
              <a:spcBef>
                <a:spcPts val="0"/>
              </a:spcBef>
              <a:spcAft>
                <a:spcPts val="0"/>
              </a:spcAft>
              <a:buClr>
                <a:srgbClr val="A2287E"/>
              </a:buClr>
              <a:buSzTx/>
              <a:buNone/>
              <a:tabLst/>
              <a:defRPr/>
            </a:pPr>
            <a:r>
              <a:rPr kumimoji="0" lang="en-US" b="0" i="0" u="none" strike="noStrike" kern="1200" cap="none" spc="0" normalizeH="0" baseline="0" noProof="0" dirty="0">
                <a:ln>
                  <a:noFill/>
                </a:ln>
                <a:solidFill>
                  <a:prstClr val="black"/>
                </a:solidFill>
                <a:effectLst/>
                <a:uLnTx/>
                <a:uFillTx/>
                <a:latin typeface="Montserrat" pitchFamily="2" charset="77"/>
                <a:ea typeface="+mn-ea"/>
                <a:cs typeface="Arial"/>
                <a:sym typeface="Arial"/>
              </a:rPr>
              <a:t>Inclusive and sustained socio-ecological transformation</a:t>
            </a:r>
          </a:p>
          <a:p>
            <a:pPr marL="0" marR="0" lvl="0" indent="0" algn="l" defTabSz="914400" rtl="0" eaLnBrk="1" fontAlgn="auto" latinLnBrk="0" hangingPunct="1">
              <a:lnSpc>
                <a:spcPct val="90000"/>
              </a:lnSpc>
              <a:spcBef>
                <a:spcPts val="0"/>
              </a:spcBef>
              <a:spcAft>
                <a:spcPts val="0"/>
              </a:spcAft>
              <a:buClr>
                <a:srgbClr val="A2287E"/>
              </a:buClr>
              <a:buSzTx/>
              <a:buNone/>
              <a:tabLst/>
              <a:defRPr/>
            </a:pPr>
            <a:endParaRPr lang="en-US" kern="1200" dirty="0">
              <a:solidFill>
                <a:prstClr val="black"/>
              </a:solidFill>
              <a:ea typeface="+mn-ea"/>
            </a:endParaRPr>
          </a:p>
          <a:p>
            <a:pPr marL="0" marR="0" lvl="0" indent="0" algn="l" defTabSz="914400" rtl="0" eaLnBrk="1" fontAlgn="auto" latinLnBrk="0" hangingPunct="1">
              <a:lnSpc>
                <a:spcPct val="90000"/>
              </a:lnSpc>
              <a:spcBef>
                <a:spcPts val="0"/>
              </a:spcBef>
              <a:spcAft>
                <a:spcPts val="0"/>
              </a:spcAft>
              <a:buClr>
                <a:srgbClr val="A2287E"/>
              </a:buClr>
              <a:buSzTx/>
              <a:buNone/>
              <a:tabLst/>
              <a:defRPr/>
            </a:pPr>
            <a:r>
              <a:rPr kumimoji="0" lang="en-US" b="0" i="0" u="none" strike="noStrike" kern="1200" cap="none" spc="0" normalizeH="0" baseline="0" noProof="0" dirty="0">
                <a:ln>
                  <a:noFill/>
                </a:ln>
                <a:solidFill>
                  <a:prstClr val="black"/>
                </a:solidFill>
                <a:effectLst/>
                <a:uLnTx/>
                <a:uFillTx/>
                <a:latin typeface="Montserrat" pitchFamily="2" charset="77"/>
                <a:ea typeface="+mn-ea"/>
                <a:cs typeface="Arial"/>
                <a:sym typeface="Arial"/>
              </a:rPr>
              <a:t>Gender equitable systems and structures (social enabling environment)</a:t>
            </a:r>
          </a:p>
          <a:p>
            <a:pPr marL="0" marR="0" lvl="0" indent="0" algn="l" defTabSz="914400" rtl="0" eaLnBrk="1" fontAlgn="auto" latinLnBrk="0" hangingPunct="1">
              <a:lnSpc>
                <a:spcPct val="90000"/>
              </a:lnSpc>
              <a:spcBef>
                <a:spcPts val="0"/>
              </a:spcBef>
              <a:spcAft>
                <a:spcPts val="0"/>
              </a:spcAft>
              <a:buClr>
                <a:srgbClr val="A2287E"/>
              </a:buClr>
              <a:buSzTx/>
              <a:buNone/>
              <a:tabLst/>
              <a:defRPr/>
            </a:pPr>
            <a:endParaRPr lang="en-US" kern="1200" dirty="0">
              <a:solidFill>
                <a:prstClr val="black"/>
              </a:solidFill>
              <a:ea typeface="+mn-ea"/>
            </a:endParaRPr>
          </a:p>
          <a:p>
            <a:pPr marL="0" marR="0" lvl="0" indent="0" algn="l" defTabSz="914400" rtl="0" eaLnBrk="1" fontAlgn="auto" latinLnBrk="0" hangingPunct="1">
              <a:lnSpc>
                <a:spcPct val="90000"/>
              </a:lnSpc>
              <a:spcBef>
                <a:spcPts val="0"/>
              </a:spcBef>
              <a:spcAft>
                <a:spcPts val="0"/>
              </a:spcAft>
              <a:buClr>
                <a:srgbClr val="A2287E"/>
              </a:buClr>
              <a:buSzTx/>
              <a:buNone/>
              <a:tabLst/>
              <a:defRPr/>
            </a:pPr>
            <a:r>
              <a:rPr kumimoji="0" lang="en-US" b="0" i="0" u="none" strike="noStrike" kern="1200" cap="none" spc="0" normalizeH="0" baseline="0" noProof="0" dirty="0">
                <a:ln>
                  <a:noFill/>
                </a:ln>
                <a:solidFill>
                  <a:prstClr val="black"/>
                </a:solidFill>
                <a:effectLst/>
                <a:uLnTx/>
                <a:uFillTx/>
                <a:latin typeface="Montserrat" pitchFamily="2" charset="77"/>
                <a:ea typeface="+mn-ea"/>
                <a:cs typeface="Arial"/>
                <a:sym typeface="Arial"/>
              </a:rPr>
              <a:t>More and better life choices for poor women and men</a:t>
            </a:r>
          </a:p>
        </p:txBody>
      </p:sp>
      <p:sp>
        <p:nvSpPr>
          <p:cNvPr id="23" name="TextBox 22">
            <a:extLst>
              <a:ext uri="{FF2B5EF4-FFF2-40B4-BE49-F238E27FC236}">
                <a16:creationId xmlns:a16="http://schemas.microsoft.com/office/drawing/2014/main" id="{FCD15BA6-4DD5-18E5-10C9-22445F09FB05}"/>
              </a:ext>
            </a:extLst>
          </p:cNvPr>
          <p:cNvSpPr txBox="1"/>
          <p:nvPr/>
        </p:nvSpPr>
        <p:spPr>
          <a:xfrm>
            <a:off x="4769986" y="2287422"/>
            <a:ext cx="2255102" cy="1089529"/>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defRPr/>
            </a:pPr>
            <a:r>
              <a:rPr kumimoji="0" lang="en-US" sz="1600" b="1" i="0" u="none" strike="noStrike" kern="1200" cap="none" spc="0" normalizeH="0" baseline="0" noProof="0" dirty="0">
                <a:ln>
                  <a:noFill/>
                </a:ln>
                <a:solidFill>
                  <a:schemeClr val="tx1"/>
                </a:solidFill>
                <a:effectLst/>
                <a:uLnTx/>
                <a:uFillTx/>
                <a:latin typeface="Montserrat" pitchFamily="2" charset="77"/>
                <a:ea typeface="+mn-ea"/>
                <a:cs typeface="Arial"/>
                <a:sym typeface="Arial"/>
              </a:rPr>
              <a:t>Research process </a:t>
            </a:r>
          </a:p>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defRPr/>
            </a:pPr>
            <a:endParaRPr lang="en-US" b="1" kern="1200" dirty="0">
              <a:solidFill>
                <a:srgbClr val="A2287E"/>
              </a:solidFill>
              <a:ea typeface="+mn-ea"/>
            </a:endParaRPr>
          </a:p>
          <a:p>
            <a:pPr marL="0" indent="0">
              <a:lnSpc>
                <a:spcPct val="90000"/>
              </a:lnSpc>
              <a:buNone/>
            </a:pPr>
            <a:r>
              <a:rPr kumimoji="0" lang="en-US" b="0" i="0" u="none" strike="noStrike" kern="1200" cap="none" spc="0" normalizeH="0" baseline="0" noProof="0" dirty="0">
                <a:ln>
                  <a:noFill/>
                </a:ln>
                <a:solidFill>
                  <a:prstClr val="black"/>
                </a:solidFill>
                <a:effectLst/>
                <a:uLnTx/>
                <a:uFillTx/>
                <a:latin typeface="Montserrat" pitchFamily="2" charset="77"/>
                <a:ea typeface="+mn-ea"/>
                <a:cs typeface="Arial"/>
                <a:sym typeface="Arial"/>
              </a:rPr>
              <a:t>Understands people and social diversity in their context	</a:t>
            </a:r>
            <a:endParaRPr lang="en-US" kern="1200" dirty="0">
              <a:solidFill>
                <a:prstClr val="black"/>
              </a:solidFill>
              <a:ea typeface="+mn-ea"/>
            </a:endParaRPr>
          </a:p>
        </p:txBody>
      </p:sp>
      <p:sp>
        <p:nvSpPr>
          <p:cNvPr id="22" name="TextBox 21">
            <a:extLst>
              <a:ext uri="{FF2B5EF4-FFF2-40B4-BE49-F238E27FC236}">
                <a16:creationId xmlns:a16="http://schemas.microsoft.com/office/drawing/2014/main" id="{4D9BCFEA-2890-059E-E6C5-656B56C61EF7}"/>
              </a:ext>
            </a:extLst>
          </p:cNvPr>
          <p:cNvSpPr txBox="1"/>
          <p:nvPr/>
        </p:nvSpPr>
        <p:spPr>
          <a:xfrm>
            <a:off x="9945473" y="5730807"/>
            <a:ext cx="1787410" cy="276999"/>
          </a:xfrm>
          <a:prstGeom prst="rect">
            <a:avLst/>
          </a:prstGeom>
          <a:noFill/>
        </p:spPr>
        <p:txBody>
          <a:bodyPr wrap="square" rtlCol="0">
            <a:spAutoFit/>
          </a:bodyPr>
          <a:lstStyle>
            <a:defPPr marR="0" lvl="0" algn="l" rtl="0">
              <a:lnSpc>
                <a:spcPct val="100000"/>
              </a:lnSpc>
              <a:spcBef>
                <a:spcPts val="0"/>
              </a:spcBef>
              <a:spcAft>
                <a:spcPts val="0"/>
              </a:spcAft>
            </a:defPPr>
            <a:lvl1pPr marL="0" indent="0" algn="r" defTabSz="914400" eaLnBrk="1" fontAlgn="auto" latinLnBrk="0" hangingPunct="1">
              <a:buClrTx/>
              <a:buSzTx/>
              <a:buFontTx/>
              <a:buNone/>
              <a:tabLst/>
              <a:defRPr kumimoji="0" sz="1200" kern="1200" spc="0" normalizeH="0" baseline="0">
                <a:ln>
                  <a:noFill/>
                </a:ln>
                <a:solidFill>
                  <a:prstClr val="black"/>
                </a:solidFill>
                <a:effectLst/>
                <a:uLnTx/>
                <a:uFillTx/>
                <a:latin typeface="Montserrat" pitchFamily="2" charset="77"/>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u="none" strike="noStrike" kern="1200" cap="none" spc="0" normalizeH="0" baseline="0" noProof="0" dirty="0">
                <a:ln>
                  <a:noFill/>
                </a:ln>
                <a:solidFill>
                  <a:schemeClr val="tx1"/>
                </a:solidFill>
                <a:effectLst/>
                <a:uLnTx/>
                <a:uFillTx/>
                <a:sym typeface="Arial"/>
              </a:rPr>
              <a:t>Source: Kantor 2013</a:t>
            </a:r>
          </a:p>
        </p:txBody>
      </p:sp>
      <p:sp>
        <p:nvSpPr>
          <p:cNvPr id="5" name="Rounded Rectangle 4">
            <a:extLst>
              <a:ext uri="{FF2B5EF4-FFF2-40B4-BE49-F238E27FC236}">
                <a16:creationId xmlns:a16="http://schemas.microsoft.com/office/drawing/2014/main" id="{6CCC7CA4-9536-5322-9A9C-D093466C7303}"/>
              </a:ext>
            </a:extLst>
          </p:cNvPr>
          <p:cNvSpPr/>
          <p:nvPr/>
        </p:nvSpPr>
        <p:spPr>
          <a:xfrm>
            <a:off x="4584700" y="3983877"/>
            <a:ext cx="7074197" cy="1673834"/>
          </a:xfrm>
          <a:prstGeom prst="roundRect">
            <a:avLst>
              <a:gd name="adj" fmla="val 3629"/>
            </a:avLst>
          </a:prstGeom>
          <a:solidFill>
            <a:srgbClr val="A2287E">
              <a:alpha val="20000"/>
            </a:srgbClr>
          </a:solidFill>
          <a:ln w="1270">
            <a:solidFill>
              <a:srgbClr val="A2287E">
                <a:alpha val="26000"/>
              </a:srgbClr>
            </a:solid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4" name="TextBox 3">
            <a:extLst>
              <a:ext uri="{FF2B5EF4-FFF2-40B4-BE49-F238E27FC236}">
                <a16:creationId xmlns:a16="http://schemas.microsoft.com/office/drawing/2014/main" id="{31324BB4-7DD1-416D-F5B2-B260986AF8C9}"/>
              </a:ext>
            </a:extLst>
          </p:cNvPr>
          <p:cNvSpPr txBox="1"/>
          <p:nvPr/>
        </p:nvSpPr>
        <p:spPr>
          <a:xfrm>
            <a:off x="4780698" y="4163576"/>
            <a:ext cx="1557472" cy="1089529"/>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defRPr/>
            </a:pPr>
            <a:r>
              <a:rPr kumimoji="0" lang="en-US" sz="1600" b="1" i="0" u="none" strike="noStrike" kern="1200" cap="none" spc="0" normalizeH="0" baseline="0" noProof="0" dirty="0">
                <a:ln>
                  <a:noFill/>
                </a:ln>
                <a:solidFill>
                  <a:schemeClr val="tx1"/>
                </a:solidFill>
                <a:effectLst/>
                <a:uLnTx/>
                <a:uFillTx/>
                <a:latin typeface="Montserrat" pitchFamily="2" charset="77"/>
                <a:ea typeface="+mn-ea"/>
                <a:cs typeface="Arial"/>
                <a:sym typeface="Arial"/>
              </a:rPr>
              <a:t>Practice</a:t>
            </a:r>
          </a:p>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defRPr/>
            </a:pPr>
            <a:endParaRPr lang="en-US" b="1" kern="1200" dirty="0">
              <a:solidFill>
                <a:srgbClr val="A2287E"/>
              </a:solidFill>
              <a:ea typeface="+mn-ea"/>
            </a:endParaRPr>
          </a:p>
          <a:p>
            <a:pPr marL="0" indent="0">
              <a:lnSpc>
                <a:spcPct val="90000"/>
              </a:lnSpc>
              <a:buNone/>
            </a:pPr>
            <a:r>
              <a:rPr kumimoji="0" lang="en-US" b="0" i="0" u="none" strike="noStrike" kern="1200" cap="none" spc="0" normalizeH="0" baseline="0" noProof="0" dirty="0">
                <a:ln>
                  <a:noFill/>
                </a:ln>
                <a:solidFill>
                  <a:prstClr val="black"/>
                </a:solidFill>
                <a:effectLst/>
                <a:uLnTx/>
                <a:uFillTx/>
                <a:latin typeface="Montserrat" pitchFamily="2" charset="77"/>
                <a:ea typeface="+mn-ea"/>
                <a:cs typeface="Arial"/>
                <a:sym typeface="Arial"/>
              </a:rPr>
              <a:t>Engages with both women and men	</a:t>
            </a:r>
          </a:p>
        </p:txBody>
      </p:sp>
      <p:sp>
        <p:nvSpPr>
          <p:cNvPr id="10" name="TextBox 9">
            <a:extLst>
              <a:ext uri="{FF2B5EF4-FFF2-40B4-BE49-F238E27FC236}">
                <a16:creationId xmlns:a16="http://schemas.microsoft.com/office/drawing/2014/main" id="{8F19BA50-F79B-FA57-69EE-C6AEFD23FFEB}"/>
              </a:ext>
            </a:extLst>
          </p:cNvPr>
          <p:cNvSpPr txBox="1"/>
          <p:nvPr/>
        </p:nvSpPr>
        <p:spPr>
          <a:xfrm>
            <a:off x="6392792" y="4447452"/>
            <a:ext cx="1557472" cy="1061829"/>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indent="0">
              <a:lnSpc>
                <a:spcPct val="90000"/>
              </a:lnSpc>
              <a:buNone/>
            </a:pPr>
            <a:r>
              <a:rPr lang="en-US" kern="1200" dirty="0">
                <a:solidFill>
                  <a:prstClr val="black"/>
                </a:solidFill>
                <a:ea typeface="+mn-ea"/>
              </a:rPr>
              <a:t>Addresses unequal power dynamics across social groups</a:t>
            </a:r>
          </a:p>
        </p:txBody>
      </p:sp>
      <p:sp>
        <p:nvSpPr>
          <p:cNvPr id="12" name="TextBox 11">
            <a:extLst>
              <a:ext uri="{FF2B5EF4-FFF2-40B4-BE49-F238E27FC236}">
                <a16:creationId xmlns:a16="http://schemas.microsoft.com/office/drawing/2014/main" id="{1CDFFF72-50C8-F26C-2741-E4D116923534}"/>
              </a:ext>
            </a:extLst>
          </p:cNvPr>
          <p:cNvSpPr txBox="1"/>
          <p:nvPr/>
        </p:nvSpPr>
        <p:spPr>
          <a:xfrm>
            <a:off x="8247639" y="4441120"/>
            <a:ext cx="1622728" cy="1061829"/>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indent="0">
              <a:lnSpc>
                <a:spcPct val="90000"/>
              </a:lnSpc>
              <a:buNone/>
            </a:pPr>
            <a:r>
              <a:rPr lang="en-US" kern="1200" dirty="0">
                <a:solidFill>
                  <a:prstClr val="black"/>
                </a:solidFill>
                <a:ea typeface="+mn-ea"/>
              </a:rPr>
              <a:t>Challenges oppressive norms, practices and structures</a:t>
            </a:r>
          </a:p>
        </p:txBody>
      </p:sp>
      <p:sp>
        <p:nvSpPr>
          <p:cNvPr id="13" name="TextBox 12">
            <a:extLst>
              <a:ext uri="{FF2B5EF4-FFF2-40B4-BE49-F238E27FC236}">
                <a16:creationId xmlns:a16="http://schemas.microsoft.com/office/drawing/2014/main" id="{56356F50-07AF-B726-5474-9FA12E638948}"/>
              </a:ext>
            </a:extLst>
          </p:cNvPr>
          <p:cNvSpPr txBox="1"/>
          <p:nvPr/>
        </p:nvSpPr>
        <p:spPr>
          <a:xfrm>
            <a:off x="9844832" y="4452871"/>
            <a:ext cx="1602112" cy="867930"/>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indent="0">
              <a:lnSpc>
                <a:spcPct val="90000"/>
              </a:lnSpc>
              <a:buNone/>
            </a:pPr>
            <a:r>
              <a:rPr lang="en-US" kern="1200" dirty="0">
                <a:solidFill>
                  <a:prstClr val="black"/>
                </a:solidFill>
                <a:ea typeface="+mn-ea"/>
              </a:rPr>
              <a:t>Integrates with agricultural systems interventions</a:t>
            </a:r>
          </a:p>
        </p:txBody>
      </p:sp>
      <p:sp>
        <p:nvSpPr>
          <p:cNvPr id="14" name="TextBox 13">
            <a:extLst>
              <a:ext uri="{FF2B5EF4-FFF2-40B4-BE49-F238E27FC236}">
                <a16:creationId xmlns:a16="http://schemas.microsoft.com/office/drawing/2014/main" id="{288EE72E-BE40-0145-03B8-1FF5DC527964}"/>
              </a:ext>
            </a:extLst>
          </p:cNvPr>
          <p:cNvSpPr txBox="1"/>
          <p:nvPr/>
        </p:nvSpPr>
        <p:spPr>
          <a:xfrm>
            <a:off x="4767998" y="5223049"/>
            <a:ext cx="1507194" cy="286232"/>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indent="0">
              <a:lnSpc>
                <a:spcPct val="90000"/>
              </a:lnSpc>
              <a:buNone/>
            </a:pPr>
            <a:r>
              <a:rPr lang="en-US" kern="1200" dirty="0">
                <a:solidFill>
                  <a:prstClr val="black"/>
                </a:solidFill>
                <a:ea typeface="+mn-ea"/>
              </a:rPr>
              <a:t>Crosses scales</a:t>
            </a:r>
            <a:endParaRPr kumimoji="0" lang="en-US" b="0" i="0" u="none" strike="noStrike" kern="1200" cap="none" spc="0" normalizeH="0" baseline="0" noProof="0" dirty="0">
              <a:ln>
                <a:noFill/>
              </a:ln>
              <a:solidFill>
                <a:prstClr val="black"/>
              </a:solidFill>
              <a:effectLst/>
              <a:uLnTx/>
              <a:uFillTx/>
              <a:latin typeface="Montserrat" pitchFamily="2" charset="77"/>
              <a:ea typeface="+mn-ea"/>
              <a:cs typeface="Arial"/>
              <a:sym typeface="Arial"/>
            </a:endParaRPr>
          </a:p>
        </p:txBody>
      </p:sp>
      <p:sp>
        <p:nvSpPr>
          <p:cNvPr id="15" name="TextBox 14">
            <a:extLst>
              <a:ext uri="{FF2B5EF4-FFF2-40B4-BE49-F238E27FC236}">
                <a16:creationId xmlns:a16="http://schemas.microsoft.com/office/drawing/2014/main" id="{A33F6460-9604-90BD-9BE4-6439297F5F1E}"/>
              </a:ext>
            </a:extLst>
          </p:cNvPr>
          <p:cNvSpPr txBox="1"/>
          <p:nvPr/>
        </p:nvSpPr>
        <p:spPr>
          <a:xfrm>
            <a:off x="9265766" y="2756505"/>
            <a:ext cx="833206" cy="480131"/>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defRPr/>
            </a:pPr>
            <a:r>
              <a:rPr kumimoji="0" lang="en-US" b="0" i="0" u="none" strike="noStrike" kern="1200" cap="none" spc="0" normalizeH="0" baseline="0" noProof="0" dirty="0">
                <a:ln>
                  <a:noFill/>
                </a:ln>
                <a:solidFill>
                  <a:prstClr val="black"/>
                </a:solidFill>
                <a:effectLst/>
                <a:uLnTx/>
                <a:uFillTx/>
                <a:latin typeface="Montserrat" pitchFamily="2" charset="77"/>
                <a:ea typeface="+mn-ea"/>
                <a:cs typeface="Arial"/>
                <a:sym typeface="Arial"/>
              </a:rPr>
              <a:t>Multi-scale</a:t>
            </a:r>
          </a:p>
        </p:txBody>
      </p:sp>
      <p:sp>
        <p:nvSpPr>
          <p:cNvPr id="25" name="TextBox 24">
            <a:extLst>
              <a:ext uri="{FF2B5EF4-FFF2-40B4-BE49-F238E27FC236}">
                <a16:creationId xmlns:a16="http://schemas.microsoft.com/office/drawing/2014/main" id="{9197371C-1E6B-90A3-8BD8-7ACEFF2C874A}"/>
              </a:ext>
            </a:extLst>
          </p:cNvPr>
          <p:cNvSpPr txBox="1"/>
          <p:nvPr/>
        </p:nvSpPr>
        <p:spPr>
          <a:xfrm>
            <a:off x="7025088" y="2694717"/>
            <a:ext cx="2039249" cy="674031"/>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defRPr/>
            </a:pPr>
            <a:r>
              <a:rPr kumimoji="0" lang="en-US" b="0" i="0" u="none" strike="noStrike" kern="1200" cap="none" spc="0" normalizeH="0" baseline="0" noProof="0" dirty="0">
                <a:ln>
                  <a:noFill/>
                </a:ln>
                <a:solidFill>
                  <a:prstClr val="black"/>
                </a:solidFill>
                <a:effectLst/>
                <a:uLnTx/>
                <a:uFillTx/>
                <a:latin typeface="Montserrat" pitchFamily="2" charset="77"/>
                <a:ea typeface="+mn-ea"/>
                <a:cs typeface="Arial"/>
                <a:sym typeface="Arial"/>
              </a:rPr>
              <a:t>Enables critical learning, reflection &amp; questioning</a:t>
            </a:r>
            <a:endParaRPr lang="en-US" kern="1200" dirty="0">
              <a:solidFill>
                <a:prstClr val="black"/>
              </a:solidFill>
              <a:ea typeface="+mn-ea"/>
            </a:endParaRPr>
          </a:p>
        </p:txBody>
      </p:sp>
      <p:sp>
        <p:nvSpPr>
          <p:cNvPr id="26" name="TextBox 25">
            <a:extLst>
              <a:ext uri="{FF2B5EF4-FFF2-40B4-BE49-F238E27FC236}">
                <a16:creationId xmlns:a16="http://schemas.microsoft.com/office/drawing/2014/main" id="{62E21623-C14B-FB92-E36F-625F051E63C6}"/>
              </a:ext>
            </a:extLst>
          </p:cNvPr>
          <p:cNvSpPr txBox="1"/>
          <p:nvPr/>
        </p:nvSpPr>
        <p:spPr>
          <a:xfrm>
            <a:off x="10310924" y="2756504"/>
            <a:ext cx="1136020" cy="480131"/>
          </a:xfrm>
          <a:prstGeom prst="rect">
            <a:avLst/>
          </a:prstGeom>
          <a:noFill/>
        </p:spPr>
        <p:txBody>
          <a:bodyPr wrap="square">
            <a:spAutoFit/>
          </a:bodyPr>
          <a:lstStyle>
            <a:defPPr>
              <a:defRPr lang="en-US"/>
            </a:defPPr>
            <a:lvl1pPr marL="285750" indent="-285750">
              <a:buClr>
                <a:srgbClr val="A2287E"/>
              </a:buClr>
              <a:buFont typeface="Arial" panose="020B0604020202020204" pitchFamily="34" charset="0"/>
              <a:buChar char="•"/>
              <a:defRPr>
                <a:latin typeface="Montserrat" pitchFamily="2" charset="77"/>
              </a:defRPr>
            </a:lvl1pPr>
          </a:lstStyle>
          <a:p>
            <a:pPr marL="0" indent="0">
              <a:lnSpc>
                <a:spcPct val="90000"/>
              </a:lnSpc>
              <a:buNone/>
            </a:pPr>
            <a:r>
              <a:rPr kumimoji="0" lang="en-US" b="0" i="0" u="none" strike="noStrike" kern="1200" cap="none" spc="0" normalizeH="0" baseline="0" noProof="0" dirty="0">
                <a:ln>
                  <a:noFill/>
                </a:ln>
                <a:solidFill>
                  <a:prstClr val="black"/>
                </a:solidFill>
                <a:effectLst/>
                <a:uLnTx/>
                <a:uFillTx/>
                <a:latin typeface="Montserrat" pitchFamily="2" charset="77"/>
                <a:ea typeface="+mn-ea"/>
                <a:cs typeface="Arial"/>
                <a:sym typeface="Arial"/>
              </a:rPr>
              <a:t>Dynamic &amp; iterative</a:t>
            </a:r>
            <a:endParaRPr lang="en-US" kern="1200" dirty="0">
              <a:solidFill>
                <a:prstClr val="black"/>
              </a:solidFill>
              <a:ea typeface="+mn-ea"/>
            </a:endParaRPr>
          </a:p>
        </p:txBody>
      </p:sp>
      <p:sp>
        <p:nvSpPr>
          <p:cNvPr id="27" name="Up-down Arrow 26">
            <a:extLst>
              <a:ext uri="{FF2B5EF4-FFF2-40B4-BE49-F238E27FC236}">
                <a16:creationId xmlns:a16="http://schemas.microsoft.com/office/drawing/2014/main" id="{9C544E70-FDC0-7700-FCE2-61CA96B8B7C6}"/>
              </a:ext>
            </a:extLst>
          </p:cNvPr>
          <p:cNvSpPr/>
          <p:nvPr/>
        </p:nvSpPr>
        <p:spPr>
          <a:xfrm>
            <a:off x="8121798" y="3480784"/>
            <a:ext cx="342900" cy="487810"/>
          </a:xfrm>
          <a:prstGeom prst="upDownArrow">
            <a:avLst/>
          </a:prstGeom>
          <a:solidFill>
            <a:srgbClr val="A2287E">
              <a:alpha val="10000"/>
            </a:srgbClr>
          </a:solidFill>
          <a:ln>
            <a:no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Arrow 27">
            <a:extLst>
              <a:ext uri="{FF2B5EF4-FFF2-40B4-BE49-F238E27FC236}">
                <a16:creationId xmlns:a16="http://schemas.microsoft.com/office/drawing/2014/main" id="{9BDA6CEC-52DC-3BD4-74D9-021EA1AA4F34}"/>
              </a:ext>
            </a:extLst>
          </p:cNvPr>
          <p:cNvSpPr/>
          <p:nvPr/>
        </p:nvSpPr>
        <p:spPr>
          <a:xfrm rot="20496679">
            <a:off x="3614689" y="2954473"/>
            <a:ext cx="977900" cy="416638"/>
          </a:xfrm>
          <a:prstGeom prst="rightArrow">
            <a:avLst/>
          </a:prstGeom>
          <a:solidFill>
            <a:srgbClr val="A2287E">
              <a:alpha val="10000"/>
            </a:srgbClr>
          </a:solidFill>
          <a:ln>
            <a:no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a:extLst>
              <a:ext uri="{FF2B5EF4-FFF2-40B4-BE49-F238E27FC236}">
                <a16:creationId xmlns:a16="http://schemas.microsoft.com/office/drawing/2014/main" id="{92A849E6-D5F9-522A-FC78-0E11354C0C5F}"/>
              </a:ext>
            </a:extLst>
          </p:cNvPr>
          <p:cNvSpPr/>
          <p:nvPr/>
        </p:nvSpPr>
        <p:spPr>
          <a:xfrm rot="11692946">
            <a:off x="3594104" y="4583293"/>
            <a:ext cx="977900" cy="416638"/>
          </a:xfrm>
          <a:prstGeom prst="rightArrow">
            <a:avLst/>
          </a:prstGeom>
          <a:solidFill>
            <a:srgbClr val="A2287E">
              <a:alpha val="10000"/>
            </a:srgbClr>
          </a:solidFill>
          <a:ln>
            <a:no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4090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9E456F13-6A0B-7DA7-10C9-27C99919C8BC}"/>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A000C096-C175-C37E-1CE7-82B0AFBF967B}"/>
              </a:ext>
            </a:extLst>
          </p:cNvPr>
          <p:cNvSpPr txBox="1">
            <a:spLocks noGrp="1"/>
          </p:cNvSpPr>
          <p:nvPr>
            <p:ph type="title"/>
          </p:nvPr>
        </p:nvSpPr>
        <p:spPr>
          <a:xfrm>
            <a:off x="6372496" y="588585"/>
            <a:ext cx="5641703" cy="2975606"/>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Gender transformative approaches: Formative phase</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75309471-C698-BFBD-8F90-BAE90A41092F}"/>
              </a:ext>
            </a:extLst>
          </p:cNvPr>
          <p:cNvGrpSpPr/>
          <p:nvPr/>
        </p:nvGrpSpPr>
        <p:grpSpPr>
          <a:xfrm>
            <a:off x="6385197" y="3645249"/>
            <a:ext cx="5279652" cy="675393"/>
            <a:chOff x="6385197" y="3645249"/>
            <a:chExt cx="5279652" cy="675393"/>
          </a:xfrm>
        </p:grpSpPr>
        <p:sp>
          <p:nvSpPr>
            <p:cNvPr id="2" name="Google Shape;47;g30838b89d9c_0_0">
              <a:extLst>
                <a:ext uri="{FF2B5EF4-FFF2-40B4-BE49-F238E27FC236}">
                  <a16:creationId xmlns:a16="http://schemas.microsoft.com/office/drawing/2014/main" id="{65E4AA60-0BEA-6D2A-890A-423B47763554}"/>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2</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64CFC16A-9E7E-2D2B-0522-443C7F92B6A5}"/>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3033376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F81097-D44C-BFF6-B9B1-8D29E8815B14}"/>
            </a:ext>
          </a:extLst>
        </p:cNvPr>
        <p:cNvGrpSpPr/>
        <p:nvPr/>
      </p:nvGrpSpPr>
      <p:grpSpPr>
        <a:xfrm>
          <a:off x="0" y="0"/>
          <a:ext cx="0" cy="0"/>
          <a:chOff x="0" y="0"/>
          <a:chExt cx="0" cy="0"/>
        </a:xfrm>
      </p:grpSpPr>
      <p:sp>
        <p:nvSpPr>
          <p:cNvPr id="7" name="Rectangular Callout 6">
            <a:extLst>
              <a:ext uri="{FF2B5EF4-FFF2-40B4-BE49-F238E27FC236}">
                <a16:creationId xmlns:a16="http://schemas.microsoft.com/office/drawing/2014/main" id="{F4F37CEC-E27F-700D-0DAE-DE4DAC7F7A5E}"/>
              </a:ext>
            </a:extLst>
          </p:cNvPr>
          <p:cNvSpPr/>
          <p:nvPr/>
        </p:nvSpPr>
        <p:spPr>
          <a:xfrm>
            <a:off x="6361043" y="2343150"/>
            <a:ext cx="4853934" cy="2993804"/>
          </a:xfrm>
          <a:prstGeom prst="wedgeRectCallout">
            <a:avLst>
              <a:gd name="adj1" fmla="val -66346"/>
              <a:gd name="adj2" fmla="val -80958"/>
            </a:avLst>
          </a:prstGeom>
          <a:solidFill>
            <a:srgbClr val="C00000">
              <a:alpha val="36000"/>
            </a:srgbClr>
          </a:solidFill>
          <a:ln w="3175">
            <a:solidFill>
              <a:srgbClr val="C00000">
                <a:alpha val="6000"/>
              </a:srgbClr>
            </a:solid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E746E168-7204-3A14-E008-7B33B4E8AA14}"/>
              </a:ext>
            </a:extLst>
          </p:cNvPr>
          <p:cNvSpPr txBox="1">
            <a:spLocks/>
          </p:cNvSpPr>
          <p:nvPr/>
        </p:nvSpPr>
        <p:spPr>
          <a:xfrm>
            <a:off x="6717015" y="2679169"/>
            <a:ext cx="4284869" cy="2435756"/>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0" marR="0" lvl="0" indent="0" algn="l" defTabSz="914400" rtl="0" eaLnBrk="1" fontAlgn="auto" latinLnBrk="0" hangingPunct="1">
              <a:spcBef>
                <a:spcPts val="0"/>
              </a:spcBef>
              <a:spcAft>
                <a:spcPts val="0"/>
              </a:spcAft>
              <a:buClr>
                <a:srgbClr val="A2287E"/>
              </a:buClr>
              <a:buSzTx/>
              <a:buFont typeface="Arial" panose="020B0604020202020204" pitchFamily="34" charset="0"/>
              <a:buNone/>
              <a:tabLst/>
              <a:defRPr/>
            </a:pPr>
            <a:r>
              <a:rPr kumimoji="0" lang="en-US" sz="2000" b="1" u="none" strike="noStrike" kern="0" cap="all" spc="0" normalizeH="0" noProof="0" dirty="0">
                <a:ln>
                  <a:noFill/>
                </a:ln>
                <a:solidFill>
                  <a:schemeClr val="bg1"/>
                </a:solidFill>
                <a:effectLst/>
                <a:uLnTx/>
                <a:uFillTx/>
                <a:latin typeface="Montserrat ExtraBold" pitchFamily="2" charset="77"/>
                <a:ea typeface="Calibri" panose="020F0502020204030204" pitchFamily="34" charset="0"/>
                <a:cs typeface="Calibri" panose="020F0502020204030204" pitchFamily="34" charset="0"/>
                <a:sym typeface="Arial"/>
              </a:rPr>
              <a:t>Diagnose:</a:t>
            </a:r>
            <a:r>
              <a:rPr lang="en-US" sz="2000" b="1" cap="all" dirty="0">
                <a:solidFill>
                  <a:schemeClr val="bg1"/>
                </a:solidFill>
                <a:latin typeface="Montserrat ExtraBold" pitchFamily="2" charset="77"/>
                <a:ea typeface="Calibri" panose="020F0502020204030204" pitchFamily="34" charset="0"/>
                <a:cs typeface="Calibri" panose="020F0502020204030204" pitchFamily="34" charset="0"/>
              </a:rPr>
              <a:t> </a:t>
            </a:r>
            <a:r>
              <a:rPr kumimoji="0" lang="en-US" sz="1800" b="1" u="none" strike="noStrike" kern="0" cap="none" spc="0" normalizeH="0" baseline="0" noProof="0" dirty="0">
                <a:ln>
                  <a:noFill/>
                </a:ln>
                <a:solidFill>
                  <a:schemeClr val="bg1"/>
                </a:solidFill>
                <a:effectLst/>
                <a:uLnTx/>
                <a:uFillTx/>
                <a:latin typeface="Montserrat SemiBold" pitchFamily="2" charset="77"/>
                <a:ea typeface="Calibri" panose="020F0502020204030204" pitchFamily="34" charset="0"/>
                <a:cs typeface="Calibri" panose="020F0502020204030204" pitchFamily="34" charset="0"/>
                <a:sym typeface="Arial"/>
              </a:rPr>
              <a:t>Use a social and gender analysis to develop a deep understanding of the social, historical, cultural, and gender context (e.g. gender norms, power dynamics) of households, communities and organizations that underly gender inequalities.</a:t>
            </a:r>
          </a:p>
        </p:txBody>
      </p:sp>
      <p:pic>
        <p:nvPicPr>
          <p:cNvPr id="4" name="Picture 3">
            <a:extLst>
              <a:ext uri="{FF2B5EF4-FFF2-40B4-BE49-F238E27FC236}">
                <a16:creationId xmlns:a16="http://schemas.microsoft.com/office/drawing/2014/main" id="{501FB4DF-32A5-4BD0-617C-55F300081FA5}"/>
              </a:ext>
            </a:extLst>
          </p:cNvPr>
          <p:cNvPicPr>
            <a:picLocks noChangeAspect="1"/>
          </p:cNvPicPr>
          <p:nvPr/>
        </p:nvPicPr>
        <p:blipFill>
          <a:blip r:embed="rId3"/>
          <a:srcRect r="-2" b="459"/>
          <a:stretch/>
        </p:blipFill>
        <p:spPr>
          <a:xfrm>
            <a:off x="634703" y="1089826"/>
            <a:ext cx="4853934" cy="5459413"/>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5" name="Title 1">
            <a:extLst>
              <a:ext uri="{FF2B5EF4-FFF2-40B4-BE49-F238E27FC236}">
                <a16:creationId xmlns:a16="http://schemas.microsoft.com/office/drawing/2014/main" id="{FC6CB6CB-9399-9997-9394-ED54F4C6B2B3}"/>
              </a:ext>
            </a:extLst>
          </p:cNvPr>
          <p:cNvSpPr txBox="1">
            <a:spLocks/>
          </p:cNvSpPr>
          <p:nvPr/>
        </p:nvSpPr>
        <p:spPr>
          <a:xfrm>
            <a:off x="533103" y="308761"/>
            <a:ext cx="9083637" cy="59093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GTA in Formative Phase</a:t>
            </a:r>
          </a:p>
        </p:txBody>
      </p:sp>
    </p:spTree>
    <p:extLst>
      <p:ext uri="{BB962C8B-B14F-4D97-AF65-F5344CB8AC3E}">
        <p14:creationId xmlns:p14="http://schemas.microsoft.com/office/powerpoint/2010/main" val="2634566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6CEDD-0D7A-B953-6428-7DD0F674CFD0}"/>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C83FA024-2728-9CFA-9C40-6AFE2C3C4AAF}"/>
              </a:ext>
            </a:extLst>
          </p:cNvPr>
          <p:cNvSpPr txBox="1">
            <a:spLocks/>
          </p:cNvSpPr>
          <p:nvPr/>
        </p:nvSpPr>
        <p:spPr>
          <a:xfrm>
            <a:off x="650809" y="419100"/>
            <a:ext cx="9208133" cy="88869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What is a social and gender analysis?</a:t>
            </a:r>
          </a:p>
        </p:txBody>
      </p:sp>
      <p:sp>
        <p:nvSpPr>
          <p:cNvPr id="2" name="Rounded Rectangle 1">
            <a:extLst>
              <a:ext uri="{FF2B5EF4-FFF2-40B4-BE49-F238E27FC236}">
                <a16:creationId xmlns:a16="http://schemas.microsoft.com/office/drawing/2014/main" id="{782F1793-2A92-9D13-318D-FFC1FDA73EBB}"/>
              </a:ext>
            </a:extLst>
          </p:cNvPr>
          <p:cNvSpPr/>
          <p:nvPr/>
        </p:nvSpPr>
        <p:spPr>
          <a:xfrm>
            <a:off x="636554" y="1957138"/>
            <a:ext cx="10918891" cy="3539201"/>
          </a:xfrm>
          <a:prstGeom prst="roundRect">
            <a:avLst>
              <a:gd name="adj" fmla="val 3877"/>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endParaRPr>
          </a:p>
        </p:txBody>
      </p:sp>
      <p:sp>
        <p:nvSpPr>
          <p:cNvPr id="5" name="Content Placeholder 2">
            <a:extLst>
              <a:ext uri="{FF2B5EF4-FFF2-40B4-BE49-F238E27FC236}">
                <a16:creationId xmlns:a16="http://schemas.microsoft.com/office/drawing/2014/main" id="{5C41742C-EF8B-2571-969E-A8F647676406}"/>
              </a:ext>
            </a:extLst>
          </p:cNvPr>
          <p:cNvSpPr txBox="1">
            <a:spLocks/>
          </p:cNvSpPr>
          <p:nvPr/>
        </p:nvSpPr>
        <p:spPr>
          <a:xfrm>
            <a:off x="2844789" y="2166919"/>
            <a:ext cx="8459001" cy="3250737"/>
          </a:xfrm>
          <a:prstGeom prst="rect">
            <a:avLst/>
          </a:prstGeom>
        </p:spPr>
        <p:txBody>
          <a:bodyPr>
            <a:noAutofit/>
          </a:bodyPr>
          <a:lstStyle>
            <a:defPPr marR="0" lvl="0" algn="l" rtl="0">
              <a:lnSpc>
                <a:spcPct val="100000"/>
              </a:lnSpc>
              <a:spcBef>
                <a:spcPts val="0"/>
              </a:spcBef>
              <a:spcAft>
                <a:spcPts val="0"/>
              </a:spcAft>
              <a:defRPr/>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ea typeface="Arial"/>
                <a:cs typeface="Arial"/>
                <a:sym typeface="Arial"/>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marR="0" lvl="0" indent="-285750" algn="l" defTabSz="914400" rtl="0" eaLnBrk="1" fontAlgn="auto" latinLnBrk="0" hangingPunct="1">
              <a:lnSpc>
                <a:spcPct val="93000"/>
              </a:lnSpc>
              <a:spcBef>
                <a:spcPts val="0"/>
              </a:spcBef>
              <a:spcAft>
                <a:spcPts val="0"/>
              </a:spcAft>
              <a:buClr>
                <a:srgbClr val="A2287E"/>
              </a:buClr>
              <a:buSzTx/>
              <a:buFont typeface="Arial" panose="020B0604020202020204" pitchFamily="34" charset="0"/>
              <a:buChar char="•"/>
              <a:tabLst/>
              <a:defRPr/>
            </a:pPr>
            <a:r>
              <a:rPr lang="en-US" sz="1800" kern="1200" dirty="0">
                <a:solidFill>
                  <a:prstClr val="black"/>
                </a:solidFill>
              </a:rPr>
              <a:t>I</a:t>
            </a:r>
            <a:r>
              <a:rPr kumimoji="0" lang="en-US" sz="1800" u="none" strike="noStrike" kern="1200" cap="none" spc="0" normalizeH="0" baseline="0" noProof="0" dirty="0">
                <a:ln>
                  <a:noFill/>
                </a:ln>
                <a:solidFill>
                  <a:prstClr val="black"/>
                </a:solidFill>
                <a:effectLst/>
                <a:uLnTx/>
                <a:uFillTx/>
                <a:sym typeface="Arial"/>
              </a:rPr>
              <a:t>s the process of identifying and addressing the different impacts of a policy, program, action and initiative on women and men</a:t>
            </a:r>
          </a:p>
          <a:p>
            <a:pPr marL="285750" marR="0" lvl="0" indent="-285750" algn="l" defTabSz="914400" rtl="0" eaLnBrk="1" fontAlgn="auto" latinLnBrk="0" hangingPunct="1">
              <a:lnSpc>
                <a:spcPct val="93000"/>
              </a:lnSpc>
              <a:spcBef>
                <a:spcPts val="0"/>
              </a:spcBef>
              <a:spcAft>
                <a:spcPts val="0"/>
              </a:spcAft>
              <a:buClr>
                <a:srgbClr val="A2287E"/>
              </a:buClr>
              <a:buSzTx/>
              <a:buFont typeface="Arial" panose="020B0604020202020204" pitchFamily="34" charset="0"/>
              <a:buChar char="•"/>
              <a:tabLst/>
              <a:defRPr/>
            </a:pPr>
            <a:endParaRPr kumimoji="0" lang="en-US" sz="1800" u="none" strike="noStrike" kern="1200" cap="none" spc="0" normalizeH="0" baseline="0" noProof="0" dirty="0">
              <a:ln>
                <a:noFill/>
              </a:ln>
              <a:solidFill>
                <a:prstClr val="black"/>
              </a:solidFill>
              <a:effectLst/>
              <a:uLnTx/>
              <a:uFillTx/>
              <a:sym typeface="Arial"/>
            </a:endParaRPr>
          </a:p>
          <a:p>
            <a:pPr marL="285750" marR="0" lvl="0" indent="-285750" algn="l" defTabSz="914400" rtl="0" eaLnBrk="1" fontAlgn="auto" latinLnBrk="0" hangingPunct="1">
              <a:lnSpc>
                <a:spcPct val="93000"/>
              </a:lnSpc>
              <a:spcBef>
                <a:spcPts val="0"/>
              </a:spcBef>
              <a:spcAft>
                <a:spcPts val="0"/>
              </a:spcAft>
              <a:buClr>
                <a:srgbClr val="A2287E"/>
              </a:buClr>
              <a:buSzTx/>
              <a:buFont typeface="Arial" panose="020B0604020202020204" pitchFamily="34" charset="0"/>
              <a:buChar char="•"/>
              <a:tabLst/>
              <a:defRPr/>
            </a:pPr>
            <a:r>
              <a:rPr kumimoji="0" lang="en-US" sz="1800" u="none" strike="noStrike" kern="1200" cap="none" spc="0" normalizeH="0" baseline="0" noProof="0" dirty="0">
                <a:ln>
                  <a:noFill/>
                </a:ln>
                <a:solidFill>
                  <a:prstClr val="black"/>
                </a:solidFill>
                <a:effectLst/>
                <a:uLnTx/>
                <a:uFillTx/>
                <a:sym typeface="Arial"/>
              </a:rPr>
              <a:t>Details the social processes, gaps, differences and similarities in the situation of those of differing gender identities in a particular sector </a:t>
            </a:r>
          </a:p>
          <a:p>
            <a:pPr marL="285750" marR="0" lvl="0" indent="-285750" algn="l" defTabSz="914400" rtl="0" eaLnBrk="1" fontAlgn="auto" latinLnBrk="0" hangingPunct="1">
              <a:lnSpc>
                <a:spcPct val="93000"/>
              </a:lnSpc>
              <a:spcBef>
                <a:spcPts val="0"/>
              </a:spcBef>
              <a:spcAft>
                <a:spcPts val="0"/>
              </a:spcAft>
              <a:buClr>
                <a:srgbClr val="A2287E"/>
              </a:buClr>
              <a:buSzTx/>
              <a:buFont typeface="Arial" panose="020B0604020202020204" pitchFamily="34" charset="0"/>
              <a:buChar char="•"/>
              <a:tabLst/>
              <a:defRPr/>
            </a:pPr>
            <a:endParaRPr kumimoji="0" lang="en-US" sz="1800" u="none" strike="noStrike" kern="1200" cap="none" spc="0" normalizeH="0" baseline="0" noProof="0" dirty="0">
              <a:ln>
                <a:noFill/>
              </a:ln>
              <a:solidFill>
                <a:prstClr val="black"/>
              </a:solidFill>
              <a:effectLst/>
              <a:uLnTx/>
              <a:uFillTx/>
              <a:sym typeface="Arial"/>
            </a:endParaRPr>
          </a:p>
          <a:p>
            <a:pPr marL="285750" marR="0" lvl="0" indent="-285750" algn="l" defTabSz="914400" rtl="0" eaLnBrk="1" fontAlgn="auto" latinLnBrk="0" hangingPunct="1">
              <a:lnSpc>
                <a:spcPct val="93000"/>
              </a:lnSpc>
              <a:spcBef>
                <a:spcPts val="0"/>
              </a:spcBef>
              <a:spcAft>
                <a:spcPts val="0"/>
              </a:spcAft>
              <a:buClr>
                <a:srgbClr val="A2287E"/>
              </a:buClr>
              <a:buSzTx/>
              <a:buFont typeface="Arial" panose="020B0604020202020204" pitchFamily="34" charset="0"/>
              <a:buChar char="•"/>
              <a:tabLst/>
              <a:defRPr/>
            </a:pPr>
            <a:r>
              <a:rPr kumimoji="0" lang="en-US" sz="1800" u="none" strike="noStrike" kern="1200" cap="none" spc="0" normalizeH="0" baseline="0" noProof="0" dirty="0">
                <a:ln>
                  <a:noFill/>
                </a:ln>
                <a:solidFill>
                  <a:prstClr val="black"/>
                </a:solidFill>
                <a:effectLst/>
                <a:uLnTx/>
                <a:uFillTx/>
                <a:sym typeface="Arial"/>
              </a:rPr>
              <a:t>Helps ensure that proposed development interventions equally meet the needs of those of differing social and gender identities and have beneficial impact on gender equality in general </a:t>
            </a:r>
          </a:p>
          <a:p>
            <a:pPr marL="285750" marR="0" lvl="0" indent="-285750" algn="l" defTabSz="914400" rtl="0" eaLnBrk="1" fontAlgn="auto" latinLnBrk="0" hangingPunct="1">
              <a:lnSpc>
                <a:spcPct val="93000"/>
              </a:lnSpc>
              <a:spcBef>
                <a:spcPts val="0"/>
              </a:spcBef>
              <a:spcAft>
                <a:spcPts val="0"/>
              </a:spcAft>
              <a:buClr>
                <a:srgbClr val="A2287E"/>
              </a:buClr>
              <a:buSzTx/>
              <a:buFont typeface="Arial" panose="020B0604020202020204" pitchFamily="34" charset="0"/>
              <a:buChar char="•"/>
              <a:tabLst/>
              <a:defRPr/>
            </a:pPr>
            <a:endParaRPr kumimoji="0" lang="en-US" sz="1800" u="none" strike="noStrike" kern="1200" cap="none" spc="0" normalizeH="0" baseline="0" noProof="0" dirty="0">
              <a:ln>
                <a:noFill/>
              </a:ln>
              <a:solidFill>
                <a:prstClr val="black"/>
              </a:solidFill>
              <a:effectLst/>
              <a:uLnTx/>
              <a:uFillTx/>
              <a:sym typeface="Arial"/>
            </a:endParaRPr>
          </a:p>
          <a:p>
            <a:pPr marL="285750" marR="0" lvl="0" indent="-285750" algn="l" defTabSz="914400" rtl="0" eaLnBrk="1" fontAlgn="auto" latinLnBrk="0" hangingPunct="1">
              <a:lnSpc>
                <a:spcPct val="93000"/>
              </a:lnSpc>
              <a:spcBef>
                <a:spcPts val="0"/>
              </a:spcBef>
              <a:spcAft>
                <a:spcPts val="0"/>
              </a:spcAft>
              <a:buClr>
                <a:srgbClr val="A2287E"/>
              </a:buClr>
              <a:buSzTx/>
              <a:buFont typeface="Arial" panose="020B0604020202020204" pitchFamily="34" charset="0"/>
              <a:buChar char="•"/>
              <a:tabLst/>
              <a:defRPr/>
            </a:pPr>
            <a:r>
              <a:rPr kumimoji="0" lang="en-US" sz="1800" u="none" strike="noStrike" kern="1200" cap="none" spc="0" normalizeH="0" baseline="0" noProof="0" dirty="0">
                <a:ln>
                  <a:noFill/>
                </a:ln>
                <a:solidFill>
                  <a:prstClr val="black"/>
                </a:solidFill>
                <a:effectLst/>
                <a:uLnTx/>
                <a:uFillTx/>
                <a:sym typeface="Arial"/>
              </a:rPr>
              <a:t>Should be planned and budgeted for as early in the project design process as possible </a:t>
            </a:r>
          </a:p>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sp>
        <p:nvSpPr>
          <p:cNvPr id="7" name="Title 1">
            <a:extLst>
              <a:ext uri="{FF2B5EF4-FFF2-40B4-BE49-F238E27FC236}">
                <a16:creationId xmlns:a16="http://schemas.microsoft.com/office/drawing/2014/main" id="{0F598DB2-02C1-04D9-4AB0-8134D84BC8A5}"/>
              </a:ext>
            </a:extLst>
          </p:cNvPr>
          <p:cNvSpPr txBox="1">
            <a:spLocks/>
          </p:cNvSpPr>
          <p:nvPr/>
        </p:nvSpPr>
        <p:spPr>
          <a:xfrm>
            <a:off x="966727" y="2863662"/>
            <a:ext cx="1626408" cy="140353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A2287E"/>
                </a:solidFill>
                <a:effectLst/>
                <a:uLnTx/>
                <a:uFillTx/>
                <a:latin typeface="Montserrat" pitchFamily="2" charset="77"/>
                <a:ea typeface="+mj-ea"/>
                <a:cs typeface="Arial"/>
                <a:sym typeface="Arial"/>
              </a:rPr>
              <a:t>Social and gender analysis</a:t>
            </a:r>
          </a:p>
        </p:txBody>
      </p:sp>
      <p:sp>
        <p:nvSpPr>
          <p:cNvPr id="4" name="TextBox 3">
            <a:extLst>
              <a:ext uri="{FF2B5EF4-FFF2-40B4-BE49-F238E27FC236}">
                <a16:creationId xmlns:a16="http://schemas.microsoft.com/office/drawing/2014/main" id="{2C2189EC-A3C4-401C-ECDD-A31810C4D3E5}"/>
              </a:ext>
            </a:extLst>
          </p:cNvPr>
          <p:cNvSpPr txBox="1"/>
          <p:nvPr/>
        </p:nvSpPr>
        <p:spPr>
          <a:xfrm>
            <a:off x="7305261" y="5627437"/>
            <a:ext cx="4326520" cy="276999"/>
          </a:xfrm>
          <a:prstGeom prst="rect">
            <a:avLst/>
          </a:prstGeom>
          <a:noFill/>
        </p:spPr>
        <p:txBody>
          <a:bodyPr wrap="square" rtlCol="0">
            <a:spAutoFit/>
          </a:bodyPr>
          <a:lstStyle/>
          <a:p>
            <a:pPr algn="r"/>
            <a:r>
              <a:rPr lang="en-US" sz="1200" dirty="0">
                <a:solidFill>
                  <a:schemeClr val="tx1"/>
                </a:solidFill>
                <a:latin typeface="Montserrat" pitchFamily="2" charset="77"/>
              </a:rPr>
              <a:t>Source: FHI 360 Gender Integration Framework 2012</a:t>
            </a:r>
          </a:p>
        </p:txBody>
      </p:sp>
    </p:spTree>
    <p:extLst>
      <p:ext uri="{BB962C8B-B14F-4D97-AF65-F5344CB8AC3E}">
        <p14:creationId xmlns:p14="http://schemas.microsoft.com/office/powerpoint/2010/main" val="1375753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ADF77-BCBD-614F-9589-06C5FB917F43}"/>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3C48C085-0958-0BF3-B4E7-B8DF632EC7BB}"/>
              </a:ext>
            </a:extLst>
          </p:cNvPr>
          <p:cNvGrpSpPr/>
          <p:nvPr/>
        </p:nvGrpSpPr>
        <p:grpSpPr>
          <a:xfrm>
            <a:off x="345367" y="2612275"/>
            <a:ext cx="11501266" cy="2264682"/>
            <a:chOff x="410738" y="2764518"/>
            <a:chExt cx="11501266" cy="2264682"/>
          </a:xfrm>
        </p:grpSpPr>
        <p:sp>
          <p:nvSpPr>
            <p:cNvPr id="6" name="Rounded Rectangle 5">
              <a:extLst>
                <a:ext uri="{FF2B5EF4-FFF2-40B4-BE49-F238E27FC236}">
                  <a16:creationId xmlns:a16="http://schemas.microsoft.com/office/drawing/2014/main" id="{9EED14E0-8149-B096-BE5A-CDBE496BDFE0}"/>
                </a:ext>
              </a:extLst>
            </p:cNvPr>
            <p:cNvSpPr/>
            <p:nvPr/>
          </p:nvSpPr>
          <p:spPr>
            <a:xfrm>
              <a:off x="410738" y="2764518"/>
              <a:ext cx="2103862" cy="22646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 name="Rounded Rectangle 4">
              <a:extLst>
                <a:ext uri="{FF2B5EF4-FFF2-40B4-BE49-F238E27FC236}">
                  <a16:creationId xmlns:a16="http://schemas.microsoft.com/office/drawing/2014/main" id="{766741D1-114F-7DCF-23E6-79FEFA9B786F}"/>
                </a:ext>
              </a:extLst>
            </p:cNvPr>
            <p:cNvSpPr/>
            <p:nvPr/>
          </p:nvSpPr>
          <p:spPr>
            <a:xfrm>
              <a:off x="2753344" y="2764518"/>
              <a:ext cx="2103862" cy="22646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6" name="Rounded Rectangle 15">
              <a:extLst>
                <a:ext uri="{FF2B5EF4-FFF2-40B4-BE49-F238E27FC236}">
                  <a16:creationId xmlns:a16="http://schemas.microsoft.com/office/drawing/2014/main" id="{F4FF7EC8-70CB-F6B3-73E4-8914FCEFA012}"/>
                </a:ext>
              </a:extLst>
            </p:cNvPr>
            <p:cNvSpPr/>
            <p:nvPr/>
          </p:nvSpPr>
          <p:spPr>
            <a:xfrm>
              <a:off x="5095950" y="2764518"/>
              <a:ext cx="2103862" cy="22646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0" name="Rounded Rectangle 19">
              <a:extLst>
                <a:ext uri="{FF2B5EF4-FFF2-40B4-BE49-F238E27FC236}">
                  <a16:creationId xmlns:a16="http://schemas.microsoft.com/office/drawing/2014/main" id="{680CA506-F555-DEB0-3889-D9DE0CEA5909}"/>
                </a:ext>
              </a:extLst>
            </p:cNvPr>
            <p:cNvSpPr/>
            <p:nvPr/>
          </p:nvSpPr>
          <p:spPr>
            <a:xfrm>
              <a:off x="7438556" y="2764518"/>
              <a:ext cx="2103862" cy="22646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 name="Rounded Rectangle 1">
              <a:extLst>
                <a:ext uri="{FF2B5EF4-FFF2-40B4-BE49-F238E27FC236}">
                  <a16:creationId xmlns:a16="http://schemas.microsoft.com/office/drawing/2014/main" id="{1CBD7AE6-6FE9-1A65-4BF3-DB931E2119D4}"/>
                </a:ext>
              </a:extLst>
            </p:cNvPr>
            <p:cNvSpPr/>
            <p:nvPr/>
          </p:nvSpPr>
          <p:spPr>
            <a:xfrm>
              <a:off x="9808142" y="2764518"/>
              <a:ext cx="2103862" cy="2264682"/>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grpSp>
      <p:sp>
        <p:nvSpPr>
          <p:cNvPr id="3" name="Title 1">
            <a:extLst>
              <a:ext uri="{FF2B5EF4-FFF2-40B4-BE49-F238E27FC236}">
                <a16:creationId xmlns:a16="http://schemas.microsoft.com/office/drawing/2014/main" id="{07666529-4E9D-4E26-3DA7-6BE5630351A6}"/>
              </a:ext>
            </a:extLst>
          </p:cNvPr>
          <p:cNvSpPr txBox="1">
            <a:spLocks/>
          </p:cNvSpPr>
          <p:nvPr/>
        </p:nvSpPr>
        <p:spPr>
          <a:xfrm>
            <a:off x="600009" y="324089"/>
            <a:ext cx="9208133"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Understanding gender inequality</a:t>
            </a:r>
          </a:p>
        </p:txBody>
      </p:sp>
      <p:sp>
        <p:nvSpPr>
          <p:cNvPr id="9" name="Text Placeholder 3">
            <a:extLst>
              <a:ext uri="{FF2B5EF4-FFF2-40B4-BE49-F238E27FC236}">
                <a16:creationId xmlns:a16="http://schemas.microsoft.com/office/drawing/2014/main" id="{32761C1C-CEA9-C3D7-56E9-7464297E4E17}"/>
              </a:ext>
            </a:extLst>
          </p:cNvPr>
          <p:cNvSpPr txBox="1">
            <a:spLocks/>
          </p:cNvSpPr>
          <p:nvPr/>
        </p:nvSpPr>
        <p:spPr>
          <a:xfrm>
            <a:off x="568460" y="3134388"/>
            <a:ext cx="1657676" cy="109345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2000" b="1" i="0" u="none" strike="noStrike" kern="1200" cap="none" spc="0" normalizeH="0" baseline="0" noProof="0" dirty="0">
                <a:ln>
                  <a:noFill/>
                </a:ln>
                <a:solidFill>
                  <a:schemeClr val="tx1"/>
                </a:solidFill>
                <a:effectLst/>
                <a:uLnTx/>
                <a:uFillTx/>
                <a:latin typeface="Montserrat" pitchFamily="2" charset="77"/>
                <a:cs typeface="Arial"/>
                <a:sym typeface="Arial"/>
              </a:rPr>
              <a:t>Who does what? </a:t>
            </a:r>
          </a:p>
        </p:txBody>
      </p:sp>
      <p:sp>
        <p:nvSpPr>
          <p:cNvPr id="7" name="Text Placeholder 3">
            <a:extLst>
              <a:ext uri="{FF2B5EF4-FFF2-40B4-BE49-F238E27FC236}">
                <a16:creationId xmlns:a16="http://schemas.microsoft.com/office/drawing/2014/main" id="{C431B76B-E2D0-C0CC-1FB9-C631ED6BA2B6}"/>
              </a:ext>
            </a:extLst>
          </p:cNvPr>
          <p:cNvSpPr txBox="1">
            <a:spLocks/>
          </p:cNvSpPr>
          <p:nvPr/>
        </p:nvSpPr>
        <p:spPr>
          <a:xfrm>
            <a:off x="2911066" y="3134388"/>
            <a:ext cx="1657676" cy="109345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2000" b="1" i="0" u="none" strike="noStrike" kern="1200" cap="none" spc="0" normalizeH="0" baseline="0" noProof="0" dirty="0">
                <a:ln>
                  <a:noFill/>
                </a:ln>
                <a:solidFill>
                  <a:schemeClr val="tx1"/>
                </a:solidFill>
                <a:effectLst/>
                <a:uLnTx/>
                <a:uFillTx/>
                <a:latin typeface="Montserrat" pitchFamily="2" charset="77"/>
                <a:cs typeface="Arial"/>
                <a:sym typeface="Arial"/>
              </a:rPr>
              <a:t>Who has access to what?  </a:t>
            </a:r>
          </a:p>
        </p:txBody>
      </p:sp>
      <p:sp>
        <p:nvSpPr>
          <p:cNvPr id="8" name="Text Placeholder 3">
            <a:extLst>
              <a:ext uri="{FF2B5EF4-FFF2-40B4-BE49-F238E27FC236}">
                <a16:creationId xmlns:a16="http://schemas.microsoft.com/office/drawing/2014/main" id="{55938A6E-5A11-77CF-C6CF-4D6BFAC58E41}"/>
              </a:ext>
            </a:extLst>
          </p:cNvPr>
          <p:cNvSpPr txBox="1">
            <a:spLocks/>
          </p:cNvSpPr>
          <p:nvPr/>
        </p:nvSpPr>
        <p:spPr>
          <a:xfrm>
            <a:off x="5267162" y="3134388"/>
            <a:ext cx="1657676" cy="109345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2000" b="1" i="0" u="none" strike="noStrike" kern="1200" cap="none" spc="0" normalizeH="0" baseline="0" noProof="0" dirty="0">
                <a:ln>
                  <a:noFill/>
                </a:ln>
                <a:solidFill>
                  <a:schemeClr val="tx1"/>
                </a:solidFill>
                <a:effectLst/>
                <a:uLnTx/>
                <a:uFillTx/>
                <a:latin typeface="Montserrat" pitchFamily="2" charset="77"/>
                <a:cs typeface="Arial"/>
                <a:sym typeface="Arial"/>
              </a:rPr>
              <a:t>Who owns what? </a:t>
            </a:r>
          </a:p>
        </p:txBody>
      </p:sp>
      <p:sp>
        <p:nvSpPr>
          <p:cNvPr id="10" name="Text Placeholder 3">
            <a:extLst>
              <a:ext uri="{FF2B5EF4-FFF2-40B4-BE49-F238E27FC236}">
                <a16:creationId xmlns:a16="http://schemas.microsoft.com/office/drawing/2014/main" id="{F8560085-B28A-39D7-7E29-BE0D49BF1ECA}"/>
              </a:ext>
            </a:extLst>
          </p:cNvPr>
          <p:cNvSpPr txBox="1">
            <a:spLocks/>
          </p:cNvSpPr>
          <p:nvPr/>
        </p:nvSpPr>
        <p:spPr>
          <a:xfrm>
            <a:off x="7596278" y="3134388"/>
            <a:ext cx="1657676" cy="109345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2000" b="1" i="0" u="none" strike="noStrike" kern="1200" cap="none" spc="0" normalizeH="0" baseline="0" noProof="0" dirty="0">
                <a:ln>
                  <a:noFill/>
                </a:ln>
                <a:solidFill>
                  <a:schemeClr val="tx1"/>
                </a:solidFill>
                <a:effectLst/>
                <a:uLnTx/>
                <a:uFillTx/>
                <a:latin typeface="Montserrat" pitchFamily="2" charset="77"/>
                <a:cs typeface="Arial"/>
                <a:sym typeface="Arial"/>
              </a:rPr>
              <a:t>Who decides what? </a:t>
            </a:r>
          </a:p>
        </p:txBody>
      </p:sp>
      <p:sp>
        <p:nvSpPr>
          <p:cNvPr id="11" name="Text Placeholder 3">
            <a:extLst>
              <a:ext uri="{FF2B5EF4-FFF2-40B4-BE49-F238E27FC236}">
                <a16:creationId xmlns:a16="http://schemas.microsoft.com/office/drawing/2014/main" id="{312E67AE-459C-2972-6C53-B317B35B39D7}"/>
              </a:ext>
            </a:extLst>
          </p:cNvPr>
          <p:cNvSpPr txBox="1">
            <a:spLocks/>
          </p:cNvSpPr>
          <p:nvPr/>
        </p:nvSpPr>
        <p:spPr>
          <a:xfrm>
            <a:off x="9965864" y="3134388"/>
            <a:ext cx="1657676" cy="134745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marR="0" lvl="0" indent="-28575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2000" b="1" i="0" u="none" strike="noStrike" kern="1200" cap="none" spc="0" normalizeH="0" baseline="0" noProof="0" dirty="0">
                <a:ln>
                  <a:noFill/>
                </a:ln>
                <a:solidFill>
                  <a:schemeClr val="tx1"/>
                </a:solidFill>
                <a:effectLst/>
                <a:uLnTx/>
                <a:uFillTx/>
                <a:latin typeface="Montserrat" pitchFamily="2" charset="77"/>
                <a:cs typeface="Arial"/>
                <a:sym typeface="Arial"/>
              </a:rPr>
              <a:t>Who benefits from what? </a:t>
            </a:r>
          </a:p>
        </p:txBody>
      </p:sp>
      <p:sp>
        <p:nvSpPr>
          <p:cNvPr id="12" name="TextBox 11">
            <a:extLst>
              <a:ext uri="{FF2B5EF4-FFF2-40B4-BE49-F238E27FC236}">
                <a16:creationId xmlns:a16="http://schemas.microsoft.com/office/drawing/2014/main" id="{46BB2079-2C6B-244E-B20B-81A3027AA062}"/>
              </a:ext>
            </a:extLst>
          </p:cNvPr>
          <p:cNvSpPr txBox="1"/>
          <p:nvPr/>
        </p:nvSpPr>
        <p:spPr>
          <a:xfrm>
            <a:off x="8599417" y="5647756"/>
            <a:ext cx="3259264" cy="276999"/>
          </a:xfrm>
          <a:prstGeom prst="rect">
            <a:avLst/>
          </a:prstGeom>
          <a:noFill/>
        </p:spPr>
        <p:txBody>
          <a:bodyPr wrap="square" rtlCol="0">
            <a:spAutoFit/>
          </a:bodyPr>
          <a:lstStyle/>
          <a:p>
            <a:pPr algn="r"/>
            <a:r>
              <a:rPr lang="en-US" sz="1200" dirty="0">
                <a:solidFill>
                  <a:schemeClr val="tx1"/>
                </a:solidFill>
                <a:latin typeface="Montserrat" pitchFamily="2" charset="77"/>
              </a:rPr>
              <a:t>Source: FAO, IFAD and WFP 2024a</a:t>
            </a:r>
          </a:p>
        </p:txBody>
      </p:sp>
    </p:spTree>
    <p:extLst>
      <p:ext uri="{BB962C8B-B14F-4D97-AF65-F5344CB8AC3E}">
        <p14:creationId xmlns:p14="http://schemas.microsoft.com/office/powerpoint/2010/main" val="1019964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6"/>
          <p:cNvSpPr txBox="1">
            <a:spLocks noGrp="1"/>
          </p:cNvSpPr>
          <p:nvPr>
            <p:ph type="title"/>
          </p:nvPr>
        </p:nvSpPr>
        <p:spPr>
          <a:xfrm>
            <a:off x="6730584" y="2411664"/>
            <a:ext cx="4311664" cy="101733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54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Welcome</a:t>
            </a:r>
          </a:p>
        </p:txBody>
      </p:sp>
    </p:spTree>
    <p:extLst>
      <p:ext uri="{BB962C8B-B14F-4D97-AF65-F5344CB8AC3E}">
        <p14:creationId xmlns:p14="http://schemas.microsoft.com/office/powerpoint/2010/main" val="1516944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52B23-D179-A383-EB1C-ACD5E1D65E28}"/>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0236CAC-07B5-335A-1E86-310A1BB2F4A2}"/>
              </a:ext>
            </a:extLst>
          </p:cNvPr>
          <p:cNvSpPr txBox="1">
            <a:spLocks/>
          </p:cNvSpPr>
          <p:nvPr/>
        </p:nvSpPr>
        <p:spPr>
          <a:xfrm>
            <a:off x="600009" y="291631"/>
            <a:ext cx="9204391" cy="10160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Understanding underlying causes of gender inequality</a:t>
            </a:r>
          </a:p>
        </p:txBody>
      </p:sp>
      <p:sp>
        <p:nvSpPr>
          <p:cNvPr id="7" name="Content Placeholder 2">
            <a:extLst>
              <a:ext uri="{FF2B5EF4-FFF2-40B4-BE49-F238E27FC236}">
                <a16:creationId xmlns:a16="http://schemas.microsoft.com/office/drawing/2014/main" id="{76203F63-3B4F-2C6D-B5B3-E3B9836DA2D5}"/>
              </a:ext>
            </a:extLst>
          </p:cNvPr>
          <p:cNvSpPr txBox="1">
            <a:spLocks/>
          </p:cNvSpPr>
          <p:nvPr/>
        </p:nvSpPr>
        <p:spPr>
          <a:xfrm>
            <a:off x="600009" y="2063909"/>
            <a:ext cx="7451790" cy="27301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Clr>
                <a:srgbClr val="A2287E"/>
              </a:buClr>
              <a:buNone/>
            </a:pPr>
            <a:r>
              <a:rPr kumimoji="0" lang="en-US" sz="1800" b="0" i="0" u="none" strike="noStrike" kern="1200" cap="none" spc="0" normalizeH="0" baseline="0" noProof="0" dirty="0">
                <a:ln>
                  <a:noFill/>
                </a:ln>
                <a:effectLst/>
                <a:uLnTx/>
                <a:uFillTx/>
                <a:latin typeface="Montserrat" pitchFamily="2" charset="77"/>
                <a:ea typeface="+mn-ea"/>
                <a:cs typeface="+mn-cs"/>
                <a:sym typeface="Arial"/>
              </a:rPr>
              <a:t>To dig into the root causes of gender inequality, requires additional questions about:</a:t>
            </a:r>
          </a:p>
          <a:p>
            <a:pPr>
              <a:lnSpc>
                <a:spcPct val="100000"/>
              </a:lnSpc>
              <a:spcBef>
                <a:spcPts val="0"/>
              </a:spcBef>
              <a:buClr>
                <a:srgbClr val="A2287E"/>
              </a:buClr>
            </a:pPr>
            <a:endParaRPr kumimoji="0" lang="en-US" sz="1800" b="0" i="0" u="none" strike="noStrike" kern="1200" cap="none" spc="0" normalizeH="0" baseline="0" noProof="0" dirty="0">
              <a:ln>
                <a:noFill/>
              </a:ln>
              <a:effectLst/>
              <a:uLnTx/>
              <a:uFillTx/>
              <a:latin typeface="Montserrat" pitchFamily="2" charset="77"/>
              <a:ea typeface="+mn-ea"/>
              <a:cs typeface="+mn-cs"/>
              <a:sym typeface="Arial"/>
            </a:endParaRPr>
          </a:p>
          <a:p>
            <a:pPr>
              <a:lnSpc>
                <a:spcPct val="100000"/>
              </a:lnSpc>
              <a:spcBef>
                <a:spcPts val="0"/>
              </a:spcBef>
              <a:buClr>
                <a:srgbClr val="A2287E"/>
              </a:buClr>
            </a:pPr>
            <a:r>
              <a:rPr kumimoji="0" lang="en-US" sz="1800" b="0" i="0" u="none" strike="noStrike" kern="1200" cap="none" spc="0" normalizeH="0" baseline="0" noProof="0" dirty="0">
                <a:ln>
                  <a:noFill/>
                </a:ln>
                <a:effectLst/>
                <a:uLnTx/>
                <a:uFillTx/>
                <a:latin typeface="Montserrat" pitchFamily="2" charset="77"/>
                <a:ea typeface="+mn-ea"/>
                <a:cs typeface="+mn-cs"/>
                <a:sym typeface="Arial"/>
              </a:rPr>
              <a:t>What are</a:t>
            </a:r>
            <a:r>
              <a:rPr kumimoji="0" lang="en-US" sz="1800" i="0" u="none" strike="noStrike" kern="1200" cap="none" spc="0" normalizeH="0" baseline="0" noProof="0" dirty="0">
                <a:ln>
                  <a:noFill/>
                </a:ln>
                <a:effectLst/>
                <a:uLnTx/>
                <a:uFillTx/>
                <a:latin typeface="Montserrat" pitchFamily="2" charset="77"/>
                <a:ea typeface="+mn-ea"/>
                <a:cs typeface="+mn-cs"/>
                <a:sym typeface="Arial"/>
              </a:rPr>
              <a:t> prevailing </a:t>
            </a: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gender norms </a:t>
            </a:r>
            <a:r>
              <a:rPr kumimoji="0" lang="en-US" sz="1800" b="0" i="0" u="none" strike="noStrike" kern="1200" cap="none" spc="0" normalizeH="0" baseline="0" noProof="0" dirty="0">
                <a:ln>
                  <a:noFill/>
                </a:ln>
                <a:effectLst/>
                <a:uLnTx/>
                <a:uFillTx/>
                <a:latin typeface="Montserrat" pitchFamily="2" charset="77"/>
                <a:ea typeface="+mn-ea"/>
                <a:cs typeface="+mn-cs"/>
                <a:sym typeface="Arial"/>
              </a:rPr>
              <a:t>that delimit the roles and behavior of women, men, girls and boys in agrifood systems? </a:t>
            </a:r>
          </a:p>
          <a:p>
            <a:pPr>
              <a:lnSpc>
                <a:spcPct val="100000"/>
              </a:lnSpc>
              <a:spcBef>
                <a:spcPts val="0"/>
              </a:spcBef>
              <a:buClr>
                <a:srgbClr val="A2287E"/>
              </a:buClr>
            </a:pPr>
            <a:endParaRPr kumimoji="0" lang="en-US" sz="1800" b="0" i="0" u="none" strike="noStrike" kern="1200" cap="none" spc="0" normalizeH="0" baseline="0" noProof="0" dirty="0">
              <a:ln>
                <a:noFill/>
              </a:ln>
              <a:effectLst/>
              <a:uLnTx/>
              <a:uFillTx/>
              <a:latin typeface="Montserrat" pitchFamily="2" charset="77"/>
              <a:ea typeface="+mn-ea"/>
              <a:cs typeface="+mn-cs"/>
              <a:sym typeface="Arial"/>
            </a:endParaRPr>
          </a:p>
          <a:p>
            <a:pPr>
              <a:lnSpc>
                <a:spcPct val="100000"/>
              </a:lnSpc>
              <a:spcBef>
                <a:spcPts val="0"/>
              </a:spcBef>
              <a:buClr>
                <a:srgbClr val="A2287E"/>
              </a:buClr>
            </a:pPr>
            <a:r>
              <a:rPr kumimoji="0" lang="en-US" sz="1800" b="0" i="0" u="none" strike="noStrike" kern="1200" cap="none" spc="0" normalizeH="0" baseline="0" noProof="0" dirty="0">
                <a:ln>
                  <a:noFill/>
                </a:ln>
                <a:effectLst/>
                <a:uLnTx/>
                <a:uFillTx/>
                <a:latin typeface="Montserrat" pitchFamily="2" charset="77"/>
                <a:ea typeface="+mn-ea"/>
                <a:cs typeface="+mn-cs"/>
                <a:sym typeface="Arial"/>
              </a:rPr>
              <a:t>How do </a:t>
            </a: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formal institutions </a:t>
            </a:r>
            <a:r>
              <a:rPr kumimoji="0" lang="en-US" sz="1800" b="0" i="0" u="none" strike="noStrike" kern="1200" cap="none" spc="0" normalizeH="0" baseline="0" noProof="0" dirty="0">
                <a:ln>
                  <a:noFill/>
                </a:ln>
                <a:effectLst/>
                <a:uLnTx/>
                <a:uFillTx/>
                <a:latin typeface="Montserrat" pitchFamily="2" charset="77"/>
                <a:ea typeface="+mn-ea"/>
                <a:cs typeface="+mn-cs"/>
                <a:sym typeface="Arial"/>
              </a:rPr>
              <a:t>influence the well-being of women, men, girls and boys and their opportunities in agrifood systems? </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pic>
        <p:nvPicPr>
          <p:cNvPr id="2" name="Picture 1">
            <a:extLst>
              <a:ext uri="{FF2B5EF4-FFF2-40B4-BE49-F238E27FC236}">
                <a16:creationId xmlns:a16="http://schemas.microsoft.com/office/drawing/2014/main" id="{74DBAF4F-6066-D114-FD83-160D3CC0CCD8}"/>
              </a:ext>
            </a:extLst>
          </p:cNvPr>
          <p:cNvPicPr>
            <a:picLocks noChangeAspect="1"/>
          </p:cNvPicPr>
          <p:nvPr/>
        </p:nvPicPr>
        <p:blipFill>
          <a:blip r:embed="rId3"/>
          <a:srcRect l="8935" r="10657"/>
          <a:stretch/>
        </p:blipFill>
        <p:spPr>
          <a:xfrm>
            <a:off x="8422306" y="1663767"/>
            <a:ext cx="3298891" cy="4292533"/>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5" name="TextBox 4">
            <a:extLst>
              <a:ext uri="{FF2B5EF4-FFF2-40B4-BE49-F238E27FC236}">
                <a16:creationId xmlns:a16="http://schemas.microsoft.com/office/drawing/2014/main" id="{CD192865-7061-5210-60B8-4D0BF4FA7C5F}"/>
              </a:ext>
            </a:extLst>
          </p:cNvPr>
          <p:cNvSpPr txBox="1"/>
          <p:nvPr/>
        </p:nvSpPr>
        <p:spPr>
          <a:xfrm>
            <a:off x="5043054" y="5615801"/>
            <a:ext cx="3008745" cy="276999"/>
          </a:xfrm>
          <a:prstGeom prst="rect">
            <a:avLst/>
          </a:prstGeom>
          <a:noFill/>
        </p:spPr>
        <p:txBody>
          <a:bodyPr wrap="square" rtlCol="0">
            <a:spAutoFit/>
          </a:bodyPr>
          <a:lstStyle/>
          <a:p>
            <a:pPr algn="r"/>
            <a:r>
              <a:rPr lang="en-US" sz="1200" dirty="0">
                <a:solidFill>
                  <a:schemeClr val="tx1"/>
                </a:solidFill>
                <a:latin typeface="Montserrat" pitchFamily="2" charset="77"/>
              </a:rPr>
              <a:t>Source: FAO, IFAD and WFP 2024a</a:t>
            </a:r>
          </a:p>
        </p:txBody>
      </p:sp>
    </p:spTree>
    <p:extLst>
      <p:ext uri="{BB962C8B-B14F-4D97-AF65-F5344CB8AC3E}">
        <p14:creationId xmlns:p14="http://schemas.microsoft.com/office/powerpoint/2010/main" val="3807752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98CED-222C-61F3-347C-5918BA0F4FB3}"/>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B685D71A-3729-BBEE-EA69-9A29D05B12CC}"/>
              </a:ext>
            </a:extLst>
          </p:cNvPr>
          <p:cNvSpPr txBox="1">
            <a:spLocks/>
          </p:cNvSpPr>
          <p:nvPr/>
        </p:nvSpPr>
        <p:spPr>
          <a:xfrm>
            <a:off x="516836" y="215900"/>
            <a:ext cx="8726918" cy="142246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Understanding underlying causes of gender inequality: example questions </a:t>
            </a:r>
          </a:p>
        </p:txBody>
      </p:sp>
      <p:sp>
        <p:nvSpPr>
          <p:cNvPr id="5" name="TextBox 4">
            <a:extLst>
              <a:ext uri="{FF2B5EF4-FFF2-40B4-BE49-F238E27FC236}">
                <a16:creationId xmlns:a16="http://schemas.microsoft.com/office/drawing/2014/main" id="{1BC43A60-E065-5158-CBE0-3B5AB3618D10}"/>
              </a:ext>
            </a:extLst>
          </p:cNvPr>
          <p:cNvSpPr txBox="1"/>
          <p:nvPr/>
        </p:nvSpPr>
        <p:spPr>
          <a:xfrm>
            <a:off x="8943655" y="5687989"/>
            <a:ext cx="3008745" cy="276999"/>
          </a:xfrm>
          <a:prstGeom prst="rect">
            <a:avLst/>
          </a:prstGeom>
          <a:noFill/>
        </p:spPr>
        <p:txBody>
          <a:bodyPr wrap="square" rtlCol="0">
            <a:spAutoFit/>
          </a:bodyPr>
          <a:lstStyle/>
          <a:p>
            <a:pPr algn="r"/>
            <a:r>
              <a:rPr lang="en-US" sz="1200" dirty="0">
                <a:solidFill>
                  <a:schemeClr val="tx1"/>
                </a:solidFill>
                <a:latin typeface="Montserrat" pitchFamily="2" charset="77"/>
              </a:rPr>
              <a:t>Source: FAO, IFAD and WFP 2024a</a:t>
            </a:r>
          </a:p>
        </p:txBody>
      </p:sp>
      <p:grpSp>
        <p:nvGrpSpPr>
          <p:cNvPr id="32" name="Group 31">
            <a:extLst>
              <a:ext uri="{FF2B5EF4-FFF2-40B4-BE49-F238E27FC236}">
                <a16:creationId xmlns:a16="http://schemas.microsoft.com/office/drawing/2014/main" id="{635D1AB9-811A-B644-1E48-41F629DB5C6A}"/>
              </a:ext>
            </a:extLst>
          </p:cNvPr>
          <p:cNvGrpSpPr/>
          <p:nvPr/>
        </p:nvGrpSpPr>
        <p:grpSpPr>
          <a:xfrm>
            <a:off x="239600" y="1795307"/>
            <a:ext cx="11712800" cy="1813189"/>
            <a:chOff x="239600" y="1848315"/>
            <a:chExt cx="11712800" cy="1813189"/>
          </a:xfrm>
        </p:grpSpPr>
        <p:grpSp>
          <p:nvGrpSpPr>
            <p:cNvPr id="12" name="Group 11">
              <a:extLst>
                <a:ext uri="{FF2B5EF4-FFF2-40B4-BE49-F238E27FC236}">
                  <a16:creationId xmlns:a16="http://schemas.microsoft.com/office/drawing/2014/main" id="{7C4C7E3C-8DF0-D416-8C3B-374F4B4D0C1F}"/>
                </a:ext>
              </a:extLst>
            </p:cNvPr>
            <p:cNvGrpSpPr/>
            <p:nvPr/>
          </p:nvGrpSpPr>
          <p:grpSpPr>
            <a:xfrm>
              <a:off x="239600" y="1848315"/>
              <a:ext cx="11712800" cy="1813189"/>
              <a:chOff x="208469" y="1894183"/>
              <a:chExt cx="11712800" cy="1613762"/>
            </a:xfrm>
          </p:grpSpPr>
          <p:sp>
            <p:nvSpPr>
              <p:cNvPr id="4" name="Rounded Rectangle 3">
                <a:extLst>
                  <a:ext uri="{FF2B5EF4-FFF2-40B4-BE49-F238E27FC236}">
                    <a16:creationId xmlns:a16="http://schemas.microsoft.com/office/drawing/2014/main" id="{BC4437FE-470C-48BA-D5ED-D4BA07479924}"/>
                  </a:ext>
                </a:extLst>
              </p:cNvPr>
              <p:cNvSpPr/>
              <p:nvPr/>
            </p:nvSpPr>
            <p:spPr>
              <a:xfrm>
                <a:off x="208469" y="1894185"/>
                <a:ext cx="3717998" cy="1613760"/>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Rounded Rectangle 9">
                <a:extLst>
                  <a:ext uri="{FF2B5EF4-FFF2-40B4-BE49-F238E27FC236}">
                    <a16:creationId xmlns:a16="http://schemas.microsoft.com/office/drawing/2014/main" id="{B7147BD2-2C97-5264-D1CE-86221CA59CC6}"/>
                  </a:ext>
                </a:extLst>
              </p:cNvPr>
              <p:cNvSpPr/>
              <p:nvPr/>
            </p:nvSpPr>
            <p:spPr>
              <a:xfrm>
                <a:off x="4205870" y="1894183"/>
                <a:ext cx="3717998" cy="1613760"/>
              </a:xfrm>
              <a:prstGeom prst="roundRect">
                <a:avLst>
                  <a:gd name="adj" fmla="val 3629"/>
                </a:avLst>
              </a:prstGeom>
              <a:solidFill>
                <a:srgbClr val="A2287E">
                  <a:alpha val="1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Rounded Rectangle 10">
                <a:extLst>
                  <a:ext uri="{FF2B5EF4-FFF2-40B4-BE49-F238E27FC236}">
                    <a16:creationId xmlns:a16="http://schemas.microsoft.com/office/drawing/2014/main" id="{658B9178-4F94-69ED-F723-A10FC881AA6E}"/>
                  </a:ext>
                </a:extLst>
              </p:cNvPr>
              <p:cNvSpPr/>
              <p:nvPr/>
            </p:nvSpPr>
            <p:spPr>
              <a:xfrm>
                <a:off x="8203271" y="1894183"/>
                <a:ext cx="3717998" cy="1613761"/>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6" name="Text Placeholder 2">
              <a:extLst>
                <a:ext uri="{FF2B5EF4-FFF2-40B4-BE49-F238E27FC236}">
                  <a16:creationId xmlns:a16="http://schemas.microsoft.com/office/drawing/2014/main" id="{98069B3D-2991-CC31-0B38-84CAB6EB5F35}"/>
                </a:ext>
              </a:extLst>
            </p:cNvPr>
            <p:cNvSpPr txBox="1">
              <a:spLocks/>
            </p:cNvSpPr>
            <p:nvPr/>
          </p:nvSpPr>
          <p:spPr>
            <a:xfrm>
              <a:off x="344299" y="2024352"/>
              <a:ext cx="3313302" cy="140039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buClr>
                  <a:srgbClr val="A2287E"/>
                </a:buClr>
              </a:pPr>
              <a:r>
                <a:rPr lang="en-US" sz="1700" dirty="0">
                  <a:latin typeface="Montserrat" pitchFamily="2" charset="77"/>
                </a:rPr>
                <a:t>How are women, men, girls and boys expected to behave? Which gender norms dictate what they should do or not do? </a:t>
              </a:r>
            </a:p>
            <a:p>
              <a:pPr>
                <a:spcAft>
                  <a:spcPts val="600"/>
                </a:spcAft>
                <a:buClrTx/>
              </a:pPr>
              <a:endParaRPr lang="en-US" sz="1700" dirty="0"/>
            </a:p>
          </p:txBody>
        </p:sp>
        <p:sp>
          <p:nvSpPr>
            <p:cNvPr id="9" name="Text Placeholder 2">
              <a:extLst>
                <a:ext uri="{FF2B5EF4-FFF2-40B4-BE49-F238E27FC236}">
                  <a16:creationId xmlns:a16="http://schemas.microsoft.com/office/drawing/2014/main" id="{1DBE9556-DAEB-1139-8D4A-58EAFB4CA696}"/>
                </a:ext>
              </a:extLst>
            </p:cNvPr>
            <p:cNvSpPr txBox="1">
              <a:spLocks/>
            </p:cNvSpPr>
            <p:nvPr/>
          </p:nvSpPr>
          <p:spPr>
            <a:xfrm>
              <a:off x="4330136" y="2044230"/>
              <a:ext cx="3531728" cy="140039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buClr>
                  <a:srgbClr val="A2287E"/>
                </a:buClr>
              </a:pPr>
              <a:r>
                <a:rPr lang="en-US" sz="1700" dirty="0">
                  <a:latin typeface="Montserrat" pitchFamily="2" charset="77"/>
                </a:rPr>
                <a:t>What are the consequences when they deviate from societal expectations regarding their behavior?</a:t>
              </a:r>
            </a:p>
          </p:txBody>
        </p:sp>
        <p:sp>
          <p:nvSpPr>
            <p:cNvPr id="26" name="TextBox 25">
              <a:extLst>
                <a:ext uri="{FF2B5EF4-FFF2-40B4-BE49-F238E27FC236}">
                  <a16:creationId xmlns:a16="http://schemas.microsoft.com/office/drawing/2014/main" id="{D6AFC946-0C65-6E45-47B9-591EB5387F5B}"/>
                </a:ext>
              </a:extLst>
            </p:cNvPr>
            <p:cNvSpPr txBox="1"/>
            <p:nvPr/>
          </p:nvSpPr>
          <p:spPr>
            <a:xfrm>
              <a:off x="8396529" y="2039660"/>
              <a:ext cx="3277312" cy="1621843"/>
            </a:xfrm>
            <a:prstGeom prst="rect">
              <a:avLst/>
            </a:prstGeom>
          </p:spPr>
          <p:txBody>
            <a:bodyPr>
              <a:noAutofit/>
            </a:bodyPr>
            <a:lstStyle>
              <a:defPPr marR="0" lvl="0" algn="l" rtl="0">
                <a:lnSpc>
                  <a:spcPct val="100000"/>
                </a:lnSpc>
                <a:spcBef>
                  <a:spcPts val="0"/>
                </a:spcBef>
                <a:spcAft>
                  <a:spcPts val="0"/>
                </a:spcAft>
              </a:defPPr>
              <a:lvl1pPr marL="228600" indent="-228600" defTabSz="914400" eaLnBrk="1" latinLnBrk="0" hangingPunct="1">
                <a:lnSpc>
                  <a:spcPct val="90000"/>
                </a:lnSpc>
                <a:buClr>
                  <a:srgbClr val="A2287E"/>
                </a:buClr>
                <a:buFont typeface="Arial" panose="020B0604020202020204" pitchFamily="34" charset="0"/>
                <a:buChar char="•"/>
                <a:defRPr sz="1900" kern="1200">
                  <a:solidFill>
                    <a:schemeClr val="tx1"/>
                  </a:solidFill>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dirty="0"/>
                <a:t>Do these prevailing gender norms differ for women, men, girls and boys of different social class, wealth, ethnicity and ability status? </a:t>
              </a:r>
            </a:p>
          </p:txBody>
        </p:sp>
      </p:grpSp>
      <p:grpSp>
        <p:nvGrpSpPr>
          <p:cNvPr id="31" name="Group 30">
            <a:extLst>
              <a:ext uri="{FF2B5EF4-FFF2-40B4-BE49-F238E27FC236}">
                <a16:creationId xmlns:a16="http://schemas.microsoft.com/office/drawing/2014/main" id="{6ACFAF42-6FAF-4241-C02B-5F9106A8AAD9}"/>
              </a:ext>
            </a:extLst>
          </p:cNvPr>
          <p:cNvGrpSpPr/>
          <p:nvPr/>
        </p:nvGrpSpPr>
        <p:grpSpPr>
          <a:xfrm>
            <a:off x="239600" y="3692796"/>
            <a:ext cx="11712800" cy="1813188"/>
            <a:chOff x="239600" y="3971393"/>
            <a:chExt cx="11712800" cy="1813188"/>
          </a:xfrm>
        </p:grpSpPr>
        <p:grpSp>
          <p:nvGrpSpPr>
            <p:cNvPr id="17" name="Group 16">
              <a:extLst>
                <a:ext uri="{FF2B5EF4-FFF2-40B4-BE49-F238E27FC236}">
                  <a16:creationId xmlns:a16="http://schemas.microsoft.com/office/drawing/2014/main" id="{C1E71D51-6FC6-C063-1207-7DBED024ED57}"/>
                </a:ext>
              </a:extLst>
            </p:cNvPr>
            <p:cNvGrpSpPr/>
            <p:nvPr/>
          </p:nvGrpSpPr>
          <p:grpSpPr>
            <a:xfrm>
              <a:off x="239600" y="3971393"/>
              <a:ext cx="11712800" cy="1813188"/>
              <a:chOff x="208469" y="1894183"/>
              <a:chExt cx="11712800" cy="1613762"/>
            </a:xfrm>
          </p:grpSpPr>
          <p:sp>
            <p:nvSpPr>
              <p:cNvPr id="18" name="Rounded Rectangle 17">
                <a:extLst>
                  <a:ext uri="{FF2B5EF4-FFF2-40B4-BE49-F238E27FC236}">
                    <a16:creationId xmlns:a16="http://schemas.microsoft.com/office/drawing/2014/main" id="{48857407-3412-99A5-5700-C9768A5F7C6E}"/>
                  </a:ext>
                </a:extLst>
              </p:cNvPr>
              <p:cNvSpPr/>
              <p:nvPr/>
            </p:nvSpPr>
            <p:spPr>
              <a:xfrm>
                <a:off x="208469" y="1894185"/>
                <a:ext cx="3717998" cy="1613759"/>
              </a:xfrm>
              <a:prstGeom prst="roundRect">
                <a:avLst>
                  <a:gd name="adj" fmla="val 3629"/>
                </a:avLst>
              </a:prstGeom>
              <a:solidFill>
                <a:srgbClr val="A2287E">
                  <a:alpha val="1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9" name="Rounded Rectangle 18">
                <a:extLst>
                  <a:ext uri="{FF2B5EF4-FFF2-40B4-BE49-F238E27FC236}">
                    <a16:creationId xmlns:a16="http://schemas.microsoft.com/office/drawing/2014/main" id="{41F39449-D557-B38B-DFF8-26CDD7A8A545}"/>
                  </a:ext>
                </a:extLst>
              </p:cNvPr>
              <p:cNvSpPr/>
              <p:nvPr/>
            </p:nvSpPr>
            <p:spPr>
              <a:xfrm>
                <a:off x="4205870" y="1894183"/>
                <a:ext cx="3717998" cy="1613761"/>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0" name="Rounded Rectangle 19">
                <a:extLst>
                  <a:ext uri="{FF2B5EF4-FFF2-40B4-BE49-F238E27FC236}">
                    <a16:creationId xmlns:a16="http://schemas.microsoft.com/office/drawing/2014/main" id="{D1A217D2-C12E-DABA-D3D5-441025EC5A37}"/>
                  </a:ext>
                </a:extLst>
              </p:cNvPr>
              <p:cNvSpPr/>
              <p:nvPr/>
            </p:nvSpPr>
            <p:spPr>
              <a:xfrm>
                <a:off x="8203271" y="1894183"/>
                <a:ext cx="3717998" cy="1613762"/>
              </a:xfrm>
              <a:prstGeom prst="roundRect">
                <a:avLst>
                  <a:gd name="adj" fmla="val 3629"/>
                </a:avLst>
              </a:prstGeom>
              <a:solidFill>
                <a:srgbClr val="A2287E">
                  <a:alpha val="16000"/>
                </a:srgbClr>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sp>
          <p:nvSpPr>
            <p:cNvPr id="8" name="Text Placeholder 2">
              <a:extLst>
                <a:ext uri="{FF2B5EF4-FFF2-40B4-BE49-F238E27FC236}">
                  <a16:creationId xmlns:a16="http://schemas.microsoft.com/office/drawing/2014/main" id="{140D76B2-C9B8-3E27-2C28-B48D811F623B}"/>
                </a:ext>
              </a:extLst>
            </p:cNvPr>
            <p:cNvSpPr txBox="1">
              <a:spLocks/>
            </p:cNvSpPr>
            <p:nvPr/>
          </p:nvSpPr>
          <p:spPr>
            <a:xfrm>
              <a:off x="343661" y="4189899"/>
              <a:ext cx="3495475" cy="8881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buClr>
                  <a:srgbClr val="A2287E"/>
                </a:buClr>
              </a:pPr>
              <a:r>
                <a:rPr lang="en-US" sz="1700" dirty="0">
                  <a:latin typeface="Montserrat" pitchFamily="2" charset="77"/>
                </a:rPr>
                <a:t>Are there sanctions and rewards around these expected behaviours?</a:t>
              </a:r>
            </a:p>
            <a:p>
              <a:pPr>
                <a:spcAft>
                  <a:spcPts val="600"/>
                </a:spcAft>
                <a:buClrTx/>
              </a:pPr>
              <a:endParaRPr lang="en-US" sz="1700" dirty="0"/>
            </a:p>
          </p:txBody>
        </p:sp>
        <p:sp>
          <p:nvSpPr>
            <p:cNvPr id="28" name="TextBox 27">
              <a:extLst>
                <a:ext uri="{FF2B5EF4-FFF2-40B4-BE49-F238E27FC236}">
                  <a16:creationId xmlns:a16="http://schemas.microsoft.com/office/drawing/2014/main" id="{79AD9CD5-4872-483E-2474-8D4A4EBB0B0A}"/>
                </a:ext>
              </a:extLst>
            </p:cNvPr>
            <p:cNvSpPr txBox="1"/>
            <p:nvPr/>
          </p:nvSpPr>
          <p:spPr>
            <a:xfrm>
              <a:off x="4330136" y="4189899"/>
              <a:ext cx="3213270" cy="1430424"/>
            </a:xfrm>
            <a:prstGeom prst="rect">
              <a:avLst/>
            </a:prstGeom>
          </p:spPr>
          <p:txBody>
            <a:bodyPr>
              <a:normAutofit/>
            </a:bodyPr>
            <a:lstStyle>
              <a:defPPr marR="0" lvl="0" algn="l" rtl="0">
                <a:lnSpc>
                  <a:spcPct val="100000"/>
                </a:lnSpc>
                <a:spcBef>
                  <a:spcPts val="0"/>
                </a:spcBef>
                <a:spcAft>
                  <a:spcPts val="0"/>
                </a:spcAft>
              </a:defPPr>
              <a:lvl1pPr marL="228600" indent="-228600" defTabSz="914400" eaLnBrk="1" latinLnBrk="0" hangingPunct="1">
                <a:lnSpc>
                  <a:spcPct val="90000"/>
                </a:lnSpc>
                <a:buClr>
                  <a:srgbClr val="A2287E"/>
                </a:buClr>
                <a:buFont typeface="Arial" panose="020B0604020202020204" pitchFamily="34" charset="0"/>
                <a:buChar char="•"/>
                <a:defRPr sz="1900" kern="1200">
                  <a:solidFill>
                    <a:schemeClr val="tx1"/>
                  </a:solidFill>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dirty="0"/>
                <a:t>How do informal social institutions (e.g. norms, religious beliefs) interact with formal institutions (e.g. laws)?</a:t>
              </a:r>
            </a:p>
          </p:txBody>
        </p:sp>
        <p:sp>
          <p:nvSpPr>
            <p:cNvPr id="30" name="TextBox 29">
              <a:extLst>
                <a:ext uri="{FF2B5EF4-FFF2-40B4-BE49-F238E27FC236}">
                  <a16:creationId xmlns:a16="http://schemas.microsoft.com/office/drawing/2014/main" id="{7AF77970-D224-5BCA-D429-674B8510D5B7}"/>
                </a:ext>
              </a:extLst>
            </p:cNvPr>
            <p:cNvSpPr txBox="1"/>
            <p:nvPr/>
          </p:nvSpPr>
          <p:spPr>
            <a:xfrm>
              <a:off x="8414101" y="4153398"/>
              <a:ext cx="3259740" cy="1466925"/>
            </a:xfrm>
            <a:prstGeom prst="rect">
              <a:avLst/>
            </a:prstGeom>
          </p:spPr>
          <p:txBody>
            <a:bodyPr>
              <a:noAutofit/>
            </a:bodyPr>
            <a:lstStyle>
              <a:defPPr marR="0" lvl="0" algn="l" rtl="0">
                <a:lnSpc>
                  <a:spcPct val="100000"/>
                </a:lnSpc>
                <a:spcBef>
                  <a:spcPts val="0"/>
                </a:spcBef>
                <a:spcAft>
                  <a:spcPts val="0"/>
                </a:spcAft>
                <a:defRPr/>
              </a:defPPr>
              <a:lvl1pPr marL="228600" indent="-228600" defTabSz="914400" eaLnBrk="1" latinLnBrk="0" hangingPunct="1">
                <a:lnSpc>
                  <a:spcPct val="90000"/>
                </a:lnSpc>
                <a:buClr>
                  <a:srgbClr val="A2287E"/>
                </a:buClr>
                <a:buFont typeface="Arial" panose="020B0604020202020204" pitchFamily="34" charset="0"/>
                <a:buChar char="•"/>
                <a:defRPr sz="1800" kern="1200">
                  <a:solidFill>
                    <a:schemeClr val="tx1"/>
                  </a:solidFill>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dirty="0"/>
                <a:t>Are there any legal restrictions (within statutory or customary law systems) on women’s property or inheritance rights (e.g. land)? </a:t>
              </a:r>
            </a:p>
          </p:txBody>
        </p:sp>
      </p:grpSp>
      <p:pic>
        <p:nvPicPr>
          <p:cNvPr id="24" name="Picture 23" descr="A screen shot of a tree&#10;&#10;Description automatically generated">
            <a:extLst>
              <a:ext uri="{FF2B5EF4-FFF2-40B4-BE49-F238E27FC236}">
                <a16:creationId xmlns:a16="http://schemas.microsoft.com/office/drawing/2014/main" id="{D5B03A8A-FF57-96AE-3896-0FC7F86BEFF2}"/>
              </a:ext>
            </a:extLst>
          </p:cNvPr>
          <p:cNvPicPr>
            <a:picLocks noChangeAspect="1"/>
          </p:cNvPicPr>
          <p:nvPr/>
        </p:nvPicPr>
        <p:blipFill>
          <a:blip r:embed="rId3"/>
          <a:srcRect r="49341" b="63194"/>
          <a:stretch/>
        </p:blipFill>
        <p:spPr>
          <a:xfrm>
            <a:off x="-171993" y="4562061"/>
            <a:ext cx="2488333" cy="2550533"/>
          </a:xfrm>
          <a:prstGeom prst="rect">
            <a:avLst/>
          </a:prstGeom>
          <a:noFill/>
          <a:ln w="3175">
            <a:no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34634111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657842-2A61-1994-56F3-D83C5444A55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6BCC84EB-233B-0A3A-C963-58267CB58AAE}"/>
              </a:ext>
            </a:extLst>
          </p:cNvPr>
          <p:cNvSpPr txBox="1">
            <a:spLocks/>
          </p:cNvSpPr>
          <p:nvPr/>
        </p:nvSpPr>
        <p:spPr>
          <a:xfrm>
            <a:off x="600009" y="291631"/>
            <a:ext cx="9204391" cy="67356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DOMAIN FRAMEWORK </a:t>
            </a:r>
          </a:p>
        </p:txBody>
      </p:sp>
      <p:sp>
        <p:nvSpPr>
          <p:cNvPr id="7" name="Content Placeholder 2">
            <a:extLst>
              <a:ext uri="{FF2B5EF4-FFF2-40B4-BE49-F238E27FC236}">
                <a16:creationId xmlns:a16="http://schemas.microsoft.com/office/drawing/2014/main" id="{9C3F0507-06A0-7163-908A-C3CB8A446E38}"/>
              </a:ext>
            </a:extLst>
          </p:cNvPr>
          <p:cNvSpPr txBox="1">
            <a:spLocks/>
          </p:cNvSpPr>
          <p:nvPr/>
        </p:nvSpPr>
        <p:spPr>
          <a:xfrm>
            <a:off x="538499" y="1830141"/>
            <a:ext cx="6122504" cy="385143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800" b="1" u="none" strike="noStrike" kern="1200" cap="none" spc="0" normalizeH="0" baseline="0" noProof="0" dirty="0">
                <a:ln>
                  <a:noFill/>
                </a:ln>
                <a:solidFill>
                  <a:srgbClr val="A2287E"/>
                </a:solidFill>
                <a:effectLst/>
                <a:uLnTx/>
                <a:uFillTx/>
                <a:latin typeface="Montserrat" pitchFamily="2" charset="77"/>
                <a:sym typeface="Arial"/>
              </a:rPr>
              <a:t>Access to assets</a:t>
            </a:r>
            <a:r>
              <a:rPr kumimoji="0" lang="en-US" sz="1800" u="none" strike="noStrike" kern="1200" cap="none" spc="0" normalizeH="0" baseline="0" noProof="0" dirty="0">
                <a:ln>
                  <a:noFill/>
                </a:ln>
                <a:effectLst/>
                <a:uLnTx/>
                <a:uFillTx/>
                <a:latin typeface="Montserrat" pitchFamily="2" charset="77"/>
                <a:sym typeface="Arial"/>
              </a:rPr>
              <a:t> and resources</a:t>
            </a:r>
          </a:p>
          <a:p>
            <a:pPr>
              <a:lnSpc>
                <a:spcPct val="100000"/>
              </a:lnSpc>
              <a:spcBef>
                <a:spcPts val="0"/>
              </a:spcBef>
              <a:buClr>
                <a:srgbClr val="A2287E"/>
              </a:buClr>
            </a:pPr>
            <a:endParaRPr kumimoji="0" lang="en-US" sz="900" u="none" strike="noStrike" kern="1200" cap="none" spc="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b="1" u="none" strike="noStrike" kern="1200" cap="none" spc="0" normalizeH="0" baseline="0" noProof="0" dirty="0">
                <a:ln>
                  <a:noFill/>
                </a:ln>
                <a:solidFill>
                  <a:srgbClr val="A2287E"/>
                </a:solidFill>
                <a:effectLst/>
                <a:uLnTx/>
                <a:uFillTx/>
                <a:latin typeface="Montserrat" pitchFamily="2" charset="77"/>
                <a:sym typeface="Arial"/>
              </a:rPr>
              <a:t>Practices and participation: </a:t>
            </a:r>
            <a:r>
              <a:rPr kumimoji="0" lang="en-US" sz="1800" u="none" strike="noStrike" kern="1200" cap="none" spc="0" normalizeH="0" baseline="0" noProof="0" dirty="0">
                <a:ln>
                  <a:noFill/>
                </a:ln>
                <a:effectLst/>
                <a:uLnTx/>
                <a:uFillTx/>
                <a:latin typeface="Montserrat" pitchFamily="2" charset="77"/>
                <a:sym typeface="Arial"/>
              </a:rPr>
              <a:t>household </a:t>
            </a:r>
            <a:r>
              <a:rPr lang="en-US" sz="1800" dirty="0">
                <a:latin typeface="Montserrat" pitchFamily="2" charset="77"/>
              </a:rPr>
              <a:t>and</a:t>
            </a:r>
            <a:r>
              <a:rPr kumimoji="0" lang="en-US" sz="1800" u="none" strike="noStrike" kern="1200" cap="none" spc="0" normalizeH="0" baseline="0" noProof="0" dirty="0">
                <a:ln>
                  <a:noFill/>
                </a:ln>
                <a:effectLst/>
                <a:uLnTx/>
                <a:uFillTx/>
                <a:latin typeface="Montserrat" pitchFamily="2" charset="77"/>
                <a:sym typeface="Arial"/>
              </a:rPr>
              <a:t> community division of labor </a:t>
            </a:r>
          </a:p>
          <a:p>
            <a:pPr>
              <a:lnSpc>
                <a:spcPct val="100000"/>
              </a:lnSpc>
              <a:spcBef>
                <a:spcPts val="0"/>
              </a:spcBef>
              <a:buClr>
                <a:srgbClr val="A2287E"/>
              </a:buClr>
            </a:pPr>
            <a:endParaRPr kumimoji="0" lang="en-US" sz="900" u="none" strike="noStrike" kern="1200" cap="none" spc="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b="1" u="none" strike="noStrike" kern="1200" cap="none" spc="0" normalizeH="0" baseline="0" noProof="0" dirty="0">
                <a:ln>
                  <a:noFill/>
                </a:ln>
                <a:solidFill>
                  <a:srgbClr val="A2287E"/>
                </a:solidFill>
                <a:effectLst/>
                <a:uLnTx/>
                <a:uFillTx/>
                <a:latin typeface="Montserrat" pitchFamily="2" charset="77"/>
                <a:sym typeface="Arial"/>
              </a:rPr>
              <a:t>Institutional barriers/facilitators: </a:t>
            </a:r>
            <a:r>
              <a:rPr kumimoji="0" lang="en-US" sz="1800" u="none" strike="noStrike" kern="1200" cap="none" spc="0" normalizeH="0" baseline="0" noProof="0" dirty="0">
                <a:ln>
                  <a:noFill/>
                </a:ln>
                <a:effectLst/>
                <a:uLnTx/>
                <a:uFillTx/>
                <a:latin typeface="Montserrat" pitchFamily="2" charset="77"/>
                <a:sym typeface="Arial"/>
              </a:rPr>
              <a:t>how people are regarded and treated by formal and informal legal and judicial systems</a:t>
            </a:r>
          </a:p>
          <a:p>
            <a:pPr>
              <a:lnSpc>
                <a:spcPct val="100000"/>
              </a:lnSpc>
              <a:spcBef>
                <a:spcPts val="0"/>
              </a:spcBef>
              <a:buClr>
                <a:srgbClr val="A2287E"/>
              </a:buClr>
            </a:pPr>
            <a:endParaRPr kumimoji="0" lang="en-US" sz="900" u="none" strike="noStrike" kern="1200" cap="none" spc="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b="1" u="none" strike="noStrike" kern="1200" cap="none" spc="0" normalizeH="0" baseline="0" noProof="0" dirty="0">
                <a:ln>
                  <a:noFill/>
                </a:ln>
                <a:solidFill>
                  <a:srgbClr val="A2287E"/>
                </a:solidFill>
                <a:effectLst/>
                <a:uLnTx/>
                <a:uFillTx/>
                <a:latin typeface="Montserrat" pitchFamily="2" charset="77"/>
                <a:sym typeface="Arial"/>
              </a:rPr>
              <a:t>Beliefs and norms: </a:t>
            </a:r>
            <a:r>
              <a:rPr kumimoji="0" lang="en-US" sz="1800" u="none" strike="noStrike" kern="1200" cap="none" spc="0" normalizeH="0" baseline="0" noProof="0" dirty="0">
                <a:ln>
                  <a:noFill/>
                </a:ln>
                <a:effectLst/>
                <a:uLnTx/>
                <a:uFillTx/>
                <a:latin typeface="Montserrat" pitchFamily="2" charset="77"/>
                <a:sym typeface="Arial"/>
              </a:rPr>
              <a:t>perceptions and beliefs related to men’s and women’s socially constructed identities and roles </a:t>
            </a:r>
          </a:p>
          <a:p>
            <a:pPr>
              <a:lnSpc>
                <a:spcPct val="100000"/>
              </a:lnSpc>
              <a:spcBef>
                <a:spcPts val="0"/>
              </a:spcBef>
              <a:buClr>
                <a:srgbClr val="A2287E"/>
              </a:buClr>
            </a:pPr>
            <a:endParaRPr kumimoji="0" lang="en-US" sz="900" u="none" strike="noStrike" kern="1200" cap="none" spc="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b="1" u="none" strike="noStrike" kern="1200" cap="none" spc="0" normalizeH="0" baseline="0" noProof="0" dirty="0">
                <a:ln>
                  <a:noFill/>
                </a:ln>
                <a:solidFill>
                  <a:srgbClr val="A2287E"/>
                </a:solidFill>
                <a:effectLst/>
                <a:uLnTx/>
                <a:uFillTx/>
                <a:latin typeface="Montserrat" pitchFamily="2" charset="77"/>
                <a:sym typeface="Arial"/>
              </a:rPr>
              <a:t>Power:</a:t>
            </a:r>
            <a:r>
              <a:rPr kumimoji="0" lang="en-US" sz="1800" u="none" strike="noStrike" kern="1200" cap="none" spc="0" normalizeH="0" baseline="0" noProof="0" dirty="0">
                <a:ln>
                  <a:noFill/>
                </a:ln>
                <a:effectLst/>
                <a:uLnTx/>
                <a:uFillTx/>
                <a:latin typeface="Montserrat" pitchFamily="2" charset="77"/>
                <a:sym typeface="Arial"/>
              </a:rPr>
              <a:t> ability to decide, influence, control and enforce decisions</a:t>
            </a:r>
          </a:p>
        </p:txBody>
      </p:sp>
      <p:sp>
        <p:nvSpPr>
          <p:cNvPr id="6" name="TextBox 5">
            <a:extLst>
              <a:ext uri="{FF2B5EF4-FFF2-40B4-BE49-F238E27FC236}">
                <a16:creationId xmlns:a16="http://schemas.microsoft.com/office/drawing/2014/main" id="{115FE702-31C6-1664-C190-2F416CBF0972}"/>
              </a:ext>
            </a:extLst>
          </p:cNvPr>
          <p:cNvSpPr txBox="1"/>
          <p:nvPr/>
        </p:nvSpPr>
        <p:spPr>
          <a:xfrm>
            <a:off x="345220" y="5648160"/>
            <a:ext cx="6122504" cy="276999"/>
          </a:xfrm>
          <a:prstGeom prst="rect">
            <a:avLst/>
          </a:prstGeom>
          <a:noFill/>
        </p:spPr>
        <p:txBody>
          <a:bodyPr wrap="square">
            <a:spAutoFit/>
          </a:bodyPr>
          <a:lstStyle/>
          <a:p>
            <a:pPr algn="r"/>
            <a:r>
              <a:rPr lang="en-US" sz="1200" dirty="0">
                <a:solidFill>
                  <a:schemeClr val="tx1"/>
                </a:solidFill>
                <a:latin typeface="Montserrat" pitchFamily="2" charset="77"/>
              </a:rPr>
              <a:t>Source: </a:t>
            </a:r>
            <a:r>
              <a:rPr lang="en-US" sz="1200" dirty="0">
                <a:solidFill>
                  <a:srgbClr val="A2287E"/>
                </a:solidFill>
                <a:latin typeface="Montserrat" pitchFamily="2" charset="77"/>
                <a:hlinkClick r:id="rId3">
                  <a:extLst>
                    <a:ext uri="{A12FA001-AC4F-418D-AE19-62706E023703}">
                      <ahyp:hlinkClr xmlns:ahyp="http://schemas.microsoft.com/office/drawing/2018/hyperlinkcolor" val="tx"/>
                    </a:ext>
                  </a:extLst>
                </a:hlinkClick>
              </a:rPr>
              <a:t>Jhpiego: Gender Analysis Toolkit For Health Systems</a:t>
            </a:r>
            <a:r>
              <a:rPr lang="en-US" sz="1200" dirty="0">
                <a:solidFill>
                  <a:srgbClr val="A2287E"/>
                </a:solidFill>
                <a:latin typeface="Montserrat" pitchFamily="2" charset="77"/>
              </a:rPr>
              <a:t> </a:t>
            </a:r>
            <a:r>
              <a:rPr lang="en-US" sz="1200" dirty="0">
                <a:solidFill>
                  <a:schemeClr val="tx1"/>
                </a:solidFill>
                <a:latin typeface="Montserrat" pitchFamily="2" charset="77"/>
              </a:rPr>
              <a:t>2016</a:t>
            </a:r>
          </a:p>
        </p:txBody>
      </p:sp>
      <p:pic>
        <p:nvPicPr>
          <p:cNvPr id="8" name="Picture 7" descr="A diagram of a power&#10;&#10;Description automatically generated">
            <a:extLst>
              <a:ext uri="{FF2B5EF4-FFF2-40B4-BE49-F238E27FC236}">
                <a16:creationId xmlns:a16="http://schemas.microsoft.com/office/drawing/2014/main" id="{F0EB340A-2635-103B-D52E-C4D67D3F7B80}"/>
              </a:ext>
            </a:extLst>
          </p:cNvPr>
          <p:cNvPicPr>
            <a:picLocks noChangeAspect="1"/>
          </p:cNvPicPr>
          <p:nvPr/>
        </p:nvPicPr>
        <p:blipFill>
          <a:blip r:embed="rId4"/>
          <a:stretch>
            <a:fillRect/>
          </a:stretch>
        </p:blipFill>
        <p:spPr>
          <a:xfrm>
            <a:off x="6854282" y="1715044"/>
            <a:ext cx="4799219" cy="4243535"/>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3756902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B42BB-5701-E36C-0240-D55F96E96237}"/>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72E9C1C8-1B8D-B814-3438-90CCE1B670F8}"/>
              </a:ext>
            </a:extLst>
          </p:cNvPr>
          <p:cNvSpPr txBox="1">
            <a:spLocks/>
          </p:cNvSpPr>
          <p:nvPr/>
        </p:nvSpPr>
        <p:spPr>
          <a:xfrm>
            <a:off x="600009" y="324089"/>
            <a:ext cx="9208133" cy="92261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How to do gender AND gender transformative analysis </a:t>
            </a:r>
          </a:p>
        </p:txBody>
      </p:sp>
      <p:sp>
        <p:nvSpPr>
          <p:cNvPr id="2" name="Rounded Rectangle 1">
            <a:extLst>
              <a:ext uri="{FF2B5EF4-FFF2-40B4-BE49-F238E27FC236}">
                <a16:creationId xmlns:a16="http://schemas.microsoft.com/office/drawing/2014/main" id="{F66AEA70-28B0-9DD4-7B2F-584A21BCD818}"/>
              </a:ext>
            </a:extLst>
          </p:cNvPr>
          <p:cNvSpPr/>
          <p:nvPr/>
        </p:nvSpPr>
        <p:spPr>
          <a:xfrm>
            <a:off x="590791" y="1920514"/>
            <a:ext cx="5774963" cy="3792654"/>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8" name="Rounded Rectangle 7">
            <a:extLst>
              <a:ext uri="{FF2B5EF4-FFF2-40B4-BE49-F238E27FC236}">
                <a16:creationId xmlns:a16="http://schemas.microsoft.com/office/drawing/2014/main" id="{722F6689-92C8-C064-3E39-52CD9966EBA3}"/>
              </a:ext>
            </a:extLst>
          </p:cNvPr>
          <p:cNvSpPr/>
          <p:nvPr/>
        </p:nvSpPr>
        <p:spPr>
          <a:xfrm>
            <a:off x="8070573" y="1920514"/>
            <a:ext cx="3432313" cy="3792654"/>
          </a:xfrm>
          <a:prstGeom prst="roundRect">
            <a:avLst>
              <a:gd name="adj" fmla="val 3629"/>
            </a:avLst>
          </a:prstGeom>
          <a:solidFill>
            <a:srgbClr val="A2287E">
              <a:alpha val="16000"/>
            </a:srgbClr>
          </a:solidFill>
          <a:ln w="3175">
            <a:solidFill>
              <a:srgbClr val="A2287E">
                <a:alpha val="6000"/>
              </a:srgbClr>
            </a:solid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13" name="Content Placeholder 2">
            <a:extLst>
              <a:ext uri="{FF2B5EF4-FFF2-40B4-BE49-F238E27FC236}">
                <a16:creationId xmlns:a16="http://schemas.microsoft.com/office/drawing/2014/main" id="{624DA529-164F-92DC-CAD3-CBC59A84C5B6}"/>
              </a:ext>
            </a:extLst>
          </p:cNvPr>
          <p:cNvSpPr txBox="1">
            <a:spLocks/>
          </p:cNvSpPr>
          <p:nvPr/>
        </p:nvSpPr>
        <p:spPr>
          <a:xfrm>
            <a:off x="895576" y="2287974"/>
            <a:ext cx="5146480" cy="30577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Disaggregate and analyze existing data with a gender perspective</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Collect sex-disaggregated data and use gender sensitive indicators </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Involve a gender expert</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Consult different groups of beneficiaries before and during project </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sp>
        <p:nvSpPr>
          <p:cNvPr id="15" name="Content Placeholder 2">
            <a:extLst>
              <a:ext uri="{FF2B5EF4-FFF2-40B4-BE49-F238E27FC236}">
                <a16:creationId xmlns:a16="http://schemas.microsoft.com/office/drawing/2014/main" id="{9B7EBB93-B57E-EF69-2630-F06E6032BEA2}"/>
              </a:ext>
            </a:extLst>
          </p:cNvPr>
          <p:cNvSpPr txBox="1">
            <a:spLocks/>
          </p:cNvSpPr>
          <p:nvPr/>
        </p:nvSpPr>
        <p:spPr>
          <a:xfrm>
            <a:off x="8336906" y="2203101"/>
            <a:ext cx="2899646" cy="32274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For gender transformative analysis, also use </a:t>
            </a: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participatory methodologies </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with communities </a:t>
            </a:r>
            <a:r>
              <a:rPr lang="en-US" sz="1800" dirty="0">
                <a:solidFill>
                  <a:prstClr val="black"/>
                </a:solidFill>
                <a:latin typeface="Montserrat" pitchFamily="2" charset="77"/>
              </a:rPr>
              <a:t>and</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 stakeholders to explore and uncover deep-rooted norms and institutional structures</a:t>
            </a:r>
          </a:p>
        </p:txBody>
      </p:sp>
      <p:sp>
        <p:nvSpPr>
          <p:cNvPr id="6" name="Plus Sign 3">
            <a:extLst>
              <a:ext uri="{FF2B5EF4-FFF2-40B4-BE49-F238E27FC236}">
                <a16:creationId xmlns:a16="http://schemas.microsoft.com/office/drawing/2014/main" id="{63DEAF03-3BF2-9CE1-F3B4-E73059D74A51}"/>
              </a:ext>
            </a:extLst>
          </p:cNvPr>
          <p:cNvSpPr/>
          <p:nvPr/>
        </p:nvSpPr>
        <p:spPr>
          <a:xfrm>
            <a:off x="6744306" y="3359641"/>
            <a:ext cx="914400" cy="914400"/>
          </a:xfrm>
          <a:prstGeom prst="mathPlus">
            <a:avLst/>
          </a:prstGeom>
          <a:solidFill>
            <a:srgbClr val="A2287E"/>
          </a:solidFill>
          <a:ln w="3175">
            <a:solidFill>
              <a:srgbClr val="A2287E">
                <a:alpha val="26000"/>
              </a:srgbClr>
            </a:solidFill>
            <a:miter lim="800000"/>
            <a:headEnd/>
            <a:tailEnd/>
          </a:ln>
          <a:effectLst>
            <a:outerShdw blurRad="431800" sx="104000" sy="104000" algn="ctr"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Aptos" panose="02110004020202020204"/>
            </a:endParaRPr>
          </a:p>
        </p:txBody>
      </p:sp>
    </p:spTree>
    <p:extLst>
      <p:ext uri="{BB962C8B-B14F-4D97-AF65-F5344CB8AC3E}">
        <p14:creationId xmlns:p14="http://schemas.microsoft.com/office/powerpoint/2010/main" val="26124463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B5C42-E944-A980-1389-F80AE807706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1A083AB-B6D0-E718-7C5F-25E521041475}"/>
              </a:ext>
            </a:extLst>
          </p:cNvPr>
          <p:cNvSpPr txBox="1">
            <a:spLocks/>
          </p:cNvSpPr>
          <p:nvPr/>
        </p:nvSpPr>
        <p:spPr>
          <a:xfrm>
            <a:off x="600009" y="291631"/>
            <a:ext cx="9204391" cy="103358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Social Norms Exploration Tool (SNET)</a:t>
            </a:r>
          </a:p>
        </p:txBody>
      </p:sp>
      <p:sp>
        <p:nvSpPr>
          <p:cNvPr id="7" name="Content Placeholder 2">
            <a:extLst>
              <a:ext uri="{FF2B5EF4-FFF2-40B4-BE49-F238E27FC236}">
                <a16:creationId xmlns:a16="http://schemas.microsoft.com/office/drawing/2014/main" id="{88C1B469-6E0F-12CA-A959-5B19361C84AA}"/>
              </a:ext>
            </a:extLst>
          </p:cNvPr>
          <p:cNvSpPr txBox="1">
            <a:spLocks/>
          </p:cNvSpPr>
          <p:nvPr/>
        </p:nvSpPr>
        <p:spPr>
          <a:xfrm>
            <a:off x="4187535" y="1766722"/>
            <a:ext cx="3816929" cy="338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
                <a:srgbClr val="A2287E"/>
              </a:buClr>
              <a:buSzTx/>
              <a:buNone/>
              <a:tabLst/>
              <a:defRPr/>
            </a:pPr>
            <a:r>
              <a:rPr kumimoji="0" lang="en-US" sz="1600" b="1" i="0" u="none" strike="noStrike" kern="1200" cap="none" spc="0" normalizeH="0" baseline="0" noProof="0" dirty="0">
                <a:ln>
                  <a:noFill/>
                </a:ln>
                <a:effectLst/>
                <a:uLnTx/>
                <a:uFillTx/>
                <a:latin typeface="Montserrat" pitchFamily="2" charset="77"/>
                <a:ea typeface="+mn-ea"/>
                <a:cs typeface="+mn-cs"/>
                <a:sym typeface="Arial"/>
              </a:rPr>
              <a:t>Social Norms Exploration Process</a:t>
            </a:r>
          </a:p>
          <a:p>
            <a:pPr marL="0" marR="0" lvl="0" indent="0" algn="ctr" defTabSz="914400" rtl="0" eaLnBrk="1" fontAlgn="auto" latinLnBrk="0" hangingPunct="1">
              <a:lnSpc>
                <a:spcPct val="100000"/>
              </a:lnSpc>
              <a:spcBef>
                <a:spcPts val="0"/>
              </a:spcBef>
              <a:spcAft>
                <a:spcPts val="0"/>
              </a:spcAft>
              <a:buClr>
                <a:srgbClr val="A2287E"/>
              </a:buClr>
              <a:buSzTx/>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pic>
        <p:nvPicPr>
          <p:cNvPr id="2" name="Picture 1">
            <a:extLst>
              <a:ext uri="{FF2B5EF4-FFF2-40B4-BE49-F238E27FC236}">
                <a16:creationId xmlns:a16="http://schemas.microsoft.com/office/drawing/2014/main" id="{C93FEFB2-B6D3-58FE-0152-8E5A26F33018}"/>
              </a:ext>
            </a:extLst>
          </p:cNvPr>
          <p:cNvPicPr>
            <a:picLocks noChangeAspect="1"/>
          </p:cNvPicPr>
          <p:nvPr/>
        </p:nvPicPr>
        <p:blipFill>
          <a:blip r:embed="rId3"/>
          <a:stretch>
            <a:fillRect/>
          </a:stretch>
        </p:blipFill>
        <p:spPr>
          <a:xfrm>
            <a:off x="1520402" y="2077355"/>
            <a:ext cx="8664131" cy="3969900"/>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4" name="TextBox 3">
            <a:extLst>
              <a:ext uri="{FF2B5EF4-FFF2-40B4-BE49-F238E27FC236}">
                <a16:creationId xmlns:a16="http://schemas.microsoft.com/office/drawing/2014/main" id="{964B849F-4135-056F-8F3E-704451994947}"/>
              </a:ext>
            </a:extLst>
          </p:cNvPr>
          <p:cNvSpPr txBox="1"/>
          <p:nvPr/>
        </p:nvSpPr>
        <p:spPr>
          <a:xfrm>
            <a:off x="9342408" y="5681180"/>
            <a:ext cx="2658380" cy="276999"/>
          </a:xfrm>
          <a:prstGeom prst="rect">
            <a:avLst/>
          </a:prstGeom>
          <a:noFill/>
        </p:spPr>
        <p:txBody>
          <a:bodyPr wrap="square" rtlCol="0">
            <a:spAutoFit/>
          </a:bodyPr>
          <a:lstStyle/>
          <a:p>
            <a:pPr algn="r"/>
            <a:r>
              <a:rPr lang="en-US" sz="1200" dirty="0">
                <a:solidFill>
                  <a:schemeClr val="tx1"/>
                </a:solidFill>
                <a:latin typeface="Montserrat" pitchFamily="2" charset="77"/>
              </a:rPr>
              <a:t>Source: IRH, Georgetown 2020</a:t>
            </a:r>
          </a:p>
        </p:txBody>
      </p:sp>
      <p:grpSp>
        <p:nvGrpSpPr>
          <p:cNvPr id="5" name="Group 4">
            <a:extLst>
              <a:ext uri="{FF2B5EF4-FFF2-40B4-BE49-F238E27FC236}">
                <a16:creationId xmlns:a16="http://schemas.microsoft.com/office/drawing/2014/main" id="{079EF563-A06A-3E7F-6D0D-3753754730DE}"/>
              </a:ext>
            </a:extLst>
          </p:cNvPr>
          <p:cNvGrpSpPr/>
          <p:nvPr/>
        </p:nvGrpSpPr>
        <p:grpSpPr>
          <a:xfrm>
            <a:off x="9388476" y="4800013"/>
            <a:ext cx="1597246" cy="940323"/>
            <a:chOff x="9067800" y="167794"/>
            <a:chExt cx="1597246" cy="1015749"/>
          </a:xfrm>
        </p:grpSpPr>
        <p:grpSp>
          <p:nvGrpSpPr>
            <p:cNvPr id="9" name="Group 8">
              <a:extLst>
                <a:ext uri="{FF2B5EF4-FFF2-40B4-BE49-F238E27FC236}">
                  <a16:creationId xmlns:a16="http://schemas.microsoft.com/office/drawing/2014/main" id="{51EEC4D2-F167-CE2E-109F-840B4D6413A0}"/>
                </a:ext>
              </a:extLst>
            </p:cNvPr>
            <p:cNvGrpSpPr/>
            <p:nvPr/>
          </p:nvGrpSpPr>
          <p:grpSpPr>
            <a:xfrm>
              <a:off x="9067800" y="167794"/>
              <a:ext cx="864817" cy="1015749"/>
              <a:chOff x="12321769" y="789215"/>
              <a:chExt cx="1059511" cy="1349830"/>
            </a:xfrm>
          </p:grpSpPr>
          <p:pic>
            <p:nvPicPr>
              <p:cNvPr id="11" name="Picture 10">
                <a:extLst>
                  <a:ext uri="{FF2B5EF4-FFF2-40B4-BE49-F238E27FC236}">
                    <a16:creationId xmlns:a16="http://schemas.microsoft.com/office/drawing/2014/main" id="{DD56DE78-E1B7-4FD1-7FD3-F7533A4B518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321769" y="789215"/>
                <a:ext cx="1059511" cy="1349830"/>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12" name="TextBox 11">
                <a:extLst>
                  <a:ext uri="{FF2B5EF4-FFF2-40B4-BE49-F238E27FC236}">
                    <a16:creationId xmlns:a16="http://schemas.microsoft.com/office/drawing/2014/main" id="{80B21C04-D3BA-DA0B-8F9D-223633AFC89B}"/>
                  </a:ext>
                </a:extLst>
              </p:cNvPr>
              <p:cNvSpPr txBox="1"/>
              <p:nvPr/>
            </p:nvSpPr>
            <p:spPr>
              <a:xfrm>
                <a:off x="12566790" y="1422995"/>
                <a:ext cx="569474" cy="419446"/>
              </a:xfrm>
              <a:prstGeom prst="rect">
                <a:avLst/>
              </a:prstGeom>
              <a:noFill/>
            </p:spPr>
            <p:txBody>
              <a:bodyPr wrap="square" rtlCol="0">
                <a:spAutoFit/>
              </a:bodyPr>
              <a:lstStyle/>
              <a:p>
                <a:pPr algn="ctr">
                  <a:lnSpc>
                    <a:spcPts val="1500"/>
                  </a:lnSpc>
                  <a:defRPr/>
                </a:pPr>
                <a:r>
                  <a:rPr lang="en-US" sz="1600" dirty="0">
                    <a:solidFill>
                      <a:srgbClr val="D9D9D9"/>
                    </a:solidFill>
                    <a:latin typeface="Tw Cen MT Condensed"/>
                    <a:sym typeface="PT Sans"/>
                  </a:rPr>
                  <a:t>SNET</a:t>
                </a:r>
                <a:endParaRPr lang="en-US" sz="2000" dirty="0">
                  <a:solidFill>
                    <a:srgbClr val="D9D9D9"/>
                  </a:solidFill>
                  <a:latin typeface="Tw Cen MT Condensed"/>
                  <a:sym typeface="PT Sans"/>
                </a:endParaRPr>
              </a:p>
            </p:txBody>
          </p:sp>
        </p:grpSp>
        <p:sp>
          <p:nvSpPr>
            <p:cNvPr id="10" name="Text Placeholder 4">
              <a:extLst>
                <a:ext uri="{FF2B5EF4-FFF2-40B4-BE49-F238E27FC236}">
                  <a16:creationId xmlns:a16="http://schemas.microsoft.com/office/drawing/2014/main" id="{85EDDA49-9993-AC29-6FC5-C41AF582E6C5}"/>
                </a:ext>
              </a:extLst>
            </p:cNvPr>
            <p:cNvSpPr txBox="1">
              <a:spLocks/>
            </p:cNvSpPr>
            <p:nvPr/>
          </p:nvSpPr>
          <p:spPr>
            <a:xfrm>
              <a:off x="9746195" y="492788"/>
              <a:ext cx="918851" cy="365760"/>
            </a:xfrm>
            <a:prstGeom prst="rect">
              <a:avLst/>
            </a:prstGeom>
            <a:noFill/>
            <a:ln w="3175">
              <a:noFill/>
              <a:miter lim="800000"/>
              <a:headEnd/>
              <a:tailEnd/>
            </a:ln>
            <a:effectLst>
              <a:outerShdw blurRad="431800" sx="104000" sy="104000" algn="ctr" rotWithShape="0">
                <a:prstClr val="black">
                  <a:alpha val="26000"/>
                </a:prstClr>
              </a:outerShdw>
            </a:effectLst>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baseline="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dirty="0">
                  <a:solidFill>
                    <a:srgbClr val="595959"/>
                  </a:solidFill>
                  <a:latin typeface="Tw Cen MT Condensed"/>
                  <a:sym typeface="PT Sans"/>
                </a:rPr>
                <a:t>PAGE 7</a:t>
              </a:r>
            </a:p>
          </p:txBody>
        </p:sp>
      </p:grpSp>
    </p:spTree>
    <p:extLst>
      <p:ext uri="{BB962C8B-B14F-4D97-AF65-F5344CB8AC3E}">
        <p14:creationId xmlns:p14="http://schemas.microsoft.com/office/powerpoint/2010/main" val="3873645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B1F5A-6C7B-6607-9A31-9D27D7EDA00E}"/>
            </a:ext>
          </a:extLst>
        </p:cNvPr>
        <p:cNvGrpSpPr/>
        <p:nvPr/>
      </p:nvGrpSpPr>
      <p:grpSpPr>
        <a:xfrm>
          <a:off x="0" y="0"/>
          <a:ext cx="0" cy="0"/>
          <a:chOff x="0" y="0"/>
          <a:chExt cx="0" cy="0"/>
        </a:xfrm>
      </p:grpSpPr>
      <p:sp>
        <p:nvSpPr>
          <p:cNvPr id="44" name="TextBox 43">
            <a:extLst>
              <a:ext uri="{FF2B5EF4-FFF2-40B4-BE49-F238E27FC236}">
                <a16:creationId xmlns:a16="http://schemas.microsoft.com/office/drawing/2014/main" id="{84B44918-07B3-A7B7-D603-22CB823A9239}"/>
              </a:ext>
            </a:extLst>
          </p:cNvPr>
          <p:cNvSpPr txBox="1"/>
          <p:nvPr/>
        </p:nvSpPr>
        <p:spPr>
          <a:xfrm>
            <a:off x="7158443" y="6098887"/>
            <a:ext cx="2469720" cy="276999"/>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200" b="0" i="0" u="none" strike="noStrike" kern="1200" cap="none" spc="0" normalizeH="0" baseline="0" noProof="0" dirty="0">
                <a:ln>
                  <a:noFill/>
                </a:ln>
                <a:solidFill>
                  <a:prstClr val="black"/>
                </a:solidFill>
                <a:effectLst/>
                <a:uLnTx/>
                <a:uFillTx/>
                <a:latin typeface="Montserrat" pitchFamily="2" charset="77"/>
                <a:cs typeface="Arial"/>
                <a:sym typeface="Arial"/>
              </a:rPr>
              <a:t>Source: CARE Sri Lanka 2017</a:t>
            </a:r>
          </a:p>
        </p:txBody>
      </p:sp>
      <p:pic>
        <p:nvPicPr>
          <p:cNvPr id="2" name="Picture 1">
            <a:extLst>
              <a:ext uri="{FF2B5EF4-FFF2-40B4-BE49-F238E27FC236}">
                <a16:creationId xmlns:a16="http://schemas.microsoft.com/office/drawing/2014/main" id="{E48FAB04-DF7C-8155-48AF-41B889A7E57A}"/>
              </a:ext>
            </a:extLst>
          </p:cNvPr>
          <p:cNvPicPr>
            <a:picLocks noChangeAspect="1"/>
          </p:cNvPicPr>
          <p:nvPr/>
        </p:nvPicPr>
        <p:blipFill>
          <a:blip r:embed="rId3"/>
          <a:stretch>
            <a:fillRect/>
          </a:stretch>
        </p:blipFill>
        <p:spPr>
          <a:xfrm>
            <a:off x="8225224" y="1689719"/>
            <a:ext cx="3691907" cy="4244479"/>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pic>
        <p:nvPicPr>
          <p:cNvPr id="4" name="Picture 3">
            <a:extLst>
              <a:ext uri="{FF2B5EF4-FFF2-40B4-BE49-F238E27FC236}">
                <a16:creationId xmlns:a16="http://schemas.microsoft.com/office/drawing/2014/main" id="{72A143F1-9B7A-2D9D-A363-A5AE864F0431}"/>
              </a:ext>
            </a:extLst>
          </p:cNvPr>
          <p:cNvPicPr>
            <a:picLocks noChangeAspect="1"/>
          </p:cNvPicPr>
          <p:nvPr/>
        </p:nvPicPr>
        <p:blipFill>
          <a:blip r:embed="rId4"/>
          <a:stretch>
            <a:fillRect/>
          </a:stretch>
        </p:blipFill>
        <p:spPr>
          <a:xfrm>
            <a:off x="242499" y="1689719"/>
            <a:ext cx="7788898" cy="4244479"/>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7" name="Title 1">
            <a:extLst>
              <a:ext uri="{FF2B5EF4-FFF2-40B4-BE49-F238E27FC236}">
                <a16:creationId xmlns:a16="http://schemas.microsoft.com/office/drawing/2014/main" id="{1A1DB7A2-46C8-5386-1DD5-40DE0945E97C}"/>
              </a:ext>
            </a:extLst>
          </p:cNvPr>
          <p:cNvSpPr txBox="1">
            <a:spLocks/>
          </p:cNvSpPr>
          <p:nvPr/>
        </p:nvSpPr>
        <p:spPr>
          <a:xfrm>
            <a:off x="451821" y="131340"/>
            <a:ext cx="9659113" cy="125519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Social Norms Analysis Plot (SNAP) Framework</a:t>
            </a:r>
          </a:p>
        </p:txBody>
      </p:sp>
    </p:spTree>
    <p:extLst>
      <p:ext uri="{BB962C8B-B14F-4D97-AF65-F5344CB8AC3E}">
        <p14:creationId xmlns:p14="http://schemas.microsoft.com/office/powerpoint/2010/main" val="12026542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3CB86-7555-8C8A-D796-0D48FD9576CA}"/>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C00463C1-4C34-4414-1900-DB33025D4F2A}"/>
              </a:ext>
            </a:extLst>
          </p:cNvPr>
          <p:cNvSpPr txBox="1">
            <a:spLocks/>
          </p:cNvSpPr>
          <p:nvPr/>
        </p:nvSpPr>
        <p:spPr>
          <a:xfrm>
            <a:off x="451821" y="131340"/>
            <a:ext cx="9659113" cy="125519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Diagnostic Guidance on gender norms in financial inclusion</a:t>
            </a:r>
          </a:p>
        </p:txBody>
      </p:sp>
      <p:sp>
        <p:nvSpPr>
          <p:cNvPr id="12" name="Text Placeholder 3">
            <a:extLst>
              <a:ext uri="{FF2B5EF4-FFF2-40B4-BE49-F238E27FC236}">
                <a16:creationId xmlns:a16="http://schemas.microsoft.com/office/drawing/2014/main" id="{2E32C597-BEE5-22F0-5F53-EBEDF5B61979}"/>
              </a:ext>
            </a:extLst>
          </p:cNvPr>
          <p:cNvSpPr txBox="1">
            <a:spLocks/>
          </p:cNvSpPr>
          <p:nvPr/>
        </p:nvSpPr>
        <p:spPr>
          <a:xfrm>
            <a:off x="373764" y="1664497"/>
            <a:ext cx="4120179" cy="461186"/>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200" b="1" i="0" u="none" strike="noStrike" kern="1200" cap="none" spc="0" normalizeH="0" baseline="0" noProof="0" dirty="0">
                <a:ln>
                  <a:noFill/>
                </a:ln>
                <a:solidFill>
                  <a:prstClr val="black"/>
                </a:solidFill>
                <a:effectLst/>
                <a:uLnTx/>
                <a:uFillTx/>
                <a:latin typeface="Montserrat" pitchFamily="2" charset="77"/>
                <a:cs typeface="Arial"/>
                <a:sym typeface="Arial"/>
              </a:rPr>
              <a:t>Deconstruction of a sample </a:t>
            </a:r>
            <a:r>
              <a:rPr lang="en-US" sz="1200" b="1" kern="1200" dirty="0">
                <a:solidFill>
                  <a:prstClr val="black"/>
                </a:solidFill>
                <a:latin typeface="Montserrat" pitchFamily="2" charset="77"/>
              </a:rPr>
              <a:t>gender norm from diagnostic undertaken in Egypt</a:t>
            </a:r>
            <a:endParaRPr kumimoji="0" lang="en-US" sz="1200" b="1" i="0" u="none" strike="noStrike" kern="1200" cap="none" spc="0" normalizeH="0" baseline="0" noProof="0" dirty="0">
              <a:ln>
                <a:noFill/>
              </a:ln>
              <a:solidFill>
                <a:prstClr val="black"/>
              </a:solidFill>
              <a:effectLst/>
              <a:uLnTx/>
              <a:uFillTx/>
              <a:latin typeface="Montserrat" pitchFamily="2" charset="77"/>
              <a:cs typeface="Arial"/>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pic>
        <p:nvPicPr>
          <p:cNvPr id="16" name="Picture 15">
            <a:extLst>
              <a:ext uri="{FF2B5EF4-FFF2-40B4-BE49-F238E27FC236}">
                <a16:creationId xmlns:a16="http://schemas.microsoft.com/office/drawing/2014/main" id="{31A152A4-1611-D688-661D-97DD4F7B9227}"/>
              </a:ext>
            </a:extLst>
          </p:cNvPr>
          <p:cNvPicPr>
            <a:picLocks noChangeAspect="1"/>
          </p:cNvPicPr>
          <p:nvPr/>
        </p:nvPicPr>
        <p:blipFill>
          <a:blip r:embed="rId3"/>
          <a:stretch>
            <a:fillRect/>
          </a:stretch>
        </p:blipFill>
        <p:spPr>
          <a:xfrm>
            <a:off x="4427994" y="1683858"/>
            <a:ext cx="7344180" cy="5040990"/>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
        <p:nvSpPr>
          <p:cNvPr id="44" name="TextBox 43">
            <a:extLst>
              <a:ext uri="{FF2B5EF4-FFF2-40B4-BE49-F238E27FC236}">
                <a16:creationId xmlns:a16="http://schemas.microsoft.com/office/drawing/2014/main" id="{B0C873ED-0956-9C1C-4046-2FEA2C537990}"/>
              </a:ext>
            </a:extLst>
          </p:cNvPr>
          <p:cNvSpPr txBox="1"/>
          <p:nvPr/>
        </p:nvSpPr>
        <p:spPr>
          <a:xfrm>
            <a:off x="287247" y="6474655"/>
            <a:ext cx="3726614" cy="276999"/>
          </a:xfrm>
          <a:prstGeom prst="rect">
            <a:avLst/>
          </a:prstGeom>
          <a:noFill/>
        </p:spPr>
        <p:txBody>
          <a:bodyPr wrap="square">
            <a:spAutoFit/>
          </a:bodyPr>
          <a:lstStyle/>
          <a:p>
            <a:pPr marR="0" lvl="0" algn="r" defTabSz="914400" rtl="0" eaLnBrk="1" fontAlgn="auto" latinLnBrk="0" hangingPunct="1">
              <a:lnSpc>
                <a:spcPct val="100000"/>
              </a:lnSpc>
              <a:spcBef>
                <a:spcPts val="0"/>
              </a:spcBef>
              <a:spcAft>
                <a:spcPts val="0"/>
              </a:spcAft>
              <a:buClr>
                <a:srgbClr val="A2287E"/>
              </a:buClr>
              <a:buSzTx/>
              <a:tabLst/>
              <a:defRPr/>
            </a:pPr>
            <a:r>
              <a:rPr kumimoji="0" lang="en-US" sz="1200" u="none" strike="noStrike" kern="1200" cap="none" spc="0" normalizeH="0" baseline="0" noProof="0" dirty="0">
                <a:ln>
                  <a:noFill/>
                </a:ln>
                <a:solidFill>
                  <a:schemeClr val="tx1"/>
                </a:solidFill>
                <a:effectLst/>
                <a:uLnTx/>
                <a:uFillTx/>
                <a:latin typeface="Montserrat" pitchFamily="2" charset="77"/>
                <a:sym typeface="Arial"/>
              </a:rPr>
              <a:t>Source: </a:t>
            </a:r>
            <a:r>
              <a:rPr lang="en-US" sz="1200" dirty="0">
                <a:solidFill>
                  <a:schemeClr val="tx1"/>
                </a:solidFill>
                <a:latin typeface="Montserrat" pitchFamily="2" charset="77"/>
              </a:rPr>
              <a:t>Koning, 2021</a:t>
            </a:r>
            <a:endParaRPr kumimoji="0" lang="en-US" sz="1200" u="none" strike="noStrike" kern="1200" cap="none" spc="0" normalizeH="0" baseline="0" noProof="0" dirty="0">
              <a:ln>
                <a:noFill/>
              </a:ln>
              <a:solidFill>
                <a:schemeClr val="tx1"/>
              </a:solidFill>
              <a:effectLst/>
              <a:uLnTx/>
              <a:uFillTx/>
              <a:latin typeface="Montserrat" pitchFamily="2" charset="77"/>
              <a:sym typeface="Arial"/>
            </a:endParaRPr>
          </a:p>
        </p:txBody>
      </p:sp>
      <p:pic>
        <p:nvPicPr>
          <p:cNvPr id="49" name="Picture 48">
            <a:extLst>
              <a:ext uri="{FF2B5EF4-FFF2-40B4-BE49-F238E27FC236}">
                <a16:creationId xmlns:a16="http://schemas.microsoft.com/office/drawing/2014/main" id="{444D9184-4E26-5E0A-36D8-70F6204504B6}"/>
              </a:ext>
            </a:extLst>
          </p:cNvPr>
          <p:cNvPicPr>
            <a:picLocks noChangeAspect="1"/>
          </p:cNvPicPr>
          <p:nvPr/>
        </p:nvPicPr>
        <p:blipFill>
          <a:blip r:embed="rId4"/>
          <a:srcRect l="2159" t="6017" r="49842" b="12239"/>
          <a:stretch/>
        </p:blipFill>
        <p:spPr>
          <a:xfrm>
            <a:off x="437924" y="2173185"/>
            <a:ext cx="3509030" cy="4253968"/>
          </a:xfrm>
          <a:prstGeom prst="rect">
            <a:avLst/>
          </a:prstGeom>
          <a:noFill/>
          <a:ln w="3175">
            <a:solidFill>
              <a:srgbClr val="A2287E">
                <a:alpha val="26000"/>
              </a:srgbClr>
            </a:solid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8636912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D98F517B-483B-24ED-8959-54F0BFF6D2B9}"/>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4F0CB064-67FB-70E1-DA00-BEAF89F6556E}"/>
              </a:ext>
            </a:extLst>
          </p:cNvPr>
          <p:cNvSpPr txBox="1">
            <a:spLocks noGrp="1"/>
          </p:cNvSpPr>
          <p:nvPr>
            <p:ph type="title"/>
          </p:nvPr>
        </p:nvSpPr>
        <p:spPr>
          <a:xfrm>
            <a:off x="6372496" y="485781"/>
            <a:ext cx="5641703" cy="3464176"/>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Gender transformative approaches: Design AND Implementation phase</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56490DFC-9948-B799-9E5A-51581E5D93C3}"/>
              </a:ext>
            </a:extLst>
          </p:cNvPr>
          <p:cNvGrpSpPr/>
          <p:nvPr/>
        </p:nvGrpSpPr>
        <p:grpSpPr>
          <a:xfrm>
            <a:off x="6385197" y="4031015"/>
            <a:ext cx="5279652" cy="675393"/>
            <a:chOff x="6385197" y="3645249"/>
            <a:chExt cx="5279652" cy="675393"/>
          </a:xfrm>
        </p:grpSpPr>
        <p:sp>
          <p:nvSpPr>
            <p:cNvPr id="2" name="Google Shape;47;g30838b89d9c_0_0">
              <a:extLst>
                <a:ext uri="{FF2B5EF4-FFF2-40B4-BE49-F238E27FC236}">
                  <a16:creationId xmlns:a16="http://schemas.microsoft.com/office/drawing/2014/main" id="{A6E60265-AC3D-C471-B6AE-0215B5759E59}"/>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3</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8AD2DE76-4786-3810-767F-CCD0CC7627A7}"/>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30704639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DBEE1A-322C-5B42-3134-DCBB677F1BD4}"/>
            </a:ext>
          </a:extLst>
        </p:cNvPr>
        <p:cNvGrpSpPr/>
        <p:nvPr/>
      </p:nvGrpSpPr>
      <p:grpSpPr>
        <a:xfrm>
          <a:off x="0" y="0"/>
          <a:ext cx="0" cy="0"/>
          <a:chOff x="0" y="0"/>
          <a:chExt cx="0" cy="0"/>
        </a:xfrm>
      </p:grpSpPr>
      <p:sp>
        <p:nvSpPr>
          <p:cNvPr id="7" name="Rectangular Callout 6">
            <a:extLst>
              <a:ext uri="{FF2B5EF4-FFF2-40B4-BE49-F238E27FC236}">
                <a16:creationId xmlns:a16="http://schemas.microsoft.com/office/drawing/2014/main" id="{DBA31724-6842-349B-14FD-F1CEB41A4F3E}"/>
              </a:ext>
            </a:extLst>
          </p:cNvPr>
          <p:cNvSpPr/>
          <p:nvPr/>
        </p:nvSpPr>
        <p:spPr>
          <a:xfrm>
            <a:off x="6168079" y="1457324"/>
            <a:ext cx="5461297" cy="4515917"/>
          </a:xfrm>
          <a:prstGeom prst="wedgeRectCallout">
            <a:avLst>
              <a:gd name="adj1" fmla="val -62423"/>
              <a:gd name="adj2" fmla="val -8962"/>
            </a:avLst>
          </a:prstGeom>
          <a:solidFill>
            <a:schemeClr val="accent6">
              <a:lumMod val="50000"/>
              <a:alpha val="56000"/>
            </a:schemeClr>
          </a:solidFill>
          <a:ln w="3175">
            <a:solidFill>
              <a:schemeClr val="accent6">
                <a:lumMod val="50000"/>
                <a:alpha val="6000"/>
              </a:schemeClr>
            </a:solid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prstClr val="white"/>
              </a:solidFill>
              <a:effectLst/>
              <a:uLnTx/>
              <a:uFillTx/>
              <a:latin typeface="Aptos" panose="02110004020202020204"/>
              <a:ea typeface="+mn-ea"/>
              <a:cs typeface="+mn-cs"/>
              <a:sym typeface="Arial"/>
            </a:endParaRPr>
          </a:p>
        </p:txBody>
      </p:sp>
      <p:sp>
        <p:nvSpPr>
          <p:cNvPr id="10" name="Content Placeholder 2">
            <a:extLst>
              <a:ext uri="{FF2B5EF4-FFF2-40B4-BE49-F238E27FC236}">
                <a16:creationId xmlns:a16="http://schemas.microsoft.com/office/drawing/2014/main" id="{4703AD3E-26FC-8A3F-F20F-4E561D42D6C9}"/>
              </a:ext>
            </a:extLst>
          </p:cNvPr>
          <p:cNvSpPr txBox="1">
            <a:spLocks/>
          </p:cNvSpPr>
          <p:nvPr/>
        </p:nvSpPr>
        <p:spPr>
          <a:xfrm>
            <a:off x="6557488" y="1690161"/>
            <a:ext cx="4853933" cy="4135970"/>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lang="en-US" sz="2000" b="1" cap="all" dirty="0">
                <a:solidFill>
                  <a:prstClr val="white"/>
                </a:solidFill>
                <a:latin typeface="Montserrat ExtraBold" pitchFamily="2" charset="77"/>
                <a:cs typeface="Calibri" panose="020F0502020204030204" pitchFamily="34" charset="0"/>
              </a:rPr>
              <a:t>Design: </a:t>
            </a:r>
            <a:r>
              <a:rPr kumimoji="0" lang="en-US" sz="1800" b="1" u="none" strike="noStrike" kern="0" cap="none" spc="0" normalizeH="0" baseline="0" noProof="0" dirty="0">
                <a:ln>
                  <a:noFill/>
                </a:ln>
                <a:solidFill>
                  <a:prstClr val="white"/>
                </a:solidFill>
                <a:effectLst/>
                <a:uLnTx/>
                <a:uFillTx/>
                <a:latin typeface="Montserrat SemiBold" pitchFamily="2" charset="77"/>
                <a:ea typeface="Calibri" panose="020F0502020204030204" pitchFamily="34" charset="0"/>
                <a:cs typeface="Calibri" panose="020F0502020204030204" pitchFamily="34" charset="0"/>
                <a:sym typeface="Arial"/>
              </a:rPr>
              <a:t>Design interventions to address the underlying causes of gender inequalities by changing power relationships, transforming structures and norms and building agency. Use a theory of change and participatory approaches.</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2000" b="1" i="0" u="none" strike="noStrike" kern="0" cap="none" spc="0" normalizeH="0" baseline="0" noProof="0" dirty="0">
              <a:ln>
                <a:noFill/>
              </a:ln>
              <a:solidFill>
                <a:prstClr val="white"/>
              </a:solidFill>
              <a:effectLst/>
              <a:uLnTx/>
              <a:uFillTx/>
              <a:latin typeface="Montserrat SemiBold" pitchFamily="2" charset="77"/>
              <a:ea typeface="Calibri" panose="020F0502020204030204" pitchFamily="34" charset="0"/>
              <a:cs typeface="Calibri" panose="020F0502020204030204" pitchFamily="34" charset="0"/>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lang="en-US" sz="2000" b="1" cap="all" dirty="0">
                <a:solidFill>
                  <a:prstClr val="white"/>
                </a:solidFill>
                <a:latin typeface="Montserrat ExtraBold" pitchFamily="2" charset="77"/>
                <a:cs typeface="Calibri" panose="020F0502020204030204" pitchFamily="34" charset="0"/>
              </a:rPr>
              <a:t>Implementation: </a:t>
            </a:r>
            <a:r>
              <a:rPr kumimoji="0" lang="en-US" sz="1800" b="1" i="0" u="none" strike="noStrike" kern="0" cap="none" spc="0" normalizeH="0" baseline="0" noProof="0" dirty="0">
                <a:ln>
                  <a:noFill/>
                </a:ln>
                <a:solidFill>
                  <a:prstClr val="white"/>
                </a:solidFill>
                <a:effectLst/>
                <a:uLnTx/>
                <a:uFillTx/>
                <a:latin typeface="Montserrat SemiBold" pitchFamily="2" charset="77"/>
                <a:ea typeface="Calibri" panose="020F0502020204030204" pitchFamily="34" charset="0"/>
                <a:cs typeface="Calibri" panose="020F0502020204030204" pitchFamily="34" charset="0"/>
                <a:sym typeface="Arial"/>
              </a:rPr>
              <a:t>Implement the intervention within different levels of influence over time. Engage men and women, promote participation in project processes and include reflective processes and dialogues.</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2000" b="1" i="0" u="none" strike="noStrike" kern="0" cap="none" spc="0" normalizeH="0" baseline="0" noProof="0" dirty="0">
              <a:ln>
                <a:noFill/>
              </a:ln>
              <a:solidFill>
                <a:prstClr val="white"/>
              </a:solidFill>
              <a:effectLst/>
              <a:uLnTx/>
              <a:uFillTx/>
              <a:latin typeface="Montserrat SemiBold" pitchFamily="2" charset="77"/>
              <a:ea typeface="Calibri" panose="020F0502020204030204" pitchFamily="34" charset="0"/>
              <a:cs typeface="Calibri" panose="020F0502020204030204" pitchFamily="34" charset="0"/>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2000" b="1" i="0" u="none" strike="noStrike" kern="0" cap="none" spc="0" normalizeH="0" baseline="0" noProof="0" dirty="0">
              <a:ln>
                <a:noFill/>
              </a:ln>
              <a:solidFill>
                <a:prstClr val="white"/>
              </a:solidFill>
              <a:effectLst/>
              <a:uLnTx/>
              <a:uFillTx/>
              <a:latin typeface="Montserrat SemiBold" pitchFamily="2" charset="77"/>
              <a:ea typeface="Calibri" panose="020F0502020204030204" pitchFamily="34" charset="0"/>
              <a:cs typeface="Calibri" panose="020F0502020204030204" pitchFamily="34" charset="0"/>
              <a:sym typeface="Arial"/>
            </a:endParaRPr>
          </a:p>
        </p:txBody>
      </p:sp>
      <p:pic>
        <p:nvPicPr>
          <p:cNvPr id="4" name="Picture 3">
            <a:extLst>
              <a:ext uri="{FF2B5EF4-FFF2-40B4-BE49-F238E27FC236}">
                <a16:creationId xmlns:a16="http://schemas.microsoft.com/office/drawing/2014/main" id="{0A64163F-8E14-2881-2AF3-CE5E891173F5}"/>
              </a:ext>
            </a:extLst>
          </p:cNvPr>
          <p:cNvPicPr>
            <a:picLocks noChangeAspect="1"/>
          </p:cNvPicPr>
          <p:nvPr/>
        </p:nvPicPr>
        <p:blipFill>
          <a:blip r:embed="rId3"/>
          <a:srcRect r="-2" b="459"/>
          <a:stretch/>
        </p:blipFill>
        <p:spPr>
          <a:xfrm>
            <a:off x="634703" y="1089826"/>
            <a:ext cx="4853934" cy="5459413"/>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5" name="Title 1">
            <a:extLst>
              <a:ext uri="{FF2B5EF4-FFF2-40B4-BE49-F238E27FC236}">
                <a16:creationId xmlns:a16="http://schemas.microsoft.com/office/drawing/2014/main" id="{3EDB9DF4-7A53-7F4F-0044-69C94F3AC9CE}"/>
              </a:ext>
            </a:extLst>
          </p:cNvPr>
          <p:cNvSpPr txBox="1">
            <a:spLocks/>
          </p:cNvSpPr>
          <p:nvPr/>
        </p:nvSpPr>
        <p:spPr>
          <a:xfrm>
            <a:off x="533103" y="308761"/>
            <a:ext cx="9083637" cy="59093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GTA in Design and Implementation</a:t>
            </a:r>
          </a:p>
        </p:txBody>
      </p:sp>
    </p:spTree>
    <p:extLst>
      <p:ext uri="{BB962C8B-B14F-4D97-AF65-F5344CB8AC3E}">
        <p14:creationId xmlns:p14="http://schemas.microsoft.com/office/powerpoint/2010/main" val="14607763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753DFC-378A-7449-B355-922BB7794FC4}"/>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EBE17895-C8F5-1911-986B-DCC538BA7FBE}"/>
              </a:ext>
            </a:extLst>
          </p:cNvPr>
          <p:cNvSpPr txBox="1">
            <a:spLocks/>
          </p:cNvSpPr>
          <p:nvPr/>
        </p:nvSpPr>
        <p:spPr>
          <a:xfrm>
            <a:off x="671446" y="305919"/>
            <a:ext cx="9204391" cy="67356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GTA in Program Design</a:t>
            </a:r>
          </a:p>
        </p:txBody>
      </p:sp>
      <p:sp>
        <p:nvSpPr>
          <p:cNvPr id="10" name="Content Placeholder 2">
            <a:extLst>
              <a:ext uri="{FF2B5EF4-FFF2-40B4-BE49-F238E27FC236}">
                <a16:creationId xmlns:a16="http://schemas.microsoft.com/office/drawing/2014/main" id="{6ECAAE82-78EC-44F6-4BA2-C4975343BD05}"/>
              </a:ext>
            </a:extLst>
          </p:cNvPr>
          <p:cNvSpPr txBox="1">
            <a:spLocks/>
          </p:cNvSpPr>
          <p:nvPr/>
        </p:nvSpPr>
        <p:spPr>
          <a:xfrm>
            <a:off x="652454" y="1755492"/>
            <a:ext cx="7862895" cy="4792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Start with the findings of a gender analysis. </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Then…</a:t>
            </a:r>
          </a:p>
          <a:p>
            <a:pPr marL="0" marR="0" lvl="0" indent="0" algn="l" defTabSz="914400" rtl="0" eaLnBrk="1" fontAlgn="auto" latinLnBrk="0" hangingPunct="1">
              <a:lnSpc>
                <a:spcPct val="100000"/>
              </a:lnSpc>
              <a:spcBef>
                <a:spcPts val="0"/>
              </a:spcBef>
              <a:spcAft>
                <a:spcPts val="0"/>
              </a:spcAft>
              <a:buClr>
                <a:srgbClr val="A2287E"/>
              </a:buClr>
              <a:buSzTx/>
              <a:buNone/>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grpSp>
        <p:nvGrpSpPr>
          <p:cNvPr id="37" name="Group 36">
            <a:extLst>
              <a:ext uri="{FF2B5EF4-FFF2-40B4-BE49-F238E27FC236}">
                <a16:creationId xmlns:a16="http://schemas.microsoft.com/office/drawing/2014/main" id="{E7F10551-2550-AD61-B0EB-29E1281DCB58}"/>
              </a:ext>
            </a:extLst>
          </p:cNvPr>
          <p:cNvGrpSpPr/>
          <p:nvPr/>
        </p:nvGrpSpPr>
        <p:grpSpPr>
          <a:xfrm>
            <a:off x="-4194" y="2269712"/>
            <a:ext cx="2304886" cy="3714223"/>
            <a:chOff x="199005" y="2269712"/>
            <a:chExt cx="2304886" cy="3714223"/>
          </a:xfrm>
        </p:grpSpPr>
        <p:sp>
          <p:nvSpPr>
            <p:cNvPr id="2" name="Rounded Rectangle 1">
              <a:extLst>
                <a:ext uri="{FF2B5EF4-FFF2-40B4-BE49-F238E27FC236}">
                  <a16:creationId xmlns:a16="http://schemas.microsoft.com/office/drawing/2014/main" id="{30B2A5D6-71A8-1E50-AA2E-4152E1DF14C0}"/>
                </a:ext>
              </a:extLst>
            </p:cNvPr>
            <p:cNvSpPr/>
            <p:nvPr/>
          </p:nvSpPr>
          <p:spPr>
            <a:xfrm>
              <a:off x="199891" y="2269712"/>
              <a:ext cx="2304000" cy="3714223"/>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grpSp>
          <p:nvGrpSpPr>
            <p:cNvPr id="29" name="Group 28">
              <a:extLst>
                <a:ext uri="{FF2B5EF4-FFF2-40B4-BE49-F238E27FC236}">
                  <a16:creationId xmlns:a16="http://schemas.microsoft.com/office/drawing/2014/main" id="{1B4C9D5A-E120-E126-0C32-2A0F21C967C6}"/>
                </a:ext>
              </a:extLst>
            </p:cNvPr>
            <p:cNvGrpSpPr/>
            <p:nvPr/>
          </p:nvGrpSpPr>
          <p:grpSpPr>
            <a:xfrm>
              <a:off x="199005" y="2269716"/>
              <a:ext cx="504000" cy="503999"/>
              <a:chOff x="199005" y="2269716"/>
              <a:chExt cx="504000" cy="503999"/>
            </a:xfrm>
          </p:grpSpPr>
          <p:sp>
            <p:nvSpPr>
              <p:cNvPr id="4" name="Rectangle 3">
                <a:extLst>
                  <a:ext uri="{FF2B5EF4-FFF2-40B4-BE49-F238E27FC236}">
                    <a16:creationId xmlns:a16="http://schemas.microsoft.com/office/drawing/2014/main" id="{5EA55327-512D-BF17-FD9F-B7DA0B15C37B}"/>
                  </a:ext>
                </a:extLst>
              </p:cNvPr>
              <p:cNvSpPr/>
              <p:nvPr/>
            </p:nvSpPr>
            <p:spPr>
              <a:xfrm>
                <a:off x="199005" y="2269716"/>
                <a:ext cx="504000" cy="503999"/>
              </a:xfrm>
              <a:prstGeom prst="rect">
                <a:avLst/>
              </a:prstGeom>
              <a:solidFill>
                <a:srgbClr val="A2287E">
                  <a:alpha val="26000"/>
                </a:srgbClr>
              </a:solidFill>
              <a:ln>
                <a:noFill/>
              </a:ln>
              <a:effectLst>
                <a:outerShdw blurRad="304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5" name="Text Placeholder 3">
                <a:extLst>
                  <a:ext uri="{FF2B5EF4-FFF2-40B4-BE49-F238E27FC236}">
                    <a16:creationId xmlns:a16="http://schemas.microsoft.com/office/drawing/2014/main" id="{9ED4087B-5DD6-F470-F3FB-FAFD31AC1C6D}"/>
                  </a:ext>
                </a:extLst>
              </p:cNvPr>
              <p:cNvSpPr txBox="1">
                <a:spLocks/>
              </p:cNvSpPr>
              <p:nvPr/>
            </p:nvSpPr>
            <p:spPr>
              <a:xfrm>
                <a:off x="199005" y="2333297"/>
                <a:ext cx="503999" cy="378372"/>
              </a:xfrm>
              <a:prstGeom prst="rect">
                <a:avLst/>
              </a:prstGeom>
            </p:spPr>
            <p:txBody>
              <a:bodyPr anchor="ct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rgbClr val="A2287E"/>
                  </a:buClr>
                </a:pPr>
                <a:r>
                  <a:rPr lang="en-US" sz="3400" b="1" dirty="0">
                    <a:solidFill>
                      <a:schemeClr val="tx1"/>
                    </a:solidFill>
                    <a:latin typeface="Montserrat ExtraBold" pitchFamily="2" charset="77"/>
                  </a:rPr>
                  <a:t>1</a:t>
                </a:r>
              </a:p>
            </p:txBody>
          </p:sp>
        </p:grpSp>
        <p:sp>
          <p:nvSpPr>
            <p:cNvPr id="7" name="Content Placeholder 2">
              <a:extLst>
                <a:ext uri="{FF2B5EF4-FFF2-40B4-BE49-F238E27FC236}">
                  <a16:creationId xmlns:a16="http://schemas.microsoft.com/office/drawing/2014/main" id="{5FEEE6D7-BDEC-4222-9785-0734FE27A740}"/>
                </a:ext>
              </a:extLst>
            </p:cNvPr>
            <p:cNvSpPr txBox="1">
              <a:spLocks/>
            </p:cNvSpPr>
            <p:nvPr/>
          </p:nvSpPr>
          <p:spPr>
            <a:xfrm>
              <a:off x="391625" y="3014050"/>
              <a:ext cx="1920532" cy="18488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Identify gender-specific barriers to opportunities for achieving the objectives. </a:t>
              </a:r>
            </a:p>
            <a:p>
              <a:pPr marL="0" marR="0" lvl="0" indent="0" algn="l" defTabSz="914400" rtl="0" eaLnBrk="1" fontAlgn="auto" latinLnBrk="0" hangingPunct="1">
                <a:lnSpc>
                  <a:spcPct val="100000"/>
                </a:lnSpc>
                <a:spcBef>
                  <a:spcPts val="0"/>
                </a:spcBef>
                <a:spcAft>
                  <a:spcPts val="0"/>
                </a:spcAft>
                <a:buClr>
                  <a:srgbClr val="A2287E"/>
                </a:buClr>
                <a:buSzTx/>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grpSp>
      <p:sp>
        <p:nvSpPr>
          <p:cNvPr id="22" name="TextBox 21">
            <a:extLst>
              <a:ext uri="{FF2B5EF4-FFF2-40B4-BE49-F238E27FC236}">
                <a16:creationId xmlns:a16="http://schemas.microsoft.com/office/drawing/2014/main" id="{30265628-786F-52F0-93B7-07834FBE9456}"/>
              </a:ext>
            </a:extLst>
          </p:cNvPr>
          <p:cNvSpPr txBox="1"/>
          <p:nvPr/>
        </p:nvSpPr>
        <p:spPr>
          <a:xfrm>
            <a:off x="4144617" y="6102580"/>
            <a:ext cx="5505655" cy="276999"/>
          </a:xfrm>
          <a:prstGeom prst="rect">
            <a:avLst/>
          </a:prstGeom>
          <a:noFill/>
        </p:spPr>
        <p:txBody>
          <a:bodyPr wrap="square" rtlCol="0">
            <a:spAutoFit/>
          </a:bodyPr>
          <a:lstStyle/>
          <a:p>
            <a:pPr algn="r"/>
            <a:r>
              <a:rPr lang="en-US" sz="1200" dirty="0">
                <a:solidFill>
                  <a:schemeClr val="tx1"/>
                </a:solidFill>
                <a:latin typeface="Montserrat" pitchFamily="2" charset="77"/>
              </a:rPr>
              <a:t>Source: Adapted from FHI 360 Gender Integration Framework 2012</a:t>
            </a:r>
          </a:p>
        </p:txBody>
      </p:sp>
      <p:grpSp>
        <p:nvGrpSpPr>
          <p:cNvPr id="38" name="Group 37">
            <a:extLst>
              <a:ext uri="{FF2B5EF4-FFF2-40B4-BE49-F238E27FC236}">
                <a16:creationId xmlns:a16="http://schemas.microsoft.com/office/drawing/2014/main" id="{B85FDA9B-8A0E-FD05-55BD-0EC2CD9CF6BA}"/>
              </a:ext>
            </a:extLst>
          </p:cNvPr>
          <p:cNvGrpSpPr/>
          <p:nvPr/>
        </p:nvGrpSpPr>
        <p:grpSpPr>
          <a:xfrm>
            <a:off x="2453545" y="2267185"/>
            <a:ext cx="2309688" cy="3716750"/>
            <a:chOff x="2725598" y="2267186"/>
            <a:chExt cx="2309688" cy="3716750"/>
          </a:xfrm>
        </p:grpSpPr>
        <p:sp>
          <p:nvSpPr>
            <p:cNvPr id="18" name="Rounded Rectangle 17">
              <a:extLst>
                <a:ext uri="{FF2B5EF4-FFF2-40B4-BE49-F238E27FC236}">
                  <a16:creationId xmlns:a16="http://schemas.microsoft.com/office/drawing/2014/main" id="{CF7C894A-DC32-1D41-607F-FC567917399F}"/>
                </a:ext>
              </a:extLst>
            </p:cNvPr>
            <p:cNvSpPr/>
            <p:nvPr/>
          </p:nvSpPr>
          <p:spPr>
            <a:xfrm>
              <a:off x="2731286" y="2269713"/>
              <a:ext cx="2304000" cy="3714223"/>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1" name="Content Placeholder 2">
              <a:extLst>
                <a:ext uri="{FF2B5EF4-FFF2-40B4-BE49-F238E27FC236}">
                  <a16:creationId xmlns:a16="http://schemas.microsoft.com/office/drawing/2014/main" id="{7AAAA8C3-35CB-2F87-2130-0576240078FA}"/>
                </a:ext>
              </a:extLst>
            </p:cNvPr>
            <p:cNvSpPr txBox="1">
              <a:spLocks/>
            </p:cNvSpPr>
            <p:nvPr/>
          </p:nvSpPr>
          <p:spPr>
            <a:xfrm>
              <a:off x="2825940" y="3003891"/>
              <a:ext cx="2172156" cy="267021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Within the project’s objectives, articulate or strengthen synergy between gender and agrifood systems and development goals. </a:t>
              </a:r>
            </a:p>
          </p:txBody>
        </p:sp>
        <p:grpSp>
          <p:nvGrpSpPr>
            <p:cNvPr id="30" name="Group 29">
              <a:extLst>
                <a:ext uri="{FF2B5EF4-FFF2-40B4-BE49-F238E27FC236}">
                  <a16:creationId xmlns:a16="http://schemas.microsoft.com/office/drawing/2014/main" id="{244903AA-06CE-CB3F-C78E-796ED92F6DB8}"/>
                </a:ext>
              </a:extLst>
            </p:cNvPr>
            <p:cNvGrpSpPr/>
            <p:nvPr/>
          </p:nvGrpSpPr>
          <p:grpSpPr>
            <a:xfrm>
              <a:off x="2725598" y="2267186"/>
              <a:ext cx="504000" cy="503999"/>
              <a:chOff x="199005" y="2269716"/>
              <a:chExt cx="504000" cy="503999"/>
            </a:xfrm>
          </p:grpSpPr>
          <p:sp>
            <p:nvSpPr>
              <p:cNvPr id="31" name="Rectangle 30">
                <a:extLst>
                  <a:ext uri="{FF2B5EF4-FFF2-40B4-BE49-F238E27FC236}">
                    <a16:creationId xmlns:a16="http://schemas.microsoft.com/office/drawing/2014/main" id="{1B95B0B3-D936-4747-210B-F57F1B405841}"/>
                  </a:ext>
                </a:extLst>
              </p:cNvPr>
              <p:cNvSpPr/>
              <p:nvPr/>
            </p:nvSpPr>
            <p:spPr>
              <a:xfrm>
                <a:off x="199005" y="2269716"/>
                <a:ext cx="504000" cy="503999"/>
              </a:xfrm>
              <a:prstGeom prst="rect">
                <a:avLst/>
              </a:prstGeom>
              <a:solidFill>
                <a:srgbClr val="A2287E">
                  <a:alpha val="26000"/>
                </a:srgbClr>
              </a:solidFill>
              <a:ln>
                <a:noFill/>
              </a:ln>
              <a:effectLst>
                <a:outerShdw blurRad="304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2" name="Text Placeholder 3">
                <a:extLst>
                  <a:ext uri="{FF2B5EF4-FFF2-40B4-BE49-F238E27FC236}">
                    <a16:creationId xmlns:a16="http://schemas.microsoft.com/office/drawing/2014/main" id="{A731B70A-06D0-CE9C-B2E4-BBDCE93D8D97}"/>
                  </a:ext>
                </a:extLst>
              </p:cNvPr>
              <p:cNvSpPr txBox="1">
                <a:spLocks/>
              </p:cNvSpPr>
              <p:nvPr/>
            </p:nvSpPr>
            <p:spPr>
              <a:xfrm>
                <a:off x="199005" y="2333297"/>
                <a:ext cx="503999" cy="378372"/>
              </a:xfrm>
              <a:prstGeom prst="rect">
                <a:avLst/>
              </a:prstGeom>
            </p:spPr>
            <p:txBody>
              <a:bodyPr anchor="ct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rgbClr val="A2287E"/>
                  </a:buClr>
                </a:pPr>
                <a:r>
                  <a:rPr lang="en-US" sz="3400" b="1" dirty="0">
                    <a:solidFill>
                      <a:schemeClr val="tx1"/>
                    </a:solidFill>
                    <a:latin typeface="Montserrat ExtraBold" pitchFamily="2" charset="77"/>
                  </a:rPr>
                  <a:t>2</a:t>
                </a:r>
              </a:p>
            </p:txBody>
          </p:sp>
        </p:grpSp>
      </p:grpSp>
      <p:grpSp>
        <p:nvGrpSpPr>
          <p:cNvPr id="39" name="Group 38">
            <a:extLst>
              <a:ext uri="{FF2B5EF4-FFF2-40B4-BE49-F238E27FC236}">
                <a16:creationId xmlns:a16="http://schemas.microsoft.com/office/drawing/2014/main" id="{94907B82-3B3D-2A2F-3946-580F134BDDA4}"/>
              </a:ext>
            </a:extLst>
          </p:cNvPr>
          <p:cNvGrpSpPr/>
          <p:nvPr/>
        </p:nvGrpSpPr>
        <p:grpSpPr>
          <a:xfrm>
            <a:off x="4915582" y="2270857"/>
            <a:ext cx="2344640" cy="3797705"/>
            <a:chOff x="5254798" y="2269713"/>
            <a:chExt cx="2344640" cy="3797705"/>
          </a:xfrm>
        </p:grpSpPr>
        <p:sp>
          <p:nvSpPr>
            <p:cNvPr id="25" name="Rounded Rectangle 24">
              <a:extLst>
                <a:ext uri="{FF2B5EF4-FFF2-40B4-BE49-F238E27FC236}">
                  <a16:creationId xmlns:a16="http://schemas.microsoft.com/office/drawing/2014/main" id="{892B0D0C-67BC-6EF6-2E49-C7CC95931F58}"/>
                </a:ext>
              </a:extLst>
            </p:cNvPr>
            <p:cNvSpPr/>
            <p:nvPr/>
          </p:nvSpPr>
          <p:spPr>
            <a:xfrm>
              <a:off x="5256993" y="2269713"/>
              <a:ext cx="2304000" cy="3714223"/>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8" name="Content Placeholder 2">
              <a:extLst>
                <a:ext uri="{FF2B5EF4-FFF2-40B4-BE49-F238E27FC236}">
                  <a16:creationId xmlns:a16="http://schemas.microsoft.com/office/drawing/2014/main" id="{E620F2AA-1288-6DA4-913A-E2BE671DBA49}"/>
                </a:ext>
              </a:extLst>
            </p:cNvPr>
            <p:cNvSpPr txBox="1">
              <a:spLocks/>
            </p:cNvSpPr>
            <p:nvPr/>
          </p:nvSpPr>
          <p:spPr>
            <a:xfrm>
              <a:off x="5366908" y="2976338"/>
              <a:ext cx="2232530" cy="30910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0"/>
                </a:spcAft>
                <a:buClr>
                  <a:srgbClr val="A2287E"/>
                </a:buClr>
                <a:buSzTx/>
                <a:buNone/>
                <a:tabLst/>
                <a:defRPr/>
              </a:pP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Identify specific strategies and approaches to address harmful norms, behaviors and structures and to promote the equitable participation of women and men in programs as appropriate. </a:t>
              </a:r>
            </a:p>
          </p:txBody>
        </p:sp>
        <p:grpSp>
          <p:nvGrpSpPr>
            <p:cNvPr id="33" name="Group 32">
              <a:extLst>
                <a:ext uri="{FF2B5EF4-FFF2-40B4-BE49-F238E27FC236}">
                  <a16:creationId xmlns:a16="http://schemas.microsoft.com/office/drawing/2014/main" id="{EFE5A7D7-7836-67CE-D128-B6F3D3E3A53F}"/>
                </a:ext>
              </a:extLst>
            </p:cNvPr>
            <p:cNvGrpSpPr/>
            <p:nvPr/>
          </p:nvGrpSpPr>
          <p:grpSpPr>
            <a:xfrm>
              <a:off x="5254798" y="2270214"/>
              <a:ext cx="504000" cy="503999"/>
              <a:chOff x="199005" y="2269716"/>
              <a:chExt cx="504000" cy="503999"/>
            </a:xfrm>
          </p:grpSpPr>
          <p:sp>
            <p:nvSpPr>
              <p:cNvPr id="34" name="Rectangle 33">
                <a:extLst>
                  <a:ext uri="{FF2B5EF4-FFF2-40B4-BE49-F238E27FC236}">
                    <a16:creationId xmlns:a16="http://schemas.microsoft.com/office/drawing/2014/main" id="{93BB3C91-73CE-2FB4-B835-A8679E0A3181}"/>
                  </a:ext>
                </a:extLst>
              </p:cNvPr>
              <p:cNvSpPr/>
              <p:nvPr/>
            </p:nvSpPr>
            <p:spPr>
              <a:xfrm>
                <a:off x="199005" y="2269716"/>
                <a:ext cx="504000" cy="503999"/>
              </a:xfrm>
              <a:prstGeom prst="rect">
                <a:avLst/>
              </a:prstGeom>
              <a:solidFill>
                <a:srgbClr val="A2287E">
                  <a:alpha val="26000"/>
                </a:srgbClr>
              </a:solidFill>
              <a:ln>
                <a:noFill/>
              </a:ln>
              <a:effectLst>
                <a:outerShdw blurRad="304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35" name="Text Placeholder 3">
                <a:extLst>
                  <a:ext uri="{FF2B5EF4-FFF2-40B4-BE49-F238E27FC236}">
                    <a16:creationId xmlns:a16="http://schemas.microsoft.com/office/drawing/2014/main" id="{FD18FC33-C097-2E33-CBD9-0C89259607C2}"/>
                  </a:ext>
                </a:extLst>
              </p:cNvPr>
              <p:cNvSpPr txBox="1">
                <a:spLocks/>
              </p:cNvSpPr>
              <p:nvPr/>
            </p:nvSpPr>
            <p:spPr>
              <a:xfrm>
                <a:off x="199005" y="2333297"/>
                <a:ext cx="503999" cy="378372"/>
              </a:xfrm>
              <a:prstGeom prst="rect">
                <a:avLst/>
              </a:prstGeom>
            </p:spPr>
            <p:txBody>
              <a:bodyPr anchor="ct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rgbClr val="A2287E"/>
                  </a:buClr>
                </a:pPr>
                <a:r>
                  <a:rPr lang="en-US" sz="3400" b="1" dirty="0">
                    <a:solidFill>
                      <a:schemeClr val="tx1"/>
                    </a:solidFill>
                    <a:latin typeface="Montserrat ExtraBold" pitchFamily="2" charset="77"/>
                  </a:rPr>
                  <a:t>3</a:t>
                </a:r>
              </a:p>
            </p:txBody>
          </p:sp>
        </p:grpSp>
      </p:grpSp>
      <p:grpSp>
        <p:nvGrpSpPr>
          <p:cNvPr id="40" name="Group 39">
            <a:extLst>
              <a:ext uri="{FF2B5EF4-FFF2-40B4-BE49-F238E27FC236}">
                <a16:creationId xmlns:a16="http://schemas.microsoft.com/office/drawing/2014/main" id="{84DB8DAE-67CC-13A6-1B3B-BFE6B984A0DA}"/>
              </a:ext>
            </a:extLst>
          </p:cNvPr>
          <p:cNvGrpSpPr/>
          <p:nvPr/>
        </p:nvGrpSpPr>
        <p:grpSpPr>
          <a:xfrm>
            <a:off x="7393608" y="2270857"/>
            <a:ext cx="2306195" cy="3714223"/>
            <a:chOff x="5254798" y="2269713"/>
            <a:chExt cx="2306195" cy="3714223"/>
          </a:xfrm>
        </p:grpSpPr>
        <p:sp>
          <p:nvSpPr>
            <p:cNvPr id="41" name="Rounded Rectangle 40">
              <a:extLst>
                <a:ext uri="{FF2B5EF4-FFF2-40B4-BE49-F238E27FC236}">
                  <a16:creationId xmlns:a16="http://schemas.microsoft.com/office/drawing/2014/main" id="{5DEFE6C3-ED65-C365-93D9-1A4F11EFF72F}"/>
                </a:ext>
              </a:extLst>
            </p:cNvPr>
            <p:cNvSpPr/>
            <p:nvPr/>
          </p:nvSpPr>
          <p:spPr>
            <a:xfrm>
              <a:off x="5256993" y="2269713"/>
              <a:ext cx="2304000" cy="3714223"/>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2" name="Content Placeholder 2">
              <a:extLst>
                <a:ext uri="{FF2B5EF4-FFF2-40B4-BE49-F238E27FC236}">
                  <a16:creationId xmlns:a16="http://schemas.microsoft.com/office/drawing/2014/main" id="{960199C8-C85D-7A0E-155E-897FA2683EFE}"/>
                </a:ext>
              </a:extLst>
            </p:cNvPr>
            <p:cNvSpPr txBox="1">
              <a:spLocks/>
            </p:cNvSpPr>
            <p:nvPr/>
          </p:nvSpPr>
          <p:spPr>
            <a:xfrm>
              <a:off x="5378679" y="3003348"/>
              <a:ext cx="2101267" cy="163287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0"/>
                </a:spcAft>
                <a:buClr>
                  <a:srgbClr val="A2287E"/>
                </a:buClr>
                <a:buSzTx/>
                <a:buNone/>
                <a:tabLst/>
                <a:defRPr/>
              </a:pP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Incorporate the identified strategies into the project design, activities and workplan.</a:t>
              </a:r>
            </a:p>
          </p:txBody>
        </p:sp>
        <p:grpSp>
          <p:nvGrpSpPr>
            <p:cNvPr id="43" name="Group 42">
              <a:extLst>
                <a:ext uri="{FF2B5EF4-FFF2-40B4-BE49-F238E27FC236}">
                  <a16:creationId xmlns:a16="http://schemas.microsoft.com/office/drawing/2014/main" id="{72BAE1B5-2318-2A7D-CBD8-EEFE8057AE3C}"/>
                </a:ext>
              </a:extLst>
            </p:cNvPr>
            <p:cNvGrpSpPr/>
            <p:nvPr/>
          </p:nvGrpSpPr>
          <p:grpSpPr>
            <a:xfrm>
              <a:off x="5254798" y="2270214"/>
              <a:ext cx="504000" cy="503999"/>
              <a:chOff x="199005" y="2269716"/>
              <a:chExt cx="504000" cy="503999"/>
            </a:xfrm>
          </p:grpSpPr>
          <p:sp>
            <p:nvSpPr>
              <p:cNvPr id="44" name="Rectangle 43">
                <a:extLst>
                  <a:ext uri="{FF2B5EF4-FFF2-40B4-BE49-F238E27FC236}">
                    <a16:creationId xmlns:a16="http://schemas.microsoft.com/office/drawing/2014/main" id="{A29CF744-5FCF-2792-9605-B0FE62C9E6F1}"/>
                  </a:ext>
                </a:extLst>
              </p:cNvPr>
              <p:cNvSpPr/>
              <p:nvPr/>
            </p:nvSpPr>
            <p:spPr>
              <a:xfrm>
                <a:off x="199005" y="2269716"/>
                <a:ext cx="504000" cy="503999"/>
              </a:xfrm>
              <a:prstGeom prst="rect">
                <a:avLst/>
              </a:prstGeom>
              <a:solidFill>
                <a:srgbClr val="A2287E">
                  <a:alpha val="26000"/>
                </a:srgbClr>
              </a:solidFill>
              <a:ln>
                <a:noFill/>
              </a:ln>
              <a:effectLst>
                <a:outerShdw blurRad="304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5" name="Text Placeholder 3">
                <a:extLst>
                  <a:ext uri="{FF2B5EF4-FFF2-40B4-BE49-F238E27FC236}">
                    <a16:creationId xmlns:a16="http://schemas.microsoft.com/office/drawing/2014/main" id="{FF48AC9D-366E-000B-7DFA-A015C2835643}"/>
                  </a:ext>
                </a:extLst>
              </p:cNvPr>
              <p:cNvSpPr txBox="1">
                <a:spLocks/>
              </p:cNvSpPr>
              <p:nvPr/>
            </p:nvSpPr>
            <p:spPr>
              <a:xfrm>
                <a:off x="199005" y="2333297"/>
                <a:ext cx="503999" cy="378372"/>
              </a:xfrm>
              <a:prstGeom prst="rect">
                <a:avLst/>
              </a:prstGeom>
            </p:spPr>
            <p:txBody>
              <a:bodyPr anchor="ct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rgbClr val="A2287E"/>
                  </a:buClr>
                </a:pPr>
                <a:r>
                  <a:rPr lang="en-US" sz="3400" b="1" dirty="0">
                    <a:solidFill>
                      <a:schemeClr val="tx1"/>
                    </a:solidFill>
                    <a:latin typeface="Montserrat ExtraBold" pitchFamily="2" charset="77"/>
                  </a:rPr>
                  <a:t>4</a:t>
                </a:r>
              </a:p>
            </p:txBody>
          </p:sp>
        </p:grpSp>
      </p:grpSp>
      <p:grpSp>
        <p:nvGrpSpPr>
          <p:cNvPr id="46" name="Group 45">
            <a:extLst>
              <a:ext uri="{FF2B5EF4-FFF2-40B4-BE49-F238E27FC236}">
                <a16:creationId xmlns:a16="http://schemas.microsoft.com/office/drawing/2014/main" id="{E884605B-9EB9-432F-9D68-32460EF2912C}"/>
              </a:ext>
            </a:extLst>
          </p:cNvPr>
          <p:cNvGrpSpPr/>
          <p:nvPr/>
        </p:nvGrpSpPr>
        <p:grpSpPr>
          <a:xfrm>
            <a:off x="9873829" y="2270857"/>
            <a:ext cx="2306195" cy="3714223"/>
            <a:chOff x="5254798" y="2269713"/>
            <a:chExt cx="2306195" cy="3714223"/>
          </a:xfrm>
        </p:grpSpPr>
        <p:sp>
          <p:nvSpPr>
            <p:cNvPr id="47" name="Rounded Rectangle 46">
              <a:extLst>
                <a:ext uri="{FF2B5EF4-FFF2-40B4-BE49-F238E27FC236}">
                  <a16:creationId xmlns:a16="http://schemas.microsoft.com/office/drawing/2014/main" id="{5CCFEE2B-18FE-9CA5-4C26-FC9D85F25FC6}"/>
                </a:ext>
              </a:extLst>
            </p:cNvPr>
            <p:cNvSpPr/>
            <p:nvPr/>
          </p:nvSpPr>
          <p:spPr>
            <a:xfrm>
              <a:off x="5256993" y="2269713"/>
              <a:ext cx="2304000" cy="3714223"/>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8" name="Content Placeholder 2">
              <a:extLst>
                <a:ext uri="{FF2B5EF4-FFF2-40B4-BE49-F238E27FC236}">
                  <a16:creationId xmlns:a16="http://schemas.microsoft.com/office/drawing/2014/main" id="{B89F5350-4706-32D7-537D-CDCEC1B1560F}"/>
                </a:ext>
              </a:extLst>
            </p:cNvPr>
            <p:cNvSpPr txBox="1">
              <a:spLocks/>
            </p:cNvSpPr>
            <p:nvPr/>
          </p:nvSpPr>
          <p:spPr>
            <a:xfrm>
              <a:off x="5414119" y="2976338"/>
              <a:ext cx="1970424" cy="224475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0"/>
                </a:spcAft>
                <a:buClr>
                  <a:srgbClr val="A2287E"/>
                </a:buClr>
                <a:buSzTx/>
                <a:buNone/>
                <a:tabLst/>
                <a:defRPr/>
              </a:pP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Identify levels of influencers, and make sure interventions are developed at multiple  levels to address underlying causes.</a:t>
              </a:r>
            </a:p>
            <a:p>
              <a:pPr marL="0" marR="0" lvl="0" indent="0" algn="l" defTabSz="914400" rtl="0" eaLnBrk="1" fontAlgn="auto" latinLnBrk="0" hangingPunct="1">
                <a:spcBef>
                  <a:spcPts val="0"/>
                </a:spcBef>
                <a:spcAft>
                  <a:spcPts val="0"/>
                </a:spcAft>
                <a:buClr>
                  <a:srgbClr val="A2287E"/>
                </a:buClr>
                <a:buSzTx/>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grpSp>
          <p:nvGrpSpPr>
            <p:cNvPr id="49" name="Group 48">
              <a:extLst>
                <a:ext uri="{FF2B5EF4-FFF2-40B4-BE49-F238E27FC236}">
                  <a16:creationId xmlns:a16="http://schemas.microsoft.com/office/drawing/2014/main" id="{34AB54AE-96A4-7AD9-5D91-F47C8EBDA4A9}"/>
                </a:ext>
              </a:extLst>
            </p:cNvPr>
            <p:cNvGrpSpPr/>
            <p:nvPr/>
          </p:nvGrpSpPr>
          <p:grpSpPr>
            <a:xfrm>
              <a:off x="5254798" y="2270214"/>
              <a:ext cx="504000" cy="503999"/>
              <a:chOff x="199005" y="2269716"/>
              <a:chExt cx="504000" cy="503999"/>
            </a:xfrm>
          </p:grpSpPr>
          <p:sp>
            <p:nvSpPr>
              <p:cNvPr id="50" name="Rectangle 49">
                <a:extLst>
                  <a:ext uri="{FF2B5EF4-FFF2-40B4-BE49-F238E27FC236}">
                    <a16:creationId xmlns:a16="http://schemas.microsoft.com/office/drawing/2014/main" id="{E766A465-EB9F-934F-656C-32F070D3CCF8}"/>
                  </a:ext>
                </a:extLst>
              </p:cNvPr>
              <p:cNvSpPr/>
              <p:nvPr/>
            </p:nvSpPr>
            <p:spPr>
              <a:xfrm>
                <a:off x="199005" y="2269716"/>
                <a:ext cx="504000" cy="503999"/>
              </a:xfrm>
              <a:prstGeom prst="rect">
                <a:avLst/>
              </a:prstGeom>
              <a:solidFill>
                <a:srgbClr val="A2287E">
                  <a:alpha val="26000"/>
                </a:srgbClr>
              </a:solidFill>
              <a:ln>
                <a:noFill/>
              </a:ln>
              <a:effectLst>
                <a:outerShdw blurRad="304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51" name="Text Placeholder 3">
                <a:extLst>
                  <a:ext uri="{FF2B5EF4-FFF2-40B4-BE49-F238E27FC236}">
                    <a16:creationId xmlns:a16="http://schemas.microsoft.com/office/drawing/2014/main" id="{F520AA1E-6FFB-E0D5-2CF9-36D98CD2428E}"/>
                  </a:ext>
                </a:extLst>
              </p:cNvPr>
              <p:cNvSpPr txBox="1">
                <a:spLocks/>
              </p:cNvSpPr>
              <p:nvPr/>
            </p:nvSpPr>
            <p:spPr>
              <a:xfrm>
                <a:off x="199005" y="2333297"/>
                <a:ext cx="503999" cy="378372"/>
              </a:xfrm>
              <a:prstGeom prst="rect">
                <a:avLst/>
              </a:prstGeom>
            </p:spPr>
            <p:txBody>
              <a:bodyPr anchor="ct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rgbClr val="A2287E"/>
                  </a:buClr>
                </a:pPr>
                <a:r>
                  <a:rPr lang="en-US" sz="3400" b="1" dirty="0">
                    <a:solidFill>
                      <a:schemeClr val="tx1"/>
                    </a:solidFill>
                    <a:latin typeface="Montserrat ExtraBold" pitchFamily="2" charset="77"/>
                  </a:rPr>
                  <a:t>5</a:t>
                </a:r>
              </a:p>
            </p:txBody>
          </p:sp>
        </p:grpSp>
      </p:grpSp>
    </p:spTree>
    <p:extLst>
      <p:ext uri="{BB962C8B-B14F-4D97-AF65-F5344CB8AC3E}">
        <p14:creationId xmlns:p14="http://schemas.microsoft.com/office/powerpoint/2010/main" val="2003777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5DD2E-FAB3-13FE-3007-42DAAA66F02A}"/>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DED8DA2F-E99A-92D0-D294-15666B7A93FC}"/>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ts val="18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E2841">
                  <a:lumMod val="75000"/>
                  <a:lumOff val="25000"/>
                </a:srgbClr>
              </a:solidFill>
              <a:effectLst/>
              <a:uLnTx/>
              <a:uFillTx/>
              <a:latin typeface="Century Gothic" panose="020B0502020202020204" pitchFamily="34" charset="0"/>
              <a:ea typeface="+mn-ea"/>
              <a:cs typeface="+mn-cs"/>
            </a:endParaRPr>
          </a:p>
        </p:txBody>
      </p:sp>
      <p:sp>
        <p:nvSpPr>
          <p:cNvPr id="6" name="Text Placeholder 2">
            <a:extLst>
              <a:ext uri="{FF2B5EF4-FFF2-40B4-BE49-F238E27FC236}">
                <a16:creationId xmlns:a16="http://schemas.microsoft.com/office/drawing/2014/main" id="{7B1F0CA6-BF90-B392-1FFE-BBD2FDFED7E8}"/>
              </a:ext>
            </a:extLst>
          </p:cNvPr>
          <p:cNvSpPr>
            <a:spLocks noGrp="1"/>
          </p:cNvSpPr>
          <p:nvPr>
            <p:ph type="body" idx="1"/>
          </p:nvPr>
        </p:nvSpPr>
        <p:spPr>
          <a:xfrm>
            <a:off x="4076450" y="2758848"/>
            <a:ext cx="6882605" cy="1340304"/>
          </a:xfrm>
          <a:noFill/>
          <a:ln>
            <a:noFill/>
          </a:ln>
        </p:spPr>
        <p:txBody>
          <a:bodyPr spcFirstLastPara="1" wrap="square" lIns="91425" tIns="45700" rIns="91425" bIns="45700" anchor="t" anchorCtr="0">
            <a:normAutofit/>
          </a:bodyPr>
          <a:lstStyle/>
          <a:p>
            <a:pPr marL="14288" indent="0"/>
            <a:r>
              <a:rPr lang="en-US" kern="1200" dirty="0">
                <a:solidFill>
                  <a:schemeClr val="tx1"/>
                </a:solidFill>
                <a:latin typeface="Montserrat" pitchFamily="2" charset="77"/>
                <a:ea typeface="+mj-ea"/>
                <a:cs typeface="Calibri" charset="0"/>
                <a:sym typeface="Arial"/>
              </a:rPr>
              <a:t>In chat:</a:t>
            </a:r>
          </a:p>
          <a:p>
            <a:pPr marL="14288" indent="0"/>
            <a:r>
              <a:rPr lang="en-US" sz="1200" b="1" kern="1200" dirty="0">
                <a:solidFill>
                  <a:schemeClr val="tx1"/>
                </a:solidFill>
                <a:latin typeface="Montserrat SemiBold" pitchFamily="2" charset="77"/>
                <a:ea typeface="+mj-ea"/>
                <a:cs typeface="Calibri" charset="0"/>
                <a:sym typeface="Arial"/>
              </a:rPr>
              <a:t> </a:t>
            </a:r>
          </a:p>
          <a:p>
            <a:pPr marL="14288" indent="0"/>
            <a:r>
              <a:rPr lang="en-US" b="1" kern="1200" dirty="0">
                <a:solidFill>
                  <a:schemeClr val="tx1"/>
                </a:solidFill>
                <a:latin typeface="Montserrat SemiBold" pitchFamily="2" charset="77"/>
                <a:ea typeface="+mj-ea"/>
                <a:cs typeface="Calibri" charset="0"/>
                <a:sym typeface="Arial"/>
              </a:rPr>
              <a:t>Share one thing you learned in Module 2</a:t>
            </a:r>
          </a:p>
        </p:txBody>
      </p:sp>
      <p:sp>
        <p:nvSpPr>
          <p:cNvPr id="10" name="Title 1">
            <a:extLst>
              <a:ext uri="{FF2B5EF4-FFF2-40B4-BE49-F238E27FC236}">
                <a16:creationId xmlns:a16="http://schemas.microsoft.com/office/drawing/2014/main" id="{D9242E9D-C267-D7B8-868B-7F305C58C97C}"/>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RECAP</a:t>
            </a:r>
          </a:p>
        </p:txBody>
      </p:sp>
      <p:pic>
        <p:nvPicPr>
          <p:cNvPr id="2" name="Picture 1" descr="A group of people with a smile and a chat&#10;&#10;Description automatically generated with medium confidence">
            <a:extLst>
              <a:ext uri="{FF2B5EF4-FFF2-40B4-BE49-F238E27FC236}">
                <a16:creationId xmlns:a16="http://schemas.microsoft.com/office/drawing/2014/main" id="{CD1AA93B-4FB3-6CF1-05B2-069F5D7B3FC6}"/>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10284" y="2579556"/>
            <a:ext cx="2475914" cy="2169942"/>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6766640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A700ED-64A6-B935-4627-518985FF25AC}"/>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269E0B1F-87D6-4497-7F10-70F2203756CA}"/>
              </a:ext>
            </a:extLst>
          </p:cNvPr>
          <p:cNvSpPr txBox="1">
            <a:spLocks/>
          </p:cNvSpPr>
          <p:nvPr/>
        </p:nvSpPr>
        <p:spPr>
          <a:xfrm>
            <a:off x="533103" y="278296"/>
            <a:ext cx="9083637" cy="87193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Develop Interventions at Multiple Levels</a:t>
            </a:r>
          </a:p>
        </p:txBody>
      </p:sp>
      <p:sp>
        <p:nvSpPr>
          <p:cNvPr id="3" name="TextBox 2">
            <a:extLst>
              <a:ext uri="{FF2B5EF4-FFF2-40B4-BE49-F238E27FC236}">
                <a16:creationId xmlns:a16="http://schemas.microsoft.com/office/drawing/2014/main" id="{E1F5FD0E-C49D-5E25-CD9E-5401DC6ECE57}"/>
              </a:ext>
            </a:extLst>
          </p:cNvPr>
          <p:cNvSpPr txBox="1"/>
          <p:nvPr/>
        </p:nvSpPr>
        <p:spPr>
          <a:xfrm>
            <a:off x="9432345" y="2711654"/>
            <a:ext cx="2326305" cy="1754326"/>
          </a:xfrm>
          <a:prstGeom prst="rect">
            <a:avLst/>
          </a:prstGeom>
          <a:noFill/>
        </p:spPr>
        <p:txBody>
          <a:bodyPr wrap="square" rtlCol="0">
            <a:spAutoFit/>
          </a:bodyPr>
          <a:lstStyle/>
          <a:p>
            <a:r>
              <a:rPr lang="en-US" sz="1800" dirty="0">
                <a:solidFill>
                  <a:schemeClr val="tx1"/>
                </a:solidFill>
                <a:latin typeface="Montserrat" pitchFamily="2" charset="77"/>
              </a:rPr>
              <a:t>Develop interventions at multiple levels across the socio-ecological model (SEM)</a:t>
            </a:r>
          </a:p>
        </p:txBody>
      </p:sp>
      <p:pic>
        <p:nvPicPr>
          <p:cNvPr id="6" name="Picture 5" descr="A diagram of a diagram of a community&#10;&#10;Description automatically generated with medium confidence">
            <a:extLst>
              <a:ext uri="{FF2B5EF4-FFF2-40B4-BE49-F238E27FC236}">
                <a16:creationId xmlns:a16="http://schemas.microsoft.com/office/drawing/2014/main" id="{DEB87084-230F-3708-EBAF-71BDE006C1EA}"/>
              </a:ext>
            </a:extLst>
          </p:cNvPr>
          <p:cNvPicPr>
            <a:picLocks noChangeAspect="1"/>
          </p:cNvPicPr>
          <p:nvPr/>
        </p:nvPicPr>
        <p:blipFill>
          <a:blip r:embed="rId3"/>
          <a:srcRect r="3303"/>
          <a:stretch/>
        </p:blipFill>
        <p:spPr>
          <a:xfrm>
            <a:off x="603762" y="1528939"/>
            <a:ext cx="8440486" cy="4788734"/>
          </a:xfrm>
          <a:prstGeom prst="rect">
            <a:avLst/>
          </a:prstGeom>
          <a:noFill/>
          <a:ln w="3175">
            <a:noFill/>
            <a:miter lim="800000"/>
            <a:headEnd/>
            <a:tailEnd/>
          </a:ln>
          <a:effectLst>
            <a:outerShdw blurRad="431800" sx="104000" sy="104000" algn="ctr" rotWithShape="0">
              <a:prstClr val="black">
                <a:alpha val="26000"/>
              </a:prstClr>
            </a:outerShdw>
          </a:effectLst>
        </p:spPr>
      </p:pic>
    </p:spTree>
    <p:extLst>
      <p:ext uri="{BB962C8B-B14F-4D97-AF65-F5344CB8AC3E}">
        <p14:creationId xmlns:p14="http://schemas.microsoft.com/office/powerpoint/2010/main" val="676916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655999-ECC4-02C9-9497-5C19CD56393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98382469-EAD7-17C5-A756-FFF3F2E73760}"/>
              </a:ext>
            </a:extLst>
          </p:cNvPr>
          <p:cNvSpPr txBox="1">
            <a:spLocks/>
          </p:cNvSpPr>
          <p:nvPr/>
        </p:nvSpPr>
        <p:spPr>
          <a:xfrm>
            <a:off x="346676" y="350501"/>
            <a:ext cx="5885310" cy="96301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USE A Theory of Change (T</a:t>
            </a:r>
            <a:r>
              <a:rPr lang="en-US" kern="1200" dirty="0">
                <a:solidFill>
                  <a:prstClr val="black"/>
                </a:solidFill>
                <a:latin typeface="Montserrat" pitchFamily="2" charset="77"/>
                <a:ea typeface="+mj-ea"/>
                <a:cs typeface="Calibri" charset="0"/>
              </a:rPr>
              <a:t>o</a:t>
            </a: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C)</a:t>
            </a:r>
          </a:p>
        </p:txBody>
      </p:sp>
      <p:sp>
        <p:nvSpPr>
          <p:cNvPr id="7" name="Content Placeholder 2">
            <a:extLst>
              <a:ext uri="{FF2B5EF4-FFF2-40B4-BE49-F238E27FC236}">
                <a16:creationId xmlns:a16="http://schemas.microsoft.com/office/drawing/2014/main" id="{9C538283-36FC-CD1B-47F3-D22FFE2164F9}"/>
              </a:ext>
            </a:extLst>
          </p:cNvPr>
          <p:cNvSpPr txBox="1">
            <a:spLocks/>
          </p:cNvSpPr>
          <p:nvPr/>
        </p:nvSpPr>
        <p:spPr>
          <a:xfrm>
            <a:off x="346676" y="1819631"/>
            <a:ext cx="5934854" cy="40958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Is a comprehensive explanation and illustration of how and why a desired change is expected to occur in a particular context by defining a systemic and coherent pathway</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Identifies long-term goals </a:t>
            </a:r>
            <a:r>
              <a:rPr lang="en-US" sz="1800" dirty="0">
                <a:solidFill>
                  <a:prstClr val="black"/>
                </a:solidFill>
                <a:latin typeface="Montserrat" pitchFamily="2" charset="77"/>
              </a:rPr>
              <a:t>and</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 then works backward to identify the root causes of an issue and the conditions that need to be in place for change (the achievement of outcomes and outputs) to occur</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lang="en-US" sz="1800" dirty="0">
                <a:solidFill>
                  <a:prstClr val="black"/>
                </a:solidFill>
                <a:latin typeface="Montserrat" pitchFamily="2" charset="77"/>
              </a:rPr>
              <a:t>M</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aps out how these elements are causally related to each other</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A2287E"/>
              </a:buClr>
              <a:buSzTx/>
              <a:buNone/>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sp>
        <p:nvSpPr>
          <p:cNvPr id="4" name="TextBox 3">
            <a:extLst>
              <a:ext uri="{FF2B5EF4-FFF2-40B4-BE49-F238E27FC236}">
                <a16:creationId xmlns:a16="http://schemas.microsoft.com/office/drawing/2014/main" id="{83B9A394-CA7C-D158-16CF-A77B969E646C}"/>
              </a:ext>
            </a:extLst>
          </p:cNvPr>
          <p:cNvSpPr txBox="1"/>
          <p:nvPr/>
        </p:nvSpPr>
        <p:spPr>
          <a:xfrm>
            <a:off x="2997207" y="5668292"/>
            <a:ext cx="3234779" cy="276999"/>
          </a:xfrm>
          <a:prstGeom prst="rect">
            <a:avLst/>
          </a:prstGeom>
          <a:noFill/>
        </p:spPr>
        <p:txBody>
          <a:bodyPr wrap="square" rtlCol="0">
            <a:spAutoFit/>
          </a:bodyPr>
          <a:lstStyle/>
          <a:p>
            <a:pPr algn="r"/>
            <a:r>
              <a:rPr lang="en-US" sz="1200" dirty="0">
                <a:solidFill>
                  <a:schemeClr val="tx1"/>
                </a:solidFill>
                <a:latin typeface="Montserrat" pitchFamily="2" charset="77"/>
              </a:rPr>
              <a:t>Source: FAO, IFAD and WFP 2024b</a:t>
            </a:r>
          </a:p>
        </p:txBody>
      </p:sp>
      <p:sp>
        <p:nvSpPr>
          <p:cNvPr id="5" name="TextBox 4">
            <a:extLst>
              <a:ext uri="{FF2B5EF4-FFF2-40B4-BE49-F238E27FC236}">
                <a16:creationId xmlns:a16="http://schemas.microsoft.com/office/drawing/2014/main" id="{99FFA421-C947-A750-234A-3ECF1BFF2AEB}"/>
              </a:ext>
            </a:extLst>
          </p:cNvPr>
          <p:cNvSpPr txBox="1"/>
          <p:nvPr/>
        </p:nvSpPr>
        <p:spPr>
          <a:xfrm>
            <a:off x="7034408" y="5453809"/>
            <a:ext cx="4701209" cy="461665"/>
          </a:xfrm>
          <a:prstGeom prst="rect">
            <a:avLst/>
          </a:prstGeom>
          <a:noFill/>
        </p:spPr>
        <p:txBody>
          <a:bodyPr wrap="square" rtlCol="0">
            <a:spAutoFit/>
          </a:bodyPr>
          <a:lstStyle>
            <a:defPPr marR="0" lvl="0" algn="l" rtl="0">
              <a:lnSpc>
                <a:spcPct val="100000"/>
              </a:lnSpc>
              <a:spcBef>
                <a:spcPts val="0"/>
              </a:spcBef>
              <a:spcAft>
                <a:spcPts val="0"/>
              </a:spcAft>
            </a:defPPr>
            <a:lvl1pPr algn="r">
              <a:defRPr sz="1200">
                <a:solidFill>
                  <a:schemeClr val="tx1"/>
                </a:solidFill>
                <a:latin typeface="Montserrat" pitchFamily="2" charset="77"/>
              </a:defRPr>
            </a:lvl1pPr>
          </a:lstStyle>
          <a:p>
            <a:pPr algn="ctr"/>
            <a:r>
              <a:rPr lang="en-US" dirty="0"/>
              <a:t>JP GTA’s </a:t>
            </a:r>
            <a:r>
              <a:rPr lang="en-US" dirty="0" err="1"/>
              <a:t>ToC</a:t>
            </a:r>
            <a:r>
              <a:rPr lang="en-US" dirty="0"/>
              <a:t> for gender transformative programming for food security, nutrition &amp; sustainable agriculture  </a:t>
            </a:r>
          </a:p>
        </p:txBody>
      </p:sp>
      <p:pic>
        <p:nvPicPr>
          <p:cNvPr id="2" name="Picture 1">
            <a:extLst>
              <a:ext uri="{FF2B5EF4-FFF2-40B4-BE49-F238E27FC236}">
                <a16:creationId xmlns:a16="http://schemas.microsoft.com/office/drawing/2014/main" id="{ABE0855C-C38F-C418-B512-332AFC26C997}"/>
              </a:ext>
            </a:extLst>
          </p:cNvPr>
          <p:cNvPicPr>
            <a:picLocks noChangeAspect="1"/>
          </p:cNvPicPr>
          <p:nvPr/>
        </p:nvPicPr>
        <p:blipFill>
          <a:blip r:embed="rId3"/>
          <a:stretch>
            <a:fillRect/>
          </a:stretch>
        </p:blipFill>
        <p:spPr>
          <a:xfrm>
            <a:off x="6924703" y="350501"/>
            <a:ext cx="4920621" cy="5086203"/>
          </a:xfrm>
          <a:prstGeom prst="rect">
            <a:avLst/>
          </a:prstGeom>
          <a:noFill/>
          <a:ln w="3175">
            <a:solidFill>
              <a:srgbClr val="A2287E">
                <a:alpha val="26000"/>
              </a:srgbClr>
            </a:solidFill>
            <a:miter lim="800000"/>
            <a:headEnd/>
            <a:tailEnd/>
          </a:ln>
          <a:effectLst>
            <a:outerShdw blurRad="558800" sx="104000" sy="104000" algn="ctr" rotWithShape="0">
              <a:prstClr val="black">
                <a:alpha val="16000"/>
              </a:prstClr>
            </a:outerShdw>
          </a:effectLst>
        </p:spPr>
      </p:pic>
    </p:spTree>
    <p:extLst>
      <p:ext uri="{BB962C8B-B14F-4D97-AF65-F5344CB8AC3E}">
        <p14:creationId xmlns:p14="http://schemas.microsoft.com/office/powerpoint/2010/main" val="23291877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52311D-1C63-9260-8897-DE6858893E0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60673F93-ACCA-2258-51A4-79B9A84006DE}"/>
              </a:ext>
            </a:extLst>
          </p:cNvPr>
          <p:cNvSpPr txBox="1">
            <a:spLocks/>
          </p:cNvSpPr>
          <p:nvPr/>
        </p:nvSpPr>
        <p:spPr>
          <a:xfrm>
            <a:off x="570513" y="350623"/>
            <a:ext cx="8443979" cy="96301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Participatory Action Learning (PAL)</a:t>
            </a:r>
          </a:p>
        </p:txBody>
      </p:sp>
      <p:sp>
        <p:nvSpPr>
          <p:cNvPr id="7" name="Content Placeholder 2">
            <a:extLst>
              <a:ext uri="{FF2B5EF4-FFF2-40B4-BE49-F238E27FC236}">
                <a16:creationId xmlns:a16="http://schemas.microsoft.com/office/drawing/2014/main" id="{3E01F463-FE13-7728-A478-3C5D2469EBE1}"/>
              </a:ext>
            </a:extLst>
          </p:cNvPr>
          <p:cNvSpPr txBox="1">
            <a:spLocks/>
          </p:cNvSpPr>
          <p:nvPr/>
        </p:nvSpPr>
        <p:spPr>
          <a:xfrm>
            <a:off x="543777" y="2994489"/>
            <a:ext cx="11373239" cy="26012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0"/>
              </a:spcAft>
              <a:buClr>
                <a:srgbClr val="A2287E"/>
              </a:buClr>
              <a:buSz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When using GTAs, community members and other stakeholders work together to identify, question and begin to shift harmful or unfair gender norms and gendered power imbalances in ways that are locally appropriate.</a:t>
            </a:r>
          </a:p>
          <a:p>
            <a:pPr marL="228600" marR="0" lvl="0" indent="-228600" algn="l" defTabSz="914400" rtl="0" eaLnBrk="1" fontAlgn="auto" latinLnBrk="0" hangingPunct="1">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spcBef>
                <a:spcPts val="0"/>
              </a:spcBef>
              <a:spcAft>
                <a:spcPts val="0"/>
              </a:spcAft>
              <a:buClr>
                <a:srgbClr val="A2287E"/>
              </a:buClr>
              <a:buSz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Meaningful participation of people of all genders requires: </a:t>
            </a:r>
          </a:p>
          <a:p>
            <a:pPr marL="228600" marR="0" lvl="0" indent="-228600" algn="l" defTabSz="914400" rtl="0" eaLnBrk="1" fontAlgn="auto" latinLnBrk="0" hangingPunct="1">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Designing activities, structures and mechanisms that provide real opportunities to participate</a:t>
            </a:r>
          </a:p>
          <a:p>
            <a:pPr marL="228600" marR="0" lvl="0" indent="-228600" algn="l" defTabSz="914400" rtl="0" eaLnBrk="1" fontAlgn="auto" latinLnBrk="0" hangingPunct="1">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Transparent information sharing</a:t>
            </a:r>
          </a:p>
          <a:p>
            <a:pPr marL="228600" marR="0" lvl="0" indent="-228600" algn="l" defTabSz="914400" rtl="0" eaLnBrk="1" fontAlgn="auto" latinLnBrk="0" hangingPunct="1">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Equal and meaningful opportunities to be involved in decision-making across during different stages of the project</a:t>
            </a:r>
          </a:p>
          <a:p>
            <a:pPr marL="228600" marR="0" lvl="0" indent="-228600" algn="l" defTabSz="914400" rtl="0" eaLnBrk="1" fontAlgn="auto" latinLnBrk="0" hangingPunct="1">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Accessible, safe and reliable response feedback mechanisms for complaints or feedback</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sp>
        <p:nvSpPr>
          <p:cNvPr id="6" name="Rounded Rectangle 5">
            <a:extLst>
              <a:ext uri="{FF2B5EF4-FFF2-40B4-BE49-F238E27FC236}">
                <a16:creationId xmlns:a16="http://schemas.microsoft.com/office/drawing/2014/main" id="{9C31D000-5528-85FE-E532-68C9E9C4F947}"/>
              </a:ext>
            </a:extLst>
          </p:cNvPr>
          <p:cNvSpPr/>
          <p:nvPr/>
        </p:nvSpPr>
        <p:spPr>
          <a:xfrm>
            <a:off x="570512" y="1808118"/>
            <a:ext cx="10929061" cy="963012"/>
          </a:xfrm>
          <a:prstGeom prst="roundRect">
            <a:avLst>
              <a:gd name="adj" fmla="val 6518"/>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8" name="Content Placeholder 2">
            <a:extLst>
              <a:ext uri="{FF2B5EF4-FFF2-40B4-BE49-F238E27FC236}">
                <a16:creationId xmlns:a16="http://schemas.microsoft.com/office/drawing/2014/main" id="{62DDAC92-AD75-D154-29A9-94816C73F5CA}"/>
              </a:ext>
            </a:extLst>
          </p:cNvPr>
          <p:cNvSpPr txBox="1">
            <a:spLocks/>
          </p:cNvSpPr>
          <p:nvPr/>
        </p:nvSpPr>
        <p:spPr>
          <a:xfrm>
            <a:off x="1018433" y="2000149"/>
            <a:ext cx="10033218" cy="5789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0"/>
              </a:spcAft>
              <a:buClr>
                <a:srgbClr val="A2287E"/>
              </a:buClr>
              <a:buSzTx/>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PAL</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 is a group of practice-oriented approaches used to engage women and men in discussions and critical reflection around gender norms using set tools, manuals, etc.</a:t>
            </a: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sp>
        <p:nvSpPr>
          <p:cNvPr id="9" name="TextBox 8">
            <a:extLst>
              <a:ext uri="{FF2B5EF4-FFF2-40B4-BE49-F238E27FC236}">
                <a16:creationId xmlns:a16="http://schemas.microsoft.com/office/drawing/2014/main" id="{9705019C-50F0-50D8-A1C2-B94FB1206182}"/>
              </a:ext>
            </a:extLst>
          </p:cNvPr>
          <p:cNvSpPr txBox="1"/>
          <p:nvPr/>
        </p:nvSpPr>
        <p:spPr>
          <a:xfrm>
            <a:off x="4460720" y="5675242"/>
            <a:ext cx="7240512" cy="276999"/>
          </a:xfrm>
          <a:prstGeom prst="rect">
            <a:avLst/>
          </a:prstGeom>
          <a:noFill/>
        </p:spPr>
        <p:txBody>
          <a:bodyPr wrap="square" rtlCol="0">
            <a:spAutoFit/>
          </a:bodyPr>
          <a:lstStyle/>
          <a:p>
            <a:pPr algn="r"/>
            <a:r>
              <a:rPr lang="en-US" sz="1200" dirty="0">
                <a:solidFill>
                  <a:schemeClr val="tx1"/>
                </a:solidFill>
                <a:latin typeface="Montserrat" pitchFamily="2" charset="77"/>
              </a:rPr>
              <a:t>Sources: Wong 2019; CARE 2019; Hilly 2012; Lawless 2017; Lau 2021 </a:t>
            </a:r>
          </a:p>
        </p:txBody>
      </p:sp>
    </p:spTree>
    <p:extLst>
      <p:ext uri="{BB962C8B-B14F-4D97-AF65-F5344CB8AC3E}">
        <p14:creationId xmlns:p14="http://schemas.microsoft.com/office/powerpoint/2010/main" val="483407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FE407-411B-8B14-5A8F-D17C79119D3B}"/>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9450CD67-9B4D-1E94-E45F-7784DC97DF37}"/>
              </a:ext>
            </a:extLst>
          </p:cNvPr>
          <p:cNvSpPr txBox="1">
            <a:spLocks/>
          </p:cNvSpPr>
          <p:nvPr/>
        </p:nvSpPr>
        <p:spPr>
          <a:xfrm>
            <a:off x="571434" y="357001"/>
            <a:ext cx="9250992" cy="96301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Gender Action Learning Systems (GALS)</a:t>
            </a:r>
          </a:p>
        </p:txBody>
      </p:sp>
      <p:sp>
        <p:nvSpPr>
          <p:cNvPr id="7" name="Content Placeholder 2">
            <a:extLst>
              <a:ext uri="{FF2B5EF4-FFF2-40B4-BE49-F238E27FC236}">
                <a16:creationId xmlns:a16="http://schemas.microsoft.com/office/drawing/2014/main" id="{6AAF4F48-0C94-E8F0-A073-1FFD12DDAAF1}"/>
              </a:ext>
            </a:extLst>
          </p:cNvPr>
          <p:cNvSpPr txBox="1">
            <a:spLocks/>
          </p:cNvSpPr>
          <p:nvPr/>
        </p:nvSpPr>
        <p:spPr>
          <a:xfrm>
            <a:off x="396623" y="1793812"/>
            <a:ext cx="6630342" cy="42170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Is a participatory action learning tool</a:t>
            </a:r>
          </a:p>
          <a:p>
            <a:pPr marL="0" indent="0">
              <a:lnSpc>
                <a:spcPct val="80000"/>
              </a:lnSpc>
              <a:spcBef>
                <a:spcPts val="0"/>
              </a:spcBef>
              <a:buClr>
                <a:srgbClr val="A2287E"/>
              </a:buClr>
              <a:buNone/>
            </a:pPr>
            <a:endParaRPr kumimoji="0" lang="en-US" sz="800" u="none" strike="noStrike" kern="1200" cap="none" spc="0" normalizeH="0" baseline="0" noProof="0" dirty="0">
              <a:ln>
                <a:noFill/>
              </a:ln>
              <a:effectLst/>
              <a:uLnTx/>
              <a:uFillTx/>
              <a:latin typeface="Montserrat" pitchFamily="2" charset="77"/>
              <a:sym typeface="Arial"/>
            </a:endParaRPr>
          </a:p>
          <a:p>
            <a:pPr>
              <a:lnSpc>
                <a:spcPct val="8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Is a community-led empowerment methodology </a:t>
            </a:r>
          </a:p>
          <a:p>
            <a:pPr>
              <a:lnSpc>
                <a:spcPct val="80000"/>
              </a:lnSpc>
              <a:spcBef>
                <a:spcPts val="0"/>
              </a:spcBef>
              <a:buClr>
                <a:srgbClr val="A2287E"/>
              </a:buClr>
            </a:pPr>
            <a:endParaRPr kumimoji="0" lang="en-US" sz="800" u="none" strike="noStrike" kern="1200" cap="none" spc="0" normalizeH="0" baseline="0" noProof="0" dirty="0">
              <a:ln>
                <a:noFill/>
              </a:ln>
              <a:effectLst/>
              <a:uLnTx/>
              <a:uFillTx/>
              <a:latin typeface="Montserrat" pitchFamily="2" charset="77"/>
              <a:sym typeface="Arial"/>
            </a:endParaRPr>
          </a:p>
          <a:p>
            <a:pPr>
              <a:lnSpc>
                <a:spcPct val="8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Uses principles of inclusion to improve income, food and nutrition security of vulnerable people in a gender equitable way </a:t>
            </a:r>
          </a:p>
          <a:p>
            <a:pPr>
              <a:lnSpc>
                <a:spcPct val="80000"/>
              </a:lnSpc>
              <a:spcBef>
                <a:spcPts val="0"/>
              </a:spcBef>
              <a:buClr>
                <a:srgbClr val="A2287E"/>
              </a:buClr>
            </a:pPr>
            <a:endParaRPr kumimoji="0" lang="en-US" sz="800" u="none" strike="noStrike" kern="1200" cap="none" spc="0" normalizeH="0" baseline="0" noProof="0" dirty="0">
              <a:ln>
                <a:noFill/>
              </a:ln>
              <a:effectLst/>
              <a:uLnTx/>
              <a:uFillTx/>
              <a:latin typeface="Montserrat" pitchFamily="2" charset="77"/>
              <a:sym typeface="Arial"/>
            </a:endParaRPr>
          </a:p>
          <a:p>
            <a:pPr>
              <a:lnSpc>
                <a:spcPct val="8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Positions women and men as drivers of their own development rather than victims</a:t>
            </a:r>
          </a:p>
          <a:p>
            <a:pPr>
              <a:lnSpc>
                <a:spcPct val="80000"/>
              </a:lnSpc>
              <a:spcBef>
                <a:spcPts val="0"/>
              </a:spcBef>
              <a:buClr>
                <a:srgbClr val="A2287E"/>
              </a:buClr>
            </a:pPr>
            <a:endParaRPr kumimoji="0" lang="en-US" sz="800" u="none" strike="noStrike" kern="1200" cap="none" spc="0" normalizeH="0" baseline="0" noProof="0" dirty="0">
              <a:ln>
                <a:noFill/>
              </a:ln>
              <a:effectLst/>
              <a:uLnTx/>
              <a:uFillTx/>
              <a:latin typeface="Montserrat" pitchFamily="2" charset="77"/>
              <a:sym typeface="Arial"/>
            </a:endParaRPr>
          </a:p>
          <a:p>
            <a:pPr>
              <a:lnSpc>
                <a:spcPct val="8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Identifies and dismantles environmental obstacles</a:t>
            </a:r>
          </a:p>
          <a:p>
            <a:pPr>
              <a:lnSpc>
                <a:spcPct val="80000"/>
              </a:lnSpc>
              <a:spcBef>
                <a:spcPts val="0"/>
              </a:spcBef>
              <a:buClr>
                <a:srgbClr val="A2287E"/>
              </a:buClr>
            </a:pPr>
            <a:endParaRPr kumimoji="0" lang="en-US" sz="800" u="none" strike="noStrike" kern="1200" cap="none" spc="0" normalizeH="0" baseline="0" noProof="0" dirty="0">
              <a:ln>
                <a:noFill/>
              </a:ln>
              <a:effectLst/>
              <a:uLnTx/>
              <a:uFillTx/>
              <a:latin typeface="Montserrat" pitchFamily="2" charset="77"/>
              <a:sym typeface="Arial"/>
            </a:endParaRPr>
          </a:p>
          <a:p>
            <a:pPr>
              <a:lnSpc>
                <a:spcPct val="8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Challenges service providers and private actors</a:t>
            </a:r>
          </a:p>
          <a:p>
            <a:pPr>
              <a:lnSpc>
                <a:spcPct val="80000"/>
              </a:lnSpc>
              <a:spcBef>
                <a:spcPts val="0"/>
              </a:spcBef>
              <a:buClr>
                <a:srgbClr val="A2287E"/>
              </a:buClr>
            </a:pPr>
            <a:endParaRPr kumimoji="0" lang="en-US" sz="800" u="none" strike="noStrike" kern="1200" cap="none" spc="0" normalizeH="0" baseline="0" noProof="0" dirty="0">
              <a:ln>
                <a:noFill/>
              </a:ln>
              <a:effectLst/>
              <a:uLnTx/>
              <a:uFillTx/>
              <a:latin typeface="Montserrat" pitchFamily="2" charset="77"/>
              <a:sym typeface="Arial"/>
            </a:endParaRPr>
          </a:p>
          <a:p>
            <a:pPr>
              <a:lnSpc>
                <a:spcPct val="8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Strengthens the negotiation power of marginalized stakeholders </a:t>
            </a:r>
          </a:p>
          <a:p>
            <a:pPr>
              <a:lnSpc>
                <a:spcPct val="80000"/>
              </a:lnSpc>
              <a:spcBef>
                <a:spcPts val="0"/>
              </a:spcBef>
              <a:buClr>
                <a:srgbClr val="A2287E"/>
              </a:buClr>
            </a:pPr>
            <a:endParaRPr kumimoji="0" lang="en-US" sz="800" u="none" strike="noStrike" kern="1200" cap="none" spc="0" normalizeH="0" baseline="0" noProof="0" dirty="0">
              <a:ln>
                <a:noFill/>
              </a:ln>
              <a:effectLst/>
              <a:uLnTx/>
              <a:uFillTx/>
              <a:latin typeface="Montserrat" pitchFamily="2" charset="77"/>
              <a:sym typeface="Arial"/>
            </a:endParaRPr>
          </a:p>
          <a:p>
            <a:pPr>
              <a:lnSpc>
                <a:spcPct val="8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Promotes collaboration, equity and respect between value chain actors </a:t>
            </a:r>
          </a:p>
          <a:p>
            <a:pPr>
              <a:lnSpc>
                <a:spcPct val="80000"/>
              </a:lnSpc>
              <a:spcBef>
                <a:spcPts val="0"/>
              </a:spcBef>
              <a:buClr>
                <a:srgbClr val="A2287E"/>
              </a:buClr>
            </a:pPr>
            <a:endParaRPr kumimoji="0" lang="en-US" sz="800" u="none" strike="noStrike" kern="1200" cap="none" spc="0" normalizeH="0" baseline="0" noProof="0" dirty="0">
              <a:ln>
                <a:noFill/>
              </a:ln>
              <a:effectLst/>
              <a:uLnTx/>
              <a:uFillTx/>
              <a:latin typeface="Montserrat" pitchFamily="2" charset="77"/>
              <a:sym typeface="Arial"/>
            </a:endParaRPr>
          </a:p>
          <a:p>
            <a:pPr>
              <a:lnSpc>
                <a:spcPct val="8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Can be used complementary to other value chain development approaches </a:t>
            </a: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sp>
        <p:nvSpPr>
          <p:cNvPr id="2" name="TextBox 1">
            <a:extLst>
              <a:ext uri="{FF2B5EF4-FFF2-40B4-BE49-F238E27FC236}">
                <a16:creationId xmlns:a16="http://schemas.microsoft.com/office/drawing/2014/main" id="{F6395B19-E4A3-6F5B-A7B7-9CE8B3C7F721}"/>
              </a:ext>
            </a:extLst>
          </p:cNvPr>
          <p:cNvSpPr txBox="1"/>
          <p:nvPr/>
        </p:nvSpPr>
        <p:spPr>
          <a:xfrm>
            <a:off x="9218855" y="5486078"/>
            <a:ext cx="2732803" cy="276999"/>
          </a:xfrm>
          <a:prstGeom prst="rect">
            <a:avLst/>
          </a:prstGeom>
          <a:noFill/>
        </p:spPr>
        <p:txBody>
          <a:bodyPr wrap="square" rtlCol="0">
            <a:spAutoFit/>
          </a:bodyPr>
          <a:lstStyle/>
          <a:p>
            <a:pPr algn="r"/>
            <a:r>
              <a:rPr lang="en-US" sz="1200" dirty="0">
                <a:solidFill>
                  <a:schemeClr val="tx1"/>
                </a:solidFill>
                <a:latin typeface="Montserrat" pitchFamily="2" charset="77"/>
              </a:rPr>
              <a:t>Source: </a:t>
            </a:r>
            <a:r>
              <a:rPr lang="en-US" sz="1200" dirty="0" err="1">
                <a:solidFill>
                  <a:schemeClr val="tx1"/>
                </a:solidFill>
                <a:latin typeface="Montserrat" pitchFamily="2" charset="77"/>
              </a:rPr>
              <a:t>Mayoux</a:t>
            </a:r>
            <a:r>
              <a:rPr lang="en-US" sz="1200" dirty="0">
                <a:solidFill>
                  <a:schemeClr val="tx1"/>
                </a:solidFill>
                <a:latin typeface="Montserrat" pitchFamily="2" charset="77"/>
              </a:rPr>
              <a:t> 2019 </a:t>
            </a:r>
          </a:p>
        </p:txBody>
      </p:sp>
      <p:pic>
        <p:nvPicPr>
          <p:cNvPr id="4" name="Picture 3">
            <a:extLst>
              <a:ext uri="{FF2B5EF4-FFF2-40B4-BE49-F238E27FC236}">
                <a16:creationId xmlns:a16="http://schemas.microsoft.com/office/drawing/2014/main" id="{10A3958B-41BC-DB0E-20CB-48B27094979F}"/>
              </a:ext>
            </a:extLst>
          </p:cNvPr>
          <p:cNvPicPr>
            <a:picLocks noChangeAspect="1"/>
          </p:cNvPicPr>
          <p:nvPr/>
        </p:nvPicPr>
        <p:blipFill>
          <a:blip r:embed="rId3"/>
          <a:srcRect l="3657" r="8773"/>
          <a:stretch/>
        </p:blipFill>
        <p:spPr>
          <a:xfrm>
            <a:off x="7182758" y="1873325"/>
            <a:ext cx="4719204" cy="3523623"/>
          </a:xfrm>
          <a:prstGeom prst="rect">
            <a:avLst/>
          </a:prstGeom>
          <a:noFill/>
          <a:ln w="3175">
            <a:solidFill>
              <a:srgbClr val="A2287E">
                <a:alpha val="26000"/>
              </a:srgbClr>
            </a:solidFill>
            <a:miter lim="800000"/>
            <a:headEnd/>
            <a:tailEnd/>
          </a:ln>
          <a:effectLst>
            <a:outerShdw blurRad="558800" sx="104000" sy="104000" algn="ctr" rotWithShape="0">
              <a:prstClr val="black">
                <a:alpha val="16000"/>
              </a:prstClr>
            </a:outerShdw>
          </a:effectLst>
        </p:spPr>
      </p:pic>
    </p:spTree>
    <p:extLst>
      <p:ext uri="{BB962C8B-B14F-4D97-AF65-F5344CB8AC3E}">
        <p14:creationId xmlns:p14="http://schemas.microsoft.com/office/powerpoint/2010/main" val="39714305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85B23-EB93-DAA6-B8EC-C2B840EE747F}"/>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7E51E5BE-4E1F-0A9E-50B9-FC401509DFBA}"/>
              </a:ext>
            </a:extLst>
          </p:cNvPr>
          <p:cNvSpPr txBox="1">
            <a:spLocks/>
          </p:cNvSpPr>
          <p:nvPr/>
        </p:nvSpPr>
        <p:spPr>
          <a:xfrm>
            <a:off x="571434" y="357001"/>
            <a:ext cx="9250992" cy="58883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Intervention Co-Design</a:t>
            </a:r>
          </a:p>
        </p:txBody>
      </p:sp>
      <p:pic>
        <p:nvPicPr>
          <p:cNvPr id="5" name="Picture 4">
            <a:extLst>
              <a:ext uri="{FF2B5EF4-FFF2-40B4-BE49-F238E27FC236}">
                <a16:creationId xmlns:a16="http://schemas.microsoft.com/office/drawing/2014/main" id="{1B57A437-74FC-454D-FC35-5423C894EDBB}"/>
              </a:ext>
            </a:extLst>
          </p:cNvPr>
          <p:cNvPicPr>
            <a:picLocks noChangeAspect="1"/>
          </p:cNvPicPr>
          <p:nvPr/>
        </p:nvPicPr>
        <p:blipFill>
          <a:blip r:embed="rId3"/>
          <a:stretch>
            <a:fillRect/>
          </a:stretch>
        </p:blipFill>
        <p:spPr>
          <a:xfrm>
            <a:off x="1066857" y="1820129"/>
            <a:ext cx="9880201" cy="3589050"/>
          </a:xfrm>
          <a:prstGeom prst="rect">
            <a:avLst/>
          </a:prstGeom>
          <a:noFill/>
          <a:ln w="3175">
            <a:noFill/>
            <a:miter lim="800000"/>
            <a:headEnd/>
            <a:tailEnd/>
          </a:ln>
          <a:effectLst>
            <a:outerShdw blurRad="558800" sx="104000" sy="104000" algn="ctr" rotWithShape="0">
              <a:prstClr val="black">
                <a:alpha val="16000"/>
              </a:prstClr>
            </a:outerShdw>
          </a:effectLst>
        </p:spPr>
      </p:pic>
      <p:sp>
        <p:nvSpPr>
          <p:cNvPr id="6" name="TextBox 5">
            <a:extLst>
              <a:ext uri="{FF2B5EF4-FFF2-40B4-BE49-F238E27FC236}">
                <a16:creationId xmlns:a16="http://schemas.microsoft.com/office/drawing/2014/main" id="{E6C25FA6-3D10-9222-8BA7-8EB971CBA45B}"/>
              </a:ext>
            </a:extLst>
          </p:cNvPr>
          <p:cNvSpPr txBox="1"/>
          <p:nvPr/>
        </p:nvSpPr>
        <p:spPr>
          <a:xfrm>
            <a:off x="758334" y="5499941"/>
            <a:ext cx="10343675" cy="461665"/>
          </a:xfrm>
          <a:prstGeom prst="rect">
            <a:avLst/>
          </a:prstGeom>
          <a:noFill/>
        </p:spPr>
        <p:txBody>
          <a:bodyPr wrap="square">
            <a:spAutoFit/>
          </a:bodyPr>
          <a:lstStyle/>
          <a:p>
            <a:pPr marL="0" marR="0">
              <a:spcBef>
                <a:spcPts val="0"/>
              </a:spcBef>
              <a:spcAft>
                <a:spcPts val="0"/>
              </a:spcAft>
            </a:pPr>
            <a:r>
              <a:rPr lang="en-US" sz="1200" kern="100" dirty="0">
                <a:solidFill>
                  <a:srgbClr val="000000"/>
                </a:solidFill>
                <a:effectLst/>
                <a:latin typeface="Montserrat" pitchFamily="2" charset="77"/>
                <a:ea typeface="Calibri" panose="020F0502020204030204" pitchFamily="34" charset="0"/>
                <a:cs typeface="Times New Roman" panose="02020603050405020304" pitchFamily="18" charset="0"/>
              </a:rPr>
              <a:t>Example of a gender transformative intervention that was co-designed with a partner using the leverage points and levers identified during the Tanzania stakeholder dissemination workshop.</a:t>
            </a:r>
          </a:p>
        </p:txBody>
      </p:sp>
      <p:sp>
        <p:nvSpPr>
          <p:cNvPr id="8" name="TextBox 7">
            <a:extLst>
              <a:ext uri="{FF2B5EF4-FFF2-40B4-BE49-F238E27FC236}">
                <a16:creationId xmlns:a16="http://schemas.microsoft.com/office/drawing/2014/main" id="{72E82084-7E27-1D48-9013-9C32EB49327D}"/>
              </a:ext>
            </a:extLst>
          </p:cNvPr>
          <p:cNvSpPr txBox="1"/>
          <p:nvPr/>
        </p:nvSpPr>
        <p:spPr>
          <a:xfrm>
            <a:off x="7590263" y="6110081"/>
            <a:ext cx="2066328" cy="276999"/>
          </a:xfrm>
          <a:prstGeom prst="rect">
            <a:avLst/>
          </a:prstGeom>
          <a:noFill/>
        </p:spPr>
        <p:txBody>
          <a:bodyPr wrap="square" rtlCol="0">
            <a:spAutoFit/>
          </a:bodyPr>
          <a:lstStyle/>
          <a:p>
            <a:pPr algn="r"/>
            <a:r>
              <a:rPr lang="en-US" sz="1200" dirty="0">
                <a:solidFill>
                  <a:schemeClr val="tx1"/>
                </a:solidFill>
                <a:latin typeface="Montserrat" pitchFamily="2" charset="77"/>
              </a:rPr>
              <a:t>Source: Seymour 2024</a:t>
            </a:r>
          </a:p>
        </p:txBody>
      </p:sp>
    </p:spTree>
    <p:extLst>
      <p:ext uri="{BB962C8B-B14F-4D97-AF65-F5344CB8AC3E}">
        <p14:creationId xmlns:p14="http://schemas.microsoft.com/office/powerpoint/2010/main" val="20381985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FBE726-D88E-CF8B-D478-539360149F37}"/>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2E74B9EF-C256-6D91-66A9-7528EF5B9ACD}"/>
              </a:ext>
            </a:extLst>
          </p:cNvPr>
          <p:cNvSpPr txBox="1">
            <a:spLocks/>
          </p:cNvSpPr>
          <p:nvPr/>
        </p:nvSpPr>
        <p:spPr>
          <a:xfrm>
            <a:off x="671446" y="305919"/>
            <a:ext cx="9204391" cy="67356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GTA in Program Implement</a:t>
            </a:r>
            <a:r>
              <a:rPr kumimoji="0" lang="en-US" sz="34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ation</a:t>
            </a:r>
          </a:p>
        </p:txBody>
      </p:sp>
      <p:sp>
        <p:nvSpPr>
          <p:cNvPr id="10" name="Content Placeholder 2">
            <a:extLst>
              <a:ext uri="{FF2B5EF4-FFF2-40B4-BE49-F238E27FC236}">
                <a16:creationId xmlns:a16="http://schemas.microsoft.com/office/drawing/2014/main" id="{11D0020B-FA37-DD71-B237-5670361CCE72}"/>
              </a:ext>
            </a:extLst>
          </p:cNvPr>
          <p:cNvSpPr txBox="1">
            <a:spLocks/>
          </p:cNvSpPr>
          <p:nvPr/>
        </p:nvSpPr>
        <p:spPr>
          <a:xfrm>
            <a:off x="667020" y="1739815"/>
            <a:ext cx="7862895" cy="3955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Implementers should ask questions such as the following: </a:t>
            </a:r>
          </a:p>
        </p:txBody>
      </p:sp>
      <p:sp>
        <p:nvSpPr>
          <p:cNvPr id="2" name="Rounded Rectangle 1">
            <a:extLst>
              <a:ext uri="{FF2B5EF4-FFF2-40B4-BE49-F238E27FC236}">
                <a16:creationId xmlns:a16="http://schemas.microsoft.com/office/drawing/2014/main" id="{DF92DA5D-FEF4-EE6D-9DE6-6B89DDF85F08}"/>
              </a:ext>
            </a:extLst>
          </p:cNvPr>
          <p:cNvSpPr/>
          <p:nvPr/>
        </p:nvSpPr>
        <p:spPr>
          <a:xfrm>
            <a:off x="440572" y="2135390"/>
            <a:ext cx="11346875" cy="3480219"/>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7" name="Content Placeholder 2">
            <a:extLst>
              <a:ext uri="{FF2B5EF4-FFF2-40B4-BE49-F238E27FC236}">
                <a16:creationId xmlns:a16="http://schemas.microsoft.com/office/drawing/2014/main" id="{F625FD80-AE94-D308-33E3-95484187CF8C}"/>
              </a:ext>
            </a:extLst>
          </p:cNvPr>
          <p:cNvSpPr txBox="1">
            <a:spLocks/>
          </p:cNvSpPr>
          <p:nvPr/>
        </p:nvSpPr>
        <p:spPr>
          <a:xfrm>
            <a:off x="577775" y="2279366"/>
            <a:ext cx="11070263" cy="32132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700" u="none" strike="noStrike" kern="1200" cap="none" spc="0" normalizeH="0" baseline="0" noProof="0" dirty="0">
                <a:ln>
                  <a:noFill/>
                </a:ln>
                <a:solidFill>
                  <a:prstClr val="black"/>
                </a:solidFill>
                <a:effectLst/>
                <a:uLnTx/>
                <a:uFillTx/>
                <a:latin typeface="Montserrat" pitchFamily="2" charset="77"/>
                <a:sym typeface="Arial"/>
              </a:rPr>
              <a:t>Are men, women, girls and boys (as appropriate) able to participate fully in program design and implementation</a:t>
            </a:r>
            <a:r>
              <a:rPr lang="en-US" sz="1700" dirty="0">
                <a:solidFill>
                  <a:prstClr val="black"/>
                </a:solidFill>
                <a:latin typeface="Montserrat" pitchFamily="2" charset="77"/>
              </a:rPr>
              <a:t>?</a:t>
            </a:r>
          </a:p>
          <a:p>
            <a:pPr>
              <a:lnSpc>
                <a:spcPct val="100000"/>
              </a:lnSpc>
              <a:spcBef>
                <a:spcPts val="0"/>
              </a:spcBef>
              <a:buClr>
                <a:srgbClr val="A2287E"/>
              </a:buClr>
            </a:pPr>
            <a:endParaRPr lang="en-US" sz="900" dirty="0">
              <a:solidFill>
                <a:prstClr val="black"/>
              </a:solidFill>
              <a:latin typeface="Montserrat" pitchFamily="2" charset="77"/>
            </a:endParaRPr>
          </a:p>
          <a:p>
            <a:pPr>
              <a:lnSpc>
                <a:spcPct val="100000"/>
              </a:lnSpc>
              <a:spcBef>
                <a:spcPts val="0"/>
              </a:spcBef>
              <a:buClr>
                <a:srgbClr val="A2287E"/>
              </a:buClr>
            </a:pPr>
            <a:r>
              <a:rPr lang="en-US" sz="1700" dirty="0">
                <a:solidFill>
                  <a:prstClr val="black"/>
                </a:solidFill>
                <a:latin typeface="Montserrat" pitchFamily="2" charset="77"/>
              </a:rPr>
              <a:t>Are marginalized voices and perspectives of people of all relevant genders and sexual orientations taken into account as workplans are created, reviewed and updated, and are they heard in meetings and in decision-making? </a:t>
            </a:r>
          </a:p>
          <a:p>
            <a:pPr>
              <a:lnSpc>
                <a:spcPct val="100000"/>
              </a:lnSpc>
              <a:spcBef>
                <a:spcPts val="0"/>
              </a:spcBef>
              <a:buClr>
                <a:srgbClr val="A2287E"/>
              </a:buClr>
            </a:pPr>
            <a:endParaRPr lang="en-US" sz="900" dirty="0">
              <a:solidFill>
                <a:prstClr val="black"/>
              </a:solidFill>
              <a:latin typeface="Montserrat" pitchFamily="2" charset="77"/>
            </a:endParaRPr>
          </a:p>
          <a:p>
            <a:pPr>
              <a:lnSpc>
                <a:spcPct val="100000"/>
              </a:lnSpc>
              <a:spcBef>
                <a:spcPts val="0"/>
              </a:spcBef>
              <a:buClr>
                <a:srgbClr val="A2287E"/>
              </a:buClr>
            </a:pPr>
            <a:r>
              <a:rPr lang="en-US" sz="1700" dirty="0">
                <a:solidFill>
                  <a:prstClr val="black"/>
                </a:solidFill>
                <a:latin typeface="Montserrat" pitchFamily="2" charset="77"/>
              </a:rPr>
              <a:t>Is there a balance in representation and leadership between youth, men and women? </a:t>
            </a:r>
          </a:p>
          <a:p>
            <a:pPr>
              <a:lnSpc>
                <a:spcPct val="100000"/>
              </a:lnSpc>
              <a:spcBef>
                <a:spcPts val="0"/>
              </a:spcBef>
              <a:buClr>
                <a:srgbClr val="A2287E"/>
              </a:buClr>
            </a:pPr>
            <a:endParaRPr lang="en-US" sz="900" dirty="0">
              <a:solidFill>
                <a:prstClr val="black"/>
              </a:solidFill>
              <a:latin typeface="Montserrat" pitchFamily="2" charset="77"/>
            </a:endParaRPr>
          </a:p>
          <a:p>
            <a:pPr>
              <a:lnSpc>
                <a:spcPct val="100000"/>
              </a:lnSpc>
              <a:spcBef>
                <a:spcPts val="0"/>
              </a:spcBef>
              <a:buClr>
                <a:srgbClr val="A2287E"/>
              </a:buClr>
            </a:pPr>
            <a:r>
              <a:rPr lang="en-US" sz="1700" dirty="0">
                <a:solidFill>
                  <a:prstClr val="black"/>
                </a:solidFill>
                <a:latin typeface="Montserrat" pitchFamily="2" charset="77"/>
              </a:rPr>
              <a:t>Are men, women, girls and boys (as appropriate) able to benefit from the program equitably?</a:t>
            </a:r>
          </a:p>
          <a:p>
            <a:pPr>
              <a:lnSpc>
                <a:spcPct val="100000"/>
              </a:lnSpc>
              <a:spcBef>
                <a:spcPts val="0"/>
              </a:spcBef>
              <a:buClr>
                <a:srgbClr val="A2287E"/>
              </a:buClr>
            </a:pPr>
            <a:endParaRPr lang="en-US" sz="900" dirty="0">
              <a:solidFill>
                <a:prstClr val="black"/>
              </a:solidFill>
              <a:latin typeface="Montserrat" pitchFamily="2" charset="77"/>
            </a:endParaRPr>
          </a:p>
          <a:p>
            <a:pPr>
              <a:lnSpc>
                <a:spcPct val="100000"/>
              </a:lnSpc>
              <a:spcBef>
                <a:spcPts val="0"/>
              </a:spcBef>
              <a:buClr>
                <a:srgbClr val="A2287E"/>
              </a:buClr>
            </a:pPr>
            <a:r>
              <a:rPr lang="en-US" sz="1700" dirty="0">
                <a:solidFill>
                  <a:prstClr val="black"/>
                </a:solidFill>
                <a:latin typeface="Montserrat" pitchFamily="2" charset="77"/>
              </a:rPr>
              <a:t>Is the program being implemented in a way that provides safe access for participants? Does participation in program activities put individuals at increased risk of violence, ridicule or other ill treatment?</a:t>
            </a:r>
          </a:p>
        </p:txBody>
      </p:sp>
      <p:sp>
        <p:nvSpPr>
          <p:cNvPr id="22" name="TextBox 21">
            <a:extLst>
              <a:ext uri="{FF2B5EF4-FFF2-40B4-BE49-F238E27FC236}">
                <a16:creationId xmlns:a16="http://schemas.microsoft.com/office/drawing/2014/main" id="{B415B763-D500-461C-0DEE-4612B32B4A42}"/>
              </a:ext>
            </a:extLst>
          </p:cNvPr>
          <p:cNvSpPr txBox="1"/>
          <p:nvPr/>
        </p:nvSpPr>
        <p:spPr>
          <a:xfrm>
            <a:off x="5938455" y="5674551"/>
            <a:ext cx="5726208"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0" i="0" u="none" strike="noStrike" kern="0" cap="none" spc="0" normalizeH="0" baseline="0" noProof="0" dirty="0">
                <a:ln>
                  <a:noFill/>
                </a:ln>
                <a:solidFill>
                  <a:prstClr val="black"/>
                </a:solidFill>
                <a:effectLst/>
                <a:uLnTx/>
                <a:uFillTx/>
                <a:latin typeface="Montserrat" pitchFamily="2" charset="77"/>
                <a:cs typeface="Arial"/>
                <a:sym typeface="Arial"/>
              </a:rPr>
              <a:t>Source: Adapted from FHI 360 Gender Integration Framework 2012</a:t>
            </a:r>
          </a:p>
        </p:txBody>
      </p:sp>
      <p:sp>
        <p:nvSpPr>
          <p:cNvPr id="21" name="Content Placeholder 2">
            <a:extLst>
              <a:ext uri="{FF2B5EF4-FFF2-40B4-BE49-F238E27FC236}">
                <a16:creationId xmlns:a16="http://schemas.microsoft.com/office/drawing/2014/main" id="{515A4D68-6580-488B-B78A-935C887C39B9}"/>
              </a:ext>
            </a:extLst>
          </p:cNvPr>
          <p:cNvSpPr txBox="1">
            <a:spLocks/>
          </p:cNvSpPr>
          <p:nvPr/>
        </p:nvSpPr>
        <p:spPr>
          <a:xfrm>
            <a:off x="667020" y="2983306"/>
            <a:ext cx="10544526" cy="9324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spTree>
    <p:extLst>
      <p:ext uri="{BB962C8B-B14F-4D97-AF65-F5344CB8AC3E}">
        <p14:creationId xmlns:p14="http://schemas.microsoft.com/office/powerpoint/2010/main" val="23391336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0B0A3155-4475-2909-D72E-282484F9E4C4}"/>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D9B7FDFC-5D7B-D295-1B0E-D58CB47F70E5}"/>
              </a:ext>
            </a:extLst>
          </p:cNvPr>
          <p:cNvSpPr txBox="1">
            <a:spLocks noGrp="1"/>
          </p:cNvSpPr>
          <p:nvPr>
            <p:ph type="title"/>
          </p:nvPr>
        </p:nvSpPr>
        <p:spPr>
          <a:xfrm>
            <a:off x="6372496" y="1108361"/>
            <a:ext cx="5238301" cy="2425957"/>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rgbClr val="7F7F7F"/>
              </a:buClr>
              <a:buSzPts val="3600"/>
              <a:buFont typeface="Montserrat ExtraBold"/>
              <a:buNone/>
            </a:pP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Gender transformative approaches: MEL phase</a:t>
            </a:r>
            <a:endParaRPr sz="4000" b="1" kern="1200" cap="all"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endParaRPr>
          </a:p>
        </p:txBody>
      </p:sp>
      <p:grpSp>
        <p:nvGrpSpPr>
          <p:cNvPr id="6" name="Group 5">
            <a:extLst>
              <a:ext uri="{FF2B5EF4-FFF2-40B4-BE49-F238E27FC236}">
                <a16:creationId xmlns:a16="http://schemas.microsoft.com/office/drawing/2014/main" id="{01AA625B-1805-0801-D8DE-342FF794D01D}"/>
              </a:ext>
            </a:extLst>
          </p:cNvPr>
          <p:cNvGrpSpPr/>
          <p:nvPr/>
        </p:nvGrpSpPr>
        <p:grpSpPr>
          <a:xfrm>
            <a:off x="6385197" y="3615377"/>
            <a:ext cx="5279652" cy="675393"/>
            <a:chOff x="6385197" y="3645249"/>
            <a:chExt cx="5279652" cy="675393"/>
          </a:xfrm>
        </p:grpSpPr>
        <p:sp>
          <p:nvSpPr>
            <p:cNvPr id="2" name="Google Shape;47;g30838b89d9c_0_0">
              <a:extLst>
                <a:ext uri="{FF2B5EF4-FFF2-40B4-BE49-F238E27FC236}">
                  <a16:creationId xmlns:a16="http://schemas.microsoft.com/office/drawing/2014/main" id="{86C9D605-CCFE-012D-6BD1-B050D583F4FA}"/>
                </a:ext>
              </a:extLst>
            </p:cNvPr>
            <p:cNvSpPr txBox="1">
              <a:spLocks/>
            </p:cNvSpPr>
            <p:nvPr/>
          </p:nvSpPr>
          <p:spPr>
            <a:xfrm>
              <a:off x="6385197" y="3807367"/>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a:t>
              </a:r>
              <a:r>
                <a:rPr lang="en-US" sz="2800" kern="1200" cap="all" dirty="0">
                  <a:solidFill>
                    <a:prstClr val="black"/>
                  </a:solidFill>
                  <a:latin typeface="Montserrat Light" pitchFamily="2" charset="77"/>
                  <a:ea typeface="+mn-ea"/>
                  <a:cs typeface="+mn-cs"/>
                  <a:sym typeface="Arial"/>
                </a:rPr>
                <a:t>4</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348EDA95-FDDE-3BD7-3E1C-4C56759A5FEB}"/>
                </a:ext>
              </a:extLst>
            </p:cNvPr>
            <p:cNvCxnSpPr>
              <a:cxnSpLocks/>
            </p:cNvCxnSpPr>
            <p:nvPr/>
          </p:nvCxnSpPr>
          <p:spPr>
            <a:xfrm>
              <a:off x="6426548" y="3645249"/>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0064189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0C8BA2-E4AE-9F0D-E237-F6DBB08BD260}"/>
            </a:ext>
          </a:extLst>
        </p:cNvPr>
        <p:cNvGrpSpPr/>
        <p:nvPr/>
      </p:nvGrpSpPr>
      <p:grpSpPr>
        <a:xfrm>
          <a:off x="0" y="0"/>
          <a:ext cx="0" cy="0"/>
          <a:chOff x="0" y="0"/>
          <a:chExt cx="0" cy="0"/>
        </a:xfrm>
      </p:grpSpPr>
      <p:sp>
        <p:nvSpPr>
          <p:cNvPr id="7" name="Rectangular Callout 6">
            <a:extLst>
              <a:ext uri="{FF2B5EF4-FFF2-40B4-BE49-F238E27FC236}">
                <a16:creationId xmlns:a16="http://schemas.microsoft.com/office/drawing/2014/main" id="{4A358123-C306-75C8-889B-398669BA5CEA}"/>
              </a:ext>
            </a:extLst>
          </p:cNvPr>
          <p:cNvSpPr/>
          <p:nvPr/>
        </p:nvSpPr>
        <p:spPr>
          <a:xfrm>
            <a:off x="6096000" y="2226259"/>
            <a:ext cx="5461297" cy="3186546"/>
          </a:xfrm>
          <a:prstGeom prst="wedgeRectCallout">
            <a:avLst>
              <a:gd name="adj1" fmla="val -61155"/>
              <a:gd name="adj2" fmla="val 51038"/>
            </a:avLst>
          </a:prstGeom>
          <a:solidFill>
            <a:schemeClr val="tx2">
              <a:lumMod val="75000"/>
              <a:lumOff val="25000"/>
            </a:schemeClr>
          </a:solidFill>
          <a:ln w="3175">
            <a:solidFill>
              <a:schemeClr val="accent6">
                <a:lumMod val="50000"/>
                <a:alpha val="6000"/>
              </a:schemeClr>
            </a:solidFill>
          </a:ln>
          <a:effectLst>
            <a:outerShdw blurRad="431800" sx="104000" sy="104000" algn="ctr" rotWithShape="0">
              <a:prstClr val="black">
                <a:alpha val="3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prstClr val="white"/>
              </a:solidFill>
              <a:effectLst/>
              <a:uLnTx/>
              <a:uFillTx/>
              <a:latin typeface="Aptos" panose="02110004020202020204"/>
              <a:ea typeface="+mn-ea"/>
              <a:cs typeface="+mn-cs"/>
              <a:sym typeface="Arial"/>
            </a:endParaRPr>
          </a:p>
        </p:txBody>
      </p:sp>
      <p:sp>
        <p:nvSpPr>
          <p:cNvPr id="10" name="Content Placeholder 2">
            <a:extLst>
              <a:ext uri="{FF2B5EF4-FFF2-40B4-BE49-F238E27FC236}">
                <a16:creationId xmlns:a16="http://schemas.microsoft.com/office/drawing/2014/main" id="{D805753E-0D50-310E-D3D9-BC688EDF688D}"/>
              </a:ext>
            </a:extLst>
          </p:cNvPr>
          <p:cNvSpPr txBox="1">
            <a:spLocks/>
          </p:cNvSpPr>
          <p:nvPr/>
        </p:nvSpPr>
        <p:spPr>
          <a:xfrm>
            <a:off x="6537276" y="2496376"/>
            <a:ext cx="4713820" cy="2674021"/>
          </a:xfrm>
          <a:prstGeom prst="rect">
            <a:avLst/>
          </a:prstGeom>
        </p:spPr>
        <p:txBody>
          <a:bodyPr>
            <a:noAutofit/>
          </a:bodyPr>
          <a:lstStyle>
            <a:defPPr marR="0" lvl="0" algn="l" rtl="0">
              <a:lnSpc>
                <a:spcPct val="100000"/>
              </a:lnSpc>
              <a:spcBef>
                <a:spcPts val="0"/>
              </a:spcBef>
              <a:spcAft>
                <a:spcPts val="0"/>
              </a:spcAft>
              <a:defRPr lang="en-US"/>
            </a:defPPr>
            <a:lvl1pPr marL="285750" marR="0" lvl="0" indent="-285750">
              <a:lnSpc>
                <a:spcPct val="100000"/>
              </a:lnSpc>
              <a:spcBef>
                <a:spcPts val="0"/>
              </a:spcBef>
              <a:spcAft>
                <a:spcPts val="0"/>
              </a:spcAft>
              <a:buClr>
                <a:srgbClr val="A2287E"/>
              </a:buClr>
              <a:buFont typeface="Arial" panose="020B0604020202020204" pitchFamily="34" charset="0"/>
              <a:buChar char="•"/>
              <a:defRPr b="0" i="0" u="none" strike="noStrike" cap="none">
                <a:latin typeface="Montserrat" pitchFamily="2" charset="77"/>
              </a:defRPr>
            </a:lvl1pPr>
            <a:lvl2pPr marR="0" lv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lang="en-US" sz="2000" b="1" cap="all" dirty="0">
                <a:solidFill>
                  <a:prstClr val="white"/>
                </a:solidFill>
                <a:latin typeface="Montserrat ExtraBold" pitchFamily="2" charset="77"/>
                <a:cs typeface="Calibri" panose="020F0502020204030204" pitchFamily="34" charset="0"/>
              </a:rPr>
              <a:t>Monitoring AND Evaluation: </a:t>
            </a:r>
            <a:r>
              <a:rPr kumimoji="0" lang="en-US" sz="1800" b="1" u="none" strike="noStrike" kern="0" cap="none" spc="0" normalizeH="0" baseline="0" noProof="0" dirty="0">
                <a:ln>
                  <a:noFill/>
                </a:ln>
                <a:solidFill>
                  <a:prstClr val="white"/>
                </a:solidFill>
                <a:effectLst/>
                <a:uLnTx/>
                <a:uFillTx/>
                <a:latin typeface="Montserrat SemiBold" pitchFamily="2" charset="77"/>
                <a:ea typeface="Calibri" panose="020F0502020204030204" pitchFamily="34" charset="0"/>
                <a:cs typeface="Calibri" panose="020F0502020204030204" pitchFamily="34" charset="0"/>
                <a:sym typeface="Arial"/>
              </a:rPr>
              <a:t>Integrate methods and indicators for measuring gender transformative change at multiple timepoints throughout. Use participatory approaches.</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1800" b="1" u="none" strike="noStrike" kern="0" cap="none" spc="0" normalizeH="0" baseline="0" noProof="0" dirty="0">
              <a:ln>
                <a:noFill/>
              </a:ln>
              <a:solidFill>
                <a:prstClr val="white"/>
              </a:solidFill>
              <a:effectLst/>
              <a:uLnTx/>
              <a:uFillTx/>
              <a:latin typeface="Montserrat SemiBold" pitchFamily="2" charset="77"/>
              <a:ea typeface="Calibri" panose="020F0502020204030204" pitchFamily="34" charset="0"/>
              <a:cs typeface="Calibri" panose="020F0502020204030204" pitchFamily="34" charset="0"/>
              <a:sym typeface="Arial"/>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lang="en-US" sz="2000" b="1" cap="all" dirty="0">
                <a:solidFill>
                  <a:prstClr val="white"/>
                </a:solidFill>
                <a:latin typeface="Montserrat ExtraBold" pitchFamily="2" charset="77"/>
                <a:cs typeface="Calibri" panose="020F0502020204030204" pitchFamily="34" charset="0"/>
              </a:rPr>
              <a:t>Learning: </a:t>
            </a:r>
            <a:r>
              <a:rPr kumimoji="0" lang="en-US" sz="1800" b="1" u="none" strike="noStrike" kern="0" cap="none" spc="0" normalizeH="0" baseline="0" noProof="0" dirty="0">
                <a:ln>
                  <a:noFill/>
                </a:ln>
                <a:solidFill>
                  <a:prstClr val="white"/>
                </a:solidFill>
                <a:effectLst/>
                <a:uLnTx/>
                <a:uFillTx/>
                <a:latin typeface="Montserrat SemiBold" pitchFamily="2" charset="77"/>
                <a:ea typeface="Calibri" panose="020F0502020204030204" pitchFamily="34" charset="0"/>
                <a:cs typeface="Calibri" panose="020F0502020204030204" pitchFamily="34" charset="0"/>
                <a:sym typeface="Arial"/>
              </a:rPr>
              <a:t>Learn from successes and failures. Improve and adapt.</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2000" b="1" i="0" u="none" strike="noStrike" kern="0" cap="none" spc="0" normalizeH="0" baseline="0" noProof="0" dirty="0">
              <a:ln>
                <a:noFill/>
              </a:ln>
              <a:solidFill>
                <a:prstClr val="white"/>
              </a:solidFill>
              <a:effectLst/>
              <a:uLnTx/>
              <a:uFillTx/>
              <a:latin typeface="Montserrat SemiBold" pitchFamily="2" charset="77"/>
              <a:ea typeface="Calibri" panose="020F0502020204030204" pitchFamily="34" charset="0"/>
              <a:cs typeface="Calibri" panose="020F0502020204030204" pitchFamily="34" charset="0"/>
              <a:sym typeface="Arial"/>
            </a:endParaRPr>
          </a:p>
        </p:txBody>
      </p:sp>
      <p:pic>
        <p:nvPicPr>
          <p:cNvPr id="4" name="Picture 3">
            <a:extLst>
              <a:ext uri="{FF2B5EF4-FFF2-40B4-BE49-F238E27FC236}">
                <a16:creationId xmlns:a16="http://schemas.microsoft.com/office/drawing/2014/main" id="{C72F999D-BF4D-CDCC-D6B5-F2F5C85106A9}"/>
              </a:ext>
            </a:extLst>
          </p:cNvPr>
          <p:cNvPicPr>
            <a:picLocks noChangeAspect="1"/>
          </p:cNvPicPr>
          <p:nvPr/>
        </p:nvPicPr>
        <p:blipFill>
          <a:blip r:embed="rId3"/>
          <a:srcRect r="-2" b="459"/>
          <a:stretch/>
        </p:blipFill>
        <p:spPr>
          <a:xfrm>
            <a:off x="634703" y="1089826"/>
            <a:ext cx="4853934" cy="5459413"/>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5" name="Title 1">
            <a:extLst>
              <a:ext uri="{FF2B5EF4-FFF2-40B4-BE49-F238E27FC236}">
                <a16:creationId xmlns:a16="http://schemas.microsoft.com/office/drawing/2014/main" id="{404A61A6-72CD-0D73-B71E-9743D6831C73}"/>
              </a:ext>
            </a:extLst>
          </p:cNvPr>
          <p:cNvSpPr txBox="1">
            <a:spLocks/>
          </p:cNvSpPr>
          <p:nvPr/>
        </p:nvSpPr>
        <p:spPr>
          <a:xfrm>
            <a:off x="533103" y="308761"/>
            <a:ext cx="9083637" cy="59093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GTA in MEL</a:t>
            </a:r>
          </a:p>
        </p:txBody>
      </p:sp>
    </p:spTree>
    <p:extLst>
      <p:ext uri="{BB962C8B-B14F-4D97-AF65-F5344CB8AC3E}">
        <p14:creationId xmlns:p14="http://schemas.microsoft.com/office/powerpoint/2010/main" val="31448911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2579C-0B27-3D63-8BD4-8D5F6BA1F04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710CDAFE-7EEC-B47D-9D43-B991BB37F304}"/>
              </a:ext>
            </a:extLst>
          </p:cNvPr>
          <p:cNvSpPr txBox="1">
            <a:spLocks/>
          </p:cNvSpPr>
          <p:nvPr/>
        </p:nvSpPr>
        <p:spPr>
          <a:xfrm>
            <a:off x="533103" y="308761"/>
            <a:ext cx="9083637" cy="59093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MONITORING AND EVALUATION</a:t>
            </a:r>
          </a:p>
        </p:txBody>
      </p:sp>
      <p:sp>
        <p:nvSpPr>
          <p:cNvPr id="3" name="Rounded Rectangle 2">
            <a:extLst>
              <a:ext uri="{FF2B5EF4-FFF2-40B4-BE49-F238E27FC236}">
                <a16:creationId xmlns:a16="http://schemas.microsoft.com/office/drawing/2014/main" id="{390C46E3-2DC7-DC60-0B42-6120573DBBB8}"/>
              </a:ext>
            </a:extLst>
          </p:cNvPr>
          <p:cNvSpPr/>
          <p:nvPr/>
        </p:nvSpPr>
        <p:spPr>
          <a:xfrm>
            <a:off x="363827" y="1784772"/>
            <a:ext cx="6341773" cy="3191784"/>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6" name="Rounded Rectangle 5">
            <a:extLst>
              <a:ext uri="{FF2B5EF4-FFF2-40B4-BE49-F238E27FC236}">
                <a16:creationId xmlns:a16="http://schemas.microsoft.com/office/drawing/2014/main" id="{CF4790BB-202D-32F8-785B-DF411E55E929}"/>
              </a:ext>
            </a:extLst>
          </p:cNvPr>
          <p:cNvSpPr/>
          <p:nvPr/>
        </p:nvSpPr>
        <p:spPr>
          <a:xfrm>
            <a:off x="6965229" y="1798769"/>
            <a:ext cx="4801099" cy="3191783"/>
          </a:xfrm>
          <a:prstGeom prst="roundRect">
            <a:avLst>
              <a:gd name="adj" fmla="val 362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8" name="Google Shape;320;p12">
            <a:extLst>
              <a:ext uri="{FF2B5EF4-FFF2-40B4-BE49-F238E27FC236}">
                <a16:creationId xmlns:a16="http://schemas.microsoft.com/office/drawing/2014/main" id="{40249B17-EED9-2A12-75A7-B663554E38ED}"/>
              </a:ext>
            </a:extLst>
          </p:cNvPr>
          <p:cNvSpPr txBox="1">
            <a:spLocks/>
          </p:cNvSpPr>
          <p:nvPr/>
        </p:nvSpPr>
        <p:spPr>
          <a:xfrm>
            <a:off x="623456" y="1923605"/>
            <a:ext cx="5971308" cy="2831278"/>
          </a:xfrm>
          <a:prstGeom prst="rect">
            <a:avLst/>
          </a:prstGeom>
        </p:spPr>
        <p:txBody>
          <a:bodyPr/>
          <a:lstStyle>
            <a:defPPr marR="0" lvl="0" algn="l" rtl="0">
              <a:lnSpc>
                <a:spcPct val="100000"/>
              </a:lnSpc>
              <a:spcBef>
                <a:spcPts val="0"/>
              </a:spcBef>
              <a:spcAft>
                <a:spcPts val="0"/>
              </a:spcAft>
            </a:defPPr>
            <a:lvl1pPr marL="228600" indent="-228600" defTabSz="914400" eaLnBrk="1" fontAlgn="auto" latinLnBrk="0" hangingPunct="1">
              <a:buClr>
                <a:srgbClr val="A2287E"/>
              </a:buClr>
              <a:buSzTx/>
              <a:buFont typeface="Arial" panose="020B0604020202020204" pitchFamily="34" charset="0"/>
              <a:buChar char="•"/>
              <a:tabLst/>
              <a:defRPr kumimoji="0" sz="1800" kern="1200" spc="0" normalizeH="0" baseline="0">
                <a:ln>
                  <a:noFill/>
                </a:ln>
                <a:solidFill>
                  <a:prstClr val="black"/>
                </a:solidFill>
                <a:effectLst/>
                <a:uLnTx/>
                <a:uFillTx/>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rgbClr val="A2287E"/>
                </a:solidFill>
                <a:sym typeface="Gill Sans"/>
              </a:rPr>
              <a:t>Monitoring</a:t>
            </a:r>
          </a:p>
          <a:p>
            <a:pPr marL="0" indent="0">
              <a:buNone/>
            </a:pPr>
            <a:endParaRPr lang="en-US" sz="900" b="1" dirty="0">
              <a:solidFill>
                <a:srgbClr val="A2287E"/>
              </a:solidFill>
              <a:sym typeface="Gill Sans"/>
            </a:endParaRPr>
          </a:p>
          <a:p>
            <a:r>
              <a:rPr lang="en-US" dirty="0">
                <a:sym typeface="Gill Sans"/>
              </a:rPr>
              <a:t>Systematic and routine process of gathering information from different parts of a program</a:t>
            </a:r>
          </a:p>
          <a:p>
            <a:endParaRPr lang="en-US" sz="1000" dirty="0">
              <a:sym typeface="Gill Sans"/>
            </a:endParaRPr>
          </a:p>
          <a:p>
            <a:r>
              <a:rPr lang="en-US" dirty="0">
                <a:sym typeface="Gill Sans"/>
              </a:rPr>
              <a:t>Usually focused on short-term outcomes</a:t>
            </a:r>
          </a:p>
          <a:p>
            <a:endParaRPr lang="en-US" sz="1000" dirty="0">
              <a:sym typeface="Gill Sans"/>
            </a:endParaRPr>
          </a:p>
          <a:p>
            <a:r>
              <a:rPr lang="en-US" dirty="0">
                <a:sym typeface="Gill Sans"/>
              </a:rPr>
              <a:t>Usually more focused on implementation process</a:t>
            </a:r>
          </a:p>
          <a:p>
            <a:endParaRPr lang="en-US" sz="1000" dirty="0">
              <a:sym typeface="Gill Sans"/>
            </a:endParaRPr>
          </a:p>
          <a:p>
            <a:r>
              <a:rPr lang="en-US" dirty="0">
                <a:sym typeface="Gill Sans"/>
              </a:rPr>
              <a:t>Generally conducted by people involved in the program</a:t>
            </a:r>
          </a:p>
        </p:txBody>
      </p:sp>
      <p:sp>
        <p:nvSpPr>
          <p:cNvPr id="11" name="Google Shape;320;p12">
            <a:extLst>
              <a:ext uri="{FF2B5EF4-FFF2-40B4-BE49-F238E27FC236}">
                <a16:creationId xmlns:a16="http://schemas.microsoft.com/office/drawing/2014/main" id="{F8D4DE86-F3AE-B707-91E8-4613DEF7ADF1}"/>
              </a:ext>
            </a:extLst>
          </p:cNvPr>
          <p:cNvSpPr txBox="1">
            <a:spLocks/>
          </p:cNvSpPr>
          <p:nvPr/>
        </p:nvSpPr>
        <p:spPr>
          <a:xfrm>
            <a:off x="7183688" y="1918654"/>
            <a:ext cx="4364180" cy="2831279"/>
          </a:xfrm>
          <a:prstGeom prst="rect">
            <a:avLst/>
          </a:prstGeom>
        </p:spPr>
        <p:txBody>
          <a:bodyPr/>
          <a:lstStyle>
            <a:defPPr marR="0" lvl="0" algn="l" rtl="0">
              <a:lnSpc>
                <a:spcPct val="100000"/>
              </a:lnSpc>
              <a:spcBef>
                <a:spcPts val="0"/>
              </a:spcBef>
              <a:spcAft>
                <a:spcPts val="0"/>
              </a:spcAft>
            </a:defPPr>
            <a:lvl1pPr marL="228600" indent="-228600" defTabSz="914400" eaLnBrk="1" fontAlgn="auto" latinLnBrk="0" hangingPunct="1">
              <a:buClr>
                <a:srgbClr val="A2287E"/>
              </a:buClr>
              <a:buSzTx/>
              <a:buFont typeface="Arial" panose="020B0604020202020204" pitchFamily="34" charset="0"/>
              <a:buChar char="•"/>
              <a:tabLst/>
              <a:defRPr kumimoji="0" sz="1800" kern="1200" spc="0" normalizeH="0" baseline="0">
                <a:ln>
                  <a:noFill/>
                </a:ln>
                <a:solidFill>
                  <a:prstClr val="black"/>
                </a:solidFill>
                <a:effectLst/>
                <a:uLnTx/>
                <a:uFillTx/>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rgbClr val="A2287E"/>
                </a:solidFill>
                <a:sym typeface="Gill Sans"/>
              </a:rPr>
              <a:t>Evaluation</a:t>
            </a:r>
          </a:p>
          <a:p>
            <a:pPr marL="0" indent="0">
              <a:buNone/>
            </a:pPr>
            <a:endParaRPr lang="en-US" sz="900" b="1" dirty="0">
              <a:solidFill>
                <a:srgbClr val="A2287E"/>
              </a:solidFill>
              <a:sym typeface="Gill Sans"/>
            </a:endParaRPr>
          </a:p>
          <a:p>
            <a:r>
              <a:rPr lang="en-US" dirty="0">
                <a:sym typeface="Gill Sans"/>
              </a:rPr>
              <a:t>Assessment of an entire program cycle</a:t>
            </a:r>
          </a:p>
          <a:p>
            <a:pPr marL="0" indent="0">
              <a:buNone/>
            </a:pPr>
            <a:endParaRPr lang="en-US" sz="1000" dirty="0">
              <a:sym typeface="Gill Sans"/>
            </a:endParaRPr>
          </a:p>
          <a:p>
            <a:r>
              <a:rPr lang="en-US" dirty="0">
                <a:sym typeface="Gill Sans"/>
              </a:rPr>
              <a:t>Usually long-term</a:t>
            </a:r>
          </a:p>
          <a:p>
            <a:pPr marL="0" indent="0">
              <a:buNone/>
            </a:pPr>
            <a:endParaRPr lang="en-US" sz="1000" dirty="0">
              <a:sym typeface="Gill Sans"/>
            </a:endParaRPr>
          </a:p>
          <a:p>
            <a:r>
              <a:rPr lang="en-US" dirty="0">
                <a:sym typeface="Gill Sans"/>
              </a:rPr>
              <a:t>Usually more focused on program impact</a:t>
            </a:r>
          </a:p>
          <a:p>
            <a:endParaRPr lang="en-US" sz="1000" dirty="0">
              <a:sym typeface="Gill Sans"/>
            </a:endParaRPr>
          </a:p>
          <a:p>
            <a:r>
              <a:rPr lang="en-US" dirty="0">
                <a:sym typeface="Gill Sans"/>
              </a:rPr>
              <a:t>Often conducted by impartial outsiders with M&amp;E background</a:t>
            </a:r>
          </a:p>
          <a:p>
            <a:endParaRPr lang="en-US" dirty="0">
              <a:sym typeface="Gill Sans"/>
            </a:endParaRPr>
          </a:p>
        </p:txBody>
      </p:sp>
      <p:sp>
        <p:nvSpPr>
          <p:cNvPr id="12" name="TextBox 11">
            <a:extLst>
              <a:ext uri="{FF2B5EF4-FFF2-40B4-BE49-F238E27FC236}">
                <a16:creationId xmlns:a16="http://schemas.microsoft.com/office/drawing/2014/main" id="{2AB92724-E04B-F101-7A27-8235C807C575}"/>
              </a:ext>
            </a:extLst>
          </p:cNvPr>
          <p:cNvSpPr txBox="1"/>
          <p:nvPr/>
        </p:nvSpPr>
        <p:spPr>
          <a:xfrm>
            <a:off x="373880" y="5195885"/>
            <a:ext cx="11173988" cy="646331"/>
          </a:xfrm>
          <a:prstGeom prst="rect">
            <a:avLst/>
          </a:prstGeom>
          <a:noFill/>
        </p:spPr>
        <p:txBody>
          <a:bodyPr wrap="square" rtlCol="0">
            <a:spAutoFit/>
          </a:bodyPr>
          <a:lstStyle/>
          <a:p>
            <a:r>
              <a:rPr lang="en-US" sz="1800" dirty="0">
                <a:solidFill>
                  <a:schemeClr val="tx1"/>
                </a:solidFill>
                <a:latin typeface="Montserrat" pitchFamily="2" charset="77"/>
              </a:rPr>
              <a:t>Both </a:t>
            </a:r>
            <a:r>
              <a:rPr lang="en-US" sz="1800" dirty="0">
                <a:solidFill>
                  <a:schemeClr val="tx1"/>
                </a:solidFill>
                <a:latin typeface="Montserrat" pitchFamily="2" charset="77"/>
                <a:sym typeface="Gill Sans"/>
              </a:rPr>
              <a:t>c</a:t>
            </a:r>
            <a:r>
              <a:rPr lang="en-US" sz="1800" dirty="0">
                <a:solidFill>
                  <a:schemeClr val="tx1"/>
                </a:solidFill>
                <a:latin typeface="Montserrat" pitchFamily="2" charset="77"/>
                <a:ea typeface="Gill Sans"/>
                <a:cs typeface="Gill Sans"/>
                <a:sym typeface="Gill Sans"/>
              </a:rPr>
              <a:t>an also be participatory, with insiders having historical and contextual knowledge and/or implementation experience.</a:t>
            </a:r>
          </a:p>
        </p:txBody>
      </p:sp>
      <p:sp>
        <p:nvSpPr>
          <p:cNvPr id="13" name="TextBox 12">
            <a:extLst>
              <a:ext uri="{FF2B5EF4-FFF2-40B4-BE49-F238E27FC236}">
                <a16:creationId xmlns:a16="http://schemas.microsoft.com/office/drawing/2014/main" id="{BDFE8C39-DBDB-D63F-3ED4-B4FA04EB7A24}"/>
              </a:ext>
            </a:extLst>
          </p:cNvPr>
          <p:cNvSpPr txBox="1"/>
          <p:nvPr/>
        </p:nvSpPr>
        <p:spPr>
          <a:xfrm>
            <a:off x="7772401" y="5673899"/>
            <a:ext cx="3993928" cy="276999"/>
          </a:xfrm>
          <a:prstGeom prst="rect">
            <a:avLst/>
          </a:prstGeom>
          <a:noFill/>
        </p:spPr>
        <p:txBody>
          <a:bodyPr wrap="square" rtlCol="0">
            <a:spAutoFit/>
          </a:bodyPr>
          <a:lstStyle/>
          <a:p>
            <a:pPr algn="r"/>
            <a:r>
              <a:rPr lang="en-US" sz="1200" dirty="0">
                <a:solidFill>
                  <a:schemeClr val="tx1"/>
                </a:solidFill>
                <a:latin typeface="Montserrat" pitchFamily="2" charset="77"/>
              </a:rPr>
              <a:t>Source: Adapted from Passages Curriculum 2022</a:t>
            </a:r>
          </a:p>
        </p:txBody>
      </p:sp>
    </p:spTree>
    <p:extLst>
      <p:ext uri="{BB962C8B-B14F-4D97-AF65-F5344CB8AC3E}">
        <p14:creationId xmlns:p14="http://schemas.microsoft.com/office/powerpoint/2010/main" val="7022513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DD247D-8094-C2A7-5042-3F3EDAC2B31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6ED09B3-D288-D715-1260-B9D83F42AD10}"/>
              </a:ext>
            </a:extLst>
          </p:cNvPr>
          <p:cNvSpPr txBox="1">
            <a:spLocks/>
          </p:cNvSpPr>
          <p:nvPr/>
        </p:nvSpPr>
        <p:spPr>
          <a:xfrm>
            <a:off x="533103" y="356616"/>
            <a:ext cx="9083637" cy="92354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From THE Reach-Benefit-Empower framework</a:t>
            </a:r>
          </a:p>
        </p:txBody>
      </p:sp>
      <p:sp>
        <p:nvSpPr>
          <p:cNvPr id="2" name="TextBox 1">
            <a:extLst>
              <a:ext uri="{FF2B5EF4-FFF2-40B4-BE49-F238E27FC236}">
                <a16:creationId xmlns:a16="http://schemas.microsoft.com/office/drawing/2014/main" id="{EAD8C620-8064-12C9-9BDC-F2F43A9B4F22}"/>
              </a:ext>
            </a:extLst>
          </p:cNvPr>
          <p:cNvSpPr txBox="1"/>
          <p:nvPr/>
        </p:nvSpPr>
        <p:spPr>
          <a:xfrm>
            <a:off x="7256565" y="5708832"/>
            <a:ext cx="4110413" cy="276999"/>
          </a:xfrm>
          <a:prstGeom prst="rect">
            <a:avLst/>
          </a:prstGeom>
          <a:noFill/>
        </p:spPr>
        <p:txBody>
          <a:bodyPr wrap="square" rtlCol="0">
            <a:spAutoFit/>
          </a:bodyPr>
          <a:lstStyle/>
          <a:p>
            <a:pPr algn="r"/>
            <a:r>
              <a:rPr lang="en-US" sz="1200" dirty="0">
                <a:solidFill>
                  <a:schemeClr val="tx1"/>
                </a:solidFill>
                <a:latin typeface="Montserrat" pitchFamily="2" charset="77"/>
              </a:rPr>
              <a:t>Sources: Theis 2016; Johnson 2018; Kleiber 2019</a:t>
            </a:r>
          </a:p>
        </p:txBody>
      </p:sp>
      <p:sp>
        <p:nvSpPr>
          <p:cNvPr id="4" name="Chevron 3">
            <a:extLst>
              <a:ext uri="{FF2B5EF4-FFF2-40B4-BE49-F238E27FC236}">
                <a16:creationId xmlns:a16="http://schemas.microsoft.com/office/drawing/2014/main" id="{3BAAE060-1EE8-41FF-82AD-8996E4A017B6}"/>
              </a:ext>
            </a:extLst>
          </p:cNvPr>
          <p:cNvSpPr/>
          <p:nvPr/>
        </p:nvSpPr>
        <p:spPr>
          <a:xfrm>
            <a:off x="1900610" y="1683405"/>
            <a:ext cx="6709990" cy="1080000"/>
          </a:xfrm>
          <a:prstGeom prst="chevron">
            <a:avLst>
              <a:gd name="adj" fmla="val 50855"/>
            </a:avLst>
          </a:prstGeom>
          <a:solidFill>
            <a:srgbClr val="A2287E">
              <a:alpha val="16000"/>
            </a:srgbClr>
          </a:solidFill>
          <a:ln w="6350">
            <a:solidFill>
              <a:schemeClr val="bg1"/>
            </a:solidFill>
          </a:ln>
          <a:effectLst>
            <a:outerShdw blurRad="431800" sx="104000" sy="104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spc="20" dirty="0">
              <a:solidFill>
                <a:schemeClr val="bg1"/>
              </a:solidFill>
              <a:latin typeface="Century Gothic" panose="020B0502020202020204" pitchFamily="34" charset="0"/>
            </a:endParaRPr>
          </a:p>
        </p:txBody>
      </p:sp>
      <p:sp>
        <p:nvSpPr>
          <p:cNvPr id="7" name="Chevron 6">
            <a:extLst>
              <a:ext uri="{FF2B5EF4-FFF2-40B4-BE49-F238E27FC236}">
                <a16:creationId xmlns:a16="http://schemas.microsoft.com/office/drawing/2014/main" id="{D9774D3B-A398-3CBA-78C2-9A75DB20CC8F}"/>
              </a:ext>
            </a:extLst>
          </p:cNvPr>
          <p:cNvSpPr/>
          <p:nvPr/>
        </p:nvSpPr>
        <p:spPr>
          <a:xfrm>
            <a:off x="4982339" y="1683404"/>
            <a:ext cx="6840913" cy="1080000"/>
          </a:xfrm>
          <a:prstGeom prst="chevron">
            <a:avLst>
              <a:gd name="adj" fmla="val 50855"/>
            </a:avLst>
          </a:prstGeom>
          <a:solidFill>
            <a:srgbClr val="A2287E">
              <a:alpha val="26000"/>
            </a:srgbClr>
          </a:solidFill>
          <a:ln w="6350">
            <a:solidFill>
              <a:schemeClr val="bg1"/>
            </a:solidFill>
          </a:ln>
          <a:effectLst>
            <a:outerShdw blurRad="431800" sx="104000" sy="104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spc="20" dirty="0">
              <a:solidFill>
                <a:schemeClr val="bg1"/>
              </a:solidFill>
              <a:latin typeface="Century Gothic" panose="020B0502020202020204" pitchFamily="34" charset="0"/>
            </a:endParaRPr>
          </a:p>
        </p:txBody>
      </p:sp>
      <p:sp>
        <p:nvSpPr>
          <p:cNvPr id="9" name="Chevron 8">
            <a:extLst>
              <a:ext uri="{FF2B5EF4-FFF2-40B4-BE49-F238E27FC236}">
                <a16:creationId xmlns:a16="http://schemas.microsoft.com/office/drawing/2014/main" id="{81F31A6D-5784-0FD4-2D2F-7DEB8637943D}"/>
              </a:ext>
            </a:extLst>
          </p:cNvPr>
          <p:cNvSpPr/>
          <p:nvPr/>
        </p:nvSpPr>
        <p:spPr>
          <a:xfrm>
            <a:off x="8062677" y="1683404"/>
            <a:ext cx="3771084" cy="1080000"/>
          </a:xfrm>
          <a:prstGeom prst="chevron">
            <a:avLst>
              <a:gd name="adj" fmla="val 50855"/>
            </a:avLst>
          </a:prstGeom>
          <a:solidFill>
            <a:srgbClr val="A2287E">
              <a:alpha val="36000"/>
            </a:srgbClr>
          </a:solidFill>
          <a:ln w="6350">
            <a:solidFill>
              <a:schemeClr val="bg1"/>
            </a:solidFill>
          </a:ln>
          <a:effectLst>
            <a:outerShdw blurRad="431800" sx="104000" sy="104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spc="20" dirty="0">
              <a:solidFill>
                <a:schemeClr val="bg1"/>
              </a:solidFill>
              <a:latin typeface="Century Gothic" panose="020B0502020202020204" pitchFamily="34" charset="0"/>
            </a:endParaRPr>
          </a:p>
        </p:txBody>
      </p:sp>
      <p:sp>
        <p:nvSpPr>
          <p:cNvPr id="18" name="TextBox 17">
            <a:extLst>
              <a:ext uri="{FF2B5EF4-FFF2-40B4-BE49-F238E27FC236}">
                <a16:creationId xmlns:a16="http://schemas.microsoft.com/office/drawing/2014/main" id="{4E03D6C2-700B-CE80-A63F-D97798156047}"/>
              </a:ext>
            </a:extLst>
          </p:cNvPr>
          <p:cNvSpPr txBox="1"/>
          <p:nvPr/>
        </p:nvSpPr>
        <p:spPr>
          <a:xfrm>
            <a:off x="2791762" y="1972310"/>
            <a:ext cx="1597794" cy="461665"/>
          </a:xfrm>
          <a:prstGeom prst="rect">
            <a:avLst/>
          </a:prstGeom>
          <a:noFill/>
        </p:spPr>
        <p:txBody>
          <a:bodyPr wrap="square">
            <a:spAutoFit/>
          </a:bodyPr>
          <a:lstStyle/>
          <a:p>
            <a:pPr lvl="0"/>
            <a:r>
              <a:rPr lang="en-US" sz="2400" b="1" kern="1200" cap="all" dirty="0">
                <a:solidFill>
                  <a:schemeClr val="bg1"/>
                </a:solidFill>
                <a:latin typeface="Montserrat" pitchFamily="2" charset="77"/>
                <a:ea typeface="+mj-ea"/>
                <a:cs typeface="Calibri" charset="0"/>
                <a:sym typeface="Montserrat"/>
              </a:rPr>
              <a:t>REACH</a:t>
            </a:r>
          </a:p>
        </p:txBody>
      </p:sp>
      <p:sp>
        <p:nvSpPr>
          <p:cNvPr id="19" name="TextBox 18">
            <a:extLst>
              <a:ext uri="{FF2B5EF4-FFF2-40B4-BE49-F238E27FC236}">
                <a16:creationId xmlns:a16="http://schemas.microsoft.com/office/drawing/2014/main" id="{52C51A36-3569-2037-76A0-ED709B2C84C7}"/>
              </a:ext>
            </a:extLst>
          </p:cNvPr>
          <p:cNvSpPr txBox="1"/>
          <p:nvPr/>
        </p:nvSpPr>
        <p:spPr>
          <a:xfrm>
            <a:off x="5835650" y="1946405"/>
            <a:ext cx="2028721" cy="461665"/>
          </a:xfrm>
          <a:prstGeom prst="rect">
            <a:avLst/>
          </a:prstGeom>
          <a:noFill/>
        </p:spPr>
        <p:txBody>
          <a:bodyPr wrap="square">
            <a:spAutoFit/>
          </a:bodyPr>
          <a:lstStyle/>
          <a:p>
            <a:pPr lvl="0"/>
            <a:r>
              <a:rPr lang="en-US" sz="2400" b="1" kern="1200" cap="all" dirty="0">
                <a:solidFill>
                  <a:schemeClr val="bg1"/>
                </a:solidFill>
                <a:latin typeface="Montserrat" pitchFamily="2" charset="77"/>
                <a:ea typeface="+mj-ea"/>
                <a:cs typeface="Calibri" charset="0"/>
                <a:sym typeface="Montserrat"/>
              </a:rPr>
              <a:t>BENEFIT</a:t>
            </a:r>
          </a:p>
        </p:txBody>
      </p:sp>
      <p:sp>
        <p:nvSpPr>
          <p:cNvPr id="20" name="TextBox 19">
            <a:extLst>
              <a:ext uri="{FF2B5EF4-FFF2-40B4-BE49-F238E27FC236}">
                <a16:creationId xmlns:a16="http://schemas.microsoft.com/office/drawing/2014/main" id="{10A64840-8DC1-B686-0760-3AD962345EA9}"/>
              </a:ext>
            </a:extLst>
          </p:cNvPr>
          <p:cNvSpPr txBox="1"/>
          <p:nvPr/>
        </p:nvSpPr>
        <p:spPr>
          <a:xfrm>
            <a:off x="8864395" y="1963030"/>
            <a:ext cx="2422595" cy="461665"/>
          </a:xfrm>
          <a:prstGeom prst="rect">
            <a:avLst/>
          </a:prstGeom>
          <a:noFill/>
        </p:spPr>
        <p:txBody>
          <a:bodyPr wrap="square">
            <a:spAutoFit/>
          </a:bodyPr>
          <a:lstStyle/>
          <a:p>
            <a:pPr lvl="0"/>
            <a:r>
              <a:rPr lang="en-US" sz="2400" b="1" kern="1200" cap="all" dirty="0">
                <a:solidFill>
                  <a:schemeClr val="bg1"/>
                </a:solidFill>
                <a:latin typeface="Montserrat" pitchFamily="2" charset="77"/>
                <a:ea typeface="+mj-ea"/>
                <a:cs typeface="Calibri" charset="0"/>
                <a:sym typeface="Montserrat"/>
              </a:rPr>
              <a:t>EMPOWER</a:t>
            </a:r>
          </a:p>
        </p:txBody>
      </p:sp>
      <p:grpSp>
        <p:nvGrpSpPr>
          <p:cNvPr id="38" name="Group 37">
            <a:extLst>
              <a:ext uri="{FF2B5EF4-FFF2-40B4-BE49-F238E27FC236}">
                <a16:creationId xmlns:a16="http://schemas.microsoft.com/office/drawing/2014/main" id="{FFC3ADEA-6A52-1E18-1DAB-863ED9765A5A}"/>
              </a:ext>
            </a:extLst>
          </p:cNvPr>
          <p:cNvGrpSpPr/>
          <p:nvPr/>
        </p:nvGrpSpPr>
        <p:grpSpPr>
          <a:xfrm>
            <a:off x="271282" y="2820649"/>
            <a:ext cx="11015708" cy="1409800"/>
            <a:chOff x="198916" y="3254965"/>
            <a:chExt cx="11015708" cy="1409800"/>
          </a:xfrm>
        </p:grpSpPr>
        <p:grpSp>
          <p:nvGrpSpPr>
            <p:cNvPr id="30" name="Group 29">
              <a:extLst>
                <a:ext uri="{FF2B5EF4-FFF2-40B4-BE49-F238E27FC236}">
                  <a16:creationId xmlns:a16="http://schemas.microsoft.com/office/drawing/2014/main" id="{F3EB4918-B8F0-FDA9-D569-5B193A755859}"/>
                </a:ext>
              </a:extLst>
            </p:cNvPr>
            <p:cNvGrpSpPr/>
            <p:nvPr/>
          </p:nvGrpSpPr>
          <p:grpSpPr>
            <a:xfrm>
              <a:off x="1831714" y="3254965"/>
              <a:ext cx="9382910" cy="1409800"/>
              <a:chOff x="1831714" y="3254965"/>
              <a:chExt cx="9382910" cy="1409800"/>
            </a:xfrm>
            <a:effectLst>
              <a:outerShdw blurRad="431800" sx="104000" sy="104000" algn="ctr" rotWithShape="0">
                <a:prstClr val="black">
                  <a:alpha val="16000"/>
                </a:prstClr>
              </a:outerShdw>
            </a:effectLst>
          </p:grpSpPr>
          <p:grpSp>
            <p:nvGrpSpPr>
              <p:cNvPr id="29" name="Group 28">
                <a:extLst>
                  <a:ext uri="{FF2B5EF4-FFF2-40B4-BE49-F238E27FC236}">
                    <a16:creationId xmlns:a16="http://schemas.microsoft.com/office/drawing/2014/main" id="{021E3635-D4E1-C824-229F-C4DCCA2D3393}"/>
                  </a:ext>
                </a:extLst>
              </p:cNvPr>
              <p:cNvGrpSpPr/>
              <p:nvPr/>
            </p:nvGrpSpPr>
            <p:grpSpPr>
              <a:xfrm>
                <a:off x="1831714" y="3254965"/>
                <a:ext cx="6159331" cy="1409800"/>
                <a:chOff x="1831714" y="3254965"/>
                <a:chExt cx="6159331" cy="1409800"/>
              </a:xfrm>
            </p:grpSpPr>
            <p:sp>
              <p:nvSpPr>
                <p:cNvPr id="10" name="Rectangle 9">
                  <a:extLst>
                    <a:ext uri="{FF2B5EF4-FFF2-40B4-BE49-F238E27FC236}">
                      <a16:creationId xmlns:a16="http://schemas.microsoft.com/office/drawing/2014/main" id="{E89035B5-224D-1A03-C7AF-CCE7D7A26272}"/>
                    </a:ext>
                  </a:extLst>
                </p:cNvPr>
                <p:cNvSpPr/>
                <p:nvPr/>
              </p:nvSpPr>
              <p:spPr>
                <a:xfrm>
                  <a:off x="1831714" y="3254965"/>
                  <a:ext cx="3100930" cy="1409800"/>
                </a:xfrm>
                <a:prstGeom prst="rect">
                  <a:avLst/>
                </a:prstGeom>
                <a:solidFill>
                  <a:srgbClr val="A2287E">
                    <a:alpha val="1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23" name="Rectangle 22">
                  <a:extLst>
                    <a:ext uri="{FF2B5EF4-FFF2-40B4-BE49-F238E27FC236}">
                      <a16:creationId xmlns:a16="http://schemas.microsoft.com/office/drawing/2014/main" id="{AEA5D341-28AD-8A3B-774E-08F5BB510AC6}"/>
                    </a:ext>
                  </a:extLst>
                </p:cNvPr>
                <p:cNvSpPr/>
                <p:nvPr/>
              </p:nvSpPr>
              <p:spPr>
                <a:xfrm>
                  <a:off x="4952645" y="3260477"/>
                  <a:ext cx="3038400" cy="1404287"/>
                </a:xfrm>
                <a:prstGeom prst="rect">
                  <a:avLst/>
                </a:prstGeom>
                <a:solidFill>
                  <a:srgbClr val="A2287E">
                    <a:alpha val="3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grpSp>
          <p:sp>
            <p:nvSpPr>
              <p:cNvPr id="25" name="Rectangle 24">
                <a:extLst>
                  <a:ext uri="{FF2B5EF4-FFF2-40B4-BE49-F238E27FC236}">
                    <a16:creationId xmlns:a16="http://schemas.microsoft.com/office/drawing/2014/main" id="{E781EE68-30C6-8D78-D43C-A04D903F91A5}"/>
                  </a:ext>
                </a:extLst>
              </p:cNvPr>
              <p:cNvSpPr/>
              <p:nvPr/>
            </p:nvSpPr>
            <p:spPr>
              <a:xfrm>
                <a:off x="8012981" y="3260477"/>
                <a:ext cx="3201643" cy="1404287"/>
              </a:xfrm>
              <a:prstGeom prst="rect">
                <a:avLst/>
              </a:prstGeom>
              <a:solidFill>
                <a:srgbClr val="A2287E">
                  <a:alpha val="5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grpSp>
        <p:sp>
          <p:nvSpPr>
            <p:cNvPr id="28" name="TextBox 27">
              <a:extLst>
                <a:ext uri="{FF2B5EF4-FFF2-40B4-BE49-F238E27FC236}">
                  <a16:creationId xmlns:a16="http://schemas.microsoft.com/office/drawing/2014/main" id="{9957EB85-D822-C670-5D99-70BB710EB611}"/>
                </a:ext>
              </a:extLst>
            </p:cNvPr>
            <p:cNvSpPr txBox="1"/>
            <p:nvPr/>
          </p:nvSpPr>
          <p:spPr>
            <a:xfrm>
              <a:off x="198916" y="3262546"/>
              <a:ext cx="1553684" cy="720000"/>
            </a:xfrm>
            <a:prstGeom prst="rect">
              <a:avLst/>
            </a:prstGeom>
            <a:solidFill>
              <a:srgbClr val="A2287E">
                <a:alpha val="66000"/>
              </a:srgbClr>
            </a:solidFill>
            <a:ln w="6350">
              <a:solidFill>
                <a:schemeClr val="bg1"/>
              </a:solidFill>
            </a:ln>
            <a:effectLst>
              <a:outerShdw blurRad="431800" sx="104000" sy="104000" algn="ctr" rotWithShape="0">
                <a:prstClr val="black">
                  <a:alpha val="16000"/>
                </a:prstClr>
              </a:outerShdw>
            </a:effectLst>
          </p:spPr>
          <p:txBody>
            <a:bodyPr wrap="square" anchor="ctr">
              <a:spAutoFit/>
            </a:bodyPr>
            <a:lstStyle/>
            <a:p>
              <a:pPr indent="3175" algn="ctr">
                <a:spcBef>
                  <a:spcPts val="1200"/>
                </a:spcBef>
                <a:spcAft>
                  <a:spcPts val="1200"/>
                </a:spcAft>
              </a:pPr>
              <a:r>
                <a:rPr lang="en-US" sz="1600" b="1" dirty="0">
                  <a:latin typeface="Montserrat" pitchFamily="2" charset="77"/>
                </a:rPr>
                <a:t>Objective</a:t>
              </a:r>
            </a:p>
          </p:txBody>
        </p:sp>
        <p:sp>
          <p:nvSpPr>
            <p:cNvPr id="33" name="TextBox 32">
              <a:extLst>
                <a:ext uri="{FF2B5EF4-FFF2-40B4-BE49-F238E27FC236}">
                  <a16:creationId xmlns:a16="http://schemas.microsoft.com/office/drawing/2014/main" id="{61CF3509-576B-A9A1-0C33-C13592E407A6}"/>
                </a:ext>
              </a:extLst>
            </p:cNvPr>
            <p:cNvSpPr txBox="1"/>
            <p:nvPr/>
          </p:nvSpPr>
          <p:spPr>
            <a:xfrm>
              <a:off x="1994393" y="3397771"/>
              <a:ext cx="2405787" cy="584775"/>
            </a:xfrm>
            <a:prstGeom prst="rect">
              <a:avLst/>
            </a:prstGeom>
            <a:noFill/>
          </p:spPr>
          <p:txBody>
            <a:bodyPr wrap="square">
              <a:spAutoFit/>
            </a:bodyPr>
            <a:lstStyle/>
            <a:p>
              <a:r>
                <a:rPr lang="en-US" sz="1600" dirty="0">
                  <a:latin typeface="Montserrat" pitchFamily="2" charset="77"/>
                </a:rPr>
                <a:t>Include women in program activities</a:t>
              </a:r>
            </a:p>
          </p:txBody>
        </p:sp>
        <p:sp>
          <p:nvSpPr>
            <p:cNvPr id="35" name="TextBox 34">
              <a:extLst>
                <a:ext uri="{FF2B5EF4-FFF2-40B4-BE49-F238E27FC236}">
                  <a16:creationId xmlns:a16="http://schemas.microsoft.com/office/drawing/2014/main" id="{1D7E080E-2F67-8809-ED70-84D0B8AEC1C0}"/>
                </a:ext>
              </a:extLst>
            </p:cNvPr>
            <p:cNvSpPr txBox="1"/>
            <p:nvPr/>
          </p:nvSpPr>
          <p:spPr>
            <a:xfrm>
              <a:off x="5183239" y="3397771"/>
              <a:ext cx="2341879" cy="584775"/>
            </a:xfrm>
            <a:prstGeom prst="rect">
              <a:avLst/>
            </a:prstGeom>
            <a:noFill/>
          </p:spPr>
          <p:txBody>
            <a:bodyPr wrap="square">
              <a:spAutoFit/>
            </a:bodyPr>
            <a:lstStyle>
              <a:defPPr marR="0" lvl="0" algn="l" rtl="0">
                <a:lnSpc>
                  <a:spcPct val="100000"/>
                </a:lnSpc>
                <a:spcBef>
                  <a:spcPts val="0"/>
                </a:spcBef>
                <a:spcAft>
                  <a:spcPts val="0"/>
                </a:spcAft>
              </a:defPPr>
              <a:lvl1pPr>
                <a:defRPr sz="1800">
                  <a:latin typeface="Montserrat" pitchFamily="2" charset="77"/>
                </a:defRPr>
              </a:lvl1pPr>
            </a:lstStyle>
            <a:p>
              <a:r>
                <a:rPr lang="en-US" sz="1600" dirty="0"/>
                <a:t>Increase women’s well being </a:t>
              </a:r>
            </a:p>
          </p:txBody>
        </p:sp>
        <p:sp>
          <p:nvSpPr>
            <p:cNvPr id="37" name="TextBox 36">
              <a:extLst>
                <a:ext uri="{FF2B5EF4-FFF2-40B4-BE49-F238E27FC236}">
                  <a16:creationId xmlns:a16="http://schemas.microsoft.com/office/drawing/2014/main" id="{A0DD75DB-8A0D-FFEF-A7D7-D940FB765B7C}"/>
                </a:ext>
              </a:extLst>
            </p:cNvPr>
            <p:cNvSpPr txBox="1"/>
            <p:nvPr/>
          </p:nvSpPr>
          <p:spPr>
            <a:xfrm>
              <a:off x="8165322" y="3417649"/>
              <a:ext cx="2933893" cy="1077218"/>
            </a:xfrm>
            <a:prstGeom prst="rect">
              <a:avLst/>
            </a:prstGeom>
            <a:noFill/>
          </p:spPr>
          <p:txBody>
            <a:bodyPr wrap="square">
              <a:spAutoFit/>
            </a:bodyPr>
            <a:lstStyle>
              <a:defPPr marR="0" lvl="0" algn="l" rtl="0">
                <a:lnSpc>
                  <a:spcPct val="100000"/>
                </a:lnSpc>
                <a:spcBef>
                  <a:spcPts val="0"/>
                </a:spcBef>
                <a:spcAft>
                  <a:spcPts val="0"/>
                </a:spcAft>
                <a:defRPr/>
              </a:defPPr>
              <a:lvl1pPr>
                <a:defRPr sz="1800">
                  <a:latin typeface="Montserrat" pitchFamily="2" charset="77"/>
                </a:defRPr>
              </a:lvl1pPr>
            </a:lstStyle>
            <a:p>
              <a:r>
                <a:rPr lang="en-US" sz="1600" dirty="0"/>
                <a:t>Strengthen the ability of women to make strategic life choices and to put those choices into action</a:t>
              </a:r>
            </a:p>
          </p:txBody>
        </p:sp>
      </p:grpSp>
      <p:grpSp>
        <p:nvGrpSpPr>
          <p:cNvPr id="39" name="Group 38">
            <a:extLst>
              <a:ext uri="{FF2B5EF4-FFF2-40B4-BE49-F238E27FC236}">
                <a16:creationId xmlns:a16="http://schemas.microsoft.com/office/drawing/2014/main" id="{5479E003-1193-9944-C4F4-5542051914E9}"/>
              </a:ext>
            </a:extLst>
          </p:cNvPr>
          <p:cNvGrpSpPr/>
          <p:nvPr/>
        </p:nvGrpSpPr>
        <p:grpSpPr>
          <a:xfrm>
            <a:off x="271282" y="4287694"/>
            <a:ext cx="11015708" cy="1411200"/>
            <a:chOff x="198916" y="3254965"/>
            <a:chExt cx="11015708" cy="1409800"/>
          </a:xfrm>
        </p:grpSpPr>
        <p:grpSp>
          <p:nvGrpSpPr>
            <p:cNvPr id="40" name="Group 39">
              <a:extLst>
                <a:ext uri="{FF2B5EF4-FFF2-40B4-BE49-F238E27FC236}">
                  <a16:creationId xmlns:a16="http://schemas.microsoft.com/office/drawing/2014/main" id="{A58B2DB4-86B0-A1DE-0049-3463777FD0E1}"/>
                </a:ext>
              </a:extLst>
            </p:cNvPr>
            <p:cNvGrpSpPr/>
            <p:nvPr/>
          </p:nvGrpSpPr>
          <p:grpSpPr>
            <a:xfrm>
              <a:off x="1831714" y="3254965"/>
              <a:ext cx="9382910" cy="1409800"/>
              <a:chOff x="1831714" y="3254965"/>
              <a:chExt cx="9382910" cy="1409800"/>
            </a:xfrm>
            <a:effectLst>
              <a:outerShdw blurRad="431800" sx="104000" sy="104000" algn="ctr" rotWithShape="0">
                <a:prstClr val="black">
                  <a:alpha val="16000"/>
                </a:prstClr>
              </a:outerShdw>
            </a:effectLst>
          </p:grpSpPr>
          <p:grpSp>
            <p:nvGrpSpPr>
              <p:cNvPr id="45" name="Group 44">
                <a:extLst>
                  <a:ext uri="{FF2B5EF4-FFF2-40B4-BE49-F238E27FC236}">
                    <a16:creationId xmlns:a16="http://schemas.microsoft.com/office/drawing/2014/main" id="{651A68AB-CE22-8AA0-7BF1-530B26558190}"/>
                  </a:ext>
                </a:extLst>
              </p:cNvPr>
              <p:cNvGrpSpPr/>
              <p:nvPr/>
            </p:nvGrpSpPr>
            <p:grpSpPr>
              <a:xfrm>
                <a:off x="1831714" y="3254965"/>
                <a:ext cx="6159331" cy="1409800"/>
                <a:chOff x="1831714" y="3254965"/>
                <a:chExt cx="6159331" cy="1409800"/>
              </a:xfrm>
            </p:grpSpPr>
            <p:sp>
              <p:nvSpPr>
                <p:cNvPr id="47" name="Rectangle 46">
                  <a:extLst>
                    <a:ext uri="{FF2B5EF4-FFF2-40B4-BE49-F238E27FC236}">
                      <a16:creationId xmlns:a16="http://schemas.microsoft.com/office/drawing/2014/main" id="{49539733-A0FE-66E1-49B0-1C5DAEB89EE4}"/>
                    </a:ext>
                  </a:extLst>
                </p:cNvPr>
                <p:cNvSpPr/>
                <p:nvPr/>
              </p:nvSpPr>
              <p:spPr>
                <a:xfrm>
                  <a:off x="1831714" y="3254965"/>
                  <a:ext cx="3100930" cy="1409800"/>
                </a:xfrm>
                <a:prstGeom prst="rect">
                  <a:avLst/>
                </a:prstGeom>
                <a:solidFill>
                  <a:srgbClr val="A2287E">
                    <a:alpha val="1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48" name="Rectangle 47">
                  <a:extLst>
                    <a:ext uri="{FF2B5EF4-FFF2-40B4-BE49-F238E27FC236}">
                      <a16:creationId xmlns:a16="http://schemas.microsoft.com/office/drawing/2014/main" id="{D7BBA4D1-AF88-9FE8-FF9F-C6CE535636C8}"/>
                    </a:ext>
                  </a:extLst>
                </p:cNvPr>
                <p:cNvSpPr/>
                <p:nvPr/>
              </p:nvSpPr>
              <p:spPr>
                <a:xfrm>
                  <a:off x="4952645" y="3260477"/>
                  <a:ext cx="3038400" cy="1404287"/>
                </a:xfrm>
                <a:prstGeom prst="rect">
                  <a:avLst/>
                </a:prstGeom>
                <a:solidFill>
                  <a:srgbClr val="A2287E">
                    <a:alpha val="3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grpSp>
          <p:sp>
            <p:nvSpPr>
              <p:cNvPr id="46" name="Rectangle 45">
                <a:extLst>
                  <a:ext uri="{FF2B5EF4-FFF2-40B4-BE49-F238E27FC236}">
                    <a16:creationId xmlns:a16="http://schemas.microsoft.com/office/drawing/2014/main" id="{4424CD6A-977E-8398-1B28-9AEBD084367C}"/>
                  </a:ext>
                </a:extLst>
              </p:cNvPr>
              <p:cNvSpPr/>
              <p:nvPr/>
            </p:nvSpPr>
            <p:spPr>
              <a:xfrm>
                <a:off x="8012982" y="3260477"/>
                <a:ext cx="3201642" cy="1404287"/>
              </a:xfrm>
              <a:prstGeom prst="rect">
                <a:avLst/>
              </a:prstGeom>
              <a:solidFill>
                <a:srgbClr val="A2287E">
                  <a:alpha val="5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grpSp>
        <p:sp>
          <p:nvSpPr>
            <p:cNvPr id="41" name="TextBox 40">
              <a:extLst>
                <a:ext uri="{FF2B5EF4-FFF2-40B4-BE49-F238E27FC236}">
                  <a16:creationId xmlns:a16="http://schemas.microsoft.com/office/drawing/2014/main" id="{A7F9BA51-A494-4E07-7BAF-F673A75FB4E3}"/>
                </a:ext>
              </a:extLst>
            </p:cNvPr>
            <p:cNvSpPr txBox="1"/>
            <p:nvPr/>
          </p:nvSpPr>
          <p:spPr>
            <a:xfrm>
              <a:off x="198916" y="3254965"/>
              <a:ext cx="1553684" cy="719286"/>
            </a:xfrm>
            <a:prstGeom prst="rect">
              <a:avLst/>
            </a:prstGeom>
            <a:solidFill>
              <a:srgbClr val="A2287E">
                <a:alpha val="66000"/>
              </a:srgbClr>
            </a:solidFill>
            <a:ln w="6350">
              <a:solidFill>
                <a:schemeClr val="bg1"/>
              </a:solidFill>
            </a:ln>
            <a:effectLst>
              <a:outerShdw blurRad="431800" sx="104000" sy="104000" algn="ctr" rotWithShape="0">
                <a:prstClr val="black">
                  <a:alpha val="16000"/>
                </a:prstClr>
              </a:outerShdw>
            </a:effectLst>
          </p:spPr>
          <p:txBody>
            <a:bodyPr wrap="square" anchor="ctr">
              <a:spAutoFit/>
            </a:bodyPr>
            <a:lstStyle/>
            <a:p>
              <a:pPr indent="3175" algn="ctr">
                <a:spcBef>
                  <a:spcPts val="1200"/>
                </a:spcBef>
                <a:spcAft>
                  <a:spcPts val="1200"/>
                </a:spcAft>
              </a:pPr>
              <a:r>
                <a:rPr lang="en-US" sz="1600" b="1" dirty="0">
                  <a:latin typeface="Montserrat" pitchFamily="2" charset="77"/>
                </a:rPr>
                <a:t>Indicators</a:t>
              </a:r>
            </a:p>
          </p:txBody>
        </p:sp>
        <p:sp>
          <p:nvSpPr>
            <p:cNvPr id="42" name="TextBox 41">
              <a:extLst>
                <a:ext uri="{FF2B5EF4-FFF2-40B4-BE49-F238E27FC236}">
                  <a16:creationId xmlns:a16="http://schemas.microsoft.com/office/drawing/2014/main" id="{DE49206A-C76B-FA24-63A4-4C096F9EF31B}"/>
                </a:ext>
              </a:extLst>
            </p:cNvPr>
            <p:cNvSpPr txBox="1"/>
            <p:nvPr/>
          </p:nvSpPr>
          <p:spPr>
            <a:xfrm>
              <a:off x="1934593" y="3472702"/>
              <a:ext cx="2964835" cy="830173"/>
            </a:xfrm>
            <a:prstGeom prst="rect">
              <a:avLst/>
            </a:prstGeom>
            <a:noFill/>
          </p:spPr>
          <p:txBody>
            <a:bodyPr wrap="square">
              <a:spAutoFit/>
            </a:bodyPr>
            <a:lstStyle/>
            <a:p>
              <a:r>
                <a:rPr lang="en-US" sz="1600" dirty="0">
                  <a:latin typeface="Montserrat" pitchFamily="2" charset="77"/>
                </a:rPr>
                <a:t>Number or proportion of women participating in a project activity</a:t>
              </a:r>
            </a:p>
          </p:txBody>
        </p:sp>
        <p:sp>
          <p:nvSpPr>
            <p:cNvPr id="43" name="TextBox 42">
              <a:extLst>
                <a:ext uri="{FF2B5EF4-FFF2-40B4-BE49-F238E27FC236}">
                  <a16:creationId xmlns:a16="http://schemas.microsoft.com/office/drawing/2014/main" id="{D23D54FC-2387-4A82-506E-3721EE925F56}"/>
                </a:ext>
              </a:extLst>
            </p:cNvPr>
            <p:cNvSpPr txBox="1"/>
            <p:nvPr/>
          </p:nvSpPr>
          <p:spPr>
            <a:xfrm>
              <a:off x="5121473" y="3469229"/>
              <a:ext cx="2754589" cy="830173"/>
            </a:xfrm>
            <a:prstGeom prst="rect">
              <a:avLst/>
            </a:prstGeom>
            <a:noFill/>
          </p:spPr>
          <p:txBody>
            <a:bodyPr wrap="square">
              <a:spAutoFit/>
            </a:bodyPr>
            <a:lstStyle>
              <a:defPPr marR="0" lvl="0" algn="l" rtl="0">
                <a:lnSpc>
                  <a:spcPct val="100000"/>
                </a:lnSpc>
                <a:spcBef>
                  <a:spcPts val="0"/>
                </a:spcBef>
                <a:spcAft>
                  <a:spcPts val="0"/>
                </a:spcAft>
              </a:defPPr>
              <a:lvl1pPr>
                <a:defRPr sz="1800">
                  <a:latin typeface="Montserrat" pitchFamily="2" charset="77"/>
                </a:defRPr>
              </a:lvl1pPr>
            </a:lstStyle>
            <a:p>
              <a:r>
                <a:rPr lang="en-US" sz="1600" dirty="0"/>
                <a:t>Sex-disaggregated data for positive and negative outcome indicators</a:t>
              </a:r>
            </a:p>
          </p:txBody>
        </p:sp>
        <p:sp>
          <p:nvSpPr>
            <p:cNvPr id="44" name="TextBox 43">
              <a:extLst>
                <a:ext uri="{FF2B5EF4-FFF2-40B4-BE49-F238E27FC236}">
                  <a16:creationId xmlns:a16="http://schemas.microsoft.com/office/drawing/2014/main" id="{36F8DF68-744B-07B0-DF0A-D4BF55511C86}"/>
                </a:ext>
              </a:extLst>
            </p:cNvPr>
            <p:cNvSpPr txBox="1"/>
            <p:nvPr/>
          </p:nvSpPr>
          <p:spPr>
            <a:xfrm>
              <a:off x="8291234" y="3449147"/>
              <a:ext cx="2514910" cy="830173"/>
            </a:xfrm>
            <a:prstGeom prst="rect">
              <a:avLst/>
            </a:prstGeom>
            <a:noFill/>
          </p:spPr>
          <p:txBody>
            <a:bodyPr wrap="square">
              <a:spAutoFit/>
            </a:bodyPr>
            <a:lstStyle>
              <a:defPPr marR="0" lvl="0" algn="l" rtl="0">
                <a:lnSpc>
                  <a:spcPct val="100000"/>
                </a:lnSpc>
                <a:spcBef>
                  <a:spcPts val="0"/>
                </a:spcBef>
                <a:spcAft>
                  <a:spcPts val="0"/>
                </a:spcAft>
                <a:defRPr/>
              </a:defPPr>
              <a:lvl1pPr>
                <a:defRPr sz="1800">
                  <a:latin typeface="Montserrat" pitchFamily="2" charset="77"/>
                </a:defRPr>
              </a:lvl1pPr>
            </a:lstStyle>
            <a:p>
              <a:r>
                <a:rPr lang="en-US" sz="1600" dirty="0"/>
                <a:t>Women’s Empowerment in Agriculture Index</a:t>
              </a:r>
            </a:p>
          </p:txBody>
        </p:sp>
      </p:grpSp>
    </p:spTree>
    <p:extLst>
      <p:ext uri="{BB962C8B-B14F-4D97-AF65-F5344CB8AC3E}">
        <p14:creationId xmlns:p14="http://schemas.microsoft.com/office/powerpoint/2010/main" val="4151024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D0ECF-882D-5B44-E480-EEAFB6DB506D}"/>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82168A07-F4FE-42E9-319F-FFA35E71C614}"/>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ts val="18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E2841">
                  <a:lumMod val="75000"/>
                  <a:lumOff val="25000"/>
                </a:srgbClr>
              </a:solidFill>
              <a:effectLst/>
              <a:uLnTx/>
              <a:uFillTx/>
              <a:latin typeface="Century Gothic" panose="020B0502020202020204" pitchFamily="34" charset="0"/>
              <a:ea typeface="+mn-ea"/>
              <a:cs typeface="+mn-cs"/>
            </a:endParaRPr>
          </a:p>
        </p:txBody>
      </p:sp>
      <p:sp>
        <p:nvSpPr>
          <p:cNvPr id="6" name="Text Placeholder 2">
            <a:extLst>
              <a:ext uri="{FF2B5EF4-FFF2-40B4-BE49-F238E27FC236}">
                <a16:creationId xmlns:a16="http://schemas.microsoft.com/office/drawing/2014/main" id="{6BBF5BD5-9705-9000-51B1-77E9C6A91AC7}"/>
              </a:ext>
            </a:extLst>
          </p:cNvPr>
          <p:cNvSpPr>
            <a:spLocks noGrp="1"/>
          </p:cNvSpPr>
          <p:nvPr>
            <p:ph type="body" idx="1"/>
          </p:nvPr>
        </p:nvSpPr>
        <p:spPr>
          <a:xfrm>
            <a:off x="4076450" y="2772215"/>
            <a:ext cx="6882605" cy="1665873"/>
          </a:xfrm>
          <a:noFill/>
          <a:ln>
            <a:noFill/>
          </a:ln>
        </p:spPr>
        <p:txBody>
          <a:bodyPr spcFirstLastPara="1" wrap="square" lIns="91425" tIns="45700" rIns="91425" bIns="45700" anchor="t" anchorCtr="0">
            <a:normAutofit/>
          </a:bodyPr>
          <a:lstStyle/>
          <a:p>
            <a:pPr marL="14288" indent="0"/>
            <a:r>
              <a:rPr lang="en-US" kern="1200" dirty="0">
                <a:solidFill>
                  <a:schemeClr val="tx1"/>
                </a:solidFill>
                <a:latin typeface="Montserrat" pitchFamily="2" charset="77"/>
                <a:ea typeface="+mj-ea"/>
                <a:cs typeface="Calibri" charset="0"/>
                <a:sym typeface="Arial"/>
              </a:rPr>
              <a:t>In chat:</a:t>
            </a:r>
          </a:p>
          <a:p>
            <a:pPr marL="14288" indent="0"/>
            <a:r>
              <a:rPr lang="en-US" sz="1200" b="1" kern="1200" dirty="0">
                <a:solidFill>
                  <a:schemeClr val="tx1"/>
                </a:solidFill>
                <a:latin typeface="Montserrat SemiBold" pitchFamily="2" charset="77"/>
                <a:ea typeface="+mj-ea"/>
                <a:cs typeface="Calibri" charset="0"/>
                <a:sym typeface="Arial"/>
              </a:rPr>
              <a:t> </a:t>
            </a:r>
          </a:p>
          <a:p>
            <a:pPr marL="14288" indent="0"/>
            <a:r>
              <a:rPr lang="en-US" b="1" kern="1200" dirty="0">
                <a:solidFill>
                  <a:schemeClr val="tx1"/>
                </a:solidFill>
                <a:latin typeface="Montserrat SemiBold" pitchFamily="2" charset="77"/>
                <a:ea typeface="+mj-ea"/>
                <a:cs typeface="Calibri" charset="0"/>
                <a:sym typeface="Arial"/>
              </a:rPr>
              <a:t>Are there any lingering questions or comments before we dive into Module 3?</a:t>
            </a:r>
          </a:p>
        </p:txBody>
      </p:sp>
      <p:sp>
        <p:nvSpPr>
          <p:cNvPr id="10" name="Title 1">
            <a:extLst>
              <a:ext uri="{FF2B5EF4-FFF2-40B4-BE49-F238E27FC236}">
                <a16:creationId xmlns:a16="http://schemas.microsoft.com/office/drawing/2014/main" id="{88962254-71DA-4E50-C935-3967083E4D18}"/>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RECAP</a:t>
            </a:r>
          </a:p>
        </p:txBody>
      </p:sp>
      <p:pic>
        <p:nvPicPr>
          <p:cNvPr id="2" name="Picture 1" descr="A group of people with a smile and a chat&#10;&#10;Description automatically generated with medium confidence">
            <a:extLst>
              <a:ext uri="{FF2B5EF4-FFF2-40B4-BE49-F238E27FC236}">
                <a16:creationId xmlns:a16="http://schemas.microsoft.com/office/drawing/2014/main" id="{143413AB-4AFF-CF3A-8FE5-6AB5749D9815}"/>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410284" y="2579556"/>
            <a:ext cx="2475914" cy="2169942"/>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15516198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FE70B3-CB1A-B5FC-B2C5-2E78304CE121}"/>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ED1A4CA7-B8E3-1573-B3C7-09C7A1BCC163}"/>
              </a:ext>
            </a:extLst>
          </p:cNvPr>
          <p:cNvSpPr txBox="1">
            <a:spLocks/>
          </p:cNvSpPr>
          <p:nvPr/>
        </p:nvSpPr>
        <p:spPr>
          <a:xfrm>
            <a:off x="533103" y="356616"/>
            <a:ext cx="9083637" cy="923543"/>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To THE Reach-Benefit-Empower-Transform (RBET) framework</a:t>
            </a:r>
          </a:p>
        </p:txBody>
      </p:sp>
      <p:sp>
        <p:nvSpPr>
          <p:cNvPr id="2" name="TextBox 1">
            <a:extLst>
              <a:ext uri="{FF2B5EF4-FFF2-40B4-BE49-F238E27FC236}">
                <a16:creationId xmlns:a16="http://schemas.microsoft.com/office/drawing/2014/main" id="{1364F4AE-9F5E-B2DA-07AE-183D4A2CC22B}"/>
              </a:ext>
            </a:extLst>
          </p:cNvPr>
          <p:cNvSpPr txBox="1"/>
          <p:nvPr/>
        </p:nvSpPr>
        <p:spPr>
          <a:xfrm>
            <a:off x="7353465" y="5709764"/>
            <a:ext cx="4110413" cy="276999"/>
          </a:xfrm>
          <a:prstGeom prst="rect">
            <a:avLst/>
          </a:prstGeom>
          <a:noFill/>
        </p:spPr>
        <p:txBody>
          <a:bodyPr wrap="square" rtlCol="0">
            <a:spAutoFit/>
          </a:bodyPr>
          <a:lstStyle/>
          <a:p>
            <a:pPr algn="r"/>
            <a:r>
              <a:rPr lang="en-US" sz="1200" dirty="0">
                <a:solidFill>
                  <a:schemeClr val="tx1"/>
                </a:solidFill>
                <a:latin typeface="Montserrat" pitchFamily="2" charset="77"/>
              </a:rPr>
              <a:t>Sources: Theis 2016; Johnson 2018; Kleiber 2019</a:t>
            </a:r>
          </a:p>
        </p:txBody>
      </p:sp>
      <p:sp>
        <p:nvSpPr>
          <p:cNvPr id="4" name="Chevron 3">
            <a:extLst>
              <a:ext uri="{FF2B5EF4-FFF2-40B4-BE49-F238E27FC236}">
                <a16:creationId xmlns:a16="http://schemas.microsoft.com/office/drawing/2014/main" id="{5E8A8495-B3A9-5672-19BC-23981F68C32F}"/>
              </a:ext>
            </a:extLst>
          </p:cNvPr>
          <p:cNvSpPr/>
          <p:nvPr/>
        </p:nvSpPr>
        <p:spPr>
          <a:xfrm>
            <a:off x="1850916" y="1683405"/>
            <a:ext cx="5301724" cy="1080000"/>
          </a:xfrm>
          <a:prstGeom prst="chevron">
            <a:avLst>
              <a:gd name="adj" fmla="val 50855"/>
            </a:avLst>
          </a:prstGeom>
          <a:solidFill>
            <a:srgbClr val="A2287E">
              <a:alpha val="16000"/>
            </a:srgbClr>
          </a:solidFill>
          <a:ln w="6350">
            <a:solidFill>
              <a:schemeClr val="bg1"/>
            </a:solidFill>
          </a:ln>
          <a:effectLst>
            <a:outerShdw blurRad="431800" sx="104000" sy="104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spc="20" dirty="0">
              <a:solidFill>
                <a:schemeClr val="bg1"/>
              </a:solidFill>
              <a:latin typeface="Century Gothic" panose="020B0502020202020204" pitchFamily="34" charset="0"/>
            </a:endParaRPr>
          </a:p>
        </p:txBody>
      </p:sp>
      <p:sp>
        <p:nvSpPr>
          <p:cNvPr id="7" name="Chevron 6">
            <a:extLst>
              <a:ext uri="{FF2B5EF4-FFF2-40B4-BE49-F238E27FC236}">
                <a16:creationId xmlns:a16="http://schemas.microsoft.com/office/drawing/2014/main" id="{A3B894E5-FC68-E142-BBC9-65F6361ED65D}"/>
              </a:ext>
            </a:extLst>
          </p:cNvPr>
          <p:cNvSpPr/>
          <p:nvPr/>
        </p:nvSpPr>
        <p:spPr>
          <a:xfrm>
            <a:off x="4215354" y="1683404"/>
            <a:ext cx="5223135" cy="1080000"/>
          </a:xfrm>
          <a:prstGeom prst="chevron">
            <a:avLst>
              <a:gd name="adj" fmla="val 50855"/>
            </a:avLst>
          </a:prstGeom>
          <a:solidFill>
            <a:srgbClr val="A2287E">
              <a:alpha val="26000"/>
            </a:srgbClr>
          </a:solidFill>
          <a:ln w="6350">
            <a:solidFill>
              <a:schemeClr val="bg1"/>
            </a:solidFill>
          </a:ln>
          <a:effectLst>
            <a:outerShdw blurRad="431800" sx="104000" sy="104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spc="20" dirty="0">
              <a:solidFill>
                <a:schemeClr val="bg1"/>
              </a:solidFill>
              <a:latin typeface="Century Gothic" panose="020B0502020202020204" pitchFamily="34" charset="0"/>
            </a:endParaRPr>
          </a:p>
        </p:txBody>
      </p:sp>
      <p:sp>
        <p:nvSpPr>
          <p:cNvPr id="9" name="Chevron 8">
            <a:extLst>
              <a:ext uri="{FF2B5EF4-FFF2-40B4-BE49-F238E27FC236}">
                <a16:creationId xmlns:a16="http://schemas.microsoft.com/office/drawing/2014/main" id="{1FFBF8FC-62D5-1D4D-EF3A-E76FEEEA31FF}"/>
              </a:ext>
            </a:extLst>
          </p:cNvPr>
          <p:cNvSpPr/>
          <p:nvPr/>
        </p:nvSpPr>
        <p:spPr>
          <a:xfrm>
            <a:off x="6576325" y="1683398"/>
            <a:ext cx="5301724" cy="1080000"/>
          </a:xfrm>
          <a:prstGeom prst="chevron">
            <a:avLst>
              <a:gd name="adj" fmla="val 50855"/>
            </a:avLst>
          </a:prstGeom>
          <a:solidFill>
            <a:srgbClr val="A2287E">
              <a:alpha val="36000"/>
            </a:srgbClr>
          </a:solidFill>
          <a:ln w="6350">
            <a:solidFill>
              <a:schemeClr val="bg1"/>
            </a:solidFill>
          </a:ln>
          <a:effectLst>
            <a:outerShdw blurRad="431800" sx="104000" sy="104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spc="20" dirty="0">
              <a:solidFill>
                <a:schemeClr val="bg1"/>
              </a:solidFill>
              <a:latin typeface="Century Gothic" panose="020B0502020202020204" pitchFamily="34" charset="0"/>
            </a:endParaRPr>
          </a:p>
        </p:txBody>
      </p:sp>
      <p:sp>
        <p:nvSpPr>
          <p:cNvPr id="18" name="TextBox 17">
            <a:extLst>
              <a:ext uri="{FF2B5EF4-FFF2-40B4-BE49-F238E27FC236}">
                <a16:creationId xmlns:a16="http://schemas.microsoft.com/office/drawing/2014/main" id="{E4B265D8-7001-45F8-2451-F135CC3FFA43}"/>
              </a:ext>
            </a:extLst>
          </p:cNvPr>
          <p:cNvSpPr txBox="1"/>
          <p:nvPr/>
        </p:nvSpPr>
        <p:spPr>
          <a:xfrm>
            <a:off x="2603081" y="1993611"/>
            <a:ext cx="1597794" cy="430887"/>
          </a:xfrm>
          <a:prstGeom prst="rect">
            <a:avLst/>
          </a:prstGeom>
          <a:noFill/>
        </p:spPr>
        <p:txBody>
          <a:bodyPr wrap="square">
            <a:spAutoFit/>
          </a:bodyPr>
          <a:lstStyle/>
          <a:p>
            <a:pPr lvl="0"/>
            <a:r>
              <a:rPr lang="en-US" sz="2200" b="1" kern="1200" cap="all" dirty="0">
                <a:solidFill>
                  <a:schemeClr val="bg1"/>
                </a:solidFill>
                <a:latin typeface="Montserrat" pitchFamily="2" charset="77"/>
                <a:ea typeface="+mj-ea"/>
                <a:cs typeface="Calibri" charset="0"/>
                <a:sym typeface="Montserrat"/>
              </a:rPr>
              <a:t>REACH</a:t>
            </a:r>
          </a:p>
        </p:txBody>
      </p:sp>
      <p:sp>
        <p:nvSpPr>
          <p:cNvPr id="19" name="TextBox 18">
            <a:extLst>
              <a:ext uri="{FF2B5EF4-FFF2-40B4-BE49-F238E27FC236}">
                <a16:creationId xmlns:a16="http://schemas.microsoft.com/office/drawing/2014/main" id="{BFF1EB96-6E3E-8B6B-6B18-41D61F10EA09}"/>
              </a:ext>
            </a:extLst>
          </p:cNvPr>
          <p:cNvSpPr txBox="1"/>
          <p:nvPr/>
        </p:nvSpPr>
        <p:spPr>
          <a:xfrm>
            <a:off x="5023867" y="1993612"/>
            <a:ext cx="2028721" cy="430887"/>
          </a:xfrm>
          <a:prstGeom prst="rect">
            <a:avLst/>
          </a:prstGeom>
          <a:noFill/>
        </p:spPr>
        <p:txBody>
          <a:bodyPr wrap="square">
            <a:spAutoFit/>
          </a:bodyPr>
          <a:lstStyle/>
          <a:p>
            <a:pPr lvl="0"/>
            <a:r>
              <a:rPr lang="en-US" sz="2200" b="1" kern="1200" cap="all" dirty="0">
                <a:solidFill>
                  <a:schemeClr val="bg1"/>
                </a:solidFill>
                <a:latin typeface="Montserrat" pitchFamily="2" charset="77"/>
                <a:ea typeface="+mj-ea"/>
                <a:cs typeface="Calibri" charset="0"/>
                <a:sym typeface="Montserrat"/>
              </a:rPr>
              <a:t>BENEFIT</a:t>
            </a:r>
          </a:p>
        </p:txBody>
      </p:sp>
      <p:sp>
        <p:nvSpPr>
          <p:cNvPr id="10" name="Rectangle 9">
            <a:extLst>
              <a:ext uri="{FF2B5EF4-FFF2-40B4-BE49-F238E27FC236}">
                <a16:creationId xmlns:a16="http://schemas.microsoft.com/office/drawing/2014/main" id="{D10CD08B-4123-52E5-4448-915379FA973A}"/>
              </a:ext>
            </a:extLst>
          </p:cNvPr>
          <p:cNvSpPr/>
          <p:nvPr/>
        </p:nvSpPr>
        <p:spPr>
          <a:xfrm>
            <a:off x="1854385" y="2820649"/>
            <a:ext cx="2301963" cy="1409800"/>
          </a:xfrm>
          <a:prstGeom prst="rect">
            <a:avLst/>
          </a:prstGeom>
          <a:solidFill>
            <a:srgbClr val="A2287E">
              <a:alpha val="1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23" name="Rectangle 22">
            <a:extLst>
              <a:ext uri="{FF2B5EF4-FFF2-40B4-BE49-F238E27FC236}">
                <a16:creationId xmlns:a16="http://schemas.microsoft.com/office/drawing/2014/main" id="{F6EE028B-AF3B-2DC5-F91C-E5DE8BCF587F}"/>
              </a:ext>
            </a:extLst>
          </p:cNvPr>
          <p:cNvSpPr/>
          <p:nvPr/>
        </p:nvSpPr>
        <p:spPr>
          <a:xfrm>
            <a:off x="4215355" y="2826161"/>
            <a:ext cx="2304000" cy="1404287"/>
          </a:xfrm>
          <a:prstGeom prst="rect">
            <a:avLst/>
          </a:prstGeom>
          <a:solidFill>
            <a:srgbClr val="A2287E">
              <a:alpha val="3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25" name="Rectangle 24">
            <a:extLst>
              <a:ext uri="{FF2B5EF4-FFF2-40B4-BE49-F238E27FC236}">
                <a16:creationId xmlns:a16="http://schemas.microsoft.com/office/drawing/2014/main" id="{CEBC65F6-717A-2718-7F5A-91199A374246}"/>
              </a:ext>
            </a:extLst>
          </p:cNvPr>
          <p:cNvSpPr/>
          <p:nvPr/>
        </p:nvSpPr>
        <p:spPr>
          <a:xfrm>
            <a:off x="6576325" y="2826161"/>
            <a:ext cx="2304000" cy="1404287"/>
          </a:xfrm>
          <a:prstGeom prst="rect">
            <a:avLst/>
          </a:prstGeom>
          <a:solidFill>
            <a:srgbClr val="A2287E">
              <a:alpha val="5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28" name="TextBox 27">
            <a:extLst>
              <a:ext uri="{FF2B5EF4-FFF2-40B4-BE49-F238E27FC236}">
                <a16:creationId xmlns:a16="http://schemas.microsoft.com/office/drawing/2014/main" id="{DF1053AB-A11C-0376-DF7A-54A5F7C404B9}"/>
              </a:ext>
            </a:extLst>
          </p:cNvPr>
          <p:cNvSpPr txBox="1"/>
          <p:nvPr/>
        </p:nvSpPr>
        <p:spPr>
          <a:xfrm>
            <a:off x="243731" y="2814479"/>
            <a:ext cx="1553684" cy="684000"/>
          </a:xfrm>
          <a:prstGeom prst="rect">
            <a:avLst/>
          </a:prstGeom>
          <a:solidFill>
            <a:srgbClr val="A2287E">
              <a:alpha val="66000"/>
            </a:srgbClr>
          </a:solidFill>
          <a:ln w="6350">
            <a:solidFill>
              <a:schemeClr val="bg1"/>
            </a:solidFill>
          </a:ln>
          <a:effectLst>
            <a:outerShdw blurRad="431800" sx="104000" sy="104000" algn="ctr" rotWithShape="0">
              <a:prstClr val="black">
                <a:alpha val="16000"/>
              </a:prstClr>
            </a:outerShdw>
          </a:effectLst>
        </p:spPr>
        <p:txBody>
          <a:bodyPr wrap="square" anchor="ctr">
            <a:spAutoFit/>
          </a:bodyPr>
          <a:lstStyle/>
          <a:p>
            <a:pPr indent="3175" algn="ctr">
              <a:spcBef>
                <a:spcPts val="1200"/>
              </a:spcBef>
              <a:spcAft>
                <a:spcPts val="1200"/>
              </a:spcAft>
            </a:pPr>
            <a:r>
              <a:rPr lang="en-US" sz="1600" b="1" dirty="0">
                <a:latin typeface="Montserrat" pitchFamily="2" charset="77"/>
              </a:rPr>
              <a:t>Objective</a:t>
            </a:r>
          </a:p>
        </p:txBody>
      </p:sp>
      <p:sp>
        <p:nvSpPr>
          <p:cNvPr id="33" name="TextBox 32">
            <a:extLst>
              <a:ext uri="{FF2B5EF4-FFF2-40B4-BE49-F238E27FC236}">
                <a16:creationId xmlns:a16="http://schemas.microsoft.com/office/drawing/2014/main" id="{48B7C374-55C7-8C10-1671-61189EAB2ED3}"/>
              </a:ext>
            </a:extLst>
          </p:cNvPr>
          <p:cNvSpPr txBox="1"/>
          <p:nvPr/>
        </p:nvSpPr>
        <p:spPr>
          <a:xfrm>
            <a:off x="1952695" y="2994745"/>
            <a:ext cx="2137735" cy="492443"/>
          </a:xfrm>
          <a:prstGeom prst="rect">
            <a:avLst/>
          </a:prstGeom>
          <a:noFill/>
        </p:spPr>
        <p:txBody>
          <a:bodyPr wrap="square">
            <a:spAutoFit/>
          </a:bodyPr>
          <a:lstStyle/>
          <a:p>
            <a:r>
              <a:rPr lang="en-US" sz="1300" dirty="0">
                <a:latin typeface="Montserrat" pitchFamily="2" charset="77"/>
              </a:rPr>
              <a:t>Include women in program activities</a:t>
            </a:r>
          </a:p>
        </p:txBody>
      </p:sp>
      <p:sp>
        <p:nvSpPr>
          <p:cNvPr id="35" name="TextBox 34">
            <a:extLst>
              <a:ext uri="{FF2B5EF4-FFF2-40B4-BE49-F238E27FC236}">
                <a16:creationId xmlns:a16="http://schemas.microsoft.com/office/drawing/2014/main" id="{C04833D6-9D96-6D31-D85C-EED5D69EB936}"/>
              </a:ext>
            </a:extLst>
          </p:cNvPr>
          <p:cNvSpPr txBox="1"/>
          <p:nvPr/>
        </p:nvSpPr>
        <p:spPr>
          <a:xfrm>
            <a:off x="4337928" y="2994744"/>
            <a:ext cx="1986141" cy="492443"/>
          </a:xfrm>
          <a:prstGeom prst="rect">
            <a:avLst/>
          </a:prstGeom>
          <a:noFill/>
        </p:spPr>
        <p:txBody>
          <a:bodyPr wrap="square">
            <a:spAutoFit/>
          </a:bodyPr>
          <a:lstStyle>
            <a:defPPr marR="0" lvl="0" algn="l" rtl="0">
              <a:lnSpc>
                <a:spcPct val="100000"/>
              </a:lnSpc>
              <a:spcBef>
                <a:spcPts val="0"/>
              </a:spcBef>
              <a:spcAft>
                <a:spcPts val="0"/>
              </a:spcAft>
            </a:defPPr>
            <a:lvl1pPr>
              <a:defRPr sz="1800">
                <a:latin typeface="Montserrat" pitchFamily="2" charset="77"/>
              </a:defRPr>
            </a:lvl1pPr>
          </a:lstStyle>
          <a:p>
            <a:r>
              <a:rPr lang="en-US" sz="1300" dirty="0"/>
              <a:t>Increase women’s well being </a:t>
            </a:r>
          </a:p>
        </p:txBody>
      </p:sp>
      <p:sp>
        <p:nvSpPr>
          <p:cNvPr id="37" name="TextBox 36">
            <a:extLst>
              <a:ext uri="{FF2B5EF4-FFF2-40B4-BE49-F238E27FC236}">
                <a16:creationId xmlns:a16="http://schemas.microsoft.com/office/drawing/2014/main" id="{84EED8DE-A3CB-817E-4759-15D59B7D1712}"/>
              </a:ext>
            </a:extLst>
          </p:cNvPr>
          <p:cNvSpPr txBox="1"/>
          <p:nvPr/>
        </p:nvSpPr>
        <p:spPr>
          <a:xfrm>
            <a:off x="6670044" y="2992396"/>
            <a:ext cx="2106376" cy="1092607"/>
          </a:xfrm>
          <a:prstGeom prst="rect">
            <a:avLst/>
          </a:prstGeom>
          <a:noFill/>
        </p:spPr>
        <p:txBody>
          <a:bodyPr wrap="square">
            <a:spAutoFit/>
          </a:bodyPr>
          <a:lstStyle>
            <a:defPPr marR="0" lvl="0" algn="l" rtl="0">
              <a:lnSpc>
                <a:spcPct val="100000"/>
              </a:lnSpc>
              <a:spcBef>
                <a:spcPts val="0"/>
              </a:spcBef>
              <a:spcAft>
                <a:spcPts val="0"/>
              </a:spcAft>
              <a:defRPr/>
            </a:defPPr>
            <a:lvl1pPr>
              <a:defRPr sz="1800">
                <a:latin typeface="Montserrat" pitchFamily="2" charset="77"/>
              </a:defRPr>
            </a:lvl1pPr>
          </a:lstStyle>
          <a:p>
            <a:r>
              <a:rPr lang="en-US" sz="1300" dirty="0"/>
              <a:t>Strengthen the ability of women to make strategic life choices and to put those choices into action</a:t>
            </a:r>
          </a:p>
        </p:txBody>
      </p:sp>
      <p:sp>
        <p:nvSpPr>
          <p:cNvPr id="47" name="Rectangle 46">
            <a:extLst>
              <a:ext uri="{FF2B5EF4-FFF2-40B4-BE49-F238E27FC236}">
                <a16:creationId xmlns:a16="http://schemas.microsoft.com/office/drawing/2014/main" id="{46541299-70F2-57FA-7E34-86AA8D65AEBF}"/>
              </a:ext>
            </a:extLst>
          </p:cNvPr>
          <p:cNvSpPr/>
          <p:nvPr/>
        </p:nvSpPr>
        <p:spPr>
          <a:xfrm>
            <a:off x="1854385" y="4287694"/>
            <a:ext cx="2301963" cy="1411200"/>
          </a:xfrm>
          <a:prstGeom prst="rect">
            <a:avLst/>
          </a:prstGeom>
          <a:solidFill>
            <a:srgbClr val="A2287E">
              <a:alpha val="1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48" name="Rectangle 47">
            <a:extLst>
              <a:ext uri="{FF2B5EF4-FFF2-40B4-BE49-F238E27FC236}">
                <a16:creationId xmlns:a16="http://schemas.microsoft.com/office/drawing/2014/main" id="{E5ED6BA5-78C6-B9F4-CEAA-1D5AFCFF62BF}"/>
              </a:ext>
            </a:extLst>
          </p:cNvPr>
          <p:cNvSpPr/>
          <p:nvPr/>
        </p:nvSpPr>
        <p:spPr>
          <a:xfrm>
            <a:off x="4213318" y="4293211"/>
            <a:ext cx="2301963" cy="1405682"/>
          </a:xfrm>
          <a:prstGeom prst="rect">
            <a:avLst/>
          </a:prstGeom>
          <a:solidFill>
            <a:srgbClr val="A2287E">
              <a:alpha val="3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46" name="Rectangle 45">
            <a:extLst>
              <a:ext uri="{FF2B5EF4-FFF2-40B4-BE49-F238E27FC236}">
                <a16:creationId xmlns:a16="http://schemas.microsoft.com/office/drawing/2014/main" id="{48CDAE79-D348-97FE-A0E1-2056FF4F2965}"/>
              </a:ext>
            </a:extLst>
          </p:cNvPr>
          <p:cNvSpPr/>
          <p:nvPr/>
        </p:nvSpPr>
        <p:spPr>
          <a:xfrm>
            <a:off x="6572251" y="4293211"/>
            <a:ext cx="2301963" cy="1405682"/>
          </a:xfrm>
          <a:prstGeom prst="rect">
            <a:avLst/>
          </a:prstGeom>
          <a:solidFill>
            <a:srgbClr val="A2287E">
              <a:alpha val="5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41" name="TextBox 40">
            <a:extLst>
              <a:ext uri="{FF2B5EF4-FFF2-40B4-BE49-F238E27FC236}">
                <a16:creationId xmlns:a16="http://schemas.microsoft.com/office/drawing/2014/main" id="{C9B82046-BA32-E8BF-805C-97F05013C2DD}"/>
              </a:ext>
            </a:extLst>
          </p:cNvPr>
          <p:cNvSpPr txBox="1"/>
          <p:nvPr/>
        </p:nvSpPr>
        <p:spPr>
          <a:xfrm>
            <a:off x="243731" y="4287694"/>
            <a:ext cx="1553684" cy="684000"/>
          </a:xfrm>
          <a:prstGeom prst="rect">
            <a:avLst/>
          </a:prstGeom>
          <a:solidFill>
            <a:srgbClr val="A2287E">
              <a:alpha val="66000"/>
            </a:srgbClr>
          </a:solidFill>
          <a:ln w="6350">
            <a:solidFill>
              <a:schemeClr val="bg1"/>
            </a:solidFill>
          </a:ln>
          <a:effectLst>
            <a:outerShdw blurRad="431800" sx="104000" sy="104000" algn="ctr" rotWithShape="0">
              <a:prstClr val="black">
                <a:alpha val="16000"/>
              </a:prstClr>
            </a:outerShdw>
          </a:effectLst>
        </p:spPr>
        <p:txBody>
          <a:bodyPr wrap="square" anchor="ctr">
            <a:spAutoFit/>
          </a:bodyPr>
          <a:lstStyle/>
          <a:p>
            <a:pPr indent="3175" algn="ctr">
              <a:spcBef>
                <a:spcPts val="1200"/>
              </a:spcBef>
              <a:spcAft>
                <a:spcPts val="1200"/>
              </a:spcAft>
            </a:pPr>
            <a:r>
              <a:rPr lang="en-US" sz="1600" b="1" dirty="0">
                <a:latin typeface="Montserrat" pitchFamily="2" charset="77"/>
              </a:rPr>
              <a:t>Indicators</a:t>
            </a:r>
          </a:p>
        </p:txBody>
      </p:sp>
      <p:sp>
        <p:nvSpPr>
          <p:cNvPr id="42" name="TextBox 41">
            <a:extLst>
              <a:ext uri="{FF2B5EF4-FFF2-40B4-BE49-F238E27FC236}">
                <a16:creationId xmlns:a16="http://schemas.microsoft.com/office/drawing/2014/main" id="{F8D14FD3-6545-064E-03D0-6BC32C321848}"/>
              </a:ext>
            </a:extLst>
          </p:cNvPr>
          <p:cNvSpPr txBox="1"/>
          <p:nvPr/>
        </p:nvSpPr>
        <p:spPr>
          <a:xfrm>
            <a:off x="1992094" y="4466936"/>
            <a:ext cx="1962052" cy="892552"/>
          </a:xfrm>
          <a:prstGeom prst="rect">
            <a:avLst/>
          </a:prstGeom>
          <a:noFill/>
        </p:spPr>
        <p:txBody>
          <a:bodyPr wrap="square">
            <a:spAutoFit/>
          </a:bodyPr>
          <a:lstStyle/>
          <a:p>
            <a:r>
              <a:rPr lang="en-US" sz="1300" dirty="0">
                <a:latin typeface="Montserrat" pitchFamily="2" charset="77"/>
              </a:rPr>
              <a:t>Number or proportion of women participating in a project activity</a:t>
            </a:r>
          </a:p>
        </p:txBody>
      </p:sp>
      <p:sp>
        <p:nvSpPr>
          <p:cNvPr id="43" name="TextBox 42">
            <a:extLst>
              <a:ext uri="{FF2B5EF4-FFF2-40B4-BE49-F238E27FC236}">
                <a16:creationId xmlns:a16="http://schemas.microsoft.com/office/drawing/2014/main" id="{94CCC0DD-85A0-2FF6-33B2-F132E9FBD6D8}"/>
              </a:ext>
            </a:extLst>
          </p:cNvPr>
          <p:cNvSpPr txBox="1"/>
          <p:nvPr/>
        </p:nvSpPr>
        <p:spPr>
          <a:xfrm>
            <a:off x="4351886" y="4479031"/>
            <a:ext cx="1986141" cy="892552"/>
          </a:xfrm>
          <a:prstGeom prst="rect">
            <a:avLst/>
          </a:prstGeom>
          <a:noFill/>
        </p:spPr>
        <p:txBody>
          <a:bodyPr wrap="square">
            <a:spAutoFit/>
          </a:bodyPr>
          <a:lstStyle>
            <a:defPPr marR="0" lvl="0" algn="l" rtl="0">
              <a:lnSpc>
                <a:spcPct val="100000"/>
              </a:lnSpc>
              <a:spcBef>
                <a:spcPts val="0"/>
              </a:spcBef>
              <a:spcAft>
                <a:spcPts val="0"/>
              </a:spcAft>
            </a:defPPr>
            <a:lvl1pPr>
              <a:defRPr sz="1800">
                <a:latin typeface="Montserrat" pitchFamily="2" charset="77"/>
              </a:defRPr>
            </a:lvl1pPr>
          </a:lstStyle>
          <a:p>
            <a:r>
              <a:rPr lang="en-US" sz="1300" dirty="0"/>
              <a:t>Sex-disaggregated data for positive and negative outcome indicators</a:t>
            </a:r>
          </a:p>
        </p:txBody>
      </p:sp>
      <p:sp>
        <p:nvSpPr>
          <p:cNvPr id="44" name="TextBox 43">
            <a:extLst>
              <a:ext uri="{FF2B5EF4-FFF2-40B4-BE49-F238E27FC236}">
                <a16:creationId xmlns:a16="http://schemas.microsoft.com/office/drawing/2014/main" id="{4FCD1EAC-CC96-BE71-8EE0-FD5BA60BCA7B}"/>
              </a:ext>
            </a:extLst>
          </p:cNvPr>
          <p:cNvSpPr txBox="1"/>
          <p:nvPr/>
        </p:nvSpPr>
        <p:spPr>
          <a:xfrm>
            <a:off x="6739736" y="4479031"/>
            <a:ext cx="1813326" cy="692497"/>
          </a:xfrm>
          <a:prstGeom prst="rect">
            <a:avLst/>
          </a:prstGeom>
          <a:noFill/>
        </p:spPr>
        <p:txBody>
          <a:bodyPr wrap="square">
            <a:spAutoFit/>
          </a:bodyPr>
          <a:lstStyle>
            <a:defPPr marR="0" lvl="0" algn="l" rtl="0">
              <a:lnSpc>
                <a:spcPct val="100000"/>
              </a:lnSpc>
              <a:spcBef>
                <a:spcPts val="0"/>
              </a:spcBef>
              <a:spcAft>
                <a:spcPts val="0"/>
              </a:spcAft>
              <a:defRPr/>
            </a:defPPr>
            <a:lvl1pPr>
              <a:defRPr sz="1800">
                <a:latin typeface="Montserrat" pitchFamily="2" charset="77"/>
              </a:defRPr>
            </a:lvl1pPr>
          </a:lstStyle>
          <a:p>
            <a:r>
              <a:rPr lang="en-US" sz="1300" dirty="0"/>
              <a:t>Women’s Empowerment in Agriculture Index</a:t>
            </a:r>
          </a:p>
        </p:txBody>
      </p:sp>
      <p:sp>
        <p:nvSpPr>
          <p:cNvPr id="3" name="Chevron 2">
            <a:extLst>
              <a:ext uri="{FF2B5EF4-FFF2-40B4-BE49-F238E27FC236}">
                <a16:creationId xmlns:a16="http://schemas.microsoft.com/office/drawing/2014/main" id="{ED2DA7AD-A9FD-D098-259A-0C9BBE43FB2B}"/>
              </a:ext>
            </a:extLst>
          </p:cNvPr>
          <p:cNvSpPr/>
          <p:nvPr/>
        </p:nvSpPr>
        <p:spPr>
          <a:xfrm>
            <a:off x="8880325" y="1683398"/>
            <a:ext cx="2997724" cy="1080000"/>
          </a:xfrm>
          <a:prstGeom prst="chevron">
            <a:avLst>
              <a:gd name="adj" fmla="val 50855"/>
            </a:avLst>
          </a:prstGeom>
          <a:solidFill>
            <a:srgbClr val="A2287E">
              <a:alpha val="46000"/>
            </a:srgbClr>
          </a:solidFill>
          <a:ln w="6350">
            <a:solidFill>
              <a:schemeClr val="bg1"/>
            </a:solidFill>
          </a:ln>
          <a:effectLst>
            <a:outerShdw blurRad="431800" sx="104000" sy="104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spc="20" dirty="0">
              <a:solidFill>
                <a:schemeClr val="bg1"/>
              </a:solidFill>
              <a:latin typeface="Century Gothic" panose="020B0502020202020204" pitchFamily="34" charset="0"/>
            </a:endParaRPr>
          </a:p>
        </p:txBody>
      </p:sp>
      <p:sp>
        <p:nvSpPr>
          <p:cNvPr id="20" name="TextBox 19">
            <a:extLst>
              <a:ext uri="{FF2B5EF4-FFF2-40B4-BE49-F238E27FC236}">
                <a16:creationId xmlns:a16="http://schemas.microsoft.com/office/drawing/2014/main" id="{2C9307AE-272F-DA41-A774-B548698ACE1C}"/>
              </a:ext>
            </a:extLst>
          </p:cNvPr>
          <p:cNvSpPr txBox="1"/>
          <p:nvPr/>
        </p:nvSpPr>
        <p:spPr>
          <a:xfrm>
            <a:off x="7253572" y="1971712"/>
            <a:ext cx="2422595" cy="430887"/>
          </a:xfrm>
          <a:prstGeom prst="rect">
            <a:avLst/>
          </a:prstGeom>
          <a:noFill/>
        </p:spPr>
        <p:txBody>
          <a:bodyPr wrap="square">
            <a:spAutoFit/>
          </a:bodyPr>
          <a:lstStyle/>
          <a:p>
            <a:pPr lvl="0"/>
            <a:r>
              <a:rPr lang="en-US" sz="2200" b="1" kern="1200" cap="all" dirty="0">
                <a:solidFill>
                  <a:schemeClr val="bg1"/>
                </a:solidFill>
                <a:latin typeface="Montserrat" pitchFamily="2" charset="77"/>
                <a:ea typeface="+mj-ea"/>
                <a:cs typeface="Calibri" charset="0"/>
                <a:sym typeface="Montserrat"/>
              </a:rPr>
              <a:t>EMPOWER</a:t>
            </a:r>
          </a:p>
        </p:txBody>
      </p:sp>
      <p:sp>
        <p:nvSpPr>
          <p:cNvPr id="6" name="Rectangle 5">
            <a:extLst>
              <a:ext uri="{FF2B5EF4-FFF2-40B4-BE49-F238E27FC236}">
                <a16:creationId xmlns:a16="http://schemas.microsoft.com/office/drawing/2014/main" id="{46E6D489-DB8E-2A48-1638-D9F489E14BA5}"/>
              </a:ext>
            </a:extLst>
          </p:cNvPr>
          <p:cNvSpPr/>
          <p:nvPr/>
        </p:nvSpPr>
        <p:spPr>
          <a:xfrm>
            <a:off x="8933294" y="2826161"/>
            <a:ext cx="2415425" cy="1404287"/>
          </a:xfrm>
          <a:prstGeom prst="rect">
            <a:avLst/>
          </a:prstGeom>
          <a:solidFill>
            <a:srgbClr val="A2287E">
              <a:alpha val="7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8" name="TextBox 7">
            <a:extLst>
              <a:ext uri="{FF2B5EF4-FFF2-40B4-BE49-F238E27FC236}">
                <a16:creationId xmlns:a16="http://schemas.microsoft.com/office/drawing/2014/main" id="{049C6169-1C68-043C-8930-6B4076938D78}"/>
              </a:ext>
            </a:extLst>
          </p:cNvPr>
          <p:cNvSpPr txBox="1"/>
          <p:nvPr/>
        </p:nvSpPr>
        <p:spPr>
          <a:xfrm>
            <a:off x="9529598" y="1971712"/>
            <a:ext cx="2422595" cy="430887"/>
          </a:xfrm>
          <a:prstGeom prst="rect">
            <a:avLst/>
          </a:prstGeom>
          <a:noFill/>
        </p:spPr>
        <p:txBody>
          <a:bodyPr wrap="square">
            <a:spAutoFit/>
          </a:bodyPr>
          <a:lstStyle/>
          <a:p>
            <a:pPr lvl="0"/>
            <a:r>
              <a:rPr lang="en-US" sz="2200" b="1" kern="1200" cap="all" dirty="0">
                <a:solidFill>
                  <a:schemeClr val="bg1"/>
                </a:solidFill>
                <a:latin typeface="Montserrat" pitchFamily="2" charset="77"/>
                <a:ea typeface="+mj-ea"/>
                <a:cs typeface="Calibri" charset="0"/>
                <a:sym typeface="Montserrat"/>
              </a:rPr>
              <a:t>transform</a:t>
            </a:r>
          </a:p>
        </p:txBody>
      </p:sp>
      <p:sp>
        <p:nvSpPr>
          <p:cNvPr id="11" name="Rectangle 10">
            <a:extLst>
              <a:ext uri="{FF2B5EF4-FFF2-40B4-BE49-F238E27FC236}">
                <a16:creationId xmlns:a16="http://schemas.microsoft.com/office/drawing/2014/main" id="{D408D0EA-A7AB-D52C-FA2C-05DE09F20132}"/>
              </a:ext>
            </a:extLst>
          </p:cNvPr>
          <p:cNvSpPr/>
          <p:nvPr/>
        </p:nvSpPr>
        <p:spPr>
          <a:xfrm>
            <a:off x="8933294" y="4285437"/>
            <a:ext cx="2415425" cy="1404287"/>
          </a:xfrm>
          <a:prstGeom prst="rect">
            <a:avLst/>
          </a:prstGeom>
          <a:solidFill>
            <a:srgbClr val="A2287E">
              <a:alpha val="76000"/>
            </a:srgb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800" dirty="0">
              <a:latin typeface="Century Gothic" panose="020B0502020202020204" pitchFamily="34" charset="0"/>
            </a:endParaRPr>
          </a:p>
        </p:txBody>
      </p:sp>
      <p:sp>
        <p:nvSpPr>
          <p:cNvPr id="12" name="TextBox 11">
            <a:extLst>
              <a:ext uri="{FF2B5EF4-FFF2-40B4-BE49-F238E27FC236}">
                <a16:creationId xmlns:a16="http://schemas.microsoft.com/office/drawing/2014/main" id="{D0DD0AD5-B7A9-8F54-DC69-0F799A997106}"/>
              </a:ext>
            </a:extLst>
          </p:cNvPr>
          <p:cNvSpPr txBox="1"/>
          <p:nvPr/>
        </p:nvSpPr>
        <p:spPr>
          <a:xfrm>
            <a:off x="8956622" y="2919237"/>
            <a:ext cx="2405310" cy="1292662"/>
          </a:xfrm>
          <a:prstGeom prst="rect">
            <a:avLst/>
          </a:prstGeom>
          <a:noFill/>
        </p:spPr>
        <p:txBody>
          <a:bodyPr wrap="square">
            <a:spAutoFit/>
          </a:bodyPr>
          <a:lstStyle>
            <a:defPPr marR="0" lvl="0" algn="l" rtl="0">
              <a:lnSpc>
                <a:spcPct val="100000"/>
              </a:lnSpc>
              <a:spcBef>
                <a:spcPts val="0"/>
              </a:spcBef>
              <a:spcAft>
                <a:spcPts val="0"/>
              </a:spcAft>
              <a:defRPr/>
            </a:defPPr>
            <a:lvl1pPr>
              <a:defRPr sz="1800">
                <a:latin typeface="Montserrat" pitchFamily="2" charset="77"/>
              </a:defRPr>
            </a:lvl1pPr>
          </a:lstStyle>
          <a:p>
            <a:r>
              <a:rPr lang="en-US" sz="1300" dirty="0"/>
              <a:t>Address the root causes of gender inequality, build agency and change unequal power relations and discriminatory social institutions</a:t>
            </a:r>
          </a:p>
        </p:txBody>
      </p:sp>
      <p:sp>
        <p:nvSpPr>
          <p:cNvPr id="14" name="TextBox 13">
            <a:extLst>
              <a:ext uri="{FF2B5EF4-FFF2-40B4-BE49-F238E27FC236}">
                <a16:creationId xmlns:a16="http://schemas.microsoft.com/office/drawing/2014/main" id="{42982AA9-60BD-C0BD-7B70-94ABD385C135}"/>
              </a:ext>
            </a:extLst>
          </p:cNvPr>
          <p:cNvSpPr txBox="1"/>
          <p:nvPr/>
        </p:nvSpPr>
        <p:spPr>
          <a:xfrm>
            <a:off x="9040865" y="4441276"/>
            <a:ext cx="2216413" cy="1092607"/>
          </a:xfrm>
          <a:prstGeom prst="rect">
            <a:avLst/>
          </a:prstGeom>
          <a:noFill/>
        </p:spPr>
        <p:txBody>
          <a:bodyPr wrap="square">
            <a:spAutoFit/>
          </a:bodyPr>
          <a:lstStyle>
            <a:defPPr marR="0" lvl="0" algn="l" rtl="0">
              <a:lnSpc>
                <a:spcPct val="100000"/>
              </a:lnSpc>
              <a:spcBef>
                <a:spcPts val="0"/>
              </a:spcBef>
              <a:spcAft>
                <a:spcPts val="0"/>
              </a:spcAft>
              <a:defRPr/>
            </a:defPPr>
            <a:lvl1pPr>
              <a:defRPr sz="1300">
                <a:latin typeface="Montserrat" pitchFamily="2" charset="77"/>
              </a:defRPr>
            </a:lvl1pPr>
          </a:lstStyle>
          <a:p>
            <a:r>
              <a:rPr lang="en-US" dirty="0"/>
              <a:t>Women’s decision- making power; gender equitable norms; changes in law and policy</a:t>
            </a:r>
          </a:p>
        </p:txBody>
      </p:sp>
    </p:spTree>
    <p:extLst>
      <p:ext uri="{BB962C8B-B14F-4D97-AF65-F5344CB8AC3E}">
        <p14:creationId xmlns:p14="http://schemas.microsoft.com/office/powerpoint/2010/main" val="15689709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C1A999-CAB9-D7C9-1297-29E9E2CD977B}"/>
            </a:ext>
          </a:extLst>
        </p:cNvPr>
        <p:cNvGrpSpPr/>
        <p:nvPr/>
      </p:nvGrpSpPr>
      <p:grpSpPr>
        <a:xfrm>
          <a:off x="0" y="0"/>
          <a:ext cx="0" cy="0"/>
          <a:chOff x="0" y="0"/>
          <a:chExt cx="0" cy="0"/>
        </a:xfrm>
      </p:grpSpPr>
      <p:sp>
        <p:nvSpPr>
          <p:cNvPr id="16" name="Rounded Rectangle 15">
            <a:extLst>
              <a:ext uri="{FF2B5EF4-FFF2-40B4-BE49-F238E27FC236}">
                <a16:creationId xmlns:a16="http://schemas.microsoft.com/office/drawing/2014/main" id="{5FB67CDF-54FB-7DE4-37DB-55CC52D8EB58}"/>
              </a:ext>
            </a:extLst>
          </p:cNvPr>
          <p:cNvSpPr/>
          <p:nvPr/>
        </p:nvSpPr>
        <p:spPr>
          <a:xfrm>
            <a:off x="0" y="4273826"/>
            <a:ext cx="12192000" cy="1600200"/>
          </a:xfrm>
          <a:prstGeom prst="roundRect">
            <a:avLst>
              <a:gd name="adj" fmla="val 0"/>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5" name="Title 1">
            <a:extLst>
              <a:ext uri="{FF2B5EF4-FFF2-40B4-BE49-F238E27FC236}">
                <a16:creationId xmlns:a16="http://schemas.microsoft.com/office/drawing/2014/main" id="{2D5E4514-2BAD-EA35-232F-0BF14426C57F}"/>
              </a:ext>
            </a:extLst>
          </p:cNvPr>
          <p:cNvSpPr txBox="1">
            <a:spLocks/>
          </p:cNvSpPr>
          <p:nvPr/>
        </p:nvSpPr>
        <p:spPr>
          <a:xfrm>
            <a:off x="533103" y="356616"/>
            <a:ext cx="9083637" cy="68400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Measure at Multiple Timepoints</a:t>
            </a:r>
          </a:p>
        </p:txBody>
      </p:sp>
      <p:sp>
        <p:nvSpPr>
          <p:cNvPr id="13" name="Content Placeholder 2">
            <a:extLst>
              <a:ext uri="{FF2B5EF4-FFF2-40B4-BE49-F238E27FC236}">
                <a16:creationId xmlns:a16="http://schemas.microsoft.com/office/drawing/2014/main" id="{81A486F4-9BD5-F7FB-412C-54B84B8D850F}"/>
              </a:ext>
            </a:extLst>
          </p:cNvPr>
          <p:cNvSpPr txBox="1">
            <a:spLocks/>
          </p:cNvSpPr>
          <p:nvPr/>
        </p:nvSpPr>
        <p:spPr>
          <a:xfrm>
            <a:off x="533103" y="1805821"/>
            <a:ext cx="11049297" cy="22276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lang="en-US" sz="1800" dirty="0">
                <a:latin typeface="Montserrat" pitchFamily="2" charset="77"/>
              </a:rPr>
              <a:t>Keep in mind, social processes are often slow to change</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You can’t expect to see very large GT changes over the course of your project, especially if the timeframe is short</a:t>
            </a:r>
          </a:p>
          <a:p>
            <a:pPr>
              <a:lnSpc>
                <a:spcPct val="100000"/>
              </a:lnSpc>
              <a:spcBef>
                <a:spcPts val="0"/>
              </a:spcBef>
              <a:buClr>
                <a:srgbClr val="A2287E"/>
              </a:buClr>
            </a:pPr>
            <a:endParaRPr lang="en-US" sz="1800" dirty="0">
              <a:latin typeface="Montserrat" pitchFamily="2" charset="77"/>
            </a:endParaRPr>
          </a:p>
          <a:p>
            <a:pPr>
              <a:lnSpc>
                <a:spcPct val="100000"/>
              </a:lnSpc>
              <a:spcBef>
                <a:spcPts val="0"/>
              </a:spcBef>
              <a:buClr>
                <a:srgbClr val="A2287E"/>
              </a:buClr>
            </a:pPr>
            <a:r>
              <a:rPr lang="en-US" sz="1800" dirty="0">
                <a:latin typeface="Montserrat" pitchFamily="2" charset="77"/>
              </a:rPr>
              <a:t>So, in order to capture GTC, you will need to collect: </a:t>
            </a:r>
          </a:p>
          <a:p>
            <a:pPr marL="971550" lvl="1" indent="-285750">
              <a:lnSpc>
                <a:spcPct val="100000"/>
              </a:lnSpc>
              <a:spcBef>
                <a:spcPts val="0"/>
              </a:spcBef>
              <a:buClr>
                <a:srgbClr val="A2287E"/>
              </a:buClr>
              <a:buFont typeface="Wingdings" pitchFamily="2" charset="2"/>
              <a:buChar char="Ø"/>
            </a:pPr>
            <a:r>
              <a:rPr lang="en-US" sz="1800" dirty="0">
                <a:latin typeface="Montserrat" pitchFamily="2" charset="77"/>
              </a:rPr>
              <a:t>data at repeated points </a:t>
            </a:r>
          </a:p>
          <a:p>
            <a:pPr marL="971550" lvl="1" indent="-285750">
              <a:lnSpc>
                <a:spcPct val="100000"/>
              </a:lnSpc>
              <a:spcBef>
                <a:spcPts val="0"/>
              </a:spcBef>
              <a:buClr>
                <a:srgbClr val="A2287E"/>
              </a:buClr>
              <a:buFont typeface="Wingdings" pitchFamily="2" charset="2"/>
              <a:buChar char="Ø"/>
            </a:pPr>
            <a:r>
              <a:rPr lang="en-US" sz="1800" dirty="0">
                <a:latin typeface="Montserrat" pitchFamily="2" charset="77"/>
              </a:rPr>
              <a:t>over ideally a long period of time</a:t>
            </a:r>
          </a:p>
        </p:txBody>
      </p:sp>
      <p:graphicFrame>
        <p:nvGraphicFramePr>
          <p:cNvPr id="15" name="Content Placeholder 4">
            <a:extLst>
              <a:ext uri="{FF2B5EF4-FFF2-40B4-BE49-F238E27FC236}">
                <a16:creationId xmlns:a16="http://schemas.microsoft.com/office/drawing/2014/main" id="{B1E31519-DB74-DC9F-46C0-5C0048843A40}"/>
              </a:ext>
            </a:extLst>
          </p:cNvPr>
          <p:cNvGraphicFramePr>
            <a:graphicFrameLocks/>
          </p:cNvGraphicFramePr>
          <p:nvPr>
            <p:extLst>
              <p:ext uri="{D42A27DB-BD31-4B8C-83A1-F6EECF244321}">
                <p14:modId xmlns:p14="http://schemas.microsoft.com/office/powerpoint/2010/main" val="1230931683"/>
              </p:ext>
            </p:extLst>
          </p:nvPr>
        </p:nvGraphicFramePr>
        <p:xfrm>
          <a:off x="373231" y="4407326"/>
          <a:ext cx="11369040" cy="13772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027446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3BDDBD-9AA9-08AF-A38A-685C5796D7ED}"/>
            </a:ext>
          </a:extLst>
        </p:cNvPr>
        <p:cNvGrpSpPr/>
        <p:nvPr/>
      </p:nvGrpSpPr>
      <p:grpSpPr>
        <a:xfrm>
          <a:off x="0" y="0"/>
          <a:ext cx="0" cy="0"/>
          <a:chOff x="0" y="0"/>
          <a:chExt cx="0" cy="0"/>
        </a:xfrm>
      </p:grpSpPr>
      <p:pic>
        <p:nvPicPr>
          <p:cNvPr id="12" name="Picture 11" descr="A diagram of a diagram of a community&#10;&#10;Description automatically generated with medium confidence">
            <a:extLst>
              <a:ext uri="{FF2B5EF4-FFF2-40B4-BE49-F238E27FC236}">
                <a16:creationId xmlns:a16="http://schemas.microsoft.com/office/drawing/2014/main" id="{5EB2FF4F-38B6-32E4-22FC-A2D30BD6A015}"/>
              </a:ext>
            </a:extLst>
          </p:cNvPr>
          <p:cNvPicPr>
            <a:picLocks noChangeAspect="1"/>
          </p:cNvPicPr>
          <p:nvPr/>
        </p:nvPicPr>
        <p:blipFill>
          <a:blip r:embed="rId3"/>
          <a:stretch>
            <a:fillRect/>
          </a:stretch>
        </p:blipFill>
        <p:spPr>
          <a:xfrm>
            <a:off x="533103" y="1658867"/>
            <a:ext cx="7772400" cy="4313441"/>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5" name="Title 1">
            <a:extLst>
              <a:ext uri="{FF2B5EF4-FFF2-40B4-BE49-F238E27FC236}">
                <a16:creationId xmlns:a16="http://schemas.microsoft.com/office/drawing/2014/main" id="{925355AF-3DAE-967E-207D-89EB6F6E4DFC}"/>
              </a:ext>
            </a:extLst>
          </p:cNvPr>
          <p:cNvSpPr txBox="1">
            <a:spLocks/>
          </p:cNvSpPr>
          <p:nvPr/>
        </p:nvSpPr>
        <p:spPr>
          <a:xfrm>
            <a:off x="533103" y="278296"/>
            <a:ext cx="9083637" cy="57647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Measure at Multiple Levels</a:t>
            </a:r>
          </a:p>
        </p:txBody>
      </p:sp>
      <p:sp>
        <p:nvSpPr>
          <p:cNvPr id="3" name="TextBox 2">
            <a:extLst>
              <a:ext uri="{FF2B5EF4-FFF2-40B4-BE49-F238E27FC236}">
                <a16:creationId xmlns:a16="http://schemas.microsoft.com/office/drawing/2014/main" id="{6AF0603C-1F53-6CBF-4D35-8357F7015AFF}"/>
              </a:ext>
            </a:extLst>
          </p:cNvPr>
          <p:cNvSpPr txBox="1"/>
          <p:nvPr/>
        </p:nvSpPr>
        <p:spPr>
          <a:xfrm>
            <a:off x="8761749" y="3073488"/>
            <a:ext cx="313815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prstClr val="black"/>
                </a:solidFill>
                <a:effectLst/>
                <a:uLnTx/>
                <a:uFillTx/>
                <a:latin typeface="Montserrat" pitchFamily="2" charset="77"/>
                <a:sym typeface="Arial"/>
              </a:rPr>
              <a:t>Remember to measure at multiple levels across the socio-ecological model (SEM)</a:t>
            </a:r>
          </a:p>
        </p:txBody>
      </p:sp>
      <p:sp>
        <p:nvSpPr>
          <p:cNvPr id="11" name="Rectangle 10">
            <a:extLst>
              <a:ext uri="{FF2B5EF4-FFF2-40B4-BE49-F238E27FC236}">
                <a16:creationId xmlns:a16="http://schemas.microsoft.com/office/drawing/2014/main" id="{F0D03037-3868-DC39-86E6-AA79687F3032}"/>
              </a:ext>
            </a:extLst>
          </p:cNvPr>
          <p:cNvSpPr/>
          <p:nvPr/>
        </p:nvSpPr>
        <p:spPr>
          <a:xfrm>
            <a:off x="533103" y="5512430"/>
            <a:ext cx="7772400" cy="54300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62664F0-8000-2BC1-8048-2CB94864A2E6}"/>
              </a:ext>
            </a:extLst>
          </p:cNvPr>
          <p:cNvSpPr txBox="1"/>
          <p:nvPr/>
        </p:nvSpPr>
        <p:spPr>
          <a:xfrm>
            <a:off x="2444090" y="5484356"/>
            <a:ext cx="1465702" cy="338554"/>
          </a:xfrm>
          <a:prstGeom prst="rect">
            <a:avLst/>
          </a:prstGeom>
          <a:solidFill>
            <a:schemeClr val="bg1"/>
          </a:solidFill>
        </p:spPr>
        <p:txBody>
          <a:bodyPr wrap="square" rtlCol="0">
            <a:spAutoFit/>
          </a:bodyPr>
          <a:lstStyle/>
          <a:p>
            <a:r>
              <a:rPr lang="en-US" sz="800" dirty="0">
                <a:latin typeface="Montserrat" pitchFamily="2" charset="77"/>
              </a:rPr>
              <a:t>Couple communication or HH decision-making</a:t>
            </a:r>
          </a:p>
        </p:txBody>
      </p:sp>
      <p:sp>
        <p:nvSpPr>
          <p:cNvPr id="7" name="TextBox 6">
            <a:extLst>
              <a:ext uri="{FF2B5EF4-FFF2-40B4-BE49-F238E27FC236}">
                <a16:creationId xmlns:a16="http://schemas.microsoft.com/office/drawing/2014/main" id="{30A2FA61-A686-9F97-C65F-3EDD11E94D09}"/>
              </a:ext>
            </a:extLst>
          </p:cNvPr>
          <p:cNvSpPr txBox="1"/>
          <p:nvPr/>
        </p:nvSpPr>
        <p:spPr>
          <a:xfrm>
            <a:off x="3931939" y="5492782"/>
            <a:ext cx="1101561" cy="461665"/>
          </a:xfrm>
          <a:prstGeom prst="rect">
            <a:avLst/>
          </a:prstGeom>
          <a:solidFill>
            <a:schemeClr val="bg1"/>
          </a:solidFill>
        </p:spPr>
        <p:txBody>
          <a:bodyPr wrap="square" rtlCol="0">
            <a:spAutoFit/>
          </a:bodyPr>
          <a:lstStyle/>
          <a:p>
            <a:r>
              <a:rPr lang="en-US" sz="800" dirty="0">
                <a:latin typeface="Montserrat" pitchFamily="2" charset="77"/>
              </a:rPr>
              <a:t>Civic committee participation &amp; leadership</a:t>
            </a:r>
          </a:p>
        </p:txBody>
      </p:sp>
      <p:sp>
        <p:nvSpPr>
          <p:cNvPr id="8" name="TextBox 7">
            <a:extLst>
              <a:ext uri="{FF2B5EF4-FFF2-40B4-BE49-F238E27FC236}">
                <a16:creationId xmlns:a16="http://schemas.microsoft.com/office/drawing/2014/main" id="{C462811C-8439-977A-425C-8EFDD3C1A019}"/>
              </a:ext>
            </a:extLst>
          </p:cNvPr>
          <p:cNvSpPr txBox="1"/>
          <p:nvPr/>
        </p:nvSpPr>
        <p:spPr>
          <a:xfrm>
            <a:off x="6301316" y="5465555"/>
            <a:ext cx="1465702" cy="215444"/>
          </a:xfrm>
          <a:prstGeom prst="rect">
            <a:avLst/>
          </a:prstGeom>
          <a:solidFill>
            <a:schemeClr val="bg1"/>
          </a:solidFill>
        </p:spPr>
        <p:txBody>
          <a:bodyPr wrap="square" rtlCol="0">
            <a:spAutoFit/>
          </a:bodyPr>
          <a:lstStyle/>
          <a:p>
            <a:r>
              <a:rPr lang="en-US" sz="800" dirty="0">
                <a:latin typeface="Montserrat" pitchFamily="2" charset="77"/>
              </a:rPr>
              <a:t>Laws &amp; policies</a:t>
            </a:r>
          </a:p>
        </p:txBody>
      </p:sp>
      <p:sp>
        <p:nvSpPr>
          <p:cNvPr id="9" name="TextBox 8">
            <a:extLst>
              <a:ext uri="{FF2B5EF4-FFF2-40B4-BE49-F238E27FC236}">
                <a16:creationId xmlns:a16="http://schemas.microsoft.com/office/drawing/2014/main" id="{04B31F79-04AA-15E6-6D3C-5AE008208BB0}"/>
              </a:ext>
            </a:extLst>
          </p:cNvPr>
          <p:cNvSpPr txBox="1"/>
          <p:nvPr/>
        </p:nvSpPr>
        <p:spPr>
          <a:xfrm>
            <a:off x="5121912" y="5482867"/>
            <a:ext cx="1090392" cy="338554"/>
          </a:xfrm>
          <a:prstGeom prst="rect">
            <a:avLst/>
          </a:prstGeom>
          <a:solidFill>
            <a:schemeClr val="bg1"/>
          </a:solidFill>
        </p:spPr>
        <p:txBody>
          <a:bodyPr wrap="square" rtlCol="0">
            <a:spAutoFit/>
          </a:bodyPr>
          <a:lstStyle/>
          <a:p>
            <a:r>
              <a:rPr lang="en-US" sz="800" dirty="0">
                <a:latin typeface="Montserrat" pitchFamily="2" charset="77"/>
              </a:rPr>
              <a:t>Value chain division of labor</a:t>
            </a:r>
          </a:p>
        </p:txBody>
      </p:sp>
      <p:sp>
        <p:nvSpPr>
          <p:cNvPr id="10" name="TextBox 9">
            <a:extLst>
              <a:ext uri="{FF2B5EF4-FFF2-40B4-BE49-F238E27FC236}">
                <a16:creationId xmlns:a16="http://schemas.microsoft.com/office/drawing/2014/main" id="{85A84F95-B3D5-7AE5-4FD4-D36FA1CF51B0}"/>
              </a:ext>
            </a:extLst>
          </p:cNvPr>
          <p:cNvSpPr txBox="1"/>
          <p:nvPr/>
        </p:nvSpPr>
        <p:spPr>
          <a:xfrm flipH="1">
            <a:off x="1261532" y="5475425"/>
            <a:ext cx="999123" cy="338554"/>
          </a:xfrm>
          <a:prstGeom prst="rect">
            <a:avLst/>
          </a:prstGeom>
          <a:solidFill>
            <a:schemeClr val="bg1"/>
          </a:solidFill>
        </p:spPr>
        <p:txBody>
          <a:bodyPr wrap="square" rtlCol="0">
            <a:spAutoFit/>
          </a:bodyPr>
          <a:lstStyle/>
          <a:p>
            <a:r>
              <a:rPr lang="en-US" sz="800" b="1" dirty="0">
                <a:latin typeface="Montserrat" pitchFamily="2" charset="77"/>
              </a:rPr>
              <a:t>Measure Changes in…</a:t>
            </a:r>
          </a:p>
        </p:txBody>
      </p:sp>
      <p:cxnSp>
        <p:nvCxnSpPr>
          <p:cNvPr id="13" name="Straight Connector 12">
            <a:extLst>
              <a:ext uri="{FF2B5EF4-FFF2-40B4-BE49-F238E27FC236}">
                <a16:creationId xmlns:a16="http://schemas.microsoft.com/office/drawing/2014/main" id="{B9A08E5D-DBE5-47AC-D036-BFF71F01D8B5}"/>
              </a:ext>
            </a:extLst>
          </p:cNvPr>
          <p:cNvCxnSpPr>
            <a:cxnSpLocks/>
          </p:cNvCxnSpPr>
          <p:nvPr/>
        </p:nvCxnSpPr>
        <p:spPr>
          <a:xfrm>
            <a:off x="533103" y="5990697"/>
            <a:ext cx="7772400" cy="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89367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BDFACD-B17B-5178-2E1B-18C2E7F048FA}"/>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7EADA2BF-A0C4-0256-31B1-820B37BCDE64}"/>
              </a:ext>
            </a:extLst>
          </p:cNvPr>
          <p:cNvSpPr txBox="1">
            <a:spLocks/>
          </p:cNvSpPr>
          <p:nvPr/>
        </p:nvSpPr>
        <p:spPr>
          <a:xfrm>
            <a:off x="373231" y="261765"/>
            <a:ext cx="9434986" cy="107539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Measuring gender transformative change = measuring complexity</a:t>
            </a:r>
          </a:p>
        </p:txBody>
      </p:sp>
      <p:sp>
        <p:nvSpPr>
          <p:cNvPr id="13" name="Content Placeholder 2">
            <a:extLst>
              <a:ext uri="{FF2B5EF4-FFF2-40B4-BE49-F238E27FC236}">
                <a16:creationId xmlns:a16="http://schemas.microsoft.com/office/drawing/2014/main" id="{2E4711A0-8C10-52A7-9175-FA2B1E1D525F}"/>
              </a:ext>
            </a:extLst>
          </p:cNvPr>
          <p:cNvSpPr txBox="1">
            <a:spLocks/>
          </p:cNvSpPr>
          <p:nvPr/>
        </p:nvSpPr>
        <p:spPr>
          <a:xfrm>
            <a:off x="409904" y="1973865"/>
            <a:ext cx="5081638" cy="368897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MEL for GTA should seek to capture the complexity and unpredictable processes of gender transformative change by measuring and monitoring:</a:t>
            </a:r>
          </a:p>
          <a:p>
            <a:pPr marL="0" marR="0" lvl="0" indent="0" algn="l" defTabSz="914400" rtl="0" eaLnBrk="1" fontAlgn="auto" latinLnBrk="0" hangingPunct="1">
              <a:lnSpc>
                <a:spcPct val="100000"/>
              </a:lnSpc>
              <a:spcBef>
                <a:spcPts val="0"/>
              </a:spcBef>
              <a:spcAft>
                <a:spcPts val="0"/>
              </a:spcAft>
              <a:buClr>
                <a:srgbClr val="A2287E"/>
              </a:buClr>
              <a:buSzTx/>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Incremental change</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Non-linear change</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Change occurring at different levels of the SEM</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Change occurring outside of </a:t>
            </a:r>
            <a:r>
              <a:rPr lang="en-US" sz="1800" dirty="0">
                <a:solidFill>
                  <a:prstClr val="black"/>
                </a:solidFill>
                <a:latin typeface="Montserrat" pitchFamily="2" charset="77"/>
              </a:rPr>
              <a:t>the </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program that effects GTA </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graphicFrame>
        <p:nvGraphicFramePr>
          <p:cNvPr id="2" name="Chart 1">
            <a:extLst>
              <a:ext uri="{FF2B5EF4-FFF2-40B4-BE49-F238E27FC236}">
                <a16:creationId xmlns:a16="http://schemas.microsoft.com/office/drawing/2014/main" id="{903F4C84-6986-65EE-8F74-9D0EB6D61905}"/>
              </a:ext>
            </a:extLst>
          </p:cNvPr>
          <p:cNvGraphicFramePr>
            <a:graphicFrameLocks/>
          </p:cNvGraphicFramePr>
          <p:nvPr>
            <p:extLst>
              <p:ext uri="{D42A27DB-BD31-4B8C-83A1-F6EECF244321}">
                <p14:modId xmlns:p14="http://schemas.microsoft.com/office/powerpoint/2010/main" val="3498420902"/>
              </p:ext>
            </p:extLst>
          </p:nvPr>
        </p:nvGraphicFramePr>
        <p:xfrm>
          <a:off x="5803267" y="1698997"/>
          <a:ext cx="5978829" cy="3855137"/>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1416533A-041B-CB74-1573-FCA809EA99EE}"/>
              </a:ext>
            </a:extLst>
          </p:cNvPr>
          <p:cNvSpPr txBox="1"/>
          <p:nvPr/>
        </p:nvSpPr>
        <p:spPr>
          <a:xfrm>
            <a:off x="7471654" y="5662843"/>
            <a:ext cx="4352482" cy="276999"/>
          </a:xfrm>
          <a:prstGeom prst="rect">
            <a:avLst/>
          </a:prstGeom>
          <a:noFill/>
        </p:spPr>
        <p:txBody>
          <a:bodyPr wrap="square" rtlCol="0">
            <a:spAutoFit/>
          </a:bodyPr>
          <a:lstStyle/>
          <a:p>
            <a:pPr algn="r"/>
            <a:r>
              <a:rPr lang="en-US" sz="1200" dirty="0">
                <a:solidFill>
                  <a:schemeClr val="tx1"/>
                </a:solidFill>
                <a:latin typeface="Montserrat" pitchFamily="2" charset="77"/>
              </a:rPr>
              <a:t>Image source: Authors</a:t>
            </a:r>
          </a:p>
        </p:txBody>
      </p:sp>
      <p:sp>
        <p:nvSpPr>
          <p:cNvPr id="4" name="TextBox 3">
            <a:extLst>
              <a:ext uri="{FF2B5EF4-FFF2-40B4-BE49-F238E27FC236}">
                <a16:creationId xmlns:a16="http://schemas.microsoft.com/office/drawing/2014/main" id="{209BB4C0-C142-2A06-403C-48F3C826089D}"/>
              </a:ext>
            </a:extLst>
          </p:cNvPr>
          <p:cNvSpPr txBox="1"/>
          <p:nvPr/>
        </p:nvSpPr>
        <p:spPr>
          <a:xfrm>
            <a:off x="884254" y="5662842"/>
            <a:ext cx="4352482" cy="276999"/>
          </a:xfrm>
          <a:prstGeom prst="rect">
            <a:avLst/>
          </a:prstGeom>
          <a:noFill/>
        </p:spPr>
        <p:txBody>
          <a:bodyPr wrap="square" rtlCol="0">
            <a:spAutoFit/>
          </a:bodyPr>
          <a:lstStyle/>
          <a:p>
            <a:pPr algn="r"/>
            <a:r>
              <a:rPr lang="en-US" sz="1200" dirty="0">
                <a:solidFill>
                  <a:schemeClr val="tx1"/>
                </a:solidFill>
                <a:latin typeface="Montserrat" pitchFamily="2" charset="77"/>
              </a:rPr>
              <a:t>Source: </a:t>
            </a:r>
            <a:r>
              <a:rPr lang="en-US" sz="1200" dirty="0" err="1">
                <a:solidFill>
                  <a:schemeClr val="tx1"/>
                </a:solidFill>
                <a:latin typeface="Montserrat" pitchFamily="2" charset="77"/>
              </a:rPr>
              <a:t>Batliwala</a:t>
            </a:r>
            <a:r>
              <a:rPr lang="en-US" sz="1200" dirty="0">
                <a:solidFill>
                  <a:schemeClr val="tx1"/>
                </a:solidFill>
                <a:latin typeface="Montserrat" pitchFamily="2" charset="77"/>
              </a:rPr>
              <a:t> 2006 and 2010</a:t>
            </a:r>
          </a:p>
        </p:txBody>
      </p:sp>
    </p:spTree>
    <p:extLst>
      <p:ext uri="{BB962C8B-B14F-4D97-AF65-F5344CB8AC3E}">
        <p14:creationId xmlns:p14="http://schemas.microsoft.com/office/powerpoint/2010/main" val="2942689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481878-8A48-A580-C02B-771E8CA27299}"/>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ABC08EBD-5F07-FCEF-40FB-E1F8E64550A6}"/>
              </a:ext>
            </a:extLst>
          </p:cNvPr>
          <p:cNvSpPr txBox="1">
            <a:spLocks/>
          </p:cNvSpPr>
          <p:nvPr/>
        </p:nvSpPr>
        <p:spPr>
          <a:xfrm>
            <a:off x="570513" y="350623"/>
            <a:ext cx="8443979" cy="96301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Participatory Action Research (PAR)</a:t>
            </a:r>
          </a:p>
        </p:txBody>
      </p:sp>
      <p:sp>
        <p:nvSpPr>
          <p:cNvPr id="7" name="Content Placeholder 2">
            <a:extLst>
              <a:ext uri="{FF2B5EF4-FFF2-40B4-BE49-F238E27FC236}">
                <a16:creationId xmlns:a16="http://schemas.microsoft.com/office/drawing/2014/main" id="{B7E67497-2005-ED38-D8FC-1EAF2DF5C745}"/>
              </a:ext>
            </a:extLst>
          </p:cNvPr>
          <p:cNvSpPr txBox="1">
            <a:spLocks/>
          </p:cNvSpPr>
          <p:nvPr/>
        </p:nvSpPr>
        <p:spPr>
          <a:xfrm>
            <a:off x="537667" y="3311040"/>
            <a:ext cx="11114822" cy="21450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Aims to create knowledge and address structural inequalities through an iterative cycle where people identify problems, design and implement plans to address them, analyze outcomes, reflect, and learn from them. </a:t>
            </a:r>
          </a:p>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Engages stakeholders throughout the MEL process in the development of indicators, in data contribution, data analysis, </a:t>
            </a:r>
            <a:r>
              <a:rPr lang="en-US" sz="1800" dirty="0">
                <a:solidFill>
                  <a:prstClr val="black"/>
                </a:solidFill>
                <a:latin typeface="Montserrat" pitchFamily="2" charset="77"/>
              </a:rPr>
              <a:t>and</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 interpreting and disseminating results.</a:t>
            </a:r>
          </a:p>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Engages to ensure findings are meaningful, relevant and transparent.</a:t>
            </a:r>
          </a:p>
        </p:txBody>
      </p:sp>
      <p:sp>
        <p:nvSpPr>
          <p:cNvPr id="6" name="Rounded Rectangle 5">
            <a:extLst>
              <a:ext uri="{FF2B5EF4-FFF2-40B4-BE49-F238E27FC236}">
                <a16:creationId xmlns:a16="http://schemas.microsoft.com/office/drawing/2014/main" id="{3A91BE45-F57B-CA3C-3F81-A8D720FB27AE}"/>
              </a:ext>
            </a:extLst>
          </p:cNvPr>
          <p:cNvSpPr/>
          <p:nvPr/>
        </p:nvSpPr>
        <p:spPr>
          <a:xfrm>
            <a:off x="570513" y="1963635"/>
            <a:ext cx="10872855" cy="963012"/>
          </a:xfrm>
          <a:prstGeom prst="roundRect">
            <a:avLst>
              <a:gd name="adj" fmla="val 6518"/>
            </a:avLst>
          </a:prstGeom>
          <a:solidFill>
            <a:schemeClr val="bg1"/>
          </a:solidFill>
          <a:ln w="3175">
            <a:solidFill>
              <a:srgbClr val="A2287E">
                <a:alpha val="6000"/>
              </a:srgbClr>
            </a:solidFill>
          </a:ln>
          <a:effectLst>
            <a:outerShdw blurRad="666470" dist="239752" dir="4980000" sx="100335" sy="100335" algn="ctr" rotWithShape="0">
              <a:prstClr val="black">
                <a:alpha val="34970"/>
              </a:prstClr>
            </a:outerShdw>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prstClr val="black">
                  <a:hueOff val="0"/>
                  <a:satOff val="0"/>
                  <a:lumOff val="0"/>
                  <a:alphaOff val="0"/>
                </a:prstClr>
              </a:solidFill>
              <a:effectLst/>
              <a:uLnTx/>
              <a:uFillTx/>
              <a:latin typeface="Aptos" panose="02110004020202020204"/>
              <a:ea typeface="+mn-ea"/>
              <a:cs typeface="+mn-cs"/>
              <a:sym typeface="Arial"/>
            </a:endParaRPr>
          </a:p>
        </p:txBody>
      </p:sp>
      <p:sp>
        <p:nvSpPr>
          <p:cNvPr id="8" name="Content Placeholder 2">
            <a:extLst>
              <a:ext uri="{FF2B5EF4-FFF2-40B4-BE49-F238E27FC236}">
                <a16:creationId xmlns:a16="http://schemas.microsoft.com/office/drawing/2014/main" id="{55C8BEB7-1D1A-FDD7-3B9C-51F29B1AEBE2}"/>
              </a:ext>
            </a:extLst>
          </p:cNvPr>
          <p:cNvSpPr txBox="1">
            <a:spLocks/>
          </p:cNvSpPr>
          <p:nvPr/>
        </p:nvSpPr>
        <p:spPr>
          <a:xfrm>
            <a:off x="985342" y="2155666"/>
            <a:ext cx="10219473" cy="5789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0"/>
              </a:spcBef>
              <a:spcAft>
                <a:spcPts val="0"/>
              </a:spcAft>
              <a:buClr>
                <a:srgbClr val="A2287E"/>
              </a:buClr>
              <a:buSzTx/>
              <a:buFont typeface="Arial" panose="020B0604020202020204" pitchFamily="34" charset="0"/>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sym typeface="Arial"/>
              </a:rPr>
              <a:t>PAR</a:t>
            </a: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 Similar to PAL but concerned primarily with generating individual and collective understanding and knowledge with those who are supposed to benefit from it.</a:t>
            </a:r>
          </a:p>
        </p:txBody>
      </p:sp>
      <p:sp>
        <p:nvSpPr>
          <p:cNvPr id="2" name="TextBox 1">
            <a:extLst>
              <a:ext uri="{FF2B5EF4-FFF2-40B4-BE49-F238E27FC236}">
                <a16:creationId xmlns:a16="http://schemas.microsoft.com/office/drawing/2014/main" id="{E227FA8E-838A-8DBB-D15F-E4E5EF2FA89D}"/>
              </a:ext>
            </a:extLst>
          </p:cNvPr>
          <p:cNvSpPr txBox="1"/>
          <p:nvPr/>
        </p:nvSpPr>
        <p:spPr>
          <a:xfrm>
            <a:off x="5250724" y="5648141"/>
            <a:ext cx="6192644" cy="276999"/>
          </a:xfrm>
          <a:prstGeom prst="rect">
            <a:avLst/>
          </a:prstGeom>
          <a:noFill/>
        </p:spPr>
        <p:txBody>
          <a:bodyPr wrap="square" rtlCol="0">
            <a:spAutoFit/>
          </a:bodyPr>
          <a:lstStyle/>
          <a:p>
            <a:pPr algn="r"/>
            <a:r>
              <a:rPr lang="en-US" sz="1200" dirty="0">
                <a:solidFill>
                  <a:schemeClr val="tx1"/>
                </a:solidFill>
                <a:latin typeface="Montserrat" pitchFamily="2" charset="77"/>
              </a:rPr>
              <a:t>Sources: Hillenbrand 2015; Barclay 2021; Cole 2014; </a:t>
            </a:r>
            <a:r>
              <a:rPr lang="en-US" sz="1200" dirty="0">
                <a:solidFill>
                  <a:schemeClr val="tx1"/>
                </a:solidFill>
                <a:latin typeface="Montserrat" pitchFamily="2" charset="77"/>
                <a:sym typeface="Arial"/>
              </a:rPr>
              <a:t>FAO, IFAD and WFP 2024 </a:t>
            </a:r>
            <a:endParaRPr lang="en-US" sz="1200" dirty="0">
              <a:solidFill>
                <a:schemeClr val="tx1"/>
              </a:solidFill>
              <a:latin typeface="Montserrat" pitchFamily="2" charset="77"/>
            </a:endParaRPr>
          </a:p>
        </p:txBody>
      </p:sp>
    </p:spTree>
    <p:extLst>
      <p:ext uri="{BB962C8B-B14F-4D97-AF65-F5344CB8AC3E}">
        <p14:creationId xmlns:p14="http://schemas.microsoft.com/office/powerpoint/2010/main" val="40137143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8D853-5C0C-C359-A428-C62343198AC9}"/>
            </a:ext>
          </a:extLst>
        </p:cNvPr>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7F60E0E7-EF35-D409-35A2-9BF2BDD0CF4F}"/>
              </a:ext>
            </a:extLst>
          </p:cNvPr>
          <p:cNvSpPr txBox="1">
            <a:spLocks/>
          </p:cNvSpPr>
          <p:nvPr/>
        </p:nvSpPr>
        <p:spPr>
          <a:xfrm>
            <a:off x="373231" y="1884641"/>
            <a:ext cx="4775240" cy="35898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Participatory action research cycle:</a:t>
            </a:r>
            <a:endParaRPr lang="en-US" sz="1800" dirty="0">
              <a:solidFill>
                <a:prstClr val="black"/>
              </a:solidFill>
              <a:latin typeface="Montserrat" pitchFamily="2" charset="77"/>
            </a:endParaRP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342900" marR="0" lvl="0" indent="-342900" algn="l" defTabSz="914400" rtl="0" eaLnBrk="1" fontAlgn="auto" latinLnBrk="0" hangingPunct="1">
              <a:lnSpc>
                <a:spcPct val="100000"/>
              </a:lnSpc>
              <a:spcBef>
                <a:spcPts val="0"/>
              </a:spcBef>
              <a:spcAft>
                <a:spcPts val="0"/>
              </a:spcAft>
              <a:buClr>
                <a:srgbClr val="A2287E"/>
              </a:buClr>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Identify a practical problem and plan to do something about it </a:t>
            </a:r>
          </a:p>
          <a:p>
            <a:pPr marL="342900" marR="0" lvl="0" indent="-342900" algn="l" defTabSz="914400" rtl="0" eaLnBrk="1" fontAlgn="auto" latinLnBrk="0" hangingPunct="1">
              <a:lnSpc>
                <a:spcPct val="100000"/>
              </a:lnSpc>
              <a:spcBef>
                <a:spcPts val="0"/>
              </a:spcBef>
              <a:spcAft>
                <a:spcPts val="0"/>
              </a:spcAft>
              <a:buClr>
                <a:srgbClr val="A2287E"/>
              </a:buClr>
              <a:buSzTx/>
              <a:buFont typeface="+mj-lt"/>
              <a:buAutoNum type="arabicPeriod"/>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342900" marR="0" lvl="0" indent="-342900" algn="l" defTabSz="914400" rtl="0" eaLnBrk="1" fontAlgn="auto" latinLnBrk="0" hangingPunct="1">
              <a:lnSpc>
                <a:spcPct val="100000"/>
              </a:lnSpc>
              <a:spcBef>
                <a:spcPts val="0"/>
              </a:spcBef>
              <a:spcAft>
                <a:spcPts val="0"/>
              </a:spcAft>
              <a:buClr>
                <a:srgbClr val="A2287E"/>
              </a:buClr>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Act on this plan</a:t>
            </a:r>
          </a:p>
          <a:p>
            <a:pPr marL="342900" marR="0" lvl="0" indent="-342900" algn="l" defTabSz="914400" rtl="0" eaLnBrk="1" fontAlgn="auto" latinLnBrk="0" hangingPunct="1">
              <a:lnSpc>
                <a:spcPct val="100000"/>
              </a:lnSpc>
              <a:spcBef>
                <a:spcPts val="0"/>
              </a:spcBef>
              <a:spcAft>
                <a:spcPts val="0"/>
              </a:spcAft>
              <a:buClr>
                <a:srgbClr val="A2287E"/>
              </a:buClr>
              <a:buSzTx/>
              <a:buFont typeface="+mj-lt"/>
              <a:buAutoNum type="arabicPeriod"/>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342900" marR="0" lvl="0" indent="-342900" algn="l" defTabSz="914400" rtl="0" eaLnBrk="1" fontAlgn="auto" latinLnBrk="0" hangingPunct="1">
              <a:lnSpc>
                <a:spcPct val="100000"/>
              </a:lnSpc>
              <a:spcBef>
                <a:spcPts val="0"/>
              </a:spcBef>
              <a:spcAft>
                <a:spcPts val="0"/>
              </a:spcAft>
              <a:buClr>
                <a:srgbClr val="A2287E"/>
              </a:buClr>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Observe and document how it went</a:t>
            </a:r>
          </a:p>
          <a:p>
            <a:pPr marL="342900" marR="0" lvl="0" indent="-342900" algn="l" defTabSz="914400" rtl="0" eaLnBrk="1" fontAlgn="auto" latinLnBrk="0" hangingPunct="1">
              <a:lnSpc>
                <a:spcPct val="100000"/>
              </a:lnSpc>
              <a:spcBef>
                <a:spcPts val="0"/>
              </a:spcBef>
              <a:spcAft>
                <a:spcPts val="0"/>
              </a:spcAft>
              <a:buClr>
                <a:srgbClr val="A2287E"/>
              </a:buClr>
              <a:buSzTx/>
              <a:buFont typeface="+mj-lt"/>
              <a:buAutoNum type="arabicPeriod"/>
              <a:tabLst/>
              <a:defRPr/>
            </a:pPr>
            <a:endParaRPr kumimoji="0" lang="en-US" sz="9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342900" marR="0" lvl="0" indent="-342900" algn="l" defTabSz="914400" rtl="0" eaLnBrk="1" fontAlgn="auto" latinLnBrk="0" hangingPunct="1">
              <a:lnSpc>
                <a:spcPct val="100000"/>
              </a:lnSpc>
              <a:spcBef>
                <a:spcPts val="0"/>
              </a:spcBef>
              <a:spcAft>
                <a:spcPts val="0"/>
              </a:spcAft>
              <a:buClr>
                <a:srgbClr val="A2287E"/>
              </a:buClr>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Reflect on the results and draw lessons </a:t>
            </a:r>
          </a:p>
        </p:txBody>
      </p:sp>
      <p:pic>
        <p:nvPicPr>
          <p:cNvPr id="4" name="Picture 3">
            <a:extLst>
              <a:ext uri="{FF2B5EF4-FFF2-40B4-BE49-F238E27FC236}">
                <a16:creationId xmlns:a16="http://schemas.microsoft.com/office/drawing/2014/main" id="{948EFE62-F02F-31D7-AB87-F9325306DB45}"/>
              </a:ext>
            </a:extLst>
          </p:cNvPr>
          <p:cNvPicPr>
            <a:picLocks noChangeAspect="1"/>
          </p:cNvPicPr>
          <p:nvPr/>
        </p:nvPicPr>
        <p:blipFill>
          <a:blip r:embed="rId3"/>
          <a:stretch>
            <a:fillRect/>
          </a:stretch>
        </p:blipFill>
        <p:spPr>
          <a:xfrm>
            <a:off x="5446943" y="1311306"/>
            <a:ext cx="6371826" cy="4242098"/>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6" name="TextBox 5">
            <a:extLst>
              <a:ext uri="{FF2B5EF4-FFF2-40B4-BE49-F238E27FC236}">
                <a16:creationId xmlns:a16="http://schemas.microsoft.com/office/drawing/2014/main" id="{D53043B5-C721-DD2F-EF86-31931B8F2C3D}"/>
              </a:ext>
            </a:extLst>
          </p:cNvPr>
          <p:cNvSpPr txBox="1"/>
          <p:nvPr/>
        </p:nvSpPr>
        <p:spPr>
          <a:xfrm>
            <a:off x="264371" y="5689574"/>
            <a:ext cx="4688174" cy="276999"/>
          </a:xfrm>
          <a:prstGeom prst="rect">
            <a:avLst/>
          </a:prstGeom>
          <a:noFill/>
        </p:spPr>
        <p:txBody>
          <a:bodyPr wrap="square" rtlCol="0">
            <a:spAutoFit/>
          </a:bodyPr>
          <a:lstStyle/>
          <a:p>
            <a:pPr algn="r"/>
            <a:r>
              <a:rPr lang="en-US" sz="1200" dirty="0">
                <a:solidFill>
                  <a:schemeClr val="tx1"/>
                </a:solidFill>
                <a:latin typeface="Montserrat" pitchFamily="2" charset="77"/>
              </a:rPr>
              <a:t>Sources: van der Ploeg 2016; Apgar and Douthwaite 2013  </a:t>
            </a:r>
          </a:p>
        </p:txBody>
      </p:sp>
      <p:sp>
        <p:nvSpPr>
          <p:cNvPr id="2" name="TextBox 1">
            <a:extLst>
              <a:ext uri="{FF2B5EF4-FFF2-40B4-BE49-F238E27FC236}">
                <a16:creationId xmlns:a16="http://schemas.microsoft.com/office/drawing/2014/main" id="{13375FD3-C748-D49C-BAF0-F8FD38A2B6F9}"/>
              </a:ext>
            </a:extLst>
          </p:cNvPr>
          <p:cNvSpPr txBox="1"/>
          <p:nvPr/>
        </p:nvSpPr>
        <p:spPr>
          <a:xfrm>
            <a:off x="8974692" y="5689574"/>
            <a:ext cx="2873894" cy="276999"/>
          </a:xfrm>
          <a:prstGeom prst="rect">
            <a:avLst/>
          </a:prstGeom>
          <a:noFill/>
        </p:spPr>
        <p:txBody>
          <a:bodyPr wrap="square" rtlCol="0">
            <a:spAutoFit/>
          </a:bodyPr>
          <a:lstStyle/>
          <a:p>
            <a:pPr algn="r"/>
            <a:r>
              <a:rPr lang="en-US" sz="1200" dirty="0">
                <a:solidFill>
                  <a:schemeClr val="tx1"/>
                </a:solidFill>
                <a:latin typeface="Montserrat" pitchFamily="2" charset="77"/>
              </a:rPr>
              <a:t>Image source: van der Ploeg 2016</a:t>
            </a:r>
          </a:p>
        </p:txBody>
      </p:sp>
      <p:sp>
        <p:nvSpPr>
          <p:cNvPr id="3" name="Title 1">
            <a:extLst>
              <a:ext uri="{FF2B5EF4-FFF2-40B4-BE49-F238E27FC236}">
                <a16:creationId xmlns:a16="http://schemas.microsoft.com/office/drawing/2014/main" id="{F369A778-1B9A-A528-EC6F-296424F66361}"/>
              </a:ext>
            </a:extLst>
          </p:cNvPr>
          <p:cNvSpPr txBox="1">
            <a:spLocks/>
          </p:cNvSpPr>
          <p:nvPr/>
        </p:nvSpPr>
        <p:spPr>
          <a:xfrm>
            <a:off x="570513" y="350623"/>
            <a:ext cx="8443979" cy="96301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Participatory Action Research (PAR)</a:t>
            </a:r>
          </a:p>
        </p:txBody>
      </p:sp>
    </p:spTree>
    <p:extLst>
      <p:ext uri="{BB962C8B-B14F-4D97-AF65-F5344CB8AC3E}">
        <p14:creationId xmlns:p14="http://schemas.microsoft.com/office/powerpoint/2010/main" val="27659691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88D80E-17DE-EF46-716C-56A240ABE87E}"/>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FAB345B-6776-090D-DBBD-78489317AC46}"/>
              </a:ext>
            </a:extLst>
          </p:cNvPr>
          <p:cNvSpPr txBox="1">
            <a:spLocks/>
          </p:cNvSpPr>
          <p:nvPr/>
        </p:nvSpPr>
        <p:spPr>
          <a:xfrm>
            <a:off x="373231" y="311460"/>
            <a:ext cx="9128121" cy="107539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Example of A participatory research process</a:t>
            </a:r>
          </a:p>
        </p:txBody>
      </p:sp>
      <p:pic>
        <p:nvPicPr>
          <p:cNvPr id="2" name="Picture 1">
            <a:extLst>
              <a:ext uri="{FF2B5EF4-FFF2-40B4-BE49-F238E27FC236}">
                <a16:creationId xmlns:a16="http://schemas.microsoft.com/office/drawing/2014/main" id="{7A2D6E8B-0836-D4AD-A982-E2A26E464C57}"/>
              </a:ext>
            </a:extLst>
          </p:cNvPr>
          <p:cNvPicPr>
            <a:picLocks noChangeAspect="1"/>
          </p:cNvPicPr>
          <p:nvPr/>
        </p:nvPicPr>
        <p:blipFill>
          <a:blip r:embed="rId3"/>
          <a:stretch>
            <a:fillRect/>
          </a:stretch>
        </p:blipFill>
        <p:spPr>
          <a:xfrm>
            <a:off x="872358" y="1707638"/>
            <a:ext cx="5528442" cy="4251130"/>
          </a:xfrm>
          <a:prstGeom prst="rect">
            <a:avLst/>
          </a:prstGeom>
          <a:noFill/>
          <a:ln w="3175">
            <a:noFill/>
            <a:miter lim="800000"/>
            <a:headEnd/>
            <a:tailEnd/>
          </a:ln>
          <a:effectLst>
            <a:outerShdw blurRad="431800" sx="104000" sy="104000" algn="ctr" rotWithShape="0">
              <a:prstClr val="black">
                <a:alpha val="26000"/>
              </a:prstClr>
            </a:outerShdw>
          </a:effectLst>
        </p:spPr>
      </p:pic>
      <p:pic>
        <p:nvPicPr>
          <p:cNvPr id="3" name="Picture 2" descr="A brochure with a group of people standing on a staircase&#10;&#10;Description automatically generated">
            <a:extLst>
              <a:ext uri="{FF2B5EF4-FFF2-40B4-BE49-F238E27FC236}">
                <a16:creationId xmlns:a16="http://schemas.microsoft.com/office/drawing/2014/main" id="{2B5D9B6F-DE74-D8F2-DD06-8E75C6F6233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523" t="3251" r="6911" b="4270"/>
          <a:stretch/>
        </p:blipFill>
        <p:spPr>
          <a:xfrm>
            <a:off x="7195836" y="1664408"/>
            <a:ext cx="3931325" cy="4294360"/>
          </a:xfrm>
          <a:prstGeom prst="rect">
            <a:avLst/>
          </a:prstGeom>
          <a:noFill/>
          <a:ln w="3175">
            <a:noFill/>
            <a:miter lim="800000"/>
            <a:headEnd/>
            <a:tailEnd/>
          </a:ln>
          <a:effectLst>
            <a:outerShdw blurRad="431800" sx="104000" sy="104000" algn="ctr" rotWithShape="0">
              <a:prstClr val="black">
                <a:alpha val="26000"/>
              </a:prstClr>
            </a:outerShdw>
          </a:effectLst>
        </p:spPr>
      </p:pic>
      <p:sp>
        <p:nvSpPr>
          <p:cNvPr id="7" name="TextBox 6">
            <a:extLst>
              <a:ext uri="{FF2B5EF4-FFF2-40B4-BE49-F238E27FC236}">
                <a16:creationId xmlns:a16="http://schemas.microsoft.com/office/drawing/2014/main" id="{CA1AEB7D-E591-3955-7CDD-2A6C1C1AEBEA}"/>
              </a:ext>
            </a:extLst>
          </p:cNvPr>
          <p:cNvSpPr txBox="1"/>
          <p:nvPr/>
        </p:nvSpPr>
        <p:spPr>
          <a:xfrm>
            <a:off x="6484882" y="6129347"/>
            <a:ext cx="3165325" cy="276999"/>
          </a:xfrm>
          <a:prstGeom prst="rect">
            <a:avLst/>
          </a:prstGeom>
          <a:noFill/>
        </p:spPr>
        <p:txBody>
          <a:bodyPr wrap="square" rtlCol="0">
            <a:spAutoFit/>
          </a:bodyPr>
          <a:lstStyle/>
          <a:p>
            <a:pPr algn="r"/>
            <a:r>
              <a:rPr lang="en-US" sz="1200" dirty="0">
                <a:solidFill>
                  <a:schemeClr val="tx1"/>
                </a:solidFill>
                <a:latin typeface="Montserrat" pitchFamily="2" charset="77"/>
              </a:rPr>
              <a:t>Source: </a:t>
            </a:r>
            <a:r>
              <a:rPr lang="en-US" sz="1200" dirty="0" err="1">
                <a:solidFill>
                  <a:schemeClr val="tx1"/>
                </a:solidFill>
                <a:effectLst/>
                <a:latin typeface="Montserrat" pitchFamily="2" charset="77"/>
              </a:rPr>
              <a:t>Mwakanyamale</a:t>
            </a:r>
            <a:r>
              <a:rPr lang="en-US" sz="1200" dirty="0">
                <a:solidFill>
                  <a:schemeClr val="tx1"/>
                </a:solidFill>
                <a:latin typeface="Montserrat" pitchFamily="2" charset="77"/>
              </a:rPr>
              <a:t> 2024</a:t>
            </a:r>
          </a:p>
        </p:txBody>
      </p:sp>
    </p:spTree>
    <p:extLst>
      <p:ext uri="{BB962C8B-B14F-4D97-AF65-F5344CB8AC3E}">
        <p14:creationId xmlns:p14="http://schemas.microsoft.com/office/powerpoint/2010/main" val="34530383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BAE1F-37DF-CD85-F42C-F22D889A535A}"/>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D9A2F0F0-86FD-AF88-D887-3A51F93E3881}"/>
              </a:ext>
            </a:extLst>
          </p:cNvPr>
          <p:cNvSpPr txBox="1">
            <a:spLocks/>
          </p:cNvSpPr>
          <p:nvPr/>
        </p:nvSpPr>
        <p:spPr>
          <a:xfrm>
            <a:off x="373231" y="311460"/>
            <a:ext cx="9434986" cy="63447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Learning as Part of M&amp;E</a:t>
            </a:r>
          </a:p>
        </p:txBody>
      </p:sp>
      <p:sp>
        <p:nvSpPr>
          <p:cNvPr id="13" name="Content Placeholder 2">
            <a:extLst>
              <a:ext uri="{FF2B5EF4-FFF2-40B4-BE49-F238E27FC236}">
                <a16:creationId xmlns:a16="http://schemas.microsoft.com/office/drawing/2014/main" id="{B86F5869-DECE-69DE-FECB-1C81906B9D1C}"/>
              </a:ext>
            </a:extLst>
          </p:cNvPr>
          <p:cNvSpPr txBox="1">
            <a:spLocks/>
          </p:cNvSpPr>
          <p:nvPr/>
        </p:nvSpPr>
        <p:spPr>
          <a:xfrm>
            <a:off x="352209" y="1938330"/>
            <a:ext cx="6374411" cy="396597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Flexible, exploratory, iterative way to integrate observations and emerging knowledge into a program on an ongoing basis</a:t>
            </a:r>
          </a:p>
          <a:p>
            <a:pPr>
              <a:lnSpc>
                <a:spcPct val="100000"/>
              </a:lnSpc>
              <a:spcBef>
                <a:spcPts val="0"/>
              </a:spcBef>
              <a:buClr>
                <a:srgbClr val="A2287E"/>
              </a:buClr>
            </a:pPr>
            <a:endParaRPr kumimoji="0" lang="en-US" sz="1800" u="none" strike="noStrike" kern="1200" cap="none" spc="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lang="en-US" sz="1800" dirty="0">
                <a:latin typeface="Montserrat" pitchFamily="2" charset="77"/>
              </a:rPr>
              <a:t>Uses </a:t>
            </a:r>
            <a:r>
              <a:rPr kumimoji="0" lang="en-US" sz="1800" u="none" strike="noStrike" kern="1200" cap="none" spc="0" normalizeH="0" baseline="0" noProof="0" dirty="0">
                <a:ln>
                  <a:noFill/>
                </a:ln>
                <a:effectLst/>
                <a:uLnTx/>
                <a:uFillTx/>
                <a:latin typeface="Montserrat" pitchFamily="2" charset="77"/>
                <a:sym typeface="Arial"/>
              </a:rPr>
              <a:t>regular cycles of learning</a:t>
            </a:r>
          </a:p>
          <a:p>
            <a:pPr>
              <a:lnSpc>
                <a:spcPct val="100000"/>
              </a:lnSpc>
              <a:spcBef>
                <a:spcPts val="0"/>
              </a:spcBef>
              <a:buClr>
                <a:srgbClr val="A2287E"/>
              </a:buClr>
            </a:pPr>
            <a:endParaRPr kumimoji="0" lang="en-US" sz="1800" u="none" strike="noStrike" kern="1200" cap="none" spc="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Recognizes that staff close to a program have the best knowledge of circumstances</a:t>
            </a:r>
          </a:p>
          <a:p>
            <a:pPr>
              <a:lnSpc>
                <a:spcPct val="100000"/>
              </a:lnSpc>
              <a:spcBef>
                <a:spcPts val="0"/>
              </a:spcBef>
              <a:buClr>
                <a:srgbClr val="A2287E"/>
              </a:buClr>
            </a:pPr>
            <a:endParaRPr kumimoji="0" lang="en-US" sz="1800" u="none" strike="noStrike" kern="1200" cap="none" spc="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Uses monitoring and learning to adjust programs as they are being implemented to put learning into program action</a:t>
            </a:r>
          </a:p>
          <a:p>
            <a:pPr marL="0" marR="0" lvl="0" indent="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pic>
        <p:nvPicPr>
          <p:cNvPr id="2" name="Google Shape;356;p16">
            <a:extLst>
              <a:ext uri="{FF2B5EF4-FFF2-40B4-BE49-F238E27FC236}">
                <a16:creationId xmlns:a16="http://schemas.microsoft.com/office/drawing/2014/main" id="{BF5BBD7C-059B-ECD8-1478-3320F114DDB9}"/>
              </a:ext>
            </a:extLst>
          </p:cNvPr>
          <p:cNvPicPr preferRelativeResize="0"/>
          <p:nvPr/>
        </p:nvPicPr>
        <p:blipFill rotWithShape="1">
          <a:blip r:embed="rId3"/>
          <a:srcRect/>
          <a:stretch/>
        </p:blipFill>
        <p:spPr>
          <a:xfrm>
            <a:off x="7136523" y="1805586"/>
            <a:ext cx="4624553" cy="4187121"/>
          </a:xfrm>
          <a:prstGeom prst="rect">
            <a:avLst/>
          </a:prstGeom>
          <a:noFill/>
          <a:ln w="3175">
            <a:noFill/>
            <a:miter lim="800000"/>
            <a:headEnd/>
            <a:tailEnd/>
          </a:ln>
          <a:effectLst>
            <a:outerShdw blurRad="558800" sx="104000" sy="104000" algn="ctr" rotWithShape="0">
              <a:prstClr val="black">
                <a:alpha val="26000"/>
              </a:prstClr>
            </a:outerShdw>
          </a:effectLst>
        </p:spPr>
      </p:pic>
      <p:sp>
        <p:nvSpPr>
          <p:cNvPr id="3" name="TextBox 2">
            <a:extLst>
              <a:ext uri="{FF2B5EF4-FFF2-40B4-BE49-F238E27FC236}">
                <a16:creationId xmlns:a16="http://schemas.microsoft.com/office/drawing/2014/main" id="{B96DBFA4-13CB-5472-8121-DA2AD0DF145F}"/>
              </a:ext>
            </a:extLst>
          </p:cNvPr>
          <p:cNvSpPr txBox="1"/>
          <p:nvPr/>
        </p:nvSpPr>
        <p:spPr>
          <a:xfrm>
            <a:off x="2460171" y="5686942"/>
            <a:ext cx="4107425" cy="276999"/>
          </a:xfrm>
          <a:prstGeom prst="rect">
            <a:avLst/>
          </a:prstGeom>
          <a:noFill/>
        </p:spPr>
        <p:txBody>
          <a:bodyPr wrap="square" rtlCol="0">
            <a:spAutoFit/>
          </a:bodyPr>
          <a:lstStyle/>
          <a:p>
            <a:pPr algn="r"/>
            <a:r>
              <a:rPr lang="en-US" sz="1200" dirty="0">
                <a:solidFill>
                  <a:schemeClr val="tx1"/>
                </a:solidFill>
                <a:latin typeface="Montserrat" pitchFamily="2" charset="77"/>
              </a:rPr>
              <a:t>Source: Passages social norms curriculum 2022</a:t>
            </a:r>
          </a:p>
        </p:txBody>
      </p:sp>
    </p:spTree>
    <p:extLst>
      <p:ext uri="{BB962C8B-B14F-4D97-AF65-F5344CB8AC3E}">
        <p14:creationId xmlns:p14="http://schemas.microsoft.com/office/powerpoint/2010/main" val="17368761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A8117-2BEC-0AAF-721E-2AAE7891115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7AFC8B9-3074-F53B-B93D-01C02CE77D5A}"/>
              </a:ext>
            </a:extLst>
          </p:cNvPr>
          <p:cNvSpPr txBox="1">
            <a:spLocks/>
          </p:cNvSpPr>
          <p:nvPr/>
        </p:nvSpPr>
        <p:spPr>
          <a:xfrm>
            <a:off x="373231" y="311460"/>
            <a:ext cx="9434986" cy="63447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Key considerations of GTA MEL</a:t>
            </a:r>
          </a:p>
        </p:txBody>
      </p:sp>
      <p:sp>
        <p:nvSpPr>
          <p:cNvPr id="13" name="Content Placeholder 2">
            <a:extLst>
              <a:ext uri="{FF2B5EF4-FFF2-40B4-BE49-F238E27FC236}">
                <a16:creationId xmlns:a16="http://schemas.microsoft.com/office/drawing/2014/main" id="{3516FC3D-5C9B-D253-E088-4BB5943F7091}"/>
              </a:ext>
            </a:extLst>
          </p:cNvPr>
          <p:cNvSpPr txBox="1">
            <a:spLocks/>
          </p:cNvSpPr>
          <p:nvPr/>
        </p:nvSpPr>
        <p:spPr>
          <a:xfrm>
            <a:off x="294575" y="1763304"/>
            <a:ext cx="6888561" cy="40605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u="none" strike="noStrike" kern="1200" cap="none" spc="-60" normalizeH="0" baseline="0" noProof="0" dirty="0">
                <a:ln>
                  <a:noFill/>
                </a:ln>
                <a:effectLst/>
                <a:uLnTx/>
                <a:uFillTx/>
                <a:latin typeface="Montserrat" pitchFamily="2" charset="77"/>
                <a:sym typeface="Arial"/>
              </a:rPr>
              <a:t>Process documentation, whether for monitoring or </a:t>
            </a:r>
            <a:r>
              <a:rPr lang="en-US" sz="1800" spc="-60" dirty="0">
                <a:latin typeface="Montserrat" pitchFamily="2" charset="77"/>
              </a:rPr>
              <a:t>evaluation</a:t>
            </a:r>
            <a:r>
              <a:rPr kumimoji="0" lang="en-US" sz="1800" u="none" strike="noStrike" kern="1200" cap="none" spc="-60" normalizeH="0" baseline="0" noProof="0" dirty="0">
                <a:ln>
                  <a:noFill/>
                </a:ln>
                <a:effectLst/>
                <a:uLnTx/>
                <a:uFillTx/>
                <a:latin typeface="Montserrat" pitchFamily="2" charset="77"/>
                <a:sym typeface="Arial"/>
              </a:rPr>
              <a:t>, is valuable when it remains focused to ensure appropriate and resourced data collection and data use</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900" u="none" strike="noStrike" kern="1200" cap="none" spc="-60" normalizeH="0" baseline="0" noProof="0" dirty="0">
              <a:ln>
                <a:noFill/>
              </a:ln>
              <a:effectLst/>
              <a:uLnTx/>
              <a:uFillTx/>
              <a:latin typeface="Montserrat" pitchFamily="2" charset="77"/>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u="none" strike="noStrike" kern="1200" cap="none" spc="-60" normalizeH="0" baseline="0" noProof="0" dirty="0">
                <a:ln>
                  <a:noFill/>
                </a:ln>
                <a:effectLst/>
                <a:uLnTx/>
                <a:uFillTx/>
                <a:latin typeface="Montserrat" pitchFamily="2" charset="77"/>
                <a:sym typeface="Arial"/>
              </a:rPr>
              <a:t>Use multi-level, multi-dimensional outcomes and indicators</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lang="en-US" sz="900" spc="-60" dirty="0">
              <a:latin typeface="Montserrat" pitchFamily="2" charset="77"/>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u="none" strike="noStrike" kern="1200" cap="none" spc="-60" normalizeH="0" baseline="0" noProof="0" dirty="0">
                <a:ln>
                  <a:noFill/>
                </a:ln>
                <a:effectLst/>
                <a:uLnTx/>
                <a:uFillTx/>
                <a:latin typeface="Montserrat" pitchFamily="2" charset="77"/>
                <a:sym typeface="Arial"/>
              </a:rPr>
              <a:t>Privilege qualitative and participatory techniques alongside quantitative approaches</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900" u="none" strike="noStrike" kern="1200" cap="none" spc="-60" normalizeH="0" baseline="0" noProof="0" dirty="0">
              <a:ln>
                <a:noFill/>
              </a:ln>
              <a:effectLst/>
              <a:uLnTx/>
              <a:uFillTx/>
              <a:latin typeface="Montserrat" pitchFamily="2" charset="77"/>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u="none" strike="noStrike" kern="1200" cap="none" spc="-60" normalizeH="0" baseline="0" noProof="0" dirty="0">
                <a:ln>
                  <a:noFill/>
                </a:ln>
                <a:effectLst/>
                <a:uLnTx/>
                <a:uFillTx/>
                <a:latin typeface="Montserrat" pitchFamily="2" charset="77"/>
                <a:sym typeface="Arial"/>
              </a:rPr>
              <a:t>Remember that measurement processes should be empowering for participants and project staff alike</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900" u="none" strike="noStrike" kern="1200" cap="none" spc="-60" normalizeH="0" baseline="0" noProof="0" dirty="0">
              <a:ln>
                <a:noFill/>
              </a:ln>
              <a:effectLst/>
              <a:uLnTx/>
              <a:uFillTx/>
              <a:latin typeface="Montserrat" pitchFamily="2" charset="77"/>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u="none" strike="noStrike" kern="1200" cap="none" spc="-60" normalizeH="0" baseline="0" noProof="0" dirty="0">
                <a:ln>
                  <a:noFill/>
                </a:ln>
                <a:effectLst/>
                <a:uLnTx/>
                <a:uFillTx/>
                <a:latin typeface="Montserrat" pitchFamily="2" charset="77"/>
                <a:sym typeface="Arial"/>
              </a:rPr>
              <a:t>Ensure the participant’s voice is heard and elevated</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900" u="none" strike="noStrike" kern="1200" cap="none" spc="-60" normalizeH="0" baseline="0" noProof="0" dirty="0">
              <a:ln>
                <a:noFill/>
              </a:ln>
              <a:effectLst/>
              <a:uLnTx/>
              <a:uFillTx/>
              <a:latin typeface="Montserrat" pitchFamily="2" charset="77"/>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u="none" strike="noStrike" kern="1200" cap="none" spc="-60" normalizeH="0" baseline="0" noProof="0" dirty="0">
                <a:ln>
                  <a:noFill/>
                </a:ln>
                <a:effectLst/>
                <a:uLnTx/>
                <a:uFillTx/>
                <a:latin typeface="Montserrat" pitchFamily="2" charset="77"/>
                <a:sym typeface="Arial"/>
              </a:rPr>
              <a:t>Monitor for changes in agency, structures and relations,  </a:t>
            </a:r>
            <a:r>
              <a:rPr lang="en-US" sz="1800" spc="-60" dirty="0">
                <a:latin typeface="Montserrat" pitchFamily="2" charset="77"/>
              </a:rPr>
              <a:t>and</a:t>
            </a:r>
            <a:r>
              <a:rPr kumimoji="0" lang="en-US" sz="1800" u="none" strike="noStrike" kern="1200" cap="none" spc="-60" normalizeH="0" baseline="0" noProof="0" dirty="0">
                <a:ln>
                  <a:noFill/>
                </a:ln>
                <a:effectLst/>
                <a:uLnTx/>
                <a:uFillTx/>
                <a:latin typeface="Montserrat" pitchFamily="2" charset="77"/>
                <a:sym typeface="Arial"/>
              </a:rPr>
              <a:t> for signs of positive and negative unintended consequences (e.g., backlash, new economic activities)</a:t>
            </a:r>
          </a:p>
        </p:txBody>
      </p:sp>
      <p:pic>
        <p:nvPicPr>
          <p:cNvPr id="4" name="Picture 3">
            <a:extLst>
              <a:ext uri="{FF2B5EF4-FFF2-40B4-BE49-F238E27FC236}">
                <a16:creationId xmlns:a16="http://schemas.microsoft.com/office/drawing/2014/main" id="{AD68B37A-79E8-C23B-2F1A-8616D8AC02E8}"/>
              </a:ext>
            </a:extLst>
          </p:cNvPr>
          <p:cNvPicPr>
            <a:picLocks noChangeAspect="1"/>
          </p:cNvPicPr>
          <p:nvPr/>
        </p:nvPicPr>
        <p:blipFill>
          <a:blip r:embed="rId3"/>
          <a:srcRect l="1997" t="4198" r="3563"/>
          <a:stretch/>
        </p:blipFill>
        <p:spPr>
          <a:xfrm>
            <a:off x="7532498" y="2004176"/>
            <a:ext cx="4409224" cy="3618581"/>
          </a:xfrm>
          <a:prstGeom prst="rect">
            <a:avLst/>
          </a:prstGeom>
          <a:noFill/>
          <a:ln w="3175">
            <a:noFill/>
            <a:miter lim="800000"/>
            <a:headEnd/>
            <a:tailEnd/>
          </a:ln>
          <a:effectLst>
            <a:outerShdw blurRad="431800" sx="104000" sy="104000" algn="ctr" rotWithShape="0">
              <a:prstClr val="black">
                <a:alpha val="36000"/>
              </a:prstClr>
            </a:outerShdw>
          </a:effectLst>
        </p:spPr>
      </p:pic>
    </p:spTree>
    <p:extLst>
      <p:ext uri="{BB962C8B-B14F-4D97-AF65-F5344CB8AC3E}">
        <p14:creationId xmlns:p14="http://schemas.microsoft.com/office/powerpoint/2010/main" val="26662132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21DCE6-FB2A-4F69-605A-2AEAD95777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E67BBA-1F42-2208-8933-908D560566B2}"/>
              </a:ext>
            </a:extLst>
          </p:cNvPr>
          <p:cNvSpPr txBox="1">
            <a:spLocks/>
          </p:cNvSpPr>
          <p:nvPr/>
        </p:nvSpPr>
        <p:spPr>
          <a:xfrm>
            <a:off x="442915" y="382639"/>
            <a:ext cx="8624886" cy="8855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sz="3200"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SPICED: Participatory approach to M&amp;E</a:t>
            </a:r>
          </a:p>
        </p:txBody>
      </p:sp>
      <p:sp>
        <p:nvSpPr>
          <p:cNvPr id="16" name="TextBox 15">
            <a:extLst>
              <a:ext uri="{FF2B5EF4-FFF2-40B4-BE49-F238E27FC236}">
                <a16:creationId xmlns:a16="http://schemas.microsoft.com/office/drawing/2014/main" id="{C66F4AC5-C318-F146-1A54-86309C02A130}"/>
              </a:ext>
            </a:extLst>
          </p:cNvPr>
          <p:cNvSpPr txBox="1"/>
          <p:nvPr/>
        </p:nvSpPr>
        <p:spPr>
          <a:xfrm>
            <a:off x="468863" y="1787056"/>
            <a:ext cx="11320366" cy="4171270"/>
          </a:xfrm>
          <a:prstGeom prst="rect">
            <a:avLst/>
          </a:prstGeom>
          <a:noFill/>
        </p:spPr>
        <p:txBody>
          <a:bodyPr wrap="square">
            <a:spAutoFit/>
          </a:bodyPr>
          <a:lstStyle/>
          <a:p>
            <a:pPr marL="0" marR="0" lvl="0" indent="0" algn="l" defTabSz="914400" rtl="0" eaLnBrk="1" fontAlgn="auto" latinLnBrk="0" hangingPunct="1">
              <a:lnSpc>
                <a:spcPct val="93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rPr>
              <a:t>S</a:t>
            </a:r>
            <a:r>
              <a:rPr kumimoji="0" lang="en-US" sz="1500" i="0" u="none" strike="noStrike" kern="1200" cap="none" spc="0" normalizeH="0" baseline="0" noProof="0" dirty="0">
                <a:ln>
                  <a:noFill/>
                </a:ln>
                <a:solidFill>
                  <a:srgbClr val="A2287E"/>
                </a:solidFill>
                <a:effectLst/>
                <a:uLnTx/>
                <a:uFillTx/>
                <a:latin typeface="Montserrat" pitchFamily="2" charset="77"/>
                <a:ea typeface="+mn-ea"/>
                <a:cs typeface="+mn-cs"/>
              </a:rPr>
              <a:t>ubjective:</a:t>
            </a:r>
            <a:r>
              <a:rPr kumimoji="0" lang="en-US" sz="1500" b="1" i="0" u="none" strike="noStrike" kern="1200" cap="none" spc="0" normalizeH="0" baseline="0" noProof="0" dirty="0">
                <a:ln>
                  <a:noFill/>
                </a:ln>
                <a:solidFill>
                  <a:srgbClr val="A2287E"/>
                </a:solidFill>
                <a:effectLst/>
                <a:uLnTx/>
                <a:uFillTx/>
                <a:latin typeface="Montserrat" pitchFamily="2" charset="77"/>
                <a:ea typeface="+mn-ea"/>
                <a:cs typeface="+mn-cs"/>
              </a:rPr>
              <a:t> </a:t>
            </a:r>
            <a:r>
              <a:rPr kumimoji="0" lang="en-US" sz="1500" b="0" i="0" u="none" strike="noStrike" kern="1200" cap="none" spc="0" normalizeH="0" baseline="0" noProof="0" dirty="0">
                <a:ln>
                  <a:noFill/>
                </a:ln>
                <a:solidFill>
                  <a:prstClr val="black"/>
                </a:solidFill>
                <a:effectLst/>
                <a:uLnTx/>
                <a:uFillTx/>
                <a:latin typeface="Montserrat" pitchFamily="2" charset="77"/>
                <a:ea typeface="+mn-ea"/>
                <a:cs typeface="+mn-cs"/>
              </a:rPr>
              <a:t>Informants have a special position or experience that gives them unique insights that may yield a very high return on the investigators’ time. In this sense, what others see as 'anecdotal' becomes critical data because of the source’s value. </a:t>
            </a:r>
          </a:p>
          <a:p>
            <a:pPr marL="0" marR="0" lvl="0" indent="0" algn="l" defTabSz="914400" rtl="0" eaLnBrk="1" fontAlgn="auto" latinLnBrk="0" hangingPunct="1">
              <a:lnSpc>
                <a:spcPct val="93000"/>
              </a:lnSpc>
              <a:spcBef>
                <a:spcPts val="0"/>
              </a:spcBef>
              <a:spcAft>
                <a:spcPts val="0"/>
              </a:spcAft>
              <a:buClrTx/>
              <a:buSzTx/>
              <a:buFontTx/>
              <a:buNone/>
              <a:tabLst/>
              <a:defRPr/>
            </a:pPr>
            <a:endParaRPr kumimoji="0" lang="en-US" sz="1500" b="1" i="0" u="none" strike="noStrike" kern="1200" cap="none" spc="0" normalizeH="0" baseline="0" noProof="0" dirty="0">
              <a:ln>
                <a:noFill/>
              </a:ln>
              <a:solidFill>
                <a:srgbClr val="A2287E"/>
              </a:solidFill>
              <a:effectLst/>
              <a:uLnTx/>
              <a:uFillTx/>
              <a:latin typeface="Montserrat" pitchFamily="2" charset="77"/>
              <a:ea typeface="+mn-ea"/>
              <a:cs typeface="+mn-cs"/>
            </a:endParaRPr>
          </a:p>
          <a:p>
            <a:pPr marL="0" marR="0" lvl="0" indent="0" algn="l" defTabSz="914400" rtl="0" eaLnBrk="1" fontAlgn="auto" latinLnBrk="0" hangingPunct="1">
              <a:lnSpc>
                <a:spcPct val="93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rPr>
              <a:t>P</a:t>
            </a:r>
            <a:r>
              <a:rPr kumimoji="0" lang="en-US" sz="1500" i="0" u="none" strike="noStrike" kern="1200" cap="none" spc="0" normalizeH="0" baseline="0" noProof="0" dirty="0">
                <a:ln>
                  <a:noFill/>
                </a:ln>
                <a:solidFill>
                  <a:srgbClr val="A2287E"/>
                </a:solidFill>
                <a:effectLst/>
                <a:uLnTx/>
                <a:uFillTx/>
                <a:latin typeface="Montserrat" pitchFamily="2" charset="77"/>
                <a:ea typeface="+mn-ea"/>
                <a:cs typeface="+mn-cs"/>
              </a:rPr>
              <a:t>articipatory: </a:t>
            </a:r>
            <a:r>
              <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rPr>
              <a:t>Objectives and indicators should be developed together with those best placed to assess them. This means involving a project's ultimate beneficiaries, but it can also mean involving local staff and other stakeholders. </a:t>
            </a:r>
          </a:p>
          <a:p>
            <a:pPr marL="0" marR="0" lvl="0" indent="0" algn="l" defTabSz="914400" rtl="0" eaLnBrk="1" fontAlgn="auto" latinLnBrk="0" hangingPunct="1">
              <a:lnSpc>
                <a:spcPct val="93000"/>
              </a:lnSpc>
              <a:spcBef>
                <a:spcPts val="0"/>
              </a:spcBef>
              <a:spcAft>
                <a:spcPts val="0"/>
              </a:spcAft>
              <a:buClrTx/>
              <a:buSzTx/>
              <a:buFontTx/>
              <a:buNone/>
              <a:tabLst/>
              <a:defRPr/>
            </a:pPr>
            <a:endPar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endParaRPr>
          </a:p>
          <a:p>
            <a:pPr marL="0" marR="0" lvl="0" indent="0" algn="l" defTabSz="914400" rtl="0" eaLnBrk="1" fontAlgn="auto" latinLnBrk="0" hangingPunct="1">
              <a:lnSpc>
                <a:spcPct val="93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rPr>
              <a:t>I</a:t>
            </a:r>
            <a:r>
              <a:rPr kumimoji="0" lang="en-US" sz="1500" i="0" u="none" strike="noStrike" kern="1200" cap="none" spc="0" normalizeH="0" baseline="0" noProof="0" dirty="0">
                <a:ln>
                  <a:noFill/>
                </a:ln>
                <a:solidFill>
                  <a:srgbClr val="A2287E"/>
                </a:solidFill>
                <a:effectLst/>
                <a:uLnTx/>
                <a:uFillTx/>
                <a:latin typeface="Montserrat" pitchFamily="2" charset="77"/>
                <a:ea typeface="+mn-ea"/>
                <a:cs typeface="+mn-cs"/>
              </a:rPr>
              <a:t>nterpreted and communicable: </a:t>
            </a:r>
            <a:r>
              <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rPr>
              <a:t>Locally defined objectives/indicators may not mean much to other stakeholders, so they often need to be explained. Cross-checked and compared: The validity of assessment needs to be cross-checked, by comparing different objectives/indicators and progress, and by using different informants, methods and researchers. </a:t>
            </a:r>
          </a:p>
          <a:p>
            <a:pPr marL="0" marR="0" lvl="0" indent="0" algn="l" defTabSz="914400" rtl="0" eaLnBrk="1" fontAlgn="auto" latinLnBrk="0" hangingPunct="1">
              <a:lnSpc>
                <a:spcPct val="93000"/>
              </a:lnSpc>
              <a:spcBef>
                <a:spcPts val="0"/>
              </a:spcBef>
              <a:spcAft>
                <a:spcPts val="0"/>
              </a:spcAft>
              <a:buClrTx/>
              <a:buSzTx/>
              <a:buFontTx/>
              <a:buNone/>
              <a:tabLst/>
              <a:defRPr/>
            </a:pPr>
            <a:endPar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endParaRPr>
          </a:p>
          <a:p>
            <a:pPr marL="0" marR="0" lvl="0" indent="0" algn="l" defTabSz="914400" rtl="0" eaLnBrk="1" fontAlgn="auto" latinLnBrk="0" hangingPunct="1">
              <a:lnSpc>
                <a:spcPct val="93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rPr>
              <a:t>E</a:t>
            </a:r>
            <a:r>
              <a:rPr kumimoji="0" lang="en-US" sz="1500" i="0" u="none" strike="noStrike" kern="1200" cap="none" spc="0" normalizeH="0" baseline="0" noProof="0" dirty="0">
                <a:ln>
                  <a:noFill/>
                </a:ln>
                <a:solidFill>
                  <a:srgbClr val="A2287E"/>
                </a:solidFill>
                <a:effectLst/>
                <a:uLnTx/>
                <a:uFillTx/>
                <a:latin typeface="Montserrat" pitchFamily="2" charset="77"/>
                <a:ea typeface="+mn-ea"/>
                <a:cs typeface="+mn-cs"/>
              </a:rPr>
              <a:t>mpowering: </a:t>
            </a:r>
            <a:r>
              <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rPr>
              <a:t>The process of setting and assessing objectives/indicators should be empowering in itself and allow groups and individuals to reflect critically on their changing situation. </a:t>
            </a:r>
          </a:p>
          <a:p>
            <a:pPr marL="0" marR="0" lvl="0" indent="0" algn="l" defTabSz="914400" rtl="0" eaLnBrk="1" fontAlgn="auto" latinLnBrk="0" hangingPunct="1">
              <a:lnSpc>
                <a:spcPct val="93000"/>
              </a:lnSpc>
              <a:spcBef>
                <a:spcPts val="0"/>
              </a:spcBef>
              <a:spcAft>
                <a:spcPts val="0"/>
              </a:spcAft>
              <a:buClrTx/>
              <a:buSzTx/>
              <a:buFontTx/>
              <a:buNone/>
              <a:tabLst/>
              <a:defRPr/>
            </a:pPr>
            <a:endPar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endParaRPr>
          </a:p>
          <a:p>
            <a:pPr marL="0" marR="0" lvl="0" indent="0" algn="l" defTabSz="914400" rtl="0" eaLnBrk="1" fontAlgn="auto" latinLnBrk="0" hangingPunct="1">
              <a:lnSpc>
                <a:spcPct val="93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A2287E"/>
                </a:solidFill>
                <a:effectLst/>
                <a:uLnTx/>
                <a:uFillTx/>
                <a:latin typeface="Montserrat" pitchFamily="2" charset="77"/>
                <a:ea typeface="+mn-ea"/>
                <a:cs typeface="+mn-cs"/>
              </a:rPr>
              <a:t>D</a:t>
            </a:r>
            <a:r>
              <a:rPr kumimoji="0" lang="en-US" sz="1500" i="0" u="none" strike="noStrike" kern="1200" cap="none" spc="0" normalizeH="0" baseline="0" noProof="0" dirty="0">
                <a:ln>
                  <a:noFill/>
                </a:ln>
                <a:solidFill>
                  <a:srgbClr val="A2287E"/>
                </a:solidFill>
                <a:effectLst/>
                <a:uLnTx/>
                <a:uFillTx/>
                <a:latin typeface="Montserrat" pitchFamily="2" charset="77"/>
                <a:ea typeface="+mn-ea"/>
                <a:cs typeface="+mn-cs"/>
              </a:rPr>
              <a:t>iverse and disaggregated: </a:t>
            </a:r>
            <a:r>
              <a:rPr kumimoji="0" lang="en-US" sz="1500" i="0" u="none" strike="noStrike" kern="1200" cap="none" spc="0" normalizeH="0" baseline="0" noProof="0" dirty="0">
                <a:ln>
                  <a:noFill/>
                </a:ln>
                <a:solidFill>
                  <a:prstClr val="black"/>
                </a:solidFill>
                <a:effectLst/>
                <a:uLnTx/>
                <a:uFillTx/>
                <a:latin typeface="Montserrat" pitchFamily="2" charset="77"/>
                <a:ea typeface="+mn-ea"/>
                <a:cs typeface="+mn-cs"/>
              </a:rPr>
              <a:t>There should be a deliberate effort to seek out different objectives/indicators from a range of groups, especially men and women. This information needs to be recorded in such a way that these differences can be assessed over time.</a:t>
            </a:r>
          </a:p>
        </p:txBody>
      </p:sp>
      <p:sp>
        <p:nvSpPr>
          <p:cNvPr id="3" name="TextBox 2">
            <a:extLst>
              <a:ext uri="{FF2B5EF4-FFF2-40B4-BE49-F238E27FC236}">
                <a16:creationId xmlns:a16="http://schemas.microsoft.com/office/drawing/2014/main" id="{0359BD2F-C7BD-CEC7-EDC3-799D381E2F5B}"/>
              </a:ext>
            </a:extLst>
          </p:cNvPr>
          <p:cNvSpPr txBox="1"/>
          <p:nvPr/>
        </p:nvSpPr>
        <p:spPr>
          <a:xfrm>
            <a:off x="7425267" y="6083764"/>
            <a:ext cx="1778942"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Montserrat" pitchFamily="2" charset="77"/>
                <a:ea typeface="+mn-ea"/>
                <a:cs typeface="+mn-cs"/>
              </a:rPr>
              <a:t>Source: Lennie 2011</a:t>
            </a:r>
          </a:p>
        </p:txBody>
      </p:sp>
    </p:spTree>
    <p:extLst>
      <p:ext uri="{BB962C8B-B14F-4D97-AF65-F5344CB8AC3E}">
        <p14:creationId xmlns:p14="http://schemas.microsoft.com/office/powerpoint/2010/main" val="622662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2" name="Title 1">
            <a:extLst>
              <a:ext uri="{FF2B5EF4-FFF2-40B4-BE49-F238E27FC236}">
                <a16:creationId xmlns:a16="http://schemas.microsoft.com/office/drawing/2014/main" id="{11023B78-1B39-79ED-DE25-9CDB9756003E}"/>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COURSE Learning Objectives</a:t>
            </a:r>
          </a:p>
        </p:txBody>
      </p:sp>
      <p:grpSp>
        <p:nvGrpSpPr>
          <p:cNvPr id="30" name="Group 29">
            <a:extLst>
              <a:ext uri="{FF2B5EF4-FFF2-40B4-BE49-F238E27FC236}">
                <a16:creationId xmlns:a16="http://schemas.microsoft.com/office/drawing/2014/main" id="{1A02BDBC-F4F2-C7B0-8EB7-2758B882A918}"/>
              </a:ext>
            </a:extLst>
          </p:cNvPr>
          <p:cNvGrpSpPr/>
          <p:nvPr/>
        </p:nvGrpSpPr>
        <p:grpSpPr>
          <a:xfrm>
            <a:off x="761007" y="1821342"/>
            <a:ext cx="2230921" cy="3564698"/>
            <a:chOff x="484914" y="1598317"/>
            <a:chExt cx="2230921" cy="3564698"/>
          </a:xfrm>
        </p:grpSpPr>
        <p:sp>
          <p:nvSpPr>
            <p:cNvPr id="7" name="Rounded Rectangle 6">
              <a:extLst>
                <a:ext uri="{FF2B5EF4-FFF2-40B4-BE49-F238E27FC236}">
                  <a16:creationId xmlns:a16="http://schemas.microsoft.com/office/drawing/2014/main" id="{601DF0EE-4640-CDC0-906C-1B37B15DFEE7}"/>
                </a:ext>
              </a:extLst>
            </p:cNvPr>
            <p:cNvSpPr/>
            <p:nvPr/>
          </p:nvSpPr>
          <p:spPr>
            <a:xfrm>
              <a:off x="484914" y="1598317"/>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 name="Rectangle 7">
              <a:extLst>
                <a:ext uri="{FF2B5EF4-FFF2-40B4-BE49-F238E27FC236}">
                  <a16:creationId xmlns:a16="http://schemas.microsoft.com/office/drawing/2014/main" id="{DE877FDC-E517-C847-991F-C851CD1CFC7E}"/>
                </a:ext>
              </a:extLst>
            </p:cNvPr>
            <p:cNvSpPr/>
            <p:nvPr/>
          </p:nvSpPr>
          <p:spPr>
            <a:xfrm>
              <a:off x="484914" y="1851086"/>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grpSp>
      <p:sp>
        <p:nvSpPr>
          <p:cNvPr id="17" name="Rounded Rectangle 16">
            <a:extLst>
              <a:ext uri="{FF2B5EF4-FFF2-40B4-BE49-F238E27FC236}">
                <a16:creationId xmlns:a16="http://schemas.microsoft.com/office/drawing/2014/main" id="{2BBEEDB1-4074-7275-1BF9-C2D9914C6BC5}"/>
              </a:ext>
            </a:extLst>
          </p:cNvPr>
          <p:cNvSpPr/>
          <p:nvPr/>
        </p:nvSpPr>
        <p:spPr>
          <a:xfrm>
            <a:off x="3612670"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8" name="Rounded Rectangle 17">
            <a:extLst>
              <a:ext uri="{FF2B5EF4-FFF2-40B4-BE49-F238E27FC236}">
                <a16:creationId xmlns:a16="http://schemas.microsoft.com/office/drawing/2014/main" id="{AD7B21A7-83C7-D02D-D172-6E9A3347392B}"/>
              </a:ext>
            </a:extLst>
          </p:cNvPr>
          <p:cNvSpPr/>
          <p:nvPr/>
        </p:nvSpPr>
        <p:spPr>
          <a:xfrm>
            <a:off x="6434606"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9" name="Rounded Rectangle 18">
            <a:extLst>
              <a:ext uri="{FF2B5EF4-FFF2-40B4-BE49-F238E27FC236}">
                <a16:creationId xmlns:a16="http://schemas.microsoft.com/office/drawing/2014/main" id="{FCAA642C-366E-B97C-B991-01C7F4494CB2}"/>
              </a:ext>
            </a:extLst>
          </p:cNvPr>
          <p:cNvSpPr/>
          <p:nvPr/>
        </p:nvSpPr>
        <p:spPr>
          <a:xfrm>
            <a:off x="9256542" y="1821342"/>
            <a:ext cx="2230921" cy="3564698"/>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0" name="Rectangle 19">
            <a:extLst>
              <a:ext uri="{FF2B5EF4-FFF2-40B4-BE49-F238E27FC236}">
                <a16:creationId xmlns:a16="http://schemas.microsoft.com/office/drawing/2014/main" id="{B3FA149D-B63A-B8B2-F5A2-5074624D7FC3}"/>
              </a:ext>
            </a:extLst>
          </p:cNvPr>
          <p:cNvSpPr/>
          <p:nvPr/>
        </p:nvSpPr>
        <p:spPr>
          <a:xfrm>
            <a:off x="3612670"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1" name="Rectangle 20">
            <a:extLst>
              <a:ext uri="{FF2B5EF4-FFF2-40B4-BE49-F238E27FC236}">
                <a16:creationId xmlns:a16="http://schemas.microsoft.com/office/drawing/2014/main" id="{DA8D2117-38B5-C6E7-47A1-ABB932950282}"/>
              </a:ext>
            </a:extLst>
          </p:cNvPr>
          <p:cNvSpPr/>
          <p:nvPr/>
        </p:nvSpPr>
        <p:spPr>
          <a:xfrm>
            <a:off x="6434606"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2" name="Rectangle 21">
            <a:extLst>
              <a:ext uri="{FF2B5EF4-FFF2-40B4-BE49-F238E27FC236}">
                <a16:creationId xmlns:a16="http://schemas.microsoft.com/office/drawing/2014/main" id="{9912C934-7B01-4335-2CB4-9BDC2E43E234}"/>
              </a:ext>
            </a:extLst>
          </p:cNvPr>
          <p:cNvSpPr/>
          <p:nvPr/>
        </p:nvSpPr>
        <p:spPr>
          <a:xfrm>
            <a:off x="9256542" y="2074111"/>
            <a:ext cx="2113320" cy="577214"/>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3" name="Text Placeholder 2">
            <a:extLst>
              <a:ext uri="{FF2B5EF4-FFF2-40B4-BE49-F238E27FC236}">
                <a16:creationId xmlns:a16="http://schemas.microsoft.com/office/drawing/2014/main" id="{A7C6ABD8-C87F-ACFE-7E0A-81A4EDFCED93}"/>
              </a:ext>
            </a:extLst>
          </p:cNvPr>
          <p:cNvSpPr txBox="1">
            <a:spLocks/>
          </p:cNvSpPr>
          <p:nvPr/>
        </p:nvSpPr>
        <p:spPr>
          <a:xfrm>
            <a:off x="761007" y="2066097"/>
            <a:ext cx="2002318"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Objective 1</a:t>
            </a:r>
          </a:p>
        </p:txBody>
      </p:sp>
      <p:sp>
        <p:nvSpPr>
          <p:cNvPr id="24" name="Text Placeholder 2">
            <a:extLst>
              <a:ext uri="{FF2B5EF4-FFF2-40B4-BE49-F238E27FC236}">
                <a16:creationId xmlns:a16="http://schemas.microsoft.com/office/drawing/2014/main" id="{85A4199B-32C5-41D1-846A-C1B7422822E5}"/>
              </a:ext>
            </a:extLst>
          </p:cNvPr>
          <p:cNvSpPr txBox="1">
            <a:spLocks/>
          </p:cNvSpPr>
          <p:nvPr/>
        </p:nvSpPr>
        <p:spPr>
          <a:xfrm>
            <a:off x="3612670"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Objective 2</a:t>
            </a:r>
          </a:p>
        </p:txBody>
      </p:sp>
      <p:sp>
        <p:nvSpPr>
          <p:cNvPr id="25" name="Text Placeholder 2">
            <a:extLst>
              <a:ext uri="{FF2B5EF4-FFF2-40B4-BE49-F238E27FC236}">
                <a16:creationId xmlns:a16="http://schemas.microsoft.com/office/drawing/2014/main" id="{D70C5942-0D8C-DBC6-A5A3-4E3E8635E871}"/>
              </a:ext>
            </a:extLst>
          </p:cNvPr>
          <p:cNvSpPr txBox="1">
            <a:spLocks/>
          </p:cNvSpPr>
          <p:nvPr/>
        </p:nvSpPr>
        <p:spPr>
          <a:xfrm>
            <a:off x="6434606"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Objective 3</a:t>
            </a:r>
          </a:p>
        </p:txBody>
      </p:sp>
      <p:sp>
        <p:nvSpPr>
          <p:cNvPr id="26" name="Text Placeholder 2">
            <a:extLst>
              <a:ext uri="{FF2B5EF4-FFF2-40B4-BE49-F238E27FC236}">
                <a16:creationId xmlns:a16="http://schemas.microsoft.com/office/drawing/2014/main" id="{0A3002C1-692C-6E97-EA13-C9DCDE82C5A5}"/>
              </a:ext>
            </a:extLst>
          </p:cNvPr>
          <p:cNvSpPr txBox="1">
            <a:spLocks/>
          </p:cNvSpPr>
          <p:nvPr/>
        </p:nvSpPr>
        <p:spPr>
          <a:xfrm>
            <a:off x="9256542" y="2066097"/>
            <a:ext cx="2002318" cy="57721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prstClr val="black"/>
                </a:solidFill>
                <a:effectLst/>
                <a:uLnTx/>
                <a:uFillTx/>
                <a:latin typeface="Montserrat SemiBold" pitchFamily="2" charset="77"/>
                <a:ea typeface="+mj-ea"/>
                <a:cs typeface="Calibri" charset="0"/>
                <a:sym typeface="Montserrat"/>
              </a:rPr>
              <a:t>Objective 4</a:t>
            </a:r>
          </a:p>
        </p:txBody>
      </p:sp>
      <p:sp>
        <p:nvSpPr>
          <p:cNvPr id="27" name="Google Shape;54;p3">
            <a:extLst>
              <a:ext uri="{FF2B5EF4-FFF2-40B4-BE49-F238E27FC236}">
                <a16:creationId xmlns:a16="http://schemas.microsoft.com/office/drawing/2014/main" id="{52D77855-3273-8F1D-C6EF-02F5A8EACEE0}"/>
              </a:ext>
            </a:extLst>
          </p:cNvPr>
          <p:cNvSpPr txBox="1">
            <a:spLocks/>
          </p:cNvSpPr>
          <p:nvPr/>
        </p:nvSpPr>
        <p:spPr>
          <a:xfrm>
            <a:off x="909912" y="2971524"/>
            <a:ext cx="1933109" cy="220316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Arial"/>
              </a:rPr>
              <a:t>Understand the value of using gender transformative approaches in agrifood systems </a:t>
            </a:r>
            <a:endPar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Montserrat"/>
            </a:endParaRPr>
          </a:p>
        </p:txBody>
      </p:sp>
      <p:sp>
        <p:nvSpPr>
          <p:cNvPr id="28" name="Google Shape;54;p3">
            <a:extLst>
              <a:ext uri="{FF2B5EF4-FFF2-40B4-BE49-F238E27FC236}">
                <a16:creationId xmlns:a16="http://schemas.microsoft.com/office/drawing/2014/main" id="{5EA38480-3F8C-1EB6-D73E-F67F91F07029}"/>
              </a:ext>
            </a:extLst>
          </p:cNvPr>
          <p:cNvSpPr txBox="1">
            <a:spLocks/>
          </p:cNvSpPr>
          <p:nvPr/>
        </p:nvSpPr>
        <p:spPr>
          <a:xfrm>
            <a:off x="3774702" y="3029578"/>
            <a:ext cx="1951288" cy="2087056"/>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Arial"/>
              </a:rPr>
              <a:t>Understand concepts important to gender transformative approaches</a:t>
            </a:r>
          </a:p>
        </p:txBody>
      </p:sp>
      <p:sp>
        <p:nvSpPr>
          <p:cNvPr id="29" name="Google Shape;54;p3">
            <a:extLst>
              <a:ext uri="{FF2B5EF4-FFF2-40B4-BE49-F238E27FC236}">
                <a16:creationId xmlns:a16="http://schemas.microsoft.com/office/drawing/2014/main" id="{2ABBADD4-DEE9-2D21-2619-B93A2332BE64}"/>
              </a:ext>
            </a:extLst>
          </p:cNvPr>
          <p:cNvSpPr txBox="1">
            <a:spLocks/>
          </p:cNvSpPr>
          <p:nvPr/>
        </p:nvSpPr>
        <p:spPr>
          <a:xfrm>
            <a:off x="6607653" y="3029578"/>
            <a:ext cx="2024421" cy="152012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Arial"/>
              </a:rPr>
              <a:t>Understand how gender transformative approaches are operationalized </a:t>
            </a:r>
          </a:p>
          <a:p>
            <a:pPr marL="0"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j-ea"/>
              <a:cs typeface="Calibri" charset="0"/>
              <a:sym typeface="Arial"/>
            </a:endParaRPr>
          </a:p>
        </p:txBody>
      </p:sp>
      <p:sp>
        <p:nvSpPr>
          <p:cNvPr id="54" name="Google Shape;54;p3"/>
          <p:cNvSpPr txBox="1">
            <a:spLocks noGrp="1"/>
          </p:cNvSpPr>
          <p:nvPr>
            <p:ph type="body" idx="1"/>
          </p:nvPr>
        </p:nvSpPr>
        <p:spPr>
          <a:xfrm>
            <a:off x="9443425" y="3029578"/>
            <a:ext cx="1915286" cy="165393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7F7F7F"/>
              </a:buClr>
              <a:buSzPts val="2400"/>
              <a:buNone/>
            </a:pPr>
            <a:r>
              <a:rPr lang="en-US" sz="1800" kern="1200" dirty="0">
                <a:solidFill>
                  <a:schemeClr val="tx1"/>
                </a:solidFill>
                <a:latin typeface="Montserrat" pitchFamily="2" charset="77"/>
                <a:ea typeface="+mj-ea"/>
                <a:cs typeface="Calibri" charset="0"/>
                <a:sym typeface="Arial"/>
              </a:rPr>
              <a:t>Understand how to measure gender transformative change</a:t>
            </a:r>
            <a:endParaRPr sz="1800" kern="1200" dirty="0">
              <a:solidFill>
                <a:schemeClr val="tx1"/>
              </a:solidFill>
              <a:latin typeface="Montserrat" pitchFamily="2" charset="77"/>
              <a:ea typeface="+mj-ea"/>
              <a:cs typeface="Calibri"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2F654B-48B5-0F5F-74DA-6289499C310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52D2B019-78D9-0631-9D96-E03DAEE24B08}"/>
              </a:ext>
            </a:extLst>
          </p:cNvPr>
          <p:cNvSpPr txBox="1">
            <a:spLocks/>
          </p:cNvSpPr>
          <p:nvPr/>
        </p:nvSpPr>
        <p:spPr>
          <a:xfrm>
            <a:off x="373231" y="262759"/>
            <a:ext cx="9434986" cy="95644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Learning is an opportunity for adaptive management</a:t>
            </a:r>
          </a:p>
        </p:txBody>
      </p:sp>
      <p:sp>
        <p:nvSpPr>
          <p:cNvPr id="13" name="Content Placeholder 2">
            <a:extLst>
              <a:ext uri="{FF2B5EF4-FFF2-40B4-BE49-F238E27FC236}">
                <a16:creationId xmlns:a16="http://schemas.microsoft.com/office/drawing/2014/main" id="{74475368-4A15-C889-F419-C77D62BD6854}"/>
              </a:ext>
            </a:extLst>
          </p:cNvPr>
          <p:cNvSpPr txBox="1">
            <a:spLocks/>
          </p:cNvSpPr>
          <p:nvPr/>
        </p:nvSpPr>
        <p:spPr>
          <a:xfrm>
            <a:off x="373230" y="1982879"/>
            <a:ext cx="6047447" cy="31671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normalizeH="0" noProof="0" dirty="0">
                <a:ln>
                  <a:noFill/>
                </a:ln>
                <a:solidFill>
                  <a:prstClr val="black"/>
                </a:solidFill>
                <a:effectLst/>
                <a:uLnTx/>
                <a:uFillTx/>
                <a:latin typeface="Montserrat" pitchFamily="2" charset="77"/>
                <a:ea typeface="+mn-ea"/>
                <a:cs typeface="+mn-cs"/>
                <a:sym typeface="Arial"/>
              </a:rPr>
              <a:t>Adaptive management introduces flexibility in programming</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normalizeH="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normalizeH="0" noProof="0" dirty="0">
                <a:ln>
                  <a:noFill/>
                </a:ln>
                <a:solidFill>
                  <a:prstClr val="black"/>
                </a:solidFill>
                <a:effectLst/>
                <a:uLnTx/>
                <a:uFillTx/>
                <a:latin typeface="Montserrat" pitchFamily="2" charset="77"/>
                <a:ea typeface="+mn-ea"/>
                <a:cs typeface="+mn-cs"/>
                <a:sym typeface="Arial"/>
              </a:rPr>
              <a:t>It involves changing to the path used to achieve goals in response to changes or new learnings</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normalizeH="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normalizeH="0" noProof="0" dirty="0">
                <a:ln>
                  <a:noFill/>
                </a:ln>
                <a:solidFill>
                  <a:prstClr val="black"/>
                </a:solidFill>
                <a:effectLst/>
                <a:uLnTx/>
                <a:uFillTx/>
                <a:latin typeface="Montserrat" pitchFamily="2" charset="77"/>
                <a:ea typeface="+mn-ea"/>
                <a:cs typeface="+mn-cs"/>
                <a:sym typeface="Arial"/>
              </a:rPr>
              <a:t>The rationale and adaptations should be documented to support learning and future adaptation and scale</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60" normalizeH="0" baseline="0" noProof="0" dirty="0">
              <a:ln>
                <a:noFill/>
              </a:ln>
              <a:solidFill>
                <a:prstClr val="black"/>
              </a:solidFill>
              <a:effectLst/>
              <a:uLnTx/>
              <a:uFillTx/>
              <a:latin typeface="Montserrat" pitchFamily="2" charset="77"/>
              <a:ea typeface="+mn-ea"/>
              <a:cs typeface="+mn-cs"/>
              <a:sym typeface="Arial"/>
            </a:endParaRPr>
          </a:p>
        </p:txBody>
      </p:sp>
      <p:pic>
        <p:nvPicPr>
          <p:cNvPr id="2" name="Picture 1">
            <a:extLst>
              <a:ext uri="{FF2B5EF4-FFF2-40B4-BE49-F238E27FC236}">
                <a16:creationId xmlns:a16="http://schemas.microsoft.com/office/drawing/2014/main" id="{35B25CAB-D8F6-E71E-E84D-953C6C470263}"/>
              </a:ext>
            </a:extLst>
          </p:cNvPr>
          <p:cNvPicPr>
            <a:picLocks noChangeAspect="1"/>
          </p:cNvPicPr>
          <p:nvPr/>
        </p:nvPicPr>
        <p:blipFill>
          <a:blip r:embed="rId3"/>
          <a:stretch>
            <a:fillRect/>
          </a:stretch>
        </p:blipFill>
        <p:spPr>
          <a:xfrm>
            <a:off x="7488820" y="1697832"/>
            <a:ext cx="3866236" cy="3957207"/>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6" name="TextBox 5">
            <a:extLst>
              <a:ext uri="{FF2B5EF4-FFF2-40B4-BE49-F238E27FC236}">
                <a16:creationId xmlns:a16="http://schemas.microsoft.com/office/drawing/2014/main" id="{51780019-8BC8-F5FE-85CB-A58D95B8F981}"/>
              </a:ext>
            </a:extLst>
          </p:cNvPr>
          <p:cNvSpPr txBox="1"/>
          <p:nvPr/>
        </p:nvSpPr>
        <p:spPr>
          <a:xfrm>
            <a:off x="3967154" y="5712792"/>
            <a:ext cx="2247140" cy="276999"/>
          </a:xfrm>
          <a:prstGeom prst="rect">
            <a:avLst/>
          </a:prstGeom>
          <a:noFill/>
        </p:spPr>
        <p:txBody>
          <a:bodyPr wrap="square" rtlCol="0">
            <a:spAutoFit/>
          </a:bodyPr>
          <a:lstStyle/>
          <a:p>
            <a:pPr algn="r"/>
            <a:r>
              <a:rPr lang="en-US" sz="1200" dirty="0">
                <a:solidFill>
                  <a:schemeClr val="tx1"/>
                </a:solidFill>
                <a:latin typeface="Montserrat" pitchFamily="2" charset="77"/>
              </a:rPr>
              <a:t>Sources: USAID; Allen 2011</a:t>
            </a:r>
          </a:p>
        </p:txBody>
      </p:sp>
      <p:sp>
        <p:nvSpPr>
          <p:cNvPr id="3" name="TextBox 2">
            <a:extLst>
              <a:ext uri="{FF2B5EF4-FFF2-40B4-BE49-F238E27FC236}">
                <a16:creationId xmlns:a16="http://schemas.microsoft.com/office/drawing/2014/main" id="{03E09E86-5D39-FA40-0C4C-D56C21E8F3C4}"/>
              </a:ext>
            </a:extLst>
          </p:cNvPr>
          <p:cNvSpPr txBox="1"/>
          <p:nvPr/>
        </p:nvSpPr>
        <p:spPr>
          <a:xfrm>
            <a:off x="9154283" y="5698988"/>
            <a:ext cx="2247140" cy="276999"/>
          </a:xfrm>
          <a:prstGeom prst="rect">
            <a:avLst/>
          </a:prstGeom>
          <a:noFill/>
        </p:spPr>
        <p:txBody>
          <a:bodyPr wrap="square" rtlCol="0">
            <a:spAutoFit/>
          </a:bodyPr>
          <a:lstStyle/>
          <a:p>
            <a:pPr algn="r"/>
            <a:r>
              <a:rPr lang="en-US" sz="1200" dirty="0">
                <a:solidFill>
                  <a:schemeClr val="tx1"/>
                </a:solidFill>
                <a:latin typeface="Montserrat" pitchFamily="2" charset="77"/>
              </a:rPr>
              <a:t>Image source: Allen 2011</a:t>
            </a:r>
          </a:p>
        </p:txBody>
      </p:sp>
    </p:spTree>
    <p:extLst>
      <p:ext uri="{BB962C8B-B14F-4D97-AF65-F5344CB8AC3E}">
        <p14:creationId xmlns:p14="http://schemas.microsoft.com/office/powerpoint/2010/main" val="21220880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FCFD4-F9D0-7FAB-C092-25365C3B5F5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DAF3F94C-94B1-76D1-364F-EF8B4714C605}"/>
              </a:ext>
            </a:extLst>
          </p:cNvPr>
          <p:cNvSpPr txBox="1">
            <a:spLocks/>
          </p:cNvSpPr>
          <p:nvPr/>
        </p:nvSpPr>
        <p:spPr>
          <a:xfrm>
            <a:off x="373231" y="262759"/>
            <a:ext cx="9434986" cy="95644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Monitoring for resistance and backlash</a:t>
            </a:r>
          </a:p>
        </p:txBody>
      </p:sp>
      <p:sp>
        <p:nvSpPr>
          <p:cNvPr id="13" name="Content Placeholder 2">
            <a:extLst>
              <a:ext uri="{FF2B5EF4-FFF2-40B4-BE49-F238E27FC236}">
                <a16:creationId xmlns:a16="http://schemas.microsoft.com/office/drawing/2014/main" id="{E1CF3C45-048E-52DC-2CB4-534E2E3B24EC}"/>
              </a:ext>
            </a:extLst>
          </p:cNvPr>
          <p:cNvSpPr txBox="1">
            <a:spLocks/>
          </p:cNvSpPr>
          <p:nvPr/>
        </p:nvSpPr>
        <p:spPr>
          <a:xfrm>
            <a:off x="278537" y="1905456"/>
            <a:ext cx="6212162" cy="34490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Start by mapping norms, practices and structures, </a:t>
            </a:r>
            <a:r>
              <a:rPr lang="en-US" sz="1800" dirty="0">
                <a:latin typeface="Montserrat" pitchFamily="2" charset="77"/>
              </a:rPr>
              <a:t>and</a:t>
            </a:r>
            <a:r>
              <a:rPr kumimoji="0" lang="en-US" sz="1800" u="none" strike="noStrike" kern="1200" cap="none" spc="0" normalizeH="0" baseline="0" noProof="0" dirty="0">
                <a:ln>
                  <a:noFill/>
                </a:ln>
                <a:effectLst/>
                <a:uLnTx/>
                <a:uFillTx/>
                <a:latin typeface="Montserrat" pitchFamily="2" charset="77"/>
                <a:sym typeface="Arial"/>
              </a:rPr>
              <a:t> pre-existing manifestations of resistance</a:t>
            </a:r>
          </a:p>
          <a:p>
            <a:pPr>
              <a:lnSpc>
                <a:spcPct val="100000"/>
              </a:lnSpc>
              <a:spcBef>
                <a:spcPts val="0"/>
              </a:spcBef>
              <a:buClr>
                <a:srgbClr val="A2287E"/>
              </a:buClr>
            </a:pPr>
            <a:endParaRPr kumimoji="0" lang="en-US" sz="900" u="none" strike="noStrike" kern="1200" cap="none" spc="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u="none" strike="noStrike" kern="1200" cap="none" spc="0" normalizeH="0" baseline="0" noProof="0" dirty="0">
                <a:ln>
                  <a:noFill/>
                </a:ln>
                <a:effectLst/>
                <a:uLnTx/>
                <a:uFillTx/>
                <a:latin typeface="Montserrat" pitchFamily="2" charset="77"/>
                <a:sym typeface="Arial"/>
              </a:rPr>
              <a:t>Engage those implementing the program as well as allies in monitoring and response</a:t>
            </a:r>
          </a:p>
          <a:p>
            <a:pPr>
              <a:lnSpc>
                <a:spcPct val="100000"/>
              </a:lnSpc>
              <a:spcBef>
                <a:spcPts val="0"/>
              </a:spcBef>
              <a:buClr>
                <a:srgbClr val="A2287E"/>
              </a:buClr>
            </a:pPr>
            <a:endParaRPr kumimoji="0" lang="en-US" sz="900" u="none" strike="noStrike" kern="1200" cap="none" spc="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u="none" strike="noStrike" kern="1200" cap="none" spc="-60" normalizeH="0" baseline="0" noProof="0" dirty="0">
                <a:ln>
                  <a:noFill/>
                </a:ln>
                <a:effectLst/>
                <a:uLnTx/>
                <a:uFillTx/>
                <a:latin typeface="Montserrat" pitchFamily="2" charset="77"/>
                <a:sym typeface="Arial"/>
              </a:rPr>
              <a:t>Pay attention to how elements of the system interact to reinforce other parts, including backlash</a:t>
            </a:r>
          </a:p>
          <a:p>
            <a:pPr>
              <a:lnSpc>
                <a:spcPct val="100000"/>
              </a:lnSpc>
              <a:spcBef>
                <a:spcPts val="0"/>
              </a:spcBef>
              <a:buClr>
                <a:srgbClr val="A2287E"/>
              </a:buClr>
            </a:pPr>
            <a:endParaRPr kumimoji="0" lang="en-US" sz="900" u="none" strike="noStrike" kern="1200" cap="none" spc="-6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u="none" strike="noStrike" kern="1200" cap="none" spc="-60" normalizeH="0" baseline="0" noProof="0" dirty="0">
                <a:ln>
                  <a:noFill/>
                </a:ln>
                <a:effectLst/>
                <a:uLnTx/>
                <a:uFillTx/>
                <a:latin typeface="Montserrat" pitchFamily="2" charset="77"/>
                <a:sym typeface="Arial"/>
              </a:rPr>
              <a:t>Identify formal and informal actions that seek to block change. Look for absences and silences </a:t>
            </a:r>
          </a:p>
          <a:p>
            <a:pPr>
              <a:lnSpc>
                <a:spcPct val="100000"/>
              </a:lnSpc>
              <a:spcBef>
                <a:spcPts val="0"/>
              </a:spcBef>
              <a:buClr>
                <a:srgbClr val="A2287E"/>
              </a:buClr>
            </a:pPr>
            <a:endParaRPr kumimoji="0" lang="en-US" sz="900" u="none" strike="noStrike" kern="1200" cap="none" spc="-60" normalizeH="0" baseline="0" noProof="0" dirty="0">
              <a:ln>
                <a:noFill/>
              </a:ln>
              <a:effectLst/>
              <a:uLnTx/>
              <a:uFillTx/>
              <a:latin typeface="Montserrat" pitchFamily="2" charset="77"/>
              <a:sym typeface="Arial"/>
            </a:endParaRPr>
          </a:p>
          <a:p>
            <a:pPr>
              <a:lnSpc>
                <a:spcPct val="100000"/>
              </a:lnSpc>
              <a:spcBef>
                <a:spcPts val="0"/>
              </a:spcBef>
              <a:buClr>
                <a:srgbClr val="A2287E"/>
              </a:buClr>
            </a:pPr>
            <a:r>
              <a:rPr kumimoji="0" lang="en-US" sz="1800" u="none" strike="noStrike" kern="1200" cap="none" spc="-60" normalizeH="0" baseline="0" noProof="0" dirty="0">
                <a:ln>
                  <a:noFill/>
                </a:ln>
                <a:effectLst/>
                <a:uLnTx/>
                <a:uFillTx/>
                <a:latin typeface="Montserrat" pitchFamily="2" charset="77"/>
                <a:sym typeface="Arial"/>
              </a:rPr>
              <a:t>Continually reassess throughout all phases of programming and research </a:t>
            </a:r>
          </a:p>
        </p:txBody>
      </p:sp>
      <p:sp>
        <p:nvSpPr>
          <p:cNvPr id="3" name="TextBox 2">
            <a:extLst>
              <a:ext uri="{FF2B5EF4-FFF2-40B4-BE49-F238E27FC236}">
                <a16:creationId xmlns:a16="http://schemas.microsoft.com/office/drawing/2014/main" id="{2DF11100-5CAC-3CDB-0D91-E7655A525F16}"/>
              </a:ext>
            </a:extLst>
          </p:cNvPr>
          <p:cNvSpPr txBox="1"/>
          <p:nvPr/>
        </p:nvSpPr>
        <p:spPr>
          <a:xfrm>
            <a:off x="8720219" y="5215960"/>
            <a:ext cx="3352270" cy="276999"/>
          </a:xfrm>
          <a:prstGeom prst="rect">
            <a:avLst/>
          </a:prstGeom>
          <a:noFill/>
        </p:spPr>
        <p:txBody>
          <a:bodyPr wrap="square" rtlCol="0">
            <a:spAutoFit/>
          </a:bodyPr>
          <a:lstStyle/>
          <a:p>
            <a:pPr algn="r"/>
            <a:r>
              <a:rPr lang="en-US" sz="1200" dirty="0">
                <a:solidFill>
                  <a:schemeClr val="tx1"/>
                </a:solidFill>
                <a:latin typeface="Montserrat" pitchFamily="2" charset="77"/>
              </a:rPr>
              <a:t>Image source: da Sliva 2011</a:t>
            </a:r>
          </a:p>
        </p:txBody>
      </p:sp>
      <p:pic>
        <p:nvPicPr>
          <p:cNvPr id="4" name="Picture 3">
            <a:extLst>
              <a:ext uri="{FF2B5EF4-FFF2-40B4-BE49-F238E27FC236}">
                <a16:creationId xmlns:a16="http://schemas.microsoft.com/office/drawing/2014/main" id="{BD814FD7-4B8E-087C-C77C-5DDA70CA3C0D}"/>
              </a:ext>
            </a:extLst>
          </p:cNvPr>
          <p:cNvPicPr>
            <a:picLocks noChangeAspect="1"/>
          </p:cNvPicPr>
          <p:nvPr/>
        </p:nvPicPr>
        <p:blipFill>
          <a:blip r:embed="rId3"/>
          <a:stretch>
            <a:fillRect/>
          </a:stretch>
        </p:blipFill>
        <p:spPr>
          <a:xfrm>
            <a:off x="6948585" y="2354335"/>
            <a:ext cx="5049088" cy="2723126"/>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2" name="TextBox 1">
            <a:extLst>
              <a:ext uri="{FF2B5EF4-FFF2-40B4-BE49-F238E27FC236}">
                <a16:creationId xmlns:a16="http://schemas.microsoft.com/office/drawing/2014/main" id="{E608B277-B61E-5AF0-D14B-4519A71A2E79}"/>
              </a:ext>
            </a:extLst>
          </p:cNvPr>
          <p:cNvSpPr txBox="1"/>
          <p:nvPr/>
        </p:nvSpPr>
        <p:spPr>
          <a:xfrm>
            <a:off x="2969826" y="5549314"/>
            <a:ext cx="3352270" cy="276999"/>
          </a:xfrm>
          <a:prstGeom prst="rect">
            <a:avLst/>
          </a:prstGeom>
          <a:noFill/>
        </p:spPr>
        <p:txBody>
          <a:bodyPr wrap="square" rtlCol="0">
            <a:spAutoFit/>
          </a:bodyPr>
          <a:lstStyle/>
          <a:p>
            <a:pPr algn="r"/>
            <a:r>
              <a:rPr lang="en-US" sz="1200" dirty="0">
                <a:solidFill>
                  <a:schemeClr val="tx1"/>
                </a:solidFill>
                <a:latin typeface="Montserrat" pitchFamily="2" charset="77"/>
              </a:rPr>
              <a:t>Source: da Sliva 2011</a:t>
            </a:r>
          </a:p>
        </p:txBody>
      </p:sp>
    </p:spTree>
    <p:extLst>
      <p:ext uri="{BB962C8B-B14F-4D97-AF65-F5344CB8AC3E}">
        <p14:creationId xmlns:p14="http://schemas.microsoft.com/office/powerpoint/2010/main" val="17219271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FDC9D-12DE-1FAD-06C2-12531DD4775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824B2D4-7021-CD9B-00F5-5B9A9B9B6624}"/>
              </a:ext>
            </a:extLst>
          </p:cNvPr>
          <p:cNvSpPr txBox="1">
            <a:spLocks/>
          </p:cNvSpPr>
          <p:nvPr/>
        </p:nvSpPr>
        <p:spPr>
          <a:xfrm>
            <a:off x="373231" y="262759"/>
            <a:ext cx="9510998" cy="124078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Participatory Evaluation and Learning: Validating and Sharing Findings</a:t>
            </a:r>
          </a:p>
        </p:txBody>
      </p:sp>
      <p:sp>
        <p:nvSpPr>
          <p:cNvPr id="13" name="Content Placeholder 2">
            <a:extLst>
              <a:ext uri="{FF2B5EF4-FFF2-40B4-BE49-F238E27FC236}">
                <a16:creationId xmlns:a16="http://schemas.microsoft.com/office/drawing/2014/main" id="{EE8779E4-DDD7-E7A1-6665-BEEBC529AF24}"/>
              </a:ext>
            </a:extLst>
          </p:cNvPr>
          <p:cNvSpPr txBox="1">
            <a:spLocks/>
          </p:cNvSpPr>
          <p:nvPr/>
        </p:nvSpPr>
        <p:spPr>
          <a:xfrm>
            <a:off x="373231" y="1992542"/>
            <a:ext cx="11125201" cy="30693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Sense-make, validate and share findings and their interpretation with participants, including less powerful ones </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0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Enable gender and socially-inclusive participation, with equitable access, ability to feedback or critique, and to use the information and co-generate implications for action if any </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0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Check that participants and partners have, understand and can use the findings </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0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Sense-make, validate and identify implications for action with participants and partners, strategizing for scaling evidence and gender outcomes</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0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Share with relevant bodies and networks and do so in the relevant languages</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sp>
        <p:nvSpPr>
          <p:cNvPr id="6" name="TextBox 5">
            <a:extLst>
              <a:ext uri="{FF2B5EF4-FFF2-40B4-BE49-F238E27FC236}">
                <a16:creationId xmlns:a16="http://schemas.microsoft.com/office/drawing/2014/main" id="{F2AAD7BF-7CC6-EA63-FB0C-BA84E0942EC1}"/>
              </a:ext>
            </a:extLst>
          </p:cNvPr>
          <p:cNvSpPr txBox="1"/>
          <p:nvPr/>
        </p:nvSpPr>
        <p:spPr>
          <a:xfrm>
            <a:off x="7195987" y="5648831"/>
            <a:ext cx="4397298" cy="276999"/>
          </a:xfrm>
          <a:prstGeom prst="rect">
            <a:avLst/>
          </a:prstGeom>
          <a:noFill/>
        </p:spPr>
        <p:txBody>
          <a:bodyPr wrap="square" rtlCol="0">
            <a:spAutoFit/>
          </a:bodyPr>
          <a:lstStyle/>
          <a:p>
            <a:pPr algn="r"/>
            <a:r>
              <a:rPr lang="en-US" sz="1200" dirty="0">
                <a:solidFill>
                  <a:schemeClr val="tx1"/>
                </a:solidFill>
                <a:latin typeface="Montserrat" pitchFamily="2" charset="77"/>
              </a:rPr>
              <a:t>Sources: McDougall 2021; Mullinax 2018</a:t>
            </a:r>
          </a:p>
        </p:txBody>
      </p:sp>
    </p:spTree>
    <p:extLst>
      <p:ext uri="{BB962C8B-B14F-4D97-AF65-F5344CB8AC3E}">
        <p14:creationId xmlns:p14="http://schemas.microsoft.com/office/powerpoint/2010/main" val="9427465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7">
          <a:extLst>
            <a:ext uri="{FF2B5EF4-FFF2-40B4-BE49-F238E27FC236}">
              <a16:creationId xmlns:a16="http://schemas.microsoft.com/office/drawing/2014/main" id="{2178AF45-118A-D771-0412-881B75C3B75F}"/>
            </a:ext>
          </a:extLst>
        </p:cNvPr>
        <p:cNvGrpSpPr/>
        <p:nvPr/>
      </p:nvGrpSpPr>
      <p:grpSpPr>
        <a:xfrm>
          <a:off x="0" y="0"/>
          <a:ext cx="0" cy="0"/>
          <a:chOff x="0" y="0"/>
          <a:chExt cx="0" cy="0"/>
        </a:xfrm>
      </p:grpSpPr>
      <p:sp>
        <p:nvSpPr>
          <p:cNvPr id="108" name="Google Shape;108;p18">
            <a:extLst>
              <a:ext uri="{FF2B5EF4-FFF2-40B4-BE49-F238E27FC236}">
                <a16:creationId xmlns:a16="http://schemas.microsoft.com/office/drawing/2014/main" id="{BE950231-4D27-8F47-E2C5-E9DA6FE9CE43}"/>
              </a:ext>
            </a:extLst>
          </p:cNvPr>
          <p:cNvSpPr txBox="1">
            <a:spLocks noGrp="1"/>
          </p:cNvSpPr>
          <p:nvPr>
            <p:ph type="title"/>
          </p:nvPr>
        </p:nvSpPr>
        <p:spPr>
          <a:xfrm>
            <a:off x="6539033" y="523398"/>
            <a:ext cx="5145967" cy="3464176"/>
          </a:xfrm>
          <a:prstGeom prst="rect">
            <a:avLst/>
          </a:prstGeom>
          <a:noFill/>
          <a:ln>
            <a:noFill/>
          </a:ln>
        </p:spPr>
        <p:txBody>
          <a:bodyPr spcFirstLastPara="1" vert="horz" wrap="square" lIns="91425" tIns="45700" rIns="91425" bIns="45700" rtlCol="0" anchor="b" anchorCtr="0">
            <a:noAutofit/>
          </a:bodyPr>
          <a:lstStyle/>
          <a:p>
            <a:pPr algn="l"/>
            <a:r>
              <a:rPr lang="en-US" sz="4000" b="1"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Montserrat"/>
              </a:rPr>
              <a:t>Case study using gender transformative approaches </a:t>
            </a:r>
            <a:br>
              <a:rPr lang="en-US" sz="4000" b="1"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Montserrat"/>
              </a:rPr>
            </a:br>
            <a:r>
              <a:rPr lang="en-US" sz="4000" b="1"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Montserrat"/>
              </a:rPr>
              <a:t>in all project phases</a:t>
            </a:r>
          </a:p>
        </p:txBody>
      </p:sp>
      <p:grpSp>
        <p:nvGrpSpPr>
          <p:cNvPr id="6" name="Group 5">
            <a:extLst>
              <a:ext uri="{FF2B5EF4-FFF2-40B4-BE49-F238E27FC236}">
                <a16:creationId xmlns:a16="http://schemas.microsoft.com/office/drawing/2014/main" id="{61688375-C4B1-BCAD-FCE9-9FCDD5249081}"/>
              </a:ext>
            </a:extLst>
          </p:cNvPr>
          <p:cNvGrpSpPr/>
          <p:nvPr/>
        </p:nvGrpSpPr>
        <p:grpSpPr>
          <a:xfrm>
            <a:off x="6546669" y="4081954"/>
            <a:ext cx="5279652" cy="702713"/>
            <a:chOff x="6385197" y="3762724"/>
            <a:chExt cx="5279652" cy="593282"/>
          </a:xfrm>
        </p:grpSpPr>
        <p:sp>
          <p:nvSpPr>
            <p:cNvPr id="2" name="Google Shape;47;g30838b89d9c_0_0">
              <a:extLst>
                <a:ext uri="{FF2B5EF4-FFF2-40B4-BE49-F238E27FC236}">
                  <a16:creationId xmlns:a16="http://schemas.microsoft.com/office/drawing/2014/main" id="{E6996446-45B5-F02C-BCC6-49B443A3188D}"/>
                </a:ext>
              </a:extLst>
            </p:cNvPr>
            <p:cNvSpPr txBox="1">
              <a:spLocks/>
            </p:cNvSpPr>
            <p:nvPr/>
          </p:nvSpPr>
          <p:spPr>
            <a:xfrm>
              <a:off x="6385197" y="3842731"/>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Section 5</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7ACA68A0-7D49-0B57-3A81-103038F21268}"/>
                </a:ext>
              </a:extLst>
            </p:cNvPr>
            <p:cNvCxnSpPr>
              <a:cxnSpLocks/>
            </p:cNvCxnSpPr>
            <p:nvPr/>
          </p:nvCxnSpPr>
          <p:spPr>
            <a:xfrm>
              <a:off x="6426548" y="3762724"/>
              <a:ext cx="523830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2391581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08;p18">
            <a:extLst>
              <a:ext uri="{FF2B5EF4-FFF2-40B4-BE49-F238E27FC236}">
                <a16:creationId xmlns:a16="http://schemas.microsoft.com/office/drawing/2014/main" id="{DAA87D1A-AC1C-9607-FBEC-8304FE1A4349}"/>
              </a:ext>
            </a:extLst>
          </p:cNvPr>
          <p:cNvSpPr txBox="1">
            <a:spLocks/>
          </p:cNvSpPr>
          <p:nvPr/>
        </p:nvSpPr>
        <p:spPr>
          <a:xfrm>
            <a:off x="5993721" y="2672442"/>
            <a:ext cx="5546606" cy="1813450"/>
          </a:xfrm>
          <a:prstGeom prst="rect">
            <a:avLst/>
          </a:prstGeom>
          <a:noFill/>
          <a:ln>
            <a:noFill/>
          </a:ln>
        </p:spPr>
        <p:txBody>
          <a:bodyPr spcFirstLastPara="1" vert="horz" wrap="square" lIns="91425" tIns="45700" rIns="91425" bIns="45700" rtlCol="0" anchor="b" anchorCtr="0">
            <a:noAutofit/>
          </a:bodyPr>
          <a:lstStyle>
            <a:lvl1pPr algn="l" defTabSz="914400" rtl="0" eaLnBrk="1" latinLnBrk="0" hangingPunct="1">
              <a:lnSpc>
                <a:spcPct val="90000"/>
              </a:lnSpc>
              <a:spcBef>
                <a:spcPct val="0"/>
              </a:spcBef>
              <a:buNone/>
              <a:defRPr sz="4400" b="1" i="0" kern="1200">
                <a:solidFill>
                  <a:schemeClr val="tx1"/>
                </a:solidFill>
                <a:latin typeface="Montserrat" pitchFamily="2" charset="77"/>
                <a:ea typeface="Montserrat" pitchFamily="2" charset="77"/>
                <a:cs typeface="Calibri" charset="0"/>
              </a:defRPr>
            </a:lvl1pPr>
          </a:lstStyle>
          <a:p>
            <a:pPr marL="0" marR="0" lvl="0" indent="0" algn="l" defTabSz="914400" rtl="0" eaLnBrk="1" fontAlgn="auto" latinLnBrk="0" hangingPunct="1">
              <a:lnSpc>
                <a:spcPct val="90000"/>
              </a:lnSpc>
              <a:spcBef>
                <a:spcPts val="0"/>
              </a:spcBef>
              <a:spcAft>
                <a:spcPts val="0"/>
              </a:spcAft>
              <a:buClr>
                <a:srgbClr val="7F7F7F"/>
              </a:buClr>
              <a:buSzPts val="3600"/>
              <a:buFont typeface="Montserrat ExtraBold"/>
              <a:buNone/>
              <a:tabLst/>
              <a:defRPr/>
            </a:pPr>
            <a:r>
              <a:rPr lang="en-US" sz="4000" b="1" kern="1200" cap="all" spc="-60" dirty="0" err="1">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Barotse</a:t>
            </a: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 Floodplain Fishing Camps</a:t>
            </a:r>
            <a:endParaRPr kumimoji="0" lang="en-US" sz="4000" b="1" i="0" u="none" strike="noStrike" kern="1200" cap="all" spc="-80" normalizeH="0" baseline="0" noProof="0" dirty="0">
              <a:ln>
                <a:noFill/>
              </a:ln>
              <a:solidFill>
                <a:prstClr val="black"/>
              </a:solidFill>
              <a:effectLst>
                <a:outerShdw blurRad="615741" sx="102000" sy="102000" algn="ctr" rotWithShape="0">
                  <a:prstClr val="black">
                    <a:alpha val="16806"/>
                  </a:prstClr>
                </a:outerShdw>
              </a:effectLst>
              <a:uLnTx/>
              <a:uFillTx/>
              <a:latin typeface="Montserrat" pitchFamily="2" charset="77"/>
              <a:ea typeface="+mj-ea"/>
              <a:cs typeface="Calibri" charset="0"/>
            </a:endParaRPr>
          </a:p>
        </p:txBody>
      </p:sp>
      <p:sp>
        <p:nvSpPr>
          <p:cNvPr id="6" name="Google Shape;47;g30838b89d9c_0_0">
            <a:extLst>
              <a:ext uri="{FF2B5EF4-FFF2-40B4-BE49-F238E27FC236}">
                <a16:creationId xmlns:a16="http://schemas.microsoft.com/office/drawing/2014/main" id="{D269F0AD-2511-A292-2F8B-9BD94E20A849}"/>
              </a:ext>
            </a:extLst>
          </p:cNvPr>
          <p:cNvSpPr txBox="1">
            <a:spLocks/>
          </p:cNvSpPr>
          <p:nvPr/>
        </p:nvSpPr>
        <p:spPr>
          <a:xfrm>
            <a:off x="5993721" y="4665218"/>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Case study – PART 1</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sp>
        <p:nvSpPr>
          <p:cNvPr id="2" name="TextBox 1">
            <a:extLst>
              <a:ext uri="{FF2B5EF4-FFF2-40B4-BE49-F238E27FC236}">
                <a16:creationId xmlns:a16="http://schemas.microsoft.com/office/drawing/2014/main" id="{9B4ED8DC-0E9C-DBCB-6EEA-A340B3CC861D}"/>
              </a:ext>
            </a:extLst>
          </p:cNvPr>
          <p:cNvSpPr txBox="1"/>
          <p:nvPr/>
        </p:nvSpPr>
        <p:spPr>
          <a:xfrm>
            <a:off x="4475151" y="5523468"/>
            <a:ext cx="5951396" cy="276999"/>
          </a:xfrm>
          <a:prstGeom prst="rect">
            <a:avLst/>
          </a:prstGeom>
          <a:noFill/>
        </p:spPr>
        <p:txBody>
          <a:bodyPr wrap="square" rtlCol="0">
            <a:spAutoFit/>
          </a:bodyPr>
          <a:lstStyle/>
          <a:p>
            <a:pPr algn="r"/>
            <a:r>
              <a:rPr lang="en-US" sz="1200" dirty="0">
                <a:latin typeface="Montserrat" pitchFamily="2" charset="77"/>
              </a:rPr>
              <a:t>Source: Cole 2014</a:t>
            </a:r>
          </a:p>
        </p:txBody>
      </p:sp>
    </p:spTree>
    <p:extLst>
      <p:ext uri="{BB962C8B-B14F-4D97-AF65-F5344CB8AC3E}">
        <p14:creationId xmlns:p14="http://schemas.microsoft.com/office/powerpoint/2010/main" val="33988325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3CB86-7555-8C8A-D796-0D48FD9576CA}"/>
            </a:ext>
          </a:extLst>
        </p:cNvPr>
        <p:cNvGrpSpPr/>
        <p:nvPr/>
      </p:nvGrpSpPr>
      <p:grpSpPr>
        <a:xfrm>
          <a:off x="0" y="0"/>
          <a:ext cx="0" cy="0"/>
          <a:chOff x="0" y="0"/>
          <a:chExt cx="0" cy="0"/>
        </a:xfrm>
      </p:grpSpPr>
      <p:sp>
        <p:nvSpPr>
          <p:cNvPr id="7" name="Rounded Rectangle 6">
            <a:extLst>
              <a:ext uri="{FF2B5EF4-FFF2-40B4-BE49-F238E27FC236}">
                <a16:creationId xmlns:a16="http://schemas.microsoft.com/office/drawing/2014/main" id="{EAEACF1D-9575-FE15-0BC1-A06A75B0D0B6}"/>
              </a:ext>
            </a:extLst>
          </p:cNvPr>
          <p:cNvSpPr/>
          <p:nvPr/>
        </p:nvSpPr>
        <p:spPr>
          <a:xfrm>
            <a:off x="274769" y="1669724"/>
            <a:ext cx="8720143" cy="4863287"/>
          </a:xfrm>
          <a:prstGeom prst="roundRect">
            <a:avLst>
              <a:gd name="adj" fmla="val 0"/>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 name="Title 1">
            <a:extLst>
              <a:ext uri="{FF2B5EF4-FFF2-40B4-BE49-F238E27FC236}">
                <a16:creationId xmlns:a16="http://schemas.microsoft.com/office/drawing/2014/main" id="{C00463C1-4C34-4414-1900-DB33025D4F2A}"/>
              </a:ext>
            </a:extLst>
          </p:cNvPr>
          <p:cNvSpPr txBox="1">
            <a:spLocks/>
          </p:cNvSpPr>
          <p:nvPr/>
        </p:nvSpPr>
        <p:spPr>
          <a:xfrm>
            <a:off x="472842" y="324989"/>
            <a:ext cx="9659113" cy="94536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Case Study: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err="1">
                <a:ln>
                  <a:noFill/>
                </a:ln>
                <a:solidFill>
                  <a:prstClr val="black"/>
                </a:solidFill>
                <a:effectLst/>
                <a:uLnTx/>
                <a:uFillTx/>
                <a:latin typeface="Montserrat" pitchFamily="2" charset="77"/>
                <a:ea typeface="+mj-ea"/>
                <a:cs typeface="Calibri" charset="0"/>
                <a:sym typeface="Montserrat"/>
              </a:rPr>
              <a:t>Barotse</a:t>
            </a: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 Floodplain, Zambia</a:t>
            </a:r>
          </a:p>
        </p:txBody>
      </p:sp>
      <p:grpSp>
        <p:nvGrpSpPr>
          <p:cNvPr id="14" name="Group 13">
            <a:extLst>
              <a:ext uri="{FF2B5EF4-FFF2-40B4-BE49-F238E27FC236}">
                <a16:creationId xmlns:a16="http://schemas.microsoft.com/office/drawing/2014/main" id="{2F9BB4E2-072D-D3ED-223E-2CD0E330D235}"/>
              </a:ext>
            </a:extLst>
          </p:cNvPr>
          <p:cNvGrpSpPr/>
          <p:nvPr/>
        </p:nvGrpSpPr>
        <p:grpSpPr>
          <a:xfrm>
            <a:off x="279104" y="1666636"/>
            <a:ext cx="4946039" cy="397366"/>
            <a:chOff x="274771" y="1929987"/>
            <a:chExt cx="4377780" cy="397366"/>
          </a:xfrm>
        </p:grpSpPr>
        <p:sp>
          <p:nvSpPr>
            <p:cNvPr id="9" name="Rectangle 8">
              <a:extLst>
                <a:ext uri="{FF2B5EF4-FFF2-40B4-BE49-F238E27FC236}">
                  <a16:creationId xmlns:a16="http://schemas.microsoft.com/office/drawing/2014/main" id="{9EF676BA-A9A5-9DC3-24F0-CCD625EA5425}"/>
                </a:ext>
              </a:extLst>
            </p:cNvPr>
            <p:cNvSpPr/>
            <p:nvPr/>
          </p:nvSpPr>
          <p:spPr>
            <a:xfrm>
              <a:off x="274771" y="1929987"/>
              <a:ext cx="4377780"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1" name="Text Placeholder 3">
              <a:extLst>
                <a:ext uri="{FF2B5EF4-FFF2-40B4-BE49-F238E27FC236}">
                  <a16:creationId xmlns:a16="http://schemas.microsoft.com/office/drawing/2014/main" id="{A248705C-BD0B-FF1F-DA56-46F273A1D596}"/>
                </a:ext>
              </a:extLst>
            </p:cNvPr>
            <p:cNvSpPr txBox="1">
              <a:spLocks/>
            </p:cNvSpPr>
            <p:nvPr/>
          </p:nvSpPr>
          <p:spPr>
            <a:xfrm>
              <a:off x="352834" y="1971208"/>
              <a:ext cx="2479576"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BACKGROUND</a:t>
              </a:r>
            </a:p>
          </p:txBody>
        </p:sp>
      </p:grpSp>
      <p:sp>
        <p:nvSpPr>
          <p:cNvPr id="12" name="Text Placeholder 3">
            <a:extLst>
              <a:ext uri="{FF2B5EF4-FFF2-40B4-BE49-F238E27FC236}">
                <a16:creationId xmlns:a16="http://schemas.microsoft.com/office/drawing/2014/main" id="{2E32C597-BEE5-22F0-5F53-EBEDF5B61979}"/>
              </a:ext>
            </a:extLst>
          </p:cNvPr>
          <p:cNvSpPr txBox="1">
            <a:spLocks/>
          </p:cNvSpPr>
          <p:nvPr/>
        </p:nvSpPr>
        <p:spPr>
          <a:xfrm>
            <a:off x="352832" y="2077267"/>
            <a:ext cx="8383663" cy="110196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An estimated </a:t>
            </a:r>
            <a:r>
              <a:rPr lang="en-US" sz="1600" kern="1200" dirty="0">
                <a:solidFill>
                  <a:prstClr val="black"/>
                </a:solidFill>
                <a:latin typeface="Montserrat" pitchFamily="2" charset="77"/>
              </a:rPr>
              <a:t>70,000 people depend on the resources of the </a:t>
            </a:r>
            <a:r>
              <a:rPr lang="en-US" sz="1600" kern="1200" dirty="0" err="1">
                <a:solidFill>
                  <a:prstClr val="black"/>
                </a:solidFill>
                <a:latin typeface="Montserrat" pitchFamily="2" charset="77"/>
              </a:rPr>
              <a:t>Barotse</a:t>
            </a:r>
            <a:r>
              <a:rPr lang="en-US" sz="1600" kern="1200" dirty="0">
                <a:solidFill>
                  <a:prstClr val="black"/>
                </a:solidFill>
                <a:latin typeface="Montserrat" pitchFamily="2" charset="77"/>
              </a:rPr>
              <a:t> Floodplain for their livelihood, food and nutrition security. However, poor management, increasing fishing pressure and use of destructive fishing gear caused a 2013 Urgent Call to Action regarding rapid declines in fish stocks.</a:t>
            </a:r>
          </a:p>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grpSp>
        <p:nvGrpSpPr>
          <p:cNvPr id="10" name="Group 9">
            <a:extLst>
              <a:ext uri="{FF2B5EF4-FFF2-40B4-BE49-F238E27FC236}">
                <a16:creationId xmlns:a16="http://schemas.microsoft.com/office/drawing/2014/main" id="{B30E4B38-950F-0049-EFCA-7B86A3005919}"/>
              </a:ext>
            </a:extLst>
          </p:cNvPr>
          <p:cNvGrpSpPr/>
          <p:nvPr/>
        </p:nvGrpSpPr>
        <p:grpSpPr>
          <a:xfrm>
            <a:off x="274770" y="4032638"/>
            <a:ext cx="4946039" cy="402896"/>
            <a:chOff x="275335" y="3268741"/>
            <a:chExt cx="4377780" cy="402896"/>
          </a:xfrm>
        </p:grpSpPr>
        <p:sp>
          <p:nvSpPr>
            <p:cNvPr id="5" name="Rectangle 4">
              <a:extLst>
                <a:ext uri="{FF2B5EF4-FFF2-40B4-BE49-F238E27FC236}">
                  <a16:creationId xmlns:a16="http://schemas.microsoft.com/office/drawing/2014/main" id="{C1DAEEAC-2116-72BB-C8CD-48A2DA17A7DC}"/>
                </a:ext>
              </a:extLst>
            </p:cNvPr>
            <p:cNvSpPr/>
            <p:nvPr/>
          </p:nvSpPr>
          <p:spPr>
            <a:xfrm>
              <a:off x="275335" y="3268741"/>
              <a:ext cx="4377780"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8" name="Text Placeholder 3">
              <a:extLst>
                <a:ext uri="{FF2B5EF4-FFF2-40B4-BE49-F238E27FC236}">
                  <a16:creationId xmlns:a16="http://schemas.microsoft.com/office/drawing/2014/main" id="{5DC59BC8-B6A9-BBC4-152E-D1B56618578F}"/>
                </a:ext>
              </a:extLst>
            </p:cNvPr>
            <p:cNvSpPr txBox="1">
              <a:spLocks/>
            </p:cNvSpPr>
            <p:nvPr/>
          </p:nvSpPr>
          <p:spPr>
            <a:xfrm>
              <a:off x="352833" y="3315492"/>
              <a:ext cx="3025367"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TARGET POPULATION</a:t>
              </a:r>
            </a:p>
          </p:txBody>
        </p:sp>
      </p:grpSp>
      <p:grpSp>
        <p:nvGrpSpPr>
          <p:cNvPr id="34" name="Group 33">
            <a:extLst>
              <a:ext uri="{FF2B5EF4-FFF2-40B4-BE49-F238E27FC236}">
                <a16:creationId xmlns:a16="http://schemas.microsoft.com/office/drawing/2014/main" id="{E553D573-157B-D010-1FB0-56AC98692F57}"/>
              </a:ext>
            </a:extLst>
          </p:cNvPr>
          <p:cNvGrpSpPr/>
          <p:nvPr/>
        </p:nvGrpSpPr>
        <p:grpSpPr>
          <a:xfrm>
            <a:off x="274770" y="3216692"/>
            <a:ext cx="4946039" cy="397366"/>
            <a:chOff x="274771" y="1929987"/>
            <a:chExt cx="4377780" cy="397366"/>
          </a:xfrm>
        </p:grpSpPr>
        <p:sp>
          <p:nvSpPr>
            <p:cNvPr id="35" name="Rectangle 34">
              <a:extLst>
                <a:ext uri="{FF2B5EF4-FFF2-40B4-BE49-F238E27FC236}">
                  <a16:creationId xmlns:a16="http://schemas.microsoft.com/office/drawing/2014/main" id="{DF16710F-B8BC-1CCF-0822-DB95E7993819}"/>
                </a:ext>
              </a:extLst>
            </p:cNvPr>
            <p:cNvSpPr/>
            <p:nvPr/>
          </p:nvSpPr>
          <p:spPr>
            <a:xfrm>
              <a:off x="274771" y="1929987"/>
              <a:ext cx="4377780"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36" name="Text Placeholder 3">
              <a:extLst>
                <a:ext uri="{FF2B5EF4-FFF2-40B4-BE49-F238E27FC236}">
                  <a16:creationId xmlns:a16="http://schemas.microsoft.com/office/drawing/2014/main" id="{A1800C50-D594-57D1-51F4-3EA6A0391F98}"/>
                </a:ext>
              </a:extLst>
            </p:cNvPr>
            <p:cNvSpPr txBox="1">
              <a:spLocks/>
            </p:cNvSpPr>
            <p:nvPr/>
          </p:nvSpPr>
          <p:spPr>
            <a:xfrm>
              <a:off x="352834" y="1971208"/>
              <a:ext cx="2479576"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AIM</a:t>
              </a:r>
            </a:p>
          </p:txBody>
        </p:sp>
      </p:grpSp>
      <p:sp>
        <p:nvSpPr>
          <p:cNvPr id="37" name="Text Placeholder 3">
            <a:extLst>
              <a:ext uri="{FF2B5EF4-FFF2-40B4-BE49-F238E27FC236}">
                <a16:creationId xmlns:a16="http://schemas.microsoft.com/office/drawing/2014/main" id="{8FD39E1E-8D24-6826-D4EF-E8095862E37B}"/>
              </a:ext>
            </a:extLst>
          </p:cNvPr>
          <p:cNvSpPr txBox="1">
            <a:spLocks/>
          </p:cNvSpPr>
          <p:nvPr/>
        </p:nvSpPr>
        <p:spPr>
          <a:xfrm>
            <a:off x="341674" y="3641074"/>
            <a:ext cx="8653238" cy="340190"/>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Reduce post-harvest fish losses, and improve lives and livelihoods of communities.</a:t>
            </a:r>
          </a:p>
        </p:txBody>
      </p:sp>
      <p:sp>
        <p:nvSpPr>
          <p:cNvPr id="38" name="Text Placeholder 3">
            <a:extLst>
              <a:ext uri="{FF2B5EF4-FFF2-40B4-BE49-F238E27FC236}">
                <a16:creationId xmlns:a16="http://schemas.microsoft.com/office/drawing/2014/main" id="{AA7A6F26-3078-83FF-7CD5-87254F4C2B35}"/>
              </a:ext>
            </a:extLst>
          </p:cNvPr>
          <p:cNvSpPr txBox="1">
            <a:spLocks/>
          </p:cNvSpPr>
          <p:nvPr/>
        </p:nvSpPr>
        <p:spPr>
          <a:xfrm>
            <a:off x="362327" y="4448594"/>
            <a:ext cx="8374167" cy="37844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Involve both women </a:t>
            </a:r>
            <a:r>
              <a:rPr lang="en-US" sz="1600" kern="1200" dirty="0">
                <a:solidFill>
                  <a:prstClr val="black"/>
                </a:solidFill>
                <a:latin typeface="Montserrat" pitchFamily="2" charset="77"/>
              </a:rPr>
              <a:t>and</a:t>
            </a: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 </a:t>
            </a:r>
            <a:r>
              <a:rPr lang="en-US" sz="1600" kern="1200" dirty="0">
                <a:solidFill>
                  <a:prstClr val="black"/>
                </a:solidFill>
                <a:latin typeface="Montserrat" pitchFamily="2" charset="77"/>
              </a:rPr>
              <a:t>m</a:t>
            </a:r>
            <a:r>
              <a:rPr kumimoji="0" lang="en-US" sz="1600" b="0" i="0" u="none" strike="noStrike" kern="1200" cap="none" spc="0" normalizeH="0" baseline="0" noProof="0" dirty="0" err="1">
                <a:ln>
                  <a:noFill/>
                </a:ln>
                <a:solidFill>
                  <a:prstClr val="black"/>
                </a:solidFill>
                <a:effectLst/>
                <a:uLnTx/>
                <a:uFillTx/>
                <a:latin typeface="Montserrat" pitchFamily="2" charset="77"/>
                <a:cs typeface="Arial"/>
                <a:sym typeface="Arial"/>
              </a:rPr>
              <a:t>en</a:t>
            </a: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 in the fisheries value chain.</a:t>
            </a:r>
          </a:p>
        </p:txBody>
      </p:sp>
      <p:grpSp>
        <p:nvGrpSpPr>
          <p:cNvPr id="39" name="Group 38">
            <a:extLst>
              <a:ext uri="{FF2B5EF4-FFF2-40B4-BE49-F238E27FC236}">
                <a16:creationId xmlns:a16="http://schemas.microsoft.com/office/drawing/2014/main" id="{8DAC883F-CE01-93DB-EB8B-C5433D99E88C}"/>
              </a:ext>
            </a:extLst>
          </p:cNvPr>
          <p:cNvGrpSpPr/>
          <p:nvPr/>
        </p:nvGrpSpPr>
        <p:grpSpPr>
          <a:xfrm>
            <a:off x="5910943" y="5657892"/>
            <a:ext cx="2508290" cy="397366"/>
            <a:chOff x="274771" y="1929987"/>
            <a:chExt cx="4371023" cy="397366"/>
          </a:xfrm>
        </p:grpSpPr>
        <p:sp>
          <p:nvSpPr>
            <p:cNvPr id="40" name="Rectangle 39">
              <a:extLst>
                <a:ext uri="{FF2B5EF4-FFF2-40B4-BE49-F238E27FC236}">
                  <a16:creationId xmlns:a16="http://schemas.microsoft.com/office/drawing/2014/main" id="{F9EF6758-86E0-8BCA-5AFF-0EDEED3E0F04}"/>
                </a:ext>
              </a:extLst>
            </p:cNvPr>
            <p:cNvSpPr/>
            <p:nvPr/>
          </p:nvSpPr>
          <p:spPr>
            <a:xfrm>
              <a:off x="274771" y="1929987"/>
              <a:ext cx="4371023"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41" name="Text Placeholder 3">
              <a:extLst>
                <a:ext uri="{FF2B5EF4-FFF2-40B4-BE49-F238E27FC236}">
                  <a16:creationId xmlns:a16="http://schemas.microsoft.com/office/drawing/2014/main" id="{DD59B538-BDE4-C5A5-4F6C-386BA317ED24}"/>
                </a:ext>
              </a:extLst>
            </p:cNvPr>
            <p:cNvSpPr txBox="1">
              <a:spLocks/>
            </p:cNvSpPr>
            <p:nvPr/>
          </p:nvSpPr>
          <p:spPr>
            <a:xfrm>
              <a:off x="404794" y="1971208"/>
              <a:ext cx="2479575"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DATE</a:t>
              </a:r>
            </a:p>
          </p:txBody>
        </p:sp>
      </p:grpSp>
      <p:sp>
        <p:nvSpPr>
          <p:cNvPr id="42" name="Text Placeholder 3">
            <a:extLst>
              <a:ext uri="{FF2B5EF4-FFF2-40B4-BE49-F238E27FC236}">
                <a16:creationId xmlns:a16="http://schemas.microsoft.com/office/drawing/2014/main" id="{4EDF478D-E48E-D242-27A9-488627EC835B}"/>
              </a:ext>
            </a:extLst>
          </p:cNvPr>
          <p:cNvSpPr txBox="1">
            <a:spLocks/>
          </p:cNvSpPr>
          <p:nvPr/>
        </p:nvSpPr>
        <p:spPr>
          <a:xfrm>
            <a:off x="341674" y="6075711"/>
            <a:ext cx="2811572"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0" i="0" u="none" strike="noStrike" kern="1200" cap="none" spc="0" normalizeH="0" baseline="0" noProof="0" dirty="0">
                <a:ln>
                  <a:noFill/>
                </a:ln>
                <a:solidFill>
                  <a:prstClr val="black"/>
                </a:solidFill>
                <a:effectLst/>
                <a:uLnTx/>
                <a:uFillTx/>
                <a:latin typeface="Montserrat" pitchFamily="2" charset="77"/>
                <a:cs typeface="Arial"/>
                <a:sym typeface="Arial"/>
              </a:rPr>
              <a:t>Zambia</a:t>
            </a:r>
          </a:p>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endParaRPr kumimoji="0" lang="en-US" sz="1800" b="0" i="0" u="none" strike="noStrike" kern="1200" cap="none" spc="0" normalizeH="0" baseline="0" noProof="0" dirty="0">
              <a:ln>
                <a:noFill/>
              </a:ln>
              <a:solidFill>
                <a:prstClr val="black"/>
              </a:solidFill>
              <a:effectLst/>
              <a:uLnTx/>
              <a:uFillTx/>
              <a:latin typeface="Montserrat" pitchFamily="2" charset="77"/>
              <a:cs typeface="Arial"/>
              <a:sym typeface="Arial"/>
            </a:endParaRPr>
          </a:p>
        </p:txBody>
      </p:sp>
      <p:pic>
        <p:nvPicPr>
          <p:cNvPr id="13" name="Picture 12">
            <a:extLst>
              <a:ext uri="{FF2B5EF4-FFF2-40B4-BE49-F238E27FC236}">
                <a16:creationId xmlns:a16="http://schemas.microsoft.com/office/drawing/2014/main" id="{FE1962C2-C1AE-44D9-E998-1ADDA4F9A53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041" t="2869" r="4699" b="2860"/>
          <a:stretch/>
        </p:blipFill>
        <p:spPr bwMode="auto">
          <a:xfrm>
            <a:off x="9392758" y="1687979"/>
            <a:ext cx="2406456" cy="3735499"/>
          </a:xfrm>
          <a:prstGeom prst="rect">
            <a:avLst/>
          </a:prstGeom>
          <a:noFill/>
          <a:ln w="3175">
            <a:noFill/>
            <a:miter lim="800000"/>
            <a:headEnd/>
            <a:tailEnd/>
          </a:ln>
          <a:effectLst>
            <a:outerShdw blurRad="431800" sx="104000" sy="104000" algn="ctr" rotWithShape="0">
              <a:prstClr val="black">
                <a:alpha val="36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31798179-1F3B-DA35-1D4B-7BE272442E9D}"/>
              </a:ext>
            </a:extLst>
          </p:cNvPr>
          <p:cNvSpPr txBox="1"/>
          <p:nvPr/>
        </p:nvSpPr>
        <p:spPr>
          <a:xfrm>
            <a:off x="9187301" y="5468280"/>
            <a:ext cx="2865553" cy="461665"/>
          </a:xfrm>
          <a:prstGeom prst="rect">
            <a:avLst/>
          </a:prstGeom>
          <a:noFill/>
        </p:spPr>
        <p:txBody>
          <a:bodyPr wrap="square">
            <a:spAutoFit/>
          </a:bodyPr>
          <a:lstStyle/>
          <a:p>
            <a:r>
              <a:rPr lang="en-US" altLang="en-US" sz="1200" b="1" dirty="0">
                <a:latin typeface="Montserrat" pitchFamily="2" charset="77"/>
                <a:cs typeface="Arial" panose="020B0604020202020204" pitchFamily="34" charset="0"/>
              </a:rPr>
              <a:t>Map. </a:t>
            </a:r>
            <a:r>
              <a:rPr lang="en-US" altLang="en-US" sz="1200" dirty="0">
                <a:latin typeface="Montserrat" pitchFamily="2" charset="77"/>
                <a:cs typeface="Arial" panose="020B0604020202020204" pitchFamily="34" charset="0"/>
              </a:rPr>
              <a:t>Fishing camps in the Barotse Floodplain with district towns</a:t>
            </a:r>
            <a:endParaRPr lang="en-US" sz="1200" dirty="0">
              <a:latin typeface="Montserrat" pitchFamily="2" charset="77"/>
            </a:endParaRPr>
          </a:p>
        </p:txBody>
      </p:sp>
      <p:grpSp>
        <p:nvGrpSpPr>
          <p:cNvPr id="17" name="Group 16">
            <a:extLst>
              <a:ext uri="{FF2B5EF4-FFF2-40B4-BE49-F238E27FC236}">
                <a16:creationId xmlns:a16="http://schemas.microsoft.com/office/drawing/2014/main" id="{2EBDA408-3B3E-8190-C606-6C5F10B66837}"/>
              </a:ext>
            </a:extLst>
          </p:cNvPr>
          <p:cNvGrpSpPr/>
          <p:nvPr/>
        </p:nvGrpSpPr>
        <p:grpSpPr>
          <a:xfrm>
            <a:off x="273291" y="4842950"/>
            <a:ext cx="4938405" cy="387427"/>
            <a:chOff x="274771" y="1929987"/>
            <a:chExt cx="4371023" cy="387427"/>
          </a:xfrm>
        </p:grpSpPr>
        <p:sp>
          <p:nvSpPr>
            <p:cNvPr id="18" name="Rectangle 17">
              <a:extLst>
                <a:ext uri="{FF2B5EF4-FFF2-40B4-BE49-F238E27FC236}">
                  <a16:creationId xmlns:a16="http://schemas.microsoft.com/office/drawing/2014/main" id="{CF5F5D34-4D4F-AB3F-2B6F-3B7465E0F50E}"/>
                </a:ext>
              </a:extLst>
            </p:cNvPr>
            <p:cNvSpPr/>
            <p:nvPr/>
          </p:nvSpPr>
          <p:spPr>
            <a:xfrm>
              <a:off x="274771" y="1929987"/>
              <a:ext cx="4371023"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9" name="Text Placeholder 3">
              <a:extLst>
                <a:ext uri="{FF2B5EF4-FFF2-40B4-BE49-F238E27FC236}">
                  <a16:creationId xmlns:a16="http://schemas.microsoft.com/office/drawing/2014/main" id="{B2C45FAE-1045-1EDA-9A3C-B08252ED38DB}"/>
                </a:ext>
              </a:extLst>
            </p:cNvPr>
            <p:cNvSpPr txBox="1">
              <a:spLocks/>
            </p:cNvSpPr>
            <p:nvPr/>
          </p:nvSpPr>
          <p:spPr>
            <a:xfrm>
              <a:off x="333563" y="1961269"/>
              <a:ext cx="4071354"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IMPLEMENTING ORGANIZATIONS</a:t>
              </a:r>
            </a:p>
          </p:txBody>
        </p:sp>
      </p:grpSp>
      <p:sp>
        <p:nvSpPr>
          <p:cNvPr id="21" name="TextBox 20">
            <a:extLst>
              <a:ext uri="{FF2B5EF4-FFF2-40B4-BE49-F238E27FC236}">
                <a16:creationId xmlns:a16="http://schemas.microsoft.com/office/drawing/2014/main" id="{C27D4615-637E-F322-4149-62E41216A7C9}"/>
              </a:ext>
            </a:extLst>
          </p:cNvPr>
          <p:cNvSpPr txBox="1"/>
          <p:nvPr/>
        </p:nvSpPr>
        <p:spPr>
          <a:xfrm>
            <a:off x="353030" y="5263662"/>
            <a:ext cx="7484683" cy="356146"/>
          </a:xfrm>
          <a:prstGeom prst="rect">
            <a:avLst/>
          </a:prstGeom>
        </p:spPr>
        <p:txBody>
          <a:bodyPr>
            <a:noAutofit/>
          </a:bodyPr>
          <a:lstStyle>
            <a:defPPr marR="0" lvl="0" algn="l" rtl="0">
              <a:lnSpc>
                <a:spcPct val="100000"/>
              </a:lnSpc>
              <a:spcBef>
                <a:spcPts val="0"/>
              </a:spcBef>
              <a:spcAft>
                <a:spcPts val="0"/>
              </a:spcAft>
              <a:defRPr/>
            </a:defPPr>
            <a:lvl1pPr marL="0" indent="0" defTabSz="914400" eaLnBrk="1" fontAlgn="auto" latinLnBrk="0" hangingPunct="1">
              <a:buClr>
                <a:srgbClr val="A2287E"/>
              </a:buClr>
              <a:buSzTx/>
              <a:buNone/>
              <a:tabLst/>
              <a:defRPr kumimoji="0" sz="1600" kern="1200" spc="0" normalizeH="0" baseline="0">
                <a:ln>
                  <a:noFill/>
                </a:ln>
                <a:solidFill>
                  <a:prstClr val="black"/>
                </a:solidFill>
                <a:effectLst/>
                <a:uLnTx/>
                <a:uFillTx/>
                <a:latin typeface="Montserrat" pitchFamily="2" charset="77"/>
              </a:defRPr>
            </a:lvl1pPr>
          </a:lstStyle>
          <a:p>
            <a:r>
              <a:rPr lang="en-US" dirty="0"/>
              <a:t>WorldFish and FISH, AAS with Zambian Department of Fisheries</a:t>
            </a:r>
          </a:p>
        </p:txBody>
      </p:sp>
      <p:grpSp>
        <p:nvGrpSpPr>
          <p:cNvPr id="22" name="Group 21">
            <a:extLst>
              <a:ext uri="{FF2B5EF4-FFF2-40B4-BE49-F238E27FC236}">
                <a16:creationId xmlns:a16="http://schemas.microsoft.com/office/drawing/2014/main" id="{35B684E7-2A4B-08F5-9D8B-1F4F0E86653E}"/>
              </a:ext>
            </a:extLst>
          </p:cNvPr>
          <p:cNvGrpSpPr/>
          <p:nvPr/>
        </p:nvGrpSpPr>
        <p:grpSpPr>
          <a:xfrm>
            <a:off x="273291" y="5657893"/>
            <a:ext cx="4938405" cy="387427"/>
            <a:chOff x="274771" y="1929987"/>
            <a:chExt cx="4371023" cy="387427"/>
          </a:xfrm>
        </p:grpSpPr>
        <p:sp>
          <p:nvSpPr>
            <p:cNvPr id="23" name="Rectangle 22">
              <a:extLst>
                <a:ext uri="{FF2B5EF4-FFF2-40B4-BE49-F238E27FC236}">
                  <a16:creationId xmlns:a16="http://schemas.microsoft.com/office/drawing/2014/main" id="{452B02BC-5129-104A-6D6F-CE13EDAD1EE7}"/>
                </a:ext>
              </a:extLst>
            </p:cNvPr>
            <p:cNvSpPr/>
            <p:nvPr/>
          </p:nvSpPr>
          <p:spPr>
            <a:xfrm>
              <a:off x="274771" y="1929987"/>
              <a:ext cx="4371023" cy="378447"/>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4" name="Text Placeholder 3">
              <a:extLst>
                <a:ext uri="{FF2B5EF4-FFF2-40B4-BE49-F238E27FC236}">
                  <a16:creationId xmlns:a16="http://schemas.microsoft.com/office/drawing/2014/main" id="{EF27D330-CEEE-8939-9EB9-82B220BDB0D7}"/>
                </a:ext>
              </a:extLst>
            </p:cNvPr>
            <p:cNvSpPr txBox="1">
              <a:spLocks/>
            </p:cNvSpPr>
            <p:nvPr/>
          </p:nvSpPr>
          <p:spPr>
            <a:xfrm>
              <a:off x="333563" y="1961269"/>
              <a:ext cx="4071354"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b="1" i="0" u="none" strike="noStrike" kern="1200" cap="none" spc="0" normalizeH="0" baseline="0" noProof="0" dirty="0">
                  <a:ln>
                    <a:noFill/>
                  </a:ln>
                  <a:solidFill>
                    <a:prstClr val="black"/>
                  </a:solidFill>
                  <a:effectLst/>
                  <a:uLnTx/>
                  <a:uFillTx/>
                  <a:latin typeface="Montserrat" pitchFamily="2" charset="77"/>
                  <a:cs typeface="Arial"/>
                  <a:sym typeface="Arial"/>
                </a:rPr>
                <a:t>COUNTRIES IMPLEMENTED</a:t>
              </a:r>
            </a:p>
          </p:txBody>
        </p:sp>
      </p:grpSp>
      <p:sp>
        <p:nvSpPr>
          <p:cNvPr id="25" name="Text Placeholder 3">
            <a:extLst>
              <a:ext uri="{FF2B5EF4-FFF2-40B4-BE49-F238E27FC236}">
                <a16:creationId xmlns:a16="http://schemas.microsoft.com/office/drawing/2014/main" id="{30E54A02-7680-45E4-829E-2FC432FB42CD}"/>
              </a:ext>
            </a:extLst>
          </p:cNvPr>
          <p:cNvSpPr txBox="1">
            <a:spLocks/>
          </p:cNvSpPr>
          <p:nvPr/>
        </p:nvSpPr>
        <p:spPr>
          <a:xfrm>
            <a:off x="5975617" y="6075710"/>
            <a:ext cx="1794890" cy="356145"/>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A2287E"/>
              </a:buClr>
              <a:buSzTx/>
              <a:buFont typeface="Arial"/>
              <a:buNone/>
              <a:tabLst/>
              <a:defRPr/>
            </a:pPr>
            <a:r>
              <a:rPr kumimoji="0" lang="en-US" sz="1600" u="none" strike="noStrike" kern="1200" cap="none" spc="0" normalizeH="0" baseline="0" noProof="0" dirty="0">
                <a:ln>
                  <a:noFill/>
                </a:ln>
                <a:solidFill>
                  <a:prstClr val="black"/>
                </a:solidFill>
                <a:effectLst/>
                <a:uLnTx/>
                <a:uFillTx/>
                <a:latin typeface="Montserrat" pitchFamily="2" charset="77"/>
                <a:sym typeface="Arial"/>
              </a:rPr>
              <a:t>2014</a:t>
            </a:r>
            <a:r>
              <a:rPr lang="en-US" sz="1600" dirty="0">
                <a:solidFill>
                  <a:schemeClr val="tx1"/>
                </a:solidFill>
                <a:latin typeface="Montserrat" pitchFamily="2" charset="77"/>
              </a:rPr>
              <a:t>–</a:t>
            </a:r>
            <a:r>
              <a:rPr kumimoji="0" lang="en-US" sz="1600" u="none" strike="noStrike" kern="1200" cap="none" spc="0" normalizeH="0" baseline="0" noProof="0" dirty="0">
                <a:ln>
                  <a:noFill/>
                </a:ln>
                <a:solidFill>
                  <a:prstClr val="black"/>
                </a:solidFill>
                <a:effectLst/>
                <a:uLnTx/>
                <a:uFillTx/>
                <a:latin typeface="Montserrat" pitchFamily="2" charset="77"/>
                <a:sym typeface="Arial"/>
              </a:rPr>
              <a:t>2017</a:t>
            </a:r>
          </a:p>
        </p:txBody>
      </p:sp>
    </p:spTree>
    <p:extLst>
      <p:ext uri="{BB962C8B-B14F-4D97-AF65-F5344CB8AC3E}">
        <p14:creationId xmlns:p14="http://schemas.microsoft.com/office/powerpoint/2010/main" val="11571216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BE2A8-9101-5B58-D914-813D09EEA2C9}"/>
            </a:ext>
          </a:extLst>
        </p:cNvPr>
        <p:cNvGrpSpPr/>
        <p:nvPr/>
      </p:nvGrpSpPr>
      <p:grpSpPr>
        <a:xfrm>
          <a:off x="0" y="0"/>
          <a:ext cx="0" cy="0"/>
          <a:chOff x="0" y="0"/>
          <a:chExt cx="0" cy="0"/>
        </a:xfrm>
      </p:grpSpPr>
      <p:sp>
        <p:nvSpPr>
          <p:cNvPr id="4" name="Rectangular Callout 3">
            <a:extLst>
              <a:ext uri="{FF2B5EF4-FFF2-40B4-BE49-F238E27FC236}">
                <a16:creationId xmlns:a16="http://schemas.microsoft.com/office/drawing/2014/main" id="{61616E12-541E-E32E-65C9-431A6D851615}"/>
              </a:ext>
            </a:extLst>
          </p:cNvPr>
          <p:cNvSpPr/>
          <p:nvPr/>
        </p:nvSpPr>
        <p:spPr>
          <a:xfrm>
            <a:off x="723885" y="4361851"/>
            <a:ext cx="4504095" cy="1243820"/>
          </a:xfrm>
          <a:prstGeom prst="wedgeRectCallout">
            <a:avLst>
              <a:gd name="adj1" fmla="val 76951"/>
              <a:gd name="adj2" fmla="val -55463"/>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Tx/>
            </a:pPr>
            <a:endParaRPr lang="en-US" sz="1000" kern="1200">
              <a:solidFill>
                <a:prstClr val="white"/>
              </a:solidFill>
              <a:latin typeface="Aptos" panose="02110004020202020204"/>
            </a:endParaRPr>
          </a:p>
        </p:txBody>
      </p:sp>
      <p:sp>
        <p:nvSpPr>
          <p:cNvPr id="5" name="Title 1">
            <a:extLst>
              <a:ext uri="{FF2B5EF4-FFF2-40B4-BE49-F238E27FC236}">
                <a16:creationId xmlns:a16="http://schemas.microsoft.com/office/drawing/2014/main" id="{A0FA5B18-59BD-F362-6028-CDBAA40A8B64}"/>
              </a:ext>
            </a:extLst>
          </p:cNvPr>
          <p:cNvSpPr txBox="1">
            <a:spLocks/>
          </p:cNvSpPr>
          <p:nvPr/>
        </p:nvSpPr>
        <p:spPr>
          <a:xfrm>
            <a:off x="564859" y="366543"/>
            <a:ext cx="9434986" cy="84301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BAROTSE: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Improving fish processing</a:t>
            </a:r>
          </a:p>
        </p:txBody>
      </p:sp>
      <p:pic>
        <p:nvPicPr>
          <p:cNvPr id="2" name="Picture 1">
            <a:extLst>
              <a:ext uri="{FF2B5EF4-FFF2-40B4-BE49-F238E27FC236}">
                <a16:creationId xmlns:a16="http://schemas.microsoft.com/office/drawing/2014/main" id="{D0A9F4E3-99FD-B3B1-6D9B-908250C63465}"/>
              </a:ext>
            </a:extLst>
          </p:cNvPr>
          <p:cNvPicPr>
            <a:picLocks noChangeAspect="1"/>
          </p:cNvPicPr>
          <p:nvPr/>
        </p:nvPicPr>
        <p:blipFill>
          <a:blip r:embed="rId3"/>
          <a:stretch>
            <a:fillRect/>
          </a:stretch>
        </p:blipFill>
        <p:spPr>
          <a:xfrm>
            <a:off x="723885" y="1823374"/>
            <a:ext cx="5112239" cy="2404756"/>
          </a:xfrm>
          <a:prstGeom prst="rect">
            <a:avLst/>
          </a:prstGeom>
          <a:noFill/>
          <a:ln w="3175">
            <a:noFill/>
            <a:miter lim="800000"/>
            <a:headEnd/>
            <a:tailEnd/>
          </a:ln>
          <a:effectLst>
            <a:outerShdw blurRad="431800" sx="104000" sy="104000" algn="ctr" rotWithShape="0">
              <a:prstClr val="black">
                <a:alpha val="36000"/>
              </a:prstClr>
            </a:outerShdw>
          </a:effectLst>
        </p:spPr>
      </p:pic>
      <p:graphicFrame>
        <p:nvGraphicFramePr>
          <p:cNvPr id="6" name="Diagram 5">
            <a:extLst>
              <a:ext uri="{FF2B5EF4-FFF2-40B4-BE49-F238E27FC236}">
                <a16:creationId xmlns:a16="http://schemas.microsoft.com/office/drawing/2014/main" id="{99A37F47-4ACF-9721-7965-52993E39064B}"/>
              </a:ext>
            </a:extLst>
          </p:cNvPr>
          <p:cNvGraphicFramePr/>
          <p:nvPr>
            <p:extLst>
              <p:ext uri="{D42A27DB-BD31-4B8C-83A1-F6EECF244321}">
                <p14:modId xmlns:p14="http://schemas.microsoft.com/office/powerpoint/2010/main" val="3710686297"/>
              </p:ext>
            </p:extLst>
          </p:nvPr>
        </p:nvGraphicFramePr>
        <p:xfrm>
          <a:off x="5257258" y="1689654"/>
          <a:ext cx="6112420" cy="40627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 Placeholder 3">
            <a:extLst>
              <a:ext uri="{FF2B5EF4-FFF2-40B4-BE49-F238E27FC236}">
                <a16:creationId xmlns:a16="http://schemas.microsoft.com/office/drawing/2014/main" id="{0566C8B4-2266-27F7-3930-68730708558B}"/>
              </a:ext>
            </a:extLst>
          </p:cNvPr>
          <p:cNvSpPr txBox="1">
            <a:spLocks/>
          </p:cNvSpPr>
          <p:nvPr/>
        </p:nvSpPr>
        <p:spPr>
          <a:xfrm>
            <a:off x="893747" y="4524763"/>
            <a:ext cx="4175207" cy="923330"/>
          </a:xfrm>
          <a:prstGeom prst="rect">
            <a:avLst/>
          </a:prstGeom>
          <a:noFill/>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ClrTx/>
              <a:buNone/>
              <a:defRPr/>
            </a:pPr>
            <a:r>
              <a:rPr lang="en-US" altLang="en-US" sz="1800" b="1" dirty="0">
                <a:solidFill>
                  <a:srgbClr val="A2287E"/>
                </a:solidFill>
                <a:latin typeface="Montserrat" pitchFamily="2" charset="77"/>
              </a:rPr>
              <a:t>Piloting different, new, improved fish processing technologies to reduce harvest losses.</a:t>
            </a:r>
          </a:p>
        </p:txBody>
      </p:sp>
    </p:spTree>
    <p:extLst>
      <p:ext uri="{BB962C8B-B14F-4D97-AF65-F5344CB8AC3E}">
        <p14:creationId xmlns:p14="http://schemas.microsoft.com/office/powerpoint/2010/main" val="18212960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3A7EEC-C465-F42C-D067-0047BCFF74A7}"/>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ABF24C55-093E-00D0-269B-10A572F8F7A3}"/>
              </a:ext>
            </a:extLst>
          </p:cNvPr>
          <p:cNvSpPr txBox="1">
            <a:spLocks/>
          </p:cNvSpPr>
          <p:nvPr/>
        </p:nvSpPr>
        <p:spPr>
          <a:xfrm>
            <a:off x="616226" y="421543"/>
            <a:ext cx="9311548" cy="85329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BAROTSE: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Social and gender analyses </a:t>
            </a:r>
          </a:p>
        </p:txBody>
      </p:sp>
      <p:pic>
        <p:nvPicPr>
          <p:cNvPr id="4" name="Picture 3">
            <a:extLst>
              <a:ext uri="{FF2B5EF4-FFF2-40B4-BE49-F238E27FC236}">
                <a16:creationId xmlns:a16="http://schemas.microsoft.com/office/drawing/2014/main" id="{64AA923F-86F8-E86A-69F3-FEB05041A15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6226" y="1787603"/>
            <a:ext cx="2325248" cy="3122476"/>
          </a:xfrm>
          <a:prstGeom prst="rect">
            <a:avLst/>
          </a:prstGeom>
          <a:noFill/>
          <a:ln w="3175">
            <a:noFill/>
            <a:miter lim="800000"/>
            <a:headEnd/>
            <a:tailEnd/>
          </a:ln>
          <a:effectLst>
            <a:outerShdw blurRad="431800" sx="104000" sy="104000" algn="ctr" rotWithShape="0">
              <a:prstClr val="black">
                <a:alpha val="36000"/>
              </a:prstClr>
            </a:outerShdw>
          </a:effectLst>
          <a:extLst>
            <a:ext uri="{909E8E84-426E-40DD-AFC4-6F175D3DCCD1}">
              <a14:hiddenFill xmlns:a14="http://schemas.microsoft.com/office/drawing/2010/main">
                <a:solidFill>
                  <a:srgbClr val="FFFFFF"/>
                </a:solidFill>
              </a14:hiddenFill>
            </a:ext>
          </a:extLst>
        </p:spPr>
      </p:pic>
      <p:pic>
        <p:nvPicPr>
          <p:cNvPr id="9" name="Picture 7">
            <a:extLst>
              <a:ext uri="{FF2B5EF4-FFF2-40B4-BE49-F238E27FC236}">
                <a16:creationId xmlns:a16="http://schemas.microsoft.com/office/drawing/2014/main" id="{6B56727E-E7E5-00E1-A44C-02709801AFF5}"/>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1751726" y="3166108"/>
            <a:ext cx="2036648" cy="2682346"/>
          </a:xfrm>
          <a:prstGeom prst="rect">
            <a:avLst/>
          </a:prstGeom>
          <a:noFill/>
          <a:ln w="3175">
            <a:noFill/>
            <a:miter lim="800000"/>
            <a:headEnd/>
            <a:tailEnd/>
          </a:ln>
          <a:effectLst>
            <a:outerShdw blurRad="431800" sx="104000" sy="104000" algn="ctr" rotWithShape="0">
              <a:prstClr val="black">
                <a:alpha val="36000"/>
              </a:prstClr>
            </a:outerShdw>
          </a:effectLst>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F766E6AB-9E88-52D6-629D-035399C3BFA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18573" y="1787603"/>
            <a:ext cx="2325248" cy="3122476"/>
          </a:xfrm>
          <a:prstGeom prst="rect">
            <a:avLst/>
          </a:prstGeom>
          <a:noFill/>
          <a:ln w="3175">
            <a:noFill/>
            <a:miter lim="800000"/>
            <a:headEnd/>
            <a:tailEnd/>
          </a:ln>
          <a:effectLst>
            <a:outerShdw blurRad="431800" sx="104000" sy="104000" algn="ctr" rotWithShape="0">
              <a:prstClr val="black">
                <a:alpha val="36000"/>
              </a:prstClr>
            </a:outerShdw>
          </a:effectLst>
          <a:extLst>
            <a:ext uri="{909E8E84-426E-40DD-AFC4-6F175D3DCCD1}">
              <a14:hiddenFill xmlns:a14="http://schemas.microsoft.com/office/drawing/2010/main">
                <a:solidFill>
                  <a:srgbClr val="FFFFFF"/>
                </a:solidFill>
              </a14:hiddenFill>
            </a:ext>
          </a:extLst>
        </p:spPr>
      </p:pic>
      <p:pic>
        <p:nvPicPr>
          <p:cNvPr id="11" name="Picture 6">
            <a:extLst>
              <a:ext uri="{FF2B5EF4-FFF2-40B4-BE49-F238E27FC236}">
                <a16:creationId xmlns:a16="http://schemas.microsoft.com/office/drawing/2014/main" id="{C8486304-24EC-FDB5-5447-95CB11C64831}"/>
              </a:ext>
            </a:extLst>
          </p:cNvPr>
          <p:cNvPicPr>
            <a:picLocks/>
          </p:cNvPicPr>
          <p:nvPr/>
        </p:nvPicPr>
        <p:blipFill>
          <a:blip r:embed="rId6">
            <a:extLst>
              <a:ext uri="{28A0092B-C50C-407E-A947-70E740481C1C}">
                <a14:useLocalDpi xmlns:a14="http://schemas.microsoft.com/office/drawing/2010/main" val="0"/>
              </a:ext>
            </a:extLst>
          </a:blip>
          <a:srcRect/>
          <a:stretch>
            <a:fillRect/>
          </a:stretch>
        </p:blipFill>
        <p:spPr bwMode="auto">
          <a:xfrm>
            <a:off x="5605269" y="3166108"/>
            <a:ext cx="2036648" cy="2682346"/>
          </a:xfrm>
          <a:prstGeom prst="rect">
            <a:avLst/>
          </a:prstGeom>
          <a:noFill/>
          <a:ln w="3175">
            <a:noFill/>
            <a:miter lim="800000"/>
            <a:headEnd/>
            <a:tailEnd/>
          </a:ln>
          <a:effectLst>
            <a:outerShdw blurRad="431800" sx="104000" sy="104000" algn="ctr" rotWithShape="0">
              <a:prstClr val="black">
                <a:alpha val="36000"/>
              </a:prstClr>
            </a:outerShdw>
          </a:effectLst>
          <a:extLst>
            <a:ext uri="{909E8E84-426E-40DD-AFC4-6F175D3DCCD1}">
              <a14:hiddenFill xmlns:a14="http://schemas.microsoft.com/office/drawing/2010/main">
                <a:solidFill>
                  <a:srgbClr val="FFFFFF"/>
                </a:solidFill>
              </a14:hiddenFill>
            </a:ext>
          </a:extLst>
        </p:spPr>
      </p:pic>
      <p:pic>
        <p:nvPicPr>
          <p:cNvPr id="12" name="Picture 11" descr="A picture containing text, grass, sign&#10;&#10;Description automatically generated">
            <a:extLst>
              <a:ext uri="{FF2B5EF4-FFF2-40B4-BE49-F238E27FC236}">
                <a16:creationId xmlns:a16="http://schemas.microsoft.com/office/drawing/2014/main" id="{94253DCC-172E-56EA-AC99-872EC8B53B3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20921" y="1787603"/>
            <a:ext cx="2325248" cy="3122476"/>
          </a:xfrm>
          <a:prstGeom prst="rect">
            <a:avLst/>
          </a:prstGeom>
          <a:noFill/>
          <a:ln w="3175">
            <a:noFill/>
            <a:miter lim="800000"/>
            <a:headEnd/>
            <a:tailEnd/>
          </a:ln>
          <a:effectLst>
            <a:outerShdw blurRad="431800" sx="104000" sy="104000" algn="ctr" rotWithShape="0">
              <a:prstClr val="black">
                <a:alpha val="36000"/>
              </a:prstClr>
            </a:outerShdw>
          </a:effectLst>
        </p:spPr>
      </p:pic>
      <p:pic>
        <p:nvPicPr>
          <p:cNvPr id="13" name="Picture 12" descr="Text&#10;&#10;Description automatically generated">
            <a:extLst>
              <a:ext uri="{FF2B5EF4-FFF2-40B4-BE49-F238E27FC236}">
                <a16:creationId xmlns:a16="http://schemas.microsoft.com/office/drawing/2014/main" id="{F81849A7-4AB8-0A09-9D36-1305E1BAE467}"/>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9458812" y="3166213"/>
            <a:ext cx="2036648" cy="2683276"/>
          </a:xfrm>
          <a:prstGeom prst="rect">
            <a:avLst/>
          </a:prstGeom>
          <a:noFill/>
          <a:ln w="3175">
            <a:noFill/>
            <a:miter lim="800000"/>
            <a:headEnd/>
            <a:tailEnd/>
          </a:ln>
          <a:effectLst>
            <a:outerShdw blurRad="431800" sx="104000" sy="104000" algn="ctr" rotWithShape="0">
              <a:prstClr val="black">
                <a:alpha val="36000"/>
              </a:prstClr>
            </a:outerShdw>
          </a:effectLst>
        </p:spPr>
      </p:pic>
    </p:spTree>
    <p:extLst>
      <p:ext uri="{BB962C8B-B14F-4D97-AF65-F5344CB8AC3E}">
        <p14:creationId xmlns:p14="http://schemas.microsoft.com/office/powerpoint/2010/main" val="22053412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F5DC2-AF14-497A-9541-06507DB149BD}"/>
            </a:ext>
          </a:extLst>
        </p:cNvPr>
        <p:cNvGrpSpPr/>
        <p:nvPr/>
      </p:nvGrpSpPr>
      <p:grpSpPr>
        <a:xfrm>
          <a:off x="0" y="0"/>
          <a:ext cx="0" cy="0"/>
          <a:chOff x="0" y="0"/>
          <a:chExt cx="0" cy="0"/>
        </a:xfrm>
      </p:grpSpPr>
      <p:sp>
        <p:nvSpPr>
          <p:cNvPr id="13" name="Text Placeholder 2">
            <a:extLst>
              <a:ext uri="{FF2B5EF4-FFF2-40B4-BE49-F238E27FC236}">
                <a16:creationId xmlns:a16="http://schemas.microsoft.com/office/drawing/2014/main" id="{0744F5DF-DA25-D5EE-C51F-22A17241EC52}"/>
              </a:ext>
            </a:extLst>
          </p:cNvPr>
          <p:cNvSpPr txBox="1">
            <a:spLocks/>
          </p:cNvSpPr>
          <p:nvPr/>
        </p:nvSpPr>
        <p:spPr>
          <a:xfrm>
            <a:off x="5427787" y="1926524"/>
            <a:ext cx="6622601" cy="3887867"/>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RPr/>
            </a:defPPr>
            <a:lvl1pPr marL="20638" indent="0">
              <a:lnSpc>
                <a:spcPct val="90000"/>
              </a:lnSpc>
              <a:spcBef>
                <a:spcPts val="1000"/>
              </a:spcBef>
              <a:buClr>
                <a:srgbClr val="7F7F7F"/>
              </a:buClr>
              <a:buSzPts val="2400"/>
              <a:buNone/>
              <a:defRPr sz="1800">
                <a:solidFill>
                  <a:schemeClr val="tx1"/>
                </a:solidFill>
                <a:latin typeface="Montserrat" pitchFamily="2" charset="77"/>
                <a:ea typeface="Montserrat"/>
                <a:cs typeface="Montserrat"/>
              </a:defRPr>
            </a:lvl1pPr>
            <a:lvl2pPr marL="914400" indent="-350519">
              <a:lnSpc>
                <a:spcPct val="90000"/>
              </a:lnSpc>
              <a:spcBef>
                <a:spcPts val="500"/>
              </a:spcBef>
              <a:buClr>
                <a:schemeClr val="dk1"/>
              </a:buClr>
              <a:buSzPts val="1920"/>
              <a:buChar char="•"/>
              <a:defRPr sz="2400">
                <a:solidFill>
                  <a:srgbClr val="7F7F7F"/>
                </a:solidFill>
                <a:latin typeface="Montserrat"/>
                <a:ea typeface="Montserrat"/>
                <a:cs typeface="Montserrat"/>
              </a:defRPr>
            </a:lvl2pPr>
            <a:lvl3pPr marL="1371600" indent="-355600">
              <a:lnSpc>
                <a:spcPct val="90000"/>
              </a:lnSpc>
              <a:spcBef>
                <a:spcPts val="500"/>
              </a:spcBef>
              <a:buClr>
                <a:schemeClr val="dk1"/>
              </a:buClr>
              <a:buSzPts val="2000"/>
              <a:buChar char="-"/>
              <a:defRPr sz="2000">
                <a:solidFill>
                  <a:srgbClr val="7F7F7F"/>
                </a:solidFill>
                <a:latin typeface="Montserrat"/>
                <a:ea typeface="Montserrat"/>
                <a:cs typeface="Montserrat"/>
              </a:defRPr>
            </a:lvl3pPr>
            <a:lvl4pPr marL="1828800" indent="-297180">
              <a:lnSpc>
                <a:spcPct val="90000"/>
              </a:lnSpc>
              <a:spcBef>
                <a:spcPts val="500"/>
              </a:spcBef>
              <a:buClr>
                <a:schemeClr val="dk1"/>
              </a:buClr>
              <a:buSzPts val="1080"/>
              <a:buChar char="-"/>
              <a:defRPr sz="1800">
                <a:solidFill>
                  <a:srgbClr val="7F7F7F"/>
                </a:solidFill>
                <a:latin typeface="Montserrat"/>
                <a:ea typeface="Montserrat"/>
                <a:cs typeface="Montserrat"/>
              </a:defRPr>
            </a:lvl4pPr>
            <a:lvl5pPr marL="2286000" indent="-342900">
              <a:lnSpc>
                <a:spcPct val="90000"/>
              </a:lnSpc>
              <a:spcBef>
                <a:spcPts val="500"/>
              </a:spcBef>
              <a:buClr>
                <a:srgbClr val="595959"/>
              </a:buClr>
              <a:buSzPts val="1800"/>
              <a:buChar char="•"/>
              <a:defRPr sz="1800">
                <a:solidFill>
                  <a:srgbClr val="595959"/>
                </a:solidFill>
                <a:latin typeface="Calibri"/>
                <a:ea typeface="Calibri"/>
                <a:cs typeface="Calibri"/>
              </a:defRPr>
            </a:lvl5pPr>
            <a:lvl6pPr marL="2743200" indent="-342900">
              <a:lnSpc>
                <a:spcPct val="90000"/>
              </a:lnSpc>
              <a:spcBef>
                <a:spcPts val="500"/>
              </a:spcBef>
              <a:buClr>
                <a:schemeClr val="dk1"/>
              </a:buClr>
              <a:buSzPts val="1800"/>
              <a:buChar char="•"/>
              <a:defRPr sz="1800">
                <a:solidFill>
                  <a:schemeClr val="dk1"/>
                </a:solidFill>
                <a:latin typeface="Calibri"/>
                <a:ea typeface="Calibri"/>
                <a:cs typeface="Calibri"/>
              </a:defRPr>
            </a:lvl6pPr>
            <a:lvl7pPr marL="3200400" indent="-342900">
              <a:lnSpc>
                <a:spcPct val="90000"/>
              </a:lnSpc>
              <a:spcBef>
                <a:spcPts val="500"/>
              </a:spcBef>
              <a:buClr>
                <a:schemeClr val="dk1"/>
              </a:buClr>
              <a:buSzPts val="1800"/>
              <a:buChar char="•"/>
              <a:defRPr sz="1800">
                <a:solidFill>
                  <a:schemeClr val="dk1"/>
                </a:solidFill>
                <a:latin typeface="Calibri"/>
                <a:ea typeface="Calibri"/>
                <a:cs typeface="Calibri"/>
              </a:defRPr>
            </a:lvl7pPr>
            <a:lvl8pPr marL="3657600" indent="-342900">
              <a:lnSpc>
                <a:spcPct val="90000"/>
              </a:lnSpc>
              <a:spcBef>
                <a:spcPts val="500"/>
              </a:spcBef>
              <a:buClr>
                <a:schemeClr val="dk1"/>
              </a:buClr>
              <a:buSzPts val="1800"/>
              <a:buChar char="•"/>
              <a:defRPr sz="1800">
                <a:solidFill>
                  <a:schemeClr val="dk1"/>
                </a:solidFill>
                <a:latin typeface="Calibri"/>
                <a:ea typeface="Calibri"/>
                <a:cs typeface="Calibri"/>
              </a:defRPr>
            </a:lvl8pPr>
            <a:lvl9pPr marL="4114800" indent="-342900">
              <a:lnSpc>
                <a:spcPct val="90000"/>
              </a:lnSpc>
              <a:spcBef>
                <a:spcPts val="500"/>
              </a:spcBef>
              <a:buClr>
                <a:schemeClr val="dk1"/>
              </a:buClr>
              <a:buSzPts val="1800"/>
              <a:buChar char="•"/>
              <a:defRPr sz="1800">
                <a:solidFill>
                  <a:schemeClr val="dk1"/>
                </a:solidFill>
                <a:latin typeface="Calibri"/>
                <a:ea typeface="Calibri"/>
                <a:cs typeface="Calibri"/>
              </a:defRPr>
            </a:lvl9pPr>
          </a:lstStyle>
          <a:p>
            <a:pPr>
              <a:lnSpc>
                <a:spcPct val="100000"/>
              </a:lnSpc>
              <a:spcBef>
                <a:spcPts val="0"/>
              </a:spcBef>
            </a:pPr>
            <a:r>
              <a:rPr lang="en-US" dirty="0"/>
              <a:t>Processors are predominantly women because: </a:t>
            </a:r>
          </a:p>
          <a:p>
            <a:pPr marL="306388" indent="-285750">
              <a:lnSpc>
                <a:spcPct val="100000"/>
              </a:lnSpc>
              <a:spcBef>
                <a:spcPts val="0"/>
              </a:spcBef>
              <a:buClr>
                <a:srgbClr val="A2287E"/>
              </a:buClr>
              <a:buFont typeface="Arial" panose="020B0604020202020204" pitchFamily="34" charset="0"/>
              <a:buChar char="•"/>
            </a:pPr>
            <a:r>
              <a:rPr lang="en-US" dirty="0"/>
              <a:t>It is not seen as acceptable for women to fish </a:t>
            </a:r>
          </a:p>
          <a:p>
            <a:pPr marL="306388" indent="-285750">
              <a:lnSpc>
                <a:spcPct val="100000"/>
              </a:lnSpc>
              <a:spcBef>
                <a:spcPts val="0"/>
              </a:spcBef>
              <a:buClr>
                <a:srgbClr val="A2287E"/>
              </a:buClr>
              <a:buFont typeface="Arial" panose="020B0604020202020204" pitchFamily="34" charset="0"/>
              <a:buChar char="•"/>
            </a:pPr>
            <a:r>
              <a:rPr lang="en-US" dirty="0"/>
              <a:t>Women don’t own the fishing boats/gear </a:t>
            </a:r>
          </a:p>
          <a:p>
            <a:pPr marL="306388" indent="-285750">
              <a:lnSpc>
                <a:spcPct val="100000"/>
              </a:lnSpc>
              <a:spcBef>
                <a:spcPts val="0"/>
              </a:spcBef>
              <a:buClr>
                <a:srgbClr val="A2287E"/>
              </a:buClr>
              <a:buFont typeface="Arial" panose="020B0604020202020204" pitchFamily="34" charset="0"/>
              <a:buChar char="•"/>
            </a:pPr>
            <a:r>
              <a:rPr lang="en-US" dirty="0"/>
              <a:t>It is not appropriate for women to have their own market stall </a:t>
            </a:r>
          </a:p>
          <a:p>
            <a:pPr>
              <a:lnSpc>
                <a:spcPct val="100000"/>
              </a:lnSpc>
              <a:spcBef>
                <a:spcPts val="0"/>
              </a:spcBef>
            </a:pPr>
            <a:endParaRPr lang="en-US" sz="1200" dirty="0"/>
          </a:p>
          <a:p>
            <a:pPr>
              <a:lnSpc>
                <a:spcPct val="100000"/>
              </a:lnSpc>
              <a:spcBef>
                <a:spcPts val="0"/>
              </a:spcBef>
            </a:pPr>
            <a:r>
              <a:rPr lang="en-US" dirty="0"/>
              <a:t>Women processors get lower returns on their financial investment relative to men. Women are forced to lower prices of the fish because they:</a:t>
            </a:r>
          </a:p>
          <a:p>
            <a:pPr marL="306388" indent="-285750">
              <a:lnSpc>
                <a:spcPct val="100000"/>
              </a:lnSpc>
              <a:spcBef>
                <a:spcPts val="0"/>
              </a:spcBef>
              <a:buClr>
                <a:srgbClr val="A2287E"/>
              </a:buClr>
              <a:buFont typeface="Arial" panose="020B0604020202020204" pitchFamily="34" charset="0"/>
              <a:buChar char="•"/>
            </a:pPr>
            <a:r>
              <a:rPr lang="en-US" dirty="0"/>
              <a:t>Have fewer skills to negotiate prices  </a:t>
            </a:r>
          </a:p>
          <a:p>
            <a:pPr marL="306388" indent="-285750">
              <a:lnSpc>
                <a:spcPct val="100000"/>
              </a:lnSpc>
              <a:spcBef>
                <a:spcPts val="0"/>
              </a:spcBef>
              <a:buClr>
                <a:srgbClr val="A2287E"/>
              </a:buClr>
              <a:buFont typeface="Arial" panose="020B0604020202020204" pitchFamily="34" charset="0"/>
              <a:buChar char="•"/>
            </a:pPr>
            <a:r>
              <a:rPr lang="en-US" dirty="0"/>
              <a:t>Less access to government extension services and training </a:t>
            </a:r>
          </a:p>
          <a:p>
            <a:pPr marL="306388" indent="-285750">
              <a:lnSpc>
                <a:spcPct val="100000"/>
              </a:lnSpc>
              <a:spcBef>
                <a:spcPts val="0"/>
              </a:spcBef>
              <a:buClr>
                <a:srgbClr val="A2287E"/>
              </a:buClr>
              <a:buFont typeface="Arial" panose="020B0604020202020204" pitchFamily="34" charset="0"/>
              <a:buChar char="•"/>
            </a:pPr>
            <a:r>
              <a:rPr lang="en-US" dirty="0"/>
              <a:t>Less time to attend training as they are responsible for the majority of household labor and childcare</a:t>
            </a:r>
          </a:p>
        </p:txBody>
      </p:sp>
      <p:sp>
        <p:nvSpPr>
          <p:cNvPr id="5" name="Title 1">
            <a:extLst>
              <a:ext uri="{FF2B5EF4-FFF2-40B4-BE49-F238E27FC236}">
                <a16:creationId xmlns:a16="http://schemas.microsoft.com/office/drawing/2014/main" id="{6EB6BD4D-178D-E9C4-BB99-00593D5CC52A}"/>
              </a:ext>
            </a:extLst>
          </p:cNvPr>
          <p:cNvSpPr txBox="1">
            <a:spLocks/>
          </p:cNvSpPr>
          <p:nvPr/>
        </p:nvSpPr>
        <p:spPr>
          <a:xfrm>
            <a:off x="551190" y="391886"/>
            <a:ext cx="8494839" cy="835325"/>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BAROTSE: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Gender Analysis Key Insights</a:t>
            </a:r>
          </a:p>
        </p:txBody>
      </p:sp>
      <p:graphicFrame>
        <p:nvGraphicFramePr>
          <p:cNvPr id="6" name="Diagram 5">
            <a:extLst>
              <a:ext uri="{FF2B5EF4-FFF2-40B4-BE49-F238E27FC236}">
                <a16:creationId xmlns:a16="http://schemas.microsoft.com/office/drawing/2014/main" id="{31FAA41D-6D12-AFC0-10BF-5840C634677B}"/>
              </a:ext>
            </a:extLst>
          </p:cNvPr>
          <p:cNvGraphicFramePr/>
          <p:nvPr>
            <p:extLst>
              <p:ext uri="{D42A27DB-BD31-4B8C-83A1-F6EECF244321}">
                <p14:modId xmlns:p14="http://schemas.microsoft.com/office/powerpoint/2010/main" val="2310347839"/>
              </p:ext>
            </p:extLst>
          </p:nvPr>
        </p:nvGraphicFramePr>
        <p:xfrm>
          <a:off x="-639465" y="1702597"/>
          <a:ext cx="3975334" cy="29489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ectangular Callout 11">
            <a:extLst>
              <a:ext uri="{FF2B5EF4-FFF2-40B4-BE49-F238E27FC236}">
                <a16:creationId xmlns:a16="http://schemas.microsoft.com/office/drawing/2014/main" id="{D63FDC37-84FE-9501-5913-A128367D6051}"/>
              </a:ext>
            </a:extLst>
          </p:cNvPr>
          <p:cNvSpPr/>
          <p:nvPr/>
        </p:nvSpPr>
        <p:spPr>
          <a:xfrm>
            <a:off x="3420209" y="1801476"/>
            <a:ext cx="1653725" cy="1622207"/>
          </a:xfrm>
          <a:prstGeom prst="wedgeRectCallout">
            <a:avLst>
              <a:gd name="adj1" fmla="val -57515"/>
              <a:gd name="adj2" fmla="val 70083"/>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ClrTx/>
            </a:pPr>
            <a:endParaRPr lang="en-US" sz="1000" kern="1200">
              <a:solidFill>
                <a:prstClr val="white"/>
              </a:solidFill>
              <a:latin typeface="Aptos" panose="02110004020202020204"/>
            </a:endParaRPr>
          </a:p>
        </p:txBody>
      </p:sp>
      <p:sp>
        <p:nvSpPr>
          <p:cNvPr id="4" name="Text Placeholder 2">
            <a:extLst>
              <a:ext uri="{FF2B5EF4-FFF2-40B4-BE49-F238E27FC236}">
                <a16:creationId xmlns:a16="http://schemas.microsoft.com/office/drawing/2014/main" id="{C63A4235-691A-DAD7-94A9-B3AAE9D462FF}"/>
              </a:ext>
            </a:extLst>
          </p:cNvPr>
          <p:cNvSpPr txBox="1">
            <a:spLocks/>
          </p:cNvSpPr>
          <p:nvPr/>
        </p:nvSpPr>
        <p:spPr>
          <a:xfrm>
            <a:off x="3439737" y="1844005"/>
            <a:ext cx="1634197" cy="1622207"/>
          </a:xfrm>
          <a:prstGeom prst="rect">
            <a:avLst/>
          </a:prstGeom>
          <a:noFill/>
          <a:ln>
            <a:noFill/>
          </a:ln>
        </p:spPr>
        <p:txBody>
          <a:bodyPr spcFirstLastPara="1" wrap="square" lIns="91425" tIns="45700" rIns="91425" bIns="45700" anchor="t" anchorCtr="0">
            <a:normAutofit fontScale="92500" lnSpcReduction="20000"/>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20638" indent="0">
              <a:lnSpc>
                <a:spcPct val="120000"/>
              </a:lnSpc>
              <a:spcBef>
                <a:spcPts val="0"/>
              </a:spcBef>
            </a:pPr>
            <a:r>
              <a:rPr lang="en-US" sz="2100" b="1" dirty="0">
                <a:solidFill>
                  <a:srgbClr val="A2287E"/>
                </a:solidFill>
                <a:latin typeface="Montserrat" pitchFamily="2" charset="77"/>
              </a:rPr>
              <a:t>Processing is where most of the fish </a:t>
            </a:r>
          </a:p>
          <a:p>
            <a:pPr marL="20638" indent="0">
              <a:lnSpc>
                <a:spcPct val="120000"/>
              </a:lnSpc>
              <a:spcBef>
                <a:spcPts val="0"/>
              </a:spcBef>
            </a:pPr>
            <a:r>
              <a:rPr lang="en-US" sz="2100" b="1" dirty="0">
                <a:solidFill>
                  <a:srgbClr val="A2287E"/>
                </a:solidFill>
                <a:latin typeface="Montserrat" pitchFamily="2" charset="77"/>
              </a:rPr>
              <a:t>is lost.</a:t>
            </a:r>
          </a:p>
          <a:p>
            <a:endParaRPr lang="en-US" dirty="0"/>
          </a:p>
          <a:p>
            <a:endParaRPr lang="en-US" sz="2400" dirty="0"/>
          </a:p>
          <a:p>
            <a:endParaRPr lang="en-US" dirty="0"/>
          </a:p>
          <a:p>
            <a:endParaRPr lang="en-US" sz="2400" dirty="0"/>
          </a:p>
        </p:txBody>
      </p:sp>
      <p:pic>
        <p:nvPicPr>
          <p:cNvPr id="14" name="Picture 13" descr="_DSC3916.NEF">
            <a:extLst>
              <a:ext uri="{FF2B5EF4-FFF2-40B4-BE49-F238E27FC236}">
                <a16:creationId xmlns:a16="http://schemas.microsoft.com/office/drawing/2014/main" id="{151D91A0-E0C3-C814-9382-5F16FB8378BC}"/>
              </a:ext>
            </a:extLst>
          </p:cNvPr>
          <p:cNvPicPr>
            <a:picLocks/>
          </p:cNvPicPr>
          <p:nvPr/>
        </p:nvPicPr>
        <p:blipFill>
          <a:blip r:embed="rId8" cstate="email">
            <a:extLst>
              <a:ext uri="{28A0092B-C50C-407E-A947-70E740481C1C}">
                <a14:useLocalDpi xmlns:a14="http://schemas.microsoft.com/office/drawing/2010/main"/>
              </a:ext>
            </a:extLst>
          </a:blip>
          <a:srcRect l="12463" r="34447"/>
          <a:stretch/>
        </p:blipFill>
        <p:spPr>
          <a:xfrm>
            <a:off x="3321495" y="3957052"/>
            <a:ext cx="1728000" cy="2384665"/>
          </a:xfrm>
          <a:prstGeom prst="rect">
            <a:avLst/>
          </a:prstGeom>
          <a:noFill/>
          <a:ln w="3175">
            <a:noFill/>
            <a:miter lim="800000"/>
            <a:headEnd/>
            <a:tailEnd/>
          </a:ln>
          <a:effectLst>
            <a:outerShdw blurRad="431800" sx="104000" sy="104000" algn="ctr" rotWithShape="0">
              <a:prstClr val="black">
                <a:alpha val="36000"/>
              </a:prstClr>
            </a:outerShdw>
          </a:effectLst>
        </p:spPr>
      </p:pic>
      <p:pic>
        <p:nvPicPr>
          <p:cNvPr id="15" name="Picture 14" descr="A person that is standing in the dirt&#10;&#10;Description automatically generated">
            <a:extLst>
              <a:ext uri="{FF2B5EF4-FFF2-40B4-BE49-F238E27FC236}">
                <a16:creationId xmlns:a16="http://schemas.microsoft.com/office/drawing/2014/main" id="{A18B70C6-CFC5-059D-375F-1BD7D3EC768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2975" y="4736778"/>
            <a:ext cx="3096000" cy="1604939"/>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2" name="TextBox 1">
            <a:extLst>
              <a:ext uri="{FF2B5EF4-FFF2-40B4-BE49-F238E27FC236}">
                <a16:creationId xmlns:a16="http://schemas.microsoft.com/office/drawing/2014/main" id="{B9496FBC-1E2E-ABC8-45DB-C069E5229DC4}"/>
              </a:ext>
            </a:extLst>
          </p:cNvPr>
          <p:cNvSpPr txBox="1"/>
          <p:nvPr/>
        </p:nvSpPr>
        <p:spPr>
          <a:xfrm>
            <a:off x="1730117" y="6370583"/>
            <a:ext cx="3419939" cy="276999"/>
          </a:xfrm>
          <a:prstGeom prst="rect">
            <a:avLst/>
          </a:prstGeom>
          <a:noFill/>
        </p:spPr>
        <p:txBody>
          <a:bodyPr wrap="square">
            <a:spAutoFit/>
          </a:bodyPr>
          <a:lstStyle/>
          <a:p>
            <a:pPr algn="r"/>
            <a:r>
              <a:rPr lang="en-US" sz="1200" dirty="0">
                <a:solidFill>
                  <a:schemeClr val="tx1"/>
                </a:solidFill>
                <a:latin typeface="Montserrat" pitchFamily="2" charset="77"/>
                <a:cs typeface="Arial" panose="020B0604020202020204" pitchFamily="34" charset="0"/>
              </a:rPr>
              <a:t>Image sources: A Kaminski; S Cole</a:t>
            </a:r>
          </a:p>
        </p:txBody>
      </p:sp>
    </p:spTree>
    <p:extLst>
      <p:ext uri="{BB962C8B-B14F-4D97-AF65-F5344CB8AC3E}">
        <p14:creationId xmlns:p14="http://schemas.microsoft.com/office/powerpoint/2010/main" val="387776306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B76EB4-3F68-D689-BEC7-A0C6F0F65C9A}"/>
            </a:ext>
          </a:extLst>
        </p:cNvPr>
        <p:cNvGrpSpPr/>
        <p:nvPr/>
      </p:nvGrpSpPr>
      <p:grpSpPr>
        <a:xfrm>
          <a:off x="0" y="0"/>
          <a:ext cx="0" cy="0"/>
          <a:chOff x="0" y="0"/>
          <a:chExt cx="0" cy="0"/>
        </a:xfrm>
      </p:grpSpPr>
      <p:sp>
        <p:nvSpPr>
          <p:cNvPr id="13" name="Text Placeholder 2">
            <a:extLst>
              <a:ext uri="{FF2B5EF4-FFF2-40B4-BE49-F238E27FC236}">
                <a16:creationId xmlns:a16="http://schemas.microsoft.com/office/drawing/2014/main" id="{8289304C-4B1A-B214-6A80-A494478721C7}"/>
              </a:ext>
            </a:extLst>
          </p:cNvPr>
          <p:cNvSpPr txBox="1">
            <a:spLocks/>
          </p:cNvSpPr>
          <p:nvPr/>
        </p:nvSpPr>
        <p:spPr>
          <a:xfrm>
            <a:off x="5086904" y="1878798"/>
            <a:ext cx="6596109" cy="65646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RPr/>
            </a:defPPr>
            <a:lvl1pPr marL="20638" indent="0">
              <a:lnSpc>
                <a:spcPct val="90000"/>
              </a:lnSpc>
              <a:spcBef>
                <a:spcPts val="1000"/>
              </a:spcBef>
              <a:buClr>
                <a:srgbClr val="7F7F7F"/>
              </a:buClr>
              <a:buSzPts val="2400"/>
              <a:buNone/>
              <a:defRPr sz="1800">
                <a:solidFill>
                  <a:schemeClr val="tx1"/>
                </a:solidFill>
                <a:latin typeface="Montserrat" pitchFamily="2" charset="77"/>
                <a:ea typeface="Montserrat"/>
                <a:cs typeface="Montserrat"/>
              </a:defRPr>
            </a:lvl1pPr>
            <a:lvl2pPr marL="914400" indent="-350519">
              <a:lnSpc>
                <a:spcPct val="90000"/>
              </a:lnSpc>
              <a:spcBef>
                <a:spcPts val="500"/>
              </a:spcBef>
              <a:buClr>
                <a:schemeClr val="dk1"/>
              </a:buClr>
              <a:buSzPts val="1920"/>
              <a:buChar char="•"/>
              <a:defRPr sz="2400">
                <a:solidFill>
                  <a:srgbClr val="7F7F7F"/>
                </a:solidFill>
                <a:latin typeface="Montserrat"/>
                <a:ea typeface="Montserrat"/>
                <a:cs typeface="Montserrat"/>
              </a:defRPr>
            </a:lvl2pPr>
            <a:lvl3pPr marL="1371600" indent="-355600">
              <a:lnSpc>
                <a:spcPct val="90000"/>
              </a:lnSpc>
              <a:spcBef>
                <a:spcPts val="500"/>
              </a:spcBef>
              <a:buClr>
                <a:schemeClr val="dk1"/>
              </a:buClr>
              <a:buSzPts val="2000"/>
              <a:buChar char="-"/>
              <a:defRPr sz="2000">
                <a:solidFill>
                  <a:srgbClr val="7F7F7F"/>
                </a:solidFill>
                <a:latin typeface="Montserrat"/>
                <a:ea typeface="Montserrat"/>
                <a:cs typeface="Montserrat"/>
              </a:defRPr>
            </a:lvl3pPr>
            <a:lvl4pPr marL="1828800" indent="-297180">
              <a:lnSpc>
                <a:spcPct val="90000"/>
              </a:lnSpc>
              <a:spcBef>
                <a:spcPts val="500"/>
              </a:spcBef>
              <a:buClr>
                <a:schemeClr val="dk1"/>
              </a:buClr>
              <a:buSzPts val="1080"/>
              <a:buChar char="-"/>
              <a:defRPr sz="1800">
                <a:solidFill>
                  <a:srgbClr val="7F7F7F"/>
                </a:solidFill>
                <a:latin typeface="Montserrat"/>
                <a:ea typeface="Montserrat"/>
                <a:cs typeface="Montserrat"/>
              </a:defRPr>
            </a:lvl4pPr>
            <a:lvl5pPr marL="2286000" indent="-342900">
              <a:lnSpc>
                <a:spcPct val="90000"/>
              </a:lnSpc>
              <a:spcBef>
                <a:spcPts val="500"/>
              </a:spcBef>
              <a:buClr>
                <a:srgbClr val="595959"/>
              </a:buClr>
              <a:buSzPts val="1800"/>
              <a:buChar char="•"/>
              <a:defRPr sz="1800">
                <a:solidFill>
                  <a:srgbClr val="595959"/>
                </a:solidFill>
                <a:latin typeface="Calibri"/>
                <a:ea typeface="Calibri"/>
                <a:cs typeface="Calibri"/>
              </a:defRPr>
            </a:lvl5pPr>
            <a:lvl6pPr marL="2743200" indent="-342900">
              <a:lnSpc>
                <a:spcPct val="90000"/>
              </a:lnSpc>
              <a:spcBef>
                <a:spcPts val="500"/>
              </a:spcBef>
              <a:buClr>
                <a:schemeClr val="dk1"/>
              </a:buClr>
              <a:buSzPts val="1800"/>
              <a:buChar char="•"/>
              <a:defRPr sz="1800">
                <a:solidFill>
                  <a:schemeClr val="dk1"/>
                </a:solidFill>
                <a:latin typeface="Calibri"/>
                <a:ea typeface="Calibri"/>
                <a:cs typeface="Calibri"/>
              </a:defRPr>
            </a:lvl6pPr>
            <a:lvl7pPr marL="3200400" indent="-342900">
              <a:lnSpc>
                <a:spcPct val="90000"/>
              </a:lnSpc>
              <a:spcBef>
                <a:spcPts val="500"/>
              </a:spcBef>
              <a:buClr>
                <a:schemeClr val="dk1"/>
              </a:buClr>
              <a:buSzPts val="1800"/>
              <a:buChar char="•"/>
              <a:defRPr sz="1800">
                <a:solidFill>
                  <a:schemeClr val="dk1"/>
                </a:solidFill>
                <a:latin typeface="Calibri"/>
                <a:ea typeface="Calibri"/>
                <a:cs typeface="Calibri"/>
              </a:defRPr>
            </a:lvl7pPr>
            <a:lvl8pPr marL="3657600" indent="-342900">
              <a:lnSpc>
                <a:spcPct val="90000"/>
              </a:lnSpc>
              <a:spcBef>
                <a:spcPts val="500"/>
              </a:spcBef>
              <a:buClr>
                <a:schemeClr val="dk1"/>
              </a:buClr>
              <a:buSzPts val="1800"/>
              <a:buChar char="•"/>
              <a:defRPr sz="1800">
                <a:solidFill>
                  <a:schemeClr val="dk1"/>
                </a:solidFill>
                <a:latin typeface="Calibri"/>
                <a:ea typeface="Calibri"/>
                <a:cs typeface="Calibri"/>
              </a:defRPr>
            </a:lvl8pPr>
            <a:lvl9pPr marL="4114800" indent="-342900">
              <a:lnSpc>
                <a:spcPct val="90000"/>
              </a:lnSpc>
              <a:spcBef>
                <a:spcPts val="500"/>
              </a:spcBef>
              <a:buClr>
                <a:schemeClr val="dk1"/>
              </a:buClr>
              <a:buSzPts val="1800"/>
              <a:buChar char="•"/>
              <a:defRPr sz="1800">
                <a:solidFill>
                  <a:schemeClr val="dk1"/>
                </a:solidFill>
                <a:latin typeface="Calibri"/>
                <a:ea typeface="Calibri"/>
                <a:cs typeface="Calibri"/>
              </a:defRPr>
            </a:lvl9pPr>
          </a:lstStyle>
          <a:p>
            <a:pPr marL="20638" marR="0" lvl="0" indent="0" algn="l"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u="none" strike="noStrike" kern="0" cap="none" spc="0" normalizeH="0" baseline="0" noProof="0" dirty="0">
                <a:ln>
                  <a:noFill/>
                </a:ln>
                <a:effectLst/>
                <a:uLnTx/>
                <a:uFillTx/>
                <a:sym typeface="Arial"/>
              </a:rPr>
              <a:t>Using results from the gender analysis done for the </a:t>
            </a:r>
            <a:r>
              <a:rPr kumimoji="0" lang="en-US" u="none" strike="noStrike" kern="0" cap="none" spc="0" normalizeH="0" baseline="0" noProof="0" dirty="0" err="1">
                <a:ln>
                  <a:noFill/>
                </a:ln>
                <a:effectLst/>
                <a:uLnTx/>
                <a:uFillTx/>
                <a:sym typeface="Arial"/>
              </a:rPr>
              <a:t>Barotse</a:t>
            </a:r>
            <a:r>
              <a:rPr kumimoji="0" lang="en-US" u="none" strike="noStrike" kern="0" cap="none" spc="0" normalizeH="0" baseline="0" noProof="0" dirty="0">
                <a:ln>
                  <a:noFill/>
                </a:ln>
                <a:effectLst/>
                <a:uLnTx/>
                <a:uFillTx/>
                <a:sym typeface="Arial"/>
              </a:rPr>
              <a:t> Floodplain </a:t>
            </a:r>
            <a:r>
              <a:rPr lang="en-US" dirty="0"/>
              <a:t>c</a:t>
            </a:r>
            <a:r>
              <a:rPr kumimoji="0" lang="en-US" u="none" strike="noStrike" kern="0" cap="none" spc="0" normalizeH="0" baseline="0" noProof="0" dirty="0" err="1">
                <a:ln>
                  <a:noFill/>
                </a:ln>
                <a:effectLst/>
                <a:uLnTx/>
                <a:uFillTx/>
                <a:sym typeface="Arial"/>
              </a:rPr>
              <a:t>ase</a:t>
            </a:r>
            <a:r>
              <a:rPr kumimoji="0" lang="en-US" u="none" strike="noStrike" kern="0" cap="none" spc="0" normalizeH="0" baseline="0" noProof="0" dirty="0">
                <a:ln>
                  <a:noFill/>
                </a:ln>
                <a:effectLst/>
                <a:uLnTx/>
                <a:uFillTx/>
                <a:sym typeface="Arial"/>
              </a:rPr>
              <a:t> study:</a:t>
            </a:r>
          </a:p>
          <a:p>
            <a:pPr marL="20638" marR="0" lvl="0" indent="0" algn="l" defTabSz="914400" rtl="0" eaLnBrk="1" fontAlgn="auto" latinLnBrk="0" hangingPunct="1">
              <a:lnSpc>
                <a:spcPct val="110000"/>
              </a:lnSpc>
              <a:spcBef>
                <a:spcPts val="0"/>
              </a:spcBef>
              <a:spcAft>
                <a:spcPts val="0"/>
              </a:spcAft>
              <a:buClr>
                <a:srgbClr val="7F7F7F"/>
              </a:buClr>
              <a:buSzPts val="2400"/>
              <a:buFont typeface="Arial"/>
              <a:buNone/>
              <a:tabLst/>
              <a:defRPr/>
            </a:pPr>
            <a:endParaRPr kumimoji="0" lang="en-US" sz="1800" b="0" i="0" u="none" strike="noStrike" kern="0" cap="none" spc="0" normalizeH="0" baseline="0" noProof="0" dirty="0">
              <a:ln>
                <a:noFill/>
              </a:ln>
              <a:solidFill>
                <a:prstClr val="black"/>
              </a:solidFill>
              <a:effectLst/>
              <a:uLnTx/>
              <a:uFillTx/>
              <a:latin typeface="Montserrat" pitchFamily="2" charset="77"/>
              <a:sym typeface="Arial"/>
            </a:endParaRPr>
          </a:p>
        </p:txBody>
      </p:sp>
      <p:sp>
        <p:nvSpPr>
          <p:cNvPr id="5" name="Title 1">
            <a:extLst>
              <a:ext uri="{FF2B5EF4-FFF2-40B4-BE49-F238E27FC236}">
                <a16:creationId xmlns:a16="http://schemas.microsoft.com/office/drawing/2014/main" id="{5A3F9C06-EEA5-7B7D-5069-49845F5A166A}"/>
              </a:ext>
            </a:extLst>
          </p:cNvPr>
          <p:cNvSpPr txBox="1">
            <a:spLocks/>
          </p:cNvSpPr>
          <p:nvPr/>
        </p:nvSpPr>
        <p:spPr>
          <a:xfrm>
            <a:off x="563576" y="183447"/>
            <a:ext cx="9224209" cy="121805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GROUP EXERCISE: </a:t>
            </a:r>
          </a:p>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err="1">
                <a:ln>
                  <a:noFill/>
                </a:ln>
                <a:solidFill>
                  <a:prstClr val="black"/>
                </a:solidFill>
                <a:effectLst/>
                <a:uLnTx/>
                <a:uFillTx/>
                <a:latin typeface="Montserrat" pitchFamily="2" charset="77"/>
                <a:ea typeface="+mj-ea"/>
                <a:cs typeface="Calibri" charset="0"/>
                <a:sym typeface="Montserrat"/>
              </a:rPr>
              <a:t>Barotse</a:t>
            </a: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 Floodplain Case Study</a:t>
            </a:r>
          </a:p>
        </p:txBody>
      </p:sp>
      <p:grpSp>
        <p:nvGrpSpPr>
          <p:cNvPr id="2" name="Google Shape;3415;p53">
            <a:extLst>
              <a:ext uri="{FF2B5EF4-FFF2-40B4-BE49-F238E27FC236}">
                <a16:creationId xmlns:a16="http://schemas.microsoft.com/office/drawing/2014/main" id="{15474114-F663-F61C-2242-CC6FB48369D5}"/>
              </a:ext>
            </a:extLst>
          </p:cNvPr>
          <p:cNvGrpSpPr/>
          <p:nvPr/>
        </p:nvGrpSpPr>
        <p:grpSpPr>
          <a:xfrm>
            <a:off x="637628" y="2074107"/>
            <a:ext cx="3687059" cy="3622298"/>
            <a:chOff x="1368325" y="1090737"/>
            <a:chExt cx="3532094" cy="3532094"/>
          </a:xfrm>
          <a:effectLst>
            <a:outerShdw blurRad="431800" sx="104000" sy="104000" algn="ctr" rotWithShape="0">
              <a:prstClr val="black">
                <a:alpha val="36000"/>
              </a:prstClr>
            </a:outerShdw>
          </a:effectLst>
        </p:grpSpPr>
        <p:sp>
          <p:nvSpPr>
            <p:cNvPr id="3" name="Google Shape;3416;p53">
              <a:extLst>
                <a:ext uri="{FF2B5EF4-FFF2-40B4-BE49-F238E27FC236}">
                  <a16:creationId xmlns:a16="http://schemas.microsoft.com/office/drawing/2014/main" id="{74954B93-BDEF-1B4E-AE2F-B5B686069DBE}"/>
                </a:ext>
              </a:extLst>
            </p:cNvPr>
            <p:cNvSpPr/>
            <p:nvPr/>
          </p:nvSpPr>
          <p:spPr>
            <a:xfrm>
              <a:off x="1368325" y="1090737"/>
              <a:ext cx="3532094" cy="3532094"/>
            </a:xfrm>
            <a:prstGeom prst="ellipse">
              <a:avLst/>
            </a:prstGeom>
            <a:solidFill>
              <a:srgbClr val="296FB6"/>
            </a:solidFill>
            <a:ln w="66675" cap="flat" cmpd="sng">
              <a:solidFill>
                <a:srgbClr val="FFFFFF"/>
              </a:solidFill>
              <a:prstDash val="solid"/>
              <a:round/>
              <a:headEnd type="none" w="sm" len="sm"/>
              <a:tailEnd type="none" w="sm" len="sm"/>
            </a:ln>
          </p:spPr>
          <p:txBody>
            <a:bodyPr spcFirstLastPara="1" wrap="square" lIns="45713" tIns="22850" rIns="45713" bIns="22850" anchor="ctr" anchorCtr="0">
              <a:noAutofit/>
            </a:bodyPr>
            <a:lstStyle/>
            <a:p>
              <a:pPr algn="ctr">
                <a:buClr>
                  <a:srgbClr val="A6A7AC"/>
                </a:buClr>
                <a:buSzPts val="700"/>
              </a:pPr>
              <a:endParaRPr sz="350">
                <a:solidFill>
                  <a:srgbClr val="2EC3C5"/>
                </a:solidFill>
                <a:latin typeface="Gill Sans"/>
                <a:ea typeface="Gill Sans"/>
                <a:cs typeface="Gill Sans"/>
                <a:sym typeface="Gill Sans"/>
              </a:endParaRPr>
            </a:p>
          </p:txBody>
        </p:sp>
        <p:pic>
          <p:nvPicPr>
            <p:cNvPr id="7" name="Google Shape;3417;p53" descr="Cheers outline">
              <a:extLst>
                <a:ext uri="{FF2B5EF4-FFF2-40B4-BE49-F238E27FC236}">
                  <a16:creationId xmlns:a16="http://schemas.microsoft.com/office/drawing/2014/main" id="{34BD5957-ABB4-C48E-FB92-A07D9426FDF8}"/>
                </a:ext>
              </a:extLst>
            </p:cNvPr>
            <p:cNvPicPr preferRelativeResize="0"/>
            <p:nvPr/>
          </p:nvPicPr>
          <p:blipFill rotWithShape="1">
            <a:blip r:embed="rId3"/>
            <a:srcRect/>
            <a:stretch/>
          </p:blipFill>
          <p:spPr>
            <a:xfrm>
              <a:off x="1557715" y="1379662"/>
              <a:ext cx="3153314" cy="3153314"/>
            </a:xfrm>
            <a:prstGeom prst="rect">
              <a:avLst/>
            </a:prstGeom>
            <a:noFill/>
            <a:ln w="3175">
              <a:noFill/>
              <a:miter lim="800000"/>
              <a:headEnd/>
              <a:tailEnd/>
            </a:ln>
            <a:effectLst>
              <a:outerShdw blurRad="431800" sx="104000" sy="104000" algn="ctr" rotWithShape="0">
                <a:prstClr val="black">
                  <a:alpha val="36000"/>
                </a:prstClr>
              </a:outerShdw>
            </a:effectLst>
          </p:spPr>
        </p:pic>
      </p:grpSp>
      <p:sp>
        <p:nvSpPr>
          <p:cNvPr id="8" name="Rounded Rectangle 7">
            <a:extLst>
              <a:ext uri="{FF2B5EF4-FFF2-40B4-BE49-F238E27FC236}">
                <a16:creationId xmlns:a16="http://schemas.microsoft.com/office/drawing/2014/main" id="{D3A616E6-CFCF-B20C-E6D6-6EABADBD1FFF}"/>
              </a:ext>
            </a:extLst>
          </p:cNvPr>
          <p:cNvSpPr/>
          <p:nvPr/>
        </p:nvSpPr>
        <p:spPr>
          <a:xfrm>
            <a:off x="5175681" y="2780649"/>
            <a:ext cx="3027286" cy="2915756"/>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9" name="Rounded Rectangle 8">
            <a:extLst>
              <a:ext uri="{FF2B5EF4-FFF2-40B4-BE49-F238E27FC236}">
                <a16:creationId xmlns:a16="http://schemas.microsoft.com/office/drawing/2014/main" id="{633F3502-7A30-EFCE-1C28-2516AF6F2AF1}"/>
              </a:ext>
            </a:extLst>
          </p:cNvPr>
          <p:cNvSpPr/>
          <p:nvPr/>
        </p:nvSpPr>
        <p:spPr>
          <a:xfrm>
            <a:off x="8456037" y="2780649"/>
            <a:ext cx="3027286" cy="2915756"/>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10" name="Text Placeholder 2">
            <a:extLst>
              <a:ext uri="{FF2B5EF4-FFF2-40B4-BE49-F238E27FC236}">
                <a16:creationId xmlns:a16="http://schemas.microsoft.com/office/drawing/2014/main" id="{8C2D86E4-F976-0AAD-E96C-917F8B6726B4}"/>
              </a:ext>
            </a:extLst>
          </p:cNvPr>
          <p:cNvSpPr txBox="1">
            <a:spLocks/>
          </p:cNvSpPr>
          <p:nvPr/>
        </p:nvSpPr>
        <p:spPr>
          <a:xfrm>
            <a:off x="8555987" y="3046100"/>
            <a:ext cx="2731113" cy="241040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RPr/>
            </a:defPPr>
            <a:lvl1pPr marL="20638" indent="0" defTabSz="914400" eaLnBrk="1" fontAlgn="auto" latinLnBrk="0" hangingPunct="1">
              <a:buClr>
                <a:srgbClr val="7F7F7F"/>
              </a:buClr>
              <a:buSzPts val="2400"/>
              <a:buNone/>
              <a:tabLst/>
              <a:defRPr kumimoji="0" sz="1800" kern="0" spc="0" normalizeH="0" baseline="0">
                <a:ln>
                  <a:noFill/>
                </a:ln>
                <a:solidFill>
                  <a:schemeClr val="tx1"/>
                </a:solidFill>
                <a:effectLst/>
                <a:uLnTx/>
                <a:uFillTx/>
                <a:latin typeface="Montserrat" pitchFamily="2" charset="77"/>
                <a:ea typeface="Montserrat"/>
                <a:cs typeface="Montserrat"/>
              </a:defRPr>
            </a:lvl1pPr>
            <a:lvl2pPr marL="914400" indent="-350519">
              <a:lnSpc>
                <a:spcPct val="90000"/>
              </a:lnSpc>
              <a:spcBef>
                <a:spcPts val="500"/>
              </a:spcBef>
              <a:buClr>
                <a:schemeClr val="dk1"/>
              </a:buClr>
              <a:buSzPts val="1920"/>
              <a:buChar char="•"/>
              <a:defRPr sz="2400">
                <a:solidFill>
                  <a:srgbClr val="7F7F7F"/>
                </a:solidFill>
                <a:latin typeface="Montserrat"/>
                <a:ea typeface="Montserrat"/>
                <a:cs typeface="Montserrat"/>
              </a:defRPr>
            </a:lvl2pPr>
            <a:lvl3pPr marL="1371600" indent="-355600">
              <a:lnSpc>
                <a:spcPct val="90000"/>
              </a:lnSpc>
              <a:spcBef>
                <a:spcPts val="500"/>
              </a:spcBef>
              <a:buClr>
                <a:schemeClr val="dk1"/>
              </a:buClr>
              <a:buSzPts val="2000"/>
              <a:buChar char="-"/>
              <a:defRPr sz="2000">
                <a:solidFill>
                  <a:srgbClr val="7F7F7F"/>
                </a:solidFill>
                <a:latin typeface="Montserrat"/>
                <a:ea typeface="Montserrat"/>
                <a:cs typeface="Montserrat"/>
              </a:defRPr>
            </a:lvl3pPr>
            <a:lvl4pPr marL="1828800" indent="-297180">
              <a:lnSpc>
                <a:spcPct val="90000"/>
              </a:lnSpc>
              <a:spcBef>
                <a:spcPts val="500"/>
              </a:spcBef>
              <a:buClr>
                <a:schemeClr val="dk1"/>
              </a:buClr>
              <a:buSzPts val="1080"/>
              <a:buChar char="-"/>
              <a:defRPr sz="1800">
                <a:solidFill>
                  <a:srgbClr val="7F7F7F"/>
                </a:solidFill>
                <a:latin typeface="Montserrat"/>
                <a:ea typeface="Montserrat"/>
                <a:cs typeface="Montserrat"/>
              </a:defRPr>
            </a:lvl4pPr>
            <a:lvl5pPr marL="2286000" indent="-342900">
              <a:lnSpc>
                <a:spcPct val="90000"/>
              </a:lnSpc>
              <a:spcBef>
                <a:spcPts val="500"/>
              </a:spcBef>
              <a:buClr>
                <a:srgbClr val="595959"/>
              </a:buClr>
              <a:buSzPts val="1800"/>
              <a:buChar char="•"/>
              <a:defRPr sz="1800">
                <a:solidFill>
                  <a:srgbClr val="595959"/>
                </a:solidFill>
                <a:latin typeface="Calibri"/>
                <a:ea typeface="Calibri"/>
                <a:cs typeface="Calibri"/>
              </a:defRPr>
            </a:lvl5pPr>
            <a:lvl6pPr marL="2743200" indent="-342900">
              <a:lnSpc>
                <a:spcPct val="90000"/>
              </a:lnSpc>
              <a:spcBef>
                <a:spcPts val="500"/>
              </a:spcBef>
              <a:buClr>
                <a:schemeClr val="dk1"/>
              </a:buClr>
              <a:buSzPts val="1800"/>
              <a:buChar char="•"/>
              <a:defRPr sz="1800">
                <a:solidFill>
                  <a:schemeClr val="dk1"/>
                </a:solidFill>
                <a:latin typeface="Calibri"/>
                <a:ea typeface="Calibri"/>
                <a:cs typeface="Calibri"/>
              </a:defRPr>
            </a:lvl6pPr>
            <a:lvl7pPr marL="3200400" indent="-342900">
              <a:lnSpc>
                <a:spcPct val="90000"/>
              </a:lnSpc>
              <a:spcBef>
                <a:spcPts val="500"/>
              </a:spcBef>
              <a:buClr>
                <a:schemeClr val="dk1"/>
              </a:buClr>
              <a:buSzPts val="1800"/>
              <a:buChar char="•"/>
              <a:defRPr sz="1800">
                <a:solidFill>
                  <a:schemeClr val="dk1"/>
                </a:solidFill>
                <a:latin typeface="Calibri"/>
                <a:ea typeface="Calibri"/>
                <a:cs typeface="Calibri"/>
              </a:defRPr>
            </a:lvl7pPr>
            <a:lvl8pPr marL="3657600" indent="-342900">
              <a:lnSpc>
                <a:spcPct val="90000"/>
              </a:lnSpc>
              <a:spcBef>
                <a:spcPts val="500"/>
              </a:spcBef>
              <a:buClr>
                <a:schemeClr val="dk1"/>
              </a:buClr>
              <a:buSzPts val="1800"/>
              <a:buChar char="•"/>
              <a:defRPr sz="1800">
                <a:solidFill>
                  <a:schemeClr val="dk1"/>
                </a:solidFill>
                <a:latin typeface="Calibri"/>
                <a:ea typeface="Calibri"/>
                <a:cs typeface="Calibri"/>
              </a:defRPr>
            </a:lvl8pPr>
            <a:lvl9pPr marL="4114800" indent="-342900">
              <a:lnSpc>
                <a:spcPct val="90000"/>
              </a:lnSpc>
              <a:spcBef>
                <a:spcPts val="500"/>
              </a:spcBef>
              <a:buClr>
                <a:schemeClr val="dk1"/>
              </a:buClr>
              <a:buSzPts val="1800"/>
              <a:buChar char="•"/>
              <a:defRPr sz="1800">
                <a:solidFill>
                  <a:schemeClr val="dk1"/>
                </a:solidFill>
                <a:latin typeface="Calibri"/>
                <a:ea typeface="Calibri"/>
                <a:cs typeface="Calibri"/>
              </a:defRPr>
            </a:lvl9pPr>
          </a:lstStyle>
          <a:p>
            <a:pPr marL="360363" indent="-352425">
              <a:lnSpc>
                <a:spcPct val="90000"/>
              </a:lnSpc>
            </a:pPr>
            <a:r>
              <a:rPr lang="en-US" dirty="0">
                <a:solidFill>
                  <a:srgbClr val="A2287E"/>
                </a:solidFill>
              </a:rPr>
              <a:t>2.  </a:t>
            </a:r>
            <a:r>
              <a:rPr lang="en-US" dirty="0"/>
              <a:t>What may be some data/ indicators we would want to capture in our monitoring and evaluation to assess our programs’ impact?</a:t>
            </a:r>
          </a:p>
        </p:txBody>
      </p:sp>
      <p:sp>
        <p:nvSpPr>
          <p:cNvPr id="11" name="Text Placeholder 2">
            <a:extLst>
              <a:ext uri="{FF2B5EF4-FFF2-40B4-BE49-F238E27FC236}">
                <a16:creationId xmlns:a16="http://schemas.microsoft.com/office/drawing/2014/main" id="{ECB8FC69-5E6A-C2D8-A400-00D34062619A}"/>
              </a:ext>
            </a:extLst>
          </p:cNvPr>
          <p:cNvSpPr txBox="1">
            <a:spLocks/>
          </p:cNvSpPr>
          <p:nvPr/>
        </p:nvSpPr>
        <p:spPr>
          <a:xfrm>
            <a:off x="5321256" y="3036161"/>
            <a:ext cx="2616867" cy="2186072"/>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RPr/>
            </a:defPPr>
            <a:lvl1pPr marL="20638" indent="0">
              <a:lnSpc>
                <a:spcPct val="90000"/>
              </a:lnSpc>
              <a:spcBef>
                <a:spcPts val="1000"/>
              </a:spcBef>
              <a:buClr>
                <a:srgbClr val="7F7F7F"/>
              </a:buClr>
              <a:buSzPts val="2400"/>
              <a:buNone/>
              <a:defRPr sz="1800">
                <a:solidFill>
                  <a:schemeClr val="tx1"/>
                </a:solidFill>
                <a:latin typeface="Montserrat" pitchFamily="2" charset="77"/>
                <a:ea typeface="Montserrat"/>
                <a:cs typeface="Montserrat"/>
              </a:defRPr>
            </a:lvl1pPr>
            <a:lvl2pPr marL="914400" indent="-350519">
              <a:lnSpc>
                <a:spcPct val="90000"/>
              </a:lnSpc>
              <a:spcBef>
                <a:spcPts val="500"/>
              </a:spcBef>
              <a:buClr>
                <a:schemeClr val="dk1"/>
              </a:buClr>
              <a:buSzPts val="1920"/>
              <a:buChar char="•"/>
              <a:defRPr sz="2400">
                <a:solidFill>
                  <a:srgbClr val="7F7F7F"/>
                </a:solidFill>
                <a:latin typeface="Montserrat"/>
                <a:ea typeface="Montserrat"/>
                <a:cs typeface="Montserrat"/>
              </a:defRPr>
            </a:lvl2pPr>
            <a:lvl3pPr marL="1371600" indent="-355600">
              <a:lnSpc>
                <a:spcPct val="90000"/>
              </a:lnSpc>
              <a:spcBef>
                <a:spcPts val="500"/>
              </a:spcBef>
              <a:buClr>
                <a:schemeClr val="dk1"/>
              </a:buClr>
              <a:buSzPts val="2000"/>
              <a:buChar char="-"/>
              <a:defRPr sz="2000">
                <a:solidFill>
                  <a:srgbClr val="7F7F7F"/>
                </a:solidFill>
                <a:latin typeface="Montserrat"/>
                <a:ea typeface="Montserrat"/>
                <a:cs typeface="Montserrat"/>
              </a:defRPr>
            </a:lvl3pPr>
            <a:lvl4pPr marL="1828800" indent="-297180">
              <a:lnSpc>
                <a:spcPct val="90000"/>
              </a:lnSpc>
              <a:spcBef>
                <a:spcPts val="500"/>
              </a:spcBef>
              <a:buClr>
                <a:schemeClr val="dk1"/>
              </a:buClr>
              <a:buSzPts val="1080"/>
              <a:buChar char="-"/>
              <a:defRPr sz="1800">
                <a:solidFill>
                  <a:srgbClr val="7F7F7F"/>
                </a:solidFill>
                <a:latin typeface="Montserrat"/>
                <a:ea typeface="Montserrat"/>
                <a:cs typeface="Montserrat"/>
              </a:defRPr>
            </a:lvl4pPr>
            <a:lvl5pPr marL="2286000" indent="-342900">
              <a:lnSpc>
                <a:spcPct val="90000"/>
              </a:lnSpc>
              <a:spcBef>
                <a:spcPts val="500"/>
              </a:spcBef>
              <a:buClr>
                <a:srgbClr val="595959"/>
              </a:buClr>
              <a:buSzPts val="1800"/>
              <a:buChar char="•"/>
              <a:defRPr sz="1800">
                <a:solidFill>
                  <a:srgbClr val="595959"/>
                </a:solidFill>
                <a:latin typeface="Calibri"/>
                <a:ea typeface="Calibri"/>
                <a:cs typeface="Calibri"/>
              </a:defRPr>
            </a:lvl5pPr>
            <a:lvl6pPr marL="2743200" indent="-342900">
              <a:lnSpc>
                <a:spcPct val="90000"/>
              </a:lnSpc>
              <a:spcBef>
                <a:spcPts val="500"/>
              </a:spcBef>
              <a:buClr>
                <a:schemeClr val="dk1"/>
              </a:buClr>
              <a:buSzPts val="1800"/>
              <a:buChar char="•"/>
              <a:defRPr sz="1800">
                <a:solidFill>
                  <a:schemeClr val="dk1"/>
                </a:solidFill>
                <a:latin typeface="Calibri"/>
                <a:ea typeface="Calibri"/>
                <a:cs typeface="Calibri"/>
              </a:defRPr>
            </a:lvl6pPr>
            <a:lvl7pPr marL="3200400" indent="-342900">
              <a:lnSpc>
                <a:spcPct val="90000"/>
              </a:lnSpc>
              <a:spcBef>
                <a:spcPts val="500"/>
              </a:spcBef>
              <a:buClr>
                <a:schemeClr val="dk1"/>
              </a:buClr>
              <a:buSzPts val="1800"/>
              <a:buChar char="•"/>
              <a:defRPr sz="1800">
                <a:solidFill>
                  <a:schemeClr val="dk1"/>
                </a:solidFill>
                <a:latin typeface="Calibri"/>
                <a:ea typeface="Calibri"/>
                <a:cs typeface="Calibri"/>
              </a:defRPr>
            </a:lvl7pPr>
            <a:lvl8pPr marL="3657600" indent="-342900">
              <a:lnSpc>
                <a:spcPct val="90000"/>
              </a:lnSpc>
              <a:spcBef>
                <a:spcPts val="500"/>
              </a:spcBef>
              <a:buClr>
                <a:schemeClr val="dk1"/>
              </a:buClr>
              <a:buSzPts val="1800"/>
              <a:buChar char="•"/>
              <a:defRPr sz="1800">
                <a:solidFill>
                  <a:schemeClr val="dk1"/>
                </a:solidFill>
                <a:latin typeface="Calibri"/>
                <a:ea typeface="Calibri"/>
                <a:cs typeface="Calibri"/>
              </a:defRPr>
            </a:lvl8pPr>
            <a:lvl9pPr marL="4114800" indent="-342900">
              <a:lnSpc>
                <a:spcPct val="90000"/>
              </a:lnSpc>
              <a:spcBef>
                <a:spcPts val="500"/>
              </a:spcBef>
              <a:buClr>
                <a:schemeClr val="dk1"/>
              </a:buClr>
              <a:buSzPts val="1800"/>
              <a:buChar char="•"/>
              <a:defRPr sz="1800">
                <a:solidFill>
                  <a:schemeClr val="dk1"/>
                </a:solidFill>
                <a:latin typeface="Calibri"/>
                <a:ea typeface="Calibri"/>
                <a:cs typeface="Calibri"/>
              </a:defRPr>
            </a:lvl9pPr>
          </a:lstStyle>
          <a:p>
            <a:pPr marL="273050" marR="0" lvl="0" indent="-252413" algn="l" defTabSz="914400" rtl="0" eaLnBrk="1" fontAlgn="auto" latinLnBrk="0" hangingPunct="1">
              <a:spcBef>
                <a:spcPts val="0"/>
              </a:spcBef>
              <a:spcAft>
                <a:spcPts val="0"/>
              </a:spcAft>
              <a:buClr>
                <a:srgbClr val="A2287E"/>
              </a:buClr>
              <a:buSzPct val="100000"/>
              <a:defRPr/>
            </a:pPr>
            <a:r>
              <a:rPr kumimoji="0" lang="en-US" u="none" strike="noStrike" kern="0" cap="none" spc="0" normalizeH="0" baseline="0" noProof="0" dirty="0">
                <a:ln>
                  <a:noFill/>
                </a:ln>
                <a:solidFill>
                  <a:srgbClr val="A2287E"/>
                </a:solidFill>
                <a:effectLst/>
                <a:uLnTx/>
                <a:uFillTx/>
                <a:sym typeface="Arial"/>
              </a:rPr>
              <a:t>1.  </a:t>
            </a:r>
            <a:r>
              <a:rPr kumimoji="0" lang="en-US" u="none" strike="noStrike" kern="0" cap="none" spc="0" normalizeH="0" baseline="0" noProof="0" dirty="0">
                <a:ln>
                  <a:noFill/>
                </a:ln>
                <a:effectLst/>
                <a:uLnTx/>
                <a:uFillTx/>
                <a:sym typeface="Arial"/>
              </a:rPr>
              <a:t>What would be some program design elements we could include to make it gender transformative?</a:t>
            </a:r>
          </a:p>
          <a:p>
            <a:pPr marL="363538" marR="0" lvl="0" indent="-342900" algn="l" defTabSz="914400" rtl="0" eaLnBrk="1" fontAlgn="auto" latinLnBrk="0" hangingPunct="1">
              <a:lnSpc>
                <a:spcPct val="100000"/>
              </a:lnSpc>
              <a:spcBef>
                <a:spcPts val="0"/>
              </a:spcBef>
              <a:spcAft>
                <a:spcPts val="0"/>
              </a:spcAft>
              <a:buClr>
                <a:srgbClr val="A2287E"/>
              </a:buClr>
              <a:buSzPct val="100000"/>
              <a:buFont typeface="+mj-lt"/>
              <a:buAutoNum type="arabicPeriod"/>
              <a:tabLst/>
              <a:defRPr/>
            </a:pPr>
            <a:endParaRPr kumimoji="0" lang="en-US" u="none" strike="noStrike" kern="0" cap="none" spc="0" normalizeH="0" baseline="0" noProof="0" dirty="0">
              <a:ln>
                <a:noFill/>
              </a:ln>
              <a:effectLst/>
              <a:uLnTx/>
              <a:uFillTx/>
              <a:sym typeface="Arial"/>
            </a:endParaRPr>
          </a:p>
        </p:txBody>
      </p:sp>
    </p:spTree>
    <p:extLst>
      <p:ext uri="{BB962C8B-B14F-4D97-AF65-F5344CB8AC3E}">
        <p14:creationId xmlns:p14="http://schemas.microsoft.com/office/powerpoint/2010/main" val="3518320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2C13A621-D98D-9644-E303-C221C63070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114616-EA76-A288-3D94-B6DEF8F6DE0E}"/>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800"/>
              <a:buFont typeface="Arial"/>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Gill Sans"/>
              </a:rPr>
              <a:t>Our Roadmap </a:t>
            </a:r>
          </a:p>
        </p:txBody>
      </p:sp>
      <p:grpSp>
        <p:nvGrpSpPr>
          <p:cNvPr id="5" name="Group 4">
            <a:extLst>
              <a:ext uri="{FF2B5EF4-FFF2-40B4-BE49-F238E27FC236}">
                <a16:creationId xmlns:a16="http://schemas.microsoft.com/office/drawing/2014/main" id="{754A9540-24F4-6ED8-1C9E-23388DCF4C4C}"/>
              </a:ext>
            </a:extLst>
          </p:cNvPr>
          <p:cNvGrpSpPr/>
          <p:nvPr/>
        </p:nvGrpSpPr>
        <p:grpSpPr>
          <a:xfrm>
            <a:off x="777527" y="1558516"/>
            <a:ext cx="8858870" cy="4455546"/>
            <a:chOff x="558866" y="1777177"/>
            <a:chExt cx="8858870" cy="4455546"/>
          </a:xfrm>
        </p:grpSpPr>
        <p:sp>
          <p:nvSpPr>
            <p:cNvPr id="6" name="Freeform: Shape 19">
              <a:extLst>
                <a:ext uri="{FF2B5EF4-FFF2-40B4-BE49-F238E27FC236}">
                  <a16:creationId xmlns:a16="http://schemas.microsoft.com/office/drawing/2014/main" id="{1E5C71A1-7F20-461D-BE48-AF7E6BAD6283}"/>
                </a:ext>
              </a:extLst>
            </p:cNvPr>
            <p:cNvSpPr/>
            <p:nvPr/>
          </p:nvSpPr>
          <p:spPr>
            <a:xfrm>
              <a:off x="558866"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2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9" name="Freeform: Shape 20">
              <a:extLst>
                <a:ext uri="{FF2B5EF4-FFF2-40B4-BE49-F238E27FC236}">
                  <a16:creationId xmlns:a16="http://schemas.microsoft.com/office/drawing/2014/main" id="{64F6C731-44E4-3668-32DB-79D95DEA93E0}"/>
                </a:ext>
              </a:extLst>
            </p:cNvPr>
            <p:cNvSpPr/>
            <p:nvPr/>
          </p:nvSpPr>
          <p:spPr>
            <a:xfrm>
              <a:off x="558866"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0" name="TextBox 9">
              <a:extLst>
                <a:ext uri="{FF2B5EF4-FFF2-40B4-BE49-F238E27FC236}">
                  <a16:creationId xmlns:a16="http://schemas.microsoft.com/office/drawing/2014/main" id="{9395C39C-CD15-ADBF-17A6-646D35AE4CA5}"/>
                </a:ext>
              </a:extLst>
            </p:cNvPr>
            <p:cNvSpPr txBox="1"/>
            <p:nvPr/>
          </p:nvSpPr>
          <p:spPr>
            <a:xfrm>
              <a:off x="1886998" y="3042769"/>
              <a:ext cx="503490" cy="461665"/>
            </a:xfrm>
            <a:prstGeom prst="rect">
              <a:avLst/>
            </a:prstGeom>
            <a:noFill/>
          </p:spPr>
          <p:txBody>
            <a:bodyPr wrap="square" rtlCol="0">
              <a:spAutoFit/>
            </a:bodyPr>
            <a:lstStyle>
              <a:defPPr marR="0" lvl="0" algn="l" rtl="0">
                <a:lnSpc>
                  <a:spcPct val="100000"/>
                </a:lnSpc>
                <a:spcBef>
                  <a:spcPts val="0"/>
                </a:spcBef>
                <a:spcAft>
                  <a:spcPts val="0"/>
                </a:spcAft>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ontserrat" pitchFamily="2" charset="77"/>
                  <a:ea typeface="+mn-ea"/>
                  <a:cs typeface="+mn-cs"/>
                </a:rPr>
                <a:t>1</a:t>
              </a:r>
            </a:p>
          </p:txBody>
        </p:sp>
        <p:sp>
          <p:nvSpPr>
            <p:cNvPr id="11" name="Freeform: Shape 4121">
              <a:extLst>
                <a:ext uri="{FF2B5EF4-FFF2-40B4-BE49-F238E27FC236}">
                  <a16:creationId xmlns:a16="http://schemas.microsoft.com/office/drawing/2014/main" id="{23D27AB4-FD71-D793-F920-3CC0EA97D72F}"/>
                </a:ext>
              </a:extLst>
            </p:cNvPr>
            <p:cNvSpPr/>
            <p:nvPr/>
          </p:nvSpPr>
          <p:spPr>
            <a:xfrm>
              <a:off x="2865705"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4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2" name="Freeform: Shape 4123">
              <a:extLst>
                <a:ext uri="{FF2B5EF4-FFF2-40B4-BE49-F238E27FC236}">
                  <a16:creationId xmlns:a16="http://schemas.microsoft.com/office/drawing/2014/main" id="{31D2AAF1-A8E9-A15A-394D-D5B264663FAF}"/>
                </a:ext>
              </a:extLst>
            </p:cNvPr>
            <p:cNvSpPr/>
            <p:nvPr/>
          </p:nvSpPr>
          <p:spPr>
            <a:xfrm>
              <a:off x="2865705"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3" name="TextBox 12">
              <a:extLst>
                <a:ext uri="{FF2B5EF4-FFF2-40B4-BE49-F238E27FC236}">
                  <a16:creationId xmlns:a16="http://schemas.microsoft.com/office/drawing/2014/main" id="{4F46FE02-4014-C0B7-B25E-BED15F62E0B0}"/>
                </a:ext>
              </a:extLst>
            </p:cNvPr>
            <p:cNvSpPr txBox="1"/>
            <p:nvPr/>
          </p:nvSpPr>
          <p:spPr>
            <a:xfrm>
              <a:off x="4106251" y="3042769"/>
              <a:ext cx="591076" cy="461665"/>
            </a:xfrm>
            <a:prstGeom prst="rect">
              <a:avLst/>
            </a:prstGeom>
            <a:noFill/>
          </p:spPr>
          <p:txBody>
            <a:bodyPr wrap="square" rtlCol="0">
              <a:spAutoFit/>
            </a:bodyPr>
            <a:lstStyle>
              <a:defPPr marR="0" lvl="0" algn="l" rtl="0">
                <a:lnSpc>
                  <a:spcPct val="100000"/>
                </a:lnSpc>
                <a:spcBef>
                  <a:spcPts val="0"/>
                </a:spcBef>
                <a:spcAft>
                  <a:spcPts val="0"/>
                </a:spcAft>
                <a:defRPr/>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ontserrat" pitchFamily="2" charset="77"/>
                  <a:ea typeface="+mn-ea"/>
                  <a:cs typeface="+mn-cs"/>
                </a:rPr>
                <a:t>2</a:t>
              </a:r>
            </a:p>
          </p:txBody>
        </p:sp>
        <p:sp>
          <p:nvSpPr>
            <p:cNvPr id="14" name="Freeform: Shape 4147">
              <a:extLst>
                <a:ext uri="{FF2B5EF4-FFF2-40B4-BE49-F238E27FC236}">
                  <a16:creationId xmlns:a16="http://schemas.microsoft.com/office/drawing/2014/main" id="{C733CBD1-92F2-E06B-EB17-87DFA6BB4395}"/>
                </a:ext>
              </a:extLst>
            </p:cNvPr>
            <p:cNvSpPr/>
            <p:nvPr/>
          </p:nvSpPr>
          <p:spPr>
            <a:xfrm>
              <a:off x="5172544"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6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5" name="Freeform: Shape 4149">
              <a:extLst>
                <a:ext uri="{FF2B5EF4-FFF2-40B4-BE49-F238E27FC236}">
                  <a16:creationId xmlns:a16="http://schemas.microsoft.com/office/drawing/2014/main" id="{D7F42AD6-02E8-E8E7-CAAD-B978C5D8F470}"/>
                </a:ext>
              </a:extLst>
            </p:cNvPr>
            <p:cNvSpPr/>
            <p:nvPr/>
          </p:nvSpPr>
          <p:spPr>
            <a:xfrm>
              <a:off x="5172544"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6" name="TextBox 15">
              <a:extLst>
                <a:ext uri="{FF2B5EF4-FFF2-40B4-BE49-F238E27FC236}">
                  <a16:creationId xmlns:a16="http://schemas.microsoft.com/office/drawing/2014/main" id="{42F6AA3B-165F-57D4-7754-55F5AA002EA9}"/>
                </a:ext>
              </a:extLst>
            </p:cNvPr>
            <p:cNvSpPr txBox="1"/>
            <p:nvPr/>
          </p:nvSpPr>
          <p:spPr>
            <a:xfrm>
              <a:off x="6283121" y="3042769"/>
              <a:ext cx="721045" cy="461665"/>
            </a:xfrm>
            <a:prstGeom prst="rect">
              <a:avLst/>
            </a:prstGeom>
            <a:noFill/>
          </p:spPr>
          <p:txBody>
            <a:bodyPr wrap="square" rtlCol="0">
              <a:spAutoFit/>
            </a:bodyPr>
            <a:lstStyle>
              <a:defPPr marR="0" lvl="0" algn="l" rtl="0">
                <a:lnSpc>
                  <a:spcPct val="100000"/>
                </a:lnSpc>
                <a:spcBef>
                  <a:spcPts val="0"/>
                </a:spcBef>
                <a:spcAft>
                  <a:spcPts val="0"/>
                </a:spcAft>
                <a:defRPr/>
              </a:defPPr>
              <a:lvl1pPr marL="0" indent="0" algn="r" defTabSz="914400" eaLnBrk="1" fontAlgn="auto" latinLnBrk="0" hangingPunct="1">
                <a:buClrTx/>
                <a:buSzTx/>
                <a:buFontTx/>
                <a:buNone/>
                <a:tabLst/>
                <a:defRPr kumimoji="0" sz="2000" b="1" kern="1200" spc="0" normalizeH="0" baseline="0">
                  <a:ln>
                    <a:noFill/>
                  </a:ln>
                  <a:solidFill>
                    <a:schemeClr val="tx1"/>
                  </a:solidFill>
                  <a:effectLst/>
                  <a:uLnTx/>
                  <a:uFillTx/>
                  <a:latin typeface="Montserrat" pitchFamily="2" charset="77"/>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ontserrat" pitchFamily="2" charset="77"/>
                  <a:ea typeface="+mn-ea"/>
                  <a:cs typeface="+mn-cs"/>
                </a:rPr>
                <a:t> 3</a:t>
              </a:r>
            </a:p>
          </p:txBody>
        </p:sp>
        <p:sp>
          <p:nvSpPr>
            <p:cNvPr id="31" name="Freeform: Shape 4199">
              <a:extLst>
                <a:ext uri="{FF2B5EF4-FFF2-40B4-BE49-F238E27FC236}">
                  <a16:creationId xmlns:a16="http://schemas.microsoft.com/office/drawing/2014/main" id="{4BCCCCB2-81CE-A534-FB6A-590C53F0D10C}"/>
                </a:ext>
              </a:extLst>
            </p:cNvPr>
            <p:cNvSpPr/>
            <p:nvPr/>
          </p:nvSpPr>
          <p:spPr>
            <a:xfrm>
              <a:off x="7479383" y="3024702"/>
              <a:ext cx="1938353" cy="464820"/>
            </a:xfrm>
            <a:custGeom>
              <a:avLst/>
              <a:gdLst>
                <a:gd name="connsiteX0" fmla="*/ 1407128 w 1415629"/>
                <a:gd name="connsiteY0" fmla="*/ 203930 h 339470"/>
                <a:gd name="connsiteX1" fmla="*/ 1355408 w 1415629"/>
                <a:gd name="connsiteY1" fmla="*/ 300990 h 339470"/>
                <a:gd name="connsiteX2" fmla="*/ 1291304 w 1415629"/>
                <a:gd name="connsiteY2" fmla="*/ 339471 h 339470"/>
                <a:gd name="connsiteX3" fmla="*/ 0 w 1415629"/>
                <a:gd name="connsiteY3" fmla="*/ 339471 h 339470"/>
                <a:gd name="connsiteX4" fmla="*/ 0 w 1415629"/>
                <a:gd name="connsiteY4" fmla="*/ 300895 h 339470"/>
                <a:gd name="connsiteX5" fmla="*/ 8573 w 1415629"/>
                <a:gd name="connsiteY5" fmla="*/ 266700 h 339470"/>
                <a:gd name="connsiteX6" fmla="*/ 42101 w 1415629"/>
                <a:gd name="connsiteY6" fmla="*/ 203835 h 339470"/>
                <a:gd name="connsiteX7" fmla="*/ 42101 w 1415629"/>
                <a:gd name="connsiteY7" fmla="*/ 135541 h 339470"/>
                <a:gd name="connsiteX8" fmla="*/ 8573 w 1415629"/>
                <a:gd name="connsiteY8" fmla="*/ 72676 h 339470"/>
                <a:gd name="connsiteX9" fmla="*/ 0 w 1415629"/>
                <a:gd name="connsiteY9" fmla="*/ 38481 h 339470"/>
                <a:gd name="connsiteX10" fmla="*/ 0 w 1415629"/>
                <a:gd name="connsiteY10" fmla="*/ 0 h 339470"/>
                <a:gd name="connsiteX11" fmla="*/ 1291304 w 1415629"/>
                <a:gd name="connsiteY11" fmla="*/ 0 h 339470"/>
                <a:gd name="connsiteX12" fmla="*/ 1355408 w 1415629"/>
                <a:gd name="connsiteY12" fmla="*/ 38481 h 339470"/>
                <a:gd name="connsiteX13" fmla="*/ 1407128 w 1415629"/>
                <a:gd name="connsiteY13" fmla="*/ 135541 h 339470"/>
                <a:gd name="connsiteX14" fmla="*/ 1407128 w 1415629"/>
                <a:gd name="connsiteY14" fmla="*/ 203835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15629" h="339470">
                  <a:moveTo>
                    <a:pt x="1407128" y="203930"/>
                  </a:moveTo>
                  <a:lnTo>
                    <a:pt x="1355408" y="300990"/>
                  </a:lnTo>
                  <a:cubicBezTo>
                    <a:pt x="1342739" y="324707"/>
                    <a:pt x="1318165" y="339471"/>
                    <a:pt x="1291304" y="339471"/>
                  </a:cubicBezTo>
                  <a:lnTo>
                    <a:pt x="0" y="339471"/>
                  </a:ln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lnTo>
                    <a:pt x="1291304" y="0"/>
                  </a:lnTo>
                  <a:cubicBezTo>
                    <a:pt x="1318165" y="0"/>
                    <a:pt x="1342835" y="14764"/>
                    <a:pt x="1355408" y="38481"/>
                  </a:cubicBezTo>
                  <a:lnTo>
                    <a:pt x="1407128" y="135541"/>
                  </a:lnTo>
                  <a:cubicBezTo>
                    <a:pt x="1418463" y="156877"/>
                    <a:pt x="1418463" y="182499"/>
                    <a:pt x="1407128" y="203835"/>
                  </a:cubicBezTo>
                  <a:close/>
                </a:path>
              </a:pathLst>
            </a:custGeom>
            <a:solidFill>
              <a:srgbClr val="A2287E">
                <a:alpha val="86000"/>
              </a:srgbClr>
            </a:solidFill>
            <a:ln w="0" cap="flat">
              <a:noFill/>
              <a:prstDash val="solid"/>
              <a:miter/>
            </a:ln>
            <a:effectLst>
              <a:outerShdw blurRad="431800" sx="104000" sy="104000" algn="ctr" rotWithShape="0">
                <a:prstClr val="black">
                  <a:alpha val="26000"/>
                </a:prstClr>
              </a:outerShd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2" name="Freeform: Shape 4201">
              <a:extLst>
                <a:ext uri="{FF2B5EF4-FFF2-40B4-BE49-F238E27FC236}">
                  <a16:creationId xmlns:a16="http://schemas.microsoft.com/office/drawing/2014/main" id="{791F1FC1-E9CE-9D7F-1CBC-9B12EB27636D}"/>
                </a:ext>
              </a:extLst>
            </p:cNvPr>
            <p:cNvSpPr/>
            <p:nvPr/>
          </p:nvSpPr>
          <p:spPr>
            <a:xfrm>
              <a:off x="7479383" y="3024702"/>
              <a:ext cx="69286" cy="464820"/>
            </a:xfrm>
            <a:custGeom>
              <a:avLst/>
              <a:gdLst>
                <a:gd name="connsiteX0" fmla="*/ 0 w 50601"/>
                <a:gd name="connsiteY0" fmla="*/ 339471 h 339470"/>
                <a:gd name="connsiteX1" fmla="*/ 0 w 50601"/>
                <a:gd name="connsiteY1" fmla="*/ 300895 h 339470"/>
                <a:gd name="connsiteX2" fmla="*/ 8573 w 50601"/>
                <a:gd name="connsiteY2" fmla="*/ 266700 h 339470"/>
                <a:gd name="connsiteX3" fmla="*/ 42101 w 50601"/>
                <a:gd name="connsiteY3" fmla="*/ 203835 h 339470"/>
                <a:gd name="connsiteX4" fmla="*/ 42101 w 50601"/>
                <a:gd name="connsiteY4" fmla="*/ 135541 h 339470"/>
                <a:gd name="connsiteX5" fmla="*/ 8573 w 50601"/>
                <a:gd name="connsiteY5" fmla="*/ 72676 h 339470"/>
                <a:gd name="connsiteX6" fmla="*/ 0 w 50601"/>
                <a:gd name="connsiteY6" fmla="*/ 38481 h 339470"/>
                <a:gd name="connsiteX7" fmla="*/ 0 w 50601"/>
                <a:gd name="connsiteY7" fmla="*/ 0 h 339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601" h="339470">
                  <a:moveTo>
                    <a:pt x="0" y="339471"/>
                  </a:moveTo>
                  <a:lnTo>
                    <a:pt x="0" y="300895"/>
                  </a:lnTo>
                  <a:cubicBezTo>
                    <a:pt x="0" y="288989"/>
                    <a:pt x="2953" y="277273"/>
                    <a:pt x="8573" y="266700"/>
                  </a:cubicBezTo>
                  <a:lnTo>
                    <a:pt x="42101" y="203835"/>
                  </a:lnTo>
                  <a:cubicBezTo>
                    <a:pt x="53435" y="182499"/>
                    <a:pt x="53435" y="156877"/>
                    <a:pt x="42101" y="135541"/>
                  </a:cubicBezTo>
                  <a:lnTo>
                    <a:pt x="8573" y="72676"/>
                  </a:lnTo>
                  <a:cubicBezTo>
                    <a:pt x="2953" y="62198"/>
                    <a:pt x="0" y="50387"/>
                    <a:pt x="0" y="38481"/>
                  </a:cubicBezTo>
                  <a:lnTo>
                    <a:pt x="0" y="0"/>
                  </a:lnTo>
                </a:path>
              </a:pathLst>
            </a:custGeom>
            <a:noFill/>
            <a:ln w="9525" cap="flat">
              <a:solidFill>
                <a:srgbClr val="A2287E"/>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33" name="TextBox 32">
              <a:extLst>
                <a:ext uri="{FF2B5EF4-FFF2-40B4-BE49-F238E27FC236}">
                  <a16:creationId xmlns:a16="http://schemas.microsoft.com/office/drawing/2014/main" id="{3DEE3EAD-93EB-3B14-2D07-EC379DEF529A}"/>
                </a:ext>
              </a:extLst>
            </p:cNvPr>
            <p:cNvSpPr txBox="1"/>
            <p:nvPr/>
          </p:nvSpPr>
          <p:spPr>
            <a:xfrm>
              <a:off x="8674723" y="3042769"/>
              <a:ext cx="636282"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Montserrat" pitchFamily="2" charset="77"/>
                  <a:ea typeface="+mn-ea"/>
                  <a:cs typeface="+mn-cs"/>
                </a:rPr>
                <a:t>4</a:t>
              </a:r>
            </a:p>
          </p:txBody>
        </p:sp>
        <p:cxnSp>
          <p:nvCxnSpPr>
            <p:cNvPr id="34" name="Straight Connector 33">
              <a:extLst>
                <a:ext uri="{FF2B5EF4-FFF2-40B4-BE49-F238E27FC236}">
                  <a16:creationId xmlns:a16="http://schemas.microsoft.com/office/drawing/2014/main" id="{9928883B-5D0D-8224-BAE6-408362886D66}"/>
                </a:ext>
              </a:extLst>
            </p:cNvPr>
            <p:cNvCxnSpPr>
              <a:cxnSpLocks/>
              <a:endCxn id="6" idx="10"/>
            </p:cNvCxnSpPr>
            <p:nvPr/>
          </p:nvCxnSpPr>
          <p:spPr>
            <a:xfrm>
              <a:off x="558866"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5B5EAF7E-C024-C58B-30DB-1D48903A0B82}"/>
                </a:ext>
              </a:extLst>
            </p:cNvPr>
            <p:cNvCxnSpPr>
              <a:cxnSpLocks/>
              <a:endCxn id="11" idx="10"/>
            </p:cNvCxnSpPr>
            <p:nvPr/>
          </p:nvCxnSpPr>
          <p:spPr>
            <a:xfrm>
              <a:off x="2865705"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107C03CB-3EBC-BF8E-0560-93D70A5387B2}"/>
                </a:ext>
              </a:extLst>
            </p:cNvPr>
            <p:cNvCxnSpPr>
              <a:cxnSpLocks/>
              <a:endCxn id="14" idx="10"/>
            </p:cNvCxnSpPr>
            <p:nvPr/>
          </p:nvCxnSpPr>
          <p:spPr>
            <a:xfrm>
              <a:off x="5172544"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E75EE50D-E487-D4C6-6A58-F5A715A63F97}"/>
                </a:ext>
              </a:extLst>
            </p:cNvPr>
            <p:cNvCxnSpPr>
              <a:cxnSpLocks/>
              <a:endCxn id="31" idx="10"/>
            </p:cNvCxnSpPr>
            <p:nvPr/>
          </p:nvCxnSpPr>
          <p:spPr>
            <a:xfrm>
              <a:off x="7479383" y="1777177"/>
              <a:ext cx="0" cy="1247525"/>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087D1A84-EC69-048F-FB4E-F28CA07ABFDC}"/>
                </a:ext>
              </a:extLst>
            </p:cNvPr>
            <p:cNvCxnSpPr>
              <a:cxnSpLocks/>
              <a:stCxn id="6" idx="3"/>
            </p:cNvCxnSpPr>
            <p:nvPr/>
          </p:nvCxnSpPr>
          <p:spPr>
            <a:xfrm>
              <a:off x="558866"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94973ED4-EF28-11C8-6C29-5FBABD0DD87C}"/>
                </a:ext>
              </a:extLst>
            </p:cNvPr>
            <p:cNvCxnSpPr>
              <a:cxnSpLocks/>
              <a:stCxn id="11" idx="3"/>
            </p:cNvCxnSpPr>
            <p:nvPr/>
          </p:nvCxnSpPr>
          <p:spPr>
            <a:xfrm>
              <a:off x="2865705"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40A3EA8B-1B35-4F7B-9330-6AE6F8444CA8}"/>
                </a:ext>
              </a:extLst>
            </p:cNvPr>
            <p:cNvCxnSpPr>
              <a:cxnSpLocks/>
              <a:stCxn id="14" idx="3"/>
            </p:cNvCxnSpPr>
            <p:nvPr/>
          </p:nvCxnSpPr>
          <p:spPr>
            <a:xfrm>
              <a:off x="5172544"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B25BB0CC-6450-F999-820F-B3C1EACE5D37}"/>
                </a:ext>
              </a:extLst>
            </p:cNvPr>
            <p:cNvCxnSpPr>
              <a:cxnSpLocks/>
              <a:stCxn id="31" idx="3"/>
            </p:cNvCxnSpPr>
            <p:nvPr/>
          </p:nvCxnSpPr>
          <p:spPr>
            <a:xfrm>
              <a:off x="7479383" y="3489523"/>
              <a:ext cx="0" cy="2743200"/>
            </a:xfrm>
            <a:prstGeom prst="line">
              <a:avLst/>
            </a:prstGeom>
            <a:ln w="9525" cap="rnd">
              <a:solidFill>
                <a:srgbClr val="A2287E"/>
              </a:solidFill>
            </a:ln>
          </p:spPr>
          <p:style>
            <a:lnRef idx="2">
              <a:schemeClr val="accent1"/>
            </a:lnRef>
            <a:fillRef idx="0">
              <a:schemeClr val="accent1"/>
            </a:fillRef>
            <a:effectRef idx="1">
              <a:schemeClr val="accent1"/>
            </a:effectRef>
            <a:fontRef idx="minor">
              <a:schemeClr val="tx1"/>
            </a:fontRef>
          </p:style>
        </p:cxnSp>
      </p:grpSp>
      <p:pic>
        <p:nvPicPr>
          <p:cNvPr id="47" name="Picture 46" descr="A purple pin and bar graph&#10;&#10;Description automatically generated">
            <a:extLst>
              <a:ext uri="{FF2B5EF4-FFF2-40B4-BE49-F238E27FC236}">
                <a16:creationId xmlns:a16="http://schemas.microsoft.com/office/drawing/2014/main" id="{40E3DC09-960C-BE2D-354B-7B0153B0EA16}"/>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787030" y="1477585"/>
            <a:ext cx="721323" cy="891530"/>
          </a:xfrm>
          <a:prstGeom prst="rect">
            <a:avLst/>
          </a:prstGeom>
          <a:effectLst>
            <a:outerShdw blurRad="558800" sx="104000" sy="104000" algn="ctr" rotWithShape="0">
              <a:prstClr val="black">
                <a:alpha val="26000"/>
              </a:prstClr>
            </a:outerShdw>
          </a:effectLst>
        </p:spPr>
      </p:pic>
      <p:sp>
        <p:nvSpPr>
          <p:cNvPr id="49" name="TextBox 48">
            <a:extLst>
              <a:ext uri="{FF2B5EF4-FFF2-40B4-BE49-F238E27FC236}">
                <a16:creationId xmlns:a16="http://schemas.microsoft.com/office/drawing/2014/main" id="{62161A22-A791-88F8-365C-81160B786A9D}"/>
              </a:ext>
            </a:extLst>
          </p:cNvPr>
          <p:cNvSpPr txBox="1"/>
          <p:nvPr/>
        </p:nvSpPr>
        <p:spPr>
          <a:xfrm>
            <a:off x="5513246" y="2348295"/>
            <a:ext cx="204209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US" sz="1800" b="1" i="0" u="none" strike="noStrike" kern="1200" cap="none" spc="0" normalizeH="0" baseline="0" noProof="0" dirty="0">
                <a:ln>
                  <a:noFill/>
                </a:ln>
                <a:solidFill>
                  <a:prstClr val="black"/>
                </a:solidFill>
                <a:effectLst/>
                <a:uLnTx/>
                <a:uFillTx/>
                <a:latin typeface="Montserrat SemiBold" pitchFamily="2" charset="77"/>
                <a:ea typeface="+mn-ea"/>
                <a:cs typeface="Calibri" charset="0"/>
                <a:sym typeface="Gill Sans"/>
              </a:rPr>
              <a:t>We are here!</a:t>
            </a:r>
            <a:endParaRPr kumimoji="0" lang="en-US" sz="1800" b="1" i="0" u="none" strike="noStrike" kern="1200" cap="none" spc="0" normalizeH="0" baseline="0" noProof="0" dirty="0">
              <a:ln>
                <a:noFill/>
              </a:ln>
              <a:solidFill>
                <a:prstClr val="black"/>
              </a:solidFill>
              <a:effectLst/>
              <a:uLnTx/>
              <a:uFillTx/>
              <a:latin typeface="Montserrat SemiBold" pitchFamily="2" charset="77"/>
              <a:ea typeface="+mn-ea"/>
              <a:cs typeface="Calibri" charset="0"/>
            </a:endParaRPr>
          </a:p>
        </p:txBody>
      </p:sp>
      <p:sp>
        <p:nvSpPr>
          <p:cNvPr id="50" name="TextBox 49">
            <a:extLst>
              <a:ext uri="{FF2B5EF4-FFF2-40B4-BE49-F238E27FC236}">
                <a16:creationId xmlns:a16="http://schemas.microsoft.com/office/drawing/2014/main" id="{B66D6202-38BF-C4E7-82AB-758C2AB51B25}"/>
              </a:ext>
            </a:extLst>
          </p:cNvPr>
          <p:cNvSpPr txBox="1"/>
          <p:nvPr/>
        </p:nvSpPr>
        <p:spPr>
          <a:xfrm>
            <a:off x="7882287" y="3859599"/>
            <a:ext cx="190057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rPr>
              <a:t>Measuring gender transformative change</a:t>
            </a:r>
          </a:p>
        </p:txBody>
      </p:sp>
      <p:sp>
        <p:nvSpPr>
          <p:cNvPr id="51" name="TextBox 50">
            <a:extLst>
              <a:ext uri="{FF2B5EF4-FFF2-40B4-BE49-F238E27FC236}">
                <a16:creationId xmlns:a16="http://schemas.microsoft.com/office/drawing/2014/main" id="{C7D509BB-4C60-EDFD-DD51-62D04ECBF66A}"/>
              </a:ext>
            </a:extLst>
          </p:cNvPr>
          <p:cNvSpPr txBox="1"/>
          <p:nvPr/>
        </p:nvSpPr>
        <p:spPr>
          <a:xfrm>
            <a:off x="5480858" y="3849661"/>
            <a:ext cx="212259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rPr>
              <a:t>Operationalizing gender transformative approaches</a:t>
            </a:r>
          </a:p>
        </p:txBody>
      </p:sp>
      <p:sp>
        <p:nvSpPr>
          <p:cNvPr id="52" name="TextBox 51">
            <a:extLst>
              <a:ext uri="{FF2B5EF4-FFF2-40B4-BE49-F238E27FC236}">
                <a16:creationId xmlns:a16="http://schemas.microsoft.com/office/drawing/2014/main" id="{54BB5B68-0D87-2E12-4631-B0FAFACA6988}"/>
              </a:ext>
            </a:extLst>
          </p:cNvPr>
          <p:cNvSpPr txBox="1"/>
          <p:nvPr/>
        </p:nvSpPr>
        <p:spPr>
          <a:xfrm>
            <a:off x="3268615" y="3837562"/>
            <a:ext cx="1938347"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rPr>
              <a:t>Characteristics important to gender transformative approaches</a:t>
            </a:r>
          </a:p>
        </p:txBody>
      </p:sp>
      <p:sp>
        <p:nvSpPr>
          <p:cNvPr id="53" name="TextBox 52">
            <a:extLst>
              <a:ext uri="{FF2B5EF4-FFF2-40B4-BE49-F238E27FC236}">
                <a16:creationId xmlns:a16="http://schemas.microsoft.com/office/drawing/2014/main" id="{BEE071C7-5A58-FBBD-4E8D-D1EFABFECA4F}"/>
              </a:ext>
            </a:extLst>
          </p:cNvPr>
          <p:cNvSpPr txBox="1"/>
          <p:nvPr/>
        </p:nvSpPr>
        <p:spPr>
          <a:xfrm>
            <a:off x="972983" y="3841013"/>
            <a:ext cx="1915927"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sym typeface="Montserrat"/>
              </a:rPr>
              <a:t>Gender transformative approaches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Montserrat" pitchFamily="2" charset="77"/>
                <a:ea typeface="+mn-ea"/>
                <a:cs typeface="Calibri" charset="0"/>
                <a:sym typeface="Montserrat"/>
              </a:rPr>
              <a:t>in agrifood systems</a:t>
            </a:r>
          </a:p>
        </p:txBody>
      </p:sp>
    </p:spTree>
    <p:extLst>
      <p:ext uri="{BB962C8B-B14F-4D97-AF65-F5344CB8AC3E}">
        <p14:creationId xmlns:p14="http://schemas.microsoft.com/office/powerpoint/2010/main" val="36279405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789EB4-2033-BD35-1D0F-F8BE3A11D00A}"/>
            </a:ext>
          </a:extLst>
        </p:cNvPr>
        <p:cNvGrpSpPr/>
        <p:nvPr/>
      </p:nvGrpSpPr>
      <p:grpSpPr>
        <a:xfrm>
          <a:off x="0" y="0"/>
          <a:ext cx="0" cy="0"/>
          <a:chOff x="0" y="0"/>
          <a:chExt cx="0" cy="0"/>
        </a:xfrm>
      </p:grpSpPr>
      <p:sp>
        <p:nvSpPr>
          <p:cNvPr id="4" name="Google Shape;108;p18">
            <a:extLst>
              <a:ext uri="{FF2B5EF4-FFF2-40B4-BE49-F238E27FC236}">
                <a16:creationId xmlns:a16="http://schemas.microsoft.com/office/drawing/2014/main" id="{9F7B3E2E-F1C7-9755-266C-C865380B1A5E}"/>
              </a:ext>
            </a:extLst>
          </p:cNvPr>
          <p:cNvSpPr txBox="1">
            <a:spLocks/>
          </p:cNvSpPr>
          <p:nvPr/>
        </p:nvSpPr>
        <p:spPr>
          <a:xfrm>
            <a:off x="5993713" y="2705099"/>
            <a:ext cx="5546606" cy="1813450"/>
          </a:xfrm>
          <a:prstGeom prst="rect">
            <a:avLst/>
          </a:prstGeom>
          <a:noFill/>
          <a:ln>
            <a:noFill/>
          </a:ln>
        </p:spPr>
        <p:txBody>
          <a:bodyPr spcFirstLastPara="1" vert="horz" wrap="square" lIns="91425" tIns="45700" rIns="91425" bIns="45700" rtlCol="0" anchor="b" anchorCtr="0">
            <a:noAutofit/>
          </a:bodyPr>
          <a:lstStyle>
            <a:lvl1pPr algn="l" defTabSz="914400" rtl="0" eaLnBrk="1" latinLnBrk="0" hangingPunct="1">
              <a:lnSpc>
                <a:spcPct val="90000"/>
              </a:lnSpc>
              <a:spcBef>
                <a:spcPct val="0"/>
              </a:spcBef>
              <a:buNone/>
              <a:defRPr sz="4400" b="1" i="0" kern="1200">
                <a:solidFill>
                  <a:schemeClr val="tx1"/>
                </a:solidFill>
                <a:latin typeface="Montserrat" pitchFamily="2" charset="77"/>
                <a:ea typeface="Montserrat" pitchFamily="2" charset="77"/>
                <a:cs typeface="Calibri" charset="0"/>
              </a:defRPr>
            </a:lvl1pPr>
          </a:lstStyle>
          <a:p>
            <a:pPr marL="0" marR="0" lvl="0" indent="0" algn="l" defTabSz="914400" rtl="0" eaLnBrk="1" fontAlgn="auto" latinLnBrk="0" hangingPunct="1">
              <a:lnSpc>
                <a:spcPct val="90000"/>
              </a:lnSpc>
              <a:spcBef>
                <a:spcPts val="0"/>
              </a:spcBef>
              <a:spcAft>
                <a:spcPts val="0"/>
              </a:spcAft>
              <a:buClr>
                <a:srgbClr val="7F7F7F"/>
              </a:buClr>
              <a:buSzPts val="3600"/>
              <a:buFont typeface="Montserrat ExtraBold"/>
              <a:buNone/>
              <a:tabLst/>
              <a:defRPr/>
            </a:pPr>
            <a:r>
              <a:rPr lang="en-US" sz="4000" b="1" kern="1200" cap="all" spc="-60" dirty="0" err="1">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Barotse</a:t>
            </a:r>
            <a:r>
              <a:rPr lang="en-US" sz="4000" b="1" kern="1200" cap="all" spc="-6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rPr>
              <a:t> Floodplain Fishing Camps</a:t>
            </a:r>
            <a:endParaRPr kumimoji="0" lang="en-US" sz="4000" b="1" i="0" u="none" strike="noStrike" kern="1200" cap="all" spc="-80" normalizeH="0" baseline="0" noProof="0" dirty="0">
              <a:ln>
                <a:noFill/>
              </a:ln>
              <a:solidFill>
                <a:prstClr val="black"/>
              </a:solidFill>
              <a:effectLst>
                <a:outerShdw blurRad="615741" sx="102000" sy="102000" algn="ctr" rotWithShape="0">
                  <a:prstClr val="black">
                    <a:alpha val="16806"/>
                  </a:prstClr>
                </a:outerShdw>
              </a:effectLst>
              <a:uLnTx/>
              <a:uFillTx/>
              <a:latin typeface="Montserrat" pitchFamily="2" charset="77"/>
              <a:ea typeface="+mj-ea"/>
              <a:cs typeface="Calibri" charset="0"/>
            </a:endParaRPr>
          </a:p>
        </p:txBody>
      </p:sp>
      <p:sp>
        <p:nvSpPr>
          <p:cNvPr id="6" name="Google Shape;47;g30838b89d9c_0_0">
            <a:extLst>
              <a:ext uri="{FF2B5EF4-FFF2-40B4-BE49-F238E27FC236}">
                <a16:creationId xmlns:a16="http://schemas.microsoft.com/office/drawing/2014/main" id="{65DED1D0-BC25-1B18-8AB6-D308E71879C1}"/>
              </a:ext>
            </a:extLst>
          </p:cNvPr>
          <p:cNvSpPr txBox="1">
            <a:spLocks/>
          </p:cNvSpPr>
          <p:nvPr/>
        </p:nvSpPr>
        <p:spPr>
          <a:xfrm>
            <a:off x="5993713" y="4632560"/>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Case study – PART 2</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sp>
        <p:nvSpPr>
          <p:cNvPr id="2" name="TextBox 1">
            <a:extLst>
              <a:ext uri="{FF2B5EF4-FFF2-40B4-BE49-F238E27FC236}">
                <a16:creationId xmlns:a16="http://schemas.microsoft.com/office/drawing/2014/main" id="{BF91BB05-68D0-14CA-A765-24ABB1D2D1BB}"/>
              </a:ext>
            </a:extLst>
          </p:cNvPr>
          <p:cNvSpPr txBox="1"/>
          <p:nvPr/>
        </p:nvSpPr>
        <p:spPr>
          <a:xfrm>
            <a:off x="4540467" y="5523468"/>
            <a:ext cx="5951396" cy="276999"/>
          </a:xfrm>
          <a:prstGeom prst="rect">
            <a:avLst/>
          </a:prstGeom>
          <a:noFill/>
        </p:spPr>
        <p:txBody>
          <a:bodyPr wrap="square" rtlCol="0">
            <a:spAutoFit/>
          </a:bodyPr>
          <a:lstStyle/>
          <a:p>
            <a:pPr algn="r"/>
            <a:r>
              <a:rPr lang="en-US" sz="1200" dirty="0">
                <a:latin typeface="Montserrat" pitchFamily="2" charset="77"/>
              </a:rPr>
              <a:t>Source: Cole 2014</a:t>
            </a:r>
          </a:p>
        </p:txBody>
      </p:sp>
    </p:spTree>
    <p:extLst>
      <p:ext uri="{BB962C8B-B14F-4D97-AF65-F5344CB8AC3E}">
        <p14:creationId xmlns:p14="http://schemas.microsoft.com/office/powerpoint/2010/main" val="72108876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8F10C3-B2D6-4DCC-EE8D-06A285E13C79}"/>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BE4CC8C3-39E4-0881-B921-508CFD53073A}"/>
              </a:ext>
            </a:extLst>
          </p:cNvPr>
          <p:cNvSpPr txBox="1">
            <a:spLocks/>
          </p:cNvSpPr>
          <p:nvPr/>
        </p:nvSpPr>
        <p:spPr>
          <a:xfrm>
            <a:off x="425650" y="215809"/>
            <a:ext cx="9528997" cy="129272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err="1">
                <a:ln>
                  <a:noFill/>
                </a:ln>
                <a:solidFill>
                  <a:prstClr val="black"/>
                </a:solidFill>
                <a:effectLst/>
                <a:uLnTx/>
                <a:uFillTx/>
                <a:latin typeface="Montserrat" pitchFamily="2" charset="77"/>
                <a:ea typeface="+mj-ea"/>
                <a:cs typeface="Calibri" charset="0"/>
                <a:sym typeface="Montserrat"/>
              </a:rPr>
              <a:t>Barotse</a:t>
            </a: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 GTA in the design AND implementation (PAR AND PGNA) </a:t>
            </a:r>
          </a:p>
        </p:txBody>
      </p:sp>
      <p:sp>
        <p:nvSpPr>
          <p:cNvPr id="2" name="Rounded Rectangle 1">
            <a:extLst>
              <a:ext uri="{FF2B5EF4-FFF2-40B4-BE49-F238E27FC236}">
                <a16:creationId xmlns:a16="http://schemas.microsoft.com/office/drawing/2014/main" id="{C24BBDE5-CD0B-94A0-A8FC-2DB0ED3975A1}"/>
              </a:ext>
            </a:extLst>
          </p:cNvPr>
          <p:cNvSpPr/>
          <p:nvPr/>
        </p:nvSpPr>
        <p:spPr>
          <a:xfrm>
            <a:off x="425650" y="2144265"/>
            <a:ext cx="3380092" cy="3386523"/>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7" name="Content Placeholder 2">
            <a:extLst>
              <a:ext uri="{FF2B5EF4-FFF2-40B4-BE49-F238E27FC236}">
                <a16:creationId xmlns:a16="http://schemas.microsoft.com/office/drawing/2014/main" id="{68216611-EEFE-DB46-68F9-0D865231A1F9}"/>
              </a:ext>
            </a:extLst>
          </p:cNvPr>
          <p:cNvSpPr txBox="1">
            <a:spLocks/>
          </p:cNvSpPr>
          <p:nvPr/>
        </p:nvSpPr>
        <p:spPr>
          <a:xfrm>
            <a:off x="595355" y="2362153"/>
            <a:ext cx="2849181" cy="12177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rgbClr val="A2287E"/>
              </a:buClr>
            </a:pPr>
            <a:r>
              <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sym typeface="Arial"/>
              </a:rPr>
              <a:t>252 value chain actors organized into participatory action research (PAR) groups </a:t>
            </a:r>
          </a:p>
        </p:txBody>
      </p:sp>
      <p:sp>
        <p:nvSpPr>
          <p:cNvPr id="4" name="Rounded Rectangle 3">
            <a:extLst>
              <a:ext uri="{FF2B5EF4-FFF2-40B4-BE49-F238E27FC236}">
                <a16:creationId xmlns:a16="http://schemas.microsoft.com/office/drawing/2014/main" id="{EF1A5B51-23E5-7C4D-6352-0C5114419FAE}"/>
              </a:ext>
            </a:extLst>
          </p:cNvPr>
          <p:cNvSpPr/>
          <p:nvPr/>
        </p:nvSpPr>
        <p:spPr>
          <a:xfrm>
            <a:off x="4237279" y="2144265"/>
            <a:ext cx="3380092" cy="3386523"/>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5" name="Rounded Rectangle 4">
            <a:extLst>
              <a:ext uri="{FF2B5EF4-FFF2-40B4-BE49-F238E27FC236}">
                <a16:creationId xmlns:a16="http://schemas.microsoft.com/office/drawing/2014/main" id="{5E174887-EC24-9658-9E07-35BD2980B495}"/>
              </a:ext>
            </a:extLst>
          </p:cNvPr>
          <p:cNvSpPr/>
          <p:nvPr/>
        </p:nvSpPr>
        <p:spPr>
          <a:xfrm>
            <a:off x="8048908" y="2144265"/>
            <a:ext cx="3380092" cy="3386523"/>
          </a:xfrm>
          <a:prstGeom prst="roundRect">
            <a:avLst>
              <a:gd name="adj" fmla="val 2169"/>
            </a:avLst>
          </a:prstGeom>
          <a:solidFill>
            <a:schemeClr val="bg1"/>
          </a:solidFill>
          <a:ln w="3175">
            <a:solidFill>
              <a:srgbClr val="A2287E">
                <a:alpha val="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prstClr val="white"/>
              </a:solidFill>
              <a:effectLst/>
              <a:uLnTx/>
              <a:uFillTx/>
              <a:latin typeface="Aptos" panose="02110004020202020204"/>
              <a:ea typeface="+mn-ea"/>
              <a:cs typeface="+mn-cs"/>
              <a:sym typeface="Arial"/>
            </a:endParaRPr>
          </a:p>
        </p:txBody>
      </p:sp>
      <p:sp>
        <p:nvSpPr>
          <p:cNvPr id="8" name="TextBox 7">
            <a:extLst>
              <a:ext uri="{FF2B5EF4-FFF2-40B4-BE49-F238E27FC236}">
                <a16:creationId xmlns:a16="http://schemas.microsoft.com/office/drawing/2014/main" id="{50287CFA-757D-D9A7-76B8-4363E2265CB4}"/>
              </a:ext>
            </a:extLst>
          </p:cNvPr>
          <p:cNvSpPr txBox="1"/>
          <p:nvPr/>
        </p:nvSpPr>
        <p:spPr>
          <a:xfrm>
            <a:off x="4441244" y="2362153"/>
            <a:ext cx="2962733" cy="3070981"/>
          </a:xfrm>
          <a:prstGeom prst="rect">
            <a:avLst/>
          </a:prstGeom>
        </p:spPr>
        <p:txBody>
          <a:bodyPr/>
          <a:lstStyle>
            <a:defPPr marR="0" lvl="0" algn="l" rtl="0">
              <a:lnSpc>
                <a:spcPct val="100000"/>
              </a:lnSpc>
              <a:spcBef>
                <a:spcPts val="0"/>
              </a:spcBef>
              <a:spcAft>
                <a:spcPts val="0"/>
              </a:spcAft>
            </a:defPPr>
            <a:lvl1pPr marL="228600" indent="-228600" defTabSz="914400" eaLnBrk="1" latinLnBrk="0" hangingPunct="1">
              <a:buClr>
                <a:srgbClr val="A2287E"/>
              </a:buClr>
              <a:buFont typeface="Arial" panose="020B0604020202020204" pitchFamily="34" charset="0"/>
              <a:buChar char="•"/>
              <a:defRPr kumimoji="0" sz="1700" kern="1200" spc="0" normalizeH="0" baseline="0">
                <a:ln>
                  <a:noFill/>
                </a:ln>
                <a:solidFill>
                  <a:prstClr val="black"/>
                </a:solidFill>
                <a:effectLst/>
                <a:uLnTx/>
                <a:uFillTx/>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Used a practical gender needs approach (PGNA) that recognizes that gendered roles, responsibilities, and time commitments shape women’s and men’s abilities to engage in project activities</a:t>
            </a:r>
          </a:p>
        </p:txBody>
      </p:sp>
      <p:sp>
        <p:nvSpPr>
          <p:cNvPr id="13" name="TextBox 12">
            <a:extLst>
              <a:ext uri="{FF2B5EF4-FFF2-40B4-BE49-F238E27FC236}">
                <a16:creationId xmlns:a16="http://schemas.microsoft.com/office/drawing/2014/main" id="{2774C9DD-9D40-95FF-B678-E3EA05C9BAAE}"/>
              </a:ext>
            </a:extLst>
          </p:cNvPr>
          <p:cNvSpPr txBox="1"/>
          <p:nvPr/>
        </p:nvSpPr>
        <p:spPr>
          <a:xfrm>
            <a:off x="8335132" y="2362153"/>
            <a:ext cx="2924163" cy="1490755"/>
          </a:xfrm>
          <a:prstGeom prst="rect">
            <a:avLst/>
          </a:prstGeom>
        </p:spPr>
        <p:txBody>
          <a:bodyPr/>
          <a:lstStyle>
            <a:defPPr marR="0" lvl="0" algn="l" rtl="0">
              <a:lnSpc>
                <a:spcPct val="100000"/>
              </a:lnSpc>
              <a:spcBef>
                <a:spcPts val="0"/>
              </a:spcBef>
              <a:spcAft>
                <a:spcPts val="0"/>
              </a:spcAft>
              <a:defRPr/>
            </a:defPPr>
            <a:lvl1pPr marL="228600" indent="-228600" defTabSz="914400" eaLnBrk="1" latinLnBrk="0" hangingPunct="1">
              <a:buClr>
                <a:srgbClr val="A2287E"/>
              </a:buClr>
              <a:buFont typeface="Arial" panose="020B0604020202020204" pitchFamily="34" charset="0"/>
              <a:buChar char="•"/>
              <a:defRPr kumimoji="0" sz="1700" kern="1200" spc="0" normalizeH="0" baseline="0">
                <a:ln>
                  <a:noFill/>
                </a:ln>
                <a:solidFill>
                  <a:prstClr val="black"/>
                </a:solidFill>
                <a:effectLst/>
                <a:uLnTx/>
                <a:uFillTx/>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Explicit attempts to adjust meeting times and venues to ensure that especially women could participate</a:t>
            </a:r>
          </a:p>
        </p:txBody>
      </p:sp>
    </p:spTree>
    <p:extLst>
      <p:ext uri="{BB962C8B-B14F-4D97-AF65-F5344CB8AC3E}">
        <p14:creationId xmlns:p14="http://schemas.microsoft.com/office/powerpoint/2010/main" val="30816325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2A287-AC45-2CC4-44B4-26FE45C64ACA}"/>
            </a:ext>
          </a:extLst>
        </p:cNvPr>
        <p:cNvGrpSpPr/>
        <p:nvPr/>
      </p:nvGrpSpPr>
      <p:grpSpPr>
        <a:xfrm>
          <a:off x="0" y="0"/>
          <a:ext cx="0" cy="0"/>
          <a:chOff x="0" y="0"/>
          <a:chExt cx="0" cy="0"/>
        </a:xfrm>
      </p:grpSpPr>
      <p:sp>
        <p:nvSpPr>
          <p:cNvPr id="18" name="TextBox 17">
            <a:extLst>
              <a:ext uri="{FF2B5EF4-FFF2-40B4-BE49-F238E27FC236}">
                <a16:creationId xmlns:a16="http://schemas.microsoft.com/office/drawing/2014/main" id="{1F517E55-DCAF-F74C-189C-35E647B506A1}"/>
              </a:ext>
            </a:extLst>
          </p:cNvPr>
          <p:cNvSpPr txBox="1"/>
          <p:nvPr/>
        </p:nvSpPr>
        <p:spPr>
          <a:xfrm>
            <a:off x="9073677" y="6558554"/>
            <a:ext cx="3013893" cy="276999"/>
          </a:xfrm>
          <a:prstGeom prst="rect">
            <a:avLst/>
          </a:prstGeom>
          <a:solidFill>
            <a:schemeClr val="lt1"/>
          </a:solidFill>
        </p:spPr>
        <p:txBody>
          <a:bodyPr wrap="square">
            <a:spAutoFit/>
          </a:bodyPr>
          <a:lstStyle/>
          <a:p>
            <a:pPr algn="r"/>
            <a:r>
              <a:rPr lang="en-US" sz="1200" dirty="0">
                <a:solidFill>
                  <a:schemeClr val="tx1"/>
                </a:solidFill>
                <a:latin typeface="Montserrat" pitchFamily="2" charset="77"/>
                <a:cs typeface="Arial" panose="020B0604020202020204" pitchFamily="34" charset="0"/>
              </a:rPr>
              <a:t>Image sources: A Kaminski; S Cole</a:t>
            </a:r>
          </a:p>
        </p:txBody>
      </p:sp>
      <p:sp>
        <p:nvSpPr>
          <p:cNvPr id="5" name="Title 1">
            <a:extLst>
              <a:ext uri="{FF2B5EF4-FFF2-40B4-BE49-F238E27FC236}">
                <a16:creationId xmlns:a16="http://schemas.microsoft.com/office/drawing/2014/main" id="{97ECCD55-9B0D-5A0D-0CD6-34A0949556A7}"/>
              </a:ext>
            </a:extLst>
          </p:cNvPr>
          <p:cNvSpPr txBox="1">
            <a:spLocks/>
          </p:cNvSpPr>
          <p:nvPr/>
        </p:nvSpPr>
        <p:spPr>
          <a:xfrm>
            <a:off x="348775" y="214566"/>
            <a:ext cx="8626261" cy="135920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err="1">
                <a:ln>
                  <a:noFill/>
                </a:ln>
                <a:solidFill>
                  <a:prstClr val="black"/>
                </a:solidFill>
                <a:effectLst/>
                <a:uLnTx/>
                <a:uFillTx/>
                <a:latin typeface="Montserrat" pitchFamily="2" charset="77"/>
                <a:ea typeface="+mj-ea"/>
                <a:cs typeface="Calibri" charset="0"/>
                <a:sym typeface="Montserrat"/>
              </a:rPr>
              <a:t>Barotse</a:t>
            </a: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 GTA in the design AND implementation (GTC) </a:t>
            </a:r>
          </a:p>
        </p:txBody>
      </p:sp>
      <p:sp>
        <p:nvSpPr>
          <p:cNvPr id="4" name="Text Placeholder 2">
            <a:extLst>
              <a:ext uri="{FF2B5EF4-FFF2-40B4-BE49-F238E27FC236}">
                <a16:creationId xmlns:a16="http://schemas.microsoft.com/office/drawing/2014/main" id="{82E748A1-5F99-DBA4-6761-E8568A4577AA}"/>
              </a:ext>
            </a:extLst>
          </p:cNvPr>
          <p:cNvSpPr txBox="1">
            <a:spLocks/>
          </p:cNvSpPr>
          <p:nvPr/>
        </p:nvSpPr>
        <p:spPr>
          <a:xfrm>
            <a:off x="495585" y="2051327"/>
            <a:ext cx="4684805" cy="2523870"/>
          </a:xfrm>
          <a:prstGeom prst="rect">
            <a:avLst/>
          </a:prstGeom>
        </p:spPr>
        <p:txBody>
          <a:bodyPr/>
          <a:lstStyle>
            <a:defPPr marR="0" lvl="0" algn="l" rtl="0">
              <a:lnSpc>
                <a:spcPct val="100000"/>
              </a:lnSpc>
              <a:spcBef>
                <a:spcPts val="0"/>
              </a:spcBef>
              <a:spcAft>
                <a:spcPts val="0"/>
              </a:spcAft>
            </a:defPPr>
            <a:lvl1pPr marL="228600" indent="-228600" defTabSz="914400" eaLnBrk="1" latinLnBrk="0" hangingPunct="1">
              <a:buClr>
                <a:srgbClr val="A2287E"/>
              </a:buClr>
              <a:buFont typeface="Arial" panose="020B0604020202020204" pitchFamily="34" charset="0"/>
              <a:buChar char="•"/>
              <a:defRPr kumimoji="0" sz="1700" kern="1200" spc="0" normalizeH="0" baseline="0">
                <a:ln>
                  <a:noFill/>
                </a:ln>
                <a:solidFill>
                  <a:prstClr val="black"/>
                </a:solidFill>
                <a:effectLst/>
                <a:uLnTx/>
                <a:uFillTx/>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Also used gender transformative communication (GTC)</a:t>
            </a:r>
          </a:p>
          <a:p>
            <a:endParaRPr lang="en-US" sz="1800" dirty="0"/>
          </a:p>
          <a:p>
            <a:r>
              <a:rPr lang="en-US" sz="1800" dirty="0"/>
              <a:t>Dramas skits on salient gender issues in the value chain</a:t>
            </a:r>
          </a:p>
          <a:p>
            <a:endParaRPr lang="en-US" sz="1800" dirty="0"/>
          </a:p>
          <a:p>
            <a:r>
              <a:rPr lang="en-US" sz="1800" dirty="0"/>
              <a:t>Critical reflection to spark locally-led shifts in gender norms and power relations</a:t>
            </a:r>
          </a:p>
          <a:p>
            <a:endParaRPr lang="en-US" dirty="0"/>
          </a:p>
        </p:txBody>
      </p:sp>
      <p:graphicFrame>
        <p:nvGraphicFramePr>
          <p:cNvPr id="12" name="Content Placeholder 5">
            <a:extLst>
              <a:ext uri="{FF2B5EF4-FFF2-40B4-BE49-F238E27FC236}">
                <a16:creationId xmlns:a16="http://schemas.microsoft.com/office/drawing/2014/main" id="{CF88E0F5-B205-7E14-4F31-37925729DE46}"/>
              </a:ext>
            </a:extLst>
          </p:cNvPr>
          <p:cNvGraphicFramePr>
            <a:graphicFrameLocks/>
          </p:cNvGraphicFramePr>
          <p:nvPr>
            <p:extLst>
              <p:ext uri="{D42A27DB-BD31-4B8C-83A1-F6EECF244321}">
                <p14:modId xmlns:p14="http://schemas.microsoft.com/office/powerpoint/2010/main" val="3098164394"/>
              </p:ext>
            </p:extLst>
          </p:nvPr>
        </p:nvGraphicFramePr>
        <p:xfrm>
          <a:off x="4721155" y="612648"/>
          <a:ext cx="3772951" cy="6320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6">
            <a:extLst>
              <a:ext uri="{FF2B5EF4-FFF2-40B4-BE49-F238E27FC236}">
                <a16:creationId xmlns:a16="http://schemas.microsoft.com/office/drawing/2014/main" id="{5D92AE40-0A80-3E2D-D688-C40DF0A0F3F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073677" y="-8879"/>
            <a:ext cx="2992069" cy="2270567"/>
          </a:xfrm>
          <a:prstGeom prst="rect">
            <a:avLst/>
          </a:prstGeom>
          <a:noFill/>
          <a:ln w="3175">
            <a:noFill/>
            <a:miter lim="800000"/>
            <a:headEnd/>
            <a:tailEnd/>
          </a:ln>
          <a:effectLst>
            <a:outerShdw blurRad="431800" sx="104000" sy="104000" algn="ctr" rotWithShape="0">
              <a:prstClr val="black">
                <a:alpha val="36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7">
            <a:extLst>
              <a:ext uri="{FF2B5EF4-FFF2-40B4-BE49-F238E27FC236}">
                <a16:creationId xmlns:a16="http://schemas.microsoft.com/office/drawing/2014/main" id="{C6E7D9F2-87F5-9AE6-B507-938A6A1DF61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078617" y="2336194"/>
            <a:ext cx="2992069" cy="2182456"/>
          </a:xfrm>
          <a:prstGeom prst="rect">
            <a:avLst/>
          </a:prstGeom>
          <a:noFill/>
          <a:ln w="3175">
            <a:noFill/>
            <a:miter lim="800000"/>
            <a:headEnd/>
            <a:tailEnd/>
          </a:ln>
          <a:effectLst>
            <a:outerShdw blurRad="431800" sx="104000" sy="104000" algn="ctr" rotWithShape="0">
              <a:prstClr val="black">
                <a:alpha val="36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8">
            <a:extLst>
              <a:ext uri="{FF2B5EF4-FFF2-40B4-BE49-F238E27FC236}">
                <a16:creationId xmlns:a16="http://schemas.microsoft.com/office/drawing/2014/main" id="{CB976C40-79BC-A464-4101-C11E4233946F}"/>
              </a:ext>
            </a:extLst>
          </p:cNvPr>
          <p:cNvPicPr>
            <a:picLocks noChangeAspect="1"/>
          </p:cNvPicPr>
          <p:nvPr/>
        </p:nvPicPr>
        <p:blipFill>
          <a:blip r:embed="rId10" cstate="print">
            <a:extLst>
              <a:ext uri="{28A0092B-C50C-407E-A947-70E740481C1C}">
                <a14:useLocalDpi xmlns:a14="http://schemas.microsoft.com/office/drawing/2010/main" val="0"/>
              </a:ext>
            </a:extLst>
          </a:blip>
          <a:srcRect t="14786"/>
          <a:stretch>
            <a:fillRect/>
          </a:stretch>
        </p:blipFill>
        <p:spPr bwMode="auto">
          <a:xfrm>
            <a:off x="9074426" y="4601246"/>
            <a:ext cx="2991320" cy="1933182"/>
          </a:xfrm>
          <a:prstGeom prst="rect">
            <a:avLst/>
          </a:prstGeom>
          <a:noFill/>
          <a:ln w="3175">
            <a:noFill/>
            <a:miter lim="800000"/>
            <a:headEnd/>
            <a:tailEnd/>
          </a:ln>
          <a:effectLst>
            <a:outerShdw blurRad="431800" sx="104000" sy="104000" algn="ctr" rotWithShape="0">
              <a:prstClr val="black">
                <a:alpha val="36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088179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4AA99-008A-9C14-5634-C9CFC9BAFC5E}"/>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817F0BB-AD48-35CB-09D8-C2F8F4D663EF}"/>
              </a:ext>
            </a:extLst>
          </p:cNvPr>
          <p:cNvSpPr txBox="1">
            <a:spLocks/>
          </p:cNvSpPr>
          <p:nvPr/>
        </p:nvSpPr>
        <p:spPr>
          <a:xfrm>
            <a:off x="477887" y="219337"/>
            <a:ext cx="9334215" cy="1124831"/>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err="1">
                <a:ln>
                  <a:noFill/>
                </a:ln>
                <a:solidFill>
                  <a:prstClr val="black"/>
                </a:solidFill>
                <a:effectLst/>
                <a:uLnTx/>
                <a:uFillTx/>
                <a:latin typeface="Montserrat" pitchFamily="2" charset="77"/>
                <a:ea typeface="+mj-ea"/>
                <a:cs typeface="Calibri" charset="0"/>
                <a:sym typeface="Montserrat"/>
              </a:rPr>
              <a:t>Barotse</a:t>
            </a: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 Project design </a:t>
            </a:r>
          </a:p>
        </p:txBody>
      </p:sp>
      <p:sp>
        <p:nvSpPr>
          <p:cNvPr id="4" name="Text Placeholder 2">
            <a:extLst>
              <a:ext uri="{FF2B5EF4-FFF2-40B4-BE49-F238E27FC236}">
                <a16:creationId xmlns:a16="http://schemas.microsoft.com/office/drawing/2014/main" id="{4E37F70C-53E5-CF84-BD54-E693EF0BF14F}"/>
              </a:ext>
            </a:extLst>
          </p:cNvPr>
          <p:cNvSpPr txBox="1">
            <a:spLocks/>
          </p:cNvSpPr>
          <p:nvPr/>
        </p:nvSpPr>
        <p:spPr>
          <a:xfrm>
            <a:off x="477887" y="2047407"/>
            <a:ext cx="5977777" cy="3798222"/>
          </a:xfrm>
          <a:prstGeom prst="rect">
            <a:avLst/>
          </a:prstGeom>
        </p:spPr>
        <p:txBody>
          <a:bodyPr/>
          <a:lstStyle>
            <a:defPPr marR="0" lvl="0" algn="l" rtl="0">
              <a:lnSpc>
                <a:spcPct val="100000"/>
              </a:lnSpc>
              <a:spcBef>
                <a:spcPts val="0"/>
              </a:spcBef>
              <a:spcAft>
                <a:spcPts val="0"/>
              </a:spcAft>
            </a:defPPr>
            <a:lvl1pPr marL="228600" indent="-228600" defTabSz="914400" eaLnBrk="1" latinLnBrk="0" hangingPunct="1">
              <a:buClr>
                <a:srgbClr val="A2287E"/>
              </a:buClr>
              <a:buFont typeface="Arial" panose="020B0604020202020204" pitchFamily="34" charset="0"/>
              <a:buChar char="•"/>
              <a:defRPr kumimoji="0" sz="1700" kern="1200" spc="0" normalizeH="0" baseline="0">
                <a:ln>
                  <a:noFill/>
                </a:ln>
                <a:solidFill>
                  <a:prstClr val="black"/>
                </a:solidFill>
                <a:effectLst/>
                <a:uLnTx/>
                <a:uFillTx/>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Longitudinal comparative design</a:t>
            </a:r>
          </a:p>
          <a:p>
            <a:endParaRPr lang="en-US" sz="1000" dirty="0"/>
          </a:p>
          <a:p>
            <a:r>
              <a:rPr lang="en-US" sz="1800" dirty="0"/>
              <a:t>Practical gender needs approach (PGNA) in all 6 camps</a:t>
            </a:r>
          </a:p>
          <a:p>
            <a:endParaRPr lang="en-US" sz="1000" dirty="0"/>
          </a:p>
          <a:p>
            <a:r>
              <a:rPr lang="en-US" sz="1800" dirty="0"/>
              <a:t>Piloted improved fish processing technologies in all 6 fishing camps</a:t>
            </a:r>
          </a:p>
          <a:p>
            <a:endParaRPr lang="en-US" sz="1000" dirty="0"/>
          </a:p>
          <a:p>
            <a:r>
              <a:rPr lang="en-US" sz="1800" dirty="0"/>
              <a:t>Gender transformative communication piloted in 3 out of the 6 fishing camps</a:t>
            </a:r>
          </a:p>
          <a:p>
            <a:endParaRPr lang="en-US" sz="1000" dirty="0"/>
          </a:p>
          <a:p>
            <a:r>
              <a:rPr lang="en-US" sz="1800" dirty="0"/>
              <a:t>Assessed improvements in fish processing and changes in gender attitudes and women’s empowerment outcomes at baseline and endline in all 6 camps</a:t>
            </a:r>
          </a:p>
        </p:txBody>
      </p:sp>
      <p:graphicFrame>
        <p:nvGraphicFramePr>
          <p:cNvPr id="2" name="Diagram 1">
            <a:extLst>
              <a:ext uri="{FF2B5EF4-FFF2-40B4-BE49-F238E27FC236}">
                <a16:creationId xmlns:a16="http://schemas.microsoft.com/office/drawing/2014/main" id="{04DF457E-E217-8CA4-439A-B941C5B98A0F}"/>
              </a:ext>
            </a:extLst>
          </p:cNvPr>
          <p:cNvGraphicFramePr/>
          <p:nvPr>
            <p:extLst>
              <p:ext uri="{D42A27DB-BD31-4B8C-83A1-F6EECF244321}">
                <p14:modId xmlns:p14="http://schemas.microsoft.com/office/powerpoint/2010/main" val="4017948247"/>
              </p:ext>
            </p:extLst>
          </p:nvPr>
        </p:nvGraphicFramePr>
        <p:xfrm>
          <a:off x="6455664" y="1911096"/>
          <a:ext cx="5605272" cy="4483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909038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26FFC-D2E8-4F96-7367-297AB1A150F0}"/>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A0F48720-E91C-C280-E73A-A68B8E461358}"/>
              </a:ext>
            </a:extLst>
          </p:cNvPr>
          <p:cNvSpPr txBox="1">
            <a:spLocks/>
          </p:cNvSpPr>
          <p:nvPr/>
        </p:nvSpPr>
        <p:spPr>
          <a:xfrm>
            <a:off x="495585" y="274201"/>
            <a:ext cx="9315927" cy="99800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err="1">
                <a:ln>
                  <a:noFill/>
                </a:ln>
                <a:solidFill>
                  <a:prstClr val="black"/>
                </a:solidFill>
                <a:effectLst/>
                <a:uLnTx/>
                <a:uFillTx/>
                <a:latin typeface="Montserrat" pitchFamily="2" charset="77"/>
                <a:ea typeface="+mj-ea"/>
                <a:cs typeface="Calibri" charset="0"/>
                <a:sym typeface="Montserrat"/>
              </a:rPr>
              <a:t>Barotse</a:t>
            </a: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 Evaluation key results</a:t>
            </a:r>
          </a:p>
        </p:txBody>
      </p:sp>
      <p:sp>
        <p:nvSpPr>
          <p:cNvPr id="4" name="Text Placeholder 2">
            <a:extLst>
              <a:ext uri="{FF2B5EF4-FFF2-40B4-BE49-F238E27FC236}">
                <a16:creationId xmlns:a16="http://schemas.microsoft.com/office/drawing/2014/main" id="{F720ECB1-74A2-981A-5CE6-40F7CF40BC21}"/>
              </a:ext>
            </a:extLst>
          </p:cNvPr>
          <p:cNvSpPr txBox="1">
            <a:spLocks/>
          </p:cNvSpPr>
          <p:nvPr/>
        </p:nvSpPr>
        <p:spPr>
          <a:xfrm>
            <a:off x="495585" y="1738634"/>
            <a:ext cx="6115527" cy="399265"/>
          </a:xfrm>
          <a:prstGeom prst="rect">
            <a:avLst/>
          </a:prstGeom>
        </p:spPr>
        <p:txBody>
          <a:bodyPr/>
          <a:lstStyle>
            <a:defPPr marR="0" lvl="0" algn="l" rtl="0">
              <a:lnSpc>
                <a:spcPct val="100000"/>
              </a:lnSpc>
              <a:spcBef>
                <a:spcPts val="0"/>
              </a:spcBef>
              <a:spcAft>
                <a:spcPts val="0"/>
              </a:spcAft>
            </a:defPPr>
            <a:lvl1pPr marL="228600" indent="-228600" defTabSz="914400" eaLnBrk="1" latinLnBrk="0" hangingPunct="1">
              <a:buClr>
                <a:srgbClr val="A2287E"/>
              </a:buClr>
              <a:buFont typeface="Arial" panose="020B0604020202020204" pitchFamily="34" charset="0"/>
              <a:buChar char="•"/>
              <a:defRPr kumimoji="0" sz="1700" kern="1200" spc="0" normalizeH="0" baseline="0">
                <a:ln>
                  <a:noFill/>
                </a:ln>
                <a:solidFill>
                  <a:prstClr val="black"/>
                </a:solidFill>
                <a:effectLst/>
                <a:uLnTx/>
                <a:uFillTx/>
                <a:latin typeface="Montserrat" pitchFamily="2" charset="77"/>
                <a:ea typeface="+mn-ea"/>
                <a:cs typeface="+mn-cs"/>
              </a:defRPr>
            </a:lvl1pPr>
            <a:lvl2pPr marL="685800" indent="-228600" defTabSz="91440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defTabSz="91440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defTabSz="91440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A2287E"/>
              </a:buClr>
              <a:buSzTx/>
              <a:buNone/>
              <a:tabLst/>
              <a:defRPr/>
            </a:pPr>
            <a:r>
              <a:rPr kumimoji="0" lang="en-US" sz="1800" b="1" i="0" u="none" strike="noStrike" kern="1200" cap="none" spc="0" normalizeH="0" baseline="0" noProof="0" dirty="0">
                <a:ln>
                  <a:noFill/>
                </a:ln>
                <a:solidFill>
                  <a:prstClr val="black"/>
                </a:solidFill>
                <a:effectLst/>
                <a:uLnTx/>
                <a:uFillTx/>
                <a:latin typeface="Montserrat" pitchFamily="2" charset="77"/>
                <a:ea typeface="+mn-ea"/>
                <a:cs typeface="+mn-cs"/>
                <a:sym typeface="Arial"/>
              </a:rPr>
              <a:t>Participatory technologies assessment</a:t>
            </a:r>
          </a:p>
          <a:p>
            <a:pPr marL="228600" marR="0" lvl="0" indent="-228600" algn="l" defTabSz="914400" rtl="0" eaLnBrk="1" fontAlgn="auto" latinLnBrk="0" hangingPunct="1">
              <a:lnSpc>
                <a:spcPct val="100000"/>
              </a:lnSpc>
              <a:spcBef>
                <a:spcPts val="0"/>
              </a:spcBef>
              <a:spcAft>
                <a:spcPts val="0"/>
              </a:spcAft>
              <a:buClr>
                <a:srgbClr val="A2287E"/>
              </a:buClr>
              <a:buSzTx/>
              <a:buFont typeface="Arial" panose="020B0604020202020204" pitchFamily="34" charset="0"/>
              <a:buChar char="•"/>
              <a:tabLst/>
              <a:defRPr/>
            </a:pPr>
            <a:endParaRPr kumimoji="0" lang="en-US" sz="1700" b="0" i="0" u="none" strike="noStrike" kern="1200" cap="none" spc="0" normalizeH="0" baseline="0" noProof="0" dirty="0">
              <a:ln>
                <a:noFill/>
              </a:ln>
              <a:solidFill>
                <a:prstClr val="black"/>
              </a:solidFill>
              <a:effectLst/>
              <a:uLnTx/>
              <a:uFillTx/>
              <a:latin typeface="Montserrat" pitchFamily="2" charset="77"/>
              <a:ea typeface="+mn-ea"/>
              <a:cs typeface="+mn-cs"/>
              <a:sym typeface="Arial"/>
            </a:endParaRPr>
          </a:p>
        </p:txBody>
      </p:sp>
      <p:pic>
        <p:nvPicPr>
          <p:cNvPr id="2" name="Picture 1">
            <a:extLst>
              <a:ext uri="{FF2B5EF4-FFF2-40B4-BE49-F238E27FC236}">
                <a16:creationId xmlns:a16="http://schemas.microsoft.com/office/drawing/2014/main" id="{351F00D4-DCC8-9B8F-98CC-D7E1531CD93C}"/>
              </a:ext>
            </a:extLst>
          </p:cNvPr>
          <p:cNvPicPr>
            <a:picLocks noChangeAspect="1"/>
          </p:cNvPicPr>
          <p:nvPr/>
        </p:nvPicPr>
        <p:blipFill>
          <a:blip r:embed="rId3"/>
          <a:stretch>
            <a:fillRect/>
          </a:stretch>
        </p:blipFill>
        <p:spPr>
          <a:xfrm>
            <a:off x="495585" y="2278426"/>
            <a:ext cx="9489663" cy="3985213"/>
          </a:xfrm>
          <a:prstGeom prst="rect">
            <a:avLst/>
          </a:prstGeom>
          <a:noFill/>
          <a:ln w="3175">
            <a:noFill/>
            <a:miter lim="800000"/>
            <a:headEnd/>
            <a:tailEnd/>
          </a:ln>
          <a:effectLst>
            <a:outerShdw blurRad="431800" sx="104000" sy="104000" algn="ctr" rotWithShape="0">
              <a:prstClr val="black">
                <a:alpha val="36000"/>
              </a:prstClr>
            </a:outerShdw>
          </a:effectLst>
        </p:spPr>
      </p:pic>
    </p:spTree>
    <p:extLst>
      <p:ext uri="{BB962C8B-B14F-4D97-AF65-F5344CB8AC3E}">
        <p14:creationId xmlns:p14="http://schemas.microsoft.com/office/powerpoint/2010/main" val="35536628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757E6F-8D11-844D-4264-3D7BFB881CE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55B522D3-A279-CA17-4A07-D4E0FE4BB450}"/>
              </a:ext>
            </a:extLst>
          </p:cNvPr>
          <p:cNvSpPr txBox="1">
            <a:spLocks/>
          </p:cNvSpPr>
          <p:nvPr/>
        </p:nvSpPr>
        <p:spPr>
          <a:xfrm>
            <a:off x="495585" y="274201"/>
            <a:ext cx="9315927" cy="10373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8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err="1">
                <a:ln>
                  <a:noFill/>
                </a:ln>
                <a:solidFill>
                  <a:prstClr val="black"/>
                </a:solidFill>
                <a:effectLst/>
                <a:uLnTx/>
                <a:uFillTx/>
                <a:latin typeface="Montserrat" pitchFamily="2" charset="77"/>
                <a:ea typeface="+mj-ea"/>
                <a:cs typeface="Calibri" charset="0"/>
                <a:sym typeface="Montserrat"/>
              </a:rPr>
              <a:t>Barotse</a:t>
            </a: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 Evaluation key results</a:t>
            </a:r>
          </a:p>
        </p:txBody>
      </p:sp>
      <p:pic>
        <p:nvPicPr>
          <p:cNvPr id="3" name="Picture 2">
            <a:extLst>
              <a:ext uri="{FF2B5EF4-FFF2-40B4-BE49-F238E27FC236}">
                <a16:creationId xmlns:a16="http://schemas.microsoft.com/office/drawing/2014/main" id="{E03A3ABA-D9AD-7E3C-F78D-F6E5201D79C0}"/>
              </a:ext>
            </a:extLst>
          </p:cNvPr>
          <p:cNvPicPr>
            <a:picLocks noChangeAspect="1"/>
          </p:cNvPicPr>
          <p:nvPr/>
        </p:nvPicPr>
        <p:blipFill>
          <a:blip r:embed="rId3"/>
          <a:stretch>
            <a:fillRect/>
          </a:stretch>
        </p:blipFill>
        <p:spPr>
          <a:xfrm>
            <a:off x="1388165" y="1788621"/>
            <a:ext cx="4215378" cy="1824950"/>
          </a:xfrm>
          <a:prstGeom prst="rect">
            <a:avLst/>
          </a:prstGeom>
          <a:noFill/>
          <a:ln w="3175">
            <a:noFill/>
            <a:miter lim="800000"/>
            <a:headEnd/>
            <a:tailEnd/>
          </a:ln>
          <a:effectLst>
            <a:outerShdw blurRad="431800" sx="104000" sy="104000" algn="ctr" rotWithShape="0">
              <a:prstClr val="black">
                <a:alpha val="36000"/>
              </a:prstClr>
            </a:outerShdw>
          </a:effectLst>
        </p:spPr>
      </p:pic>
      <p:pic>
        <p:nvPicPr>
          <p:cNvPr id="6" name="Picture 5">
            <a:extLst>
              <a:ext uri="{FF2B5EF4-FFF2-40B4-BE49-F238E27FC236}">
                <a16:creationId xmlns:a16="http://schemas.microsoft.com/office/drawing/2014/main" id="{A51FFB5A-AE10-65F3-8C5C-D12539F26B03}"/>
              </a:ext>
            </a:extLst>
          </p:cNvPr>
          <p:cNvPicPr>
            <a:picLocks noChangeAspect="1"/>
          </p:cNvPicPr>
          <p:nvPr/>
        </p:nvPicPr>
        <p:blipFill>
          <a:blip r:embed="rId4"/>
          <a:stretch>
            <a:fillRect/>
          </a:stretch>
        </p:blipFill>
        <p:spPr>
          <a:xfrm>
            <a:off x="1388165" y="3804229"/>
            <a:ext cx="2867013" cy="1800000"/>
          </a:xfrm>
          <a:prstGeom prst="rect">
            <a:avLst/>
          </a:prstGeom>
          <a:noFill/>
          <a:ln w="3175">
            <a:noFill/>
            <a:miter lim="800000"/>
            <a:headEnd/>
            <a:tailEnd/>
          </a:ln>
          <a:effectLst>
            <a:outerShdw blurRad="431800" sx="104000" sy="104000" algn="ctr" rotWithShape="0">
              <a:prstClr val="black">
                <a:alpha val="36000"/>
              </a:prstClr>
            </a:outerShdw>
          </a:effectLst>
        </p:spPr>
      </p:pic>
      <p:pic>
        <p:nvPicPr>
          <p:cNvPr id="7" name="Picture 6">
            <a:extLst>
              <a:ext uri="{FF2B5EF4-FFF2-40B4-BE49-F238E27FC236}">
                <a16:creationId xmlns:a16="http://schemas.microsoft.com/office/drawing/2014/main" id="{DC7D8CA1-971A-9BDF-1D5A-1D7335300A34}"/>
              </a:ext>
            </a:extLst>
          </p:cNvPr>
          <p:cNvPicPr>
            <a:picLocks noChangeAspect="1"/>
          </p:cNvPicPr>
          <p:nvPr/>
        </p:nvPicPr>
        <p:blipFill>
          <a:blip r:embed="rId5"/>
          <a:stretch>
            <a:fillRect/>
          </a:stretch>
        </p:blipFill>
        <p:spPr>
          <a:xfrm>
            <a:off x="6743076" y="1669812"/>
            <a:ext cx="2867013" cy="1800000"/>
          </a:xfrm>
          <a:prstGeom prst="rect">
            <a:avLst/>
          </a:prstGeom>
          <a:noFill/>
          <a:ln w="3175">
            <a:noFill/>
            <a:miter lim="800000"/>
            <a:headEnd/>
            <a:tailEnd/>
          </a:ln>
          <a:effectLst>
            <a:outerShdw blurRad="431800" sx="104000" sy="104000" algn="ctr" rotWithShape="0">
              <a:prstClr val="black">
                <a:alpha val="36000"/>
              </a:prstClr>
            </a:outerShdw>
          </a:effectLst>
        </p:spPr>
      </p:pic>
      <p:pic>
        <p:nvPicPr>
          <p:cNvPr id="8" name="Picture 7">
            <a:extLst>
              <a:ext uri="{FF2B5EF4-FFF2-40B4-BE49-F238E27FC236}">
                <a16:creationId xmlns:a16="http://schemas.microsoft.com/office/drawing/2014/main" id="{836B929C-296A-55F4-B9B4-2CEC36ACEA80}"/>
              </a:ext>
            </a:extLst>
          </p:cNvPr>
          <p:cNvPicPr>
            <a:picLocks noChangeAspect="1"/>
          </p:cNvPicPr>
          <p:nvPr/>
        </p:nvPicPr>
        <p:blipFill>
          <a:blip r:embed="rId6"/>
          <a:stretch>
            <a:fillRect/>
          </a:stretch>
        </p:blipFill>
        <p:spPr>
          <a:xfrm>
            <a:off x="6743076" y="3746451"/>
            <a:ext cx="2867013" cy="1800000"/>
          </a:xfrm>
          <a:prstGeom prst="rect">
            <a:avLst/>
          </a:prstGeom>
          <a:noFill/>
          <a:ln w="3175">
            <a:noFill/>
            <a:miter lim="800000"/>
            <a:headEnd/>
            <a:tailEnd/>
          </a:ln>
          <a:effectLst>
            <a:outerShdw blurRad="431800" sx="104000" sy="104000" algn="ctr" rotWithShape="0">
              <a:prstClr val="black">
                <a:alpha val="36000"/>
              </a:prstClr>
            </a:outerShdw>
          </a:effectLst>
        </p:spPr>
      </p:pic>
      <p:sp>
        <p:nvSpPr>
          <p:cNvPr id="10" name="TextBox 9">
            <a:extLst>
              <a:ext uri="{FF2B5EF4-FFF2-40B4-BE49-F238E27FC236}">
                <a16:creationId xmlns:a16="http://schemas.microsoft.com/office/drawing/2014/main" id="{2400EABA-74E4-246E-E0F5-02EFA911FC28}"/>
              </a:ext>
            </a:extLst>
          </p:cNvPr>
          <p:cNvSpPr txBox="1"/>
          <p:nvPr/>
        </p:nvSpPr>
        <p:spPr>
          <a:xfrm>
            <a:off x="1297528" y="5638546"/>
            <a:ext cx="4436407" cy="246221"/>
          </a:xfrm>
          <a:prstGeom prst="rect">
            <a:avLst/>
          </a:prstGeom>
          <a:noFill/>
        </p:spPr>
        <p:txBody>
          <a:bodyPr wrap="square">
            <a:spAutoFit/>
          </a:bodyPr>
          <a:lstStyle/>
          <a:p>
            <a:r>
              <a:rPr lang="en-US" altLang="en-US" sz="1000" b="1" dirty="0">
                <a:solidFill>
                  <a:schemeClr val="tx1"/>
                </a:solidFill>
                <a:latin typeface="Montserrat" pitchFamily="2" charset="77"/>
                <a:cs typeface="Arial" panose="020B0604020202020204" pitchFamily="34" charset="0"/>
              </a:rPr>
              <a:t>Figure 3. </a:t>
            </a:r>
            <a:r>
              <a:rPr lang="en-US" altLang="en-US" sz="1000" dirty="0">
                <a:solidFill>
                  <a:schemeClr val="tx1"/>
                </a:solidFill>
                <a:latin typeface="Montserrat" pitchFamily="2" charset="77"/>
                <a:cs typeface="Arial" panose="020B0604020202020204" pitchFamily="34" charset="0"/>
              </a:rPr>
              <a:t>Changes in fishing gear ownership status of men</a:t>
            </a:r>
            <a:endParaRPr lang="en-US" sz="1000" dirty="0">
              <a:solidFill>
                <a:schemeClr val="tx1"/>
              </a:solidFill>
              <a:latin typeface="Montserrat" pitchFamily="2" charset="77"/>
            </a:endParaRPr>
          </a:p>
        </p:txBody>
      </p:sp>
      <p:sp>
        <p:nvSpPr>
          <p:cNvPr id="11" name="TextBox 10">
            <a:extLst>
              <a:ext uri="{FF2B5EF4-FFF2-40B4-BE49-F238E27FC236}">
                <a16:creationId xmlns:a16="http://schemas.microsoft.com/office/drawing/2014/main" id="{D1363213-0747-5B6E-BE54-086A3B244B49}"/>
              </a:ext>
            </a:extLst>
          </p:cNvPr>
          <p:cNvSpPr txBox="1"/>
          <p:nvPr/>
        </p:nvSpPr>
        <p:spPr>
          <a:xfrm>
            <a:off x="6675377" y="3490461"/>
            <a:ext cx="3697250" cy="246221"/>
          </a:xfrm>
          <a:prstGeom prst="rect">
            <a:avLst/>
          </a:prstGeom>
          <a:noFill/>
        </p:spPr>
        <p:txBody>
          <a:bodyPr wrap="square">
            <a:spAutoFit/>
          </a:bodyPr>
          <a:lstStyle/>
          <a:p>
            <a:r>
              <a:rPr lang="en-US" altLang="en-US" sz="1000" b="1" dirty="0">
                <a:solidFill>
                  <a:schemeClr val="tx1"/>
                </a:solidFill>
                <a:latin typeface="Montserrat" pitchFamily="2" charset="77"/>
                <a:cs typeface="Arial" panose="020B0604020202020204" pitchFamily="34" charset="0"/>
              </a:rPr>
              <a:t>Figure 1. </a:t>
            </a:r>
            <a:r>
              <a:rPr lang="en-US" altLang="en-US" sz="1000" dirty="0">
                <a:solidFill>
                  <a:schemeClr val="tx1"/>
                </a:solidFill>
                <a:latin typeface="Montserrat" pitchFamily="2" charset="77"/>
                <a:cs typeface="Arial" panose="020B0604020202020204" pitchFamily="34" charset="0"/>
              </a:rPr>
              <a:t>Changes in gender attitude scores of men</a:t>
            </a:r>
            <a:endParaRPr lang="en-US" sz="1000" dirty="0">
              <a:solidFill>
                <a:schemeClr val="tx1"/>
              </a:solidFill>
              <a:latin typeface="Montserrat" pitchFamily="2" charset="77"/>
            </a:endParaRPr>
          </a:p>
        </p:txBody>
      </p:sp>
      <p:sp>
        <p:nvSpPr>
          <p:cNvPr id="12" name="TextBox 11">
            <a:extLst>
              <a:ext uri="{FF2B5EF4-FFF2-40B4-BE49-F238E27FC236}">
                <a16:creationId xmlns:a16="http://schemas.microsoft.com/office/drawing/2014/main" id="{CB953F55-5712-F19C-367F-1202E36083DE}"/>
              </a:ext>
            </a:extLst>
          </p:cNvPr>
          <p:cNvSpPr txBox="1"/>
          <p:nvPr/>
        </p:nvSpPr>
        <p:spPr>
          <a:xfrm>
            <a:off x="10041322" y="3480352"/>
            <a:ext cx="1684050" cy="246221"/>
          </a:xfrm>
          <a:prstGeom prst="rect">
            <a:avLst/>
          </a:prstGeom>
          <a:noFill/>
        </p:spPr>
        <p:txBody>
          <a:bodyPr wrap="square">
            <a:spAutoFit/>
          </a:bodyPr>
          <a:lstStyle/>
          <a:p>
            <a:r>
              <a:rPr lang="en-US" sz="1000" dirty="0">
                <a:solidFill>
                  <a:schemeClr val="tx1"/>
                </a:solidFill>
                <a:latin typeface="Montserrat" pitchFamily="2" charset="77"/>
                <a:cs typeface="Arial" panose="020B0604020202020204" pitchFamily="34" charset="0"/>
              </a:rPr>
              <a:t>*p &lt; 0.01;  **p &lt; 0.05</a:t>
            </a:r>
          </a:p>
        </p:txBody>
      </p:sp>
      <p:sp>
        <p:nvSpPr>
          <p:cNvPr id="13" name="TextBox 12">
            <a:extLst>
              <a:ext uri="{FF2B5EF4-FFF2-40B4-BE49-F238E27FC236}">
                <a16:creationId xmlns:a16="http://schemas.microsoft.com/office/drawing/2014/main" id="{4343FC1E-2F96-83BB-BBB2-6544F78F25C4}"/>
              </a:ext>
            </a:extLst>
          </p:cNvPr>
          <p:cNvSpPr txBox="1"/>
          <p:nvPr/>
        </p:nvSpPr>
        <p:spPr>
          <a:xfrm>
            <a:off x="6681966" y="5604688"/>
            <a:ext cx="4708277" cy="400110"/>
          </a:xfrm>
          <a:prstGeom prst="rect">
            <a:avLst/>
          </a:prstGeom>
          <a:noFill/>
        </p:spPr>
        <p:txBody>
          <a:bodyPr wrap="square">
            <a:spAutoFit/>
          </a:bodyPr>
          <a:lstStyle/>
          <a:p>
            <a:r>
              <a:rPr lang="en-US" altLang="en-US" sz="1000" b="1" dirty="0">
                <a:solidFill>
                  <a:schemeClr val="tx1"/>
                </a:solidFill>
                <a:latin typeface="Montserrat" pitchFamily="2" charset="77"/>
                <a:cs typeface="Arial" panose="020B0604020202020204" pitchFamily="34" charset="0"/>
              </a:rPr>
              <a:t>Figure 2. </a:t>
            </a:r>
            <a:r>
              <a:rPr lang="en-US" altLang="en-US" sz="1000" dirty="0">
                <a:solidFill>
                  <a:schemeClr val="tx1"/>
                </a:solidFill>
                <a:latin typeface="Montserrat" pitchFamily="2" charset="77"/>
                <a:cs typeface="Arial" panose="020B0604020202020204" pitchFamily="34" charset="0"/>
              </a:rPr>
              <a:t>Women who made large inputs into decisions about income from processing and trading </a:t>
            </a:r>
            <a:endParaRPr lang="en-US" sz="1000" dirty="0">
              <a:solidFill>
                <a:schemeClr val="tx1"/>
              </a:solidFill>
              <a:latin typeface="Montserrat" pitchFamily="2" charset="77"/>
            </a:endParaRPr>
          </a:p>
        </p:txBody>
      </p:sp>
    </p:spTree>
    <p:extLst>
      <p:ext uri="{BB962C8B-B14F-4D97-AF65-F5344CB8AC3E}">
        <p14:creationId xmlns:p14="http://schemas.microsoft.com/office/powerpoint/2010/main" val="117926678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5FC0BE5F-8960-F138-9371-8626B81E4D8E}"/>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799B1289-A889-0E10-8CC9-B1D236DA5A3A}"/>
              </a:ext>
            </a:extLst>
          </p:cNvPr>
          <p:cNvSpPr txBox="1">
            <a:spLocks noGrp="1"/>
          </p:cNvSpPr>
          <p:nvPr>
            <p:ph type="title"/>
          </p:nvPr>
        </p:nvSpPr>
        <p:spPr>
          <a:xfrm>
            <a:off x="6730584" y="2411664"/>
            <a:ext cx="4311664" cy="101733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7F7F7F"/>
              </a:buClr>
              <a:buSzPts val="3600"/>
              <a:buFont typeface="Montserrat ExtraBold"/>
              <a:buNone/>
            </a:pPr>
            <a:r>
              <a:rPr lang="en-US" sz="5400" b="1" kern="1200" dirty="0">
                <a:solidFill>
                  <a:schemeClr val="tx1"/>
                </a:solidFill>
                <a:effectLst>
                  <a:outerShdw blurRad="615741" sx="102000" sy="102000" algn="ctr" rotWithShape="0">
                    <a:prstClr val="black">
                      <a:alpha val="16806"/>
                    </a:prstClr>
                  </a:outerShdw>
                </a:effectLst>
                <a:latin typeface="Montserrat ExtraBold" pitchFamily="2" charset="77"/>
                <a:ea typeface="+mj-ea"/>
                <a:cs typeface="Calibri" charset="0"/>
              </a:rPr>
              <a:t>Closing</a:t>
            </a:r>
          </a:p>
        </p:txBody>
      </p:sp>
    </p:spTree>
    <p:extLst>
      <p:ext uri="{BB962C8B-B14F-4D97-AF65-F5344CB8AC3E}">
        <p14:creationId xmlns:p14="http://schemas.microsoft.com/office/powerpoint/2010/main" val="31490088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F1255-45C9-5D07-4952-5B17EED26BC4}"/>
            </a:ext>
          </a:extLst>
        </p:cNvPr>
        <p:cNvGrpSpPr/>
        <p:nvPr/>
      </p:nvGrpSpPr>
      <p:grpSpPr>
        <a:xfrm>
          <a:off x="0" y="0"/>
          <a:ext cx="0" cy="0"/>
          <a:chOff x="0" y="0"/>
          <a:chExt cx="0" cy="0"/>
        </a:xfrm>
      </p:grpSpPr>
      <p:sp>
        <p:nvSpPr>
          <p:cNvPr id="4" name="Graphic 3">
            <a:extLst>
              <a:ext uri="{FF2B5EF4-FFF2-40B4-BE49-F238E27FC236}">
                <a16:creationId xmlns:a16="http://schemas.microsoft.com/office/drawing/2014/main" id="{5429651F-A624-86B8-CE6C-58A32A67DBA8}"/>
              </a:ext>
            </a:extLst>
          </p:cNvPr>
          <p:cNvSpPr/>
          <p:nvPr/>
        </p:nvSpPr>
        <p:spPr>
          <a:xfrm>
            <a:off x="1011160" y="1995055"/>
            <a:ext cx="10138147" cy="3338945"/>
          </a:xfrm>
          <a:prstGeom prst="roundRect">
            <a:avLst>
              <a:gd name="adj" fmla="val 2077"/>
            </a:avLst>
          </a:prstGeom>
          <a:solidFill>
            <a:schemeClr val="bg1"/>
          </a:solidFill>
          <a:ln w="3175">
            <a:solidFill>
              <a:srgbClr val="A2287E">
                <a:alpha val="6000"/>
              </a:srgbClr>
            </a:solidFill>
          </a:ln>
          <a:effectLst>
            <a:outerShdw blurRad="419100" dist="1270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457200" tIns="45720" rIns="18288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ts val="1800"/>
              </a:lnSpc>
              <a:spcBef>
                <a:spcPts val="0"/>
              </a:spcBef>
              <a:spcAft>
                <a:spcPts val="0"/>
              </a:spcAft>
              <a:buClr>
                <a:srgbClr val="000000"/>
              </a:buClr>
              <a:buSzTx/>
              <a:buFont typeface="Arial"/>
              <a:buNone/>
              <a:tabLst/>
              <a:defRPr/>
            </a:pPr>
            <a:endParaRPr kumimoji="0" lang="en-US" sz="1100" b="0" i="0" u="none" strike="noStrike" kern="0" cap="none" spc="0" normalizeH="0" baseline="0" noProof="0" dirty="0">
              <a:ln>
                <a:noFill/>
              </a:ln>
              <a:solidFill>
                <a:srgbClr val="E7E6E6">
                  <a:lumMod val="75000"/>
                  <a:lumOff val="25000"/>
                </a:srgbClr>
              </a:solidFill>
              <a:effectLst/>
              <a:uLnTx/>
              <a:uFillTx/>
              <a:latin typeface="Century Gothic" panose="020B0502020202020204" pitchFamily="34" charset="0"/>
              <a:ea typeface="+mn-ea"/>
              <a:cs typeface="+mn-cs"/>
              <a:sym typeface="Arial"/>
            </a:endParaRPr>
          </a:p>
        </p:txBody>
      </p:sp>
      <p:sp>
        <p:nvSpPr>
          <p:cNvPr id="2" name="Title 1">
            <a:extLst>
              <a:ext uri="{FF2B5EF4-FFF2-40B4-BE49-F238E27FC236}">
                <a16:creationId xmlns:a16="http://schemas.microsoft.com/office/drawing/2014/main" id="{2294E9D4-0F74-8F7E-B1E5-3CEAA825573E}"/>
              </a:ext>
            </a:extLst>
          </p:cNvPr>
          <p:cNvSpPr>
            <a:spLocks noGrp="1"/>
          </p:cNvSpPr>
          <p:nvPr>
            <p:ph type="title"/>
          </p:nvPr>
        </p:nvSpPr>
        <p:spPr>
          <a:xfrm>
            <a:off x="600010" y="423544"/>
            <a:ext cx="5495990" cy="649540"/>
          </a:xfrm>
        </p:spPr>
        <p:txBody>
          <a:bodyPr anchor="ctr">
            <a:normAutofit/>
          </a:bodyPr>
          <a:lstStyle/>
          <a:p>
            <a:r>
              <a:rPr lang="en-US" kern="1200" cap="all" dirty="0">
                <a:solidFill>
                  <a:schemeClr val="tx1"/>
                </a:solidFill>
                <a:latin typeface="Montserrat" pitchFamily="2" charset="77"/>
                <a:ea typeface="+mj-ea"/>
                <a:cs typeface="Calibri" charset="0"/>
              </a:rPr>
              <a:t>TakeAways</a:t>
            </a:r>
          </a:p>
        </p:txBody>
      </p:sp>
      <p:sp>
        <p:nvSpPr>
          <p:cNvPr id="5" name="Text Placeholder 2">
            <a:extLst>
              <a:ext uri="{FF2B5EF4-FFF2-40B4-BE49-F238E27FC236}">
                <a16:creationId xmlns:a16="http://schemas.microsoft.com/office/drawing/2014/main" id="{6FA4358B-B934-F67B-F1AE-4604B03AC19A}"/>
              </a:ext>
            </a:extLst>
          </p:cNvPr>
          <p:cNvSpPr txBox="1">
            <a:spLocks/>
          </p:cNvSpPr>
          <p:nvPr/>
        </p:nvSpPr>
        <p:spPr>
          <a:xfrm>
            <a:off x="3152181" y="2585078"/>
            <a:ext cx="7418936" cy="70417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l"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4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Montserrat"/>
              </a:rPr>
              <a:t>What is one new thing you learned today?</a:t>
            </a:r>
          </a:p>
        </p:txBody>
      </p:sp>
      <p:sp>
        <p:nvSpPr>
          <p:cNvPr id="11" name="Text Placeholder 2">
            <a:extLst>
              <a:ext uri="{FF2B5EF4-FFF2-40B4-BE49-F238E27FC236}">
                <a16:creationId xmlns:a16="http://schemas.microsoft.com/office/drawing/2014/main" id="{F4718AEB-C64D-C2DC-8FEB-3070C950F8A2}"/>
              </a:ext>
            </a:extLst>
          </p:cNvPr>
          <p:cNvSpPr txBox="1">
            <a:spLocks/>
          </p:cNvSpPr>
          <p:nvPr/>
        </p:nvSpPr>
        <p:spPr>
          <a:xfrm>
            <a:off x="3152181" y="3930976"/>
            <a:ext cx="7418936" cy="78416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RPr/>
            </a:defPPr>
            <a:lvl1pPr marL="14288" indent="0">
              <a:lnSpc>
                <a:spcPct val="90000"/>
              </a:lnSpc>
              <a:spcBef>
                <a:spcPts val="1000"/>
              </a:spcBef>
              <a:buClr>
                <a:srgbClr val="7F7F7F"/>
              </a:buClr>
              <a:buSzPts val="2400"/>
              <a:buNone/>
              <a:defRPr sz="2400" b="1" kern="1200">
                <a:solidFill>
                  <a:schemeClr val="bg1">
                    <a:lumMod val="50000"/>
                  </a:schemeClr>
                </a:solidFill>
                <a:latin typeface="Montserrat SemiBold" pitchFamily="2" charset="77"/>
                <a:ea typeface="+mj-ea"/>
                <a:cs typeface="Calibri" charset="0"/>
              </a:defRPr>
            </a:lvl1pPr>
            <a:lvl2pPr marL="914400" indent="-350519">
              <a:lnSpc>
                <a:spcPct val="90000"/>
              </a:lnSpc>
              <a:spcBef>
                <a:spcPts val="500"/>
              </a:spcBef>
              <a:buClr>
                <a:schemeClr val="dk1"/>
              </a:buClr>
              <a:buSzPts val="1920"/>
              <a:buChar char="•"/>
              <a:defRPr sz="2400">
                <a:solidFill>
                  <a:srgbClr val="7F7F7F"/>
                </a:solidFill>
                <a:latin typeface="Montserrat"/>
                <a:ea typeface="Montserrat"/>
                <a:cs typeface="Montserrat"/>
              </a:defRPr>
            </a:lvl2pPr>
            <a:lvl3pPr marL="1371600" indent="-355600">
              <a:lnSpc>
                <a:spcPct val="90000"/>
              </a:lnSpc>
              <a:spcBef>
                <a:spcPts val="500"/>
              </a:spcBef>
              <a:buClr>
                <a:schemeClr val="dk1"/>
              </a:buClr>
              <a:buSzPts val="2000"/>
              <a:buChar char="-"/>
              <a:defRPr sz="2000">
                <a:solidFill>
                  <a:srgbClr val="7F7F7F"/>
                </a:solidFill>
                <a:latin typeface="Montserrat"/>
                <a:ea typeface="Montserrat"/>
                <a:cs typeface="Montserrat"/>
              </a:defRPr>
            </a:lvl3pPr>
            <a:lvl4pPr marL="1828800" indent="-297180">
              <a:lnSpc>
                <a:spcPct val="90000"/>
              </a:lnSpc>
              <a:spcBef>
                <a:spcPts val="500"/>
              </a:spcBef>
              <a:buClr>
                <a:schemeClr val="dk1"/>
              </a:buClr>
              <a:buSzPts val="1080"/>
              <a:buChar char="-"/>
              <a:defRPr sz="1800">
                <a:solidFill>
                  <a:srgbClr val="7F7F7F"/>
                </a:solidFill>
                <a:latin typeface="Montserrat"/>
                <a:ea typeface="Montserrat"/>
                <a:cs typeface="Montserrat"/>
              </a:defRPr>
            </a:lvl4pPr>
            <a:lvl5pPr marL="2286000" indent="-342900">
              <a:lnSpc>
                <a:spcPct val="90000"/>
              </a:lnSpc>
              <a:spcBef>
                <a:spcPts val="500"/>
              </a:spcBef>
              <a:buClr>
                <a:srgbClr val="595959"/>
              </a:buClr>
              <a:buSzPts val="1800"/>
              <a:buChar char="•"/>
              <a:defRPr sz="1800">
                <a:solidFill>
                  <a:srgbClr val="595959"/>
                </a:solidFill>
                <a:latin typeface="Calibri"/>
                <a:ea typeface="Calibri"/>
                <a:cs typeface="Calibri"/>
              </a:defRPr>
            </a:lvl5pPr>
            <a:lvl6pPr marL="2743200" indent="-342900">
              <a:lnSpc>
                <a:spcPct val="90000"/>
              </a:lnSpc>
              <a:spcBef>
                <a:spcPts val="500"/>
              </a:spcBef>
              <a:buClr>
                <a:schemeClr val="dk1"/>
              </a:buClr>
              <a:buSzPts val="1800"/>
              <a:buChar char="•"/>
              <a:defRPr sz="1800">
                <a:solidFill>
                  <a:schemeClr val="dk1"/>
                </a:solidFill>
                <a:latin typeface="Calibri"/>
                <a:ea typeface="Calibri"/>
                <a:cs typeface="Calibri"/>
              </a:defRPr>
            </a:lvl6pPr>
            <a:lvl7pPr marL="3200400" indent="-342900">
              <a:lnSpc>
                <a:spcPct val="90000"/>
              </a:lnSpc>
              <a:spcBef>
                <a:spcPts val="500"/>
              </a:spcBef>
              <a:buClr>
                <a:schemeClr val="dk1"/>
              </a:buClr>
              <a:buSzPts val="1800"/>
              <a:buChar char="•"/>
              <a:defRPr sz="1800">
                <a:solidFill>
                  <a:schemeClr val="dk1"/>
                </a:solidFill>
                <a:latin typeface="Calibri"/>
                <a:ea typeface="Calibri"/>
                <a:cs typeface="Calibri"/>
              </a:defRPr>
            </a:lvl7pPr>
            <a:lvl8pPr marL="3657600" indent="-342900">
              <a:lnSpc>
                <a:spcPct val="90000"/>
              </a:lnSpc>
              <a:spcBef>
                <a:spcPts val="500"/>
              </a:spcBef>
              <a:buClr>
                <a:schemeClr val="dk1"/>
              </a:buClr>
              <a:buSzPts val="1800"/>
              <a:buChar char="•"/>
              <a:defRPr sz="1800">
                <a:solidFill>
                  <a:schemeClr val="dk1"/>
                </a:solidFill>
                <a:latin typeface="Calibri"/>
                <a:ea typeface="Calibri"/>
                <a:cs typeface="Calibri"/>
              </a:defRPr>
            </a:lvl8pPr>
            <a:lvl9pPr marL="4114800" indent="-342900">
              <a:lnSpc>
                <a:spcPct val="90000"/>
              </a:lnSpc>
              <a:spcBef>
                <a:spcPts val="500"/>
              </a:spcBef>
              <a:buClr>
                <a:schemeClr val="dk1"/>
              </a:buClr>
              <a:buSzPts val="1800"/>
              <a:buChar char="•"/>
              <a:defRPr sz="1800">
                <a:solidFill>
                  <a:schemeClr val="dk1"/>
                </a:solidFill>
                <a:latin typeface="Calibri"/>
                <a:ea typeface="Calibri"/>
                <a:cs typeface="Calibri"/>
              </a:defRPr>
            </a:lvl9pPr>
          </a:lstStyle>
          <a:p>
            <a:pPr marL="14288" marR="0" lvl="0" indent="0" algn="l" defTabSz="914400" rtl="0" eaLnBrk="1" fontAlgn="auto" latinLnBrk="0" hangingPunct="1">
              <a:lnSpc>
                <a:spcPct val="90000"/>
              </a:lnSpc>
              <a:spcBef>
                <a:spcPts val="1000"/>
              </a:spcBef>
              <a:spcAft>
                <a:spcPts val="0"/>
              </a:spcAft>
              <a:buClr>
                <a:srgbClr val="7F7F7F"/>
              </a:buClr>
              <a:buSzPts val="2400"/>
              <a:buFont typeface="Arial"/>
              <a:buNone/>
              <a:tabLst/>
              <a:defRPr/>
            </a:pPr>
            <a:r>
              <a:rPr kumimoji="0" lang="en-US" sz="24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Arial"/>
              </a:rPr>
              <a:t>What are you curious about?</a:t>
            </a:r>
          </a:p>
        </p:txBody>
      </p:sp>
      <p:pic>
        <p:nvPicPr>
          <p:cNvPr id="6" name="Picture 5" descr="A purple light bulb and a person and person&#10;&#10;Description automatically generated">
            <a:extLst>
              <a:ext uri="{FF2B5EF4-FFF2-40B4-BE49-F238E27FC236}">
                <a16:creationId xmlns:a16="http://schemas.microsoft.com/office/drawing/2014/main" id="{DCCAB879-3517-3362-FBAE-CA43FA941ADF}"/>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1544026" y="2209252"/>
            <a:ext cx="1263230" cy="1219748"/>
          </a:xfrm>
          <a:prstGeom prst="rect">
            <a:avLst/>
          </a:prstGeom>
          <a:effectLst>
            <a:outerShdw blurRad="558800" sx="104000" sy="104000" algn="ctr" rotWithShape="0">
              <a:prstClr val="black">
                <a:alpha val="26000"/>
              </a:prstClr>
            </a:outerShdw>
          </a:effectLst>
        </p:spPr>
      </p:pic>
      <p:pic>
        <p:nvPicPr>
          <p:cNvPr id="7" name="Picture 6" descr="A purple light bulb and a person and person&#10;&#10;Description automatically generated">
            <a:extLst>
              <a:ext uri="{FF2B5EF4-FFF2-40B4-BE49-F238E27FC236}">
                <a16:creationId xmlns:a16="http://schemas.microsoft.com/office/drawing/2014/main" id="{EBE8A3E7-6E75-014F-0B0C-3B29808B8DB1}"/>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1559308" y="3522411"/>
            <a:ext cx="1222688" cy="1457214"/>
          </a:xfrm>
          <a:prstGeom prst="rect">
            <a:avLst/>
          </a:prstGeom>
          <a:effectLst>
            <a:outerShdw blurRad="558800" sx="104000" sy="104000" algn="ctr" rotWithShape="0">
              <a:prstClr val="black">
                <a:alpha val="26000"/>
              </a:prstClr>
            </a:outerShdw>
          </a:effectLst>
        </p:spPr>
      </p:pic>
    </p:spTree>
    <p:extLst>
      <p:ext uri="{BB962C8B-B14F-4D97-AF65-F5344CB8AC3E}">
        <p14:creationId xmlns:p14="http://schemas.microsoft.com/office/powerpoint/2010/main" val="171036742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EF639F-46BB-3E03-22F9-E50975CD87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F49D34-343D-41A7-17BD-A9019CB0A5C1}"/>
              </a:ext>
            </a:extLst>
          </p:cNvPr>
          <p:cNvSpPr txBox="1">
            <a:spLocks/>
          </p:cNvSpPr>
          <p:nvPr/>
        </p:nvSpPr>
        <p:spPr>
          <a:xfrm>
            <a:off x="600009" y="296625"/>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3200"/>
              <a:buFont typeface="Montserrat"/>
              <a:buNone/>
              <a:tabLst/>
              <a:defRPr/>
            </a:pPr>
            <a:r>
              <a:rPr kumimoji="0" lang="en-US" b="1" i="0" u="none" strike="noStrike" kern="1200" cap="all" spc="0" normalizeH="0" baseline="0" noProof="0" dirty="0">
                <a:ln>
                  <a:noFill/>
                </a:ln>
                <a:solidFill>
                  <a:srgbClr val="000000"/>
                </a:solidFill>
                <a:effectLst/>
                <a:uLnTx/>
                <a:uFillTx/>
                <a:latin typeface="Montserrat" pitchFamily="2" charset="77"/>
                <a:ea typeface="+mj-ea"/>
                <a:cs typeface="Calibri" charset="0"/>
                <a:sym typeface="Montserrat"/>
              </a:rPr>
              <a:t>FURTHER READING</a:t>
            </a:r>
          </a:p>
        </p:txBody>
      </p:sp>
      <p:grpSp>
        <p:nvGrpSpPr>
          <p:cNvPr id="20" name="Group 19">
            <a:extLst>
              <a:ext uri="{FF2B5EF4-FFF2-40B4-BE49-F238E27FC236}">
                <a16:creationId xmlns:a16="http://schemas.microsoft.com/office/drawing/2014/main" id="{7BC88992-D04F-CAB0-2F99-50C4B80D6BE1}"/>
              </a:ext>
            </a:extLst>
          </p:cNvPr>
          <p:cNvGrpSpPr/>
          <p:nvPr/>
        </p:nvGrpSpPr>
        <p:grpSpPr>
          <a:xfrm>
            <a:off x="600009" y="1803309"/>
            <a:ext cx="10615362" cy="3961388"/>
            <a:chOff x="1011880" y="1882821"/>
            <a:chExt cx="10615362" cy="3961388"/>
          </a:xfrm>
        </p:grpSpPr>
        <p:sp>
          <p:nvSpPr>
            <p:cNvPr id="15" name="Rounded Rectangle 14">
              <a:extLst>
                <a:ext uri="{FF2B5EF4-FFF2-40B4-BE49-F238E27FC236}">
                  <a16:creationId xmlns:a16="http://schemas.microsoft.com/office/drawing/2014/main" id="{784F0B02-E48C-E1B9-418B-F31B127EEA0D}"/>
                </a:ext>
              </a:extLst>
            </p:cNvPr>
            <p:cNvSpPr/>
            <p:nvPr/>
          </p:nvSpPr>
          <p:spPr>
            <a:xfrm>
              <a:off x="3710391" y="1882822"/>
              <a:ext cx="2519829" cy="3961387"/>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hueOff val="0"/>
                    <a:satOff val="0"/>
                    <a:lumOff val="0"/>
                    <a:alphaOff val="0"/>
                  </a:srgbClr>
                </a:solidFill>
                <a:effectLst/>
                <a:uLnTx/>
                <a:uFillTx/>
                <a:latin typeface="Arial"/>
                <a:ea typeface="+mn-ea"/>
                <a:cs typeface="+mn-cs"/>
                <a:sym typeface="Arial"/>
              </a:endParaRPr>
            </a:p>
          </p:txBody>
        </p:sp>
        <p:sp>
          <p:nvSpPr>
            <p:cNvPr id="16" name="Rounded Rectangle 15">
              <a:extLst>
                <a:ext uri="{FF2B5EF4-FFF2-40B4-BE49-F238E27FC236}">
                  <a16:creationId xmlns:a16="http://schemas.microsoft.com/office/drawing/2014/main" id="{C5D58137-F0C6-EC9D-1866-ECB4892C0B93}"/>
                </a:ext>
              </a:extLst>
            </p:cNvPr>
            <p:cNvSpPr/>
            <p:nvPr/>
          </p:nvSpPr>
          <p:spPr>
            <a:xfrm>
              <a:off x="6408902" y="1882821"/>
              <a:ext cx="2519829" cy="3961387"/>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hueOff val="0"/>
                    <a:satOff val="0"/>
                    <a:lumOff val="0"/>
                    <a:alphaOff val="0"/>
                  </a:srgbClr>
                </a:solidFill>
                <a:effectLst/>
                <a:uLnTx/>
                <a:uFillTx/>
                <a:latin typeface="Arial"/>
                <a:ea typeface="+mn-ea"/>
                <a:cs typeface="+mn-cs"/>
                <a:sym typeface="Arial"/>
              </a:endParaRPr>
            </a:p>
          </p:txBody>
        </p:sp>
        <p:sp>
          <p:nvSpPr>
            <p:cNvPr id="17" name="Rounded Rectangle 16">
              <a:extLst>
                <a:ext uri="{FF2B5EF4-FFF2-40B4-BE49-F238E27FC236}">
                  <a16:creationId xmlns:a16="http://schemas.microsoft.com/office/drawing/2014/main" id="{7370840A-4FEE-C124-3CEE-F94CF9D6FE1F}"/>
                </a:ext>
              </a:extLst>
            </p:cNvPr>
            <p:cNvSpPr/>
            <p:nvPr/>
          </p:nvSpPr>
          <p:spPr>
            <a:xfrm>
              <a:off x="1011880" y="1882821"/>
              <a:ext cx="2519829" cy="3961387"/>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hueOff val="0"/>
                    <a:satOff val="0"/>
                    <a:lumOff val="0"/>
                    <a:alphaOff val="0"/>
                  </a:srgbClr>
                </a:solidFill>
                <a:effectLst/>
                <a:uLnTx/>
                <a:uFillTx/>
                <a:latin typeface="Arial"/>
                <a:ea typeface="+mn-ea"/>
                <a:cs typeface="+mn-cs"/>
                <a:sym typeface="Arial"/>
              </a:endParaRPr>
            </a:p>
          </p:txBody>
        </p:sp>
        <p:pic>
          <p:nvPicPr>
            <p:cNvPr id="6" name="Picture 5">
              <a:extLst>
                <a:ext uri="{FF2B5EF4-FFF2-40B4-BE49-F238E27FC236}">
                  <a16:creationId xmlns:a16="http://schemas.microsoft.com/office/drawing/2014/main" id="{53C65FB7-8F07-1FB2-5BE8-22B391192849}"/>
                </a:ext>
              </a:extLst>
            </p:cNvPr>
            <p:cNvPicPr>
              <a:picLocks noChangeAspect="1"/>
            </p:cNvPicPr>
            <p:nvPr/>
          </p:nvPicPr>
          <p:blipFill>
            <a:blip r:embed="rId3"/>
            <a:stretch>
              <a:fillRect/>
            </a:stretch>
          </p:blipFill>
          <p:spPr>
            <a:xfrm>
              <a:off x="3903531" y="2043825"/>
              <a:ext cx="2152713" cy="2670959"/>
            </a:xfrm>
            <a:prstGeom prst="rect">
              <a:avLst/>
            </a:prstGeom>
            <a:effectLst>
              <a:outerShdw blurRad="431800" sx="104000" sy="104000" algn="ctr" rotWithShape="0">
                <a:prstClr val="black">
                  <a:alpha val="26000"/>
                </a:prstClr>
              </a:outerShdw>
            </a:effectLst>
          </p:spPr>
        </p:pic>
        <p:pic>
          <p:nvPicPr>
            <p:cNvPr id="9" name="Picture 8">
              <a:extLst>
                <a:ext uri="{FF2B5EF4-FFF2-40B4-BE49-F238E27FC236}">
                  <a16:creationId xmlns:a16="http://schemas.microsoft.com/office/drawing/2014/main" id="{01F10164-147F-4348-153A-1D7DE4081F9C}"/>
                </a:ext>
              </a:extLst>
            </p:cNvPr>
            <p:cNvPicPr>
              <a:picLocks noChangeAspect="1"/>
            </p:cNvPicPr>
            <p:nvPr/>
          </p:nvPicPr>
          <p:blipFill>
            <a:blip r:embed="rId4"/>
            <a:stretch>
              <a:fillRect/>
            </a:stretch>
          </p:blipFill>
          <p:spPr>
            <a:xfrm>
              <a:off x="1213510" y="2043825"/>
              <a:ext cx="2131594" cy="3223914"/>
            </a:xfrm>
            <a:prstGeom prst="rect">
              <a:avLst/>
            </a:prstGeom>
            <a:effectLst>
              <a:outerShdw blurRad="431800" sx="104000" sy="104000" algn="ctr" rotWithShape="0">
                <a:prstClr val="black">
                  <a:alpha val="26000"/>
                </a:prstClr>
              </a:outerShdw>
            </a:effectLst>
          </p:spPr>
        </p:pic>
        <p:pic>
          <p:nvPicPr>
            <p:cNvPr id="13" name="Picture 12">
              <a:extLst>
                <a:ext uri="{FF2B5EF4-FFF2-40B4-BE49-F238E27FC236}">
                  <a16:creationId xmlns:a16="http://schemas.microsoft.com/office/drawing/2014/main" id="{D8979FFB-A00B-9FA6-0DA6-70E6EC15175C}"/>
                </a:ext>
              </a:extLst>
            </p:cNvPr>
            <p:cNvPicPr>
              <a:picLocks noChangeAspect="1"/>
            </p:cNvPicPr>
            <p:nvPr/>
          </p:nvPicPr>
          <p:blipFill>
            <a:blip r:embed="rId5"/>
            <a:stretch>
              <a:fillRect/>
            </a:stretch>
          </p:blipFill>
          <p:spPr>
            <a:xfrm>
              <a:off x="6576618" y="2043825"/>
              <a:ext cx="2184396" cy="2856166"/>
            </a:xfrm>
            <a:prstGeom prst="rect">
              <a:avLst/>
            </a:prstGeom>
            <a:effectLst>
              <a:outerShdw blurRad="431800" sx="104000" sy="104000" algn="ctr" rotWithShape="0">
                <a:prstClr val="black">
                  <a:alpha val="26000"/>
                </a:prstClr>
              </a:outerShdw>
            </a:effectLst>
          </p:spPr>
        </p:pic>
        <p:pic>
          <p:nvPicPr>
            <p:cNvPr id="18" name="Picture 17">
              <a:extLst>
                <a:ext uri="{FF2B5EF4-FFF2-40B4-BE49-F238E27FC236}">
                  <a16:creationId xmlns:a16="http://schemas.microsoft.com/office/drawing/2014/main" id="{F9F71A87-5BCE-D388-F985-8E6AD754CE22}"/>
                </a:ext>
              </a:extLst>
            </p:cNvPr>
            <p:cNvPicPr>
              <a:picLocks noChangeAspect="1"/>
            </p:cNvPicPr>
            <p:nvPr/>
          </p:nvPicPr>
          <p:blipFill>
            <a:blip r:embed="rId6"/>
            <a:stretch>
              <a:fillRect/>
            </a:stretch>
          </p:blipFill>
          <p:spPr>
            <a:xfrm>
              <a:off x="9268153" y="2043825"/>
              <a:ext cx="2198348" cy="2975436"/>
            </a:xfrm>
            <a:prstGeom prst="rect">
              <a:avLst/>
            </a:prstGeom>
            <a:effectLst>
              <a:outerShdw blurRad="431800" sx="104000" sy="104000" algn="ctr" rotWithShape="0">
                <a:prstClr val="black">
                  <a:alpha val="26000"/>
                </a:prstClr>
              </a:outerShdw>
            </a:effectLst>
          </p:spPr>
        </p:pic>
        <p:sp>
          <p:nvSpPr>
            <p:cNvPr id="19" name="Rounded Rectangle 18">
              <a:extLst>
                <a:ext uri="{FF2B5EF4-FFF2-40B4-BE49-F238E27FC236}">
                  <a16:creationId xmlns:a16="http://schemas.microsoft.com/office/drawing/2014/main" id="{7121C5FB-85F9-68AC-190E-0DC930A69D7D}"/>
                </a:ext>
              </a:extLst>
            </p:cNvPr>
            <p:cNvSpPr/>
            <p:nvPr/>
          </p:nvSpPr>
          <p:spPr>
            <a:xfrm>
              <a:off x="9107413" y="1882821"/>
              <a:ext cx="2519829" cy="3961387"/>
            </a:xfrm>
            <a:prstGeom prst="roundRect">
              <a:avLst>
                <a:gd name="adj" fmla="val 1958"/>
              </a:avLst>
            </a:prstGeom>
            <a:noFill/>
            <a:ln w="3175">
              <a:solidFill>
                <a:srgbClr val="A2287E">
                  <a:alpha val="26000"/>
                </a:srgbClr>
              </a:solidFill>
            </a:ln>
            <a:effectLst>
              <a:softEdge rad="0"/>
            </a:effectLst>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hueOff val="0"/>
                    <a:satOff val="0"/>
                    <a:lumOff val="0"/>
                    <a:alphaOff val="0"/>
                  </a:srgbClr>
                </a:solidFill>
                <a:effectLst/>
                <a:uLnTx/>
                <a:uFillTx/>
                <a:latin typeface="Arial"/>
                <a:ea typeface="+mn-ea"/>
                <a:cs typeface="+mn-cs"/>
                <a:sym typeface="Arial"/>
              </a:endParaRPr>
            </a:p>
          </p:txBody>
        </p:sp>
      </p:grpSp>
      <p:sp>
        <p:nvSpPr>
          <p:cNvPr id="21" name="Text Placeholder 1">
            <a:extLst>
              <a:ext uri="{FF2B5EF4-FFF2-40B4-BE49-F238E27FC236}">
                <a16:creationId xmlns:a16="http://schemas.microsoft.com/office/drawing/2014/main" id="{C992E9B2-3EB6-7210-13B1-C13ABC27072D}"/>
              </a:ext>
            </a:extLst>
          </p:cNvPr>
          <p:cNvSpPr txBox="1">
            <a:spLocks/>
          </p:cNvSpPr>
          <p:nvPr/>
        </p:nvSpPr>
        <p:spPr>
          <a:xfrm>
            <a:off x="745864" y="5276135"/>
            <a:ext cx="2187369" cy="469551"/>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200" u="sng" dirty="0">
                <a:solidFill>
                  <a:srgbClr val="A2287E"/>
                </a:solidFill>
                <a:latin typeface="Montserrat" pitchFamily="2" charset="77"/>
              </a:rPr>
              <a:t>Step-by-step guide to integrating GTA </a:t>
            </a:r>
          </a:p>
        </p:txBody>
      </p:sp>
      <p:sp>
        <p:nvSpPr>
          <p:cNvPr id="22" name="TextBox 21">
            <a:extLst>
              <a:ext uri="{FF2B5EF4-FFF2-40B4-BE49-F238E27FC236}">
                <a16:creationId xmlns:a16="http://schemas.microsoft.com/office/drawing/2014/main" id="{C98FF61B-EF0C-3E2D-2BC6-0C2D053D8D89}"/>
              </a:ext>
            </a:extLst>
          </p:cNvPr>
          <p:cNvSpPr txBox="1"/>
          <p:nvPr/>
        </p:nvSpPr>
        <p:spPr>
          <a:xfrm>
            <a:off x="3398742" y="4784653"/>
            <a:ext cx="2195936" cy="461665"/>
          </a:xfrm>
          <a:prstGeom prst="rect">
            <a:avLst/>
          </a:prstGeom>
          <a:noFill/>
        </p:spPr>
        <p:txBody>
          <a:bodyPr wrap="square">
            <a:spAutoFit/>
          </a:bodyPr>
          <a:lstStyle/>
          <a:p>
            <a:r>
              <a:rPr lang="en-US" sz="1200" u="sng" dirty="0">
                <a:solidFill>
                  <a:srgbClr val="A2287E"/>
                </a:solidFill>
                <a:latin typeface="Montserrat" pitchFamily="2" charset="77"/>
              </a:rPr>
              <a:t>Compendium of 15 good GTA practices</a:t>
            </a:r>
          </a:p>
        </p:txBody>
      </p:sp>
      <p:sp>
        <p:nvSpPr>
          <p:cNvPr id="23" name="TextBox 22">
            <a:extLst>
              <a:ext uri="{FF2B5EF4-FFF2-40B4-BE49-F238E27FC236}">
                <a16:creationId xmlns:a16="http://schemas.microsoft.com/office/drawing/2014/main" id="{19A3BA94-1938-6B30-03F4-597F12ECD1DF}"/>
              </a:ext>
            </a:extLst>
          </p:cNvPr>
          <p:cNvSpPr txBox="1"/>
          <p:nvPr/>
        </p:nvSpPr>
        <p:spPr>
          <a:xfrm>
            <a:off x="6096000" y="4964874"/>
            <a:ext cx="2253143" cy="646331"/>
          </a:xfrm>
          <a:prstGeom prst="rect">
            <a:avLst/>
          </a:prstGeom>
          <a:noFill/>
        </p:spPr>
        <p:txBody>
          <a:bodyPr wrap="square" rtlCol="0">
            <a:spAutoFit/>
          </a:bodyPr>
          <a:lstStyle/>
          <a:p>
            <a:r>
              <a:rPr lang="en-US" sz="1200" dirty="0">
                <a:solidFill>
                  <a:srgbClr val="A2287E"/>
                </a:solidFill>
                <a:latin typeface="Montserrat" pitchFamily="2" charset="77"/>
                <a:hlinkClick r:id="rId7">
                  <a:extLst>
                    <a:ext uri="{A12FA001-AC4F-418D-AE19-62706E023703}">
                      <ahyp:hlinkClr xmlns:ahyp="http://schemas.microsoft.com/office/drawing/2018/hyperlinkcolor" val="tx"/>
                    </a:ext>
                  </a:extLst>
                </a:hlinkClick>
              </a:rPr>
              <a:t>Gender Equality and Social Inclusion Analysis Guidance Note</a:t>
            </a:r>
            <a:endParaRPr lang="en-US" sz="1200" dirty="0">
              <a:solidFill>
                <a:srgbClr val="A2287E"/>
              </a:solidFill>
              <a:latin typeface="Montserrat" pitchFamily="2" charset="77"/>
            </a:endParaRPr>
          </a:p>
        </p:txBody>
      </p:sp>
      <p:sp>
        <p:nvSpPr>
          <p:cNvPr id="24" name="TextBox 23">
            <a:extLst>
              <a:ext uri="{FF2B5EF4-FFF2-40B4-BE49-F238E27FC236}">
                <a16:creationId xmlns:a16="http://schemas.microsoft.com/office/drawing/2014/main" id="{BEB07A6B-2504-1A66-B2BF-E54A0EC30AB0}"/>
              </a:ext>
            </a:extLst>
          </p:cNvPr>
          <p:cNvSpPr txBox="1"/>
          <p:nvPr/>
        </p:nvSpPr>
        <p:spPr>
          <a:xfrm>
            <a:off x="8766830" y="5057208"/>
            <a:ext cx="2198348" cy="461665"/>
          </a:xfrm>
          <a:prstGeom prst="rect">
            <a:avLst/>
          </a:prstGeom>
          <a:noFill/>
        </p:spPr>
        <p:txBody>
          <a:bodyPr wrap="square">
            <a:spAutoFit/>
          </a:bodyPr>
          <a:lstStyle/>
          <a:p>
            <a:r>
              <a:rPr lang="en-US" sz="1200" dirty="0">
                <a:solidFill>
                  <a:srgbClr val="A2287E"/>
                </a:solidFill>
                <a:latin typeface="Montserrat" pitchFamily="2" charset="77"/>
                <a:hlinkClick r:id="rId8">
                  <a:extLst>
                    <a:ext uri="{A12FA001-AC4F-418D-AE19-62706E023703}">
                      <ahyp:hlinkClr xmlns:ahyp="http://schemas.microsoft.com/office/drawing/2018/hyperlinkcolor" val="tx"/>
                    </a:ext>
                  </a:extLst>
                </a:hlinkClick>
              </a:rPr>
              <a:t>Gender Transformative Resources List.docx</a:t>
            </a:r>
            <a:endParaRPr lang="en-US" sz="1050" u="sng" dirty="0">
              <a:solidFill>
                <a:srgbClr val="A2287E"/>
              </a:solidFill>
              <a:latin typeface="Montserrat" pitchFamily="2" charset="77"/>
            </a:endParaRPr>
          </a:p>
        </p:txBody>
      </p:sp>
    </p:spTree>
    <p:extLst>
      <p:ext uri="{BB962C8B-B14F-4D97-AF65-F5344CB8AC3E}">
        <p14:creationId xmlns:p14="http://schemas.microsoft.com/office/powerpoint/2010/main" val="340078931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789B1-2BD9-A47B-7B5E-29751BE89BFA}"/>
            </a:ext>
          </a:extLst>
        </p:cNvPr>
        <p:cNvGrpSpPr/>
        <p:nvPr/>
      </p:nvGrpSpPr>
      <p:grpSpPr>
        <a:xfrm>
          <a:off x="0" y="0"/>
          <a:ext cx="0" cy="0"/>
          <a:chOff x="0" y="0"/>
          <a:chExt cx="0" cy="0"/>
        </a:xfrm>
      </p:grpSpPr>
      <p:sp>
        <p:nvSpPr>
          <p:cNvPr id="4" name="Text Placeholder 1">
            <a:extLst>
              <a:ext uri="{FF2B5EF4-FFF2-40B4-BE49-F238E27FC236}">
                <a16:creationId xmlns:a16="http://schemas.microsoft.com/office/drawing/2014/main" id="{A20A0C39-6D89-B898-82FB-8BA47B39DEC7}"/>
              </a:ext>
            </a:extLst>
          </p:cNvPr>
          <p:cNvSpPr txBox="1">
            <a:spLocks/>
          </p:cNvSpPr>
          <p:nvPr/>
        </p:nvSpPr>
        <p:spPr>
          <a:xfrm>
            <a:off x="428405" y="1805554"/>
            <a:ext cx="11335190" cy="415792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solidFill>
                  <a:srgbClr val="A2287E"/>
                </a:solidFill>
                <a:latin typeface="Montserrat" pitchFamily="2" charset="77"/>
                <a:ea typeface="Aptos" panose="020B0004020202020204" pitchFamily="34" charset="0"/>
                <a:cs typeface="Aptos" panose="020B0004020202020204" pitchFamily="34" charset="0"/>
              </a:rPr>
              <a:t>Adaptive management </a:t>
            </a:r>
            <a:r>
              <a:rPr lang="en-US" dirty="0">
                <a:solidFill>
                  <a:schemeClr val="tx1"/>
                </a:solidFill>
                <a:latin typeface="Montserrat" pitchFamily="2" charset="77"/>
                <a:ea typeface="Aptos" panose="020B0004020202020204" pitchFamily="34" charset="0"/>
                <a:cs typeface="Aptos" panose="020B0004020202020204" pitchFamily="34" charset="0"/>
              </a:rPr>
              <a:t>is an intentional approach to making decisions and adjustments in response to new information and changes in context  (USAID 2021).</a:t>
            </a:r>
          </a:p>
          <a:p>
            <a:endParaRPr lang="en-US" dirty="0">
              <a:solidFill>
                <a:srgbClr val="A2287E"/>
              </a:solidFill>
              <a:latin typeface="Montserrat" pitchFamily="2" charset="77"/>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Gender analysis (sometimes referred to more broadly as social and gender analysis)</a:t>
            </a:r>
            <a:r>
              <a:rPr lang="en-US" b="1" dirty="0">
                <a:solidFill>
                  <a:srgbClr val="A2287E"/>
                </a:solidFill>
                <a:latin typeface="Montserrat" pitchFamily="2" charset="77"/>
              </a:rPr>
              <a:t> </a:t>
            </a:r>
            <a:r>
              <a:rPr lang="en-US" dirty="0">
                <a:latin typeface="Montserrat" pitchFamily="2" charset="77"/>
              </a:rPr>
              <a:t>is a methodology that both:</a:t>
            </a:r>
          </a:p>
          <a:p>
            <a:pPr marL="285750" indent="-285750">
              <a:buClr>
                <a:srgbClr val="A2287E"/>
              </a:buClr>
              <a:buFont typeface="Arial" panose="020B0604020202020204" pitchFamily="34" charset="0"/>
              <a:buChar char="•"/>
            </a:pPr>
            <a:r>
              <a:rPr lang="en-US" dirty="0">
                <a:latin typeface="Montserrat" pitchFamily="2" charset="77"/>
              </a:rPr>
              <a:t>Describes existing gender and social relations in a particular environment, ranging from within households or firms to a larger scale of community, ethnic group, or nation. It involves collecting and analyzing sex-disaggregated data and other qualitative and quantitative information.</a:t>
            </a:r>
          </a:p>
          <a:p>
            <a:pPr marL="285750" indent="-285750">
              <a:buClr>
                <a:srgbClr val="A2287E"/>
              </a:buClr>
              <a:buFont typeface="Arial" panose="020B0604020202020204" pitchFamily="34" charset="0"/>
              <a:buChar char="•"/>
            </a:pPr>
            <a:r>
              <a:rPr lang="en-US" dirty="0">
                <a:latin typeface="Montserrat" pitchFamily="2" charset="77"/>
              </a:rPr>
              <a:t>Organizes and interprets, in a systematic way, information about gender relations to make clear the importance of gender differences for achieving development objectives (JHPIEGO 2016). </a:t>
            </a:r>
          </a:p>
          <a:p>
            <a:endParaRPr lang="en-US" b="1" dirty="0">
              <a:solidFill>
                <a:srgbClr val="A2287E"/>
              </a:solidFill>
              <a:latin typeface="Montserrat" pitchFamily="2" charset="77"/>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Gender mainstreaming </a:t>
            </a:r>
            <a:r>
              <a:rPr lang="en-US" dirty="0">
                <a:latin typeface="Montserrat" pitchFamily="2" charset="77"/>
                <a:ea typeface="Aptos" panose="020B0004020202020204" pitchFamily="34" charset="0"/>
                <a:cs typeface="Aptos" panose="020B0004020202020204" pitchFamily="34" charset="0"/>
              </a:rPr>
              <a:t>is the process of assessing the implications for women and men of any planned action, including legislation, policies or programs, in any area and at all levels. It is a strategy for making the concerns and experiences of women and men an integral part of the design, implementation, monitoring and evaluation of policies and programs in all political, economic and societal spheres. The ultimate goal is to achieve gender equality (adapted from UN Women 2023, from FAO 2023b).</a:t>
            </a:r>
          </a:p>
          <a:p>
            <a:endParaRPr lang="en-US" dirty="0">
              <a:latin typeface="Montserrat" pitchFamily="2" charset="77"/>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Gender transformative methodologies </a:t>
            </a:r>
            <a:r>
              <a:rPr lang="en-US" dirty="0">
                <a:latin typeface="Montserrat" pitchFamily="2" charset="77"/>
              </a:rPr>
              <a:t>are a suite of participatory approaches, methods and tools that encourage critical reflection and examination among women and men of gender norms and power relations (FAO 2021).</a:t>
            </a:r>
            <a:endParaRPr lang="en-US" dirty="0">
              <a:latin typeface="Montserrat" pitchFamily="2" charset="77"/>
              <a:ea typeface="Aptos" panose="020B0004020202020204" pitchFamily="34" charset="0"/>
              <a:cs typeface="Aptos" panose="020B0004020202020204" pitchFamily="34" charset="0"/>
            </a:endParaRPr>
          </a:p>
          <a:p>
            <a:endParaRPr lang="en-US" dirty="0">
              <a:latin typeface="Montserrat" pitchFamily="2" charset="77"/>
              <a:ea typeface="Aptos" panose="020B0004020202020204" pitchFamily="34" charset="0"/>
              <a:cs typeface="Aptos" panose="020B0004020202020204" pitchFamily="34" charset="0"/>
            </a:endParaRPr>
          </a:p>
          <a:p>
            <a:endParaRPr lang="en-US" dirty="0">
              <a:latin typeface="Montserrat" pitchFamily="2" charset="77"/>
              <a:ea typeface="Aptos" panose="020B0004020202020204" pitchFamily="34" charset="0"/>
              <a:cs typeface="Aptos" panose="020B0004020202020204" pitchFamily="34" charset="0"/>
            </a:endParaRPr>
          </a:p>
        </p:txBody>
      </p:sp>
      <p:sp>
        <p:nvSpPr>
          <p:cNvPr id="2" name="Title 1">
            <a:extLst>
              <a:ext uri="{FF2B5EF4-FFF2-40B4-BE49-F238E27FC236}">
                <a16:creationId xmlns:a16="http://schemas.microsoft.com/office/drawing/2014/main" id="{FA646369-33FC-764B-E1C4-0538C0E4A719}"/>
              </a:ext>
            </a:extLst>
          </p:cNvPr>
          <p:cNvSpPr txBox="1">
            <a:spLocks/>
          </p:cNvSpPr>
          <p:nvPr/>
        </p:nvSpPr>
        <p:spPr>
          <a:xfrm>
            <a:off x="428405" y="386078"/>
            <a:ext cx="8570117" cy="60783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Glossary</a:t>
            </a:r>
          </a:p>
        </p:txBody>
      </p:sp>
    </p:spTree>
    <p:extLst>
      <p:ext uri="{BB962C8B-B14F-4D97-AF65-F5344CB8AC3E}">
        <p14:creationId xmlns:p14="http://schemas.microsoft.com/office/powerpoint/2010/main" val="1839795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6237470" y="370120"/>
            <a:ext cx="5181644" cy="3462708"/>
          </a:xfrm>
          <a:prstGeom prst="rect">
            <a:avLst/>
          </a:prstGeom>
          <a:noFill/>
          <a:ln>
            <a:noFill/>
          </a:ln>
        </p:spPr>
        <p:txBody>
          <a:bodyPr spcFirstLastPara="1" vert="horz" wrap="square" lIns="91425" tIns="45700" rIns="91425" bIns="45700" rtlCol="0" anchor="b" anchorCtr="0">
            <a:noAutofit/>
          </a:bodyPr>
          <a:lstStyle/>
          <a:p>
            <a:pPr algn="l">
              <a:buClr>
                <a:schemeClr val="dk1"/>
              </a:buClr>
              <a:buSzPts val="4400"/>
              <a:buFont typeface="Montserrat"/>
            </a:pPr>
            <a:r>
              <a:rPr lang="en-US" sz="4000" b="1"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rPr>
              <a:t>How to operationalize gender transformative approaches</a:t>
            </a:r>
            <a:endParaRPr sz="4000" b="1" cap="all" spc="-100" dirty="0">
              <a:solidFill>
                <a:schemeClr val="tx1"/>
              </a:solidFill>
              <a:effectLst>
                <a:outerShdw blurRad="615741" sx="102000" sy="102000" algn="ctr" rotWithShape="0">
                  <a:prstClr val="black">
                    <a:alpha val="16806"/>
                  </a:prstClr>
                </a:outerShdw>
              </a:effectLst>
              <a:latin typeface="Montserrat" pitchFamily="2" charset="77"/>
              <a:ea typeface="+mj-ea"/>
              <a:cs typeface="Calibri" charset="0"/>
              <a:sym typeface="Arial"/>
            </a:endParaRPr>
          </a:p>
        </p:txBody>
      </p:sp>
      <p:sp>
        <p:nvSpPr>
          <p:cNvPr id="2" name="Google Shape;47;g30838b89d9c_0_0">
            <a:extLst>
              <a:ext uri="{FF2B5EF4-FFF2-40B4-BE49-F238E27FC236}">
                <a16:creationId xmlns:a16="http://schemas.microsoft.com/office/drawing/2014/main" id="{D67E2708-1242-B6B8-829B-6939A218B3C6}"/>
              </a:ext>
            </a:extLst>
          </p:cNvPr>
          <p:cNvSpPr txBox="1">
            <a:spLocks/>
          </p:cNvSpPr>
          <p:nvPr/>
        </p:nvSpPr>
        <p:spPr>
          <a:xfrm>
            <a:off x="6268116" y="3908319"/>
            <a:ext cx="4996467" cy="513275"/>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rgbClr val="7F7F7F"/>
              </a:buClr>
              <a:buSzPts val="3600"/>
              <a:buFont typeface="Montserrat ExtraBold"/>
              <a:buNone/>
              <a:defRPr sz="3600" b="0" i="0" u="none" strike="noStrike" cap="none">
                <a:solidFill>
                  <a:srgbClr val="7F7F7F"/>
                </a:solidFill>
                <a:latin typeface="Montserrat ExtraBold"/>
                <a:ea typeface="Montserrat ExtraBold"/>
                <a:cs typeface="Montserrat ExtraBold"/>
                <a:sym typeface="Montserrat ExtraBold"/>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4400"/>
              <a:buFont typeface="Arial"/>
              <a:buNone/>
              <a:tabLst/>
              <a:defRPr/>
            </a:pPr>
            <a:r>
              <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Arial"/>
              </a:rPr>
              <a:t>Module 3</a:t>
            </a:r>
            <a:endParaRPr kumimoji="0" lang="en-US" sz="2800" b="0" i="0" u="none" strike="noStrike" kern="1200" cap="all" spc="0" normalizeH="0" baseline="0" noProof="0" dirty="0">
              <a:ln>
                <a:noFill/>
              </a:ln>
              <a:solidFill>
                <a:prstClr val="black"/>
              </a:solidFill>
              <a:effectLst/>
              <a:uLnTx/>
              <a:uFillTx/>
              <a:latin typeface="Montserrat Light" pitchFamily="2" charset="77"/>
              <a:ea typeface="+mn-ea"/>
              <a:cs typeface="+mn-cs"/>
              <a:sym typeface="Montserrat ExtraBold"/>
            </a:endParaRPr>
          </a:p>
        </p:txBody>
      </p:sp>
      <p:cxnSp>
        <p:nvCxnSpPr>
          <p:cNvPr id="3" name="Straight Connector 12">
            <a:extLst>
              <a:ext uri="{FF2B5EF4-FFF2-40B4-BE49-F238E27FC236}">
                <a16:creationId xmlns:a16="http://schemas.microsoft.com/office/drawing/2014/main" id="{4B473699-78E9-1D2C-9F8F-AA910AE4B345}"/>
              </a:ext>
            </a:extLst>
          </p:cNvPr>
          <p:cNvCxnSpPr>
            <a:cxnSpLocks/>
          </p:cNvCxnSpPr>
          <p:nvPr/>
        </p:nvCxnSpPr>
        <p:spPr>
          <a:xfrm>
            <a:off x="6320673" y="3852077"/>
            <a:ext cx="5098441" cy="0"/>
          </a:xfrm>
          <a:prstGeom prst="line">
            <a:avLst/>
          </a:prstGeom>
          <a:ln w="12700">
            <a:solidFill>
              <a:schemeClr val="tx1"/>
            </a:solidFill>
          </a:ln>
          <a:effectLst>
            <a:outerShdw blurRad="177800" dist="23000" dir="5400000" rotWithShape="0">
              <a:srgbClr val="000000">
                <a:alpha val="26000"/>
              </a:srgbClr>
            </a:outerShdw>
          </a:effectLst>
        </p:spPr>
        <p:style>
          <a:lnRef idx="3">
            <a:schemeClr val="accent4"/>
          </a:lnRef>
          <a:fillRef idx="0">
            <a:schemeClr val="accent4"/>
          </a:fillRef>
          <a:effectRef idx="2">
            <a:schemeClr val="accent4"/>
          </a:effectRef>
          <a:fontRef idx="minor">
            <a:schemeClr val="tx1"/>
          </a:fontRef>
        </p:style>
      </p:cxn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BAF7E-0914-A9F3-2030-1D278CA8EBAA}"/>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9BB5F0A0-F076-CFB1-B232-EA8F32B2A475}"/>
              </a:ext>
            </a:extLst>
          </p:cNvPr>
          <p:cNvSpPr txBox="1">
            <a:spLocks/>
          </p:cNvSpPr>
          <p:nvPr/>
        </p:nvSpPr>
        <p:spPr>
          <a:xfrm>
            <a:off x="428405" y="386078"/>
            <a:ext cx="8570117" cy="60783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Glossary</a:t>
            </a:r>
          </a:p>
        </p:txBody>
      </p:sp>
      <p:sp>
        <p:nvSpPr>
          <p:cNvPr id="2" name="Text Placeholder 1">
            <a:extLst>
              <a:ext uri="{FF2B5EF4-FFF2-40B4-BE49-F238E27FC236}">
                <a16:creationId xmlns:a16="http://schemas.microsoft.com/office/drawing/2014/main" id="{03D1BF60-F0DC-8118-A2A6-8403AA6EDE59}"/>
              </a:ext>
            </a:extLst>
          </p:cNvPr>
          <p:cNvSpPr txBox="1">
            <a:spLocks/>
          </p:cNvSpPr>
          <p:nvPr/>
        </p:nvSpPr>
        <p:spPr>
          <a:xfrm>
            <a:off x="428405" y="1938395"/>
            <a:ext cx="11262852" cy="2911191"/>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dirty="0">
                <a:solidFill>
                  <a:srgbClr val="A2287E"/>
                </a:solidFill>
                <a:latin typeface="Montserrat" pitchFamily="2" charset="77"/>
                <a:ea typeface="Aptos" panose="020B0004020202020204" pitchFamily="34" charset="0"/>
                <a:cs typeface="Aptos" panose="020B0004020202020204" pitchFamily="34" charset="0"/>
              </a:rPr>
              <a:t>Theory of change </a:t>
            </a:r>
            <a:r>
              <a:rPr lang="en-US" b="1" dirty="0">
                <a:solidFill>
                  <a:srgbClr val="A2287E"/>
                </a:solidFill>
                <a:latin typeface="Montserrat" pitchFamily="2" charset="77"/>
              </a:rPr>
              <a:t>(</a:t>
            </a:r>
            <a:r>
              <a:rPr lang="en-US" b="1" dirty="0" err="1">
                <a:solidFill>
                  <a:srgbClr val="A2287E"/>
                </a:solidFill>
                <a:latin typeface="Montserrat" pitchFamily="2" charset="77"/>
              </a:rPr>
              <a:t>ToC</a:t>
            </a:r>
            <a:r>
              <a:rPr lang="en-US" b="1" dirty="0">
                <a:solidFill>
                  <a:srgbClr val="A2287E"/>
                </a:solidFill>
                <a:latin typeface="Montserrat" pitchFamily="2" charset="77"/>
              </a:rPr>
              <a:t>) </a:t>
            </a:r>
            <a:r>
              <a:rPr lang="en-US" dirty="0">
                <a:solidFill>
                  <a:schemeClr val="tx1"/>
                </a:solidFill>
                <a:latin typeface="Montserrat" pitchFamily="2" charset="77"/>
              </a:rPr>
              <a:t>i</a:t>
            </a:r>
            <a:r>
              <a:rPr lang="en-US" dirty="0">
                <a:solidFill>
                  <a:schemeClr val="tx1"/>
                </a:solidFill>
                <a:effectLst/>
                <a:latin typeface="Montserrat" pitchFamily="2" charset="77"/>
              </a:rPr>
              <a:t>s a comprehensive description and illustration of how and why a desired change is expected to happen in a particular context. It is focused in particular on mapping out or “filling in” what has been described as the “missing middle” between what a program or change initiative does (its activities or interventions) and how these lead to desired goals being achieved (</a:t>
            </a:r>
            <a:r>
              <a:rPr lang="en-US" dirty="0">
                <a:solidFill>
                  <a:srgbClr val="A2287E"/>
                </a:solidFill>
                <a:latin typeface="Montserrat" pitchFamily="2" charset="77"/>
                <a:hlinkClick r:id="rId3">
                  <a:extLst>
                    <a:ext uri="{A12FA001-AC4F-418D-AE19-62706E023703}">
                      <ahyp:hlinkClr xmlns:ahyp="http://schemas.microsoft.com/office/drawing/2018/hyperlinkcolor" val="tx"/>
                    </a:ext>
                  </a:extLst>
                </a:hlinkClick>
              </a:rPr>
              <a:t>What is Theory of Change? - Theory of Change Community</a:t>
            </a:r>
            <a:r>
              <a:rPr lang="en-US" dirty="0">
                <a:solidFill>
                  <a:schemeClr val="tx1"/>
                </a:solidFill>
                <a:latin typeface="Montserrat" pitchFamily="2" charset="77"/>
              </a:rPr>
              <a:t>)</a:t>
            </a:r>
            <a:r>
              <a:rPr lang="en-US" dirty="0">
                <a:solidFill>
                  <a:schemeClr val="tx1"/>
                </a:solidFill>
                <a:effectLst/>
                <a:latin typeface="Montserrat" pitchFamily="2" charset="77"/>
              </a:rPr>
              <a:t>.</a:t>
            </a:r>
            <a:endParaRPr lang="en-US" strike="sngStrike" dirty="0">
              <a:solidFill>
                <a:schemeClr val="tx1"/>
              </a:solidFill>
              <a:latin typeface="Montserrat" pitchFamily="2" charset="77"/>
            </a:endParaRPr>
          </a:p>
          <a:p>
            <a:endParaRPr lang="en-US" dirty="0">
              <a:solidFill>
                <a:schemeClr val="tx1"/>
              </a:solidFill>
              <a:latin typeface="Montserrat" pitchFamily="2" charset="77"/>
            </a:endParaRPr>
          </a:p>
          <a:p>
            <a:r>
              <a:rPr lang="en-US" b="1" dirty="0">
                <a:solidFill>
                  <a:srgbClr val="A2287E"/>
                </a:solidFill>
                <a:latin typeface="Montserrat" pitchFamily="2" charset="77"/>
                <a:ea typeface="Aptos" panose="020B0004020202020204" pitchFamily="34" charset="0"/>
                <a:cs typeface="Aptos" panose="020B0004020202020204" pitchFamily="34" charset="0"/>
              </a:rPr>
              <a:t>Participatory Action Research (PAR)</a:t>
            </a:r>
            <a:r>
              <a:rPr lang="en-US" dirty="0">
                <a:effectLst/>
                <a:latin typeface="Montserrat" panose="00000500000000000000" pitchFamily="2" charset="0"/>
              </a:rPr>
              <a:t> </a:t>
            </a:r>
            <a:r>
              <a:rPr lang="en-US" dirty="0">
                <a:latin typeface="Montserrat" panose="00000500000000000000" pitchFamily="2" charset="0"/>
              </a:rPr>
              <a:t>is a participatory process of inquiry which seeks to answer questions about real life concerns to improve the wellbeing of those engaged. “It seeks to bring together action and reflection, theory and practice, in participation with others, in the pursuit of practical solutions to issues of pressing concern to people, and more generally the flourishing of individual persons and their communities.” (Reason &amp; Bradbury 2008, 4).</a:t>
            </a:r>
          </a:p>
          <a:p>
            <a:endParaRPr lang="en-US" dirty="0">
              <a:solidFill>
                <a:schemeClr val="tx1"/>
              </a:solidFill>
              <a:latin typeface="Montserrat" panose="00000500000000000000" pitchFamily="2" charset="0"/>
              <a:ea typeface="Aptos" panose="020B0004020202020204" pitchFamily="34" charset="0"/>
              <a:cs typeface="Aptos" panose="020B0004020202020204" pitchFamily="34" charset="0"/>
            </a:endParaRPr>
          </a:p>
          <a:p>
            <a:r>
              <a:rPr lang="en-US" b="1" dirty="0">
                <a:solidFill>
                  <a:srgbClr val="A2287E"/>
                </a:solidFill>
                <a:latin typeface="Montserrat" pitchFamily="2" charset="77"/>
                <a:ea typeface="Aptos" panose="020B0004020202020204" pitchFamily="34" charset="0"/>
                <a:cs typeface="Aptos" panose="020B0004020202020204" pitchFamily="34" charset="0"/>
              </a:rPr>
              <a:t>Participatory Action Learning (PAL)</a:t>
            </a:r>
            <a:r>
              <a:rPr lang="en-US" dirty="0">
                <a:effectLst/>
                <a:latin typeface="Montserrat" panose="00000500000000000000" pitchFamily="2" charset="0"/>
              </a:rPr>
              <a:t> is a group of practice-oriented approaches used to engage women and men in discussions and critical reflection around gender norms using set tools, manuals, etc. (see Wong et al. 2019, table A page 15).</a:t>
            </a:r>
          </a:p>
          <a:p>
            <a:endParaRPr lang="en-US" dirty="0">
              <a:solidFill>
                <a:srgbClr val="A2287E"/>
              </a:solidFill>
              <a:latin typeface="Montserrat" pitchFamily="2" charset="77"/>
              <a:ea typeface="Aptos" panose="020B0004020202020204" pitchFamily="34" charset="0"/>
              <a:cs typeface="Aptos" panose="020B0004020202020204" pitchFamily="34" charset="0"/>
            </a:endParaRPr>
          </a:p>
          <a:p>
            <a:endParaRPr lang="en-US" dirty="0">
              <a:solidFill>
                <a:srgbClr val="A2287E"/>
              </a:solidFill>
              <a:latin typeface="Montserrat" pitchFamily="2" charset="77"/>
              <a:ea typeface="Aptos" panose="020B0004020202020204" pitchFamily="34" charset="0"/>
              <a:cs typeface="Aptos" panose="020B0004020202020204" pitchFamily="34" charset="0"/>
            </a:endParaRPr>
          </a:p>
          <a:p>
            <a:endParaRPr lang="en-US" dirty="0">
              <a:solidFill>
                <a:srgbClr val="A2287E"/>
              </a:solidFill>
              <a:latin typeface="Montserrat" pitchFamily="2" charset="77"/>
              <a:ea typeface="Aptos" panose="020B0004020202020204" pitchFamily="34" charset="0"/>
              <a:cs typeface="Aptos" panose="020B0004020202020204" pitchFamily="34" charset="0"/>
            </a:endParaRPr>
          </a:p>
          <a:p>
            <a:endParaRPr lang="en-US" dirty="0">
              <a:solidFill>
                <a:srgbClr val="A2287E"/>
              </a:solidFill>
              <a:latin typeface="Montserrat" pitchFamily="2" charset="77"/>
              <a:ea typeface="Aptos" panose="020B0004020202020204" pitchFamily="34" charset="0"/>
              <a:cs typeface="Aptos" panose="020B0004020202020204" pitchFamily="34" charset="0"/>
            </a:endParaRPr>
          </a:p>
          <a:p>
            <a:endParaRPr lang="en-US" dirty="0">
              <a:latin typeface="Montserrat" pitchFamily="2" charset="77"/>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5144929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BADBBC-1F6D-B111-67C7-8DAB9B24AEB7}"/>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675DB512-D9D5-82FE-BE69-0CE0D580853F}"/>
              </a:ext>
            </a:extLst>
          </p:cNvPr>
          <p:cNvSpPr txBox="1">
            <a:spLocks/>
          </p:cNvSpPr>
          <p:nvPr/>
        </p:nvSpPr>
        <p:spPr>
          <a:xfrm>
            <a:off x="386443" y="1748917"/>
            <a:ext cx="11484428" cy="412610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85788" marR="0" lvl="0" indent="-585788"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Allen, C. R., Fontaine, J. J., Pope, K. L., &amp; </a:t>
            </a:r>
            <a:r>
              <a:rPr kumimoji="0" lang="en-US" altLang="en-US" sz="1400" b="0" i="0" u="none" strike="noStrike" cap="none" normalizeH="0" baseline="0" dirty="0" err="1">
                <a:ln>
                  <a:noFill/>
                </a:ln>
                <a:solidFill>
                  <a:schemeClr val="tx1"/>
                </a:solidFill>
                <a:effectLst/>
                <a:latin typeface="Montserrat" panose="00000500000000000000" pitchFamily="2" charset="0"/>
              </a:rPr>
              <a:t>Garmestani</a:t>
            </a:r>
            <a:r>
              <a:rPr kumimoji="0" lang="en-US" altLang="en-US" sz="1400" b="0" i="0" u="none" strike="noStrike" cap="none" normalizeH="0" baseline="0" dirty="0">
                <a:ln>
                  <a:noFill/>
                </a:ln>
                <a:solidFill>
                  <a:schemeClr val="tx1"/>
                </a:solidFill>
                <a:effectLst/>
                <a:latin typeface="Montserrat" panose="00000500000000000000" pitchFamily="2" charset="0"/>
              </a:rPr>
              <a:t>, A. S. (2011). Adaptive management for a turbulent future. </a:t>
            </a:r>
            <a:r>
              <a:rPr kumimoji="0" lang="en-US" altLang="en-US" sz="1400" b="0" i="1" u="none" strike="noStrike" cap="none" normalizeH="0" baseline="0" dirty="0">
                <a:ln>
                  <a:noFill/>
                </a:ln>
                <a:solidFill>
                  <a:schemeClr val="tx1"/>
                </a:solidFill>
                <a:effectLst/>
                <a:latin typeface="Montserrat" panose="00000500000000000000" pitchFamily="2" charset="0"/>
              </a:rPr>
              <a:t>Journal of Environmental Management, 92</a:t>
            </a:r>
            <a:r>
              <a:rPr kumimoji="0" lang="en-US" altLang="en-US" sz="1400" b="0" i="0" u="none" strike="noStrike" cap="none" normalizeH="0" baseline="0" dirty="0">
                <a:ln>
                  <a:noFill/>
                </a:ln>
                <a:solidFill>
                  <a:schemeClr val="tx1"/>
                </a:solidFill>
                <a:effectLst/>
                <a:latin typeface="Montserrat" panose="00000500000000000000" pitchFamily="2" charset="0"/>
              </a:rPr>
              <a:t>(5), 1339-1345. </a:t>
            </a:r>
          </a:p>
          <a:p>
            <a:pPr marL="585788" marR="0" lvl="0" indent="-585788"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Apgar, M., &amp; Douthwaite, B. (2013). Participatory action research in the CGIAR Research Program on Aquatic Agricultural Systems. Penang, Malaysia: CGIAR Research Program on Aquatic Agricultural Systems. </a:t>
            </a:r>
            <a:r>
              <a:rPr kumimoji="0" lang="en-US" altLang="en-US" sz="1400" b="0" i="1" u="none" strike="noStrike" cap="none" normalizeH="0" baseline="0" dirty="0">
                <a:ln>
                  <a:noFill/>
                </a:ln>
                <a:solidFill>
                  <a:schemeClr val="tx1"/>
                </a:solidFill>
                <a:effectLst/>
                <a:latin typeface="Montserrat" panose="00000500000000000000" pitchFamily="2" charset="0"/>
              </a:rPr>
              <a:t>Program Brief: AAS-2013-27</a:t>
            </a:r>
            <a:r>
              <a:rPr kumimoji="0" lang="en-US" altLang="en-US" sz="1400" b="0" i="0" u="none" strike="noStrike" cap="none" normalizeH="0" baseline="0" dirty="0">
                <a:ln>
                  <a:noFill/>
                </a:ln>
                <a:solidFill>
                  <a:schemeClr val="tx1"/>
                </a:solidFill>
                <a:effectLst/>
                <a:latin typeface="Montserrat" panose="00000500000000000000" pitchFamily="2" charset="0"/>
              </a:rPr>
              <a:t>.</a:t>
            </a:r>
          </a:p>
          <a:p>
            <a:pPr marL="585788" marR="0" lvl="0" indent="-585788"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Barclay, K., </a:t>
            </a:r>
            <a:r>
              <a:rPr kumimoji="0" lang="en-US" altLang="en-US" sz="1400" b="0" i="0" u="none" strike="noStrike" cap="none" normalizeH="0" baseline="0" dirty="0" err="1">
                <a:ln>
                  <a:noFill/>
                </a:ln>
                <a:solidFill>
                  <a:schemeClr val="tx1"/>
                </a:solidFill>
                <a:effectLst/>
                <a:latin typeface="Montserrat" panose="00000500000000000000" pitchFamily="2" charset="0"/>
              </a:rPr>
              <a:t>Mangubhai</a:t>
            </a:r>
            <a:r>
              <a:rPr kumimoji="0" lang="en-US" altLang="en-US" sz="1400" b="0" i="0" u="none" strike="noStrike" cap="none" normalizeH="0" baseline="0" dirty="0">
                <a:ln>
                  <a:noFill/>
                </a:ln>
                <a:solidFill>
                  <a:schemeClr val="tx1"/>
                </a:solidFill>
                <a:effectLst/>
                <a:latin typeface="Montserrat" panose="00000500000000000000" pitchFamily="2" charset="0"/>
              </a:rPr>
              <a:t>, S., Leduc, B., Donato-Hunt, C., Makhoul, N., Kinch, J., &amp; </a:t>
            </a:r>
            <a:r>
              <a:rPr kumimoji="0" lang="en-US" altLang="en-US" sz="1400" b="0" i="0" u="none" strike="noStrike" cap="none" normalizeH="0" baseline="0" dirty="0" err="1">
                <a:ln>
                  <a:noFill/>
                </a:ln>
                <a:solidFill>
                  <a:schemeClr val="tx1"/>
                </a:solidFill>
                <a:effectLst/>
                <a:latin typeface="Montserrat" panose="00000500000000000000" pitchFamily="2" charset="0"/>
              </a:rPr>
              <a:t>Kalsuak</a:t>
            </a:r>
            <a:r>
              <a:rPr kumimoji="0" lang="en-US" altLang="en-US" sz="1400" b="0" i="0" u="none" strike="noStrike" cap="none" normalizeH="0" baseline="0" dirty="0">
                <a:ln>
                  <a:noFill/>
                </a:ln>
                <a:solidFill>
                  <a:schemeClr val="tx1"/>
                </a:solidFill>
                <a:effectLst/>
                <a:latin typeface="Montserrat" panose="00000500000000000000" pitchFamily="2" charset="0"/>
              </a:rPr>
              <a:t>, J. (Eds.). (2021). </a:t>
            </a:r>
            <a:r>
              <a:rPr kumimoji="0" lang="en-US" altLang="en-US" sz="1400" b="0" i="1" u="none" strike="noStrike" cap="none" normalizeH="0" baseline="0" dirty="0">
                <a:ln>
                  <a:noFill/>
                </a:ln>
                <a:solidFill>
                  <a:schemeClr val="tx1"/>
                </a:solidFill>
                <a:effectLst/>
                <a:latin typeface="Montserrat" panose="00000500000000000000" pitchFamily="2" charset="0"/>
              </a:rPr>
              <a:t>Pacific handbook for gender equity and social inclusion in coastal fisheries and aquaculture</a:t>
            </a:r>
            <a:r>
              <a:rPr kumimoji="0" lang="en-US" altLang="en-US" sz="1400" b="0" i="0" u="none" strike="noStrike" cap="none" normalizeH="0" baseline="0" dirty="0">
                <a:ln>
                  <a:noFill/>
                </a:ln>
                <a:solidFill>
                  <a:schemeClr val="tx1"/>
                </a:solidFill>
                <a:effectLst/>
                <a:latin typeface="Montserrat" panose="00000500000000000000" pitchFamily="2" charset="0"/>
              </a:rPr>
              <a:t> (2nd ed.). </a:t>
            </a:r>
            <a:r>
              <a:rPr kumimoji="0" lang="en-US" altLang="en-US" sz="1400" b="0" i="0" u="none" strike="noStrike" cap="none" normalizeH="0" baseline="0" dirty="0" err="1">
                <a:ln>
                  <a:noFill/>
                </a:ln>
                <a:solidFill>
                  <a:schemeClr val="tx1"/>
                </a:solidFill>
                <a:effectLst/>
                <a:latin typeface="Montserrat" panose="00000500000000000000" pitchFamily="2" charset="0"/>
              </a:rPr>
              <a:t>Noumea</a:t>
            </a:r>
            <a:r>
              <a:rPr kumimoji="0" lang="en-US" altLang="en-US" sz="1400" b="0" i="0" u="none" strike="noStrike" cap="none" normalizeH="0" baseline="0" dirty="0">
                <a:ln>
                  <a:noFill/>
                </a:ln>
                <a:solidFill>
                  <a:schemeClr val="tx1"/>
                </a:solidFill>
                <a:effectLst/>
                <a:latin typeface="Montserrat" panose="00000500000000000000" pitchFamily="2" charset="0"/>
              </a:rPr>
              <a:t>, New Caledonia: Pacific Community.</a:t>
            </a:r>
          </a:p>
          <a:p>
            <a:pPr marL="585788" marR="0" lvl="0" indent="-585788"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Batliwala</a:t>
            </a:r>
            <a:r>
              <a:rPr kumimoji="0" lang="en-US" altLang="en-US" sz="1400" b="0" i="0" u="none" strike="noStrike" cap="none" normalizeH="0" baseline="0" dirty="0">
                <a:ln>
                  <a:noFill/>
                </a:ln>
                <a:solidFill>
                  <a:schemeClr val="tx1"/>
                </a:solidFill>
                <a:effectLst/>
                <a:latin typeface="Montserrat" panose="00000500000000000000" pitchFamily="2" charset="0"/>
              </a:rPr>
              <a:t>, S. (2006). Measuring social change: Assumptions, myths and realities. </a:t>
            </a:r>
            <a:r>
              <a:rPr kumimoji="0" lang="en-US" altLang="en-US" sz="1400" b="0" i="1" u="none" strike="noStrike" cap="none" normalizeH="0" baseline="0" dirty="0">
                <a:ln>
                  <a:noFill/>
                </a:ln>
                <a:solidFill>
                  <a:schemeClr val="tx1"/>
                </a:solidFill>
                <a:effectLst/>
                <a:latin typeface="Montserrat" panose="00000500000000000000" pitchFamily="2" charset="0"/>
              </a:rPr>
              <a:t>Alliance, 11</a:t>
            </a:r>
            <a:r>
              <a:rPr kumimoji="0" lang="en-US" altLang="en-US" sz="1400" b="0" i="0" u="none" strike="noStrike" cap="none" normalizeH="0" baseline="0" dirty="0">
                <a:ln>
                  <a:noFill/>
                </a:ln>
                <a:solidFill>
                  <a:schemeClr val="tx1"/>
                </a:solidFill>
                <a:effectLst/>
                <a:latin typeface="Montserrat" panose="00000500000000000000" pitchFamily="2" charset="0"/>
              </a:rPr>
              <a:t>(1), 12–14.</a:t>
            </a:r>
          </a:p>
          <a:p>
            <a:pPr marL="585788" marR="0" lvl="0" indent="-585788"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Batliwala</a:t>
            </a:r>
            <a:r>
              <a:rPr kumimoji="0" lang="en-US" altLang="en-US" sz="1400" b="0" i="0" u="none" strike="noStrike" cap="none" normalizeH="0" baseline="0" dirty="0">
                <a:ln>
                  <a:noFill/>
                </a:ln>
                <a:solidFill>
                  <a:schemeClr val="tx1"/>
                </a:solidFill>
                <a:effectLst/>
                <a:latin typeface="Montserrat" panose="00000500000000000000" pitchFamily="2" charset="0"/>
              </a:rPr>
              <a:t>, S., &amp; Pittman, A. (2010). Capturing change in women’s realities: A critical overview of current monitoring and evaluation frameworks. AWID Working Paper. </a:t>
            </a:r>
          </a:p>
          <a:p>
            <a:pPr marL="585788" marR="0" lvl="0" indent="-585788"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CARE Sri Lanka. (2017). </a:t>
            </a:r>
            <a:r>
              <a:rPr kumimoji="0" lang="en-US" altLang="en-US" sz="1400" b="0" i="1" u="none" strike="noStrike" cap="none" normalizeH="0" baseline="0" dirty="0">
                <a:ln>
                  <a:noFill/>
                </a:ln>
                <a:solidFill>
                  <a:schemeClr val="tx1"/>
                </a:solidFill>
                <a:effectLst/>
                <a:latin typeface="Montserrat" panose="00000500000000000000" pitchFamily="2" charset="0"/>
              </a:rPr>
              <a:t>Redefining norms to empower women: Experiences and lessons learned</a:t>
            </a:r>
            <a:r>
              <a:rPr kumimoji="0" lang="en-US" altLang="en-US" sz="1400" b="0" i="0" u="none" strike="noStrike" cap="none" normalizeH="0" baseline="0" dirty="0">
                <a:ln>
                  <a:noFill/>
                </a:ln>
                <a:solidFill>
                  <a:schemeClr val="tx1"/>
                </a:solidFill>
                <a:effectLst/>
                <a:latin typeface="Montserrat" panose="00000500000000000000" pitchFamily="2" charset="0"/>
              </a:rPr>
              <a:t>. CARE International Sri Lanka.</a:t>
            </a:r>
          </a:p>
          <a:p>
            <a:pPr marL="585788" indent="-585788" eaLnBrk="0" fontAlgn="base" hangingPunct="0">
              <a:lnSpc>
                <a:spcPct val="100000"/>
              </a:lnSpc>
              <a:spcBef>
                <a:spcPct val="0"/>
              </a:spcBef>
              <a:spcAft>
                <a:spcPct val="0"/>
              </a:spcAft>
              <a:buClrTx/>
              <a:buNone/>
            </a:pPr>
            <a:r>
              <a:rPr kumimoji="0" lang="en-US" altLang="en-US" sz="1400" b="0" i="0" u="none" strike="noStrike" cap="none" normalizeH="0" baseline="0" dirty="0">
                <a:ln>
                  <a:noFill/>
                </a:ln>
                <a:solidFill>
                  <a:schemeClr val="tx1"/>
                </a:solidFill>
                <a:effectLst/>
                <a:latin typeface="Montserrat" panose="00000500000000000000" pitchFamily="2" charset="0"/>
              </a:rPr>
              <a:t>CARE. (2019). </a:t>
            </a:r>
            <a:r>
              <a:rPr kumimoji="0" lang="en-US" altLang="en-US" sz="1400" b="0" i="1" u="none" strike="noStrike" cap="none" normalizeH="0" baseline="0" dirty="0">
                <a:ln>
                  <a:noFill/>
                </a:ln>
                <a:solidFill>
                  <a:schemeClr val="tx1"/>
                </a:solidFill>
                <a:effectLst/>
                <a:latin typeface="Montserrat" panose="00000500000000000000" pitchFamily="2" charset="0"/>
              </a:rPr>
              <a:t>Gender Marker Guidance</a:t>
            </a:r>
            <a:r>
              <a:rPr kumimoji="0" lang="en-US" altLang="en-US" sz="1400" b="0" i="0" u="none" strike="noStrike" cap="none" normalizeH="0" baseline="0" dirty="0">
                <a:ln>
                  <a:noFill/>
                </a:ln>
                <a:solidFill>
                  <a:schemeClr val="tx1"/>
                </a:solidFill>
                <a:effectLst/>
                <a:latin typeface="Montserrat" panose="00000500000000000000" pitchFamily="2" charset="0"/>
              </a:rPr>
              <a:t>. Atlanta, GA: CARE USA.</a:t>
            </a:r>
          </a:p>
          <a:p>
            <a:pPr marL="585788" marR="0" lvl="0" indent="-585788"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Cole, S. M., van Koppen, B., </a:t>
            </a:r>
            <a:r>
              <a:rPr kumimoji="0" lang="en-US" altLang="en-US" sz="1400" b="0" i="0" u="none" strike="noStrike" cap="none" normalizeH="0" baseline="0" dirty="0" err="1">
                <a:ln>
                  <a:noFill/>
                </a:ln>
                <a:solidFill>
                  <a:schemeClr val="tx1"/>
                </a:solidFill>
                <a:effectLst/>
                <a:latin typeface="Montserrat" panose="00000500000000000000" pitchFamily="2" charset="0"/>
              </a:rPr>
              <a:t>Puskur</a:t>
            </a:r>
            <a:r>
              <a:rPr kumimoji="0" lang="en-US" altLang="en-US" sz="1400" b="0" i="0" u="none" strike="noStrike" cap="none" normalizeH="0" baseline="0" dirty="0">
                <a:ln>
                  <a:noFill/>
                </a:ln>
                <a:solidFill>
                  <a:schemeClr val="tx1"/>
                </a:solidFill>
                <a:effectLst/>
                <a:latin typeface="Montserrat" panose="00000500000000000000" pitchFamily="2" charset="0"/>
              </a:rPr>
              <a:t>, R., Estrada, N., </a:t>
            </a:r>
            <a:r>
              <a:rPr kumimoji="0" lang="en-US" altLang="en-US" sz="1400" b="0" i="0" u="none" strike="noStrike" cap="none" normalizeH="0" baseline="0" dirty="0" err="1">
                <a:ln>
                  <a:noFill/>
                </a:ln>
                <a:solidFill>
                  <a:schemeClr val="tx1"/>
                </a:solidFill>
                <a:effectLst/>
                <a:latin typeface="Montserrat" panose="00000500000000000000" pitchFamily="2" charset="0"/>
              </a:rPr>
              <a:t>DeClerck</a:t>
            </a:r>
            <a:r>
              <a:rPr kumimoji="0" lang="en-US" altLang="en-US" sz="1400" b="0" i="0" u="none" strike="noStrike" cap="none" normalizeH="0" baseline="0" dirty="0">
                <a:ln>
                  <a:noFill/>
                </a:ln>
                <a:solidFill>
                  <a:schemeClr val="tx1"/>
                </a:solidFill>
                <a:effectLst/>
                <a:latin typeface="Montserrat" panose="00000500000000000000" pitchFamily="2" charset="0"/>
              </a:rPr>
              <a:t>, F., Baidu-Forson, J. J., Remans, R., </a:t>
            </a:r>
            <a:r>
              <a:rPr kumimoji="0" lang="en-US" altLang="en-US" sz="1400" b="0" i="0" u="none" strike="noStrike" cap="none" normalizeH="0" baseline="0" dirty="0" err="1">
                <a:ln>
                  <a:noFill/>
                </a:ln>
                <a:solidFill>
                  <a:schemeClr val="tx1"/>
                </a:solidFill>
                <a:effectLst/>
                <a:latin typeface="Montserrat" panose="00000500000000000000" pitchFamily="2" charset="0"/>
              </a:rPr>
              <a:t>Mapedza</a:t>
            </a:r>
            <a:r>
              <a:rPr kumimoji="0" lang="en-US" altLang="en-US" sz="1400" b="0" i="0" u="none" strike="noStrike" cap="none" normalizeH="0" baseline="0" dirty="0">
                <a:ln>
                  <a:noFill/>
                </a:ln>
                <a:solidFill>
                  <a:schemeClr val="tx1"/>
                </a:solidFill>
                <a:effectLst/>
                <a:latin typeface="Montserrat" panose="00000500000000000000" pitchFamily="2" charset="0"/>
              </a:rPr>
              <a:t>, E., Longley, C., </a:t>
            </a:r>
            <a:r>
              <a:rPr kumimoji="0" lang="en-US" altLang="en-US" sz="1400" b="0" i="0" u="none" strike="noStrike" cap="none" normalizeH="0" baseline="0" dirty="0" err="1">
                <a:ln>
                  <a:noFill/>
                </a:ln>
                <a:solidFill>
                  <a:schemeClr val="tx1"/>
                </a:solidFill>
                <a:effectLst/>
                <a:latin typeface="Montserrat" panose="00000500000000000000" pitchFamily="2" charset="0"/>
              </a:rPr>
              <a:t>Muyaule</a:t>
            </a:r>
            <a:r>
              <a:rPr kumimoji="0" lang="en-US" altLang="en-US" sz="1400" b="0" i="0" u="none" strike="noStrike" cap="none" normalizeH="0" baseline="0" dirty="0">
                <a:ln>
                  <a:noFill/>
                </a:ln>
                <a:solidFill>
                  <a:schemeClr val="tx1"/>
                </a:solidFill>
                <a:effectLst/>
                <a:latin typeface="Montserrat" panose="00000500000000000000" pitchFamily="2" charset="0"/>
              </a:rPr>
              <a:t>, C., &amp; Zulu, F. (2014). Collaborative effort to operationalize the gender transformative approach in the </a:t>
            </a:r>
            <a:r>
              <a:rPr kumimoji="0" lang="en-US" altLang="en-US" sz="1400" b="0" i="0" u="none" strike="noStrike" cap="none" normalizeH="0" baseline="0" dirty="0" err="1">
                <a:ln>
                  <a:noFill/>
                </a:ln>
                <a:solidFill>
                  <a:schemeClr val="tx1"/>
                </a:solidFill>
                <a:effectLst/>
                <a:latin typeface="Montserrat" panose="00000500000000000000" pitchFamily="2" charset="0"/>
              </a:rPr>
              <a:t>Barotse</a:t>
            </a:r>
            <a:r>
              <a:rPr kumimoji="0" lang="en-US" altLang="en-US" sz="1400" b="0" i="0" u="none" strike="noStrike" cap="none" normalizeH="0" baseline="0" dirty="0">
                <a:ln>
                  <a:noFill/>
                </a:ln>
                <a:solidFill>
                  <a:schemeClr val="tx1"/>
                </a:solidFill>
                <a:effectLst/>
                <a:latin typeface="Montserrat" panose="00000500000000000000" pitchFamily="2" charset="0"/>
              </a:rPr>
              <a:t> Floodplain. Penang, Malaysia: CGIAR Research Program on Aquatic Agricultural Systems. </a:t>
            </a:r>
            <a:r>
              <a:rPr kumimoji="0" lang="en-US" altLang="en-US" sz="1400" b="0" i="1" u="none" strike="noStrike" cap="none" normalizeH="0" baseline="0" dirty="0">
                <a:ln>
                  <a:noFill/>
                </a:ln>
                <a:solidFill>
                  <a:schemeClr val="tx1"/>
                </a:solidFill>
                <a:effectLst/>
                <a:latin typeface="Montserrat" panose="00000500000000000000" pitchFamily="2" charset="0"/>
              </a:rPr>
              <a:t>Program Brief: AAS-2014-38</a:t>
            </a:r>
            <a:r>
              <a:rPr kumimoji="0" lang="en-US" altLang="en-US" sz="1400" b="0" i="0" u="none" strike="noStrike" cap="none" normalizeH="0" baseline="0" dirty="0">
                <a:ln>
                  <a:noFill/>
                </a:ln>
                <a:solidFill>
                  <a:schemeClr val="tx1"/>
                </a:solidFill>
                <a:effectLst/>
                <a:latin typeface="Montserrat" panose="00000500000000000000" pitchFamily="2" charset="0"/>
              </a:rPr>
              <a:t>.</a:t>
            </a:r>
          </a:p>
          <a:p>
            <a:pPr marL="585788" marR="0" lvl="0" indent="-585788"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da Silva Wells, C., Le Borgne, E., Dickinson, N., &amp; de Jong, D. (2011). Documenting change: An introduction to process documentation. (Occasional Paper 47). The Hague, The Netherlands: IRC International Water and Sanitation Centre. </a:t>
            </a:r>
          </a:p>
          <a:p>
            <a:pPr marL="585788" marR="0" lvl="0" indent="-585788"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FAO. (2021). Gender transformative approaches. In FAO – </a:t>
            </a:r>
            <a:r>
              <a:rPr kumimoji="0" lang="en-US" altLang="en-US" sz="1400" b="0" i="1" u="none" strike="noStrike" cap="none" normalizeH="0" baseline="0" dirty="0">
                <a:ln>
                  <a:noFill/>
                </a:ln>
                <a:solidFill>
                  <a:schemeClr val="tx1"/>
                </a:solidFill>
                <a:effectLst/>
                <a:latin typeface="Montserrat" panose="00000500000000000000" pitchFamily="2" charset="0"/>
              </a:rPr>
              <a:t>Joint </a:t>
            </a:r>
            <a:r>
              <a:rPr kumimoji="0" lang="en-US" altLang="en-US" sz="1400" b="0" i="1" u="none" strike="noStrike" cap="none" normalizeH="0" baseline="0" dirty="0" err="1">
                <a:ln>
                  <a:noFill/>
                </a:ln>
                <a:solidFill>
                  <a:schemeClr val="tx1"/>
                </a:solidFill>
                <a:effectLst/>
                <a:latin typeface="Montserrat" panose="00000500000000000000" pitchFamily="2" charset="0"/>
              </a:rPr>
              <a:t>Programme</a:t>
            </a:r>
            <a:r>
              <a:rPr kumimoji="0" lang="en-US" altLang="en-US" sz="1400" b="0" i="1" u="none" strike="noStrike" cap="none" normalizeH="0" baseline="0" dirty="0">
                <a:ln>
                  <a:noFill/>
                </a:ln>
                <a:solidFill>
                  <a:schemeClr val="tx1"/>
                </a:solidFill>
                <a:effectLst/>
                <a:latin typeface="Montserrat" panose="00000500000000000000" pitchFamily="2" charset="0"/>
              </a:rPr>
              <a:t> on Gender Transformative Approaches for Food Security and Nutrition</a:t>
            </a:r>
            <a:r>
              <a:rPr kumimoji="0" lang="en-US" altLang="en-US" sz="1400" b="0" i="0" u="none" strike="noStrike" cap="none" normalizeH="0" baseline="0" dirty="0">
                <a:ln>
                  <a:noFill/>
                </a:ln>
                <a:solidFill>
                  <a:schemeClr val="tx1"/>
                </a:solidFill>
                <a:effectLst/>
                <a:latin typeface="Montserrat" panose="00000500000000000000" pitchFamily="2" charset="0"/>
              </a:rPr>
              <a:t>. Rome.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Montserrat" panose="00000500000000000000" pitchFamily="2" charset="0"/>
            </a:endParaRPr>
          </a:p>
        </p:txBody>
      </p:sp>
      <p:sp>
        <p:nvSpPr>
          <p:cNvPr id="4" name="Title 1">
            <a:extLst>
              <a:ext uri="{FF2B5EF4-FFF2-40B4-BE49-F238E27FC236}">
                <a16:creationId xmlns:a16="http://schemas.microsoft.com/office/drawing/2014/main" id="{7371172A-7222-827D-66D1-9E7AD681226D}"/>
              </a:ext>
            </a:extLst>
          </p:cNvPr>
          <p:cNvSpPr txBox="1">
            <a:spLocks/>
          </p:cNvSpPr>
          <p:nvPr/>
        </p:nvSpPr>
        <p:spPr>
          <a:xfrm>
            <a:off x="600009" y="149664"/>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References</a:t>
            </a:r>
          </a:p>
        </p:txBody>
      </p:sp>
    </p:spTree>
    <p:extLst>
      <p:ext uri="{BB962C8B-B14F-4D97-AF65-F5344CB8AC3E}">
        <p14:creationId xmlns:p14="http://schemas.microsoft.com/office/powerpoint/2010/main" val="4826485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DDC45-CCB3-EC59-AC16-B4FA8941662A}"/>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8279CF20-FDD7-A1C0-5C52-27180D30E1A5}"/>
              </a:ext>
            </a:extLst>
          </p:cNvPr>
          <p:cNvSpPr txBox="1">
            <a:spLocks/>
          </p:cNvSpPr>
          <p:nvPr/>
        </p:nvSpPr>
        <p:spPr>
          <a:xfrm>
            <a:off x="600009" y="1791371"/>
            <a:ext cx="11352505" cy="412610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36575" indent="-536575" eaLnBrk="0" fontAlgn="base" hangingPunct="0">
              <a:lnSpc>
                <a:spcPct val="100000"/>
              </a:lnSpc>
              <a:spcBef>
                <a:spcPct val="0"/>
              </a:spcBef>
              <a:spcAft>
                <a:spcPct val="0"/>
              </a:spcAft>
              <a:buClrTx/>
              <a:buNone/>
            </a:pPr>
            <a:r>
              <a:rPr kumimoji="0" lang="en-US" altLang="en-US" sz="1400" b="0" i="0" u="none" strike="noStrike" cap="none" normalizeH="0" baseline="0" dirty="0">
                <a:ln>
                  <a:noFill/>
                </a:ln>
                <a:solidFill>
                  <a:schemeClr val="tx1"/>
                </a:solidFill>
                <a:effectLst/>
                <a:latin typeface="Montserrat" panose="00000500000000000000" pitchFamily="2" charset="0"/>
              </a:rPr>
              <a:t>FAO, IFAD, &amp; WFP. (2020). Gender transformative approaches for food security, improved nutrition and sustainable agriculture – A compendium of fifteen good practices. Rome. </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FAO, IFAD, &amp; WFP. (2024a). Step-by-step guide to integrating a gender transformative approach throughout the project cycle. Rome. </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FAO, IFAD, &amp; WFP. (2024b). Theory of change for gender transformative programming for food security, nutrition and sustainable agriculture – Technical note. Rome.</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FHI360. (2012). Gender integration framework: How to integrate gender in every aspect of our work. </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Hillenbrand, E., Karim, N., Mohanraj, P., &amp; Wu, D. (2015). Measuring gender transformative change: A review of literature and promising practices. </a:t>
            </a:r>
            <a:r>
              <a:rPr kumimoji="0" lang="en-US" altLang="en-US" sz="1400" b="0" i="1" u="none" strike="noStrike" cap="none" normalizeH="0" baseline="0" dirty="0">
                <a:ln>
                  <a:noFill/>
                </a:ln>
                <a:solidFill>
                  <a:schemeClr val="tx1"/>
                </a:solidFill>
                <a:effectLst/>
                <a:latin typeface="Montserrat" panose="00000500000000000000" pitchFamily="2" charset="0"/>
              </a:rPr>
              <a:t>CARE USA Working Paper</a:t>
            </a:r>
            <a:r>
              <a:rPr kumimoji="0" lang="en-US" altLang="en-US" sz="1400" b="0" i="0" u="none" strike="noStrike" cap="none" normalizeH="0" baseline="0" dirty="0">
                <a:ln>
                  <a:noFill/>
                </a:ln>
                <a:solidFill>
                  <a:schemeClr val="tx1"/>
                </a:solidFill>
                <a:effectLst/>
                <a:latin typeface="Montserrat" panose="00000500000000000000" pitchFamily="2" charset="0"/>
              </a:rPr>
              <a:t>.</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Hilly, Z., Schwarz, A.-M., &amp; </a:t>
            </a:r>
            <a:r>
              <a:rPr kumimoji="0" lang="en-US" altLang="en-US" sz="1400" b="0" i="0" u="none" strike="noStrike" cap="none" normalizeH="0" baseline="0" dirty="0" err="1">
                <a:ln>
                  <a:noFill/>
                </a:ln>
                <a:solidFill>
                  <a:schemeClr val="tx1"/>
                </a:solidFill>
                <a:effectLst/>
                <a:latin typeface="Montserrat" panose="00000500000000000000" pitchFamily="2" charset="0"/>
              </a:rPr>
              <a:t>Boso</a:t>
            </a:r>
            <a:r>
              <a:rPr kumimoji="0" lang="en-US" altLang="en-US" sz="1400" b="0" i="0" u="none" strike="noStrike" cap="none" normalizeH="0" baseline="0" dirty="0">
                <a:ln>
                  <a:noFill/>
                </a:ln>
                <a:solidFill>
                  <a:schemeClr val="tx1"/>
                </a:solidFill>
                <a:effectLst/>
                <a:latin typeface="Montserrat" panose="00000500000000000000" pitchFamily="2" charset="0"/>
              </a:rPr>
              <a:t>, D. (2012). Strengthening the role of women in community-based marine resource management: Lessons learned from community workshops. </a:t>
            </a:r>
            <a:r>
              <a:rPr kumimoji="0" lang="en-US" altLang="en-US" sz="1400" b="0" i="1" u="none" strike="noStrike" cap="none" normalizeH="0" baseline="0" dirty="0">
                <a:ln>
                  <a:noFill/>
                </a:ln>
                <a:solidFill>
                  <a:schemeClr val="tx1"/>
                </a:solidFill>
                <a:effectLst/>
                <a:latin typeface="Montserrat" panose="00000500000000000000" pitchFamily="2" charset="0"/>
              </a:rPr>
              <a:t>SPC Women Fish. Inf. Bull., 22</a:t>
            </a:r>
            <a:r>
              <a:rPr kumimoji="0" lang="en-US" altLang="en-US" sz="1400" b="0" i="0" u="none" strike="noStrike" cap="none" normalizeH="0" baseline="0" dirty="0">
                <a:ln>
                  <a:noFill/>
                </a:ln>
                <a:solidFill>
                  <a:schemeClr val="tx1"/>
                </a:solidFill>
                <a:effectLst/>
                <a:latin typeface="Montserrat" panose="00000500000000000000" pitchFamily="2" charset="0"/>
              </a:rPr>
              <a:t>, 29–35.</a:t>
            </a:r>
          </a:p>
          <a:p>
            <a:pPr marL="536575" indent="-536575" eaLnBrk="0" fontAlgn="base" hangingPunct="0">
              <a:lnSpc>
                <a:spcPct val="100000"/>
              </a:lnSpc>
              <a:spcBef>
                <a:spcPct val="0"/>
              </a:spcBef>
              <a:spcAft>
                <a:spcPct val="0"/>
              </a:spcAft>
              <a:buClrTx/>
              <a:buNone/>
            </a:pPr>
            <a:r>
              <a:rPr kumimoji="0" lang="en-US" altLang="en-US" sz="1400" b="0" i="0" u="none" strike="noStrike" cap="none" normalizeH="0" baseline="0" dirty="0">
                <a:ln>
                  <a:noFill/>
                </a:ln>
                <a:solidFill>
                  <a:schemeClr val="tx1"/>
                </a:solidFill>
                <a:effectLst/>
                <a:latin typeface="Montserrat" panose="00000500000000000000" pitchFamily="2" charset="0"/>
              </a:rPr>
              <a:t>Institute for Reproductive Health (IRH). (2020). Social norms exploration tool. Retrieved from: </a:t>
            </a:r>
            <a:r>
              <a:rPr lang="en-US" sz="1400" dirty="0">
                <a:effectLst/>
                <a:latin typeface="Montserrat" panose="00000500000000000000" pitchFamily="2" charset="0"/>
                <a:hlinkClick r:id="rId3"/>
              </a:rPr>
              <a:t>https://www.irh.org/social-norms-training-curriculum/</a:t>
            </a:r>
            <a:r>
              <a:rPr lang="en-US" sz="1400" dirty="0">
                <a:effectLst/>
                <a:latin typeface="Montserrat" panose="00000500000000000000" pitchFamily="2" charset="0"/>
              </a:rPr>
              <a:t> </a:t>
            </a:r>
          </a:p>
          <a:p>
            <a:pPr marL="536575" indent="-536575" eaLnBrk="0" fontAlgn="base" hangingPunct="0">
              <a:lnSpc>
                <a:spcPct val="100000"/>
              </a:lnSpc>
              <a:spcBef>
                <a:spcPct val="0"/>
              </a:spcBef>
              <a:spcAft>
                <a:spcPct val="0"/>
              </a:spcAft>
              <a:buClrTx/>
              <a:buNone/>
            </a:pPr>
            <a:r>
              <a:rPr kumimoji="0" lang="en-US" altLang="en-US" sz="1400" b="0" i="0" u="none" strike="noStrike" cap="none" normalizeH="0" baseline="0" dirty="0">
                <a:ln>
                  <a:noFill/>
                </a:ln>
                <a:solidFill>
                  <a:schemeClr val="tx1"/>
                </a:solidFill>
                <a:effectLst/>
                <a:latin typeface="Montserrat" panose="00000500000000000000" pitchFamily="2" charset="0"/>
              </a:rPr>
              <a:t>Institute for Reproductive Health (IRH). (2022). Passages social norms training curriculum. Retrieved from: </a:t>
            </a:r>
            <a:r>
              <a:rPr lang="en-US" sz="1400" dirty="0">
                <a:effectLst/>
                <a:latin typeface="Montserrat" panose="00000500000000000000" pitchFamily="2" charset="0"/>
                <a:hlinkClick r:id="rId3"/>
              </a:rPr>
              <a:t>https://www.irh.org/social-norms-training-curriculum/</a:t>
            </a:r>
            <a:r>
              <a:rPr lang="en-US" sz="1400" dirty="0">
                <a:effectLst/>
                <a:latin typeface="Montserrat" panose="00000500000000000000" pitchFamily="2" charset="0"/>
              </a:rPr>
              <a:t> </a:t>
            </a:r>
          </a:p>
          <a:p>
            <a:pPr marL="536575" indent="-536575" eaLnBrk="0" fontAlgn="base" hangingPunct="0">
              <a:lnSpc>
                <a:spcPct val="100000"/>
              </a:lnSpc>
              <a:spcBef>
                <a:spcPct val="0"/>
              </a:spcBef>
              <a:spcAft>
                <a:spcPct val="0"/>
              </a:spcAft>
              <a:buClrTx/>
              <a:buNone/>
            </a:pPr>
            <a:r>
              <a:rPr kumimoji="0" lang="en-US" altLang="en-US" sz="1400" b="0" i="0" u="none" strike="noStrike" cap="none" normalizeH="0" baseline="0" dirty="0">
                <a:ln>
                  <a:noFill/>
                </a:ln>
                <a:solidFill>
                  <a:schemeClr val="tx1"/>
                </a:solidFill>
                <a:effectLst/>
                <a:latin typeface="Montserrat" panose="00000500000000000000" pitchFamily="2" charset="0"/>
              </a:rPr>
              <a:t>Jhpiego. (2016). Gender analysis toolkit for health systems. Retrieved from: </a:t>
            </a:r>
            <a:r>
              <a:rPr lang="en-US" sz="1400" dirty="0">
                <a:latin typeface="Montserrat" pitchFamily="2" charset="77"/>
              </a:rPr>
              <a:t>https://gender.jhpiego.org/analysistoolkit/</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Johnson, N., </a:t>
            </a:r>
            <a:r>
              <a:rPr kumimoji="0" lang="en-US" altLang="en-US" sz="1400" b="0" i="0" u="none" strike="noStrike" cap="none" normalizeH="0" baseline="0" dirty="0" err="1">
                <a:ln>
                  <a:noFill/>
                </a:ln>
                <a:solidFill>
                  <a:schemeClr val="tx1"/>
                </a:solidFill>
                <a:effectLst/>
                <a:latin typeface="Montserrat" panose="00000500000000000000" pitchFamily="2" charset="0"/>
              </a:rPr>
              <a:t>Balagamwala</a:t>
            </a:r>
            <a:r>
              <a:rPr kumimoji="0" lang="en-US" altLang="en-US" sz="1400" b="0" i="0" u="none" strike="noStrike" cap="none" normalizeH="0" baseline="0" dirty="0">
                <a:ln>
                  <a:noFill/>
                </a:ln>
                <a:solidFill>
                  <a:schemeClr val="tx1"/>
                </a:solidFill>
                <a:effectLst/>
                <a:latin typeface="Montserrat" panose="00000500000000000000" pitchFamily="2" charset="0"/>
              </a:rPr>
              <a:t>, M., </a:t>
            </a:r>
            <a:r>
              <a:rPr kumimoji="0" lang="en-US" altLang="en-US" sz="1400" b="0" i="0" u="none" strike="noStrike" cap="none" normalizeH="0" baseline="0" dirty="0" err="1">
                <a:ln>
                  <a:noFill/>
                </a:ln>
                <a:solidFill>
                  <a:schemeClr val="tx1"/>
                </a:solidFill>
                <a:effectLst/>
                <a:latin typeface="Montserrat" panose="00000500000000000000" pitchFamily="2" charset="0"/>
              </a:rPr>
              <a:t>Pinkstaff</a:t>
            </a:r>
            <a:r>
              <a:rPr kumimoji="0" lang="en-US" altLang="en-US" sz="1400" b="0" i="0" u="none" strike="noStrike" cap="none" normalizeH="0" baseline="0" dirty="0">
                <a:ln>
                  <a:noFill/>
                </a:ln>
                <a:solidFill>
                  <a:schemeClr val="tx1"/>
                </a:solidFill>
                <a:effectLst/>
                <a:latin typeface="Montserrat" panose="00000500000000000000" pitchFamily="2" charset="0"/>
              </a:rPr>
              <a:t>, C., Theis, S., </a:t>
            </a:r>
            <a:r>
              <a:rPr kumimoji="0" lang="en-US" altLang="en-US" sz="1400" b="0" i="0" u="none" strike="noStrike" cap="none" normalizeH="0" baseline="0" dirty="0" err="1">
                <a:ln>
                  <a:noFill/>
                </a:ln>
                <a:solidFill>
                  <a:schemeClr val="tx1"/>
                </a:solidFill>
                <a:effectLst/>
                <a:latin typeface="Montserrat" panose="00000500000000000000" pitchFamily="2" charset="0"/>
              </a:rPr>
              <a:t>Meinzen</a:t>
            </a:r>
            <a:r>
              <a:rPr kumimoji="0" lang="en-US" altLang="en-US" sz="1400" b="0" i="0" u="none" strike="noStrike" cap="none" normalizeH="0" baseline="0" dirty="0">
                <a:ln>
                  <a:noFill/>
                </a:ln>
                <a:solidFill>
                  <a:schemeClr val="tx1"/>
                </a:solidFill>
                <a:effectLst/>
                <a:latin typeface="Montserrat" panose="00000500000000000000" pitchFamily="2" charset="0"/>
              </a:rPr>
              <a:t>-Dick, R., &amp; Quisumbing, A. (2018). How do agricultural development 	projects empower women? Linking strategies with expected outcomes. </a:t>
            </a:r>
            <a:r>
              <a:rPr kumimoji="0" lang="en-US" altLang="en-US" sz="1400" b="0" i="1" u="none" strike="noStrike" cap="none" normalizeH="0" baseline="0" dirty="0">
                <a:ln>
                  <a:noFill/>
                </a:ln>
                <a:solidFill>
                  <a:schemeClr val="tx1"/>
                </a:solidFill>
                <a:effectLst/>
                <a:latin typeface="Montserrat" panose="00000500000000000000" pitchFamily="2" charset="0"/>
              </a:rPr>
              <a:t>Journal of Gender, Agriculture and Food Security, 3</a:t>
            </a:r>
            <a:r>
              <a:rPr kumimoji="0" lang="en-US" altLang="en-US" sz="1400" b="0" i="0" u="none" strike="noStrike" cap="none" normalizeH="0" baseline="0" dirty="0">
                <a:ln>
                  <a:noFill/>
                </a:ln>
                <a:solidFill>
                  <a:schemeClr val="tx1"/>
                </a:solidFill>
                <a:effectLst/>
                <a:latin typeface="Montserrat" panose="00000500000000000000" pitchFamily="2" charset="0"/>
              </a:rPr>
              <a:t>(2), 1–19.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Montserrat" panose="00000500000000000000" pitchFamily="2" charset="0"/>
            </a:endParaRPr>
          </a:p>
          <a:p>
            <a:pPr marL="0" indent="0" eaLnBrk="0" fontAlgn="base" hangingPunct="0">
              <a:lnSpc>
                <a:spcPct val="100000"/>
              </a:lnSpc>
              <a:spcBef>
                <a:spcPct val="0"/>
              </a:spcBef>
              <a:spcAft>
                <a:spcPct val="0"/>
              </a:spcAft>
              <a:buClrTx/>
              <a:buNone/>
            </a:pPr>
            <a:endParaRPr lang="en-US" sz="1400" dirty="0">
              <a:latin typeface="Montserrat" pitchFamily="2" charset="77"/>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Montserrat" panose="00000500000000000000" pitchFamily="2" charset="0"/>
            </a:endParaRPr>
          </a:p>
          <a:p>
            <a:pPr marL="514350" indent="-285750">
              <a:spcBef>
                <a:spcPts val="0"/>
              </a:spcBef>
              <a:buClr>
                <a:srgbClr val="A2287E"/>
              </a:buClr>
            </a:pPr>
            <a:endParaRPr lang="en-US" sz="1400" dirty="0">
              <a:effectLst/>
              <a:latin typeface="Montserrat" pitchFamily="2" charset="77"/>
            </a:endParaRPr>
          </a:p>
        </p:txBody>
      </p:sp>
      <p:sp>
        <p:nvSpPr>
          <p:cNvPr id="4" name="Title 1">
            <a:extLst>
              <a:ext uri="{FF2B5EF4-FFF2-40B4-BE49-F238E27FC236}">
                <a16:creationId xmlns:a16="http://schemas.microsoft.com/office/drawing/2014/main" id="{3001EED6-4A24-7782-8432-39DE3999F2DD}"/>
              </a:ext>
            </a:extLst>
          </p:cNvPr>
          <p:cNvSpPr txBox="1">
            <a:spLocks/>
          </p:cNvSpPr>
          <p:nvPr/>
        </p:nvSpPr>
        <p:spPr>
          <a:xfrm>
            <a:off x="600009" y="149664"/>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References</a:t>
            </a:r>
          </a:p>
        </p:txBody>
      </p:sp>
    </p:spTree>
    <p:extLst>
      <p:ext uri="{BB962C8B-B14F-4D97-AF65-F5344CB8AC3E}">
        <p14:creationId xmlns:p14="http://schemas.microsoft.com/office/powerpoint/2010/main" val="206972879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61265F-E462-6858-FB05-81D5B55C46FF}"/>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AA47053F-668E-E8BE-2385-18C289691802}"/>
              </a:ext>
            </a:extLst>
          </p:cNvPr>
          <p:cNvSpPr txBox="1">
            <a:spLocks/>
          </p:cNvSpPr>
          <p:nvPr/>
        </p:nvSpPr>
        <p:spPr>
          <a:xfrm>
            <a:off x="600009" y="1830561"/>
            <a:ext cx="11189220" cy="412610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36575" indent="-536575" eaLnBrk="0" fontAlgn="base" hangingPunct="0">
              <a:lnSpc>
                <a:spcPct val="100000"/>
              </a:lnSpc>
              <a:spcBef>
                <a:spcPct val="0"/>
              </a:spcBef>
              <a:spcAft>
                <a:spcPct val="0"/>
              </a:spcAft>
              <a:buClrTx/>
              <a:buNone/>
            </a:pPr>
            <a:r>
              <a:rPr kumimoji="0" lang="en-US" altLang="en-US" sz="1400" b="0" i="0" u="none" strike="noStrike" cap="none" normalizeH="0" baseline="0" dirty="0">
                <a:ln>
                  <a:noFill/>
                </a:ln>
                <a:solidFill>
                  <a:schemeClr val="tx1"/>
                </a:solidFill>
                <a:effectLst/>
                <a:latin typeface="Montserrat" panose="00000500000000000000" pitchFamily="2" charset="0"/>
              </a:rPr>
              <a:t>Kantor, P. (2013). Transforming gender relations: Key to positive development outcomes in aquatic agricultural systems. </a:t>
            </a:r>
            <a:r>
              <a:rPr kumimoji="0" lang="en-US" altLang="en-US" sz="1400" b="0" i="1" u="none" strike="noStrike" cap="none" normalizeH="0" baseline="0" dirty="0">
                <a:ln>
                  <a:noFill/>
                </a:ln>
                <a:solidFill>
                  <a:schemeClr val="tx1"/>
                </a:solidFill>
                <a:effectLst/>
                <a:latin typeface="Montserrat" panose="00000500000000000000" pitchFamily="2" charset="0"/>
              </a:rPr>
              <a:t>Brief AAS-2013-12</a:t>
            </a:r>
            <a:r>
              <a:rPr kumimoji="0" lang="en-US" altLang="en-US" sz="1400" b="0" i="0" u="none" strike="noStrike" cap="none" normalizeH="0" baseline="0" dirty="0">
                <a:ln>
                  <a:noFill/>
                </a:ln>
                <a:solidFill>
                  <a:schemeClr val="tx1"/>
                </a:solidFill>
                <a:effectLst/>
                <a:latin typeface="Montserrat" panose="00000500000000000000" pitchFamily="2" charset="0"/>
              </a:rPr>
              <a:t>. CGIAR.</a:t>
            </a:r>
          </a:p>
          <a:p>
            <a:pPr marL="536575" indent="-536575" eaLnBrk="0" fontAlgn="base" hangingPunct="0">
              <a:lnSpc>
                <a:spcPct val="100000"/>
              </a:lnSpc>
              <a:spcBef>
                <a:spcPct val="0"/>
              </a:spcBef>
              <a:spcAft>
                <a:spcPct val="0"/>
              </a:spcAft>
              <a:buClrTx/>
              <a:buNone/>
            </a:pPr>
            <a:r>
              <a:rPr kumimoji="0" lang="en-US" altLang="en-US" sz="1400" b="0" i="0" u="none" strike="noStrike" cap="none" normalizeH="0" baseline="0" dirty="0">
                <a:ln>
                  <a:noFill/>
                </a:ln>
                <a:solidFill>
                  <a:schemeClr val="tx1"/>
                </a:solidFill>
                <a:effectLst/>
                <a:latin typeface="Montserrat" panose="00000500000000000000" pitchFamily="2" charset="0"/>
              </a:rPr>
              <a:t>Kleiber, D., Cohen, P., </a:t>
            </a:r>
            <a:r>
              <a:rPr kumimoji="0" lang="en-US" altLang="en-US" sz="1400" b="0" i="0" u="none" strike="noStrike" cap="none" normalizeH="0" baseline="0" dirty="0" err="1">
                <a:ln>
                  <a:noFill/>
                </a:ln>
                <a:solidFill>
                  <a:schemeClr val="tx1"/>
                </a:solidFill>
                <a:effectLst/>
                <a:latin typeface="Montserrat" panose="00000500000000000000" pitchFamily="2" charset="0"/>
              </a:rPr>
              <a:t>Gomese</a:t>
            </a:r>
            <a:r>
              <a:rPr kumimoji="0" lang="en-US" altLang="en-US" sz="1400" b="0" i="0" u="none" strike="noStrike" cap="none" normalizeH="0" baseline="0" dirty="0">
                <a:ln>
                  <a:noFill/>
                </a:ln>
                <a:solidFill>
                  <a:schemeClr val="tx1"/>
                </a:solidFill>
                <a:effectLst/>
                <a:latin typeface="Montserrat" panose="00000500000000000000" pitchFamily="2" charset="0"/>
              </a:rPr>
              <a:t>, C., &amp; McDougall, C. (2019). Gender-integrated research for development in Pacific coastal fisheries. </a:t>
            </a:r>
            <a:r>
              <a:rPr kumimoji="0" lang="en-US" altLang="en-US" sz="1400" b="0" i="1" u="none" strike="noStrike" cap="none" normalizeH="0" baseline="0" dirty="0">
                <a:ln>
                  <a:noFill/>
                </a:ln>
                <a:solidFill>
                  <a:schemeClr val="tx1"/>
                </a:solidFill>
                <a:effectLst/>
                <a:latin typeface="Montserrat" panose="00000500000000000000" pitchFamily="2" charset="0"/>
              </a:rPr>
              <a:t>Program Brief: FISH-2019-02</a:t>
            </a:r>
            <a:r>
              <a:rPr kumimoji="0" lang="en-US" altLang="en-US" sz="1400" b="0" i="0" u="none" strike="noStrike" cap="none" normalizeH="0" baseline="0" dirty="0">
                <a:ln>
                  <a:noFill/>
                </a:ln>
                <a:solidFill>
                  <a:schemeClr val="tx1"/>
                </a:solidFill>
                <a:effectLst/>
                <a:latin typeface="Montserrat" panose="00000500000000000000" pitchFamily="2" charset="0"/>
              </a:rPr>
              <a:t>. Penang, Malaysia: CGIAR Research Program on Fish Agri-Food Systems. </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Koning, A., Ledgerwood, J., &amp; Singh, N. (2021). Addressing gender norms to increase financial inclusion: Designing for impact. </a:t>
            </a:r>
            <a:r>
              <a:rPr kumimoji="0" lang="en-US" altLang="en-US" sz="1400" b="0" i="1" u="none" strike="noStrike" cap="none" normalizeH="0" baseline="0" dirty="0">
                <a:ln>
                  <a:noFill/>
                </a:ln>
                <a:solidFill>
                  <a:schemeClr val="tx1"/>
                </a:solidFill>
                <a:effectLst/>
                <a:latin typeface="Montserrat" panose="00000500000000000000" pitchFamily="2" charset="0"/>
              </a:rPr>
              <a:t>Technical Guide</a:t>
            </a:r>
            <a:r>
              <a:rPr kumimoji="0" lang="en-US" altLang="en-US" sz="1400" b="0" i="0" u="none" strike="noStrike" cap="none" normalizeH="0" baseline="0" dirty="0">
                <a:ln>
                  <a:noFill/>
                </a:ln>
                <a:solidFill>
                  <a:schemeClr val="tx1"/>
                </a:solidFill>
                <a:effectLst/>
                <a:latin typeface="Montserrat" panose="00000500000000000000" pitchFamily="2" charset="0"/>
              </a:rPr>
              <a:t>. Washington, D.C.: CGAP.</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Lau et al. (2021). Gender transformative approaches for advancing gender equality in coral reef social-ecological systems: Good practice and technical brief.</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Lawless, S., Doyle, K., Cohen, P., Eriksson, H., Schwarz, A.-M., </a:t>
            </a:r>
            <a:r>
              <a:rPr kumimoji="0" lang="en-US" altLang="en-US" sz="1400" b="0" i="0" u="none" strike="noStrike" cap="none" normalizeH="0" baseline="0" dirty="0" err="1">
                <a:ln>
                  <a:noFill/>
                </a:ln>
                <a:solidFill>
                  <a:schemeClr val="tx1"/>
                </a:solidFill>
                <a:effectLst/>
                <a:latin typeface="Montserrat" panose="00000500000000000000" pitchFamily="2" charset="0"/>
              </a:rPr>
              <a:t>Teioli</a:t>
            </a:r>
            <a:r>
              <a:rPr kumimoji="0" lang="en-US" altLang="en-US" sz="1400" b="0" i="0" u="none" strike="noStrike" cap="none" normalizeH="0" baseline="0" dirty="0">
                <a:ln>
                  <a:noFill/>
                </a:ln>
                <a:solidFill>
                  <a:schemeClr val="tx1"/>
                </a:solidFill>
                <a:effectLst/>
                <a:latin typeface="Montserrat" panose="00000500000000000000" pitchFamily="2" charset="0"/>
              </a:rPr>
              <a:t>, H., </a:t>
            </a:r>
            <a:r>
              <a:rPr kumimoji="0" lang="en-US" altLang="en-US" sz="1400" b="0" i="0" u="none" strike="noStrike" cap="none" normalizeH="0" baseline="0" dirty="0" err="1">
                <a:ln>
                  <a:noFill/>
                </a:ln>
                <a:solidFill>
                  <a:schemeClr val="tx1"/>
                </a:solidFill>
                <a:effectLst/>
                <a:latin typeface="Montserrat" panose="00000500000000000000" pitchFamily="2" charset="0"/>
              </a:rPr>
              <a:t>Vavekaramui</a:t>
            </a:r>
            <a:r>
              <a:rPr kumimoji="0" lang="en-US" altLang="en-US" sz="1400" b="0" i="0" u="none" strike="noStrike" cap="none" normalizeH="0" baseline="0" dirty="0">
                <a:ln>
                  <a:noFill/>
                </a:ln>
                <a:solidFill>
                  <a:schemeClr val="tx1"/>
                </a:solidFill>
                <a:effectLst/>
                <a:latin typeface="Montserrat" panose="00000500000000000000" pitchFamily="2" charset="0"/>
              </a:rPr>
              <a:t>, A., Wickham, E., </a:t>
            </a:r>
            <a:r>
              <a:rPr kumimoji="0" lang="en-US" altLang="en-US" sz="1400" b="0" i="0" u="none" strike="noStrike" cap="none" normalizeH="0" baseline="0" dirty="0" err="1">
                <a:ln>
                  <a:noFill/>
                </a:ln>
                <a:solidFill>
                  <a:schemeClr val="tx1"/>
                </a:solidFill>
                <a:effectLst/>
                <a:latin typeface="Montserrat" panose="00000500000000000000" pitchFamily="2" charset="0"/>
              </a:rPr>
              <a:t>Masu</a:t>
            </a:r>
            <a:r>
              <a:rPr kumimoji="0" lang="en-US" altLang="en-US" sz="1400" b="0" i="0" u="none" strike="noStrike" cap="none" normalizeH="0" baseline="0" dirty="0">
                <a:ln>
                  <a:noFill/>
                </a:ln>
                <a:solidFill>
                  <a:schemeClr val="tx1"/>
                </a:solidFill>
                <a:effectLst/>
                <a:latin typeface="Montserrat" panose="00000500000000000000" pitchFamily="2" charset="0"/>
              </a:rPr>
              <a:t>, R., Panda, R., &amp; </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McDougall, C. (2017). Considering gender: Practical guidance for rural development initiatives in Solomon Islands. Penang.</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Mayoux</a:t>
            </a:r>
            <a:r>
              <a:rPr kumimoji="0" lang="en-US" altLang="en-US" sz="1400" b="0" i="0" u="none" strike="noStrike" cap="none" normalizeH="0" baseline="0" dirty="0">
                <a:ln>
                  <a:noFill/>
                </a:ln>
                <a:solidFill>
                  <a:schemeClr val="tx1"/>
                </a:solidFill>
                <a:effectLst/>
                <a:latin typeface="Montserrat" panose="00000500000000000000" pitchFamily="2" charset="0"/>
              </a:rPr>
              <a:t>, L. (2019). Interview on Gender Action Learning System (GALS). In Game Change Network.</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Mullinax, M., Hart, J., &amp; Garcia, A. V. (2018). Using research for gender-transformative change: Principles and practice. Ottawa: International Development Research Centre (IDRC) and Boston: American Jewish World Service (AJWS). </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err="1">
                <a:ln>
                  <a:noFill/>
                </a:ln>
                <a:solidFill>
                  <a:schemeClr val="tx1"/>
                </a:solidFill>
                <a:effectLst/>
                <a:latin typeface="Montserrat" panose="00000500000000000000" pitchFamily="2" charset="0"/>
              </a:rPr>
              <a:t>Mwakanyamale</a:t>
            </a:r>
            <a:r>
              <a:rPr kumimoji="0" lang="en-US" altLang="en-US" sz="1400" b="0" i="0" u="none" strike="noStrike" cap="none" normalizeH="0" baseline="0" dirty="0">
                <a:ln>
                  <a:noFill/>
                </a:ln>
                <a:solidFill>
                  <a:schemeClr val="tx1"/>
                </a:solidFill>
                <a:effectLst/>
                <a:latin typeface="Montserrat" panose="00000500000000000000" pitchFamily="2" charset="0"/>
              </a:rPr>
              <a:t>, D., </a:t>
            </a:r>
            <a:r>
              <a:rPr kumimoji="0" lang="en-US" altLang="en-US" sz="1400" b="0" i="0" u="none" strike="noStrike" cap="none" normalizeH="0" baseline="0" dirty="0" err="1">
                <a:ln>
                  <a:noFill/>
                </a:ln>
                <a:solidFill>
                  <a:schemeClr val="tx1"/>
                </a:solidFill>
                <a:effectLst/>
                <a:latin typeface="Montserrat" panose="00000500000000000000" pitchFamily="2" charset="0"/>
              </a:rPr>
              <a:t>Msita</a:t>
            </a:r>
            <a:r>
              <a:rPr kumimoji="0" lang="en-US" altLang="en-US" sz="1400" b="0" i="0" u="none" strike="noStrike" cap="none" normalizeH="0" baseline="0" dirty="0">
                <a:ln>
                  <a:noFill/>
                </a:ln>
                <a:solidFill>
                  <a:schemeClr val="tx1"/>
                </a:solidFill>
                <a:effectLst/>
                <a:latin typeface="Montserrat" panose="00000500000000000000" pitchFamily="2" charset="0"/>
              </a:rPr>
              <a:t>, S., Cole, S., Adeyeye, O., Seymour, G., Ferguson, N., </a:t>
            </a:r>
            <a:r>
              <a:rPr kumimoji="0" lang="en-US" altLang="en-US" sz="1400" b="0" i="0" u="none" strike="noStrike" cap="none" normalizeH="0" baseline="0" dirty="0" err="1">
                <a:ln>
                  <a:noFill/>
                </a:ln>
                <a:solidFill>
                  <a:schemeClr val="tx1"/>
                </a:solidFill>
                <a:effectLst/>
                <a:latin typeface="Montserrat" panose="00000500000000000000" pitchFamily="2" charset="0"/>
              </a:rPr>
              <a:t>Feleke</a:t>
            </a:r>
            <a:r>
              <a:rPr kumimoji="0" lang="en-US" altLang="en-US" sz="1400" b="0" i="0" u="none" strike="noStrike" cap="none" normalizeH="0" baseline="0" dirty="0">
                <a:ln>
                  <a:noFill/>
                </a:ln>
                <a:solidFill>
                  <a:schemeClr val="tx1"/>
                </a:solidFill>
                <a:effectLst/>
                <a:latin typeface="Montserrat" panose="00000500000000000000" pitchFamily="2" charset="0"/>
              </a:rPr>
              <a:t>, S., Jeremiah, A., Rietveld, A., </a:t>
            </a:r>
            <a:r>
              <a:rPr kumimoji="0" lang="en-US" altLang="en-US" sz="1400" b="0" i="0" u="none" strike="noStrike" cap="none" normalizeH="0" baseline="0" dirty="0" err="1">
                <a:ln>
                  <a:noFill/>
                </a:ln>
                <a:solidFill>
                  <a:schemeClr val="tx1"/>
                </a:solidFill>
                <a:effectLst/>
                <a:latin typeface="Montserrat" panose="00000500000000000000" pitchFamily="2" charset="0"/>
              </a:rPr>
              <a:t>Mudege</a:t>
            </a:r>
            <a:r>
              <a:rPr kumimoji="0" lang="en-US" altLang="en-US" sz="1400" b="0" i="0" u="none" strike="noStrike" cap="none" normalizeH="0" baseline="0" dirty="0">
                <a:ln>
                  <a:noFill/>
                </a:ln>
                <a:solidFill>
                  <a:schemeClr val="tx1"/>
                </a:solidFill>
                <a:effectLst/>
                <a:latin typeface="Montserrat" panose="00000500000000000000" pitchFamily="2" charset="0"/>
              </a:rPr>
              <a:t>, N., </a:t>
            </a:r>
            <a:r>
              <a:rPr kumimoji="0" lang="en-US" altLang="en-US" sz="1400" b="0" i="0" u="none" strike="noStrike" cap="none" normalizeH="0" baseline="0" dirty="0" err="1">
                <a:ln>
                  <a:noFill/>
                </a:ln>
                <a:solidFill>
                  <a:schemeClr val="tx1"/>
                </a:solidFill>
                <a:effectLst/>
                <a:latin typeface="Montserrat" panose="00000500000000000000" pitchFamily="2" charset="0"/>
              </a:rPr>
              <a:t>Achandi</a:t>
            </a:r>
            <a:r>
              <a:rPr kumimoji="0" lang="en-US" altLang="en-US" sz="1400" b="0" i="0" u="none" strike="noStrike" cap="none" normalizeH="0" baseline="0" dirty="0">
                <a:ln>
                  <a:noFill/>
                </a:ln>
                <a:solidFill>
                  <a:schemeClr val="tx1"/>
                </a:solidFill>
                <a:effectLst/>
                <a:latin typeface="Montserrat" panose="00000500000000000000" pitchFamily="2" charset="0"/>
              </a:rPr>
              <a:t>, E., Costenbader, E., Heckert, J., &amp; </a:t>
            </a:r>
            <a:r>
              <a:rPr kumimoji="0" lang="en-US" altLang="en-US" sz="1400" b="0" i="0" u="none" strike="noStrike" cap="none" normalizeH="0" baseline="0" dirty="0" err="1">
                <a:ln>
                  <a:noFill/>
                </a:ln>
                <a:solidFill>
                  <a:schemeClr val="tx1"/>
                </a:solidFill>
                <a:effectLst/>
                <a:latin typeface="Montserrat" panose="00000500000000000000" pitchFamily="2" charset="0"/>
              </a:rPr>
              <a:t>Galiè</a:t>
            </a:r>
            <a:r>
              <a:rPr kumimoji="0" lang="en-US" altLang="en-US" sz="1400" b="0" i="0" u="none" strike="noStrike" cap="none" normalizeH="0" baseline="0" dirty="0">
                <a:ln>
                  <a:noFill/>
                </a:ln>
                <a:solidFill>
                  <a:schemeClr val="tx1"/>
                </a:solidFill>
                <a:effectLst/>
                <a:latin typeface="Montserrat" panose="00000500000000000000" pitchFamily="2" charset="0"/>
              </a:rPr>
              <a:t>, A. (2024). Identifying leverage points and levers to reduce normative constraints in agrifood systems in Tanzania and Nigeria. Report. CGIAR Gender Equality Initiative. </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Reason, P., &amp; Bradbury, H. (Eds.). (2008). </a:t>
            </a:r>
            <a:r>
              <a:rPr kumimoji="0" lang="en-US" altLang="en-US" sz="1400" b="0" i="1" u="none" strike="noStrike" cap="none" normalizeH="0" baseline="0" dirty="0">
                <a:ln>
                  <a:noFill/>
                </a:ln>
                <a:solidFill>
                  <a:schemeClr val="tx1"/>
                </a:solidFill>
                <a:effectLst/>
                <a:latin typeface="Montserrat" panose="00000500000000000000" pitchFamily="2" charset="0"/>
              </a:rPr>
              <a:t>The SAGE handbook of action research: Participative inquiry and practice</a:t>
            </a:r>
            <a:r>
              <a:rPr kumimoji="0" lang="en-US" altLang="en-US" sz="1400" b="0" i="0" u="none" strike="noStrike" cap="none" normalizeH="0" baseline="0" dirty="0">
                <a:ln>
                  <a:noFill/>
                </a:ln>
                <a:solidFill>
                  <a:schemeClr val="tx1"/>
                </a:solidFill>
                <a:effectLst/>
                <a:latin typeface="Montserrat" panose="00000500000000000000" pitchFamily="2" charset="0"/>
              </a:rPr>
              <a:t> (2nd ed.). London, Thousand Oaks, New Delhi: Sage Publications.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Montserrat" panose="00000500000000000000" pitchFamily="2" charset="0"/>
            </a:endParaRPr>
          </a:p>
          <a:p>
            <a:pPr marL="514350" indent="-285750">
              <a:spcBef>
                <a:spcPts val="0"/>
              </a:spcBef>
              <a:buClr>
                <a:srgbClr val="A2287E"/>
              </a:buClr>
            </a:pPr>
            <a:endParaRPr lang="en-US" sz="1400" dirty="0">
              <a:effectLst/>
              <a:latin typeface="Montserrat" pitchFamily="2" charset="77"/>
            </a:endParaRPr>
          </a:p>
        </p:txBody>
      </p:sp>
      <p:sp>
        <p:nvSpPr>
          <p:cNvPr id="4" name="Title 1">
            <a:extLst>
              <a:ext uri="{FF2B5EF4-FFF2-40B4-BE49-F238E27FC236}">
                <a16:creationId xmlns:a16="http://schemas.microsoft.com/office/drawing/2014/main" id="{7466B975-614A-5244-C281-046C9C6824EC}"/>
              </a:ext>
            </a:extLst>
          </p:cNvPr>
          <p:cNvSpPr txBox="1">
            <a:spLocks/>
          </p:cNvSpPr>
          <p:nvPr/>
        </p:nvSpPr>
        <p:spPr>
          <a:xfrm>
            <a:off x="600009" y="149664"/>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References</a:t>
            </a:r>
          </a:p>
        </p:txBody>
      </p:sp>
    </p:spTree>
    <p:extLst>
      <p:ext uri="{BB962C8B-B14F-4D97-AF65-F5344CB8AC3E}">
        <p14:creationId xmlns:p14="http://schemas.microsoft.com/office/powerpoint/2010/main" val="13016788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5C4B5-291D-E000-1F1C-89315C68C260}"/>
            </a:ext>
          </a:extLst>
        </p:cNvPr>
        <p:cNvGrpSpPr/>
        <p:nvPr/>
      </p:nvGrpSpPr>
      <p:grpSpPr>
        <a:xfrm>
          <a:off x="0" y="0"/>
          <a:ext cx="0" cy="0"/>
          <a:chOff x="0" y="0"/>
          <a:chExt cx="0" cy="0"/>
        </a:xfrm>
      </p:grpSpPr>
      <p:sp>
        <p:nvSpPr>
          <p:cNvPr id="3" name="Text Placeholder 1">
            <a:extLst>
              <a:ext uri="{FF2B5EF4-FFF2-40B4-BE49-F238E27FC236}">
                <a16:creationId xmlns:a16="http://schemas.microsoft.com/office/drawing/2014/main" id="{932F7864-56C2-9FFD-A2FE-14A9105431EF}"/>
              </a:ext>
            </a:extLst>
          </p:cNvPr>
          <p:cNvSpPr txBox="1">
            <a:spLocks/>
          </p:cNvSpPr>
          <p:nvPr/>
        </p:nvSpPr>
        <p:spPr>
          <a:xfrm>
            <a:off x="600009" y="1852541"/>
            <a:ext cx="11140234" cy="31529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Seymour, G., Cole, S., Costenbader, E., </a:t>
            </a:r>
            <a:r>
              <a:rPr kumimoji="0" lang="en-US" altLang="en-US" sz="1400" b="0" i="0" u="none" strike="noStrike" cap="none" normalizeH="0" baseline="0" dirty="0" err="1">
                <a:ln>
                  <a:noFill/>
                </a:ln>
                <a:solidFill>
                  <a:schemeClr val="tx1"/>
                </a:solidFill>
                <a:effectLst/>
                <a:latin typeface="Montserrat" panose="00000500000000000000" pitchFamily="2" charset="0"/>
              </a:rPr>
              <a:t>Mwakanyamale</a:t>
            </a:r>
            <a:r>
              <a:rPr kumimoji="0" lang="en-US" altLang="en-US" sz="1400" b="0" i="0" u="none" strike="noStrike" cap="none" normalizeH="0" baseline="0" dirty="0">
                <a:ln>
                  <a:noFill/>
                </a:ln>
                <a:solidFill>
                  <a:schemeClr val="tx1"/>
                </a:solidFill>
                <a:effectLst/>
                <a:latin typeface="Montserrat" panose="00000500000000000000" pitchFamily="2" charset="0"/>
              </a:rPr>
              <a:t>, D., Adeyeye, O., </a:t>
            </a:r>
            <a:r>
              <a:rPr kumimoji="0" lang="en-US" altLang="en-US" sz="1400" b="0" i="0" u="none" strike="noStrike" cap="none" normalizeH="0" baseline="0" dirty="0" err="1">
                <a:ln>
                  <a:noFill/>
                </a:ln>
                <a:solidFill>
                  <a:schemeClr val="tx1"/>
                </a:solidFill>
                <a:effectLst/>
                <a:latin typeface="Montserrat" panose="00000500000000000000" pitchFamily="2" charset="0"/>
              </a:rPr>
              <a:t>Feleke</a:t>
            </a:r>
            <a:r>
              <a:rPr kumimoji="0" lang="en-US" altLang="en-US" sz="1400" b="0" i="0" u="none" strike="noStrike" cap="none" normalizeH="0" baseline="0" dirty="0">
                <a:ln>
                  <a:noFill/>
                </a:ln>
                <a:solidFill>
                  <a:schemeClr val="tx1"/>
                </a:solidFill>
                <a:effectLst/>
                <a:latin typeface="Montserrat" panose="00000500000000000000" pitchFamily="2" charset="0"/>
              </a:rPr>
              <a:t>, S., Ferguson, N., &amp; Heckert, J. (2024). A guide to developing quantitative tools for measuring: Gender norms in agrifood systems. </a:t>
            </a:r>
            <a:r>
              <a:rPr kumimoji="0" lang="en-US" altLang="en-US" sz="1400" b="0" i="1" u="none" strike="noStrike" cap="none" normalizeH="0" baseline="0" dirty="0">
                <a:ln>
                  <a:noFill/>
                </a:ln>
                <a:solidFill>
                  <a:schemeClr val="tx1"/>
                </a:solidFill>
                <a:effectLst/>
                <a:latin typeface="Montserrat" panose="00000500000000000000" pitchFamily="2" charset="0"/>
              </a:rPr>
              <a:t>IFPRI Discussion Paper 2279</a:t>
            </a:r>
            <a:r>
              <a:rPr kumimoji="0" lang="en-US" altLang="en-US" sz="1400" b="0" i="0" u="none" strike="noStrike" cap="none" normalizeH="0" baseline="0" dirty="0">
                <a:ln>
                  <a:noFill/>
                </a:ln>
                <a:solidFill>
                  <a:schemeClr val="tx1"/>
                </a:solidFill>
                <a:effectLst/>
                <a:latin typeface="Montserrat" panose="00000500000000000000" pitchFamily="2" charset="0"/>
              </a:rPr>
              <a:t>. Washington, DC: International Food Policy Research Institute.</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Theis, S., &amp; </a:t>
            </a:r>
            <a:r>
              <a:rPr kumimoji="0" lang="en-US" altLang="en-US" sz="1400" b="0" i="0" u="none" strike="noStrike" cap="none" normalizeH="0" baseline="0" dirty="0" err="1">
                <a:ln>
                  <a:noFill/>
                </a:ln>
                <a:solidFill>
                  <a:schemeClr val="tx1"/>
                </a:solidFill>
                <a:effectLst/>
                <a:latin typeface="Montserrat" panose="00000500000000000000" pitchFamily="2" charset="0"/>
              </a:rPr>
              <a:t>Meinzen</a:t>
            </a:r>
            <a:r>
              <a:rPr kumimoji="0" lang="en-US" altLang="en-US" sz="1400" b="0" i="0" u="none" strike="noStrike" cap="none" normalizeH="0" baseline="0" dirty="0">
                <a:ln>
                  <a:noFill/>
                </a:ln>
                <a:solidFill>
                  <a:schemeClr val="tx1"/>
                </a:solidFill>
                <a:effectLst/>
                <a:latin typeface="Montserrat" panose="00000500000000000000" pitchFamily="2" charset="0"/>
              </a:rPr>
              <a:t>-Dick, R. (2016). Reach, benefit, or empower: Clarifying gender strategies of development projects. In IFPRI Blog. </a:t>
            </a:r>
            <a:r>
              <a:rPr lang="en-US" altLang="en-US" sz="1400" dirty="0">
                <a:latin typeface="Montserrat" panose="00000500000000000000" pitchFamily="2" charset="0"/>
              </a:rPr>
              <a:t>Retrieved from</a:t>
            </a:r>
            <a:r>
              <a:rPr lang="en-US" sz="1400" dirty="0">
                <a:latin typeface="Montserrat" pitchFamily="2" charset="77"/>
              </a:rPr>
              <a:t>: </a:t>
            </a:r>
            <a:r>
              <a:rPr lang="en-US" sz="1400" dirty="0">
                <a:latin typeface="Montserrat" pitchFamily="2" charset="77"/>
                <a:hlinkClick r:id="rId3"/>
              </a:rPr>
              <a:t>https://www.ifpri.org/blog/reach-benefit-or-empower-clarifying-gender%20strategies-development-projects/</a:t>
            </a:r>
            <a:r>
              <a:rPr lang="en-US" sz="1400" dirty="0">
                <a:latin typeface="Montserrat" pitchFamily="2" charset="77"/>
              </a:rPr>
              <a:t> </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USAID. (2021). Discussion note: Adaptive management. Retrieved from: </a:t>
            </a:r>
            <a:r>
              <a:rPr lang="en-US" sz="1400" dirty="0">
                <a:latin typeface="Montserrat" pitchFamily="2" charset="77"/>
                <a:hlinkClick r:id="rId4"/>
              </a:rPr>
              <a:t>https://usaidlearninglab.org/system/files/resource/files/dn_adaptive_management_final2021.pdf</a:t>
            </a:r>
            <a:r>
              <a:rPr lang="en-US" sz="1400" dirty="0">
                <a:latin typeface="Montserrat" pitchFamily="2" charset="77"/>
              </a:rPr>
              <a:t>  </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van der Ploeg, J., Albert, J., Apgar, M., Bennett, G., Boso, D., Cohen, P., </a:t>
            </a:r>
            <a:r>
              <a:rPr kumimoji="0" lang="en-US" altLang="en-US" sz="1400" b="0" i="0" u="none" strike="noStrike" cap="none" normalizeH="0" baseline="0" dirty="0" err="1">
                <a:ln>
                  <a:noFill/>
                </a:ln>
                <a:solidFill>
                  <a:schemeClr val="tx1"/>
                </a:solidFill>
                <a:effectLst/>
                <a:latin typeface="Montserrat" panose="00000500000000000000" pitchFamily="2" charset="0"/>
              </a:rPr>
              <a:t>Daokalia</a:t>
            </a:r>
            <a:r>
              <a:rPr kumimoji="0" lang="en-US" altLang="en-US" sz="1400" b="0" i="0" u="none" strike="noStrike" cap="none" normalizeH="0" baseline="0" dirty="0">
                <a:ln>
                  <a:noFill/>
                </a:ln>
                <a:solidFill>
                  <a:schemeClr val="tx1"/>
                </a:solidFill>
                <a:effectLst/>
                <a:latin typeface="Montserrat" panose="00000500000000000000" pitchFamily="2" charset="0"/>
              </a:rPr>
              <a:t>, C., </a:t>
            </a:r>
            <a:r>
              <a:rPr kumimoji="0" lang="en-US" altLang="en-US" sz="1400" b="0" i="0" u="none" strike="noStrike" cap="none" normalizeH="0" baseline="0" dirty="0" err="1">
                <a:ln>
                  <a:noFill/>
                </a:ln>
                <a:solidFill>
                  <a:schemeClr val="tx1"/>
                </a:solidFill>
                <a:effectLst/>
                <a:latin typeface="Montserrat" panose="00000500000000000000" pitchFamily="2" charset="0"/>
              </a:rPr>
              <a:t>Faiau</a:t>
            </a:r>
            <a:r>
              <a:rPr kumimoji="0" lang="en-US" altLang="en-US" sz="1400" b="0" i="0" u="none" strike="noStrike" cap="none" normalizeH="0" baseline="0" dirty="0">
                <a:ln>
                  <a:noFill/>
                </a:ln>
                <a:solidFill>
                  <a:schemeClr val="tx1"/>
                </a:solidFill>
                <a:effectLst/>
                <a:latin typeface="Montserrat" panose="00000500000000000000" pitchFamily="2" charset="0"/>
              </a:rPr>
              <a:t>, J., </a:t>
            </a:r>
            <a:r>
              <a:rPr kumimoji="0" lang="en-US" altLang="en-US" sz="1400" b="0" i="0" u="none" strike="noStrike" cap="none" normalizeH="0" baseline="0" dirty="0" err="1">
                <a:ln>
                  <a:noFill/>
                </a:ln>
                <a:solidFill>
                  <a:schemeClr val="tx1"/>
                </a:solidFill>
                <a:effectLst/>
                <a:latin typeface="Montserrat" panose="00000500000000000000" pitchFamily="2" charset="0"/>
              </a:rPr>
              <a:t>Harohau</a:t>
            </a:r>
            <a:r>
              <a:rPr kumimoji="0" lang="en-US" altLang="en-US" sz="1400" b="0" i="0" u="none" strike="noStrike" cap="none" normalizeH="0" baseline="0" dirty="0">
                <a:ln>
                  <a:noFill/>
                </a:ln>
                <a:solidFill>
                  <a:schemeClr val="tx1"/>
                </a:solidFill>
                <a:effectLst/>
                <a:latin typeface="Montserrat" panose="00000500000000000000" pitchFamily="2" charset="0"/>
              </a:rPr>
              <a:t>, D., </a:t>
            </a:r>
            <a:r>
              <a:rPr kumimoji="0" lang="en-US" altLang="en-US" sz="1400" b="0" i="0" u="none" strike="noStrike" cap="none" normalizeH="0" baseline="0" dirty="0" err="1">
                <a:ln>
                  <a:noFill/>
                </a:ln>
                <a:solidFill>
                  <a:schemeClr val="tx1"/>
                </a:solidFill>
                <a:effectLst/>
                <a:latin typeface="Montserrat" panose="00000500000000000000" pitchFamily="2" charset="0"/>
              </a:rPr>
              <a:t>Iramo</a:t>
            </a:r>
            <a:r>
              <a:rPr kumimoji="0" lang="en-US" altLang="en-US" sz="1400" b="0" i="0" u="none" strike="noStrike" cap="none" normalizeH="0" baseline="0" dirty="0">
                <a:ln>
                  <a:noFill/>
                </a:ln>
                <a:solidFill>
                  <a:schemeClr val="tx1"/>
                </a:solidFill>
                <a:effectLst/>
                <a:latin typeface="Montserrat" panose="00000500000000000000" pitchFamily="2" charset="0"/>
              </a:rPr>
              <a:t>, E., et al. (2016). Learning from the lagoon: Research in development in Solomon Islands. </a:t>
            </a:r>
            <a:r>
              <a:rPr kumimoji="0" lang="en-US" altLang="en-US" sz="1400" b="0" i="1" u="none" strike="noStrike" cap="none" normalizeH="0" baseline="0" dirty="0">
                <a:ln>
                  <a:noFill/>
                </a:ln>
                <a:solidFill>
                  <a:schemeClr val="tx1"/>
                </a:solidFill>
                <a:effectLst/>
                <a:latin typeface="Montserrat" panose="00000500000000000000" pitchFamily="2" charset="0"/>
              </a:rPr>
              <a:t>Program Report: AAS-2016-02</a:t>
            </a:r>
            <a:r>
              <a:rPr kumimoji="0" lang="en-US" altLang="en-US" sz="1400" b="0" i="0" u="none" strike="noStrike" cap="none" normalizeH="0" baseline="0" dirty="0">
                <a:ln>
                  <a:noFill/>
                </a:ln>
                <a:solidFill>
                  <a:schemeClr val="tx1"/>
                </a:solidFill>
                <a:effectLst/>
                <a:latin typeface="Montserrat" panose="00000500000000000000" pitchFamily="2" charset="0"/>
              </a:rPr>
              <a:t>. Penang, Malaysia: CGIAR Research Program on Aquatic Agricultural Systems.</a:t>
            </a:r>
          </a:p>
          <a:p>
            <a:pPr marL="536575" marR="0" lvl="0" indent="-536575" algn="l" defTabSz="914400" rtl="0" eaLnBrk="0" fontAlgn="base" latinLnBrk="0" hangingPunct="0">
              <a:lnSpc>
                <a:spcPct val="100000"/>
              </a:lnSpc>
              <a:spcBef>
                <a:spcPct val="0"/>
              </a:spcBef>
              <a:spcAft>
                <a:spcPct val="0"/>
              </a:spcAft>
              <a:buClrTx/>
              <a:buSzTx/>
              <a:buFontTx/>
              <a:buNone/>
            </a:pPr>
            <a:r>
              <a:rPr kumimoji="0" lang="en-US" altLang="en-US" sz="1400" b="0" i="0" u="none" strike="noStrike" cap="none" normalizeH="0" baseline="0" dirty="0">
                <a:ln>
                  <a:noFill/>
                </a:ln>
                <a:solidFill>
                  <a:schemeClr val="tx1"/>
                </a:solidFill>
                <a:effectLst/>
                <a:latin typeface="Montserrat" panose="00000500000000000000" pitchFamily="2" charset="0"/>
              </a:rPr>
              <a:t>Wong, F., Vos, A., Pyburn, R., &amp; Newton, J. (2019). Implementing gender transformative approaches in agriculture. CGIAR Collaborative Platform for Gender Research.</a:t>
            </a:r>
          </a:p>
        </p:txBody>
      </p:sp>
      <p:sp>
        <p:nvSpPr>
          <p:cNvPr id="4" name="Title 1">
            <a:extLst>
              <a:ext uri="{FF2B5EF4-FFF2-40B4-BE49-F238E27FC236}">
                <a16:creationId xmlns:a16="http://schemas.microsoft.com/office/drawing/2014/main" id="{AFC3D2D9-14BF-3C80-A61F-437545B800E5}"/>
              </a:ext>
            </a:extLst>
          </p:cNvPr>
          <p:cNvSpPr txBox="1">
            <a:spLocks/>
          </p:cNvSpPr>
          <p:nvPr/>
        </p:nvSpPr>
        <p:spPr>
          <a:xfrm>
            <a:off x="600009" y="149664"/>
            <a:ext cx="8570117" cy="929649"/>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prstClr val="black"/>
              </a:buClr>
              <a:buSzPts val="3200"/>
              <a:buFont typeface="Montserrat"/>
              <a:buNone/>
              <a:tabLst/>
              <a:defRPr/>
            </a:pPr>
            <a:r>
              <a:rPr kumimoji="0" lang="en-US" b="1" i="0" u="none" strike="noStrike" kern="1200" cap="all" spc="0" normalizeH="0" baseline="0" noProof="0" dirty="0">
                <a:ln>
                  <a:noFill/>
                </a:ln>
                <a:solidFill>
                  <a:prstClr val="black"/>
                </a:solidFill>
                <a:effectLst/>
                <a:uLnTx/>
                <a:uFillTx/>
                <a:latin typeface="Montserrat" pitchFamily="2" charset="77"/>
                <a:ea typeface="+mj-ea"/>
                <a:cs typeface="Calibri" charset="0"/>
                <a:sym typeface="Montserrat"/>
              </a:rPr>
              <a:t>References</a:t>
            </a:r>
          </a:p>
        </p:txBody>
      </p:sp>
    </p:spTree>
    <p:extLst>
      <p:ext uri="{BB962C8B-B14F-4D97-AF65-F5344CB8AC3E}">
        <p14:creationId xmlns:p14="http://schemas.microsoft.com/office/powerpoint/2010/main" val="527295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EF535F3E-0B3F-C2D3-7FB8-7E19688466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FCB7E7-DD30-7853-B71B-AF8730489AB7}"/>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kern="1200" cap="all" dirty="0">
                <a:solidFill>
                  <a:schemeClr val="tx1"/>
                </a:solidFill>
                <a:latin typeface="Montserrat" pitchFamily="2" charset="77"/>
                <a:ea typeface="+mj-ea"/>
                <a:cs typeface="Calibri" charset="0"/>
              </a:rPr>
              <a:t>Learning Objectives</a:t>
            </a:r>
          </a:p>
        </p:txBody>
      </p:sp>
      <p:sp>
        <p:nvSpPr>
          <p:cNvPr id="7" name="Rounded Rectangle 6">
            <a:extLst>
              <a:ext uri="{FF2B5EF4-FFF2-40B4-BE49-F238E27FC236}">
                <a16:creationId xmlns:a16="http://schemas.microsoft.com/office/drawing/2014/main" id="{4F90AFB5-D06A-5A17-E8D9-077BF471E191}"/>
              </a:ext>
            </a:extLst>
          </p:cNvPr>
          <p:cNvSpPr/>
          <p:nvPr/>
        </p:nvSpPr>
        <p:spPr>
          <a:xfrm>
            <a:off x="600013" y="1702588"/>
            <a:ext cx="9726747" cy="1155342"/>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8" name="Rectangle 7">
            <a:extLst>
              <a:ext uri="{FF2B5EF4-FFF2-40B4-BE49-F238E27FC236}">
                <a16:creationId xmlns:a16="http://schemas.microsoft.com/office/drawing/2014/main" id="{ED0C7876-D7C6-6596-EFC7-089514E5474C}"/>
              </a:ext>
            </a:extLst>
          </p:cNvPr>
          <p:cNvSpPr/>
          <p:nvPr/>
        </p:nvSpPr>
        <p:spPr>
          <a:xfrm>
            <a:off x="900223" y="1702588"/>
            <a:ext cx="362047" cy="1155342"/>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23" name="Text Placeholder 2">
            <a:extLst>
              <a:ext uri="{FF2B5EF4-FFF2-40B4-BE49-F238E27FC236}">
                <a16:creationId xmlns:a16="http://schemas.microsoft.com/office/drawing/2014/main" id="{A89E4EE1-DF04-1BD7-674E-EE8712E87E6C}"/>
              </a:ext>
            </a:extLst>
          </p:cNvPr>
          <p:cNvSpPr txBox="1">
            <a:spLocks/>
          </p:cNvSpPr>
          <p:nvPr/>
        </p:nvSpPr>
        <p:spPr>
          <a:xfrm>
            <a:off x="913268" y="1955808"/>
            <a:ext cx="319185"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1</a:t>
            </a:r>
          </a:p>
        </p:txBody>
      </p:sp>
      <p:sp>
        <p:nvSpPr>
          <p:cNvPr id="27" name="Google Shape;54;p3">
            <a:extLst>
              <a:ext uri="{FF2B5EF4-FFF2-40B4-BE49-F238E27FC236}">
                <a16:creationId xmlns:a16="http://schemas.microsoft.com/office/drawing/2014/main" id="{095A546D-D308-3E32-BE7F-820F32A33191}"/>
              </a:ext>
            </a:extLst>
          </p:cNvPr>
          <p:cNvSpPr txBox="1">
            <a:spLocks/>
          </p:cNvSpPr>
          <p:nvPr/>
        </p:nvSpPr>
        <p:spPr>
          <a:xfrm>
            <a:off x="1391478" y="2056775"/>
            <a:ext cx="8816009"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nSpc>
                <a:spcPct val="100000"/>
              </a:lnSpc>
              <a:spcBef>
                <a:spcPts val="0"/>
              </a:spcBef>
              <a:buClr>
                <a:srgbClr val="000000"/>
              </a:buClr>
              <a:buSzPts val="2400"/>
              <a:buFont typeface="Arial"/>
              <a:buNone/>
            </a:pPr>
            <a:r>
              <a:rPr lang="en-US" sz="1800" kern="1200" dirty="0">
                <a:solidFill>
                  <a:schemeClr val="tx1"/>
                </a:solidFill>
                <a:latin typeface="Montserrat" pitchFamily="2" charset="77"/>
                <a:ea typeface="+mj-ea"/>
                <a:cs typeface="Calibri" charset="0"/>
              </a:rPr>
              <a:t>Understand the process and practice involved in implementing a gender transformative approach</a:t>
            </a:r>
          </a:p>
        </p:txBody>
      </p:sp>
      <p:sp>
        <p:nvSpPr>
          <p:cNvPr id="9" name="Rounded Rectangle 8">
            <a:extLst>
              <a:ext uri="{FF2B5EF4-FFF2-40B4-BE49-F238E27FC236}">
                <a16:creationId xmlns:a16="http://schemas.microsoft.com/office/drawing/2014/main" id="{ACA3F387-8E2A-621D-8C86-E74D9F44B427}"/>
              </a:ext>
            </a:extLst>
          </p:cNvPr>
          <p:cNvSpPr/>
          <p:nvPr/>
        </p:nvSpPr>
        <p:spPr>
          <a:xfrm>
            <a:off x="600010" y="3171200"/>
            <a:ext cx="9726747" cy="1155342"/>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0" name="Rectangle 9">
            <a:extLst>
              <a:ext uri="{FF2B5EF4-FFF2-40B4-BE49-F238E27FC236}">
                <a16:creationId xmlns:a16="http://schemas.microsoft.com/office/drawing/2014/main" id="{F9282D92-531A-BC0B-7BE8-C337AD6CE37F}"/>
              </a:ext>
            </a:extLst>
          </p:cNvPr>
          <p:cNvSpPr/>
          <p:nvPr/>
        </p:nvSpPr>
        <p:spPr>
          <a:xfrm>
            <a:off x="900220" y="3171200"/>
            <a:ext cx="362047" cy="1155342"/>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11" name="Text Placeholder 2">
            <a:extLst>
              <a:ext uri="{FF2B5EF4-FFF2-40B4-BE49-F238E27FC236}">
                <a16:creationId xmlns:a16="http://schemas.microsoft.com/office/drawing/2014/main" id="{D60664EC-41D6-C4F9-9081-8C5D7F48916B}"/>
              </a:ext>
            </a:extLst>
          </p:cNvPr>
          <p:cNvSpPr txBox="1">
            <a:spLocks/>
          </p:cNvSpPr>
          <p:nvPr/>
        </p:nvSpPr>
        <p:spPr>
          <a:xfrm>
            <a:off x="923206" y="3452748"/>
            <a:ext cx="319186"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2</a:t>
            </a:r>
          </a:p>
        </p:txBody>
      </p:sp>
      <p:sp>
        <p:nvSpPr>
          <p:cNvPr id="12" name="Google Shape;54;p3">
            <a:extLst>
              <a:ext uri="{FF2B5EF4-FFF2-40B4-BE49-F238E27FC236}">
                <a16:creationId xmlns:a16="http://schemas.microsoft.com/office/drawing/2014/main" id="{70D040AE-990C-B457-95E8-7BF438B32DB1}"/>
              </a:ext>
            </a:extLst>
          </p:cNvPr>
          <p:cNvSpPr txBox="1">
            <a:spLocks/>
          </p:cNvSpPr>
          <p:nvPr/>
        </p:nvSpPr>
        <p:spPr>
          <a:xfrm>
            <a:off x="1391479" y="3347369"/>
            <a:ext cx="9581320" cy="80264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gn="l" rtl="0">
              <a:lnSpc>
                <a:spcPct val="100000"/>
              </a:lnSpc>
              <a:spcBef>
                <a:spcPts val="0"/>
              </a:spcBef>
              <a:spcAft>
                <a:spcPts val="0"/>
              </a:spcAft>
              <a:buClr>
                <a:srgbClr val="7F7F7F"/>
              </a:buClr>
              <a:buSzPts val="2400"/>
              <a:buNone/>
            </a:pPr>
            <a:r>
              <a:rPr lang="en-US" sz="1800" kern="1200" dirty="0">
                <a:solidFill>
                  <a:schemeClr val="tx1"/>
                </a:solidFill>
                <a:latin typeface="Montserrat" pitchFamily="2" charset="77"/>
                <a:ea typeface="+mj-ea"/>
                <a:cs typeface="Calibri" charset="0"/>
              </a:rPr>
              <a:t>Learn about how some of the key characteristics of gender transformative approaches can be operationalized throughout the project cycle</a:t>
            </a:r>
          </a:p>
        </p:txBody>
      </p:sp>
      <p:sp>
        <p:nvSpPr>
          <p:cNvPr id="3" name="Rounded Rectangle 2">
            <a:extLst>
              <a:ext uri="{FF2B5EF4-FFF2-40B4-BE49-F238E27FC236}">
                <a16:creationId xmlns:a16="http://schemas.microsoft.com/office/drawing/2014/main" id="{E2877CC0-F71B-A4B7-5269-FCAC4325DC4D}"/>
              </a:ext>
            </a:extLst>
          </p:cNvPr>
          <p:cNvSpPr/>
          <p:nvPr/>
        </p:nvSpPr>
        <p:spPr>
          <a:xfrm>
            <a:off x="600010" y="4639812"/>
            <a:ext cx="9726747" cy="1155342"/>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4" name="Rectangle 3">
            <a:extLst>
              <a:ext uri="{FF2B5EF4-FFF2-40B4-BE49-F238E27FC236}">
                <a16:creationId xmlns:a16="http://schemas.microsoft.com/office/drawing/2014/main" id="{2F6D95D3-B7B2-B9AE-FE32-EA8A6920961B}"/>
              </a:ext>
            </a:extLst>
          </p:cNvPr>
          <p:cNvSpPr/>
          <p:nvPr/>
        </p:nvSpPr>
        <p:spPr>
          <a:xfrm>
            <a:off x="900220" y="4639812"/>
            <a:ext cx="362047" cy="1155342"/>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0" dirty="0">
              <a:latin typeface="+mn-lt"/>
            </a:endParaRPr>
          </a:p>
        </p:txBody>
      </p:sp>
      <p:sp>
        <p:nvSpPr>
          <p:cNvPr id="5" name="Text Placeholder 2">
            <a:extLst>
              <a:ext uri="{FF2B5EF4-FFF2-40B4-BE49-F238E27FC236}">
                <a16:creationId xmlns:a16="http://schemas.microsoft.com/office/drawing/2014/main" id="{FFAC719B-C0FB-0008-913C-0B5A946F03BD}"/>
              </a:ext>
            </a:extLst>
          </p:cNvPr>
          <p:cNvSpPr txBox="1">
            <a:spLocks/>
          </p:cNvSpPr>
          <p:nvPr/>
        </p:nvSpPr>
        <p:spPr>
          <a:xfrm>
            <a:off x="913267" y="4878744"/>
            <a:ext cx="319186" cy="577214"/>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indent="0" algn="ctr"/>
            <a:r>
              <a:rPr lang="en-US" sz="2000" b="1" kern="1200" dirty="0">
                <a:solidFill>
                  <a:schemeClr val="tx1"/>
                </a:solidFill>
                <a:latin typeface="Montserrat SemiBold" pitchFamily="2" charset="77"/>
                <a:ea typeface="+mj-ea"/>
                <a:cs typeface="Calibri" charset="0"/>
              </a:rPr>
              <a:t>3</a:t>
            </a:r>
          </a:p>
        </p:txBody>
      </p:sp>
      <p:sp>
        <p:nvSpPr>
          <p:cNvPr id="6" name="Google Shape;54;p3">
            <a:extLst>
              <a:ext uri="{FF2B5EF4-FFF2-40B4-BE49-F238E27FC236}">
                <a16:creationId xmlns:a16="http://schemas.microsoft.com/office/drawing/2014/main" id="{EB29729C-2196-04C1-9151-BB48B4C12094}"/>
              </a:ext>
            </a:extLst>
          </p:cNvPr>
          <p:cNvSpPr txBox="1">
            <a:spLocks/>
          </p:cNvSpPr>
          <p:nvPr/>
        </p:nvSpPr>
        <p:spPr>
          <a:xfrm>
            <a:off x="1391479" y="4979711"/>
            <a:ext cx="9581320"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lvl="0" indent="0" algn="l" rtl="0">
              <a:lnSpc>
                <a:spcPct val="100000"/>
              </a:lnSpc>
              <a:spcBef>
                <a:spcPts val="0"/>
              </a:spcBef>
              <a:spcAft>
                <a:spcPts val="0"/>
              </a:spcAft>
              <a:buClr>
                <a:srgbClr val="7F7F7F"/>
              </a:buClr>
              <a:buSzPts val="2400"/>
              <a:buNone/>
            </a:pPr>
            <a:r>
              <a:rPr lang="en-US" sz="1800" kern="1200" dirty="0">
                <a:solidFill>
                  <a:schemeClr val="tx1"/>
                </a:solidFill>
                <a:latin typeface="Montserrat" pitchFamily="2" charset="77"/>
                <a:ea typeface="+mj-ea"/>
                <a:cs typeface="Calibri" charset="0"/>
              </a:rPr>
              <a:t>Gain exposure to some gender transformative methodologies  </a:t>
            </a:r>
          </a:p>
        </p:txBody>
      </p:sp>
    </p:spTree>
    <p:extLst>
      <p:ext uri="{BB962C8B-B14F-4D97-AF65-F5344CB8AC3E}">
        <p14:creationId xmlns:p14="http://schemas.microsoft.com/office/powerpoint/2010/main" val="2968578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2">
          <a:extLst>
            <a:ext uri="{FF2B5EF4-FFF2-40B4-BE49-F238E27FC236}">
              <a16:creationId xmlns:a16="http://schemas.microsoft.com/office/drawing/2014/main" id="{C7794FC8-8215-B7D2-04DB-757E04BAB2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DFFE29-6B7C-AEA8-8C57-11AC3B5CC15B}"/>
              </a:ext>
            </a:extLst>
          </p:cNvPr>
          <p:cNvSpPr txBox="1">
            <a:spLocks/>
          </p:cNvSpPr>
          <p:nvPr/>
        </p:nvSpPr>
        <p:spPr>
          <a:xfrm>
            <a:off x="600010" y="423544"/>
            <a:ext cx="8656532" cy="64954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3200"/>
              <a:buFont typeface="Montserrat"/>
              <a:buNone/>
              <a:defRPr sz="3200" b="1" i="0" u="none" strike="noStrike" cap="none">
                <a:solidFill>
                  <a:schemeClr val="dk1"/>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000000"/>
              </a:buClr>
              <a:buSzPts val="3200"/>
              <a:buFont typeface="Montserrat"/>
              <a:buNone/>
              <a:tabLst/>
              <a:defRPr/>
            </a:pPr>
            <a:r>
              <a:rPr kumimoji="0" lang="en-US" b="1" i="0" u="none" strike="noStrike" kern="1200" cap="all" spc="0" normalizeH="0" baseline="0" noProof="0" dirty="0">
                <a:ln>
                  <a:noFill/>
                </a:ln>
                <a:solidFill>
                  <a:srgbClr val="000000"/>
                </a:solidFill>
                <a:effectLst/>
                <a:uLnTx/>
                <a:uFillTx/>
                <a:latin typeface="Montserrat" pitchFamily="2" charset="77"/>
                <a:ea typeface="+mj-ea"/>
                <a:cs typeface="Calibri" charset="0"/>
                <a:sym typeface="Montserrat"/>
              </a:rPr>
              <a:t>Structure of Today’s Session</a:t>
            </a:r>
          </a:p>
        </p:txBody>
      </p:sp>
      <p:sp>
        <p:nvSpPr>
          <p:cNvPr id="7" name="Rounded Rectangle 6">
            <a:extLst>
              <a:ext uri="{FF2B5EF4-FFF2-40B4-BE49-F238E27FC236}">
                <a16:creationId xmlns:a16="http://schemas.microsoft.com/office/drawing/2014/main" id="{6B079027-DBE7-D6EE-6DA6-E8911DC5FD52}"/>
              </a:ext>
            </a:extLst>
          </p:cNvPr>
          <p:cNvSpPr/>
          <p:nvPr/>
        </p:nvSpPr>
        <p:spPr>
          <a:xfrm>
            <a:off x="368136" y="1821342"/>
            <a:ext cx="999208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27" name="Google Shape;54;p3">
            <a:extLst>
              <a:ext uri="{FF2B5EF4-FFF2-40B4-BE49-F238E27FC236}">
                <a16:creationId xmlns:a16="http://schemas.microsoft.com/office/drawing/2014/main" id="{E3F4980E-684C-58D8-8EF7-09F85280C08B}"/>
              </a:ext>
            </a:extLst>
          </p:cNvPr>
          <p:cNvSpPr txBox="1">
            <a:spLocks/>
          </p:cNvSpPr>
          <p:nvPr/>
        </p:nvSpPr>
        <p:spPr>
          <a:xfrm>
            <a:off x="965577" y="1908853"/>
            <a:ext cx="9394640"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1800" b="0" i="0" u="none" strike="noStrike" kern="0" cap="none" spc="0" normalizeH="0" baseline="0" noProof="0" dirty="0">
                <a:ln>
                  <a:noFill/>
                </a:ln>
                <a:solidFill>
                  <a:srgbClr val="000000"/>
                </a:solidFill>
                <a:effectLst/>
                <a:uLnTx/>
                <a:uFillTx/>
                <a:latin typeface="Montserrat" panose="00000500000000000000" pitchFamily="2" charset="0"/>
                <a:cs typeface="Arial"/>
                <a:sym typeface="Arial"/>
              </a:rPr>
              <a:t>Operationalizing gender transformative approaches</a:t>
            </a:r>
            <a:endParaRPr kumimoji="0" lang="en-US" sz="1800" b="0" i="0" u="none" strike="noStrike" kern="1200" cap="none" spc="0" normalizeH="0" baseline="0" noProof="0" dirty="0">
              <a:ln>
                <a:noFill/>
              </a:ln>
              <a:solidFill>
                <a:srgbClr val="000000"/>
              </a:solidFill>
              <a:effectLst/>
              <a:uLnTx/>
              <a:uFillTx/>
              <a:latin typeface="Montserrat" pitchFamily="2" charset="77"/>
              <a:ea typeface="+mj-ea"/>
              <a:cs typeface="Calibri" charset="0"/>
              <a:sym typeface="Arial"/>
            </a:endParaRPr>
          </a:p>
        </p:txBody>
      </p:sp>
      <p:sp>
        <p:nvSpPr>
          <p:cNvPr id="6" name="Rounded Rectangle 5">
            <a:extLst>
              <a:ext uri="{FF2B5EF4-FFF2-40B4-BE49-F238E27FC236}">
                <a16:creationId xmlns:a16="http://schemas.microsoft.com/office/drawing/2014/main" id="{A533E128-428B-6084-3FFC-C049CEAEA114}"/>
              </a:ext>
            </a:extLst>
          </p:cNvPr>
          <p:cNvSpPr/>
          <p:nvPr/>
        </p:nvSpPr>
        <p:spPr>
          <a:xfrm>
            <a:off x="368133" y="2609353"/>
            <a:ext cx="999208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8" name="Google Shape;54;p3">
            <a:extLst>
              <a:ext uri="{FF2B5EF4-FFF2-40B4-BE49-F238E27FC236}">
                <a16:creationId xmlns:a16="http://schemas.microsoft.com/office/drawing/2014/main" id="{6278F3C8-AD42-452D-C5B4-EA9C7F79EF70}"/>
              </a:ext>
            </a:extLst>
          </p:cNvPr>
          <p:cNvSpPr txBox="1">
            <a:spLocks/>
          </p:cNvSpPr>
          <p:nvPr/>
        </p:nvSpPr>
        <p:spPr>
          <a:xfrm>
            <a:off x="965572" y="2696864"/>
            <a:ext cx="9394645"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1800" i="0" u="none" strike="noStrike" kern="0" cap="none" spc="0" normalizeH="0" baseline="0" noProof="0" dirty="0">
                <a:ln>
                  <a:noFill/>
                </a:ln>
                <a:solidFill>
                  <a:srgbClr val="000000"/>
                </a:solidFill>
                <a:effectLst/>
                <a:uLnTx/>
                <a:uFillTx/>
                <a:latin typeface="Montserrat" pitchFamily="2" charset="77"/>
                <a:sym typeface="Montserrat"/>
              </a:rPr>
              <a:t>Gender transformative approaches: </a:t>
            </a:r>
            <a:r>
              <a:rPr kumimoji="0" lang="en-US" sz="1800" b="0" i="0" u="none" strike="noStrike" kern="0" cap="none" spc="0" normalizeH="0" baseline="0" noProof="0" dirty="0">
                <a:ln>
                  <a:noFill/>
                </a:ln>
                <a:solidFill>
                  <a:srgbClr val="000000"/>
                </a:solidFill>
                <a:effectLst/>
                <a:uLnTx/>
                <a:uFillTx/>
                <a:latin typeface="Montserrat" pitchFamily="2" charset="77"/>
                <a:sym typeface="Montserrat"/>
              </a:rPr>
              <a:t>Formative phase</a:t>
            </a:r>
          </a:p>
        </p:txBody>
      </p:sp>
      <p:sp>
        <p:nvSpPr>
          <p:cNvPr id="20" name="Rounded Rectangle 19">
            <a:extLst>
              <a:ext uri="{FF2B5EF4-FFF2-40B4-BE49-F238E27FC236}">
                <a16:creationId xmlns:a16="http://schemas.microsoft.com/office/drawing/2014/main" id="{932D232A-071D-8EDE-1510-EE119E88A720}"/>
              </a:ext>
            </a:extLst>
          </p:cNvPr>
          <p:cNvSpPr/>
          <p:nvPr/>
        </p:nvSpPr>
        <p:spPr>
          <a:xfrm>
            <a:off x="368132" y="3393762"/>
            <a:ext cx="999208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24" name="Google Shape;54;p3">
            <a:extLst>
              <a:ext uri="{FF2B5EF4-FFF2-40B4-BE49-F238E27FC236}">
                <a16:creationId xmlns:a16="http://schemas.microsoft.com/office/drawing/2014/main" id="{3766D621-8F13-556A-E453-EB39552378E5}"/>
              </a:ext>
            </a:extLst>
          </p:cNvPr>
          <p:cNvSpPr txBox="1">
            <a:spLocks/>
          </p:cNvSpPr>
          <p:nvPr/>
        </p:nvSpPr>
        <p:spPr>
          <a:xfrm>
            <a:off x="965572" y="3481273"/>
            <a:ext cx="9394645"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90000"/>
              </a:lnSpc>
              <a:spcBef>
                <a:spcPts val="0"/>
              </a:spcBef>
              <a:spcAft>
                <a:spcPts val="0"/>
              </a:spcAft>
              <a:buClr>
                <a:srgbClr val="7F7F7F"/>
              </a:buClr>
              <a:buSzPts val="3600"/>
              <a:buFont typeface="Arial"/>
              <a:buNone/>
              <a:tabLst/>
              <a:defRPr/>
            </a:pPr>
            <a:r>
              <a:rPr kumimoji="0" lang="en-US" sz="1800" b="0" i="0" u="none" strike="noStrike" kern="0" cap="none" spc="0" normalizeH="0" baseline="0" noProof="0" dirty="0">
                <a:ln>
                  <a:noFill/>
                </a:ln>
                <a:solidFill>
                  <a:srgbClr val="000000"/>
                </a:solidFill>
                <a:effectLst/>
                <a:uLnTx/>
                <a:uFillTx/>
                <a:latin typeface="Montserrat" pitchFamily="2" charset="77"/>
                <a:sym typeface="Montserrat"/>
              </a:rPr>
              <a:t>Gender transformative approaches: Design and Implementation phase</a:t>
            </a:r>
          </a:p>
        </p:txBody>
      </p:sp>
      <p:sp>
        <p:nvSpPr>
          <p:cNvPr id="26" name="Rounded Rectangle 25">
            <a:extLst>
              <a:ext uri="{FF2B5EF4-FFF2-40B4-BE49-F238E27FC236}">
                <a16:creationId xmlns:a16="http://schemas.microsoft.com/office/drawing/2014/main" id="{4913447B-767F-EE6F-A824-273047AF7E75}"/>
              </a:ext>
            </a:extLst>
          </p:cNvPr>
          <p:cNvSpPr/>
          <p:nvPr/>
        </p:nvSpPr>
        <p:spPr>
          <a:xfrm>
            <a:off x="368131" y="4198615"/>
            <a:ext cx="999208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30" name="Google Shape;54;p3">
            <a:extLst>
              <a:ext uri="{FF2B5EF4-FFF2-40B4-BE49-F238E27FC236}">
                <a16:creationId xmlns:a16="http://schemas.microsoft.com/office/drawing/2014/main" id="{82B23FF5-C27F-5BB4-62E5-6125079289D4}"/>
              </a:ext>
            </a:extLst>
          </p:cNvPr>
          <p:cNvSpPr txBox="1">
            <a:spLocks/>
          </p:cNvSpPr>
          <p:nvPr/>
        </p:nvSpPr>
        <p:spPr>
          <a:xfrm>
            <a:off x="965571" y="4286126"/>
            <a:ext cx="9394646"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90000"/>
              </a:lnSpc>
              <a:spcBef>
                <a:spcPts val="0"/>
              </a:spcBef>
              <a:spcAft>
                <a:spcPts val="0"/>
              </a:spcAft>
              <a:buClr>
                <a:srgbClr val="7F7F7F"/>
              </a:buClr>
              <a:buSzPts val="3600"/>
              <a:buFont typeface="Arial"/>
              <a:buNone/>
              <a:tabLst/>
              <a:defRPr/>
            </a:pPr>
            <a:r>
              <a:rPr kumimoji="0" lang="en-US" sz="1800" b="0" i="0" u="none" strike="noStrike" kern="0" cap="none" spc="0" normalizeH="0" baseline="0" noProof="0" dirty="0">
                <a:ln>
                  <a:noFill/>
                </a:ln>
                <a:solidFill>
                  <a:srgbClr val="000000"/>
                </a:solidFill>
                <a:effectLst/>
                <a:uLnTx/>
                <a:uFillTx/>
                <a:latin typeface="Montserrat" pitchFamily="2" charset="77"/>
                <a:sym typeface="Montserrat"/>
              </a:rPr>
              <a:t>Gender transformative approaches: Monitoring, Evaluation and Learning phase</a:t>
            </a:r>
          </a:p>
        </p:txBody>
      </p:sp>
      <p:sp>
        <p:nvSpPr>
          <p:cNvPr id="33" name="Rounded Rectangle 32">
            <a:extLst>
              <a:ext uri="{FF2B5EF4-FFF2-40B4-BE49-F238E27FC236}">
                <a16:creationId xmlns:a16="http://schemas.microsoft.com/office/drawing/2014/main" id="{3CEF8D46-4551-1FF2-A2AD-679A75074FF9}"/>
              </a:ext>
            </a:extLst>
          </p:cNvPr>
          <p:cNvSpPr/>
          <p:nvPr/>
        </p:nvSpPr>
        <p:spPr>
          <a:xfrm>
            <a:off x="368130" y="4990625"/>
            <a:ext cx="9992082" cy="649541"/>
          </a:xfrm>
          <a:prstGeom prst="roundRect">
            <a:avLst>
              <a:gd name="adj" fmla="val 1150"/>
            </a:avLst>
          </a:prstGeom>
          <a:solidFill>
            <a:schemeClr val="bg1"/>
          </a:solidFill>
          <a:ln w="12700">
            <a:solidFill>
              <a:srgbClr val="A2287E">
                <a:alpha val="26000"/>
              </a:srgbClr>
            </a:solidFill>
          </a:ln>
          <a:effectLst>
            <a:outerShdw blurRad="1270000" sx="102151" sy="102151" algn="ctr" rotWithShape="0">
              <a:prstClr val="black">
                <a:alpha val="19508"/>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36" name="Google Shape;54;p3">
            <a:extLst>
              <a:ext uri="{FF2B5EF4-FFF2-40B4-BE49-F238E27FC236}">
                <a16:creationId xmlns:a16="http://schemas.microsoft.com/office/drawing/2014/main" id="{AF312231-B8E0-4768-4D0F-D70524909F09}"/>
              </a:ext>
            </a:extLst>
          </p:cNvPr>
          <p:cNvSpPr txBox="1">
            <a:spLocks/>
          </p:cNvSpPr>
          <p:nvPr/>
        </p:nvSpPr>
        <p:spPr>
          <a:xfrm>
            <a:off x="965571" y="5078136"/>
            <a:ext cx="9394654" cy="47624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US" sz="1800" b="0" i="0" u="none" strike="noStrike" kern="0" cap="none" spc="0" normalizeH="0" baseline="0" noProof="0" dirty="0">
                <a:ln>
                  <a:noFill/>
                </a:ln>
                <a:solidFill>
                  <a:srgbClr val="000000"/>
                </a:solidFill>
                <a:effectLst/>
                <a:uLnTx/>
                <a:uFillTx/>
                <a:latin typeface="Montserrat" pitchFamily="2" charset="77"/>
                <a:sym typeface="Montserrat"/>
              </a:rPr>
              <a:t>Case study using gender transformative approaches in all project phases</a:t>
            </a:r>
          </a:p>
        </p:txBody>
      </p:sp>
      <p:sp>
        <p:nvSpPr>
          <p:cNvPr id="8" name="Rectangle 7">
            <a:extLst>
              <a:ext uri="{FF2B5EF4-FFF2-40B4-BE49-F238E27FC236}">
                <a16:creationId xmlns:a16="http://schemas.microsoft.com/office/drawing/2014/main" id="{36BFD8CE-0C53-A909-AEBF-5A85036F5D28}"/>
              </a:ext>
            </a:extLst>
          </p:cNvPr>
          <p:cNvSpPr/>
          <p:nvPr/>
        </p:nvSpPr>
        <p:spPr>
          <a:xfrm>
            <a:off x="589380" y="1821342"/>
            <a:ext cx="344898" cy="648000"/>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23" name="Text Placeholder 2">
            <a:extLst>
              <a:ext uri="{FF2B5EF4-FFF2-40B4-BE49-F238E27FC236}">
                <a16:creationId xmlns:a16="http://schemas.microsoft.com/office/drawing/2014/main" id="{D4551E78-F187-940D-8AA3-F00BF3F2F787}"/>
              </a:ext>
            </a:extLst>
          </p:cNvPr>
          <p:cNvSpPr txBox="1">
            <a:spLocks/>
          </p:cNvSpPr>
          <p:nvPr/>
        </p:nvSpPr>
        <p:spPr>
          <a:xfrm>
            <a:off x="609051" y="1911107"/>
            <a:ext cx="32522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Montserrat"/>
              </a:rPr>
              <a:t>1</a:t>
            </a:r>
          </a:p>
        </p:txBody>
      </p:sp>
      <p:sp>
        <p:nvSpPr>
          <p:cNvPr id="13" name="Rectangle 12">
            <a:extLst>
              <a:ext uri="{FF2B5EF4-FFF2-40B4-BE49-F238E27FC236}">
                <a16:creationId xmlns:a16="http://schemas.microsoft.com/office/drawing/2014/main" id="{5566CEDA-69A8-4442-C0F2-42656469F123}"/>
              </a:ext>
            </a:extLst>
          </p:cNvPr>
          <p:cNvSpPr/>
          <p:nvPr/>
        </p:nvSpPr>
        <p:spPr>
          <a:xfrm>
            <a:off x="589377" y="2614028"/>
            <a:ext cx="344898" cy="648000"/>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17" name="Text Placeholder 2">
            <a:extLst>
              <a:ext uri="{FF2B5EF4-FFF2-40B4-BE49-F238E27FC236}">
                <a16:creationId xmlns:a16="http://schemas.microsoft.com/office/drawing/2014/main" id="{61C86B94-C17C-CF4F-1675-B62EFE841C0A}"/>
              </a:ext>
            </a:extLst>
          </p:cNvPr>
          <p:cNvSpPr txBox="1">
            <a:spLocks/>
          </p:cNvSpPr>
          <p:nvPr/>
        </p:nvSpPr>
        <p:spPr>
          <a:xfrm>
            <a:off x="599112" y="2700620"/>
            <a:ext cx="32522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Montserrat"/>
              </a:rPr>
              <a:t>2</a:t>
            </a:r>
          </a:p>
        </p:txBody>
      </p:sp>
      <p:sp>
        <p:nvSpPr>
          <p:cNvPr id="21" name="Rectangle 20">
            <a:extLst>
              <a:ext uri="{FF2B5EF4-FFF2-40B4-BE49-F238E27FC236}">
                <a16:creationId xmlns:a16="http://schemas.microsoft.com/office/drawing/2014/main" id="{E930E2A4-FFB7-1A20-09DB-91DD2FBCD2AB}"/>
              </a:ext>
            </a:extLst>
          </p:cNvPr>
          <p:cNvSpPr/>
          <p:nvPr/>
        </p:nvSpPr>
        <p:spPr>
          <a:xfrm>
            <a:off x="589376" y="3398037"/>
            <a:ext cx="344898" cy="648000"/>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22" name="Text Placeholder 2">
            <a:extLst>
              <a:ext uri="{FF2B5EF4-FFF2-40B4-BE49-F238E27FC236}">
                <a16:creationId xmlns:a16="http://schemas.microsoft.com/office/drawing/2014/main" id="{946A31A5-60A8-8B54-F511-71F17938DA78}"/>
              </a:ext>
            </a:extLst>
          </p:cNvPr>
          <p:cNvSpPr txBox="1">
            <a:spLocks/>
          </p:cNvSpPr>
          <p:nvPr/>
        </p:nvSpPr>
        <p:spPr>
          <a:xfrm>
            <a:off x="589173" y="3482096"/>
            <a:ext cx="32522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Montserrat"/>
              </a:rPr>
              <a:t>3</a:t>
            </a:r>
          </a:p>
        </p:txBody>
      </p:sp>
      <p:sp>
        <p:nvSpPr>
          <p:cNvPr id="28" name="Rectangle 27">
            <a:extLst>
              <a:ext uri="{FF2B5EF4-FFF2-40B4-BE49-F238E27FC236}">
                <a16:creationId xmlns:a16="http://schemas.microsoft.com/office/drawing/2014/main" id="{B61B8FB5-4B7E-0BAB-02DC-EF038307044B}"/>
              </a:ext>
            </a:extLst>
          </p:cNvPr>
          <p:cNvSpPr/>
          <p:nvPr/>
        </p:nvSpPr>
        <p:spPr>
          <a:xfrm>
            <a:off x="589375" y="4204708"/>
            <a:ext cx="344898" cy="648000"/>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29" name="Text Placeholder 2">
            <a:extLst>
              <a:ext uri="{FF2B5EF4-FFF2-40B4-BE49-F238E27FC236}">
                <a16:creationId xmlns:a16="http://schemas.microsoft.com/office/drawing/2014/main" id="{EBF89870-4E88-555B-AA52-B9E4B38D3EDE}"/>
              </a:ext>
            </a:extLst>
          </p:cNvPr>
          <p:cNvSpPr txBox="1">
            <a:spLocks/>
          </p:cNvSpPr>
          <p:nvPr/>
        </p:nvSpPr>
        <p:spPr>
          <a:xfrm>
            <a:off x="599112" y="4285261"/>
            <a:ext cx="32522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Montserrat"/>
              </a:rPr>
              <a:t>4</a:t>
            </a:r>
          </a:p>
        </p:txBody>
      </p:sp>
      <p:sp>
        <p:nvSpPr>
          <p:cNvPr id="34" name="Rectangle 33">
            <a:extLst>
              <a:ext uri="{FF2B5EF4-FFF2-40B4-BE49-F238E27FC236}">
                <a16:creationId xmlns:a16="http://schemas.microsoft.com/office/drawing/2014/main" id="{E4DEB8F1-D8AB-3393-D762-41ECEA1F67BA}"/>
              </a:ext>
            </a:extLst>
          </p:cNvPr>
          <p:cNvSpPr/>
          <p:nvPr/>
        </p:nvSpPr>
        <p:spPr>
          <a:xfrm>
            <a:off x="589374" y="4994763"/>
            <a:ext cx="344898" cy="648000"/>
          </a:xfrm>
          <a:prstGeom prst="rect">
            <a:avLst/>
          </a:prstGeom>
          <a:solidFill>
            <a:srgbClr val="A2287E">
              <a:alpha val="26000"/>
            </a:srgbClr>
          </a:solidFill>
          <a:ln>
            <a:noFill/>
          </a:ln>
          <a:effectLst>
            <a:outerShdw blurRad="431800" dist="38100" dir="5400000" sx="104000" sy="104000" algn="t" rotWithShape="0">
              <a:prstClr val="black">
                <a:alpha val="26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35" name="Text Placeholder 2">
            <a:extLst>
              <a:ext uri="{FF2B5EF4-FFF2-40B4-BE49-F238E27FC236}">
                <a16:creationId xmlns:a16="http://schemas.microsoft.com/office/drawing/2014/main" id="{467A71D6-D5EF-56C9-3375-BF836AF6ACE2}"/>
              </a:ext>
            </a:extLst>
          </p:cNvPr>
          <p:cNvSpPr txBox="1">
            <a:spLocks/>
          </p:cNvSpPr>
          <p:nvPr/>
        </p:nvSpPr>
        <p:spPr>
          <a:xfrm>
            <a:off x="599112" y="5077271"/>
            <a:ext cx="325227" cy="47624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rgbClr val="7F7F7F"/>
              </a:buClr>
              <a:buSzPts val="2400"/>
              <a:buFont typeface="Arial"/>
              <a:buNone/>
              <a:defRPr sz="2400" b="0" i="0" u="none" strike="noStrike" cap="none">
                <a:solidFill>
                  <a:srgbClr val="7F7F7F"/>
                </a:solidFill>
                <a:latin typeface="Montserrat"/>
                <a:ea typeface="Montserrat"/>
                <a:cs typeface="Montserrat"/>
                <a:sym typeface="Montserrat"/>
              </a:defRPr>
            </a:lvl1pPr>
            <a:lvl2pPr marL="914400" marR="0" lvl="1" indent="-350519" algn="l" rtl="0">
              <a:lnSpc>
                <a:spcPct val="90000"/>
              </a:lnSpc>
              <a:spcBef>
                <a:spcPts val="500"/>
              </a:spcBef>
              <a:spcAft>
                <a:spcPts val="0"/>
              </a:spcAft>
              <a:buClr>
                <a:schemeClr val="dk1"/>
              </a:buClr>
              <a:buSzPts val="1920"/>
              <a:buFont typeface="Arial"/>
              <a:buChar char="•"/>
              <a:defRPr sz="2400" b="0" i="0" u="none" strike="noStrike" cap="none">
                <a:solidFill>
                  <a:srgbClr val="7F7F7F"/>
                </a:solidFill>
                <a:latin typeface="Montserrat"/>
                <a:ea typeface="Montserrat"/>
                <a:cs typeface="Montserrat"/>
                <a:sym typeface="Montserra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rgbClr val="7F7F7F"/>
                </a:solidFill>
                <a:latin typeface="Montserrat"/>
                <a:ea typeface="Montserrat"/>
                <a:cs typeface="Montserrat"/>
                <a:sym typeface="Montserrat"/>
              </a:defRPr>
            </a:lvl3pPr>
            <a:lvl4pPr marL="1828800" marR="0" lvl="3" indent="-297180" algn="l" rtl="0">
              <a:lnSpc>
                <a:spcPct val="90000"/>
              </a:lnSpc>
              <a:spcBef>
                <a:spcPts val="500"/>
              </a:spcBef>
              <a:spcAft>
                <a:spcPts val="0"/>
              </a:spcAft>
              <a:buClr>
                <a:schemeClr val="dk1"/>
              </a:buClr>
              <a:buSzPts val="1080"/>
              <a:buFont typeface="Arial"/>
              <a:buChar char="-"/>
              <a:defRPr sz="1800" b="0" i="0" u="none" strike="noStrike" cap="none">
                <a:solidFill>
                  <a:srgbClr val="7F7F7F"/>
                </a:solidFill>
                <a:latin typeface="Montserrat"/>
                <a:ea typeface="Montserrat"/>
                <a:cs typeface="Montserrat"/>
                <a:sym typeface="Montserrat"/>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rgbClr val="5959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4288" marR="0" lvl="0" indent="0" algn="ctr" defTabSz="914400" rtl="0" eaLnBrk="1" fontAlgn="auto" latinLnBrk="0" hangingPunct="1">
              <a:lnSpc>
                <a:spcPct val="100000"/>
              </a:lnSpc>
              <a:spcBef>
                <a:spcPts val="0"/>
              </a:spcBef>
              <a:spcAft>
                <a:spcPts val="0"/>
              </a:spcAft>
              <a:buClr>
                <a:srgbClr val="7F7F7F"/>
              </a:buClr>
              <a:buSzPts val="2400"/>
              <a:buFont typeface="Arial"/>
              <a:buNone/>
              <a:tabLst/>
              <a:defRPr/>
            </a:pPr>
            <a:r>
              <a:rPr kumimoji="0" lang="en-US" sz="2000" b="1" i="0" u="none" strike="noStrike" kern="1200" cap="none" spc="0" normalizeH="0" baseline="0" noProof="0" dirty="0">
                <a:ln>
                  <a:noFill/>
                </a:ln>
                <a:solidFill>
                  <a:srgbClr val="000000"/>
                </a:solidFill>
                <a:effectLst/>
                <a:uLnTx/>
                <a:uFillTx/>
                <a:latin typeface="Montserrat SemiBold" pitchFamily="2" charset="77"/>
                <a:ea typeface="+mj-ea"/>
                <a:cs typeface="Calibri" charset="0"/>
                <a:sym typeface="Montserrat"/>
              </a:rPr>
              <a:t>5</a:t>
            </a:r>
          </a:p>
        </p:txBody>
      </p:sp>
    </p:spTree>
    <p:extLst>
      <p:ext uri="{BB962C8B-B14F-4D97-AF65-F5344CB8AC3E}">
        <p14:creationId xmlns:p14="http://schemas.microsoft.com/office/powerpoint/2010/main" val="1684288711"/>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72501</TotalTime>
  <Words>8251</Words>
  <Application>Microsoft Office PowerPoint</Application>
  <PresentationFormat>Widescreen</PresentationFormat>
  <Paragraphs>735</Paragraphs>
  <Slides>74</Slides>
  <Notes>74</Notes>
  <HiddenSlides>0</HiddenSlides>
  <MMClips>0</MMClips>
  <ScaleCrop>false</ScaleCrop>
  <HeadingPairs>
    <vt:vector size="6" baseType="variant">
      <vt:variant>
        <vt:lpstr>Fonts Used</vt:lpstr>
      </vt:variant>
      <vt:variant>
        <vt:i4>19</vt:i4>
      </vt:variant>
      <vt:variant>
        <vt:lpstr>Theme</vt:lpstr>
      </vt:variant>
      <vt:variant>
        <vt:i4>4</vt:i4>
      </vt:variant>
      <vt:variant>
        <vt:lpstr>Slide Titles</vt:lpstr>
      </vt:variant>
      <vt:variant>
        <vt:i4>74</vt:i4>
      </vt:variant>
    </vt:vector>
  </HeadingPairs>
  <TitlesOfParts>
    <vt:vector size="97" baseType="lpstr">
      <vt:lpstr>PT Sans</vt:lpstr>
      <vt:lpstr>Avenir Book</vt:lpstr>
      <vt:lpstr>Montserrat ExtraBold</vt:lpstr>
      <vt:lpstr>Aptos</vt:lpstr>
      <vt:lpstr>.AppleSystemUIFont</vt:lpstr>
      <vt:lpstr>Avenir Medium</vt:lpstr>
      <vt:lpstr>Avenir Black</vt:lpstr>
      <vt:lpstr>Century Gothic</vt:lpstr>
      <vt:lpstr>Arial</vt:lpstr>
      <vt:lpstr>Montserrat Medium</vt:lpstr>
      <vt:lpstr>Montserrat</vt:lpstr>
      <vt:lpstr>Avenir</vt:lpstr>
      <vt:lpstr>Wingdings</vt:lpstr>
      <vt:lpstr>Aptos Display</vt:lpstr>
      <vt:lpstr>Montserrat SemiBold</vt:lpstr>
      <vt:lpstr>Tw Cen MT Condensed</vt:lpstr>
      <vt:lpstr>Montserrat Light</vt:lpstr>
      <vt:lpstr>Calibri</vt:lpstr>
      <vt:lpstr>Gill Sans</vt:lpstr>
      <vt:lpstr>1_Office Theme</vt:lpstr>
      <vt:lpstr>Office Theme</vt:lpstr>
      <vt:lpstr>2_Office Theme</vt:lpstr>
      <vt:lpstr>3_Office Theme</vt:lpstr>
      <vt:lpstr>Gender Transformative Approaches  in agrifood systems</vt:lpstr>
      <vt:lpstr>Welcome</vt:lpstr>
      <vt:lpstr>RECAP</vt:lpstr>
      <vt:lpstr>RECAP</vt:lpstr>
      <vt:lpstr>PowerPoint Presentation</vt:lpstr>
      <vt:lpstr>PowerPoint Presentation</vt:lpstr>
      <vt:lpstr>How to operationalize gender transformative approaches</vt:lpstr>
      <vt:lpstr>PowerPoint Presentation</vt:lpstr>
      <vt:lpstr>PowerPoint Presentation</vt:lpstr>
      <vt:lpstr>Operationalizing gender transformative approaches</vt:lpstr>
      <vt:lpstr>PowerPoint Presentation</vt:lpstr>
      <vt:lpstr>PowerPoint Presentation</vt:lpstr>
      <vt:lpstr>PowerPoint Presentation</vt:lpstr>
      <vt:lpstr>PowerPoint Presentation</vt:lpstr>
      <vt:lpstr>PowerPoint Presentation</vt:lpstr>
      <vt:lpstr>Gender transformative approaches: Formative phase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Gender transformative approaches: Design AND Implementation phase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Gender transformative approaches: MEL phase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Case study using gender transformative approaches  in all project phases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Closing</vt:lpstr>
      <vt:lpstr>TakeAways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Karmen</dc:creator>
  <cp:lastModifiedBy>Ayinla, Bosede (IITA)</cp:lastModifiedBy>
  <cp:revision>35</cp:revision>
  <dcterms:created xsi:type="dcterms:W3CDTF">2020-04-15T05:49:20Z</dcterms:created>
  <dcterms:modified xsi:type="dcterms:W3CDTF">2025-01-22T14:38:28Z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0x010100F89063EE4195684695CE40EA6422FFE9</vt:lpwstr>
  </property>
  <property fmtid="{D5CDD505-2E9C-101B-9397-08002B2CF9AE}" pid="3" name="MSIP_Label_80c4d10e-bd94-4e7c-b4a1-fe20ff6d8abe_Method">
    <vt:lpwstr>Privileged</vt:lpwstr>
  </property>
  <property fmtid="{D5CDD505-2E9C-101B-9397-08002B2CF9AE}" pid="4" name="MSIP_Label_80c4d10e-bd94-4e7c-b4a1-fe20ff6d8abe_ActionId">
    <vt:lpwstr>4ba36e73-b955-45e8-98cf-33b731eb7f7e</vt:lpwstr>
  </property>
  <property fmtid="{D5CDD505-2E9C-101B-9397-08002B2CF9AE}" pid="5" name="MSIP_Label_80c4d10e-bd94-4e7c-b4a1-fe20ff6d8abe_Name">
    <vt:lpwstr>80c4d10e-bd94-4e7c-b4a1-fe20ff6d8abe</vt:lpwstr>
  </property>
  <property fmtid="{D5CDD505-2E9C-101B-9397-08002B2CF9AE}" pid="6" name="MSIP_Label_80c4d10e-bd94-4e7c-b4a1-fe20ff6d8abe_ContentBits">
    <vt:lpwstr>0</vt:lpwstr>
  </property>
  <property fmtid="{D5CDD505-2E9C-101B-9397-08002B2CF9AE}" pid="7" name="MSIP_Label_80c4d10e-bd94-4e7c-b4a1-fe20ff6d8abe_Enabled">
    <vt:lpwstr>true</vt:lpwstr>
  </property>
  <property fmtid="{D5CDD505-2E9C-101B-9397-08002B2CF9AE}" pid="8" name="MSIP_Label_80c4d10e-bd94-4e7c-b4a1-fe20ff6d8abe_SetDate">
    <vt:lpwstr>2021-06-08T13:45:43Z</vt:lpwstr>
  </property>
  <property fmtid="{D5CDD505-2E9C-101B-9397-08002B2CF9AE}" pid="9" name="MSIP_Label_80c4d10e-bd94-4e7c-b4a1-fe20ff6d8abe_SiteId">
    <vt:lpwstr>6afa0e00-fa14-40b7-8a2e-22a7f8c357d5</vt:lpwstr>
  </property>
  <property fmtid="{D5CDD505-2E9C-101B-9397-08002B2CF9AE}" pid="10" name="MediaServiceImageTags">
    <vt:lpwstr/>
  </property>
</Properties>
</file>