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3.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4.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5.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6.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7.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8.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9.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10.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11.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2.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13.xml" ContentType="application/vnd.openxmlformats-officedocument.presentationml.notesSlide+xml"/>
  <Override PartName="/ppt/tags/tag41.xml" ContentType="application/vnd.openxmlformats-officedocument.presentationml.tags+xml"/>
  <Override PartName="/ppt/notesSlides/notesSlide14.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15.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16.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17.xml" ContentType="application/vnd.openxmlformats-officedocument.presentationml.notesSlide+xml"/>
  <Override PartName="/ppt/comments/comment1.xml" ContentType="application/vnd.openxmlformats-officedocument.presentationml.comments+xml"/>
  <Override PartName="/ppt/tags/tag51.xml" ContentType="application/vnd.openxmlformats-officedocument.presentationml.tags+xml"/>
  <Override PartName="/ppt/tags/tag52.xml" ContentType="application/vnd.openxmlformats-officedocument.presentationml.tags+xml"/>
  <Override PartName="/ppt/notesSlides/notesSlide18.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notesSlides/notesSlide19.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notesSlides/notesSlide20.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notesSlides/notesSlide21.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22.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23.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24.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25.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26.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notesSlides/notesSlide27.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28.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notesSlides/notesSlide29.xml" ContentType="application/vnd.openxmlformats-officedocument.presentationml.notesSlide+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notesSlides/notesSlide30.xml" ContentType="application/vnd.openxmlformats-officedocument.presentationml.notesSlide+xml"/>
  <Override PartName="/ppt/tags/tag88.xml" ContentType="application/vnd.openxmlformats-officedocument.presentationml.tags+xml"/>
  <Override PartName="/ppt/notesSlides/notesSlide31.xml" ContentType="application/vnd.openxmlformats-officedocument.presentationml.notesSlide+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notesSlides/notesSlide32.xml" ContentType="application/vnd.openxmlformats-officedocument.presentationml.notesSlide+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notesSlides/notesSlide33.xml" ContentType="application/vnd.openxmlformats-officedocument.presentationml.notesSlide+xml"/>
  <Override PartName="/ppt/tags/tag95.xml" ContentType="application/vnd.openxmlformats-officedocument.presentationml.tags+xml"/>
  <Override PartName="/ppt/tags/tag96.xml" ContentType="application/vnd.openxmlformats-officedocument.presentationml.tags+xml"/>
  <Override PartName="/ppt/notesSlides/notesSlide34.xml" ContentType="application/vnd.openxmlformats-officedocument.presentationml.notesSlide+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35.xml" ContentType="application/vnd.openxmlformats-officedocument.presentationml.notesSlide+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notesSlides/notesSlide36.xml" ContentType="application/vnd.openxmlformats-officedocument.presentationml.notesSlide+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notesSlides/notesSlide37.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notesSlides/notesSlide38.xml" ContentType="application/vnd.openxmlformats-officedocument.presentationml.notesSlide+xml"/>
  <Override PartName="/ppt/tags/tag109.xml" ContentType="application/vnd.openxmlformats-officedocument.presentationml.tags+xml"/>
  <Override PartName="/ppt/tags/tag110.xml" ContentType="application/vnd.openxmlformats-officedocument.presentationml.tags+xml"/>
  <Override PartName="/ppt/notesSlides/notesSlide39.xml" ContentType="application/vnd.openxmlformats-officedocument.presentationml.notesSlide+xml"/>
  <Override PartName="/ppt/tags/tag111.xml" ContentType="application/vnd.openxmlformats-officedocument.presentationml.tags+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44"/>
  </p:notesMasterIdLst>
  <p:sldIdLst>
    <p:sldId id="256" r:id="rId2"/>
    <p:sldId id="258" r:id="rId3"/>
    <p:sldId id="322" r:id="rId4"/>
    <p:sldId id="361" r:id="rId5"/>
    <p:sldId id="325" r:id="rId6"/>
    <p:sldId id="324" r:id="rId7"/>
    <p:sldId id="379" r:id="rId8"/>
    <p:sldId id="381" r:id="rId9"/>
    <p:sldId id="323" r:id="rId10"/>
    <p:sldId id="384" r:id="rId11"/>
    <p:sldId id="362" r:id="rId12"/>
    <p:sldId id="385" r:id="rId13"/>
    <p:sldId id="335" r:id="rId14"/>
    <p:sldId id="364" r:id="rId15"/>
    <p:sldId id="386" r:id="rId16"/>
    <p:sldId id="337" r:id="rId17"/>
    <p:sldId id="338" r:id="rId18"/>
    <p:sldId id="339" r:id="rId19"/>
    <p:sldId id="344" r:id="rId20"/>
    <p:sldId id="345" r:id="rId21"/>
    <p:sldId id="387" r:id="rId22"/>
    <p:sldId id="388" r:id="rId23"/>
    <p:sldId id="348" r:id="rId24"/>
    <p:sldId id="351" r:id="rId25"/>
    <p:sldId id="357" r:id="rId26"/>
    <p:sldId id="352" r:id="rId27"/>
    <p:sldId id="353" r:id="rId28"/>
    <p:sldId id="354" r:id="rId29"/>
    <p:sldId id="355" r:id="rId30"/>
    <p:sldId id="356" r:id="rId31"/>
    <p:sldId id="358" r:id="rId32"/>
    <p:sldId id="315" r:id="rId33"/>
    <p:sldId id="382" r:id="rId34"/>
    <p:sldId id="359" r:id="rId35"/>
    <p:sldId id="367" r:id="rId36"/>
    <p:sldId id="368" r:id="rId37"/>
    <p:sldId id="383" r:id="rId38"/>
    <p:sldId id="371" r:id="rId39"/>
    <p:sldId id="375" r:id="rId40"/>
    <p:sldId id="389" r:id="rId41"/>
    <p:sldId id="374" r:id="rId42"/>
    <p:sldId id="298" r:id="rId4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dagire" initials="n" lastIdx="2" clrIdx="0"/>
  <p:cmAuthor id="1" name="Bonnie" initials="B"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AA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32" autoAdjust="0"/>
    <p:restoredTop sz="82171" autoAdjust="0"/>
  </p:normalViewPr>
  <p:slideViewPr>
    <p:cSldViewPr>
      <p:cViewPr varScale="1">
        <p:scale>
          <a:sx n="51" d="100"/>
          <a:sy n="51" d="100"/>
        </p:scale>
        <p:origin x="1736" y="44"/>
      </p:cViewPr>
      <p:guideLst>
        <p:guide orient="horz" pos="2160"/>
        <p:guide pos="2880"/>
      </p:guideLst>
    </p:cSldViewPr>
  </p:slideViewPr>
  <p:notesTextViewPr>
    <p:cViewPr>
      <p:scale>
        <a:sx n="1" d="1"/>
        <a:sy n="1" d="1"/>
      </p:scale>
      <p:origin x="0" y="0"/>
    </p:cViewPr>
  </p:notesTextViewPr>
  <p:notesViewPr>
    <p:cSldViewPr>
      <p:cViewPr varScale="1">
        <p:scale>
          <a:sx n="62" d="100"/>
          <a:sy n="62" d="100"/>
        </p:scale>
        <p:origin x="-1694" y="-8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5-12-06T12:46:50.508" idx="1">
    <p:pos x="1794" y="3407"/>
    <p:text>Lucie may decide on something different for herding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9BA465AF-93AC-4E8E-BEDD-0D74C645F622}" type="datetimeFigureOut">
              <a:rPr lang="en-CA"/>
              <a:pPr>
                <a:defRPr/>
              </a:pPr>
              <a:t>2019-07-24</a:t>
            </a:fld>
            <a:endParaRPr lang="fr-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CA"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31DAF2C-096C-4B23-B2F0-733D708F7019}" type="slidenum">
              <a:rPr lang="en-CA"/>
              <a:pPr>
                <a:defRPr/>
              </a:pPr>
              <a:t>‹#›</a:t>
            </a:fld>
            <a:endParaRPr lang="fr-CA"/>
          </a:p>
        </p:txBody>
      </p:sp>
    </p:spTree>
    <p:extLst>
      <p:ext uri="{BB962C8B-B14F-4D97-AF65-F5344CB8AC3E}">
        <p14:creationId xmlns:p14="http://schemas.microsoft.com/office/powerpoint/2010/main" val="6526572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1</a:t>
            </a:fld>
            <a:endParaRPr lang="fr-CA" dirty="0"/>
          </a:p>
        </p:txBody>
      </p:sp>
    </p:spTree>
    <p:extLst>
      <p:ext uri="{BB962C8B-B14F-4D97-AF65-F5344CB8AC3E}">
        <p14:creationId xmlns:p14="http://schemas.microsoft.com/office/powerpoint/2010/main" val="34367352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alors, à quoi servent les </a:t>
            </a:r>
            <a:r>
              <a:rPr lang="fr-CA" noProof="0" dirty="0" err="1"/>
              <a:t>CdP</a:t>
            </a:r>
            <a:r>
              <a:rPr lang="fr-CA" noProof="0" dirty="0"/>
              <a:t>? Qu’apportent-elles?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altLang="en-US" noProof="0" dirty="0"/>
              <a:t>La force de la collaboration réside dans tous ces points. De plus, la participation à une </a:t>
            </a:r>
            <a:r>
              <a:rPr lang="fr-CA" altLang="en-US" noProof="0" dirty="0" err="1"/>
              <a:t>CdP</a:t>
            </a:r>
            <a:r>
              <a:rPr lang="fr-CA" altLang="en-US" noProof="0" dirty="0"/>
              <a:t> contribue à renforcer les capacités et les compétences de ses membres.</a:t>
            </a:r>
          </a:p>
        </p:txBody>
      </p:sp>
      <p:sp>
        <p:nvSpPr>
          <p:cNvPr id="4" name="Slide Number Placeholder 3"/>
          <p:cNvSpPr>
            <a:spLocks noGrp="1"/>
          </p:cNvSpPr>
          <p:nvPr>
            <p:ph type="sldNum" sz="quarter" idx="5"/>
          </p:nvPr>
        </p:nvSpPr>
        <p:spPr/>
        <p:txBody>
          <a:bodyPr/>
          <a:lstStyle/>
          <a:p>
            <a:pPr>
              <a:defRPr/>
            </a:pPr>
            <a:fld id="{B5D50215-8039-43B6-9CC3-9BD458AC4EBA}" type="slidenum">
              <a:rPr lang="en-CA" smtClean="0"/>
              <a:pPr>
                <a:defRPr/>
              </a:pPr>
              <a:t>11</a:t>
            </a:fld>
            <a:endParaRPr lang="fr-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l’envers de la médaille est que les </a:t>
            </a:r>
            <a:r>
              <a:rPr lang="fr-CA" noProof="0" dirty="0" err="1"/>
              <a:t>CdP</a:t>
            </a:r>
            <a:r>
              <a:rPr lang="fr-CA" noProof="0" dirty="0"/>
              <a:t> peuvent présenter certains défis. Il peut y avoir des enjeux liés à...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altLang="en-US" u="none" baseline="0" noProof="0" dirty="0"/>
              <a:t>Construisez et ils viendront... : la création d’une belle plateforme pour votre </a:t>
            </a:r>
            <a:r>
              <a:rPr lang="fr-CA" altLang="en-US" u="none" baseline="0" noProof="0" dirty="0" err="1"/>
              <a:t>CdP</a:t>
            </a:r>
            <a:r>
              <a:rPr lang="fr-CA" altLang="en-US" u="none" baseline="0" noProof="0" dirty="0"/>
              <a:t> ne garantit pas que les gens s’en servent ou qu’ils y contribuent.</a:t>
            </a:r>
            <a:endParaRPr lang="fr-CA" altLang="en-US" u="sng" baseline="0" noProof="0"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altLang="en-US" u="none" baseline="0" noProof="0" dirty="0"/>
              <a:t>Manque de ressources</a:t>
            </a:r>
            <a:r>
              <a:rPr lang="fr-CA" altLang="en-US" baseline="0" noProof="0" dirty="0"/>
              <a:t> : encore ici, il peut s’agir de ressources humaines plutôt que financières.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altLang="en-US" u="none" baseline="0" noProof="0" dirty="0"/>
              <a:t>Accès…</a:t>
            </a:r>
            <a:r>
              <a:rPr lang="fr-CA" altLang="en-US" baseline="0" noProof="0" dirty="0"/>
              <a:t> : il est important de connaître la situation de vos membres. Les gens ne bénéficient pas tous du même niveau de connectivité et d’accès à des ordinateurs.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altLang="en-US" noProof="0" dirty="0"/>
              <a:t>Les quatre premiers</a:t>
            </a:r>
            <a:r>
              <a:rPr lang="fr-CA" noProof="0" dirty="0"/>
              <a:t> </a:t>
            </a:r>
            <a:r>
              <a:rPr lang="fr-CA" altLang="en-US" noProof="0" dirty="0"/>
              <a:t>points peuvent être abordés à l’aide de techniques de facilitation, dont nous discuterons un peu plus tard.</a:t>
            </a:r>
          </a:p>
          <a:p>
            <a:pPr marL="0" marR="0" indent="0" algn="l" defTabSz="914400" rtl="0" eaLnBrk="1" fontAlgn="base" latinLnBrk="0" hangingPunct="1">
              <a:lnSpc>
                <a:spcPct val="100000"/>
              </a:lnSpc>
              <a:spcBef>
                <a:spcPct val="30000"/>
              </a:spcBef>
              <a:spcAft>
                <a:spcPct val="0"/>
              </a:spcAft>
              <a:buClrTx/>
              <a:buSzTx/>
              <a:buFontTx/>
              <a:buNone/>
              <a:tabLst/>
              <a:defRPr/>
            </a:pPr>
            <a:endParaRPr lang="fr-CA" altLang="en-US" baseline="0" noProof="0" dirty="0"/>
          </a:p>
        </p:txBody>
      </p:sp>
      <p:sp>
        <p:nvSpPr>
          <p:cNvPr id="4" name="Slide Number Placeholder 3"/>
          <p:cNvSpPr>
            <a:spLocks noGrp="1"/>
          </p:cNvSpPr>
          <p:nvPr>
            <p:ph type="sldNum" sz="quarter" idx="5"/>
          </p:nvPr>
        </p:nvSpPr>
        <p:spPr/>
        <p:txBody>
          <a:bodyPr/>
          <a:lstStyle/>
          <a:p>
            <a:pPr>
              <a:defRPr/>
            </a:pPr>
            <a:fld id="{86537214-880A-40CF-AB8B-F0EAB65D3C83}" type="slidenum">
              <a:rPr lang="en-CA">
                <a:solidFill>
                  <a:prstClr val="black"/>
                </a:solidFill>
              </a:rPr>
              <a:pPr>
                <a:defRPr/>
              </a:pPr>
              <a:t>12</a:t>
            </a:fld>
            <a:endParaRPr lang="fr-CA">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voici un exemple d’une </a:t>
            </a:r>
            <a:r>
              <a:rPr lang="fr-CA" noProof="0" dirty="0" err="1"/>
              <a:t>CdP</a:t>
            </a:r>
            <a:r>
              <a:rPr lang="fr-CA" noProof="0" dirty="0"/>
              <a:t> en développement international...</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altLang="en-US" noProof="0" dirty="0"/>
              <a:t>La discussion principale se déroule par l’entremise d’une liste de distribution (</a:t>
            </a:r>
            <a:r>
              <a:rPr lang="fr-CA" altLang="en-US" noProof="0" dirty="0" err="1"/>
              <a:t>Dgroup</a:t>
            </a:r>
            <a:r>
              <a:rPr lang="fr-CA" altLang="en-US" noProof="0" dirty="0"/>
              <a:t>), mais il existe aussi un site Web : www.km4dev.org. Si la GC pour le développement vous intéresse, vous devriez y adhérer.</a:t>
            </a:r>
          </a:p>
        </p:txBody>
      </p:sp>
      <p:sp>
        <p:nvSpPr>
          <p:cNvPr id="4" name="Slide Number Placeholder 3"/>
          <p:cNvSpPr>
            <a:spLocks noGrp="1"/>
          </p:cNvSpPr>
          <p:nvPr>
            <p:ph type="sldNum" sz="quarter" idx="5"/>
          </p:nvPr>
        </p:nvSpPr>
        <p:spPr/>
        <p:txBody>
          <a:bodyPr/>
          <a:lstStyle/>
          <a:p>
            <a:pPr>
              <a:defRPr/>
            </a:pPr>
            <a:fld id="{0287B27A-9947-4A28-BA19-1DE43649DC45}" type="slidenum">
              <a:rPr lang="en-CA" smtClean="0"/>
              <a:pPr>
                <a:defRPr/>
              </a:pPr>
              <a:t>13</a:t>
            </a:fld>
            <a:endParaRPr lang="fr-C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la communauté e-Agriculture est</a:t>
            </a:r>
            <a:r>
              <a:rPr lang="fr-CA" altLang="en-US" noProof="0" dirty="0"/>
              <a:t> une communauté ouverte avec…</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altLang="en-US" baseline="0" noProof="0" dirty="0"/>
              <a:t>Vous pouvez vous inscrire à l’adresse www.e-agriculture.org</a:t>
            </a:r>
            <a:endParaRPr lang="fr-CA" altLang="en-US" noProof="0" dirty="0"/>
          </a:p>
          <a:p>
            <a:pPr eaLnBrk="1" hangingPunct="1"/>
            <a:endParaRPr lang="fr-CA" altLang="en-US" dirty="0"/>
          </a:p>
        </p:txBody>
      </p:sp>
      <p:sp>
        <p:nvSpPr>
          <p:cNvPr id="4" name="Slide Number Placeholder 3"/>
          <p:cNvSpPr>
            <a:spLocks noGrp="1"/>
          </p:cNvSpPr>
          <p:nvPr>
            <p:ph type="sldNum" sz="quarter" idx="5"/>
          </p:nvPr>
        </p:nvSpPr>
        <p:spPr/>
        <p:txBody>
          <a:bodyPr/>
          <a:lstStyle/>
          <a:p>
            <a:pPr>
              <a:defRPr/>
            </a:pPr>
            <a:fld id="{F0DAE4CE-D536-40B9-BCAB-6B081B4E4FDA}" type="slidenum">
              <a:rPr lang="en-CA" smtClean="0"/>
              <a:pPr>
                <a:defRPr/>
              </a:pPr>
              <a:t>14</a:t>
            </a:fld>
            <a:endParaRPr lang="fr-C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15</a:t>
            </a:fld>
            <a:endParaRPr lang="fr-CA"/>
          </a:p>
        </p:txBody>
      </p:sp>
    </p:spTree>
    <p:extLst>
      <p:ext uri="{BB962C8B-B14F-4D97-AF65-F5344CB8AC3E}">
        <p14:creationId xmlns:p14="http://schemas.microsoft.com/office/powerpoint/2010/main" val="20823562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nous allons maintenant examiner l’échange de connaissances qui est...</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La facilitation... : une fonction très importante, mais dont on fait souvent abstraction dans l’échange des connaissances...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altLang="en-US" noProof="0" dirty="0"/>
              <a:t>Elle diffère de... : les termes «facilitateur» et «modérateur» sont souvent utilisés de manière interchangeable, mais ils sont liés à des compétences et à des applications légèrement différentes. </a:t>
            </a:r>
            <a:r>
              <a:rPr lang="fr-CA" noProof="0" dirty="0"/>
              <a:t>La modération exige davantage de contrôle et de gestion du contenu.</a:t>
            </a:r>
            <a:endParaRPr lang="fr-CA" altLang="en-US" noProof="0" dirty="0"/>
          </a:p>
        </p:txBody>
      </p:sp>
      <p:sp>
        <p:nvSpPr>
          <p:cNvPr id="4" name="Slide Number Placeholder 3"/>
          <p:cNvSpPr>
            <a:spLocks noGrp="1"/>
          </p:cNvSpPr>
          <p:nvPr>
            <p:ph type="sldNum" sz="quarter" idx="5"/>
          </p:nvPr>
        </p:nvSpPr>
        <p:spPr/>
        <p:txBody>
          <a:bodyPr/>
          <a:lstStyle/>
          <a:p>
            <a:pPr>
              <a:defRPr/>
            </a:pPr>
            <a:fld id="{13074056-E3CD-4593-9D02-D6785985E6B4}" type="slidenum">
              <a:rPr lang="en-CA" smtClean="0"/>
              <a:pPr>
                <a:defRPr/>
              </a:pPr>
              <a:t>16</a:t>
            </a:fld>
            <a:endParaRPr lang="fr-C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alors, quel est donc le rôle du facilitateur dans l’échange des connaissances?...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altLang="en-US" noProof="0" dirty="0"/>
              <a:t>Demeure neutre... : on dit souvent que le facilitateur doit bien connaître le sujet ou le contenu de l’échange. Par contre, lorsque le facilitateur est un «expert» en la matière, c’est plus difficile de demeurer neutre. Le meilleur scénario survient lorsque le facilitateur possède une connaissance générale du sujet, suffisamment pour comprendre les éléments de base, sans qu’il s’engage dans les détails.</a:t>
            </a:r>
            <a:endParaRPr lang="fr-CA" noProof="0"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17</a:t>
            </a:fld>
            <a:endParaRPr lang="fr-CA"/>
          </a:p>
        </p:txBody>
      </p:sp>
    </p:spTree>
    <p:extLst>
      <p:ext uri="{BB962C8B-B14F-4D97-AF65-F5344CB8AC3E}">
        <p14:creationId xmlns:p14="http://schemas.microsoft.com/office/powerpoint/2010/main" val="611045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examinons les compétences de bases en facilitation nécessaires pour réaliser tout ceci...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altLang="en-US" u="none" noProof="0" dirty="0"/>
              <a:t>L’écoute active :</a:t>
            </a:r>
            <a:r>
              <a:rPr lang="fr-CA" altLang="en-US" noProof="0" dirty="0"/>
              <a:t> p. ex. porter attention à ce que les gens disent, regarder directement les gens, hocher la tête à l’occasion et sourire.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altLang="en-US" u="none" noProof="0" dirty="0"/>
              <a:t>Engager…</a:t>
            </a:r>
            <a:r>
              <a:rPr lang="fr-CA" altLang="en-US" baseline="0" noProof="0" dirty="0"/>
              <a:t> : poser des questions, aborder le fait que certaines personnes n’ont pas parlé et leur en offrir la possibilité.</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altLang="en-US" u="none" noProof="0" dirty="0"/>
              <a:t>Reformuler</a:t>
            </a:r>
            <a:r>
              <a:rPr lang="fr-CA" altLang="en-US" noProof="0" dirty="0"/>
              <a:t> : en disant «si je vous comprends bien, vous dites que...» lorsqu’un commentaire n’est peut-être pas clair.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Récapituler : synthétiser les discussions à l’aide de «voici mon idée de ce qui a été dit... ai-je bien saisi les points clés?»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Mettre en attente</a:t>
            </a:r>
            <a:r>
              <a:rPr lang="fr-CA" altLang="en-US" noProof="0" dirty="0"/>
              <a:t> : lorsque plusieurs mains se lèvent pour poser des questions, utilisez la technique du 1-2-3 pour mettre les participants en attente : «je vais d’abord prendre la question de Mary, ensuite celle de Joe, puis celle d’Alice.»</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altLang="en-US" u="none" noProof="0" dirty="0"/>
              <a:t>Gérer le temps</a:t>
            </a:r>
            <a:r>
              <a:rPr lang="fr-CA" altLang="en-US" noProof="0" dirty="0"/>
              <a:t> : précisez le temps alloué à un exercice ou à une séance auprès des participants et faites un rappel à mi-parcours ou avant la fin.</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altLang="en-US" u="none" noProof="0" dirty="0"/>
              <a:t>Diriger</a:t>
            </a:r>
            <a:r>
              <a:rPr lang="fr-CA" altLang="en-US" baseline="0" noProof="0" dirty="0"/>
              <a:t> : «forcez» gentiment ou utilisez l’humour pour faire circuler les gens, utilisez des carillons ou des petits sons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altLang="en-US" i="0" u="none" baseline="0" noProof="0" dirty="0"/>
              <a:t>Résolution de problèmes</a:t>
            </a:r>
            <a:r>
              <a:rPr lang="fr-CA" altLang="en-US" baseline="0" noProof="0" dirty="0"/>
              <a:t> : tentez de demeurer positifs, pas sur la défensive, aborder les situations calmement et avec souplesse.</a:t>
            </a:r>
            <a:endParaRPr lang="fr-CA" altLang="en-US" noProof="0"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18</a:t>
            </a:fld>
            <a:endParaRPr lang="fr-CA"/>
          </a:p>
        </p:txBody>
      </p:sp>
    </p:spTree>
    <p:extLst>
      <p:ext uri="{BB962C8B-B14F-4D97-AF65-F5344CB8AC3E}">
        <p14:creationId xmlns:p14="http://schemas.microsoft.com/office/powerpoint/2010/main" val="23499698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voyons comment nous pouvons mettre toutes ces compétences en pratique dans un exercice...</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u="none" noProof="0" dirty="0"/>
              <a:t>Voir la note de l’exercice du Module 5</a:t>
            </a:r>
          </a:p>
        </p:txBody>
      </p:sp>
      <p:sp>
        <p:nvSpPr>
          <p:cNvPr id="696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C4D78C9-BB6F-4D58-8B72-F5AAD76300BB}" type="slidenum">
              <a:rPr lang="en-CA" smtClean="0"/>
              <a:pPr fontAlgn="base">
                <a:spcBef>
                  <a:spcPct val="0"/>
                </a:spcBef>
                <a:spcAft>
                  <a:spcPct val="0"/>
                </a:spcAft>
                <a:defRPr/>
              </a:pPr>
              <a:t>19</a:t>
            </a:fld>
            <a:endParaRPr lang="fr-C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  </a:t>
            </a:r>
          </a:p>
          <a:p>
            <a:pPr marL="0" marR="0" indent="0" algn="l" defTabSz="914400" rtl="0" eaLnBrk="1" fontAlgn="base" latinLnBrk="0" hangingPunct="1">
              <a:lnSpc>
                <a:spcPct val="100000"/>
              </a:lnSpc>
              <a:spcBef>
                <a:spcPct val="30000"/>
              </a:spcBef>
              <a:spcAft>
                <a:spcPct val="0"/>
              </a:spcAft>
              <a:buClrTx/>
              <a:buSzTx/>
              <a:buFontTx/>
              <a:buNone/>
              <a:tabLst/>
              <a:defRPr/>
            </a:pPr>
            <a:r>
              <a:rPr lang="fr-CA" u="none" noProof="0" dirty="0"/>
              <a:t>Voir la note de l’exercice du Module 5</a:t>
            </a:r>
          </a:p>
          <a:p>
            <a:endParaRPr lang="fr-CA" noProof="0"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20</a:t>
            </a:fld>
            <a:endParaRPr lang="fr-CA"/>
          </a:p>
        </p:txBody>
      </p:sp>
    </p:spTree>
    <p:extLst>
      <p:ext uri="{BB962C8B-B14F-4D97-AF65-F5344CB8AC3E}">
        <p14:creationId xmlns:p14="http://schemas.microsoft.com/office/powerpoint/2010/main" val="3847565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commençons par définir ce que nous entendons par collaboration...</a:t>
            </a:r>
          </a:p>
          <a:p>
            <a:pPr marL="171450" indent="-171450">
              <a:buFont typeface="Arial" panose="020B0604020202020204" pitchFamily="34" charset="0"/>
              <a:buChar char="•"/>
            </a:pPr>
            <a:r>
              <a:rPr lang="fr-CA" altLang="en-US" noProof="0" dirty="0"/>
              <a:t>Cette ressource... : la collaboration peut signifier différentes choses en fonction du type. Nous examinerons chacun de ces types en détails dans les prochaines diapositives.</a:t>
            </a:r>
          </a:p>
        </p:txBody>
      </p:sp>
      <p:sp>
        <p:nvSpPr>
          <p:cNvPr id="4" name="Slide Number Placeholder 3"/>
          <p:cNvSpPr>
            <a:spLocks noGrp="1"/>
          </p:cNvSpPr>
          <p:nvPr>
            <p:ph type="sldNum" sz="quarter" idx="5"/>
          </p:nvPr>
        </p:nvSpPr>
        <p:spPr/>
        <p:txBody>
          <a:bodyPr/>
          <a:lstStyle/>
          <a:p>
            <a:pPr>
              <a:defRPr/>
            </a:pPr>
            <a:fld id="{D5FA9CA0-825C-4FD6-8046-B9F1DF18E5B9}" type="slidenum">
              <a:rPr lang="en-CA" smtClean="0"/>
              <a:pPr>
                <a:defRPr/>
              </a:pPr>
              <a:t>3</a:t>
            </a:fld>
            <a:endParaRPr lang="fr-C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  </a:t>
            </a:r>
          </a:p>
          <a:p>
            <a:pPr marL="0" marR="0" indent="0" algn="l" defTabSz="914400" rtl="0" eaLnBrk="1" fontAlgn="base" latinLnBrk="0" hangingPunct="1">
              <a:lnSpc>
                <a:spcPct val="100000"/>
              </a:lnSpc>
              <a:spcBef>
                <a:spcPct val="30000"/>
              </a:spcBef>
              <a:spcAft>
                <a:spcPct val="0"/>
              </a:spcAft>
              <a:buClrTx/>
              <a:buSzTx/>
              <a:buFontTx/>
              <a:buNone/>
              <a:tabLst/>
              <a:defRPr/>
            </a:pPr>
            <a:r>
              <a:rPr lang="fr-CA" u="none" noProof="0" dirty="0"/>
              <a:t>Voir la note de l’exercice du Module 5</a:t>
            </a:r>
          </a:p>
          <a:p>
            <a:endParaRPr lang="fr-CA" dirty="0"/>
          </a:p>
        </p:txBody>
      </p:sp>
      <p:sp>
        <p:nvSpPr>
          <p:cNvPr id="4" name="Slide Number Placeholder 3"/>
          <p:cNvSpPr>
            <a:spLocks noGrp="1"/>
          </p:cNvSpPr>
          <p:nvPr>
            <p:ph type="sldNum" sz="quarter" idx="10"/>
          </p:nvPr>
        </p:nvSpPr>
        <p:spPr/>
        <p:txBody>
          <a:bodyPr/>
          <a:lstStyle/>
          <a:p>
            <a:fld id="{C82B77FC-DA7D-431F-A49C-5F2B358B3CF4}" type="slidenum">
              <a:rPr lang="en-CA" smtClean="0"/>
              <a:t>21</a:t>
            </a:fld>
            <a:endParaRPr lang="fr-CA" dirty="0"/>
          </a:p>
        </p:txBody>
      </p:sp>
    </p:spTree>
    <p:extLst>
      <p:ext uri="{BB962C8B-B14F-4D97-AF65-F5344CB8AC3E}">
        <p14:creationId xmlns:p14="http://schemas.microsoft.com/office/powerpoint/2010/main" val="15566498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  </a:t>
            </a:r>
          </a:p>
          <a:p>
            <a:pPr marL="0" marR="0" indent="0" algn="l" defTabSz="914400" rtl="0" eaLnBrk="1" fontAlgn="base" latinLnBrk="0" hangingPunct="1">
              <a:lnSpc>
                <a:spcPct val="100000"/>
              </a:lnSpc>
              <a:spcBef>
                <a:spcPct val="30000"/>
              </a:spcBef>
              <a:spcAft>
                <a:spcPct val="0"/>
              </a:spcAft>
              <a:buClrTx/>
              <a:buSzTx/>
              <a:buFontTx/>
              <a:buNone/>
              <a:tabLst/>
              <a:defRPr/>
            </a:pPr>
            <a:r>
              <a:rPr lang="fr-CA" u="none" noProof="0" dirty="0"/>
              <a:t>Voir la note de l’exercice du Module 5</a:t>
            </a:r>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22</a:t>
            </a:fld>
            <a:endParaRPr lang="fr-CA"/>
          </a:p>
        </p:txBody>
      </p:sp>
    </p:spTree>
    <p:extLst>
      <p:ext uri="{BB962C8B-B14F-4D97-AF65-F5344CB8AC3E}">
        <p14:creationId xmlns:p14="http://schemas.microsoft.com/office/powerpoint/2010/main" val="18331993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  </a:t>
            </a:r>
          </a:p>
          <a:p>
            <a:pPr marL="0" marR="0" indent="0" algn="l" defTabSz="914400" rtl="0" eaLnBrk="1" fontAlgn="base" latinLnBrk="0" hangingPunct="1">
              <a:lnSpc>
                <a:spcPct val="100000"/>
              </a:lnSpc>
              <a:spcBef>
                <a:spcPct val="30000"/>
              </a:spcBef>
              <a:spcAft>
                <a:spcPct val="0"/>
              </a:spcAft>
              <a:buClrTx/>
              <a:buSzTx/>
              <a:buFontTx/>
              <a:buNone/>
              <a:tabLst/>
              <a:defRPr/>
            </a:pPr>
            <a:r>
              <a:rPr lang="fr-CA" u="none" noProof="0" dirty="0"/>
              <a:t>(Demandez quelques réactions spontanées au sujet de l’exercice).</a:t>
            </a:r>
          </a:p>
          <a:p>
            <a:endParaRPr lang="fr-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23</a:t>
            </a:fld>
            <a:endParaRPr lang="fr-CA"/>
          </a:p>
        </p:txBody>
      </p:sp>
    </p:spTree>
    <p:extLst>
      <p:ext uri="{BB962C8B-B14F-4D97-AF65-F5344CB8AC3E}">
        <p14:creationId xmlns:p14="http://schemas.microsoft.com/office/powerpoint/2010/main" val="33011868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maintenant, nous allons examiner des méthodes spécifiques d’échange des connaissances (souvent appelé partage des connaissances).</a:t>
            </a:r>
            <a:endParaRPr lang="fr-CA" u="none" noProof="0"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u="none" noProof="0" dirty="0"/>
              <a:t>(Passez en revue les photos en commençant en haut à gauche (Café du monde), en bas à gauche (forum ouvert - Open </a:t>
            </a:r>
            <a:r>
              <a:rPr lang="fr-CA" u="none" noProof="0" dirty="0" err="1"/>
              <a:t>Space</a:t>
            </a:r>
            <a:r>
              <a:rPr lang="fr-CA" u="none" noProof="0" dirty="0"/>
              <a:t>), en haut à droite (foire des connaissances) et en bas à droite (cercle excentrique)).</a:t>
            </a:r>
            <a:endParaRPr lang="fr-CA" noProof="0"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24</a:t>
            </a:fld>
            <a:endParaRPr lang="fr-CA"/>
          </a:p>
        </p:txBody>
      </p:sp>
    </p:spTree>
    <p:extLst>
      <p:ext uri="{BB962C8B-B14F-4D97-AF65-F5344CB8AC3E}">
        <p14:creationId xmlns:p14="http://schemas.microsoft.com/office/powerpoint/2010/main" val="11615459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ces méthodes sont toutes très bonnes, mais avant de les utiliser, vous devez préciser deux choses, d’abord...</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u="none" noProof="0" dirty="0"/>
              <a:t>Le but : si votre objectif est d’obtenir une décision sur un sujet pendant la séance, vous n’allez pas utiliser le Café du monde, car cette méthode est la meilleure pour les conversations et les remue-méninges, et non pas pour la prise de décision.</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u="none" baseline="0" noProof="0" dirty="0"/>
              <a:t>Le contexte : s’il existe des enjeux politiques dans votre culture et que les gens ne veulent pas parler en présence des autres, un cercle excentrique n’est peut-être pas la meilleure méthode. Par contre, si vous savez que les gens souhaitent vraiment aborder certains enjeux, même si ça risque d’être un peu conflictuel, un cercle excentrique EST une bonne méthode à utiliser.</a:t>
            </a:r>
            <a:endParaRPr lang="fr-CA" noProof="0"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25</a:t>
            </a:fld>
            <a:endParaRPr lang="fr-CA"/>
          </a:p>
        </p:txBody>
      </p:sp>
    </p:spTree>
    <p:extLst>
      <p:ext uri="{BB962C8B-B14F-4D97-AF65-F5344CB8AC3E}">
        <p14:creationId xmlns:p14="http://schemas.microsoft.com/office/powerpoint/2010/main" val="25001588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  </a:t>
            </a:r>
          </a:p>
          <a:p>
            <a:pPr marL="171450" indent="-171450">
              <a:buFont typeface="Arial" panose="020B0604020202020204" pitchFamily="34" charset="0"/>
              <a:buChar char="•"/>
            </a:pPr>
            <a:r>
              <a:rPr lang="fr-CA" noProof="0" dirty="0"/>
              <a:t>Lien avec la diapositive précédente :... alors, quand devriez-vous utiliser ces méthodes?  </a:t>
            </a:r>
          </a:p>
          <a:p>
            <a:pPr marL="171450" indent="-171450">
              <a:buFont typeface="Arial" panose="020B0604020202020204" pitchFamily="34" charset="0"/>
              <a:buChar char="•"/>
            </a:pPr>
            <a:r>
              <a:rPr lang="fr-CA" noProof="0" dirty="0"/>
              <a:t>Les méthodes peuvent servir à différentes fins (souvent plus d’une); celles-ci sont les meilleures pour chacune d’elles, c.-à-d., favoriser le dialogue (Café du monde et forum ouvert (Open </a:t>
            </a:r>
            <a:r>
              <a:rPr lang="fr-CA" noProof="0" dirty="0" err="1"/>
              <a:t>Space</a:t>
            </a:r>
            <a:r>
              <a:rPr lang="fr-CA" noProof="0" dirty="0"/>
              <a:t>)), partager des expériences (foire des connaissances) et aborder des problèmes collectifs (cercle excentrique).</a:t>
            </a:r>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26</a:t>
            </a:fld>
            <a:endParaRPr lang="fr-CA"/>
          </a:p>
        </p:txBody>
      </p:sp>
    </p:spTree>
    <p:extLst>
      <p:ext uri="{BB962C8B-B14F-4D97-AF65-F5344CB8AC3E}">
        <p14:creationId xmlns:p14="http://schemas.microsoft.com/office/powerpoint/2010/main" val="42397169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  </a:t>
            </a:r>
          </a:p>
          <a:p>
            <a:pPr marL="171450" indent="-171450">
              <a:buFont typeface="Arial" panose="020B0604020202020204" pitchFamily="34" charset="0"/>
              <a:buChar char="•"/>
            </a:pPr>
            <a:r>
              <a:rPr lang="fr-CA" noProof="0" dirty="0"/>
              <a:t>Lien avec la diapositive précédente :... alors, commençons par le Café du monde; nous avons fait une version du Café du monde dans le Module 2. Il sert à... </a:t>
            </a:r>
          </a:p>
          <a:p>
            <a:pPr marL="171450" indent="-171450">
              <a:buFont typeface="Arial" panose="020B0604020202020204" pitchFamily="34" charset="0"/>
              <a:buChar char="•"/>
            </a:pPr>
            <a:r>
              <a:rPr lang="fr-CA" noProof="0" dirty="0"/>
              <a:t>Habituellement, trois tours de Café du monde suffisent et le temps alloué dépend réellement des sujets discutés. Il existe plusieurs méthodes de débriefing, comme «l’excursion» (</a:t>
            </a:r>
            <a:r>
              <a:rPr lang="fr-CA" noProof="0" dirty="0" err="1"/>
              <a:t>walkabout</a:t>
            </a:r>
            <a:r>
              <a:rPr lang="fr-CA" noProof="0" dirty="0"/>
              <a:t>), où les gens circulent pour regarder les nappes individuelles (et l’hôte de la table présente une description) ou la «visite d’une galerie d’art», où les nappes sont affichées au mur et les gens vont les regarder (d’autres idées à l’adresse www.theworldcafe.com).</a:t>
            </a:r>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27</a:t>
            </a:fld>
            <a:endParaRPr lang="fr-CA"/>
          </a:p>
        </p:txBody>
      </p:sp>
    </p:spTree>
    <p:extLst>
      <p:ext uri="{BB962C8B-B14F-4D97-AF65-F5344CB8AC3E}">
        <p14:creationId xmlns:p14="http://schemas.microsoft.com/office/powerpoint/2010/main" val="27639756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  </a:t>
            </a:r>
          </a:p>
          <a:p>
            <a:pPr marL="171450" indent="-171450">
              <a:buFont typeface="Arial" panose="020B0604020202020204" pitchFamily="34" charset="0"/>
              <a:buChar char="•"/>
            </a:pPr>
            <a:r>
              <a:rPr lang="fr-CA" noProof="0" dirty="0"/>
              <a:t>Lien avec la diapositive précédente :... une méthode pour créer un espace propice au dialogue est le forum ouvert (Open </a:t>
            </a:r>
            <a:r>
              <a:rPr lang="fr-CA" noProof="0" dirty="0" err="1"/>
              <a:t>Space</a:t>
            </a:r>
            <a:r>
              <a:rPr lang="fr-CA" noProof="0" dirty="0"/>
              <a:t>); cette méthode est bonne pour... </a:t>
            </a:r>
          </a:p>
          <a:p>
            <a:pPr marL="171450" indent="-171450">
              <a:buFont typeface="Arial" panose="020B0604020202020204" pitchFamily="34" charset="0"/>
              <a:buChar char="•"/>
            </a:pPr>
            <a:r>
              <a:rPr lang="fr-CA" noProof="0" dirty="0"/>
              <a:t>Nous réaliserons un mini forum ouvert demain et vous verrez comment ça fonctionne.</a:t>
            </a:r>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28</a:t>
            </a:fld>
            <a:endParaRPr lang="fr-CA"/>
          </a:p>
        </p:txBody>
      </p:sp>
    </p:spTree>
    <p:extLst>
      <p:ext uri="{BB962C8B-B14F-4D97-AF65-F5344CB8AC3E}">
        <p14:creationId xmlns:p14="http://schemas.microsoft.com/office/powerpoint/2010/main" val="23716954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  </a:t>
            </a:r>
          </a:p>
          <a:p>
            <a:pPr marL="171450" indent="-171450">
              <a:buFont typeface="Arial" panose="020B0604020202020204" pitchFamily="34" charset="0"/>
              <a:buChar char="•"/>
            </a:pPr>
            <a:r>
              <a:rPr lang="fr-CA" noProof="0" dirty="0"/>
              <a:t>Lien avec la diapositive précédente :... la prochaine méthode sert à fournir des espaces pour l’échange d’expériences. Une foire des connaissances est...</a:t>
            </a:r>
          </a:p>
          <a:p>
            <a:pPr marL="171450" indent="-171450">
              <a:buFont typeface="Arial" panose="020B0604020202020204" pitchFamily="34" charset="0"/>
              <a:buChar char="•"/>
            </a:pPr>
            <a:r>
              <a:rPr lang="fr-CA" noProof="0" dirty="0"/>
              <a:t>S’il n’y a pas beaucoup de gens, la foire des connaissances peut aussi prendre la forme d’un groupe de personnes qui circule et qui permet à chaque «kiosque» de prendre une certaine quantité de temps pour faire une présentation (p. ex. 5-10 minutes). </a:t>
            </a:r>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29</a:t>
            </a:fld>
            <a:endParaRPr lang="fr-CA"/>
          </a:p>
        </p:txBody>
      </p:sp>
    </p:spTree>
    <p:extLst>
      <p:ext uri="{BB962C8B-B14F-4D97-AF65-F5344CB8AC3E}">
        <p14:creationId xmlns:p14="http://schemas.microsoft.com/office/powerpoint/2010/main" val="23858840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  </a:t>
            </a:r>
          </a:p>
          <a:p>
            <a:pPr marL="171450" indent="-171450">
              <a:buFont typeface="Arial" panose="020B0604020202020204" pitchFamily="34" charset="0"/>
              <a:buChar char="•"/>
            </a:pPr>
            <a:r>
              <a:rPr lang="fr-CA" noProof="0" dirty="0"/>
              <a:t>Lien avec la diapositive précédente :... la dernière méthode que nous allons examiner est le cercle excentrique. Elle...</a:t>
            </a:r>
          </a:p>
          <a:p>
            <a:pPr marL="171450" indent="-171450">
              <a:buFont typeface="Arial" panose="020B0604020202020204" pitchFamily="34" charset="0"/>
              <a:buChar char="•"/>
            </a:pPr>
            <a:r>
              <a:rPr lang="fr-CA" noProof="0" dirty="0"/>
              <a:t>Seulement les personnes à l’intérieur du cercle excentrique ont le droit de parler, les autres écoutent, ou ils s’avancent vers le centre et se place debout derrière une personne assise (ou les tapent légèrement sur l’épaule). Le facilitateur doit s’assurer que la situation ne dégénère pas, surtout si le sujet est très controversé.</a:t>
            </a:r>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30</a:t>
            </a:fld>
            <a:endParaRPr lang="fr-CA"/>
          </a:p>
        </p:txBody>
      </p:sp>
    </p:spTree>
    <p:extLst>
      <p:ext uri="{BB962C8B-B14F-4D97-AF65-F5344CB8AC3E}">
        <p14:creationId xmlns:p14="http://schemas.microsoft.com/office/powerpoint/2010/main" val="4489028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indent="-171450" eaLnBrk="1" hangingPunct="1">
              <a:buFont typeface="Arial" panose="020B0604020202020204" pitchFamily="34" charset="0"/>
              <a:buChar char="•"/>
            </a:pPr>
            <a:r>
              <a:rPr lang="fr-CA" noProof="0" dirty="0"/>
              <a:t>Lien avec la diapositive précédente :... commençons par la collaboration en équipe… </a:t>
            </a:r>
            <a:r>
              <a:rPr lang="fr-CA" altLang="en-US" noProof="0" dirty="0"/>
              <a:t>Par «équipe», nous entendons «un groupe de personnes possédant un ensemble complet de compétences complémentaires pour compléter une tâche, un travail ou un projet» (de businessdictionary.com)</a:t>
            </a:r>
          </a:p>
          <a:p>
            <a:pPr marL="171450" indent="-171450" eaLnBrk="1" hangingPunct="1">
              <a:buFont typeface="Arial" panose="020B0604020202020204" pitchFamily="34" charset="0"/>
              <a:buChar char="•"/>
            </a:pPr>
            <a:r>
              <a:rPr lang="fr-CA" altLang="en-US" noProof="0" dirty="0"/>
              <a:t>Réciprocité attendue : «un service en vaut un autre», un bénéfice mutuel prévu.</a:t>
            </a:r>
          </a:p>
          <a:p>
            <a:pPr eaLnBrk="1" hangingPunct="1"/>
            <a:endParaRPr lang="fr-CA" altLang="en-US" dirty="0"/>
          </a:p>
          <a:p>
            <a:pPr eaLnBrk="1" hangingPunct="1"/>
            <a:endParaRPr lang="fr-CA" altLang="en-US" dirty="0"/>
          </a:p>
          <a:p>
            <a:pPr eaLnBrk="1" hangingPunct="1"/>
            <a:endParaRPr lang="fr-CA" altLang="en-US" dirty="0"/>
          </a:p>
        </p:txBody>
      </p:sp>
      <p:sp>
        <p:nvSpPr>
          <p:cNvPr id="4" name="Slide Number Placeholder 3"/>
          <p:cNvSpPr>
            <a:spLocks noGrp="1"/>
          </p:cNvSpPr>
          <p:nvPr>
            <p:ph type="sldNum" sz="quarter" idx="5"/>
          </p:nvPr>
        </p:nvSpPr>
        <p:spPr/>
        <p:txBody>
          <a:bodyPr/>
          <a:lstStyle/>
          <a:p>
            <a:pPr>
              <a:defRPr/>
            </a:pPr>
            <a:fld id="{0F3A72B0-53B6-431F-8099-5D05D75F0A04}" type="slidenum">
              <a:rPr lang="en-CA" smtClean="0"/>
              <a:pPr>
                <a:defRPr/>
              </a:pPr>
              <a:t>4</a:t>
            </a:fld>
            <a:endParaRPr lang="fr-CA"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faisons l’expérience d’un cercle excentrique dès maintenant, je vais avoir besoin de votre aide pour déplacer les chaises...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u="none" noProof="0" dirty="0"/>
              <a:t>Voir la note de l’exercice du Module 5 </a:t>
            </a:r>
          </a:p>
          <a:p>
            <a:endParaRPr lang="fr-CA" dirty="0"/>
          </a:p>
          <a:p>
            <a:endParaRPr lang="fr-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31</a:t>
            </a:fld>
            <a:endParaRPr lang="fr-CA"/>
          </a:p>
        </p:txBody>
      </p:sp>
    </p:spTree>
    <p:extLst>
      <p:ext uri="{BB962C8B-B14F-4D97-AF65-F5344CB8AC3E}">
        <p14:creationId xmlns:p14="http://schemas.microsoft.com/office/powerpoint/2010/main" val="34599126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32</a:t>
            </a:fld>
            <a:endParaRPr lang="fr-CA"/>
          </a:p>
        </p:txBody>
      </p:sp>
    </p:spTree>
    <p:extLst>
      <p:ext uri="{BB962C8B-B14F-4D97-AF65-F5344CB8AC3E}">
        <p14:creationId xmlns:p14="http://schemas.microsoft.com/office/powerpoint/2010/main" val="3571457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  </a:t>
            </a:r>
          </a:p>
          <a:p>
            <a:pPr marL="171450" indent="-171450">
              <a:buFont typeface="Arial" panose="020B0604020202020204" pitchFamily="34" charset="0"/>
              <a:buChar char="•"/>
            </a:pPr>
            <a:r>
              <a:rPr lang="fr-CA" noProof="0" dirty="0"/>
              <a:t>Lien avec la diapositive précédente :... nous avons surtout parlé de facilitation en personne; examinons brièvement la facilitation en ligne.</a:t>
            </a:r>
          </a:p>
          <a:p>
            <a:pPr marL="171450" indent="-171450">
              <a:buFont typeface="Arial" panose="020B0604020202020204" pitchFamily="34" charset="0"/>
              <a:buChar char="•"/>
            </a:pPr>
            <a:r>
              <a:rPr lang="fr-CA" noProof="0" dirty="0"/>
              <a:t>C’est plus facile de mal agir... : les gens peuvent agir très différemment en ligne. Des personnes très discrètes, lorsqu’on les rencontre en personne, peuvent parler fort et être désagréables en ligne! Si vous planifiez des interactions en ligne, établissez toujours des lignes de conduite et validez-les avec les membres.</a:t>
            </a:r>
          </a:p>
          <a:p>
            <a:pPr marL="171450" indent="-171450">
              <a:buFont typeface="Arial" panose="020B0604020202020204" pitchFamily="34" charset="0"/>
              <a:buChar char="•"/>
            </a:pPr>
            <a:r>
              <a:rPr lang="fr-CA" noProof="0" dirty="0"/>
              <a:t>Placez les personnes... : si une personne est impolie et dérangeante, ne la confrontez pas «devant» les autres, faites-le dans un courriel ou via Skype.</a:t>
            </a:r>
          </a:p>
          <a:p>
            <a:endParaRPr lang="fr-CA" noProof="0"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33</a:t>
            </a:fld>
            <a:endParaRPr lang="fr-CA"/>
          </a:p>
        </p:txBody>
      </p:sp>
    </p:spTree>
    <p:extLst>
      <p:ext uri="{BB962C8B-B14F-4D97-AF65-F5344CB8AC3E}">
        <p14:creationId xmlns:p14="http://schemas.microsoft.com/office/powerpoint/2010/main" val="41007798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  </a:t>
            </a:r>
          </a:p>
          <a:p>
            <a:pPr marL="171450" indent="-171450">
              <a:buFont typeface="Arial" panose="020B0604020202020204" pitchFamily="34" charset="0"/>
              <a:buChar char="•"/>
            </a:pPr>
            <a:r>
              <a:rPr lang="fr-CA" noProof="0" dirty="0"/>
              <a:t>Lien avec la diapositive précédente :... nous allons maintenant examiner des exemples de technologies pouvant servir à l’échange des connaissances. Il existe...</a:t>
            </a:r>
            <a:endParaRPr lang="fr-CA" i="0" u="sng" noProof="0" dirty="0"/>
          </a:p>
          <a:p>
            <a:pPr marL="171450" indent="-171450">
              <a:buFont typeface="Arial" panose="020B0604020202020204" pitchFamily="34" charset="0"/>
              <a:buChar char="•"/>
            </a:pPr>
            <a:r>
              <a:rPr lang="fr-CA" noProof="0" dirty="0"/>
              <a:t>Que tentez-vous de... : C’est la même situation que les méthodes d’échange des connaissances; il y en a plusieurs parmi lesquelles choisir, alors il faut bien préciser le but. Les outils ne sont pas tous nécessairement bons pour tous les usages. Voici quatre choses que vous souhaiterez peut-être faire.</a:t>
            </a:r>
          </a:p>
          <a:p>
            <a:endParaRPr lang="fr-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34</a:t>
            </a:fld>
            <a:endParaRPr lang="fr-CA"/>
          </a:p>
        </p:txBody>
      </p:sp>
    </p:spTree>
    <p:extLst>
      <p:ext uri="{BB962C8B-B14F-4D97-AF65-F5344CB8AC3E}">
        <p14:creationId xmlns:p14="http://schemas.microsoft.com/office/powerpoint/2010/main" val="228735510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d’abord, il a un type d’outil, qu’on appelle un logiciel de groupe, qui tente de remplir toutes ces fonctions. </a:t>
            </a:r>
            <a:r>
              <a:rPr lang="fr-CA" u="none" noProof="0" dirty="0"/>
              <a:t>Le logiciel de groupe offre plusieurs fonctionnalités en un seul outil. C’est un...</a:t>
            </a:r>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35</a:t>
            </a:fld>
            <a:endParaRPr lang="fr-CA"/>
          </a:p>
        </p:txBody>
      </p:sp>
    </p:spTree>
    <p:extLst>
      <p:ext uri="{BB962C8B-B14F-4D97-AF65-F5344CB8AC3E}">
        <p14:creationId xmlns:p14="http://schemas.microsoft.com/office/powerpoint/2010/main" val="16268471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  </a:t>
            </a:r>
          </a:p>
          <a:p>
            <a:pPr marL="171450" indent="-171450">
              <a:buFont typeface="Arial" panose="020B0604020202020204" pitchFamily="34" charset="0"/>
              <a:buChar char="•"/>
            </a:pPr>
            <a:r>
              <a:rPr lang="fr-CA" noProof="0" dirty="0"/>
              <a:t>Lien avec la diapositive précédente :... poursuivant avec le logiciel de groupe, il se prête surtout à... </a:t>
            </a:r>
          </a:p>
          <a:p>
            <a:pPr marL="171450" indent="-171450">
              <a:buFont typeface="Arial" panose="020B0604020202020204" pitchFamily="34" charset="0"/>
              <a:buChar char="•"/>
            </a:pPr>
            <a:r>
              <a:rPr lang="fr-CA" noProof="0" dirty="0"/>
              <a:t>Peut présenter des défis... : vous devez avoir des experts en TI qui savent comment l’installer et l’adapter aux besoins de l’organisation. </a:t>
            </a:r>
          </a:p>
          <a:p>
            <a:pPr marL="171450" indent="-171450">
              <a:buFont typeface="Arial" panose="020B0604020202020204" pitchFamily="34" charset="0"/>
              <a:buChar char="•"/>
            </a:pPr>
            <a:r>
              <a:rPr lang="fr-CA" noProof="0" dirty="0"/>
              <a:t>(Vous pouvez demander aux participants s’ils connaissent un ou l’autre des exemples et ce qu’ils en pensent.)</a:t>
            </a:r>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36</a:t>
            </a:fld>
            <a:endParaRPr lang="fr-CA"/>
          </a:p>
        </p:txBody>
      </p:sp>
    </p:spTree>
    <p:extLst>
      <p:ext uri="{BB962C8B-B14F-4D97-AF65-F5344CB8AC3E}">
        <p14:creationId xmlns:p14="http://schemas.microsoft.com/office/powerpoint/2010/main" val="12023544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  </a:t>
            </a:r>
          </a:p>
          <a:p>
            <a:pPr marL="171450" indent="-171450">
              <a:buFont typeface="Arial" panose="020B0604020202020204" pitchFamily="34" charset="0"/>
              <a:buChar char="•"/>
            </a:pPr>
            <a:r>
              <a:rPr lang="fr-CA" noProof="0" dirty="0"/>
              <a:t>Lien avec la diapositive précédente :... un des objectifs de l’usage d’un outil peut être l’échange avec collègues ou partenaires. Vous aurez peut-être besoin d’un outil léger et convivial, une plateforme simple...  </a:t>
            </a:r>
          </a:p>
          <a:p>
            <a:pPr marL="171450" indent="-171450">
              <a:buFont typeface="Arial" panose="020B0604020202020204" pitchFamily="34" charset="0"/>
              <a:buChar char="•"/>
            </a:pPr>
            <a:r>
              <a:rPr lang="fr-CA" noProof="0" dirty="0"/>
              <a:t>Exemple : </a:t>
            </a:r>
            <a:r>
              <a:rPr lang="fr-CA" noProof="0" dirty="0" err="1"/>
              <a:t>Dgroups</a:t>
            </a:r>
            <a:r>
              <a:rPr lang="fr-CA" noProof="0" dirty="0"/>
              <a:t> est ce genre d’outil, mais le désavantage est que vous devez trouver un partenaire </a:t>
            </a:r>
            <a:r>
              <a:rPr lang="fr-CA" noProof="0" dirty="0" err="1"/>
              <a:t>Dgroups</a:t>
            </a:r>
            <a:r>
              <a:rPr lang="fr-CA" noProof="0" dirty="0"/>
              <a:t> afin d’obtenir un espace en ligne (vous trouverez la liste des partenaires à Dgroups.org). </a:t>
            </a:r>
          </a:p>
          <a:p>
            <a:pPr marL="171450" indent="-171450">
              <a:buFont typeface="Arial" panose="020B0604020202020204" pitchFamily="34" charset="0"/>
              <a:buChar char="•"/>
            </a:pPr>
            <a:r>
              <a:rPr lang="fr-CA" noProof="0" dirty="0"/>
              <a:t>(Vous pouvez demander aux participants si l’un d’eux a déjà utilisé un </a:t>
            </a:r>
            <a:r>
              <a:rPr lang="fr-CA" noProof="0" dirty="0" err="1"/>
              <a:t>Dgroup</a:t>
            </a:r>
            <a:r>
              <a:rPr lang="fr-CA" noProof="0" dirty="0"/>
              <a:t>.)</a:t>
            </a:r>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37</a:t>
            </a:fld>
            <a:endParaRPr lang="fr-CA"/>
          </a:p>
        </p:txBody>
      </p:sp>
    </p:spTree>
    <p:extLst>
      <p:ext uri="{BB962C8B-B14F-4D97-AF65-F5344CB8AC3E}">
        <p14:creationId xmlns:p14="http://schemas.microsoft.com/office/powerpoint/2010/main" val="24574103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  </a:t>
            </a:r>
          </a:p>
          <a:p>
            <a:pPr marL="171450" indent="-171450">
              <a:buFont typeface="Arial" panose="020B0604020202020204" pitchFamily="34" charset="0"/>
              <a:buChar char="•"/>
            </a:pPr>
            <a:r>
              <a:rPr lang="fr-CA" noProof="0" dirty="0"/>
              <a:t>Lien avec la diapositive précédente :... une autre activité que vous souhaiterez peut-être réaliser est la réunion ou la conférence en ligne, afin d’inclure des gens situés dans différents sites. </a:t>
            </a:r>
          </a:p>
          <a:p>
            <a:pPr marL="171450" indent="-171450">
              <a:buFont typeface="Arial" panose="020B0604020202020204" pitchFamily="34" charset="0"/>
              <a:buChar char="•"/>
            </a:pPr>
            <a:r>
              <a:rPr lang="fr-CA" noProof="0" dirty="0"/>
              <a:t>(Vous pouvez demander aux participants s’ils ont déjà utilisé Skype. Quels sont les autres outils de conférence Web?)</a:t>
            </a:r>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38</a:t>
            </a:fld>
            <a:endParaRPr lang="fr-CA"/>
          </a:p>
        </p:txBody>
      </p:sp>
    </p:spTree>
    <p:extLst>
      <p:ext uri="{BB962C8B-B14F-4D97-AF65-F5344CB8AC3E}">
        <p14:creationId xmlns:p14="http://schemas.microsoft.com/office/powerpoint/2010/main" val="242760851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  </a:t>
            </a:r>
          </a:p>
          <a:p>
            <a:pPr marL="171450" indent="-171450">
              <a:buFont typeface="Arial" panose="020B0604020202020204" pitchFamily="34" charset="0"/>
              <a:buChar char="•"/>
            </a:pPr>
            <a:r>
              <a:rPr lang="fr-CA" noProof="0" dirty="0"/>
              <a:t>Lien avec la diapositive précédente :... ou bien vous souhaitez peut-être créer un espace en ligne pour une communauté de pratique. On utilise souvent les plateformes des réseaux sociaux, car elles ont été conçues pour les activités de type </a:t>
            </a:r>
            <a:r>
              <a:rPr lang="fr-CA" noProof="0" dirty="0" err="1"/>
              <a:t>CdP</a:t>
            </a:r>
            <a:r>
              <a:rPr lang="fr-CA" noProof="0" dirty="0"/>
              <a:t>.</a:t>
            </a:r>
          </a:p>
          <a:p>
            <a:pPr marL="171450" indent="-171450">
              <a:buFont typeface="Arial" panose="020B0604020202020204" pitchFamily="34" charset="0"/>
              <a:buChar char="•"/>
            </a:pPr>
            <a:r>
              <a:rPr lang="fr-CA" noProof="0" dirty="0"/>
              <a:t>(Vous pouvez demander aux participants s’ils utilisent Facebook.)</a:t>
            </a:r>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39</a:t>
            </a:fld>
            <a:endParaRPr lang="fr-CA"/>
          </a:p>
        </p:txBody>
      </p:sp>
    </p:spTree>
    <p:extLst>
      <p:ext uri="{BB962C8B-B14F-4D97-AF65-F5344CB8AC3E}">
        <p14:creationId xmlns:p14="http://schemas.microsoft.com/office/powerpoint/2010/main" val="167107506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u="sng" noProof="0" dirty="0"/>
              <a:t>Notes pour le formateur  </a:t>
            </a:r>
          </a:p>
          <a:p>
            <a:pPr marL="171450" indent="-171450">
              <a:buFont typeface="Arial" panose="020B0604020202020204" pitchFamily="34" charset="0"/>
              <a:buChar char="•"/>
            </a:pPr>
            <a:r>
              <a:rPr lang="fr-CA" noProof="0" dirty="0"/>
              <a:t>Lien avec la diapositive précédente :... faisons une brève réflexion de groupe sur l’usage de la technologie. À votre table...</a:t>
            </a:r>
          </a:p>
          <a:p>
            <a:pPr marL="171450" indent="-171450">
              <a:buFont typeface="Arial" panose="020B0604020202020204" pitchFamily="34" charset="0"/>
              <a:buChar char="•"/>
            </a:pPr>
            <a:r>
              <a:rPr lang="fr-CA" noProof="0" dirty="0"/>
              <a:t>(Faites un bref retour spontané pour savoir ce qui fonctionne le mieux et ce qui ne fonctionne pas.)</a:t>
            </a:r>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40</a:t>
            </a:fld>
            <a:endParaRPr lang="fr-CA"/>
          </a:p>
        </p:txBody>
      </p:sp>
    </p:spTree>
    <p:extLst>
      <p:ext uri="{BB962C8B-B14F-4D97-AF65-F5344CB8AC3E}">
        <p14:creationId xmlns:p14="http://schemas.microsoft.com/office/powerpoint/2010/main" val="3223590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la collaboration en réseau est légèrement différente, elle...</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altLang="en-US" noProof="0" dirty="0"/>
              <a:t>Dans ce type de collaboration, </a:t>
            </a:r>
            <a:r>
              <a:rPr lang="fr-CA" noProof="0" dirty="0"/>
              <a:t>il est fort probable que les membres ne connaissent pas tous les autres membres.</a:t>
            </a:r>
            <a:r>
              <a:rPr lang="fr-CA" sz="1200" noProof="0" dirty="0"/>
              <a:t> </a:t>
            </a:r>
          </a:p>
          <a:p>
            <a:pPr eaLnBrk="1" hangingPunct="1"/>
            <a:r>
              <a:rPr dirty="0"/>
              <a:t> </a:t>
            </a:r>
          </a:p>
        </p:txBody>
      </p:sp>
      <p:sp>
        <p:nvSpPr>
          <p:cNvPr id="4" name="Slide Number Placeholder 3"/>
          <p:cNvSpPr>
            <a:spLocks noGrp="1"/>
          </p:cNvSpPr>
          <p:nvPr>
            <p:ph type="sldNum" sz="quarter" idx="5"/>
          </p:nvPr>
        </p:nvSpPr>
        <p:spPr/>
        <p:txBody>
          <a:bodyPr/>
          <a:lstStyle/>
          <a:p>
            <a:pPr>
              <a:defRPr/>
            </a:pPr>
            <a:fld id="{993101CA-4ED1-469D-95A1-058947E493D8}" type="slidenum">
              <a:rPr lang="en-CA" smtClean="0"/>
              <a:pPr>
                <a:defRPr/>
              </a:pPr>
              <a:t>5</a:t>
            </a:fld>
            <a:endParaRPr lang="fr-CA"/>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41</a:t>
            </a:fld>
            <a:endParaRPr lang="fr-CA"/>
          </a:p>
        </p:txBody>
      </p:sp>
    </p:spTree>
    <p:extLst>
      <p:ext uri="{BB962C8B-B14F-4D97-AF65-F5344CB8AC3E}">
        <p14:creationId xmlns:p14="http://schemas.microsoft.com/office/powerpoint/2010/main" val="37755811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2B77FC-DA7D-431F-A49C-5F2B358B3CF4}" type="slidenum">
              <a:rPr lang="en-CA" smtClean="0"/>
              <a:t>42</a:t>
            </a:fld>
            <a:endParaRPr lang="fr-CA"/>
          </a:p>
        </p:txBody>
      </p:sp>
    </p:spTree>
    <p:extLst>
      <p:ext uri="{BB962C8B-B14F-4D97-AF65-F5344CB8AC3E}">
        <p14:creationId xmlns:p14="http://schemas.microsoft.com/office/powerpoint/2010/main" val="1473756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finalement, la collaboration en communauté est axée sur un intérêt partagé et un sentiment d’appartenance.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Dans le cas de la collaboration en communauté, on peut trouver des personnes très passionnées du sujet, dont l’identité est liée à cette communauté.</a:t>
            </a:r>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6</a:t>
            </a:fld>
            <a:endParaRPr lang="fr-CA"/>
          </a:p>
        </p:txBody>
      </p:sp>
    </p:spTree>
    <p:extLst>
      <p:ext uri="{BB962C8B-B14F-4D97-AF65-F5344CB8AC3E}">
        <p14:creationId xmlns:p14="http://schemas.microsoft.com/office/powerpoint/2010/main" val="35155141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alors, chaque type de collaboration comporte des particularités. Cette table démontre que certaines aspects sont plus susceptible d’être présents dans certains types de collaboration que dans les autres.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altLang="en-US" baseline="0" noProof="0" dirty="0"/>
              <a:t>(Passez en revue la colonne de gauche et faites le lien avec le type spécifique).</a:t>
            </a:r>
            <a:endParaRPr lang="fr-CA" altLang="en-US" noProof="0" dirty="0"/>
          </a:p>
        </p:txBody>
      </p:sp>
      <p:sp>
        <p:nvSpPr>
          <p:cNvPr id="4" name="Slide Number Placeholder 3"/>
          <p:cNvSpPr>
            <a:spLocks noGrp="1"/>
          </p:cNvSpPr>
          <p:nvPr>
            <p:ph type="sldNum" sz="quarter" idx="5"/>
          </p:nvPr>
        </p:nvSpPr>
        <p:spPr/>
        <p:txBody>
          <a:bodyPr/>
          <a:lstStyle/>
          <a:p>
            <a:pPr>
              <a:defRPr/>
            </a:pPr>
            <a:fld id="{8A9C858D-7EB2-48B7-BC45-9CE5BF64A5CF}" type="slidenum">
              <a:rPr lang="en-CA" smtClean="0"/>
              <a:pPr>
                <a:defRPr/>
              </a:pPr>
              <a:t>7</a:t>
            </a:fld>
            <a:endParaRPr lang="fr-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alors, il existe des différences entre les types de collaboration, mais ils tendent tous à connaître davantage de succès s’ils comportent ces facteurs...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La facilitation... : nous parlerons de la facilitation un peu plus tard</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Les ressources de base : la collaboration n’est pas nécessairement très coûteuse, mais les coûts humains et technologiques peuvent constituer des facteurs</a:t>
            </a:r>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8</a:t>
            </a:fld>
            <a:endParaRPr lang="fr-CA"/>
          </a:p>
        </p:txBody>
      </p:sp>
    </p:spTree>
    <p:extLst>
      <p:ext uri="{BB962C8B-B14F-4D97-AF65-F5344CB8AC3E}">
        <p14:creationId xmlns:p14="http://schemas.microsoft.com/office/powerpoint/2010/main" val="18964420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alors, de quelle manière la collaboration est-elle liée à la GC?...</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Contexte partagé... : les auteurs du domaine de la GC, Fahey et </a:t>
            </a:r>
            <a:r>
              <a:rPr lang="fr-CA" noProof="0" dirty="0" err="1"/>
              <a:t>Prusak</a:t>
            </a:r>
            <a:r>
              <a:rPr lang="fr-CA" noProof="0" dirty="0"/>
              <a:t>, allèguent que le contexte partagé est un des buts fondamentaux de la «gestion des connaissances».</a:t>
            </a:r>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9</a:t>
            </a:fld>
            <a:endParaRPr lang="fr-CA"/>
          </a:p>
        </p:txBody>
      </p:sp>
    </p:spTree>
    <p:extLst>
      <p:ext uri="{BB962C8B-B14F-4D97-AF65-F5344CB8AC3E}">
        <p14:creationId xmlns:p14="http://schemas.microsoft.com/office/powerpoint/2010/main" val="715323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CA" u="sng" noProof="0" dirty="0"/>
              <a:t>Notes pour le formateur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fr-CA" noProof="0" dirty="0"/>
              <a:t>Lien avec la diapositive précédente :... </a:t>
            </a:r>
            <a:r>
              <a:rPr lang="fr-CA" altLang="en-US" noProof="0" dirty="0"/>
              <a:t>dans la documentation portant sur la GC, la communauté de pratique est un terme qui revient souvent, car elle est perçue par plusieurs comme étant le mécanisme le plus puissant d’échange des connaissances tacites... </a:t>
            </a:r>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8BD526E3-11EC-4A68-A724-88A4BC7227FB}" type="slidenum">
              <a:rPr lang="en-CA">
                <a:solidFill>
                  <a:prstClr val="black"/>
                </a:solidFill>
              </a:rPr>
              <a:pPr>
                <a:defRPr/>
              </a:pPr>
              <a:t>10</a:t>
            </a:fld>
            <a:endParaRPr lang="fr-CA">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a:t>Click to edit Master subtitle style</a:t>
            </a:r>
          </a:p>
        </p:txBody>
      </p:sp>
      <p:sp>
        <p:nvSpPr>
          <p:cNvPr id="6" name="Date Placeholder 6"/>
          <p:cNvSpPr>
            <a:spLocks noGrp="1"/>
          </p:cNvSpPr>
          <p:nvPr>
            <p:ph type="dt" sz="half" idx="10"/>
          </p:nvPr>
        </p:nvSpPr>
        <p:spPr/>
        <p:txBody>
          <a:bodyPr/>
          <a:lstStyle>
            <a:lvl1pPr>
              <a:defRPr/>
            </a:lvl1pPr>
            <a:extLst/>
          </a:lstStyle>
          <a:p>
            <a:pPr>
              <a:defRPr/>
            </a:pPr>
            <a:fld id="{B4E380AB-53C6-4851-975A-648880E5D66D}" type="datetimeFigureOut">
              <a:rPr lang="en-CA"/>
              <a:pPr>
                <a:defRPr/>
              </a:pPr>
              <a:t>2019-07-24</a:t>
            </a:fld>
            <a:endParaRPr lang="en-CA"/>
          </a:p>
        </p:txBody>
      </p:sp>
      <p:sp>
        <p:nvSpPr>
          <p:cNvPr id="7" name="Footer Placeholder 19"/>
          <p:cNvSpPr>
            <a:spLocks noGrp="1"/>
          </p:cNvSpPr>
          <p:nvPr>
            <p:ph type="ftr" sz="quarter" idx="11"/>
          </p:nvPr>
        </p:nvSpPr>
        <p:spPr/>
        <p:txBody>
          <a:bodyPr/>
          <a:lstStyle>
            <a:lvl1pPr>
              <a:defRPr/>
            </a:lvl1pPr>
            <a:extLst/>
          </a:lstStyle>
          <a:p>
            <a:pPr>
              <a:defRPr/>
            </a:pPr>
            <a:endParaRPr lang="en-CA"/>
          </a:p>
        </p:txBody>
      </p:sp>
      <p:sp>
        <p:nvSpPr>
          <p:cNvPr id="8" name="Slide Number Placeholder 9"/>
          <p:cNvSpPr>
            <a:spLocks noGrp="1"/>
          </p:cNvSpPr>
          <p:nvPr>
            <p:ph type="sldNum" sz="quarter" idx="12"/>
          </p:nvPr>
        </p:nvSpPr>
        <p:spPr/>
        <p:txBody>
          <a:bodyPr/>
          <a:lstStyle>
            <a:lvl1pPr>
              <a:defRPr/>
            </a:lvl1pPr>
            <a:extLst/>
          </a:lstStyle>
          <a:p>
            <a:pPr>
              <a:defRPr/>
            </a:pPr>
            <a:fld id="{492A5759-39CE-4B5B-BB9A-5205259C35D6}" type="slidenum">
              <a:rPr lang="en-CA"/>
              <a:pPr>
                <a:defRPr/>
              </a:pPr>
              <a:t>‹#›</a:t>
            </a:fld>
            <a:endParaRPr lang="en-CA"/>
          </a:p>
        </p:txBody>
      </p:sp>
    </p:spTree>
    <p:extLst>
      <p:ext uri="{BB962C8B-B14F-4D97-AF65-F5344CB8AC3E}">
        <p14:creationId xmlns:p14="http://schemas.microsoft.com/office/powerpoint/2010/main" val="35127015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pPr>
              <a:defRPr/>
            </a:pPr>
            <a:fld id="{8DD62997-7703-402A-B5A3-537521B94119}" type="datetimeFigureOut">
              <a:rPr lang="en-CA"/>
              <a:pPr>
                <a:defRPr/>
              </a:pPr>
              <a:t>2019-07-24</a:t>
            </a:fld>
            <a:endParaRPr lang="en-CA"/>
          </a:p>
        </p:txBody>
      </p:sp>
      <p:sp>
        <p:nvSpPr>
          <p:cNvPr id="5" name="Footer Placeholder 9"/>
          <p:cNvSpPr>
            <a:spLocks noGrp="1"/>
          </p:cNvSpPr>
          <p:nvPr>
            <p:ph type="ftr" sz="quarter" idx="11"/>
          </p:nvPr>
        </p:nvSpPr>
        <p:spPr/>
        <p:txBody>
          <a:bodyPr/>
          <a:lstStyle>
            <a:lvl1pPr>
              <a:defRPr/>
            </a:lvl1pPr>
          </a:lstStyle>
          <a:p>
            <a:pPr>
              <a:defRPr/>
            </a:pPr>
            <a:endParaRPr lang="en-CA"/>
          </a:p>
        </p:txBody>
      </p:sp>
      <p:sp>
        <p:nvSpPr>
          <p:cNvPr id="6" name="Slide Number Placeholder 21"/>
          <p:cNvSpPr>
            <a:spLocks noGrp="1"/>
          </p:cNvSpPr>
          <p:nvPr>
            <p:ph type="sldNum" sz="quarter" idx="12"/>
          </p:nvPr>
        </p:nvSpPr>
        <p:spPr/>
        <p:txBody>
          <a:bodyPr/>
          <a:lstStyle>
            <a:lvl1pPr>
              <a:defRPr/>
            </a:lvl1pPr>
          </a:lstStyle>
          <a:p>
            <a:pPr>
              <a:defRPr/>
            </a:pPr>
            <a:fld id="{CED6723C-942D-4D28-B230-E469259B297E}" type="slidenum">
              <a:rPr lang="en-CA"/>
              <a:pPr>
                <a:defRPr/>
              </a:pPr>
              <a:t>‹#›</a:t>
            </a:fld>
            <a:endParaRPr lang="en-CA"/>
          </a:p>
        </p:txBody>
      </p:sp>
    </p:spTree>
    <p:extLst>
      <p:ext uri="{BB962C8B-B14F-4D97-AF65-F5344CB8AC3E}">
        <p14:creationId xmlns:p14="http://schemas.microsoft.com/office/powerpoint/2010/main" val="1665331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pPr>
              <a:defRPr/>
            </a:pPr>
            <a:fld id="{44199CD3-CBFE-4FB9-ACD8-BEAA405A8BAB}" type="datetimeFigureOut">
              <a:rPr lang="en-CA"/>
              <a:pPr>
                <a:defRPr/>
              </a:pPr>
              <a:t>2019-07-24</a:t>
            </a:fld>
            <a:endParaRPr lang="en-CA"/>
          </a:p>
        </p:txBody>
      </p:sp>
      <p:sp>
        <p:nvSpPr>
          <p:cNvPr id="5" name="Footer Placeholder 9"/>
          <p:cNvSpPr>
            <a:spLocks noGrp="1"/>
          </p:cNvSpPr>
          <p:nvPr>
            <p:ph type="ftr" sz="quarter" idx="11"/>
          </p:nvPr>
        </p:nvSpPr>
        <p:spPr/>
        <p:txBody>
          <a:bodyPr/>
          <a:lstStyle>
            <a:lvl1pPr>
              <a:defRPr/>
            </a:lvl1pPr>
          </a:lstStyle>
          <a:p>
            <a:pPr>
              <a:defRPr/>
            </a:pPr>
            <a:endParaRPr lang="en-CA"/>
          </a:p>
        </p:txBody>
      </p:sp>
      <p:sp>
        <p:nvSpPr>
          <p:cNvPr id="6" name="Slide Number Placeholder 21"/>
          <p:cNvSpPr>
            <a:spLocks noGrp="1"/>
          </p:cNvSpPr>
          <p:nvPr>
            <p:ph type="sldNum" sz="quarter" idx="12"/>
          </p:nvPr>
        </p:nvSpPr>
        <p:spPr/>
        <p:txBody>
          <a:bodyPr/>
          <a:lstStyle>
            <a:lvl1pPr>
              <a:defRPr/>
            </a:lvl1pPr>
          </a:lstStyle>
          <a:p>
            <a:pPr>
              <a:defRPr/>
            </a:pPr>
            <a:fld id="{445E3ADF-8A04-4975-9F89-83187F0FD61C}" type="slidenum">
              <a:rPr lang="en-CA"/>
              <a:pPr>
                <a:defRPr/>
              </a:pPr>
              <a:t>‹#›</a:t>
            </a:fld>
            <a:endParaRPr lang="en-CA"/>
          </a:p>
        </p:txBody>
      </p:sp>
    </p:spTree>
    <p:extLst>
      <p:ext uri="{BB962C8B-B14F-4D97-AF65-F5344CB8AC3E}">
        <p14:creationId xmlns:p14="http://schemas.microsoft.com/office/powerpoint/2010/main" val="3263391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pPr>
              <a:defRPr/>
            </a:pPr>
            <a:fld id="{A2B20A0B-27D9-452F-A4D1-8D41377F512E}" type="datetimeFigureOut">
              <a:rPr lang="en-CA"/>
              <a:pPr>
                <a:defRPr/>
              </a:pPr>
              <a:t>2019-07-24</a:t>
            </a:fld>
            <a:endParaRPr lang="en-CA"/>
          </a:p>
        </p:txBody>
      </p:sp>
      <p:sp>
        <p:nvSpPr>
          <p:cNvPr id="5" name="Footer Placeholder 9"/>
          <p:cNvSpPr>
            <a:spLocks noGrp="1"/>
          </p:cNvSpPr>
          <p:nvPr>
            <p:ph type="ftr" sz="quarter" idx="11"/>
          </p:nvPr>
        </p:nvSpPr>
        <p:spPr/>
        <p:txBody>
          <a:bodyPr/>
          <a:lstStyle>
            <a:lvl1pPr>
              <a:defRPr/>
            </a:lvl1pPr>
          </a:lstStyle>
          <a:p>
            <a:pPr>
              <a:defRPr/>
            </a:pPr>
            <a:endParaRPr lang="en-CA"/>
          </a:p>
        </p:txBody>
      </p:sp>
      <p:sp>
        <p:nvSpPr>
          <p:cNvPr id="6" name="Slide Number Placeholder 21"/>
          <p:cNvSpPr>
            <a:spLocks noGrp="1"/>
          </p:cNvSpPr>
          <p:nvPr>
            <p:ph type="sldNum" sz="quarter" idx="12"/>
          </p:nvPr>
        </p:nvSpPr>
        <p:spPr/>
        <p:txBody>
          <a:bodyPr/>
          <a:lstStyle>
            <a:lvl1pPr>
              <a:defRPr/>
            </a:lvl1pPr>
          </a:lstStyle>
          <a:p>
            <a:pPr>
              <a:defRPr/>
            </a:pPr>
            <a:fld id="{F93F5364-66CC-4075-BDB9-AAAA5F139E46}" type="slidenum">
              <a:rPr lang="en-CA"/>
              <a:pPr>
                <a:defRPr/>
              </a:pPr>
              <a:t>‹#›</a:t>
            </a:fld>
            <a:endParaRPr lang="en-CA"/>
          </a:p>
        </p:txBody>
      </p:sp>
    </p:spTree>
    <p:extLst>
      <p:ext uri="{BB962C8B-B14F-4D97-AF65-F5344CB8AC3E}">
        <p14:creationId xmlns:p14="http://schemas.microsoft.com/office/powerpoint/2010/main" val="2792177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a:t>Click to edit Master text styles</a:t>
            </a:r>
          </a:p>
        </p:txBody>
      </p:sp>
      <p:sp>
        <p:nvSpPr>
          <p:cNvPr id="8" name="Date Placeholder 3"/>
          <p:cNvSpPr>
            <a:spLocks noGrp="1"/>
          </p:cNvSpPr>
          <p:nvPr>
            <p:ph type="dt" sz="half" idx="10"/>
          </p:nvPr>
        </p:nvSpPr>
        <p:spPr/>
        <p:txBody>
          <a:bodyPr/>
          <a:lstStyle>
            <a:lvl1pPr>
              <a:defRPr/>
            </a:lvl1pPr>
            <a:extLst/>
          </a:lstStyle>
          <a:p>
            <a:pPr>
              <a:defRPr/>
            </a:pPr>
            <a:fld id="{3727EB0A-DBBF-4B73-9948-50B098008E08}" type="datetimeFigureOut">
              <a:rPr lang="en-CA"/>
              <a:pPr>
                <a:defRPr/>
              </a:pPr>
              <a:t>2019-07-24</a:t>
            </a:fld>
            <a:endParaRPr lang="en-CA"/>
          </a:p>
        </p:txBody>
      </p:sp>
      <p:sp>
        <p:nvSpPr>
          <p:cNvPr id="9" name="Footer Placeholder 4"/>
          <p:cNvSpPr>
            <a:spLocks noGrp="1"/>
          </p:cNvSpPr>
          <p:nvPr>
            <p:ph type="ftr" sz="quarter" idx="11"/>
          </p:nvPr>
        </p:nvSpPr>
        <p:spPr/>
        <p:txBody>
          <a:bodyPr/>
          <a:lstStyle>
            <a:lvl1pPr>
              <a:defRPr/>
            </a:lvl1pPr>
            <a:extLst/>
          </a:lstStyle>
          <a:p>
            <a:pPr>
              <a:defRPr/>
            </a:pPr>
            <a:endParaRPr lang="en-CA"/>
          </a:p>
        </p:txBody>
      </p:sp>
      <p:sp>
        <p:nvSpPr>
          <p:cNvPr id="10" name="Slide Number Placeholder 5"/>
          <p:cNvSpPr>
            <a:spLocks noGrp="1"/>
          </p:cNvSpPr>
          <p:nvPr>
            <p:ph type="sldNum" sz="quarter" idx="12"/>
          </p:nvPr>
        </p:nvSpPr>
        <p:spPr/>
        <p:txBody>
          <a:bodyPr/>
          <a:lstStyle>
            <a:lvl1pPr>
              <a:defRPr/>
            </a:lvl1pPr>
            <a:extLst/>
          </a:lstStyle>
          <a:p>
            <a:pPr>
              <a:defRPr/>
            </a:pPr>
            <a:fld id="{DBA2A1AE-6E12-444D-BB45-020EA27EA170}" type="slidenum">
              <a:rPr lang="en-CA"/>
              <a:pPr>
                <a:defRPr/>
              </a:pPr>
              <a:t>‹#›</a:t>
            </a:fld>
            <a:endParaRPr lang="en-CA"/>
          </a:p>
        </p:txBody>
      </p:sp>
    </p:spTree>
    <p:extLst>
      <p:ext uri="{BB962C8B-B14F-4D97-AF65-F5344CB8AC3E}">
        <p14:creationId xmlns:p14="http://schemas.microsoft.com/office/powerpoint/2010/main" val="3486678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23"/>
          <p:cNvSpPr>
            <a:spLocks noGrp="1"/>
          </p:cNvSpPr>
          <p:nvPr>
            <p:ph type="dt" sz="half" idx="10"/>
          </p:nvPr>
        </p:nvSpPr>
        <p:spPr/>
        <p:txBody>
          <a:bodyPr/>
          <a:lstStyle>
            <a:lvl1pPr>
              <a:defRPr/>
            </a:lvl1pPr>
          </a:lstStyle>
          <a:p>
            <a:pPr>
              <a:defRPr/>
            </a:pPr>
            <a:fld id="{F2AF745F-305F-47DD-B89B-BDB41BAF4C3E}" type="datetimeFigureOut">
              <a:rPr lang="en-CA"/>
              <a:pPr>
                <a:defRPr/>
              </a:pPr>
              <a:t>2019-07-24</a:t>
            </a:fld>
            <a:endParaRPr lang="en-CA"/>
          </a:p>
        </p:txBody>
      </p:sp>
      <p:sp>
        <p:nvSpPr>
          <p:cNvPr id="6" name="Footer Placeholder 9"/>
          <p:cNvSpPr>
            <a:spLocks noGrp="1"/>
          </p:cNvSpPr>
          <p:nvPr>
            <p:ph type="ftr" sz="quarter" idx="11"/>
          </p:nvPr>
        </p:nvSpPr>
        <p:spPr/>
        <p:txBody>
          <a:bodyPr/>
          <a:lstStyle>
            <a:lvl1pPr>
              <a:defRPr/>
            </a:lvl1pPr>
          </a:lstStyle>
          <a:p>
            <a:pPr>
              <a:defRPr/>
            </a:pPr>
            <a:endParaRPr lang="en-CA"/>
          </a:p>
        </p:txBody>
      </p:sp>
      <p:sp>
        <p:nvSpPr>
          <p:cNvPr id="7" name="Slide Number Placeholder 21"/>
          <p:cNvSpPr>
            <a:spLocks noGrp="1"/>
          </p:cNvSpPr>
          <p:nvPr>
            <p:ph type="sldNum" sz="quarter" idx="12"/>
          </p:nvPr>
        </p:nvSpPr>
        <p:spPr/>
        <p:txBody>
          <a:bodyPr/>
          <a:lstStyle>
            <a:lvl1pPr>
              <a:defRPr/>
            </a:lvl1pPr>
          </a:lstStyle>
          <a:p>
            <a:pPr>
              <a:defRPr/>
            </a:pPr>
            <a:fld id="{A8799777-21AD-4AFF-9EEF-26105E6D1F26}" type="slidenum">
              <a:rPr lang="en-CA"/>
              <a:pPr>
                <a:defRPr/>
              </a:pPr>
              <a:t>‹#›</a:t>
            </a:fld>
            <a:endParaRPr lang="en-CA"/>
          </a:p>
        </p:txBody>
      </p:sp>
    </p:spTree>
    <p:extLst>
      <p:ext uri="{BB962C8B-B14F-4D97-AF65-F5344CB8AC3E}">
        <p14:creationId xmlns:p14="http://schemas.microsoft.com/office/powerpoint/2010/main" val="2879311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extLst/>
          </a:lstStyle>
          <a:p>
            <a:pPr>
              <a:defRPr/>
            </a:pPr>
            <a:fld id="{E39D78F3-47B2-4C26-9B60-EEC10B89AA51}" type="datetimeFigureOut">
              <a:rPr lang="en-CA"/>
              <a:pPr>
                <a:defRPr/>
              </a:pPr>
              <a:t>2019-07-24</a:t>
            </a:fld>
            <a:endParaRPr lang="en-CA"/>
          </a:p>
        </p:txBody>
      </p:sp>
      <p:sp>
        <p:nvSpPr>
          <p:cNvPr id="8" name="Footer Placeholder 7"/>
          <p:cNvSpPr>
            <a:spLocks noGrp="1"/>
          </p:cNvSpPr>
          <p:nvPr>
            <p:ph type="ftr" sz="quarter" idx="11"/>
          </p:nvPr>
        </p:nvSpPr>
        <p:spPr/>
        <p:txBody>
          <a:bodyPr/>
          <a:lstStyle>
            <a:lvl1pPr>
              <a:defRPr/>
            </a:lvl1pPr>
            <a:extLst/>
          </a:lstStyle>
          <a:p>
            <a:pPr>
              <a:defRPr/>
            </a:pPr>
            <a:endParaRPr lang="en-CA"/>
          </a:p>
        </p:txBody>
      </p:sp>
      <p:sp>
        <p:nvSpPr>
          <p:cNvPr id="9" name="Slide Number Placeholder 8"/>
          <p:cNvSpPr>
            <a:spLocks noGrp="1"/>
          </p:cNvSpPr>
          <p:nvPr>
            <p:ph type="sldNum" sz="quarter" idx="12"/>
          </p:nvPr>
        </p:nvSpPr>
        <p:spPr/>
        <p:txBody>
          <a:bodyPr/>
          <a:lstStyle>
            <a:lvl1pPr>
              <a:defRPr/>
            </a:lvl1pPr>
            <a:extLst/>
          </a:lstStyle>
          <a:p>
            <a:pPr>
              <a:defRPr/>
            </a:pPr>
            <a:fld id="{ED509752-C57D-4156-BF9E-57C9017444A6}" type="slidenum">
              <a:rPr lang="en-CA"/>
              <a:pPr>
                <a:defRPr/>
              </a:pPr>
              <a:t>‹#›</a:t>
            </a:fld>
            <a:endParaRPr lang="en-CA"/>
          </a:p>
        </p:txBody>
      </p:sp>
    </p:spTree>
    <p:extLst>
      <p:ext uri="{BB962C8B-B14F-4D97-AF65-F5344CB8AC3E}">
        <p14:creationId xmlns:p14="http://schemas.microsoft.com/office/powerpoint/2010/main" val="1920915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a:t>Click to edit Master title style</a:t>
            </a:r>
          </a:p>
        </p:txBody>
      </p:sp>
      <p:sp>
        <p:nvSpPr>
          <p:cNvPr id="3" name="Date Placeholder 23"/>
          <p:cNvSpPr>
            <a:spLocks noGrp="1"/>
          </p:cNvSpPr>
          <p:nvPr>
            <p:ph type="dt" sz="half" idx="10"/>
          </p:nvPr>
        </p:nvSpPr>
        <p:spPr/>
        <p:txBody>
          <a:bodyPr/>
          <a:lstStyle>
            <a:lvl1pPr>
              <a:defRPr/>
            </a:lvl1pPr>
          </a:lstStyle>
          <a:p>
            <a:pPr>
              <a:defRPr/>
            </a:pPr>
            <a:fld id="{34816256-B791-4756-83C1-CAC517B25151}" type="datetimeFigureOut">
              <a:rPr lang="en-CA"/>
              <a:pPr>
                <a:defRPr/>
              </a:pPr>
              <a:t>2019-07-24</a:t>
            </a:fld>
            <a:endParaRPr lang="en-CA"/>
          </a:p>
        </p:txBody>
      </p:sp>
      <p:sp>
        <p:nvSpPr>
          <p:cNvPr id="4" name="Footer Placeholder 9"/>
          <p:cNvSpPr>
            <a:spLocks noGrp="1"/>
          </p:cNvSpPr>
          <p:nvPr>
            <p:ph type="ftr" sz="quarter" idx="11"/>
          </p:nvPr>
        </p:nvSpPr>
        <p:spPr/>
        <p:txBody>
          <a:bodyPr/>
          <a:lstStyle>
            <a:lvl1pPr>
              <a:defRPr/>
            </a:lvl1pPr>
          </a:lstStyle>
          <a:p>
            <a:pPr>
              <a:defRPr/>
            </a:pPr>
            <a:endParaRPr lang="en-CA"/>
          </a:p>
        </p:txBody>
      </p:sp>
      <p:sp>
        <p:nvSpPr>
          <p:cNvPr id="5" name="Slide Number Placeholder 21"/>
          <p:cNvSpPr>
            <a:spLocks noGrp="1"/>
          </p:cNvSpPr>
          <p:nvPr>
            <p:ph type="sldNum" sz="quarter" idx="12"/>
          </p:nvPr>
        </p:nvSpPr>
        <p:spPr/>
        <p:txBody>
          <a:bodyPr/>
          <a:lstStyle>
            <a:lvl1pPr>
              <a:defRPr/>
            </a:lvl1pPr>
          </a:lstStyle>
          <a:p>
            <a:pPr>
              <a:defRPr/>
            </a:pPr>
            <a:fld id="{800F7A52-91EE-4F76-A3CE-A1C0F2B30953}" type="slidenum">
              <a:rPr lang="en-CA"/>
              <a:pPr>
                <a:defRPr/>
              </a:pPr>
              <a:t>‹#›</a:t>
            </a:fld>
            <a:endParaRPr lang="en-CA"/>
          </a:p>
        </p:txBody>
      </p:sp>
    </p:spTree>
    <p:extLst>
      <p:ext uri="{BB962C8B-B14F-4D97-AF65-F5344CB8AC3E}">
        <p14:creationId xmlns:p14="http://schemas.microsoft.com/office/powerpoint/2010/main" val="3060843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Rectangle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Date Placeholder 1"/>
          <p:cNvSpPr>
            <a:spLocks noGrp="1"/>
          </p:cNvSpPr>
          <p:nvPr>
            <p:ph type="dt" sz="half" idx="10"/>
          </p:nvPr>
        </p:nvSpPr>
        <p:spPr/>
        <p:txBody>
          <a:bodyPr/>
          <a:lstStyle>
            <a:lvl1pPr>
              <a:defRPr/>
            </a:lvl1pPr>
            <a:extLst/>
          </a:lstStyle>
          <a:p>
            <a:pPr>
              <a:defRPr/>
            </a:pPr>
            <a:fld id="{014E52CB-2DDC-4F33-A54D-F4F808FE960E}" type="datetimeFigureOut">
              <a:rPr lang="en-CA"/>
              <a:pPr>
                <a:defRPr/>
              </a:pPr>
              <a:t>2019-07-24</a:t>
            </a:fld>
            <a:endParaRPr lang="en-CA"/>
          </a:p>
        </p:txBody>
      </p:sp>
      <p:sp>
        <p:nvSpPr>
          <p:cNvPr id="5" name="Footer Placeholder 2"/>
          <p:cNvSpPr>
            <a:spLocks noGrp="1"/>
          </p:cNvSpPr>
          <p:nvPr>
            <p:ph type="ftr" sz="quarter" idx="11"/>
          </p:nvPr>
        </p:nvSpPr>
        <p:spPr/>
        <p:txBody>
          <a:bodyPr/>
          <a:lstStyle>
            <a:lvl1pPr>
              <a:defRPr/>
            </a:lvl1pPr>
            <a:extLst/>
          </a:lstStyle>
          <a:p>
            <a:pPr>
              <a:defRPr/>
            </a:pPr>
            <a:endParaRPr lang="en-CA"/>
          </a:p>
        </p:txBody>
      </p:sp>
      <p:sp>
        <p:nvSpPr>
          <p:cNvPr id="6" name="Slide Number Placeholder 3"/>
          <p:cNvSpPr>
            <a:spLocks noGrp="1"/>
          </p:cNvSpPr>
          <p:nvPr>
            <p:ph type="sldNum" sz="quarter" idx="12"/>
          </p:nvPr>
        </p:nvSpPr>
        <p:spPr/>
        <p:txBody>
          <a:bodyPr/>
          <a:lstStyle>
            <a:lvl1pPr>
              <a:defRPr/>
            </a:lvl1pPr>
            <a:extLst/>
          </a:lstStyle>
          <a:p>
            <a:pPr>
              <a:defRPr/>
            </a:pPr>
            <a:fld id="{508522CF-C96A-482E-96BC-AB0DE1307175}" type="slidenum">
              <a:rPr lang="en-CA"/>
              <a:pPr>
                <a:defRPr/>
              </a:pPr>
              <a:t>‹#›</a:t>
            </a:fld>
            <a:endParaRPr lang="en-CA"/>
          </a:p>
        </p:txBody>
      </p:sp>
    </p:spTree>
    <p:extLst>
      <p:ext uri="{BB962C8B-B14F-4D97-AF65-F5344CB8AC3E}">
        <p14:creationId xmlns:p14="http://schemas.microsoft.com/office/powerpoint/2010/main" val="35247184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extLst/>
          </a:lstStyle>
          <a:p>
            <a:pPr>
              <a:defRPr/>
            </a:pPr>
            <a:fld id="{45305185-6203-4152-8E51-458E5010B326}" type="datetimeFigureOut">
              <a:rPr lang="en-CA"/>
              <a:pPr>
                <a:defRPr/>
              </a:pPr>
              <a:t>2019-07-24</a:t>
            </a:fld>
            <a:endParaRPr lang="en-CA"/>
          </a:p>
        </p:txBody>
      </p:sp>
      <p:sp>
        <p:nvSpPr>
          <p:cNvPr id="6" name="Footer Placeholder 5"/>
          <p:cNvSpPr>
            <a:spLocks noGrp="1"/>
          </p:cNvSpPr>
          <p:nvPr>
            <p:ph type="ftr" sz="quarter" idx="11"/>
          </p:nvPr>
        </p:nvSpPr>
        <p:spPr/>
        <p:txBody>
          <a:bodyPr/>
          <a:lstStyle>
            <a:lvl1pPr>
              <a:defRPr/>
            </a:lvl1pPr>
            <a:extLst/>
          </a:lstStyle>
          <a:p>
            <a:pPr>
              <a:defRPr/>
            </a:pPr>
            <a:endParaRPr lang="en-CA"/>
          </a:p>
        </p:txBody>
      </p:sp>
      <p:sp>
        <p:nvSpPr>
          <p:cNvPr id="7" name="Slide Number Placeholder 6"/>
          <p:cNvSpPr>
            <a:spLocks noGrp="1"/>
          </p:cNvSpPr>
          <p:nvPr>
            <p:ph type="sldNum" sz="quarter" idx="12"/>
          </p:nvPr>
        </p:nvSpPr>
        <p:spPr/>
        <p:txBody>
          <a:bodyPr/>
          <a:lstStyle>
            <a:lvl1pPr>
              <a:defRPr/>
            </a:lvl1pPr>
            <a:extLst/>
          </a:lstStyle>
          <a:p>
            <a:pPr>
              <a:defRPr/>
            </a:pPr>
            <a:fld id="{931971E7-8831-47FE-B38D-E11F969940AC}" type="slidenum">
              <a:rPr lang="en-CA"/>
              <a:pPr>
                <a:defRPr/>
              </a:pPr>
              <a:t>‹#›</a:t>
            </a:fld>
            <a:endParaRPr lang="en-CA"/>
          </a:p>
        </p:txBody>
      </p:sp>
    </p:spTree>
    <p:extLst>
      <p:ext uri="{BB962C8B-B14F-4D97-AF65-F5344CB8AC3E}">
        <p14:creationId xmlns:p14="http://schemas.microsoft.com/office/powerpoint/2010/main" val="2777554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cs typeface="+mn-cs"/>
            </a:endParaRPr>
          </a:p>
        </p:txBody>
      </p:sp>
      <p:sp>
        <p:nvSpPr>
          <p:cNvPr id="6" name="Flowchart: Proces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lowchart: Proces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a:t>Click to edit Master title style</a:t>
            </a: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a:t>Click to edit Master text styles</a:t>
            </a:r>
          </a:p>
        </p:txBody>
      </p:sp>
      <p:sp>
        <p:nvSpPr>
          <p:cNvPr id="8" name="Date Placeholder 4"/>
          <p:cNvSpPr>
            <a:spLocks noGrp="1"/>
          </p:cNvSpPr>
          <p:nvPr>
            <p:ph type="dt" sz="half" idx="10"/>
          </p:nvPr>
        </p:nvSpPr>
        <p:spPr/>
        <p:txBody>
          <a:bodyPr/>
          <a:lstStyle>
            <a:lvl1pPr>
              <a:defRPr/>
            </a:lvl1pPr>
            <a:extLst/>
          </a:lstStyle>
          <a:p>
            <a:pPr>
              <a:defRPr/>
            </a:pPr>
            <a:fld id="{549C828F-F216-41A4-91BB-0EF954172087}" type="datetimeFigureOut">
              <a:rPr lang="en-CA"/>
              <a:pPr>
                <a:defRPr/>
              </a:pPr>
              <a:t>2019-07-24</a:t>
            </a:fld>
            <a:endParaRPr lang="en-CA"/>
          </a:p>
        </p:txBody>
      </p:sp>
      <p:sp>
        <p:nvSpPr>
          <p:cNvPr id="9" name="Footer Placeholder 5"/>
          <p:cNvSpPr>
            <a:spLocks noGrp="1"/>
          </p:cNvSpPr>
          <p:nvPr>
            <p:ph type="ftr" sz="quarter" idx="11"/>
          </p:nvPr>
        </p:nvSpPr>
        <p:spPr/>
        <p:txBody>
          <a:bodyPr/>
          <a:lstStyle>
            <a:lvl1pPr>
              <a:defRPr/>
            </a:lvl1pPr>
            <a:extLst/>
          </a:lstStyle>
          <a:p>
            <a:pPr>
              <a:defRPr/>
            </a:pPr>
            <a:endParaRPr lang="en-CA"/>
          </a:p>
        </p:txBody>
      </p:sp>
      <p:sp>
        <p:nvSpPr>
          <p:cNvPr id="10" name="Slide Number Placeholder 6"/>
          <p:cNvSpPr>
            <a:spLocks noGrp="1"/>
          </p:cNvSpPr>
          <p:nvPr>
            <p:ph type="sldNum" sz="quarter" idx="12"/>
          </p:nvPr>
        </p:nvSpPr>
        <p:spPr/>
        <p:txBody>
          <a:bodyPr/>
          <a:lstStyle>
            <a:lvl1pPr>
              <a:defRPr/>
            </a:lvl1pPr>
            <a:extLst/>
          </a:lstStyle>
          <a:p>
            <a:pPr>
              <a:defRPr/>
            </a:pPr>
            <a:fld id="{51DE165A-1717-43F5-BDF5-FCBE0FA9A79A}" type="slidenum">
              <a:rPr lang="en-CA"/>
              <a:pPr>
                <a:defRPr/>
              </a:pPr>
              <a:t>‹#›</a:t>
            </a:fld>
            <a:endParaRPr lang="en-CA"/>
          </a:p>
        </p:txBody>
      </p:sp>
    </p:spTree>
    <p:extLst>
      <p:ext uri="{BB962C8B-B14F-4D97-AF65-F5344CB8AC3E}">
        <p14:creationId xmlns:p14="http://schemas.microsoft.com/office/powerpoint/2010/main" val="400739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p>
            <a:r>
              <a:rPr lang="en-US"/>
              <a:t>Click to edit Master title style</a:t>
            </a:r>
          </a:p>
        </p:txBody>
      </p:sp>
      <p:sp>
        <p:nvSpPr>
          <p:cNvPr id="1033" name="Text Placeholder 8"/>
          <p:cNvSpPr>
            <a:spLocks noGrp="1"/>
          </p:cNvSpPr>
          <p:nvPr>
            <p:ph type="body" idx="1"/>
          </p:nvPr>
        </p:nvSpPr>
        <p:spPr bwMode="auto">
          <a:xfrm>
            <a:off x="1435100" y="1447800"/>
            <a:ext cx="74993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cs typeface="+mn-cs"/>
              </a:defRPr>
            </a:lvl1pPr>
            <a:extLst/>
          </a:lstStyle>
          <a:p>
            <a:pPr>
              <a:defRPr/>
            </a:pPr>
            <a:fld id="{33D3449A-495B-44F0-98F5-43B146C8091C}" type="datetimeFigureOut">
              <a:rPr lang="en-CA"/>
              <a:pPr>
                <a:defRPr/>
              </a:pPr>
              <a:t>2019-07-24</a:t>
            </a:fld>
            <a:endParaRPr lang="en-C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endParaRPr lang="en-CA"/>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fld id="{6A3198BC-0A3E-4AB5-A85C-F40611CC7D78}" type="slidenum">
              <a:rPr lang="en-CA"/>
              <a:pPr>
                <a:defRPr/>
              </a:pPr>
              <a:t>‹#›</a:t>
            </a:fld>
            <a:endParaRPr lang="en-CA"/>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866" r:id="rId1"/>
    <p:sldLayoutId id="2147483861" r:id="rId2"/>
    <p:sldLayoutId id="2147483867" r:id="rId3"/>
    <p:sldLayoutId id="2147483862" r:id="rId4"/>
    <p:sldLayoutId id="2147483868" r:id="rId5"/>
    <p:sldLayoutId id="2147483863" r:id="rId6"/>
    <p:sldLayoutId id="2147483869" r:id="rId7"/>
    <p:sldLayoutId id="2147483870" r:id="rId8"/>
    <p:sldLayoutId id="2147483871" r:id="rId9"/>
    <p:sldLayoutId id="2147483864" r:id="rId10"/>
    <p:sldLayoutId id="2147483865" r:id="rId11"/>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3.jpe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8.xml"/><Relationship Id="rId1" Type="http://schemas.openxmlformats.org/officeDocument/2006/relationships/tags" Target="../tags/tag27.xml"/><Relationship Id="rId4"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image" Target="../media/image10.jpeg"/><Relationship Id="rId5" Type="http://schemas.openxmlformats.org/officeDocument/2006/relationships/notesSlide" Target="../notesSlides/notesSlide10.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11.png"/><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image" Target="../media/image12.jpeg"/><Relationship Id="rId5" Type="http://schemas.openxmlformats.org/officeDocument/2006/relationships/notesSlide" Target="../notesSlides/notesSlide12.xml"/><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13.png"/><Relationship Id="rId5" Type="http://schemas.openxmlformats.org/officeDocument/2006/relationships/notesSlide" Target="../notesSlides/notesSlide13.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41.xml"/></Relationships>
</file>

<file path=ppt/slides/_rels/slide16.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image" Target="../media/image14.jpeg"/><Relationship Id="rId5" Type="http://schemas.openxmlformats.org/officeDocument/2006/relationships/notesSlide" Target="../notesSlides/notesSlide15.xml"/><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15.png"/><Relationship Id="rId5" Type="http://schemas.openxmlformats.org/officeDocument/2006/relationships/notesSlide" Target="../notesSlides/notesSlide16.xml"/><Relationship Id="rId4"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tags" Target="../tags/tag50.xml"/><Relationship Id="rId7" Type="http://schemas.openxmlformats.org/officeDocument/2006/relationships/comments" Target="../comments/comment1.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image" Target="../media/image16.png"/><Relationship Id="rId5" Type="http://schemas.openxmlformats.org/officeDocument/2006/relationships/notesSlide" Target="../notesSlides/notesSlide17.xml"/><Relationship Id="rId4"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2.xml"/><Relationship Id="rId1" Type="http://schemas.openxmlformats.org/officeDocument/2006/relationships/tags" Target="../tags/tag51.xml"/><Relationship Id="rId4"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4.xml"/><Relationship Id="rId1" Type="http://schemas.openxmlformats.org/officeDocument/2006/relationships/tags" Target="../tags/tag53.xml"/><Relationship Id="rId4"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6.xml"/><Relationship Id="rId1" Type="http://schemas.openxmlformats.org/officeDocument/2006/relationships/tags" Target="../tags/tag55.xml"/><Relationship Id="rId4"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8.xml"/><Relationship Id="rId1" Type="http://schemas.openxmlformats.org/officeDocument/2006/relationships/tags" Target="../tags/tag57.xml"/><Relationship Id="rId4"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image" Target="../media/image17.png"/><Relationship Id="rId5" Type="http://schemas.openxmlformats.org/officeDocument/2006/relationships/notesSlide" Target="../notesSlides/notesSlide22.xml"/><Relationship Id="rId4"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tags" Target="../tags/tag64.xml"/><Relationship Id="rId7" Type="http://schemas.openxmlformats.org/officeDocument/2006/relationships/notesSlide" Target="../notesSlides/notesSlide23.xml"/><Relationship Id="rId12" Type="http://schemas.openxmlformats.org/officeDocument/2006/relationships/image" Target="../media/image21.png"/><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slideLayout" Target="../slideLayouts/slideLayout6.xml"/><Relationship Id="rId11" Type="http://schemas.openxmlformats.org/officeDocument/2006/relationships/image" Target="../media/image20.png"/><Relationship Id="rId5" Type="http://schemas.openxmlformats.org/officeDocument/2006/relationships/tags" Target="../tags/tag66.xml"/><Relationship Id="rId10" Type="http://schemas.openxmlformats.org/officeDocument/2006/relationships/image" Target="../media/image19.png"/><Relationship Id="rId4" Type="http://schemas.openxmlformats.org/officeDocument/2006/relationships/tags" Target="../tags/tag65.xml"/><Relationship Id="rId9"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image" Target="../media/image22.png"/><Relationship Id="rId5" Type="http://schemas.openxmlformats.org/officeDocument/2006/relationships/notesSlide" Target="../notesSlides/notesSlide24.xml"/><Relationship Id="rId4"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image" Target="../media/image23.png"/><Relationship Id="rId5" Type="http://schemas.openxmlformats.org/officeDocument/2006/relationships/notesSlide" Target="../notesSlides/notesSlide25.xml"/><Relationship Id="rId4"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tags" Target="../tags/tag75.xml"/><Relationship Id="rId7" Type="http://schemas.microsoft.com/office/2007/relationships/hdphoto" Target="../media/hdphoto2.wdp"/><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image" Target="../media/image24.png"/><Relationship Id="rId5" Type="http://schemas.openxmlformats.org/officeDocument/2006/relationships/notesSlide" Target="../notesSlides/notesSlide26.xml"/><Relationship Id="rId4"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tags" Target="../tags/tag78.xml"/><Relationship Id="rId7" Type="http://schemas.microsoft.com/office/2007/relationships/hdphoto" Target="../media/hdphoto3.wdp"/><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image" Target="../media/image25.png"/><Relationship Id="rId5" Type="http://schemas.openxmlformats.org/officeDocument/2006/relationships/notesSlide" Target="../notesSlides/notesSlide27.xml"/><Relationship Id="rId4"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image" Target="../media/image26.png"/><Relationship Id="rId5" Type="http://schemas.openxmlformats.org/officeDocument/2006/relationships/notesSlide" Target="../notesSlides/notesSlide28.xml"/><Relationship Id="rId4"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4.pn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image" Target="../media/image27.png"/><Relationship Id="rId5" Type="http://schemas.openxmlformats.org/officeDocument/2006/relationships/notesSlide" Target="../notesSlides/notesSlide29.xml"/><Relationship Id="rId4"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tags" Target="../tags/tag87.xml"/><Relationship Id="rId2" Type="http://schemas.openxmlformats.org/officeDocument/2006/relationships/tags" Target="../tags/tag86.xml"/><Relationship Id="rId1" Type="http://schemas.openxmlformats.org/officeDocument/2006/relationships/tags" Target="../tags/tag85.xml"/><Relationship Id="rId6" Type="http://schemas.openxmlformats.org/officeDocument/2006/relationships/image" Target="../media/image28.jpeg"/><Relationship Id="rId5" Type="http://schemas.openxmlformats.org/officeDocument/2006/relationships/notesSlide" Target="../notesSlides/notesSlide30.xml"/><Relationship Id="rId4"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6.xml"/><Relationship Id="rId1" Type="http://schemas.openxmlformats.org/officeDocument/2006/relationships/tags" Target="../tags/tag88.xml"/></Relationships>
</file>

<file path=ppt/slides/_rels/slide33.xml.rels><?xml version="1.0" encoding="UTF-8" standalone="yes"?>
<Relationships xmlns="http://schemas.openxmlformats.org/package/2006/relationships"><Relationship Id="rId3" Type="http://schemas.openxmlformats.org/officeDocument/2006/relationships/tags" Target="../tags/tag91.xml"/><Relationship Id="rId2" Type="http://schemas.openxmlformats.org/officeDocument/2006/relationships/tags" Target="../tags/tag90.xml"/><Relationship Id="rId1" Type="http://schemas.openxmlformats.org/officeDocument/2006/relationships/tags" Target="../tags/tag89.xml"/><Relationship Id="rId6" Type="http://schemas.openxmlformats.org/officeDocument/2006/relationships/image" Target="../media/image29.png"/><Relationship Id="rId5" Type="http://schemas.openxmlformats.org/officeDocument/2006/relationships/notesSlide" Target="../notesSlides/notesSlide32.xml"/><Relationship Id="rId4"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tags" Target="../tags/tag94.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image" Target="../media/image30.png"/><Relationship Id="rId5" Type="http://schemas.openxmlformats.org/officeDocument/2006/relationships/notesSlide" Target="../notesSlides/notesSlide33.xml"/><Relationship Id="rId4"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6.xml"/><Relationship Id="rId1" Type="http://schemas.openxmlformats.org/officeDocument/2006/relationships/tags" Target="../tags/tag95.xml"/><Relationship Id="rId4"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 Id="rId6" Type="http://schemas.openxmlformats.org/officeDocument/2006/relationships/image" Target="../media/image31.png"/><Relationship Id="rId5" Type="http://schemas.openxmlformats.org/officeDocument/2006/relationships/notesSlide" Target="../notesSlides/notesSlide35.xml"/><Relationship Id="rId4"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tags" Target="../tags/tag100.xml"/><Relationship Id="rId6" Type="http://schemas.openxmlformats.org/officeDocument/2006/relationships/image" Target="../media/image32.png"/><Relationship Id="rId5" Type="http://schemas.openxmlformats.org/officeDocument/2006/relationships/notesSlide" Target="../notesSlides/notesSlide36.xml"/><Relationship Id="rId4"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tags" Target="../tags/tag105.xml"/><Relationship Id="rId2" Type="http://schemas.openxmlformats.org/officeDocument/2006/relationships/tags" Target="../tags/tag104.xml"/><Relationship Id="rId1" Type="http://schemas.openxmlformats.org/officeDocument/2006/relationships/tags" Target="../tags/tag103.xml"/><Relationship Id="rId6" Type="http://schemas.openxmlformats.org/officeDocument/2006/relationships/image" Target="../media/image33.png"/><Relationship Id="rId5" Type="http://schemas.openxmlformats.org/officeDocument/2006/relationships/notesSlide" Target="../notesSlides/notesSlide37.xml"/><Relationship Id="rId4"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image" Target="../media/image34.png"/><Relationship Id="rId5" Type="http://schemas.openxmlformats.org/officeDocument/2006/relationships/notesSlide" Target="../notesSlides/notesSlide38.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5.png"/><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0.xml"/><Relationship Id="rId1" Type="http://schemas.openxmlformats.org/officeDocument/2006/relationships/tags" Target="../tags/tag109.xml"/><Relationship Id="rId4" Type="http://schemas.openxmlformats.org/officeDocument/2006/relationships/notesSlide" Target="../notesSlides/notesSlide39.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6.xml"/><Relationship Id="rId1" Type="http://schemas.openxmlformats.org/officeDocument/2006/relationships/tags" Target="../tags/tag111.xml"/></Relationships>
</file>

<file path=ppt/slides/_rels/slide42.xml.rels><?xml version="1.0" encoding="UTF-8" standalone="yes"?>
<Relationships xmlns="http://schemas.openxmlformats.org/package/2006/relationships"><Relationship Id="rId3" Type="http://schemas.openxmlformats.org/officeDocument/2006/relationships/hyperlink" Target="http://www.cta.int/"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hyperlink" Target="https://creativecommons.org/licenses/by/4.0/legalcode" TargetMode="External"/></Relationships>
</file>

<file path=ppt/slides/_rels/slide5.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6.png"/><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7.pn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8.png"/><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9.png"/><Relationship Id="rId5" Type="http://schemas.openxmlformats.org/officeDocument/2006/relationships/notesSlide" Target="../notesSlides/notesSlide8.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1601788" y="2133600"/>
            <a:ext cx="7002462" cy="2519363"/>
          </a:xfrm>
        </p:spPr>
        <p:txBody>
          <a:bodyPr>
            <a:normAutofit/>
          </a:bodyPr>
          <a:lstStyle/>
          <a:p>
            <a:pPr eaLnBrk="1" fontAlgn="auto" hangingPunct="1">
              <a:spcAft>
                <a:spcPts val="0"/>
              </a:spcAft>
              <a:defRPr/>
            </a:pPr>
            <a:r>
              <a:rPr lang="fr-CA" sz="3600" b="1" dirty="0">
                <a:solidFill>
                  <a:schemeClr val="accent4"/>
                </a:solidFill>
                <a:effectLst/>
              </a:rPr>
              <a:t>La collaboration et l'échange des connaissances</a:t>
            </a:r>
          </a:p>
        </p:txBody>
      </p:sp>
      <p:sp>
        <p:nvSpPr>
          <p:cNvPr id="3" name="Subtitle 2"/>
          <p:cNvSpPr>
            <a:spLocks noGrp="1"/>
          </p:cNvSpPr>
          <p:nvPr>
            <p:ph type="subTitle" idx="1"/>
            <p:custDataLst>
              <p:tags r:id="rId2"/>
            </p:custDataLst>
          </p:nvPr>
        </p:nvSpPr>
        <p:spPr>
          <a:xfrm>
            <a:off x="1619250" y="4797425"/>
            <a:ext cx="6626225" cy="503238"/>
          </a:xfrm>
        </p:spPr>
        <p:txBody>
          <a:bodyPr>
            <a:normAutofit fontScale="70000" lnSpcReduction="20000"/>
          </a:bodyPr>
          <a:lstStyle/>
          <a:p>
            <a:pPr eaLnBrk="1" fontAlgn="auto" hangingPunct="1">
              <a:spcAft>
                <a:spcPts val="0"/>
              </a:spcAft>
              <a:defRPr/>
            </a:pPr>
            <a:r>
              <a:rPr lang="en-CA" dirty="0">
                <a:solidFill>
                  <a:schemeClr val="accent4"/>
                </a:solidFill>
              </a:rPr>
              <a:t>Module 5 - Cours </a:t>
            </a:r>
            <a:r>
              <a:rPr lang="en-CA" dirty="0">
                <a:solidFill>
                  <a:srgbClr val="84AA33"/>
                </a:solidFill>
              </a:rPr>
              <a:t>Introduction</a:t>
            </a:r>
            <a:r>
              <a:rPr lang="en-CA" dirty="0">
                <a:solidFill>
                  <a:schemeClr val="accent4"/>
                </a:solidFill>
              </a:rPr>
              <a:t> à la </a:t>
            </a:r>
            <a:r>
              <a:rPr lang="fr-FR" dirty="0">
                <a:solidFill>
                  <a:srgbClr val="84AA33"/>
                </a:solidFill>
              </a:rPr>
              <a:t>Gestion des Connaissances pour Développement Agricole et Rural (</a:t>
            </a:r>
            <a:r>
              <a:rPr lang="fr-FR" dirty="0" err="1">
                <a:solidFill>
                  <a:srgbClr val="84AA33"/>
                </a:solidFill>
              </a:rPr>
              <a:t>GCpourDAR</a:t>
            </a:r>
            <a:r>
              <a:rPr lang="fr-FR" dirty="0">
                <a:solidFill>
                  <a:srgbClr val="84AA33"/>
                </a:solidFill>
              </a:rPr>
              <a:t>)</a:t>
            </a:r>
          </a:p>
          <a:p>
            <a:pPr eaLnBrk="1" fontAlgn="auto" hangingPunct="1">
              <a:spcAft>
                <a:spcPts val="0"/>
              </a:spcAft>
              <a:buFont typeface="Wingdings 2"/>
              <a:buNone/>
              <a:defRPr/>
            </a:pPr>
            <a:endParaRPr lang="en-CA" dirty="0">
              <a:solidFill>
                <a:schemeClr val="accent4"/>
              </a:solidFill>
            </a:endParaRPr>
          </a:p>
          <a:p>
            <a:pPr eaLnBrk="1" fontAlgn="auto" hangingPunct="1">
              <a:spcAft>
                <a:spcPts val="0"/>
              </a:spcAft>
              <a:buFont typeface="Wingdings 2"/>
              <a:buNone/>
              <a:defRPr/>
            </a:pPr>
            <a:endParaRPr lang="fr-CA" dirty="0">
              <a:solidFill>
                <a:schemeClr val="accent4"/>
              </a:solidFill>
            </a:endParaRPr>
          </a:p>
        </p:txBody>
      </p:sp>
      <p:pic>
        <p:nvPicPr>
          <p:cNvPr id="8196" name="Picture 2" descr="X:\KM\CTA\CTA.jpg"/>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196850" y="620713"/>
            <a:ext cx="1404938"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pPr eaLnBrk="1" fontAlgn="auto" hangingPunct="1">
              <a:spcAft>
                <a:spcPts val="0"/>
              </a:spcAft>
              <a:defRPr/>
            </a:pPr>
            <a:r>
              <a:rPr lang="en-CA" dirty="0">
                <a:solidFill>
                  <a:schemeClr val="accent4"/>
                </a:solidFill>
              </a:rPr>
              <a:t>Les communautés de pratique (CdP)</a:t>
            </a:r>
            <a:endParaRPr lang="fr-CA" dirty="0">
              <a:solidFill>
                <a:schemeClr val="accent4"/>
              </a:solidFill>
            </a:endParaRPr>
          </a:p>
        </p:txBody>
      </p:sp>
      <p:sp>
        <p:nvSpPr>
          <p:cNvPr id="3" name="Content Placeholder 2"/>
          <p:cNvSpPr>
            <a:spLocks noGrp="1"/>
          </p:cNvSpPr>
          <p:nvPr>
            <p:ph idx="1"/>
            <p:custDataLst>
              <p:tags r:id="rId2"/>
            </p:custDataLst>
          </p:nvPr>
        </p:nvSpPr>
        <p:spPr>
          <a:xfrm>
            <a:off x="1259632" y="1628800"/>
            <a:ext cx="7570787" cy="5040312"/>
          </a:xfrm>
        </p:spPr>
        <p:txBody>
          <a:bodyPr>
            <a:normAutofit fontScale="77500" lnSpcReduction="20000"/>
          </a:bodyPr>
          <a:lstStyle/>
          <a:p>
            <a:pPr marL="82296" indent="0" algn="ctr" eaLnBrk="1" fontAlgn="auto" hangingPunct="1">
              <a:spcAft>
                <a:spcPts val="0"/>
              </a:spcAft>
              <a:buFont typeface="Wingdings 2"/>
              <a:buNone/>
              <a:defRPr/>
            </a:pPr>
            <a:r>
              <a:rPr lang="fr-CA" b="1" dirty="0" err="1">
                <a:solidFill>
                  <a:schemeClr val="accent1"/>
                </a:solidFill>
              </a:rPr>
              <a:t>CdP</a:t>
            </a:r>
            <a:r>
              <a:rPr lang="fr-CA" b="1" dirty="0">
                <a:solidFill>
                  <a:schemeClr val="accent1"/>
                </a:solidFill>
              </a:rPr>
              <a:t> :</a:t>
            </a:r>
            <a:r>
              <a:rPr lang="fr-CA" dirty="0"/>
              <a:t> «groupe de personnes qui partagent une préoccupation commune, un ensemble de problèmes ou un intérêt pour un sujet et qui se réunissent pour atteindre à la fois leurs buts individuels et communs» (</a:t>
            </a:r>
            <a:r>
              <a:rPr lang="fr-CA" sz="2400" dirty="0" err="1"/>
              <a:t>Wenger</a:t>
            </a:r>
            <a:r>
              <a:rPr lang="fr-CA" sz="2400" dirty="0"/>
              <a:t>, McDermott et Snyder</a:t>
            </a:r>
            <a:r>
              <a:rPr lang="fr-CA" dirty="0"/>
              <a:t>)</a:t>
            </a:r>
          </a:p>
          <a:p>
            <a:pPr marL="82296" indent="0" algn="ctr" eaLnBrk="1" fontAlgn="auto" hangingPunct="1">
              <a:spcAft>
                <a:spcPts val="0"/>
              </a:spcAft>
              <a:buFont typeface="Wingdings 2"/>
              <a:buNone/>
              <a:defRPr/>
            </a:pPr>
            <a:endParaRPr lang="fr-CA" dirty="0"/>
          </a:p>
          <a:p>
            <a:pPr marL="365760" indent="-283464" eaLnBrk="1" fontAlgn="auto" hangingPunct="1">
              <a:spcAft>
                <a:spcPts val="0"/>
              </a:spcAft>
              <a:buFont typeface="Wingdings 2"/>
              <a:buChar char=""/>
              <a:defRPr/>
            </a:pPr>
            <a:r>
              <a:rPr lang="fr-CA" dirty="0"/>
              <a:t>Intérêt et/ou domaine communs</a:t>
            </a:r>
          </a:p>
          <a:p>
            <a:pPr marL="365760" indent="-283464" eaLnBrk="1" fontAlgn="auto" hangingPunct="1">
              <a:spcAft>
                <a:spcPts val="0"/>
              </a:spcAft>
              <a:buFont typeface="Wingdings 2"/>
              <a:buChar char=""/>
              <a:defRPr/>
            </a:pPr>
            <a:r>
              <a:rPr lang="fr-CA" dirty="0"/>
              <a:t>En ligne et/ou hors ligne (ou les deux)</a:t>
            </a:r>
          </a:p>
          <a:p>
            <a:pPr marL="365760" indent="-283464" eaLnBrk="1" fontAlgn="auto" hangingPunct="1">
              <a:spcAft>
                <a:spcPts val="0"/>
              </a:spcAft>
              <a:buFont typeface="Wingdings 2"/>
              <a:buChar char=""/>
              <a:defRPr/>
            </a:pPr>
            <a:r>
              <a:rPr lang="fr-CA" dirty="0"/>
              <a:t>À l’intérieur ou à l’extérieur de l’organisation (ou les deux)  </a:t>
            </a:r>
          </a:p>
          <a:p>
            <a:pPr marL="365760" indent="-283464" eaLnBrk="1" fontAlgn="auto" hangingPunct="1">
              <a:spcAft>
                <a:spcPts val="0"/>
              </a:spcAft>
              <a:buFont typeface="Wingdings 2"/>
              <a:buChar char=""/>
              <a:defRPr/>
            </a:pPr>
            <a:r>
              <a:rPr lang="fr-CA" dirty="0"/>
              <a:t>Habituellement axées sur l’apprentissage, la résolution de problèmes ou le partage de bonnes pratiques</a:t>
            </a:r>
          </a:p>
          <a:p>
            <a:pPr marL="365760" indent="-283464" eaLnBrk="1" fontAlgn="auto" hangingPunct="1">
              <a:spcAft>
                <a:spcPts val="0"/>
              </a:spcAft>
              <a:buFont typeface="Wingdings 2"/>
              <a:buChar char=""/>
              <a:defRPr/>
            </a:pPr>
            <a:r>
              <a:rPr lang="fr-CA" dirty="0"/>
              <a:t>De nature informelle</a:t>
            </a:r>
          </a:p>
        </p:txBody>
      </p:sp>
    </p:spTree>
    <p:extLst>
      <p:ext uri="{BB962C8B-B14F-4D97-AF65-F5344CB8AC3E}">
        <p14:creationId xmlns:p14="http://schemas.microsoft.com/office/powerpoint/2010/main" val="3115170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03648" y="188640"/>
            <a:ext cx="7499350" cy="1143000"/>
          </a:xfrm>
        </p:spPr>
        <p:txBody>
          <a:bodyPr>
            <a:normAutofit/>
          </a:bodyPr>
          <a:lstStyle/>
          <a:p>
            <a:pPr eaLnBrk="1" fontAlgn="auto" hangingPunct="1">
              <a:spcAft>
                <a:spcPts val="0"/>
              </a:spcAft>
              <a:defRPr/>
            </a:pPr>
            <a:r>
              <a:rPr lang="en-CA" sz="3900" dirty="0">
                <a:solidFill>
                  <a:srgbClr val="84AA33"/>
                </a:solidFill>
              </a:rPr>
              <a:t>Le but des CdP</a:t>
            </a:r>
            <a:endParaRPr lang="fr-CA" dirty="0">
              <a:solidFill>
                <a:schemeClr val="tx2">
                  <a:satMod val="130000"/>
                </a:schemeClr>
              </a:solidFill>
            </a:endParaRPr>
          </a:p>
        </p:txBody>
      </p:sp>
      <p:sp>
        <p:nvSpPr>
          <p:cNvPr id="3" name="Content Placeholder 2"/>
          <p:cNvSpPr>
            <a:spLocks noGrp="1"/>
          </p:cNvSpPr>
          <p:nvPr>
            <p:ph idx="1"/>
            <p:custDataLst>
              <p:tags r:id="rId2"/>
            </p:custDataLst>
          </p:nvPr>
        </p:nvSpPr>
        <p:spPr>
          <a:xfrm>
            <a:off x="1115616" y="1268760"/>
            <a:ext cx="5760367" cy="5328591"/>
          </a:xfrm>
        </p:spPr>
        <p:txBody>
          <a:bodyPr>
            <a:normAutofit fontScale="85000" lnSpcReduction="20000"/>
          </a:bodyPr>
          <a:lstStyle/>
          <a:p>
            <a:pPr marL="365760" indent="-283464" eaLnBrk="1" fontAlgn="auto" hangingPunct="1">
              <a:spcAft>
                <a:spcPts val="0"/>
              </a:spcAft>
              <a:buFont typeface="Wingdings 2"/>
              <a:buChar char=""/>
              <a:defRPr/>
            </a:pPr>
            <a:r>
              <a:rPr lang="fr-CA" dirty="0"/>
              <a:t>Échanger des connaissances : accès à une variété d’expériences et de connaissances</a:t>
            </a:r>
          </a:p>
          <a:p>
            <a:pPr marL="365760" indent="-283464" eaLnBrk="1" fontAlgn="auto" hangingPunct="1">
              <a:spcAft>
                <a:spcPts val="0"/>
              </a:spcAft>
              <a:buFont typeface="Wingdings 2"/>
              <a:buChar char=""/>
              <a:defRPr/>
            </a:pPr>
            <a:r>
              <a:rPr lang="fr-CA" dirty="0"/>
              <a:t>Apprendre des bonnes pratiques des autres</a:t>
            </a:r>
          </a:p>
          <a:p>
            <a:pPr marL="365760" indent="-283464" eaLnBrk="1" fontAlgn="auto" hangingPunct="1">
              <a:spcAft>
                <a:spcPts val="0"/>
              </a:spcAft>
              <a:buFont typeface="Wingdings 2"/>
              <a:buChar char=""/>
              <a:defRPr/>
            </a:pPr>
            <a:r>
              <a:rPr lang="fr-CA" dirty="0"/>
              <a:t>Création/</a:t>
            </a:r>
            <a:r>
              <a:rPr lang="fr-CA" dirty="0" err="1"/>
              <a:t>cocréation</a:t>
            </a:r>
            <a:r>
              <a:rPr lang="fr-CA" dirty="0"/>
              <a:t> à valeur commune par les membres</a:t>
            </a:r>
          </a:p>
          <a:p>
            <a:pPr marL="365760" indent="-283464" eaLnBrk="1" fontAlgn="auto" hangingPunct="1">
              <a:spcAft>
                <a:spcPts val="0"/>
              </a:spcAft>
              <a:buFont typeface="Wingdings 2"/>
              <a:buChar char=""/>
              <a:defRPr/>
            </a:pPr>
            <a:r>
              <a:rPr lang="fr-CA" dirty="0"/>
              <a:t>Dépôt dynamique de pratiques et de connaissances de pointe sur un sujet</a:t>
            </a:r>
          </a:p>
          <a:p>
            <a:pPr marL="365760" indent="-283464" eaLnBrk="1" fontAlgn="auto" hangingPunct="1">
              <a:spcAft>
                <a:spcPts val="0"/>
              </a:spcAft>
              <a:buFont typeface="Wingdings 2"/>
              <a:buChar char=""/>
              <a:defRPr/>
            </a:pPr>
            <a:r>
              <a:rPr lang="fr-CA" dirty="0"/>
              <a:t>Tirer parti du savoir individuel des membres et le renforcer</a:t>
            </a:r>
          </a:p>
          <a:p>
            <a:pPr marL="365760" indent="-283464" eaLnBrk="1" fontAlgn="auto" hangingPunct="1">
              <a:spcAft>
                <a:spcPts val="0"/>
              </a:spcAft>
              <a:buFont typeface="Wingdings 2"/>
              <a:buChar char=""/>
              <a:defRPr/>
            </a:pPr>
            <a:r>
              <a:rPr lang="fr-CA" dirty="0"/>
              <a:t>Capable de soutenir la mobilisation sur une échelle qui serait impossible avec des individus</a:t>
            </a:r>
          </a:p>
          <a:p>
            <a:pPr marL="365760" indent="-283464" eaLnBrk="1" fontAlgn="auto" hangingPunct="1">
              <a:spcAft>
                <a:spcPts val="0"/>
              </a:spcAft>
              <a:buFont typeface="Wingdings 2"/>
              <a:buChar char=""/>
              <a:defRPr/>
            </a:pPr>
            <a:endParaRPr lang="fr-CA" dirty="0"/>
          </a:p>
          <a:p>
            <a:pPr marL="365760" indent="-283464" eaLnBrk="1" fontAlgn="auto" hangingPunct="1">
              <a:spcAft>
                <a:spcPts val="0"/>
              </a:spcAft>
              <a:buFont typeface="Wingdings 2"/>
              <a:buChar char=""/>
              <a:defRPr/>
            </a:pPr>
            <a:endParaRPr lang="fr-CA" dirty="0"/>
          </a:p>
        </p:txBody>
      </p:sp>
      <p:pic>
        <p:nvPicPr>
          <p:cNvPr id="28676" name="Picture 4"/>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7060503" y="868514"/>
            <a:ext cx="1687961" cy="12643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pPr eaLnBrk="1" fontAlgn="auto" hangingPunct="1">
              <a:spcAft>
                <a:spcPts val="0"/>
              </a:spcAft>
              <a:defRPr/>
            </a:pPr>
            <a:r>
              <a:rPr lang="en-CA" dirty="0">
                <a:solidFill>
                  <a:schemeClr val="accent4"/>
                </a:solidFill>
              </a:rPr>
              <a:t>Les défis des CdP</a:t>
            </a:r>
            <a:endParaRPr lang="fr-CA" dirty="0">
              <a:solidFill>
                <a:schemeClr val="accent4"/>
              </a:solidFill>
            </a:endParaRPr>
          </a:p>
        </p:txBody>
      </p:sp>
      <p:sp>
        <p:nvSpPr>
          <p:cNvPr id="29699" name="Content Placeholder 2"/>
          <p:cNvSpPr>
            <a:spLocks noGrp="1"/>
          </p:cNvSpPr>
          <p:nvPr>
            <p:ph idx="1"/>
            <p:custDataLst>
              <p:tags r:id="rId2"/>
            </p:custDataLst>
          </p:nvPr>
        </p:nvSpPr>
        <p:spPr>
          <a:xfrm>
            <a:off x="1331640" y="1639411"/>
            <a:ext cx="5904656" cy="5112568"/>
          </a:xfrm>
        </p:spPr>
        <p:txBody>
          <a:bodyPr/>
          <a:lstStyle/>
          <a:p>
            <a:pPr eaLnBrk="1" hangingPunct="1"/>
            <a:r>
              <a:rPr lang="fr-CA" altLang="en-US" dirty="0"/>
              <a:t>Confiance</a:t>
            </a:r>
          </a:p>
          <a:p>
            <a:pPr eaLnBrk="1" hangingPunct="1"/>
            <a:r>
              <a:rPr lang="fr-CA" altLang="en-US" dirty="0"/>
              <a:t>Participation/motivation</a:t>
            </a:r>
          </a:p>
          <a:p>
            <a:pPr eaLnBrk="1" hangingPunct="1"/>
            <a:r>
              <a:rPr lang="fr-CA" altLang="en-US" dirty="0"/>
              <a:t>Facteurs culturels (p. ex., langue, hiérarchie)</a:t>
            </a:r>
          </a:p>
          <a:p>
            <a:pPr eaLnBrk="1" hangingPunct="1"/>
            <a:r>
              <a:rPr lang="fr-CA" altLang="en-US" dirty="0"/>
              <a:t>La notion erronée «Construisez et ils viendront»</a:t>
            </a:r>
          </a:p>
          <a:p>
            <a:pPr eaLnBrk="1" hangingPunct="1"/>
            <a:r>
              <a:rPr lang="fr-CA" altLang="en-US" dirty="0"/>
              <a:t>Manque de ressources</a:t>
            </a:r>
          </a:p>
          <a:p>
            <a:pPr eaLnBrk="1" hangingPunct="1"/>
            <a:r>
              <a:rPr lang="fr-CA" altLang="en-US" dirty="0"/>
              <a:t>Accès et connectivité</a:t>
            </a:r>
          </a:p>
          <a:p>
            <a:pPr eaLnBrk="1" hangingPunct="1"/>
            <a:endParaRPr lang="fr-CA" altLang="en-US" dirty="0"/>
          </a:p>
        </p:txBody>
      </p:sp>
      <p:pic>
        <p:nvPicPr>
          <p:cNvPr id="106498"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6588224" y="836711"/>
            <a:ext cx="2117764" cy="16054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090213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02878" y="341785"/>
            <a:ext cx="8028384" cy="1143000"/>
          </a:xfrm>
        </p:spPr>
        <p:txBody>
          <a:bodyPr>
            <a:normAutofit fontScale="90000"/>
          </a:bodyPr>
          <a:lstStyle/>
          <a:p>
            <a:pPr eaLnBrk="1" fontAlgn="auto" hangingPunct="1">
              <a:spcAft>
                <a:spcPts val="0"/>
              </a:spcAft>
              <a:defRPr/>
            </a:pPr>
            <a:r>
              <a:rPr lang="fr-CA" dirty="0">
                <a:solidFill>
                  <a:schemeClr val="accent4"/>
                </a:solidFill>
              </a:rPr>
              <a:t>Exemple d’une </a:t>
            </a:r>
            <a:r>
              <a:rPr lang="fr-CA" dirty="0" err="1">
                <a:solidFill>
                  <a:schemeClr val="accent4"/>
                </a:solidFill>
              </a:rPr>
              <a:t>CdP</a:t>
            </a:r>
            <a:r>
              <a:rPr lang="fr-CA" dirty="0">
                <a:solidFill>
                  <a:schemeClr val="accent4"/>
                </a:solidFill>
              </a:rPr>
              <a:t> en développement</a:t>
            </a:r>
          </a:p>
        </p:txBody>
      </p:sp>
      <p:sp>
        <p:nvSpPr>
          <p:cNvPr id="3" name="Content Placeholder 2"/>
          <p:cNvSpPr>
            <a:spLocks noGrp="1"/>
          </p:cNvSpPr>
          <p:nvPr>
            <p:ph idx="1"/>
            <p:custDataLst>
              <p:tags r:id="rId2"/>
            </p:custDataLst>
          </p:nvPr>
        </p:nvSpPr>
        <p:spPr>
          <a:xfrm>
            <a:off x="1187624" y="1451478"/>
            <a:ext cx="5328592" cy="5221288"/>
          </a:xfrm>
        </p:spPr>
        <p:txBody>
          <a:bodyPr>
            <a:normAutofit lnSpcReduction="10000"/>
          </a:bodyPr>
          <a:lstStyle/>
          <a:p>
            <a:pPr marL="365760" indent="-283464" eaLnBrk="1" fontAlgn="auto" hangingPunct="1">
              <a:spcAft>
                <a:spcPts val="0"/>
              </a:spcAft>
              <a:buFont typeface="Wingdings 2"/>
              <a:buChar char=""/>
              <a:defRPr/>
            </a:pPr>
            <a:r>
              <a:rPr lang="fr-CA" b="1" dirty="0">
                <a:solidFill>
                  <a:schemeClr val="accent5"/>
                </a:solidFill>
              </a:rPr>
              <a:t>KM4Dev</a:t>
            </a:r>
          </a:p>
          <a:p>
            <a:pPr marL="640080" lvl="1" indent="-237744" eaLnBrk="1" fontAlgn="auto" hangingPunct="1">
              <a:spcAft>
                <a:spcPts val="0"/>
              </a:spcAft>
              <a:buFont typeface="Verdana"/>
              <a:buChar char="◦"/>
              <a:defRPr/>
            </a:pPr>
            <a:r>
              <a:rPr lang="fr-CA" dirty="0"/>
              <a:t>Plus de 2000 membres</a:t>
            </a:r>
          </a:p>
          <a:p>
            <a:pPr marL="640080" lvl="1" indent="-237744" eaLnBrk="1" fontAlgn="auto" hangingPunct="1">
              <a:spcAft>
                <a:spcPts val="0"/>
              </a:spcAft>
              <a:buFont typeface="Verdana"/>
              <a:buChar char="◦"/>
              <a:defRPr/>
            </a:pPr>
            <a:r>
              <a:rPr lang="fr-CA" dirty="0"/>
              <a:t>Discussion d’enjeux liés à la gestion des connaissances pour le développement</a:t>
            </a:r>
          </a:p>
          <a:p>
            <a:pPr marL="640080" lvl="1" indent="-237744" eaLnBrk="1" fontAlgn="auto" hangingPunct="1">
              <a:spcAft>
                <a:spcPts val="0"/>
              </a:spcAft>
              <a:buFont typeface="Verdana"/>
              <a:buChar char="◦"/>
              <a:defRPr/>
            </a:pPr>
            <a:r>
              <a:rPr lang="fr-CA" dirty="0"/>
              <a:t>Surtout des questions posées par des membres de la </a:t>
            </a:r>
            <a:r>
              <a:rPr lang="fr-CA" dirty="0" err="1"/>
              <a:t>CdP</a:t>
            </a:r>
            <a:r>
              <a:rPr lang="fr-CA" dirty="0"/>
              <a:t> </a:t>
            </a:r>
          </a:p>
          <a:p>
            <a:pPr marL="640080" lvl="1" indent="-237744" eaLnBrk="1" fontAlgn="auto" hangingPunct="1">
              <a:spcAft>
                <a:spcPts val="0"/>
              </a:spcAft>
              <a:buFont typeface="Verdana"/>
              <a:buChar char="◦"/>
              <a:defRPr/>
            </a:pPr>
            <a:r>
              <a:rPr lang="fr-CA" dirty="0"/>
              <a:t>Encourage les membres à résumer les discussions </a:t>
            </a:r>
          </a:p>
          <a:p>
            <a:pPr marL="640080" lvl="1" indent="-237744" eaLnBrk="1" fontAlgn="auto" hangingPunct="1">
              <a:spcAft>
                <a:spcPts val="0"/>
              </a:spcAft>
              <a:buFont typeface="Verdana"/>
              <a:buChar char="◦"/>
              <a:defRPr/>
            </a:pPr>
            <a:r>
              <a:rPr lang="fr-CA" dirty="0"/>
              <a:t>Actuellement géré et facilité par un groupe central de bénévoles</a:t>
            </a:r>
          </a:p>
        </p:txBody>
      </p:sp>
      <p:pic>
        <p:nvPicPr>
          <p:cNvPr id="26628" name="Picture 4"/>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6876256" y="1877481"/>
            <a:ext cx="1855093" cy="18550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259631" y="252413"/>
            <a:ext cx="7632849" cy="1143000"/>
          </a:xfrm>
        </p:spPr>
        <p:txBody>
          <a:bodyPr>
            <a:noAutofit/>
          </a:bodyPr>
          <a:lstStyle/>
          <a:p>
            <a:pPr eaLnBrk="1" fontAlgn="auto" hangingPunct="1">
              <a:spcAft>
                <a:spcPts val="0"/>
              </a:spcAft>
              <a:defRPr/>
            </a:pPr>
            <a:r>
              <a:rPr lang="fr-CA" sz="3600" dirty="0">
                <a:solidFill>
                  <a:schemeClr val="accent4"/>
                </a:solidFill>
              </a:rPr>
              <a:t>Exemple en développement agricole et rural (DAR)</a:t>
            </a:r>
          </a:p>
        </p:txBody>
      </p:sp>
      <p:sp>
        <p:nvSpPr>
          <p:cNvPr id="3" name="Content Placeholder 2"/>
          <p:cNvSpPr>
            <a:spLocks noGrp="1"/>
          </p:cNvSpPr>
          <p:nvPr>
            <p:ph idx="1"/>
            <p:custDataLst>
              <p:tags r:id="rId2"/>
            </p:custDataLst>
          </p:nvPr>
        </p:nvSpPr>
        <p:spPr>
          <a:xfrm>
            <a:off x="1259632" y="2132856"/>
            <a:ext cx="7416056" cy="4609256"/>
          </a:xfrm>
        </p:spPr>
        <p:txBody>
          <a:bodyPr>
            <a:normAutofit fontScale="85000" lnSpcReduction="10000"/>
          </a:bodyPr>
          <a:lstStyle/>
          <a:p>
            <a:pPr marL="82296" indent="0" eaLnBrk="1" fontAlgn="auto" hangingPunct="1">
              <a:spcAft>
                <a:spcPts val="0"/>
              </a:spcAft>
              <a:buFont typeface="Wingdings 2"/>
              <a:buNone/>
              <a:defRPr/>
            </a:pPr>
            <a:r>
              <a:rPr lang="fr-CA" b="1" dirty="0">
                <a:solidFill>
                  <a:schemeClr val="accent5">
                    <a:lumMod val="60000"/>
                    <a:lumOff val="40000"/>
                  </a:schemeClr>
                </a:solidFill>
              </a:rPr>
              <a:t>La communauté e-Agriculture </a:t>
            </a:r>
          </a:p>
          <a:p>
            <a:pPr marL="365760" indent="-283464" eaLnBrk="1" fontAlgn="auto" hangingPunct="1">
              <a:spcAft>
                <a:spcPts val="0"/>
              </a:spcAft>
              <a:buFont typeface="Wingdings 2"/>
              <a:buChar char=""/>
              <a:defRPr/>
            </a:pPr>
            <a:r>
              <a:rPr lang="fr-CA" dirty="0"/>
              <a:t>Plus de 12 000 membres provenant de 170 pays </a:t>
            </a:r>
          </a:p>
          <a:p>
            <a:pPr marL="365760" indent="-283464" eaLnBrk="1" fontAlgn="auto" hangingPunct="1">
              <a:spcAft>
                <a:spcPts val="0"/>
              </a:spcAft>
              <a:buFont typeface="Wingdings 2"/>
              <a:buChar char=""/>
              <a:defRPr/>
            </a:pPr>
            <a:r>
              <a:rPr lang="fr-CA" dirty="0"/>
              <a:t>Amélioration des politiques et des processus entourant l’usage des TIC en développement agricole et rural afin d’exercer un impact positif sur les moyens de subsistance ruraux</a:t>
            </a:r>
          </a:p>
          <a:p>
            <a:pPr marL="365760" indent="-283464" eaLnBrk="1" fontAlgn="auto" hangingPunct="1">
              <a:spcAft>
                <a:spcPts val="0"/>
              </a:spcAft>
              <a:buFont typeface="Wingdings 2"/>
              <a:buChar char=""/>
              <a:defRPr/>
            </a:pPr>
            <a:r>
              <a:rPr lang="fr-CA" dirty="0"/>
              <a:t>Partage des connaissances via le dialogue dans la série de forums e-Agriculture </a:t>
            </a:r>
          </a:p>
          <a:p>
            <a:pPr marL="365760" indent="-283464" eaLnBrk="1" fontAlgn="auto" hangingPunct="1">
              <a:spcAft>
                <a:spcPts val="0"/>
              </a:spcAft>
              <a:buFont typeface="Wingdings 2"/>
              <a:buChar char=""/>
              <a:defRPr/>
            </a:pPr>
            <a:r>
              <a:rPr lang="fr-CA" dirty="0"/>
              <a:t>Sujets régis par la demande, dirigés par les institutions partenaires</a:t>
            </a:r>
          </a:p>
        </p:txBody>
      </p:sp>
      <p:pic>
        <p:nvPicPr>
          <p:cNvPr id="30724"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4067944" y="1124744"/>
            <a:ext cx="4824536"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35100" y="274638"/>
            <a:ext cx="7499350" cy="1143000"/>
          </a:xfrm>
        </p:spPr>
        <p:txBody>
          <a:bodyPr/>
          <a:lstStyle/>
          <a:p>
            <a:pPr eaLnBrk="1" fontAlgn="auto" hangingPunct="1">
              <a:spcAft>
                <a:spcPts val="0"/>
              </a:spcAft>
              <a:defRPr/>
            </a:pPr>
            <a:r>
              <a:rPr lang="en-CA" dirty="0">
                <a:solidFill>
                  <a:srgbClr val="84AA33"/>
                </a:solidFill>
              </a:rPr>
              <a:t>Questions? Commentaires?</a:t>
            </a:r>
            <a:endParaRPr lang="fr-CA" dirty="0">
              <a:solidFill>
                <a:schemeClr val="tx2">
                  <a:satMod val="130000"/>
                </a:schemeClr>
              </a:solidFill>
            </a:endParaRPr>
          </a:p>
        </p:txBody>
      </p:sp>
    </p:spTree>
    <p:extLst>
      <p:ext uri="{BB962C8B-B14F-4D97-AF65-F5344CB8AC3E}">
        <p14:creationId xmlns:p14="http://schemas.microsoft.com/office/powerpoint/2010/main" val="11663964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87624" y="274638"/>
            <a:ext cx="7746826" cy="1143000"/>
          </a:xfrm>
        </p:spPr>
        <p:txBody>
          <a:bodyPr>
            <a:normAutofit fontScale="90000"/>
          </a:bodyPr>
          <a:lstStyle/>
          <a:p>
            <a:pPr eaLnBrk="1" fontAlgn="auto" hangingPunct="1">
              <a:spcAft>
                <a:spcPts val="0"/>
              </a:spcAft>
              <a:defRPr/>
            </a:pPr>
            <a:r>
              <a:rPr lang="en-CA" dirty="0">
                <a:solidFill>
                  <a:schemeClr val="accent4"/>
                </a:solidFill>
              </a:rPr>
              <a:t>Faciliter l'échange des connaissances</a:t>
            </a:r>
            <a:endParaRPr lang="fr-CA" dirty="0">
              <a:solidFill>
                <a:schemeClr val="accent4"/>
              </a:solidFill>
            </a:endParaRPr>
          </a:p>
        </p:txBody>
      </p:sp>
      <p:sp>
        <p:nvSpPr>
          <p:cNvPr id="3" name="Content Placeholder 2"/>
          <p:cNvSpPr>
            <a:spLocks noGrp="1"/>
          </p:cNvSpPr>
          <p:nvPr>
            <p:ph idx="1"/>
            <p:custDataLst>
              <p:tags r:id="rId2"/>
            </p:custDataLst>
          </p:nvPr>
        </p:nvSpPr>
        <p:spPr>
          <a:xfrm>
            <a:off x="1115616" y="1484784"/>
            <a:ext cx="5873204" cy="4835624"/>
          </a:xfrm>
        </p:spPr>
        <p:txBody>
          <a:bodyPr>
            <a:normAutofit fontScale="92500" lnSpcReduction="20000"/>
          </a:bodyPr>
          <a:lstStyle/>
          <a:p>
            <a:pPr marL="365760" indent="-283464" eaLnBrk="1" fontAlgn="auto" hangingPunct="1">
              <a:spcAft>
                <a:spcPts val="0"/>
              </a:spcAft>
              <a:buFont typeface="Wingdings 2"/>
              <a:buChar char=""/>
              <a:defRPr/>
            </a:pPr>
            <a:r>
              <a:rPr lang="fr-CA" dirty="0"/>
              <a:t>L’échange des connaissances : un processus bidirectionnel où les individus partagent des idées et des expériences</a:t>
            </a:r>
          </a:p>
          <a:p>
            <a:pPr marL="365760" indent="-283464" eaLnBrk="1" fontAlgn="auto" hangingPunct="1">
              <a:spcAft>
                <a:spcPts val="0"/>
              </a:spcAft>
              <a:buFont typeface="Wingdings 2"/>
              <a:buChar char=""/>
              <a:defRPr/>
            </a:pPr>
            <a:r>
              <a:rPr lang="fr-CA" dirty="0"/>
              <a:t>La facilitation :  </a:t>
            </a:r>
          </a:p>
          <a:p>
            <a:pPr marL="640080" lvl="1" indent="-237744" eaLnBrk="1" fontAlgn="auto" hangingPunct="1">
              <a:spcAft>
                <a:spcPts val="0"/>
              </a:spcAft>
              <a:buFont typeface="Verdana"/>
              <a:buChar char="◦"/>
              <a:defRPr/>
            </a:pPr>
            <a:r>
              <a:rPr lang="fr-CA" dirty="0"/>
              <a:t>crée une structure et un processus pour répondre aux besoins d’un groupe et contribue à l’atteinte de leurs objectifs ou de leurs résultats</a:t>
            </a:r>
          </a:p>
          <a:p>
            <a:pPr marL="640080" lvl="1" indent="-237744" eaLnBrk="1" fontAlgn="auto" hangingPunct="1">
              <a:spcAft>
                <a:spcPts val="0"/>
              </a:spcAft>
              <a:buFont typeface="Verdana"/>
              <a:buChar char="◦"/>
              <a:defRPr/>
            </a:pPr>
            <a:r>
              <a:rPr lang="fr-CA" dirty="0"/>
              <a:t>diffère de la modération, où les interactions sont contrôlées et limitées, p. ex. présider une réunion ou une assemblée</a:t>
            </a:r>
          </a:p>
        </p:txBody>
      </p:sp>
      <p:pic>
        <p:nvPicPr>
          <p:cNvPr id="33796" name="Picture 4"/>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6948264" y="1988840"/>
            <a:ext cx="1841376" cy="1449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87624" y="274638"/>
            <a:ext cx="7746826" cy="1143000"/>
          </a:xfrm>
        </p:spPr>
        <p:txBody>
          <a:bodyPr>
            <a:normAutofit fontScale="90000"/>
          </a:bodyPr>
          <a:lstStyle/>
          <a:p>
            <a:pPr eaLnBrk="1" fontAlgn="auto" hangingPunct="1">
              <a:spcAft>
                <a:spcPts val="0"/>
              </a:spcAft>
              <a:defRPr/>
            </a:pPr>
            <a:r>
              <a:rPr lang="fr-CA" dirty="0">
                <a:solidFill>
                  <a:schemeClr val="accent4"/>
                </a:solidFill>
              </a:rPr>
              <a:t>Le rôle du facilitateur dans l’échange des connaissances</a:t>
            </a:r>
          </a:p>
        </p:txBody>
      </p:sp>
      <p:sp>
        <p:nvSpPr>
          <p:cNvPr id="3" name="Content Placeholder 2"/>
          <p:cNvSpPr>
            <a:spLocks noGrp="1"/>
          </p:cNvSpPr>
          <p:nvPr>
            <p:ph idx="1"/>
            <p:custDataLst>
              <p:tags r:id="rId2"/>
            </p:custDataLst>
          </p:nvPr>
        </p:nvSpPr>
        <p:spPr>
          <a:xfrm>
            <a:off x="3851920" y="1700808"/>
            <a:ext cx="5112568" cy="5373216"/>
          </a:xfrm>
        </p:spPr>
        <p:txBody>
          <a:bodyPr>
            <a:normAutofit fontScale="85000" lnSpcReduction="10000"/>
          </a:bodyPr>
          <a:lstStyle/>
          <a:p>
            <a:pPr marL="365760" indent="-283464" eaLnBrk="1" fontAlgn="auto" hangingPunct="1">
              <a:spcAft>
                <a:spcPts val="0"/>
              </a:spcAft>
              <a:buFont typeface="Wingdings 2"/>
              <a:buChar char=""/>
              <a:defRPr/>
            </a:pPr>
            <a:r>
              <a:rPr lang="fr-CA" dirty="0"/>
              <a:t>Conçoit une structure et un processus interactifs qui accordent une place au dialogue</a:t>
            </a:r>
          </a:p>
          <a:p>
            <a:pPr marL="365760" indent="-283464" eaLnBrk="1" fontAlgn="auto" hangingPunct="1">
              <a:spcAft>
                <a:spcPts val="0"/>
              </a:spcAft>
              <a:buFont typeface="Wingdings 2"/>
              <a:buChar char=""/>
              <a:defRPr/>
            </a:pPr>
            <a:r>
              <a:rPr lang="fr-CA" dirty="0"/>
              <a:t>Engage les participants afin qu’ils participent activement</a:t>
            </a:r>
          </a:p>
          <a:p>
            <a:pPr marL="365760" indent="-283464" eaLnBrk="1" fontAlgn="auto" hangingPunct="1">
              <a:spcAft>
                <a:spcPts val="0"/>
              </a:spcAft>
              <a:buFont typeface="Wingdings 2"/>
              <a:buChar char=""/>
              <a:defRPr/>
            </a:pPr>
            <a:r>
              <a:rPr lang="fr-CA" dirty="0"/>
              <a:t>Demeure neutre et ne tente pas d’influencer le résultat vers un but précis</a:t>
            </a:r>
          </a:p>
          <a:p>
            <a:pPr marL="365760" indent="-283464" eaLnBrk="1" fontAlgn="auto" hangingPunct="1">
              <a:spcAft>
                <a:spcPts val="0"/>
              </a:spcAft>
              <a:buFont typeface="Wingdings 2"/>
              <a:buChar char=""/>
              <a:defRPr/>
            </a:pPr>
            <a:r>
              <a:rPr lang="fr-CA" dirty="0"/>
              <a:t>S’assure que le milieu est «sécuritaire» et non menaçant</a:t>
            </a:r>
          </a:p>
          <a:p>
            <a:pPr marL="365760" indent="-283464" eaLnBrk="1" fontAlgn="auto" hangingPunct="1">
              <a:spcAft>
                <a:spcPts val="0"/>
              </a:spcAft>
              <a:buFont typeface="Wingdings 2"/>
              <a:buChar char=""/>
              <a:defRPr/>
            </a:pPr>
            <a:r>
              <a:rPr lang="fr-CA" dirty="0"/>
              <a:t>Fait avancer les choses et respecte la structure</a:t>
            </a:r>
          </a:p>
        </p:txBody>
      </p:sp>
      <p:pic>
        <p:nvPicPr>
          <p:cNvPr id="34820" name="Picture 4"/>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1187623" y="2132856"/>
            <a:ext cx="2456523" cy="18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pPr eaLnBrk="1" fontAlgn="auto" hangingPunct="1">
              <a:spcAft>
                <a:spcPts val="0"/>
              </a:spcAft>
              <a:defRPr/>
            </a:pPr>
            <a:r>
              <a:rPr lang="fr-CA" dirty="0">
                <a:solidFill>
                  <a:schemeClr val="accent4"/>
                </a:solidFill>
              </a:rPr>
              <a:t>Les compétences de base en facilitation</a:t>
            </a:r>
          </a:p>
        </p:txBody>
      </p:sp>
      <p:sp>
        <p:nvSpPr>
          <p:cNvPr id="3" name="Content Placeholder 2"/>
          <p:cNvSpPr>
            <a:spLocks noGrp="1"/>
          </p:cNvSpPr>
          <p:nvPr>
            <p:ph idx="1"/>
            <p:custDataLst>
              <p:tags r:id="rId2"/>
            </p:custDataLst>
          </p:nvPr>
        </p:nvSpPr>
        <p:spPr>
          <a:xfrm>
            <a:off x="1187624" y="1772816"/>
            <a:ext cx="6768752" cy="4824536"/>
          </a:xfrm>
        </p:spPr>
        <p:txBody>
          <a:bodyPr>
            <a:normAutofit fontScale="77500" lnSpcReduction="20000"/>
          </a:bodyPr>
          <a:lstStyle/>
          <a:p>
            <a:pPr marL="365760" indent="-283464" eaLnBrk="1" fontAlgn="auto" hangingPunct="1">
              <a:spcAft>
                <a:spcPts val="0"/>
              </a:spcAft>
              <a:buFont typeface="Wingdings 2"/>
              <a:buChar char=""/>
              <a:defRPr/>
            </a:pPr>
            <a:r>
              <a:rPr lang="fr-CA" dirty="0"/>
              <a:t>L’écoute active : se concentrer pour comprendre le sens complet</a:t>
            </a:r>
          </a:p>
          <a:p>
            <a:pPr marL="365760" indent="-283464" eaLnBrk="1" fontAlgn="auto" hangingPunct="1">
              <a:spcAft>
                <a:spcPts val="0"/>
              </a:spcAft>
              <a:buFont typeface="Wingdings 2"/>
              <a:buChar char=""/>
              <a:defRPr/>
            </a:pPr>
            <a:r>
              <a:rPr lang="fr-CA" dirty="0"/>
              <a:t>Engager les gens : encourager la participation des personnes plus discrètes</a:t>
            </a:r>
          </a:p>
          <a:p>
            <a:pPr marL="365760" indent="-283464" eaLnBrk="1" fontAlgn="auto" hangingPunct="1">
              <a:spcAft>
                <a:spcPts val="0"/>
              </a:spcAft>
              <a:buFont typeface="Wingdings 2"/>
              <a:buChar char=""/>
              <a:defRPr/>
            </a:pPr>
            <a:r>
              <a:rPr lang="fr-CA" dirty="0"/>
              <a:t>Reformuler : répéter en vos propres mots afin de clarifier</a:t>
            </a:r>
          </a:p>
          <a:p>
            <a:pPr marL="365760" indent="-283464" eaLnBrk="1" fontAlgn="auto" hangingPunct="1">
              <a:spcAft>
                <a:spcPts val="0"/>
              </a:spcAft>
              <a:buFont typeface="Wingdings 2"/>
              <a:buChar char=""/>
              <a:defRPr/>
            </a:pPr>
            <a:r>
              <a:rPr lang="fr-CA" dirty="0"/>
              <a:t>Récapituler : rassembler les principaux points</a:t>
            </a:r>
          </a:p>
          <a:p>
            <a:pPr marL="365760" indent="-283464" eaLnBrk="1" fontAlgn="auto" hangingPunct="1">
              <a:spcAft>
                <a:spcPts val="0"/>
              </a:spcAft>
              <a:buFont typeface="Wingdings 2"/>
              <a:buChar char=""/>
              <a:defRPr/>
            </a:pPr>
            <a:r>
              <a:rPr lang="fr-CA" dirty="0"/>
              <a:t>Mettre en attente : lorsque plusieurs personnes désirent parler en même temps</a:t>
            </a:r>
          </a:p>
          <a:p>
            <a:pPr marL="365760" indent="-283464" eaLnBrk="1" fontAlgn="auto" hangingPunct="1">
              <a:spcAft>
                <a:spcPts val="0"/>
              </a:spcAft>
              <a:buFont typeface="Wingdings 2"/>
              <a:buChar char=""/>
              <a:defRPr/>
            </a:pPr>
            <a:r>
              <a:rPr lang="fr-CA" dirty="0"/>
              <a:t>Gérer le temps : toujours surveiller l’horloge</a:t>
            </a:r>
          </a:p>
          <a:p>
            <a:pPr marL="365760" indent="-283464" eaLnBrk="1" fontAlgn="auto" hangingPunct="1">
              <a:spcAft>
                <a:spcPts val="0"/>
              </a:spcAft>
              <a:buFont typeface="Wingdings 2"/>
              <a:buChar char=""/>
              <a:defRPr/>
            </a:pPr>
            <a:r>
              <a:rPr lang="fr-CA" dirty="0"/>
              <a:t>Orienter : faire circuler les gens</a:t>
            </a:r>
          </a:p>
          <a:p>
            <a:pPr marL="365760" indent="-283464" eaLnBrk="1" fontAlgn="auto" hangingPunct="1">
              <a:spcAft>
                <a:spcPts val="0"/>
              </a:spcAft>
              <a:buFont typeface="Wingdings 2"/>
              <a:buChar char=""/>
              <a:defRPr/>
            </a:pPr>
            <a:r>
              <a:rPr lang="fr-CA" dirty="0"/>
              <a:t>Résolution de problèmes : traiter les problèmes inattendus</a:t>
            </a:r>
          </a:p>
          <a:p>
            <a:pPr marL="82296" indent="0" eaLnBrk="1" fontAlgn="auto" hangingPunct="1">
              <a:spcAft>
                <a:spcPts val="0"/>
              </a:spcAft>
              <a:buFont typeface="Wingdings 2"/>
              <a:buNone/>
              <a:defRPr/>
            </a:pPr>
            <a:endParaRPr lang="fr-CA" dirty="0"/>
          </a:p>
        </p:txBody>
      </p:sp>
      <p:pic>
        <p:nvPicPr>
          <p:cNvPr id="35844" name="Picture 4"/>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7164288" y="956515"/>
            <a:ext cx="1375420" cy="13754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15616" y="274638"/>
            <a:ext cx="8208912" cy="1143000"/>
          </a:xfrm>
        </p:spPr>
        <p:txBody>
          <a:bodyPr>
            <a:normAutofit/>
          </a:bodyPr>
          <a:lstStyle/>
          <a:p>
            <a:pPr eaLnBrk="1" fontAlgn="auto" hangingPunct="1">
              <a:spcAft>
                <a:spcPts val="0"/>
              </a:spcAft>
              <a:defRPr/>
            </a:pPr>
            <a:r>
              <a:rPr lang="en-CA" sz="3600" dirty="0">
                <a:solidFill>
                  <a:schemeClr val="accent4"/>
                </a:solidFill>
              </a:rPr>
              <a:t>Exercice : les compétences en facilitation</a:t>
            </a:r>
            <a:endParaRPr lang="fr-CA" sz="3600" dirty="0">
              <a:solidFill>
                <a:schemeClr val="accent4"/>
              </a:solidFill>
            </a:endParaRPr>
          </a:p>
        </p:txBody>
      </p:sp>
      <p:sp>
        <p:nvSpPr>
          <p:cNvPr id="3" name="Content Placeholder 2"/>
          <p:cNvSpPr>
            <a:spLocks noGrp="1"/>
          </p:cNvSpPr>
          <p:nvPr>
            <p:ph idx="1"/>
            <p:custDataLst>
              <p:tags r:id="rId2"/>
            </p:custDataLst>
          </p:nvPr>
        </p:nvSpPr>
        <p:spPr>
          <a:xfrm>
            <a:off x="1115616" y="1412776"/>
            <a:ext cx="7531100" cy="5256584"/>
          </a:xfrm>
        </p:spPr>
        <p:txBody>
          <a:bodyPr>
            <a:normAutofit fontScale="85000" lnSpcReduction="20000"/>
          </a:bodyPr>
          <a:lstStyle/>
          <a:p>
            <a:pPr marL="365760" indent="-283464" eaLnBrk="1" fontAlgn="auto" hangingPunct="1">
              <a:spcAft>
                <a:spcPts val="0"/>
              </a:spcAft>
              <a:buFont typeface="Wingdings 2"/>
              <a:buChar char=""/>
              <a:defRPr/>
            </a:pPr>
            <a:r>
              <a:rPr lang="fr-CA" dirty="0"/>
              <a:t>En groupe à chaque table, nous avons besoin de volontaires pour agir comme :</a:t>
            </a:r>
          </a:p>
          <a:p>
            <a:pPr marL="640080" lvl="1" indent="-237744" eaLnBrk="1" fontAlgn="auto" hangingPunct="1">
              <a:spcAft>
                <a:spcPts val="0"/>
              </a:spcAft>
              <a:buFont typeface="Verdana"/>
              <a:buChar char="◦"/>
              <a:defRPr/>
            </a:pPr>
            <a:r>
              <a:rPr lang="fr-CA" altLang="en-US" dirty="0"/>
              <a:t>Facilitateur : pose des questions, aide à clarifier des idées, etc.</a:t>
            </a:r>
          </a:p>
          <a:p>
            <a:pPr marL="640080" lvl="1" indent="-237744" eaLnBrk="1" fontAlgn="auto" hangingPunct="1">
              <a:spcAft>
                <a:spcPts val="0"/>
              </a:spcAft>
              <a:buFont typeface="Verdana"/>
              <a:buChar char="◦"/>
              <a:defRPr/>
            </a:pPr>
            <a:r>
              <a:rPr lang="fr-CA" altLang="en-US" dirty="0"/>
              <a:t>Observateur : Écoute seulement. Note ce que tu observes. À la fin, tu donneras une rétroaction constructive au facilitateur</a:t>
            </a:r>
          </a:p>
          <a:p>
            <a:pPr marL="640080" lvl="1" indent="-237744" eaLnBrk="1" fontAlgn="auto" hangingPunct="1">
              <a:spcAft>
                <a:spcPts val="0"/>
              </a:spcAft>
              <a:buFont typeface="Verdana"/>
              <a:buChar char="◦"/>
              <a:defRPr/>
            </a:pPr>
            <a:r>
              <a:rPr lang="fr-CA" altLang="en-US" dirty="0"/>
              <a:t>Participants : participent activement à la discussion. Un de vous recevra une carte secrète avec des instructions.</a:t>
            </a:r>
          </a:p>
          <a:p>
            <a:pPr marL="677863" indent="-677863" eaLnBrk="1" fontAlgn="auto" hangingPunct="1">
              <a:spcBef>
                <a:spcPts val="650"/>
              </a:spcBef>
              <a:spcAft>
                <a:spcPts val="0"/>
              </a:spcAft>
              <a:buClrTx/>
              <a:buSzTx/>
              <a:buFontTx/>
              <a:buNone/>
              <a:tabLst>
                <a:tab pos="679450" algn="l"/>
                <a:tab pos="784225" algn="l"/>
                <a:tab pos="1233488" algn="l"/>
                <a:tab pos="1682750" algn="l"/>
                <a:tab pos="2132013" algn="l"/>
                <a:tab pos="2581275" algn="l"/>
                <a:tab pos="3030538" algn="l"/>
                <a:tab pos="3479800" algn="l"/>
                <a:tab pos="3929063" algn="l"/>
                <a:tab pos="4378325" algn="l"/>
                <a:tab pos="4827588" algn="l"/>
                <a:tab pos="5276850" algn="l"/>
                <a:tab pos="5726113" algn="l"/>
                <a:tab pos="6175375" algn="l"/>
                <a:tab pos="6624638" algn="l"/>
                <a:tab pos="7073900" algn="l"/>
                <a:tab pos="7523163" algn="l"/>
                <a:tab pos="7972425" algn="l"/>
                <a:tab pos="8421688" algn="l"/>
                <a:tab pos="8870950" algn="l"/>
                <a:tab pos="9320213" algn="l"/>
              </a:tabLst>
              <a:defRPr/>
            </a:pPr>
            <a:endParaRPr lang="fr-CA" dirty="0"/>
          </a:p>
          <a:p>
            <a:pPr marL="677863" indent="-677863" algn="ctr" eaLnBrk="1" fontAlgn="auto" hangingPunct="1">
              <a:spcBef>
                <a:spcPts val="650"/>
              </a:spcBef>
              <a:spcAft>
                <a:spcPts val="0"/>
              </a:spcAft>
              <a:buClrTx/>
              <a:buSzTx/>
              <a:buFontTx/>
              <a:buNone/>
              <a:tabLst>
                <a:tab pos="679450" algn="l"/>
                <a:tab pos="784225" algn="l"/>
                <a:tab pos="1233488" algn="l"/>
                <a:tab pos="1682750" algn="l"/>
                <a:tab pos="2132013" algn="l"/>
                <a:tab pos="2581275" algn="l"/>
                <a:tab pos="3030538" algn="l"/>
                <a:tab pos="3479800" algn="l"/>
                <a:tab pos="3929063" algn="l"/>
                <a:tab pos="4378325" algn="l"/>
                <a:tab pos="4827588" algn="l"/>
                <a:tab pos="5276850" algn="l"/>
                <a:tab pos="5726113" algn="l"/>
                <a:tab pos="6175375" algn="l"/>
                <a:tab pos="6624638" algn="l"/>
                <a:tab pos="7073900" algn="l"/>
                <a:tab pos="7523163" algn="l"/>
                <a:tab pos="7972425" algn="l"/>
                <a:tab pos="8421688" algn="l"/>
                <a:tab pos="8870950" algn="l"/>
                <a:tab pos="9320213" algn="l"/>
              </a:tabLst>
              <a:defRPr/>
            </a:pPr>
            <a:r>
              <a:rPr lang="fr-CA" dirty="0"/>
              <a:t>Discutez à votre table pendant 10 minutes : </a:t>
            </a:r>
            <a:r>
              <a:rPr lang="fr-CA" b="1" dirty="0">
                <a:solidFill>
                  <a:schemeClr val="accent6"/>
                </a:solidFill>
              </a:rPr>
              <a:t>«Quel est le rôle précis du facilitateur pendant une réunion ou un atelier?»</a:t>
            </a:r>
          </a:p>
          <a:p>
            <a:pPr marL="365760" indent="-283464" eaLnBrk="1" fontAlgn="auto" hangingPunct="1">
              <a:spcAft>
                <a:spcPts val="0"/>
              </a:spcAft>
              <a:buFont typeface="Wingdings 2"/>
              <a:buChar char=""/>
              <a:defRPr/>
            </a:pPr>
            <a:endParaRPr lang="fr-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03648" y="188640"/>
            <a:ext cx="7499350" cy="1143000"/>
          </a:xfrm>
        </p:spPr>
        <p:txBody>
          <a:bodyPr/>
          <a:lstStyle/>
          <a:p>
            <a:pPr eaLnBrk="1" fontAlgn="auto" hangingPunct="1">
              <a:spcAft>
                <a:spcPts val="0"/>
              </a:spcAft>
              <a:defRPr/>
            </a:pPr>
            <a:r>
              <a:rPr lang="en-CA" dirty="0">
                <a:solidFill>
                  <a:schemeClr val="accent4"/>
                </a:solidFill>
              </a:rPr>
              <a:t>Aperçu du Module 5</a:t>
            </a:r>
            <a:endParaRPr lang="fr-CA" dirty="0">
              <a:solidFill>
                <a:schemeClr val="accent4"/>
              </a:solidFill>
            </a:endParaRPr>
          </a:p>
        </p:txBody>
      </p:sp>
      <p:sp>
        <p:nvSpPr>
          <p:cNvPr id="3" name="Content Placeholder 2"/>
          <p:cNvSpPr>
            <a:spLocks noGrp="1"/>
          </p:cNvSpPr>
          <p:nvPr>
            <p:ph idx="1"/>
            <p:custDataLst>
              <p:tags r:id="rId2"/>
            </p:custDataLst>
          </p:nvPr>
        </p:nvSpPr>
        <p:spPr>
          <a:xfrm>
            <a:off x="1331640" y="1340768"/>
            <a:ext cx="7602537" cy="5221288"/>
          </a:xfrm>
        </p:spPr>
        <p:txBody>
          <a:bodyPr>
            <a:normAutofit fontScale="85000" lnSpcReduction="20000"/>
          </a:bodyPr>
          <a:lstStyle/>
          <a:p>
            <a:pPr marL="82296" indent="0" eaLnBrk="1" fontAlgn="auto" hangingPunct="1">
              <a:spcAft>
                <a:spcPts val="0"/>
              </a:spcAft>
              <a:buFont typeface="Wingdings 2"/>
              <a:buNone/>
              <a:defRPr/>
            </a:pPr>
            <a:r>
              <a:rPr lang="fr-CA" dirty="0"/>
              <a:t>But : </a:t>
            </a:r>
          </a:p>
          <a:p>
            <a:pPr marL="539496" indent="-457200" eaLnBrk="1" fontAlgn="auto" hangingPunct="1">
              <a:spcAft>
                <a:spcPts val="0"/>
              </a:spcAft>
              <a:buClrTx/>
              <a:defRPr/>
            </a:pPr>
            <a:r>
              <a:rPr lang="fr-CA" dirty="0"/>
              <a:t>Comprendre la manière dont la GC permet de créer un milieu plus collaboratif</a:t>
            </a:r>
          </a:p>
          <a:p>
            <a:pPr marL="539496" indent="-457200" eaLnBrk="1" fontAlgn="auto" hangingPunct="1">
              <a:spcAft>
                <a:spcPts val="0"/>
              </a:spcAft>
              <a:buClrTx/>
              <a:defRPr/>
            </a:pPr>
            <a:r>
              <a:rPr lang="fr-CA" dirty="0"/>
              <a:t>Comprendre la façon dont les communautés de pratique (</a:t>
            </a:r>
            <a:r>
              <a:rPr lang="fr-CA" dirty="0" err="1"/>
              <a:t>CdP</a:t>
            </a:r>
            <a:r>
              <a:rPr lang="fr-CA" dirty="0"/>
              <a:t>) permettent l'échange des connaissances</a:t>
            </a:r>
          </a:p>
          <a:p>
            <a:pPr marL="539496" indent="-457200" eaLnBrk="1" fontAlgn="auto" hangingPunct="1">
              <a:spcAft>
                <a:spcPts val="0"/>
              </a:spcAft>
              <a:buClrTx/>
              <a:defRPr/>
            </a:pPr>
            <a:r>
              <a:rPr lang="fr-CA" dirty="0"/>
              <a:t>Comprendre les éléments de base de la facilitation et la façon dont quatre méthodes facilitées spécifiques permettent l'échange des connaissances</a:t>
            </a:r>
          </a:p>
          <a:p>
            <a:pPr marL="539496" indent="-457200" eaLnBrk="1" fontAlgn="auto" hangingPunct="1">
              <a:spcAft>
                <a:spcPts val="0"/>
              </a:spcAft>
              <a:buClrTx/>
              <a:defRPr/>
            </a:pPr>
            <a:r>
              <a:rPr lang="fr-CA" dirty="0"/>
              <a:t>Nommer quelques-unes des possibilités par l'entremise desquelles les technologies basées sur le Web favorisent la collaboration et l'échange des connaissances</a:t>
            </a:r>
          </a:p>
          <a:p>
            <a:pPr marL="82296" indent="0" eaLnBrk="1" fontAlgn="auto" hangingPunct="1">
              <a:spcAft>
                <a:spcPts val="0"/>
              </a:spcAft>
              <a:buClrTx/>
              <a:buFont typeface="Wingdings 2"/>
              <a:buNone/>
              <a:defRPr/>
            </a:pPr>
            <a:endParaRPr lang="fr-CA" dirty="0"/>
          </a:p>
          <a:p>
            <a:pPr marL="82296" indent="0" eaLnBrk="1" fontAlgn="auto" hangingPunct="1">
              <a:spcAft>
                <a:spcPts val="0"/>
              </a:spcAft>
              <a:buFont typeface="Wingdings 2"/>
              <a:buNone/>
              <a:defRPr/>
            </a:pPr>
            <a:endParaRPr lang="fr-CA" dirty="0"/>
          </a:p>
          <a:p>
            <a:pPr marL="365760" indent="-283464" eaLnBrk="1" fontAlgn="auto" hangingPunct="1">
              <a:spcAft>
                <a:spcPts val="0"/>
              </a:spcAft>
              <a:buFont typeface="Arial" panose="020B0604020202020204" pitchFamily="34" charset="0"/>
              <a:buChar char="•"/>
              <a:defRPr/>
            </a:pPr>
            <a:endParaRPr lang="fr-CA" dirty="0"/>
          </a:p>
          <a:p>
            <a:pPr marL="82296" indent="0" eaLnBrk="1" fontAlgn="auto" hangingPunct="1">
              <a:spcAft>
                <a:spcPts val="0"/>
              </a:spcAft>
              <a:buFont typeface="Wingdings 2"/>
              <a:buNone/>
              <a:defRPr/>
            </a:pPr>
            <a:endParaRPr lang="fr-CA" dirty="0"/>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87624" y="274638"/>
            <a:ext cx="7746826" cy="1143000"/>
          </a:xfrm>
        </p:spPr>
        <p:txBody>
          <a:bodyPr>
            <a:normAutofit/>
          </a:bodyPr>
          <a:lstStyle/>
          <a:p>
            <a:pPr eaLnBrk="1" fontAlgn="auto" hangingPunct="1">
              <a:spcAft>
                <a:spcPts val="0"/>
              </a:spcAft>
              <a:defRPr/>
            </a:pPr>
            <a:r>
              <a:rPr lang="en-CA" sz="3600" dirty="0">
                <a:solidFill>
                  <a:schemeClr val="accent4"/>
                </a:solidFill>
              </a:rPr>
              <a:t>Exercice : les compétences en facilitation</a:t>
            </a:r>
            <a:endParaRPr lang="fr-CA" sz="3600" dirty="0">
              <a:solidFill>
                <a:schemeClr val="accent4"/>
              </a:solidFill>
            </a:endParaRPr>
          </a:p>
        </p:txBody>
      </p:sp>
      <p:sp>
        <p:nvSpPr>
          <p:cNvPr id="3" name="Content Placeholder 2"/>
          <p:cNvSpPr>
            <a:spLocks noGrp="1"/>
          </p:cNvSpPr>
          <p:nvPr>
            <p:ph idx="1"/>
            <p:custDataLst>
              <p:tags r:id="rId2"/>
            </p:custDataLst>
          </p:nvPr>
        </p:nvSpPr>
        <p:spPr>
          <a:xfrm>
            <a:off x="1331640" y="1628800"/>
            <a:ext cx="7499350" cy="4800600"/>
          </a:xfrm>
        </p:spPr>
        <p:txBody>
          <a:bodyPr>
            <a:normAutofit fontScale="92500" lnSpcReduction="10000"/>
          </a:bodyPr>
          <a:lstStyle/>
          <a:p>
            <a:pPr marL="365760" indent="-283464" eaLnBrk="1" fontAlgn="auto" hangingPunct="1">
              <a:spcAft>
                <a:spcPts val="0"/>
              </a:spcAft>
              <a:buFont typeface="Wingdings 2"/>
              <a:buChar char=""/>
              <a:defRPr/>
            </a:pPr>
            <a:r>
              <a:rPr lang="fr-CA" dirty="0"/>
              <a:t>Période de rétroaction à la table (10 minutes)</a:t>
            </a:r>
          </a:p>
          <a:p>
            <a:pPr marL="365760" indent="-283464" eaLnBrk="1" fontAlgn="auto" hangingPunct="1">
              <a:spcAft>
                <a:spcPts val="0"/>
              </a:spcAft>
              <a:buFont typeface="Wingdings 2"/>
              <a:buChar char=""/>
              <a:defRPr/>
            </a:pPr>
            <a:r>
              <a:rPr lang="fr-CA" dirty="0"/>
              <a:t>Observateur : </a:t>
            </a:r>
          </a:p>
          <a:p>
            <a:pPr marL="640080" lvl="1" indent="-237744" eaLnBrk="1" fontAlgn="auto" hangingPunct="1">
              <a:spcAft>
                <a:spcPts val="0"/>
              </a:spcAft>
              <a:buFont typeface="Verdana"/>
              <a:buChar char="◦"/>
              <a:defRPr/>
            </a:pPr>
            <a:r>
              <a:rPr lang="fr-CA" dirty="0"/>
              <a:t>Vous montrez l’exemple</a:t>
            </a:r>
          </a:p>
          <a:p>
            <a:pPr marL="640080" lvl="1" indent="-237744" eaLnBrk="1" fontAlgn="auto" hangingPunct="1">
              <a:spcAft>
                <a:spcPts val="0"/>
              </a:spcAft>
              <a:buFont typeface="Verdana"/>
              <a:buChar char="◦"/>
              <a:defRPr/>
            </a:pPr>
            <a:r>
              <a:rPr lang="fr-CA" dirty="0"/>
              <a:t>Liste équilibrée de ce que le facilitateur a bien fait et de ce qu’il pourrait améliorer</a:t>
            </a:r>
          </a:p>
          <a:p>
            <a:pPr marL="640080" lvl="1" indent="-237744" eaLnBrk="1" fontAlgn="auto" hangingPunct="1">
              <a:spcAft>
                <a:spcPts val="0"/>
              </a:spcAft>
              <a:buFont typeface="Verdana"/>
              <a:buChar char="◦"/>
              <a:defRPr/>
            </a:pPr>
            <a:r>
              <a:rPr lang="fr-CA" dirty="0"/>
              <a:t>Si vous épuisez vos éléments de rétroaction, d’autres peuvent aussi en donner</a:t>
            </a:r>
          </a:p>
          <a:p>
            <a:pPr marL="365760" indent="-283464" eaLnBrk="1" fontAlgn="auto" hangingPunct="1">
              <a:spcAft>
                <a:spcPts val="0"/>
              </a:spcAft>
              <a:buFont typeface="Wingdings 2"/>
              <a:buChar char=""/>
              <a:defRPr/>
            </a:pPr>
            <a:r>
              <a:rPr lang="fr-CA" dirty="0"/>
              <a:t>Facilitateur :</a:t>
            </a:r>
          </a:p>
          <a:p>
            <a:pPr marL="640080" lvl="1" indent="-237744" eaLnBrk="1" fontAlgn="auto" hangingPunct="1">
              <a:spcAft>
                <a:spcPts val="0"/>
              </a:spcAft>
              <a:buFont typeface="Verdana"/>
              <a:buChar char="◦"/>
              <a:defRPr/>
            </a:pPr>
            <a:r>
              <a:rPr lang="fr-CA" dirty="0"/>
              <a:t>Essayez d’écouter (sans être sur la défensive). Assimilez ce qui se dit.</a:t>
            </a:r>
          </a:p>
          <a:p>
            <a:pPr marL="365760" indent="-283464" eaLnBrk="1" fontAlgn="auto" hangingPunct="1">
              <a:spcAft>
                <a:spcPts val="0"/>
              </a:spcAft>
              <a:buFont typeface="Wingdings 2"/>
              <a:buChar char=""/>
              <a:defRPr/>
            </a:pPr>
            <a:endParaRPr lang="fr-C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15616" y="260648"/>
            <a:ext cx="7884368" cy="1143000"/>
          </a:xfrm>
        </p:spPr>
        <p:txBody>
          <a:bodyPr>
            <a:noAutofit/>
          </a:bodyPr>
          <a:lstStyle/>
          <a:p>
            <a:r>
              <a:rPr lang="en-CA" sz="3600" dirty="0">
                <a:solidFill>
                  <a:schemeClr val="accent4"/>
                </a:solidFill>
              </a:rPr>
              <a:t>Exercice : les compétences en facilitation</a:t>
            </a:r>
            <a:endParaRPr lang="fr-CA" sz="3600" dirty="0">
              <a:solidFill>
                <a:schemeClr val="accent4"/>
              </a:solidFill>
            </a:endParaRPr>
          </a:p>
        </p:txBody>
      </p:sp>
      <p:sp>
        <p:nvSpPr>
          <p:cNvPr id="3" name="Content Placeholder 2"/>
          <p:cNvSpPr>
            <a:spLocks noGrp="1"/>
          </p:cNvSpPr>
          <p:nvPr>
            <p:ph idx="1"/>
            <p:custDataLst>
              <p:tags r:id="rId2"/>
            </p:custDataLst>
          </p:nvPr>
        </p:nvSpPr>
        <p:spPr>
          <a:xfrm>
            <a:off x="1331640" y="1628800"/>
            <a:ext cx="7499350" cy="4800600"/>
          </a:xfrm>
        </p:spPr>
        <p:txBody>
          <a:bodyPr>
            <a:normAutofit fontScale="92500" lnSpcReduction="10000"/>
          </a:bodyPr>
          <a:lstStyle/>
          <a:p>
            <a:r>
              <a:rPr lang="fr-CA" dirty="0"/>
              <a:t>Maintenant, inversez vos rôles - les participants deviennent des facilitateurs et observateurs (et vice versa)</a:t>
            </a:r>
          </a:p>
          <a:p>
            <a:r>
              <a:rPr lang="fr-CA" dirty="0"/>
              <a:t>Un des participants reçoit une autre carte secrète.</a:t>
            </a:r>
          </a:p>
          <a:p>
            <a:endParaRPr lang="fr-CA" dirty="0"/>
          </a:p>
          <a:p>
            <a:pPr marL="82296" indent="0" algn="ctr">
              <a:buNone/>
            </a:pPr>
            <a:r>
              <a:rPr lang="fr-CA" dirty="0"/>
              <a:t>Deuxième tour : discutez à votre table : </a:t>
            </a:r>
            <a:r>
              <a:rPr lang="fr-CA" b="1" dirty="0">
                <a:solidFill>
                  <a:schemeClr val="accent6"/>
                </a:solidFill>
              </a:rPr>
              <a:t>«Quels sont les principaux défis rencontrés par les facilitateurs? Que peuvent-ils faire pour les surmonter?»</a:t>
            </a:r>
          </a:p>
          <a:p>
            <a:endParaRPr lang="fr-CA" dirty="0"/>
          </a:p>
        </p:txBody>
      </p:sp>
    </p:spTree>
    <p:extLst>
      <p:ext uri="{BB962C8B-B14F-4D97-AF65-F5344CB8AC3E}">
        <p14:creationId xmlns:p14="http://schemas.microsoft.com/office/powerpoint/2010/main" val="9256667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15616" y="188640"/>
            <a:ext cx="8028384" cy="1143000"/>
          </a:xfrm>
        </p:spPr>
        <p:txBody>
          <a:bodyPr>
            <a:normAutofit/>
          </a:bodyPr>
          <a:lstStyle/>
          <a:p>
            <a:r>
              <a:rPr lang="en-CA" sz="3600" dirty="0">
                <a:solidFill>
                  <a:schemeClr val="accent4"/>
                </a:solidFill>
              </a:rPr>
              <a:t>Exercice : les compétences en facilitation</a:t>
            </a:r>
            <a:endParaRPr lang="fr-CA" sz="3600" dirty="0">
              <a:solidFill>
                <a:schemeClr val="accent4"/>
              </a:solidFill>
            </a:endParaRPr>
          </a:p>
        </p:txBody>
      </p:sp>
      <p:sp>
        <p:nvSpPr>
          <p:cNvPr id="3" name="Content Placeholder 2"/>
          <p:cNvSpPr>
            <a:spLocks noGrp="1"/>
          </p:cNvSpPr>
          <p:nvPr>
            <p:ph idx="1"/>
            <p:custDataLst>
              <p:tags r:id="rId2"/>
            </p:custDataLst>
          </p:nvPr>
        </p:nvSpPr>
        <p:spPr>
          <a:xfrm>
            <a:off x="1403648" y="1484784"/>
            <a:ext cx="7499350" cy="4800600"/>
          </a:xfrm>
        </p:spPr>
        <p:txBody>
          <a:bodyPr>
            <a:normAutofit fontScale="92500" lnSpcReduction="10000"/>
          </a:bodyPr>
          <a:lstStyle/>
          <a:p>
            <a:r>
              <a:rPr lang="fr-CA" dirty="0"/>
              <a:t>Période de rétroaction à la table (10 minutes)</a:t>
            </a:r>
          </a:p>
          <a:p>
            <a:r>
              <a:rPr lang="fr-CA" dirty="0"/>
              <a:t>Observateur : </a:t>
            </a:r>
          </a:p>
          <a:p>
            <a:pPr lvl="1"/>
            <a:r>
              <a:rPr lang="fr-CA" dirty="0"/>
              <a:t>Vous montrez l’exemple</a:t>
            </a:r>
          </a:p>
          <a:p>
            <a:pPr lvl="1"/>
            <a:r>
              <a:rPr lang="fr-CA" dirty="0"/>
              <a:t>Liste équilibrée de ce que le facilitateur a bien fait et de ce qu’il pourrait améliorer</a:t>
            </a:r>
          </a:p>
          <a:p>
            <a:pPr lvl="1"/>
            <a:r>
              <a:rPr lang="fr-CA" dirty="0"/>
              <a:t>Si vous épuisez vos éléments de rétroaction, d’autres peuvent aussi en donner</a:t>
            </a:r>
          </a:p>
          <a:p>
            <a:r>
              <a:rPr lang="fr-CA" dirty="0"/>
              <a:t>Facilitateur :</a:t>
            </a:r>
          </a:p>
          <a:p>
            <a:pPr lvl="1"/>
            <a:r>
              <a:rPr lang="fr-CA" dirty="0"/>
              <a:t>Essayez d’écouter (sans être sur la défensive). Assimilez ce qui se dit.</a:t>
            </a:r>
          </a:p>
          <a:p>
            <a:endParaRPr lang="fr-CA" dirty="0"/>
          </a:p>
        </p:txBody>
      </p:sp>
    </p:spTree>
    <p:extLst>
      <p:ext uri="{BB962C8B-B14F-4D97-AF65-F5344CB8AC3E}">
        <p14:creationId xmlns:p14="http://schemas.microsoft.com/office/powerpoint/2010/main" val="34473359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15616" y="260648"/>
            <a:ext cx="7890842" cy="1143000"/>
          </a:xfrm>
        </p:spPr>
        <p:txBody>
          <a:bodyPr>
            <a:normAutofit/>
          </a:bodyPr>
          <a:lstStyle/>
          <a:p>
            <a:pPr eaLnBrk="1" fontAlgn="auto" hangingPunct="1">
              <a:spcAft>
                <a:spcPts val="0"/>
              </a:spcAft>
              <a:defRPr/>
            </a:pPr>
            <a:r>
              <a:rPr lang="en-CA" sz="3600" dirty="0">
                <a:solidFill>
                  <a:schemeClr val="accent4"/>
                </a:solidFill>
              </a:rPr>
              <a:t>Exercice : les compétences en facilitation</a:t>
            </a:r>
            <a:endParaRPr lang="fr-CA" sz="3600" dirty="0">
              <a:solidFill>
                <a:schemeClr val="accent4"/>
              </a:solidFill>
            </a:endParaRPr>
          </a:p>
        </p:txBody>
      </p:sp>
      <p:sp>
        <p:nvSpPr>
          <p:cNvPr id="3" name="Content Placeholder 2"/>
          <p:cNvSpPr>
            <a:spLocks noGrp="1"/>
          </p:cNvSpPr>
          <p:nvPr>
            <p:ph idx="1"/>
            <p:custDataLst>
              <p:tags r:id="rId2"/>
            </p:custDataLst>
          </p:nvPr>
        </p:nvSpPr>
        <p:spPr>
          <a:xfrm>
            <a:off x="1331640" y="1844824"/>
            <a:ext cx="6305252" cy="4691608"/>
          </a:xfrm>
        </p:spPr>
        <p:txBody>
          <a:bodyPr>
            <a:normAutofit/>
          </a:bodyPr>
          <a:lstStyle/>
          <a:p>
            <a:pPr marL="365760" indent="-283464" eaLnBrk="1" fontAlgn="auto" hangingPunct="1">
              <a:spcAft>
                <a:spcPts val="0"/>
              </a:spcAft>
              <a:buFont typeface="Wingdings 2"/>
              <a:buChar char=""/>
              <a:defRPr/>
            </a:pPr>
            <a:r>
              <a:rPr lang="fr-CA" dirty="0"/>
              <a:t>Débriefing en plénière à participation spontanée («popcorn style») (10 minutes)</a:t>
            </a:r>
          </a:p>
          <a:p>
            <a:pPr marL="82296" indent="0" eaLnBrk="1" fontAlgn="auto" hangingPunct="1">
              <a:spcAft>
                <a:spcPts val="0"/>
              </a:spcAft>
              <a:buFont typeface="Wingdings 2"/>
              <a:buNone/>
              <a:defRPr/>
            </a:pPr>
            <a:endParaRPr lang="fr-CA" dirty="0"/>
          </a:p>
          <a:p>
            <a:pPr marL="640080" lvl="1" indent="-237744" eaLnBrk="1" fontAlgn="auto" hangingPunct="1">
              <a:spcAft>
                <a:spcPts val="0"/>
              </a:spcAft>
              <a:buFont typeface="Verdana"/>
              <a:buChar char="◦"/>
              <a:defRPr/>
            </a:pPr>
            <a:r>
              <a:rPr lang="fr-CA" dirty="0"/>
              <a:t>Qu’avez-vous pensé de cet exercice?</a:t>
            </a:r>
          </a:p>
          <a:p>
            <a:pPr marL="640080" lvl="1" indent="-237744" eaLnBrk="1" fontAlgn="auto" hangingPunct="1">
              <a:spcAft>
                <a:spcPts val="0"/>
              </a:spcAft>
              <a:buFont typeface="Verdana"/>
              <a:buChar char="◦"/>
              <a:defRPr/>
            </a:pPr>
            <a:r>
              <a:rPr lang="fr-CA" dirty="0"/>
              <a:t>Qu’est-ce qui a été facile? Qu’est-ce qui a été difficile?</a:t>
            </a:r>
          </a:p>
          <a:p>
            <a:pPr marL="640080" lvl="1" indent="-237744" eaLnBrk="1" fontAlgn="auto" hangingPunct="1">
              <a:spcAft>
                <a:spcPts val="0"/>
              </a:spcAft>
              <a:buFont typeface="Verdana"/>
              <a:buChar char="◦"/>
              <a:defRPr/>
            </a:pPr>
            <a:r>
              <a:rPr lang="fr-CA" dirty="0"/>
              <a:t>Questions ou commentaires? </a:t>
            </a:r>
          </a:p>
          <a:p>
            <a:pPr marL="365760" indent="-283464" eaLnBrk="1" fontAlgn="auto" hangingPunct="1">
              <a:spcAft>
                <a:spcPts val="0"/>
              </a:spcAft>
              <a:buFont typeface="Wingdings 2"/>
              <a:buChar char=""/>
              <a:defRPr/>
            </a:pPr>
            <a:endParaRPr lang="fr-CA" dirty="0"/>
          </a:p>
        </p:txBody>
      </p:sp>
      <p:pic>
        <p:nvPicPr>
          <p:cNvPr id="45060" name="Picture 4"/>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7443054" y="2994783"/>
            <a:ext cx="1444587" cy="15863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3"/>
          <p:cNvPicPr>
            <a:picLocks noChangeAspect="1" noChangeArrowheads="1"/>
          </p:cNvPicPr>
          <p:nvPr>
            <p:custDataLst>
              <p:tags r:id="rId1"/>
            </p:custDataLst>
          </p:nvPr>
        </p:nvPicPr>
        <p:blipFill>
          <a:blip r:embed="rId8" cstate="email">
            <a:extLst>
              <a:ext uri="{BEBA8EAE-BF5A-486C-A8C5-ECC9F3942E4B}">
                <a14:imgProps xmlns:a14="http://schemas.microsoft.com/office/drawing/2010/main">
                  <a14:imgLayer r:embed="rId9">
                    <a14:imgEffect>
                      <a14:brightnessContrast bright="16000"/>
                    </a14:imgEffect>
                  </a14:imgLayer>
                </a14:imgProps>
              </a:ext>
              <a:ext uri="{28A0092B-C50C-407E-A947-70E740481C1C}">
                <a14:useLocalDpi xmlns:a14="http://schemas.microsoft.com/office/drawing/2010/main"/>
              </a:ext>
            </a:extLst>
          </a:blip>
          <a:srcRect/>
          <a:stretch>
            <a:fillRect/>
          </a:stretch>
        </p:blipFill>
        <p:spPr bwMode="auto">
          <a:xfrm>
            <a:off x="1687513" y="3573463"/>
            <a:ext cx="3671887" cy="280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custDataLst>
              <p:tags r:id="rId2"/>
            </p:custDataLst>
          </p:nvPr>
        </p:nvSpPr>
        <p:spPr>
          <a:xfrm>
            <a:off x="1115616" y="274638"/>
            <a:ext cx="7818834" cy="1143000"/>
          </a:xfrm>
        </p:spPr>
        <p:txBody>
          <a:bodyPr>
            <a:normAutofit/>
          </a:bodyPr>
          <a:lstStyle/>
          <a:p>
            <a:pPr eaLnBrk="1" fontAlgn="auto" hangingPunct="1">
              <a:spcAft>
                <a:spcPts val="0"/>
              </a:spcAft>
              <a:defRPr/>
            </a:pPr>
            <a:r>
              <a:rPr lang="fr-CA" sz="3600" dirty="0">
                <a:solidFill>
                  <a:srgbClr val="84AA33"/>
                </a:solidFill>
              </a:rPr>
              <a:t>Méthodes d'échange des connaissances</a:t>
            </a:r>
            <a:endParaRPr lang="fr-CA" sz="3600" dirty="0">
              <a:solidFill>
                <a:schemeClr val="tx2">
                  <a:satMod val="130000"/>
                </a:schemeClr>
              </a:solidFill>
            </a:endParaRPr>
          </a:p>
        </p:txBody>
      </p:sp>
      <p:pic>
        <p:nvPicPr>
          <p:cNvPr id="46085" name="Picture 4"/>
          <p:cNvPicPr>
            <a:picLocks noChangeAspect="1" noChangeArrowheads="1"/>
          </p:cNvPicPr>
          <p:nvPr>
            <p:custDataLst>
              <p:tags r:id="rId3"/>
            </p:custDataLst>
          </p:nvPr>
        </p:nvPicPr>
        <p:blipFill>
          <a:blip r:embed="rId10" cstate="email">
            <a:extLst>
              <a:ext uri="{28A0092B-C50C-407E-A947-70E740481C1C}">
                <a14:useLocalDpi xmlns:a14="http://schemas.microsoft.com/office/drawing/2010/main"/>
              </a:ext>
            </a:extLst>
          </a:blip>
          <a:srcRect/>
          <a:stretch>
            <a:fillRect/>
          </a:stretch>
        </p:blipFill>
        <p:spPr bwMode="auto">
          <a:xfrm>
            <a:off x="5108729" y="1340604"/>
            <a:ext cx="3837627" cy="27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p:cNvPicPr>
            <a:picLocks noChangeAspect="1" noChangeArrowheads="1"/>
          </p:cNvPicPr>
          <p:nvPr>
            <p:custDataLst>
              <p:tags r:id="rId4"/>
            </p:custDataLst>
          </p:nvPr>
        </p:nvPicPr>
        <p:blipFill>
          <a:blip r:embed="rId11">
            <a:extLst>
              <a:ext uri="{28A0092B-C50C-407E-A947-70E740481C1C}">
                <a14:useLocalDpi xmlns:a14="http://schemas.microsoft.com/office/drawing/2010/main"/>
              </a:ext>
            </a:extLst>
          </a:blip>
          <a:srcRect/>
          <a:stretch>
            <a:fillRect/>
          </a:stretch>
        </p:blipFill>
        <p:spPr bwMode="auto">
          <a:xfrm>
            <a:off x="5276604" y="3954463"/>
            <a:ext cx="3586956" cy="2427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custDataLst>
              <p:tags r:id="rId5"/>
            </p:custDataLst>
          </p:nvPr>
        </p:nvPicPr>
        <p:blipFill>
          <a:blip r:embed="rId12" cstate="email">
            <a:extLst>
              <a:ext uri="{28A0092B-C50C-407E-A947-70E740481C1C}">
                <a14:useLocalDpi xmlns:a14="http://schemas.microsoft.com/office/drawing/2010/main"/>
              </a:ext>
            </a:extLst>
          </a:blip>
          <a:srcRect/>
          <a:stretch>
            <a:fillRect/>
          </a:stretch>
        </p:blipFill>
        <p:spPr bwMode="auto">
          <a:xfrm>
            <a:off x="1689648" y="1401908"/>
            <a:ext cx="3586956" cy="26138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331640" y="274638"/>
            <a:ext cx="7602810" cy="1143000"/>
          </a:xfrm>
        </p:spPr>
        <p:txBody>
          <a:bodyPr/>
          <a:lstStyle/>
          <a:p>
            <a:pPr eaLnBrk="1" fontAlgn="auto" hangingPunct="1">
              <a:spcAft>
                <a:spcPts val="0"/>
              </a:spcAft>
              <a:defRPr/>
            </a:pPr>
            <a:r>
              <a:rPr lang="en-CA" dirty="0">
                <a:solidFill>
                  <a:schemeClr val="accent4"/>
                </a:solidFill>
              </a:rPr>
              <a:t>Avant d'utiliser ces méthodes</a:t>
            </a:r>
            <a:endParaRPr lang="fr-CA" dirty="0">
              <a:solidFill>
                <a:schemeClr val="accent4"/>
              </a:solidFill>
            </a:endParaRPr>
          </a:p>
        </p:txBody>
      </p:sp>
      <p:sp>
        <p:nvSpPr>
          <p:cNvPr id="3" name="Content Placeholder 2"/>
          <p:cNvSpPr>
            <a:spLocks noGrp="1"/>
          </p:cNvSpPr>
          <p:nvPr>
            <p:ph idx="1"/>
            <p:custDataLst>
              <p:tags r:id="rId2"/>
            </p:custDataLst>
          </p:nvPr>
        </p:nvSpPr>
        <p:spPr>
          <a:xfrm>
            <a:off x="1331640" y="1484784"/>
            <a:ext cx="6264696" cy="4800600"/>
          </a:xfrm>
        </p:spPr>
        <p:txBody>
          <a:bodyPr>
            <a:normAutofit fontScale="92500" lnSpcReduction="10000"/>
          </a:bodyPr>
          <a:lstStyle/>
          <a:p>
            <a:pPr marL="82296" indent="0" eaLnBrk="1" fontAlgn="auto" hangingPunct="1">
              <a:spcAft>
                <a:spcPts val="0"/>
              </a:spcAft>
              <a:buFont typeface="Wingdings 2"/>
              <a:buNone/>
              <a:defRPr/>
            </a:pPr>
            <a:r>
              <a:rPr lang="fr-CA" dirty="0"/>
              <a:t>On doit préciser :</a:t>
            </a:r>
          </a:p>
          <a:p>
            <a:pPr marL="365760" indent="-283464" eaLnBrk="1" fontAlgn="auto" hangingPunct="1">
              <a:spcAft>
                <a:spcPts val="0"/>
              </a:spcAft>
              <a:buFont typeface="Wingdings 2"/>
              <a:buChar char=""/>
              <a:defRPr/>
            </a:pPr>
            <a:r>
              <a:rPr lang="fr-CA" dirty="0"/>
              <a:t>Le but :</a:t>
            </a:r>
          </a:p>
          <a:p>
            <a:pPr marL="640080" lvl="1" indent="-237744" eaLnBrk="1" fontAlgn="auto" hangingPunct="1">
              <a:spcAft>
                <a:spcPts val="0"/>
              </a:spcAft>
              <a:buFont typeface="Verdana"/>
              <a:buChar char="◦"/>
              <a:defRPr/>
            </a:pPr>
            <a:r>
              <a:rPr lang="fr-CA" dirty="0"/>
              <a:t>Pourquoi le faites-vous?  </a:t>
            </a:r>
          </a:p>
          <a:p>
            <a:pPr marL="640080" lvl="1" indent="-237744" eaLnBrk="1" fontAlgn="auto" hangingPunct="1">
              <a:spcAft>
                <a:spcPts val="0"/>
              </a:spcAft>
              <a:buFont typeface="Verdana"/>
              <a:buChar char="◦"/>
              <a:defRPr/>
            </a:pPr>
            <a:r>
              <a:rPr lang="fr-CA" dirty="0"/>
              <a:t>Définissez les objectifs de la séance et assurez-vous que la méthode s’y prête</a:t>
            </a:r>
          </a:p>
          <a:p>
            <a:pPr marL="365760" indent="-283464" eaLnBrk="1" fontAlgn="auto" hangingPunct="1">
              <a:spcAft>
                <a:spcPts val="0"/>
              </a:spcAft>
              <a:buFont typeface="Wingdings 2"/>
              <a:buChar char=""/>
              <a:defRPr/>
            </a:pPr>
            <a:r>
              <a:rPr lang="fr-CA" dirty="0"/>
              <a:t> Le contexte :</a:t>
            </a:r>
          </a:p>
          <a:p>
            <a:pPr marL="640080" lvl="1" indent="-237744" eaLnBrk="1" fontAlgn="auto" hangingPunct="1">
              <a:spcAft>
                <a:spcPts val="0"/>
              </a:spcAft>
              <a:buFont typeface="Verdana"/>
              <a:buChar char="◦"/>
              <a:defRPr/>
            </a:pPr>
            <a:r>
              <a:rPr lang="fr-CA" dirty="0"/>
              <a:t>Qu’est-ce qui est le plus approprié pour le groupe?</a:t>
            </a:r>
          </a:p>
          <a:p>
            <a:pPr marL="640080" lvl="1" indent="-237744" eaLnBrk="1" fontAlgn="auto" hangingPunct="1">
              <a:spcAft>
                <a:spcPts val="0"/>
              </a:spcAft>
              <a:buFont typeface="Verdana"/>
              <a:buChar char="◦"/>
              <a:defRPr/>
            </a:pPr>
            <a:r>
              <a:rPr lang="fr-CA" dirty="0"/>
              <a:t>Pensez à la culture, la langue, aux enjeux politiques, à la diversité, etc. avant de choisir une méthode </a:t>
            </a:r>
          </a:p>
          <a:p>
            <a:pPr marL="365760" indent="-283464" eaLnBrk="1" fontAlgn="auto" hangingPunct="1">
              <a:spcAft>
                <a:spcPts val="0"/>
              </a:spcAft>
              <a:buFont typeface="Wingdings 2"/>
              <a:buChar char=""/>
              <a:defRPr/>
            </a:pPr>
            <a:endParaRPr lang="fr-CA" dirty="0"/>
          </a:p>
        </p:txBody>
      </p:sp>
      <p:pic>
        <p:nvPicPr>
          <p:cNvPr id="1026"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7596336" y="1583698"/>
            <a:ext cx="936104" cy="1585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pPr eaLnBrk="1" fontAlgn="auto" hangingPunct="1">
              <a:spcAft>
                <a:spcPts val="0"/>
              </a:spcAft>
              <a:defRPr/>
            </a:pPr>
            <a:r>
              <a:rPr lang="fr-CA" dirty="0">
                <a:solidFill>
                  <a:schemeClr val="accent4"/>
                </a:solidFill>
              </a:rPr>
              <a:t>Quand utiliser ces méthodes?</a:t>
            </a:r>
          </a:p>
        </p:txBody>
      </p:sp>
      <p:sp>
        <p:nvSpPr>
          <p:cNvPr id="3" name="Content Placeholder 2"/>
          <p:cNvSpPr>
            <a:spLocks noGrp="1"/>
          </p:cNvSpPr>
          <p:nvPr>
            <p:ph idx="1"/>
            <p:custDataLst>
              <p:tags r:id="rId2"/>
            </p:custDataLst>
          </p:nvPr>
        </p:nvSpPr>
        <p:spPr>
          <a:xfrm>
            <a:off x="1403648" y="2060848"/>
            <a:ext cx="6984776" cy="4797152"/>
          </a:xfrm>
          <a:ln>
            <a:miter lim="800000"/>
            <a:headEnd/>
            <a:tailEnd/>
          </a:ln>
        </p:spPr>
        <p:txBody>
          <a:bodyPr numCol="2">
            <a:normAutofit fontScale="77500" lnSpcReduction="20000"/>
          </a:bodyPr>
          <a:lstStyle/>
          <a:p>
            <a:pPr marL="82296" indent="0" eaLnBrk="1" fontAlgn="auto" hangingPunct="1">
              <a:spcAft>
                <a:spcPts val="0"/>
              </a:spcAft>
              <a:buFont typeface="Wingdings 2"/>
              <a:buNone/>
              <a:defRPr/>
            </a:pPr>
            <a:r>
              <a:rPr lang="fr-CA" dirty="0"/>
              <a:t>Lorsque nous souhaitons :</a:t>
            </a:r>
          </a:p>
          <a:p>
            <a:pPr marL="365760" indent="-283464" eaLnBrk="1" fontAlgn="auto" hangingPunct="1">
              <a:spcAft>
                <a:spcPts val="0"/>
              </a:spcAft>
              <a:buFont typeface="Wingdings 2"/>
              <a:buChar char=""/>
              <a:defRPr/>
            </a:pPr>
            <a:endParaRPr lang="fr-CA" dirty="0"/>
          </a:p>
          <a:p>
            <a:pPr marL="365760" indent="-283464" eaLnBrk="1" fontAlgn="auto" hangingPunct="1">
              <a:spcAft>
                <a:spcPts val="0"/>
              </a:spcAft>
              <a:buFont typeface="Wingdings 2"/>
              <a:buChar char=""/>
              <a:defRPr/>
            </a:pPr>
            <a:r>
              <a:rPr lang="fr-CA" dirty="0"/>
              <a:t>Créer un espace pour le dialogue</a:t>
            </a:r>
          </a:p>
          <a:p>
            <a:pPr marL="365760" indent="-283464" eaLnBrk="1" fontAlgn="auto" hangingPunct="1">
              <a:spcAft>
                <a:spcPts val="0"/>
              </a:spcAft>
              <a:buFont typeface="Wingdings 2"/>
              <a:buChar char=""/>
              <a:defRPr/>
            </a:pPr>
            <a:endParaRPr lang="fr-CA" dirty="0"/>
          </a:p>
          <a:p>
            <a:pPr marL="365760" indent="-283464" eaLnBrk="1" fontAlgn="auto" hangingPunct="1">
              <a:spcAft>
                <a:spcPts val="0"/>
              </a:spcAft>
              <a:buFont typeface="Wingdings 2"/>
              <a:buChar char=""/>
              <a:defRPr/>
            </a:pPr>
            <a:r>
              <a:rPr lang="fr-CA" dirty="0"/>
              <a:t>Partager des expériences</a:t>
            </a:r>
          </a:p>
          <a:p>
            <a:pPr marL="365760" indent="-283464" eaLnBrk="1" fontAlgn="auto" hangingPunct="1">
              <a:spcAft>
                <a:spcPts val="0"/>
              </a:spcAft>
              <a:buFont typeface="Wingdings 2"/>
              <a:buChar char=""/>
              <a:defRPr/>
            </a:pPr>
            <a:endParaRPr lang="fr-CA" dirty="0"/>
          </a:p>
          <a:p>
            <a:pPr marL="365760" indent="-283464" eaLnBrk="1" fontAlgn="auto" hangingPunct="1">
              <a:spcAft>
                <a:spcPts val="0"/>
              </a:spcAft>
              <a:buFont typeface="Wingdings 2"/>
              <a:buChar char=""/>
              <a:defRPr/>
            </a:pPr>
            <a:r>
              <a:rPr lang="fr-CA" dirty="0"/>
              <a:t>Aborder des problèmes collectifs</a:t>
            </a:r>
          </a:p>
          <a:p>
            <a:pPr marL="365760" indent="-283464" eaLnBrk="1" fontAlgn="auto" hangingPunct="1">
              <a:spcAft>
                <a:spcPts val="0"/>
              </a:spcAft>
              <a:buFont typeface="Wingdings 2"/>
              <a:buChar char=""/>
              <a:defRPr/>
            </a:pPr>
            <a:endParaRPr lang="fr-CA" dirty="0"/>
          </a:p>
          <a:p>
            <a:pPr marL="365760" indent="-283464" eaLnBrk="1" fontAlgn="auto" hangingPunct="1">
              <a:spcAft>
                <a:spcPts val="0"/>
              </a:spcAft>
              <a:buFont typeface="Wingdings 2"/>
              <a:buChar char=""/>
              <a:defRPr/>
            </a:pPr>
            <a:endParaRPr lang="fr-CA" dirty="0"/>
          </a:p>
          <a:p>
            <a:pPr marL="365760" indent="-283464" eaLnBrk="1" fontAlgn="auto" hangingPunct="1">
              <a:spcAft>
                <a:spcPts val="0"/>
              </a:spcAft>
              <a:buFont typeface="Wingdings 2"/>
              <a:buChar char=""/>
              <a:defRPr/>
            </a:pPr>
            <a:endParaRPr lang="fr-CA" dirty="0"/>
          </a:p>
          <a:p>
            <a:pPr marL="365760" indent="-283464" eaLnBrk="1" fontAlgn="auto" hangingPunct="1">
              <a:spcAft>
                <a:spcPts val="0"/>
              </a:spcAft>
              <a:buFont typeface="Wingdings 2"/>
              <a:buChar char=""/>
              <a:defRPr/>
            </a:pPr>
            <a:endParaRPr lang="fr-CA" dirty="0"/>
          </a:p>
          <a:p>
            <a:pPr marL="365760" indent="-283464" eaLnBrk="1" fontAlgn="auto" hangingPunct="1">
              <a:spcAft>
                <a:spcPts val="0"/>
              </a:spcAft>
              <a:buFont typeface="Wingdings 2"/>
              <a:buChar char=""/>
              <a:defRPr/>
            </a:pPr>
            <a:r>
              <a:rPr lang="fr-CA" dirty="0"/>
              <a:t>Café du monde</a:t>
            </a:r>
          </a:p>
          <a:p>
            <a:pPr marL="365760" indent="-283464" eaLnBrk="1" fontAlgn="auto" hangingPunct="1">
              <a:spcAft>
                <a:spcPts val="0"/>
              </a:spcAft>
              <a:buFont typeface="Wingdings 2"/>
              <a:buChar char=""/>
              <a:defRPr/>
            </a:pPr>
            <a:r>
              <a:rPr lang="fr-CA" dirty="0"/>
              <a:t>Forum ouvert (Open </a:t>
            </a:r>
            <a:r>
              <a:rPr lang="fr-CA" dirty="0" err="1"/>
              <a:t>Space</a:t>
            </a:r>
            <a:r>
              <a:rPr lang="fr-CA" dirty="0"/>
              <a:t>)</a:t>
            </a:r>
          </a:p>
          <a:p>
            <a:pPr marL="365760" indent="-283464" eaLnBrk="1" fontAlgn="auto" hangingPunct="1">
              <a:spcAft>
                <a:spcPts val="0"/>
              </a:spcAft>
              <a:buFont typeface="Wingdings 2"/>
              <a:buChar char=""/>
              <a:defRPr/>
            </a:pPr>
            <a:endParaRPr lang="fr-CA" dirty="0"/>
          </a:p>
          <a:p>
            <a:pPr marL="365760" indent="-283464" eaLnBrk="1" fontAlgn="auto" hangingPunct="1">
              <a:spcAft>
                <a:spcPts val="0"/>
              </a:spcAft>
              <a:buFont typeface="Wingdings 2"/>
              <a:buChar char=""/>
              <a:defRPr/>
            </a:pPr>
            <a:r>
              <a:rPr lang="fr-CA" dirty="0"/>
              <a:t>Foire des connaissances</a:t>
            </a:r>
          </a:p>
          <a:p>
            <a:pPr marL="365760" indent="-283464" eaLnBrk="1" fontAlgn="auto" hangingPunct="1">
              <a:spcAft>
                <a:spcPts val="0"/>
              </a:spcAft>
              <a:buFont typeface="Wingdings 2"/>
              <a:buChar char=""/>
              <a:defRPr/>
            </a:pPr>
            <a:endParaRPr lang="fr-CA" dirty="0"/>
          </a:p>
          <a:p>
            <a:pPr marL="365760" indent="-283464" eaLnBrk="1" fontAlgn="auto" hangingPunct="1">
              <a:spcAft>
                <a:spcPts val="0"/>
              </a:spcAft>
              <a:buFont typeface="Wingdings 2"/>
              <a:buChar char=""/>
              <a:defRPr/>
            </a:pPr>
            <a:r>
              <a:rPr lang="fr-CA" dirty="0"/>
              <a:t>Cercle excentrique</a:t>
            </a:r>
          </a:p>
          <a:p>
            <a:pPr marL="365760" indent="-283464" eaLnBrk="1" fontAlgn="auto" hangingPunct="1">
              <a:spcAft>
                <a:spcPts val="0"/>
              </a:spcAft>
              <a:buFont typeface="Wingdings 2"/>
              <a:buChar char=""/>
              <a:defRPr/>
            </a:pPr>
            <a:endParaRPr lang="fr-CA" dirty="0"/>
          </a:p>
          <a:p>
            <a:pPr marL="365760" indent="-283464" eaLnBrk="1" fontAlgn="auto" hangingPunct="1">
              <a:spcAft>
                <a:spcPts val="0"/>
              </a:spcAft>
              <a:buFont typeface="Wingdings 2"/>
              <a:buChar char=""/>
              <a:defRPr/>
            </a:pPr>
            <a:endParaRPr lang="fr-CA" dirty="0"/>
          </a:p>
        </p:txBody>
      </p:sp>
      <p:pic>
        <p:nvPicPr>
          <p:cNvPr id="2050"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7164288" y="1455837"/>
            <a:ext cx="1257747" cy="1165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259632" y="188913"/>
            <a:ext cx="7662118" cy="1143000"/>
          </a:xfrm>
        </p:spPr>
        <p:txBody>
          <a:bodyPr>
            <a:normAutofit/>
          </a:bodyPr>
          <a:lstStyle/>
          <a:p>
            <a:pPr eaLnBrk="1" fontAlgn="auto" hangingPunct="1">
              <a:spcAft>
                <a:spcPts val="0"/>
              </a:spcAft>
              <a:defRPr/>
            </a:pPr>
            <a:r>
              <a:rPr lang="en-CA" sz="4000" dirty="0">
                <a:solidFill>
                  <a:schemeClr val="accent4"/>
                </a:solidFill>
              </a:rPr>
              <a:t>Méthode du Café du monde</a:t>
            </a:r>
            <a:endParaRPr lang="fr-CA" sz="4000" dirty="0">
              <a:solidFill>
                <a:schemeClr val="accent4"/>
              </a:solidFill>
            </a:endParaRPr>
          </a:p>
        </p:txBody>
      </p:sp>
      <p:sp>
        <p:nvSpPr>
          <p:cNvPr id="3" name="Content Placeholder 2"/>
          <p:cNvSpPr>
            <a:spLocks noGrp="1"/>
          </p:cNvSpPr>
          <p:nvPr>
            <p:ph idx="1"/>
            <p:custDataLst>
              <p:tags r:id="rId2"/>
            </p:custDataLst>
          </p:nvPr>
        </p:nvSpPr>
        <p:spPr>
          <a:xfrm>
            <a:off x="971600" y="1482977"/>
            <a:ext cx="5832648" cy="5400600"/>
          </a:xfrm>
        </p:spPr>
        <p:txBody>
          <a:bodyPr>
            <a:normAutofit fontScale="70000" lnSpcReduction="20000"/>
          </a:bodyPr>
          <a:lstStyle/>
          <a:p>
            <a:pPr marL="365760" indent="-283464" eaLnBrk="1" fontAlgn="auto" hangingPunct="1">
              <a:spcAft>
                <a:spcPts val="0"/>
              </a:spcAft>
              <a:buFont typeface="Wingdings 2"/>
              <a:buChar char=""/>
              <a:defRPr/>
            </a:pPr>
            <a:r>
              <a:rPr lang="fr-CA" dirty="0"/>
              <a:t>Sert à amorcer les conversations autour d’un sujet par l’entremise de questions </a:t>
            </a:r>
          </a:p>
          <a:p>
            <a:pPr marL="365760" indent="-283464" eaLnBrk="1" fontAlgn="auto" hangingPunct="1">
              <a:spcAft>
                <a:spcPts val="0"/>
              </a:spcAft>
              <a:buFont typeface="Wingdings 2"/>
              <a:buChar char=""/>
              <a:defRPr/>
            </a:pPr>
            <a:r>
              <a:rPr lang="fr-CA" dirty="0"/>
              <a:t>Processus créatif utilisé pour favoriser le dialogue collaboratif et le partage des connaissances</a:t>
            </a:r>
          </a:p>
          <a:p>
            <a:pPr marL="365760" indent="-283464" eaLnBrk="1" fontAlgn="auto" hangingPunct="1">
              <a:spcAft>
                <a:spcPts val="0"/>
              </a:spcAft>
              <a:buFont typeface="Wingdings 2"/>
              <a:buChar char=""/>
              <a:defRPr/>
            </a:pPr>
            <a:r>
              <a:rPr lang="fr-CA" dirty="0"/>
              <a:t>Quatre à six personnes s’assoient à une table et prennent part à une série de rondes de dialogue portant sur une ou plusieurs questions</a:t>
            </a:r>
          </a:p>
          <a:p>
            <a:pPr marL="365760" indent="-283464" eaLnBrk="1" fontAlgn="auto" hangingPunct="1">
              <a:spcAft>
                <a:spcPts val="0"/>
              </a:spcAft>
              <a:buFont typeface="Wingdings 2"/>
              <a:buChar char=""/>
              <a:defRPr/>
            </a:pPr>
            <a:r>
              <a:rPr lang="fr-CA" dirty="0"/>
              <a:t>À la fin de chaque tour, une personne demeure à la table et agit comme hôte, tandis que les autres changent de table</a:t>
            </a:r>
          </a:p>
          <a:p>
            <a:pPr marL="365760" indent="-283464" eaLnBrk="1" fontAlgn="auto" hangingPunct="1">
              <a:spcAft>
                <a:spcPts val="0"/>
              </a:spcAft>
              <a:buFont typeface="Wingdings 2"/>
              <a:buChar char=""/>
              <a:defRPr/>
            </a:pPr>
            <a:r>
              <a:rPr lang="fr-CA" dirty="0"/>
              <a:t>En faisant plusieurs tours de dialogue, les idées et les thèmes se joignent et forment des liens </a:t>
            </a:r>
          </a:p>
          <a:p>
            <a:pPr marL="365760" indent="-283464" eaLnBrk="1" fontAlgn="auto" hangingPunct="1">
              <a:spcAft>
                <a:spcPts val="0"/>
              </a:spcAft>
              <a:buFont typeface="Wingdings 2"/>
              <a:buChar char=""/>
              <a:defRPr/>
            </a:pPr>
            <a:r>
              <a:rPr lang="fr-CA" dirty="0"/>
              <a:t>Ces idées et ces thèmes sont représentés visuellement sur une nappe en papier</a:t>
            </a:r>
          </a:p>
        </p:txBody>
      </p:sp>
      <p:pic>
        <p:nvPicPr>
          <p:cNvPr id="49156" name="Picture 2"/>
          <p:cNvPicPr>
            <a:picLocks noChangeAspect="1" noChangeArrowheads="1"/>
          </p:cNvPicPr>
          <p:nvPr>
            <p:custDataLst>
              <p:tags r:id="rId3"/>
            </p:custDataLst>
          </p:nvPr>
        </p:nvPicPr>
        <p:blipFill>
          <a:blip r:embed="rId6" cstate="email">
            <a:extLst>
              <a:ext uri="{BEBA8EAE-BF5A-486C-A8C5-ECC9F3942E4B}">
                <a14:imgProps xmlns:a14="http://schemas.microsoft.com/office/drawing/2010/main">
                  <a14:imgLayer r:embed="rId7">
                    <a14:imgEffect>
                      <a14:sharpenSoften amount="56000"/>
                    </a14:imgEffect>
                    <a14:imgEffect>
                      <a14:brightnessContrast bright="46000" contrast="13000"/>
                    </a14:imgEffect>
                  </a14:imgLayer>
                </a14:imgProps>
              </a:ext>
              <a:ext uri="{28A0092B-C50C-407E-A947-70E740481C1C}">
                <a14:useLocalDpi xmlns:a14="http://schemas.microsoft.com/office/drawing/2010/main"/>
              </a:ext>
            </a:extLst>
          </a:blip>
          <a:srcRect/>
          <a:stretch>
            <a:fillRect/>
          </a:stretch>
        </p:blipFill>
        <p:spPr bwMode="auto">
          <a:xfrm>
            <a:off x="6804248" y="2174598"/>
            <a:ext cx="2152426" cy="178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03350" y="115888"/>
            <a:ext cx="7497763" cy="1143000"/>
          </a:xfrm>
        </p:spPr>
        <p:txBody>
          <a:bodyPr>
            <a:normAutofit fontScale="90000"/>
          </a:bodyPr>
          <a:lstStyle/>
          <a:p>
            <a:pPr eaLnBrk="1" fontAlgn="auto" hangingPunct="1">
              <a:spcAft>
                <a:spcPts val="0"/>
              </a:spcAft>
              <a:defRPr/>
            </a:pPr>
            <a:r>
              <a:rPr lang="en-CA" dirty="0">
                <a:solidFill>
                  <a:schemeClr val="accent4"/>
                </a:solidFill>
              </a:rPr>
              <a:t>La méthode du forum ouvert (Open Space)</a:t>
            </a:r>
            <a:endParaRPr lang="fr-CA" dirty="0">
              <a:solidFill>
                <a:schemeClr val="accent4"/>
              </a:solidFill>
            </a:endParaRPr>
          </a:p>
        </p:txBody>
      </p:sp>
      <p:sp>
        <p:nvSpPr>
          <p:cNvPr id="3" name="Content Placeholder 2"/>
          <p:cNvSpPr>
            <a:spLocks noGrp="1"/>
          </p:cNvSpPr>
          <p:nvPr>
            <p:ph idx="1"/>
            <p:custDataLst>
              <p:tags r:id="rId2"/>
            </p:custDataLst>
          </p:nvPr>
        </p:nvSpPr>
        <p:spPr>
          <a:xfrm>
            <a:off x="1017482" y="1556792"/>
            <a:ext cx="5571091" cy="5460412"/>
          </a:xfrm>
        </p:spPr>
        <p:txBody>
          <a:bodyPr>
            <a:normAutofit fontScale="70000" lnSpcReduction="20000"/>
          </a:bodyPr>
          <a:lstStyle/>
          <a:p>
            <a:pPr marL="365760" indent="-283464" eaLnBrk="1" fontAlgn="auto" hangingPunct="1">
              <a:spcAft>
                <a:spcPts val="0"/>
              </a:spcAft>
              <a:buFont typeface="Wingdings 2"/>
              <a:buChar char=""/>
              <a:defRPr/>
            </a:pPr>
            <a:r>
              <a:rPr lang="fr-CA" dirty="0"/>
              <a:t>Sert à rassembler des groupes autour d’une question précise et à responsabiliser les participants quant à la création du programme et de l’expérience</a:t>
            </a:r>
          </a:p>
          <a:p>
            <a:pPr marL="365760" indent="-283464" eaLnBrk="1" fontAlgn="auto" hangingPunct="1">
              <a:spcAft>
                <a:spcPts val="0"/>
              </a:spcAft>
              <a:buFont typeface="Wingdings 2"/>
              <a:buChar char=""/>
              <a:defRPr/>
            </a:pPr>
            <a:r>
              <a:rPr lang="fr-CA" dirty="0"/>
              <a:t>Le facilitateur énonce les principes et les règles du forum ouvert (Open </a:t>
            </a:r>
            <a:r>
              <a:rPr lang="fr-CA" dirty="0" err="1"/>
              <a:t>Space</a:t>
            </a:r>
            <a:r>
              <a:rPr lang="fr-CA" dirty="0"/>
              <a:t>), il place la salle, mais les participants décident de ce dont ils veulent parler et s’organisent eux-mêmes en petits groupes pour discuter de ces sujets </a:t>
            </a:r>
          </a:p>
          <a:p>
            <a:pPr marL="365760" indent="-283464" eaLnBrk="1" fontAlgn="auto" hangingPunct="1">
              <a:spcAft>
                <a:spcPts val="0"/>
              </a:spcAft>
              <a:buFont typeface="Wingdings 2"/>
              <a:buChar char=""/>
              <a:defRPr/>
            </a:pPr>
            <a:r>
              <a:rPr lang="fr-CA" dirty="0"/>
              <a:t>Parfois difficile pour les organisations qui ont l’habitude de contrôler les interactions </a:t>
            </a:r>
          </a:p>
          <a:p>
            <a:pPr marL="365760" indent="-283464" eaLnBrk="1" fontAlgn="auto" hangingPunct="1">
              <a:spcAft>
                <a:spcPts val="0"/>
              </a:spcAft>
              <a:buFont typeface="Wingdings 2"/>
              <a:buChar char=""/>
              <a:defRPr/>
            </a:pPr>
            <a:r>
              <a:rPr lang="fr-CA" dirty="0"/>
              <a:t>Dure habituellement 1-3 jours</a:t>
            </a:r>
          </a:p>
          <a:p>
            <a:pPr marL="365760" indent="-283464" eaLnBrk="1" fontAlgn="auto" hangingPunct="1">
              <a:spcAft>
                <a:spcPts val="0"/>
              </a:spcAft>
              <a:buFont typeface="Wingdings 2"/>
              <a:buChar char=""/>
              <a:defRPr/>
            </a:pPr>
            <a:r>
              <a:rPr lang="fr-CA" dirty="0"/>
              <a:t>Un petit rapport de groupe et des plans d’action (individuel ou en équipe) constituent les principaux résultats</a:t>
            </a:r>
          </a:p>
        </p:txBody>
      </p:sp>
      <p:pic>
        <p:nvPicPr>
          <p:cNvPr id="50180" name="Picture 2"/>
          <p:cNvPicPr>
            <a:picLocks noChangeAspect="1" noChangeArrowheads="1"/>
          </p:cNvPicPr>
          <p:nvPr>
            <p:custDataLst>
              <p:tags r:id="rId3"/>
            </p:custDataLst>
          </p:nvPr>
        </p:nvPicPr>
        <p:blipFill>
          <a:blip r:embed="rId6" cstate="email">
            <a:extLst>
              <a:ext uri="{BEBA8EAE-BF5A-486C-A8C5-ECC9F3942E4B}">
                <a14:imgProps xmlns:a14="http://schemas.microsoft.com/office/drawing/2010/main">
                  <a14:imgLayer r:embed="rId7">
                    <a14:imgEffect>
                      <a14:brightnessContrast bright="28000"/>
                    </a14:imgEffect>
                  </a14:imgLayer>
                </a14:imgProps>
              </a:ext>
              <a:ext uri="{28A0092B-C50C-407E-A947-70E740481C1C}">
                <a14:useLocalDpi xmlns:a14="http://schemas.microsoft.com/office/drawing/2010/main"/>
              </a:ext>
            </a:extLst>
          </a:blip>
          <a:srcRect/>
          <a:stretch>
            <a:fillRect/>
          </a:stretch>
        </p:blipFill>
        <p:spPr bwMode="auto">
          <a:xfrm>
            <a:off x="6876256" y="1772817"/>
            <a:ext cx="2139156" cy="1989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259632" y="116632"/>
            <a:ext cx="7499350" cy="1143000"/>
          </a:xfrm>
        </p:spPr>
        <p:txBody>
          <a:bodyPr/>
          <a:lstStyle/>
          <a:p>
            <a:pPr eaLnBrk="1" fontAlgn="auto" hangingPunct="1">
              <a:spcAft>
                <a:spcPts val="0"/>
              </a:spcAft>
              <a:defRPr/>
            </a:pPr>
            <a:r>
              <a:rPr lang="en-CA" dirty="0">
                <a:solidFill>
                  <a:schemeClr val="accent4"/>
                </a:solidFill>
              </a:rPr>
              <a:t>Foire des connaissances</a:t>
            </a:r>
            <a:endParaRPr lang="fr-CA" dirty="0">
              <a:solidFill>
                <a:schemeClr val="accent4"/>
              </a:solidFill>
            </a:endParaRPr>
          </a:p>
        </p:txBody>
      </p:sp>
      <p:sp>
        <p:nvSpPr>
          <p:cNvPr id="3" name="Content Placeholder 2"/>
          <p:cNvSpPr>
            <a:spLocks noGrp="1"/>
          </p:cNvSpPr>
          <p:nvPr>
            <p:ph idx="1"/>
            <p:custDataLst>
              <p:tags r:id="rId2"/>
            </p:custDataLst>
          </p:nvPr>
        </p:nvSpPr>
        <p:spPr>
          <a:xfrm>
            <a:off x="1116012" y="1268760"/>
            <a:ext cx="5184180" cy="5328592"/>
          </a:xfrm>
        </p:spPr>
        <p:txBody>
          <a:bodyPr>
            <a:noAutofit/>
          </a:bodyPr>
          <a:lstStyle/>
          <a:p>
            <a:pPr marL="365760" indent="-283464" eaLnBrk="1" fontAlgn="auto" hangingPunct="1">
              <a:spcAft>
                <a:spcPts val="0"/>
              </a:spcAft>
              <a:buFont typeface="Wingdings 2"/>
              <a:buChar char=""/>
              <a:defRPr/>
            </a:pPr>
            <a:r>
              <a:rPr lang="fr-CA" sz="2200" dirty="0"/>
              <a:t>Activité en face à face conçue pour permettre à plusieurs individus de partager leur expérience dans un lieu commun à l’aide de matériel visuel et de présentations (p. ex. affiches, vidéos, etc.)</a:t>
            </a:r>
          </a:p>
          <a:p>
            <a:pPr marL="365760" indent="-283464" eaLnBrk="1" fontAlgn="auto" hangingPunct="1">
              <a:spcAft>
                <a:spcPts val="0"/>
              </a:spcAft>
              <a:buFont typeface="Wingdings 2"/>
              <a:buChar char=""/>
              <a:defRPr/>
            </a:pPr>
            <a:r>
              <a:rPr lang="fr-CA" sz="2200" dirty="0"/>
              <a:t>Chaque participant a un kiosque ou un espace qui permet de partager des ressources et des bonnes pratiques </a:t>
            </a:r>
          </a:p>
          <a:p>
            <a:pPr marL="365760" indent="-283464" eaLnBrk="1" fontAlgn="auto" hangingPunct="1">
              <a:spcAft>
                <a:spcPts val="0"/>
              </a:spcAft>
              <a:buFont typeface="Wingdings 2"/>
              <a:buChar char=""/>
              <a:defRPr/>
            </a:pPr>
            <a:r>
              <a:rPr lang="fr-CA" sz="2200" dirty="0"/>
              <a:t>Le concept de la «foire» est ouvert et les personnes circulent librement</a:t>
            </a:r>
          </a:p>
          <a:p>
            <a:pPr marL="365760" indent="-283464" eaLnBrk="1" fontAlgn="auto" hangingPunct="1">
              <a:spcAft>
                <a:spcPts val="0"/>
              </a:spcAft>
              <a:buFont typeface="Wingdings 2"/>
              <a:buChar char=""/>
              <a:defRPr/>
            </a:pPr>
            <a:r>
              <a:rPr lang="fr-CA" sz="2200" dirty="0"/>
              <a:t>Dure habituellement 1 jour, mais peut durer plus longtemps</a:t>
            </a:r>
          </a:p>
          <a:p>
            <a:pPr marL="365760" indent="-283464" eaLnBrk="1" fontAlgn="auto" hangingPunct="1">
              <a:spcAft>
                <a:spcPts val="0"/>
              </a:spcAft>
              <a:buFont typeface="Wingdings 2"/>
              <a:buChar char=""/>
              <a:defRPr/>
            </a:pPr>
            <a:r>
              <a:rPr lang="fr-CA" sz="2200" dirty="0"/>
              <a:t>Les médias sociaux peuvent servir à informer et à rapporter </a:t>
            </a:r>
          </a:p>
        </p:txBody>
      </p:sp>
      <p:pic>
        <p:nvPicPr>
          <p:cNvPr id="51204"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6444208" y="1846264"/>
            <a:ext cx="2482304" cy="2147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331640" y="274638"/>
            <a:ext cx="7602810" cy="922114"/>
          </a:xfrm>
        </p:spPr>
        <p:txBody>
          <a:bodyPr/>
          <a:lstStyle/>
          <a:p>
            <a:pPr eaLnBrk="1" fontAlgn="auto" hangingPunct="1">
              <a:spcAft>
                <a:spcPts val="0"/>
              </a:spcAft>
              <a:defRPr/>
            </a:pPr>
            <a:r>
              <a:rPr lang="en-CA" dirty="0">
                <a:solidFill>
                  <a:schemeClr val="accent4"/>
                </a:solidFill>
              </a:rPr>
              <a:t>Pourquoi collaborer?</a:t>
            </a:r>
            <a:endParaRPr lang="fr-CA" dirty="0">
              <a:solidFill>
                <a:schemeClr val="accent4"/>
              </a:solidFill>
            </a:endParaRPr>
          </a:p>
        </p:txBody>
      </p:sp>
      <p:sp>
        <p:nvSpPr>
          <p:cNvPr id="10243" name="Content Placeholder 2"/>
          <p:cNvSpPr>
            <a:spLocks noGrp="1"/>
          </p:cNvSpPr>
          <p:nvPr>
            <p:ph idx="1"/>
            <p:custDataLst>
              <p:tags r:id="rId2"/>
            </p:custDataLst>
          </p:nvPr>
        </p:nvSpPr>
        <p:spPr>
          <a:xfrm>
            <a:off x="940226" y="1412776"/>
            <a:ext cx="6656110" cy="5139952"/>
          </a:xfrm>
        </p:spPr>
        <p:txBody>
          <a:bodyPr/>
          <a:lstStyle/>
          <a:p>
            <a:pPr marL="538163" indent="-457200" eaLnBrk="1" hangingPunct="1"/>
            <a:r>
              <a:rPr lang="fr-CA" altLang="en-US" sz="2800" b="1" dirty="0"/>
              <a:t>La collaboration : </a:t>
            </a:r>
            <a:r>
              <a:rPr lang="fr-CA" altLang="en-US" sz="2800" dirty="0"/>
              <a:t>«processus grâce auquel des personnes, qui ont des points de vue différents à l’égard d’un problème, peuvent de manière constructive explorer leurs différences et chercher des solutions qui vont au-delà de leur propre entendement de ce qui est possible» (</a:t>
            </a:r>
            <a:r>
              <a:rPr lang="fr-CA" altLang="en-US" sz="1800" dirty="0"/>
              <a:t>Anecdote White Paper,  </a:t>
            </a:r>
            <a:r>
              <a:rPr lang="fr-CA" altLang="en-US" sz="1800" dirty="0" err="1"/>
              <a:t>Callahan</a:t>
            </a:r>
            <a:r>
              <a:rPr lang="fr-CA" altLang="en-US" sz="1800" dirty="0"/>
              <a:t> et al.)</a:t>
            </a:r>
          </a:p>
          <a:p>
            <a:pPr marL="538163" indent="-457200" eaLnBrk="1" hangingPunct="1"/>
            <a:r>
              <a:rPr lang="fr-CA" altLang="en-US" sz="2800" dirty="0"/>
              <a:t>Cette ressource énumère trois types de collaboration : en équipe, en réseau et en communauté</a:t>
            </a:r>
          </a:p>
        </p:txBody>
      </p:sp>
      <p:pic>
        <p:nvPicPr>
          <p:cNvPr id="10244" name="Picture 4"/>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6684275" y="260648"/>
            <a:ext cx="1992181" cy="11795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15616" y="15777"/>
            <a:ext cx="7676477" cy="1143000"/>
          </a:xfrm>
        </p:spPr>
        <p:txBody>
          <a:bodyPr>
            <a:normAutofit fontScale="90000"/>
          </a:bodyPr>
          <a:lstStyle/>
          <a:p>
            <a:pPr eaLnBrk="1" fontAlgn="auto" hangingPunct="1">
              <a:spcAft>
                <a:spcPts val="0"/>
              </a:spcAft>
              <a:defRPr/>
            </a:pPr>
            <a:r>
              <a:rPr lang="en-CA" dirty="0">
                <a:solidFill>
                  <a:schemeClr val="accent4"/>
                </a:solidFill>
              </a:rPr>
              <a:t>Méthode du cercle excentrique (variation ouverte)</a:t>
            </a:r>
            <a:endParaRPr lang="fr-CA" dirty="0">
              <a:solidFill>
                <a:schemeClr val="accent4"/>
              </a:solidFill>
            </a:endParaRPr>
          </a:p>
        </p:txBody>
      </p:sp>
      <p:sp>
        <p:nvSpPr>
          <p:cNvPr id="3" name="Content Placeholder 2"/>
          <p:cNvSpPr>
            <a:spLocks noGrp="1"/>
          </p:cNvSpPr>
          <p:nvPr>
            <p:ph idx="1"/>
            <p:custDataLst>
              <p:tags r:id="rId2"/>
            </p:custDataLst>
          </p:nvPr>
        </p:nvSpPr>
        <p:spPr>
          <a:xfrm>
            <a:off x="1043608" y="1556792"/>
            <a:ext cx="6552728" cy="5184576"/>
          </a:xfrm>
        </p:spPr>
        <p:txBody>
          <a:bodyPr>
            <a:normAutofit fontScale="70000" lnSpcReduction="20000"/>
          </a:bodyPr>
          <a:lstStyle/>
          <a:p>
            <a:pPr marL="365760" indent="-283464" eaLnBrk="1" fontAlgn="auto" hangingPunct="1">
              <a:spcAft>
                <a:spcPts val="0"/>
              </a:spcAft>
              <a:buFont typeface="Wingdings 2"/>
              <a:buChar char=""/>
              <a:defRPr/>
            </a:pPr>
            <a:r>
              <a:rPr lang="fr-CA" dirty="0"/>
              <a:t>Comporte 3-4 personnes assises en cercle, et qui discutent à la vue d’un plus grand groupe (silencieux) de personnes qui les entourent et qui écoutent </a:t>
            </a:r>
          </a:p>
          <a:p>
            <a:pPr marL="365760" indent="-283464" eaLnBrk="1" fontAlgn="auto" hangingPunct="1">
              <a:spcAft>
                <a:spcPts val="0"/>
              </a:spcAft>
              <a:buFont typeface="Wingdings 2"/>
              <a:buChar char=""/>
              <a:defRPr/>
            </a:pPr>
            <a:r>
              <a:rPr lang="fr-CA" dirty="0"/>
              <a:t>Le petit groupe représente des poissons, le grand groupe représente un bocal</a:t>
            </a:r>
          </a:p>
          <a:p>
            <a:pPr marL="365760" indent="-283464" eaLnBrk="1" fontAlgn="auto" hangingPunct="1">
              <a:spcAft>
                <a:spcPts val="0"/>
              </a:spcAft>
              <a:buFont typeface="Wingdings 2"/>
              <a:buChar char=""/>
              <a:defRPr/>
            </a:pPr>
            <a:r>
              <a:rPr lang="fr-CA" dirty="0"/>
              <a:t>Une personne agit comme facilitateur</a:t>
            </a:r>
          </a:p>
          <a:p>
            <a:pPr marL="365760" indent="-283464" eaLnBrk="1" fontAlgn="auto" hangingPunct="1">
              <a:spcAft>
                <a:spcPts val="0"/>
              </a:spcAft>
              <a:buFont typeface="Wingdings 2"/>
              <a:buChar char=""/>
              <a:defRPr/>
            </a:pPr>
            <a:r>
              <a:rPr lang="fr-CA" dirty="0"/>
              <a:t>Au moins une chaise demeure libre pour les «visiteurs» qui souhaitent poser des questions ou commenter</a:t>
            </a:r>
          </a:p>
          <a:p>
            <a:pPr marL="365760" indent="-283464" eaLnBrk="1" fontAlgn="auto" hangingPunct="1">
              <a:spcAft>
                <a:spcPts val="0"/>
              </a:spcAft>
              <a:buFont typeface="Wingdings 2"/>
              <a:buChar char=""/>
              <a:defRPr/>
            </a:pPr>
            <a:r>
              <a:rPr lang="fr-CA" dirty="0"/>
              <a:t>Un participant du cercle extérieur peut se placer debout derrière un membre du cercle intérieur pour donner un signal non verbal qu’il souhaite prendre sa place</a:t>
            </a:r>
          </a:p>
          <a:p>
            <a:pPr marL="365760" indent="-283464" eaLnBrk="1" fontAlgn="auto" hangingPunct="1">
              <a:spcAft>
                <a:spcPts val="0"/>
              </a:spcAft>
              <a:buFont typeface="Wingdings 2"/>
              <a:buChar char=""/>
              <a:defRPr/>
            </a:pPr>
            <a:r>
              <a:rPr lang="fr-CA" dirty="0"/>
              <a:t>Utile pour soulever des enjeux ou des controverses</a:t>
            </a:r>
          </a:p>
          <a:p>
            <a:pPr marL="365760" indent="-283464" eaLnBrk="1" fontAlgn="auto" hangingPunct="1">
              <a:spcAft>
                <a:spcPts val="0"/>
              </a:spcAft>
              <a:buFont typeface="Wingdings 2"/>
              <a:buChar char=""/>
              <a:defRPr/>
            </a:pPr>
            <a:r>
              <a:rPr lang="fr-CA" dirty="0"/>
              <a:t>La durée dépend du sujet et du nombre de participants, mais c’est habituellement moins de 45 min</a:t>
            </a:r>
          </a:p>
          <a:p>
            <a:pPr marL="365760" indent="-283464" eaLnBrk="1" fontAlgn="auto" hangingPunct="1">
              <a:spcAft>
                <a:spcPts val="0"/>
              </a:spcAft>
              <a:buFont typeface="Wingdings 2"/>
              <a:buChar char=""/>
              <a:defRPr/>
            </a:pPr>
            <a:endParaRPr lang="fr-CA" dirty="0"/>
          </a:p>
        </p:txBody>
      </p:sp>
      <p:pic>
        <p:nvPicPr>
          <p:cNvPr id="1026"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7524328" y="2132856"/>
            <a:ext cx="1449210" cy="15121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258888" y="274638"/>
            <a:ext cx="7675562" cy="1143000"/>
          </a:xfrm>
        </p:spPr>
        <p:txBody>
          <a:bodyPr/>
          <a:lstStyle/>
          <a:p>
            <a:pPr eaLnBrk="1" fontAlgn="auto" hangingPunct="1">
              <a:spcAft>
                <a:spcPts val="0"/>
              </a:spcAft>
              <a:defRPr/>
            </a:pPr>
            <a:r>
              <a:rPr lang="fr-CA" dirty="0">
                <a:solidFill>
                  <a:schemeClr val="accent4"/>
                </a:solidFill>
              </a:rPr>
              <a:t>Exercice : cercle excentrique</a:t>
            </a:r>
          </a:p>
        </p:txBody>
      </p:sp>
      <p:sp>
        <p:nvSpPr>
          <p:cNvPr id="3" name="Content Placeholder 2"/>
          <p:cNvSpPr>
            <a:spLocks noGrp="1"/>
          </p:cNvSpPr>
          <p:nvPr>
            <p:ph idx="1"/>
            <p:custDataLst>
              <p:tags r:id="rId2"/>
            </p:custDataLst>
          </p:nvPr>
        </p:nvSpPr>
        <p:spPr>
          <a:xfrm>
            <a:off x="1042988" y="1412874"/>
            <a:ext cx="6265316" cy="5040461"/>
          </a:xfrm>
        </p:spPr>
        <p:txBody>
          <a:bodyPr>
            <a:normAutofit fontScale="92500" lnSpcReduction="10000"/>
          </a:bodyPr>
          <a:lstStyle/>
          <a:p>
            <a:pPr marL="365760" indent="-283464" eaLnBrk="1" fontAlgn="auto" hangingPunct="1">
              <a:spcAft>
                <a:spcPts val="0"/>
              </a:spcAft>
              <a:buFont typeface="Wingdings 2"/>
              <a:buChar char=""/>
              <a:defRPr/>
            </a:pPr>
            <a:r>
              <a:rPr lang="fr-CA" dirty="0"/>
              <a:t>Déplacez les chaises :</a:t>
            </a:r>
          </a:p>
          <a:p>
            <a:pPr marL="640080" lvl="1" indent="-237744" eaLnBrk="1" fontAlgn="auto" hangingPunct="1">
              <a:spcAft>
                <a:spcPts val="0"/>
              </a:spcAft>
              <a:buFont typeface="Verdana"/>
              <a:buChar char="◦"/>
              <a:defRPr/>
            </a:pPr>
            <a:r>
              <a:rPr lang="fr-CA" dirty="0"/>
              <a:t>Petit cercle intérieur avec 4 chaises</a:t>
            </a:r>
          </a:p>
          <a:p>
            <a:pPr marL="640080" lvl="1" indent="-237744" eaLnBrk="1" fontAlgn="auto" hangingPunct="1">
              <a:spcAft>
                <a:spcPts val="0"/>
              </a:spcAft>
              <a:buFont typeface="Verdana"/>
              <a:buChar char="◦"/>
              <a:defRPr/>
            </a:pPr>
            <a:r>
              <a:rPr lang="fr-CA" dirty="0"/>
              <a:t>Les autres chaises forment un plus grand cercle autour de celles-ci</a:t>
            </a:r>
          </a:p>
          <a:p>
            <a:pPr marL="640080" lvl="1" indent="-237744" eaLnBrk="1" fontAlgn="auto" hangingPunct="1">
              <a:spcAft>
                <a:spcPts val="0"/>
              </a:spcAft>
              <a:buFont typeface="Verdana"/>
              <a:buChar char="◦"/>
              <a:defRPr/>
            </a:pPr>
            <a:endParaRPr lang="fr-CA" dirty="0"/>
          </a:p>
          <a:p>
            <a:pPr marL="402336" lvl="1" indent="0" algn="ctr" eaLnBrk="1" fontAlgn="auto" hangingPunct="1">
              <a:spcAft>
                <a:spcPts val="0"/>
              </a:spcAft>
              <a:buNone/>
              <a:defRPr/>
            </a:pPr>
            <a:r>
              <a:rPr lang="fr-CA" dirty="0"/>
              <a:t>Sujet de discussion du cercle excentrique (15 minutes) : </a:t>
            </a:r>
            <a:r>
              <a:rPr lang="fr-CA" b="1" dirty="0">
                <a:solidFill>
                  <a:schemeClr val="accent6"/>
                </a:solidFill>
              </a:rPr>
              <a:t>Trucs et astuces de facilitation : ce qui fonctionne ou ne fonctionne pas.</a:t>
            </a:r>
            <a:endParaRPr lang="fr-CA" dirty="0"/>
          </a:p>
          <a:p>
            <a:pPr marL="640080" lvl="1" indent="-237744" eaLnBrk="1" fontAlgn="auto" hangingPunct="1">
              <a:spcAft>
                <a:spcPts val="0"/>
              </a:spcAft>
              <a:buFont typeface="Verdana"/>
              <a:buChar char="◦"/>
              <a:defRPr/>
            </a:pPr>
            <a:endParaRPr lang="fr-CA" dirty="0"/>
          </a:p>
          <a:p>
            <a:pPr marL="640080" lvl="1" indent="-237744" eaLnBrk="1" fontAlgn="auto" hangingPunct="1">
              <a:spcAft>
                <a:spcPts val="0"/>
              </a:spcAft>
              <a:buFont typeface="Verdana"/>
              <a:buChar char="◦"/>
              <a:defRPr/>
            </a:pPr>
            <a:r>
              <a:rPr lang="fr-CA" dirty="0"/>
              <a:t>Débriefing en plénière (10 minutes)</a:t>
            </a:r>
          </a:p>
          <a:p>
            <a:pPr marL="886142" lvl="2" indent="-237744" eaLnBrk="1" fontAlgn="auto" hangingPunct="1">
              <a:spcAft>
                <a:spcPts val="0"/>
              </a:spcAft>
              <a:buFont typeface="Verdana"/>
              <a:buChar char="◦"/>
              <a:defRPr/>
            </a:pPr>
            <a:r>
              <a:rPr lang="fr-CA" dirty="0"/>
              <a:t>Qu'avez-vous pensé de la méthode?</a:t>
            </a:r>
          </a:p>
        </p:txBody>
      </p:sp>
      <p:pic>
        <p:nvPicPr>
          <p:cNvPr id="2050"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6804248" y="1484784"/>
            <a:ext cx="2016224" cy="1584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35100" y="274638"/>
            <a:ext cx="7499350" cy="1143000"/>
          </a:xfrm>
        </p:spPr>
        <p:txBody>
          <a:bodyPr/>
          <a:lstStyle/>
          <a:p>
            <a:pPr eaLnBrk="1" fontAlgn="auto" hangingPunct="1">
              <a:spcAft>
                <a:spcPts val="0"/>
              </a:spcAft>
              <a:defRPr/>
            </a:pPr>
            <a:r>
              <a:rPr lang="en-CA" dirty="0">
                <a:solidFill>
                  <a:srgbClr val="84AA33"/>
                </a:solidFill>
              </a:rPr>
              <a:t>Questions? Commentaires?</a:t>
            </a:r>
            <a:endParaRPr lang="fr-CA" dirty="0">
              <a:solidFill>
                <a:schemeClr val="tx2">
                  <a:satMod val="130000"/>
                </a:schemeClr>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en-CA" dirty="0">
                <a:solidFill>
                  <a:schemeClr val="accent4"/>
                </a:solidFill>
              </a:rPr>
              <a:t>Un mot sur la facilitation en ligne</a:t>
            </a:r>
            <a:endParaRPr lang="fr-CA" dirty="0">
              <a:solidFill>
                <a:schemeClr val="accent4"/>
              </a:solidFill>
            </a:endParaRPr>
          </a:p>
        </p:txBody>
      </p:sp>
      <p:sp>
        <p:nvSpPr>
          <p:cNvPr id="3" name="Content Placeholder 2"/>
          <p:cNvSpPr>
            <a:spLocks noGrp="1"/>
          </p:cNvSpPr>
          <p:nvPr>
            <p:ph idx="1"/>
            <p:custDataLst>
              <p:tags r:id="rId2"/>
            </p:custDataLst>
          </p:nvPr>
        </p:nvSpPr>
        <p:spPr>
          <a:xfrm>
            <a:off x="3563888" y="1484784"/>
            <a:ext cx="5226546" cy="5112568"/>
          </a:xfrm>
        </p:spPr>
        <p:txBody>
          <a:bodyPr/>
          <a:lstStyle/>
          <a:p>
            <a:r>
              <a:rPr lang="fr-CA" sz="2400" dirty="0"/>
              <a:t>S’appuie sur les mêmes compétences que la facilitation en personne</a:t>
            </a:r>
          </a:p>
          <a:p>
            <a:r>
              <a:rPr lang="fr-CA" sz="2400" dirty="0"/>
              <a:t>Défi supplémentaire de ne pas pouvoir observer les visages et le langage corporel</a:t>
            </a:r>
          </a:p>
          <a:p>
            <a:r>
              <a:rPr lang="fr-CA" sz="2400" dirty="0"/>
              <a:t>C’est plus facile de mal agir, alors il faut établir des lignes directrices et l’étiquette du comportement en ligne</a:t>
            </a:r>
          </a:p>
          <a:p>
            <a:r>
              <a:rPr lang="fr-CA" sz="2400" dirty="0"/>
              <a:t>Placez les personnes hors ligne ou hors liste afin de discuter avec elles en cas de problème</a:t>
            </a:r>
          </a:p>
        </p:txBody>
      </p:sp>
      <p:pic>
        <p:nvPicPr>
          <p:cNvPr id="108546"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1259632" y="1772816"/>
            <a:ext cx="2304256" cy="1495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778721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042988" y="274638"/>
            <a:ext cx="7891462" cy="1143000"/>
          </a:xfrm>
        </p:spPr>
        <p:txBody>
          <a:bodyPr>
            <a:normAutofit fontScale="90000"/>
          </a:bodyPr>
          <a:lstStyle/>
          <a:p>
            <a:pPr eaLnBrk="1" fontAlgn="auto" hangingPunct="1">
              <a:spcAft>
                <a:spcPts val="0"/>
              </a:spcAft>
              <a:defRPr/>
            </a:pPr>
            <a:r>
              <a:rPr lang="en-CA" dirty="0">
                <a:solidFill>
                  <a:schemeClr val="accent4"/>
                </a:solidFill>
              </a:rPr>
              <a:t>Les technologies pour l'échange des connaissances</a:t>
            </a:r>
            <a:endParaRPr lang="fr-CA" dirty="0">
              <a:solidFill>
                <a:schemeClr val="accent4"/>
              </a:solidFill>
            </a:endParaRPr>
          </a:p>
        </p:txBody>
      </p:sp>
      <p:sp>
        <p:nvSpPr>
          <p:cNvPr id="56323" name="Content Placeholder 2"/>
          <p:cNvSpPr>
            <a:spLocks noGrp="1"/>
          </p:cNvSpPr>
          <p:nvPr>
            <p:ph idx="1"/>
            <p:custDataLst>
              <p:tags r:id="rId2"/>
            </p:custDataLst>
          </p:nvPr>
        </p:nvSpPr>
        <p:spPr>
          <a:xfrm>
            <a:off x="1187624" y="1628800"/>
            <a:ext cx="6120680" cy="5112568"/>
          </a:xfrm>
        </p:spPr>
        <p:txBody>
          <a:bodyPr/>
          <a:lstStyle/>
          <a:p>
            <a:pPr eaLnBrk="1" hangingPunct="1"/>
            <a:r>
              <a:rPr lang="fr-CA" altLang="en-US" sz="2800" dirty="0"/>
              <a:t>Une panoplie d’outils pour la collaboration et l’échange des connaissances</a:t>
            </a:r>
          </a:p>
          <a:p>
            <a:pPr eaLnBrk="1" hangingPunct="1"/>
            <a:r>
              <a:rPr lang="fr-CA" altLang="en-US" sz="2800" dirty="0"/>
              <a:t>Que tentez-vous de faire?</a:t>
            </a:r>
          </a:p>
          <a:p>
            <a:pPr lvl="1" eaLnBrk="1" hangingPunct="1"/>
            <a:r>
              <a:rPr lang="fr-CA" altLang="en-US" sz="2400" dirty="0"/>
              <a:t>Partager, stocker, accéder à des documents</a:t>
            </a:r>
          </a:p>
          <a:p>
            <a:pPr lvl="1" eaLnBrk="1" hangingPunct="1"/>
            <a:r>
              <a:rPr lang="fr-CA" altLang="en-US" sz="2400" dirty="0"/>
              <a:t>Échanger avec des collègues qui travaillent sur le même projet ou à l’extérieur</a:t>
            </a:r>
          </a:p>
          <a:p>
            <a:pPr lvl="1" eaLnBrk="1" hangingPunct="1"/>
            <a:r>
              <a:rPr lang="fr-CA" altLang="en-US" sz="2400" dirty="0"/>
              <a:t>Tenir une réunion ou une conférence sur le Web</a:t>
            </a:r>
          </a:p>
          <a:p>
            <a:pPr lvl="1" eaLnBrk="1" hangingPunct="1"/>
            <a:r>
              <a:rPr lang="fr-CA" altLang="en-US" sz="2400" dirty="0"/>
              <a:t>Créer un espace en ligne pour une communauté de pratique</a:t>
            </a:r>
          </a:p>
          <a:p>
            <a:pPr lvl="1" eaLnBrk="1" hangingPunct="1"/>
            <a:endParaRPr lang="fr-CA" altLang="en-US" dirty="0"/>
          </a:p>
        </p:txBody>
      </p:sp>
      <p:pic>
        <p:nvPicPr>
          <p:cNvPr id="56324" name="Picture 4"/>
          <p:cNvPicPr>
            <a:picLocks noChangeAspect="1" noChangeArrowheads="1"/>
          </p:cNvPicPr>
          <p:nvPr>
            <p:custDataLst>
              <p:tags r:id="rId3"/>
            </p:custDataLst>
          </p:nvPr>
        </p:nvPicPr>
        <p:blipFill>
          <a:blip r:embed="rId6">
            <a:extLst>
              <a:ext uri="{28A0092B-C50C-407E-A947-70E740481C1C}">
                <a14:useLocalDpi xmlns:a14="http://schemas.microsoft.com/office/drawing/2010/main"/>
              </a:ext>
            </a:extLst>
          </a:blip>
          <a:srcRect/>
          <a:stretch>
            <a:fillRect/>
          </a:stretch>
        </p:blipFill>
        <p:spPr bwMode="auto">
          <a:xfrm>
            <a:off x="7106763" y="1772816"/>
            <a:ext cx="1428750" cy="1428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87450" y="274638"/>
            <a:ext cx="7956550" cy="1143000"/>
          </a:xfrm>
        </p:spPr>
        <p:txBody>
          <a:bodyPr>
            <a:normAutofit/>
          </a:bodyPr>
          <a:lstStyle/>
          <a:p>
            <a:pPr eaLnBrk="1" fontAlgn="auto" hangingPunct="1">
              <a:spcAft>
                <a:spcPts val="0"/>
              </a:spcAft>
              <a:defRPr/>
            </a:pPr>
            <a:r>
              <a:rPr lang="en-CA" sz="3600" dirty="0">
                <a:solidFill>
                  <a:schemeClr val="accent4"/>
                </a:solidFill>
              </a:rPr>
              <a:t>Logiciel de groupe : rassembler les outils</a:t>
            </a:r>
            <a:endParaRPr lang="fr-CA" sz="3600" dirty="0">
              <a:solidFill>
                <a:schemeClr val="accent4"/>
              </a:solidFill>
            </a:endParaRPr>
          </a:p>
        </p:txBody>
      </p:sp>
      <p:sp>
        <p:nvSpPr>
          <p:cNvPr id="3" name="Content Placeholder 2"/>
          <p:cNvSpPr>
            <a:spLocks noGrp="1"/>
          </p:cNvSpPr>
          <p:nvPr>
            <p:ph idx="1"/>
            <p:custDataLst>
              <p:tags r:id="rId2"/>
            </p:custDataLst>
          </p:nvPr>
        </p:nvSpPr>
        <p:spPr>
          <a:xfrm>
            <a:off x="1403350" y="1628775"/>
            <a:ext cx="7531100" cy="4619625"/>
          </a:xfrm>
        </p:spPr>
        <p:txBody>
          <a:bodyPr>
            <a:normAutofit fontScale="92500"/>
          </a:bodyPr>
          <a:lstStyle/>
          <a:p>
            <a:pPr marL="365760" indent="-283464" eaLnBrk="1" fontAlgn="auto" hangingPunct="1">
              <a:spcAft>
                <a:spcPts val="0"/>
              </a:spcAft>
              <a:buFont typeface="Wingdings 2"/>
              <a:buChar char=""/>
              <a:defRPr/>
            </a:pPr>
            <a:r>
              <a:rPr lang="fr-CA" dirty="0"/>
              <a:t>Logiciel à applications multiples qui permet aux membres d’un groupe de partager des documents, de synchroniser de l’information et de communiquer entre eux</a:t>
            </a:r>
          </a:p>
          <a:p>
            <a:pPr marL="365760" indent="-283464" eaLnBrk="1" fontAlgn="auto" hangingPunct="1">
              <a:spcAft>
                <a:spcPts val="0"/>
              </a:spcAft>
              <a:buFont typeface="Wingdings 2"/>
              <a:buChar char=""/>
              <a:defRPr/>
            </a:pPr>
            <a:r>
              <a:rPr lang="fr-CA" dirty="0"/>
              <a:t>Fonctions standard :</a:t>
            </a:r>
          </a:p>
          <a:p>
            <a:pPr marL="640080" lvl="1" indent="-237744" eaLnBrk="1" fontAlgn="auto" hangingPunct="1">
              <a:spcAft>
                <a:spcPts val="0"/>
              </a:spcAft>
              <a:buFont typeface="Verdana"/>
              <a:buChar char="◦"/>
              <a:defRPr/>
            </a:pPr>
            <a:r>
              <a:rPr lang="fr-CA" dirty="0"/>
              <a:t>Dépôt de document avec gestion des versions </a:t>
            </a:r>
          </a:p>
          <a:p>
            <a:pPr marL="640080" lvl="1" indent="-237744" eaLnBrk="1" fontAlgn="auto" hangingPunct="1">
              <a:spcAft>
                <a:spcPts val="0"/>
              </a:spcAft>
              <a:buFont typeface="Verdana"/>
              <a:buChar char="◦"/>
              <a:defRPr/>
            </a:pPr>
            <a:r>
              <a:rPr lang="fr-CA" dirty="0"/>
              <a:t>Calendriers partagés et gestion de tâches</a:t>
            </a:r>
          </a:p>
          <a:p>
            <a:pPr marL="640080" lvl="1" indent="-237744" eaLnBrk="1" fontAlgn="auto" hangingPunct="1">
              <a:spcAft>
                <a:spcPts val="0"/>
              </a:spcAft>
              <a:buFont typeface="Verdana"/>
              <a:buChar char="◦"/>
              <a:defRPr/>
            </a:pPr>
            <a:r>
              <a:rPr lang="fr-CA" dirty="0"/>
              <a:t>Babillards/wikis/blogues</a:t>
            </a:r>
          </a:p>
          <a:p>
            <a:pPr marL="640080" lvl="1" indent="-237744" eaLnBrk="1" fontAlgn="auto" hangingPunct="1">
              <a:spcAft>
                <a:spcPts val="0"/>
              </a:spcAft>
              <a:buFont typeface="Verdana"/>
              <a:buChar char="◦"/>
              <a:defRPr/>
            </a:pPr>
            <a:r>
              <a:rPr lang="fr-CA" dirty="0"/>
              <a:t>Conférences Web/messagerie instantanée</a:t>
            </a:r>
          </a:p>
          <a:p>
            <a:pPr marL="640080" lvl="1" indent="-237744" eaLnBrk="1" fontAlgn="auto" hangingPunct="1">
              <a:spcAft>
                <a:spcPts val="0"/>
              </a:spcAft>
              <a:buFont typeface="Verdana"/>
              <a:buChar char="◦"/>
              <a:defRPr/>
            </a:pPr>
            <a:endParaRPr lang="fr-CA" dirty="0"/>
          </a:p>
          <a:p>
            <a:pPr marL="640080" lvl="1" indent="-237744" eaLnBrk="1" fontAlgn="auto" hangingPunct="1">
              <a:spcAft>
                <a:spcPts val="0"/>
              </a:spcAft>
              <a:buFont typeface="Verdana"/>
              <a:buChar char="◦"/>
              <a:defRPr/>
            </a:pPr>
            <a:endParaRPr lang="fr-CA"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87450" y="274638"/>
            <a:ext cx="7747000" cy="1143000"/>
          </a:xfrm>
        </p:spPr>
        <p:txBody>
          <a:bodyPr>
            <a:normAutofit fontScale="90000"/>
          </a:bodyPr>
          <a:lstStyle/>
          <a:p>
            <a:pPr eaLnBrk="1" fontAlgn="auto" hangingPunct="1">
              <a:spcAft>
                <a:spcPts val="0"/>
              </a:spcAft>
              <a:defRPr/>
            </a:pPr>
            <a:r>
              <a:rPr lang="en-CA" sz="3900" dirty="0">
                <a:solidFill>
                  <a:srgbClr val="84AA33"/>
                </a:solidFill>
              </a:rPr>
              <a:t>Logiciel de groupe : rassembler les outils</a:t>
            </a:r>
            <a:r>
              <a:rPr dirty="0"/>
              <a:t> </a:t>
            </a:r>
            <a:endParaRPr lang="fr-CA" dirty="0">
              <a:solidFill>
                <a:schemeClr val="accent4"/>
              </a:solidFill>
            </a:endParaRPr>
          </a:p>
        </p:txBody>
      </p:sp>
      <p:sp>
        <p:nvSpPr>
          <p:cNvPr id="3" name="Content Placeholder 2"/>
          <p:cNvSpPr>
            <a:spLocks noGrp="1"/>
          </p:cNvSpPr>
          <p:nvPr>
            <p:ph idx="1"/>
            <p:custDataLst>
              <p:tags r:id="rId2"/>
            </p:custDataLst>
          </p:nvPr>
        </p:nvSpPr>
        <p:spPr>
          <a:xfrm>
            <a:off x="1115616" y="1479508"/>
            <a:ext cx="4896543" cy="5189852"/>
          </a:xfrm>
        </p:spPr>
        <p:txBody>
          <a:bodyPr>
            <a:normAutofit fontScale="85000" lnSpcReduction="20000"/>
          </a:bodyPr>
          <a:lstStyle/>
          <a:p>
            <a:pPr marL="365760" indent="-283464" eaLnBrk="1" fontAlgn="auto" hangingPunct="1">
              <a:spcAft>
                <a:spcPts val="0"/>
              </a:spcAft>
              <a:buFont typeface="Wingdings 2"/>
              <a:buChar char=""/>
              <a:defRPr/>
            </a:pPr>
            <a:r>
              <a:rPr lang="fr-CA" dirty="0"/>
              <a:t>Se prête surtout à des usages au sein de grandes organisations (c.-à-d. un intranet)</a:t>
            </a:r>
          </a:p>
          <a:p>
            <a:pPr marL="365760" indent="-283464" eaLnBrk="1" fontAlgn="auto" hangingPunct="1">
              <a:spcAft>
                <a:spcPts val="0"/>
              </a:spcAft>
              <a:buFont typeface="Wingdings 2"/>
              <a:buChar char=""/>
              <a:defRPr/>
            </a:pPr>
            <a:r>
              <a:rPr lang="fr-CA" dirty="0"/>
              <a:t>Peut présenter des défis à cause de la connectivité limitée pour les communications externes</a:t>
            </a:r>
          </a:p>
          <a:p>
            <a:pPr marL="365760" indent="-283464" eaLnBrk="1" fontAlgn="auto" hangingPunct="1">
              <a:spcAft>
                <a:spcPts val="0"/>
              </a:spcAft>
              <a:buFont typeface="Wingdings 2"/>
              <a:buChar char=""/>
              <a:defRPr/>
            </a:pPr>
            <a:r>
              <a:rPr lang="fr-CA" dirty="0"/>
              <a:t>Exemples :</a:t>
            </a:r>
          </a:p>
          <a:p>
            <a:pPr marL="640080" lvl="1" indent="-237744" eaLnBrk="1" fontAlgn="auto" hangingPunct="1">
              <a:spcAft>
                <a:spcPts val="0"/>
              </a:spcAft>
              <a:buFont typeface="Verdana"/>
              <a:buChar char="◦"/>
              <a:defRPr/>
            </a:pPr>
            <a:r>
              <a:rPr lang="fr-CA" dirty="0"/>
              <a:t>Microsoft SharePoint (coût – tarifs réduits pour organismes sans but lucratif)</a:t>
            </a:r>
          </a:p>
          <a:p>
            <a:pPr marL="640080" lvl="1" indent="-237744" eaLnBrk="1" fontAlgn="auto" hangingPunct="1">
              <a:spcAft>
                <a:spcPts val="0"/>
              </a:spcAft>
              <a:buFont typeface="Verdana"/>
              <a:buChar char="◦"/>
              <a:defRPr/>
            </a:pPr>
            <a:r>
              <a:rPr lang="fr-CA" dirty="0"/>
              <a:t>Google Drive (gratuit – pour le forfait de stockage de base)</a:t>
            </a:r>
          </a:p>
          <a:p>
            <a:pPr marL="640080" lvl="1" indent="-237744" eaLnBrk="1" fontAlgn="auto" hangingPunct="1">
              <a:spcAft>
                <a:spcPts val="0"/>
              </a:spcAft>
              <a:buFont typeface="Verdana"/>
              <a:buChar char="◦"/>
              <a:defRPr/>
            </a:pPr>
            <a:endParaRPr lang="fr-CA" dirty="0"/>
          </a:p>
          <a:p>
            <a:pPr marL="640080" lvl="1" indent="-237744" eaLnBrk="1" fontAlgn="auto" hangingPunct="1">
              <a:spcAft>
                <a:spcPts val="0"/>
              </a:spcAft>
              <a:buFont typeface="Verdana"/>
              <a:buChar char="◦"/>
              <a:defRPr/>
            </a:pPr>
            <a:endParaRPr lang="fr-CA" dirty="0"/>
          </a:p>
        </p:txBody>
      </p:sp>
      <p:pic>
        <p:nvPicPr>
          <p:cNvPr id="58372" name="Picture 4"/>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6228184" y="1923147"/>
            <a:ext cx="2735036" cy="2655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CA" dirty="0">
                <a:solidFill>
                  <a:schemeClr val="accent4"/>
                </a:solidFill>
              </a:rPr>
              <a:t>Partage entre collègues</a:t>
            </a:r>
            <a:endParaRPr lang="fr-CA" dirty="0">
              <a:solidFill>
                <a:schemeClr val="accent4"/>
              </a:solidFill>
            </a:endParaRPr>
          </a:p>
        </p:txBody>
      </p:sp>
      <p:sp>
        <p:nvSpPr>
          <p:cNvPr id="3" name="Content Placeholder 2"/>
          <p:cNvSpPr>
            <a:spLocks noGrp="1"/>
          </p:cNvSpPr>
          <p:nvPr>
            <p:ph idx="1"/>
            <p:custDataLst>
              <p:tags r:id="rId2"/>
            </p:custDataLst>
          </p:nvPr>
        </p:nvSpPr>
        <p:spPr>
          <a:xfrm>
            <a:off x="1187624" y="1447800"/>
            <a:ext cx="4824536" cy="5221560"/>
          </a:xfrm>
        </p:spPr>
        <p:txBody>
          <a:bodyPr/>
          <a:lstStyle/>
          <a:p>
            <a:r>
              <a:rPr lang="fr-CA" sz="2400" dirty="0"/>
              <a:t>Plateforme simple pour le partage</a:t>
            </a:r>
          </a:p>
          <a:p>
            <a:r>
              <a:rPr lang="fr-CA" sz="2400" dirty="0"/>
              <a:t>Fonctionnalités de liste de distribution, calendrier et dépôt de document</a:t>
            </a:r>
          </a:p>
          <a:p>
            <a:r>
              <a:rPr lang="fr-CA" sz="2400" dirty="0"/>
              <a:t>Fonctionne bien avec une largeur de bande limitée</a:t>
            </a:r>
          </a:p>
          <a:p>
            <a:r>
              <a:rPr lang="fr-CA" sz="2400" dirty="0"/>
              <a:t>Exemple : </a:t>
            </a:r>
          </a:p>
          <a:p>
            <a:pPr lvl="1"/>
            <a:r>
              <a:rPr lang="fr-CA" sz="2200" dirty="0" err="1"/>
              <a:t>Dgroups</a:t>
            </a:r>
            <a:r>
              <a:rPr lang="fr-CA" sz="2200" dirty="0"/>
              <a:t> : plateforme non commerciale uniquement pour les organisations en développement international (gratuit – mais par l’entremise d’un partenaire </a:t>
            </a:r>
            <a:r>
              <a:rPr lang="fr-CA" sz="2200" dirty="0" err="1"/>
              <a:t>Dgroups</a:t>
            </a:r>
            <a:r>
              <a:rPr lang="fr-CA" sz="2200" dirty="0"/>
              <a:t>)</a:t>
            </a:r>
          </a:p>
          <a:p>
            <a:endParaRPr lang="fr-CA" dirty="0"/>
          </a:p>
        </p:txBody>
      </p:sp>
      <p:pic>
        <p:nvPicPr>
          <p:cNvPr id="104450" name="Picture 2" descr="X:\KM\CTA\dgroup.png"/>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6012160" y="2276873"/>
            <a:ext cx="2971223" cy="2169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94990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043608" y="33509"/>
            <a:ext cx="7499350" cy="1143000"/>
          </a:xfrm>
        </p:spPr>
        <p:txBody>
          <a:bodyPr>
            <a:noAutofit/>
          </a:bodyPr>
          <a:lstStyle/>
          <a:p>
            <a:pPr eaLnBrk="1" fontAlgn="auto" hangingPunct="1">
              <a:spcAft>
                <a:spcPts val="0"/>
              </a:spcAft>
              <a:defRPr/>
            </a:pPr>
            <a:r>
              <a:rPr lang="fr-CA" sz="3600" dirty="0">
                <a:solidFill>
                  <a:schemeClr val="accent4"/>
                </a:solidFill>
              </a:rPr>
              <a:t>Outils pour réunion/conférences Web</a:t>
            </a:r>
          </a:p>
        </p:txBody>
      </p:sp>
      <p:sp>
        <p:nvSpPr>
          <p:cNvPr id="3" name="Content Placeholder 2"/>
          <p:cNvSpPr>
            <a:spLocks noGrp="1"/>
          </p:cNvSpPr>
          <p:nvPr>
            <p:ph idx="1"/>
            <p:custDataLst>
              <p:tags r:id="rId2"/>
            </p:custDataLst>
          </p:nvPr>
        </p:nvSpPr>
        <p:spPr>
          <a:xfrm>
            <a:off x="1043608" y="1268760"/>
            <a:ext cx="4824535" cy="5589240"/>
          </a:xfrm>
        </p:spPr>
        <p:txBody>
          <a:bodyPr>
            <a:normAutofit fontScale="70000" lnSpcReduction="20000"/>
          </a:bodyPr>
          <a:lstStyle/>
          <a:p>
            <a:pPr marL="365760" indent="-283464" eaLnBrk="1" fontAlgn="auto" hangingPunct="1">
              <a:spcAft>
                <a:spcPts val="0"/>
              </a:spcAft>
              <a:buFont typeface="Wingdings 2"/>
              <a:buChar char=""/>
              <a:defRPr/>
            </a:pPr>
            <a:r>
              <a:rPr lang="fr-CA" sz="3400" dirty="0"/>
              <a:t>Logiciel téléchargeable qui permet à des individus ou à des groupes de partager des événements entre des sites éloignés</a:t>
            </a:r>
          </a:p>
          <a:p>
            <a:pPr marL="365760" indent="-283464" eaLnBrk="1" fontAlgn="auto" hangingPunct="1">
              <a:spcAft>
                <a:spcPts val="0"/>
              </a:spcAft>
              <a:buFont typeface="Wingdings 2"/>
              <a:buChar char=""/>
              <a:defRPr/>
            </a:pPr>
            <a:r>
              <a:rPr lang="fr-CA" sz="3400" dirty="0"/>
              <a:t>Des messages vocaux, vidéo ou textes peuvent être partagés simultanément avec des personnes se trouvant à des endroits géographiquement dispersés</a:t>
            </a:r>
          </a:p>
          <a:p>
            <a:pPr marL="365760" indent="-283464" eaLnBrk="1" fontAlgn="auto" hangingPunct="1">
              <a:spcAft>
                <a:spcPts val="0"/>
              </a:spcAft>
              <a:buFont typeface="Wingdings 2"/>
              <a:buChar char=""/>
              <a:defRPr/>
            </a:pPr>
            <a:r>
              <a:rPr lang="fr-CA" sz="3400" dirty="0"/>
              <a:t>Les applications incluent les réunions, les événements de formation et les webinaires</a:t>
            </a:r>
          </a:p>
          <a:p>
            <a:pPr marL="365760" indent="-283464" eaLnBrk="1" fontAlgn="auto" hangingPunct="1">
              <a:spcAft>
                <a:spcPts val="0"/>
              </a:spcAft>
              <a:buFont typeface="Wingdings 2"/>
              <a:buChar char=""/>
              <a:defRPr/>
            </a:pPr>
            <a:r>
              <a:rPr lang="fr-CA" sz="3400" dirty="0"/>
              <a:t>Exemples :</a:t>
            </a:r>
          </a:p>
          <a:p>
            <a:pPr marL="640080" lvl="1" indent="-237744" eaLnBrk="1" fontAlgn="auto" hangingPunct="1">
              <a:spcAft>
                <a:spcPts val="0"/>
              </a:spcAft>
              <a:buFont typeface="Verdana"/>
              <a:buChar char="◦"/>
              <a:defRPr/>
            </a:pPr>
            <a:r>
              <a:rPr lang="fr-CA" sz="3100" dirty="0"/>
              <a:t>Skype et Google </a:t>
            </a:r>
            <a:r>
              <a:rPr lang="fr-CA" sz="3100" dirty="0" err="1"/>
              <a:t>Hangout</a:t>
            </a:r>
            <a:r>
              <a:rPr lang="fr-CA" sz="3100" dirty="0"/>
              <a:t> (gratuit – voix, vidéo et texte)</a:t>
            </a:r>
          </a:p>
          <a:p>
            <a:pPr marL="640080" lvl="1" indent="-237744" eaLnBrk="1" fontAlgn="auto" hangingPunct="1">
              <a:spcAft>
                <a:spcPts val="0"/>
              </a:spcAft>
              <a:buFont typeface="Verdana"/>
              <a:buChar char="◦"/>
              <a:defRPr/>
            </a:pPr>
            <a:r>
              <a:rPr lang="fr-CA" sz="3100" dirty="0"/>
              <a:t>Blue Jeans et Web Ex (coût – voix, vidéo, texte et autre contenu)</a:t>
            </a:r>
          </a:p>
          <a:p>
            <a:pPr marL="640080" lvl="1" indent="-237744" eaLnBrk="1" fontAlgn="auto" hangingPunct="1">
              <a:spcAft>
                <a:spcPts val="0"/>
              </a:spcAft>
              <a:buFont typeface="Verdana"/>
              <a:buChar char="◦"/>
              <a:defRPr/>
            </a:pPr>
            <a:endParaRPr lang="fr-CA" dirty="0"/>
          </a:p>
          <a:p>
            <a:pPr marL="640080" lvl="1" indent="-237744" eaLnBrk="1" fontAlgn="auto" hangingPunct="1">
              <a:spcAft>
                <a:spcPts val="0"/>
              </a:spcAft>
              <a:buFont typeface="Verdana"/>
              <a:buChar char="◦"/>
              <a:defRPr/>
            </a:pPr>
            <a:endParaRPr lang="fr-CA" dirty="0"/>
          </a:p>
          <a:p>
            <a:pPr marL="365760" indent="-283464" eaLnBrk="1" fontAlgn="auto" hangingPunct="1">
              <a:spcAft>
                <a:spcPts val="0"/>
              </a:spcAft>
              <a:buFont typeface="Wingdings 2"/>
              <a:buChar char=""/>
              <a:defRPr/>
            </a:pPr>
            <a:endParaRPr lang="fr-CA" dirty="0"/>
          </a:p>
          <a:p>
            <a:pPr marL="365760" indent="-283464" eaLnBrk="1" fontAlgn="auto" hangingPunct="1">
              <a:spcAft>
                <a:spcPts val="0"/>
              </a:spcAft>
              <a:buFont typeface="Wingdings 2"/>
              <a:buChar char=""/>
              <a:defRPr/>
            </a:pPr>
            <a:endParaRPr lang="fr-CA" dirty="0"/>
          </a:p>
        </p:txBody>
      </p:sp>
      <p:pic>
        <p:nvPicPr>
          <p:cNvPr id="61444" name="Picture 4"/>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6156176" y="2191639"/>
            <a:ext cx="2669397"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043608" y="274638"/>
            <a:ext cx="8208912" cy="1143000"/>
          </a:xfrm>
        </p:spPr>
        <p:txBody>
          <a:bodyPr>
            <a:normAutofit fontScale="90000"/>
          </a:bodyPr>
          <a:lstStyle/>
          <a:p>
            <a:pPr eaLnBrk="1" fontAlgn="auto" hangingPunct="1">
              <a:spcAft>
                <a:spcPts val="0"/>
              </a:spcAft>
              <a:defRPr/>
            </a:pPr>
            <a:r>
              <a:rPr lang="en-CA" sz="3800" dirty="0">
                <a:solidFill>
                  <a:schemeClr val="accent4"/>
                </a:solidFill>
              </a:rPr>
              <a:t>Espace en ligne pour une CdP : réseaux sociaux</a:t>
            </a:r>
            <a:endParaRPr lang="fr-CA" sz="3800" dirty="0">
              <a:solidFill>
                <a:schemeClr val="accent4"/>
              </a:solidFill>
            </a:endParaRPr>
          </a:p>
        </p:txBody>
      </p:sp>
      <p:sp>
        <p:nvSpPr>
          <p:cNvPr id="3" name="Content Placeholder 2"/>
          <p:cNvSpPr>
            <a:spLocks noGrp="1"/>
          </p:cNvSpPr>
          <p:nvPr>
            <p:ph idx="1"/>
            <p:custDataLst>
              <p:tags r:id="rId2"/>
            </p:custDataLst>
          </p:nvPr>
        </p:nvSpPr>
        <p:spPr>
          <a:xfrm>
            <a:off x="962958" y="1700808"/>
            <a:ext cx="5511254" cy="5256584"/>
          </a:xfrm>
        </p:spPr>
        <p:txBody>
          <a:bodyPr>
            <a:normAutofit fontScale="70000" lnSpcReduction="20000"/>
          </a:bodyPr>
          <a:lstStyle/>
          <a:p>
            <a:pPr marL="365760" indent="-283464" eaLnBrk="1" fontAlgn="auto" hangingPunct="1">
              <a:spcAft>
                <a:spcPts val="0"/>
              </a:spcAft>
              <a:buFont typeface="Wingdings 2"/>
              <a:buChar char=""/>
              <a:defRPr/>
            </a:pPr>
            <a:r>
              <a:rPr lang="fr-CA" sz="3400" dirty="0"/>
              <a:t>Plateforme servant à créer des réseaux sociaux entre les gens qui partagent des intérêts ou à créer un lieu d’échange pour une communauté de pratique</a:t>
            </a:r>
          </a:p>
          <a:p>
            <a:pPr marL="365760" indent="-283464" eaLnBrk="1" fontAlgn="auto" hangingPunct="1">
              <a:spcAft>
                <a:spcPts val="0"/>
              </a:spcAft>
              <a:buFont typeface="Wingdings 2"/>
              <a:buChar char=""/>
              <a:defRPr/>
            </a:pPr>
            <a:r>
              <a:rPr lang="fr-CA" sz="3400" dirty="0"/>
              <a:t>Fonctions typiques :</a:t>
            </a:r>
          </a:p>
          <a:p>
            <a:pPr marL="640080" lvl="1" indent="-237744" eaLnBrk="1" fontAlgn="auto" hangingPunct="1">
              <a:spcAft>
                <a:spcPts val="0"/>
              </a:spcAft>
              <a:buFont typeface="Verdana"/>
              <a:buChar char="◦"/>
              <a:defRPr/>
            </a:pPr>
            <a:r>
              <a:rPr lang="fr-CA" sz="3100" dirty="0"/>
              <a:t>Bâtir un profil public/semi-public où l’on peut afficher, individuellement ou avec d’autres, du texte, des liens, des photos </a:t>
            </a:r>
          </a:p>
          <a:p>
            <a:pPr marL="640080" lvl="1" indent="-237744" eaLnBrk="1" fontAlgn="auto" hangingPunct="1">
              <a:spcAft>
                <a:spcPts val="0"/>
              </a:spcAft>
              <a:buFont typeface="Verdana"/>
              <a:buChar char="◦"/>
              <a:defRPr/>
            </a:pPr>
            <a:r>
              <a:rPr lang="fr-CA" sz="3100" dirty="0"/>
              <a:t>«Devenir ami» ou créer des liens avec d’autres usagers </a:t>
            </a:r>
          </a:p>
          <a:p>
            <a:pPr marL="640080" lvl="1" indent="-237744" eaLnBrk="1" fontAlgn="auto" hangingPunct="1">
              <a:spcAft>
                <a:spcPts val="0"/>
              </a:spcAft>
              <a:buFont typeface="Verdana"/>
              <a:buChar char="◦"/>
              <a:defRPr/>
            </a:pPr>
            <a:r>
              <a:rPr lang="fr-CA" sz="3100" dirty="0"/>
              <a:t>Voir leur liste de contacts</a:t>
            </a:r>
          </a:p>
          <a:p>
            <a:pPr marL="365760" indent="-283464" eaLnBrk="1" fontAlgn="auto" hangingPunct="1">
              <a:spcAft>
                <a:spcPts val="0"/>
              </a:spcAft>
              <a:buFont typeface="Wingdings 2"/>
              <a:buChar char=""/>
              <a:defRPr/>
            </a:pPr>
            <a:r>
              <a:rPr lang="fr-CA" sz="3400" dirty="0"/>
              <a:t>Exemples :</a:t>
            </a:r>
          </a:p>
          <a:p>
            <a:pPr marL="640080" lvl="1" indent="-237744" eaLnBrk="1" fontAlgn="auto" hangingPunct="1">
              <a:spcAft>
                <a:spcPts val="0"/>
              </a:spcAft>
              <a:buFont typeface="Verdana"/>
              <a:buChar char="◦"/>
              <a:defRPr/>
            </a:pPr>
            <a:r>
              <a:rPr lang="fr-CA" sz="3100" dirty="0"/>
              <a:t>LinkedIn (gratuit – usage professionnel)</a:t>
            </a:r>
          </a:p>
          <a:p>
            <a:pPr marL="640080" lvl="1" indent="-237744" eaLnBrk="1" fontAlgn="auto" hangingPunct="1">
              <a:spcAft>
                <a:spcPts val="0"/>
              </a:spcAft>
              <a:buFont typeface="Verdana"/>
              <a:buChar char="◦"/>
              <a:defRPr/>
            </a:pPr>
            <a:r>
              <a:rPr lang="fr-CA" sz="3100" dirty="0"/>
              <a:t>Facebook (gratuit – usage personnel et professionnel)</a:t>
            </a:r>
          </a:p>
          <a:p>
            <a:pPr marL="640080" lvl="1" indent="-237744" eaLnBrk="1" fontAlgn="auto" hangingPunct="1">
              <a:spcAft>
                <a:spcPts val="0"/>
              </a:spcAft>
              <a:buFont typeface="Verdana"/>
              <a:buChar char="◦"/>
              <a:defRPr/>
            </a:pPr>
            <a:endParaRPr lang="fr-CA" dirty="0"/>
          </a:p>
        </p:txBody>
      </p:sp>
      <p:pic>
        <p:nvPicPr>
          <p:cNvPr id="64516" name="Picture 4"/>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6482853" y="2564904"/>
            <a:ext cx="2491329" cy="2160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259632" y="332656"/>
            <a:ext cx="6120680" cy="1143000"/>
          </a:xfrm>
        </p:spPr>
        <p:txBody>
          <a:bodyPr>
            <a:normAutofit fontScale="90000"/>
          </a:bodyPr>
          <a:lstStyle/>
          <a:p>
            <a:pPr eaLnBrk="1" fontAlgn="auto" hangingPunct="1">
              <a:spcAft>
                <a:spcPts val="0"/>
              </a:spcAft>
              <a:defRPr/>
            </a:pPr>
            <a:r>
              <a:rPr lang="en-CA" sz="4800" dirty="0">
                <a:solidFill>
                  <a:schemeClr val="accent4"/>
                </a:solidFill>
              </a:rPr>
              <a:t>Collaboration en équipe</a:t>
            </a:r>
            <a:br>
              <a:rPr dirty="0"/>
            </a:br>
            <a:endParaRPr lang="fr-CA" dirty="0">
              <a:solidFill>
                <a:schemeClr val="accent4"/>
              </a:solidFill>
            </a:endParaRPr>
          </a:p>
        </p:txBody>
      </p:sp>
      <p:sp>
        <p:nvSpPr>
          <p:cNvPr id="3" name="Content Placeholder 2"/>
          <p:cNvSpPr>
            <a:spLocks noGrp="1"/>
          </p:cNvSpPr>
          <p:nvPr>
            <p:ph idx="1"/>
            <p:custDataLst>
              <p:tags r:id="rId2"/>
            </p:custDataLst>
          </p:nvPr>
        </p:nvSpPr>
        <p:spPr>
          <a:xfrm>
            <a:off x="1259632" y="1268760"/>
            <a:ext cx="5904655" cy="5111898"/>
          </a:xfrm>
        </p:spPr>
        <p:txBody>
          <a:bodyPr>
            <a:noAutofit/>
          </a:bodyPr>
          <a:lstStyle/>
          <a:p>
            <a:pPr marL="365760" indent="-283464" eaLnBrk="1" fontAlgn="auto" hangingPunct="1">
              <a:spcAft>
                <a:spcPts val="0"/>
              </a:spcAft>
              <a:buFont typeface="Wingdings 2"/>
              <a:buChar char=""/>
              <a:defRPr/>
            </a:pPr>
            <a:r>
              <a:rPr lang="fr-CA" sz="2800" dirty="0"/>
              <a:t>Mandat clair, rôles définis</a:t>
            </a:r>
          </a:p>
          <a:p>
            <a:pPr marL="365760" indent="-283464" eaLnBrk="1" fontAlgn="auto" hangingPunct="1">
              <a:spcAft>
                <a:spcPts val="0"/>
              </a:spcAft>
              <a:buFont typeface="Wingdings 2"/>
              <a:buChar char=""/>
              <a:defRPr/>
            </a:pPr>
            <a:r>
              <a:rPr lang="fr-CA" sz="2800" dirty="0"/>
              <a:t>Les membres de l’équipe sont connus</a:t>
            </a:r>
          </a:p>
          <a:p>
            <a:pPr marL="365760" indent="-283464" eaLnBrk="1" fontAlgn="auto" hangingPunct="1">
              <a:spcAft>
                <a:spcPts val="0"/>
              </a:spcAft>
              <a:buFont typeface="Wingdings 2"/>
              <a:buChar char=""/>
              <a:defRPr/>
            </a:pPr>
            <a:r>
              <a:rPr lang="fr-CA" sz="2800" dirty="0"/>
              <a:t>Les interdépendances entre les tâches sont claires</a:t>
            </a:r>
          </a:p>
          <a:p>
            <a:pPr marL="365760" indent="-283464" eaLnBrk="1" fontAlgn="auto" hangingPunct="1">
              <a:spcAft>
                <a:spcPts val="0"/>
              </a:spcAft>
              <a:buFont typeface="Wingdings 2"/>
              <a:buChar char=""/>
              <a:defRPr/>
            </a:pPr>
            <a:r>
              <a:rPr lang="fr-CA" sz="2800" dirty="0"/>
              <a:t>Réciprocité attendue </a:t>
            </a:r>
          </a:p>
          <a:p>
            <a:pPr marL="365760" indent="-283464" eaLnBrk="1" fontAlgn="auto" hangingPunct="1">
              <a:spcAft>
                <a:spcPts val="0"/>
              </a:spcAft>
              <a:buFont typeface="Wingdings 2"/>
              <a:buChar char=""/>
              <a:defRPr/>
            </a:pPr>
            <a:r>
              <a:rPr lang="fr-CA" sz="2800" dirty="0"/>
              <a:t>Leadership</a:t>
            </a:r>
          </a:p>
          <a:p>
            <a:pPr marL="365760" indent="-283464" eaLnBrk="1" fontAlgn="auto" hangingPunct="1">
              <a:spcAft>
                <a:spcPts val="0"/>
              </a:spcAft>
              <a:buFont typeface="Wingdings 2"/>
              <a:buChar char=""/>
              <a:defRPr/>
            </a:pPr>
            <a:r>
              <a:rPr lang="fr-CA" sz="2800" dirty="0"/>
              <a:t>Échéanciers et but explicites</a:t>
            </a:r>
          </a:p>
          <a:p>
            <a:pPr marL="365760" indent="-283464" eaLnBrk="1" fontAlgn="auto" hangingPunct="1">
              <a:spcAft>
                <a:spcPts val="0"/>
              </a:spcAft>
              <a:buFont typeface="Wingdings 2"/>
              <a:buChar char=""/>
              <a:defRPr/>
            </a:pPr>
            <a:r>
              <a:rPr lang="fr-CA" sz="2800" dirty="0"/>
              <a:t>Les participants collaborent sur un plan d’égalité et reçoivent la même reconnaissance </a:t>
            </a:r>
          </a:p>
        </p:txBody>
      </p:sp>
      <p:pic>
        <p:nvPicPr>
          <p:cNvPr id="11268" name="Picture 4"/>
          <p:cNvPicPr>
            <a:picLocks noChangeAspect="1" noChangeArrowheads="1"/>
          </p:cNvPicPr>
          <p:nvPr>
            <p:custDataLst>
              <p:tags r:id="rId3"/>
            </p:custDataLst>
          </p:nvPr>
        </p:nvPicPr>
        <p:blipFill>
          <a:blip r:embed="rId6">
            <a:extLst>
              <a:ext uri="{28A0092B-C50C-407E-A947-70E740481C1C}">
                <a14:useLocalDpi xmlns:a14="http://schemas.microsoft.com/office/drawing/2010/main"/>
              </a:ext>
            </a:extLst>
          </a:blip>
          <a:srcRect/>
          <a:stretch>
            <a:fillRect/>
          </a:stretch>
        </p:blipFill>
        <p:spPr bwMode="auto">
          <a:xfrm>
            <a:off x="7020272" y="260648"/>
            <a:ext cx="182880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331640" y="260350"/>
            <a:ext cx="7569473" cy="1440458"/>
          </a:xfrm>
        </p:spPr>
        <p:txBody>
          <a:bodyPr>
            <a:normAutofit/>
          </a:bodyPr>
          <a:lstStyle/>
          <a:p>
            <a:pPr eaLnBrk="1" fontAlgn="auto" hangingPunct="1">
              <a:spcAft>
                <a:spcPts val="0"/>
              </a:spcAft>
              <a:defRPr/>
            </a:pPr>
            <a:r>
              <a:rPr lang="en-CA" sz="3600" dirty="0">
                <a:solidFill>
                  <a:schemeClr val="accent4"/>
                </a:solidFill>
              </a:rPr>
              <a:t>Discussion de groupe : les outils Web pour l'échange des connaissances</a:t>
            </a:r>
            <a:endParaRPr lang="fr-CA" sz="3600" dirty="0">
              <a:solidFill>
                <a:schemeClr val="accent4"/>
              </a:solidFill>
            </a:endParaRPr>
          </a:p>
        </p:txBody>
      </p:sp>
      <p:sp>
        <p:nvSpPr>
          <p:cNvPr id="3" name="Content Placeholder 2"/>
          <p:cNvSpPr>
            <a:spLocks noGrp="1"/>
          </p:cNvSpPr>
          <p:nvPr>
            <p:ph idx="1"/>
            <p:custDataLst>
              <p:tags r:id="rId2"/>
            </p:custDataLst>
          </p:nvPr>
        </p:nvSpPr>
        <p:spPr>
          <a:xfrm>
            <a:off x="1331640" y="2132856"/>
            <a:ext cx="7569200" cy="4440237"/>
          </a:xfrm>
        </p:spPr>
        <p:txBody>
          <a:bodyPr>
            <a:normAutofit lnSpcReduction="10000"/>
          </a:bodyPr>
          <a:lstStyle/>
          <a:p>
            <a:pPr marL="82296" indent="0" eaLnBrk="1" fontAlgn="auto" hangingPunct="1">
              <a:spcAft>
                <a:spcPts val="0"/>
              </a:spcAft>
              <a:buFont typeface="Wingdings 2"/>
              <a:buNone/>
              <a:defRPr/>
            </a:pPr>
            <a:r>
              <a:rPr lang="fr-CA" sz="2800" dirty="0"/>
              <a:t>À votre table, discutez (15 minutes) :</a:t>
            </a:r>
          </a:p>
          <a:p>
            <a:pPr marL="640398" lvl="1" indent="-283464" eaLnBrk="1" fontAlgn="auto" hangingPunct="1">
              <a:spcAft>
                <a:spcPts val="0"/>
              </a:spcAft>
              <a:buFont typeface="Wingdings 2"/>
              <a:buChar char=""/>
              <a:defRPr/>
            </a:pPr>
            <a:r>
              <a:rPr lang="fr-CA" dirty="0"/>
              <a:t>Dans mon contexte, lesquelles de ces technologies se prêtent le mieux à l’échange des connaissances? Pourquoi?</a:t>
            </a:r>
          </a:p>
          <a:p>
            <a:pPr marL="640398" lvl="1" indent="-283464" eaLnBrk="1" fontAlgn="auto" hangingPunct="1">
              <a:spcAft>
                <a:spcPts val="0"/>
              </a:spcAft>
              <a:buFont typeface="Wingdings 2"/>
              <a:buChar char=""/>
              <a:defRPr/>
            </a:pPr>
            <a:r>
              <a:rPr lang="fr-CA" dirty="0"/>
              <a:t>Parmi ces technologies, est-ce que certaines ne fonctionneraient pas du tout dans mon contexte? Pourquoi est-ce le cas?</a:t>
            </a:r>
          </a:p>
          <a:p>
            <a:pPr marL="640398" lvl="1" indent="-283464" eaLnBrk="1" fontAlgn="auto" hangingPunct="1">
              <a:spcAft>
                <a:spcPts val="0"/>
              </a:spcAft>
              <a:buFont typeface="Wingdings 2"/>
              <a:buChar char=""/>
              <a:defRPr/>
            </a:pPr>
            <a:r>
              <a:rPr lang="fr-CA" dirty="0"/>
              <a:t>Faites un rapport à participation spontanée (« popcorn style ») dans le cadre d’une séance en plénière (5 minutes)</a:t>
            </a:r>
          </a:p>
          <a:p>
            <a:pPr marL="365760" indent="-283464" eaLnBrk="1" fontAlgn="auto" hangingPunct="1">
              <a:spcAft>
                <a:spcPts val="0"/>
              </a:spcAft>
              <a:buFont typeface="Wingdings 2"/>
              <a:buChar char=""/>
              <a:defRPr/>
            </a:pPr>
            <a:endParaRPr lang="fr-CA" dirty="0"/>
          </a:p>
        </p:txBody>
      </p:sp>
    </p:spTree>
    <p:extLst>
      <p:ext uri="{BB962C8B-B14F-4D97-AF65-F5344CB8AC3E}">
        <p14:creationId xmlns:p14="http://schemas.microsoft.com/office/powerpoint/2010/main" val="19329309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35100" y="274638"/>
            <a:ext cx="7499350" cy="1143000"/>
          </a:xfrm>
        </p:spPr>
        <p:txBody>
          <a:bodyPr/>
          <a:lstStyle/>
          <a:p>
            <a:pPr eaLnBrk="1" fontAlgn="auto" hangingPunct="1">
              <a:spcAft>
                <a:spcPts val="0"/>
              </a:spcAft>
              <a:defRPr/>
            </a:pPr>
            <a:r>
              <a:rPr lang="en-CA" dirty="0">
                <a:solidFill>
                  <a:srgbClr val="84AA33"/>
                </a:solidFill>
              </a:rPr>
              <a:t>Questions? Commentaires?</a:t>
            </a:r>
            <a:endParaRPr lang="fr-CA" dirty="0">
              <a:solidFill>
                <a:schemeClr val="tx2">
                  <a:satMod val="130000"/>
                </a:schemeClr>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75B8F-187F-4060-8425-C310DABE94E0}"/>
              </a:ext>
            </a:extLst>
          </p:cNvPr>
          <p:cNvSpPr>
            <a:spLocks noGrp="1"/>
          </p:cNvSpPr>
          <p:nvPr>
            <p:ph type="title"/>
          </p:nvPr>
        </p:nvSpPr>
        <p:spPr/>
        <p:txBody>
          <a:bodyPr/>
          <a:lstStyle/>
          <a:p>
            <a:r>
              <a:rPr lang="en-GB" dirty="0" err="1"/>
              <a:t>Crédits</a:t>
            </a:r>
            <a:endParaRPr lang="en-GB" dirty="0"/>
          </a:p>
        </p:txBody>
      </p:sp>
      <p:sp>
        <p:nvSpPr>
          <p:cNvPr id="3" name="Content Placeholder 2">
            <a:extLst>
              <a:ext uri="{FF2B5EF4-FFF2-40B4-BE49-F238E27FC236}">
                <a16:creationId xmlns:a16="http://schemas.microsoft.com/office/drawing/2014/main" id="{7C2F26D6-D9A5-4E1F-81FC-266E8DD3237A}"/>
              </a:ext>
            </a:extLst>
          </p:cNvPr>
          <p:cNvSpPr>
            <a:spLocks noGrp="1"/>
          </p:cNvSpPr>
          <p:nvPr>
            <p:ph idx="1"/>
          </p:nvPr>
        </p:nvSpPr>
        <p:spPr/>
        <p:txBody>
          <a:bodyPr>
            <a:normAutofit fontScale="40000" lnSpcReduction="20000"/>
          </a:bodyPr>
          <a:lstStyle/>
          <a:p>
            <a:pPr marL="82296" indent="0">
              <a:buNone/>
            </a:pPr>
            <a:r>
              <a:rPr lang="fr-FR" dirty="0"/>
              <a:t>Ce matériel d'apprentissage a été préparé par Lucie Lamoureux pour le CTA.</a:t>
            </a:r>
            <a:br>
              <a:rPr lang="fr-FR" dirty="0"/>
            </a:br>
            <a:br>
              <a:rPr lang="fr-FR" dirty="0"/>
            </a:br>
            <a:r>
              <a:rPr lang="fr-FR" dirty="0"/>
              <a:t>Le Centre technique de coopération agricole et rurale (CTA) est une institution internationale commune du groupe des États d'Afrique, des Caraïbes et du Pacifique (ACP) et de l'Union européenne (UE). Le CTA opère dans le cadre de l'accord de Cotonou et est financé par l'UE. Pour plus d'informations sur le CTA, visitez le site </a:t>
            </a:r>
            <a:r>
              <a:rPr lang="fr-FR" dirty="0">
                <a:hlinkClick r:id="rId3"/>
              </a:rPr>
              <a:t>www.cta.int</a:t>
            </a:r>
            <a:br>
              <a:rPr lang="fr-FR" dirty="0"/>
            </a:br>
            <a:br>
              <a:rPr lang="fr-FR" dirty="0"/>
            </a:br>
            <a:br>
              <a:rPr lang="fr-FR" dirty="0"/>
            </a:br>
            <a:r>
              <a:rPr lang="fr-FR" b="1" dirty="0"/>
              <a:t>Avertissement</a:t>
            </a:r>
            <a:br>
              <a:rPr lang="fr-FR" dirty="0"/>
            </a:br>
            <a:br>
              <a:rPr lang="fr-FR" dirty="0"/>
            </a:br>
            <a:r>
              <a:rPr lang="fr-FR" dirty="0"/>
              <a:t>Ce travail a été réalisé avec l'assistance financière du CTA. Toutefois, il reste sous la seule responsabilité de son auteur et ne reflète en aucun cas les opinions ou déclarations de CTA ou de l'Union européenne. L'utilisateur doit faire sa propre évaluation quant à la pertinence de toute déclaration, argumentation, technique expérimentale ou méthode décrite dans ce document.</a:t>
            </a:r>
            <a:br>
              <a:rPr lang="fr-FR" dirty="0"/>
            </a:br>
            <a:br>
              <a:rPr lang="fr-FR" dirty="0"/>
            </a:br>
            <a:r>
              <a:rPr lang="fr-FR" dirty="0"/>
              <a:t> </a:t>
            </a:r>
            <a:br>
              <a:rPr lang="fr-FR" dirty="0"/>
            </a:br>
            <a:r>
              <a:rPr lang="fr-FR" b="1" dirty="0"/>
              <a:t>Copyright</a:t>
            </a:r>
            <a:br>
              <a:rPr lang="fr-FR" dirty="0"/>
            </a:br>
            <a:br>
              <a:rPr lang="fr-FR" dirty="0"/>
            </a:br>
            <a:r>
              <a:rPr lang="fr-FR" dirty="0"/>
              <a:t>La reproduction et la diffusion de ces modules et du matériel d'appui sont encouragées selon les termes de la licence d'attribution Creative Commons (</a:t>
            </a:r>
            <a:r>
              <a:rPr lang="fr-FR" dirty="0">
                <a:hlinkClick r:id="rId4"/>
              </a:rPr>
              <a:t>https://creativecommons.org/licenses/by/4.0/legalcode</a:t>
            </a:r>
            <a:r>
              <a:rPr lang="fr-FR" dirty="0"/>
              <a:t>), à condition que la reconnaissance appropriée soit faite:</a:t>
            </a:r>
          </a:p>
          <a:p>
            <a:r>
              <a:rPr lang="fr-FR" dirty="0"/>
              <a:t>des droits d'auteur du CTA, conformément à la licence Creative Commons 4.0, en incluant le nom et le titre de l'article ou du chapitre, </a:t>
            </a:r>
          </a:p>
          <a:p>
            <a:r>
              <a:rPr lang="fr-FR" dirty="0"/>
              <a:t>et que l'approbation par le CTA ou l'UE des points de vue, produits ou services des auteurs ne soit en aucun cas implicite, en incluant la clause de non-responsabilité.</a:t>
            </a:r>
          </a:p>
          <a:p>
            <a:pPr marL="82296" indent="0">
              <a:buNone/>
            </a:pPr>
            <a:endParaRPr lang="fr-FR" dirty="0"/>
          </a:p>
          <a:p>
            <a:pPr marL="82296" indent="0">
              <a:buNone/>
            </a:pPr>
            <a:r>
              <a:rPr lang="fr-FR" dirty="0"/>
              <a:t>Mars 2015</a:t>
            </a:r>
          </a:p>
        </p:txBody>
      </p:sp>
    </p:spTree>
    <p:extLst>
      <p:ext uri="{BB962C8B-B14F-4D97-AF65-F5344CB8AC3E}">
        <p14:creationId xmlns:p14="http://schemas.microsoft.com/office/powerpoint/2010/main" val="3584282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45654" y="188640"/>
            <a:ext cx="7746826" cy="792088"/>
          </a:xfrm>
        </p:spPr>
        <p:txBody>
          <a:bodyPr>
            <a:normAutofit fontScale="90000"/>
          </a:bodyPr>
          <a:lstStyle/>
          <a:p>
            <a:br>
              <a:rPr dirty="0"/>
            </a:br>
            <a:r>
              <a:rPr lang="en-CA" dirty="0">
                <a:solidFill>
                  <a:schemeClr val="accent4"/>
                </a:solidFill>
              </a:rPr>
              <a:t>Collaboration en réseau</a:t>
            </a:r>
            <a:br>
              <a:rPr dirty="0"/>
            </a:br>
            <a:endParaRPr lang="fr-CA" dirty="0"/>
          </a:p>
        </p:txBody>
      </p:sp>
      <p:sp>
        <p:nvSpPr>
          <p:cNvPr id="3" name="Content Placeholder 2"/>
          <p:cNvSpPr>
            <a:spLocks noGrp="1"/>
          </p:cNvSpPr>
          <p:nvPr>
            <p:ph idx="1"/>
            <p:custDataLst>
              <p:tags r:id="rId2"/>
            </p:custDataLst>
          </p:nvPr>
        </p:nvSpPr>
        <p:spPr>
          <a:xfrm>
            <a:off x="1259632" y="1268760"/>
            <a:ext cx="5832648" cy="5256584"/>
          </a:xfrm>
        </p:spPr>
        <p:txBody>
          <a:bodyPr>
            <a:noAutofit/>
          </a:bodyPr>
          <a:lstStyle/>
          <a:p>
            <a:pPr marL="365760" indent="-283464" eaLnBrk="1" fontAlgn="auto" hangingPunct="1">
              <a:spcAft>
                <a:spcPts val="0"/>
              </a:spcAft>
              <a:buFont typeface="Wingdings 2"/>
              <a:buChar char=""/>
              <a:defRPr/>
            </a:pPr>
            <a:r>
              <a:rPr lang="fr-CA" sz="2800" dirty="0"/>
              <a:t>Dépasse la nature axée sur les relations de la collaboration en équipe et en communauté </a:t>
            </a:r>
          </a:p>
          <a:p>
            <a:pPr marL="365760" indent="-283464" eaLnBrk="1" fontAlgn="auto" hangingPunct="1">
              <a:spcAft>
                <a:spcPts val="0"/>
              </a:spcAft>
              <a:buFont typeface="Wingdings 2"/>
              <a:buChar char=""/>
              <a:defRPr/>
            </a:pPr>
            <a:r>
              <a:rPr lang="fr-CA" sz="2800" dirty="0"/>
              <a:t>Ce qui commence par une action individuelle et un intérêt personnel devient un réseau lorsque d’autres individus y contribuent </a:t>
            </a:r>
          </a:p>
          <a:p>
            <a:pPr marL="365760" indent="-283464" eaLnBrk="1" fontAlgn="auto" hangingPunct="1">
              <a:spcAft>
                <a:spcPts val="0"/>
              </a:spcAft>
              <a:buFont typeface="Wingdings 2"/>
              <a:buChar char=""/>
              <a:defRPr/>
            </a:pPr>
            <a:r>
              <a:rPr lang="fr-CA" sz="2800" dirty="0"/>
              <a:t>La composition et les échéanciers sont ouverts</a:t>
            </a:r>
          </a:p>
          <a:p>
            <a:pPr marL="365760" indent="-283464" eaLnBrk="1" fontAlgn="auto" hangingPunct="1">
              <a:spcAft>
                <a:spcPts val="0"/>
              </a:spcAft>
              <a:buFont typeface="Wingdings 2"/>
              <a:buChar char=""/>
              <a:defRPr/>
            </a:pPr>
            <a:r>
              <a:rPr lang="fr-CA" sz="2800" dirty="0"/>
              <a:t>Pas de rôles explicites</a:t>
            </a:r>
          </a:p>
          <a:p>
            <a:pPr marL="365760" indent="-283464" eaLnBrk="1" fontAlgn="auto" hangingPunct="1">
              <a:spcAft>
                <a:spcPts val="0"/>
              </a:spcAft>
              <a:buFont typeface="Wingdings 2"/>
              <a:buChar char=""/>
              <a:defRPr/>
            </a:pPr>
            <a:r>
              <a:rPr lang="fr-CA" sz="2800" dirty="0"/>
              <a:t>Principalement sur Internet</a:t>
            </a:r>
          </a:p>
        </p:txBody>
      </p:sp>
      <p:pic>
        <p:nvPicPr>
          <p:cNvPr id="12291" name="Picture 3"/>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6732240" y="1340768"/>
            <a:ext cx="2017884" cy="1224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87624" y="260648"/>
            <a:ext cx="7746826" cy="864096"/>
          </a:xfrm>
        </p:spPr>
        <p:txBody>
          <a:bodyPr>
            <a:normAutofit fontScale="90000"/>
          </a:bodyPr>
          <a:lstStyle/>
          <a:p>
            <a:br/>
            <a:r>
              <a:rPr lang="en-CA" dirty="0">
                <a:solidFill>
                  <a:schemeClr val="accent4"/>
                </a:solidFill>
              </a:rPr>
              <a:t>Collaboration en communauté</a:t>
            </a:r>
            <a:br/>
            <a:endParaRPr lang="fr-CA" dirty="0"/>
          </a:p>
        </p:txBody>
      </p:sp>
      <p:sp>
        <p:nvSpPr>
          <p:cNvPr id="3" name="Content Placeholder 2"/>
          <p:cNvSpPr>
            <a:spLocks noGrp="1"/>
          </p:cNvSpPr>
          <p:nvPr>
            <p:ph idx="1"/>
            <p:custDataLst>
              <p:tags r:id="rId2"/>
            </p:custDataLst>
          </p:nvPr>
        </p:nvSpPr>
        <p:spPr>
          <a:xfrm>
            <a:off x="1187624" y="908720"/>
            <a:ext cx="4824536" cy="5616624"/>
          </a:xfrm>
        </p:spPr>
        <p:txBody>
          <a:bodyPr>
            <a:noAutofit/>
          </a:bodyPr>
          <a:lstStyle/>
          <a:p>
            <a:pPr marL="82296" indent="0" eaLnBrk="1" fontAlgn="auto" hangingPunct="1">
              <a:spcAft>
                <a:spcPts val="0"/>
              </a:spcAft>
              <a:buFont typeface="Wingdings 2"/>
              <a:buNone/>
              <a:defRPr/>
            </a:pPr>
            <a:endParaRPr lang="fr-CA" sz="2400" dirty="0"/>
          </a:p>
          <a:p>
            <a:pPr marL="365760" indent="-283464" eaLnBrk="1" fontAlgn="auto" hangingPunct="1">
              <a:spcAft>
                <a:spcPts val="0"/>
              </a:spcAft>
              <a:buFont typeface="Wingdings 2"/>
              <a:buChar char=""/>
              <a:defRPr/>
            </a:pPr>
            <a:r>
              <a:rPr lang="fr-CA" sz="2400" dirty="0"/>
              <a:t>Domaine ou intérêt partagé</a:t>
            </a:r>
          </a:p>
          <a:p>
            <a:pPr marL="365760" indent="-283464" eaLnBrk="1" fontAlgn="auto" hangingPunct="1">
              <a:spcAft>
                <a:spcPts val="0"/>
              </a:spcAft>
              <a:buFont typeface="Wingdings 2"/>
              <a:buChar char=""/>
              <a:defRPr/>
            </a:pPr>
            <a:r>
              <a:rPr lang="fr-CA" sz="2400" dirty="0"/>
              <a:t>But plus axé sur l'apprentissage que sur la tâche</a:t>
            </a:r>
          </a:p>
          <a:p>
            <a:pPr marL="365760" indent="-283464" eaLnBrk="1" fontAlgn="auto" hangingPunct="1">
              <a:spcAft>
                <a:spcPts val="0"/>
              </a:spcAft>
              <a:buFont typeface="Wingdings 2"/>
              <a:buChar char=""/>
              <a:defRPr/>
            </a:pPr>
            <a:r>
              <a:rPr lang="fr-CA" sz="2400" dirty="0"/>
              <a:t>Gens partagent, acquièrent des connaissances plutôt que de compléter des projets</a:t>
            </a:r>
          </a:p>
          <a:p>
            <a:pPr marL="365760" indent="-283464" eaLnBrk="1" fontAlgn="auto" hangingPunct="1">
              <a:spcAft>
                <a:spcPts val="0"/>
              </a:spcAft>
              <a:buFont typeface="Wingdings 2"/>
              <a:buChar char=""/>
              <a:defRPr/>
            </a:pPr>
            <a:r>
              <a:rPr lang="fr-CA" sz="2400" dirty="0"/>
              <a:t>Membres peuvent se tourner vers leurs communautés pour résoudre des problèmes en posant des questions et en recevant des conseils</a:t>
            </a:r>
          </a:p>
          <a:p>
            <a:pPr marL="365760" indent="-283464" eaLnBrk="1" fontAlgn="auto" hangingPunct="1">
              <a:spcAft>
                <a:spcPts val="0"/>
              </a:spcAft>
              <a:buFont typeface="Wingdings 2"/>
              <a:buChar char=""/>
              <a:defRPr/>
            </a:pPr>
            <a:endParaRPr lang="fr-CA" sz="2400" dirty="0"/>
          </a:p>
        </p:txBody>
      </p:sp>
      <p:pic>
        <p:nvPicPr>
          <p:cNvPr id="13315" name="Picture 3"/>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6084168" y="2420888"/>
            <a:ext cx="2865107" cy="21488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15616" y="274638"/>
            <a:ext cx="7920880" cy="922114"/>
          </a:xfrm>
        </p:spPr>
        <p:txBody>
          <a:bodyPr>
            <a:normAutofit fontScale="90000"/>
          </a:bodyPr>
          <a:lstStyle/>
          <a:p>
            <a:pPr eaLnBrk="1" fontAlgn="auto" hangingPunct="1">
              <a:spcAft>
                <a:spcPts val="0"/>
              </a:spcAft>
              <a:defRPr/>
            </a:pPr>
            <a:r>
              <a:rPr lang="en-CA" dirty="0">
                <a:solidFill>
                  <a:schemeClr val="accent4"/>
                </a:solidFill>
              </a:rPr>
              <a:t>Éléments particuliers des types de collaboration </a:t>
            </a:r>
            <a:endParaRPr lang="fr-CA" dirty="0">
              <a:solidFill>
                <a:schemeClr val="accent4"/>
              </a:solidFill>
            </a:endParaRPr>
          </a:p>
        </p:txBody>
      </p:sp>
      <p:graphicFrame>
        <p:nvGraphicFramePr>
          <p:cNvPr id="5" name="Table 4"/>
          <p:cNvGraphicFramePr>
            <a:graphicFrameLocks noGrp="1"/>
          </p:cNvGraphicFramePr>
          <p:nvPr>
            <p:custDataLst>
              <p:tags r:id="rId2"/>
            </p:custDataLst>
            <p:extLst>
              <p:ext uri="{D42A27DB-BD31-4B8C-83A1-F6EECF244321}">
                <p14:modId xmlns:p14="http://schemas.microsoft.com/office/powerpoint/2010/main" val="1117745447"/>
              </p:ext>
            </p:extLst>
          </p:nvPr>
        </p:nvGraphicFramePr>
        <p:xfrm>
          <a:off x="1475656" y="1772816"/>
          <a:ext cx="6720408" cy="4392491"/>
        </p:xfrm>
        <a:graphic>
          <a:graphicData uri="http://schemas.openxmlformats.org/drawingml/2006/table">
            <a:tbl>
              <a:tblPr firstRow="1" bandRow="1">
                <a:tableStyleId>{5C22544A-7EE6-4342-B048-85BDC9FD1C3A}</a:tableStyleId>
              </a:tblPr>
              <a:tblGrid>
                <a:gridCol w="2328216">
                  <a:extLst>
                    <a:ext uri="{9D8B030D-6E8A-4147-A177-3AD203B41FA5}">
                      <a16:colId xmlns:a16="http://schemas.microsoft.com/office/drawing/2014/main" val="20000"/>
                    </a:ext>
                  </a:extLst>
                </a:gridCol>
                <a:gridCol w="1031988">
                  <a:extLst>
                    <a:ext uri="{9D8B030D-6E8A-4147-A177-3AD203B41FA5}">
                      <a16:colId xmlns:a16="http://schemas.microsoft.com/office/drawing/2014/main" val="20001"/>
                    </a:ext>
                  </a:extLst>
                </a:gridCol>
                <a:gridCol w="1680102">
                  <a:extLst>
                    <a:ext uri="{9D8B030D-6E8A-4147-A177-3AD203B41FA5}">
                      <a16:colId xmlns:a16="http://schemas.microsoft.com/office/drawing/2014/main" val="20002"/>
                    </a:ext>
                  </a:extLst>
                </a:gridCol>
                <a:gridCol w="1680102">
                  <a:extLst>
                    <a:ext uri="{9D8B030D-6E8A-4147-A177-3AD203B41FA5}">
                      <a16:colId xmlns:a16="http://schemas.microsoft.com/office/drawing/2014/main" val="20003"/>
                    </a:ext>
                  </a:extLst>
                </a:gridCol>
              </a:tblGrid>
              <a:tr h="580868">
                <a:tc>
                  <a:txBody>
                    <a:bodyPr/>
                    <a:lstStyle/>
                    <a:p>
                      <a:endParaRPr lang="en-US" sz="1800" dirty="0"/>
                    </a:p>
                  </a:txBody>
                  <a:tcPr marT="45710" marB="45710"/>
                </a:tc>
                <a:tc>
                  <a:txBody>
                    <a:bodyPr/>
                    <a:lstStyle/>
                    <a:p>
                      <a:r>
                        <a:rPr lang="en-US" sz="1800" dirty="0"/>
                        <a:t>Équipe</a:t>
                      </a:r>
                      <a:endParaRPr lang="fr-CA" sz="1800" dirty="0"/>
                    </a:p>
                  </a:txBody>
                  <a:tcPr marT="45710" marB="45710"/>
                </a:tc>
                <a:tc>
                  <a:txBody>
                    <a:bodyPr/>
                    <a:lstStyle/>
                    <a:p>
                      <a:r>
                        <a:rPr lang="en-US" sz="1800" dirty="0"/>
                        <a:t>Communauté </a:t>
                      </a:r>
                      <a:endParaRPr lang="fr-CA" sz="1800" dirty="0"/>
                    </a:p>
                  </a:txBody>
                  <a:tcPr marT="45710" marB="45710"/>
                </a:tc>
                <a:tc>
                  <a:txBody>
                    <a:bodyPr/>
                    <a:lstStyle/>
                    <a:p>
                      <a:r>
                        <a:rPr lang="en-US" sz="1800" dirty="0"/>
                        <a:t>Réseau</a:t>
                      </a:r>
                      <a:r>
                        <a:rPr dirty="0"/>
                        <a:t> </a:t>
                      </a:r>
                      <a:endParaRPr lang="fr-CA" sz="1800" dirty="0"/>
                    </a:p>
                  </a:txBody>
                  <a:tcPr marT="45710" marB="45710"/>
                </a:tc>
                <a:extLst>
                  <a:ext uri="{0D108BD9-81ED-4DB2-BD59-A6C34878D82A}">
                    <a16:rowId xmlns:a16="http://schemas.microsoft.com/office/drawing/2014/main" val="10000"/>
                  </a:ext>
                </a:extLst>
              </a:tr>
              <a:tr h="580868">
                <a:tc>
                  <a:txBody>
                    <a:bodyPr/>
                    <a:lstStyle/>
                    <a:p>
                      <a:r>
                        <a:rPr lang="fr-CA" sz="1600" noProof="0" dirty="0"/>
                        <a:t>Pression pour livrer des résultats</a:t>
                      </a:r>
                    </a:p>
                  </a:txBody>
                  <a:tcPr marT="45710" marB="45710"/>
                </a:tc>
                <a:tc>
                  <a:txBody>
                    <a:bodyPr/>
                    <a:lstStyle/>
                    <a:p>
                      <a:pPr algn="ctr"/>
                      <a:r>
                        <a:rPr lang="en-US" sz="1800" dirty="0"/>
                        <a:t>X</a:t>
                      </a:r>
                      <a:endParaRPr lang="fr-CA" sz="1800" dirty="0"/>
                    </a:p>
                  </a:txBody>
                  <a:tcPr marT="45710" marB="45710"/>
                </a:tc>
                <a:tc>
                  <a:txBody>
                    <a:bodyPr/>
                    <a:lstStyle/>
                    <a:p>
                      <a:endParaRPr lang="en-US" sz="1800"/>
                    </a:p>
                  </a:txBody>
                  <a:tcPr marT="45710" marB="45710"/>
                </a:tc>
                <a:tc>
                  <a:txBody>
                    <a:bodyPr/>
                    <a:lstStyle/>
                    <a:p>
                      <a:endParaRPr lang="en-US" sz="1800" dirty="0"/>
                    </a:p>
                  </a:txBody>
                  <a:tcPr marT="45710" marB="45710"/>
                </a:tc>
                <a:extLst>
                  <a:ext uri="{0D108BD9-81ED-4DB2-BD59-A6C34878D82A}">
                    <a16:rowId xmlns:a16="http://schemas.microsoft.com/office/drawing/2014/main" val="10001"/>
                  </a:ext>
                </a:extLst>
              </a:tr>
              <a:tr h="9072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600" dirty="0"/>
                        <a:t>Processus explicites et rôles définis</a:t>
                      </a:r>
                    </a:p>
                    <a:p>
                      <a:endParaRPr lang="fr-CA" sz="1600" dirty="0"/>
                    </a:p>
                  </a:txBody>
                  <a:tcPr marT="45710" marB="45710"/>
                </a:tc>
                <a:tc>
                  <a:txBody>
                    <a:bodyPr/>
                    <a:lstStyle/>
                    <a:p>
                      <a:pPr algn="ctr"/>
                      <a:r>
                        <a:rPr lang="en-US" sz="1800" dirty="0"/>
                        <a:t>X</a:t>
                      </a:r>
                      <a:endParaRPr lang="fr-CA" sz="1800" dirty="0"/>
                    </a:p>
                  </a:txBody>
                  <a:tcPr marT="45710" marB="45710"/>
                </a:tc>
                <a:tc>
                  <a:txBody>
                    <a:bodyPr/>
                    <a:lstStyle/>
                    <a:p>
                      <a:endParaRPr lang="en-US" sz="1800" dirty="0"/>
                    </a:p>
                  </a:txBody>
                  <a:tcPr marT="45710" marB="45710"/>
                </a:tc>
                <a:tc>
                  <a:txBody>
                    <a:bodyPr/>
                    <a:lstStyle/>
                    <a:p>
                      <a:endParaRPr lang="en-US" sz="1800" dirty="0"/>
                    </a:p>
                  </a:txBody>
                  <a:tcPr marT="45710" marB="45710"/>
                </a:tc>
                <a:extLst>
                  <a:ext uri="{0D108BD9-81ED-4DB2-BD59-A6C34878D82A}">
                    <a16:rowId xmlns:a16="http://schemas.microsoft.com/office/drawing/2014/main" val="10002"/>
                  </a:ext>
                </a:extLst>
              </a:tr>
              <a:tr h="580868">
                <a:tc>
                  <a:txBody>
                    <a:bodyPr/>
                    <a:lstStyle/>
                    <a:p>
                      <a:r>
                        <a:rPr lang="en-US" sz="1600" dirty="0"/>
                        <a:t>Volume élevé d'information</a:t>
                      </a:r>
                      <a:endParaRPr lang="fr-CA" sz="1600" dirty="0"/>
                    </a:p>
                  </a:txBody>
                  <a:tcPr marT="45710" marB="45710"/>
                </a:tc>
                <a:tc>
                  <a:txBody>
                    <a:bodyPr/>
                    <a:lstStyle/>
                    <a:p>
                      <a:endParaRPr lang="en-US" sz="1800" dirty="0"/>
                    </a:p>
                  </a:txBody>
                  <a:tcPr marT="45710" marB="45710"/>
                </a:tc>
                <a:tc>
                  <a:txBody>
                    <a:bodyPr/>
                    <a:lstStyle/>
                    <a:p>
                      <a:endParaRPr lang="en-US" sz="1800" dirty="0"/>
                    </a:p>
                  </a:txBody>
                  <a:tcPr marT="45710" marB="45710"/>
                </a:tc>
                <a:tc>
                  <a:txBody>
                    <a:bodyPr/>
                    <a:lstStyle/>
                    <a:p>
                      <a:pPr algn="ctr"/>
                      <a:r>
                        <a:rPr lang="en-US" sz="1800" dirty="0"/>
                        <a:t>X</a:t>
                      </a:r>
                      <a:endParaRPr lang="fr-CA" sz="1800" dirty="0"/>
                    </a:p>
                  </a:txBody>
                  <a:tcPr marT="45710" marB="45710"/>
                </a:tc>
                <a:extLst>
                  <a:ext uri="{0D108BD9-81ED-4DB2-BD59-A6C34878D82A}">
                    <a16:rowId xmlns:a16="http://schemas.microsoft.com/office/drawing/2014/main" val="10003"/>
                  </a:ext>
                </a:extLst>
              </a:tr>
              <a:tr h="580868">
                <a:tc>
                  <a:txBody>
                    <a:bodyPr/>
                    <a:lstStyle/>
                    <a:p>
                      <a:r>
                        <a:rPr lang="en-US" sz="1600" dirty="0"/>
                        <a:t>Base technologique appropriée et conviviale</a:t>
                      </a:r>
                      <a:endParaRPr lang="fr-CA" sz="1600" dirty="0"/>
                    </a:p>
                  </a:txBody>
                  <a:tcPr marT="45710" marB="45710"/>
                </a:tc>
                <a:tc>
                  <a:txBody>
                    <a:bodyPr/>
                    <a:lstStyle/>
                    <a:p>
                      <a:endParaRPr lang="en-US" sz="1800" dirty="0"/>
                    </a:p>
                  </a:txBody>
                  <a:tcPr marT="45710" marB="45710"/>
                </a:tc>
                <a:tc>
                  <a:txBody>
                    <a:bodyPr/>
                    <a:lstStyle/>
                    <a:p>
                      <a:pPr algn="ctr"/>
                      <a:r>
                        <a:rPr lang="en-US" sz="1800" dirty="0"/>
                        <a:t>X</a:t>
                      </a:r>
                      <a:endParaRPr lang="fr-CA" sz="1800" dirty="0"/>
                    </a:p>
                  </a:txBody>
                  <a:tcPr marT="45710" marB="45710"/>
                </a:tc>
                <a:tc>
                  <a:txBody>
                    <a:bodyPr/>
                    <a:lstStyle/>
                    <a:p>
                      <a:pPr algn="ctr"/>
                      <a:r>
                        <a:rPr lang="en-US" sz="1800" dirty="0"/>
                        <a:t>X</a:t>
                      </a:r>
                      <a:endParaRPr lang="fr-CA" sz="1800" dirty="0"/>
                    </a:p>
                  </a:txBody>
                  <a:tcPr marT="45710" marB="45710"/>
                </a:tc>
                <a:extLst>
                  <a:ext uri="{0D108BD9-81ED-4DB2-BD59-A6C34878D82A}">
                    <a16:rowId xmlns:a16="http://schemas.microsoft.com/office/drawing/2014/main" val="10004"/>
                  </a:ext>
                </a:extLst>
              </a:tr>
              <a:tr h="580868">
                <a:tc>
                  <a:txBody>
                    <a:bodyPr/>
                    <a:lstStyle/>
                    <a:p>
                      <a:r>
                        <a:rPr lang="en-US" sz="1600" dirty="0"/>
                        <a:t>Volontaire et informel</a:t>
                      </a:r>
                      <a:endParaRPr lang="fr-CA" sz="1600" dirty="0"/>
                    </a:p>
                  </a:txBody>
                  <a:tcPr marT="45710" marB="45710"/>
                </a:tc>
                <a:tc>
                  <a:txBody>
                    <a:bodyPr/>
                    <a:lstStyle/>
                    <a:p>
                      <a:endParaRPr lang="en-US" sz="1800" dirty="0"/>
                    </a:p>
                  </a:txBody>
                  <a:tcPr marT="45710" marB="45710"/>
                </a:tc>
                <a:tc>
                  <a:txBody>
                    <a:bodyPr/>
                    <a:lstStyle/>
                    <a:p>
                      <a:pPr algn="ctr"/>
                      <a:r>
                        <a:rPr lang="en-US" sz="1800" dirty="0"/>
                        <a:t>X</a:t>
                      </a:r>
                      <a:endParaRPr lang="fr-CA" sz="1800" dirty="0"/>
                    </a:p>
                  </a:txBody>
                  <a:tcPr marT="45710" marB="45710"/>
                </a:tc>
                <a:tc>
                  <a:txBody>
                    <a:bodyPr/>
                    <a:lstStyle/>
                    <a:p>
                      <a:endParaRPr lang="en-US" sz="1800" dirty="0"/>
                    </a:p>
                  </a:txBody>
                  <a:tcPr marT="45710" marB="45710"/>
                </a:tc>
                <a:extLst>
                  <a:ext uri="{0D108BD9-81ED-4DB2-BD59-A6C34878D82A}">
                    <a16:rowId xmlns:a16="http://schemas.microsoft.com/office/drawing/2014/main" val="10005"/>
                  </a:ext>
                </a:extLst>
              </a:tr>
              <a:tr h="580868">
                <a:tc>
                  <a:txBody>
                    <a:bodyPr/>
                    <a:lstStyle/>
                    <a:p>
                      <a:r>
                        <a:rPr lang="en-US" sz="1600" dirty="0"/>
                        <a:t>Groupe central de membres dédiés</a:t>
                      </a:r>
                      <a:endParaRPr lang="fr-CA" sz="1600" dirty="0"/>
                    </a:p>
                  </a:txBody>
                  <a:tcPr marT="45710" marB="45710"/>
                </a:tc>
                <a:tc>
                  <a:txBody>
                    <a:bodyPr/>
                    <a:lstStyle/>
                    <a:p>
                      <a:endParaRPr lang="en-US" sz="1800" dirty="0"/>
                    </a:p>
                  </a:txBody>
                  <a:tcPr marT="45710" marB="45710"/>
                </a:tc>
                <a:tc>
                  <a:txBody>
                    <a:bodyPr/>
                    <a:lstStyle/>
                    <a:p>
                      <a:pPr algn="ctr"/>
                      <a:r>
                        <a:rPr lang="en-US" sz="1800" dirty="0"/>
                        <a:t>X</a:t>
                      </a:r>
                      <a:endParaRPr lang="fr-CA" sz="1800" dirty="0"/>
                    </a:p>
                  </a:txBody>
                  <a:tcPr marT="45710" marB="45710"/>
                </a:tc>
                <a:tc>
                  <a:txBody>
                    <a:bodyPr/>
                    <a:lstStyle/>
                    <a:p>
                      <a:endParaRPr lang="en-US" sz="1800" dirty="0"/>
                    </a:p>
                  </a:txBody>
                  <a:tcPr marT="45710" marB="45710"/>
                </a:tc>
                <a:extLst>
                  <a:ext uri="{0D108BD9-81ED-4DB2-BD59-A6C34878D82A}">
                    <a16:rowId xmlns:a16="http://schemas.microsoft.com/office/drawing/2014/main" val="10006"/>
                  </a:ext>
                </a:extLst>
              </a:tr>
            </a:tbl>
          </a:graphicData>
        </a:graphic>
      </p:graphicFrame>
      <p:sp>
        <p:nvSpPr>
          <p:cNvPr id="3" name="TextBox 2"/>
          <p:cNvSpPr txBox="1"/>
          <p:nvPr>
            <p:custDataLst>
              <p:tags r:id="rId3"/>
            </p:custDataLst>
          </p:nvPr>
        </p:nvSpPr>
        <p:spPr>
          <a:xfrm>
            <a:off x="0" y="0"/>
            <a:ext cx="3810000" cy="1270000"/>
          </a:xfrm>
          <a:prstGeom prst="rect">
            <a:avLst/>
          </a:prstGeom>
          <a:noFill/>
        </p:spPr>
        <p:txBody>
          <a:bodyPr vert="horz" rtlCol="0">
            <a:spAutoFit/>
          </a:bodyPr>
          <a:lstStyle/>
          <a:p>
            <a:endParaRPr lang="en-C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en-CA" dirty="0">
                <a:solidFill>
                  <a:schemeClr val="accent4"/>
                </a:solidFill>
              </a:rPr>
              <a:t>Les facteurs de succès communs à tous les types de collaboration</a:t>
            </a:r>
            <a:endParaRPr lang="fr-CA" dirty="0">
              <a:solidFill>
                <a:schemeClr val="accent4"/>
              </a:solidFill>
            </a:endParaRPr>
          </a:p>
        </p:txBody>
      </p:sp>
      <p:sp>
        <p:nvSpPr>
          <p:cNvPr id="3" name="Content Placeholder 2"/>
          <p:cNvSpPr>
            <a:spLocks noGrp="1"/>
          </p:cNvSpPr>
          <p:nvPr>
            <p:ph idx="1"/>
            <p:custDataLst>
              <p:tags r:id="rId2"/>
            </p:custDataLst>
          </p:nvPr>
        </p:nvSpPr>
        <p:spPr>
          <a:xfrm>
            <a:off x="4211960" y="1988840"/>
            <a:ext cx="4608512" cy="5085184"/>
          </a:xfrm>
        </p:spPr>
        <p:txBody>
          <a:bodyPr/>
          <a:lstStyle/>
          <a:p>
            <a:r>
              <a:rPr lang="fr-CA" sz="2800" dirty="0"/>
              <a:t>But ou objectif commun</a:t>
            </a:r>
          </a:p>
          <a:p>
            <a:r>
              <a:rPr lang="fr-CA" sz="2800" dirty="0"/>
              <a:t>Sujet qui suscite l’intérêt</a:t>
            </a:r>
          </a:p>
          <a:p>
            <a:pPr marL="365760" indent="-283464" eaLnBrk="1" fontAlgn="auto" hangingPunct="1">
              <a:spcAft>
                <a:spcPts val="0"/>
              </a:spcAft>
              <a:buFont typeface="Wingdings 2"/>
              <a:buChar char=""/>
              <a:defRPr/>
            </a:pPr>
            <a:r>
              <a:rPr lang="fr-CA" sz="2800" dirty="0"/>
              <a:t>Interactions régulières qui permettent aux membres de créer des liens et d’instaurer la confiance</a:t>
            </a:r>
          </a:p>
          <a:p>
            <a:pPr marL="365760" indent="-283464" eaLnBrk="1" fontAlgn="auto" hangingPunct="1">
              <a:spcAft>
                <a:spcPts val="0"/>
              </a:spcAft>
              <a:buFont typeface="Wingdings 2"/>
              <a:buChar char=""/>
              <a:defRPr/>
            </a:pPr>
            <a:r>
              <a:rPr lang="fr-CA" sz="2800" dirty="0"/>
              <a:t>Facilitation/leadership</a:t>
            </a:r>
          </a:p>
          <a:p>
            <a:r>
              <a:rPr lang="fr-CA" sz="2800" dirty="0"/>
              <a:t>Ressources de base</a:t>
            </a:r>
          </a:p>
          <a:p>
            <a:endParaRPr lang="fr-CA" sz="2800" dirty="0"/>
          </a:p>
        </p:txBody>
      </p:sp>
      <p:pic>
        <p:nvPicPr>
          <p:cNvPr id="105474"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1395331" y="2420888"/>
            <a:ext cx="2587470" cy="34499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354231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pPr eaLnBrk="1" fontAlgn="auto" hangingPunct="1">
              <a:spcAft>
                <a:spcPts val="0"/>
              </a:spcAft>
              <a:defRPr/>
            </a:pPr>
            <a:r>
              <a:rPr lang="en-CA" dirty="0">
                <a:solidFill>
                  <a:schemeClr val="accent4"/>
                </a:solidFill>
              </a:rPr>
              <a:t>Le lien avec la GC</a:t>
            </a:r>
            <a:endParaRPr lang="fr-CA" dirty="0">
              <a:solidFill>
                <a:schemeClr val="accent4"/>
              </a:solidFill>
            </a:endParaRPr>
          </a:p>
        </p:txBody>
      </p:sp>
      <p:sp>
        <p:nvSpPr>
          <p:cNvPr id="14339" name="Content Placeholder 2"/>
          <p:cNvSpPr>
            <a:spLocks noGrp="1"/>
          </p:cNvSpPr>
          <p:nvPr>
            <p:ph idx="1"/>
            <p:custDataLst>
              <p:tags r:id="rId2"/>
            </p:custDataLst>
          </p:nvPr>
        </p:nvSpPr>
        <p:spPr>
          <a:xfrm>
            <a:off x="1187624" y="1484784"/>
            <a:ext cx="7056784" cy="5184576"/>
          </a:xfrm>
        </p:spPr>
        <p:txBody>
          <a:bodyPr/>
          <a:lstStyle/>
          <a:p>
            <a:pPr eaLnBrk="1" hangingPunct="1"/>
            <a:r>
              <a:rPr lang="fr-CA" altLang="en-US" sz="2800" dirty="0">
                <a:solidFill>
                  <a:srgbClr val="000000"/>
                </a:solidFill>
              </a:rPr>
              <a:t>L’échange des connaissances, la </a:t>
            </a:r>
            <a:r>
              <a:rPr lang="fr-CA" altLang="en-US" sz="2800" dirty="0" err="1">
                <a:solidFill>
                  <a:srgbClr val="000000"/>
                </a:solidFill>
              </a:rPr>
              <a:t>cocréation</a:t>
            </a:r>
            <a:r>
              <a:rPr lang="fr-CA" altLang="en-US" sz="2800" dirty="0">
                <a:solidFill>
                  <a:srgbClr val="000000"/>
                </a:solidFill>
              </a:rPr>
              <a:t> et l’apprentissage sont tous </a:t>
            </a:r>
            <a:r>
              <a:rPr lang="fr-CA" altLang="en-US" sz="2800" dirty="0" err="1">
                <a:solidFill>
                  <a:srgbClr val="000000"/>
                </a:solidFill>
              </a:rPr>
              <a:t>interreliés</a:t>
            </a:r>
            <a:r>
              <a:rPr lang="fr-CA" altLang="en-US" sz="2800" dirty="0">
                <a:solidFill>
                  <a:srgbClr val="000000"/>
                </a:solidFill>
              </a:rPr>
              <a:t> au sein d’un milieu véritablement collaboratif</a:t>
            </a:r>
          </a:p>
          <a:p>
            <a:pPr eaLnBrk="1" hangingPunct="1"/>
            <a:r>
              <a:rPr lang="fr-CA" altLang="en-US" sz="2800" dirty="0">
                <a:solidFill>
                  <a:srgbClr val="000000"/>
                </a:solidFill>
              </a:rPr>
              <a:t>La collaboration crée un contexte partagé qui est essentiel à la GC</a:t>
            </a:r>
          </a:p>
          <a:p>
            <a:pPr eaLnBrk="1" hangingPunct="1"/>
            <a:r>
              <a:rPr lang="fr-CA" altLang="en-US" sz="2800" dirty="0">
                <a:solidFill>
                  <a:srgbClr val="000000"/>
                </a:solidFill>
              </a:rPr>
              <a:t>Contexte partagé : «compréhension commune des </a:t>
            </a:r>
            <a:r>
              <a:rPr lang="fr-CA" altLang="en-US" sz="2800" dirty="0"/>
              <a:t>milieux internes et externes d’une organisation et de la façon dont ces milieux sont reliés» </a:t>
            </a:r>
            <a:r>
              <a:rPr lang="fr-CA" altLang="en-US" dirty="0"/>
              <a:t>(</a:t>
            </a:r>
            <a:r>
              <a:rPr lang="fr-CA" altLang="en-US" sz="2400" dirty="0"/>
              <a:t>Fahey et </a:t>
            </a:r>
            <a:r>
              <a:rPr lang="fr-CA" altLang="en-US" sz="2400" dirty="0" err="1"/>
              <a:t>Prusak</a:t>
            </a:r>
            <a:r>
              <a:rPr lang="fr-CA" altLang="en-US" dirty="0"/>
              <a:t>)</a:t>
            </a:r>
          </a:p>
        </p:txBody>
      </p:sp>
      <p:pic>
        <p:nvPicPr>
          <p:cNvPr id="14340" name="Picture 4"/>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7308304" y="188640"/>
            <a:ext cx="1312167" cy="12965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00.xml><?xml version="1.0" encoding="utf-8"?>
<p:tagLst xmlns:a="http://schemas.openxmlformats.org/drawingml/2006/main" xmlns:r="http://schemas.openxmlformats.org/officeDocument/2006/relationships" xmlns:p="http://schemas.openxmlformats.org/presentationml/2006/main">
  <p:tag name="NUM" val="1"/>
</p:tagLst>
</file>

<file path=ppt/tags/tag101.xml><?xml version="1.0" encoding="utf-8"?>
<p:tagLst xmlns:a="http://schemas.openxmlformats.org/drawingml/2006/main" xmlns:r="http://schemas.openxmlformats.org/officeDocument/2006/relationships" xmlns:p="http://schemas.openxmlformats.org/presentationml/2006/main">
  <p:tag name="NUM" val="2"/>
</p:tagLst>
</file>

<file path=ppt/tags/tag102.xml><?xml version="1.0" encoding="utf-8"?>
<p:tagLst xmlns:a="http://schemas.openxmlformats.org/drawingml/2006/main" xmlns:r="http://schemas.openxmlformats.org/officeDocument/2006/relationships" xmlns:p="http://schemas.openxmlformats.org/presentationml/2006/main">
  <p:tag name="NUM" val="3"/>
</p:tagLst>
</file>

<file path=ppt/tags/tag103.xml><?xml version="1.0" encoding="utf-8"?>
<p:tagLst xmlns:a="http://schemas.openxmlformats.org/drawingml/2006/main" xmlns:r="http://schemas.openxmlformats.org/officeDocument/2006/relationships" xmlns:p="http://schemas.openxmlformats.org/presentationml/2006/main">
  <p:tag name="NUM" val="1"/>
</p:tagLst>
</file>

<file path=ppt/tags/tag104.xml><?xml version="1.0" encoding="utf-8"?>
<p:tagLst xmlns:a="http://schemas.openxmlformats.org/drawingml/2006/main" xmlns:r="http://schemas.openxmlformats.org/officeDocument/2006/relationships" xmlns:p="http://schemas.openxmlformats.org/presentationml/2006/main">
  <p:tag name="NUM" val="2"/>
</p:tagLst>
</file>

<file path=ppt/tags/tag105.xml><?xml version="1.0" encoding="utf-8"?>
<p:tagLst xmlns:a="http://schemas.openxmlformats.org/drawingml/2006/main" xmlns:r="http://schemas.openxmlformats.org/officeDocument/2006/relationships" xmlns:p="http://schemas.openxmlformats.org/presentationml/2006/main">
  <p:tag name="NUM" val="3"/>
</p:tagLst>
</file>

<file path=ppt/tags/tag106.xml><?xml version="1.0" encoding="utf-8"?>
<p:tagLst xmlns:a="http://schemas.openxmlformats.org/drawingml/2006/main" xmlns:r="http://schemas.openxmlformats.org/officeDocument/2006/relationships" xmlns:p="http://schemas.openxmlformats.org/presentationml/2006/main">
  <p:tag name="NUM" val="1"/>
</p:tagLst>
</file>

<file path=ppt/tags/tag107.xml><?xml version="1.0" encoding="utf-8"?>
<p:tagLst xmlns:a="http://schemas.openxmlformats.org/drawingml/2006/main" xmlns:r="http://schemas.openxmlformats.org/officeDocument/2006/relationships" xmlns:p="http://schemas.openxmlformats.org/presentationml/2006/main">
  <p:tag name="NUM" val="2"/>
</p:tagLst>
</file>

<file path=ppt/tags/tag108.xml><?xml version="1.0" encoding="utf-8"?>
<p:tagLst xmlns:a="http://schemas.openxmlformats.org/drawingml/2006/main" xmlns:r="http://schemas.openxmlformats.org/officeDocument/2006/relationships" xmlns:p="http://schemas.openxmlformats.org/presentationml/2006/main">
  <p:tag name="NUM" val="3"/>
</p:tagLst>
</file>

<file path=ppt/tags/tag109.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10.xml><?xml version="1.0" encoding="utf-8"?>
<p:tagLst xmlns:a="http://schemas.openxmlformats.org/drawingml/2006/main" xmlns:r="http://schemas.openxmlformats.org/officeDocument/2006/relationships" xmlns:p="http://schemas.openxmlformats.org/presentationml/2006/main">
  <p:tag name="NUM" val="2"/>
</p:tagLst>
</file>

<file path=ppt/tags/tag1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3"/>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3"/>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3"/>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3"/>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NUM" val="3"/>
</p:tagLst>
</file>

<file path=ppt/tags/tag27.xml><?xml version="1.0" encoding="utf-8"?>
<p:tagLst xmlns:a="http://schemas.openxmlformats.org/drawingml/2006/main" xmlns:r="http://schemas.openxmlformats.org/officeDocument/2006/relationships" xmlns:p="http://schemas.openxmlformats.org/presentationml/2006/main">
  <p:tag name="NUM" val="1"/>
</p:tagLst>
</file>

<file path=ppt/tags/tag28.xml><?xml version="1.0" encoding="utf-8"?>
<p:tagLst xmlns:a="http://schemas.openxmlformats.org/drawingml/2006/main" xmlns:r="http://schemas.openxmlformats.org/officeDocument/2006/relationships" xmlns:p="http://schemas.openxmlformats.org/presentationml/2006/main">
  <p:tag name="NUM" val="2"/>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3"/>
</p:tagLst>
</file>

<file path=ppt/tags/tag32.xml><?xml version="1.0" encoding="utf-8"?>
<p:tagLst xmlns:a="http://schemas.openxmlformats.org/drawingml/2006/main" xmlns:r="http://schemas.openxmlformats.org/officeDocument/2006/relationships" xmlns:p="http://schemas.openxmlformats.org/presentationml/2006/main">
  <p:tag name="NUM" val="1"/>
</p:tagLst>
</file>

<file path=ppt/tags/tag33.xml><?xml version="1.0" encoding="utf-8"?>
<p:tagLst xmlns:a="http://schemas.openxmlformats.org/drawingml/2006/main" xmlns:r="http://schemas.openxmlformats.org/officeDocument/2006/relationships" xmlns:p="http://schemas.openxmlformats.org/presentationml/2006/main">
  <p:tag name="NUM" val="2"/>
</p:tagLst>
</file>

<file path=ppt/tags/tag34.xml><?xml version="1.0" encoding="utf-8"?>
<p:tagLst xmlns:a="http://schemas.openxmlformats.org/drawingml/2006/main" xmlns:r="http://schemas.openxmlformats.org/officeDocument/2006/relationships" xmlns:p="http://schemas.openxmlformats.org/presentationml/2006/main">
  <p:tag name="NUM" val="3"/>
</p:tagLst>
</file>

<file path=ppt/tags/tag35.xml><?xml version="1.0" encoding="utf-8"?>
<p:tagLst xmlns:a="http://schemas.openxmlformats.org/drawingml/2006/main" xmlns:r="http://schemas.openxmlformats.org/officeDocument/2006/relationships" xmlns:p="http://schemas.openxmlformats.org/presentationml/2006/main">
  <p:tag name="NUM" val="1"/>
</p:tagLst>
</file>

<file path=ppt/tags/tag36.xml><?xml version="1.0" encoding="utf-8"?>
<p:tagLst xmlns:a="http://schemas.openxmlformats.org/drawingml/2006/main" xmlns:r="http://schemas.openxmlformats.org/officeDocument/2006/relationships" xmlns:p="http://schemas.openxmlformats.org/presentationml/2006/main">
  <p:tag name="NUM" val="2"/>
</p:tagLst>
</file>

<file path=ppt/tags/tag37.xml><?xml version="1.0" encoding="utf-8"?>
<p:tagLst xmlns:a="http://schemas.openxmlformats.org/drawingml/2006/main" xmlns:r="http://schemas.openxmlformats.org/officeDocument/2006/relationships" xmlns:p="http://schemas.openxmlformats.org/presentationml/2006/main">
  <p:tag name="NUM" val="3"/>
</p:tagLst>
</file>

<file path=ppt/tags/tag38.xml><?xml version="1.0" encoding="utf-8"?>
<p:tagLst xmlns:a="http://schemas.openxmlformats.org/drawingml/2006/main" xmlns:r="http://schemas.openxmlformats.org/officeDocument/2006/relationships" xmlns:p="http://schemas.openxmlformats.org/presentationml/2006/main">
  <p:tag name="NUM" val="1"/>
</p:tagLst>
</file>

<file path=ppt/tags/tag39.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3"/>
</p:tagLst>
</file>

<file path=ppt/tags/tag41.xml><?xml version="1.0" encoding="utf-8"?>
<p:tagLst xmlns:a="http://schemas.openxmlformats.org/drawingml/2006/main" xmlns:r="http://schemas.openxmlformats.org/officeDocument/2006/relationships" xmlns:p="http://schemas.openxmlformats.org/presentationml/2006/main">
  <p:tag name="NUM" val="1"/>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3"/>
</p:tagLst>
</file>

<file path=ppt/tags/tag45.xml><?xml version="1.0" encoding="utf-8"?>
<p:tagLst xmlns:a="http://schemas.openxmlformats.org/drawingml/2006/main" xmlns:r="http://schemas.openxmlformats.org/officeDocument/2006/relationships" xmlns:p="http://schemas.openxmlformats.org/presentationml/2006/main">
  <p:tag name="NUM" val="1"/>
</p:tagLst>
</file>

<file path=ppt/tags/tag46.xml><?xml version="1.0" encoding="utf-8"?>
<p:tagLst xmlns:a="http://schemas.openxmlformats.org/drawingml/2006/main" xmlns:r="http://schemas.openxmlformats.org/officeDocument/2006/relationships" xmlns:p="http://schemas.openxmlformats.org/presentationml/2006/main">
  <p:tag name="NUM" val="2"/>
</p:tagLst>
</file>

<file path=ppt/tags/tag47.xml><?xml version="1.0" encoding="utf-8"?>
<p:tagLst xmlns:a="http://schemas.openxmlformats.org/drawingml/2006/main" xmlns:r="http://schemas.openxmlformats.org/officeDocument/2006/relationships" xmlns:p="http://schemas.openxmlformats.org/presentationml/2006/main">
  <p:tag name="NUM" val="3"/>
</p:tagLst>
</file>

<file path=ppt/tags/tag48.xml><?xml version="1.0" encoding="utf-8"?>
<p:tagLst xmlns:a="http://schemas.openxmlformats.org/drawingml/2006/main" xmlns:r="http://schemas.openxmlformats.org/officeDocument/2006/relationships" xmlns:p="http://schemas.openxmlformats.org/presentationml/2006/main">
  <p:tag name="NUM" val="1"/>
</p:tagLst>
</file>

<file path=ppt/tags/tag49.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50.xml><?xml version="1.0" encoding="utf-8"?>
<p:tagLst xmlns:a="http://schemas.openxmlformats.org/drawingml/2006/main" xmlns:r="http://schemas.openxmlformats.org/officeDocument/2006/relationships" xmlns:p="http://schemas.openxmlformats.org/presentationml/2006/main">
  <p:tag name="NUM" val="3"/>
</p:tagLst>
</file>

<file path=ppt/tags/tag51.xml><?xml version="1.0" encoding="utf-8"?>
<p:tagLst xmlns:a="http://schemas.openxmlformats.org/drawingml/2006/main" xmlns:r="http://schemas.openxmlformats.org/officeDocument/2006/relationships" xmlns:p="http://schemas.openxmlformats.org/presentationml/2006/main">
  <p:tag name="NUM" val="1"/>
</p:tagLst>
</file>

<file path=ppt/tags/tag52.xml><?xml version="1.0" encoding="utf-8"?>
<p:tagLst xmlns:a="http://schemas.openxmlformats.org/drawingml/2006/main" xmlns:r="http://schemas.openxmlformats.org/officeDocument/2006/relationships" xmlns:p="http://schemas.openxmlformats.org/presentationml/2006/main">
  <p:tag name="NUM" val="2"/>
</p:tagLst>
</file>

<file path=ppt/tags/tag53.xml><?xml version="1.0" encoding="utf-8"?>
<p:tagLst xmlns:a="http://schemas.openxmlformats.org/drawingml/2006/main" xmlns:r="http://schemas.openxmlformats.org/officeDocument/2006/relationships" xmlns:p="http://schemas.openxmlformats.org/presentationml/2006/main">
  <p:tag name="NUM" val="1"/>
</p:tagLst>
</file>

<file path=ppt/tags/tag54.xml><?xml version="1.0" encoding="utf-8"?>
<p:tagLst xmlns:a="http://schemas.openxmlformats.org/drawingml/2006/main" xmlns:r="http://schemas.openxmlformats.org/officeDocument/2006/relationships" xmlns:p="http://schemas.openxmlformats.org/presentationml/2006/main">
  <p:tag name="NUM" val="2"/>
</p:tagLst>
</file>

<file path=ppt/tags/tag55.xml><?xml version="1.0" encoding="utf-8"?>
<p:tagLst xmlns:a="http://schemas.openxmlformats.org/drawingml/2006/main" xmlns:r="http://schemas.openxmlformats.org/officeDocument/2006/relationships" xmlns:p="http://schemas.openxmlformats.org/presentationml/2006/main">
  <p:tag name="NUM" val="1"/>
</p:tagLst>
</file>

<file path=ppt/tags/tag56.xml><?xml version="1.0" encoding="utf-8"?>
<p:tagLst xmlns:a="http://schemas.openxmlformats.org/drawingml/2006/main" xmlns:r="http://schemas.openxmlformats.org/officeDocument/2006/relationships" xmlns:p="http://schemas.openxmlformats.org/presentationml/2006/main">
  <p:tag name="NUM" val="2"/>
</p:tagLst>
</file>

<file path=ppt/tags/tag57.xml><?xml version="1.0" encoding="utf-8"?>
<p:tagLst xmlns:a="http://schemas.openxmlformats.org/drawingml/2006/main" xmlns:r="http://schemas.openxmlformats.org/officeDocument/2006/relationships" xmlns:p="http://schemas.openxmlformats.org/presentationml/2006/main">
  <p:tag name="NUM" val="1"/>
</p:tagLst>
</file>

<file path=ppt/tags/tag58.xml><?xml version="1.0" encoding="utf-8"?>
<p:tagLst xmlns:a="http://schemas.openxmlformats.org/drawingml/2006/main" xmlns:r="http://schemas.openxmlformats.org/officeDocument/2006/relationships" xmlns:p="http://schemas.openxmlformats.org/presentationml/2006/main">
  <p:tag name="NUM" val="2"/>
</p:tagLst>
</file>

<file path=ppt/tags/tag59.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2"/>
</p:tagLst>
</file>

<file path=ppt/tags/tag61.xml><?xml version="1.0" encoding="utf-8"?>
<p:tagLst xmlns:a="http://schemas.openxmlformats.org/drawingml/2006/main" xmlns:r="http://schemas.openxmlformats.org/officeDocument/2006/relationships" xmlns:p="http://schemas.openxmlformats.org/presentationml/2006/main">
  <p:tag name="NUM" val="3"/>
</p:tagLst>
</file>

<file path=ppt/tags/tag62.xml><?xml version="1.0" encoding="utf-8"?>
<p:tagLst xmlns:a="http://schemas.openxmlformats.org/drawingml/2006/main" xmlns:r="http://schemas.openxmlformats.org/officeDocument/2006/relationships" xmlns:p="http://schemas.openxmlformats.org/presentationml/2006/main">
  <p:tag name="NUM" val="1"/>
</p:tagLst>
</file>

<file path=ppt/tags/tag63.xml><?xml version="1.0" encoding="utf-8"?>
<p:tagLst xmlns:a="http://schemas.openxmlformats.org/drawingml/2006/main" xmlns:r="http://schemas.openxmlformats.org/officeDocument/2006/relationships" xmlns:p="http://schemas.openxmlformats.org/presentationml/2006/main">
  <p:tag name="NUM" val="2"/>
</p:tagLst>
</file>

<file path=ppt/tags/tag64.xml><?xml version="1.0" encoding="utf-8"?>
<p:tagLst xmlns:a="http://schemas.openxmlformats.org/drawingml/2006/main" xmlns:r="http://schemas.openxmlformats.org/officeDocument/2006/relationships" xmlns:p="http://schemas.openxmlformats.org/presentationml/2006/main">
  <p:tag name="NUM" val="3"/>
</p:tagLst>
</file>

<file path=ppt/tags/tag65.xml><?xml version="1.0" encoding="utf-8"?>
<p:tagLst xmlns:a="http://schemas.openxmlformats.org/drawingml/2006/main" xmlns:r="http://schemas.openxmlformats.org/officeDocument/2006/relationships" xmlns:p="http://schemas.openxmlformats.org/presentationml/2006/main">
  <p:tag name="NUM" val="4"/>
</p:tagLst>
</file>

<file path=ppt/tags/tag66.xml><?xml version="1.0" encoding="utf-8"?>
<p:tagLst xmlns:a="http://schemas.openxmlformats.org/drawingml/2006/main" xmlns:r="http://schemas.openxmlformats.org/officeDocument/2006/relationships" xmlns:p="http://schemas.openxmlformats.org/presentationml/2006/main">
  <p:tag name="NUM" val="5"/>
</p:tagLst>
</file>

<file path=ppt/tags/tag67.xml><?xml version="1.0" encoding="utf-8"?>
<p:tagLst xmlns:a="http://schemas.openxmlformats.org/drawingml/2006/main" xmlns:r="http://schemas.openxmlformats.org/officeDocument/2006/relationships" xmlns:p="http://schemas.openxmlformats.org/presentationml/2006/main">
  <p:tag name="NUM" val="1"/>
</p:tagLst>
</file>

<file path=ppt/tags/tag68.xml><?xml version="1.0" encoding="utf-8"?>
<p:tagLst xmlns:a="http://schemas.openxmlformats.org/drawingml/2006/main" xmlns:r="http://schemas.openxmlformats.org/officeDocument/2006/relationships" xmlns:p="http://schemas.openxmlformats.org/presentationml/2006/main">
  <p:tag name="NUM" val="2"/>
</p:tagLst>
</file>

<file path=ppt/tags/tag69.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NUM" val="1"/>
</p:tagLst>
</file>

<file path=ppt/tags/tag71.xml><?xml version="1.0" encoding="utf-8"?>
<p:tagLst xmlns:a="http://schemas.openxmlformats.org/drawingml/2006/main" xmlns:r="http://schemas.openxmlformats.org/officeDocument/2006/relationships" xmlns:p="http://schemas.openxmlformats.org/presentationml/2006/main">
  <p:tag name="NUM" val="2"/>
</p:tagLst>
</file>

<file path=ppt/tags/tag72.xml><?xml version="1.0" encoding="utf-8"?>
<p:tagLst xmlns:a="http://schemas.openxmlformats.org/drawingml/2006/main" xmlns:r="http://schemas.openxmlformats.org/officeDocument/2006/relationships" xmlns:p="http://schemas.openxmlformats.org/presentationml/2006/main">
  <p:tag name="NUM" val="3"/>
</p:tagLst>
</file>

<file path=ppt/tags/tag73.xml><?xml version="1.0" encoding="utf-8"?>
<p:tagLst xmlns:a="http://schemas.openxmlformats.org/drawingml/2006/main" xmlns:r="http://schemas.openxmlformats.org/officeDocument/2006/relationships" xmlns:p="http://schemas.openxmlformats.org/presentationml/2006/main">
  <p:tag name="NUM" val="1"/>
</p:tagLst>
</file>

<file path=ppt/tags/tag74.xml><?xml version="1.0" encoding="utf-8"?>
<p:tagLst xmlns:a="http://schemas.openxmlformats.org/drawingml/2006/main" xmlns:r="http://schemas.openxmlformats.org/officeDocument/2006/relationships" xmlns:p="http://schemas.openxmlformats.org/presentationml/2006/main">
  <p:tag name="NUM" val="2"/>
</p:tagLst>
</file>

<file path=ppt/tags/tag75.xml><?xml version="1.0" encoding="utf-8"?>
<p:tagLst xmlns:a="http://schemas.openxmlformats.org/drawingml/2006/main" xmlns:r="http://schemas.openxmlformats.org/officeDocument/2006/relationships" xmlns:p="http://schemas.openxmlformats.org/presentationml/2006/main">
  <p:tag name="NUM" val="3"/>
</p:tagLst>
</file>

<file path=ppt/tags/tag76.xml><?xml version="1.0" encoding="utf-8"?>
<p:tagLst xmlns:a="http://schemas.openxmlformats.org/drawingml/2006/main" xmlns:r="http://schemas.openxmlformats.org/officeDocument/2006/relationships" xmlns:p="http://schemas.openxmlformats.org/presentationml/2006/main">
  <p:tag name="NUM" val="1"/>
</p:tagLst>
</file>

<file path=ppt/tags/tag77.xml><?xml version="1.0" encoding="utf-8"?>
<p:tagLst xmlns:a="http://schemas.openxmlformats.org/drawingml/2006/main" xmlns:r="http://schemas.openxmlformats.org/officeDocument/2006/relationships" xmlns:p="http://schemas.openxmlformats.org/presentationml/2006/main">
  <p:tag name="NUM" val="2"/>
</p:tagLst>
</file>

<file path=ppt/tags/tag78.xml><?xml version="1.0" encoding="utf-8"?>
<p:tagLst xmlns:a="http://schemas.openxmlformats.org/drawingml/2006/main" xmlns:r="http://schemas.openxmlformats.org/officeDocument/2006/relationships" xmlns:p="http://schemas.openxmlformats.org/presentationml/2006/main">
  <p:tag name="NUM" val="3"/>
</p:tagLst>
</file>

<file path=ppt/tags/tag79.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80.xml><?xml version="1.0" encoding="utf-8"?>
<p:tagLst xmlns:a="http://schemas.openxmlformats.org/drawingml/2006/main" xmlns:r="http://schemas.openxmlformats.org/officeDocument/2006/relationships" xmlns:p="http://schemas.openxmlformats.org/presentationml/2006/main">
  <p:tag name="NUM" val="2"/>
</p:tagLst>
</file>

<file path=ppt/tags/tag81.xml><?xml version="1.0" encoding="utf-8"?>
<p:tagLst xmlns:a="http://schemas.openxmlformats.org/drawingml/2006/main" xmlns:r="http://schemas.openxmlformats.org/officeDocument/2006/relationships" xmlns:p="http://schemas.openxmlformats.org/presentationml/2006/main">
  <p:tag name="NUM" val="3"/>
</p:tagLst>
</file>

<file path=ppt/tags/tag82.xml><?xml version="1.0" encoding="utf-8"?>
<p:tagLst xmlns:a="http://schemas.openxmlformats.org/drawingml/2006/main" xmlns:r="http://schemas.openxmlformats.org/officeDocument/2006/relationships" xmlns:p="http://schemas.openxmlformats.org/presentationml/2006/main">
  <p:tag name="NUM" val="1"/>
</p:tagLst>
</file>

<file path=ppt/tags/tag83.xml><?xml version="1.0" encoding="utf-8"?>
<p:tagLst xmlns:a="http://schemas.openxmlformats.org/drawingml/2006/main" xmlns:r="http://schemas.openxmlformats.org/officeDocument/2006/relationships" xmlns:p="http://schemas.openxmlformats.org/presentationml/2006/main">
  <p:tag name="NUM" val="2"/>
</p:tagLst>
</file>

<file path=ppt/tags/tag84.xml><?xml version="1.0" encoding="utf-8"?>
<p:tagLst xmlns:a="http://schemas.openxmlformats.org/drawingml/2006/main" xmlns:r="http://schemas.openxmlformats.org/officeDocument/2006/relationships" xmlns:p="http://schemas.openxmlformats.org/presentationml/2006/main">
  <p:tag name="NUM" val="3"/>
</p:tagLst>
</file>

<file path=ppt/tags/tag85.xml><?xml version="1.0" encoding="utf-8"?>
<p:tagLst xmlns:a="http://schemas.openxmlformats.org/drawingml/2006/main" xmlns:r="http://schemas.openxmlformats.org/officeDocument/2006/relationships" xmlns:p="http://schemas.openxmlformats.org/presentationml/2006/main">
  <p:tag name="NUM" val="1"/>
</p:tagLst>
</file>

<file path=ppt/tags/tag86.xml><?xml version="1.0" encoding="utf-8"?>
<p:tagLst xmlns:a="http://schemas.openxmlformats.org/drawingml/2006/main" xmlns:r="http://schemas.openxmlformats.org/officeDocument/2006/relationships" xmlns:p="http://schemas.openxmlformats.org/presentationml/2006/main">
  <p:tag name="NUM" val="2"/>
</p:tagLst>
</file>

<file path=ppt/tags/tag87.xml><?xml version="1.0" encoding="utf-8"?>
<p:tagLst xmlns:a="http://schemas.openxmlformats.org/drawingml/2006/main" xmlns:r="http://schemas.openxmlformats.org/officeDocument/2006/relationships" xmlns:p="http://schemas.openxmlformats.org/presentationml/2006/main">
  <p:tag name="NUM" val="3"/>
</p:tagLst>
</file>

<file path=ppt/tags/tag88.xml><?xml version="1.0" encoding="utf-8"?>
<p:tagLst xmlns:a="http://schemas.openxmlformats.org/drawingml/2006/main" xmlns:r="http://schemas.openxmlformats.org/officeDocument/2006/relationships" xmlns:p="http://schemas.openxmlformats.org/presentationml/2006/main">
  <p:tag name="NUM" val="1"/>
</p:tagLst>
</file>

<file path=ppt/tags/tag89.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ags/tag90.xml><?xml version="1.0" encoding="utf-8"?>
<p:tagLst xmlns:a="http://schemas.openxmlformats.org/drawingml/2006/main" xmlns:r="http://schemas.openxmlformats.org/officeDocument/2006/relationships" xmlns:p="http://schemas.openxmlformats.org/presentationml/2006/main">
  <p:tag name="NUM" val="2"/>
</p:tagLst>
</file>

<file path=ppt/tags/tag91.xml><?xml version="1.0" encoding="utf-8"?>
<p:tagLst xmlns:a="http://schemas.openxmlformats.org/drawingml/2006/main" xmlns:r="http://schemas.openxmlformats.org/officeDocument/2006/relationships" xmlns:p="http://schemas.openxmlformats.org/presentationml/2006/main">
  <p:tag name="NUM" val="3"/>
</p:tagLst>
</file>

<file path=ppt/tags/tag92.xml><?xml version="1.0" encoding="utf-8"?>
<p:tagLst xmlns:a="http://schemas.openxmlformats.org/drawingml/2006/main" xmlns:r="http://schemas.openxmlformats.org/officeDocument/2006/relationships" xmlns:p="http://schemas.openxmlformats.org/presentationml/2006/main">
  <p:tag name="NUM" val="1"/>
</p:tagLst>
</file>

<file path=ppt/tags/tag93.xml><?xml version="1.0" encoding="utf-8"?>
<p:tagLst xmlns:a="http://schemas.openxmlformats.org/drawingml/2006/main" xmlns:r="http://schemas.openxmlformats.org/officeDocument/2006/relationships" xmlns:p="http://schemas.openxmlformats.org/presentationml/2006/main">
  <p:tag name="NUM" val="2"/>
</p:tagLst>
</file>

<file path=ppt/tags/tag94.xml><?xml version="1.0" encoding="utf-8"?>
<p:tagLst xmlns:a="http://schemas.openxmlformats.org/drawingml/2006/main" xmlns:r="http://schemas.openxmlformats.org/officeDocument/2006/relationships" xmlns:p="http://schemas.openxmlformats.org/presentationml/2006/main">
  <p:tag name="NUM" val="3"/>
</p:tagLst>
</file>

<file path=ppt/tags/tag95.xml><?xml version="1.0" encoding="utf-8"?>
<p:tagLst xmlns:a="http://schemas.openxmlformats.org/drawingml/2006/main" xmlns:r="http://schemas.openxmlformats.org/officeDocument/2006/relationships" xmlns:p="http://schemas.openxmlformats.org/presentationml/2006/main">
  <p:tag name="NUM" val="1"/>
</p:tagLst>
</file>

<file path=ppt/tags/tag96.xml><?xml version="1.0" encoding="utf-8"?>
<p:tagLst xmlns:a="http://schemas.openxmlformats.org/drawingml/2006/main" xmlns:r="http://schemas.openxmlformats.org/officeDocument/2006/relationships" xmlns:p="http://schemas.openxmlformats.org/presentationml/2006/main">
  <p:tag name="NUM" val="2"/>
</p:tagLst>
</file>

<file path=ppt/tags/tag97.xml><?xml version="1.0" encoding="utf-8"?>
<p:tagLst xmlns:a="http://schemas.openxmlformats.org/drawingml/2006/main" xmlns:r="http://schemas.openxmlformats.org/officeDocument/2006/relationships" xmlns:p="http://schemas.openxmlformats.org/presentationml/2006/main">
  <p:tag name="NUM" val="1"/>
</p:tagLst>
</file>

<file path=ppt/tags/tag98.xml><?xml version="1.0" encoding="utf-8"?>
<p:tagLst xmlns:a="http://schemas.openxmlformats.org/drawingml/2006/main" xmlns:r="http://schemas.openxmlformats.org/officeDocument/2006/relationships" xmlns:p="http://schemas.openxmlformats.org/presentationml/2006/main">
  <p:tag name="NUM" val="2"/>
</p:tagLst>
</file>

<file path=ppt/tags/tag99.xml><?xml version="1.0" encoding="utf-8"?>
<p:tagLst xmlns:a="http://schemas.openxmlformats.org/drawingml/2006/main" xmlns:r="http://schemas.openxmlformats.org/officeDocument/2006/relationships" xmlns:p="http://schemas.openxmlformats.org/presentationml/2006/main">
  <p:tag name="NUM" val="3"/>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3518</TotalTime>
  <Words>1911</Words>
  <Application>Microsoft Office PowerPoint</Application>
  <PresentationFormat>On-screen Show (4:3)</PresentationFormat>
  <Paragraphs>436</Paragraphs>
  <Slides>42</Slides>
  <Notes>41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42</vt:i4>
      </vt:variant>
    </vt:vector>
  </HeadingPairs>
  <TitlesOfParts>
    <vt:vector size="48" baseType="lpstr">
      <vt:lpstr>Arial</vt:lpstr>
      <vt:lpstr>Calibri</vt:lpstr>
      <vt:lpstr>Gill Sans MT</vt:lpstr>
      <vt:lpstr>Verdana</vt:lpstr>
      <vt:lpstr>Wingdings 2</vt:lpstr>
      <vt:lpstr>Solstice</vt:lpstr>
      <vt:lpstr>La collaboration et l'échange des connaissances</vt:lpstr>
      <vt:lpstr>Aperçu du Module 5</vt:lpstr>
      <vt:lpstr>Pourquoi collaborer?</vt:lpstr>
      <vt:lpstr>Collaboration en équipe </vt:lpstr>
      <vt:lpstr> Collaboration en réseau </vt:lpstr>
      <vt:lpstr> Collaboration en communauté </vt:lpstr>
      <vt:lpstr>Éléments particuliers des types de collaboration </vt:lpstr>
      <vt:lpstr>Les facteurs de succès communs à tous les types de collaboration</vt:lpstr>
      <vt:lpstr>Le lien avec la GC</vt:lpstr>
      <vt:lpstr>Les communautés de pratique (CdP)</vt:lpstr>
      <vt:lpstr>Le but des CdP</vt:lpstr>
      <vt:lpstr>Les défis des CdP</vt:lpstr>
      <vt:lpstr>Exemple d’une CdP en développement</vt:lpstr>
      <vt:lpstr>Exemple en développement agricole et rural (DAR)</vt:lpstr>
      <vt:lpstr>Questions? Commentaires?</vt:lpstr>
      <vt:lpstr>Faciliter l'échange des connaissances</vt:lpstr>
      <vt:lpstr>Le rôle du facilitateur dans l’échange des connaissances</vt:lpstr>
      <vt:lpstr>Les compétences de base en facilitation</vt:lpstr>
      <vt:lpstr>Exercice : les compétences en facilitation</vt:lpstr>
      <vt:lpstr>Exercice : les compétences en facilitation</vt:lpstr>
      <vt:lpstr>Exercice : les compétences en facilitation</vt:lpstr>
      <vt:lpstr>Exercice : les compétences en facilitation</vt:lpstr>
      <vt:lpstr>Exercice : les compétences en facilitation</vt:lpstr>
      <vt:lpstr>Méthodes d'échange des connaissances</vt:lpstr>
      <vt:lpstr>Avant d'utiliser ces méthodes</vt:lpstr>
      <vt:lpstr>Quand utiliser ces méthodes?</vt:lpstr>
      <vt:lpstr>Méthode du Café du monde</vt:lpstr>
      <vt:lpstr>La méthode du forum ouvert (Open Space)</vt:lpstr>
      <vt:lpstr>Foire des connaissances</vt:lpstr>
      <vt:lpstr>Méthode du cercle excentrique (variation ouverte)</vt:lpstr>
      <vt:lpstr>Exercice : cercle excentrique</vt:lpstr>
      <vt:lpstr>Questions? Commentaires?</vt:lpstr>
      <vt:lpstr>Un mot sur la facilitation en ligne</vt:lpstr>
      <vt:lpstr>Les technologies pour l'échange des connaissances</vt:lpstr>
      <vt:lpstr>Logiciel de groupe : rassembler les outils</vt:lpstr>
      <vt:lpstr>Logiciel de groupe : rassembler les outils </vt:lpstr>
      <vt:lpstr>Partage entre collègues</vt:lpstr>
      <vt:lpstr>Outils pour réunion/conférences Web</vt:lpstr>
      <vt:lpstr>Espace en ligne pour une CdP : réseaux sociaux</vt:lpstr>
      <vt:lpstr>Discussion de groupe : les outils Web pour l'échange des connaissances</vt:lpstr>
      <vt:lpstr>Questions? Commentaires?</vt:lpstr>
      <vt:lpstr>Crédits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Knowledge Management (KM)</dc:title>
  <dc:creator>lucie</dc:creator>
  <cp:lastModifiedBy>Ballantyne, Peter (ILRI)</cp:lastModifiedBy>
  <cp:revision>712</cp:revision>
  <dcterms:created xsi:type="dcterms:W3CDTF">2014-09-03T09:12:35Z</dcterms:created>
  <dcterms:modified xsi:type="dcterms:W3CDTF">2019-07-24T09:02:40Z</dcterms:modified>
</cp:coreProperties>
</file>