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7" r:id="rId2"/>
    <p:sldId id="295" r:id="rId3"/>
    <p:sldId id="346" r:id="rId4"/>
    <p:sldId id="345" r:id="rId5"/>
    <p:sldId id="350" r:id="rId6"/>
    <p:sldId id="348" r:id="rId7"/>
    <p:sldId id="35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48" y="48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ossier%20Laminou\Bado\Projet%20IFAD\Protocol\Global%20analysis\Dori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R&#233;sultats%20des%20productions\Caract&#233;risation%20des%20sites%20BD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[Dori Data.xlsx]Sheet4!PivotTable7</c:name>
    <c:fmtId val="-1"/>
  </c:pivotSource>
  <c:chart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Sheet4!$B$1:$B$2</c:f>
              <c:strCache>
                <c:ptCount val="1"/>
                <c:pt idx="0">
                  <c:v>Compost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Sheet4!$A$3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Sheet4!$B$3</c:f>
              <c:numCache>
                <c:formatCode>General</c:formatCode>
                <c:ptCount val="1"/>
                <c:pt idx="0">
                  <c:v>158.3333333333334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C4-4B0D-A6D6-0664EA33F6A7}"/>
            </c:ext>
          </c:extLst>
        </c:ser>
        <c:ser>
          <c:idx val="1"/>
          <c:order val="1"/>
          <c:tx>
            <c:strRef>
              <c:f>Sheet4!$C$1:$C$2</c:f>
              <c:strCache>
                <c:ptCount val="1"/>
                <c:pt idx="0">
                  <c:v>Control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Sheet4!$A$3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Sheet4!$C$3</c:f>
              <c:numCache>
                <c:formatCode>General</c:formatCode>
                <c:ptCount val="1"/>
                <c:pt idx="0">
                  <c:v>79.166666666666671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C4-4B0D-A6D6-0664EA33F6A7}"/>
            </c:ext>
          </c:extLst>
        </c:ser>
        <c:ser>
          <c:idx val="2"/>
          <c:order val="2"/>
          <c:tx>
            <c:strRef>
              <c:f>Sheet4!$D$1:$D$2</c:f>
              <c:strCache>
                <c:ptCount val="1"/>
                <c:pt idx="0">
                  <c:v>NPK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Sheet4!$A$3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Sheet4!$D$3</c:f>
              <c:numCache>
                <c:formatCode>General</c:formatCode>
                <c:ptCount val="1"/>
                <c:pt idx="0">
                  <c:v>325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C4-4B0D-A6D6-0664EA33F6A7}"/>
            </c:ext>
          </c:extLst>
        </c:ser>
        <c:ser>
          <c:idx val="3"/>
          <c:order val="3"/>
          <c:tx>
            <c:strRef>
              <c:f>Sheet4!$E$1:$E$2</c:f>
              <c:strCache>
                <c:ptCount val="1"/>
                <c:pt idx="0">
                  <c:v>Compost+ NPK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Sheet4!$A$3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Sheet4!$E$3</c:f>
              <c:numCache>
                <c:formatCode>General</c:formatCode>
                <c:ptCount val="1"/>
                <c:pt idx="0">
                  <c:v>483.33333333333331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5C4-4B0D-A6D6-0664EA33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0148536"/>
        <c:axId val="-2100145816"/>
      </c:barChart>
      <c:catAx>
        <c:axId val="-210014853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00145816"/>
        <c:crosses val="autoZero"/>
        <c:auto val="1"/>
        <c:lblAlgn val="ctr"/>
        <c:lblOffset val="100"/>
        <c:noMultiLvlLbl val="0"/>
      </c:catAx>
      <c:valAx>
        <c:axId val="-21001458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 sz="1000" b="0" i="0" u="none" strike="noStrike" baseline="0">
                    <a:effectLst/>
                  </a:rPr>
                  <a:t>Grain yield (kg ha-1)</a:t>
                </a:r>
                <a:endParaRPr lang="fr-F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00148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124409034234896"/>
          <c:y val="0.295528579760863"/>
          <c:w val="0.233203673525335"/>
          <c:h val="0.37190580344123703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title>
      <c:tx>
        <c:rich>
          <a:bodyPr rot="0" vert="horz"/>
          <a:lstStyle/>
          <a:p>
            <a:pPr>
              <a:defRPr sz="1800"/>
            </a:pPr>
            <a:r>
              <a:rPr lang="en-US" sz="1800" dirty="0"/>
              <a:t>Revenue $US/women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'Revenu par ha par campagne par '!$B$56</c:f>
              <c:strCache>
                <c:ptCount val="1"/>
                <c:pt idx="0">
                  <c:v>Revenus par exploitante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K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'Revenu par ha par campagne par '!$A$57:$A$59</c:f>
              <c:strCache>
                <c:ptCount val="3"/>
                <c:pt idx="0">
                  <c:v>Kassama</c:v>
                </c:pt>
                <c:pt idx="1">
                  <c:v>Toumandé</c:v>
                </c:pt>
                <c:pt idx="2">
                  <c:v>SakalGonga</c:v>
                </c:pt>
              </c:strCache>
            </c:strRef>
          </c:cat>
          <c:val>
            <c:numRef>
              <c:f>'Revenu par ha par campagne par '!$B$57:$B$59</c:f>
              <c:numCache>
                <c:formatCode>0</c:formatCode>
                <c:ptCount val="3"/>
                <c:pt idx="0">
                  <c:v>108.8516260162602</c:v>
                </c:pt>
                <c:pt idx="1">
                  <c:v>104.4599303135888</c:v>
                </c:pt>
                <c:pt idx="2">
                  <c:v>96.112078977932498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16-407E-B3AD-FA478873B31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-2103617880"/>
        <c:axId val="-2103609608"/>
      </c:barChart>
      <c:catAx>
        <c:axId val="-2103617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400"/>
            </a:pPr>
            <a:endParaRPr lang="en-KE"/>
          </a:p>
        </c:txPr>
        <c:crossAx val="-2103609608"/>
        <c:crosses val="autoZero"/>
        <c:auto val="1"/>
        <c:lblAlgn val="ctr"/>
        <c:lblOffset val="100"/>
        <c:noMultiLvlLbl val="0"/>
      </c:catAx>
      <c:valAx>
        <c:axId val="-2103609608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600"/>
            </a:pPr>
            <a:endParaRPr lang="en-KE"/>
          </a:p>
        </c:txPr>
        <c:crossAx val="-2103617880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solidFill>
      <a:srgbClr val="FFFFFF"/>
    </a:solidFill>
  </c:spPr>
  <c:txPr>
    <a:bodyPr/>
    <a:lstStyle/>
    <a:p>
      <a:pPr>
        <a:defRPr sz="1800">
          <a:solidFill>
            <a:srgbClr val="000000"/>
          </a:solidFill>
        </a:defRPr>
      </a:pPr>
      <a:endParaRPr lang="en-K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BCC4D-D69E-6A4C-9B79-9BC0BE0807D8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135C6-9DAF-784C-9222-213B850E2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84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1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60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8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66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9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30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9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3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0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45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EC0C7-578D-4E7B-AA6C-DE0E156EFFCB}" type="datetimeFigureOut">
              <a:rPr lang="en-US" smtClean="0"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2FD02-AFFE-47CF-930E-D80CE9E2F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3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package" Target="../embeddings/Microsoft_Word_Document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85117" y="611249"/>
            <a:ext cx="7140890" cy="16312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latin typeface="Arial"/>
                <a:cs typeface="Arial"/>
              </a:rPr>
              <a:t>Restoration of Degraded Lands for Food Security and Poverty Reduction in East Africa and the Sahel: </a:t>
            </a:r>
          </a:p>
          <a:p>
            <a:pPr algn="just"/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  <a:p>
            <a:pPr algn="just"/>
            <a:r>
              <a:rPr lang="en-US" sz="2000" b="1" dirty="0">
                <a:solidFill>
                  <a:schemeClr val="bg1"/>
                </a:solidFill>
                <a:latin typeface="Agency FB" pitchFamily="34" charset="0"/>
              </a:rPr>
              <a:t>Taking successes in land restoration to scale</a:t>
            </a:r>
            <a:endParaRPr lang="en-US" sz="2000" dirty="0">
              <a:solidFill>
                <a:schemeClr val="bg1"/>
              </a:solidFill>
            </a:endParaRPr>
          </a:p>
          <a:p>
            <a:pPr algn="just"/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8224" y="2430402"/>
            <a:ext cx="5769862" cy="830997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Agency FB" pitchFamily="34" charset="0"/>
              </a:rPr>
              <a:t>Lessons learnt: </a:t>
            </a:r>
          </a:p>
          <a:p>
            <a:pPr algn="ctr"/>
            <a:r>
              <a:rPr lang="en-US" sz="2000" dirty="0">
                <a:solidFill>
                  <a:srgbClr val="800000"/>
                </a:solidFill>
                <a:latin typeface="Agency FB" pitchFamily="34" charset="0"/>
              </a:rPr>
              <a:t>what works and for whom? </a:t>
            </a:r>
            <a:endParaRPr lang="en-US" sz="2000" dirty="0">
              <a:solidFill>
                <a:srgbClr val="8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833" y="3932773"/>
            <a:ext cx="663879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rgbClr val="5C5C5C"/>
                </a:solidFill>
                <a:cs typeface="Arial" panose="020B0604020202020204" pitchFamily="34" charset="0"/>
              </a:rPr>
              <a:t>Presented by Vincent </a:t>
            </a:r>
            <a:r>
              <a:rPr lang="en-US" sz="2000" dirty="0" err="1">
                <a:solidFill>
                  <a:srgbClr val="5C5C5C"/>
                </a:solidFill>
                <a:cs typeface="Arial" panose="020B0604020202020204" pitchFamily="34" charset="0"/>
              </a:rPr>
              <a:t>Bado</a:t>
            </a:r>
            <a:r>
              <a:rPr lang="en-US" sz="2000" dirty="0">
                <a:solidFill>
                  <a:srgbClr val="5C5C5C"/>
                </a:solidFill>
                <a:cs typeface="Arial" panose="020B0604020202020204" pitchFamily="34" charset="0"/>
              </a:rPr>
              <a:t> and A. Whitbread at the second in webinar series on Land and Natural Resource Governance, Planning and Management, 13 October 2020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87" y="5924845"/>
            <a:ext cx="5727700" cy="7468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030" y="0"/>
            <a:ext cx="45769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018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917" y="283725"/>
            <a:ext cx="10515600" cy="88844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/>
              <a:t>Lessons learnt- ICRISAT, Niger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859" y="1621084"/>
            <a:ext cx="9477179" cy="5120391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Farmers understand the causes of land degradation and they have many requests for technologies and training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Participative identification of technologies with farmers is an excellent approach to engage them in the process of scaling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With 4 years contribution of the project, Niger is probably the champion in the adoption of FMNR in West Africa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Bio-reclamation of degraded lands for organized groups of women is an excellent approach to empowering women 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>
                <a:solidFill>
                  <a:srgbClr val="800000"/>
                </a:solidFill>
              </a:rPr>
              <a:t>Key message</a:t>
            </a:r>
            <a:r>
              <a:rPr lang="en-US" sz="2000" dirty="0"/>
              <a:t>: Involving local communities is a key to taking innovations to scale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92544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917" y="283725"/>
            <a:ext cx="10515600" cy="88844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/>
              <a:t>Lessons learnt- ICRISAT, Niger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355" y="1513269"/>
            <a:ext cx="7360113" cy="695021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800000"/>
                </a:solidFill>
              </a:rPr>
              <a:t>Farmers understand the causes of land degradation and they have many requests for technologies and training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324" y="2494337"/>
            <a:ext cx="6091803" cy="3139321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Decrease of soil fertility (lack of organic and mineral fertilizers, absence of fallow system) are the root causes of land degradation </a:t>
            </a:r>
            <a:r>
              <a:rPr lang="en-US" dirty="0">
                <a:solidFill>
                  <a:srgbClr val="800000"/>
                </a:solidFill>
              </a:rPr>
              <a:t>(80-96% of farmers)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80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High demand for training on composting 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High demand to access to credit to purchase mineral fertilizer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Adoption of the technology of micro dosing of mineral and/or organic fertilizers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92956" y="4003442"/>
            <a:ext cx="1123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FMNR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235685483"/>
              </p:ext>
            </p:extLst>
          </p:nvPr>
        </p:nvGraphicFramePr>
        <p:xfrm>
          <a:off x="7596939" y="3798717"/>
          <a:ext cx="4152838" cy="2906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 descr="PB180029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20862" y="1884567"/>
            <a:ext cx="3452105" cy="214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238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roupe 204"/>
          <p:cNvGrpSpPr/>
          <p:nvPr/>
        </p:nvGrpSpPr>
        <p:grpSpPr>
          <a:xfrm>
            <a:off x="4040150" y="1208113"/>
            <a:ext cx="7583947" cy="5401495"/>
            <a:chOff x="-658523" y="0"/>
            <a:chExt cx="11068589" cy="7973810"/>
          </a:xfrm>
        </p:grpSpPr>
        <p:grpSp>
          <p:nvGrpSpPr>
            <p:cNvPr id="206" name="Groupe 199"/>
            <p:cNvGrpSpPr/>
            <p:nvPr/>
          </p:nvGrpSpPr>
          <p:grpSpPr>
            <a:xfrm>
              <a:off x="4052084" y="4214810"/>
              <a:ext cx="3201037" cy="2071701"/>
              <a:chOff x="3590677" y="4786313"/>
              <a:chExt cx="3201037" cy="2071701"/>
            </a:xfrm>
          </p:grpSpPr>
          <p:sp>
            <p:nvSpPr>
              <p:cNvPr id="327" name="Ellipse 52"/>
              <p:cNvSpPr/>
              <p:nvPr/>
            </p:nvSpPr>
            <p:spPr>
              <a:xfrm>
                <a:off x="3590677" y="5261745"/>
                <a:ext cx="3201037" cy="1596269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grpSp>
            <p:nvGrpSpPr>
              <p:cNvPr id="328" name="Groupe 72"/>
              <p:cNvGrpSpPr/>
              <p:nvPr/>
            </p:nvGrpSpPr>
            <p:grpSpPr>
              <a:xfrm>
                <a:off x="4575634" y="5926857"/>
                <a:ext cx="246235" cy="399068"/>
                <a:chOff x="6572264" y="428604"/>
                <a:chExt cx="285752" cy="857256"/>
              </a:xfrm>
            </p:grpSpPr>
            <p:sp>
              <p:nvSpPr>
                <p:cNvPr id="386" name="Ellipse 385"/>
                <p:cNvSpPr/>
                <p:nvPr/>
              </p:nvSpPr>
              <p:spPr>
                <a:xfrm>
                  <a:off x="6643702" y="428604"/>
                  <a:ext cx="214314" cy="21429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cxnSp>
              <p:nvCxnSpPr>
                <p:cNvPr id="387" name="Connecteur droit 386"/>
                <p:cNvCxnSpPr>
                  <a:stCxn id="386" idx="4"/>
                </p:cNvCxnSpPr>
                <p:nvPr/>
              </p:nvCxnSpPr>
              <p:spPr>
                <a:xfrm rot="5400000">
                  <a:off x="6554395" y="803644"/>
                  <a:ext cx="357214" cy="357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8" name="Connecteur droit 387"/>
                <p:cNvCxnSpPr/>
                <p:nvPr/>
              </p:nvCxnSpPr>
              <p:spPr>
                <a:xfrm rot="5400000">
                  <a:off x="6500826" y="1071546"/>
                  <a:ext cx="285752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9" name="Connecteur droit 388"/>
                <p:cNvCxnSpPr/>
                <p:nvPr/>
              </p:nvCxnSpPr>
              <p:spPr>
                <a:xfrm rot="16200000" flipH="1">
                  <a:off x="6607983" y="1035827"/>
                  <a:ext cx="357190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0" name="Connecteur droit 389"/>
                <p:cNvCxnSpPr/>
                <p:nvPr/>
              </p:nvCxnSpPr>
              <p:spPr>
                <a:xfrm rot="10800000" flipV="1">
                  <a:off x="6572264" y="785794"/>
                  <a:ext cx="142876" cy="7143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1" name="Connecteur droit 390"/>
                <p:cNvCxnSpPr/>
                <p:nvPr/>
              </p:nvCxnSpPr>
              <p:spPr>
                <a:xfrm rot="16200000" flipH="1">
                  <a:off x="6715140" y="785794"/>
                  <a:ext cx="142876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9" name="Groupe 73"/>
              <p:cNvGrpSpPr/>
              <p:nvPr/>
            </p:nvGrpSpPr>
            <p:grpSpPr>
              <a:xfrm>
                <a:off x="4452518" y="5461278"/>
                <a:ext cx="246235" cy="399068"/>
                <a:chOff x="6572264" y="428604"/>
                <a:chExt cx="285752" cy="857256"/>
              </a:xfrm>
            </p:grpSpPr>
            <p:sp>
              <p:nvSpPr>
                <p:cNvPr id="380" name="Ellipse 379"/>
                <p:cNvSpPr/>
                <p:nvPr/>
              </p:nvSpPr>
              <p:spPr>
                <a:xfrm>
                  <a:off x="6643702" y="428604"/>
                  <a:ext cx="214314" cy="21429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cxnSp>
              <p:nvCxnSpPr>
                <p:cNvPr id="381" name="Connecteur droit 380"/>
                <p:cNvCxnSpPr>
                  <a:stCxn id="380" idx="4"/>
                </p:cNvCxnSpPr>
                <p:nvPr/>
              </p:nvCxnSpPr>
              <p:spPr>
                <a:xfrm rot="5400000">
                  <a:off x="6554395" y="803644"/>
                  <a:ext cx="357214" cy="357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2" name="Connecteur droit 381"/>
                <p:cNvCxnSpPr/>
                <p:nvPr/>
              </p:nvCxnSpPr>
              <p:spPr>
                <a:xfrm rot="5400000">
                  <a:off x="6500826" y="1071546"/>
                  <a:ext cx="285752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3" name="Connecteur droit 382"/>
                <p:cNvCxnSpPr/>
                <p:nvPr/>
              </p:nvCxnSpPr>
              <p:spPr>
                <a:xfrm rot="16200000" flipH="1">
                  <a:off x="6607983" y="1035827"/>
                  <a:ext cx="357190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Connecteur droit 383"/>
                <p:cNvCxnSpPr/>
                <p:nvPr/>
              </p:nvCxnSpPr>
              <p:spPr>
                <a:xfrm rot="10800000" flipV="1">
                  <a:off x="6572264" y="785794"/>
                  <a:ext cx="142876" cy="7143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Connecteur droit 384"/>
                <p:cNvCxnSpPr/>
                <p:nvPr/>
              </p:nvCxnSpPr>
              <p:spPr>
                <a:xfrm rot="16200000" flipH="1">
                  <a:off x="6715140" y="785794"/>
                  <a:ext cx="142876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0" name="Groupe 80"/>
              <p:cNvGrpSpPr/>
              <p:nvPr/>
            </p:nvGrpSpPr>
            <p:grpSpPr>
              <a:xfrm>
                <a:off x="5068102" y="5394767"/>
                <a:ext cx="246235" cy="399068"/>
                <a:chOff x="6572264" y="428604"/>
                <a:chExt cx="285752" cy="857256"/>
              </a:xfrm>
            </p:grpSpPr>
            <p:sp>
              <p:nvSpPr>
                <p:cNvPr id="374" name="Ellipse 373"/>
                <p:cNvSpPr/>
                <p:nvPr/>
              </p:nvSpPr>
              <p:spPr>
                <a:xfrm>
                  <a:off x="6643702" y="428604"/>
                  <a:ext cx="214314" cy="21429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cxnSp>
              <p:nvCxnSpPr>
                <p:cNvPr id="375" name="Connecteur droit 374"/>
                <p:cNvCxnSpPr>
                  <a:stCxn id="374" idx="4"/>
                </p:cNvCxnSpPr>
                <p:nvPr/>
              </p:nvCxnSpPr>
              <p:spPr>
                <a:xfrm rot="5400000">
                  <a:off x="6554395" y="803644"/>
                  <a:ext cx="357214" cy="357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" name="Connecteur droit 375"/>
                <p:cNvCxnSpPr/>
                <p:nvPr/>
              </p:nvCxnSpPr>
              <p:spPr>
                <a:xfrm rot="5400000">
                  <a:off x="6500826" y="1071546"/>
                  <a:ext cx="285752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7" name="Connecteur droit 376"/>
                <p:cNvCxnSpPr/>
                <p:nvPr/>
              </p:nvCxnSpPr>
              <p:spPr>
                <a:xfrm rot="16200000" flipH="1">
                  <a:off x="6607983" y="1035827"/>
                  <a:ext cx="357190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Connecteur droit 377"/>
                <p:cNvCxnSpPr/>
                <p:nvPr/>
              </p:nvCxnSpPr>
              <p:spPr>
                <a:xfrm rot="10800000" flipV="1">
                  <a:off x="6572264" y="785794"/>
                  <a:ext cx="142876" cy="7143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Connecteur droit 378"/>
                <p:cNvCxnSpPr/>
                <p:nvPr/>
              </p:nvCxnSpPr>
              <p:spPr>
                <a:xfrm rot="16200000" flipH="1">
                  <a:off x="6715140" y="785794"/>
                  <a:ext cx="142876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1" name="Groupe 87"/>
              <p:cNvGrpSpPr/>
              <p:nvPr/>
            </p:nvGrpSpPr>
            <p:grpSpPr>
              <a:xfrm>
                <a:off x="5683686" y="5527790"/>
                <a:ext cx="246235" cy="399068"/>
                <a:chOff x="6572264" y="428604"/>
                <a:chExt cx="285752" cy="857256"/>
              </a:xfrm>
            </p:grpSpPr>
            <p:sp>
              <p:nvSpPr>
                <p:cNvPr id="368" name="Ellipse 367"/>
                <p:cNvSpPr/>
                <p:nvPr/>
              </p:nvSpPr>
              <p:spPr>
                <a:xfrm>
                  <a:off x="6643702" y="428604"/>
                  <a:ext cx="214314" cy="21429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cxnSp>
              <p:nvCxnSpPr>
                <p:cNvPr id="369" name="Connecteur droit 368"/>
                <p:cNvCxnSpPr>
                  <a:stCxn id="368" idx="4"/>
                </p:cNvCxnSpPr>
                <p:nvPr/>
              </p:nvCxnSpPr>
              <p:spPr>
                <a:xfrm rot="5400000">
                  <a:off x="6554395" y="803644"/>
                  <a:ext cx="357214" cy="357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Connecteur droit 369"/>
                <p:cNvCxnSpPr/>
                <p:nvPr/>
              </p:nvCxnSpPr>
              <p:spPr>
                <a:xfrm rot="5400000">
                  <a:off x="6500826" y="1071546"/>
                  <a:ext cx="285752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Connecteur droit 370"/>
                <p:cNvCxnSpPr/>
                <p:nvPr/>
              </p:nvCxnSpPr>
              <p:spPr>
                <a:xfrm rot="16200000" flipH="1">
                  <a:off x="6607983" y="1035827"/>
                  <a:ext cx="357190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Connecteur droit 371"/>
                <p:cNvCxnSpPr/>
                <p:nvPr/>
              </p:nvCxnSpPr>
              <p:spPr>
                <a:xfrm rot="10800000" flipV="1">
                  <a:off x="6572264" y="785794"/>
                  <a:ext cx="142876" cy="7143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Connecteur droit 372"/>
                <p:cNvCxnSpPr/>
                <p:nvPr/>
              </p:nvCxnSpPr>
              <p:spPr>
                <a:xfrm rot="16200000" flipH="1">
                  <a:off x="6715140" y="785794"/>
                  <a:ext cx="142876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2" name="Groupe 94"/>
              <p:cNvGrpSpPr/>
              <p:nvPr/>
            </p:nvGrpSpPr>
            <p:grpSpPr>
              <a:xfrm>
                <a:off x="3960050" y="5793834"/>
                <a:ext cx="246235" cy="399068"/>
                <a:chOff x="6572264" y="428604"/>
                <a:chExt cx="285752" cy="857256"/>
              </a:xfrm>
            </p:grpSpPr>
            <p:sp>
              <p:nvSpPr>
                <p:cNvPr id="362" name="Ellipse 361"/>
                <p:cNvSpPr/>
                <p:nvPr/>
              </p:nvSpPr>
              <p:spPr>
                <a:xfrm>
                  <a:off x="6643702" y="428604"/>
                  <a:ext cx="214314" cy="21429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cxnSp>
              <p:nvCxnSpPr>
                <p:cNvPr id="363" name="Connecteur droit 362"/>
                <p:cNvCxnSpPr>
                  <a:stCxn id="362" idx="4"/>
                </p:cNvCxnSpPr>
                <p:nvPr/>
              </p:nvCxnSpPr>
              <p:spPr>
                <a:xfrm rot="5400000">
                  <a:off x="6554395" y="803644"/>
                  <a:ext cx="357214" cy="357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Connecteur droit 363"/>
                <p:cNvCxnSpPr/>
                <p:nvPr/>
              </p:nvCxnSpPr>
              <p:spPr>
                <a:xfrm rot="5400000">
                  <a:off x="6500826" y="1071546"/>
                  <a:ext cx="285752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Connecteur droit 364"/>
                <p:cNvCxnSpPr/>
                <p:nvPr/>
              </p:nvCxnSpPr>
              <p:spPr>
                <a:xfrm rot="16200000" flipH="1">
                  <a:off x="6607983" y="1035827"/>
                  <a:ext cx="357190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Connecteur droit 365"/>
                <p:cNvCxnSpPr/>
                <p:nvPr/>
              </p:nvCxnSpPr>
              <p:spPr>
                <a:xfrm rot="10800000" flipV="1">
                  <a:off x="6572264" y="785794"/>
                  <a:ext cx="142876" cy="7143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Connecteur droit 366"/>
                <p:cNvCxnSpPr/>
                <p:nvPr/>
              </p:nvCxnSpPr>
              <p:spPr>
                <a:xfrm rot="16200000" flipH="1">
                  <a:off x="6715140" y="785794"/>
                  <a:ext cx="142876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3" name="Groupe 101"/>
              <p:cNvGrpSpPr/>
              <p:nvPr/>
            </p:nvGrpSpPr>
            <p:grpSpPr>
              <a:xfrm>
                <a:off x="6053036" y="5793834"/>
                <a:ext cx="246235" cy="399068"/>
                <a:chOff x="6572264" y="428604"/>
                <a:chExt cx="285752" cy="857256"/>
              </a:xfrm>
            </p:grpSpPr>
            <p:sp>
              <p:nvSpPr>
                <p:cNvPr id="356" name="Ellipse 355"/>
                <p:cNvSpPr/>
                <p:nvPr/>
              </p:nvSpPr>
              <p:spPr>
                <a:xfrm>
                  <a:off x="6643702" y="428604"/>
                  <a:ext cx="214314" cy="21429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cxnSp>
              <p:nvCxnSpPr>
                <p:cNvPr id="357" name="Connecteur droit 356"/>
                <p:cNvCxnSpPr>
                  <a:stCxn id="356" idx="4"/>
                </p:cNvCxnSpPr>
                <p:nvPr/>
              </p:nvCxnSpPr>
              <p:spPr>
                <a:xfrm rot="5400000">
                  <a:off x="6554395" y="803644"/>
                  <a:ext cx="357214" cy="357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8" name="Connecteur droit 357"/>
                <p:cNvCxnSpPr/>
                <p:nvPr/>
              </p:nvCxnSpPr>
              <p:spPr>
                <a:xfrm rot="5400000">
                  <a:off x="6500826" y="1071546"/>
                  <a:ext cx="285752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Connecteur droit 358"/>
                <p:cNvCxnSpPr/>
                <p:nvPr/>
              </p:nvCxnSpPr>
              <p:spPr>
                <a:xfrm rot="16200000" flipH="1">
                  <a:off x="6607983" y="1035827"/>
                  <a:ext cx="357190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Connecteur droit 359"/>
                <p:cNvCxnSpPr/>
                <p:nvPr/>
              </p:nvCxnSpPr>
              <p:spPr>
                <a:xfrm rot="10800000" flipV="1">
                  <a:off x="6572264" y="785794"/>
                  <a:ext cx="142876" cy="7143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Connecteur droit 360"/>
                <p:cNvCxnSpPr/>
                <p:nvPr/>
              </p:nvCxnSpPr>
              <p:spPr>
                <a:xfrm rot="16200000" flipH="1">
                  <a:off x="6715140" y="785794"/>
                  <a:ext cx="142876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4" name="Groupe 108"/>
              <p:cNvGrpSpPr/>
              <p:nvPr/>
            </p:nvGrpSpPr>
            <p:grpSpPr>
              <a:xfrm>
                <a:off x="5068102" y="5860346"/>
                <a:ext cx="246235" cy="399068"/>
                <a:chOff x="6572264" y="428604"/>
                <a:chExt cx="285752" cy="857256"/>
              </a:xfrm>
            </p:grpSpPr>
            <p:sp>
              <p:nvSpPr>
                <p:cNvPr id="350" name="Ellipse 349"/>
                <p:cNvSpPr/>
                <p:nvPr/>
              </p:nvSpPr>
              <p:spPr>
                <a:xfrm>
                  <a:off x="6643702" y="428604"/>
                  <a:ext cx="214314" cy="21429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cxnSp>
              <p:nvCxnSpPr>
                <p:cNvPr id="351" name="Connecteur droit 350"/>
                <p:cNvCxnSpPr>
                  <a:stCxn id="350" idx="4"/>
                </p:cNvCxnSpPr>
                <p:nvPr/>
              </p:nvCxnSpPr>
              <p:spPr>
                <a:xfrm rot="5400000">
                  <a:off x="6554395" y="803644"/>
                  <a:ext cx="357214" cy="357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Connecteur droit 351"/>
                <p:cNvCxnSpPr/>
                <p:nvPr/>
              </p:nvCxnSpPr>
              <p:spPr>
                <a:xfrm rot="5400000">
                  <a:off x="6500826" y="1071546"/>
                  <a:ext cx="285752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Connecteur droit 352"/>
                <p:cNvCxnSpPr/>
                <p:nvPr/>
              </p:nvCxnSpPr>
              <p:spPr>
                <a:xfrm rot="16200000" flipH="1">
                  <a:off x="6607983" y="1035827"/>
                  <a:ext cx="357190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Connecteur droit 353"/>
                <p:cNvCxnSpPr/>
                <p:nvPr/>
              </p:nvCxnSpPr>
              <p:spPr>
                <a:xfrm rot="10800000" flipV="1">
                  <a:off x="6572264" y="785794"/>
                  <a:ext cx="142876" cy="7143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5" name="Connecteur droit 354"/>
                <p:cNvCxnSpPr/>
                <p:nvPr/>
              </p:nvCxnSpPr>
              <p:spPr>
                <a:xfrm rot="16200000" flipH="1">
                  <a:off x="6715140" y="785794"/>
                  <a:ext cx="142876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5" name="Groupe 115"/>
              <p:cNvGrpSpPr/>
              <p:nvPr/>
            </p:nvGrpSpPr>
            <p:grpSpPr>
              <a:xfrm>
                <a:off x="5560569" y="6126391"/>
                <a:ext cx="246235" cy="399068"/>
                <a:chOff x="6572264" y="428604"/>
                <a:chExt cx="285752" cy="857256"/>
              </a:xfrm>
            </p:grpSpPr>
            <p:sp>
              <p:nvSpPr>
                <p:cNvPr id="344" name="Ellipse 343"/>
                <p:cNvSpPr/>
                <p:nvPr/>
              </p:nvSpPr>
              <p:spPr>
                <a:xfrm>
                  <a:off x="6643702" y="428604"/>
                  <a:ext cx="214314" cy="21429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/>
                </a:p>
              </p:txBody>
            </p:sp>
            <p:cxnSp>
              <p:nvCxnSpPr>
                <p:cNvPr id="345" name="Connecteur droit 344"/>
                <p:cNvCxnSpPr>
                  <a:stCxn id="344" idx="4"/>
                </p:cNvCxnSpPr>
                <p:nvPr/>
              </p:nvCxnSpPr>
              <p:spPr>
                <a:xfrm rot="5400000">
                  <a:off x="6554395" y="803644"/>
                  <a:ext cx="357214" cy="3571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Connecteur droit 345"/>
                <p:cNvCxnSpPr/>
                <p:nvPr/>
              </p:nvCxnSpPr>
              <p:spPr>
                <a:xfrm rot="5400000">
                  <a:off x="6500826" y="1071546"/>
                  <a:ext cx="285752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Connecteur droit 346"/>
                <p:cNvCxnSpPr/>
                <p:nvPr/>
              </p:nvCxnSpPr>
              <p:spPr>
                <a:xfrm rot="16200000" flipH="1">
                  <a:off x="6607983" y="1035827"/>
                  <a:ext cx="357190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8" name="Connecteur droit 347"/>
                <p:cNvCxnSpPr/>
                <p:nvPr/>
              </p:nvCxnSpPr>
              <p:spPr>
                <a:xfrm rot="10800000" flipV="1">
                  <a:off x="6572264" y="785794"/>
                  <a:ext cx="142876" cy="7143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9" name="Connecteur droit 348"/>
                <p:cNvCxnSpPr/>
                <p:nvPr/>
              </p:nvCxnSpPr>
              <p:spPr>
                <a:xfrm rot="16200000" flipH="1">
                  <a:off x="6715140" y="785794"/>
                  <a:ext cx="142876" cy="14287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6" name="Groupe 122"/>
              <p:cNvGrpSpPr/>
              <p:nvPr/>
            </p:nvGrpSpPr>
            <p:grpSpPr>
              <a:xfrm>
                <a:off x="4821885" y="6325924"/>
                <a:ext cx="369352" cy="399068"/>
                <a:chOff x="6572264" y="428604"/>
                <a:chExt cx="285752" cy="857256"/>
              </a:xfrm>
            </p:grpSpPr>
            <p:sp>
              <p:nvSpPr>
                <p:cNvPr id="338" name="Ellipse 337"/>
                <p:cNvSpPr/>
                <p:nvPr/>
              </p:nvSpPr>
              <p:spPr>
                <a:xfrm>
                  <a:off x="6643702" y="428604"/>
                  <a:ext cx="214314" cy="21429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400">
                    <a:ln w="57150">
                      <a:solidFill>
                        <a:schemeClr val="tx1"/>
                      </a:solidFill>
                    </a:ln>
                  </a:endParaRPr>
                </a:p>
              </p:txBody>
            </p:sp>
            <p:cxnSp>
              <p:nvCxnSpPr>
                <p:cNvPr id="339" name="Connecteur droit 338"/>
                <p:cNvCxnSpPr>
                  <a:stCxn id="338" idx="4"/>
                </p:cNvCxnSpPr>
                <p:nvPr/>
              </p:nvCxnSpPr>
              <p:spPr>
                <a:xfrm rot="5400000">
                  <a:off x="6554395" y="803644"/>
                  <a:ext cx="357214" cy="35715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Connecteur droit 339"/>
                <p:cNvCxnSpPr/>
                <p:nvPr/>
              </p:nvCxnSpPr>
              <p:spPr>
                <a:xfrm rot="5400000">
                  <a:off x="6500826" y="1071546"/>
                  <a:ext cx="285752" cy="142876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Connecteur droit 340"/>
                <p:cNvCxnSpPr/>
                <p:nvPr/>
              </p:nvCxnSpPr>
              <p:spPr>
                <a:xfrm rot="16200000" flipH="1">
                  <a:off x="6607983" y="1035827"/>
                  <a:ext cx="357190" cy="142876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2" name="Connecteur droit 341"/>
                <p:cNvCxnSpPr/>
                <p:nvPr/>
              </p:nvCxnSpPr>
              <p:spPr>
                <a:xfrm rot="10800000" flipV="1">
                  <a:off x="6572264" y="785794"/>
                  <a:ext cx="142876" cy="71438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Connecteur droit 342"/>
                <p:cNvCxnSpPr/>
                <p:nvPr/>
              </p:nvCxnSpPr>
              <p:spPr>
                <a:xfrm rot="16200000" flipH="1">
                  <a:off x="6715140" y="785794"/>
                  <a:ext cx="142876" cy="142876"/>
                </a:xfrm>
                <a:prstGeom prst="line">
                  <a:avLst/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7" name="ZoneTexte 336"/>
              <p:cNvSpPr txBox="1"/>
              <p:nvPr/>
            </p:nvSpPr>
            <p:spPr>
              <a:xfrm>
                <a:off x="4083144" y="4786313"/>
                <a:ext cx="2216103" cy="545216"/>
              </a:xfrm>
              <a:prstGeom prst="rect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dirty="0">
                    <a:solidFill>
                      <a:srgbClr val="0070C0"/>
                    </a:solidFill>
                  </a:rPr>
                  <a:t>Village</a:t>
                </a:r>
              </a:p>
            </p:txBody>
          </p:sp>
        </p:grpSp>
        <p:sp>
          <p:nvSpPr>
            <p:cNvPr id="207" name="Ellipse 206"/>
            <p:cNvSpPr/>
            <p:nvPr/>
          </p:nvSpPr>
          <p:spPr>
            <a:xfrm>
              <a:off x="4194960" y="6643702"/>
              <a:ext cx="2966815" cy="133010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grpSp>
          <p:nvGrpSpPr>
            <p:cNvPr id="209" name="Groupe 130"/>
            <p:cNvGrpSpPr/>
            <p:nvPr/>
          </p:nvGrpSpPr>
          <p:grpSpPr>
            <a:xfrm>
              <a:off x="4390144" y="6956670"/>
              <a:ext cx="273260" cy="469453"/>
              <a:chOff x="6572264" y="428604"/>
              <a:chExt cx="285752" cy="857256"/>
            </a:xfrm>
          </p:grpSpPr>
          <p:sp>
            <p:nvSpPr>
              <p:cNvPr id="321" name="Ellipse 320"/>
              <p:cNvSpPr/>
              <p:nvPr/>
            </p:nvSpPr>
            <p:spPr>
              <a:xfrm>
                <a:off x="6643702" y="428604"/>
                <a:ext cx="214314" cy="21429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n w="57150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322" name="Connecteur droit 321"/>
              <p:cNvCxnSpPr>
                <a:stCxn id="321" idx="4"/>
              </p:cNvCxnSpPr>
              <p:nvPr/>
            </p:nvCxnSpPr>
            <p:spPr>
              <a:xfrm rot="5400000">
                <a:off x="6554395" y="803644"/>
                <a:ext cx="357214" cy="35715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Connecteur droit 322"/>
              <p:cNvCxnSpPr/>
              <p:nvPr/>
            </p:nvCxnSpPr>
            <p:spPr>
              <a:xfrm rot="5400000">
                <a:off x="6500826" y="1071546"/>
                <a:ext cx="285752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Connecteur droit 323"/>
              <p:cNvCxnSpPr/>
              <p:nvPr/>
            </p:nvCxnSpPr>
            <p:spPr>
              <a:xfrm rot="16200000" flipH="1">
                <a:off x="6607983" y="1035827"/>
                <a:ext cx="357190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Connecteur droit 324"/>
              <p:cNvCxnSpPr/>
              <p:nvPr/>
            </p:nvCxnSpPr>
            <p:spPr>
              <a:xfrm rot="10800000" flipV="1">
                <a:off x="6572264" y="785794"/>
                <a:ext cx="142876" cy="7143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Connecteur droit 325"/>
              <p:cNvCxnSpPr/>
              <p:nvPr/>
            </p:nvCxnSpPr>
            <p:spPr>
              <a:xfrm rot="16200000" flipH="1">
                <a:off x="6715140" y="785794"/>
                <a:ext cx="142876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Groupe 137"/>
            <p:cNvGrpSpPr/>
            <p:nvPr/>
          </p:nvGrpSpPr>
          <p:grpSpPr>
            <a:xfrm>
              <a:off x="5275014" y="6721945"/>
              <a:ext cx="273260" cy="469453"/>
              <a:chOff x="6572264" y="428604"/>
              <a:chExt cx="285752" cy="857256"/>
            </a:xfrm>
          </p:grpSpPr>
          <p:sp>
            <p:nvSpPr>
              <p:cNvPr id="315" name="Ellipse 314"/>
              <p:cNvSpPr/>
              <p:nvPr/>
            </p:nvSpPr>
            <p:spPr>
              <a:xfrm>
                <a:off x="6643702" y="428604"/>
                <a:ext cx="214314" cy="21429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n w="57150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316" name="Connecteur droit 315"/>
              <p:cNvCxnSpPr>
                <a:stCxn id="315" idx="4"/>
              </p:cNvCxnSpPr>
              <p:nvPr/>
            </p:nvCxnSpPr>
            <p:spPr>
              <a:xfrm rot="5400000">
                <a:off x="6554395" y="803644"/>
                <a:ext cx="357214" cy="35715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Connecteur droit 316"/>
              <p:cNvCxnSpPr/>
              <p:nvPr/>
            </p:nvCxnSpPr>
            <p:spPr>
              <a:xfrm rot="5400000">
                <a:off x="6500826" y="1071546"/>
                <a:ext cx="285752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Connecteur droit 317"/>
              <p:cNvCxnSpPr/>
              <p:nvPr/>
            </p:nvCxnSpPr>
            <p:spPr>
              <a:xfrm rot="16200000" flipH="1">
                <a:off x="6607983" y="1035827"/>
                <a:ext cx="357190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Connecteur droit 318"/>
              <p:cNvCxnSpPr/>
              <p:nvPr/>
            </p:nvCxnSpPr>
            <p:spPr>
              <a:xfrm rot="10800000" flipV="1">
                <a:off x="6572264" y="785794"/>
                <a:ext cx="142876" cy="7143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Connecteur droit 319"/>
              <p:cNvCxnSpPr/>
              <p:nvPr/>
            </p:nvCxnSpPr>
            <p:spPr>
              <a:xfrm rot="16200000" flipH="1">
                <a:off x="6715140" y="785794"/>
                <a:ext cx="142876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2" name="Groupe 144"/>
            <p:cNvGrpSpPr/>
            <p:nvPr/>
          </p:nvGrpSpPr>
          <p:grpSpPr>
            <a:xfrm>
              <a:off x="6185848" y="6878428"/>
              <a:ext cx="273260" cy="469453"/>
              <a:chOff x="6572264" y="428604"/>
              <a:chExt cx="285752" cy="857256"/>
            </a:xfrm>
          </p:grpSpPr>
          <p:sp>
            <p:nvSpPr>
              <p:cNvPr id="309" name="Ellipse 308"/>
              <p:cNvSpPr/>
              <p:nvPr/>
            </p:nvSpPr>
            <p:spPr>
              <a:xfrm>
                <a:off x="6643702" y="428604"/>
                <a:ext cx="214314" cy="21429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n w="57150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310" name="Connecteur droit 309"/>
              <p:cNvCxnSpPr>
                <a:stCxn id="309" idx="4"/>
              </p:cNvCxnSpPr>
              <p:nvPr/>
            </p:nvCxnSpPr>
            <p:spPr>
              <a:xfrm rot="5400000">
                <a:off x="6554395" y="803644"/>
                <a:ext cx="357214" cy="35715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Connecteur droit 310"/>
              <p:cNvCxnSpPr/>
              <p:nvPr/>
            </p:nvCxnSpPr>
            <p:spPr>
              <a:xfrm rot="5400000">
                <a:off x="6500826" y="1071546"/>
                <a:ext cx="285752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Connecteur droit 311"/>
              <p:cNvCxnSpPr/>
              <p:nvPr/>
            </p:nvCxnSpPr>
            <p:spPr>
              <a:xfrm rot="16200000" flipH="1">
                <a:off x="6607983" y="1035827"/>
                <a:ext cx="357190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Connecteur droit 312"/>
              <p:cNvCxnSpPr/>
              <p:nvPr/>
            </p:nvCxnSpPr>
            <p:spPr>
              <a:xfrm rot="10800000" flipV="1">
                <a:off x="6572264" y="785794"/>
                <a:ext cx="142876" cy="7143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Connecteur droit 313"/>
              <p:cNvCxnSpPr/>
              <p:nvPr/>
            </p:nvCxnSpPr>
            <p:spPr>
              <a:xfrm rot="16200000" flipH="1">
                <a:off x="6715140" y="785794"/>
                <a:ext cx="142876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3" name="Groupe 151"/>
            <p:cNvGrpSpPr/>
            <p:nvPr/>
          </p:nvGrpSpPr>
          <p:grpSpPr>
            <a:xfrm>
              <a:off x="4858589" y="7347878"/>
              <a:ext cx="273260" cy="469453"/>
              <a:chOff x="6572264" y="428604"/>
              <a:chExt cx="285752" cy="857256"/>
            </a:xfrm>
          </p:grpSpPr>
          <p:sp>
            <p:nvSpPr>
              <p:cNvPr id="303" name="Ellipse 302"/>
              <p:cNvSpPr/>
              <p:nvPr/>
            </p:nvSpPr>
            <p:spPr>
              <a:xfrm>
                <a:off x="6643702" y="428604"/>
                <a:ext cx="214314" cy="21429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n w="57150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304" name="Connecteur droit 303"/>
              <p:cNvCxnSpPr>
                <a:stCxn id="303" idx="4"/>
              </p:cNvCxnSpPr>
              <p:nvPr/>
            </p:nvCxnSpPr>
            <p:spPr>
              <a:xfrm rot="5400000">
                <a:off x="6554395" y="803644"/>
                <a:ext cx="357214" cy="35715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necteur droit 304"/>
              <p:cNvCxnSpPr/>
              <p:nvPr/>
            </p:nvCxnSpPr>
            <p:spPr>
              <a:xfrm rot="5400000">
                <a:off x="6500826" y="1071546"/>
                <a:ext cx="285752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Connecteur droit 305"/>
              <p:cNvCxnSpPr/>
              <p:nvPr/>
            </p:nvCxnSpPr>
            <p:spPr>
              <a:xfrm rot="16200000" flipH="1">
                <a:off x="6607983" y="1035827"/>
                <a:ext cx="357190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Connecteur droit 306"/>
              <p:cNvCxnSpPr/>
              <p:nvPr/>
            </p:nvCxnSpPr>
            <p:spPr>
              <a:xfrm rot="10800000" flipV="1">
                <a:off x="6572264" y="785794"/>
                <a:ext cx="142876" cy="7143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Connecteur droit 307"/>
              <p:cNvCxnSpPr/>
              <p:nvPr/>
            </p:nvCxnSpPr>
            <p:spPr>
              <a:xfrm rot="16200000" flipH="1">
                <a:off x="6715140" y="785794"/>
                <a:ext cx="142876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4" name="Groupe 158"/>
            <p:cNvGrpSpPr/>
            <p:nvPr/>
          </p:nvGrpSpPr>
          <p:grpSpPr>
            <a:xfrm>
              <a:off x="5717403" y="7259431"/>
              <a:ext cx="273260" cy="469453"/>
              <a:chOff x="6572264" y="428604"/>
              <a:chExt cx="285752" cy="857256"/>
            </a:xfrm>
          </p:grpSpPr>
          <p:sp>
            <p:nvSpPr>
              <p:cNvPr id="297" name="Ellipse 296"/>
              <p:cNvSpPr/>
              <p:nvPr/>
            </p:nvSpPr>
            <p:spPr>
              <a:xfrm>
                <a:off x="6643702" y="428604"/>
                <a:ext cx="214314" cy="21429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n w="57150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298" name="Connecteur droit 297"/>
              <p:cNvCxnSpPr>
                <a:stCxn id="297" idx="4"/>
              </p:cNvCxnSpPr>
              <p:nvPr/>
            </p:nvCxnSpPr>
            <p:spPr>
              <a:xfrm rot="5400000">
                <a:off x="6554395" y="803644"/>
                <a:ext cx="357214" cy="35715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Connecteur droit 298"/>
              <p:cNvCxnSpPr/>
              <p:nvPr/>
            </p:nvCxnSpPr>
            <p:spPr>
              <a:xfrm rot="5400000">
                <a:off x="6500826" y="1071546"/>
                <a:ext cx="285752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Connecteur droit 299"/>
              <p:cNvCxnSpPr/>
              <p:nvPr/>
            </p:nvCxnSpPr>
            <p:spPr>
              <a:xfrm rot="16200000" flipH="1">
                <a:off x="6607983" y="1035827"/>
                <a:ext cx="357190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Connecteur droit 300"/>
              <p:cNvCxnSpPr/>
              <p:nvPr/>
            </p:nvCxnSpPr>
            <p:spPr>
              <a:xfrm rot="10800000" flipV="1">
                <a:off x="6572264" y="785794"/>
                <a:ext cx="142876" cy="7143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Connecteur droit 301"/>
              <p:cNvCxnSpPr/>
              <p:nvPr/>
            </p:nvCxnSpPr>
            <p:spPr>
              <a:xfrm rot="16200000" flipH="1">
                <a:off x="6715140" y="785794"/>
                <a:ext cx="142876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" name="Groupe 165"/>
            <p:cNvGrpSpPr/>
            <p:nvPr/>
          </p:nvGrpSpPr>
          <p:grpSpPr>
            <a:xfrm>
              <a:off x="6654292" y="7113153"/>
              <a:ext cx="273260" cy="469453"/>
              <a:chOff x="6572264" y="428604"/>
              <a:chExt cx="285752" cy="857256"/>
            </a:xfrm>
          </p:grpSpPr>
          <p:sp>
            <p:nvSpPr>
              <p:cNvPr id="291" name="Ellipse 290"/>
              <p:cNvSpPr/>
              <p:nvPr/>
            </p:nvSpPr>
            <p:spPr>
              <a:xfrm>
                <a:off x="6643702" y="428604"/>
                <a:ext cx="214314" cy="21429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n w="57150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292" name="Connecteur droit 291"/>
              <p:cNvCxnSpPr>
                <a:stCxn id="291" idx="4"/>
              </p:cNvCxnSpPr>
              <p:nvPr/>
            </p:nvCxnSpPr>
            <p:spPr>
              <a:xfrm rot="5400000">
                <a:off x="6554395" y="803644"/>
                <a:ext cx="357214" cy="35715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Connecteur droit 292"/>
              <p:cNvCxnSpPr/>
              <p:nvPr/>
            </p:nvCxnSpPr>
            <p:spPr>
              <a:xfrm rot="5400000">
                <a:off x="6500826" y="1071546"/>
                <a:ext cx="285752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Connecteur droit 293"/>
              <p:cNvCxnSpPr/>
              <p:nvPr/>
            </p:nvCxnSpPr>
            <p:spPr>
              <a:xfrm rot="16200000" flipH="1">
                <a:off x="6607983" y="1035827"/>
                <a:ext cx="357190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Connecteur droit 294"/>
              <p:cNvCxnSpPr/>
              <p:nvPr/>
            </p:nvCxnSpPr>
            <p:spPr>
              <a:xfrm rot="10800000" flipV="1">
                <a:off x="6572264" y="785794"/>
                <a:ext cx="142876" cy="7143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Connecteur droit 295"/>
              <p:cNvCxnSpPr/>
              <p:nvPr/>
            </p:nvCxnSpPr>
            <p:spPr>
              <a:xfrm rot="16200000" flipH="1">
                <a:off x="6715140" y="785794"/>
                <a:ext cx="142876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6" name="Groupe 1"/>
            <p:cNvGrpSpPr/>
            <p:nvPr/>
          </p:nvGrpSpPr>
          <p:grpSpPr>
            <a:xfrm>
              <a:off x="3708468" y="0"/>
              <a:ext cx="4134734" cy="2500298"/>
              <a:chOff x="2857488" y="0"/>
              <a:chExt cx="3071834" cy="3587612"/>
            </a:xfrm>
          </p:grpSpPr>
          <p:sp>
            <p:nvSpPr>
              <p:cNvPr id="260" name="Ellipse 2"/>
              <p:cNvSpPr/>
              <p:nvPr/>
            </p:nvSpPr>
            <p:spPr>
              <a:xfrm>
                <a:off x="2857488" y="357166"/>
                <a:ext cx="3071834" cy="1928826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/>
              </a:p>
            </p:txBody>
          </p:sp>
          <p:sp>
            <p:nvSpPr>
              <p:cNvPr id="261" name="Ellipse 260"/>
              <p:cNvSpPr/>
              <p:nvPr/>
            </p:nvSpPr>
            <p:spPr>
              <a:xfrm>
                <a:off x="3428992" y="57148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2" name="Ellipse 4"/>
              <p:cNvSpPr/>
              <p:nvPr/>
            </p:nvSpPr>
            <p:spPr>
              <a:xfrm>
                <a:off x="3857620" y="57148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3" name="Ellipse 5"/>
              <p:cNvSpPr/>
              <p:nvPr/>
            </p:nvSpPr>
            <p:spPr>
              <a:xfrm>
                <a:off x="3581392" y="85723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4" name="Ellipse 6"/>
              <p:cNvSpPr/>
              <p:nvPr/>
            </p:nvSpPr>
            <p:spPr>
              <a:xfrm>
                <a:off x="4000496" y="85723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5" name="Ellipse 7"/>
              <p:cNvSpPr/>
              <p:nvPr/>
            </p:nvSpPr>
            <p:spPr>
              <a:xfrm>
                <a:off x="4357686" y="57148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6" name="Ellipse 8"/>
              <p:cNvSpPr/>
              <p:nvPr/>
            </p:nvSpPr>
            <p:spPr>
              <a:xfrm>
                <a:off x="4429124" y="85723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7" name="Ellipse 9"/>
              <p:cNvSpPr/>
              <p:nvPr/>
            </p:nvSpPr>
            <p:spPr>
              <a:xfrm>
                <a:off x="4786314" y="72388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8" name="Ellipse 10"/>
              <p:cNvSpPr/>
              <p:nvPr/>
            </p:nvSpPr>
            <p:spPr>
              <a:xfrm>
                <a:off x="5214942" y="85723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69" name="Ellipse 11"/>
              <p:cNvSpPr/>
              <p:nvPr/>
            </p:nvSpPr>
            <p:spPr>
              <a:xfrm>
                <a:off x="3786182" y="1071546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0" name="Ellipse 12"/>
              <p:cNvSpPr/>
              <p:nvPr/>
            </p:nvSpPr>
            <p:spPr>
              <a:xfrm>
                <a:off x="4214810" y="121442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1" name="Ellipse 13"/>
              <p:cNvSpPr/>
              <p:nvPr/>
            </p:nvSpPr>
            <p:spPr>
              <a:xfrm>
                <a:off x="4643438" y="1142984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2" name="Ellipse 14"/>
              <p:cNvSpPr/>
              <p:nvPr/>
            </p:nvSpPr>
            <p:spPr>
              <a:xfrm>
                <a:off x="4643438" y="1428736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3" name="Ellipse 15"/>
              <p:cNvSpPr/>
              <p:nvPr/>
            </p:nvSpPr>
            <p:spPr>
              <a:xfrm>
                <a:off x="3714744" y="1857364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4" name="Ellipse 16"/>
              <p:cNvSpPr/>
              <p:nvPr/>
            </p:nvSpPr>
            <p:spPr>
              <a:xfrm>
                <a:off x="3786182" y="1428736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5" name="Ellipse 17"/>
              <p:cNvSpPr/>
              <p:nvPr/>
            </p:nvSpPr>
            <p:spPr>
              <a:xfrm>
                <a:off x="3286116" y="157161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6" name="Ellipse 18"/>
              <p:cNvSpPr/>
              <p:nvPr/>
            </p:nvSpPr>
            <p:spPr>
              <a:xfrm>
                <a:off x="5072066" y="1785926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7" name="Ellipse 19"/>
              <p:cNvSpPr/>
              <p:nvPr/>
            </p:nvSpPr>
            <p:spPr>
              <a:xfrm>
                <a:off x="5000628" y="1500174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8" name="Ellipse 20"/>
              <p:cNvSpPr/>
              <p:nvPr/>
            </p:nvSpPr>
            <p:spPr>
              <a:xfrm>
                <a:off x="3357554" y="121442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79" name="Ellipse 21"/>
              <p:cNvSpPr/>
              <p:nvPr/>
            </p:nvSpPr>
            <p:spPr>
              <a:xfrm>
                <a:off x="5000628" y="1142984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0" name="Ellipse 22"/>
              <p:cNvSpPr/>
              <p:nvPr/>
            </p:nvSpPr>
            <p:spPr>
              <a:xfrm>
                <a:off x="5357818" y="1500174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1" name="Ellipse 23"/>
              <p:cNvSpPr/>
              <p:nvPr/>
            </p:nvSpPr>
            <p:spPr>
              <a:xfrm>
                <a:off x="2928926" y="128586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2" name="Ellipse 24"/>
              <p:cNvSpPr/>
              <p:nvPr/>
            </p:nvSpPr>
            <p:spPr>
              <a:xfrm>
                <a:off x="3071802" y="92867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3" name="Ellipse 25"/>
              <p:cNvSpPr/>
              <p:nvPr/>
            </p:nvSpPr>
            <p:spPr>
              <a:xfrm>
                <a:off x="5500694" y="121442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4" name="Ellipse 26"/>
              <p:cNvSpPr/>
              <p:nvPr/>
            </p:nvSpPr>
            <p:spPr>
              <a:xfrm>
                <a:off x="4643438" y="192880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5" name="Ellipse 27"/>
              <p:cNvSpPr/>
              <p:nvPr/>
            </p:nvSpPr>
            <p:spPr>
              <a:xfrm>
                <a:off x="4143372" y="200024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6" name="Ellipse 28"/>
              <p:cNvSpPr/>
              <p:nvPr/>
            </p:nvSpPr>
            <p:spPr>
              <a:xfrm>
                <a:off x="4572000" y="1714488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87" name="Ellipse 29"/>
              <p:cNvSpPr/>
              <p:nvPr/>
            </p:nvSpPr>
            <p:spPr>
              <a:xfrm>
                <a:off x="4143372" y="164305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pic>
            <p:nvPicPr>
              <p:cNvPr id="288" name="Picture 5" descr="I:\Brouillon\Photo\2.jpg"/>
              <p:cNvPicPr>
                <a:picLocks noChangeAspect="1" noChangeArrowheads="1"/>
              </p:cNvPicPr>
              <p:nvPr/>
            </p:nvPicPr>
            <p:blipFill>
              <a:blip r:embed="rId2"/>
              <a:srcRect t="38979"/>
              <a:stretch>
                <a:fillRect/>
              </a:stretch>
            </p:blipFill>
            <p:spPr bwMode="auto">
              <a:xfrm>
                <a:off x="3714744" y="2357430"/>
                <a:ext cx="1920751" cy="1230182"/>
              </a:xfrm>
              <a:prstGeom prst="ellipse">
                <a:avLst/>
              </a:prstGeom>
              <a:noFill/>
            </p:spPr>
          </p:pic>
          <p:sp>
            <p:nvSpPr>
              <p:cNvPr id="289" name="Ellipse 31"/>
              <p:cNvSpPr/>
              <p:nvPr/>
            </p:nvSpPr>
            <p:spPr>
              <a:xfrm>
                <a:off x="3857620" y="1857364"/>
                <a:ext cx="785818" cy="714380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>
                  <a:ln>
                    <a:solidFill>
                      <a:sysClr val="windowText" lastClr="000000"/>
                    </a:solidFill>
                  </a:ln>
                  <a:noFill/>
                </a:endParaRPr>
              </a:p>
            </p:txBody>
          </p:sp>
          <p:sp>
            <p:nvSpPr>
              <p:cNvPr id="290" name="ZoneTexte 32"/>
              <p:cNvSpPr txBox="1"/>
              <p:nvPr/>
            </p:nvSpPr>
            <p:spPr>
              <a:xfrm>
                <a:off x="3714744" y="0"/>
                <a:ext cx="1582142" cy="782317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tint val="66000"/>
                      <a:satMod val="160000"/>
                    </a:schemeClr>
                  </a:gs>
                  <a:gs pos="50000">
                    <a:schemeClr val="accent6">
                      <a:tint val="44500"/>
                      <a:satMod val="160000"/>
                    </a:schemeClr>
                  </a:gs>
                  <a:gs pos="100000">
                    <a:schemeClr val="accent6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dirty="0" err="1">
                    <a:solidFill>
                      <a:srgbClr val="0070C0"/>
                    </a:solidFill>
                  </a:rPr>
                  <a:t>Region</a:t>
                </a:r>
                <a:endParaRPr lang="fr-FR" b="1" dirty="0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217" name="Groupe 33"/>
            <p:cNvGrpSpPr/>
            <p:nvPr/>
          </p:nvGrpSpPr>
          <p:grpSpPr>
            <a:xfrm>
              <a:off x="4409274" y="2143108"/>
              <a:ext cx="4510619" cy="2428890"/>
              <a:chOff x="1142976" y="1994109"/>
              <a:chExt cx="3206635" cy="3308015"/>
            </a:xfrm>
          </p:grpSpPr>
          <p:sp>
            <p:nvSpPr>
              <p:cNvPr id="243" name="Ellipse 242"/>
              <p:cNvSpPr/>
              <p:nvPr/>
            </p:nvSpPr>
            <p:spPr>
              <a:xfrm>
                <a:off x="1142976" y="2571744"/>
                <a:ext cx="2214578" cy="1857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44" name="Ellipse 243"/>
              <p:cNvSpPr/>
              <p:nvPr/>
            </p:nvSpPr>
            <p:spPr>
              <a:xfrm>
                <a:off x="1571604" y="2928934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45" name="Ellipse 244"/>
              <p:cNvSpPr/>
              <p:nvPr/>
            </p:nvSpPr>
            <p:spPr>
              <a:xfrm>
                <a:off x="2071670" y="307181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46" name="Ellipse 245"/>
              <p:cNvSpPr/>
              <p:nvPr/>
            </p:nvSpPr>
            <p:spPr>
              <a:xfrm>
                <a:off x="1785918" y="335756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47" name="Ellipse 246"/>
              <p:cNvSpPr/>
              <p:nvPr/>
            </p:nvSpPr>
            <p:spPr>
              <a:xfrm>
                <a:off x="2428860" y="342900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48" name="Ellipse 247"/>
              <p:cNvSpPr/>
              <p:nvPr/>
            </p:nvSpPr>
            <p:spPr>
              <a:xfrm>
                <a:off x="2000232" y="264318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49" name="Ellipse 248"/>
              <p:cNvSpPr/>
              <p:nvPr/>
            </p:nvSpPr>
            <p:spPr>
              <a:xfrm>
                <a:off x="2786050" y="3214686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0" name="Ellipse 249"/>
              <p:cNvSpPr/>
              <p:nvPr/>
            </p:nvSpPr>
            <p:spPr>
              <a:xfrm>
                <a:off x="2500298" y="2714620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1" name="Ellipse 250"/>
              <p:cNvSpPr/>
              <p:nvPr/>
            </p:nvSpPr>
            <p:spPr>
              <a:xfrm>
                <a:off x="2071670" y="3643314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2" name="Ellipse 251"/>
              <p:cNvSpPr/>
              <p:nvPr/>
            </p:nvSpPr>
            <p:spPr>
              <a:xfrm>
                <a:off x="2214546" y="3929066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3" name="Ellipse 252"/>
              <p:cNvSpPr/>
              <p:nvPr/>
            </p:nvSpPr>
            <p:spPr>
              <a:xfrm>
                <a:off x="2714612" y="3714752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4" name="Ellipse 253"/>
              <p:cNvSpPr/>
              <p:nvPr/>
            </p:nvSpPr>
            <p:spPr>
              <a:xfrm>
                <a:off x="1714480" y="3929066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5" name="Ellipse 254"/>
              <p:cNvSpPr/>
              <p:nvPr/>
            </p:nvSpPr>
            <p:spPr>
              <a:xfrm>
                <a:off x="1500166" y="3571876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256" name="Ellipse 255"/>
              <p:cNvSpPr/>
              <p:nvPr/>
            </p:nvSpPr>
            <p:spPr>
              <a:xfrm>
                <a:off x="1214414" y="3286124"/>
                <a:ext cx="357190" cy="285752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50">
                      <a:tint val="66000"/>
                      <a:satMod val="160000"/>
                    </a:srgbClr>
                  </a:gs>
                  <a:gs pos="50000">
                    <a:srgbClr val="00B050">
                      <a:tint val="44500"/>
                      <a:satMod val="160000"/>
                    </a:srgbClr>
                  </a:gs>
                  <a:gs pos="100000">
                    <a:srgbClr val="00B05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pic>
            <p:nvPicPr>
              <p:cNvPr id="257" name="Picture 5" descr="I:\Brouillon\Photo\2.jpg"/>
              <p:cNvPicPr>
                <a:picLocks noChangeAspect="1" noChangeArrowheads="1"/>
              </p:cNvPicPr>
              <p:nvPr/>
            </p:nvPicPr>
            <p:blipFill>
              <a:blip r:embed="rId2"/>
              <a:srcRect t="38979"/>
              <a:stretch>
                <a:fillRect/>
              </a:stretch>
            </p:blipFill>
            <p:spPr bwMode="auto">
              <a:xfrm>
                <a:off x="2428860" y="4071942"/>
                <a:ext cx="1920751" cy="1230182"/>
              </a:xfrm>
              <a:prstGeom prst="ellipse">
                <a:avLst/>
              </a:prstGeom>
              <a:noFill/>
            </p:spPr>
          </p:pic>
          <p:sp>
            <p:nvSpPr>
              <p:cNvPr id="258" name="Ellipse 257"/>
              <p:cNvSpPr/>
              <p:nvPr/>
            </p:nvSpPr>
            <p:spPr>
              <a:xfrm>
                <a:off x="2571736" y="3571876"/>
                <a:ext cx="785818" cy="714380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 dirty="0">
                  <a:ln>
                    <a:solidFill>
                      <a:sysClr val="windowText" lastClr="000000"/>
                    </a:solidFill>
                  </a:ln>
                  <a:noFill/>
                </a:endParaRPr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1357289" y="1994109"/>
                <a:ext cx="1923444" cy="74255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dirty="0" err="1">
                    <a:solidFill>
                      <a:srgbClr val="0070C0"/>
                    </a:solidFill>
                  </a:rPr>
                  <a:t>Lead</a:t>
                </a:r>
                <a:r>
                  <a:rPr lang="fr-FR" b="1" dirty="0">
                    <a:solidFill>
                      <a:srgbClr val="0070C0"/>
                    </a:solidFill>
                  </a:rPr>
                  <a:t> commune</a:t>
                </a:r>
              </a:p>
            </p:txBody>
          </p:sp>
        </p:grpSp>
        <p:sp>
          <p:nvSpPr>
            <p:cNvPr id="218" name="ZoneTexte 217"/>
            <p:cNvSpPr txBox="1"/>
            <p:nvPr/>
          </p:nvSpPr>
          <p:spPr>
            <a:xfrm>
              <a:off x="8124050" y="3000364"/>
              <a:ext cx="1776296" cy="195369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fr-FR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fr-FR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fr-FR" sz="1600" b="1" dirty="0"/>
            </a:p>
            <a:p>
              <a:pPr algn="ctr"/>
              <a:r>
                <a:rPr lang="fr-FR" sz="1600" b="1" dirty="0"/>
                <a:t>Leader  of Innovation</a:t>
              </a:r>
            </a:p>
          </p:txBody>
        </p:sp>
        <p:sp>
          <p:nvSpPr>
            <p:cNvPr id="219" name="ZoneTexte 218"/>
            <p:cNvSpPr txBox="1"/>
            <p:nvPr/>
          </p:nvSpPr>
          <p:spPr>
            <a:xfrm>
              <a:off x="-631340" y="5276004"/>
              <a:ext cx="4754861" cy="49978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b="1" dirty="0" err="1">
                  <a:solidFill>
                    <a:srgbClr val="C00000"/>
                  </a:solidFill>
                </a:rPr>
                <a:t>Community</a:t>
              </a:r>
              <a:r>
                <a:rPr lang="fr-FR" sz="1600" b="1" dirty="0">
                  <a:solidFill>
                    <a:srgbClr val="C00000"/>
                  </a:solidFill>
                </a:rPr>
                <a:t> of Local </a:t>
              </a:r>
              <a:r>
                <a:rPr lang="fr-FR" sz="1600" b="1" dirty="0" err="1">
                  <a:solidFill>
                    <a:srgbClr val="C00000"/>
                  </a:solidFill>
                </a:rPr>
                <a:t>Innovators</a:t>
              </a:r>
              <a:endParaRPr lang="fr-FR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220" name="ZoneTexte 219"/>
            <p:cNvSpPr txBox="1"/>
            <p:nvPr/>
          </p:nvSpPr>
          <p:spPr>
            <a:xfrm>
              <a:off x="-631340" y="4694127"/>
              <a:ext cx="3969044" cy="49978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Leader of Local </a:t>
              </a:r>
              <a:r>
                <a:rPr lang="fr-FR" sz="1600" b="1" dirty="0" err="1"/>
                <a:t>Innovators</a:t>
              </a:r>
              <a:endParaRPr lang="fr-FR" sz="1600" b="1" dirty="0"/>
            </a:p>
          </p:txBody>
        </p:sp>
        <p:grpSp>
          <p:nvGrpSpPr>
            <p:cNvPr id="221" name="Groupe 130"/>
            <p:cNvGrpSpPr/>
            <p:nvPr/>
          </p:nvGrpSpPr>
          <p:grpSpPr>
            <a:xfrm>
              <a:off x="1766068" y="5715009"/>
              <a:ext cx="328900" cy="469453"/>
              <a:chOff x="6572264" y="428604"/>
              <a:chExt cx="285752" cy="857256"/>
            </a:xfrm>
          </p:grpSpPr>
          <p:sp>
            <p:nvSpPr>
              <p:cNvPr id="237" name="Ellipse 236"/>
              <p:cNvSpPr/>
              <p:nvPr/>
            </p:nvSpPr>
            <p:spPr>
              <a:xfrm>
                <a:off x="6643702" y="428604"/>
                <a:ext cx="214314" cy="21429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n w="57150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238" name="Connecteur droit 237"/>
              <p:cNvCxnSpPr>
                <a:stCxn id="237" idx="4"/>
              </p:cNvCxnSpPr>
              <p:nvPr/>
            </p:nvCxnSpPr>
            <p:spPr>
              <a:xfrm rot="5400000">
                <a:off x="6554395" y="803644"/>
                <a:ext cx="357214" cy="35715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Connecteur droit 238"/>
              <p:cNvCxnSpPr/>
              <p:nvPr/>
            </p:nvCxnSpPr>
            <p:spPr>
              <a:xfrm rot="5400000">
                <a:off x="6500826" y="1071546"/>
                <a:ext cx="285752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Connecteur droit 239"/>
              <p:cNvCxnSpPr/>
              <p:nvPr/>
            </p:nvCxnSpPr>
            <p:spPr>
              <a:xfrm rot="16200000" flipH="1">
                <a:off x="6607983" y="1035827"/>
                <a:ext cx="357190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Connecteur droit 240"/>
              <p:cNvCxnSpPr/>
              <p:nvPr/>
            </p:nvCxnSpPr>
            <p:spPr>
              <a:xfrm rot="10800000" flipV="1">
                <a:off x="6572264" y="785794"/>
                <a:ext cx="142876" cy="7143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Connecteur droit 241"/>
              <p:cNvCxnSpPr/>
              <p:nvPr/>
            </p:nvCxnSpPr>
            <p:spPr>
              <a:xfrm rot="16200000" flipH="1">
                <a:off x="6715140" y="785794"/>
                <a:ext cx="142876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2" name="ZoneTexte 221"/>
            <p:cNvSpPr txBox="1"/>
            <p:nvPr/>
          </p:nvSpPr>
          <p:spPr>
            <a:xfrm>
              <a:off x="-631339" y="6643702"/>
              <a:ext cx="4611985" cy="81782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err="1">
                  <a:solidFill>
                    <a:schemeClr val="accent2">
                      <a:lumMod val="75000"/>
                    </a:schemeClr>
                  </a:solidFill>
                </a:rPr>
                <a:t>Community</a:t>
              </a:r>
              <a:r>
                <a:rPr lang="fr-FR" sz="1600" b="1" dirty="0">
                  <a:solidFill>
                    <a:schemeClr val="accent2">
                      <a:lumMod val="75000"/>
                    </a:schemeClr>
                  </a:solidFill>
                </a:rPr>
                <a:t>  of Leader of Local </a:t>
              </a:r>
              <a:r>
                <a:rPr lang="fr-FR" sz="1600" b="1" dirty="0" err="1">
                  <a:solidFill>
                    <a:schemeClr val="accent2">
                      <a:lumMod val="75000"/>
                    </a:schemeClr>
                  </a:solidFill>
                </a:rPr>
                <a:t>Innovators</a:t>
              </a:r>
              <a:endParaRPr lang="fr-FR" sz="1600" b="1" dirty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/>
              <a:r>
                <a:rPr lang="fr-FR" sz="1400" dirty="0"/>
                <a:t>Leader of Local </a:t>
              </a:r>
              <a:r>
                <a:rPr lang="fr-FR" sz="1400" dirty="0" err="1"/>
                <a:t>Innovators</a:t>
              </a:r>
              <a:r>
                <a:rPr lang="fr-FR" sz="1400" dirty="0"/>
                <a:t> </a:t>
              </a:r>
              <a:r>
                <a:rPr lang="fr-FR" sz="1400" dirty="0" err="1"/>
                <a:t>from</a:t>
              </a:r>
              <a:r>
                <a:rPr lang="fr-FR" sz="1400" dirty="0"/>
                <a:t> </a:t>
              </a:r>
              <a:r>
                <a:rPr lang="fr-FR" sz="1400" dirty="0" err="1"/>
                <a:t>selected</a:t>
              </a:r>
              <a:r>
                <a:rPr lang="fr-FR" sz="1400" dirty="0"/>
                <a:t> villages</a:t>
              </a:r>
            </a:p>
          </p:txBody>
        </p:sp>
        <p:grpSp>
          <p:nvGrpSpPr>
            <p:cNvPr id="223" name="Groupe 130"/>
            <p:cNvGrpSpPr/>
            <p:nvPr/>
          </p:nvGrpSpPr>
          <p:grpSpPr>
            <a:xfrm>
              <a:off x="8838430" y="3286117"/>
              <a:ext cx="328900" cy="469453"/>
              <a:chOff x="6572264" y="428604"/>
              <a:chExt cx="285752" cy="857256"/>
            </a:xfrm>
          </p:grpSpPr>
          <p:sp>
            <p:nvSpPr>
              <p:cNvPr id="231" name="Ellipse 230"/>
              <p:cNvSpPr/>
              <p:nvPr/>
            </p:nvSpPr>
            <p:spPr>
              <a:xfrm>
                <a:off x="6643702" y="428604"/>
                <a:ext cx="214314" cy="21429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>
                  <a:ln w="57150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232" name="Connecteur droit 231"/>
              <p:cNvCxnSpPr>
                <a:stCxn id="231" idx="4"/>
              </p:cNvCxnSpPr>
              <p:nvPr/>
            </p:nvCxnSpPr>
            <p:spPr>
              <a:xfrm rot="5400000">
                <a:off x="6554395" y="803644"/>
                <a:ext cx="357214" cy="35715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Connecteur droit 232"/>
              <p:cNvCxnSpPr/>
              <p:nvPr/>
            </p:nvCxnSpPr>
            <p:spPr>
              <a:xfrm rot="5400000">
                <a:off x="6500826" y="1071546"/>
                <a:ext cx="285752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Connecteur droit 233"/>
              <p:cNvCxnSpPr/>
              <p:nvPr/>
            </p:nvCxnSpPr>
            <p:spPr>
              <a:xfrm rot="16200000" flipH="1">
                <a:off x="6607983" y="1035827"/>
                <a:ext cx="357190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Connecteur droit 234"/>
              <p:cNvCxnSpPr/>
              <p:nvPr/>
            </p:nvCxnSpPr>
            <p:spPr>
              <a:xfrm rot="10800000" flipV="1">
                <a:off x="6572264" y="785794"/>
                <a:ext cx="142876" cy="7143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Connecteur droit 235"/>
              <p:cNvCxnSpPr/>
              <p:nvPr/>
            </p:nvCxnSpPr>
            <p:spPr>
              <a:xfrm rot="16200000" flipH="1">
                <a:off x="6715140" y="785794"/>
                <a:ext cx="142876" cy="142876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4" name="Flèche à angle droit 223"/>
            <p:cNvSpPr/>
            <p:nvPr/>
          </p:nvSpPr>
          <p:spPr>
            <a:xfrm>
              <a:off x="7266794" y="4929190"/>
              <a:ext cx="2143140" cy="2428924"/>
            </a:xfrm>
            <a:prstGeom prst="bentUpArrow">
              <a:avLst>
                <a:gd name="adj1" fmla="val 11500"/>
                <a:gd name="adj2" fmla="val 20640"/>
                <a:gd name="adj3" fmla="val 27544"/>
              </a:avLst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25" name="ZoneTexte 224"/>
            <p:cNvSpPr txBox="1"/>
            <p:nvPr/>
          </p:nvSpPr>
          <p:spPr>
            <a:xfrm>
              <a:off x="7889288" y="642910"/>
              <a:ext cx="2520778" cy="86325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/>
                <a:t>ICRISAT</a:t>
              </a:r>
            </a:p>
            <a:p>
              <a:pPr algn="ctr"/>
              <a:r>
                <a:rPr lang="fr-FR" sz="1600" b="1" dirty="0"/>
                <a:t>Focal Point</a:t>
              </a:r>
            </a:p>
          </p:txBody>
        </p:sp>
        <p:sp>
          <p:nvSpPr>
            <p:cNvPr id="226" name="Flèche vers le bas 225"/>
            <p:cNvSpPr/>
            <p:nvPr/>
          </p:nvSpPr>
          <p:spPr>
            <a:xfrm>
              <a:off x="5266530" y="6286512"/>
              <a:ext cx="785818" cy="428628"/>
            </a:xfrm>
            <a:prstGeom prst="downArrow">
              <a:avLst/>
            </a:prstGeom>
            <a:ln w="3810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27" name="Flèche vers le bas 226"/>
            <p:cNvSpPr/>
            <p:nvPr/>
          </p:nvSpPr>
          <p:spPr>
            <a:xfrm>
              <a:off x="6480976" y="3857620"/>
              <a:ext cx="785818" cy="571504"/>
            </a:xfrm>
            <a:prstGeom prst="downArrow">
              <a:avLst/>
            </a:prstGeom>
            <a:ln w="3810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28" name="Flèche vers le bas 227"/>
            <p:cNvSpPr/>
            <p:nvPr/>
          </p:nvSpPr>
          <p:spPr>
            <a:xfrm>
              <a:off x="4980778" y="1785918"/>
              <a:ext cx="857256" cy="500066"/>
            </a:xfrm>
            <a:prstGeom prst="downArrow">
              <a:avLst/>
            </a:prstGeom>
            <a:ln w="3810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29" name="Flèche vers le haut 228"/>
            <p:cNvSpPr/>
            <p:nvPr/>
          </p:nvSpPr>
          <p:spPr>
            <a:xfrm>
              <a:off x="8695554" y="1428728"/>
              <a:ext cx="571504" cy="1500198"/>
            </a:xfrm>
            <a:prstGeom prst="upArrow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pic>
          <p:nvPicPr>
            <p:cNvPr id="230" name="Picture 209"/>
            <p:cNvPicPr>
              <a:picLocks noChangeAspect="1"/>
            </p:cNvPicPr>
            <p:nvPr/>
          </p:nvPicPr>
          <p:blipFill rotWithShape="1">
            <a:blip r:embed="rId3"/>
            <a:srcRect l="16248" t="12414" r="6026"/>
            <a:stretch/>
          </p:blipFill>
          <p:spPr>
            <a:xfrm>
              <a:off x="-658523" y="1792313"/>
              <a:ext cx="4792910" cy="2329023"/>
            </a:xfrm>
            <a:prstGeom prst="rect">
              <a:avLst/>
            </a:prstGeom>
          </p:spPr>
        </p:pic>
      </p:grpSp>
      <p:sp>
        <p:nvSpPr>
          <p:cNvPr id="189" name="Title 1"/>
          <p:cNvSpPr txBox="1">
            <a:spLocks/>
          </p:cNvSpPr>
          <p:nvPr/>
        </p:nvSpPr>
        <p:spPr>
          <a:xfrm>
            <a:off x="638859" y="215073"/>
            <a:ext cx="10515600" cy="88844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/>
              <a:t>Lessons learnt- ICRISAT, Niger </a:t>
            </a:r>
            <a:endParaRPr lang="en-US" b="1" dirty="0"/>
          </a:p>
        </p:txBody>
      </p:sp>
      <p:sp>
        <p:nvSpPr>
          <p:cNvPr id="190" name="Content Placeholder 2"/>
          <p:cNvSpPr txBox="1">
            <a:spLocks/>
          </p:cNvSpPr>
          <p:nvPr/>
        </p:nvSpPr>
        <p:spPr>
          <a:xfrm>
            <a:off x="386926" y="1266386"/>
            <a:ext cx="6098359" cy="1010556"/>
          </a:xfrm>
          <a:prstGeom prst="rect">
            <a:avLst/>
          </a:prstGeom>
          <a:ln>
            <a:solidFill>
              <a:srgbClr val="4472C4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800000"/>
                </a:solidFill>
              </a:rPr>
              <a:t>2. Participative identification of technologies with farmers is an excellent approach to engage them in the process of scaling</a:t>
            </a:r>
          </a:p>
        </p:txBody>
      </p:sp>
    </p:spTree>
    <p:extLst>
      <p:ext uri="{BB962C8B-B14F-4D97-AF65-F5344CB8AC3E}">
        <p14:creationId xmlns:p14="http://schemas.microsoft.com/office/powerpoint/2010/main" val="1646653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917" y="283725"/>
            <a:ext cx="10515600" cy="88844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/>
              <a:t>Lessons learnt- ICRISAT, Niger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356" y="1513269"/>
            <a:ext cx="6604995" cy="6950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3. </a:t>
            </a:r>
            <a:r>
              <a:rPr lang="en-US" sz="2000" b="1" dirty="0">
                <a:solidFill>
                  <a:srgbClr val="800000"/>
                </a:solidFill>
              </a:rPr>
              <a:t>Niger will probably be the champion in adoption of Farm Managed Natural Regeneration (FMNR) 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75029" y="2311268"/>
            <a:ext cx="52400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High demand for training on FMNR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Combining FMNR and micro dosing of fertilizers is the best option for farmers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Need for associated research on integrated management  of agroforestry system with FMNR (tree and crop densities, fertilizer recommendations on crops)</a:t>
            </a:r>
          </a:p>
        </p:txBody>
      </p:sp>
      <p:pic>
        <p:nvPicPr>
          <p:cNvPr id="5" name="Picture 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850" y="1619528"/>
            <a:ext cx="4059145" cy="1997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92956" y="4003442"/>
            <a:ext cx="1123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FMNR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442837"/>
              </p:ext>
            </p:extLst>
          </p:nvPr>
        </p:nvGraphicFramePr>
        <p:xfrm>
          <a:off x="5501551" y="3379109"/>
          <a:ext cx="3880701" cy="3211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2" name="Document" r:id="rId4" imgW="5918200" imgH="5727700" progId="Word.Document.12">
                  <p:embed/>
                </p:oleObj>
              </mc:Choice>
              <mc:Fallback>
                <p:oleObj name="Document" r:id="rId4" imgW="5918200" imgH="5727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01551" y="3379109"/>
                        <a:ext cx="3880701" cy="3211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4081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917" y="283725"/>
            <a:ext cx="10515600" cy="88844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/>
              <a:t>Lessons learnt- ICRISAT, Niger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14" y="1563875"/>
            <a:ext cx="5656294" cy="21648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800000"/>
                </a:solidFill>
              </a:rPr>
              <a:t>4. Bio-reclamation of degraded lands for organized group of women is a excellent approach to empowering women</a:t>
            </a:r>
          </a:p>
          <a:p>
            <a:r>
              <a:rPr lang="en-US" sz="1800" dirty="0"/>
              <a:t>Access of women to lands and</a:t>
            </a:r>
          </a:p>
          <a:p>
            <a:r>
              <a:rPr lang="en-US" sz="1800" dirty="0"/>
              <a:t>Creating of women association</a:t>
            </a:r>
          </a:p>
          <a:p>
            <a:r>
              <a:rPr lang="en-US" sz="1800" dirty="0"/>
              <a:t>Generating of incomes </a:t>
            </a:r>
            <a:endParaRPr lang="en-US" sz="2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9667742"/>
              </p:ext>
            </p:extLst>
          </p:nvPr>
        </p:nvGraphicFramePr>
        <p:xfrm>
          <a:off x="7295947" y="1660892"/>
          <a:ext cx="4085488" cy="3148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divers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4496" y="3915025"/>
            <a:ext cx="3194742" cy="259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021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917" y="283725"/>
            <a:ext cx="10515600" cy="88844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/>
              <a:t>Key message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2" y="1590895"/>
            <a:ext cx="6642598" cy="216487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rgbClr val="800000"/>
                </a:solidFill>
              </a:rPr>
              <a:t>Involving local communities is a key to taking innovations to scale</a:t>
            </a:r>
            <a:endParaRPr lang="en-US" sz="1800" dirty="0"/>
          </a:p>
          <a:p>
            <a:r>
              <a:rPr lang="en-US" sz="1800" dirty="0"/>
              <a:t>Involvement of stakeholders local authorities and farmers in a global strategy for management of land resources</a:t>
            </a:r>
          </a:p>
          <a:p>
            <a:r>
              <a:rPr lang="en-US" sz="1800" dirty="0"/>
              <a:t>Participative evaluation and refinement </a:t>
            </a:r>
            <a:endParaRPr lang="en-US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2" t="12810" r="6448"/>
          <a:stretch>
            <a:fillRect/>
          </a:stretch>
        </p:blipFill>
        <p:spPr bwMode="auto">
          <a:xfrm>
            <a:off x="7488706" y="1526628"/>
            <a:ext cx="4003173" cy="52013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704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5897</TotalTime>
  <Words>435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Agency FB</vt:lpstr>
      <vt:lpstr>Arial</vt:lpstr>
      <vt:lpstr>Calibri</vt:lpstr>
      <vt:lpstr>Calibri Light</vt:lpstr>
      <vt:lpstr>Office Theme</vt:lpstr>
      <vt:lpstr>Document</vt:lpstr>
      <vt:lpstr>PowerPoint Presentation</vt:lpstr>
      <vt:lpstr>Lessons learnt- ICRISAT, Niger </vt:lpstr>
      <vt:lpstr>Lessons learnt- ICRISAT, Niger </vt:lpstr>
      <vt:lpstr>PowerPoint Presentation</vt:lpstr>
      <vt:lpstr>Lessons learnt- ICRISAT, Niger </vt:lpstr>
      <vt:lpstr>Lessons learnt- ICRISAT, Niger </vt:lpstr>
      <vt:lpstr>Key message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Chakravarty, Amit (ICRISAT-IN)</dc:creator>
  <cp:lastModifiedBy>Kimani, Judy (ILRI)</cp:lastModifiedBy>
  <cp:revision>129</cp:revision>
  <dcterms:created xsi:type="dcterms:W3CDTF">2016-08-05T07:12:42Z</dcterms:created>
  <dcterms:modified xsi:type="dcterms:W3CDTF">2020-10-21T13:24:26Z</dcterms:modified>
</cp:coreProperties>
</file>