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9"/>
  </p:notesMasterIdLst>
  <p:handoutMasterIdLst>
    <p:handoutMasterId r:id="rId20"/>
  </p:handoutMasterIdLst>
  <p:sldIdLst>
    <p:sldId id="256" r:id="rId3"/>
    <p:sldId id="285" r:id="rId4"/>
    <p:sldId id="317" r:id="rId5"/>
    <p:sldId id="318" r:id="rId6"/>
    <p:sldId id="319" r:id="rId7"/>
    <p:sldId id="320" r:id="rId8"/>
    <p:sldId id="321" r:id="rId9"/>
    <p:sldId id="322" r:id="rId10"/>
    <p:sldId id="324" r:id="rId11"/>
    <p:sldId id="323" r:id="rId12"/>
    <p:sldId id="325" r:id="rId13"/>
    <p:sldId id="326" r:id="rId14"/>
    <p:sldId id="327" r:id="rId15"/>
    <p:sldId id="265" r:id="rId16"/>
    <p:sldId id="293" r:id="rId17"/>
    <p:sldId id="328" r:id="rId1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F5DC"/>
    <a:srgbClr val="156635"/>
    <a:srgbClr val="762123"/>
    <a:srgbClr val="EC821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3" autoAdjust="0"/>
    <p:restoredTop sz="92263" autoAdjust="0"/>
  </p:normalViewPr>
  <p:slideViewPr>
    <p:cSldViewPr>
      <p:cViewPr varScale="1">
        <p:scale>
          <a:sx n="105" d="100"/>
          <a:sy n="105" d="100"/>
        </p:scale>
        <p:origin x="180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48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9/9/2022</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9/9/2022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w-KE"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3</a:t>
            </a:fld>
            <a:endParaRPr lang="en-US"/>
          </a:p>
        </p:txBody>
      </p:sp>
    </p:spTree>
    <p:extLst>
      <p:ext uri="{BB962C8B-B14F-4D97-AF65-F5344CB8AC3E}">
        <p14:creationId xmlns:p14="http://schemas.microsoft.com/office/powerpoint/2010/main" val="1768351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Ethiopia</a:t>
            </a:r>
          </a:p>
        </p:txBody>
      </p:sp>
      <p:sp>
        <p:nvSpPr>
          <p:cNvPr id="4" name="Slide Number Placeholder 3"/>
          <p:cNvSpPr>
            <a:spLocks noGrp="1"/>
          </p:cNvSpPr>
          <p:nvPr>
            <p:ph type="sldNum" sz="quarter" idx="10"/>
          </p:nvPr>
        </p:nvSpPr>
        <p:spPr/>
        <p:txBody>
          <a:bodyPr/>
          <a:lstStyle/>
          <a:p>
            <a:fld id="{A85DB3CD-82CE-4D61-A55F-4B85DC44DBC7}" type="slidenum">
              <a:rPr lang="en-US" smtClean="0"/>
              <a:pPr/>
              <a:t>14</a:t>
            </a:fld>
            <a:endParaRPr lang="en-US"/>
          </a:p>
        </p:txBody>
      </p:sp>
    </p:spTree>
    <p:extLst>
      <p:ext uri="{BB962C8B-B14F-4D97-AF65-F5344CB8AC3E}">
        <p14:creationId xmlns:p14="http://schemas.microsoft.com/office/powerpoint/2010/main" val="1751243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image" Target="../media/image12.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image" Target="../media/image1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3942517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0E8873A-393D-408D-AA67-85D76FCDD1AA}" type="datetimeFigureOut">
              <a:rPr lang="en-US" smtClean="0"/>
              <a:t>9/9/2022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FC285E3-3736-4797-AF53-E5E38917DF19}" type="slidenum">
              <a:rPr lang="en-US" smtClean="0"/>
              <a:t>‹#›</a:t>
            </a:fld>
            <a:endParaRPr lang="en-US"/>
          </a:p>
        </p:txBody>
      </p:sp>
    </p:spTree>
    <p:extLst>
      <p:ext uri="{BB962C8B-B14F-4D97-AF65-F5344CB8AC3E}">
        <p14:creationId xmlns:p14="http://schemas.microsoft.com/office/powerpoint/2010/main" val="3646905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2"/>
            <a:ext cx="9144000" cy="1058303"/>
          </a:xfrm>
          <a:prstGeom prst="rect">
            <a:avLst/>
          </a:prstGeom>
          <a:noFill/>
        </p:spPr>
        <p:txBody>
          <a:bodyPr wrap="square" rtlCol="0">
            <a:spAutoFit/>
          </a:bodyPr>
          <a:lstStyle/>
          <a:p>
            <a:pPr algn="ctr"/>
            <a:r>
              <a:rPr lang="en-US" sz="2215" i="1" dirty="0">
                <a:solidFill>
                  <a:srgbClr val="156734"/>
                </a:solidFill>
              </a:rPr>
              <a:t>Africa Research in Sustainable Intensification for the Next Generation</a:t>
            </a:r>
          </a:p>
          <a:p>
            <a:pPr algn="ctr"/>
            <a:r>
              <a:rPr lang="en-US" sz="4062" dirty="0">
                <a:solidFill>
                  <a:srgbClr val="156734"/>
                </a:solidFill>
              </a:rPr>
              <a:t>africa-rising.net</a:t>
            </a:r>
            <a:endParaRPr lang="en-US" sz="4062" b="1" i="1" dirty="0">
              <a:solidFill>
                <a:srgbClr val="156734"/>
              </a:solidFill>
            </a:endParaRPr>
          </a:p>
        </p:txBody>
      </p:sp>
      <p:grpSp>
        <p:nvGrpSpPr>
          <p:cNvPr id="2" name="Group 1"/>
          <p:cNvGrpSpPr/>
          <p:nvPr userDrawn="1"/>
        </p:nvGrpSpPr>
        <p:grpSpPr>
          <a:xfrm>
            <a:off x="1182636" y="5486402"/>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9"/>
            <a:ext cx="6096000" cy="234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923" kern="1200" dirty="0">
                <a:solidFill>
                  <a:schemeClr val="tx1"/>
                </a:solidFill>
                <a:effectLst/>
                <a:latin typeface="+mn-lt"/>
                <a:ea typeface="+mn-ea"/>
                <a:cs typeface="Arial" charset="0"/>
              </a:rPr>
              <a:t>This presentation is licensed for use under the Creative Commons Attribution 4.0 International Licence.</a:t>
            </a:r>
            <a:endParaRPr lang="en-US" sz="923"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6" y="6569513"/>
            <a:ext cx="586740" cy="207645"/>
          </a:xfrm>
          <a:prstGeom prst="rect">
            <a:avLst/>
          </a:prstGeom>
          <a:noFill/>
          <a:ln>
            <a:noFill/>
          </a:ln>
        </p:spPr>
      </p:pic>
    </p:spTree>
    <p:extLst>
      <p:ext uri="{BB962C8B-B14F-4D97-AF65-F5344CB8AC3E}">
        <p14:creationId xmlns:p14="http://schemas.microsoft.com/office/powerpoint/2010/main" val="775814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1" r:id="rId6"/>
    <p:sldLayoutId id="2147483684" r:id="rId7"/>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 id="2147483683"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3.xml"/><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png"/><Relationship Id="rId7" Type="http://schemas.openxmlformats.org/officeDocument/2006/relationships/image" Target="../media/image37.jpeg"/><Relationship Id="rId12"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36.png"/><Relationship Id="rId11" Type="http://schemas.openxmlformats.org/officeDocument/2006/relationships/image" Target="../media/image41.jpe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jpeg"/></Relationships>
</file>

<file path=ppt/slides/_rels/slide1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3.xml"/><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3.xml"/><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76200" y="2133600"/>
            <a:ext cx="8797159" cy="1828800"/>
          </a:xfrm>
        </p:spPr>
        <p:txBody>
          <a:bodyPr/>
          <a:lstStyle/>
          <a:p>
            <a:r>
              <a:rPr lang="en-US" sz="3200" dirty="0">
                <a:latin typeface="+mn-lt"/>
              </a:rPr>
              <a:t>Photo report on Africa RISING </a:t>
            </a:r>
            <a:r>
              <a:rPr lang="en-US" sz="3200" dirty="0" err="1">
                <a:latin typeface="+mn-lt"/>
              </a:rPr>
              <a:t>Lemo</a:t>
            </a:r>
            <a:r>
              <a:rPr lang="en-US" sz="3200" dirty="0">
                <a:latin typeface="+mn-lt"/>
              </a:rPr>
              <a:t> site visit and SI-MFS field implementation Kebeles selection in SNNP region</a:t>
            </a:r>
          </a:p>
        </p:txBody>
      </p:sp>
      <p:sp>
        <p:nvSpPr>
          <p:cNvPr id="3" name="TextBox 2"/>
          <p:cNvSpPr txBox="1"/>
          <p:nvPr/>
        </p:nvSpPr>
        <p:spPr>
          <a:xfrm>
            <a:off x="4114800" y="4800600"/>
            <a:ext cx="6477000" cy="461665"/>
          </a:xfrm>
          <a:prstGeom prst="rect">
            <a:avLst/>
          </a:prstGeom>
          <a:noFill/>
        </p:spPr>
        <p:txBody>
          <a:bodyPr wrap="square" rtlCol="0">
            <a:spAutoFit/>
          </a:bodyPr>
          <a:lstStyle/>
          <a:p>
            <a:pPr algn="ctr"/>
            <a:r>
              <a:rPr lang="en-US" sz="2400" dirty="0"/>
              <a:t>24-26 August 2022</a:t>
            </a:r>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sky, grass, outdoor, tree&#10;&#10;Description automatically generated">
            <a:extLst>
              <a:ext uri="{FF2B5EF4-FFF2-40B4-BE49-F238E27FC236}">
                <a16:creationId xmlns:a16="http://schemas.microsoft.com/office/drawing/2014/main" id="{BFA8A9CE-73C4-46F5-87A2-EA971DBC95C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30804"/>
            <a:ext cx="4470400" cy="3352800"/>
          </a:xfrm>
          <a:prstGeom prst="rect">
            <a:avLst/>
          </a:prstGeom>
        </p:spPr>
      </p:pic>
      <p:pic>
        <p:nvPicPr>
          <p:cNvPr id="5" name="Picture 4" descr="A picture containing fence, wire, outdoor, gate&#10;&#10;Description automatically generated">
            <a:extLst>
              <a:ext uri="{FF2B5EF4-FFF2-40B4-BE49-F238E27FC236}">
                <a16:creationId xmlns:a16="http://schemas.microsoft.com/office/drawing/2014/main" id="{02D18DD0-1063-4D6E-8CAF-EF9CA8F700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4461551" y="598453"/>
            <a:ext cx="4541196" cy="3405897"/>
          </a:xfrm>
          <a:prstGeom prst="rect">
            <a:avLst/>
          </a:prstGeom>
        </p:spPr>
      </p:pic>
      <p:pic>
        <p:nvPicPr>
          <p:cNvPr id="7" name="Picture 6" descr="A group of people walking through a field&#10;&#10;Description automatically generated with low confidence">
            <a:extLst>
              <a:ext uri="{FF2B5EF4-FFF2-40B4-BE49-F238E27FC236}">
                <a16:creationId xmlns:a16="http://schemas.microsoft.com/office/drawing/2014/main" id="{767C77E1-84FD-401F-86A4-390AE87BBA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1000" y="3474397"/>
            <a:ext cx="4470400" cy="3352800"/>
          </a:xfrm>
          <a:prstGeom prst="rect">
            <a:avLst/>
          </a:prstGeom>
        </p:spPr>
      </p:pic>
      <p:sp>
        <p:nvSpPr>
          <p:cNvPr id="8" name="TextBox 7">
            <a:extLst>
              <a:ext uri="{FF2B5EF4-FFF2-40B4-BE49-F238E27FC236}">
                <a16:creationId xmlns:a16="http://schemas.microsoft.com/office/drawing/2014/main" id="{499DDA71-5FF0-43C9-B95E-EEDF487D2B10}"/>
              </a:ext>
            </a:extLst>
          </p:cNvPr>
          <p:cNvSpPr txBox="1"/>
          <p:nvPr/>
        </p:nvSpPr>
        <p:spPr>
          <a:xfrm>
            <a:off x="4831945" y="4572000"/>
            <a:ext cx="4216400" cy="2308324"/>
          </a:xfrm>
          <a:prstGeom prst="rect">
            <a:avLst/>
          </a:prstGeom>
          <a:noFill/>
        </p:spPr>
        <p:txBody>
          <a:bodyPr wrap="square" rtlCol="0">
            <a:spAutoFit/>
          </a:bodyPr>
          <a:lstStyle/>
          <a:p>
            <a:r>
              <a:rPr lang="en-US" dirty="0"/>
              <a:t>Mr. </a:t>
            </a:r>
            <a:r>
              <a:rPr lang="en-US" dirty="0" err="1"/>
              <a:t>Adnew</a:t>
            </a:r>
            <a:r>
              <a:rPr lang="en-US" dirty="0"/>
              <a:t> is an innovative and successful farmer who worked for long with Africa RISING. He has adopted more than 10 Africa RISING crop-livestock-NRM innovations. He has already allocated a large area for forage production that enables him to feed his improved dairy cows. </a:t>
            </a:r>
          </a:p>
        </p:txBody>
      </p:sp>
    </p:spTree>
    <p:extLst>
      <p:ext uri="{BB962C8B-B14F-4D97-AF65-F5344CB8AC3E}">
        <p14:creationId xmlns:p14="http://schemas.microsoft.com/office/powerpoint/2010/main" val="2320868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white, mammal, dirty&#10;&#10;Description automatically generated">
            <a:extLst>
              <a:ext uri="{FF2B5EF4-FFF2-40B4-BE49-F238E27FC236}">
                <a16:creationId xmlns:a16="http://schemas.microsoft.com/office/drawing/2014/main" id="{17701E53-8E7C-4267-9A04-3667AA38A7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76200"/>
            <a:ext cx="4495800" cy="3371850"/>
          </a:xfrm>
          <a:prstGeom prst="rect">
            <a:avLst/>
          </a:prstGeom>
        </p:spPr>
      </p:pic>
      <p:pic>
        <p:nvPicPr>
          <p:cNvPr id="5" name="Picture 4" descr="A person standing in a tropical area&#10;&#10;Description automatically generated with low confidence">
            <a:extLst>
              <a:ext uri="{FF2B5EF4-FFF2-40B4-BE49-F238E27FC236}">
                <a16:creationId xmlns:a16="http://schemas.microsoft.com/office/drawing/2014/main" id="{BFE0CC53-9EF8-40F0-8A2E-7F122D8B4F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8200" y="3393332"/>
            <a:ext cx="4495800" cy="3371850"/>
          </a:xfrm>
          <a:prstGeom prst="rect">
            <a:avLst/>
          </a:prstGeom>
        </p:spPr>
      </p:pic>
      <p:sp>
        <p:nvSpPr>
          <p:cNvPr id="6" name="TextBox 5">
            <a:extLst>
              <a:ext uri="{FF2B5EF4-FFF2-40B4-BE49-F238E27FC236}">
                <a16:creationId xmlns:a16="http://schemas.microsoft.com/office/drawing/2014/main" id="{F8FF4263-7DB7-4511-B6FE-A88AAA1E13E2}"/>
              </a:ext>
            </a:extLst>
          </p:cNvPr>
          <p:cNvSpPr txBox="1"/>
          <p:nvPr/>
        </p:nvSpPr>
        <p:spPr>
          <a:xfrm>
            <a:off x="5257800" y="1143000"/>
            <a:ext cx="3581400" cy="923330"/>
          </a:xfrm>
          <a:prstGeom prst="rect">
            <a:avLst/>
          </a:prstGeom>
          <a:noFill/>
        </p:spPr>
        <p:txBody>
          <a:bodyPr wrap="square" rtlCol="0">
            <a:spAutoFit/>
          </a:bodyPr>
          <a:lstStyle/>
          <a:p>
            <a:r>
              <a:rPr lang="en-US" dirty="0"/>
              <a:t>A crossbred cow feeding concentrates in </a:t>
            </a:r>
            <a:r>
              <a:rPr lang="en-US" dirty="0" err="1"/>
              <a:t>Jawe</a:t>
            </a:r>
            <a:r>
              <a:rPr lang="en-US" dirty="0"/>
              <a:t> Africa RISING kebele.  </a:t>
            </a:r>
          </a:p>
        </p:txBody>
      </p:sp>
      <p:sp>
        <p:nvSpPr>
          <p:cNvPr id="7" name="Arrow: Left 6">
            <a:extLst>
              <a:ext uri="{FF2B5EF4-FFF2-40B4-BE49-F238E27FC236}">
                <a16:creationId xmlns:a16="http://schemas.microsoft.com/office/drawing/2014/main" id="{A749F06C-76E0-42AB-8926-05906C0AA47E}"/>
              </a:ext>
            </a:extLst>
          </p:cNvPr>
          <p:cNvSpPr/>
          <p:nvPr/>
        </p:nvSpPr>
        <p:spPr>
          <a:xfrm>
            <a:off x="4648200" y="1558946"/>
            <a:ext cx="457200" cy="19365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B17A100A-2E38-4A47-947F-F5D7F7AAFE71}"/>
              </a:ext>
            </a:extLst>
          </p:cNvPr>
          <p:cNvSpPr/>
          <p:nvPr/>
        </p:nvSpPr>
        <p:spPr>
          <a:xfrm>
            <a:off x="3733800" y="4724400"/>
            <a:ext cx="609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01EC600-BB3F-446D-8A18-FED706147C65}"/>
              </a:ext>
            </a:extLst>
          </p:cNvPr>
          <p:cNvSpPr txBox="1"/>
          <p:nvPr/>
        </p:nvSpPr>
        <p:spPr>
          <a:xfrm>
            <a:off x="304800" y="3786595"/>
            <a:ext cx="3124200" cy="2585323"/>
          </a:xfrm>
          <a:prstGeom prst="rect">
            <a:avLst/>
          </a:prstGeom>
          <a:noFill/>
        </p:spPr>
        <p:txBody>
          <a:bodyPr wrap="square" rtlCol="0">
            <a:spAutoFit/>
          </a:bodyPr>
          <a:lstStyle/>
          <a:p>
            <a:r>
              <a:rPr lang="en-US" dirty="0"/>
              <a:t>A woman has collected green fodder from a </a:t>
            </a:r>
            <a:r>
              <a:rPr lang="en-US" dirty="0" err="1"/>
              <a:t>faba</a:t>
            </a:r>
            <a:r>
              <a:rPr lang="en-US" dirty="0"/>
              <a:t> bean planted field for livestock feed in </a:t>
            </a:r>
            <a:r>
              <a:rPr lang="en-US" dirty="0" err="1"/>
              <a:t>Lemo</a:t>
            </a:r>
            <a:r>
              <a:rPr lang="en-US" dirty="0"/>
              <a:t> Africa RISING site. Farmers in </a:t>
            </a:r>
            <a:r>
              <a:rPr lang="en-US" dirty="0" err="1"/>
              <a:t>Lemo</a:t>
            </a:r>
            <a:r>
              <a:rPr lang="en-US" dirty="0"/>
              <a:t> deliberately leave weeds in </a:t>
            </a:r>
            <a:r>
              <a:rPr lang="en-US" dirty="0" err="1"/>
              <a:t>faba</a:t>
            </a:r>
            <a:r>
              <a:rPr lang="en-US" dirty="0"/>
              <a:t> bean field and collect them for feed when </a:t>
            </a:r>
            <a:r>
              <a:rPr lang="en-US" dirty="0" err="1"/>
              <a:t>faba</a:t>
            </a:r>
            <a:r>
              <a:rPr lang="en-US" dirty="0"/>
              <a:t> bean reaches at the knee growth stage. </a:t>
            </a:r>
          </a:p>
        </p:txBody>
      </p:sp>
    </p:spTree>
    <p:extLst>
      <p:ext uri="{BB962C8B-B14F-4D97-AF65-F5344CB8AC3E}">
        <p14:creationId xmlns:p14="http://schemas.microsoft.com/office/powerpoint/2010/main" val="9762132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child, outdoor, tree, person&#10;&#10;Description automatically generated">
            <a:extLst>
              <a:ext uri="{FF2B5EF4-FFF2-40B4-BE49-F238E27FC236}">
                <a16:creationId xmlns:a16="http://schemas.microsoft.com/office/drawing/2014/main" id="{D182F962-34B6-4CD3-AC26-8010B3DA52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7700" y="25940"/>
            <a:ext cx="7848600" cy="5886450"/>
          </a:xfrm>
          <a:prstGeom prst="rect">
            <a:avLst/>
          </a:prstGeom>
        </p:spPr>
      </p:pic>
      <p:sp>
        <p:nvSpPr>
          <p:cNvPr id="4" name="TextBox 3">
            <a:extLst>
              <a:ext uri="{FF2B5EF4-FFF2-40B4-BE49-F238E27FC236}">
                <a16:creationId xmlns:a16="http://schemas.microsoft.com/office/drawing/2014/main" id="{385A2ED4-84F4-4A8A-B0F9-599C5BC2A767}"/>
              </a:ext>
            </a:extLst>
          </p:cNvPr>
          <p:cNvSpPr txBox="1"/>
          <p:nvPr/>
        </p:nvSpPr>
        <p:spPr>
          <a:xfrm>
            <a:off x="685800" y="6096000"/>
            <a:ext cx="7810500" cy="646331"/>
          </a:xfrm>
          <a:prstGeom prst="rect">
            <a:avLst/>
          </a:prstGeom>
          <a:noFill/>
        </p:spPr>
        <p:txBody>
          <a:bodyPr wrap="square" rtlCol="0">
            <a:spAutoFit/>
          </a:bodyPr>
          <a:lstStyle/>
          <a:p>
            <a:r>
              <a:rPr lang="en-US" dirty="0"/>
              <a:t>Rural children in </a:t>
            </a:r>
            <a:r>
              <a:rPr lang="en-US" dirty="0" err="1"/>
              <a:t>Jawe</a:t>
            </a:r>
            <a:r>
              <a:rPr lang="en-US" dirty="0"/>
              <a:t> Africa RISING site. A young girl is taking care her brother while her parents are busy in the farm business.</a:t>
            </a:r>
          </a:p>
        </p:txBody>
      </p:sp>
    </p:spTree>
    <p:extLst>
      <p:ext uri="{BB962C8B-B14F-4D97-AF65-F5344CB8AC3E}">
        <p14:creationId xmlns:p14="http://schemas.microsoft.com/office/powerpoint/2010/main" val="1352693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3D4B0975-E9DE-4F8E-8499-E057541DB419}"/>
              </a:ext>
            </a:extLst>
          </p:cNvPr>
          <p:cNvSpPr txBox="1"/>
          <p:nvPr/>
        </p:nvSpPr>
        <p:spPr>
          <a:xfrm>
            <a:off x="304800" y="5138364"/>
            <a:ext cx="8534400" cy="1754326"/>
          </a:xfrm>
          <a:prstGeom prst="rect">
            <a:avLst/>
          </a:prstGeom>
          <a:noFill/>
        </p:spPr>
        <p:txBody>
          <a:bodyPr wrap="square" rtlCol="0">
            <a:spAutoFit/>
          </a:bodyPr>
          <a:lstStyle/>
          <a:p>
            <a:r>
              <a:rPr lang="en-US" dirty="0"/>
              <a:t>Discussion with local residents in </a:t>
            </a:r>
            <a:r>
              <a:rPr lang="en-US" dirty="0" err="1"/>
              <a:t>Shurmo</a:t>
            </a:r>
            <a:r>
              <a:rPr lang="en-US" dirty="0"/>
              <a:t> Kebele (selected for SI-MFS operation). The kebele has a diversified farming system. Crops such as wheat, maize, barley, </a:t>
            </a:r>
            <a:r>
              <a:rPr lang="en-US" dirty="0" err="1"/>
              <a:t>faba</a:t>
            </a:r>
            <a:r>
              <a:rPr lang="en-US" dirty="0"/>
              <a:t> bean, field pea and </a:t>
            </a:r>
            <a:r>
              <a:rPr lang="en-US" dirty="0" err="1"/>
              <a:t>enset</a:t>
            </a:r>
            <a:r>
              <a:rPr lang="en-US" dirty="0"/>
              <a:t> grow very well.  Livestock such as cattle, small ruminants is also common. Dairy association is established in the kebele. Indigenous fodder trees, organic resources for soil fertility improvement and home gardening are potential intervention areas for managing natural resources. The kebele is accessible by roads and markets.  </a:t>
            </a:r>
          </a:p>
        </p:txBody>
      </p:sp>
      <p:pic>
        <p:nvPicPr>
          <p:cNvPr id="3" name="Picture 2" descr="A group of people standing outside&#10;&#10;Description automatically generated with low confidence">
            <a:extLst>
              <a:ext uri="{FF2B5EF4-FFF2-40B4-BE49-F238E27FC236}">
                <a16:creationId xmlns:a16="http://schemas.microsoft.com/office/drawing/2014/main" id="{E64D99E3-8EE2-49A5-9C39-663A6AD14F3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800" y="228600"/>
            <a:ext cx="7386942" cy="4924628"/>
          </a:xfrm>
          <a:prstGeom prst="rect">
            <a:avLst/>
          </a:prstGeom>
        </p:spPr>
      </p:pic>
    </p:spTree>
    <p:extLst>
      <p:ext uri="{BB962C8B-B14F-4D97-AF65-F5344CB8AC3E}">
        <p14:creationId xmlns:p14="http://schemas.microsoft.com/office/powerpoint/2010/main" val="264050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2133600"/>
            <a:ext cx="9144000" cy="1143000"/>
          </a:xfrm>
        </p:spPr>
        <p:txBody>
          <a:bodyPr/>
          <a:lstStyle/>
          <a:p>
            <a:pPr algn="ctr"/>
            <a:r>
              <a:rPr lang="en-US" sz="2800" dirty="0"/>
              <a:t>Africa RISING CGIAR partners in Ethiopia</a:t>
            </a:r>
          </a:p>
        </p:txBody>
      </p:sp>
      <p:grpSp>
        <p:nvGrpSpPr>
          <p:cNvPr id="16" name="Group 15"/>
          <p:cNvGrpSpPr/>
          <p:nvPr/>
        </p:nvGrpSpPr>
        <p:grpSpPr>
          <a:xfrm>
            <a:off x="381000" y="3981628"/>
            <a:ext cx="8324479" cy="2647772"/>
            <a:chOff x="457201" y="4077296"/>
            <a:chExt cx="8324479" cy="2647772"/>
          </a:xfrm>
        </p:grpSpPr>
        <p:pic>
          <p:nvPicPr>
            <p:cNvPr id="17" name="Picture 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1" y="5269506"/>
              <a:ext cx="1219199" cy="525137"/>
            </a:xfrm>
            <a:prstGeom prst="rect">
              <a:avLst/>
            </a:prstGeom>
          </p:spPr>
        </p:pic>
        <p:pic>
          <p:nvPicPr>
            <p:cNvPr id="18"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03536" y="4077296"/>
              <a:ext cx="759463" cy="75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743200" y="5951578"/>
              <a:ext cx="647065" cy="714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7"/>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45396" y="5951578"/>
              <a:ext cx="507603" cy="773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10" descr="P:\logos\c\CIP\CIP_Logo.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042909" y="6059906"/>
              <a:ext cx="715782" cy="63546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1" descr="P:\logos\c\cimmyt\CIMMYT Logo.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105400" y="5146740"/>
              <a:ext cx="960880" cy="72066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2" descr="P:\logos\i\ifpri\IFPRI_Logo_Standard.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63146" y="5928156"/>
              <a:ext cx="407307" cy="73824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9"/>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620000" y="6064021"/>
              <a:ext cx="900143" cy="631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4"/>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934200" y="5279588"/>
              <a:ext cx="1847480" cy="515055"/>
            </a:xfrm>
            <a:prstGeom prst="rect">
              <a:avLst/>
            </a:prstGeom>
          </p:spPr>
        </p:pic>
        <p:pic>
          <p:nvPicPr>
            <p:cNvPr id="26" name="Picture 2"/>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2590800" y="5268961"/>
              <a:ext cx="1400625" cy="485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9175214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819400" y="1066800"/>
            <a:ext cx="2438400" cy="9233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ea typeface="+mj-ea"/>
                <a:cs typeface="+mj-cs"/>
              </a:rPr>
              <a:t>Credits</a:t>
            </a:r>
            <a:br>
              <a:rPr kumimoji="0" lang="en-US" sz="3600" b="0" i="0" u="none" strike="noStrike" kern="0" cap="none" spc="0" normalizeH="0" baseline="0" noProof="0" dirty="0">
                <a:ln>
                  <a:noFill/>
                </a:ln>
                <a:solidFill>
                  <a:prstClr val="black"/>
                </a:solidFill>
                <a:effectLst/>
                <a:uLnTx/>
                <a:uFillTx/>
                <a:ea typeface="+mj-ea"/>
                <a:cs typeface="+mj-cs"/>
              </a:rPr>
            </a:br>
            <a:endParaRPr kumimoji="0" lang="sw-KE" sz="1800" b="0" i="0" u="none" strike="noStrike" kern="0" cap="none" spc="0" normalizeH="0" baseline="0" noProof="0" dirty="0">
              <a:ln>
                <a:noFill/>
              </a:ln>
              <a:solidFill>
                <a:sysClr val="windowText" lastClr="000000"/>
              </a:solidFill>
              <a:effectLst/>
              <a:uLnTx/>
              <a:uFillTx/>
            </a:endParaRPr>
          </a:p>
        </p:txBody>
      </p:sp>
      <p:sp>
        <p:nvSpPr>
          <p:cNvPr id="8" name="Content Placeholder 2"/>
          <p:cNvSpPr txBox="1">
            <a:spLocks/>
          </p:cNvSpPr>
          <p:nvPr/>
        </p:nvSpPr>
        <p:spPr>
          <a:xfrm>
            <a:off x="457200" y="1990130"/>
            <a:ext cx="8229600" cy="3611563"/>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Produced by Africa</a:t>
            </a:r>
            <a:r>
              <a:rPr kumimoji="0" lang="en-US" sz="3000" b="0" i="0" u="none" strike="noStrike" kern="1200" cap="none" spc="0" normalizeH="0" noProof="0" dirty="0">
                <a:ln>
                  <a:noFill/>
                </a:ln>
                <a:solidFill>
                  <a:sysClr val="windowText" lastClr="000000"/>
                </a:solidFill>
                <a:effectLst/>
                <a:uLnTx/>
                <a:uFillTx/>
                <a:latin typeface="Calibri"/>
                <a:ea typeface="+mn-ea"/>
                <a:cs typeface="+mn-cs"/>
              </a:rPr>
              <a:t> RISING Project in Ethiopia </a:t>
            </a:r>
            <a:endParaRPr kumimoji="0" lang="en-US" sz="3000" b="0" i="0" u="none" strike="noStrike" kern="1200" cap="none" spc="0" normalizeH="0" baseline="0" noProof="0" dirty="0">
              <a:ln>
                <a:noFill/>
              </a:ln>
              <a:solidFill>
                <a:sysClr val="windowText" lastClr="000000"/>
              </a:solidFill>
              <a:effectLst/>
              <a:uLnTx/>
              <a:uFillTx/>
              <a:latin typeface="Calibri"/>
              <a:ea typeface="+mn-ea"/>
              <a:cs typeface="+mn-cs"/>
            </a:endParaRPr>
          </a:p>
          <a:p>
            <a:pPr marL="0" indent="0" algn="ctr">
              <a:buNone/>
              <a:defRPr/>
            </a:pP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Compiled by Kindu</a:t>
            </a:r>
            <a:r>
              <a:rPr kumimoji="0" lang="en-US" sz="3000" b="0" i="0" u="none" strike="noStrike" kern="1200" cap="none" spc="0" normalizeH="0" noProof="0" dirty="0">
                <a:ln>
                  <a:noFill/>
                </a:ln>
                <a:solidFill>
                  <a:sysClr val="windowText" lastClr="000000"/>
                </a:solidFill>
                <a:effectLst/>
                <a:uLnTx/>
                <a:uFillTx/>
                <a:latin typeface="Calibri"/>
                <a:ea typeface="+mn-ea"/>
                <a:cs typeface="+mn-cs"/>
              </a:rPr>
              <a:t> Mekonnen (ILRI)</a:t>
            </a:r>
          </a:p>
          <a:p>
            <a:pPr marL="0" indent="0" algn="ctr">
              <a:buNone/>
              <a:defRPr/>
            </a:pPr>
            <a:endParaRPr kumimoji="0" lang="en-US" sz="3000" b="0" i="0" u="none" strike="noStrike" kern="1200" cap="none" spc="0" normalizeH="0" noProof="0" dirty="0">
              <a:ln>
                <a:noFill/>
              </a:ln>
              <a:solidFill>
                <a:sysClr val="windowText" lastClr="000000"/>
              </a:solidFill>
              <a:effectLst/>
              <a:uLnTx/>
              <a:uFillTx/>
              <a:latin typeface="Calibri"/>
              <a:ea typeface="+mn-ea"/>
              <a:cs typeface="+mn-cs"/>
            </a:endParaRPr>
          </a:p>
          <a:p>
            <a:pPr marL="0" indent="0" algn="ctr">
              <a:buNone/>
              <a:defRPr/>
            </a:pPr>
            <a:r>
              <a:rPr kumimoji="0" lang="en-US" sz="3000" b="0" i="0" u="none" strike="noStrike" kern="1200" cap="none" spc="0" normalizeH="0" noProof="0" dirty="0">
                <a:ln>
                  <a:noFill/>
                </a:ln>
                <a:solidFill>
                  <a:sysClr val="windowText" lastClr="000000"/>
                </a:solidFill>
                <a:effectLst/>
                <a:uLnTx/>
                <a:uFillTx/>
                <a:latin typeface="Calibri"/>
                <a:ea typeface="+mn-ea"/>
                <a:cs typeface="+mn-cs"/>
              </a:rPr>
              <a:t>Authors: Kindu Mekonnen, Peter Thorne, Million Gebreyes, Anthony Whitbread, Workneh Dubale and Haimanot Seifu</a:t>
            </a:r>
          </a:p>
          <a:p>
            <a:pPr marL="0" indent="0" algn="ctr">
              <a:buNone/>
              <a:defRPr/>
            </a:pPr>
            <a:endParaRPr kumimoji="0" lang="en-US" sz="3000" b="0" i="0" u="none" strike="noStrike" kern="1200" cap="none" spc="0" normalizeH="0" baseline="0" noProof="0" dirty="0">
              <a:ln>
                <a:noFill/>
              </a:ln>
              <a:solidFill>
                <a:sysClr val="windowText" lastClr="000000"/>
              </a:solidFill>
              <a:effectLst/>
              <a:uLnTx/>
              <a:uFillTx/>
              <a:latin typeface="Calibri"/>
              <a:ea typeface="+mn-ea"/>
              <a:cs typeface="+mn-cs"/>
            </a:endParaRPr>
          </a:p>
          <a:p>
            <a:pPr marL="0" lvl="0" indent="0" algn="ctr">
              <a:buNone/>
            </a:pP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Photos</a:t>
            </a:r>
            <a:r>
              <a:rPr lang="en-US" sz="3000" dirty="0">
                <a:solidFill>
                  <a:sysClr val="windowText" lastClr="000000"/>
                </a:solidFill>
              </a:rPr>
              <a:t>: Kindu Mekonnen </a:t>
            </a:r>
          </a:p>
          <a:p>
            <a:pPr marL="0" lvl="0" indent="0" algn="ctr">
              <a:buNone/>
            </a:pPr>
            <a:endParaRPr kumimoji="0" lang="en-US" sz="3000" b="0" i="0" u="none" strike="noStrike" kern="1200" cap="none" spc="0" normalizeH="0" baseline="0" noProof="0" dirty="0">
              <a:ln>
                <a:noFill/>
              </a:ln>
              <a:solidFill>
                <a:sysClr val="windowText" lastClr="000000"/>
              </a:solidFill>
              <a:effectLst/>
              <a:uLnTx/>
              <a:uFillTx/>
              <a:latin typeface="Calibri"/>
              <a:ea typeface="+mn-ea"/>
              <a:cs typeface="+mn-cs"/>
            </a:endParaRPr>
          </a:p>
          <a:p>
            <a:pPr marL="0" lvl="0" indent="0" algn="ctr">
              <a:buNone/>
            </a:pP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Our appreciation goes to CGIAR team members and local partner organizations (Inter Aide France, farmers, extension and </a:t>
            </a:r>
            <a:r>
              <a:rPr kumimoji="0" lang="en-US" sz="3000" b="0" i="0" u="none" strike="noStrike" kern="1200" cap="none" spc="0" normalizeH="0" baseline="0" noProof="0" dirty="0" err="1">
                <a:ln>
                  <a:noFill/>
                </a:ln>
                <a:solidFill>
                  <a:sysClr val="windowText" lastClr="000000"/>
                </a:solidFill>
                <a:effectLst/>
                <a:uLnTx/>
                <a:uFillTx/>
                <a:latin typeface="Calibri"/>
                <a:ea typeface="+mn-ea"/>
                <a:cs typeface="+mn-cs"/>
              </a:rPr>
              <a:t>Wachemo</a:t>
            </a: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 University) in </a:t>
            </a:r>
            <a:r>
              <a:rPr lang="en-US" sz="3000" dirty="0" err="1">
                <a:solidFill>
                  <a:sysClr val="windowText" lastClr="000000"/>
                </a:solidFill>
                <a:latin typeface="Calibri"/>
              </a:rPr>
              <a:t>Lemo</a:t>
            </a:r>
            <a:r>
              <a:rPr lang="en-US" sz="3000" dirty="0">
                <a:solidFill>
                  <a:sysClr val="windowText" lastClr="000000"/>
                </a:solidFill>
                <a:latin typeface="Calibri"/>
              </a:rPr>
              <a:t> and </a:t>
            </a:r>
            <a:r>
              <a:rPr lang="en-US" sz="3000" dirty="0" err="1">
                <a:solidFill>
                  <a:sysClr val="windowText" lastClr="000000"/>
                </a:solidFill>
                <a:latin typeface="Calibri"/>
              </a:rPr>
              <a:t>Doyogena</a:t>
            </a:r>
            <a:r>
              <a:rPr lang="en-US" sz="3000" dirty="0">
                <a:solidFill>
                  <a:sysClr val="windowText" lastClr="000000"/>
                </a:solidFill>
                <a:latin typeface="Calibri"/>
              </a:rPr>
              <a:t>, SNNPR</a:t>
            </a:r>
            <a:r>
              <a:rPr kumimoji="0" lang="en-US" sz="3000" b="0" i="0" u="none" strike="noStrike" kern="1200" cap="none" spc="0" normalizeH="0" baseline="0" noProof="0" dirty="0">
                <a:ln>
                  <a:noFill/>
                </a:ln>
                <a:solidFill>
                  <a:sysClr val="windowText" lastClr="000000"/>
                </a:solidFill>
                <a:effectLst/>
                <a:uLnTx/>
                <a:uFillTx/>
                <a:latin typeface="Calibri"/>
                <a:ea typeface="+mn-ea"/>
                <a:cs typeface="+mn-cs"/>
              </a:rPr>
              <a:t>.</a:t>
            </a:r>
          </a:p>
        </p:txBody>
      </p:sp>
    </p:spTree>
    <p:extLst>
      <p:ext uri="{BB962C8B-B14F-4D97-AF65-F5344CB8AC3E}">
        <p14:creationId xmlns:p14="http://schemas.microsoft.com/office/powerpoint/2010/main" val="65988615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90976" y="2022231"/>
            <a:ext cx="7033846" cy="1055077"/>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sz="4246" dirty="0">
                <a:solidFill>
                  <a:srgbClr val="156834"/>
                </a:solidFill>
                <a:latin typeface="Gill Sans" pitchFamily="34" charset="0"/>
              </a:rPr>
              <a:t> </a:t>
            </a:r>
          </a:p>
        </p:txBody>
      </p:sp>
    </p:spTree>
    <p:extLst>
      <p:ext uri="{BB962C8B-B14F-4D97-AF65-F5344CB8AC3E}">
        <p14:creationId xmlns:p14="http://schemas.microsoft.com/office/powerpoint/2010/main" val="3995686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95600" y="457200"/>
            <a:ext cx="2667000" cy="584775"/>
          </a:xfrm>
          <a:prstGeom prst="rect">
            <a:avLst/>
          </a:prstGeom>
          <a:noFill/>
        </p:spPr>
        <p:txBody>
          <a:bodyPr wrap="square" rtlCol="0">
            <a:spAutoFit/>
          </a:bodyPr>
          <a:lstStyle/>
          <a:p>
            <a:r>
              <a:rPr lang="en-US" sz="3200" dirty="0"/>
              <a:t>Introduction</a:t>
            </a:r>
          </a:p>
        </p:txBody>
      </p:sp>
      <p:sp>
        <p:nvSpPr>
          <p:cNvPr id="2" name="TextBox 1"/>
          <p:cNvSpPr txBox="1"/>
          <p:nvPr/>
        </p:nvSpPr>
        <p:spPr>
          <a:xfrm>
            <a:off x="838200" y="1447800"/>
            <a:ext cx="7467600" cy="5078313"/>
          </a:xfrm>
          <a:prstGeom prst="rect">
            <a:avLst/>
          </a:prstGeom>
          <a:noFill/>
        </p:spPr>
        <p:txBody>
          <a:bodyPr wrap="square" rtlCol="0">
            <a:spAutoFit/>
          </a:bodyPr>
          <a:lstStyle/>
          <a:p>
            <a:pPr algn="just"/>
            <a:r>
              <a:rPr lang="en-US" dirty="0"/>
              <a:t>Africa RISING project of the Ethiopian highlands has been operational in Ethiopia since 2012. The project had two phases. During the first phase, the project focused on prioritization of pressing farming system issues, technology identification, testing and validation. In the second phase, the project identified development partners and facilitated scaling of phase I validated innovations. Currently, the project in the Ethiopian highlands is transitioning to SI- MFS  (Sustainable Intensification of Mixed Farming Systems) initiative. The new SI-MFS initiative in Ethiopia is going to be implemented in </a:t>
            </a:r>
            <a:r>
              <a:rPr lang="en-US" dirty="0" err="1"/>
              <a:t>Lemo</a:t>
            </a:r>
            <a:r>
              <a:rPr lang="en-US" dirty="0"/>
              <a:t> and </a:t>
            </a:r>
            <a:r>
              <a:rPr lang="en-US" dirty="0" err="1"/>
              <a:t>Doyogena</a:t>
            </a:r>
            <a:r>
              <a:rPr lang="en-US" dirty="0"/>
              <a:t> districts in the south, </a:t>
            </a:r>
            <a:r>
              <a:rPr lang="en-US" dirty="0" err="1"/>
              <a:t>Basona</a:t>
            </a:r>
            <a:r>
              <a:rPr lang="en-US" dirty="0"/>
              <a:t> and </a:t>
            </a:r>
            <a:r>
              <a:rPr lang="en-US" dirty="0" err="1"/>
              <a:t>Moretena</a:t>
            </a:r>
            <a:r>
              <a:rPr lang="en-US" dirty="0"/>
              <a:t> </a:t>
            </a:r>
            <a:r>
              <a:rPr lang="en-US" dirty="0" err="1"/>
              <a:t>Jiru</a:t>
            </a:r>
            <a:r>
              <a:rPr lang="en-US" dirty="0"/>
              <a:t> districts in Amhara, and Omo Nada and </a:t>
            </a:r>
            <a:r>
              <a:rPr lang="en-US" dirty="0" err="1"/>
              <a:t>Kersa</a:t>
            </a:r>
            <a:r>
              <a:rPr lang="en-US" dirty="0"/>
              <a:t> districts in </a:t>
            </a:r>
            <a:r>
              <a:rPr lang="en-US" dirty="0" err="1"/>
              <a:t>Jimma</a:t>
            </a:r>
            <a:r>
              <a:rPr lang="en-US" dirty="0"/>
              <a:t>, Oromia region. ILRI, ICARDA, CIMMYT and Alliance Bioversity-CIAT planned to jointly operate in those selected districts. The recent field visit in the southern region has been found useful to identify success stories that will lay the foundation for the research and scaling efforts of the new SI-MFS initiative. The experience of innovative Africa RISING farmers in the implementation of integrated crop-livestock-NRM interventions at the farm level will also serve as a learning ground for the farmers that will be part of the SI-MFS initiative. </a:t>
            </a:r>
          </a:p>
          <a:p>
            <a:endParaRPr lang="en-US" dirty="0"/>
          </a:p>
        </p:txBody>
      </p:sp>
    </p:spTree>
    <p:extLst>
      <p:ext uri="{BB962C8B-B14F-4D97-AF65-F5344CB8AC3E}">
        <p14:creationId xmlns:p14="http://schemas.microsoft.com/office/powerpoint/2010/main" val="1087408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019800"/>
            <a:ext cx="9144000" cy="646331"/>
          </a:xfrm>
          <a:prstGeom prst="rect">
            <a:avLst/>
          </a:prstGeom>
          <a:noFill/>
        </p:spPr>
        <p:txBody>
          <a:bodyPr wrap="square" rtlCol="0">
            <a:spAutoFit/>
          </a:bodyPr>
          <a:lstStyle/>
          <a:p>
            <a:pPr algn="ctr"/>
            <a:r>
              <a:rPr lang="en-US" dirty="0"/>
              <a:t>Protein-rich legume fodder tree (tree lucerne) and energy rich </a:t>
            </a:r>
            <a:r>
              <a:rPr lang="en-US" dirty="0" err="1"/>
              <a:t>desho</a:t>
            </a:r>
            <a:r>
              <a:rPr lang="en-US" dirty="0"/>
              <a:t> grass adopted and expanded by farmers for multiple uses in </a:t>
            </a:r>
            <a:r>
              <a:rPr lang="en-US" dirty="0" err="1"/>
              <a:t>Doyogena</a:t>
            </a:r>
            <a:r>
              <a:rPr lang="en-US" dirty="0"/>
              <a:t> woreda, SNNPR in 2022 cropping season.</a:t>
            </a:r>
          </a:p>
        </p:txBody>
      </p:sp>
      <p:pic>
        <p:nvPicPr>
          <p:cNvPr id="5" name="Picture 4" descr="A picture containing tree, outdoor, plant, forest&#10;&#10;Description automatically generated">
            <a:extLst>
              <a:ext uri="{FF2B5EF4-FFF2-40B4-BE49-F238E27FC236}">
                <a16:creationId xmlns:a16="http://schemas.microsoft.com/office/drawing/2014/main" id="{0664F21A-B43D-4BA6-96BF-6B8720A460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900" y="1"/>
            <a:ext cx="8282225" cy="5867400"/>
          </a:xfrm>
          <a:prstGeom prst="rect">
            <a:avLst/>
          </a:prstGeom>
        </p:spPr>
      </p:pic>
    </p:spTree>
    <p:extLst>
      <p:ext uri="{BB962C8B-B14F-4D97-AF65-F5344CB8AC3E}">
        <p14:creationId xmlns:p14="http://schemas.microsoft.com/office/powerpoint/2010/main" val="3501269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outdoor, sky, grass, tree&#10;&#10;Description automatically generated">
            <a:extLst>
              <a:ext uri="{FF2B5EF4-FFF2-40B4-BE49-F238E27FC236}">
                <a16:creationId xmlns:a16="http://schemas.microsoft.com/office/drawing/2014/main" id="{790DB83E-8113-4BDE-83E9-C752800F7CF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632" y="1"/>
            <a:ext cx="8904733" cy="5562600"/>
          </a:xfrm>
          <a:prstGeom prst="rect">
            <a:avLst/>
          </a:prstGeom>
        </p:spPr>
      </p:pic>
      <p:sp>
        <p:nvSpPr>
          <p:cNvPr id="9" name="TextBox 8">
            <a:extLst>
              <a:ext uri="{FF2B5EF4-FFF2-40B4-BE49-F238E27FC236}">
                <a16:creationId xmlns:a16="http://schemas.microsoft.com/office/drawing/2014/main" id="{0F13B3C7-E6BE-46A6-B556-F2A92F07D516}"/>
              </a:ext>
            </a:extLst>
          </p:cNvPr>
          <p:cNvSpPr txBox="1"/>
          <p:nvPr/>
        </p:nvSpPr>
        <p:spPr>
          <a:xfrm>
            <a:off x="0" y="5637889"/>
            <a:ext cx="9144000" cy="1200329"/>
          </a:xfrm>
          <a:prstGeom prst="rect">
            <a:avLst/>
          </a:prstGeom>
          <a:noFill/>
        </p:spPr>
        <p:txBody>
          <a:bodyPr wrap="square" rtlCol="0">
            <a:spAutoFit/>
          </a:bodyPr>
          <a:lstStyle/>
          <a:p>
            <a:r>
              <a:rPr lang="en-US" dirty="0"/>
              <a:t>A strip of farmland intensification and management through growing </a:t>
            </a:r>
            <a:r>
              <a:rPr lang="en-US" dirty="0" err="1"/>
              <a:t>enset</a:t>
            </a:r>
            <a:r>
              <a:rPr lang="en-US" dirty="0"/>
              <a:t>, wheat and </a:t>
            </a:r>
            <a:r>
              <a:rPr lang="en-US" dirty="0" err="1"/>
              <a:t>faba</a:t>
            </a:r>
            <a:r>
              <a:rPr lang="en-US" dirty="0"/>
              <a:t> bean together with SWC  practices (soil bunds, tree lucerne, </a:t>
            </a:r>
            <a:r>
              <a:rPr lang="en-US" dirty="0" err="1"/>
              <a:t>desho</a:t>
            </a:r>
            <a:r>
              <a:rPr lang="en-US" dirty="0"/>
              <a:t> grass, </a:t>
            </a:r>
            <a:r>
              <a:rPr lang="en-US" dirty="0" err="1"/>
              <a:t>cordia</a:t>
            </a:r>
            <a:r>
              <a:rPr lang="en-US" dirty="0"/>
              <a:t>, sesbania) along the farm in </a:t>
            </a:r>
            <a:r>
              <a:rPr lang="en-US" dirty="0" err="1"/>
              <a:t>Doyogena</a:t>
            </a:r>
            <a:r>
              <a:rPr lang="en-US" dirty="0"/>
              <a:t>, SNNP region in 2022 cropping season.  Farm level studies are required to understand synergies and trade-offs for a combination of the different innovations.</a:t>
            </a:r>
          </a:p>
        </p:txBody>
      </p:sp>
    </p:spTree>
    <p:extLst>
      <p:ext uri="{BB962C8B-B14F-4D97-AF65-F5344CB8AC3E}">
        <p14:creationId xmlns:p14="http://schemas.microsoft.com/office/powerpoint/2010/main" val="2840455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ree, plant&#10;&#10;Description automatically generated">
            <a:extLst>
              <a:ext uri="{FF2B5EF4-FFF2-40B4-BE49-F238E27FC236}">
                <a16:creationId xmlns:a16="http://schemas.microsoft.com/office/drawing/2014/main" id="{603BE01D-89E0-431C-9830-9FDA642229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458514" y="660839"/>
            <a:ext cx="5512678" cy="4290850"/>
          </a:xfrm>
          <a:prstGeom prst="rect">
            <a:avLst/>
          </a:prstGeom>
        </p:spPr>
      </p:pic>
      <p:pic>
        <p:nvPicPr>
          <p:cNvPr id="8" name="Picture 7" descr="A picture containing plant, tree&#10;&#10;Description automatically generated">
            <a:extLst>
              <a:ext uri="{FF2B5EF4-FFF2-40B4-BE49-F238E27FC236}">
                <a16:creationId xmlns:a16="http://schemas.microsoft.com/office/drawing/2014/main" id="{4C490FAE-ED7D-4784-809E-03D6401006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961084" y="660840"/>
            <a:ext cx="5512680" cy="4290849"/>
          </a:xfrm>
          <a:prstGeom prst="rect">
            <a:avLst/>
          </a:prstGeom>
        </p:spPr>
      </p:pic>
      <p:sp>
        <p:nvSpPr>
          <p:cNvPr id="9" name="TextBox 8">
            <a:extLst>
              <a:ext uri="{FF2B5EF4-FFF2-40B4-BE49-F238E27FC236}">
                <a16:creationId xmlns:a16="http://schemas.microsoft.com/office/drawing/2014/main" id="{DBECC883-2422-40F9-AB25-88935BF204B8}"/>
              </a:ext>
            </a:extLst>
          </p:cNvPr>
          <p:cNvSpPr txBox="1"/>
          <p:nvPr/>
        </p:nvSpPr>
        <p:spPr>
          <a:xfrm>
            <a:off x="0" y="5594608"/>
            <a:ext cx="9138744" cy="1200329"/>
          </a:xfrm>
          <a:prstGeom prst="rect">
            <a:avLst/>
          </a:prstGeom>
          <a:noFill/>
        </p:spPr>
        <p:txBody>
          <a:bodyPr wrap="square" rtlCol="0">
            <a:spAutoFit/>
          </a:bodyPr>
          <a:lstStyle/>
          <a:p>
            <a:r>
              <a:rPr lang="en-US" dirty="0"/>
              <a:t>Bacterial wilt has become a threat to </a:t>
            </a:r>
            <a:r>
              <a:rPr lang="en-US" dirty="0" err="1"/>
              <a:t>enset</a:t>
            </a:r>
            <a:r>
              <a:rPr lang="en-US" dirty="0"/>
              <a:t> production in SNNP region. The </a:t>
            </a:r>
            <a:r>
              <a:rPr lang="en-US" dirty="0" err="1"/>
              <a:t>enset</a:t>
            </a:r>
            <a:r>
              <a:rPr lang="en-US" dirty="0"/>
              <a:t> plant on the left side is affected by bacterial wilt and started dying. On the other hand, the </a:t>
            </a:r>
            <a:r>
              <a:rPr lang="en-US" dirty="0" err="1"/>
              <a:t>enset</a:t>
            </a:r>
            <a:r>
              <a:rPr lang="en-US" dirty="0"/>
              <a:t> plant on the right side is tolerating the disease and shows good performance. The bacterial wilt tolerant </a:t>
            </a:r>
            <a:r>
              <a:rPr lang="en-US" dirty="0" err="1"/>
              <a:t>enset</a:t>
            </a:r>
            <a:r>
              <a:rPr lang="en-US" dirty="0"/>
              <a:t> varieties are introduced by the Africa RISING project together with </a:t>
            </a:r>
            <a:r>
              <a:rPr lang="en-US" dirty="0" err="1"/>
              <a:t>Areka</a:t>
            </a:r>
            <a:r>
              <a:rPr lang="en-US" dirty="0"/>
              <a:t> Agri Res Center. </a:t>
            </a:r>
          </a:p>
        </p:txBody>
      </p:sp>
    </p:spTree>
    <p:extLst>
      <p:ext uri="{BB962C8B-B14F-4D97-AF65-F5344CB8AC3E}">
        <p14:creationId xmlns:p14="http://schemas.microsoft.com/office/powerpoint/2010/main" val="1878897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FE750DC-CCD0-4A03-99F6-7A0DE07B4CF1}"/>
              </a:ext>
            </a:extLst>
          </p:cNvPr>
          <p:cNvGrpSpPr/>
          <p:nvPr/>
        </p:nvGrpSpPr>
        <p:grpSpPr>
          <a:xfrm>
            <a:off x="457200" y="76200"/>
            <a:ext cx="8077200" cy="5782270"/>
            <a:chOff x="457200" y="76200"/>
            <a:chExt cx="8305800" cy="6229350"/>
          </a:xfrm>
        </p:grpSpPr>
        <p:pic>
          <p:nvPicPr>
            <p:cNvPr id="6" name="Picture 5" descr="A person walking in a garden&#10;&#10;Description automatically generated with low confidence">
              <a:extLst>
                <a:ext uri="{FF2B5EF4-FFF2-40B4-BE49-F238E27FC236}">
                  <a16:creationId xmlns:a16="http://schemas.microsoft.com/office/drawing/2014/main" id="{0EC40654-38AC-43AE-9E80-400B8A4A0B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76200"/>
              <a:ext cx="8305800" cy="6229350"/>
            </a:xfrm>
            <a:prstGeom prst="rect">
              <a:avLst/>
            </a:prstGeom>
          </p:spPr>
        </p:pic>
        <p:sp>
          <p:nvSpPr>
            <p:cNvPr id="3" name="TextBox 2">
              <a:extLst>
                <a:ext uri="{FF2B5EF4-FFF2-40B4-BE49-F238E27FC236}">
                  <a16:creationId xmlns:a16="http://schemas.microsoft.com/office/drawing/2014/main" id="{699E03A0-882B-4728-96F8-309BE2074BB9}"/>
                </a:ext>
              </a:extLst>
            </p:cNvPr>
            <p:cNvSpPr txBox="1"/>
            <p:nvPr/>
          </p:nvSpPr>
          <p:spPr>
            <a:xfrm>
              <a:off x="3657600" y="1962150"/>
              <a:ext cx="3657600" cy="4343400"/>
            </a:xfrm>
            <a:prstGeom prst="rect">
              <a:avLst/>
            </a:prstGeom>
            <a:noFill/>
            <a:ln w="44450">
              <a:solidFill>
                <a:schemeClr val="accent2"/>
              </a:solidFill>
            </a:ln>
          </p:spPr>
          <p:txBody>
            <a:bodyPr wrap="square" rtlCol="0">
              <a:spAutoFit/>
            </a:bodyPr>
            <a:lstStyle/>
            <a:p>
              <a:endParaRPr lang="en-US" dirty="0"/>
            </a:p>
          </p:txBody>
        </p:sp>
      </p:grpSp>
      <p:sp>
        <p:nvSpPr>
          <p:cNvPr id="5" name="TextBox 4">
            <a:extLst>
              <a:ext uri="{FF2B5EF4-FFF2-40B4-BE49-F238E27FC236}">
                <a16:creationId xmlns:a16="http://schemas.microsoft.com/office/drawing/2014/main" id="{0E877B82-3F7F-4941-92ED-2D7C3688AADE}"/>
              </a:ext>
            </a:extLst>
          </p:cNvPr>
          <p:cNvSpPr txBox="1"/>
          <p:nvPr/>
        </p:nvSpPr>
        <p:spPr>
          <a:xfrm>
            <a:off x="304800" y="5858470"/>
            <a:ext cx="8763000" cy="923330"/>
          </a:xfrm>
          <a:prstGeom prst="rect">
            <a:avLst/>
          </a:prstGeom>
          <a:noFill/>
        </p:spPr>
        <p:txBody>
          <a:bodyPr wrap="square" rtlCol="0">
            <a:spAutoFit/>
          </a:bodyPr>
          <a:lstStyle/>
          <a:p>
            <a:r>
              <a:rPr lang="en-US" dirty="0"/>
              <a:t>Liquid manure is flowing from a house where animals are kept to </a:t>
            </a:r>
            <a:r>
              <a:rPr lang="en-US" dirty="0" err="1"/>
              <a:t>enset</a:t>
            </a:r>
            <a:r>
              <a:rPr lang="en-US" dirty="0"/>
              <a:t> plantations to improve soil fertility and enhance </a:t>
            </a:r>
            <a:r>
              <a:rPr lang="en-US" dirty="0" err="1"/>
              <a:t>enset</a:t>
            </a:r>
            <a:r>
              <a:rPr lang="en-US" dirty="0"/>
              <a:t> productivity.  </a:t>
            </a:r>
            <a:r>
              <a:rPr lang="en-US" dirty="0" err="1"/>
              <a:t>Enset</a:t>
            </a:r>
            <a:r>
              <a:rPr lang="en-US" dirty="0"/>
              <a:t> grows more around homesteads where there is high amount of organic matter. </a:t>
            </a:r>
            <a:r>
              <a:rPr lang="en-US" dirty="0" err="1"/>
              <a:t>Enset</a:t>
            </a:r>
            <a:r>
              <a:rPr lang="en-US" dirty="0"/>
              <a:t> is a food-feed and income source crop.</a:t>
            </a:r>
          </a:p>
        </p:txBody>
      </p:sp>
    </p:spTree>
    <p:extLst>
      <p:ext uri="{BB962C8B-B14F-4D97-AF65-F5344CB8AC3E}">
        <p14:creationId xmlns:p14="http://schemas.microsoft.com/office/powerpoint/2010/main" val="4224742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person, sky, outdoor, people&#10;&#10;Description automatically generated">
            <a:extLst>
              <a:ext uri="{FF2B5EF4-FFF2-40B4-BE49-F238E27FC236}">
                <a16:creationId xmlns:a16="http://schemas.microsoft.com/office/drawing/2014/main" id="{BDE09290-0273-4A51-B932-F48A0DACDF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45000" y="0"/>
            <a:ext cx="4546600" cy="3409950"/>
          </a:xfrm>
          <a:prstGeom prst="rect">
            <a:avLst/>
          </a:prstGeom>
        </p:spPr>
      </p:pic>
      <p:pic>
        <p:nvPicPr>
          <p:cNvPr id="8" name="Picture 7" descr="A group of people in a field&#10;&#10;Description automatically generated with medium confidence">
            <a:extLst>
              <a:ext uri="{FF2B5EF4-FFF2-40B4-BE49-F238E27FC236}">
                <a16:creationId xmlns:a16="http://schemas.microsoft.com/office/drawing/2014/main" id="{9F87F3A3-169C-444A-B076-8AD0F04E07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53106" y="3448050"/>
            <a:ext cx="4546600" cy="3409950"/>
          </a:xfrm>
          <a:prstGeom prst="rect">
            <a:avLst/>
          </a:prstGeom>
        </p:spPr>
      </p:pic>
      <p:pic>
        <p:nvPicPr>
          <p:cNvPr id="10" name="Picture 9" descr="A picture containing outdoor, ground, dirt, stone&#10;&#10;Description automatically generated">
            <a:extLst>
              <a:ext uri="{FF2B5EF4-FFF2-40B4-BE49-F238E27FC236}">
                <a16:creationId xmlns:a16="http://schemas.microsoft.com/office/drawing/2014/main" id="{EF5EB9DF-3B4F-44B0-93E6-37CEBF52479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93743"/>
            <a:ext cx="3581400" cy="2508114"/>
          </a:xfrm>
          <a:prstGeom prst="rect">
            <a:avLst/>
          </a:prstGeom>
        </p:spPr>
      </p:pic>
      <p:sp>
        <p:nvSpPr>
          <p:cNvPr id="11" name="TextBox 10">
            <a:extLst>
              <a:ext uri="{FF2B5EF4-FFF2-40B4-BE49-F238E27FC236}">
                <a16:creationId xmlns:a16="http://schemas.microsoft.com/office/drawing/2014/main" id="{0B235E94-0B7C-4ADA-9002-43858565717A}"/>
              </a:ext>
            </a:extLst>
          </p:cNvPr>
          <p:cNvSpPr txBox="1"/>
          <p:nvPr/>
        </p:nvSpPr>
        <p:spPr>
          <a:xfrm>
            <a:off x="13138" y="2895600"/>
            <a:ext cx="4495800" cy="3539430"/>
          </a:xfrm>
          <a:prstGeom prst="rect">
            <a:avLst/>
          </a:prstGeom>
          <a:noFill/>
        </p:spPr>
        <p:txBody>
          <a:bodyPr wrap="square" rtlCol="0">
            <a:spAutoFit/>
          </a:bodyPr>
          <a:lstStyle/>
          <a:p>
            <a:r>
              <a:rPr lang="en-US" sz="1600" dirty="0"/>
              <a:t>A farmer in Upper </a:t>
            </a:r>
            <a:r>
              <a:rPr lang="en-US" sz="1600" dirty="0" err="1"/>
              <a:t>Gana</a:t>
            </a:r>
            <a:r>
              <a:rPr lang="en-US" sz="1600" dirty="0"/>
              <a:t> Africa RISING kebele has implemented combinations of crop, feed and forage and NRM innovations since phase one of the project period.  He has recently received practical training from Africa RISING and managed to graft avocado seedlings for sale and for his own use. However, the water shortage has become a challenge to expanding the grafting and production of healthy seedlings. The local government and extension need to visit him and look for solutions that encourage innovative farmers like him. Good also to think of forming avocado producers and marketers’ associations for sustainable supply and fetching a better price.</a:t>
            </a:r>
          </a:p>
        </p:txBody>
      </p:sp>
    </p:spTree>
    <p:extLst>
      <p:ext uri="{BB962C8B-B14F-4D97-AF65-F5344CB8AC3E}">
        <p14:creationId xmlns:p14="http://schemas.microsoft.com/office/powerpoint/2010/main" val="872751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ign in the woods&#10;&#10;Description automatically generated with medium confidence">
            <a:extLst>
              <a:ext uri="{FF2B5EF4-FFF2-40B4-BE49-F238E27FC236}">
                <a16:creationId xmlns:a16="http://schemas.microsoft.com/office/drawing/2014/main" id="{F6EF4DCA-E433-44A0-AE5F-A028FC9F794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7800" y="76200"/>
            <a:ext cx="2953966" cy="2215476"/>
          </a:xfrm>
          <a:prstGeom prst="rect">
            <a:avLst/>
          </a:prstGeom>
        </p:spPr>
      </p:pic>
      <p:pic>
        <p:nvPicPr>
          <p:cNvPr id="5" name="Picture 4" descr="A picture containing outdoor, ground, dirt&#10;&#10;Description automatically generated">
            <a:extLst>
              <a:ext uri="{FF2B5EF4-FFF2-40B4-BE49-F238E27FC236}">
                <a16:creationId xmlns:a16="http://schemas.microsoft.com/office/drawing/2014/main" id="{B72260B1-686C-40D4-B7FB-50771F3FBD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797" y="2350850"/>
            <a:ext cx="2953969" cy="2215477"/>
          </a:xfrm>
          <a:prstGeom prst="rect">
            <a:avLst/>
          </a:prstGeom>
        </p:spPr>
      </p:pic>
      <p:pic>
        <p:nvPicPr>
          <p:cNvPr id="7" name="Picture 6" descr="A picture containing tree, outdoor, person, person&#10;&#10;Description automatically generated">
            <a:extLst>
              <a:ext uri="{FF2B5EF4-FFF2-40B4-BE49-F238E27FC236}">
                <a16:creationId xmlns:a16="http://schemas.microsoft.com/office/drawing/2014/main" id="{F589F279-085D-43B4-B598-4B0A6DC3A5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7797" y="4625502"/>
            <a:ext cx="2953968" cy="2215476"/>
          </a:xfrm>
          <a:prstGeom prst="rect">
            <a:avLst/>
          </a:prstGeom>
        </p:spPr>
      </p:pic>
      <p:sp>
        <p:nvSpPr>
          <p:cNvPr id="8" name="TextBox 7">
            <a:extLst>
              <a:ext uri="{FF2B5EF4-FFF2-40B4-BE49-F238E27FC236}">
                <a16:creationId xmlns:a16="http://schemas.microsoft.com/office/drawing/2014/main" id="{6244E0D0-20FC-402E-91C0-2064A8494D17}"/>
              </a:ext>
            </a:extLst>
          </p:cNvPr>
          <p:cNvSpPr txBox="1"/>
          <p:nvPr/>
        </p:nvSpPr>
        <p:spPr>
          <a:xfrm>
            <a:off x="533400" y="889843"/>
            <a:ext cx="4178838" cy="5078313"/>
          </a:xfrm>
          <a:prstGeom prst="rect">
            <a:avLst/>
          </a:prstGeom>
          <a:noFill/>
        </p:spPr>
        <p:txBody>
          <a:bodyPr wrap="square" rtlCol="0">
            <a:spAutoFit/>
          </a:bodyPr>
          <a:lstStyle/>
          <a:p>
            <a:r>
              <a:rPr lang="en-US" dirty="0"/>
              <a:t>Mr. Tefera is an innovative Africa RISING farmer in Upper </a:t>
            </a:r>
            <a:r>
              <a:rPr lang="en-US" dirty="0" err="1"/>
              <a:t>Gana</a:t>
            </a:r>
            <a:r>
              <a:rPr lang="en-US" dirty="0"/>
              <a:t>. He has worked with Africa RISING for many years and benefited from livestock feed and forage, avocado, vegetables, water lifting (solar pump) and feeding trough innovations. He has become the first farmer who received practical training on grafting avocado seedlings. His grafting skill and volume of grafted seedlings and fruit production increased from year to year. He has already sold grafted seedlings and avocado fruits and earned more than USD 4000 in the last four years. Water and scion supply are critical constraints for him. Long-term research related to scion production from his avocado tree stocks would add value to his effort. </a:t>
            </a:r>
          </a:p>
        </p:txBody>
      </p:sp>
    </p:spTree>
    <p:extLst>
      <p:ext uri="{BB962C8B-B14F-4D97-AF65-F5344CB8AC3E}">
        <p14:creationId xmlns:p14="http://schemas.microsoft.com/office/powerpoint/2010/main" val="2027223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in a forest&#10;&#10;Description automatically generated with medium confidence">
            <a:extLst>
              <a:ext uri="{FF2B5EF4-FFF2-40B4-BE49-F238E27FC236}">
                <a16:creationId xmlns:a16="http://schemas.microsoft.com/office/drawing/2014/main" id="{E2C4B56D-F06F-4960-9E93-517B96AAE84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76200"/>
            <a:ext cx="7467600" cy="5600700"/>
          </a:xfrm>
          <a:prstGeom prst="rect">
            <a:avLst/>
          </a:prstGeom>
        </p:spPr>
      </p:pic>
      <p:sp>
        <p:nvSpPr>
          <p:cNvPr id="4" name="TextBox 3">
            <a:extLst>
              <a:ext uri="{FF2B5EF4-FFF2-40B4-BE49-F238E27FC236}">
                <a16:creationId xmlns:a16="http://schemas.microsoft.com/office/drawing/2014/main" id="{E7BD58EC-8116-4113-8AE6-4617D43F51CA}"/>
              </a:ext>
            </a:extLst>
          </p:cNvPr>
          <p:cNvSpPr txBox="1"/>
          <p:nvPr/>
        </p:nvSpPr>
        <p:spPr>
          <a:xfrm>
            <a:off x="190500" y="5657671"/>
            <a:ext cx="8877300" cy="1200329"/>
          </a:xfrm>
          <a:prstGeom prst="rect">
            <a:avLst/>
          </a:prstGeom>
          <a:noFill/>
        </p:spPr>
        <p:txBody>
          <a:bodyPr wrap="square" rtlCol="0">
            <a:spAutoFit/>
          </a:bodyPr>
          <a:lstStyle/>
          <a:p>
            <a:r>
              <a:rPr lang="en-US" dirty="0" err="1"/>
              <a:t>Bekelech</a:t>
            </a:r>
            <a:r>
              <a:rPr lang="en-US" dirty="0"/>
              <a:t> is a woman farmer that has been participating in several Africa RISING cross-learning events. She has also adopted water harvesting, water lifting, avocado, feed and forage, feeding trough and crop varietal innovations. Her farm is integrated and serves as a model for many visitors. </a:t>
            </a:r>
          </a:p>
        </p:txBody>
      </p:sp>
    </p:spTree>
    <p:extLst>
      <p:ext uri="{BB962C8B-B14F-4D97-AF65-F5344CB8AC3E}">
        <p14:creationId xmlns:p14="http://schemas.microsoft.com/office/powerpoint/2010/main" val="39911069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Africa RISING presentation_template</Template>
  <TotalTime>4936</TotalTime>
  <Words>1036</Words>
  <Application>Microsoft Office PowerPoint</Application>
  <PresentationFormat>On-screen Show (4:3)</PresentationFormat>
  <Paragraphs>31</Paragraphs>
  <Slides>16</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Africa RISING CGIAR partners in Ethiopia</vt:lpstr>
      <vt:lpstr>PowerPoint Presentation</vt:lpstr>
      <vt:lpstr>PowerPoint Presentation</vt:lpstr>
    </vt:vector>
  </TitlesOfParts>
  <Company>ILRI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Mekonnen, Kindu (ILRI)</dc:creator>
  <cp:lastModifiedBy>Seifu, Haimanot (ILRI)</cp:lastModifiedBy>
  <cp:revision>340</cp:revision>
  <cp:lastPrinted>2011-10-06T11:45:23Z</cp:lastPrinted>
  <dcterms:created xsi:type="dcterms:W3CDTF">2014-10-18T13:45:45Z</dcterms:created>
  <dcterms:modified xsi:type="dcterms:W3CDTF">2022-09-09T11:43:25Z</dcterms:modified>
</cp:coreProperties>
</file>