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630" r:id="rId6"/>
    <p:sldId id="348" r:id="rId7"/>
    <p:sldId id="278" r:id="rId8"/>
    <p:sldId id="673" r:id="rId9"/>
    <p:sldId id="388" r:id="rId10"/>
    <p:sldId id="402" r:id="rId11"/>
    <p:sldId id="351" r:id="rId12"/>
    <p:sldId id="672" r:id="rId13"/>
    <p:sldId id="354" r:id="rId14"/>
    <p:sldId id="353" r:id="rId15"/>
    <p:sldId id="26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6" autoAdjust="0"/>
    <p:restoredTop sz="79553" autoAdjust="0"/>
  </p:normalViewPr>
  <p:slideViewPr>
    <p:cSldViewPr>
      <p:cViewPr varScale="1">
        <p:scale>
          <a:sx n="101" d="100"/>
          <a:sy n="101" d="100"/>
        </p:scale>
        <p:origin x="195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3/29/2019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4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Aligned to Agenda 2030 and the SDGs.  </a:t>
            </a:r>
          </a:p>
          <a:p>
            <a:r>
              <a:rPr lang="en-GB" dirty="0"/>
              <a:t>Part of the CGIAR – one of the major global efforts to address poverty and hunger through agriculture</a:t>
            </a:r>
          </a:p>
          <a:p>
            <a:r>
              <a:rPr lang="en-GB" dirty="0"/>
              <a:t>ILRI: Campuses in Nairobi and Addis, offices in 14 other countries.</a:t>
            </a:r>
          </a:p>
          <a:p>
            <a:r>
              <a:rPr lang="en-GB" dirty="0"/>
              <a:t>ILRI works on issue such as animal genetics, disease and treatment and feed. Also policy, markets, economics, environmental and gender issues.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655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87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18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43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22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44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Monitoring tool:</a:t>
            </a:r>
          </a:p>
          <a:p>
            <a:r>
              <a:rPr lang="en-GB" dirty="0"/>
              <a:t>SDG1: Incomes and vulnerability</a:t>
            </a:r>
          </a:p>
          <a:p>
            <a:r>
              <a:rPr lang="en-GB" dirty="0"/>
              <a:t>SDG2: Experience of hunger, agricultural productivity, and a bit about sustainable land use even</a:t>
            </a:r>
          </a:p>
          <a:p>
            <a:r>
              <a:rPr lang="en-GB" dirty="0"/>
              <a:t>SDG5 – diagnostic but not directly monitor indicators</a:t>
            </a:r>
          </a:p>
          <a:p>
            <a:r>
              <a:rPr lang="en-GB" dirty="0"/>
              <a:t>SDG6 – Water access and sanitation and hygiene practices</a:t>
            </a:r>
          </a:p>
          <a:p>
            <a:r>
              <a:rPr lang="en-GB" dirty="0"/>
              <a:t>SDG9 – transport, value chains, markets, credit</a:t>
            </a:r>
          </a:p>
          <a:p>
            <a:r>
              <a:rPr lang="en-GB" dirty="0"/>
              <a:t>SDG10 – diagnostic for </a:t>
            </a:r>
            <a:r>
              <a:rPr lang="en-GB" dirty="0" err="1"/>
              <a:t>ineqaulity</a:t>
            </a:r>
            <a:r>
              <a:rPr lang="en-GB" dirty="0"/>
              <a:t> in rural areas</a:t>
            </a:r>
          </a:p>
          <a:p>
            <a:r>
              <a:rPr lang="en-GB" dirty="0"/>
              <a:t>SDG13 – diagnostics for CSA</a:t>
            </a:r>
          </a:p>
          <a:p>
            <a:endParaRPr lang="en-GB" dirty="0"/>
          </a:p>
          <a:p>
            <a:r>
              <a:rPr lang="en-GB" dirty="0"/>
              <a:t>Diagnostic tool:</a:t>
            </a:r>
          </a:p>
          <a:p>
            <a:r>
              <a:rPr lang="en-GB" dirty="0"/>
              <a:t>AND can help identify which causes, or hotspots where certain issues occur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517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71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hyperlink" Target="https://www.cgiar.org/funders" TargetMode="External"/><Relationship Id="rId4" Type="http://schemas.openxmlformats.org/officeDocument/2006/relationships/hyperlink" Target="http://www.cgiar.org/about-us/our-funders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514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172" y="1604515"/>
            <a:ext cx="8228763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0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5818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which globally support its work through their contributions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to the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 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Trust Fund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54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0"/>
            <a:ext cx="6781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BE3D3-CE95-9B4B-9EA6-03D638179505}" type="datetime1">
              <a:rPr lang="en-US"/>
              <a:pPr>
                <a:defRPr/>
              </a:pPr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DBCCB-8698-CB4E-A42B-5D4FE23EF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2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3" r:id="rId8"/>
    <p:sldLayoutId id="2147483716" r:id="rId9"/>
    <p:sldLayoutId id="2147483717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tiff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18" Type="http://schemas.openxmlformats.org/officeDocument/2006/relationships/image" Target="../media/image3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17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6.jpeg"/><Relationship Id="rId20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19" Type="http://schemas.openxmlformats.org/officeDocument/2006/relationships/image" Target="../media/image39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b="1" dirty="0"/>
              <a:t>Efficient data collection from rural households – is RHOMIS for you?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James Hammond, Tim </a:t>
            </a:r>
            <a:r>
              <a:rPr lang="en-US" dirty="0" err="1"/>
              <a:t>Pagella</a:t>
            </a:r>
            <a:r>
              <a:rPr lang="en-US" dirty="0"/>
              <a:t>, Todd Rosenstock, Leo Gorman, Sam Adams, Jacob van </a:t>
            </a:r>
            <a:r>
              <a:rPr lang="en-US" dirty="0" err="1"/>
              <a:t>Etten</a:t>
            </a:r>
            <a:r>
              <a:rPr lang="en-US" dirty="0"/>
              <a:t>, Nils Teufel, Mark van </a:t>
            </a:r>
            <a:r>
              <a:rPr lang="en-US" dirty="0" err="1"/>
              <a:t>Wijk</a:t>
            </a:r>
            <a:r>
              <a:rPr lang="en-US" dirty="0"/>
              <a:t>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Commonwealth Heads of Statistics Conference</a:t>
            </a:r>
          </a:p>
          <a:p>
            <a:r>
              <a:rPr lang="en-US" dirty="0"/>
              <a:t>23 November 2018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62"/>
          <a:stretch/>
        </p:blipFill>
        <p:spPr>
          <a:xfrm>
            <a:off x="6377065" y="3619223"/>
            <a:ext cx="2659431" cy="2089202"/>
          </a:xfrm>
          <a:prstGeom prst="rect">
            <a:avLst/>
          </a:prstGeom>
        </p:spPr>
      </p:pic>
      <p:pic>
        <p:nvPicPr>
          <p:cNvPr id="2050" name="Picture 2" descr="C:\Users\zsewunet\Downloads\4189986967_eb3e1b1848_b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3617118"/>
            <a:ext cx="3168352" cy="211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9BC9656-6831-4322-A54F-F510E6363F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251" y="5889624"/>
            <a:ext cx="803781" cy="8037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BD0EA5-25CC-4100-AAB2-D9165519D77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24738" y="3605436"/>
            <a:ext cx="2803446" cy="2102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9411EC-2396-4EF9-A763-2C243E53642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780359"/>
            <a:ext cx="2555776" cy="1022310"/>
          </a:xfrm>
          <a:prstGeom prst="rect">
            <a:avLst/>
          </a:prstGeom>
        </p:spPr>
      </p:pic>
      <p:pic>
        <p:nvPicPr>
          <p:cNvPr id="1026" name="Picture 2" descr="Image result for livestock crp logo">
            <a:extLst>
              <a:ext uri="{FF2B5EF4-FFF2-40B4-BE49-F238E27FC236}">
                <a16:creationId xmlns:a16="http://schemas.microsoft.com/office/drawing/2014/main" id="{E91D4D0B-0B74-45F3-8D87-61B44DED3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40" y="5835221"/>
            <a:ext cx="2231589" cy="91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Co-develop a version of the tool with a National Statistics Office</a:t>
            </a:r>
            <a:endParaRPr lang="en-US" dirty="0"/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806966" y="1340768"/>
            <a:ext cx="7530067" cy="4876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hangingPunct="0">
              <a:lnSpc>
                <a:spcPct val="100000"/>
              </a:lnSpc>
            </a:pPr>
            <a:r>
              <a:rPr lang="en-GB" sz="2800" dirty="0"/>
              <a:t>We invite interested parties to make contact with us and co-develop the RHOMIS tool.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CBD0-8A33-4221-92A8-5C393F097FB6}"/>
              </a:ext>
            </a:extLst>
          </p:cNvPr>
          <p:cNvSpPr/>
          <p:nvPr/>
        </p:nvSpPr>
        <p:spPr>
          <a:xfrm>
            <a:off x="806966" y="2441208"/>
            <a:ext cx="7530067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800" dirty="0"/>
              <a:t> Needs assessment with NSO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800" dirty="0"/>
              <a:t> Adapt questionnaire, user interface, and reporting platform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800" dirty="0"/>
              <a:t> Pilot testing of the tool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800" dirty="0"/>
              <a:t> Evaluate and refine for large scale use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800" dirty="0"/>
              <a:t> Possibly make tool available to commonwealth community</a:t>
            </a:r>
          </a:p>
        </p:txBody>
      </p:sp>
    </p:spTree>
    <p:extLst>
      <p:ext uri="{BB962C8B-B14F-4D97-AF65-F5344CB8AC3E}">
        <p14:creationId xmlns:p14="http://schemas.microsoft.com/office/powerpoint/2010/main" val="2559399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details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0824D0-B1BF-491B-8BD7-2C513EFF63AD}"/>
              </a:ext>
            </a:extLst>
          </p:cNvPr>
          <p:cNvSpPr txBox="1"/>
          <p:nvPr/>
        </p:nvSpPr>
        <p:spPr bwMode="auto">
          <a:xfrm>
            <a:off x="642392" y="3858806"/>
            <a:ext cx="785921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Hammond et al 2017, Agricultural Systems, 151, 225–233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GB" sz="3000" dirty="0" err="1"/>
              <a:t>Fraval</a:t>
            </a:r>
            <a:r>
              <a:rPr lang="en-GB" sz="3000" dirty="0"/>
              <a:t> et al 2018, Agricultural Systems, 160, 87-95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GB" sz="3000" dirty="0" err="1"/>
              <a:t>Fraval</a:t>
            </a:r>
            <a:r>
              <a:rPr lang="en-GB" sz="3000" dirty="0"/>
              <a:t> et al, </a:t>
            </a:r>
            <a:r>
              <a:rPr lang="en-GB" sz="3000" i="1" dirty="0"/>
              <a:t>in press, </a:t>
            </a:r>
            <a:r>
              <a:rPr lang="en-GB" sz="3000" dirty="0"/>
              <a:t>Experimental Agriculture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GB" sz="3000" dirty="0" err="1"/>
              <a:t>Frelat</a:t>
            </a:r>
            <a:r>
              <a:rPr lang="en-GB" sz="3000" dirty="0"/>
              <a:t> et al, 2016, PNAS,  113 (2) 458-463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6E4B73-515F-49F1-BC28-EF19E88A40E7}"/>
              </a:ext>
            </a:extLst>
          </p:cNvPr>
          <p:cNvSpPr txBox="1"/>
          <p:nvPr/>
        </p:nvSpPr>
        <p:spPr bwMode="auto">
          <a:xfrm>
            <a:off x="1727684" y="1393835"/>
            <a:ext cx="5688632" cy="201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400" dirty="0"/>
              <a:t>J.Hammond@cigar.org</a:t>
            </a:r>
          </a:p>
          <a:p>
            <a:pPr algn="ctr">
              <a:lnSpc>
                <a:spcPct val="150000"/>
              </a:lnSpc>
            </a:pPr>
            <a:r>
              <a:rPr lang="en-GB" sz="4400" dirty="0"/>
              <a:t>www.rhomis.org</a:t>
            </a:r>
          </a:p>
        </p:txBody>
      </p:sp>
    </p:spTree>
    <p:extLst>
      <p:ext uri="{BB962C8B-B14F-4D97-AF65-F5344CB8AC3E}">
        <p14:creationId xmlns:p14="http://schemas.microsoft.com/office/powerpoint/2010/main" val="1434490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6" descr="Sustainable development goal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0538" y="1162693"/>
            <a:ext cx="849088" cy="81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74935" y="2939479"/>
            <a:ext cx="2232572" cy="97653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/>
              <a:t>Improved food and nutrition security for health</a:t>
            </a:r>
          </a:p>
        </p:txBody>
      </p:sp>
      <p:sp>
        <p:nvSpPr>
          <p:cNvPr id="4" name="Rectangle 3"/>
          <p:cNvSpPr/>
          <p:nvPr/>
        </p:nvSpPr>
        <p:spPr>
          <a:xfrm>
            <a:off x="6319251" y="2939479"/>
            <a:ext cx="2232572" cy="97653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/>
              <a:t>Improved natural resource systems and ecosystem services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0619" y="2945055"/>
            <a:ext cx="2232572" cy="97653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/>
              <a:t>Reduced poverty</a:t>
            </a:r>
          </a:p>
        </p:txBody>
      </p:sp>
      <p:pic>
        <p:nvPicPr>
          <p:cNvPr id="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8637" y="2083565"/>
            <a:ext cx="606726" cy="71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23000" y="-27384"/>
            <a:ext cx="8713495" cy="1143000"/>
          </a:xfrm>
        </p:spPr>
        <p:txBody>
          <a:bodyPr/>
          <a:lstStyle/>
          <a:p>
            <a:pPr algn="l"/>
            <a:r>
              <a:rPr lang="en-GB" sz="3600" dirty="0">
                <a:solidFill>
                  <a:schemeClr val="bg1"/>
                </a:solidFill>
              </a:rPr>
              <a:t>ILRI: the International Livestock Research Institute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6317" y="4483146"/>
            <a:ext cx="4572000" cy="2031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US" altLang="en-US" dirty="0"/>
              <a:t>ILRI’s mission is </a:t>
            </a:r>
            <a:br>
              <a:rPr lang="en-US" altLang="en-US" dirty="0"/>
            </a:br>
            <a:r>
              <a:rPr lang="en-US" altLang="en-US" dirty="0"/>
              <a:t>to improve food and nutritional security </a:t>
            </a:r>
            <a:br>
              <a:rPr lang="en-US" altLang="en-US" dirty="0"/>
            </a:br>
            <a:r>
              <a:rPr lang="en-US" altLang="en-US" dirty="0"/>
              <a:t>and to reduce poverty in developing countries through research for </a:t>
            </a:r>
            <a:br>
              <a:rPr lang="en-US" altLang="en-US" dirty="0"/>
            </a:br>
            <a:r>
              <a:rPr lang="en-US" altLang="en-US" dirty="0"/>
              <a:t>efficient, safe and sustainable </a:t>
            </a:r>
            <a:br>
              <a:rPr lang="en-US" altLang="en-US" dirty="0"/>
            </a:br>
            <a:r>
              <a:rPr lang="en-US" altLang="en-US" dirty="0"/>
              <a:t>use of livestock —</a:t>
            </a:r>
            <a:br>
              <a:rPr lang="en-US" altLang="en-US" dirty="0"/>
            </a:br>
            <a:r>
              <a:rPr lang="en-US" altLang="en-US" dirty="0"/>
              <a:t>ensuring </a:t>
            </a:r>
            <a:r>
              <a:rPr lang="en-US" altLang="en-US" i="1" dirty="0"/>
              <a:t>better lives through livestock.</a:t>
            </a:r>
          </a:p>
        </p:txBody>
      </p:sp>
    </p:spTree>
    <p:extLst>
      <p:ext uri="{BB962C8B-B14F-4D97-AF65-F5344CB8AC3E}">
        <p14:creationId xmlns:p14="http://schemas.microsoft.com/office/powerpoint/2010/main" val="311601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Sustainable Farming Systems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3FE960-9090-4897-A1CB-77CA65450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847" y="4803043"/>
            <a:ext cx="5582489" cy="1826710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CCE9C88E-0717-4E8B-A5AE-F9E059F89A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32"/>
          <a:stretch/>
        </p:blipFill>
        <p:spPr bwMode="auto">
          <a:xfrm>
            <a:off x="5750614" y="1726063"/>
            <a:ext cx="2940248" cy="249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037A2A-5669-4260-A7F9-6068ADE782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7" y="1628800"/>
            <a:ext cx="5535615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047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1143000"/>
          </a:xfrm>
        </p:spPr>
        <p:txBody>
          <a:bodyPr/>
          <a:lstStyle/>
          <a:p>
            <a:r>
              <a:rPr lang="en-US" dirty="0"/>
              <a:t>RHOMIS </a:t>
            </a:r>
            <a:br>
              <a:rPr lang="en-US" dirty="0"/>
            </a:br>
            <a:r>
              <a:rPr lang="en-US" dirty="0"/>
              <a:t>Rural Household Multi-Indicator Survey</a:t>
            </a:r>
            <a:br>
              <a:rPr lang="en-US" dirty="0"/>
            </a:br>
            <a:endParaRPr lang="es-MX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060848"/>
            <a:ext cx="4022725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105646-8753-491A-8FFB-036333919EF7}"/>
              </a:ext>
            </a:extLst>
          </p:cNvPr>
          <p:cNvSpPr txBox="1"/>
          <p:nvPr/>
        </p:nvSpPr>
        <p:spPr bwMode="auto">
          <a:xfrm>
            <a:off x="1511660" y="6049587"/>
            <a:ext cx="7272808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sz="3000" dirty="0">
                <a:solidFill>
                  <a:srgbClr val="72201E"/>
                </a:solidFill>
              </a:rPr>
              <a:t>Carefully designed and refined over 4 years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EABFEB-E9DC-40B6-80F3-780C76DE5923}"/>
              </a:ext>
            </a:extLst>
          </p:cNvPr>
          <p:cNvSpPr/>
          <p:nvPr/>
        </p:nvSpPr>
        <p:spPr>
          <a:xfrm>
            <a:off x="0" y="1548075"/>
            <a:ext cx="52920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GB" sz="2400" dirty="0"/>
              <a:t>Use global indicators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GB" sz="2400" dirty="0"/>
              <a:t>Standardise and harmonise data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GB" sz="2400" dirty="0"/>
              <a:t>Collect data very efficiently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GB" sz="2400" dirty="0"/>
              <a:t>Makes use of digital technologies and advances in indicator development; 1 hour per household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GB" sz="2400" dirty="0"/>
              <a:t>Flexibility and adaptability: a tool that can be used in many locations and settings</a:t>
            </a:r>
            <a:endParaRPr lang="en-GB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771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Uptake of RHOMIS since 2015</a:t>
            </a:r>
            <a:br>
              <a:rPr lang="en-GB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EE1A8C-1DA7-4CFB-97B8-C5EA388CE7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88" t="15258" r="42125" b="19890"/>
          <a:stretch/>
        </p:blipFill>
        <p:spPr>
          <a:xfrm>
            <a:off x="174368" y="1412776"/>
            <a:ext cx="8795263" cy="43204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056A048-26CD-458A-9096-C95922FC5E2F}"/>
              </a:ext>
            </a:extLst>
          </p:cNvPr>
          <p:cNvSpPr/>
          <p:nvPr/>
        </p:nvSpPr>
        <p:spPr>
          <a:xfrm>
            <a:off x="827584" y="5733256"/>
            <a:ext cx="8424936" cy="1122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/>
                <a:ea typeface="Droid Sans Fallback"/>
              </a:rPr>
              <a:t>More than 20,000 interviews i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n 24 countries</a:t>
            </a:r>
          </a:p>
          <a:p>
            <a:pPr marL="285750" indent="-28575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/>
              </a:rPr>
              <a:t>Used by Research Organisations, Major Donors, and NGOs</a:t>
            </a:r>
            <a:endParaRPr lang="en-GB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F78A8F-B1F1-47A1-B64D-8DFF686F52C2}"/>
              </a:ext>
            </a:extLst>
          </p:cNvPr>
          <p:cNvSpPr/>
          <p:nvPr/>
        </p:nvSpPr>
        <p:spPr>
          <a:xfrm>
            <a:off x="7079354" y="5291916"/>
            <a:ext cx="1741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www.rhomis.org</a:t>
            </a:r>
          </a:p>
        </p:txBody>
      </p:sp>
    </p:spTree>
    <p:extLst>
      <p:ext uri="{BB962C8B-B14F-4D97-AF65-F5344CB8AC3E}">
        <p14:creationId xmlns:p14="http://schemas.microsoft.com/office/powerpoint/2010/main" val="677473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356634" y="2060848"/>
            <a:ext cx="2559182" cy="827958"/>
          </a:xfrm>
          <a:prstGeom prst="rect">
            <a:avLst/>
          </a:prstGeom>
          <a:solidFill>
            <a:srgbClr val="85FFE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Farm HH Characteristics: 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Family Size/Composition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Gendered Decision-Making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3528" y="4460142"/>
            <a:ext cx="2559182" cy="2137210"/>
          </a:xfrm>
          <a:prstGeom prst="rect">
            <a:avLst/>
          </a:prstGeom>
          <a:solidFill>
            <a:srgbClr val="FFFFFF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Agricultural System: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Land Allocation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Farm Diversity</a:t>
            </a: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Natural Resource Management (NRM)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Intensification Practices: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     Fertilization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     Irrigation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     Integration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329653" y="3212976"/>
            <a:ext cx="2559182" cy="1004798"/>
          </a:xfrm>
          <a:prstGeom prst="rect">
            <a:avLst/>
          </a:prstGeom>
          <a:solidFill>
            <a:srgbClr val="ADADEB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Livelihoods: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Market Orientation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Livestock Orientation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Off-Farm Activities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-65310" y="1325832"/>
            <a:ext cx="3349109" cy="4163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 algn="ctr">
              <a:lnSpc>
                <a:spcPct val="93000"/>
              </a:lnSpc>
            </a:pPr>
            <a:r>
              <a:rPr lang="en-GB" sz="2177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Drivers &amp; Strategies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5"/>
          <p:cNvSpPr/>
          <p:nvPr/>
        </p:nvSpPr>
        <p:spPr>
          <a:xfrm>
            <a:off x="6127080" y="1325832"/>
            <a:ext cx="3114319" cy="4163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 algn="ctr">
              <a:lnSpc>
                <a:spcPct val="93000"/>
              </a:lnSpc>
            </a:pPr>
            <a:r>
              <a:rPr lang="en-GB" sz="2177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Welfare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CustomShape 6"/>
          <p:cNvSpPr/>
          <p:nvPr/>
        </p:nvSpPr>
        <p:spPr>
          <a:xfrm>
            <a:off x="6264558" y="2063837"/>
            <a:ext cx="2814545" cy="1407436"/>
          </a:xfrm>
          <a:prstGeom prst="rect">
            <a:avLst/>
          </a:prstGeom>
          <a:solidFill>
            <a:srgbClr val="FFFF0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Food Security: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Calorie Availability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Food Insecurity Experience Scale (FIES)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Household Diet Diversity Score (HDDS)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7"/>
          <p:cNvSpPr/>
          <p:nvPr/>
        </p:nvSpPr>
        <p:spPr>
          <a:xfrm>
            <a:off x="6264558" y="3702798"/>
            <a:ext cx="2814545" cy="934589"/>
          </a:xfrm>
          <a:prstGeom prst="rect">
            <a:avLst/>
          </a:prstGeom>
          <a:solidFill>
            <a:srgbClr val="FFC00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Poverty: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Probability of Poverty Indicator (PPI)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Gross Income ($ per day)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8"/>
          <p:cNvSpPr/>
          <p:nvPr/>
        </p:nvSpPr>
        <p:spPr>
          <a:xfrm>
            <a:off x="6264558" y="4855197"/>
            <a:ext cx="2814545" cy="827154"/>
          </a:xfrm>
          <a:prstGeom prst="rect">
            <a:avLst/>
          </a:prstGeom>
          <a:solidFill>
            <a:srgbClr val="92D05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Environment: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GHG Emissions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GHG Emissions Intensity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9"/>
          <p:cNvSpPr/>
          <p:nvPr/>
        </p:nvSpPr>
        <p:spPr>
          <a:xfrm>
            <a:off x="3968577" y="3545400"/>
            <a:ext cx="1311756" cy="851319"/>
          </a:xfrm>
          <a:prstGeom prst="rightArrow">
            <a:avLst>
              <a:gd name="adj1" fmla="val 50000"/>
              <a:gd name="adj2" fmla="val 49915"/>
            </a:avLst>
          </a:prstGeom>
          <a:solidFill>
            <a:srgbClr val="FF000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10"/>
          <p:cNvSpPr/>
          <p:nvPr/>
        </p:nvSpPr>
        <p:spPr>
          <a:xfrm>
            <a:off x="6331501" y="6064742"/>
            <a:ext cx="2256795" cy="581588"/>
          </a:xfrm>
          <a:prstGeom prst="rect">
            <a:avLst/>
          </a:prstGeom>
          <a:noFill/>
          <a:ln w="19080">
            <a:solidFill>
              <a:srgbClr val="FF3333"/>
            </a:solidFill>
            <a:custDash>
              <a:ds d="0" sp="0"/>
              <a:ds d="0" sp="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128" tIns="50942" rIns="90128" bIns="50942"/>
          <a:lstStyle/>
          <a:p>
            <a:pPr>
              <a:lnSpc>
                <a:spcPct val="93000"/>
              </a:lnSpc>
            </a:pPr>
            <a:r>
              <a:rPr lang="en-GB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+ Other User-Defined Indicators of Interest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11"/>
          <p:cNvSpPr/>
          <p:nvPr/>
        </p:nvSpPr>
        <p:spPr>
          <a:xfrm>
            <a:off x="3310903" y="4735353"/>
            <a:ext cx="2558855" cy="1029616"/>
          </a:xfrm>
          <a:prstGeom prst="rect">
            <a:avLst/>
          </a:prstGeom>
          <a:solidFill>
            <a:srgbClr val="F2F2F2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Agricultural System: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Farm Productivity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Crop Productivity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Livestock Productivity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CustomShape 12"/>
          <p:cNvSpPr/>
          <p:nvPr/>
        </p:nvSpPr>
        <p:spPr>
          <a:xfrm>
            <a:off x="3310903" y="2310057"/>
            <a:ext cx="2558855" cy="1021126"/>
          </a:xfrm>
          <a:prstGeom prst="rect">
            <a:avLst/>
          </a:prstGeom>
          <a:solidFill>
            <a:srgbClr val="F2F2F2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Economic: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Value and Sales of Farm Production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Off-farm income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13"/>
          <p:cNvSpPr/>
          <p:nvPr/>
        </p:nvSpPr>
        <p:spPr>
          <a:xfrm>
            <a:off x="2887366" y="1325832"/>
            <a:ext cx="3314821" cy="4163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 algn="ctr">
              <a:lnSpc>
                <a:spcPct val="93000"/>
              </a:lnSpc>
            </a:pPr>
            <a:r>
              <a:rPr lang="en-GB" sz="2177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Performance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Line 14"/>
          <p:cNvSpPr/>
          <p:nvPr/>
        </p:nvSpPr>
        <p:spPr>
          <a:xfrm>
            <a:off x="3098971" y="1107042"/>
            <a:ext cx="1306" cy="5577821"/>
          </a:xfrm>
          <a:prstGeom prst="line">
            <a:avLst/>
          </a:prstGeom>
          <a:ln w="6480">
            <a:solidFill>
              <a:srgbClr val="000000"/>
            </a:solidFill>
            <a:custDash>
              <a:ds d="1500000" sp="5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Line 15"/>
          <p:cNvSpPr/>
          <p:nvPr/>
        </p:nvSpPr>
        <p:spPr>
          <a:xfrm>
            <a:off x="6053280" y="1107043"/>
            <a:ext cx="1306" cy="4950189"/>
          </a:xfrm>
          <a:prstGeom prst="line">
            <a:avLst/>
          </a:prstGeom>
          <a:ln w="6480">
            <a:solidFill>
              <a:srgbClr val="000000"/>
            </a:solidFill>
            <a:custDash>
              <a:ds d="1500000" sp="5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17"/>
          <p:cNvSpPr/>
          <p:nvPr/>
        </p:nvSpPr>
        <p:spPr>
          <a:xfrm>
            <a:off x="3555816" y="6064742"/>
            <a:ext cx="2224140" cy="581588"/>
          </a:xfrm>
          <a:prstGeom prst="rect">
            <a:avLst/>
          </a:prstGeom>
          <a:noFill/>
          <a:ln w="19080">
            <a:solidFill>
              <a:srgbClr val="3333FF"/>
            </a:solidFill>
            <a:custDash>
              <a:ds d="0" sp="0"/>
              <a:ds d="0" sp="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128" tIns="50942" rIns="90128" bIns="50942"/>
          <a:lstStyle/>
          <a:p>
            <a:pPr>
              <a:lnSpc>
                <a:spcPct val="93000"/>
              </a:lnSpc>
            </a:pPr>
            <a:r>
              <a:rPr lang="en-GB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+ Optional Additional Modules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0BF3B29-34F1-4720-A728-18F65250D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GB" sz="3600" dirty="0">
                <a:solidFill>
                  <a:schemeClr val="bg1"/>
                </a:solidFill>
              </a:rPr>
              <a:t>What Information is Captured?</a:t>
            </a:r>
            <a:br>
              <a:rPr lang="en-GB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97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"/>
          <p:cNvSpPr txBox="1">
            <a:spLocks noChangeArrowheads="1"/>
          </p:cNvSpPr>
          <p:nvPr/>
        </p:nvSpPr>
        <p:spPr bwMode="auto">
          <a:xfrm>
            <a:off x="1340634" y="2952757"/>
            <a:ext cx="2160000" cy="540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lnSpc>
                <a:spcPct val="93000"/>
              </a:lnSpc>
              <a:buClrTx/>
              <a:buFontTx/>
              <a:buNone/>
            </a:pPr>
            <a:r>
              <a:rPr lang="en-GB" sz="3175" b="1" dirty="0">
                <a:solidFill>
                  <a:srgbClr val="000000"/>
                </a:solidFill>
              </a:rPr>
              <a:t>Website</a:t>
            </a:r>
          </a:p>
        </p:txBody>
      </p:sp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1259632" y="1153041"/>
            <a:ext cx="2592000" cy="86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lnSpc>
                <a:spcPct val="93000"/>
              </a:lnSpc>
              <a:buClrTx/>
              <a:buFontTx/>
              <a:buNone/>
            </a:pPr>
            <a:r>
              <a:rPr lang="en-GB" sz="2721" dirty="0">
                <a:solidFill>
                  <a:srgbClr val="000000"/>
                </a:solidFill>
              </a:rPr>
              <a:t>Survey definition</a:t>
            </a:r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155520" y="145801"/>
            <a:ext cx="305280" cy="30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pic>
        <p:nvPicPr>
          <p:cNvPr id="491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01" y="4884841"/>
            <a:ext cx="1139040" cy="113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158" name="AutoShape 5"/>
          <p:cNvSpPr>
            <a:spLocks noChangeArrowheads="1"/>
          </p:cNvSpPr>
          <p:nvPr/>
        </p:nvSpPr>
        <p:spPr bwMode="auto">
          <a:xfrm>
            <a:off x="1116001" y="3568681"/>
            <a:ext cx="792000" cy="2095200"/>
          </a:xfrm>
          <a:prstGeom prst="curvedRightArrow">
            <a:avLst>
              <a:gd name="adj1" fmla="val 25009"/>
              <a:gd name="adj2" fmla="val 50019"/>
              <a:gd name="adj3" fmla="val 25000"/>
            </a:avLst>
          </a:prstGeom>
          <a:solidFill>
            <a:srgbClr val="00CC99"/>
          </a:solidFill>
          <a:ln w="12600" cap="sq">
            <a:solidFill>
              <a:srgbClr val="0095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49159" name="AutoShape 6"/>
          <p:cNvSpPr>
            <a:spLocks noChangeArrowheads="1"/>
          </p:cNvSpPr>
          <p:nvPr/>
        </p:nvSpPr>
        <p:spPr bwMode="auto">
          <a:xfrm rot="-5400000">
            <a:off x="2477521" y="4145401"/>
            <a:ext cx="2088000" cy="804960"/>
          </a:xfrm>
          <a:prstGeom prst="curvedUpArrow">
            <a:avLst>
              <a:gd name="adj1" fmla="val 25014"/>
              <a:gd name="adj2" fmla="val 50017"/>
              <a:gd name="adj3" fmla="val 25000"/>
            </a:avLst>
          </a:prstGeom>
          <a:solidFill>
            <a:srgbClr val="00CC99"/>
          </a:solidFill>
          <a:ln w="12600" cap="sq">
            <a:solidFill>
              <a:srgbClr val="0095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49160" name="AutoShape 7"/>
          <p:cNvSpPr>
            <a:spLocks noChangeArrowheads="1"/>
          </p:cNvSpPr>
          <p:nvPr/>
        </p:nvSpPr>
        <p:spPr bwMode="auto">
          <a:xfrm>
            <a:off x="2408401" y="2002484"/>
            <a:ext cx="295200" cy="777600"/>
          </a:xfrm>
          <a:prstGeom prst="downArrow">
            <a:avLst>
              <a:gd name="adj1" fmla="val 50000"/>
              <a:gd name="adj2" fmla="val 49878"/>
            </a:avLst>
          </a:prstGeom>
          <a:solidFill>
            <a:srgbClr val="00CC99"/>
          </a:solidFill>
          <a:ln w="12600" cap="sq">
            <a:solidFill>
              <a:srgbClr val="0095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49161" name="AutoShape 8"/>
          <p:cNvSpPr>
            <a:spLocks noChangeArrowheads="1"/>
          </p:cNvSpPr>
          <p:nvPr/>
        </p:nvSpPr>
        <p:spPr bwMode="auto">
          <a:xfrm>
            <a:off x="3348001" y="3077641"/>
            <a:ext cx="1800000" cy="282240"/>
          </a:xfrm>
          <a:prstGeom prst="rightArrow">
            <a:avLst>
              <a:gd name="adj1" fmla="val 50000"/>
              <a:gd name="adj2" fmla="val 49839"/>
            </a:avLst>
          </a:prstGeom>
          <a:solidFill>
            <a:srgbClr val="00CC99"/>
          </a:solidFill>
          <a:ln w="12600" cap="sq">
            <a:solidFill>
              <a:srgbClr val="0095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49162" name="Text Box 9"/>
          <p:cNvSpPr txBox="1">
            <a:spLocks noChangeArrowheads="1"/>
          </p:cNvSpPr>
          <p:nvPr/>
        </p:nvSpPr>
        <p:spPr bwMode="auto">
          <a:xfrm>
            <a:off x="5220000" y="2755212"/>
            <a:ext cx="3816495" cy="86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lnSpc>
                <a:spcPct val="93000"/>
              </a:lnSpc>
              <a:buClrTx/>
              <a:buFontTx/>
              <a:buNone/>
            </a:pPr>
            <a:r>
              <a:rPr lang="en-GB" sz="2721" dirty="0">
                <a:solidFill>
                  <a:srgbClr val="000000"/>
                </a:solidFill>
              </a:rPr>
              <a:t>Library of analysis code (linked to database)</a:t>
            </a:r>
          </a:p>
        </p:txBody>
      </p:sp>
      <p:sp>
        <p:nvSpPr>
          <p:cNvPr id="49163" name="AutoShape 10"/>
          <p:cNvSpPr>
            <a:spLocks noChangeArrowheads="1"/>
          </p:cNvSpPr>
          <p:nvPr/>
        </p:nvSpPr>
        <p:spPr bwMode="auto">
          <a:xfrm>
            <a:off x="6868801" y="3772014"/>
            <a:ext cx="295200" cy="1013467"/>
          </a:xfrm>
          <a:prstGeom prst="downArrow">
            <a:avLst>
              <a:gd name="adj1" fmla="val 50000"/>
              <a:gd name="adj2" fmla="val 49878"/>
            </a:avLst>
          </a:prstGeom>
          <a:solidFill>
            <a:srgbClr val="00CC99"/>
          </a:solidFill>
          <a:ln w="12600" cap="sq">
            <a:solidFill>
              <a:srgbClr val="0095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49165" name="Text Box 12"/>
          <p:cNvSpPr txBox="1">
            <a:spLocks noChangeArrowheads="1"/>
          </p:cNvSpPr>
          <p:nvPr/>
        </p:nvSpPr>
        <p:spPr bwMode="auto">
          <a:xfrm>
            <a:off x="-301008" y="4053167"/>
            <a:ext cx="1788982" cy="65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lnSpc>
                <a:spcPct val="93000"/>
              </a:lnSpc>
              <a:buClrTx/>
              <a:buFontTx/>
              <a:buNone/>
            </a:pPr>
            <a:r>
              <a:rPr lang="en-GB" sz="1996" dirty="0">
                <a:solidFill>
                  <a:srgbClr val="000000"/>
                </a:solidFill>
              </a:rPr>
              <a:t>Survey template</a:t>
            </a:r>
          </a:p>
        </p:txBody>
      </p:sp>
      <p:sp>
        <p:nvSpPr>
          <p:cNvPr id="49166" name="Text Box 13"/>
          <p:cNvSpPr txBox="1">
            <a:spLocks noChangeArrowheads="1"/>
          </p:cNvSpPr>
          <p:nvPr/>
        </p:nvSpPr>
        <p:spPr bwMode="auto">
          <a:xfrm>
            <a:off x="3788641" y="4075398"/>
            <a:ext cx="1591200" cy="65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lnSpc>
                <a:spcPct val="93000"/>
              </a:lnSpc>
              <a:buClrTx/>
              <a:buFontTx/>
              <a:buNone/>
            </a:pPr>
            <a:r>
              <a:rPr lang="en-GB" sz="1996" dirty="0">
                <a:solidFill>
                  <a:srgbClr val="000000"/>
                </a:solidFill>
              </a:rPr>
              <a:t>Completed survey</a:t>
            </a:r>
          </a:p>
        </p:txBody>
      </p:sp>
      <p:sp>
        <p:nvSpPr>
          <p:cNvPr id="49167" name="Text Box 14"/>
          <p:cNvSpPr txBox="1">
            <a:spLocks noChangeArrowheads="1"/>
          </p:cNvSpPr>
          <p:nvPr/>
        </p:nvSpPr>
        <p:spPr bwMode="auto">
          <a:xfrm>
            <a:off x="3291841" y="2602946"/>
            <a:ext cx="2088000" cy="47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lnSpc>
                <a:spcPct val="93000"/>
              </a:lnSpc>
              <a:buClrTx/>
              <a:buFontTx/>
              <a:buNone/>
            </a:pPr>
            <a:r>
              <a:rPr lang="en-GB" sz="2721">
                <a:solidFill>
                  <a:srgbClr val="000000"/>
                </a:solidFill>
              </a:rPr>
              <a:t>Database</a:t>
            </a:r>
          </a:p>
        </p:txBody>
      </p:sp>
      <p:sp>
        <p:nvSpPr>
          <p:cNvPr id="49168" name="Text Box 15"/>
          <p:cNvSpPr txBox="1">
            <a:spLocks noChangeArrowheads="1"/>
          </p:cNvSpPr>
          <p:nvPr/>
        </p:nvSpPr>
        <p:spPr bwMode="auto">
          <a:xfrm>
            <a:off x="1836001" y="6095881"/>
            <a:ext cx="1368000" cy="65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lnSpc>
                <a:spcPct val="93000"/>
              </a:lnSpc>
              <a:buClrTx/>
              <a:buFontTx/>
              <a:buNone/>
            </a:pPr>
            <a:r>
              <a:rPr lang="en-GB" sz="1996">
                <a:solidFill>
                  <a:srgbClr val="000000"/>
                </a:solidFill>
              </a:rPr>
              <a:t>Interview farmer</a:t>
            </a:r>
          </a:p>
        </p:txBody>
      </p:sp>
      <p:sp>
        <p:nvSpPr>
          <p:cNvPr id="49169" name="Text Box 16"/>
          <p:cNvSpPr txBox="1">
            <a:spLocks noChangeArrowheads="1"/>
          </p:cNvSpPr>
          <p:nvPr/>
        </p:nvSpPr>
        <p:spPr bwMode="auto">
          <a:xfrm>
            <a:off x="84032" y="-27384"/>
            <a:ext cx="9096480" cy="111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lnSpc>
                <a:spcPct val="93000"/>
              </a:lnSpc>
              <a:buClrTx/>
              <a:buFontTx/>
              <a:buNone/>
            </a:pPr>
            <a:r>
              <a:rPr lang="en-GB" sz="3600" dirty="0">
                <a:latin typeface="+mj-lt"/>
              </a:rPr>
              <a:t>Digital surveys: data processing and basic analyses much quicker and easier</a:t>
            </a:r>
          </a:p>
        </p:txBody>
      </p:sp>
      <p:sp>
        <p:nvSpPr>
          <p:cNvPr id="49170" name="Text Box 17"/>
          <p:cNvSpPr txBox="1">
            <a:spLocks noChangeArrowheads="1"/>
          </p:cNvSpPr>
          <p:nvPr/>
        </p:nvSpPr>
        <p:spPr bwMode="auto">
          <a:xfrm>
            <a:off x="7084801" y="4007881"/>
            <a:ext cx="1591200" cy="65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lnSpc>
                <a:spcPct val="93000"/>
              </a:lnSpc>
              <a:buClrTx/>
              <a:buFontTx/>
              <a:buNone/>
            </a:pPr>
            <a:r>
              <a:rPr lang="en-GB" sz="1996" dirty="0">
                <a:solidFill>
                  <a:srgbClr val="000000"/>
                </a:solidFill>
              </a:rPr>
              <a:t>Visualization of results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89F75C1-0B2F-4B88-A9A1-6AB1B96857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677"/>
          <a:stretch/>
        </p:blipFill>
        <p:spPr>
          <a:xfrm>
            <a:off x="6179241" y="4982107"/>
            <a:ext cx="1597259" cy="146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03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Could RHOMIS be useful for National Statistics Offices?</a:t>
            </a:r>
            <a:endParaRPr lang="en-US" dirty="0"/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4876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Could be an efficient intermediate to Agricultural Census or other very detailed surveys (e.g. LSMS)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Data processing, reporting, analysis very quick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Structured data could be valuable for research on agricultural practices, poverty, policy impacts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Output data could be integrated into reporting platforms</a:t>
            </a:r>
          </a:p>
          <a:p>
            <a:pPr lvl="1">
              <a:spcBef>
                <a:spcPts val="1200"/>
              </a:spcBef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Global effort for open data</a:t>
            </a:r>
          </a:p>
        </p:txBody>
      </p:sp>
    </p:spTree>
    <p:extLst>
      <p:ext uri="{BB962C8B-B14F-4D97-AF65-F5344CB8AC3E}">
        <p14:creationId xmlns:p14="http://schemas.microsoft.com/office/powerpoint/2010/main" val="3437497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63E5F6-ED3B-4E60-AD25-14CBFDA7F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536" y="0"/>
            <a:ext cx="91440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What SDG indicators are covered?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3AE7A1-94A6-40B3-974F-F4FE88582D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05846"/>
            <a:ext cx="8686800" cy="19584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The RHoMIS tool monitors indicators for 5 SDGs</a:t>
            </a:r>
          </a:p>
          <a:p>
            <a:pPr>
              <a:lnSpc>
                <a:spcPct val="100000"/>
              </a:lnSpc>
            </a:pPr>
            <a:r>
              <a:rPr lang="en-US" dirty="0"/>
              <a:t>Can be used as a diagnostic tool to understand progress towards 7 SDGs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949" y="5419970"/>
            <a:ext cx="1208010" cy="1108908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998067" y="3264310"/>
            <a:ext cx="7165425" cy="3263833"/>
            <a:chOff x="998067" y="3264310"/>
            <a:chExt cx="7165425" cy="3263833"/>
          </a:xfrm>
        </p:grpSpPr>
        <p:pic>
          <p:nvPicPr>
            <p:cNvPr id="8" name="Content Placeholder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067" y="3264995"/>
              <a:ext cx="1197882" cy="109961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5273" y="3264995"/>
              <a:ext cx="1198147" cy="109985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2128" y="3264995"/>
              <a:ext cx="1198147" cy="109985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9219" y="3264310"/>
              <a:ext cx="1197882" cy="109961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7604" y="3264995"/>
              <a:ext cx="1197882" cy="109961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2578" y="3264995"/>
              <a:ext cx="1212340" cy="111288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322" y="4330506"/>
              <a:ext cx="1193374" cy="109547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6600" y="4330506"/>
              <a:ext cx="1195495" cy="109741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2260" y="4330506"/>
              <a:ext cx="1197882" cy="109961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8009" y="4329821"/>
              <a:ext cx="1193639" cy="109571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8799" y="4330506"/>
              <a:ext cx="1195495" cy="109741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3273" y="4321172"/>
              <a:ext cx="1216954" cy="111711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715" y="5427926"/>
              <a:ext cx="1193864" cy="109592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0091" y="5419122"/>
              <a:ext cx="1208134" cy="110902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0856" y="5420324"/>
              <a:ext cx="1194609" cy="109660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8798" y="5421963"/>
              <a:ext cx="1194393" cy="109640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3631" y="5594781"/>
              <a:ext cx="1179861" cy="762264"/>
            </a:xfrm>
            <a:prstGeom prst="rect">
              <a:avLst/>
            </a:prstGeom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F554673D-038F-466F-8775-8D93D12C1951}"/>
              </a:ext>
            </a:extLst>
          </p:cNvPr>
          <p:cNvSpPr/>
          <p:nvPr/>
        </p:nvSpPr>
        <p:spPr>
          <a:xfrm>
            <a:off x="1001619" y="4325468"/>
            <a:ext cx="2384054" cy="1093654"/>
          </a:xfrm>
          <a:prstGeom prst="rect">
            <a:avLst/>
          </a:prstGeom>
          <a:solidFill>
            <a:srgbClr val="D9D9D9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FF198D5-6DCE-4878-9255-E23D0F3B26AC}"/>
              </a:ext>
            </a:extLst>
          </p:cNvPr>
          <p:cNvSpPr/>
          <p:nvPr/>
        </p:nvSpPr>
        <p:spPr>
          <a:xfrm>
            <a:off x="5763642" y="4314351"/>
            <a:ext cx="2391319" cy="1119245"/>
          </a:xfrm>
          <a:prstGeom prst="rect">
            <a:avLst/>
          </a:prstGeom>
          <a:solidFill>
            <a:srgbClr val="D9D9D9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E1D7C4-FE5A-4927-9BA2-3087A84CED62}"/>
              </a:ext>
            </a:extLst>
          </p:cNvPr>
          <p:cNvSpPr/>
          <p:nvPr/>
        </p:nvSpPr>
        <p:spPr>
          <a:xfrm>
            <a:off x="2183924" y="5419969"/>
            <a:ext cx="4777708" cy="1119245"/>
          </a:xfrm>
          <a:prstGeom prst="rect">
            <a:avLst/>
          </a:prstGeom>
          <a:solidFill>
            <a:srgbClr val="D9D9D9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F7621FA-B623-40F7-8ED9-C51E1A71EAC7}"/>
              </a:ext>
            </a:extLst>
          </p:cNvPr>
          <p:cNvSpPr/>
          <p:nvPr/>
        </p:nvSpPr>
        <p:spPr>
          <a:xfrm>
            <a:off x="3377167" y="3266304"/>
            <a:ext cx="2384054" cy="1057491"/>
          </a:xfrm>
          <a:prstGeom prst="rect">
            <a:avLst/>
          </a:prstGeom>
          <a:solidFill>
            <a:srgbClr val="D9D9D9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537166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D2096D3E-47B4-AF47-B4E4-31C16F070017}" vid="{7A25EF99-4AB2-1F44-BC04-7C9CFBD8805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f5e9607-a28b-487e-b093-da60e75ee109">
      <UserInfo>
        <DisplayName>Sartie, Alieu (ILRI)</DisplayName>
        <AccountId>1789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7" ma:contentTypeDescription="Create a new document." ma:contentTypeScope="" ma:versionID="8da4ceea328417e8a1e8a9a25c280777">
  <xsd:schema xmlns:xsd="http://www.w3.org/2001/XMLSchema" xmlns:xs="http://www.w3.org/2001/XMLSchema" xmlns:p="http://schemas.microsoft.com/office/2006/metadata/properties" xmlns:ns2="9f5e9607-a28b-487e-b093-da60e75ee109" xmlns:ns3="d8ada133-6b60-4b4f-b9cb-7718ee96dc55" targetNamespace="http://schemas.microsoft.com/office/2006/metadata/properties" ma:root="true" ma:fieldsID="36bff838105914c094d3c3cb630c1287" ns2:_="" ns3:_="">
    <xsd:import namespace="9f5e9607-a28b-487e-b093-da60e75ee109"/>
    <xsd:import namespace="d8ada133-6b60-4b4f-b9cb-7718ee96dc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da133-6b60-4b4f-b9cb-7718ee96d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D979DA-C907-47EF-9F2B-3EEC14230EED}">
  <ds:schemaRefs>
    <ds:schemaRef ds:uri="http://schemas.microsoft.com/office/2006/metadata/properties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d8ada133-6b60-4b4f-b9cb-7718ee96dc55"/>
    <ds:schemaRef ds:uri="9f5e9607-a28b-487e-b093-da60e75ee109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1CD35EB-1807-41F5-81C5-B552202E57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d8ada133-6b60-4b4f-b9cb-7718ee96dc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3D44FD-ABE2-45CA-990B-E55889CCA8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CHS_JHammond</Template>
  <TotalTime>29</TotalTime>
  <Words>671</Words>
  <Application>Microsoft Office PowerPoint</Application>
  <PresentationFormat>On-screen Show (4:3)</PresentationFormat>
  <Paragraphs>119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Droid Sans Fallback</vt:lpstr>
      <vt:lpstr>Times New Roman</vt:lpstr>
      <vt:lpstr>Verdana</vt:lpstr>
      <vt:lpstr>Wingdings</vt:lpstr>
      <vt:lpstr>ilri_powerpoint_template_Feb2013</vt:lpstr>
      <vt:lpstr>PowerPoint Presentation</vt:lpstr>
      <vt:lpstr>ILRI: the International Livestock Research Institute</vt:lpstr>
      <vt:lpstr>Sustainable Farming Systems</vt:lpstr>
      <vt:lpstr>RHOMIS  Rural Household Multi-Indicator Survey </vt:lpstr>
      <vt:lpstr>Uptake of RHOMIS since 2015 </vt:lpstr>
      <vt:lpstr>What Information is Captured? </vt:lpstr>
      <vt:lpstr>PowerPoint Presentation</vt:lpstr>
      <vt:lpstr>Could RHOMIS be useful for National Statistics Offices?</vt:lpstr>
      <vt:lpstr>What SDG indicators are covered?</vt:lpstr>
      <vt:lpstr>Co-develop a version of the tool with a National Statistics Office</vt:lpstr>
      <vt:lpstr>Contact details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Hammond</dc:creator>
  <cp:lastModifiedBy>Kasyoka, Sarah (ILRI)</cp:lastModifiedBy>
  <cp:revision>31</cp:revision>
  <dcterms:created xsi:type="dcterms:W3CDTF">2018-11-16T16:02:26Z</dcterms:created>
  <dcterms:modified xsi:type="dcterms:W3CDTF">2019-03-29T09:19:08Z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