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72" r:id="rId3"/>
    <p:sldId id="284" r:id="rId4"/>
    <p:sldId id="286" r:id="rId5"/>
    <p:sldId id="288" r:id="rId6"/>
    <p:sldId id="289" r:id="rId7"/>
    <p:sldId id="290" r:id="rId8"/>
    <p:sldId id="292" r:id="rId9"/>
    <p:sldId id="291" r:id="rId10"/>
    <p:sldId id="287" r:id="rId11"/>
    <p:sldId id="293" r:id="rId12"/>
    <p:sldId id="294" r:id="rId13"/>
    <p:sldId id="295" r:id="rId14"/>
  </p:sldIdLst>
  <p:sldSz cx="9144000" cy="5143500" type="screen16x9"/>
  <p:notesSz cx="6858000" cy="9144000"/>
  <p:embeddedFontLst>
    <p:embeddedFont>
      <p:font typeface="Palatino Linotype" panose="02040502050505030304" pitchFamily="18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501A270-A06B-1CB5-8C0E-6ADBB51EFCC8}" name="Puskur, Ranjitha (IRRI)" initials="PR(" userId="S::rpuskur@cgiar.org::f9fa8b20-3401-442c-b610-8a50308e1cc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3"/>
    <a:srgbClr val="942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3151"/>
  </p:normalViewPr>
  <p:slideViewPr>
    <p:cSldViewPr snapToGrid="0">
      <p:cViewPr varScale="1">
        <p:scale>
          <a:sx n="121" d="100"/>
          <a:sy n="121" d="100"/>
        </p:scale>
        <p:origin x="136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cf82718ce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" name="Google Shape;56;gcf82718ce3_0_3:notes"/>
          <p:cNvSpPr txBox="1">
            <a:spLocks noGrp="1"/>
          </p:cNvSpPr>
          <p:nvPr>
            <p:ph type="body" idx="1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gcf82718ce3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25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1f91153cd3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1f91153cd3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about communicating the learning agenda – letting people know what questions to answer and what questions to stop investigating</a:t>
            </a:r>
          </a:p>
        </p:txBody>
      </p:sp>
    </p:spTree>
    <p:extLst>
      <p:ext uri="{BB962C8B-B14F-4D97-AF65-F5344CB8AC3E}">
        <p14:creationId xmlns:p14="http://schemas.microsoft.com/office/powerpoint/2010/main" val="3178597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Prioritizing them</a:t>
            </a:r>
          </a:p>
          <a:p>
            <a:r>
              <a:rPr lang="en-US" dirty="0"/>
              <a:t>Anything missing?</a:t>
            </a:r>
          </a:p>
          <a:p>
            <a:r>
              <a:rPr lang="en-US" dirty="0"/>
              <a:t>Specific target audiences</a:t>
            </a:r>
          </a:p>
        </p:txBody>
      </p:sp>
    </p:spTree>
    <p:extLst>
      <p:ext uri="{BB962C8B-B14F-4D97-AF65-F5344CB8AC3E}">
        <p14:creationId xmlns:p14="http://schemas.microsoft.com/office/powerpoint/2010/main" val="3781772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ntent">
  <p:cSld name="One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1pPr>
            <a:lvl2pPr marL="914400" lvl="1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/>
            </a:lvl2pPr>
            <a:lvl3pPr marL="1371600" lvl="2" indent="-3238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Char char="■"/>
              <a:defRPr sz="1500"/>
            </a:lvl3pPr>
            <a:lvl4pPr marL="1828800" lvl="3" indent="-3175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4pPr>
            <a:lvl5pPr marL="2286000" lvl="4" indent="-3175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/>
            </a:lvl5pPr>
            <a:lvl6pPr marL="2743200" lvl="5" indent="-3175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400"/>
            </a:lvl6pPr>
            <a:lvl7pPr marL="3200400" lvl="6" indent="-3175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7pPr>
            <a:lvl8pPr marL="3657600" lvl="7" indent="-3175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/>
            </a:lvl8pPr>
            <a:lvl9pPr marL="4114800" lvl="8" indent="-3175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400"/>
            </a:lvl9pPr>
          </a:lstStyle>
          <a:p>
            <a:endParaRPr/>
          </a:p>
        </p:txBody>
      </p:sp>
      <p:pic>
        <p:nvPicPr>
          <p:cNvPr id="53" name="Google Shape;53;p13" descr="GENDER hand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33740" y="4728203"/>
            <a:ext cx="353171" cy="357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ctrTitle"/>
          </p:nvPr>
        </p:nvSpPr>
        <p:spPr>
          <a:xfrm>
            <a:off x="617211" y="1073075"/>
            <a:ext cx="7909573" cy="19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3180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Gender and Climate Smart Agriculture: </a:t>
            </a:r>
            <a:endParaRPr sz="3180" b="1" dirty="0">
              <a:solidFill>
                <a:srgbClr val="A64D79"/>
              </a:solidFill>
              <a:latin typeface="Palatino Linotype" panose="02040502050505030304" pitchFamily="18" charset="0"/>
              <a:ea typeface="Times New Roman"/>
              <a:cs typeface="Times New Roman"/>
              <a:sym typeface="Times New Roman"/>
            </a:endParaRPr>
          </a:p>
          <a:p>
            <a:pPr lvl="0">
              <a:buSzPts val="990"/>
            </a:pPr>
            <a:r>
              <a:rPr lang="en" sz="3180" b="1" i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Co-creating a Learning Agenda</a:t>
            </a:r>
            <a:br>
              <a:rPr lang="en" sz="3180" b="1" i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</a:br>
            <a:br>
              <a:rPr lang="en" sz="3180" b="1" i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</a:br>
            <a:r>
              <a:rPr lang="en" sz="1600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Identifying Effective Communication Products and Strategies</a:t>
            </a:r>
            <a:endParaRPr sz="1600" b="1" i="1" dirty="0">
              <a:solidFill>
                <a:srgbClr val="A64D79"/>
              </a:solidFill>
              <a:latin typeface="Palatino Linotype" panose="02040502050505030304" pitchFamily="18" charset="0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450"/>
              </a:spcBef>
              <a:spcAft>
                <a:spcPts val="800"/>
              </a:spcAft>
              <a:buNone/>
            </a:pPr>
            <a:endParaRPr sz="2000" b="1" dirty="0">
              <a:solidFill>
                <a:srgbClr val="A64D79"/>
              </a:solidFill>
              <a:latin typeface="Palatino Linotype" panose="02040502050505030304" pitchFamily="18" charset="0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0" name="Google Shape;60;p14" descr="PPT Hill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474510"/>
            <a:ext cx="9144002" cy="1668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 descr="GENDER logo.ep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39251" y="24426"/>
            <a:ext cx="1465495" cy="976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>
            <a:spLocks noGrp="1"/>
          </p:cNvSpPr>
          <p:nvPr>
            <p:ph type="body" idx="4294967295"/>
          </p:nvPr>
        </p:nvSpPr>
        <p:spPr>
          <a:xfrm>
            <a:off x="7313425" y="4880300"/>
            <a:ext cx="1607100" cy="2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4C1130"/>
                </a:solidFill>
              </a:rPr>
              <a:t>https://gender.cgiar.org/</a:t>
            </a:r>
            <a:endParaRPr sz="950">
              <a:solidFill>
                <a:srgbClr val="4C1130"/>
              </a:solidFill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3671850" y="3020375"/>
            <a:ext cx="18003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endParaRPr sz="1210" dirty="0">
              <a:solidFill>
                <a:srgbClr val="A64D79"/>
              </a:solidFill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210" b="1" dirty="0">
                <a:solidFill>
                  <a:srgbClr val="A64D79"/>
                </a:solidFill>
              </a:rPr>
              <a:t>5-6th April</a:t>
            </a:r>
            <a:endParaRPr sz="1210" b="1" dirty="0">
              <a:solidFill>
                <a:srgbClr val="A64D79"/>
              </a:solidFill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endParaRPr sz="1210" b="1" dirty="0">
              <a:solidFill>
                <a:srgbClr val="A64D79"/>
              </a:solidFill>
              <a:latin typeface="Palatino Linotype" panose="02040502050505030304" pitchFamily="18" charset="0"/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210" b="1" dirty="0">
                <a:solidFill>
                  <a:srgbClr val="A64D79"/>
                </a:solidFill>
              </a:rPr>
              <a:t>ILRI, Nairobi, Kenya</a:t>
            </a:r>
            <a:endParaRPr sz="1210" b="1" dirty="0">
              <a:solidFill>
                <a:srgbClr val="A64D7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435A-ECBF-6A4B-BA0E-1E64DA71A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Break-out groups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C4A2A4-D7F7-9541-92CC-3BB8B2F56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571749"/>
            <a:ext cx="8229600" cy="202290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600" dirty="0"/>
              <a:t>Answer 4 questions: (40 min)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Who are the 5-7 specific, top priority audiences in our group (e.g., IFAD, USAID…)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Why should these audiences care about our learning agenda?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How can we best reach them?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What do we want them to change?</a:t>
            </a:r>
          </a:p>
          <a:p>
            <a:pPr marL="571500" lvl="1" indent="0">
              <a:spcBef>
                <a:spcPts val="0"/>
              </a:spcBef>
              <a:buNone/>
            </a:pPr>
            <a:endParaRPr lang="en-US" sz="1600" dirty="0"/>
          </a:p>
          <a:p>
            <a:pPr>
              <a:spcBef>
                <a:spcPts val="0"/>
              </a:spcBef>
            </a:pPr>
            <a:r>
              <a:rPr lang="en-US" sz="1600" dirty="0"/>
              <a:t>Report back from break-out groups (plenary, 20 min)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53E3524-B979-DA4F-9404-B2ACC543FD68}"/>
              </a:ext>
            </a:extLst>
          </p:cNvPr>
          <p:cNvSpPr/>
          <p:nvPr/>
        </p:nvSpPr>
        <p:spPr>
          <a:xfrm>
            <a:off x="57991" y="1026859"/>
            <a:ext cx="2823938" cy="1435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Group 1:</a:t>
            </a:r>
          </a:p>
          <a:p>
            <a:pPr algn="ctr"/>
            <a:r>
              <a:rPr lang="en-US" dirty="0"/>
              <a:t> </a:t>
            </a:r>
            <a:r>
              <a:rPr lang="en-US" b="1" dirty="0"/>
              <a:t>CGIAR+ </a:t>
            </a:r>
            <a:r>
              <a:rPr lang="en-US" dirty="0"/>
              <a:t>(universities, advanced research centers)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68D59C2-3CE6-1C48-A9F5-D9F579408B5B}"/>
              </a:ext>
            </a:extLst>
          </p:cNvPr>
          <p:cNvSpPr/>
          <p:nvPr/>
        </p:nvSpPr>
        <p:spPr>
          <a:xfrm>
            <a:off x="2939159" y="1013759"/>
            <a:ext cx="3010503" cy="1435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Group 2: </a:t>
            </a:r>
          </a:p>
          <a:p>
            <a:pPr algn="ctr"/>
            <a:r>
              <a:rPr lang="en-US" b="1" dirty="0"/>
              <a:t>R4D community+ </a:t>
            </a:r>
            <a:r>
              <a:rPr lang="en-US" dirty="0"/>
              <a:t>(donors, UN system, bilateral orgs, private sector, foundations)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D98A19B-7AB1-B347-B142-71EC97A82F5D}"/>
              </a:ext>
            </a:extLst>
          </p:cNvPr>
          <p:cNvSpPr/>
          <p:nvPr/>
        </p:nvSpPr>
        <p:spPr>
          <a:xfrm>
            <a:off x="5990702" y="1013760"/>
            <a:ext cx="3010506" cy="1435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Group 3:</a:t>
            </a:r>
          </a:p>
          <a:p>
            <a:pPr algn="ctr"/>
            <a:r>
              <a:rPr lang="en-US" b="1" dirty="0"/>
              <a:t>Public sector </a:t>
            </a:r>
            <a:r>
              <a:rPr lang="en-US" dirty="0"/>
              <a:t>(regional bodies, NGOs, Gov’ts, NARS, ministries)</a:t>
            </a:r>
          </a:p>
        </p:txBody>
      </p:sp>
    </p:spTree>
    <p:extLst>
      <p:ext uri="{BB962C8B-B14F-4D97-AF65-F5344CB8AC3E}">
        <p14:creationId xmlns:p14="http://schemas.microsoft.com/office/powerpoint/2010/main" val="1136472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435A-ECBF-6A4B-BA0E-1E64DA71A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Report back: Group 1 (CGIAR+)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8D95778-4550-0644-A22F-A7D6E39E4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313208"/>
              </p:ext>
            </p:extLst>
          </p:nvPr>
        </p:nvGraphicFramePr>
        <p:xfrm>
          <a:off x="346842" y="1063378"/>
          <a:ext cx="8555420" cy="402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77710">
                  <a:extLst>
                    <a:ext uri="{9D8B030D-6E8A-4147-A177-3AD203B41FA5}">
                      <a16:colId xmlns:a16="http://schemas.microsoft.com/office/drawing/2014/main" val="1830148104"/>
                    </a:ext>
                  </a:extLst>
                </a:gridCol>
                <a:gridCol w="4277710">
                  <a:extLst>
                    <a:ext uri="{9D8B030D-6E8A-4147-A177-3AD203B41FA5}">
                      <a16:colId xmlns:a16="http://schemas.microsoft.com/office/drawing/2014/main" val="183514838"/>
                    </a:ext>
                  </a:extLst>
                </a:gridCol>
              </a:tblGrid>
              <a:tr h="1759566">
                <a:tc>
                  <a:txBody>
                    <a:bodyPr/>
                    <a:lstStyle/>
                    <a:p>
                      <a:r>
                        <a:rPr lang="en-US" b="1" dirty="0"/>
                        <a:t>Top audiences</a:t>
                      </a:r>
                    </a:p>
                    <a:p>
                      <a:r>
                        <a:rPr lang="en-US" b="0" dirty="0"/>
                        <a:t>CGIAR initiatives</a:t>
                      </a:r>
                    </a:p>
                    <a:p>
                      <a:r>
                        <a:rPr lang="en-US" b="0" dirty="0"/>
                        <a:t>NARS (KARLO, NARO, ZARI, ICAR)</a:t>
                      </a:r>
                    </a:p>
                    <a:p>
                      <a:r>
                        <a:rPr lang="en-US" b="0" dirty="0"/>
                        <a:t>Universities (Makerere)</a:t>
                      </a:r>
                    </a:p>
                    <a:p>
                      <a:r>
                        <a:rPr lang="en-US" b="0" dirty="0"/>
                        <a:t>Independent research institutions (e.g., South Africa)</a:t>
                      </a:r>
                    </a:p>
                    <a:p>
                      <a:r>
                        <a:rPr lang="en-US" b="0" dirty="0"/>
                        <a:t>Donors (World Bank)</a:t>
                      </a:r>
                    </a:p>
                    <a:p>
                      <a:r>
                        <a:rPr lang="en-US" b="0" dirty="0"/>
                        <a:t>ASARECA, CARDESA, FARA, CORAF</a:t>
                      </a:r>
                    </a:p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Why they should care</a:t>
                      </a:r>
                    </a:p>
                    <a:p>
                      <a:r>
                        <a:rPr lang="en-US" b="0" dirty="0"/>
                        <a:t>Inform future/ongoing initiatives</a:t>
                      </a:r>
                    </a:p>
                    <a:p>
                      <a:r>
                        <a:rPr lang="en-US" b="0" dirty="0"/>
                        <a:t>Building/sourcing partnerships</a:t>
                      </a:r>
                    </a:p>
                    <a:p>
                      <a:r>
                        <a:rPr lang="en-US" b="0" dirty="0"/>
                        <a:t>Demand-driven breeding work</a:t>
                      </a:r>
                    </a:p>
                    <a:p>
                      <a:r>
                        <a:rPr lang="en-US" b="0" dirty="0"/>
                        <a:t>Remaining relevant</a:t>
                      </a:r>
                    </a:p>
                    <a:p>
                      <a:r>
                        <a:rPr lang="en-US" b="0" dirty="0"/>
                        <a:t>Capacity building, curriculum development</a:t>
                      </a:r>
                    </a:p>
                    <a:p>
                      <a:r>
                        <a:rPr lang="en-US" b="0" dirty="0"/>
                        <a:t>Uptake of innovative research, tech, R4D</a:t>
                      </a:r>
                    </a:p>
                    <a:p>
                      <a:r>
                        <a:rPr lang="en-US" b="0" dirty="0"/>
                        <a:t>Guiding portfolio and research priorities</a:t>
                      </a:r>
                    </a:p>
                    <a:p>
                      <a:r>
                        <a:rPr lang="en-US" b="0" dirty="0"/>
                        <a:t>Influencing ag policy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417107"/>
                  </a:ext>
                </a:extLst>
              </a:tr>
              <a:tr h="1759566">
                <a:tc>
                  <a:txBody>
                    <a:bodyPr/>
                    <a:lstStyle/>
                    <a:p>
                      <a:r>
                        <a:rPr lang="en-US" b="1" dirty="0"/>
                        <a:t>How to reach them</a:t>
                      </a:r>
                    </a:p>
                    <a:p>
                      <a:r>
                        <a:rPr lang="en-US" b="0" dirty="0"/>
                        <a:t>Initiatives: GRCs, initiative leads, comms </a:t>
                      </a:r>
                      <a:r>
                        <a:rPr lang="en-US" b="0" dirty="0" err="1"/>
                        <a:t>ToCs</a:t>
                      </a:r>
                      <a:r>
                        <a:rPr lang="en-US" b="0" dirty="0"/>
                        <a:t>, webinars, gender strategies</a:t>
                      </a:r>
                    </a:p>
                    <a:p>
                      <a:r>
                        <a:rPr lang="en-US" b="0" dirty="0"/>
                        <a:t>NARS: trainings, workshops, partnerships, briefs, brochures, booklets, agricultural fairs, research and science fairs</a:t>
                      </a:r>
                    </a:p>
                    <a:p>
                      <a:r>
                        <a:rPr lang="en-US" b="0" dirty="0"/>
                        <a:t>Unis: </a:t>
                      </a:r>
                      <a:r>
                        <a:rPr lang="en-US" b="0" dirty="0" err="1"/>
                        <a:t>MoUs</a:t>
                      </a:r>
                      <a:r>
                        <a:rPr lang="en-US" b="0" dirty="0"/>
                        <a:t>, internships, mentorship, </a:t>
                      </a:r>
                      <a:r>
                        <a:rPr lang="en-US" b="0" dirty="0" err="1"/>
                        <a:t>CapDev</a:t>
                      </a:r>
                      <a:r>
                        <a:rPr lang="en-US" b="0" dirty="0"/>
                        <a:t>, exchange programs, guest lecturers, videos</a:t>
                      </a:r>
                    </a:p>
                    <a:p>
                      <a:r>
                        <a:rPr lang="en-US" b="0" dirty="0"/>
                        <a:t>Donors: briefs, infographics, success stories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What should they change</a:t>
                      </a:r>
                    </a:p>
                    <a:p>
                      <a:r>
                        <a:rPr lang="en-US" b="0" dirty="0"/>
                        <a:t>Initiatives: be partners in the learning agenda</a:t>
                      </a:r>
                    </a:p>
                    <a:p>
                      <a:r>
                        <a:rPr lang="en-US" b="0" dirty="0"/>
                        <a:t>NARS: budget priority for gender work and innovations</a:t>
                      </a:r>
                    </a:p>
                    <a:p>
                      <a:r>
                        <a:rPr lang="en-US" b="0" dirty="0"/>
                        <a:t>Unis: increase capacity in gender and climate</a:t>
                      </a:r>
                    </a:p>
                    <a:p>
                      <a:r>
                        <a:rPr lang="en-US" b="0" dirty="0"/>
                        <a:t>Donors: greater investments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484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276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435A-ECBF-6A4B-BA0E-1E64DA71A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Report back: Group 2 (R4D community)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8D95778-4550-0644-A22F-A7D6E39E4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555454"/>
              </p:ext>
            </p:extLst>
          </p:nvPr>
        </p:nvGraphicFramePr>
        <p:xfrm>
          <a:off x="346842" y="1063378"/>
          <a:ext cx="8555420" cy="398460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77710">
                  <a:extLst>
                    <a:ext uri="{9D8B030D-6E8A-4147-A177-3AD203B41FA5}">
                      <a16:colId xmlns:a16="http://schemas.microsoft.com/office/drawing/2014/main" val="1830148104"/>
                    </a:ext>
                  </a:extLst>
                </a:gridCol>
                <a:gridCol w="4277710">
                  <a:extLst>
                    <a:ext uri="{9D8B030D-6E8A-4147-A177-3AD203B41FA5}">
                      <a16:colId xmlns:a16="http://schemas.microsoft.com/office/drawing/2014/main" val="183514838"/>
                    </a:ext>
                  </a:extLst>
                </a:gridCol>
              </a:tblGrid>
              <a:tr h="1759566">
                <a:tc>
                  <a:txBody>
                    <a:bodyPr/>
                    <a:lstStyle/>
                    <a:p>
                      <a:r>
                        <a:rPr lang="en-US" b="1" dirty="0"/>
                        <a:t>Top audiences</a:t>
                      </a:r>
                    </a:p>
                    <a:p>
                      <a:r>
                        <a:rPr lang="en-US" b="0" dirty="0"/>
                        <a:t>BMGF</a:t>
                      </a:r>
                    </a:p>
                    <a:p>
                      <a:r>
                        <a:rPr lang="en-US" b="0" dirty="0"/>
                        <a:t>FAO/IFAD</a:t>
                      </a:r>
                    </a:p>
                    <a:p>
                      <a:r>
                        <a:rPr lang="en-US" b="0" dirty="0"/>
                        <a:t>WB/ADB/AfDB</a:t>
                      </a:r>
                    </a:p>
                    <a:p>
                      <a:r>
                        <a:rPr lang="en-US" b="0" dirty="0"/>
                        <a:t>Bayer/</a:t>
                      </a:r>
                      <a:r>
                        <a:rPr lang="en-US" b="0" dirty="0" err="1"/>
                        <a:t>Twiga</a:t>
                      </a:r>
                      <a:r>
                        <a:rPr lang="en-US" b="0" dirty="0"/>
                        <a:t> Food</a:t>
                      </a:r>
                    </a:p>
                    <a:p>
                      <a:r>
                        <a:rPr lang="en-US" b="0" dirty="0"/>
                        <a:t>Rockefeller Foundation</a:t>
                      </a:r>
                    </a:p>
                    <a:p>
                      <a:r>
                        <a:rPr lang="en-US" b="0" dirty="0"/>
                        <a:t>CARE/Intl Rivers</a:t>
                      </a:r>
                    </a:p>
                    <a:p>
                      <a:r>
                        <a:rPr lang="en-US" b="0" dirty="0"/>
                        <a:t>WOCAN</a:t>
                      </a:r>
                    </a:p>
                    <a:p>
                      <a:r>
                        <a:rPr lang="en-US" b="0" dirty="0"/>
                        <a:t>Amul (dairy co-op)</a:t>
                      </a:r>
                    </a:p>
                    <a:p>
                      <a:r>
                        <a:rPr lang="en-US" b="0" dirty="0"/>
                        <a:t>AGRA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Why they should care</a:t>
                      </a:r>
                    </a:p>
                    <a:p>
                      <a:r>
                        <a:rPr lang="en-US" b="0" dirty="0"/>
                        <a:t>Investment decisions</a:t>
                      </a:r>
                    </a:p>
                    <a:p>
                      <a:r>
                        <a:rPr lang="en-US" b="0" dirty="0"/>
                        <a:t>Inform programs and priorities</a:t>
                      </a:r>
                    </a:p>
                    <a:p>
                      <a:r>
                        <a:rPr lang="en-US" b="0" dirty="0"/>
                        <a:t>Regional/global investments and priorities</a:t>
                      </a:r>
                    </a:p>
                    <a:p>
                      <a:r>
                        <a:rPr lang="en-US" b="0" dirty="0"/>
                        <a:t>CSR+ESG/sustainable business</a:t>
                      </a:r>
                    </a:p>
                    <a:p>
                      <a:r>
                        <a:rPr lang="en-US" b="0" dirty="0"/>
                        <a:t>Impact and investment decisions</a:t>
                      </a:r>
                    </a:p>
                    <a:p>
                      <a:r>
                        <a:rPr lang="en-US" b="0" dirty="0"/>
                        <a:t>Impacts and knowledge</a:t>
                      </a:r>
                    </a:p>
                    <a:p>
                      <a:r>
                        <a:rPr lang="en-US" b="0" dirty="0"/>
                        <a:t>Sustainable production, livelihoods resilience</a:t>
                      </a:r>
                    </a:p>
                    <a:p>
                      <a:r>
                        <a:rPr lang="en-US" b="0" dirty="0"/>
                        <a:t>Knowledge, impact, evidence, priorities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417107"/>
                  </a:ext>
                </a:extLst>
              </a:tr>
              <a:tr h="1759566">
                <a:tc>
                  <a:txBody>
                    <a:bodyPr/>
                    <a:lstStyle/>
                    <a:p>
                      <a:r>
                        <a:rPr lang="en-US" b="1" dirty="0"/>
                        <a:t>How to reach them</a:t>
                      </a:r>
                    </a:p>
                    <a:p>
                      <a:r>
                        <a:rPr lang="en-US" b="0" dirty="0"/>
                        <a:t>Briefs</a:t>
                      </a:r>
                    </a:p>
                    <a:p>
                      <a:r>
                        <a:rPr lang="en-US" b="0" dirty="0"/>
                        <a:t>Targeted ppts</a:t>
                      </a:r>
                    </a:p>
                    <a:p>
                      <a:r>
                        <a:rPr lang="en-US" b="0" dirty="0"/>
                        <a:t>Webinars</a:t>
                      </a:r>
                    </a:p>
                    <a:p>
                      <a:r>
                        <a:rPr lang="en-US" b="0" dirty="0"/>
                        <a:t>Roundtables</a:t>
                      </a:r>
                    </a:p>
                    <a:p>
                      <a:r>
                        <a:rPr lang="en-US" b="0" dirty="0"/>
                        <a:t>Workshops, dialogues</a:t>
                      </a:r>
                    </a:p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What should they do differently</a:t>
                      </a:r>
                    </a:p>
                    <a:p>
                      <a:r>
                        <a:rPr lang="en-US" b="0" dirty="0"/>
                        <a:t>Fund gender and climate research</a:t>
                      </a:r>
                    </a:p>
                    <a:p>
                      <a:r>
                        <a:rPr lang="en-US" b="0" dirty="0"/>
                        <a:t>Partner</a:t>
                      </a:r>
                    </a:p>
                    <a:p>
                      <a:r>
                        <a:rPr lang="en-US" b="0" dirty="0"/>
                        <a:t>Update strategies and programs</a:t>
                      </a:r>
                    </a:p>
                    <a:p>
                      <a:endParaRPr lang="en-US" b="0" dirty="0"/>
                    </a:p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484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2362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435A-ECBF-6A4B-BA0E-1E64DA71A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9859"/>
            <a:ext cx="8229600" cy="857400"/>
          </a:xfrm>
        </p:spPr>
        <p:txBody>
          <a:bodyPr/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Report back: Group 3 (Public sector)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8D95778-4550-0644-A22F-A7D6E39E4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0536"/>
              </p:ext>
            </p:extLst>
          </p:nvPr>
        </p:nvGraphicFramePr>
        <p:xfrm>
          <a:off x="346842" y="800628"/>
          <a:ext cx="8555420" cy="4236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77710">
                  <a:extLst>
                    <a:ext uri="{9D8B030D-6E8A-4147-A177-3AD203B41FA5}">
                      <a16:colId xmlns:a16="http://schemas.microsoft.com/office/drawing/2014/main" val="1830148104"/>
                    </a:ext>
                  </a:extLst>
                </a:gridCol>
                <a:gridCol w="4277710">
                  <a:extLst>
                    <a:ext uri="{9D8B030D-6E8A-4147-A177-3AD203B41FA5}">
                      <a16:colId xmlns:a16="http://schemas.microsoft.com/office/drawing/2014/main" val="183514838"/>
                    </a:ext>
                  </a:extLst>
                </a:gridCol>
              </a:tblGrid>
              <a:tr h="1759566">
                <a:tc>
                  <a:txBody>
                    <a:bodyPr/>
                    <a:lstStyle/>
                    <a:p>
                      <a:r>
                        <a:rPr lang="en-US" b="1" dirty="0"/>
                        <a:t>Top audiences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0" dirty="0"/>
                        <a:t>AU, AGRA, ASARECA, FARA, CORAF, ASEAN</a:t>
                      </a:r>
                    </a:p>
                    <a:p>
                      <a:r>
                        <a:rPr lang="en-US" b="0" dirty="0"/>
                        <a:t>CARE</a:t>
                      </a:r>
                    </a:p>
                    <a:p>
                      <a:r>
                        <a:rPr lang="en-US" b="0" dirty="0"/>
                        <a:t>RUFORUM</a:t>
                      </a:r>
                    </a:p>
                    <a:p>
                      <a:r>
                        <a:rPr lang="en-US" b="0" dirty="0"/>
                        <a:t>CRS</a:t>
                      </a:r>
                    </a:p>
                    <a:p>
                      <a:r>
                        <a:rPr lang="en-US" b="0" dirty="0" err="1"/>
                        <a:t>MercyCorps</a:t>
                      </a:r>
                      <a:endParaRPr lang="en-US" b="0" dirty="0"/>
                    </a:p>
                    <a:p>
                      <a:r>
                        <a:rPr lang="en-US" b="0" dirty="0"/>
                        <a:t>AGNES</a:t>
                      </a:r>
                    </a:p>
                    <a:p>
                      <a:r>
                        <a:rPr lang="en-US" b="0" dirty="0"/>
                        <a:t>Governments and ministries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Why they should care</a:t>
                      </a:r>
                    </a:p>
                    <a:p>
                      <a:r>
                        <a:rPr lang="en-US" b="0" dirty="0"/>
                        <a:t>Scaling, effective resource use, informing curricula/education, addressing youth bulge, NDCs, climate security, addressing migration, disaster response, strategic program design, policy design, gender action plan, alignment with existing institutional policies (e.g., of AGRA)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417107"/>
                  </a:ext>
                </a:extLst>
              </a:tr>
              <a:tr h="1759566">
                <a:tc>
                  <a:txBody>
                    <a:bodyPr/>
                    <a:lstStyle/>
                    <a:p>
                      <a:r>
                        <a:rPr lang="en-US" b="1" dirty="0"/>
                        <a:t>How to reach them</a:t>
                      </a:r>
                      <a:endParaRPr lang="en-US" b="0" dirty="0"/>
                    </a:p>
                    <a:p>
                      <a:r>
                        <a:rPr lang="en-US" b="0" dirty="0"/>
                        <a:t>Targeted webinars, F2F meetings</a:t>
                      </a:r>
                    </a:p>
                    <a:p>
                      <a:r>
                        <a:rPr lang="en-US" b="0" dirty="0"/>
                        <a:t>Co-writing blog posts</a:t>
                      </a:r>
                    </a:p>
                    <a:p>
                      <a:r>
                        <a:rPr lang="en-US" b="0" dirty="0"/>
                        <a:t>Connecting w individuals, relationship building, influencing ministers</a:t>
                      </a:r>
                    </a:p>
                    <a:p>
                      <a:r>
                        <a:rPr lang="en-US" b="0" dirty="0"/>
                        <a:t>Websites/subsite w info</a:t>
                      </a:r>
                    </a:p>
                    <a:p>
                      <a:r>
                        <a:rPr lang="en-US" b="0" dirty="0"/>
                        <a:t>Inviting to CGIAR meetings</a:t>
                      </a:r>
                    </a:p>
                    <a:p>
                      <a:r>
                        <a:rPr lang="en-US" b="0" dirty="0"/>
                        <a:t>Providing tech input to AGNES meetings/policy brief series, COP27 side event</a:t>
                      </a:r>
                    </a:p>
                    <a:p>
                      <a:r>
                        <a:rPr lang="en-US" b="0" dirty="0"/>
                        <a:t>Policy notes and briefs</a:t>
                      </a:r>
                    </a:p>
                    <a:p>
                      <a:r>
                        <a:rPr lang="en-US" b="0" dirty="0"/>
                        <a:t>Op-eds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What should they do differently</a:t>
                      </a:r>
                    </a:p>
                    <a:p>
                      <a:r>
                        <a:rPr lang="en-US" b="0" dirty="0"/>
                        <a:t>Build on existing resources</a:t>
                      </a:r>
                    </a:p>
                    <a:p>
                      <a:r>
                        <a:rPr lang="en-US" b="0" dirty="0"/>
                        <a:t>Scaling impacts/successes</a:t>
                      </a:r>
                    </a:p>
                    <a:p>
                      <a:r>
                        <a:rPr lang="en-US" b="0" dirty="0"/>
                        <a:t>Collecting data on gender and climate, gender disintegrated data</a:t>
                      </a:r>
                    </a:p>
                    <a:p>
                      <a:r>
                        <a:rPr lang="en-US" b="0" dirty="0"/>
                        <a:t>Using better indicators</a:t>
                      </a:r>
                    </a:p>
                    <a:p>
                      <a:r>
                        <a:rPr lang="en-US" b="0" dirty="0"/>
                        <a:t>Mainstream gender into national policies and action plans</a:t>
                      </a:r>
                    </a:p>
                    <a:p>
                      <a:r>
                        <a:rPr lang="en-US" b="0" dirty="0"/>
                        <a:t>Mobilize for climate action</a:t>
                      </a:r>
                    </a:p>
                    <a:p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484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082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>
            <a:spLocks noGrp="1"/>
          </p:cNvSpPr>
          <p:nvPr>
            <p:ph type="title"/>
          </p:nvPr>
        </p:nvSpPr>
        <p:spPr>
          <a:xfrm>
            <a:off x="457199" y="535588"/>
            <a:ext cx="8229600" cy="8574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Identifying Effective Communication Products and Strategies</a:t>
            </a:r>
            <a:endParaRPr sz="2000" b="1" dirty="0">
              <a:solidFill>
                <a:srgbClr val="A64D79"/>
              </a:solidFill>
              <a:latin typeface="Palatino Linotype" panose="02040502050505030304" pitchFamily="18" charset="0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" name="Google Shape;166;p29">
            <a:extLst>
              <a:ext uri="{FF2B5EF4-FFF2-40B4-BE49-F238E27FC236}">
                <a16:creationId xmlns:a16="http://schemas.microsoft.com/office/drawing/2014/main" id="{954A3A2E-449A-E542-8B91-3B0797C847C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8561" y="1701209"/>
            <a:ext cx="4526877" cy="2735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725BF-5CAB-2844-BA3E-4E1185F12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Audiences and messages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66DF08-A8C1-584D-9B44-51594C73A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3891516" cy="339450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Who needs to know?</a:t>
            </a:r>
          </a:p>
          <a:p>
            <a:r>
              <a:rPr lang="en-US" sz="2400" dirty="0"/>
              <a:t>Why should they care?</a:t>
            </a:r>
          </a:p>
          <a:p>
            <a:r>
              <a:rPr lang="en-US" sz="2400" dirty="0"/>
              <a:t>What do we want them to do differently?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16DC46-272D-354D-A06D-234631BA6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716" y="1200151"/>
            <a:ext cx="4602555" cy="30606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4454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435A-ECBF-6A4B-BA0E-1E64DA71A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Examples of products and strategies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259D04-2490-F942-9E23-54E3F93112F5}"/>
              </a:ext>
            </a:extLst>
          </p:cNvPr>
          <p:cNvSpPr txBox="1"/>
          <p:nvPr/>
        </p:nvSpPr>
        <p:spPr>
          <a:xfrm>
            <a:off x="3687362" y="4822105"/>
            <a:ext cx="55579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https://</a:t>
            </a:r>
            <a:r>
              <a:rPr lang="en-US" sz="900" dirty="0" err="1"/>
              <a:t>dev.biodiversitylinks.org</a:t>
            </a:r>
            <a:r>
              <a:rPr lang="en-US" sz="900" dirty="0"/>
              <a:t>/learning-evidence/wild-meat-collaborative-learning-group/learning-agenda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EE31C0-4DDF-8047-893F-45BA52E9D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62" y="962838"/>
            <a:ext cx="4816844" cy="11736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FA7B65-D079-4946-B356-9117BAC97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7548" y="1330391"/>
            <a:ext cx="4816844" cy="31259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904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435A-ECBF-6A4B-BA0E-1E64DA71A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Examples of products and strategies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D9E13A-AA85-B143-8C93-97670BC21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20" y="1063379"/>
            <a:ext cx="8884159" cy="29381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8A062D-EA32-6D4B-9B7A-C647E6195290}"/>
              </a:ext>
            </a:extLst>
          </p:cNvPr>
          <p:cNvSpPr txBox="1"/>
          <p:nvPr/>
        </p:nvSpPr>
        <p:spPr>
          <a:xfrm>
            <a:off x="3499506" y="4210493"/>
            <a:ext cx="56444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https://</a:t>
            </a:r>
            <a:r>
              <a:rPr lang="en-US" sz="800" dirty="0" err="1"/>
              <a:t>gender.cgiar.org</a:t>
            </a:r>
            <a:r>
              <a:rPr lang="en-US" sz="800" dirty="0"/>
              <a:t>/news-events/mapping-evidence-needed-advance-gender-equality-agriculture-and-food-systems</a:t>
            </a:r>
          </a:p>
        </p:txBody>
      </p:sp>
    </p:spTree>
    <p:extLst>
      <p:ext uri="{BB962C8B-B14F-4D97-AF65-F5344CB8AC3E}">
        <p14:creationId xmlns:p14="http://schemas.microsoft.com/office/powerpoint/2010/main" val="11584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435A-ECBF-6A4B-BA0E-1E64DA71A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Examples of products and strategies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6556C1-856A-164F-837D-825807EB6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79" y="1063379"/>
            <a:ext cx="5230591" cy="32528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5469EE-E701-0D44-9AC3-F0094FEE1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899" y="2438851"/>
            <a:ext cx="4859227" cy="21537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DF4970-BD09-BB47-8AB1-371CC5D8186E}"/>
              </a:ext>
            </a:extLst>
          </p:cNvPr>
          <p:cNvSpPr txBox="1"/>
          <p:nvPr/>
        </p:nvSpPr>
        <p:spPr>
          <a:xfrm>
            <a:off x="3600741" y="4829799"/>
            <a:ext cx="53287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https://</a:t>
            </a:r>
            <a:r>
              <a:rPr lang="en-US" sz="800" dirty="0" err="1"/>
              <a:t>www.devex.com</a:t>
            </a:r>
            <a:r>
              <a:rPr lang="en-US" sz="800" dirty="0"/>
              <a:t>/news/opinion-hurting-or-helping-why-we-need-gender-and-food-systems-research-99922</a:t>
            </a:r>
          </a:p>
        </p:txBody>
      </p:sp>
    </p:spTree>
    <p:extLst>
      <p:ext uri="{BB962C8B-B14F-4D97-AF65-F5344CB8AC3E}">
        <p14:creationId xmlns:p14="http://schemas.microsoft.com/office/powerpoint/2010/main" val="2264961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435A-ECBF-6A4B-BA0E-1E64DA71A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Examples of products and strategies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D7EC46-2D33-2E4D-89DC-15EDFDAE2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1217"/>
            <a:ext cx="6215059" cy="22572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C61098-AFE4-E348-8311-C5A9B7403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3684" y="2293439"/>
            <a:ext cx="5178502" cy="2644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E48B7D-8885-4547-B5DD-388C4CAAD941}"/>
              </a:ext>
            </a:extLst>
          </p:cNvPr>
          <p:cNvSpPr txBox="1"/>
          <p:nvPr/>
        </p:nvSpPr>
        <p:spPr>
          <a:xfrm>
            <a:off x="0" y="4917802"/>
            <a:ext cx="39164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https://</a:t>
            </a:r>
            <a:r>
              <a:rPr lang="en-US" sz="900" dirty="0" err="1"/>
              <a:t>gender.cgiar.org</a:t>
            </a:r>
            <a:r>
              <a:rPr lang="en-US" sz="900" dirty="0"/>
              <a:t>/conferences/cultivating-equality-2021-conference</a:t>
            </a:r>
          </a:p>
        </p:txBody>
      </p:sp>
    </p:spTree>
    <p:extLst>
      <p:ext uri="{BB962C8B-B14F-4D97-AF65-F5344CB8AC3E}">
        <p14:creationId xmlns:p14="http://schemas.microsoft.com/office/powerpoint/2010/main" val="2676981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BB71EB9-9028-0A40-B3EE-FBDDA62C5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69" y="903884"/>
            <a:ext cx="5955842" cy="34286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25435A-ECBF-6A4B-BA0E-1E64DA71A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Examples of products and strategies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C59093-E7B6-6D46-9B05-0AB1C3B7D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8233" y="3274237"/>
            <a:ext cx="4312241" cy="1241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D3CF9F-98CB-FA45-99BF-132E5BB6093E}"/>
              </a:ext>
            </a:extLst>
          </p:cNvPr>
          <p:cNvSpPr txBox="1"/>
          <p:nvPr/>
        </p:nvSpPr>
        <p:spPr>
          <a:xfrm>
            <a:off x="53165" y="4822105"/>
            <a:ext cx="5237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https://</a:t>
            </a:r>
            <a:r>
              <a:rPr lang="en-US" sz="900" dirty="0" err="1"/>
              <a:t>gender.cgiar.org</a:t>
            </a:r>
            <a:r>
              <a:rPr lang="en-US" sz="900" dirty="0"/>
              <a:t>/news-events/new-evidence-and-key-priorities-gender-and-climate-research</a:t>
            </a:r>
          </a:p>
        </p:txBody>
      </p:sp>
    </p:spTree>
    <p:extLst>
      <p:ext uri="{BB962C8B-B14F-4D97-AF65-F5344CB8AC3E}">
        <p14:creationId xmlns:p14="http://schemas.microsoft.com/office/powerpoint/2010/main" val="167265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435A-ECBF-6A4B-BA0E-1E64DA71A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89"/>
            <a:ext cx="8229600" cy="857400"/>
          </a:xfrm>
        </p:spPr>
        <p:txBody>
          <a:bodyPr/>
          <a:lstStyle/>
          <a:p>
            <a:r>
              <a:rPr lang="en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Audiences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371167-2BCF-7E4D-B15D-62D4A508338D}"/>
              </a:ext>
            </a:extLst>
          </p:cNvPr>
          <p:cNvSpPr/>
          <p:nvPr/>
        </p:nvSpPr>
        <p:spPr>
          <a:xfrm>
            <a:off x="121789" y="3591360"/>
            <a:ext cx="2823938" cy="1435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CGIAR+ </a:t>
            </a:r>
            <a:r>
              <a:rPr lang="en-US" dirty="0"/>
              <a:t>(universities, advanced research centers)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5A58B0B-477E-864B-8C9B-40B76A4E9112}"/>
              </a:ext>
            </a:extLst>
          </p:cNvPr>
          <p:cNvSpPr/>
          <p:nvPr/>
        </p:nvSpPr>
        <p:spPr>
          <a:xfrm>
            <a:off x="3002957" y="3578260"/>
            <a:ext cx="3010503" cy="1435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R4D community+ </a:t>
            </a:r>
            <a:r>
              <a:rPr lang="en-US" dirty="0"/>
              <a:t>(donors, UN system, bilateral orgs, private sector, foundations)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FA833F1-27D8-034F-BE74-EE83CB4927AA}"/>
              </a:ext>
            </a:extLst>
          </p:cNvPr>
          <p:cNvSpPr/>
          <p:nvPr/>
        </p:nvSpPr>
        <p:spPr>
          <a:xfrm>
            <a:off x="6054500" y="3578261"/>
            <a:ext cx="3010506" cy="1435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Public sector </a:t>
            </a:r>
            <a:r>
              <a:rPr lang="en-US" dirty="0"/>
              <a:t>(regional bodies, NGOs, Gov’ts, NARS, ministries)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6641984-4E89-C546-9B98-E984661FF1B6}"/>
              </a:ext>
            </a:extLst>
          </p:cNvPr>
          <p:cNvSpPr txBox="1">
            <a:spLocks/>
          </p:cNvSpPr>
          <p:nvPr/>
        </p:nvSpPr>
        <p:spPr>
          <a:xfrm>
            <a:off x="457200" y="2733961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000" b="1" dirty="0">
                <a:solidFill>
                  <a:srgbClr val="A64D79"/>
                </a:solidFill>
                <a:latin typeface="Palatino Linotype" panose="02040502050505030304" pitchFamily="18" charset="0"/>
                <a:ea typeface="Times New Roman"/>
                <a:cs typeface="Times New Roman"/>
                <a:sym typeface="Times New Roman"/>
              </a:rPr>
              <a:t>Grouped, direct audiences for Learning Agenda</a:t>
            </a: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174CA0-1695-B343-9F40-033309E4E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291" y="749015"/>
            <a:ext cx="7725103" cy="21558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671638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799</Words>
  <Application>Microsoft Macintosh PowerPoint</Application>
  <PresentationFormat>On-screen Show (16:9)</PresentationFormat>
  <Paragraphs>131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Palatino Linotype</vt:lpstr>
      <vt:lpstr>Arial</vt:lpstr>
      <vt:lpstr>Simple Light</vt:lpstr>
      <vt:lpstr>Gender and Climate Smart Agriculture:  Co-creating a Learning Agenda  Identifying Effective Communication Products and Strategies </vt:lpstr>
      <vt:lpstr>Identifying Effective Communication Products and Strategies</vt:lpstr>
      <vt:lpstr>Audiences and messages</vt:lpstr>
      <vt:lpstr>Examples of products and strategies</vt:lpstr>
      <vt:lpstr>Examples of products and strategies</vt:lpstr>
      <vt:lpstr>Examples of products and strategies</vt:lpstr>
      <vt:lpstr>Examples of products and strategies</vt:lpstr>
      <vt:lpstr>Examples of products and strategies</vt:lpstr>
      <vt:lpstr>Audiences</vt:lpstr>
      <vt:lpstr>Break-out groups</vt:lpstr>
      <vt:lpstr>Report back: Group 1 (CGIAR+)</vt:lpstr>
      <vt:lpstr>Report back: Group 2 (R4D community)</vt:lpstr>
      <vt:lpstr>Report back: Group 3 (Public sector)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and Climate Smart Agriculture:  Co-creating a Learning Agenda </dc:title>
  <cp:lastModifiedBy>Marianne Gadeberg</cp:lastModifiedBy>
  <cp:revision>36</cp:revision>
  <dcterms:modified xsi:type="dcterms:W3CDTF">2022-04-06T14:27:47Z</dcterms:modified>
</cp:coreProperties>
</file>