
<file path=[Content_Types].xml><?xml version="1.0" encoding="utf-8"?>
<Types xmlns="http://schemas.openxmlformats.org/package/2006/content-types">
  <Default Extension="bin" ContentType="application/vnd.openxmlformats-officedocument.oleObject"/>
  <Default Extension="emf" ContentType="image/x-emf"/>
  <Default Extension="jfif" ContentType="image/jpeg"/>
  <Default Extension="jpeg" ContentType="image/jpeg"/>
  <Default Extension="png" ContentType="image/png"/>
  <Default Extension="rels" ContentType="application/vnd.openxmlformats-package.relationships+xml"/>
  <Default Extension="svg" ContentType="image/svg+xml"/>
  <Default Extension="tiff" ContentType="image/tiff"/>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47" r:id="rId2"/>
    <p:sldId id="398" r:id="rId3"/>
    <p:sldId id="399" r:id="rId4"/>
    <p:sldId id="397" r:id="rId5"/>
    <p:sldId id="396" r:id="rId6"/>
    <p:sldId id="403" r:id="rId7"/>
    <p:sldId id="395" r:id="rId8"/>
    <p:sldId id="366" r:id="rId9"/>
    <p:sldId id="385" r:id="rId10"/>
    <p:sldId id="388" r:id="rId11"/>
    <p:sldId id="386" r:id="rId12"/>
    <p:sldId id="387" r:id="rId13"/>
    <p:sldId id="389" r:id="rId14"/>
    <p:sldId id="390" r:id="rId15"/>
    <p:sldId id="392" r:id="rId16"/>
    <p:sldId id="394" r:id="rId17"/>
    <p:sldId id="345" r:id="rId18"/>
    <p:sldId id="401" r:id="rId19"/>
    <p:sldId id="368" r:id="rId20"/>
    <p:sldId id="266" r:id="rId21"/>
    <p:sldId id="373" r:id="rId22"/>
    <p:sldId id="372" r:id="rId23"/>
    <p:sldId id="402" r:id="rId24"/>
    <p:sldId id="376" r:id="rId25"/>
    <p:sldId id="374" r:id="rId26"/>
    <p:sldId id="375" r:id="rId27"/>
    <p:sldId id="377" r:id="rId28"/>
    <p:sldId id="378" r:id="rId29"/>
    <p:sldId id="363" r:id="rId30"/>
    <p:sldId id="364" r:id="rId31"/>
    <p:sldId id="379"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tachew, Fasil (ILRI)" initials="GF(" lastIdx="2" clrIdx="0">
    <p:extLst>
      <p:ext uri="{19B8F6BF-5375-455C-9EA6-DF929625EA0E}">
        <p15:presenceInfo xmlns:p15="http://schemas.microsoft.com/office/powerpoint/2012/main" userId="S::F.Getachew@cgiar.org::7bbb1e83-4ac6-48cd-a5f4-035dfb51636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90" autoAdjust="0"/>
    <p:restoredTop sz="94660"/>
  </p:normalViewPr>
  <p:slideViewPr>
    <p:cSldViewPr snapToGrid="0">
      <p:cViewPr varScale="1">
        <p:scale>
          <a:sx n="67" d="100"/>
          <a:sy n="67" d="100"/>
        </p:scale>
        <p:origin x="52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646E42-D475-4C17-9F50-84A89FA90C7F}" type="doc">
      <dgm:prSet loTypeId="urn:microsoft.com/office/officeart/2005/8/layout/venn1" loCatId="relationship" qsTypeId="urn:microsoft.com/office/officeart/2005/8/quickstyle/simple1" qsCatId="simple" csTypeId="urn:microsoft.com/office/officeart/2005/8/colors/accent1_2" csCatId="accent1" phldr="1"/>
      <dgm:spPr/>
    </dgm:pt>
    <dgm:pt modelId="{4CC4EADC-1EAD-4B4B-BF65-68B7A16670C3}">
      <dgm:prSet phldrT="[Text]" phldr="1"/>
      <dgm:spPr/>
      <dgm:t>
        <a:bodyPr/>
        <a:lstStyle/>
        <a:p>
          <a:endParaRPr lang="en-GB" dirty="0"/>
        </a:p>
      </dgm:t>
    </dgm:pt>
    <dgm:pt modelId="{FF77B01C-829E-4CAA-ACB8-50C01142110D}" type="parTrans" cxnId="{A1299530-30E0-49ED-8DA8-6387C4909078}">
      <dgm:prSet/>
      <dgm:spPr/>
      <dgm:t>
        <a:bodyPr/>
        <a:lstStyle/>
        <a:p>
          <a:endParaRPr lang="en-GB"/>
        </a:p>
      </dgm:t>
    </dgm:pt>
    <dgm:pt modelId="{27700379-4BA0-4AFA-9495-50080DED2228}" type="sibTrans" cxnId="{A1299530-30E0-49ED-8DA8-6387C4909078}">
      <dgm:prSet/>
      <dgm:spPr/>
      <dgm:t>
        <a:bodyPr/>
        <a:lstStyle/>
        <a:p>
          <a:endParaRPr lang="en-GB"/>
        </a:p>
      </dgm:t>
    </dgm:pt>
    <dgm:pt modelId="{092F0564-4F56-4B03-AA81-28A52AB422DC}">
      <dgm:prSet phldrT="[Text]"/>
      <dgm:spPr/>
      <dgm:t>
        <a:bodyPr/>
        <a:lstStyle/>
        <a:p>
          <a:r>
            <a:rPr lang="en-US" b="1" dirty="0">
              <a:solidFill>
                <a:schemeClr val="bg1"/>
              </a:solidFill>
            </a:rPr>
            <a:t>CTLGH &amp; Other Centers of Excellence in Poultry Genetics </a:t>
          </a:r>
          <a:endParaRPr lang="en-GB" b="1" dirty="0">
            <a:solidFill>
              <a:schemeClr val="bg1"/>
            </a:solidFill>
          </a:endParaRPr>
        </a:p>
      </dgm:t>
    </dgm:pt>
    <dgm:pt modelId="{166A6A63-F7CB-4879-B8D1-7D9B1552C0FD}" type="parTrans" cxnId="{D8E3013A-7CC2-4BEF-B4D8-FAF100B7ED27}">
      <dgm:prSet/>
      <dgm:spPr/>
      <dgm:t>
        <a:bodyPr/>
        <a:lstStyle/>
        <a:p>
          <a:endParaRPr lang="en-GB"/>
        </a:p>
      </dgm:t>
    </dgm:pt>
    <dgm:pt modelId="{7184FBB5-680A-4FA2-B39F-4B3D397F52C4}" type="sibTrans" cxnId="{D8E3013A-7CC2-4BEF-B4D8-FAF100B7ED27}">
      <dgm:prSet/>
      <dgm:spPr/>
      <dgm:t>
        <a:bodyPr/>
        <a:lstStyle/>
        <a:p>
          <a:endParaRPr lang="en-GB"/>
        </a:p>
      </dgm:t>
    </dgm:pt>
    <dgm:pt modelId="{C1B97BA8-8E7D-4E5C-BD90-B849FFCFFF07}">
      <dgm:prSet phldrT="[Text]" phldr="1"/>
      <dgm:spPr/>
      <dgm:t>
        <a:bodyPr/>
        <a:lstStyle/>
        <a:p>
          <a:endParaRPr lang="en-GB" dirty="0"/>
        </a:p>
      </dgm:t>
    </dgm:pt>
    <dgm:pt modelId="{50EDE30F-E176-4684-A34D-285B6BA72858}" type="parTrans" cxnId="{1375E00B-7A0A-428D-AB7E-3DCEB4345E71}">
      <dgm:prSet/>
      <dgm:spPr/>
      <dgm:t>
        <a:bodyPr/>
        <a:lstStyle/>
        <a:p>
          <a:endParaRPr lang="en-GB"/>
        </a:p>
      </dgm:t>
    </dgm:pt>
    <dgm:pt modelId="{94E3C537-0FFD-4D06-8261-80246908ADAC}" type="sibTrans" cxnId="{1375E00B-7A0A-428D-AB7E-3DCEB4345E71}">
      <dgm:prSet/>
      <dgm:spPr/>
      <dgm:t>
        <a:bodyPr/>
        <a:lstStyle/>
        <a:p>
          <a:endParaRPr lang="en-GB"/>
        </a:p>
      </dgm:t>
    </dgm:pt>
    <dgm:pt modelId="{996671FC-2954-4E3C-87C1-9A7D9F8F9507}">
      <dgm:prSet phldrT="[Text]" custT="1"/>
      <dgm:spPr/>
      <dgm:t>
        <a:bodyPr/>
        <a:lstStyle/>
        <a:p>
          <a:r>
            <a:rPr kumimoji="0" lang="en-GB" sz="1000" b="1" i="0" u="none" strike="noStrike" kern="0" cap="none" spc="0" normalizeH="0" baseline="0" dirty="0">
              <a:ln>
                <a:noFill/>
              </a:ln>
              <a:solidFill>
                <a:schemeClr val="bg1"/>
              </a:solidFill>
              <a:effectLst/>
              <a:uLnTx/>
              <a:uFillTx/>
              <a:latin typeface="+mn-lt"/>
              <a:ea typeface="+mn-ea"/>
              <a:cs typeface="+mn-cs"/>
            </a:rPr>
            <a:t>AMO Farms</a:t>
          </a:r>
        </a:p>
      </dgm:t>
    </dgm:pt>
    <dgm:pt modelId="{42368ED4-EBDA-40F9-9A6C-B79AD55D318A}" type="parTrans" cxnId="{25FBAFA1-C626-4316-AF6C-74CA04B35AF0}">
      <dgm:prSet/>
      <dgm:spPr/>
      <dgm:t>
        <a:bodyPr/>
        <a:lstStyle/>
        <a:p>
          <a:endParaRPr lang="en-GB"/>
        </a:p>
      </dgm:t>
    </dgm:pt>
    <dgm:pt modelId="{A913F986-07C7-4AD9-B4D1-6337D6C5EB01}" type="sibTrans" cxnId="{25FBAFA1-C626-4316-AF6C-74CA04B35AF0}">
      <dgm:prSet/>
      <dgm:spPr/>
      <dgm:t>
        <a:bodyPr/>
        <a:lstStyle/>
        <a:p>
          <a:endParaRPr lang="en-GB"/>
        </a:p>
      </dgm:t>
    </dgm:pt>
    <dgm:pt modelId="{24E2EB69-6CD5-4D26-83F9-4A7F1BD1C5FA}" type="pres">
      <dgm:prSet presAssocID="{72646E42-D475-4C17-9F50-84A89FA90C7F}" presName="compositeShape" presStyleCnt="0">
        <dgm:presLayoutVars>
          <dgm:chMax val="7"/>
          <dgm:dir/>
          <dgm:resizeHandles val="exact"/>
        </dgm:presLayoutVars>
      </dgm:prSet>
      <dgm:spPr/>
    </dgm:pt>
    <dgm:pt modelId="{31816D6C-8590-4E0E-AAD9-AC4873C1F56D}" type="pres">
      <dgm:prSet presAssocID="{4CC4EADC-1EAD-4B4B-BF65-68B7A16670C3}" presName="circ1" presStyleLbl="vennNode1" presStyleIdx="0" presStyleCnt="4"/>
      <dgm:spPr/>
    </dgm:pt>
    <dgm:pt modelId="{0CBBE43D-F070-4FD7-9A7F-0C5B0AAF315A}" type="pres">
      <dgm:prSet presAssocID="{4CC4EADC-1EAD-4B4B-BF65-68B7A16670C3}" presName="circ1Tx" presStyleLbl="revTx" presStyleIdx="0" presStyleCnt="0">
        <dgm:presLayoutVars>
          <dgm:chMax val="0"/>
          <dgm:chPref val="0"/>
          <dgm:bulletEnabled val="1"/>
        </dgm:presLayoutVars>
      </dgm:prSet>
      <dgm:spPr/>
    </dgm:pt>
    <dgm:pt modelId="{AD79FEBE-E788-D34B-8EFA-4D0423B34D8F}" type="pres">
      <dgm:prSet presAssocID="{996671FC-2954-4E3C-87C1-9A7D9F8F9507}" presName="circ2" presStyleLbl="vennNode1" presStyleIdx="1" presStyleCnt="4" custScaleX="113663" custLinFactNeighborX="9948" custLinFactNeighborY="9072"/>
      <dgm:spPr/>
    </dgm:pt>
    <dgm:pt modelId="{A83F465E-B2B4-F948-88EF-2529590AFC55}" type="pres">
      <dgm:prSet presAssocID="{996671FC-2954-4E3C-87C1-9A7D9F8F9507}" presName="circ2Tx" presStyleLbl="revTx" presStyleIdx="0" presStyleCnt="0">
        <dgm:presLayoutVars>
          <dgm:chMax val="0"/>
          <dgm:chPref val="0"/>
          <dgm:bulletEnabled val="1"/>
        </dgm:presLayoutVars>
      </dgm:prSet>
      <dgm:spPr/>
    </dgm:pt>
    <dgm:pt modelId="{4DE4BCC4-BA27-5944-8F5F-7A3C5D22CA6E}" type="pres">
      <dgm:prSet presAssocID="{092F0564-4F56-4B03-AA81-28A52AB422DC}" presName="circ3" presStyleLbl="vennNode1" presStyleIdx="2" presStyleCnt="4"/>
      <dgm:spPr/>
    </dgm:pt>
    <dgm:pt modelId="{FE37E836-C817-5049-8A49-F4DA01F3428C}" type="pres">
      <dgm:prSet presAssocID="{092F0564-4F56-4B03-AA81-28A52AB422DC}" presName="circ3Tx" presStyleLbl="revTx" presStyleIdx="0" presStyleCnt="0">
        <dgm:presLayoutVars>
          <dgm:chMax val="0"/>
          <dgm:chPref val="0"/>
          <dgm:bulletEnabled val="1"/>
        </dgm:presLayoutVars>
      </dgm:prSet>
      <dgm:spPr/>
    </dgm:pt>
    <dgm:pt modelId="{1420565B-4B14-434B-819E-4D1CC389A271}" type="pres">
      <dgm:prSet presAssocID="{C1B97BA8-8E7D-4E5C-BD90-B849FFCFFF07}" presName="circ4" presStyleLbl="vennNode1" presStyleIdx="3" presStyleCnt="4" custLinFactNeighborX="-7776" custLinFactNeighborY="2111"/>
      <dgm:spPr/>
    </dgm:pt>
    <dgm:pt modelId="{ECF30D89-F2F5-4BEB-9A20-FD79CE7C0C0F}" type="pres">
      <dgm:prSet presAssocID="{C1B97BA8-8E7D-4E5C-BD90-B849FFCFFF07}" presName="circ4Tx" presStyleLbl="revTx" presStyleIdx="0" presStyleCnt="0">
        <dgm:presLayoutVars>
          <dgm:chMax val="0"/>
          <dgm:chPref val="0"/>
          <dgm:bulletEnabled val="1"/>
        </dgm:presLayoutVars>
      </dgm:prSet>
      <dgm:spPr/>
    </dgm:pt>
  </dgm:ptLst>
  <dgm:cxnLst>
    <dgm:cxn modelId="{18199E02-7F81-E64C-96C0-12054901599E}" type="presOf" srcId="{092F0564-4F56-4B03-AA81-28A52AB422DC}" destId="{FE37E836-C817-5049-8A49-F4DA01F3428C}" srcOrd="1" destOrd="0" presId="urn:microsoft.com/office/officeart/2005/8/layout/venn1"/>
    <dgm:cxn modelId="{1375E00B-7A0A-428D-AB7E-3DCEB4345E71}" srcId="{72646E42-D475-4C17-9F50-84A89FA90C7F}" destId="{C1B97BA8-8E7D-4E5C-BD90-B849FFCFFF07}" srcOrd="3" destOrd="0" parTransId="{50EDE30F-E176-4684-A34D-285B6BA72858}" sibTransId="{94E3C537-0FFD-4D06-8261-80246908ADAC}"/>
    <dgm:cxn modelId="{3C147D22-7B83-F248-9C8B-DC851EF4BC9C}" type="presOf" srcId="{996671FC-2954-4E3C-87C1-9A7D9F8F9507}" destId="{AD79FEBE-E788-D34B-8EFA-4D0423B34D8F}" srcOrd="0" destOrd="0" presId="urn:microsoft.com/office/officeart/2005/8/layout/venn1"/>
    <dgm:cxn modelId="{FDE1D423-8F12-3E4D-A9D5-1E8667C6BDA2}" type="presOf" srcId="{996671FC-2954-4E3C-87C1-9A7D9F8F9507}" destId="{A83F465E-B2B4-F948-88EF-2529590AFC55}" srcOrd="1" destOrd="0" presId="urn:microsoft.com/office/officeart/2005/8/layout/venn1"/>
    <dgm:cxn modelId="{A1299530-30E0-49ED-8DA8-6387C4909078}" srcId="{72646E42-D475-4C17-9F50-84A89FA90C7F}" destId="{4CC4EADC-1EAD-4B4B-BF65-68B7A16670C3}" srcOrd="0" destOrd="0" parTransId="{FF77B01C-829E-4CAA-ACB8-50C01142110D}" sibTransId="{27700379-4BA0-4AFA-9495-50080DED2228}"/>
    <dgm:cxn modelId="{D8E3013A-7CC2-4BEF-B4D8-FAF100B7ED27}" srcId="{72646E42-D475-4C17-9F50-84A89FA90C7F}" destId="{092F0564-4F56-4B03-AA81-28A52AB422DC}" srcOrd="2" destOrd="0" parTransId="{166A6A63-F7CB-4879-B8D1-7D9B1552C0FD}" sibTransId="{7184FBB5-680A-4FA2-B39F-4B3D397F52C4}"/>
    <dgm:cxn modelId="{D9B53F7C-142C-E540-9876-16B3F5CB9AD9}" type="presOf" srcId="{092F0564-4F56-4B03-AA81-28A52AB422DC}" destId="{4DE4BCC4-BA27-5944-8F5F-7A3C5D22CA6E}" srcOrd="0" destOrd="0" presId="urn:microsoft.com/office/officeart/2005/8/layout/venn1"/>
    <dgm:cxn modelId="{9FA8BC80-4FB8-384C-9C1E-455A651BBAB8}" type="presOf" srcId="{4CC4EADC-1EAD-4B4B-BF65-68B7A16670C3}" destId="{0CBBE43D-F070-4FD7-9A7F-0C5B0AAF315A}" srcOrd="1" destOrd="0" presId="urn:microsoft.com/office/officeart/2005/8/layout/venn1"/>
    <dgm:cxn modelId="{2591F89E-D7CE-7D4F-AF34-DD60660FF6E7}" type="presOf" srcId="{4CC4EADC-1EAD-4B4B-BF65-68B7A16670C3}" destId="{31816D6C-8590-4E0E-AAD9-AC4873C1F56D}" srcOrd="0" destOrd="0" presId="urn:microsoft.com/office/officeart/2005/8/layout/venn1"/>
    <dgm:cxn modelId="{25FBAFA1-C626-4316-AF6C-74CA04B35AF0}" srcId="{72646E42-D475-4C17-9F50-84A89FA90C7F}" destId="{996671FC-2954-4E3C-87C1-9A7D9F8F9507}" srcOrd="1" destOrd="0" parTransId="{42368ED4-EBDA-40F9-9A6C-B79AD55D318A}" sibTransId="{A913F986-07C7-4AD9-B4D1-6337D6C5EB01}"/>
    <dgm:cxn modelId="{96C12CCC-1B83-F64E-96C5-A8CF99FFB488}" type="presOf" srcId="{C1B97BA8-8E7D-4E5C-BD90-B849FFCFFF07}" destId="{ECF30D89-F2F5-4BEB-9A20-FD79CE7C0C0F}" srcOrd="1" destOrd="0" presId="urn:microsoft.com/office/officeart/2005/8/layout/venn1"/>
    <dgm:cxn modelId="{BCDB74FB-2A72-4FFF-851C-1E6A8ED4D9FF}" type="presOf" srcId="{72646E42-D475-4C17-9F50-84A89FA90C7F}" destId="{24E2EB69-6CD5-4D26-83F9-4A7F1BD1C5FA}" srcOrd="0" destOrd="0" presId="urn:microsoft.com/office/officeart/2005/8/layout/venn1"/>
    <dgm:cxn modelId="{BD4087FE-CB75-4C4C-AC7D-3AC232D98F0A}" type="presOf" srcId="{C1B97BA8-8E7D-4E5C-BD90-B849FFCFFF07}" destId="{1420565B-4B14-434B-819E-4D1CC389A271}" srcOrd="0" destOrd="0" presId="urn:microsoft.com/office/officeart/2005/8/layout/venn1"/>
    <dgm:cxn modelId="{4655F1F0-00D9-B448-A096-2FE5B4169DBC}" type="presParOf" srcId="{24E2EB69-6CD5-4D26-83F9-4A7F1BD1C5FA}" destId="{31816D6C-8590-4E0E-AAD9-AC4873C1F56D}" srcOrd="0" destOrd="0" presId="urn:microsoft.com/office/officeart/2005/8/layout/venn1"/>
    <dgm:cxn modelId="{AE8656EC-76D6-3846-905C-59231146D19F}" type="presParOf" srcId="{24E2EB69-6CD5-4D26-83F9-4A7F1BD1C5FA}" destId="{0CBBE43D-F070-4FD7-9A7F-0C5B0AAF315A}" srcOrd="1" destOrd="0" presId="urn:microsoft.com/office/officeart/2005/8/layout/venn1"/>
    <dgm:cxn modelId="{5B207498-F2A0-3245-A9A2-D1403859C3AA}" type="presParOf" srcId="{24E2EB69-6CD5-4D26-83F9-4A7F1BD1C5FA}" destId="{AD79FEBE-E788-D34B-8EFA-4D0423B34D8F}" srcOrd="2" destOrd="0" presId="urn:microsoft.com/office/officeart/2005/8/layout/venn1"/>
    <dgm:cxn modelId="{26DACE5C-4CB0-DA4A-99B6-AEE511933213}" type="presParOf" srcId="{24E2EB69-6CD5-4D26-83F9-4A7F1BD1C5FA}" destId="{A83F465E-B2B4-F948-88EF-2529590AFC55}" srcOrd="3" destOrd="0" presId="urn:microsoft.com/office/officeart/2005/8/layout/venn1"/>
    <dgm:cxn modelId="{6E84EDC1-16E2-334C-9192-C79ECC138E21}" type="presParOf" srcId="{24E2EB69-6CD5-4D26-83F9-4A7F1BD1C5FA}" destId="{4DE4BCC4-BA27-5944-8F5F-7A3C5D22CA6E}" srcOrd="4" destOrd="0" presId="urn:microsoft.com/office/officeart/2005/8/layout/venn1"/>
    <dgm:cxn modelId="{260F58AB-8D25-2F4B-9872-88D1A4F315A1}" type="presParOf" srcId="{24E2EB69-6CD5-4D26-83F9-4A7F1BD1C5FA}" destId="{FE37E836-C817-5049-8A49-F4DA01F3428C}" srcOrd="5" destOrd="0" presId="urn:microsoft.com/office/officeart/2005/8/layout/venn1"/>
    <dgm:cxn modelId="{50856CC5-74E5-6845-AAD7-3A563629C5AB}" type="presParOf" srcId="{24E2EB69-6CD5-4D26-83F9-4A7F1BD1C5FA}" destId="{1420565B-4B14-434B-819E-4D1CC389A271}" srcOrd="6" destOrd="0" presId="urn:microsoft.com/office/officeart/2005/8/layout/venn1"/>
    <dgm:cxn modelId="{ADB593E5-A87F-F64E-9B8D-A36B0E717A79}" type="presParOf" srcId="{24E2EB69-6CD5-4D26-83F9-4A7F1BD1C5FA}" destId="{ECF30D89-F2F5-4BEB-9A20-FD79CE7C0C0F}" srcOrd="7"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816D6C-8590-4E0E-AAD9-AC4873C1F56D}">
      <dsp:nvSpPr>
        <dsp:cNvPr id="0" name=""/>
        <dsp:cNvSpPr/>
      </dsp:nvSpPr>
      <dsp:spPr>
        <a:xfrm>
          <a:off x="420695" y="13497"/>
          <a:ext cx="701871" cy="70187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dirty="0"/>
        </a:p>
      </dsp:txBody>
      <dsp:txXfrm>
        <a:off x="501680" y="107980"/>
        <a:ext cx="539901" cy="222709"/>
      </dsp:txXfrm>
    </dsp:sp>
    <dsp:sp modelId="{AD79FEBE-E788-D34B-8EFA-4D0423B34D8F}">
      <dsp:nvSpPr>
        <dsp:cNvPr id="0" name=""/>
        <dsp:cNvSpPr/>
      </dsp:nvSpPr>
      <dsp:spPr>
        <a:xfrm>
          <a:off x="753012" y="387614"/>
          <a:ext cx="797768" cy="70187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r>
            <a:rPr kumimoji="0" lang="en-GB" sz="1000" b="1" i="0" u="none" strike="noStrike" kern="0" cap="none" spc="0" normalizeH="0" baseline="0" dirty="0">
              <a:ln>
                <a:noFill/>
              </a:ln>
              <a:solidFill>
                <a:schemeClr val="bg1"/>
              </a:solidFill>
              <a:effectLst/>
              <a:uLnTx/>
              <a:uFillTx/>
              <a:latin typeface="+mn-lt"/>
              <a:ea typeface="+mn-ea"/>
              <a:cs typeface="+mn-cs"/>
            </a:rPr>
            <a:t>AMO Farms</a:t>
          </a:r>
        </a:p>
      </dsp:txBody>
      <dsp:txXfrm>
        <a:off x="1182580" y="468599"/>
        <a:ext cx="306833" cy="539901"/>
      </dsp:txXfrm>
    </dsp:sp>
    <dsp:sp modelId="{4DE4BCC4-BA27-5944-8F5F-7A3C5D22CA6E}">
      <dsp:nvSpPr>
        <dsp:cNvPr id="0" name=""/>
        <dsp:cNvSpPr/>
      </dsp:nvSpPr>
      <dsp:spPr>
        <a:xfrm>
          <a:off x="420695" y="634383"/>
          <a:ext cx="701871" cy="70187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r>
            <a:rPr lang="en-US" sz="500" b="1" kern="1200" dirty="0">
              <a:solidFill>
                <a:schemeClr val="bg1"/>
              </a:solidFill>
            </a:rPr>
            <a:t>CTLGH &amp; Other Centers of Excellence in Poultry Genetics </a:t>
          </a:r>
          <a:endParaRPr lang="en-GB" sz="500" b="1" kern="1200" dirty="0">
            <a:solidFill>
              <a:schemeClr val="bg1"/>
            </a:solidFill>
          </a:endParaRPr>
        </a:p>
      </dsp:txBody>
      <dsp:txXfrm>
        <a:off x="501680" y="1019063"/>
        <a:ext cx="539901" cy="222709"/>
      </dsp:txXfrm>
    </dsp:sp>
    <dsp:sp modelId="{1420565B-4B14-434B-819E-4D1CC389A271}">
      <dsp:nvSpPr>
        <dsp:cNvPr id="0" name=""/>
        <dsp:cNvSpPr/>
      </dsp:nvSpPr>
      <dsp:spPr>
        <a:xfrm>
          <a:off x="55674" y="338757"/>
          <a:ext cx="701871" cy="70187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dirty="0"/>
        </a:p>
      </dsp:txBody>
      <dsp:txXfrm>
        <a:off x="109664" y="419742"/>
        <a:ext cx="269950" cy="53990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355755-C5E5-4879-83E1-D294376FA989}" type="datetimeFigureOut">
              <a:rPr lang="en-US" smtClean="0"/>
              <a:t>9/4/2019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F7F1F6-074E-4072-B410-75AF0AB93DD2}" type="slidenum">
              <a:rPr lang="en-US" smtClean="0"/>
              <a:t>‹#›</a:t>
            </a:fld>
            <a:endParaRPr lang="en-US"/>
          </a:p>
        </p:txBody>
      </p:sp>
    </p:spTree>
    <p:extLst>
      <p:ext uri="{BB962C8B-B14F-4D97-AF65-F5344CB8AC3E}">
        <p14:creationId xmlns:p14="http://schemas.microsoft.com/office/powerpoint/2010/main" val="339016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dt" sz="quarter"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defTabSz="962249">
              <a:defRPr sz="2500" i="1">
                <a:solidFill>
                  <a:schemeClr val="tx1"/>
                </a:solidFill>
                <a:latin typeface="Arial" charset="0"/>
              </a:defRPr>
            </a:lvl1pPr>
            <a:lvl2pPr marL="776435" indent="-298629" defTabSz="962249">
              <a:defRPr sz="2500" i="1">
                <a:solidFill>
                  <a:schemeClr val="tx1"/>
                </a:solidFill>
                <a:latin typeface="Arial" charset="0"/>
              </a:defRPr>
            </a:lvl2pPr>
            <a:lvl3pPr marL="1194517" indent="-238904" defTabSz="962249">
              <a:defRPr sz="2500" i="1">
                <a:solidFill>
                  <a:schemeClr val="tx1"/>
                </a:solidFill>
                <a:latin typeface="Arial" charset="0"/>
              </a:defRPr>
            </a:lvl3pPr>
            <a:lvl4pPr marL="1672324" indent="-238904" defTabSz="962249">
              <a:defRPr sz="2500" i="1">
                <a:solidFill>
                  <a:schemeClr val="tx1"/>
                </a:solidFill>
                <a:latin typeface="Arial" charset="0"/>
              </a:defRPr>
            </a:lvl4pPr>
            <a:lvl5pPr marL="2150130" indent="-238904" defTabSz="962249">
              <a:defRPr sz="2500" i="1">
                <a:solidFill>
                  <a:schemeClr val="tx1"/>
                </a:solidFill>
                <a:latin typeface="Arial" charset="0"/>
              </a:defRPr>
            </a:lvl5pPr>
            <a:lvl6pPr marL="2627937" indent="-238904" defTabSz="962249" eaLnBrk="0" fontAlgn="base" hangingPunct="0">
              <a:spcBef>
                <a:spcPct val="50000"/>
              </a:spcBef>
              <a:spcAft>
                <a:spcPct val="0"/>
              </a:spcAft>
              <a:defRPr sz="2500" i="1">
                <a:solidFill>
                  <a:schemeClr val="tx1"/>
                </a:solidFill>
                <a:latin typeface="Arial" charset="0"/>
              </a:defRPr>
            </a:lvl6pPr>
            <a:lvl7pPr marL="3105743" indent="-238904" defTabSz="962249" eaLnBrk="0" fontAlgn="base" hangingPunct="0">
              <a:spcBef>
                <a:spcPct val="50000"/>
              </a:spcBef>
              <a:spcAft>
                <a:spcPct val="0"/>
              </a:spcAft>
              <a:defRPr sz="2500" i="1">
                <a:solidFill>
                  <a:schemeClr val="tx1"/>
                </a:solidFill>
                <a:latin typeface="Arial" charset="0"/>
              </a:defRPr>
            </a:lvl7pPr>
            <a:lvl8pPr marL="3583550" indent="-238904" defTabSz="962249" eaLnBrk="0" fontAlgn="base" hangingPunct="0">
              <a:spcBef>
                <a:spcPct val="50000"/>
              </a:spcBef>
              <a:spcAft>
                <a:spcPct val="0"/>
              </a:spcAft>
              <a:defRPr sz="2500" i="1">
                <a:solidFill>
                  <a:schemeClr val="tx1"/>
                </a:solidFill>
                <a:latin typeface="Arial" charset="0"/>
              </a:defRPr>
            </a:lvl8pPr>
            <a:lvl9pPr marL="4061356" indent="-238904" defTabSz="962249" eaLnBrk="0" fontAlgn="base" hangingPunct="0">
              <a:spcBef>
                <a:spcPct val="50000"/>
              </a:spcBef>
              <a:spcAft>
                <a:spcPct val="0"/>
              </a:spcAft>
              <a:defRPr sz="2500" i="1">
                <a:solidFill>
                  <a:schemeClr val="tx1"/>
                </a:solidFill>
                <a:latin typeface="Arial" charset="0"/>
              </a:defRPr>
            </a:lvl9pPr>
          </a:lstStyle>
          <a:p>
            <a:fld id="{FA0D65A5-4AD2-4FCB-B0E7-96EA7DDAA431}" type="datetime1">
              <a:rPr lang="en-GB" sz="1100" i="0"/>
              <a:pPr/>
              <a:t>04/09/2019</a:t>
            </a:fld>
            <a:endParaRPr lang="nl-NL" sz="1100" i="0"/>
          </a:p>
        </p:txBody>
      </p:sp>
      <p:sp>
        <p:nvSpPr>
          <p:cNvPr id="52227"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defTabSz="962249">
              <a:defRPr sz="2500" i="1">
                <a:solidFill>
                  <a:schemeClr val="tx1"/>
                </a:solidFill>
                <a:latin typeface="Arial" charset="0"/>
              </a:defRPr>
            </a:lvl1pPr>
            <a:lvl2pPr marL="776435" indent="-298629" defTabSz="962249">
              <a:defRPr sz="2500" i="1">
                <a:solidFill>
                  <a:schemeClr val="tx1"/>
                </a:solidFill>
                <a:latin typeface="Arial" charset="0"/>
              </a:defRPr>
            </a:lvl2pPr>
            <a:lvl3pPr marL="1194517" indent="-238904" defTabSz="962249">
              <a:defRPr sz="2500" i="1">
                <a:solidFill>
                  <a:schemeClr val="tx1"/>
                </a:solidFill>
                <a:latin typeface="Arial" charset="0"/>
              </a:defRPr>
            </a:lvl3pPr>
            <a:lvl4pPr marL="1672324" indent="-238904" defTabSz="962249">
              <a:defRPr sz="2500" i="1">
                <a:solidFill>
                  <a:schemeClr val="tx1"/>
                </a:solidFill>
                <a:latin typeface="Arial" charset="0"/>
              </a:defRPr>
            </a:lvl4pPr>
            <a:lvl5pPr marL="2150130" indent="-238904" defTabSz="962249">
              <a:defRPr sz="2500" i="1">
                <a:solidFill>
                  <a:schemeClr val="tx1"/>
                </a:solidFill>
                <a:latin typeface="Arial" charset="0"/>
              </a:defRPr>
            </a:lvl5pPr>
            <a:lvl6pPr marL="2627937" indent="-238904" defTabSz="962249" eaLnBrk="0" fontAlgn="base" hangingPunct="0">
              <a:spcBef>
                <a:spcPct val="50000"/>
              </a:spcBef>
              <a:spcAft>
                <a:spcPct val="0"/>
              </a:spcAft>
              <a:defRPr sz="2500" i="1">
                <a:solidFill>
                  <a:schemeClr val="tx1"/>
                </a:solidFill>
                <a:latin typeface="Arial" charset="0"/>
              </a:defRPr>
            </a:lvl6pPr>
            <a:lvl7pPr marL="3105743" indent="-238904" defTabSz="962249" eaLnBrk="0" fontAlgn="base" hangingPunct="0">
              <a:spcBef>
                <a:spcPct val="50000"/>
              </a:spcBef>
              <a:spcAft>
                <a:spcPct val="0"/>
              </a:spcAft>
              <a:defRPr sz="2500" i="1">
                <a:solidFill>
                  <a:schemeClr val="tx1"/>
                </a:solidFill>
                <a:latin typeface="Arial" charset="0"/>
              </a:defRPr>
            </a:lvl7pPr>
            <a:lvl8pPr marL="3583550" indent="-238904" defTabSz="962249" eaLnBrk="0" fontAlgn="base" hangingPunct="0">
              <a:spcBef>
                <a:spcPct val="50000"/>
              </a:spcBef>
              <a:spcAft>
                <a:spcPct val="0"/>
              </a:spcAft>
              <a:defRPr sz="2500" i="1">
                <a:solidFill>
                  <a:schemeClr val="tx1"/>
                </a:solidFill>
                <a:latin typeface="Arial" charset="0"/>
              </a:defRPr>
            </a:lvl8pPr>
            <a:lvl9pPr marL="4061356" indent="-238904" defTabSz="962249" eaLnBrk="0" fontAlgn="base" hangingPunct="0">
              <a:spcBef>
                <a:spcPct val="50000"/>
              </a:spcBef>
              <a:spcAft>
                <a:spcPct val="0"/>
              </a:spcAft>
              <a:defRPr sz="2500" i="1">
                <a:solidFill>
                  <a:schemeClr val="tx1"/>
                </a:solidFill>
                <a:latin typeface="Arial" charset="0"/>
              </a:defRPr>
            </a:lvl9pPr>
          </a:lstStyle>
          <a:p>
            <a:fld id="{DFA9B625-DFDD-4BA4-A07A-986CF5414134}" type="slidenum">
              <a:rPr lang="en-GB" sz="1100" i="0"/>
              <a:pPr/>
              <a:t>1</a:t>
            </a:fld>
            <a:endParaRPr lang="nl-NL" sz="1100" i="0"/>
          </a:p>
        </p:txBody>
      </p:sp>
      <p:sp>
        <p:nvSpPr>
          <p:cNvPr id="52228" name="Rectangle 2"/>
          <p:cNvSpPr>
            <a:spLocks noGrp="1" noRot="1" noChangeAspect="1" noChangeArrowheads="1" noTextEdit="1"/>
          </p:cNvSpPr>
          <p:nvPr>
            <p:ph type="sldImg"/>
          </p:nvPr>
        </p:nvSpPr>
        <p:spPr>
          <a:xfrm>
            <a:off x="417513" y="714375"/>
            <a:ext cx="6078537" cy="3419475"/>
          </a:xfrm>
          <a:ln/>
        </p:spPr>
      </p:sp>
      <p:sp>
        <p:nvSpPr>
          <p:cNvPr id="52229" name="Rectangle 3"/>
          <p:cNvSpPr>
            <a:spLocks noGrp="1" noChangeArrowheads="1"/>
          </p:cNvSpPr>
          <p:nvPr>
            <p:ph type="body" idx="1"/>
          </p:nvPr>
        </p:nvSpPr>
        <p:spPr>
          <a:xfrm>
            <a:off x="943337" y="4348996"/>
            <a:ext cx="5030588" cy="413403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nl-NL" dirty="0"/>
          </a:p>
        </p:txBody>
      </p:sp>
    </p:spTree>
    <p:extLst>
      <p:ext uri="{BB962C8B-B14F-4D97-AF65-F5344CB8AC3E}">
        <p14:creationId xmlns:p14="http://schemas.microsoft.com/office/powerpoint/2010/main" val="600458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eaLnBrk="1" hangingPunct="1">
              <a:spcBef>
                <a:spcPct val="0"/>
              </a:spcBef>
              <a:buFontTx/>
              <a:buChar char="-"/>
            </a:pPr>
            <a:r>
              <a:rPr lang="en-US" altLang="en-US" dirty="0"/>
              <a:t>Helped with a </a:t>
            </a:r>
            <a:r>
              <a:rPr lang="en-US" altLang="en-US" dirty="0" err="1"/>
              <a:t>SurveyCTO</a:t>
            </a:r>
            <a:r>
              <a:rPr lang="en-US" altLang="en-US" dirty="0"/>
              <a:t> –based architecture</a:t>
            </a:r>
          </a:p>
          <a:p>
            <a:pPr marL="171450" indent="-171450" eaLnBrk="1" hangingPunct="1">
              <a:spcBef>
                <a:spcPct val="0"/>
              </a:spcBef>
              <a:buFontTx/>
              <a:buChar char="-"/>
            </a:pPr>
            <a:r>
              <a:rPr lang="en-US" altLang="en-US"/>
              <a:t>Advantages: Centralized architecture, Data accessible, avoided storing data on local computers</a:t>
            </a:r>
          </a:p>
        </p:txBody>
      </p:sp>
      <p:sp>
        <p:nvSpPr>
          <p:cNvPr id="19460" name="Slide Number Placeholder 3"/>
          <p:cNvSpPr>
            <a:spLocks noGrp="1"/>
          </p:cNvSpPr>
          <p:nvPr>
            <p:ph type="sldNum" sz="quarter" idx="5"/>
          </p:nvPr>
        </p:nvSpPr>
        <p:spPr bwMode="auto">
          <a:noFill/>
          <a:ln>
            <a:miter lim="800000"/>
            <a:headEnd/>
            <a:tailEnd/>
          </a:ln>
        </p:spPr>
        <p:txBody>
          <a:bodyPr/>
          <a:lstStyle/>
          <a:p>
            <a:fld id="{95DFD39F-752C-47C0-8B33-479F06F3F8CA}" type="slidenum">
              <a:rPr lang="en-US" altLang="en-US" smtClean="0"/>
              <a:pPr/>
              <a:t>17</a:t>
            </a:fld>
            <a:endParaRPr lang="en-US" altLang="en-US"/>
          </a:p>
        </p:txBody>
      </p:sp>
    </p:spTree>
    <p:extLst>
      <p:ext uri="{BB962C8B-B14F-4D97-AF65-F5344CB8AC3E}">
        <p14:creationId xmlns:p14="http://schemas.microsoft.com/office/powerpoint/2010/main" val="810902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931E3-9409-44FF-924A-025F994842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D67B84-159C-45E4-8B84-8F534CAE84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354F224-6E6E-4672-BC98-CBADB252715B}"/>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5" name="Footer Placeholder 4">
            <a:extLst>
              <a:ext uri="{FF2B5EF4-FFF2-40B4-BE49-F238E27FC236}">
                <a16:creationId xmlns:a16="http://schemas.microsoft.com/office/drawing/2014/main" id="{39A131BA-BEC6-41FB-84F5-8BE4F3644E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DA2135-B15C-4FF3-97CD-2388FAF1A6EC}"/>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3916311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26F9A-5F92-4403-A081-0190EAD7B3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544CBF8-8DF2-471D-9ECE-502D196C06E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2770C5-C31F-461C-AC6B-80EA46BE61E2}"/>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5" name="Footer Placeholder 4">
            <a:extLst>
              <a:ext uri="{FF2B5EF4-FFF2-40B4-BE49-F238E27FC236}">
                <a16:creationId xmlns:a16="http://schemas.microsoft.com/office/drawing/2014/main" id="{8A5EC78E-5A0A-4B8E-8D15-E0D07E4C86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48E05D-E82B-40FB-9F34-8AFF544C6CFA}"/>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3443917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E47DC3-3D5A-4A4C-8250-158755D4B9A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390C04F-0260-4DB3-893D-D1A4E1A7734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F82F52-3AEC-4166-937F-AB26AC671702}"/>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5" name="Footer Placeholder 4">
            <a:extLst>
              <a:ext uri="{FF2B5EF4-FFF2-40B4-BE49-F238E27FC236}">
                <a16:creationId xmlns:a16="http://schemas.microsoft.com/office/drawing/2014/main" id="{E618BD86-9963-496F-9EAA-F0500880D4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B3856D-907A-4FFC-95C4-D71AD4E3C972}"/>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34967746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662007F-45B3-4E6E-AB47-057827F9FB85}"/>
              </a:ext>
            </a:extLst>
          </p:cNvPr>
          <p:cNvSpPr>
            <a:spLocks noGrp="1"/>
          </p:cNvSpPr>
          <p:nvPr>
            <p:ph/>
          </p:nvPr>
        </p:nvSpPr>
        <p:spPr>
          <a:xfrm>
            <a:off x="508000" y="228600"/>
            <a:ext cx="11277600" cy="611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2">
            <a:extLst>
              <a:ext uri="{FF2B5EF4-FFF2-40B4-BE49-F238E27FC236}">
                <a16:creationId xmlns:a16="http://schemas.microsoft.com/office/drawing/2014/main" id="{4620C9A7-C690-46F7-B1B0-D8389DD6503B}"/>
              </a:ext>
            </a:extLst>
          </p:cNvPr>
          <p:cNvSpPr>
            <a:spLocks noGrp="1"/>
          </p:cNvSpPr>
          <p:nvPr>
            <p:ph type="ftr" sz="quarter" idx="10"/>
          </p:nvPr>
        </p:nvSpPr>
        <p:spPr>
          <a:xfrm>
            <a:off x="8331200" y="6400800"/>
            <a:ext cx="3860800" cy="457200"/>
          </a:xfrm>
        </p:spPr>
        <p:txBody>
          <a:bodyPr/>
          <a:lstStyle>
            <a:lvl1pPr>
              <a:defRPr/>
            </a:lvl1pPr>
          </a:lstStyle>
          <a:p>
            <a:r>
              <a:rPr lang="en-US" altLang="en-US"/>
              <a:t>Prof Elaine Ferneley</a:t>
            </a:r>
          </a:p>
        </p:txBody>
      </p:sp>
    </p:spTree>
    <p:extLst>
      <p:ext uri="{BB962C8B-B14F-4D97-AF65-F5344CB8AC3E}">
        <p14:creationId xmlns:p14="http://schemas.microsoft.com/office/powerpoint/2010/main" val="3514088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slide">
    <p:spTree>
      <p:nvGrpSpPr>
        <p:cNvPr id="1" name=""/>
        <p:cNvGrpSpPr/>
        <p:nvPr/>
      </p:nvGrpSpPr>
      <p:grpSpPr>
        <a:xfrm>
          <a:off x="0" y="0"/>
          <a:ext cx="0" cy="0"/>
          <a:chOff x="0" y="0"/>
          <a:chExt cx="0" cy="0"/>
        </a:xfrm>
      </p:grpSpPr>
      <p:sp>
        <p:nvSpPr>
          <p:cNvPr id="2" name="Titel 1"/>
          <p:cNvSpPr>
            <a:spLocks noGrp="1"/>
          </p:cNvSpPr>
          <p:nvPr>
            <p:ph type="title"/>
          </p:nvPr>
        </p:nvSpPr>
        <p:spPr>
          <a:xfrm>
            <a:off x="655524" y="230189"/>
            <a:ext cx="11257061" cy="839787"/>
          </a:xfrm>
        </p:spPr>
        <p:txBody>
          <a:bodyPr/>
          <a:lstStyle/>
          <a:p>
            <a:r>
              <a:rPr lang="en-US"/>
              <a:t>Click to edit Master title style</a:t>
            </a:r>
            <a:endParaRPr lang="nl-NL" dirty="0"/>
          </a:p>
        </p:txBody>
      </p:sp>
      <p:sp>
        <p:nvSpPr>
          <p:cNvPr id="3" name="Tijdelijke aanduiding voor afbeelding 24"/>
          <p:cNvSpPr>
            <a:spLocks noGrp="1" noChangeAspect="1"/>
          </p:cNvSpPr>
          <p:nvPr>
            <p:ph type="pic" sz="quarter" idx="13"/>
          </p:nvPr>
        </p:nvSpPr>
        <p:spPr bwMode="auto">
          <a:xfrm>
            <a:off x="635344" y="3307559"/>
            <a:ext cx="3530600" cy="2647950"/>
          </a:xfrm>
          <a:prstGeom prst="ellipse">
            <a:avLst/>
          </a:prstGeom>
          <a:solidFill>
            <a:schemeClr val="accent4"/>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ysClr val="windowText" lastClr="000000"/>
                </a:solidFill>
                <a:effectLst/>
                <a:uLnTx/>
                <a:uFillTx/>
              </a:rPr>
              <a:t>Click icon to add picture</a:t>
            </a:r>
            <a:endParaRPr kumimoji="0" lang="nl-NL" sz="800" b="0" i="0" u="none" strike="noStrike" kern="0" cap="none" spc="0" normalizeH="0" baseline="0" noProof="0" dirty="0">
              <a:ln>
                <a:noFill/>
              </a:ln>
              <a:solidFill>
                <a:sysClr val="windowText" lastClr="000000"/>
              </a:solidFill>
              <a:effectLst/>
              <a:uLnTx/>
              <a:uFillTx/>
            </a:endParaRPr>
          </a:p>
        </p:txBody>
      </p:sp>
      <p:sp>
        <p:nvSpPr>
          <p:cNvPr id="6" name="Tijdelijke aanduiding voor afbeelding 24"/>
          <p:cNvSpPr>
            <a:spLocks noGrp="1" noChangeAspect="1"/>
          </p:cNvSpPr>
          <p:nvPr>
            <p:ph type="pic" sz="quarter" idx="19"/>
          </p:nvPr>
        </p:nvSpPr>
        <p:spPr bwMode="auto">
          <a:xfrm>
            <a:off x="8411757" y="3307559"/>
            <a:ext cx="3530600" cy="2647950"/>
          </a:xfrm>
          <a:prstGeom prst="ellipse">
            <a:avLst/>
          </a:prstGeom>
          <a:solidFill>
            <a:srgbClr val="D5D2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ysClr val="windowText" lastClr="000000"/>
                </a:solidFill>
                <a:effectLst/>
                <a:uLnTx/>
                <a:uFillTx/>
              </a:rPr>
              <a:t>Click icon to add picture</a:t>
            </a:r>
            <a:endParaRPr kumimoji="0" lang="nl-NL" sz="800" b="0" i="0" u="none" strike="noStrike" kern="0" cap="none" spc="0" normalizeH="0" baseline="0" noProof="0" dirty="0">
              <a:ln>
                <a:noFill/>
              </a:ln>
              <a:solidFill>
                <a:sysClr val="windowText" lastClr="000000"/>
              </a:solidFill>
              <a:effectLst/>
              <a:uLnTx/>
              <a:uFillTx/>
            </a:endParaRPr>
          </a:p>
        </p:txBody>
      </p:sp>
      <p:sp>
        <p:nvSpPr>
          <p:cNvPr id="7" name="Tijdelijke aanduiding voor afbeelding 24"/>
          <p:cNvSpPr>
            <a:spLocks noGrp="1" noChangeAspect="1"/>
          </p:cNvSpPr>
          <p:nvPr>
            <p:ph type="pic" sz="quarter" idx="16"/>
          </p:nvPr>
        </p:nvSpPr>
        <p:spPr bwMode="auto">
          <a:xfrm>
            <a:off x="6286207" y="3307559"/>
            <a:ext cx="3530600" cy="2647950"/>
          </a:xfrm>
          <a:prstGeom prst="ellipse">
            <a:avLst/>
          </a:prstGeom>
          <a:solidFill>
            <a:schemeClr val="accent4"/>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ysClr val="windowText" lastClr="000000"/>
                </a:solidFill>
                <a:effectLst/>
                <a:uLnTx/>
                <a:uFillTx/>
              </a:rPr>
              <a:t>Click icon to add picture</a:t>
            </a:r>
            <a:endParaRPr kumimoji="0" lang="nl-NL" sz="800" b="0" i="0" u="none" strike="noStrike" kern="0" cap="none" spc="0" normalizeH="0" baseline="0" noProof="0" dirty="0">
              <a:ln>
                <a:noFill/>
              </a:ln>
              <a:solidFill>
                <a:sysClr val="windowText" lastClr="000000"/>
              </a:solidFill>
              <a:effectLst/>
              <a:uLnTx/>
              <a:uFillTx/>
            </a:endParaRPr>
          </a:p>
        </p:txBody>
      </p:sp>
      <p:sp>
        <p:nvSpPr>
          <p:cNvPr id="8" name="Tijdelijke aanduiding voor afbeelding 24"/>
          <p:cNvSpPr>
            <a:spLocks noGrp="1" noChangeAspect="1"/>
          </p:cNvSpPr>
          <p:nvPr>
            <p:ph type="pic" sz="quarter" idx="15"/>
          </p:nvPr>
        </p:nvSpPr>
        <p:spPr bwMode="auto">
          <a:xfrm>
            <a:off x="4160656" y="3307559"/>
            <a:ext cx="3530600" cy="2647950"/>
          </a:xfrm>
          <a:prstGeom prst="ellipse">
            <a:avLst/>
          </a:prstGeom>
          <a:solidFill>
            <a:srgbClr val="D5D2CA"/>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ysClr val="windowText" lastClr="000000"/>
                </a:solidFill>
                <a:effectLst/>
                <a:uLnTx/>
                <a:uFillTx/>
              </a:rPr>
              <a:t>Click icon to add picture</a:t>
            </a:r>
            <a:endParaRPr kumimoji="0" lang="nl-NL" sz="800" b="0" i="0" u="none" strike="noStrike" kern="0" cap="none" spc="0" normalizeH="0" baseline="0" noProof="0" dirty="0">
              <a:ln>
                <a:noFill/>
              </a:ln>
              <a:solidFill>
                <a:sysClr val="windowText" lastClr="000000"/>
              </a:solidFill>
              <a:effectLst/>
              <a:uLnTx/>
              <a:uFillTx/>
            </a:endParaRPr>
          </a:p>
        </p:txBody>
      </p:sp>
      <p:sp>
        <p:nvSpPr>
          <p:cNvPr id="4" name="Tijdelijke aanduiding voor tekst 4"/>
          <p:cNvSpPr>
            <a:spLocks noGrp="1"/>
          </p:cNvSpPr>
          <p:nvPr>
            <p:ph type="body" sz="quarter" idx="17" hasCustomPrompt="1"/>
          </p:nvPr>
        </p:nvSpPr>
        <p:spPr bwMode="auto">
          <a:xfrm>
            <a:off x="647700" y="1616401"/>
            <a:ext cx="11262784" cy="371475"/>
          </a:xfrm>
          <a:prstGeom prst="rect">
            <a:avLst/>
          </a:prstGeom>
          <a:noFill/>
          <a:ln>
            <a:noFill/>
          </a:ln>
        </p:spPr>
        <p:txBody>
          <a:bodyPr lIns="36000"/>
          <a:lstStyle>
            <a:lvl1pPr marL="0" indent="0">
              <a:buNone/>
              <a:defRPr>
                <a:solidFill>
                  <a:schemeClr val="bg2"/>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dirty="0">
                <a:ln>
                  <a:noFill/>
                </a:ln>
                <a:solidFill>
                  <a:srgbClr val="FFFFFF"/>
                </a:solidFill>
                <a:effectLst/>
                <a:uLnTx/>
                <a:uFillTx/>
              </a:rPr>
              <a:t>Ondertitel</a:t>
            </a:r>
          </a:p>
        </p:txBody>
      </p:sp>
      <p:sp>
        <p:nvSpPr>
          <p:cNvPr id="5" name="Tijdelijke aanduiding voor tekst 4"/>
          <p:cNvSpPr>
            <a:spLocks noGrp="1"/>
          </p:cNvSpPr>
          <p:nvPr>
            <p:ph type="body" sz="quarter" idx="18" hasCustomPrompt="1"/>
          </p:nvPr>
        </p:nvSpPr>
        <p:spPr bwMode="auto">
          <a:xfrm>
            <a:off x="638178" y="2262387"/>
            <a:ext cx="11262783" cy="371475"/>
          </a:xfrm>
          <a:prstGeom prst="rect">
            <a:avLst/>
          </a:prstGeom>
          <a:noFill/>
          <a:ln>
            <a:noFill/>
          </a:ln>
        </p:spPr>
        <p:txBody>
          <a:bodyPr lIns="36000" rIns="90000"/>
          <a:lstStyle>
            <a:lvl1pPr marL="0" indent="0">
              <a:buNone/>
              <a:defRPr>
                <a:solidFill>
                  <a:schemeClr val="bg2"/>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dirty="0">
                <a:ln>
                  <a:noFill/>
                </a:ln>
                <a:solidFill>
                  <a:srgbClr val="FFFFFF"/>
                </a:solidFill>
                <a:effectLst/>
                <a:uLnTx/>
                <a:uFillTx/>
              </a:rPr>
              <a:t>Datum, Auteursnaam</a:t>
            </a:r>
          </a:p>
        </p:txBody>
      </p:sp>
    </p:spTree>
    <p:extLst>
      <p:ext uri="{BB962C8B-B14F-4D97-AF65-F5344CB8AC3E}">
        <p14:creationId xmlns:p14="http://schemas.microsoft.com/office/powerpoint/2010/main" val="36545223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609600" y="2514600"/>
            <a:ext cx="103632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1"/>
          </p:nvPr>
        </p:nvSpPr>
        <p:spPr>
          <a:xfrm>
            <a:off x="609600" y="1295400"/>
            <a:ext cx="10160000" cy="1143000"/>
          </a:xfrm>
          <a:prstGeom prst="rect">
            <a:avLst/>
          </a:prstGeom>
        </p:spPr>
        <p:txBody>
          <a:bodyPr/>
          <a:lstStyle>
            <a:lvl1pPr marL="114300" indent="0" algn="l">
              <a:buNone/>
              <a:defRPr sz="4800"/>
            </a:lvl1pPr>
          </a:lstStyle>
          <a:p>
            <a:pPr lvl="0"/>
            <a:r>
              <a:rPr lang="es-ES_tradnl"/>
              <a:t>Click to edit Master text styles</a:t>
            </a:r>
          </a:p>
        </p:txBody>
      </p:sp>
      <p:sp>
        <p:nvSpPr>
          <p:cNvPr id="4" name="Slide Number Placeholder 2"/>
          <p:cNvSpPr>
            <a:spLocks noGrp="1"/>
          </p:cNvSpPr>
          <p:nvPr>
            <p:ph type="sldNum" sz="quarter" idx="13"/>
          </p:nvPr>
        </p:nvSpPr>
        <p:spPr>
          <a:xfrm>
            <a:off x="11582400" y="6400801"/>
            <a:ext cx="914400" cy="396875"/>
          </a:xfrm>
          <a:prstGeom prst="bracketPair">
            <a:avLst>
              <a:gd name="adj" fmla="val 17949"/>
            </a:avLst>
          </a:prstGeom>
        </p:spPr>
        <p:txBody>
          <a:bodyPr/>
          <a:lstStyle>
            <a:lvl1pPr>
              <a:defRPr/>
            </a:lvl1pPr>
          </a:lstStyle>
          <a:p>
            <a:pPr>
              <a:defRPr/>
            </a:pPr>
            <a:fld id="{96442312-F0CE-4953-A821-3EFEB1810158}" type="slidenum">
              <a:rPr lang="en-US" altLang="en-US"/>
              <a:pPr>
                <a:defRPr/>
              </a:pPr>
              <a:t>‹#›</a:t>
            </a:fld>
            <a:endParaRPr lang="en-US" altLang="en-US"/>
          </a:p>
        </p:txBody>
      </p:sp>
    </p:spTree>
    <p:extLst>
      <p:ext uri="{BB962C8B-B14F-4D97-AF65-F5344CB8AC3E}">
        <p14:creationId xmlns:p14="http://schemas.microsoft.com/office/powerpoint/2010/main" val="3896804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4A062-82B6-4F2B-AB33-C43889B07C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0FA3B1-DE97-4EC2-A52F-FF3C7B6DC2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53E925-3B4D-497F-A5A5-E67D81B5952F}"/>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5" name="Footer Placeholder 4">
            <a:extLst>
              <a:ext uri="{FF2B5EF4-FFF2-40B4-BE49-F238E27FC236}">
                <a16:creationId xmlns:a16="http://schemas.microsoft.com/office/drawing/2014/main" id="{0E156A11-AC40-4C35-BB08-0B3CC920A8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0D4FBD-470F-46C7-A81B-72E9F09B2D9D}"/>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2946749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7224C-E09D-48F3-8FB1-2CCEE2B85B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52E38E-6975-443D-9965-3C051A921A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EC46325-2127-4B59-B1EA-C9F86027D886}"/>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5" name="Footer Placeholder 4">
            <a:extLst>
              <a:ext uri="{FF2B5EF4-FFF2-40B4-BE49-F238E27FC236}">
                <a16:creationId xmlns:a16="http://schemas.microsoft.com/office/drawing/2014/main" id="{D77D7B0F-0813-44B0-85A8-E97DAB33BB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49D2EB-2A5E-408C-AFE2-A4605CA944C7}"/>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3116776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B6C6B-846E-4F6E-99DD-A7EE4EE834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F0EB6C-D340-462C-B08E-AFB2CD8D7D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7F8A2D9-A544-44F5-9A90-5E160377CCE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4EA3AB-4C07-455D-A915-827CD663724E}"/>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6" name="Footer Placeholder 5">
            <a:extLst>
              <a:ext uri="{FF2B5EF4-FFF2-40B4-BE49-F238E27FC236}">
                <a16:creationId xmlns:a16="http://schemas.microsoft.com/office/drawing/2014/main" id="{6948116D-B1E8-4CAC-AA5E-F061DAFA28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98C584-5C2F-47FF-8F9C-F6F89B2B0389}"/>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1514730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7EB51-CC06-4F0C-B465-9D7C2D18159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6BAD9E4-EC89-4416-9E16-1110CD9E33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B20A71-FC60-47AF-A4CA-92222325479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AC0378B-7590-4853-B3CD-8B115DE125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3A795F-45EB-41F2-86EF-8B4BDE06092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A3D6B89-E443-4633-A207-21E12D63FBC2}"/>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8" name="Footer Placeholder 7">
            <a:extLst>
              <a:ext uri="{FF2B5EF4-FFF2-40B4-BE49-F238E27FC236}">
                <a16:creationId xmlns:a16="http://schemas.microsoft.com/office/drawing/2014/main" id="{203DF474-3C5D-405B-8F3C-C9D02157D31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12CCDB-1950-4219-B2A1-DADE9E64BB5A}"/>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415275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254E7-E9E2-458D-AED1-281899BD60B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916D84-C5A4-42E8-868C-47198E7356EB}"/>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4" name="Footer Placeholder 3">
            <a:extLst>
              <a:ext uri="{FF2B5EF4-FFF2-40B4-BE49-F238E27FC236}">
                <a16:creationId xmlns:a16="http://schemas.microsoft.com/office/drawing/2014/main" id="{DC2FF451-CCD9-49EF-8A0D-EECDF2F885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5ABFB5A-BA4B-4563-9821-E904311D92B0}"/>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3709773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BE33D8-FBDE-44A6-ABCC-FAAA6F9E6AFB}"/>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3" name="Footer Placeholder 2">
            <a:extLst>
              <a:ext uri="{FF2B5EF4-FFF2-40B4-BE49-F238E27FC236}">
                <a16:creationId xmlns:a16="http://schemas.microsoft.com/office/drawing/2014/main" id="{F28DFA2D-FB66-44C1-B99F-9E7C7683DA8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C0D19F4-3F03-4904-882B-F277AA56FC1F}"/>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3230233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ADDF0-A94F-4628-8D53-8964597C22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740FF21-5F4F-4E0D-B921-1432496EBB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B0BDB9F-0653-464F-8B8E-1BCB750861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23F847-B65E-4C69-B04E-D47CA0DFF8CC}"/>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6" name="Footer Placeholder 5">
            <a:extLst>
              <a:ext uri="{FF2B5EF4-FFF2-40B4-BE49-F238E27FC236}">
                <a16:creationId xmlns:a16="http://schemas.microsoft.com/office/drawing/2014/main" id="{D419D0BF-DD65-4A33-A9AA-192A6585FC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407349-6FEF-44A4-BBE4-2C62B8A2E9BF}"/>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1648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5C71F-F553-480A-84F4-9F1986D39D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7AA2F9D-33D8-4272-A12D-845BD43AFA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7C761A5-4C77-4229-A5DE-AA2F595CDC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138C73-4075-4573-8913-10DA1472B61C}"/>
              </a:ext>
            </a:extLst>
          </p:cNvPr>
          <p:cNvSpPr>
            <a:spLocks noGrp="1"/>
          </p:cNvSpPr>
          <p:nvPr>
            <p:ph type="dt" sz="half" idx="10"/>
          </p:nvPr>
        </p:nvSpPr>
        <p:spPr/>
        <p:txBody>
          <a:bodyPr/>
          <a:lstStyle/>
          <a:p>
            <a:fld id="{85383E4E-2D6B-4F37-A10F-BFBAA492124F}" type="datetimeFigureOut">
              <a:rPr lang="en-US" smtClean="0"/>
              <a:t>9/4/2019</a:t>
            </a:fld>
            <a:endParaRPr lang="en-US"/>
          </a:p>
        </p:txBody>
      </p:sp>
      <p:sp>
        <p:nvSpPr>
          <p:cNvPr id="6" name="Footer Placeholder 5">
            <a:extLst>
              <a:ext uri="{FF2B5EF4-FFF2-40B4-BE49-F238E27FC236}">
                <a16:creationId xmlns:a16="http://schemas.microsoft.com/office/drawing/2014/main" id="{F2C29F59-29C7-4911-A353-CD1F7E3EC4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F453E1-C09B-4A94-98EF-A15F18A395D4}"/>
              </a:ext>
            </a:extLst>
          </p:cNvPr>
          <p:cNvSpPr>
            <a:spLocks noGrp="1"/>
          </p:cNvSpPr>
          <p:nvPr>
            <p:ph type="sldNum" sz="quarter" idx="12"/>
          </p:nvPr>
        </p:nvSpPr>
        <p:spPr/>
        <p:txBody>
          <a:bodyPr/>
          <a:lstStyle/>
          <a:p>
            <a:fld id="{5B5B898F-88BF-48B7-810A-90720EB3D2B7}" type="slidenum">
              <a:rPr lang="en-US" smtClean="0"/>
              <a:t>‹#›</a:t>
            </a:fld>
            <a:endParaRPr lang="en-US"/>
          </a:p>
        </p:txBody>
      </p:sp>
    </p:spTree>
    <p:extLst>
      <p:ext uri="{BB962C8B-B14F-4D97-AF65-F5344CB8AC3E}">
        <p14:creationId xmlns:p14="http://schemas.microsoft.com/office/powerpoint/2010/main" val="1032967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61077A-A638-4EE2-A69E-ECE05C2A98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B8AB59F-B785-40F0-88A7-CC269470D5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BC2226-6501-4415-AB3E-DAB25CC4E1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3E4E-2D6B-4F37-A10F-BFBAA492124F}" type="datetimeFigureOut">
              <a:rPr lang="en-US" smtClean="0"/>
              <a:t>9/4/2019</a:t>
            </a:fld>
            <a:endParaRPr lang="en-US"/>
          </a:p>
        </p:txBody>
      </p:sp>
      <p:sp>
        <p:nvSpPr>
          <p:cNvPr id="5" name="Footer Placeholder 4">
            <a:extLst>
              <a:ext uri="{FF2B5EF4-FFF2-40B4-BE49-F238E27FC236}">
                <a16:creationId xmlns:a16="http://schemas.microsoft.com/office/drawing/2014/main" id="{8ACDEBB7-7445-402E-9CA6-1D6A8E552D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203D144-95AD-41C5-9F7D-D317E5E64B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5B898F-88BF-48B7-810A-90720EB3D2B7}" type="slidenum">
              <a:rPr lang="en-US" smtClean="0"/>
              <a:t>‹#›</a:t>
            </a:fld>
            <a:endParaRPr lang="en-US"/>
          </a:p>
        </p:txBody>
      </p:sp>
    </p:spTree>
    <p:extLst>
      <p:ext uri="{BB962C8B-B14F-4D97-AF65-F5344CB8AC3E}">
        <p14:creationId xmlns:p14="http://schemas.microsoft.com/office/powerpoint/2010/main" val="29118276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2.xml"/><Relationship Id="rId1" Type="http://schemas.openxmlformats.org/officeDocument/2006/relationships/themeOverride" Target="../theme/themeOverride1.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hyperlink" Target="https://www.icar.org/" TargetMode="Externa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hyperlink" Target="https://setegnworku.shinyapps.io/Ethiopiaonstation/" TargetMode="External"/><Relationship Id="rId2" Type="http://schemas.openxmlformats.org/officeDocument/2006/relationships/hyperlink" Target="https://setegn.shinyapps.io/Ethiopi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setegn.shinyapps.io/Ethiopia/" TargetMode="External"/><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1.xml"/><Relationship Id="rId13" Type="http://schemas.openxmlformats.org/officeDocument/2006/relationships/image" Target="../media/image28.png"/><Relationship Id="rId18" Type="http://schemas.openxmlformats.org/officeDocument/2006/relationships/image" Target="../media/image33.svg"/><Relationship Id="rId26" Type="http://schemas.openxmlformats.org/officeDocument/2006/relationships/image" Target="../media/image41.wmf"/><Relationship Id="rId3" Type="http://schemas.openxmlformats.org/officeDocument/2006/relationships/tags" Target="../tags/tag2.xml"/><Relationship Id="rId21" Type="http://schemas.openxmlformats.org/officeDocument/2006/relationships/image" Target="../media/image36.png"/><Relationship Id="rId7" Type="http://schemas.openxmlformats.org/officeDocument/2006/relationships/diagramData" Target="../diagrams/data1.xml"/><Relationship Id="rId12" Type="http://schemas.openxmlformats.org/officeDocument/2006/relationships/image" Target="../media/image27.png"/><Relationship Id="rId17" Type="http://schemas.openxmlformats.org/officeDocument/2006/relationships/image" Target="../media/image32.png"/><Relationship Id="rId25" Type="http://schemas.openxmlformats.org/officeDocument/2006/relationships/image" Target="../media/image40.png"/><Relationship Id="rId2" Type="http://schemas.openxmlformats.org/officeDocument/2006/relationships/tags" Target="../tags/tag1.xml"/><Relationship Id="rId16" Type="http://schemas.openxmlformats.org/officeDocument/2006/relationships/image" Target="../media/image31.svg"/><Relationship Id="rId20" Type="http://schemas.openxmlformats.org/officeDocument/2006/relationships/image" Target="../media/image35.svg"/><Relationship Id="rId29" Type="http://schemas.openxmlformats.org/officeDocument/2006/relationships/image" Target="../media/image44.svg"/><Relationship Id="rId1" Type="http://schemas.openxmlformats.org/officeDocument/2006/relationships/vmlDrawing" Target="../drawings/vmlDrawing1.vml"/><Relationship Id="rId6" Type="http://schemas.openxmlformats.org/officeDocument/2006/relationships/image" Target="../media/image26.emf"/><Relationship Id="rId11" Type="http://schemas.microsoft.com/office/2007/relationships/diagramDrawing" Target="../diagrams/drawing1.xml"/><Relationship Id="rId24" Type="http://schemas.openxmlformats.org/officeDocument/2006/relationships/image" Target="../media/image39.wmf"/><Relationship Id="rId32" Type="http://schemas.openxmlformats.org/officeDocument/2006/relationships/image" Target="../media/image47.png"/><Relationship Id="rId5" Type="http://schemas.openxmlformats.org/officeDocument/2006/relationships/oleObject" Target="../embeddings/oleObject1.bin"/><Relationship Id="rId15" Type="http://schemas.openxmlformats.org/officeDocument/2006/relationships/image" Target="../media/image30.png"/><Relationship Id="rId23" Type="http://schemas.openxmlformats.org/officeDocument/2006/relationships/image" Target="../media/image38.wmf"/><Relationship Id="rId28" Type="http://schemas.openxmlformats.org/officeDocument/2006/relationships/image" Target="../media/image43.png"/><Relationship Id="rId10" Type="http://schemas.openxmlformats.org/officeDocument/2006/relationships/diagramColors" Target="../diagrams/colors1.xml"/><Relationship Id="rId19" Type="http://schemas.openxmlformats.org/officeDocument/2006/relationships/image" Target="../media/image34.png"/><Relationship Id="rId31" Type="http://schemas.openxmlformats.org/officeDocument/2006/relationships/image" Target="../media/image46.jpeg"/><Relationship Id="rId4" Type="http://schemas.openxmlformats.org/officeDocument/2006/relationships/slideLayout" Target="../slideLayouts/slideLayout2.xml"/><Relationship Id="rId9" Type="http://schemas.openxmlformats.org/officeDocument/2006/relationships/diagramQuickStyle" Target="../diagrams/quickStyle1.xml"/><Relationship Id="rId14" Type="http://schemas.openxmlformats.org/officeDocument/2006/relationships/image" Target="../media/image29.svg"/><Relationship Id="rId22" Type="http://schemas.openxmlformats.org/officeDocument/2006/relationships/image" Target="../media/image37.png"/><Relationship Id="rId27" Type="http://schemas.openxmlformats.org/officeDocument/2006/relationships/image" Target="../media/image42.wmf"/><Relationship Id="rId30" Type="http://schemas.openxmlformats.org/officeDocument/2006/relationships/image" Target="../media/image45.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png"/><Relationship Id="rId4" Type="http://schemas.openxmlformats.org/officeDocument/2006/relationships/image" Target="../media/image50.jpeg"/></Relationships>
</file>

<file path=ppt/slides/_rels/slide24.xml.rels><?xml version="1.0" encoding="UTF-8" standalone="yes"?>
<Relationships xmlns="http://schemas.openxmlformats.org/package/2006/relationships"><Relationship Id="rId2" Type="http://schemas.openxmlformats.org/officeDocument/2006/relationships/image" Target="../media/image53.jf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6194958"/>
            <a:ext cx="1676400" cy="476250"/>
          </a:xfrm>
          <a:prstGeom prst="rect">
            <a:avLst/>
          </a:prstGeom>
        </p:spPr>
      </p:pic>
      <p:sp>
        <p:nvSpPr>
          <p:cNvPr id="12" name="Title 1"/>
          <p:cNvSpPr txBox="1">
            <a:spLocks/>
          </p:cNvSpPr>
          <p:nvPr/>
        </p:nvSpPr>
        <p:spPr>
          <a:xfrm>
            <a:off x="0" y="248809"/>
            <a:ext cx="12192000" cy="8656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2800" dirty="0">
                <a:solidFill>
                  <a:srgbClr val="7030A0"/>
                </a:solidFill>
                <a:latin typeface="Verdana" pitchFamily="34" charset="0"/>
              </a:rPr>
            </a:br>
            <a:br>
              <a:rPr lang="en-US" sz="2800" dirty="0">
                <a:solidFill>
                  <a:srgbClr val="7030A0"/>
                </a:solidFill>
                <a:latin typeface="Verdana" pitchFamily="34" charset="0"/>
              </a:rPr>
            </a:br>
            <a:r>
              <a:rPr lang="en-US" sz="4000" dirty="0">
                <a:solidFill>
                  <a:schemeClr val="accent6">
                    <a:lumMod val="50000"/>
                  </a:schemeClr>
                </a:solidFill>
                <a:latin typeface="+mn-lt"/>
              </a:rPr>
              <a:t>Unleashing the Power of Data in Transforming Livestock Agriculture in Ethiopia </a:t>
            </a:r>
            <a:endParaRPr lang="en-GB" sz="4000" dirty="0">
              <a:latin typeface="+mn-lt"/>
            </a:endParaRPr>
          </a:p>
        </p:txBody>
      </p:sp>
      <p:sp>
        <p:nvSpPr>
          <p:cNvPr id="10" name="Title 1">
            <a:extLst>
              <a:ext uri="{FF2B5EF4-FFF2-40B4-BE49-F238E27FC236}">
                <a16:creationId xmlns:a16="http://schemas.microsoft.com/office/drawing/2014/main" id="{896A91DE-191C-46C6-A4DE-77090C60BFE9}"/>
              </a:ext>
            </a:extLst>
          </p:cNvPr>
          <p:cNvSpPr txBox="1">
            <a:spLocks/>
          </p:cNvSpPr>
          <p:nvPr/>
        </p:nvSpPr>
        <p:spPr>
          <a:xfrm>
            <a:off x="-193837" y="1747858"/>
            <a:ext cx="12579674" cy="1859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2800" dirty="0">
                <a:solidFill>
                  <a:srgbClr val="7030A0"/>
                </a:solidFill>
                <a:latin typeface="Verdana" pitchFamily="34" charset="0"/>
              </a:rPr>
            </a:br>
            <a:br>
              <a:rPr lang="en-US" sz="2800" dirty="0">
                <a:solidFill>
                  <a:srgbClr val="7030A0"/>
                </a:solidFill>
                <a:latin typeface="Verdana" pitchFamily="34" charset="0"/>
              </a:rPr>
            </a:br>
            <a:r>
              <a:rPr lang="en-US" sz="2000" dirty="0">
                <a:solidFill>
                  <a:srgbClr val="7030A0"/>
                </a:solidFill>
                <a:latin typeface="Verdana" pitchFamily="34" charset="0"/>
              </a:rPr>
              <a:t>27</a:t>
            </a:r>
            <a:r>
              <a:rPr lang="en-US" sz="2000" baseline="30000" dirty="0">
                <a:solidFill>
                  <a:srgbClr val="7030A0"/>
                </a:solidFill>
                <a:latin typeface="Verdana" pitchFamily="34" charset="0"/>
              </a:rPr>
              <a:t> </a:t>
            </a:r>
            <a:r>
              <a:rPr lang="en-US" sz="2000" dirty="0">
                <a:solidFill>
                  <a:srgbClr val="7030A0"/>
                </a:solidFill>
                <a:latin typeface="Verdana" pitchFamily="34" charset="0"/>
              </a:rPr>
              <a:t>Annual Conference of the Ethiopian Society of Animal Production (ESAP)</a:t>
            </a:r>
            <a:br>
              <a:rPr lang="en-US" sz="2000" dirty="0">
                <a:solidFill>
                  <a:srgbClr val="7030A0"/>
                </a:solidFill>
                <a:latin typeface="Verdana" pitchFamily="34" charset="0"/>
              </a:rPr>
            </a:br>
            <a:endParaRPr lang="en-US" sz="2400" dirty="0">
              <a:solidFill>
                <a:srgbClr val="7030A0"/>
              </a:solidFill>
              <a:latin typeface="Verdana" pitchFamily="34" charset="0"/>
            </a:endParaRPr>
          </a:p>
          <a:p>
            <a:pPr algn="ctr"/>
            <a:r>
              <a:rPr lang="en-US" sz="1600" dirty="0">
                <a:solidFill>
                  <a:srgbClr val="7030A0"/>
                </a:solidFill>
                <a:latin typeface="Verdana" pitchFamily="34" charset="0"/>
              </a:rPr>
              <a:t>EIAR, Addis Ababa, 29–31 August 2019</a:t>
            </a:r>
            <a:endParaRPr lang="en-GB" sz="4000" dirty="0">
              <a:latin typeface="+mn-lt"/>
            </a:endParaRPr>
          </a:p>
        </p:txBody>
      </p:sp>
      <p:sp>
        <p:nvSpPr>
          <p:cNvPr id="11" name="Rectangle 10">
            <a:extLst>
              <a:ext uri="{FF2B5EF4-FFF2-40B4-BE49-F238E27FC236}">
                <a16:creationId xmlns:a16="http://schemas.microsoft.com/office/drawing/2014/main" id="{5ACEDDA3-3C65-43D9-9A73-D4E53EFD9BEA}"/>
              </a:ext>
            </a:extLst>
          </p:cNvPr>
          <p:cNvSpPr/>
          <p:nvPr/>
        </p:nvSpPr>
        <p:spPr>
          <a:xfrm>
            <a:off x="-307651" y="4240737"/>
            <a:ext cx="12115800" cy="1699696"/>
          </a:xfrm>
          <a:prstGeom prst="rect">
            <a:avLst/>
          </a:prstGeom>
        </p:spPr>
        <p:txBody>
          <a:bodyPr wrap="square">
            <a:spAutoFit/>
          </a:bodyPr>
          <a:lstStyle/>
          <a:p>
            <a:pPr>
              <a:lnSpc>
                <a:spcPct val="107000"/>
              </a:lnSpc>
              <a:spcAft>
                <a:spcPts val="800"/>
              </a:spcAft>
            </a:pPr>
            <a:r>
              <a:rPr lang="en-GB" sz="1800" kern="1200" dirty="0">
                <a:solidFill>
                  <a:srgbClr val="843C0C"/>
                </a:solidFill>
                <a:effectLst/>
                <a:latin typeface="Verdana" panose="020B0604030504040204" pitchFamily="34" charset="0"/>
                <a:ea typeface="Calibri" panose="020F0502020204030204" pitchFamily="34" charset="0"/>
                <a:cs typeface="Times New Roman" panose="02020603050405020304" pitchFamily="18" charset="0"/>
              </a:rPr>
              <a:t>	</a:t>
            </a:r>
            <a:r>
              <a:rPr lang="en-GB" sz="2000" kern="1200" dirty="0">
                <a:solidFill>
                  <a:srgbClr val="1F4E79"/>
                </a:solidFill>
                <a:effectLst/>
                <a:latin typeface="Verdana" panose="020B0604030504040204" pitchFamily="34" charset="0"/>
                <a:ea typeface="Calibri" panose="020F0502020204030204" pitchFamily="34" charset="0"/>
                <a:cs typeface="Times New Roman" panose="02020603050405020304" pitchFamily="18" charset="0"/>
              </a:rPr>
              <a:t>Fasil Getachew Kebede		</a:t>
            </a:r>
            <a:r>
              <a:rPr lang="en-GB" sz="2000" dirty="0">
                <a:solidFill>
                  <a:srgbClr val="1F4E79"/>
                </a:solidFill>
                <a:latin typeface="Verdana" panose="020B0604030504040204" pitchFamily="34" charset="0"/>
                <a:ea typeface="Calibri" panose="020F0502020204030204" pitchFamily="34" charset="0"/>
                <a:cs typeface="Times New Roman" panose="02020603050405020304" pitchFamily="18" charset="0"/>
              </a:rPr>
              <a:t>Graduate Fellow-ILRI/WUR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GB" sz="2000" kern="1200" dirty="0">
                <a:solidFill>
                  <a:srgbClr val="1F4E79"/>
                </a:solidFill>
                <a:effectLst/>
                <a:latin typeface="Verdana" panose="020B0604030504040204" pitchFamily="34" charset="0"/>
                <a:ea typeface="Calibri" panose="020F0502020204030204" pitchFamily="34" charset="0"/>
                <a:cs typeface="Times New Roman" panose="02020603050405020304" pitchFamily="18" charset="0"/>
              </a:rPr>
              <a:t>	Setegn Worku				Scientist-ILRI</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GB" sz="2000" kern="1200" dirty="0">
                <a:solidFill>
                  <a:srgbClr val="1F4E79"/>
                </a:solidFill>
                <a:effectLst/>
                <a:latin typeface="Verdana" panose="020B0604030504040204" pitchFamily="34" charset="0"/>
                <a:ea typeface="Calibri" panose="020F0502020204030204" pitchFamily="34" charset="0"/>
                <a:cs typeface="Times New Roman" panose="02020603050405020304" pitchFamily="18" charset="0"/>
              </a:rPr>
              <a:t>	Wondmeneh Esatu			Research Officer-ILRI</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GB" sz="2000" kern="1200" dirty="0">
                <a:solidFill>
                  <a:srgbClr val="1F4E79"/>
                </a:solidFill>
                <a:effectLst/>
                <a:latin typeface="Verdana" panose="020B0604030504040204" pitchFamily="34" charset="0"/>
                <a:ea typeface="Calibri" panose="020F0502020204030204" pitchFamily="34" charset="0"/>
                <a:cs typeface="Times New Roman" panose="02020603050405020304" pitchFamily="18" charset="0"/>
              </a:rPr>
              <a:t>	Tadelle Dessie				Principal Scientist-ILRI/Adjunct Professor-BDU</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12" descr="A close up of a logo&#10;&#10;Description generated with very high confidence">
            <a:extLst>
              <a:ext uri="{FF2B5EF4-FFF2-40B4-BE49-F238E27FC236}">
                <a16:creationId xmlns:a16="http://schemas.microsoft.com/office/drawing/2014/main" id="{CAA923AC-9B50-4775-92D9-C3723347517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88328" y="6238792"/>
            <a:ext cx="421434" cy="381603"/>
          </a:xfrm>
          <a:prstGeom prst="rect">
            <a:avLst/>
          </a:prstGeom>
        </p:spPr>
      </p:pic>
      <p:pic>
        <p:nvPicPr>
          <p:cNvPr id="14" name="Picture 13">
            <a:extLst>
              <a:ext uri="{FF2B5EF4-FFF2-40B4-BE49-F238E27FC236}">
                <a16:creationId xmlns:a16="http://schemas.microsoft.com/office/drawing/2014/main" id="{9EBDBDB3-F2F6-4ACD-A1D9-1380FA48AEE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277748" y="6197195"/>
            <a:ext cx="333528" cy="359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43608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9609B262-7C53-4B57-A321-E95D5B948E1B}"/>
              </a:ext>
            </a:extLst>
          </p:cNvPr>
          <p:cNvPicPr>
            <a:picLocks noGrp="1" noChangeAspect="1"/>
          </p:cNvPicPr>
          <p:nvPr>
            <p:ph/>
          </p:nvPr>
        </p:nvPicPr>
        <p:blipFill>
          <a:blip r:embed="rId2" cstate="email">
            <a:extLst>
              <a:ext uri="{28A0092B-C50C-407E-A947-70E740481C1C}">
                <a14:useLocalDpi xmlns:a14="http://schemas.microsoft.com/office/drawing/2010/main"/>
              </a:ext>
            </a:extLst>
          </a:blip>
          <a:stretch>
            <a:fillRect/>
          </a:stretch>
        </p:blipFill>
        <p:spPr>
          <a:xfrm>
            <a:off x="0" y="3540740"/>
            <a:ext cx="5340461" cy="3035864"/>
          </a:xfrm>
          <a:prstGeom prst="rect">
            <a:avLst/>
          </a:prstGeom>
        </p:spPr>
      </p:pic>
      <p:sp>
        <p:nvSpPr>
          <p:cNvPr id="4" name="Rectangle 3">
            <a:extLst>
              <a:ext uri="{FF2B5EF4-FFF2-40B4-BE49-F238E27FC236}">
                <a16:creationId xmlns:a16="http://schemas.microsoft.com/office/drawing/2014/main" id="{ACEF7C7A-321F-46BA-943F-F03679057BB7}"/>
              </a:ext>
            </a:extLst>
          </p:cNvPr>
          <p:cNvSpPr/>
          <p:nvPr/>
        </p:nvSpPr>
        <p:spPr>
          <a:xfrm>
            <a:off x="76200" y="293698"/>
            <a:ext cx="12115800" cy="1508105"/>
          </a:xfrm>
          <a:prstGeom prst="rect">
            <a:avLst/>
          </a:prstGeom>
        </p:spPr>
        <p:txBody>
          <a:bodyPr wrap="square">
            <a:spAutoFit/>
          </a:bodyPr>
          <a:lstStyle/>
          <a:p>
            <a:r>
              <a:rPr lang="en-US" sz="3200" dirty="0">
                <a:solidFill>
                  <a:srgbClr val="7030A0"/>
                </a:solidFill>
              </a:rPr>
              <a:t>Data: </a:t>
            </a:r>
            <a:r>
              <a:rPr lang="en-US" sz="3200" dirty="0">
                <a:solidFill>
                  <a:schemeClr val="accent1">
                    <a:lumMod val="50000"/>
                  </a:schemeClr>
                </a:solidFill>
              </a:rPr>
              <a:t>an item or event out of context, with no relation to other things</a:t>
            </a:r>
          </a:p>
          <a:p>
            <a:endParaRPr lang="en-US" sz="3200" dirty="0">
              <a:solidFill>
                <a:schemeClr val="accent1">
                  <a:lumMod val="50000"/>
                </a:schemeClr>
              </a:solidFill>
            </a:endParaRPr>
          </a:p>
          <a:p>
            <a:r>
              <a:rPr lang="en-US" sz="2800" i="1" dirty="0">
                <a:solidFill>
                  <a:schemeClr val="accent5">
                    <a:lumMod val="75000"/>
                  </a:schemeClr>
                </a:solidFill>
              </a:rPr>
              <a:t>e.g. </a:t>
            </a:r>
            <a:r>
              <a:rPr lang="en-US" sz="2800" dirty="0">
                <a:solidFill>
                  <a:schemeClr val="accent1">
                    <a:lumMod val="50000"/>
                  </a:schemeClr>
                </a:solidFill>
              </a:rPr>
              <a:t>	</a:t>
            </a:r>
            <a:r>
              <a:rPr lang="en-US" sz="2800" dirty="0">
                <a:solidFill>
                  <a:schemeClr val="accent5">
                    <a:lumMod val="75000"/>
                  </a:schemeClr>
                </a:solidFill>
              </a:rPr>
              <a:t>live-body-weight of chickens on Excel </a:t>
            </a:r>
            <a:r>
              <a:rPr lang="en-US" sz="2800" i="1" dirty="0">
                <a:solidFill>
                  <a:schemeClr val="accent5">
                    <a:lumMod val="75000"/>
                  </a:schemeClr>
                </a:solidFill>
              </a:rPr>
              <a:t>(which strain, age, context?)</a:t>
            </a:r>
          </a:p>
        </p:txBody>
      </p:sp>
      <p:pic>
        <p:nvPicPr>
          <p:cNvPr id="2" name="Picture 1">
            <a:extLst>
              <a:ext uri="{FF2B5EF4-FFF2-40B4-BE49-F238E27FC236}">
                <a16:creationId xmlns:a16="http://schemas.microsoft.com/office/drawing/2014/main" id="{70D3E896-495D-4B59-B562-36FFC3D967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21706" y="3048299"/>
            <a:ext cx="6916489" cy="3035864"/>
          </a:xfrm>
          <a:prstGeom prst="rect">
            <a:avLst/>
          </a:prstGeom>
        </p:spPr>
      </p:pic>
    </p:spTree>
    <p:extLst>
      <p:ext uri="{BB962C8B-B14F-4D97-AF65-F5344CB8AC3E}">
        <p14:creationId xmlns:p14="http://schemas.microsoft.com/office/powerpoint/2010/main" val="3038770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28D519F-502B-4BE9-B72D-84681E5F94CC}"/>
              </a:ext>
            </a:extLst>
          </p:cNvPr>
          <p:cNvSpPr>
            <a:spLocks noGrp="1"/>
          </p:cNvSpPr>
          <p:nvPr>
            <p:ph/>
          </p:nvPr>
        </p:nvSpPr>
        <p:spPr>
          <a:xfrm>
            <a:off x="0" y="183483"/>
            <a:ext cx="11525250" cy="1581150"/>
          </a:xfrm>
        </p:spPr>
        <p:txBody>
          <a:bodyPr>
            <a:normAutofit/>
          </a:bodyPr>
          <a:lstStyle/>
          <a:p>
            <a:pPr marL="0" indent="0">
              <a:buNone/>
            </a:pPr>
            <a:r>
              <a:rPr lang="en-US" sz="3200" dirty="0">
                <a:solidFill>
                  <a:srgbClr val="7030A0"/>
                </a:solidFill>
              </a:rPr>
              <a:t>Information: </a:t>
            </a:r>
            <a:r>
              <a:rPr lang="en-US" sz="3200" dirty="0">
                <a:solidFill>
                  <a:schemeClr val="accent1">
                    <a:lumMod val="50000"/>
                  </a:schemeClr>
                </a:solidFill>
              </a:rPr>
              <a:t>understanding of the relationships </a:t>
            </a:r>
          </a:p>
          <a:p>
            <a:pPr marL="0" indent="0">
              <a:buNone/>
            </a:pPr>
            <a:r>
              <a:rPr lang="en-US" i="1" dirty="0">
                <a:solidFill>
                  <a:schemeClr val="accent5">
                    <a:lumMod val="75000"/>
                  </a:schemeClr>
                </a:solidFill>
              </a:rPr>
              <a:t>e.g. </a:t>
            </a:r>
            <a:r>
              <a:rPr lang="en-US" dirty="0">
                <a:solidFill>
                  <a:schemeClr val="accent5">
                    <a:lumMod val="75000"/>
                  </a:schemeClr>
                </a:solidFill>
              </a:rPr>
              <a:t>live-body-weight of chickens across breeds &amp; environments </a:t>
            </a:r>
          </a:p>
        </p:txBody>
      </p:sp>
      <p:pic>
        <p:nvPicPr>
          <p:cNvPr id="3" name="Picture 2">
            <a:extLst>
              <a:ext uri="{FF2B5EF4-FFF2-40B4-BE49-F238E27FC236}">
                <a16:creationId xmlns:a16="http://schemas.microsoft.com/office/drawing/2014/main" id="{91A92275-2886-4877-910C-7E022D4F12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7625" y="1764633"/>
            <a:ext cx="4978459" cy="2461088"/>
          </a:xfrm>
          <a:prstGeom prst="rect">
            <a:avLst/>
          </a:prstGeom>
        </p:spPr>
      </p:pic>
      <p:pic>
        <p:nvPicPr>
          <p:cNvPr id="5" name="Picture 4" descr="A picture containing object&#10;&#10;Description automatically generated">
            <a:extLst>
              <a:ext uri="{FF2B5EF4-FFF2-40B4-BE49-F238E27FC236}">
                <a16:creationId xmlns:a16="http://schemas.microsoft.com/office/drawing/2014/main" id="{F19087B0-45F5-4195-AB4F-D746ECBB771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39450" y="725495"/>
            <a:ext cx="1062038" cy="639087"/>
          </a:xfrm>
          <a:prstGeom prst="rect">
            <a:avLst/>
          </a:prstGeom>
        </p:spPr>
      </p:pic>
      <p:pic>
        <p:nvPicPr>
          <p:cNvPr id="7" name="Picture 6" descr="A screenshot of a social media post&#10;&#10;Description automatically generated">
            <a:extLst>
              <a:ext uri="{FF2B5EF4-FFF2-40B4-BE49-F238E27FC236}">
                <a16:creationId xmlns:a16="http://schemas.microsoft.com/office/drawing/2014/main" id="{25E84E3B-C0DD-4F60-A001-E4DB10070D0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69036" y="1364582"/>
            <a:ext cx="5925339" cy="4973052"/>
          </a:xfrm>
          <a:prstGeom prst="rect">
            <a:avLst/>
          </a:prstGeom>
        </p:spPr>
      </p:pic>
    </p:spTree>
    <p:extLst>
      <p:ext uri="{BB962C8B-B14F-4D97-AF65-F5344CB8AC3E}">
        <p14:creationId xmlns:p14="http://schemas.microsoft.com/office/powerpoint/2010/main" val="3130225648"/>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A01B16-BF5C-4547-8134-FD9AE79279E5}"/>
              </a:ext>
            </a:extLst>
          </p:cNvPr>
          <p:cNvSpPr>
            <a:spLocks noGrp="1"/>
          </p:cNvSpPr>
          <p:nvPr>
            <p:ph/>
          </p:nvPr>
        </p:nvSpPr>
        <p:spPr>
          <a:xfrm>
            <a:off x="77203" y="173188"/>
            <a:ext cx="11868150" cy="4705350"/>
          </a:xfrm>
        </p:spPr>
        <p:txBody>
          <a:bodyPr>
            <a:normAutofit/>
          </a:bodyPr>
          <a:lstStyle/>
          <a:p>
            <a:pPr marL="0" indent="0">
              <a:buNone/>
            </a:pPr>
            <a:r>
              <a:rPr lang="en-US" sz="3200" dirty="0">
                <a:solidFill>
                  <a:srgbClr val="7030A0"/>
                </a:solidFill>
              </a:rPr>
              <a:t>Knowledge: </a:t>
            </a:r>
            <a:r>
              <a:rPr lang="en-US" sz="3200" dirty="0">
                <a:solidFill>
                  <a:schemeClr val="accent1">
                    <a:lumMod val="50000"/>
                  </a:schemeClr>
                </a:solidFill>
              </a:rPr>
              <a:t>understanding of patterns with high level of predictability</a:t>
            </a:r>
          </a:p>
          <a:p>
            <a:pPr marL="0" indent="0">
              <a:buNone/>
            </a:pPr>
            <a:endParaRPr lang="en-US" sz="3200" dirty="0">
              <a:solidFill>
                <a:schemeClr val="accent1">
                  <a:lumMod val="50000"/>
                </a:schemeClr>
              </a:solidFill>
            </a:endParaRPr>
          </a:p>
          <a:p>
            <a:pPr marL="0" indent="0">
              <a:buNone/>
            </a:pPr>
            <a:r>
              <a:rPr lang="en-US" i="1" dirty="0">
                <a:solidFill>
                  <a:schemeClr val="accent5">
                    <a:lumMod val="75000"/>
                  </a:schemeClr>
                </a:solidFill>
              </a:rPr>
              <a:t>e.g. </a:t>
            </a:r>
            <a:r>
              <a:rPr lang="en-US" dirty="0">
                <a:solidFill>
                  <a:schemeClr val="accent5">
                    <a:lumMod val="75000"/>
                  </a:schemeClr>
                </a:solidFill>
              </a:rPr>
              <a:t>live-body weight in dual-purpose chicken breeds increases by 20% under optimal conditions (i.e. from modeling, simulation, </a:t>
            </a:r>
            <a:r>
              <a:rPr lang="en-US" i="1" dirty="0">
                <a:solidFill>
                  <a:schemeClr val="accent5">
                    <a:lumMod val="75000"/>
                  </a:schemeClr>
                </a:solidFill>
              </a:rPr>
              <a:t>etc.)</a:t>
            </a:r>
          </a:p>
          <a:p>
            <a:pPr marL="0" indent="0">
              <a:buNone/>
            </a:pPr>
            <a:endParaRPr lang="en-US" sz="3200" dirty="0"/>
          </a:p>
        </p:txBody>
      </p:sp>
      <p:pic>
        <p:nvPicPr>
          <p:cNvPr id="3" name="Picture 2">
            <a:extLst>
              <a:ext uri="{FF2B5EF4-FFF2-40B4-BE49-F238E27FC236}">
                <a16:creationId xmlns:a16="http://schemas.microsoft.com/office/drawing/2014/main" id="{270B035D-1860-417D-967E-5F175EC8EC7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7254" y="2673016"/>
            <a:ext cx="5808746" cy="3211696"/>
          </a:xfrm>
          <a:prstGeom prst="rect">
            <a:avLst/>
          </a:prstGeom>
        </p:spPr>
      </p:pic>
      <p:pic>
        <p:nvPicPr>
          <p:cNvPr id="4" name="Picture 3">
            <a:extLst>
              <a:ext uri="{FF2B5EF4-FFF2-40B4-BE49-F238E27FC236}">
                <a16:creationId xmlns:a16="http://schemas.microsoft.com/office/drawing/2014/main" id="{54FC504C-25A4-4676-A347-0322F6B341E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19736" y="2960324"/>
            <a:ext cx="2747211" cy="3441479"/>
          </a:xfrm>
          <a:prstGeom prst="rect">
            <a:avLst/>
          </a:prstGeom>
        </p:spPr>
      </p:pic>
    </p:spTree>
    <p:extLst>
      <p:ext uri="{BB962C8B-B14F-4D97-AF65-F5344CB8AC3E}">
        <p14:creationId xmlns:p14="http://schemas.microsoft.com/office/powerpoint/2010/main" val="25004402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CCB2C5-5DEC-4926-8F54-CEBAB3996F92}"/>
              </a:ext>
            </a:extLst>
          </p:cNvPr>
          <p:cNvSpPr>
            <a:spLocks noGrp="1"/>
          </p:cNvSpPr>
          <p:nvPr>
            <p:ph/>
          </p:nvPr>
        </p:nvSpPr>
        <p:spPr>
          <a:xfrm>
            <a:off x="200024" y="76200"/>
            <a:ext cx="11468101" cy="4333875"/>
          </a:xfrm>
        </p:spPr>
        <p:txBody>
          <a:bodyPr>
            <a:normAutofit/>
          </a:bodyPr>
          <a:lstStyle/>
          <a:p>
            <a:pPr marL="0" indent="0">
              <a:buNone/>
            </a:pPr>
            <a:r>
              <a:rPr lang="en-US" sz="3200" dirty="0">
                <a:solidFill>
                  <a:srgbClr val="7030A0"/>
                </a:solidFill>
              </a:rPr>
              <a:t>Wisdom: </a:t>
            </a:r>
            <a:r>
              <a:rPr lang="en-US" sz="3200" dirty="0">
                <a:solidFill>
                  <a:schemeClr val="accent1">
                    <a:lumMod val="50000"/>
                  </a:schemeClr>
                </a:solidFill>
              </a:rPr>
              <a:t>philosophical probing of principles driving  a system –the moral, ethical codes, </a:t>
            </a:r>
            <a:r>
              <a:rPr lang="en-US" sz="3200" i="1" dirty="0">
                <a:solidFill>
                  <a:schemeClr val="accent1">
                    <a:lumMod val="50000"/>
                  </a:schemeClr>
                </a:solidFill>
              </a:rPr>
              <a:t>etc</a:t>
            </a:r>
            <a:r>
              <a:rPr lang="en-US" sz="3200" dirty="0">
                <a:solidFill>
                  <a:schemeClr val="accent1">
                    <a:lumMod val="50000"/>
                  </a:schemeClr>
                </a:solidFill>
              </a:rPr>
              <a:t>. governing livestock agriculture </a:t>
            </a:r>
          </a:p>
          <a:p>
            <a:pPr marL="0" indent="0">
              <a:buNone/>
            </a:pPr>
            <a:endParaRPr lang="en-US" sz="3200" dirty="0">
              <a:solidFill>
                <a:schemeClr val="accent1">
                  <a:lumMod val="50000"/>
                </a:schemeClr>
              </a:solidFill>
            </a:endParaRPr>
          </a:p>
          <a:p>
            <a:pPr marL="0" indent="0">
              <a:buNone/>
            </a:pPr>
            <a:r>
              <a:rPr lang="en-US" i="1" dirty="0">
                <a:solidFill>
                  <a:schemeClr val="accent5">
                    <a:lumMod val="75000"/>
                  </a:schemeClr>
                </a:solidFill>
              </a:rPr>
              <a:t>e.g. </a:t>
            </a:r>
            <a:r>
              <a:rPr lang="en-US" dirty="0">
                <a:solidFill>
                  <a:schemeClr val="accent5">
                    <a:lumMod val="75000"/>
                  </a:schemeClr>
                </a:solidFill>
              </a:rPr>
              <a:t>What is the ‘best’ chicken breed for Ethiopia?</a:t>
            </a:r>
          </a:p>
          <a:p>
            <a:pPr>
              <a:buFont typeface="Wingdings" panose="05000000000000000000" pitchFamily="2" charset="2"/>
              <a:buChar char="q"/>
            </a:pPr>
            <a:r>
              <a:rPr lang="en-US" sz="3200" dirty="0">
                <a:solidFill>
                  <a:schemeClr val="accent1">
                    <a:lumMod val="50000"/>
                  </a:schemeClr>
                </a:solidFill>
              </a:rPr>
              <a:t>  Linked with enhanced insight </a:t>
            </a:r>
          </a:p>
          <a:p>
            <a:pPr>
              <a:buFont typeface="Wingdings" panose="05000000000000000000" pitchFamily="2" charset="2"/>
              <a:buChar char="q"/>
            </a:pPr>
            <a:r>
              <a:rPr lang="en-US" sz="3200" dirty="0">
                <a:solidFill>
                  <a:schemeClr val="accent1">
                    <a:lumMod val="50000"/>
                  </a:schemeClr>
                </a:solidFill>
              </a:rPr>
              <a:t> Allows strategic decision making</a:t>
            </a:r>
          </a:p>
          <a:p>
            <a:pPr marL="0" indent="0">
              <a:buNone/>
            </a:pPr>
            <a:endParaRPr lang="en-US" sz="3200" dirty="0">
              <a:solidFill>
                <a:schemeClr val="accent1">
                  <a:lumMod val="50000"/>
                </a:schemeClr>
              </a:solidFill>
            </a:endParaRPr>
          </a:p>
          <a:p>
            <a:pPr>
              <a:buFont typeface="Wingdings" panose="05000000000000000000" pitchFamily="2" charset="2"/>
              <a:buChar char="q"/>
            </a:pPr>
            <a:endParaRPr lang="en-US" sz="3200" dirty="0">
              <a:solidFill>
                <a:schemeClr val="accent1">
                  <a:lumMod val="50000"/>
                </a:schemeClr>
              </a:solidFill>
            </a:endParaRPr>
          </a:p>
          <a:p>
            <a:pPr marL="0" indent="0">
              <a:buNone/>
            </a:pPr>
            <a:endParaRPr lang="en-US" sz="3200" dirty="0"/>
          </a:p>
        </p:txBody>
      </p:sp>
      <p:pic>
        <p:nvPicPr>
          <p:cNvPr id="3" name="Picture 2">
            <a:extLst>
              <a:ext uri="{FF2B5EF4-FFF2-40B4-BE49-F238E27FC236}">
                <a16:creationId xmlns:a16="http://schemas.microsoft.com/office/drawing/2014/main" id="{03D9D5D5-140B-49C1-A411-48716BA7985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0024" y="3216179"/>
            <a:ext cx="6290008" cy="3104160"/>
          </a:xfrm>
          <a:prstGeom prst="rect">
            <a:avLst/>
          </a:prstGeom>
        </p:spPr>
      </p:pic>
      <p:pic>
        <p:nvPicPr>
          <p:cNvPr id="7" name="Picture 6" descr="A picture containing text, newspaper, book&#10;&#10;Description automatically generated">
            <a:extLst>
              <a:ext uri="{FF2B5EF4-FFF2-40B4-BE49-F238E27FC236}">
                <a16:creationId xmlns:a16="http://schemas.microsoft.com/office/drawing/2014/main" id="{BD0D6288-5011-4044-B23F-E4CEC51774E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8525" y="3216179"/>
            <a:ext cx="4314824" cy="3236118"/>
          </a:xfrm>
          <a:prstGeom prst="rect">
            <a:avLst/>
          </a:prstGeom>
        </p:spPr>
      </p:pic>
    </p:spTree>
    <p:extLst>
      <p:ext uri="{BB962C8B-B14F-4D97-AF65-F5344CB8AC3E}">
        <p14:creationId xmlns:p14="http://schemas.microsoft.com/office/powerpoint/2010/main" val="35592721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04467-CA79-4C08-B61B-BF7D4414D803}"/>
              </a:ext>
            </a:extLst>
          </p:cNvPr>
          <p:cNvSpPr>
            <a:spLocks noGrp="1"/>
          </p:cNvSpPr>
          <p:nvPr>
            <p:ph type="title"/>
          </p:nvPr>
        </p:nvSpPr>
        <p:spPr>
          <a:xfrm>
            <a:off x="0" y="-19842"/>
            <a:ext cx="12058650" cy="848518"/>
          </a:xfrm>
          <a:solidFill>
            <a:schemeClr val="accent5">
              <a:lumMod val="60000"/>
              <a:lumOff val="40000"/>
            </a:schemeClr>
          </a:solidFill>
        </p:spPr>
        <p:txBody>
          <a:bodyPr vert="horz" lIns="91440" tIns="45720" rIns="91440" bIns="45720" rtlCol="0" anchor="b">
            <a:normAutofit/>
          </a:bodyPr>
          <a:lstStyle/>
          <a:p>
            <a:r>
              <a:rPr lang="en-US" sz="4000" dirty="0">
                <a:solidFill>
                  <a:schemeClr val="accent2">
                    <a:lumMod val="50000"/>
                  </a:schemeClr>
                </a:solidFill>
                <a:latin typeface="+mn-lt"/>
                <a:ea typeface="+mn-ea"/>
                <a:cs typeface="+mn-cs"/>
              </a:rPr>
              <a:t>I. Data in livestock genetics and breeding</a:t>
            </a:r>
          </a:p>
        </p:txBody>
      </p:sp>
      <p:sp>
        <p:nvSpPr>
          <p:cNvPr id="3" name="Content Placeholder 2">
            <a:extLst>
              <a:ext uri="{FF2B5EF4-FFF2-40B4-BE49-F238E27FC236}">
                <a16:creationId xmlns:a16="http://schemas.microsoft.com/office/drawing/2014/main" id="{8D0DCD65-82E6-4941-8DC9-410C5770FDB6}"/>
              </a:ext>
            </a:extLst>
          </p:cNvPr>
          <p:cNvSpPr>
            <a:spLocks noGrp="1"/>
          </p:cNvSpPr>
          <p:nvPr>
            <p:ph idx="1"/>
          </p:nvPr>
        </p:nvSpPr>
        <p:spPr>
          <a:xfrm>
            <a:off x="133350" y="1414464"/>
            <a:ext cx="11925300" cy="5443536"/>
          </a:xfrm>
        </p:spPr>
        <p:txBody>
          <a:bodyPr/>
          <a:lstStyle/>
          <a:p>
            <a:pPr marL="0" indent="0">
              <a:buNone/>
            </a:pPr>
            <a:r>
              <a:rPr lang="en-US" dirty="0">
                <a:solidFill>
                  <a:schemeClr val="accent1">
                    <a:lumMod val="50000"/>
                  </a:schemeClr>
                </a:solidFill>
              </a:rPr>
              <a:t>Attempts on selective breeding of Ethiopia livestock</a:t>
            </a:r>
          </a:p>
          <a:p>
            <a:pPr marL="0" indent="0">
              <a:buNone/>
            </a:pPr>
            <a:r>
              <a:rPr lang="en-US" i="1" dirty="0">
                <a:solidFill>
                  <a:schemeClr val="accent1">
                    <a:lumMod val="50000"/>
                  </a:schemeClr>
                </a:solidFill>
              </a:rPr>
              <a:t>e.g. </a:t>
            </a:r>
            <a:r>
              <a:rPr lang="en-US" dirty="0">
                <a:solidFill>
                  <a:schemeClr val="accent1">
                    <a:lumMod val="50000"/>
                  </a:schemeClr>
                </a:solidFill>
              </a:rPr>
              <a:t>Sheep (</a:t>
            </a:r>
            <a:r>
              <a:rPr lang="en-US" dirty="0" err="1">
                <a:solidFill>
                  <a:schemeClr val="accent1">
                    <a:lumMod val="50000"/>
                  </a:schemeClr>
                </a:solidFill>
              </a:rPr>
              <a:t>Menze</a:t>
            </a:r>
            <a:r>
              <a:rPr lang="en-US" dirty="0">
                <a:solidFill>
                  <a:schemeClr val="accent1">
                    <a:lumMod val="50000"/>
                  </a:schemeClr>
                </a:solidFill>
              </a:rPr>
              <a:t>, </a:t>
            </a:r>
            <a:r>
              <a:rPr lang="en-US" dirty="0" err="1">
                <a:solidFill>
                  <a:schemeClr val="accent1">
                    <a:lumMod val="50000"/>
                  </a:schemeClr>
                </a:solidFill>
              </a:rPr>
              <a:t>Washera</a:t>
            </a:r>
            <a:r>
              <a:rPr lang="en-US" dirty="0">
                <a:solidFill>
                  <a:schemeClr val="accent1">
                    <a:lumMod val="50000"/>
                  </a:schemeClr>
                </a:solidFill>
              </a:rPr>
              <a:t>, Bonga); chicken (</a:t>
            </a:r>
            <a:r>
              <a:rPr lang="en-US" dirty="0" err="1">
                <a:solidFill>
                  <a:schemeClr val="accent1">
                    <a:lumMod val="50000"/>
                  </a:schemeClr>
                </a:solidFill>
              </a:rPr>
              <a:t>Horro</a:t>
            </a:r>
            <a:r>
              <a:rPr lang="en-US" dirty="0">
                <a:solidFill>
                  <a:schemeClr val="accent1">
                    <a:lumMod val="50000"/>
                  </a:schemeClr>
                </a:solidFill>
              </a:rPr>
              <a:t>)</a:t>
            </a:r>
          </a:p>
          <a:p>
            <a:pPr>
              <a:buFont typeface="Wingdings" panose="05000000000000000000" pitchFamily="2" charset="2"/>
              <a:buChar char="q"/>
            </a:pPr>
            <a:endParaRPr lang="en-US" dirty="0">
              <a:solidFill>
                <a:srgbClr val="7030A0"/>
              </a:solidFill>
            </a:endParaRPr>
          </a:p>
          <a:p>
            <a:pPr marL="0" indent="0">
              <a:buNone/>
            </a:pPr>
            <a:r>
              <a:rPr lang="en-US" dirty="0">
                <a:solidFill>
                  <a:srgbClr val="7030A0"/>
                </a:solidFill>
              </a:rPr>
              <a:t>Improved </a:t>
            </a:r>
            <a:r>
              <a:rPr lang="en-US" dirty="0" err="1">
                <a:solidFill>
                  <a:srgbClr val="7030A0"/>
                </a:solidFill>
              </a:rPr>
              <a:t>Horro</a:t>
            </a:r>
            <a:r>
              <a:rPr lang="en-US" dirty="0">
                <a:solidFill>
                  <a:srgbClr val="7030A0"/>
                </a:solidFill>
              </a:rPr>
              <a:t> chickens (G6) on mass selection:</a:t>
            </a:r>
          </a:p>
          <a:p>
            <a:pPr marL="0" indent="0">
              <a:buNone/>
            </a:pPr>
            <a:r>
              <a:rPr lang="en-US" dirty="0">
                <a:solidFill>
                  <a:schemeClr val="accent1">
                    <a:lumMod val="50000"/>
                  </a:schemeClr>
                </a:solidFill>
              </a:rPr>
              <a:t>Egg production at 45-weeks-of-age: 35     80 (128%)</a:t>
            </a:r>
          </a:p>
          <a:p>
            <a:pPr marL="0" indent="0">
              <a:buNone/>
            </a:pPr>
            <a:r>
              <a:rPr lang="en-US" dirty="0">
                <a:solidFill>
                  <a:schemeClr val="accent1">
                    <a:lumMod val="50000"/>
                  </a:schemeClr>
                </a:solidFill>
              </a:rPr>
              <a:t>Body weight-at-16-weeks: 621     1215 grams (95.6%)   </a:t>
            </a:r>
          </a:p>
          <a:p>
            <a:pPr marL="0" indent="0">
              <a:buNone/>
            </a:pPr>
            <a:r>
              <a:rPr lang="en-US" dirty="0">
                <a:solidFill>
                  <a:schemeClr val="accent1">
                    <a:lumMod val="50000"/>
                  </a:schemeClr>
                </a:solidFill>
              </a:rPr>
              <a:t>                                                    </a:t>
            </a:r>
          </a:p>
          <a:p>
            <a:pPr>
              <a:buFont typeface="Wingdings" panose="05000000000000000000" pitchFamily="2" charset="2"/>
              <a:buChar char="q"/>
            </a:pPr>
            <a:r>
              <a:rPr lang="en-US" dirty="0">
                <a:solidFill>
                  <a:schemeClr val="accent1">
                    <a:lumMod val="50000"/>
                  </a:schemeClr>
                </a:solidFill>
              </a:rPr>
              <a:t> More data(pedigree, genomic information)</a:t>
            </a:r>
          </a:p>
          <a:p>
            <a:pPr>
              <a:buFont typeface="Wingdings" panose="05000000000000000000" pitchFamily="2" charset="2"/>
              <a:buChar char="q"/>
            </a:pPr>
            <a:r>
              <a:rPr lang="en-US" dirty="0">
                <a:solidFill>
                  <a:schemeClr val="accent1">
                    <a:lumMod val="50000"/>
                  </a:schemeClr>
                </a:solidFill>
              </a:rPr>
              <a:t> Higher genetic gain (better accuracy of selection)</a:t>
            </a:r>
          </a:p>
          <a:p>
            <a:pPr marL="0" indent="0">
              <a:buNone/>
            </a:pPr>
            <a:endParaRPr lang="en-US" dirty="0"/>
          </a:p>
        </p:txBody>
      </p:sp>
      <p:pic>
        <p:nvPicPr>
          <p:cNvPr id="5" name="Picture 4">
            <a:extLst>
              <a:ext uri="{FF2B5EF4-FFF2-40B4-BE49-F238E27FC236}">
                <a16:creationId xmlns:a16="http://schemas.microsoft.com/office/drawing/2014/main" id="{8ADA0F12-AF4F-4BBC-BB6A-0528CA1A61D4}"/>
              </a:ext>
            </a:extLst>
          </p:cNvPr>
          <p:cNvPicPr>
            <a:picLocks noChangeAspect="1"/>
          </p:cNvPicPr>
          <p:nvPr/>
        </p:nvPicPr>
        <p:blipFill>
          <a:blip r:embed="rId2"/>
          <a:stretch>
            <a:fillRect/>
          </a:stretch>
        </p:blipFill>
        <p:spPr>
          <a:xfrm>
            <a:off x="8577764" y="1414464"/>
            <a:ext cx="3057525" cy="2228850"/>
          </a:xfrm>
          <a:prstGeom prst="rect">
            <a:avLst/>
          </a:prstGeom>
        </p:spPr>
      </p:pic>
      <p:cxnSp>
        <p:nvCxnSpPr>
          <p:cNvPr id="9" name="Straight Arrow Connector 8">
            <a:extLst>
              <a:ext uri="{FF2B5EF4-FFF2-40B4-BE49-F238E27FC236}">
                <a16:creationId xmlns:a16="http://schemas.microsoft.com/office/drawing/2014/main" id="{5B8B6D0E-9F15-4279-8D67-9AA884C8AE9D}"/>
              </a:ext>
            </a:extLst>
          </p:cNvPr>
          <p:cNvCxnSpPr>
            <a:cxnSpLocks/>
          </p:cNvCxnSpPr>
          <p:nvPr/>
        </p:nvCxnSpPr>
        <p:spPr>
          <a:xfrm>
            <a:off x="4588042" y="4203035"/>
            <a:ext cx="3208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C674CF5-7C51-44CD-84C5-4C63A9D748CD}"/>
              </a:ext>
            </a:extLst>
          </p:cNvPr>
          <p:cNvCxnSpPr>
            <a:cxnSpLocks/>
          </p:cNvCxnSpPr>
          <p:nvPr/>
        </p:nvCxnSpPr>
        <p:spPr>
          <a:xfrm>
            <a:off x="5815262" y="3665628"/>
            <a:ext cx="3208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044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CFBEC1-0D94-49F1-9A89-CE5E57034246}"/>
              </a:ext>
            </a:extLst>
          </p:cNvPr>
          <p:cNvSpPr>
            <a:spLocks noGrp="1"/>
          </p:cNvSpPr>
          <p:nvPr>
            <p:ph idx="1"/>
          </p:nvPr>
        </p:nvSpPr>
        <p:spPr>
          <a:xfrm>
            <a:off x="114300" y="352926"/>
            <a:ext cx="7324725" cy="6257424"/>
          </a:xfrm>
        </p:spPr>
        <p:txBody>
          <a:bodyPr/>
          <a:lstStyle/>
          <a:p>
            <a:pPr>
              <a:buFont typeface="Wingdings" panose="05000000000000000000" pitchFamily="2" charset="2"/>
              <a:buChar char="q"/>
            </a:pPr>
            <a:r>
              <a:rPr lang="en-US" dirty="0">
                <a:solidFill>
                  <a:schemeClr val="accent1">
                    <a:lumMod val="50000"/>
                  </a:schemeClr>
                </a:solidFill>
              </a:rPr>
              <a:t>Animal identification, recording, evaluation and data management should be planned and executed in line with  the global standard for livestock data recording (</a:t>
            </a:r>
            <a:r>
              <a:rPr lang="en-US" dirty="0">
                <a:solidFill>
                  <a:schemeClr val="accent1">
                    <a:lumMod val="50000"/>
                  </a:schemeClr>
                </a:solidFill>
                <a:hlinkClick r:id="rId2">
                  <a:extLst>
                    <a:ext uri="{A12FA001-AC4F-418D-AE19-62706E023703}">
                      <ahyp:hlinkClr xmlns:ahyp="http://schemas.microsoft.com/office/drawing/2018/hyperlinkcolor" val="tx"/>
                    </a:ext>
                  </a:extLst>
                </a:hlinkClick>
              </a:rPr>
              <a:t>https://www.icar.org/</a:t>
            </a:r>
            <a:r>
              <a:rPr lang="en-US" dirty="0">
                <a:solidFill>
                  <a:schemeClr val="accent1">
                    <a:lumMod val="50000"/>
                  </a:schemeClr>
                </a:solidFill>
              </a:rPr>
              <a:t>)</a:t>
            </a:r>
          </a:p>
          <a:p>
            <a:pPr marL="0" indent="0">
              <a:buNone/>
            </a:pPr>
            <a:endParaRPr lang="en-US" dirty="0">
              <a:solidFill>
                <a:schemeClr val="accent1">
                  <a:lumMod val="50000"/>
                </a:schemeClr>
              </a:solidFill>
            </a:endParaRPr>
          </a:p>
          <a:p>
            <a:pPr>
              <a:buFont typeface="Wingdings" panose="05000000000000000000" pitchFamily="2" charset="2"/>
              <a:buChar char="q"/>
            </a:pPr>
            <a:r>
              <a:rPr lang="en-US" dirty="0">
                <a:solidFill>
                  <a:schemeClr val="accent1">
                    <a:lumMod val="50000"/>
                  </a:schemeClr>
                </a:solidFill>
              </a:rPr>
              <a:t>The National Animal Genetic Improvement Institute (NAGII) plays key roles. </a:t>
            </a:r>
          </a:p>
        </p:txBody>
      </p:sp>
      <p:sp>
        <p:nvSpPr>
          <p:cNvPr id="5" name="Title 1">
            <a:extLst>
              <a:ext uri="{FF2B5EF4-FFF2-40B4-BE49-F238E27FC236}">
                <a16:creationId xmlns:a16="http://schemas.microsoft.com/office/drawing/2014/main" id="{C3B27646-2C29-4F80-9659-6B1954C943F0}"/>
              </a:ext>
            </a:extLst>
          </p:cNvPr>
          <p:cNvSpPr txBox="1">
            <a:spLocks/>
          </p:cNvSpPr>
          <p:nvPr/>
        </p:nvSpPr>
        <p:spPr>
          <a:xfrm>
            <a:off x="114300" y="142875"/>
            <a:ext cx="11068049" cy="9334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4000" dirty="0"/>
          </a:p>
        </p:txBody>
      </p:sp>
      <p:pic>
        <p:nvPicPr>
          <p:cNvPr id="4" name="Picture 3">
            <a:extLst>
              <a:ext uri="{FF2B5EF4-FFF2-40B4-BE49-F238E27FC236}">
                <a16:creationId xmlns:a16="http://schemas.microsoft.com/office/drawing/2014/main" id="{8AE3BFA5-E6F0-473D-A99D-6E9C050D3AA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02189" y="1225788"/>
            <a:ext cx="4575510" cy="1402830"/>
          </a:xfrm>
          <a:prstGeom prst="rect">
            <a:avLst/>
          </a:prstGeom>
        </p:spPr>
      </p:pic>
      <p:pic>
        <p:nvPicPr>
          <p:cNvPr id="8" name="Picture 7">
            <a:extLst>
              <a:ext uri="{FF2B5EF4-FFF2-40B4-BE49-F238E27FC236}">
                <a16:creationId xmlns:a16="http://schemas.microsoft.com/office/drawing/2014/main" id="{3EE82340-4D21-419C-AEA2-93BB1E0F071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182349" y="2980563"/>
            <a:ext cx="951376" cy="1068212"/>
          </a:xfrm>
          <a:prstGeom prst="rect">
            <a:avLst/>
          </a:prstGeom>
        </p:spPr>
      </p:pic>
      <p:pic>
        <p:nvPicPr>
          <p:cNvPr id="9" name="Picture 8">
            <a:extLst>
              <a:ext uri="{FF2B5EF4-FFF2-40B4-BE49-F238E27FC236}">
                <a16:creationId xmlns:a16="http://schemas.microsoft.com/office/drawing/2014/main" id="{D722631D-A6E7-479C-8020-527AB3A047E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09322" y="3000941"/>
            <a:ext cx="1015669" cy="1033646"/>
          </a:xfrm>
          <a:prstGeom prst="rect">
            <a:avLst/>
          </a:prstGeom>
        </p:spPr>
      </p:pic>
      <p:pic>
        <p:nvPicPr>
          <p:cNvPr id="10" name="Picture 9">
            <a:extLst>
              <a:ext uri="{FF2B5EF4-FFF2-40B4-BE49-F238E27FC236}">
                <a16:creationId xmlns:a16="http://schemas.microsoft.com/office/drawing/2014/main" id="{2BB5D5CD-7A83-41E7-9886-7456562AA6B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015663" y="3015128"/>
            <a:ext cx="942975" cy="1033646"/>
          </a:xfrm>
          <a:prstGeom prst="rect">
            <a:avLst/>
          </a:prstGeom>
        </p:spPr>
      </p:pic>
      <p:pic>
        <p:nvPicPr>
          <p:cNvPr id="11" name="Picture 10">
            <a:extLst>
              <a:ext uri="{FF2B5EF4-FFF2-40B4-BE49-F238E27FC236}">
                <a16:creationId xmlns:a16="http://schemas.microsoft.com/office/drawing/2014/main" id="{CE817B81-6137-4027-9C65-83FCA88524E6}"/>
              </a:ext>
            </a:extLst>
          </p:cNvPr>
          <p:cNvPicPr>
            <a:picLocks noChangeAspect="1"/>
          </p:cNvPicPr>
          <p:nvPr/>
        </p:nvPicPr>
        <p:blipFill>
          <a:blip r:embed="rId7"/>
          <a:stretch>
            <a:fillRect/>
          </a:stretch>
        </p:blipFill>
        <p:spPr>
          <a:xfrm>
            <a:off x="10099006" y="2997440"/>
            <a:ext cx="942975" cy="1095375"/>
          </a:xfrm>
          <a:prstGeom prst="rect">
            <a:avLst/>
          </a:prstGeom>
        </p:spPr>
      </p:pic>
    </p:spTree>
    <p:extLst>
      <p:ext uri="{BB962C8B-B14F-4D97-AF65-F5344CB8AC3E}">
        <p14:creationId xmlns:p14="http://schemas.microsoft.com/office/powerpoint/2010/main" val="477399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C750ED-2E7E-44F0-867A-75907E85A060}"/>
              </a:ext>
            </a:extLst>
          </p:cNvPr>
          <p:cNvSpPr>
            <a:spLocks noGrp="1"/>
          </p:cNvSpPr>
          <p:nvPr>
            <p:ph idx="1"/>
          </p:nvPr>
        </p:nvSpPr>
        <p:spPr>
          <a:xfrm>
            <a:off x="0" y="631372"/>
            <a:ext cx="12192000" cy="6208374"/>
          </a:xfrm>
        </p:spPr>
        <p:txBody>
          <a:bodyPr/>
          <a:lstStyle/>
          <a:p>
            <a:pPr marL="0" indent="0" algn="just">
              <a:buNone/>
            </a:pPr>
            <a:endParaRPr lang="en-US" sz="3200" dirty="0">
              <a:solidFill>
                <a:schemeClr val="accent1">
                  <a:lumMod val="50000"/>
                </a:schemeClr>
              </a:solidFill>
            </a:endParaRPr>
          </a:p>
          <a:p>
            <a:pPr marL="0" indent="0" algn="just">
              <a:buNone/>
            </a:pPr>
            <a:r>
              <a:rPr lang="en-US" sz="3200" dirty="0">
                <a:solidFill>
                  <a:schemeClr val="accent1">
                    <a:lumMod val="50000"/>
                  </a:schemeClr>
                </a:solidFill>
              </a:rPr>
              <a:t>ACGG (2015-2019) is a platform for testing chicken strains for adaptation, egg and meat production performance  &amp; likability in Ethiopia, Nigeria, &amp; Tanzania</a:t>
            </a:r>
          </a:p>
          <a:p>
            <a:pPr marL="0" indent="0">
              <a:buNone/>
            </a:pPr>
            <a:endParaRPr lang="en-US" dirty="0">
              <a:solidFill>
                <a:schemeClr val="accent1">
                  <a:lumMod val="50000"/>
                </a:schemeClr>
              </a:solidFill>
            </a:endParaRPr>
          </a:p>
        </p:txBody>
      </p:sp>
      <p:sp>
        <p:nvSpPr>
          <p:cNvPr id="11" name="Title 1">
            <a:extLst>
              <a:ext uri="{FF2B5EF4-FFF2-40B4-BE49-F238E27FC236}">
                <a16:creationId xmlns:a16="http://schemas.microsoft.com/office/drawing/2014/main" id="{3D0B55EE-D567-499D-AD2A-C02A1A9C2C98}"/>
              </a:ext>
            </a:extLst>
          </p:cNvPr>
          <p:cNvSpPr>
            <a:spLocks noGrp="1"/>
          </p:cNvSpPr>
          <p:nvPr>
            <p:ph type="title"/>
          </p:nvPr>
        </p:nvSpPr>
        <p:spPr>
          <a:xfrm>
            <a:off x="0" y="-206335"/>
            <a:ext cx="11004884" cy="1521787"/>
          </a:xfrm>
        </p:spPr>
        <p:txBody>
          <a:bodyPr/>
          <a:lstStyle/>
          <a:p>
            <a:r>
              <a:rPr lang="en-US" sz="4000" dirty="0">
                <a:solidFill>
                  <a:schemeClr val="accent2">
                    <a:lumMod val="50000"/>
                  </a:schemeClr>
                </a:solidFill>
                <a:latin typeface="+mn-lt"/>
                <a:ea typeface="+mn-ea"/>
                <a:cs typeface="+mn-cs"/>
              </a:rPr>
              <a:t>African Chickens Genetic Gains (ACGG)</a:t>
            </a:r>
          </a:p>
        </p:txBody>
      </p:sp>
      <p:pic>
        <p:nvPicPr>
          <p:cNvPr id="12" name="Picture 11">
            <a:extLst>
              <a:ext uri="{FF2B5EF4-FFF2-40B4-BE49-F238E27FC236}">
                <a16:creationId xmlns:a16="http://schemas.microsoft.com/office/drawing/2014/main" id="{B1E8CFE9-BA95-4DCB-BE1F-33C21670ED0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95875" y="2153159"/>
            <a:ext cx="3150770" cy="4215125"/>
          </a:xfrm>
          <a:prstGeom prst="rect">
            <a:avLst/>
          </a:prstGeom>
        </p:spPr>
      </p:pic>
    </p:spTree>
    <p:extLst>
      <p:ext uri="{BB962C8B-B14F-4D97-AF65-F5344CB8AC3E}">
        <p14:creationId xmlns:p14="http://schemas.microsoft.com/office/powerpoint/2010/main" val="17989196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57350" y="1181772"/>
            <a:ext cx="8172450" cy="5544466"/>
          </a:xfrm>
          <a:prstGeom prst="rect">
            <a:avLst/>
          </a:prstGeom>
          <a:noFill/>
          <a:ln w="9525">
            <a:noFill/>
            <a:miter lim="800000"/>
            <a:headEnd/>
            <a:tailEnd/>
          </a:ln>
        </p:spPr>
      </p:pic>
      <p:sp>
        <p:nvSpPr>
          <p:cNvPr id="9218" name="Text Placeholder 2"/>
          <p:cNvSpPr>
            <a:spLocks noGrp="1"/>
          </p:cNvSpPr>
          <p:nvPr>
            <p:ph type="body" sz="quarter" idx="11"/>
          </p:nvPr>
        </p:nvSpPr>
        <p:spPr bwMode="auto">
          <a:xfrm>
            <a:off x="104273" y="163337"/>
            <a:ext cx="11983453" cy="821072"/>
          </a:xfrm>
          <a:solidFill>
            <a:schemeClr val="accent1"/>
          </a:solidFill>
          <a:ln>
            <a:solidFill>
              <a:schemeClr val="accent5">
                <a:lumMod val="50000"/>
              </a:schemeClr>
            </a:solidFill>
            <a:miter lim="800000"/>
            <a:headEnd/>
            <a:tailEnd/>
          </a:ln>
        </p:spPr>
        <p:txBody>
          <a:bodyPr vert="horz" wrap="square" lIns="91440" tIns="45720" rIns="91440" bIns="45720" numCol="1" rtlCol="0" anchor="t" anchorCtr="0" compatLnSpc="1">
            <a:prstTxWarp prst="textNoShape">
              <a:avLst/>
            </a:prstTxWarp>
            <a:normAutofit/>
          </a:bodyPr>
          <a:lstStyle/>
          <a:p>
            <a:pPr algn="ctr" eaLnBrk="1" hangingPunct="1"/>
            <a:r>
              <a:rPr lang="en-US" altLang="en-US" dirty="0">
                <a:solidFill>
                  <a:schemeClr val="bg1"/>
                </a:solidFill>
              </a:rPr>
              <a:t>ODK Data Collection &amp; Processing</a:t>
            </a:r>
          </a:p>
        </p:txBody>
      </p:sp>
      <p:sp>
        <p:nvSpPr>
          <p:cNvPr id="5" name="TextBox 4"/>
          <p:cNvSpPr txBox="1"/>
          <p:nvPr/>
        </p:nvSpPr>
        <p:spPr bwMode="auto">
          <a:xfrm>
            <a:off x="6705600" y="1707098"/>
            <a:ext cx="3429000" cy="50270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3000" b="1" dirty="0">
                <a:solidFill>
                  <a:srgbClr val="FFFFFF"/>
                </a:solidFill>
              </a:rPr>
              <a:t>ILRI Cloud Servers </a:t>
            </a:r>
            <a:r>
              <a:rPr lang="en-US" sz="2400" b="1" dirty="0">
                <a:solidFill>
                  <a:srgbClr val="FFFFFF"/>
                </a:solidFill>
              </a:rPr>
              <a:t> </a:t>
            </a:r>
          </a:p>
        </p:txBody>
      </p:sp>
      <p:sp>
        <p:nvSpPr>
          <p:cNvPr id="6" name="TextBox 5"/>
          <p:cNvSpPr txBox="1"/>
          <p:nvPr/>
        </p:nvSpPr>
        <p:spPr bwMode="auto">
          <a:xfrm>
            <a:off x="6934200" y="4678898"/>
            <a:ext cx="2667000" cy="502702"/>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3000" b="1" dirty="0">
                <a:solidFill>
                  <a:srgbClr val="FFFFFF"/>
                </a:solidFill>
              </a:rPr>
              <a:t>Data Users </a:t>
            </a:r>
          </a:p>
        </p:txBody>
      </p:sp>
      <p:sp>
        <p:nvSpPr>
          <p:cNvPr id="7" name="TextBox 6"/>
          <p:cNvSpPr txBox="1"/>
          <p:nvPr/>
        </p:nvSpPr>
        <p:spPr bwMode="auto">
          <a:xfrm>
            <a:off x="1752600" y="4069298"/>
            <a:ext cx="2819400" cy="502702"/>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3000" b="1" dirty="0">
                <a:solidFill>
                  <a:srgbClr val="FFFFFF"/>
                </a:solidFill>
              </a:rPr>
              <a:t>ODK Collect  </a:t>
            </a:r>
          </a:p>
        </p:txBody>
      </p:sp>
      <p:sp>
        <p:nvSpPr>
          <p:cNvPr id="8" name="TextBox 7"/>
          <p:cNvSpPr txBox="1"/>
          <p:nvPr/>
        </p:nvSpPr>
        <p:spPr bwMode="auto">
          <a:xfrm>
            <a:off x="2438400" y="2819400"/>
            <a:ext cx="2514600" cy="91307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ts val="3200"/>
              </a:lnSpc>
            </a:pPr>
            <a:r>
              <a:rPr lang="en-US" sz="2400" b="1" dirty="0">
                <a:solidFill>
                  <a:schemeClr val="accent2"/>
                </a:solidFill>
              </a:rPr>
              <a:t>Design XLS compatible forms   </a:t>
            </a:r>
          </a:p>
        </p:txBody>
      </p:sp>
      <p:sp>
        <p:nvSpPr>
          <p:cNvPr id="9" name="TextBox 8"/>
          <p:cNvSpPr txBox="1"/>
          <p:nvPr/>
        </p:nvSpPr>
        <p:spPr bwMode="auto">
          <a:xfrm>
            <a:off x="8810063" y="2209800"/>
            <a:ext cx="1866900" cy="46782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square" rtlCol="0">
            <a:spAutoFit/>
          </a:bodyPr>
          <a:lstStyle/>
          <a:p>
            <a:pPr algn="ctr">
              <a:lnSpc>
                <a:spcPts val="3200"/>
              </a:lnSpc>
            </a:pPr>
            <a:r>
              <a:rPr lang="en-US" sz="2000" b="1" dirty="0">
                <a:solidFill>
                  <a:srgbClr val="FFFFFF"/>
                </a:solidFill>
              </a:rPr>
              <a:t>MySQL Server </a:t>
            </a:r>
          </a:p>
        </p:txBody>
      </p:sp>
      <p:sp>
        <p:nvSpPr>
          <p:cNvPr id="10" name="TextBox 9"/>
          <p:cNvSpPr txBox="1"/>
          <p:nvPr/>
        </p:nvSpPr>
        <p:spPr bwMode="auto">
          <a:xfrm>
            <a:off x="6477000" y="2209800"/>
            <a:ext cx="2333063" cy="467820"/>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rtlCol="0">
            <a:spAutoFit/>
          </a:bodyPr>
          <a:lstStyle>
            <a:defPPr>
              <a:defRPr lang="en-US"/>
            </a:defPPr>
            <a:lvl1pPr algn="ctr">
              <a:lnSpc>
                <a:spcPts val="3200"/>
              </a:lnSpc>
              <a:defRPr sz="2000" b="1">
                <a:solidFill>
                  <a:srgbClr val="FFFFFF"/>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Aggregation Server </a:t>
            </a:r>
          </a:p>
        </p:txBody>
      </p:sp>
      <p:pic>
        <p:nvPicPr>
          <p:cNvPr id="12" name="Picture 11"/>
          <p:cNvPicPr/>
          <p:nvPr/>
        </p:nvPicPr>
        <p:blipFill rotWithShape="1">
          <a:blip r:embed="rId4" cstate="email">
            <a:extLst>
              <a:ext uri="{28A0092B-C50C-407E-A947-70E740481C1C}">
                <a14:useLocalDpi xmlns:a14="http://schemas.microsoft.com/office/drawing/2010/main"/>
              </a:ext>
            </a:extLst>
          </a:blip>
          <a:srcRect/>
          <a:stretch/>
        </p:blipFill>
        <p:spPr bwMode="auto">
          <a:xfrm>
            <a:off x="6934200" y="4017862"/>
            <a:ext cx="2667000" cy="2382938"/>
          </a:xfrm>
          <a:prstGeom prst="rect">
            <a:avLst/>
          </a:prstGeom>
          <a:ln>
            <a:noFill/>
          </a:ln>
          <a:extLst>
            <a:ext uri="{53640926-AAD7-44D8-BBD7-CCE9431645EC}">
              <a14:shadowObscured xmlns:a14="http://schemas.microsoft.com/office/drawing/2010/main"/>
            </a:ext>
          </a:extLst>
        </p:spPr>
      </p:pic>
      <p:sp>
        <p:nvSpPr>
          <p:cNvPr id="15" name="TextBox 14"/>
          <p:cNvSpPr txBox="1"/>
          <p:nvPr/>
        </p:nvSpPr>
        <p:spPr bwMode="auto">
          <a:xfrm>
            <a:off x="7772400" y="3170353"/>
            <a:ext cx="1581150" cy="91307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ts val="3200"/>
              </a:lnSpc>
            </a:pPr>
            <a:r>
              <a:rPr lang="en-US" sz="2400" b="1" dirty="0">
                <a:solidFill>
                  <a:schemeClr val="accent2"/>
                </a:solidFill>
              </a:rPr>
              <a:t>Download </a:t>
            </a:r>
            <a:r>
              <a:rPr lang="en-US" sz="2400" b="1" dirty="0" err="1">
                <a:solidFill>
                  <a:schemeClr val="accent2"/>
                </a:solidFill>
              </a:rPr>
              <a:t>json</a:t>
            </a:r>
            <a:r>
              <a:rPr lang="en-US" sz="2400" b="1" dirty="0">
                <a:solidFill>
                  <a:schemeClr val="accent2"/>
                </a:solidFill>
              </a:rPr>
              <a:t> data</a:t>
            </a:r>
          </a:p>
        </p:txBody>
      </p:sp>
      <p:sp>
        <p:nvSpPr>
          <p:cNvPr id="17" name="TextBox 16"/>
          <p:cNvSpPr txBox="1"/>
          <p:nvPr/>
        </p:nvSpPr>
        <p:spPr bwMode="auto">
          <a:xfrm>
            <a:off x="8016240" y="4419600"/>
            <a:ext cx="1337310" cy="481350"/>
          </a:xfrm>
          <a:prstGeom prst="rect">
            <a:avLst/>
          </a:prstGeom>
          <a:solidFill>
            <a:srgbClr val="FFFF00"/>
          </a:solidFill>
          <a:ln>
            <a:noFill/>
          </a:ln>
        </p:spPr>
        <p:txBody>
          <a:bodyPr wrap="square" rtlCol="0">
            <a:spAutoFit/>
          </a:bodyPr>
          <a:lstStyle/>
          <a:p>
            <a:pPr algn="ctr">
              <a:lnSpc>
                <a:spcPts val="3200"/>
              </a:lnSpc>
            </a:pPr>
            <a:r>
              <a:rPr lang="en-US" sz="2400" b="1" dirty="0">
                <a:solidFill>
                  <a:schemeClr val="accent2"/>
                </a:solidFill>
              </a:rPr>
              <a:t>MySQL</a:t>
            </a:r>
          </a:p>
        </p:txBody>
      </p:sp>
      <p:sp>
        <p:nvSpPr>
          <p:cNvPr id="18" name="TextBox 17"/>
          <p:cNvSpPr txBox="1"/>
          <p:nvPr/>
        </p:nvSpPr>
        <p:spPr bwMode="auto">
          <a:xfrm>
            <a:off x="7505700" y="5487730"/>
            <a:ext cx="2781300" cy="91307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2400" b="1" dirty="0">
                <a:solidFill>
                  <a:schemeClr val="accent2"/>
                </a:solidFill>
              </a:rPr>
              <a:t>Processing </a:t>
            </a:r>
            <a:r>
              <a:rPr lang="en-US" sz="2400" b="1" dirty="0" err="1">
                <a:solidFill>
                  <a:schemeClr val="accent2"/>
                </a:solidFill>
              </a:rPr>
              <a:t>json</a:t>
            </a:r>
            <a:r>
              <a:rPr lang="en-US" sz="2400" b="1" dirty="0">
                <a:solidFill>
                  <a:schemeClr val="accent2"/>
                </a:solidFill>
              </a:rPr>
              <a:t> data files to MySQL</a:t>
            </a:r>
          </a:p>
        </p:txBody>
      </p:sp>
      <p:sp>
        <p:nvSpPr>
          <p:cNvPr id="2" name="Oval 1"/>
          <p:cNvSpPr/>
          <p:nvPr/>
        </p:nvSpPr>
        <p:spPr>
          <a:xfrm>
            <a:off x="6901703" y="3025264"/>
            <a:ext cx="628650" cy="58751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6</a:t>
            </a:r>
          </a:p>
        </p:txBody>
      </p:sp>
      <p:sp>
        <p:nvSpPr>
          <p:cNvPr id="19" name="Oval 18"/>
          <p:cNvSpPr/>
          <p:nvPr/>
        </p:nvSpPr>
        <p:spPr>
          <a:xfrm>
            <a:off x="6781800" y="5525274"/>
            <a:ext cx="685800" cy="64692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7</a:t>
            </a:r>
          </a:p>
        </p:txBody>
      </p:sp>
      <p:sp>
        <p:nvSpPr>
          <p:cNvPr id="20" name="Oval 19"/>
          <p:cNvSpPr/>
          <p:nvPr/>
        </p:nvSpPr>
        <p:spPr>
          <a:xfrm>
            <a:off x="5943600" y="4419600"/>
            <a:ext cx="685800" cy="62462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5</a:t>
            </a:r>
          </a:p>
        </p:txBody>
      </p:sp>
      <p:sp>
        <p:nvSpPr>
          <p:cNvPr id="21" name="Oval 20"/>
          <p:cNvSpPr/>
          <p:nvPr/>
        </p:nvSpPr>
        <p:spPr>
          <a:xfrm>
            <a:off x="2133600" y="6019800"/>
            <a:ext cx="685800" cy="63896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4</a:t>
            </a:r>
          </a:p>
        </p:txBody>
      </p:sp>
      <p:sp>
        <p:nvSpPr>
          <p:cNvPr id="22" name="Oval 21"/>
          <p:cNvSpPr/>
          <p:nvPr/>
        </p:nvSpPr>
        <p:spPr>
          <a:xfrm>
            <a:off x="4863129" y="1470220"/>
            <a:ext cx="609600" cy="58684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2</a:t>
            </a:r>
          </a:p>
        </p:txBody>
      </p:sp>
      <p:sp>
        <p:nvSpPr>
          <p:cNvPr id="23" name="Oval 22"/>
          <p:cNvSpPr/>
          <p:nvPr/>
        </p:nvSpPr>
        <p:spPr>
          <a:xfrm>
            <a:off x="5196840" y="3254514"/>
            <a:ext cx="594360" cy="55548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3</a:t>
            </a:r>
          </a:p>
        </p:txBody>
      </p:sp>
      <p:sp>
        <p:nvSpPr>
          <p:cNvPr id="24" name="Oval 23"/>
          <p:cNvSpPr/>
          <p:nvPr/>
        </p:nvSpPr>
        <p:spPr>
          <a:xfrm>
            <a:off x="1752600" y="2819400"/>
            <a:ext cx="685800" cy="685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1</a:t>
            </a:r>
          </a:p>
        </p:txBody>
      </p:sp>
      <p:cxnSp>
        <p:nvCxnSpPr>
          <p:cNvPr id="4" name="Straight Arrow Connector 3"/>
          <p:cNvCxnSpPr/>
          <p:nvPr/>
        </p:nvCxnSpPr>
        <p:spPr>
          <a:xfrm flipV="1">
            <a:off x="9601200" y="2677620"/>
            <a:ext cx="381000" cy="1741980"/>
          </a:xfrm>
          <a:prstGeom prst="straightConnector1">
            <a:avLst/>
          </a:prstGeom>
          <a:ln w="6032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9829800" y="3352800"/>
            <a:ext cx="704850" cy="609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8</a:t>
            </a:r>
          </a:p>
        </p:txBody>
      </p:sp>
      <p:sp>
        <p:nvSpPr>
          <p:cNvPr id="35" name="TextBox 34"/>
          <p:cNvSpPr txBox="1"/>
          <p:nvPr/>
        </p:nvSpPr>
        <p:spPr bwMode="auto">
          <a:xfrm>
            <a:off x="9620250" y="3962400"/>
            <a:ext cx="1123950" cy="913070"/>
          </a:xfrm>
          <a:prstGeom prst="rect">
            <a:avLst/>
          </a:prstGeom>
          <a:noFill/>
          <a:ln>
            <a:noFill/>
          </a:ln>
        </p:spPr>
        <p:txBody>
          <a:bodyPr wrap="square" rtlCol="0">
            <a:spAutoFit/>
          </a:bodyPr>
          <a:lstStyle/>
          <a:p>
            <a:pPr>
              <a:lnSpc>
                <a:spcPts val="3200"/>
              </a:lnSpc>
            </a:pPr>
            <a:r>
              <a:rPr lang="en-US" sz="2400" b="1" dirty="0">
                <a:solidFill>
                  <a:schemeClr val="accent2"/>
                </a:solidFill>
              </a:rPr>
              <a:t>MySQL Upload</a:t>
            </a:r>
          </a:p>
        </p:txBody>
      </p:sp>
      <p:cxnSp>
        <p:nvCxnSpPr>
          <p:cNvPr id="25" name="Straight Arrow Connector 24"/>
          <p:cNvCxnSpPr/>
          <p:nvPr/>
        </p:nvCxnSpPr>
        <p:spPr>
          <a:xfrm>
            <a:off x="7603192" y="2712502"/>
            <a:ext cx="20171" cy="1305360"/>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0803C-0596-4472-97D4-9E42888167FF}"/>
              </a:ext>
            </a:extLst>
          </p:cNvPr>
          <p:cNvSpPr>
            <a:spLocks noGrp="1"/>
          </p:cNvSpPr>
          <p:nvPr>
            <p:ph type="title"/>
          </p:nvPr>
        </p:nvSpPr>
        <p:spPr>
          <a:xfrm>
            <a:off x="0" y="18255"/>
            <a:ext cx="11287125" cy="1325563"/>
          </a:xfrm>
        </p:spPr>
        <p:txBody>
          <a:bodyPr/>
          <a:lstStyle/>
          <a:p>
            <a:r>
              <a:rPr lang="en-US" sz="4000" dirty="0">
                <a:solidFill>
                  <a:schemeClr val="accent2">
                    <a:lumMod val="50000"/>
                  </a:schemeClr>
                </a:solidFill>
                <a:latin typeface="+mn-lt"/>
                <a:ea typeface="+mn-ea"/>
                <a:cs typeface="+mn-cs"/>
              </a:rPr>
              <a:t>ACGG interactive dashboard:</a:t>
            </a:r>
            <a:br>
              <a:rPr lang="en-US" sz="4000" dirty="0">
                <a:solidFill>
                  <a:srgbClr val="7030A0"/>
                </a:solidFill>
              </a:rPr>
            </a:br>
            <a:endParaRPr lang="en-US" sz="4000" dirty="0">
              <a:solidFill>
                <a:schemeClr val="accent2">
                  <a:lumMod val="50000"/>
                </a:schemeClr>
              </a:solidFill>
              <a:latin typeface="+mn-lt"/>
              <a:ea typeface="+mn-ea"/>
              <a:cs typeface="+mn-cs"/>
            </a:endParaRPr>
          </a:p>
        </p:txBody>
      </p:sp>
      <p:sp>
        <p:nvSpPr>
          <p:cNvPr id="3" name="Content Placeholder 2">
            <a:extLst>
              <a:ext uri="{FF2B5EF4-FFF2-40B4-BE49-F238E27FC236}">
                <a16:creationId xmlns:a16="http://schemas.microsoft.com/office/drawing/2014/main" id="{7FC750ED-2E7E-44F0-867A-75907E85A060}"/>
              </a:ext>
            </a:extLst>
          </p:cNvPr>
          <p:cNvSpPr>
            <a:spLocks noGrp="1"/>
          </p:cNvSpPr>
          <p:nvPr>
            <p:ph idx="1"/>
          </p:nvPr>
        </p:nvSpPr>
        <p:spPr>
          <a:xfrm>
            <a:off x="0" y="903514"/>
            <a:ext cx="12192000" cy="5936231"/>
          </a:xfrm>
        </p:spPr>
        <p:txBody>
          <a:bodyPr/>
          <a:lstStyle/>
          <a:p>
            <a:pPr marL="0" indent="0">
              <a:buNone/>
            </a:pPr>
            <a:endParaRPr lang="en-US" dirty="0">
              <a:solidFill>
                <a:schemeClr val="accent1">
                  <a:lumMod val="50000"/>
                </a:schemeClr>
              </a:solidFill>
            </a:endParaRPr>
          </a:p>
          <a:p>
            <a:pPr>
              <a:buFont typeface="Wingdings" panose="05000000000000000000" pitchFamily="2" charset="2"/>
              <a:buChar char="q"/>
            </a:pPr>
            <a:r>
              <a:rPr lang="en-US" sz="3200" dirty="0">
                <a:solidFill>
                  <a:schemeClr val="accent1">
                    <a:lumMod val="50000"/>
                  </a:schemeClr>
                </a:solidFill>
              </a:rPr>
              <a:t> Performance test results presented on the web in one click</a:t>
            </a:r>
          </a:p>
          <a:p>
            <a:pPr>
              <a:buFont typeface="Wingdings" panose="05000000000000000000" pitchFamily="2" charset="2"/>
              <a:buChar char="q"/>
            </a:pPr>
            <a:r>
              <a:rPr lang="en-US" sz="3200" dirty="0">
                <a:solidFill>
                  <a:schemeClr val="accent1">
                    <a:lumMod val="50000"/>
                  </a:schemeClr>
                </a:solidFill>
              </a:rPr>
              <a:t> Plots updated automatically with new data</a:t>
            </a:r>
          </a:p>
          <a:p>
            <a:pPr>
              <a:buFont typeface="Wingdings" panose="05000000000000000000" pitchFamily="2" charset="2"/>
              <a:buChar char="q"/>
            </a:pPr>
            <a:r>
              <a:rPr lang="en-US" sz="3200" dirty="0">
                <a:solidFill>
                  <a:schemeClr val="accent1">
                    <a:lumMod val="50000"/>
                  </a:schemeClr>
                </a:solidFill>
              </a:rPr>
              <a:t> The app is scalable to similar projects</a:t>
            </a:r>
          </a:p>
        </p:txBody>
      </p:sp>
      <p:sp>
        <p:nvSpPr>
          <p:cNvPr id="5" name="Rectangle 1">
            <a:extLst>
              <a:ext uri="{FF2B5EF4-FFF2-40B4-BE49-F238E27FC236}">
                <a16:creationId xmlns:a16="http://schemas.microsoft.com/office/drawing/2014/main" id="{594131D7-C8C6-4A00-9F4E-F585F5743DBA}"/>
              </a:ext>
            </a:extLst>
          </p:cNvPr>
          <p:cNvSpPr>
            <a:spLocks noChangeArrowheads="1"/>
          </p:cNvSpPr>
          <p:nvPr/>
        </p:nvSpPr>
        <p:spPr bwMode="auto">
          <a:xfrm>
            <a:off x="79560" y="4819806"/>
            <a:ext cx="797858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Arial Unicode MS"/>
                <a:ea typeface="Calibri" panose="020F0502020204030204" pitchFamily="34" charset="0"/>
                <a:cs typeface="Courier New" panose="02070309020205020404" pitchFamily="49" charset="0"/>
                <a:hlinkClick r:id="rId2"/>
              </a:rPr>
              <a:t>https://setegn.shinyapps.io/Ethiopia/</a:t>
            </a:r>
            <a:r>
              <a:rPr kumimoji="0" lang="en-US" altLang="en-US" sz="2000" b="0" i="0" u="none" strike="noStrike" cap="none" normalizeH="0" baseline="0" dirty="0">
                <a:ln>
                  <a:noFill/>
                </a:ln>
                <a:solidFill>
                  <a:schemeClr val="tx1"/>
                </a:solidFill>
                <a:effectLst/>
              </a:rPr>
              <a:t> </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6" name="Rectangle 1">
            <a:extLst>
              <a:ext uri="{FF2B5EF4-FFF2-40B4-BE49-F238E27FC236}">
                <a16:creationId xmlns:a16="http://schemas.microsoft.com/office/drawing/2014/main" id="{A81F54EA-FA4C-4271-98BB-486A234EDB0F}"/>
              </a:ext>
            </a:extLst>
          </p:cNvPr>
          <p:cNvSpPr>
            <a:spLocks noChangeArrowheads="1"/>
          </p:cNvSpPr>
          <p:nvPr/>
        </p:nvSpPr>
        <p:spPr bwMode="auto">
          <a:xfrm>
            <a:off x="79560" y="5646709"/>
            <a:ext cx="588462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Arial Unicode MS"/>
                <a:ea typeface="Calibri" panose="020F0502020204030204" pitchFamily="34" charset="0"/>
                <a:cs typeface="Courier New" panose="02070309020205020404" pitchFamily="49" charset="0"/>
                <a:hlinkClick r:id="rId3"/>
              </a:rPr>
              <a:t>https://setegnworku.shinyapps.io/Ethiopiaonstation/</a:t>
            </a:r>
            <a:r>
              <a:rPr kumimoji="0" lang="en-US" altLang="en-US" sz="2000" b="0" i="0" u="none" strike="noStrike" cap="none" normalizeH="0" baseline="0" dirty="0">
                <a:ln>
                  <a:noFill/>
                </a:ln>
                <a:solidFill>
                  <a:schemeClr val="tx1"/>
                </a:solidFill>
                <a:effectLst/>
              </a:rPr>
              <a:t> </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080693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4B314-87C7-4276-9900-E7F36D678722}"/>
              </a:ext>
            </a:extLst>
          </p:cNvPr>
          <p:cNvSpPr>
            <a:spLocks noGrp="1"/>
          </p:cNvSpPr>
          <p:nvPr>
            <p:ph type="title"/>
          </p:nvPr>
        </p:nvSpPr>
        <p:spPr>
          <a:xfrm>
            <a:off x="-85725" y="500062"/>
            <a:ext cx="12277725" cy="1325563"/>
          </a:xfrm>
        </p:spPr>
        <p:txBody>
          <a:bodyPr>
            <a:normAutofit/>
          </a:bodyPr>
          <a:lstStyle/>
          <a:p>
            <a:r>
              <a:rPr lang="en-US" sz="3200" dirty="0">
                <a:solidFill>
                  <a:srgbClr val="7030A0"/>
                </a:solidFill>
              </a:rPr>
              <a:t>ACGG web presentation on male chicken live-body-weight(on-farm)</a:t>
            </a:r>
          </a:p>
        </p:txBody>
      </p:sp>
      <p:pic>
        <p:nvPicPr>
          <p:cNvPr id="4" name="Content Placeholder 3">
            <a:extLst>
              <a:ext uri="{FF2B5EF4-FFF2-40B4-BE49-F238E27FC236}">
                <a16:creationId xmlns:a16="http://schemas.microsoft.com/office/drawing/2014/main" id="{1718D2EF-D0D5-4980-B77A-D5CA7254CA3E}"/>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0" y="1904226"/>
            <a:ext cx="12001694" cy="3866989"/>
          </a:xfrm>
          <a:prstGeom prst="rect">
            <a:avLst/>
          </a:prstGeom>
        </p:spPr>
      </p:pic>
      <p:sp>
        <p:nvSpPr>
          <p:cNvPr id="3" name="Rectangle 1">
            <a:extLst>
              <a:ext uri="{FF2B5EF4-FFF2-40B4-BE49-F238E27FC236}">
                <a16:creationId xmlns:a16="http://schemas.microsoft.com/office/drawing/2014/main" id="{4224D54F-31BB-4FA9-9BF3-D45D6E21D882}"/>
              </a:ext>
            </a:extLst>
          </p:cNvPr>
          <p:cNvSpPr>
            <a:spLocks noChangeArrowheads="1"/>
          </p:cNvSpPr>
          <p:nvPr/>
        </p:nvSpPr>
        <p:spPr bwMode="auto">
          <a:xfrm>
            <a:off x="397555" y="6209219"/>
            <a:ext cx="797858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Arial Unicode MS"/>
                <a:ea typeface="Calibri" panose="020F0502020204030204" pitchFamily="34" charset="0"/>
                <a:cs typeface="Courier New" panose="02070309020205020404" pitchFamily="49" charset="0"/>
                <a:hlinkClick r:id="rId3"/>
              </a:rPr>
              <a:t>https://setegn.shinyapps.io/Ethiopia/</a:t>
            </a:r>
            <a:r>
              <a:rPr kumimoji="0" lang="en-US" altLang="en-US" b="0" i="0" u="none" strike="noStrike" cap="none" normalizeH="0" baseline="0" dirty="0">
                <a:ln>
                  <a:noFill/>
                </a:ln>
                <a:solidFill>
                  <a:schemeClr val="tx1"/>
                </a:solidFill>
                <a:effectLst/>
              </a:rPr>
              <a:t> </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68398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0BE32-A347-480E-B1A0-0DD0B6872245}"/>
              </a:ext>
            </a:extLst>
          </p:cNvPr>
          <p:cNvSpPr>
            <a:spLocks noGrp="1"/>
          </p:cNvSpPr>
          <p:nvPr>
            <p:ph type="title"/>
          </p:nvPr>
        </p:nvSpPr>
        <p:spPr>
          <a:xfrm>
            <a:off x="304800" y="552450"/>
            <a:ext cx="11563350" cy="695325"/>
          </a:xfrm>
          <a:solidFill>
            <a:schemeClr val="accent5">
              <a:lumMod val="60000"/>
              <a:lumOff val="40000"/>
            </a:schemeClr>
          </a:solidFill>
        </p:spPr>
        <p:txBody>
          <a:bodyPr/>
          <a:lstStyle/>
          <a:p>
            <a:r>
              <a:rPr lang="en-US" sz="4000" dirty="0">
                <a:solidFill>
                  <a:schemeClr val="accent2">
                    <a:lumMod val="50000"/>
                  </a:schemeClr>
                </a:solidFill>
                <a:latin typeface="+mn-lt"/>
                <a:ea typeface="+mn-ea"/>
                <a:cs typeface="+mn-cs"/>
              </a:rPr>
              <a:t>Outline</a:t>
            </a:r>
          </a:p>
        </p:txBody>
      </p:sp>
      <p:sp>
        <p:nvSpPr>
          <p:cNvPr id="4" name="Text Placeholder 3">
            <a:extLst>
              <a:ext uri="{FF2B5EF4-FFF2-40B4-BE49-F238E27FC236}">
                <a16:creationId xmlns:a16="http://schemas.microsoft.com/office/drawing/2014/main" id="{02C47BB3-5661-40DA-B0B7-B7B16C2DCA74}"/>
              </a:ext>
            </a:extLst>
          </p:cNvPr>
          <p:cNvSpPr>
            <a:spLocks noGrp="1"/>
          </p:cNvSpPr>
          <p:nvPr>
            <p:ph type="body" sz="half" idx="2"/>
          </p:nvPr>
        </p:nvSpPr>
        <p:spPr>
          <a:xfrm>
            <a:off x="304799" y="2057400"/>
            <a:ext cx="11691257" cy="3811588"/>
          </a:xfrm>
        </p:spPr>
        <p:txBody>
          <a:bodyPr>
            <a:normAutofit/>
          </a:bodyPr>
          <a:lstStyle/>
          <a:p>
            <a:pPr marL="342900" indent="-342900">
              <a:buAutoNum type="arabicPeriod"/>
            </a:pPr>
            <a:r>
              <a:rPr lang="en-US" sz="4000" dirty="0">
                <a:solidFill>
                  <a:schemeClr val="accent1">
                    <a:lumMod val="50000"/>
                  </a:schemeClr>
                </a:solidFill>
              </a:rPr>
              <a:t> ‘Small’ and ‘Big’ data</a:t>
            </a:r>
          </a:p>
          <a:p>
            <a:pPr marL="342900" indent="-342900">
              <a:buAutoNum type="arabicPeriod"/>
            </a:pPr>
            <a:r>
              <a:rPr lang="en-US" sz="4000" dirty="0">
                <a:solidFill>
                  <a:schemeClr val="accent1">
                    <a:lumMod val="50000"/>
                  </a:schemeClr>
                </a:solidFill>
              </a:rPr>
              <a:t> Data, Information, Knowledge, Wisdom progression</a:t>
            </a:r>
          </a:p>
          <a:p>
            <a:pPr marL="342900" indent="-342900">
              <a:buAutoNum type="arabicPeriod"/>
            </a:pPr>
            <a:r>
              <a:rPr lang="en-US" sz="4000" dirty="0">
                <a:solidFill>
                  <a:schemeClr val="accent1">
                    <a:lumMod val="50000"/>
                  </a:schemeClr>
                </a:solidFill>
              </a:rPr>
              <a:t> Data in livestock agriculture</a:t>
            </a:r>
          </a:p>
          <a:p>
            <a:pPr marL="342900" indent="-342900">
              <a:buAutoNum type="arabicPeriod"/>
            </a:pPr>
            <a:r>
              <a:rPr lang="en-US" sz="4000" dirty="0">
                <a:solidFill>
                  <a:schemeClr val="accent1">
                    <a:lumMod val="50000"/>
                  </a:schemeClr>
                </a:solidFill>
              </a:rPr>
              <a:t> Limitations on utilizing data</a:t>
            </a:r>
          </a:p>
          <a:p>
            <a:pPr marL="342900" indent="-342900">
              <a:buAutoNum type="arabicPeriod"/>
            </a:pPr>
            <a:r>
              <a:rPr lang="en-US" sz="4000" dirty="0">
                <a:solidFill>
                  <a:schemeClr val="accent1">
                    <a:lumMod val="50000"/>
                  </a:schemeClr>
                </a:solidFill>
              </a:rPr>
              <a:t> Conclusion</a:t>
            </a:r>
          </a:p>
          <a:p>
            <a:pPr marL="342900" indent="-342900">
              <a:buAutoNum type="arabicPeriod"/>
            </a:pPr>
            <a:endParaRPr lang="en-US" sz="2800" dirty="0">
              <a:solidFill>
                <a:schemeClr val="accent1">
                  <a:lumMod val="50000"/>
                </a:schemeClr>
              </a:solidFill>
            </a:endParaRPr>
          </a:p>
        </p:txBody>
      </p:sp>
    </p:spTree>
    <p:extLst>
      <p:ext uri="{BB962C8B-B14F-4D97-AF65-F5344CB8AC3E}">
        <p14:creationId xmlns:p14="http://schemas.microsoft.com/office/powerpoint/2010/main" val="15830553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4ECF5D31-37AC-4D43-A22A-9FE2A484C6D8}"/>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33" name="think-cell Slide" r:id="rId5" imgW="359" imgH="360" progId="TCLayout.ActiveDocument.1">
                  <p:embed/>
                </p:oleObj>
              </mc:Choice>
              <mc:Fallback>
                <p:oleObj name="think-cell Slide" r:id="rId5" imgW="359" imgH="360" progId="TCLayout.ActiveDocument.1">
                  <p:embed/>
                  <p:pic>
                    <p:nvPicPr>
                      <p:cNvPr id="4" name="Object 3" hidden="1">
                        <a:extLst>
                          <a:ext uri="{FF2B5EF4-FFF2-40B4-BE49-F238E27FC236}">
                            <a16:creationId xmlns:a16="http://schemas.microsoft.com/office/drawing/2014/main" id="{4ECF5D31-37AC-4D43-A22A-9FE2A484C6D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D6503756-8C08-43A0-AD30-F9AA9E68FB6D}"/>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90000"/>
              </a:lnSpc>
              <a:spcBef>
                <a:spcPct val="0"/>
              </a:spcBef>
              <a:spcAft>
                <a:spcPct val="0"/>
              </a:spcAft>
              <a:buClrTx/>
              <a:buSzTx/>
              <a:buFontTx/>
              <a:buNone/>
              <a:tabLst/>
              <a:defRPr/>
            </a:pPr>
            <a:endParaRPr kumimoji="0" lang="en-IN" sz="26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sp>
        <p:nvSpPr>
          <p:cNvPr id="129" name="TextBox 128">
            <a:extLst>
              <a:ext uri="{FF2B5EF4-FFF2-40B4-BE49-F238E27FC236}">
                <a16:creationId xmlns:a16="http://schemas.microsoft.com/office/drawing/2014/main" id="{F15B7C74-694A-40B3-A7E7-45919785CBA9}"/>
              </a:ext>
            </a:extLst>
          </p:cNvPr>
          <p:cNvSpPr txBox="1"/>
          <p:nvPr/>
        </p:nvSpPr>
        <p:spPr>
          <a:xfrm>
            <a:off x="164977" y="5092953"/>
            <a:ext cx="4506049" cy="1378492"/>
          </a:xfrm>
          <a:prstGeom prst="rect">
            <a:avLst/>
          </a:prstGeom>
          <a:solidFill>
            <a:schemeClr val="bg1">
              <a:lumMod val="85000"/>
            </a:schemeClr>
          </a:solidFill>
          <a:ln w="3175">
            <a:solidFill>
              <a:schemeClr val="bg1"/>
            </a:solidFill>
          </a:ln>
        </p:spPr>
        <p:txBody>
          <a:bodyPr wrap="square"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682622"/>
                </a:solidFill>
                <a:effectLst/>
                <a:uLnTx/>
                <a:uFillTx/>
              </a:rPr>
              <a:t>Project Scope:</a:t>
            </a:r>
          </a:p>
          <a:p>
            <a:pPr marL="228600" lvl="0" indent="-228600">
              <a:buFontTx/>
              <a:buAutoNum type="arabicPeriod"/>
            </a:pPr>
            <a:r>
              <a:rPr lang="en-US" sz="1000" dirty="0">
                <a:solidFill>
                  <a:prstClr val="black"/>
                </a:solidFill>
              </a:rPr>
              <a:t>Identify &amp; define tropical poultry adaptation and resilience traits, &amp; estimate phenotypic and genetic parameters needed for genetic improvement</a:t>
            </a:r>
          </a:p>
          <a:p>
            <a:pPr marL="228600" lvl="0" indent="-228600">
              <a:buFontTx/>
              <a:buAutoNum type="arabicPeriod"/>
            </a:pPr>
            <a:endParaRPr lang="en-US" sz="800" dirty="0">
              <a:solidFill>
                <a:prstClr val="black"/>
              </a:solidFill>
            </a:endParaRPr>
          </a:p>
          <a:p>
            <a:pPr marL="228600" lvl="0" indent="-228600">
              <a:buFontTx/>
              <a:buAutoNum type="arabicPeriod"/>
            </a:pPr>
            <a:r>
              <a:rPr lang="en-US" sz="1000" dirty="0">
                <a:solidFill>
                  <a:prstClr val="black"/>
                </a:solidFill>
              </a:rPr>
              <a:t>Work with breeding companies &amp; NARs to develop, test, and introduce better-performing dual-purpose poultry lines through long-term genetic gains</a:t>
            </a:r>
          </a:p>
          <a:p>
            <a:pPr marL="228600" lvl="0" indent="-228600">
              <a:buFontTx/>
              <a:buAutoNum type="arabicPeriod"/>
            </a:pPr>
            <a:endParaRPr lang="en-US" sz="800" dirty="0">
              <a:solidFill>
                <a:prstClr val="black"/>
              </a:solidFill>
            </a:endParaRPr>
          </a:p>
          <a:p>
            <a:pPr marL="228600" lvl="0" indent="-228600">
              <a:buFontTx/>
              <a:buAutoNum type="arabicPeriod"/>
            </a:pPr>
            <a:r>
              <a:rPr lang="en-US" sz="1000" dirty="0">
                <a:solidFill>
                  <a:prstClr val="black"/>
                </a:solidFill>
              </a:rPr>
              <a:t>Facilitate phenotyping &amp; genomic selection of </a:t>
            </a:r>
            <a:r>
              <a:rPr kumimoji="0" lang="en-US" sz="1000" b="0" i="0" u="none" strike="noStrike" kern="1200" cap="none" spc="0" normalizeH="0" baseline="0" noProof="0" dirty="0">
                <a:ln>
                  <a:noFill/>
                </a:ln>
                <a:solidFill>
                  <a:prstClr val="black"/>
                </a:solidFill>
                <a:effectLst/>
                <a:uLnTx/>
                <a:uFillTx/>
              </a:rPr>
              <a:t>alternative combinations of lines that make up the different breeds for use in different </a:t>
            </a:r>
            <a:r>
              <a:rPr kumimoji="0" lang="en-US" sz="1000" b="0" i="0" u="none" strike="noStrike" kern="1200" cap="none" spc="0" normalizeH="0" baseline="0" noProof="0" dirty="0" err="1">
                <a:ln>
                  <a:noFill/>
                </a:ln>
                <a:solidFill>
                  <a:prstClr val="black"/>
                </a:solidFill>
                <a:effectLst/>
                <a:uLnTx/>
                <a:uFillTx/>
              </a:rPr>
              <a:t>agro</a:t>
            </a:r>
            <a:r>
              <a:rPr kumimoji="0" lang="en-US" sz="1000" b="0" i="0" u="none" strike="noStrike" kern="1200" cap="none" spc="0" normalizeH="0" baseline="0" noProof="0" dirty="0">
                <a:ln>
                  <a:noFill/>
                </a:ln>
                <a:solidFill>
                  <a:prstClr val="black"/>
                </a:solidFill>
                <a:effectLst/>
                <a:uLnTx/>
                <a:uFillTx/>
              </a:rPr>
              <a:t>-ecologies </a:t>
            </a:r>
            <a:endParaRPr kumimoji="0" lang="en-US" sz="1050" b="0" i="0" u="none" strike="noStrike" kern="1200" cap="none" spc="0" normalizeH="0" baseline="0" noProof="0" dirty="0">
              <a:ln>
                <a:noFill/>
              </a:ln>
              <a:solidFill>
                <a:prstClr val="black"/>
              </a:solidFill>
              <a:effectLst/>
              <a:uLnTx/>
              <a:uFillTx/>
            </a:endParaRPr>
          </a:p>
        </p:txBody>
      </p:sp>
      <p:sp>
        <p:nvSpPr>
          <p:cNvPr id="173" name="TextBox 172">
            <a:extLst>
              <a:ext uri="{FF2B5EF4-FFF2-40B4-BE49-F238E27FC236}">
                <a16:creationId xmlns:a16="http://schemas.microsoft.com/office/drawing/2014/main" id="{AA94FC78-3464-4B1B-A7E1-7FF5484FD0B5}"/>
              </a:ext>
            </a:extLst>
          </p:cNvPr>
          <p:cNvSpPr txBox="1"/>
          <p:nvPr/>
        </p:nvSpPr>
        <p:spPr>
          <a:xfrm>
            <a:off x="4747508" y="5141771"/>
            <a:ext cx="3101356" cy="1329674"/>
          </a:xfrm>
          <a:prstGeom prst="rect">
            <a:avLst/>
          </a:prstGeom>
          <a:solidFill>
            <a:schemeClr val="bg1">
              <a:lumMod val="85000"/>
            </a:schemeClr>
          </a:solidFill>
          <a:ln w="3175">
            <a:solidFill>
              <a:schemeClr val="bg1"/>
            </a:solidFill>
          </a:ln>
        </p:spPr>
        <p:txBody>
          <a:bodyPr wrap="square"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682622"/>
                </a:solidFill>
                <a:effectLst/>
                <a:uLnTx/>
                <a:uFillTx/>
              </a:rPr>
              <a:t>Results: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900" dirty="0">
                <a:solidFill>
                  <a:prstClr val="black"/>
                </a:solidFill>
              </a:rPr>
              <a:t>Topical poultry adaptation and resilience traits identified &amp; defined, &amp; phenotypic &amp; genetic parameters estimated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900" dirty="0">
              <a:solidFill>
                <a:prstClr val="black"/>
              </a:solidFill>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900" dirty="0">
                <a:solidFill>
                  <a:prstClr val="black"/>
                </a:solidFill>
              </a:rPr>
              <a:t>Crossbreed &amp; hybrid tropical poultry lines that are more productive and better fit across multiple geographies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900" b="0" i="0" u="none" strike="noStrike" kern="1200" cap="none" spc="0" normalizeH="0" baseline="0" noProof="0" dirty="0">
              <a:ln>
                <a:noFill/>
              </a:ln>
              <a:solidFill>
                <a:prstClr val="black"/>
              </a:solidFill>
              <a:effectLst/>
              <a:uLnTx/>
              <a:uFillTx/>
            </a:endParaRPr>
          </a:p>
          <a:p>
            <a:pPr marL="230400" marR="0" lvl="0" indent="-2304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900" b="0" i="0" u="none" strike="noStrike" kern="1200" cap="none" spc="0" normalizeH="0" baseline="0" noProof="0" dirty="0">
                <a:ln>
                  <a:noFill/>
                </a:ln>
                <a:solidFill>
                  <a:prstClr val="black"/>
                </a:solidFill>
                <a:effectLst/>
                <a:uLnTx/>
                <a:uFillTx/>
              </a:rPr>
              <a:t>Increased adaptability, resilience, &amp; productivity of tropical poultry breeds</a:t>
            </a:r>
          </a:p>
          <a:p>
            <a:pPr marL="230400" marR="0" lvl="0" indent="-2304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050" b="0" i="0" u="none" strike="noStrike" kern="1200" cap="none" spc="0" normalizeH="0" baseline="0" noProof="0" dirty="0">
              <a:ln>
                <a:noFill/>
              </a:ln>
              <a:solidFill>
                <a:prstClr val="black"/>
              </a:solidFill>
              <a:effectLst/>
              <a:uLnTx/>
              <a:uFillTx/>
            </a:endParaRPr>
          </a:p>
        </p:txBody>
      </p:sp>
      <p:sp>
        <p:nvSpPr>
          <p:cNvPr id="177" name="TextBox 176">
            <a:extLst>
              <a:ext uri="{FF2B5EF4-FFF2-40B4-BE49-F238E27FC236}">
                <a16:creationId xmlns:a16="http://schemas.microsoft.com/office/drawing/2014/main" id="{E4FF3430-7BAF-4E5B-B515-EC6D7FD86620}"/>
              </a:ext>
            </a:extLst>
          </p:cNvPr>
          <p:cNvSpPr txBox="1"/>
          <p:nvPr/>
        </p:nvSpPr>
        <p:spPr>
          <a:xfrm>
            <a:off x="8159573" y="5041032"/>
            <a:ext cx="2438951" cy="1425951"/>
          </a:xfrm>
          <a:prstGeom prst="rect">
            <a:avLst/>
          </a:prstGeom>
          <a:solidFill>
            <a:schemeClr val="bg1">
              <a:lumMod val="85000"/>
            </a:schemeClr>
          </a:solidFill>
          <a:ln w="3175">
            <a:solidFill>
              <a:schemeClr val="bg1"/>
            </a:solidFill>
          </a:ln>
        </p:spPr>
        <p:txBody>
          <a:bodyPr wrap="square"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682622"/>
                </a:solidFill>
                <a:effectLst/>
                <a:uLnTx/>
                <a:uFillTx/>
              </a:rPr>
              <a:t>Risks/challenges:</a:t>
            </a:r>
          </a:p>
          <a:p>
            <a:pPr marL="230400" marR="0" lvl="0" indent="-2304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black"/>
                </a:solidFill>
                <a:effectLst/>
                <a:uLnTx/>
                <a:uFillTx/>
              </a:rPr>
              <a:t>No clear definition of roles and responsibilities of partners.</a:t>
            </a:r>
          </a:p>
          <a:p>
            <a:pPr marL="230400" marR="0" lvl="0" indent="-230400" algn="l" defTabSz="914400" rtl="0" eaLnBrk="1" fontAlgn="auto" latinLnBrk="0" hangingPunct="1">
              <a:lnSpc>
                <a:spcPct val="100000"/>
              </a:lnSpc>
              <a:spcBef>
                <a:spcPts val="0"/>
              </a:spcBef>
              <a:spcAft>
                <a:spcPts val="0"/>
              </a:spcAft>
              <a:buClrTx/>
              <a:buSzTx/>
              <a:buFont typeface="+mj-lt"/>
              <a:buAutoNum type="arabicPeriod"/>
              <a:tabLst/>
              <a:defRPr/>
            </a:pPr>
            <a:r>
              <a:rPr lang="en-IN" sz="1000" dirty="0">
                <a:solidFill>
                  <a:sysClr val="windowText" lastClr="000000">
                    <a:hueOff val="0"/>
                    <a:satOff val="0"/>
                    <a:lumOff val="0"/>
                    <a:alphaOff val="0"/>
                  </a:sysClr>
                </a:solidFill>
              </a:rPr>
              <a:t>Regulatory impediments to movement of genetic materials between countries</a:t>
            </a:r>
          </a:p>
          <a:p>
            <a:pPr marR="0" lvl="0" algn="l" defTabSz="914400" rtl="0" eaLnBrk="1" fontAlgn="auto" latinLnBrk="0" hangingPunct="1">
              <a:lnSpc>
                <a:spcPct val="100000"/>
              </a:lnSpc>
              <a:spcBef>
                <a:spcPts val="0"/>
              </a:spcBef>
              <a:spcAft>
                <a:spcPts val="0"/>
              </a:spcAft>
              <a:buClrTx/>
              <a:buSzTx/>
              <a:tabLst/>
              <a:defRPr/>
            </a:pPr>
            <a:r>
              <a:rPr lang="en-IN" sz="1000" dirty="0">
                <a:solidFill>
                  <a:sysClr val="windowText" lastClr="000000">
                    <a:hueOff val="0"/>
                    <a:satOff val="0"/>
                    <a:lumOff val="0"/>
                    <a:alphaOff val="0"/>
                  </a:sysClr>
                </a:solidFill>
              </a:rPr>
              <a:t>          -high disease burden, including    </a:t>
            </a:r>
          </a:p>
          <a:p>
            <a:pPr marR="0" lvl="0" algn="l" defTabSz="914400" rtl="0" eaLnBrk="1" fontAlgn="auto" latinLnBrk="0" hangingPunct="1">
              <a:lnSpc>
                <a:spcPct val="100000"/>
              </a:lnSpc>
              <a:spcBef>
                <a:spcPts val="0"/>
              </a:spcBef>
              <a:spcAft>
                <a:spcPts val="0"/>
              </a:spcAft>
              <a:buClrTx/>
              <a:buSzTx/>
              <a:tabLst/>
              <a:defRPr/>
            </a:pPr>
            <a:r>
              <a:rPr lang="en-IN" sz="1000" dirty="0">
                <a:solidFill>
                  <a:sysClr val="windowText" lastClr="000000">
                    <a:hueOff val="0"/>
                    <a:satOff val="0"/>
                    <a:lumOff val="0"/>
                    <a:alphaOff val="0"/>
                  </a:sysClr>
                </a:solidFill>
              </a:rPr>
              <a:t>           Avian Influenza; Loss of biodiversity</a:t>
            </a:r>
          </a:p>
          <a:p>
            <a:pPr marR="0" lvl="0" algn="l" defTabSz="914400" rtl="0" eaLnBrk="1" fontAlgn="auto" latinLnBrk="0" hangingPunct="1">
              <a:lnSpc>
                <a:spcPct val="100000"/>
              </a:lnSpc>
              <a:spcBef>
                <a:spcPts val="0"/>
              </a:spcBef>
              <a:spcAft>
                <a:spcPts val="0"/>
              </a:spcAft>
              <a:buClrTx/>
              <a:buSzTx/>
              <a:tabLst/>
              <a:defRPr/>
            </a:pPr>
            <a:r>
              <a:rPr lang="en-IN" sz="1000" dirty="0">
                <a:solidFill>
                  <a:sysClr val="windowText" lastClr="000000">
                    <a:hueOff val="0"/>
                    <a:satOff val="0"/>
                    <a:lumOff val="0"/>
                    <a:alphaOff val="0"/>
                  </a:sysClr>
                </a:solidFill>
              </a:rPr>
              <a:t>3. Inability to attract qualified staff &amp; adequate funding over projected period</a:t>
            </a:r>
          </a:p>
          <a:p>
            <a:pPr marL="687600" lvl="1" indent="-230400">
              <a:buFont typeface="+mj-lt"/>
              <a:buAutoNum type="arabicPeriod"/>
            </a:pPr>
            <a:endParaRPr lang="en-IN" sz="1050" dirty="0">
              <a:solidFill>
                <a:sysClr val="windowText" lastClr="000000">
                  <a:hueOff val="0"/>
                  <a:satOff val="0"/>
                  <a:lumOff val="0"/>
                  <a:alphaOff val="0"/>
                </a:sysClr>
              </a:solidFill>
            </a:endParaRPr>
          </a:p>
          <a:p>
            <a:pPr marL="230400" marR="0" lvl="0" indent="-2304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050" b="0" i="0" u="none" strike="noStrike" kern="1200" cap="none" spc="0" normalizeH="0" baseline="0" noProof="0" dirty="0">
              <a:ln>
                <a:noFill/>
              </a:ln>
              <a:solidFill>
                <a:prstClr val="black"/>
              </a:solidFill>
              <a:effectLst/>
              <a:uLnTx/>
              <a:uFillTx/>
            </a:endParaRPr>
          </a:p>
        </p:txBody>
      </p:sp>
      <p:graphicFrame>
        <p:nvGraphicFramePr>
          <p:cNvPr id="158" name="Diagram 157">
            <a:extLst>
              <a:ext uri="{FF2B5EF4-FFF2-40B4-BE49-F238E27FC236}">
                <a16:creationId xmlns:a16="http://schemas.microsoft.com/office/drawing/2014/main" id="{380AC0BC-4DBA-40B0-85B9-B54EF39EA02B}"/>
              </a:ext>
            </a:extLst>
          </p:cNvPr>
          <p:cNvGraphicFramePr/>
          <p:nvPr>
            <p:extLst>
              <p:ext uri="{D42A27DB-BD31-4B8C-83A1-F6EECF244321}">
                <p14:modId xmlns:p14="http://schemas.microsoft.com/office/powerpoint/2010/main" val="1581673213"/>
              </p:ext>
            </p:extLst>
          </p:nvPr>
        </p:nvGraphicFramePr>
        <p:xfrm>
          <a:off x="10400083" y="5153959"/>
          <a:ext cx="1591211" cy="134975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Title 1">
            <a:extLst>
              <a:ext uri="{FF2B5EF4-FFF2-40B4-BE49-F238E27FC236}">
                <a16:creationId xmlns:a16="http://schemas.microsoft.com/office/drawing/2014/main" id="{852299FD-93C8-46E0-99AA-19410A69E868}"/>
              </a:ext>
            </a:extLst>
          </p:cNvPr>
          <p:cNvSpPr>
            <a:spLocks noGrp="1"/>
          </p:cNvSpPr>
          <p:nvPr>
            <p:ph type="title"/>
          </p:nvPr>
        </p:nvSpPr>
        <p:spPr>
          <a:xfrm>
            <a:off x="1156944" y="200451"/>
            <a:ext cx="8998229" cy="441698"/>
          </a:xfrm>
        </p:spPr>
        <p:txBody>
          <a:bodyPr>
            <a:noAutofit/>
          </a:bodyPr>
          <a:lstStyle/>
          <a:p>
            <a:pPr algn="ctr"/>
            <a:r>
              <a:rPr lang="en-IN" sz="2800" b="1" dirty="0">
                <a:solidFill>
                  <a:srgbClr val="7030A0"/>
                </a:solidFill>
                <a:latin typeface="+mn-lt"/>
              </a:rPr>
              <a:t>Tropical Poultry Genetic Solutions (TPGS): 2019-2023 </a:t>
            </a:r>
          </a:p>
        </p:txBody>
      </p:sp>
      <p:sp>
        <p:nvSpPr>
          <p:cNvPr id="92" name="Rectangle 91">
            <a:extLst>
              <a:ext uri="{FF2B5EF4-FFF2-40B4-BE49-F238E27FC236}">
                <a16:creationId xmlns:a16="http://schemas.microsoft.com/office/drawing/2014/main" id="{A5D7FF3D-AF2B-4760-BE98-263FF933E91D}"/>
              </a:ext>
            </a:extLst>
          </p:cNvPr>
          <p:cNvSpPr/>
          <p:nvPr/>
        </p:nvSpPr>
        <p:spPr>
          <a:xfrm>
            <a:off x="10332936" y="1392498"/>
            <a:ext cx="1720037" cy="3708000"/>
          </a:xfrm>
          <a:prstGeom prst="rect">
            <a:avLst/>
          </a:prstGeom>
          <a:solidFill>
            <a:schemeClr val="bg1">
              <a:lumMod val="9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050" b="0" i="0" u="none" strike="noStrike" kern="1200" cap="none" spc="0" normalizeH="0" baseline="0" noProof="0">
              <a:ln>
                <a:noFill/>
              </a:ln>
              <a:solidFill>
                <a:prstClr val="white"/>
              </a:solidFill>
              <a:effectLst/>
              <a:uLnTx/>
              <a:uFillTx/>
            </a:endParaRPr>
          </a:p>
        </p:txBody>
      </p:sp>
      <p:sp>
        <p:nvSpPr>
          <p:cNvPr id="94" name="Rectangle 93">
            <a:extLst>
              <a:ext uri="{FF2B5EF4-FFF2-40B4-BE49-F238E27FC236}">
                <a16:creationId xmlns:a16="http://schemas.microsoft.com/office/drawing/2014/main" id="{4D5E01E5-E860-4B53-A345-2816D6DF98E3}"/>
              </a:ext>
            </a:extLst>
          </p:cNvPr>
          <p:cNvSpPr/>
          <p:nvPr/>
        </p:nvSpPr>
        <p:spPr>
          <a:xfrm>
            <a:off x="8480474" y="1374155"/>
            <a:ext cx="1833276" cy="3708000"/>
          </a:xfrm>
          <a:prstGeom prst="rect">
            <a:avLst/>
          </a:prstGeom>
          <a:solidFill>
            <a:schemeClr val="bg1">
              <a:lumMod val="9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050" b="0" i="0" u="none" strike="noStrike" kern="1200" cap="none" spc="0" normalizeH="0" baseline="0" noProof="0">
              <a:ln>
                <a:noFill/>
              </a:ln>
              <a:solidFill>
                <a:prstClr val="white"/>
              </a:solidFill>
              <a:effectLst/>
              <a:uLnTx/>
              <a:uFillTx/>
            </a:endParaRPr>
          </a:p>
        </p:txBody>
      </p:sp>
      <p:sp>
        <p:nvSpPr>
          <p:cNvPr id="95" name="Rectangle 94">
            <a:extLst>
              <a:ext uri="{FF2B5EF4-FFF2-40B4-BE49-F238E27FC236}">
                <a16:creationId xmlns:a16="http://schemas.microsoft.com/office/drawing/2014/main" id="{F7CD3D7A-858B-4F56-AF60-F37ABFDA08E8}"/>
              </a:ext>
            </a:extLst>
          </p:cNvPr>
          <p:cNvSpPr/>
          <p:nvPr/>
        </p:nvSpPr>
        <p:spPr>
          <a:xfrm>
            <a:off x="6639479" y="1374155"/>
            <a:ext cx="1833276" cy="3708000"/>
          </a:xfrm>
          <a:prstGeom prst="rect">
            <a:avLst/>
          </a:prstGeom>
          <a:solidFill>
            <a:schemeClr val="bg1">
              <a:lumMod val="9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050" b="0" i="0" u="none" strike="noStrike" kern="1200" cap="none" spc="0" normalizeH="0" baseline="0" noProof="0">
              <a:ln>
                <a:noFill/>
              </a:ln>
              <a:solidFill>
                <a:prstClr val="white"/>
              </a:solidFill>
              <a:effectLst/>
              <a:uLnTx/>
              <a:uFillTx/>
            </a:endParaRPr>
          </a:p>
        </p:txBody>
      </p:sp>
      <p:sp>
        <p:nvSpPr>
          <p:cNvPr id="96" name="Rectangle 95">
            <a:extLst>
              <a:ext uri="{FF2B5EF4-FFF2-40B4-BE49-F238E27FC236}">
                <a16:creationId xmlns:a16="http://schemas.microsoft.com/office/drawing/2014/main" id="{DF23A87C-D6E9-4E90-901A-981620F7D73E}"/>
              </a:ext>
            </a:extLst>
          </p:cNvPr>
          <p:cNvSpPr/>
          <p:nvPr/>
        </p:nvSpPr>
        <p:spPr>
          <a:xfrm>
            <a:off x="4798483" y="1374155"/>
            <a:ext cx="1833277" cy="3708000"/>
          </a:xfrm>
          <a:prstGeom prst="rect">
            <a:avLst/>
          </a:prstGeom>
          <a:solidFill>
            <a:schemeClr val="bg1">
              <a:lumMod val="9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050" b="0" i="0" u="none" strike="noStrike" kern="1200" cap="none" spc="0" normalizeH="0" baseline="0" noProof="0">
              <a:ln>
                <a:noFill/>
              </a:ln>
              <a:solidFill>
                <a:prstClr val="white"/>
              </a:solidFill>
              <a:effectLst/>
              <a:uLnTx/>
              <a:uFillTx/>
            </a:endParaRPr>
          </a:p>
        </p:txBody>
      </p:sp>
      <p:sp>
        <p:nvSpPr>
          <p:cNvPr id="98" name="Rectangle 97">
            <a:extLst>
              <a:ext uri="{FF2B5EF4-FFF2-40B4-BE49-F238E27FC236}">
                <a16:creationId xmlns:a16="http://schemas.microsoft.com/office/drawing/2014/main" id="{33A1856D-D03A-48D1-80DA-45F96AB921A4}"/>
              </a:ext>
            </a:extLst>
          </p:cNvPr>
          <p:cNvSpPr/>
          <p:nvPr/>
        </p:nvSpPr>
        <p:spPr>
          <a:xfrm>
            <a:off x="1228299" y="1374155"/>
            <a:ext cx="1721468" cy="3708000"/>
          </a:xfrm>
          <a:prstGeom prst="rect">
            <a:avLst/>
          </a:prstGeom>
          <a:solidFill>
            <a:schemeClr val="bg1">
              <a:lumMod val="9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050" b="0" i="0" u="none" strike="noStrike" kern="1200" cap="none" spc="0" normalizeH="0" baseline="0" noProof="0">
              <a:ln>
                <a:noFill/>
              </a:ln>
              <a:solidFill>
                <a:prstClr val="white"/>
              </a:solidFill>
              <a:effectLst/>
              <a:uLnTx/>
              <a:uFillTx/>
            </a:endParaRPr>
          </a:p>
        </p:txBody>
      </p:sp>
      <p:sp>
        <p:nvSpPr>
          <p:cNvPr id="9" name="Rectangle 8">
            <a:extLst>
              <a:ext uri="{FF2B5EF4-FFF2-40B4-BE49-F238E27FC236}">
                <a16:creationId xmlns:a16="http://schemas.microsoft.com/office/drawing/2014/main" id="{CD5BF817-1175-4861-B07D-F4F65688FFA9}"/>
              </a:ext>
            </a:extLst>
          </p:cNvPr>
          <p:cNvSpPr/>
          <p:nvPr/>
        </p:nvSpPr>
        <p:spPr>
          <a:xfrm>
            <a:off x="1305635" y="1698463"/>
            <a:ext cx="10766523" cy="4959086"/>
          </a:xfrm>
          <a:prstGeom prst="rect">
            <a:avLst/>
          </a:prstGeom>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endParaRPr>
          </a:p>
        </p:txBody>
      </p:sp>
      <p:sp>
        <p:nvSpPr>
          <p:cNvPr id="101" name="Left-Right Arrow 11">
            <a:extLst>
              <a:ext uri="{FF2B5EF4-FFF2-40B4-BE49-F238E27FC236}">
                <a16:creationId xmlns:a16="http://schemas.microsoft.com/office/drawing/2014/main" id="{0D0FCC99-DFA3-4B35-8365-89DA7BCACCE2}"/>
              </a:ext>
            </a:extLst>
          </p:cNvPr>
          <p:cNvSpPr/>
          <p:nvPr/>
        </p:nvSpPr>
        <p:spPr>
          <a:xfrm>
            <a:off x="7513068" y="1687665"/>
            <a:ext cx="4492736" cy="441413"/>
          </a:xfrm>
          <a:prstGeom prst="leftRightArrow">
            <a:avLst/>
          </a:prstGeom>
          <a:solidFill>
            <a:srgbClr val="C85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ZA" sz="1200" b="1" dirty="0">
                <a:solidFill>
                  <a:prstClr val="white"/>
                </a:solidFill>
              </a:rPr>
              <a:t>NARS, local companies, and institutions involved in poultry R&amp;D </a:t>
            </a:r>
            <a:endParaRPr kumimoji="0" lang="en-ZA" sz="1200" b="1" i="0" u="none" strike="noStrike" kern="1200" cap="none" spc="0" normalizeH="0" baseline="0" noProof="0" dirty="0">
              <a:ln>
                <a:noFill/>
              </a:ln>
              <a:solidFill>
                <a:prstClr val="white"/>
              </a:solidFill>
              <a:effectLst/>
              <a:uLnTx/>
              <a:uFillTx/>
            </a:endParaRPr>
          </a:p>
        </p:txBody>
      </p:sp>
      <p:sp>
        <p:nvSpPr>
          <p:cNvPr id="102" name="Arrow: Pentagon 101">
            <a:extLst>
              <a:ext uri="{FF2B5EF4-FFF2-40B4-BE49-F238E27FC236}">
                <a16:creationId xmlns:a16="http://schemas.microsoft.com/office/drawing/2014/main" id="{23C0FCF7-E940-475D-8034-9F2B683EDC38}"/>
              </a:ext>
            </a:extLst>
          </p:cNvPr>
          <p:cNvSpPr/>
          <p:nvPr/>
        </p:nvSpPr>
        <p:spPr>
          <a:xfrm>
            <a:off x="215265" y="1374154"/>
            <a:ext cx="952642" cy="3708696"/>
          </a:xfrm>
          <a:prstGeom prst="homePlate">
            <a:avLst/>
          </a:prstGeom>
          <a:solidFill>
            <a:srgbClr val="C85D57"/>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72000" rIns="252000" bIns="72000" rtlCol="0" anchor="ctr"/>
          <a:lstStyle/>
          <a:p>
            <a:pPr algn="ctr" fontAlgn="base">
              <a:lnSpc>
                <a:spcPts val="1600"/>
              </a:lnSpc>
              <a:spcBef>
                <a:spcPct val="0"/>
              </a:spcBef>
              <a:spcAft>
                <a:spcPct val="0"/>
              </a:spcAft>
              <a:defRPr/>
            </a:pPr>
            <a:r>
              <a:rPr lang="en-US" sz="1200" b="1" dirty="0">
                <a:solidFill>
                  <a:schemeClr val="bg1"/>
                </a:solidFill>
                <a:cs typeface="Gill Sans" panose="020B0502020104020203" pitchFamily="34" charset="-79"/>
              </a:rPr>
              <a:t>ILRI and CGIAR Crosscutting Programs and Platforms such as policies, Gender, Livestock Master Plans, Capacity Development, &amp; Feed</a:t>
            </a:r>
            <a:endParaRPr lang="en-GB" sz="1200" dirty="0">
              <a:solidFill>
                <a:schemeClr val="bg1"/>
              </a:solidFill>
            </a:endParaRPr>
          </a:p>
        </p:txBody>
      </p:sp>
      <p:sp>
        <p:nvSpPr>
          <p:cNvPr id="108" name="Right Triangle 107">
            <a:extLst>
              <a:ext uri="{FF2B5EF4-FFF2-40B4-BE49-F238E27FC236}">
                <a16:creationId xmlns:a16="http://schemas.microsoft.com/office/drawing/2014/main" id="{FC9FE25C-274C-44CE-B1E5-3360C6D7479F}"/>
              </a:ext>
            </a:extLst>
          </p:cNvPr>
          <p:cNvSpPr/>
          <p:nvPr/>
        </p:nvSpPr>
        <p:spPr>
          <a:xfrm>
            <a:off x="146396" y="777006"/>
            <a:ext cx="10704247" cy="526939"/>
          </a:xfrm>
          <a:prstGeom prst="rtTriangl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srgbClr val="682622"/>
              </a:solidFill>
              <a:effectLst/>
              <a:uLnTx/>
              <a:uFillTx/>
            </a:endParaRPr>
          </a:p>
        </p:txBody>
      </p:sp>
      <p:sp>
        <p:nvSpPr>
          <p:cNvPr id="109" name="Right Triangle 108">
            <a:extLst>
              <a:ext uri="{FF2B5EF4-FFF2-40B4-BE49-F238E27FC236}">
                <a16:creationId xmlns:a16="http://schemas.microsoft.com/office/drawing/2014/main" id="{7D9221D1-BAE7-43F4-B112-019EC9D57B9B}"/>
              </a:ext>
            </a:extLst>
          </p:cNvPr>
          <p:cNvSpPr/>
          <p:nvPr/>
        </p:nvSpPr>
        <p:spPr>
          <a:xfrm rot="10800000">
            <a:off x="1338704" y="777005"/>
            <a:ext cx="10702800" cy="526939"/>
          </a:xfrm>
          <a:prstGeom prst="rtTriangl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dirty="0">
              <a:ln>
                <a:noFill/>
              </a:ln>
              <a:solidFill>
                <a:prstClr val="white"/>
              </a:solidFill>
              <a:effectLst/>
              <a:uLnTx/>
              <a:uFillTx/>
            </a:endParaRPr>
          </a:p>
        </p:txBody>
      </p:sp>
      <p:sp>
        <p:nvSpPr>
          <p:cNvPr id="110" name="TextBox 109">
            <a:extLst>
              <a:ext uri="{FF2B5EF4-FFF2-40B4-BE49-F238E27FC236}">
                <a16:creationId xmlns:a16="http://schemas.microsoft.com/office/drawing/2014/main" id="{C7AE3C10-1C3E-4FD4-B7DD-953A7FD0D52A}"/>
              </a:ext>
            </a:extLst>
          </p:cNvPr>
          <p:cNvSpPr txBox="1"/>
          <p:nvPr/>
        </p:nvSpPr>
        <p:spPr>
          <a:xfrm>
            <a:off x="8470574" y="883238"/>
            <a:ext cx="2851651" cy="253916"/>
          </a:xfrm>
          <a:prstGeom prst="rect">
            <a:avLst/>
          </a:prstGeom>
          <a:noFill/>
        </p:spPr>
        <p:txBody>
          <a:bodyPr wrap="square" rtlCol="0">
            <a:spAutoFit/>
          </a:bodyPr>
          <a:lstStyle/>
          <a:p>
            <a:pPr lvl="0"/>
            <a:r>
              <a:rPr lang="en-GB" sz="1050" b="1" dirty="0">
                <a:solidFill>
                  <a:prstClr val="black"/>
                </a:solidFill>
              </a:rPr>
              <a:t>Tropical poultry adaptability and productivity</a:t>
            </a:r>
            <a:endParaRPr kumimoji="0" lang="en-GB" sz="1050" b="1" i="0" u="none" strike="noStrike" kern="1200" cap="none" spc="0" normalizeH="0" baseline="0" noProof="0" dirty="0">
              <a:ln>
                <a:noFill/>
              </a:ln>
              <a:solidFill>
                <a:prstClr val="black"/>
              </a:solidFill>
              <a:effectLst/>
              <a:uLnTx/>
              <a:uFillTx/>
            </a:endParaRPr>
          </a:p>
        </p:txBody>
      </p:sp>
      <p:sp>
        <p:nvSpPr>
          <p:cNvPr id="172" name="Left-Right Arrow 2">
            <a:extLst>
              <a:ext uri="{FF2B5EF4-FFF2-40B4-BE49-F238E27FC236}">
                <a16:creationId xmlns:a16="http://schemas.microsoft.com/office/drawing/2014/main" id="{C0DCC67D-04A3-4976-8DED-110D91CC8D96}"/>
              </a:ext>
            </a:extLst>
          </p:cNvPr>
          <p:cNvSpPr/>
          <p:nvPr/>
        </p:nvSpPr>
        <p:spPr>
          <a:xfrm>
            <a:off x="1467972" y="2449638"/>
            <a:ext cx="10384999" cy="514017"/>
          </a:xfrm>
          <a:prstGeom prst="leftRightArrow">
            <a:avLst/>
          </a:prstGeom>
          <a:solidFill>
            <a:srgbClr val="EDC9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1400" b="1" i="0" u="none" strike="noStrike" kern="1200" cap="none" spc="0" normalizeH="0" baseline="0" noProof="0" dirty="0">
                <a:ln>
                  <a:noFill/>
                </a:ln>
                <a:solidFill>
                  <a:srgbClr val="682622"/>
                </a:solidFill>
                <a:effectLst/>
                <a:uLnTx/>
                <a:uFillTx/>
              </a:rPr>
              <a:t>TPGS (ILRI partnerships with NARs, WPF, </a:t>
            </a:r>
            <a:r>
              <a:rPr lang="en-ZA" sz="1400" b="1" dirty="0">
                <a:solidFill>
                  <a:srgbClr val="682622"/>
                </a:solidFill>
              </a:rPr>
              <a:t>Hendrix Genetics, Amo Farms, &amp; Other Poultry Companies in Africa and Asia)</a:t>
            </a:r>
            <a:endParaRPr kumimoji="0" lang="en-ZA" sz="1400" b="1" i="0" u="none" strike="noStrike" kern="1200" cap="none" spc="0" normalizeH="0" baseline="0" noProof="0" dirty="0">
              <a:ln>
                <a:noFill/>
              </a:ln>
              <a:solidFill>
                <a:srgbClr val="682622"/>
              </a:solidFill>
              <a:effectLst/>
              <a:uLnTx/>
              <a:uFillTx/>
            </a:endParaRPr>
          </a:p>
        </p:txBody>
      </p:sp>
      <p:sp>
        <p:nvSpPr>
          <p:cNvPr id="178" name="Left-Right Arrow 9">
            <a:extLst>
              <a:ext uri="{FF2B5EF4-FFF2-40B4-BE49-F238E27FC236}">
                <a16:creationId xmlns:a16="http://schemas.microsoft.com/office/drawing/2014/main" id="{9166CA78-041C-4913-9DDE-E4581C0F0365}"/>
              </a:ext>
            </a:extLst>
          </p:cNvPr>
          <p:cNvSpPr/>
          <p:nvPr/>
        </p:nvSpPr>
        <p:spPr>
          <a:xfrm>
            <a:off x="1485393" y="1677033"/>
            <a:ext cx="5847918" cy="441413"/>
          </a:xfrm>
          <a:prstGeom prst="leftRightArrow">
            <a:avLst/>
          </a:prstGeom>
          <a:solidFill>
            <a:srgbClr val="C85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0" lang="nl-NL" sz="1200" b="1" i="0" u="none" strike="noStrike" kern="0" cap="none" spc="0" normalizeH="0" baseline="0" noProof="0" dirty="0">
                <a:ln>
                  <a:noFill/>
                </a:ln>
                <a:solidFill>
                  <a:schemeClr val="bg1"/>
                </a:solidFill>
                <a:effectLst/>
                <a:uLnTx/>
                <a:uFillTx/>
              </a:rPr>
              <a:t>CTLGH &amp; Other Centers of Excellence in Poultry Genetics </a:t>
            </a:r>
            <a:endParaRPr kumimoji="0" lang="en-ZA" sz="1200" b="1" i="0" u="none" strike="noStrike" kern="1200" cap="none" spc="0" normalizeH="0" baseline="0" noProof="0" dirty="0">
              <a:ln>
                <a:noFill/>
              </a:ln>
              <a:solidFill>
                <a:prstClr val="white"/>
              </a:solidFill>
              <a:effectLst/>
              <a:uLnTx/>
              <a:uFillTx/>
            </a:endParaRPr>
          </a:p>
        </p:txBody>
      </p:sp>
      <p:sp>
        <p:nvSpPr>
          <p:cNvPr id="179" name="Left-Right Arrow 10">
            <a:extLst>
              <a:ext uri="{FF2B5EF4-FFF2-40B4-BE49-F238E27FC236}">
                <a16:creationId xmlns:a16="http://schemas.microsoft.com/office/drawing/2014/main" id="{3B169DAB-AB35-45B7-83EE-53E007ABF359}"/>
              </a:ext>
            </a:extLst>
          </p:cNvPr>
          <p:cNvSpPr/>
          <p:nvPr/>
        </p:nvSpPr>
        <p:spPr>
          <a:xfrm>
            <a:off x="4174102" y="1367105"/>
            <a:ext cx="7779116" cy="388802"/>
          </a:xfrm>
          <a:prstGeom prst="leftRightArrow">
            <a:avLst/>
          </a:prstGeom>
          <a:solidFill>
            <a:srgbClr val="682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ZA" sz="1200" b="1" dirty="0">
                <a:solidFill>
                  <a:prstClr val="white"/>
                </a:solidFill>
              </a:rPr>
              <a:t>H</a:t>
            </a:r>
            <a:r>
              <a:rPr lang="nl-NL" sz="1200" b="1" kern="0" dirty="0">
                <a:solidFill>
                  <a:schemeClr val="bg1"/>
                </a:solidFill>
              </a:rPr>
              <a:t>endrix Genetics, </a:t>
            </a:r>
            <a:r>
              <a:rPr lang="en-ZA" sz="1200" b="1" dirty="0">
                <a:solidFill>
                  <a:prstClr val="white"/>
                </a:solidFill>
              </a:rPr>
              <a:t>World Poultry Foundation, </a:t>
            </a:r>
            <a:r>
              <a:rPr lang="nl-NL" sz="1200" b="1" kern="0" dirty="0">
                <a:solidFill>
                  <a:schemeClr val="bg1"/>
                </a:solidFill>
              </a:rPr>
              <a:t>AMO farms &amp; others focused on</a:t>
            </a:r>
            <a:r>
              <a:rPr kumimoji="0" lang="en-ZA" sz="1200" b="1" i="0" u="none" strike="noStrike" kern="1200" cap="none" spc="0" normalizeH="0" baseline="0" noProof="0" dirty="0">
                <a:ln>
                  <a:noFill/>
                </a:ln>
                <a:solidFill>
                  <a:prstClr val="white"/>
                </a:solidFill>
                <a:effectLst/>
                <a:uLnTx/>
                <a:uFillTx/>
              </a:rPr>
              <a:t> product development &amp; introduction</a:t>
            </a:r>
          </a:p>
        </p:txBody>
      </p:sp>
      <p:sp>
        <p:nvSpPr>
          <p:cNvPr id="180" name="Left-Right Arrow 2">
            <a:extLst>
              <a:ext uri="{FF2B5EF4-FFF2-40B4-BE49-F238E27FC236}">
                <a16:creationId xmlns:a16="http://schemas.microsoft.com/office/drawing/2014/main" id="{C1CC755A-9536-44D2-B6AB-49DB8872313F}"/>
              </a:ext>
            </a:extLst>
          </p:cNvPr>
          <p:cNvSpPr/>
          <p:nvPr/>
        </p:nvSpPr>
        <p:spPr>
          <a:xfrm>
            <a:off x="1467972" y="2104044"/>
            <a:ext cx="8376175" cy="472605"/>
          </a:xfrm>
          <a:prstGeom prst="leftRightArrow">
            <a:avLst/>
          </a:prstGeom>
          <a:solidFill>
            <a:srgbClr val="DA9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0" lang="en-ZA" sz="1200" b="1" i="0" u="none" strike="noStrike" kern="1200" cap="none" spc="0" normalizeH="0" baseline="0" noProof="0" dirty="0">
                <a:ln>
                  <a:noFill/>
                </a:ln>
                <a:solidFill>
                  <a:prstClr val="white"/>
                </a:solidFill>
                <a:effectLst/>
                <a:uLnTx/>
                <a:uFillTx/>
              </a:rPr>
              <a:t>ILRI (a CGIAR centre dedicated to </a:t>
            </a:r>
            <a:r>
              <a:rPr lang="en-ZA" sz="1200" b="1" dirty="0">
                <a:solidFill>
                  <a:prstClr val="white"/>
                </a:solidFill>
              </a:rPr>
              <a:t>research &amp; development of </a:t>
            </a:r>
            <a:r>
              <a:rPr kumimoji="0" lang="en-ZA" sz="1200" b="1" i="0" u="none" strike="noStrike" kern="1200" cap="none" spc="0" normalizeH="0" baseline="0" noProof="0" dirty="0">
                <a:ln>
                  <a:noFill/>
                </a:ln>
                <a:solidFill>
                  <a:prstClr val="white"/>
                </a:solidFill>
                <a:effectLst/>
                <a:uLnTx/>
                <a:uFillTx/>
              </a:rPr>
              <a:t>innovative tropical </a:t>
            </a:r>
            <a:r>
              <a:rPr lang="en-ZA" sz="1200" b="1" dirty="0">
                <a:solidFill>
                  <a:prstClr val="white"/>
                </a:solidFill>
              </a:rPr>
              <a:t>poultry genetic </a:t>
            </a:r>
            <a:r>
              <a:rPr kumimoji="0" lang="en-ZA" sz="1200" b="1" i="0" u="none" strike="noStrike" kern="1200" cap="none" spc="0" normalizeH="0" baseline="0" noProof="0" dirty="0">
                <a:ln>
                  <a:noFill/>
                </a:ln>
                <a:solidFill>
                  <a:prstClr val="white"/>
                </a:solidFill>
                <a:effectLst/>
                <a:uLnTx/>
                <a:uFillTx/>
              </a:rPr>
              <a:t>solutions) </a:t>
            </a:r>
          </a:p>
        </p:txBody>
      </p:sp>
      <p:pic>
        <p:nvPicPr>
          <p:cNvPr id="159" name="Picture 158">
            <a:extLst>
              <a:ext uri="{FF2B5EF4-FFF2-40B4-BE49-F238E27FC236}">
                <a16:creationId xmlns:a16="http://schemas.microsoft.com/office/drawing/2014/main" id="{64C9D04F-960E-4A15-B6F4-6C8EF2F1800F}"/>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1042172" y="5280297"/>
            <a:ext cx="256722" cy="258072"/>
          </a:xfrm>
          <a:prstGeom prst="rect">
            <a:avLst/>
          </a:prstGeom>
        </p:spPr>
      </p:pic>
      <p:sp>
        <p:nvSpPr>
          <p:cNvPr id="10" name="Freeform: Shape 9">
            <a:extLst>
              <a:ext uri="{FF2B5EF4-FFF2-40B4-BE49-F238E27FC236}">
                <a16:creationId xmlns:a16="http://schemas.microsoft.com/office/drawing/2014/main" id="{56144406-3F25-4A4C-84E9-A3B76F0B26B1}"/>
              </a:ext>
            </a:extLst>
          </p:cNvPr>
          <p:cNvSpPr/>
          <p:nvPr/>
        </p:nvSpPr>
        <p:spPr>
          <a:xfrm>
            <a:off x="1241738" y="3573977"/>
            <a:ext cx="3147139" cy="1127535"/>
          </a:xfrm>
          <a:custGeom>
            <a:avLst/>
            <a:gdLst>
              <a:gd name="connsiteX0" fmla="*/ 0 w 1415322"/>
              <a:gd name="connsiteY0" fmla="*/ 116734 h 1167344"/>
              <a:gd name="connsiteX1" fmla="*/ 116734 w 1415322"/>
              <a:gd name="connsiteY1" fmla="*/ 0 h 1167344"/>
              <a:gd name="connsiteX2" fmla="*/ 1298588 w 1415322"/>
              <a:gd name="connsiteY2" fmla="*/ 0 h 1167344"/>
              <a:gd name="connsiteX3" fmla="*/ 1415322 w 1415322"/>
              <a:gd name="connsiteY3" fmla="*/ 116734 h 1167344"/>
              <a:gd name="connsiteX4" fmla="*/ 1415322 w 1415322"/>
              <a:gd name="connsiteY4" fmla="*/ 1050610 h 1167344"/>
              <a:gd name="connsiteX5" fmla="*/ 1298588 w 1415322"/>
              <a:gd name="connsiteY5" fmla="*/ 1167344 h 1167344"/>
              <a:gd name="connsiteX6" fmla="*/ 116734 w 1415322"/>
              <a:gd name="connsiteY6" fmla="*/ 1167344 h 1167344"/>
              <a:gd name="connsiteX7" fmla="*/ 0 w 1415322"/>
              <a:gd name="connsiteY7" fmla="*/ 1050610 h 1167344"/>
              <a:gd name="connsiteX8" fmla="*/ 0 w 1415322"/>
              <a:gd name="connsiteY8" fmla="*/ 116734 h 1167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322" h="1167344">
                <a:moveTo>
                  <a:pt x="0" y="116734"/>
                </a:moveTo>
                <a:cubicBezTo>
                  <a:pt x="0" y="52264"/>
                  <a:pt x="52264" y="0"/>
                  <a:pt x="116734" y="0"/>
                </a:cubicBezTo>
                <a:lnTo>
                  <a:pt x="1298588" y="0"/>
                </a:lnTo>
                <a:cubicBezTo>
                  <a:pt x="1363058" y="0"/>
                  <a:pt x="1415322" y="52264"/>
                  <a:pt x="1415322" y="116734"/>
                </a:cubicBezTo>
                <a:lnTo>
                  <a:pt x="1415322" y="1050610"/>
                </a:lnTo>
                <a:cubicBezTo>
                  <a:pt x="1415322" y="1115080"/>
                  <a:pt x="1363058" y="1167344"/>
                  <a:pt x="1298588" y="1167344"/>
                </a:cubicBezTo>
                <a:lnTo>
                  <a:pt x="116734" y="1167344"/>
                </a:lnTo>
                <a:cubicBezTo>
                  <a:pt x="52264" y="1167344"/>
                  <a:pt x="0" y="1115080"/>
                  <a:pt x="0" y="1050610"/>
                </a:cubicBezTo>
                <a:lnTo>
                  <a:pt x="0" y="116734"/>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2000" tIns="108000" rIns="72000" bIns="292249" numCol="1" spcCol="1270" anchor="t" anchorCtr="0">
            <a:noAutofit/>
          </a:bodyPr>
          <a:lstStyle/>
          <a:p>
            <a:pPr marL="0" lvl="1" defTabSz="444500">
              <a:lnSpc>
                <a:spcPct val="90000"/>
              </a:lnSpc>
              <a:spcBef>
                <a:spcPct val="0"/>
              </a:spcBef>
              <a:spcAft>
                <a:spcPct val="15000"/>
              </a:spcAft>
            </a:pPr>
            <a:r>
              <a:rPr kumimoji="0" lang="en-US" sz="1050" b="1" i="0" u="none" strike="noStrike" kern="1200" cap="none" spc="0" normalizeH="0" baseline="0" noProof="0" dirty="0">
                <a:ln>
                  <a:noFill/>
                </a:ln>
                <a:solidFill>
                  <a:srgbClr val="682622"/>
                </a:solidFill>
                <a:effectLst/>
                <a:uLnTx/>
                <a:uFillTx/>
              </a:rPr>
              <a:t>Output:</a:t>
            </a:r>
            <a:r>
              <a:rPr kumimoji="0" lang="en-US" sz="1050" b="1" i="0" u="none" strike="noStrike" kern="1200" cap="none" spc="0" normalizeH="0" baseline="0" noProof="0" dirty="0">
                <a:ln>
                  <a:noFill/>
                </a:ln>
                <a:solidFill>
                  <a:prstClr val="black">
                    <a:hueOff val="0"/>
                    <a:satOff val="0"/>
                    <a:lumOff val="0"/>
                    <a:alphaOff val="0"/>
                  </a:prstClr>
                </a:solidFill>
                <a:effectLst/>
                <a:uLnTx/>
                <a:uFillTx/>
              </a:rPr>
              <a:t> </a:t>
            </a:r>
            <a:r>
              <a:rPr lang="en-US" sz="1050" dirty="0">
                <a:solidFill>
                  <a:schemeClr val="tx1"/>
                </a:solidFill>
              </a:rPr>
              <a:t>Identify, define, &amp; characterize (phenotypic &amp; genetic parameter estimation) economically-relevant tropical poultry productivity, adaptability, &amp; resilience traits</a:t>
            </a:r>
            <a:endParaRPr kumimoji="0" lang="en-ZA" sz="1050" b="0" i="0" u="none" strike="noStrike" kern="1200" cap="none" spc="0" normalizeH="0" baseline="0" noProof="0" dirty="0">
              <a:ln>
                <a:noFill/>
              </a:ln>
              <a:solidFill>
                <a:schemeClr val="tx1"/>
              </a:solidFill>
              <a:effectLst/>
              <a:uLnTx/>
              <a:uFillTx/>
            </a:endParaRPr>
          </a:p>
        </p:txBody>
      </p:sp>
      <p:sp>
        <p:nvSpPr>
          <p:cNvPr id="13" name="Freeform: Shape 12">
            <a:extLst>
              <a:ext uri="{FF2B5EF4-FFF2-40B4-BE49-F238E27FC236}">
                <a16:creationId xmlns:a16="http://schemas.microsoft.com/office/drawing/2014/main" id="{A679FFFE-0799-414E-A3A2-A0D59486EDD1}"/>
              </a:ext>
            </a:extLst>
          </p:cNvPr>
          <p:cNvSpPr/>
          <p:nvPr/>
        </p:nvSpPr>
        <p:spPr>
          <a:xfrm>
            <a:off x="1810025" y="4376322"/>
            <a:ext cx="1932906" cy="573059"/>
          </a:xfrm>
          <a:custGeom>
            <a:avLst/>
            <a:gdLst>
              <a:gd name="connsiteX0" fmla="*/ 0 w 1258064"/>
              <a:gd name="connsiteY0" fmla="*/ 50029 h 500290"/>
              <a:gd name="connsiteX1" fmla="*/ 50029 w 1258064"/>
              <a:gd name="connsiteY1" fmla="*/ 0 h 500290"/>
              <a:gd name="connsiteX2" fmla="*/ 1208035 w 1258064"/>
              <a:gd name="connsiteY2" fmla="*/ 0 h 500290"/>
              <a:gd name="connsiteX3" fmla="*/ 1258064 w 1258064"/>
              <a:gd name="connsiteY3" fmla="*/ 50029 h 500290"/>
              <a:gd name="connsiteX4" fmla="*/ 1258064 w 1258064"/>
              <a:gd name="connsiteY4" fmla="*/ 450261 h 500290"/>
              <a:gd name="connsiteX5" fmla="*/ 1208035 w 1258064"/>
              <a:gd name="connsiteY5" fmla="*/ 500290 h 500290"/>
              <a:gd name="connsiteX6" fmla="*/ 50029 w 1258064"/>
              <a:gd name="connsiteY6" fmla="*/ 500290 h 500290"/>
              <a:gd name="connsiteX7" fmla="*/ 0 w 1258064"/>
              <a:gd name="connsiteY7" fmla="*/ 450261 h 500290"/>
              <a:gd name="connsiteX8" fmla="*/ 0 w 1258064"/>
              <a:gd name="connsiteY8" fmla="*/ 50029 h 500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8064" h="500290">
                <a:moveTo>
                  <a:pt x="0" y="50029"/>
                </a:moveTo>
                <a:cubicBezTo>
                  <a:pt x="0" y="22399"/>
                  <a:pt x="22399" y="0"/>
                  <a:pt x="50029" y="0"/>
                </a:cubicBezTo>
                <a:lnTo>
                  <a:pt x="1208035" y="0"/>
                </a:lnTo>
                <a:cubicBezTo>
                  <a:pt x="1235665" y="0"/>
                  <a:pt x="1258064" y="22399"/>
                  <a:pt x="1258064" y="50029"/>
                </a:cubicBezTo>
                <a:lnTo>
                  <a:pt x="1258064" y="450261"/>
                </a:lnTo>
                <a:cubicBezTo>
                  <a:pt x="1258064" y="477891"/>
                  <a:pt x="1235665" y="500290"/>
                  <a:pt x="1208035" y="500290"/>
                </a:cubicBezTo>
                <a:lnTo>
                  <a:pt x="50029" y="500290"/>
                </a:lnTo>
                <a:cubicBezTo>
                  <a:pt x="22399" y="500290"/>
                  <a:pt x="0" y="477891"/>
                  <a:pt x="0" y="450261"/>
                </a:cubicBezTo>
                <a:lnTo>
                  <a:pt x="0" y="5002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323" tIns="32433" rIns="41323" bIns="32433" numCol="1" spcCol="1270" anchor="ctr" anchorCtr="0">
            <a:noAutofit/>
          </a:bodyPr>
          <a:lstStyle/>
          <a:p>
            <a:pPr algn="ctr" defTabSz="622300">
              <a:lnSpc>
                <a:spcPct val="90000"/>
              </a:lnSpc>
              <a:spcBef>
                <a:spcPct val="0"/>
              </a:spcBef>
              <a:spcAft>
                <a:spcPct val="35000"/>
              </a:spcAft>
            </a:pPr>
            <a:endParaRPr lang="en-ZA" sz="1050" b="1" dirty="0">
              <a:solidFill>
                <a:prstClr val="white"/>
              </a:solidFill>
            </a:endParaRPr>
          </a:p>
          <a:p>
            <a:pPr algn="ctr" defTabSz="622300">
              <a:lnSpc>
                <a:spcPct val="90000"/>
              </a:lnSpc>
              <a:spcBef>
                <a:spcPct val="0"/>
              </a:spcBef>
              <a:spcAft>
                <a:spcPct val="35000"/>
              </a:spcAft>
            </a:pPr>
            <a:r>
              <a:rPr lang="en-ZA" sz="1050" b="1" dirty="0">
                <a:solidFill>
                  <a:prstClr val="white"/>
                </a:solidFill>
              </a:rPr>
              <a:t>Discovery &amp; Translational Research</a:t>
            </a:r>
            <a:r>
              <a:rPr lang="en-US" sz="1050" b="1" dirty="0">
                <a:solidFill>
                  <a:schemeClr val="bg1"/>
                </a:solidFill>
              </a:rPr>
              <a:t> </a:t>
            </a:r>
            <a:endParaRPr lang="en-ZA" sz="1050" b="1" dirty="0">
              <a:solidFill>
                <a:prstClr val="white"/>
              </a:solidFill>
            </a:endParaRPr>
          </a:p>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ZA" sz="1050" b="1" i="0" u="none" strike="noStrike" kern="1200" cap="none" spc="0" normalizeH="0" baseline="0" noProof="0" dirty="0">
                <a:ln>
                  <a:noFill/>
                </a:ln>
                <a:solidFill>
                  <a:prstClr val="white"/>
                </a:solidFill>
                <a:effectLst/>
                <a:uLnTx/>
                <a:uFillTx/>
              </a:rPr>
              <a:t> </a:t>
            </a:r>
          </a:p>
        </p:txBody>
      </p:sp>
      <p:sp>
        <p:nvSpPr>
          <p:cNvPr id="17" name="Freeform: Shape 16">
            <a:extLst>
              <a:ext uri="{FF2B5EF4-FFF2-40B4-BE49-F238E27FC236}">
                <a16:creationId xmlns:a16="http://schemas.microsoft.com/office/drawing/2014/main" id="{AC846804-5474-4917-82C1-4C5775F3B6D5}"/>
              </a:ext>
            </a:extLst>
          </p:cNvPr>
          <p:cNvSpPr/>
          <p:nvPr/>
        </p:nvSpPr>
        <p:spPr>
          <a:xfrm>
            <a:off x="4659857" y="3534168"/>
            <a:ext cx="1795224" cy="1167344"/>
          </a:xfrm>
          <a:custGeom>
            <a:avLst/>
            <a:gdLst>
              <a:gd name="connsiteX0" fmla="*/ 0 w 1415322"/>
              <a:gd name="connsiteY0" fmla="*/ 116734 h 1167344"/>
              <a:gd name="connsiteX1" fmla="*/ 116734 w 1415322"/>
              <a:gd name="connsiteY1" fmla="*/ 0 h 1167344"/>
              <a:gd name="connsiteX2" fmla="*/ 1298588 w 1415322"/>
              <a:gd name="connsiteY2" fmla="*/ 0 h 1167344"/>
              <a:gd name="connsiteX3" fmla="*/ 1415322 w 1415322"/>
              <a:gd name="connsiteY3" fmla="*/ 116734 h 1167344"/>
              <a:gd name="connsiteX4" fmla="*/ 1415322 w 1415322"/>
              <a:gd name="connsiteY4" fmla="*/ 1050610 h 1167344"/>
              <a:gd name="connsiteX5" fmla="*/ 1298588 w 1415322"/>
              <a:gd name="connsiteY5" fmla="*/ 1167344 h 1167344"/>
              <a:gd name="connsiteX6" fmla="*/ 116734 w 1415322"/>
              <a:gd name="connsiteY6" fmla="*/ 1167344 h 1167344"/>
              <a:gd name="connsiteX7" fmla="*/ 0 w 1415322"/>
              <a:gd name="connsiteY7" fmla="*/ 1050610 h 1167344"/>
              <a:gd name="connsiteX8" fmla="*/ 0 w 1415322"/>
              <a:gd name="connsiteY8" fmla="*/ 116734 h 1167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322" h="1167344">
                <a:moveTo>
                  <a:pt x="0" y="116734"/>
                </a:moveTo>
                <a:cubicBezTo>
                  <a:pt x="0" y="52264"/>
                  <a:pt x="52264" y="0"/>
                  <a:pt x="116734" y="0"/>
                </a:cubicBezTo>
                <a:lnTo>
                  <a:pt x="1298588" y="0"/>
                </a:lnTo>
                <a:cubicBezTo>
                  <a:pt x="1363058" y="0"/>
                  <a:pt x="1415322" y="52264"/>
                  <a:pt x="1415322" y="116734"/>
                </a:cubicBezTo>
                <a:lnTo>
                  <a:pt x="1415322" y="1050610"/>
                </a:lnTo>
                <a:cubicBezTo>
                  <a:pt x="1415322" y="1115080"/>
                  <a:pt x="1363058" y="1167344"/>
                  <a:pt x="1298588" y="1167344"/>
                </a:cubicBezTo>
                <a:lnTo>
                  <a:pt x="116734" y="1167344"/>
                </a:lnTo>
                <a:cubicBezTo>
                  <a:pt x="52264" y="1167344"/>
                  <a:pt x="0" y="1115080"/>
                  <a:pt x="0" y="1050610"/>
                </a:cubicBezTo>
                <a:lnTo>
                  <a:pt x="0" y="116734"/>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2000" tIns="108000" rIns="72000" bIns="292249" numCol="1" spcCol="1270" anchor="t" anchorCtr="0">
            <a:noAutofit/>
          </a:bodyPr>
          <a:lstStyle/>
          <a:p>
            <a:pPr marL="0" lvl="1" defTabSz="355600">
              <a:lnSpc>
                <a:spcPct val="90000"/>
              </a:lnSpc>
              <a:spcBef>
                <a:spcPct val="0"/>
              </a:spcBef>
              <a:spcAft>
                <a:spcPct val="15000"/>
              </a:spcAft>
            </a:pPr>
            <a:r>
              <a:rPr kumimoji="0" lang="en-US" sz="1050" b="1" i="0" u="none" strike="noStrike" kern="1200" cap="none" spc="0" normalizeH="0" baseline="0" noProof="0" dirty="0">
                <a:ln>
                  <a:noFill/>
                </a:ln>
                <a:solidFill>
                  <a:srgbClr val="682622"/>
                </a:solidFill>
                <a:effectLst/>
                <a:uLnTx/>
                <a:uFillTx/>
              </a:rPr>
              <a:t>Output: </a:t>
            </a:r>
            <a:r>
              <a:rPr kumimoji="0" lang="en-US" sz="1050" i="0" u="none" strike="noStrike" kern="1200" cap="none" spc="0" normalizeH="0" baseline="0" noProof="0" dirty="0">
                <a:ln>
                  <a:noFill/>
                </a:ln>
                <a:solidFill>
                  <a:schemeClr val="tx1"/>
                </a:solidFill>
                <a:effectLst/>
                <a:uLnTx/>
                <a:uFillTx/>
              </a:rPr>
              <a:t>Partner with NARs and companies &amp; facilitate efforts to </a:t>
            </a:r>
            <a:r>
              <a:rPr lang="en-US" sz="1050" dirty="0">
                <a:solidFill>
                  <a:schemeClr val="tx1"/>
                </a:solidFill>
              </a:rPr>
              <a:t>build database of tropical poultry phenotypes &amp; genotypes </a:t>
            </a:r>
            <a:endParaRPr kumimoji="0" lang="en-ZA" sz="1050" i="0" u="none" strike="noStrike" kern="1200" cap="none" spc="0" normalizeH="0" baseline="0" noProof="0" dirty="0">
              <a:ln>
                <a:noFill/>
              </a:ln>
              <a:solidFill>
                <a:schemeClr val="tx1"/>
              </a:solidFill>
              <a:effectLst/>
              <a:uLnTx/>
              <a:uFillTx/>
            </a:endParaRPr>
          </a:p>
        </p:txBody>
      </p:sp>
      <p:sp>
        <p:nvSpPr>
          <p:cNvPr id="19" name="Freeform: Shape 18">
            <a:extLst>
              <a:ext uri="{FF2B5EF4-FFF2-40B4-BE49-F238E27FC236}">
                <a16:creationId xmlns:a16="http://schemas.microsoft.com/office/drawing/2014/main" id="{BFF35366-0541-4486-80A0-472E6FFDFD44}"/>
              </a:ext>
            </a:extLst>
          </p:cNvPr>
          <p:cNvSpPr/>
          <p:nvPr/>
        </p:nvSpPr>
        <p:spPr>
          <a:xfrm>
            <a:off x="4928437" y="4365730"/>
            <a:ext cx="1258064" cy="659528"/>
          </a:xfrm>
          <a:custGeom>
            <a:avLst/>
            <a:gdLst>
              <a:gd name="connsiteX0" fmla="*/ 0 w 1258064"/>
              <a:gd name="connsiteY0" fmla="*/ 65953 h 659528"/>
              <a:gd name="connsiteX1" fmla="*/ 65953 w 1258064"/>
              <a:gd name="connsiteY1" fmla="*/ 0 h 659528"/>
              <a:gd name="connsiteX2" fmla="*/ 1192111 w 1258064"/>
              <a:gd name="connsiteY2" fmla="*/ 0 h 659528"/>
              <a:gd name="connsiteX3" fmla="*/ 1258064 w 1258064"/>
              <a:gd name="connsiteY3" fmla="*/ 65953 h 659528"/>
              <a:gd name="connsiteX4" fmla="*/ 1258064 w 1258064"/>
              <a:gd name="connsiteY4" fmla="*/ 593575 h 659528"/>
              <a:gd name="connsiteX5" fmla="*/ 1192111 w 1258064"/>
              <a:gd name="connsiteY5" fmla="*/ 659528 h 659528"/>
              <a:gd name="connsiteX6" fmla="*/ 65953 w 1258064"/>
              <a:gd name="connsiteY6" fmla="*/ 659528 h 659528"/>
              <a:gd name="connsiteX7" fmla="*/ 0 w 1258064"/>
              <a:gd name="connsiteY7" fmla="*/ 593575 h 659528"/>
              <a:gd name="connsiteX8" fmla="*/ 0 w 1258064"/>
              <a:gd name="connsiteY8" fmla="*/ 65953 h 65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8064" h="659528">
                <a:moveTo>
                  <a:pt x="0" y="65953"/>
                </a:moveTo>
                <a:cubicBezTo>
                  <a:pt x="0" y="29528"/>
                  <a:pt x="29528" y="0"/>
                  <a:pt x="65953" y="0"/>
                </a:cubicBezTo>
                <a:lnTo>
                  <a:pt x="1192111" y="0"/>
                </a:lnTo>
                <a:cubicBezTo>
                  <a:pt x="1228536" y="0"/>
                  <a:pt x="1258064" y="29528"/>
                  <a:pt x="1258064" y="65953"/>
                </a:cubicBezTo>
                <a:lnTo>
                  <a:pt x="1258064" y="593575"/>
                </a:lnTo>
                <a:cubicBezTo>
                  <a:pt x="1258064" y="630000"/>
                  <a:pt x="1228536" y="659528"/>
                  <a:pt x="1192111" y="659528"/>
                </a:cubicBezTo>
                <a:lnTo>
                  <a:pt x="65953" y="659528"/>
                </a:lnTo>
                <a:cubicBezTo>
                  <a:pt x="29528" y="659528"/>
                  <a:pt x="0" y="630000"/>
                  <a:pt x="0" y="593575"/>
                </a:cubicBezTo>
                <a:lnTo>
                  <a:pt x="0" y="659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5987" tIns="37097" rIns="45987" bIns="37097" numCol="1" spcCol="1270" anchor="ctr" anchorCtr="0">
            <a:noAutofit/>
          </a:bodyPr>
          <a:lstStyle/>
          <a:p>
            <a:pPr algn="ctr" defTabSz="622300">
              <a:lnSpc>
                <a:spcPct val="90000"/>
              </a:lnSpc>
              <a:spcBef>
                <a:spcPct val="0"/>
              </a:spcBef>
              <a:spcAft>
                <a:spcPct val="35000"/>
              </a:spcAft>
            </a:pPr>
            <a:r>
              <a:rPr lang="en-US" sz="1050" b="1" dirty="0">
                <a:solidFill>
                  <a:schemeClr val="bg1"/>
                </a:solidFill>
              </a:rPr>
              <a:t>Phenotyping and Genotyping  </a:t>
            </a:r>
            <a:endParaRPr lang="en-ZA" sz="1050" b="1" dirty="0">
              <a:solidFill>
                <a:schemeClr val="bg1"/>
              </a:solidFill>
            </a:endParaRPr>
          </a:p>
          <a:p>
            <a:pPr marL="0" marR="0" lvl="0" indent="0" algn="ctr" defTabSz="622300" rtl="0" eaLnBrk="1" fontAlgn="auto" latinLnBrk="0" hangingPunct="1">
              <a:lnSpc>
                <a:spcPct val="90000"/>
              </a:lnSpc>
              <a:spcBef>
                <a:spcPct val="0"/>
              </a:spcBef>
              <a:spcAft>
                <a:spcPct val="35000"/>
              </a:spcAft>
              <a:buClrTx/>
              <a:buSzTx/>
              <a:buFontTx/>
              <a:buNone/>
              <a:tabLst/>
              <a:defRPr/>
            </a:pPr>
            <a:r>
              <a:rPr lang="en-ZA" sz="1050" b="1" dirty="0">
                <a:solidFill>
                  <a:prstClr val="white"/>
                </a:solidFill>
              </a:rPr>
              <a:t> </a:t>
            </a:r>
            <a:endParaRPr kumimoji="0" lang="en-ZA" sz="1050" b="1" i="0" u="none" strike="noStrike" kern="1200" cap="none" spc="0" normalizeH="0" baseline="0" noProof="0" dirty="0">
              <a:ln>
                <a:noFill/>
              </a:ln>
              <a:solidFill>
                <a:prstClr val="white"/>
              </a:solidFill>
              <a:effectLst/>
              <a:uLnTx/>
              <a:uFillTx/>
            </a:endParaRPr>
          </a:p>
        </p:txBody>
      </p:sp>
      <p:sp>
        <p:nvSpPr>
          <p:cNvPr id="20" name="Freeform: Shape 19">
            <a:extLst>
              <a:ext uri="{FF2B5EF4-FFF2-40B4-BE49-F238E27FC236}">
                <a16:creationId xmlns:a16="http://schemas.microsoft.com/office/drawing/2014/main" id="{C045DC6D-763A-42DF-9F88-EB02C83460E5}"/>
              </a:ext>
            </a:extLst>
          </p:cNvPr>
          <p:cNvSpPr/>
          <p:nvPr/>
        </p:nvSpPr>
        <p:spPr>
          <a:xfrm>
            <a:off x="6739876" y="3573977"/>
            <a:ext cx="1547917" cy="1167344"/>
          </a:xfrm>
          <a:custGeom>
            <a:avLst/>
            <a:gdLst>
              <a:gd name="connsiteX0" fmla="*/ 0 w 1415322"/>
              <a:gd name="connsiteY0" fmla="*/ 116734 h 1167344"/>
              <a:gd name="connsiteX1" fmla="*/ 116734 w 1415322"/>
              <a:gd name="connsiteY1" fmla="*/ 0 h 1167344"/>
              <a:gd name="connsiteX2" fmla="*/ 1298588 w 1415322"/>
              <a:gd name="connsiteY2" fmla="*/ 0 h 1167344"/>
              <a:gd name="connsiteX3" fmla="*/ 1415322 w 1415322"/>
              <a:gd name="connsiteY3" fmla="*/ 116734 h 1167344"/>
              <a:gd name="connsiteX4" fmla="*/ 1415322 w 1415322"/>
              <a:gd name="connsiteY4" fmla="*/ 1050610 h 1167344"/>
              <a:gd name="connsiteX5" fmla="*/ 1298588 w 1415322"/>
              <a:gd name="connsiteY5" fmla="*/ 1167344 h 1167344"/>
              <a:gd name="connsiteX6" fmla="*/ 116734 w 1415322"/>
              <a:gd name="connsiteY6" fmla="*/ 1167344 h 1167344"/>
              <a:gd name="connsiteX7" fmla="*/ 0 w 1415322"/>
              <a:gd name="connsiteY7" fmla="*/ 1050610 h 1167344"/>
              <a:gd name="connsiteX8" fmla="*/ 0 w 1415322"/>
              <a:gd name="connsiteY8" fmla="*/ 116734 h 1167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322" h="1167344">
                <a:moveTo>
                  <a:pt x="0" y="116734"/>
                </a:moveTo>
                <a:cubicBezTo>
                  <a:pt x="0" y="52264"/>
                  <a:pt x="52264" y="0"/>
                  <a:pt x="116734" y="0"/>
                </a:cubicBezTo>
                <a:lnTo>
                  <a:pt x="1298588" y="0"/>
                </a:lnTo>
                <a:cubicBezTo>
                  <a:pt x="1363058" y="0"/>
                  <a:pt x="1415322" y="52264"/>
                  <a:pt x="1415322" y="116734"/>
                </a:cubicBezTo>
                <a:lnTo>
                  <a:pt x="1415322" y="1050610"/>
                </a:lnTo>
                <a:cubicBezTo>
                  <a:pt x="1415322" y="1115080"/>
                  <a:pt x="1363058" y="1167344"/>
                  <a:pt x="1298588" y="1167344"/>
                </a:cubicBezTo>
                <a:lnTo>
                  <a:pt x="116734" y="1167344"/>
                </a:lnTo>
                <a:cubicBezTo>
                  <a:pt x="52264" y="1167344"/>
                  <a:pt x="0" y="1115080"/>
                  <a:pt x="0" y="1050610"/>
                </a:cubicBezTo>
                <a:lnTo>
                  <a:pt x="0" y="116734"/>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2000" tIns="292249" rIns="72000" bIns="42104" numCol="1" spcCol="1270" anchor="t" anchorCtr="0">
            <a:noAutofit/>
          </a:bodyPr>
          <a:lstStyle/>
          <a:p>
            <a:pPr marL="0" lvl="1" defTabSz="355600">
              <a:lnSpc>
                <a:spcPct val="90000"/>
              </a:lnSpc>
              <a:spcBef>
                <a:spcPct val="0"/>
              </a:spcBef>
              <a:spcAft>
                <a:spcPct val="15000"/>
              </a:spcAft>
            </a:pPr>
            <a:r>
              <a:rPr kumimoji="0" lang="en-US" sz="1050" b="1" i="0" u="none" strike="noStrike" kern="1200" cap="none" spc="0" normalizeH="0" baseline="0" noProof="0" dirty="0">
                <a:ln>
                  <a:noFill/>
                </a:ln>
                <a:solidFill>
                  <a:srgbClr val="682622"/>
                </a:solidFill>
                <a:effectLst/>
                <a:uLnTx/>
                <a:uFillTx/>
              </a:rPr>
              <a:t>Output</a:t>
            </a:r>
            <a:r>
              <a:rPr lang="en-US" sz="1050" b="1" dirty="0">
                <a:solidFill>
                  <a:srgbClr val="682622"/>
                </a:solidFill>
              </a:rPr>
              <a:t>: </a:t>
            </a:r>
            <a:r>
              <a:rPr lang="en-US" sz="1050" dirty="0">
                <a:solidFill>
                  <a:schemeClr val="tx1"/>
                </a:solidFill>
              </a:rPr>
              <a:t>Deliver genomic and precision breeding tools to accelerate genetic gain in dual purpose poultry products development </a:t>
            </a:r>
            <a:endParaRPr kumimoji="0" lang="en-ZA" sz="1050" b="0" i="0" u="none" strike="noStrike" kern="1200" cap="none" spc="0" normalizeH="0" baseline="0" noProof="0" dirty="0">
              <a:ln>
                <a:noFill/>
              </a:ln>
              <a:solidFill>
                <a:schemeClr val="tx1"/>
              </a:solidFill>
              <a:effectLst/>
              <a:uLnTx/>
              <a:uFillTx/>
            </a:endParaRPr>
          </a:p>
        </p:txBody>
      </p:sp>
      <p:sp>
        <p:nvSpPr>
          <p:cNvPr id="22" name="Freeform: Shape 21">
            <a:extLst>
              <a:ext uri="{FF2B5EF4-FFF2-40B4-BE49-F238E27FC236}">
                <a16:creationId xmlns:a16="http://schemas.microsoft.com/office/drawing/2014/main" id="{5B01ACF7-449A-47F0-963A-5118BDD79EE1}"/>
              </a:ext>
            </a:extLst>
          </p:cNvPr>
          <p:cNvSpPr/>
          <p:nvPr/>
        </p:nvSpPr>
        <p:spPr>
          <a:xfrm>
            <a:off x="7120689" y="3343644"/>
            <a:ext cx="1258064" cy="506098"/>
          </a:xfrm>
          <a:custGeom>
            <a:avLst/>
            <a:gdLst>
              <a:gd name="connsiteX0" fmla="*/ 0 w 1258064"/>
              <a:gd name="connsiteY0" fmla="*/ 50029 h 500290"/>
              <a:gd name="connsiteX1" fmla="*/ 50029 w 1258064"/>
              <a:gd name="connsiteY1" fmla="*/ 0 h 500290"/>
              <a:gd name="connsiteX2" fmla="*/ 1208035 w 1258064"/>
              <a:gd name="connsiteY2" fmla="*/ 0 h 500290"/>
              <a:gd name="connsiteX3" fmla="*/ 1258064 w 1258064"/>
              <a:gd name="connsiteY3" fmla="*/ 50029 h 500290"/>
              <a:gd name="connsiteX4" fmla="*/ 1258064 w 1258064"/>
              <a:gd name="connsiteY4" fmla="*/ 450261 h 500290"/>
              <a:gd name="connsiteX5" fmla="*/ 1208035 w 1258064"/>
              <a:gd name="connsiteY5" fmla="*/ 500290 h 500290"/>
              <a:gd name="connsiteX6" fmla="*/ 50029 w 1258064"/>
              <a:gd name="connsiteY6" fmla="*/ 500290 h 500290"/>
              <a:gd name="connsiteX7" fmla="*/ 0 w 1258064"/>
              <a:gd name="connsiteY7" fmla="*/ 450261 h 500290"/>
              <a:gd name="connsiteX8" fmla="*/ 0 w 1258064"/>
              <a:gd name="connsiteY8" fmla="*/ 50029 h 500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8064" h="500290">
                <a:moveTo>
                  <a:pt x="0" y="50029"/>
                </a:moveTo>
                <a:cubicBezTo>
                  <a:pt x="0" y="22399"/>
                  <a:pt x="22399" y="0"/>
                  <a:pt x="50029" y="0"/>
                </a:cubicBezTo>
                <a:lnTo>
                  <a:pt x="1208035" y="0"/>
                </a:lnTo>
                <a:cubicBezTo>
                  <a:pt x="1235665" y="0"/>
                  <a:pt x="1258064" y="22399"/>
                  <a:pt x="1258064" y="50029"/>
                </a:cubicBezTo>
                <a:lnTo>
                  <a:pt x="1258064" y="450261"/>
                </a:lnTo>
                <a:cubicBezTo>
                  <a:pt x="1258064" y="477891"/>
                  <a:pt x="1235665" y="500290"/>
                  <a:pt x="1208035" y="500290"/>
                </a:cubicBezTo>
                <a:lnTo>
                  <a:pt x="50029" y="500290"/>
                </a:lnTo>
                <a:cubicBezTo>
                  <a:pt x="22399" y="500290"/>
                  <a:pt x="0" y="477891"/>
                  <a:pt x="0" y="450261"/>
                </a:cubicBezTo>
                <a:lnTo>
                  <a:pt x="0" y="5002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323" tIns="32433" rIns="41323" bIns="32433" numCol="1" spcCol="1270" anchor="ctr" anchorCtr="0">
            <a:noAutofit/>
          </a:bodyPr>
          <a:lstStyle/>
          <a:p>
            <a:pPr lvl="0" algn="ctr" defTabSz="622300">
              <a:lnSpc>
                <a:spcPct val="90000"/>
              </a:lnSpc>
              <a:spcBef>
                <a:spcPct val="0"/>
              </a:spcBef>
              <a:spcAft>
                <a:spcPct val="35000"/>
              </a:spcAft>
            </a:pPr>
            <a:r>
              <a:rPr lang="en-ZA" sz="1050" b="1" dirty="0">
                <a:solidFill>
                  <a:prstClr val="white"/>
                </a:solidFill>
              </a:rPr>
              <a:t>Genomic Selection and Gene Discovery</a:t>
            </a:r>
            <a:endParaRPr kumimoji="0" lang="en-ZA" sz="1050" b="1" i="0" u="none" strike="noStrike" kern="1200" cap="none" spc="0" normalizeH="0" baseline="0" noProof="0" dirty="0">
              <a:ln>
                <a:noFill/>
              </a:ln>
              <a:solidFill>
                <a:prstClr val="white"/>
              </a:solidFill>
              <a:effectLst/>
              <a:uLnTx/>
              <a:uFillTx/>
            </a:endParaRPr>
          </a:p>
        </p:txBody>
      </p:sp>
      <p:sp>
        <p:nvSpPr>
          <p:cNvPr id="23" name="Freeform: Shape 22">
            <a:extLst>
              <a:ext uri="{FF2B5EF4-FFF2-40B4-BE49-F238E27FC236}">
                <a16:creationId xmlns:a16="http://schemas.microsoft.com/office/drawing/2014/main" id="{524BA77A-A034-469A-9F17-57A6CC41AB63}"/>
              </a:ext>
            </a:extLst>
          </p:cNvPr>
          <p:cNvSpPr/>
          <p:nvPr/>
        </p:nvSpPr>
        <p:spPr>
          <a:xfrm>
            <a:off x="8572588" y="3503924"/>
            <a:ext cx="1547917" cy="1167344"/>
          </a:xfrm>
          <a:custGeom>
            <a:avLst/>
            <a:gdLst>
              <a:gd name="connsiteX0" fmla="*/ 0 w 1415322"/>
              <a:gd name="connsiteY0" fmla="*/ 116734 h 1167344"/>
              <a:gd name="connsiteX1" fmla="*/ 116734 w 1415322"/>
              <a:gd name="connsiteY1" fmla="*/ 0 h 1167344"/>
              <a:gd name="connsiteX2" fmla="*/ 1298588 w 1415322"/>
              <a:gd name="connsiteY2" fmla="*/ 0 h 1167344"/>
              <a:gd name="connsiteX3" fmla="*/ 1415322 w 1415322"/>
              <a:gd name="connsiteY3" fmla="*/ 116734 h 1167344"/>
              <a:gd name="connsiteX4" fmla="*/ 1415322 w 1415322"/>
              <a:gd name="connsiteY4" fmla="*/ 1050610 h 1167344"/>
              <a:gd name="connsiteX5" fmla="*/ 1298588 w 1415322"/>
              <a:gd name="connsiteY5" fmla="*/ 1167344 h 1167344"/>
              <a:gd name="connsiteX6" fmla="*/ 116734 w 1415322"/>
              <a:gd name="connsiteY6" fmla="*/ 1167344 h 1167344"/>
              <a:gd name="connsiteX7" fmla="*/ 0 w 1415322"/>
              <a:gd name="connsiteY7" fmla="*/ 1050610 h 1167344"/>
              <a:gd name="connsiteX8" fmla="*/ 0 w 1415322"/>
              <a:gd name="connsiteY8" fmla="*/ 116734 h 1167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322" h="1167344">
                <a:moveTo>
                  <a:pt x="0" y="116734"/>
                </a:moveTo>
                <a:cubicBezTo>
                  <a:pt x="0" y="52264"/>
                  <a:pt x="52264" y="0"/>
                  <a:pt x="116734" y="0"/>
                </a:cubicBezTo>
                <a:lnTo>
                  <a:pt x="1298588" y="0"/>
                </a:lnTo>
                <a:cubicBezTo>
                  <a:pt x="1363058" y="0"/>
                  <a:pt x="1415322" y="52264"/>
                  <a:pt x="1415322" y="116734"/>
                </a:cubicBezTo>
                <a:lnTo>
                  <a:pt x="1415322" y="1050610"/>
                </a:lnTo>
                <a:cubicBezTo>
                  <a:pt x="1415322" y="1115080"/>
                  <a:pt x="1363058" y="1167344"/>
                  <a:pt x="1298588" y="1167344"/>
                </a:cubicBezTo>
                <a:lnTo>
                  <a:pt x="116734" y="1167344"/>
                </a:lnTo>
                <a:cubicBezTo>
                  <a:pt x="52264" y="1167344"/>
                  <a:pt x="0" y="1115080"/>
                  <a:pt x="0" y="1050610"/>
                </a:cubicBezTo>
                <a:lnTo>
                  <a:pt x="0" y="116734"/>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2000" tIns="108000" rIns="72000" bIns="292249" numCol="1" spcCol="1270" anchor="t" anchorCtr="0">
            <a:noAutofit/>
          </a:bodyPr>
          <a:lstStyle/>
          <a:p>
            <a:pPr marL="0" marR="0" lvl="1" indent="0" algn="l" defTabSz="355600" rtl="0" eaLnBrk="1" fontAlgn="auto" latinLnBrk="0" hangingPunct="1">
              <a:lnSpc>
                <a:spcPct val="90000"/>
              </a:lnSpc>
              <a:spcBef>
                <a:spcPct val="0"/>
              </a:spcBef>
              <a:spcAft>
                <a:spcPct val="15000"/>
              </a:spcAft>
              <a:buClrTx/>
              <a:buSzTx/>
              <a:buFontTx/>
              <a:buNone/>
              <a:tabLst/>
              <a:defRPr/>
            </a:pPr>
            <a:r>
              <a:rPr kumimoji="0" lang="en-US" sz="1050" b="1" i="0" u="none" strike="noStrike" kern="1200" cap="none" spc="0" normalizeH="0" baseline="0" noProof="0" dirty="0">
                <a:ln>
                  <a:noFill/>
                </a:ln>
                <a:solidFill>
                  <a:srgbClr val="682622"/>
                </a:solidFill>
                <a:effectLst/>
                <a:uLnTx/>
                <a:uFillTx/>
              </a:rPr>
              <a:t>Output:</a:t>
            </a:r>
            <a:r>
              <a:rPr kumimoji="0" lang="en-US" sz="1050" b="1" i="0" u="none" strike="noStrike" kern="1200" cap="none" spc="0" normalizeH="0" baseline="0" noProof="0" dirty="0">
                <a:ln>
                  <a:noFill/>
                </a:ln>
                <a:solidFill>
                  <a:prstClr val="black">
                    <a:hueOff val="0"/>
                    <a:satOff val="0"/>
                    <a:lumOff val="0"/>
                    <a:alphaOff val="0"/>
                  </a:prstClr>
                </a:solidFill>
                <a:effectLst/>
                <a:uLnTx/>
                <a:uFillTx/>
              </a:rPr>
              <a:t> </a:t>
            </a:r>
            <a:r>
              <a:rPr lang="en-US" sz="1050" dirty="0">
                <a:solidFill>
                  <a:prstClr val="black">
                    <a:hueOff val="0"/>
                    <a:satOff val="0"/>
                    <a:lumOff val="0"/>
                    <a:alphaOff val="0"/>
                  </a:prstClr>
                </a:solidFill>
              </a:rPr>
              <a:t>Partner with NARs, private companies, &amp; others to evaluate &amp; register new tropical poultry technologies</a:t>
            </a:r>
            <a:endParaRPr kumimoji="0" lang="en-ZA" sz="1050" b="0" i="0" u="none" strike="noStrike" kern="1200" cap="none" spc="0" normalizeH="0" baseline="0" noProof="0" dirty="0">
              <a:ln>
                <a:noFill/>
              </a:ln>
              <a:solidFill>
                <a:prstClr val="black">
                  <a:hueOff val="0"/>
                  <a:satOff val="0"/>
                  <a:lumOff val="0"/>
                  <a:alphaOff val="0"/>
                </a:prstClr>
              </a:solidFill>
              <a:effectLst/>
              <a:uLnTx/>
              <a:uFillTx/>
            </a:endParaRPr>
          </a:p>
        </p:txBody>
      </p:sp>
      <p:sp>
        <p:nvSpPr>
          <p:cNvPr id="25" name="Freeform: Shape 24">
            <a:extLst>
              <a:ext uri="{FF2B5EF4-FFF2-40B4-BE49-F238E27FC236}">
                <a16:creationId xmlns:a16="http://schemas.microsoft.com/office/drawing/2014/main" id="{AFD197C2-33F7-4FD8-9878-192B23396664}"/>
              </a:ext>
            </a:extLst>
          </p:cNvPr>
          <p:cNvSpPr/>
          <p:nvPr/>
        </p:nvSpPr>
        <p:spPr>
          <a:xfrm>
            <a:off x="8824677" y="4371748"/>
            <a:ext cx="1386788" cy="659528"/>
          </a:xfrm>
          <a:custGeom>
            <a:avLst/>
            <a:gdLst>
              <a:gd name="connsiteX0" fmla="*/ 0 w 1258064"/>
              <a:gd name="connsiteY0" fmla="*/ 78050 h 780503"/>
              <a:gd name="connsiteX1" fmla="*/ 78050 w 1258064"/>
              <a:gd name="connsiteY1" fmla="*/ 0 h 780503"/>
              <a:gd name="connsiteX2" fmla="*/ 1180014 w 1258064"/>
              <a:gd name="connsiteY2" fmla="*/ 0 h 780503"/>
              <a:gd name="connsiteX3" fmla="*/ 1258064 w 1258064"/>
              <a:gd name="connsiteY3" fmla="*/ 78050 h 780503"/>
              <a:gd name="connsiteX4" fmla="*/ 1258064 w 1258064"/>
              <a:gd name="connsiteY4" fmla="*/ 702453 h 780503"/>
              <a:gd name="connsiteX5" fmla="*/ 1180014 w 1258064"/>
              <a:gd name="connsiteY5" fmla="*/ 780503 h 780503"/>
              <a:gd name="connsiteX6" fmla="*/ 78050 w 1258064"/>
              <a:gd name="connsiteY6" fmla="*/ 780503 h 780503"/>
              <a:gd name="connsiteX7" fmla="*/ 0 w 1258064"/>
              <a:gd name="connsiteY7" fmla="*/ 702453 h 780503"/>
              <a:gd name="connsiteX8" fmla="*/ 0 w 1258064"/>
              <a:gd name="connsiteY8" fmla="*/ 78050 h 78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8064" h="780503">
                <a:moveTo>
                  <a:pt x="0" y="78050"/>
                </a:moveTo>
                <a:cubicBezTo>
                  <a:pt x="0" y="34944"/>
                  <a:pt x="34944" y="0"/>
                  <a:pt x="78050" y="0"/>
                </a:cubicBezTo>
                <a:lnTo>
                  <a:pt x="1180014" y="0"/>
                </a:lnTo>
                <a:cubicBezTo>
                  <a:pt x="1223120" y="0"/>
                  <a:pt x="1258064" y="34944"/>
                  <a:pt x="1258064" y="78050"/>
                </a:cubicBezTo>
                <a:lnTo>
                  <a:pt x="1258064" y="702453"/>
                </a:lnTo>
                <a:cubicBezTo>
                  <a:pt x="1258064" y="745559"/>
                  <a:pt x="1223120" y="780503"/>
                  <a:pt x="1180014" y="780503"/>
                </a:cubicBezTo>
                <a:lnTo>
                  <a:pt x="78050" y="780503"/>
                </a:lnTo>
                <a:cubicBezTo>
                  <a:pt x="34944" y="780503"/>
                  <a:pt x="0" y="745559"/>
                  <a:pt x="0" y="702453"/>
                </a:cubicBezTo>
                <a:lnTo>
                  <a:pt x="0" y="7805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30" tIns="40640" rIns="49530" bIns="40640" numCol="1" spcCol="1270" anchor="ctr" anchorCtr="0">
            <a:noAutofit/>
          </a:bodyPr>
          <a:lstStyle/>
          <a:p>
            <a:pPr algn="ctr" defTabSz="622300">
              <a:lnSpc>
                <a:spcPct val="90000"/>
              </a:lnSpc>
              <a:spcBef>
                <a:spcPct val="0"/>
              </a:spcBef>
              <a:spcAft>
                <a:spcPct val="35000"/>
              </a:spcAft>
            </a:pPr>
            <a:r>
              <a:rPr lang="en-ZA" sz="1050" b="1" dirty="0">
                <a:solidFill>
                  <a:prstClr val="white"/>
                </a:solidFill>
              </a:rPr>
              <a:t>Technology Evaluation and Approval</a:t>
            </a:r>
          </a:p>
          <a:p>
            <a:pPr marL="0" marR="0" lvl="0" indent="0" algn="ctr" defTabSz="622300" rtl="0" eaLnBrk="1" fontAlgn="auto" latinLnBrk="0" hangingPunct="1">
              <a:lnSpc>
                <a:spcPct val="90000"/>
              </a:lnSpc>
              <a:spcBef>
                <a:spcPct val="0"/>
              </a:spcBef>
              <a:spcAft>
                <a:spcPct val="35000"/>
              </a:spcAft>
              <a:buClrTx/>
              <a:buSzTx/>
              <a:buFontTx/>
              <a:buNone/>
              <a:tabLst/>
              <a:defRPr/>
            </a:pPr>
            <a:endParaRPr kumimoji="0" lang="en-ZA" sz="1050" b="1" i="0" u="none" strike="noStrike" kern="1200" cap="none" spc="0" normalizeH="0" baseline="0" noProof="0" dirty="0">
              <a:ln>
                <a:noFill/>
              </a:ln>
              <a:solidFill>
                <a:prstClr val="white"/>
              </a:solidFill>
              <a:effectLst/>
              <a:uLnTx/>
              <a:uFillTx/>
            </a:endParaRPr>
          </a:p>
        </p:txBody>
      </p:sp>
      <p:sp>
        <p:nvSpPr>
          <p:cNvPr id="26" name="Freeform: Shape 25">
            <a:extLst>
              <a:ext uri="{FF2B5EF4-FFF2-40B4-BE49-F238E27FC236}">
                <a16:creationId xmlns:a16="http://schemas.microsoft.com/office/drawing/2014/main" id="{411A5348-90AD-4481-8A12-21DFC958E42A}"/>
              </a:ext>
            </a:extLst>
          </p:cNvPr>
          <p:cNvSpPr/>
          <p:nvPr/>
        </p:nvSpPr>
        <p:spPr>
          <a:xfrm>
            <a:off x="10405301" y="3704345"/>
            <a:ext cx="1547917" cy="848894"/>
          </a:xfrm>
          <a:custGeom>
            <a:avLst/>
            <a:gdLst>
              <a:gd name="connsiteX0" fmla="*/ 0 w 1415322"/>
              <a:gd name="connsiteY0" fmla="*/ 71964 h 719644"/>
              <a:gd name="connsiteX1" fmla="*/ 71964 w 1415322"/>
              <a:gd name="connsiteY1" fmla="*/ 0 h 719644"/>
              <a:gd name="connsiteX2" fmla="*/ 1343358 w 1415322"/>
              <a:gd name="connsiteY2" fmla="*/ 0 h 719644"/>
              <a:gd name="connsiteX3" fmla="*/ 1415322 w 1415322"/>
              <a:gd name="connsiteY3" fmla="*/ 71964 h 719644"/>
              <a:gd name="connsiteX4" fmla="*/ 1415322 w 1415322"/>
              <a:gd name="connsiteY4" fmla="*/ 647680 h 719644"/>
              <a:gd name="connsiteX5" fmla="*/ 1343358 w 1415322"/>
              <a:gd name="connsiteY5" fmla="*/ 719644 h 719644"/>
              <a:gd name="connsiteX6" fmla="*/ 71964 w 1415322"/>
              <a:gd name="connsiteY6" fmla="*/ 719644 h 719644"/>
              <a:gd name="connsiteX7" fmla="*/ 0 w 1415322"/>
              <a:gd name="connsiteY7" fmla="*/ 647680 h 719644"/>
              <a:gd name="connsiteX8" fmla="*/ 0 w 1415322"/>
              <a:gd name="connsiteY8" fmla="*/ 71964 h 719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322" h="719644">
                <a:moveTo>
                  <a:pt x="0" y="71964"/>
                </a:moveTo>
                <a:cubicBezTo>
                  <a:pt x="0" y="32219"/>
                  <a:pt x="32219" y="0"/>
                  <a:pt x="71964" y="0"/>
                </a:cubicBezTo>
                <a:lnTo>
                  <a:pt x="1343358" y="0"/>
                </a:lnTo>
                <a:cubicBezTo>
                  <a:pt x="1383103" y="0"/>
                  <a:pt x="1415322" y="32219"/>
                  <a:pt x="1415322" y="71964"/>
                </a:cubicBezTo>
                <a:lnTo>
                  <a:pt x="1415322" y="647680"/>
                </a:lnTo>
                <a:cubicBezTo>
                  <a:pt x="1415322" y="687425"/>
                  <a:pt x="1383103" y="719644"/>
                  <a:pt x="1343358" y="719644"/>
                </a:cubicBezTo>
                <a:lnTo>
                  <a:pt x="71964" y="719644"/>
                </a:lnTo>
                <a:cubicBezTo>
                  <a:pt x="32219" y="719644"/>
                  <a:pt x="0" y="687425"/>
                  <a:pt x="0" y="647680"/>
                </a:cubicBezTo>
                <a:lnTo>
                  <a:pt x="0" y="71964"/>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2000" tIns="186011" rIns="72000" bIns="31800" numCol="1" spcCol="1270" anchor="t" anchorCtr="0">
            <a:noAutofit/>
          </a:bodyPr>
          <a:lstStyle/>
          <a:p>
            <a:pPr marL="0" marR="0" lvl="1" indent="0" algn="l" defTabSz="355600" rtl="0" eaLnBrk="1" fontAlgn="auto" latinLnBrk="0" hangingPunct="1">
              <a:lnSpc>
                <a:spcPct val="90000"/>
              </a:lnSpc>
              <a:spcBef>
                <a:spcPct val="0"/>
              </a:spcBef>
              <a:spcAft>
                <a:spcPct val="15000"/>
              </a:spcAft>
              <a:buClrTx/>
              <a:buSzTx/>
              <a:buFontTx/>
              <a:buNone/>
              <a:tabLst/>
              <a:defRPr/>
            </a:pPr>
            <a:r>
              <a:rPr kumimoji="0" lang="en-US" sz="1050" b="1" i="0" u="none" strike="noStrike" kern="1200" cap="none" spc="0" normalizeH="0" baseline="0" noProof="0" dirty="0">
                <a:ln>
                  <a:noFill/>
                </a:ln>
                <a:solidFill>
                  <a:srgbClr val="682622"/>
                </a:solidFill>
                <a:effectLst/>
                <a:uLnTx/>
                <a:uFillTx/>
              </a:rPr>
              <a:t>Output:</a:t>
            </a:r>
            <a:r>
              <a:rPr kumimoji="0" lang="en-US" sz="1050" b="1" i="0" u="none" strike="noStrike" kern="1200" cap="none" spc="0" normalizeH="0" baseline="0" noProof="0" dirty="0">
                <a:ln>
                  <a:noFill/>
                </a:ln>
                <a:solidFill>
                  <a:prstClr val="black">
                    <a:hueOff val="0"/>
                    <a:satOff val="0"/>
                    <a:lumOff val="0"/>
                    <a:alphaOff val="0"/>
                  </a:prstClr>
                </a:solidFill>
                <a:effectLst/>
                <a:uLnTx/>
                <a:uFillTx/>
              </a:rPr>
              <a:t> </a:t>
            </a:r>
            <a:r>
              <a:rPr kumimoji="0" lang="en-US" sz="1050" b="0" i="0" u="none" strike="noStrike" kern="1200" cap="none" spc="0" normalizeH="0" baseline="0" noProof="0" dirty="0">
                <a:ln>
                  <a:noFill/>
                </a:ln>
                <a:solidFill>
                  <a:prstClr val="black">
                    <a:hueOff val="0"/>
                    <a:satOff val="0"/>
                    <a:lumOff val="0"/>
                    <a:alphaOff val="0"/>
                  </a:prstClr>
                </a:solidFill>
                <a:effectLst/>
                <a:uLnTx/>
                <a:uFillTx/>
              </a:rPr>
              <a:t>Facilitate scaled adoption and support partner efforts to help close key gaps for impact</a:t>
            </a:r>
            <a:endParaRPr kumimoji="0" lang="en-ZA" sz="1050" b="0" i="0" u="none" strike="noStrike" kern="1200" cap="none" spc="0" normalizeH="0" baseline="0" noProof="0" dirty="0">
              <a:ln>
                <a:noFill/>
              </a:ln>
              <a:solidFill>
                <a:prstClr val="black">
                  <a:hueOff val="0"/>
                  <a:satOff val="0"/>
                  <a:lumOff val="0"/>
                  <a:alphaOff val="0"/>
                </a:prstClr>
              </a:solidFill>
              <a:effectLst/>
              <a:uLnTx/>
              <a:uFillTx/>
            </a:endParaRPr>
          </a:p>
        </p:txBody>
      </p:sp>
      <p:sp>
        <p:nvSpPr>
          <p:cNvPr id="27" name="Freeform: Shape 26">
            <a:extLst>
              <a:ext uri="{FF2B5EF4-FFF2-40B4-BE49-F238E27FC236}">
                <a16:creationId xmlns:a16="http://schemas.microsoft.com/office/drawing/2014/main" id="{2118488F-9518-4B1F-AEE3-9462024B9F5D}"/>
              </a:ext>
            </a:extLst>
          </p:cNvPr>
          <p:cNvSpPr/>
          <p:nvPr/>
        </p:nvSpPr>
        <p:spPr>
          <a:xfrm>
            <a:off x="10679149" y="3352420"/>
            <a:ext cx="1362355" cy="506098"/>
          </a:xfrm>
          <a:custGeom>
            <a:avLst/>
            <a:gdLst>
              <a:gd name="connsiteX0" fmla="*/ 0 w 1258064"/>
              <a:gd name="connsiteY0" fmla="*/ 64336 h 643363"/>
              <a:gd name="connsiteX1" fmla="*/ 64336 w 1258064"/>
              <a:gd name="connsiteY1" fmla="*/ 0 h 643363"/>
              <a:gd name="connsiteX2" fmla="*/ 1193728 w 1258064"/>
              <a:gd name="connsiteY2" fmla="*/ 0 h 643363"/>
              <a:gd name="connsiteX3" fmla="*/ 1258064 w 1258064"/>
              <a:gd name="connsiteY3" fmla="*/ 64336 h 643363"/>
              <a:gd name="connsiteX4" fmla="*/ 1258064 w 1258064"/>
              <a:gd name="connsiteY4" fmla="*/ 579027 h 643363"/>
              <a:gd name="connsiteX5" fmla="*/ 1193728 w 1258064"/>
              <a:gd name="connsiteY5" fmla="*/ 643363 h 643363"/>
              <a:gd name="connsiteX6" fmla="*/ 64336 w 1258064"/>
              <a:gd name="connsiteY6" fmla="*/ 643363 h 643363"/>
              <a:gd name="connsiteX7" fmla="*/ 0 w 1258064"/>
              <a:gd name="connsiteY7" fmla="*/ 579027 h 643363"/>
              <a:gd name="connsiteX8" fmla="*/ 0 w 1258064"/>
              <a:gd name="connsiteY8" fmla="*/ 64336 h 643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8064" h="643363">
                <a:moveTo>
                  <a:pt x="0" y="64336"/>
                </a:moveTo>
                <a:cubicBezTo>
                  <a:pt x="0" y="28804"/>
                  <a:pt x="28804" y="0"/>
                  <a:pt x="64336" y="0"/>
                </a:cubicBezTo>
                <a:lnTo>
                  <a:pt x="1193728" y="0"/>
                </a:lnTo>
                <a:cubicBezTo>
                  <a:pt x="1229260" y="0"/>
                  <a:pt x="1258064" y="28804"/>
                  <a:pt x="1258064" y="64336"/>
                </a:cubicBezTo>
                <a:lnTo>
                  <a:pt x="1258064" y="579027"/>
                </a:lnTo>
                <a:cubicBezTo>
                  <a:pt x="1258064" y="614559"/>
                  <a:pt x="1229260" y="643363"/>
                  <a:pt x="1193728" y="643363"/>
                </a:cubicBezTo>
                <a:lnTo>
                  <a:pt x="64336" y="643363"/>
                </a:lnTo>
                <a:cubicBezTo>
                  <a:pt x="28804" y="643363"/>
                  <a:pt x="0" y="614559"/>
                  <a:pt x="0" y="579027"/>
                </a:cubicBezTo>
                <a:lnTo>
                  <a:pt x="0" y="6433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5513" tIns="36623" rIns="45513" bIns="36623" numCol="1" spcCol="127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lang="en-ZA" sz="1050" b="1" dirty="0">
                <a:solidFill>
                  <a:prstClr val="white"/>
                </a:solidFill>
              </a:rPr>
              <a:t>Multiplication and Market Development Support </a:t>
            </a:r>
            <a:endParaRPr kumimoji="0" lang="en-ZA" sz="1050" b="1" i="0" u="none" strike="noStrike" kern="1200" cap="none" spc="0" normalizeH="0" baseline="0" noProof="0" dirty="0">
              <a:ln>
                <a:noFill/>
              </a:ln>
              <a:solidFill>
                <a:prstClr val="white"/>
              </a:solidFill>
              <a:effectLst/>
              <a:uLnTx/>
              <a:uFillTx/>
            </a:endParaRPr>
          </a:p>
        </p:txBody>
      </p:sp>
      <p:pic>
        <p:nvPicPr>
          <p:cNvPr id="104" name="Graphic 103" descr="Microscope">
            <a:extLst>
              <a:ext uri="{FF2B5EF4-FFF2-40B4-BE49-F238E27FC236}">
                <a16:creationId xmlns:a16="http://schemas.microsoft.com/office/drawing/2014/main" id="{9FA84013-1E5D-440A-85B6-0F765F83ADD4}"/>
              </a:ext>
            </a:extLst>
          </p:cNvPr>
          <p:cNvPicPr>
            <a:picLocks noChangeAspect="1"/>
          </p:cNvPicPr>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3724424" y="4782919"/>
            <a:ext cx="283570" cy="264491"/>
          </a:xfrm>
          <a:prstGeom prst="rect">
            <a:avLst/>
          </a:prstGeom>
        </p:spPr>
      </p:pic>
      <p:pic>
        <p:nvPicPr>
          <p:cNvPr id="130" name="Graphic 129" descr="Handshake">
            <a:extLst>
              <a:ext uri="{FF2B5EF4-FFF2-40B4-BE49-F238E27FC236}">
                <a16:creationId xmlns:a16="http://schemas.microsoft.com/office/drawing/2014/main" id="{7B588A00-E336-4AAF-B50B-542FCB6CBE54}"/>
              </a:ext>
            </a:extLst>
          </p:cNvPr>
          <p:cNvPicPr>
            <a:picLocks noChangeAspect="1"/>
          </p:cNvPicPr>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8737265" y="2979482"/>
            <a:ext cx="625715" cy="583616"/>
          </a:xfrm>
          <a:prstGeom prst="rect">
            <a:avLst/>
          </a:prstGeom>
        </p:spPr>
      </p:pic>
      <p:pic>
        <p:nvPicPr>
          <p:cNvPr id="155" name="Graphic 154" descr="Microscope">
            <a:extLst>
              <a:ext uri="{FF2B5EF4-FFF2-40B4-BE49-F238E27FC236}">
                <a16:creationId xmlns:a16="http://schemas.microsoft.com/office/drawing/2014/main" id="{0692C4F3-6BFE-4EB5-8338-D518AB05E173}"/>
              </a:ext>
            </a:extLst>
          </p:cNvPr>
          <p:cNvPicPr>
            <a:picLocks noChangeAspect="1"/>
          </p:cNvPicPr>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4026896" y="4784884"/>
            <a:ext cx="279980" cy="264491"/>
          </a:xfrm>
          <a:prstGeom prst="rect">
            <a:avLst/>
          </a:prstGeom>
        </p:spPr>
      </p:pic>
      <p:pic>
        <p:nvPicPr>
          <p:cNvPr id="165" name="Graphic 164" descr="DNA">
            <a:extLst>
              <a:ext uri="{FF2B5EF4-FFF2-40B4-BE49-F238E27FC236}">
                <a16:creationId xmlns:a16="http://schemas.microsoft.com/office/drawing/2014/main" id="{643120E6-B69F-4FD1-8EC7-2822EF82A75C}"/>
              </a:ext>
            </a:extLst>
          </p:cNvPr>
          <p:cNvPicPr>
            <a:picLocks noChangeAspect="1"/>
          </p:cNvPicPr>
          <p:nvPr/>
        </p:nvPicPr>
        <p:blipFill>
          <a:blip r:embed="rId17" cstate="email">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a:xfrm>
            <a:off x="7274786" y="4776117"/>
            <a:ext cx="411077" cy="383419"/>
          </a:xfrm>
          <a:prstGeom prst="rect">
            <a:avLst/>
          </a:prstGeom>
        </p:spPr>
      </p:pic>
      <p:pic>
        <p:nvPicPr>
          <p:cNvPr id="166" name="Graphic 165" descr="DNA">
            <a:extLst>
              <a:ext uri="{FF2B5EF4-FFF2-40B4-BE49-F238E27FC236}">
                <a16:creationId xmlns:a16="http://schemas.microsoft.com/office/drawing/2014/main" id="{980CF647-A2F3-446C-B68D-C4A42D715117}"/>
              </a:ext>
            </a:extLst>
          </p:cNvPr>
          <p:cNvPicPr>
            <a:picLocks noChangeAspect="1"/>
          </p:cNvPicPr>
          <p:nvPr/>
        </p:nvPicPr>
        <p:blipFill>
          <a:blip r:embed="rId17" cstate="email">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a:xfrm>
            <a:off x="2256225" y="2897195"/>
            <a:ext cx="519929" cy="650968"/>
          </a:xfrm>
          <a:prstGeom prst="rect">
            <a:avLst/>
          </a:prstGeom>
        </p:spPr>
      </p:pic>
      <p:pic>
        <p:nvPicPr>
          <p:cNvPr id="170" name="Graphic 169" descr="Family with two children">
            <a:extLst>
              <a:ext uri="{FF2B5EF4-FFF2-40B4-BE49-F238E27FC236}">
                <a16:creationId xmlns:a16="http://schemas.microsoft.com/office/drawing/2014/main" id="{6B673EA9-3AE8-46A4-9A27-1E0B0F117D65}"/>
              </a:ext>
            </a:extLst>
          </p:cNvPr>
          <p:cNvPicPr>
            <a:picLocks noChangeAspect="1"/>
          </p:cNvPicPr>
          <p:nvPr/>
        </p:nvPicPr>
        <p:blipFill>
          <a:blip r:embed="rId19" cstate="email">
            <a:extLst>
              <a:ext uri="{28A0092B-C50C-407E-A947-70E740481C1C}">
                <a14:useLocalDpi xmlns:a14="http://schemas.microsoft.com/office/drawing/2010/main"/>
              </a:ext>
              <a:ext uri="{96DAC541-7B7A-43D3-8B79-37D633B846F1}">
                <asvg:svgBlip xmlns:asvg="http://schemas.microsoft.com/office/drawing/2016/SVG/main" r:embed="rId20"/>
              </a:ext>
            </a:extLst>
          </a:blip>
          <a:stretch>
            <a:fillRect/>
          </a:stretch>
        </p:blipFill>
        <p:spPr>
          <a:xfrm>
            <a:off x="10718143" y="4530072"/>
            <a:ext cx="430770" cy="401787"/>
          </a:xfrm>
          <a:prstGeom prst="rect">
            <a:avLst/>
          </a:prstGeom>
        </p:spPr>
      </p:pic>
      <p:sp>
        <p:nvSpPr>
          <p:cNvPr id="29" name="Freeform: Shape 28">
            <a:extLst>
              <a:ext uri="{FF2B5EF4-FFF2-40B4-BE49-F238E27FC236}">
                <a16:creationId xmlns:a16="http://schemas.microsoft.com/office/drawing/2014/main" id="{145A6D6E-AB7E-4109-B150-D1EA34333BDD}"/>
              </a:ext>
            </a:extLst>
          </p:cNvPr>
          <p:cNvSpPr/>
          <p:nvPr/>
        </p:nvSpPr>
        <p:spPr>
          <a:xfrm rot="20857639">
            <a:off x="4102155" y="3031747"/>
            <a:ext cx="1442144" cy="680165"/>
          </a:xfrm>
          <a:custGeom>
            <a:avLst/>
            <a:gdLst>
              <a:gd name="connsiteX0" fmla="*/ 0 w 1496291"/>
              <a:gd name="connsiteY0" fmla="*/ 0 h 184727"/>
              <a:gd name="connsiteX1" fmla="*/ 1496291 w 1496291"/>
              <a:gd name="connsiteY1" fmla="*/ 184727 h 184727"/>
              <a:gd name="connsiteX0" fmla="*/ 0 w 1496291"/>
              <a:gd name="connsiteY0" fmla="*/ 144733 h 329460"/>
              <a:gd name="connsiteX1" fmla="*/ 1496291 w 1496291"/>
              <a:gd name="connsiteY1" fmla="*/ 329460 h 329460"/>
              <a:gd name="connsiteX0" fmla="*/ 0 w 1496291"/>
              <a:gd name="connsiteY0" fmla="*/ 212664 h 397391"/>
              <a:gd name="connsiteX1" fmla="*/ 1496291 w 1496291"/>
              <a:gd name="connsiteY1" fmla="*/ 397391 h 397391"/>
              <a:gd name="connsiteX0" fmla="*/ 0 w 1496291"/>
              <a:gd name="connsiteY0" fmla="*/ 265596 h 450323"/>
              <a:gd name="connsiteX1" fmla="*/ 1496291 w 1496291"/>
              <a:gd name="connsiteY1" fmla="*/ 450323 h 450323"/>
            </a:gdLst>
            <a:ahLst/>
            <a:cxnLst>
              <a:cxn ang="0">
                <a:pos x="connsiteX0" y="connsiteY0"/>
              </a:cxn>
              <a:cxn ang="0">
                <a:pos x="connsiteX1" y="connsiteY1"/>
              </a:cxn>
            </a:cxnLst>
            <a:rect l="l" t="t" r="r" b="b"/>
            <a:pathLst>
              <a:path w="1496291" h="450323">
                <a:moveTo>
                  <a:pt x="0" y="265596"/>
                </a:moveTo>
                <a:cubicBezTo>
                  <a:pt x="752764" y="-244328"/>
                  <a:pt x="1188027" y="71247"/>
                  <a:pt x="1496291" y="450323"/>
                </a:cubicBezTo>
              </a:path>
            </a:pathLst>
          </a:custGeom>
          <a:ln w="38100">
            <a:headEnd type="triangle"/>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endParaRPr>
          </a:p>
        </p:txBody>
      </p:sp>
      <p:sp>
        <p:nvSpPr>
          <p:cNvPr id="184" name="Freeform: Shape 183">
            <a:extLst>
              <a:ext uri="{FF2B5EF4-FFF2-40B4-BE49-F238E27FC236}">
                <a16:creationId xmlns:a16="http://schemas.microsoft.com/office/drawing/2014/main" id="{FDF29DBD-AAD1-4F4C-888C-4EAC983C4C2E}"/>
              </a:ext>
            </a:extLst>
          </p:cNvPr>
          <p:cNvSpPr/>
          <p:nvPr/>
        </p:nvSpPr>
        <p:spPr>
          <a:xfrm flipV="1">
            <a:off x="5817827" y="4862232"/>
            <a:ext cx="1496291" cy="450323"/>
          </a:xfrm>
          <a:custGeom>
            <a:avLst/>
            <a:gdLst>
              <a:gd name="connsiteX0" fmla="*/ 0 w 1496291"/>
              <a:gd name="connsiteY0" fmla="*/ 0 h 184727"/>
              <a:gd name="connsiteX1" fmla="*/ 1496291 w 1496291"/>
              <a:gd name="connsiteY1" fmla="*/ 184727 h 184727"/>
              <a:gd name="connsiteX0" fmla="*/ 0 w 1496291"/>
              <a:gd name="connsiteY0" fmla="*/ 144733 h 329460"/>
              <a:gd name="connsiteX1" fmla="*/ 1496291 w 1496291"/>
              <a:gd name="connsiteY1" fmla="*/ 329460 h 329460"/>
              <a:gd name="connsiteX0" fmla="*/ 0 w 1496291"/>
              <a:gd name="connsiteY0" fmla="*/ 212664 h 397391"/>
              <a:gd name="connsiteX1" fmla="*/ 1496291 w 1496291"/>
              <a:gd name="connsiteY1" fmla="*/ 397391 h 397391"/>
              <a:gd name="connsiteX0" fmla="*/ 0 w 1496291"/>
              <a:gd name="connsiteY0" fmla="*/ 265596 h 450323"/>
              <a:gd name="connsiteX1" fmla="*/ 1496291 w 1496291"/>
              <a:gd name="connsiteY1" fmla="*/ 450323 h 450323"/>
            </a:gdLst>
            <a:ahLst/>
            <a:cxnLst>
              <a:cxn ang="0">
                <a:pos x="connsiteX0" y="connsiteY0"/>
              </a:cxn>
              <a:cxn ang="0">
                <a:pos x="connsiteX1" y="connsiteY1"/>
              </a:cxn>
            </a:cxnLst>
            <a:rect l="l" t="t" r="r" b="b"/>
            <a:pathLst>
              <a:path w="1496291" h="450323">
                <a:moveTo>
                  <a:pt x="0" y="265596"/>
                </a:moveTo>
                <a:cubicBezTo>
                  <a:pt x="752764" y="-244328"/>
                  <a:pt x="1188027" y="71247"/>
                  <a:pt x="1496291" y="450323"/>
                </a:cubicBezTo>
              </a:path>
            </a:pathLst>
          </a:custGeom>
          <a:ln w="38100">
            <a:headEnd type="triangle"/>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endParaRPr>
          </a:p>
        </p:txBody>
      </p:sp>
      <p:sp>
        <p:nvSpPr>
          <p:cNvPr id="187" name="Freeform: Shape 186">
            <a:extLst>
              <a:ext uri="{FF2B5EF4-FFF2-40B4-BE49-F238E27FC236}">
                <a16:creationId xmlns:a16="http://schemas.microsoft.com/office/drawing/2014/main" id="{EBC242F0-8223-43F5-B869-5CAA8B579B67}"/>
              </a:ext>
            </a:extLst>
          </p:cNvPr>
          <p:cNvSpPr/>
          <p:nvPr/>
        </p:nvSpPr>
        <p:spPr>
          <a:xfrm rot="21305754">
            <a:off x="7757122" y="2970706"/>
            <a:ext cx="1102841" cy="563266"/>
          </a:xfrm>
          <a:custGeom>
            <a:avLst/>
            <a:gdLst>
              <a:gd name="connsiteX0" fmla="*/ 0 w 1496291"/>
              <a:gd name="connsiteY0" fmla="*/ 0 h 184727"/>
              <a:gd name="connsiteX1" fmla="*/ 1496291 w 1496291"/>
              <a:gd name="connsiteY1" fmla="*/ 184727 h 184727"/>
              <a:gd name="connsiteX0" fmla="*/ 0 w 1496291"/>
              <a:gd name="connsiteY0" fmla="*/ 144733 h 329460"/>
              <a:gd name="connsiteX1" fmla="*/ 1496291 w 1496291"/>
              <a:gd name="connsiteY1" fmla="*/ 329460 h 329460"/>
              <a:gd name="connsiteX0" fmla="*/ 0 w 1496291"/>
              <a:gd name="connsiteY0" fmla="*/ 212664 h 397391"/>
              <a:gd name="connsiteX1" fmla="*/ 1496291 w 1496291"/>
              <a:gd name="connsiteY1" fmla="*/ 397391 h 397391"/>
              <a:gd name="connsiteX0" fmla="*/ 0 w 1496291"/>
              <a:gd name="connsiteY0" fmla="*/ 265596 h 450323"/>
              <a:gd name="connsiteX1" fmla="*/ 1496291 w 1496291"/>
              <a:gd name="connsiteY1" fmla="*/ 450323 h 450323"/>
            </a:gdLst>
            <a:ahLst/>
            <a:cxnLst>
              <a:cxn ang="0">
                <a:pos x="connsiteX0" y="connsiteY0"/>
              </a:cxn>
              <a:cxn ang="0">
                <a:pos x="connsiteX1" y="connsiteY1"/>
              </a:cxn>
            </a:cxnLst>
            <a:rect l="l" t="t" r="r" b="b"/>
            <a:pathLst>
              <a:path w="1496291" h="450323">
                <a:moveTo>
                  <a:pt x="0" y="265596"/>
                </a:moveTo>
                <a:cubicBezTo>
                  <a:pt x="752764" y="-244328"/>
                  <a:pt x="1188027" y="71247"/>
                  <a:pt x="1496291" y="450323"/>
                </a:cubicBezTo>
              </a:path>
            </a:pathLst>
          </a:custGeom>
          <a:ln w="38100">
            <a:headEnd type="triangle"/>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endParaRPr>
          </a:p>
        </p:txBody>
      </p:sp>
      <p:sp>
        <p:nvSpPr>
          <p:cNvPr id="188" name="Freeform: Shape 187">
            <a:extLst>
              <a:ext uri="{FF2B5EF4-FFF2-40B4-BE49-F238E27FC236}">
                <a16:creationId xmlns:a16="http://schemas.microsoft.com/office/drawing/2014/main" id="{1A90738E-F20A-4E23-80F9-A5ACF83EFDCC}"/>
              </a:ext>
            </a:extLst>
          </p:cNvPr>
          <p:cNvSpPr/>
          <p:nvPr/>
        </p:nvSpPr>
        <p:spPr>
          <a:xfrm flipV="1">
            <a:off x="9659840" y="4862232"/>
            <a:ext cx="1496291" cy="450323"/>
          </a:xfrm>
          <a:custGeom>
            <a:avLst/>
            <a:gdLst>
              <a:gd name="connsiteX0" fmla="*/ 0 w 1496291"/>
              <a:gd name="connsiteY0" fmla="*/ 0 h 184727"/>
              <a:gd name="connsiteX1" fmla="*/ 1496291 w 1496291"/>
              <a:gd name="connsiteY1" fmla="*/ 184727 h 184727"/>
              <a:gd name="connsiteX0" fmla="*/ 0 w 1496291"/>
              <a:gd name="connsiteY0" fmla="*/ 144733 h 329460"/>
              <a:gd name="connsiteX1" fmla="*/ 1496291 w 1496291"/>
              <a:gd name="connsiteY1" fmla="*/ 329460 h 329460"/>
              <a:gd name="connsiteX0" fmla="*/ 0 w 1496291"/>
              <a:gd name="connsiteY0" fmla="*/ 212664 h 397391"/>
              <a:gd name="connsiteX1" fmla="*/ 1496291 w 1496291"/>
              <a:gd name="connsiteY1" fmla="*/ 397391 h 397391"/>
              <a:gd name="connsiteX0" fmla="*/ 0 w 1496291"/>
              <a:gd name="connsiteY0" fmla="*/ 265596 h 450323"/>
              <a:gd name="connsiteX1" fmla="*/ 1496291 w 1496291"/>
              <a:gd name="connsiteY1" fmla="*/ 450323 h 450323"/>
            </a:gdLst>
            <a:ahLst/>
            <a:cxnLst>
              <a:cxn ang="0">
                <a:pos x="connsiteX0" y="connsiteY0"/>
              </a:cxn>
              <a:cxn ang="0">
                <a:pos x="connsiteX1" y="connsiteY1"/>
              </a:cxn>
            </a:cxnLst>
            <a:rect l="l" t="t" r="r" b="b"/>
            <a:pathLst>
              <a:path w="1496291" h="450323">
                <a:moveTo>
                  <a:pt x="0" y="265596"/>
                </a:moveTo>
                <a:cubicBezTo>
                  <a:pt x="752764" y="-244328"/>
                  <a:pt x="1188027" y="71247"/>
                  <a:pt x="1496291" y="450323"/>
                </a:cubicBezTo>
              </a:path>
            </a:pathLst>
          </a:custGeom>
          <a:ln w="38100">
            <a:headEnd type="triangle"/>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endParaRPr>
          </a:p>
        </p:txBody>
      </p:sp>
      <p:pic>
        <p:nvPicPr>
          <p:cNvPr id="3" name="Picture 2">
            <a:extLst>
              <a:ext uri="{FF2B5EF4-FFF2-40B4-BE49-F238E27FC236}">
                <a16:creationId xmlns:a16="http://schemas.microsoft.com/office/drawing/2014/main" id="{77013F6B-A721-4D63-ABA8-7AF33BF40DE8}"/>
              </a:ext>
            </a:extLst>
          </p:cNvPr>
          <p:cNvPicPr>
            <a:picLocks noChangeAspect="1"/>
          </p:cNvPicPr>
          <p:nvPr/>
        </p:nvPicPr>
        <p:blipFill>
          <a:blip r:embed="rId21" cstate="email">
            <a:extLst>
              <a:ext uri="{28A0092B-C50C-407E-A947-70E740481C1C}">
                <a14:useLocalDpi xmlns:a14="http://schemas.microsoft.com/office/drawing/2010/main"/>
              </a:ext>
            </a:extLst>
          </a:blip>
          <a:stretch>
            <a:fillRect/>
          </a:stretch>
        </p:blipFill>
        <p:spPr>
          <a:xfrm>
            <a:off x="11220734" y="854089"/>
            <a:ext cx="573303" cy="360626"/>
          </a:xfrm>
          <a:prstGeom prst="rect">
            <a:avLst/>
          </a:prstGeom>
        </p:spPr>
      </p:pic>
      <p:sp>
        <p:nvSpPr>
          <p:cNvPr id="80" name="TextBox 79">
            <a:extLst>
              <a:ext uri="{FF2B5EF4-FFF2-40B4-BE49-F238E27FC236}">
                <a16:creationId xmlns:a16="http://schemas.microsoft.com/office/drawing/2014/main" id="{1B745DBC-DED8-4D78-A9BF-99DCC5125750}"/>
              </a:ext>
            </a:extLst>
          </p:cNvPr>
          <p:cNvSpPr txBox="1"/>
          <p:nvPr/>
        </p:nvSpPr>
        <p:spPr>
          <a:xfrm>
            <a:off x="1101712" y="953677"/>
            <a:ext cx="2650902" cy="415498"/>
          </a:xfrm>
          <a:prstGeom prst="rect">
            <a:avLst/>
          </a:prstGeom>
          <a:noFill/>
        </p:spPr>
        <p:txBody>
          <a:bodyPr wrap="square" rtlCol="0">
            <a:spAutoFit/>
          </a:bodyPr>
          <a:lstStyle/>
          <a:p>
            <a:r>
              <a:rPr lang="en-GB" sz="1050" b="1" dirty="0">
                <a:solidFill>
                  <a:srgbClr val="682622"/>
                </a:solidFill>
              </a:rPr>
              <a:t>Tropical Poultry mortality and inefficiency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1" i="0" u="none" strike="noStrike" kern="1200" cap="none" spc="0" normalizeH="0" baseline="0" noProof="0" dirty="0">
              <a:ln>
                <a:noFill/>
              </a:ln>
              <a:solidFill>
                <a:prstClr val="black"/>
              </a:solidFill>
              <a:effectLst/>
              <a:uLnTx/>
              <a:uFillTx/>
            </a:endParaRPr>
          </a:p>
        </p:txBody>
      </p:sp>
      <p:sp>
        <p:nvSpPr>
          <p:cNvPr id="7" name="Rectangle 6">
            <a:extLst>
              <a:ext uri="{FF2B5EF4-FFF2-40B4-BE49-F238E27FC236}">
                <a16:creationId xmlns:a16="http://schemas.microsoft.com/office/drawing/2014/main" id="{40E3DA86-3D43-4B85-86D4-4F095A34AD87}"/>
              </a:ext>
            </a:extLst>
          </p:cNvPr>
          <p:cNvSpPr/>
          <p:nvPr/>
        </p:nvSpPr>
        <p:spPr>
          <a:xfrm>
            <a:off x="10440846" y="5572639"/>
            <a:ext cx="729687" cy="415498"/>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50" b="1" i="0" u="none" strike="noStrike" kern="0" cap="none" spc="0" normalizeH="0" baseline="0" noProof="0" dirty="0">
                <a:ln>
                  <a:noFill/>
                </a:ln>
                <a:solidFill>
                  <a:schemeClr val="bg1"/>
                </a:solidFill>
                <a:effectLst/>
                <a:uLnTx/>
                <a:uFillTx/>
              </a:rPr>
              <a:t>Hendrix</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050" b="1" i="0" u="none" strike="noStrike" kern="0" cap="none" spc="0" normalizeH="0" baseline="0" noProof="0" dirty="0">
                <a:ln>
                  <a:noFill/>
                </a:ln>
                <a:solidFill>
                  <a:schemeClr val="bg1"/>
                </a:solidFill>
                <a:effectLst/>
                <a:uLnTx/>
                <a:uFillTx/>
              </a:rPr>
              <a:t> Genetics </a:t>
            </a:r>
          </a:p>
        </p:txBody>
      </p:sp>
      <p:pic>
        <p:nvPicPr>
          <p:cNvPr id="82" name="Picture 81">
            <a:extLst>
              <a:ext uri="{FF2B5EF4-FFF2-40B4-BE49-F238E27FC236}">
                <a16:creationId xmlns:a16="http://schemas.microsoft.com/office/drawing/2014/main" id="{092477D9-1535-4BE2-9D2D-AA171C95B553}"/>
              </a:ext>
            </a:extLst>
          </p:cNvPr>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5970347" y="4617417"/>
            <a:ext cx="573074" cy="359695"/>
          </a:xfrm>
          <a:prstGeom prst="rect">
            <a:avLst/>
          </a:prstGeom>
          <a:solidFill>
            <a:schemeClr val="accent1">
              <a:lumMod val="20000"/>
              <a:lumOff val="80000"/>
            </a:schemeClr>
          </a:solidFill>
        </p:spPr>
      </p:pic>
      <p:pic>
        <p:nvPicPr>
          <p:cNvPr id="83" name="Picture 82">
            <a:extLst>
              <a:ext uri="{FF2B5EF4-FFF2-40B4-BE49-F238E27FC236}">
                <a16:creationId xmlns:a16="http://schemas.microsoft.com/office/drawing/2014/main" id="{FC2BBB93-C6F9-4A53-A572-AE3D3D640C16}"/>
              </a:ext>
            </a:extLst>
          </p:cNvPr>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281171" y="855020"/>
            <a:ext cx="573074" cy="359695"/>
          </a:xfrm>
          <a:prstGeom prst="rect">
            <a:avLst/>
          </a:prstGeom>
        </p:spPr>
      </p:pic>
      <p:pic>
        <p:nvPicPr>
          <p:cNvPr id="6" name="Picture 5">
            <a:extLst>
              <a:ext uri="{FF2B5EF4-FFF2-40B4-BE49-F238E27FC236}">
                <a16:creationId xmlns:a16="http://schemas.microsoft.com/office/drawing/2014/main" id="{E9A6C21F-00A4-465A-9957-82EE8D32A715}"/>
              </a:ext>
            </a:extLst>
          </p:cNvPr>
          <p:cNvPicPr>
            <a:picLocks noChangeAspect="1"/>
          </p:cNvPicPr>
          <p:nvPr/>
        </p:nvPicPr>
        <p:blipFill>
          <a:blip r:embed="rId23" cstate="email">
            <a:extLst>
              <a:ext uri="{28A0092B-C50C-407E-A947-70E740481C1C}">
                <a14:useLocalDpi xmlns:a14="http://schemas.microsoft.com/office/drawing/2010/main"/>
              </a:ext>
            </a:extLst>
          </a:blip>
          <a:stretch>
            <a:fillRect/>
          </a:stretch>
        </p:blipFill>
        <p:spPr>
          <a:xfrm>
            <a:off x="5635587" y="2917912"/>
            <a:ext cx="883392" cy="616256"/>
          </a:xfrm>
          <a:prstGeom prst="rect">
            <a:avLst/>
          </a:prstGeom>
        </p:spPr>
      </p:pic>
      <p:pic>
        <p:nvPicPr>
          <p:cNvPr id="8" name="Picture 7">
            <a:extLst>
              <a:ext uri="{FF2B5EF4-FFF2-40B4-BE49-F238E27FC236}">
                <a16:creationId xmlns:a16="http://schemas.microsoft.com/office/drawing/2014/main" id="{9C54DC1E-E586-4843-9A58-6DB381EC458D}"/>
              </a:ext>
            </a:extLst>
          </p:cNvPr>
          <p:cNvPicPr>
            <a:picLocks noChangeAspect="1"/>
          </p:cNvPicPr>
          <p:nvPr/>
        </p:nvPicPr>
        <p:blipFill>
          <a:blip r:embed="rId24" cstate="email">
            <a:extLst>
              <a:ext uri="{28A0092B-C50C-407E-A947-70E740481C1C}">
                <a14:useLocalDpi xmlns:a14="http://schemas.microsoft.com/office/drawing/2010/main"/>
              </a:ext>
            </a:extLst>
          </a:blip>
          <a:stretch>
            <a:fillRect/>
          </a:stretch>
        </p:blipFill>
        <p:spPr>
          <a:xfrm>
            <a:off x="2771551" y="2897194"/>
            <a:ext cx="1359723" cy="662374"/>
          </a:xfrm>
          <a:prstGeom prst="rect">
            <a:avLst/>
          </a:prstGeom>
        </p:spPr>
      </p:pic>
      <p:pic>
        <p:nvPicPr>
          <p:cNvPr id="65" name="Picture 64">
            <a:extLst>
              <a:ext uri="{FF2B5EF4-FFF2-40B4-BE49-F238E27FC236}">
                <a16:creationId xmlns:a16="http://schemas.microsoft.com/office/drawing/2014/main" id="{061E7C9A-EA6E-4AC4-B242-9F0F7A4B60BF}"/>
              </a:ext>
            </a:extLst>
          </p:cNvPr>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3615799" y="4305128"/>
            <a:ext cx="573074" cy="359695"/>
          </a:xfrm>
          <a:prstGeom prst="rect">
            <a:avLst/>
          </a:prstGeom>
          <a:solidFill>
            <a:schemeClr val="accent1">
              <a:lumMod val="20000"/>
              <a:lumOff val="80000"/>
            </a:schemeClr>
          </a:solidFill>
        </p:spPr>
      </p:pic>
      <p:pic>
        <p:nvPicPr>
          <p:cNvPr id="66" name="Picture 65">
            <a:extLst>
              <a:ext uri="{FF2B5EF4-FFF2-40B4-BE49-F238E27FC236}">
                <a16:creationId xmlns:a16="http://schemas.microsoft.com/office/drawing/2014/main" id="{A3B65DE4-0FC3-4D0B-A841-8534642D0C94}"/>
              </a:ext>
            </a:extLst>
          </p:cNvPr>
          <p:cNvPicPr>
            <a:picLocks noChangeAspect="1"/>
          </p:cNvPicPr>
          <p:nvPr/>
        </p:nvPicPr>
        <p:blipFill>
          <a:blip r:embed="rId25" cstate="email">
            <a:extLst>
              <a:ext uri="{28A0092B-C50C-407E-A947-70E740481C1C}">
                <a14:useLocalDpi xmlns:a14="http://schemas.microsoft.com/office/drawing/2010/main"/>
              </a:ext>
            </a:extLst>
          </a:blip>
          <a:stretch>
            <a:fillRect/>
          </a:stretch>
        </p:blipFill>
        <p:spPr>
          <a:xfrm>
            <a:off x="7647692" y="4779331"/>
            <a:ext cx="590699" cy="370757"/>
          </a:xfrm>
          <a:prstGeom prst="rect">
            <a:avLst/>
          </a:prstGeom>
          <a:solidFill>
            <a:schemeClr val="accent1">
              <a:lumMod val="20000"/>
              <a:lumOff val="80000"/>
            </a:schemeClr>
          </a:solidFill>
        </p:spPr>
      </p:pic>
      <p:pic>
        <p:nvPicPr>
          <p:cNvPr id="11" name="Picture 10">
            <a:extLst>
              <a:ext uri="{FF2B5EF4-FFF2-40B4-BE49-F238E27FC236}">
                <a16:creationId xmlns:a16="http://schemas.microsoft.com/office/drawing/2014/main" id="{2E471E96-AFCA-4CE9-AFD6-12A07A84DC39}"/>
              </a:ext>
            </a:extLst>
          </p:cNvPr>
          <p:cNvPicPr>
            <a:picLocks noChangeAspect="1"/>
          </p:cNvPicPr>
          <p:nvPr/>
        </p:nvPicPr>
        <p:blipFill>
          <a:blip r:embed="rId26" cstate="email">
            <a:extLst>
              <a:ext uri="{28A0092B-C50C-407E-A947-70E740481C1C}">
                <a14:useLocalDpi xmlns:a14="http://schemas.microsoft.com/office/drawing/2010/main"/>
              </a:ext>
            </a:extLst>
          </a:blip>
          <a:stretch>
            <a:fillRect/>
          </a:stretch>
        </p:blipFill>
        <p:spPr>
          <a:xfrm>
            <a:off x="4358406" y="4641246"/>
            <a:ext cx="841781" cy="501176"/>
          </a:xfrm>
          <a:prstGeom prst="rect">
            <a:avLst/>
          </a:prstGeom>
        </p:spPr>
      </p:pic>
      <p:pic>
        <p:nvPicPr>
          <p:cNvPr id="12" name="Picture 11">
            <a:extLst>
              <a:ext uri="{FF2B5EF4-FFF2-40B4-BE49-F238E27FC236}">
                <a16:creationId xmlns:a16="http://schemas.microsoft.com/office/drawing/2014/main" id="{2A6A5493-D853-4DE1-A203-CAD124570954}"/>
              </a:ext>
            </a:extLst>
          </p:cNvPr>
          <p:cNvPicPr>
            <a:picLocks noChangeAspect="1"/>
          </p:cNvPicPr>
          <p:nvPr/>
        </p:nvPicPr>
        <p:blipFill>
          <a:blip r:embed="rId27" cstate="email">
            <a:extLst>
              <a:ext uri="{28A0092B-C50C-407E-A947-70E740481C1C}">
                <a14:useLocalDpi xmlns:a14="http://schemas.microsoft.com/office/drawing/2010/main"/>
              </a:ext>
            </a:extLst>
          </a:blip>
          <a:stretch>
            <a:fillRect/>
          </a:stretch>
        </p:blipFill>
        <p:spPr>
          <a:xfrm>
            <a:off x="806810" y="1171043"/>
            <a:ext cx="1560283" cy="1137468"/>
          </a:xfrm>
          <a:prstGeom prst="rect">
            <a:avLst/>
          </a:prstGeom>
        </p:spPr>
      </p:pic>
      <p:pic>
        <p:nvPicPr>
          <p:cNvPr id="157" name="Graphic 156" descr="Lightbulb">
            <a:extLst>
              <a:ext uri="{FF2B5EF4-FFF2-40B4-BE49-F238E27FC236}">
                <a16:creationId xmlns:a16="http://schemas.microsoft.com/office/drawing/2014/main" id="{BBC940C0-7F4F-4733-A169-0B5CC314B659}"/>
              </a:ext>
            </a:extLst>
          </p:cNvPr>
          <p:cNvPicPr>
            <a:picLocks noChangeAspect="1"/>
          </p:cNvPicPr>
          <p:nvPr/>
        </p:nvPicPr>
        <p:blipFill>
          <a:blip r:embed="rId28" cstate="email">
            <a:extLst>
              <a:ext uri="{28A0092B-C50C-407E-A947-70E740481C1C}">
                <a14:useLocalDpi xmlns:a14="http://schemas.microsoft.com/office/drawing/2010/main"/>
              </a:ext>
              <a:ext uri="{96DAC541-7B7A-43D3-8B79-37D633B846F1}">
                <asvg:svgBlip xmlns:asvg="http://schemas.microsoft.com/office/drawing/2016/SVG/main" r:embed="rId29"/>
              </a:ext>
            </a:extLst>
          </a:blip>
          <a:stretch>
            <a:fillRect/>
          </a:stretch>
        </p:blipFill>
        <p:spPr>
          <a:xfrm>
            <a:off x="1248179" y="4392037"/>
            <a:ext cx="519929" cy="484947"/>
          </a:xfrm>
          <a:prstGeom prst="rect">
            <a:avLst/>
          </a:prstGeom>
        </p:spPr>
      </p:pic>
      <p:pic>
        <p:nvPicPr>
          <p:cNvPr id="70" name="Picture 69">
            <a:extLst>
              <a:ext uri="{FF2B5EF4-FFF2-40B4-BE49-F238E27FC236}">
                <a16:creationId xmlns:a16="http://schemas.microsoft.com/office/drawing/2014/main" id="{6D97611B-DF58-4FE1-AC11-C9C253BF72BF}"/>
              </a:ext>
            </a:extLst>
          </p:cNvPr>
          <p:cNvPicPr>
            <a:picLocks noChangeAspect="1"/>
          </p:cNvPicPr>
          <p:nvPr/>
        </p:nvPicPr>
        <p:blipFill>
          <a:blip r:embed="rId25" cstate="email">
            <a:extLst>
              <a:ext uri="{28A0092B-C50C-407E-A947-70E740481C1C}">
                <a14:useLocalDpi xmlns:a14="http://schemas.microsoft.com/office/drawing/2010/main"/>
              </a:ext>
            </a:extLst>
          </a:blip>
          <a:stretch>
            <a:fillRect/>
          </a:stretch>
        </p:blipFill>
        <p:spPr>
          <a:xfrm>
            <a:off x="11231842" y="4606700"/>
            <a:ext cx="590699" cy="370757"/>
          </a:xfrm>
          <a:prstGeom prst="rect">
            <a:avLst/>
          </a:prstGeom>
          <a:solidFill>
            <a:schemeClr val="accent1">
              <a:lumMod val="20000"/>
              <a:lumOff val="80000"/>
            </a:schemeClr>
          </a:solidFill>
        </p:spPr>
      </p:pic>
      <p:pic>
        <p:nvPicPr>
          <p:cNvPr id="15" name="Picture 14">
            <a:extLst>
              <a:ext uri="{FF2B5EF4-FFF2-40B4-BE49-F238E27FC236}">
                <a16:creationId xmlns:a16="http://schemas.microsoft.com/office/drawing/2014/main" id="{68F0BD40-98FE-45F1-9D36-356188D355FD}"/>
              </a:ext>
            </a:extLst>
          </p:cNvPr>
          <p:cNvPicPr>
            <a:picLocks noChangeAspect="1"/>
          </p:cNvPicPr>
          <p:nvPr/>
        </p:nvPicPr>
        <p:blipFill>
          <a:blip r:embed="rId30" cstate="email">
            <a:extLst>
              <a:ext uri="{28A0092B-C50C-407E-A947-70E740481C1C}">
                <a14:useLocalDpi xmlns:a14="http://schemas.microsoft.com/office/drawing/2010/main"/>
              </a:ext>
            </a:extLst>
          </a:blip>
          <a:stretch>
            <a:fillRect/>
          </a:stretch>
        </p:blipFill>
        <p:spPr>
          <a:xfrm>
            <a:off x="9341072" y="2919081"/>
            <a:ext cx="994587" cy="605156"/>
          </a:xfrm>
          <a:prstGeom prst="rect">
            <a:avLst/>
          </a:prstGeom>
          <a:ln>
            <a:solidFill>
              <a:schemeClr val="accent1"/>
            </a:solidFill>
          </a:ln>
        </p:spPr>
      </p:pic>
      <p:pic>
        <p:nvPicPr>
          <p:cNvPr id="73" name="Content Placeholder 2">
            <a:extLst>
              <a:ext uri="{FF2B5EF4-FFF2-40B4-BE49-F238E27FC236}">
                <a16:creationId xmlns:a16="http://schemas.microsoft.com/office/drawing/2014/main" id="{1B506931-CA87-44AD-AC59-B0BB93E52E04}"/>
              </a:ext>
            </a:extLst>
          </p:cNvPr>
          <p:cNvPicPr preferRelativeResize="0">
            <a:picLocks noChangeArrowheads="1"/>
          </p:cNvPicPr>
          <p:nvPr/>
        </p:nvPicPr>
        <p:blipFill>
          <a:blip r:embed="rId31" cstate="email">
            <a:extLst>
              <a:ext uri="{28A0092B-C50C-407E-A947-70E740481C1C}">
                <a14:useLocalDpi xmlns:a14="http://schemas.microsoft.com/office/drawing/2010/main"/>
              </a:ext>
            </a:extLst>
          </a:blip>
          <a:srcRect/>
          <a:stretch>
            <a:fillRect/>
          </a:stretch>
        </p:blipFill>
        <p:spPr>
          <a:xfrm>
            <a:off x="10581389" y="2879195"/>
            <a:ext cx="770145" cy="450323"/>
          </a:xfrm>
          <a:prstGeom prst="rect">
            <a:avLst/>
          </a:prstGeom>
          <a:noFill/>
          <a:ln w="9525">
            <a:solidFill>
              <a:schemeClr val="accent1"/>
            </a:solidFill>
          </a:ln>
        </p:spPr>
      </p:pic>
      <p:pic>
        <p:nvPicPr>
          <p:cNvPr id="74" name="Picture 73">
            <a:extLst>
              <a:ext uri="{FF2B5EF4-FFF2-40B4-BE49-F238E27FC236}">
                <a16:creationId xmlns:a16="http://schemas.microsoft.com/office/drawing/2014/main" id="{93A0F2D2-2B4C-489D-80E7-965F8834991C}"/>
              </a:ext>
            </a:extLst>
          </p:cNvPr>
          <p:cNvPicPr>
            <a:picLocks noChangeAspect="1"/>
          </p:cNvPicPr>
          <p:nvPr/>
        </p:nvPicPr>
        <p:blipFill>
          <a:blip r:embed="rId32" cstate="email">
            <a:extLst>
              <a:ext uri="{28A0092B-C50C-407E-A947-70E740481C1C}">
                <a14:useLocalDpi xmlns:a14="http://schemas.microsoft.com/office/drawing/2010/main"/>
              </a:ext>
            </a:extLst>
          </a:blip>
          <a:stretch>
            <a:fillRect/>
          </a:stretch>
        </p:blipFill>
        <p:spPr>
          <a:xfrm>
            <a:off x="6832672" y="2868059"/>
            <a:ext cx="853191" cy="484361"/>
          </a:xfrm>
          <a:prstGeom prst="rect">
            <a:avLst/>
          </a:prstGeom>
        </p:spPr>
      </p:pic>
    </p:spTree>
    <p:extLst>
      <p:ext uri="{BB962C8B-B14F-4D97-AF65-F5344CB8AC3E}">
        <p14:creationId xmlns:p14="http://schemas.microsoft.com/office/powerpoint/2010/main" val="1447457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399DE-7861-43AD-A3B3-C552E3DF9B32}"/>
              </a:ext>
            </a:extLst>
          </p:cNvPr>
          <p:cNvSpPr>
            <a:spLocks noGrp="1"/>
          </p:cNvSpPr>
          <p:nvPr>
            <p:ph type="title"/>
          </p:nvPr>
        </p:nvSpPr>
        <p:spPr>
          <a:xfrm>
            <a:off x="0" y="18256"/>
            <a:ext cx="12192000" cy="662781"/>
          </a:xfrm>
          <a:solidFill>
            <a:schemeClr val="accent5">
              <a:lumMod val="60000"/>
              <a:lumOff val="40000"/>
            </a:schemeClr>
          </a:solidFill>
        </p:spPr>
        <p:txBody>
          <a:bodyPr vert="horz" lIns="91440" tIns="45720" rIns="91440" bIns="45720" rtlCol="0" anchor="b">
            <a:normAutofit/>
          </a:bodyPr>
          <a:lstStyle/>
          <a:p>
            <a:r>
              <a:rPr lang="en-US" sz="4000" dirty="0">
                <a:solidFill>
                  <a:schemeClr val="accent2">
                    <a:lumMod val="50000"/>
                  </a:schemeClr>
                </a:solidFill>
                <a:latin typeface="+mn-lt"/>
                <a:ea typeface="+mn-ea"/>
                <a:cs typeface="+mn-cs"/>
              </a:rPr>
              <a:t>II. Data in livestock conservation</a:t>
            </a:r>
          </a:p>
        </p:txBody>
      </p:sp>
      <p:sp>
        <p:nvSpPr>
          <p:cNvPr id="3" name="Content Placeholder 2">
            <a:extLst>
              <a:ext uri="{FF2B5EF4-FFF2-40B4-BE49-F238E27FC236}">
                <a16:creationId xmlns:a16="http://schemas.microsoft.com/office/drawing/2014/main" id="{7F21D76E-66FD-495F-88F9-284AC8FC8399}"/>
              </a:ext>
            </a:extLst>
          </p:cNvPr>
          <p:cNvSpPr>
            <a:spLocks noGrp="1"/>
          </p:cNvSpPr>
          <p:nvPr>
            <p:ph idx="1"/>
          </p:nvPr>
        </p:nvSpPr>
        <p:spPr>
          <a:xfrm>
            <a:off x="0" y="847724"/>
            <a:ext cx="12191999" cy="5992020"/>
          </a:xfrm>
        </p:spPr>
        <p:txBody>
          <a:bodyPr/>
          <a:lstStyle/>
          <a:p>
            <a:pPr>
              <a:buFont typeface="Wingdings" panose="05000000000000000000" pitchFamily="2" charset="2"/>
              <a:buChar char="q"/>
            </a:pPr>
            <a:r>
              <a:rPr lang="en-US" sz="3200" dirty="0">
                <a:solidFill>
                  <a:schemeClr val="accent1">
                    <a:lumMod val="50000"/>
                  </a:schemeClr>
                </a:solidFill>
              </a:rPr>
              <a:t> Phenotypic and molecular data increasingly available on many livestock species</a:t>
            </a:r>
          </a:p>
          <a:p>
            <a:pPr marL="0" indent="0">
              <a:buNone/>
            </a:pPr>
            <a:endParaRPr lang="en-US" sz="3200" dirty="0">
              <a:solidFill>
                <a:schemeClr val="accent1">
                  <a:lumMod val="50000"/>
                </a:schemeClr>
              </a:solidFill>
            </a:endParaRPr>
          </a:p>
          <a:p>
            <a:pPr>
              <a:buFont typeface="Wingdings" panose="05000000000000000000" pitchFamily="2" charset="2"/>
              <a:buChar char="q"/>
            </a:pPr>
            <a:r>
              <a:rPr lang="en-US" sz="3200" dirty="0">
                <a:solidFill>
                  <a:schemeClr val="accent1">
                    <a:lumMod val="50000"/>
                  </a:schemeClr>
                </a:solidFill>
              </a:rPr>
              <a:t> Set</a:t>
            </a:r>
            <a:r>
              <a:rPr lang="en-US" sz="3200" i="1" dirty="0">
                <a:solidFill>
                  <a:schemeClr val="accent1">
                    <a:lumMod val="50000"/>
                  </a:schemeClr>
                </a:solidFill>
              </a:rPr>
              <a:t> in situ </a:t>
            </a:r>
            <a:r>
              <a:rPr lang="en-US" sz="3200" dirty="0">
                <a:solidFill>
                  <a:schemeClr val="accent1">
                    <a:lumMod val="50000"/>
                  </a:schemeClr>
                </a:solidFill>
              </a:rPr>
              <a:t>and </a:t>
            </a:r>
            <a:r>
              <a:rPr lang="en-US" sz="3200" i="1" dirty="0">
                <a:solidFill>
                  <a:schemeClr val="accent1">
                    <a:lumMod val="50000"/>
                  </a:schemeClr>
                </a:solidFill>
              </a:rPr>
              <a:t>ex situ </a:t>
            </a:r>
            <a:r>
              <a:rPr lang="en-US" sz="3200" dirty="0">
                <a:solidFill>
                  <a:schemeClr val="accent1">
                    <a:lumMod val="50000"/>
                  </a:schemeClr>
                </a:solidFill>
              </a:rPr>
              <a:t>conservation priorities on (threat status, breed merits &amp; contributions to genetic diversity)</a:t>
            </a:r>
          </a:p>
          <a:p>
            <a:pPr marL="0" indent="0">
              <a:buNone/>
            </a:pPr>
            <a:r>
              <a:rPr lang="en-US" sz="3200" dirty="0">
                <a:solidFill>
                  <a:schemeClr val="accent1">
                    <a:lumMod val="50000"/>
                  </a:schemeClr>
                </a:solidFill>
              </a:rPr>
              <a:t>   -</a:t>
            </a:r>
            <a:r>
              <a:rPr lang="en-US" sz="3200" i="1" dirty="0">
                <a:solidFill>
                  <a:srgbClr val="0070C0"/>
                </a:solidFill>
              </a:rPr>
              <a:t>strategic conservation utilizing BD saves resources</a:t>
            </a:r>
          </a:p>
          <a:p>
            <a:pPr marL="0" indent="0">
              <a:buNone/>
            </a:pPr>
            <a:endParaRPr lang="en-US" sz="3200" dirty="0">
              <a:solidFill>
                <a:schemeClr val="accent1">
                  <a:lumMod val="50000"/>
                </a:schemeClr>
              </a:solidFill>
              <a:highlight>
                <a:srgbClr val="FFFF00"/>
              </a:highlight>
            </a:endParaRPr>
          </a:p>
          <a:p>
            <a:pPr>
              <a:buFont typeface="Wingdings" panose="05000000000000000000" pitchFamily="2" charset="2"/>
              <a:buChar char="q"/>
            </a:pPr>
            <a:r>
              <a:rPr lang="en-US" sz="3200" dirty="0">
                <a:solidFill>
                  <a:schemeClr val="accent1">
                    <a:lumMod val="50000"/>
                  </a:schemeClr>
                </a:solidFill>
              </a:rPr>
              <a:t> EBI (preservation of tissue samples, establish databases)</a:t>
            </a:r>
          </a:p>
          <a:p>
            <a:endParaRPr lang="en-US" dirty="0"/>
          </a:p>
        </p:txBody>
      </p:sp>
    </p:spTree>
    <p:extLst>
      <p:ext uri="{BB962C8B-B14F-4D97-AF65-F5344CB8AC3E}">
        <p14:creationId xmlns:p14="http://schemas.microsoft.com/office/powerpoint/2010/main" val="32675104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D7E35-EF2D-442C-ACAC-5D3D7C19EFA4}"/>
              </a:ext>
            </a:extLst>
          </p:cNvPr>
          <p:cNvSpPr>
            <a:spLocks noGrp="1"/>
          </p:cNvSpPr>
          <p:nvPr>
            <p:ph type="title"/>
          </p:nvPr>
        </p:nvSpPr>
        <p:spPr>
          <a:xfrm>
            <a:off x="0" y="33337"/>
            <a:ext cx="12192000" cy="725488"/>
          </a:xfrm>
          <a:solidFill>
            <a:schemeClr val="accent5">
              <a:lumMod val="60000"/>
              <a:lumOff val="40000"/>
            </a:schemeClr>
          </a:solidFill>
        </p:spPr>
        <p:txBody>
          <a:bodyPr vert="horz" lIns="91440" tIns="45720" rIns="91440" bIns="45720" rtlCol="0" anchor="b">
            <a:normAutofit/>
          </a:bodyPr>
          <a:lstStyle/>
          <a:p>
            <a:r>
              <a:rPr lang="en-US" sz="4000" dirty="0">
                <a:solidFill>
                  <a:schemeClr val="accent2">
                    <a:lumMod val="50000"/>
                  </a:schemeClr>
                </a:solidFill>
                <a:latin typeface="+mn-lt"/>
                <a:ea typeface="+mn-ea"/>
                <a:cs typeface="+mn-cs"/>
              </a:rPr>
              <a:t>III. Data in livestock marketing &amp; production</a:t>
            </a:r>
          </a:p>
        </p:txBody>
      </p:sp>
      <p:sp>
        <p:nvSpPr>
          <p:cNvPr id="3" name="Content Placeholder 2">
            <a:extLst>
              <a:ext uri="{FF2B5EF4-FFF2-40B4-BE49-F238E27FC236}">
                <a16:creationId xmlns:a16="http://schemas.microsoft.com/office/drawing/2014/main" id="{E38F93E0-028E-424B-9FF9-71870622027F}"/>
              </a:ext>
            </a:extLst>
          </p:cNvPr>
          <p:cNvSpPr>
            <a:spLocks noGrp="1"/>
          </p:cNvSpPr>
          <p:nvPr>
            <p:ph idx="1"/>
          </p:nvPr>
        </p:nvSpPr>
        <p:spPr>
          <a:xfrm>
            <a:off x="238125" y="866774"/>
            <a:ext cx="11677650" cy="5743575"/>
          </a:xfrm>
        </p:spPr>
        <p:txBody>
          <a:bodyPr/>
          <a:lstStyle/>
          <a:p>
            <a:pPr>
              <a:buFont typeface="Wingdings" panose="05000000000000000000" pitchFamily="2" charset="2"/>
              <a:buChar char="q"/>
            </a:pPr>
            <a:r>
              <a:rPr lang="en-US" dirty="0">
                <a:solidFill>
                  <a:schemeClr val="accent1">
                    <a:lumMod val="50000"/>
                  </a:schemeClr>
                </a:solidFill>
              </a:rPr>
              <a:t> </a:t>
            </a:r>
            <a:r>
              <a:rPr lang="en-US" sz="3600" dirty="0">
                <a:solidFill>
                  <a:schemeClr val="accent1">
                    <a:lumMod val="50000"/>
                  </a:schemeClr>
                </a:solidFill>
              </a:rPr>
              <a:t>Ecommerce opportunities (</a:t>
            </a:r>
            <a:r>
              <a:rPr lang="en-US" sz="3600" i="1" dirty="0">
                <a:solidFill>
                  <a:schemeClr val="accent1">
                    <a:lumMod val="50000"/>
                  </a:schemeClr>
                </a:solidFill>
              </a:rPr>
              <a:t>e.g. </a:t>
            </a:r>
            <a:r>
              <a:rPr lang="en-US" sz="3600" dirty="0">
                <a:solidFill>
                  <a:schemeClr val="accent1">
                    <a:lumMod val="50000"/>
                  </a:schemeClr>
                </a:solidFill>
              </a:rPr>
              <a:t>payments)</a:t>
            </a:r>
          </a:p>
          <a:p>
            <a:pPr>
              <a:buFont typeface="Wingdings" panose="05000000000000000000" pitchFamily="2" charset="2"/>
              <a:buChar char="q"/>
            </a:pPr>
            <a:r>
              <a:rPr lang="en-US" sz="3600" dirty="0">
                <a:solidFill>
                  <a:schemeClr val="accent1">
                    <a:lumMod val="50000"/>
                  </a:schemeClr>
                </a:solidFill>
              </a:rPr>
              <a:t> Financial services (</a:t>
            </a:r>
            <a:r>
              <a:rPr lang="en-US" sz="3600" i="1" dirty="0">
                <a:solidFill>
                  <a:schemeClr val="accent1">
                    <a:lumMod val="50000"/>
                  </a:schemeClr>
                </a:solidFill>
              </a:rPr>
              <a:t>e.g. </a:t>
            </a:r>
            <a:r>
              <a:rPr lang="en-US" sz="3600" dirty="0">
                <a:solidFill>
                  <a:schemeClr val="accent1">
                    <a:lumMod val="50000"/>
                  </a:schemeClr>
                </a:solidFill>
              </a:rPr>
              <a:t>insurance, credit facilities)</a:t>
            </a:r>
          </a:p>
          <a:p>
            <a:pPr>
              <a:buFont typeface="Wingdings" panose="05000000000000000000" pitchFamily="2" charset="2"/>
              <a:buChar char="q"/>
            </a:pPr>
            <a:r>
              <a:rPr lang="en-US" sz="3600" dirty="0">
                <a:solidFill>
                  <a:schemeClr val="accent1">
                    <a:lumMod val="50000"/>
                  </a:schemeClr>
                </a:solidFill>
              </a:rPr>
              <a:t> Product tracing (</a:t>
            </a:r>
            <a:r>
              <a:rPr lang="en-US" sz="3600" i="1" dirty="0">
                <a:solidFill>
                  <a:schemeClr val="accent1">
                    <a:lumMod val="50000"/>
                  </a:schemeClr>
                </a:solidFill>
              </a:rPr>
              <a:t>e.g. </a:t>
            </a:r>
            <a:r>
              <a:rPr lang="en-US" sz="3600" dirty="0">
                <a:solidFill>
                  <a:schemeClr val="accent1">
                    <a:lumMod val="50000"/>
                  </a:schemeClr>
                </a:solidFill>
              </a:rPr>
              <a:t>quality)</a:t>
            </a:r>
          </a:p>
          <a:p>
            <a:pPr>
              <a:buFont typeface="Wingdings" panose="05000000000000000000" pitchFamily="2" charset="2"/>
              <a:buChar char="q"/>
            </a:pPr>
            <a:r>
              <a:rPr lang="en-US" sz="3600" dirty="0">
                <a:solidFill>
                  <a:schemeClr val="accent1">
                    <a:lumMod val="50000"/>
                  </a:schemeClr>
                </a:solidFill>
              </a:rPr>
              <a:t> Information delivery (</a:t>
            </a:r>
            <a:r>
              <a:rPr lang="en-US" sz="3600" i="1" dirty="0">
                <a:solidFill>
                  <a:schemeClr val="accent1">
                    <a:lumMod val="50000"/>
                  </a:schemeClr>
                </a:solidFill>
              </a:rPr>
              <a:t>e.g. </a:t>
            </a:r>
            <a:r>
              <a:rPr lang="en-US" sz="3600" dirty="0">
                <a:solidFill>
                  <a:schemeClr val="accent1">
                    <a:lumMod val="50000"/>
                  </a:schemeClr>
                </a:solidFill>
              </a:rPr>
              <a:t>AI, vaccination, management)</a:t>
            </a:r>
          </a:p>
          <a:p>
            <a:pPr>
              <a:buFont typeface="Wingdings" panose="05000000000000000000" pitchFamily="2" charset="2"/>
              <a:buChar char="q"/>
            </a:pPr>
            <a:r>
              <a:rPr lang="en-US" sz="3600" dirty="0">
                <a:solidFill>
                  <a:schemeClr val="accent1">
                    <a:lumMod val="50000"/>
                  </a:schemeClr>
                </a:solidFill>
              </a:rPr>
              <a:t> Record keeping (</a:t>
            </a:r>
            <a:r>
              <a:rPr lang="en-US" sz="3600" i="1" dirty="0">
                <a:solidFill>
                  <a:schemeClr val="accent1">
                    <a:lumMod val="50000"/>
                  </a:schemeClr>
                </a:solidFill>
              </a:rPr>
              <a:t>e.g. </a:t>
            </a:r>
            <a:r>
              <a:rPr lang="en-US" sz="3600" dirty="0">
                <a:solidFill>
                  <a:schemeClr val="accent1">
                    <a:lumMod val="50000"/>
                  </a:schemeClr>
                </a:solidFill>
              </a:rPr>
              <a:t>milk production, breeding)</a:t>
            </a:r>
          </a:p>
          <a:p>
            <a:pPr>
              <a:buFont typeface="Wingdings" panose="05000000000000000000" pitchFamily="2" charset="2"/>
              <a:buChar char="q"/>
            </a:pPr>
            <a:r>
              <a:rPr lang="en-US" sz="3600" dirty="0">
                <a:solidFill>
                  <a:schemeClr val="accent1">
                    <a:lumMod val="50000"/>
                  </a:schemeClr>
                </a:solidFill>
              </a:rPr>
              <a:t> Study consumer behavior</a:t>
            </a:r>
          </a:p>
          <a:p>
            <a:pPr>
              <a:buFont typeface="Wingdings" panose="05000000000000000000" pitchFamily="2" charset="2"/>
              <a:buChar char="q"/>
            </a:pPr>
            <a:r>
              <a:rPr lang="en-US" sz="3600" dirty="0">
                <a:solidFill>
                  <a:schemeClr val="accent1">
                    <a:lumMod val="50000"/>
                  </a:schemeClr>
                </a:solidFill>
              </a:rPr>
              <a:t>Improve agri-business efficiency</a:t>
            </a:r>
          </a:p>
          <a:p>
            <a:pPr marL="0" indent="0">
              <a:buNone/>
            </a:pPr>
            <a:endParaRPr lang="en-US" sz="3600" dirty="0">
              <a:solidFill>
                <a:schemeClr val="accent1">
                  <a:lumMod val="50000"/>
                </a:schemeClr>
              </a:solidFill>
            </a:endParaRPr>
          </a:p>
        </p:txBody>
      </p:sp>
    </p:spTree>
    <p:extLst>
      <p:ext uri="{BB962C8B-B14F-4D97-AF65-F5344CB8AC3E}">
        <p14:creationId xmlns:p14="http://schemas.microsoft.com/office/powerpoint/2010/main" val="28846554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2893517-09FC-459F-BDA4-2C105F9E0EFC}"/>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897355" y="217402"/>
            <a:ext cx="1872917" cy="1584260"/>
          </a:xfrm>
          <a:prstGeom prst="rect">
            <a:avLst/>
          </a:prstGeom>
        </p:spPr>
      </p:pic>
      <p:sp>
        <p:nvSpPr>
          <p:cNvPr id="9" name="Title 1">
            <a:extLst>
              <a:ext uri="{FF2B5EF4-FFF2-40B4-BE49-F238E27FC236}">
                <a16:creationId xmlns:a16="http://schemas.microsoft.com/office/drawing/2014/main" id="{A159BE46-7129-4C43-9A7F-06470AC1C781}"/>
              </a:ext>
            </a:extLst>
          </p:cNvPr>
          <p:cNvSpPr txBox="1">
            <a:spLocks/>
          </p:cNvSpPr>
          <p:nvPr/>
        </p:nvSpPr>
        <p:spPr>
          <a:xfrm>
            <a:off x="357436" y="3933241"/>
            <a:ext cx="11361071"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buFont typeface="Wingdings" panose="05000000000000000000" pitchFamily="2" charset="2"/>
              <a:buChar char="q"/>
            </a:pPr>
            <a:r>
              <a:rPr lang="en-US" sz="3200" dirty="0">
                <a:solidFill>
                  <a:schemeClr val="accent1">
                    <a:lumMod val="50000"/>
                  </a:schemeClr>
                </a:solidFill>
                <a:latin typeface="+mn-lt"/>
                <a:ea typeface="+mn-ea"/>
                <a:cs typeface="+mn-cs"/>
              </a:rPr>
              <a:t>Smart phones to link farmers to markets, information, insurance, credits</a:t>
            </a:r>
          </a:p>
          <a:p>
            <a:endParaRPr lang="en-US" sz="3200" dirty="0">
              <a:solidFill>
                <a:schemeClr val="accent1">
                  <a:lumMod val="50000"/>
                </a:schemeClr>
              </a:solidFill>
              <a:latin typeface="+mn-lt"/>
              <a:ea typeface="+mn-ea"/>
              <a:cs typeface="+mn-cs"/>
            </a:endParaRPr>
          </a:p>
          <a:p>
            <a:pPr marL="457200" indent="-457200">
              <a:buFont typeface="Wingdings" panose="05000000000000000000" pitchFamily="2" charset="2"/>
              <a:buChar char="q"/>
            </a:pPr>
            <a:r>
              <a:rPr lang="en-US" sz="3200" dirty="0">
                <a:solidFill>
                  <a:schemeClr val="accent1">
                    <a:lumMod val="50000"/>
                  </a:schemeClr>
                </a:solidFill>
                <a:latin typeface="+mn-lt"/>
                <a:ea typeface="+mn-ea"/>
                <a:cs typeface="+mn-cs"/>
              </a:rPr>
              <a:t>‘Big data’ processed to generate farmer-level recommendations to service providers</a:t>
            </a:r>
          </a:p>
          <a:p>
            <a:r>
              <a:rPr lang="en-US" sz="3200" dirty="0">
                <a:solidFill>
                  <a:schemeClr val="accent1">
                    <a:lumMod val="50000"/>
                  </a:schemeClr>
                </a:solidFill>
                <a:latin typeface="+mn-lt"/>
                <a:ea typeface="+mn-ea"/>
                <a:cs typeface="+mn-cs"/>
              </a:rPr>
              <a:t>	</a:t>
            </a:r>
            <a:r>
              <a:rPr lang="en-US" sz="3200" i="1" dirty="0">
                <a:solidFill>
                  <a:schemeClr val="accent1">
                    <a:lumMod val="50000"/>
                  </a:schemeClr>
                </a:solidFill>
                <a:latin typeface="+mn-lt"/>
                <a:ea typeface="+mn-ea"/>
                <a:cs typeface="+mn-cs"/>
              </a:rPr>
              <a:t>e.g. </a:t>
            </a:r>
            <a:r>
              <a:rPr lang="en-US" sz="3200" dirty="0">
                <a:solidFill>
                  <a:schemeClr val="accent1">
                    <a:lumMod val="50000"/>
                  </a:schemeClr>
                </a:solidFill>
                <a:latin typeface="+mn-lt"/>
                <a:ea typeface="+mn-ea"/>
                <a:cs typeface="+mn-cs"/>
              </a:rPr>
              <a:t>better milk = better pay</a:t>
            </a:r>
          </a:p>
        </p:txBody>
      </p:sp>
      <p:pic>
        <p:nvPicPr>
          <p:cNvPr id="10" name="Picture 9">
            <a:extLst>
              <a:ext uri="{FF2B5EF4-FFF2-40B4-BE49-F238E27FC236}">
                <a16:creationId xmlns:a16="http://schemas.microsoft.com/office/drawing/2014/main" id="{0641B876-A240-4825-B8B9-980CD2C2F89B}"/>
              </a:ext>
            </a:extLst>
          </p:cNvPr>
          <p:cNvPicPr>
            <a:picLocks noChangeAspect="1"/>
          </p:cNvPicPr>
          <p:nvPr/>
        </p:nvPicPr>
        <p:blipFill>
          <a:blip r:embed="rId3"/>
          <a:stretch>
            <a:fillRect/>
          </a:stretch>
        </p:blipFill>
        <p:spPr>
          <a:xfrm>
            <a:off x="1052763" y="2124501"/>
            <a:ext cx="1562100" cy="495300"/>
          </a:xfrm>
          <a:prstGeom prst="rect">
            <a:avLst/>
          </a:prstGeom>
        </p:spPr>
      </p:pic>
      <p:pic>
        <p:nvPicPr>
          <p:cNvPr id="11" name="Picture 10">
            <a:extLst>
              <a:ext uri="{FF2B5EF4-FFF2-40B4-BE49-F238E27FC236}">
                <a16:creationId xmlns:a16="http://schemas.microsoft.com/office/drawing/2014/main" id="{A170212C-274E-447C-BDF0-2A021215A1E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2000" y="652073"/>
            <a:ext cx="2494046" cy="2475152"/>
          </a:xfrm>
          <a:prstGeom prst="rect">
            <a:avLst/>
          </a:prstGeom>
        </p:spPr>
      </p:pic>
      <p:pic>
        <p:nvPicPr>
          <p:cNvPr id="12" name="Picture 11">
            <a:extLst>
              <a:ext uri="{FF2B5EF4-FFF2-40B4-BE49-F238E27FC236}">
                <a16:creationId xmlns:a16="http://schemas.microsoft.com/office/drawing/2014/main" id="{B8020D78-8B8B-444A-96DE-C3A7F08431C1}"/>
              </a:ext>
            </a:extLst>
          </p:cNvPr>
          <p:cNvPicPr>
            <a:picLocks noChangeAspect="1"/>
          </p:cNvPicPr>
          <p:nvPr/>
        </p:nvPicPr>
        <p:blipFill>
          <a:blip r:embed="rId5"/>
          <a:stretch>
            <a:fillRect/>
          </a:stretch>
        </p:blipFill>
        <p:spPr>
          <a:xfrm>
            <a:off x="4976261" y="217402"/>
            <a:ext cx="1524000" cy="542925"/>
          </a:xfrm>
          <a:prstGeom prst="rect">
            <a:avLst/>
          </a:prstGeom>
        </p:spPr>
      </p:pic>
      <p:pic>
        <p:nvPicPr>
          <p:cNvPr id="3" name="Picture 2" descr="A close up of text on a white background&#10;&#10;Description automatically generated">
            <a:extLst>
              <a:ext uri="{FF2B5EF4-FFF2-40B4-BE49-F238E27FC236}">
                <a16:creationId xmlns:a16="http://schemas.microsoft.com/office/drawing/2014/main" id="{831892C0-A188-4C8F-8D3F-FFDF6D24A2B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365381" y="234418"/>
            <a:ext cx="2103616" cy="2804820"/>
          </a:xfrm>
          <a:prstGeom prst="rect">
            <a:avLst/>
          </a:prstGeom>
        </p:spPr>
      </p:pic>
    </p:spTree>
    <p:extLst>
      <p:ext uri="{BB962C8B-B14F-4D97-AF65-F5344CB8AC3E}">
        <p14:creationId xmlns:p14="http://schemas.microsoft.com/office/powerpoint/2010/main" val="682105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578E6-BF9F-4B62-BE83-2FB046410A6E}"/>
              </a:ext>
            </a:extLst>
          </p:cNvPr>
          <p:cNvSpPr>
            <a:spLocks noGrp="1"/>
          </p:cNvSpPr>
          <p:nvPr>
            <p:ph type="title"/>
          </p:nvPr>
        </p:nvSpPr>
        <p:spPr>
          <a:xfrm>
            <a:off x="125506" y="133349"/>
            <a:ext cx="11940988" cy="1295401"/>
          </a:xfrm>
        </p:spPr>
        <p:txBody>
          <a:bodyPr>
            <a:normAutofit/>
          </a:bodyPr>
          <a:lstStyle/>
          <a:p>
            <a:r>
              <a:rPr lang="en-US" sz="4000" dirty="0">
                <a:solidFill>
                  <a:schemeClr val="accent2">
                    <a:lumMod val="50000"/>
                  </a:schemeClr>
                </a:solidFill>
                <a:latin typeface="+mn-lt"/>
                <a:ea typeface="+mn-ea"/>
                <a:cs typeface="+mn-cs"/>
              </a:rPr>
              <a:t>Precision livestock farming</a:t>
            </a:r>
          </a:p>
        </p:txBody>
      </p:sp>
      <p:pic>
        <p:nvPicPr>
          <p:cNvPr id="4" name="Content Placeholder 3" descr="A close up of a map&#10;&#10;Description automatically generated">
            <a:extLst>
              <a:ext uri="{FF2B5EF4-FFF2-40B4-BE49-F238E27FC236}">
                <a16:creationId xmlns:a16="http://schemas.microsoft.com/office/drawing/2014/main" id="{D5A789C3-CF4F-40A8-810E-06F01FF67F76}"/>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863074" y="2663219"/>
            <a:ext cx="6328926" cy="4061432"/>
          </a:xfrm>
          <a:prstGeom prst="rect">
            <a:avLst/>
          </a:prstGeom>
        </p:spPr>
      </p:pic>
      <p:sp>
        <p:nvSpPr>
          <p:cNvPr id="5" name="Title 1">
            <a:extLst>
              <a:ext uri="{FF2B5EF4-FFF2-40B4-BE49-F238E27FC236}">
                <a16:creationId xmlns:a16="http://schemas.microsoft.com/office/drawing/2014/main" id="{3F3B097A-6C2D-4790-9BA4-72B698958B32}"/>
              </a:ext>
            </a:extLst>
          </p:cNvPr>
          <p:cNvSpPr txBox="1">
            <a:spLocks/>
          </p:cNvSpPr>
          <p:nvPr/>
        </p:nvSpPr>
        <p:spPr>
          <a:xfrm>
            <a:off x="125506" y="1039906"/>
            <a:ext cx="8770844" cy="58180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chemeClr val="accent1">
                    <a:lumMod val="50000"/>
                  </a:schemeClr>
                </a:solidFill>
                <a:latin typeface="+mn-lt"/>
                <a:ea typeface="+mn-ea"/>
                <a:cs typeface="+mn-cs"/>
              </a:rPr>
              <a:t>Real-time data collection at individual &amp; flock levels- analysis &amp; modelling (e.g. precision breeding)</a:t>
            </a:r>
          </a:p>
          <a:p>
            <a:endParaRPr lang="en-US" sz="3600" dirty="0">
              <a:solidFill>
                <a:schemeClr val="accent1">
                  <a:lumMod val="50000"/>
                </a:schemeClr>
              </a:solidFill>
              <a:latin typeface="+mn-lt"/>
              <a:ea typeface="+mn-ea"/>
              <a:cs typeface="+mn-cs"/>
            </a:endParaRPr>
          </a:p>
          <a:p>
            <a:pPr marL="571500" indent="-571500">
              <a:buFont typeface="Wingdings" panose="05000000000000000000" pitchFamily="2" charset="2"/>
              <a:buChar char="q"/>
            </a:pPr>
            <a:r>
              <a:rPr lang="en-US" sz="3600" dirty="0">
                <a:solidFill>
                  <a:schemeClr val="accent1">
                    <a:lumMod val="50000"/>
                  </a:schemeClr>
                </a:solidFill>
                <a:latin typeface="+mn-lt"/>
                <a:ea typeface="+mn-ea"/>
                <a:cs typeface="+mn-cs"/>
              </a:rPr>
              <a:t>Feed consumption</a:t>
            </a:r>
          </a:p>
          <a:p>
            <a:pPr marL="571500" indent="-571500">
              <a:buFont typeface="Wingdings" panose="05000000000000000000" pitchFamily="2" charset="2"/>
              <a:buChar char="q"/>
            </a:pPr>
            <a:r>
              <a:rPr lang="en-US" sz="3600" dirty="0">
                <a:solidFill>
                  <a:schemeClr val="accent1">
                    <a:lumMod val="50000"/>
                  </a:schemeClr>
                </a:solidFill>
                <a:latin typeface="+mn-lt"/>
                <a:ea typeface="+mn-ea"/>
                <a:cs typeface="+mn-cs"/>
              </a:rPr>
              <a:t>Estrus</a:t>
            </a:r>
          </a:p>
          <a:p>
            <a:pPr marL="571500" indent="-571500">
              <a:buFont typeface="Wingdings" panose="05000000000000000000" pitchFamily="2" charset="2"/>
              <a:buChar char="q"/>
            </a:pPr>
            <a:r>
              <a:rPr lang="en-US" sz="3600" dirty="0">
                <a:solidFill>
                  <a:schemeClr val="accent1">
                    <a:lumMod val="50000"/>
                  </a:schemeClr>
                </a:solidFill>
                <a:latin typeface="+mn-lt"/>
                <a:ea typeface="+mn-ea"/>
                <a:cs typeface="+mn-cs"/>
              </a:rPr>
              <a:t>Disease</a:t>
            </a:r>
          </a:p>
          <a:p>
            <a:pPr marL="571500" indent="-571500">
              <a:buFont typeface="Wingdings" panose="05000000000000000000" pitchFamily="2" charset="2"/>
              <a:buChar char="q"/>
            </a:pPr>
            <a:r>
              <a:rPr lang="en-US" sz="3600" dirty="0">
                <a:solidFill>
                  <a:schemeClr val="accent1">
                    <a:lumMod val="50000"/>
                  </a:schemeClr>
                </a:solidFill>
                <a:latin typeface="+mn-lt"/>
                <a:ea typeface="+mn-ea"/>
                <a:cs typeface="+mn-cs"/>
              </a:rPr>
              <a:t>Milk production</a:t>
            </a:r>
          </a:p>
          <a:p>
            <a:pPr marL="571500" indent="-571500">
              <a:buFont typeface="Wingdings" panose="05000000000000000000" pitchFamily="2" charset="2"/>
              <a:buChar char="q"/>
            </a:pPr>
            <a:r>
              <a:rPr lang="en-US" sz="3600" dirty="0">
                <a:solidFill>
                  <a:schemeClr val="accent1">
                    <a:lumMod val="50000"/>
                  </a:schemeClr>
                </a:solidFill>
                <a:latin typeface="+mn-lt"/>
                <a:ea typeface="+mn-ea"/>
                <a:cs typeface="+mn-cs"/>
              </a:rPr>
              <a:t>Meat composition and quality</a:t>
            </a:r>
          </a:p>
          <a:p>
            <a:pPr marL="571500" indent="-571500">
              <a:buFont typeface="Wingdings" panose="05000000000000000000" pitchFamily="2" charset="2"/>
              <a:buChar char="§"/>
            </a:pPr>
            <a:endParaRPr lang="en-US" dirty="0"/>
          </a:p>
        </p:txBody>
      </p:sp>
    </p:spTree>
    <p:extLst>
      <p:ext uri="{BB962C8B-B14F-4D97-AF65-F5344CB8AC3E}">
        <p14:creationId xmlns:p14="http://schemas.microsoft.com/office/powerpoint/2010/main" val="6079939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A10CD-F481-431E-B726-1AFA240A945E}"/>
              </a:ext>
            </a:extLst>
          </p:cNvPr>
          <p:cNvSpPr>
            <a:spLocks noGrp="1"/>
          </p:cNvSpPr>
          <p:nvPr>
            <p:ph type="title"/>
          </p:nvPr>
        </p:nvSpPr>
        <p:spPr>
          <a:xfrm>
            <a:off x="0" y="0"/>
            <a:ext cx="12077700" cy="790575"/>
          </a:xfrm>
          <a:solidFill>
            <a:schemeClr val="accent5">
              <a:lumMod val="60000"/>
              <a:lumOff val="40000"/>
            </a:schemeClr>
          </a:solidFill>
        </p:spPr>
        <p:txBody>
          <a:bodyPr vert="horz" lIns="91440" tIns="45720" rIns="91440" bIns="45720" rtlCol="0" anchor="b">
            <a:normAutofit/>
          </a:bodyPr>
          <a:lstStyle/>
          <a:p>
            <a:r>
              <a:rPr lang="en-US" sz="4000" dirty="0">
                <a:solidFill>
                  <a:schemeClr val="accent2">
                    <a:lumMod val="50000"/>
                  </a:schemeClr>
                </a:solidFill>
                <a:latin typeface="+mn-lt"/>
                <a:ea typeface="+mn-ea"/>
                <a:cs typeface="+mn-cs"/>
              </a:rPr>
              <a:t>IV. Data in environmental management/climate change</a:t>
            </a:r>
          </a:p>
        </p:txBody>
      </p:sp>
      <p:sp>
        <p:nvSpPr>
          <p:cNvPr id="3" name="Content Placeholder 2">
            <a:extLst>
              <a:ext uri="{FF2B5EF4-FFF2-40B4-BE49-F238E27FC236}">
                <a16:creationId xmlns:a16="http://schemas.microsoft.com/office/drawing/2014/main" id="{2A4E5485-86B4-4925-A589-FDE4820EB838}"/>
              </a:ext>
            </a:extLst>
          </p:cNvPr>
          <p:cNvSpPr>
            <a:spLocks noGrp="1"/>
          </p:cNvSpPr>
          <p:nvPr>
            <p:ph idx="1"/>
          </p:nvPr>
        </p:nvSpPr>
        <p:spPr>
          <a:xfrm>
            <a:off x="66675" y="981075"/>
            <a:ext cx="12125325" cy="5876924"/>
          </a:xfrm>
        </p:spPr>
        <p:txBody>
          <a:bodyPr/>
          <a:lstStyle/>
          <a:p>
            <a:pPr>
              <a:buFont typeface="Wingdings" panose="05000000000000000000" pitchFamily="2" charset="2"/>
              <a:buChar char="q"/>
            </a:pPr>
            <a:r>
              <a:rPr lang="en-US" dirty="0">
                <a:solidFill>
                  <a:schemeClr val="accent1">
                    <a:lumMod val="50000"/>
                  </a:schemeClr>
                </a:solidFill>
              </a:rPr>
              <a:t> Phenotypic, genotypic, geo-spatial and socio-economic data can be used to predict breed suitability in the present and in the future</a:t>
            </a:r>
          </a:p>
          <a:p>
            <a:pPr marL="0" indent="0">
              <a:buNone/>
            </a:pPr>
            <a:endParaRPr lang="en-US" dirty="0">
              <a:solidFill>
                <a:schemeClr val="accent1">
                  <a:lumMod val="50000"/>
                </a:schemeClr>
              </a:solidFill>
            </a:endParaRPr>
          </a:p>
          <a:p>
            <a:pPr>
              <a:buFont typeface="Wingdings" panose="05000000000000000000" pitchFamily="2" charset="2"/>
              <a:buChar char="q"/>
            </a:pPr>
            <a:r>
              <a:rPr lang="en-US" dirty="0">
                <a:solidFill>
                  <a:schemeClr val="accent1">
                    <a:lumMod val="50000"/>
                  </a:schemeClr>
                </a:solidFill>
              </a:rPr>
              <a:t> Index based insurance considering drought &amp; excess rain:</a:t>
            </a:r>
          </a:p>
          <a:p>
            <a:pPr marL="0" indent="0">
              <a:buNone/>
            </a:pPr>
            <a:r>
              <a:rPr lang="en-US" i="1" dirty="0">
                <a:solidFill>
                  <a:schemeClr val="accent1">
                    <a:lumMod val="50000"/>
                  </a:schemeClr>
                </a:solidFill>
              </a:rPr>
              <a:t>     mobile phone registry &amp; payment systems </a:t>
            </a:r>
          </a:p>
          <a:p>
            <a:pPr>
              <a:buFont typeface="Wingdings" panose="05000000000000000000" pitchFamily="2" charset="2"/>
              <a:buChar char="q"/>
            </a:pPr>
            <a:r>
              <a:rPr lang="en-US" dirty="0">
                <a:solidFill>
                  <a:schemeClr val="accent1">
                    <a:lumMod val="50000"/>
                  </a:schemeClr>
                </a:solidFill>
              </a:rPr>
              <a:t> Particularly relevant to pastoral communities</a:t>
            </a:r>
          </a:p>
        </p:txBody>
      </p:sp>
      <p:pic>
        <p:nvPicPr>
          <p:cNvPr id="4" name="Picture 3">
            <a:extLst>
              <a:ext uri="{FF2B5EF4-FFF2-40B4-BE49-F238E27FC236}">
                <a16:creationId xmlns:a16="http://schemas.microsoft.com/office/drawing/2014/main" id="{EA12346F-CC9B-469C-A743-98FF4501843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29599" y="2847022"/>
            <a:ext cx="2281487" cy="540854"/>
          </a:xfrm>
          <a:prstGeom prst="rect">
            <a:avLst/>
          </a:prstGeom>
        </p:spPr>
      </p:pic>
      <p:pic>
        <p:nvPicPr>
          <p:cNvPr id="5" name="Picture 4">
            <a:extLst>
              <a:ext uri="{FF2B5EF4-FFF2-40B4-BE49-F238E27FC236}">
                <a16:creationId xmlns:a16="http://schemas.microsoft.com/office/drawing/2014/main" id="{CEDD742E-74A0-44A8-9F1D-DBD0D7A35C0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89930" y="3578376"/>
            <a:ext cx="4487770" cy="2975810"/>
          </a:xfrm>
          <a:prstGeom prst="rect">
            <a:avLst/>
          </a:prstGeom>
        </p:spPr>
      </p:pic>
    </p:spTree>
    <p:extLst>
      <p:ext uri="{BB962C8B-B14F-4D97-AF65-F5344CB8AC3E}">
        <p14:creationId xmlns:p14="http://schemas.microsoft.com/office/powerpoint/2010/main" val="1339662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3E18-F653-4221-AB16-527CE456A291}"/>
              </a:ext>
            </a:extLst>
          </p:cNvPr>
          <p:cNvSpPr>
            <a:spLocks noGrp="1"/>
          </p:cNvSpPr>
          <p:nvPr>
            <p:ph type="title"/>
          </p:nvPr>
        </p:nvSpPr>
        <p:spPr>
          <a:xfrm>
            <a:off x="38100" y="18256"/>
            <a:ext cx="12020550" cy="734220"/>
          </a:xfrm>
          <a:solidFill>
            <a:schemeClr val="accent5">
              <a:lumMod val="60000"/>
              <a:lumOff val="40000"/>
            </a:schemeClr>
          </a:solidFill>
        </p:spPr>
        <p:txBody>
          <a:bodyPr vert="horz" lIns="91440" tIns="45720" rIns="91440" bIns="45720" rtlCol="0" anchor="b">
            <a:normAutofit/>
          </a:bodyPr>
          <a:lstStyle/>
          <a:p>
            <a:r>
              <a:rPr lang="en-US" sz="4000" dirty="0">
                <a:solidFill>
                  <a:schemeClr val="accent2">
                    <a:lumMod val="50000"/>
                  </a:schemeClr>
                </a:solidFill>
                <a:latin typeface="+mn-lt"/>
                <a:ea typeface="+mn-ea"/>
                <a:cs typeface="+mn-cs"/>
              </a:rPr>
              <a:t>V. Data in livestock health</a:t>
            </a:r>
          </a:p>
        </p:txBody>
      </p:sp>
      <p:sp>
        <p:nvSpPr>
          <p:cNvPr id="3" name="Content Placeholder 2">
            <a:extLst>
              <a:ext uri="{FF2B5EF4-FFF2-40B4-BE49-F238E27FC236}">
                <a16:creationId xmlns:a16="http://schemas.microsoft.com/office/drawing/2014/main" id="{6FA7F0FD-A1BC-4A49-BE04-C53E2E9A6765}"/>
              </a:ext>
            </a:extLst>
          </p:cNvPr>
          <p:cNvSpPr>
            <a:spLocks noGrp="1"/>
          </p:cNvSpPr>
          <p:nvPr>
            <p:ph idx="1"/>
          </p:nvPr>
        </p:nvSpPr>
        <p:spPr>
          <a:xfrm>
            <a:off x="38100" y="971550"/>
            <a:ext cx="12153900" cy="5886450"/>
          </a:xfrm>
        </p:spPr>
        <p:txBody>
          <a:bodyPr/>
          <a:lstStyle/>
          <a:p>
            <a:pPr>
              <a:buFont typeface="Wingdings" panose="05000000000000000000" pitchFamily="2" charset="2"/>
              <a:buChar char="q"/>
            </a:pPr>
            <a:r>
              <a:rPr lang="en-US" dirty="0">
                <a:solidFill>
                  <a:schemeClr val="accent1">
                    <a:lumMod val="50000"/>
                  </a:schemeClr>
                </a:solidFill>
              </a:rPr>
              <a:t> Forecast epidemiology of disease </a:t>
            </a:r>
            <a:r>
              <a:rPr lang="en-US" i="1" dirty="0">
                <a:solidFill>
                  <a:schemeClr val="accent1">
                    <a:lumMod val="50000"/>
                  </a:schemeClr>
                </a:solidFill>
              </a:rPr>
              <a:t>e.g. </a:t>
            </a:r>
            <a:r>
              <a:rPr lang="en-US" dirty="0">
                <a:solidFill>
                  <a:schemeClr val="accent1">
                    <a:lumMod val="50000"/>
                  </a:schemeClr>
                </a:solidFill>
              </a:rPr>
              <a:t>prediction, early detection, mapping</a:t>
            </a:r>
          </a:p>
          <a:p>
            <a:pPr>
              <a:buFont typeface="Wingdings" panose="05000000000000000000" pitchFamily="2" charset="2"/>
              <a:buChar char="q"/>
            </a:pPr>
            <a:r>
              <a:rPr lang="en-US" dirty="0">
                <a:solidFill>
                  <a:schemeClr val="accent1">
                    <a:lumMod val="50000"/>
                  </a:schemeClr>
                </a:solidFill>
              </a:rPr>
              <a:t> Promote transparency among health-care actors</a:t>
            </a:r>
          </a:p>
        </p:txBody>
      </p:sp>
      <p:pic>
        <p:nvPicPr>
          <p:cNvPr id="5" name="Picture 4" descr="A close up of a piece of paper&#10;&#10;Description automatically generated">
            <a:extLst>
              <a:ext uri="{FF2B5EF4-FFF2-40B4-BE49-F238E27FC236}">
                <a16:creationId xmlns:a16="http://schemas.microsoft.com/office/drawing/2014/main" id="{ABD52F19-D692-489B-A9E5-4674E9CC1A1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19250" y="2277980"/>
            <a:ext cx="6229475" cy="4067612"/>
          </a:xfrm>
          <a:prstGeom prst="rect">
            <a:avLst/>
          </a:prstGeom>
        </p:spPr>
      </p:pic>
    </p:spTree>
    <p:extLst>
      <p:ext uri="{BB962C8B-B14F-4D97-AF65-F5344CB8AC3E}">
        <p14:creationId xmlns:p14="http://schemas.microsoft.com/office/powerpoint/2010/main" val="8219311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41220-C6C1-4FE4-B201-64C0CFAC6A12}"/>
              </a:ext>
            </a:extLst>
          </p:cNvPr>
          <p:cNvSpPr>
            <a:spLocks noGrp="1"/>
          </p:cNvSpPr>
          <p:nvPr>
            <p:ph type="title"/>
          </p:nvPr>
        </p:nvSpPr>
        <p:spPr>
          <a:xfrm>
            <a:off x="0" y="0"/>
            <a:ext cx="12058650" cy="730250"/>
          </a:xfrm>
          <a:solidFill>
            <a:schemeClr val="accent5">
              <a:lumMod val="60000"/>
              <a:lumOff val="40000"/>
            </a:schemeClr>
          </a:solidFill>
        </p:spPr>
        <p:txBody>
          <a:bodyPr vert="horz" lIns="91440" tIns="45720" rIns="91440" bIns="45720" rtlCol="0" anchor="b">
            <a:normAutofit/>
          </a:bodyPr>
          <a:lstStyle/>
          <a:p>
            <a:r>
              <a:rPr lang="en-US" sz="4000" dirty="0">
                <a:solidFill>
                  <a:schemeClr val="accent2">
                    <a:lumMod val="50000"/>
                  </a:schemeClr>
                </a:solidFill>
                <a:latin typeface="+mn-lt"/>
                <a:ea typeface="+mn-ea"/>
                <a:cs typeface="+mn-cs"/>
              </a:rPr>
              <a:t>VI. Data in agricultural policy making</a:t>
            </a:r>
          </a:p>
        </p:txBody>
      </p:sp>
      <p:sp>
        <p:nvSpPr>
          <p:cNvPr id="3" name="Content Placeholder 2">
            <a:extLst>
              <a:ext uri="{FF2B5EF4-FFF2-40B4-BE49-F238E27FC236}">
                <a16:creationId xmlns:a16="http://schemas.microsoft.com/office/drawing/2014/main" id="{03B1E187-51DB-496E-8B6A-50B7FE0948EB}"/>
              </a:ext>
            </a:extLst>
          </p:cNvPr>
          <p:cNvSpPr>
            <a:spLocks noGrp="1"/>
          </p:cNvSpPr>
          <p:nvPr>
            <p:ph idx="1"/>
          </p:nvPr>
        </p:nvSpPr>
        <p:spPr>
          <a:xfrm>
            <a:off x="514350" y="1266825"/>
            <a:ext cx="11296650" cy="5086350"/>
          </a:xfrm>
        </p:spPr>
        <p:txBody>
          <a:bodyPr/>
          <a:lstStyle/>
          <a:p>
            <a:pPr>
              <a:buFont typeface="Wingdings" panose="05000000000000000000" pitchFamily="2" charset="2"/>
              <a:buChar char="q"/>
            </a:pPr>
            <a:r>
              <a:rPr lang="en-US" dirty="0"/>
              <a:t> </a:t>
            </a:r>
            <a:r>
              <a:rPr lang="en-US" sz="3600" dirty="0">
                <a:solidFill>
                  <a:schemeClr val="accent1">
                    <a:lumMod val="50000"/>
                  </a:schemeClr>
                </a:solidFill>
              </a:rPr>
              <a:t>Understand contexts of production systems</a:t>
            </a:r>
          </a:p>
          <a:p>
            <a:pPr>
              <a:buFont typeface="Wingdings" panose="05000000000000000000" pitchFamily="2" charset="2"/>
              <a:buChar char="q"/>
            </a:pPr>
            <a:r>
              <a:rPr lang="en-US" sz="3600" dirty="0">
                <a:solidFill>
                  <a:schemeClr val="accent1">
                    <a:lumMod val="50000"/>
                  </a:schemeClr>
                </a:solidFill>
              </a:rPr>
              <a:t> Prioritize solutions</a:t>
            </a:r>
          </a:p>
          <a:p>
            <a:pPr>
              <a:buFont typeface="Wingdings" panose="05000000000000000000" pitchFamily="2" charset="2"/>
              <a:buChar char="q"/>
            </a:pPr>
            <a:r>
              <a:rPr lang="en-US" sz="3600" dirty="0">
                <a:solidFill>
                  <a:schemeClr val="accent1">
                    <a:lumMod val="50000"/>
                  </a:schemeClr>
                </a:solidFill>
              </a:rPr>
              <a:t> Track progresses</a:t>
            </a:r>
          </a:p>
          <a:p>
            <a:pPr>
              <a:buFont typeface="Wingdings" panose="05000000000000000000" pitchFamily="2" charset="2"/>
              <a:buChar char="q"/>
            </a:pPr>
            <a:r>
              <a:rPr lang="en-US" sz="3600" dirty="0">
                <a:solidFill>
                  <a:schemeClr val="accent1">
                    <a:lumMod val="50000"/>
                  </a:schemeClr>
                </a:solidFill>
              </a:rPr>
              <a:t> Accountability</a:t>
            </a:r>
          </a:p>
        </p:txBody>
      </p:sp>
    </p:spTree>
    <p:extLst>
      <p:ext uri="{BB962C8B-B14F-4D97-AF65-F5344CB8AC3E}">
        <p14:creationId xmlns:p14="http://schemas.microsoft.com/office/powerpoint/2010/main" val="16647619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1CD18-9ED3-4A4F-B938-BB82218AE5B7}"/>
              </a:ext>
            </a:extLst>
          </p:cNvPr>
          <p:cNvSpPr>
            <a:spLocks noGrp="1"/>
          </p:cNvSpPr>
          <p:nvPr>
            <p:ph type="title"/>
          </p:nvPr>
        </p:nvSpPr>
        <p:spPr>
          <a:xfrm>
            <a:off x="33337" y="95251"/>
            <a:ext cx="12125326" cy="771524"/>
          </a:xfrm>
          <a:solidFill>
            <a:schemeClr val="accent5">
              <a:lumMod val="60000"/>
              <a:lumOff val="40000"/>
            </a:schemeClr>
          </a:solidFill>
        </p:spPr>
        <p:txBody>
          <a:bodyPr vert="horz" lIns="91440" tIns="45720" rIns="91440" bIns="45720" rtlCol="0" anchor="b">
            <a:normAutofit/>
          </a:bodyPr>
          <a:lstStyle/>
          <a:p>
            <a:r>
              <a:rPr lang="en-US" sz="4000" dirty="0">
                <a:solidFill>
                  <a:schemeClr val="accent2">
                    <a:lumMod val="50000"/>
                  </a:schemeClr>
                </a:solidFill>
                <a:latin typeface="+mn-lt"/>
                <a:ea typeface="+mn-ea"/>
                <a:cs typeface="+mn-cs"/>
              </a:rPr>
              <a:t>Limitations on utilizing agricultural data</a:t>
            </a:r>
          </a:p>
        </p:txBody>
      </p:sp>
      <p:sp>
        <p:nvSpPr>
          <p:cNvPr id="3" name="Content Placeholder 2">
            <a:extLst>
              <a:ext uri="{FF2B5EF4-FFF2-40B4-BE49-F238E27FC236}">
                <a16:creationId xmlns:a16="http://schemas.microsoft.com/office/drawing/2014/main" id="{41BB1C45-36AE-4E0D-A20D-A04FE3658EFB}"/>
              </a:ext>
            </a:extLst>
          </p:cNvPr>
          <p:cNvSpPr>
            <a:spLocks noGrp="1"/>
          </p:cNvSpPr>
          <p:nvPr>
            <p:ph idx="1"/>
          </p:nvPr>
        </p:nvSpPr>
        <p:spPr>
          <a:xfrm>
            <a:off x="33337" y="942976"/>
            <a:ext cx="12091989" cy="5915024"/>
          </a:xfrm>
        </p:spPr>
        <p:txBody>
          <a:bodyPr>
            <a:normAutofit lnSpcReduction="10000"/>
          </a:bodyPr>
          <a:lstStyle/>
          <a:p>
            <a:pPr>
              <a:buFont typeface="Wingdings" panose="05000000000000000000" pitchFamily="2" charset="2"/>
              <a:buChar char="q"/>
            </a:pPr>
            <a:r>
              <a:rPr lang="en-US" sz="3600" dirty="0">
                <a:solidFill>
                  <a:schemeClr val="accent1">
                    <a:lumMod val="50000"/>
                  </a:schemeClr>
                </a:solidFill>
              </a:rPr>
              <a:t> Data are captured by disparate entities </a:t>
            </a:r>
          </a:p>
          <a:p>
            <a:pPr>
              <a:buFont typeface="Wingdings" panose="05000000000000000000" pitchFamily="2" charset="2"/>
              <a:buChar char="q"/>
            </a:pPr>
            <a:r>
              <a:rPr lang="en-US" sz="3600" dirty="0">
                <a:solidFill>
                  <a:schemeClr val="accent1">
                    <a:lumMod val="50000"/>
                  </a:schemeClr>
                </a:solidFill>
              </a:rPr>
              <a:t> Skill gaps: deficiencies in agricultural curricula to craft small &amp; big data management skills</a:t>
            </a:r>
          </a:p>
          <a:p>
            <a:pPr>
              <a:buFont typeface="Wingdings" panose="05000000000000000000" pitchFamily="2" charset="2"/>
              <a:buChar char="q"/>
            </a:pPr>
            <a:r>
              <a:rPr lang="en-US" sz="3600" dirty="0">
                <a:solidFill>
                  <a:schemeClr val="accent1">
                    <a:lumMod val="50000"/>
                  </a:schemeClr>
                </a:solidFill>
              </a:rPr>
              <a:t> Lack of consistency in data collection systems</a:t>
            </a:r>
          </a:p>
          <a:p>
            <a:pPr>
              <a:buFont typeface="Wingdings" panose="05000000000000000000" pitchFamily="2" charset="2"/>
              <a:buChar char="q"/>
            </a:pPr>
            <a:r>
              <a:rPr lang="en-US" sz="3600" dirty="0">
                <a:solidFill>
                  <a:schemeClr val="accent1">
                    <a:lumMod val="50000"/>
                  </a:schemeClr>
                </a:solidFill>
              </a:rPr>
              <a:t> Low use of advanced technologies</a:t>
            </a:r>
          </a:p>
          <a:p>
            <a:pPr>
              <a:buFont typeface="Wingdings" panose="05000000000000000000" pitchFamily="2" charset="2"/>
              <a:buChar char="q"/>
            </a:pPr>
            <a:r>
              <a:rPr lang="en-US" sz="3600" dirty="0">
                <a:solidFill>
                  <a:schemeClr val="accent1">
                    <a:lumMod val="50000"/>
                  </a:schemeClr>
                </a:solidFill>
              </a:rPr>
              <a:t> Poorly developed telecom infrastructure (14.9% in 2018)</a:t>
            </a:r>
          </a:p>
          <a:p>
            <a:pPr>
              <a:buFont typeface="Wingdings" panose="05000000000000000000" pitchFamily="2" charset="2"/>
              <a:buChar char="q"/>
            </a:pPr>
            <a:r>
              <a:rPr lang="en-US" sz="3600" dirty="0">
                <a:solidFill>
                  <a:schemeClr val="accent1">
                    <a:lumMod val="50000"/>
                  </a:schemeClr>
                </a:solidFill>
              </a:rPr>
              <a:t> Gaps in legal frameworks (</a:t>
            </a:r>
            <a:r>
              <a:rPr lang="en-US" sz="3600" i="1" dirty="0">
                <a:solidFill>
                  <a:schemeClr val="accent1">
                    <a:lumMod val="50000"/>
                  </a:schemeClr>
                </a:solidFill>
              </a:rPr>
              <a:t>e.g. </a:t>
            </a:r>
            <a:r>
              <a:rPr lang="en-US" sz="3600" dirty="0">
                <a:solidFill>
                  <a:schemeClr val="accent1">
                    <a:lumMod val="50000"/>
                  </a:schemeClr>
                </a:solidFill>
              </a:rPr>
              <a:t>privacy, CR)</a:t>
            </a:r>
          </a:p>
          <a:p>
            <a:pPr>
              <a:buFont typeface="Wingdings" panose="05000000000000000000" pitchFamily="2" charset="2"/>
              <a:buChar char="q"/>
            </a:pPr>
            <a:r>
              <a:rPr lang="en-US" sz="3600" dirty="0">
                <a:solidFill>
                  <a:schemeClr val="accent1">
                    <a:lumMod val="50000"/>
                  </a:schemeClr>
                </a:solidFill>
              </a:rPr>
              <a:t> Emphasis on short-term gains</a:t>
            </a:r>
          </a:p>
          <a:p>
            <a:pPr>
              <a:buFont typeface="Wingdings" panose="05000000000000000000" pitchFamily="2" charset="2"/>
              <a:buChar char="q"/>
            </a:pPr>
            <a:r>
              <a:rPr lang="en-US" sz="3600" dirty="0">
                <a:solidFill>
                  <a:schemeClr val="accent1">
                    <a:lumMod val="50000"/>
                  </a:schemeClr>
                </a:solidFill>
              </a:rPr>
              <a:t> Insufficient understanding by decision makers </a:t>
            </a:r>
          </a:p>
          <a:p>
            <a:pPr>
              <a:buFont typeface="Wingdings" panose="05000000000000000000" pitchFamily="2" charset="2"/>
              <a:buChar char="q"/>
            </a:pPr>
            <a:r>
              <a:rPr lang="en-US" sz="3600" dirty="0">
                <a:solidFill>
                  <a:schemeClr val="accent1">
                    <a:lumMod val="50000"/>
                  </a:schemeClr>
                </a:solidFill>
              </a:rPr>
              <a:t> Lack of sound business models to capture value from data</a:t>
            </a:r>
          </a:p>
        </p:txBody>
      </p:sp>
    </p:spTree>
    <p:extLst>
      <p:ext uri="{BB962C8B-B14F-4D97-AF65-F5344CB8AC3E}">
        <p14:creationId xmlns:p14="http://schemas.microsoft.com/office/powerpoint/2010/main" val="7514506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CF14F37-CE6D-4AA4-8D9B-3CE4F4A211F7}"/>
              </a:ext>
            </a:extLst>
          </p:cNvPr>
          <p:cNvSpPr>
            <a:spLocks noGrp="1"/>
          </p:cNvSpPr>
          <p:nvPr>
            <p:ph type="body" sz="half" idx="2"/>
          </p:nvPr>
        </p:nvSpPr>
        <p:spPr>
          <a:xfrm>
            <a:off x="97972" y="649288"/>
            <a:ext cx="12094028" cy="6208712"/>
          </a:xfrm>
        </p:spPr>
        <p:txBody>
          <a:bodyPr>
            <a:normAutofit/>
          </a:bodyPr>
          <a:lstStyle/>
          <a:p>
            <a:pPr algn="just"/>
            <a:r>
              <a:rPr lang="en-US" sz="4000" dirty="0">
                <a:solidFill>
                  <a:schemeClr val="accent1">
                    <a:lumMod val="50000"/>
                  </a:schemeClr>
                </a:solidFill>
              </a:rPr>
              <a:t>Without data at different levels, progresses towards targets set, to address challenges such as poverty, inequality, and climate change, cannot be measured and hence we will be at risk of not meeting the SDGs by 2030.</a:t>
            </a:r>
          </a:p>
          <a:p>
            <a:endParaRPr lang="en-US" sz="4400" dirty="0">
              <a:latin typeface="+mj-lt"/>
              <a:ea typeface="+mj-ea"/>
              <a:cs typeface="+mj-cs"/>
            </a:endParaRPr>
          </a:p>
        </p:txBody>
      </p:sp>
      <p:pic>
        <p:nvPicPr>
          <p:cNvPr id="5" name="Picture 4">
            <a:extLst>
              <a:ext uri="{FF2B5EF4-FFF2-40B4-BE49-F238E27FC236}">
                <a16:creationId xmlns:a16="http://schemas.microsoft.com/office/drawing/2014/main" id="{D80A7F91-E2D4-46B4-9468-7CB646A86C1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6437" y="2790019"/>
            <a:ext cx="3853706" cy="3818862"/>
          </a:xfrm>
          <a:prstGeom prst="rect">
            <a:avLst/>
          </a:prstGeom>
        </p:spPr>
      </p:pic>
      <p:pic>
        <p:nvPicPr>
          <p:cNvPr id="2" name="Picture 1">
            <a:extLst>
              <a:ext uri="{FF2B5EF4-FFF2-40B4-BE49-F238E27FC236}">
                <a16:creationId xmlns:a16="http://schemas.microsoft.com/office/drawing/2014/main" id="{F191F4C2-2463-4504-9933-03F2E62D1855}"/>
              </a:ext>
            </a:extLst>
          </p:cNvPr>
          <p:cNvPicPr>
            <a:picLocks noChangeAspect="1"/>
          </p:cNvPicPr>
          <p:nvPr/>
        </p:nvPicPr>
        <p:blipFill>
          <a:blip r:embed="rId3"/>
          <a:stretch>
            <a:fillRect/>
          </a:stretch>
        </p:blipFill>
        <p:spPr>
          <a:xfrm>
            <a:off x="5804882" y="3124200"/>
            <a:ext cx="6057900" cy="1905000"/>
          </a:xfrm>
          <a:prstGeom prst="rect">
            <a:avLst/>
          </a:prstGeom>
        </p:spPr>
      </p:pic>
    </p:spTree>
    <p:extLst>
      <p:ext uri="{BB962C8B-B14F-4D97-AF65-F5344CB8AC3E}">
        <p14:creationId xmlns:p14="http://schemas.microsoft.com/office/powerpoint/2010/main" val="4207865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81773-33CF-46DC-9460-0CFA1DD0AAE4}"/>
              </a:ext>
            </a:extLst>
          </p:cNvPr>
          <p:cNvSpPr>
            <a:spLocks noGrp="1"/>
          </p:cNvSpPr>
          <p:nvPr>
            <p:ph type="title"/>
          </p:nvPr>
        </p:nvSpPr>
        <p:spPr>
          <a:xfrm>
            <a:off x="0" y="63500"/>
            <a:ext cx="12192000" cy="685800"/>
          </a:xfrm>
          <a:solidFill>
            <a:schemeClr val="accent5">
              <a:lumMod val="60000"/>
              <a:lumOff val="40000"/>
            </a:schemeClr>
          </a:solidFill>
        </p:spPr>
        <p:txBody>
          <a:bodyPr vert="horz" lIns="91440" tIns="45720" rIns="91440" bIns="45720" rtlCol="0" anchor="b">
            <a:normAutofit/>
          </a:bodyPr>
          <a:lstStyle/>
          <a:p>
            <a:r>
              <a:rPr lang="en-US" sz="4000" dirty="0">
                <a:solidFill>
                  <a:schemeClr val="accent2">
                    <a:lumMod val="50000"/>
                  </a:schemeClr>
                </a:solidFill>
                <a:latin typeface="+mn-lt"/>
                <a:ea typeface="+mn-ea"/>
                <a:cs typeface="+mn-cs"/>
              </a:rPr>
              <a:t>Our philosophy …</a:t>
            </a:r>
          </a:p>
        </p:txBody>
      </p:sp>
      <p:sp>
        <p:nvSpPr>
          <p:cNvPr id="4" name="Text Placeholder 3">
            <a:extLst>
              <a:ext uri="{FF2B5EF4-FFF2-40B4-BE49-F238E27FC236}">
                <a16:creationId xmlns:a16="http://schemas.microsoft.com/office/drawing/2014/main" id="{CD898B84-6A69-4763-87C4-51108F9F3C8F}"/>
              </a:ext>
            </a:extLst>
          </p:cNvPr>
          <p:cNvSpPr>
            <a:spLocks noGrp="1"/>
          </p:cNvSpPr>
          <p:nvPr>
            <p:ph type="body" sz="half" idx="2"/>
          </p:nvPr>
        </p:nvSpPr>
        <p:spPr>
          <a:xfrm>
            <a:off x="0" y="904875"/>
            <a:ext cx="12192000" cy="5889625"/>
          </a:xfrm>
        </p:spPr>
        <p:txBody>
          <a:bodyPr>
            <a:normAutofit/>
          </a:bodyPr>
          <a:lstStyle/>
          <a:p>
            <a:pPr algn="just"/>
            <a:endParaRPr lang="en-US" sz="3600" dirty="0">
              <a:solidFill>
                <a:schemeClr val="accent1">
                  <a:lumMod val="50000"/>
                </a:schemeClr>
              </a:solidFill>
            </a:endParaRPr>
          </a:p>
          <a:p>
            <a:pPr algn="just"/>
            <a:r>
              <a:rPr lang="en-US" sz="3600" dirty="0">
                <a:solidFill>
                  <a:schemeClr val="accent1">
                    <a:lumMod val="50000"/>
                  </a:schemeClr>
                </a:solidFill>
              </a:rPr>
              <a:t>Substantial investment in data &amp; digitalization is a necessity to transform Ethiopian livestock agriculture:</a:t>
            </a:r>
          </a:p>
          <a:p>
            <a:pPr algn="just"/>
            <a:endParaRPr lang="en-US" sz="3600" dirty="0">
              <a:solidFill>
                <a:schemeClr val="accent1">
                  <a:lumMod val="50000"/>
                </a:schemeClr>
              </a:solidFill>
            </a:endParaRPr>
          </a:p>
          <a:p>
            <a:pPr algn="just"/>
            <a:r>
              <a:rPr lang="en-US" sz="3600" dirty="0">
                <a:solidFill>
                  <a:srgbClr val="7030A0"/>
                </a:solidFill>
              </a:rPr>
              <a:t>Transformed livestock agriculture:</a:t>
            </a:r>
          </a:p>
          <a:p>
            <a:pPr marL="571500" indent="-571500">
              <a:buFont typeface="Wingdings" panose="05000000000000000000" pitchFamily="2" charset="2"/>
              <a:buChar char="q"/>
            </a:pPr>
            <a:r>
              <a:rPr lang="en-US" sz="3600" dirty="0">
                <a:solidFill>
                  <a:schemeClr val="accent1">
                    <a:lumMod val="50000"/>
                  </a:schemeClr>
                </a:solidFill>
              </a:rPr>
              <a:t>Integration with other sectors- in the domestic &amp; international economy</a:t>
            </a:r>
          </a:p>
          <a:p>
            <a:pPr marL="571500" indent="-571500" algn="just">
              <a:buFont typeface="Wingdings" panose="05000000000000000000" pitchFamily="2" charset="2"/>
              <a:buChar char="q"/>
            </a:pPr>
            <a:r>
              <a:rPr lang="en-US" sz="3600" dirty="0">
                <a:solidFill>
                  <a:schemeClr val="accent1">
                    <a:lumMod val="50000"/>
                  </a:schemeClr>
                </a:solidFill>
              </a:rPr>
              <a:t>Shift from subsistence-oriented to specialized production</a:t>
            </a:r>
          </a:p>
          <a:p>
            <a:pPr marL="571500" indent="-571500" algn="just">
              <a:buFont typeface="Wingdings" panose="05000000000000000000" pitchFamily="2" charset="2"/>
              <a:buChar char="q"/>
            </a:pPr>
            <a:r>
              <a:rPr lang="en-US" sz="3600" dirty="0">
                <a:solidFill>
                  <a:schemeClr val="accent1">
                    <a:lumMod val="50000"/>
                  </a:schemeClr>
                </a:solidFill>
              </a:rPr>
              <a:t>Higher contribution to the GDP</a:t>
            </a:r>
          </a:p>
          <a:p>
            <a:pPr algn="just"/>
            <a:endParaRPr lang="en-US" sz="3600" dirty="0">
              <a:solidFill>
                <a:schemeClr val="accent1">
                  <a:lumMod val="50000"/>
                </a:schemeClr>
              </a:solidFill>
            </a:endParaRPr>
          </a:p>
          <a:p>
            <a:pPr algn="just"/>
            <a:endParaRPr lang="en-US" sz="4400" dirty="0">
              <a:solidFill>
                <a:schemeClr val="accent1">
                  <a:lumMod val="50000"/>
                </a:schemeClr>
              </a:solidFill>
            </a:endParaRPr>
          </a:p>
          <a:p>
            <a:pPr algn="just"/>
            <a:endParaRPr lang="en-US" dirty="0"/>
          </a:p>
        </p:txBody>
      </p:sp>
    </p:spTree>
    <p:extLst>
      <p:ext uri="{BB962C8B-B14F-4D97-AF65-F5344CB8AC3E}">
        <p14:creationId xmlns:p14="http://schemas.microsoft.com/office/powerpoint/2010/main" val="34334440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B0351863-AE59-4C6E-ABAB-86E019EABE7E}"/>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3903136" y="2961236"/>
            <a:ext cx="3818036" cy="3014756"/>
          </a:xfrm>
          <a:prstGeom prst="rect">
            <a:avLst/>
          </a:prstGeom>
        </p:spPr>
      </p:pic>
      <p:sp>
        <p:nvSpPr>
          <p:cNvPr id="4" name="Text Placeholder 3">
            <a:extLst>
              <a:ext uri="{FF2B5EF4-FFF2-40B4-BE49-F238E27FC236}">
                <a16:creationId xmlns:a16="http://schemas.microsoft.com/office/drawing/2014/main" id="{EF747377-2F09-4877-8CF2-A34B7C5CC15C}"/>
              </a:ext>
            </a:extLst>
          </p:cNvPr>
          <p:cNvSpPr>
            <a:spLocks noGrp="1"/>
          </p:cNvSpPr>
          <p:nvPr>
            <p:ph type="body" sz="half" idx="2"/>
          </p:nvPr>
        </p:nvSpPr>
        <p:spPr>
          <a:xfrm>
            <a:off x="385762" y="609600"/>
            <a:ext cx="11806238" cy="3494313"/>
          </a:xfrm>
        </p:spPr>
        <p:txBody>
          <a:bodyPr>
            <a:normAutofit/>
          </a:bodyPr>
          <a:lstStyle/>
          <a:p>
            <a:pPr algn="just"/>
            <a:r>
              <a:rPr lang="en-US" sz="3600" dirty="0">
                <a:solidFill>
                  <a:schemeClr val="accent1">
                    <a:lumMod val="50000"/>
                  </a:schemeClr>
                </a:solidFill>
              </a:rPr>
              <a:t>Transformative actions are needed to respond to the demands of a complex development agenda by improving how data is produced and used, ...building capacity and data literacy in ‘small data’ and ‘big data’ analytics.</a:t>
            </a:r>
          </a:p>
        </p:txBody>
      </p:sp>
    </p:spTree>
    <p:extLst>
      <p:ext uri="{BB962C8B-B14F-4D97-AF65-F5344CB8AC3E}">
        <p14:creationId xmlns:p14="http://schemas.microsoft.com/office/powerpoint/2010/main" val="35050218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1ACDE-4D22-4CF4-AF7B-A422E48A3811}"/>
              </a:ext>
            </a:extLst>
          </p:cNvPr>
          <p:cNvSpPr>
            <a:spLocks noGrp="1"/>
          </p:cNvSpPr>
          <p:nvPr>
            <p:ph type="title"/>
          </p:nvPr>
        </p:nvSpPr>
        <p:spPr>
          <a:xfrm>
            <a:off x="-2" y="19050"/>
            <a:ext cx="12192001" cy="672913"/>
          </a:xfrm>
          <a:solidFill>
            <a:schemeClr val="accent5">
              <a:lumMod val="60000"/>
              <a:lumOff val="40000"/>
            </a:schemeClr>
          </a:solidFill>
        </p:spPr>
        <p:txBody>
          <a:bodyPr vert="horz" lIns="91440" tIns="45720" rIns="91440" bIns="45720" rtlCol="0" anchor="b">
            <a:normAutofit/>
          </a:bodyPr>
          <a:lstStyle/>
          <a:p>
            <a:r>
              <a:rPr lang="en-US" sz="4000" dirty="0">
                <a:solidFill>
                  <a:schemeClr val="accent2">
                    <a:lumMod val="50000"/>
                  </a:schemeClr>
                </a:solidFill>
                <a:latin typeface="+mn-lt"/>
                <a:ea typeface="+mn-ea"/>
                <a:cs typeface="+mn-cs"/>
              </a:rPr>
              <a:t>Conclusion</a:t>
            </a:r>
          </a:p>
        </p:txBody>
      </p:sp>
      <p:sp>
        <p:nvSpPr>
          <p:cNvPr id="3" name="Content Placeholder 2">
            <a:extLst>
              <a:ext uri="{FF2B5EF4-FFF2-40B4-BE49-F238E27FC236}">
                <a16:creationId xmlns:a16="http://schemas.microsoft.com/office/drawing/2014/main" id="{0B89F2BF-B422-4B83-B33F-B330C723AA09}"/>
              </a:ext>
            </a:extLst>
          </p:cNvPr>
          <p:cNvSpPr>
            <a:spLocks noGrp="1"/>
          </p:cNvSpPr>
          <p:nvPr>
            <p:ph idx="1"/>
          </p:nvPr>
        </p:nvSpPr>
        <p:spPr>
          <a:xfrm>
            <a:off x="-2" y="691963"/>
            <a:ext cx="12192002" cy="6166037"/>
          </a:xfrm>
        </p:spPr>
        <p:txBody>
          <a:bodyPr>
            <a:normAutofit fontScale="85000" lnSpcReduction="10000"/>
          </a:bodyPr>
          <a:lstStyle/>
          <a:p>
            <a:pPr marL="0" indent="0">
              <a:buNone/>
            </a:pPr>
            <a:r>
              <a:rPr lang="en-US" sz="3600" dirty="0">
                <a:solidFill>
                  <a:schemeClr val="accent1">
                    <a:lumMod val="50000"/>
                  </a:schemeClr>
                </a:solidFill>
              </a:rPr>
              <a:t>Without significant investment in generation and utilization of data   we </a:t>
            </a:r>
            <a:r>
              <a:rPr lang="en-US" sz="3600" dirty="0">
                <a:solidFill>
                  <a:schemeClr val="accent2">
                    <a:lumMod val="50000"/>
                  </a:schemeClr>
                </a:solidFill>
              </a:rPr>
              <a:t>CANNOT </a:t>
            </a:r>
            <a:r>
              <a:rPr lang="en-US" sz="3600" dirty="0">
                <a:solidFill>
                  <a:schemeClr val="accent1">
                    <a:lumMod val="50000"/>
                  </a:schemeClr>
                </a:solidFill>
              </a:rPr>
              <a:t>bring transformative changes in Ethiopian livestock agriculture </a:t>
            </a:r>
          </a:p>
          <a:p>
            <a:pPr marL="0" indent="0">
              <a:buNone/>
            </a:pPr>
            <a:endParaRPr lang="en-US" sz="3600" dirty="0">
              <a:solidFill>
                <a:schemeClr val="accent1">
                  <a:lumMod val="50000"/>
                </a:schemeClr>
              </a:solidFill>
            </a:endParaRPr>
          </a:p>
          <a:p>
            <a:pPr lvl="1">
              <a:buFont typeface="Wingdings" panose="05000000000000000000" pitchFamily="2" charset="2"/>
              <a:buChar char="q"/>
            </a:pPr>
            <a:r>
              <a:rPr lang="en-US" sz="4100" dirty="0">
                <a:solidFill>
                  <a:schemeClr val="accent1">
                    <a:lumMod val="50000"/>
                  </a:schemeClr>
                </a:solidFill>
              </a:rPr>
              <a:t>Put  in place robust data collection and utilization systems</a:t>
            </a:r>
          </a:p>
          <a:p>
            <a:pPr lvl="1">
              <a:buFont typeface="Wingdings" panose="05000000000000000000" pitchFamily="2" charset="2"/>
              <a:buChar char="q"/>
            </a:pPr>
            <a:r>
              <a:rPr lang="en-US" sz="4100" dirty="0">
                <a:solidFill>
                  <a:schemeClr val="accent1">
                    <a:lumMod val="50000"/>
                  </a:schemeClr>
                </a:solidFill>
              </a:rPr>
              <a:t> Generate high quality &amp; timely data</a:t>
            </a:r>
          </a:p>
          <a:p>
            <a:pPr lvl="1">
              <a:buFont typeface="Wingdings" panose="05000000000000000000" pitchFamily="2" charset="2"/>
              <a:buChar char="q"/>
            </a:pPr>
            <a:r>
              <a:rPr lang="en-US" sz="4100" dirty="0">
                <a:solidFill>
                  <a:schemeClr val="accent1">
                    <a:lumMod val="50000"/>
                  </a:schemeClr>
                </a:solidFill>
              </a:rPr>
              <a:t> Enable public access in human and machine-readable formats</a:t>
            </a:r>
          </a:p>
          <a:p>
            <a:pPr lvl="1">
              <a:buFont typeface="Wingdings" panose="05000000000000000000" pitchFamily="2" charset="2"/>
              <a:buChar char="q"/>
            </a:pPr>
            <a:r>
              <a:rPr lang="en-US" sz="4100" dirty="0">
                <a:solidFill>
                  <a:schemeClr val="accent1">
                    <a:lumMod val="50000"/>
                  </a:schemeClr>
                </a:solidFill>
              </a:rPr>
              <a:t> Accompany the data by relevant meta-data to promote  transparency</a:t>
            </a:r>
          </a:p>
          <a:p>
            <a:pPr lvl="1">
              <a:buFont typeface="Wingdings" panose="05000000000000000000" pitchFamily="2" charset="2"/>
              <a:buChar char="q"/>
            </a:pPr>
            <a:r>
              <a:rPr lang="en-US" sz="4100" dirty="0">
                <a:solidFill>
                  <a:schemeClr val="accent1">
                    <a:lumMod val="50000"/>
                  </a:schemeClr>
                </a:solidFill>
              </a:rPr>
              <a:t> Create understanding among actors on what, when, where, by whom, how and why data should be collected &amp; utilized</a:t>
            </a:r>
          </a:p>
          <a:p>
            <a:pPr lvl="1"/>
            <a:r>
              <a:rPr lang="en-US" sz="3200" dirty="0"/>
              <a:t>   </a:t>
            </a:r>
            <a:endParaRPr lang="en-US" dirty="0"/>
          </a:p>
        </p:txBody>
      </p:sp>
    </p:spTree>
    <p:extLst>
      <p:ext uri="{BB962C8B-B14F-4D97-AF65-F5344CB8AC3E}">
        <p14:creationId xmlns:p14="http://schemas.microsoft.com/office/powerpoint/2010/main" val="116170886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5B1EF69-1F1F-4F0C-ACFC-037778A285CC}"/>
              </a:ext>
            </a:extLst>
          </p:cNvPr>
          <p:cNvSpPr>
            <a:spLocks noGrp="1"/>
          </p:cNvSpPr>
          <p:nvPr>
            <p:ph type="body" sz="half" idx="2"/>
          </p:nvPr>
        </p:nvSpPr>
        <p:spPr>
          <a:xfrm>
            <a:off x="1" y="828674"/>
            <a:ext cx="12063662" cy="4316414"/>
          </a:xfrm>
        </p:spPr>
        <p:txBody>
          <a:bodyPr/>
          <a:lstStyle/>
          <a:p>
            <a:pPr algn="just"/>
            <a:r>
              <a:rPr lang="en-US" sz="3200" dirty="0">
                <a:solidFill>
                  <a:srgbClr val="7030A0"/>
                </a:solidFill>
              </a:rPr>
              <a:t>‘Small Data’ (SD): </a:t>
            </a:r>
            <a:r>
              <a:rPr lang="en-US" sz="3200" dirty="0">
                <a:solidFill>
                  <a:schemeClr val="accent1">
                    <a:lumMod val="50000"/>
                  </a:schemeClr>
                </a:solidFill>
              </a:rPr>
              <a:t>datasets small enough for human comprehension</a:t>
            </a:r>
          </a:p>
          <a:p>
            <a:pPr algn="just"/>
            <a:endParaRPr lang="en-US" sz="3200" dirty="0">
              <a:solidFill>
                <a:schemeClr val="accent1">
                  <a:lumMod val="50000"/>
                </a:schemeClr>
              </a:solidFill>
            </a:endParaRPr>
          </a:p>
          <a:p>
            <a:pPr marL="457200" indent="-457200" algn="just">
              <a:buFont typeface="Wingdings" panose="05000000000000000000" pitchFamily="2" charset="2"/>
              <a:buChar char="q"/>
            </a:pPr>
            <a:r>
              <a:rPr lang="en-US" sz="3200" dirty="0">
                <a:solidFill>
                  <a:schemeClr val="accent1">
                    <a:lumMod val="50000"/>
                  </a:schemeClr>
                </a:solidFill>
              </a:rPr>
              <a:t>Useful for finding causation, the reason why</a:t>
            </a:r>
          </a:p>
          <a:p>
            <a:pPr marL="457200" indent="-457200" algn="just">
              <a:buFont typeface="Wingdings" panose="05000000000000000000" pitchFamily="2" charset="2"/>
              <a:buChar char="q"/>
            </a:pPr>
            <a:r>
              <a:rPr lang="en-US" sz="3200" dirty="0">
                <a:solidFill>
                  <a:schemeClr val="accent1">
                    <a:lumMod val="50000"/>
                  </a:schemeClr>
                </a:solidFill>
              </a:rPr>
              <a:t>Accessible, understandable, actionable in the present</a:t>
            </a:r>
          </a:p>
          <a:p>
            <a:pPr algn="just"/>
            <a:endParaRPr lang="en-US" sz="3200" dirty="0">
              <a:solidFill>
                <a:schemeClr val="accent1">
                  <a:lumMod val="50000"/>
                </a:schemeClr>
              </a:solidFill>
            </a:endParaRPr>
          </a:p>
          <a:p>
            <a:r>
              <a:rPr lang="en-US" sz="2800" i="1" dirty="0">
                <a:solidFill>
                  <a:schemeClr val="accent1">
                    <a:lumMod val="50000"/>
                  </a:schemeClr>
                </a:solidFill>
              </a:rPr>
              <a:t>e.g. </a:t>
            </a:r>
            <a:r>
              <a:rPr lang="en-US" sz="2800" dirty="0">
                <a:solidFill>
                  <a:schemeClr val="accent5">
                    <a:lumMod val="75000"/>
                  </a:schemeClr>
                </a:solidFill>
              </a:rPr>
              <a:t>daily milk production records on a spreadsheet </a:t>
            </a:r>
          </a:p>
        </p:txBody>
      </p:sp>
    </p:spTree>
    <p:extLst>
      <p:ext uri="{BB962C8B-B14F-4D97-AF65-F5344CB8AC3E}">
        <p14:creationId xmlns:p14="http://schemas.microsoft.com/office/powerpoint/2010/main" val="3461931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9D2259-B4A0-4518-82A3-C3D8858980E2}"/>
              </a:ext>
            </a:extLst>
          </p:cNvPr>
          <p:cNvSpPr>
            <a:spLocks noGrp="1"/>
          </p:cNvSpPr>
          <p:nvPr>
            <p:ph type="body" sz="half" idx="2"/>
          </p:nvPr>
        </p:nvSpPr>
        <p:spPr>
          <a:xfrm>
            <a:off x="47624" y="1011405"/>
            <a:ext cx="12191999" cy="5630026"/>
          </a:xfrm>
        </p:spPr>
        <p:txBody>
          <a:bodyPr>
            <a:normAutofit/>
          </a:bodyPr>
          <a:lstStyle/>
          <a:p>
            <a:pPr algn="just"/>
            <a:r>
              <a:rPr lang="en-US" sz="3200" dirty="0">
                <a:solidFill>
                  <a:srgbClr val="7030A0"/>
                </a:solidFill>
              </a:rPr>
              <a:t>‘Big Data’ (BD): </a:t>
            </a:r>
            <a:r>
              <a:rPr lang="en-US" sz="3200" dirty="0">
                <a:solidFill>
                  <a:schemeClr val="accent1">
                    <a:lumMod val="50000"/>
                  </a:schemeClr>
                </a:solidFill>
              </a:rPr>
              <a:t>high-</a:t>
            </a:r>
            <a:r>
              <a:rPr lang="en-US" sz="3200" dirty="0">
                <a:solidFill>
                  <a:schemeClr val="accent5">
                    <a:lumMod val="75000"/>
                  </a:schemeClr>
                </a:solidFill>
              </a:rPr>
              <a:t>volume</a:t>
            </a:r>
            <a:r>
              <a:rPr lang="en-US" sz="3200" dirty="0">
                <a:solidFill>
                  <a:schemeClr val="accent1">
                    <a:lumMod val="50000"/>
                  </a:schemeClr>
                </a:solidFill>
              </a:rPr>
              <a:t>, high-</a:t>
            </a:r>
            <a:r>
              <a:rPr lang="en-US" sz="3200" dirty="0">
                <a:solidFill>
                  <a:schemeClr val="accent5">
                    <a:lumMod val="75000"/>
                  </a:schemeClr>
                </a:solidFill>
              </a:rPr>
              <a:t>velocity</a:t>
            </a:r>
            <a:r>
              <a:rPr lang="en-US" sz="3200" dirty="0">
                <a:solidFill>
                  <a:schemeClr val="accent1">
                    <a:lumMod val="50000"/>
                  </a:schemeClr>
                </a:solidFill>
              </a:rPr>
              <a:t>, high-</a:t>
            </a:r>
            <a:r>
              <a:rPr lang="en-US" sz="3200" dirty="0">
                <a:solidFill>
                  <a:schemeClr val="accent5">
                    <a:lumMod val="75000"/>
                  </a:schemeClr>
                </a:solidFill>
              </a:rPr>
              <a:t>variety</a:t>
            </a:r>
            <a:r>
              <a:rPr lang="en-US" sz="3200" dirty="0">
                <a:solidFill>
                  <a:schemeClr val="accent1">
                    <a:lumMod val="50000"/>
                  </a:schemeClr>
                </a:solidFill>
              </a:rPr>
              <a:t> information assets that demand cost-effective process automation </a:t>
            </a:r>
          </a:p>
          <a:p>
            <a:pPr marL="457200" indent="-457200" algn="just">
              <a:buFont typeface="Wingdings" panose="05000000000000000000" pitchFamily="2" charset="2"/>
              <a:buChar char="q"/>
            </a:pPr>
            <a:endParaRPr lang="en-US" sz="3200" dirty="0">
              <a:solidFill>
                <a:schemeClr val="accent1">
                  <a:lumMod val="50000"/>
                </a:schemeClr>
              </a:solidFill>
            </a:endParaRPr>
          </a:p>
          <a:p>
            <a:pPr marL="457200" indent="-457200" algn="just">
              <a:buFont typeface="Wingdings" panose="05000000000000000000" pitchFamily="2" charset="2"/>
              <a:buChar char="q"/>
            </a:pPr>
            <a:r>
              <a:rPr lang="en-US" sz="3200" dirty="0">
                <a:solidFill>
                  <a:schemeClr val="accent1">
                    <a:lumMod val="50000"/>
                  </a:schemeClr>
                </a:solidFill>
              </a:rPr>
              <a:t>Examine the past, present &amp; future</a:t>
            </a:r>
          </a:p>
          <a:p>
            <a:pPr marL="457200" indent="-457200" algn="just">
              <a:buFont typeface="Wingdings" panose="05000000000000000000" pitchFamily="2" charset="2"/>
              <a:buChar char="q"/>
            </a:pPr>
            <a:r>
              <a:rPr lang="en-US" sz="3200" dirty="0">
                <a:solidFill>
                  <a:schemeClr val="accent1">
                    <a:lumMod val="50000"/>
                  </a:schemeClr>
                </a:solidFill>
              </a:rPr>
              <a:t>Lead to cost reductions &amp; new product development</a:t>
            </a:r>
          </a:p>
          <a:p>
            <a:pPr algn="just"/>
            <a:endParaRPr lang="en-US" sz="3200" dirty="0">
              <a:solidFill>
                <a:schemeClr val="accent1">
                  <a:lumMod val="50000"/>
                </a:schemeClr>
              </a:solidFill>
            </a:endParaRPr>
          </a:p>
          <a:p>
            <a:r>
              <a:rPr lang="en-US" sz="2800" i="1" dirty="0">
                <a:solidFill>
                  <a:schemeClr val="accent1">
                    <a:lumMod val="50000"/>
                  </a:schemeClr>
                </a:solidFill>
              </a:rPr>
              <a:t>e.g. </a:t>
            </a:r>
            <a:r>
              <a:rPr lang="en-US" sz="2800" i="1" dirty="0">
                <a:solidFill>
                  <a:schemeClr val="accent5">
                    <a:lumMod val="75000"/>
                  </a:schemeClr>
                </a:solidFill>
              </a:rPr>
              <a:t>-</a:t>
            </a:r>
            <a:r>
              <a:rPr lang="en-US" sz="2800" dirty="0">
                <a:solidFill>
                  <a:schemeClr val="accent5">
                    <a:lumMod val="75000"/>
                  </a:schemeClr>
                </a:solidFill>
              </a:rPr>
              <a:t>Data on animal products consumption behavior </a:t>
            </a:r>
          </a:p>
          <a:p>
            <a:r>
              <a:rPr lang="en-US" sz="2800" dirty="0">
                <a:solidFill>
                  <a:schemeClr val="accent5">
                    <a:lumMod val="75000"/>
                  </a:schemeClr>
                </a:solidFill>
              </a:rPr>
              <a:t>        </a:t>
            </a:r>
          </a:p>
          <a:p>
            <a:r>
              <a:rPr lang="en-US" sz="2800" dirty="0">
                <a:solidFill>
                  <a:schemeClr val="accent5">
                    <a:lumMod val="75000"/>
                  </a:schemeClr>
                </a:solidFill>
              </a:rPr>
              <a:t>        -Genomic + geo-spatial data + phenotypes</a:t>
            </a:r>
          </a:p>
        </p:txBody>
      </p:sp>
    </p:spTree>
    <p:extLst>
      <p:ext uri="{BB962C8B-B14F-4D97-AF65-F5344CB8AC3E}">
        <p14:creationId xmlns:p14="http://schemas.microsoft.com/office/powerpoint/2010/main" val="1106411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974A3-BF1B-4ABD-9195-61507DE32431}"/>
              </a:ext>
            </a:extLst>
          </p:cNvPr>
          <p:cNvSpPr>
            <a:spLocks noGrp="1"/>
          </p:cNvSpPr>
          <p:nvPr>
            <p:ph type="title"/>
          </p:nvPr>
        </p:nvSpPr>
        <p:spPr>
          <a:xfrm>
            <a:off x="0" y="-1"/>
            <a:ext cx="12191999" cy="828675"/>
          </a:xfrm>
          <a:solidFill>
            <a:schemeClr val="accent5">
              <a:lumMod val="60000"/>
              <a:lumOff val="40000"/>
            </a:schemeClr>
          </a:solidFill>
        </p:spPr>
        <p:txBody>
          <a:bodyPr vert="horz" lIns="91440" tIns="45720" rIns="91440" bIns="45720" rtlCol="0" anchor="b">
            <a:normAutofit/>
          </a:bodyPr>
          <a:lstStyle/>
          <a:p>
            <a:r>
              <a:rPr lang="en-US" sz="4000" dirty="0">
                <a:solidFill>
                  <a:schemeClr val="accent2">
                    <a:lumMod val="50000"/>
                  </a:schemeClr>
                </a:solidFill>
                <a:latin typeface="+mn-lt"/>
                <a:ea typeface="+mn-ea"/>
                <a:cs typeface="+mn-cs"/>
              </a:rPr>
              <a:t>Big data characteristics:</a:t>
            </a:r>
          </a:p>
        </p:txBody>
      </p:sp>
      <p:sp>
        <p:nvSpPr>
          <p:cNvPr id="4" name="Text Placeholder 3">
            <a:extLst>
              <a:ext uri="{FF2B5EF4-FFF2-40B4-BE49-F238E27FC236}">
                <a16:creationId xmlns:a16="http://schemas.microsoft.com/office/drawing/2014/main" id="{AE9D2259-B4A0-4518-82A3-C3D8858980E2}"/>
              </a:ext>
            </a:extLst>
          </p:cNvPr>
          <p:cNvSpPr>
            <a:spLocks noGrp="1"/>
          </p:cNvSpPr>
          <p:nvPr>
            <p:ph type="body" sz="half" idx="2"/>
          </p:nvPr>
        </p:nvSpPr>
        <p:spPr>
          <a:xfrm>
            <a:off x="47624" y="995363"/>
            <a:ext cx="12191999" cy="5862638"/>
          </a:xfrm>
        </p:spPr>
        <p:txBody>
          <a:bodyPr>
            <a:normAutofit/>
          </a:bodyPr>
          <a:lstStyle/>
          <a:p>
            <a:pPr algn="just"/>
            <a:r>
              <a:rPr lang="en-US" sz="3200" dirty="0">
                <a:solidFill>
                  <a:srgbClr val="7030A0"/>
                </a:solidFill>
              </a:rPr>
              <a:t>Volume: </a:t>
            </a:r>
            <a:r>
              <a:rPr lang="en-US" sz="3200" dirty="0">
                <a:solidFill>
                  <a:schemeClr val="accent1">
                    <a:lumMod val="50000"/>
                  </a:schemeClr>
                </a:solidFill>
              </a:rPr>
              <a:t>requiring large disk storage &amp; processing</a:t>
            </a:r>
          </a:p>
          <a:p>
            <a:pPr algn="just"/>
            <a:endParaRPr lang="en-US" sz="3200" dirty="0">
              <a:solidFill>
                <a:schemeClr val="accent1">
                  <a:lumMod val="50000"/>
                </a:schemeClr>
              </a:solidFill>
            </a:endParaRPr>
          </a:p>
          <a:p>
            <a:pPr algn="just"/>
            <a:r>
              <a:rPr lang="en-US" sz="3200" dirty="0">
                <a:solidFill>
                  <a:srgbClr val="7030A0"/>
                </a:solidFill>
              </a:rPr>
              <a:t>Velocity: </a:t>
            </a:r>
            <a:r>
              <a:rPr lang="en-US" sz="3200" dirty="0">
                <a:solidFill>
                  <a:schemeClr val="accent1">
                    <a:lumMod val="50000"/>
                  </a:schemeClr>
                </a:solidFill>
              </a:rPr>
              <a:t>streaming at unprecedented speed- in near-real time</a:t>
            </a:r>
          </a:p>
          <a:p>
            <a:pPr algn="just"/>
            <a:endParaRPr lang="en-US" sz="3200" dirty="0">
              <a:solidFill>
                <a:schemeClr val="accent1">
                  <a:lumMod val="50000"/>
                </a:schemeClr>
              </a:solidFill>
            </a:endParaRPr>
          </a:p>
          <a:p>
            <a:pPr algn="just"/>
            <a:r>
              <a:rPr lang="en-US" sz="3200" dirty="0">
                <a:solidFill>
                  <a:srgbClr val="7030A0"/>
                </a:solidFill>
              </a:rPr>
              <a:t>Variety: </a:t>
            </a:r>
            <a:r>
              <a:rPr lang="en-US" sz="3200" dirty="0">
                <a:solidFill>
                  <a:schemeClr val="accent1">
                    <a:lumMod val="50000"/>
                  </a:schemeClr>
                </a:solidFill>
              </a:rPr>
              <a:t>coming in all types of formats: structured  numeric data, unstructured texts, emails, video, audio, </a:t>
            </a:r>
            <a:r>
              <a:rPr lang="en-US" sz="3200" i="1" dirty="0">
                <a:solidFill>
                  <a:schemeClr val="accent1">
                    <a:lumMod val="50000"/>
                  </a:schemeClr>
                </a:solidFill>
              </a:rPr>
              <a:t>etc.</a:t>
            </a:r>
          </a:p>
          <a:p>
            <a:pPr algn="just"/>
            <a:endParaRPr lang="en-US" sz="3200" dirty="0">
              <a:solidFill>
                <a:schemeClr val="accent1">
                  <a:lumMod val="50000"/>
                </a:schemeClr>
              </a:solidFill>
            </a:endParaRPr>
          </a:p>
          <a:p>
            <a:pPr algn="just"/>
            <a:r>
              <a:rPr lang="en-US" sz="3200" dirty="0">
                <a:solidFill>
                  <a:srgbClr val="7030A0"/>
                </a:solidFill>
              </a:rPr>
              <a:t>Variability: </a:t>
            </a:r>
            <a:r>
              <a:rPr lang="en-US" sz="3200" dirty="0">
                <a:solidFill>
                  <a:schemeClr val="accent1">
                    <a:lumMod val="50000"/>
                  </a:schemeClr>
                </a:solidFill>
              </a:rPr>
              <a:t>inconsistent peak data loads</a:t>
            </a:r>
          </a:p>
          <a:p>
            <a:pPr algn="just"/>
            <a:endParaRPr lang="en-US" sz="3200" dirty="0">
              <a:solidFill>
                <a:schemeClr val="accent1">
                  <a:lumMod val="50000"/>
                </a:schemeClr>
              </a:solidFill>
            </a:endParaRPr>
          </a:p>
          <a:p>
            <a:pPr algn="just"/>
            <a:r>
              <a:rPr lang="en-US" sz="3200" dirty="0">
                <a:solidFill>
                  <a:srgbClr val="7030A0"/>
                </a:solidFill>
              </a:rPr>
              <a:t>Complexity: </a:t>
            </a:r>
            <a:r>
              <a:rPr lang="en-US" sz="3200" dirty="0">
                <a:solidFill>
                  <a:schemeClr val="accent1">
                    <a:lumMod val="50000"/>
                  </a:schemeClr>
                </a:solidFill>
              </a:rPr>
              <a:t>coming from multiple sources</a:t>
            </a:r>
          </a:p>
          <a:p>
            <a:pPr algn="just"/>
            <a:endParaRPr lang="en-US" sz="3200" dirty="0">
              <a:solidFill>
                <a:schemeClr val="accent1">
                  <a:lumMod val="50000"/>
                </a:schemeClr>
              </a:solidFill>
            </a:endParaRPr>
          </a:p>
        </p:txBody>
      </p:sp>
    </p:spTree>
    <p:extLst>
      <p:ext uri="{BB962C8B-B14F-4D97-AF65-F5344CB8AC3E}">
        <p14:creationId xmlns:p14="http://schemas.microsoft.com/office/powerpoint/2010/main" val="3219158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A6CDF-5EB8-47BA-B625-9F858A7598C2}"/>
              </a:ext>
            </a:extLst>
          </p:cNvPr>
          <p:cNvSpPr>
            <a:spLocks noGrp="1"/>
          </p:cNvSpPr>
          <p:nvPr>
            <p:ph type="title"/>
          </p:nvPr>
        </p:nvSpPr>
        <p:spPr>
          <a:xfrm>
            <a:off x="198437" y="225426"/>
            <a:ext cx="4916488" cy="762000"/>
          </a:xfrm>
        </p:spPr>
        <p:txBody>
          <a:bodyPr>
            <a:normAutofit/>
          </a:bodyPr>
          <a:lstStyle/>
          <a:p>
            <a:r>
              <a:rPr lang="en-US" sz="4000" dirty="0">
                <a:solidFill>
                  <a:schemeClr val="accent2">
                    <a:lumMod val="50000"/>
                  </a:schemeClr>
                </a:solidFill>
                <a:latin typeface="+mn-lt"/>
                <a:ea typeface="+mn-ea"/>
                <a:cs typeface="+mn-cs"/>
              </a:rPr>
              <a:t>‘Small’ and ‘big’ data</a:t>
            </a:r>
          </a:p>
        </p:txBody>
      </p:sp>
      <p:sp>
        <p:nvSpPr>
          <p:cNvPr id="4" name="Text Placeholder 3">
            <a:extLst>
              <a:ext uri="{FF2B5EF4-FFF2-40B4-BE49-F238E27FC236}">
                <a16:creationId xmlns:a16="http://schemas.microsoft.com/office/drawing/2014/main" id="{3C3B3768-F071-4AB9-9273-0670FE6A7967}"/>
              </a:ext>
            </a:extLst>
          </p:cNvPr>
          <p:cNvSpPr>
            <a:spLocks noGrp="1"/>
          </p:cNvSpPr>
          <p:nvPr>
            <p:ph type="body" sz="half" idx="2"/>
          </p:nvPr>
        </p:nvSpPr>
        <p:spPr>
          <a:xfrm>
            <a:off x="198436" y="987426"/>
            <a:ext cx="7457535" cy="5870574"/>
          </a:xfrm>
        </p:spPr>
        <p:txBody>
          <a:bodyPr>
            <a:normAutofit lnSpcReduction="10000"/>
          </a:bodyPr>
          <a:lstStyle/>
          <a:p>
            <a:pPr marL="457200" indent="-457200">
              <a:buFont typeface="Wingdings" panose="05000000000000000000" pitchFamily="2" charset="2"/>
              <a:buChar char="q"/>
            </a:pPr>
            <a:r>
              <a:rPr lang="en-US" sz="2800" dirty="0">
                <a:solidFill>
                  <a:schemeClr val="accent1">
                    <a:lumMod val="50000"/>
                  </a:schemeClr>
                </a:solidFill>
              </a:rPr>
              <a:t>Research and academic institutions</a:t>
            </a:r>
          </a:p>
          <a:p>
            <a:pPr marL="457200" indent="-457200">
              <a:buFont typeface="Wingdings" panose="05000000000000000000" pitchFamily="2" charset="2"/>
              <a:buChar char="q"/>
            </a:pPr>
            <a:r>
              <a:rPr lang="en-US" sz="2800" dirty="0">
                <a:solidFill>
                  <a:schemeClr val="accent1">
                    <a:lumMod val="50000"/>
                  </a:schemeClr>
                </a:solidFill>
              </a:rPr>
              <a:t>Input suppliers</a:t>
            </a:r>
          </a:p>
          <a:p>
            <a:pPr marL="457200" indent="-457200">
              <a:buFont typeface="Wingdings" panose="05000000000000000000" pitchFamily="2" charset="2"/>
              <a:buChar char="q"/>
            </a:pPr>
            <a:r>
              <a:rPr lang="en-US" sz="2800" dirty="0">
                <a:solidFill>
                  <a:schemeClr val="accent1">
                    <a:lumMod val="50000"/>
                  </a:schemeClr>
                </a:solidFill>
              </a:rPr>
              <a:t>Service providers</a:t>
            </a:r>
          </a:p>
          <a:p>
            <a:pPr marL="457200" indent="-457200">
              <a:buFont typeface="Wingdings" panose="05000000000000000000" pitchFamily="2" charset="2"/>
              <a:buChar char="q"/>
            </a:pPr>
            <a:r>
              <a:rPr lang="en-US" sz="2800" dirty="0">
                <a:solidFill>
                  <a:schemeClr val="accent1">
                    <a:lumMod val="50000"/>
                  </a:schemeClr>
                </a:solidFill>
              </a:rPr>
              <a:t>Livestock farms</a:t>
            </a:r>
          </a:p>
          <a:p>
            <a:pPr marL="457200" indent="-457200">
              <a:buFont typeface="Wingdings" panose="05000000000000000000" pitchFamily="2" charset="2"/>
              <a:buChar char="q"/>
            </a:pPr>
            <a:r>
              <a:rPr lang="en-US" sz="2800" dirty="0">
                <a:solidFill>
                  <a:schemeClr val="accent1">
                    <a:lumMod val="50000"/>
                  </a:schemeClr>
                </a:solidFill>
              </a:rPr>
              <a:t>Ministries, agencies</a:t>
            </a:r>
          </a:p>
          <a:p>
            <a:pPr marL="457200" indent="-457200">
              <a:buFont typeface="Wingdings" panose="05000000000000000000" pitchFamily="2" charset="2"/>
              <a:buChar char="q"/>
            </a:pPr>
            <a:r>
              <a:rPr lang="en-US" sz="2800" dirty="0">
                <a:solidFill>
                  <a:schemeClr val="accent1">
                    <a:lumMod val="50000"/>
                  </a:schemeClr>
                </a:solidFill>
              </a:rPr>
              <a:t>Donors/NGOs</a:t>
            </a:r>
          </a:p>
          <a:p>
            <a:pPr marL="457200" indent="-457200">
              <a:buFont typeface="Wingdings" panose="05000000000000000000" pitchFamily="2" charset="2"/>
              <a:buChar char="q"/>
            </a:pPr>
            <a:r>
              <a:rPr lang="en-US" sz="2800" dirty="0">
                <a:solidFill>
                  <a:schemeClr val="accent1">
                    <a:lumMod val="50000"/>
                  </a:schemeClr>
                </a:solidFill>
              </a:rPr>
              <a:t>Traders</a:t>
            </a:r>
          </a:p>
          <a:p>
            <a:pPr marL="457200" indent="-457200">
              <a:buFont typeface="Wingdings" panose="05000000000000000000" pitchFamily="2" charset="2"/>
              <a:buChar char="q"/>
            </a:pPr>
            <a:r>
              <a:rPr lang="en-US" sz="2800" dirty="0">
                <a:solidFill>
                  <a:schemeClr val="accent1">
                    <a:lumMod val="50000"/>
                  </a:schemeClr>
                </a:solidFill>
              </a:rPr>
              <a:t>Social networking websites</a:t>
            </a:r>
          </a:p>
          <a:p>
            <a:pPr marL="457200" indent="-457200">
              <a:buFont typeface="Wingdings" panose="05000000000000000000" pitchFamily="2" charset="2"/>
              <a:buChar char="q"/>
            </a:pPr>
            <a:r>
              <a:rPr lang="en-US" sz="2800" dirty="0">
                <a:solidFill>
                  <a:schemeClr val="accent1">
                    <a:lumMod val="50000"/>
                  </a:schemeClr>
                </a:solidFill>
              </a:rPr>
              <a:t>Mobile phones</a:t>
            </a:r>
          </a:p>
          <a:p>
            <a:pPr marL="457200" indent="-457200">
              <a:buFont typeface="Wingdings" panose="05000000000000000000" pitchFamily="2" charset="2"/>
              <a:buChar char="q"/>
            </a:pPr>
            <a:r>
              <a:rPr lang="en-US" sz="2800" dirty="0">
                <a:solidFill>
                  <a:schemeClr val="accent1">
                    <a:lumMod val="50000"/>
                  </a:schemeClr>
                </a:solidFill>
              </a:rPr>
              <a:t>GIS applications</a:t>
            </a:r>
          </a:p>
          <a:p>
            <a:pPr marL="457200" indent="-457200">
              <a:buFont typeface="Wingdings" panose="05000000000000000000" pitchFamily="2" charset="2"/>
              <a:buChar char="q"/>
            </a:pPr>
            <a:r>
              <a:rPr lang="en-US" sz="2800" dirty="0">
                <a:solidFill>
                  <a:schemeClr val="accent1">
                    <a:lumMod val="50000"/>
                  </a:schemeClr>
                </a:solidFill>
              </a:rPr>
              <a:t>Sensors</a:t>
            </a:r>
          </a:p>
          <a:p>
            <a:pPr marL="457200" indent="-457200">
              <a:buFont typeface="Wingdings" panose="05000000000000000000" pitchFamily="2" charset="2"/>
              <a:buChar char="q"/>
            </a:pPr>
            <a:r>
              <a:rPr lang="en-US" sz="2800" dirty="0">
                <a:solidFill>
                  <a:schemeClr val="accent1">
                    <a:lumMod val="50000"/>
                  </a:schemeClr>
                </a:solidFill>
              </a:rPr>
              <a:t>Etc.</a:t>
            </a:r>
          </a:p>
        </p:txBody>
      </p:sp>
      <p:pic>
        <p:nvPicPr>
          <p:cNvPr id="5" name="Picture 4">
            <a:extLst>
              <a:ext uri="{FF2B5EF4-FFF2-40B4-BE49-F238E27FC236}">
                <a16:creationId xmlns:a16="http://schemas.microsoft.com/office/drawing/2014/main" id="{BD7F70E6-09B8-474D-905D-604004BAA18D}"/>
              </a:ext>
            </a:extLst>
          </p:cNvPr>
          <p:cNvPicPr>
            <a:picLocks noChangeAspect="1"/>
          </p:cNvPicPr>
          <p:nvPr/>
        </p:nvPicPr>
        <p:blipFill>
          <a:blip r:embed="rId2"/>
          <a:stretch>
            <a:fillRect/>
          </a:stretch>
        </p:blipFill>
        <p:spPr>
          <a:xfrm>
            <a:off x="6275106" y="1482914"/>
            <a:ext cx="4710913" cy="3214591"/>
          </a:xfrm>
          <a:prstGeom prst="rect">
            <a:avLst/>
          </a:prstGeom>
        </p:spPr>
      </p:pic>
      <p:sp>
        <p:nvSpPr>
          <p:cNvPr id="7" name="Rectangle 6">
            <a:extLst>
              <a:ext uri="{FF2B5EF4-FFF2-40B4-BE49-F238E27FC236}">
                <a16:creationId xmlns:a16="http://schemas.microsoft.com/office/drawing/2014/main" id="{935456C9-C954-4D4D-A565-735ED75517A4}"/>
              </a:ext>
            </a:extLst>
          </p:cNvPr>
          <p:cNvSpPr/>
          <p:nvPr/>
        </p:nvSpPr>
        <p:spPr>
          <a:xfrm>
            <a:off x="10006011" y="4367213"/>
            <a:ext cx="595313" cy="3302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9011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2BE52-4AEE-491B-8697-C7197B680B14}"/>
              </a:ext>
            </a:extLst>
          </p:cNvPr>
          <p:cNvSpPr>
            <a:spLocks noGrp="1"/>
          </p:cNvSpPr>
          <p:nvPr>
            <p:ph type="title"/>
          </p:nvPr>
        </p:nvSpPr>
        <p:spPr>
          <a:xfrm>
            <a:off x="0" y="79375"/>
            <a:ext cx="12192000" cy="1273175"/>
          </a:xfrm>
        </p:spPr>
        <p:txBody>
          <a:bodyPr>
            <a:normAutofit fontScale="90000"/>
          </a:bodyPr>
          <a:lstStyle/>
          <a:p>
            <a:r>
              <a:rPr lang="en-US" altLang="ja-JP" sz="4000" dirty="0">
                <a:solidFill>
                  <a:schemeClr val="accent2">
                    <a:lumMod val="50000"/>
                  </a:schemeClr>
                </a:solidFill>
                <a:latin typeface="+mn-lt"/>
                <a:ea typeface="+mn-ea"/>
                <a:cs typeface="+mn-cs"/>
              </a:rPr>
              <a:t>Data, information, knowledge, wisdom (DIKW) progression</a:t>
            </a:r>
            <a:br>
              <a:rPr lang="en-US" altLang="ja-JP" sz="4000" dirty="0">
                <a:solidFill>
                  <a:schemeClr val="accent2">
                    <a:lumMod val="50000"/>
                  </a:schemeClr>
                </a:solidFill>
                <a:latin typeface="+mn-lt"/>
                <a:ea typeface="+mn-ea"/>
                <a:cs typeface="+mn-cs"/>
              </a:rPr>
            </a:br>
            <a:endParaRPr lang="en-US" sz="4000" dirty="0">
              <a:solidFill>
                <a:schemeClr val="accent2">
                  <a:lumMod val="50000"/>
                </a:schemeClr>
              </a:solidFill>
              <a:latin typeface="+mn-lt"/>
              <a:ea typeface="+mn-ea"/>
              <a:cs typeface="+mn-cs"/>
            </a:endParaRPr>
          </a:p>
        </p:txBody>
      </p:sp>
      <p:pic>
        <p:nvPicPr>
          <p:cNvPr id="4" name="Content Placeholder 3">
            <a:extLst>
              <a:ext uri="{FF2B5EF4-FFF2-40B4-BE49-F238E27FC236}">
                <a16:creationId xmlns:a16="http://schemas.microsoft.com/office/drawing/2014/main" id="{082DB850-C237-4B07-99ED-88093CFBB6A8}"/>
              </a:ext>
            </a:extLst>
          </p:cNvPr>
          <p:cNvPicPr>
            <a:picLocks noGrp="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362075" y="828674"/>
            <a:ext cx="8324849" cy="5432425"/>
          </a:xfrm>
          <a:prstGeom prst="rect">
            <a:avLst/>
          </a:prstGeom>
          <a:noFill/>
          <a:ln>
            <a:noFill/>
          </a:ln>
        </p:spPr>
      </p:pic>
    </p:spTree>
    <p:extLst>
      <p:ext uri="{BB962C8B-B14F-4D97-AF65-F5344CB8AC3E}">
        <p14:creationId xmlns:p14="http://schemas.microsoft.com/office/powerpoint/2010/main" val="2141244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A5BFE36-D092-4A5B-9872-80A785963261}"/>
              </a:ext>
            </a:extLst>
          </p:cNvPr>
          <p:cNvSpPr>
            <a:spLocks noGrp="1"/>
          </p:cNvSpPr>
          <p:nvPr>
            <p:ph/>
          </p:nvPr>
        </p:nvSpPr>
        <p:spPr>
          <a:xfrm>
            <a:off x="1695450" y="1409700"/>
            <a:ext cx="10090150" cy="4895850"/>
          </a:xfrm>
        </p:spPr>
        <p:txBody>
          <a:bodyPr/>
          <a:lstStyle/>
          <a:p>
            <a:pPr marL="0" indent="0">
              <a:buNone/>
            </a:pPr>
            <a:endParaRPr lang="en-US" dirty="0"/>
          </a:p>
        </p:txBody>
      </p:sp>
      <p:pic>
        <p:nvPicPr>
          <p:cNvPr id="3" name="Picture 2">
            <a:extLst>
              <a:ext uri="{FF2B5EF4-FFF2-40B4-BE49-F238E27FC236}">
                <a16:creationId xmlns:a16="http://schemas.microsoft.com/office/drawing/2014/main" id="{4BFD7A79-1631-4120-83E4-9399A1F39366}"/>
              </a:ext>
            </a:extLst>
          </p:cNvPr>
          <p:cNvPicPr>
            <a:picLocks noChangeAspect="1"/>
          </p:cNvPicPr>
          <p:nvPr/>
        </p:nvPicPr>
        <p:blipFill>
          <a:blip r:embed="rId2"/>
          <a:stretch>
            <a:fillRect/>
          </a:stretch>
        </p:blipFill>
        <p:spPr>
          <a:xfrm>
            <a:off x="1338262" y="1190625"/>
            <a:ext cx="9515475" cy="4476750"/>
          </a:xfrm>
          <a:prstGeom prst="rect">
            <a:avLst/>
          </a:prstGeom>
        </p:spPr>
      </p:pic>
      <p:sp>
        <p:nvSpPr>
          <p:cNvPr id="4" name="Title 1">
            <a:extLst>
              <a:ext uri="{FF2B5EF4-FFF2-40B4-BE49-F238E27FC236}">
                <a16:creationId xmlns:a16="http://schemas.microsoft.com/office/drawing/2014/main" id="{781B864A-5498-40E9-9C02-313CC3575B13}"/>
              </a:ext>
            </a:extLst>
          </p:cNvPr>
          <p:cNvSpPr txBox="1">
            <a:spLocks/>
          </p:cNvSpPr>
          <p:nvPr/>
        </p:nvSpPr>
        <p:spPr>
          <a:xfrm>
            <a:off x="0" y="152400"/>
            <a:ext cx="12192000" cy="1076326"/>
          </a:xfrm>
          <a:prstGeom prst="rect">
            <a:avLst/>
          </a:prstGeom>
        </p:spPr>
        <p:txBody>
          <a:bodyPr vert="horz" lIns="91440" tIns="45720" rIns="91440" bIns="45720" rtlCol="0">
            <a:normAutofit fontScale="90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000" dirty="0">
                <a:solidFill>
                  <a:schemeClr val="accent2">
                    <a:lumMod val="50000"/>
                  </a:schemeClr>
                </a:solidFill>
              </a:rPr>
              <a:t>DIKW pyramid</a:t>
            </a:r>
            <a:br>
              <a:rPr lang="en-US" altLang="ja-JP" sz="4000" dirty="0">
                <a:solidFill>
                  <a:schemeClr val="accent2">
                    <a:lumMod val="50000"/>
                  </a:schemeClr>
                </a:solidFill>
              </a:rPr>
            </a:br>
            <a:endParaRPr lang="en-US" sz="4000" dirty="0">
              <a:solidFill>
                <a:schemeClr val="accent2">
                  <a:lumMod val="50000"/>
                </a:schemeClr>
              </a:solidFill>
            </a:endParaRPr>
          </a:p>
        </p:txBody>
      </p:sp>
    </p:spTree>
    <p:extLst>
      <p:ext uri="{BB962C8B-B14F-4D97-AF65-F5344CB8AC3E}">
        <p14:creationId xmlns:p14="http://schemas.microsoft.com/office/powerpoint/2010/main" val="24648294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PHdbJb0UTm2xou78oWd5lQ"/>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60722</TotalTime>
  <Words>1649</Words>
  <Application>Microsoft Office PowerPoint</Application>
  <PresentationFormat>Widescreen</PresentationFormat>
  <Paragraphs>230</Paragraphs>
  <Slides>31</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9" baseType="lpstr">
      <vt:lpstr>Arial</vt:lpstr>
      <vt:lpstr>Arial Unicode MS</vt:lpstr>
      <vt:lpstr>Calibri</vt:lpstr>
      <vt:lpstr>Calibri Light</vt:lpstr>
      <vt:lpstr>Verdana</vt:lpstr>
      <vt:lpstr>Wingdings</vt:lpstr>
      <vt:lpstr>Office Theme</vt:lpstr>
      <vt:lpstr>think-cell Slide</vt:lpstr>
      <vt:lpstr>PowerPoint Presentation</vt:lpstr>
      <vt:lpstr>Outline</vt:lpstr>
      <vt:lpstr>Our philosophy …</vt:lpstr>
      <vt:lpstr>PowerPoint Presentation</vt:lpstr>
      <vt:lpstr>PowerPoint Presentation</vt:lpstr>
      <vt:lpstr>Big data characteristics:</vt:lpstr>
      <vt:lpstr>‘Small’ and ‘big’ data</vt:lpstr>
      <vt:lpstr>Data, information, knowledge, wisdom (DIKW) progression </vt:lpstr>
      <vt:lpstr>PowerPoint Presentation</vt:lpstr>
      <vt:lpstr>PowerPoint Presentation</vt:lpstr>
      <vt:lpstr>PowerPoint Presentation</vt:lpstr>
      <vt:lpstr>PowerPoint Presentation</vt:lpstr>
      <vt:lpstr>PowerPoint Presentation</vt:lpstr>
      <vt:lpstr>I. Data in livestock genetics and breeding</vt:lpstr>
      <vt:lpstr>PowerPoint Presentation</vt:lpstr>
      <vt:lpstr>African Chickens Genetic Gains (ACGG)</vt:lpstr>
      <vt:lpstr>PowerPoint Presentation</vt:lpstr>
      <vt:lpstr>ACGG interactive dashboard: </vt:lpstr>
      <vt:lpstr>ACGG web presentation on male chicken live-body-weight(on-farm)</vt:lpstr>
      <vt:lpstr>Tropical Poultry Genetic Solutions (TPGS): 2019-2023 </vt:lpstr>
      <vt:lpstr>II. Data in livestock conservation</vt:lpstr>
      <vt:lpstr>III. Data in livestock marketing &amp; production</vt:lpstr>
      <vt:lpstr>PowerPoint Presentation</vt:lpstr>
      <vt:lpstr>Precision livestock farming</vt:lpstr>
      <vt:lpstr>IV. Data in environmental management/climate change</vt:lpstr>
      <vt:lpstr>V. Data in livestock health</vt:lpstr>
      <vt:lpstr>VI. Data in agricultural policy making</vt:lpstr>
      <vt:lpstr>Limitations on utilizing agricultural data</vt:lpstr>
      <vt:lpstr>PowerPoint Presentation</vt:lpstr>
      <vt:lpstr>PowerPoint Presentation</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Unleashing the Power of Data/information, knowledge/wisdom  to Transform livestock agriculture in Ethiopia</dc:title>
  <dc:creator>Getachew, Fasil (ILRI)</dc:creator>
  <cp:lastModifiedBy>Mulat, Bizuwork (ILRI)</cp:lastModifiedBy>
  <cp:revision>130</cp:revision>
  <dcterms:created xsi:type="dcterms:W3CDTF">2019-07-15T13:47:12Z</dcterms:created>
  <dcterms:modified xsi:type="dcterms:W3CDTF">2019-09-16T04:13:59Z</dcterms:modified>
</cp:coreProperties>
</file>