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7.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8.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9.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0.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11.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2.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3.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4.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5.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6.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7.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8.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9.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20.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21.xml" ContentType="application/vnd.openxmlformats-officedocument.theme+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3.xml" ContentType="application/vnd.openxmlformats-officedocument.themeOverr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4.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3" r:id="rId1"/>
    <p:sldMasterId id="2147483896" r:id="rId2"/>
    <p:sldMasterId id="2147483905" r:id="rId3"/>
    <p:sldMasterId id="2147483926" r:id="rId4"/>
    <p:sldMasterId id="2147483963" r:id="rId5"/>
    <p:sldMasterId id="2147483986" r:id="rId6"/>
    <p:sldMasterId id="2147484007" r:id="rId7"/>
    <p:sldMasterId id="2147484089" r:id="rId8"/>
    <p:sldMasterId id="2147484112" r:id="rId9"/>
    <p:sldMasterId id="2147484121" r:id="rId10"/>
    <p:sldMasterId id="2147484135" r:id="rId11"/>
    <p:sldMasterId id="2147484146" r:id="rId12"/>
    <p:sldMasterId id="2147484158" r:id="rId13"/>
    <p:sldMasterId id="2147484170" r:id="rId14"/>
    <p:sldMasterId id="2147484181" r:id="rId15"/>
    <p:sldMasterId id="2147484205" r:id="rId16"/>
    <p:sldMasterId id="2147484261" r:id="rId17"/>
    <p:sldMasterId id="2147484273" r:id="rId18"/>
    <p:sldMasterId id="2147484288" r:id="rId19"/>
    <p:sldMasterId id="2147484297" r:id="rId20"/>
    <p:sldMasterId id="2147484310" r:id="rId21"/>
    <p:sldMasterId id="2147484323" r:id="rId22"/>
  </p:sldMasterIdLst>
  <p:notesMasterIdLst>
    <p:notesMasterId r:id="rId75"/>
  </p:notesMasterIdLst>
  <p:handoutMasterIdLst>
    <p:handoutMasterId r:id="rId76"/>
  </p:handoutMasterIdLst>
  <p:sldIdLst>
    <p:sldId id="569" r:id="rId23"/>
    <p:sldId id="631" r:id="rId24"/>
    <p:sldId id="632" r:id="rId25"/>
    <p:sldId id="571" r:id="rId26"/>
    <p:sldId id="660" r:id="rId27"/>
    <p:sldId id="265" r:id="rId28"/>
    <p:sldId id="736" r:id="rId29"/>
    <p:sldId id="333" r:id="rId30"/>
    <p:sldId id="641" r:id="rId31"/>
    <p:sldId id="803" r:id="rId32"/>
    <p:sldId id="804" r:id="rId33"/>
    <p:sldId id="805" r:id="rId34"/>
    <p:sldId id="806" r:id="rId35"/>
    <p:sldId id="807" r:id="rId36"/>
    <p:sldId id="808" r:id="rId37"/>
    <p:sldId id="809" r:id="rId38"/>
    <p:sldId id="381" r:id="rId39"/>
    <p:sldId id="810" r:id="rId40"/>
    <p:sldId id="811" r:id="rId41"/>
    <p:sldId id="812" r:id="rId42"/>
    <p:sldId id="836" r:id="rId43"/>
    <p:sldId id="398" r:id="rId44"/>
    <p:sldId id="635" r:id="rId45"/>
    <p:sldId id="813" r:id="rId46"/>
    <p:sldId id="814" r:id="rId47"/>
    <p:sldId id="815" r:id="rId48"/>
    <p:sldId id="816" r:id="rId49"/>
    <p:sldId id="573" r:id="rId50"/>
    <p:sldId id="293" r:id="rId51"/>
    <p:sldId id="831" r:id="rId52"/>
    <p:sldId id="832" r:id="rId53"/>
    <p:sldId id="610" r:id="rId54"/>
    <p:sldId id="833" r:id="rId55"/>
    <p:sldId id="834" r:id="rId56"/>
    <p:sldId id="348" r:id="rId57"/>
    <p:sldId id="344" r:id="rId58"/>
    <p:sldId id="345" r:id="rId59"/>
    <p:sldId id="378" r:id="rId60"/>
    <p:sldId id="838" r:id="rId61"/>
    <p:sldId id="822" r:id="rId62"/>
    <p:sldId id="823" r:id="rId63"/>
    <p:sldId id="824" r:id="rId64"/>
    <p:sldId id="825" r:id="rId65"/>
    <p:sldId id="826" r:id="rId66"/>
    <p:sldId id="827" r:id="rId67"/>
    <p:sldId id="828" r:id="rId68"/>
    <p:sldId id="830" r:id="rId69"/>
    <p:sldId id="835" r:id="rId70"/>
    <p:sldId id="800" r:id="rId71"/>
    <p:sldId id="489" r:id="rId72"/>
    <p:sldId id="267" r:id="rId73"/>
    <p:sldId id="622" r:id="rId74"/>
  </p:sldIdLst>
  <p:sldSz cx="9144000" cy="6858000" type="screen4x3"/>
  <p:notesSz cx="7010400" cy="9296400"/>
  <p:defaultTextStyle>
    <a:defPPr>
      <a:defRPr lang="en-US"/>
    </a:defPPr>
    <a:lvl1pPr algn="l" rtl="0" fontAlgn="base">
      <a:spcBef>
        <a:spcPct val="0"/>
      </a:spcBef>
      <a:spcAft>
        <a:spcPct val="0"/>
      </a:spcAft>
      <a:defRPr sz="3200" kern="1200">
        <a:solidFill>
          <a:schemeClr val="tx1"/>
        </a:solidFill>
        <a:latin typeface="Times" pitchFamily="4" charset="0"/>
        <a:ea typeface="ＭＳ Ｐゴシック" pitchFamily="4" charset="-128"/>
        <a:cs typeface="ＭＳ Ｐゴシック" pitchFamily="4" charset="-128"/>
      </a:defRPr>
    </a:lvl1pPr>
    <a:lvl2pPr marL="457200" algn="l" rtl="0" fontAlgn="base">
      <a:spcBef>
        <a:spcPct val="0"/>
      </a:spcBef>
      <a:spcAft>
        <a:spcPct val="0"/>
      </a:spcAft>
      <a:defRPr sz="3200" kern="1200">
        <a:solidFill>
          <a:schemeClr val="tx1"/>
        </a:solidFill>
        <a:latin typeface="Times" pitchFamily="4" charset="0"/>
        <a:ea typeface="ＭＳ Ｐゴシック" pitchFamily="4" charset="-128"/>
        <a:cs typeface="ＭＳ Ｐゴシック" pitchFamily="4" charset="-128"/>
      </a:defRPr>
    </a:lvl2pPr>
    <a:lvl3pPr marL="914400" algn="l" rtl="0" fontAlgn="base">
      <a:spcBef>
        <a:spcPct val="0"/>
      </a:spcBef>
      <a:spcAft>
        <a:spcPct val="0"/>
      </a:spcAft>
      <a:defRPr sz="3200" kern="1200">
        <a:solidFill>
          <a:schemeClr val="tx1"/>
        </a:solidFill>
        <a:latin typeface="Times" pitchFamily="4" charset="0"/>
        <a:ea typeface="ＭＳ Ｐゴシック" pitchFamily="4" charset="-128"/>
        <a:cs typeface="ＭＳ Ｐゴシック" pitchFamily="4" charset="-128"/>
      </a:defRPr>
    </a:lvl3pPr>
    <a:lvl4pPr marL="1371600" algn="l" rtl="0" fontAlgn="base">
      <a:spcBef>
        <a:spcPct val="0"/>
      </a:spcBef>
      <a:spcAft>
        <a:spcPct val="0"/>
      </a:spcAft>
      <a:defRPr sz="3200" kern="1200">
        <a:solidFill>
          <a:schemeClr val="tx1"/>
        </a:solidFill>
        <a:latin typeface="Times" pitchFamily="4" charset="0"/>
        <a:ea typeface="ＭＳ Ｐゴシック" pitchFamily="4" charset="-128"/>
        <a:cs typeface="ＭＳ Ｐゴシック" pitchFamily="4" charset="-128"/>
      </a:defRPr>
    </a:lvl4pPr>
    <a:lvl5pPr marL="1828800" algn="l" rtl="0" fontAlgn="base">
      <a:spcBef>
        <a:spcPct val="0"/>
      </a:spcBef>
      <a:spcAft>
        <a:spcPct val="0"/>
      </a:spcAft>
      <a:defRPr sz="3200" kern="1200">
        <a:solidFill>
          <a:schemeClr val="tx1"/>
        </a:solidFill>
        <a:latin typeface="Times" pitchFamily="4" charset="0"/>
        <a:ea typeface="ＭＳ Ｐゴシック" pitchFamily="4" charset="-128"/>
        <a:cs typeface="ＭＳ Ｐゴシック" pitchFamily="4" charset="-128"/>
      </a:defRPr>
    </a:lvl5pPr>
    <a:lvl6pPr marL="2286000" algn="l" defTabSz="457200" rtl="0" eaLnBrk="1" latinLnBrk="0" hangingPunct="1">
      <a:defRPr sz="3200" kern="1200">
        <a:solidFill>
          <a:schemeClr val="tx1"/>
        </a:solidFill>
        <a:latin typeface="Times" pitchFamily="4" charset="0"/>
        <a:ea typeface="ＭＳ Ｐゴシック" pitchFamily="4" charset="-128"/>
        <a:cs typeface="ＭＳ Ｐゴシック" pitchFamily="4" charset="-128"/>
      </a:defRPr>
    </a:lvl6pPr>
    <a:lvl7pPr marL="2743200" algn="l" defTabSz="457200" rtl="0" eaLnBrk="1" latinLnBrk="0" hangingPunct="1">
      <a:defRPr sz="3200" kern="1200">
        <a:solidFill>
          <a:schemeClr val="tx1"/>
        </a:solidFill>
        <a:latin typeface="Times" pitchFamily="4" charset="0"/>
        <a:ea typeface="ＭＳ Ｐゴシック" pitchFamily="4" charset="-128"/>
        <a:cs typeface="ＭＳ Ｐゴシック" pitchFamily="4" charset="-128"/>
      </a:defRPr>
    </a:lvl7pPr>
    <a:lvl8pPr marL="3200400" algn="l" defTabSz="457200" rtl="0" eaLnBrk="1" latinLnBrk="0" hangingPunct="1">
      <a:defRPr sz="3200" kern="1200">
        <a:solidFill>
          <a:schemeClr val="tx1"/>
        </a:solidFill>
        <a:latin typeface="Times" pitchFamily="4" charset="0"/>
        <a:ea typeface="ＭＳ Ｐゴシック" pitchFamily="4" charset="-128"/>
        <a:cs typeface="ＭＳ Ｐゴシック" pitchFamily="4" charset="-128"/>
      </a:defRPr>
    </a:lvl8pPr>
    <a:lvl9pPr marL="3657600" algn="l" defTabSz="457200" rtl="0" eaLnBrk="1" latinLnBrk="0" hangingPunct="1">
      <a:defRPr sz="3200" kern="1200">
        <a:solidFill>
          <a:schemeClr val="tx1"/>
        </a:solidFill>
        <a:latin typeface="Times" pitchFamily="4" charset="0"/>
        <a:ea typeface="ＭＳ Ｐゴシック" pitchFamily="4" charset="-128"/>
        <a:cs typeface="ＭＳ Ｐゴシック" pitchFamily="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y Scott" initials="LS" lastIdx="4" clrIdx="0">
    <p:extLst/>
  </p:cmAuthor>
  <p:cmAuthor id="2" name="Andrew Shepherd" initials="AS" lastIdx="8"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DDDDD"/>
    <a:srgbClr val="002A6C"/>
    <a:srgbClr val="C2113A"/>
    <a:srgbClr val="D8B6BC"/>
    <a:srgbClr val="9DBFE5"/>
    <a:srgbClr val="C6949F"/>
    <a:srgbClr val="BB5959"/>
    <a:srgbClr val="B8767C"/>
    <a:srgbClr val="E6CED0"/>
    <a:srgbClr val="AB83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71" autoAdjust="0"/>
    <p:restoredTop sz="91418" autoAdjust="0"/>
  </p:normalViewPr>
  <p:slideViewPr>
    <p:cSldViewPr>
      <p:cViewPr varScale="1">
        <p:scale>
          <a:sx n="100" d="100"/>
          <a:sy n="100" d="100"/>
        </p:scale>
        <p:origin x="15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1397"/>
    </p:cViewPr>
  </p:sorterViewPr>
  <p:notesViewPr>
    <p:cSldViewPr>
      <p:cViewPr varScale="1">
        <p:scale>
          <a:sx n="68" d="100"/>
          <a:sy n="68" d="100"/>
        </p:scale>
        <p:origin x="2559" y="3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4.xml"/><Relationship Id="rId21" Type="http://schemas.openxmlformats.org/officeDocument/2006/relationships/slideMaster" Target="slideMasters/slideMaster21.xml"/><Relationship Id="rId42" Type="http://schemas.openxmlformats.org/officeDocument/2006/relationships/slide" Target="slides/slide20.xml"/><Relationship Id="rId47" Type="http://schemas.openxmlformats.org/officeDocument/2006/relationships/slide" Target="slides/slide25.xml"/><Relationship Id="rId63" Type="http://schemas.openxmlformats.org/officeDocument/2006/relationships/slide" Target="slides/slide41.xml"/><Relationship Id="rId68" Type="http://schemas.openxmlformats.org/officeDocument/2006/relationships/slide" Target="slides/slide46.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0.xml"/><Relationship Id="rId37" Type="http://schemas.openxmlformats.org/officeDocument/2006/relationships/slide" Target="slides/slide15.xml"/><Relationship Id="rId53" Type="http://schemas.openxmlformats.org/officeDocument/2006/relationships/slide" Target="slides/slide31.xml"/><Relationship Id="rId58" Type="http://schemas.openxmlformats.org/officeDocument/2006/relationships/slide" Target="slides/slide36.xml"/><Relationship Id="rId74" Type="http://schemas.openxmlformats.org/officeDocument/2006/relationships/slide" Target="slides/slide52.xml"/><Relationship Id="rId79"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39.xml"/><Relationship Id="rId82" Type="http://schemas.microsoft.com/office/2016/11/relationships/changesInfo" Target="changesInfos/changesInfo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slide" Target="slides/slide26.xml"/><Relationship Id="rId56" Type="http://schemas.openxmlformats.org/officeDocument/2006/relationships/slide" Target="slides/slide34.xml"/><Relationship Id="rId64" Type="http://schemas.openxmlformats.org/officeDocument/2006/relationships/slide" Target="slides/slide42.xml"/><Relationship Id="rId69" Type="http://schemas.openxmlformats.org/officeDocument/2006/relationships/slide" Target="slides/slide47.xml"/><Relationship Id="rId77" Type="http://schemas.openxmlformats.org/officeDocument/2006/relationships/commentAuthors" Target="commentAuthors.xml"/><Relationship Id="rId8" Type="http://schemas.openxmlformats.org/officeDocument/2006/relationships/slideMaster" Target="slideMasters/slideMaster8.xml"/><Relationship Id="rId51" Type="http://schemas.openxmlformats.org/officeDocument/2006/relationships/slide" Target="slides/slide29.xml"/><Relationship Id="rId72" Type="http://schemas.openxmlformats.org/officeDocument/2006/relationships/slide" Target="slides/slide50.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slide" Target="slides/slide37.xml"/><Relationship Id="rId67" Type="http://schemas.openxmlformats.org/officeDocument/2006/relationships/slide" Target="slides/slide45.xml"/><Relationship Id="rId20" Type="http://schemas.openxmlformats.org/officeDocument/2006/relationships/slideMaster" Target="slideMasters/slideMaster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slide" Target="slides/slide40.xml"/><Relationship Id="rId70" Type="http://schemas.openxmlformats.org/officeDocument/2006/relationships/slide" Target="slides/slide4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10" Type="http://schemas.openxmlformats.org/officeDocument/2006/relationships/slideMaster" Target="slideMasters/slideMaster10.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slide" Target="slides/slide38.xml"/><Relationship Id="rId65" Type="http://schemas.openxmlformats.org/officeDocument/2006/relationships/slide" Target="slides/slide43.xml"/><Relationship Id="rId73" Type="http://schemas.openxmlformats.org/officeDocument/2006/relationships/slide" Target="slides/slide5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7.xml"/><Relationship Id="rId34" Type="http://schemas.openxmlformats.org/officeDocument/2006/relationships/slide" Target="slides/slide12.xml"/><Relationship Id="rId50" Type="http://schemas.openxmlformats.org/officeDocument/2006/relationships/slide" Target="slides/slide28.xml"/><Relationship Id="rId55" Type="http://schemas.openxmlformats.org/officeDocument/2006/relationships/slide" Target="slides/slide33.xml"/><Relationship Id="rId76" Type="http://schemas.openxmlformats.org/officeDocument/2006/relationships/handoutMaster" Target="handoutMasters/handoutMaster1.xml"/><Relationship Id="rId7" Type="http://schemas.openxmlformats.org/officeDocument/2006/relationships/slideMaster" Target="slideMasters/slideMaster7.xml"/><Relationship Id="rId71" Type="http://schemas.openxmlformats.org/officeDocument/2006/relationships/slide" Target="slides/slide49.xml"/><Relationship Id="rId2" Type="http://schemas.openxmlformats.org/officeDocument/2006/relationships/slideMaster" Target="slideMasters/slideMaster2.xml"/><Relationship Id="rId29" Type="http://schemas.openxmlformats.org/officeDocument/2006/relationships/slide" Target="slides/slide7.xml"/><Relationship Id="rId24" Type="http://schemas.openxmlformats.org/officeDocument/2006/relationships/slide" Target="slides/slide2.xml"/><Relationship Id="rId40" Type="http://schemas.openxmlformats.org/officeDocument/2006/relationships/slide" Target="slides/slide18.xml"/><Relationship Id="rId45" Type="http://schemas.openxmlformats.org/officeDocument/2006/relationships/slide" Target="slides/slide23.xml"/><Relationship Id="rId66" Type="http://schemas.openxmlformats.org/officeDocument/2006/relationships/slide" Target="slides/slide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guyen, Hung (ILRI)" userId="589bb3de-2365-40c2-a022-227add08eb18" providerId="ADAL" clId="{248F062A-5DF3-44C3-B457-5E419DE3BAEF}"/>
    <pc:docChg chg="custSel modSld">
      <pc:chgData name="Nguyen, Hung (ILRI)" userId="589bb3de-2365-40c2-a022-227add08eb18" providerId="ADAL" clId="{248F062A-5DF3-44C3-B457-5E419DE3BAEF}" dt="2019-07-29T15:34:09.194" v="304" actId="1076"/>
      <pc:docMkLst>
        <pc:docMk/>
      </pc:docMkLst>
      <pc:sldChg chg="modSp">
        <pc:chgData name="Nguyen, Hung (ILRI)" userId="589bb3de-2365-40c2-a022-227add08eb18" providerId="ADAL" clId="{248F062A-5DF3-44C3-B457-5E419DE3BAEF}" dt="2019-07-29T15:30:56.346" v="74" actId="1035"/>
        <pc:sldMkLst>
          <pc:docMk/>
          <pc:sldMk cId="3879961190" sldId="569"/>
        </pc:sldMkLst>
        <pc:spChg chg="mod">
          <ac:chgData name="Nguyen, Hung (ILRI)" userId="589bb3de-2365-40c2-a022-227add08eb18" providerId="ADAL" clId="{248F062A-5DF3-44C3-B457-5E419DE3BAEF}" dt="2019-07-29T15:30:40.279" v="59" actId="1035"/>
          <ac:spMkLst>
            <pc:docMk/>
            <pc:sldMk cId="3879961190" sldId="569"/>
            <ac:spMk id="13" creationId="{B6C06035-982F-4AA7-A216-AF347DF3DCD3}"/>
          </ac:spMkLst>
        </pc:spChg>
        <pc:picChg chg="mod">
          <ac:chgData name="Nguyen, Hung (ILRI)" userId="589bb3de-2365-40c2-a022-227add08eb18" providerId="ADAL" clId="{248F062A-5DF3-44C3-B457-5E419DE3BAEF}" dt="2019-07-29T15:30:56.346" v="74" actId="1035"/>
          <ac:picMkLst>
            <pc:docMk/>
            <pc:sldMk cId="3879961190" sldId="569"/>
            <ac:picMk id="10" creationId="{ABBE36C6-8677-495F-9856-AC3999CF0698}"/>
          </ac:picMkLst>
        </pc:picChg>
        <pc:picChg chg="mod">
          <ac:chgData name="Nguyen, Hung (ILRI)" userId="589bb3de-2365-40c2-a022-227add08eb18" providerId="ADAL" clId="{248F062A-5DF3-44C3-B457-5E419DE3BAEF}" dt="2019-07-29T15:30:44.832" v="61" actId="1036"/>
          <ac:picMkLst>
            <pc:docMk/>
            <pc:sldMk cId="3879961190" sldId="569"/>
            <ac:picMk id="11" creationId="{00000000-0000-0000-0000-000000000000}"/>
          </ac:picMkLst>
        </pc:picChg>
        <pc:picChg chg="mod">
          <ac:chgData name="Nguyen, Hung (ILRI)" userId="589bb3de-2365-40c2-a022-227add08eb18" providerId="ADAL" clId="{248F062A-5DF3-44C3-B457-5E419DE3BAEF}" dt="2019-07-29T15:30:50.921" v="67" actId="1036"/>
          <ac:picMkLst>
            <pc:docMk/>
            <pc:sldMk cId="3879961190" sldId="569"/>
            <ac:picMk id="12" creationId="{E81163D5-9EC9-4E6A-A186-A447B63E1FDA}"/>
          </ac:picMkLst>
        </pc:picChg>
        <pc:picChg chg="mod">
          <ac:chgData name="Nguyen, Hung (ILRI)" userId="589bb3de-2365-40c2-a022-227add08eb18" providerId="ADAL" clId="{248F062A-5DF3-44C3-B457-5E419DE3BAEF}" dt="2019-07-29T15:30:50.921" v="67" actId="1036"/>
          <ac:picMkLst>
            <pc:docMk/>
            <pc:sldMk cId="3879961190" sldId="569"/>
            <ac:picMk id="14" creationId="{022AFFBE-5EB8-42F0-8F85-4BF91016ADCD}"/>
          </ac:picMkLst>
        </pc:picChg>
        <pc:picChg chg="mod">
          <ac:chgData name="Nguyen, Hung (ILRI)" userId="589bb3de-2365-40c2-a022-227add08eb18" providerId="ADAL" clId="{248F062A-5DF3-44C3-B457-5E419DE3BAEF}" dt="2019-07-29T15:30:50.921" v="67" actId="1036"/>
          <ac:picMkLst>
            <pc:docMk/>
            <pc:sldMk cId="3879961190" sldId="569"/>
            <ac:picMk id="15" creationId="{E26A8DBC-6998-4027-B72A-849AED3DAC9A}"/>
          </ac:picMkLst>
        </pc:picChg>
        <pc:picChg chg="mod">
          <ac:chgData name="Nguyen, Hung (ILRI)" userId="589bb3de-2365-40c2-a022-227add08eb18" providerId="ADAL" clId="{248F062A-5DF3-44C3-B457-5E419DE3BAEF}" dt="2019-07-29T15:30:44.832" v="61" actId="1036"/>
          <ac:picMkLst>
            <pc:docMk/>
            <pc:sldMk cId="3879961190" sldId="569"/>
            <ac:picMk id="16" creationId="{00000000-0000-0000-0000-000000000000}"/>
          </ac:picMkLst>
        </pc:picChg>
        <pc:picChg chg="mod">
          <ac:chgData name="Nguyen, Hung (ILRI)" userId="589bb3de-2365-40c2-a022-227add08eb18" providerId="ADAL" clId="{248F062A-5DF3-44C3-B457-5E419DE3BAEF}" dt="2019-07-29T15:30:44.832" v="61" actId="1036"/>
          <ac:picMkLst>
            <pc:docMk/>
            <pc:sldMk cId="3879961190" sldId="569"/>
            <ac:picMk id="18" creationId="{00000000-0000-0000-0000-000000000000}"/>
          </ac:picMkLst>
        </pc:picChg>
        <pc:picChg chg="mod">
          <ac:chgData name="Nguyen, Hung (ILRI)" userId="589bb3de-2365-40c2-a022-227add08eb18" providerId="ADAL" clId="{248F062A-5DF3-44C3-B457-5E419DE3BAEF}" dt="2019-07-29T15:30:44.832" v="61" actId="1036"/>
          <ac:picMkLst>
            <pc:docMk/>
            <pc:sldMk cId="3879961190" sldId="569"/>
            <ac:picMk id="21" creationId="{00000000-0000-0000-0000-000000000000}"/>
          </ac:picMkLst>
        </pc:picChg>
      </pc:sldChg>
      <pc:sldChg chg="modSp modAnim">
        <pc:chgData name="Nguyen, Hung (ILRI)" userId="589bb3de-2365-40c2-a022-227add08eb18" providerId="ADAL" clId="{248F062A-5DF3-44C3-B457-5E419DE3BAEF}" dt="2019-07-29T15:32:08.641" v="251" actId="6549"/>
        <pc:sldMkLst>
          <pc:docMk/>
          <pc:sldMk cId="53472214" sldId="631"/>
        </pc:sldMkLst>
        <pc:spChg chg="mod">
          <ac:chgData name="Nguyen, Hung (ILRI)" userId="589bb3de-2365-40c2-a022-227add08eb18" providerId="ADAL" clId="{248F062A-5DF3-44C3-B457-5E419DE3BAEF}" dt="2019-07-29T15:32:08.641" v="251" actId="6549"/>
          <ac:spMkLst>
            <pc:docMk/>
            <pc:sldMk cId="53472214" sldId="631"/>
            <ac:spMk id="4" creationId="{CE3B2FD7-F171-4343-B86B-B7291715B6FB}"/>
          </ac:spMkLst>
        </pc:spChg>
      </pc:sldChg>
      <pc:sldChg chg="delSp modSp">
        <pc:chgData name="Nguyen, Hung (ILRI)" userId="589bb3de-2365-40c2-a022-227add08eb18" providerId="ADAL" clId="{248F062A-5DF3-44C3-B457-5E419DE3BAEF}" dt="2019-07-29T15:34:09.194" v="304" actId="1076"/>
        <pc:sldMkLst>
          <pc:docMk/>
          <pc:sldMk cId="2572327036" sldId="800"/>
        </pc:sldMkLst>
        <pc:spChg chg="mod">
          <ac:chgData name="Nguyen, Hung (ILRI)" userId="589bb3de-2365-40c2-a022-227add08eb18" providerId="ADAL" clId="{248F062A-5DF3-44C3-B457-5E419DE3BAEF}" dt="2019-07-29T15:34:09.194" v="304" actId="1076"/>
          <ac:spMkLst>
            <pc:docMk/>
            <pc:sldMk cId="2572327036" sldId="800"/>
            <ac:spMk id="12" creationId="{00000000-0000-0000-0000-000000000000}"/>
          </ac:spMkLst>
        </pc:spChg>
        <pc:picChg chg="del">
          <ac:chgData name="Nguyen, Hung (ILRI)" userId="589bb3de-2365-40c2-a022-227add08eb18" providerId="ADAL" clId="{248F062A-5DF3-44C3-B457-5E419DE3BAEF}" dt="2019-07-29T15:33:50.969" v="280" actId="478"/>
          <ac:picMkLst>
            <pc:docMk/>
            <pc:sldMk cId="2572327036" sldId="800"/>
            <ac:picMk id="8" creationId="{00000000-0000-0000-0000-000000000000}"/>
          </ac:picMkLst>
        </pc:picChg>
        <pc:picChg chg="del mod">
          <ac:chgData name="Nguyen, Hung (ILRI)" userId="589bb3de-2365-40c2-a022-227add08eb18" providerId="ADAL" clId="{248F062A-5DF3-44C3-B457-5E419DE3BAEF}" dt="2019-07-29T15:33:50.969" v="280" actId="478"/>
          <ac:picMkLst>
            <pc:docMk/>
            <pc:sldMk cId="2572327036" sldId="800"/>
            <ac:picMk id="9" creationId="{FBF9CB94-94E0-45D7-95D4-5F19FD88EF1D}"/>
          </ac:picMkLst>
        </pc:picChg>
        <pc:picChg chg="del">
          <ac:chgData name="Nguyen, Hung (ILRI)" userId="589bb3de-2365-40c2-a022-227add08eb18" providerId="ADAL" clId="{248F062A-5DF3-44C3-B457-5E419DE3BAEF}" dt="2019-07-29T15:33:50.969" v="280" actId="478"/>
          <ac:picMkLst>
            <pc:docMk/>
            <pc:sldMk cId="2572327036" sldId="800"/>
            <ac:picMk id="13" creationId="{DAC2B758-2834-4794-B5AA-E7229EBA8D0A}"/>
          </ac:picMkLst>
        </pc:picChg>
        <pc:picChg chg="del mod">
          <ac:chgData name="Nguyen, Hung (ILRI)" userId="589bb3de-2365-40c2-a022-227add08eb18" providerId="ADAL" clId="{248F062A-5DF3-44C3-B457-5E419DE3BAEF}" dt="2019-07-29T15:33:50.969" v="280" actId="478"/>
          <ac:picMkLst>
            <pc:docMk/>
            <pc:sldMk cId="2572327036" sldId="800"/>
            <ac:picMk id="16" creationId="{E83D9E68-B358-4923-956A-61B44CC68C23}"/>
          </ac:picMkLst>
        </pc:picChg>
      </pc:sldChg>
      <pc:sldChg chg="delSp delAnim">
        <pc:chgData name="Nguyen, Hung (ILRI)" userId="589bb3de-2365-40c2-a022-227add08eb18" providerId="ADAL" clId="{248F062A-5DF3-44C3-B457-5E419DE3BAEF}" dt="2019-07-29T15:32:42.883" v="254" actId="478"/>
        <pc:sldMkLst>
          <pc:docMk/>
          <pc:sldMk cId="3071408323" sldId="816"/>
        </pc:sldMkLst>
        <pc:spChg chg="del">
          <ac:chgData name="Nguyen, Hung (ILRI)" userId="589bb3de-2365-40c2-a022-227add08eb18" providerId="ADAL" clId="{248F062A-5DF3-44C3-B457-5E419DE3BAEF}" dt="2019-07-29T15:32:38.452" v="252" actId="478"/>
          <ac:spMkLst>
            <pc:docMk/>
            <pc:sldMk cId="3071408323" sldId="816"/>
            <ac:spMk id="32" creationId="{A611620F-B8AB-48F7-8412-474D6FF09B7B}"/>
          </ac:spMkLst>
        </pc:spChg>
        <pc:spChg chg="del">
          <ac:chgData name="Nguyen, Hung (ILRI)" userId="589bb3de-2365-40c2-a022-227add08eb18" providerId="ADAL" clId="{248F062A-5DF3-44C3-B457-5E419DE3BAEF}" dt="2019-07-29T15:32:40.855" v="253" actId="478"/>
          <ac:spMkLst>
            <pc:docMk/>
            <pc:sldMk cId="3071408323" sldId="816"/>
            <ac:spMk id="34" creationId="{2DC4B3AC-6AAD-4871-A305-9214E5027890}"/>
          </ac:spMkLst>
        </pc:spChg>
        <pc:spChg chg="del">
          <ac:chgData name="Nguyen, Hung (ILRI)" userId="589bb3de-2365-40c2-a022-227add08eb18" providerId="ADAL" clId="{248F062A-5DF3-44C3-B457-5E419DE3BAEF}" dt="2019-07-29T15:32:42.883" v="254" actId="478"/>
          <ac:spMkLst>
            <pc:docMk/>
            <pc:sldMk cId="3071408323" sldId="816"/>
            <ac:spMk id="35" creationId="{F6A4920F-FD87-4BEC-9A93-6C658F1D8935}"/>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Macintosh%20HD:Users:deliagrace:Desktop:Projects%20Open:zoomap:FERG_estimates:FERG_estimates_all-age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Macintosh%20HD:Users:deliagrace:Desktop:Projects%20Open:zoomap:FERG_estimates:FERG_estimates_all-age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roesel\Desktop\SFFF%20Cambodia\SLR_Cambodia_complete_9Nov2017.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'FBD Daly'!$O$53</c:f>
              <c:strCache>
                <c:ptCount val="1"/>
                <c:pt idx="0">
                  <c:v>Microbial</c:v>
                </c:pt>
              </c:strCache>
            </c:strRef>
          </c:tx>
          <c:invertIfNegative val="0"/>
          <c:cat>
            <c:strRef>
              <c:f>'FBD Daly'!$P$52:$S$52</c:f>
              <c:strCache>
                <c:ptCount val="4"/>
                <c:pt idx="0">
                  <c:v>Asia</c:v>
                </c:pt>
                <c:pt idx="1">
                  <c:v>Africa</c:v>
                </c:pt>
                <c:pt idx="2">
                  <c:v>Other developing</c:v>
                </c:pt>
                <c:pt idx="3">
                  <c:v>Developed</c:v>
                </c:pt>
              </c:strCache>
            </c:strRef>
          </c:cat>
          <c:val>
            <c:numRef>
              <c:f>'FBD Daly'!$P$53:$S$53</c:f>
              <c:numCache>
                <c:formatCode>#,##0</c:formatCode>
                <c:ptCount val="4"/>
                <c:pt idx="0">
                  <c:v>12849170</c:v>
                </c:pt>
                <c:pt idx="1">
                  <c:v>8596015</c:v>
                </c:pt>
                <c:pt idx="2">
                  <c:v>3425891</c:v>
                </c:pt>
                <c:pt idx="3">
                  <c:v>531407</c:v>
                </c:pt>
              </c:numCache>
            </c:numRef>
          </c:val>
          <c:extLst>
            <c:ext xmlns:c16="http://schemas.microsoft.com/office/drawing/2014/chart" uri="{C3380CC4-5D6E-409C-BE32-E72D297353CC}">
              <c16:uniqueId val="{00000000-67B9-4C8D-B032-6051B59A8A85}"/>
            </c:ext>
          </c:extLst>
        </c:ser>
        <c:ser>
          <c:idx val="1"/>
          <c:order val="1"/>
          <c:tx>
            <c:strRef>
              <c:f>'FBD Daly'!$O$54</c:f>
              <c:strCache>
                <c:ptCount val="1"/>
                <c:pt idx="0">
                  <c:v>Helminths</c:v>
                </c:pt>
              </c:strCache>
            </c:strRef>
          </c:tx>
          <c:invertIfNegative val="0"/>
          <c:cat>
            <c:strRef>
              <c:f>'FBD Daly'!$P$52:$S$52</c:f>
              <c:strCache>
                <c:ptCount val="4"/>
                <c:pt idx="0">
                  <c:v>Asia</c:v>
                </c:pt>
                <c:pt idx="1">
                  <c:v>Africa</c:v>
                </c:pt>
                <c:pt idx="2">
                  <c:v>Other developing</c:v>
                </c:pt>
                <c:pt idx="3">
                  <c:v>Developed</c:v>
                </c:pt>
              </c:strCache>
            </c:strRef>
          </c:cat>
          <c:val>
            <c:numRef>
              <c:f>'FBD Daly'!$P$54:$S$54</c:f>
              <c:numCache>
                <c:formatCode>#,##0</c:formatCode>
                <c:ptCount val="4"/>
                <c:pt idx="0">
                  <c:v>3734460</c:v>
                </c:pt>
                <c:pt idx="1">
                  <c:v>1578386</c:v>
                </c:pt>
                <c:pt idx="2">
                  <c:v>430489</c:v>
                </c:pt>
                <c:pt idx="3">
                  <c:v>35614</c:v>
                </c:pt>
              </c:numCache>
            </c:numRef>
          </c:val>
          <c:extLst>
            <c:ext xmlns:c16="http://schemas.microsoft.com/office/drawing/2014/chart" uri="{C3380CC4-5D6E-409C-BE32-E72D297353CC}">
              <c16:uniqueId val="{00000001-67B9-4C8D-B032-6051B59A8A85}"/>
            </c:ext>
          </c:extLst>
        </c:ser>
        <c:ser>
          <c:idx val="2"/>
          <c:order val="2"/>
          <c:tx>
            <c:strRef>
              <c:f>'FBD Daly'!$O$55</c:f>
              <c:strCache>
                <c:ptCount val="1"/>
                <c:pt idx="0">
                  <c:v>Aflatoxins</c:v>
                </c:pt>
              </c:strCache>
            </c:strRef>
          </c:tx>
          <c:spPr>
            <a:solidFill>
              <a:srgbClr val="FFFF00"/>
            </a:solidFill>
          </c:spPr>
          <c:invertIfNegative val="0"/>
          <c:cat>
            <c:strRef>
              <c:f>'FBD Daly'!$P$52:$S$52</c:f>
              <c:strCache>
                <c:ptCount val="4"/>
                <c:pt idx="0">
                  <c:v>Asia</c:v>
                </c:pt>
                <c:pt idx="1">
                  <c:v>Africa</c:v>
                </c:pt>
                <c:pt idx="2">
                  <c:v>Other developing</c:v>
                </c:pt>
                <c:pt idx="3">
                  <c:v>Developed</c:v>
                </c:pt>
              </c:strCache>
            </c:strRef>
          </c:cat>
          <c:val>
            <c:numRef>
              <c:f>'FBD Daly'!$P$55:$S$55</c:f>
              <c:numCache>
                <c:formatCode>#,##0</c:formatCode>
                <c:ptCount val="4"/>
                <c:pt idx="0">
                  <c:v>401669</c:v>
                </c:pt>
                <c:pt idx="1">
                  <c:v>127730</c:v>
                </c:pt>
                <c:pt idx="2">
                  <c:v>40817</c:v>
                </c:pt>
                <c:pt idx="3">
                  <c:v>4495</c:v>
                </c:pt>
              </c:numCache>
            </c:numRef>
          </c:val>
          <c:extLst>
            <c:ext xmlns:c16="http://schemas.microsoft.com/office/drawing/2014/chart" uri="{C3380CC4-5D6E-409C-BE32-E72D297353CC}">
              <c16:uniqueId val="{00000002-67B9-4C8D-B032-6051B59A8A85}"/>
            </c:ext>
          </c:extLst>
        </c:ser>
        <c:ser>
          <c:idx val="3"/>
          <c:order val="3"/>
          <c:tx>
            <c:strRef>
              <c:f>'FBD Daly'!$O$56</c:f>
              <c:strCache>
                <c:ptCount val="1"/>
                <c:pt idx="0">
                  <c:v>Other toxins</c:v>
                </c:pt>
              </c:strCache>
            </c:strRef>
          </c:tx>
          <c:invertIfNegative val="0"/>
          <c:cat>
            <c:strRef>
              <c:f>'FBD Daly'!$P$52:$S$52</c:f>
              <c:strCache>
                <c:ptCount val="4"/>
                <c:pt idx="0">
                  <c:v>Asia</c:v>
                </c:pt>
                <c:pt idx="1">
                  <c:v>Africa</c:v>
                </c:pt>
                <c:pt idx="2">
                  <c:v>Other developing</c:v>
                </c:pt>
                <c:pt idx="3">
                  <c:v>Developed</c:v>
                </c:pt>
              </c:strCache>
            </c:strRef>
          </c:cat>
          <c:val>
            <c:numRef>
              <c:f>'FBD Daly'!$P$56:$S$56</c:f>
              <c:numCache>
                <c:formatCode>#,##0</c:formatCode>
                <c:ptCount val="4"/>
                <c:pt idx="0">
                  <c:v>208309</c:v>
                </c:pt>
                <c:pt idx="1">
                  <c:v>19819</c:v>
                </c:pt>
                <c:pt idx="2">
                  <c:v>12842</c:v>
                </c:pt>
                <c:pt idx="3">
                  <c:v>14146</c:v>
                </c:pt>
              </c:numCache>
            </c:numRef>
          </c:val>
          <c:extLst>
            <c:ext xmlns:c16="http://schemas.microsoft.com/office/drawing/2014/chart" uri="{C3380CC4-5D6E-409C-BE32-E72D297353CC}">
              <c16:uniqueId val="{00000003-67B9-4C8D-B032-6051B59A8A85}"/>
            </c:ext>
          </c:extLst>
        </c:ser>
        <c:dLbls>
          <c:showLegendKey val="0"/>
          <c:showVal val="0"/>
          <c:showCatName val="0"/>
          <c:showSerName val="0"/>
          <c:showPercent val="0"/>
          <c:showBubbleSize val="0"/>
        </c:dLbls>
        <c:gapWidth val="150"/>
        <c:overlap val="100"/>
        <c:axId val="230665608"/>
        <c:axId val="6919816"/>
      </c:barChart>
      <c:catAx>
        <c:axId val="230665608"/>
        <c:scaling>
          <c:orientation val="minMax"/>
        </c:scaling>
        <c:delete val="0"/>
        <c:axPos val="b"/>
        <c:numFmt formatCode="General" sourceLinked="0"/>
        <c:majorTickMark val="out"/>
        <c:minorTickMark val="none"/>
        <c:tickLblPos val="nextTo"/>
        <c:txPr>
          <a:bodyPr/>
          <a:lstStyle/>
          <a:p>
            <a:pPr>
              <a:defRPr sz="1600" b="1" i="0"/>
            </a:pPr>
            <a:endParaRPr lang="en-US"/>
          </a:p>
        </c:txPr>
        <c:crossAx val="6919816"/>
        <c:crosses val="autoZero"/>
        <c:auto val="1"/>
        <c:lblAlgn val="ctr"/>
        <c:lblOffset val="100"/>
        <c:noMultiLvlLbl val="0"/>
      </c:catAx>
      <c:valAx>
        <c:axId val="6919816"/>
        <c:scaling>
          <c:orientation val="minMax"/>
        </c:scaling>
        <c:delete val="0"/>
        <c:axPos val="l"/>
        <c:majorGridlines/>
        <c:numFmt formatCode="#,##0" sourceLinked="1"/>
        <c:majorTickMark val="out"/>
        <c:minorTickMark val="none"/>
        <c:tickLblPos val="nextTo"/>
        <c:crossAx val="230665608"/>
        <c:crosses val="autoZero"/>
        <c:crossBetween val="between"/>
      </c:valAx>
    </c:plotArea>
    <c:legend>
      <c:legendPos val="r"/>
      <c:layout>
        <c:manualLayout>
          <c:xMode val="edge"/>
          <c:yMode val="edge"/>
          <c:x val="0.80664582368380422"/>
          <c:y val="0.35411901381179817"/>
          <c:w val="0.19008620245998661"/>
          <c:h val="0.25897508713050216"/>
        </c:manualLayout>
      </c:layout>
      <c:overlay val="0"/>
      <c:txPr>
        <a:bodyPr/>
        <a:lstStyle/>
        <a:p>
          <a:pPr>
            <a:defRPr sz="1600" b="1" i="0"/>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cat>
            <c:strRef>
              <c:f>'FBD Daly'!$V$53:$V$54</c:f>
              <c:strCache>
                <c:ptCount val="2"/>
                <c:pt idx="0">
                  <c:v>zoonoses</c:v>
                </c:pt>
                <c:pt idx="1">
                  <c:v>non zoonoses</c:v>
                </c:pt>
              </c:strCache>
            </c:strRef>
          </c:cat>
          <c:val>
            <c:numRef>
              <c:f>'FBD Daly'!$W$53:$W$54</c:f>
              <c:numCache>
                <c:formatCode>General</c:formatCode>
                <c:ptCount val="2"/>
                <c:pt idx="0">
                  <c:v>18509451</c:v>
                </c:pt>
                <c:pt idx="1">
                  <c:v>11625477</c:v>
                </c:pt>
              </c:numCache>
            </c:numRef>
          </c:val>
          <c:extLst>
            <c:ext xmlns:c16="http://schemas.microsoft.com/office/drawing/2014/chart" uri="{C3380CC4-5D6E-409C-BE32-E72D297353CC}">
              <c16:uniqueId val="{00000000-CD6F-4CE2-A1DC-1F52C57A5C36}"/>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04522803486226"/>
          <c:y val="0.27610824509005299"/>
          <c:w val="0.36787858785308097"/>
          <c:h val="0.44778350981989301"/>
        </c:manualLayout>
      </c:layout>
      <c:overlay val="0"/>
      <c:txPr>
        <a:bodyPr/>
        <a:lstStyle/>
        <a:p>
          <a:pPr>
            <a:defRPr sz="1400" b="1" i="0"/>
          </a:pPr>
          <a:endParaRPr lang="en-US"/>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en-GB" sz="4400" b="0" i="0" u="none" strike="noStrike" kern="1200" baseline="0">
                <a:solidFill>
                  <a:prstClr val="black"/>
                </a:solidFill>
                <a:effectLst/>
                <a:latin typeface="+mj-lt"/>
                <a:ea typeface="+mj-ea"/>
                <a:cs typeface="+mj-cs"/>
              </a:defRPr>
            </a:pPr>
            <a:r>
              <a:rPr lang="en-GB" sz="4400" b="0" i="0" u="none" strike="noStrike" kern="1200" baseline="0" dirty="0">
                <a:solidFill>
                  <a:schemeClr val="tx1"/>
                </a:solidFill>
                <a:effectLst/>
                <a:latin typeface="+mj-lt"/>
                <a:ea typeface="+mj-ea"/>
                <a:cs typeface="+mj-cs"/>
              </a:rPr>
              <a:t>International, peer-reviewed journal publications between 1990 and June 2017</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lang="en-GB" sz="4400" b="0" i="0" u="none" strike="noStrike" kern="1200" baseline="0">
              <a:solidFill>
                <a:prstClr val="black"/>
              </a:solidFill>
              <a:effectLst/>
              <a:latin typeface="+mj-lt"/>
              <a:ea typeface="+mj-ea"/>
              <a:cs typeface="+mj-cs"/>
            </a:defRPr>
          </a:pPr>
          <a:endParaRPr lang="en-US"/>
        </a:p>
      </c:txPr>
    </c:title>
    <c:autoTitleDeleted val="0"/>
    <c:plotArea>
      <c:layout/>
      <c:barChart>
        <c:barDir val="col"/>
        <c:grouping val="clustered"/>
        <c:varyColors val="0"/>
        <c:ser>
          <c:idx val="0"/>
          <c:order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Sheet6!$A$1:$A$18</c:f>
              <c:strCache>
                <c:ptCount val="18"/>
                <c:pt idx="0">
                  <c:v>1 Jan 1990 - 31 Dec 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 (until 30 June)</c:v>
                </c:pt>
              </c:strCache>
            </c:strRef>
          </c:cat>
          <c:val>
            <c:numRef>
              <c:f>Sheet6!$B$1:$B$18</c:f>
              <c:numCache>
                <c:formatCode>General</c:formatCode>
                <c:ptCount val="18"/>
                <c:pt idx="0">
                  <c:v>0</c:v>
                </c:pt>
                <c:pt idx="1">
                  <c:v>1</c:v>
                </c:pt>
                <c:pt idx="2">
                  <c:v>0</c:v>
                </c:pt>
                <c:pt idx="3">
                  <c:v>1</c:v>
                </c:pt>
                <c:pt idx="4">
                  <c:v>1</c:v>
                </c:pt>
                <c:pt idx="5">
                  <c:v>0</c:v>
                </c:pt>
                <c:pt idx="6">
                  <c:v>0</c:v>
                </c:pt>
                <c:pt idx="7">
                  <c:v>1</c:v>
                </c:pt>
                <c:pt idx="8">
                  <c:v>1</c:v>
                </c:pt>
                <c:pt idx="9">
                  <c:v>1</c:v>
                </c:pt>
                <c:pt idx="10">
                  <c:v>4</c:v>
                </c:pt>
                <c:pt idx="11">
                  <c:v>1</c:v>
                </c:pt>
                <c:pt idx="12">
                  <c:v>2</c:v>
                </c:pt>
                <c:pt idx="13">
                  <c:v>1</c:v>
                </c:pt>
                <c:pt idx="14">
                  <c:v>4</c:v>
                </c:pt>
                <c:pt idx="15">
                  <c:v>0</c:v>
                </c:pt>
                <c:pt idx="16">
                  <c:v>6</c:v>
                </c:pt>
                <c:pt idx="17">
                  <c:v>1</c:v>
                </c:pt>
              </c:numCache>
            </c:numRef>
          </c:val>
          <c:extLst>
            <c:ext xmlns:c16="http://schemas.microsoft.com/office/drawing/2014/chart" uri="{C3380CC4-5D6E-409C-BE32-E72D297353CC}">
              <c16:uniqueId val="{00000000-8BDC-4374-A171-ED00521F8EB9}"/>
            </c:ext>
          </c:extLst>
        </c:ser>
        <c:dLbls>
          <c:dLblPos val="inEnd"/>
          <c:showLegendKey val="0"/>
          <c:showVal val="1"/>
          <c:showCatName val="0"/>
          <c:showSerName val="0"/>
          <c:showPercent val="0"/>
          <c:showBubbleSize val="0"/>
        </c:dLbls>
        <c:gapWidth val="41"/>
        <c:axId val="-253913248"/>
        <c:axId val="-253918144"/>
      </c:barChart>
      <c:catAx>
        <c:axId val="-2539132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n-US"/>
          </a:p>
        </c:txPr>
        <c:crossAx val="-253918144"/>
        <c:crosses val="autoZero"/>
        <c:auto val="1"/>
        <c:lblAlgn val="ctr"/>
        <c:lblOffset val="100"/>
        <c:noMultiLvlLbl val="0"/>
      </c:catAx>
      <c:valAx>
        <c:axId val="-253918144"/>
        <c:scaling>
          <c:orientation val="minMax"/>
        </c:scaling>
        <c:delete val="1"/>
        <c:axPos val="l"/>
        <c:numFmt formatCode="General" sourceLinked="1"/>
        <c:majorTickMark val="none"/>
        <c:minorTickMark val="none"/>
        <c:tickLblPos val="nextTo"/>
        <c:crossAx val="-253913248"/>
        <c:crosses val="autoZero"/>
        <c:crossBetween val="between"/>
        <c:majorUnit val="1"/>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3036888" cy="455613"/>
          </a:xfrm>
          <a:prstGeom prst="rect">
            <a:avLst/>
          </a:prstGeom>
          <a:noFill/>
          <a:ln w="9525">
            <a:noFill/>
            <a:miter lim="800000"/>
            <a:headEnd/>
            <a:tailEnd/>
          </a:ln>
          <a:effectLst/>
        </p:spPr>
        <p:txBody>
          <a:bodyPr vert="horz" wrap="square" lIns="91147" tIns="45574" rIns="91147" bIns="45574" numCol="1" anchor="t"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124931" name="Rectangle 3"/>
          <p:cNvSpPr>
            <a:spLocks noGrp="1" noChangeArrowheads="1"/>
          </p:cNvSpPr>
          <p:nvPr>
            <p:ph type="dt" sz="quarter" idx="1"/>
          </p:nvPr>
        </p:nvSpPr>
        <p:spPr bwMode="auto">
          <a:xfrm>
            <a:off x="3948113" y="0"/>
            <a:ext cx="3036887" cy="455613"/>
          </a:xfrm>
          <a:prstGeom prst="rect">
            <a:avLst/>
          </a:prstGeom>
          <a:noFill/>
          <a:ln w="9525">
            <a:noFill/>
            <a:miter lim="800000"/>
            <a:headEnd/>
            <a:tailEnd/>
          </a:ln>
          <a:effectLst/>
        </p:spPr>
        <p:txBody>
          <a:bodyPr vert="horz" wrap="square" lIns="91147" tIns="45574" rIns="91147" bIns="45574" numCol="1" anchor="t" anchorCtr="0" compatLnSpc="1">
            <a:prstTxWarp prst="textNoShape">
              <a:avLst/>
            </a:prstTxWarp>
          </a:bodyPr>
          <a:lstStyle>
            <a:lvl1pPr algn="r" eaLnBrk="0" hangingPunct="0">
              <a:defRPr sz="1200">
                <a:latin typeface="Times" pitchFamily="18" charset="0"/>
                <a:ea typeface="+mn-ea"/>
                <a:cs typeface="+mn-cs"/>
              </a:defRPr>
            </a:lvl1pPr>
          </a:lstStyle>
          <a:p>
            <a:pPr>
              <a:defRPr/>
            </a:pPr>
            <a:endParaRPr lang="en-US"/>
          </a:p>
        </p:txBody>
      </p:sp>
      <p:sp>
        <p:nvSpPr>
          <p:cNvPr id="124932" name="Rectangle 4"/>
          <p:cNvSpPr>
            <a:spLocks noGrp="1" noChangeArrowheads="1"/>
          </p:cNvSpPr>
          <p:nvPr>
            <p:ph type="ftr" sz="quarter" idx="2"/>
          </p:nvPr>
        </p:nvSpPr>
        <p:spPr bwMode="auto">
          <a:xfrm>
            <a:off x="0" y="8815388"/>
            <a:ext cx="3036888" cy="455612"/>
          </a:xfrm>
          <a:prstGeom prst="rect">
            <a:avLst/>
          </a:prstGeom>
          <a:noFill/>
          <a:ln w="9525">
            <a:noFill/>
            <a:miter lim="800000"/>
            <a:headEnd/>
            <a:tailEnd/>
          </a:ln>
          <a:effectLst/>
        </p:spPr>
        <p:txBody>
          <a:bodyPr vert="horz" wrap="square" lIns="91147" tIns="45574" rIns="91147" bIns="45574" numCol="1" anchor="b"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124933" name="Rectangle 5"/>
          <p:cNvSpPr>
            <a:spLocks noGrp="1" noChangeArrowheads="1"/>
          </p:cNvSpPr>
          <p:nvPr>
            <p:ph type="sldNum" sz="quarter" idx="3"/>
          </p:nvPr>
        </p:nvSpPr>
        <p:spPr bwMode="auto">
          <a:xfrm>
            <a:off x="3948113" y="8815388"/>
            <a:ext cx="3036887" cy="455612"/>
          </a:xfrm>
          <a:prstGeom prst="rect">
            <a:avLst/>
          </a:prstGeom>
          <a:noFill/>
          <a:ln w="9525">
            <a:noFill/>
            <a:miter lim="800000"/>
            <a:headEnd/>
            <a:tailEnd/>
          </a:ln>
          <a:effectLst/>
        </p:spPr>
        <p:txBody>
          <a:bodyPr vert="horz" wrap="square" lIns="91147" tIns="45574" rIns="91147" bIns="45574" numCol="1" anchor="b" anchorCtr="0" compatLnSpc="1">
            <a:prstTxWarp prst="textNoShape">
              <a:avLst/>
            </a:prstTxWarp>
          </a:bodyPr>
          <a:lstStyle>
            <a:lvl1pPr algn="r" eaLnBrk="0" hangingPunct="0">
              <a:defRPr sz="1200">
                <a:latin typeface="Times" pitchFamily="18" charset="0"/>
                <a:ea typeface="+mn-ea"/>
                <a:cs typeface="+mn-cs"/>
              </a:defRPr>
            </a:lvl1pPr>
          </a:lstStyle>
          <a:p>
            <a:pPr>
              <a:defRPr/>
            </a:pPr>
            <a:fld id="{1F323ABF-5E61-4ACA-B557-ABD155C3CFEA}" type="slidenum">
              <a:rPr lang="en-US"/>
              <a:pPr>
                <a:defRPr/>
              </a:pPr>
              <a:t>‹#›</a:t>
            </a:fld>
            <a:endParaRPr lang="en-US"/>
          </a:p>
        </p:txBody>
      </p:sp>
    </p:spTree>
    <p:extLst>
      <p:ext uri="{BB962C8B-B14F-4D97-AF65-F5344CB8AC3E}">
        <p14:creationId xmlns:p14="http://schemas.microsoft.com/office/powerpoint/2010/main" val="2045725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1026"/>
          <p:cNvSpPr>
            <a:spLocks noGrp="1" noChangeArrowheads="1"/>
          </p:cNvSpPr>
          <p:nvPr>
            <p:ph type="hdr" sz="quarter"/>
          </p:nvPr>
        </p:nvSpPr>
        <p:spPr bwMode="auto">
          <a:xfrm>
            <a:off x="0" y="0"/>
            <a:ext cx="3036888" cy="455613"/>
          </a:xfrm>
          <a:prstGeom prst="rect">
            <a:avLst/>
          </a:prstGeom>
          <a:noFill/>
          <a:ln w="9525">
            <a:noFill/>
            <a:miter lim="800000"/>
            <a:headEnd/>
            <a:tailEnd/>
          </a:ln>
          <a:effectLst/>
        </p:spPr>
        <p:txBody>
          <a:bodyPr vert="horz" wrap="square" lIns="91147" tIns="45574" rIns="91147" bIns="45574" numCol="1" anchor="t"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129027" name="Rectangle 1027"/>
          <p:cNvSpPr>
            <a:spLocks noGrp="1" noChangeArrowheads="1"/>
          </p:cNvSpPr>
          <p:nvPr>
            <p:ph type="dt" idx="1"/>
          </p:nvPr>
        </p:nvSpPr>
        <p:spPr bwMode="auto">
          <a:xfrm>
            <a:off x="3948113" y="0"/>
            <a:ext cx="3036887" cy="455613"/>
          </a:xfrm>
          <a:prstGeom prst="rect">
            <a:avLst/>
          </a:prstGeom>
          <a:noFill/>
          <a:ln w="9525">
            <a:noFill/>
            <a:miter lim="800000"/>
            <a:headEnd/>
            <a:tailEnd/>
          </a:ln>
          <a:effectLst/>
        </p:spPr>
        <p:txBody>
          <a:bodyPr vert="horz" wrap="square" lIns="91147" tIns="45574" rIns="91147" bIns="45574" numCol="1" anchor="t" anchorCtr="0" compatLnSpc="1">
            <a:prstTxWarp prst="textNoShape">
              <a:avLst/>
            </a:prstTxWarp>
          </a:bodyPr>
          <a:lstStyle>
            <a:lvl1pPr algn="r" eaLnBrk="0" hangingPunct="0">
              <a:defRPr sz="1200">
                <a:latin typeface="Times" pitchFamily="18" charset="0"/>
                <a:ea typeface="+mn-ea"/>
                <a:cs typeface="+mn-cs"/>
              </a:defRPr>
            </a:lvl1pPr>
          </a:lstStyle>
          <a:p>
            <a:pPr>
              <a:defRPr/>
            </a:pPr>
            <a:endParaRPr lang="en-US"/>
          </a:p>
        </p:txBody>
      </p:sp>
      <p:sp>
        <p:nvSpPr>
          <p:cNvPr id="19460" name="Rectangle 1028"/>
          <p:cNvSpPr>
            <a:spLocks noGrp="1" noRot="1" noChangeAspect="1" noChangeArrowheads="1" noTextEdit="1"/>
          </p:cNvSpPr>
          <p:nvPr>
            <p:ph type="sldImg" idx="2"/>
          </p:nvPr>
        </p:nvSpPr>
        <p:spPr bwMode="auto">
          <a:xfrm>
            <a:off x="1162050" y="684213"/>
            <a:ext cx="4660900" cy="3495675"/>
          </a:xfrm>
          <a:prstGeom prst="rect">
            <a:avLst/>
          </a:prstGeom>
          <a:noFill/>
          <a:ln w="9525">
            <a:solidFill>
              <a:srgbClr val="000000"/>
            </a:solidFill>
            <a:miter lim="800000"/>
            <a:headEnd/>
            <a:tailEnd/>
          </a:ln>
        </p:spPr>
      </p:sp>
      <p:sp>
        <p:nvSpPr>
          <p:cNvPr id="129029" name="Rectangle 1029"/>
          <p:cNvSpPr>
            <a:spLocks noGrp="1" noChangeArrowheads="1"/>
          </p:cNvSpPr>
          <p:nvPr>
            <p:ph type="body" sz="quarter" idx="3"/>
          </p:nvPr>
        </p:nvSpPr>
        <p:spPr bwMode="auto">
          <a:xfrm>
            <a:off x="911225" y="4406900"/>
            <a:ext cx="5162550" cy="4179888"/>
          </a:xfrm>
          <a:prstGeom prst="rect">
            <a:avLst/>
          </a:prstGeom>
          <a:noFill/>
          <a:ln w="9525">
            <a:noFill/>
            <a:miter lim="800000"/>
            <a:headEnd/>
            <a:tailEnd/>
          </a:ln>
          <a:effectLst/>
        </p:spPr>
        <p:txBody>
          <a:bodyPr vert="horz" wrap="square" lIns="91147" tIns="45574" rIns="91147" bIns="4557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9030" name="Rectangle 1030"/>
          <p:cNvSpPr>
            <a:spLocks noGrp="1" noChangeArrowheads="1"/>
          </p:cNvSpPr>
          <p:nvPr>
            <p:ph type="ftr" sz="quarter" idx="4"/>
          </p:nvPr>
        </p:nvSpPr>
        <p:spPr bwMode="auto">
          <a:xfrm>
            <a:off x="0" y="8815388"/>
            <a:ext cx="3036888" cy="455612"/>
          </a:xfrm>
          <a:prstGeom prst="rect">
            <a:avLst/>
          </a:prstGeom>
          <a:noFill/>
          <a:ln w="9525">
            <a:noFill/>
            <a:miter lim="800000"/>
            <a:headEnd/>
            <a:tailEnd/>
          </a:ln>
          <a:effectLst/>
        </p:spPr>
        <p:txBody>
          <a:bodyPr vert="horz" wrap="square" lIns="91147" tIns="45574" rIns="91147" bIns="45574" numCol="1" anchor="b"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129031" name="Rectangle 1031"/>
          <p:cNvSpPr>
            <a:spLocks noGrp="1" noChangeArrowheads="1"/>
          </p:cNvSpPr>
          <p:nvPr>
            <p:ph type="sldNum" sz="quarter" idx="5"/>
          </p:nvPr>
        </p:nvSpPr>
        <p:spPr bwMode="auto">
          <a:xfrm>
            <a:off x="3948113" y="8815388"/>
            <a:ext cx="3036887" cy="455612"/>
          </a:xfrm>
          <a:prstGeom prst="rect">
            <a:avLst/>
          </a:prstGeom>
          <a:noFill/>
          <a:ln w="9525">
            <a:noFill/>
            <a:miter lim="800000"/>
            <a:headEnd/>
            <a:tailEnd/>
          </a:ln>
          <a:effectLst/>
        </p:spPr>
        <p:txBody>
          <a:bodyPr vert="horz" wrap="square" lIns="91147" tIns="45574" rIns="91147" bIns="45574" numCol="1" anchor="b" anchorCtr="0" compatLnSpc="1">
            <a:prstTxWarp prst="textNoShape">
              <a:avLst/>
            </a:prstTxWarp>
          </a:bodyPr>
          <a:lstStyle>
            <a:lvl1pPr algn="r" eaLnBrk="0" hangingPunct="0">
              <a:defRPr sz="1200">
                <a:latin typeface="Times" pitchFamily="18" charset="0"/>
                <a:ea typeface="+mn-ea"/>
                <a:cs typeface="+mn-cs"/>
              </a:defRPr>
            </a:lvl1pPr>
          </a:lstStyle>
          <a:p>
            <a:pPr>
              <a:defRPr/>
            </a:pPr>
            <a:fld id="{DBF332F5-4B36-4A6C-8BE0-80C946B883F1}" type="slidenum">
              <a:rPr lang="en-US"/>
              <a:pPr>
                <a:defRPr/>
              </a:pPr>
              <a:t>‹#›</a:t>
            </a:fld>
            <a:endParaRPr lang="en-US"/>
          </a:p>
        </p:txBody>
      </p:sp>
    </p:spTree>
    <p:extLst>
      <p:ext uri="{BB962C8B-B14F-4D97-AF65-F5344CB8AC3E}">
        <p14:creationId xmlns:p14="http://schemas.microsoft.com/office/powerpoint/2010/main" val="40536091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67D74BA-9241-4FDF-9233-D13516D928C5}"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607171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21</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410570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a:extLst>
              <a:ext uri="{FF2B5EF4-FFF2-40B4-BE49-F238E27FC236}">
                <a16:creationId xmlns:a16="http://schemas.microsoft.com/office/drawing/2014/main" id="{CF050C78-B492-4425-8540-6F9CEF7D3476}"/>
              </a:ext>
            </a:extLst>
          </p:cNvPr>
          <p:cNvSpPr>
            <a:spLocks noGrp="1" noRot="1" noChangeAspect="1" noChangeArrowheads="1" noTextEdit="1"/>
          </p:cNvSpPr>
          <p:nvPr>
            <p:ph type="sldImg"/>
          </p:nvPr>
        </p:nvSpPr>
        <p:spPr>
          <a:ln/>
        </p:spPr>
      </p:sp>
      <p:sp>
        <p:nvSpPr>
          <p:cNvPr id="38914" name="Notes Placeholder 2">
            <a:extLst>
              <a:ext uri="{FF2B5EF4-FFF2-40B4-BE49-F238E27FC236}">
                <a16:creationId xmlns:a16="http://schemas.microsoft.com/office/drawing/2014/main" id="{300A98A8-CEAD-4EA9-80F9-AF37566C463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s/h participation in markets</a:t>
            </a:r>
          </a:p>
          <a:p>
            <a:endParaRPr lang="en-US" altLang="en-US"/>
          </a:p>
          <a:p>
            <a:endParaRPr lang="en-US" altLang="en-US"/>
          </a:p>
          <a:p>
            <a:r>
              <a:rPr lang="en-US" altLang="en-US"/>
              <a:t>Risk rather than regulatory</a:t>
            </a:r>
          </a:p>
        </p:txBody>
      </p:sp>
      <p:sp>
        <p:nvSpPr>
          <p:cNvPr id="38915" name="Slide Number Placeholder 3">
            <a:extLst>
              <a:ext uri="{FF2B5EF4-FFF2-40B4-BE49-F238E27FC236}">
                <a16:creationId xmlns:a16="http://schemas.microsoft.com/office/drawing/2014/main" id="{BF998DE1-1CE9-4FA7-A269-DBE55D3D5D3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33450" rtl="0" eaLnBrk="1" fontAlgn="base" latinLnBrk="0" hangingPunct="1">
              <a:lnSpc>
                <a:spcPct val="100000"/>
              </a:lnSpc>
              <a:spcBef>
                <a:spcPct val="0"/>
              </a:spcBef>
              <a:spcAft>
                <a:spcPct val="0"/>
              </a:spcAft>
              <a:buClrTx/>
              <a:buSzTx/>
              <a:buFontTx/>
              <a:buNone/>
              <a:tabLst/>
              <a:defRPr/>
            </a:pPr>
            <a:fld id="{9EA1AA05-E9CC-40D3-85A2-CA4C128296D1}"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3345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154D62-D7A5-D248-8B93-7A8623E1000B}" type="slidenum">
              <a:rPr kumimoji="0" lang="en-US" sz="1200" b="0" i="0" u="none" strike="noStrike" kern="1200" cap="none" spc="0" normalizeH="0" baseline="0" noProof="0" smtClean="0">
                <a:ln>
                  <a:noFill/>
                </a:ln>
                <a:solidFill>
                  <a:prstClr val="black"/>
                </a:solidFill>
                <a:effectLst/>
                <a:uLnTx/>
                <a:uFillTx/>
                <a:latin typeface="Calibri"/>
                <a:ea typeface="+mn-ea"/>
                <a:cs typeface="Arial" charset="0"/>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177944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35</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3505629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992188" y="768350"/>
            <a:ext cx="5114925" cy="3836988"/>
          </a:xfrm>
          <a:ln/>
        </p:spPr>
      </p:sp>
      <p:sp>
        <p:nvSpPr>
          <p:cNvPr id="97283" name="Rectangle 3"/>
          <p:cNvSpPr>
            <a:spLocks noGrp="1" noChangeArrowheads="1"/>
          </p:cNvSpPr>
          <p:nvPr>
            <p:ph type="body" idx="1"/>
          </p:nvPr>
        </p:nvSpPr>
        <p:spPr>
          <a:xfrm>
            <a:off x="1183217" y="5286530"/>
            <a:ext cx="4732867" cy="4179811"/>
          </a:xfrm>
        </p:spPr>
        <p:txBody>
          <a:bodyPr/>
          <a:lstStyle/>
          <a:p>
            <a:endParaRPr lang="en-GB">
              <a:latin typeface="Times" charset="0"/>
            </a:endParaRPr>
          </a:p>
        </p:txBody>
      </p:sp>
    </p:spTree>
    <p:extLst>
      <p:ext uri="{BB962C8B-B14F-4D97-AF65-F5344CB8AC3E}">
        <p14:creationId xmlns:p14="http://schemas.microsoft.com/office/powerpoint/2010/main" val="1068219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39</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282862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274" eaLnBrk="0" hangingPunct="0">
              <a:spcBef>
                <a:spcPct val="30000"/>
              </a:spcBef>
              <a:defRPr sz="1100">
                <a:solidFill>
                  <a:schemeClr val="tx1"/>
                </a:solidFill>
                <a:latin typeface="Arial" pitchFamily="34" charset="0"/>
              </a:defRPr>
            </a:lvl1pPr>
            <a:lvl2pPr marL="37570015" indent="-37117870" defTabSz="913274" eaLnBrk="0" hangingPunct="0">
              <a:spcBef>
                <a:spcPct val="30000"/>
              </a:spcBef>
              <a:defRPr sz="1100">
                <a:solidFill>
                  <a:schemeClr val="tx1"/>
                </a:solidFill>
                <a:latin typeface="Arial" pitchFamily="34" charset="0"/>
              </a:defRPr>
            </a:lvl2pPr>
            <a:lvl3pPr marL="1076467" indent="-214096" defTabSz="913274" eaLnBrk="0" hangingPunct="0">
              <a:spcBef>
                <a:spcPct val="30000"/>
              </a:spcBef>
              <a:defRPr sz="1100">
                <a:solidFill>
                  <a:schemeClr val="tx1"/>
                </a:solidFill>
                <a:latin typeface="Arial" pitchFamily="34" charset="0"/>
              </a:defRPr>
            </a:lvl3pPr>
            <a:lvl4pPr marL="1507652" indent="-214096" defTabSz="913274" eaLnBrk="0" hangingPunct="0">
              <a:spcBef>
                <a:spcPct val="30000"/>
              </a:spcBef>
              <a:defRPr sz="1100">
                <a:solidFill>
                  <a:schemeClr val="tx1"/>
                </a:solidFill>
                <a:latin typeface="Arial" pitchFamily="34" charset="0"/>
              </a:defRPr>
            </a:lvl4pPr>
            <a:lvl5pPr marL="1938837" indent="-214096" defTabSz="913274" eaLnBrk="0" hangingPunct="0">
              <a:spcBef>
                <a:spcPct val="30000"/>
              </a:spcBef>
              <a:defRPr sz="1100">
                <a:solidFill>
                  <a:schemeClr val="tx1"/>
                </a:solidFill>
                <a:latin typeface="Arial" pitchFamily="34" charset="0"/>
              </a:defRPr>
            </a:lvl5pPr>
            <a:lvl6pPr marL="2370023" indent="-214096" defTabSz="913274" eaLnBrk="0" fontAlgn="base" hangingPunct="0">
              <a:spcBef>
                <a:spcPct val="30000"/>
              </a:spcBef>
              <a:spcAft>
                <a:spcPct val="0"/>
              </a:spcAft>
              <a:defRPr sz="1100">
                <a:solidFill>
                  <a:schemeClr val="tx1"/>
                </a:solidFill>
                <a:latin typeface="Arial" pitchFamily="34" charset="0"/>
              </a:defRPr>
            </a:lvl6pPr>
            <a:lvl7pPr marL="2801208" indent="-214096" defTabSz="913274" eaLnBrk="0" fontAlgn="base" hangingPunct="0">
              <a:spcBef>
                <a:spcPct val="30000"/>
              </a:spcBef>
              <a:spcAft>
                <a:spcPct val="0"/>
              </a:spcAft>
              <a:defRPr sz="1100">
                <a:solidFill>
                  <a:schemeClr val="tx1"/>
                </a:solidFill>
                <a:latin typeface="Arial" pitchFamily="34" charset="0"/>
              </a:defRPr>
            </a:lvl7pPr>
            <a:lvl8pPr marL="3232393" indent="-214096" defTabSz="913274" eaLnBrk="0" fontAlgn="base" hangingPunct="0">
              <a:spcBef>
                <a:spcPct val="30000"/>
              </a:spcBef>
              <a:spcAft>
                <a:spcPct val="0"/>
              </a:spcAft>
              <a:defRPr sz="1100">
                <a:solidFill>
                  <a:schemeClr val="tx1"/>
                </a:solidFill>
                <a:latin typeface="Arial" pitchFamily="34" charset="0"/>
              </a:defRPr>
            </a:lvl8pPr>
            <a:lvl9pPr marL="3663579" indent="-214096" defTabSz="913274" eaLnBrk="0" fontAlgn="base" hangingPunct="0">
              <a:spcBef>
                <a:spcPct val="30000"/>
              </a:spcBef>
              <a:spcAft>
                <a:spcPct val="0"/>
              </a:spcAft>
              <a:defRPr sz="1100">
                <a:solidFill>
                  <a:schemeClr val="tx1"/>
                </a:solidFill>
                <a:latin typeface="Arial" pitchFamily="34" charset="0"/>
              </a:defRPr>
            </a:lvl9pPr>
          </a:lstStyle>
          <a:p>
            <a:pPr marL="0" marR="0" lvl="0" indent="0" algn="r" defTabSz="913274" rtl="0" eaLnBrk="1" fontAlgn="base" latinLnBrk="0" hangingPunct="1">
              <a:lnSpc>
                <a:spcPct val="100000"/>
              </a:lnSpc>
              <a:spcBef>
                <a:spcPct val="0"/>
              </a:spcBef>
              <a:spcAft>
                <a:spcPct val="0"/>
              </a:spcAft>
              <a:buClrTx/>
              <a:buSzTx/>
              <a:buFontTx/>
              <a:buNone/>
              <a:tabLst/>
              <a:defRPr/>
            </a:pPr>
            <a:fld id="{18FC720A-0FCD-4C1D-BC0C-0438F033AAFD}" type="slidenum">
              <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Arial" charset="0"/>
              </a:rPr>
              <a:pPr marL="0" marR="0" lvl="0" indent="0" algn="r" defTabSz="913274"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Arial" charset="0"/>
            </a:endParaRPr>
          </a:p>
        </p:txBody>
      </p:sp>
      <p:sp>
        <p:nvSpPr>
          <p:cNvPr id="32771" name="Rectangle 2"/>
          <p:cNvSpPr>
            <a:spLocks noGrp="1" noRot="1" noChangeAspect="1" noChangeArrowheads="1" noTextEdit="1"/>
          </p:cNvSpPr>
          <p:nvPr>
            <p:ph type="sldImg"/>
          </p:nvPr>
        </p:nvSpPr>
        <p:spPr>
          <a:xfrm>
            <a:off x="1181100" y="674688"/>
            <a:ext cx="4572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eaLnBrk="1" hangingPunct="1"/>
            <a:endParaRPr lang="en-GB" altLang="en-US" dirty="0">
              <a:latin typeface="Times New Roman" pitchFamily="18" charset="0"/>
            </a:endParaRPr>
          </a:p>
        </p:txBody>
      </p:sp>
    </p:spTree>
    <p:extLst>
      <p:ext uri="{BB962C8B-B14F-4D97-AF65-F5344CB8AC3E}">
        <p14:creationId xmlns:p14="http://schemas.microsoft.com/office/powerpoint/2010/main" val="295414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274" eaLnBrk="0" hangingPunct="0">
              <a:spcBef>
                <a:spcPct val="30000"/>
              </a:spcBef>
              <a:defRPr sz="1100">
                <a:solidFill>
                  <a:schemeClr val="tx1"/>
                </a:solidFill>
                <a:latin typeface="Arial" pitchFamily="34" charset="0"/>
              </a:defRPr>
            </a:lvl1pPr>
            <a:lvl2pPr marL="37570015" indent="-37117870" defTabSz="913274" eaLnBrk="0" hangingPunct="0">
              <a:spcBef>
                <a:spcPct val="30000"/>
              </a:spcBef>
              <a:defRPr sz="1100">
                <a:solidFill>
                  <a:schemeClr val="tx1"/>
                </a:solidFill>
                <a:latin typeface="Arial" pitchFamily="34" charset="0"/>
              </a:defRPr>
            </a:lvl2pPr>
            <a:lvl3pPr marL="1076467" indent="-214096" defTabSz="913274" eaLnBrk="0" hangingPunct="0">
              <a:spcBef>
                <a:spcPct val="30000"/>
              </a:spcBef>
              <a:defRPr sz="1100">
                <a:solidFill>
                  <a:schemeClr val="tx1"/>
                </a:solidFill>
                <a:latin typeface="Arial" pitchFamily="34" charset="0"/>
              </a:defRPr>
            </a:lvl3pPr>
            <a:lvl4pPr marL="1507652" indent="-214096" defTabSz="913274" eaLnBrk="0" hangingPunct="0">
              <a:spcBef>
                <a:spcPct val="30000"/>
              </a:spcBef>
              <a:defRPr sz="1100">
                <a:solidFill>
                  <a:schemeClr val="tx1"/>
                </a:solidFill>
                <a:latin typeface="Arial" pitchFamily="34" charset="0"/>
              </a:defRPr>
            </a:lvl4pPr>
            <a:lvl5pPr marL="1938837" indent="-214096" defTabSz="913274" eaLnBrk="0" hangingPunct="0">
              <a:spcBef>
                <a:spcPct val="30000"/>
              </a:spcBef>
              <a:defRPr sz="1100">
                <a:solidFill>
                  <a:schemeClr val="tx1"/>
                </a:solidFill>
                <a:latin typeface="Arial" pitchFamily="34" charset="0"/>
              </a:defRPr>
            </a:lvl5pPr>
            <a:lvl6pPr marL="2370023" indent="-214096" defTabSz="913274" eaLnBrk="0" fontAlgn="base" hangingPunct="0">
              <a:spcBef>
                <a:spcPct val="30000"/>
              </a:spcBef>
              <a:spcAft>
                <a:spcPct val="0"/>
              </a:spcAft>
              <a:defRPr sz="1100">
                <a:solidFill>
                  <a:schemeClr val="tx1"/>
                </a:solidFill>
                <a:latin typeface="Arial" pitchFamily="34" charset="0"/>
              </a:defRPr>
            </a:lvl6pPr>
            <a:lvl7pPr marL="2801208" indent="-214096" defTabSz="913274" eaLnBrk="0" fontAlgn="base" hangingPunct="0">
              <a:spcBef>
                <a:spcPct val="30000"/>
              </a:spcBef>
              <a:spcAft>
                <a:spcPct val="0"/>
              </a:spcAft>
              <a:defRPr sz="1100">
                <a:solidFill>
                  <a:schemeClr val="tx1"/>
                </a:solidFill>
                <a:latin typeface="Arial" pitchFamily="34" charset="0"/>
              </a:defRPr>
            </a:lvl7pPr>
            <a:lvl8pPr marL="3232393" indent="-214096" defTabSz="913274" eaLnBrk="0" fontAlgn="base" hangingPunct="0">
              <a:spcBef>
                <a:spcPct val="30000"/>
              </a:spcBef>
              <a:spcAft>
                <a:spcPct val="0"/>
              </a:spcAft>
              <a:defRPr sz="1100">
                <a:solidFill>
                  <a:schemeClr val="tx1"/>
                </a:solidFill>
                <a:latin typeface="Arial" pitchFamily="34" charset="0"/>
              </a:defRPr>
            </a:lvl8pPr>
            <a:lvl9pPr marL="3663579" indent="-214096" defTabSz="913274" eaLnBrk="0" fontAlgn="base" hangingPunct="0">
              <a:spcBef>
                <a:spcPct val="30000"/>
              </a:spcBef>
              <a:spcAft>
                <a:spcPct val="0"/>
              </a:spcAft>
              <a:defRPr sz="1100">
                <a:solidFill>
                  <a:schemeClr val="tx1"/>
                </a:solidFill>
                <a:latin typeface="Arial" pitchFamily="34" charset="0"/>
              </a:defRPr>
            </a:lvl9pPr>
          </a:lstStyle>
          <a:p>
            <a:pPr marL="0" marR="0" lvl="0" indent="0" algn="r" defTabSz="913274" rtl="0" eaLnBrk="1" fontAlgn="base" latinLnBrk="0" hangingPunct="1">
              <a:lnSpc>
                <a:spcPct val="100000"/>
              </a:lnSpc>
              <a:spcBef>
                <a:spcPct val="0"/>
              </a:spcBef>
              <a:spcAft>
                <a:spcPct val="0"/>
              </a:spcAft>
              <a:buClrTx/>
              <a:buSzTx/>
              <a:buFontTx/>
              <a:buNone/>
              <a:tabLst/>
              <a:defRPr/>
            </a:pPr>
            <a:fld id="{18FC720A-0FCD-4C1D-BC0C-0438F033AAFD}" type="slidenum">
              <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Arial" charset="0"/>
              </a:rPr>
              <a:pPr marL="0" marR="0" lvl="0" indent="0" algn="r" defTabSz="913274" rtl="0" eaLnBrk="1" fontAlgn="base" latinLnBrk="0" hangingPunct="1">
                <a:lnSpc>
                  <a:spcPct val="100000"/>
                </a:lnSpc>
                <a:spcBef>
                  <a:spcPct val="0"/>
                </a:spcBef>
                <a:spcAft>
                  <a:spcPct val="0"/>
                </a:spcAft>
                <a:buClrTx/>
                <a:buSzTx/>
                <a:buFontTx/>
                <a:buNone/>
                <a:tabLst/>
                <a:defRPr/>
              </a:pPr>
              <a:t>42</a:t>
            </a:fld>
            <a:endParaRPr kumimoji="0" lang="en-US" altLang="en-US" sz="1200" b="0" i="0" u="none" strike="noStrike" kern="1200" cap="none" spc="0" normalizeH="0" baseline="0" noProof="0">
              <a:ln>
                <a:noFill/>
              </a:ln>
              <a:solidFill>
                <a:prstClr val="black"/>
              </a:solidFill>
              <a:effectLst/>
              <a:uLnTx/>
              <a:uFillTx/>
              <a:latin typeface="Times New Roman" pitchFamily="18" charset="0"/>
              <a:ea typeface="MS PGothic" pitchFamily="34" charset="-128"/>
              <a:cs typeface="Arial" charset="0"/>
            </a:endParaRPr>
          </a:p>
        </p:txBody>
      </p:sp>
      <p:sp>
        <p:nvSpPr>
          <p:cNvPr id="32771" name="Rectangle 2"/>
          <p:cNvSpPr>
            <a:spLocks noGrp="1" noRot="1" noChangeAspect="1" noChangeArrowheads="1" noTextEdit="1"/>
          </p:cNvSpPr>
          <p:nvPr>
            <p:ph type="sldImg"/>
          </p:nvPr>
        </p:nvSpPr>
        <p:spPr>
          <a:xfrm>
            <a:off x="1181100" y="674688"/>
            <a:ext cx="4572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eaLnBrk="1" hangingPunct="1"/>
            <a:endParaRPr lang="en-GB" altLang="en-US" dirty="0">
              <a:latin typeface="Times New Roman" pitchFamily="18" charset="0"/>
            </a:endParaRPr>
          </a:p>
        </p:txBody>
      </p:sp>
    </p:spTree>
    <p:extLst>
      <p:ext uri="{BB962C8B-B14F-4D97-AF65-F5344CB8AC3E}">
        <p14:creationId xmlns:p14="http://schemas.microsoft.com/office/powerpoint/2010/main" val="27407123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xfrm>
            <a:off x="1141413" y="685800"/>
            <a:ext cx="4576762" cy="3432175"/>
          </a:xfrm>
          <a:ln/>
        </p:spPr>
      </p:sp>
      <p:sp>
        <p:nvSpPr>
          <p:cNvPr id="165891" name="Rectangle 3"/>
          <p:cNvSpPr>
            <a:spLocks noGrp="1" noChangeArrowheads="1"/>
          </p:cNvSpPr>
          <p:nvPr>
            <p:ph type="body" idx="1"/>
          </p:nvPr>
        </p:nvSpPr>
        <p:spPr>
          <a:xfrm>
            <a:off x="685800" y="4344988"/>
            <a:ext cx="5486400" cy="4113212"/>
          </a:xfrm>
        </p:spPr>
        <p:txBody>
          <a:bodyPr/>
          <a:lstStyle/>
          <a:p>
            <a:endParaRPr lang="en-US" altLang="en-US"/>
          </a:p>
        </p:txBody>
      </p:sp>
    </p:spTree>
    <p:extLst>
      <p:ext uri="{BB962C8B-B14F-4D97-AF65-F5344CB8AC3E}">
        <p14:creationId xmlns:p14="http://schemas.microsoft.com/office/powerpoint/2010/main" val="3082797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665124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726271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8086677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th-TH" altLang="en-US">
              <a:latin typeface="Arial" pitchFamily="34" charset="0"/>
              <a:ea typeface="MS PGothic" pitchFamily="34" charset="-128"/>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30000"/>
              </a:spcBef>
              <a:defRPr sz="1200">
                <a:solidFill>
                  <a:schemeClr val="tx1"/>
                </a:solidFill>
                <a:latin typeface="Arial" pitchFamily="34" charset="0"/>
              </a:defRPr>
            </a:lvl1pPr>
            <a:lvl2pPr marL="742950" indent="-285750" defTabSz="912813" eaLnBrk="0" hangingPunct="0">
              <a:spcBef>
                <a:spcPct val="30000"/>
              </a:spcBef>
              <a:defRPr sz="1200">
                <a:solidFill>
                  <a:schemeClr val="tx1"/>
                </a:solidFill>
                <a:latin typeface="Arial" pitchFamily="34" charset="0"/>
              </a:defRPr>
            </a:lvl2pPr>
            <a:lvl3pPr marL="1143000" indent="-228600" defTabSz="912813" eaLnBrk="0" hangingPunct="0">
              <a:spcBef>
                <a:spcPct val="30000"/>
              </a:spcBef>
              <a:defRPr sz="1200">
                <a:solidFill>
                  <a:schemeClr val="tx1"/>
                </a:solidFill>
                <a:latin typeface="Arial" pitchFamily="34" charset="0"/>
              </a:defRPr>
            </a:lvl3pPr>
            <a:lvl4pPr marL="1600200" indent="-228600" defTabSz="912813" eaLnBrk="0" hangingPunct="0">
              <a:spcBef>
                <a:spcPct val="30000"/>
              </a:spcBef>
              <a:defRPr sz="1200">
                <a:solidFill>
                  <a:schemeClr val="tx1"/>
                </a:solidFill>
                <a:latin typeface="Arial" pitchFamily="34" charset="0"/>
              </a:defRPr>
            </a:lvl4pPr>
            <a:lvl5pPr marL="2057400" indent="-228600" defTabSz="912813" eaLnBrk="0" hangingPunct="0">
              <a:spcBef>
                <a:spcPct val="30000"/>
              </a:spcBef>
              <a:defRPr sz="1200">
                <a:solidFill>
                  <a:schemeClr val="tx1"/>
                </a:solidFill>
                <a:latin typeface="Arial" pitchFamily="34" charset="0"/>
              </a:defRPr>
            </a:lvl5pPr>
            <a:lvl6pPr marL="2514600" indent="-228600" defTabSz="912813" eaLnBrk="0" fontAlgn="base" hangingPunct="0">
              <a:spcBef>
                <a:spcPct val="30000"/>
              </a:spcBef>
              <a:spcAft>
                <a:spcPct val="0"/>
              </a:spcAft>
              <a:defRPr sz="1200">
                <a:solidFill>
                  <a:schemeClr val="tx1"/>
                </a:solidFill>
                <a:latin typeface="Arial" pitchFamily="34" charset="0"/>
              </a:defRPr>
            </a:lvl6pPr>
            <a:lvl7pPr marL="2971800" indent="-228600" defTabSz="912813" eaLnBrk="0" fontAlgn="base" hangingPunct="0">
              <a:spcBef>
                <a:spcPct val="30000"/>
              </a:spcBef>
              <a:spcAft>
                <a:spcPct val="0"/>
              </a:spcAft>
              <a:defRPr sz="1200">
                <a:solidFill>
                  <a:schemeClr val="tx1"/>
                </a:solidFill>
                <a:latin typeface="Arial" pitchFamily="34" charset="0"/>
              </a:defRPr>
            </a:lvl7pPr>
            <a:lvl8pPr marL="3429000" indent="-228600" defTabSz="912813" eaLnBrk="0" fontAlgn="base" hangingPunct="0">
              <a:spcBef>
                <a:spcPct val="30000"/>
              </a:spcBef>
              <a:spcAft>
                <a:spcPct val="0"/>
              </a:spcAft>
              <a:defRPr sz="1200">
                <a:solidFill>
                  <a:schemeClr val="tx1"/>
                </a:solidFill>
                <a:latin typeface="Arial" pitchFamily="34" charset="0"/>
              </a:defRPr>
            </a:lvl8pPr>
            <a:lvl9pPr marL="3886200" indent="-228600" defTabSz="912813" eaLnBrk="0" fontAlgn="base" hangingPunct="0">
              <a:spcBef>
                <a:spcPct val="30000"/>
              </a:spcBef>
              <a:spcAft>
                <a:spcPct val="0"/>
              </a:spcAft>
              <a:defRPr sz="1200">
                <a:solidFill>
                  <a:schemeClr val="tx1"/>
                </a:solidFill>
                <a:latin typeface="Arial" pitchFamily="34" charset="0"/>
              </a:defRPr>
            </a:lvl9pPr>
          </a:lstStyle>
          <a:p>
            <a:pPr marL="0" marR="0" lvl="0" indent="0" algn="r" defTabSz="912813" rtl="0" eaLnBrk="1" fontAlgn="auto" latinLnBrk="0" hangingPunct="1">
              <a:lnSpc>
                <a:spcPct val="100000"/>
              </a:lnSpc>
              <a:spcBef>
                <a:spcPct val="0"/>
              </a:spcBef>
              <a:spcAft>
                <a:spcPts val="0"/>
              </a:spcAft>
              <a:buClrTx/>
              <a:buSzTx/>
              <a:buFontTx/>
              <a:buNone/>
              <a:tabLst/>
              <a:defRPr/>
            </a:pPr>
            <a:fld id="{62B566CE-3A4D-4A45-8241-CEB254CCF714}" type="slidenum">
              <a:rPr kumimoji="0" lang="en-GB" altLang="en-US" sz="1300" b="0" i="0" u="none" strike="noStrike" kern="1200" cap="none" spc="0" normalizeH="0" baseline="0" noProof="0" smtClean="0">
                <a:ln>
                  <a:noFill/>
                </a:ln>
                <a:solidFill>
                  <a:prstClr val="black"/>
                </a:solidFill>
                <a:effectLst/>
                <a:uLnTx/>
                <a:uFillTx/>
                <a:latin typeface="Arial" pitchFamily="34" charset="0"/>
                <a:ea typeface="+mn-ea"/>
                <a:cs typeface="Arial" charset="0"/>
              </a:rPr>
              <a:pPr marL="0" marR="0" lvl="0" indent="0" algn="r" defTabSz="912813" rtl="0" eaLnBrk="1" fontAlgn="auto" latinLnBrk="0" hangingPunct="1">
                <a:lnSpc>
                  <a:spcPct val="100000"/>
                </a:lnSpc>
                <a:spcBef>
                  <a:spcPct val="0"/>
                </a:spcBef>
                <a:spcAft>
                  <a:spcPts val="0"/>
                </a:spcAft>
                <a:buClrTx/>
                <a:buSzTx/>
                <a:buFontTx/>
                <a:buNone/>
                <a:tabLst/>
                <a:defRPr/>
              </a:pPr>
              <a:t>49</a:t>
            </a:fld>
            <a:endParaRPr kumimoji="0" lang="en-GB" altLang="en-US" sz="1300" b="0" i="0" u="none" strike="noStrike" kern="1200" cap="none" spc="0" normalizeH="0" baseline="0" noProof="0" dirty="0">
              <a:ln>
                <a:noFill/>
              </a:ln>
              <a:solidFill>
                <a:prstClr val="black"/>
              </a:solidFill>
              <a:effectLst/>
              <a:uLnTx/>
              <a:uFillTx/>
              <a:latin typeface="Arial" pitchFamily="34" charset="0"/>
              <a:ea typeface="+mn-ea"/>
              <a:cs typeface="Arial" charset="0"/>
            </a:endParaRPr>
          </a:p>
        </p:txBody>
      </p:sp>
    </p:spTree>
    <p:extLst>
      <p:ext uri="{BB962C8B-B14F-4D97-AF65-F5344CB8AC3E}">
        <p14:creationId xmlns:p14="http://schemas.microsoft.com/office/powerpoint/2010/main" val="2871061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a:extLst>
              <a:ext uri="{FF2B5EF4-FFF2-40B4-BE49-F238E27FC236}">
                <a16:creationId xmlns:a16="http://schemas.microsoft.com/office/drawing/2014/main" id="{E0F6F7BC-99AE-4B1A-A6AE-1B1BBD8A30A8}"/>
              </a:ext>
            </a:extLst>
          </p:cNvPr>
          <p:cNvSpPr>
            <a:spLocks noGrp="1" noRot="1" noChangeAspect="1" noChangeArrowheads="1" noTextEdit="1"/>
          </p:cNvSpPr>
          <p:nvPr>
            <p:ph type="sldImg"/>
          </p:nvPr>
        </p:nvSpPr>
        <p:spPr>
          <a:ln/>
        </p:spPr>
      </p:sp>
      <p:sp>
        <p:nvSpPr>
          <p:cNvPr id="41986" name="Notes Placeholder 2">
            <a:extLst>
              <a:ext uri="{FF2B5EF4-FFF2-40B4-BE49-F238E27FC236}">
                <a16:creationId xmlns:a16="http://schemas.microsoft.com/office/drawing/2014/main" id="{7E69C856-798B-48EB-BFD7-F1432862BDD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41987" name="Slide Number Placeholder 3">
            <a:extLst>
              <a:ext uri="{FF2B5EF4-FFF2-40B4-BE49-F238E27FC236}">
                <a16:creationId xmlns:a16="http://schemas.microsoft.com/office/drawing/2014/main" id="{EE041F41-3661-443A-BB83-D155C064A80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392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80355F70-592D-42F2-BBBA-A6AB23F0B357}"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S PGothic" panose="020B0600070205080204" pitchFamily="34" charset="-128"/>
                <a:cs typeface="Arial" panose="020B0604020202020204" pitchFamily="34" charset="0"/>
              </a:rPr>
              <a:pPr marL="0" marR="0" lvl="0" indent="0" algn="r" defTabSz="923925" rtl="0" eaLnBrk="1" fontAlgn="base" latinLnBrk="0" hangingPunct="1">
                <a:lnSpc>
                  <a:spcPct val="100000"/>
                </a:lnSpc>
                <a:spcBef>
                  <a:spcPct val="0"/>
                </a:spcBef>
                <a:spcAft>
                  <a:spcPct val="0"/>
                </a:spcAft>
                <a:buClrTx/>
                <a:buSzTx/>
                <a:buFontTx/>
                <a:buNone/>
                <a:tabLst/>
                <a:defRPr/>
              </a:pPr>
              <a:t>52</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Food systems:</a:t>
            </a:r>
          </a:p>
          <a:p>
            <a:r>
              <a:rPr lang="en-US" sz="1200" dirty="0"/>
              <a:t>The </a:t>
            </a:r>
            <a:r>
              <a:rPr lang="en-US" sz="1200" b="1" dirty="0">
                <a:solidFill>
                  <a:schemeClr val="accent1"/>
                </a:solidFill>
              </a:rPr>
              <a:t>full set </a:t>
            </a:r>
            <a:r>
              <a:rPr lang="en-US" sz="1200" dirty="0"/>
              <a:t>of processes, activities, infrastructure and environment that encompass the primary production, processing, distribution, waste disposal, preparing and consuming food. </a:t>
            </a:r>
          </a:p>
          <a:p>
            <a:r>
              <a:rPr lang="en-US" sz="1200" b="1" dirty="0">
                <a:solidFill>
                  <a:schemeClr val="accent1"/>
                </a:solidFill>
              </a:rPr>
              <a:t>Multiple actors</a:t>
            </a:r>
            <a:r>
              <a:rPr lang="en-US" sz="1200" b="1" dirty="0">
                <a:solidFill>
                  <a:schemeClr val="tx2">
                    <a:lumMod val="60000"/>
                    <a:lumOff val="40000"/>
                  </a:schemeClr>
                </a:solidFill>
              </a:rPr>
              <a:t> </a:t>
            </a:r>
            <a:r>
              <a:rPr lang="en-US" sz="1200" dirty="0"/>
              <a:t>(producers, food chain actors, consumers) managing</a:t>
            </a:r>
          </a:p>
          <a:p>
            <a:r>
              <a:rPr lang="en-US" sz="1200" b="1" dirty="0">
                <a:solidFill>
                  <a:schemeClr val="accent1"/>
                </a:solidFill>
              </a:rPr>
              <a:t>Multiple agri-food value chains</a:t>
            </a:r>
            <a:r>
              <a:rPr lang="en-US" sz="1200" dirty="0"/>
              <a:t> in dynamic and interactive environments</a:t>
            </a:r>
          </a:p>
          <a:p>
            <a:r>
              <a:rPr lang="en-US" sz="1200" b="1" dirty="0">
                <a:solidFill>
                  <a:schemeClr val="accent1"/>
                </a:solidFill>
              </a:rPr>
              <a:t>Multiple impacts </a:t>
            </a:r>
            <a:r>
              <a:rPr lang="en-US" sz="1200" dirty="0"/>
              <a:t>(environmental, economic, social)</a:t>
            </a:r>
            <a:endParaRPr lang="en-US" dirty="0"/>
          </a:p>
          <a:p>
            <a:endParaRPr lang="en-US" b="1" dirty="0">
              <a:solidFill>
                <a:srgbClr val="384EA3"/>
              </a:solidFill>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F332F5-4B36-4A6C-8BE0-80C946B883F1}" type="slidenum">
              <a:rPr kumimoji="0" lang="en-US" sz="1200" b="0" i="0" u="none" strike="noStrike" kern="1200" cap="none" spc="0" normalizeH="0" baseline="0" noProof="0" smtClean="0">
                <a:ln>
                  <a:noFill/>
                </a:ln>
                <a:solidFill>
                  <a:srgbClr val="000000"/>
                </a:solidFill>
                <a:effectLst/>
                <a:uLnTx/>
                <a:uFillTx/>
                <a:latin typeface="Times"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834334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7</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3210886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a:extLst>
              <a:ext uri="{FF2B5EF4-FFF2-40B4-BE49-F238E27FC236}">
                <a16:creationId xmlns:a16="http://schemas.microsoft.com/office/drawing/2014/main" id="{DB142E0C-E064-4D88-A335-46B6A26BBC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392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542BA8BF-6BF3-4D0C-BB96-89F7C4952575}"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3925" rtl="0" eaLnBrk="1" fontAlgn="base" latinLnBrk="0" hangingPunct="1">
                <a:lnSpc>
                  <a:spcPct val="100000"/>
                </a:lnSpc>
                <a:spcBef>
                  <a:spcPct val="0"/>
                </a:spcBef>
                <a:spcAft>
                  <a:spcPct val="0"/>
                </a:spcAft>
                <a:buClrTx/>
                <a:buSzTx/>
                <a:buFontTx/>
                <a:buNone/>
                <a:tabLst/>
                <a:defRPr/>
              </a:pPr>
              <a:t>9</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30722" name="Rectangle 2">
            <a:extLst>
              <a:ext uri="{FF2B5EF4-FFF2-40B4-BE49-F238E27FC236}">
                <a16:creationId xmlns:a16="http://schemas.microsoft.com/office/drawing/2014/main" id="{0977FA3A-B73E-4F8D-879B-607691B921CE}"/>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28FF3093-D387-4C62-8DA1-5BF38601826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Two-thirds of human pathogens are zoonotic – many of these transmitted via animal source food </a:t>
            </a:r>
            <a:r>
              <a:rPr lang="en-US" altLang="en-US" sz="900"/>
              <a:t>(salmonellosis, EHEC, cryptosporidium)</a:t>
            </a:r>
          </a:p>
          <a:p>
            <a:pPr eaLnBrk="1" hangingPunct="1"/>
            <a:r>
              <a:rPr lang="en-US" altLang="en-US"/>
              <a:t>Animal source food single most important cause of food-borne disease</a:t>
            </a:r>
          </a:p>
          <a:p>
            <a:pPr eaLnBrk="1" hangingPunct="1"/>
            <a:r>
              <a:rPr lang="en-US" altLang="en-US"/>
              <a:t>Many food-borne diseases cause few symptoms in animal host </a:t>
            </a:r>
            <a:r>
              <a:rPr lang="en-US" altLang="en-US" sz="900"/>
              <a:t>(chicken and </a:t>
            </a:r>
            <a:r>
              <a:rPr lang="en-US" altLang="en-US" sz="900" i="1"/>
              <a:t>S. enteritidis</a:t>
            </a:r>
            <a:r>
              <a:rPr lang="en-US" altLang="en-US" sz="900"/>
              <a:t>, calf and </a:t>
            </a:r>
            <a:r>
              <a:rPr lang="en-US" altLang="en-US" sz="900" i="1"/>
              <a:t>E. coli </a:t>
            </a:r>
            <a:r>
              <a:rPr lang="en-US" altLang="en-US" sz="900"/>
              <a:t>O157:H7</a:t>
            </a:r>
            <a:r>
              <a:rPr lang="en-US" altLang="en-US" sz="900" i="1"/>
              <a:t>, </a:t>
            </a:r>
            <a:r>
              <a:rPr lang="en-US" altLang="en-US" sz="900"/>
              <a:t>oysters and </a:t>
            </a:r>
            <a:r>
              <a:rPr lang="en-US" altLang="en-US" sz="900" i="1"/>
              <a:t>V. vulnificus</a:t>
            </a:r>
            <a:r>
              <a:rPr lang="en-US" altLang="en-US" sz="900"/>
              <a:t>)</a:t>
            </a:r>
          </a:p>
          <a:p>
            <a:pPr eaLnBrk="1" hangingPunct="1"/>
            <a:r>
              <a:rPr lang="en-US" altLang="en-US"/>
              <a:t>Many zoonotic diseases controlled most effectively in animal host/reservoir</a:t>
            </a:r>
          </a:p>
          <a:p>
            <a:pPr eaLnBrk="1" hangingPunct="1"/>
            <a:r>
              <a:rPr lang="en-US" altLang="en-US"/>
              <a:t>Recent studies shown pre- </a:t>
            </a:r>
            <a:r>
              <a:rPr lang="ja-JP" altLang="en-US"/>
              <a:t>‘</a:t>
            </a:r>
            <a:r>
              <a:rPr lang="en-US" altLang="ja-JP"/>
              <a:t>harvest</a:t>
            </a:r>
            <a:r>
              <a:rPr lang="ja-JP" altLang="en-US"/>
              <a:t>’</a:t>
            </a:r>
            <a:r>
              <a:rPr lang="en-US" altLang="ja-JP"/>
              <a:t> stage most important for controlling food-borne pathogens</a:t>
            </a:r>
            <a:endParaRPr lang="en-GB" altLang="en-US"/>
          </a:p>
        </p:txBody>
      </p:sp>
    </p:spTree>
    <p:extLst>
      <p:ext uri="{BB962C8B-B14F-4D97-AF65-F5344CB8AC3E}">
        <p14:creationId xmlns:p14="http://schemas.microsoft.com/office/powerpoint/2010/main" val="3073053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BF332F5-4B36-4A6C-8BE0-80C946B883F1}" type="slidenum">
              <a:rPr lang="en-US" smtClean="0"/>
              <a:pPr>
                <a:defRPr/>
              </a:pPr>
              <a:t>11</a:t>
            </a:fld>
            <a:endParaRPr lang="en-US"/>
          </a:p>
        </p:txBody>
      </p:sp>
    </p:spTree>
    <p:extLst>
      <p:ext uri="{BB962C8B-B14F-4D97-AF65-F5344CB8AC3E}">
        <p14:creationId xmlns:p14="http://schemas.microsoft.com/office/powerpoint/2010/main" val="4011255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latin typeface="Times New Roman" charset="0"/>
              <a:ea typeface="MS PGothic" charset="-128"/>
            </a:endParaRP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387" eaLnBrk="0" hangingPunct="0">
              <a:defRPr>
                <a:solidFill>
                  <a:schemeClr val="tx1"/>
                </a:solidFill>
                <a:latin typeface="Arial" charset="0"/>
                <a:ea typeface="Arial" charset="0"/>
                <a:cs typeface="Arial" charset="0"/>
              </a:defRPr>
            </a:lvl1pPr>
            <a:lvl2pPr marL="770662" indent="-296408" defTabSz="958387" eaLnBrk="0" hangingPunct="0">
              <a:defRPr>
                <a:solidFill>
                  <a:schemeClr val="tx1"/>
                </a:solidFill>
                <a:latin typeface="Arial" charset="0"/>
                <a:ea typeface="Arial" charset="0"/>
                <a:cs typeface="Arial" charset="0"/>
              </a:defRPr>
            </a:lvl2pPr>
            <a:lvl3pPr marL="1185634" indent="-237127" defTabSz="958387" eaLnBrk="0" hangingPunct="0">
              <a:defRPr>
                <a:solidFill>
                  <a:schemeClr val="tx1"/>
                </a:solidFill>
                <a:latin typeface="Arial" charset="0"/>
                <a:ea typeface="Arial" charset="0"/>
                <a:cs typeface="Arial" charset="0"/>
              </a:defRPr>
            </a:lvl3pPr>
            <a:lvl4pPr marL="1659887" indent="-237127" defTabSz="958387" eaLnBrk="0" hangingPunct="0">
              <a:defRPr>
                <a:solidFill>
                  <a:schemeClr val="tx1"/>
                </a:solidFill>
                <a:latin typeface="Arial" charset="0"/>
                <a:ea typeface="Arial" charset="0"/>
                <a:cs typeface="Arial" charset="0"/>
              </a:defRPr>
            </a:lvl4pPr>
            <a:lvl5pPr marL="2134141" indent="-237127" defTabSz="958387" eaLnBrk="0" hangingPunct="0">
              <a:defRPr>
                <a:solidFill>
                  <a:schemeClr val="tx1"/>
                </a:solidFill>
                <a:latin typeface="Arial" charset="0"/>
                <a:ea typeface="Arial" charset="0"/>
                <a:cs typeface="Arial" charset="0"/>
              </a:defRPr>
            </a:lvl5pPr>
            <a:lvl6pPr marL="2608395" indent="-237127" defTabSz="958387" eaLnBrk="0" fontAlgn="base" hangingPunct="0">
              <a:spcBef>
                <a:spcPct val="0"/>
              </a:spcBef>
              <a:spcAft>
                <a:spcPct val="0"/>
              </a:spcAft>
              <a:defRPr>
                <a:solidFill>
                  <a:schemeClr val="tx1"/>
                </a:solidFill>
                <a:latin typeface="Arial" charset="0"/>
                <a:ea typeface="Arial" charset="0"/>
                <a:cs typeface="Arial" charset="0"/>
              </a:defRPr>
            </a:lvl6pPr>
            <a:lvl7pPr marL="3082648" indent="-237127" defTabSz="958387" eaLnBrk="0" fontAlgn="base" hangingPunct="0">
              <a:spcBef>
                <a:spcPct val="0"/>
              </a:spcBef>
              <a:spcAft>
                <a:spcPct val="0"/>
              </a:spcAft>
              <a:defRPr>
                <a:solidFill>
                  <a:schemeClr val="tx1"/>
                </a:solidFill>
                <a:latin typeface="Arial" charset="0"/>
                <a:ea typeface="Arial" charset="0"/>
                <a:cs typeface="Arial" charset="0"/>
              </a:defRPr>
            </a:lvl7pPr>
            <a:lvl8pPr marL="3556902" indent="-237127" defTabSz="958387" eaLnBrk="0" fontAlgn="base" hangingPunct="0">
              <a:spcBef>
                <a:spcPct val="0"/>
              </a:spcBef>
              <a:spcAft>
                <a:spcPct val="0"/>
              </a:spcAft>
              <a:defRPr>
                <a:solidFill>
                  <a:schemeClr val="tx1"/>
                </a:solidFill>
                <a:latin typeface="Arial" charset="0"/>
                <a:ea typeface="Arial" charset="0"/>
                <a:cs typeface="Arial" charset="0"/>
              </a:defRPr>
            </a:lvl8pPr>
            <a:lvl9pPr marL="4031155" indent="-237127" defTabSz="958387"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r" defTabSz="958387" rtl="0" eaLnBrk="1" fontAlgn="base" latinLnBrk="0" hangingPunct="1">
              <a:lnSpc>
                <a:spcPct val="100000"/>
              </a:lnSpc>
              <a:spcBef>
                <a:spcPct val="0"/>
              </a:spcBef>
              <a:spcAft>
                <a:spcPct val="0"/>
              </a:spcAft>
              <a:buClrTx/>
              <a:buSzTx/>
              <a:buFontTx/>
              <a:buNone/>
              <a:tabLst/>
              <a:defRPr/>
            </a:pPr>
            <a:fld id="{1028466B-DA3D-0340-B475-B23854A4ED05}" type="slidenum">
              <a:rPr kumimoji="0" lang="en-US" altLang="ja-JP" sz="1200" b="0" i="0" u="none" strike="noStrike" kern="1200" cap="none" spc="0" normalizeH="0" baseline="0" noProof="0">
                <a:ln>
                  <a:noFill/>
                </a:ln>
                <a:solidFill>
                  <a:prstClr val="black"/>
                </a:solidFill>
                <a:effectLst/>
                <a:uLnTx/>
                <a:uFillTx/>
                <a:latin typeface="Times New Roman" charset="0"/>
                <a:ea typeface="MS PGothic" charset="-128"/>
                <a:cs typeface="Arial" charset="0"/>
              </a:rPr>
              <a:pPr marL="0" marR="0" lvl="0" indent="0" algn="r" defTabSz="958387" rtl="0" eaLnBrk="1" fontAlgn="base" latinLnBrk="0" hangingPunct="1">
                <a:lnSpc>
                  <a:spcPct val="100000"/>
                </a:lnSpc>
                <a:spcBef>
                  <a:spcPct val="0"/>
                </a:spcBef>
                <a:spcAft>
                  <a:spcPct val="0"/>
                </a:spcAft>
                <a:buClrTx/>
                <a:buSzTx/>
                <a:buFontTx/>
                <a:buNone/>
                <a:tabLst/>
                <a:defRPr/>
              </a:pPr>
              <a:t>12</a:t>
            </a:fld>
            <a:endParaRPr kumimoji="0" lang="en-US" altLang="ja-JP" sz="1200" b="0" i="0" u="none" strike="noStrike" kern="1200" cap="none" spc="0" normalizeH="0" baseline="0" noProof="0">
              <a:ln>
                <a:noFill/>
              </a:ln>
              <a:solidFill>
                <a:prstClr val="black"/>
              </a:solidFill>
              <a:effectLst/>
              <a:uLnTx/>
              <a:uFillTx/>
              <a:latin typeface="Times New Roman" charset="0"/>
              <a:ea typeface="MS PGothic" charset="-128"/>
              <a:cs typeface="Arial" charset="0"/>
            </a:endParaRPr>
          </a:p>
        </p:txBody>
      </p:sp>
    </p:spTree>
    <p:extLst>
      <p:ext uri="{BB962C8B-B14F-4D97-AF65-F5344CB8AC3E}">
        <p14:creationId xmlns:p14="http://schemas.microsoft.com/office/powerpoint/2010/main" val="3164118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3210886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Times" pitchFamily="18" charset="0"/>
                <a:ea typeface="+mn-ea"/>
                <a:cs typeface="Arial" charset="0"/>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Times" pitchFamily="18" charset="0"/>
              <a:ea typeface="+mn-ea"/>
              <a:cs typeface="Arial" charset="0"/>
            </a:endParaRPr>
          </a:p>
        </p:txBody>
      </p:sp>
    </p:spTree>
    <p:extLst>
      <p:ext uri="{BB962C8B-B14F-4D97-AF65-F5344CB8AC3E}">
        <p14:creationId xmlns:p14="http://schemas.microsoft.com/office/powerpoint/2010/main" val="244281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jp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jpe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17.png"/><Relationship Id="rId1" Type="http://schemas.openxmlformats.org/officeDocument/2006/relationships/slideMaster" Target="../slideMasters/slideMaster18.xml"/><Relationship Id="rId5" Type="http://schemas.openxmlformats.org/officeDocument/2006/relationships/image" Target="../media/image26.jpeg"/><Relationship Id="rId4" Type="http://schemas.openxmlformats.org/officeDocument/2006/relationships/hyperlink" Target="http://www.cgiar.org/about-us/our-funders" TargetMode="Externa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 Id="rId4" Type="http://schemas.openxmlformats.org/officeDocument/2006/relationships/image" Target="../media/image3.jpg"/></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9.xml"/><Relationship Id="rId4" Type="http://schemas.openxmlformats.org/officeDocument/2006/relationships/image" Target="../media/image2.jpeg"/></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jpeg"/></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2.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 Id="rId4" Type="http://schemas.openxmlformats.org/officeDocument/2006/relationships/image" Target="cid:image001.png@01D16D8C.9C905A10" TargetMode="Externa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jp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jp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6.xml"/><Relationship Id="rId4" Type="http://schemas.openxmlformats.org/officeDocument/2006/relationships/image" Target="../media/image2.jpe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jp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7.xml"/><Relationship Id="rId4" Type="http://schemas.openxmlformats.org/officeDocument/2006/relationships/image" Target="../media/image2.jpe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jp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8.xml"/><Relationship Id="rId4" Type="http://schemas.openxmlformats.org/officeDocument/2006/relationships/image" Target="../media/image2.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3.jp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9.xml"/><Relationship Id="rId4" Type="http://schemas.openxmlformats.org/officeDocument/2006/relationships/image" Target="../media/image2.jpe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Master" Target="../slideMasters/slideMaster10.xml"/><Relationship Id="rId5" Type="http://schemas.openxmlformats.org/officeDocument/2006/relationships/image" Target="../media/image14.jpeg"/><Relationship Id="rId4" Type="http://schemas.openxmlformats.org/officeDocument/2006/relationships/image" Target="../media/image1.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 Id="rId4" Type="http://schemas.openxmlformats.org/officeDocument/2006/relationships/image" Target="../media/image3.jp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1.xml"/><Relationship Id="rId4" Type="http://schemas.openxmlformats.org/officeDocument/2006/relationships/image" Target="../media/image2.jpe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1.xml"/><Relationship Id="rId4" Type="http://schemas.openxmlformats.org/officeDocument/2006/relationships/image" Target="cid:image001.png@01D16D8C.9C905A10" TargetMode="Externa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4109991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41179098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1FE1547-3FD0-417E-96C8-7A9C3220D525}"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DD0E38-571F-4870-AF80-46E2E837773D}" type="slidenum">
              <a:rPr lang="en-US" smtClean="0"/>
              <a:t>‹#›</a:t>
            </a:fld>
            <a:endParaRPr lang="en-US"/>
          </a:p>
        </p:txBody>
      </p:sp>
    </p:spTree>
    <p:extLst>
      <p:ext uri="{BB962C8B-B14F-4D97-AF65-F5344CB8AC3E}">
        <p14:creationId xmlns:p14="http://schemas.microsoft.com/office/powerpoint/2010/main" val="255956628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27257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742950" indent="-285750">
              <a:buFont typeface="Courier New" panose="02070309020205020404" pitchFamily="49" charset="0"/>
              <a:buChar char="o"/>
              <a:defRPr sz="14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endParaRPr lang="en-US" dirty="0"/>
          </a:p>
          <a:p>
            <a:pPr lvl="1"/>
            <a:r>
              <a:rPr lang="en-US" dirty="0"/>
              <a:t>Click to edit Master text styles</a:t>
            </a:r>
          </a:p>
          <a:p>
            <a:pPr lvl="0"/>
            <a:endParaRPr lang="en-US" dirty="0"/>
          </a:p>
        </p:txBody>
      </p:sp>
    </p:spTree>
    <p:extLst>
      <p:ext uri="{BB962C8B-B14F-4D97-AF65-F5344CB8AC3E}">
        <p14:creationId xmlns:p14="http://schemas.microsoft.com/office/powerpoint/2010/main" val="108579470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hasCustomPrompt="1"/>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marL="285750" marR="0" lvl="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dirty="0" err="1"/>
              <a:t>Dsfadsfa</a:t>
            </a:r>
            <a:r>
              <a:rPr lang="en-US" dirty="0"/>
              <a:t> to edit Master text styles</a:t>
            </a:r>
          </a:p>
          <a:p>
            <a:pPr lvl="0"/>
            <a:endParaRPr lang="en-US" dirty="0"/>
          </a:p>
          <a:p>
            <a:pPr lvl="0"/>
            <a:endParaRPr lang="en-US" dirty="0"/>
          </a:p>
          <a:p>
            <a:pPr lvl="0"/>
            <a:endParaRPr lang="en-US" dirty="0"/>
          </a:p>
          <a:p>
            <a:pPr lvl="0"/>
            <a:endParaRPr lang="en-US" dirty="0"/>
          </a:p>
        </p:txBody>
      </p:sp>
    </p:spTree>
    <p:extLst>
      <p:ext uri="{BB962C8B-B14F-4D97-AF65-F5344CB8AC3E}">
        <p14:creationId xmlns:p14="http://schemas.microsoft.com/office/powerpoint/2010/main" val="41824064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hasCustomPrompt="1"/>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err="1"/>
              <a:t>Fdsgfdgsdf</a:t>
            </a:r>
            <a:endParaRPr lang="en-US" dirty="0"/>
          </a:p>
          <a:p>
            <a:pPr lvl="1"/>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186821981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90198522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265618846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786653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mtClean="0"/>
              <a:pPr/>
              <a:t>11/26/2019</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1539030822"/>
      </p:ext>
    </p:extLst>
  </p:cSld>
  <p:clrMapOvr>
    <a:masterClrMapping/>
  </p:clrMapOvr>
  <p:transition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D16F4-C0DC-9941-8A0F-A0B909A9E9A8}"/>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D2A202-24EE-3D4F-A417-F612881389A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57DD603-374C-8443-A984-9DAED44C8CF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BE1721-42C9-D446-9B4B-FFE32DD3C14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F9FD394-BFDB-B54E-8177-C6C92169F211}"/>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1BD0A6-BC82-2D4B-9382-68D8112F65C9}"/>
              </a:ext>
            </a:extLst>
          </p:cNvPr>
          <p:cNvSpPr>
            <a:spLocks noGrp="1"/>
          </p:cNvSpPr>
          <p:nvPr>
            <p:ph type="dt" sz="half" idx="10"/>
          </p:nvPr>
        </p:nvSpPr>
        <p:spPr/>
        <p:txBody>
          <a:bodyPr/>
          <a:lstStyle/>
          <a:p>
            <a:fld id="{B8AEBEEA-4BD9-AB49-8BA4-183D7C7D06EF}" type="datetimeFigureOut">
              <a:rPr lang="en-US" smtClean="0"/>
              <a:t>11/26/2019</a:t>
            </a:fld>
            <a:endParaRPr lang="en-US"/>
          </a:p>
        </p:txBody>
      </p:sp>
      <p:sp>
        <p:nvSpPr>
          <p:cNvPr id="8" name="Footer Placeholder 7">
            <a:extLst>
              <a:ext uri="{FF2B5EF4-FFF2-40B4-BE49-F238E27FC236}">
                <a16:creationId xmlns:a16="http://schemas.microsoft.com/office/drawing/2014/main" id="{585B6B9F-8928-BB44-A94D-66F5846419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50706B4-0255-7146-9634-E83AA41824CA}"/>
              </a:ext>
            </a:extLst>
          </p:cNvPr>
          <p:cNvSpPr>
            <a:spLocks noGrp="1"/>
          </p:cNvSpPr>
          <p:nvPr>
            <p:ph type="sldNum" sz="quarter" idx="12"/>
          </p:nvPr>
        </p:nvSpPr>
        <p:spPr/>
        <p:txBody>
          <a:bodyPr/>
          <a:lstStyle/>
          <a:p>
            <a:fld id="{ED05903B-5F84-2F49-B281-596DCA604FA3}" type="slidenum">
              <a:rPr lang="en-US" smtClean="0"/>
              <a:t>‹#›</a:t>
            </a:fld>
            <a:endParaRPr lang="en-US"/>
          </a:p>
        </p:txBody>
      </p:sp>
    </p:spTree>
    <p:extLst>
      <p:ext uri="{BB962C8B-B14F-4D97-AF65-F5344CB8AC3E}">
        <p14:creationId xmlns:p14="http://schemas.microsoft.com/office/powerpoint/2010/main" val="3125778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8593826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76B00F-7DFE-744B-834F-276A11B60415}"/>
              </a:ext>
            </a:extLst>
          </p:cNvPr>
          <p:cNvSpPr>
            <a:spLocks noGrp="1"/>
          </p:cNvSpPr>
          <p:nvPr>
            <p:ph type="dt" sz="half" idx="10"/>
          </p:nvPr>
        </p:nvSpPr>
        <p:spPr/>
        <p:txBody>
          <a:bodyPr/>
          <a:lstStyle/>
          <a:p>
            <a:fld id="{B8AEBEEA-4BD9-AB49-8BA4-183D7C7D06EF}" type="datetimeFigureOut">
              <a:rPr lang="en-US" smtClean="0"/>
              <a:t>11/26/2019</a:t>
            </a:fld>
            <a:endParaRPr lang="en-US"/>
          </a:p>
        </p:txBody>
      </p:sp>
      <p:sp>
        <p:nvSpPr>
          <p:cNvPr id="3" name="Footer Placeholder 2">
            <a:extLst>
              <a:ext uri="{FF2B5EF4-FFF2-40B4-BE49-F238E27FC236}">
                <a16:creationId xmlns:a16="http://schemas.microsoft.com/office/drawing/2014/main" id="{B6CE6284-3D17-0844-9AF4-391B820DD8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F24AC4-C9FD-6D42-8A32-667153E81D9F}"/>
              </a:ext>
            </a:extLst>
          </p:cNvPr>
          <p:cNvSpPr>
            <a:spLocks noGrp="1"/>
          </p:cNvSpPr>
          <p:nvPr>
            <p:ph type="sldNum" sz="quarter" idx="12"/>
          </p:nvPr>
        </p:nvSpPr>
        <p:spPr/>
        <p:txBody>
          <a:bodyPr/>
          <a:lstStyle/>
          <a:p>
            <a:fld id="{ED05903B-5F84-2F49-B281-596DCA604FA3}" type="slidenum">
              <a:rPr lang="en-US" smtClean="0"/>
              <a:t>‹#›</a:t>
            </a:fld>
            <a:endParaRPr lang="en-US"/>
          </a:p>
        </p:txBody>
      </p:sp>
    </p:spTree>
    <p:extLst>
      <p:ext uri="{BB962C8B-B14F-4D97-AF65-F5344CB8AC3E}">
        <p14:creationId xmlns:p14="http://schemas.microsoft.com/office/powerpoint/2010/main" val="296129627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C852-95F3-D54F-A5AD-D4205E9C76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AF1457-6B17-EC41-9CF8-7C2927FB2BCC}"/>
              </a:ext>
            </a:extLst>
          </p:cNvPr>
          <p:cNvSpPr>
            <a:spLocks noGrp="1"/>
          </p:cNvSpPr>
          <p:nvPr>
            <p:ph type="dt" sz="half" idx="10"/>
          </p:nvPr>
        </p:nvSpPr>
        <p:spPr/>
        <p:txBody>
          <a:bodyPr/>
          <a:lstStyle/>
          <a:p>
            <a:fld id="{B8AEBEEA-4BD9-AB49-8BA4-183D7C7D06EF}" type="datetimeFigureOut">
              <a:rPr lang="en-US" smtClean="0"/>
              <a:t>11/26/2019</a:t>
            </a:fld>
            <a:endParaRPr lang="en-US"/>
          </a:p>
        </p:txBody>
      </p:sp>
      <p:sp>
        <p:nvSpPr>
          <p:cNvPr id="4" name="Footer Placeholder 3">
            <a:extLst>
              <a:ext uri="{FF2B5EF4-FFF2-40B4-BE49-F238E27FC236}">
                <a16:creationId xmlns:a16="http://schemas.microsoft.com/office/drawing/2014/main" id="{B246C6D8-F203-5E4A-A8B0-4A959D9184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E09386-3C78-554D-922B-57DC4CC6F7BD}"/>
              </a:ext>
            </a:extLst>
          </p:cNvPr>
          <p:cNvSpPr>
            <a:spLocks noGrp="1"/>
          </p:cNvSpPr>
          <p:nvPr>
            <p:ph type="sldNum" sz="quarter" idx="12"/>
          </p:nvPr>
        </p:nvSpPr>
        <p:spPr/>
        <p:txBody>
          <a:bodyPr/>
          <a:lstStyle/>
          <a:p>
            <a:fld id="{ED05903B-5F84-2F49-B281-596DCA604FA3}" type="slidenum">
              <a:rPr lang="en-US" smtClean="0"/>
              <a:t>‹#›</a:t>
            </a:fld>
            <a:endParaRPr lang="en-US"/>
          </a:p>
        </p:txBody>
      </p:sp>
    </p:spTree>
    <p:extLst>
      <p:ext uri="{BB962C8B-B14F-4D97-AF65-F5344CB8AC3E}">
        <p14:creationId xmlns:p14="http://schemas.microsoft.com/office/powerpoint/2010/main" val="13884457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37537637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26/11/2019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5530774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26/11/2019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96479119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06675C-3946-41FD-9455-E5F7CCDBEB39}" type="datetimeFigureOut">
              <a:rPr lang="en-GB" smtClean="0"/>
              <a:t>26/11/2019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39773435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C06675C-3946-41FD-9455-E5F7CCDBEB39}" type="datetimeFigureOut">
              <a:rPr lang="en-GB" smtClean="0"/>
              <a:t>26/11/2019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428646351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C06675C-3946-41FD-9455-E5F7CCDBEB39}" type="datetimeFigureOut">
              <a:rPr lang="en-GB" smtClean="0"/>
              <a:t>26/11/2019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97280669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C06675C-3946-41FD-9455-E5F7CCDBEB39}" type="datetimeFigureOut">
              <a:rPr lang="en-GB" smtClean="0"/>
              <a:t>26/11/2019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63177513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06675C-3946-41FD-9455-E5F7CCDBEB39}" type="datetimeFigureOut">
              <a:rPr lang="en-GB" smtClean="0"/>
              <a:t>26/11/2019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18794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961373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C06675C-3946-41FD-9455-E5F7CCDBEB39}" type="datetimeFigureOut">
              <a:rPr lang="en-GB" smtClean="0"/>
              <a:t>26/11/2019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04045581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C06675C-3946-41FD-9455-E5F7CCDBEB39}" type="datetimeFigureOut">
              <a:rPr lang="en-GB" smtClean="0"/>
              <a:t>26/11/2019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54262585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26/11/2019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115743713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C06675C-3946-41FD-9455-E5F7CCDBEB39}" type="datetimeFigureOut">
              <a:rPr lang="en-GB" smtClean="0"/>
              <a:t>26/11/2019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73409D-FCCD-46DB-BCC3-EE9DE64111C6}" type="slidenum">
              <a:rPr lang="en-GB" smtClean="0"/>
              <a:t>‹#›</a:t>
            </a:fld>
            <a:endParaRPr lang="en-GB"/>
          </a:p>
        </p:txBody>
      </p:sp>
    </p:spTree>
    <p:extLst>
      <p:ext uri="{BB962C8B-B14F-4D97-AF65-F5344CB8AC3E}">
        <p14:creationId xmlns:p14="http://schemas.microsoft.com/office/powerpoint/2010/main" val="37811535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40581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3"/>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6" y="2087563"/>
            <a:ext cx="8101013" cy="3291840"/>
          </a:xfrm>
          <a:prstGeom prst="rect">
            <a:avLst/>
          </a:prstGeom>
        </p:spPr>
        <p:txBody>
          <a:bodyPr/>
          <a:lstStyle>
            <a:lvl1pPr marL="214313" indent="-214313">
              <a:buFont typeface="Arial" panose="020B0604020202020204" pitchFamily="34" charset="0"/>
              <a:buChar char="•"/>
              <a:defRPr sz="1350">
                <a:latin typeface="Arial" panose="020B0604020202020204" pitchFamily="34" charset="0"/>
                <a:cs typeface="Arial" panose="020B0604020202020204" pitchFamily="34" charset="0"/>
              </a:defRPr>
            </a:lvl1pPr>
            <a:lvl2pPr marL="557213" indent="-214313">
              <a:buFont typeface="Courier New" panose="02070309020205020404" pitchFamily="49" charset="0"/>
              <a:buChar char="o"/>
              <a:defRPr sz="1050">
                <a:latin typeface="Arial" panose="020B0604020202020204" pitchFamily="34" charset="0"/>
                <a:cs typeface="Arial" panose="020B0604020202020204" pitchFamily="34" charset="0"/>
              </a:defRPr>
            </a:lvl2pPr>
            <a:lvl3pPr marL="685800" indent="0">
              <a:buNone/>
              <a:defRPr>
                <a:latin typeface="Arial" panose="020B0604020202020204" pitchFamily="34" charset="0"/>
                <a:cs typeface="Arial" panose="020B0604020202020204" pitchFamily="34" charset="0"/>
              </a:defRPr>
            </a:lvl3pPr>
            <a:lvl4pPr marL="1028700" indent="0">
              <a:buNone/>
              <a:defRPr>
                <a:latin typeface="Arial" panose="020B0604020202020204" pitchFamily="34" charset="0"/>
                <a:cs typeface="Arial" panose="020B0604020202020204" pitchFamily="34" charset="0"/>
              </a:defRPr>
            </a:lvl4pPr>
            <a:lvl5pPr marL="1371600" indent="0">
              <a:buNone/>
              <a:defRPr>
                <a:latin typeface="Arial" panose="020B0604020202020204" pitchFamily="34" charset="0"/>
                <a:cs typeface="Arial" panose="020B0604020202020204" pitchFamily="34" charset="0"/>
              </a:defRPr>
            </a:lvl5pPr>
          </a:lstStyle>
          <a:p>
            <a:pPr lvl="0"/>
            <a:endParaRPr lang="en-US" dirty="0"/>
          </a:p>
          <a:p>
            <a:pPr lvl="1"/>
            <a:r>
              <a:rPr lang="en-US" dirty="0"/>
              <a:t>Click to edit Master text styles</a:t>
            </a:r>
          </a:p>
          <a:p>
            <a:pPr lvl="0"/>
            <a:endParaRPr lang="en-US" dirty="0"/>
          </a:p>
        </p:txBody>
      </p:sp>
    </p:spTree>
    <p:extLst>
      <p:ext uri="{BB962C8B-B14F-4D97-AF65-F5344CB8AC3E}">
        <p14:creationId xmlns:p14="http://schemas.microsoft.com/office/powerpoint/2010/main" val="250907639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3"/>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hasCustomPrompt="1"/>
          </p:nvPr>
        </p:nvSpPr>
        <p:spPr>
          <a:xfrm>
            <a:off x="612776" y="2087563"/>
            <a:ext cx="8101013" cy="3291840"/>
          </a:xfrm>
          <a:prstGeom prst="rect">
            <a:avLst/>
          </a:prstGeom>
        </p:spPr>
        <p:txBody>
          <a:bodyPr/>
          <a:lstStyle>
            <a:lvl1pPr marL="214313" marR="0" indent="-214313" algn="l" defTabSz="3429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350" kern="1200" dirty="0" smtClean="0">
                <a:solidFill>
                  <a:schemeClr val="tx1"/>
                </a:solidFill>
                <a:latin typeface="Arial"/>
                <a:ea typeface="+mn-ea"/>
                <a:cs typeface="Arial"/>
              </a:defRPr>
            </a:lvl1pPr>
            <a:lvl2pPr marL="557213" indent="-214313">
              <a:buFont typeface="Courier New" panose="02070309020205020404" pitchFamily="49" charset="0"/>
              <a:buChar char="o"/>
              <a:defRPr sz="1125">
                <a:latin typeface="Arial" panose="020B0604020202020204" pitchFamily="34" charset="0"/>
                <a:cs typeface="Arial" panose="020B0604020202020204" pitchFamily="34" charset="0"/>
              </a:defRPr>
            </a:lvl2pPr>
            <a:lvl3pPr marL="685800" indent="0">
              <a:buNone/>
              <a:defRPr>
                <a:latin typeface="Arial" panose="020B0604020202020204" pitchFamily="34" charset="0"/>
                <a:cs typeface="Arial" panose="020B0604020202020204" pitchFamily="34" charset="0"/>
              </a:defRPr>
            </a:lvl3pPr>
            <a:lvl4pPr marL="1028700" indent="0">
              <a:buNone/>
              <a:defRPr>
                <a:latin typeface="Arial" panose="020B0604020202020204" pitchFamily="34" charset="0"/>
                <a:cs typeface="Arial" panose="020B0604020202020204" pitchFamily="34" charset="0"/>
              </a:defRPr>
            </a:lvl4pPr>
            <a:lvl5pPr marL="1371600" indent="0">
              <a:buNone/>
              <a:defRPr>
                <a:latin typeface="Arial" panose="020B0604020202020204" pitchFamily="34" charset="0"/>
                <a:cs typeface="Arial" panose="020B0604020202020204" pitchFamily="34" charset="0"/>
              </a:defRPr>
            </a:lvl5pPr>
          </a:lstStyle>
          <a:p>
            <a:pPr marL="214313" marR="0" lvl="0" indent="-214313" algn="l" defTabSz="3429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dirty="0" err="1"/>
              <a:t>Dsfadsfa</a:t>
            </a:r>
            <a:r>
              <a:rPr lang="en-US" dirty="0"/>
              <a:t> to edit Master text styles</a:t>
            </a:r>
          </a:p>
          <a:p>
            <a:pPr lvl="0"/>
            <a:endParaRPr lang="en-US" dirty="0"/>
          </a:p>
          <a:p>
            <a:pPr lvl="0"/>
            <a:endParaRPr lang="en-US" dirty="0"/>
          </a:p>
          <a:p>
            <a:pPr lvl="0"/>
            <a:endParaRPr lang="en-US" dirty="0"/>
          </a:p>
          <a:p>
            <a:pPr lvl="0"/>
            <a:endParaRPr lang="en-US" dirty="0"/>
          </a:p>
        </p:txBody>
      </p:sp>
    </p:spTree>
    <p:extLst>
      <p:ext uri="{BB962C8B-B14F-4D97-AF65-F5344CB8AC3E}">
        <p14:creationId xmlns:p14="http://schemas.microsoft.com/office/powerpoint/2010/main" val="130698514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3"/>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hasCustomPrompt="1"/>
          </p:nvPr>
        </p:nvSpPr>
        <p:spPr>
          <a:xfrm>
            <a:off x="612776" y="2388787"/>
            <a:ext cx="8101013" cy="3291840"/>
          </a:xfrm>
          <a:prstGeom prst="rect">
            <a:avLst/>
          </a:prstGeom>
        </p:spPr>
        <p:txBody>
          <a:bodyPr/>
          <a:lstStyle>
            <a:lvl1pPr marL="214313" marR="0" indent="-214313" algn="l" defTabSz="3429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350" kern="1200" dirty="0" smtClean="0">
                <a:solidFill>
                  <a:schemeClr val="tx1"/>
                </a:solidFill>
                <a:latin typeface="Arial"/>
                <a:ea typeface="+mn-ea"/>
                <a:cs typeface="Arial"/>
              </a:defRPr>
            </a:lvl1pPr>
            <a:lvl2pPr marL="557213" indent="-214313">
              <a:buFont typeface="Courier New" panose="02070309020205020404" pitchFamily="49" charset="0"/>
              <a:buChar char="o"/>
              <a:defRPr sz="1125">
                <a:latin typeface="Arial" panose="020B0604020202020204" pitchFamily="34" charset="0"/>
                <a:cs typeface="Arial" panose="020B0604020202020204" pitchFamily="34" charset="0"/>
              </a:defRPr>
            </a:lvl2pPr>
            <a:lvl3pPr marL="685800" indent="0">
              <a:buNone/>
              <a:defRPr>
                <a:latin typeface="Arial" panose="020B0604020202020204" pitchFamily="34" charset="0"/>
                <a:cs typeface="Arial" panose="020B0604020202020204" pitchFamily="34" charset="0"/>
              </a:defRPr>
            </a:lvl3pPr>
            <a:lvl4pPr marL="1028700" indent="0">
              <a:buNone/>
              <a:defRPr>
                <a:latin typeface="Arial" panose="020B0604020202020204" pitchFamily="34" charset="0"/>
                <a:cs typeface="Arial" panose="020B0604020202020204" pitchFamily="34" charset="0"/>
              </a:defRPr>
            </a:lvl4pPr>
            <a:lvl5pPr marL="1371600" indent="0">
              <a:buNone/>
              <a:defRPr>
                <a:latin typeface="Arial" panose="020B0604020202020204" pitchFamily="34" charset="0"/>
                <a:cs typeface="Arial" panose="020B0604020202020204" pitchFamily="34" charset="0"/>
              </a:defRPr>
            </a:lvl5pPr>
          </a:lstStyle>
          <a:p>
            <a:pPr lvl="0"/>
            <a:r>
              <a:rPr lang="en-US" dirty="0" err="1"/>
              <a:t>Fdsgfdgsdf</a:t>
            </a:r>
            <a:endParaRPr lang="en-US" dirty="0"/>
          </a:p>
          <a:p>
            <a:pPr lvl="1"/>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5"/>
            <a:ext cx="8153400" cy="452437"/>
          </a:xfrm>
          <a:prstGeom prst="rect">
            <a:avLst/>
          </a:prstGeom>
        </p:spPr>
        <p:txBody>
          <a:bodyPr/>
          <a:lstStyle>
            <a:lvl1pPr marL="0" indent="0">
              <a:buNone/>
              <a:defRPr sz="1575"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75977541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3"/>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35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379430336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6" y="2388787"/>
            <a:ext cx="8101013" cy="3291840"/>
          </a:xfrm>
          <a:prstGeom prst="rect">
            <a:avLst/>
          </a:prstGeom>
        </p:spPr>
        <p:txBody>
          <a:bodyPr/>
          <a:lstStyle>
            <a:lvl1pPr marL="214313" indent="-214313">
              <a:buFont typeface="Arial" panose="020B0604020202020204" pitchFamily="34" charset="0"/>
              <a:buChar char="•"/>
              <a:defRPr sz="1350">
                <a:latin typeface="Arial" panose="020B0604020202020204" pitchFamily="34" charset="0"/>
                <a:cs typeface="Arial" panose="020B0604020202020204" pitchFamily="34" charset="0"/>
              </a:defRPr>
            </a:lvl1pPr>
            <a:lvl2pPr marL="342900" indent="0">
              <a:buNone/>
              <a:defRPr>
                <a:latin typeface="Arial" panose="020B0604020202020204" pitchFamily="34" charset="0"/>
                <a:cs typeface="Arial" panose="020B0604020202020204" pitchFamily="34" charset="0"/>
              </a:defRPr>
            </a:lvl2pPr>
            <a:lvl3pPr marL="685800" indent="0">
              <a:buNone/>
              <a:defRPr>
                <a:latin typeface="Arial" panose="020B0604020202020204" pitchFamily="34" charset="0"/>
                <a:cs typeface="Arial" panose="020B0604020202020204" pitchFamily="34" charset="0"/>
              </a:defRPr>
            </a:lvl3pPr>
            <a:lvl4pPr marL="1028700" indent="0">
              <a:buNone/>
              <a:defRPr>
                <a:latin typeface="Arial" panose="020B0604020202020204" pitchFamily="34" charset="0"/>
                <a:cs typeface="Arial" panose="020B0604020202020204" pitchFamily="34" charset="0"/>
              </a:defRPr>
            </a:lvl4pPr>
            <a:lvl5pPr marL="13716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342900" rtl="0" eaLnBrk="1" fontAlgn="auto" latinLnBrk="0" hangingPunct="1">
              <a:lnSpc>
                <a:spcPts val="1763"/>
              </a:lnSpc>
              <a:spcBef>
                <a:spcPts val="0"/>
              </a:spcBef>
              <a:spcAft>
                <a:spcPts val="0"/>
              </a:spcAft>
              <a:buClrTx/>
              <a:buSzTx/>
              <a:buFontTx/>
              <a:buNone/>
              <a:tabLst/>
              <a:defRPr sz="1575" b="1" baseline="0">
                <a:solidFill>
                  <a:srgbClr val="D37D28"/>
                </a:solidFill>
                <a:latin typeface="Arial" panose="020B0604020202020204" pitchFamily="34" charset="0"/>
                <a:cs typeface="Arial" panose="020B0604020202020204" pitchFamily="34" charset="0"/>
              </a:defRPr>
            </a:lvl1pPr>
          </a:lstStyle>
          <a:p>
            <a:pPr marL="0" marR="0" lvl="0" indent="0" algn="ctr" defTabSz="342900" rtl="0" eaLnBrk="1" fontAlgn="auto" latinLnBrk="0" hangingPunct="1">
              <a:lnSpc>
                <a:spcPts val="1763"/>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3"/>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395156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787837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3"/>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24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79604513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1EAFB57E-C4BB-47E7-95E8-DF4862883089}" type="datetimeFigureOut">
              <a:rPr lang="en-GB" smtClean="0"/>
              <a:t>26/11/2019</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47F5F66A-5AB0-4A39-9E20-01D8EB6C0005}" type="slidenum">
              <a:rPr lang="en-GB" smtClean="0"/>
              <a:t>‹#›</a:t>
            </a:fld>
            <a:endParaRPr lang="en-GB"/>
          </a:p>
        </p:txBody>
      </p:sp>
    </p:spTree>
    <p:extLst>
      <p:ext uri="{BB962C8B-B14F-4D97-AF65-F5344CB8AC3E}">
        <p14:creationId xmlns:p14="http://schemas.microsoft.com/office/powerpoint/2010/main" val="425747867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EAFB57E-C4BB-47E7-95E8-DF4862883089}" type="datetimeFigureOut">
              <a:rPr lang="en-GB" smtClean="0"/>
              <a:t>26/11/2019</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7F5F66A-5AB0-4A39-9E20-01D8EB6C0005}" type="slidenum">
              <a:rPr lang="en-GB" smtClean="0"/>
              <a:t>‹#›</a:t>
            </a:fld>
            <a:endParaRPr lang="en-GB"/>
          </a:p>
        </p:txBody>
      </p:sp>
    </p:spTree>
    <p:extLst>
      <p:ext uri="{BB962C8B-B14F-4D97-AF65-F5344CB8AC3E}">
        <p14:creationId xmlns:p14="http://schemas.microsoft.com/office/powerpoint/2010/main" val="53655392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4228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44401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742950" indent="-285750">
              <a:buFont typeface="Courier New" panose="02070309020205020404" pitchFamily="49" charset="0"/>
              <a:buChar char="o"/>
              <a:defRPr sz="14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endParaRPr lang="en-US" dirty="0"/>
          </a:p>
          <a:p>
            <a:pPr lvl="1"/>
            <a:r>
              <a:rPr lang="en-US" dirty="0"/>
              <a:t>Click to edit Master text styles</a:t>
            </a:r>
          </a:p>
          <a:p>
            <a:pPr lvl="0"/>
            <a:endParaRPr lang="en-US" dirty="0"/>
          </a:p>
        </p:txBody>
      </p:sp>
    </p:spTree>
    <p:extLst>
      <p:ext uri="{BB962C8B-B14F-4D97-AF65-F5344CB8AC3E}">
        <p14:creationId xmlns:p14="http://schemas.microsoft.com/office/powerpoint/2010/main" val="291843800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hasCustomPrompt="1"/>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marL="285750" marR="0" lvl="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dirty="0" err="1"/>
              <a:t>Dsfadsfa</a:t>
            </a:r>
            <a:r>
              <a:rPr lang="en-US" dirty="0"/>
              <a:t> to edit Master text styles</a:t>
            </a:r>
          </a:p>
          <a:p>
            <a:pPr lvl="0"/>
            <a:endParaRPr lang="en-US" dirty="0"/>
          </a:p>
          <a:p>
            <a:pPr lvl="0"/>
            <a:endParaRPr lang="en-US" dirty="0"/>
          </a:p>
          <a:p>
            <a:pPr lvl="0"/>
            <a:endParaRPr lang="en-US" dirty="0"/>
          </a:p>
          <a:p>
            <a:pPr lvl="0"/>
            <a:endParaRPr lang="en-US" dirty="0"/>
          </a:p>
        </p:txBody>
      </p:sp>
    </p:spTree>
    <p:extLst>
      <p:ext uri="{BB962C8B-B14F-4D97-AF65-F5344CB8AC3E}">
        <p14:creationId xmlns:p14="http://schemas.microsoft.com/office/powerpoint/2010/main" val="356627427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hasCustomPrompt="1"/>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742950" indent="-285750">
              <a:buFont typeface="Courier New" panose="02070309020205020404" pitchFamily="49" charset="0"/>
              <a:buChar char="o"/>
              <a:defRPr sz="1500">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err="1"/>
              <a:t>Fdsgfdgsdf</a:t>
            </a:r>
            <a:endParaRPr lang="en-US" dirty="0"/>
          </a:p>
          <a:p>
            <a:pPr lvl="1"/>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Arial" panose="020B0604020202020204"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237255862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358779892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Arial" panose="020B0604020202020204"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1670050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255014853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346772907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628036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mtClean="0"/>
              <a:pPr/>
              <a:t>11/26/2019</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3313279448"/>
      </p:ext>
    </p:extLst>
  </p:cSld>
  <p:clrMapOvr>
    <a:masterClrMapping/>
  </p:clrMapOvr>
  <p:transition advClick="0"/>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Box 9"/>
          <p:cNvSpPr txBox="1"/>
          <p:nvPr userDrawn="1"/>
        </p:nvSpPr>
        <p:spPr>
          <a:xfrm>
            <a:off x="358758" y="6611159"/>
            <a:ext cx="7226024"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462856" y="5723098"/>
            <a:ext cx="5022850"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452438" y="5175081"/>
            <a:ext cx="8186737"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021842" y="3829050"/>
            <a:ext cx="7089775"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spTree>
    <p:extLst>
      <p:ext uri="{BB962C8B-B14F-4D97-AF65-F5344CB8AC3E}">
        <p14:creationId xmlns:p14="http://schemas.microsoft.com/office/powerpoint/2010/main" val="305219757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18263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AU"/>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F3D6C91-5392-7140-AEEC-C42C150CF107}" type="datetimeFigureOut">
              <a:rPr lang="en-US" smtClean="0"/>
              <a:t>11/26/2019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E3FC425-62BA-7F43-A266-BD79F09DEDCA}" type="slidenum">
              <a:rPr lang="en-US" smtClean="0"/>
              <a:t>‹#›</a:t>
            </a:fld>
            <a:endParaRPr lang="en-US"/>
          </a:p>
        </p:txBody>
      </p:sp>
    </p:spTree>
    <p:extLst>
      <p:ext uri="{BB962C8B-B14F-4D97-AF65-F5344CB8AC3E}">
        <p14:creationId xmlns:p14="http://schemas.microsoft.com/office/powerpoint/2010/main" val="215693099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8071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404D8-9F7F-4D5D-B6B7-BF24EFF54CA6}"/>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F51A709-CBDB-4397-AC6C-6F382F9BCEB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E2098DA-F59D-4C24-9875-82F323184C49}"/>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34819648-D93A-4879-A93D-24F6F4102C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9566C-F9FE-4507-A0F8-193001FBB36D}"/>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54331142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83708-4908-4982-A6E3-CA4FA130BE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D75C61-9B9A-41A6-A7CF-CBA23F0360B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EA367B-658E-443A-A728-35A667B7FD88}"/>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E4F27B61-DC19-4FD8-8BE0-02212D5DB2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F8481-3099-42E9-80FA-734CEC827133}"/>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291526933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D4EDC-34D0-464C-8254-13C7778C309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2B640789-CA96-44F4-86A2-B48D2D52851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767B406-769C-47F7-B93F-6D71B825C2DB}"/>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3FC6972B-A532-4748-A75F-97ACB85227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FEFEE5-BC21-40CC-A508-7CA2D79ED53F}"/>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1879174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66837841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D0A7C-A7DB-4B24-85B9-60F13AB0FF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80C834-F4ED-4410-B0BF-20014B21AFF9}"/>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742CB0-467A-4E3C-803B-88DC50410FB0}"/>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54478B-4134-4BB1-8FA3-97EC5D0BEB77}"/>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6" name="Footer Placeholder 5">
            <a:extLst>
              <a:ext uri="{FF2B5EF4-FFF2-40B4-BE49-F238E27FC236}">
                <a16:creationId xmlns:a16="http://schemas.microsoft.com/office/drawing/2014/main" id="{B34D37C6-65AC-4DF6-8925-F2D18B7A70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75DCC4-E201-4C81-9296-E7D992725A27}"/>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414154802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A4D46-86A9-4BE7-9509-04869AC8E525}"/>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F4445F-BA93-446F-B055-A33825C830C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76573A2B-9B45-45F9-87BA-0D9C537B633B}"/>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9795DB-A52C-42BC-864C-DB8CBA9CFEB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A0CB0AF8-BEE4-447B-A757-ED6497BE1DA8}"/>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5A85F4-4117-4FF9-A075-B04FF9CFE4F1}"/>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8" name="Footer Placeholder 7">
            <a:extLst>
              <a:ext uri="{FF2B5EF4-FFF2-40B4-BE49-F238E27FC236}">
                <a16:creationId xmlns:a16="http://schemas.microsoft.com/office/drawing/2014/main" id="{A1B58E85-63E6-492F-8E43-2B727E707F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B85EF5-5084-49BC-A292-CE1BE5A85FB6}"/>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114793462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300F-76B3-4B4D-9DA5-F5363F1F1FD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2264CC-4D8F-486C-B4E1-CB29CAA6B436}"/>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4" name="Footer Placeholder 3">
            <a:extLst>
              <a:ext uri="{FF2B5EF4-FFF2-40B4-BE49-F238E27FC236}">
                <a16:creationId xmlns:a16="http://schemas.microsoft.com/office/drawing/2014/main" id="{DE2D2EA9-479A-45E1-8678-9EC01FE630B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318BB2-E801-474B-B53E-0FE29F77308D}"/>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95316163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AFB858-6ED3-4F49-81D9-3D0C7C8F2EDA}"/>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3" name="Footer Placeholder 2">
            <a:extLst>
              <a:ext uri="{FF2B5EF4-FFF2-40B4-BE49-F238E27FC236}">
                <a16:creationId xmlns:a16="http://schemas.microsoft.com/office/drawing/2014/main" id="{2AB3B3E7-CC35-4383-B1D3-C44526873A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B949098-8E5F-46B3-928E-F358AD9078F7}"/>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417074207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DBA8C-6D0D-4F0C-8514-E9A7B78A9ED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E0275935-0E45-49FE-B8B1-222BB5C8216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87539F-8F52-4F2A-8F5F-6A1F54CADD0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53F9824C-1E8D-42D4-9EAA-A9FA081EF3CD}"/>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6" name="Footer Placeholder 5">
            <a:extLst>
              <a:ext uri="{FF2B5EF4-FFF2-40B4-BE49-F238E27FC236}">
                <a16:creationId xmlns:a16="http://schemas.microsoft.com/office/drawing/2014/main" id="{046B2C57-FDA1-424A-9858-DD5164652F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7DE708-46CF-4E10-9B11-FD732A719966}"/>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349567062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763A0-3118-4D3D-A2E9-DB9F9CA1999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E22FAA0D-363E-4CE3-9BF3-6FA1B57DD941}"/>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702CF4B5-F280-4E2B-A8EC-9DBA989F8D1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13A48F1-B874-47B0-981B-7DCBAE987056}"/>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6" name="Footer Placeholder 5">
            <a:extLst>
              <a:ext uri="{FF2B5EF4-FFF2-40B4-BE49-F238E27FC236}">
                <a16:creationId xmlns:a16="http://schemas.microsoft.com/office/drawing/2014/main" id="{38829E80-BF50-46F3-AD2F-26E245CFA2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2DAD80-A8D3-4EBF-85EB-88F1901D5185}"/>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255969957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85F66-F82D-4EBB-B04B-5227EAEA89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60C9ACD-3C6B-4783-84BC-77E4C15973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2DE311-7197-4D80-8861-89E59D538140}"/>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E3A0C5B9-05E4-4A61-85C2-A0752364F6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C2DB5E-676A-48E3-9FBA-2B71A4279F8A}"/>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162041741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7E8E05-A3CD-445C-B666-6F889AAF8C6C}"/>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F25D83-09CB-4A7D-B4F2-A28B4DCD10B8}"/>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520E43-6204-4D44-B1EC-83E3A6958F8B}"/>
              </a:ext>
            </a:extLst>
          </p:cNvPr>
          <p:cNvSpPr>
            <a:spLocks noGrp="1"/>
          </p:cNvSpPr>
          <p:nvPr>
            <p:ph type="dt" sz="half" idx="10"/>
          </p:nvPr>
        </p:nvSpPr>
        <p:spPr/>
        <p:txBody>
          <a:body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665C1310-1F03-4086-9527-40F7BA9F17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2D851A-E83F-4D53-98C6-EDDFF3E7EFAB}"/>
              </a:ext>
            </a:extLst>
          </p:cNvPr>
          <p:cNvSpPr>
            <a:spLocks noGrp="1"/>
          </p:cNvSpPr>
          <p:nvPr>
            <p:ph type="sldNum" sz="quarter" idx="12"/>
          </p:nvPr>
        </p:nvSpPr>
        <p:spPr/>
        <p:txBody>
          <a:bodyPr/>
          <a:lstStyle/>
          <a:p>
            <a:fld id="{0FB0EA3C-F537-482D-A098-36E1A203D13A}" type="slidenum">
              <a:rPr lang="en-US" smtClean="0"/>
              <a:t>‹#›</a:t>
            </a:fld>
            <a:endParaRPr lang="en-US"/>
          </a:p>
        </p:txBody>
      </p:sp>
    </p:spTree>
    <p:extLst>
      <p:ext uri="{BB962C8B-B14F-4D97-AF65-F5344CB8AC3E}">
        <p14:creationId xmlns:p14="http://schemas.microsoft.com/office/powerpoint/2010/main" val="421265477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FA6EAA3-4367-41D8-9378-4B89420C53A2}"/>
              </a:ext>
            </a:extLst>
          </p:cNvPr>
          <p:cNvSpPr>
            <a:spLocks noGrp="1" noChangeArrowheads="1"/>
          </p:cNvSpPr>
          <p:nvPr>
            <p:ph type="dt" sz="half" idx="10"/>
          </p:nvPr>
        </p:nvSpPr>
        <p:spPr>
          <a:ln/>
        </p:spPr>
        <p:txBody>
          <a:bodyPr/>
          <a:lstStyle>
            <a:lvl1pPr>
              <a:defRPr/>
            </a:lvl1pPr>
          </a:lstStyle>
          <a:p>
            <a:pPr>
              <a:defRPr/>
            </a:pPr>
            <a:fld id="{D74B50DA-81A0-4A62-915E-21A17A0BC51D}"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163C3B7E-DC29-4205-9471-DC5896CEF5D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AC8698E-009D-46A5-994B-FD42DEED3EB0}"/>
              </a:ext>
            </a:extLst>
          </p:cNvPr>
          <p:cNvSpPr>
            <a:spLocks noGrp="1" noChangeArrowheads="1"/>
          </p:cNvSpPr>
          <p:nvPr>
            <p:ph type="sldNum" sz="quarter" idx="12"/>
          </p:nvPr>
        </p:nvSpPr>
        <p:spPr>
          <a:ln/>
        </p:spPr>
        <p:txBody>
          <a:bodyPr/>
          <a:lstStyle>
            <a:lvl1pPr>
              <a:defRPr/>
            </a:lvl1pPr>
          </a:lstStyle>
          <a:p>
            <a:pPr>
              <a:defRPr/>
            </a:pPr>
            <a:fld id="{EB1BECFF-878C-42E4-83E5-BD6E751BBDF2}" type="slidenum">
              <a:rPr lang="en-US" altLang="en-US"/>
              <a:pPr>
                <a:defRPr/>
              </a:pPr>
              <a:t>‹#›</a:t>
            </a:fld>
            <a:endParaRPr lang="en-US" altLang="en-US"/>
          </a:p>
        </p:txBody>
      </p:sp>
    </p:spTree>
    <p:extLst>
      <p:ext uri="{BB962C8B-B14F-4D97-AF65-F5344CB8AC3E}">
        <p14:creationId xmlns:p14="http://schemas.microsoft.com/office/powerpoint/2010/main" val="38231886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E84A5B4-B9D1-47B5-8F9B-1D557424B4C3}"/>
              </a:ext>
            </a:extLst>
          </p:cNvPr>
          <p:cNvSpPr>
            <a:spLocks noGrp="1" noChangeArrowheads="1"/>
          </p:cNvSpPr>
          <p:nvPr>
            <p:ph type="dt" sz="half" idx="10"/>
          </p:nvPr>
        </p:nvSpPr>
        <p:spPr>
          <a:ln/>
        </p:spPr>
        <p:txBody>
          <a:bodyPr/>
          <a:lstStyle>
            <a:lvl1pPr>
              <a:defRPr/>
            </a:lvl1pPr>
          </a:lstStyle>
          <a:p>
            <a:pPr>
              <a:defRPr/>
            </a:pPr>
            <a:fld id="{4F137AA5-E571-44B6-BB82-C09D0B7EA7B8}"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76308AD5-6591-4150-B4F9-9B0103C835F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14CF76D-EAFB-4AFD-BC9A-8DBA356878E8}"/>
              </a:ext>
            </a:extLst>
          </p:cNvPr>
          <p:cNvSpPr>
            <a:spLocks noGrp="1" noChangeArrowheads="1"/>
          </p:cNvSpPr>
          <p:nvPr>
            <p:ph type="sldNum" sz="quarter" idx="12"/>
          </p:nvPr>
        </p:nvSpPr>
        <p:spPr>
          <a:ln/>
        </p:spPr>
        <p:txBody>
          <a:bodyPr/>
          <a:lstStyle>
            <a:lvl1pPr>
              <a:defRPr/>
            </a:lvl1pPr>
          </a:lstStyle>
          <a:p>
            <a:pPr>
              <a:defRPr/>
            </a:pPr>
            <a:fld id="{1A623C24-540F-40B7-9469-A15B9E64A4D1}" type="slidenum">
              <a:rPr lang="en-US" altLang="en-US"/>
              <a:pPr>
                <a:defRPr/>
              </a:pPr>
              <a:t>‹#›</a:t>
            </a:fld>
            <a:endParaRPr lang="en-US" altLang="en-US"/>
          </a:p>
        </p:txBody>
      </p:sp>
    </p:spTree>
    <p:extLst>
      <p:ext uri="{BB962C8B-B14F-4D97-AF65-F5344CB8AC3E}">
        <p14:creationId xmlns:p14="http://schemas.microsoft.com/office/powerpoint/2010/main" val="3383153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88884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B73E235-18A2-4267-BDE2-3E2EC65476A3}"/>
              </a:ext>
            </a:extLst>
          </p:cNvPr>
          <p:cNvSpPr>
            <a:spLocks noGrp="1" noChangeArrowheads="1"/>
          </p:cNvSpPr>
          <p:nvPr>
            <p:ph type="dt" sz="half" idx="10"/>
          </p:nvPr>
        </p:nvSpPr>
        <p:spPr>
          <a:ln/>
        </p:spPr>
        <p:txBody>
          <a:bodyPr/>
          <a:lstStyle>
            <a:lvl1pPr>
              <a:defRPr/>
            </a:lvl1pPr>
          </a:lstStyle>
          <a:p>
            <a:pPr>
              <a:defRPr/>
            </a:pPr>
            <a:fld id="{BEEB58FA-3B72-4C2B-8DEA-0D34110C8DB1}"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540F9626-4D08-496A-946B-E6D860EC84F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F6C4F21-1034-4E3C-A5DF-9662CFBD9FED}"/>
              </a:ext>
            </a:extLst>
          </p:cNvPr>
          <p:cNvSpPr>
            <a:spLocks noGrp="1" noChangeArrowheads="1"/>
          </p:cNvSpPr>
          <p:nvPr>
            <p:ph type="sldNum" sz="quarter" idx="12"/>
          </p:nvPr>
        </p:nvSpPr>
        <p:spPr>
          <a:ln/>
        </p:spPr>
        <p:txBody>
          <a:bodyPr/>
          <a:lstStyle>
            <a:lvl1pPr>
              <a:defRPr/>
            </a:lvl1pPr>
          </a:lstStyle>
          <a:p>
            <a:pPr>
              <a:defRPr/>
            </a:pPr>
            <a:fld id="{3F0E359C-24AE-4C04-8FEE-E5143166E3E6}" type="slidenum">
              <a:rPr lang="en-US" altLang="en-US"/>
              <a:pPr>
                <a:defRPr/>
              </a:pPr>
              <a:t>‹#›</a:t>
            </a:fld>
            <a:endParaRPr lang="en-US" altLang="en-US"/>
          </a:p>
        </p:txBody>
      </p:sp>
    </p:spTree>
    <p:extLst>
      <p:ext uri="{BB962C8B-B14F-4D97-AF65-F5344CB8AC3E}">
        <p14:creationId xmlns:p14="http://schemas.microsoft.com/office/powerpoint/2010/main" val="36462020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AC9577B-39F9-452B-B38F-06ABFDEB107E}"/>
              </a:ext>
            </a:extLst>
          </p:cNvPr>
          <p:cNvSpPr>
            <a:spLocks noGrp="1" noChangeArrowheads="1"/>
          </p:cNvSpPr>
          <p:nvPr>
            <p:ph type="dt" sz="half" idx="10"/>
          </p:nvPr>
        </p:nvSpPr>
        <p:spPr>
          <a:ln/>
        </p:spPr>
        <p:txBody>
          <a:bodyPr/>
          <a:lstStyle>
            <a:lvl1pPr>
              <a:defRPr/>
            </a:lvl1pPr>
          </a:lstStyle>
          <a:p>
            <a:pPr>
              <a:defRPr/>
            </a:pPr>
            <a:fld id="{101A56B7-1E1E-4316-B82E-35451B061F36}"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2CA3F12D-B000-4459-8D9A-FC8300DAE95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A341B87-72CC-4960-8B90-54891C8F63C5}"/>
              </a:ext>
            </a:extLst>
          </p:cNvPr>
          <p:cNvSpPr>
            <a:spLocks noGrp="1" noChangeArrowheads="1"/>
          </p:cNvSpPr>
          <p:nvPr>
            <p:ph type="sldNum" sz="quarter" idx="12"/>
          </p:nvPr>
        </p:nvSpPr>
        <p:spPr>
          <a:ln/>
        </p:spPr>
        <p:txBody>
          <a:bodyPr/>
          <a:lstStyle>
            <a:lvl1pPr>
              <a:defRPr/>
            </a:lvl1pPr>
          </a:lstStyle>
          <a:p>
            <a:pPr>
              <a:defRPr/>
            </a:pPr>
            <a:fld id="{A2010839-5679-4FAB-8813-0E4795AC5B89}" type="slidenum">
              <a:rPr lang="en-US" altLang="en-US"/>
              <a:pPr>
                <a:defRPr/>
              </a:pPr>
              <a:t>‹#›</a:t>
            </a:fld>
            <a:endParaRPr lang="en-US" altLang="en-US"/>
          </a:p>
        </p:txBody>
      </p:sp>
    </p:spTree>
    <p:extLst>
      <p:ext uri="{BB962C8B-B14F-4D97-AF65-F5344CB8AC3E}">
        <p14:creationId xmlns:p14="http://schemas.microsoft.com/office/powerpoint/2010/main" val="408986634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E9A284E3-5C80-479B-B250-B0CD24DBE466}"/>
              </a:ext>
            </a:extLst>
          </p:cNvPr>
          <p:cNvSpPr>
            <a:spLocks noGrp="1" noChangeArrowheads="1"/>
          </p:cNvSpPr>
          <p:nvPr>
            <p:ph type="dt" sz="half" idx="10"/>
          </p:nvPr>
        </p:nvSpPr>
        <p:spPr>
          <a:ln/>
        </p:spPr>
        <p:txBody>
          <a:bodyPr/>
          <a:lstStyle>
            <a:lvl1pPr>
              <a:defRPr/>
            </a:lvl1pPr>
          </a:lstStyle>
          <a:p>
            <a:pPr>
              <a:defRPr/>
            </a:pPr>
            <a:fld id="{AC03CB14-0142-4940-9BB4-EE44661D0758}" type="datetime1">
              <a:rPr lang="en-US" altLang="en-US"/>
              <a:pPr>
                <a:defRPr/>
              </a:pPr>
              <a:t>11/26/2019</a:t>
            </a:fld>
            <a:endParaRPr lang="en-US" altLang="en-US"/>
          </a:p>
        </p:txBody>
      </p:sp>
      <p:sp>
        <p:nvSpPr>
          <p:cNvPr id="8" name="Rectangle 5">
            <a:extLst>
              <a:ext uri="{FF2B5EF4-FFF2-40B4-BE49-F238E27FC236}">
                <a16:creationId xmlns:a16="http://schemas.microsoft.com/office/drawing/2014/main" id="{7C1464A4-48FD-4293-860D-A49070958B6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61093F4-DCB1-4E70-BB6A-FCD9D23925D5}"/>
              </a:ext>
            </a:extLst>
          </p:cNvPr>
          <p:cNvSpPr>
            <a:spLocks noGrp="1" noChangeArrowheads="1"/>
          </p:cNvSpPr>
          <p:nvPr>
            <p:ph type="sldNum" sz="quarter" idx="12"/>
          </p:nvPr>
        </p:nvSpPr>
        <p:spPr>
          <a:ln/>
        </p:spPr>
        <p:txBody>
          <a:bodyPr/>
          <a:lstStyle>
            <a:lvl1pPr>
              <a:defRPr/>
            </a:lvl1pPr>
          </a:lstStyle>
          <a:p>
            <a:pPr>
              <a:defRPr/>
            </a:pPr>
            <a:fld id="{1D3436AE-48BE-4F35-8569-6E602BD64595}" type="slidenum">
              <a:rPr lang="en-US" altLang="en-US"/>
              <a:pPr>
                <a:defRPr/>
              </a:pPr>
              <a:t>‹#›</a:t>
            </a:fld>
            <a:endParaRPr lang="en-US" altLang="en-US"/>
          </a:p>
        </p:txBody>
      </p:sp>
    </p:spTree>
    <p:extLst>
      <p:ext uri="{BB962C8B-B14F-4D97-AF65-F5344CB8AC3E}">
        <p14:creationId xmlns:p14="http://schemas.microsoft.com/office/powerpoint/2010/main" val="15001026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AEA6D905-6EFE-472D-912A-BF6B24074A4F}"/>
              </a:ext>
            </a:extLst>
          </p:cNvPr>
          <p:cNvSpPr>
            <a:spLocks noGrp="1" noChangeArrowheads="1"/>
          </p:cNvSpPr>
          <p:nvPr>
            <p:ph type="dt" sz="half" idx="10"/>
          </p:nvPr>
        </p:nvSpPr>
        <p:spPr>
          <a:ln/>
        </p:spPr>
        <p:txBody>
          <a:bodyPr/>
          <a:lstStyle>
            <a:lvl1pPr>
              <a:defRPr/>
            </a:lvl1pPr>
          </a:lstStyle>
          <a:p>
            <a:pPr>
              <a:defRPr/>
            </a:pPr>
            <a:fld id="{6E79484E-CA46-453D-A32F-FDE726EE59DF}" type="datetime1">
              <a:rPr lang="en-US" altLang="en-US"/>
              <a:pPr>
                <a:defRPr/>
              </a:pPr>
              <a:t>11/26/2019</a:t>
            </a:fld>
            <a:endParaRPr lang="en-US" altLang="en-US"/>
          </a:p>
        </p:txBody>
      </p:sp>
      <p:sp>
        <p:nvSpPr>
          <p:cNvPr id="4" name="Rectangle 5">
            <a:extLst>
              <a:ext uri="{FF2B5EF4-FFF2-40B4-BE49-F238E27FC236}">
                <a16:creationId xmlns:a16="http://schemas.microsoft.com/office/drawing/2014/main" id="{02E5B78C-8653-4E62-BCCD-D39666BF13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B6245153-532F-4319-BE05-A3E920595C54}"/>
              </a:ext>
            </a:extLst>
          </p:cNvPr>
          <p:cNvSpPr>
            <a:spLocks noGrp="1" noChangeArrowheads="1"/>
          </p:cNvSpPr>
          <p:nvPr>
            <p:ph type="sldNum" sz="quarter" idx="12"/>
          </p:nvPr>
        </p:nvSpPr>
        <p:spPr>
          <a:ln/>
        </p:spPr>
        <p:txBody>
          <a:bodyPr/>
          <a:lstStyle>
            <a:lvl1pPr>
              <a:defRPr/>
            </a:lvl1pPr>
          </a:lstStyle>
          <a:p>
            <a:pPr>
              <a:defRPr/>
            </a:pPr>
            <a:fld id="{F6270AF9-E623-4B81-B2F1-D20577CD3EB2}" type="slidenum">
              <a:rPr lang="en-US" altLang="en-US"/>
              <a:pPr>
                <a:defRPr/>
              </a:pPr>
              <a:t>‹#›</a:t>
            </a:fld>
            <a:endParaRPr lang="en-US" altLang="en-US"/>
          </a:p>
        </p:txBody>
      </p:sp>
    </p:spTree>
    <p:extLst>
      <p:ext uri="{BB962C8B-B14F-4D97-AF65-F5344CB8AC3E}">
        <p14:creationId xmlns:p14="http://schemas.microsoft.com/office/powerpoint/2010/main" val="381878074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6CCC221-C389-45D0-A082-9B9A90883F4E}"/>
              </a:ext>
            </a:extLst>
          </p:cNvPr>
          <p:cNvSpPr>
            <a:spLocks noGrp="1" noChangeArrowheads="1"/>
          </p:cNvSpPr>
          <p:nvPr>
            <p:ph type="dt" sz="half" idx="10"/>
          </p:nvPr>
        </p:nvSpPr>
        <p:spPr>
          <a:ln/>
        </p:spPr>
        <p:txBody>
          <a:bodyPr/>
          <a:lstStyle>
            <a:lvl1pPr>
              <a:defRPr/>
            </a:lvl1pPr>
          </a:lstStyle>
          <a:p>
            <a:pPr>
              <a:defRPr/>
            </a:pPr>
            <a:fld id="{12649E08-BBAE-47D3-960C-0C1DD50E06A7}" type="datetime1">
              <a:rPr lang="en-US" altLang="en-US"/>
              <a:pPr>
                <a:defRPr/>
              </a:pPr>
              <a:t>11/26/2019</a:t>
            </a:fld>
            <a:endParaRPr lang="en-US" altLang="en-US"/>
          </a:p>
        </p:txBody>
      </p:sp>
      <p:sp>
        <p:nvSpPr>
          <p:cNvPr id="3" name="Rectangle 5">
            <a:extLst>
              <a:ext uri="{FF2B5EF4-FFF2-40B4-BE49-F238E27FC236}">
                <a16:creationId xmlns:a16="http://schemas.microsoft.com/office/drawing/2014/main" id="{74B2C05A-C463-4AD5-874F-E6AE3D988E4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259AA09-8B3C-4D7B-A16C-EE658B43EBFA}"/>
              </a:ext>
            </a:extLst>
          </p:cNvPr>
          <p:cNvSpPr>
            <a:spLocks noGrp="1" noChangeArrowheads="1"/>
          </p:cNvSpPr>
          <p:nvPr>
            <p:ph type="sldNum" sz="quarter" idx="12"/>
          </p:nvPr>
        </p:nvSpPr>
        <p:spPr>
          <a:ln/>
        </p:spPr>
        <p:txBody>
          <a:bodyPr/>
          <a:lstStyle>
            <a:lvl1pPr>
              <a:defRPr/>
            </a:lvl1pPr>
          </a:lstStyle>
          <a:p>
            <a:pPr>
              <a:defRPr/>
            </a:pPr>
            <a:fld id="{C37CCAC6-4A77-4267-BCE9-1A19E78A23F5}" type="slidenum">
              <a:rPr lang="en-US" altLang="en-US"/>
              <a:pPr>
                <a:defRPr/>
              </a:pPr>
              <a:t>‹#›</a:t>
            </a:fld>
            <a:endParaRPr lang="en-US" altLang="en-US"/>
          </a:p>
        </p:txBody>
      </p:sp>
    </p:spTree>
    <p:extLst>
      <p:ext uri="{BB962C8B-B14F-4D97-AF65-F5344CB8AC3E}">
        <p14:creationId xmlns:p14="http://schemas.microsoft.com/office/powerpoint/2010/main" val="390027153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9EBC467-2F3E-4E9E-B63F-E1BBD9B98751}"/>
              </a:ext>
            </a:extLst>
          </p:cNvPr>
          <p:cNvSpPr>
            <a:spLocks noGrp="1" noChangeArrowheads="1"/>
          </p:cNvSpPr>
          <p:nvPr>
            <p:ph type="dt" sz="half" idx="10"/>
          </p:nvPr>
        </p:nvSpPr>
        <p:spPr>
          <a:ln/>
        </p:spPr>
        <p:txBody>
          <a:bodyPr/>
          <a:lstStyle>
            <a:lvl1pPr>
              <a:defRPr/>
            </a:lvl1pPr>
          </a:lstStyle>
          <a:p>
            <a:pPr>
              <a:defRPr/>
            </a:pPr>
            <a:fld id="{80005B59-8E1B-4B8B-824F-BA0C54822DCD}"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546EF8CD-6620-455A-A14F-924D81A489B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E5C5E7F-2762-470C-81E0-B53CA441F6FC}"/>
              </a:ext>
            </a:extLst>
          </p:cNvPr>
          <p:cNvSpPr>
            <a:spLocks noGrp="1" noChangeArrowheads="1"/>
          </p:cNvSpPr>
          <p:nvPr>
            <p:ph type="sldNum" sz="quarter" idx="12"/>
          </p:nvPr>
        </p:nvSpPr>
        <p:spPr>
          <a:ln/>
        </p:spPr>
        <p:txBody>
          <a:bodyPr/>
          <a:lstStyle>
            <a:lvl1pPr>
              <a:defRPr/>
            </a:lvl1pPr>
          </a:lstStyle>
          <a:p>
            <a:pPr>
              <a:defRPr/>
            </a:pPr>
            <a:fld id="{202F71E0-0443-4AFC-BC0D-4BA0134BF4F8}" type="slidenum">
              <a:rPr lang="en-US" altLang="en-US"/>
              <a:pPr>
                <a:defRPr/>
              </a:pPr>
              <a:t>‹#›</a:t>
            </a:fld>
            <a:endParaRPr lang="en-US" altLang="en-US"/>
          </a:p>
        </p:txBody>
      </p:sp>
    </p:spTree>
    <p:extLst>
      <p:ext uri="{BB962C8B-B14F-4D97-AF65-F5344CB8AC3E}">
        <p14:creationId xmlns:p14="http://schemas.microsoft.com/office/powerpoint/2010/main" val="110522259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302F8D7-FDC4-4E20-B8F1-56F025C4CFA9}"/>
              </a:ext>
            </a:extLst>
          </p:cNvPr>
          <p:cNvSpPr>
            <a:spLocks noGrp="1" noChangeArrowheads="1"/>
          </p:cNvSpPr>
          <p:nvPr>
            <p:ph type="dt" sz="half" idx="10"/>
          </p:nvPr>
        </p:nvSpPr>
        <p:spPr>
          <a:ln/>
        </p:spPr>
        <p:txBody>
          <a:bodyPr/>
          <a:lstStyle>
            <a:lvl1pPr>
              <a:defRPr/>
            </a:lvl1pPr>
          </a:lstStyle>
          <a:p>
            <a:pPr>
              <a:defRPr/>
            </a:pPr>
            <a:fld id="{790D9EC5-714E-404D-AA81-8911DCC36FC5}"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51B0A3FB-D84D-4B8E-8993-DC901475443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D716D4B-DD71-41FC-8CD7-4CBAE39D6882}"/>
              </a:ext>
            </a:extLst>
          </p:cNvPr>
          <p:cNvSpPr>
            <a:spLocks noGrp="1" noChangeArrowheads="1"/>
          </p:cNvSpPr>
          <p:nvPr>
            <p:ph type="sldNum" sz="quarter" idx="12"/>
          </p:nvPr>
        </p:nvSpPr>
        <p:spPr>
          <a:ln/>
        </p:spPr>
        <p:txBody>
          <a:bodyPr/>
          <a:lstStyle>
            <a:lvl1pPr>
              <a:defRPr/>
            </a:lvl1pPr>
          </a:lstStyle>
          <a:p>
            <a:pPr>
              <a:defRPr/>
            </a:pPr>
            <a:fld id="{FC8F859C-1B4E-45FC-9B71-1970ACF8E293}" type="slidenum">
              <a:rPr lang="en-US" altLang="en-US"/>
              <a:pPr>
                <a:defRPr/>
              </a:pPr>
              <a:t>‹#›</a:t>
            </a:fld>
            <a:endParaRPr lang="en-US" altLang="en-US"/>
          </a:p>
        </p:txBody>
      </p:sp>
    </p:spTree>
    <p:extLst>
      <p:ext uri="{BB962C8B-B14F-4D97-AF65-F5344CB8AC3E}">
        <p14:creationId xmlns:p14="http://schemas.microsoft.com/office/powerpoint/2010/main" val="315323892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3FD7DBB-FB05-45BE-8856-AAD72398CAA6}"/>
              </a:ext>
            </a:extLst>
          </p:cNvPr>
          <p:cNvSpPr>
            <a:spLocks noGrp="1" noChangeArrowheads="1"/>
          </p:cNvSpPr>
          <p:nvPr>
            <p:ph type="dt" sz="half" idx="10"/>
          </p:nvPr>
        </p:nvSpPr>
        <p:spPr>
          <a:ln/>
        </p:spPr>
        <p:txBody>
          <a:bodyPr/>
          <a:lstStyle>
            <a:lvl1pPr>
              <a:defRPr/>
            </a:lvl1pPr>
          </a:lstStyle>
          <a:p>
            <a:pPr>
              <a:defRPr/>
            </a:pPr>
            <a:fld id="{434777FD-C427-4AED-9162-38F34BE2EB9B}"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F584AE81-6926-4475-BE16-A0B5F2B4D46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A98D1A3-9F5A-4919-BBA6-11582FD2CC75}"/>
              </a:ext>
            </a:extLst>
          </p:cNvPr>
          <p:cNvSpPr>
            <a:spLocks noGrp="1" noChangeArrowheads="1"/>
          </p:cNvSpPr>
          <p:nvPr>
            <p:ph type="sldNum" sz="quarter" idx="12"/>
          </p:nvPr>
        </p:nvSpPr>
        <p:spPr>
          <a:ln/>
        </p:spPr>
        <p:txBody>
          <a:bodyPr/>
          <a:lstStyle>
            <a:lvl1pPr>
              <a:defRPr/>
            </a:lvl1pPr>
          </a:lstStyle>
          <a:p>
            <a:pPr>
              <a:defRPr/>
            </a:pPr>
            <a:fld id="{A139B55C-AFCF-4B7E-978D-7F3EFFB4076A}" type="slidenum">
              <a:rPr lang="en-US" altLang="en-US"/>
              <a:pPr>
                <a:defRPr/>
              </a:pPr>
              <a:t>‹#›</a:t>
            </a:fld>
            <a:endParaRPr lang="en-US" altLang="en-US"/>
          </a:p>
        </p:txBody>
      </p:sp>
    </p:spTree>
    <p:extLst>
      <p:ext uri="{BB962C8B-B14F-4D97-AF65-F5344CB8AC3E}">
        <p14:creationId xmlns:p14="http://schemas.microsoft.com/office/powerpoint/2010/main" val="55928404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1828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609600"/>
            <a:ext cx="53340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316441C-6FD4-431C-9AC1-D2959B9DECF0}"/>
              </a:ext>
            </a:extLst>
          </p:cNvPr>
          <p:cNvSpPr>
            <a:spLocks noGrp="1" noChangeArrowheads="1"/>
          </p:cNvSpPr>
          <p:nvPr>
            <p:ph type="dt" sz="half" idx="10"/>
          </p:nvPr>
        </p:nvSpPr>
        <p:spPr>
          <a:ln/>
        </p:spPr>
        <p:txBody>
          <a:bodyPr/>
          <a:lstStyle>
            <a:lvl1pPr>
              <a:defRPr/>
            </a:lvl1pPr>
          </a:lstStyle>
          <a:p>
            <a:pPr>
              <a:defRPr/>
            </a:pPr>
            <a:fld id="{F72C6BDF-3EAD-4AB3-B55B-45BA1B109013}"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03CCAD16-3A1E-4058-A354-1D0A326966B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43CFD09-9726-4FA9-A362-0A5B12AFDCB3}"/>
              </a:ext>
            </a:extLst>
          </p:cNvPr>
          <p:cNvSpPr>
            <a:spLocks noGrp="1" noChangeArrowheads="1"/>
          </p:cNvSpPr>
          <p:nvPr>
            <p:ph type="sldNum" sz="quarter" idx="12"/>
          </p:nvPr>
        </p:nvSpPr>
        <p:spPr>
          <a:ln/>
        </p:spPr>
        <p:txBody>
          <a:bodyPr/>
          <a:lstStyle>
            <a:lvl1pPr>
              <a:defRPr/>
            </a:lvl1pPr>
          </a:lstStyle>
          <a:p>
            <a:pPr>
              <a:defRPr/>
            </a:pPr>
            <a:fld id="{CB7A08DE-4071-4D30-8D7B-FAEE94B379CE}" type="slidenum">
              <a:rPr lang="en-US" altLang="en-US"/>
              <a:pPr>
                <a:defRPr/>
              </a:pPr>
              <a:t>‹#›</a:t>
            </a:fld>
            <a:endParaRPr lang="en-US" altLang="en-US"/>
          </a:p>
        </p:txBody>
      </p:sp>
    </p:spTree>
    <p:extLst>
      <p:ext uri="{BB962C8B-B14F-4D97-AF65-F5344CB8AC3E}">
        <p14:creationId xmlns:p14="http://schemas.microsoft.com/office/powerpoint/2010/main" val="1262815372"/>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67818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315200" cy="4114800"/>
          </a:xfrm>
        </p:spPr>
        <p:txBody>
          <a:bodyPr/>
          <a:lstStyle/>
          <a:p>
            <a:pPr lvl="0"/>
            <a:endParaRPr lang="en-US" noProof="0"/>
          </a:p>
        </p:txBody>
      </p:sp>
      <p:sp>
        <p:nvSpPr>
          <p:cNvPr id="4" name="Rectangle 4">
            <a:extLst>
              <a:ext uri="{FF2B5EF4-FFF2-40B4-BE49-F238E27FC236}">
                <a16:creationId xmlns:a16="http://schemas.microsoft.com/office/drawing/2014/main" id="{199E7419-4428-416A-9CF6-122FFBDD5D56}"/>
              </a:ext>
            </a:extLst>
          </p:cNvPr>
          <p:cNvSpPr>
            <a:spLocks noGrp="1" noChangeArrowheads="1"/>
          </p:cNvSpPr>
          <p:nvPr>
            <p:ph type="dt" sz="half" idx="10"/>
          </p:nvPr>
        </p:nvSpPr>
        <p:spPr>
          <a:ln/>
        </p:spPr>
        <p:txBody>
          <a:bodyPr/>
          <a:lstStyle>
            <a:lvl1pPr>
              <a:defRPr/>
            </a:lvl1pPr>
          </a:lstStyle>
          <a:p>
            <a:pPr>
              <a:defRPr/>
            </a:pPr>
            <a:fld id="{E9245FFF-3C48-454D-A192-AB323532E2DF}"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2A8FA3C6-18C9-492F-A2BB-D037012FEE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8CDE495-B478-4C37-9986-7CA721E21A03}"/>
              </a:ext>
            </a:extLst>
          </p:cNvPr>
          <p:cNvSpPr>
            <a:spLocks noGrp="1" noChangeArrowheads="1"/>
          </p:cNvSpPr>
          <p:nvPr>
            <p:ph type="sldNum" sz="quarter" idx="12"/>
          </p:nvPr>
        </p:nvSpPr>
        <p:spPr>
          <a:ln/>
        </p:spPr>
        <p:txBody>
          <a:bodyPr/>
          <a:lstStyle>
            <a:lvl1pPr>
              <a:defRPr/>
            </a:lvl1pPr>
          </a:lstStyle>
          <a:p>
            <a:pPr>
              <a:defRPr/>
            </a:pPr>
            <a:fld id="{93394B4B-0B26-4CC8-BB1C-AB3E855C0488}" type="slidenum">
              <a:rPr lang="en-US" altLang="en-US"/>
              <a:pPr>
                <a:defRPr/>
              </a:pPr>
              <a:t>‹#›</a:t>
            </a:fld>
            <a:endParaRPr lang="en-US" altLang="en-US"/>
          </a:p>
        </p:txBody>
      </p:sp>
    </p:spTree>
    <p:extLst>
      <p:ext uri="{BB962C8B-B14F-4D97-AF65-F5344CB8AC3E}">
        <p14:creationId xmlns:p14="http://schemas.microsoft.com/office/powerpoint/2010/main" val="16609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13302581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3BB0389-C5A0-4CE1-8718-403227C1C8C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D:\Publications\LOGO's\ILRI-logo-small.jpg">
            <a:extLst>
              <a:ext uri="{FF2B5EF4-FFF2-40B4-BE49-F238E27FC236}">
                <a16:creationId xmlns:a16="http://schemas.microsoft.com/office/drawing/2014/main" id="{5D2E9AB4-D0C2-41CB-86AF-E318819C1DF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2158942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more info and address">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5F7486-F45C-4238-A7BB-10AD537C4501}"/>
              </a:ext>
            </a:extLst>
          </p:cNvPr>
          <p:cNvSpPr txBox="1">
            <a:spLocks noChangeArrowheads="1"/>
          </p:cNvSpPr>
          <p:nvPr/>
        </p:nvSpPr>
        <p:spPr bwMode="auto">
          <a:xfrm>
            <a:off x="1827213" y="6551613"/>
            <a:ext cx="6096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dirty="0">
                <a:solidFill>
                  <a:prstClr val="black"/>
                </a:solidFill>
                <a:latin typeface="Calibri"/>
                <a:ea typeface="+mn-ea"/>
              </a:rPr>
              <a:t>This presentation is licensed for use under the Creative Commons Attribution 4.0 International Licence.</a:t>
            </a:r>
            <a:endParaRPr lang="en-US" sz="1000" dirty="0">
              <a:solidFill>
                <a:prstClr val="black"/>
              </a:solidFill>
              <a:latin typeface="Calibri"/>
              <a:ea typeface="+mn-ea"/>
            </a:endParaRPr>
          </a:p>
        </p:txBody>
      </p:sp>
      <p:sp>
        <p:nvSpPr>
          <p:cNvPr id="3" name="TextBox 2">
            <a:extLst>
              <a:ext uri="{FF2B5EF4-FFF2-40B4-BE49-F238E27FC236}">
                <a16:creationId xmlns:a16="http://schemas.microsoft.com/office/drawing/2014/main" id="{726773DB-24B0-4D0E-802A-C477DED78522}"/>
              </a:ext>
            </a:extLst>
          </p:cNvPr>
          <p:cNvSpPr txBox="1">
            <a:spLocks noChangeArrowheads="1"/>
          </p:cNvSpPr>
          <p:nvPr/>
        </p:nvSpPr>
        <p:spPr bwMode="auto">
          <a:xfrm>
            <a:off x="9525" y="2303463"/>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4" name="Rectangle 3">
            <a:extLst>
              <a:ext uri="{FF2B5EF4-FFF2-40B4-BE49-F238E27FC236}">
                <a16:creationId xmlns:a16="http://schemas.microsoft.com/office/drawing/2014/main" id="{7C3D7DA5-823C-4A12-A307-E8E48096DF8E}"/>
              </a:ext>
            </a:extLst>
          </p:cNvPr>
          <p:cNvSpPr>
            <a:spLocks noChangeArrowheads="1"/>
          </p:cNvSpPr>
          <p:nvPr/>
        </p:nvSpPr>
        <p:spPr bwMode="auto">
          <a:xfrm>
            <a:off x="2295525" y="3149600"/>
            <a:ext cx="457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lgn="ctr" eaLnBrk="1" hangingPunct="1">
              <a:buClr>
                <a:srgbClr val="5F0500"/>
              </a:buClr>
              <a:defRPr/>
            </a:pPr>
            <a:r>
              <a:rPr lang="en-US" altLang="en-US" sz="3200">
                <a:solidFill>
                  <a:srgbClr val="762123"/>
                </a:solidFill>
                <a:latin typeface="Calibri" panose="020F0502020204030204" pitchFamily="34" charset="0"/>
                <a:cs typeface="Arial" panose="020B0604020202020204" pitchFamily="34" charset="0"/>
              </a:rPr>
              <a:t>ilri.org</a:t>
            </a:r>
          </a:p>
        </p:txBody>
      </p:sp>
      <p:pic>
        <p:nvPicPr>
          <p:cNvPr id="5" name="Picture 9" descr="cc-by 88x31.png">
            <a:extLst>
              <a:ext uri="{FF2B5EF4-FFF2-40B4-BE49-F238E27FC236}">
                <a16:creationId xmlns:a16="http://schemas.microsoft.com/office/drawing/2014/main" id="{76241113-6090-47F3-9F7A-9C7421AD9D75}"/>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239838" y="6569075"/>
            <a:ext cx="5873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a:hlinkClick r:id="rId4"/>
            <a:extLst>
              <a:ext uri="{FF2B5EF4-FFF2-40B4-BE49-F238E27FC236}">
                <a16:creationId xmlns:a16="http://schemas.microsoft.com/office/drawing/2014/main" id="{2972B08D-CD89-481C-9800-FB9A3DAF8AA6}"/>
              </a:ext>
            </a:extLst>
          </p:cNvPr>
          <p:cNvSpPr txBox="1">
            <a:spLocks noChangeArrowheads="1"/>
          </p:cNvSpPr>
          <p:nvPr userDrawn="1"/>
        </p:nvSpPr>
        <p:spPr bwMode="auto">
          <a:xfrm>
            <a:off x="1247775" y="3992563"/>
            <a:ext cx="65008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dirty="0">
                <a:solidFill>
                  <a:prstClr val="black"/>
                </a:solidFill>
                <a:latin typeface="Calibri"/>
                <a:ea typeface="+mn-ea"/>
              </a:rPr>
              <a:t>ILRI thanks all donors and organizations who globally supported its work through their contributions to the </a:t>
            </a:r>
            <a:r>
              <a:rPr lang="en-US" sz="1200" b="1" dirty="0">
                <a:solidFill>
                  <a:srgbClr val="72201E"/>
                </a:solidFill>
                <a:latin typeface="Calibri"/>
                <a:ea typeface="+mn-ea"/>
              </a:rPr>
              <a:t>CGIAR system</a:t>
            </a:r>
          </a:p>
        </p:txBody>
      </p:sp>
      <p:pic>
        <p:nvPicPr>
          <p:cNvPr id="7" name="Picture 11">
            <a:extLst>
              <a:ext uri="{FF2B5EF4-FFF2-40B4-BE49-F238E27FC236}">
                <a16:creationId xmlns:a16="http://schemas.microsoft.com/office/drawing/2014/main" id="{55D3126D-E6C8-46B7-BD04-238EFBA9A1B7}"/>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47775" y="4838700"/>
            <a:ext cx="65024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135609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41379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506463377"/>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519017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43886906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4756107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483998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711915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3871805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55525935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15888"/>
            <a:ext cx="8229600" cy="792162"/>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68313" y="1277938"/>
            <a:ext cx="8229600" cy="43830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44300038"/>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ภาพนิ่งชื่อเรื่อง">
    <p:spTree>
      <p:nvGrpSpPr>
        <p:cNvPr id="1" name=""/>
        <p:cNvGrpSpPr/>
        <p:nvPr/>
      </p:nvGrpSpPr>
      <p:grpSpPr>
        <a:xfrm>
          <a:off x="0" y="0"/>
          <a:ext cx="0" cy="0"/>
          <a:chOff x="0" y="0"/>
          <a:chExt cx="0" cy="0"/>
        </a:xfrm>
      </p:grpSpPr>
      <p:sp>
        <p:nvSpPr>
          <p:cNvPr id="2" name="ชื่อเรื่อง 1"/>
          <p:cNvSpPr>
            <a:spLocks noGrp="1"/>
          </p:cNvSpPr>
          <p:nvPr>
            <p:ph type="ctrTitle"/>
          </p:nvPr>
        </p:nvSpPr>
        <p:spPr>
          <a:xfrm>
            <a:off x="685800" y="2130425"/>
            <a:ext cx="7772400" cy="1470025"/>
          </a:xfrm>
        </p:spPr>
        <p:txBody>
          <a:bodyPr/>
          <a:lstStyle/>
          <a:p>
            <a:r>
              <a:rPr lang="th-TH"/>
              <a:t>คลิกเพื่อแก้ไขลักษณะชื่อเรื่องต้นแบบ</a:t>
            </a:r>
            <a:endParaRPr lang="en-US"/>
          </a:p>
        </p:txBody>
      </p:sp>
      <p:sp>
        <p:nvSpPr>
          <p:cNvPr id="3" name="ชื่อเรื่องรอง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h-TH"/>
              <a:t>คลิกเพื่อแก้ไขลักษณะชื่อเรื่องรองต้นแบบ</a:t>
            </a:r>
            <a:endParaRPr lang="en-US"/>
          </a:p>
        </p:txBody>
      </p:sp>
      <p:sp>
        <p:nvSpPr>
          <p:cNvPr id="4" name="ตัวแทนวันที่ 3"/>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11"/>
          </p:nvPr>
        </p:nvSpPr>
        <p:spPr/>
        <p:txBody>
          <a:bodyPr/>
          <a:lstStyle/>
          <a:p>
            <a:endParaRPr lang="en-US" dirty="0"/>
          </a:p>
        </p:txBody>
      </p:sp>
      <p:sp>
        <p:nvSpPr>
          <p:cNvPr id="6" name="ตัวแทนหมายเลขภาพนิ่ง 5"/>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355401022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ชื่อเรื่องและเนื้อหา">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a:t>คลิกเพื่อแก้ไขลักษณะชื่อเรื่องต้นแบบ</a:t>
            </a:r>
            <a:endParaRPr lang="en-US"/>
          </a:p>
        </p:txBody>
      </p:sp>
      <p:sp>
        <p:nvSpPr>
          <p:cNvPr id="3" name="ตัวแทนเนื้อหา 2"/>
          <p:cNvSpPr>
            <a:spLocks noGrp="1"/>
          </p:cNvSpPr>
          <p:nvPr>
            <p:ph idx="1"/>
          </p:nvPr>
        </p:nvSpPr>
        <p:spPr/>
        <p:txBody>
          <a:body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วันที่ 3"/>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11"/>
          </p:nvPr>
        </p:nvSpPr>
        <p:spPr/>
        <p:txBody>
          <a:bodyPr/>
          <a:lstStyle/>
          <a:p>
            <a:endParaRPr lang="en-US" dirty="0"/>
          </a:p>
        </p:txBody>
      </p:sp>
      <p:sp>
        <p:nvSpPr>
          <p:cNvPr id="6" name="ตัวแทนหมายเลขภาพนิ่ง 5"/>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05423476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ส่วนหัวของส่วน">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722313" y="4406900"/>
            <a:ext cx="7772400" cy="1362075"/>
          </a:xfrm>
        </p:spPr>
        <p:txBody>
          <a:bodyPr anchor="t"/>
          <a:lstStyle>
            <a:lvl1pPr algn="l">
              <a:defRPr sz="4000" b="1" cap="all"/>
            </a:lvl1pPr>
          </a:lstStyle>
          <a:p>
            <a:r>
              <a:rPr lang="th-TH"/>
              <a:t>คลิกเพื่อแก้ไขลักษณะชื่อเรื่องต้นแบบ</a:t>
            </a:r>
            <a:endParaRPr lang="en-US"/>
          </a:p>
        </p:txBody>
      </p:sp>
      <p:sp>
        <p:nvSpPr>
          <p:cNvPr id="3" name="ตัวแทนข้อความ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h-TH"/>
              <a:t>คลิกเพื่อแก้ไขลักษณะของข้อความต้นแบบ</a:t>
            </a:r>
          </a:p>
        </p:txBody>
      </p:sp>
      <p:sp>
        <p:nvSpPr>
          <p:cNvPr id="4" name="ตัวแทนวันที่ 3"/>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11"/>
          </p:nvPr>
        </p:nvSpPr>
        <p:spPr/>
        <p:txBody>
          <a:bodyPr/>
          <a:lstStyle/>
          <a:p>
            <a:endParaRPr lang="en-US" dirty="0"/>
          </a:p>
        </p:txBody>
      </p:sp>
      <p:sp>
        <p:nvSpPr>
          <p:cNvPr id="6" name="ตัวแทนหมายเลขภาพนิ่ง 5"/>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8985666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เนื้อหา 2 ส่วน">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a:t>คลิกเพื่อแก้ไขลักษณะชื่อเรื่องต้นแบบ</a:t>
            </a:r>
            <a:endParaRPr lang="en-US"/>
          </a:p>
        </p:txBody>
      </p:sp>
      <p:sp>
        <p:nvSpPr>
          <p:cNvPr id="3" name="ตัวแทนเนื้อหา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เนื้อหา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5" name="ตัวแทนวันที่ 4"/>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6" name="ตัวแทนท้ายกระดาษ 5"/>
          <p:cNvSpPr>
            <a:spLocks noGrp="1"/>
          </p:cNvSpPr>
          <p:nvPr>
            <p:ph type="ftr" sz="quarter" idx="11"/>
          </p:nvPr>
        </p:nvSpPr>
        <p:spPr/>
        <p:txBody>
          <a:bodyPr/>
          <a:lstStyle/>
          <a:p>
            <a:endParaRPr lang="en-US" dirty="0"/>
          </a:p>
        </p:txBody>
      </p:sp>
      <p:sp>
        <p:nvSpPr>
          <p:cNvPr id="7" name="ตัวแทนหมายเลขภาพนิ่ง 6"/>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408007626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การเปรียบเทียบ">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lvl1pPr>
              <a:defRPr/>
            </a:lvl1pPr>
          </a:lstStyle>
          <a:p>
            <a:r>
              <a:rPr lang="th-TH"/>
              <a:t>คลิกเพื่อแก้ไขลักษณะชื่อเรื่องต้นแบบ</a:t>
            </a:r>
            <a:endParaRPr lang="en-US"/>
          </a:p>
        </p:txBody>
      </p:sp>
      <p:sp>
        <p:nvSpPr>
          <p:cNvPr id="3" name="ตัวแทนข้อความ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a:t>คลิกเพื่อแก้ไขลักษณะของข้อความต้นแบบ</a:t>
            </a:r>
          </a:p>
        </p:txBody>
      </p:sp>
      <p:sp>
        <p:nvSpPr>
          <p:cNvPr id="4" name="ตัวแทนเนื้อหา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5" name="ตัวแทนข้อความ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a:t>คลิกเพื่อแก้ไขลักษณะของข้อความต้นแบบ</a:t>
            </a:r>
          </a:p>
        </p:txBody>
      </p:sp>
      <p:sp>
        <p:nvSpPr>
          <p:cNvPr id="6" name="ตัวแทนเนื้อหา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7" name="ตัวแทนวันที่ 6"/>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8" name="ตัวแทนท้ายกระดาษ 7"/>
          <p:cNvSpPr>
            <a:spLocks noGrp="1"/>
          </p:cNvSpPr>
          <p:nvPr>
            <p:ph type="ftr" sz="quarter" idx="11"/>
          </p:nvPr>
        </p:nvSpPr>
        <p:spPr/>
        <p:txBody>
          <a:bodyPr/>
          <a:lstStyle/>
          <a:p>
            <a:endParaRPr lang="en-US" dirty="0"/>
          </a:p>
        </p:txBody>
      </p:sp>
      <p:sp>
        <p:nvSpPr>
          <p:cNvPr id="9" name="ตัวแทนหมายเลขภาพนิ่ง 8"/>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736258341"/>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เฉพาะชื่อเรื่อ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a:t>คลิกเพื่อแก้ไขลักษณะชื่อเรื่องต้นแบบ</a:t>
            </a:r>
            <a:endParaRPr lang="en-US"/>
          </a:p>
        </p:txBody>
      </p:sp>
      <p:sp>
        <p:nvSpPr>
          <p:cNvPr id="3" name="ตัวแทนวันที่ 2"/>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4" name="ตัวแทนท้ายกระดาษ 3"/>
          <p:cNvSpPr>
            <a:spLocks noGrp="1"/>
          </p:cNvSpPr>
          <p:nvPr>
            <p:ph type="ftr" sz="quarter" idx="11"/>
          </p:nvPr>
        </p:nvSpPr>
        <p:spPr/>
        <p:txBody>
          <a:bodyPr/>
          <a:lstStyle/>
          <a:p>
            <a:endParaRPr lang="en-US" dirty="0"/>
          </a:p>
        </p:txBody>
      </p:sp>
      <p:sp>
        <p:nvSpPr>
          <p:cNvPr id="5" name="ตัวแทนหมายเลขภาพนิ่ง 4"/>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142913758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3" name="ตัวแทนท้ายกระดาษ 2"/>
          <p:cNvSpPr>
            <a:spLocks noGrp="1"/>
          </p:cNvSpPr>
          <p:nvPr>
            <p:ph type="ftr" sz="quarter" idx="11"/>
          </p:nvPr>
        </p:nvSpPr>
        <p:spPr/>
        <p:txBody>
          <a:bodyPr/>
          <a:lstStyle/>
          <a:p>
            <a:endParaRPr lang="en-US" dirty="0"/>
          </a:p>
        </p:txBody>
      </p:sp>
      <p:sp>
        <p:nvSpPr>
          <p:cNvPr id="4" name="ตัวแทนหมายเลขภาพนิ่ง 3"/>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30023080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เนื้อหา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57200" y="273050"/>
            <a:ext cx="3008313" cy="1162050"/>
          </a:xfrm>
        </p:spPr>
        <p:txBody>
          <a:bodyPr anchor="b"/>
          <a:lstStyle>
            <a:lvl1pPr algn="l">
              <a:defRPr sz="2000" b="1"/>
            </a:lvl1pPr>
          </a:lstStyle>
          <a:p>
            <a:r>
              <a:rPr lang="th-TH"/>
              <a:t>คลิกเพื่อแก้ไขลักษณะชื่อเรื่องต้นแบบ</a:t>
            </a:r>
            <a:endParaRPr lang="en-US"/>
          </a:p>
        </p:txBody>
      </p:sp>
      <p:sp>
        <p:nvSpPr>
          <p:cNvPr id="3" name="ตัวแทนเนื้อหา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ข้อความ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6" name="ตัวแทนท้ายกระดาษ 5"/>
          <p:cNvSpPr>
            <a:spLocks noGrp="1"/>
          </p:cNvSpPr>
          <p:nvPr>
            <p:ph type="ftr" sz="quarter" idx="11"/>
          </p:nvPr>
        </p:nvSpPr>
        <p:spPr/>
        <p:txBody>
          <a:bodyPr/>
          <a:lstStyle/>
          <a:p>
            <a:endParaRPr lang="en-US" dirty="0"/>
          </a:p>
        </p:txBody>
      </p:sp>
      <p:sp>
        <p:nvSpPr>
          <p:cNvPr id="7" name="ตัวแทนหมายเลขภาพนิ่ง 6"/>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180214059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รูปภาพ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792288" y="4800600"/>
            <a:ext cx="5486400" cy="566738"/>
          </a:xfrm>
        </p:spPr>
        <p:txBody>
          <a:bodyPr anchor="b"/>
          <a:lstStyle>
            <a:lvl1pPr algn="l">
              <a:defRPr sz="2000" b="1"/>
            </a:lvl1pPr>
          </a:lstStyle>
          <a:p>
            <a:r>
              <a:rPr lang="th-TH"/>
              <a:t>คลิกเพื่อแก้ไขลักษณะชื่อเรื่องต้นแบบ</a:t>
            </a:r>
            <a:endParaRPr lang="en-US"/>
          </a:p>
        </p:txBody>
      </p:sp>
      <p:sp>
        <p:nvSpPr>
          <p:cNvPr id="3" name="ตัวแทนรูปภาพ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ตัวแทนข้อความ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6" name="ตัวแทนท้ายกระดาษ 5"/>
          <p:cNvSpPr>
            <a:spLocks noGrp="1"/>
          </p:cNvSpPr>
          <p:nvPr>
            <p:ph type="ftr" sz="quarter" idx="11"/>
          </p:nvPr>
        </p:nvSpPr>
        <p:spPr/>
        <p:txBody>
          <a:bodyPr/>
          <a:lstStyle/>
          <a:p>
            <a:endParaRPr lang="en-US" dirty="0"/>
          </a:p>
        </p:txBody>
      </p:sp>
      <p:sp>
        <p:nvSpPr>
          <p:cNvPr id="7" name="ตัวแทนหมายเลขภาพนิ่ง 6"/>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4231150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575228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ชื่อเรื่องและข้อความแนวตั้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a:t>คลิกเพื่อแก้ไขลักษณะชื่อเรื่องต้นแบบ</a:t>
            </a:r>
            <a:endParaRPr lang="en-US"/>
          </a:p>
        </p:txBody>
      </p:sp>
      <p:sp>
        <p:nvSpPr>
          <p:cNvPr id="3" name="ตัวแทนข้อความแนวตั้ง 2"/>
          <p:cNvSpPr>
            <a:spLocks noGrp="1"/>
          </p:cNvSpPr>
          <p:nvPr>
            <p:ph type="body" orient="vert" idx="1"/>
          </p:nvPr>
        </p:nvSpPr>
        <p:spPr/>
        <p:txBody>
          <a:bodyPr vert="eaVert"/>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วันที่ 3"/>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11"/>
          </p:nvPr>
        </p:nvSpPr>
        <p:spPr/>
        <p:txBody>
          <a:bodyPr/>
          <a:lstStyle/>
          <a:p>
            <a:endParaRPr lang="en-US" dirty="0"/>
          </a:p>
        </p:txBody>
      </p:sp>
      <p:sp>
        <p:nvSpPr>
          <p:cNvPr id="6" name="ตัวแทนหมายเลขภาพนิ่ง 5"/>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52103012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ข้อความและชื่อเรื่องแนวตั้ง">
    <p:spTree>
      <p:nvGrpSpPr>
        <p:cNvPr id="1" name=""/>
        <p:cNvGrpSpPr/>
        <p:nvPr/>
      </p:nvGrpSpPr>
      <p:grpSpPr>
        <a:xfrm>
          <a:off x="0" y="0"/>
          <a:ext cx="0" cy="0"/>
          <a:chOff x="0" y="0"/>
          <a:chExt cx="0" cy="0"/>
        </a:xfrm>
      </p:grpSpPr>
      <p:sp>
        <p:nvSpPr>
          <p:cNvPr id="2" name="ชื่อเรื่องแนวตั้ง 1"/>
          <p:cNvSpPr>
            <a:spLocks noGrp="1"/>
          </p:cNvSpPr>
          <p:nvPr>
            <p:ph type="title" orient="vert"/>
          </p:nvPr>
        </p:nvSpPr>
        <p:spPr>
          <a:xfrm>
            <a:off x="6629400" y="274638"/>
            <a:ext cx="2057400" cy="5851525"/>
          </a:xfrm>
        </p:spPr>
        <p:txBody>
          <a:bodyPr vert="eaVert"/>
          <a:lstStyle/>
          <a:p>
            <a:r>
              <a:rPr lang="th-TH"/>
              <a:t>คลิกเพื่อแก้ไขลักษณะชื่อเรื่องต้นแบบ</a:t>
            </a:r>
            <a:endParaRPr lang="en-US"/>
          </a:p>
        </p:txBody>
      </p:sp>
      <p:sp>
        <p:nvSpPr>
          <p:cNvPr id="3" name="ตัวแทนข้อความแนวตั้ง 2"/>
          <p:cNvSpPr>
            <a:spLocks noGrp="1"/>
          </p:cNvSpPr>
          <p:nvPr>
            <p:ph type="body" orient="vert" idx="1"/>
          </p:nvPr>
        </p:nvSpPr>
        <p:spPr>
          <a:xfrm>
            <a:off x="457200" y="274638"/>
            <a:ext cx="6019800" cy="5851525"/>
          </a:xfrm>
        </p:spPr>
        <p:txBody>
          <a:bodyPr vert="eaVert"/>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วันที่ 3"/>
          <p:cNvSpPr>
            <a:spLocks noGrp="1"/>
          </p:cNvSpPr>
          <p:nvPr>
            <p:ph type="dt" sz="half" idx="10"/>
          </p:nvPr>
        </p:nvSpPr>
        <p:spPr/>
        <p:txBody>
          <a:body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11"/>
          </p:nvPr>
        </p:nvSpPr>
        <p:spPr/>
        <p:txBody>
          <a:bodyPr/>
          <a:lstStyle/>
          <a:p>
            <a:endParaRPr lang="en-US" dirty="0"/>
          </a:p>
        </p:txBody>
      </p:sp>
      <p:sp>
        <p:nvSpPr>
          <p:cNvPr id="6" name="ตัวแทนหมายเลขภาพนิ่ง 5"/>
          <p:cNvSpPr>
            <a:spLocks noGrp="1"/>
          </p:cNvSpPr>
          <p:nvPr>
            <p:ph type="sldNum" sz="quarter" idx="12"/>
          </p:nvPr>
        </p:nvSpPr>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168534741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37604717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Co-brand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3957512"/>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Gill Sans MT" panose="020B0502020104020203"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359930198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Gill Sans MT" panose="020B0502020104020203" pitchFamily="34" charset="0"/>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281728571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Header, subhead,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388787"/>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Gill Sans MT" panose="020B0502020104020203" pitchFamily="34" charset="0"/>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
        <p:nvSpPr>
          <p:cNvPr id="14" name="Text Placeholder 13"/>
          <p:cNvSpPr>
            <a:spLocks noGrp="1"/>
          </p:cNvSpPr>
          <p:nvPr>
            <p:ph type="body" sz="quarter" idx="11" hasCustomPrompt="1"/>
          </p:nvPr>
        </p:nvSpPr>
        <p:spPr>
          <a:xfrm>
            <a:off x="516477" y="1903413"/>
            <a:ext cx="8153400" cy="452437"/>
          </a:xfrm>
          <a:prstGeom prst="rect">
            <a:avLst/>
          </a:prstGeom>
        </p:spPr>
        <p:txBody>
          <a:bodyPr/>
          <a:lstStyle>
            <a:lvl1pPr marL="0" indent="0">
              <a:buNone/>
              <a:defRPr sz="2100" b="1" baseline="0">
                <a:solidFill>
                  <a:srgbClr val="D37D28"/>
                </a:solidFill>
                <a:latin typeface="Gill Sans MT" panose="020B0502020104020203" pitchFamily="34" charset="0"/>
                <a:cs typeface="Arial" panose="020B0604020202020204" pitchFamily="34" charset="0"/>
              </a:defRPr>
            </a:lvl1pPr>
          </a:lstStyle>
          <a:p>
            <a:pPr lvl="0"/>
            <a:r>
              <a:rPr lang="en-US" dirty="0"/>
              <a:t>Subhead goes here</a:t>
            </a:r>
          </a:p>
        </p:txBody>
      </p:sp>
    </p:spTree>
    <p:extLst>
      <p:ext uri="{BB962C8B-B14F-4D97-AF65-F5344CB8AC3E}">
        <p14:creationId xmlns:p14="http://schemas.microsoft.com/office/powerpoint/2010/main" val="28719310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Header, bulleted list, and photo">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01663" y="2205038"/>
            <a:ext cx="4368800" cy="3840162"/>
          </a:xfrm>
          <a:prstGeom prst="rect">
            <a:avLst/>
          </a:prstGeom>
        </p:spPr>
        <p:txBody>
          <a:bodyPr/>
          <a:lstStyle>
            <a:lvl1pPr>
              <a:defRPr sz="1800">
                <a:latin typeface="Arial" panose="020B0604020202020204" pitchFamily="34" charset="0"/>
                <a:cs typeface="Arial" panose="020B0604020202020204" pitchFamily="34" charset="0"/>
              </a:defRPr>
            </a:lvl1pPr>
          </a:lstStyle>
          <a:p>
            <a:pPr lvl="0"/>
            <a:r>
              <a:rPr lang="en-US" dirty="0"/>
              <a:t>Click to edit Master</a:t>
            </a:r>
          </a:p>
        </p:txBody>
      </p:sp>
      <p:sp>
        <p:nvSpPr>
          <p:cNvPr id="10" name="Picture Placeholder 9"/>
          <p:cNvSpPr>
            <a:spLocks noGrp="1"/>
          </p:cNvSpPr>
          <p:nvPr>
            <p:ph type="pic" sz="quarter" idx="11"/>
          </p:nvPr>
        </p:nvSpPr>
        <p:spPr>
          <a:xfrm>
            <a:off x="5325018" y="2204869"/>
            <a:ext cx="3344862" cy="3679564"/>
          </a:xfrm>
          <a:prstGeom prst="rect">
            <a:avLst/>
          </a:prstGeom>
        </p:spPr>
        <p:txBody>
          <a:bodyPr/>
          <a:lstStyle/>
          <a:p>
            <a:endParaRPr lang="en-US" dirty="0"/>
          </a:p>
        </p:txBody>
      </p:sp>
    </p:spTree>
    <p:extLst>
      <p:ext uri="{BB962C8B-B14F-4D97-AF65-F5344CB8AC3E}">
        <p14:creationId xmlns:p14="http://schemas.microsoft.com/office/powerpoint/2010/main" val="403109566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Header, subhead in parens, bulleted list">
    <p:spTree>
      <p:nvGrpSpPr>
        <p:cNvPr id="1" name=""/>
        <p:cNvGrpSpPr/>
        <p:nvPr/>
      </p:nvGrpSpPr>
      <p:grpSpPr>
        <a:xfrm>
          <a:off x="0" y="0"/>
          <a:ext cx="0" cy="0"/>
          <a:chOff x="0" y="0"/>
          <a:chExt cx="0" cy="0"/>
        </a:xfrm>
      </p:grpSpPr>
      <p:sp>
        <p:nvSpPr>
          <p:cNvPr id="11" name="Text Placeholder 7"/>
          <p:cNvSpPr>
            <a:spLocks noGrp="1"/>
          </p:cNvSpPr>
          <p:nvPr>
            <p:ph type="body" sz="quarter" idx="10"/>
          </p:nvPr>
        </p:nvSpPr>
        <p:spPr>
          <a:xfrm>
            <a:off x="612775" y="2388787"/>
            <a:ext cx="8101013" cy="3291840"/>
          </a:xfrm>
          <a:prstGeom prst="rect">
            <a:avLst/>
          </a:prstGeom>
        </p:spPr>
        <p:txBody>
          <a:bodyPr/>
          <a:lstStyle>
            <a:lvl1pPr marL="285750" indent="-285750">
              <a:buFont typeface="Arial" panose="020B0604020202020204" pitchFamily="34" charset="0"/>
              <a:buChar char="•"/>
              <a:defRPr sz="1800">
                <a:latin typeface="Gill Sans MT" panose="020B0502020104020203"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
        <p:nvSpPr>
          <p:cNvPr id="12" name="Text Placeholder 13"/>
          <p:cNvSpPr>
            <a:spLocks noGrp="1"/>
          </p:cNvSpPr>
          <p:nvPr>
            <p:ph type="body" sz="quarter" idx="11" hasCustomPrompt="1"/>
          </p:nvPr>
        </p:nvSpPr>
        <p:spPr>
          <a:xfrm>
            <a:off x="516477" y="1699709"/>
            <a:ext cx="8153400" cy="398033"/>
          </a:xfrm>
          <a:prstGeom prst="rect">
            <a:avLst/>
          </a:prstGeom>
        </p:spPr>
        <p:txBody>
          <a:bodyPr/>
          <a:lstStyle>
            <a:lvl1pPr marL="0" marR="0" indent="0" algn="ctr" defTabSz="457200" rtl="0" eaLnBrk="1" fontAlgn="auto" latinLnBrk="0" hangingPunct="1">
              <a:lnSpc>
                <a:spcPts val="2350"/>
              </a:lnSpc>
              <a:spcBef>
                <a:spcPts val="0"/>
              </a:spcBef>
              <a:spcAft>
                <a:spcPts val="0"/>
              </a:spcAft>
              <a:buClrTx/>
              <a:buSzTx/>
              <a:buFontTx/>
              <a:buNone/>
              <a:tabLst/>
              <a:defRPr sz="2100" b="1" baseline="0">
                <a:solidFill>
                  <a:srgbClr val="D37D28"/>
                </a:solidFill>
                <a:latin typeface="Gill Sans MT" panose="020B0502020104020203" pitchFamily="34" charset="0"/>
                <a:cs typeface="Arial" panose="020B0604020202020204" pitchFamily="34" charset="0"/>
              </a:defRPr>
            </a:lvl1pPr>
          </a:lstStyle>
          <a:p>
            <a:pPr marL="0" marR="0" lvl="0" indent="0" algn="ctr" defTabSz="457200" rtl="0" eaLnBrk="1" fontAlgn="auto" latinLnBrk="0" hangingPunct="1">
              <a:lnSpc>
                <a:spcPts val="235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37D28"/>
                </a:solidFill>
                <a:effectLst/>
                <a:uLnTx/>
                <a:uFillTx/>
                <a:latin typeface="Arial"/>
                <a:ea typeface="+mn-ea"/>
                <a:cs typeface="Arial"/>
              </a:rPr>
              <a:t>(Parentheses Under Header)</a:t>
            </a:r>
          </a:p>
        </p:txBody>
      </p:sp>
      <p:sp>
        <p:nvSpPr>
          <p:cNvPr id="1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372121714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Feed the Future-only branded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Tree>
    <p:extLst>
      <p:ext uri="{BB962C8B-B14F-4D97-AF65-F5344CB8AC3E}">
        <p14:creationId xmlns:p14="http://schemas.microsoft.com/office/powerpoint/2010/main" val="278478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1423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2658720"/>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a:prstGeom prst="rect">
            <a:avLst/>
          </a:prstGeom>
        </p:spPr>
        <p:txBody>
          <a:bodyPr/>
          <a:lstStyle/>
          <a:p>
            <a:r>
              <a:rPr kumimoji="0" lang="en-US"/>
              <a:t>Click to edit Master title style</a:t>
            </a:r>
          </a:p>
        </p:txBody>
      </p:sp>
      <p:sp>
        <p:nvSpPr>
          <p:cNvPr id="8" name="Content Placeholder 7"/>
          <p:cNvSpPr>
            <a:spLocks noGrp="1"/>
          </p:cNvSpPr>
          <p:nvPr>
            <p:ph sz="quarter" idx="1"/>
          </p:nvPr>
        </p:nvSpPr>
        <p:spPr>
          <a:xfrm>
            <a:off x="457200" y="1219200"/>
            <a:ext cx="8229600" cy="4937760"/>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868513035"/>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1_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448041" y="1156441"/>
            <a:ext cx="8229600" cy="5970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612775" y="2087563"/>
            <a:ext cx="8101013"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Gill Sans MT" panose="020B0502020104020203" pitchFamily="34" charset="0"/>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3402356365"/>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1_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448041" y="1156441"/>
            <a:ext cx="8229600" cy="597049"/>
          </a:xfrm>
          <a:prstGeom prst="rect">
            <a:avLst/>
          </a:prstGeom>
          <a:noFill/>
          <a:ln w="0">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Gill Sans MT" panose="020B0502020104020203"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612775" y="2087563"/>
            <a:ext cx="8101013" cy="3291840"/>
          </a:xfrm>
          <a:prstGeom prst="rect">
            <a:avLst/>
          </a:prstGeom>
        </p:spPr>
        <p:txBody>
          <a:bodyPr/>
          <a:lstStyle>
            <a:lvl1pPr marL="0" indent="0">
              <a:buNone/>
              <a:defRPr sz="1800">
                <a:latin typeface="Gill Sans MT" panose="020B0502020104020203"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1435895525"/>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a:prstGeom prst="rect">
            <a:avLst/>
          </a:prstGeom>
        </p:spPr>
        <p:txBody>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457200" y="1143000"/>
            <a:ext cx="8229600" cy="4983163"/>
          </a:xfrm>
          <a:prstGeom prst="rect">
            <a:avLst/>
          </a:prstGeom>
        </p:spPr>
        <p:txBody>
          <a:bodyPr/>
          <a:lstStyle>
            <a:lvl1pPr>
              <a:buClr>
                <a:schemeClr val="accent1">
                  <a:lumMod val="50000"/>
                </a:schemeClr>
              </a:buClr>
              <a:buSzPct val="120000"/>
              <a:defRPr>
                <a:solidFill>
                  <a:schemeClr val="bg2">
                    <a:lumMod val="50000"/>
                  </a:schemeClr>
                </a:solidFill>
              </a:defRPr>
            </a:lvl1pPr>
            <a:lvl2pPr>
              <a:buSzPct val="90000"/>
              <a:buFont typeface="Courier New" pitchFamily="49" charset="0"/>
              <a:buChar char="o"/>
              <a:defRPr sz="2000">
                <a:solidFill>
                  <a:schemeClr val="bg2">
                    <a:lumMod val="50000"/>
                  </a:schemeClr>
                </a:solidFill>
              </a:defRPr>
            </a:lvl2pPr>
            <a:lvl3pPr>
              <a:buSzPct val="90000"/>
              <a:buFont typeface="Arial" pitchFamily="34" charset="0"/>
              <a:buChar char="─"/>
              <a:defRPr sz="1800">
                <a:solidFill>
                  <a:schemeClr val="bg2">
                    <a:lumMod val="50000"/>
                  </a:schemeClr>
                </a:solidFill>
              </a:defRPr>
            </a:lvl3pPr>
            <a:lvl4pPr>
              <a:buFont typeface="Arial" pitchFamily="34" charset="0"/>
              <a:buChar char="»"/>
              <a:defRPr sz="1600">
                <a:solidFill>
                  <a:schemeClr val="bg2">
                    <a:lumMod val="50000"/>
                  </a:schemeClr>
                </a:solidFill>
              </a:defRPr>
            </a:lvl4pPr>
            <a:lvl5pPr>
              <a:defRPr sz="1600">
                <a:solidFill>
                  <a:schemeClr val="bg2">
                    <a:lumMod val="50000"/>
                  </a:schemeClr>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454980689"/>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D4DB4B-8E9F-944E-AFED-6E67C5FF08DD}"/>
              </a:ext>
            </a:extLst>
          </p:cNvPr>
          <p:cNvSpPr>
            <a:spLocks noGrp="1"/>
          </p:cNvSpPr>
          <p:nvPr>
            <p:ph type="dt" sz="half" idx="10"/>
          </p:nvPr>
        </p:nvSpPr>
        <p:spPr/>
        <p:txBody>
          <a:bodyPr/>
          <a:lstStyle/>
          <a:p>
            <a:fld id="{1DD656CF-2ED7-8545-BB77-7E93E7E6C1CB}" type="datetimeFigureOut">
              <a:rPr lang="en-US" smtClean="0"/>
              <a:t>11/26/2019</a:t>
            </a:fld>
            <a:endParaRPr lang="en-US"/>
          </a:p>
        </p:txBody>
      </p:sp>
      <p:sp>
        <p:nvSpPr>
          <p:cNvPr id="3" name="Footer Placeholder 2">
            <a:extLst>
              <a:ext uri="{FF2B5EF4-FFF2-40B4-BE49-F238E27FC236}">
                <a16:creationId xmlns:a16="http://schemas.microsoft.com/office/drawing/2014/main" id="{ABBCA42F-3A53-564F-A765-DB53AA461D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B4C908-3325-9840-9D43-4CFE0A929F15}"/>
              </a:ext>
            </a:extLst>
          </p:cNvPr>
          <p:cNvSpPr>
            <a:spLocks noGrp="1"/>
          </p:cNvSpPr>
          <p:nvPr>
            <p:ph type="sldNum" sz="quarter" idx="12"/>
          </p:nvPr>
        </p:nvSpPr>
        <p:spPr/>
        <p:txBody>
          <a:bodyPr/>
          <a:lstStyle/>
          <a:p>
            <a:fld id="{E87223AF-804F-8543-9504-E11E03E4D580}" type="slidenum">
              <a:rPr lang="en-US" smtClean="0"/>
              <a:t>‹#›</a:t>
            </a:fld>
            <a:endParaRPr lang="en-US"/>
          </a:p>
        </p:txBody>
      </p:sp>
    </p:spTree>
    <p:extLst>
      <p:ext uri="{BB962C8B-B14F-4D97-AF65-F5344CB8AC3E}">
        <p14:creationId xmlns:p14="http://schemas.microsoft.com/office/powerpoint/2010/main" val="263542368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467544" y="162880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67544" y="558924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20272" y="5733257"/>
            <a:ext cx="1440160" cy="864462"/>
          </a:xfrm>
          <a:prstGeom prst="rect">
            <a:avLst/>
          </a:prstGeom>
        </p:spPr>
      </p:pic>
      <p:sp>
        <p:nvSpPr>
          <p:cNvPr id="3" name="Text Placeholder 2"/>
          <p:cNvSpPr>
            <a:spLocks noGrp="1"/>
          </p:cNvSpPr>
          <p:nvPr>
            <p:ph type="body" sz="quarter" idx="10" hasCustomPrompt="1"/>
          </p:nvPr>
        </p:nvSpPr>
        <p:spPr>
          <a:xfrm>
            <a:off x="493713" y="908522"/>
            <a:ext cx="8182743" cy="576262"/>
          </a:xfrm>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a:solidFill>
                  <a:srgbClr val="006699"/>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3200" dirty="0">
                <a:solidFill>
                  <a:srgbClr val="005984"/>
                </a:solidFill>
                <a:latin typeface="Georgia" pitchFamily="18" charset="0"/>
              </a:rPr>
              <a:t>Add title here</a:t>
            </a:r>
          </a:p>
        </p:txBody>
      </p:sp>
      <p:sp>
        <p:nvSpPr>
          <p:cNvPr id="5" name="Text Placeholder 4"/>
          <p:cNvSpPr>
            <a:spLocks noGrp="1"/>
          </p:cNvSpPr>
          <p:nvPr>
            <p:ph type="body" sz="quarter" idx="11" hasCustomPrompt="1"/>
          </p:nvPr>
        </p:nvSpPr>
        <p:spPr>
          <a:xfrm>
            <a:off x="468313" y="1700808"/>
            <a:ext cx="8208143" cy="36004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1800">
                <a:latin typeface="Georgia" pitchFamily="18"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eorgia" pitchFamily="18" charset="0"/>
                <a:ea typeface="+mn-ea"/>
                <a:cs typeface="+mn-cs"/>
              </a:rPr>
              <a:t>Name of presenter, job title</a:t>
            </a:r>
          </a:p>
          <a:p>
            <a:pPr lvl="0"/>
            <a:endParaRPr lang="en-GB" dirty="0"/>
          </a:p>
        </p:txBody>
      </p:sp>
      <p:sp>
        <p:nvSpPr>
          <p:cNvPr id="13" name="Text Placeholder 12"/>
          <p:cNvSpPr>
            <a:spLocks noGrp="1"/>
          </p:cNvSpPr>
          <p:nvPr>
            <p:ph type="body" sz="quarter" idx="12" hasCustomPrompt="1"/>
          </p:nvPr>
        </p:nvSpPr>
        <p:spPr>
          <a:xfrm>
            <a:off x="468313" y="4149725"/>
            <a:ext cx="8208143" cy="287387"/>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Georgia" pitchFamily="18" charset="0"/>
                <a:ea typeface="+mn-ea"/>
                <a:cs typeface="+mn-cs"/>
              </a:rPr>
              <a:t>Type of meeting, date</a:t>
            </a:r>
          </a:p>
        </p:txBody>
      </p:sp>
    </p:spTree>
    <p:extLst>
      <p:ext uri="{BB962C8B-B14F-4D97-AF65-F5344CB8AC3E}">
        <p14:creationId xmlns:p14="http://schemas.microsoft.com/office/powerpoint/2010/main" val="14820263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8" name="Straight Connector 7"/>
          <p:cNvCxnSpPr/>
          <p:nvPr userDrawn="1"/>
        </p:nvCxnSpPr>
        <p:spPr>
          <a:xfrm>
            <a:off x="467544" y="90872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67544" y="630932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Footer Placeholder 3"/>
          <p:cNvSpPr>
            <a:spLocks noGrp="1"/>
          </p:cNvSpPr>
          <p:nvPr>
            <p:ph type="ftr" sz="quarter" idx="4294967295"/>
          </p:nvPr>
        </p:nvSpPr>
        <p:spPr>
          <a:xfrm>
            <a:off x="434124" y="6381328"/>
            <a:ext cx="7920037" cy="360362"/>
          </a:xfrm>
          <a:prstGeom prst="rect">
            <a:avLst/>
          </a:prstGeom>
        </p:spPr>
        <p:txBody>
          <a:bodyPr/>
          <a:lstStyle/>
          <a:p>
            <a:pPr algn="l"/>
            <a:r>
              <a:rPr lang="en-US" dirty="0">
                <a:solidFill>
                  <a:prstClr val="black"/>
                </a:solidFill>
                <a:latin typeface="Georgia" pitchFamily="18" charset="0"/>
              </a:rPr>
              <a:t>Chatham House  |  The Royal Institute of International Affairs </a:t>
            </a:r>
          </a:p>
        </p:txBody>
      </p:sp>
      <p:sp>
        <p:nvSpPr>
          <p:cNvPr id="12" name="Slide Number Placeholder 4"/>
          <p:cNvSpPr>
            <a:spLocks noGrp="1"/>
          </p:cNvSpPr>
          <p:nvPr>
            <p:ph type="sldNum" sz="quarter" idx="4294967295"/>
          </p:nvPr>
        </p:nvSpPr>
        <p:spPr>
          <a:xfrm>
            <a:off x="8388424" y="6381328"/>
            <a:ext cx="360363" cy="360362"/>
          </a:xfrm>
          <a:prstGeom prst="rect">
            <a:avLst/>
          </a:prstGeom>
        </p:spPr>
        <p:txBody>
          <a:bodyPr/>
          <a:lstStyle/>
          <a:p>
            <a:fld id="{418A78CD-E27B-441A-A2B1-21C1D5FFEB65}" type="slidenum">
              <a:rPr lang="en-US" sz="1200" smtClean="0">
                <a:solidFill>
                  <a:prstClr val="black"/>
                </a:solidFill>
                <a:latin typeface="Georgia" pitchFamily="18" charset="0"/>
              </a:rPr>
              <a:pPr/>
              <a:t>‹#›</a:t>
            </a:fld>
            <a:endParaRPr lang="en-US" sz="1200" dirty="0">
              <a:solidFill>
                <a:prstClr val="black"/>
              </a:solidFill>
              <a:latin typeface="Georgia" pitchFamily="18" charset="0"/>
            </a:endParaRPr>
          </a:p>
        </p:txBody>
      </p:sp>
      <p:sp>
        <p:nvSpPr>
          <p:cNvPr id="3" name="Text Placeholder 2"/>
          <p:cNvSpPr>
            <a:spLocks noGrp="1"/>
          </p:cNvSpPr>
          <p:nvPr>
            <p:ph type="body" sz="quarter" idx="10" hasCustomPrompt="1"/>
          </p:nvPr>
        </p:nvSpPr>
        <p:spPr>
          <a:xfrm>
            <a:off x="468313" y="332656"/>
            <a:ext cx="8208143" cy="432048"/>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solidFill>
                  <a:srgbClr val="006699"/>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5984"/>
                </a:solidFill>
                <a:effectLst/>
                <a:uLnTx/>
                <a:uFillTx/>
                <a:latin typeface="Georgia" pitchFamily="18" charset="0"/>
                <a:ea typeface="+mn-ea"/>
                <a:cs typeface="+mn-cs"/>
              </a:rPr>
              <a:t>Slide title</a:t>
            </a:r>
          </a:p>
        </p:txBody>
      </p:sp>
      <p:sp>
        <p:nvSpPr>
          <p:cNvPr id="5" name="Text Placeholder 4"/>
          <p:cNvSpPr>
            <a:spLocks noGrp="1"/>
          </p:cNvSpPr>
          <p:nvPr>
            <p:ph type="body" sz="quarter" idx="11" hasCustomPrompt="1"/>
          </p:nvPr>
        </p:nvSpPr>
        <p:spPr>
          <a:xfrm>
            <a:off x="468312" y="980728"/>
            <a:ext cx="8208143" cy="3600400"/>
          </a:xfrm>
        </p:spPr>
        <p:txBody>
          <a:bodyP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2400"/>
            </a:lvl1pPr>
            <a:lvl2pPr marL="742950" marR="0" indent="-285750" algn="l" defTabSz="914400" rtl="0" eaLnBrk="1" fontAlgn="auto" latinLnBrk="0" hangingPunct="1">
              <a:lnSpc>
                <a:spcPct val="100000"/>
              </a:lnSpc>
              <a:spcBef>
                <a:spcPts val="0"/>
              </a:spcBef>
              <a:spcAft>
                <a:spcPts val="0"/>
              </a:spcAft>
              <a:buClrTx/>
              <a:buSzTx/>
              <a:buFont typeface="Arial" pitchFamily="34" charset="0"/>
              <a:buChar char="•"/>
              <a:tabLst/>
              <a:defRPr sz="1800"/>
            </a:lvl2pPr>
          </a:lstStyle>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Georgia" pitchFamily="18" charset="0"/>
                <a:ea typeface="+mn-ea"/>
                <a:cs typeface="+mn-cs"/>
              </a:rPr>
              <a:t>This is a sample slide.</a:t>
            </a:r>
            <a:endParaRPr kumimoji="0" lang="en-GB" sz="1800" b="0" i="0" u="none" strike="noStrike" kern="1200" cap="none" spc="0" normalizeH="0" baseline="0" noProof="0" dirty="0">
              <a:ln>
                <a:noFill/>
              </a:ln>
              <a:solidFill>
                <a:prstClr val="black"/>
              </a:solidFill>
              <a:effectLst/>
              <a:uLnTx/>
              <a:uFillTx/>
              <a:latin typeface="Georgia" pitchFamily="18" charset="0"/>
              <a:ea typeface="+mn-ea"/>
              <a:cs typeface="+mn-cs"/>
            </a:endParaRPr>
          </a:p>
        </p:txBody>
      </p:sp>
    </p:spTree>
    <p:extLst>
      <p:ext uri="{BB962C8B-B14F-4D97-AF65-F5344CB8AC3E}">
        <p14:creationId xmlns:p14="http://schemas.microsoft.com/office/powerpoint/2010/main" val="254951920"/>
      </p:ext>
    </p:extLst>
  </p:cSld>
  <p:clrMapOvr>
    <a:masterClrMapping/>
  </p:clrMapOvr>
  <p:hf hdr="0" dt="0"/>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rgbClr val="4D91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dirty="0"/>
          </a:p>
        </p:txBody>
      </p:sp>
      <p:sp>
        <p:nvSpPr>
          <p:cNvPr id="9" name="TextBox 8"/>
          <p:cNvSpPr txBox="1"/>
          <p:nvPr userDrawn="1"/>
        </p:nvSpPr>
        <p:spPr>
          <a:xfrm>
            <a:off x="467544" y="308639"/>
            <a:ext cx="8208912" cy="461665"/>
          </a:xfrm>
          <a:prstGeom prst="rect">
            <a:avLst/>
          </a:prstGeom>
          <a:noFill/>
        </p:spPr>
        <p:txBody>
          <a:bodyPr wrap="square" lIns="0" rtlCol="0">
            <a:spAutoFit/>
          </a:bodyPr>
          <a:lstStyle/>
          <a:p>
            <a:r>
              <a:rPr lang="en-GB" sz="2400" dirty="0">
                <a:solidFill>
                  <a:schemeClr val="bg1"/>
                </a:solidFill>
                <a:latin typeface="Georgia" pitchFamily="18" charset="0"/>
              </a:rPr>
              <a:t>Thank you</a:t>
            </a:r>
          </a:p>
        </p:txBody>
      </p:sp>
      <p:cxnSp>
        <p:nvCxnSpPr>
          <p:cNvPr id="10" name="Straight Connector 9"/>
          <p:cNvCxnSpPr/>
          <p:nvPr userDrawn="1"/>
        </p:nvCxnSpPr>
        <p:spPr>
          <a:xfrm>
            <a:off x="467544" y="908720"/>
            <a:ext cx="8208912" cy="0"/>
          </a:xfrm>
          <a:prstGeom prst="line">
            <a:avLst/>
          </a:prstGeom>
          <a:ln w="19050" cmpd="thickThi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67544" y="6309320"/>
            <a:ext cx="8208912" cy="0"/>
          </a:xfrm>
          <a:prstGeom prst="line">
            <a:avLst/>
          </a:prstGeom>
          <a:ln w="19050" cmpd="thickThi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Footer Placeholder 3"/>
          <p:cNvSpPr>
            <a:spLocks noGrp="1"/>
          </p:cNvSpPr>
          <p:nvPr>
            <p:ph type="ftr" sz="quarter" idx="4294967295"/>
          </p:nvPr>
        </p:nvSpPr>
        <p:spPr>
          <a:xfrm>
            <a:off x="434124" y="6381328"/>
            <a:ext cx="7920037" cy="360362"/>
          </a:xfrm>
          <a:prstGeom prst="rect">
            <a:avLst/>
          </a:prstGeom>
        </p:spPr>
        <p:txBody>
          <a:bodyPr/>
          <a:lstStyle/>
          <a:p>
            <a:pPr algn="l"/>
            <a:r>
              <a:rPr lang="en-US" dirty="0">
                <a:solidFill>
                  <a:schemeClr val="bg1"/>
                </a:solidFill>
                <a:latin typeface="Georgia" pitchFamily="18" charset="0"/>
              </a:rPr>
              <a:t>Chatham House  |  The Royal Institute of International Affairs </a:t>
            </a:r>
          </a:p>
        </p:txBody>
      </p:sp>
      <p:sp>
        <p:nvSpPr>
          <p:cNvPr id="16" name="Slide Number Placeholder 4"/>
          <p:cNvSpPr>
            <a:spLocks noGrp="1"/>
          </p:cNvSpPr>
          <p:nvPr>
            <p:ph type="sldNum" sz="quarter" idx="4294967295"/>
          </p:nvPr>
        </p:nvSpPr>
        <p:spPr>
          <a:xfrm>
            <a:off x="8388424" y="6381328"/>
            <a:ext cx="360363" cy="360362"/>
          </a:xfrm>
          <a:prstGeom prst="rect">
            <a:avLst/>
          </a:prstGeom>
        </p:spPr>
        <p:txBody>
          <a:bodyPr/>
          <a:lstStyle/>
          <a:p>
            <a:fld id="{418A78CD-E27B-441A-A2B1-21C1D5FFEB65}" type="slidenum">
              <a:rPr lang="en-US" sz="1200" smtClean="0">
                <a:solidFill>
                  <a:schemeClr val="bg1"/>
                </a:solidFill>
                <a:latin typeface="Georgia" pitchFamily="18" charset="0"/>
              </a:rPr>
              <a:pPr/>
              <a:t>‹#›</a:t>
            </a:fld>
            <a:endParaRPr lang="en-US" sz="1200" dirty="0">
              <a:solidFill>
                <a:schemeClr val="bg1"/>
              </a:solidFill>
              <a:latin typeface="Georgia" pitchFamily="18" charset="0"/>
            </a:endParaRPr>
          </a:p>
        </p:txBody>
      </p:sp>
      <p:sp>
        <p:nvSpPr>
          <p:cNvPr id="3" name="Text Placeholder 2"/>
          <p:cNvSpPr>
            <a:spLocks noGrp="1"/>
          </p:cNvSpPr>
          <p:nvPr>
            <p:ph type="body" sz="quarter" idx="10" hasCustomPrompt="1"/>
          </p:nvPr>
        </p:nvSpPr>
        <p:spPr>
          <a:xfrm>
            <a:off x="468312" y="1196975"/>
            <a:ext cx="8208143" cy="2232025"/>
          </a:xfrm>
        </p:spPr>
        <p:txBody>
          <a:bodyPr>
            <a:normAutofit/>
          </a:bodyPr>
          <a:lstStyle>
            <a:lvl1pPr marL="0" indent="0">
              <a:buNone/>
              <a:defRPr sz="1800" baseline="0">
                <a:solidFill>
                  <a:schemeClr val="bg1"/>
                </a:solidFill>
                <a:latin typeface="Georgia" pitchFamily="18" charset="0"/>
              </a:defRPr>
            </a:lvl1pPr>
          </a:lstStyle>
          <a:p>
            <a:pPr lvl="0"/>
            <a:r>
              <a:rPr lang="en-GB" sz="1800" dirty="0">
                <a:latin typeface="Georgia" pitchFamily="18" charset="0"/>
              </a:rPr>
              <a:t>You can use this space for any closing marks or delete if not needed</a:t>
            </a:r>
            <a:endParaRPr lang="en-GB" dirty="0"/>
          </a:p>
        </p:txBody>
      </p:sp>
    </p:spTree>
    <p:extLst>
      <p:ext uri="{BB962C8B-B14F-4D97-AF65-F5344CB8AC3E}">
        <p14:creationId xmlns:p14="http://schemas.microsoft.com/office/powerpoint/2010/main" val="860918621"/>
      </p:ext>
    </p:extLst>
  </p:cSld>
  <p:clrMapOvr>
    <a:masterClrMapping/>
  </p:clrMapOvr>
  <p:hf sldNum="0" hdr="0" dt="0"/>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4D1DC8C-1729-4229-A5D5-71A1C0DA9CE0}" type="datetime1">
              <a:rPr lang="en-GB" smtClean="0"/>
              <a:t>26/11/2019</a:t>
            </a:fld>
            <a:endParaRPr lang="en-GB"/>
          </a:p>
        </p:txBody>
      </p:sp>
      <p:sp>
        <p:nvSpPr>
          <p:cNvPr id="8" name="Footer Placeholder 7"/>
          <p:cNvSpPr>
            <a:spLocks noGrp="1"/>
          </p:cNvSpPr>
          <p:nvPr>
            <p:ph type="ftr" sz="quarter" idx="11"/>
          </p:nvPr>
        </p:nvSpPr>
        <p:spPr/>
        <p:txBody>
          <a:bodyPr/>
          <a:lstStyle/>
          <a:p>
            <a:r>
              <a:rPr lang="en-GB"/>
              <a:t>Chatham House  |  The Royal Institute of International Affairs </a:t>
            </a:r>
          </a:p>
        </p:txBody>
      </p:sp>
      <p:sp>
        <p:nvSpPr>
          <p:cNvPr id="9" name="Slide Number Placeholder 8"/>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128653708"/>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498DC3-9FB7-4FCB-91CD-17461C877018}" type="datetime1">
              <a:rPr lang="en-GB" smtClean="0"/>
              <a:t>26/11/2019</a:t>
            </a:fld>
            <a:endParaRPr lang="en-GB"/>
          </a:p>
        </p:txBody>
      </p:sp>
      <p:sp>
        <p:nvSpPr>
          <p:cNvPr id="4" name="Footer Placeholder 3"/>
          <p:cNvSpPr>
            <a:spLocks noGrp="1"/>
          </p:cNvSpPr>
          <p:nvPr>
            <p:ph type="ftr" sz="quarter" idx="11"/>
          </p:nvPr>
        </p:nvSpPr>
        <p:spPr/>
        <p:txBody>
          <a:bodyPr/>
          <a:lstStyle/>
          <a:p>
            <a:r>
              <a:rPr lang="en-GB"/>
              <a:t>Chatham House  |  The Royal Institute of International Affairs </a:t>
            </a:r>
          </a:p>
        </p:txBody>
      </p:sp>
      <p:sp>
        <p:nvSpPr>
          <p:cNvPr id="5" name="Slide Number Placeholder 4"/>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3361076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dirty="0">
                <a:solidFill>
                  <a:prstClr val="black"/>
                </a:solidFill>
                <a:latin typeface="Calibri"/>
              </a:rPr>
              <a:t>This presentation is licensed for use under the Creative Commons Attribution 4.0 International Licence.</a:t>
            </a:r>
            <a:endParaRPr lang="en-US" sz="1000" dirty="0">
              <a:solidFill>
                <a:prstClr val="black"/>
              </a:solidFill>
              <a:latin typeface="Calibri"/>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48053" y="4869160"/>
            <a:ext cx="6501016" cy="1507239"/>
          </a:xfrm>
          <a:prstGeom prst="rect">
            <a:avLst/>
          </a:prstGeom>
        </p:spPr>
      </p:pic>
      <p:pic>
        <p:nvPicPr>
          <p:cNvPr id="7" name="Picture 6"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239616062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EFE1B-B74B-4495-9191-14F7BDE02121}" type="datetime1">
              <a:rPr lang="en-GB" smtClean="0"/>
              <a:t>26/11/2019</a:t>
            </a:fld>
            <a:endParaRPr lang="en-GB"/>
          </a:p>
        </p:txBody>
      </p:sp>
      <p:sp>
        <p:nvSpPr>
          <p:cNvPr id="3" name="Footer Placeholder 2"/>
          <p:cNvSpPr>
            <a:spLocks noGrp="1"/>
          </p:cNvSpPr>
          <p:nvPr>
            <p:ph type="ftr" sz="quarter" idx="11"/>
          </p:nvPr>
        </p:nvSpPr>
        <p:spPr/>
        <p:txBody>
          <a:bodyPr/>
          <a:lstStyle/>
          <a:p>
            <a:r>
              <a:rPr lang="en-GB"/>
              <a:t>Chatham House  |  The Royal Institute of International Affairs </a:t>
            </a:r>
          </a:p>
        </p:txBody>
      </p:sp>
      <p:sp>
        <p:nvSpPr>
          <p:cNvPr id="4" name="Slide Number Placeholder 3"/>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426659333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B69395-20FE-4406-8851-039F004B2D18}" type="datetime1">
              <a:rPr lang="en-GB" smtClean="0"/>
              <a:t>26/11/2019</a:t>
            </a:fld>
            <a:endParaRPr lang="en-GB"/>
          </a:p>
        </p:txBody>
      </p:sp>
      <p:sp>
        <p:nvSpPr>
          <p:cNvPr id="6" name="Footer Placeholder 5"/>
          <p:cNvSpPr>
            <a:spLocks noGrp="1"/>
          </p:cNvSpPr>
          <p:nvPr>
            <p:ph type="ftr" sz="quarter" idx="11"/>
          </p:nvPr>
        </p:nvSpPr>
        <p:spPr/>
        <p:txBody>
          <a:bodyPr/>
          <a:lstStyle/>
          <a:p>
            <a:r>
              <a:rPr lang="en-GB"/>
              <a:t>Chatham House  |  The Royal Institute of International Affairs </a:t>
            </a:r>
          </a:p>
        </p:txBody>
      </p:sp>
      <p:sp>
        <p:nvSpPr>
          <p:cNvPr id="7" name="Slide Number Placeholder 6"/>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396977445"/>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BB60D-C126-4AC6-8A4C-5DC9F6374631}" type="datetime1">
              <a:rPr lang="en-GB" smtClean="0"/>
              <a:t>26/11/2019</a:t>
            </a:fld>
            <a:endParaRPr lang="en-GB"/>
          </a:p>
        </p:txBody>
      </p:sp>
      <p:sp>
        <p:nvSpPr>
          <p:cNvPr id="6" name="Footer Placeholder 5"/>
          <p:cNvSpPr>
            <a:spLocks noGrp="1"/>
          </p:cNvSpPr>
          <p:nvPr>
            <p:ph type="ftr" sz="quarter" idx="11"/>
          </p:nvPr>
        </p:nvSpPr>
        <p:spPr/>
        <p:txBody>
          <a:bodyPr/>
          <a:lstStyle/>
          <a:p>
            <a:r>
              <a:rPr lang="en-GB"/>
              <a:t>Chatham House  |  The Royal Institute of International Affairs </a:t>
            </a:r>
          </a:p>
        </p:txBody>
      </p:sp>
      <p:sp>
        <p:nvSpPr>
          <p:cNvPr id="7" name="Slide Number Placeholder 6"/>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98065234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617AD73-1DE0-4955-8184-2CF8E00AD0DE}" type="datetime1">
              <a:rPr lang="en-GB" smtClean="0"/>
              <a:t>26/11/2019</a:t>
            </a:fld>
            <a:endParaRPr lang="en-GB"/>
          </a:p>
        </p:txBody>
      </p:sp>
      <p:sp>
        <p:nvSpPr>
          <p:cNvPr id="5" name="Footer Placeholder 4"/>
          <p:cNvSpPr>
            <a:spLocks noGrp="1"/>
          </p:cNvSpPr>
          <p:nvPr>
            <p:ph type="ftr" sz="quarter" idx="11"/>
          </p:nvPr>
        </p:nvSpPr>
        <p:spPr/>
        <p:txBody>
          <a:bodyPr/>
          <a:lstStyle/>
          <a:p>
            <a:r>
              <a:rPr lang="en-GB"/>
              <a:t>Chatham House  |  The Royal Institute of International Affairs </a:t>
            </a:r>
          </a:p>
        </p:txBody>
      </p:sp>
      <p:sp>
        <p:nvSpPr>
          <p:cNvPr id="6" name="Slide Number Placeholder 5"/>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211192603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51ACF25-1A4C-4C0B-9EE9-62EF375B356E}" type="datetime1">
              <a:rPr lang="en-GB" smtClean="0"/>
              <a:t>26/11/2019</a:t>
            </a:fld>
            <a:endParaRPr lang="en-GB"/>
          </a:p>
        </p:txBody>
      </p:sp>
      <p:sp>
        <p:nvSpPr>
          <p:cNvPr id="5" name="Footer Placeholder 4"/>
          <p:cNvSpPr>
            <a:spLocks noGrp="1"/>
          </p:cNvSpPr>
          <p:nvPr>
            <p:ph type="ftr" sz="quarter" idx="11"/>
          </p:nvPr>
        </p:nvSpPr>
        <p:spPr/>
        <p:txBody>
          <a:bodyPr/>
          <a:lstStyle/>
          <a:p>
            <a:r>
              <a:rPr lang="en-GB"/>
              <a:t>Chatham House  |  The Royal Institute of International Affairs </a:t>
            </a:r>
          </a:p>
        </p:txBody>
      </p:sp>
      <p:sp>
        <p:nvSpPr>
          <p:cNvPr id="6" name="Slide Number Placeholder 5"/>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3117584862"/>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C8D12-AF39-44FB-AC5E-7F5D8C7D58C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98918172-2DBC-4772-B2B4-974CF14197F2}"/>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EDE8846-FFC9-4F35-9C22-3F96B6FC97EB}"/>
              </a:ext>
            </a:extLst>
          </p:cNvPr>
          <p:cNvSpPr>
            <a:spLocks noGrp="1"/>
          </p:cNvSpPr>
          <p:nvPr>
            <p:ph type="dt" sz="half" idx="10"/>
          </p:nvPr>
        </p:nvSpPr>
        <p:spPr/>
        <p:txBody>
          <a:bodyPr/>
          <a:lstStyle/>
          <a:p>
            <a:fld id="{1CC710B9-E7DD-4B43-9136-2DD92FD02C7A}" type="datetimeFigureOut">
              <a:rPr lang="en-US" smtClean="0"/>
              <a:t>11/26/2019</a:t>
            </a:fld>
            <a:endParaRPr lang="en-US"/>
          </a:p>
        </p:txBody>
      </p:sp>
      <p:sp>
        <p:nvSpPr>
          <p:cNvPr id="5" name="Footer Placeholder 4">
            <a:extLst>
              <a:ext uri="{FF2B5EF4-FFF2-40B4-BE49-F238E27FC236}">
                <a16:creationId xmlns:a16="http://schemas.microsoft.com/office/drawing/2014/main" id="{218032F4-4B76-403C-B697-42AC4EF4D9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25818F-490F-43DB-98B6-3186662F6372}"/>
              </a:ext>
            </a:extLst>
          </p:cNvPr>
          <p:cNvSpPr>
            <a:spLocks noGrp="1"/>
          </p:cNvSpPr>
          <p:nvPr>
            <p:ph type="sldNum" sz="quarter" idx="12"/>
          </p:nvPr>
        </p:nvSpPr>
        <p:spPr/>
        <p:txBody>
          <a:bodyPr/>
          <a:lstStyle/>
          <a:p>
            <a:fld id="{8834842B-BAC8-4687-BEF8-35CB0968AB6D}" type="slidenum">
              <a:rPr lang="en-US" smtClean="0"/>
              <a:t>‹#›</a:t>
            </a:fld>
            <a:endParaRPr lang="en-US"/>
          </a:p>
        </p:txBody>
      </p:sp>
    </p:spTree>
    <p:extLst>
      <p:ext uri="{BB962C8B-B14F-4D97-AF65-F5344CB8AC3E}">
        <p14:creationId xmlns:p14="http://schemas.microsoft.com/office/powerpoint/2010/main" val="28267802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CE797FE-0752-4C4D-9CA6-308617AD1886}" type="datetimeFigureOut">
              <a:rPr lang="en-US" smtClean="0"/>
              <a:t>11/26/2019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88A2D3C-C638-0848-90A7-DB2209315FD5}" type="slidenum">
              <a:rPr lang="en-US" smtClean="0"/>
              <a:t>‹#›</a:t>
            </a:fld>
            <a:endParaRPr lang="en-US"/>
          </a:p>
        </p:txBody>
      </p:sp>
    </p:spTree>
    <p:extLst>
      <p:ext uri="{BB962C8B-B14F-4D97-AF65-F5344CB8AC3E}">
        <p14:creationId xmlns:p14="http://schemas.microsoft.com/office/powerpoint/2010/main" val="8175839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6B788A03-95AD-486E-85A7-551BC837DE10}"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3168934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8679688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788A03-95AD-486E-85A7-551BC837DE10}"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841857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788A03-95AD-486E-85A7-551BC837DE10}" type="datetimeFigureOut">
              <a:rPr lang="en-US" smtClean="0"/>
              <a:t>11/26/2019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9421626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788A03-95AD-486E-85A7-551BC837DE10}" type="datetimeFigureOut">
              <a:rPr lang="en-US" smtClean="0"/>
              <a:t>11/26/2019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599293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788A03-95AD-486E-85A7-551BC837DE10}" type="datetimeFigureOut">
              <a:rPr lang="en-US" smtClean="0"/>
              <a:t>11/26/2019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5996376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88A03-95AD-486E-85A7-551BC837DE10}" type="datetimeFigureOut">
              <a:rPr lang="en-US" smtClean="0"/>
              <a:t>11/26/2019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1070187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2932514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11/26/2019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466600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11/26/2019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11373793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1633326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520193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39615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062144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56973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8616527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cstate="print"/>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0898710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6903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526664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594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7437665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2" name="Picture 6" descr="3CGIAR.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p:nvPr/>
        </p:nvSpPr>
        <p:spPr>
          <a:xfrm>
            <a:off x="6948489" y="0"/>
            <a:ext cx="2195512" cy="4635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sz="1350"/>
          </a:p>
        </p:txBody>
      </p:sp>
    </p:spTree>
    <p:extLst>
      <p:ext uri="{BB962C8B-B14F-4D97-AF65-F5344CB8AC3E}">
        <p14:creationId xmlns:p14="http://schemas.microsoft.com/office/powerpoint/2010/main" val="36620526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192895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63344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3822391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2703213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2985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95440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licence.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585703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8041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z="1800" smtClean="0">
                <a:solidFill>
                  <a:prstClr val="black"/>
                </a:solidFill>
                <a:latin typeface="Calibri" pitchFamily="34" charset="0"/>
                <a:cs typeface="Arial" charset="0"/>
              </a:rPr>
              <a:pPr/>
              <a:t>11/26/2019</a:t>
            </a:fld>
            <a:endParaRPr lang="en-US" sz="1800" dirty="0">
              <a:solidFill>
                <a:prstClr val="black"/>
              </a:solidFill>
              <a:latin typeface="Calibri" pitchFamily="34" charset="0"/>
              <a:cs typeface="Arial" charset="0"/>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sz="1800" dirty="0">
              <a:solidFill>
                <a:prstClr val="black"/>
              </a:solidFill>
              <a:latin typeface="Calibri" pitchFamily="34" charset="0"/>
              <a:cs typeface="Arial" charset="0"/>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z="1800" smtClean="0">
                <a:solidFill>
                  <a:prstClr val="black"/>
                </a:solidFill>
                <a:latin typeface="Calibri" pitchFamily="34" charset="0"/>
                <a:cs typeface="Arial" charset="0"/>
              </a:rPr>
              <a:pPr/>
              <a:t>‹#›</a:t>
            </a:fld>
            <a:endParaRPr lang="en-US" sz="1800" dirty="0">
              <a:solidFill>
                <a:prstClr val="black"/>
              </a:solidFill>
              <a:latin typeface="Calibri" pitchFamily="34" charset="0"/>
              <a:cs typeface="Arial" charset="0"/>
            </a:endParaRPr>
          </a:p>
        </p:txBody>
      </p:sp>
    </p:spTree>
    <p:extLst>
      <p:ext uri="{BB962C8B-B14F-4D97-AF65-F5344CB8AC3E}">
        <p14:creationId xmlns:p14="http://schemas.microsoft.com/office/powerpoint/2010/main" val="1065377687"/>
      </p:ext>
    </p:extLst>
  </p:cSld>
  <p:clrMapOvr>
    <a:masterClrMapping/>
  </p:clrMapOvr>
  <p:transitio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2"/>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2"/>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6251015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59913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41347234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9"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6661309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87181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3" y="6348736"/>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1"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6053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7"/>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9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37668270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C88CEA77-4586-4E04-81A9-B829D3A57525}" type="datetimeFigureOut">
              <a:rPr lang="en-US" smtClean="0"/>
              <a:pPr/>
              <a:t>11/26/2019</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CA4A3A83-1094-409F-AF37-70B408348D1E}" type="slidenum">
              <a:rPr lang="en-US" smtClean="0"/>
              <a:pPr/>
              <a:t>‹#›</a:t>
            </a:fld>
            <a:endParaRPr lang="en-US" dirty="0"/>
          </a:p>
        </p:txBody>
      </p:sp>
    </p:spTree>
    <p:extLst>
      <p:ext uri="{BB962C8B-B14F-4D97-AF65-F5344CB8AC3E}">
        <p14:creationId xmlns:p14="http://schemas.microsoft.com/office/powerpoint/2010/main" val="3714187223"/>
      </p:ext>
    </p:extLst>
  </p:cSld>
  <p:clrMapOvr>
    <a:masterClrMapping/>
  </p:clrMapOvr>
  <p:transitio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a:xfrm>
            <a:off x="457200" y="6356350"/>
            <a:ext cx="2133600" cy="365125"/>
          </a:xfrm>
          <a:prstGeom prst="rect">
            <a:avLst/>
          </a:prstGeom>
        </p:spPr>
        <p:txBody>
          <a:bodyPr/>
          <a:lstStyle/>
          <a:p>
            <a:fld id="{595EB2BF-8AFE-4738-99FB-D5B799C6F0E2}" type="datetimeFigureOut">
              <a:rPr lang="en-US" smtClean="0"/>
              <a:pPr/>
              <a:t>11/26/2019</a:t>
            </a:fld>
            <a:endParaRPr lang="en-US" dirty="0"/>
          </a:p>
        </p:txBody>
      </p:sp>
      <p:sp>
        <p:nvSpPr>
          <p:cNvPr id="3" name="ตัวแทนท้ายกระดาษ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ตัวแทนหมายเลขภาพนิ่ง 3"/>
          <p:cNvSpPr>
            <a:spLocks noGrp="1"/>
          </p:cNvSpPr>
          <p:nvPr>
            <p:ph type="sldNum" sz="quarter" idx="12"/>
          </p:nvPr>
        </p:nvSpPr>
        <p:spPr>
          <a:xfrm>
            <a:off x="6553200" y="6356350"/>
            <a:ext cx="2133600" cy="365125"/>
          </a:xfrm>
          <a:prstGeom prst="rect">
            <a:avLst/>
          </a:prstGeom>
        </p:spPr>
        <p:txBody>
          <a:body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506518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266142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0" descr="hsp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ppt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75425"/>
            <a:ext cx="91440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Date Placeholder 3"/>
          <p:cNvSpPr>
            <a:spLocks noGrp="1"/>
          </p:cNvSpPr>
          <p:nvPr>
            <p:ph type="dt" sz="half" idx="10"/>
          </p:nvPr>
        </p:nvSpPr>
        <p:spPr>
          <a:xfrm>
            <a:off x="381000" y="6553200"/>
            <a:ext cx="2133600" cy="304800"/>
          </a:xfrm>
          <a:prstGeom prst="rect">
            <a:avLst/>
          </a:prstGeom>
        </p:spPr>
        <p:txBody>
          <a:bodyPr/>
          <a:lstStyle>
            <a:lvl1pPr>
              <a:defRPr>
                <a:solidFill>
                  <a:schemeClr val="bg1"/>
                </a:solidFill>
              </a:defRPr>
            </a:lvl1pPr>
          </a:lstStyle>
          <a:p>
            <a:pPr>
              <a:defRPr/>
            </a:pPr>
            <a:endParaRPr lang="en-US"/>
          </a:p>
        </p:txBody>
      </p:sp>
      <p:sp>
        <p:nvSpPr>
          <p:cNvPr id="7" name="Slide Number Placeholder 5"/>
          <p:cNvSpPr>
            <a:spLocks noGrp="1"/>
          </p:cNvSpPr>
          <p:nvPr>
            <p:ph type="sldNum" sz="quarter" idx="11"/>
          </p:nvPr>
        </p:nvSpPr>
        <p:spPr>
          <a:xfrm>
            <a:off x="6781800" y="6553200"/>
            <a:ext cx="2133600" cy="304800"/>
          </a:xfrm>
          <a:prstGeom prst="rect">
            <a:avLst/>
          </a:prstGeom>
        </p:spPr>
        <p:txBody>
          <a:bodyPr/>
          <a:lstStyle>
            <a:lvl1pPr>
              <a:defRPr/>
            </a:lvl1pPr>
          </a:lstStyle>
          <a:p>
            <a:fld id="{58303D50-E721-40BD-8D70-7608B1130BEA}" type="slidenum">
              <a:rPr lang="en-US" altLang="en-US"/>
              <a:pPr/>
              <a:t>‹#›</a:t>
            </a:fld>
            <a:endParaRPr lang="en-US" altLang="en-US"/>
          </a:p>
        </p:txBody>
      </p:sp>
    </p:spTree>
    <p:extLst>
      <p:ext uri="{BB962C8B-B14F-4D97-AF65-F5344CB8AC3E}">
        <p14:creationId xmlns:p14="http://schemas.microsoft.com/office/powerpoint/2010/main" val="914193911"/>
      </p:ext>
    </p:extLst>
  </p:cSld>
  <p:clrMapOvr>
    <a:masterClrMapping/>
  </p:clrMapOvr>
  <p:hf sldNum="0" hdr="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fld id="{950DB566-27AA-4D5F-91E6-7E630EE07A98}" type="datetime4">
              <a:rPr lang="de-CH" altLang="en-US"/>
              <a:pPr/>
              <a:t>26. November 2019</a:t>
            </a:fld>
            <a:endParaRPr lang="en-US" altLang="en-US"/>
          </a:p>
        </p:txBody>
      </p:sp>
      <p:sp>
        <p:nvSpPr>
          <p:cNvPr id="4" name="Footer Placeholder 3"/>
          <p:cNvSpPr>
            <a:spLocks noGrp="1"/>
          </p:cNvSpPr>
          <p:nvPr>
            <p:ph type="ftr" sz="quarter" idx="11"/>
          </p:nvPr>
        </p:nvSpPr>
        <p:spPr/>
        <p:txBody>
          <a:bodyPr/>
          <a:lstStyle>
            <a:lvl1pPr>
              <a:defRPr/>
            </a:lvl1pPr>
          </a:lstStyle>
          <a:p>
            <a:r>
              <a:rPr lang="en-US" altLang="en-US"/>
              <a:t>"One health" added value and potential</a:t>
            </a:r>
          </a:p>
        </p:txBody>
      </p:sp>
      <p:sp>
        <p:nvSpPr>
          <p:cNvPr id="5" name="Slide Number Placeholder 4"/>
          <p:cNvSpPr>
            <a:spLocks noGrp="1"/>
          </p:cNvSpPr>
          <p:nvPr>
            <p:ph type="sldNum" sz="quarter" idx="12"/>
          </p:nvPr>
        </p:nvSpPr>
        <p:spPr/>
        <p:txBody>
          <a:bodyPr/>
          <a:lstStyle>
            <a:lvl1pPr>
              <a:defRPr/>
            </a:lvl1pPr>
          </a:lstStyle>
          <a:p>
            <a:fld id="{BA378AB0-822E-4465-8F71-599FF3A6C761}" type="slidenum">
              <a:rPr lang="en-US" altLang="en-US"/>
              <a:pPr/>
              <a:t>‹#›</a:t>
            </a:fld>
            <a:endParaRPr lang="en-US" altLang="en-US"/>
          </a:p>
        </p:txBody>
      </p:sp>
    </p:spTree>
    <p:extLst>
      <p:ext uri="{BB962C8B-B14F-4D97-AF65-F5344CB8AC3E}">
        <p14:creationId xmlns:p14="http://schemas.microsoft.com/office/powerpoint/2010/main" val="35655177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6261620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57622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1964932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8877724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645129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38841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041938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1268413"/>
          </a:xfrm>
          <a:prstGeom prst="rect">
            <a:avLst/>
          </a:prstGeom>
          <a:solidFill>
            <a:srgbClr val="682622"/>
          </a:solidFill>
          <a:ln>
            <a:noFill/>
          </a:ln>
          <a:effectLst>
            <a:outerShdw blurRad="40000" dist="23000" dir="5400000" rotWithShape="0">
              <a:srgbClr val="808080">
                <a:alpha val="34999"/>
              </a:srgbClr>
            </a:outerShdw>
          </a:effectLst>
          <a:extLst/>
        </p:spPr>
        <p:txBody>
          <a:bodyPr anchor="ctr"/>
          <a:lstStyle/>
          <a:p>
            <a:pPr algn="ctr" fontAlgn="auto">
              <a:spcBef>
                <a:spcPts val="0"/>
              </a:spcBef>
              <a:spcAft>
                <a:spcPts val="0"/>
              </a:spcAft>
              <a:defRPr/>
            </a:pPr>
            <a:endParaRPr lang="en-US" sz="1800" dirty="0">
              <a:solidFill>
                <a:prstClr val="white"/>
              </a:solidFill>
              <a:latin typeface="Calibri"/>
              <a:cs typeface="Arial" charset="0"/>
            </a:endParaRPr>
          </a:p>
        </p:txBody>
      </p:sp>
      <p:sp>
        <p:nvSpPr>
          <p:cNvPr id="2" name="Title 1"/>
          <p:cNvSpPr>
            <a:spLocks noGrp="1"/>
          </p:cNvSpPr>
          <p:nvPr>
            <p:ph type="title"/>
          </p:nvPr>
        </p:nvSpPr>
        <p:spPr>
          <a:xfrm>
            <a:off x="457200" y="0"/>
            <a:ext cx="82296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6001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406899102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2287221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76017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6620152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cstate="print"/>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07384254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78208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8986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30849104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181100" y="0"/>
            <a:ext cx="67818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fld id="{15EBE3D3-CE95-9B4B-9EA6-03D638179505}" type="datetime1">
              <a:rPr lang="en-US"/>
              <a:pPr>
                <a:defRPr/>
              </a:pPr>
              <a:t>11/26/2019</a:t>
            </a:fld>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23687356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91C727D3-ADC0-4EF3-BB1B-BDA3EA10F37A}"/>
              </a:ext>
            </a:extLst>
          </p:cNvPr>
          <p:cNvSpPr>
            <a:spLocks noGrp="1" noChangeArrowheads="1"/>
          </p:cNvSpPr>
          <p:nvPr>
            <p:ph type="dt" sz="half" idx="10"/>
          </p:nvPr>
        </p:nvSpPr>
        <p:spPr>
          <a:ln/>
        </p:spPr>
        <p:txBody>
          <a:bodyPr/>
          <a:lstStyle>
            <a:lvl1pPr>
              <a:defRPr/>
            </a:lvl1pPr>
          </a:lstStyle>
          <a:p>
            <a:pPr>
              <a:defRPr/>
            </a:pPr>
            <a:fld id="{1304C555-911F-4743-91AB-529BBF429A0D}"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B4073390-BE2E-4686-A213-FEC520648E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1DA4144-81EE-4D67-A1D9-B0AE026798A5}"/>
              </a:ext>
            </a:extLst>
          </p:cNvPr>
          <p:cNvSpPr>
            <a:spLocks noGrp="1" noChangeArrowheads="1"/>
          </p:cNvSpPr>
          <p:nvPr>
            <p:ph type="sldNum" sz="quarter" idx="12"/>
          </p:nvPr>
        </p:nvSpPr>
        <p:spPr>
          <a:ln/>
        </p:spPr>
        <p:txBody>
          <a:bodyPr/>
          <a:lstStyle>
            <a:lvl1pPr>
              <a:defRPr/>
            </a:lvl1pPr>
          </a:lstStyle>
          <a:p>
            <a:pPr>
              <a:defRPr/>
            </a:pPr>
            <a:fld id="{2F26A806-E37A-462B-A138-C2D98ED00692}" type="slidenum">
              <a:rPr lang="en-US" altLang="en-US"/>
              <a:pPr>
                <a:defRPr/>
              </a:pPr>
              <a:t>‹#›</a:t>
            </a:fld>
            <a:endParaRPr lang="en-US" altLang="en-US"/>
          </a:p>
        </p:txBody>
      </p:sp>
    </p:spTree>
    <p:extLst>
      <p:ext uri="{BB962C8B-B14F-4D97-AF65-F5344CB8AC3E}">
        <p14:creationId xmlns:p14="http://schemas.microsoft.com/office/powerpoint/2010/main" val="5182245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8F6940A-BC50-40D3-A09A-8B0FFF52CA9D}"/>
              </a:ext>
            </a:extLst>
          </p:cNvPr>
          <p:cNvSpPr>
            <a:spLocks noGrp="1" noChangeArrowheads="1"/>
          </p:cNvSpPr>
          <p:nvPr>
            <p:ph type="dt" sz="half" idx="10"/>
          </p:nvPr>
        </p:nvSpPr>
        <p:spPr>
          <a:ln/>
        </p:spPr>
        <p:txBody>
          <a:bodyPr/>
          <a:lstStyle>
            <a:lvl1pPr>
              <a:defRPr/>
            </a:lvl1pPr>
          </a:lstStyle>
          <a:p>
            <a:pPr>
              <a:defRPr/>
            </a:pPr>
            <a:fld id="{277A8A2F-949A-4338-B89E-312AA70EB661}"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AE873910-6BD7-494E-957D-AC6744946D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F7D56B6-617B-4584-96A8-2F1BE7E3AD98}"/>
              </a:ext>
            </a:extLst>
          </p:cNvPr>
          <p:cNvSpPr>
            <a:spLocks noGrp="1" noChangeArrowheads="1"/>
          </p:cNvSpPr>
          <p:nvPr>
            <p:ph type="sldNum" sz="quarter" idx="12"/>
          </p:nvPr>
        </p:nvSpPr>
        <p:spPr>
          <a:ln/>
        </p:spPr>
        <p:txBody>
          <a:bodyPr/>
          <a:lstStyle>
            <a:lvl1pPr>
              <a:defRPr/>
            </a:lvl1pPr>
          </a:lstStyle>
          <a:p>
            <a:pPr>
              <a:defRPr/>
            </a:pPr>
            <a:fld id="{27ECF230-9676-4963-8AE4-731A6E546222}" type="slidenum">
              <a:rPr lang="en-US" altLang="en-US"/>
              <a:pPr>
                <a:defRPr/>
              </a:pPr>
              <a:t>‹#›</a:t>
            </a:fld>
            <a:endParaRPr lang="en-US" altLang="en-US"/>
          </a:p>
        </p:txBody>
      </p:sp>
    </p:spTree>
    <p:extLst>
      <p:ext uri="{BB962C8B-B14F-4D97-AF65-F5344CB8AC3E}">
        <p14:creationId xmlns:p14="http://schemas.microsoft.com/office/powerpoint/2010/main" val="1554891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4817474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FAF402E7-D3E8-4EE8-9464-E3C24B1A26E2}"/>
              </a:ext>
            </a:extLst>
          </p:cNvPr>
          <p:cNvSpPr>
            <a:spLocks noGrp="1" noChangeArrowheads="1"/>
          </p:cNvSpPr>
          <p:nvPr>
            <p:ph type="dt" sz="half" idx="10"/>
          </p:nvPr>
        </p:nvSpPr>
        <p:spPr>
          <a:ln/>
        </p:spPr>
        <p:txBody>
          <a:bodyPr/>
          <a:lstStyle>
            <a:lvl1pPr>
              <a:defRPr/>
            </a:lvl1pPr>
          </a:lstStyle>
          <a:p>
            <a:pPr>
              <a:defRPr/>
            </a:pPr>
            <a:fld id="{63BDDE62-FB32-457F-B082-D724B017405C}"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CD246A5E-BC16-4D9B-B2D0-B2CFF2D28A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6C283EB-FD54-48F8-9E56-9A69E47FC185}"/>
              </a:ext>
            </a:extLst>
          </p:cNvPr>
          <p:cNvSpPr>
            <a:spLocks noGrp="1" noChangeArrowheads="1"/>
          </p:cNvSpPr>
          <p:nvPr>
            <p:ph type="sldNum" sz="quarter" idx="12"/>
          </p:nvPr>
        </p:nvSpPr>
        <p:spPr>
          <a:ln/>
        </p:spPr>
        <p:txBody>
          <a:bodyPr/>
          <a:lstStyle>
            <a:lvl1pPr>
              <a:defRPr/>
            </a:lvl1pPr>
          </a:lstStyle>
          <a:p>
            <a:pPr>
              <a:defRPr/>
            </a:pPr>
            <a:fld id="{250AD565-94B1-442A-A521-A7CD33D0BEF5}" type="slidenum">
              <a:rPr lang="en-US" altLang="en-US"/>
              <a:pPr>
                <a:defRPr/>
              </a:pPr>
              <a:t>‹#›</a:t>
            </a:fld>
            <a:endParaRPr lang="en-US" altLang="en-US"/>
          </a:p>
        </p:txBody>
      </p:sp>
    </p:spTree>
    <p:extLst>
      <p:ext uri="{BB962C8B-B14F-4D97-AF65-F5344CB8AC3E}">
        <p14:creationId xmlns:p14="http://schemas.microsoft.com/office/powerpoint/2010/main" val="9381674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71855FE-3311-448E-80D7-5F636561D523}"/>
              </a:ext>
            </a:extLst>
          </p:cNvPr>
          <p:cNvSpPr>
            <a:spLocks noGrp="1" noChangeArrowheads="1"/>
          </p:cNvSpPr>
          <p:nvPr>
            <p:ph type="dt" sz="half" idx="10"/>
          </p:nvPr>
        </p:nvSpPr>
        <p:spPr>
          <a:ln/>
        </p:spPr>
        <p:txBody>
          <a:bodyPr/>
          <a:lstStyle>
            <a:lvl1pPr>
              <a:defRPr/>
            </a:lvl1pPr>
          </a:lstStyle>
          <a:p>
            <a:pPr>
              <a:defRPr/>
            </a:pPr>
            <a:fld id="{2284C6A5-ECEC-4C97-A80B-7087A0F65EFE}"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49E71317-3D2E-4787-ADF9-29E4172678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403A2FA-97B8-4FD7-B363-094D8B407E67}"/>
              </a:ext>
            </a:extLst>
          </p:cNvPr>
          <p:cNvSpPr>
            <a:spLocks noGrp="1" noChangeArrowheads="1"/>
          </p:cNvSpPr>
          <p:nvPr>
            <p:ph type="sldNum" sz="quarter" idx="12"/>
          </p:nvPr>
        </p:nvSpPr>
        <p:spPr>
          <a:ln/>
        </p:spPr>
        <p:txBody>
          <a:bodyPr/>
          <a:lstStyle>
            <a:lvl1pPr>
              <a:defRPr/>
            </a:lvl1pPr>
          </a:lstStyle>
          <a:p>
            <a:pPr>
              <a:defRPr/>
            </a:pPr>
            <a:fld id="{960492BB-FCE0-4577-B0CA-9A069128D55A}" type="slidenum">
              <a:rPr lang="en-US" altLang="en-US"/>
              <a:pPr>
                <a:defRPr/>
              </a:pPr>
              <a:t>‹#›</a:t>
            </a:fld>
            <a:endParaRPr lang="en-US" altLang="en-US"/>
          </a:p>
        </p:txBody>
      </p:sp>
    </p:spTree>
    <p:extLst>
      <p:ext uri="{BB962C8B-B14F-4D97-AF65-F5344CB8AC3E}">
        <p14:creationId xmlns:p14="http://schemas.microsoft.com/office/powerpoint/2010/main" val="23608924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7725020B-297A-42E4-840D-10E84BB1D186}"/>
              </a:ext>
            </a:extLst>
          </p:cNvPr>
          <p:cNvSpPr>
            <a:spLocks noGrp="1" noChangeArrowheads="1"/>
          </p:cNvSpPr>
          <p:nvPr>
            <p:ph type="dt" sz="half" idx="10"/>
          </p:nvPr>
        </p:nvSpPr>
        <p:spPr>
          <a:ln/>
        </p:spPr>
        <p:txBody>
          <a:bodyPr/>
          <a:lstStyle>
            <a:lvl1pPr>
              <a:defRPr/>
            </a:lvl1pPr>
          </a:lstStyle>
          <a:p>
            <a:pPr>
              <a:defRPr/>
            </a:pPr>
            <a:fld id="{A5136731-9C13-44E9-83AC-6BBF5B636F55}" type="datetime1">
              <a:rPr lang="en-US" altLang="en-US"/>
              <a:pPr>
                <a:defRPr/>
              </a:pPr>
              <a:t>11/26/2019</a:t>
            </a:fld>
            <a:endParaRPr lang="en-US" altLang="en-US"/>
          </a:p>
        </p:txBody>
      </p:sp>
      <p:sp>
        <p:nvSpPr>
          <p:cNvPr id="8" name="Rectangle 5">
            <a:extLst>
              <a:ext uri="{FF2B5EF4-FFF2-40B4-BE49-F238E27FC236}">
                <a16:creationId xmlns:a16="http://schemas.microsoft.com/office/drawing/2014/main" id="{547BBE36-B270-47F4-8D61-0DB6559CF4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FAEC40F4-193C-4E9D-A833-E975E35DBE47}"/>
              </a:ext>
            </a:extLst>
          </p:cNvPr>
          <p:cNvSpPr>
            <a:spLocks noGrp="1" noChangeArrowheads="1"/>
          </p:cNvSpPr>
          <p:nvPr>
            <p:ph type="sldNum" sz="quarter" idx="12"/>
          </p:nvPr>
        </p:nvSpPr>
        <p:spPr>
          <a:ln/>
        </p:spPr>
        <p:txBody>
          <a:bodyPr/>
          <a:lstStyle>
            <a:lvl1pPr>
              <a:defRPr/>
            </a:lvl1pPr>
          </a:lstStyle>
          <a:p>
            <a:pPr>
              <a:defRPr/>
            </a:pPr>
            <a:fld id="{1422B39C-8A48-4FF8-8B70-9A864E964475}" type="slidenum">
              <a:rPr lang="en-US" altLang="en-US"/>
              <a:pPr>
                <a:defRPr/>
              </a:pPr>
              <a:t>‹#›</a:t>
            </a:fld>
            <a:endParaRPr lang="en-US" altLang="en-US"/>
          </a:p>
        </p:txBody>
      </p:sp>
    </p:spTree>
    <p:extLst>
      <p:ext uri="{BB962C8B-B14F-4D97-AF65-F5344CB8AC3E}">
        <p14:creationId xmlns:p14="http://schemas.microsoft.com/office/powerpoint/2010/main" val="9128081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C58E617-6189-4205-B350-C5BA9FE9CE64}"/>
              </a:ext>
            </a:extLst>
          </p:cNvPr>
          <p:cNvSpPr>
            <a:spLocks noGrp="1" noChangeArrowheads="1"/>
          </p:cNvSpPr>
          <p:nvPr>
            <p:ph type="dt" sz="half" idx="10"/>
          </p:nvPr>
        </p:nvSpPr>
        <p:spPr>
          <a:ln/>
        </p:spPr>
        <p:txBody>
          <a:bodyPr/>
          <a:lstStyle>
            <a:lvl1pPr>
              <a:defRPr/>
            </a:lvl1pPr>
          </a:lstStyle>
          <a:p>
            <a:pPr>
              <a:defRPr/>
            </a:pPr>
            <a:fld id="{6581B8BC-B52E-49A2-A08C-B6884D1267C8}" type="datetime1">
              <a:rPr lang="en-US" altLang="en-US"/>
              <a:pPr>
                <a:defRPr/>
              </a:pPr>
              <a:t>11/26/2019</a:t>
            </a:fld>
            <a:endParaRPr lang="en-US" altLang="en-US"/>
          </a:p>
        </p:txBody>
      </p:sp>
      <p:sp>
        <p:nvSpPr>
          <p:cNvPr id="4" name="Rectangle 5">
            <a:extLst>
              <a:ext uri="{FF2B5EF4-FFF2-40B4-BE49-F238E27FC236}">
                <a16:creationId xmlns:a16="http://schemas.microsoft.com/office/drawing/2014/main" id="{844FFA49-DF57-4E4D-8596-0F365BBE64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EC1147C-E2E3-4FD0-86F5-C0144C2506D5}"/>
              </a:ext>
            </a:extLst>
          </p:cNvPr>
          <p:cNvSpPr>
            <a:spLocks noGrp="1" noChangeArrowheads="1"/>
          </p:cNvSpPr>
          <p:nvPr>
            <p:ph type="sldNum" sz="quarter" idx="12"/>
          </p:nvPr>
        </p:nvSpPr>
        <p:spPr>
          <a:ln/>
        </p:spPr>
        <p:txBody>
          <a:bodyPr/>
          <a:lstStyle>
            <a:lvl1pPr>
              <a:defRPr/>
            </a:lvl1pPr>
          </a:lstStyle>
          <a:p>
            <a:pPr>
              <a:defRPr/>
            </a:pPr>
            <a:fld id="{AC7BC206-D6B3-4ABF-B618-A04E04D2B765}" type="slidenum">
              <a:rPr lang="en-US" altLang="en-US"/>
              <a:pPr>
                <a:defRPr/>
              </a:pPr>
              <a:t>‹#›</a:t>
            </a:fld>
            <a:endParaRPr lang="en-US" altLang="en-US"/>
          </a:p>
        </p:txBody>
      </p:sp>
    </p:spTree>
    <p:extLst>
      <p:ext uri="{BB962C8B-B14F-4D97-AF65-F5344CB8AC3E}">
        <p14:creationId xmlns:p14="http://schemas.microsoft.com/office/powerpoint/2010/main" val="312519541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12995C6-7B24-4E73-8ECF-0BE68E94FB51}"/>
              </a:ext>
            </a:extLst>
          </p:cNvPr>
          <p:cNvSpPr>
            <a:spLocks noGrp="1" noChangeArrowheads="1"/>
          </p:cNvSpPr>
          <p:nvPr>
            <p:ph type="dt" sz="half" idx="10"/>
          </p:nvPr>
        </p:nvSpPr>
        <p:spPr>
          <a:ln/>
        </p:spPr>
        <p:txBody>
          <a:bodyPr/>
          <a:lstStyle>
            <a:lvl1pPr>
              <a:defRPr/>
            </a:lvl1pPr>
          </a:lstStyle>
          <a:p>
            <a:pPr>
              <a:defRPr/>
            </a:pPr>
            <a:fld id="{0DD61056-BACF-40DF-A656-9F05240FDCCA}" type="datetime1">
              <a:rPr lang="en-US" altLang="en-US"/>
              <a:pPr>
                <a:defRPr/>
              </a:pPr>
              <a:t>11/26/2019</a:t>
            </a:fld>
            <a:endParaRPr lang="en-US" altLang="en-US"/>
          </a:p>
        </p:txBody>
      </p:sp>
      <p:sp>
        <p:nvSpPr>
          <p:cNvPr id="3" name="Rectangle 5">
            <a:extLst>
              <a:ext uri="{FF2B5EF4-FFF2-40B4-BE49-F238E27FC236}">
                <a16:creationId xmlns:a16="http://schemas.microsoft.com/office/drawing/2014/main" id="{7877B6FC-D662-4068-8DB8-34BF7A53C1E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A1C56BFF-7262-4A00-ABB2-C73CBA15BF01}"/>
              </a:ext>
            </a:extLst>
          </p:cNvPr>
          <p:cNvSpPr>
            <a:spLocks noGrp="1" noChangeArrowheads="1"/>
          </p:cNvSpPr>
          <p:nvPr>
            <p:ph type="sldNum" sz="quarter" idx="12"/>
          </p:nvPr>
        </p:nvSpPr>
        <p:spPr>
          <a:ln/>
        </p:spPr>
        <p:txBody>
          <a:bodyPr/>
          <a:lstStyle>
            <a:lvl1pPr>
              <a:defRPr/>
            </a:lvl1pPr>
          </a:lstStyle>
          <a:p>
            <a:pPr>
              <a:defRPr/>
            </a:pPr>
            <a:fld id="{E8702D73-158F-4553-ADC6-2BDD2D32B836}" type="slidenum">
              <a:rPr lang="en-US" altLang="en-US"/>
              <a:pPr>
                <a:defRPr/>
              </a:pPr>
              <a:t>‹#›</a:t>
            </a:fld>
            <a:endParaRPr lang="en-US" altLang="en-US"/>
          </a:p>
        </p:txBody>
      </p:sp>
    </p:spTree>
    <p:extLst>
      <p:ext uri="{BB962C8B-B14F-4D97-AF65-F5344CB8AC3E}">
        <p14:creationId xmlns:p14="http://schemas.microsoft.com/office/powerpoint/2010/main" val="10441921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677BC6E-033A-4327-AE33-6BAE93D81D96}"/>
              </a:ext>
            </a:extLst>
          </p:cNvPr>
          <p:cNvSpPr>
            <a:spLocks noGrp="1" noChangeArrowheads="1"/>
          </p:cNvSpPr>
          <p:nvPr>
            <p:ph type="dt" sz="half" idx="10"/>
          </p:nvPr>
        </p:nvSpPr>
        <p:spPr>
          <a:ln/>
        </p:spPr>
        <p:txBody>
          <a:bodyPr/>
          <a:lstStyle>
            <a:lvl1pPr>
              <a:defRPr/>
            </a:lvl1pPr>
          </a:lstStyle>
          <a:p>
            <a:pPr>
              <a:defRPr/>
            </a:pPr>
            <a:fld id="{F8306050-2614-4817-85F5-B4D0F56F771C}"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94887D1D-47F3-4E0E-B43E-85699701B8B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030FBC5-755A-4F52-9F8E-1A2232D829F3}"/>
              </a:ext>
            </a:extLst>
          </p:cNvPr>
          <p:cNvSpPr>
            <a:spLocks noGrp="1" noChangeArrowheads="1"/>
          </p:cNvSpPr>
          <p:nvPr>
            <p:ph type="sldNum" sz="quarter" idx="12"/>
          </p:nvPr>
        </p:nvSpPr>
        <p:spPr>
          <a:ln/>
        </p:spPr>
        <p:txBody>
          <a:bodyPr/>
          <a:lstStyle>
            <a:lvl1pPr>
              <a:defRPr/>
            </a:lvl1pPr>
          </a:lstStyle>
          <a:p>
            <a:pPr>
              <a:defRPr/>
            </a:pPr>
            <a:fld id="{21CC4B05-2A35-4490-978E-DCF7E196D9AB}" type="slidenum">
              <a:rPr lang="en-US" altLang="en-US"/>
              <a:pPr>
                <a:defRPr/>
              </a:pPr>
              <a:t>‹#›</a:t>
            </a:fld>
            <a:endParaRPr lang="en-US" altLang="en-US"/>
          </a:p>
        </p:txBody>
      </p:sp>
    </p:spTree>
    <p:extLst>
      <p:ext uri="{BB962C8B-B14F-4D97-AF65-F5344CB8AC3E}">
        <p14:creationId xmlns:p14="http://schemas.microsoft.com/office/powerpoint/2010/main" val="210407807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063EEEB-2AF7-476A-BDF1-BCD5940B88A2}"/>
              </a:ext>
            </a:extLst>
          </p:cNvPr>
          <p:cNvSpPr>
            <a:spLocks noGrp="1" noChangeArrowheads="1"/>
          </p:cNvSpPr>
          <p:nvPr>
            <p:ph type="dt" sz="half" idx="10"/>
          </p:nvPr>
        </p:nvSpPr>
        <p:spPr>
          <a:ln/>
        </p:spPr>
        <p:txBody>
          <a:bodyPr/>
          <a:lstStyle>
            <a:lvl1pPr>
              <a:defRPr/>
            </a:lvl1pPr>
          </a:lstStyle>
          <a:p>
            <a:pPr>
              <a:defRPr/>
            </a:pPr>
            <a:fld id="{DAFD3EFE-6D74-4E0D-BF73-E8429D99A484}" type="datetime1">
              <a:rPr lang="en-US" altLang="en-US"/>
              <a:pPr>
                <a:defRPr/>
              </a:pPr>
              <a:t>11/26/2019</a:t>
            </a:fld>
            <a:endParaRPr lang="en-US" altLang="en-US"/>
          </a:p>
        </p:txBody>
      </p:sp>
      <p:sp>
        <p:nvSpPr>
          <p:cNvPr id="6" name="Rectangle 5">
            <a:extLst>
              <a:ext uri="{FF2B5EF4-FFF2-40B4-BE49-F238E27FC236}">
                <a16:creationId xmlns:a16="http://schemas.microsoft.com/office/drawing/2014/main" id="{110FCB2F-E2FE-45A7-9F57-7591281CEE1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65F0DC3-70BA-410D-A0CC-4FF736C90552}"/>
              </a:ext>
            </a:extLst>
          </p:cNvPr>
          <p:cNvSpPr>
            <a:spLocks noGrp="1" noChangeArrowheads="1"/>
          </p:cNvSpPr>
          <p:nvPr>
            <p:ph type="sldNum" sz="quarter" idx="12"/>
          </p:nvPr>
        </p:nvSpPr>
        <p:spPr>
          <a:ln/>
        </p:spPr>
        <p:txBody>
          <a:bodyPr/>
          <a:lstStyle>
            <a:lvl1pPr>
              <a:defRPr/>
            </a:lvl1pPr>
          </a:lstStyle>
          <a:p>
            <a:pPr>
              <a:defRPr/>
            </a:pPr>
            <a:fld id="{BDF364AE-0D1E-4C5A-82C3-9D19E942AD5C}" type="slidenum">
              <a:rPr lang="en-US" altLang="en-US"/>
              <a:pPr>
                <a:defRPr/>
              </a:pPr>
              <a:t>‹#›</a:t>
            </a:fld>
            <a:endParaRPr lang="en-US" altLang="en-US"/>
          </a:p>
        </p:txBody>
      </p:sp>
    </p:spTree>
    <p:extLst>
      <p:ext uri="{BB962C8B-B14F-4D97-AF65-F5344CB8AC3E}">
        <p14:creationId xmlns:p14="http://schemas.microsoft.com/office/powerpoint/2010/main" val="77468973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7AE1C4C-759B-493B-B74E-6235116DEA7D}"/>
              </a:ext>
            </a:extLst>
          </p:cNvPr>
          <p:cNvSpPr>
            <a:spLocks noGrp="1" noChangeArrowheads="1"/>
          </p:cNvSpPr>
          <p:nvPr>
            <p:ph type="dt" sz="half" idx="10"/>
          </p:nvPr>
        </p:nvSpPr>
        <p:spPr>
          <a:ln/>
        </p:spPr>
        <p:txBody>
          <a:bodyPr/>
          <a:lstStyle>
            <a:lvl1pPr>
              <a:defRPr/>
            </a:lvl1pPr>
          </a:lstStyle>
          <a:p>
            <a:pPr>
              <a:defRPr/>
            </a:pPr>
            <a:fld id="{FA10F409-C590-4827-8D50-0A7832EAB6BD}"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6FF9D308-D7C9-4A21-ADD8-B945DE777E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D587129-5A08-4326-AD02-A6018ACAEB63}"/>
              </a:ext>
            </a:extLst>
          </p:cNvPr>
          <p:cNvSpPr>
            <a:spLocks noGrp="1" noChangeArrowheads="1"/>
          </p:cNvSpPr>
          <p:nvPr>
            <p:ph type="sldNum" sz="quarter" idx="12"/>
          </p:nvPr>
        </p:nvSpPr>
        <p:spPr>
          <a:ln/>
        </p:spPr>
        <p:txBody>
          <a:bodyPr/>
          <a:lstStyle>
            <a:lvl1pPr>
              <a:defRPr/>
            </a:lvl1pPr>
          </a:lstStyle>
          <a:p>
            <a:pPr>
              <a:defRPr/>
            </a:pPr>
            <a:fld id="{9855DD80-0129-4EF1-A0BA-D70454106022}" type="slidenum">
              <a:rPr lang="en-US" altLang="en-US"/>
              <a:pPr>
                <a:defRPr/>
              </a:pPr>
              <a:t>‹#›</a:t>
            </a:fld>
            <a:endParaRPr lang="en-US" altLang="en-US"/>
          </a:p>
        </p:txBody>
      </p:sp>
    </p:spTree>
    <p:extLst>
      <p:ext uri="{BB962C8B-B14F-4D97-AF65-F5344CB8AC3E}">
        <p14:creationId xmlns:p14="http://schemas.microsoft.com/office/powerpoint/2010/main" val="41738287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1828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609600"/>
            <a:ext cx="53340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AE87A9F-54ED-4FC2-ACF7-0C97F038A23B}"/>
              </a:ext>
            </a:extLst>
          </p:cNvPr>
          <p:cNvSpPr>
            <a:spLocks noGrp="1" noChangeArrowheads="1"/>
          </p:cNvSpPr>
          <p:nvPr>
            <p:ph type="dt" sz="half" idx="10"/>
          </p:nvPr>
        </p:nvSpPr>
        <p:spPr>
          <a:ln/>
        </p:spPr>
        <p:txBody>
          <a:bodyPr/>
          <a:lstStyle>
            <a:lvl1pPr>
              <a:defRPr/>
            </a:lvl1pPr>
          </a:lstStyle>
          <a:p>
            <a:pPr>
              <a:defRPr/>
            </a:pPr>
            <a:fld id="{055DD799-BFBB-4C11-A24B-DBC22F67B35E}"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78E23A73-D80D-494A-BF0A-4DA9C44560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9F5278C-1E8C-424D-97C8-CCB59A21E384}"/>
              </a:ext>
            </a:extLst>
          </p:cNvPr>
          <p:cNvSpPr>
            <a:spLocks noGrp="1" noChangeArrowheads="1"/>
          </p:cNvSpPr>
          <p:nvPr>
            <p:ph type="sldNum" sz="quarter" idx="12"/>
          </p:nvPr>
        </p:nvSpPr>
        <p:spPr>
          <a:ln/>
        </p:spPr>
        <p:txBody>
          <a:bodyPr/>
          <a:lstStyle>
            <a:lvl1pPr>
              <a:defRPr/>
            </a:lvl1pPr>
          </a:lstStyle>
          <a:p>
            <a:pPr>
              <a:defRPr/>
            </a:pPr>
            <a:fld id="{1A73DE1F-DF19-46E5-A29E-806D827FE652}" type="slidenum">
              <a:rPr lang="en-US" altLang="en-US"/>
              <a:pPr>
                <a:defRPr/>
              </a:pPr>
              <a:t>‹#›</a:t>
            </a:fld>
            <a:endParaRPr lang="en-US" altLang="en-US"/>
          </a:p>
        </p:txBody>
      </p:sp>
    </p:spTree>
    <p:extLst>
      <p:ext uri="{BB962C8B-B14F-4D97-AF65-F5344CB8AC3E}">
        <p14:creationId xmlns:p14="http://schemas.microsoft.com/office/powerpoint/2010/main" val="387647307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67818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315200" cy="4114800"/>
          </a:xfrm>
        </p:spPr>
        <p:txBody>
          <a:bodyPr/>
          <a:lstStyle/>
          <a:p>
            <a:pPr lvl="0"/>
            <a:endParaRPr lang="en-US" noProof="0"/>
          </a:p>
        </p:txBody>
      </p:sp>
      <p:sp>
        <p:nvSpPr>
          <p:cNvPr id="4" name="Rectangle 4">
            <a:extLst>
              <a:ext uri="{FF2B5EF4-FFF2-40B4-BE49-F238E27FC236}">
                <a16:creationId xmlns:a16="http://schemas.microsoft.com/office/drawing/2014/main" id="{E4EC0106-A559-4153-80A9-68D326778649}"/>
              </a:ext>
            </a:extLst>
          </p:cNvPr>
          <p:cNvSpPr>
            <a:spLocks noGrp="1" noChangeArrowheads="1"/>
          </p:cNvSpPr>
          <p:nvPr>
            <p:ph type="dt" sz="half" idx="10"/>
          </p:nvPr>
        </p:nvSpPr>
        <p:spPr>
          <a:ln/>
        </p:spPr>
        <p:txBody>
          <a:bodyPr/>
          <a:lstStyle>
            <a:lvl1pPr>
              <a:defRPr/>
            </a:lvl1pPr>
          </a:lstStyle>
          <a:p>
            <a:pPr>
              <a:defRPr/>
            </a:pPr>
            <a:fld id="{A4D7E729-4DC9-45C5-8380-7B4433A00C6D}" type="datetime1">
              <a:rPr lang="en-US" altLang="en-US"/>
              <a:pPr>
                <a:defRPr/>
              </a:pPr>
              <a:t>11/26/2019</a:t>
            </a:fld>
            <a:endParaRPr lang="en-US" altLang="en-US"/>
          </a:p>
        </p:txBody>
      </p:sp>
      <p:sp>
        <p:nvSpPr>
          <p:cNvPr id="5" name="Rectangle 5">
            <a:extLst>
              <a:ext uri="{FF2B5EF4-FFF2-40B4-BE49-F238E27FC236}">
                <a16:creationId xmlns:a16="http://schemas.microsoft.com/office/drawing/2014/main" id="{B95508D7-E5B4-4B19-900F-02BF6DB8B0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DDEACA1-96EA-4C0E-9F06-2609804A4C64}"/>
              </a:ext>
            </a:extLst>
          </p:cNvPr>
          <p:cNvSpPr>
            <a:spLocks noGrp="1" noChangeArrowheads="1"/>
          </p:cNvSpPr>
          <p:nvPr>
            <p:ph type="sldNum" sz="quarter" idx="12"/>
          </p:nvPr>
        </p:nvSpPr>
        <p:spPr>
          <a:ln/>
        </p:spPr>
        <p:txBody>
          <a:bodyPr/>
          <a:lstStyle>
            <a:lvl1pPr>
              <a:defRPr/>
            </a:lvl1pPr>
          </a:lstStyle>
          <a:p>
            <a:pPr>
              <a:defRPr/>
            </a:pPr>
            <a:fld id="{D9691C61-7517-4CF5-A4DD-655D7CC72BFD}" type="slidenum">
              <a:rPr lang="en-US" altLang="en-US"/>
              <a:pPr>
                <a:defRPr/>
              </a:pPr>
              <a:t>‹#›</a:t>
            </a:fld>
            <a:endParaRPr lang="en-US" altLang="en-US"/>
          </a:p>
        </p:txBody>
      </p:sp>
    </p:spTree>
    <p:extLst>
      <p:ext uri="{BB962C8B-B14F-4D97-AF65-F5344CB8AC3E}">
        <p14:creationId xmlns:p14="http://schemas.microsoft.com/office/powerpoint/2010/main" val="291525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55496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more info and address">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E6FC17B9-D6D6-41C1-A40D-62EA908E6C8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5400000">
            <a:off x="1155700" y="874713"/>
            <a:ext cx="6999288" cy="524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7">
            <a:extLst>
              <a:ext uri="{FF2B5EF4-FFF2-40B4-BE49-F238E27FC236}">
                <a16:creationId xmlns:a16="http://schemas.microsoft.com/office/drawing/2014/main" id="{596894DB-10B8-40B3-871D-EE8A5AE3ACAA}"/>
              </a:ext>
            </a:extLst>
          </p:cNvPr>
          <p:cNvGrpSpPr>
            <a:grpSpLocks/>
          </p:cNvGrpSpPr>
          <p:nvPr/>
        </p:nvGrpSpPr>
        <p:grpSpPr bwMode="auto">
          <a:xfrm>
            <a:off x="1228725" y="6543675"/>
            <a:ext cx="6705600" cy="231775"/>
            <a:chOff x="1066800" y="6543985"/>
            <a:chExt cx="6705600" cy="230832"/>
          </a:xfrm>
        </p:grpSpPr>
        <p:sp>
          <p:nvSpPr>
            <p:cNvPr id="4" name="TextBox 6">
              <a:extLst>
                <a:ext uri="{FF2B5EF4-FFF2-40B4-BE49-F238E27FC236}">
                  <a16:creationId xmlns:a16="http://schemas.microsoft.com/office/drawing/2014/main" id="{83C8206D-32E4-4036-8084-ECBA683675E9}"/>
                </a:ext>
              </a:extLst>
            </p:cNvPr>
            <p:cNvSpPr txBox="1">
              <a:spLocks noChangeArrowheads="1"/>
            </p:cNvSpPr>
            <p:nvPr/>
          </p:nvSpPr>
          <p:spPr bwMode="auto">
            <a:xfrm>
              <a:off x="1676400" y="6543985"/>
              <a:ext cx="6096000" cy="23083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ea typeface="+mn-ea"/>
                </a:rPr>
                <a:t>The presentation has a Creative Commons </a:t>
              </a:r>
              <a:r>
                <a:rPr lang="en-US" sz="900" i="1" dirty="0" err="1">
                  <a:solidFill>
                    <a:prstClr val="black"/>
                  </a:solidFill>
                  <a:latin typeface="Calibri"/>
                  <a:ea typeface="+mn-ea"/>
                </a:rPr>
                <a:t>licence</a:t>
              </a:r>
              <a:r>
                <a:rPr lang="en-US" sz="900" i="1" dirty="0">
                  <a:solidFill>
                    <a:prstClr val="black"/>
                  </a:solidFill>
                  <a:latin typeface="Calibri"/>
                  <a:ea typeface="+mn-ea"/>
                </a:rPr>
                <a:t>. You are free to re-use or distribute this work, provided credit is given to ILRI.</a:t>
              </a:r>
              <a:endParaRPr lang="en-US" sz="900" dirty="0">
                <a:solidFill>
                  <a:prstClr val="black"/>
                </a:solidFill>
                <a:latin typeface="Calibri"/>
                <a:ea typeface="+mn-ea"/>
              </a:endParaRPr>
            </a:p>
          </p:txBody>
        </p:sp>
        <p:pic>
          <p:nvPicPr>
            <p:cNvPr id="5" name="Picture 9" descr="P:\Pictures&amp;Resources\Icons\by-nc-sa.png">
              <a:extLst>
                <a:ext uri="{FF2B5EF4-FFF2-40B4-BE49-F238E27FC236}">
                  <a16:creationId xmlns:a16="http://schemas.microsoft.com/office/drawing/2014/main" id="{484FF0EE-4AD4-471E-BAEE-ED7A9B95BB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a:extLst>
              <a:ext uri="{FF2B5EF4-FFF2-40B4-BE49-F238E27FC236}">
                <a16:creationId xmlns:a16="http://schemas.microsoft.com/office/drawing/2014/main" id="{0CEAF51C-0F1D-40B9-BD10-2F851855A7F6}"/>
              </a:ext>
            </a:extLst>
          </p:cNvPr>
          <p:cNvSpPr txBox="1">
            <a:spLocks noChangeArrowheads="1"/>
          </p:cNvSpPr>
          <p:nvPr userDrawn="1"/>
        </p:nvSpPr>
        <p:spPr bwMode="auto">
          <a:xfrm>
            <a:off x="9525" y="2303463"/>
            <a:ext cx="9144000" cy="58420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7" name="Rectangle 6">
            <a:extLst>
              <a:ext uri="{FF2B5EF4-FFF2-40B4-BE49-F238E27FC236}">
                <a16:creationId xmlns:a16="http://schemas.microsoft.com/office/drawing/2014/main" id="{08C2CE8D-B4B8-448E-A199-64FD19F57F67}"/>
              </a:ext>
            </a:extLst>
          </p:cNvPr>
          <p:cNvSpPr>
            <a:spLocks noChangeArrowheads="1"/>
          </p:cNvSpPr>
          <p:nvPr userDrawn="1"/>
        </p:nvSpPr>
        <p:spPr bwMode="auto">
          <a:xfrm>
            <a:off x="2295525" y="3149600"/>
            <a:ext cx="4572000" cy="584200"/>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defRPr/>
            </a:pPr>
            <a:r>
              <a:rPr lang="en-US" altLang="en-US" sz="3200" dirty="0">
                <a:solidFill>
                  <a:schemeClr val="bg1"/>
                </a:solidFill>
                <a:latin typeface="Calibri" pitchFamily="34" charset="0"/>
                <a:cs typeface="Arial" charset="0"/>
              </a:rPr>
              <a:t>ilri.org</a:t>
            </a:r>
          </a:p>
        </p:txBody>
      </p:sp>
      <p:pic>
        <p:nvPicPr>
          <p:cNvPr id="8" name="Picture 12">
            <a:extLst>
              <a:ext uri="{FF2B5EF4-FFF2-40B4-BE49-F238E27FC236}">
                <a16:creationId xmlns:a16="http://schemas.microsoft.com/office/drawing/2014/main" id="{110AB520-5FF9-476C-A1D4-A7FF466A2A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D:\Publications\LOGO's\ILRI-logo-small.jpg">
            <a:extLst>
              <a:ext uri="{FF2B5EF4-FFF2-40B4-BE49-F238E27FC236}">
                <a16:creationId xmlns:a16="http://schemas.microsoft.com/office/drawing/2014/main" id="{D1068DD2-6BE4-4EDA-9857-0A7E0F3C533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944742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6384934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44129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5106642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38458190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Drag picture to placeholder or click icon to add</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570044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953746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8053" y="4869160"/>
            <a:ext cx="6501016" cy="1507239"/>
          </a:xfrm>
          <a:prstGeom prst="rect">
            <a:avLst/>
          </a:prstGeom>
        </p:spPr>
      </p:pic>
      <p:pic>
        <p:nvPicPr>
          <p:cNvPr id="7" name="Picture 6" descr="cc-by 88x31.png"/>
          <p:cNvPicPr/>
          <p:nvPr userDrawn="1"/>
        </p:nvPicPr>
        <p:blipFill>
          <a:blip r:embed="rId3" r:link="rId4" cstate="print">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136828237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2977529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078E5666-0915-42DB-8808-153BA9CE1918}" type="datetimeFigureOut">
              <a:rPr lang="en-GB" smtClean="0"/>
              <a:t>26/11/2019</a:t>
            </a:fld>
            <a:endParaRPr lang="en-GB"/>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DD7C7D5F-56CB-4466-9C56-E12B5FC80C1F}" type="slidenum">
              <a:rPr lang="en-GB" smtClean="0"/>
              <a:t>‹#›</a:t>
            </a:fld>
            <a:endParaRPr lang="en-GB"/>
          </a:p>
        </p:txBody>
      </p:sp>
    </p:spTree>
    <p:extLst>
      <p:ext uri="{BB962C8B-B14F-4D97-AF65-F5344CB8AC3E}">
        <p14:creationId xmlns:p14="http://schemas.microsoft.com/office/powerpoint/2010/main" val="1746302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theme" Target="../theme/theme1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theme" Target="../theme/theme12.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image" Target="../media/image21.png"/><Relationship Id="rId2" Type="http://schemas.openxmlformats.org/officeDocument/2006/relationships/slideLayout" Target="../slideLayouts/slideLayout102.xml"/><Relationship Id="rId16" Type="http://schemas.openxmlformats.org/officeDocument/2006/relationships/image" Target="../media/image20.png"/><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image" Target="../media/image19.png"/><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image" Target="../media/image18.emf"/></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3.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image" Target="../media/image19.png"/><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image" Target="../media/image18.emf"/><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theme" Target="../theme/theme14.xml"/><Relationship Id="rId5" Type="http://schemas.openxmlformats.org/officeDocument/2006/relationships/slideLayout" Target="../slideLayouts/slideLayout128.xml"/><Relationship Id="rId15" Type="http://schemas.openxmlformats.org/officeDocument/2006/relationships/image" Target="../media/image22.png"/><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image" Target="../media/image20.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20.pn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image" Target="../media/image19.png"/><Relationship Id="rId17" Type="http://schemas.openxmlformats.org/officeDocument/2006/relationships/image" Target="../media/image25.png"/><Relationship Id="rId2" Type="http://schemas.openxmlformats.org/officeDocument/2006/relationships/slideLayout" Target="../slideLayouts/slideLayout135.xml"/><Relationship Id="rId16" Type="http://schemas.openxmlformats.org/officeDocument/2006/relationships/image" Target="../media/image24.jpeg"/><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image" Target="../media/image18.emf"/><Relationship Id="rId5" Type="http://schemas.openxmlformats.org/officeDocument/2006/relationships/slideLayout" Target="../slideLayouts/slideLayout138.xml"/><Relationship Id="rId15" Type="http://schemas.openxmlformats.org/officeDocument/2006/relationships/image" Target="../media/image23.emf"/><Relationship Id="rId10" Type="http://schemas.openxmlformats.org/officeDocument/2006/relationships/theme" Target="../theme/theme15.xml"/><Relationship Id="rId4" Type="http://schemas.openxmlformats.org/officeDocument/2006/relationships/slideLayout" Target="../slideLayouts/slideLayout137.xml"/><Relationship Id="rId9" Type="http://schemas.openxmlformats.org/officeDocument/2006/relationships/slideLayout" Target="../slideLayouts/slideLayout142.xml"/><Relationship Id="rId14" Type="http://schemas.openxmlformats.org/officeDocument/2006/relationships/image" Target="../media/image21.png"/></Relationships>
</file>

<file path=ppt/slideMasters/_rels/slideMaster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145.xml"/><Relationship Id="rId7" Type="http://schemas.openxmlformats.org/officeDocument/2006/relationships/image" Target="../media/image19.png"/><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image" Target="../media/image18.emf"/><Relationship Id="rId5" Type="http://schemas.openxmlformats.org/officeDocument/2006/relationships/theme" Target="../theme/theme16.xml"/><Relationship Id="rId4" Type="http://schemas.openxmlformats.org/officeDocument/2006/relationships/slideLayout" Target="../slideLayouts/slideLayout146.xml"/><Relationship Id="rId9" Type="http://schemas.openxmlformats.org/officeDocument/2006/relationships/image" Target="../media/image21.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54.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17.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slideLayout" Target="../slideLayouts/slideLayout170.xml"/><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2" Type="http://schemas.openxmlformats.org/officeDocument/2006/relationships/slideLayout" Target="../slideLayouts/slideLayout159.xml"/><Relationship Id="rId16" Type="http://schemas.openxmlformats.org/officeDocument/2006/relationships/theme" Target="../theme/theme18.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5" Type="http://schemas.openxmlformats.org/officeDocument/2006/relationships/slideLayout" Target="../slideLayouts/slideLayout17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slideLayout" Target="../slideLayouts/slideLayout17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80.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2" Type="http://schemas.openxmlformats.org/officeDocument/2006/relationships/slideLayout" Target="../slideLayouts/slideLayout174.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5" Type="http://schemas.openxmlformats.org/officeDocument/2006/relationships/slideLayout" Target="../slideLayouts/slideLayout177.xml"/><Relationship Id="rId4" Type="http://schemas.openxmlformats.org/officeDocument/2006/relationships/slideLayout" Target="../slideLayouts/slideLayout176.xml"/><Relationship Id="rId9"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theme" Target="../theme/theme20.xml"/><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slideLayout" Target="../slideLayouts/slideLayout192.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theme" Target="../theme/theme21.xml"/><Relationship Id="rId18" Type="http://schemas.openxmlformats.org/officeDocument/2006/relationships/image" Target="../media/image30.png"/><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17" Type="http://schemas.openxmlformats.org/officeDocument/2006/relationships/image" Target="../media/image29.png"/><Relationship Id="rId2" Type="http://schemas.openxmlformats.org/officeDocument/2006/relationships/slideLayout" Target="../slideLayouts/slideLayout194.xml"/><Relationship Id="rId16" Type="http://schemas.openxmlformats.org/officeDocument/2006/relationships/image" Target="../media/image28.png"/><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5" Type="http://schemas.openxmlformats.org/officeDocument/2006/relationships/image" Target="../media/image27.jpeg"/><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image" Target="../media/image18.emf"/></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12.xml"/><Relationship Id="rId3" Type="http://schemas.openxmlformats.org/officeDocument/2006/relationships/slideLayout" Target="../slideLayouts/slideLayout207.xml"/><Relationship Id="rId7" Type="http://schemas.openxmlformats.org/officeDocument/2006/relationships/slideLayout" Target="../slideLayouts/slideLayout211.xml"/><Relationship Id="rId12" Type="http://schemas.openxmlformats.org/officeDocument/2006/relationships/theme" Target="../theme/theme22.xml"/><Relationship Id="rId2" Type="http://schemas.openxmlformats.org/officeDocument/2006/relationships/slideLayout" Target="../slideLayouts/slideLayout206.xml"/><Relationship Id="rId1" Type="http://schemas.openxmlformats.org/officeDocument/2006/relationships/slideLayout" Target="../slideLayouts/slideLayout205.xml"/><Relationship Id="rId6" Type="http://schemas.openxmlformats.org/officeDocument/2006/relationships/slideLayout" Target="../slideLayouts/slideLayout210.xml"/><Relationship Id="rId11" Type="http://schemas.openxmlformats.org/officeDocument/2006/relationships/slideLayout" Target="../slideLayouts/slideLayout215.xml"/><Relationship Id="rId5" Type="http://schemas.openxmlformats.org/officeDocument/2006/relationships/slideLayout" Target="../slideLayouts/slideLayout209.xml"/><Relationship Id="rId10" Type="http://schemas.openxmlformats.org/officeDocument/2006/relationships/slideLayout" Target="../slideLayouts/slideLayout214.xml"/><Relationship Id="rId4" Type="http://schemas.openxmlformats.org/officeDocument/2006/relationships/slideLayout" Target="../slideLayouts/slideLayout208.xml"/><Relationship Id="rId9" Type="http://schemas.openxmlformats.org/officeDocument/2006/relationships/slideLayout" Target="../slideLayouts/slideLayout2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5" Type="http://schemas.openxmlformats.org/officeDocument/2006/relationships/slideLayout" Target="../slideLayouts/slideLayout74.xml"/><Relationship Id="rId4" Type="http://schemas.openxmlformats.org/officeDocument/2006/relationships/slideLayout" Target="../slideLayouts/slideLayout73.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386296626"/>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A816E4-8F1C-4092-8272-6EF584FCF834}"/>
              </a:ext>
            </a:extLst>
          </p:cNvPr>
          <p:cNvSpPr>
            <a:spLocks noGrp="1" noChangeArrowheads="1"/>
          </p:cNvSpPr>
          <p:nvPr>
            <p:ph type="title"/>
          </p:nvPr>
        </p:nvSpPr>
        <p:spPr bwMode="auto">
          <a:xfrm>
            <a:off x="1676400" y="609600"/>
            <a:ext cx="6781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D809660-C80C-4ECF-BB82-295EC49AB0C3}"/>
              </a:ext>
            </a:extLst>
          </p:cNvPr>
          <p:cNvSpPr>
            <a:spLocks noGrp="1" noChangeArrowheads="1"/>
          </p:cNvSpPr>
          <p:nvPr>
            <p:ph type="body" idx="1"/>
          </p:nvPr>
        </p:nvSpPr>
        <p:spPr bwMode="auto">
          <a:xfrm>
            <a:off x="1143000" y="1981200"/>
            <a:ext cx="731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a:extLst>
              <a:ext uri="{FF2B5EF4-FFF2-40B4-BE49-F238E27FC236}">
                <a16:creationId xmlns:a16="http://schemas.microsoft.com/office/drawing/2014/main" id="{B717D0EA-0F9D-A34C-8637-FFAF9DC4557C}"/>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ＭＳ Ｐゴシック" panose="020B0600070205080204" pitchFamily="34" charset="-128"/>
              </a:defRPr>
            </a:lvl1pPr>
          </a:lstStyle>
          <a:p>
            <a:pPr>
              <a:defRPr/>
            </a:pPr>
            <a:fld id="{16C1DDF5-48DF-44EB-8F82-B90E9A68A754}" type="datetime1">
              <a:rPr lang="en-US" altLang="en-US"/>
              <a:pPr>
                <a:defRPr/>
              </a:pPr>
              <a:t>11/26/2019</a:t>
            </a:fld>
            <a:endParaRPr lang="en-US" altLang="en-US"/>
          </a:p>
        </p:txBody>
      </p:sp>
      <p:sp>
        <p:nvSpPr>
          <p:cNvPr id="1029" name="Rectangle 5">
            <a:extLst>
              <a:ext uri="{FF2B5EF4-FFF2-40B4-BE49-F238E27FC236}">
                <a16:creationId xmlns:a16="http://schemas.microsoft.com/office/drawing/2014/main" id="{6E0553CB-C18D-AA49-85D1-8D1C8B1755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1400">
                <a:latin typeface="Times New Roman" pitchFamily="18"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0F5B4FCE-B57B-214E-8CCB-7729C59DB092}"/>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anose="020B0600070205080204" pitchFamily="34" charset="-128"/>
              </a:defRPr>
            </a:lvl1pPr>
          </a:lstStyle>
          <a:p>
            <a:pPr>
              <a:defRPr/>
            </a:pPr>
            <a:fld id="{81C6FE0A-766F-4AE6-9EE5-3C2A591550FA}" type="slidenum">
              <a:rPr lang="en-US" altLang="en-US"/>
              <a:pPr>
                <a:defRPr/>
              </a:pPr>
              <a:t>‹#›</a:t>
            </a:fld>
            <a:endParaRPr lang="en-US" altLang="en-US"/>
          </a:p>
        </p:txBody>
      </p:sp>
    </p:spTree>
    <p:extLst>
      <p:ext uri="{BB962C8B-B14F-4D97-AF65-F5344CB8AC3E}">
        <p14:creationId xmlns:p14="http://schemas.microsoft.com/office/powerpoint/2010/main" val="1676105563"/>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 id="2147484133" r:id="rId12"/>
    <p:sldLayoutId id="2147484134" r:id="rId13"/>
  </p:sldLayoutIdLst>
  <p:hf hdr="0" ftr="0" dt="0"/>
  <p:txStyles>
    <p:titleStyle>
      <a:lvl1pPr algn="ctr" rtl="0" eaLnBrk="0" fontAlgn="base" hangingPunct="0">
        <a:spcBef>
          <a:spcPct val="0"/>
        </a:spcBef>
        <a:spcAft>
          <a:spcPct val="0"/>
        </a:spcAft>
        <a:defRPr sz="4400">
          <a:solidFill>
            <a:srgbClr val="990033"/>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p:titleStyle>
    <p:bodyStyle>
      <a:lvl1pPr marL="342900" indent="-342900" algn="l" rtl="0" eaLnBrk="0" fontAlgn="base" hangingPunct="0">
        <a:spcBef>
          <a:spcPct val="20000"/>
        </a:spcBef>
        <a:spcAft>
          <a:spcPct val="0"/>
        </a:spcAft>
        <a:buClr>
          <a:schemeClr val="bg1"/>
        </a:buClr>
        <a:buFont typeface="Wingdings" panose="05000000000000000000" pitchFamily="2" charset="2"/>
        <a:buChar char="Ø"/>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1538250262"/>
      </p:ext>
    </p:extLst>
  </p:cSld>
  <p:clrMap bg1="lt1" tx1="dk1" bg2="lt2" tx2="dk2" accent1="accent1" accent2="accent2" accent3="accent3" accent4="accent4" accent5="accent5" accent6="accent6" hlink="hlink" folHlink="folHlink"/>
  <p:sldLayoutIdLst>
    <p:sldLayoutId id="2147484136" r:id="rId1"/>
    <p:sldLayoutId id="2147484137" r:id="rId2"/>
    <p:sldLayoutId id="2147484138" r:id="rId3"/>
    <p:sldLayoutId id="2147484139" r:id="rId4"/>
    <p:sldLayoutId id="2147484140" r:id="rId5"/>
    <p:sldLayoutId id="2147484141" r:id="rId6"/>
    <p:sldLayoutId id="2147484142" r:id="rId7"/>
    <p:sldLayoutId id="2147484143" r:id="rId8"/>
    <p:sldLayoutId id="2147484144" r:id="rId9"/>
    <p:sldLayoutId id="2147484145" r:id="rId10"/>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291966" y="225746"/>
            <a:ext cx="3401400" cy="577885"/>
          </a:xfrm>
          <a:prstGeom prst="rect">
            <a:avLst/>
          </a:prstGeom>
        </p:spPr>
      </p:pic>
      <p:pic>
        <p:nvPicPr>
          <p:cNvPr id="7" name="Picture 6" descr="IFAS2013.png"/>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7652952" y="6224738"/>
            <a:ext cx="1023644" cy="338862"/>
          </a:xfrm>
          <a:prstGeom prst="rect">
            <a:avLst/>
          </a:prstGeom>
        </p:spPr>
      </p:pic>
      <p:pic>
        <p:nvPicPr>
          <p:cNvPr id="8" name="Picture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0" y="5949108"/>
            <a:ext cx="2339546" cy="910084"/>
          </a:xfrm>
          <a:prstGeom prst="rect">
            <a:avLst/>
          </a:prstGeom>
        </p:spPr>
      </p:pic>
      <p:pic>
        <p:nvPicPr>
          <p:cNvPr id="6" name="Picture 5"/>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617898" y="6224737"/>
            <a:ext cx="870296" cy="414863"/>
          </a:xfrm>
          <a:prstGeom prst="rect">
            <a:avLst/>
          </a:prstGeom>
        </p:spPr>
      </p:pic>
    </p:spTree>
    <p:extLst>
      <p:ext uri="{BB962C8B-B14F-4D97-AF65-F5344CB8AC3E}">
        <p14:creationId xmlns:p14="http://schemas.microsoft.com/office/powerpoint/2010/main" val="1910444210"/>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9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C06675C-3946-41FD-9455-E5F7CCDBEB39}" type="datetimeFigureOut">
              <a:rPr lang="en-GB" smtClean="0"/>
              <a:t>26/11/2019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C73409D-FCCD-46DB-BCC3-EE9DE64111C6}" type="slidenum">
              <a:rPr lang="en-GB" smtClean="0"/>
              <a:t>‹#›</a:t>
            </a:fld>
            <a:endParaRPr lang="en-GB"/>
          </a:p>
        </p:txBody>
      </p:sp>
    </p:spTree>
    <p:extLst>
      <p:ext uri="{BB962C8B-B14F-4D97-AF65-F5344CB8AC3E}">
        <p14:creationId xmlns:p14="http://schemas.microsoft.com/office/powerpoint/2010/main" val="30992091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4" name="Picture 3" descr="horizontal RGB white.eps"/>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91966" y="225748"/>
            <a:ext cx="3401400" cy="577885"/>
          </a:xfrm>
          <a:prstGeom prst="rect">
            <a:avLst/>
          </a:prstGeom>
        </p:spPr>
      </p:pic>
      <p:pic>
        <p:nvPicPr>
          <p:cNvPr id="7" name="Picture 6" descr="IFAS2013.png"/>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7652953" y="6224738"/>
            <a:ext cx="1023644" cy="338862"/>
          </a:xfrm>
          <a:prstGeom prst="rect">
            <a:avLst/>
          </a:prstGeom>
        </p:spPr>
      </p:pic>
      <p:pic>
        <p:nvPicPr>
          <p:cNvPr id="8" name="Picture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 y="5949108"/>
            <a:ext cx="2339546" cy="910084"/>
          </a:xfrm>
          <a:prstGeom prst="rect">
            <a:avLst/>
          </a:prstGeom>
        </p:spPr>
      </p:pic>
      <p:pic>
        <p:nvPicPr>
          <p:cNvPr id="6" name="Picture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617898" y="6224739"/>
            <a:ext cx="870296" cy="414863"/>
          </a:xfrm>
          <a:prstGeom prst="rect">
            <a:avLst/>
          </a:prstGeom>
        </p:spPr>
      </p:pic>
    </p:spTree>
    <p:extLst>
      <p:ext uri="{BB962C8B-B14F-4D97-AF65-F5344CB8AC3E}">
        <p14:creationId xmlns:p14="http://schemas.microsoft.com/office/powerpoint/2010/main" val="3763512317"/>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291966" y="225746"/>
            <a:ext cx="3401400" cy="577885"/>
          </a:xfrm>
          <a:prstGeom prst="rect">
            <a:avLst/>
          </a:prstGeom>
        </p:spPr>
      </p:pic>
      <p:pic>
        <p:nvPicPr>
          <p:cNvPr id="7" name="Picture 6" descr="IFAS2013.png"/>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7652952" y="6224738"/>
            <a:ext cx="1023644" cy="338862"/>
          </a:xfrm>
          <a:prstGeom prst="rect">
            <a:avLst/>
          </a:prstGeom>
        </p:spPr>
      </p:pic>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5949108"/>
            <a:ext cx="2339546" cy="910084"/>
          </a:xfrm>
          <a:prstGeom prst="rect">
            <a:avLst/>
          </a:prstGeom>
        </p:spPr>
      </p:pic>
      <p:pic>
        <p:nvPicPr>
          <p:cNvPr id="6" name="Picture 5"/>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6617898" y="6224737"/>
            <a:ext cx="870296" cy="414863"/>
          </a:xfrm>
          <a:prstGeom prst="rect">
            <a:avLst/>
          </a:prstGeom>
        </p:spPr>
      </p:pic>
      <p:pic>
        <p:nvPicPr>
          <p:cNvPr id="9" name="Picture 8"/>
          <p:cNvPicPr>
            <a:picLocks noChangeAspect="1"/>
          </p:cNvPicPr>
          <p:nvPr userDrawn="1"/>
        </p:nvPicPr>
        <p:blipFill>
          <a:blip r:embed="rId15"/>
          <a:stretch>
            <a:fillRect/>
          </a:stretch>
        </p:blipFill>
        <p:spPr>
          <a:xfrm>
            <a:off x="4479138" y="6155091"/>
            <a:ext cx="740189" cy="600718"/>
          </a:xfrm>
          <a:prstGeom prst="rect">
            <a:avLst/>
          </a:prstGeom>
        </p:spPr>
      </p:pic>
      <p:pic>
        <p:nvPicPr>
          <p:cNvPr id="10" name="Picture 9"/>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86617" y="6134537"/>
            <a:ext cx="592521" cy="592521"/>
          </a:xfrm>
          <a:prstGeom prst="rect">
            <a:avLst/>
          </a:prstGeom>
        </p:spPr>
      </p:pic>
      <p:pic>
        <p:nvPicPr>
          <p:cNvPr id="11" name="Picture 1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268343" y="6246945"/>
            <a:ext cx="1074245" cy="392655"/>
          </a:xfrm>
          <a:prstGeom prst="rect">
            <a:avLst/>
          </a:prstGeom>
        </p:spPr>
      </p:pic>
    </p:spTree>
    <p:extLst>
      <p:ext uri="{BB962C8B-B14F-4D97-AF65-F5344CB8AC3E}">
        <p14:creationId xmlns:p14="http://schemas.microsoft.com/office/powerpoint/2010/main" val="3813047129"/>
      </p:ext>
    </p:extLst>
  </p:cSld>
  <p:clrMap bg1="lt1" tx1="dk1" bg2="lt2" tx2="dk2" accent1="accent1" accent2="accent2" accent3="accent3" accent4="accent4" accent5="accent5" accent6="accent6" hlink="hlink" folHlink="folHlink"/>
  <p:sldLayoutIdLst>
    <p:sldLayoutId id="2147484182"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102420"/>
            <a:ext cx="9144000" cy="846688"/>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horizontal RGB white.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91966" y="225746"/>
            <a:ext cx="3401400" cy="577885"/>
          </a:xfrm>
          <a:prstGeom prst="rect">
            <a:avLst/>
          </a:prstGeom>
        </p:spPr>
      </p:pic>
      <p:pic>
        <p:nvPicPr>
          <p:cNvPr id="3" name="Picture 2" descr="IFAS2013.png"/>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7677665" y="6262738"/>
            <a:ext cx="1023644" cy="338862"/>
          </a:xfrm>
          <a:prstGeom prst="rect">
            <a:avLst/>
          </a:prstGeom>
        </p:spPr>
      </p:pic>
      <p:pic>
        <p:nvPicPr>
          <p:cNvPr id="2" name="Picture 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5949108"/>
            <a:ext cx="2339546" cy="910084"/>
          </a:xfrm>
          <a:prstGeom prst="rect">
            <a:avLst/>
          </a:prstGeom>
        </p:spPr>
      </p:pic>
      <p:pic>
        <p:nvPicPr>
          <p:cNvPr id="4" name="Picture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617898" y="6224737"/>
            <a:ext cx="870296" cy="414863"/>
          </a:xfrm>
          <a:prstGeom prst="rect">
            <a:avLst/>
          </a:prstGeom>
        </p:spPr>
      </p:pic>
    </p:spTree>
    <p:extLst>
      <p:ext uri="{BB962C8B-B14F-4D97-AF65-F5344CB8AC3E}">
        <p14:creationId xmlns:p14="http://schemas.microsoft.com/office/powerpoint/2010/main" val="839317681"/>
      </p:ext>
    </p:extLst>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82ABF4-4148-4560-B3AB-9B2E5FC4B7C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791A2F-BF0D-48F7-9DA6-FBD7DD2D409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982ECB-BDEA-4E9D-AED5-20B93921513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C63376C-18D5-4CB1-8BEE-CDDA952D4A9F}" type="datetimeFigureOut">
              <a:rPr lang="en-US" smtClean="0"/>
              <a:t>11/26/2019</a:t>
            </a:fld>
            <a:endParaRPr lang="en-US"/>
          </a:p>
        </p:txBody>
      </p:sp>
      <p:sp>
        <p:nvSpPr>
          <p:cNvPr id="5" name="Footer Placeholder 4">
            <a:extLst>
              <a:ext uri="{FF2B5EF4-FFF2-40B4-BE49-F238E27FC236}">
                <a16:creationId xmlns:a16="http://schemas.microsoft.com/office/drawing/2014/main" id="{FA71B7D8-E960-4CB3-AABD-330452A7E5D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02C7E7-C4A9-4200-9A4F-6098630B0EF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B0EA3C-F537-482D-A098-36E1A203D13A}" type="slidenum">
              <a:rPr lang="en-US" smtClean="0"/>
              <a:t>‹#›</a:t>
            </a:fld>
            <a:endParaRPr lang="en-US"/>
          </a:p>
        </p:txBody>
      </p:sp>
    </p:spTree>
    <p:extLst>
      <p:ext uri="{BB962C8B-B14F-4D97-AF65-F5344CB8AC3E}">
        <p14:creationId xmlns:p14="http://schemas.microsoft.com/office/powerpoint/2010/main" val="1190561769"/>
      </p:ext>
    </p:extLst>
  </p:cSld>
  <p:clrMap bg1="lt1" tx1="dk1" bg2="lt2" tx2="dk2" accent1="accent1" accent2="accent2" accent3="accent3" accent4="accent4" accent5="accent5" accent6="accent6" hlink="hlink" folHlink="folHlink"/>
  <p:sldLayoutIdLst>
    <p:sldLayoutId id="2147484262" r:id="rId1"/>
    <p:sldLayoutId id="2147484263" r:id="rId2"/>
    <p:sldLayoutId id="2147484264" r:id="rId3"/>
    <p:sldLayoutId id="2147484265" r:id="rId4"/>
    <p:sldLayoutId id="2147484266" r:id="rId5"/>
    <p:sldLayoutId id="2147484267" r:id="rId6"/>
    <p:sldLayoutId id="2147484268" r:id="rId7"/>
    <p:sldLayoutId id="2147484269" r:id="rId8"/>
    <p:sldLayoutId id="2147484270" r:id="rId9"/>
    <p:sldLayoutId id="2147484271" r:id="rId10"/>
    <p:sldLayoutId id="21474842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4589CF8-CF7E-48F8-88F9-454B291597B2}"/>
              </a:ext>
            </a:extLst>
          </p:cNvPr>
          <p:cNvSpPr>
            <a:spLocks noGrp="1" noChangeArrowheads="1"/>
          </p:cNvSpPr>
          <p:nvPr>
            <p:ph type="title"/>
          </p:nvPr>
        </p:nvSpPr>
        <p:spPr bwMode="auto">
          <a:xfrm>
            <a:off x="1676400" y="609600"/>
            <a:ext cx="6781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F16FFE1-3A15-4205-BE59-606B5BCF2C0A}"/>
              </a:ext>
            </a:extLst>
          </p:cNvPr>
          <p:cNvSpPr>
            <a:spLocks noGrp="1" noChangeArrowheads="1"/>
          </p:cNvSpPr>
          <p:nvPr>
            <p:ph type="body" idx="1"/>
          </p:nvPr>
        </p:nvSpPr>
        <p:spPr bwMode="auto">
          <a:xfrm>
            <a:off x="1143000" y="1981200"/>
            <a:ext cx="731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a:extLst>
              <a:ext uri="{FF2B5EF4-FFF2-40B4-BE49-F238E27FC236}">
                <a16:creationId xmlns:a16="http://schemas.microsoft.com/office/drawing/2014/main" id="{A422EE12-C6E0-0547-9FFD-1D87826AC27E}"/>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ＭＳ Ｐゴシック" panose="020B0600070205080204" pitchFamily="34" charset="-128"/>
              </a:defRPr>
            </a:lvl1pPr>
          </a:lstStyle>
          <a:p>
            <a:pPr>
              <a:defRPr/>
            </a:pPr>
            <a:fld id="{4D79017E-6582-41ED-83A4-246214BD95F1}" type="datetime1">
              <a:rPr lang="en-US" altLang="en-US"/>
              <a:pPr>
                <a:defRPr/>
              </a:pPr>
              <a:t>11/26/2019</a:t>
            </a:fld>
            <a:endParaRPr lang="en-US" altLang="en-US"/>
          </a:p>
        </p:txBody>
      </p:sp>
      <p:sp>
        <p:nvSpPr>
          <p:cNvPr id="1029" name="Rectangle 5">
            <a:extLst>
              <a:ext uri="{FF2B5EF4-FFF2-40B4-BE49-F238E27FC236}">
                <a16:creationId xmlns:a16="http://schemas.microsoft.com/office/drawing/2014/main" id="{44332255-BD8E-2944-896E-30F9242206C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1400">
                <a:latin typeface="Times New Roman" pitchFamily="18"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46BDA7CE-10FC-8F4A-9A7F-641D4F15F00D}"/>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anose="020B0600070205080204" pitchFamily="34" charset="-128"/>
              </a:defRPr>
            </a:lvl1pPr>
          </a:lstStyle>
          <a:p>
            <a:pPr>
              <a:defRPr/>
            </a:pPr>
            <a:fld id="{11B8C0FC-8FB5-4EC0-8095-9291931CEB4A}" type="slidenum">
              <a:rPr lang="en-US" altLang="en-US"/>
              <a:pPr>
                <a:defRPr/>
              </a:pPr>
              <a:t>‹#›</a:t>
            </a:fld>
            <a:endParaRPr lang="en-US" altLang="en-US"/>
          </a:p>
        </p:txBody>
      </p:sp>
    </p:spTree>
    <p:extLst>
      <p:ext uri="{BB962C8B-B14F-4D97-AF65-F5344CB8AC3E}">
        <p14:creationId xmlns:p14="http://schemas.microsoft.com/office/powerpoint/2010/main" val="2870296894"/>
      </p:ext>
    </p:extLst>
  </p:cSld>
  <p:clrMap bg1="lt1" tx1="dk1" bg2="lt2" tx2="dk2" accent1="accent1" accent2="accent2" accent3="accent3" accent4="accent4" accent5="accent5" accent6="accent6" hlink="hlink" folHlink="folHlink"/>
  <p:sldLayoutIdLst>
    <p:sldLayoutId id="2147484274" r:id="rId1"/>
    <p:sldLayoutId id="2147484275" r:id="rId2"/>
    <p:sldLayoutId id="2147484276" r:id="rId3"/>
    <p:sldLayoutId id="2147484277" r:id="rId4"/>
    <p:sldLayoutId id="2147484278" r:id="rId5"/>
    <p:sldLayoutId id="2147484279" r:id="rId6"/>
    <p:sldLayoutId id="2147484280" r:id="rId7"/>
    <p:sldLayoutId id="2147484281" r:id="rId8"/>
    <p:sldLayoutId id="2147484282" r:id="rId9"/>
    <p:sldLayoutId id="2147484283" r:id="rId10"/>
    <p:sldLayoutId id="2147484284" r:id="rId11"/>
    <p:sldLayoutId id="2147484285" r:id="rId12"/>
    <p:sldLayoutId id="2147484286" r:id="rId13"/>
    <p:sldLayoutId id="2147484287" r:id="rId14"/>
    <p:sldLayoutId id="2147484335" r:id="rId15"/>
  </p:sldLayoutIdLst>
  <p:hf hdr="0" ftr="0" dt="0"/>
  <p:txStyles>
    <p:titleStyle>
      <a:lvl1pPr algn="ctr" rtl="0" eaLnBrk="0" fontAlgn="base" hangingPunct="0">
        <a:spcBef>
          <a:spcPct val="0"/>
        </a:spcBef>
        <a:spcAft>
          <a:spcPct val="0"/>
        </a:spcAft>
        <a:defRPr sz="4400">
          <a:solidFill>
            <a:srgbClr val="990033"/>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p:titleStyle>
    <p:bodyStyle>
      <a:lvl1pPr marL="342900" indent="-342900" algn="l" rtl="0" eaLnBrk="0" fontAlgn="base" hangingPunct="0">
        <a:spcBef>
          <a:spcPct val="20000"/>
        </a:spcBef>
        <a:spcAft>
          <a:spcPct val="0"/>
        </a:spcAft>
        <a:buClr>
          <a:schemeClr val="bg1"/>
        </a:buClr>
        <a:buFont typeface="Wingdings" panose="05000000000000000000" pitchFamily="2" charset="2"/>
        <a:buChar char="Ø"/>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737673636"/>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171551663"/>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ชื่อเรื่อง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h-TH"/>
              <a:t>คลิกเพื่อแก้ไขลักษณะชื่อเรื่องต้นแบบ</a:t>
            </a:r>
            <a:endParaRPr lang="en-US"/>
          </a:p>
        </p:txBody>
      </p:sp>
      <p:sp>
        <p:nvSpPr>
          <p:cNvPr id="3" name="ตัวแทนข้อความ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h-TH"/>
              <a:t>คลิกเพื่อแก้ไขลักษณะของข้อความต้นแบบ</a:t>
            </a:r>
          </a:p>
          <a:p>
            <a:pPr lvl="1"/>
            <a:r>
              <a:rPr lang="th-TH"/>
              <a:t>ระดับที่สอง</a:t>
            </a:r>
          </a:p>
          <a:p>
            <a:pPr lvl="2"/>
            <a:r>
              <a:rPr lang="th-TH"/>
              <a:t>ระดับที่สาม</a:t>
            </a:r>
          </a:p>
          <a:p>
            <a:pPr lvl="3"/>
            <a:r>
              <a:rPr lang="th-TH"/>
              <a:t>ระดับที่สี่</a:t>
            </a:r>
          </a:p>
          <a:p>
            <a:pPr lvl="4"/>
            <a:r>
              <a:rPr lang="th-TH"/>
              <a:t>ระดับที่ห้า</a:t>
            </a:r>
            <a:endParaRPr lang="en-US"/>
          </a:p>
        </p:txBody>
      </p:sp>
      <p:sp>
        <p:nvSpPr>
          <p:cNvPr id="4" name="ตัวแทนวันที่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5EB2BF-8AFE-4738-99FB-D5B799C6F0E2}" type="datetimeFigureOut">
              <a:rPr lang="en-US" smtClean="0"/>
              <a:pPr/>
              <a:t>11/26/2019</a:t>
            </a:fld>
            <a:endParaRPr lang="en-US" dirty="0"/>
          </a:p>
        </p:txBody>
      </p:sp>
      <p:sp>
        <p:nvSpPr>
          <p:cNvPr id="5" name="ตัวแทนท้ายกระดา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ตัวแทนหมายเลขภาพนิ่ง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A75C89-3EF4-4757-B02A-567A2A31B711}" type="slidenum">
              <a:rPr lang="en-US" smtClean="0"/>
              <a:pPr/>
              <a:t>‹#›</a:t>
            </a:fld>
            <a:endParaRPr lang="en-US" dirty="0"/>
          </a:p>
        </p:txBody>
      </p:sp>
    </p:spTree>
    <p:extLst>
      <p:ext uri="{BB962C8B-B14F-4D97-AF65-F5344CB8AC3E}">
        <p14:creationId xmlns:p14="http://schemas.microsoft.com/office/powerpoint/2010/main" val="2763466050"/>
      </p:ext>
    </p:extLst>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 id="214748430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1"/>
            <a:ext cx="9144000" cy="1058305"/>
          </a:xfrm>
          <a:prstGeom prst="rect">
            <a:avLst/>
          </a:prstGeom>
          <a:solidFill>
            <a:srgbClr val="4799B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horizontal RGB white.eps"/>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91966" y="225746"/>
            <a:ext cx="3401400" cy="577885"/>
          </a:xfrm>
          <a:prstGeom prst="rect">
            <a:avLst/>
          </a:prstGeom>
        </p:spPr>
      </p:pic>
      <p:pic>
        <p:nvPicPr>
          <p:cNvPr id="7" name="Picture 6" descr="Horizontal_RGB_600.jp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08033" y="5994450"/>
            <a:ext cx="2236961" cy="863550"/>
          </a:xfrm>
          <a:prstGeom prst="rect">
            <a:avLst/>
          </a:prstGeom>
        </p:spPr>
      </p:pic>
      <p:pic>
        <p:nvPicPr>
          <p:cNvPr id="8" name="Picture 7" descr="IFAS2013.pn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694457" y="6261645"/>
            <a:ext cx="994335" cy="329159"/>
          </a:xfrm>
          <a:prstGeom prst="rect">
            <a:avLst/>
          </a:prstGeom>
        </p:spPr>
      </p:pic>
      <p:pic>
        <p:nvPicPr>
          <p:cNvPr id="9" name="Picture 8"/>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581283" y="6216226"/>
            <a:ext cx="881062" cy="419995"/>
          </a:xfrm>
          <a:prstGeom prst="rect">
            <a:avLst/>
          </a:prstGeom>
        </p:spPr>
      </p:pic>
      <p:pic>
        <p:nvPicPr>
          <p:cNvPr id="2" name="Picture 1"/>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417449" y="6255251"/>
            <a:ext cx="1645920" cy="330436"/>
          </a:xfrm>
          <a:prstGeom prst="rect">
            <a:avLst/>
          </a:prstGeom>
        </p:spPr>
      </p:pic>
    </p:spTree>
    <p:extLst>
      <p:ext uri="{BB962C8B-B14F-4D97-AF65-F5344CB8AC3E}">
        <p14:creationId xmlns:p14="http://schemas.microsoft.com/office/powerpoint/2010/main" val="4229655044"/>
      </p:ext>
    </p:extLst>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 id="214748432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1BAEF-5989-416A-A780-5455CEFF1785}" type="datetime1">
              <a:rPr lang="en-GB" smtClean="0"/>
              <a:t>26/11/2019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Chatham House  |  The Royal Institute of International Affairs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93DA66-EBF5-4E90-9785-1613283ED912}" type="slidenum">
              <a:rPr lang="en-GB" smtClean="0"/>
              <a:t>‹#›</a:t>
            </a:fld>
            <a:endParaRPr lang="en-GB"/>
          </a:p>
        </p:txBody>
      </p:sp>
    </p:spTree>
    <p:extLst>
      <p:ext uri="{BB962C8B-B14F-4D97-AF65-F5344CB8AC3E}">
        <p14:creationId xmlns:p14="http://schemas.microsoft.com/office/powerpoint/2010/main" val="3316930258"/>
      </p:ext>
    </p:extLst>
  </p:cSld>
  <p:clrMap bg1="lt1" tx1="dk1" bg2="lt2" tx2="dk2" accent1="accent1" accent2="accent2" accent3="accent3" accent4="accent4" accent5="accent5" accent6="accent6" hlink="hlink" folHlink="folHlink"/>
  <p:sldLayoutIdLst>
    <p:sldLayoutId id="2147484324" r:id="rId1"/>
    <p:sldLayoutId id="2147484325"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Lst>
  <p:hf sldNum="0" hdr="0" ftr="0" dt="0"/>
  <p:txStyles>
    <p:titleStyle>
      <a:lvl1pPr algn="ctr" defTabSz="914400" rtl="0" eaLnBrk="1" latinLnBrk="0" hangingPunct="1">
        <a:spcBef>
          <a:spcPct val="0"/>
        </a:spcBef>
        <a:buNone/>
        <a:defRPr sz="4400" kern="1200">
          <a:solidFill>
            <a:schemeClr val="tx1"/>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Georg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Georg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Georg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Tree>
    <p:extLst>
      <p:ext uri="{BB962C8B-B14F-4D97-AF65-F5344CB8AC3E}">
        <p14:creationId xmlns:p14="http://schemas.microsoft.com/office/powerpoint/2010/main" val="439667672"/>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B788A03-95AD-486E-85A7-551BC837DE10}" type="datetimeFigureOut">
              <a:rPr lang="en-US" smtClean="0"/>
              <a:t>11/26/2019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85E49E-8120-4640-85B2-DAC2B9C7BA7D}" type="slidenum">
              <a:rPr lang="en-US" smtClean="0"/>
              <a:t>‹#›</a:t>
            </a:fld>
            <a:endParaRPr lang="en-US"/>
          </a:p>
        </p:txBody>
      </p:sp>
    </p:spTree>
    <p:extLst>
      <p:ext uri="{BB962C8B-B14F-4D97-AF65-F5344CB8AC3E}">
        <p14:creationId xmlns:p14="http://schemas.microsoft.com/office/powerpoint/2010/main" val="2328419184"/>
      </p:ext>
    </p:extLst>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 id="214748393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1380702577"/>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3"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3534670506"/>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741452292"/>
      </p:ext>
    </p:extLst>
  </p:cSld>
  <p:clrMap bg1="lt1" tx1="dk1" bg2="lt2" tx2="dk2" accent1="accent1" accent2="accent2" accent3="accent3" accent4="accent4" accent5="accent5" accent6="accent6" hlink="hlink" folHlink="folHlink"/>
  <p:sldLayoutIdLst>
    <p:sldLayoutId id="2147484008"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1018807262"/>
      </p:ext>
    </p:extLst>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008757482"/>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emf"/><Relationship Id="rId2" Type="http://schemas.openxmlformats.org/officeDocument/2006/relationships/notesSlide" Target="../notesSlides/notesSlide1.xml"/><Relationship Id="rId1" Type="http://schemas.openxmlformats.org/officeDocument/2006/relationships/slideLayout" Target="../slideLayouts/slideLayout35.xml"/><Relationship Id="rId6" Type="http://schemas.openxmlformats.org/officeDocument/2006/relationships/image" Target="../media/image35.jpeg"/><Relationship Id="rId5" Type="http://schemas.openxmlformats.org/officeDocument/2006/relationships/image" Target="../media/image34.pn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eg"/></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9.xml"/><Relationship Id="rId4" Type="http://schemas.openxmlformats.org/officeDocument/2006/relationships/hyperlink" Target="https://www.worldbank.org/en/topic/agriculture/publication/the-safe-food-imperative-accelerating-progress-in-low-and-middle-income-countrie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2.xml"/></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8.xml"/><Relationship Id="rId1" Type="http://schemas.openxmlformats.org/officeDocument/2006/relationships/slideLayout" Target="../slideLayouts/slideLayout34.xml"/><Relationship Id="rId5" Type="http://schemas.openxmlformats.org/officeDocument/2006/relationships/image" Target="../media/image53.jp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50.xml"/><Relationship Id="rId4" Type="http://schemas.openxmlformats.org/officeDocument/2006/relationships/image" Target="../media/image55.jpeg"/></Relationships>
</file>

<file path=ppt/slides/_rels/slide1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69.xml"/><Relationship Id="rId6" Type="http://schemas.openxmlformats.org/officeDocument/2006/relationships/image" Target="../media/image53.jpg"/><Relationship Id="rId5" Type="http://schemas.openxmlformats.org/officeDocument/2006/relationships/image" Target="../media/image59.png"/><Relationship Id="rId4" Type="http://schemas.openxmlformats.org/officeDocument/2006/relationships/image" Target="../media/image58.jpeg"/></Relationships>
</file>

<file path=ppt/slides/_rels/slide1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60.jpeg"/><Relationship Id="rId1" Type="http://schemas.openxmlformats.org/officeDocument/2006/relationships/slideLayout" Target="../slideLayouts/slideLayout9.xml"/><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hyperlink" Target="#_ENREF_17"/><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0.svg"/><Relationship Id="rId13" Type="http://schemas.openxmlformats.org/officeDocument/2006/relationships/image" Target="../media/image75.png"/><Relationship Id="rId3" Type="http://schemas.openxmlformats.org/officeDocument/2006/relationships/image" Target="../media/image66.png"/><Relationship Id="rId7" Type="http://schemas.openxmlformats.org/officeDocument/2006/relationships/image" Target="../media/image69.png"/><Relationship Id="rId12" Type="http://schemas.openxmlformats.org/officeDocument/2006/relationships/image" Target="../media/image74.svg"/><Relationship Id="rId2" Type="http://schemas.openxmlformats.org/officeDocument/2006/relationships/image" Target="../media/image65.png"/><Relationship Id="rId16" Type="http://schemas.openxmlformats.org/officeDocument/2006/relationships/image" Target="../media/image78.png"/><Relationship Id="rId1" Type="http://schemas.openxmlformats.org/officeDocument/2006/relationships/slideLayout" Target="../slideLayouts/slideLayout36.xml"/><Relationship Id="rId6" Type="http://schemas.openxmlformats.org/officeDocument/2006/relationships/image" Target="../media/image68.sv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image" Target="../media/image77.png"/><Relationship Id="rId10" Type="http://schemas.openxmlformats.org/officeDocument/2006/relationships/image" Target="../media/image72.svg"/><Relationship Id="rId4" Type="http://schemas.microsoft.com/office/2007/relationships/hdphoto" Target="../media/hdphoto1.wdp"/><Relationship Id="rId9" Type="http://schemas.openxmlformats.org/officeDocument/2006/relationships/image" Target="../media/image71.png"/><Relationship Id="rId14" Type="http://schemas.openxmlformats.org/officeDocument/2006/relationships/image" Target="../media/image7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2.xml"/></Relationships>
</file>

<file path=ppt/slides/_rels/slide2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170.xml"/><Relationship Id="rId5" Type="http://schemas.openxmlformats.org/officeDocument/2006/relationships/image" Target="../media/image82.jpeg"/><Relationship Id="rId4" Type="http://schemas.openxmlformats.org/officeDocument/2006/relationships/image" Target="../media/image81.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61.xml"/><Relationship Id="rId5" Type="http://schemas.openxmlformats.org/officeDocument/2006/relationships/image" Target="../media/image83.jpe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63.xml"/><Relationship Id="rId4" Type="http://schemas.openxmlformats.org/officeDocument/2006/relationships/image" Target="../media/image8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9.jpeg"/><Relationship Id="rId7" Type="http://schemas.openxmlformats.org/officeDocument/2006/relationships/image" Target="../media/image92.png"/><Relationship Id="rId2" Type="http://schemas.openxmlformats.org/officeDocument/2006/relationships/image" Target="../media/image88.jpeg"/><Relationship Id="rId1" Type="http://schemas.openxmlformats.org/officeDocument/2006/relationships/slideLayout" Target="../slideLayouts/slideLayout119.xml"/><Relationship Id="rId6" Type="http://schemas.openxmlformats.org/officeDocument/2006/relationships/image" Target="../media/image91.png"/><Relationship Id="rId5" Type="http://schemas.openxmlformats.org/officeDocument/2006/relationships/image" Target="../media/image23.emf"/><Relationship Id="rId10" Type="http://schemas.openxmlformats.org/officeDocument/2006/relationships/image" Target="../media/image95.png"/><Relationship Id="rId4" Type="http://schemas.openxmlformats.org/officeDocument/2006/relationships/image" Target="../media/image90.emf"/><Relationship Id="rId9" Type="http://schemas.openxmlformats.org/officeDocument/2006/relationships/image" Target="../media/image9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2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131.xml"/><Relationship Id="rId1" Type="http://schemas.openxmlformats.org/officeDocument/2006/relationships/themeOverride" Target="../theme/themeOverride3.xml"/><Relationship Id="rId4" Type="http://schemas.openxmlformats.org/officeDocument/2006/relationships/image" Target="../media/image96.png"/></Relationships>
</file>

<file path=ppt/slides/_rels/slide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png"/><Relationship Id="rId1" Type="http://schemas.openxmlformats.org/officeDocument/2006/relationships/slideLayout" Target="../slideLayouts/slideLayout4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5.xml"/><Relationship Id="rId1" Type="http://schemas.openxmlformats.org/officeDocument/2006/relationships/themeOverride" Target="../theme/themeOverride4.xml"/></Relationships>
</file>

<file path=ppt/slides/_rels/slide31.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141.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3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slideLayout" Target="../slideLayouts/slideLayout16.xml"/><Relationship Id="rId1" Type="http://schemas.openxmlformats.org/officeDocument/2006/relationships/tags" Target="../tags/tag2.xml"/><Relationship Id="rId6" Type="http://schemas.openxmlformats.org/officeDocument/2006/relationships/image" Target="../media/image107.jpeg"/><Relationship Id="rId5" Type="http://schemas.openxmlformats.org/officeDocument/2006/relationships/image" Target="../media/image106.jpeg"/><Relationship Id="rId4" Type="http://schemas.openxmlformats.org/officeDocument/2006/relationships/image" Target="../media/image105.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2.xml"/></Relationships>
</file>

<file path=ppt/slides/_rels/slide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xml"/><Relationship Id="rId1" Type="http://schemas.openxmlformats.org/officeDocument/2006/relationships/slideLayout" Target="../slideLayouts/slideLayout77.xml"/><Relationship Id="rId5" Type="http://schemas.openxmlformats.org/officeDocument/2006/relationships/hyperlink" Target="http://www.ilri.org/" TargetMode="External"/><Relationship Id="rId4" Type="http://schemas.openxmlformats.org/officeDocument/2006/relationships/image" Target="../media/image44.jpeg"/></Relationships>
</file>

<file path=ppt/slides/_rels/slide40.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image" Target="../media/image110.emf"/><Relationship Id="rId1" Type="http://schemas.openxmlformats.org/officeDocument/2006/relationships/slideLayout" Target="../slideLayouts/slideLayout119.xml"/></Relationships>
</file>

<file path=ppt/slides/_rels/slide41.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16.xml"/><Relationship Id="rId1" Type="http://schemas.openxmlformats.org/officeDocument/2006/relationships/slideLayout" Target="../slideLayouts/slideLayout69.xml"/></Relationships>
</file>

<file path=ppt/slides/_rels/slide42.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notesSlide" Target="../notesSlides/notesSlide17.xml"/><Relationship Id="rId1" Type="http://schemas.openxmlformats.org/officeDocument/2006/relationships/slideLayout" Target="../slideLayouts/slideLayout69.xml"/><Relationship Id="rId4" Type="http://schemas.openxmlformats.org/officeDocument/2006/relationships/image" Target="../media/image61.jpeg"/></Relationships>
</file>

<file path=ppt/slides/_rels/slide43.xml.rels><?xml version="1.0" encoding="UTF-8" standalone="yes"?>
<Relationships xmlns="http://schemas.openxmlformats.org/package/2006/relationships"><Relationship Id="rId3" Type="http://schemas.openxmlformats.org/officeDocument/2006/relationships/image" Target="../media/image115.jpeg"/><Relationship Id="rId7" Type="http://schemas.openxmlformats.org/officeDocument/2006/relationships/image" Target="../media/image39.jpeg"/><Relationship Id="rId2" Type="http://schemas.openxmlformats.org/officeDocument/2006/relationships/image" Target="../media/image114.emf"/><Relationship Id="rId1" Type="http://schemas.openxmlformats.org/officeDocument/2006/relationships/slideLayout" Target="../slideLayouts/slideLayout69.xml"/><Relationship Id="rId6" Type="http://schemas.openxmlformats.org/officeDocument/2006/relationships/image" Target="../media/image118.png"/><Relationship Id="rId5" Type="http://schemas.openxmlformats.org/officeDocument/2006/relationships/image" Target="../media/image117.jpeg"/><Relationship Id="rId4" Type="http://schemas.openxmlformats.org/officeDocument/2006/relationships/image" Target="../media/image116.jpeg"/></Relationships>
</file>

<file path=ppt/slides/_rels/slide4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jpeg"/><Relationship Id="rId1" Type="http://schemas.openxmlformats.org/officeDocument/2006/relationships/slideLayout" Target="../slideLayouts/slideLayout145.xml"/></Relationships>
</file>

<file path=ppt/slides/_rels/slide45.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18.xml"/><Relationship Id="rId1" Type="http://schemas.openxmlformats.org/officeDocument/2006/relationships/slideLayout" Target="../slideLayouts/slideLayout59.xml"/><Relationship Id="rId4" Type="http://schemas.openxmlformats.org/officeDocument/2006/relationships/image" Target="../media/image122.emf"/></Relationships>
</file>

<file path=ppt/slides/_rels/slide46.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9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0.xml"/></Relationships>
</file>

<file path=ppt/slides/_rels/slide49.xml.rels><?xml version="1.0" encoding="UTF-8" standalone="yes"?>
<Relationships xmlns="http://schemas.openxmlformats.org/package/2006/relationships"><Relationship Id="rId3" Type="http://schemas.openxmlformats.org/officeDocument/2006/relationships/hyperlink" Target="http://www.who.int/foodsafety/publications/foodborne_disease/fergreport/en/" TargetMode="External"/><Relationship Id="rId2" Type="http://schemas.openxmlformats.org/officeDocument/2006/relationships/notesSlide" Target="../notesSlides/notesSlide21.xml"/><Relationship Id="rId1" Type="http://schemas.openxmlformats.org/officeDocument/2006/relationships/slideLayout" Target="../slideLayouts/slideLayout18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3.xml"/></Relationships>
</file>

<file path=ppt/slides/_rels/slide50.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9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1.xml"/></Relationships>
</file>

<file path=ppt/slides/_rels/slide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xml"/><Relationship Id="rId1" Type="http://schemas.openxmlformats.org/officeDocument/2006/relationships/slideLayout" Target="../slideLayouts/slideLayout15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2.xml"/><Relationship Id="rId1" Type="http://schemas.openxmlformats.org/officeDocument/2006/relationships/tags" Target="../tags/tag1.xml"/><Relationship Id="rId6" Type="http://schemas.openxmlformats.org/officeDocument/2006/relationships/chart" Target="../charts/chart2.xml"/><Relationship Id="rId5" Type="http://schemas.openxmlformats.org/officeDocument/2006/relationships/image" Target="../media/image47.png"/><Relationship Id="rId4" Type="http://schemas.openxmlformats.org/officeDocument/2006/relationships/image" Target="../media/image46.jpeg"/></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1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0" y="203493"/>
            <a:ext cx="9144508" cy="1296144"/>
          </a:xfrm>
        </p:spPr>
        <p:txBody>
          <a:bodyPr/>
          <a:lstStyle/>
          <a:p>
            <a:pPr>
              <a:lnSpc>
                <a:spcPct val="100000"/>
              </a:lnSpc>
            </a:pPr>
            <a:r>
              <a:rPr lang="en-GB" sz="4000" dirty="0"/>
              <a:t>Health and Agri-food systems:</a:t>
            </a:r>
          </a:p>
          <a:p>
            <a:pPr>
              <a:lnSpc>
                <a:spcPct val="100000"/>
              </a:lnSpc>
            </a:pPr>
            <a:r>
              <a:rPr lang="en-GB" sz="4000" dirty="0"/>
              <a:t>Ensuring safe and fair foods for everyone</a:t>
            </a:r>
            <a:endParaRPr lang="en-US" sz="4000" dirty="0"/>
          </a:p>
        </p:txBody>
      </p:sp>
      <p:sp>
        <p:nvSpPr>
          <p:cNvPr id="3" name="Text Placeholder 2"/>
          <p:cNvSpPr>
            <a:spLocks noGrp="1"/>
          </p:cNvSpPr>
          <p:nvPr>
            <p:ph type="body" sz="quarter" idx="11"/>
          </p:nvPr>
        </p:nvSpPr>
        <p:spPr>
          <a:xfrm>
            <a:off x="108012" y="1752600"/>
            <a:ext cx="8892480" cy="808984"/>
          </a:xfrm>
        </p:spPr>
        <p:txBody>
          <a:bodyPr/>
          <a:lstStyle/>
          <a:p>
            <a:r>
              <a:rPr lang="en-US" sz="1800" i="0" dirty="0"/>
              <a:t>Hung Nguyen, regional representative for ILRI E&amp;SEA</a:t>
            </a:r>
          </a:p>
          <a:p>
            <a:r>
              <a:rPr lang="en-US" sz="1800" i="0" dirty="0"/>
              <a:t>International Livestock Research Institute</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06504"/>
            <a:ext cx="1631328" cy="2175104"/>
          </a:xfrm>
          <a:prstGeom prst="rect">
            <a:avLst/>
          </a:prstGeom>
        </p:spPr>
      </p:pic>
      <p:pic>
        <p:nvPicPr>
          <p:cNvPr id="1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l="1" t="36626" r="12276" b="-19037"/>
          <a:stretch/>
        </p:blipFill>
        <p:spPr>
          <a:xfrm>
            <a:off x="2149055" y="3611711"/>
            <a:ext cx="1701355" cy="2841625"/>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58575" y="3609647"/>
            <a:ext cx="1885425" cy="2159262"/>
          </a:xfrm>
          <a:prstGeom prst="rect">
            <a:avLst/>
          </a:prstGeom>
        </p:spPr>
      </p:pic>
      <p:pic>
        <p:nvPicPr>
          <p:cNvPr id="21" name="Picture 20" descr="DSC08596"/>
          <p:cNvPicPr/>
          <p:nvPr/>
        </p:nvPicPr>
        <p:blipFill>
          <a:blip r:embed="rId6" cstate="print">
            <a:extLst>
              <a:ext uri="{28A0092B-C50C-407E-A947-70E740481C1C}">
                <a14:useLocalDpi xmlns:a14="http://schemas.microsoft.com/office/drawing/2010/main" val="0"/>
              </a:ext>
            </a:extLst>
          </a:blip>
          <a:srcRect l="5312" t="694" r="15936"/>
          <a:stretch>
            <a:fillRect/>
          </a:stretch>
        </p:blipFill>
        <p:spPr bwMode="auto">
          <a:xfrm>
            <a:off x="4262772" y="3609648"/>
            <a:ext cx="2613484" cy="2159262"/>
          </a:xfrm>
          <a:prstGeom prst="rect">
            <a:avLst/>
          </a:prstGeom>
          <a:noFill/>
          <a:ln>
            <a:noFill/>
          </a:ln>
        </p:spPr>
      </p:pic>
      <p:sp>
        <p:nvSpPr>
          <p:cNvPr id="13" name="Text Placeholder 1">
            <a:extLst>
              <a:ext uri="{FF2B5EF4-FFF2-40B4-BE49-F238E27FC236}">
                <a16:creationId xmlns:a16="http://schemas.microsoft.com/office/drawing/2014/main" id="{B6C06035-982F-4AA7-A216-AF347DF3DCD3}"/>
              </a:ext>
            </a:extLst>
          </p:cNvPr>
          <p:cNvSpPr>
            <a:spLocks noGrp="1"/>
          </p:cNvSpPr>
          <p:nvPr>
            <p:ph type="body" sz="quarter" idx="12"/>
          </p:nvPr>
        </p:nvSpPr>
        <p:spPr>
          <a:xfrm>
            <a:off x="876300" y="2636912"/>
            <a:ext cx="7620000" cy="707540"/>
          </a:xfrm>
        </p:spPr>
        <p:txBody>
          <a:bodyPr/>
          <a:lstStyle/>
          <a:p>
            <a:r>
              <a:rPr lang="en-US" dirty="0"/>
              <a:t>Emory University Hubert Department of Global Health</a:t>
            </a:r>
          </a:p>
          <a:p>
            <a:r>
              <a:rPr lang="en-US" dirty="0"/>
              <a:t>29 July 2019, Atlanta, USA</a:t>
            </a:r>
          </a:p>
        </p:txBody>
      </p:sp>
      <p:pic>
        <p:nvPicPr>
          <p:cNvPr id="10" name="Picture 9">
            <a:extLst>
              <a:ext uri="{FF2B5EF4-FFF2-40B4-BE49-F238E27FC236}">
                <a16:creationId xmlns:a16="http://schemas.microsoft.com/office/drawing/2014/main" id="{ABBE36C6-8677-495F-9856-AC3999CF0698}"/>
              </a:ext>
            </a:extLst>
          </p:cNvPr>
          <p:cNvPicPr>
            <a:picLocks noChangeAspect="1"/>
          </p:cNvPicPr>
          <p:nvPr/>
        </p:nvPicPr>
        <p:blipFill>
          <a:blip r:embed="rId7"/>
          <a:stretch>
            <a:fillRect/>
          </a:stretch>
        </p:blipFill>
        <p:spPr>
          <a:xfrm>
            <a:off x="3721144" y="5877272"/>
            <a:ext cx="1083256" cy="954487"/>
          </a:xfrm>
          <a:prstGeom prst="rect">
            <a:avLst/>
          </a:prstGeom>
        </p:spPr>
      </p:pic>
      <p:pic>
        <p:nvPicPr>
          <p:cNvPr id="12" name="Picture 9" descr="P:\Logos\c\cgiar\cgiar_Logo.jpg">
            <a:extLst>
              <a:ext uri="{FF2B5EF4-FFF2-40B4-BE49-F238E27FC236}">
                <a16:creationId xmlns:a16="http://schemas.microsoft.com/office/drawing/2014/main" id="{E81163D5-9EC9-4E6A-A186-A447B63E1FDA}"/>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953000" y="5808421"/>
            <a:ext cx="862136" cy="102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CGIAR-Research-Program-on-Nutrition-and-Health-a.jpg">
            <a:extLst>
              <a:ext uri="{FF2B5EF4-FFF2-40B4-BE49-F238E27FC236}">
                <a16:creationId xmlns:a16="http://schemas.microsoft.com/office/drawing/2014/main" id="{022AFFBE-5EB8-42F0-8F85-4BF91016ADC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47707" y="6032365"/>
            <a:ext cx="1438894" cy="801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E26A8DBC-6998-4027-B72A-849AED3DAC9A}"/>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213622" y="6076662"/>
            <a:ext cx="713290" cy="713288"/>
          </a:xfrm>
          <a:prstGeom prst="rect">
            <a:avLst/>
          </a:prstGeom>
        </p:spPr>
      </p:pic>
    </p:spTree>
    <p:extLst>
      <p:ext uri="{BB962C8B-B14F-4D97-AF65-F5344CB8AC3E}">
        <p14:creationId xmlns:p14="http://schemas.microsoft.com/office/powerpoint/2010/main" val="387996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88C0D30F-130E-4370-A8C6-3167E7FC9D62}"/>
              </a:ext>
            </a:extLst>
          </p:cNvPr>
          <p:cNvSpPr>
            <a:spLocks noGrp="1" noChangeArrowheads="1"/>
          </p:cNvSpPr>
          <p:nvPr>
            <p:ph type="title"/>
          </p:nvPr>
        </p:nvSpPr>
        <p:spPr>
          <a:xfrm>
            <a:off x="2651869" y="149225"/>
            <a:ext cx="6492131" cy="1160462"/>
          </a:xfrm>
        </p:spPr>
        <p:txBody>
          <a:bodyPr/>
          <a:lstStyle/>
          <a:p>
            <a:r>
              <a:rPr lang="en-US" altLang="en-US" sz="3000" b="1" dirty="0">
                <a:solidFill>
                  <a:srgbClr val="C00000"/>
                </a:solidFill>
              </a:rPr>
              <a:t>Domestic costs may be 20 times trade costs</a:t>
            </a:r>
          </a:p>
        </p:txBody>
      </p:sp>
      <p:pic>
        <p:nvPicPr>
          <p:cNvPr id="34818" name="Content Placeholder 3">
            <a:extLst>
              <a:ext uri="{FF2B5EF4-FFF2-40B4-BE49-F238E27FC236}">
                <a16:creationId xmlns:a16="http://schemas.microsoft.com/office/drawing/2014/main" id="{E0C06CB7-BF31-41F9-88C4-D3CD4A541083}"/>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981075" y="2057400"/>
            <a:ext cx="7461250" cy="3987800"/>
          </a:xfrm>
        </p:spPr>
      </p:pic>
      <p:graphicFrame>
        <p:nvGraphicFramePr>
          <p:cNvPr id="7" name="Table 6">
            <a:extLst>
              <a:ext uri="{FF2B5EF4-FFF2-40B4-BE49-F238E27FC236}">
                <a16:creationId xmlns:a16="http://schemas.microsoft.com/office/drawing/2014/main" id="{C7EFC60F-4AE2-4886-9B21-3BFF6912B683}"/>
              </a:ext>
            </a:extLst>
          </p:cNvPr>
          <p:cNvGraphicFramePr>
            <a:graphicFrameLocks noGrp="1"/>
          </p:cNvGraphicFramePr>
          <p:nvPr/>
        </p:nvGraphicFramePr>
        <p:xfrm>
          <a:off x="5422900" y="3168650"/>
          <a:ext cx="3613150" cy="1692274"/>
        </p:xfrm>
        <a:graphic>
          <a:graphicData uri="http://schemas.openxmlformats.org/drawingml/2006/table">
            <a:tbl>
              <a:tblPr firstRow="1" bandRow="1">
                <a:tableStyleId>{5C22544A-7EE6-4342-B048-85BDC9FD1C3A}</a:tableStyleId>
              </a:tblPr>
              <a:tblGrid>
                <a:gridCol w="1806575">
                  <a:extLst>
                    <a:ext uri="{9D8B030D-6E8A-4147-A177-3AD203B41FA5}">
                      <a16:colId xmlns:a16="http://schemas.microsoft.com/office/drawing/2014/main" val="777780704"/>
                    </a:ext>
                  </a:extLst>
                </a:gridCol>
                <a:gridCol w="1806575">
                  <a:extLst>
                    <a:ext uri="{9D8B030D-6E8A-4147-A177-3AD203B41FA5}">
                      <a16:colId xmlns:a16="http://schemas.microsoft.com/office/drawing/2014/main" val="373276124"/>
                    </a:ext>
                  </a:extLst>
                </a:gridCol>
              </a:tblGrid>
              <a:tr h="579337">
                <a:tc gridSpan="2">
                  <a:txBody>
                    <a:bodyPr/>
                    <a:lstStyle/>
                    <a:p>
                      <a:r>
                        <a:rPr lang="en-US" sz="1600" dirty="0"/>
                        <a:t>Cost estimates for 2016 (US$ billion)</a:t>
                      </a:r>
                    </a:p>
                  </a:txBody>
                  <a:tcPr marL="91438" marR="91438" marT="45737" marB="45737"/>
                </a:tc>
                <a:tc hMerge="1">
                  <a:txBody>
                    <a:bodyPr/>
                    <a:lstStyle/>
                    <a:p>
                      <a:endParaRPr lang="en-US" dirty="0"/>
                    </a:p>
                  </a:txBody>
                  <a:tcPr/>
                </a:tc>
                <a:extLst>
                  <a:ext uri="{0D108BD9-81ED-4DB2-BD59-A6C34878D82A}">
                    <a16:rowId xmlns:a16="http://schemas.microsoft.com/office/drawing/2014/main" val="397421297"/>
                  </a:ext>
                </a:extLst>
              </a:tr>
              <a:tr h="370979">
                <a:tc>
                  <a:txBody>
                    <a:bodyPr/>
                    <a:lstStyle/>
                    <a:p>
                      <a:r>
                        <a:rPr lang="en-US" sz="1600" dirty="0"/>
                        <a:t>Productivity loss</a:t>
                      </a:r>
                    </a:p>
                  </a:txBody>
                  <a:tcPr marL="91438" marR="91438" marT="45737" marB="45737"/>
                </a:tc>
                <a:tc>
                  <a:txBody>
                    <a:bodyPr/>
                    <a:lstStyle/>
                    <a:p>
                      <a:pPr algn="ctr"/>
                      <a:r>
                        <a:rPr lang="en-US" sz="1600" dirty="0"/>
                        <a:t>95</a:t>
                      </a:r>
                    </a:p>
                  </a:txBody>
                  <a:tcPr marL="91438" marR="91438" marT="45737" marB="45737"/>
                </a:tc>
                <a:extLst>
                  <a:ext uri="{0D108BD9-81ED-4DB2-BD59-A6C34878D82A}">
                    <a16:rowId xmlns:a16="http://schemas.microsoft.com/office/drawing/2014/main" val="3368627495"/>
                  </a:ext>
                </a:extLst>
              </a:tr>
              <a:tr h="370979">
                <a:tc>
                  <a:txBody>
                    <a:bodyPr/>
                    <a:lstStyle/>
                    <a:p>
                      <a:r>
                        <a:rPr lang="en-US" sz="1600" dirty="0"/>
                        <a:t>Illness treatment</a:t>
                      </a:r>
                    </a:p>
                  </a:txBody>
                  <a:tcPr marL="91438" marR="91438" marT="45737" marB="45737"/>
                </a:tc>
                <a:tc>
                  <a:txBody>
                    <a:bodyPr/>
                    <a:lstStyle/>
                    <a:p>
                      <a:pPr algn="ctr"/>
                      <a:r>
                        <a:rPr lang="en-US" sz="1600" dirty="0"/>
                        <a:t>15</a:t>
                      </a:r>
                    </a:p>
                  </a:txBody>
                  <a:tcPr marL="91438" marR="91438" marT="45737" marB="45737"/>
                </a:tc>
                <a:extLst>
                  <a:ext uri="{0D108BD9-81ED-4DB2-BD59-A6C34878D82A}">
                    <a16:rowId xmlns:a16="http://schemas.microsoft.com/office/drawing/2014/main" val="4239449268"/>
                  </a:ext>
                </a:extLst>
              </a:tr>
              <a:tr h="370979">
                <a:tc>
                  <a:txBody>
                    <a:bodyPr/>
                    <a:lstStyle/>
                    <a:p>
                      <a:r>
                        <a:rPr lang="en-US" sz="1600" dirty="0"/>
                        <a:t>Trade loss or cost</a:t>
                      </a:r>
                    </a:p>
                  </a:txBody>
                  <a:tcPr marL="91438" marR="91438" marT="45737" marB="45737"/>
                </a:tc>
                <a:tc>
                  <a:txBody>
                    <a:bodyPr/>
                    <a:lstStyle/>
                    <a:p>
                      <a:pPr algn="ctr"/>
                      <a:r>
                        <a:rPr lang="en-US" sz="1600" dirty="0"/>
                        <a:t>5 to 7</a:t>
                      </a:r>
                    </a:p>
                  </a:txBody>
                  <a:tcPr marL="91438" marR="91438" marT="45737" marB="45737"/>
                </a:tc>
                <a:extLst>
                  <a:ext uri="{0D108BD9-81ED-4DB2-BD59-A6C34878D82A}">
                    <a16:rowId xmlns:a16="http://schemas.microsoft.com/office/drawing/2014/main" val="561840759"/>
                  </a:ext>
                </a:extLst>
              </a:tr>
            </a:tbl>
          </a:graphicData>
        </a:graphic>
      </p:graphicFrame>
      <p:sp>
        <p:nvSpPr>
          <p:cNvPr id="3" name="TextBox 2">
            <a:extLst>
              <a:ext uri="{FF2B5EF4-FFF2-40B4-BE49-F238E27FC236}">
                <a16:creationId xmlns:a16="http://schemas.microsoft.com/office/drawing/2014/main" id="{B9FF9E2B-39B0-4C10-8BB6-BDFFB5E10631}"/>
              </a:ext>
            </a:extLst>
          </p:cNvPr>
          <p:cNvSpPr txBox="1"/>
          <p:nvPr/>
        </p:nvSpPr>
        <p:spPr>
          <a:xfrm>
            <a:off x="2022475" y="2155825"/>
            <a:ext cx="3279775" cy="55403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‘Productivity Loss’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Foodborne Disease DALYs x Per Capita GNI</a:t>
            </a:r>
          </a:p>
        </p:txBody>
      </p:sp>
      <p:sp>
        <p:nvSpPr>
          <p:cNvPr id="5" name="TextBox 4">
            <a:extLst>
              <a:ext uri="{FF2B5EF4-FFF2-40B4-BE49-F238E27FC236}">
                <a16:creationId xmlns:a16="http://schemas.microsoft.com/office/drawing/2014/main" id="{1DAA3021-C616-45F9-9B0C-DD4FD13B93A1}"/>
              </a:ext>
            </a:extLst>
          </p:cNvPr>
          <p:cNvSpPr txBox="1"/>
          <p:nvPr/>
        </p:nvSpPr>
        <p:spPr>
          <a:xfrm>
            <a:off x="5289550" y="6608762"/>
            <a:ext cx="3330575" cy="276225"/>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Based on WHO/FERG &amp; WDI Indicators Database</a:t>
            </a:r>
          </a:p>
        </p:txBody>
      </p:sp>
      <p:sp>
        <p:nvSpPr>
          <p:cNvPr id="6" name="TextBox 5">
            <a:extLst>
              <a:ext uri="{FF2B5EF4-FFF2-40B4-BE49-F238E27FC236}">
                <a16:creationId xmlns:a16="http://schemas.microsoft.com/office/drawing/2014/main" id="{2B1C9944-EABF-4C2A-B611-41642B40AC1B}"/>
              </a:ext>
            </a:extLst>
          </p:cNvPr>
          <p:cNvSpPr txBox="1"/>
          <p:nvPr/>
        </p:nvSpPr>
        <p:spPr>
          <a:xfrm>
            <a:off x="4152900" y="6115050"/>
            <a:ext cx="2298700" cy="36988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Illness treatment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US$27 x # of Estimated foodborne illnesses</a:t>
            </a:r>
          </a:p>
        </p:txBody>
      </p:sp>
      <p:sp>
        <p:nvSpPr>
          <p:cNvPr id="8" name="TextBox 7">
            <a:extLst>
              <a:ext uri="{FF2B5EF4-FFF2-40B4-BE49-F238E27FC236}">
                <a16:creationId xmlns:a16="http://schemas.microsoft.com/office/drawing/2014/main" id="{F007F2BD-ACAD-49A4-A5B2-5C0206C64F84}"/>
              </a:ext>
            </a:extLst>
          </p:cNvPr>
          <p:cNvSpPr txBox="1"/>
          <p:nvPr/>
        </p:nvSpPr>
        <p:spPr>
          <a:xfrm>
            <a:off x="6451600" y="6115050"/>
            <a:ext cx="2566988" cy="369887"/>
          </a:xfrm>
          <a:prstGeom prst="rect">
            <a:avLst/>
          </a:prstGeom>
          <a:noFill/>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Trade loss or costs =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2% of developing country </a:t>
            </a:r>
            <a:r>
              <a:rPr kumimoji="0" lang="en-US" sz="900" b="1"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high value </a:t>
            </a:r>
            <a:r>
              <a:rPr kumimoji="0" lang="en-US" sz="900" b="0" i="0" u="none" strike="noStrike" kern="1200" cap="none" spc="0" normalizeH="0" baseline="0" noProof="0" dirty="0">
                <a:ln>
                  <a:noFill/>
                </a:ln>
                <a:solidFill>
                  <a:srgbClr val="000000"/>
                </a:solidFill>
                <a:effectLst/>
                <a:uLnTx/>
                <a:uFillTx/>
                <a:latin typeface="Calibri" panose="020F0502020204030204"/>
                <a:ea typeface="MS PGothic" panose="020B0600070205080204" pitchFamily="34" charset="-128"/>
                <a:cs typeface="Arial" charset="0"/>
              </a:rPr>
              <a:t>food exports</a:t>
            </a:r>
          </a:p>
        </p:txBody>
      </p:sp>
      <p:pic>
        <p:nvPicPr>
          <p:cNvPr id="9" name="Content Placeholder 5">
            <a:extLst>
              <a:ext uri="{FF2B5EF4-FFF2-40B4-BE49-F238E27FC236}">
                <a16:creationId xmlns:a16="http://schemas.microsoft.com/office/drawing/2014/main" id="{68316017-49D9-4B2C-8B29-F722E428F2A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82" y="0"/>
            <a:ext cx="1387430" cy="197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65885F4C-39A4-4D18-8FA2-3FD2495743BB}"/>
              </a:ext>
            </a:extLst>
          </p:cNvPr>
          <p:cNvSpPr txBox="1"/>
          <p:nvPr/>
        </p:nvSpPr>
        <p:spPr>
          <a:xfrm>
            <a:off x="1393081" y="23089"/>
            <a:ext cx="1258788" cy="24622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itchFamily="34" charset="0"/>
                <a:ea typeface="+mn-ea"/>
                <a:cs typeface="Arial" charset="0"/>
                <a:hlinkClick r:id="rId4">
                  <a:extLst>
                    <a:ext uri="{A12FA001-AC4F-418D-AE19-62706E023703}">
                      <ahyp:hlinkClr xmlns:ahyp="http://schemas.microsoft.com/office/drawing/2018/hyperlinkcolor" xmlns="" val="tx"/>
                    </a:ext>
                  </a:extLst>
                </a:hlinkClick>
              </a:rPr>
              <a:t>Download here</a:t>
            </a:r>
            <a:endParaRPr kumimoji="0" lang="en-US" sz="1000" b="0" i="0" u="none" strike="noStrike" kern="1200" cap="none" spc="0" normalizeH="0" baseline="0" noProof="0" dirty="0">
              <a:ln>
                <a:noFill/>
              </a:ln>
              <a:solidFill>
                <a:srgbClr val="000000"/>
              </a:solidFill>
              <a:effectLst/>
              <a:uLnTx/>
              <a:uFillTx/>
              <a:latin typeface="Calibri" pitchFamily="34" charset="0"/>
              <a:ea typeface="+mn-ea"/>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l"/>
            <a:r>
              <a:rPr lang="en-GB" sz="3500" dirty="0">
                <a:solidFill>
                  <a:schemeClr val="bg1"/>
                </a:solidFill>
              </a:rPr>
              <a:t>Research approach: what do we do to understand and improve food safety?</a:t>
            </a:r>
          </a:p>
        </p:txBody>
      </p:sp>
      <p:sp>
        <p:nvSpPr>
          <p:cNvPr id="6" name="Content Placeholder 5"/>
          <p:cNvSpPr>
            <a:spLocks noGrp="1"/>
          </p:cNvSpPr>
          <p:nvPr>
            <p:ph sz="quarter" idx="10"/>
          </p:nvPr>
        </p:nvSpPr>
        <p:spPr/>
        <p:txBody>
          <a:bodyPr/>
          <a:lstStyle/>
          <a:p>
            <a:pPr marL="342900" indent="-342900">
              <a:spcBef>
                <a:spcPts val="0"/>
              </a:spcBef>
              <a:spcAft>
                <a:spcPts val="1350"/>
              </a:spcAft>
              <a:buFont typeface="Arial" panose="020B0604020202020204" pitchFamily="34" charset="0"/>
              <a:buChar char="•"/>
            </a:pPr>
            <a:r>
              <a:rPr lang="en-GB" dirty="0"/>
              <a:t>Situational analyses of food safety</a:t>
            </a:r>
          </a:p>
          <a:p>
            <a:pPr marL="342900" indent="-342900">
              <a:spcBef>
                <a:spcPts val="0"/>
              </a:spcBef>
              <a:spcAft>
                <a:spcPts val="1350"/>
              </a:spcAft>
              <a:buFont typeface="Arial" panose="020B0604020202020204" pitchFamily="34" charset="0"/>
              <a:buChar char="•"/>
            </a:pPr>
            <a:r>
              <a:rPr lang="en-GB" dirty="0"/>
              <a:t>Capacity building on risk-based approaches</a:t>
            </a:r>
          </a:p>
          <a:p>
            <a:pPr marL="342900" indent="-342900">
              <a:spcBef>
                <a:spcPts val="0"/>
              </a:spcBef>
              <a:spcAft>
                <a:spcPts val="1350"/>
              </a:spcAft>
              <a:buFont typeface="Arial" panose="020B0604020202020204" pitchFamily="34" charset="0"/>
              <a:buChar char="•"/>
            </a:pPr>
            <a:r>
              <a:rPr lang="en-GB" dirty="0"/>
              <a:t>Proof of concept: participatory risk assessment</a:t>
            </a:r>
          </a:p>
          <a:p>
            <a:pPr marL="342900" indent="-342900">
              <a:spcBef>
                <a:spcPts val="0"/>
              </a:spcBef>
              <a:spcAft>
                <a:spcPts val="1350"/>
              </a:spcAft>
              <a:buFont typeface="Arial" panose="020B0604020202020204" pitchFamily="34" charset="0"/>
              <a:buChar char="•"/>
            </a:pPr>
            <a:r>
              <a:rPr lang="en-GB" dirty="0"/>
              <a:t>Pilot testing interventions</a:t>
            </a:r>
          </a:p>
        </p:txBody>
      </p:sp>
    </p:spTree>
    <p:extLst>
      <p:ext uri="{BB962C8B-B14F-4D97-AF65-F5344CB8AC3E}">
        <p14:creationId xmlns:p14="http://schemas.microsoft.com/office/powerpoint/2010/main" val="2162591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0188" y="4881563"/>
            <a:ext cx="2605087" cy="197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3795" name="Slide Number Placeholder 5"/>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9A522682-EAE2-C64F-B8BC-A49F09BB7E11}" type="slidenum">
              <a:rPr kumimoji="0" lang="en-US" altLang="ja-JP" sz="1400" b="0" i="0" u="none" strike="noStrike" kern="1200" cap="none" spc="0" normalizeH="0" baseline="0" noProof="0">
                <a:ln>
                  <a:noFill/>
                </a:ln>
                <a:solidFill>
                  <a:prstClr val="black"/>
                </a:solidFill>
                <a:effectLst/>
                <a:uLnTx/>
                <a:uFillTx/>
                <a:latin typeface="Times New Roman" charset="0"/>
                <a:ea typeface="MS PGothic" charset="-128"/>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12</a:t>
            </a:fld>
            <a:endParaRPr kumimoji="0" lang="en-US" altLang="ja-JP" sz="1400" b="0" i="0" u="none" strike="noStrike" kern="1200" cap="none" spc="0" normalizeH="0" baseline="0" noProof="0">
              <a:ln>
                <a:noFill/>
              </a:ln>
              <a:solidFill>
                <a:prstClr val="black"/>
              </a:solidFill>
              <a:effectLst/>
              <a:uLnTx/>
              <a:uFillTx/>
              <a:latin typeface="Times New Roman" charset="0"/>
              <a:ea typeface="MS PGothic" charset="-128"/>
              <a:cs typeface="Arial" charset="0"/>
            </a:endParaRPr>
          </a:p>
        </p:txBody>
      </p:sp>
      <p:sp>
        <p:nvSpPr>
          <p:cNvPr id="12292" name="Text Box 3"/>
          <p:cNvSpPr txBox="1">
            <a:spLocks noChangeArrowheads="1"/>
          </p:cNvSpPr>
          <p:nvPr/>
        </p:nvSpPr>
        <p:spPr bwMode="auto">
          <a:xfrm>
            <a:off x="3033713" y="1590675"/>
            <a:ext cx="2466975"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Hazard identification</a:t>
            </a:r>
          </a:p>
        </p:txBody>
      </p:sp>
      <p:sp>
        <p:nvSpPr>
          <p:cNvPr id="12293" name="Text Box 4"/>
          <p:cNvSpPr txBox="1">
            <a:spLocks noChangeArrowheads="1"/>
          </p:cNvSpPr>
          <p:nvPr/>
        </p:nvSpPr>
        <p:spPr bwMode="auto">
          <a:xfrm>
            <a:off x="1558925" y="3276600"/>
            <a:ext cx="2841625"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Hazard characterization</a:t>
            </a:r>
          </a:p>
        </p:txBody>
      </p:sp>
      <p:sp>
        <p:nvSpPr>
          <p:cNvPr id="12294" name="Text Box 5"/>
          <p:cNvSpPr txBox="1">
            <a:spLocks noChangeArrowheads="1"/>
          </p:cNvSpPr>
          <p:nvPr/>
        </p:nvSpPr>
        <p:spPr bwMode="auto">
          <a:xfrm>
            <a:off x="4572000" y="3276600"/>
            <a:ext cx="2660650"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Exposure assessment</a:t>
            </a:r>
          </a:p>
        </p:txBody>
      </p:sp>
      <p:sp>
        <p:nvSpPr>
          <p:cNvPr id="12295" name="Text Box 6"/>
          <p:cNvSpPr txBox="1">
            <a:spLocks noChangeArrowheads="1"/>
          </p:cNvSpPr>
          <p:nvPr/>
        </p:nvSpPr>
        <p:spPr bwMode="auto">
          <a:xfrm>
            <a:off x="3144838" y="4648200"/>
            <a:ext cx="2520950" cy="466725"/>
          </a:xfrm>
          <a:prstGeom prst="rect">
            <a:avLst/>
          </a:prstGeom>
          <a:solidFill>
            <a:schemeClr val="accent1">
              <a:lumMod val="20000"/>
              <a:lumOff val="80000"/>
            </a:schemeClr>
          </a:solidFill>
          <a:ln w="9525">
            <a:solidFill>
              <a:schemeClr val="tx1"/>
            </a:solidFill>
            <a:miter lim="800000"/>
            <a:headEnd/>
            <a:tailEnd/>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Risk characterization</a:t>
            </a:r>
          </a:p>
        </p:txBody>
      </p:sp>
      <p:sp>
        <p:nvSpPr>
          <p:cNvPr id="33800" name="Line 7"/>
          <p:cNvSpPr>
            <a:spLocks noChangeShapeType="1"/>
          </p:cNvSpPr>
          <p:nvPr/>
        </p:nvSpPr>
        <p:spPr bwMode="auto">
          <a:xfrm>
            <a:off x="3200400" y="2667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1" name="Line 8"/>
          <p:cNvSpPr>
            <a:spLocks noChangeShapeType="1"/>
          </p:cNvSpPr>
          <p:nvPr/>
        </p:nvSpPr>
        <p:spPr bwMode="auto">
          <a:xfrm>
            <a:off x="5618163" y="2667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2" name="Line 9"/>
          <p:cNvSpPr>
            <a:spLocks noChangeShapeType="1"/>
          </p:cNvSpPr>
          <p:nvPr/>
        </p:nvSpPr>
        <p:spPr bwMode="auto">
          <a:xfrm>
            <a:off x="4267200" y="4191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3" name="Line 10"/>
          <p:cNvSpPr>
            <a:spLocks noChangeShapeType="1"/>
          </p:cNvSpPr>
          <p:nvPr/>
        </p:nvSpPr>
        <p:spPr bwMode="auto">
          <a:xfrm>
            <a:off x="4114800" y="2057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4" name="Line 11"/>
          <p:cNvSpPr>
            <a:spLocks noChangeShapeType="1"/>
          </p:cNvSpPr>
          <p:nvPr/>
        </p:nvSpPr>
        <p:spPr bwMode="auto">
          <a:xfrm>
            <a:off x="3200400" y="2667000"/>
            <a:ext cx="24003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5" name="Line 12"/>
          <p:cNvSpPr>
            <a:spLocks noChangeShapeType="1"/>
          </p:cNvSpPr>
          <p:nvPr/>
        </p:nvSpPr>
        <p:spPr bwMode="auto">
          <a:xfrm>
            <a:off x="3200400" y="4191000"/>
            <a:ext cx="2436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6" name="Line 13"/>
          <p:cNvSpPr>
            <a:spLocks noChangeShapeType="1"/>
          </p:cNvSpPr>
          <p:nvPr/>
        </p:nvSpPr>
        <p:spPr bwMode="auto">
          <a:xfrm flipV="1">
            <a:off x="3200400" y="3733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07" name="Line 14"/>
          <p:cNvSpPr>
            <a:spLocks noChangeShapeType="1"/>
          </p:cNvSpPr>
          <p:nvPr/>
        </p:nvSpPr>
        <p:spPr bwMode="auto">
          <a:xfrm flipV="1">
            <a:off x="5637213" y="3733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28688" name="Line 17"/>
          <p:cNvSpPr>
            <a:spLocks noChangeShapeType="1"/>
          </p:cNvSpPr>
          <p:nvPr/>
        </p:nvSpPr>
        <p:spPr bwMode="auto">
          <a:xfrm flipH="1">
            <a:off x="5665788" y="5551488"/>
            <a:ext cx="1033462" cy="43973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28690" name="Line 21"/>
          <p:cNvSpPr>
            <a:spLocks noChangeShapeType="1"/>
          </p:cNvSpPr>
          <p:nvPr/>
        </p:nvSpPr>
        <p:spPr bwMode="auto">
          <a:xfrm flipH="1" flipV="1">
            <a:off x="6858000" y="3810000"/>
            <a:ext cx="0" cy="919163"/>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10" name="Line 22"/>
          <p:cNvSpPr>
            <a:spLocks noChangeShapeType="1"/>
          </p:cNvSpPr>
          <p:nvPr/>
        </p:nvSpPr>
        <p:spPr bwMode="auto">
          <a:xfrm>
            <a:off x="4267200" y="5114925"/>
            <a:ext cx="0" cy="642938"/>
          </a:xfrm>
          <a:prstGeom prst="line">
            <a:avLst/>
          </a:prstGeom>
          <a:noFill/>
          <a:ln w="12700">
            <a:solidFill>
              <a:schemeClr val="folHlink"/>
            </a:solidFill>
            <a:prstDash val="dash"/>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ＭＳ Ｐゴシック" pitchFamily="4" charset="-128"/>
              <a:cs typeface="Arial" charset="0"/>
            </a:endParaRPr>
          </a:p>
        </p:txBody>
      </p:sp>
      <p:sp>
        <p:nvSpPr>
          <p:cNvPr id="33811" name="Text Box 23"/>
          <p:cNvSpPr txBox="1">
            <a:spLocks noChangeArrowheads="1"/>
          </p:cNvSpPr>
          <p:nvPr/>
        </p:nvSpPr>
        <p:spPr bwMode="auto">
          <a:xfrm>
            <a:off x="3203575" y="5757863"/>
            <a:ext cx="2436813" cy="4667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a:ln>
                  <a:noFill/>
                </a:ln>
                <a:solidFill>
                  <a:prstClr val="black"/>
                </a:solidFill>
                <a:effectLst/>
                <a:uLnTx/>
                <a:uFillTx/>
                <a:latin typeface="Arial Narrow" charset="0"/>
                <a:ea typeface="MS PGothic" charset="-128"/>
                <a:cs typeface="Arial" charset="0"/>
              </a:rPr>
              <a:t>Risk communication</a:t>
            </a:r>
          </a:p>
        </p:txBody>
      </p:sp>
      <p:sp>
        <p:nvSpPr>
          <p:cNvPr id="33812" name="AutoShape 31"/>
          <p:cNvSpPr>
            <a:spLocks noChangeArrowheads="1"/>
          </p:cNvSpPr>
          <p:nvPr/>
        </p:nvSpPr>
        <p:spPr bwMode="auto">
          <a:xfrm>
            <a:off x="0" y="2362200"/>
            <a:ext cx="2819400" cy="855663"/>
          </a:xfrm>
          <a:prstGeom prst="wedgeRoundRectCallout">
            <a:avLst>
              <a:gd name="adj1" fmla="val 52366"/>
              <a:gd name="adj2" fmla="val 66667"/>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prstClr val="black"/>
                </a:solidFill>
                <a:effectLst/>
                <a:uLnTx/>
                <a:uFillTx/>
                <a:latin typeface="Arial" charset="0"/>
                <a:cs typeface="Arial" charset="0"/>
              </a:rPr>
              <a:t>What harm does it cause</a:t>
            </a:r>
            <a:r>
              <a:rPr kumimoji="0" lang="en-US" altLang="en-US" sz="1600" b="0" i="0" u="none" strike="noStrike" kern="1200" cap="none" spc="0" normalizeH="0" baseline="0" noProof="0" dirty="0">
                <a:ln>
                  <a:noFill/>
                </a:ln>
                <a:solidFill>
                  <a:prstClr val="black"/>
                </a:solidFill>
                <a:effectLst/>
                <a:uLnTx/>
                <a:uFillTx/>
                <a:latin typeface="Arial" charset="0"/>
                <a:cs typeface="Arial"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prstClr val="black"/>
                </a:solidFill>
                <a:effectLst/>
                <a:uLnTx/>
                <a:uFillTx/>
                <a:latin typeface="Arial" charset="0"/>
                <a:cs typeface="Arial" charset="0"/>
              </a:rPr>
              <a:t>How does harm depend on dose</a:t>
            </a:r>
            <a:r>
              <a:rPr kumimoji="0" lang="en-US" altLang="en-US" sz="1600" b="0" i="0" u="none" strike="noStrike" kern="1200" cap="none" spc="0" normalizeH="0" baseline="0" noProof="0" dirty="0">
                <a:ln>
                  <a:noFill/>
                </a:ln>
                <a:solidFill>
                  <a:prstClr val="black"/>
                </a:solidFill>
                <a:effectLst/>
                <a:uLnTx/>
                <a:uFillTx/>
                <a:latin typeface="Arial" charset="0"/>
                <a:cs typeface="Arial" charset="0"/>
              </a:rPr>
              <a:t>?</a:t>
            </a:r>
          </a:p>
        </p:txBody>
      </p:sp>
      <p:sp>
        <p:nvSpPr>
          <p:cNvPr id="33813" name="AutoShape 30"/>
          <p:cNvSpPr>
            <a:spLocks noChangeArrowheads="1"/>
          </p:cNvSpPr>
          <p:nvPr/>
        </p:nvSpPr>
        <p:spPr bwMode="auto">
          <a:xfrm>
            <a:off x="6089650" y="1354138"/>
            <a:ext cx="2843213" cy="703262"/>
          </a:xfrm>
          <a:prstGeom prst="wedgeRoundRectCallout">
            <a:avLst>
              <a:gd name="adj1" fmla="val -79296"/>
              <a:gd name="adj2" fmla="val -11009"/>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Can it be present in food? Can it cause harm</a:t>
            </a:r>
            <a:r>
              <a:rPr kumimoji="0" lang="en-US" altLang="en-US" sz="1600" b="0" i="0" u="none" strike="noStrike" kern="1200" cap="none" spc="0" normalizeH="0" baseline="0" noProof="0">
                <a:ln>
                  <a:noFill/>
                </a:ln>
                <a:solidFill>
                  <a:prstClr val="black"/>
                </a:solidFill>
                <a:effectLst/>
                <a:uLnTx/>
                <a:uFillTx/>
                <a:latin typeface="Arial" charset="0"/>
                <a:cs typeface="Arial" charset="0"/>
              </a:rPr>
              <a:t>?</a:t>
            </a:r>
          </a:p>
        </p:txBody>
      </p:sp>
      <p:sp>
        <p:nvSpPr>
          <p:cNvPr id="33814" name="AutoShape 33"/>
          <p:cNvSpPr>
            <a:spLocks noChangeArrowheads="1"/>
          </p:cNvSpPr>
          <p:nvPr/>
        </p:nvSpPr>
        <p:spPr bwMode="auto">
          <a:xfrm>
            <a:off x="5791200" y="2667000"/>
            <a:ext cx="3352800" cy="550863"/>
          </a:xfrm>
          <a:prstGeom prst="wedgeRoundRectCallout">
            <a:avLst>
              <a:gd name="adj1" fmla="val -45236"/>
              <a:gd name="adj2" fmla="val 68852"/>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How and to what extent does it get from source to victim?</a:t>
            </a:r>
            <a:endParaRPr kumimoji="0" lang="en-US" altLang="en-US" sz="1600" b="0" i="0" u="none" strike="noStrike" kern="1200" cap="none" spc="0" normalizeH="0" baseline="0" noProof="0">
              <a:ln>
                <a:noFill/>
              </a:ln>
              <a:solidFill>
                <a:prstClr val="black"/>
              </a:solidFill>
              <a:effectLst/>
              <a:uLnTx/>
              <a:uFillTx/>
              <a:latin typeface="Arial" charset="0"/>
              <a:cs typeface="Arial" charset="0"/>
            </a:endParaRPr>
          </a:p>
        </p:txBody>
      </p:sp>
      <p:sp>
        <p:nvSpPr>
          <p:cNvPr id="33815" name="AutoShape 32"/>
          <p:cNvSpPr>
            <a:spLocks noChangeArrowheads="1"/>
          </p:cNvSpPr>
          <p:nvPr/>
        </p:nvSpPr>
        <p:spPr bwMode="auto">
          <a:xfrm>
            <a:off x="7938" y="4165600"/>
            <a:ext cx="2971800" cy="639763"/>
          </a:xfrm>
          <a:prstGeom prst="wedgeRoundRectCallout">
            <a:avLst>
              <a:gd name="adj1" fmla="val 78144"/>
              <a:gd name="adj2" fmla="val 40667"/>
              <a:gd name="adj3" fmla="val 16667"/>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Arial"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What is the harm?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a:ln>
                  <a:noFill/>
                </a:ln>
                <a:solidFill>
                  <a:prstClr val="black"/>
                </a:solidFill>
                <a:effectLst/>
                <a:uLnTx/>
                <a:uFillTx/>
                <a:latin typeface="Arial" charset="0"/>
                <a:cs typeface="Arial" charset="0"/>
              </a:rPr>
              <a:t>What is its likelihood?</a:t>
            </a:r>
            <a:endParaRPr kumimoji="0" lang="en-US" altLang="en-US" sz="1600" b="0" i="0" u="none" strike="noStrike" kern="1200" cap="none" spc="0" normalizeH="0" baseline="0" noProof="0">
              <a:ln>
                <a:noFill/>
              </a:ln>
              <a:solidFill>
                <a:prstClr val="black"/>
              </a:solidFill>
              <a:effectLst/>
              <a:uLnTx/>
              <a:uFillTx/>
              <a:latin typeface="Arial" charset="0"/>
              <a:cs typeface="Arial" charset="0"/>
            </a:endParaRPr>
          </a:p>
        </p:txBody>
      </p:sp>
      <p:sp>
        <p:nvSpPr>
          <p:cNvPr id="28689" name="Text Box 18"/>
          <p:cNvSpPr txBox="1">
            <a:spLocks noChangeArrowheads="1"/>
          </p:cNvSpPr>
          <p:nvPr/>
        </p:nvSpPr>
        <p:spPr bwMode="auto">
          <a:xfrm>
            <a:off x="6089650" y="4505325"/>
            <a:ext cx="2632075" cy="830263"/>
          </a:xfrm>
          <a:prstGeom prst="rect">
            <a:avLst/>
          </a:prstGeom>
          <a:solidFill>
            <a:schemeClr val="accent3"/>
          </a:solidFill>
          <a:ln>
            <a:noFill/>
          </a:ln>
        </p:spPr>
        <p:txBody>
          <a:bodyPr wrap="none">
            <a:spAutoFit/>
          </a:bodyPr>
          <a:lstStyle>
            <a:lvl1pPr eaLnBrk="0" hangingPunct="0">
              <a:defRPr sz="2400">
                <a:solidFill>
                  <a:schemeClr val="tx1"/>
                </a:solidFill>
                <a:latin typeface="Times New Roman" charset="0"/>
                <a:ea typeface="ＭＳ Ｐゴシック" charset="-128"/>
              </a:defRPr>
            </a:lvl1pPr>
            <a:lvl2pPr marL="742950" indent="-285750" eaLnBrk="0" hangingPunct="0">
              <a:defRPr sz="2400">
                <a:solidFill>
                  <a:schemeClr val="tx1"/>
                </a:solidFill>
                <a:latin typeface="Times New Roman" charset="0"/>
                <a:ea typeface="ＭＳ Ｐゴシック" charset="-128"/>
              </a:defRPr>
            </a:lvl2pPr>
            <a:lvl3pPr marL="1143000" indent="-228600" eaLnBrk="0" hangingPunct="0">
              <a:defRPr sz="2400">
                <a:solidFill>
                  <a:schemeClr val="tx1"/>
                </a:solidFill>
                <a:latin typeface="Times New Roman" charset="0"/>
                <a:ea typeface="ＭＳ Ｐゴシック" charset="-128"/>
              </a:defRPr>
            </a:lvl3pPr>
            <a:lvl4pPr marL="1600200" indent="-228600" eaLnBrk="0" hangingPunct="0">
              <a:defRPr sz="2400">
                <a:solidFill>
                  <a:schemeClr val="tx1"/>
                </a:solidFill>
                <a:latin typeface="Times New Roman" charset="0"/>
                <a:ea typeface="ＭＳ Ｐゴシック" charset="-128"/>
              </a:defRPr>
            </a:lvl4pPr>
            <a:lvl5pPr marL="2057400" indent="-228600" eaLnBrk="0" hangingPunct="0">
              <a:defRPr sz="2400">
                <a:solidFill>
                  <a:schemeClr val="tx1"/>
                </a:solidFill>
                <a:latin typeface="Times New Roman" charset="0"/>
                <a:ea typeface="ＭＳ Ｐゴシック" charset="-128"/>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128"/>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128"/>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128"/>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Participatory methods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Arial Narrow" charset="0"/>
                <a:ea typeface="ＭＳ Ｐゴシック" charset="-128"/>
                <a:cs typeface="Arial" charset="0"/>
              </a:rPr>
              <a:t>fit well</a:t>
            </a:r>
          </a:p>
        </p:txBody>
      </p:sp>
      <p:sp>
        <p:nvSpPr>
          <p:cNvPr id="33817" name="Title 1"/>
          <p:cNvSpPr>
            <a:spLocks noGrp="1"/>
          </p:cNvSpPr>
          <p:nvPr>
            <p:ph type="title"/>
          </p:nvPr>
        </p:nvSpPr>
        <p:spPr bwMode="auto">
          <a:xfrm>
            <a:off x="35496" y="53752"/>
            <a:ext cx="9028549"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altLang="en-US" sz="3200" dirty="0"/>
              <a:t>Approach:  risk analysis or risk-based decision making</a:t>
            </a:r>
            <a:br>
              <a:rPr lang="en-GB" altLang="en-US" sz="3200" dirty="0"/>
            </a:br>
            <a:r>
              <a:rPr lang="en-GB" altLang="en-US" sz="3200" dirty="0"/>
              <a:t>Hazards vs Risk</a:t>
            </a:r>
            <a:br>
              <a:rPr lang="en-GB" altLang="en-US" sz="3200" dirty="0"/>
            </a:br>
            <a:br>
              <a:rPr lang="en-GB" altLang="en-US" sz="3200" dirty="0"/>
            </a:br>
            <a:endParaRPr lang="en-GB" altLang="en-US" sz="3200" dirty="0"/>
          </a:p>
        </p:txBody>
      </p:sp>
      <p:sp>
        <p:nvSpPr>
          <p:cNvPr id="3" name="Content Placeholder 2">
            <a:extLst>
              <a:ext uri="{FF2B5EF4-FFF2-40B4-BE49-F238E27FC236}">
                <a16:creationId xmlns:a16="http://schemas.microsoft.com/office/drawing/2014/main" id="{44A001D6-CDBB-4088-8706-D88C7D669B5A}"/>
              </a:ext>
            </a:extLst>
          </p:cNvPr>
          <p:cNvSpPr>
            <a:spLocks noGrp="1"/>
          </p:cNvSpPr>
          <p:nvPr>
            <p:ph sz="quarter" idx="10"/>
          </p:nvPr>
        </p:nvSpPr>
        <p:spPr/>
        <p:txBody>
          <a:bodyPr/>
          <a:lstStyle/>
          <a:p>
            <a:endParaRPr lang="en-US"/>
          </a:p>
        </p:txBody>
      </p:sp>
    </p:spTree>
    <p:extLst>
      <p:ext uri="{BB962C8B-B14F-4D97-AF65-F5344CB8AC3E}">
        <p14:creationId xmlns:p14="http://schemas.microsoft.com/office/powerpoint/2010/main" val="2121896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1745"/>
            <a:ext cx="9144000" cy="2599183"/>
          </a:xfrm>
          <a:prstGeom prst="rect">
            <a:avLst/>
          </a:prstGeom>
        </p:spPr>
        <p:txBody>
          <a:bodyPr>
            <a:normAutofit/>
          </a:bodyPr>
          <a:lstStyle/>
          <a:p>
            <a:pPr algn="ctr"/>
            <a:r>
              <a:rPr lang="en-GB" altLang="en-US" sz="4200" b="1" dirty="0">
                <a:latin typeface="+mn-lt"/>
                <a:ea typeface="MS PGothic" pitchFamily="34" charset="-128"/>
              </a:rPr>
              <a:t>Pork value chain and safety in Vietnam: from research to interventions</a:t>
            </a:r>
          </a:p>
        </p:txBody>
      </p:sp>
      <p:pic>
        <p:nvPicPr>
          <p:cNvPr id="7" name="Picture 6" descr="http://media.tinmoi.vn/2012/03/18/66_7_1332004947_21_thitlon_634675966064370000.jpg">
            <a:extLst>
              <a:ext uri="{FF2B5EF4-FFF2-40B4-BE49-F238E27FC236}">
                <a16:creationId xmlns:a16="http://schemas.microsoft.com/office/drawing/2014/main" id="{645EB98E-2E08-4044-A448-B6AF8B2A90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871" y="3501007"/>
            <a:ext cx="3135609" cy="253049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794753B-360A-449D-9ED8-7475A567DD6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t="36626" r="12276" b="-19037"/>
          <a:stretch/>
        </p:blipFill>
        <p:spPr>
          <a:xfrm>
            <a:off x="395536" y="3429000"/>
            <a:ext cx="1944216" cy="3247255"/>
          </a:xfrm>
          <a:prstGeom prst="rect">
            <a:avLst/>
          </a:prstGeom>
        </p:spPr>
      </p:pic>
      <p:pic>
        <p:nvPicPr>
          <p:cNvPr id="12" name="Picture 11">
            <a:extLst>
              <a:ext uri="{FF2B5EF4-FFF2-40B4-BE49-F238E27FC236}">
                <a16:creationId xmlns:a16="http://schemas.microsoft.com/office/drawing/2014/main" id="{E6753747-840E-4FC8-8E86-3790BFE9C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3205" y="3492463"/>
            <a:ext cx="2754899" cy="2658613"/>
          </a:xfrm>
          <a:prstGeom prst="rect">
            <a:avLst/>
          </a:prstGeom>
        </p:spPr>
      </p:pic>
    </p:spTree>
    <p:extLst>
      <p:ext uri="{BB962C8B-B14F-4D97-AF65-F5344CB8AC3E}">
        <p14:creationId xmlns:p14="http://schemas.microsoft.com/office/powerpoint/2010/main" val="2823871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0"/>
            <a:ext cx="8579296" cy="1124744"/>
          </a:xfrm>
        </p:spPr>
        <p:txBody>
          <a:bodyPr/>
          <a:lstStyle/>
          <a:p>
            <a:pPr algn="l"/>
            <a:r>
              <a:rPr lang="en-GB" sz="3500" dirty="0">
                <a:solidFill>
                  <a:schemeClr val="bg1"/>
                </a:solidFill>
              </a:rPr>
              <a:t>Issue of pork value chain and food safety in Vietnam</a:t>
            </a:r>
          </a:p>
        </p:txBody>
      </p:sp>
      <p:sp>
        <p:nvSpPr>
          <p:cNvPr id="2" name="Rectangle 1"/>
          <p:cNvSpPr/>
          <p:nvPr/>
        </p:nvSpPr>
        <p:spPr>
          <a:xfrm>
            <a:off x="179512" y="1484784"/>
            <a:ext cx="6552728" cy="4524315"/>
          </a:xfrm>
          <a:prstGeom prst="rect">
            <a:avLst/>
          </a:prstGeom>
        </p:spPr>
        <p:txBody>
          <a:bodyPr wrap="square">
            <a:spAutoFit/>
          </a:bodyPr>
          <a:lstStyle/>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Large pig production</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 (30 million heads) mainly produced by 2.5 </a:t>
            </a:r>
            <a:r>
              <a:rPr kumimoji="0" lang="en-GB" sz="2400" b="0" i="0" u="none" strike="noStrike" kern="1200" cap="none" spc="0" normalizeH="0" baseline="0" noProof="0" dirty="0" err="1">
                <a:ln>
                  <a:noFill/>
                </a:ln>
                <a:solidFill>
                  <a:prstClr val="black"/>
                </a:solidFill>
                <a:effectLst/>
                <a:uLnTx/>
                <a:uFillTx/>
                <a:latin typeface="Calibri"/>
                <a:ea typeface="ＭＳ Ｐゴシック" pitchFamily="4" charset="-128"/>
                <a:cs typeface="Arial" charset="0"/>
              </a:rPr>
              <a:t>mio</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 small scale farms (70%)</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Pork is the main ASF (60%) </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in Vietnamese diet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“fresh” pork </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preferred</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Food safety among the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most pressing issues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 more important than education or health care</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Modern food safety legislation but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weak enforcement</a:t>
            </a:r>
            <a:endPar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endParaRP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Risk perception towards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chemical hazards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 is important, issue of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risk communication</a:t>
            </a: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Food exports relatively well managed but </a:t>
            </a:r>
            <a:r>
              <a:rPr kumimoji="0" lang="en-US" sz="2400" b="1"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deficits in domestic markets.</a:t>
            </a:r>
          </a:p>
        </p:txBody>
      </p:sp>
      <p:pic>
        <p:nvPicPr>
          <p:cNvPr id="6" name="Picture 4" descr="ANd9GcTPcNBrqrzNKwM5PgqRZyQ9p4VOo1dzfSlytHNnApJKePpqLpB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4221997"/>
            <a:ext cx="1872208" cy="24046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01D46DB-DE4F-4869-98C0-3EE40B29BB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887630" y="1804850"/>
            <a:ext cx="2281507" cy="1872208"/>
          </a:xfrm>
          <a:prstGeom prst="rect">
            <a:avLst/>
          </a:prstGeom>
        </p:spPr>
      </p:pic>
      <p:sp>
        <p:nvSpPr>
          <p:cNvPr id="3" name="TextBox 2">
            <a:extLst>
              <a:ext uri="{FF2B5EF4-FFF2-40B4-BE49-F238E27FC236}">
                <a16:creationId xmlns:a16="http://schemas.microsoft.com/office/drawing/2014/main" id="{6381CF54-14FF-4D43-BB37-25EF41E7B989}"/>
              </a:ext>
            </a:extLst>
          </p:cNvPr>
          <p:cNvSpPr txBox="1"/>
          <p:nvPr/>
        </p:nvSpPr>
        <p:spPr bwMode="auto">
          <a:xfrm>
            <a:off x="4427984" y="6444622"/>
            <a:ext cx="2808312" cy="45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Arial" charset="0"/>
              </a:rPr>
              <a:t>Nguyen-Viet et al, 2017</a:t>
            </a:r>
          </a:p>
        </p:txBody>
      </p:sp>
    </p:spTree>
    <p:extLst>
      <p:ext uri="{BB962C8B-B14F-4D97-AF65-F5344CB8AC3E}">
        <p14:creationId xmlns:p14="http://schemas.microsoft.com/office/powerpoint/2010/main" val="408261460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G:\sampling pictures\Sinh-All\141206-141128_Field\IMG_2455.JPG">
            <a:extLst>
              <a:ext uri="{FF2B5EF4-FFF2-40B4-BE49-F238E27FC236}">
                <a16:creationId xmlns:a16="http://schemas.microsoft.com/office/drawing/2014/main" id="{EE36ACC5-4FD3-46AB-A3C8-241575467A3C}"/>
              </a:ext>
            </a:extLst>
          </p:cNvPr>
          <p:cNvPicPr>
            <a:picLocks noChangeAspect="1" noChangeArrowheads="1"/>
          </p:cNvPicPr>
          <p:nvPr/>
        </p:nvPicPr>
        <p:blipFill>
          <a:blip r:embed="rId2" cstate="print"/>
          <a:srcRect/>
          <a:stretch>
            <a:fillRect/>
          </a:stretch>
        </p:blipFill>
        <p:spPr bwMode="auto">
          <a:xfrm>
            <a:off x="0" y="276793"/>
            <a:ext cx="4327107" cy="2948520"/>
          </a:xfrm>
          <a:prstGeom prst="rect">
            <a:avLst/>
          </a:prstGeom>
          <a:noFill/>
        </p:spPr>
      </p:pic>
      <p:pic>
        <p:nvPicPr>
          <p:cNvPr id="8" name="Picture 2" descr="G:\sampling pictures\stage 3\Văn Giang\IMG_20141113_035959.jpg">
            <a:extLst>
              <a:ext uri="{FF2B5EF4-FFF2-40B4-BE49-F238E27FC236}">
                <a16:creationId xmlns:a16="http://schemas.microsoft.com/office/drawing/2014/main" id="{C03D8074-0990-4E0E-A176-CE532399238A}"/>
              </a:ext>
            </a:extLst>
          </p:cNvPr>
          <p:cNvPicPr>
            <a:picLocks noChangeAspect="1" noChangeArrowheads="1"/>
          </p:cNvPicPr>
          <p:nvPr/>
        </p:nvPicPr>
        <p:blipFill>
          <a:blip r:embed="rId3" cstate="print"/>
          <a:srcRect l="14063" r="18281" b="13889"/>
          <a:stretch>
            <a:fillRect/>
          </a:stretch>
        </p:blipFill>
        <p:spPr bwMode="auto">
          <a:xfrm>
            <a:off x="4644008" y="230191"/>
            <a:ext cx="4464432" cy="3030683"/>
          </a:xfrm>
          <a:prstGeom prst="rect">
            <a:avLst/>
          </a:prstGeom>
          <a:noFill/>
        </p:spPr>
      </p:pic>
      <p:pic>
        <p:nvPicPr>
          <p:cNvPr id="6" name="Picture 4" descr="photo 1.JPG">
            <a:extLst>
              <a:ext uri="{FF2B5EF4-FFF2-40B4-BE49-F238E27FC236}">
                <a16:creationId xmlns:a16="http://schemas.microsoft.com/office/drawing/2014/main" id="{42D04DF4-35C3-4BDD-95BB-E5A93ACD5B2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891" y="3720463"/>
            <a:ext cx="2611568" cy="27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267589D1-6A32-4C38-A221-4EC2EBB9F5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4555" y="3645024"/>
            <a:ext cx="2487925" cy="282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040AE667-8975-41A5-956E-F32A89D12E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4354" y="3685950"/>
            <a:ext cx="3055306" cy="2948520"/>
          </a:xfrm>
          <a:prstGeom prst="rect">
            <a:avLst/>
          </a:prstGeom>
        </p:spPr>
      </p:pic>
    </p:spTree>
    <p:extLst>
      <p:ext uri="{BB962C8B-B14F-4D97-AF65-F5344CB8AC3E}">
        <p14:creationId xmlns:p14="http://schemas.microsoft.com/office/powerpoint/2010/main" val="3656080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9" name="Title 3"/>
          <p:cNvSpPr txBox="1">
            <a:spLocks/>
          </p:cNvSpPr>
          <p:nvPr/>
        </p:nvSpPr>
        <p:spPr bwMode="auto">
          <a:xfrm>
            <a:off x="457200" y="76200"/>
            <a:ext cx="861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pitchFamily="34" charset="0"/>
              </a:defRPr>
            </a:lvl1pPr>
            <a:lvl2pPr>
              <a:defRPr sz="2800">
                <a:solidFill>
                  <a:schemeClr val="tx1"/>
                </a:solidFill>
                <a:latin typeface="Arial" pitchFamily="34" charset="0"/>
              </a:defRPr>
            </a:lvl2pPr>
            <a:lvl3pPr>
              <a:defRPr sz="2400">
                <a:solidFill>
                  <a:schemeClr val="tx1"/>
                </a:solidFill>
                <a:latin typeface="Arial" pitchFamily="34" charset="0"/>
              </a:defRPr>
            </a:lvl3pPr>
            <a:lvl4pPr>
              <a:defRPr sz="2000">
                <a:solidFill>
                  <a:schemeClr val="tx1"/>
                </a:solidFill>
                <a:latin typeface="Arial" pitchFamily="34" charset="0"/>
              </a:defRPr>
            </a:lvl4pPr>
            <a:lvl5pPr>
              <a:defRPr sz="2000">
                <a:solidFill>
                  <a:schemeClr val="tx1"/>
                </a:solidFill>
                <a:latin typeface="Arial" pitchFamily="34" charset="0"/>
              </a:defRPr>
            </a:lvl5pPr>
            <a:lvl6pPr eaLnBrk="0" hangingPunct="0">
              <a:defRPr sz="2000">
                <a:solidFill>
                  <a:schemeClr val="tx1"/>
                </a:solidFill>
                <a:latin typeface="Arial" pitchFamily="34" charset="0"/>
              </a:defRPr>
            </a:lvl6pPr>
            <a:lvl7pPr eaLnBrk="0" hangingPunct="0">
              <a:defRPr sz="2000">
                <a:solidFill>
                  <a:schemeClr val="tx1"/>
                </a:solidFill>
                <a:latin typeface="Arial" pitchFamily="34" charset="0"/>
              </a:defRPr>
            </a:lvl7pPr>
            <a:lvl8pPr eaLnBrk="0" hangingPunct="0">
              <a:defRPr sz="2000">
                <a:solidFill>
                  <a:schemeClr val="tx1"/>
                </a:solidFill>
                <a:latin typeface="Arial" pitchFamily="34" charset="0"/>
              </a:defRPr>
            </a:lvl8pPr>
            <a:lvl9pPr eaLnBrk="0" hangingPunct="0">
              <a:defRPr sz="2000">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3500" b="1" i="0" u="none" strike="noStrike" kern="1200" cap="none" spc="0" normalizeH="0" baseline="0" noProof="0" dirty="0">
              <a:ln>
                <a:noFill/>
              </a:ln>
              <a:solidFill>
                <a:srgbClr val="FFFFFF"/>
              </a:solidFill>
              <a:effectLst/>
              <a:uLnTx/>
              <a:uFillTx/>
              <a:latin typeface="Calibri"/>
              <a:ea typeface="ＭＳ Ｐゴシック" pitchFamily="4" charset="-128"/>
              <a:cs typeface="Arial" charset="0"/>
            </a:endParaRPr>
          </a:p>
        </p:txBody>
      </p:sp>
      <p:pic>
        <p:nvPicPr>
          <p:cNvPr id="16410" name="Picture 6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5225" y="2780120"/>
            <a:ext cx="1696410" cy="135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79388" y="1268760"/>
            <a:ext cx="8964612" cy="1400383"/>
          </a:xfrm>
          <a:prstGeom prst="rect">
            <a:avLst/>
          </a:prstGeom>
        </p:spPr>
        <p:txBody>
          <a:bodyPr>
            <a:spAutoFit/>
          </a:bodyPr>
          <a:lstStyle/>
          <a:p>
            <a:pPr marL="0" marR="0" lvl="0" indent="0" algn="l" defTabSz="914400" rtl="0" eaLnBrk="1" fontAlgn="base" latinLnBrk="0" hangingPunct="1">
              <a:lnSpc>
                <a:spcPct val="100000"/>
              </a:lnSpc>
              <a:spcBef>
                <a:spcPts val="1200"/>
              </a:spcBef>
              <a:spcAft>
                <a:spcPts val="60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Microbial and Chemical Risk Assessment </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000" b="0" i="1"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Salmonella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risk pathways developed for producers, slaughterhouse and consumers, </a:t>
            </a: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quantitative microbial risk assessment (QMRA) risk for consumer</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Chemical risk assessment: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antibiotic residues, banned chemicals, heavy metals</a:t>
            </a:r>
            <a:endPar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Arial" charset="0"/>
            </a:endParaRPr>
          </a:p>
        </p:txBody>
      </p:sp>
      <p:sp>
        <p:nvSpPr>
          <p:cNvPr id="3" name="Title 2"/>
          <p:cNvSpPr>
            <a:spLocks noGrp="1"/>
          </p:cNvSpPr>
          <p:nvPr>
            <p:ph type="title"/>
          </p:nvPr>
        </p:nvSpPr>
        <p:spPr>
          <a:xfrm>
            <a:off x="457200" y="0"/>
            <a:ext cx="8686800" cy="1143000"/>
          </a:xfrm>
        </p:spPr>
        <p:txBody>
          <a:bodyPr/>
          <a:lstStyle/>
          <a:p>
            <a:pPr algn="ctr"/>
            <a:r>
              <a:rPr lang="en-US" altLang="en-US" dirty="0">
                <a:solidFill>
                  <a:srgbClr val="FFFFFF"/>
                </a:solidFill>
              </a:rPr>
              <a:t>PigRISK: Pork safety in Vietnam (2012-2017)</a:t>
            </a:r>
            <a:endParaRPr lang="en-US" dirty="0"/>
          </a:p>
        </p:txBody>
      </p:sp>
      <p:grpSp>
        <p:nvGrpSpPr>
          <p:cNvPr id="31" name="Group 26"/>
          <p:cNvGrpSpPr>
            <a:grpSpLocks/>
          </p:cNvGrpSpPr>
          <p:nvPr/>
        </p:nvGrpSpPr>
        <p:grpSpPr bwMode="auto">
          <a:xfrm>
            <a:off x="931862" y="4194199"/>
            <a:ext cx="7550150" cy="563563"/>
            <a:chOff x="-627" y="0"/>
            <a:chExt cx="51721" cy="3616"/>
          </a:xfrm>
        </p:grpSpPr>
        <p:sp>
          <p:nvSpPr>
            <p:cNvPr id="32" name="Freeform 5"/>
            <p:cNvSpPr>
              <a:spLocks/>
            </p:cNvSpPr>
            <p:nvPr/>
          </p:nvSpPr>
          <p:spPr bwMode="auto">
            <a:xfrm>
              <a:off x="-627" y="0"/>
              <a:ext cx="11644"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60000 65536"/>
                <a:gd name="T13" fmla="*/ 0 60000 65536"/>
                <a:gd name="T14" fmla="*/ 0 60000 65536"/>
                <a:gd name="T15" fmla="*/ 0 60000 65536"/>
                <a:gd name="T16" fmla="*/ 0 60000 65536"/>
                <a:gd name="T17" fmla="*/ 0 60000 65536"/>
                <a:gd name="T18" fmla="*/ 0 w 1256448"/>
                <a:gd name="T19" fmla="*/ 0 h 469306"/>
                <a:gd name="T20" fmla="*/ 1256448 w 1256448"/>
                <a:gd name="T21" fmla="*/ 469306 h 469306"/>
              </a:gdLst>
              <a:ahLst/>
              <a:cxnLst>
                <a:cxn ang="T12">
                  <a:pos x="T0" y="T1"/>
                </a:cxn>
                <a:cxn ang="T13">
                  <a:pos x="T2" y="T3"/>
                </a:cxn>
                <a:cxn ang="T14">
                  <a:pos x="T4" y="T5"/>
                </a:cxn>
                <a:cxn ang="T15">
                  <a:pos x="T6" y="T7"/>
                </a:cxn>
                <a:cxn ang="T16">
                  <a:pos x="T8" y="T9"/>
                </a:cxn>
                <a:cxn ang="T17">
                  <a:pos x="T10" y="T11"/>
                </a:cxn>
              </a:cxnLst>
              <a:rect l="T18" t="T19" r="T20" b="T21"/>
              <a:pathLst>
                <a:path w="1256448" h="469306">
                  <a:moveTo>
                    <a:pt x="0" y="0"/>
                  </a:moveTo>
                  <a:lnTo>
                    <a:pt x="1021795" y="0"/>
                  </a:lnTo>
                  <a:lnTo>
                    <a:pt x="1256448" y="234653"/>
                  </a:lnTo>
                  <a:lnTo>
                    <a:pt x="1021795" y="469306"/>
                  </a:lnTo>
                  <a:lnTo>
                    <a:pt x="0" y="469306"/>
                  </a:lnTo>
                  <a:lnTo>
                    <a:pt x="0" y="0"/>
                  </a:lnTo>
                  <a:close/>
                </a:path>
              </a:pathLst>
            </a:custGeom>
            <a:solidFill>
              <a:srgbClr val="C0504D"/>
            </a:solidFill>
            <a:ln w="25400">
              <a:solidFill>
                <a:srgbClr val="FFFFFF"/>
              </a:solidFill>
              <a:miter lim="800000"/>
              <a:headEnd/>
              <a:tailEnd/>
            </a:ln>
          </p:spPr>
          <p:txBody>
            <a:bodyPr lIns="69342" tIns="34671" rIns="134662"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Farm</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3" name="Freeform 3"/>
            <p:cNvSpPr>
              <a:spLocks/>
            </p:cNvSpPr>
            <p:nvPr/>
          </p:nvSpPr>
          <p:spPr bwMode="auto">
            <a:xfrm>
              <a:off x="7340" y="0"/>
              <a:ext cx="15321"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9BBB59"/>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Transportation to SH</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4" name="Freeform 4"/>
            <p:cNvSpPr>
              <a:spLocks/>
            </p:cNvSpPr>
            <p:nvPr/>
          </p:nvSpPr>
          <p:spPr bwMode="auto">
            <a:xfrm>
              <a:off x="19240"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8064A2"/>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Slaughterhouse</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5" name="Rectangle 42"/>
            <p:cNvSpPr>
              <a:spLocks noChangeArrowheads="1"/>
            </p:cNvSpPr>
            <p:nvPr/>
          </p:nvSpPr>
          <p:spPr bwMode="auto">
            <a:xfrm>
              <a:off x="38495" y="0"/>
              <a:ext cx="12599" cy="3470"/>
            </a:xfrm>
            <a:prstGeom prst="rect">
              <a:avLst/>
            </a:prstGeom>
            <a:solidFill>
              <a:srgbClr val="622423"/>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00"/>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Consumers</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9" name="Freeform 5"/>
            <p:cNvSpPr>
              <a:spLocks/>
            </p:cNvSpPr>
            <p:nvPr/>
          </p:nvSpPr>
          <p:spPr bwMode="auto">
            <a:xfrm>
              <a:off x="29527"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4BACC6"/>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Retailer</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grpSp>
      <p:sp>
        <p:nvSpPr>
          <p:cNvPr id="40" name="Down Arrow 39"/>
          <p:cNvSpPr/>
          <p:nvPr/>
        </p:nvSpPr>
        <p:spPr>
          <a:xfrm>
            <a:off x="1331912"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1" name="Rectangle 40"/>
          <p:cNvSpPr/>
          <p:nvPr/>
        </p:nvSpPr>
        <p:spPr>
          <a:xfrm>
            <a:off x="144016" y="5453087"/>
            <a:ext cx="3637409"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Feed in bags, remaining feeds at the cages, environment</a:t>
            </a:r>
          </a:p>
        </p:txBody>
      </p:sp>
      <p:sp>
        <p:nvSpPr>
          <p:cNvPr id="42" name="Down Arrow 41"/>
          <p:cNvSpPr/>
          <p:nvPr/>
        </p:nvSpPr>
        <p:spPr>
          <a:xfrm>
            <a:off x="6032500"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3" name="Rectangle 42"/>
          <p:cNvSpPr/>
          <p:nvPr/>
        </p:nvSpPr>
        <p:spPr>
          <a:xfrm>
            <a:off x="5694362"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Pork</a:t>
            </a:r>
          </a:p>
        </p:txBody>
      </p:sp>
      <p:sp>
        <p:nvSpPr>
          <p:cNvPr id="46" name="Rectangle 45"/>
          <p:cNvSpPr/>
          <p:nvPr/>
        </p:nvSpPr>
        <p:spPr>
          <a:xfrm>
            <a:off x="3968750"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Liver</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Kidney</a:t>
            </a:r>
          </a:p>
        </p:txBody>
      </p:sp>
      <p:sp>
        <p:nvSpPr>
          <p:cNvPr id="47" name="Down Arrow 46"/>
          <p:cNvSpPr/>
          <p:nvPr/>
        </p:nvSpPr>
        <p:spPr>
          <a:xfrm>
            <a:off x="4454525"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9" name="Rounded Rectangle 48"/>
          <p:cNvSpPr/>
          <p:nvPr/>
        </p:nvSpPr>
        <p:spPr>
          <a:xfrm>
            <a:off x="3844925" y="5353074"/>
            <a:ext cx="3298825" cy="884238"/>
          </a:xfrm>
          <a:prstGeom prst="roundRect">
            <a:avLst/>
          </a:prstGeom>
          <a:noFill/>
        </p:spPr>
        <p:style>
          <a:lnRef idx="2">
            <a:schemeClr val="accent2"/>
          </a:lnRef>
          <a:fillRef idx="1">
            <a:schemeClr val="lt1"/>
          </a:fillRef>
          <a:effectRef idx="0">
            <a:schemeClr val="accent2"/>
          </a:effectRef>
          <a:fontRef idx="minor">
            <a:schemeClr val="dk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mn-cs"/>
            </a:endParaRPr>
          </a:p>
        </p:txBody>
      </p:sp>
      <p:pic>
        <p:nvPicPr>
          <p:cNvPr id="50" name="Picture 4" descr="photo 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8750" y="2753643"/>
            <a:ext cx="1070792" cy="142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3" descr="photo 4.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9697" y="2857535"/>
            <a:ext cx="1044983" cy="131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7288088" y="5458559"/>
            <a:ext cx="1855912"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Consumption survey</a:t>
            </a:r>
          </a:p>
        </p:txBody>
      </p:sp>
      <p:sp>
        <p:nvSpPr>
          <p:cNvPr id="23" name="Rectangle 2">
            <a:extLst>
              <a:ext uri="{FF2B5EF4-FFF2-40B4-BE49-F238E27FC236}">
                <a16:creationId xmlns:a16="http://schemas.microsoft.com/office/drawing/2014/main" id="{78B70C7A-6CE6-4A1E-B19F-9E5313B49460}"/>
              </a:ext>
            </a:extLst>
          </p:cNvPr>
          <p:cNvSpPr>
            <a:spLocks noChangeArrowheads="1"/>
          </p:cNvSpPr>
          <p:nvPr/>
        </p:nvSpPr>
        <p:spPr bwMode="auto">
          <a:xfrm>
            <a:off x="0" y="-81880"/>
            <a:ext cx="9144000" cy="1143000"/>
          </a:xfrm>
          <a:prstGeom prst="rect">
            <a:avLst/>
          </a:prstGeom>
          <a:solidFill>
            <a:srgbClr val="66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0" i="0" u="none" strike="noStrike" kern="1200" cap="none" spc="0" normalizeH="0" baseline="0" noProof="0" dirty="0" err="1">
                <a:ln>
                  <a:noFill/>
                </a:ln>
                <a:solidFill>
                  <a:prstClr val="white"/>
                </a:solidFill>
                <a:effectLst/>
                <a:uLnTx/>
                <a:uFillTx/>
                <a:latin typeface="Optima"/>
                <a:ea typeface="MS PGothic" pitchFamily="34" charset="-128"/>
                <a:cs typeface="Arial" charset="0"/>
              </a:rPr>
              <a:t>PigRISK</a:t>
            </a:r>
            <a:r>
              <a:rPr kumimoji="0" lang="en-GB" altLang="en-US" sz="2400" b="0" i="0" u="none" strike="noStrike" kern="1200" cap="none" spc="0" normalizeH="0" baseline="0" noProof="0" dirty="0">
                <a:ln>
                  <a:noFill/>
                </a:ln>
                <a:solidFill>
                  <a:prstClr val="white"/>
                </a:solidFill>
                <a:effectLst/>
                <a:uLnTx/>
                <a:uFillTx/>
                <a:latin typeface="Optima"/>
                <a:ea typeface="MS PGothic" pitchFamily="34" charset="-128"/>
                <a:cs typeface="Arial" charset="0"/>
              </a:rPr>
              <a:t> project (2012-2017)</a:t>
            </a:r>
            <a:endParaRPr kumimoji="0" lang="en-AU" altLang="en-US" sz="2400" b="0" i="1"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1" i="0"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rPr>
              <a:t>Food safety risk assessment along the pork value chain</a:t>
            </a:r>
            <a:r>
              <a:rPr kumimoji="0" lang="en-GB" altLang="en-US" sz="2200" b="0" i="0" u="none" strike="noStrike" kern="1200" cap="none" spc="0" normalizeH="0" baseline="0" noProof="0" dirty="0">
                <a:ln>
                  <a:noFill/>
                </a:ln>
                <a:solidFill>
                  <a:prstClr val="black"/>
                </a:solidFill>
                <a:effectLst/>
                <a:uLnTx/>
                <a:uFillTx/>
                <a:latin typeface="Optima"/>
                <a:ea typeface="MS PGothic" pitchFamily="34" charset="-128"/>
                <a:cs typeface="Arial" charset="0"/>
              </a:rPr>
              <a:t> </a:t>
            </a:r>
          </a:p>
        </p:txBody>
      </p:sp>
      <p:sp>
        <p:nvSpPr>
          <p:cNvPr id="24" name="TextBox 23">
            <a:extLst>
              <a:ext uri="{FF2B5EF4-FFF2-40B4-BE49-F238E27FC236}">
                <a16:creationId xmlns:a16="http://schemas.microsoft.com/office/drawing/2014/main" id="{5FDDF628-12BE-4981-A39B-A7126A034BAC}"/>
              </a:ext>
            </a:extLst>
          </p:cNvPr>
          <p:cNvSpPr txBox="1"/>
          <p:nvPr/>
        </p:nvSpPr>
        <p:spPr bwMode="auto">
          <a:xfrm>
            <a:off x="6276624" y="6421978"/>
            <a:ext cx="2808312" cy="45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Arial" charset="0"/>
              </a:rPr>
              <a:t>Sinh Dang et al, 2017</a:t>
            </a:r>
          </a:p>
        </p:txBody>
      </p:sp>
    </p:spTree>
    <p:extLst>
      <p:ext uri="{BB962C8B-B14F-4D97-AF65-F5344CB8AC3E}">
        <p14:creationId xmlns:p14="http://schemas.microsoft.com/office/powerpoint/2010/main" val="487701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414404100"/>
              </p:ext>
            </p:extLst>
          </p:nvPr>
        </p:nvGraphicFramePr>
        <p:xfrm>
          <a:off x="467544" y="1124744"/>
          <a:ext cx="7992889" cy="4118493"/>
        </p:xfrm>
        <a:graphic>
          <a:graphicData uri="http://schemas.openxmlformats.org/drawingml/2006/table">
            <a:tbl>
              <a:tblPr firstRow="1" firstCol="1" bandRow="1">
                <a:tableStyleId>{0E3FDE45-AF77-4B5C-9715-49D594BDF05E}</a:tableStyleId>
              </a:tblPr>
              <a:tblGrid>
                <a:gridCol w="2624655">
                  <a:extLst>
                    <a:ext uri="{9D8B030D-6E8A-4147-A177-3AD203B41FA5}">
                      <a16:colId xmlns:a16="http://schemas.microsoft.com/office/drawing/2014/main" val="20000"/>
                    </a:ext>
                  </a:extLst>
                </a:gridCol>
                <a:gridCol w="2624655">
                  <a:extLst>
                    <a:ext uri="{9D8B030D-6E8A-4147-A177-3AD203B41FA5}">
                      <a16:colId xmlns:a16="http://schemas.microsoft.com/office/drawing/2014/main" val="20001"/>
                    </a:ext>
                  </a:extLst>
                </a:gridCol>
                <a:gridCol w="2743579">
                  <a:extLst>
                    <a:ext uri="{9D8B030D-6E8A-4147-A177-3AD203B41FA5}">
                      <a16:colId xmlns:a16="http://schemas.microsoft.com/office/drawing/2014/main" val="20002"/>
                    </a:ext>
                  </a:extLst>
                </a:gridCol>
              </a:tblGrid>
              <a:tr h="295045">
                <a:tc>
                  <a:txBody>
                    <a:bodyPr/>
                    <a:lstStyle/>
                    <a:p>
                      <a:pPr marL="0" marR="0">
                        <a:lnSpc>
                          <a:spcPct val="107000"/>
                        </a:lnSpc>
                        <a:spcBef>
                          <a:spcPts val="0"/>
                        </a:spcBef>
                        <a:spcAft>
                          <a:spcPts val="0"/>
                        </a:spcAft>
                      </a:pPr>
                      <a:r>
                        <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Actor </a:t>
                      </a:r>
                    </a:p>
                  </a:txBody>
                  <a:tcPr marL="51435" marR="51435" marT="0" marB="0" anchor="ctr"/>
                </a:tc>
                <a:tc>
                  <a:txBody>
                    <a:bodyPr/>
                    <a:lstStyle/>
                    <a:p>
                      <a:pPr marL="0" marR="0">
                        <a:lnSpc>
                          <a:spcPct val="107000"/>
                        </a:lnSpc>
                        <a:spcBef>
                          <a:spcPts val="0"/>
                        </a:spcBef>
                        <a:spcAft>
                          <a:spcPts val="0"/>
                        </a:spcAft>
                      </a:pPr>
                      <a:r>
                        <a:rPr lang="en-US" sz="2000" dirty="0">
                          <a:effectLst/>
                        </a:rPr>
                        <a:t>Sample type</a:t>
                      </a:r>
                      <a:endPar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7000"/>
                        </a:lnSpc>
                        <a:spcBef>
                          <a:spcPts val="0"/>
                        </a:spcBef>
                        <a:spcAft>
                          <a:spcPts val="0"/>
                        </a:spcAft>
                      </a:pPr>
                      <a:r>
                        <a:rPr lang="en-US" sz="2000" dirty="0" err="1">
                          <a:effectLst/>
                        </a:rPr>
                        <a:t>Prev</a:t>
                      </a:r>
                      <a:r>
                        <a:rPr lang="en-US" sz="2000" dirty="0">
                          <a:effectLst/>
                        </a:rPr>
                        <a:t> (%)</a:t>
                      </a:r>
                      <a:endPar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0"/>
                  </a:ext>
                </a:extLst>
              </a:tr>
              <a:tr h="465952">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Drink-FA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19.4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1"/>
                  </a:ext>
                </a:extLst>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Floor</a:t>
                      </a:r>
                      <a:r>
                        <a:rPr lang="en-US" sz="2000" b="0" baseline="0" dirty="0">
                          <a:effectLst/>
                        </a:rPr>
                        <a:t> </a:t>
                      </a:r>
                      <a:r>
                        <a:rPr lang="en-US" sz="2000" b="0" dirty="0">
                          <a:effectLst/>
                        </a:rPr>
                        <a:t>Swab-FA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a:effectLst/>
                        </a:rPr>
                        <a:t>36.1</a:t>
                      </a:r>
                      <a:endParaRPr lang="en-US" sz="20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2"/>
                  </a:ext>
                </a:extLst>
              </a:tr>
              <a:tr h="432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Producer</a:t>
                      </a:r>
                    </a:p>
                  </a:txBody>
                  <a:tcPr marL="51435" marR="51435" marT="0" marB="0" anchor="ctr"/>
                </a:tc>
                <a:tc>
                  <a:txBody>
                    <a:bodyPr/>
                    <a:lstStyle/>
                    <a:p>
                      <a:pPr marL="0" marR="0">
                        <a:lnSpc>
                          <a:spcPct val="100000"/>
                        </a:lnSpc>
                        <a:spcBef>
                          <a:spcPts val="0"/>
                        </a:spcBef>
                        <a:spcAft>
                          <a:spcPts val="0"/>
                        </a:spcAft>
                      </a:pPr>
                      <a:r>
                        <a:rPr lang="en-US" sz="2000" b="0" dirty="0">
                          <a:effectLst/>
                        </a:rPr>
                        <a:t>Waste Water-FA</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a:effectLst/>
                        </a:rPr>
                        <a:t>38.9</a:t>
                      </a:r>
                      <a:endParaRPr lang="en-US" sz="20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3"/>
                  </a:ext>
                </a:extLst>
              </a:tr>
              <a:tr h="465874">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err="1">
                          <a:effectLst/>
                        </a:rPr>
                        <a:t>CarcassM</a:t>
                      </a:r>
                      <a:r>
                        <a:rPr lang="en-US" sz="2000" b="0" dirty="0">
                          <a:effectLst/>
                        </a:rPr>
                        <a:t> Swab</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38.9</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4"/>
                  </a:ext>
                </a:extLst>
              </a:tr>
              <a:tr h="379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Feces</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33.6</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5"/>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Mesenteric LN</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35.6</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6"/>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err="1">
                          <a:effectLst/>
                        </a:rPr>
                        <a:t>SwabFlo</a:t>
                      </a:r>
                      <a:r>
                        <a:rPr lang="en-US" sz="2000" b="0" dirty="0">
                          <a:effectLst/>
                        </a:rPr>
                        <a:t>-SH</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22.4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7"/>
                  </a:ext>
                </a:extLst>
              </a:tr>
              <a:tr h="4422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Slaughter house </a:t>
                      </a:r>
                    </a:p>
                  </a:txBody>
                  <a:tcPr marL="51435" marR="51435" marT="0" marB="0" anchor="ctr"/>
                </a:tc>
                <a:tc>
                  <a:txBody>
                    <a:bodyPr/>
                    <a:lstStyle/>
                    <a:p>
                      <a:pPr marL="0" marR="0">
                        <a:lnSpc>
                          <a:spcPct val="100000"/>
                        </a:lnSpc>
                        <a:spcBef>
                          <a:spcPts val="0"/>
                        </a:spcBef>
                        <a:spcAft>
                          <a:spcPts val="0"/>
                        </a:spcAft>
                      </a:pPr>
                      <a:r>
                        <a:rPr lang="en-US" sz="2000" b="0" dirty="0">
                          <a:effectLst/>
                        </a:rPr>
                        <a:t>Water-SH</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20.4</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8"/>
                  </a:ext>
                </a:extLst>
              </a:tr>
              <a:tr h="243098">
                <a:tc>
                  <a:txBody>
                    <a:bodyPr/>
                    <a:lstStyle/>
                    <a:p>
                      <a:pPr marL="0" marR="0">
                        <a:lnSpc>
                          <a:spcPct val="100000"/>
                        </a:lnSpc>
                        <a:spcBef>
                          <a:spcPts val="0"/>
                        </a:spcBef>
                        <a:spcAft>
                          <a:spcPts val="0"/>
                        </a:spcAft>
                      </a:pPr>
                      <a:r>
                        <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Market</a:t>
                      </a:r>
                    </a:p>
                  </a:txBody>
                  <a:tcPr marL="51435" marR="51435" marT="0" marB="0" anchor="ctr"/>
                </a:tc>
                <a:tc>
                  <a:txBody>
                    <a:bodyPr/>
                    <a:lstStyle/>
                    <a:p>
                      <a:pPr marL="0" marR="0">
                        <a:lnSpc>
                          <a:spcPct val="100000"/>
                        </a:lnSpc>
                        <a:spcBef>
                          <a:spcPts val="0"/>
                        </a:spcBef>
                        <a:spcAft>
                          <a:spcPts val="0"/>
                        </a:spcAft>
                      </a:pPr>
                      <a:r>
                        <a:rPr lang="en-US" sz="2000" b="0" dirty="0">
                          <a:effectLst/>
                        </a:rPr>
                        <a:t>Overall</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tc>
                  <a:txBody>
                    <a:bodyPr/>
                    <a:lstStyle/>
                    <a:p>
                      <a:pPr marL="0" marR="0" algn="ctr">
                        <a:lnSpc>
                          <a:spcPct val="100000"/>
                        </a:lnSpc>
                        <a:spcBef>
                          <a:spcPts val="0"/>
                        </a:spcBef>
                        <a:spcAft>
                          <a:spcPts val="0"/>
                        </a:spcAft>
                      </a:pPr>
                      <a:r>
                        <a:rPr lang="en-US" sz="2000" b="0" dirty="0">
                          <a:effectLst/>
                        </a:rPr>
                        <a:t>34.1</a:t>
                      </a:r>
                      <a:endParaRPr lang="en-US" sz="20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9"/>
                  </a:ext>
                </a:extLst>
              </a:tr>
            </a:tbl>
          </a:graphicData>
        </a:graphic>
      </p:graphicFrame>
      <p:sp>
        <p:nvSpPr>
          <p:cNvPr id="3" name="Title 2"/>
          <p:cNvSpPr>
            <a:spLocks noGrp="1"/>
          </p:cNvSpPr>
          <p:nvPr>
            <p:ph type="title" idx="4294967295"/>
          </p:nvPr>
        </p:nvSpPr>
        <p:spPr>
          <a:xfrm>
            <a:off x="0" y="0"/>
            <a:ext cx="8229600" cy="1143000"/>
          </a:xfrm>
          <a:prstGeom prst="rect">
            <a:avLst/>
          </a:prstGeom>
        </p:spPr>
        <p:txBody>
          <a:bodyPr/>
          <a:lstStyle/>
          <a:p>
            <a:pPr algn="ctr"/>
            <a:r>
              <a:rPr lang="en-US" sz="3500" b="1" dirty="0">
                <a:solidFill>
                  <a:schemeClr val="bg1"/>
                </a:solidFill>
              </a:rPr>
              <a:t>PigRISK -  microbial contamination</a:t>
            </a:r>
            <a:endParaRPr lang="en-US" sz="3500" dirty="0">
              <a:solidFill>
                <a:schemeClr val="bg1"/>
              </a:solidFill>
            </a:endParaRPr>
          </a:p>
        </p:txBody>
      </p:sp>
      <p:sp>
        <p:nvSpPr>
          <p:cNvPr id="4" name="TextBox 3">
            <a:extLst>
              <a:ext uri="{FF2B5EF4-FFF2-40B4-BE49-F238E27FC236}">
                <a16:creationId xmlns:a16="http://schemas.microsoft.com/office/drawing/2014/main" id="{9DF05ED7-0385-4392-972E-5ABB6D788411}"/>
              </a:ext>
            </a:extLst>
          </p:cNvPr>
          <p:cNvSpPr txBox="1"/>
          <p:nvPr/>
        </p:nvSpPr>
        <p:spPr bwMode="auto">
          <a:xfrm>
            <a:off x="0" y="5943365"/>
            <a:ext cx="2483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Dang Xuan Sinh et al, 2019</a:t>
            </a:r>
          </a:p>
        </p:txBody>
      </p:sp>
      <p:pic>
        <p:nvPicPr>
          <p:cNvPr id="2" name="Picture 1">
            <a:extLst>
              <a:ext uri="{FF2B5EF4-FFF2-40B4-BE49-F238E27FC236}">
                <a16:creationId xmlns:a16="http://schemas.microsoft.com/office/drawing/2014/main" id="{9015B977-86E5-4679-A5B9-E40249466C96}"/>
              </a:ext>
            </a:extLst>
          </p:cNvPr>
          <p:cNvPicPr>
            <a:picLocks noChangeAspect="1"/>
          </p:cNvPicPr>
          <p:nvPr/>
        </p:nvPicPr>
        <p:blipFill>
          <a:blip r:embed="rId2"/>
          <a:stretch>
            <a:fillRect/>
          </a:stretch>
        </p:blipFill>
        <p:spPr>
          <a:xfrm>
            <a:off x="4355976" y="5244568"/>
            <a:ext cx="4322690" cy="1613431"/>
          </a:xfrm>
          <a:prstGeom prst="rect">
            <a:avLst/>
          </a:prstGeom>
        </p:spPr>
      </p:pic>
    </p:spTree>
    <p:extLst>
      <p:ext uri="{BB962C8B-B14F-4D97-AF65-F5344CB8AC3E}">
        <p14:creationId xmlns:p14="http://schemas.microsoft.com/office/powerpoint/2010/main" val="2419415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251520" y="60956"/>
            <a:ext cx="6825952" cy="1143000"/>
          </a:xfrm>
          <a:prstGeom prst="rect">
            <a:avLst/>
          </a:prstGeom>
        </p:spPr>
        <p:txBody>
          <a:bodyPr/>
          <a:lstStyle/>
          <a:p>
            <a:r>
              <a:rPr lang="en-US" sz="3500" dirty="0">
                <a:solidFill>
                  <a:schemeClr val="bg1"/>
                </a:solidFill>
                <a:latin typeface="+mn-lt"/>
              </a:rPr>
              <a:t>Risk assessment</a:t>
            </a:r>
          </a:p>
        </p:txBody>
      </p:sp>
      <p:sp>
        <p:nvSpPr>
          <p:cNvPr id="5" name="Rectangle 4"/>
          <p:cNvSpPr/>
          <p:nvPr/>
        </p:nvSpPr>
        <p:spPr>
          <a:xfrm>
            <a:off x="-36512" y="4941168"/>
            <a:ext cx="8411029" cy="67710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The annual incidence of foodborne salmonellosis in the Asian region including Vietnam was 1% (range 0.2-7%) (</a:t>
            </a:r>
            <a:r>
              <a:rPr kumimoji="0" lang="en-US" sz="1900" b="0" i="0" u="none" strike="noStrike" kern="1200" cap="none" spc="0" normalizeH="0" baseline="0" noProof="0" dirty="0" err="1">
                <a:ln>
                  <a:noFill/>
                </a:ln>
                <a:solidFill>
                  <a:prstClr val="black"/>
                </a:solidFill>
                <a:effectLst/>
                <a:uLnTx/>
                <a:uFillTx/>
                <a:latin typeface="Calibri"/>
                <a:ea typeface="ＭＳ Ｐゴシック" pitchFamily="4" charset="-128"/>
                <a:cs typeface="Arial" charset="0"/>
                <a:hlinkClick r:id="rId2" action="ppaction://hlinkfile" tooltip="Havelaar, 2015 #50"/>
              </a:rPr>
              <a:t>Havelaar</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hlinkClick r:id="rId2" action="ppaction://hlinkfile" tooltip="Havelaar, 2015 #50"/>
              </a:rPr>
              <a:t> 2015</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a:t>
            </a:r>
          </a:p>
        </p:txBody>
      </p:sp>
      <p:graphicFrame>
        <p:nvGraphicFramePr>
          <p:cNvPr id="9" name="Table 8"/>
          <p:cNvGraphicFramePr>
            <a:graphicFrameLocks noGrp="1"/>
          </p:cNvGraphicFramePr>
          <p:nvPr/>
        </p:nvGraphicFramePr>
        <p:xfrm>
          <a:off x="22983" y="1699156"/>
          <a:ext cx="7620000" cy="3166393"/>
        </p:xfrm>
        <a:graphic>
          <a:graphicData uri="http://schemas.openxmlformats.org/drawingml/2006/table">
            <a:tbl>
              <a:tblPr firstRow="1" firstCol="1" bandRow="1">
                <a:tableStyleId>{9D7B26C5-4107-4FEC-AEDC-1716B250A1EF}</a:tableStyleId>
              </a:tblPr>
              <a:tblGrid>
                <a:gridCol w="3919492">
                  <a:extLst>
                    <a:ext uri="{9D8B030D-6E8A-4147-A177-3AD203B41FA5}">
                      <a16:colId xmlns:a16="http://schemas.microsoft.com/office/drawing/2014/main" val="20000"/>
                    </a:ext>
                  </a:extLst>
                </a:gridCol>
                <a:gridCol w="3700508">
                  <a:extLst>
                    <a:ext uri="{9D8B030D-6E8A-4147-A177-3AD203B41FA5}">
                      <a16:colId xmlns:a16="http://schemas.microsoft.com/office/drawing/2014/main" val="20001"/>
                    </a:ext>
                  </a:extLst>
                </a:gridCol>
              </a:tblGrid>
              <a:tr h="609600">
                <a:tc>
                  <a:txBody>
                    <a:bodyPr/>
                    <a:lstStyle/>
                    <a:p>
                      <a:pPr marL="0" marR="0" algn="ctr">
                        <a:lnSpc>
                          <a:spcPct val="100000"/>
                        </a:lnSpc>
                        <a:spcBef>
                          <a:spcPts val="0"/>
                        </a:spcBef>
                        <a:spcAft>
                          <a:spcPts val="0"/>
                        </a:spcAft>
                      </a:pPr>
                      <a:r>
                        <a:rPr lang="en-US" sz="1800" dirty="0">
                          <a:effectLst/>
                        </a:rPr>
                        <a:t>Age and gender groups</a:t>
                      </a:r>
                      <a:endParaRPr lang="en-US" sz="240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Estimated annual salmonellosis incidence rate (Mean (90% CI)) (%)</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0"/>
                  </a:ext>
                </a:extLst>
              </a:tr>
              <a:tr h="518601">
                <a:tc>
                  <a:txBody>
                    <a:bodyPr/>
                    <a:lstStyle/>
                    <a:p>
                      <a:pPr marL="0" marR="0" indent="127000" algn="ctr">
                        <a:lnSpc>
                          <a:spcPct val="100000"/>
                        </a:lnSpc>
                        <a:spcBef>
                          <a:spcPts val="0"/>
                        </a:spcBef>
                        <a:spcAft>
                          <a:spcPts val="0"/>
                        </a:spcAft>
                      </a:pPr>
                      <a:r>
                        <a:rPr lang="en-US" sz="1800" b="0" dirty="0">
                          <a:effectLst/>
                        </a:rPr>
                        <a:t>Children (under 5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11.18 (0 – 45.05)</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1"/>
                  </a:ext>
                </a:extLst>
              </a:tr>
              <a:tr h="482389">
                <a:tc>
                  <a:txBody>
                    <a:bodyPr/>
                    <a:lstStyle/>
                    <a:p>
                      <a:pPr marL="0" marR="0" indent="127000" algn="ctr">
                        <a:lnSpc>
                          <a:spcPct val="100000"/>
                        </a:lnSpc>
                        <a:spcBef>
                          <a:spcPts val="0"/>
                        </a:spcBef>
                        <a:spcAft>
                          <a:spcPts val="0"/>
                        </a:spcAft>
                      </a:pPr>
                      <a:r>
                        <a:rPr lang="en-US" sz="1800" b="0" dirty="0">
                          <a:effectLst/>
                        </a:rPr>
                        <a:t>Adult female (6-60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a:effectLst/>
                        </a:rPr>
                        <a:t>16.41 (0.01 – 53.86)</a:t>
                      </a:r>
                      <a:endParaRPr lang="en-US" sz="240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518601">
                <a:tc>
                  <a:txBody>
                    <a:bodyPr/>
                    <a:lstStyle/>
                    <a:p>
                      <a:pPr marL="0" marR="0" indent="127000" algn="ctr">
                        <a:lnSpc>
                          <a:spcPct val="100000"/>
                        </a:lnSpc>
                        <a:spcBef>
                          <a:spcPts val="0"/>
                        </a:spcBef>
                        <a:spcAft>
                          <a:spcPts val="0"/>
                        </a:spcAft>
                      </a:pPr>
                      <a:r>
                        <a:rPr lang="en-US" sz="1800" b="0" dirty="0">
                          <a:effectLst/>
                        </a:rPr>
                        <a:t>Adult male (6-60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19.29 (0.04 – 59.06)</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3"/>
                  </a:ext>
                </a:extLst>
              </a:tr>
              <a:tr h="518601">
                <a:tc>
                  <a:txBody>
                    <a:bodyPr/>
                    <a:lstStyle/>
                    <a:p>
                      <a:pPr marL="0" marR="0" indent="127000" algn="ctr">
                        <a:lnSpc>
                          <a:spcPct val="100000"/>
                        </a:lnSpc>
                        <a:spcBef>
                          <a:spcPts val="0"/>
                        </a:spcBef>
                        <a:spcAft>
                          <a:spcPts val="0"/>
                        </a:spcAft>
                      </a:pPr>
                      <a:r>
                        <a:rPr lang="en-US" sz="1800" b="0" dirty="0">
                          <a:effectLst/>
                        </a:rPr>
                        <a:t>Elder (over 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20.41 (0.09 – 60.76)</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4"/>
                  </a:ext>
                </a:extLst>
              </a:tr>
              <a:tr h="518601">
                <a:tc>
                  <a:txBody>
                    <a:bodyPr/>
                    <a:lstStyle/>
                    <a:p>
                      <a:pPr marL="0" marR="0" algn="ctr">
                        <a:lnSpc>
                          <a:spcPct val="100000"/>
                        </a:lnSpc>
                        <a:spcBef>
                          <a:spcPts val="0"/>
                        </a:spcBef>
                        <a:spcAft>
                          <a:spcPts val="0"/>
                        </a:spcAft>
                      </a:pPr>
                      <a:r>
                        <a:rPr lang="en-US" sz="2000" dirty="0">
                          <a:effectLst/>
                        </a:rPr>
                        <a:t>Overall</a:t>
                      </a:r>
                      <a:endParaRPr lang="en-US" sz="200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2000" b="1" dirty="0">
                          <a:effectLst/>
                        </a:rPr>
                        <a:t>17.7 (0.89 – 45.96)</a:t>
                      </a:r>
                      <a:endParaRPr lang="en-US" sz="2000" b="1" dirty="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5"/>
                  </a:ext>
                </a:extLst>
              </a:tr>
            </a:tbl>
          </a:graphicData>
        </a:graphic>
      </p:graphicFrame>
      <p:sp>
        <p:nvSpPr>
          <p:cNvPr id="6" name="TextBox 5"/>
          <p:cNvSpPr txBox="1"/>
          <p:nvPr/>
        </p:nvSpPr>
        <p:spPr bwMode="auto">
          <a:xfrm>
            <a:off x="395536" y="6522367"/>
            <a:ext cx="51845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Dang Xuan Sinh et al, 2017, Hanh Tran et al, 2017</a:t>
            </a:r>
          </a:p>
        </p:txBody>
      </p:sp>
      <p:sp>
        <p:nvSpPr>
          <p:cNvPr id="2" name="TextBox 1">
            <a:extLst>
              <a:ext uri="{FF2B5EF4-FFF2-40B4-BE49-F238E27FC236}">
                <a16:creationId xmlns:a16="http://schemas.microsoft.com/office/drawing/2014/main" id="{7C5BBB9C-75C6-41DB-A73B-6E04CEDC147B}"/>
              </a:ext>
            </a:extLst>
          </p:cNvPr>
          <p:cNvSpPr txBox="1"/>
          <p:nvPr/>
        </p:nvSpPr>
        <p:spPr bwMode="auto">
          <a:xfrm>
            <a:off x="251520" y="1196752"/>
            <a:ext cx="7704856"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ts val="32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a:ea typeface="+mn-ea"/>
                <a:cs typeface="Arial" charset="0"/>
              </a:rPr>
              <a:t>QMRA for salmonellosis</a:t>
            </a:r>
            <a:endParaRPr kumimoji="0" lang="en-US" sz="3000" b="0" i="0" u="none" strike="noStrike" kern="1200" cap="none" spc="0" normalizeH="0" baseline="0" noProof="0" dirty="0">
              <a:ln>
                <a:noFill/>
              </a:ln>
              <a:solidFill>
                <a:prstClr val="black"/>
              </a:solidFill>
              <a:effectLst/>
              <a:uLnTx/>
              <a:uFillTx/>
              <a:latin typeface="Calibri"/>
              <a:ea typeface="+mn-ea"/>
              <a:cs typeface="Arial" charset="0"/>
            </a:endParaRPr>
          </a:p>
        </p:txBody>
      </p:sp>
      <p:sp>
        <p:nvSpPr>
          <p:cNvPr id="8" name="TextBox 7">
            <a:extLst>
              <a:ext uri="{FF2B5EF4-FFF2-40B4-BE49-F238E27FC236}">
                <a16:creationId xmlns:a16="http://schemas.microsoft.com/office/drawing/2014/main" id="{018D5DCF-5F5E-405E-8020-320553E9E6EA}"/>
              </a:ext>
            </a:extLst>
          </p:cNvPr>
          <p:cNvSpPr txBox="1"/>
          <p:nvPr/>
        </p:nvSpPr>
        <p:spPr bwMode="auto">
          <a:xfrm>
            <a:off x="226368" y="5747744"/>
            <a:ext cx="7704856" cy="5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ts val="32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a:ea typeface="+mn-ea"/>
                <a:cs typeface="Arial" charset="0"/>
              </a:rPr>
              <a:t>Chemical risk assessment: minimal risks</a:t>
            </a:r>
            <a:endParaRPr kumimoji="0" lang="en-US" sz="3000" b="0" i="0" u="none" strike="noStrike" kern="1200" cap="none" spc="0" normalizeH="0" baseline="0" noProof="0" dirty="0">
              <a:ln>
                <a:noFill/>
              </a:ln>
              <a:solidFill>
                <a:prstClr val="black"/>
              </a:solidFill>
              <a:effectLst/>
              <a:uLnTx/>
              <a:uFillTx/>
              <a:latin typeface="Calibri"/>
              <a:ea typeface="+mn-ea"/>
              <a:cs typeface="Arial" charset="0"/>
            </a:endParaRPr>
          </a:p>
        </p:txBody>
      </p:sp>
      <p:pic>
        <p:nvPicPr>
          <p:cNvPr id="7" name="Picture 6">
            <a:extLst>
              <a:ext uri="{FF2B5EF4-FFF2-40B4-BE49-F238E27FC236}">
                <a16:creationId xmlns:a16="http://schemas.microsoft.com/office/drawing/2014/main" id="{B731C909-528D-455F-8CD6-D694FB47E3A8}"/>
              </a:ext>
            </a:extLst>
          </p:cNvPr>
          <p:cNvPicPr>
            <a:picLocks noChangeAspect="1"/>
          </p:cNvPicPr>
          <p:nvPr/>
        </p:nvPicPr>
        <p:blipFill>
          <a:blip r:embed="rId3"/>
          <a:stretch>
            <a:fillRect/>
          </a:stretch>
        </p:blipFill>
        <p:spPr>
          <a:xfrm>
            <a:off x="5431073" y="404664"/>
            <a:ext cx="3749439" cy="871411"/>
          </a:xfrm>
          <a:prstGeom prst="rect">
            <a:avLst/>
          </a:prstGeom>
        </p:spPr>
      </p:pic>
    </p:spTree>
    <p:extLst>
      <p:ext uri="{BB962C8B-B14F-4D97-AF65-F5344CB8AC3E}">
        <p14:creationId xmlns:p14="http://schemas.microsoft.com/office/powerpoint/2010/main" val="2142826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Economic impact of food borne diseases</a:t>
            </a:r>
            <a:endParaRPr lang="en-US" dirty="0"/>
          </a:p>
        </p:txBody>
      </p:sp>
      <p:sp>
        <p:nvSpPr>
          <p:cNvPr id="18437" name="Content Placeholder 2"/>
          <p:cNvSpPr>
            <a:spLocks noGrp="1"/>
          </p:cNvSpPr>
          <p:nvPr>
            <p:ph sz="quarter" idx="10"/>
          </p:nvPr>
        </p:nvSpPr>
        <p:spPr>
          <a:xfrm>
            <a:off x="21407" y="1268760"/>
            <a:ext cx="9122593" cy="5184576"/>
          </a:xfrm>
        </p:spPr>
        <p:txBody>
          <a:bodyPr/>
          <a:lstStyle/>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r>
              <a:rPr lang="en-US" sz="2500" dirty="0"/>
              <a:t>Costs per treatment episode and per hospitalization day for foodborne diarrhea case were US$ 106.9 and US$ 33.6 respectively. </a:t>
            </a:r>
          </a:p>
          <a:p>
            <a:pPr marL="457200" indent="-457200">
              <a:lnSpc>
                <a:spcPct val="100000"/>
              </a:lnSpc>
              <a:spcBef>
                <a:spcPct val="0"/>
              </a:spcBef>
              <a:buFont typeface="Arial" panose="020B0604020202020204" pitchFamily="34" charset="0"/>
              <a:buChar char="•"/>
            </a:pPr>
            <a:r>
              <a:rPr lang="en-US" sz="2500" dirty="0"/>
              <a:t>51.3%: Indirect cost (costs of times to patient, their relatives due to the patient’s illness) </a:t>
            </a:r>
          </a:p>
          <a:p>
            <a:pPr marL="457200" indent="-457200">
              <a:lnSpc>
                <a:spcPct val="100000"/>
              </a:lnSpc>
              <a:spcBef>
                <a:spcPct val="0"/>
              </a:spcBef>
              <a:buFont typeface="Arial" panose="020B0604020202020204" pitchFamily="34" charset="0"/>
              <a:buChar char="•"/>
            </a:pPr>
            <a:r>
              <a:rPr lang="en-US" sz="2500" dirty="0"/>
              <a:t>33.8%: Direct medical costs </a:t>
            </a:r>
          </a:p>
          <a:p>
            <a:pPr marL="457200" indent="-457200">
              <a:lnSpc>
                <a:spcPct val="100000"/>
              </a:lnSpc>
              <a:spcBef>
                <a:spcPct val="0"/>
              </a:spcBef>
              <a:buFont typeface="Arial" panose="020B0604020202020204" pitchFamily="34" charset="0"/>
              <a:buChar char="•"/>
            </a:pPr>
            <a:r>
              <a:rPr lang="en-US" sz="2500" dirty="0"/>
              <a:t>14.9%: Direct non-medical costs (patient and their relatives)</a:t>
            </a:r>
            <a:endParaRPr lang="en-US" altLang="en-US" sz="2500" dirty="0">
              <a:cs typeface="Times New Roman" pitchFamily="18" charset="0"/>
            </a:endParaRPr>
          </a:p>
        </p:txBody>
      </p:sp>
      <p:pic>
        <p:nvPicPr>
          <p:cNvPr id="3" name="Picture 2"/>
          <p:cNvPicPr>
            <a:picLocks noChangeAspect="1"/>
          </p:cNvPicPr>
          <p:nvPr/>
        </p:nvPicPr>
        <p:blipFill>
          <a:blip r:embed="rId2"/>
          <a:stretch>
            <a:fillRect/>
          </a:stretch>
        </p:blipFill>
        <p:spPr>
          <a:xfrm>
            <a:off x="3165626" y="692696"/>
            <a:ext cx="5976786" cy="2088232"/>
          </a:xfrm>
          <a:prstGeom prst="rect">
            <a:avLst/>
          </a:prstGeom>
          <a:ln>
            <a:solidFill>
              <a:schemeClr val="tx1"/>
            </a:solidFill>
          </a:ln>
        </p:spPr>
      </p:pic>
      <p:sp>
        <p:nvSpPr>
          <p:cNvPr id="5" name="TextBox 4"/>
          <p:cNvSpPr txBox="1"/>
          <p:nvPr/>
        </p:nvSpPr>
        <p:spPr bwMode="auto">
          <a:xfrm>
            <a:off x="5724128" y="6453336"/>
            <a:ext cx="34563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Hoang Van Minh et al, 2015, JKMS</a:t>
            </a:r>
          </a:p>
        </p:txBody>
      </p:sp>
    </p:spTree>
    <p:extLst>
      <p:ext uri="{BB962C8B-B14F-4D97-AF65-F5344CB8AC3E}">
        <p14:creationId xmlns:p14="http://schemas.microsoft.com/office/powerpoint/2010/main" val="192670732"/>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4000" dirty="0"/>
              <a:t>Outline</a:t>
            </a:r>
          </a:p>
        </p:txBody>
      </p:sp>
      <p:sp>
        <p:nvSpPr>
          <p:cNvPr id="4" name="Content Placeholder 3">
            <a:extLst>
              <a:ext uri="{FF2B5EF4-FFF2-40B4-BE49-F238E27FC236}">
                <a16:creationId xmlns:a16="http://schemas.microsoft.com/office/drawing/2014/main" id="{CE3B2FD7-F171-4343-B86B-B7291715B6FB}"/>
              </a:ext>
            </a:extLst>
          </p:cNvPr>
          <p:cNvSpPr>
            <a:spLocks noGrp="1"/>
          </p:cNvSpPr>
          <p:nvPr>
            <p:ph sz="quarter" idx="10"/>
          </p:nvPr>
        </p:nvSpPr>
        <p:spPr>
          <a:xfrm>
            <a:off x="1187624" y="3686002"/>
            <a:ext cx="7245490" cy="2654334"/>
          </a:xfrm>
          <a:solidFill>
            <a:srgbClr val="DDDDDD"/>
          </a:solidFill>
        </p:spPr>
        <p:txBody>
          <a:bodyPr/>
          <a:lstStyle/>
          <a:p>
            <a:pPr marL="457200" indent="-457200">
              <a:lnSpc>
                <a:spcPct val="100000"/>
              </a:lnSpc>
              <a:buFont typeface="Arial" panose="020B0604020202020204" pitchFamily="34" charset="0"/>
              <a:buChar char="•"/>
            </a:pPr>
            <a:r>
              <a:rPr lang="en-US" dirty="0"/>
              <a:t>ILRI and Food systems</a:t>
            </a:r>
          </a:p>
          <a:p>
            <a:pPr marL="457200" indent="-457200">
              <a:lnSpc>
                <a:spcPct val="100000"/>
              </a:lnSpc>
              <a:buFont typeface="Arial" panose="020B0604020202020204" pitchFamily="34" charset="0"/>
              <a:buChar char="•"/>
            </a:pPr>
            <a:r>
              <a:rPr lang="en-US" dirty="0"/>
              <a:t>Food safety in LMICs including environmental health</a:t>
            </a:r>
          </a:p>
          <a:p>
            <a:pPr marL="457200" indent="-457200">
              <a:lnSpc>
                <a:spcPct val="100000"/>
              </a:lnSpc>
              <a:buFont typeface="Arial" panose="020B0604020202020204" pitchFamily="34" charset="0"/>
              <a:buChar char="•"/>
            </a:pPr>
            <a:r>
              <a:rPr lang="en-US" dirty="0"/>
              <a:t>Capacity building and policy translation</a:t>
            </a:r>
          </a:p>
        </p:txBody>
      </p:sp>
      <p:pic>
        <p:nvPicPr>
          <p:cNvPr id="2" name="Picture 1">
            <a:extLst>
              <a:ext uri="{FF2B5EF4-FFF2-40B4-BE49-F238E27FC236}">
                <a16:creationId xmlns:a16="http://schemas.microsoft.com/office/drawing/2014/main" id="{DE0FBB5F-3817-4EC3-ADFA-EE4F1FA3B09E}"/>
              </a:ext>
            </a:extLst>
          </p:cNvPr>
          <p:cNvPicPr>
            <a:picLocks noChangeAspect="1"/>
          </p:cNvPicPr>
          <p:nvPr/>
        </p:nvPicPr>
        <p:blipFill>
          <a:blip r:embed="rId2"/>
          <a:stretch>
            <a:fillRect/>
          </a:stretch>
        </p:blipFill>
        <p:spPr>
          <a:xfrm>
            <a:off x="-6920" y="692696"/>
            <a:ext cx="9150920" cy="2623318"/>
          </a:xfrm>
          <a:prstGeom prst="rect">
            <a:avLst/>
          </a:prstGeom>
          <a:ln>
            <a:solidFill>
              <a:schemeClr val="accent1"/>
            </a:solidFill>
          </a:ln>
        </p:spPr>
      </p:pic>
    </p:spTree>
    <p:extLst>
      <p:ext uri="{BB962C8B-B14F-4D97-AF65-F5344CB8AC3E}">
        <p14:creationId xmlns:p14="http://schemas.microsoft.com/office/powerpoint/2010/main" val="5347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B896C-D4CE-4CF6-90A4-88228B3807AC}"/>
              </a:ext>
            </a:extLst>
          </p:cNvPr>
          <p:cNvSpPr>
            <a:spLocks noGrp="1"/>
          </p:cNvSpPr>
          <p:nvPr>
            <p:ph type="title"/>
          </p:nvPr>
        </p:nvSpPr>
        <p:spPr>
          <a:xfrm>
            <a:off x="304800" y="0"/>
            <a:ext cx="8839200" cy="1143000"/>
          </a:xfrm>
        </p:spPr>
        <p:txBody>
          <a:bodyPr/>
          <a:lstStyle/>
          <a:p>
            <a:r>
              <a:rPr lang="en-AU" sz="2500" b="1" dirty="0"/>
              <a:t>Serological prevalence and factors associated with human </a:t>
            </a:r>
            <a:r>
              <a:rPr lang="en-AU" sz="2500" b="1" dirty="0" err="1"/>
              <a:t>trichinellosis</a:t>
            </a:r>
            <a:r>
              <a:rPr lang="en-AU" sz="2500" b="1" dirty="0"/>
              <a:t> and cysticercosis in Hoa Binh Province, Northwest Vietnam</a:t>
            </a:r>
            <a:br>
              <a:rPr lang="en-AU" sz="2500" dirty="0"/>
            </a:br>
            <a:endParaRPr lang="en-US" sz="2500" dirty="0"/>
          </a:p>
        </p:txBody>
      </p:sp>
      <p:pic>
        <p:nvPicPr>
          <p:cNvPr id="6" name="Picture 6" descr="Image result for The Ministry of Economic Cooperation and Development (BMZ)">
            <a:extLst>
              <a:ext uri="{FF2B5EF4-FFF2-40B4-BE49-F238E27FC236}">
                <a16:creationId xmlns:a16="http://schemas.microsoft.com/office/drawing/2014/main" id="{38D0DA3E-1AE0-4DA0-BE0D-3B02B6B5800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774" t="18418" r="16447" b="15032"/>
          <a:stretch/>
        </p:blipFill>
        <p:spPr bwMode="auto">
          <a:xfrm>
            <a:off x="7784827" y="6448935"/>
            <a:ext cx="959844" cy="3179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BDDE8DA-D2D9-4BAE-B68E-82162AA888AA}"/>
              </a:ext>
            </a:extLst>
          </p:cNvPr>
          <p:cNvPicPr>
            <a:picLocks noChangeAspect="1"/>
          </p:cNvPicPr>
          <p:nvPr/>
        </p:nvPicPr>
        <p:blipFill>
          <a:blip r:embed="rId3" cstate="print">
            <a:clrChange>
              <a:clrFrom>
                <a:srgbClr val="FFFEF6"/>
              </a:clrFrom>
              <a:clrTo>
                <a:srgbClr val="FFFEF6">
                  <a:alpha val="0"/>
                </a:srgbClr>
              </a:clrTo>
            </a:clrChange>
            <a:duotone>
              <a:prstClr val="black"/>
              <a:srgbClr val="6E6044">
                <a:tint val="45000"/>
                <a:satMod val="400000"/>
              </a:srgbClr>
            </a:duotone>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89529" y="1219200"/>
            <a:ext cx="2401271" cy="1921017"/>
          </a:xfrm>
          <a:prstGeom prst="rect">
            <a:avLst/>
          </a:prstGeom>
        </p:spPr>
      </p:pic>
      <p:grpSp>
        <p:nvGrpSpPr>
          <p:cNvPr id="10" name="Group 9">
            <a:extLst>
              <a:ext uri="{FF2B5EF4-FFF2-40B4-BE49-F238E27FC236}">
                <a16:creationId xmlns:a16="http://schemas.microsoft.com/office/drawing/2014/main" id="{7B3E2CA3-E541-446E-821C-83CEE2F64396}"/>
              </a:ext>
            </a:extLst>
          </p:cNvPr>
          <p:cNvGrpSpPr/>
          <p:nvPr/>
        </p:nvGrpSpPr>
        <p:grpSpPr>
          <a:xfrm>
            <a:off x="118400" y="4343400"/>
            <a:ext cx="4671302" cy="1701650"/>
            <a:chOff x="484730" y="26851278"/>
            <a:chExt cx="7011677" cy="2803557"/>
          </a:xfrm>
        </p:grpSpPr>
        <p:pic>
          <p:nvPicPr>
            <p:cNvPr id="12" name="Graphic 11" descr="Man">
              <a:extLst>
                <a:ext uri="{FF2B5EF4-FFF2-40B4-BE49-F238E27FC236}">
                  <a16:creationId xmlns:a16="http://schemas.microsoft.com/office/drawing/2014/main" id="{FDF89CA2-C88C-4F2A-9C11-74946D6E0F3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20358" y="26857521"/>
              <a:ext cx="1025905" cy="1025908"/>
            </a:xfrm>
            <a:prstGeom prst="rect">
              <a:avLst/>
            </a:prstGeom>
          </p:spPr>
        </p:pic>
        <p:pic>
          <p:nvPicPr>
            <p:cNvPr id="13" name="Graphic 12" descr="Woman">
              <a:extLst>
                <a:ext uri="{FF2B5EF4-FFF2-40B4-BE49-F238E27FC236}">
                  <a16:creationId xmlns:a16="http://schemas.microsoft.com/office/drawing/2014/main" id="{7BB60182-7EC3-41FC-9FF4-FA39651B93E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828497" y="26857521"/>
              <a:ext cx="1025905" cy="1025908"/>
            </a:xfrm>
            <a:prstGeom prst="rect">
              <a:avLst/>
            </a:prstGeom>
          </p:spPr>
        </p:pic>
        <p:sp>
          <p:nvSpPr>
            <p:cNvPr id="14" name="TextBox 13">
              <a:extLst>
                <a:ext uri="{FF2B5EF4-FFF2-40B4-BE49-F238E27FC236}">
                  <a16:creationId xmlns:a16="http://schemas.microsoft.com/office/drawing/2014/main" id="{1C8F89AC-E3AE-4B59-80B3-7A5AAA1329B3}"/>
                </a:ext>
              </a:extLst>
            </p:cNvPr>
            <p:cNvSpPr txBox="1"/>
            <p:nvPr/>
          </p:nvSpPr>
          <p:spPr>
            <a:xfrm>
              <a:off x="484730" y="27069379"/>
              <a:ext cx="2989990" cy="55778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itchFamily="34" charset="0"/>
                  <a:ea typeface="+mn-ea"/>
                  <a:cs typeface="Arial" charset="0"/>
                </a:rPr>
                <a:t>Trichinellosis</a:t>
              </a:r>
            </a:p>
          </p:txBody>
        </p:sp>
        <p:pic>
          <p:nvPicPr>
            <p:cNvPr id="15" name="Graphic 14" descr="Man">
              <a:extLst>
                <a:ext uri="{FF2B5EF4-FFF2-40B4-BE49-F238E27FC236}">
                  <a16:creationId xmlns:a16="http://schemas.microsoft.com/office/drawing/2014/main" id="{8768FD1C-30D1-497A-A24D-C6A91A01E2C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620558" y="26857521"/>
              <a:ext cx="1025905" cy="1025908"/>
            </a:xfrm>
            <a:prstGeom prst="rect">
              <a:avLst/>
            </a:prstGeom>
          </p:spPr>
        </p:pic>
        <p:pic>
          <p:nvPicPr>
            <p:cNvPr id="16" name="Graphic 15" descr="Woman">
              <a:extLst>
                <a:ext uri="{FF2B5EF4-FFF2-40B4-BE49-F238E27FC236}">
                  <a16:creationId xmlns:a16="http://schemas.microsoft.com/office/drawing/2014/main" id="{6A39BD06-3A7C-4AAA-8A65-E0437EBB288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156982" y="26857521"/>
              <a:ext cx="1025905" cy="1025908"/>
            </a:xfrm>
            <a:prstGeom prst="rect">
              <a:avLst/>
            </a:prstGeom>
          </p:spPr>
        </p:pic>
        <p:pic>
          <p:nvPicPr>
            <p:cNvPr id="17" name="Graphic 16" descr="Man">
              <a:extLst>
                <a:ext uri="{FF2B5EF4-FFF2-40B4-BE49-F238E27FC236}">
                  <a16:creationId xmlns:a16="http://schemas.microsoft.com/office/drawing/2014/main" id="{96C40D88-1E45-4E10-9779-21A94F737E3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94847" y="26851278"/>
              <a:ext cx="1025905" cy="1025907"/>
            </a:xfrm>
            <a:prstGeom prst="rect">
              <a:avLst/>
            </a:prstGeom>
          </p:spPr>
        </p:pic>
        <p:pic>
          <p:nvPicPr>
            <p:cNvPr id="18" name="Graphic 17" descr="Man">
              <a:extLst>
                <a:ext uri="{FF2B5EF4-FFF2-40B4-BE49-F238E27FC236}">
                  <a16:creationId xmlns:a16="http://schemas.microsoft.com/office/drawing/2014/main" id="{D302CF8A-B844-4413-A3EE-235A4265F48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20358" y="28058962"/>
              <a:ext cx="1025905" cy="1025907"/>
            </a:xfrm>
            <a:prstGeom prst="rect">
              <a:avLst/>
            </a:prstGeom>
          </p:spPr>
        </p:pic>
        <p:pic>
          <p:nvPicPr>
            <p:cNvPr id="19" name="Graphic 18" descr="Woman">
              <a:extLst>
                <a:ext uri="{FF2B5EF4-FFF2-40B4-BE49-F238E27FC236}">
                  <a16:creationId xmlns:a16="http://schemas.microsoft.com/office/drawing/2014/main" id="{3BF14245-437F-4EC0-831A-846C63212BD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828497" y="28058962"/>
              <a:ext cx="1025905" cy="1025907"/>
            </a:xfrm>
            <a:prstGeom prst="rect">
              <a:avLst/>
            </a:prstGeom>
          </p:spPr>
        </p:pic>
        <p:sp>
          <p:nvSpPr>
            <p:cNvPr id="20" name="TextBox 19">
              <a:extLst>
                <a:ext uri="{FF2B5EF4-FFF2-40B4-BE49-F238E27FC236}">
                  <a16:creationId xmlns:a16="http://schemas.microsoft.com/office/drawing/2014/main" id="{8BD64864-549D-42F3-96D7-A86C9D1031AA}"/>
                </a:ext>
              </a:extLst>
            </p:cNvPr>
            <p:cNvSpPr txBox="1"/>
            <p:nvPr/>
          </p:nvSpPr>
          <p:spPr>
            <a:xfrm>
              <a:off x="484730" y="28270821"/>
              <a:ext cx="2989991" cy="55778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itchFamily="34" charset="0"/>
                  <a:ea typeface="+mn-ea"/>
                  <a:cs typeface="Arial" charset="0"/>
                </a:rPr>
                <a:t>Cysticercosis</a:t>
              </a:r>
            </a:p>
          </p:txBody>
        </p:sp>
        <p:pic>
          <p:nvPicPr>
            <p:cNvPr id="21" name="Graphic 20" descr="Man">
              <a:extLst>
                <a:ext uri="{FF2B5EF4-FFF2-40B4-BE49-F238E27FC236}">
                  <a16:creationId xmlns:a16="http://schemas.microsoft.com/office/drawing/2014/main" id="{4FF6761E-9E1E-4F8B-96C9-B809D1C5FA3A}"/>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620558" y="28058952"/>
              <a:ext cx="1025905" cy="1025907"/>
            </a:xfrm>
            <a:prstGeom prst="rect">
              <a:avLst/>
            </a:prstGeom>
          </p:spPr>
        </p:pic>
        <p:sp>
          <p:nvSpPr>
            <p:cNvPr id="22" name="Rectangle 21">
              <a:extLst>
                <a:ext uri="{FF2B5EF4-FFF2-40B4-BE49-F238E27FC236}">
                  <a16:creationId xmlns:a16="http://schemas.microsoft.com/office/drawing/2014/main" id="{7C71EFCD-860F-4D58-B9F3-B6BDFEB81EC3}"/>
                </a:ext>
              </a:extLst>
            </p:cNvPr>
            <p:cNvSpPr/>
            <p:nvPr/>
          </p:nvSpPr>
          <p:spPr>
            <a:xfrm>
              <a:off x="583286" y="29217272"/>
              <a:ext cx="297367" cy="297367"/>
            </a:xfrm>
            <a:prstGeom prst="rect">
              <a:avLst/>
            </a:prstGeom>
            <a:solidFill>
              <a:srgbClr val="7AA5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6B646DD1-F4A6-410A-8861-3C24977F4283}"/>
                </a:ext>
              </a:extLst>
            </p:cNvPr>
            <p:cNvSpPr txBox="1"/>
            <p:nvPr/>
          </p:nvSpPr>
          <p:spPr>
            <a:xfrm>
              <a:off x="906407" y="29100836"/>
              <a:ext cx="3461032" cy="553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itchFamily="34" charset="0"/>
                  <a:ea typeface="+mn-ea"/>
                  <a:cs typeface="Arial" charset="0"/>
                </a:rPr>
                <a:t>Positive case</a:t>
              </a:r>
            </a:p>
          </p:txBody>
        </p:sp>
        <p:sp>
          <p:nvSpPr>
            <p:cNvPr id="24" name="Rectangle 23">
              <a:extLst>
                <a:ext uri="{FF2B5EF4-FFF2-40B4-BE49-F238E27FC236}">
                  <a16:creationId xmlns:a16="http://schemas.microsoft.com/office/drawing/2014/main" id="{0B494735-FF54-4EEB-9E96-90CFC19BE2C7}"/>
                </a:ext>
              </a:extLst>
            </p:cNvPr>
            <p:cNvSpPr/>
            <p:nvPr/>
          </p:nvSpPr>
          <p:spPr>
            <a:xfrm>
              <a:off x="3705942" y="29215751"/>
              <a:ext cx="297367" cy="297367"/>
            </a:xfrm>
            <a:prstGeom prst="rect">
              <a:avLst/>
            </a:prstGeom>
            <a:solidFill>
              <a:srgbClr val="BDDE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E8E52D0E-A6D5-46E2-A746-4CBAED843A90}"/>
                </a:ext>
              </a:extLst>
            </p:cNvPr>
            <p:cNvSpPr txBox="1"/>
            <p:nvPr/>
          </p:nvSpPr>
          <p:spPr>
            <a:xfrm>
              <a:off x="4035375" y="29091295"/>
              <a:ext cx="3461032" cy="553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itchFamily="34" charset="0"/>
                  <a:ea typeface="+mn-ea"/>
                  <a:cs typeface="Arial" charset="0"/>
                </a:rPr>
                <a:t>Suspected case</a:t>
              </a:r>
            </a:p>
          </p:txBody>
        </p:sp>
      </p:grpSp>
      <p:pic>
        <p:nvPicPr>
          <p:cNvPr id="27" name="Picture 26">
            <a:extLst>
              <a:ext uri="{FF2B5EF4-FFF2-40B4-BE49-F238E27FC236}">
                <a16:creationId xmlns:a16="http://schemas.microsoft.com/office/drawing/2014/main" id="{9789BB0F-F135-491C-A8E8-A835D16C0866}"/>
              </a:ext>
            </a:extLst>
          </p:cNvPr>
          <p:cNvPicPr>
            <a:picLocks noChangeAspect="1"/>
          </p:cNvPicPr>
          <p:nvPr/>
        </p:nvPicPr>
        <p:blipFill>
          <a:blip r:embed="rId13"/>
          <a:stretch>
            <a:fillRect/>
          </a:stretch>
        </p:blipFill>
        <p:spPr>
          <a:xfrm>
            <a:off x="5334000" y="1407360"/>
            <a:ext cx="3317765" cy="2127123"/>
          </a:xfrm>
          <a:prstGeom prst="rect">
            <a:avLst/>
          </a:prstGeom>
        </p:spPr>
      </p:pic>
      <p:sp>
        <p:nvSpPr>
          <p:cNvPr id="28" name="TextBox 27">
            <a:extLst>
              <a:ext uri="{FF2B5EF4-FFF2-40B4-BE49-F238E27FC236}">
                <a16:creationId xmlns:a16="http://schemas.microsoft.com/office/drawing/2014/main" id="{9C2D2A21-E72E-4EBA-95A6-B120F6357AAB}"/>
              </a:ext>
            </a:extLst>
          </p:cNvPr>
          <p:cNvSpPr txBox="1"/>
          <p:nvPr/>
        </p:nvSpPr>
        <p:spPr>
          <a:xfrm>
            <a:off x="5259654" y="3638185"/>
            <a:ext cx="3731946" cy="338554"/>
          </a:xfrm>
          <a:prstGeom prst="rect">
            <a:avLst/>
          </a:prstGeom>
          <a:noFill/>
        </p:spPr>
        <p:txBody>
          <a:bodyPr wrap="square" rtlCol="0">
            <a:spAutoFit/>
          </a:bodyPr>
          <a:lstStyle/>
          <a:p>
            <a:pPr marL="3594100" marR="0" lvl="0" indent="-3594100" algn="l" defTabSz="914400" rtl="0" eaLnBrk="1" fontAlgn="base" latinLnBrk="0" hangingPunct="1">
              <a:lnSpc>
                <a:spcPct val="100000"/>
              </a:lnSpc>
              <a:spcBef>
                <a:spcPct val="0"/>
              </a:spcBef>
              <a:spcAft>
                <a:spcPct val="0"/>
              </a:spcAft>
              <a:buClrTx/>
              <a:buSzTx/>
              <a:buFontTx/>
              <a:buNone/>
              <a:tabLst/>
              <a:defRPr/>
            </a:pPr>
            <a:r>
              <a:rPr kumimoji="0" lang="en-AU" sz="1600" b="0" i="0" u="none" strike="noStrike" kern="1200" cap="none" spc="0" normalizeH="0" baseline="0" noProof="0" dirty="0">
                <a:ln>
                  <a:noFill/>
                </a:ln>
                <a:solidFill>
                  <a:prstClr val="black"/>
                </a:solidFill>
                <a:effectLst/>
                <a:uLnTx/>
                <a:uFillTx/>
                <a:latin typeface="Calibri" pitchFamily="34" charset="0"/>
                <a:ea typeface="+mn-ea"/>
                <a:cs typeface="Arial" charset="0"/>
              </a:rPr>
              <a:t>Knowledge of participants about diseases</a:t>
            </a:r>
          </a:p>
        </p:txBody>
      </p:sp>
      <p:pic>
        <p:nvPicPr>
          <p:cNvPr id="29" name="Picture 28">
            <a:extLst>
              <a:ext uri="{FF2B5EF4-FFF2-40B4-BE49-F238E27FC236}">
                <a16:creationId xmlns:a16="http://schemas.microsoft.com/office/drawing/2014/main" id="{E01DB61D-DAED-4324-8BD9-390B91F1C64F}"/>
              </a:ext>
            </a:extLst>
          </p:cNvPr>
          <p:cNvPicPr>
            <a:picLocks noChangeAspect="1"/>
          </p:cNvPicPr>
          <p:nvPr/>
        </p:nvPicPr>
        <p:blipFill>
          <a:blip r:embed="rId14"/>
          <a:stretch>
            <a:fillRect/>
          </a:stretch>
        </p:blipFill>
        <p:spPr>
          <a:xfrm>
            <a:off x="7709718" y="4330471"/>
            <a:ext cx="1385959" cy="1292214"/>
          </a:xfrm>
          <a:prstGeom prst="rect">
            <a:avLst/>
          </a:prstGeom>
        </p:spPr>
      </p:pic>
      <p:pic>
        <p:nvPicPr>
          <p:cNvPr id="30" name="Picture 29">
            <a:extLst>
              <a:ext uri="{FF2B5EF4-FFF2-40B4-BE49-F238E27FC236}">
                <a16:creationId xmlns:a16="http://schemas.microsoft.com/office/drawing/2014/main" id="{541B7C46-EBE9-4374-8B0B-3A03624CA610}"/>
              </a:ext>
            </a:extLst>
          </p:cNvPr>
          <p:cNvPicPr>
            <a:picLocks noChangeAspect="1"/>
          </p:cNvPicPr>
          <p:nvPr/>
        </p:nvPicPr>
        <p:blipFill>
          <a:blip r:embed="rId15"/>
          <a:stretch>
            <a:fillRect/>
          </a:stretch>
        </p:blipFill>
        <p:spPr>
          <a:xfrm>
            <a:off x="5238019" y="4309487"/>
            <a:ext cx="2199607" cy="1313198"/>
          </a:xfrm>
          <a:prstGeom prst="rect">
            <a:avLst/>
          </a:prstGeom>
        </p:spPr>
      </p:pic>
      <p:pic>
        <p:nvPicPr>
          <p:cNvPr id="31" name="Picture 30">
            <a:extLst>
              <a:ext uri="{FF2B5EF4-FFF2-40B4-BE49-F238E27FC236}">
                <a16:creationId xmlns:a16="http://schemas.microsoft.com/office/drawing/2014/main" id="{9512A92E-8CA2-493D-B888-B1A4E6BF5F70}"/>
              </a:ext>
            </a:extLst>
          </p:cNvPr>
          <p:cNvPicPr>
            <a:picLocks noChangeAspect="1"/>
          </p:cNvPicPr>
          <p:nvPr/>
        </p:nvPicPr>
        <p:blipFill>
          <a:blip r:embed="rId16"/>
          <a:stretch>
            <a:fillRect/>
          </a:stretch>
        </p:blipFill>
        <p:spPr>
          <a:xfrm>
            <a:off x="3631652" y="5155857"/>
            <a:ext cx="1282590" cy="622686"/>
          </a:xfrm>
          <a:prstGeom prst="rect">
            <a:avLst/>
          </a:prstGeom>
        </p:spPr>
      </p:pic>
      <p:sp>
        <p:nvSpPr>
          <p:cNvPr id="32" name="TextBox 31">
            <a:extLst>
              <a:ext uri="{FF2B5EF4-FFF2-40B4-BE49-F238E27FC236}">
                <a16:creationId xmlns:a16="http://schemas.microsoft.com/office/drawing/2014/main" id="{00F9AA8C-2CFE-483E-B11D-CF87D1F51BD0}"/>
              </a:ext>
            </a:extLst>
          </p:cNvPr>
          <p:cNvSpPr txBox="1"/>
          <p:nvPr/>
        </p:nvSpPr>
        <p:spPr>
          <a:xfrm>
            <a:off x="-167564" y="3234408"/>
            <a:ext cx="4663364" cy="738664"/>
          </a:xfrm>
          <a:prstGeom prst="rect">
            <a:avLst/>
          </a:prstGeom>
          <a:noFill/>
        </p:spPr>
        <p:txBody>
          <a:bodyPr wrap="square" rtlCol="0">
            <a:spAutoFit/>
          </a:bodyPr>
          <a:lstStyle/>
          <a:p>
            <a:pPr marL="550863"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AU" sz="1400" b="0" i="0" u="none" strike="noStrike" kern="1200" cap="none" spc="0" normalizeH="0" baseline="0" noProof="0" dirty="0">
                <a:ln>
                  <a:noFill/>
                </a:ln>
                <a:solidFill>
                  <a:prstClr val="black"/>
                </a:solidFill>
                <a:effectLst/>
                <a:uLnTx/>
                <a:uFillTx/>
                <a:latin typeface="Calibri" pitchFamily="34" charset="0"/>
                <a:ea typeface="+mn-ea"/>
                <a:cs typeface="Arial" charset="0"/>
              </a:rPr>
              <a:t>300 participants with blood samples in Hoa Binh.</a:t>
            </a:r>
          </a:p>
          <a:p>
            <a:pPr marL="550863"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AU" sz="1400" b="0" i="0" u="none" strike="noStrike" kern="1200" cap="none" spc="0" normalizeH="0" baseline="0" noProof="0" dirty="0">
                <a:ln>
                  <a:noFill/>
                </a:ln>
                <a:solidFill>
                  <a:prstClr val="black"/>
                </a:solidFill>
                <a:effectLst/>
                <a:uLnTx/>
                <a:uFillTx/>
                <a:latin typeface="Calibri" pitchFamily="34" charset="0"/>
                <a:ea typeface="+mn-ea"/>
                <a:cs typeface="Arial" charset="0"/>
              </a:rPr>
              <a:t>ELISA for </a:t>
            </a:r>
            <a:r>
              <a:rPr kumimoji="0" lang="en-AU" sz="1400" b="0" i="0" u="none" strike="noStrike" kern="1200" cap="none" spc="0" normalizeH="0" baseline="0" noProof="0" dirty="0" err="1">
                <a:ln>
                  <a:noFill/>
                </a:ln>
                <a:solidFill>
                  <a:prstClr val="black"/>
                </a:solidFill>
                <a:effectLst/>
                <a:uLnTx/>
                <a:uFillTx/>
                <a:latin typeface="Calibri" pitchFamily="34" charset="0"/>
                <a:ea typeface="+mn-ea"/>
                <a:cs typeface="Arial" charset="0"/>
              </a:rPr>
              <a:t>trichinellosis</a:t>
            </a:r>
            <a:r>
              <a:rPr kumimoji="0" lang="en-AU" sz="1400" b="0" i="0" u="none" strike="noStrike" kern="1200" cap="none" spc="0" normalizeH="0" baseline="0" noProof="0" dirty="0">
                <a:ln>
                  <a:noFill/>
                </a:ln>
                <a:solidFill>
                  <a:prstClr val="black"/>
                </a:solidFill>
                <a:effectLst/>
                <a:uLnTx/>
                <a:uFillTx/>
                <a:latin typeface="Calibri" pitchFamily="34" charset="0"/>
                <a:ea typeface="+mn-ea"/>
                <a:cs typeface="Arial" charset="0"/>
              </a:rPr>
              <a:t> and cysticercosis (</a:t>
            </a:r>
            <a:r>
              <a:rPr kumimoji="0" lang="en-AU" sz="1400" b="0" i="0" u="none" strike="noStrike" kern="1200" cap="none" spc="0" normalizeH="0" baseline="0" noProof="0" dirty="0" err="1">
                <a:ln>
                  <a:noFill/>
                </a:ln>
                <a:solidFill>
                  <a:prstClr val="black"/>
                </a:solidFill>
                <a:effectLst/>
                <a:uLnTx/>
                <a:uFillTx/>
                <a:latin typeface="Calibri" pitchFamily="34" charset="0"/>
                <a:ea typeface="+mn-ea"/>
                <a:cs typeface="Arial" charset="0"/>
              </a:rPr>
              <a:t>Demeditec</a:t>
            </a:r>
            <a:r>
              <a:rPr kumimoji="0" lang="en-AU" sz="1400" b="0" i="0" u="none" strike="noStrike" kern="1200" cap="none" spc="0" normalizeH="0" baseline="0" noProof="0" dirty="0">
                <a:ln>
                  <a:noFill/>
                </a:ln>
                <a:solidFill>
                  <a:prstClr val="black"/>
                </a:solidFill>
                <a:effectLst/>
                <a:uLnTx/>
                <a:uFillTx/>
                <a:latin typeface="Calibri" pitchFamily="34" charset="0"/>
                <a:ea typeface="+mn-ea"/>
                <a:cs typeface="Arial" charset="0"/>
              </a:rPr>
              <a:t>® and </a:t>
            </a:r>
            <a:r>
              <a:rPr kumimoji="0" lang="en-AU" sz="1400" b="0" i="0" u="none" strike="noStrike" kern="1200" cap="none" spc="0" normalizeH="0" baseline="0" noProof="0" dirty="0" err="1">
                <a:ln>
                  <a:noFill/>
                </a:ln>
                <a:solidFill>
                  <a:srgbClr val="FF0000"/>
                </a:solidFill>
                <a:effectLst/>
                <a:uLnTx/>
                <a:uFillTx/>
                <a:latin typeface="Calibri" pitchFamily="34" charset="0"/>
                <a:ea typeface="+mn-ea"/>
                <a:cs typeface="Arial" charset="0"/>
              </a:rPr>
              <a:t>apDia</a:t>
            </a:r>
            <a:r>
              <a:rPr kumimoji="0" lang="en-AU" sz="1400" b="0" i="0" u="none" strike="noStrike" kern="1200" cap="none" spc="0" normalizeH="0" baseline="0" noProof="0" dirty="0">
                <a:ln>
                  <a:noFill/>
                </a:ln>
                <a:solidFill>
                  <a:prstClr val="black"/>
                </a:solidFill>
                <a:effectLst/>
                <a:uLnTx/>
                <a:uFillTx/>
                <a:latin typeface="Calibri" pitchFamily="34" charset="0"/>
                <a:ea typeface="+mn-ea"/>
                <a:cs typeface="Arial" charset="0"/>
              </a:rPr>
              <a:t>®). </a:t>
            </a:r>
          </a:p>
        </p:txBody>
      </p:sp>
    </p:spTree>
    <p:extLst>
      <p:ext uri="{BB962C8B-B14F-4D97-AF65-F5344CB8AC3E}">
        <p14:creationId xmlns:p14="http://schemas.microsoft.com/office/powerpoint/2010/main" val="3564629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96752"/>
            <a:ext cx="9036496" cy="1584176"/>
          </a:xfrm>
          <a:prstGeom prst="rect">
            <a:avLst/>
          </a:prstGeom>
        </p:spPr>
        <p:txBody>
          <a:bodyPr>
            <a:normAutofit/>
          </a:bodyPr>
          <a:lstStyle/>
          <a:p>
            <a:pPr algn="ctr"/>
            <a:r>
              <a:rPr lang="en-GB" altLang="en-US" sz="6000" b="1" dirty="0">
                <a:latin typeface="+mn-lt"/>
              </a:rPr>
              <a:t>Interventions</a:t>
            </a:r>
            <a:endParaRPr lang="en-GB" altLang="en-US" sz="6000" b="1" dirty="0">
              <a:latin typeface="+mn-lt"/>
              <a:ea typeface="MS PGothic" pitchFamily="34" charset="-128"/>
            </a:endParaRPr>
          </a:p>
        </p:txBody>
      </p:sp>
    </p:spTree>
    <p:extLst>
      <p:ext uri="{BB962C8B-B14F-4D97-AF65-F5344CB8AC3E}">
        <p14:creationId xmlns:p14="http://schemas.microsoft.com/office/powerpoint/2010/main" val="1831168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C:\Users\kroesel\AppData\Local\Temp\16543059486_764941903e_z.jpg">
            <a:extLst>
              <a:ext uri="{FF2B5EF4-FFF2-40B4-BE49-F238E27FC236}">
                <a16:creationId xmlns:a16="http://schemas.microsoft.com/office/drawing/2014/main" id="{B2BEDCDA-BA82-4EB2-AB5B-2217224CA4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114800"/>
            <a:ext cx="5189538" cy="261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6" name="Title 1">
            <a:extLst>
              <a:ext uri="{FF2B5EF4-FFF2-40B4-BE49-F238E27FC236}">
                <a16:creationId xmlns:a16="http://schemas.microsoft.com/office/drawing/2014/main" id="{7576BD8B-E880-4B1B-857B-649351E4AF09}"/>
              </a:ext>
            </a:extLst>
          </p:cNvPr>
          <p:cNvSpPr>
            <a:spLocks noGrp="1" noChangeArrowheads="1"/>
          </p:cNvSpPr>
          <p:nvPr>
            <p:ph type="title"/>
          </p:nvPr>
        </p:nvSpPr>
        <p:spPr/>
        <p:txBody>
          <a:bodyPr anchor="t"/>
          <a:lstStyle/>
          <a:p>
            <a:r>
              <a:rPr lang="de-DE" altLang="en-US">
                <a:solidFill>
                  <a:srgbClr val="C00000"/>
                </a:solidFill>
              </a:rPr>
              <a:t>Technological interventions coupled with training of value chain actors</a:t>
            </a:r>
            <a:endParaRPr lang="en-US" altLang="en-US">
              <a:solidFill>
                <a:srgbClr val="C00000"/>
              </a:solidFill>
            </a:endParaRPr>
          </a:p>
        </p:txBody>
      </p:sp>
      <p:pic>
        <p:nvPicPr>
          <p:cNvPr id="36867" name="Picture 2" descr="C:\Users\kroesel\Desktop\000 DISS 20.08.2015\Wambizzi\2_descriptive study August 2012\report\Figure evisceration.jpg">
            <a:extLst>
              <a:ext uri="{FF2B5EF4-FFF2-40B4-BE49-F238E27FC236}">
                <a16:creationId xmlns:a16="http://schemas.microsoft.com/office/drawing/2014/main" id="{F7CA5406-60A6-4C67-A347-69D9117A3D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361950" y="1341438"/>
            <a:ext cx="2255838"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Box 3">
            <a:extLst>
              <a:ext uri="{FF2B5EF4-FFF2-40B4-BE49-F238E27FC236}">
                <a16:creationId xmlns:a16="http://schemas.microsoft.com/office/drawing/2014/main" id="{1C0B27E3-7549-467E-B2F6-8D94FCB9D45F}"/>
              </a:ext>
            </a:extLst>
          </p:cNvPr>
          <p:cNvSpPr txBox="1">
            <a:spLocks noChangeArrowheads="1"/>
          </p:cNvSpPr>
          <p:nvPr/>
        </p:nvSpPr>
        <p:spPr bwMode="auto">
          <a:xfrm>
            <a:off x="261938" y="6086475"/>
            <a:ext cx="4968875" cy="523875"/>
          </a:xfrm>
          <a:prstGeom prst="rect">
            <a:avLst/>
          </a:prstGeom>
          <a:solidFill>
            <a:schemeClr val="bg1">
              <a:alpha val="8117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Font typeface="Wingdings" panose="05000000000000000000" pitchFamily="2" charset="2"/>
              <a:buChar char="Ø"/>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Arial" panose="020B0604020202020204" pitchFamily="34" charset="0"/>
              </a:rPr>
              <a:t>savings on firewood / month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Arial" panose="020B0604020202020204" pitchFamily="34" charset="0"/>
              </a:rPr>
              <a:t>= 900,000 UGX (260 US$) + &gt;100 trees</a:t>
            </a:r>
          </a:p>
        </p:txBody>
      </p:sp>
      <p:pic>
        <p:nvPicPr>
          <p:cNvPr id="36869" name="Picture 2" descr="C:\Users\kroesel\AppData\Local\Temp\15044522033_3af6ac1380_z.jpg">
            <a:extLst>
              <a:ext uri="{FF2B5EF4-FFF2-40B4-BE49-F238E27FC236}">
                <a16:creationId xmlns:a16="http://schemas.microsoft.com/office/drawing/2014/main" id="{B84FAD73-D693-4209-A467-8B995CA9F3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5763" y="4149080"/>
            <a:ext cx="3567112"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2" descr="C:\Users\kroesel\AppData\Local\Temp\15640920866_fb3956ddae_z-1.jpg">
            <a:extLst>
              <a:ext uri="{FF2B5EF4-FFF2-40B4-BE49-F238E27FC236}">
                <a16:creationId xmlns:a16="http://schemas.microsoft.com/office/drawing/2014/main" id="{169F4B89-B379-4CDA-A6E9-916B0BAE68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1341438"/>
            <a:ext cx="167005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Content Placeholder 4">
            <a:extLst>
              <a:ext uri="{FF2B5EF4-FFF2-40B4-BE49-F238E27FC236}">
                <a16:creationId xmlns:a16="http://schemas.microsoft.com/office/drawing/2014/main" id="{82CB07BB-60EE-472A-AFA7-953C7931924A}"/>
              </a:ext>
            </a:extLst>
          </p:cNvPr>
          <p:cNvSpPr>
            <a:spLocks noGrp="1"/>
          </p:cNvSpPr>
          <p:nvPr>
            <p:ph sz="half" idx="4294967295"/>
          </p:nvPr>
        </p:nvSpPr>
        <p:spPr>
          <a:xfrm>
            <a:off x="3048000" y="2209800"/>
            <a:ext cx="3962400" cy="1166813"/>
          </a:xfrm>
          <a:solidFill>
            <a:srgbClr val="FFFF99"/>
          </a:solidFill>
          <a:ln w="19050">
            <a:solidFill>
              <a:schemeClr val="tx1"/>
            </a:solidFill>
            <a:miter lim="800000"/>
            <a:headEnd/>
            <a:tailEnd/>
          </a:ln>
        </p:spPr>
        <p:txBody>
          <a:bodyPr lIns="0" rIns="0"/>
          <a:lstStyle/>
          <a:p>
            <a:pPr marL="179388" lvl="1" indent="0" algn="ctr">
              <a:buFontTx/>
              <a:buNone/>
            </a:pPr>
            <a:r>
              <a:rPr lang="en-US" altLang="en-US" sz="1600" b="1">
                <a:solidFill>
                  <a:srgbClr val="FF0000"/>
                </a:solidFill>
              </a:rPr>
              <a:t>Reach: </a:t>
            </a:r>
          </a:p>
          <a:p>
            <a:pPr marL="179388" lvl="1" indent="0" algn="ctr">
              <a:buFontTx/>
              <a:buNone/>
            </a:pPr>
            <a:r>
              <a:rPr lang="en-US" altLang="en-US" sz="1600" b="1">
                <a:solidFill>
                  <a:srgbClr val="FF0000"/>
                </a:solidFill>
              </a:rPr>
              <a:t>50% of all pork butchers and </a:t>
            </a:r>
            <a:br>
              <a:rPr lang="en-US" altLang="en-US" sz="1600" b="1">
                <a:solidFill>
                  <a:srgbClr val="FF0000"/>
                </a:solidFill>
              </a:rPr>
            </a:br>
            <a:r>
              <a:rPr lang="en-US" altLang="en-US" sz="1600" b="1">
                <a:solidFill>
                  <a:srgbClr val="FF0000"/>
                </a:solidFill>
              </a:rPr>
              <a:t>their 300,000 customers in Kampala</a:t>
            </a:r>
          </a:p>
          <a:p>
            <a:pPr algn="ctr"/>
            <a:endParaRPr lang="en-US" altLang="en-US" sz="1600" b="1">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a:extLst>
              <a:ext uri="{FF2B5EF4-FFF2-40B4-BE49-F238E27FC236}">
                <a16:creationId xmlns:a16="http://schemas.microsoft.com/office/drawing/2014/main" id="{2711D73B-4981-4FA4-B62F-D9EEA3356B3C}"/>
              </a:ext>
            </a:extLst>
          </p:cNvPr>
          <p:cNvSpPr>
            <a:spLocks noGrp="1" noChangeArrowheads="1"/>
          </p:cNvSpPr>
          <p:nvPr>
            <p:ph sz="half" idx="1"/>
          </p:nvPr>
        </p:nvSpPr>
        <p:spPr>
          <a:xfrm>
            <a:off x="4267200" y="1447800"/>
            <a:ext cx="4876800" cy="5181600"/>
          </a:xfrm>
        </p:spPr>
        <p:txBody>
          <a:bodyPr/>
          <a:lstStyle/>
          <a:p>
            <a:pPr>
              <a:spcBef>
                <a:spcPct val="0"/>
              </a:spcBef>
              <a:spcAft>
                <a:spcPts val="1200"/>
              </a:spcAft>
              <a:buClr>
                <a:srgbClr val="800000"/>
              </a:buClr>
              <a:buFont typeface="Arial" panose="020B0604020202020204" pitchFamily="34" charset="0"/>
              <a:buChar char="•"/>
            </a:pPr>
            <a:r>
              <a:rPr lang="en-GB" altLang="en-US" sz="2400">
                <a:latin typeface="Calibri" panose="020F0502020204030204" pitchFamily="34" charset="0"/>
              </a:rPr>
              <a:t>Branding &amp; certification of </a:t>
            </a:r>
            <a:r>
              <a:rPr lang="en-GB" altLang="en-US" sz="2400">
                <a:solidFill>
                  <a:srgbClr val="682622"/>
                </a:solidFill>
                <a:latin typeface="Calibri" panose="020F0502020204030204" pitchFamily="34" charset="0"/>
              </a:rPr>
              <a:t>milk vendors in Kenya &amp; Guwahti, Assam</a:t>
            </a:r>
            <a:r>
              <a:rPr lang="en-GB" altLang="en-US" sz="2400">
                <a:latin typeface="Calibri" panose="020F0502020204030204" pitchFamily="34" charset="0"/>
              </a:rPr>
              <a:t> led to improved milk safety.</a:t>
            </a:r>
          </a:p>
          <a:p>
            <a:pPr>
              <a:spcBef>
                <a:spcPct val="0"/>
              </a:spcBef>
              <a:spcAft>
                <a:spcPts val="1200"/>
              </a:spcAft>
              <a:buClr>
                <a:srgbClr val="800000"/>
              </a:buClr>
              <a:buFont typeface="Arial" panose="020B0604020202020204" pitchFamily="34" charset="0"/>
              <a:buChar char="•"/>
            </a:pPr>
            <a:r>
              <a:rPr lang="en-GB" altLang="en-US" sz="2400">
                <a:latin typeface="Calibri" panose="020F0502020204030204" pitchFamily="34" charset="0"/>
              </a:rPr>
              <a:t>It benefited the national economy by $33 million per year in Kenyan and $6 million in Assam</a:t>
            </a:r>
          </a:p>
          <a:p>
            <a:pPr>
              <a:spcBef>
                <a:spcPct val="0"/>
              </a:spcBef>
              <a:spcAft>
                <a:spcPts val="1200"/>
              </a:spcAft>
              <a:buClr>
                <a:srgbClr val="800000"/>
              </a:buClr>
              <a:buFont typeface="Arial" panose="020B0604020202020204" pitchFamily="34" charset="0"/>
              <a:buChar char="•"/>
            </a:pPr>
            <a:r>
              <a:rPr lang="en-GB" altLang="en-US" sz="2400">
                <a:latin typeface="Calibri" panose="020F0502020204030204" pitchFamily="34" charset="0"/>
              </a:rPr>
              <a:t>70% of traders in Assam and 24% in Kenya are currently registered</a:t>
            </a:r>
          </a:p>
          <a:p>
            <a:pPr>
              <a:spcBef>
                <a:spcPct val="0"/>
              </a:spcBef>
              <a:spcAft>
                <a:spcPts val="1200"/>
              </a:spcAft>
              <a:buClr>
                <a:srgbClr val="800000"/>
              </a:buClr>
              <a:buFont typeface="Arial" panose="020B0604020202020204" pitchFamily="34" charset="0"/>
              <a:buChar char="•"/>
            </a:pPr>
            <a:r>
              <a:rPr lang="en-GB" altLang="en-US" sz="2400">
                <a:latin typeface="Calibri" panose="020F0502020204030204" pitchFamily="34" charset="0"/>
              </a:rPr>
              <a:t>6 milllion consumers in Kenya and 1.5 million in Assam are benefiting from safer milk</a:t>
            </a:r>
          </a:p>
          <a:p>
            <a:pPr>
              <a:spcBef>
                <a:spcPct val="0"/>
              </a:spcBef>
              <a:spcAft>
                <a:spcPts val="1200"/>
              </a:spcAft>
              <a:buClr>
                <a:schemeClr val="tx1"/>
              </a:buClr>
              <a:buFont typeface="Arial" panose="020B0604020202020204" pitchFamily="34" charset="0"/>
              <a:buChar char="•"/>
            </a:pPr>
            <a:endParaRPr lang="en-US" altLang="en-US" sz="2400">
              <a:latin typeface="Calibri" panose="020F0502020204030204" pitchFamily="34" charset="0"/>
            </a:endParaRPr>
          </a:p>
          <a:p>
            <a:pPr eaLnBrk="1" hangingPunct="1">
              <a:spcBef>
                <a:spcPct val="0"/>
              </a:spcBef>
            </a:pPr>
            <a:endParaRPr lang="en-US" altLang="en-US" sz="2000">
              <a:latin typeface="Calibri" panose="020F0502020204030204" pitchFamily="34" charset="0"/>
            </a:endParaRPr>
          </a:p>
          <a:p>
            <a:pPr eaLnBrk="1" hangingPunct="1">
              <a:spcBef>
                <a:spcPct val="0"/>
              </a:spcBef>
            </a:pPr>
            <a:endParaRPr lang="en-US" altLang="en-US" sz="2000">
              <a:latin typeface="Calibri" panose="020F0502020204030204" pitchFamily="34" charset="0"/>
            </a:endParaRPr>
          </a:p>
          <a:p>
            <a:pPr eaLnBrk="1" hangingPunct="1">
              <a:spcBef>
                <a:spcPct val="0"/>
              </a:spcBef>
            </a:pPr>
            <a:endParaRPr lang="en-US" altLang="en-US" sz="2000">
              <a:latin typeface="Calibri" panose="020F0502020204030204" pitchFamily="34" charset="0"/>
            </a:endParaRPr>
          </a:p>
        </p:txBody>
      </p:sp>
      <p:pic>
        <p:nvPicPr>
          <p:cNvPr id="37890" name="Picture 5">
            <a:extLst>
              <a:ext uri="{FF2B5EF4-FFF2-40B4-BE49-F238E27FC236}">
                <a16:creationId xmlns:a16="http://schemas.microsoft.com/office/drawing/2014/main" id="{4C950AE7-0730-43F6-8EAB-55AC4594A2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9" descr="D:\Publications\LOGO's\ILRI-logo-small.jpg">
            <a:extLst>
              <a:ext uri="{FF2B5EF4-FFF2-40B4-BE49-F238E27FC236}">
                <a16:creationId xmlns:a16="http://schemas.microsoft.com/office/drawing/2014/main" id="{17643743-A7EB-4E5A-A8F8-C558927848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3743" descr="Gatemano Group">
            <a:extLst>
              <a:ext uri="{FF2B5EF4-FFF2-40B4-BE49-F238E27FC236}">
                <a16:creationId xmlns:a16="http://schemas.microsoft.com/office/drawing/2014/main" id="{CAC13F29-5105-4674-A5E2-BB882B50E9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14400"/>
            <a:ext cx="4165600"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itle 1">
            <a:extLst>
              <a:ext uri="{FF2B5EF4-FFF2-40B4-BE49-F238E27FC236}">
                <a16:creationId xmlns:a16="http://schemas.microsoft.com/office/drawing/2014/main" id="{F9C83205-CE0B-4256-94D2-56571016DC7C}"/>
              </a:ext>
            </a:extLst>
          </p:cNvPr>
          <p:cNvSpPr>
            <a:spLocks noGrp="1" noChangeArrowheads="1"/>
          </p:cNvSpPr>
          <p:nvPr>
            <p:ph type="title"/>
          </p:nvPr>
        </p:nvSpPr>
        <p:spPr>
          <a:xfrm>
            <a:off x="0" y="0"/>
            <a:ext cx="9144000" cy="1143000"/>
          </a:xfrm>
        </p:spPr>
        <p:txBody>
          <a:bodyPr/>
          <a:lstStyle/>
          <a:p>
            <a:r>
              <a:rPr lang="en-US" altLang="en-US">
                <a:latin typeface="Calibri" panose="020F0502020204030204" pitchFamily="34" charset="0"/>
              </a:rPr>
              <a:t>Towards impact at scale</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Investments in FS can save lives and $$$</a:t>
            </a:r>
          </a:p>
        </p:txBody>
      </p:sp>
      <p:sp>
        <p:nvSpPr>
          <p:cNvPr id="3" name="Content Placeholder 2"/>
          <p:cNvSpPr>
            <a:spLocks noGrp="1"/>
          </p:cNvSpPr>
          <p:nvPr>
            <p:ph idx="1"/>
          </p:nvPr>
        </p:nvSpPr>
        <p:spPr>
          <a:xfrm>
            <a:off x="539552" y="1628800"/>
            <a:ext cx="5937448" cy="5000600"/>
          </a:xfrm>
        </p:spPr>
        <p:txBody>
          <a:bodyPr/>
          <a:lstStyle/>
          <a:p>
            <a:r>
              <a:rPr lang="en-US" sz="3000" b="1" dirty="0"/>
              <a:t>94 million people</a:t>
            </a:r>
          </a:p>
          <a:p>
            <a:r>
              <a:rPr lang="en-US" sz="3000" dirty="0"/>
              <a:t>Cases of foodborne diseases by </a:t>
            </a:r>
            <a:r>
              <a:rPr lang="en-US" sz="3000" i="1" dirty="0"/>
              <a:t>Salmonella </a:t>
            </a:r>
            <a:r>
              <a:rPr lang="en-US" sz="3000" dirty="0"/>
              <a:t>in pork at 17%: </a:t>
            </a:r>
            <a:r>
              <a:rPr lang="en-US" sz="3000" b="1" dirty="0"/>
              <a:t>16 million get sick</a:t>
            </a:r>
          </a:p>
          <a:p>
            <a:r>
              <a:rPr lang="en-US" sz="3000" dirty="0"/>
              <a:t>Cost $ 107 to treat a case: if </a:t>
            </a:r>
            <a:r>
              <a:rPr lang="en-GB" sz="3000" dirty="0"/>
              <a:t>1/3 looks for medical treatment, </a:t>
            </a:r>
            <a:r>
              <a:rPr lang="en-US" sz="3000" b="1" dirty="0"/>
              <a:t>$570 million (0.26% GDP)</a:t>
            </a:r>
          </a:p>
          <a:p>
            <a:r>
              <a:rPr lang="en-US" sz="3000" dirty="0"/>
              <a:t>Intervention to reduce 20% burden: </a:t>
            </a:r>
            <a:r>
              <a:rPr lang="en-US" sz="3000" b="1" dirty="0"/>
              <a:t>$ 340 million SAVED </a:t>
            </a:r>
            <a:r>
              <a:rPr lang="en-US" sz="3000" dirty="0"/>
              <a:t>from total population</a:t>
            </a:r>
          </a:p>
          <a:p>
            <a:endParaRPr lang="en-US" sz="3000" dirty="0"/>
          </a:p>
        </p:txBody>
      </p:sp>
      <p:pic>
        <p:nvPicPr>
          <p:cNvPr id="11" name="Picture 10">
            <a:extLst>
              <a:ext uri="{FF2B5EF4-FFF2-40B4-BE49-F238E27FC236}">
                <a16:creationId xmlns:a16="http://schemas.microsoft.com/office/drawing/2014/main" id="{FA1ECA4A-6B84-4B25-9337-0D7FCDE069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906327" y="3030777"/>
            <a:ext cx="3596044" cy="2088234"/>
          </a:xfrm>
          <a:prstGeom prst="rect">
            <a:avLst/>
          </a:prstGeom>
        </p:spPr>
      </p:pic>
    </p:spTree>
    <p:extLst>
      <p:ext uri="{BB962C8B-B14F-4D97-AF65-F5344CB8AC3E}">
        <p14:creationId xmlns:p14="http://schemas.microsoft.com/office/powerpoint/2010/main" val="2186515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E:\Sinhdx05_Pictures-4S\141226-Nghe An-Dien Chau-4th\IMG_2880.JPG">
            <a:extLst>
              <a:ext uri="{FF2B5EF4-FFF2-40B4-BE49-F238E27FC236}">
                <a16:creationId xmlns:a16="http://schemas.microsoft.com/office/drawing/2014/main" id="{0DD1BF47-13AD-44A6-AFE8-5625A5E0640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812"/>
          <a:stretch/>
        </p:blipFill>
        <p:spPr bwMode="auto">
          <a:xfrm>
            <a:off x="6974431" y="3212976"/>
            <a:ext cx="1954210" cy="13456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A7C5020-33DC-4BD1-AB54-3A66379A85AC}"/>
              </a:ext>
            </a:extLst>
          </p:cNvPr>
          <p:cNvSpPr>
            <a:spLocks noGrp="1"/>
          </p:cNvSpPr>
          <p:nvPr>
            <p:ph type="title"/>
          </p:nvPr>
        </p:nvSpPr>
        <p:spPr/>
        <p:txBody>
          <a:bodyPr/>
          <a:lstStyle/>
          <a:p>
            <a:r>
              <a:rPr lang="en-US" dirty="0"/>
              <a:t>Interventions (</a:t>
            </a:r>
            <a:r>
              <a:rPr lang="en-US" dirty="0" err="1"/>
              <a:t>Safepork</a:t>
            </a:r>
            <a:r>
              <a:rPr lang="en-US" dirty="0"/>
              <a:t> project 2018-2022)</a:t>
            </a:r>
          </a:p>
        </p:txBody>
      </p:sp>
      <p:sp>
        <p:nvSpPr>
          <p:cNvPr id="3" name="Content Placeholder 2">
            <a:extLst>
              <a:ext uri="{FF2B5EF4-FFF2-40B4-BE49-F238E27FC236}">
                <a16:creationId xmlns:a16="http://schemas.microsoft.com/office/drawing/2014/main" id="{A13DA801-DEB2-4DB0-9F71-11F66AE6A764}"/>
              </a:ext>
            </a:extLst>
          </p:cNvPr>
          <p:cNvSpPr>
            <a:spLocks noGrp="1"/>
          </p:cNvSpPr>
          <p:nvPr>
            <p:ph sz="quarter" idx="10"/>
          </p:nvPr>
        </p:nvSpPr>
        <p:spPr>
          <a:xfrm>
            <a:off x="39474" y="1556792"/>
            <a:ext cx="4258816" cy="4572000"/>
          </a:xfrm>
        </p:spPr>
        <p:txBody>
          <a:bodyPr/>
          <a:lstStyle/>
          <a:p>
            <a:pPr marL="457200" indent="-457200">
              <a:lnSpc>
                <a:spcPct val="100000"/>
              </a:lnSpc>
              <a:buFont typeface="Arial" panose="020B0604020202020204" pitchFamily="34" charset="0"/>
              <a:buChar char="•"/>
            </a:pPr>
            <a:r>
              <a:rPr lang="en-US" sz="2500" dirty="0"/>
              <a:t>Farm level: Simplified </a:t>
            </a:r>
            <a:r>
              <a:rPr lang="en-US" sz="2500" dirty="0" err="1"/>
              <a:t>VietGAHP</a:t>
            </a:r>
            <a:r>
              <a:rPr lang="en-US" sz="2500" dirty="0"/>
              <a:t>/GAP reduced AMU / AMR</a:t>
            </a:r>
          </a:p>
          <a:p>
            <a:pPr marL="457200" indent="-457200">
              <a:lnSpc>
                <a:spcPct val="100000"/>
              </a:lnSpc>
              <a:buFont typeface="Arial" panose="020B0604020202020204" pitchFamily="34" charset="0"/>
              <a:buChar char="•"/>
            </a:pPr>
            <a:r>
              <a:rPr lang="en-US" sz="2500" dirty="0"/>
              <a:t>Slaughterhouse: ozone machine, no floor slaughter</a:t>
            </a:r>
          </a:p>
          <a:p>
            <a:pPr marL="457200" indent="-457200">
              <a:lnSpc>
                <a:spcPct val="100000"/>
              </a:lnSpc>
              <a:buFont typeface="Arial" panose="020B0604020202020204" pitchFamily="34" charset="0"/>
              <a:buChar char="•"/>
            </a:pPr>
            <a:r>
              <a:rPr lang="en-US" sz="2500" dirty="0"/>
              <a:t>Markets: branding, better hygiene</a:t>
            </a:r>
          </a:p>
          <a:p>
            <a:pPr marL="457200" indent="-457200">
              <a:lnSpc>
                <a:spcPct val="100000"/>
              </a:lnSpc>
              <a:buFont typeface="Arial" panose="020B0604020202020204" pitchFamily="34" charset="0"/>
              <a:buChar char="•"/>
            </a:pPr>
            <a:r>
              <a:rPr lang="en-US" sz="2500" dirty="0"/>
              <a:t>Consumer:  reduced cross-contamination, hygiene</a:t>
            </a:r>
          </a:p>
          <a:p>
            <a:pPr marL="457200" indent="-457200">
              <a:lnSpc>
                <a:spcPct val="100000"/>
              </a:lnSpc>
              <a:buFont typeface="Arial" panose="020B0604020202020204" pitchFamily="34" charset="0"/>
              <a:buChar char="•"/>
            </a:pPr>
            <a:r>
              <a:rPr lang="en-US" sz="2500" dirty="0"/>
              <a:t>Nudges</a:t>
            </a:r>
          </a:p>
        </p:txBody>
      </p:sp>
      <p:pic>
        <p:nvPicPr>
          <p:cNvPr id="9" name="Picture 8">
            <a:extLst>
              <a:ext uri="{FF2B5EF4-FFF2-40B4-BE49-F238E27FC236}">
                <a16:creationId xmlns:a16="http://schemas.microsoft.com/office/drawing/2014/main" id="{BBD32603-28AB-43E8-9392-468C2FDA8E35}"/>
              </a:ext>
            </a:extLst>
          </p:cNvPr>
          <p:cNvPicPr>
            <a:picLocks noChangeAspect="1"/>
          </p:cNvPicPr>
          <p:nvPr/>
        </p:nvPicPr>
        <p:blipFill>
          <a:blip r:embed="rId3"/>
          <a:stretch>
            <a:fillRect/>
          </a:stretch>
        </p:blipFill>
        <p:spPr>
          <a:xfrm>
            <a:off x="6660232" y="1174682"/>
            <a:ext cx="2660520" cy="1995391"/>
          </a:xfrm>
          <a:prstGeom prst="rect">
            <a:avLst/>
          </a:prstGeom>
        </p:spPr>
      </p:pic>
      <p:pic>
        <p:nvPicPr>
          <p:cNvPr id="11" name="Picture 10">
            <a:extLst>
              <a:ext uri="{FF2B5EF4-FFF2-40B4-BE49-F238E27FC236}">
                <a16:creationId xmlns:a16="http://schemas.microsoft.com/office/drawing/2014/main" id="{F37B2E09-697E-4D89-A50A-6B8AC87842D9}"/>
              </a:ext>
            </a:extLst>
          </p:cNvPr>
          <p:cNvPicPr>
            <a:picLocks noChangeAspect="1"/>
          </p:cNvPicPr>
          <p:nvPr/>
        </p:nvPicPr>
        <p:blipFill rotWithShape="1">
          <a:blip r:embed="rId4"/>
          <a:srcRect l="51094" t="34356" r="29635" b="29875"/>
          <a:stretch/>
        </p:blipFill>
        <p:spPr>
          <a:xfrm>
            <a:off x="7056119" y="4748852"/>
            <a:ext cx="1908369" cy="1992516"/>
          </a:xfrm>
          <a:prstGeom prst="rect">
            <a:avLst/>
          </a:prstGeom>
        </p:spPr>
      </p:pic>
    </p:spTree>
    <p:extLst>
      <p:ext uri="{BB962C8B-B14F-4D97-AF65-F5344CB8AC3E}">
        <p14:creationId xmlns:p14="http://schemas.microsoft.com/office/powerpoint/2010/main" val="3782457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sz="quarter" idx="4294967295"/>
          </p:nvPr>
        </p:nvSpPr>
        <p:spPr bwMode="auto">
          <a:xfrm>
            <a:off x="310243" y="2584846"/>
            <a:ext cx="8367398" cy="335875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buFont typeface="+mj-lt"/>
              <a:buAutoNum type="arabicPeriod"/>
            </a:pPr>
            <a:r>
              <a:rPr lang="en-GB" sz="2400" dirty="0"/>
              <a:t>Actionable evidence on FBD burden associated with animal source foods (ASF)</a:t>
            </a:r>
            <a:endParaRPr lang="en-US" sz="2400" dirty="0"/>
          </a:p>
          <a:p>
            <a:pPr marL="457200" indent="-457200">
              <a:buFont typeface="+mj-lt"/>
              <a:buAutoNum type="arabicPeriod"/>
            </a:pPr>
            <a:r>
              <a:rPr lang="en-GB" sz="2400" dirty="0"/>
              <a:t>Pilot incentive-based approach to improving food safety among ASF traders</a:t>
            </a:r>
            <a:endParaRPr lang="en-US" sz="2400" dirty="0"/>
          </a:p>
          <a:p>
            <a:pPr marL="457200" indent="-457200">
              <a:buFont typeface="+mj-lt"/>
              <a:buAutoNum type="arabicPeriod"/>
            </a:pPr>
            <a:r>
              <a:rPr lang="en-GB" sz="2400" dirty="0"/>
              <a:t>Cambodian-led Theory of Change for improving food safety</a:t>
            </a:r>
            <a:endParaRPr lang="en-US" sz="2400" dirty="0"/>
          </a:p>
          <a:p>
            <a:pPr marL="457200" indent="-457200">
              <a:buFont typeface="+mj-lt"/>
              <a:buAutoNum type="arabicPeriod"/>
            </a:pPr>
            <a:r>
              <a:rPr lang="en-GB" sz="2400" dirty="0"/>
              <a:t>Gender and equity research</a:t>
            </a:r>
            <a:endParaRPr lang="en-US" sz="2400" dirty="0"/>
          </a:p>
          <a:p>
            <a:pPr marL="457200" indent="-457200">
              <a:buFont typeface="+mj-lt"/>
              <a:buAutoNum type="arabicPeriod"/>
            </a:pPr>
            <a:r>
              <a:rPr lang="en-GB" sz="2400" dirty="0"/>
              <a:t>Building capacity in food safety risk assessment, management, communication</a:t>
            </a:r>
            <a:r>
              <a:rPr lang="en-US" sz="2400" dirty="0"/>
              <a:t> </a:t>
            </a:r>
            <a:endParaRPr lang="en-GB" sz="2400" dirty="0"/>
          </a:p>
        </p:txBody>
      </p:sp>
      <p:sp>
        <p:nvSpPr>
          <p:cNvPr id="5" name="Title 1"/>
          <p:cNvSpPr>
            <a:spLocks noGrp="1"/>
          </p:cNvSpPr>
          <p:nvPr>
            <p:ph type="title" idx="4294967295"/>
          </p:nvPr>
        </p:nvSpPr>
        <p:spPr>
          <a:xfrm>
            <a:off x="448041" y="1156441"/>
            <a:ext cx="8229600" cy="597049"/>
          </a:xfrm>
          <a:prstGeom prst="rect">
            <a:avLst/>
          </a:prstGeom>
        </p:spPr>
        <p:txBody>
          <a:bodyPr/>
          <a:lstStyle/>
          <a:p>
            <a:r>
              <a:rPr lang="en-GB" sz="3000" b="1" dirty="0">
                <a:solidFill>
                  <a:srgbClr val="BA6324"/>
                </a:solidFill>
              </a:rPr>
              <a:t>Safe Food Fair Food for Cambodia</a:t>
            </a:r>
            <a:br>
              <a:rPr lang="en-GB" sz="3000" dirty="0">
                <a:solidFill>
                  <a:srgbClr val="BA6324"/>
                </a:solidFill>
              </a:rPr>
            </a:br>
            <a:r>
              <a:rPr lang="en-US" sz="3000" dirty="0">
                <a:solidFill>
                  <a:srgbClr val="BA6324"/>
                </a:solidFill>
              </a:rPr>
              <a:t>Project objectives</a:t>
            </a:r>
            <a:endParaRPr lang="en-US" sz="3000" dirty="0"/>
          </a:p>
        </p:txBody>
      </p:sp>
    </p:spTree>
    <p:extLst>
      <p:ext uri="{BB962C8B-B14F-4D97-AF65-F5344CB8AC3E}">
        <p14:creationId xmlns:p14="http://schemas.microsoft.com/office/powerpoint/2010/main" val="4290367961"/>
      </p:ext>
    </p:extLst>
  </p:cSld>
  <p:clrMapOvr>
    <a:masterClrMapping/>
  </p:clrMapOvr>
  <mc:AlternateContent xmlns:mc="http://schemas.openxmlformats.org/markup-compatibility/2006" xmlns:p14="http://schemas.microsoft.com/office/powerpoint/2010/main">
    <mc:Choice Requires="p14">
      <p:transition spd="slow" p14:dur="2000" advTm="44735"/>
    </mc:Choice>
    <mc:Fallback xmlns="">
      <p:transition xmlns:p14="http://schemas.microsoft.com/office/powerpoint/2010/main" spd="slow" advTm="44735"/>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504" y="13654"/>
            <a:ext cx="8962960" cy="6871730"/>
          </a:xfrm>
          <a:prstGeom prst="roundRect">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val 5"/>
          <p:cNvSpPr/>
          <p:nvPr/>
        </p:nvSpPr>
        <p:spPr>
          <a:xfrm>
            <a:off x="107504" y="44624"/>
            <a:ext cx="8114018" cy="6840610"/>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Content Placeholder 2"/>
          <p:cNvSpPr txBox="1">
            <a:spLocks/>
          </p:cNvSpPr>
          <p:nvPr/>
        </p:nvSpPr>
        <p:spPr bwMode="auto">
          <a:xfrm>
            <a:off x="2833050" y="312002"/>
            <a:ext cx="2761744" cy="2180894"/>
          </a:xfrm>
          <a:prstGeom prst="rect">
            <a:avLst/>
          </a:prstGeom>
          <a:solidFill>
            <a:schemeClr val="accent2"/>
          </a:solidFill>
        </p:spPr>
        <p:txBody>
          <a:bodyPr vert="horz" wrap="square" lIns="68580" tIns="34290" rIns="68580" bIns="34290" numCol="1" rtlCol="0"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ts val="375"/>
              </a:lnSpc>
              <a:spcBef>
                <a:spcPts val="75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endParaRPr>
          </a:p>
          <a:p>
            <a:pPr marL="0" marR="0" lvl="0" indent="0" algn="l" defTabSz="685800" rtl="0" eaLnBrk="1" fontAlgn="auto" latinLnBrk="0" hangingPunct="1">
              <a:lnSpc>
                <a:spcPts val="375"/>
              </a:lnSpc>
              <a:spcBef>
                <a:spcPts val="75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rPr>
              <a:t>1. Risk profiling</a:t>
            </a:r>
          </a:p>
          <a:p>
            <a:pPr marL="342900" marR="0" lvl="0" indent="-342900" algn="l" defTabSz="685800" rtl="0" eaLnBrk="1" fontAlgn="auto" latinLnBrk="0" hangingPunct="1">
              <a:lnSpc>
                <a:spcPct val="100000"/>
              </a:lnSpc>
              <a:spcBef>
                <a:spcPts val="75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rPr>
              <a:t>Scoping visits</a:t>
            </a:r>
          </a:p>
          <a:p>
            <a:pPr marL="342900" marR="0" lvl="0" indent="-342900" algn="l" defTabSz="685800" rtl="0" eaLnBrk="1" fontAlgn="auto" latinLnBrk="0" hangingPunct="1">
              <a:lnSpc>
                <a:spcPct val="100000"/>
              </a:lnSpc>
              <a:spcBef>
                <a:spcPts val="75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FFFF00"/>
                </a:solidFill>
                <a:effectLst/>
                <a:uLnTx/>
                <a:uFillTx/>
                <a:latin typeface="Gill Sans MT" panose="020B0502020104020203" pitchFamily="34" charset="0"/>
                <a:ea typeface="Arial" charset="0"/>
                <a:cs typeface="Arial" charset="0"/>
              </a:rPr>
              <a:t>Systematic literature review</a:t>
            </a:r>
          </a:p>
          <a:p>
            <a:pPr marL="342900" marR="0" lvl="0" indent="-342900" algn="l" defTabSz="685800" rtl="0" eaLnBrk="1" fontAlgn="auto" latinLnBrk="0" hangingPunct="1">
              <a:lnSpc>
                <a:spcPct val="100000"/>
              </a:lnSpc>
              <a:spcBef>
                <a:spcPts val="75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FFFF00"/>
                </a:solidFill>
                <a:effectLst/>
                <a:uLnTx/>
                <a:uFillTx/>
                <a:latin typeface="Gill Sans MT" panose="020B0502020104020203" pitchFamily="34" charset="0"/>
                <a:ea typeface="Arial" charset="0"/>
                <a:cs typeface="Arial" charset="0"/>
              </a:rPr>
              <a:t>Risk profiles</a:t>
            </a:r>
          </a:p>
          <a:p>
            <a:pPr marL="342900" marR="0" lvl="0" indent="-342900" algn="l" defTabSz="685800" rtl="0" eaLnBrk="1" fontAlgn="auto" latinLnBrk="0" hangingPunct="1">
              <a:lnSpc>
                <a:spcPct val="100000"/>
              </a:lnSpc>
              <a:spcBef>
                <a:spcPts val="75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FFFF00"/>
                </a:solidFill>
                <a:effectLst/>
                <a:uLnTx/>
                <a:uFillTx/>
                <a:latin typeface="Gill Sans MT" panose="020B0502020104020203" pitchFamily="34" charset="0"/>
                <a:ea typeface="Arial" charset="0"/>
                <a:cs typeface="Arial" charset="0"/>
              </a:rPr>
              <a:t>Training in risk ranking</a:t>
            </a:r>
          </a:p>
          <a:p>
            <a:pPr marL="342900" marR="0" lvl="0" indent="-342900" algn="l" defTabSz="685800" rtl="0" eaLnBrk="1" fontAlgn="auto" latinLnBrk="0" hangingPunct="1">
              <a:lnSpc>
                <a:spcPct val="100000"/>
              </a:lnSpc>
              <a:spcBef>
                <a:spcPts val="75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FFFF00"/>
                </a:solidFill>
                <a:effectLst/>
                <a:uLnTx/>
                <a:uFillTx/>
                <a:latin typeface="Gill Sans MT" panose="020B0502020104020203" pitchFamily="34" charset="0"/>
                <a:ea typeface="Arial" charset="0"/>
                <a:cs typeface="Arial" charset="0"/>
              </a:rPr>
              <a:t>Stakeholder prioritisation</a:t>
            </a:r>
          </a:p>
        </p:txBody>
      </p:sp>
      <p:sp>
        <p:nvSpPr>
          <p:cNvPr id="8" name="Oval 7"/>
          <p:cNvSpPr/>
          <p:nvPr/>
        </p:nvSpPr>
        <p:spPr>
          <a:xfrm>
            <a:off x="2810107" y="3637766"/>
            <a:ext cx="2628373" cy="1586528"/>
          </a:xfrm>
          <a:prstGeom prst="ellipse">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rPr>
              <a:t>2. Generate evidence on FBD</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prstClr val="white"/>
                </a:solidFill>
                <a:effectLst/>
                <a:uLnTx/>
                <a:uFillTx/>
                <a:latin typeface="Calibri" panose="020F0502020204030204"/>
                <a:ea typeface="+mn-ea"/>
                <a:cs typeface="+mn-cs"/>
              </a:rPr>
              <a:t>Five Urban Survey Study</a:t>
            </a:r>
            <a:endParaRPr kumimoji="0" lang="en-GB" sz="17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9" name="Oval 8"/>
          <p:cNvSpPr/>
          <p:nvPr/>
        </p:nvSpPr>
        <p:spPr>
          <a:xfrm>
            <a:off x="1651150" y="3135334"/>
            <a:ext cx="1461033" cy="1010929"/>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Arial" charset="0"/>
                <a:cs typeface="Arial" charset="0"/>
              </a:rPr>
              <a:t>QMRA</a:t>
            </a: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Oval 9"/>
          <p:cNvSpPr/>
          <p:nvPr/>
        </p:nvSpPr>
        <p:spPr>
          <a:xfrm>
            <a:off x="3363097" y="2607911"/>
            <a:ext cx="1461033" cy="1010929"/>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rPr>
              <a:t>Markets</a:t>
            </a:r>
          </a:p>
        </p:txBody>
      </p:sp>
      <p:sp>
        <p:nvSpPr>
          <p:cNvPr id="11" name="Oval 10"/>
          <p:cNvSpPr/>
          <p:nvPr/>
        </p:nvSpPr>
        <p:spPr>
          <a:xfrm>
            <a:off x="1467176" y="4323264"/>
            <a:ext cx="1461033" cy="1010929"/>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Arial" charset="0"/>
                <a:cs typeface="Arial" charset="0"/>
              </a:rPr>
              <a:t>Cost of Illness</a:t>
            </a: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Oval 11"/>
          <p:cNvSpPr/>
          <p:nvPr/>
        </p:nvSpPr>
        <p:spPr>
          <a:xfrm>
            <a:off x="5100043" y="3049138"/>
            <a:ext cx="1975052" cy="1085321"/>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Arial" charset="0"/>
                <a:cs typeface="Arial" charset="0"/>
              </a:rPr>
              <a:t>Household</a:t>
            </a: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Oval 12"/>
          <p:cNvSpPr/>
          <p:nvPr/>
        </p:nvSpPr>
        <p:spPr>
          <a:xfrm>
            <a:off x="5320377" y="4335202"/>
            <a:ext cx="1619127" cy="1010929"/>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Arial" charset="0"/>
                <a:cs typeface="Arial" charset="0"/>
              </a:rPr>
              <a:t>Nutrition</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p:cNvSpPr/>
          <p:nvPr/>
        </p:nvSpPr>
        <p:spPr>
          <a:xfrm>
            <a:off x="2551145" y="5436517"/>
            <a:ext cx="3389007" cy="1160835"/>
          </a:xfrm>
          <a:prstGeom prst="rect">
            <a:avLst/>
          </a:prstGeom>
          <a:solidFill>
            <a:srgbClr val="4799B5"/>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rPr>
              <a:t>3. Develop &amp; test solutions for wet markets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00"/>
                </a:solidFill>
                <a:effectLst/>
                <a:uLnTx/>
                <a:uFillTx/>
                <a:latin typeface="Gill Sans MT" panose="020B0502020104020203" pitchFamily="34" charset="0"/>
                <a:ea typeface="+mn-ea"/>
                <a:cs typeface="+mn-cs"/>
              </a:rPr>
              <a:t>RCT intervention</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5" name="Elbow Connector 14"/>
          <p:cNvCxnSpPr>
            <a:cxnSpLocks/>
          </p:cNvCxnSpPr>
          <p:nvPr/>
        </p:nvCxnSpPr>
        <p:spPr>
          <a:xfrm rot="5400000">
            <a:off x="4347089" y="3043136"/>
            <a:ext cx="1296145" cy="195667"/>
          </a:xfrm>
          <a:prstGeom prst="bentConnector3">
            <a:avLst>
              <a:gd name="adj1" fmla="val 50000"/>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Elbow Connector 15"/>
          <p:cNvCxnSpPr>
            <a:cxnSpLocks/>
          </p:cNvCxnSpPr>
          <p:nvPr/>
        </p:nvCxnSpPr>
        <p:spPr>
          <a:xfrm rot="16200000" flipH="1">
            <a:off x="2870045" y="5181400"/>
            <a:ext cx="513803" cy="29527"/>
          </a:xfrm>
          <a:prstGeom prst="bentConnector3">
            <a:avLst>
              <a:gd name="adj1" fmla="val 50000"/>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8" name="Picture 9" descr="P:\Logos\c\cgiar\cgiar_Logo.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881" y="5471527"/>
            <a:ext cx="701332" cy="72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ILR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373" y="4442969"/>
            <a:ext cx="756052" cy="834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horizontal CMYK blu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157" y="6217501"/>
            <a:ext cx="1503382" cy="401714"/>
          </a:xfrm>
          <a:prstGeom prst="rect">
            <a:avLst/>
          </a:prstGeom>
          <a:noFill/>
          <a:ln>
            <a:noFill/>
          </a:ln>
        </p:spPr>
      </p:pic>
      <p:pic>
        <p:nvPicPr>
          <p:cNvPr id="21" name="Picture 20"/>
          <p:cNvPicPr>
            <a:picLocks noChangeAspect="1"/>
          </p:cNvPicPr>
          <p:nvPr/>
        </p:nvPicPr>
        <p:blipFill>
          <a:blip r:embed="rId5"/>
          <a:stretch>
            <a:fillRect/>
          </a:stretch>
        </p:blipFill>
        <p:spPr>
          <a:xfrm>
            <a:off x="8191438" y="5927702"/>
            <a:ext cx="740970" cy="669649"/>
          </a:xfrm>
          <a:prstGeom prst="rect">
            <a:avLst/>
          </a:prstGeom>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9111" y="5833832"/>
            <a:ext cx="1208888" cy="477215"/>
          </a:xfrm>
          <a:prstGeom prst="rect">
            <a:avLst/>
          </a:prstGeom>
        </p:spPr>
      </p:pic>
      <p:sp>
        <p:nvSpPr>
          <p:cNvPr id="24" name="TextBox 23"/>
          <p:cNvSpPr txBox="1"/>
          <p:nvPr/>
        </p:nvSpPr>
        <p:spPr>
          <a:xfrm>
            <a:off x="5961329" y="6519842"/>
            <a:ext cx="2230109" cy="369332"/>
          </a:xfrm>
          <a:prstGeom prst="rect">
            <a:avLst/>
          </a:prstGeom>
          <a:solidFill>
            <a:srgbClr val="FFFF00"/>
          </a:solid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ＭＳ Ｐゴシック" pitchFamily="4" charset="-128"/>
                <a:cs typeface="Arial" charset="0"/>
              </a:rPr>
              <a:t>Taskforce</a:t>
            </a:r>
          </a:p>
        </p:txBody>
      </p:sp>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69386" y="1270875"/>
            <a:ext cx="2292012" cy="1915085"/>
          </a:xfrm>
          <a:prstGeom prst="rect">
            <a:avLst/>
          </a:prstGeom>
        </p:spPr>
      </p:pic>
      <p:sp>
        <p:nvSpPr>
          <p:cNvPr id="26" name="TextBox 25"/>
          <p:cNvSpPr txBox="1"/>
          <p:nvPr/>
        </p:nvSpPr>
        <p:spPr>
          <a:xfrm>
            <a:off x="756596" y="44623"/>
            <a:ext cx="1373947" cy="4308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ＭＳ Ｐゴシック" pitchFamily="4" charset="-128"/>
                <a:cs typeface="Arial" charset="0"/>
              </a:rPr>
              <a:t>Gender</a:t>
            </a:r>
          </a:p>
        </p:txBody>
      </p:sp>
      <p:sp>
        <p:nvSpPr>
          <p:cNvPr id="27" name="TextBox 26"/>
          <p:cNvSpPr txBox="1"/>
          <p:nvPr/>
        </p:nvSpPr>
        <p:spPr>
          <a:xfrm>
            <a:off x="7346506" y="44624"/>
            <a:ext cx="1987046" cy="4308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ＭＳ Ｐゴシック" pitchFamily="4" charset="-128"/>
                <a:cs typeface="Arial" charset="0"/>
              </a:rPr>
              <a:t>TOC</a:t>
            </a:r>
          </a:p>
        </p:txBody>
      </p:sp>
      <p:sp>
        <p:nvSpPr>
          <p:cNvPr id="28" name="TextBox 27"/>
          <p:cNvSpPr txBox="1"/>
          <p:nvPr/>
        </p:nvSpPr>
        <p:spPr>
          <a:xfrm>
            <a:off x="7376343" y="837873"/>
            <a:ext cx="1562555" cy="4308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ＭＳ Ｐゴシック" pitchFamily="4" charset="-128"/>
                <a:cs typeface="Arial" charset="0"/>
              </a:rPr>
              <a:t>Nutrition</a:t>
            </a:r>
          </a:p>
        </p:txBody>
      </p:sp>
      <p:sp>
        <p:nvSpPr>
          <p:cNvPr id="29" name="TextBox 28"/>
          <p:cNvSpPr txBox="1"/>
          <p:nvPr/>
        </p:nvSpPr>
        <p:spPr>
          <a:xfrm>
            <a:off x="318488" y="786612"/>
            <a:ext cx="1987046" cy="43088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ＭＳ Ｐゴシック" pitchFamily="4" charset="-128"/>
                <a:cs typeface="Arial" charset="0"/>
              </a:rPr>
              <a:t>Impact</a:t>
            </a:r>
          </a:p>
        </p:txBody>
      </p:sp>
      <p:pic>
        <p:nvPicPr>
          <p:cNvPr id="31" name="Picture 30" descr="D:\OneDrive - CGIAR\Desktop\images.png">
            <a:extLst>
              <a:ext uri="{FF2B5EF4-FFF2-40B4-BE49-F238E27FC236}">
                <a16:creationId xmlns:a16="http://schemas.microsoft.com/office/drawing/2014/main" id="{1C3AB870-C714-4067-91FA-8A8453BE5DE7}"/>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1492" y="6531411"/>
            <a:ext cx="1418350" cy="318366"/>
          </a:xfrm>
          <a:prstGeom prst="rect">
            <a:avLst/>
          </a:prstGeom>
          <a:noFill/>
          <a:ln>
            <a:noFill/>
          </a:ln>
        </p:spPr>
      </p:pic>
      <p:pic>
        <p:nvPicPr>
          <p:cNvPr id="30" name="Picture 29">
            <a:extLst>
              <a:ext uri="{FF2B5EF4-FFF2-40B4-BE49-F238E27FC236}">
                <a16:creationId xmlns:a16="http://schemas.microsoft.com/office/drawing/2014/main" id="{A08E7D1F-2E9A-40CE-B221-6F69F058AE74}"/>
              </a:ext>
            </a:extLst>
          </p:cNvPr>
          <p:cNvPicPr>
            <a:picLocks noChangeAspect="1"/>
          </p:cNvPicPr>
          <p:nvPr/>
        </p:nvPicPr>
        <p:blipFill>
          <a:blip r:embed="rId9" cstate="print"/>
          <a:stretch>
            <a:fillRect/>
          </a:stretch>
        </p:blipFill>
        <p:spPr>
          <a:xfrm>
            <a:off x="8116079" y="3834813"/>
            <a:ext cx="891688" cy="891688"/>
          </a:xfrm>
          <a:prstGeom prst="rect">
            <a:avLst/>
          </a:prstGeom>
        </p:spPr>
      </p:pic>
      <p:pic>
        <p:nvPicPr>
          <p:cNvPr id="33" name="Picture 2" descr="NIPH LOGO">
            <a:extLst>
              <a:ext uri="{FF2B5EF4-FFF2-40B4-BE49-F238E27FC236}">
                <a16:creationId xmlns:a16="http://schemas.microsoft.com/office/drawing/2014/main" id="{64BDA304-89C7-4FAC-AE8F-1BC42655717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92909" y="4877092"/>
            <a:ext cx="1010929" cy="1010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083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sz="quarter" idx="4294967295"/>
          </p:nvPr>
        </p:nvSpPr>
        <p:spPr bwMode="auto">
          <a:xfrm>
            <a:off x="448040" y="2333298"/>
            <a:ext cx="4155491" cy="280626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lnSpc>
                <a:spcPct val="100000"/>
              </a:lnSpc>
              <a:buNone/>
            </a:pPr>
            <a:r>
              <a:rPr lang="en-GB" sz="2000" b="1" dirty="0"/>
              <a:t>Risk profiling</a:t>
            </a:r>
          </a:p>
          <a:p>
            <a:pPr marL="0" indent="0">
              <a:lnSpc>
                <a:spcPct val="100000"/>
              </a:lnSpc>
              <a:buNone/>
            </a:pPr>
            <a:endParaRPr lang="en-GB" sz="2000" dirty="0"/>
          </a:p>
          <a:p>
            <a:pPr marL="457200" indent="-457200">
              <a:lnSpc>
                <a:spcPct val="100000"/>
              </a:lnSpc>
              <a:buFont typeface="+mj-lt"/>
              <a:buAutoNum type="arabicPeriod"/>
            </a:pPr>
            <a:r>
              <a:rPr lang="en-GB" sz="2000" dirty="0"/>
              <a:t>Scoping visits</a:t>
            </a:r>
          </a:p>
          <a:p>
            <a:pPr marL="457200" indent="-457200">
              <a:lnSpc>
                <a:spcPct val="100000"/>
              </a:lnSpc>
              <a:buFont typeface="+mj-lt"/>
              <a:buAutoNum type="arabicPeriod"/>
            </a:pPr>
            <a:r>
              <a:rPr lang="en-GB" sz="2000" dirty="0">
                <a:ea typeface="Arial" charset="0"/>
                <a:cs typeface="Arial" charset="0"/>
              </a:rPr>
              <a:t>Systematic literature review</a:t>
            </a:r>
          </a:p>
          <a:p>
            <a:pPr marL="457200" indent="-457200">
              <a:lnSpc>
                <a:spcPct val="100000"/>
              </a:lnSpc>
              <a:buFont typeface="+mj-lt"/>
              <a:buAutoNum type="arabicPeriod"/>
            </a:pPr>
            <a:r>
              <a:rPr lang="en-GB" sz="2000" dirty="0">
                <a:ea typeface="Arial" charset="0"/>
                <a:cs typeface="Arial" charset="0"/>
              </a:rPr>
              <a:t>Risk profiles</a:t>
            </a:r>
          </a:p>
          <a:p>
            <a:pPr marL="457200" indent="-457200">
              <a:lnSpc>
                <a:spcPct val="100000"/>
              </a:lnSpc>
              <a:buFont typeface="+mj-lt"/>
              <a:buAutoNum type="arabicPeriod"/>
            </a:pPr>
            <a:r>
              <a:rPr lang="en-GB" sz="2000" dirty="0">
                <a:ea typeface="Arial" charset="0"/>
                <a:cs typeface="Arial" charset="0"/>
              </a:rPr>
              <a:t>Training in risk ranking</a:t>
            </a:r>
          </a:p>
          <a:p>
            <a:pPr marL="457200" indent="-457200">
              <a:lnSpc>
                <a:spcPct val="100000"/>
              </a:lnSpc>
              <a:buFont typeface="+mj-lt"/>
              <a:buAutoNum type="arabicPeriod"/>
            </a:pPr>
            <a:r>
              <a:rPr lang="en-GB" sz="2000" dirty="0">
                <a:ea typeface="Arial" charset="0"/>
                <a:cs typeface="Arial" charset="0"/>
              </a:rPr>
              <a:t>Stakeholder prioritisation</a:t>
            </a:r>
            <a:endParaRPr lang="en-GB" sz="1800" dirty="0">
              <a:ea typeface="Arial" charset="0"/>
              <a:cs typeface="Arial" charset="0"/>
            </a:endParaRPr>
          </a:p>
        </p:txBody>
      </p:sp>
      <p:sp>
        <p:nvSpPr>
          <p:cNvPr id="5" name="Title 1"/>
          <p:cNvSpPr>
            <a:spLocks noGrp="1"/>
          </p:cNvSpPr>
          <p:nvPr>
            <p:ph type="title" idx="4294967295"/>
          </p:nvPr>
        </p:nvSpPr>
        <p:spPr>
          <a:xfrm>
            <a:off x="448041" y="1156441"/>
            <a:ext cx="8229600" cy="597049"/>
          </a:xfrm>
          <a:prstGeom prst="rect">
            <a:avLst/>
          </a:prstGeom>
        </p:spPr>
        <p:txBody>
          <a:bodyPr/>
          <a:lstStyle/>
          <a:p>
            <a:pPr algn="ctr"/>
            <a:r>
              <a:rPr lang="en-US" dirty="0">
                <a:solidFill>
                  <a:srgbClr val="BA6324"/>
                </a:solidFill>
                <a:latin typeface="+mn-lt"/>
              </a:rPr>
              <a:t>Generate Evidence on FBD</a:t>
            </a:r>
            <a:endParaRPr lang="en-US" dirty="0">
              <a:latin typeface="+mn-lt"/>
            </a:endParaRPr>
          </a:p>
        </p:txBody>
      </p:sp>
      <p:sp>
        <p:nvSpPr>
          <p:cNvPr id="8" name="Content Placeholder 2"/>
          <p:cNvSpPr txBox="1">
            <a:spLocks/>
          </p:cNvSpPr>
          <p:nvPr/>
        </p:nvSpPr>
        <p:spPr bwMode="auto">
          <a:xfrm>
            <a:off x="4848284" y="2522571"/>
            <a:ext cx="4155491" cy="280626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Five Survey Study</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National traders hazard survey</a:t>
            </a: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black"/>
                </a:solidFill>
                <a:effectLst/>
                <a:uLnTx/>
                <a:uFillTx/>
                <a:latin typeface="Calibri"/>
                <a:ea typeface="Arial" charset="0"/>
                <a:cs typeface="Arial" charset="0"/>
              </a:rPr>
              <a:t>Urban household consumption</a:t>
            </a: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black"/>
                </a:solidFill>
                <a:effectLst/>
                <a:uLnTx/>
                <a:uFillTx/>
                <a:latin typeface="Calibri"/>
                <a:ea typeface="Arial" charset="0"/>
                <a:cs typeface="Arial" charset="0"/>
              </a:rPr>
              <a:t>Urban household nutrition</a:t>
            </a: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black"/>
                </a:solidFill>
                <a:effectLst/>
                <a:uLnTx/>
                <a:uFillTx/>
                <a:latin typeface="Calibri"/>
                <a:ea typeface="Arial" charset="0"/>
                <a:cs typeface="Arial" charset="0"/>
              </a:rPr>
              <a:t>Urban hospital COI</a:t>
            </a: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n-GB" sz="2000" b="0" i="0" u="none" strike="noStrike" kern="1200" cap="none" spc="0" normalizeH="0" baseline="0" noProof="0" dirty="0">
                <a:ln>
                  <a:noFill/>
                </a:ln>
                <a:solidFill>
                  <a:prstClr val="black"/>
                </a:solidFill>
                <a:effectLst/>
                <a:uLnTx/>
                <a:uFillTx/>
                <a:latin typeface="Calibri"/>
                <a:ea typeface="Arial" charset="0"/>
                <a:cs typeface="Arial" charset="0"/>
              </a:rPr>
              <a:t>Quantitative RISK Assessment</a:t>
            </a:r>
          </a:p>
        </p:txBody>
      </p:sp>
    </p:spTree>
    <p:extLst>
      <p:ext uri="{BB962C8B-B14F-4D97-AF65-F5344CB8AC3E}">
        <p14:creationId xmlns:p14="http://schemas.microsoft.com/office/powerpoint/2010/main" val="958841221"/>
      </p:ext>
    </p:extLst>
  </p:cSld>
  <p:clrMapOvr>
    <a:masterClrMapping/>
  </p:clrMapOvr>
  <mc:AlternateContent xmlns:mc="http://schemas.openxmlformats.org/markup-compatibility/2006" xmlns:p14="http://schemas.microsoft.com/office/powerpoint/2010/main">
    <mc:Choice Requires="p14">
      <p:transition spd="slow" p14:dur="2000" advTm="44735"/>
    </mc:Choice>
    <mc:Fallback xmlns="">
      <p:transition xmlns:p14="http://schemas.microsoft.com/office/powerpoint/2010/main" spd="slow" advTm="44735"/>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0" y="857250"/>
          <a:ext cx="9144000" cy="51435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457243" y="2358313"/>
            <a:ext cx="1187321" cy="67880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3300" b="0" i="0" u="none" strike="noStrike" kern="1200" cap="none" spc="0" normalizeH="0" baseline="0" noProof="0" dirty="0">
                <a:ln>
                  <a:noFill/>
                </a:ln>
                <a:solidFill>
                  <a:prstClr val="black"/>
                </a:solidFill>
                <a:effectLst/>
                <a:uLnTx/>
                <a:uFillTx/>
                <a:latin typeface="Calibri"/>
                <a:ea typeface="+mn-ea"/>
                <a:cs typeface="+mn-cs"/>
              </a:rPr>
              <a:t>n=25</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88" y="4538177"/>
            <a:ext cx="595032" cy="595032"/>
          </a:xfrm>
          <a:prstGeom prst="rect">
            <a:avLst/>
          </a:prstGeom>
        </p:spPr>
      </p:pic>
    </p:spTree>
    <p:extLst>
      <p:ext uri="{BB962C8B-B14F-4D97-AF65-F5344CB8AC3E}">
        <p14:creationId xmlns:p14="http://schemas.microsoft.com/office/powerpoint/2010/main" val="178080942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p:cNvPicPr>
          <p:nvPr/>
        </p:nvPicPr>
        <p:blipFill>
          <a:blip r:embed="rId2">
            <a:extLst>
              <a:ext uri="{28A0092B-C50C-407E-A947-70E740481C1C}">
                <a14:useLocalDpi xmlns:a14="http://schemas.microsoft.com/office/drawing/2010/main" val="0"/>
              </a:ext>
            </a:extLst>
          </a:blip>
          <a:srcRect l="7475"/>
          <a:stretch>
            <a:fillRect/>
          </a:stretch>
        </p:blipFill>
        <p:spPr bwMode="auto">
          <a:xfrm>
            <a:off x="152401" y="1905000"/>
            <a:ext cx="8839198" cy="327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itle 1"/>
          <p:cNvSpPr txBox="1">
            <a:spLocks/>
          </p:cNvSpPr>
          <p:nvPr/>
        </p:nvSpPr>
        <p:spPr>
          <a:xfrm>
            <a:off x="2667000" y="36909"/>
            <a:ext cx="6172200" cy="420291"/>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base" latinLnBrk="0" hangingPunct="1">
              <a:lnSpc>
                <a:spcPct val="90000"/>
              </a:lnSpc>
              <a:spcBef>
                <a:spcPct val="0"/>
              </a:spcBef>
              <a:spcAft>
                <a:spcPct val="0"/>
              </a:spcAft>
              <a:buClrTx/>
              <a:buSzTx/>
              <a:buFontTx/>
              <a:buNone/>
              <a:tabLst/>
              <a:defRPr/>
            </a:pPr>
            <a:r>
              <a:rPr kumimoji="0" lang="en-US" sz="2500" b="1" i="0" u="none" strike="noStrike" kern="1200" cap="none" spc="0" normalizeH="0" baseline="0" noProof="0" dirty="0">
                <a:ln>
                  <a:noFill/>
                </a:ln>
                <a:solidFill>
                  <a:srgbClr val="EEA33B"/>
                </a:solidFill>
                <a:effectLst/>
                <a:uLnTx/>
                <a:uFillTx/>
                <a:latin typeface="Calibri" panose="020F0502020204030204" pitchFamily="34" charset="0"/>
                <a:ea typeface="+mj-ea"/>
                <a:cs typeface="+mj-cs"/>
              </a:rPr>
              <a:t>CGIAR Research Centers </a:t>
            </a:r>
          </a:p>
        </p:txBody>
      </p:sp>
      <p:sp>
        <p:nvSpPr>
          <p:cNvPr id="22531" name="Rectangle 3"/>
          <p:cNvSpPr>
            <a:spLocks noChangeArrowheads="1"/>
          </p:cNvSpPr>
          <p:nvPr/>
        </p:nvSpPr>
        <p:spPr bwMode="auto">
          <a:xfrm>
            <a:off x="2674312" y="420195"/>
            <a:ext cx="6317287" cy="1561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07000"/>
              </a:lnSpc>
              <a:spcBef>
                <a:spcPct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charset="0"/>
                <a:ea typeface="ＭＳ Ｐゴシック" pitchFamily="4" charset="-128"/>
                <a:cs typeface="Calibri" charset="0"/>
              </a:rPr>
              <a:t>CGIAR research is carried out by the 15 Centers, members of the CGIAR Consortium, in close collaboration with hundreds of partners, including national and regional research institutes, civil society organizations, academia, development organizations and the private sector.</a:t>
            </a:r>
          </a:p>
        </p:txBody>
      </p:sp>
      <p:pic>
        <p:nvPicPr>
          <p:cNvPr id="5" name="Picture 4"/>
          <p:cNvPicPr>
            <a:picLocks noChangeAspect="1"/>
          </p:cNvPicPr>
          <p:nvPr/>
        </p:nvPicPr>
        <p:blipFill>
          <a:blip r:embed="rId3"/>
          <a:stretch>
            <a:fillRect/>
          </a:stretch>
        </p:blipFill>
        <p:spPr>
          <a:xfrm>
            <a:off x="588104" y="128266"/>
            <a:ext cx="1388368" cy="1641845"/>
          </a:xfrm>
          <a:prstGeom prst="rect">
            <a:avLst/>
          </a:prstGeom>
        </p:spPr>
      </p:pic>
      <p:sp>
        <p:nvSpPr>
          <p:cNvPr id="6" name="Rounded Rectangle 5"/>
          <p:cNvSpPr/>
          <p:nvPr/>
        </p:nvSpPr>
        <p:spPr>
          <a:xfrm>
            <a:off x="295857" y="5355861"/>
            <a:ext cx="1194344" cy="79650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srgbClr val="000000"/>
                </a:solidFill>
                <a:effectLst/>
                <a:uLnTx/>
                <a:uFillTx/>
                <a:latin typeface="Calibri"/>
                <a:ea typeface="+mn-ea"/>
                <a:cs typeface="+mn-cs"/>
              </a:rPr>
              <a:t>REDUCED POVERTY</a:t>
            </a:r>
          </a:p>
        </p:txBody>
      </p:sp>
      <p:sp>
        <p:nvSpPr>
          <p:cNvPr id="7" name="Rounded Rectangle 6"/>
          <p:cNvSpPr/>
          <p:nvPr/>
        </p:nvSpPr>
        <p:spPr>
          <a:xfrm>
            <a:off x="1794310" y="5356885"/>
            <a:ext cx="2220180" cy="800313"/>
          </a:xfrm>
          <a:prstGeom prst="roundRect">
            <a:avLst/>
          </a:prstGeom>
          <a:solidFill>
            <a:srgbClr val="7D8F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srgbClr val="000000"/>
                </a:solidFill>
                <a:effectLst/>
                <a:uLnTx/>
                <a:uFillTx/>
                <a:latin typeface="Calibri"/>
                <a:ea typeface="+mn-ea"/>
                <a:cs typeface="+mn-cs"/>
              </a:rPr>
              <a:t>IMPROVED FOOD AND NUTRITION SECURITY FOR HEALTH</a:t>
            </a:r>
          </a:p>
        </p:txBody>
      </p:sp>
      <p:sp>
        <p:nvSpPr>
          <p:cNvPr id="8" name="Rounded Rectangle 7"/>
          <p:cNvSpPr/>
          <p:nvPr/>
        </p:nvSpPr>
        <p:spPr>
          <a:xfrm>
            <a:off x="4495760" y="5301209"/>
            <a:ext cx="2081254" cy="851153"/>
          </a:xfrm>
          <a:prstGeom prst="roundRect">
            <a:avLst/>
          </a:prstGeom>
          <a:solidFill>
            <a:srgbClr val="FFA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srgbClr val="000000"/>
                </a:solidFill>
                <a:effectLst/>
                <a:uLnTx/>
                <a:uFillTx/>
                <a:latin typeface="Calibri"/>
                <a:ea typeface="+mn-ea"/>
                <a:cs typeface="+mn-cs"/>
              </a:rPr>
              <a:t>IMPROVED NATURAL RESOURCE SYSTEMS AND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srgbClr val="000000"/>
                </a:solidFill>
                <a:effectLst/>
                <a:uLnTx/>
                <a:uFillTx/>
                <a:latin typeface="Calibri"/>
                <a:ea typeface="+mn-ea"/>
                <a:cs typeface="+mn-cs"/>
              </a:rPr>
              <a:t>ECOSYSTEM SERVICES</a:t>
            </a:r>
          </a:p>
        </p:txBody>
      </p:sp>
      <p:sp>
        <p:nvSpPr>
          <p:cNvPr id="9" name="Rounded Rectangle 8"/>
          <p:cNvSpPr/>
          <p:nvPr/>
        </p:nvSpPr>
        <p:spPr>
          <a:xfrm>
            <a:off x="6906885" y="5301208"/>
            <a:ext cx="1703715" cy="851153"/>
          </a:xfrm>
          <a:prstGeom prst="roundRect">
            <a:avLst/>
          </a:prstGeom>
          <a:solidFill>
            <a:srgbClr val="FFCF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srgbClr val="000000"/>
                </a:solidFill>
                <a:effectLst/>
                <a:uLnTx/>
                <a:uFillTx/>
                <a:latin typeface="Calibri"/>
                <a:ea typeface="+mn-ea"/>
                <a:cs typeface="+mn-cs"/>
              </a:rPr>
              <a:t>EQUITY, CAPACITY AND ENABLING ENVIRONMENT</a:t>
            </a:r>
          </a:p>
        </p:txBody>
      </p:sp>
    </p:spTree>
    <p:extLst>
      <p:ext uri="{BB962C8B-B14F-4D97-AF65-F5344CB8AC3E}">
        <p14:creationId xmlns:p14="http://schemas.microsoft.com/office/powerpoint/2010/main" val="149743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1594" y="1260977"/>
            <a:ext cx="8467359" cy="447787"/>
          </a:xfrm>
        </p:spPr>
        <p:txBody>
          <a:bodyPr/>
          <a:lstStyle/>
          <a:p>
            <a:pPr algn="l"/>
            <a:r>
              <a:rPr lang="en-GB" dirty="0"/>
              <a:t>Approach : Systematic literature review (SLR) </a:t>
            </a:r>
            <a:r>
              <a:rPr lang="en-GB" dirty="0" err="1"/>
              <a:t>aND</a:t>
            </a:r>
            <a:r>
              <a:rPr lang="en-GB" dirty="0"/>
              <a:t> GREY LITTERATURE REVIEW</a:t>
            </a:r>
          </a:p>
        </p:txBody>
      </p:sp>
      <p:sp>
        <p:nvSpPr>
          <p:cNvPr id="6" name="Text Placeholder 5">
            <a:extLst>
              <a:ext uri="{FF2B5EF4-FFF2-40B4-BE49-F238E27FC236}">
                <a16:creationId xmlns:a16="http://schemas.microsoft.com/office/drawing/2014/main" id="{C01392D6-B844-463D-8926-4CD2D883F33B}"/>
              </a:ext>
            </a:extLst>
          </p:cNvPr>
          <p:cNvSpPr>
            <a:spLocks noGrp="1"/>
          </p:cNvSpPr>
          <p:nvPr>
            <p:ph type="body" sz="quarter" idx="10"/>
          </p:nvPr>
        </p:nvSpPr>
        <p:spPr>
          <a:xfrm>
            <a:off x="537940" y="2395904"/>
            <a:ext cx="8101013" cy="3291840"/>
          </a:xfrm>
        </p:spPr>
        <p:txBody>
          <a:bodyPr/>
          <a:lstStyle/>
          <a:p>
            <a:pPr marL="0" indent="0">
              <a:buNone/>
            </a:pPr>
            <a:r>
              <a:rPr lang="en-GB" sz="2000" b="1" dirty="0"/>
              <a:t>which foods??? </a:t>
            </a:r>
          </a:p>
          <a:p>
            <a:r>
              <a:rPr lang="en-GB" sz="2000" dirty="0"/>
              <a:t>Foods associated with FBD: noodles, rice, seafood, dog meat, water spinach, rice wine, raw game meat</a:t>
            </a:r>
          </a:p>
          <a:p>
            <a:r>
              <a:rPr lang="en-GB" sz="2000" dirty="0"/>
              <a:t>Foods associated with chemicals: sausage, dry fish, seafood, noodles and meat balls produced from beef and pork;</a:t>
            </a:r>
          </a:p>
          <a:p>
            <a:r>
              <a:rPr lang="en-GB" sz="2000" dirty="0"/>
              <a:t>Catering foods at big events</a:t>
            </a:r>
          </a:p>
          <a:p>
            <a:pPr marL="0" indent="0">
              <a:buNone/>
            </a:pPr>
            <a:r>
              <a:rPr lang="en-GB" sz="2000" b="1" dirty="0"/>
              <a:t> </a:t>
            </a:r>
          </a:p>
          <a:p>
            <a:pPr marL="0" indent="0">
              <a:buNone/>
            </a:pPr>
            <a:r>
              <a:rPr lang="en-GB" sz="2000" b="1" dirty="0"/>
              <a:t>which hazards???</a:t>
            </a:r>
          </a:p>
          <a:p>
            <a:r>
              <a:rPr lang="en-GB" sz="2000" dirty="0"/>
              <a:t>Vibrio spp., Salmonella spp., </a:t>
            </a:r>
            <a:r>
              <a:rPr lang="en-GB" sz="2000" dirty="0" err="1"/>
              <a:t>Staphyloccus</a:t>
            </a:r>
            <a:r>
              <a:rPr lang="en-GB" sz="2000" dirty="0"/>
              <a:t> aureus, Bacillus cereus</a:t>
            </a:r>
          </a:p>
          <a:p>
            <a:r>
              <a:rPr lang="en-GB" sz="2000" dirty="0"/>
              <a:t>borax, formalin</a:t>
            </a:r>
          </a:p>
          <a:p>
            <a:pPr marL="0" indent="0">
              <a:buNone/>
            </a:pPr>
            <a:endParaRPr lang="en-GB" sz="2000" dirty="0"/>
          </a:p>
          <a:p>
            <a:endParaRPr lang="en-US" sz="2000" dirty="0"/>
          </a:p>
        </p:txBody>
      </p:sp>
    </p:spTree>
    <p:extLst>
      <p:ext uri="{BB962C8B-B14F-4D97-AF65-F5344CB8AC3E}">
        <p14:creationId xmlns:p14="http://schemas.microsoft.com/office/powerpoint/2010/main" val="2146180664"/>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sz="quarter" idx="4294967295"/>
          </p:nvPr>
        </p:nvSpPr>
        <p:spPr bwMode="auto">
          <a:xfrm>
            <a:off x="-1052019" y="1398752"/>
            <a:ext cx="4155491" cy="4941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lnSpc>
                <a:spcPct val="100000"/>
              </a:lnSpc>
              <a:buNone/>
            </a:pPr>
            <a:r>
              <a:rPr lang="en-GB" sz="2000" b="1" dirty="0">
                <a:latin typeface="Gill Sans MT" panose="020B0502020104020203" pitchFamily="34" charset="0"/>
              </a:rPr>
              <a:t>Pork</a:t>
            </a:r>
          </a:p>
        </p:txBody>
      </p:sp>
      <p:sp>
        <p:nvSpPr>
          <p:cNvPr id="5" name="Title 1"/>
          <p:cNvSpPr>
            <a:spLocks noGrp="1"/>
          </p:cNvSpPr>
          <p:nvPr>
            <p:ph type="title" idx="4294967295"/>
          </p:nvPr>
        </p:nvSpPr>
        <p:spPr>
          <a:xfrm>
            <a:off x="448041" y="975690"/>
            <a:ext cx="8229600" cy="597049"/>
          </a:xfrm>
          <a:prstGeom prst="rect">
            <a:avLst/>
          </a:prstGeom>
        </p:spPr>
        <p:txBody>
          <a:bodyPr/>
          <a:lstStyle/>
          <a:p>
            <a:pPr algn="ctr"/>
            <a:r>
              <a:rPr lang="en-US" dirty="0">
                <a:solidFill>
                  <a:srgbClr val="BA6324"/>
                </a:solidFill>
                <a:latin typeface="Gill Sans MT" panose="020B0502020104020203" pitchFamily="34" charset="0"/>
              </a:rPr>
              <a:t>Animal sourced food</a:t>
            </a:r>
            <a:endParaRPr lang="en-US" dirty="0">
              <a:latin typeface="Gill Sans MT" panose="020B0502020104020203" pitchFamily="34" charset="0"/>
            </a:endParaRPr>
          </a:p>
        </p:txBody>
      </p:sp>
      <p:sp>
        <p:nvSpPr>
          <p:cNvPr id="8" name="Content Placeholder 2"/>
          <p:cNvSpPr txBox="1">
            <a:spLocks/>
          </p:cNvSpPr>
          <p:nvPr/>
        </p:nvSpPr>
        <p:spPr bwMode="auto">
          <a:xfrm>
            <a:off x="6019827" y="1460938"/>
            <a:ext cx="4155491" cy="4941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prstClr val="black"/>
                </a:solidFill>
                <a:effectLst/>
                <a:uLnTx/>
                <a:uFillTx/>
                <a:latin typeface="Calibri"/>
                <a:ea typeface="+mn-ea"/>
                <a:cs typeface="+mn-cs"/>
              </a:rPr>
              <a:t>Chicken</a:t>
            </a: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Content Placeholder 2">
            <a:extLst>
              <a:ext uri="{FF2B5EF4-FFF2-40B4-BE49-F238E27FC236}">
                <a16:creationId xmlns:a16="http://schemas.microsoft.com/office/drawing/2014/main" id="{811A299C-DE72-4BF6-A45B-5649F1FE5D8D}"/>
              </a:ext>
            </a:extLst>
          </p:cNvPr>
          <p:cNvSpPr txBox="1">
            <a:spLocks/>
          </p:cNvSpPr>
          <p:nvPr/>
        </p:nvSpPr>
        <p:spPr bwMode="auto">
          <a:xfrm>
            <a:off x="574895" y="1645816"/>
            <a:ext cx="7975892" cy="4197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 traditional</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Market </a:t>
            </a:r>
          </a:p>
        </p:txBody>
      </p:sp>
      <p:pic>
        <p:nvPicPr>
          <p:cNvPr id="13" name="Picture 12">
            <a:extLst>
              <a:ext uri="{FF2B5EF4-FFF2-40B4-BE49-F238E27FC236}">
                <a16:creationId xmlns:a16="http://schemas.microsoft.com/office/drawing/2014/main" id="{F6B8D482-5471-4FA3-8CF4-6D9EAD18BED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8075"/>
          <a:stretch/>
        </p:blipFill>
        <p:spPr>
          <a:xfrm>
            <a:off x="221286" y="1892880"/>
            <a:ext cx="2807839" cy="1930889"/>
          </a:xfrm>
          <a:prstGeom prst="rect">
            <a:avLst/>
          </a:prstGeom>
        </p:spPr>
      </p:pic>
      <p:pic>
        <p:nvPicPr>
          <p:cNvPr id="17" name="Picture 16">
            <a:extLst>
              <a:ext uri="{FF2B5EF4-FFF2-40B4-BE49-F238E27FC236}">
                <a16:creationId xmlns:a16="http://schemas.microsoft.com/office/drawing/2014/main" id="{5F665196-1CD3-4396-BEDF-B17A159CF62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810"/>
          <a:stretch/>
        </p:blipFill>
        <p:spPr>
          <a:xfrm>
            <a:off x="5980942" y="1881741"/>
            <a:ext cx="3085750" cy="1925087"/>
          </a:xfrm>
          <a:prstGeom prst="rect">
            <a:avLst/>
          </a:prstGeom>
        </p:spPr>
      </p:pic>
      <p:pic>
        <p:nvPicPr>
          <p:cNvPr id="2" name="Picture 1">
            <a:extLst>
              <a:ext uri="{FF2B5EF4-FFF2-40B4-BE49-F238E27FC236}">
                <a16:creationId xmlns:a16="http://schemas.microsoft.com/office/drawing/2014/main" id="{8D12F7B0-3BC3-4C35-87F2-5D113DE2953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4549"/>
          <a:stretch/>
        </p:blipFill>
        <p:spPr>
          <a:xfrm>
            <a:off x="5926825" y="3920494"/>
            <a:ext cx="3121694" cy="1986458"/>
          </a:xfrm>
          <a:prstGeom prst="rect">
            <a:avLst/>
          </a:prstGeom>
        </p:spPr>
      </p:pic>
      <p:pic>
        <p:nvPicPr>
          <p:cNvPr id="3" name="Picture 2">
            <a:extLst>
              <a:ext uri="{FF2B5EF4-FFF2-40B4-BE49-F238E27FC236}">
                <a16:creationId xmlns:a16="http://schemas.microsoft.com/office/drawing/2014/main" id="{00B54566-E185-4663-9402-CBB9F6F1390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21286" y="3980981"/>
            <a:ext cx="2787156" cy="1856088"/>
          </a:xfrm>
          <a:prstGeom prst="rect">
            <a:avLst/>
          </a:prstGeom>
        </p:spPr>
      </p:pic>
      <p:pic>
        <p:nvPicPr>
          <p:cNvPr id="10" name="Picture 9">
            <a:extLst>
              <a:ext uri="{FF2B5EF4-FFF2-40B4-BE49-F238E27FC236}">
                <a16:creationId xmlns:a16="http://schemas.microsoft.com/office/drawing/2014/main" id="{FF80FBBC-7F91-4CF0-AAEE-2D30B47DA97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2740396" y="2765635"/>
            <a:ext cx="3561914" cy="2671436"/>
          </a:xfrm>
          <a:prstGeom prst="rect">
            <a:avLst/>
          </a:prstGeom>
        </p:spPr>
      </p:pic>
    </p:spTree>
    <p:extLst>
      <p:ext uri="{BB962C8B-B14F-4D97-AF65-F5344CB8AC3E}">
        <p14:creationId xmlns:p14="http://schemas.microsoft.com/office/powerpoint/2010/main" val="3303500128"/>
      </p:ext>
    </p:extLst>
  </p:cSld>
  <p:clrMapOvr>
    <a:masterClrMapping/>
  </p:clrMapOvr>
  <mc:AlternateContent xmlns:mc="http://schemas.openxmlformats.org/markup-compatibility/2006" xmlns:p14="http://schemas.microsoft.com/office/powerpoint/2010/main">
    <mc:Choice Requires="p14">
      <p:transition spd="slow" p14:dur="2000" advTm="44735"/>
    </mc:Choice>
    <mc:Fallback xmlns="">
      <p:transition xmlns:p14="http://schemas.microsoft.com/office/powerpoint/2010/main" spd="slow" advTm="44735"/>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DA83B-443B-4ED6-B2B2-28A5938BE5E7}"/>
              </a:ext>
            </a:extLst>
          </p:cNvPr>
          <p:cNvSpPr>
            <a:spLocks noGrp="1"/>
          </p:cNvSpPr>
          <p:nvPr>
            <p:ph type="title"/>
          </p:nvPr>
        </p:nvSpPr>
        <p:spPr>
          <a:xfrm>
            <a:off x="448041" y="1156441"/>
            <a:ext cx="5413329" cy="597049"/>
          </a:xfrm>
        </p:spPr>
        <p:txBody>
          <a:bodyPr/>
          <a:lstStyle/>
          <a:p>
            <a:pPr algn="l"/>
            <a:r>
              <a:rPr lang="en-GB" sz="2400" b="1" cap="none" dirty="0">
                <a:solidFill>
                  <a:schemeClr val="tx1"/>
                </a:solidFill>
                <a:latin typeface="+mj-lt"/>
                <a:cs typeface="+mj-cs"/>
              </a:rPr>
              <a:t>Multi-pathogen survey in Cambodian traditional market </a:t>
            </a:r>
            <a:endParaRPr lang="en-US" sz="2400" b="1" cap="none" dirty="0">
              <a:solidFill>
                <a:schemeClr val="tx1"/>
              </a:solidFill>
              <a:latin typeface="+mj-lt"/>
              <a:cs typeface="+mj-cs"/>
            </a:endParaRPr>
          </a:p>
        </p:txBody>
      </p:sp>
      <p:sp>
        <p:nvSpPr>
          <p:cNvPr id="3" name="Content Placeholder 2">
            <a:extLst>
              <a:ext uri="{FF2B5EF4-FFF2-40B4-BE49-F238E27FC236}">
                <a16:creationId xmlns:a16="http://schemas.microsoft.com/office/drawing/2014/main" id="{D90B08AD-7AC5-4A65-888A-073213FE937D}"/>
              </a:ext>
            </a:extLst>
          </p:cNvPr>
          <p:cNvSpPr>
            <a:spLocks noGrp="1"/>
          </p:cNvSpPr>
          <p:nvPr>
            <p:ph type="body" sz="quarter" idx="10"/>
          </p:nvPr>
        </p:nvSpPr>
        <p:spPr>
          <a:xfrm>
            <a:off x="194481" y="2249860"/>
            <a:ext cx="4824085" cy="3888888"/>
          </a:xfrm>
        </p:spPr>
        <p:txBody>
          <a:bodyPr/>
          <a:lstStyle/>
          <a:p>
            <a:r>
              <a:rPr lang="en-US" sz="2200" dirty="0"/>
              <a:t>Pork and poultry</a:t>
            </a:r>
          </a:p>
          <a:p>
            <a:r>
              <a:rPr lang="en-US" sz="2200" i="1" dirty="0"/>
              <a:t>Salmonella</a:t>
            </a:r>
            <a:r>
              <a:rPr lang="en-US" sz="2200" dirty="0"/>
              <a:t> &amp; </a:t>
            </a:r>
            <a:r>
              <a:rPr lang="en-US" sz="2200" i="1" dirty="0"/>
              <a:t>Staphylococcus aureus</a:t>
            </a:r>
          </a:p>
          <a:p>
            <a:r>
              <a:rPr lang="en-US" sz="2200" dirty="0"/>
              <a:t>Traditional markets in 25 provinces of Cambodia 12.2018 -3.2019</a:t>
            </a:r>
          </a:p>
          <a:p>
            <a:r>
              <a:rPr lang="en-US" sz="2200" dirty="0"/>
              <a:t>Urban focus: Phnom Penh municipal and </a:t>
            </a:r>
            <a:r>
              <a:rPr lang="en-US" sz="2200" dirty="0" err="1"/>
              <a:t>Siem</a:t>
            </a:r>
            <a:r>
              <a:rPr lang="en-US" sz="2200" dirty="0"/>
              <a:t> Reap province, Sihanoukville, Battambang (repeated survey) 7 - 8.2019</a:t>
            </a:r>
          </a:p>
        </p:txBody>
      </p:sp>
      <p:sp>
        <p:nvSpPr>
          <p:cNvPr id="5" name="Title 1">
            <a:extLst>
              <a:ext uri="{FF2B5EF4-FFF2-40B4-BE49-F238E27FC236}">
                <a16:creationId xmlns:a16="http://schemas.microsoft.com/office/drawing/2014/main" id="{577B61D9-1367-455D-BD67-B39DB41E8A62}"/>
              </a:ext>
            </a:extLst>
          </p:cNvPr>
          <p:cNvSpPr txBox="1">
            <a:spLocks/>
          </p:cNvSpPr>
          <p:nvPr/>
        </p:nvSpPr>
        <p:spPr>
          <a:xfrm>
            <a:off x="1310767" y="6858000"/>
            <a:ext cx="2121031" cy="597049"/>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srgbClr val="BA6324"/>
                </a:solidFill>
                <a:effectLst/>
                <a:uLnTx/>
                <a:uFillTx/>
                <a:latin typeface="Calibri"/>
                <a:ea typeface="+mj-ea"/>
                <a:cs typeface="+mj-cs"/>
              </a:rPr>
              <a:t>Where we work</a:t>
            </a:r>
            <a:endParaRPr kumimoji="0" lang="en-US" sz="2000" b="0" i="0" u="none" strike="noStrike" kern="1200" cap="none" spc="0" normalizeH="0" baseline="0" noProof="0" dirty="0">
              <a:ln>
                <a:noFill/>
              </a:ln>
              <a:solidFill>
                <a:prstClr val="black"/>
              </a:solidFill>
              <a:effectLst/>
              <a:uLnTx/>
              <a:uFillTx/>
              <a:latin typeface="Calibri"/>
              <a:ea typeface="+mj-ea"/>
              <a:cs typeface="+mj-cs"/>
            </a:endParaRPr>
          </a:p>
        </p:txBody>
      </p:sp>
      <p:pic>
        <p:nvPicPr>
          <p:cNvPr id="6" name="Picture 5">
            <a:extLst>
              <a:ext uri="{FF2B5EF4-FFF2-40B4-BE49-F238E27FC236}">
                <a16:creationId xmlns:a16="http://schemas.microsoft.com/office/drawing/2014/main" id="{304D397B-B781-4616-AC01-8FF575331B99}"/>
              </a:ext>
            </a:extLst>
          </p:cNvPr>
          <p:cNvPicPr>
            <a:picLocks noChangeAspect="1"/>
          </p:cNvPicPr>
          <p:nvPr/>
        </p:nvPicPr>
        <p:blipFill>
          <a:blip r:embed="rId2"/>
          <a:stretch>
            <a:fillRect/>
          </a:stretch>
        </p:blipFill>
        <p:spPr>
          <a:xfrm>
            <a:off x="5928346" y="1094282"/>
            <a:ext cx="2443460" cy="1771508"/>
          </a:xfrm>
          <a:prstGeom prst="rect">
            <a:avLst/>
          </a:prstGeom>
        </p:spPr>
      </p:pic>
      <p:pic>
        <p:nvPicPr>
          <p:cNvPr id="7" name="Picture 6">
            <a:extLst>
              <a:ext uri="{FF2B5EF4-FFF2-40B4-BE49-F238E27FC236}">
                <a16:creationId xmlns:a16="http://schemas.microsoft.com/office/drawing/2014/main" id="{1BC30CE3-6252-42D4-BE28-EFB7E80B8A9C}"/>
              </a:ext>
            </a:extLst>
          </p:cNvPr>
          <p:cNvPicPr>
            <a:picLocks noChangeAspect="1"/>
          </p:cNvPicPr>
          <p:nvPr/>
        </p:nvPicPr>
        <p:blipFill>
          <a:blip r:embed="rId3"/>
          <a:stretch>
            <a:fillRect/>
          </a:stretch>
        </p:blipFill>
        <p:spPr>
          <a:xfrm>
            <a:off x="5098266" y="2927949"/>
            <a:ext cx="3800217" cy="3253217"/>
          </a:xfrm>
          <a:prstGeom prst="rect">
            <a:avLst/>
          </a:prstGeom>
        </p:spPr>
      </p:pic>
      <p:cxnSp>
        <p:nvCxnSpPr>
          <p:cNvPr id="11" name="Straight Arrow Connector 10">
            <a:extLst>
              <a:ext uri="{FF2B5EF4-FFF2-40B4-BE49-F238E27FC236}">
                <a16:creationId xmlns:a16="http://schemas.microsoft.com/office/drawing/2014/main" id="{74CD6C14-9C4B-4BF6-B381-98876D164784}"/>
              </a:ext>
            </a:extLst>
          </p:cNvPr>
          <p:cNvCxnSpPr/>
          <p:nvPr/>
        </p:nvCxnSpPr>
        <p:spPr>
          <a:xfrm flipV="1">
            <a:off x="7063882" y="2362070"/>
            <a:ext cx="172387" cy="11317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1013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DA83B-443B-4ED6-B2B2-28A5938BE5E7}"/>
              </a:ext>
            </a:extLst>
          </p:cNvPr>
          <p:cNvSpPr>
            <a:spLocks noGrp="1"/>
          </p:cNvSpPr>
          <p:nvPr>
            <p:ph type="title"/>
          </p:nvPr>
        </p:nvSpPr>
        <p:spPr/>
        <p:txBody>
          <a:bodyPr/>
          <a:lstStyle/>
          <a:p>
            <a:pPr algn="l"/>
            <a:r>
              <a:rPr lang="en-US" dirty="0">
                <a:solidFill>
                  <a:schemeClr val="tx1"/>
                </a:solidFill>
              </a:rPr>
              <a:t>RESULTS</a:t>
            </a:r>
          </a:p>
        </p:txBody>
      </p:sp>
      <p:sp>
        <p:nvSpPr>
          <p:cNvPr id="4" name="Rectangle 3">
            <a:extLst>
              <a:ext uri="{FF2B5EF4-FFF2-40B4-BE49-F238E27FC236}">
                <a16:creationId xmlns:a16="http://schemas.microsoft.com/office/drawing/2014/main" id="{A0D95E9C-CA57-497F-8F93-A2BFFB473471}"/>
              </a:ext>
            </a:extLst>
          </p:cNvPr>
          <p:cNvSpPr/>
          <p:nvPr/>
        </p:nvSpPr>
        <p:spPr>
          <a:xfrm>
            <a:off x="222614" y="1955855"/>
            <a:ext cx="8768986" cy="4093428"/>
          </a:xfrm>
          <a:prstGeom prst="rect">
            <a:avLst/>
          </a:prstGeom>
        </p:spPr>
        <p:txBody>
          <a:bodyPr wrap="square">
            <a:spAutoFit/>
          </a:bodyPr>
          <a:lstStyle/>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500" b="0" i="0" u="none" strike="noStrike" kern="1200" cap="none" spc="0" normalizeH="0" baseline="0" noProof="0" dirty="0">
                <a:ln>
                  <a:noFill/>
                </a:ln>
                <a:solidFill>
                  <a:prstClr val="black"/>
                </a:solidFill>
                <a:effectLst/>
                <a:uLnTx/>
                <a:uFillTx/>
                <a:latin typeface="Calibri" pitchFamily="34" charset="0"/>
                <a:ea typeface="+mn-ea"/>
                <a:cs typeface="Arial" charset="0"/>
              </a:rPr>
              <a:t>A</a:t>
            </a:r>
            <a:r>
              <a:rPr kumimoji="0" lang="en-US" sz="2500" b="0" i="0" u="none" strike="noStrike" kern="1200" cap="none" spc="0" normalizeH="0" baseline="0" noProof="0" dirty="0" err="1">
                <a:ln>
                  <a:noFill/>
                </a:ln>
                <a:solidFill>
                  <a:prstClr val="black"/>
                </a:solidFill>
                <a:effectLst/>
                <a:uLnTx/>
                <a:uFillTx/>
                <a:latin typeface="Calibri" pitchFamily="34" charset="0"/>
                <a:ea typeface="+mn-ea"/>
                <a:cs typeface="Arial" charset="0"/>
              </a:rPr>
              <a:t>ll</a:t>
            </a:r>
            <a:r>
              <a:rPr kumimoji="0" lang="en-US" sz="2500" b="0" i="0" u="none" strike="noStrike" kern="1200" cap="none" spc="0" normalizeH="0" baseline="0" noProof="0" dirty="0">
                <a:ln>
                  <a:noFill/>
                </a:ln>
                <a:solidFill>
                  <a:prstClr val="black"/>
                </a:solidFill>
                <a:effectLst/>
                <a:uLnTx/>
                <a:uFillTx/>
                <a:latin typeface="Calibri" pitchFamily="34" charset="0"/>
                <a:ea typeface="+mn-ea"/>
                <a:cs typeface="Arial" charset="0"/>
              </a:rPr>
              <a:t> samples of the first round was collected for the multi-pathogen survey in </a:t>
            </a:r>
            <a:r>
              <a:rPr kumimoji="0" lang="en-US" sz="2500" b="1" i="0" u="none" strike="noStrike" kern="1200" cap="none" spc="0" normalizeH="0" baseline="0" noProof="0" dirty="0">
                <a:ln>
                  <a:noFill/>
                </a:ln>
                <a:solidFill>
                  <a:prstClr val="black"/>
                </a:solidFill>
                <a:effectLst/>
                <a:uLnTx/>
                <a:uFillTx/>
                <a:latin typeface="Calibri" pitchFamily="34" charset="0"/>
                <a:ea typeface="+mn-ea"/>
                <a:cs typeface="Arial" charset="0"/>
              </a:rPr>
              <a:t>Cambodian markets in 25 provinces. In total 416 samples</a:t>
            </a:r>
            <a:r>
              <a:rPr kumimoji="0" lang="en-US" sz="2500" b="0" i="0" u="none" strike="noStrike" kern="1200" cap="none" spc="0" normalizeH="0" baseline="0" noProof="0" dirty="0">
                <a:ln>
                  <a:noFill/>
                </a:ln>
                <a:solidFill>
                  <a:prstClr val="black"/>
                </a:solidFill>
                <a:effectLst/>
                <a:uLnTx/>
                <a:uFillTx/>
                <a:latin typeface="Calibri" pitchFamily="34" charset="0"/>
                <a:ea typeface="+mn-ea"/>
                <a:cs typeface="Arial" charset="0"/>
              </a:rPr>
              <a:t> (pork = 156, pork cutting board swabs=52) chicken (chicken meat = 156, cutting board swabs = 52) were collected. 312 shop owners were interviewed during the sampling. </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500" b="1" i="0" u="none" strike="noStrike" kern="1200" cap="none" spc="0" normalizeH="0" baseline="0" noProof="0" dirty="0">
                <a:ln>
                  <a:noFill/>
                </a:ln>
                <a:solidFill>
                  <a:prstClr val="black"/>
                </a:solidFill>
                <a:effectLst/>
                <a:uLnTx/>
                <a:uFillTx/>
                <a:latin typeface="Calibri" pitchFamily="34" charset="0"/>
                <a:ea typeface="+mn-ea"/>
                <a:cs typeface="Arial" charset="0"/>
              </a:rPr>
              <a:t>In total of 184 samples positive to </a:t>
            </a:r>
            <a:r>
              <a:rPr kumimoji="0" lang="en-US" sz="2500" b="1" i="1" u="none" strike="noStrike" kern="1200" cap="none" spc="0" normalizeH="0" baseline="0" noProof="0" dirty="0">
                <a:ln>
                  <a:noFill/>
                </a:ln>
                <a:solidFill>
                  <a:prstClr val="black"/>
                </a:solidFill>
                <a:effectLst/>
                <a:uLnTx/>
                <a:uFillTx/>
                <a:latin typeface="Calibri" pitchFamily="34" charset="0"/>
                <a:ea typeface="+mn-ea"/>
                <a:cs typeface="Arial" charset="0"/>
              </a:rPr>
              <a:t>Salmonella</a:t>
            </a:r>
            <a:r>
              <a:rPr kumimoji="0" lang="en-US" sz="2500" b="1" i="0" u="none" strike="noStrike" kern="1200" cap="none" spc="0" normalizeH="0" baseline="0" noProof="0" dirty="0">
                <a:ln>
                  <a:noFill/>
                </a:ln>
                <a:solidFill>
                  <a:prstClr val="black"/>
                </a:solidFill>
                <a:effectLst/>
                <a:uLnTx/>
                <a:uFillTx/>
                <a:latin typeface="Calibri" pitchFamily="34" charset="0"/>
                <a:ea typeface="+mn-ea"/>
                <a:cs typeface="Arial" charset="0"/>
              </a:rPr>
              <a:t> (36%) and 133 to </a:t>
            </a:r>
            <a:r>
              <a:rPr kumimoji="0" lang="en-US" sz="2500" b="1" i="1" u="none" strike="noStrike" kern="1200" cap="none" spc="0" normalizeH="0" baseline="0" noProof="0" dirty="0">
                <a:ln>
                  <a:noFill/>
                </a:ln>
                <a:solidFill>
                  <a:prstClr val="black"/>
                </a:solidFill>
                <a:effectLst/>
                <a:uLnTx/>
                <a:uFillTx/>
                <a:latin typeface="Calibri" pitchFamily="34" charset="0"/>
                <a:ea typeface="+mn-ea"/>
                <a:cs typeface="Arial" charset="0"/>
              </a:rPr>
              <a:t>S. aureus</a:t>
            </a:r>
            <a:r>
              <a:rPr kumimoji="0" lang="en-US" sz="2500" b="1" i="0" u="none" strike="noStrike" kern="1200" cap="none" spc="0" normalizeH="0" baseline="0" noProof="0" dirty="0">
                <a:ln>
                  <a:noFill/>
                </a:ln>
                <a:solidFill>
                  <a:prstClr val="black"/>
                </a:solidFill>
                <a:effectLst/>
                <a:uLnTx/>
                <a:uFillTx/>
                <a:latin typeface="Calibri" pitchFamily="34" charset="0"/>
                <a:ea typeface="+mn-ea"/>
                <a:cs typeface="Arial" charset="0"/>
              </a:rPr>
              <a:t> (32%).</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500" b="0" i="0" u="none" strike="noStrike" kern="1200" cap="none" spc="0" normalizeH="0" baseline="0" noProof="0" dirty="0">
                <a:ln>
                  <a:noFill/>
                </a:ln>
                <a:solidFill>
                  <a:prstClr val="black"/>
                </a:solidFill>
                <a:effectLst/>
                <a:uLnTx/>
                <a:uFillTx/>
                <a:latin typeface="Calibri" pitchFamily="34" charset="0"/>
                <a:ea typeface="+mn-ea"/>
                <a:cs typeface="Arial" charset="0"/>
              </a:rPr>
              <a:t>Isolates are being kept for further analysis on </a:t>
            </a:r>
            <a:r>
              <a:rPr kumimoji="0" lang="en-US" sz="2500" b="1" i="0" u="none" strike="noStrike" kern="1200" cap="none" spc="0" normalizeH="0" baseline="0" noProof="0" dirty="0">
                <a:ln>
                  <a:noFill/>
                </a:ln>
                <a:solidFill>
                  <a:prstClr val="black"/>
                </a:solidFill>
                <a:effectLst/>
                <a:uLnTx/>
                <a:uFillTx/>
                <a:latin typeface="Calibri" pitchFamily="34" charset="0"/>
                <a:ea typeface="+mn-ea"/>
                <a:cs typeface="Arial" charset="0"/>
              </a:rPr>
              <a:t>antimicrobial resistance. </a:t>
            </a:r>
          </a:p>
        </p:txBody>
      </p:sp>
    </p:spTree>
    <p:extLst>
      <p:ext uri="{BB962C8B-B14F-4D97-AF65-F5344CB8AC3E}">
        <p14:creationId xmlns:p14="http://schemas.microsoft.com/office/powerpoint/2010/main" val="15818500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4294967295"/>
          </p:nvPr>
        </p:nvSpPr>
        <p:spPr>
          <a:xfrm>
            <a:off x="106327" y="1045576"/>
            <a:ext cx="8825023" cy="988750"/>
          </a:xfrm>
          <a:prstGeom prst="rect">
            <a:avLst/>
          </a:prstGeom>
        </p:spPr>
        <p:txBody>
          <a:bodyPr/>
          <a:lstStyle/>
          <a:p>
            <a:pPr marL="0" indent="0">
              <a:buNone/>
            </a:pPr>
            <a:r>
              <a:rPr lang="id-ID" sz="2800" b="1" dirty="0"/>
              <a:t>Cost of per episode of hospitalization of FBD by group of health facilities</a:t>
            </a:r>
            <a:endParaRPr lang="en-US" sz="2800" dirty="0"/>
          </a:p>
        </p:txBody>
      </p:sp>
      <p:graphicFrame>
        <p:nvGraphicFramePr>
          <p:cNvPr id="2" name="Table 1">
            <a:extLst>
              <a:ext uri="{FF2B5EF4-FFF2-40B4-BE49-F238E27FC236}">
                <a16:creationId xmlns:a16="http://schemas.microsoft.com/office/drawing/2014/main" id="{C8B7AEBB-258C-4BE9-B281-75636D0F4B81}"/>
              </a:ext>
            </a:extLst>
          </p:cNvPr>
          <p:cNvGraphicFramePr>
            <a:graphicFrameLocks noGrp="1"/>
          </p:cNvGraphicFramePr>
          <p:nvPr/>
        </p:nvGraphicFramePr>
        <p:xfrm>
          <a:off x="106326" y="1977650"/>
          <a:ext cx="8963243" cy="4088600"/>
        </p:xfrm>
        <a:graphic>
          <a:graphicData uri="http://schemas.openxmlformats.org/drawingml/2006/table">
            <a:tbl>
              <a:tblPr firstRow="1" firstCol="1" bandRow="1">
                <a:tableStyleId>{5C22544A-7EE6-4342-B048-85BDC9FD1C3A}</a:tableStyleId>
              </a:tblPr>
              <a:tblGrid>
                <a:gridCol w="2181745">
                  <a:extLst>
                    <a:ext uri="{9D8B030D-6E8A-4147-A177-3AD203B41FA5}">
                      <a16:colId xmlns:a16="http://schemas.microsoft.com/office/drawing/2014/main" val="2633593646"/>
                    </a:ext>
                  </a:extLst>
                </a:gridCol>
                <a:gridCol w="1736894">
                  <a:extLst>
                    <a:ext uri="{9D8B030D-6E8A-4147-A177-3AD203B41FA5}">
                      <a16:colId xmlns:a16="http://schemas.microsoft.com/office/drawing/2014/main" val="2589029735"/>
                    </a:ext>
                  </a:extLst>
                </a:gridCol>
                <a:gridCol w="1681535">
                  <a:extLst>
                    <a:ext uri="{9D8B030D-6E8A-4147-A177-3AD203B41FA5}">
                      <a16:colId xmlns:a16="http://schemas.microsoft.com/office/drawing/2014/main" val="2865576380"/>
                    </a:ext>
                  </a:extLst>
                </a:gridCol>
                <a:gridCol w="1121023">
                  <a:extLst>
                    <a:ext uri="{9D8B030D-6E8A-4147-A177-3AD203B41FA5}">
                      <a16:colId xmlns:a16="http://schemas.microsoft.com/office/drawing/2014/main" val="627469688"/>
                    </a:ext>
                  </a:extLst>
                </a:gridCol>
                <a:gridCol w="1121023">
                  <a:extLst>
                    <a:ext uri="{9D8B030D-6E8A-4147-A177-3AD203B41FA5}">
                      <a16:colId xmlns:a16="http://schemas.microsoft.com/office/drawing/2014/main" val="375220574"/>
                    </a:ext>
                  </a:extLst>
                </a:gridCol>
                <a:gridCol w="1121023">
                  <a:extLst>
                    <a:ext uri="{9D8B030D-6E8A-4147-A177-3AD203B41FA5}">
                      <a16:colId xmlns:a16="http://schemas.microsoft.com/office/drawing/2014/main" val="2444069488"/>
                    </a:ext>
                  </a:extLst>
                </a:gridCol>
              </a:tblGrid>
              <a:tr h="687491">
                <a:tc>
                  <a:txBody>
                    <a:bodyPr/>
                    <a:lstStyle/>
                    <a:p>
                      <a:pPr marL="0" marR="0" algn="ctr">
                        <a:lnSpc>
                          <a:spcPct val="150000"/>
                        </a:lnSpc>
                        <a:spcBef>
                          <a:spcPts val="0"/>
                        </a:spcBef>
                        <a:spcAft>
                          <a:spcPts val="0"/>
                        </a:spcAft>
                      </a:pPr>
                      <a:r>
                        <a:rPr lang="id-ID" sz="1800">
                          <a:effectLst/>
                        </a:rPr>
                        <a:t>Cost</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National Hospital</a:t>
                      </a:r>
                      <a:endParaRPr lang="en-US" sz="1800">
                        <a:effectLst/>
                      </a:endParaRPr>
                    </a:p>
                    <a:p>
                      <a:pPr marL="0" marR="0" algn="ctr">
                        <a:lnSpc>
                          <a:spcPct val="150000"/>
                        </a:lnSpc>
                        <a:spcBef>
                          <a:spcPts val="0"/>
                        </a:spcBef>
                        <a:spcAft>
                          <a:spcPts val="0"/>
                        </a:spcAft>
                      </a:pPr>
                      <a:r>
                        <a:rPr lang="id-ID" sz="1800">
                          <a:effectLst/>
                        </a:rPr>
                        <a:t>(n=44)</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Referral Hospital</a:t>
                      </a:r>
                      <a:endParaRPr lang="en-US" sz="1800">
                        <a:effectLst/>
                      </a:endParaRPr>
                    </a:p>
                    <a:p>
                      <a:pPr marL="0" marR="0" algn="ctr">
                        <a:lnSpc>
                          <a:spcPct val="150000"/>
                        </a:lnSpc>
                        <a:spcBef>
                          <a:spcPts val="0"/>
                        </a:spcBef>
                        <a:spcAft>
                          <a:spcPts val="0"/>
                        </a:spcAft>
                      </a:pPr>
                      <a:r>
                        <a:rPr lang="id-ID" sz="1800">
                          <a:effectLst/>
                        </a:rPr>
                        <a:t>(n=60)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a:effectLst/>
                        </a:rPr>
                        <a:t>Regional Hosp.</a:t>
                      </a:r>
                    </a:p>
                    <a:p>
                      <a:pPr marL="0" marR="0" algn="ctr">
                        <a:lnSpc>
                          <a:spcPct val="150000"/>
                        </a:lnSpc>
                        <a:spcBef>
                          <a:spcPts val="0"/>
                        </a:spcBef>
                        <a:spcAft>
                          <a:spcPts val="0"/>
                        </a:spcAft>
                      </a:pPr>
                      <a:r>
                        <a:rPr lang="en-US" sz="1800">
                          <a:effectLst/>
                        </a:rPr>
                        <a:t>(n=100)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a:effectLst/>
                        </a:rPr>
                        <a:t>Community Clinic</a:t>
                      </a:r>
                    </a:p>
                    <a:p>
                      <a:pPr marL="0" marR="0" algn="ctr">
                        <a:lnSpc>
                          <a:spcPct val="150000"/>
                        </a:lnSpc>
                        <a:spcBef>
                          <a:spcPts val="0"/>
                        </a:spcBef>
                        <a:spcAft>
                          <a:spcPts val="0"/>
                        </a:spcAft>
                      </a:pPr>
                      <a:r>
                        <a:rPr lang="en-US" sz="1800">
                          <a:effectLst/>
                        </a:rPr>
                        <a:t>(n=62)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Overall</a:t>
                      </a:r>
                      <a:endParaRPr lang="en-US" sz="1800">
                        <a:effectLst/>
                      </a:endParaRPr>
                    </a:p>
                    <a:p>
                      <a:pPr marL="0" marR="0" algn="ctr">
                        <a:lnSpc>
                          <a:spcPct val="150000"/>
                        </a:lnSpc>
                        <a:spcBef>
                          <a:spcPts val="0"/>
                        </a:spcBef>
                        <a:spcAft>
                          <a:spcPts val="0"/>
                        </a:spcAft>
                      </a:pPr>
                      <a:r>
                        <a:rPr lang="id-ID" sz="1800">
                          <a:effectLst/>
                        </a:rPr>
                        <a:t>(n=</a:t>
                      </a:r>
                      <a:r>
                        <a:rPr lang="en-US" sz="1800">
                          <a:effectLst/>
                        </a:rPr>
                        <a:t>266</a:t>
                      </a:r>
                      <a:r>
                        <a:rPr lang="id-ID" sz="1800">
                          <a:effectLst/>
                        </a:rPr>
                        <a:t>)</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8015016"/>
                  </a:ext>
                </a:extLst>
              </a:tr>
              <a:tr h="212222">
                <a:tc>
                  <a:txBody>
                    <a:bodyPr/>
                    <a:lstStyle/>
                    <a:p>
                      <a:pPr marL="0" marR="0" algn="just">
                        <a:lnSpc>
                          <a:spcPct val="115000"/>
                        </a:lnSpc>
                        <a:spcBef>
                          <a:spcPts val="0"/>
                        </a:spcBef>
                        <a:spcAft>
                          <a:spcPts val="0"/>
                        </a:spcAft>
                      </a:pPr>
                      <a:r>
                        <a:rPr lang="id-ID" sz="1800">
                          <a:effectLst/>
                        </a:rPr>
                        <a:t>Direct medical cost</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pPr>
                      <a:r>
                        <a:rPr lang="id-ID" sz="1800" dirty="0">
                          <a:effectLst/>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51178517"/>
                  </a:ext>
                </a:extLst>
              </a:tr>
              <a:tr h="212222">
                <a:tc>
                  <a:txBody>
                    <a:bodyPr/>
                    <a:lstStyle/>
                    <a:p>
                      <a:pPr marL="342900" marR="0" lvl="0" indent="-342900" algn="l">
                        <a:lnSpc>
                          <a:spcPct val="115000"/>
                        </a:lnSpc>
                        <a:spcBef>
                          <a:spcPts val="0"/>
                        </a:spcBef>
                        <a:spcAft>
                          <a:spcPts val="0"/>
                        </a:spcAft>
                        <a:buFont typeface="Symbol" panose="05050102010706020507" pitchFamily="18" charset="2"/>
                        <a:buChar char=""/>
                      </a:pPr>
                      <a:r>
                        <a:rPr lang="id-ID" sz="1800" dirty="0">
                          <a:effectLst/>
                        </a:rPr>
                        <a:t>Amount [usd]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125.77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9.42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27.85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4.19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34.38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37733560"/>
                  </a:ext>
                </a:extLst>
              </a:tr>
              <a:tr h="212222">
                <a:tc>
                  <a:txBody>
                    <a:bodyPr/>
                    <a:lstStyle/>
                    <a:p>
                      <a:pPr marL="0" marR="0" algn="l">
                        <a:lnSpc>
                          <a:spcPct val="115000"/>
                        </a:lnSpc>
                        <a:spcBef>
                          <a:spcPts val="0"/>
                        </a:spcBef>
                        <a:spcAft>
                          <a:spcPts val="0"/>
                        </a:spcAft>
                      </a:pPr>
                      <a:r>
                        <a:rPr lang="id-ID" sz="1800" dirty="0">
                          <a:effectLst/>
                        </a:rPr>
                        <a:t>Direct non-medical cost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dirty="0">
                          <a:effectLst/>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dirty="0">
                          <a:effectLst/>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dirty="0">
                          <a:effectLst/>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dirty="0">
                          <a:effectLst/>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6210945"/>
                  </a:ext>
                </a:extLst>
              </a:tr>
              <a:tr h="212222">
                <a:tc>
                  <a:txBody>
                    <a:bodyPr/>
                    <a:lstStyle/>
                    <a:p>
                      <a:pPr marL="342900" marR="0" lvl="0" indent="-342900" algn="l">
                        <a:lnSpc>
                          <a:spcPct val="115000"/>
                        </a:lnSpc>
                        <a:spcBef>
                          <a:spcPts val="0"/>
                        </a:spcBef>
                        <a:spcAft>
                          <a:spcPts val="0"/>
                        </a:spcAft>
                        <a:buFont typeface="Symbol" panose="05050102010706020507" pitchFamily="18" charset="2"/>
                        <a:buChar char=""/>
                      </a:pPr>
                      <a:r>
                        <a:rPr lang="id-ID" sz="1800">
                          <a:effectLst/>
                        </a:rPr>
                        <a:t>Amount [usd]</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40.64</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8.36</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effectLst/>
                        </a:rPr>
                        <a:t>26.33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effectLst/>
                        </a:rPr>
                        <a:t>0.30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a:effectLst/>
                        </a:rPr>
                        <a:t>18.58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3503843"/>
                  </a:ext>
                </a:extLst>
              </a:tr>
              <a:tr h="212222">
                <a:tc>
                  <a:txBody>
                    <a:bodyPr/>
                    <a:lstStyle/>
                    <a:p>
                      <a:pPr marL="0" marR="0" algn="l">
                        <a:lnSpc>
                          <a:spcPct val="115000"/>
                        </a:lnSpc>
                        <a:spcBef>
                          <a:spcPts val="0"/>
                        </a:spcBef>
                        <a:spcAft>
                          <a:spcPts val="0"/>
                        </a:spcAft>
                      </a:pPr>
                      <a:r>
                        <a:rPr lang="id-ID" sz="1800" dirty="0">
                          <a:effectLst/>
                        </a:rPr>
                        <a:t>Indirect cost</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id-ID" sz="1800">
                          <a:effectLst/>
                        </a:rPr>
                        <a:t> </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9992417"/>
                  </a:ext>
                </a:extLst>
              </a:tr>
              <a:tr h="212222">
                <a:tc>
                  <a:txBody>
                    <a:bodyPr/>
                    <a:lstStyle/>
                    <a:p>
                      <a:pPr marL="342900" marR="0" lvl="0" indent="-342900" algn="l">
                        <a:lnSpc>
                          <a:spcPct val="115000"/>
                        </a:lnSpc>
                        <a:spcBef>
                          <a:spcPts val="0"/>
                        </a:spcBef>
                        <a:spcAft>
                          <a:spcPts val="0"/>
                        </a:spcAft>
                        <a:buFont typeface="Symbol" panose="05050102010706020507" pitchFamily="18" charset="2"/>
                        <a:buChar char=""/>
                      </a:pPr>
                      <a:r>
                        <a:rPr lang="id-ID" sz="1800" dirty="0">
                          <a:effectLst/>
                        </a:rPr>
                        <a:t>Amount [usd]</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21.43</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a:effectLst/>
                        </a:rPr>
                        <a:t>6.38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10.89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3.08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9.80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3714756"/>
                  </a:ext>
                </a:extLst>
              </a:tr>
              <a:tr h="449856">
                <a:tc>
                  <a:txBody>
                    <a:bodyPr/>
                    <a:lstStyle/>
                    <a:p>
                      <a:pPr marL="0" marR="0" algn="l">
                        <a:lnSpc>
                          <a:spcPct val="115000"/>
                        </a:lnSpc>
                        <a:spcBef>
                          <a:spcPts val="0"/>
                        </a:spcBef>
                        <a:spcAft>
                          <a:spcPts val="0"/>
                        </a:spcAft>
                      </a:pPr>
                      <a:r>
                        <a:rPr lang="id-ID" sz="1800" b="1" dirty="0">
                          <a:effectLst/>
                        </a:rPr>
                        <a:t>Total cost [usd]</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b="1" dirty="0">
                          <a:effectLst/>
                        </a:rPr>
                        <a:t>185.88</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id-ID" sz="1800" b="1" dirty="0">
                          <a:effectLst/>
                        </a:rPr>
                        <a:t>24.16</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dirty="0">
                          <a:effectLst/>
                        </a:rPr>
                        <a:t>65.07</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dirty="0">
                          <a:effectLst/>
                        </a:rPr>
                        <a:t>7.57</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dirty="0">
                          <a:effectLst/>
                        </a:rPr>
                        <a:t>62.76</a:t>
                      </a:r>
                      <a:endPar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3957391"/>
                  </a:ext>
                </a:extLst>
              </a:tr>
            </a:tbl>
          </a:graphicData>
        </a:graphic>
      </p:graphicFrame>
    </p:spTree>
    <p:extLst>
      <p:ext uri="{BB962C8B-B14F-4D97-AF65-F5344CB8AC3E}">
        <p14:creationId xmlns:p14="http://schemas.microsoft.com/office/powerpoint/2010/main" val="32448518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12776"/>
            <a:ext cx="9036496" cy="1143000"/>
          </a:xfrm>
          <a:prstGeom prst="rect">
            <a:avLst/>
          </a:prstGeom>
        </p:spPr>
        <p:txBody>
          <a:bodyPr/>
          <a:lstStyle/>
          <a:p>
            <a:pPr algn="ctr"/>
            <a:r>
              <a:rPr lang="en-GB" altLang="en-US" dirty="0">
                <a:latin typeface="Optima"/>
                <a:ea typeface="MS PGothic" pitchFamily="34" charset="-128"/>
              </a:rPr>
              <a:t>Wastewater reuse and Food Safety</a:t>
            </a: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3668" y="2348880"/>
            <a:ext cx="5976664" cy="4156602"/>
          </a:xfrm>
          <a:prstGeom prst="rect">
            <a:avLst/>
          </a:prstGeom>
        </p:spPr>
      </p:pic>
    </p:spTree>
    <p:extLst>
      <p:ext uri="{BB962C8B-B14F-4D97-AF65-F5344CB8AC3E}">
        <p14:creationId xmlns:p14="http://schemas.microsoft.com/office/powerpoint/2010/main" val="4012656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000" dirty="0"/>
              <a:t>Ecohealth research on human and animal waste management in Vietnam: VAC model</a:t>
            </a:r>
          </a:p>
        </p:txBody>
      </p:sp>
      <p:sp>
        <p:nvSpPr>
          <p:cNvPr id="10" name="Content Placeholder 9"/>
          <p:cNvSpPr>
            <a:spLocks noGrp="1"/>
          </p:cNvSpPr>
          <p:nvPr>
            <p:ph sz="quarter" idx="10"/>
          </p:nvPr>
        </p:nvSpPr>
        <p:spPr/>
        <p:txBody>
          <a:bodyPr/>
          <a:lstStyle/>
          <a:p>
            <a:endParaRPr lang="en-US" dirty="0"/>
          </a:p>
        </p:txBody>
      </p:sp>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H="1">
            <a:off x="7619999" y="2923914"/>
            <a:ext cx="1472223" cy="1105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11387" y="1761590"/>
            <a:ext cx="5014746"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bwMode="auto">
          <a:xfrm>
            <a:off x="1295400" y="6019800"/>
            <a:ext cx="756822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6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Health and environmental issues &amp; livestock?</a:t>
            </a:r>
            <a:endParaRPr kumimoji="0" lang="en-US" sz="2600" b="1" i="0" u="none" strike="noStrike" kern="1200" cap="none" spc="0" normalizeH="0" baseline="0" noProof="0" dirty="0">
              <a:ln>
                <a:noFill/>
              </a:ln>
              <a:solidFill>
                <a:srgbClr val="FFFFFF"/>
              </a:solidFill>
              <a:effectLst/>
              <a:uLnTx/>
              <a:uFillTx/>
              <a:latin typeface="Arial" pitchFamily="34" charset="0"/>
              <a:ea typeface="MS PGothic" pitchFamily="34" charset="-128"/>
              <a:cs typeface="Arial" charset="0"/>
            </a:endParaRPr>
          </a:p>
        </p:txBody>
      </p:sp>
      <p:sp>
        <p:nvSpPr>
          <p:cNvPr id="14" name="TextBox 13"/>
          <p:cNvSpPr txBox="1"/>
          <p:nvPr/>
        </p:nvSpPr>
        <p:spPr bwMode="auto">
          <a:xfrm>
            <a:off x="2363787" y="1609190"/>
            <a:ext cx="144780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Crop</a:t>
            </a:r>
          </a:p>
        </p:txBody>
      </p:sp>
      <p:sp>
        <p:nvSpPr>
          <p:cNvPr id="15" name="TextBox 14"/>
          <p:cNvSpPr txBox="1"/>
          <p:nvPr/>
        </p:nvSpPr>
        <p:spPr bwMode="auto">
          <a:xfrm>
            <a:off x="5945186" y="1685390"/>
            <a:ext cx="2132013"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Livestock</a:t>
            </a:r>
          </a:p>
        </p:txBody>
      </p:sp>
      <p:sp>
        <p:nvSpPr>
          <p:cNvPr id="16" name="TextBox 15"/>
          <p:cNvSpPr txBox="1"/>
          <p:nvPr/>
        </p:nvSpPr>
        <p:spPr bwMode="auto">
          <a:xfrm>
            <a:off x="4192587" y="2752190"/>
            <a:ext cx="1447800"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Fishery</a:t>
            </a:r>
          </a:p>
        </p:txBody>
      </p:sp>
      <p:pic>
        <p:nvPicPr>
          <p:cNvPr id="17" name="Picture 16" descr="C:\Users\ThuLe\Pictures\tuoi tieu.png"/>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52399" y="2675990"/>
            <a:ext cx="2211387" cy="1833130"/>
          </a:xfrm>
          <a:prstGeom prst="rect">
            <a:avLst/>
          </a:prstGeom>
          <a:noFill/>
          <a:ln w="9525">
            <a:noFill/>
            <a:miter lim="800000"/>
            <a:headEnd/>
            <a:tailEnd/>
          </a:ln>
        </p:spPr>
      </p:pic>
      <p:sp>
        <p:nvSpPr>
          <p:cNvPr id="2" name="TextBox 1"/>
          <p:cNvSpPr txBox="1"/>
          <p:nvPr/>
        </p:nvSpPr>
        <p:spPr bwMode="auto">
          <a:xfrm>
            <a:off x="4499991" y="6309320"/>
            <a:ext cx="2726141"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Nguyen-Viet et al, 2014</a:t>
            </a:r>
          </a:p>
        </p:txBody>
      </p:sp>
      <p:pic>
        <p:nvPicPr>
          <p:cNvPr id="19" name="Picture 6" descr="DSCN0047">
            <a:extLst>
              <a:ext uri="{FF2B5EF4-FFF2-40B4-BE49-F238E27FC236}">
                <a16:creationId xmlns:a16="http://schemas.microsoft.com/office/drawing/2014/main" id="{6893224A-1FBC-4F54-9B3E-4FA1E2EBBB1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86978" y="4412857"/>
            <a:ext cx="2228224" cy="167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61274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26988"/>
            <a:ext cx="9144000" cy="6884988"/>
          </a:xfrm>
          <a:prstGeom prst="rec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59" name="Freeform 3"/>
          <p:cNvSpPr>
            <a:spLocks/>
          </p:cNvSpPr>
          <p:nvPr/>
        </p:nvSpPr>
        <p:spPr bwMode="auto">
          <a:xfrm rot="-3668297">
            <a:off x="4217194" y="-130969"/>
            <a:ext cx="2371725" cy="3548063"/>
          </a:xfrm>
          <a:custGeom>
            <a:avLst/>
            <a:gdLst>
              <a:gd name="T0" fmla="*/ 132 w 153"/>
              <a:gd name="T1" fmla="*/ 229 h 229"/>
              <a:gd name="T2" fmla="*/ 153 w 153"/>
              <a:gd name="T3" fmla="*/ 153 h 229"/>
              <a:gd name="T4" fmla="*/ 0 w 153"/>
              <a:gd name="T5" fmla="*/ 1 h 229"/>
              <a:gd name="T6" fmla="*/ 0 w 153"/>
              <a:gd name="T7" fmla="*/ 1 h 229"/>
              <a:gd name="T8" fmla="*/ 0 w 153"/>
              <a:gd name="T9" fmla="*/ 153 h 229"/>
              <a:gd name="T10" fmla="*/ 132 w 153"/>
              <a:gd name="T11" fmla="*/ 229 h 229"/>
            </a:gdLst>
            <a:ahLst/>
            <a:cxnLst>
              <a:cxn ang="0">
                <a:pos x="T0" y="T1"/>
              </a:cxn>
              <a:cxn ang="0">
                <a:pos x="T2" y="T3"/>
              </a:cxn>
              <a:cxn ang="0">
                <a:pos x="T4" y="T5"/>
              </a:cxn>
              <a:cxn ang="0">
                <a:pos x="T6" y="T7"/>
              </a:cxn>
              <a:cxn ang="0">
                <a:pos x="T8" y="T9"/>
              </a:cxn>
              <a:cxn ang="0">
                <a:pos x="T10" y="T11"/>
              </a:cxn>
            </a:cxnLst>
            <a:rect l="0" t="0" r="r" b="b"/>
            <a:pathLst>
              <a:path w="153" h="229">
                <a:moveTo>
                  <a:pt x="132" y="229"/>
                </a:moveTo>
                <a:cubicBezTo>
                  <a:pt x="146" y="206"/>
                  <a:pt x="153" y="180"/>
                  <a:pt x="153" y="153"/>
                </a:cubicBezTo>
                <a:cubicBezTo>
                  <a:pt x="153" y="69"/>
                  <a:pt x="84" y="1"/>
                  <a:pt x="0" y="1"/>
                </a:cubicBezTo>
                <a:cubicBezTo>
                  <a:pt x="0" y="0"/>
                  <a:pt x="0" y="1"/>
                  <a:pt x="0" y="1"/>
                </a:cubicBezTo>
                <a:lnTo>
                  <a:pt x="0" y="153"/>
                </a:lnTo>
                <a:lnTo>
                  <a:pt x="132" y="229"/>
                </a:lnTo>
                <a:close/>
              </a:path>
            </a:pathLst>
          </a:custGeom>
          <a:solidFill>
            <a:schemeClr val="accent1"/>
          </a:solidFill>
          <a:ln w="12700" cmpd="sng">
            <a:solidFill>
              <a:srgbClr val="000000"/>
            </a:solidFill>
            <a:prstDash val="solid"/>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0" name="Freeform 4"/>
          <p:cNvSpPr>
            <a:spLocks/>
          </p:cNvSpPr>
          <p:nvPr/>
        </p:nvSpPr>
        <p:spPr bwMode="auto">
          <a:xfrm rot="-3668297">
            <a:off x="4344988" y="2366962"/>
            <a:ext cx="4090988" cy="2354263"/>
          </a:xfrm>
          <a:custGeom>
            <a:avLst/>
            <a:gdLst>
              <a:gd name="T0" fmla="*/ 0 w 264"/>
              <a:gd name="T1" fmla="*/ 75 h 152"/>
              <a:gd name="T2" fmla="*/ 132 w 264"/>
              <a:gd name="T3" fmla="*/ 152 h 152"/>
              <a:gd name="T4" fmla="*/ 264 w 264"/>
              <a:gd name="T5" fmla="*/ 76 h 152"/>
              <a:gd name="T6" fmla="*/ 132 w 264"/>
              <a:gd name="T7" fmla="*/ 0 h 152"/>
              <a:gd name="T8" fmla="*/ 0 w 264"/>
              <a:gd name="T9" fmla="*/ 75 h 152"/>
            </a:gdLst>
            <a:ahLst/>
            <a:cxnLst>
              <a:cxn ang="0">
                <a:pos x="T0" y="T1"/>
              </a:cxn>
              <a:cxn ang="0">
                <a:pos x="T2" y="T3"/>
              </a:cxn>
              <a:cxn ang="0">
                <a:pos x="T4" y="T5"/>
              </a:cxn>
              <a:cxn ang="0">
                <a:pos x="T6" y="T7"/>
              </a:cxn>
              <a:cxn ang="0">
                <a:pos x="T8" y="T9"/>
              </a:cxn>
            </a:cxnLst>
            <a:rect l="0" t="0" r="r" b="b"/>
            <a:pathLst>
              <a:path w="264" h="152">
                <a:moveTo>
                  <a:pt x="0" y="75"/>
                </a:moveTo>
                <a:cubicBezTo>
                  <a:pt x="27" y="123"/>
                  <a:pt x="77" y="152"/>
                  <a:pt x="132" y="152"/>
                </a:cubicBezTo>
                <a:cubicBezTo>
                  <a:pt x="187" y="152"/>
                  <a:pt x="237" y="123"/>
                  <a:pt x="264" y="76"/>
                </a:cubicBezTo>
                <a:lnTo>
                  <a:pt x="132" y="0"/>
                </a:lnTo>
                <a:lnTo>
                  <a:pt x="0" y="75"/>
                </a:lnTo>
                <a:close/>
              </a:path>
            </a:pathLst>
          </a:custGeom>
          <a:solidFill>
            <a:schemeClr val="accent1"/>
          </a:solidFill>
          <a:ln w="12700" cmpd="sng">
            <a:solidFill>
              <a:srgbClr val="000000"/>
            </a:solidFill>
            <a:prstDash val="solid"/>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1" name="Freeform 5"/>
          <p:cNvSpPr>
            <a:spLocks/>
          </p:cNvSpPr>
          <p:nvPr/>
        </p:nvSpPr>
        <p:spPr bwMode="auto">
          <a:xfrm rot="-3668297">
            <a:off x="3073400" y="1966913"/>
            <a:ext cx="2370138" cy="3516312"/>
          </a:xfrm>
          <a:custGeom>
            <a:avLst/>
            <a:gdLst>
              <a:gd name="T0" fmla="*/ 153 w 153"/>
              <a:gd name="T1" fmla="*/ 0 h 227"/>
              <a:gd name="T2" fmla="*/ 1 w 153"/>
              <a:gd name="T3" fmla="*/ 152 h 227"/>
              <a:gd name="T4" fmla="*/ 21 w 153"/>
              <a:gd name="T5" fmla="*/ 227 h 227"/>
              <a:gd name="T6" fmla="*/ 153 w 153"/>
              <a:gd name="T7" fmla="*/ 152 h 227"/>
              <a:gd name="T8" fmla="*/ 153 w 153"/>
              <a:gd name="T9" fmla="*/ 0 h 227"/>
            </a:gdLst>
            <a:ahLst/>
            <a:cxnLst>
              <a:cxn ang="0">
                <a:pos x="T0" y="T1"/>
              </a:cxn>
              <a:cxn ang="0">
                <a:pos x="T2" y="T3"/>
              </a:cxn>
              <a:cxn ang="0">
                <a:pos x="T4" y="T5"/>
              </a:cxn>
              <a:cxn ang="0">
                <a:pos x="T6" y="T7"/>
              </a:cxn>
              <a:cxn ang="0">
                <a:pos x="T8" y="T9"/>
              </a:cxn>
            </a:cxnLst>
            <a:rect l="0" t="0" r="r" b="b"/>
            <a:pathLst>
              <a:path w="153" h="227">
                <a:moveTo>
                  <a:pt x="153" y="0"/>
                </a:moveTo>
                <a:cubicBezTo>
                  <a:pt x="68" y="0"/>
                  <a:pt x="1" y="68"/>
                  <a:pt x="1" y="152"/>
                </a:cubicBezTo>
                <a:cubicBezTo>
                  <a:pt x="0" y="178"/>
                  <a:pt x="7" y="204"/>
                  <a:pt x="21" y="227"/>
                </a:cubicBezTo>
                <a:lnTo>
                  <a:pt x="153" y="152"/>
                </a:lnTo>
                <a:lnTo>
                  <a:pt x="153" y="0"/>
                </a:lnTo>
                <a:close/>
              </a:path>
            </a:pathLst>
          </a:custGeom>
          <a:solidFill>
            <a:schemeClr val="accent1"/>
          </a:solidFill>
          <a:ln w="12700" cmpd="sng">
            <a:solidFill>
              <a:srgbClr val="000000"/>
            </a:solidFill>
            <a:prstDash val="solid"/>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2" name="Text Box 6"/>
          <p:cNvSpPr txBox="1">
            <a:spLocks noChangeArrowheads="1"/>
          </p:cNvSpPr>
          <p:nvPr/>
        </p:nvSpPr>
        <p:spPr bwMode="auto">
          <a:xfrm>
            <a:off x="1763713" y="6359525"/>
            <a:ext cx="7200900"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Interventions</a:t>
            </a:r>
            <a:r>
              <a:rPr kumimoji="0" lang="en-US" sz="12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 (biomedical, systems, engineering, behavioral or in combination):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3B15DD"/>
                </a:solidFill>
                <a:effectLst/>
                <a:uLnTx/>
                <a:uFillTx/>
                <a:latin typeface="Arial" pitchFamily="34" charset="0"/>
                <a:ea typeface="MS PGothic" pitchFamily="34" charset="-128"/>
                <a:cs typeface="Arial" charset="0"/>
              </a:rPr>
              <a:t>Efficacy, effectiveness and equity studies </a:t>
            </a:r>
            <a:r>
              <a:rPr kumimoji="0" lang="en-US" sz="12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measured in relation to risks</a:t>
            </a:r>
          </a:p>
        </p:txBody>
      </p:sp>
      <p:sp>
        <p:nvSpPr>
          <p:cNvPr id="96263" name="Text Box 7"/>
          <p:cNvSpPr txBox="1">
            <a:spLocks noChangeArrowheads="1"/>
          </p:cNvSpPr>
          <p:nvPr/>
        </p:nvSpPr>
        <p:spPr bwMode="auto">
          <a:xfrm>
            <a:off x="1763713" y="5665788"/>
            <a:ext cx="7200900"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CH" sz="1200" b="1" i="0" u="sng" strike="noStrike" kern="1200" cap="none" spc="0" normalizeH="0" baseline="0" noProof="0">
                <a:ln>
                  <a:noFill/>
                </a:ln>
                <a:solidFill>
                  <a:prstClr val="black"/>
                </a:solidFill>
                <a:effectLst/>
                <a:uLnTx/>
                <a:uFillTx/>
                <a:latin typeface="Arial" pitchFamily="34" charset="0"/>
                <a:ea typeface="MS PGothic" pitchFamily="34" charset="-128"/>
                <a:cs typeface="Arial" charset="0"/>
              </a:rPr>
              <a:t>Critical control points</a:t>
            </a:r>
            <a:r>
              <a:rPr kumimoji="0" lang="de-CH"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rPr>
              <a:t>: </a:t>
            </a:r>
            <a:r>
              <a:rPr kumimoji="0" lang="en-US"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rPr>
              <a:t>comprehensive biomedical, epidemiological, ecological, social,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rPr>
              <a:t>cultural and economic assessment</a:t>
            </a:r>
          </a:p>
        </p:txBody>
      </p:sp>
      <p:sp>
        <p:nvSpPr>
          <p:cNvPr id="96264" name="Text Box 8"/>
          <p:cNvSpPr txBox="1">
            <a:spLocks noChangeArrowheads="1"/>
          </p:cNvSpPr>
          <p:nvPr/>
        </p:nvSpPr>
        <p:spPr bwMode="auto">
          <a:xfrm>
            <a:off x="1547813" y="28575"/>
            <a:ext cx="7561262" cy="2841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Analysis</a:t>
            </a:r>
            <a:r>
              <a:rPr kumimoji="0" lang="en-US" sz="1200" b="1"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 of interrelations between environmental </a:t>
            </a:r>
            <a:r>
              <a:rPr kumimoji="0" lang="en-US" sz="1200" b="1" i="0" u="none" strike="noStrike" kern="1200" cap="none" spc="0" normalizeH="0" baseline="0" noProof="0" dirty="0">
                <a:ln>
                  <a:noFill/>
                </a:ln>
                <a:solidFill>
                  <a:srgbClr val="3B15DD"/>
                </a:solidFill>
                <a:effectLst/>
                <a:uLnTx/>
                <a:uFillTx/>
                <a:latin typeface="Arial" pitchFamily="34" charset="0"/>
                <a:ea typeface="MS PGothic" pitchFamily="34" charset="-128"/>
                <a:cs typeface="Arial" charset="0"/>
              </a:rPr>
              <a:t>sanitation systems, health status and well-being</a:t>
            </a:r>
          </a:p>
        </p:txBody>
      </p:sp>
      <p:sp>
        <p:nvSpPr>
          <p:cNvPr id="96265" name="Text Box 9"/>
          <p:cNvSpPr txBox="1">
            <a:spLocks noChangeArrowheads="1"/>
          </p:cNvSpPr>
          <p:nvPr/>
        </p:nvSpPr>
        <p:spPr bwMode="auto">
          <a:xfrm>
            <a:off x="4500563" y="812800"/>
            <a:ext cx="1798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Health status</a:t>
            </a:r>
            <a:endParaRPr kumimoji="0" lang="en-US" sz="14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p:txBody>
      </p:sp>
      <p:sp>
        <p:nvSpPr>
          <p:cNvPr id="96266" name="Line 10"/>
          <p:cNvSpPr>
            <a:spLocks noChangeShapeType="1"/>
          </p:cNvSpPr>
          <p:nvPr/>
        </p:nvSpPr>
        <p:spPr bwMode="auto">
          <a:xfrm flipV="1">
            <a:off x="4146550" y="2205038"/>
            <a:ext cx="215900" cy="360362"/>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7" name="Line 11"/>
          <p:cNvSpPr>
            <a:spLocks noChangeShapeType="1"/>
          </p:cNvSpPr>
          <p:nvPr/>
        </p:nvSpPr>
        <p:spPr bwMode="auto">
          <a:xfrm flipH="1" flipV="1">
            <a:off x="6299200" y="2133600"/>
            <a:ext cx="215900" cy="360363"/>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8" name="Line 12"/>
          <p:cNvSpPr>
            <a:spLocks noChangeShapeType="1"/>
          </p:cNvSpPr>
          <p:nvPr/>
        </p:nvSpPr>
        <p:spPr bwMode="auto">
          <a:xfrm flipH="1" flipV="1">
            <a:off x="5148263" y="4349750"/>
            <a:ext cx="431800" cy="0"/>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69" name="Text Box 13"/>
          <p:cNvSpPr txBox="1">
            <a:spLocks noChangeArrowheads="1"/>
          </p:cNvSpPr>
          <p:nvPr/>
        </p:nvSpPr>
        <p:spPr bwMode="auto">
          <a:xfrm>
            <a:off x="3779838" y="1290638"/>
            <a:ext cx="3241675"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Exposure to pathogens (viruses, bacteria, protozoa, helminths)</a:t>
            </a:r>
          </a:p>
          <a:p>
            <a:pPr marL="0" marR="0" lvl="0" indent="0" algn="ctr"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Health related and help seeking behavior</a:t>
            </a:r>
          </a:p>
        </p:txBody>
      </p:sp>
      <p:sp>
        <p:nvSpPr>
          <p:cNvPr id="96270" name="Text Box 14"/>
          <p:cNvSpPr txBox="1">
            <a:spLocks noChangeArrowheads="1"/>
          </p:cNvSpPr>
          <p:nvPr/>
        </p:nvSpPr>
        <p:spPr bwMode="auto">
          <a:xfrm>
            <a:off x="3394075" y="3413125"/>
            <a:ext cx="2143125"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de-CH"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Food chain</a:t>
            </a:r>
            <a:endPar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Excreta, Wastewater, Water </a:t>
            </a:r>
          </a:p>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Nutrients: N, P</a:t>
            </a:r>
          </a:p>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Chemical pollutants</a:t>
            </a:r>
          </a:p>
        </p:txBody>
      </p:sp>
      <p:sp>
        <p:nvSpPr>
          <p:cNvPr id="96271" name="Text Box 15"/>
          <p:cNvSpPr txBox="1">
            <a:spLocks noChangeArrowheads="1"/>
          </p:cNvSpPr>
          <p:nvPr/>
        </p:nvSpPr>
        <p:spPr bwMode="auto">
          <a:xfrm>
            <a:off x="3771900" y="4630738"/>
            <a:ext cx="1655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rnd">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Ecological risks and use of resources</a:t>
            </a:r>
          </a:p>
        </p:txBody>
      </p:sp>
      <p:sp>
        <p:nvSpPr>
          <p:cNvPr id="96272" name="Line 16"/>
          <p:cNvSpPr>
            <a:spLocks noChangeShapeType="1"/>
          </p:cNvSpPr>
          <p:nvPr/>
        </p:nvSpPr>
        <p:spPr bwMode="auto">
          <a:xfrm>
            <a:off x="4283075" y="4306888"/>
            <a:ext cx="0" cy="3603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p:txBody>
      </p:sp>
      <p:sp>
        <p:nvSpPr>
          <p:cNvPr id="96273" name="Text Box 17"/>
          <p:cNvSpPr txBox="1">
            <a:spLocks noChangeArrowheads="1"/>
          </p:cNvSpPr>
          <p:nvPr/>
        </p:nvSpPr>
        <p:spPr bwMode="auto">
          <a:xfrm rot="16200000">
            <a:off x="3787775" y="4325939"/>
            <a:ext cx="6969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rPr>
              <a:t>MFA</a:t>
            </a:r>
          </a:p>
        </p:txBody>
      </p:sp>
      <p:sp>
        <p:nvSpPr>
          <p:cNvPr id="96274" name="Text Box 18"/>
          <p:cNvSpPr txBox="1">
            <a:spLocks noChangeArrowheads="1"/>
          </p:cNvSpPr>
          <p:nvPr/>
        </p:nvSpPr>
        <p:spPr bwMode="auto">
          <a:xfrm>
            <a:off x="4611688" y="2289175"/>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rnd">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Health risks-impacts, Affected population</a:t>
            </a:r>
          </a:p>
        </p:txBody>
      </p:sp>
      <p:sp>
        <p:nvSpPr>
          <p:cNvPr id="96275" name="Text Box 19"/>
          <p:cNvSpPr txBox="1">
            <a:spLocks noChangeArrowheads="1"/>
          </p:cNvSpPr>
          <p:nvPr/>
        </p:nvSpPr>
        <p:spPr bwMode="auto">
          <a:xfrm rot="16200000">
            <a:off x="4878388" y="1955800"/>
            <a:ext cx="6778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rPr>
              <a:t>QMRA</a:t>
            </a:r>
          </a:p>
        </p:txBody>
      </p:sp>
      <p:sp>
        <p:nvSpPr>
          <p:cNvPr id="96276" name="Line 20"/>
          <p:cNvSpPr>
            <a:spLocks noChangeShapeType="1"/>
          </p:cNvSpPr>
          <p:nvPr/>
        </p:nvSpPr>
        <p:spPr bwMode="auto">
          <a:xfrm>
            <a:off x="5364163" y="1916113"/>
            <a:ext cx="0" cy="3825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p:txBody>
      </p:sp>
      <p:sp>
        <p:nvSpPr>
          <p:cNvPr id="96277" name="Text Box 21"/>
          <p:cNvSpPr txBox="1">
            <a:spLocks noChangeArrowheads="1"/>
          </p:cNvSpPr>
          <p:nvPr/>
        </p:nvSpPr>
        <p:spPr bwMode="auto">
          <a:xfrm>
            <a:off x="5364163" y="4581525"/>
            <a:ext cx="180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Vulnerability, resilience and equity patterns</a:t>
            </a:r>
          </a:p>
        </p:txBody>
      </p:sp>
      <p:sp>
        <p:nvSpPr>
          <p:cNvPr id="96278" name="Line 22"/>
          <p:cNvSpPr>
            <a:spLocks noChangeShapeType="1"/>
          </p:cNvSpPr>
          <p:nvPr/>
        </p:nvSpPr>
        <p:spPr bwMode="auto">
          <a:xfrm>
            <a:off x="6372225" y="4191000"/>
            <a:ext cx="0" cy="4048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p:txBody>
      </p:sp>
      <p:sp>
        <p:nvSpPr>
          <p:cNvPr id="96279" name="Text Box 23"/>
          <p:cNvSpPr txBox="1">
            <a:spLocks noChangeArrowheads="1"/>
          </p:cNvSpPr>
          <p:nvPr/>
        </p:nvSpPr>
        <p:spPr bwMode="auto">
          <a:xfrm rot="16200000">
            <a:off x="5995790" y="4225539"/>
            <a:ext cx="50045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rPr>
              <a:t>SSA</a:t>
            </a:r>
            <a:endParaRPr kumimoji="0" lang="en-US"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endParaRPr>
          </a:p>
        </p:txBody>
      </p:sp>
      <p:sp>
        <p:nvSpPr>
          <p:cNvPr id="96280" name="Text Box 24"/>
          <p:cNvSpPr txBox="1">
            <a:spLocks noChangeArrowheads="1"/>
          </p:cNvSpPr>
          <p:nvPr/>
        </p:nvSpPr>
        <p:spPr bwMode="auto">
          <a:xfrm>
            <a:off x="5724525" y="3430588"/>
            <a:ext cx="16557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Structure of society</a:t>
            </a:r>
          </a:p>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Empowerment</a:t>
            </a:r>
          </a:p>
          <a:p>
            <a:pPr marL="0" marR="0" lvl="0" indent="0" algn="l" defTabSz="914400" rtl="0" eaLnBrk="1" fontAlgn="base" latinLnBrk="0" hangingPunct="1">
              <a:lnSpc>
                <a:spcPct val="100000"/>
              </a:lnSpc>
              <a:spcBef>
                <a:spcPct val="50000"/>
              </a:spcBef>
              <a:spcAft>
                <a:spcPct val="0"/>
              </a:spcAft>
              <a:buClrTx/>
              <a:buSzTx/>
              <a:buFont typeface="Wingdings" pitchFamily="2" charset="2"/>
              <a:buChar char="§"/>
              <a:tabLst/>
              <a:defRPr/>
            </a:pPr>
            <a:r>
              <a:rPr kumimoji="0" lang="en-US" sz="10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Economic status</a:t>
            </a:r>
          </a:p>
        </p:txBody>
      </p:sp>
      <p:sp>
        <p:nvSpPr>
          <p:cNvPr id="96281" name="Text Box 25"/>
          <p:cNvSpPr txBox="1">
            <a:spLocks noChangeArrowheads="1"/>
          </p:cNvSpPr>
          <p:nvPr/>
        </p:nvSpPr>
        <p:spPr bwMode="auto">
          <a:xfrm rot="16200000">
            <a:off x="5298281" y="1907382"/>
            <a:ext cx="4984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de-CH"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rPr>
              <a:t>EPI</a:t>
            </a:r>
            <a:endParaRPr kumimoji="0" lang="en-US" sz="1200" b="1" i="0" u="none" strike="noStrike" kern="1200" cap="none" spc="0" normalizeH="0" baseline="0" noProof="0" dirty="0">
              <a:ln>
                <a:noFill/>
              </a:ln>
              <a:solidFill>
                <a:srgbClr val="FF0000"/>
              </a:solidFill>
              <a:effectLst/>
              <a:uLnTx/>
              <a:uFillTx/>
              <a:latin typeface="Arial" pitchFamily="34" charset="0"/>
              <a:ea typeface="MS PGothic" pitchFamily="34" charset="-128"/>
              <a:cs typeface="Arial" charset="0"/>
            </a:endParaRPr>
          </a:p>
        </p:txBody>
      </p:sp>
      <p:sp>
        <p:nvSpPr>
          <p:cNvPr id="96282" name="Text Box 26"/>
          <p:cNvSpPr txBox="1">
            <a:spLocks noChangeArrowheads="1"/>
          </p:cNvSpPr>
          <p:nvPr/>
        </p:nvSpPr>
        <p:spPr bwMode="auto">
          <a:xfrm>
            <a:off x="2989263" y="2836863"/>
            <a:ext cx="23034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600" b="1" i="0" u="none" strike="noStrike" kern="1200" cap="none" spc="0" normalizeH="0" baseline="0" noProof="0" dirty="0">
                <a:ln>
                  <a:noFill/>
                </a:ln>
                <a:solidFill>
                  <a:prstClr val="white"/>
                </a:solidFill>
                <a:effectLst/>
                <a:uLnTx/>
                <a:uFillTx/>
                <a:latin typeface="Arial" pitchFamily="34" charset="0"/>
                <a:ea typeface="MS PGothic" pitchFamily="34" charset="-128"/>
                <a:cs typeface="Arial" charset="0"/>
              </a:rPr>
              <a:t>Physical </a:t>
            </a:r>
            <a:r>
              <a:rPr kumimoji="0" lang="en-US" sz="1600" b="1" i="0" u="none" strike="noStrike" kern="1200" cap="none" spc="0" normalizeH="0" baseline="0" noProof="0" dirty="0">
                <a:ln>
                  <a:noFill/>
                </a:ln>
                <a:solidFill>
                  <a:prstClr val="white"/>
                </a:solidFill>
                <a:effectLst/>
                <a:uLnTx/>
                <a:uFillTx/>
                <a:latin typeface="Arial" pitchFamily="34" charset="0"/>
                <a:ea typeface="MS PGothic" pitchFamily="34" charset="-128"/>
                <a:cs typeface="Arial" charset="0"/>
              </a:rPr>
              <a:t>environment</a:t>
            </a:r>
          </a:p>
        </p:txBody>
      </p:sp>
      <p:sp>
        <p:nvSpPr>
          <p:cNvPr id="96283" name="Text Box 27"/>
          <p:cNvSpPr txBox="1">
            <a:spLocks noChangeArrowheads="1"/>
          </p:cNvSpPr>
          <p:nvPr/>
        </p:nvSpPr>
        <p:spPr bwMode="auto">
          <a:xfrm>
            <a:off x="5292725" y="2832100"/>
            <a:ext cx="2447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Social, cultural and economic environment</a:t>
            </a:r>
            <a:r>
              <a:rPr kumimoji="0" lang="en-US" sz="1400" b="1"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rPr>
              <a:t> </a:t>
            </a:r>
          </a:p>
        </p:txBody>
      </p:sp>
      <p:sp>
        <p:nvSpPr>
          <p:cNvPr id="96284" name="Line 28"/>
          <p:cNvSpPr>
            <a:spLocks noChangeShapeType="1"/>
          </p:cNvSpPr>
          <p:nvPr/>
        </p:nvSpPr>
        <p:spPr bwMode="auto">
          <a:xfrm>
            <a:off x="5367338" y="304800"/>
            <a:ext cx="1587" cy="2444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85" name="Line 29"/>
          <p:cNvSpPr>
            <a:spLocks noChangeShapeType="1"/>
          </p:cNvSpPr>
          <p:nvPr/>
        </p:nvSpPr>
        <p:spPr bwMode="auto">
          <a:xfrm>
            <a:off x="5364163" y="5424488"/>
            <a:ext cx="1587" cy="2444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86" name="Line 30"/>
          <p:cNvSpPr>
            <a:spLocks noChangeShapeType="1"/>
          </p:cNvSpPr>
          <p:nvPr/>
        </p:nvSpPr>
        <p:spPr bwMode="auto">
          <a:xfrm>
            <a:off x="1331913" y="2924175"/>
            <a:ext cx="1441450" cy="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87" name="Line 31"/>
          <p:cNvSpPr>
            <a:spLocks noChangeShapeType="1"/>
          </p:cNvSpPr>
          <p:nvPr/>
        </p:nvSpPr>
        <p:spPr bwMode="auto">
          <a:xfrm flipH="1">
            <a:off x="1331913" y="3067050"/>
            <a:ext cx="1368425" cy="0"/>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88" name="Text Box 32"/>
          <p:cNvSpPr txBox="1">
            <a:spLocks noChangeArrowheads="1"/>
          </p:cNvSpPr>
          <p:nvPr/>
        </p:nvSpPr>
        <p:spPr bwMode="auto">
          <a:xfrm>
            <a:off x="900113" y="3116263"/>
            <a:ext cx="23034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CH"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rPr>
              <a:t>between systems and interventions</a:t>
            </a:r>
            <a:endParaRPr kumimoji="0" lang="en-US"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89" name="Text Box 33"/>
          <p:cNvSpPr txBox="1">
            <a:spLocks noChangeArrowheads="1"/>
          </p:cNvSpPr>
          <p:nvPr/>
        </p:nvSpPr>
        <p:spPr bwMode="auto">
          <a:xfrm>
            <a:off x="900113" y="2619375"/>
            <a:ext cx="23034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CH"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rPr>
              <a:t>Dynamic interactions</a:t>
            </a:r>
            <a:endParaRPr kumimoji="0" lang="en-US" sz="1200" b="1"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grpSp>
        <p:nvGrpSpPr>
          <p:cNvPr id="96290" name="Group 34"/>
          <p:cNvGrpSpPr>
            <a:grpSpLocks/>
          </p:cNvGrpSpPr>
          <p:nvPr/>
        </p:nvGrpSpPr>
        <p:grpSpPr bwMode="auto">
          <a:xfrm>
            <a:off x="1116013" y="204788"/>
            <a:ext cx="647700" cy="6386512"/>
            <a:chOff x="567" y="129"/>
            <a:chExt cx="408" cy="4023"/>
          </a:xfrm>
        </p:grpSpPr>
        <p:sp>
          <p:nvSpPr>
            <p:cNvPr id="96291" name="Line 35"/>
            <p:cNvSpPr>
              <a:spLocks noChangeShapeType="1"/>
            </p:cNvSpPr>
            <p:nvPr/>
          </p:nvSpPr>
          <p:spPr bwMode="auto">
            <a:xfrm flipH="1" flipV="1">
              <a:off x="567" y="133"/>
              <a:ext cx="9" cy="4019"/>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92" name="Line 36"/>
            <p:cNvSpPr>
              <a:spLocks noChangeShapeType="1"/>
            </p:cNvSpPr>
            <p:nvPr/>
          </p:nvSpPr>
          <p:spPr bwMode="auto">
            <a:xfrm>
              <a:off x="567" y="129"/>
              <a:ext cx="272"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93" name="Line 37"/>
            <p:cNvSpPr>
              <a:spLocks noChangeShapeType="1"/>
            </p:cNvSpPr>
            <p:nvPr/>
          </p:nvSpPr>
          <p:spPr bwMode="auto">
            <a:xfrm>
              <a:off x="567" y="4145"/>
              <a:ext cx="408" cy="0"/>
            </a:xfrm>
            <a:prstGeom prst="line">
              <a:avLst/>
            </a:prstGeom>
            <a:noFill/>
            <a:ln w="381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grpSp>
      <p:sp>
        <p:nvSpPr>
          <p:cNvPr id="96294" name="Text Box 38"/>
          <p:cNvSpPr txBox="1">
            <a:spLocks noChangeArrowheads="1"/>
          </p:cNvSpPr>
          <p:nvPr/>
        </p:nvSpPr>
        <p:spPr bwMode="auto">
          <a:xfrm>
            <a:off x="4502150" y="1096963"/>
            <a:ext cx="17986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Arial" pitchFamily="34" charset="0"/>
                <a:ea typeface="MS PGothic" pitchFamily="34" charset="-128"/>
                <a:cs typeface="Arial" charset="0"/>
              </a:rPr>
              <a:t>(Water and Sanitation)</a:t>
            </a:r>
          </a:p>
        </p:txBody>
      </p:sp>
      <p:sp>
        <p:nvSpPr>
          <p:cNvPr id="96295" name="Line 39"/>
          <p:cNvSpPr>
            <a:spLocks noChangeShapeType="1"/>
          </p:cNvSpPr>
          <p:nvPr/>
        </p:nvSpPr>
        <p:spPr bwMode="auto">
          <a:xfrm>
            <a:off x="5364163" y="6124575"/>
            <a:ext cx="1587" cy="2444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itchFamily="34" charset="0"/>
              <a:ea typeface="MS PGothic" pitchFamily="34" charset="-128"/>
              <a:cs typeface="Arial" charset="0"/>
            </a:endParaRPr>
          </a:p>
        </p:txBody>
      </p:sp>
      <p:sp>
        <p:nvSpPr>
          <p:cNvPr id="96296" name="Oval 40"/>
          <p:cNvSpPr>
            <a:spLocks noChangeArrowheads="1"/>
          </p:cNvSpPr>
          <p:nvPr/>
        </p:nvSpPr>
        <p:spPr bwMode="auto">
          <a:xfrm>
            <a:off x="2982913" y="598488"/>
            <a:ext cx="4749800" cy="47498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itchFamily="34" charset="0"/>
              <a:ea typeface="MS PGothic" pitchFamily="34" charset="-128"/>
              <a:cs typeface="Arial" charset="0"/>
            </a:endParaRPr>
          </a:p>
        </p:txBody>
      </p:sp>
      <p:sp>
        <p:nvSpPr>
          <p:cNvPr id="2" name="TextBox 1"/>
          <p:cNvSpPr txBox="1"/>
          <p:nvPr/>
        </p:nvSpPr>
        <p:spPr>
          <a:xfrm>
            <a:off x="0" y="6592887"/>
            <a:ext cx="2146668" cy="2616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charset="0"/>
              </a:rPr>
              <a:t>Nguyen-Viet – Ecohealth, 2009</a:t>
            </a:r>
          </a:p>
        </p:txBody>
      </p:sp>
    </p:spTree>
    <p:extLst>
      <p:ext uri="{BB962C8B-B14F-4D97-AF65-F5344CB8AC3E}">
        <p14:creationId xmlns:p14="http://schemas.microsoft.com/office/powerpoint/2010/main" val="263732803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Risk assessment: Vegetable and fish from wastewater in </a:t>
            </a:r>
            <a:r>
              <a:rPr lang="en-US" altLang="en-US" dirty="0" err="1"/>
              <a:t>Hanam</a:t>
            </a:r>
            <a:endParaRPr lang="en-US" dirty="0"/>
          </a:p>
        </p:txBody>
      </p:sp>
      <p:sp>
        <p:nvSpPr>
          <p:cNvPr id="18437" name="Content Placeholder 2"/>
          <p:cNvSpPr>
            <a:spLocks noGrp="1"/>
          </p:cNvSpPr>
          <p:nvPr>
            <p:ph sz="quarter" idx="10"/>
          </p:nvPr>
        </p:nvSpPr>
        <p:spPr>
          <a:xfrm>
            <a:off x="107504" y="1520788"/>
            <a:ext cx="5702721" cy="4248472"/>
          </a:xfrm>
        </p:spPr>
        <p:txBody>
          <a:bodyPr/>
          <a:lstStyle/>
          <a:p>
            <a:pPr marL="457200" indent="-457200">
              <a:lnSpc>
                <a:spcPct val="100000"/>
              </a:lnSpc>
              <a:spcBef>
                <a:spcPct val="0"/>
              </a:spcBef>
              <a:buFont typeface="Arial" panose="020B0604020202020204" pitchFamily="34" charset="0"/>
              <a:buChar char="•"/>
            </a:pPr>
            <a:r>
              <a:rPr lang="en-US" altLang="en-US" sz="2600" dirty="0">
                <a:cs typeface="Times New Roman" pitchFamily="18" charset="0"/>
              </a:rPr>
              <a:t>High risk from eating morning glory and tilapia (diarrhea risks due to </a:t>
            </a:r>
            <a:r>
              <a:rPr lang="en-US" altLang="en-US" sz="2600" i="1" dirty="0">
                <a:cs typeface="Times New Roman" pitchFamily="18" charset="0"/>
              </a:rPr>
              <a:t>E. coli </a:t>
            </a:r>
            <a:r>
              <a:rPr lang="en-US" altLang="en-US" sz="2600" dirty="0">
                <a:cs typeface="Times New Roman" pitchFamily="18" charset="0"/>
              </a:rPr>
              <a:t>13%, </a:t>
            </a:r>
            <a:r>
              <a:rPr lang="en-US" altLang="en-US" sz="2600" i="1" dirty="0">
                <a:cs typeface="Times New Roman" pitchFamily="18" charset="0"/>
              </a:rPr>
              <a:t>G. </a:t>
            </a:r>
            <a:r>
              <a:rPr lang="en-US" altLang="en-US" sz="2600" i="1" dirty="0" err="1">
                <a:cs typeface="Times New Roman" pitchFamily="18" charset="0"/>
              </a:rPr>
              <a:t>lamblia</a:t>
            </a:r>
            <a:r>
              <a:rPr lang="en-US" altLang="en-US" sz="2600" i="1" dirty="0">
                <a:cs typeface="Times New Roman" pitchFamily="18" charset="0"/>
              </a:rPr>
              <a:t> </a:t>
            </a:r>
            <a:r>
              <a:rPr lang="en-US" altLang="en-US" sz="2600" dirty="0">
                <a:cs typeface="Times New Roman" pitchFamily="18" charset="0"/>
              </a:rPr>
              <a:t>and </a:t>
            </a:r>
            <a:r>
              <a:rPr lang="en-US" altLang="en-US" sz="2600" i="1" dirty="0">
                <a:cs typeface="Times New Roman" pitchFamily="18" charset="0"/>
              </a:rPr>
              <a:t>C. </a:t>
            </a:r>
            <a:r>
              <a:rPr lang="en-US" altLang="en-US" sz="2600" i="1" dirty="0" err="1">
                <a:cs typeface="Times New Roman" pitchFamily="18" charset="0"/>
              </a:rPr>
              <a:t>parvum</a:t>
            </a:r>
            <a:r>
              <a:rPr lang="en-US" altLang="en-US" sz="2600" dirty="0">
                <a:cs typeface="Times New Roman" pitchFamily="18" charset="0"/>
              </a:rPr>
              <a:t>: 0 – 23% respectively. </a:t>
            </a:r>
          </a:p>
          <a:p>
            <a:pPr marL="457200" indent="-457200">
              <a:lnSpc>
                <a:spcPct val="100000"/>
              </a:lnSpc>
              <a:spcBef>
                <a:spcPct val="0"/>
              </a:spcBef>
              <a:buFont typeface="Arial" panose="020B0604020202020204" pitchFamily="34" charset="0"/>
              <a:buChar char="•"/>
            </a:pPr>
            <a:r>
              <a:rPr lang="en-US" altLang="en-US" sz="2600" dirty="0">
                <a:cs typeface="Times New Roman" pitchFamily="18" charset="0"/>
              </a:rPr>
              <a:t>Highly contaminated Pb level, but low risk for tilapia.</a:t>
            </a:r>
          </a:p>
          <a:p>
            <a:pPr marL="457200" indent="-457200">
              <a:lnSpc>
                <a:spcPct val="100000"/>
              </a:lnSpc>
              <a:spcBef>
                <a:spcPct val="0"/>
              </a:spcBef>
              <a:buFont typeface="Arial" panose="020B0604020202020204" pitchFamily="34" charset="0"/>
              <a:buChar char="•"/>
            </a:pPr>
            <a:r>
              <a:rPr lang="en-US" altLang="en-US" sz="2600" dirty="0">
                <a:cs typeface="Times New Roman" pitchFamily="18" charset="0"/>
              </a:rPr>
              <a:t>Local people knew the risk.</a:t>
            </a:r>
          </a:p>
          <a:p>
            <a:pPr marL="457200" indent="-457200">
              <a:lnSpc>
                <a:spcPct val="100000"/>
              </a:lnSpc>
              <a:spcBef>
                <a:spcPct val="0"/>
              </a:spcBef>
              <a:buFont typeface="Arial" panose="020B0604020202020204" pitchFamily="34" charset="0"/>
              <a:buChar char="•"/>
            </a:pPr>
            <a:r>
              <a:rPr lang="en-US" altLang="en-US" sz="2600" dirty="0">
                <a:cs typeface="Times New Roman" pitchFamily="18" charset="0"/>
              </a:rPr>
              <a:t>They sold contaminated vegetable and fish to other towns.</a:t>
            </a:r>
          </a:p>
        </p:txBody>
      </p:sp>
      <p:sp>
        <p:nvSpPr>
          <p:cNvPr id="3" name="TextBox 2"/>
          <p:cNvSpPr txBox="1"/>
          <p:nvPr/>
        </p:nvSpPr>
        <p:spPr bwMode="auto">
          <a:xfrm>
            <a:off x="6300192" y="6237312"/>
            <a:ext cx="2736304"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3000" b="0" i="0" u="none" strike="noStrike" kern="1200" cap="none" spc="0" normalizeH="0" baseline="0" noProof="0" dirty="0" err="1">
                <a:ln>
                  <a:noFill/>
                </a:ln>
                <a:solidFill>
                  <a:prstClr val="black"/>
                </a:solidFill>
                <a:effectLst/>
                <a:uLnTx/>
                <a:uFillTx/>
                <a:latin typeface="Calibri" pitchFamily="34" charset="0"/>
                <a:ea typeface="ＭＳ Ｐゴシック" pitchFamily="4" charset="-128"/>
                <a:cs typeface="Arial" charset="0"/>
              </a:rPr>
              <a:t>Truc</a:t>
            </a:r>
            <a:r>
              <a:rPr kumimoji="0" lang="en-US" sz="30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 et al (2014)</a:t>
            </a:r>
          </a:p>
        </p:txBody>
      </p:sp>
      <p:pic>
        <p:nvPicPr>
          <p:cNvPr id="5" name="Picture 4"/>
          <p:cNvPicPr>
            <a:picLocks noChangeAspect="1"/>
          </p:cNvPicPr>
          <p:nvPr/>
        </p:nvPicPr>
        <p:blipFill>
          <a:blip r:embed="rId2"/>
          <a:stretch>
            <a:fillRect/>
          </a:stretch>
        </p:blipFill>
        <p:spPr>
          <a:xfrm>
            <a:off x="6576690" y="4027232"/>
            <a:ext cx="2090390" cy="1548143"/>
          </a:xfrm>
          <a:prstGeom prst="rect">
            <a:avLst/>
          </a:prstGeom>
        </p:spPr>
      </p:pic>
      <p:pic>
        <p:nvPicPr>
          <p:cNvPr id="6" name="Picture 5" descr="300712SohaSKraumuong1_8ccc5.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2086" y="1794984"/>
            <a:ext cx="2030363" cy="1710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9769661"/>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96752"/>
            <a:ext cx="9036496" cy="1584176"/>
          </a:xfrm>
          <a:prstGeom prst="rect">
            <a:avLst/>
          </a:prstGeom>
        </p:spPr>
        <p:txBody>
          <a:bodyPr>
            <a:normAutofit fontScale="90000"/>
          </a:bodyPr>
          <a:lstStyle/>
          <a:p>
            <a:r>
              <a:rPr lang="en-GB" altLang="en-US" sz="6000" b="1" dirty="0">
                <a:latin typeface="+mn-lt"/>
              </a:rPr>
              <a:t>Capacity building and policy translation </a:t>
            </a:r>
            <a:endParaRPr lang="en-GB" altLang="en-US" sz="6000" b="1" dirty="0">
              <a:latin typeface="+mn-lt"/>
              <a:ea typeface="MS PGothic" pitchFamily="34" charset="-128"/>
            </a:endParaRPr>
          </a:p>
        </p:txBody>
      </p:sp>
    </p:spTree>
    <p:extLst>
      <p:ext uri="{BB962C8B-B14F-4D97-AF65-F5344CB8AC3E}">
        <p14:creationId xmlns:p14="http://schemas.microsoft.com/office/powerpoint/2010/main" val="1775863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6" descr="Sustainable development goal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10538" y="1143000"/>
            <a:ext cx="849088" cy="81443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474935" y="2904091"/>
            <a:ext cx="2232572" cy="97653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a:ea typeface="+mn-ea"/>
                <a:cs typeface="+mn-cs"/>
              </a:rPr>
              <a:t>Improved food and nutrition security for health</a:t>
            </a:r>
          </a:p>
        </p:txBody>
      </p:sp>
      <p:sp>
        <p:nvSpPr>
          <p:cNvPr id="4" name="Rectangle 3"/>
          <p:cNvSpPr/>
          <p:nvPr/>
        </p:nvSpPr>
        <p:spPr>
          <a:xfrm>
            <a:off x="6319251" y="2904091"/>
            <a:ext cx="2232572" cy="97653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a:ea typeface="+mn-ea"/>
                <a:cs typeface="+mn-cs"/>
              </a:rPr>
              <a:t>Improved natural resource systems and ecosystem services</a:t>
            </a:r>
          </a:p>
        </p:txBody>
      </p:sp>
      <p:sp>
        <p:nvSpPr>
          <p:cNvPr id="5" name="Rectangle 4"/>
          <p:cNvSpPr/>
          <p:nvPr/>
        </p:nvSpPr>
        <p:spPr>
          <a:xfrm>
            <a:off x="630619" y="2909667"/>
            <a:ext cx="2232572" cy="97653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a:ea typeface="+mn-ea"/>
                <a:cs typeface="+mn-cs"/>
              </a:rPr>
              <a:t>Reduced poverty</a:t>
            </a:r>
          </a:p>
        </p:txBody>
      </p:sp>
      <p:pic>
        <p:nvPicPr>
          <p:cNvPr id="7" name="Picture 9" descr="P:\Logos\c\cgiar\cgiar_Log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68637" y="2048177"/>
            <a:ext cx="606726" cy="71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a:xfrm>
            <a:off x="323000" y="143531"/>
            <a:ext cx="8744799" cy="1143000"/>
          </a:xfrm>
        </p:spPr>
        <p:txBody>
          <a:bodyPr/>
          <a:lstStyle/>
          <a:p>
            <a:pPr algn="l"/>
            <a:r>
              <a:rPr lang="en-GB" sz="3000" b="1" dirty="0">
                <a:solidFill>
                  <a:schemeClr val="bg1"/>
                </a:solidFill>
                <a:latin typeface="Arial" pitchFamily="34" charset="0"/>
                <a:ea typeface="MS PGothic" pitchFamily="34" charset="-128"/>
                <a:cs typeface="+mn-cs"/>
              </a:rPr>
              <a:t>International Livestock Research Institute </a:t>
            </a:r>
            <a:r>
              <a:rPr lang="en-GB" sz="3000" dirty="0">
                <a:solidFill>
                  <a:schemeClr val="bg1"/>
                </a:solidFill>
                <a:latin typeface="Arial" pitchFamily="34" charset="0"/>
                <a:ea typeface="MS PGothic" pitchFamily="34" charset="-128"/>
                <a:cs typeface="+mn-cs"/>
              </a:rPr>
              <a:t>(</a:t>
            </a:r>
            <a:r>
              <a:rPr lang="en-GB" sz="3000" dirty="0">
                <a:solidFill>
                  <a:schemeClr val="bg1"/>
                </a:solidFill>
                <a:latin typeface="Arial" pitchFamily="34" charset="0"/>
                <a:ea typeface="MS PGothic" pitchFamily="34" charset="-128"/>
                <a:cs typeface="+mn-cs"/>
                <a:hlinkClick r:id="rId5">
                  <a:extLst>
                    <a:ext uri="{A12FA001-AC4F-418D-AE19-62706E023703}">
                      <ahyp:hlinkClr xmlns:ahyp="http://schemas.microsoft.com/office/drawing/2018/hyperlinkcolor" xmlns="" val="tx"/>
                    </a:ext>
                  </a:extLst>
                </a:hlinkClick>
              </a:rPr>
              <a:t>www.ilri.org</a:t>
            </a:r>
            <a:r>
              <a:rPr lang="en-GB" sz="3000" dirty="0">
                <a:solidFill>
                  <a:schemeClr val="bg1"/>
                </a:solidFill>
                <a:latin typeface="Arial" pitchFamily="34" charset="0"/>
                <a:ea typeface="MS PGothic" pitchFamily="34" charset="-128"/>
                <a:cs typeface="+mn-cs"/>
              </a:rPr>
              <a:t>) </a:t>
            </a:r>
            <a:br>
              <a:rPr lang="de-CH" sz="3000" dirty="0">
                <a:solidFill>
                  <a:schemeClr val="bg1"/>
                </a:solidFill>
                <a:latin typeface="Arial" pitchFamily="34" charset="0"/>
                <a:ea typeface="MS PGothic" pitchFamily="34" charset="-128"/>
                <a:cs typeface="+mn-cs"/>
              </a:rPr>
            </a:br>
            <a:endParaRPr lang="en-GB" sz="3000" b="1" dirty="0">
              <a:solidFill>
                <a:schemeClr val="bg1"/>
              </a:solidFill>
            </a:endParaRPr>
          </a:p>
        </p:txBody>
      </p:sp>
      <p:sp>
        <p:nvSpPr>
          <p:cNvPr id="8" name="Rectangle 7"/>
          <p:cNvSpPr/>
          <p:nvPr/>
        </p:nvSpPr>
        <p:spPr>
          <a:xfrm>
            <a:off x="973177" y="4077979"/>
            <a:ext cx="7485023" cy="2677656"/>
          </a:xfrm>
          <a:prstGeom prst="rect">
            <a:avLst/>
          </a:prstGeom>
          <a:solidFill>
            <a:schemeClr val="bg1">
              <a:lumMod val="85000"/>
            </a:schemeClr>
          </a:solid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ILRI’s mission is </a:t>
            </a:r>
            <a:b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b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to improve food and nutritional security </a:t>
            </a:r>
            <a:b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b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and to reduce poverty in developing countries through research for </a:t>
            </a:r>
            <a:b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b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efficient, safe and sustainable </a:t>
            </a:r>
            <a:b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b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use of livestock —</a:t>
            </a:r>
            <a:b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br>
            <a:r>
              <a:rPr kumimoji="0" lang="en-US" alt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ensuring </a:t>
            </a:r>
            <a:r>
              <a:rPr kumimoji="0" lang="en-US" altLang="en-US" sz="2400" b="1" i="1" u="sng" strike="noStrike" kern="1200" cap="none" spc="0" normalizeH="0" baseline="0" noProof="0" dirty="0">
                <a:ln>
                  <a:noFill/>
                </a:ln>
                <a:solidFill>
                  <a:srgbClr val="C0504D"/>
                </a:solidFill>
                <a:effectLst/>
                <a:uLnTx/>
                <a:uFillTx/>
                <a:latin typeface="Calibri" pitchFamily="34" charset="0"/>
                <a:ea typeface="+mn-ea"/>
                <a:cs typeface="Arial" charset="0"/>
              </a:rPr>
              <a:t>better lives through livestock.</a:t>
            </a:r>
          </a:p>
        </p:txBody>
      </p:sp>
    </p:spTree>
    <p:extLst>
      <p:ext uri="{BB962C8B-B14F-4D97-AF65-F5344CB8AC3E}">
        <p14:creationId xmlns:p14="http://schemas.microsoft.com/office/powerpoint/2010/main" val="42634544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D6DD6C-D208-4926-AADF-5B2A2F16B165}"/>
              </a:ext>
            </a:extLst>
          </p:cNvPr>
          <p:cNvPicPr>
            <a:picLocks noChangeAspect="1"/>
          </p:cNvPicPr>
          <p:nvPr/>
        </p:nvPicPr>
        <p:blipFill>
          <a:blip r:embed="rId2"/>
          <a:stretch>
            <a:fillRect/>
          </a:stretch>
        </p:blipFill>
        <p:spPr>
          <a:xfrm>
            <a:off x="0" y="4753070"/>
            <a:ext cx="9204982" cy="1800130"/>
          </a:xfrm>
          <a:prstGeom prst="rect">
            <a:avLst/>
          </a:prstGeom>
        </p:spPr>
      </p:pic>
      <p:sp>
        <p:nvSpPr>
          <p:cNvPr id="4" name="Rectangle 3">
            <a:extLst>
              <a:ext uri="{FF2B5EF4-FFF2-40B4-BE49-F238E27FC236}">
                <a16:creationId xmlns:a16="http://schemas.microsoft.com/office/drawing/2014/main" id="{23AF97A2-C61E-4B1D-B071-0B609B1CA41B}"/>
              </a:ext>
            </a:extLst>
          </p:cNvPr>
          <p:cNvSpPr/>
          <p:nvPr/>
        </p:nvSpPr>
        <p:spPr>
          <a:xfrm>
            <a:off x="0" y="5257800"/>
            <a:ext cx="9144000" cy="533400"/>
          </a:xfrm>
          <a:prstGeom prst="rect">
            <a:avLst/>
          </a:prstGeom>
          <a:solidFill>
            <a:srgbClr val="C0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CD69B8C6-BE92-41C8-A156-2B710C4570E4}"/>
              </a:ext>
            </a:extLst>
          </p:cNvPr>
          <p:cNvPicPr>
            <a:picLocks noChangeAspect="1"/>
          </p:cNvPicPr>
          <p:nvPr/>
        </p:nvPicPr>
        <p:blipFill>
          <a:blip r:embed="rId3"/>
          <a:stretch>
            <a:fillRect/>
          </a:stretch>
        </p:blipFill>
        <p:spPr>
          <a:xfrm>
            <a:off x="152400" y="76200"/>
            <a:ext cx="8763000" cy="4564285"/>
          </a:xfrm>
          <a:prstGeom prst="rect">
            <a:avLst/>
          </a:prstGeom>
        </p:spPr>
      </p:pic>
    </p:spTree>
    <p:extLst>
      <p:ext uri="{BB962C8B-B14F-4D97-AF65-F5344CB8AC3E}">
        <p14:creationId xmlns:p14="http://schemas.microsoft.com/office/powerpoint/2010/main" val="15695130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201488" y="44624"/>
            <a:ext cx="8763000" cy="1152128"/>
          </a:xfrm>
        </p:spPr>
        <p:txBody>
          <a:bodyPr/>
          <a:lstStyle/>
          <a:p>
            <a:pPr algn="l" eaLnBrk="1" hangingPunct="1"/>
            <a:r>
              <a:rPr lang="en-GB" altLang="en-US" sz="4000" dirty="0">
                <a:latin typeface="+mn-lt"/>
              </a:rPr>
              <a:t>Taskforce of Risk assessment for food safety in Vietnam</a:t>
            </a:r>
          </a:p>
        </p:txBody>
      </p:sp>
      <p:sp>
        <p:nvSpPr>
          <p:cNvPr id="16388" name="Rectangle 3"/>
          <p:cNvSpPr>
            <a:spLocks noGrp="1" noChangeArrowheads="1"/>
          </p:cNvSpPr>
          <p:nvPr>
            <p:ph type="body" idx="1"/>
          </p:nvPr>
        </p:nvSpPr>
        <p:spPr>
          <a:xfrm>
            <a:off x="35496" y="1628800"/>
            <a:ext cx="4283968" cy="4869904"/>
          </a:xfrm>
        </p:spPr>
        <p:txBody>
          <a:bodyPr/>
          <a:lstStyle/>
          <a:p>
            <a:pPr>
              <a:buFont typeface="Arial" pitchFamily="34" charset="0"/>
              <a:buChar char="•"/>
            </a:pPr>
            <a:r>
              <a:rPr lang="en-US" altLang="en-US" sz="2400" dirty="0"/>
              <a:t>Linking research to policy</a:t>
            </a:r>
          </a:p>
          <a:p>
            <a:pPr>
              <a:buFont typeface="Arial" pitchFamily="34" charset="0"/>
              <a:buChar char="•"/>
            </a:pPr>
            <a:r>
              <a:rPr lang="en-US" altLang="en-US" sz="2400" dirty="0"/>
              <a:t>Taskforce: composed by experts from universities, research institutes, policy makers from the ministries (health, agriculture)</a:t>
            </a:r>
          </a:p>
          <a:p>
            <a:pPr>
              <a:buFont typeface="Arial" pitchFamily="34" charset="0"/>
              <a:buChar char="•"/>
            </a:pPr>
            <a:r>
              <a:rPr lang="en-US" altLang="en-US" sz="2400" dirty="0"/>
              <a:t>Risk analysis capacity development for researchers and policy makers</a:t>
            </a:r>
          </a:p>
          <a:p>
            <a:pPr>
              <a:buFont typeface="Arial" pitchFamily="34" charset="0"/>
              <a:buChar char="•"/>
            </a:pPr>
            <a:r>
              <a:rPr lang="en-US" altLang="en-US" sz="2400" dirty="0"/>
              <a:t>Taskforce now institutionalized and sustainable</a:t>
            </a: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2116" t="17312" r="2397" b="4757"/>
          <a:stretch/>
        </p:blipFill>
        <p:spPr>
          <a:xfrm>
            <a:off x="4352553" y="2132856"/>
            <a:ext cx="4772618" cy="3240360"/>
          </a:xfrm>
          <a:prstGeom prst="rect">
            <a:avLst/>
          </a:prstGeom>
        </p:spPr>
      </p:pic>
    </p:spTree>
    <p:extLst>
      <p:ext uri="{BB962C8B-B14F-4D97-AF65-F5344CB8AC3E}">
        <p14:creationId xmlns:p14="http://schemas.microsoft.com/office/powerpoint/2010/main" val="25189110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533400" y="44624"/>
            <a:ext cx="8382000" cy="806450"/>
          </a:xfrm>
        </p:spPr>
        <p:txBody>
          <a:bodyPr/>
          <a:lstStyle/>
          <a:p>
            <a:r>
              <a:rPr lang="en-GB" altLang="en-US" sz="4000" dirty="0"/>
              <a:t>Capacity  building impact: curriculum development &amp; trainings</a:t>
            </a:r>
            <a:endParaRPr lang="en-GB" altLang="en-US" sz="4000" dirty="0">
              <a:latin typeface="+mn-lt"/>
            </a:endParaRPr>
          </a:p>
        </p:txBody>
      </p:sp>
      <p:sp>
        <p:nvSpPr>
          <p:cNvPr id="16388" name="Rectangle 3"/>
          <p:cNvSpPr>
            <a:spLocks noGrp="1" noChangeArrowheads="1"/>
          </p:cNvSpPr>
          <p:nvPr>
            <p:ph type="body" idx="1"/>
          </p:nvPr>
        </p:nvSpPr>
        <p:spPr>
          <a:xfrm>
            <a:off x="304800" y="1484784"/>
            <a:ext cx="5923384" cy="5040312"/>
          </a:xfrm>
        </p:spPr>
        <p:txBody>
          <a:bodyPr/>
          <a:lstStyle/>
          <a:p>
            <a:pPr>
              <a:spcBef>
                <a:spcPts val="375"/>
              </a:spcBef>
            </a:pPr>
            <a:r>
              <a:rPr lang="en-US" sz="2800" dirty="0"/>
              <a:t>Guidelines on FS risk assessment: more accessible and understandable in use in 17 universities, 7 cities</a:t>
            </a:r>
          </a:p>
          <a:p>
            <a:pPr>
              <a:spcBef>
                <a:spcPts val="375"/>
              </a:spcBef>
            </a:pPr>
            <a:r>
              <a:rPr lang="en-US" sz="2800" dirty="0"/>
              <a:t>Curriculum developed to teach 200 students per year: majority of future food safety human resources</a:t>
            </a:r>
          </a:p>
          <a:p>
            <a:pPr>
              <a:spcBef>
                <a:spcPts val="375"/>
              </a:spcBef>
            </a:pPr>
            <a:r>
              <a:rPr lang="en-GB" sz="2800" dirty="0"/>
              <a:t>Trainings for veterinary and public health staff at ministry level</a:t>
            </a:r>
          </a:p>
          <a:p>
            <a:pPr>
              <a:spcBef>
                <a:spcPts val="375"/>
              </a:spcBef>
            </a:pPr>
            <a:r>
              <a:rPr lang="en-US" sz="2800" dirty="0"/>
              <a:t>Hand-on training on risk assessment for researchers, students</a:t>
            </a:r>
            <a:endParaRPr lang="en-US" sz="3000" dirty="0"/>
          </a:p>
          <a:p>
            <a:pPr>
              <a:spcBef>
                <a:spcPts val="375"/>
              </a:spcBef>
            </a:pPr>
            <a:endParaRPr lang="en-US" sz="3000" dirty="0"/>
          </a:p>
          <a:p>
            <a:pPr>
              <a:spcBef>
                <a:spcPts val="375"/>
              </a:spcBef>
            </a:pPr>
            <a:endParaRPr lang="en-US" sz="3000" dirty="0"/>
          </a:p>
          <a:p>
            <a:pPr>
              <a:spcBef>
                <a:spcPts val="375"/>
              </a:spcBef>
            </a:pPr>
            <a:endParaRPr lang="en-US" sz="3000" dirty="0"/>
          </a:p>
        </p:txBody>
      </p:sp>
      <p:pic>
        <p:nvPicPr>
          <p:cNvPr id="6" name="Picture 5">
            <a:extLst>
              <a:ext uri="{FF2B5EF4-FFF2-40B4-BE49-F238E27FC236}">
                <a16:creationId xmlns:a16="http://schemas.microsoft.com/office/drawing/2014/main" id="{39821EA1-69D9-4E26-8EE1-6B710388E773}"/>
              </a:ext>
            </a:extLst>
          </p:cNvPr>
          <p:cNvPicPr>
            <a:picLocks noChangeAspect="1"/>
          </p:cNvPicPr>
          <p:nvPr/>
        </p:nvPicPr>
        <p:blipFill>
          <a:blip r:embed="rId3"/>
          <a:stretch>
            <a:fillRect/>
          </a:stretch>
        </p:blipFill>
        <p:spPr>
          <a:xfrm>
            <a:off x="6732240" y="1420891"/>
            <a:ext cx="1584176" cy="2152125"/>
          </a:xfrm>
          <a:prstGeom prst="rect">
            <a:avLst/>
          </a:prstGeom>
          <a:ln>
            <a:solidFill>
              <a:schemeClr val="accent1"/>
            </a:solidFill>
          </a:ln>
        </p:spPr>
      </p:pic>
      <p:pic>
        <p:nvPicPr>
          <p:cNvPr id="7" name="Picture 3" descr="photo 4.JPG">
            <a:extLst>
              <a:ext uri="{FF2B5EF4-FFF2-40B4-BE49-F238E27FC236}">
                <a16:creationId xmlns:a16="http://schemas.microsoft.com/office/drawing/2014/main" id="{3638B9C8-2F0F-43B1-8B21-5276203F721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3933056"/>
            <a:ext cx="2028089" cy="25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4332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Policy impact: translational research for interventions in modernizing food system</a:t>
            </a:r>
          </a:p>
        </p:txBody>
      </p:sp>
      <p:sp>
        <p:nvSpPr>
          <p:cNvPr id="3" name="Content Placeholder 2"/>
          <p:cNvSpPr>
            <a:spLocks noGrp="1"/>
          </p:cNvSpPr>
          <p:nvPr>
            <p:ph idx="1"/>
          </p:nvPr>
        </p:nvSpPr>
        <p:spPr>
          <a:xfrm>
            <a:off x="457200" y="1628800"/>
            <a:ext cx="4834880" cy="4525963"/>
          </a:xfrm>
        </p:spPr>
        <p:txBody>
          <a:bodyPr/>
          <a:lstStyle/>
          <a:p>
            <a:r>
              <a:rPr lang="en-US" sz="2400" dirty="0"/>
              <a:t>CGIAR/ILRI niche - risk assessment and policy / regulatory analysis for fresh foods in domestic markets</a:t>
            </a:r>
          </a:p>
          <a:p>
            <a:r>
              <a:rPr lang="en-US" sz="2400" dirty="0"/>
              <a:t>World Bank convenes overall support to government: ILRI led technical works</a:t>
            </a:r>
          </a:p>
          <a:p>
            <a:r>
              <a:rPr lang="en-US" sz="2400" dirty="0"/>
              <a:t>Upcoming projects based on WB report we led will improve food safety for 20 million people in major cities of Vietnam</a:t>
            </a:r>
          </a:p>
        </p:txBody>
      </p:sp>
      <p:pic>
        <p:nvPicPr>
          <p:cNvPr id="5" name="Picture 4"/>
          <p:cNvPicPr>
            <a:picLocks noChangeAspect="1"/>
          </p:cNvPicPr>
          <p:nvPr/>
        </p:nvPicPr>
        <p:blipFill>
          <a:blip r:embed="rId2"/>
          <a:stretch>
            <a:fillRect/>
          </a:stretch>
        </p:blipFill>
        <p:spPr>
          <a:xfrm>
            <a:off x="6400163" y="3488602"/>
            <a:ext cx="2122670" cy="3015530"/>
          </a:xfrm>
          <a:prstGeom prst="rect">
            <a:avLst/>
          </a:prstGeom>
          <a:solidFill>
            <a:schemeClr val="accent1"/>
          </a:solidFill>
          <a:ln>
            <a:solidFill>
              <a:schemeClr val="accent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3191" y="1250343"/>
            <a:ext cx="3296614" cy="2009659"/>
          </a:xfrm>
          <a:prstGeom prst="rect">
            <a:avLst/>
          </a:prstGeom>
        </p:spPr>
      </p:pic>
      <p:pic>
        <p:nvPicPr>
          <p:cNvPr id="7" name="Picture 6">
            <a:extLst>
              <a:ext uri="{FF2B5EF4-FFF2-40B4-BE49-F238E27FC236}">
                <a16:creationId xmlns:a16="http://schemas.microsoft.com/office/drawing/2014/main" id="{B72C612B-5794-4E45-9F62-9F762152CFD6}"/>
              </a:ext>
            </a:extLst>
          </p:cNvPr>
          <p:cNvPicPr/>
          <p:nvPr/>
        </p:nvPicPr>
        <p:blipFill>
          <a:blip r:embed="rId4" cstate="email">
            <a:extLst>
              <a:ext uri="{28A0092B-C50C-407E-A947-70E740481C1C}">
                <a14:useLocalDpi xmlns:a14="http://schemas.microsoft.com/office/drawing/2010/main"/>
              </a:ext>
            </a:extLst>
          </a:blip>
          <a:stretch>
            <a:fillRect/>
          </a:stretch>
        </p:blipFill>
        <p:spPr>
          <a:xfrm>
            <a:off x="833920" y="5919378"/>
            <a:ext cx="1834600" cy="383150"/>
          </a:xfrm>
          <a:prstGeom prst="rect">
            <a:avLst/>
          </a:prstGeom>
        </p:spPr>
      </p:pic>
      <p:pic>
        <p:nvPicPr>
          <p:cNvPr id="9" name="Picture 8">
            <a:extLst>
              <a:ext uri="{FF2B5EF4-FFF2-40B4-BE49-F238E27FC236}">
                <a16:creationId xmlns:a16="http://schemas.microsoft.com/office/drawing/2014/main" id="{847FB3E9-4257-4773-A95E-B6C2F6B95640}"/>
              </a:ext>
            </a:extLst>
          </p:cNvPr>
          <p:cNvPicPr/>
          <p:nvPr/>
        </p:nvPicPr>
        <p:blipFill>
          <a:blip r:embed="rId5" cstate="email">
            <a:extLst>
              <a:ext uri="{28A0092B-C50C-407E-A947-70E740481C1C}">
                <a14:useLocalDpi xmlns:a14="http://schemas.microsoft.com/office/drawing/2010/main"/>
              </a:ext>
            </a:extLst>
          </a:blip>
          <a:stretch>
            <a:fillRect/>
          </a:stretch>
        </p:blipFill>
        <p:spPr>
          <a:xfrm>
            <a:off x="2860262" y="5720018"/>
            <a:ext cx="565946" cy="582510"/>
          </a:xfrm>
          <a:prstGeom prst="rect">
            <a:avLst/>
          </a:prstGeom>
        </p:spPr>
      </p:pic>
      <p:pic>
        <p:nvPicPr>
          <p:cNvPr id="10" name="Picture 9">
            <a:extLst>
              <a:ext uri="{FF2B5EF4-FFF2-40B4-BE49-F238E27FC236}">
                <a16:creationId xmlns:a16="http://schemas.microsoft.com/office/drawing/2014/main" id="{B8CB2125-8CFA-4E02-AEFC-D0286611BAF9}"/>
              </a:ext>
            </a:extLst>
          </p:cNvPr>
          <p:cNvPicPr/>
          <p:nvPr/>
        </p:nvPicPr>
        <p:blipFill>
          <a:blip r:embed="rId6" cstate="email">
            <a:extLst>
              <a:ext uri="{28A0092B-C50C-407E-A947-70E740481C1C}">
                <a14:useLocalDpi xmlns:a14="http://schemas.microsoft.com/office/drawing/2010/main"/>
              </a:ext>
            </a:extLst>
          </a:blip>
          <a:stretch>
            <a:fillRect/>
          </a:stretch>
        </p:blipFill>
        <p:spPr>
          <a:xfrm>
            <a:off x="3774050" y="5697454"/>
            <a:ext cx="660270" cy="605074"/>
          </a:xfrm>
          <a:prstGeom prst="rect">
            <a:avLst/>
          </a:prstGeom>
        </p:spPr>
      </p:pic>
      <p:pic>
        <p:nvPicPr>
          <p:cNvPr id="13" name="Picture 12">
            <a:extLst>
              <a:ext uri="{FF2B5EF4-FFF2-40B4-BE49-F238E27FC236}">
                <a16:creationId xmlns:a16="http://schemas.microsoft.com/office/drawing/2014/main" id="{EA342769-4B26-4B39-8FFA-3F6B923B2F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50798" y="5661248"/>
            <a:ext cx="713290" cy="713288"/>
          </a:xfrm>
          <a:prstGeom prst="rect">
            <a:avLst/>
          </a:prstGeom>
        </p:spPr>
      </p:pic>
    </p:spTree>
    <p:extLst>
      <p:ext uri="{BB962C8B-B14F-4D97-AF65-F5344CB8AC3E}">
        <p14:creationId xmlns:p14="http://schemas.microsoft.com/office/powerpoint/2010/main" val="24590790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6406"/>
            <a:ext cx="4335517" cy="982091"/>
          </a:xfrm>
        </p:spPr>
        <p:txBody>
          <a:bodyPr>
            <a:normAutofit fontScale="77500" lnSpcReduction="20000"/>
          </a:bodyPr>
          <a:lstStyle/>
          <a:p>
            <a:pPr>
              <a:lnSpc>
                <a:spcPct val="140000"/>
              </a:lnSpc>
            </a:pPr>
            <a:r>
              <a:rPr lang="en-US" sz="2800" b="1" dirty="0"/>
              <a:t>Stakeholder consultation</a:t>
            </a:r>
          </a:p>
          <a:p>
            <a:pPr>
              <a:lnSpc>
                <a:spcPct val="140000"/>
              </a:lnSpc>
            </a:pPr>
            <a:r>
              <a:rPr lang="en-US" sz="2800" b="1" dirty="0"/>
              <a:t>Risk assessment training</a:t>
            </a:r>
          </a:p>
          <a:p>
            <a:pPr marL="457200" lvl="1" indent="0">
              <a:lnSpc>
                <a:spcPct val="140000"/>
              </a:lnSpc>
              <a:buNone/>
            </a:pPr>
            <a:endParaRPr lang="en-US" sz="2400" b="1" dirty="0"/>
          </a:p>
          <a:p>
            <a:pPr>
              <a:lnSpc>
                <a:spcPct val="120000"/>
              </a:lnSpc>
            </a:pPr>
            <a:endParaRPr lang="en-US" sz="1800" dirty="0"/>
          </a:p>
          <a:p>
            <a:pPr>
              <a:lnSpc>
                <a:spcPct val="120000"/>
              </a:lnSpc>
            </a:pPr>
            <a:endParaRPr lang="en-US" sz="1200" dirty="0"/>
          </a:p>
          <a:p>
            <a:pPr>
              <a:lnSpc>
                <a:spcPct val="120000"/>
              </a:lnSpc>
            </a:pPr>
            <a:endParaRPr lang="en-US" sz="1200" dirty="0"/>
          </a:p>
        </p:txBody>
      </p:sp>
      <p:pic>
        <p:nvPicPr>
          <p:cNvPr id="5" name="Picture 4" descr="D:\Dropbox\Dropbox\ILRI HR\ILRI postdoc 2017\SFFF-Cambodia\December 2017\workshop stakeholders\Photos Hung\WhatsApp Image 2017-12-14 at 09.11.51.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617" y="2141646"/>
            <a:ext cx="4610100" cy="3457575"/>
          </a:xfrm>
          <a:prstGeom prst="rect">
            <a:avLst/>
          </a:prstGeom>
          <a:noFill/>
          <a:ln>
            <a:noFill/>
          </a:ln>
        </p:spPr>
      </p:pic>
      <p:pic>
        <p:nvPicPr>
          <p:cNvPr id="6" name="Picture 5">
            <a:extLst>
              <a:ext uri="{FF2B5EF4-FFF2-40B4-BE49-F238E27FC236}">
                <a16:creationId xmlns:a16="http://schemas.microsoft.com/office/drawing/2014/main" id="{3A35BF05-76C0-46E9-85BC-3FFD908D31AA}"/>
              </a:ext>
            </a:extLst>
          </p:cNvPr>
          <p:cNvPicPr>
            <a:picLocks noChangeAspect="1"/>
          </p:cNvPicPr>
          <p:nvPr/>
        </p:nvPicPr>
        <p:blipFill rotWithShape="1">
          <a:blip r:embed="rId3"/>
          <a:srcRect t="24246" b="-415"/>
          <a:stretch/>
        </p:blipFill>
        <p:spPr>
          <a:xfrm>
            <a:off x="4869771" y="2286000"/>
            <a:ext cx="4274229" cy="2441740"/>
          </a:xfrm>
          <a:prstGeom prst="rect">
            <a:avLst/>
          </a:prstGeom>
        </p:spPr>
      </p:pic>
    </p:spTree>
    <p:extLst>
      <p:ext uri="{BB962C8B-B14F-4D97-AF65-F5344CB8AC3E}">
        <p14:creationId xmlns:p14="http://schemas.microsoft.com/office/powerpoint/2010/main" val="41051466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p:cNvSpPr>
          <p:nvPr>
            <p:ph type="title" idx="4294967295"/>
          </p:nvPr>
        </p:nvSpPr>
        <p:spPr>
          <a:xfrm>
            <a:off x="72008" y="-9872"/>
            <a:ext cx="9036496" cy="990600"/>
          </a:xfrm>
          <a:prstGeom prst="rect">
            <a:avLst/>
          </a:prstGeom>
        </p:spPr>
        <p:txBody>
          <a:bodyPr/>
          <a:lstStyle/>
          <a:p>
            <a:r>
              <a:rPr lang="en-GB" sz="3200" dirty="0" err="1">
                <a:solidFill>
                  <a:schemeClr val="bg1"/>
                </a:solidFill>
              </a:rPr>
              <a:t>Savanakhet</a:t>
            </a:r>
            <a:r>
              <a:rPr lang="en-GB" sz="3200" dirty="0">
                <a:solidFill>
                  <a:schemeClr val="bg1"/>
                </a:solidFill>
              </a:rPr>
              <a:t>, Laos</a:t>
            </a:r>
            <a:br>
              <a:rPr lang="en-GB" sz="3200" dirty="0">
                <a:solidFill>
                  <a:schemeClr val="bg1"/>
                </a:solidFill>
              </a:rPr>
            </a:br>
            <a:r>
              <a:rPr lang="en-GB" sz="3200" dirty="0">
                <a:solidFill>
                  <a:schemeClr val="bg1"/>
                </a:solidFill>
              </a:rPr>
              <a:t>Foodborne parasitic disease research 10. 2017</a:t>
            </a:r>
          </a:p>
        </p:txBody>
      </p:sp>
      <p:pic>
        <p:nvPicPr>
          <p:cNvPr id="5" name="Content Placeholder 4">
            <a:extLst>
              <a:ext uri="{FF2B5EF4-FFF2-40B4-BE49-F238E27FC236}">
                <a16:creationId xmlns:a16="http://schemas.microsoft.com/office/drawing/2014/main" id="{58CDFC4C-0AFA-4ED7-9F9A-9129615775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4815" y="1196752"/>
            <a:ext cx="6840760" cy="5130570"/>
          </a:xfrm>
          <a:prstGeom prst="rect">
            <a:avLst/>
          </a:prstGeom>
        </p:spPr>
      </p:pic>
      <p:sp>
        <p:nvSpPr>
          <p:cNvPr id="6" name="Text Box 5">
            <a:extLst>
              <a:ext uri="{FF2B5EF4-FFF2-40B4-BE49-F238E27FC236}">
                <a16:creationId xmlns:a16="http://schemas.microsoft.com/office/drawing/2014/main" id="{34F57C85-950E-4FCE-95B2-53AA021647A3}"/>
              </a:ext>
            </a:extLst>
          </p:cNvPr>
          <p:cNvSpPr txBox="1">
            <a:spLocks noChangeArrowheads="1"/>
          </p:cNvSpPr>
          <p:nvPr/>
        </p:nvSpPr>
        <p:spPr bwMode="auto">
          <a:xfrm>
            <a:off x="-10451" y="1490401"/>
            <a:ext cx="200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Decision makers</a:t>
            </a:r>
          </a:p>
        </p:txBody>
      </p:sp>
      <p:sp>
        <p:nvSpPr>
          <p:cNvPr id="7" name="Text Box 6">
            <a:extLst>
              <a:ext uri="{FF2B5EF4-FFF2-40B4-BE49-F238E27FC236}">
                <a16:creationId xmlns:a16="http://schemas.microsoft.com/office/drawing/2014/main" id="{E7091B08-2FDF-454B-9B7F-76324EB89095}"/>
              </a:ext>
            </a:extLst>
          </p:cNvPr>
          <p:cNvSpPr txBox="1">
            <a:spLocks noChangeArrowheads="1"/>
          </p:cNvSpPr>
          <p:nvPr/>
        </p:nvSpPr>
        <p:spPr bwMode="auto">
          <a:xfrm>
            <a:off x="103284" y="2680960"/>
            <a:ext cx="152259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200" b="1" i="0" u="none" strike="noStrike" kern="1200" cap="none" spc="0" normalizeH="0" baseline="0" noProof="0" dirty="0">
                <a:ln>
                  <a:noFill/>
                </a:ln>
                <a:solidFill>
                  <a:srgbClr val="66FF33"/>
                </a:solidFill>
                <a:effectLst/>
                <a:uLnTx/>
                <a:uFillTx/>
                <a:latin typeface="Arial" panose="020B0604020202020204" pitchFamily="34" charset="0"/>
                <a:ea typeface="+mn-ea"/>
                <a:cs typeface="+mn-cs"/>
              </a:rPr>
              <a:t>Public health (MD, army health)</a:t>
            </a:r>
          </a:p>
        </p:txBody>
      </p:sp>
      <p:sp>
        <p:nvSpPr>
          <p:cNvPr id="8" name="Text Box 7">
            <a:extLst>
              <a:ext uri="{FF2B5EF4-FFF2-40B4-BE49-F238E27FC236}">
                <a16:creationId xmlns:a16="http://schemas.microsoft.com/office/drawing/2014/main" id="{219CD925-D1AA-4356-BE48-F8C46E0C9606}"/>
              </a:ext>
            </a:extLst>
          </p:cNvPr>
          <p:cNvSpPr txBox="1">
            <a:spLocks noChangeArrowheads="1"/>
          </p:cNvSpPr>
          <p:nvPr/>
        </p:nvSpPr>
        <p:spPr bwMode="auto">
          <a:xfrm>
            <a:off x="67358" y="5494114"/>
            <a:ext cx="12747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Scientists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CH" altLang="en-US" sz="3200" b="1" i="0" u="none" strike="noStrike" kern="1200" cap="none" spc="0" normalizeH="0" baseline="0" noProof="0" dirty="0">
                <a:ln>
                  <a:noFill/>
                </a:ln>
                <a:solidFill>
                  <a:srgbClr val="0000FF"/>
                </a:solidFill>
                <a:effectLst/>
                <a:uLnTx/>
                <a:uFillTx/>
                <a:latin typeface="Arial" panose="020B0604020202020204" pitchFamily="34" charset="0"/>
                <a:ea typeface="+mn-ea"/>
                <a:cs typeface="+mn-cs"/>
              </a:rPr>
              <a:t>Vets</a:t>
            </a:r>
          </a:p>
        </p:txBody>
      </p:sp>
      <p:sp>
        <p:nvSpPr>
          <p:cNvPr id="9" name="Line 8">
            <a:extLst>
              <a:ext uri="{FF2B5EF4-FFF2-40B4-BE49-F238E27FC236}">
                <a16:creationId xmlns:a16="http://schemas.microsoft.com/office/drawing/2014/main" id="{A8F75A52-1AD8-4249-865B-EE42D938AC39}"/>
              </a:ext>
            </a:extLst>
          </p:cNvPr>
          <p:cNvSpPr>
            <a:spLocks noChangeShapeType="1"/>
          </p:cNvSpPr>
          <p:nvPr/>
        </p:nvSpPr>
        <p:spPr bwMode="auto">
          <a:xfrm>
            <a:off x="1259632" y="2012155"/>
            <a:ext cx="4260105" cy="1439863"/>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0" name="Line 9">
            <a:extLst>
              <a:ext uri="{FF2B5EF4-FFF2-40B4-BE49-F238E27FC236}">
                <a16:creationId xmlns:a16="http://schemas.microsoft.com/office/drawing/2014/main" id="{B05D0F0B-144F-41F1-A1BD-9B61885742A8}"/>
              </a:ext>
            </a:extLst>
          </p:cNvPr>
          <p:cNvSpPr>
            <a:spLocks noChangeShapeType="1"/>
          </p:cNvSpPr>
          <p:nvPr/>
        </p:nvSpPr>
        <p:spPr bwMode="auto">
          <a:xfrm>
            <a:off x="1259632" y="1922464"/>
            <a:ext cx="4752527" cy="1248304"/>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1" name="Line 10">
            <a:extLst>
              <a:ext uri="{FF2B5EF4-FFF2-40B4-BE49-F238E27FC236}">
                <a16:creationId xmlns:a16="http://schemas.microsoft.com/office/drawing/2014/main" id="{EDBB9210-BD08-4FEA-B4C7-6F941503B548}"/>
              </a:ext>
            </a:extLst>
          </p:cNvPr>
          <p:cNvSpPr>
            <a:spLocks noChangeShapeType="1"/>
          </p:cNvSpPr>
          <p:nvPr/>
        </p:nvSpPr>
        <p:spPr bwMode="auto">
          <a:xfrm>
            <a:off x="1547664" y="3286581"/>
            <a:ext cx="1857217" cy="236280"/>
          </a:xfrm>
          <a:prstGeom prst="line">
            <a:avLst/>
          </a:prstGeom>
          <a:noFill/>
          <a:ln w="412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2" name="Line 11">
            <a:extLst>
              <a:ext uri="{FF2B5EF4-FFF2-40B4-BE49-F238E27FC236}">
                <a16:creationId xmlns:a16="http://schemas.microsoft.com/office/drawing/2014/main" id="{F5D821A8-9163-4D68-B0D3-A90565F9091A}"/>
              </a:ext>
            </a:extLst>
          </p:cNvPr>
          <p:cNvSpPr>
            <a:spLocks noChangeShapeType="1"/>
          </p:cNvSpPr>
          <p:nvPr/>
        </p:nvSpPr>
        <p:spPr bwMode="auto">
          <a:xfrm>
            <a:off x="1547664" y="3170768"/>
            <a:ext cx="2592287" cy="264846"/>
          </a:xfrm>
          <a:prstGeom prst="line">
            <a:avLst/>
          </a:prstGeom>
          <a:noFill/>
          <a:ln w="412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3" name="Line 12">
            <a:extLst>
              <a:ext uri="{FF2B5EF4-FFF2-40B4-BE49-F238E27FC236}">
                <a16:creationId xmlns:a16="http://schemas.microsoft.com/office/drawing/2014/main" id="{F40C87D9-B171-432C-A286-06980964D41E}"/>
              </a:ext>
            </a:extLst>
          </p:cNvPr>
          <p:cNvSpPr>
            <a:spLocks noChangeShapeType="1"/>
          </p:cNvSpPr>
          <p:nvPr/>
        </p:nvSpPr>
        <p:spPr bwMode="auto">
          <a:xfrm flipV="1">
            <a:off x="1421904" y="5367599"/>
            <a:ext cx="4818313" cy="799161"/>
          </a:xfrm>
          <a:prstGeom prst="line">
            <a:avLst/>
          </a:prstGeom>
          <a:noFill/>
          <a:ln w="412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4" name="Line 13">
            <a:extLst>
              <a:ext uri="{FF2B5EF4-FFF2-40B4-BE49-F238E27FC236}">
                <a16:creationId xmlns:a16="http://schemas.microsoft.com/office/drawing/2014/main" id="{B0285286-6521-4712-A4E1-6B566BA23493}"/>
              </a:ext>
            </a:extLst>
          </p:cNvPr>
          <p:cNvSpPr>
            <a:spLocks noChangeShapeType="1"/>
          </p:cNvSpPr>
          <p:nvPr/>
        </p:nvSpPr>
        <p:spPr bwMode="auto">
          <a:xfrm flipV="1">
            <a:off x="1259632" y="4050848"/>
            <a:ext cx="4818313" cy="1517082"/>
          </a:xfrm>
          <a:prstGeom prst="line">
            <a:avLst/>
          </a:prstGeom>
          <a:noFill/>
          <a:ln w="412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
        <p:nvSpPr>
          <p:cNvPr id="15" name="Line 9">
            <a:extLst>
              <a:ext uri="{FF2B5EF4-FFF2-40B4-BE49-F238E27FC236}">
                <a16:creationId xmlns:a16="http://schemas.microsoft.com/office/drawing/2014/main" id="{B74E9892-D0F0-4CCF-B108-033C6A55EB76}"/>
              </a:ext>
            </a:extLst>
          </p:cNvPr>
          <p:cNvSpPr>
            <a:spLocks noChangeShapeType="1"/>
          </p:cNvSpPr>
          <p:nvPr/>
        </p:nvSpPr>
        <p:spPr bwMode="auto">
          <a:xfrm>
            <a:off x="1641017" y="1853182"/>
            <a:ext cx="6118757" cy="1517082"/>
          </a:xfrm>
          <a:prstGeom prst="line">
            <a:avLst/>
          </a:prstGeom>
          <a:noFill/>
          <a:ln w="412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3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16" name="Picture 15">
            <a:extLst>
              <a:ext uri="{FF2B5EF4-FFF2-40B4-BE49-F238E27FC236}">
                <a16:creationId xmlns:a16="http://schemas.microsoft.com/office/drawing/2014/main" id="{D644E26C-E2A8-4A08-8C7A-B90C3CA89127}"/>
              </a:ext>
            </a:extLst>
          </p:cNvPr>
          <p:cNvPicPr>
            <a:picLocks noChangeAspect="1"/>
          </p:cNvPicPr>
          <p:nvPr/>
        </p:nvPicPr>
        <p:blipFill>
          <a:blip r:embed="rId4"/>
          <a:stretch>
            <a:fillRect/>
          </a:stretch>
        </p:blipFill>
        <p:spPr>
          <a:xfrm>
            <a:off x="6676084" y="1207678"/>
            <a:ext cx="2150093" cy="1645258"/>
          </a:xfrm>
          <a:prstGeom prst="rect">
            <a:avLst/>
          </a:prstGeom>
        </p:spPr>
      </p:pic>
    </p:spTree>
    <p:extLst>
      <p:ext uri="{BB962C8B-B14F-4D97-AF65-F5344CB8AC3E}">
        <p14:creationId xmlns:p14="http://schemas.microsoft.com/office/powerpoint/2010/main" val="3688943359"/>
      </p:ext>
    </p:extLst>
  </p:cSld>
  <p:clrMapOvr>
    <a:masterClrMapping/>
  </p:clrMapOvr>
  <p:transition spd="med">
    <p:wipe di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CB847-B924-4EA8-A9F6-8EC9CCED8668}"/>
              </a:ext>
            </a:extLst>
          </p:cNvPr>
          <p:cNvSpPr>
            <a:spLocks noGrp="1"/>
          </p:cNvSpPr>
          <p:nvPr>
            <p:ph type="title"/>
          </p:nvPr>
        </p:nvSpPr>
        <p:spPr/>
        <p:txBody>
          <a:bodyPr/>
          <a:lstStyle/>
          <a:p>
            <a:r>
              <a:rPr lang="en-US" dirty="0"/>
              <a:t>Bangladesh: capacity building on risk-based approaches</a:t>
            </a:r>
            <a:br>
              <a:rPr lang="en-US" dirty="0"/>
            </a:br>
            <a:endParaRPr lang="aa-ET" dirty="0"/>
          </a:p>
        </p:txBody>
      </p:sp>
      <p:sp>
        <p:nvSpPr>
          <p:cNvPr id="3" name="Content Placeholder 2">
            <a:extLst>
              <a:ext uri="{FF2B5EF4-FFF2-40B4-BE49-F238E27FC236}">
                <a16:creationId xmlns:a16="http://schemas.microsoft.com/office/drawing/2014/main" id="{2DFE2CF0-3299-4849-9746-4806CFB74E16}"/>
              </a:ext>
            </a:extLst>
          </p:cNvPr>
          <p:cNvSpPr>
            <a:spLocks noGrp="1"/>
          </p:cNvSpPr>
          <p:nvPr>
            <p:ph sz="quarter" idx="10"/>
          </p:nvPr>
        </p:nvSpPr>
        <p:spPr>
          <a:xfrm>
            <a:off x="457200" y="1295400"/>
            <a:ext cx="8229600" cy="4572000"/>
          </a:xfrm>
        </p:spPr>
        <p:txBody>
          <a:bodyPr/>
          <a:lstStyle/>
          <a:p>
            <a:pPr>
              <a:lnSpc>
                <a:spcPct val="100000"/>
              </a:lnSpc>
            </a:pPr>
            <a:r>
              <a:rPr lang="en-US" dirty="0"/>
              <a:t>Risk assessment workshop in Dhaka 22-24 October 2018: 33 participants</a:t>
            </a:r>
            <a:endParaRPr lang="aa-ET" dirty="0"/>
          </a:p>
        </p:txBody>
      </p:sp>
      <p:pic>
        <p:nvPicPr>
          <p:cNvPr id="5" name="Picture 4" descr="D:\Dropbox\Dropbox\A4NH Project Documents\Flagship 03_ Food Safety\Food safety Project\Training October_Food Safety\Food safety picture\Workshop\20181022_104302.jpg">
            <a:extLst>
              <a:ext uri="{FF2B5EF4-FFF2-40B4-BE49-F238E27FC236}">
                <a16:creationId xmlns:a16="http://schemas.microsoft.com/office/drawing/2014/main" id="{A856722A-6936-4221-AC38-62CA312E95CC}"/>
              </a:ext>
            </a:extLst>
          </p:cNvPr>
          <p:cNvPicPr/>
          <p:nvPr/>
        </p:nvPicPr>
        <p:blipFill>
          <a:blip r:embed="rId2" cstate="print"/>
          <a:srcRect/>
          <a:stretch>
            <a:fillRect/>
          </a:stretch>
        </p:blipFill>
        <p:spPr bwMode="auto">
          <a:xfrm>
            <a:off x="152400" y="3260725"/>
            <a:ext cx="6241415" cy="3486150"/>
          </a:xfrm>
          <a:prstGeom prst="rect">
            <a:avLst/>
          </a:prstGeom>
        </p:spPr>
      </p:pic>
      <p:pic>
        <p:nvPicPr>
          <p:cNvPr id="4" name="Picture 3" descr="D:\Dropbox\Dropbox\A4NH Project Documents\Flagship 03_ Food Safety\Food safety Project\Training October_Food Safety\Food safety picture\Workshop\20181022_161855.jpg">
            <a:extLst>
              <a:ext uri="{FF2B5EF4-FFF2-40B4-BE49-F238E27FC236}">
                <a16:creationId xmlns:a16="http://schemas.microsoft.com/office/drawing/2014/main" id="{EBB40902-359C-48C0-A22C-37E1E5618709}"/>
              </a:ext>
            </a:extLst>
          </p:cNvPr>
          <p:cNvPicPr/>
          <p:nvPr/>
        </p:nvPicPr>
        <p:blipFill>
          <a:blip r:embed="rId3" cstate="print"/>
          <a:srcRect/>
          <a:stretch>
            <a:fillRect/>
          </a:stretch>
        </p:blipFill>
        <p:spPr bwMode="auto">
          <a:xfrm>
            <a:off x="5105400" y="1981200"/>
            <a:ext cx="3811270" cy="2209800"/>
          </a:xfrm>
          <a:prstGeom prst="rect">
            <a:avLst/>
          </a:prstGeom>
        </p:spPr>
      </p:pic>
    </p:spTree>
    <p:extLst>
      <p:ext uri="{BB962C8B-B14F-4D97-AF65-F5344CB8AC3E}">
        <p14:creationId xmlns:p14="http://schemas.microsoft.com/office/powerpoint/2010/main" val="19174475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B785E-EF5F-4815-BCB0-02FB0CE8F101}"/>
              </a:ext>
            </a:extLst>
          </p:cNvPr>
          <p:cNvSpPr>
            <a:spLocks noGrp="1"/>
          </p:cNvSpPr>
          <p:nvPr>
            <p:ph type="title"/>
          </p:nvPr>
        </p:nvSpPr>
        <p:spPr/>
        <p:txBody>
          <a:bodyPr/>
          <a:lstStyle/>
          <a:p>
            <a:r>
              <a:rPr lang="en-US" dirty="0">
                <a:solidFill>
                  <a:schemeClr val="bg1"/>
                </a:solidFill>
              </a:rPr>
              <a:t>Conclusions</a:t>
            </a:r>
          </a:p>
        </p:txBody>
      </p:sp>
      <p:sp>
        <p:nvSpPr>
          <p:cNvPr id="3" name="Content Placeholder 2">
            <a:extLst>
              <a:ext uri="{FF2B5EF4-FFF2-40B4-BE49-F238E27FC236}">
                <a16:creationId xmlns:a16="http://schemas.microsoft.com/office/drawing/2014/main" id="{A71BA7E7-6664-4944-A64E-94F8FC668F50}"/>
              </a:ext>
            </a:extLst>
          </p:cNvPr>
          <p:cNvSpPr>
            <a:spLocks noGrp="1"/>
          </p:cNvSpPr>
          <p:nvPr>
            <p:ph idx="1"/>
          </p:nvPr>
        </p:nvSpPr>
        <p:spPr>
          <a:xfrm>
            <a:off x="468312" y="1277938"/>
            <a:ext cx="8523287" cy="4383087"/>
          </a:xfrm>
        </p:spPr>
        <p:txBody>
          <a:bodyPr/>
          <a:lstStyle/>
          <a:p>
            <a:pPr marL="514350" indent="-514350">
              <a:buFont typeface="+mj-lt"/>
              <a:buAutoNum type="arabicPeriod"/>
            </a:pPr>
            <a:r>
              <a:rPr lang="en-US" sz="2600" dirty="0"/>
              <a:t>Food systems to achieve nutrition, food safety and health outcomes are complex and challenging. </a:t>
            </a:r>
          </a:p>
          <a:p>
            <a:pPr marL="514350" indent="-514350">
              <a:buFont typeface="+mj-lt"/>
              <a:buAutoNum type="arabicPeriod"/>
            </a:pPr>
            <a:r>
              <a:rPr lang="en-US" sz="2600" dirty="0"/>
              <a:t>Informal / wet markers play important role in food security and safety</a:t>
            </a:r>
          </a:p>
          <a:p>
            <a:pPr marL="514350" indent="-514350">
              <a:buFont typeface="+mj-lt"/>
              <a:buAutoNum type="arabicPeriod"/>
            </a:pPr>
            <a:r>
              <a:rPr lang="en-US" sz="2600" dirty="0"/>
              <a:t>Microbial vs. chemical risk: role of risk assessment.</a:t>
            </a:r>
          </a:p>
          <a:p>
            <a:pPr marL="514350" indent="-514350">
              <a:buClr>
                <a:srgbClr val="9A0000"/>
              </a:buClr>
              <a:buFont typeface="+mj-lt"/>
              <a:buAutoNum type="arabicPeriod"/>
            </a:pPr>
            <a:r>
              <a:rPr lang="en-GB" altLang="en-US" sz="2600" dirty="0"/>
              <a:t>Huge health and economic burden of foodborne diseases in LMIC</a:t>
            </a:r>
          </a:p>
          <a:p>
            <a:pPr marL="514350" indent="-514350">
              <a:buClr>
                <a:srgbClr val="9A0000"/>
              </a:buClr>
              <a:buFont typeface="+mj-lt"/>
              <a:buAutoNum type="arabicPeriod"/>
            </a:pPr>
            <a:r>
              <a:rPr lang="en-GB" altLang="en-US" sz="2600" dirty="0"/>
              <a:t>Capacity to develop food safety research in LMIC is important, risk communication need</a:t>
            </a:r>
          </a:p>
          <a:p>
            <a:pPr marL="514350" indent="-514350">
              <a:buClr>
                <a:srgbClr val="9A0000"/>
              </a:buClr>
              <a:buFont typeface="+mj-lt"/>
              <a:buAutoNum type="arabicPeriod"/>
            </a:pPr>
            <a:r>
              <a:rPr lang="en-GB" altLang="en-US" sz="2600" dirty="0"/>
              <a:t>Research translation to actions and policy: timely and opportunistic</a:t>
            </a:r>
            <a:endParaRPr lang="en-US" sz="2600" dirty="0"/>
          </a:p>
        </p:txBody>
      </p:sp>
    </p:spTree>
    <p:extLst>
      <p:ext uri="{BB962C8B-B14F-4D97-AF65-F5344CB8AC3E}">
        <p14:creationId xmlns:p14="http://schemas.microsoft.com/office/powerpoint/2010/main" val="273776152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B785E-EF5F-4815-BCB0-02FB0CE8F101}"/>
              </a:ext>
            </a:extLst>
          </p:cNvPr>
          <p:cNvSpPr>
            <a:spLocks noGrp="1"/>
          </p:cNvSpPr>
          <p:nvPr>
            <p:ph type="title"/>
          </p:nvPr>
        </p:nvSpPr>
        <p:spPr/>
        <p:txBody>
          <a:bodyPr/>
          <a:lstStyle/>
          <a:p>
            <a:r>
              <a:rPr lang="en-US" dirty="0">
                <a:solidFill>
                  <a:schemeClr val="bg1"/>
                </a:solidFill>
              </a:rPr>
              <a:t>Conclusions</a:t>
            </a:r>
          </a:p>
        </p:txBody>
      </p:sp>
      <p:sp>
        <p:nvSpPr>
          <p:cNvPr id="3" name="Content Placeholder 2">
            <a:extLst>
              <a:ext uri="{FF2B5EF4-FFF2-40B4-BE49-F238E27FC236}">
                <a16:creationId xmlns:a16="http://schemas.microsoft.com/office/drawing/2014/main" id="{A71BA7E7-6664-4944-A64E-94F8FC668F50}"/>
              </a:ext>
            </a:extLst>
          </p:cNvPr>
          <p:cNvSpPr>
            <a:spLocks noGrp="1"/>
          </p:cNvSpPr>
          <p:nvPr>
            <p:ph idx="1"/>
          </p:nvPr>
        </p:nvSpPr>
        <p:spPr>
          <a:xfrm>
            <a:off x="468312" y="1277938"/>
            <a:ext cx="8523287" cy="4383087"/>
          </a:xfrm>
        </p:spPr>
        <p:txBody>
          <a:bodyPr/>
          <a:lstStyle/>
          <a:p>
            <a:pPr marL="514350" indent="-514350">
              <a:buClr>
                <a:srgbClr val="9A0000"/>
              </a:buClr>
              <a:buFont typeface="+mj-lt"/>
              <a:buAutoNum type="arabicPeriod"/>
            </a:pPr>
            <a:r>
              <a:rPr lang="en-US" sz="2600" dirty="0"/>
              <a:t>Interventions: control &amp; command approaches don’t work but solutions based on working with the informal sector more promising.</a:t>
            </a:r>
          </a:p>
          <a:p>
            <a:pPr marL="514350" indent="-514350">
              <a:buClr>
                <a:srgbClr val="9A0000"/>
              </a:buClr>
              <a:buFont typeface="+mj-lt"/>
              <a:buAutoNum type="arabicPeriod"/>
            </a:pPr>
            <a:r>
              <a:rPr lang="en-GB" altLang="en-US" sz="2600" dirty="0"/>
              <a:t>Previous investments not in line with modern understanding, interventions successful in short term, long term, wide-reaching impacts likely require:</a:t>
            </a:r>
          </a:p>
          <a:p>
            <a:pPr lvl="1">
              <a:buClr>
                <a:srgbClr val="9A0000"/>
              </a:buClr>
              <a:buFont typeface="Arial" panose="020B0604020202020204" pitchFamily="34" charset="0"/>
              <a:buChar char="•"/>
            </a:pPr>
            <a:r>
              <a:rPr lang="en-GB" altLang="en-US" sz="2600" dirty="0"/>
              <a:t>Training &amp; technology</a:t>
            </a:r>
          </a:p>
          <a:p>
            <a:pPr lvl="1">
              <a:buClr>
                <a:srgbClr val="9A0000"/>
              </a:buClr>
              <a:buFont typeface="Arial" panose="020B0604020202020204" pitchFamily="34" charset="0"/>
              <a:buChar char="•"/>
            </a:pPr>
            <a:r>
              <a:rPr lang="en-GB" altLang="en-US" sz="2600" dirty="0"/>
              <a:t>Incentives</a:t>
            </a:r>
          </a:p>
          <a:p>
            <a:pPr lvl="1">
              <a:buClr>
                <a:srgbClr val="9A0000"/>
              </a:buClr>
              <a:buFont typeface="Arial" panose="020B0604020202020204" pitchFamily="34" charset="0"/>
              <a:buChar char="•"/>
            </a:pPr>
            <a:r>
              <a:rPr lang="en-GB" altLang="en-US" sz="2600" dirty="0"/>
              <a:t>Enabling environment</a:t>
            </a:r>
            <a:endParaRPr lang="en-US" sz="2600" dirty="0"/>
          </a:p>
        </p:txBody>
      </p:sp>
    </p:spTree>
    <p:extLst>
      <p:ext uri="{BB962C8B-B14F-4D97-AF65-F5344CB8AC3E}">
        <p14:creationId xmlns:p14="http://schemas.microsoft.com/office/powerpoint/2010/main" val="3800956221"/>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24143"/>
            <a:ext cx="9144000" cy="1219200"/>
          </a:xfrm>
          <a:prstGeom prst="rect">
            <a:avLst/>
          </a:prstGeom>
          <a:solidFill>
            <a:srgbClr val="66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th-TH" altLang="en-US" sz="1800" b="0" i="0" u="none" strike="noStrike" kern="1200" cap="none" spc="0" normalizeH="0" baseline="0" noProof="0">
              <a:ln>
                <a:noFill/>
              </a:ln>
              <a:solidFill>
                <a:prstClr val="black"/>
              </a:solidFill>
              <a:effectLst/>
              <a:uLnTx/>
              <a:uFillTx/>
              <a:latin typeface="Tahoma" pitchFamily="34" charset="0"/>
              <a:ea typeface="MS PGothic" pitchFamily="34" charset="-128"/>
              <a:cs typeface="Cordia New" panose="020B0304020202020204" pitchFamily="34" charset="-34"/>
            </a:endParaRPr>
          </a:p>
        </p:txBody>
      </p:sp>
      <p:sp>
        <p:nvSpPr>
          <p:cNvPr id="9219" name="Rectangle 3"/>
          <p:cNvSpPr>
            <a:spLocks noGrp="1" noChangeArrowheads="1"/>
          </p:cNvSpPr>
          <p:nvPr>
            <p:ph type="title"/>
          </p:nvPr>
        </p:nvSpPr>
        <p:spPr>
          <a:xfrm>
            <a:off x="107504" y="-24143"/>
            <a:ext cx="9144000" cy="1143000"/>
          </a:xfrm>
        </p:spPr>
        <p:txBody>
          <a:bodyPr/>
          <a:lstStyle/>
          <a:p>
            <a:pPr eaLnBrk="1" hangingPunct="1"/>
            <a:r>
              <a:rPr lang="de-DE" altLang="en-US" sz="3200" dirty="0">
                <a:solidFill>
                  <a:schemeClr val="bg1"/>
                </a:solidFill>
                <a:latin typeface="Optima"/>
              </a:rPr>
              <a:t>Acknowledgement </a:t>
            </a:r>
            <a:endParaRPr lang="en-GB" altLang="en-US" sz="3200" dirty="0">
              <a:solidFill>
                <a:schemeClr val="bg1"/>
              </a:solidFill>
              <a:latin typeface="Optima"/>
            </a:endParaRPr>
          </a:p>
        </p:txBody>
      </p:sp>
      <p:sp>
        <p:nvSpPr>
          <p:cNvPr id="17412" name="Rectangle 4"/>
          <p:cNvSpPr>
            <a:spLocks noGrp="1" noChangeArrowheads="1"/>
          </p:cNvSpPr>
          <p:nvPr>
            <p:ph type="body" idx="1"/>
          </p:nvPr>
        </p:nvSpPr>
        <p:spPr>
          <a:xfrm>
            <a:off x="190626" y="1340768"/>
            <a:ext cx="8926512" cy="5400600"/>
          </a:xfrm>
        </p:spPr>
        <p:txBody>
          <a:bodyPr>
            <a:normAutofit/>
          </a:bodyPr>
          <a:lstStyle/>
          <a:p>
            <a:endParaRPr lang="en-US" sz="2800" dirty="0"/>
          </a:p>
          <a:p>
            <a:pPr marL="0" indent="0">
              <a:buNone/>
            </a:pPr>
            <a:endParaRPr lang="en-GB" sz="2800" dirty="0"/>
          </a:p>
          <a:p>
            <a:pPr marL="0" indent="0">
              <a:buNone/>
            </a:pPr>
            <a:endParaRPr lang="en-GB" sz="11200" dirty="0">
              <a:hlinkClick r:id="rId3"/>
            </a:endParaRPr>
          </a:p>
          <a:p>
            <a:pPr marL="0" indent="0">
              <a:buNone/>
            </a:pPr>
            <a:endParaRPr lang="en-GB" sz="11200" dirty="0"/>
          </a:p>
        </p:txBody>
      </p:sp>
      <p:sp>
        <p:nvSpPr>
          <p:cNvPr id="12" name="Rectangle 11"/>
          <p:cNvSpPr/>
          <p:nvPr/>
        </p:nvSpPr>
        <p:spPr>
          <a:xfrm>
            <a:off x="545108" y="1751548"/>
            <a:ext cx="8053783" cy="3785652"/>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Fred Unger, Sinh Dang, Delia Grace, Kristina Roesel, Silvia Alonso, Johanna Lindahl: ILRI</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err="1">
                <a:ln>
                  <a:noFill/>
                </a:ln>
                <a:solidFill>
                  <a:prstClr val="black"/>
                </a:solidFill>
                <a:effectLst/>
                <a:uLnTx/>
                <a:uFillTx/>
                <a:latin typeface="Calibri" pitchFamily="34" charset="0"/>
                <a:ea typeface="+mn-ea"/>
                <a:cs typeface="Arial" charset="0"/>
              </a:rPr>
              <a:t>PigRISK</a:t>
            </a: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 and </a:t>
            </a:r>
            <a:r>
              <a:rPr kumimoji="0" lang="en-US" sz="2400" b="0" i="0" u="none" strike="noStrike" kern="1200" cap="none" spc="0" normalizeH="0" baseline="0" noProof="0" dirty="0" err="1">
                <a:ln>
                  <a:noFill/>
                </a:ln>
                <a:solidFill>
                  <a:prstClr val="black"/>
                </a:solidFill>
                <a:effectLst/>
                <a:uLnTx/>
                <a:uFillTx/>
                <a:latin typeface="Calibri" pitchFamily="34" charset="0"/>
                <a:ea typeface="+mn-ea"/>
                <a:cs typeface="Arial" charset="0"/>
              </a:rPr>
              <a:t>SafePORK</a:t>
            </a: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 team</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err="1">
                <a:ln>
                  <a:noFill/>
                </a:ln>
                <a:solidFill>
                  <a:prstClr val="black"/>
                </a:solidFill>
                <a:effectLst/>
                <a:uLnTx/>
                <a:uFillTx/>
                <a:latin typeface="Calibri" pitchFamily="34" charset="0"/>
                <a:ea typeface="+mn-ea"/>
                <a:cs typeface="Arial" charset="0"/>
              </a:rPr>
              <a:t>Sothyra</a:t>
            </a: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 Tum, Chhay Ty, Rortana Chea, Melissa Young, Morgan Brown and SFFF Cambodia team</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BMZ project team</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Vietnam Food Safety report team</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err="1">
                <a:ln>
                  <a:noFill/>
                </a:ln>
                <a:solidFill>
                  <a:prstClr val="black"/>
                </a:solidFill>
                <a:effectLst/>
                <a:uLnTx/>
                <a:uFillTx/>
                <a:latin typeface="Calibri" pitchFamily="34" charset="0"/>
                <a:ea typeface="+mn-ea"/>
                <a:cs typeface="Arial" charset="0"/>
              </a:rPr>
              <a:t>ComAcross</a:t>
            </a: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  project in Laos: Vannaphone Phouthana</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itchFamily="34" charset="0"/>
                <a:ea typeface="+mn-ea"/>
                <a:cs typeface="Arial" charset="0"/>
              </a:rPr>
              <a:t>Funding:  ACIAR,  CGIAR A4NH, World Bank, BMZ, USAID through LSIL, IAFP, Emory University</a:t>
            </a:r>
          </a:p>
        </p:txBody>
      </p:sp>
    </p:spTree>
    <p:extLst>
      <p:ext uri="{BB962C8B-B14F-4D97-AF65-F5344CB8AC3E}">
        <p14:creationId xmlns:p14="http://schemas.microsoft.com/office/powerpoint/2010/main" val="2572327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935FC53F-C47A-3D40-8A10-EF5E66B0327A}"/>
              </a:ext>
            </a:extLst>
          </p:cNvPr>
          <p:cNvSpPr/>
          <p:nvPr/>
        </p:nvSpPr>
        <p:spPr>
          <a:xfrm>
            <a:off x="2212975" y="2806700"/>
            <a:ext cx="4613275" cy="263366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marR="0" lvl="0" indent="-342900" algn="ctr" defTabSz="914400" rtl="0" eaLnBrk="1" fontAlgn="base" latinLnBrk="0" hangingPunct="1">
              <a:lnSpc>
                <a:spcPct val="100000"/>
              </a:lnSpc>
              <a:spcBef>
                <a:spcPct val="0"/>
              </a:spcBef>
              <a:spcAft>
                <a:spcPct val="0"/>
              </a:spcAft>
              <a:buClrTx/>
              <a:buSzTx/>
              <a:buFont typeface="Arial" pitchFamily="34" charset="0"/>
              <a:buChar char="•"/>
              <a:tabLst/>
              <a:defRPr/>
            </a:pPr>
            <a:r>
              <a:rPr kumimoji="0" lang="en-GB" sz="2400" b="1" i="0" u="none" strike="noStrike" kern="1200" cap="none" spc="0" normalizeH="0" baseline="0" noProof="0" dirty="0">
                <a:ln>
                  <a:noFill/>
                </a:ln>
                <a:solidFill>
                  <a:srgbClr val="800000"/>
                </a:solidFill>
                <a:effectLst/>
                <a:uLnTx/>
                <a:uFillTx/>
                <a:latin typeface="Arial"/>
                <a:ea typeface="+mn-ea"/>
                <a:cs typeface="+mn-cs"/>
              </a:rPr>
              <a:t>Food &amp; nutrition security</a:t>
            </a:r>
          </a:p>
          <a:p>
            <a:pPr marL="342900" marR="0" lvl="0" indent="-342900" algn="ctr" defTabSz="914400" rtl="0" eaLnBrk="1" fontAlgn="base" latinLnBrk="0" hangingPunct="1">
              <a:lnSpc>
                <a:spcPct val="100000"/>
              </a:lnSpc>
              <a:spcBef>
                <a:spcPct val="0"/>
              </a:spcBef>
              <a:spcAft>
                <a:spcPct val="0"/>
              </a:spcAft>
              <a:buClrTx/>
              <a:buSzTx/>
              <a:buFont typeface="Arial" pitchFamily="34" charset="0"/>
              <a:buChar char="•"/>
              <a:tabLst/>
              <a:defRPr/>
            </a:pPr>
            <a:r>
              <a:rPr kumimoji="0" lang="en-GB" sz="2400" b="1" i="0" u="none" strike="noStrike" kern="1200" cap="none" spc="0" normalizeH="0" baseline="0" noProof="0" dirty="0">
                <a:ln>
                  <a:noFill/>
                </a:ln>
                <a:solidFill>
                  <a:srgbClr val="800000"/>
                </a:solidFill>
                <a:effectLst/>
                <a:uLnTx/>
                <a:uFillTx/>
                <a:latin typeface="Arial"/>
                <a:ea typeface="+mn-ea"/>
                <a:cs typeface="+mn-cs"/>
              </a:rPr>
              <a:t>Poverty eradication</a:t>
            </a:r>
          </a:p>
          <a:p>
            <a:pPr marL="342900" marR="0" lvl="0" indent="-342900" algn="ctr" defTabSz="914400" rtl="0" eaLnBrk="1" fontAlgn="base" latinLnBrk="0" hangingPunct="1">
              <a:lnSpc>
                <a:spcPct val="100000"/>
              </a:lnSpc>
              <a:spcBef>
                <a:spcPct val="0"/>
              </a:spcBef>
              <a:spcAft>
                <a:spcPct val="0"/>
              </a:spcAft>
              <a:buClrTx/>
              <a:buSzTx/>
              <a:buFont typeface="Arial" pitchFamily="34" charset="0"/>
              <a:buChar char="•"/>
              <a:tabLst/>
              <a:defRPr/>
            </a:pPr>
            <a:r>
              <a:rPr kumimoji="0" lang="en-GB" sz="2400" b="1" i="0" u="none" strike="noStrike" kern="1200" cap="none" spc="0" normalizeH="0" baseline="0" noProof="0" dirty="0">
                <a:ln>
                  <a:noFill/>
                </a:ln>
                <a:solidFill>
                  <a:srgbClr val="800000"/>
                </a:solidFill>
                <a:effectLst/>
                <a:uLnTx/>
                <a:uFillTx/>
                <a:latin typeface="Arial"/>
                <a:ea typeface="+mn-ea"/>
                <a:cs typeface="+mn-cs"/>
              </a:rPr>
              <a:t>Environment &amp; human health</a:t>
            </a:r>
          </a:p>
        </p:txBody>
      </p:sp>
      <p:sp>
        <p:nvSpPr>
          <p:cNvPr id="15" name="Oval 14">
            <a:extLst>
              <a:ext uri="{FF2B5EF4-FFF2-40B4-BE49-F238E27FC236}">
                <a16:creationId xmlns:a16="http://schemas.microsoft.com/office/drawing/2014/main" id="{5AB1F36F-B646-EF41-A185-CC118975B29E}"/>
              </a:ext>
            </a:extLst>
          </p:cNvPr>
          <p:cNvSpPr/>
          <p:nvPr/>
        </p:nvSpPr>
        <p:spPr>
          <a:xfrm>
            <a:off x="258763" y="1638300"/>
            <a:ext cx="3303587" cy="18367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Policies, institutions and livelihoods</a:t>
            </a:r>
          </a:p>
        </p:txBody>
      </p:sp>
      <p:sp>
        <p:nvSpPr>
          <p:cNvPr id="17" name="Oval 16">
            <a:extLst>
              <a:ext uri="{FF2B5EF4-FFF2-40B4-BE49-F238E27FC236}">
                <a16:creationId xmlns:a16="http://schemas.microsoft.com/office/drawing/2014/main" id="{2C4A92AA-0377-A248-8559-B31D783D89CA}"/>
              </a:ext>
            </a:extLst>
          </p:cNvPr>
          <p:cNvSpPr/>
          <p:nvPr/>
        </p:nvSpPr>
        <p:spPr>
          <a:xfrm>
            <a:off x="192088" y="3378200"/>
            <a:ext cx="2933700" cy="199707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Sustainable livestock systems</a:t>
            </a:r>
          </a:p>
          <a:p>
            <a:pPr marL="342900" marR="0" lvl="0" indent="-342900" algn="ctr" defTabSz="914400" rtl="0" eaLnBrk="1" fontAlgn="base" latinLnBrk="0" hangingPunct="1">
              <a:lnSpc>
                <a:spcPct val="100000"/>
              </a:lnSpc>
              <a:spcBef>
                <a:spcPct val="0"/>
              </a:spcBef>
              <a:spcAft>
                <a:spcPct val="0"/>
              </a:spcAft>
              <a:buClrTx/>
              <a:buSzTx/>
              <a:buFontTx/>
              <a:buChar char="-"/>
              <a:tabLst/>
              <a:defRPr/>
            </a:pPr>
            <a:endParaRPr kumimoji="0" lang="en-GB" sz="1800" b="0" i="0" u="none" strike="noStrike" kern="1200" cap="none" spc="0" normalizeH="0" baseline="0" noProof="0" dirty="0">
              <a:ln>
                <a:noFill/>
              </a:ln>
              <a:solidFill>
                <a:srgbClr val="000000"/>
              </a:solidFill>
              <a:effectLst/>
              <a:uLnTx/>
              <a:uFillTx/>
              <a:latin typeface="Calibri" pitchFamily="34" charset="0"/>
              <a:ea typeface="+mn-ea"/>
              <a:cs typeface="+mn-cs"/>
            </a:endParaRPr>
          </a:p>
        </p:txBody>
      </p:sp>
      <p:sp>
        <p:nvSpPr>
          <p:cNvPr id="18" name="Oval 17">
            <a:extLst>
              <a:ext uri="{FF2B5EF4-FFF2-40B4-BE49-F238E27FC236}">
                <a16:creationId xmlns:a16="http://schemas.microsoft.com/office/drawing/2014/main" id="{D2C299B4-F2E3-214F-A195-C6FCC2600073}"/>
              </a:ext>
            </a:extLst>
          </p:cNvPr>
          <p:cNvSpPr/>
          <p:nvPr/>
        </p:nvSpPr>
        <p:spPr>
          <a:xfrm>
            <a:off x="3244850" y="1154113"/>
            <a:ext cx="3054350" cy="17494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Feed and forage resources development</a:t>
            </a:r>
          </a:p>
        </p:txBody>
      </p:sp>
      <p:sp>
        <p:nvSpPr>
          <p:cNvPr id="13" name="Oval 12">
            <a:extLst>
              <a:ext uri="{FF2B5EF4-FFF2-40B4-BE49-F238E27FC236}">
                <a16:creationId xmlns:a16="http://schemas.microsoft.com/office/drawing/2014/main" id="{01422518-3BC0-C24B-92AF-93F908599C7B}"/>
              </a:ext>
            </a:extLst>
          </p:cNvPr>
          <p:cNvSpPr/>
          <p:nvPr/>
        </p:nvSpPr>
        <p:spPr>
          <a:xfrm>
            <a:off x="5783263" y="1822450"/>
            <a:ext cx="2995612" cy="18621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Livestock genetics</a:t>
            </a:r>
          </a:p>
        </p:txBody>
      </p:sp>
      <p:sp>
        <p:nvSpPr>
          <p:cNvPr id="14" name="Oval 13">
            <a:extLst>
              <a:ext uri="{FF2B5EF4-FFF2-40B4-BE49-F238E27FC236}">
                <a16:creationId xmlns:a16="http://schemas.microsoft.com/office/drawing/2014/main" id="{7EC3543C-056D-2F4D-8565-A9D112A4F6FF}"/>
              </a:ext>
            </a:extLst>
          </p:cNvPr>
          <p:cNvSpPr/>
          <p:nvPr/>
        </p:nvSpPr>
        <p:spPr>
          <a:xfrm>
            <a:off x="5973763" y="3525838"/>
            <a:ext cx="3170237" cy="19494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dirty="0">
              <a:ln>
                <a:noFill/>
              </a:ln>
              <a:solidFill>
                <a:srgbClr val="000000"/>
              </a:solidFill>
              <a:effectLst/>
              <a:uLnTx/>
              <a:uFillTx/>
              <a:latin typeface="Calibri"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pitchFamily="34" charset="0"/>
                <a:ea typeface="+mn-ea"/>
                <a:cs typeface="+mn-cs"/>
              </a:rPr>
              <a:t>Animal &amp; human health</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dirty="0">
              <a:ln>
                <a:noFill/>
              </a:ln>
              <a:solidFill>
                <a:srgbClr val="000000"/>
              </a:solidFill>
              <a:effectLst/>
              <a:uLnTx/>
              <a:uFillTx/>
              <a:latin typeface="Calibri"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Calibri" pitchFamily="34" charset="0"/>
              <a:ea typeface="+mn-ea"/>
              <a:cs typeface="+mn-cs"/>
            </a:endParaRPr>
          </a:p>
        </p:txBody>
      </p:sp>
      <p:sp>
        <p:nvSpPr>
          <p:cNvPr id="9" name="Oval 8">
            <a:extLst>
              <a:ext uri="{FF2B5EF4-FFF2-40B4-BE49-F238E27FC236}">
                <a16:creationId xmlns:a16="http://schemas.microsoft.com/office/drawing/2014/main" id="{893D7D68-AE38-0B4A-899E-BC3A73235B7D}"/>
              </a:ext>
            </a:extLst>
          </p:cNvPr>
          <p:cNvSpPr/>
          <p:nvPr/>
        </p:nvSpPr>
        <p:spPr>
          <a:xfrm>
            <a:off x="1431925" y="5080000"/>
            <a:ext cx="3303588" cy="17716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Impact at scale</a:t>
            </a:r>
            <a:endParaRPr kumimoji="0" lang="en-GB" sz="2400" b="0" i="0" u="none" strike="noStrike" kern="1200" cap="none" spc="0" normalizeH="0" baseline="0" noProof="0" dirty="0">
              <a:ln>
                <a:noFill/>
              </a:ln>
              <a:solidFill>
                <a:srgbClr val="000000"/>
              </a:solidFill>
              <a:effectLst/>
              <a:uLnTx/>
              <a:uFillTx/>
              <a:latin typeface="Calibri" pitchFamily="34" charset="0"/>
              <a:ea typeface="+mn-ea"/>
              <a:cs typeface="+mn-cs"/>
            </a:endParaRPr>
          </a:p>
          <a:p>
            <a:pPr marL="342900" marR="0" lvl="0" indent="-342900" algn="ctr" defTabSz="914400" rtl="0" eaLnBrk="1" fontAlgn="base" latinLnBrk="0" hangingPunct="1">
              <a:lnSpc>
                <a:spcPct val="100000"/>
              </a:lnSpc>
              <a:spcBef>
                <a:spcPct val="0"/>
              </a:spcBef>
              <a:spcAft>
                <a:spcPct val="0"/>
              </a:spcAft>
              <a:buClrTx/>
              <a:buSzTx/>
              <a:buFontTx/>
              <a:buChar char="-"/>
              <a:tabLst/>
              <a:defRPr/>
            </a:pPr>
            <a:endParaRPr kumimoji="0" lang="en-GB" sz="1800" b="0" i="0" u="none" strike="noStrike" kern="1200" cap="none" spc="0" normalizeH="0" baseline="0" noProof="0" dirty="0">
              <a:ln>
                <a:noFill/>
              </a:ln>
              <a:solidFill>
                <a:srgbClr val="000000"/>
              </a:solidFill>
              <a:effectLst/>
              <a:uLnTx/>
              <a:uFillTx/>
              <a:latin typeface="Calibri" pitchFamily="34" charset="0"/>
              <a:ea typeface="+mn-ea"/>
              <a:cs typeface="+mn-cs"/>
            </a:endParaRPr>
          </a:p>
        </p:txBody>
      </p:sp>
      <p:sp>
        <p:nvSpPr>
          <p:cNvPr id="10" name="Oval 9">
            <a:extLst>
              <a:ext uri="{FF2B5EF4-FFF2-40B4-BE49-F238E27FC236}">
                <a16:creationId xmlns:a16="http://schemas.microsoft.com/office/drawing/2014/main" id="{365A3D55-5190-884F-A821-FB77CC7293E5}"/>
              </a:ext>
            </a:extLst>
          </p:cNvPr>
          <p:cNvSpPr/>
          <p:nvPr/>
        </p:nvSpPr>
        <p:spPr>
          <a:xfrm>
            <a:off x="4489450" y="5086350"/>
            <a:ext cx="2995613" cy="17716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err="1">
                <a:ln>
                  <a:noFill/>
                </a:ln>
                <a:solidFill>
                  <a:srgbClr val="000000"/>
                </a:solidFill>
                <a:effectLst/>
                <a:uLnTx/>
                <a:uFillTx/>
                <a:latin typeface="Calibri" pitchFamily="34" charset="0"/>
                <a:ea typeface="+mn-ea"/>
                <a:cs typeface="+mn-cs"/>
              </a:rPr>
              <a:t>BecA</a:t>
            </a:r>
            <a:r>
              <a:rPr kumimoji="0" lang="en-GB" sz="2400" b="1" i="0" u="none" strike="noStrike" kern="1200" cap="none" spc="0" normalizeH="0" baseline="0" noProof="0" dirty="0">
                <a:ln>
                  <a:noFill/>
                </a:ln>
                <a:solidFill>
                  <a:srgbClr val="000000"/>
                </a:solidFill>
                <a:effectLst/>
                <a:uLnTx/>
                <a:uFillTx/>
                <a:latin typeface="Calibri" pitchFamily="34" charset="0"/>
                <a:ea typeface="+mn-ea"/>
                <a:cs typeface="+mn-cs"/>
              </a:rPr>
              <a:t>-ILRI hub</a:t>
            </a:r>
            <a:endParaRPr kumimoji="0" lang="en-GB" sz="2400" b="0" i="0" u="none" strike="noStrike" kern="1200" cap="none" spc="0" normalizeH="0" baseline="0" noProof="0" dirty="0">
              <a:ln>
                <a:noFill/>
              </a:ln>
              <a:solidFill>
                <a:srgbClr val="000000"/>
              </a:solidFill>
              <a:effectLst/>
              <a:uLnTx/>
              <a:uFillTx/>
              <a:latin typeface="Calibri" pitchFamily="34" charset="0"/>
              <a:ea typeface="+mn-ea"/>
              <a:cs typeface="+mn-cs"/>
            </a:endParaRPr>
          </a:p>
          <a:p>
            <a:pPr marL="342900" marR="0" lvl="0" indent="-342900" algn="ctr" defTabSz="914400" rtl="0" eaLnBrk="1" fontAlgn="base" latinLnBrk="0" hangingPunct="1">
              <a:lnSpc>
                <a:spcPct val="100000"/>
              </a:lnSpc>
              <a:spcBef>
                <a:spcPct val="0"/>
              </a:spcBef>
              <a:spcAft>
                <a:spcPct val="0"/>
              </a:spcAft>
              <a:buClrTx/>
              <a:buSzTx/>
              <a:buFontTx/>
              <a:buChar char="-"/>
              <a:tabLst/>
              <a:defRPr/>
            </a:pPr>
            <a:endParaRPr kumimoji="0" lang="en-GB" sz="1800" b="0" i="0" u="none" strike="noStrike" kern="1200" cap="none" spc="0" normalizeH="0" baseline="0" noProof="0" dirty="0">
              <a:ln>
                <a:noFill/>
              </a:ln>
              <a:solidFill>
                <a:srgbClr val="000000"/>
              </a:solidFill>
              <a:effectLst/>
              <a:uLnTx/>
              <a:uFillTx/>
              <a:latin typeface="Calibri" pitchFamily="34" charset="0"/>
              <a:ea typeface="+mn-ea"/>
              <a:cs typeface="+mn-cs"/>
            </a:endParaRPr>
          </a:p>
        </p:txBody>
      </p:sp>
      <p:sp>
        <p:nvSpPr>
          <p:cNvPr id="22537" name="Rectangle 2">
            <a:extLst>
              <a:ext uri="{FF2B5EF4-FFF2-40B4-BE49-F238E27FC236}">
                <a16:creationId xmlns:a16="http://schemas.microsoft.com/office/drawing/2014/main" id="{F0952A0F-8718-49A3-A268-90EEF2FF3561}"/>
              </a:ext>
            </a:extLst>
          </p:cNvPr>
          <p:cNvSpPr>
            <a:spLocks noGrp="1" noChangeArrowheads="1"/>
          </p:cNvSpPr>
          <p:nvPr>
            <p:ph type="title"/>
          </p:nvPr>
        </p:nvSpPr>
        <p:spPr>
          <a:xfrm>
            <a:off x="336550" y="57150"/>
            <a:ext cx="8686800" cy="1143000"/>
          </a:xfrm>
        </p:spPr>
        <p:txBody>
          <a:bodyPr/>
          <a:lstStyle/>
          <a:p>
            <a:pPr eaLnBrk="1" hangingPunct="1"/>
            <a:r>
              <a:rPr lang="en-GB" altLang="en-US" sz="3200">
                <a:solidFill>
                  <a:srgbClr val="C00000"/>
                </a:solidFill>
              </a:rPr>
              <a:t>ILRI programs</a:t>
            </a:r>
            <a:endParaRPr lang="en-US" altLang="en-US" sz="3200">
              <a:solidFill>
                <a:srgbClr val="C00000"/>
              </a:solidFill>
            </a:endParaRPr>
          </a:p>
        </p:txBody>
      </p:sp>
    </p:spTree>
    <p:extLst>
      <p:ext uri="{BB962C8B-B14F-4D97-AF65-F5344CB8AC3E}">
        <p14:creationId xmlns:p14="http://schemas.microsoft.com/office/powerpoint/2010/main" val="42207860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rotWithShape="1">
          <a:blip r:embed="rId2"/>
          <a:srcRect b="15459"/>
          <a:stretch/>
        </p:blipFill>
        <p:spPr>
          <a:xfrm>
            <a:off x="1" y="73064"/>
            <a:ext cx="9144000" cy="5797799"/>
          </a:xfrm>
          <a:prstGeom prst="rect">
            <a:avLst/>
          </a:prstGeom>
        </p:spPr>
      </p:pic>
    </p:spTree>
    <p:extLst>
      <p:ext uri="{BB962C8B-B14F-4D97-AF65-F5344CB8AC3E}">
        <p14:creationId xmlns:p14="http://schemas.microsoft.com/office/powerpoint/2010/main" val="9681429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fontScale="85000" lnSpcReduction="20000"/>
          </a:bodyPr>
          <a:lstStyle/>
          <a:p>
            <a:r>
              <a:rPr lang="en-GB" dirty="0"/>
              <a:t>Bibliography</a:t>
            </a:r>
          </a:p>
        </p:txBody>
      </p:sp>
      <p:sp>
        <p:nvSpPr>
          <p:cNvPr id="5" name="Text Placeholder 4"/>
          <p:cNvSpPr>
            <a:spLocks noGrp="1"/>
          </p:cNvSpPr>
          <p:nvPr>
            <p:ph type="body" sz="quarter" idx="11"/>
          </p:nvPr>
        </p:nvSpPr>
        <p:spPr>
          <a:xfrm>
            <a:off x="468312" y="980728"/>
            <a:ext cx="8424168" cy="5616624"/>
          </a:xfrm>
        </p:spPr>
        <p:txBody>
          <a:bodyPr>
            <a:noAutofit/>
          </a:bodyPr>
          <a:lstStyle/>
          <a:p>
            <a:pPr marL="342900" indent="-342900">
              <a:lnSpc>
                <a:spcPct val="120000"/>
              </a:lnSpc>
              <a:buFont typeface="Arial" panose="020B0604020202020204" pitchFamily="34" charset="0"/>
              <a:buChar char="•"/>
            </a:pPr>
            <a:r>
              <a:rPr lang="en-AU" sz="1500" dirty="0"/>
              <a:t>Hung Nguyen-Viet, Tran Thi Tuyet-Hanh, Unger, F., Sinh Dang-Xuan and Grace, D. 2017. Food safety in Vietnam: where we are at and what we can learn from international experiences. Infectious Diseases of Poverty 6: 39. http://hdl.handle.net/10568/79981</a:t>
            </a:r>
          </a:p>
          <a:p>
            <a:pPr marL="342900" indent="-342900">
              <a:lnSpc>
                <a:spcPct val="120000"/>
              </a:lnSpc>
              <a:buFont typeface="Arial" panose="020B0604020202020204" pitchFamily="34" charset="0"/>
              <a:buChar char="•"/>
            </a:pPr>
            <a:r>
              <a:rPr lang="en-AU" sz="1500" dirty="0"/>
              <a:t>Sinh Dang-Xuan, Hung Nguyen-Viet, Meeyam, T., Fries, R., Huong Nguyen-Thanh, Phuc Pham-Duc, Lam, S., Grace, D. and Unger, F. 2016. Food safety perceptions and practices among smallholder pork value chain actors in Hung Yen province, Vietnam. Journal of Food Protection 79(9): 1490–1497. http://hdl.handle.net/10568/77065 </a:t>
            </a:r>
          </a:p>
          <a:p>
            <a:pPr marL="342900" indent="-342900">
              <a:lnSpc>
                <a:spcPct val="120000"/>
              </a:lnSpc>
              <a:buFont typeface="Arial" panose="020B0604020202020204" pitchFamily="34" charset="0"/>
              <a:buChar char="•"/>
            </a:pPr>
            <a:r>
              <a:rPr lang="en-AU" sz="1500" dirty="0"/>
              <a:t>Sinh Dang-Xuan, Hung Nguyen-Viet, Unger, F., Phuc Pham-Duc, Grace, D., Ngan Tran-Thi, Barot, M., Ngoc Pham-Thi and Makita, K. 2017. Quantitative risk assessment of human salmonellosis in the smallholder pig value chains in urban of Vietnam. International Journal of Public Health 62(Supplement 1): 93–102. http://hdl.handle.net/10568/77739 </a:t>
            </a:r>
          </a:p>
          <a:p>
            <a:pPr marL="342900" indent="-342900">
              <a:lnSpc>
                <a:spcPct val="120000"/>
              </a:lnSpc>
              <a:buFont typeface="Arial" panose="020B0604020202020204" pitchFamily="34" charset="0"/>
              <a:buChar char="•"/>
            </a:pPr>
            <a:r>
              <a:rPr lang="en-AU" sz="1500" dirty="0"/>
              <a:t>Tran Thi Tuyet-Hanh, Dang Xuan Sinh, Pham Duc Phuc, Tran Thi Ngan, Chu Van Tuat, Grace, D., Unger, F. and Hung Nguyen-Viet. 2017. Exposure assessment of chemical hazards in pork meat, liver, and kidney, and health impact implication in Hung Yen and Nghe An provinces, Vietnam. International Journal of Public Health 62(Supplement 1): 75–82. http://hdl.handle.net/10568/77702</a:t>
            </a:r>
          </a:p>
          <a:p>
            <a:pPr marL="342900" indent="-342900">
              <a:lnSpc>
                <a:spcPct val="120000"/>
              </a:lnSpc>
              <a:buFont typeface="Arial" panose="020B0604020202020204" pitchFamily="34" charset="0"/>
              <a:buChar char="•"/>
            </a:pPr>
            <a:r>
              <a:rPr lang="en-AU" sz="1500" dirty="0"/>
              <a:t>Nguyen-Viet, H. et al (2018). Research and training partnership to assist policy and capacity building in improving food safety in Vietnam. Global Food Security</a:t>
            </a:r>
            <a:endParaRPr lang="en-GB" sz="1500" dirty="0"/>
          </a:p>
          <a:p>
            <a:pPr marL="342900" indent="-342900">
              <a:lnSpc>
                <a:spcPct val="120000"/>
              </a:lnSpc>
              <a:buFont typeface="Arial" panose="020B0604020202020204" pitchFamily="34" charset="0"/>
              <a:buChar char="•"/>
            </a:pPr>
            <a:endParaRPr lang="en-GB" sz="1500" dirty="0"/>
          </a:p>
        </p:txBody>
      </p:sp>
    </p:spTree>
    <p:extLst>
      <p:ext uri="{BB962C8B-B14F-4D97-AF65-F5344CB8AC3E}">
        <p14:creationId xmlns:p14="http://schemas.microsoft.com/office/powerpoint/2010/main" val="16093419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119810-C751-45EE-AE6A-E288BDB60017}"/>
              </a:ext>
            </a:extLst>
          </p:cNvPr>
          <p:cNvPicPr>
            <a:picLocks noChangeAspect="1"/>
          </p:cNvPicPr>
          <p:nvPr/>
        </p:nvPicPr>
        <p:blipFill>
          <a:blip r:embed="rId3"/>
          <a:stretch>
            <a:fillRect/>
          </a:stretch>
        </p:blipFill>
        <p:spPr>
          <a:xfrm>
            <a:off x="36856" y="772308"/>
            <a:ext cx="9070288" cy="5907408"/>
          </a:xfrm>
          <a:prstGeom prst="rect">
            <a:avLst/>
          </a:prstGeom>
        </p:spPr>
      </p:pic>
      <p:sp>
        <p:nvSpPr>
          <p:cNvPr id="6" name="TextBox 5">
            <a:extLst>
              <a:ext uri="{FF2B5EF4-FFF2-40B4-BE49-F238E27FC236}">
                <a16:creationId xmlns:a16="http://schemas.microsoft.com/office/drawing/2014/main" id="{C96645D8-12CB-4A41-9FB4-70A74F02CFE0}"/>
              </a:ext>
            </a:extLst>
          </p:cNvPr>
          <p:cNvSpPr txBox="1"/>
          <p:nvPr/>
        </p:nvSpPr>
        <p:spPr>
          <a:xfrm>
            <a:off x="0" y="6581001"/>
            <a:ext cx="3468638"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a:ea typeface="ＭＳ Ｐゴシック" pitchFamily="4" charset="-128"/>
              </a:rPr>
              <a:t>HLPE 2017 Food Systems and Nutrition Report</a:t>
            </a:r>
          </a:p>
        </p:txBody>
      </p:sp>
      <p:sp>
        <p:nvSpPr>
          <p:cNvPr id="7" name="Title 3">
            <a:extLst>
              <a:ext uri="{FF2B5EF4-FFF2-40B4-BE49-F238E27FC236}">
                <a16:creationId xmlns:a16="http://schemas.microsoft.com/office/drawing/2014/main" id="{3873E6B0-DC94-4C5D-869B-349D25B0DCFF}"/>
              </a:ext>
            </a:extLst>
          </p:cNvPr>
          <p:cNvSpPr txBox="1">
            <a:spLocks/>
          </p:cNvSpPr>
          <p:nvPr/>
        </p:nvSpPr>
        <p:spPr>
          <a:xfrm>
            <a:off x="289144" y="116632"/>
            <a:ext cx="8675344" cy="655676"/>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4167" b="0" i="0" u="none" strike="noStrike" kern="1200" cap="none" spc="0" normalizeH="0" baseline="0" noProof="0">
                <a:ln>
                  <a:noFill/>
                </a:ln>
                <a:solidFill>
                  <a:prstClr val="black"/>
                </a:solidFill>
                <a:effectLst/>
                <a:uLnTx/>
                <a:uFillTx/>
                <a:latin typeface="Calibri" panose="020F0502020204030204"/>
                <a:ea typeface="Franklin Gothic Book" charset="0"/>
                <a:cs typeface="Franklin Gothic Book" charset="0"/>
              </a:rPr>
              <a:t>Food systems for diets and nutrition</a:t>
            </a:r>
            <a:endParaRPr kumimoji="0" lang="en-US" sz="4167" b="0" i="0" u="none" strike="noStrike" kern="1200" cap="none" spc="0" normalizeH="0" baseline="0" noProof="0" dirty="0">
              <a:ln>
                <a:noFill/>
              </a:ln>
              <a:solidFill>
                <a:prstClr val="black"/>
              </a:solidFill>
              <a:effectLst/>
              <a:uLnTx/>
              <a:uFillTx/>
              <a:latin typeface="Calibri" panose="020F0502020204030204"/>
              <a:ea typeface="Franklin Gothic Book" charset="0"/>
              <a:cs typeface="Franklin Gothic Book" charset="0"/>
            </a:endParaRPr>
          </a:p>
        </p:txBody>
      </p:sp>
    </p:spTree>
    <p:extLst>
      <p:ext uri="{BB962C8B-B14F-4D97-AF65-F5344CB8AC3E}">
        <p14:creationId xmlns:p14="http://schemas.microsoft.com/office/powerpoint/2010/main" val="549432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96752"/>
            <a:ext cx="9036496" cy="1584176"/>
          </a:xfrm>
          <a:prstGeom prst="rect">
            <a:avLst/>
          </a:prstGeom>
        </p:spPr>
        <p:txBody>
          <a:bodyPr>
            <a:normAutofit/>
          </a:bodyPr>
          <a:lstStyle/>
          <a:p>
            <a:pPr algn="ctr"/>
            <a:r>
              <a:rPr lang="en-GB" altLang="en-US" sz="6000" b="1" dirty="0">
                <a:latin typeface="+mn-lt"/>
                <a:ea typeface="MS PGothic" pitchFamily="34" charset="-128"/>
              </a:rPr>
              <a:t>Food Safety in LMICs</a:t>
            </a:r>
          </a:p>
        </p:txBody>
      </p:sp>
    </p:spTree>
    <p:extLst>
      <p:ext uri="{BB962C8B-B14F-4D97-AF65-F5344CB8AC3E}">
        <p14:creationId xmlns:p14="http://schemas.microsoft.com/office/powerpoint/2010/main" val="314275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7504" y="-27384"/>
            <a:ext cx="8991600" cy="1143000"/>
          </a:xfrm>
        </p:spPr>
        <p:txBody>
          <a:bodyPr>
            <a:normAutofit fontScale="90000"/>
          </a:bodyPr>
          <a:lstStyle/>
          <a:p>
            <a:pPr marL="358775"/>
            <a:r>
              <a:rPr lang="fr-BE" sz="3000" b="1" dirty="0">
                <a:solidFill>
                  <a:schemeClr val="bg1"/>
                </a:solidFill>
                <a:ea typeface="ＭＳ Ｐゴシック" charset="0"/>
                <a:cs typeface="ＭＳ Ｐゴシック" charset="0"/>
              </a:rPr>
              <a:t>FBD- a new </a:t>
            </a:r>
            <a:r>
              <a:rPr lang="fr-BE" sz="3000" b="1" dirty="0" err="1">
                <a:solidFill>
                  <a:schemeClr val="bg1"/>
                </a:solidFill>
                <a:ea typeface="ＭＳ Ｐゴシック" charset="0"/>
                <a:cs typeface="ＭＳ Ｐゴシック" charset="0"/>
              </a:rPr>
              <a:t>priority</a:t>
            </a:r>
            <a:r>
              <a:rPr lang="fr-BE" sz="3000" b="1" dirty="0">
                <a:solidFill>
                  <a:schemeClr val="bg1"/>
                </a:solidFill>
                <a:ea typeface="ＭＳ Ｐゴシック" charset="0"/>
                <a:cs typeface="ＭＳ Ｐゴシック" charset="0"/>
              </a:rPr>
              <a:t> – </a:t>
            </a:r>
            <a:r>
              <a:rPr lang="fr-BE" sz="3000" b="1" dirty="0" err="1">
                <a:solidFill>
                  <a:schemeClr val="bg1"/>
                </a:solidFill>
                <a:ea typeface="ＭＳ Ｐゴシック" charset="0"/>
                <a:cs typeface="ＭＳ Ｐゴシック" charset="0"/>
              </a:rPr>
              <a:t>most</a:t>
            </a:r>
            <a:r>
              <a:rPr lang="fr-BE" sz="3000" b="1" dirty="0">
                <a:solidFill>
                  <a:schemeClr val="bg1"/>
                </a:solidFill>
                <a:ea typeface="ＭＳ Ｐゴシック" charset="0"/>
                <a:cs typeface="ＭＳ Ｐゴシック" charset="0"/>
              </a:rPr>
              <a:t> </a:t>
            </a:r>
            <a:r>
              <a:rPr lang="fr-BE" sz="3000" b="1" dirty="0" err="1">
                <a:solidFill>
                  <a:schemeClr val="bg1"/>
                </a:solidFill>
                <a:ea typeface="ＭＳ Ｐゴシック" charset="0"/>
                <a:cs typeface="ＭＳ Ｐゴシック" charset="0"/>
              </a:rPr>
              <a:t>probably</a:t>
            </a:r>
            <a:r>
              <a:rPr lang="fr-BE" sz="3000" b="1" dirty="0">
                <a:solidFill>
                  <a:schemeClr val="bg1"/>
                </a:solidFill>
                <a:ea typeface="ＭＳ Ｐゴシック" charset="0"/>
                <a:cs typeface="ＭＳ Ｐゴシック" charset="0"/>
              </a:rPr>
              <a:t> </a:t>
            </a:r>
            <a:r>
              <a:rPr lang="fr-BE" sz="3000" b="1" dirty="0" err="1">
                <a:solidFill>
                  <a:schemeClr val="bg1"/>
                </a:solidFill>
                <a:ea typeface="ＭＳ Ｐゴシック" charset="0"/>
                <a:cs typeface="ＭＳ Ｐゴシック" charset="0"/>
              </a:rPr>
              <a:t>from</a:t>
            </a:r>
            <a:r>
              <a:rPr lang="fr-BE" sz="3000" b="1" dirty="0">
                <a:solidFill>
                  <a:schemeClr val="bg1"/>
                </a:solidFill>
                <a:ea typeface="ＭＳ Ｐゴシック" charset="0"/>
                <a:cs typeface="ＭＳ Ｐゴシック" charset="0"/>
              </a:rPr>
              <a:t> ASF</a:t>
            </a:r>
            <a:br>
              <a:rPr lang="fr-BE" sz="3000" b="1" dirty="0">
                <a:solidFill>
                  <a:schemeClr val="bg1"/>
                </a:solidFill>
                <a:ea typeface="ＭＳ Ｐゴシック" charset="0"/>
                <a:cs typeface="ＭＳ Ｐゴシック" charset="0"/>
              </a:rPr>
            </a:br>
            <a:r>
              <a:rPr lang="en-US" sz="2800" dirty="0">
                <a:solidFill>
                  <a:schemeClr val="bg1"/>
                </a:solidFill>
                <a:ea typeface="MS PGothic" charset="0"/>
              </a:rPr>
              <a:t>Millions DALYs lost per year (global)</a:t>
            </a:r>
            <a:br>
              <a:rPr lang="fr-BE" sz="3000" b="1" dirty="0">
                <a:solidFill>
                  <a:schemeClr val="bg1"/>
                </a:solidFill>
                <a:ea typeface="ＭＳ Ｐゴシック" charset="0"/>
                <a:cs typeface="ＭＳ Ｐゴシック" charset="0"/>
              </a:rPr>
            </a:br>
            <a:endParaRPr lang="fr-BE" sz="3000" dirty="0">
              <a:solidFill>
                <a:schemeClr val="bg1"/>
              </a:solidFill>
              <a:latin typeface="+mn-lt"/>
              <a:ea typeface="ＭＳ Ｐゴシック" charset="0"/>
              <a:cs typeface="ＭＳ Ｐゴシック" charset="0"/>
            </a:endParaRPr>
          </a:p>
        </p:txBody>
      </p:sp>
      <p:graphicFrame>
        <p:nvGraphicFramePr>
          <p:cNvPr id="7" name="Chart 6"/>
          <p:cNvGraphicFramePr>
            <a:graphicFrameLocks/>
          </p:cNvGraphicFramePr>
          <p:nvPr>
            <p:extLst/>
          </p:nvPr>
        </p:nvGraphicFramePr>
        <p:xfrm>
          <a:off x="107504" y="1835680"/>
          <a:ext cx="77724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07504" y="6516052"/>
            <a:ext cx="270825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Havelaar et al., 2015</a:t>
            </a:r>
          </a:p>
        </p:txBody>
      </p:sp>
      <p:sp>
        <p:nvSpPr>
          <p:cNvPr id="6" name="TextBox 5"/>
          <p:cNvSpPr txBox="1"/>
          <p:nvPr/>
        </p:nvSpPr>
        <p:spPr>
          <a:xfrm>
            <a:off x="6300192" y="1115616"/>
            <a:ext cx="2862064" cy="1569660"/>
          </a:xfrm>
          <a:prstGeom prst="rect">
            <a:avLst/>
          </a:prstGeom>
          <a:solidFill>
            <a:srgbClr val="FFFF00"/>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ＭＳ Ｐゴシック" charset="0"/>
                <a:cs typeface="Gill Sans"/>
              </a:rPr>
              <a:t>31 hazards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600 mio illnesses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420,000 deaths</a:t>
            </a:r>
          </a:p>
          <a:p>
            <a:pPr marL="285750" marR="0" lvl="0" indent="-285750" algn="l" defTabSz="914400" rtl="0" eaLnBrk="1" fontAlgn="base" latinLnBrk="0" hangingPunct="1">
              <a:lnSpc>
                <a:spcPct val="100000"/>
              </a:lnSpc>
              <a:spcBef>
                <a:spcPct val="0"/>
              </a:spcBef>
              <a:spcAft>
                <a:spcPct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charset="0"/>
                <a:cs typeface="Gill Sans"/>
              </a:rPr>
              <a:t>33 million DALYs</a:t>
            </a:r>
          </a:p>
        </p:txBody>
      </p:sp>
      <p:pic>
        <p:nvPicPr>
          <p:cNvPr id="8" name="Picture 7" descr="image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60232" y="5813226"/>
            <a:ext cx="1349397" cy="1016546"/>
          </a:xfrm>
          <a:prstGeom prst="rect">
            <a:avLst/>
          </a:prstGeom>
        </p:spPr>
      </p:pic>
      <p:pic>
        <p:nvPicPr>
          <p:cNvPr id="9" name="Picture 8" descr="meat.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96336" y="4633453"/>
            <a:ext cx="1515751" cy="1065320"/>
          </a:xfrm>
          <a:prstGeom prst="rect">
            <a:avLst/>
          </a:prstGeom>
        </p:spPr>
      </p:pic>
      <p:graphicFrame>
        <p:nvGraphicFramePr>
          <p:cNvPr id="11" name="Chart 10"/>
          <p:cNvGraphicFramePr>
            <a:graphicFrameLocks/>
          </p:cNvGraphicFramePr>
          <p:nvPr>
            <p:extLst/>
          </p:nvPr>
        </p:nvGraphicFramePr>
        <p:xfrm>
          <a:off x="2331368" y="1688410"/>
          <a:ext cx="3909946" cy="2209800"/>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bwMode="auto">
          <a:xfrm>
            <a:off x="2339752" y="1199332"/>
            <a:ext cx="3232214" cy="5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Burden LMIC</a:t>
            </a:r>
            <a:endParaRPr kumimoji="0" lang="en-US" sz="3000" b="0" i="0" u="none" strike="noStrike" kern="1200" cap="none" spc="0" normalizeH="0" baseline="0" noProof="0" dirty="0">
              <a:ln>
                <a:noFill/>
              </a:ln>
              <a:solidFill>
                <a:srgbClr val="FFFFFF"/>
              </a:solidFill>
              <a:effectLst/>
              <a:uLnTx/>
              <a:uFillTx/>
              <a:latin typeface="Calibri" pitchFamily="34" charset="0"/>
              <a:ea typeface="ＭＳ Ｐゴシック" pitchFamily="4" charset="-128"/>
              <a:cs typeface="Arial" charset="0"/>
            </a:endParaRPr>
          </a:p>
        </p:txBody>
      </p:sp>
    </p:spTree>
    <p:custDataLst>
      <p:tags r:id="rId1"/>
    </p:custDataLst>
    <p:extLst>
      <p:ext uri="{BB962C8B-B14F-4D97-AF65-F5344CB8AC3E}">
        <p14:creationId xmlns:p14="http://schemas.microsoft.com/office/powerpoint/2010/main" val="24589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a:extLst>
              <a:ext uri="{FF2B5EF4-FFF2-40B4-BE49-F238E27FC236}">
                <a16:creationId xmlns:a16="http://schemas.microsoft.com/office/drawing/2014/main" id="{A1617DF1-8F98-4D7F-B543-4D4ED3AF64BB}"/>
              </a:ext>
            </a:extLst>
          </p:cNvPr>
          <p:cNvSpPr>
            <a:spLocks noGrp="1" noChangeArrowheads="1"/>
          </p:cNvSpPr>
          <p:nvPr>
            <p:ph type="title"/>
          </p:nvPr>
        </p:nvSpPr>
        <p:spPr>
          <a:xfrm>
            <a:off x="0" y="0"/>
            <a:ext cx="9144000" cy="1143000"/>
          </a:xfrm>
        </p:spPr>
        <p:txBody>
          <a:bodyPr/>
          <a:lstStyle/>
          <a:p>
            <a:pPr eaLnBrk="1" hangingPunct="1"/>
            <a:r>
              <a:rPr lang="en-US" altLang="en-US" sz="4000"/>
              <a:t>Foods implicated in FBD</a:t>
            </a:r>
          </a:p>
        </p:txBody>
      </p:sp>
      <p:sp>
        <p:nvSpPr>
          <p:cNvPr id="29698" name="TextBox 8">
            <a:extLst>
              <a:ext uri="{FF2B5EF4-FFF2-40B4-BE49-F238E27FC236}">
                <a16:creationId xmlns:a16="http://schemas.microsoft.com/office/drawing/2014/main" id="{75864061-540B-4086-A16A-8B343ACF4B02}"/>
              </a:ext>
            </a:extLst>
          </p:cNvPr>
          <p:cNvSpPr txBox="1">
            <a:spLocks noChangeArrowheads="1"/>
          </p:cNvSpPr>
          <p:nvPr/>
        </p:nvSpPr>
        <p:spPr bwMode="auto">
          <a:xfrm>
            <a:off x="457200" y="6172200"/>
            <a:ext cx="525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Font typeface="Wingdings" panose="05000000000000000000" pitchFamily="2" charset="2"/>
              <a:buChar char="Ø"/>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Painter et al., 2013, Sudershan et al., 2014, Mangan et al., 2014; Tam et al., 2014; Sang et al., 2014</a:t>
            </a:r>
            <a:r>
              <a:rPr kumimoji="0" lang="en-ZW"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 ; ILRI, 2016</a:t>
            </a:r>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pic>
        <p:nvPicPr>
          <p:cNvPr id="5" name="Chart 4">
            <a:extLst>
              <a:ext uri="{FF2B5EF4-FFF2-40B4-BE49-F238E27FC236}">
                <a16:creationId xmlns:a16="http://schemas.microsoft.com/office/drawing/2014/main" id="{EC403870-35D9-4699-BD0C-57591998678E}"/>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35100"/>
            <a:ext cx="8851900" cy="462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7434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11.4"/>
</p:tagLst>
</file>

<file path=ppt/tags/tag2.xml><?xml version="1.0" encoding="utf-8"?>
<p:tagLst xmlns:a="http://schemas.openxmlformats.org/drawingml/2006/main" xmlns:r="http://schemas.openxmlformats.org/officeDocument/2006/relationships" xmlns:p="http://schemas.openxmlformats.org/presentationml/2006/main">
  <p:tag name="TIMING" val="|75"/>
</p:tagLst>
</file>

<file path=ppt/theme/theme1.xml><?xml version="1.0" encoding="utf-8"?>
<a:theme xmlns:a="http://schemas.openxmlformats.org/drawingml/2006/main" name="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0.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FSZ outline IPM 2016">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_powerpoint_template_mar2016 [Read-Only]" id="{9D7C4E4F-09D1-475F-B512-76FF7A321725}" vid="{1BC84293-FEDF-4E66-B17C-A41AC2D1791E}"/>
    </a:ext>
  </a:extLst>
</a:theme>
</file>

<file path=ppt/theme/theme12.xml><?xml version="1.0" encoding="utf-8"?>
<a:theme xmlns:a="http://schemas.openxmlformats.org/drawingml/2006/main" name="2_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5_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4_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4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1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0.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1_Content Slides">
  <a:themeElements>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RMC May 2016_Big Ideas_Market based FS">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236A44D6-8FE9-4C04-8D28-022DF8BEA92F}" vid="{3D1D9F68-6144-4786-B008-A3A4214412C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6.xml><?xml version="1.0" encoding="utf-8"?>
<a:theme xmlns:a="http://schemas.openxmlformats.org/drawingml/2006/main" name="2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7.xml><?xml version="1.0" encoding="utf-8"?>
<a:theme xmlns:a="http://schemas.openxmlformats.org/drawingml/2006/main" name="3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8.xml><?xml version="1.0" encoding="utf-8"?>
<a:theme xmlns:a="http://schemas.openxmlformats.org/drawingml/2006/main" name="2_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9.xml><?xml version="1.0" encoding="utf-8"?>
<a:theme xmlns:a="http://schemas.openxmlformats.org/drawingml/2006/main" name="1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themeOverride>
</file>

<file path=ppt/theme/themeOverride4.xml><?xml version="1.0" encoding="utf-8"?>
<a:themeOverride xmlns:a="http://schemas.openxmlformats.org/drawingml/2006/main">
  <a:clrScheme name="FTF_Color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799B5"/>
    </a:accent5>
    <a:accent6>
      <a:srgbClr val="D37D28"/>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15202</TotalTime>
  <Words>2783</Words>
  <Application>Microsoft Office PowerPoint</Application>
  <PresentationFormat>On-screen Show (4:3)</PresentationFormat>
  <Paragraphs>451</Paragraphs>
  <Slides>52</Slides>
  <Notes>22</Notes>
  <HiddenSlides>0</HiddenSlides>
  <MMClips>0</MMClips>
  <ScaleCrop>false</ScaleCrop>
  <HeadingPairs>
    <vt:vector size="6" baseType="variant">
      <vt:variant>
        <vt:lpstr>Fonts Used</vt:lpstr>
      </vt:variant>
      <vt:variant>
        <vt:i4>20</vt:i4>
      </vt:variant>
      <vt:variant>
        <vt:lpstr>Theme</vt:lpstr>
      </vt:variant>
      <vt:variant>
        <vt:i4>22</vt:i4>
      </vt:variant>
      <vt:variant>
        <vt:lpstr>Slide Titles</vt:lpstr>
      </vt:variant>
      <vt:variant>
        <vt:i4>52</vt:i4>
      </vt:variant>
    </vt:vector>
  </HeadingPairs>
  <TitlesOfParts>
    <vt:vector size="94" baseType="lpstr">
      <vt:lpstr>ＭＳ Ｐゴシック</vt:lpstr>
      <vt:lpstr>ＭＳ Ｐゴシック</vt:lpstr>
      <vt:lpstr>Angsana New</vt:lpstr>
      <vt:lpstr>Arial</vt:lpstr>
      <vt:lpstr>Arial Narrow</vt:lpstr>
      <vt:lpstr>Calibri</vt:lpstr>
      <vt:lpstr>Calibri Light</vt:lpstr>
      <vt:lpstr>Cordia New</vt:lpstr>
      <vt:lpstr>Courier New</vt:lpstr>
      <vt:lpstr>Franklin Gothic Book</vt:lpstr>
      <vt:lpstr>Georgia</vt:lpstr>
      <vt:lpstr>Gill Sans</vt:lpstr>
      <vt:lpstr>Gill Sans MT</vt:lpstr>
      <vt:lpstr>Optima</vt:lpstr>
      <vt:lpstr>Symbol</vt:lpstr>
      <vt:lpstr>Tahoma</vt:lpstr>
      <vt:lpstr>Times</vt:lpstr>
      <vt:lpstr>Times New Roman</vt:lpstr>
      <vt:lpstr>Verdana</vt:lpstr>
      <vt:lpstr>Wingdings</vt:lpstr>
      <vt:lpstr>ILRI in SEAsia summary - Bangkok May 2013</vt:lpstr>
      <vt:lpstr>1_ilri_powerpoint_template_apr2013-1</vt:lpstr>
      <vt:lpstr>1_IRMC May 2016_Big Ideas_Market based FS</vt:lpstr>
      <vt:lpstr>Office Theme</vt:lpstr>
      <vt:lpstr>ilri_powerpoint_template_apr2013</vt:lpstr>
      <vt:lpstr>2_ilri_powerpoint_template_apr2013-1</vt:lpstr>
      <vt:lpstr>3_ilri_powerpoint_template_apr2013-1</vt:lpstr>
      <vt:lpstr>2_ILRI in SEAsia summary - Bangkok May 2013</vt:lpstr>
      <vt:lpstr>1_ilri_powerpoint_template_apr2013</vt:lpstr>
      <vt:lpstr>Default Design</vt:lpstr>
      <vt:lpstr>FSZ outline IPM 2016</vt:lpstr>
      <vt:lpstr>2_Content Slides</vt:lpstr>
      <vt:lpstr>5_Office Theme</vt:lpstr>
      <vt:lpstr>5_Content Slides</vt:lpstr>
      <vt:lpstr>4_Content Slides</vt:lpstr>
      <vt:lpstr>Title Slide</vt:lpstr>
      <vt:lpstr>2_Office Theme</vt:lpstr>
      <vt:lpstr>1_Default Design</vt:lpstr>
      <vt:lpstr>4_ilri_powerpoint_template_apr2013-1</vt:lpstr>
      <vt:lpstr>ชุดรูปแบบของ Office</vt:lpstr>
      <vt:lpstr>1_Content Slides</vt:lpstr>
      <vt:lpstr>7_Office Theme</vt:lpstr>
      <vt:lpstr>PowerPoint Presentation</vt:lpstr>
      <vt:lpstr>Outline</vt:lpstr>
      <vt:lpstr>PowerPoint Presentation</vt:lpstr>
      <vt:lpstr>International Livestock Research Institute (www.ilri.org)  </vt:lpstr>
      <vt:lpstr>ILRI programs</vt:lpstr>
      <vt:lpstr>PowerPoint Presentation</vt:lpstr>
      <vt:lpstr>Food Safety in LMICs</vt:lpstr>
      <vt:lpstr>FBD- a new priority – most probably from ASF Millions DALYs lost per year (global) </vt:lpstr>
      <vt:lpstr>Foods implicated in FBD</vt:lpstr>
      <vt:lpstr>Domestic costs may be 20 times trade costs</vt:lpstr>
      <vt:lpstr>Research approach: what do we do to understand and improve food safety?</vt:lpstr>
      <vt:lpstr>Approach:  risk analysis or risk-based decision making Hazards vs Risk  </vt:lpstr>
      <vt:lpstr>Pork value chain and safety in Vietnam: from research to interventions</vt:lpstr>
      <vt:lpstr>Issue of pork value chain and food safety in Vietnam</vt:lpstr>
      <vt:lpstr>PowerPoint Presentation</vt:lpstr>
      <vt:lpstr>PigRISK: Pork safety in Vietnam (2012-2017)</vt:lpstr>
      <vt:lpstr>PigRISK -  microbial contamination</vt:lpstr>
      <vt:lpstr>Risk assessment</vt:lpstr>
      <vt:lpstr>Economic impact of food borne diseases</vt:lpstr>
      <vt:lpstr>Serological prevalence and factors associated with human trichinellosis and cysticercosis in Hoa Binh Province, Northwest Vietnam </vt:lpstr>
      <vt:lpstr>Interventions</vt:lpstr>
      <vt:lpstr>Technological interventions coupled with training of value chain actors</vt:lpstr>
      <vt:lpstr>Towards impact at scale</vt:lpstr>
      <vt:lpstr>Investments in FS can save lives and $$$</vt:lpstr>
      <vt:lpstr>Interventions (Safepork project 2018-2022)</vt:lpstr>
      <vt:lpstr>Safe Food Fair Food for Cambodia Project objectives</vt:lpstr>
      <vt:lpstr>PowerPoint Presentation</vt:lpstr>
      <vt:lpstr>Generate Evidence on FBD</vt:lpstr>
      <vt:lpstr>PowerPoint Presentation</vt:lpstr>
      <vt:lpstr>Approach : Systematic literature review (SLR) aND GREY LITTERATURE REVIEW</vt:lpstr>
      <vt:lpstr>Animal sourced food</vt:lpstr>
      <vt:lpstr>Multi-pathogen survey in Cambodian traditional market </vt:lpstr>
      <vt:lpstr>RESULTS</vt:lpstr>
      <vt:lpstr>PowerPoint Presentation</vt:lpstr>
      <vt:lpstr>Wastewater reuse and Food Safety</vt:lpstr>
      <vt:lpstr>Ecohealth research on human and animal waste management in Vietnam: VAC model</vt:lpstr>
      <vt:lpstr>PowerPoint Presentation</vt:lpstr>
      <vt:lpstr>Risk assessment: Vegetable and fish from wastewater in Hanam</vt:lpstr>
      <vt:lpstr>Capacity building and policy translation </vt:lpstr>
      <vt:lpstr>PowerPoint Presentation</vt:lpstr>
      <vt:lpstr>Taskforce of Risk assessment for food safety in Vietnam</vt:lpstr>
      <vt:lpstr>Capacity  building impact: curriculum development &amp; trainings</vt:lpstr>
      <vt:lpstr>Policy impact: translational research for interventions in modernizing food system</vt:lpstr>
      <vt:lpstr>PowerPoint Presentation</vt:lpstr>
      <vt:lpstr>Savanakhet, Laos Foodborne parasitic disease research 10. 2017</vt:lpstr>
      <vt:lpstr>Bangladesh: capacity building on risk-based approaches </vt:lpstr>
      <vt:lpstr>Conclusions</vt:lpstr>
      <vt:lpstr>Conclusions</vt:lpstr>
      <vt:lpstr>Acknowledgement </vt:lpstr>
      <vt:lpstr>PowerPoint Presentation</vt:lpstr>
      <vt:lpstr>PowerPoint Presentation</vt:lpstr>
      <vt:lpstr>PowerPoint Presentation</vt:lpstr>
    </vt:vector>
  </TitlesOfParts>
  <Company>JDG Communications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 Studio</dc:creator>
  <cp:lastModifiedBy>Nguyen, Chi (ILRI)</cp:lastModifiedBy>
  <cp:revision>742</cp:revision>
  <cp:lastPrinted>2011-05-26T17:54:04Z</cp:lastPrinted>
  <dcterms:created xsi:type="dcterms:W3CDTF">2004-09-17T20:07:42Z</dcterms:created>
  <dcterms:modified xsi:type="dcterms:W3CDTF">2019-11-26T10:20:21Z</dcterms:modified>
</cp:coreProperties>
</file>