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0"/>
  </p:notesMasterIdLst>
  <p:handoutMasterIdLst>
    <p:handoutMasterId r:id="rId11"/>
  </p:handoutMasterIdLst>
  <p:sldIdLst>
    <p:sldId id="639" r:id="rId5"/>
    <p:sldId id="635" r:id="rId6"/>
    <p:sldId id="636" r:id="rId7"/>
    <p:sldId id="637" r:id="rId8"/>
    <p:sldId id="638" r:id="rId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6100"/>
    <a:srgbClr val="000000"/>
    <a:srgbClr val="99D99C"/>
    <a:srgbClr val="79CD7D"/>
    <a:srgbClr val="53672B"/>
    <a:srgbClr val="749882"/>
    <a:srgbClr val="738A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292" autoAdjust="0"/>
    <p:restoredTop sz="94660"/>
  </p:normalViewPr>
  <p:slideViewPr>
    <p:cSldViewPr snapToGrid="0">
      <p:cViewPr varScale="1">
        <p:scale>
          <a:sx n="111" d="100"/>
          <a:sy n="111" d="100"/>
        </p:scale>
        <p:origin x="114" y="168"/>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6189" cy="496332"/>
          </a:xfrm>
          <a:prstGeom prst="rect">
            <a:avLst/>
          </a:prstGeom>
        </p:spPr>
        <p:txBody>
          <a:bodyPr vert="horz" lIns="91568" tIns="45784" rIns="91568" bIns="45784" rtlCol="0"/>
          <a:lstStyle>
            <a:lvl1pPr algn="l">
              <a:defRPr sz="1200"/>
            </a:lvl1pPr>
          </a:lstStyle>
          <a:p>
            <a:endParaRPr lang="de-CH"/>
          </a:p>
        </p:txBody>
      </p:sp>
      <p:sp>
        <p:nvSpPr>
          <p:cNvPr id="3" name="Datumsplatzhalter 2"/>
          <p:cNvSpPr>
            <a:spLocks noGrp="1"/>
          </p:cNvSpPr>
          <p:nvPr>
            <p:ph type="dt" sz="quarter" idx="1"/>
          </p:nvPr>
        </p:nvSpPr>
        <p:spPr>
          <a:xfrm>
            <a:off x="3849899" y="0"/>
            <a:ext cx="2946189" cy="496332"/>
          </a:xfrm>
          <a:prstGeom prst="rect">
            <a:avLst/>
          </a:prstGeom>
        </p:spPr>
        <p:txBody>
          <a:bodyPr vert="horz" lIns="91568" tIns="45784" rIns="91568" bIns="45784" rtlCol="0"/>
          <a:lstStyle>
            <a:lvl1pPr algn="r">
              <a:defRPr sz="1200"/>
            </a:lvl1pPr>
          </a:lstStyle>
          <a:p>
            <a:fld id="{1852E84D-20E4-492C-A08D-5556568C5F87}" type="datetimeFigureOut">
              <a:rPr lang="de-CH" smtClean="0"/>
              <a:t>02.10.2019</a:t>
            </a:fld>
            <a:endParaRPr lang="de-CH"/>
          </a:p>
        </p:txBody>
      </p:sp>
      <p:sp>
        <p:nvSpPr>
          <p:cNvPr id="4" name="Fußzeilenplatzhalter 3"/>
          <p:cNvSpPr>
            <a:spLocks noGrp="1"/>
          </p:cNvSpPr>
          <p:nvPr>
            <p:ph type="ftr" sz="quarter" idx="2"/>
          </p:nvPr>
        </p:nvSpPr>
        <p:spPr>
          <a:xfrm>
            <a:off x="1" y="9428716"/>
            <a:ext cx="2946189" cy="496332"/>
          </a:xfrm>
          <a:prstGeom prst="rect">
            <a:avLst/>
          </a:prstGeom>
        </p:spPr>
        <p:txBody>
          <a:bodyPr vert="horz" lIns="91568" tIns="45784" rIns="91568" bIns="45784" rtlCol="0" anchor="b"/>
          <a:lstStyle>
            <a:lvl1pPr algn="l">
              <a:defRPr sz="1200"/>
            </a:lvl1pPr>
          </a:lstStyle>
          <a:p>
            <a:endParaRPr lang="de-CH"/>
          </a:p>
        </p:txBody>
      </p:sp>
      <p:sp>
        <p:nvSpPr>
          <p:cNvPr id="5" name="Foliennummernplatzhalter 4"/>
          <p:cNvSpPr>
            <a:spLocks noGrp="1"/>
          </p:cNvSpPr>
          <p:nvPr>
            <p:ph type="sldNum" sz="quarter" idx="3"/>
          </p:nvPr>
        </p:nvSpPr>
        <p:spPr>
          <a:xfrm>
            <a:off x="3849899" y="9428716"/>
            <a:ext cx="2946189" cy="496332"/>
          </a:xfrm>
          <a:prstGeom prst="rect">
            <a:avLst/>
          </a:prstGeom>
        </p:spPr>
        <p:txBody>
          <a:bodyPr vert="horz" lIns="91568" tIns="45784" rIns="91568" bIns="45784" rtlCol="0" anchor="b"/>
          <a:lstStyle>
            <a:lvl1pPr algn="r">
              <a:defRPr sz="1200"/>
            </a:lvl1pPr>
          </a:lstStyle>
          <a:p>
            <a:fld id="{00A57C43-AF24-400A-B7B5-7ACF9A012BE7}" type="slidenum">
              <a:rPr lang="de-CH" smtClean="0"/>
              <a:t>‹#›</a:t>
            </a:fld>
            <a:endParaRPr lang="de-CH"/>
          </a:p>
        </p:txBody>
      </p:sp>
    </p:spTree>
    <p:extLst>
      <p:ext uri="{BB962C8B-B14F-4D97-AF65-F5344CB8AC3E}">
        <p14:creationId xmlns:p14="http://schemas.microsoft.com/office/powerpoint/2010/main" val="7481229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8055"/>
          </a:xfrm>
          <a:prstGeom prst="rect">
            <a:avLst/>
          </a:prstGeom>
        </p:spPr>
        <p:txBody>
          <a:bodyPr vert="horz" lIns="91568" tIns="45784" rIns="91568" bIns="45784" rtlCol="0"/>
          <a:lstStyle>
            <a:lvl1pPr algn="l">
              <a:defRPr sz="1200"/>
            </a:lvl1pPr>
          </a:lstStyle>
          <a:p>
            <a:endParaRPr lang="en-GB"/>
          </a:p>
        </p:txBody>
      </p:sp>
      <p:sp>
        <p:nvSpPr>
          <p:cNvPr id="3" name="Date Placeholder 2"/>
          <p:cNvSpPr>
            <a:spLocks noGrp="1"/>
          </p:cNvSpPr>
          <p:nvPr>
            <p:ph type="dt" idx="1"/>
          </p:nvPr>
        </p:nvSpPr>
        <p:spPr>
          <a:xfrm>
            <a:off x="3850446" y="0"/>
            <a:ext cx="2945659" cy="498055"/>
          </a:xfrm>
          <a:prstGeom prst="rect">
            <a:avLst/>
          </a:prstGeom>
        </p:spPr>
        <p:txBody>
          <a:bodyPr vert="horz" lIns="91568" tIns="45784" rIns="91568" bIns="45784" rtlCol="0"/>
          <a:lstStyle>
            <a:lvl1pPr algn="r">
              <a:defRPr sz="1200"/>
            </a:lvl1pPr>
          </a:lstStyle>
          <a:p>
            <a:fld id="{0E560CF4-7A56-4CD1-9740-C3F89E41847B}" type="datetimeFigureOut">
              <a:rPr lang="en-GB" smtClean="0"/>
              <a:pPr/>
              <a:t>02/10/2019</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568" tIns="45784" rIns="91568" bIns="45784" rtlCol="0" anchor="ctr"/>
          <a:lstStyle/>
          <a:p>
            <a:endParaRPr lang="en-GB"/>
          </a:p>
        </p:txBody>
      </p:sp>
      <p:sp>
        <p:nvSpPr>
          <p:cNvPr id="5" name="Notes Placeholder 4"/>
          <p:cNvSpPr>
            <a:spLocks noGrp="1"/>
          </p:cNvSpPr>
          <p:nvPr>
            <p:ph type="body" sz="quarter" idx="3"/>
          </p:nvPr>
        </p:nvSpPr>
        <p:spPr>
          <a:xfrm>
            <a:off x="679768" y="4777195"/>
            <a:ext cx="5438140" cy="3908614"/>
          </a:xfrm>
          <a:prstGeom prst="rect">
            <a:avLst/>
          </a:prstGeom>
        </p:spPr>
        <p:txBody>
          <a:bodyPr vert="horz" lIns="91568" tIns="45784" rIns="91568" bIns="4578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9428585"/>
            <a:ext cx="2945659" cy="498054"/>
          </a:xfrm>
          <a:prstGeom prst="rect">
            <a:avLst/>
          </a:prstGeom>
        </p:spPr>
        <p:txBody>
          <a:bodyPr vert="horz" lIns="91568" tIns="45784" rIns="91568" bIns="45784" rtlCol="0" anchor="b"/>
          <a:lstStyle>
            <a:lvl1pPr algn="l">
              <a:defRPr sz="1200"/>
            </a:lvl1pPr>
          </a:lstStyle>
          <a:p>
            <a:endParaRPr lang="en-GB"/>
          </a:p>
        </p:txBody>
      </p:sp>
      <p:sp>
        <p:nvSpPr>
          <p:cNvPr id="7" name="Slide Number Placeholder 6"/>
          <p:cNvSpPr>
            <a:spLocks noGrp="1"/>
          </p:cNvSpPr>
          <p:nvPr>
            <p:ph type="sldNum" sz="quarter" idx="5"/>
          </p:nvPr>
        </p:nvSpPr>
        <p:spPr>
          <a:xfrm>
            <a:off x="3850446" y="9428585"/>
            <a:ext cx="2945659" cy="498054"/>
          </a:xfrm>
          <a:prstGeom prst="rect">
            <a:avLst/>
          </a:prstGeom>
        </p:spPr>
        <p:txBody>
          <a:bodyPr vert="horz" lIns="91568" tIns="45784" rIns="91568" bIns="45784" rtlCol="0" anchor="b"/>
          <a:lstStyle>
            <a:lvl1pPr algn="r">
              <a:defRPr sz="1200"/>
            </a:lvl1pPr>
          </a:lstStyle>
          <a:p>
            <a:fld id="{2573ADB7-77CD-4ED1-89B6-CB5F692F9ED2}" type="slidenum">
              <a:rPr lang="en-GB" smtClean="0"/>
              <a:pPr/>
              <a:t>‹#›</a:t>
            </a:fld>
            <a:endParaRPr lang="en-GB"/>
          </a:p>
        </p:txBody>
      </p:sp>
    </p:spTree>
    <p:extLst>
      <p:ext uri="{BB962C8B-B14F-4D97-AF65-F5344CB8AC3E}">
        <p14:creationId xmlns:p14="http://schemas.microsoft.com/office/powerpoint/2010/main" val="586937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573ADB7-77CD-4ED1-89B6-CB5F692F9ED2}" type="slidenum">
              <a:rPr lang="en-GB" smtClean="0"/>
              <a:pPr/>
              <a:t>1</a:t>
            </a:fld>
            <a:endParaRPr lang="en-GB"/>
          </a:p>
        </p:txBody>
      </p:sp>
    </p:spTree>
    <p:extLst>
      <p:ext uri="{BB962C8B-B14F-4D97-AF65-F5344CB8AC3E}">
        <p14:creationId xmlns:p14="http://schemas.microsoft.com/office/powerpoint/2010/main" val="4029031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Purina is the primary brand of our animal nutrition portfolio, which is focused on delivering nutrition solutions that enhance animal performance and well-being. </a:t>
            </a:r>
          </a:p>
          <a:p>
            <a:endParaRPr lang="en-US" dirty="0"/>
          </a:p>
          <a:p>
            <a:r>
              <a:rPr lang="en-US" dirty="0"/>
              <a:t>Purina uses basic public research which has been conducted by public-sector/land grant universities to support it’s private research for new product development.</a:t>
            </a:r>
          </a:p>
          <a:p>
            <a:endParaRPr lang="en-US" dirty="0"/>
          </a:p>
          <a:p>
            <a:r>
              <a:rPr lang="en-US" dirty="0"/>
              <a:t>In 2016, Land O’Lakes, Inc. combined forces with BIDCO Africa, a fast-moving consumer goods enterprise, and formed a partnership called BIDCO LAND O’LAKES LTD</a:t>
            </a:r>
          </a:p>
          <a:p>
            <a:endParaRPr lang="en-US" dirty="0"/>
          </a:p>
          <a:p>
            <a:r>
              <a:rPr lang="en-US" dirty="0" err="1"/>
              <a:t>Bidco</a:t>
            </a:r>
            <a:r>
              <a:rPr lang="en-US" dirty="0"/>
              <a:t> Land O’Lakes uses the know-how gained from the Purina research to adapt products for the Kenyan Market.  This also takes advantage of public investments that have been made in the dairy sector in Kenya such as the work by USAID to support livestock producers.</a:t>
            </a:r>
          </a:p>
          <a:p>
            <a:endParaRPr lang="en-US" dirty="0"/>
          </a:p>
          <a:p>
            <a:endParaRPr lang="en-US" dirty="0"/>
          </a:p>
        </p:txBody>
      </p:sp>
      <p:sp>
        <p:nvSpPr>
          <p:cNvPr id="4" name="Slide Number Placeholder 3"/>
          <p:cNvSpPr>
            <a:spLocks noGrp="1"/>
          </p:cNvSpPr>
          <p:nvPr>
            <p:ph type="sldNum" sz="quarter" idx="5"/>
          </p:nvPr>
        </p:nvSpPr>
        <p:spPr/>
        <p:txBody>
          <a:bodyPr/>
          <a:lstStyle/>
          <a:p>
            <a:fld id="{2573ADB7-77CD-4ED1-89B6-CB5F692F9ED2}" type="slidenum">
              <a:rPr lang="en-GB" smtClean="0"/>
              <a:pPr/>
              <a:t>2</a:t>
            </a:fld>
            <a:endParaRPr lang="en-GB"/>
          </a:p>
        </p:txBody>
      </p:sp>
    </p:spTree>
    <p:extLst>
      <p:ext uri="{BB962C8B-B14F-4D97-AF65-F5344CB8AC3E}">
        <p14:creationId xmlns:p14="http://schemas.microsoft.com/office/powerpoint/2010/main" val="1257483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E5A62B"/>
                </a:solidFill>
              </a:rPr>
              <a:t>Example – a new calf starter is ready to be introduced to the Kenyan Dairy Market.  We did not take a calf starter from the US market, we took the know-how from the US and adjusted it to the conditions in the Kenyan market.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E5A62B"/>
                </a:solidFill>
              </a:rPr>
              <a:t>We ask ourselves and the market-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E5A62B"/>
                </a:solidFill>
              </a:rPr>
              <a:t>- What is reasonable?  Matching the needs to the local level of management.  This also was compared to our knowledge of the dairy system in Mexico and China.  This ensured that a reasonable price was also discovered.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E5A62B"/>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E5A62B"/>
                </a:solidFill>
              </a:rPr>
              <a:t>Which takes us into Education-------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E5A62B"/>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E5A62B"/>
                </a:solidFill>
              </a:rPr>
              <a:t>Education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E5A62B"/>
                </a:solidFill>
              </a:rPr>
              <a:t>Without the know how, gaps develop and producers soon become dissatisfied with your products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E5A62B"/>
                </a:solidFill>
              </a:rPr>
              <a:t>Education under Purina and </a:t>
            </a:r>
            <a:r>
              <a:rPr lang="en-US" sz="1200" dirty="0" err="1">
                <a:solidFill>
                  <a:srgbClr val="E5A62B"/>
                </a:solidFill>
              </a:rPr>
              <a:t>Bidco</a:t>
            </a:r>
            <a:r>
              <a:rPr lang="en-US" sz="1200" dirty="0">
                <a:solidFill>
                  <a:srgbClr val="E5A62B"/>
                </a:solidFill>
              </a:rPr>
              <a:t> Land O’Lakes includes overall management practices, and  health of the livestock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E5A62B"/>
              </a:solidFill>
            </a:endParaRPr>
          </a:p>
          <a:p>
            <a:endParaRPr lang="en-US" dirty="0"/>
          </a:p>
        </p:txBody>
      </p:sp>
      <p:sp>
        <p:nvSpPr>
          <p:cNvPr id="4" name="Slide Number Placeholder 3"/>
          <p:cNvSpPr>
            <a:spLocks noGrp="1"/>
          </p:cNvSpPr>
          <p:nvPr>
            <p:ph type="sldNum" sz="quarter" idx="5"/>
          </p:nvPr>
        </p:nvSpPr>
        <p:spPr/>
        <p:txBody>
          <a:bodyPr/>
          <a:lstStyle/>
          <a:p>
            <a:fld id="{2573ADB7-77CD-4ED1-89B6-CB5F692F9ED2}" type="slidenum">
              <a:rPr lang="en-GB" smtClean="0"/>
              <a:pPr/>
              <a:t>3</a:t>
            </a:fld>
            <a:endParaRPr lang="en-GB"/>
          </a:p>
        </p:txBody>
      </p:sp>
    </p:spTree>
    <p:extLst>
      <p:ext uri="{BB962C8B-B14F-4D97-AF65-F5344CB8AC3E}">
        <p14:creationId xmlns:p14="http://schemas.microsoft.com/office/powerpoint/2010/main" val="20998531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Ag Extension used to be under the public sector, more and more this support to producers fall to the private sector. It starts with the product support I mentioned in the previous slide.</a:t>
            </a:r>
          </a:p>
          <a:p>
            <a:endParaRPr lang="en-US" sz="1100" dirty="0"/>
          </a:p>
          <a:p>
            <a:r>
              <a:rPr lang="en-US" sz="1100" dirty="0"/>
              <a:t>Another situation we are experiencing with WATER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 Water is often the forgotten nutrient in livestock feeding</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100" dirty="0"/>
              <a:t>Re calf starter example, Just because calves drink milk, producers didn’t understand they need water as well.  Therefore, our product information and messaging to farmers includes the need for calves to have access to clean water…”would you drink that water??”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dirty="0"/>
          </a:p>
          <a:p>
            <a:r>
              <a:rPr lang="en-US" sz="1100" dirty="0"/>
              <a:t>- Water access also includes the need for wells, pumps and holding tanks and , and, and</a:t>
            </a:r>
          </a:p>
          <a:p>
            <a:r>
              <a:rPr lang="en-US" sz="1100" dirty="0"/>
              <a:t>         - Access to hot water to clean equipment, </a:t>
            </a:r>
            <a:r>
              <a:rPr lang="en-US" sz="1100" dirty="0" err="1"/>
              <a:t>esp</a:t>
            </a:r>
            <a:r>
              <a:rPr lang="en-US" sz="1100" dirty="0"/>
              <a:t> in milk business is often overlooked.</a:t>
            </a:r>
          </a:p>
          <a:p>
            <a:endParaRPr lang="en-US" sz="1100" dirty="0"/>
          </a:p>
          <a:p>
            <a:r>
              <a:rPr lang="en-US" sz="1100" dirty="0"/>
              <a:t>Other Public roles that need attention</a:t>
            </a:r>
          </a:p>
          <a:p>
            <a:pPr marL="171450" indent="-171450">
              <a:buFontTx/>
              <a:buChar char="-"/>
            </a:pPr>
            <a:r>
              <a:rPr lang="en-US" sz="1100" dirty="0"/>
              <a:t>Develop of support infrastructure like water points or wells</a:t>
            </a:r>
          </a:p>
          <a:p>
            <a:pPr marL="171450" indent="-171450">
              <a:buFontTx/>
              <a:buChar char="-"/>
            </a:pPr>
            <a:r>
              <a:rPr lang="en-US" sz="1100" dirty="0"/>
              <a:t>Market facilities such as corrals &amp; loading chutes, or health inspection before mkt trading</a:t>
            </a:r>
          </a:p>
          <a:p>
            <a:pPr marL="171450" indent="-171450">
              <a:buFontTx/>
              <a:buChar char="-"/>
            </a:pPr>
            <a:r>
              <a:rPr lang="en-US" sz="1100" dirty="0"/>
              <a:t>Utilities to support value-added processing, public private roles do not have to be ag to livestock, it can be livestock to energy or livestock to transport.</a:t>
            </a:r>
          </a:p>
          <a:p>
            <a:endParaRPr lang="en-US" dirty="0"/>
          </a:p>
        </p:txBody>
      </p:sp>
      <p:sp>
        <p:nvSpPr>
          <p:cNvPr id="4" name="Slide Number Placeholder 3"/>
          <p:cNvSpPr>
            <a:spLocks noGrp="1"/>
          </p:cNvSpPr>
          <p:nvPr>
            <p:ph type="sldNum" sz="quarter" idx="5"/>
          </p:nvPr>
        </p:nvSpPr>
        <p:spPr/>
        <p:txBody>
          <a:bodyPr/>
          <a:lstStyle/>
          <a:p>
            <a:fld id="{2573ADB7-77CD-4ED1-89B6-CB5F692F9ED2}" type="slidenum">
              <a:rPr lang="en-GB" smtClean="0"/>
              <a:pPr/>
              <a:t>4</a:t>
            </a:fld>
            <a:endParaRPr lang="en-GB"/>
          </a:p>
        </p:txBody>
      </p:sp>
    </p:spTree>
    <p:extLst>
      <p:ext uri="{BB962C8B-B14F-4D97-AF65-F5344CB8AC3E}">
        <p14:creationId xmlns:p14="http://schemas.microsoft.com/office/powerpoint/2010/main" val="1600844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Under the climate and Natural Resources session, the need for improved use of by products was mentioned.  Specifically, we need pubic-private research to develop additional alternatives for livestock consumption of </a:t>
            </a:r>
            <a:r>
              <a:rPr lang="en-US" dirty="0" err="1"/>
              <a:t>agro</a:t>
            </a:r>
            <a:r>
              <a:rPr lang="en-US" dirty="0"/>
              <a:t>-processing by-products.</a:t>
            </a:r>
          </a:p>
          <a:p>
            <a:endParaRPr lang="en-US" dirty="0"/>
          </a:p>
          <a:p>
            <a:pPr marL="0" indent="0">
              <a:buFontTx/>
              <a:buNone/>
            </a:pPr>
            <a:r>
              <a:rPr lang="en-US" dirty="0"/>
              <a:t>With changing climate conditions, the need for more pubic-private research on forages that have been adapted to low rainfall or limited water needs are needed.</a:t>
            </a:r>
          </a:p>
          <a:p>
            <a:pPr marL="0" indent="0">
              <a:buFontTx/>
              <a:buNone/>
            </a:pPr>
            <a:endParaRPr lang="en-US" dirty="0"/>
          </a:p>
          <a:p>
            <a:pPr marL="0" indent="0">
              <a:buFontTx/>
              <a:buNone/>
            </a:pPr>
            <a:r>
              <a:rPr lang="en-US" dirty="0"/>
              <a:t>The need for livestock extension continues, producer level knowledge gaps continue to be a factor.  Additional livestock curriculum is schools and more public extension services are needed.</a:t>
            </a:r>
          </a:p>
          <a:p>
            <a:pPr marL="0" indent="0">
              <a:buFontTx/>
              <a:buNone/>
            </a:pPr>
            <a:endParaRPr lang="en-US" dirty="0"/>
          </a:p>
          <a:p>
            <a:pPr marL="171450" indent="-171450">
              <a:buFontTx/>
              <a:buChar char="-"/>
            </a:pPr>
            <a:endParaRPr lang="en-US" dirty="0"/>
          </a:p>
          <a:p>
            <a:pPr marL="0" indent="0">
              <a:buFontTx/>
              <a:buNone/>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2573ADB7-77CD-4ED1-89B6-CB5F692F9ED2}" type="slidenum">
              <a:rPr lang="en-GB" smtClean="0"/>
              <a:pPr/>
              <a:t>5</a:t>
            </a:fld>
            <a:endParaRPr lang="en-GB"/>
          </a:p>
        </p:txBody>
      </p:sp>
    </p:spTree>
    <p:extLst>
      <p:ext uri="{BB962C8B-B14F-4D97-AF65-F5344CB8AC3E}">
        <p14:creationId xmlns:p14="http://schemas.microsoft.com/office/powerpoint/2010/main" val="4200904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vl1pPr>
          </a:lstStyle>
          <a:p>
            <a:fld id="{88FF36A3-CD41-4283-8367-0402E1698230}" type="datetime1">
              <a:rPr lang="en-US" altLang="en-US" smtClean="0"/>
              <a:pPr/>
              <a:t>02-Oct-19</a:t>
            </a:fld>
            <a:endParaRPr lang="en-US" altLang="en-US"/>
          </a:p>
        </p:txBody>
      </p:sp>
      <p:sp>
        <p:nvSpPr>
          <p:cNvPr id="5"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85FAF2FD-B4D4-459F-9F64-40B2C815375B}" type="slidenum">
              <a:rPr lang="en-US" altLang="en-US"/>
              <a:pPr/>
              <a:t>‹#›</a:t>
            </a:fld>
            <a:endParaRPr lang="en-US" altLang="en-US"/>
          </a:p>
        </p:txBody>
      </p:sp>
      <p:sp>
        <p:nvSpPr>
          <p:cNvPr id="7" name="Title 1"/>
          <p:cNvSpPr>
            <a:spLocks noGrp="1"/>
          </p:cNvSpPr>
          <p:nvPr>
            <p:ph type="title"/>
          </p:nvPr>
        </p:nvSpPr>
        <p:spPr>
          <a:xfrm>
            <a:off x="623392" y="476672"/>
            <a:ext cx="10972800" cy="504056"/>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Tree>
    <p:extLst>
      <p:ext uri="{BB962C8B-B14F-4D97-AF65-F5344CB8AC3E}">
        <p14:creationId xmlns:p14="http://schemas.microsoft.com/office/powerpoint/2010/main" val="2597559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B79AF47F-F0F9-4E10-947A-6086F3B05731}" type="datetime1">
              <a:rPr lang="en-US" altLang="en-US" smtClean="0"/>
              <a:pPr/>
              <a:t>02-Oct-19</a:t>
            </a:fld>
            <a:endParaRPr lang="en-US" altLang="en-US"/>
          </a:p>
        </p:txBody>
      </p:sp>
      <p:sp>
        <p:nvSpPr>
          <p:cNvPr id="7" name="Slide Number Placeholder 5"/>
          <p:cNvSpPr>
            <a:spLocks noGrp="1"/>
          </p:cNvSpPr>
          <p:nvPr>
            <p:ph type="sldNum" sz="quarter" idx="12"/>
          </p:nvPr>
        </p:nvSpPr>
        <p:spPr/>
        <p:txBody>
          <a:bodyPr/>
          <a:lstStyle>
            <a:lvl1pPr>
              <a:defRPr/>
            </a:lvl1pPr>
          </a:lstStyle>
          <a:p>
            <a:fld id="{12C9BCDF-3CA1-4651-8BDE-22ACF8FA3514}" type="slidenum">
              <a:rPr lang="en-US" altLang="en-US"/>
              <a:pPr/>
              <a:t>‹#›</a:t>
            </a:fld>
            <a:endParaRPr lang="en-US" altLang="en-US"/>
          </a:p>
        </p:txBody>
      </p:sp>
      <p:sp>
        <p:nvSpPr>
          <p:cNvPr id="8"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1867480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26056A91-D9C1-4944-9AB4-5828BEB109E5}" type="datetime1">
              <a:rPr lang="en-US" altLang="en-US" smtClean="0"/>
              <a:pPr/>
              <a:t>02-Oct-19</a:t>
            </a:fld>
            <a:endParaRPr lang="en-US" altLang="en-US"/>
          </a:p>
        </p:txBody>
      </p:sp>
      <p:sp>
        <p:nvSpPr>
          <p:cNvPr id="7" name="Slide Number Placeholder 5"/>
          <p:cNvSpPr>
            <a:spLocks noGrp="1"/>
          </p:cNvSpPr>
          <p:nvPr>
            <p:ph type="sldNum" sz="quarter" idx="12"/>
          </p:nvPr>
        </p:nvSpPr>
        <p:spPr/>
        <p:txBody>
          <a:bodyPr/>
          <a:lstStyle>
            <a:lvl1pPr>
              <a:defRPr/>
            </a:lvl1pPr>
          </a:lstStyle>
          <a:p>
            <a:fld id="{BB234DA5-D066-4640-B729-2BCF7A5591C1}" type="slidenum">
              <a:rPr lang="en-US" altLang="en-US"/>
              <a:pPr/>
              <a:t>‹#›</a:t>
            </a:fld>
            <a:endParaRPr lang="en-US" altLang="en-US"/>
          </a:p>
        </p:txBody>
      </p:sp>
      <p:sp>
        <p:nvSpPr>
          <p:cNvPr id="8"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2573130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3392" y="476672"/>
            <a:ext cx="10972800" cy="504056"/>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
        <p:nvSpPr>
          <p:cNvPr id="3" name="Content Placeholder 2"/>
          <p:cNvSpPr>
            <a:spLocks noGrp="1"/>
          </p:cNvSpPr>
          <p:nvPr>
            <p:ph idx="1"/>
          </p:nvPr>
        </p:nvSpPr>
        <p:spPr/>
        <p:txBody>
          <a:bodyPr/>
          <a:lstStyle>
            <a:lvl1pPr>
              <a:buFont typeface="Courier New" pitchFamily="49" charset="0"/>
              <a:buChar char="o"/>
              <a:defRPr sz="2400"/>
            </a:lvl1pPr>
            <a:lvl2pPr>
              <a:buFont typeface="Arial" pitchFamily="34" charset="0"/>
              <a:buChar char="•"/>
              <a:defRPr sz="2000"/>
            </a:lvl2pPr>
            <a:lvl3pPr>
              <a:defRPr sz="20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8AE016DB-E62E-4E90-AA75-A1507ED9A69F}" type="datetime1">
              <a:rPr lang="en-US" altLang="en-US" smtClean="0"/>
              <a:pPr/>
              <a:t>02-Oct-19</a:t>
            </a:fld>
            <a:endParaRPr lang="en-US" altLang="en-US"/>
          </a:p>
        </p:txBody>
      </p:sp>
      <p:sp>
        <p:nvSpPr>
          <p:cNvPr id="8" name="Slide Number Placeholder 5"/>
          <p:cNvSpPr>
            <a:spLocks noGrp="1"/>
          </p:cNvSpPr>
          <p:nvPr>
            <p:ph type="sldNum" sz="quarter" idx="12"/>
          </p:nvPr>
        </p:nvSpPr>
        <p:spPr>
          <a:xfrm>
            <a:off x="8737600" y="6453189"/>
            <a:ext cx="2844800" cy="365125"/>
          </a:xfrm>
        </p:spPr>
        <p:txBody>
          <a:bodyPr/>
          <a:lstStyle>
            <a:lvl1pPr>
              <a:defRPr/>
            </a:lvl1pPr>
          </a:lstStyle>
          <a:p>
            <a:fld id="{12C9BCDF-3CA1-4651-8BDE-22ACF8FA3514}" type="slidenum">
              <a:rPr lang="en-US" altLang="en-US"/>
              <a:pPr/>
              <a:t>‹#›</a:t>
            </a:fld>
            <a:endParaRPr lang="en-US" altLang="en-US"/>
          </a:p>
        </p:txBody>
      </p:sp>
      <p:sp>
        <p:nvSpPr>
          <p:cNvPr id="9"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1345640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normAutofit/>
          </a:bodyPr>
          <a:lstStyle>
            <a:lvl1pPr algn="l">
              <a:defRPr sz="3600" b="1" cap="all">
                <a:solidFill>
                  <a:srgbClr val="53672B"/>
                </a:solidFill>
              </a:defRPr>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vl1pPr>
          </a:lstStyle>
          <a:p>
            <a:fld id="{D90FE67D-8904-48B3-B50F-060C9532040C}" type="datetime1">
              <a:rPr lang="en-US" altLang="en-US" smtClean="0"/>
              <a:pPr/>
              <a:t>02-Oct-19</a:t>
            </a:fld>
            <a:endParaRPr lang="en-US" altLang="en-US"/>
          </a:p>
        </p:txBody>
      </p:sp>
      <p:sp>
        <p:nvSpPr>
          <p:cNvPr id="6" name="Slide Number Placeholder 5"/>
          <p:cNvSpPr>
            <a:spLocks noGrp="1"/>
          </p:cNvSpPr>
          <p:nvPr>
            <p:ph type="sldNum" sz="quarter" idx="12"/>
          </p:nvPr>
        </p:nvSpPr>
        <p:spPr/>
        <p:txBody>
          <a:bodyPr/>
          <a:lstStyle>
            <a:lvl1pPr>
              <a:defRPr/>
            </a:lvl1pPr>
          </a:lstStyle>
          <a:p>
            <a:fld id="{0A586A03-612F-4D95-B410-9E69DD4A8B04}" type="slidenum">
              <a:rPr lang="en-US" altLang="en-US"/>
              <a:pPr/>
              <a:t>‹#›</a:t>
            </a:fld>
            <a:endParaRPr lang="en-US" altLang="en-US"/>
          </a:p>
        </p:txBody>
      </p:sp>
      <p:sp>
        <p:nvSpPr>
          <p:cNvPr id="7"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3533527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Title 1"/>
          <p:cNvSpPr>
            <a:spLocks noGrp="1"/>
          </p:cNvSpPr>
          <p:nvPr>
            <p:ph type="title"/>
          </p:nvPr>
        </p:nvSpPr>
        <p:spPr>
          <a:xfrm>
            <a:off x="623392" y="332656"/>
            <a:ext cx="10972800" cy="648072"/>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
        <p:nvSpPr>
          <p:cNvPr id="3" name="Date Placeholder 8"/>
          <p:cNvSpPr>
            <a:spLocks noGrp="1"/>
          </p:cNvSpPr>
          <p:nvPr>
            <p:ph type="dt" sz="half" idx="10"/>
          </p:nvPr>
        </p:nvSpPr>
        <p:spPr/>
        <p:txBody>
          <a:bodyPr/>
          <a:lstStyle>
            <a:lvl1pPr>
              <a:defRPr/>
            </a:lvl1pPr>
          </a:lstStyle>
          <a:p>
            <a:fld id="{274A272F-7611-4851-9383-78E23238DA56}" type="datetime1">
              <a:rPr lang="en-US" altLang="en-US" smtClean="0"/>
              <a:pPr/>
              <a:t>02-Oct-19</a:t>
            </a:fld>
            <a:endParaRPr lang="en-US" altLang="en-US"/>
          </a:p>
        </p:txBody>
      </p:sp>
      <p:sp>
        <p:nvSpPr>
          <p:cNvPr id="4" name="Slide Number Placeholder 9"/>
          <p:cNvSpPr>
            <a:spLocks noGrp="1"/>
          </p:cNvSpPr>
          <p:nvPr>
            <p:ph type="sldNum" sz="quarter" idx="11"/>
          </p:nvPr>
        </p:nvSpPr>
        <p:spPr/>
        <p:txBody>
          <a:bodyPr/>
          <a:lstStyle>
            <a:lvl1pPr>
              <a:defRPr/>
            </a:lvl1pPr>
          </a:lstStyle>
          <a:p>
            <a:fld id="{1622A812-5C60-4998-B9C2-79BC78EEE217}" type="slidenum">
              <a:rPr lang="en-US" altLang="en-US"/>
              <a:pPr/>
              <a:t>‹#›</a:t>
            </a:fld>
            <a:endParaRPr lang="en-US" altLang="en-US"/>
          </a:p>
        </p:txBody>
      </p:sp>
      <p:sp>
        <p:nvSpPr>
          <p:cNvPr id="7" name="Footer Placeholder 4"/>
          <p:cNvSpPr>
            <a:spLocks noGrp="1"/>
          </p:cNvSpPr>
          <p:nvPr>
            <p:ph type="ftr" sz="quarter" idx="12"/>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2138008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p:spPr>
        <p:txBody>
          <a:bodyPr anchor="b">
            <a:normAutofit/>
          </a:bodyPr>
          <a:lstStyle>
            <a:lvl1pPr marL="0" indent="0">
              <a:buNone/>
              <a:defRPr sz="20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68" y="1535113"/>
            <a:ext cx="5389033" cy="639762"/>
          </a:xfrm>
        </p:spPr>
        <p:txBody>
          <a:bodyPr anchor="b">
            <a:normAutofit/>
          </a:bodyPr>
          <a:lstStyle>
            <a:lvl1pPr marL="0" indent="0">
              <a:buNone/>
              <a:defRPr sz="20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1"/>
          <p:cNvSpPr>
            <a:spLocks noGrp="1"/>
          </p:cNvSpPr>
          <p:nvPr>
            <p:ph type="title"/>
          </p:nvPr>
        </p:nvSpPr>
        <p:spPr>
          <a:xfrm>
            <a:off x="623392" y="332656"/>
            <a:ext cx="10972800" cy="648072"/>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
        <p:nvSpPr>
          <p:cNvPr id="7" name="Date Placeholder 3"/>
          <p:cNvSpPr>
            <a:spLocks noGrp="1"/>
          </p:cNvSpPr>
          <p:nvPr>
            <p:ph type="dt" sz="half" idx="10"/>
          </p:nvPr>
        </p:nvSpPr>
        <p:spPr/>
        <p:txBody>
          <a:bodyPr/>
          <a:lstStyle>
            <a:lvl1pPr>
              <a:defRPr/>
            </a:lvl1pPr>
          </a:lstStyle>
          <a:p>
            <a:fld id="{49BC791E-8266-4735-AC9F-3E4580BDF662}" type="datetime1">
              <a:rPr lang="en-US" altLang="en-US" smtClean="0"/>
              <a:pPr/>
              <a:t>02-Oct-19</a:t>
            </a:fld>
            <a:endParaRPr lang="en-US" altLang="en-US"/>
          </a:p>
        </p:txBody>
      </p:sp>
      <p:sp>
        <p:nvSpPr>
          <p:cNvPr id="9" name="Slide Number Placeholder 5"/>
          <p:cNvSpPr>
            <a:spLocks noGrp="1"/>
          </p:cNvSpPr>
          <p:nvPr>
            <p:ph type="sldNum" sz="quarter" idx="12"/>
          </p:nvPr>
        </p:nvSpPr>
        <p:spPr/>
        <p:txBody>
          <a:bodyPr/>
          <a:lstStyle>
            <a:lvl1pPr>
              <a:defRPr/>
            </a:lvl1pPr>
          </a:lstStyle>
          <a:p>
            <a:fld id="{9B52B1A3-7A46-4A1B-939E-E22AFA7D7ADB}" type="slidenum">
              <a:rPr lang="en-US" altLang="en-US"/>
              <a:pPr/>
              <a:t>‹#›</a:t>
            </a:fld>
            <a:endParaRPr lang="en-US" altLang="en-US"/>
          </a:p>
        </p:txBody>
      </p:sp>
      <p:sp>
        <p:nvSpPr>
          <p:cNvPr id="10"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316713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txBox="1">
            <a:spLocks/>
          </p:cNvSpPr>
          <p:nvPr userDrawn="1"/>
        </p:nvSpPr>
        <p:spPr>
          <a:xfrm>
            <a:off x="624417" y="188913"/>
            <a:ext cx="10972800" cy="792162"/>
          </a:xfrm>
          <a:prstGeom prst="roundRect">
            <a:avLst/>
          </a:prstGeom>
          <a:ln>
            <a:solidFill>
              <a:schemeClr val="accent3">
                <a:lumMod val="60000"/>
                <a:lumOff val="40000"/>
              </a:schemeClr>
            </a:solidFill>
          </a:ln>
        </p:spPr>
        <p:txBody>
          <a:bodyPr anchor="ctr">
            <a:normAutofit/>
          </a:bodyPr>
          <a:lstStyle>
            <a:lvl1pPr>
              <a:defRPr sz="2800">
                <a:solidFill>
                  <a:schemeClr val="accent3">
                    <a:lumMod val="75000"/>
                  </a:schemeClr>
                </a:solidFill>
              </a:defRPr>
            </a:lvl1pPr>
          </a:lstStyle>
          <a:p>
            <a:pPr algn="ctr">
              <a:spcBef>
                <a:spcPct val="0"/>
              </a:spcBef>
              <a:defRPr/>
            </a:pPr>
            <a:r>
              <a:rPr lang="en-US" sz="2800">
                <a:solidFill>
                  <a:srgbClr val="9BBB59">
                    <a:lumMod val="75000"/>
                  </a:srgbClr>
                </a:solidFill>
                <a:latin typeface="Trebuchet MS"/>
                <a:ea typeface="ＭＳ Ｐゴシック" panose="020B0600070205080204" pitchFamily="34" charset="-128"/>
              </a:rPr>
              <a:t>Click to edit Master title style</a:t>
            </a:r>
            <a:endParaRPr lang="en-US" sz="2800" dirty="0">
              <a:solidFill>
                <a:srgbClr val="9BBB59">
                  <a:lumMod val="75000"/>
                </a:srgbClr>
              </a:solidFill>
              <a:latin typeface="Trebuchet MS"/>
              <a:ea typeface="ＭＳ Ｐゴシック" panose="020B0600070205080204" pitchFamily="34" charset="-128"/>
            </a:endParaRPr>
          </a:p>
        </p:txBody>
      </p:sp>
      <p:sp>
        <p:nvSpPr>
          <p:cNvPr id="3" name="Date Placeholder 2"/>
          <p:cNvSpPr>
            <a:spLocks noGrp="1"/>
          </p:cNvSpPr>
          <p:nvPr>
            <p:ph type="dt" sz="half" idx="10"/>
          </p:nvPr>
        </p:nvSpPr>
        <p:spPr/>
        <p:txBody>
          <a:bodyPr/>
          <a:lstStyle>
            <a:lvl1pPr>
              <a:defRPr/>
            </a:lvl1pPr>
          </a:lstStyle>
          <a:p>
            <a:fld id="{5B476D52-9E39-49EE-9088-A6EE2D8843C4}" type="datetime1">
              <a:rPr lang="en-US" altLang="en-US" smtClean="0"/>
              <a:pPr/>
              <a:t>02-Oct-19</a:t>
            </a:fld>
            <a:endParaRPr lang="en-US" altLang="en-US"/>
          </a:p>
        </p:txBody>
      </p:sp>
      <p:sp>
        <p:nvSpPr>
          <p:cNvPr id="5" name="Slide Number Placeholder 4"/>
          <p:cNvSpPr>
            <a:spLocks noGrp="1"/>
          </p:cNvSpPr>
          <p:nvPr>
            <p:ph type="sldNum" sz="quarter" idx="12"/>
          </p:nvPr>
        </p:nvSpPr>
        <p:spPr/>
        <p:txBody>
          <a:bodyPr/>
          <a:lstStyle>
            <a:lvl1pPr>
              <a:defRPr/>
            </a:lvl1pPr>
          </a:lstStyle>
          <a:p>
            <a:fld id="{8239CDD4-10E5-446F-9633-96E01BA4EEA1}" type="slidenum">
              <a:rPr lang="en-US" altLang="en-US"/>
              <a:pPr/>
              <a:t>‹#›</a:t>
            </a:fld>
            <a:endParaRPr lang="en-US" altLang="en-US"/>
          </a:p>
        </p:txBody>
      </p:sp>
      <p:sp>
        <p:nvSpPr>
          <p:cNvPr id="6"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2970658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64B28927-91D8-AB43-973D-CC161BA8D2BF}"/>
              </a:ext>
            </a:extLst>
          </p:cNvPr>
          <p:cNvSpPr>
            <a:spLocks noGrp="1"/>
          </p:cNvSpPr>
          <p:nvPr>
            <p:ph type="title"/>
          </p:nvPr>
        </p:nvSpPr>
        <p:spPr>
          <a:xfrm>
            <a:off x="623392" y="332656"/>
            <a:ext cx="8828105" cy="648072"/>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
        <p:nvSpPr>
          <p:cNvPr id="16" name="Picture Placeholder 15">
            <a:extLst>
              <a:ext uri="{FF2B5EF4-FFF2-40B4-BE49-F238E27FC236}">
                <a16:creationId xmlns:a16="http://schemas.microsoft.com/office/drawing/2014/main" id="{446BD431-B720-4740-82BC-63CEACD6EDBD}"/>
              </a:ext>
            </a:extLst>
          </p:cNvPr>
          <p:cNvSpPr>
            <a:spLocks noGrp="1"/>
          </p:cNvSpPr>
          <p:nvPr>
            <p:ph type="pic" sz="quarter" idx="11"/>
          </p:nvPr>
        </p:nvSpPr>
        <p:spPr bwMode="auto">
          <a:xfrm>
            <a:off x="7315200" y="3641725"/>
            <a:ext cx="4876800" cy="3216275"/>
          </a:xfrm>
          <a:custGeom>
            <a:avLst/>
            <a:gdLst>
              <a:gd name="connsiteX0" fmla="*/ 0 w 4876800"/>
              <a:gd name="connsiteY0" fmla="*/ 0 h 3216275"/>
              <a:gd name="connsiteX1" fmla="*/ 4876800 w 4876800"/>
              <a:gd name="connsiteY1" fmla="*/ 0 h 3216275"/>
              <a:gd name="connsiteX2" fmla="*/ 4876800 w 4876800"/>
              <a:gd name="connsiteY2" fmla="*/ 3216275 h 3216275"/>
              <a:gd name="connsiteX3" fmla="*/ 0 w 4876800"/>
              <a:gd name="connsiteY3" fmla="*/ 3216275 h 3216275"/>
              <a:gd name="connsiteX4" fmla="*/ 0 w 4876800"/>
              <a:gd name="connsiteY4" fmla="*/ 0 h 3216275"/>
              <a:gd name="connsiteX0" fmla="*/ 812800 w 4876800"/>
              <a:gd name="connsiteY0" fmla="*/ 7815 h 3216275"/>
              <a:gd name="connsiteX1" fmla="*/ 4876800 w 4876800"/>
              <a:gd name="connsiteY1" fmla="*/ 0 h 3216275"/>
              <a:gd name="connsiteX2" fmla="*/ 4876800 w 4876800"/>
              <a:gd name="connsiteY2" fmla="*/ 3216275 h 3216275"/>
              <a:gd name="connsiteX3" fmla="*/ 0 w 4876800"/>
              <a:gd name="connsiteY3" fmla="*/ 3216275 h 3216275"/>
              <a:gd name="connsiteX4" fmla="*/ 812800 w 4876800"/>
              <a:gd name="connsiteY4" fmla="*/ 7815 h 3216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3216275">
                <a:moveTo>
                  <a:pt x="812800" y="7815"/>
                </a:moveTo>
                <a:lnTo>
                  <a:pt x="4876800" y="0"/>
                </a:lnTo>
                <a:lnTo>
                  <a:pt x="4876800" y="3216275"/>
                </a:lnTo>
                <a:lnTo>
                  <a:pt x="0" y="3216275"/>
                </a:lnTo>
                <a:lnTo>
                  <a:pt x="812800" y="7815"/>
                </a:lnTo>
                <a:close/>
              </a:path>
            </a:pathLst>
          </a:custGeom>
          <a:solidFill>
            <a:schemeClr val="accent3">
              <a:lumMod val="20000"/>
              <a:lumOff val="80000"/>
            </a:schemeClr>
          </a:solidFill>
          <a:ln>
            <a:noFill/>
          </a:ln>
        </p:spPr>
        <p:txBody>
          <a:bodyPr/>
          <a:lstStyle/>
          <a:p>
            <a:endParaRPr lang="en-US"/>
          </a:p>
        </p:txBody>
      </p:sp>
      <p:sp>
        <p:nvSpPr>
          <p:cNvPr id="18" name="Picture Placeholder 17">
            <a:extLst>
              <a:ext uri="{FF2B5EF4-FFF2-40B4-BE49-F238E27FC236}">
                <a16:creationId xmlns:a16="http://schemas.microsoft.com/office/drawing/2014/main" id="{500F8563-4469-5643-BC5E-C67DB6A3B4EB}"/>
              </a:ext>
            </a:extLst>
          </p:cNvPr>
          <p:cNvSpPr>
            <a:spLocks noGrp="1"/>
          </p:cNvSpPr>
          <p:nvPr>
            <p:ph type="pic" sz="quarter" idx="12"/>
          </p:nvPr>
        </p:nvSpPr>
        <p:spPr bwMode="auto">
          <a:xfrm>
            <a:off x="8144117" y="0"/>
            <a:ext cx="4047881" cy="3571631"/>
          </a:xfrm>
          <a:custGeom>
            <a:avLst/>
            <a:gdLst>
              <a:gd name="connsiteX0" fmla="*/ 0 w 4071327"/>
              <a:gd name="connsiteY0" fmla="*/ 0 h 3571631"/>
              <a:gd name="connsiteX1" fmla="*/ 4071327 w 4071327"/>
              <a:gd name="connsiteY1" fmla="*/ 0 h 3571631"/>
              <a:gd name="connsiteX2" fmla="*/ 4071327 w 4071327"/>
              <a:gd name="connsiteY2" fmla="*/ 3571631 h 3571631"/>
              <a:gd name="connsiteX3" fmla="*/ 0 w 4071327"/>
              <a:gd name="connsiteY3" fmla="*/ 3571631 h 3571631"/>
              <a:gd name="connsiteX4" fmla="*/ 0 w 4071327"/>
              <a:gd name="connsiteY4" fmla="*/ 0 h 3571631"/>
              <a:gd name="connsiteX0" fmla="*/ 937846 w 4071327"/>
              <a:gd name="connsiteY0" fmla="*/ 0 h 3571631"/>
              <a:gd name="connsiteX1" fmla="*/ 4071327 w 4071327"/>
              <a:gd name="connsiteY1" fmla="*/ 0 h 3571631"/>
              <a:gd name="connsiteX2" fmla="*/ 4071327 w 4071327"/>
              <a:gd name="connsiteY2" fmla="*/ 3571631 h 3571631"/>
              <a:gd name="connsiteX3" fmla="*/ 0 w 4071327"/>
              <a:gd name="connsiteY3" fmla="*/ 3571631 h 3571631"/>
              <a:gd name="connsiteX4" fmla="*/ 937846 w 4071327"/>
              <a:gd name="connsiteY4" fmla="*/ 0 h 3571631"/>
              <a:gd name="connsiteX0" fmla="*/ 914400 w 4047881"/>
              <a:gd name="connsiteY0" fmla="*/ 0 h 3571631"/>
              <a:gd name="connsiteX1" fmla="*/ 4047881 w 4047881"/>
              <a:gd name="connsiteY1" fmla="*/ 0 h 3571631"/>
              <a:gd name="connsiteX2" fmla="*/ 4047881 w 4047881"/>
              <a:gd name="connsiteY2" fmla="*/ 3571631 h 3571631"/>
              <a:gd name="connsiteX3" fmla="*/ 0 w 4047881"/>
              <a:gd name="connsiteY3" fmla="*/ 3571631 h 3571631"/>
              <a:gd name="connsiteX4" fmla="*/ 914400 w 4047881"/>
              <a:gd name="connsiteY4" fmla="*/ 0 h 3571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47881" h="3571631">
                <a:moveTo>
                  <a:pt x="914400" y="0"/>
                </a:moveTo>
                <a:lnTo>
                  <a:pt x="4047881" y="0"/>
                </a:lnTo>
                <a:lnTo>
                  <a:pt x="4047881" y="3571631"/>
                </a:lnTo>
                <a:lnTo>
                  <a:pt x="0" y="3571631"/>
                </a:lnTo>
                <a:lnTo>
                  <a:pt x="914400" y="0"/>
                </a:lnTo>
                <a:close/>
              </a:path>
            </a:pathLst>
          </a:custGeom>
          <a:solidFill>
            <a:schemeClr val="accent3">
              <a:lumMod val="60000"/>
              <a:lumOff val="40000"/>
            </a:schemeClr>
          </a:solidFill>
          <a:ln>
            <a:noFill/>
          </a:ln>
        </p:spPr>
        <p:txBody>
          <a:bodyPr/>
          <a:lstStyle/>
          <a:p>
            <a:endParaRPr lang="en-US"/>
          </a:p>
        </p:txBody>
      </p:sp>
    </p:spTree>
    <p:extLst>
      <p:ext uri="{BB962C8B-B14F-4D97-AF65-F5344CB8AC3E}">
        <p14:creationId xmlns:p14="http://schemas.microsoft.com/office/powerpoint/2010/main" val="749937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008ECED-7C6B-8445-943A-06B14CC67319}"/>
              </a:ext>
            </a:extLst>
          </p:cNvPr>
          <p:cNvSpPr>
            <a:spLocks noGrp="1"/>
          </p:cNvSpPr>
          <p:nvPr>
            <p:ph type="pic" sz="quarter" idx="10"/>
          </p:nvPr>
        </p:nvSpPr>
        <p:spPr bwMode="auto">
          <a:xfrm>
            <a:off x="7315721" y="-8312"/>
            <a:ext cx="4876280" cy="6866312"/>
          </a:xfrm>
          <a:custGeom>
            <a:avLst/>
            <a:gdLst>
              <a:gd name="connsiteX0" fmla="*/ 0 w 3812251"/>
              <a:gd name="connsiteY0" fmla="*/ 0 h 6858000"/>
              <a:gd name="connsiteX1" fmla="*/ 3812251 w 3812251"/>
              <a:gd name="connsiteY1" fmla="*/ 0 h 6858000"/>
              <a:gd name="connsiteX2" fmla="*/ 3812251 w 3812251"/>
              <a:gd name="connsiteY2" fmla="*/ 6858000 h 6858000"/>
              <a:gd name="connsiteX3" fmla="*/ 0 w 3812251"/>
              <a:gd name="connsiteY3" fmla="*/ 6858000 h 6858000"/>
              <a:gd name="connsiteX4" fmla="*/ 0 w 3812251"/>
              <a:gd name="connsiteY4" fmla="*/ 0 h 6858000"/>
              <a:gd name="connsiteX0" fmla="*/ 1720734 w 5532985"/>
              <a:gd name="connsiteY0" fmla="*/ 0 h 6858000"/>
              <a:gd name="connsiteX1" fmla="*/ 5532985 w 5532985"/>
              <a:gd name="connsiteY1" fmla="*/ 0 h 6858000"/>
              <a:gd name="connsiteX2" fmla="*/ 5532985 w 5532985"/>
              <a:gd name="connsiteY2" fmla="*/ 6858000 h 6858000"/>
              <a:gd name="connsiteX3" fmla="*/ 0 w 5532985"/>
              <a:gd name="connsiteY3" fmla="*/ 6849687 h 6858000"/>
              <a:gd name="connsiteX4" fmla="*/ 1720734 w 5532985"/>
              <a:gd name="connsiteY4" fmla="*/ 0 h 6858000"/>
              <a:gd name="connsiteX0" fmla="*/ 2435628 w 5532985"/>
              <a:gd name="connsiteY0" fmla="*/ 24938 h 6858000"/>
              <a:gd name="connsiteX1" fmla="*/ 5532985 w 5532985"/>
              <a:gd name="connsiteY1" fmla="*/ 0 h 6858000"/>
              <a:gd name="connsiteX2" fmla="*/ 5532985 w 5532985"/>
              <a:gd name="connsiteY2" fmla="*/ 6858000 h 6858000"/>
              <a:gd name="connsiteX3" fmla="*/ 0 w 5532985"/>
              <a:gd name="connsiteY3" fmla="*/ 6849687 h 6858000"/>
              <a:gd name="connsiteX4" fmla="*/ 2435628 w 5532985"/>
              <a:gd name="connsiteY4" fmla="*/ 24938 h 6858000"/>
              <a:gd name="connsiteX0" fmla="*/ 1778923 w 4876280"/>
              <a:gd name="connsiteY0" fmla="*/ 24938 h 6858000"/>
              <a:gd name="connsiteX1" fmla="*/ 4876280 w 4876280"/>
              <a:gd name="connsiteY1" fmla="*/ 0 h 6858000"/>
              <a:gd name="connsiteX2" fmla="*/ 4876280 w 4876280"/>
              <a:gd name="connsiteY2" fmla="*/ 6858000 h 6858000"/>
              <a:gd name="connsiteX3" fmla="*/ 0 w 4876280"/>
              <a:gd name="connsiteY3" fmla="*/ 6849687 h 6858000"/>
              <a:gd name="connsiteX4" fmla="*/ 1778923 w 4876280"/>
              <a:gd name="connsiteY4" fmla="*/ 24938 h 6858000"/>
              <a:gd name="connsiteX0" fmla="*/ 1737359 w 4876280"/>
              <a:gd name="connsiteY0" fmla="*/ 0 h 6866312"/>
              <a:gd name="connsiteX1" fmla="*/ 4876280 w 4876280"/>
              <a:gd name="connsiteY1" fmla="*/ 8312 h 6866312"/>
              <a:gd name="connsiteX2" fmla="*/ 4876280 w 4876280"/>
              <a:gd name="connsiteY2" fmla="*/ 6866312 h 6866312"/>
              <a:gd name="connsiteX3" fmla="*/ 0 w 4876280"/>
              <a:gd name="connsiteY3" fmla="*/ 6857999 h 6866312"/>
              <a:gd name="connsiteX4" fmla="*/ 1737359 w 4876280"/>
              <a:gd name="connsiteY4" fmla="*/ 0 h 6866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280" h="6866312">
                <a:moveTo>
                  <a:pt x="1737359" y="0"/>
                </a:moveTo>
                <a:lnTo>
                  <a:pt x="4876280" y="8312"/>
                </a:lnTo>
                <a:lnTo>
                  <a:pt x="4876280" y="6866312"/>
                </a:lnTo>
                <a:lnTo>
                  <a:pt x="0" y="6857999"/>
                </a:lnTo>
                <a:lnTo>
                  <a:pt x="1737359" y="0"/>
                </a:lnTo>
                <a:close/>
              </a:path>
            </a:pathLst>
          </a:custGeom>
          <a:solidFill>
            <a:schemeClr val="bg1">
              <a:lumMod val="75000"/>
            </a:schemeClr>
          </a:solidFill>
          <a:ln>
            <a:noFill/>
          </a:ln>
        </p:spPr>
        <p:txBody>
          <a:bodyPr/>
          <a:lstStyle/>
          <a:p>
            <a:endParaRPr lang="en-US" dirty="0"/>
          </a:p>
        </p:txBody>
      </p:sp>
    </p:spTree>
    <p:extLst>
      <p:ext uri="{BB962C8B-B14F-4D97-AF65-F5344CB8AC3E}">
        <p14:creationId xmlns:p14="http://schemas.microsoft.com/office/powerpoint/2010/main" val="2523625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148EC57-F297-41D0-81D8-E716D85C86C9}" type="datetime1">
              <a:rPr lang="en-US" altLang="en-US" smtClean="0"/>
              <a:pPr/>
              <a:t>02-Oct-19</a:t>
            </a:fld>
            <a:endParaRPr lang="en-US" altLang="en-US"/>
          </a:p>
        </p:txBody>
      </p:sp>
      <p:sp>
        <p:nvSpPr>
          <p:cNvPr id="4" name="Slide Number Placeholder 5"/>
          <p:cNvSpPr>
            <a:spLocks noGrp="1"/>
          </p:cNvSpPr>
          <p:nvPr>
            <p:ph type="sldNum" sz="quarter" idx="12"/>
          </p:nvPr>
        </p:nvSpPr>
        <p:spPr/>
        <p:txBody>
          <a:bodyPr/>
          <a:lstStyle>
            <a:lvl1pPr>
              <a:defRPr/>
            </a:lvl1pPr>
          </a:lstStyle>
          <a:p>
            <a:fld id="{9916A5A5-520D-40B4-A062-7F2F4AE2E0CC}" type="slidenum">
              <a:rPr lang="en-US" altLang="en-US"/>
              <a:pPr/>
              <a:t>‹#›</a:t>
            </a:fld>
            <a:endParaRPr lang="en-US" altLang="en-US"/>
          </a:p>
        </p:txBody>
      </p:sp>
      <p:sp>
        <p:nvSpPr>
          <p:cNvPr id="5"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2878953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lum/>
          </a:blip>
          <a:srcRect/>
          <a:stretch>
            <a:fillRect/>
          </a:stretch>
        </a:blipFill>
        <a:effectLst/>
      </p:bgPr>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609600" y="0"/>
            <a:ext cx="109728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sp>
        <p:nvSpPr>
          <p:cNvPr id="13315"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Text example</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453189"/>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Georgia" panose="02040502050405020303" pitchFamily="18" charset="0"/>
              </a:defRPr>
            </a:lvl1pPr>
          </a:lstStyle>
          <a:p>
            <a:pPr fontAlgn="base">
              <a:spcBef>
                <a:spcPct val="0"/>
              </a:spcBef>
              <a:spcAft>
                <a:spcPct val="0"/>
              </a:spcAft>
            </a:pPr>
            <a:fld id="{25FC3761-0247-4A0C-9BD5-632166878007}" type="datetime1">
              <a:rPr lang="en-US" altLang="en-US" smtClean="0">
                <a:ea typeface="ＭＳ Ｐゴシック" panose="020B0600070205080204" pitchFamily="34" charset="-128"/>
              </a:rPr>
              <a:pPr fontAlgn="base">
                <a:spcBef>
                  <a:spcPct val="0"/>
                </a:spcBef>
                <a:spcAft>
                  <a:spcPct val="0"/>
                </a:spcAft>
              </a:pPr>
              <a:t>02-Oct-19</a:t>
            </a:fld>
            <a:endParaRPr lang="en-US" altLang="en-US">
              <a:ea typeface="ＭＳ Ｐゴシック" panose="020B0600070205080204" pitchFamily="34" charset="-128"/>
            </a:endParaRPr>
          </a:p>
        </p:txBody>
      </p:sp>
      <p:sp>
        <p:nvSpPr>
          <p:cNvPr id="5" name="Footer Placeholder 4"/>
          <p:cNvSpPr>
            <a:spLocks noGrp="1"/>
          </p:cNvSpPr>
          <p:nvPr>
            <p:ph type="ftr" sz="quarter" idx="3"/>
          </p:nvPr>
        </p:nvSpPr>
        <p:spPr>
          <a:xfrm>
            <a:off x="4165600" y="6453189"/>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mn-lt"/>
                <a:ea typeface="+mn-ea"/>
                <a:cs typeface="+mn-cs"/>
              </a:defRPr>
            </a:lvl1pPr>
          </a:lstStyle>
          <a:p>
            <a:pPr>
              <a:defRPr/>
            </a:pPr>
            <a:r>
              <a:rPr lang="en-US"/>
              <a:t>Sixth Multi-stakeholder Partnership (MSP) meeting  Panama 20-23 June 2016 </a:t>
            </a:r>
          </a:p>
        </p:txBody>
      </p:sp>
      <p:sp>
        <p:nvSpPr>
          <p:cNvPr id="6" name="Slide Number Placeholder 5"/>
          <p:cNvSpPr>
            <a:spLocks noGrp="1"/>
          </p:cNvSpPr>
          <p:nvPr>
            <p:ph type="sldNum" sz="quarter" idx="4"/>
          </p:nvPr>
        </p:nvSpPr>
        <p:spPr>
          <a:xfrm>
            <a:off x="8737600" y="6453189"/>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Georgia" panose="02040502050405020303" pitchFamily="18" charset="0"/>
              </a:defRPr>
            </a:lvl1pPr>
          </a:lstStyle>
          <a:p>
            <a:pPr fontAlgn="base">
              <a:spcBef>
                <a:spcPct val="0"/>
              </a:spcBef>
              <a:spcAft>
                <a:spcPct val="0"/>
              </a:spcAft>
            </a:pPr>
            <a:fld id="{6D054CDD-4CE3-40C0-8AFF-1F5CBDEA0CA1}" type="slidenum">
              <a:rPr lang="en-US" altLang="en-US">
                <a:ea typeface="ＭＳ Ｐゴシック" panose="020B0600070205080204" pitchFamily="34" charset="-128"/>
              </a:rPr>
              <a:pPr fontAlgn="base">
                <a:spcBef>
                  <a:spcPct val="0"/>
                </a:spcBef>
                <a:spcAft>
                  <a:spcPct val="0"/>
                </a:spcAft>
              </a:pPr>
              <a:t>‹#›</a:t>
            </a:fld>
            <a:endParaRPr lang="en-US" altLang="en-US">
              <a:ea typeface="ＭＳ Ｐゴシック" panose="020B0600070205080204" pitchFamily="34" charset="-128"/>
            </a:endParaRPr>
          </a:p>
        </p:txBody>
      </p:sp>
    </p:spTree>
    <p:extLst>
      <p:ext uri="{BB962C8B-B14F-4D97-AF65-F5344CB8AC3E}">
        <p14:creationId xmlns:p14="http://schemas.microsoft.com/office/powerpoint/2010/main" val="379846214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82" r:id="rId7"/>
    <p:sldLayoutId id="2147483683" r:id="rId8"/>
    <p:sldLayoutId id="2147483679" r:id="rId9"/>
    <p:sldLayoutId id="2147483680" r:id="rId10"/>
    <p:sldLayoutId id="2147483681" r:id="rId11"/>
  </p:sldLayoutIdLst>
  <p:hf sldNum="0" hdr="0" dt="0"/>
  <p:txStyles>
    <p:titleStyle>
      <a:lvl1pPr algn="ctr" rtl="0" eaLnBrk="0" fontAlgn="base" hangingPunct="0">
        <a:spcBef>
          <a:spcPct val="0"/>
        </a:spcBef>
        <a:spcAft>
          <a:spcPct val="0"/>
        </a:spcAft>
        <a:defRPr sz="2800" kern="1200">
          <a:solidFill>
            <a:schemeClr val="tx1"/>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p:titleStyle>
    <p:bodyStyle>
      <a:lvl1pPr marL="342900" indent="-342900" algn="l" rtl="0" eaLnBrk="0" fontAlgn="base" hangingPunct="0">
        <a:spcBef>
          <a:spcPct val="20000"/>
        </a:spcBef>
        <a:spcAft>
          <a:spcPct val="0"/>
        </a:spcAft>
        <a:buFont typeface="Courier New" panose="02070309020205020404" pitchFamily="49" charset="0"/>
        <a:buChar char="o"/>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55436" y="5644834"/>
            <a:ext cx="5024175" cy="509890"/>
          </a:xfrm>
          <a:prstGeom prst="rect">
            <a:avLst/>
          </a:prstGeom>
        </p:spPr>
      </p:pic>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1059" y="182951"/>
            <a:ext cx="4532672" cy="940262"/>
          </a:xfrm>
          <a:prstGeom prst="rect">
            <a:avLst/>
          </a:prstGeom>
        </p:spPr>
      </p:pic>
      <p:sp>
        <p:nvSpPr>
          <p:cNvPr id="10" name="Title 1">
            <a:extLst>
              <a:ext uri="{FF2B5EF4-FFF2-40B4-BE49-F238E27FC236}">
                <a16:creationId xmlns:a16="http://schemas.microsoft.com/office/drawing/2014/main" id="{D2396F0F-7857-403D-AC0E-A6B135493E8D}"/>
              </a:ext>
            </a:extLst>
          </p:cNvPr>
          <p:cNvSpPr txBox="1">
            <a:spLocks/>
          </p:cNvSpPr>
          <p:nvPr/>
        </p:nvSpPr>
        <p:spPr bwMode="auto">
          <a:xfrm>
            <a:off x="491710" y="3847781"/>
            <a:ext cx="11208580" cy="1507552"/>
          </a:xfrm>
          <a:prstGeom prst="roundRect">
            <a:avLst/>
          </a:prstGeom>
          <a:solidFill>
            <a:schemeClr val="bg2"/>
          </a:solidFill>
          <a:ln>
            <a:noFill/>
          </a:ln>
        </p:spPr>
        <p:txBody>
          <a:bodyPr anchor="ctr">
            <a:noAutofit/>
          </a:bodyPr>
          <a:lstStyle>
            <a:lvl1pPr algn="ctr" rtl="0" eaLnBrk="0" fontAlgn="base" hangingPunct="0">
              <a:spcBef>
                <a:spcPct val="0"/>
              </a:spcBef>
              <a:spcAft>
                <a:spcPct val="0"/>
              </a:spcAft>
              <a:defRPr sz="2800" kern="1200">
                <a:solidFill>
                  <a:srgbClr val="53672B"/>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pPr algn="l"/>
            <a:r>
              <a:rPr lang="en-GB" sz="2000" b="1" dirty="0"/>
              <a:t>Lightning presentation at a parallel session, 9th Multi-Stakeholder Partnership Meeting of the Global Agenda for Sustainable Livestock, Manhattan, Kansas, 9-12 September 2019</a:t>
            </a:r>
          </a:p>
        </p:txBody>
      </p:sp>
      <p:sp>
        <p:nvSpPr>
          <p:cNvPr id="12" name="Rechteck 2">
            <a:extLst>
              <a:ext uri="{FF2B5EF4-FFF2-40B4-BE49-F238E27FC236}">
                <a16:creationId xmlns:a16="http://schemas.microsoft.com/office/drawing/2014/main" id="{BC8C0300-E2FC-42E2-96CF-F19B6E44341D}"/>
              </a:ext>
            </a:extLst>
          </p:cNvPr>
          <p:cNvSpPr/>
          <p:nvPr/>
        </p:nvSpPr>
        <p:spPr>
          <a:xfrm>
            <a:off x="491710" y="1724123"/>
            <a:ext cx="11187901" cy="2123658"/>
          </a:xfrm>
          <a:prstGeom prst="rect">
            <a:avLst/>
          </a:prstGeom>
        </p:spPr>
        <p:txBody>
          <a:bodyPr wrap="square">
            <a:spAutoFit/>
          </a:bodyPr>
          <a:lstStyle/>
          <a:p>
            <a:r>
              <a:rPr lang="en-GB" sz="2800" dirty="0">
                <a:solidFill>
                  <a:schemeClr val="accent3">
                    <a:lumMod val="75000"/>
                  </a:schemeClr>
                </a:solidFill>
              </a:rPr>
              <a:t>Improving collaboration between research and the private sector to accelerate livestock innovation for sustainability into use: Purina public-private research experiences</a:t>
            </a:r>
          </a:p>
          <a:p>
            <a:endParaRPr lang="en-GB" sz="2800" dirty="0">
              <a:solidFill>
                <a:schemeClr val="accent3">
                  <a:lumMod val="75000"/>
                </a:schemeClr>
              </a:solidFill>
            </a:endParaRPr>
          </a:p>
          <a:p>
            <a:r>
              <a:rPr lang="en-GB" sz="2000" dirty="0">
                <a:solidFill>
                  <a:schemeClr val="accent3">
                    <a:lumMod val="75000"/>
                  </a:schemeClr>
                </a:solidFill>
              </a:rPr>
              <a:t>John Ellenberger, Land O’Lakes</a:t>
            </a:r>
          </a:p>
        </p:txBody>
      </p:sp>
    </p:spTree>
    <p:extLst>
      <p:ext uri="{BB962C8B-B14F-4D97-AF65-F5344CB8AC3E}">
        <p14:creationId xmlns:p14="http://schemas.microsoft.com/office/powerpoint/2010/main" val="1986081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pic>
        <p:nvPicPr>
          <p:cNvPr id="1026" name="Picture 2" descr="Image result for purina logo">
            <a:extLst>
              <a:ext uri="{FF2B5EF4-FFF2-40B4-BE49-F238E27FC236}">
                <a16:creationId xmlns:a16="http://schemas.microsoft.com/office/drawing/2014/main" id="{36FA0C1D-8A6F-4BD2-9C11-419A8F14ED79}"/>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799918" y="2119764"/>
            <a:ext cx="1977887" cy="906565"/>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3AAE44B1-456A-40D7-B1A0-74F6367B0676}"/>
              </a:ext>
            </a:extLst>
          </p:cNvPr>
          <p:cNvSpPr/>
          <p:nvPr/>
        </p:nvSpPr>
        <p:spPr>
          <a:xfrm>
            <a:off x="7813011" y="1224638"/>
            <a:ext cx="3994527" cy="3785652"/>
          </a:xfrm>
          <a:prstGeom prst="rect">
            <a:avLst/>
          </a:prstGeom>
        </p:spPr>
        <p:txBody>
          <a:bodyPr wrap="square">
            <a:spAutoFit/>
          </a:bodyPr>
          <a:lstStyle/>
          <a:p>
            <a:r>
              <a:rPr lang="en-US" sz="2400" dirty="0">
                <a:solidFill>
                  <a:srgbClr val="DA6B26"/>
                </a:solidFill>
                <a:latin typeface="Candara" panose="020E0502030303020204" pitchFamily="34" charset="0"/>
              </a:rPr>
              <a:t>Innovation drives Feed:​</a:t>
            </a:r>
          </a:p>
          <a:p>
            <a:r>
              <a:rPr lang="en-US" dirty="0"/>
              <a:t>​</a:t>
            </a:r>
          </a:p>
          <a:p>
            <a:pPr marL="285750" indent="-285750">
              <a:buClr>
                <a:schemeClr val="bg2">
                  <a:lumMod val="50000"/>
                </a:schemeClr>
              </a:buClr>
              <a:buFont typeface="Wingdings" panose="05000000000000000000" pitchFamily="2" charset="2"/>
              <a:buChar char="§"/>
            </a:pPr>
            <a:r>
              <a:rPr lang="en-US" b="1" dirty="0"/>
              <a:t>90+ PhDs  and DVMs </a:t>
            </a:r>
          </a:p>
          <a:p>
            <a:pPr marL="285750" indent="-285750">
              <a:buClr>
                <a:schemeClr val="bg2">
                  <a:lumMod val="50000"/>
                </a:schemeClr>
              </a:buClr>
              <a:buFont typeface="Wingdings" panose="05000000000000000000" pitchFamily="2" charset="2"/>
              <a:buChar char="§"/>
            </a:pPr>
            <a:endParaRPr lang="en-US" b="1" dirty="0"/>
          </a:p>
          <a:p>
            <a:pPr marL="285750" indent="-285750">
              <a:buClr>
                <a:schemeClr val="bg2">
                  <a:lumMod val="50000"/>
                </a:schemeClr>
              </a:buClr>
              <a:buFont typeface="Wingdings" panose="05000000000000000000" pitchFamily="2" charset="2"/>
              <a:buChar char="§"/>
            </a:pPr>
            <a:r>
              <a:rPr lang="en-US" b="1" dirty="0"/>
              <a:t>95 years of continual animal nutrition research​</a:t>
            </a:r>
          </a:p>
          <a:p>
            <a:pPr marL="285750" indent="-285750">
              <a:buClr>
                <a:schemeClr val="bg2">
                  <a:lumMod val="50000"/>
                </a:schemeClr>
              </a:buClr>
              <a:buFont typeface="Wingdings" panose="05000000000000000000" pitchFamily="2" charset="2"/>
              <a:buChar char="§"/>
            </a:pPr>
            <a:endParaRPr lang="en-US" b="1" dirty="0"/>
          </a:p>
          <a:p>
            <a:pPr marL="285750" indent="-285750">
              <a:buClr>
                <a:schemeClr val="bg2">
                  <a:lumMod val="50000"/>
                </a:schemeClr>
              </a:buClr>
              <a:buFont typeface="Wingdings" panose="05000000000000000000" pitchFamily="2" charset="2"/>
              <a:buChar char="§"/>
            </a:pPr>
            <a:r>
              <a:rPr lang="en-US" b="1" dirty="0"/>
              <a:t>$32+MM investment in our 1,200 acre research farm in past 15 years</a:t>
            </a:r>
          </a:p>
          <a:p>
            <a:pPr marL="285750" indent="-285750">
              <a:buClr>
                <a:schemeClr val="bg2">
                  <a:lumMod val="50000"/>
                </a:schemeClr>
              </a:buClr>
              <a:buFont typeface="Wingdings" panose="05000000000000000000" pitchFamily="2" charset="2"/>
              <a:buChar char="§"/>
            </a:pPr>
            <a:endParaRPr lang="en-US" b="1" dirty="0"/>
          </a:p>
          <a:p>
            <a:pPr marL="285750" indent="-285750">
              <a:buClr>
                <a:schemeClr val="bg2">
                  <a:lumMod val="50000"/>
                </a:schemeClr>
              </a:buClr>
              <a:buFont typeface="Wingdings" panose="05000000000000000000" pitchFamily="2" charset="2"/>
              <a:buChar char="§"/>
            </a:pPr>
            <a:r>
              <a:rPr lang="en-US" b="1" dirty="0"/>
              <a:t>20,000+ nutrition research studies​</a:t>
            </a:r>
          </a:p>
          <a:p>
            <a:pPr marL="285750" indent="-285750">
              <a:buClr>
                <a:schemeClr val="bg2">
                  <a:lumMod val="50000"/>
                </a:schemeClr>
              </a:buClr>
              <a:buFont typeface="Wingdings" panose="05000000000000000000" pitchFamily="2" charset="2"/>
              <a:buChar char="§"/>
            </a:pPr>
            <a:endParaRPr lang="en-US" b="1" dirty="0"/>
          </a:p>
          <a:p>
            <a:pPr marL="285750" indent="-285750">
              <a:buClr>
                <a:schemeClr val="bg2">
                  <a:lumMod val="50000"/>
                </a:schemeClr>
              </a:buClr>
              <a:buFont typeface="Wingdings" panose="05000000000000000000" pitchFamily="2" charset="2"/>
              <a:buChar char="§"/>
            </a:pPr>
            <a:r>
              <a:rPr lang="en-US" b="1" dirty="0"/>
              <a:t>More than 130 patents granted</a:t>
            </a:r>
          </a:p>
        </p:txBody>
      </p:sp>
      <p:sp>
        <p:nvSpPr>
          <p:cNvPr id="20" name="TextBox 19">
            <a:extLst>
              <a:ext uri="{FF2B5EF4-FFF2-40B4-BE49-F238E27FC236}">
                <a16:creationId xmlns:a16="http://schemas.microsoft.com/office/drawing/2014/main" id="{3FA9DE58-CB5A-43E7-B43E-B0CA18E4CF99}"/>
              </a:ext>
            </a:extLst>
          </p:cNvPr>
          <p:cNvSpPr txBox="1"/>
          <p:nvPr/>
        </p:nvSpPr>
        <p:spPr>
          <a:xfrm>
            <a:off x="662758" y="3400304"/>
            <a:ext cx="7010251" cy="1846659"/>
          </a:xfrm>
          <a:prstGeom prst="rect">
            <a:avLst/>
          </a:prstGeom>
          <a:noFill/>
        </p:spPr>
        <p:txBody>
          <a:bodyPr wrap="square" rtlCol="0">
            <a:spAutoFit/>
          </a:bodyPr>
          <a:lstStyle/>
          <a:p>
            <a:r>
              <a:rPr lang="en-US" sz="2400" dirty="0">
                <a:solidFill>
                  <a:srgbClr val="DA6B26"/>
                </a:solidFill>
              </a:rPr>
              <a:t>Purina uses basic research from the public-sector to support it’s new product research.</a:t>
            </a:r>
          </a:p>
          <a:p>
            <a:endParaRPr lang="en-US" dirty="0">
              <a:solidFill>
                <a:srgbClr val="DA6B26"/>
              </a:solidFill>
            </a:endParaRPr>
          </a:p>
          <a:p>
            <a:r>
              <a:rPr lang="en-US" sz="2400" dirty="0">
                <a:solidFill>
                  <a:srgbClr val="DA6B26"/>
                </a:solidFill>
              </a:rPr>
              <a:t>Bidco Land O’Lakes uses the “know-how” from Purina research to develop products for the Kenyan market</a:t>
            </a:r>
          </a:p>
        </p:txBody>
      </p:sp>
      <p:grpSp>
        <p:nvGrpSpPr>
          <p:cNvPr id="26" name="Group 25">
            <a:extLst>
              <a:ext uri="{FF2B5EF4-FFF2-40B4-BE49-F238E27FC236}">
                <a16:creationId xmlns:a16="http://schemas.microsoft.com/office/drawing/2014/main" id="{AF38ABAF-9354-4D09-9ACF-C06F59F7260A}"/>
              </a:ext>
            </a:extLst>
          </p:cNvPr>
          <p:cNvGrpSpPr/>
          <p:nvPr/>
        </p:nvGrpSpPr>
        <p:grpSpPr>
          <a:xfrm>
            <a:off x="0" y="0"/>
            <a:ext cx="12192000" cy="950299"/>
            <a:chOff x="0" y="0"/>
            <a:chExt cx="12192000" cy="950299"/>
          </a:xfrm>
        </p:grpSpPr>
        <p:pic>
          <p:nvPicPr>
            <p:cNvPr id="27" name="Picture 26">
              <a:extLst>
                <a:ext uri="{FF2B5EF4-FFF2-40B4-BE49-F238E27FC236}">
                  <a16:creationId xmlns:a16="http://schemas.microsoft.com/office/drawing/2014/main" id="{04B00976-B4AF-4F9C-A5E6-59A6C9CFD16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922860" y="0"/>
              <a:ext cx="4269140" cy="950298"/>
            </a:xfrm>
            <a:prstGeom prst="rect">
              <a:avLst/>
            </a:prstGeom>
          </p:spPr>
        </p:pic>
        <p:pic>
          <p:nvPicPr>
            <p:cNvPr id="28" name="Picture 27">
              <a:extLst>
                <a:ext uri="{FF2B5EF4-FFF2-40B4-BE49-F238E27FC236}">
                  <a16:creationId xmlns:a16="http://schemas.microsoft.com/office/drawing/2014/main" id="{54FC19C2-0D60-415A-92DE-9F4D04DBCD1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1"/>
              <a:ext cx="7922860" cy="950298"/>
            </a:xfrm>
            <a:prstGeom prst="rect">
              <a:avLst/>
            </a:prstGeom>
          </p:spPr>
        </p:pic>
      </p:grpSp>
      <p:sp>
        <p:nvSpPr>
          <p:cNvPr id="2" name="TextBox 1">
            <a:extLst>
              <a:ext uri="{FF2B5EF4-FFF2-40B4-BE49-F238E27FC236}">
                <a16:creationId xmlns:a16="http://schemas.microsoft.com/office/drawing/2014/main" id="{E2826103-653D-4C21-980D-8ED5DC398B56}"/>
              </a:ext>
            </a:extLst>
          </p:cNvPr>
          <p:cNvSpPr txBox="1"/>
          <p:nvPr/>
        </p:nvSpPr>
        <p:spPr>
          <a:xfrm>
            <a:off x="662758" y="1180020"/>
            <a:ext cx="7150253" cy="584775"/>
          </a:xfrm>
          <a:prstGeom prst="rect">
            <a:avLst/>
          </a:prstGeom>
          <a:noFill/>
        </p:spPr>
        <p:txBody>
          <a:bodyPr wrap="square" rtlCol="0">
            <a:spAutoFit/>
          </a:bodyPr>
          <a:lstStyle/>
          <a:p>
            <a:r>
              <a:rPr lang="en-US" sz="3200" dirty="0">
                <a:solidFill>
                  <a:srgbClr val="53672B"/>
                </a:solidFill>
                <a:latin typeface="Candara" panose="020E0502030303020204" pitchFamily="34" charset="0"/>
              </a:rPr>
              <a:t>Public-Private Research That Worked</a:t>
            </a:r>
          </a:p>
        </p:txBody>
      </p:sp>
      <p:sp>
        <p:nvSpPr>
          <p:cNvPr id="3" name="TextBox 2">
            <a:extLst>
              <a:ext uri="{FF2B5EF4-FFF2-40B4-BE49-F238E27FC236}">
                <a16:creationId xmlns:a16="http://schemas.microsoft.com/office/drawing/2014/main" id="{9526AE49-99A6-4702-9F81-AFA9277E32B1}"/>
              </a:ext>
            </a:extLst>
          </p:cNvPr>
          <p:cNvSpPr txBox="1"/>
          <p:nvPr/>
        </p:nvSpPr>
        <p:spPr>
          <a:xfrm>
            <a:off x="4167883" y="2072222"/>
            <a:ext cx="2926080" cy="954107"/>
          </a:xfrm>
          <a:prstGeom prst="rect">
            <a:avLst/>
          </a:prstGeom>
          <a:noFill/>
        </p:spPr>
        <p:txBody>
          <a:bodyPr wrap="square" rtlCol="0">
            <a:spAutoFit/>
          </a:bodyPr>
          <a:lstStyle/>
          <a:p>
            <a:r>
              <a:rPr lang="en-US" sz="2800" dirty="0">
                <a:latin typeface="Copperplate Gothic Bold" panose="020E0705020206020404" pitchFamily="34" charset="0"/>
              </a:rPr>
              <a:t>Land-Grant Universities</a:t>
            </a:r>
          </a:p>
        </p:txBody>
      </p:sp>
      <p:sp>
        <p:nvSpPr>
          <p:cNvPr id="5" name="TextBox 4">
            <a:extLst>
              <a:ext uri="{FF2B5EF4-FFF2-40B4-BE49-F238E27FC236}">
                <a16:creationId xmlns:a16="http://schemas.microsoft.com/office/drawing/2014/main" id="{8C7908C6-510D-45D4-9E0F-B4F6B076610D}"/>
              </a:ext>
            </a:extLst>
          </p:cNvPr>
          <p:cNvSpPr txBox="1"/>
          <p:nvPr/>
        </p:nvSpPr>
        <p:spPr>
          <a:xfrm>
            <a:off x="3035516" y="2251256"/>
            <a:ext cx="922673" cy="584775"/>
          </a:xfrm>
          <a:prstGeom prst="rect">
            <a:avLst/>
          </a:prstGeom>
          <a:noFill/>
        </p:spPr>
        <p:txBody>
          <a:bodyPr wrap="square" rtlCol="0">
            <a:spAutoFit/>
          </a:bodyPr>
          <a:lstStyle/>
          <a:p>
            <a:r>
              <a:rPr lang="en-US" sz="3200" dirty="0"/>
              <a:t>&amp;</a:t>
            </a:r>
          </a:p>
        </p:txBody>
      </p:sp>
      <p:pic>
        <p:nvPicPr>
          <p:cNvPr id="12" name="Picture 11">
            <a:extLst>
              <a:ext uri="{FF2B5EF4-FFF2-40B4-BE49-F238E27FC236}">
                <a16:creationId xmlns:a16="http://schemas.microsoft.com/office/drawing/2014/main" id="{947FD0D5-5914-4ED9-B3B5-35E48D84A20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813011" y="5542469"/>
            <a:ext cx="4124222" cy="1181608"/>
          </a:xfrm>
          <a:prstGeom prst="rect">
            <a:avLst/>
          </a:prstGeom>
        </p:spPr>
      </p:pic>
    </p:spTree>
    <p:extLst>
      <p:ext uri="{BB962C8B-B14F-4D97-AF65-F5344CB8AC3E}">
        <p14:creationId xmlns:p14="http://schemas.microsoft.com/office/powerpoint/2010/main" val="441141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pic>
        <p:nvPicPr>
          <p:cNvPr id="7" name="Picture 6">
            <a:extLst>
              <a:ext uri="{FF2B5EF4-FFF2-40B4-BE49-F238E27FC236}">
                <a16:creationId xmlns:a16="http://schemas.microsoft.com/office/drawing/2014/main" id="{23B94548-74F0-41C0-9E71-7D5DFD1C6D9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950976"/>
          </a:xfrm>
          <a:prstGeom prst="rect">
            <a:avLst/>
          </a:prstGeom>
        </p:spPr>
      </p:pic>
      <p:pic>
        <p:nvPicPr>
          <p:cNvPr id="8" name="Picture 7">
            <a:extLst>
              <a:ext uri="{FF2B5EF4-FFF2-40B4-BE49-F238E27FC236}">
                <a16:creationId xmlns:a16="http://schemas.microsoft.com/office/drawing/2014/main" id="{7CDFAEED-BF0B-4EC0-A616-DC2F96A17F7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275299" y="2338720"/>
            <a:ext cx="2611901" cy="3654575"/>
          </a:xfrm>
          <a:prstGeom prst="rect">
            <a:avLst/>
          </a:prstGeom>
        </p:spPr>
      </p:pic>
      <p:sp>
        <p:nvSpPr>
          <p:cNvPr id="9" name="Rectangle 8">
            <a:extLst>
              <a:ext uri="{FF2B5EF4-FFF2-40B4-BE49-F238E27FC236}">
                <a16:creationId xmlns:a16="http://schemas.microsoft.com/office/drawing/2014/main" id="{6445A765-58DB-47C1-A5BB-475578ECB4CD}"/>
              </a:ext>
            </a:extLst>
          </p:cNvPr>
          <p:cNvSpPr/>
          <p:nvPr/>
        </p:nvSpPr>
        <p:spPr>
          <a:xfrm>
            <a:off x="1052288" y="1088685"/>
            <a:ext cx="8223011" cy="1077218"/>
          </a:xfrm>
          <a:prstGeom prst="rect">
            <a:avLst/>
          </a:prstGeom>
        </p:spPr>
        <p:txBody>
          <a:bodyPr wrap="square">
            <a:spAutoFit/>
          </a:bodyPr>
          <a:lstStyle/>
          <a:p>
            <a:r>
              <a:rPr lang="en-US" sz="3200" b="1" dirty="0">
                <a:solidFill>
                  <a:srgbClr val="225056"/>
                </a:solidFill>
                <a:latin typeface="Candara" panose="020E0502030303020204" pitchFamily="34" charset="0"/>
              </a:rPr>
              <a:t>Introducing a new Calf Starter to the Kenyan Market</a:t>
            </a:r>
            <a:endParaRPr lang="en-US" sz="3200" dirty="0">
              <a:latin typeface="Candara" panose="020E0502030303020204" pitchFamily="34" charset="0"/>
            </a:endParaRPr>
          </a:p>
        </p:txBody>
      </p:sp>
      <p:sp>
        <p:nvSpPr>
          <p:cNvPr id="16" name="Rectangle 15">
            <a:extLst>
              <a:ext uri="{FF2B5EF4-FFF2-40B4-BE49-F238E27FC236}">
                <a16:creationId xmlns:a16="http://schemas.microsoft.com/office/drawing/2014/main" id="{BB7EACEA-A477-4313-8BF1-2ECE57F2C0D2}"/>
              </a:ext>
            </a:extLst>
          </p:cNvPr>
          <p:cNvSpPr/>
          <p:nvPr/>
        </p:nvSpPr>
        <p:spPr>
          <a:xfrm>
            <a:off x="785191" y="4166007"/>
            <a:ext cx="6096000" cy="1138773"/>
          </a:xfrm>
          <a:prstGeom prst="rect">
            <a:avLst/>
          </a:prstGeom>
        </p:spPr>
        <p:txBody>
          <a:bodyPr>
            <a:spAutoFit/>
          </a:bodyPr>
          <a:lstStyle/>
          <a:p>
            <a:r>
              <a:rPr lang="en-US" sz="2800" b="1" dirty="0">
                <a:solidFill>
                  <a:srgbClr val="DA6B26"/>
                </a:solidFill>
                <a:latin typeface="Candara" panose="020E0502030303020204" pitchFamily="34" charset="0"/>
              </a:rPr>
              <a:t>Education accompanies the Products</a:t>
            </a:r>
          </a:p>
          <a:p>
            <a:pPr marL="285750" indent="-285750">
              <a:buFontTx/>
              <a:buChar char="-"/>
            </a:pPr>
            <a:r>
              <a:rPr lang="en-US" sz="2000" dirty="0"/>
              <a:t>How to use the products</a:t>
            </a:r>
          </a:p>
          <a:p>
            <a:pPr marL="285750" indent="-285750">
              <a:buFontTx/>
              <a:buChar char="-"/>
            </a:pPr>
            <a:r>
              <a:rPr lang="en-US" sz="2000" dirty="0"/>
              <a:t>How to manage the animals that use the products</a:t>
            </a:r>
          </a:p>
        </p:txBody>
      </p:sp>
      <p:sp>
        <p:nvSpPr>
          <p:cNvPr id="11" name="Rectangle 10">
            <a:extLst>
              <a:ext uri="{FF2B5EF4-FFF2-40B4-BE49-F238E27FC236}">
                <a16:creationId xmlns:a16="http://schemas.microsoft.com/office/drawing/2014/main" id="{AAA7928F-061C-4334-B276-81B993CCBB76}"/>
              </a:ext>
            </a:extLst>
          </p:cNvPr>
          <p:cNvSpPr/>
          <p:nvPr/>
        </p:nvSpPr>
        <p:spPr>
          <a:xfrm>
            <a:off x="785191" y="2632358"/>
            <a:ext cx="8348870" cy="1446550"/>
          </a:xfrm>
          <a:prstGeom prst="rect">
            <a:avLst/>
          </a:prstGeom>
        </p:spPr>
        <p:txBody>
          <a:bodyPr wrap="square">
            <a:spAutoFit/>
          </a:bodyPr>
          <a:lstStyle/>
          <a:p>
            <a:r>
              <a:rPr lang="en-US" sz="2800" b="1" dirty="0">
                <a:solidFill>
                  <a:srgbClr val="DA6B26"/>
                </a:solidFill>
                <a:latin typeface="Candara" panose="020E0502030303020204" pitchFamily="34" charset="0"/>
              </a:rPr>
              <a:t>At Purina, we’re always asking…</a:t>
            </a:r>
          </a:p>
          <a:p>
            <a:pPr marL="285750" indent="-285750">
              <a:buFontTx/>
              <a:buChar char="-"/>
            </a:pPr>
            <a:r>
              <a:rPr lang="en-US" sz="2000" dirty="0"/>
              <a:t>What is reasonable?  Matching the needs to the local level of management</a:t>
            </a:r>
          </a:p>
          <a:p>
            <a:pPr marL="285750" indent="-285750">
              <a:buFontTx/>
              <a:buChar char="-"/>
            </a:pPr>
            <a:r>
              <a:rPr lang="en-US" sz="2000" dirty="0"/>
              <a:t>What economic returns will this innovation provide to a farmer?</a:t>
            </a:r>
          </a:p>
          <a:p>
            <a:pPr marL="285750" indent="-285750">
              <a:buFontTx/>
              <a:buChar char="-"/>
            </a:pPr>
            <a:r>
              <a:rPr lang="en-US" sz="2000" dirty="0"/>
              <a:t>How can we deliver consistent formulation at the lowest price?</a:t>
            </a:r>
          </a:p>
        </p:txBody>
      </p:sp>
    </p:spTree>
    <p:extLst>
      <p:ext uri="{BB962C8B-B14F-4D97-AF65-F5344CB8AC3E}">
        <p14:creationId xmlns:p14="http://schemas.microsoft.com/office/powerpoint/2010/main" val="3724949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pic>
        <p:nvPicPr>
          <p:cNvPr id="5" name="Picture 4">
            <a:extLst>
              <a:ext uri="{FF2B5EF4-FFF2-40B4-BE49-F238E27FC236}">
                <a16:creationId xmlns:a16="http://schemas.microsoft.com/office/drawing/2014/main" id="{E7295A68-8A16-4C68-AB63-8FC28096612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950976"/>
          </a:xfrm>
          <a:prstGeom prst="rect">
            <a:avLst/>
          </a:prstGeom>
        </p:spPr>
      </p:pic>
      <p:sp>
        <p:nvSpPr>
          <p:cNvPr id="7" name="TextBox 6">
            <a:extLst>
              <a:ext uri="{FF2B5EF4-FFF2-40B4-BE49-F238E27FC236}">
                <a16:creationId xmlns:a16="http://schemas.microsoft.com/office/drawing/2014/main" id="{B35761E5-98FF-470E-80A7-42AAF426E36F}"/>
              </a:ext>
            </a:extLst>
          </p:cNvPr>
          <p:cNvSpPr txBox="1"/>
          <p:nvPr/>
        </p:nvSpPr>
        <p:spPr>
          <a:xfrm>
            <a:off x="441148" y="2572934"/>
            <a:ext cx="3066077" cy="523220"/>
          </a:xfrm>
          <a:prstGeom prst="rect">
            <a:avLst/>
          </a:prstGeom>
          <a:noFill/>
        </p:spPr>
        <p:txBody>
          <a:bodyPr wrap="square" rtlCol="0">
            <a:spAutoFit/>
          </a:bodyPr>
          <a:lstStyle/>
          <a:p>
            <a:r>
              <a:rPr lang="en-US" sz="2800" dirty="0">
                <a:solidFill>
                  <a:srgbClr val="DA6B26"/>
                </a:solidFill>
                <a:latin typeface="Candara" panose="020E0502030303020204" pitchFamily="34" charset="0"/>
              </a:rPr>
              <a:t>Extension Struggle</a:t>
            </a:r>
          </a:p>
        </p:txBody>
      </p:sp>
      <p:sp>
        <p:nvSpPr>
          <p:cNvPr id="8" name="TextBox 7">
            <a:extLst>
              <a:ext uri="{FF2B5EF4-FFF2-40B4-BE49-F238E27FC236}">
                <a16:creationId xmlns:a16="http://schemas.microsoft.com/office/drawing/2014/main" id="{0A8B7D18-ABFB-4180-9B42-32E2887DEBE2}"/>
              </a:ext>
            </a:extLst>
          </p:cNvPr>
          <p:cNvSpPr txBox="1"/>
          <p:nvPr/>
        </p:nvSpPr>
        <p:spPr>
          <a:xfrm>
            <a:off x="3673263" y="2367549"/>
            <a:ext cx="3332746" cy="1323439"/>
          </a:xfrm>
          <a:prstGeom prst="rect">
            <a:avLst/>
          </a:prstGeom>
          <a:noFill/>
        </p:spPr>
        <p:txBody>
          <a:bodyPr wrap="square" rtlCol="0">
            <a:spAutoFit/>
          </a:bodyPr>
          <a:lstStyle/>
          <a:p>
            <a:r>
              <a:rPr lang="en-US" sz="2000" dirty="0"/>
              <a:t>Often a lack of government funding to support extension activities are the cause.</a:t>
            </a:r>
          </a:p>
          <a:p>
            <a:endParaRPr lang="en-US" sz="2000" dirty="0"/>
          </a:p>
        </p:txBody>
      </p:sp>
      <p:pic>
        <p:nvPicPr>
          <p:cNvPr id="9" name="Picture 8">
            <a:extLst>
              <a:ext uri="{FF2B5EF4-FFF2-40B4-BE49-F238E27FC236}">
                <a16:creationId xmlns:a16="http://schemas.microsoft.com/office/drawing/2014/main" id="{2875826A-4F27-4375-9C6C-E548C8C91CE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67819" y="3206515"/>
            <a:ext cx="3996176" cy="2597515"/>
          </a:xfrm>
          <a:prstGeom prst="rect">
            <a:avLst/>
          </a:prstGeom>
        </p:spPr>
      </p:pic>
      <p:sp>
        <p:nvSpPr>
          <p:cNvPr id="10" name="TextBox 9">
            <a:extLst>
              <a:ext uri="{FF2B5EF4-FFF2-40B4-BE49-F238E27FC236}">
                <a16:creationId xmlns:a16="http://schemas.microsoft.com/office/drawing/2014/main" id="{83912222-8BF6-4C40-A52F-31A63B805146}"/>
              </a:ext>
            </a:extLst>
          </p:cNvPr>
          <p:cNvSpPr txBox="1"/>
          <p:nvPr/>
        </p:nvSpPr>
        <p:spPr>
          <a:xfrm>
            <a:off x="9686279" y="2621740"/>
            <a:ext cx="2177716" cy="584775"/>
          </a:xfrm>
          <a:prstGeom prst="rect">
            <a:avLst/>
          </a:prstGeom>
          <a:noFill/>
        </p:spPr>
        <p:txBody>
          <a:bodyPr wrap="square" rtlCol="0">
            <a:spAutoFit/>
          </a:bodyPr>
          <a:lstStyle/>
          <a:p>
            <a:r>
              <a:rPr lang="en-US" sz="3200" b="1" dirty="0">
                <a:solidFill>
                  <a:srgbClr val="00B1AD"/>
                </a:solidFill>
                <a:latin typeface="Rockwell Nova" panose="02060503020205020403" pitchFamily="18" charset="0"/>
              </a:rPr>
              <a:t>WATER !</a:t>
            </a:r>
          </a:p>
        </p:txBody>
      </p:sp>
      <p:sp>
        <p:nvSpPr>
          <p:cNvPr id="13" name="TextBox 12">
            <a:extLst>
              <a:ext uri="{FF2B5EF4-FFF2-40B4-BE49-F238E27FC236}">
                <a16:creationId xmlns:a16="http://schemas.microsoft.com/office/drawing/2014/main" id="{660DAAE6-466D-4274-A399-9BCAC5D67AA6}"/>
              </a:ext>
            </a:extLst>
          </p:cNvPr>
          <p:cNvSpPr txBox="1"/>
          <p:nvPr/>
        </p:nvSpPr>
        <p:spPr>
          <a:xfrm>
            <a:off x="894536" y="1094682"/>
            <a:ext cx="10029278" cy="584775"/>
          </a:xfrm>
          <a:prstGeom prst="rect">
            <a:avLst/>
          </a:prstGeom>
          <a:noFill/>
        </p:spPr>
        <p:txBody>
          <a:bodyPr wrap="square" rtlCol="0">
            <a:spAutoFit/>
          </a:bodyPr>
          <a:lstStyle/>
          <a:p>
            <a:r>
              <a:rPr lang="en-US" sz="3200" dirty="0">
                <a:solidFill>
                  <a:srgbClr val="53672B"/>
                </a:solidFill>
                <a:latin typeface="Candara" panose="020E0502030303020204" pitchFamily="34" charset="0"/>
              </a:rPr>
              <a:t>Public-Private Roles That Don’t Work as Well</a:t>
            </a:r>
          </a:p>
        </p:txBody>
      </p:sp>
      <p:sp>
        <p:nvSpPr>
          <p:cNvPr id="2" name="TextBox 1">
            <a:extLst>
              <a:ext uri="{FF2B5EF4-FFF2-40B4-BE49-F238E27FC236}">
                <a16:creationId xmlns:a16="http://schemas.microsoft.com/office/drawing/2014/main" id="{2F7A28E1-725E-4CFE-82C7-40B485D8E1DF}"/>
              </a:ext>
            </a:extLst>
          </p:cNvPr>
          <p:cNvSpPr txBox="1"/>
          <p:nvPr/>
        </p:nvSpPr>
        <p:spPr>
          <a:xfrm>
            <a:off x="894536" y="4065814"/>
            <a:ext cx="5832835" cy="1200329"/>
          </a:xfrm>
          <a:prstGeom prst="rect">
            <a:avLst/>
          </a:prstGeom>
          <a:noFill/>
        </p:spPr>
        <p:txBody>
          <a:bodyPr wrap="square" rtlCol="0">
            <a:spAutoFit/>
          </a:bodyPr>
          <a:lstStyle/>
          <a:p>
            <a:r>
              <a:rPr lang="en-US" dirty="0"/>
              <a:t>Other Public Sector Roles that need attention</a:t>
            </a:r>
          </a:p>
          <a:p>
            <a:pPr marL="285750" indent="-285750">
              <a:buFontTx/>
              <a:buChar char="-"/>
            </a:pPr>
            <a:r>
              <a:rPr lang="en-US" dirty="0"/>
              <a:t>Development of support infrastructure (Water points)</a:t>
            </a:r>
          </a:p>
          <a:p>
            <a:pPr marL="285750" indent="-285750">
              <a:buFontTx/>
              <a:buChar char="-"/>
            </a:pPr>
            <a:r>
              <a:rPr lang="en-US" dirty="0"/>
              <a:t>Market facilities</a:t>
            </a:r>
          </a:p>
          <a:p>
            <a:pPr marL="285750" indent="-285750">
              <a:buFontTx/>
              <a:buChar char="-"/>
            </a:pPr>
            <a:r>
              <a:rPr lang="en-US" dirty="0"/>
              <a:t>Water and power utilities for value-added processing</a:t>
            </a:r>
          </a:p>
        </p:txBody>
      </p:sp>
    </p:spTree>
    <p:extLst>
      <p:ext uri="{BB962C8B-B14F-4D97-AF65-F5344CB8AC3E}">
        <p14:creationId xmlns:p14="http://schemas.microsoft.com/office/powerpoint/2010/main" val="1007396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pic>
        <p:nvPicPr>
          <p:cNvPr id="5" name="Picture 4">
            <a:extLst>
              <a:ext uri="{FF2B5EF4-FFF2-40B4-BE49-F238E27FC236}">
                <a16:creationId xmlns:a16="http://schemas.microsoft.com/office/drawing/2014/main" id="{AC0AF455-C031-4659-849A-0BE06E8E2E4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950976"/>
          </a:xfrm>
          <a:prstGeom prst="rect">
            <a:avLst/>
          </a:prstGeom>
        </p:spPr>
      </p:pic>
      <p:sp>
        <p:nvSpPr>
          <p:cNvPr id="6" name="Rectangle 5">
            <a:extLst>
              <a:ext uri="{FF2B5EF4-FFF2-40B4-BE49-F238E27FC236}">
                <a16:creationId xmlns:a16="http://schemas.microsoft.com/office/drawing/2014/main" id="{F6BFB44C-AFA7-478B-9C16-E32196567F73}"/>
              </a:ext>
            </a:extLst>
          </p:cNvPr>
          <p:cNvSpPr/>
          <p:nvPr/>
        </p:nvSpPr>
        <p:spPr>
          <a:xfrm>
            <a:off x="5971237" y="1172402"/>
            <a:ext cx="5916556" cy="1323439"/>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4000" b="1" dirty="0">
                <a:ln/>
                <a:solidFill>
                  <a:srgbClr val="749882"/>
                </a:solidFill>
              </a:rPr>
              <a:t>Next Steps to Support</a:t>
            </a:r>
          </a:p>
          <a:p>
            <a:pPr algn="ctr"/>
            <a:r>
              <a:rPr lang="en-US" sz="4000" b="1" dirty="0">
                <a:ln/>
                <a:solidFill>
                  <a:srgbClr val="749882"/>
                </a:solidFill>
              </a:rPr>
              <a:t>Public-Private Partnerships</a:t>
            </a:r>
          </a:p>
        </p:txBody>
      </p:sp>
      <p:sp>
        <p:nvSpPr>
          <p:cNvPr id="11" name="TextBox 10">
            <a:extLst>
              <a:ext uri="{FF2B5EF4-FFF2-40B4-BE49-F238E27FC236}">
                <a16:creationId xmlns:a16="http://schemas.microsoft.com/office/drawing/2014/main" id="{5CE2AE19-69DC-4743-B5FE-A5A55D0D568E}"/>
              </a:ext>
            </a:extLst>
          </p:cNvPr>
          <p:cNvSpPr txBox="1"/>
          <p:nvPr/>
        </p:nvSpPr>
        <p:spPr>
          <a:xfrm>
            <a:off x="1179164" y="2632398"/>
            <a:ext cx="9584146" cy="2739211"/>
          </a:xfrm>
          <a:prstGeom prst="rect">
            <a:avLst/>
          </a:prstGeom>
          <a:noFill/>
        </p:spPr>
        <p:txBody>
          <a:bodyPr wrap="square" rtlCol="0">
            <a:spAutoFit/>
          </a:bodyPr>
          <a:lstStyle/>
          <a:p>
            <a:r>
              <a:rPr lang="en-US" sz="2400" dirty="0">
                <a:latin typeface="Candara" panose="020E0502030303020204" pitchFamily="34" charset="0"/>
              </a:rPr>
              <a:t>The Livestock sector and the resulting </a:t>
            </a:r>
            <a:r>
              <a:rPr lang="en-US" sz="2800" dirty="0">
                <a:solidFill>
                  <a:srgbClr val="DA6B26"/>
                </a:solidFill>
                <a:latin typeface="Candara" panose="020E0502030303020204" pitchFamily="34" charset="0"/>
              </a:rPr>
              <a:t>Animal Source Foods </a:t>
            </a:r>
            <a:r>
              <a:rPr lang="en-US" sz="2400" dirty="0">
                <a:latin typeface="Candara" panose="020E0502030303020204" pitchFamily="34" charset="0"/>
              </a:rPr>
              <a:t>is complementary to the priorities of many donor agencies and national governments</a:t>
            </a:r>
          </a:p>
          <a:p>
            <a:endParaRPr lang="en-US" sz="2400" dirty="0">
              <a:latin typeface="Candara" panose="020E0502030303020204" pitchFamily="34" charset="0"/>
            </a:endParaRPr>
          </a:p>
          <a:p>
            <a:pPr marL="285750" indent="-285750">
              <a:buFontTx/>
              <a:buChar char="-"/>
            </a:pPr>
            <a:r>
              <a:rPr lang="en-US" dirty="0"/>
              <a:t>New uses and forms of </a:t>
            </a:r>
            <a:r>
              <a:rPr lang="en-US" dirty="0" err="1"/>
              <a:t>agro</a:t>
            </a:r>
            <a:r>
              <a:rPr lang="en-US" dirty="0"/>
              <a:t>-processing by-products as animal feeds.</a:t>
            </a:r>
          </a:p>
          <a:p>
            <a:pPr marL="285750" indent="-285750">
              <a:buFontTx/>
              <a:buChar char="-"/>
            </a:pPr>
            <a:r>
              <a:rPr lang="en-US" dirty="0"/>
              <a:t>More forages adapted to low rainfall conditions are needed.</a:t>
            </a:r>
          </a:p>
          <a:p>
            <a:pPr marL="285750" indent="-285750">
              <a:buFontTx/>
              <a:buChar char="-"/>
            </a:pPr>
            <a:r>
              <a:rPr lang="en-US" dirty="0"/>
              <a:t>Producer level knowledge gaps continue to be a factor, more livestock curriculum in schools and more extension services are needed.</a:t>
            </a:r>
          </a:p>
        </p:txBody>
      </p:sp>
      <p:sp>
        <p:nvSpPr>
          <p:cNvPr id="2" name="TextBox 1">
            <a:extLst>
              <a:ext uri="{FF2B5EF4-FFF2-40B4-BE49-F238E27FC236}">
                <a16:creationId xmlns:a16="http://schemas.microsoft.com/office/drawing/2014/main" id="{D697C099-2437-4DA1-B28D-2050BB65BF6A}"/>
              </a:ext>
            </a:extLst>
          </p:cNvPr>
          <p:cNvSpPr txBox="1"/>
          <p:nvPr/>
        </p:nvSpPr>
        <p:spPr>
          <a:xfrm>
            <a:off x="854765" y="1321904"/>
            <a:ext cx="2693505" cy="646331"/>
          </a:xfrm>
          <a:prstGeom prst="rect">
            <a:avLst/>
          </a:prstGeom>
          <a:noFill/>
        </p:spPr>
        <p:txBody>
          <a:bodyPr wrap="square" rtlCol="0">
            <a:spAutoFit/>
          </a:bodyPr>
          <a:lstStyle/>
          <a:p>
            <a:r>
              <a:rPr lang="en-US" sz="3600" b="1" dirty="0">
                <a:solidFill>
                  <a:srgbClr val="E6A52A"/>
                </a:solidFill>
                <a:latin typeface="Tempus Sans ITC" panose="04020404030D07020202" pitchFamily="82" charset="0"/>
              </a:rPr>
              <a:t>“Gems’</a:t>
            </a:r>
          </a:p>
        </p:txBody>
      </p:sp>
    </p:spTree>
    <p:extLst>
      <p:ext uri="{BB962C8B-B14F-4D97-AF65-F5344CB8AC3E}">
        <p14:creationId xmlns:p14="http://schemas.microsoft.com/office/powerpoint/2010/main" val="2262536436"/>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45EE2F81B283B4DA76825726DF86711" ma:contentTypeVersion="10" ma:contentTypeDescription="Create a new document." ma:contentTypeScope="" ma:versionID="3941ed24f0a6b0fc5dc2bc39b5e54899">
  <xsd:schema xmlns:xsd="http://www.w3.org/2001/XMLSchema" xmlns:xs="http://www.w3.org/2001/XMLSchema" xmlns:p="http://schemas.microsoft.com/office/2006/metadata/properties" xmlns:ns1="http://schemas.microsoft.com/sharepoint/v3" xmlns:ns2="96cda1e5-0e99-4c39-b38a-219fe6c6b62c" xmlns:ns3="7c5802ef-0258-4009-a14c-3eaa85c367ab" targetNamespace="http://schemas.microsoft.com/office/2006/metadata/properties" ma:root="true" ma:fieldsID="2fdb77007396d90b29806db4b5178fe4" ns1:_="" ns2:_="" ns3:_="">
    <xsd:import namespace="http://schemas.microsoft.com/sharepoint/v3"/>
    <xsd:import namespace="96cda1e5-0e99-4c39-b38a-219fe6c6b62c"/>
    <xsd:import namespace="7c5802ef-0258-4009-a14c-3eaa85c367ab"/>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6cda1e5-0e99-4c39-b38a-219fe6c6b62c"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c5802ef-0258-4009-a14c-3eaa85c367ab"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2FB045E-83F8-40CA-8E2E-962B867ED9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6cda1e5-0e99-4c39-b38a-219fe6c6b62c"/>
    <ds:schemaRef ds:uri="7c5802ef-0258-4009-a14c-3eaa85c367a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A88395-D27C-4F99-AF72-E61FAB2B9BBF}">
  <ds:schemaRefs>
    <ds:schemaRef ds:uri="http://purl.org/dc/elements/1.1/"/>
    <ds:schemaRef ds:uri="http://schemas.microsoft.com/office/2006/metadata/properties"/>
    <ds:schemaRef ds:uri="http://schemas.microsoft.com/office/infopath/2007/PartnerControls"/>
    <ds:schemaRef ds:uri="96cda1e5-0e99-4c39-b38a-219fe6c6b62c"/>
    <ds:schemaRef ds:uri="http://purl.org/dc/terms/"/>
    <ds:schemaRef ds:uri="7c5802ef-0258-4009-a14c-3eaa85c367ab"/>
    <ds:schemaRef ds:uri="http://schemas.microsoft.com/office/2006/documentManagement/types"/>
    <ds:schemaRef ds:uri="http://schemas.microsoft.com/sharepoint/v3"/>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01DE7E37-43DB-4A0D-A429-0DCC7C671A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11646</TotalTime>
  <Words>888</Words>
  <Application>Microsoft Office PowerPoint</Application>
  <PresentationFormat>Widescreen</PresentationFormat>
  <Paragraphs>91</Paragraphs>
  <Slides>5</Slides>
  <Notes>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vt:i4>
      </vt:variant>
    </vt:vector>
  </HeadingPairs>
  <TitlesOfParts>
    <vt:vector size="17" baseType="lpstr">
      <vt:lpstr>Arial</vt:lpstr>
      <vt:lpstr>Calibri</vt:lpstr>
      <vt:lpstr>Calibri Light</vt:lpstr>
      <vt:lpstr>Candara</vt:lpstr>
      <vt:lpstr>Copperplate Gothic Bold</vt:lpstr>
      <vt:lpstr>Courier New</vt:lpstr>
      <vt:lpstr>Georgia</vt:lpstr>
      <vt:lpstr>Rockwell Nova</vt:lpstr>
      <vt:lpstr>Tempus Sans ITC</vt:lpstr>
      <vt:lpstr>Trebuchet MS</vt:lpstr>
      <vt:lpstr>Wingdings</vt:lpstr>
      <vt:lpstr>2_Office Theme</vt:lpstr>
      <vt:lpstr>PowerPoint Presentation</vt:lpstr>
      <vt:lpstr>PowerPoint Presentation</vt:lpstr>
      <vt:lpstr>PowerPoint Presentation</vt:lpstr>
      <vt:lpstr>PowerPoint Presentation</vt:lpstr>
      <vt:lpstr>PowerPoint Presentation</vt:lpstr>
    </vt:vector>
  </TitlesOfParts>
  <Company>FAO of the UN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Henning</dc:title>
  <dc:creator>Cristiana Giovannini (AGAL)</dc:creator>
  <cp:lastModifiedBy>Yabowork, Abenet (ILRI)</cp:lastModifiedBy>
  <cp:revision>500</cp:revision>
  <cp:lastPrinted>2018-09-29T08:45:34Z</cp:lastPrinted>
  <dcterms:created xsi:type="dcterms:W3CDTF">2016-02-22T09:09:00Z</dcterms:created>
  <dcterms:modified xsi:type="dcterms:W3CDTF">2019-10-02T08:54:13Z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0x010100A45EE2F81B283B4DA76825726DF86711</vt:lpwstr>
  </property>
</Properties>
</file>