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323" r:id="rId2"/>
    <p:sldId id="321" r:id="rId3"/>
    <p:sldId id="325" r:id="rId4"/>
    <p:sldId id="324" r:id="rId5"/>
    <p:sldId id="326" r:id="rId6"/>
    <p:sldId id="327" r:id="rId7"/>
    <p:sldId id="328" r:id="rId8"/>
    <p:sldId id="329" r:id="rId9"/>
    <p:sldId id="369" r:id="rId10"/>
    <p:sldId id="370" r:id="rId11"/>
    <p:sldId id="371" r:id="rId12"/>
    <p:sldId id="372" r:id="rId13"/>
    <p:sldId id="373" r:id="rId14"/>
    <p:sldId id="374" r:id="rId15"/>
    <p:sldId id="375" r:id="rId16"/>
    <p:sldId id="376" r:id="rId17"/>
    <p:sldId id="377" r:id="rId18"/>
    <p:sldId id="379" r:id="rId19"/>
    <p:sldId id="390" r:id="rId20"/>
    <p:sldId id="380" r:id="rId21"/>
    <p:sldId id="381" r:id="rId22"/>
    <p:sldId id="384" r:id="rId23"/>
    <p:sldId id="386" r:id="rId24"/>
    <p:sldId id="385" r:id="rId25"/>
    <p:sldId id="383" r:id="rId26"/>
    <p:sldId id="382" r:id="rId27"/>
    <p:sldId id="387" r:id="rId28"/>
    <p:sldId id="388" r:id="rId29"/>
    <p:sldId id="389" r:id="rId30"/>
    <p:sldId id="367" r:id="rId31"/>
    <p:sldId id="36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9E42"/>
    <a:srgbClr val="639C8C"/>
    <a:srgbClr val="724E66"/>
    <a:srgbClr val="7D6329"/>
    <a:srgbClr val="508336"/>
    <a:srgbClr val="D79653"/>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9C848D-C210-654A-A600-99F19E58C24F}" v="11" dt="2023-06-21T13:23:46.2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53451" autoAdjust="0"/>
  </p:normalViewPr>
  <p:slideViewPr>
    <p:cSldViewPr snapToGrid="0" snapToObjects="1">
      <p:cViewPr>
        <p:scale>
          <a:sx n="80" d="100"/>
          <a:sy n="80" d="100"/>
        </p:scale>
        <p:origin x="25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 Siobhan" userId="1c7e5b7f-9722-4abd-9dfd-239257286de4" providerId="ADAL" clId="{459C848D-C210-654A-A600-99F19E58C24F}"/>
    <pc:docChg chg="custSel modSld modMainMaster">
      <pc:chgData name="Mor, Siobhan" userId="1c7e5b7f-9722-4abd-9dfd-239257286de4" providerId="ADAL" clId="{459C848D-C210-654A-A600-99F19E58C24F}" dt="2023-06-21T13:23:49.013" v="32" actId="1037"/>
      <pc:docMkLst>
        <pc:docMk/>
      </pc:docMkLst>
      <pc:sldChg chg="addSp delSp modSp mod">
        <pc:chgData name="Mor, Siobhan" userId="1c7e5b7f-9722-4abd-9dfd-239257286de4" providerId="ADAL" clId="{459C848D-C210-654A-A600-99F19E58C24F}" dt="2023-06-21T13:10:23.517" v="3" actId="478"/>
        <pc:sldMkLst>
          <pc:docMk/>
          <pc:sldMk cId="1173409441" sldId="321"/>
        </pc:sldMkLst>
        <pc:spChg chg="add del mod">
          <ac:chgData name="Mor, Siobhan" userId="1c7e5b7f-9722-4abd-9dfd-239257286de4" providerId="ADAL" clId="{459C848D-C210-654A-A600-99F19E58C24F}" dt="2023-06-21T13:10:23.517" v="3" actId="478"/>
          <ac:spMkLst>
            <pc:docMk/>
            <pc:sldMk cId="1173409441" sldId="321"/>
            <ac:spMk id="3" creationId="{3B0ED86E-78FA-EC01-F753-C98AB780B777}"/>
          </ac:spMkLst>
        </pc:spChg>
        <pc:spChg chg="del">
          <ac:chgData name="Mor, Siobhan" userId="1c7e5b7f-9722-4abd-9dfd-239257286de4" providerId="ADAL" clId="{459C848D-C210-654A-A600-99F19E58C24F}" dt="2023-06-21T13:10:19.945" v="2" actId="478"/>
          <ac:spMkLst>
            <pc:docMk/>
            <pc:sldMk cId="1173409441" sldId="321"/>
            <ac:spMk id="5" creationId="{C3819FCF-7CC5-27AC-7C0F-18E142468161}"/>
          </ac:spMkLst>
        </pc:spChg>
      </pc:sldChg>
      <pc:sldChg chg="addSp delSp modSp mod">
        <pc:chgData name="Mor, Siobhan" userId="1c7e5b7f-9722-4abd-9dfd-239257286de4" providerId="ADAL" clId="{459C848D-C210-654A-A600-99F19E58C24F}" dt="2023-06-21T13:22:23.319" v="5"/>
        <pc:sldMkLst>
          <pc:docMk/>
          <pc:sldMk cId="3292463994" sldId="325"/>
        </pc:sldMkLst>
        <pc:spChg chg="topLvl">
          <ac:chgData name="Mor, Siobhan" userId="1c7e5b7f-9722-4abd-9dfd-239257286de4" providerId="ADAL" clId="{459C848D-C210-654A-A600-99F19E58C24F}" dt="2023-06-21T13:22:22.479" v="4" actId="478"/>
          <ac:spMkLst>
            <pc:docMk/>
            <pc:sldMk cId="3292463994" sldId="325"/>
            <ac:spMk id="8" creationId="{CF11C137-DC77-E411-4270-AE019A2DD65A}"/>
          </ac:spMkLst>
        </pc:spChg>
        <pc:grpChg chg="del">
          <ac:chgData name="Mor, Siobhan" userId="1c7e5b7f-9722-4abd-9dfd-239257286de4" providerId="ADAL" clId="{459C848D-C210-654A-A600-99F19E58C24F}" dt="2023-06-21T13:22:22.479" v="4" actId="478"/>
          <ac:grpSpMkLst>
            <pc:docMk/>
            <pc:sldMk cId="3292463994" sldId="325"/>
            <ac:grpSpMk id="6" creationId="{94AE8D3A-EDCD-43FE-8C45-55B80FE243ED}"/>
          </ac:grpSpMkLst>
        </pc:grpChg>
        <pc:picChg chg="add mod">
          <ac:chgData name="Mor, Siobhan" userId="1c7e5b7f-9722-4abd-9dfd-239257286de4" providerId="ADAL" clId="{459C848D-C210-654A-A600-99F19E58C24F}" dt="2023-06-21T13:22:23.319" v="5"/>
          <ac:picMkLst>
            <pc:docMk/>
            <pc:sldMk cId="3292463994" sldId="325"/>
            <ac:picMk id="2" creationId="{1F5F3120-DC90-85D7-57FC-033C270E52EE}"/>
          </ac:picMkLst>
        </pc:picChg>
        <pc:picChg chg="del topLvl">
          <ac:chgData name="Mor, Siobhan" userId="1c7e5b7f-9722-4abd-9dfd-239257286de4" providerId="ADAL" clId="{459C848D-C210-654A-A600-99F19E58C24F}" dt="2023-06-21T13:22:22.479" v="4" actId="478"/>
          <ac:picMkLst>
            <pc:docMk/>
            <pc:sldMk cId="3292463994" sldId="325"/>
            <ac:picMk id="7" creationId="{A1290858-47CF-B946-A86A-DCBFEEE36216}"/>
          </ac:picMkLst>
        </pc:picChg>
      </pc:sldChg>
      <pc:sldChg chg="addSp delSp modSp mod">
        <pc:chgData name="Mor, Siobhan" userId="1c7e5b7f-9722-4abd-9dfd-239257286de4" providerId="ADAL" clId="{459C848D-C210-654A-A600-99F19E58C24F}" dt="2023-06-21T13:22:30.666" v="7"/>
        <pc:sldMkLst>
          <pc:docMk/>
          <pc:sldMk cId="3092550569" sldId="328"/>
        </pc:sldMkLst>
        <pc:spChg chg="topLvl">
          <ac:chgData name="Mor, Siobhan" userId="1c7e5b7f-9722-4abd-9dfd-239257286de4" providerId="ADAL" clId="{459C848D-C210-654A-A600-99F19E58C24F}" dt="2023-06-21T13:22:30.007" v="6" actId="478"/>
          <ac:spMkLst>
            <pc:docMk/>
            <pc:sldMk cId="3092550569" sldId="328"/>
            <ac:spMk id="6" creationId="{9B9EBE59-8997-5998-577D-00567CAF3A61}"/>
          </ac:spMkLst>
        </pc:spChg>
        <pc:grpChg chg="del">
          <ac:chgData name="Mor, Siobhan" userId="1c7e5b7f-9722-4abd-9dfd-239257286de4" providerId="ADAL" clId="{459C848D-C210-654A-A600-99F19E58C24F}" dt="2023-06-21T13:22:30.007" v="6" actId="478"/>
          <ac:grpSpMkLst>
            <pc:docMk/>
            <pc:sldMk cId="3092550569" sldId="328"/>
            <ac:grpSpMk id="4" creationId="{40EC7242-D0BA-CF94-4BD5-6EDDF3218861}"/>
          </ac:grpSpMkLst>
        </pc:grpChg>
        <pc:picChg chg="del topLvl">
          <ac:chgData name="Mor, Siobhan" userId="1c7e5b7f-9722-4abd-9dfd-239257286de4" providerId="ADAL" clId="{459C848D-C210-654A-A600-99F19E58C24F}" dt="2023-06-21T13:22:30.007" v="6" actId="478"/>
          <ac:picMkLst>
            <pc:docMk/>
            <pc:sldMk cId="3092550569" sldId="328"/>
            <ac:picMk id="5" creationId="{7B3E6F88-2999-8637-6474-FCF34D8A3D57}"/>
          </ac:picMkLst>
        </pc:picChg>
        <pc:picChg chg="add mod">
          <ac:chgData name="Mor, Siobhan" userId="1c7e5b7f-9722-4abd-9dfd-239257286de4" providerId="ADAL" clId="{459C848D-C210-654A-A600-99F19E58C24F}" dt="2023-06-21T13:22:30.666" v="7"/>
          <ac:picMkLst>
            <pc:docMk/>
            <pc:sldMk cId="3092550569" sldId="328"/>
            <ac:picMk id="7" creationId="{230A37CA-A598-FAFE-03E8-4A00A39E966D}"/>
          </ac:picMkLst>
        </pc:picChg>
      </pc:sldChg>
      <pc:sldChg chg="addSp delSp modSp mod">
        <pc:chgData name="Mor, Siobhan" userId="1c7e5b7f-9722-4abd-9dfd-239257286de4" providerId="ADAL" clId="{459C848D-C210-654A-A600-99F19E58C24F}" dt="2023-06-21T13:22:46.969" v="10" actId="1037"/>
        <pc:sldMkLst>
          <pc:docMk/>
          <pc:sldMk cId="3300487646" sldId="329"/>
        </pc:sldMkLst>
        <pc:spChg chg="mod topLvl">
          <ac:chgData name="Mor, Siobhan" userId="1c7e5b7f-9722-4abd-9dfd-239257286de4" providerId="ADAL" clId="{459C848D-C210-654A-A600-99F19E58C24F}" dt="2023-06-21T13:22:46.969" v="10" actId="1037"/>
          <ac:spMkLst>
            <pc:docMk/>
            <pc:sldMk cId="3300487646" sldId="329"/>
            <ac:spMk id="6" creationId="{FB214F2F-29F4-6BA9-07DD-AD5639425725}"/>
          </ac:spMkLst>
        </pc:spChg>
        <pc:grpChg chg="del">
          <ac:chgData name="Mor, Siobhan" userId="1c7e5b7f-9722-4abd-9dfd-239257286de4" providerId="ADAL" clId="{459C848D-C210-654A-A600-99F19E58C24F}" dt="2023-06-21T13:22:42.301" v="8" actId="478"/>
          <ac:grpSpMkLst>
            <pc:docMk/>
            <pc:sldMk cId="3300487646" sldId="329"/>
            <ac:grpSpMk id="4" creationId="{BE087DB8-416D-5077-CA8C-51A15E741F36}"/>
          </ac:grpSpMkLst>
        </pc:grpChg>
        <pc:picChg chg="del topLvl">
          <ac:chgData name="Mor, Siobhan" userId="1c7e5b7f-9722-4abd-9dfd-239257286de4" providerId="ADAL" clId="{459C848D-C210-654A-A600-99F19E58C24F}" dt="2023-06-21T13:22:42.301" v="8" actId="478"/>
          <ac:picMkLst>
            <pc:docMk/>
            <pc:sldMk cId="3300487646" sldId="329"/>
            <ac:picMk id="5" creationId="{A049B233-B77D-DC94-1EE8-311BB3255E63}"/>
          </ac:picMkLst>
        </pc:picChg>
        <pc:picChg chg="add mod">
          <ac:chgData name="Mor, Siobhan" userId="1c7e5b7f-9722-4abd-9dfd-239257286de4" providerId="ADAL" clId="{459C848D-C210-654A-A600-99F19E58C24F}" dt="2023-06-21T13:22:42.923" v="9"/>
          <ac:picMkLst>
            <pc:docMk/>
            <pc:sldMk cId="3300487646" sldId="329"/>
            <ac:picMk id="7" creationId="{AB6A2146-5FB0-FA79-F3DA-B64A51773469}"/>
          </ac:picMkLst>
        </pc:picChg>
      </pc:sldChg>
      <pc:sldChg chg="addSp delSp modSp mod">
        <pc:chgData name="Mor, Siobhan" userId="1c7e5b7f-9722-4abd-9dfd-239257286de4" providerId="ADAL" clId="{459C848D-C210-654A-A600-99F19E58C24F}" dt="2023-06-21T13:22:53.239" v="13" actId="1037"/>
        <pc:sldMkLst>
          <pc:docMk/>
          <pc:sldMk cId="3584727792" sldId="369"/>
        </pc:sldMkLst>
        <pc:spChg chg="mod topLvl">
          <ac:chgData name="Mor, Siobhan" userId="1c7e5b7f-9722-4abd-9dfd-239257286de4" providerId="ADAL" clId="{459C848D-C210-654A-A600-99F19E58C24F}" dt="2023-06-21T13:22:53.239" v="13" actId="1037"/>
          <ac:spMkLst>
            <pc:docMk/>
            <pc:sldMk cId="3584727792" sldId="369"/>
            <ac:spMk id="6" creationId="{8069CCB9-E2E7-E839-0847-862BB503CA9C}"/>
          </ac:spMkLst>
        </pc:spChg>
        <pc:grpChg chg="del">
          <ac:chgData name="Mor, Siobhan" userId="1c7e5b7f-9722-4abd-9dfd-239257286de4" providerId="ADAL" clId="{459C848D-C210-654A-A600-99F19E58C24F}" dt="2023-06-21T13:22:50.188" v="11" actId="478"/>
          <ac:grpSpMkLst>
            <pc:docMk/>
            <pc:sldMk cId="3584727792" sldId="369"/>
            <ac:grpSpMk id="4" creationId="{32BD0B92-0855-3B55-CA0F-754B653A65E5}"/>
          </ac:grpSpMkLst>
        </pc:grpChg>
        <pc:picChg chg="del topLvl">
          <ac:chgData name="Mor, Siobhan" userId="1c7e5b7f-9722-4abd-9dfd-239257286de4" providerId="ADAL" clId="{459C848D-C210-654A-A600-99F19E58C24F}" dt="2023-06-21T13:22:50.188" v="11" actId="478"/>
          <ac:picMkLst>
            <pc:docMk/>
            <pc:sldMk cId="3584727792" sldId="369"/>
            <ac:picMk id="5" creationId="{63E9C0B6-A265-A723-F699-E15CB304DF81}"/>
          </ac:picMkLst>
        </pc:picChg>
        <pc:picChg chg="add mod">
          <ac:chgData name="Mor, Siobhan" userId="1c7e5b7f-9722-4abd-9dfd-239257286de4" providerId="ADAL" clId="{459C848D-C210-654A-A600-99F19E58C24F}" dt="2023-06-21T13:22:50.789" v="12"/>
          <ac:picMkLst>
            <pc:docMk/>
            <pc:sldMk cId="3584727792" sldId="369"/>
            <ac:picMk id="7" creationId="{BACE5FA7-EF7F-0031-75F8-CFF4DF81A0EC}"/>
          </ac:picMkLst>
        </pc:picChg>
      </pc:sldChg>
      <pc:sldChg chg="addSp delSp modSp mod">
        <pc:chgData name="Mor, Siobhan" userId="1c7e5b7f-9722-4abd-9dfd-239257286de4" providerId="ADAL" clId="{459C848D-C210-654A-A600-99F19E58C24F}" dt="2023-06-21T13:23:06.917" v="18" actId="1038"/>
        <pc:sldMkLst>
          <pc:docMk/>
          <pc:sldMk cId="859112825" sldId="379"/>
        </pc:sldMkLst>
        <pc:spChg chg="mod topLvl">
          <ac:chgData name="Mor, Siobhan" userId="1c7e5b7f-9722-4abd-9dfd-239257286de4" providerId="ADAL" clId="{459C848D-C210-654A-A600-99F19E58C24F}" dt="2023-06-21T13:23:06.917" v="18" actId="1038"/>
          <ac:spMkLst>
            <pc:docMk/>
            <pc:sldMk cId="859112825" sldId="379"/>
            <ac:spMk id="6" creationId="{55474C96-F787-BC8C-E78D-5288297B0322}"/>
          </ac:spMkLst>
        </pc:spChg>
        <pc:grpChg chg="del">
          <ac:chgData name="Mor, Siobhan" userId="1c7e5b7f-9722-4abd-9dfd-239257286de4" providerId="ADAL" clId="{459C848D-C210-654A-A600-99F19E58C24F}" dt="2023-06-21T13:23:02.231" v="14" actId="478"/>
          <ac:grpSpMkLst>
            <pc:docMk/>
            <pc:sldMk cId="859112825" sldId="379"/>
            <ac:grpSpMk id="4" creationId="{6EA2AACA-6C64-E2F2-EB08-328CE05928CB}"/>
          </ac:grpSpMkLst>
        </pc:grpChg>
        <pc:picChg chg="del topLvl">
          <ac:chgData name="Mor, Siobhan" userId="1c7e5b7f-9722-4abd-9dfd-239257286de4" providerId="ADAL" clId="{459C848D-C210-654A-A600-99F19E58C24F}" dt="2023-06-21T13:23:02.231" v="14" actId="478"/>
          <ac:picMkLst>
            <pc:docMk/>
            <pc:sldMk cId="859112825" sldId="379"/>
            <ac:picMk id="5" creationId="{A5861325-CE9C-86A3-D1E5-4301B2A77B32}"/>
          </ac:picMkLst>
        </pc:picChg>
        <pc:picChg chg="add mod">
          <ac:chgData name="Mor, Siobhan" userId="1c7e5b7f-9722-4abd-9dfd-239257286de4" providerId="ADAL" clId="{459C848D-C210-654A-A600-99F19E58C24F}" dt="2023-06-21T13:23:02.923" v="15"/>
          <ac:picMkLst>
            <pc:docMk/>
            <pc:sldMk cId="859112825" sldId="379"/>
            <ac:picMk id="7" creationId="{7192C841-E366-7A71-C45E-2D5851D4045E}"/>
          </ac:picMkLst>
        </pc:picChg>
      </pc:sldChg>
      <pc:sldChg chg="addSp delSp modSp mod">
        <pc:chgData name="Mor, Siobhan" userId="1c7e5b7f-9722-4abd-9dfd-239257286de4" providerId="ADAL" clId="{459C848D-C210-654A-A600-99F19E58C24F}" dt="2023-06-21T13:23:21.324" v="24" actId="1037"/>
        <pc:sldMkLst>
          <pc:docMk/>
          <pc:sldMk cId="2845893905" sldId="380"/>
        </pc:sldMkLst>
        <pc:spChg chg="mod topLvl">
          <ac:chgData name="Mor, Siobhan" userId="1c7e5b7f-9722-4abd-9dfd-239257286de4" providerId="ADAL" clId="{459C848D-C210-654A-A600-99F19E58C24F}" dt="2023-06-21T13:23:21.324" v="24" actId="1037"/>
          <ac:spMkLst>
            <pc:docMk/>
            <pc:sldMk cId="2845893905" sldId="380"/>
            <ac:spMk id="6" creationId="{FDE6F27B-C8D5-24B6-353B-BAD245B8BB68}"/>
          </ac:spMkLst>
        </pc:spChg>
        <pc:grpChg chg="del">
          <ac:chgData name="Mor, Siobhan" userId="1c7e5b7f-9722-4abd-9dfd-239257286de4" providerId="ADAL" clId="{459C848D-C210-654A-A600-99F19E58C24F}" dt="2023-06-21T13:23:17.548" v="22" actId="478"/>
          <ac:grpSpMkLst>
            <pc:docMk/>
            <pc:sldMk cId="2845893905" sldId="380"/>
            <ac:grpSpMk id="4" creationId="{9D933363-B451-5C57-2DAA-975B89ABFCFE}"/>
          </ac:grpSpMkLst>
        </pc:grpChg>
        <pc:picChg chg="del topLvl">
          <ac:chgData name="Mor, Siobhan" userId="1c7e5b7f-9722-4abd-9dfd-239257286de4" providerId="ADAL" clId="{459C848D-C210-654A-A600-99F19E58C24F}" dt="2023-06-21T13:23:17.548" v="22" actId="478"/>
          <ac:picMkLst>
            <pc:docMk/>
            <pc:sldMk cId="2845893905" sldId="380"/>
            <ac:picMk id="5" creationId="{BC72640E-940F-006D-97A0-A043A9FA002A}"/>
          </ac:picMkLst>
        </pc:picChg>
        <pc:picChg chg="add mod">
          <ac:chgData name="Mor, Siobhan" userId="1c7e5b7f-9722-4abd-9dfd-239257286de4" providerId="ADAL" clId="{459C848D-C210-654A-A600-99F19E58C24F}" dt="2023-06-21T13:23:18.141" v="23"/>
          <ac:picMkLst>
            <pc:docMk/>
            <pc:sldMk cId="2845893905" sldId="380"/>
            <ac:picMk id="7" creationId="{F2654973-C5B3-9C79-A164-CF792EFCB4F6}"/>
          </ac:picMkLst>
        </pc:picChg>
      </pc:sldChg>
      <pc:sldChg chg="addSp delSp modSp mod">
        <pc:chgData name="Mor, Siobhan" userId="1c7e5b7f-9722-4abd-9dfd-239257286de4" providerId="ADAL" clId="{459C848D-C210-654A-A600-99F19E58C24F}" dt="2023-06-21T13:23:28.515" v="27" actId="1037"/>
        <pc:sldMkLst>
          <pc:docMk/>
          <pc:sldMk cId="139403486" sldId="381"/>
        </pc:sldMkLst>
        <pc:spChg chg="mod topLvl">
          <ac:chgData name="Mor, Siobhan" userId="1c7e5b7f-9722-4abd-9dfd-239257286de4" providerId="ADAL" clId="{459C848D-C210-654A-A600-99F19E58C24F}" dt="2023-06-21T13:23:28.515" v="27" actId="1037"/>
          <ac:spMkLst>
            <pc:docMk/>
            <pc:sldMk cId="139403486" sldId="381"/>
            <ac:spMk id="6" creationId="{FDE6F27B-C8D5-24B6-353B-BAD245B8BB68}"/>
          </ac:spMkLst>
        </pc:spChg>
        <pc:grpChg chg="del">
          <ac:chgData name="Mor, Siobhan" userId="1c7e5b7f-9722-4abd-9dfd-239257286de4" providerId="ADAL" clId="{459C848D-C210-654A-A600-99F19E58C24F}" dt="2023-06-21T13:23:24.962" v="25" actId="478"/>
          <ac:grpSpMkLst>
            <pc:docMk/>
            <pc:sldMk cId="139403486" sldId="381"/>
            <ac:grpSpMk id="4" creationId="{9D933363-B451-5C57-2DAA-975B89ABFCFE}"/>
          </ac:grpSpMkLst>
        </pc:grpChg>
        <pc:picChg chg="del topLvl">
          <ac:chgData name="Mor, Siobhan" userId="1c7e5b7f-9722-4abd-9dfd-239257286de4" providerId="ADAL" clId="{459C848D-C210-654A-A600-99F19E58C24F}" dt="2023-06-21T13:23:24.962" v="25" actId="478"/>
          <ac:picMkLst>
            <pc:docMk/>
            <pc:sldMk cId="139403486" sldId="381"/>
            <ac:picMk id="5" creationId="{BC72640E-940F-006D-97A0-A043A9FA002A}"/>
          </ac:picMkLst>
        </pc:picChg>
        <pc:picChg chg="add mod">
          <ac:chgData name="Mor, Siobhan" userId="1c7e5b7f-9722-4abd-9dfd-239257286de4" providerId="ADAL" clId="{459C848D-C210-654A-A600-99F19E58C24F}" dt="2023-06-21T13:23:25.720" v="26"/>
          <ac:picMkLst>
            <pc:docMk/>
            <pc:sldMk cId="139403486" sldId="381"/>
            <ac:picMk id="7" creationId="{8D08A26C-8591-C6C6-FA77-E617CA8A558C}"/>
          </ac:picMkLst>
        </pc:picChg>
      </pc:sldChg>
      <pc:sldChg chg="addSp delSp modSp mod">
        <pc:chgData name="Mor, Siobhan" userId="1c7e5b7f-9722-4abd-9dfd-239257286de4" providerId="ADAL" clId="{459C848D-C210-654A-A600-99F19E58C24F}" dt="2023-06-21T13:23:40.407" v="29"/>
        <pc:sldMkLst>
          <pc:docMk/>
          <pc:sldMk cId="3408122645" sldId="382"/>
        </pc:sldMkLst>
        <pc:spChg chg="topLvl">
          <ac:chgData name="Mor, Siobhan" userId="1c7e5b7f-9722-4abd-9dfd-239257286de4" providerId="ADAL" clId="{459C848D-C210-654A-A600-99F19E58C24F}" dt="2023-06-21T13:23:37.675" v="28" actId="478"/>
          <ac:spMkLst>
            <pc:docMk/>
            <pc:sldMk cId="3408122645" sldId="382"/>
            <ac:spMk id="7" creationId="{125787A6-54CA-202E-C8EB-1576D26C0208}"/>
          </ac:spMkLst>
        </pc:spChg>
        <pc:grpChg chg="del">
          <ac:chgData name="Mor, Siobhan" userId="1c7e5b7f-9722-4abd-9dfd-239257286de4" providerId="ADAL" clId="{459C848D-C210-654A-A600-99F19E58C24F}" dt="2023-06-21T13:23:37.675" v="28" actId="478"/>
          <ac:grpSpMkLst>
            <pc:docMk/>
            <pc:sldMk cId="3408122645" sldId="382"/>
            <ac:grpSpMk id="5" creationId="{97C9F549-02FD-62A5-E355-83B03CB697EE}"/>
          </ac:grpSpMkLst>
        </pc:grpChg>
        <pc:picChg chg="add mod">
          <ac:chgData name="Mor, Siobhan" userId="1c7e5b7f-9722-4abd-9dfd-239257286de4" providerId="ADAL" clId="{459C848D-C210-654A-A600-99F19E58C24F}" dt="2023-06-21T13:23:40.407" v="29"/>
          <ac:picMkLst>
            <pc:docMk/>
            <pc:sldMk cId="3408122645" sldId="382"/>
            <ac:picMk id="4" creationId="{173CF662-BE86-4C28-C22D-8F6E356FF2C8}"/>
          </ac:picMkLst>
        </pc:picChg>
        <pc:picChg chg="del topLvl">
          <ac:chgData name="Mor, Siobhan" userId="1c7e5b7f-9722-4abd-9dfd-239257286de4" providerId="ADAL" clId="{459C848D-C210-654A-A600-99F19E58C24F}" dt="2023-06-21T13:23:37.675" v="28" actId="478"/>
          <ac:picMkLst>
            <pc:docMk/>
            <pc:sldMk cId="3408122645" sldId="382"/>
            <ac:picMk id="6" creationId="{2EDB6955-CD32-75FD-624B-D0AD919598FB}"/>
          </ac:picMkLst>
        </pc:picChg>
      </pc:sldChg>
      <pc:sldChg chg="addSp delSp modSp mod">
        <pc:chgData name="Mor, Siobhan" userId="1c7e5b7f-9722-4abd-9dfd-239257286de4" providerId="ADAL" clId="{459C848D-C210-654A-A600-99F19E58C24F}" dt="2023-06-21T13:23:49.013" v="32" actId="1037"/>
        <pc:sldMkLst>
          <pc:docMk/>
          <pc:sldMk cId="4106957536" sldId="387"/>
        </pc:sldMkLst>
        <pc:spChg chg="mod topLvl">
          <ac:chgData name="Mor, Siobhan" userId="1c7e5b7f-9722-4abd-9dfd-239257286de4" providerId="ADAL" clId="{459C848D-C210-654A-A600-99F19E58C24F}" dt="2023-06-21T13:23:49.013" v="32" actId="1037"/>
          <ac:spMkLst>
            <pc:docMk/>
            <pc:sldMk cId="4106957536" sldId="387"/>
            <ac:spMk id="6" creationId="{714A5BA9-FC35-A610-0EA6-36CEB5CBC229}"/>
          </ac:spMkLst>
        </pc:spChg>
        <pc:grpChg chg="del">
          <ac:chgData name="Mor, Siobhan" userId="1c7e5b7f-9722-4abd-9dfd-239257286de4" providerId="ADAL" clId="{459C848D-C210-654A-A600-99F19E58C24F}" dt="2023-06-21T13:23:45.563" v="30" actId="478"/>
          <ac:grpSpMkLst>
            <pc:docMk/>
            <pc:sldMk cId="4106957536" sldId="387"/>
            <ac:grpSpMk id="4" creationId="{6ABF9627-CC1C-FB7D-D2CE-A78E2B2FB678}"/>
          </ac:grpSpMkLst>
        </pc:grpChg>
        <pc:picChg chg="del topLvl">
          <ac:chgData name="Mor, Siobhan" userId="1c7e5b7f-9722-4abd-9dfd-239257286de4" providerId="ADAL" clId="{459C848D-C210-654A-A600-99F19E58C24F}" dt="2023-06-21T13:23:45.563" v="30" actId="478"/>
          <ac:picMkLst>
            <pc:docMk/>
            <pc:sldMk cId="4106957536" sldId="387"/>
            <ac:picMk id="5" creationId="{B50A88E5-DBD1-5CB1-458D-3C8A6A87BD09}"/>
          </ac:picMkLst>
        </pc:picChg>
        <pc:picChg chg="add mod">
          <ac:chgData name="Mor, Siobhan" userId="1c7e5b7f-9722-4abd-9dfd-239257286de4" providerId="ADAL" clId="{459C848D-C210-654A-A600-99F19E58C24F}" dt="2023-06-21T13:23:46.276" v="31"/>
          <ac:picMkLst>
            <pc:docMk/>
            <pc:sldMk cId="4106957536" sldId="387"/>
            <ac:picMk id="7" creationId="{890DB1DA-9D36-95EF-0A57-27FF5EFE5C8F}"/>
          </ac:picMkLst>
        </pc:picChg>
      </pc:sldChg>
      <pc:sldChg chg="addSp delSp modSp mod">
        <pc:chgData name="Mor, Siobhan" userId="1c7e5b7f-9722-4abd-9dfd-239257286de4" providerId="ADAL" clId="{459C848D-C210-654A-A600-99F19E58C24F}" dt="2023-06-21T13:23:14.157" v="21" actId="1037"/>
        <pc:sldMkLst>
          <pc:docMk/>
          <pc:sldMk cId="1197082071" sldId="390"/>
        </pc:sldMkLst>
        <pc:spChg chg="mod topLvl">
          <ac:chgData name="Mor, Siobhan" userId="1c7e5b7f-9722-4abd-9dfd-239257286de4" providerId="ADAL" clId="{459C848D-C210-654A-A600-99F19E58C24F}" dt="2023-06-21T13:23:14.157" v="21" actId="1037"/>
          <ac:spMkLst>
            <pc:docMk/>
            <pc:sldMk cId="1197082071" sldId="390"/>
            <ac:spMk id="6" creationId="{55474C96-F787-BC8C-E78D-5288297B0322}"/>
          </ac:spMkLst>
        </pc:spChg>
        <pc:grpChg chg="del">
          <ac:chgData name="Mor, Siobhan" userId="1c7e5b7f-9722-4abd-9dfd-239257286de4" providerId="ADAL" clId="{459C848D-C210-654A-A600-99F19E58C24F}" dt="2023-06-21T13:23:10.487" v="19" actId="478"/>
          <ac:grpSpMkLst>
            <pc:docMk/>
            <pc:sldMk cId="1197082071" sldId="390"/>
            <ac:grpSpMk id="4" creationId="{6EA2AACA-6C64-E2F2-EB08-328CE05928CB}"/>
          </ac:grpSpMkLst>
        </pc:grpChg>
        <pc:picChg chg="del topLvl">
          <ac:chgData name="Mor, Siobhan" userId="1c7e5b7f-9722-4abd-9dfd-239257286de4" providerId="ADAL" clId="{459C848D-C210-654A-A600-99F19E58C24F}" dt="2023-06-21T13:23:10.487" v="19" actId="478"/>
          <ac:picMkLst>
            <pc:docMk/>
            <pc:sldMk cId="1197082071" sldId="390"/>
            <ac:picMk id="5" creationId="{A5861325-CE9C-86A3-D1E5-4301B2A77B32}"/>
          </ac:picMkLst>
        </pc:picChg>
        <pc:picChg chg="add mod">
          <ac:chgData name="Mor, Siobhan" userId="1c7e5b7f-9722-4abd-9dfd-239257286de4" providerId="ADAL" clId="{459C848D-C210-654A-A600-99F19E58C24F}" dt="2023-06-21T13:23:11.312" v="20"/>
          <ac:picMkLst>
            <pc:docMk/>
            <pc:sldMk cId="1197082071" sldId="390"/>
            <ac:picMk id="7" creationId="{5FD7700E-0B10-5BC3-AD4A-22919DFD0E86}"/>
          </ac:picMkLst>
        </pc:picChg>
      </pc:sldChg>
      <pc:sldMasterChg chg="modSldLayout">
        <pc:chgData name="Mor, Siobhan" userId="1c7e5b7f-9722-4abd-9dfd-239257286de4" providerId="ADAL" clId="{459C848D-C210-654A-A600-99F19E58C24F}" dt="2023-06-21T13:09:50.698" v="1"/>
        <pc:sldMasterMkLst>
          <pc:docMk/>
          <pc:sldMasterMk cId="3311869767" sldId="2147483648"/>
        </pc:sldMasterMkLst>
        <pc:sldLayoutChg chg="addSp delSp modSp mod">
          <pc:chgData name="Mor, Siobhan" userId="1c7e5b7f-9722-4abd-9dfd-239257286de4" providerId="ADAL" clId="{459C848D-C210-654A-A600-99F19E58C24F}" dt="2023-06-21T13:09:50.698" v="1"/>
          <pc:sldLayoutMkLst>
            <pc:docMk/>
            <pc:sldMasterMk cId="3311869767" sldId="2147483648"/>
            <pc:sldLayoutMk cId="2680833823" sldId="2147483649"/>
          </pc:sldLayoutMkLst>
          <pc:spChg chg="mod">
            <ac:chgData name="Mor, Siobhan" userId="1c7e5b7f-9722-4abd-9dfd-239257286de4" providerId="ADAL" clId="{459C848D-C210-654A-A600-99F19E58C24F}" dt="2023-06-21T13:09:50.698" v="1"/>
            <ac:spMkLst>
              <pc:docMk/>
              <pc:sldMasterMk cId="3311869767" sldId="2147483648"/>
              <pc:sldLayoutMk cId="2680833823" sldId="2147483649"/>
              <ac:spMk id="15" creationId="{2D770480-2098-4358-6961-DE6D41DABBEF}"/>
            </ac:spMkLst>
          </pc:spChg>
          <pc:grpChg chg="add mod">
            <ac:chgData name="Mor, Siobhan" userId="1c7e5b7f-9722-4abd-9dfd-239257286de4" providerId="ADAL" clId="{459C848D-C210-654A-A600-99F19E58C24F}" dt="2023-06-21T13:09:50.698" v="1"/>
            <ac:grpSpMkLst>
              <pc:docMk/>
              <pc:sldMasterMk cId="3311869767" sldId="2147483648"/>
              <pc:sldLayoutMk cId="2680833823" sldId="2147483649"/>
              <ac:grpSpMk id="3" creationId="{8679E473-9188-AC40-6095-520801D84C82}"/>
            </ac:grpSpMkLst>
          </pc:grpChg>
          <pc:picChg chg="mod">
            <ac:chgData name="Mor, Siobhan" userId="1c7e5b7f-9722-4abd-9dfd-239257286de4" providerId="ADAL" clId="{459C848D-C210-654A-A600-99F19E58C24F}" dt="2023-06-21T13:09:50.698" v="1"/>
            <ac:picMkLst>
              <pc:docMk/>
              <pc:sldMasterMk cId="3311869767" sldId="2147483648"/>
              <pc:sldLayoutMk cId="2680833823" sldId="2147483649"/>
              <ac:picMk id="10" creationId="{213169A1-A15D-A56D-C061-412E2069F22A}"/>
            </ac:picMkLst>
          </pc:picChg>
          <pc:picChg chg="del">
            <ac:chgData name="Mor, Siobhan" userId="1c7e5b7f-9722-4abd-9dfd-239257286de4" providerId="ADAL" clId="{459C848D-C210-654A-A600-99F19E58C24F}" dt="2023-06-21T13:09:50.090" v="0" actId="478"/>
            <ac:picMkLst>
              <pc:docMk/>
              <pc:sldMasterMk cId="3311869767" sldId="2147483648"/>
              <pc:sldLayoutMk cId="2680833823" sldId="2147483649"/>
              <ac:picMk id="11" creationId="{3A3A3C92-EF72-54E0-ADC4-B87AD953EAB6}"/>
            </ac:picMkLst>
          </pc:picChg>
          <pc:picChg chg="mod">
            <ac:chgData name="Mor, Siobhan" userId="1c7e5b7f-9722-4abd-9dfd-239257286de4" providerId="ADAL" clId="{459C848D-C210-654A-A600-99F19E58C24F}" dt="2023-06-21T13:09:50.698" v="1"/>
            <ac:picMkLst>
              <pc:docMk/>
              <pc:sldMasterMk cId="3311869767" sldId="2147483648"/>
              <pc:sldLayoutMk cId="2680833823" sldId="2147483649"/>
              <ac:picMk id="16" creationId="{2874699B-C538-0458-1947-06DCE7794885}"/>
            </ac:picMkLst>
          </pc:picChg>
          <pc:cxnChg chg="mod">
            <ac:chgData name="Mor, Siobhan" userId="1c7e5b7f-9722-4abd-9dfd-239257286de4" providerId="ADAL" clId="{459C848D-C210-654A-A600-99F19E58C24F}" dt="2023-06-21T13:09:50.698" v="1"/>
            <ac:cxnSpMkLst>
              <pc:docMk/>
              <pc:sldMasterMk cId="3311869767" sldId="2147483648"/>
              <pc:sldLayoutMk cId="2680833823" sldId="2147483649"/>
              <ac:cxnSpMk id="14" creationId="{82B6F386-6987-615B-575D-87551A422B43}"/>
            </ac:cxnSpMkLst>
          </pc:cxnChg>
          <pc:cxnChg chg="mod">
            <ac:chgData name="Mor, Siobhan" userId="1c7e5b7f-9722-4abd-9dfd-239257286de4" providerId="ADAL" clId="{459C848D-C210-654A-A600-99F19E58C24F}" dt="2023-06-21T13:09:50.698" v="1"/>
            <ac:cxnSpMkLst>
              <pc:docMk/>
              <pc:sldMasterMk cId="3311869767" sldId="2147483648"/>
              <pc:sldLayoutMk cId="2680833823" sldId="2147483649"/>
              <ac:cxnSpMk id="17" creationId="{FF9E361C-B90A-31A7-DB99-0876ABF04324}"/>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21/06/2023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example of cardiovascular system - </a:t>
            </a:r>
            <a:r>
              <a:rPr lang="en-US" dirty="0"/>
              <a:t>heart, veins, arteries, and blood.</a:t>
            </a:r>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12</a:t>
            </a:fld>
            <a:endParaRPr lang="en-GB"/>
          </a:p>
        </p:txBody>
      </p:sp>
    </p:spTree>
    <p:extLst>
      <p:ext uri="{BB962C8B-B14F-4D97-AF65-F5344CB8AC3E}">
        <p14:creationId xmlns:p14="http://schemas.microsoft.com/office/powerpoint/2010/main" val="985779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14</a:t>
            </a:fld>
            <a:endParaRPr lang="en-GB"/>
          </a:p>
        </p:txBody>
      </p:sp>
    </p:spTree>
    <p:extLst>
      <p:ext uri="{BB962C8B-B14F-4D97-AF65-F5344CB8AC3E}">
        <p14:creationId xmlns:p14="http://schemas.microsoft.com/office/powerpoint/2010/main" val="4261359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17</a:t>
            </a:fld>
            <a:endParaRPr lang="en-GB"/>
          </a:p>
        </p:txBody>
      </p:sp>
    </p:spTree>
    <p:extLst>
      <p:ext uri="{BB962C8B-B14F-4D97-AF65-F5344CB8AC3E}">
        <p14:creationId xmlns:p14="http://schemas.microsoft.com/office/powerpoint/2010/main" val="2488993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Systems thinking is relevant to One Health as it is a framework or philosophy that enables practitioners to develop a broader understanding of the factors which contribute to health problems and how decisions taken in one part of the socio-ecological system (e.g., expansion of grazing or cropping areas) may impact other parts (e.g., encroachment on wildlife habitat leading to spillover of pathogens to people). Systems thinking emphasizes an understanding of the context and connections that exist between actors, and different processes of the system (Figure 12). It helps to appreciate not only the connectedness but also the consequences of actions at the human-animal-environment interface. Viewing problems this way enables identification of different intervention points (</a:t>
            </a:r>
            <a:r>
              <a:rPr lang="en-US" sz="1800" b="1" dirty="0">
                <a:solidFill>
                  <a:srgbClr val="008080"/>
                </a:solidFill>
                <a:effectLst/>
                <a:latin typeface="Arial" panose="020B0604020202020204" pitchFamily="34" charset="0"/>
                <a:ea typeface="Arial" panose="020B0604020202020204" pitchFamily="34" charset="0"/>
              </a:rPr>
              <a:t>leverage points</a:t>
            </a:r>
            <a:r>
              <a:rPr lang="en-US" sz="1800" dirty="0">
                <a:solidFill>
                  <a:srgbClr val="000000"/>
                </a:solidFill>
                <a:effectLst/>
                <a:latin typeface="Arial" panose="020B0604020202020204" pitchFamily="34" charset="0"/>
                <a:ea typeface="Arial" panose="020B0604020202020204" pitchFamily="34" charset="0"/>
              </a:rPr>
              <a:t>) including more sustainable solutions to health problems in pastoralist settings. It also reduces the likelihood of unintended consequences arising from an intervention that focuses on only one part of the system.</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21</a:t>
            </a:fld>
            <a:endParaRPr lang="en-GB"/>
          </a:p>
        </p:txBody>
      </p:sp>
    </p:spTree>
    <p:extLst>
      <p:ext uri="{BB962C8B-B14F-4D97-AF65-F5344CB8AC3E}">
        <p14:creationId xmlns:p14="http://schemas.microsoft.com/office/powerpoint/2010/main" val="433713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dirty="0">
                <a:solidFill>
                  <a:srgbClr val="000000"/>
                </a:solidFill>
                <a:effectLst/>
                <a:latin typeface="Arial" panose="020B0604020202020204" pitchFamily="34" charset="0"/>
                <a:ea typeface="Arial" panose="020B0604020202020204" pitchFamily="34" charset="0"/>
              </a:rPr>
              <a:t>Explain that the figure depicts the relationship between different components of a system which influences the development of antimicrobial resistance (AMR). This includes components such as actors (e.g., government, healthcare system, prescribers) and resource units (e.g. antibiotics) as well as processes (e.g., policies, guidelines) which link the components. The shape labelled “AM treatment guidelines” is an example of a One Health initiative that targets a particular leverage point i.e., use of antimicrobials (AM).</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3846B3DA-78FF-B544-8F6A-5C08D4C8FE87}" type="slidenum">
              <a:rPr lang="en-GB" smtClean="0"/>
              <a:t>25</a:t>
            </a:fld>
            <a:endParaRPr lang="en-GB"/>
          </a:p>
        </p:txBody>
      </p:sp>
    </p:spTree>
    <p:extLst>
      <p:ext uri="{BB962C8B-B14F-4D97-AF65-F5344CB8AC3E}">
        <p14:creationId xmlns:p14="http://schemas.microsoft.com/office/powerpoint/2010/main" val="1139621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dirty="0">
                <a:solidFill>
                  <a:srgbClr val="000000"/>
                </a:solidFill>
                <a:effectLst/>
                <a:latin typeface="Arial" panose="020B0604020202020204" pitchFamily="34" charset="0"/>
                <a:ea typeface="Arial" panose="020B0604020202020204" pitchFamily="34" charset="0"/>
              </a:rPr>
              <a:t>Divide the participants into groups of 6-8 people and ask them to draw a system map similar to the above for a different One Health problem they have encountered recently in their woreda/district. </a:t>
            </a:r>
            <a:endParaRPr lang="en-GB" sz="1800" dirty="0">
              <a:solidFill>
                <a:srgbClr val="000000"/>
              </a:solidFill>
              <a:effectLst/>
              <a:latin typeface="Arial" panose="020B0604020202020204" pitchFamily="34" charset="0"/>
              <a:ea typeface="Arial" panose="020B0604020202020204" pitchFamily="34" charset="0"/>
            </a:endParaRPr>
          </a:p>
          <a:p>
            <a:pPr>
              <a:lnSpc>
                <a:spcPct val="115000"/>
              </a:lnSpc>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a:lnSpc>
                <a:spcPct val="115000"/>
              </a:lnSpc>
            </a:pPr>
            <a:r>
              <a:rPr lang="en-US" sz="1800" dirty="0">
                <a:solidFill>
                  <a:srgbClr val="000000"/>
                </a:solidFill>
                <a:effectLst/>
                <a:latin typeface="Arial" panose="020B0604020202020204" pitchFamily="34" charset="0"/>
                <a:ea typeface="Arial" panose="020B0604020202020204" pitchFamily="34" charset="0"/>
              </a:rPr>
              <a:t>If groups are finding it difficult to come up with an example, suggest one of the following:</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Rabies outbreak in humans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Anthrax outbreak in livestock</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Wildlife die-off due to unknown causes</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Response to drought</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Pollution of community water source</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Increased malnutrition rate in children aged under-5 years</a:t>
            </a:r>
            <a:endParaRPr lang="en-GB" sz="1800" dirty="0">
              <a:solidFill>
                <a:srgbClr val="000000"/>
              </a:solidFill>
              <a:effectLst/>
              <a:latin typeface="Arial" panose="020B0604020202020204" pitchFamily="34" charset="0"/>
              <a:ea typeface="Arial" panose="020B0604020202020204" pitchFamily="34" charset="0"/>
            </a:endParaRPr>
          </a:p>
          <a:p>
            <a:pPr>
              <a:lnSpc>
                <a:spcPct val="115000"/>
              </a:lnSpc>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a:lnSpc>
                <a:spcPct val="115000"/>
              </a:lnSpc>
            </a:pPr>
            <a:r>
              <a:rPr lang="en-US" sz="1800" dirty="0">
                <a:solidFill>
                  <a:srgbClr val="000000"/>
                </a:solidFill>
                <a:effectLst/>
                <a:latin typeface="Arial" panose="020B0604020202020204" pitchFamily="34" charset="0"/>
                <a:ea typeface="Arial" panose="020B0604020202020204" pitchFamily="34" charset="0"/>
              </a:rPr>
              <a:t>Ask each group to present their systems map in plenary.</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3846B3DA-78FF-B544-8F6A-5C08D4C8FE87}" type="slidenum">
              <a:rPr lang="en-GB" smtClean="0"/>
              <a:t>26</a:t>
            </a:fld>
            <a:endParaRPr lang="en-GB"/>
          </a:p>
        </p:txBody>
      </p:sp>
    </p:spTree>
    <p:extLst>
      <p:ext uri="{BB962C8B-B14F-4D97-AF65-F5344CB8AC3E}">
        <p14:creationId xmlns:p14="http://schemas.microsoft.com/office/powerpoint/2010/main" val="1796271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Ask participants to form groups of 4-5 participants and reflect on the skills and attitudes needed to practice systems thinking.</a:t>
            </a:r>
          </a:p>
          <a:p>
            <a:pPr>
              <a:lnSpc>
                <a:spcPct val="115000"/>
              </a:lnSpc>
            </a:pPr>
            <a:r>
              <a:rPr lang="en-US" sz="1800" dirty="0">
                <a:solidFill>
                  <a:srgbClr val="000000"/>
                </a:solidFill>
                <a:effectLst/>
                <a:latin typeface="Arial" panose="020B0604020202020204" pitchFamily="34" charset="0"/>
                <a:ea typeface="Arial" panose="020B0604020202020204" pitchFamily="34" charset="0"/>
              </a:rPr>
              <a:t>Ask each group to share their reflections in a plenary session.</a:t>
            </a:r>
            <a:endParaRPr lang="en-GB" sz="1800" dirty="0">
              <a:solidFill>
                <a:srgbClr val="000000"/>
              </a:solidFill>
              <a:effectLst/>
              <a:latin typeface="Arial" panose="020B0604020202020204" pitchFamily="34" charset="0"/>
              <a:ea typeface="Arial" panose="020B0604020202020204" pitchFamily="34" charset="0"/>
            </a:endParaRPr>
          </a:p>
          <a:p>
            <a:pPr>
              <a:lnSpc>
                <a:spcPct val="115000"/>
              </a:lnSpc>
            </a:pPr>
            <a:r>
              <a:rPr lang="en-US" sz="1800" dirty="0">
                <a:solidFill>
                  <a:srgbClr val="000000"/>
                </a:solidFill>
                <a:effectLst/>
                <a:latin typeface="Arial" panose="020B0604020202020204" pitchFamily="34" charset="0"/>
                <a:ea typeface="Arial" panose="020B0604020202020204" pitchFamily="34" charset="0"/>
              </a:rPr>
              <a:t>Summarize the points on a flipchart. </a:t>
            </a:r>
            <a:endParaRPr lang="en-GB" sz="1800" dirty="0">
              <a:solidFill>
                <a:srgbClr val="000000"/>
              </a:solidFill>
              <a:effectLst/>
              <a:latin typeface="Arial" panose="020B060402020202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3846B3DA-78FF-B544-8F6A-5C08D4C8FE87}" type="slidenum">
              <a:rPr lang="en-GB" smtClean="0"/>
              <a:t>27</a:t>
            </a:fld>
            <a:endParaRPr lang="en-GB"/>
          </a:p>
        </p:txBody>
      </p:sp>
    </p:spTree>
    <p:extLst>
      <p:ext uri="{BB962C8B-B14F-4D97-AF65-F5344CB8AC3E}">
        <p14:creationId xmlns:p14="http://schemas.microsoft.com/office/powerpoint/2010/main" val="1940412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28</a:t>
            </a:fld>
            <a:endParaRPr lang="en-GB"/>
          </a:p>
        </p:txBody>
      </p:sp>
    </p:spTree>
    <p:extLst>
      <p:ext uri="{BB962C8B-B14F-4D97-AF65-F5344CB8AC3E}">
        <p14:creationId xmlns:p14="http://schemas.microsoft.com/office/powerpoint/2010/main" val="36089407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8679E473-9188-AC40-6095-520801D84C82}"/>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213169A1-A15D-A56D-C061-412E2069F22A}"/>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82B6F386-6987-615B-575D-87551A422B43}"/>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2D770480-2098-4358-6961-DE6D41DABBEF}"/>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2874699B-C538-0458-1947-06DCE7794885}"/>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FF9E361C-B90A-31A7-DB99-0876ABF04324}"/>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68083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514478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249829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953246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75244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58628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443511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64381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21/06/2023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59711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21/06/2023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2"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311869767"/>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50" r:id="rId4"/>
    <p:sldLayoutId id="2147483652" r:id="rId5"/>
    <p:sldLayoutId id="2147483653" r:id="rId6"/>
    <p:sldLayoutId id="2147483654" r:id="rId7"/>
    <p:sldLayoutId id="2147483655"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3.sv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17BP9n6g1F0" TargetMode="Externa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GPW0j2Bo_eY"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1.sv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3.sv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2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6A3SJWr4jXE" TargetMode="External"/><Relationship Id="rId1" Type="http://schemas.openxmlformats.org/officeDocument/2006/relationships/slideLayout" Target="../slideLayouts/slideLayout4.xml"/><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30B91-B0A0-2B09-B70F-F11502EB1A2F}"/>
              </a:ext>
            </a:extLst>
          </p:cNvPr>
          <p:cNvSpPr>
            <a:spLocks noGrp="1"/>
          </p:cNvSpPr>
          <p:nvPr>
            <p:ph type="title"/>
          </p:nvPr>
        </p:nvSpPr>
        <p:spPr/>
        <p:txBody>
          <a:bodyPr/>
          <a:lstStyle/>
          <a:p>
            <a:r>
              <a:rPr lang="en-GB" dirty="0"/>
              <a:t>Definition of a system</a:t>
            </a:r>
          </a:p>
        </p:txBody>
      </p:sp>
      <p:sp>
        <p:nvSpPr>
          <p:cNvPr id="3" name="Content Placeholder 2">
            <a:extLst>
              <a:ext uri="{FF2B5EF4-FFF2-40B4-BE49-F238E27FC236}">
                <a16:creationId xmlns:a16="http://schemas.microsoft.com/office/drawing/2014/main" id="{AEAE4A0A-6F8D-2742-94FB-8D3E6B96C2DA}"/>
              </a:ext>
            </a:extLst>
          </p:cNvPr>
          <p:cNvSpPr>
            <a:spLocks noGrp="1"/>
          </p:cNvSpPr>
          <p:nvPr>
            <p:ph idx="1"/>
          </p:nvPr>
        </p:nvSpPr>
        <p:spPr/>
        <p:txBody>
          <a:bodyPr>
            <a:normAutofit/>
          </a:bodyPr>
          <a:lstStyle/>
          <a:p>
            <a:pPr marL="0" indent="0">
              <a:buNone/>
            </a:pPr>
            <a:r>
              <a:rPr lang="en-US" dirty="0"/>
              <a:t>According to Merriam-Webster dictionary a system is:</a:t>
            </a:r>
          </a:p>
          <a:p>
            <a:endParaRPr lang="en-US" dirty="0"/>
          </a:p>
          <a:p>
            <a:pPr marL="0" indent="0">
              <a:buNone/>
            </a:pPr>
            <a:r>
              <a:rPr lang="en-US" dirty="0"/>
              <a:t> ‘a regularly interacting or </a:t>
            </a:r>
            <a:r>
              <a:rPr lang="en-US" b="1" dirty="0"/>
              <a:t>interdependent group of items</a:t>
            </a:r>
            <a:r>
              <a:rPr lang="en-US" dirty="0"/>
              <a:t> forming a unified whole’. </a:t>
            </a:r>
          </a:p>
        </p:txBody>
      </p:sp>
      <p:pic>
        <p:nvPicPr>
          <p:cNvPr id="4" name="Graphic 3" descr="Presentation with checklist with solid fill">
            <a:extLst>
              <a:ext uri="{FF2B5EF4-FFF2-40B4-BE49-F238E27FC236}">
                <a16:creationId xmlns:a16="http://schemas.microsoft.com/office/drawing/2014/main" id="{C182984A-351B-A1DE-2246-3ACBBEB2A8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369347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BAEB7-EC40-47F7-A29E-506158AA3E9B}"/>
              </a:ext>
            </a:extLst>
          </p:cNvPr>
          <p:cNvSpPr>
            <a:spLocks noGrp="1"/>
          </p:cNvSpPr>
          <p:nvPr>
            <p:ph type="title"/>
          </p:nvPr>
        </p:nvSpPr>
        <p:spPr/>
        <p:txBody>
          <a:bodyPr/>
          <a:lstStyle/>
          <a:p>
            <a:r>
              <a:rPr lang="en-GB" dirty="0"/>
              <a:t>Systems - examples</a:t>
            </a:r>
          </a:p>
        </p:txBody>
      </p:sp>
      <p:sp>
        <p:nvSpPr>
          <p:cNvPr id="3" name="Content Placeholder 2">
            <a:extLst>
              <a:ext uri="{FF2B5EF4-FFF2-40B4-BE49-F238E27FC236}">
                <a16:creationId xmlns:a16="http://schemas.microsoft.com/office/drawing/2014/main" id="{FB500951-4B85-B64D-436C-90B05E6518C0}"/>
              </a:ext>
            </a:extLst>
          </p:cNvPr>
          <p:cNvSpPr>
            <a:spLocks noGrp="1"/>
          </p:cNvSpPr>
          <p:nvPr>
            <p:ph idx="1"/>
          </p:nvPr>
        </p:nvSpPr>
        <p:spPr/>
        <p:txBody>
          <a:bodyPr/>
          <a:lstStyle/>
          <a:p>
            <a:r>
              <a:rPr lang="en-US" dirty="0"/>
              <a:t>A group of body organs that come together to perform a vital function (e.g., heart, veins, arteries, and blood comprising the cardiovascular system) </a:t>
            </a:r>
            <a:r>
              <a:rPr lang="en-US" dirty="0">
                <a:solidFill>
                  <a:srgbClr val="639C8C"/>
                </a:solidFill>
              </a:rPr>
              <a:t>*</a:t>
            </a:r>
          </a:p>
          <a:p>
            <a:r>
              <a:rPr lang="en-US" dirty="0"/>
              <a:t>A community of organisms and their environment functioning as an ecological unit (i.e., ecosystem) </a:t>
            </a:r>
            <a:r>
              <a:rPr lang="en-US" dirty="0">
                <a:solidFill>
                  <a:srgbClr val="639C8C"/>
                </a:solidFill>
              </a:rPr>
              <a:t>*</a:t>
            </a:r>
            <a:endParaRPr lang="en-US" dirty="0"/>
          </a:p>
          <a:p>
            <a:r>
              <a:rPr lang="en-US" dirty="0"/>
              <a:t>An organization with people, equipment and processes interacting to produce a new product (e.g., production system) </a:t>
            </a:r>
            <a:r>
              <a:rPr lang="en-US" dirty="0">
                <a:solidFill>
                  <a:srgbClr val="724E66"/>
                </a:solidFill>
              </a:rPr>
              <a:t>**</a:t>
            </a:r>
          </a:p>
          <a:p>
            <a:endParaRPr lang="en-US" dirty="0"/>
          </a:p>
          <a:p>
            <a:endParaRPr lang="en-US" dirty="0"/>
          </a:p>
          <a:p>
            <a:pPr marL="0" indent="0">
              <a:buNone/>
            </a:pPr>
            <a:r>
              <a:rPr lang="en-US" sz="2400" dirty="0">
                <a:solidFill>
                  <a:srgbClr val="639C8C"/>
                </a:solidFill>
              </a:rPr>
              <a:t>* Natural </a:t>
            </a:r>
            <a:r>
              <a:rPr lang="en-US" sz="2400" dirty="0">
                <a:solidFill>
                  <a:srgbClr val="724E66"/>
                </a:solidFill>
              </a:rPr>
              <a:t>**Human-made</a:t>
            </a:r>
          </a:p>
          <a:p>
            <a:endParaRPr lang="en-GB" dirty="0"/>
          </a:p>
        </p:txBody>
      </p:sp>
      <p:pic>
        <p:nvPicPr>
          <p:cNvPr id="4" name="Graphic 3" descr="Presentation with checklist with solid fill">
            <a:extLst>
              <a:ext uri="{FF2B5EF4-FFF2-40B4-BE49-F238E27FC236}">
                <a16:creationId xmlns:a16="http://schemas.microsoft.com/office/drawing/2014/main" id="{F6EFDF22-F406-3682-3863-F8B2DD760B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027171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0D9C2-9908-FE9A-1B5B-B3C366F8E8B4}"/>
              </a:ext>
            </a:extLst>
          </p:cNvPr>
          <p:cNvSpPr>
            <a:spLocks noGrp="1"/>
          </p:cNvSpPr>
          <p:nvPr>
            <p:ph type="title"/>
          </p:nvPr>
        </p:nvSpPr>
        <p:spPr/>
        <p:txBody>
          <a:bodyPr/>
          <a:lstStyle/>
          <a:p>
            <a:r>
              <a:rPr lang="en-GB" dirty="0"/>
              <a:t>Systems - similarities</a:t>
            </a:r>
          </a:p>
        </p:txBody>
      </p:sp>
      <p:sp>
        <p:nvSpPr>
          <p:cNvPr id="3" name="Content Placeholder 2">
            <a:extLst>
              <a:ext uri="{FF2B5EF4-FFF2-40B4-BE49-F238E27FC236}">
                <a16:creationId xmlns:a16="http://schemas.microsoft.com/office/drawing/2014/main" id="{E6F84CDE-B41C-CDAA-7DA1-1CC7A8B003FC}"/>
              </a:ext>
            </a:extLst>
          </p:cNvPr>
          <p:cNvSpPr>
            <a:spLocks noGrp="1"/>
          </p:cNvSpPr>
          <p:nvPr>
            <p:ph idx="1"/>
          </p:nvPr>
        </p:nvSpPr>
        <p:spPr/>
        <p:txBody>
          <a:bodyPr>
            <a:normAutofit lnSpcReduction="10000"/>
          </a:bodyPr>
          <a:lstStyle/>
          <a:p>
            <a:r>
              <a:rPr lang="en-US" b="1" dirty="0"/>
              <a:t>All elements in the system must be present </a:t>
            </a:r>
            <a:r>
              <a:rPr lang="en-US" dirty="0"/>
              <a:t>for optimal functioning of the system – removal/addition of a component affects the functioning of the system</a:t>
            </a:r>
          </a:p>
          <a:p>
            <a:r>
              <a:rPr lang="en-US" b="1" dirty="0"/>
              <a:t>Elements must be arranged in a specific way </a:t>
            </a:r>
            <a:r>
              <a:rPr lang="en-US" dirty="0"/>
              <a:t>for the system to carry out its purpose – re-arrangement of components would fundamentally alter the ability of the system to fulfil its purpose</a:t>
            </a:r>
          </a:p>
          <a:p>
            <a:r>
              <a:rPr lang="en-US" b="1" dirty="0"/>
              <a:t>Systems have a specific purpose </a:t>
            </a:r>
            <a:r>
              <a:rPr lang="en-US" dirty="0"/>
              <a:t>within a larger system – they can’t be combined or subdivided</a:t>
            </a:r>
          </a:p>
          <a:p>
            <a:r>
              <a:rPr lang="en-US" b="1" dirty="0"/>
              <a:t>Systems maintain stability </a:t>
            </a:r>
            <a:r>
              <a:rPr lang="en-US" dirty="0"/>
              <a:t>through a process of interaction, feedback, and adjustment – information is transmitted between components inside and external to the system and adjustments are made accordingly</a:t>
            </a:r>
          </a:p>
          <a:p>
            <a:endParaRPr lang="en-GB" dirty="0"/>
          </a:p>
        </p:txBody>
      </p:sp>
      <p:pic>
        <p:nvPicPr>
          <p:cNvPr id="4" name="Graphic 3" descr="Presentation with checklist with solid fill">
            <a:extLst>
              <a:ext uri="{FF2B5EF4-FFF2-40B4-BE49-F238E27FC236}">
                <a16:creationId xmlns:a16="http://schemas.microsoft.com/office/drawing/2014/main" id="{C73AE9C6-843B-25E5-6471-9EEC7745B3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11011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9E7F7-50E4-225C-16B2-7A5101248511}"/>
              </a:ext>
            </a:extLst>
          </p:cNvPr>
          <p:cNvSpPr>
            <a:spLocks noGrp="1"/>
          </p:cNvSpPr>
          <p:nvPr>
            <p:ph type="title"/>
          </p:nvPr>
        </p:nvSpPr>
        <p:spPr/>
        <p:txBody>
          <a:bodyPr/>
          <a:lstStyle/>
          <a:p>
            <a:r>
              <a:rPr lang="en-GB" dirty="0"/>
              <a:t>Conceptualising One Health as a complex system</a:t>
            </a:r>
          </a:p>
        </p:txBody>
      </p:sp>
      <p:sp>
        <p:nvSpPr>
          <p:cNvPr id="3" name="Content Placeholder 2">
            <a:extLst>
              <a:ext uri="{FF2B5EF4-FFF2-40B4-BE49-F238E27FC236}">
                <a16:creationId xmlns:a16="http://schemas.microsoft.com/office/drawing/2014/main" id="{4DDD8FD8-05E6-DE19-814E-130F7ED6336C}"/>
              </a:ext>
            </a:extLst>
          </p:cNvPr>
          <p:cNvSpPr>
            <a:spLocks noGrp="1"/>
          </p:cNvSpPr>
          <p:nvPr>
            <p:ph idx="1"/>
          </p:nvPr>
        </p:nvSpPr>
        <p:spPr/>
        <p:txBody>
          <a:bodyPr/>
          <a:lstStyle/>
          <a:p>
            <a:r>
              <a:rPr lang="en-US" dirty="0"/>
              <a:t>As humans have evolved, there has been a tendency to think of humans as being distinct from nature</a:t>
            </a:r>
          </a:p>
          <a:p>
            <a:r>
              <a:rPr lang="en-US" dirty="0"/>
              <a:t>In contrast, in One Health we recognize that human, animal and environmental health is interdependent</a:t>
            </a:r>
          </a:p>
          <a:p>
            <a:r>
              <a:rPr lang="en-US" dirty="0"/>
              <a:t>We can </a:t>
            </a:r>
            <a:r>
              <a:rPr lang="en-US" dirty="0" err="1"/>
              <a:t>conceptualise</a:t>
            </a:r>
            <a:r>
              <a:rPr lang="en-US" dirty="0"/>
              <a:t> this interdependency as a </a:t>
            </a:r>
            <a:r>
              <a:rPr lang="en-US" b="1" dirty="0"/>
              <a:t>social-ecological system </a:t>
            </a:r>
            <a:r>
              <a:rPr lang="en-US" dirty="0"/>
              <a:t>comprising:</a:t>
            </a:r>
          </a:p>
          <a:p>
            <a:pPr lvl="1"/>
            <a:r>
              <a:rPr lang="en-US" dirty="0"/>
              <a:t>Human components and social processes that make up the “human sub-system”</a:t>
            </a:r>
          </a:p>
          <a:p>
            <a:pPr lvl="1"/>
            <a:r>
              <a:rPr lang="en-US" dirty="0"/>
              <a:t>Ecological components and processes that make up the “natural sub-system”</a:t>
            </a:r>
          </a:p>
          <a:p>
            <a:pPr marL="457200" lvl="1" indent="0">
              <a:buNone/>
            </a:pPr>
            <a:endParaRPr lang="en-US" dirty="0"/>
          </a:p>
          <a:p>
            <a:pPr lvl="1"/>
            <a:endParaRPr lang="en-US" dirty="0"/>
          </a:p>
          <a:p>
            <a:pPr lvl="1"/>
            <a:endParaRPr lang="en-US" dirty="0"/>
          </a:p>
        </p:txBody>
      </p:sp>
      <p:pic>
        <p:nvPicPr>
          <p:cNvPr id="4" name="Graphic 3" descr="Presentation with checklist with solid fill">
            <a:extLst>
              <a:ext uri="{FF2B5EF4-FFF2-40B4-BE49-F238E27FC236}">
                <a16:creationId xmlns:a16="http://schemas.microsoft.com/office/drawing/2014/main" id="{C991961E-D109-6D24-9645-7DC774E749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120308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85FEA66F-11DE-3DE4-76FF-DC79FB463BFC}"/>
              </a:ext>
            </a:extLst>
          </p:cNvPr>
          <p:cNvPicPr>
            <a:picLocks noChangeAspect="1"/>
          </p:cNvPicPr>
          <p:nvPr/>
        </p:nvPicPr>
        <p:blipFill rotWithShape="1">
          <a:blip r:embed="rId3">
            <a:extLst>
              <a:ext uri="{28A0092B-C50C-407E-A947-70E740481C1C}">
                <a14:useLocalDpi xmlns:a14="http://schemas.microsoft.com/office/drawing/2010/main" val="0"/>
              </a:ext>
            </a:extLst>
          </a:blip>
          <a:srcRect l="3010" t="3811" r="7113"/>
          <a:stretch/>
        </p:blipFill>
        <p:spPr>
          <a:xfrm>
            <a:off x="1019331" y="209862"/>
            <a:ext cx="9848538" cy="6104224"/>
          </a:xfrm>
          <a:prstGeom prst="rect">
            <a:avLst/>
          </a:prstGeom>
        </p:spPr>
      </p:pic>
      <p:pic>
        <p:nvPicPr>
          <p:cNvPr id="2" name="Graphic 1" descr="Presentation with checklist with solid fill">
            <a:extLst>
              <a:ext uri="{FF2B5EF4-FFF2-40B4-BE49-F238E27FC236}">
                <a16:creationId xmlns:a16="http://schemas.microsoft.com/office/drawing/2014/main" id="{17AFD376-296B-FB7F-3E68-5DEB205519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966870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9FE78-13F9-0768-D40F-900210ED7E61}"/>
              </a:ext>
            </a:extLst>
          </p:cNvPr>
          <p:cNvSpPr>
            <a:spLocks noGrp="1"/>
          </p:cNvSpPr>
          <p:nvPr>
            <p:ph type="title"/>
          </p:nvPr>
        </p:nvSpPr>
        <p:spPr/>
        <p:txBody>
          <a:bodyPr/>
          <a:lstStyle/>
          <a:p>
            <a:r>
              <a:rPr lang="en-GB" dirty="0"/>
              <a:t>In socio-ecological systems…</a:t>
            </a:r>
          </a:p>
        </p:txBody>
      </p:sp>
      <p:sp>
        <p:nvSpPr>
          <p:cNvPr id="3" name="Content Placeholder 2">
            <a:extLst>
              <a:ext uri="{FF2B5EF4-FFF2-40B4-BE49-F238E27FC236}">
                <a16:creationId xmlns:a16="http://schemas.microsoft.com/office/drawing/2014/main" id="{A49D35DC-B3C0-689C-E122-F71BAE71D7C2}"/>
              </a:ext>
            </a:extLst>
          </p:cNvPr>
          <p:cNvSpPr>
            <a:spLocks noGrp="1"/>
          </p:cNvSpPr>
          <p:nvPr>
            <p:ph idx="1"/>
          </p:nvPr>
        </p:nvSpPr>
        <p:spPr/>
        <p:txBody>
          <a:bodyPr/>
          <a:lstStyle/>
          <a:p>
            <a:r>
              <a:rPr lang="en-US" dirty="0"/>
              <a:t>Both sub-systems include components and processes that interact to produce outcomes within that sub-system</a:t>
            </a:r>
          </a:p>
          <a:p>
            <a:pPr lvl="1"/>
            <a:r>
              <a:rPr lang="en-US" dirty="0"/>
              <a:t>Human sub-system: e.g. national economies, health</a:t>
            </a:r>
          </a:p>
          <a:p>
            <a:pPr lvl="1"/>
            <a:r>
              <a:rPr lang="en-US" dirty="0"/>
              <a:t>Natural sub-system: e.g. clean air, biodiversity</a:t>
            </a:r>
          </a:p>
          <a:p>
            <a:pPr lvl="1"/>
            <a:endParaRPr lang="en-US" dirty="0"/>
          </a:p>
          <a:p>
            <a:r>
              <a:rPr lang="en-US" dirty="0"/>
              <a:t>The two sub-systems influence each other via </a:t>
            </a:r>
            <a:r>
              <a:rPr lang="en-US" b="1" dirty="0"/>
              <a:t>feedback loops</a:t>
            </a:r>
          </a:p>
          <a:p>
            <a:pPr lvl="1"/>
            <a:r>
              <a:rPr lang="en-US" dirty="0"/>
              <a:t>Human influence on nature, e.g.</a:t>
            </a:r>
          </a:p>
          <a:p>
            <a:pPr lvl="2"/>
            <a:r>
              <a:rPr lang="en-US" dirty="0"/>
              <a:t>land use changes such as deforestation and cropping</a:t>
            </a:r>
          </a:p>
          <a:p>
            <a:pPr lvl="2"/>
            <a:r>
              <a:rPr lang="en-US" dirty="0"/>
              <a:t>pesticide use disrupting bee populations and thus pollination</a:t>
            </a:r>
          </a:p>
          <a:p>
            <a:pPr lvl="1"/>
            <a:r>
              <a:rPr lang="en-US" dirty="0"/>
              <a:t>Nature influence on humans, e.g.</a:t>
            </a:r>
          </a:p>
          <a:p>
            <a:pPr lvl="2"/>
            <a:r>
              <a:rPr lang="en-GB" dirty="0"/>
              <a:t>flooding leading to outbreak of Rift Valley fever in humans and subsequent ban on trade</a:t>
            </a:r>
          </a:p>
        </p:txBody>
      </p:sp>
      <p:pic>
        <p:nvPicPr>
          <p:cNvPr id="4" name="Graphic 3" descr="Presentation with checklist with solid fill">
            <a:extLst>
              <a:ext uri="{FF2B5EF4-FFF2-40B4-BE49-F238E27FC236}">
                <a16:creationId xmlns:a16="http://schemas.microsoft.com/office/drawing/2014/main" id="{1C86435D-1B09-1EC5-F9F0-BB17D4AFFB3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889111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772D6-1506-3F07-48D8-BF27C4B16505}"/>
              </a:ext>
            </a:extLst>
          </p:cNvPr>
          <p:cNvSpPr>
            <a:spLocks noGrp="1"/>
          </p:cNvSpPr>
          <p:nvPr>
            <p:ph type="title"/>
          </p:nvPr>
        </p:nvSpPr>
        <p:spPr/>
        <p:txBody>
          <a:bodyPr/>
          <a:lstStyle/>
          <a:p>
            <a:r>
              <a:rPr lang="en-GB" dirty="0"/>
              <a:t>Key properties of socio-ecological systems</a:t>
            </a:r>
          </a:p>
        </p:txBody>
      </p:sp>
      <p:sp>
        <p:nvSpPr>
          <p:cNvPr id="3" name="Content Placeholder 2">
            <a:extLst>
              <a:ext uri="{FF2B5EF4-FFF2-40B4-BE49-F238E27FC236}">
                <a16:creationId xmlns:a16="http://schemas.microsoft.com/office/drawing/2014/main" id="{12D16B5D-FF10-2B3C-1004-08C8674C9903}"/>
              </a:ext>
            </a:extLst>
          </p:cNvPr>
          <p:cNvSpPr>
            <a:spLocks noGrp="1"/>
          </p:cNvSpPr>
          <p:nvPr>
            <p:ph idx="1"/>
          </p:nvPr>
        </p:nvSpPr>
        <p:spPr/>
        <p:txBody>
          <a:bodyPr>
            <a:normAutofit/>
          </a:bodyPr>
          <a:lstStyle/>
          <a:p>
            <a:r>
              <a:rPr lang="en-US" b="1" dirty="0"/>
              <a:t>Feedback loops </a:t>
            </a:r>
            <a:r>
              <a:rPr lang="en-US" dirty="0"/>
              <a:t>– how one part of the system influences another part</a:t>
            </a:r>
          </a:p>
          <a:p>
            <a:pPr lvl="1"/>
            <a:r>
              <a:rPr lang="en-US" dirty="0"/>
              <a:t>Consider predator-prey interactions such as between lions and antelope</a:t>
            </a:r>
          </a:p>
          <a:p>
            <a:pPr lvl="2"/>
            <a:r>
              <a:rPr lang="en-US" dirty="0"/>
              <a:t>Balancing (positive) - number of lions and antelope are naturally balanced to manage food resources </a:t>
            </a:r>
          </a:p>
          <a:p>
            <a:pPr lvl="2"/>
            <a:r>
              <a:rPr lang="en-US" dirty="0"/>
              <a:t>Reinforcing (usually negative) - lions are removed from the ecosystem, the population of antelope will explode</a:t>
            </a:r>
          </a:p>
          <a:p>
            <a:r>
              <a:rPr lang="en-US" b="1" dirty="0"/>
              <a:t>Adaptive cycles </a:t>
            </a:r>
            <a:r>
              <a:rPr lang="en-US" dirty="0"/>
              <a:t>– socio-ecological systems undergo periods of growth, conservation, collapse, reorganization</a:t>
            </a:r>
          </a:p>
          <a:p>
            <a:r>
              <a:rPr lang="en-GB" b="1" dirty="0"/>
              <a:t>Resilience</a:t>
            </a:r>
            <a:r>
              <a:rPr lang="en-GB" dirty="0"/>
              <a:t> – </a:t>
            </a:r>
            <a:r>
              <a:rPr lang="en-US" dirty="0"/>
              <a:t>ability of the system to respond to shocks and remain within a given state</a:t>
            </a:r>
          </a:p>
          <a:p>
            <a:endParaRPr lang="en-GB" dirty="0"/>
          </a:p>
        </p:txBody>
      </p:sp>
      <p:pic>
        <p:nvPicPr>
          <p:cNvPr id="4" name="Graphic 3" descr="Presentation with checklist with solid fill">
            <a:extLst>
              <a:ext uri="{FF2B5EF4-FFF2-40B4-BE49-F238E27FC236}">
                <a16:creationId xmlns:a16="http://schemas.microsoft.com/office/drawing/2014/main" id="{C7751DE6-0912-9880-3C90-B65AFA71A9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987172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xplosion: 14 Points 14">
            <a:extLst>
              <a:ext uri="{FF2B5EF4-FFF2-40B4-BE49-F238E27FC236}">
                <a16:creationId xmlns:a16="http://schemas.microsoft.com/office/drawing/2014/main" id="{AF4935AF-30B6-71DB-C842-ED01461862C2}"/>
              </a:ext>
            </a:extLst>
          </p:cNvPr>
          <p:cNvSpPr/>
          <p:nvPr/>
        </p:nvSpPr>
        <p:spPr>
          <a:xfrm>
            <a:off x="8817428" y="2247982"/>
            <a:ext cx="3559628" cy="2389333"/>
          </a:xfrm>
          <a:prstGeom prst="irregularSeal2">
            <a:avLst/>
          </a:prstGeom>
          <a:solidFill>
            <a:srgbClr val="C79E4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dirty="0"/>
              <a:t>Disturbance, </a:t>
            </a:r>
          </a:p>
          <a:p>
            <a:pPr algn="ctr"/>
            <a:r>
              <a:rPr lang="en-GB" dirty="0"/>
              <a:t>e.g. drought, locusts, outbreak</a:t>
            </a:r>
          </a:p>
        </p:txBody>
      </p:sp>
      <p:sp>
        <p:nvSpPr>
          <p:cNvPr id="9" name="TextBox 8">
            <a:extLst>
              <a:ext uri="{FF2B5EF4-FFF2-40B4-BE49-F238E27FC236}">
                <a16:creationId xmlns:a16="http://schemas.microsoft.com/office/drawing/2014/main" id="{D0015A83-9625-8081-F487-1C4ADD530A0B}"/>
              </a:ext>
            </a:extLst>
          </p:cNvPr>
          <p:cNvSpPr txBox="1"/>
          <p:nvPr/>
        </p:nvSpPr>
        <p:spPr>
          <a:xfrm>
            <a:off x="9327337" y="4787399"/>
            <a:ext cx="2864662" cy="1477328"/>
          </a:xfrm>
          <a:prstGeom prst="rect">
            <a:avLst/>
          </a:prstGeom>
          <a:noFill/>
        </p:spPr>
        <p:txBody>
          <a:bodyPr wrap="square" rtlCol="0">
            <a:spAutoFit/>
          </a:bodyPr>
          <a:lstStyle/>
          <a:p>
            <a:r>
              <a:rPr lang="en-GB" dirty="0"/>
              <a:t>Release of nutrients and biomass into soil (e.g. breakdown of plants, decomposition of animal carcass)</a:t>
            </a:r>
          </a:p>
        </p:txBody>
      </p:sp>
      <p:sp>
        <p:nvSpPr>
          <p:cNvPr id="10" name="TextBox 9">
            <a:extLst>
              <a:ext uri="{FF2B5EF4-FFF2-40B4-BE49-F238E27FC236}">
                <a16:creationId xmlns:a16="http://schemas.microsoft.com/office/drawing/2014/main" id="{22006051-4FBB-20E9-120D-5872C747E16B}"/>
              </a:ext>
            </a:extLst>
          </p:cNvPr>
          <p:cNvSpPr txBox="1"/>
          <p:nvPr/>
        </p:nvSpPr>
        <p:spPr>
          <a:xfrm>
            <a:off x="513349" y="1321790"/>
            <a:ext cx="2351314" cy="1477328"/>
          </a:xfrm>
          <a:prstGeom prst="rect">
            <a:avLst/>
          </a:prstGeom>
          <a:noFill/>
        </p:spPr>
        <p:txBody>
          <a:bodyPr wrap="square" rtlCol="0">
            <a:spAutoFit/>
          </a:bodyPr>
          <a:lstStyle/>
          <a:p>
            <a:r>
              <a:rPr lang="en-GB" dirty="0"/>
              <a:t>Population rebounds e.g. re-growth of pioneer species (flora and fauna), re-stocking of animals</a:t>
            </a:r>
          </a:p>
        </p:txBody>
      </p:sp>
      <p:sp>
        <p:nvSpPr>
          <p:cNvPr id="11" name="TextBox 10">
            <a:extLst>
              <a:ext uri="{FF2B5EF4-FFF2-40B4-BE49-F238E27FC236}">
                <a16:creationId xmlns:a16="http://schemas.microsoft.com/office/drawing/2014/main" id="{D434362C-0892-A1FF-3091-DE0044169082}"/>
              </a:ext>
            </a:extLst>
          </p:cNvPr>
          <p:cNvSpPr txBox="1"/>
          <p:nvPr/>
        </p:nvSpPr>
        <p:spPr>
          <a:xfrm>
            <a:off x="513348" y="5039050"/>
            <a:ext cx="3895365" cy="1477328"/>
          </a:xfrm>
          <a:prstGeom prst="rect">
            <a:avLst/>
          </a:prstGeom>
          <a:noFill/>
        </p:spPr>
        <p:txBody>
          <a:bodyPr wrap="square" rtlCol="0">
            <a:spAutoFit/>
          </a:bodyPr>
          <a:lstStyle/>
          <a:p>
            <a:r>
              <a:rPr lang="en-GB" dirty="0"/>
              <a:t>System becomes </a:t>
            </a:r>
          </a:p>
          <a:p>
            <a:r>
              <a:rPr lang="en-GB" dirty="0"/>
              <a:t>productive e.g. </a:t>
            </a:r>
          </a:p>
          <a:p>
            <a:r>
              <a:rPr lang="en-GB" dirty="0"/>
              <a:t>regrowth of plant species; animals give birth to next generations</a:t>
            </a:r>
          </a:p>
          <a:p>
            <a:pPr marL="285750" indent="-285750">
              <a:buFont typeface="Arial" panose="020B0604020202020204" pitchFamily="34" charset="0"/>
              <a:buChar char="•"/>
            </a:pPr>
            <a:endParaRPr lang="en-GB" dirty="0"/>
          </a:p>
        </p:txBody>
      </p:sp>
      <p:pic>
        <p:nvPicPr>
          <p:cNvPr id="2054" name="Picture 6" descr="Adaptive cycle of a complex adaptive system. The arrows indicate the... |  Download Scientific Diagram">
            <a:extLst>
              <a:ext uri="{FF2B5EF4-FFF2-40B4-BE49-F238E27FC236}">
                <a16:creationId xmlns:a16="http://schemas.microsoft.com/office/drawing/2014/main" id="{6F639040-E980-553F-1450-620C7084F5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353" b="7170"/>
          <a:stretch/>
        </p:blipFill>
        <p:spPr bwMode="auto">
          <a:xfrm>
            <a:off x="2850146" y="1494063"/>
            <a:ext cx="6397137" cy="40320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9D65824-3DD9-BCC2-AB78-727A19B2C261}"/>
              </a:ext>
            </a:extLst>
          </p:cNvPr>
          <p:cNvSpPr txBox="1"/>
          <p:nvPr/>
        </p:nvSpPr>
        <p:spPr>
          <a:xfrm>
            <a:off x="475134" y="3426319"/>
            <a:ext cx="2351314" cy="1754326"/>
          </a:xfrm>
          <a:prstGeom prst="rect">
            <a:avLst/>
          </a:prstGeom>
          <a:noFill/>
        </p:spPr>
        <p:txBody>
          <a:bodyPr wrap="square" rtlCol="0">
            <a:spAutoFit/>
          </a:bodyPr>
          <a:lstStyle/>
          <a:p>
            <a:r>
              <a:rPr lang="en-GB" dirty="0"/>
              <a:t>Community fails to re-organise e.g. invasive species take over, pastoralist drop out → new cycle</a:t>
            </a:r>
          </a:p>
          <a:p>
            <a:pPr marL="285750" indent="-285750">
              <a:buFont typeface="Arial" panose="020B0604020202020204" pitchFamily="34" charset="0"/>
              <a:buChar char="•"/>
            </a:pPr>
            <a:endParaRPr lang="en-GB" dirty="0"/>
          </a:p>
        </p:txBody>
      </p:sp>
      <p:sp>
        <p:nvSpPr>
          <p:cNvPr id="17" name="TextBox 16">
            <a:extLst>
              <a:ext uri="{FF2B5EF4-FFF2-40B4-BE49-F238E27FC236}">
                <a16:creationId xmlns:a16="http://schemas.microsoft.com/office/drawing/2014/main" id="{23B0089A-B65D-C72B-5043-FC944D323BDB}"/>
              </a:ext>
            </a:extLst>
          </p:cNvPr>
          <p:cNvSpPr txBox="1"/>
          <p:nvPr/>
        </p:nvSpPr>
        <p:spPr>
          <a:xfrm>
            <a:off x="9270981" y="1324652"/>
            <a:ext cx="2864662" cy="923330"/>
          </a:xfrm>
          <a:prstGeom prst="rect">
            <a:avLst/>
          </a:prstGeom>
          <a:noFill/>
        </p:spPr>
        <p:txBody>
          <a:bodyPr wrap="square" rtlCol="0">
            <a:spAutoFit/>
          </a:bodyPr>
          <a:lstStyle/>
          <a:p>
            <a:r>
              <a:rPr lang="en-GB" dirty="0"/>
              <a:t>Maximum population size given available resource base</a:t>
            </a:r>
          </a:p>
        </p:txBody>
      </p:sp>
      <p:sp>
        <p:nvSpPr>
          <p:cNvPr id="21" name="Title 20">
            <a:extLst>
              <a:ext uri="{FF2B5EF4-FFF2-40B4-BE49-F238E27FC236}">
                <a16:creationId xmlns:a16="http://schemas.microsoft.com/office/drawing/2014/main" id="{55F87510-8EB1-2906-98D7-8433DE3AEB33}"/>
              </a:ext>
            </a:extLst>
          </p:cNvPr>
          <p:cNvSpPr>
            <a:spLocks noGrp="1"/>
          </p:cNvSpPr>
          <p:nvPr>
            <p:ph type="title"/>
          </p:nvPr>
        </p:nvSpPr>
        <p:spPr/>
        <p:txBody>
          <a:bodyPr/>
          <a:lstStyle/>
          <a:p>
            <a:r>
              <a:rPr lang="en-GB" dirty="0"/>
              <a:t>Adaptive cycles in social-ecological systems</a:t>
            </a:r>
          </a:p>
        </p:txBody>
      </p:sp>
    </p:spTree>
    <p:extLst>
      <p:ext uri="{BB962C8B-B14F-4D97-AF65-F5344CB8AC3E}">
        <p14:creationId xmlns:p14="http://schemas.microsoft.com/office/powerpoint/2010/main" val="222577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p:bldP spid="10" grpId="0"/>
      <p:bldP spid="11"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5C587-3066-66EC-2260-89D12B7EAC7A}"/>
              </a:ext>
            </a:extLst>
          </p:cNvPr>
          <p:cNvSpPr>
            <a:spLocks noGrp="1"/>
          </p:cNvSpPr>
          <p:nvPr>
            <p:ph type="title"/>
          </p:nvPr>
        </p:nvSpPr>
        <p:spPr/>
        <p:txBody>
          <a:bodyPr/>
          <a:lstStyle/>
          <a:p>
            <a:r>
              <a:rPr lang="en-GB" dirty="0"/>
              <a:t>Case study on socio-ecological systems</a:t>
            </a:r>
          </a:p>
        </p:txBody>
      </p:sp>
      <p:sp>
        <p:nvSpPr>
          <p:cNvPr id="3" name="Content Placeholder 2">
            <a:extLst>
              <a:ext uri="{FF2B5EF4-FFF2-40B4-BE49-F238E27FC236}">
                <a16:creationId xmlns:a16="http://schemas.microsoft.com/office/drawing/2014/main" id="{E0AAB074-0AB3-012C-EB80-472DFFFF6992}"/>
              </a:ext>
            </a:extLst>
          </p:cNvPr>
          <p:cNvSpPr>
            <a:spLocks noGrp="1"/>
          </p:cNvSpPr>
          <p:nvPr>
            <p:ph idx="1"/>
          </p:nvPr>
        </p:nvSpPr>
        <p:spPr/>
        <p:txBody>
          <a:bodyPr>
            <a:normAutofit/>
          </a:bodyPr>
          <a:lstStyle/>
          <a:p>
            <a:pPr marL="0" indent="0">
              <a:buNone/>
            </a:pPr>
            <a:r>
              <a:rPr lang="en-GB" b="1" dirty="0"/>
              <a:t>Environmental pollution in </a:t>
            </a:r>
            <a:r>
              <a:rPr lang="en-GB" b="1" dirty="0" err="1"/>
              <a:t>Karatu</a:t>
            </a:r>
            <a:r>
              <a:rPr lang="en-GB" b="1" dirty="0"/>
              <a:t> District Arusha Tanzania</a:t>
            </a:r>
          </a:p>
          <a:p>
            <a:r>
              <a:rPr lang="en-GB" dirty="0"/>
              <a:t>Facilitator will hand out copies of the case study</a:t>
            </a:r>
          </a:p>
          <a:p>
            <a:r>
              <a:rPr lang="en-US" dirty="0"/>
              <a:t>In small groups, discuss the case study using the questions on the next slide as prompts</a:t>
            </a:r>
          </a:p>
          <a:p>
            <a:r>
              <a:rPr lang="en-US" dirty="0"/>
              <a:t>Be prepared to share your discussion in plenary</a:t>
            </a:r>
          </a:p>
          <a:p>
            <a:pPr marL="457200" lvl="1" indent="0">
              <a:buNone/>
            </a:pPr>
            <a:endParaRPr lang="en-GB" dirty="0"/>
          </a:p>
        </p:txBody>
      </p:sp>
      <p:sp>
        <p:nvSpPr>
          <p:cNvPr id="6" name="TextBox 5">
            <a:extLst>
              <a:ext uri="{FF2B5EF4-FFF2-40B4-BE49-F238E27FC236}">
                <a16:creationId xmlns:a16="http://schemas.microsoft.com/office/drawing/2014/main" id="{55474C96-F787-BC8C-E78D-5288297B0322}"/>
              </a:ext>
            </a:extLst>
          </p:cNvPr>
          <p:cNvSpPr txBox="1"/>
          <p:nvPr/>
        </p:nvSpPr>
        <p:spPr>
          <a:xfrm>
            <a:off x="10485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7" name="Graphic 6" descr="Stopwatch with solid fill">
            <a:extLst>
              <a:ext uri="{FF2B5EF4-FFF2-40B4-BE49-F238E27FC236}">
                <a16:creationId xmlns:a16="http://schemas.microsoft.com/office/drawing/2014/main" id="{7192C841-E366-7A71-C45E-2D5851D4045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859112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5C587-3066-66EC-2260-89D12B7EAC7A}"/>
              </a:ext>
            </a:extLst>
          </p:cNvPr>
          <p:cNvSpPr>
            <a:spLocks noGrp="1"/>
          </p:cNvSpPr>
          <p:nvPr>
            <p:ph type="title"/>
          </p:nvPr>
        </p:nvSpPr>
        <p:spPr/>
        <p:txBody>
          <a:bodyPr/>
          <a:lstStyle/>
          <a:p>
            <a:r>
              <a:rPr lang="en-GB" dirty="0"/>
              <a:t>Case study on socio-ecological systems</a:t>
            </a:r>
          </a:p>
        </p:txBody>
      </p:sp>
      <p:sp>
        <p:nvSpPr>
          <p:cNvPr id="3" name="Content Placeholder 2">
            <a:extLst>
              <a:ext uri="{FF2B5EF4-FFF2-40B4-BE49-F238E27FC236}">
                <a16:creationId xmlns:a16="http://schemas.microsoft.com/office/drawing/2014/main" id="{E0AAB074-0AB3-012C-EB80-472DFFFF6992}"/>
              </a:ext>
            </a:extLst>
          </p:cNvPr>
          <p:cNvSpPr>
            <a:spLocks noGrp="1"/>
          </p:cNvSpPr>
          <p:nvPr>
            <p:ph idx="1"/>
          </p:nvPr>
        </p:nvSpPr>
        <p:spPr/>
        <p:txBody>
          <a:bodyPr>
            <a:normAutofit/>
          </a:bodyPr>
          <a:lstStyle/>
          <a:p>
            <a:pPr marL="0" indent="0">
              <a:buNone/>
            </a:pPr>
            <a:r>
              <a:rPr lang="en-GB" b="1" dirty="0"/>
              <a:t>Small group discussion</a:t>
            </a:r>
          </a:p>
          <a:p>
            <a:r>
              <a:rPr lang="en-GB" dirty="0"/>
              <a:t>Discussion questions</a:t>
            </a:r>
          </a:p>
          <a:p>
            <a:pPr lvl="1"/>
            <a:r>
              <a:rPr lang="en-US" dirty="0"/>
              <a:t>What health impacts are described – in humans, animals, and the environment?</a:t>
            </a:r>
          </a:p>
          <a:p>
            <a:pPr lvl="1"/>
            <a:r>
              <a:rPr lang="en-US" dirty="0"/>
              <a:t>What processes and components make up the “human-subsystem” described in the case study?</a:t>
            </a:r>
          </a:p>
          <a:p>
            <a:pPr lvl="1"/>
            <a:r>
              <a:rPr lang="en-US" dirty="0"/>
              <a:t>What processes and components make up the “natural-subsystem” described in the case study?</a:t>
            </a:r>
          </a:p>
          <a:p>
            <a:pPr lvl="1"/>
            <a:r>
              <a:rPr lang="en-US" dirty="0"/>
              <a:t>What evidence is there in the case study that the “human-subsystem” and “natural-subsystem” are interlinked?</a:t>
            </a:r>
          </a:p>
          <a:p>
            <a:pPr lvl="1"/>
            <a:r>
              <a:rPr lang="en-US" dirty="0"/>
              <a:t>Is pesticide use a problem in your woreda/district? How so?</a:t>
            </a:r>
          </a:p>
          <a:p>
            <a:pPr marL="457200" lvl="1" indent="0">
              <a:buNone/>
            </a:pPr>
            <a:endParaRPr lang="en-GB" dirty="0"/>
          </a:p>
        </p:txBody>
      </p:sp>
      <p:sp>
        <p:nvSpPr>
          <p:cNvPr id="6" name="TextBox 5">
            <a:extLst>
              <a:ext uri="{FF2B5EF4-FFF2-40B4-BE49-F238E27FC236}">
                <a16:creationId xmlns:a16="http://schemas.microsoft.com/office/drawing/2014/main" id="{55474C96-F787-BC8C-E78D-5288297B0322}"/>
              </a:ext>
            </a:extLst>
          </p:cNvPr>
          <p:cNvSpPr txBox="1"/>
          <p:nvPr/>
        </p:nvSpPr>
        <p:spPr>
          <a:xfrm>
            <a:off x="10485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a:t>
            </a:r>
          </a:p>
        </p:txBody>
      </p:sp>
      <p:pic>
        <p:nvPicPr>
          <p:cNvPr id="7" name="Graphic 6" descr="Stopwatch with solid fill">
            <a:extLst>
              <a:ext uri="{FF2B5EF4-FFF2-40B4-BE49-F238E27FC236}">
                <a16:creationId xmlns:a16="http://schemas.microsoft.com/office/drawing/2014/main" id="{5FD7700E-0B10-5BC3-AD4A-22919DFD0E8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197082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1: Principles and applications of One Health </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2C12C-C653-C512-A5DD-B2275E7CB3F8}"/>
              </a:ext>
            </a:extLst>
          </p:cNvPr>
          <p:cNvSpPr>
            <a:spLocks noGrp="1"/>
          </p:cNvSpPr>
          <p:nvPr>
            <p:ph type="title"/>
          </p:nvPr>
        </p:nvSpPr>
        <p:spPr/>
        <p:txBody>
          <a:bodyPr/>
          <a:lstStyle/>
          <a:p>
            <a:r>
              <a:rPr lang="en-GB" dirty="0"/>
              <a:t>Introduction to systems thinking</a:t>
            </a:r>
          </a:p>
        </p:txBody>
      </p:sp>
      <p:sp>
        <p:nvSpPr>
          <p:cNvPr id="3" name="Content Placeholder 2">
            <a:extLst>
              <a:ext uri="{FF2B5EF4-FFF2-40B4-BE49-F238E27FC236}">
                <a16:creationId xmlns:a16="http://schemas.microsoft.com/office/drawing/2014/main" id="{E4F6FECA-1AD6-267B-5484-36EAF041E5D7}"/>
              </a:ext>
            </a:extLst>
          </p:cNvPr>
          <p:cNvSpPr>
            <a:spLocks noGrp="1"/>
          </p:cNvSpPr>
          <p:nvPr>
            <p:ph idx="1"/>
          </p:nvPr>
        </p:nvSpPr>
        <p:spPr>
          <a:xfrm>
            <a:off x="1537854" y="1149927"/>
            <a:ext cx="9815945" cy="5444836"/>
          </a:xfrm>
        </p:spPr>
        <p:txBody>
          <a:bodyPr>
            <a:normAutofit/>
          </a:bodyPr>
          <a:lstStyle/>
          <a:p>
            <a:pPr marL="0" indent="0">
              <a:buNone/>
            </a:pPr>
            <a:r>
              <a:rPr lang="en-GB" b="1" dirty="0"/>
              <a:t>Interactive plenary discussion (video analysis)</a:t>
            </a:r>
          </a:p>
          <a:p>
            <a:r>
              <a:rPr lang="en-GB" dirty="0"/>
              <a:t>Facilitator will play a video</a:t>
            </a:r>
          </a:p>
          <a:p>
            <a:r>
              <a:rPr lang="en-GB" dirty="0"/>
              <a:t>As you watch consider:</a:t>
            </a:r>
          </a:p>
          <a:p>
            <a:pPr lvl="1"/>
            <a:r>
              <a:rPr lang="en-US" dirty="0"/>
              <a:t>What problem(s) were depicted in the video? Why did they arise?</a:t>
            </a:r>
          </a:p>
          <a:p>
            <a:pPr lvl="1"/>
            <a:r>
              <a:rPr lang="en-US" dirty="0"/>
              <a:t>What were the consequences?</a:t>
            </a:r>
          </a:p>
          <a:p>
            <a:pPr lvl="1"/>
            <a:r>
              <a:rPr lang="en-US" dirty="0"/>
              <a:t>What was the solution?</a:t>
            </a:r>
          </a:p>
          <a:p>
            <a:pPr lvl="1"/>
            <a:r>
              <a:rPr lang="en-US" dirty="0"/>
              <a:t>How might thinking of the problem from a systems perspective have avoided the problem(s)?</a:t>
            </a:r>
          </a:p>
          <a:p>
            <a:r>
              <a:rPr lang="en-US" dirty="0"/>
              <a:t>Be prepared to share your reflections in plenary</a:t>
            </a:r>
          </a:p>
          <a:p>
            <a:pPr lvl="1"/>
            <a:endParaRPr lang="en-GB" dirty="0"/>
          </a:p>
          <a:p>
            <a:pPr marL="0" indent="0" algn="ctr">
              <a:lnSpc>
                <a:spcPct val="115000"/>
              </a:lnSpc>
              <a:spcBef>
                <a:spcPts val="0"/>
              </a:spcBef>
              <a:buNone/>
            </a:pPr>
            <a:r>
              <a:rPr lang="en-GB" sz="2400" b="1" dirty="0">
                <a:solidFill>
                  <a:srgbClr val="BF8F00"/>
                </a:solidFill>
                <a:effectLst/>
                <a:ea typeface="Arial" panose="020B0604020202020204" pitchFamily="34" charset="0"/>
              </a:rPr>
              <a:t>Video 3: </a:t>
            </a:r>
            <a:r>
              <a:rPr lang="en-US" sz="2400" b="1" dirty="0">
                <a:solidFill>
                  <a:srgbClr val="BF8F00"/>
                </a:solidFill>
                <a:effectLst/>
                <a:ea typeface="Arial" panose="020B0604020202020204" pitchFamily="34" charset="0"/>
              </a:rPr>
              <a:t>Systems thinking: a cautionary tale (cats in Borneo)</a:t>
            </a:r>
          </a:p>
          <a:p>
            <a:pPr marL="0" indent="0" algn="ctr">
              <a:lnSpc>
                <a:spcPct val="115000"/>
              </a:lnSpc>
              <a:spcBef>
                <a:spcPts val="0"/>
              </a:spcBef>
              <a:buNone/>
            </a:pPr>
            <a:r>
              <a:rPr lang="en-GB" sz="2400" u="sng" dirty="0">
                <a:solidFill>
                  <a:srgbClr val="0070C0"/>
                </a:solidFill>
                <a:effectLst/>
                <a:ea typeface="Arial" panose="020B0604020202020204" pitchFamily="34" charset="0"/>
                <a:hlinkClick r:id="rId2"/>
              </a:rPr>
              <a:t>https://www.youtube.com/watch?v=17BP9n6g1F0</a:t>
            </a:r>
            <a:endParaRPr lang="en-GB" dirty="0"/>
          </a:p>
        </p:txBody>
      </p:sp>
      <p:sp>
        <p:nvSpPr>
          <p:cNvPr id="6" name="TextBox 5">
            <a:extLst>
              <a:ext uri="{FF2B5EF4-FFF2-40B4-BE49-F238E27FC236}">
                <a16:creationId xmlns:a16="http://schemas.microsoft.com/office/drawing/2014/main" id="{FDE6F27B-C8D5-24B6-353B-BAD245B8BB68}"/>
              </a:ext>
            </a:extLst>
          </p:cNvPr>
          <p:cNvSpPr txBox="1"/>
          <p:nvPr/>
        </p:nvSpPr>
        <p:spPr>
          <a:xfrm>
            <a:off x="10485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F2654973-C5B3-9C79-A164-CF792EFCB4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845893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2C12C-C653-C512-A5DD-B2275E7CB3F8}"/>
              </a:ext>
            </a:extLst>
          </p:cNvPr>
          <p:cNvSpPr>
            <a:spLocks noGrp="1"/>
          </p:cNvSpPr>
          <p:nvPr>
            <p:ph type="title"/>
          </p:nvPr>
        </p:nvSpPr>
        <p:spPr/>
        <p:txBody>
          <a:bodyPr/>
          <a:lstStyle/>
          <a:p>
            <a:r>
              <a:rPr lang="en-GB" dirty="0"/>
              <a:t>Introduction to systems thinking</a:t>
            </a:r>
          </a:p>
        </p:txBody>
      </p:sp>
      <p:sp>
        <p:nvSpPr>
          <p:cNvPr id="3" name="Content Placeholder 2">
            <a:extLst>
              <a:ext uri="{FF2B5EF4-FFF2-40B4-BE49-F238E27FC236}">
                <a16:creationId xmlns:a16="http://schemas.microsoft.com/office/drawing/2014/main" id="{E4F6FECA-1AD6-267B-5484-36EAF041E5D7}"/>
              </a:ext>
            </a:extLst>
          </p:cNvPr>
          <p:cNvSpPr>
            <a:spLocks noGrp="1"/>
          </p:cNvSpPr>
          <p:nvPr>
            <p:ph idx="1"/>
          </p:nvPr>
        </p:nvSpPr>
        <p:spPr>
          <a:xfrm>
            <a:off x="1537854" y="1149927"/>
            <a:ext cx="9815945" cy="5444836"/>
          </a:xfrm>
        </p:spPr>
        <p:txBody>
          <a:bodyPr>
            <a:normAutofit/>
          </a:bodyPr>
          <a:lstStyle/>
          <a:p>
            <a:pPr marL="0" indent="0">
              <a:buNone/>
            </a:pPr>
            <a:r>
              <a:rPr lang="en-GB" b="1" dirty="0"/>
              <a:t>Interactive plenary discussion (video analysis)</a:t>
            </a:r>
          </a:p>
          <a:p>
            <a:r>
              <a:rPr lang="en-GB" dirty="0"/>
              <a:t>Facilitator will play a video</a:t>
            </a:r>
          </a:p>
          <a:p>
            <a:r>
              <a:rPr lang="en-GB" dirty="0"/>
              <a:t>As you watch consider:</a:t>
            </a:r>
          </a:p>
          <a:p>
            <a:pPr lvl="1"/>
            <a:r>
              <a:rPr lang="en-US" dirty="0"/>
              <a:t>What is systems thinking?</a:t>
            </a:r>
          </a:p>
          <a:p>
            <a:pPr lvl="1"/>
            <a:r>
              <a:rPr lang="en-US" dirty="0"/>
              <a:t>How is systems thinking different to “conventional” or “linear” thinking in the context of health interventions?</a:t>
            </a:r>
          </a:p>
          <a:p>
            <a:pPr lvl="1"/>
            <a:r>
              <a:rPr lang="en-US" dirty="0"/>
              <a:t>What does it mean to “zoom out”?</a:t>
            </a:r>
          </a:p>
          <a:p>
            <a:pPr lvl="1"/>
            <a:r>
              <a:rPr lang="en-US" dirty="0"/>
              <a:t>What are leverage points?</a:t>
            </a:r>
          </a:p>
          <a:p>
            <a:r>
              <a:rPr lang="en-US" dirty="0"/>
              <a:t>Be prepared to share your reflections in plenary</a:t>
            </a:r>
          </a:p>
          <a:p>
            <a:pPr lvl="1"/>
            <a:endParaRPr lang="en-GB" dirty="0"/>
          </a:p>
          <a:p>
            <a:pPr marL="0" indent="0" algn="ctr">
              <a:lnSpc>
                <a:spcPct val="115000"/>
              </a:lnSpc>
              <a:spcBef>
                <a:spcPts val="0"/>
              </a:spcBef>
              <a:buNone/>
            </a:pPr>
            <a:r>
              <a:rPr lang="en-GB" sz="2400" b="1" dirty="0">
                <a:solidFill>
                  <a:srgbClr val="BF8F00"/>
                </a:solidFill>
                <a:effectLst/>
                <a:ea typeface="Arial" panose="020B0604020202020204" pitchFamily="34" charset="0"/>
              </a:rPr>
              <a:t>Video 4: </a:t>
            </a:r>
            <a:r>
              <a:rPr lang="en-US" sz="2400" b="1" dirty="0">
                <a:solidFill>
                  <a:srgbClr val="BF8F00"/>
                </a:solidFill>
                <a:effectLst/>
                <a:ea typeface="Arial" panose="020B0604020202020204" pitchFamily="34" charset="0"/>
              </a:rPr>
              <a:t>Systems thinking!</a:t>
            </a:r>
          </a:p>
          <a:p>
            <a:pPr marL="0" indent="0" algn="ctr">
              <a:lnSpc>
                <a:spcPct val="115000"/>
              </a:lnSpc>
              <a:spcBef>
                <a:spcPts val="0"/>
              </a:spcBef>
              <a:buNone/>
            </a:pPr>
            <a:r>
              <a:rPr lang="en-GB" sz="2400" u="sng" dirty="0">
                <a:solidFill>
                  <a:srgbClr val="0070C0"/>
                </a:solidFill>
                <a:effectLst/>
                <a:ea typeface="Arial" panose="020B0604020202020204" pitchFamily="34" charset="0"/>
                <a:hlinkClick r:id="rId3"/>
              </a:rPr>
              <a:t>https://www.youtube.com/watch?v=GPW0j2Bo_eY</a:t>
            </a:r>
            <a:endParaRPr lang="en-GB" dirty="0"/>
          </a:p>
        </p:txBody>
      </p:sp>
      <p:sp>
        <p:nvSpPr>
          <p:cNvPr id="6" name="TextBox 5">
            <a:extLst>
              <a:ext uri="{FF2B5EF4-FFF2-40B4-BE49-F238E27FC236}">
                <a16:creationId xmlns:a16="http://schemas.microsoft.com/office/drawing/2014/main" id="{FDE6F27B-C8D5-24B6-353B-BAD245B8BB68}"/>
              </a:ext>
            </a:extLst>
          </p:cNvPr>
          <p:cNvSpPr txBox="1"/>
          <p:nvPr/>
        </p:nvSpPr>
        <p:spPr>
          <a:xfrm>
            <a:off x="10485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8D08A26C-8591-C6C6-FA77-E617CA8A55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39403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6A8F1-A75E-D8EC-FC49-6B69BBC05B02}"/>
              </a:ext>
            </a:extLst>
          </p:cNvPr>
          <p:cNvSpPr>
            <a:spLocks noGrp="1"/>
          </p:cNvSpPr>
          <p:nvPr>
            <p:ph type="title"/>
          </p:nvPr>
        </p:nvSpPr>
        <p:spPr/>
        <p:txBody>
          <a:bodyPr/>
          <a:lstStyle/>
          <a:p>
            <a:r>
              <a:rPr lang="en-GB" dirty="0"/>
              <a:t>Systems thinking</a:t>
            </a:r>
          </a:p>
        </p:txBody>
      </p:sp>
      <p:sp>
        <p:nvSpPr>
          <p:cNvPr id="3" name="Content Placeholder 2">
            <a:extLst>
              <a:ext uri="{FF2B5EF4-FFF2-40B4-BE49-F238E27FC236}">
                <a16:creationId xmlns:a16="http://schemas.microsoft.com/office/drawing/2014/main" id="{5D862565-A6E1-597C-83F2-3C14C97A49EF}"/>
              </a:ext>
            </a:extLst>
          </p:cNvPr>
          <p:cNvSpPr>
            <a:spLocks noGrp="1"/>
          </p:cNvSpPr>
          <p:nvPr>
            <p:ph idx="1"/>
          </p:nvPr>
        </p:nvSpPr>
        <p:spPr/>
        <p:txBody>
          <a:bodyPr/>
          <a:lstStyle/>
          <a:p>
            <a:r>
              <a:rPr lang="en-US" dirty="0"/>
              <a:t>Way to model, understand and communicate the complexity of systems through identifying </a:t>
            </a:r>
            <a:r>
              <a:rPr lang="en-US" b="1" dirty="0"/>
              <a:t>how the elements in a system interact and influence one another</a:t>
            </a:r>
          </a:p>
          <a:p>
            <a:r>
              <a:rPr lang="en-US" dirty="0"/>
              <a:t>In systems thinking, organization/organism and its context are understood to be </a:t>
            </a:r>
            <a:r>
              <a:rPr lang="en-US" b="1" dirty="0"/>
              <a:t>interdependent</a:t>
            </a:r>
          </a:p>
          <a:p>
            <a:r>
              <a:rPr lang="en-US" dirty="0"/>
              <a:t>Fundamentally different to “conventional” or “linear” thinking                 e.g. X causes Y</a:t>
            </a:r>
          </a:p>
          <a:p>
            <a:pPr lvl="1"/>
            <a:r>
              <a:rPr lang="en-US" dirty="0"/>
              <a:t>Results in partial understanding of problem and partial/temporary solution</a:t>
            </a:r>
          </a:p>
          <a:p>
            <a:pPr lvl="1"/>
            <a:r>
              <a:rPr lang="en-US" dirty="0"/>
              <a:t>Complexities ignored or “controlled”</a:t>
            </a:r>
          </a:p>
          <a:p>
            <a:endParaRPr lang="en-GB" dirty="0"/>
          </a:p>
        </p:txBody>
      </p:sp>
      <p:pic>
        <p:nvPicPr>
          <p:cNvPr id="4" name="Graphic 3" descr="Presentation with checklist with solid fill">
            <a:extLst>
              <a:ext uri="{FF2B5EF4-FFF2-40B4-BE49-F238E27FC236}">
                <a16:creationId xmlns:a16="http://schemas.microsoft.com/office/drawing/2014/main" id="{19873204-FF15-D0CF-BF84-7D26D3DA65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49344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C0719-EBE1-FCB2-E849-92D2E710654E}"/>
              </a:ext>
            </a:extLst>
          </p:cNvPr>
          <p:cNvSpPr>
            <a:spLocks noGrp="1"/>
          </p:cNvSpPr>
          <p:nvPr>
            <p:ph type="title"/>
          </p:nvPr>
        </p:nvSpPr>
        <p:spPr/>
        <p:txBody>
          <a:bodyPr/>
          <a:lstStyle/>
          <a:p>
            <a:r>
              <a:rPr lang="en-GB" dirty="0"/>
              <a:t>Relevance of systems thinking to One Health</a:t>
            </a:r>
          </a:p>
        </p:txBody>
      </p:sp>
      <p:sp>
        <p:nvSpPr>
          <p:cNvPr id="3" name="Content Placeholder 2">
            <a:extLst>
              <a:ext uri="{FF2B5EF4-FFF2-40B4-BE49-F238E27FC236}">
                <a16:creationId xmlns:a16="http://schemas.microsoft.com/office/drawing/2014/main" id="{0FF0225E-D6FA-3874-B1C1-D4BAB898F283}"/>
              </a:ext>
            </a:extLst>
          </p:cNvPr>
          <p:cNvSpPr>
            <a:spLocks noGrp="1"/>
          </p:cNvSpPr>
          <p:nvPr>
            <p:ph idx="1"/>
          </p:nvPr>
        </p:nvSpPr>
        <p:spPr/>
        <p:txBody>
          <a:bodyPr>
            <a:normAutofit/>
          </a:bodyPr>
          <a:lstStyle/>
          <a:p>
            <a:r>
              <a:rPr lang="en-US" dirty="0"/>
              <a:t>Emphasizes an understanding of the </a:t>
            </a:r>
            <a:r>
              <a:rPr lang="en-US" b="1" dirty="0"/>
              <a:t>context and connections </a:t>
            </a:r>
            <a:r>
              <a:rPr lang="en-US" dirty="0"/>
              <a:t>that exist between actors, and different processes of the system </a:t>
            </a:r>
          </a:p>
          <a:p>
            <a:r>
              <a:rPr lang="en-US" dirty="0"/>
              <a:t>Enables practitioners to develop a </a:t>
            </a:r>
            <a:r>
              <a:rPr lang="en-US" b="1" dirty="0"/>
              <a:t>broader understanding </a:t>
            </a:r>
            <a:r>
              <a:rPr lang="en-US" dirty="0"/>
              <a:t>of the factors which contribute to health problems and how decisions taken in one part of the socio-ecological system may impact other parts </a:t>
            </a:r>
          </a:p>
          <a:p>
            <a:pPr lvl="1"/>
            <a:r>
              <a:rPr lang="en-US" dirty="0"/>
              <a:t>Enables identification of different intervention points (leverage points) including more sustainable solutions</a:t>
            </a:r>
          </a:p>
          <a:p>
            <a:pPr lvl="1"/>
            <a:r>
              <a:rPr lang="en-US" dirty="0"/>
              <a:t>Reduces the likelihood of unintended consequences arising from an intervention that focuses on only one part of the system</a:t>
            </a:r>
            <a:endParaRPr lang="en-GB" dirty="0"/>
          </a:p>
        </p:txBody>
      </p:sp>
      <p:pic>
        <p:nvPicPr>
          <p:cNvPr id="4" name="Graphic 3" descr="Presentation with checklist with solid fill">
            <a:extLst>
              <a:ext uri="{FF2B5EF4-FFF2-40B4-BE49-F238E27FC236}">
                <a16:creationId xmlns:a16="http://schemas.microsoft.com/office/drawing/2014/main" id="{6B677EDD-D19C-8784-68BF-A4ECBA10EE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6681144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3DD44-AA6C-6D62-2635-9A49A56E528A}"/>
              </a:ext>
            </a:extLst>
          </p:cNvPr>
          <p:cNvSpPr>
            <a:spLocks noGrp="1"/>
          </p:cNvSpPr>
          <p:nvPr>
            <p:ph type="title"/>
          </p:nvPr>
        </p:nvSpPr>
        <p:spPr/>
        <p:txBody>
          <a:bodyPr/>
          <a:lstStyle/>
          <a:p>
            <a:r>
              <a:rPr lang="en-GB" dirty="0"/>
              <a:t>Fundamental concepts in systems thinking</a:t>
            </a:r>
          </a:p>
        </p:txBody>
      </p:sp>
      <p:sp>
        <p:nvSpPr>
          <p:cNvPr id="3" name="Content Placeholder 2">
            <a:extLst>
              <a:ext uri="{FF2B5EF4-FFF2-40B4-BE49-F238E27FC236}">
                <a16:creationId xmlns:a16="http://schemas.microsoft.com/office/drawing/2014/main" id="{E17F8315-96EB-C433-4E7B-C0D19A48BC41}"/>
              </a:ext>
            </a:extLst>
          </p:cNvPr>
          <p:cNvSpPr>
            <a:spLocks noGrp="1"/>
          </p:cNvSpPr>
          <p:nvPr>
            <p:ph idx="1"/>
          </p:nvPr>
        </p:nvSpPr>
        <p:spPr/>
        <p:txBody>
          <a:bodyPr>
            <a:normAutofit/>
          </a:bodyPr>
          <a:lstStyle/>
          <a:p>
            <a:r>
              <a:rPr lang="en-US" b="1" dirty="0"/>
              <a:t>Interconnectedness</a:t>
            </a:r>
            <a:r>
              <a:rPr lang="en-US" dirty="0"/>
              <a:t> – all elements in a system are interconnected and influence one another</a:t>
            </a:r>
          </a:p>
          <a:p>
            <a:r>
              <a:rPr lang="en-US" b="1" dirty="0"/>
              <a:t>Synthesis</a:t>
            </a:r>
            <a:r>
              <a:rPr lang="en-US" dirty="0"/>
              <a:t> – refers to the combining of two or more ideas or things to create something new </a:t>
            </a:r>
          </a:p>
          <a:p>
            <a:r>
              <a:rPr lang="en-US" b="1" dirty="0"/>
              <a:t>Emergence</a:t>
            </a:r>
            <a:r>
              <a:rPr lang="en-US" dirty="0"/>
              <a:t> – larger ideas or outcomes arise from smaller parts</a:t>
            </a:r>
          </a:p>
          <a:p>
            <a:r>
              <a:rPr lang="en-US" b="1" dirty="0"/>
              <a:t>Feedback loops and causality </a:t>
            </a:r>
            <a:r>
              <a:rPr lang="en-US" dirty="0"/>
              <a:t>– tools for graphically illustrating how elements in a system are connected and influence each other </a:t>
            </a:r>
          </a:p>
          <a:p>
            <a:r>
              <a:rPr lang="en-US" b="1" dirty="0"/>
              <a:t>Systems mapping </a:t>
            </a:r>
            <a:r>
              <a:rPr lang="en-US" dirty="0"/>
              <a:t>– tool for graphically illustrating the elements in a system and their interaction</a:t>
            </a:r>
            <a:endParaRPr lang="en-GB" dirty="0"/>
          </a:p>
        </p:txBody>
      </p:sp>
      <p:pic>
        <p:nvPicPr>
          <p:cNvPr id="4" name="Graphic 3" descr="Presentation with checklist with solid fill">
            <a:extLst>
              <a:ext uri="{FF2B5EF4-FFF2-40B4-BE49-F238E27FC236}">
                <a16:creationId xmlns:a16="http://schemas.microsoft.com/office/drawing/2014/main" id="{C41E8271-8C3B-24DF-C83F-4995E9A703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89957"/>
            <a:ext cx="914400" cy="914400"/>
          </a:xfrm>
          <a:prstGeom prst="rect">
            <a:avLst/>
          </a:prstGeom>
        </p:spPr>
      </p:pic>
    </p:spTree>
    <p:extLst>
      <p:ext uri="{BB962C8B-B14F-4D97-AF65-F5344CB8AC3E}">
        <p14:creationId xmlns:p14="http://schemas.microsoft.com/office/powerpoint/2010/main" val="2075596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BD8D7EA0-AA08-E619-9CDD-F289A3D71DB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3031" y="261258"/>
            <a:ext cx="10119723" cy="5328000"/>
          </a:xfrm>
          <a:prstGeom prst="rect">
            <a:avLst/>
          </a:prstGeom>
          <a:noFill/>
          <a:ln>
            <a:noFill/>
          </a:ln>
        </p:spPr>
      </p:pic>
      <p:sp>
        <p:nvSpPr>
          <p:cNvPr id="5" name="TextBox 4">
            <a:extLst>
              <a:ext uri="{FF2B5EF4-FFF2-40B4-BE49-F238E27FC236}">
                <a16:creationId xmlns:a16="http://schemas.microsoft.com/office/drawing/2014/main" id="{B66962AC-EC9C-0416-9A59-C18A2CCE09B0}"/>
              </a:ext>
            </a:extLst>
          </p:cNvPr>
          <p:cNvSpPr txBox="1"/>
          <p:nvPr/>
        </p:nvSpPr>
        <p:spPr>
          <a:xfrm>
            <a:off x="5241475" y="5421078"/>
            <a:ext cx="6522298" cy="584775"/>
          </a:xfrm>
          <a:prstGeom prst="rect">
            <a:avLst/>
          </a:prstGeom>
          <a:noFill/>
        </p:spPr>
        <p:txBody>
          <a:bodyPr wrap="none" rtlCol="0">
            <a:spAutoFit/>
          </a:bodyPr>
          <a:lstStyle/>
          <a:p>
            <a:r>
              <a:rPr lang="en-GB" sz="3200" b="1" dirty="0">
                <a:solidFill>
                  <a:srgbClr val="639C8C"/>
                </a:solidFill>
              </a:rPr>
              <a:t>Example of a “systems map” for AMR</a:t>
            </a:r>
          </a:p>
        </p:txBody>
      </p:sp>
      <p:pic>
        <p:nvPicPr>
          <p:cNvPr id="2" name="Graphic 1" descr="Presentation with checklist with solid fill">
            <a:extLst>
              <a:ext uri="{FF2B5EF4-FFF2-40B4-BE49-F238E27FC236}">
                <a16:creationId xmlns:a16="http://schemas.microsoft.com/office/drawing/2014/main" id="{AA4EB932-BC34-69F0-BD8A-3855F7868BE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957604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3F868-0E82-D315-2118-D354385EC0EB}"/>
              </a:ext>
            </a:extLst>
          </p:cNvPr>
          <p:cNvSpPr>
            <a:spLocks noGrp="1"/>
          </p:cNvSpPr>
          <p:nvPr>
            <p:ph type="title"/>
          </p:nvPr>
        </p:nvSpPr>
        <p:spPr/>
        <p:txBody>
          <a:bodyPr>
            <a:normAutofit/>
          </a:bodyPr>
          <a:lstStyle/>
          <a:p>
            <a:r>
              <a:rPr lang="en-GB" sz="3200" dirty="0"/>
              <a:t>Applying systems thinking to a One Health problem</a:t>
            </a:r>
          </a:p>
        </p:txBody>
      </p:sp>
      <p:sp>
        <p:nvSpPr>
          <p:cNvPr id="3" name="Content Placeholder 2">
            <a:extLst>
              <a:ext uri="{FF2B5EF4-FFF2-40B4-BE49-F238E27FC236}">
                <a16:creationId xmlns:a16="http://schemas.microsoft.com/office/drawing/2014/main" id="{2B3B3983-1CB5-9FF6-36D8-1DA93308641A}"/>
              </a:ext>
            </a:extLst>
          </p:cNvPr>
          <p:cNvSpPr>
            <a:spLocks noGrp="1"/>
          </p:cNvSpPr>
          <p:nvPr>
            <p:ph idx="1"/>
          </p:nvPr>
        </p:nvSpPr>
        <p:spPr/>
        <p:txBody>
          <a:bodyPr/>
          <a:lstStyle/>
          <a:p>
            <a:pPr marL="0" indent="0">
              <a:buNone/>
            </a:pPr>
            <a:r>
              <a:rPr lang="en-GB" b="1" dirty="0"/>
              <a:t>Small group activity</a:t>
            </a:r>
          </a:p>
          <a:p>
            <a:r>
              <a:rPr lang="en-GB" dirty="0"/>
              <a:t>At your tables, draw a “system map” for a different One Health problem (i.e. not AMR) that you have encountered in your woreda/district</a:t>
            </a:r>
          </a:p>
          <a:p>
            <a:r>
              <a:rPr lang="en-GB" dirty="0"/>
              <a:t>Consider:</a:t>
            </a:r>
          </a:p>
          <a:p>
            <a:pPr lvl="1"/>
            <a:r>
              <a:rPr lang="en-GB" dirty="0"/>
              <a:t>Human and ecological components (e.g. institutions, resource units) that influence/are influenced by the problem</a:t>
            </a:r>
          </a:p>
          <a:p>
            <a:pPr lvl="1"/>
            <a:r>
              <a:rPr lang="en-GB" dirty="0"/>
              <a:t>Human and ecological processes (e.g. policies, practices, flows) that link the components</a:t>
            </a:r>
          </a:p>
          <a:p>
            <a:pPr lvl="1"/>
            <a:r>
              <a:rPr lang="en-GB" dirty="0"/>
              <a:t>Direction of influence</a:t>
            </a:r>
          </a:p>
          <a:p>
            <a:pPr lvl="1"/>
            <a:r>
              <a:rPr lang="en-GB" dirty="0"/>
              <a:t>Potential leverage points (i.e. intervention points)</a:t>
            </a:r>
          </a:p>
          <a:p>
            <a:r>
              <a:rPr lang="en-GB" dirty="0"/>
              <a:t>Be prepared to present your systems map in plenary</a:t>
            </a:r>
          </a:p>
        </p:txBody>
      </p:sp>
      <p:sp>
        <p:nvSpPr>
          <p:cNvPr id="7" name="TextBox 6">
            <a:extLst>
              <a:ext uri="{FF2B5EF4-FFF2-40B4-BE49-F238E27FC236}">
                <a16:creationId xmlns:a16="http://schemas.microsoft.com/office/drawing/2014/main" id="{125787A6-54CA-202E-C8EB-1576D26C0208}"/>
              </a:ext>
            </a:extLst>
          </p:cNvPr>
          <p:cNvSpPr txBox="1"/>
          <p:nvPr/>
        </p:nvSpPr>
        <p:spPr>
          <a:xfrm>
            <a:off x="120893" y="2117450"/>
            <a:ext cx="1270000" cy="23083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60 minutes group work</a:t>
            </a:r>
          </a:p>
          <a:p>
            <a:pPr algn="ctr"/>
            <a:endParaRPr lang="en-US" dirty="0"/>
          </a:p>
          <a:p>
            <a:pPr algn="ctr"/>
            <a:r>
              <a:rPr lang="en-US" dirty="0"/>
              <a:t>+</a:t>
            </a:r>
          </a:p>
          <a:p>
            <a:pPr algn="ctr"/>
            <a:endParaRPr lang="en-US" dirty="0"/>
          </a:p>
          <a:p>
            <a:pPr algn="ctr"/>
            <a:r>
              <a:rPr lang="en-US" dirty="0"/>
              <a:t>30 minutes</a:t>
            </a:r>
          </a:p>
          <a:p>
            <a:pPr algn="ctr"/>
            <a:r>
              <a:rPr lang="en-US" dirty="0"/>
              <a:t>plenary </a:t>
            </a:r>
          </a:p>
          <a:p>
            <a:pPr algn="ctr"/>
            <a:endParaRPr lang="en-US" dirty="0"/>
          </a:p>
        </p:txBody>
      </p:sp>
      <p:pic>
        <p:nvPicPr>
          <p:cNvPr id="4" name="Graphic 3" descr="Stopwatch with solid fill">
            <a:extLst>
              <a:ext uri="{FF2B5EF4-FFF2-40B4-BE49-F238E27FC236}">
                <a16:creationId xmlns:a16="http://schemas.microsoft.com/office/drawing/2014/main" id="{173CF662-BE86-4C28-C22D-8F6E356FF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408122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3A16D-88A6-B63B-A13B-29A743B511FF}"/>
              </a:ext>
            </a:extLst>
          </p:cNvPr>
          <p:cNvSpPr>
            <a:spLocks noGrp="1"/>
          </p:cNvSpPr>
          <p:nvPr>
            <p:ph type="title"/>
          </p:nvPr>
        </p:nvSpPr>
        <p:spPr/>
        <p:txBody>
          <a:bodyPr>
            <a:normAutofit fontScale="90000"/>
          </a:bodyPr>
          <a:lstStyle/>
          <a:p>
            <a:r>
              <a:rPr lang="en-GB" dirty="0"/>
              <a:t>Skills and attitudes for systems thinking in One Health</a:t>
            </a:r>
          </a:p>
        </p:txBody>
      </p:sp>
      <p:sp>
        <p:nvSpPr>
          <p:cNvPr id="3" name="Content Placeholder 2">
            <a:extLst>
              <a:ext uri="{FF2B5EF4-FFF2-40B4-BE49-F238E27FC236}">
                <a16:creationId xmlns:a16="http://schemas.microsoft.com/office/drawing/2014/main" id="{C4950457-317C-64C9-D58D-DA50DF030692}"/>
              </a:ext>
            </a:extLst>
          </p:cNvPr>
          <p:cNvSpPr>
            <a:spLocks noGrp="1"/>
          </p:cNvSpPr>
          <p:nvPr>
            <p:ph idx="1"/>
          </p:nvPr>
        </p:nvSpPr>
        <p:spPr/>
        <p:txBody>
          <a:bodyPr/>
          <a:lstStyle/>
          <a:p>
            <a:pPr marL="0" indent="0">
              <a:buNone/>
            </a:pPr>
            <a:r>
              <a:rPr lang="en-GB" b="1" dirty="0"/>
              <a:t>Small group activity (brainstorming)</a:t>
            </a:r>
          </a:p>
          <a:p>
            <a:r>
              <a:rPr lang="en-US" dirty="0"/>
              <a:t>At your table discuss:</a:t>
            </a:r>
          </a:p>
          <a:p>
            <a:pPr lvl="1"/>
            <a:r>
              <a:rPr lang="en-US" dirty="0"/>
              <a:t>What skills and attitudes do you need to apply systems thinking to One Health problems in your woreda/district?</a:t>
            </a:r>
          </a:p>
          <a:p>
            <a:pPr lvl="1"/>
            <a:r>
              <a:rPr lang="en-US" dirty="0"/>
              <a:t>How different are these skills and attitudes from the usual skills and attitudes you use in your workplace? </a:t>
            </a:r>
          </a:p>
          <a:p>
            <a:pPr lvl="1"/>
            <a:r>
              <a:rPr lang="en-US" dirty="0"/>
              <a:t>How can you develop these skills and attitudes? </a:t>
            </a:r>
            <a:endParaRPr lang="en-GB" dirty="0"/>
          </a:p>
          <a:p>
            <a:r>
              <a:rPr lang="en-GB" dirty="0"/>
              <a:t>Be prepared to share your discussion in plenary</a:t>
            </a:r>
          </a:p>
        </p:txBody>
      </p:sp>
      <p:sp>
        <p:nvSpPr>
          <p:cNvPr id="6" name="TextBox 5">
            <a:extLst>
              <a:ext uri="{FF2B5EF4-FFF2-40B4-BE49-F238E27FC236}">
                <a16:creationId xmlns:a16="http://schemas.microsoft.com/office/drawing/2014/main" id="{714A5BA9-FC35-A610-0EA6-36CEB5CBC229}"/>
              </a:ext>
            </a:extLst>
          </p:cNvPr>
          <p:cNvSpPr txBox="1"/>
          <p:nvPr/>
        </p:nvSpPr>
        <p:spPr>
          <a:xfrm>
            <a:off x="10485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890DB1DA-9D36-95EF-0A57-27FF5EFE5C8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1069575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07AF-AAC0-2732-EE80-2EF181DA2F98}"/>
              </a:ext>
            </a:extLst>
          </p:cNvPr>
          <p:cNvSpPr>
            <a:spLocks noGrp="1"/>
          </p:cNvSpPr>
          <p:nvPr>
            <p:ph type="title"/>
          </p:nvPr>
        </p:nvSpPr>
        <p:spPr/>
        <p:txBody>
          <a:bodyPr>
            <a:normAutofit fontScale="90000"/>
          </a:bodyPr>
          <a:lstStyle/>
          <a:p>
            <a:r>
              <a:rPr lang="en-GB" dirty="0"/>
              <a:t>Skills and attitudes for systems thinking in One Health</a:t>
            </a:r>
          </a:p>
        </p:txBody>
      </p:sp>
      <p:sp>
        <p:nvSpPr>
          <p:cNvPr id="3" name="Content Placeholder 2">
            <a:extLst>
              <a:ext uri="{FF2B5EF4-FFF2-40B4-BE49-F238E27FC236}">
                <a16:creationId xmlns:a16="http://schemas.microsoft.com/office/drawing/2014/main" id="{5E079E44-4B14-6D1B-47F9-508577655FD1}"/>
              </a:ext>
            </a:extLst>
          </p:cNvPr>
          <p:cNvSpPr>
            <a:spLocks noGrp="1"/>
          </p:cNvSpPr>
          <p:nvPr>
            <p:ph idx="1"/>
          </p:nvPr>
        </p:nvSpPr>
        <p:spPr/>
        <p:txBody>
          <a:bodyPr>
            <a:normAutofit/>
          </a:bodyPr>
          <a:lstStyle/>
          <a:p>
            <a:r>
              <a:rPr lang="en-US" b="1" dirty="0"/>
              <a:t>Ability to see the “big picture”</a:t>
            </a:r>
            <a:r>
              <a:rPr lang="en-US" dirty="0"/>
              <a:t> – zoom out and look at systems holistically. Don’t get too bogged down by detail. Seeing patterns and trends allows greater anticipation of future events.</a:t>
            </a:r>
          </a:p>
          <a:p>
            <a:r>
              <a:rPr lang="en-US" b="1" dirty="0"/>
              <a:t>Ability to see relationships </a:t>
            </a:r>
            <a:r>
              <a:rPr lang="en-US" dirty="0"/>
              <a:t>– analyze the interconnections and interactions between different communities, institutions, and industries engaged in human, animal and environmental health</a:t>
            </a:r>
          </a:p>
          <a:p>
            <a:r>
              <a:rPr lang="en-US" b="1" dirty="0"/>
              <a:t>Appreciate the complexity of cause-and-effect relationships </a:t>
            </a:r>
            <a:r>
              <a:rPr lang="en-US" dirty="0"/>
              <a:t>– recognize that cause-and-effect relationships are rarely linear and are influenced by multiple interacting factors. Acknowledge that what is immediately known about a problem may not be the full story.</a:t>
            </a:r>
          </a:p>
        </p:txBody>
      </p:sp>
      <p:pic>
        <p:nvPicPr>
          <p:cNvPr id="4" name="Graphic 3" descr="Presentation with checklist with solid fill">
            <a:extLst>
              <a:ext uri="{FF2B5EF4-FFF2-40B4-BE49-F238E27FC236}">
                <a16:creationId xmlns:a16="http://schemas.microsoft.com/office/drawing/2014/main" id="{884A3823-3CFE-1FAB-F440-6AF5B1B1AB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5273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89EB6-A900-03E9-1E6C-F9379A589E60}"/>
              </a:ext>
            </a:extLst>
          </p:cNvPr>
          <p:cNvSpPr>
            <a:spLocks noGrp="1"/>
          </p:cNvSpPr>
          <p:nvPr>
            <p:ph type="title"/>
          </p:nvPr>
        </p:nvSpPr>
        <p:spPr/>
        <p:txBody>
          <a:bodyPr>
            <a:normAutofit fontScale="90000"/>
          </a:bodyPr>
          <a:lstStyle/>
          <a:p>
            <a:r>
              <a:rPr lang="en-GB" dirty="0"/>
              <a:t>Skills and attitudes for systems thinking in One Health (continued)</a:t>
            </a:r>
          </a:p>
        </p:txBody>
      </p:sp>
      <p:sp>
        <p:nvSpPr>
          <p:cNvPr id="3" name="Content Placeholder 2">
            <a:extLst>
              <a:ext uri="{FF2B5EF4-FFF2-40B4-BE49-F238E27FC236}">
                <a16:creationId xmlns:a16="http://schemas.microsoft.com/office/drawing/2014/main" id="{2C5CFFED-123D-E9F0-FD55-908186B019B6}"/>
              </a:ext>
            </a:extLst>
          </p:cNvPr>
          <p:cNvSpPr>
            <a:spLocks noGrp="1"/>
          </p:cNvSpPr>
          <p:nvPr>
            <p:ph idx="1"/>
          </p:nvPr>
        </p:nvSpPr>
        <p:spPr/>
        <p:txBody>
          <a:bodyPr/>
          <a:lstStyle/>
          <a:p>
            <a:r>
              <a:rPr lang="en-US" b="1" dirty="0"/>
              <a:t>Ability to bring multiple people/perspectives together </a:t>
            </a:r>
            <a:r>
              <a:rPr lang="en-US" dirty="0"/>
              <a:t>– accept that no single discipline has the answer. Be open-minded and willing to learn from others. Appreciate diversity and practice inclusivity. Consider different stakeholder perspectives (human, animal, environmental) to develop more comprehensive understanding of the problem</a:t>
            </a:r>
          </a:p>
          <a:p>
            <a:r>
              <a:rPr lang="en-US" b="1" dirty="0"/>
              <a:t>Take a long-term approach (5+ years)</a:t>
            </a:r>
            <a:r>
              <a:rPr lang="en-US" dirty="0"/>
              <a:t> – recognize that actions taken now can have impacts on systems for years/decades. This links to the concept of sustainability</a:t>
            </a:r>
            <a:endParaRPr lang="en-GB" dirty="0"/>
          </a:p>
          <a:p>
            <a:endParaRPr lang="en-GB" dirty="0"/>
          </a:p>
        </p:txBody>
      </p:sp>
      <p:pic>
        <p:nvPicPr>
          <p:cNvPr id="4" name="Graphic 3" descr="Presentation with checklist with solid fill">
            <a:extLst>
              <a:ext uri="{FF2B5EF4-FFF2-40B4-BE49-F238E27FC236}">
                <a16:creationId xmlns:a16="http://schemas.microsoft.com/office/drawing/2014/main" id="{750E0CA2-7BB5-039F-2528-D8EF65616F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960877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3CB211-31DF-87B0-455A-66D24F1B5181}"/>
              </a:ext>
            </a:extLst>
          </p:cNvPr>
          <p:cNvSpPr>
            <a:spLocks noGrp="1"/>
          </p:cNvSpPr>
          <p:nvPr>
            <p:ph type="title"/>
          </p:nvPr>
        </p:nvSpPr>
        <p:spPr/>
        <p:txBody>
          <a:bodyPr/>
          <a:lstStyle/>
          <a:p>
            <a:r>
              <a:rPr lang="en-GB" dirty="0"/>
              <a:t>Re-cap Day 1</a:t>
            </a:r>
          </a:p>
        </p:txBody>
      </p:sp>
      <p:sp>
        <p:nvSpPr>
          <p:cNvPr id="5" name="Content Placeholder 4">
            <a:extLst>
              <a:ext uri="{FF2B5EF4-FFF2-40B4-BE49-F238E27FC236}">
                <a16:creationId xmlns:a16="http://schemas.microsoft.com/office/drawing/2014/main" id="{D33EB4EB-4FD1-8EF2-69BB-6515906AD373}"/>
              </a:ext>
            </a:extLst>
          </p:cNvPr>
          <p:cNvSpPr>
            <a:spLocks noGrp="1"/>
          </p:cNvSpPr>
          <p:nvPr>
            <p:ph idx="1"/>
          </p:nvPr>
        </p:nvSpPr>
        <p:spPr/>
        <p:txBody>
          <a:bodyPr/>
          <a:lstStyle/>
          <a:p>
            <a:pPr marL="0" indent="0">
              <a:buNone/>
            </a:pPr>
            <a:r>
              <a:rPr lang="en-GB" b="1" dirty="0"/>
              <a:t>Reflection</a:t>
            </a:r>
          </a:p>
          <a:p>
            <a:endParaRPr lang="en-GB" dirty="0"/>
          </a:p>
          <a:p>
            <a:endParaRPr lang="en-GB" dirty="0"/>
          </a:p>
          <a:p>
            <a:endParaRPr lang="en-GB" dirty="0"/>
          </a:p>
          <a:p>
            <a:endParaRPr lang="en-GB" dirty="0"/>
          </a:p>
          <a:p>
            <a:endParaRPr lang="en-GB" dirty="0"/>
          </a:p>
          <a:p>
            <a:endParaRPr lang="en-GB" dirty="0"/>
          </a:p>
          <a:p>
            <a:r>
              <a:rPr lang="en-GB" dirty="0"/>
              <a:t>Write down your key lessons from yesterday</a:t>
            </a:r>
          </a:p>
          <a:p>
            <a:r>
              <a:rPr lang="en-GB" dirty="0"/>
              <a:t>Be prepared to share your responses in plenary</a:t>
            </a:r>
          </a:p>
        </p:txBody>
      </p:sp>
      <p:sp>
        <p:nvSpPr>
          <p:cNvPr id="8" name="TextBox 7">
            <a:extLst>
              <a:ext uri="{FF2B5EF4-FFF2-40B4-BE49-F238E27FC236}">
                <a16:creationId xmlns:a16="http://schemas.microsoft.com/office/drawing/2014/main" id="{CF11C137-DC77-E411-4270-AE019A2DD65A}"/>
              </a:ext>
            </a:extLst>
          </p:cNvPr>
          <p:cNvSpPr txBox="1"/>
          <p:nvPr/>
        </p:nvSpPr>
        <p:spPr>
          <a:xfrm>
            <a:off x="117954"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30 minutes</a:t>
            </a:r>
          </a:p>
        </p:txBody>
      </p:sp>
      <p:pic>
        <p:nvPicPr>
          <p:cNvPr id="9" name="Picture 8" descr="Graphical user interface, text, application&#10;&#10;Description automatically generated">
            <a:extLst>
              <a:ext uri="{FF2B5EF4-FFF2-40B4-BE49-F238E27FC236}">
                <a16:creationId xmlns:a16="http://schemas.microsoft.com/office/drawing/2014/main" id="{F58BEF2A-8E00-EF0E-C1B0-5E8C6945352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2342" y="1723871"/>
            <a:ext cx="4947352" cy="2748436"/>
          </a:xfrm>
          <a:prstGeom prst="rect">
            <a:avLst/>
          </a:prstGeom>
          <a:noFill/>
        </p:spPr>
      </p:pic>
      <p:pic>
        <p:nvPicPr>
          <p:cNvPr id="2" name="Graphic 1" descr="Stopwatch with solid fill">
            <a:extLst>
              <a:ext uri="{FF2B5EF4-FFF2-40B4-BE49-F238E27FC236}">
                <a16:creationId xmlns:a16="http://schemas.microsoft.com/office/drawing/2014/main" id="{1F5F3120-DC90-85D7-57FC-033C270E52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292463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10F72-CF45-DBA1-4543-51AAE8F89C62}"/>
              </a:ext>
            </a:extLst>
          </p:cNvPr>
          <p:cNvSpPr>
            <a:spLocks noGrp="1"/>
          </p:cNvSpPr>
          <p:nvPr>
            <p:ph type="title"/>
          </p:nvPr>
        </p:nvSpPr>
        <p:spPr/>
        <p:txBody>
          <a:bodyPr/>
          <a:lstStyle/>
          <a:p>
            <a:r>
              <a:rPr lang="en-GB" dirty="0"/>
              <a:t>Summary of key learning points from Day 2</a:t>
            </a:r>
          </a:p>
        </p:txBody>
      </p:sp>
      <p:sp>
        <p:nvSpPr>
          <p:cNvPr id="3" name="Content Placeholder 2">
            <a:extLst>
              <a:ext uri="{FF2B5EF4-FFF2-40B4-BE49-F238E27FC236}">
                <a16:creationId xmlns:a16="http://schemas.microsoft.com/office/drawing/2014/main" id="{EF2DDFA2-B3C2-0C16-C13C-9CC5E61AD9AE}"/>
              </a:ext>
            </a:extLst>
          </p:cNvPr>
          <p:cNvSpPr>
            <a:spLocks noGrp="1"/>
          </p:cNvSpPr>
          <p:nvPr>
            <p:ph idx="1"/>
          </p:nvPr>
        </p:nvSpPr>
        <p:spPr/>
        <p:txBody>
          <a:bodyPr/>
          <a:lstStyle/>
          <a:p>
            <a:r>
              <a:rPr lang="en-GB" dirty="0"/>
              <a:t>We can conceptualise the interdependency between human, animal and environmental health as a social-ecological system</a:t>
            </a:r>
          </a:p>
          <a:p>
            <a:r>
              <a:rPr lang="en-GB" dirty="0"/>
              <a:t>We can apply systems thinking to analyse the connections between actors and processes within social-ecological systems to gain a more holistic understanding of health problems</a:t>
            </a:r>
          </a:p>
          <a:p>
            <a:r>
              <a:rPr lang="en-GB" dirty="0"/>
              <a:t>Systems thinking requires specific skills that are not often taught when we train in our respective disciplines – an ability to see the big picture and the complexity of cause-effect relationships</a:t>
            </a:r>
          </a:p>
        </p:txBody>
      </p:sp>
      <p:pic>
        <p:nvPicPr>
          <p:cNvPr id="4" name="Graphic 3" descr="Presentation with checklist with solid fill">
            <a:extLst>
              <a:ext uri="{FF2B5EF4-FFF2-40B4-BE49-F238E27FC236}">
                <a16:creationId xmlns:a16="http://schemas.microsoft.com/office/drawing/2014/main" id="{EA051CA9-39E6-D06D-0553-9B77F3A4B26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042683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55C5-8C58-144B-7DD8-D44228C47FB3}"/>
              </a:ext>
            </a:extLst>
          </p:cNvPr>
          <p:cNvSpPr>
            <a:spLocks noGrp="1"/>
          </p:cNvSpPr>
          <p:nvPr>
            <p:ph type="ctrTitle"/>
          </p:nvPr>
        </p:nvSpPr>
        <p:spPr>
          <a:xfrm>
            <a:off x="1436916" y="1122363"/>
            <a:ext cx="9280071" cy="2387600"/>
          </a:xfrm>
        </p:spPr>
        <p:txBody>
          <a:bodyPr/>
          <a:lstStyle/>
          <a:p>
            <a:r>
              <a:rPr lang="en-GB" dirty="0"/>
              <a:t>Data-driven decision making in One Health</a:t>
            </a:r>
          </a:p>
        </p:txBody>
      </p:sp>
      <p:sp>
        <p:nvSpPr>
          <p:cNvPr id="4" name="Title 1">
            <a:extLst>
              <a:ext uri="{FF2B5EF4-FFF2-40B4-BE49-F238E27FC236}">
                <a16:creationId xmlns:a16="http://schemas.microsoft.com/office/drawing/2014/main" id="{215F2E87-D39D-78CC-9B34-95FDC44A24EF}"/>
              </a:ext>
            </a:extLst>
          </p:cNvPr>
          <p:cNvSpPr txBox="1">
            <a:spLocks/>
          </p:cNvSpPr>
          <p:nvPr/>
        </p:nvSpPr>
        <p:spPr>
          <a:xfrm>
            <a:off x="1191490" y="263237"/>
            <a:ext cx="10162309" cy="651164"/>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b="1" kern="1200">
                <a:solidFill>
                  <a:srgbClr val="639C8C"/>
                </a:solidFill>
                <a:latin typeface="+mn-lt"/>
                <a:ea typeface="+mj-ea"/>
                <a:cs typeface="+mj-cs"/>
              </a:defRPr>
            </a:lvl1pPr>
          </a:lstStyle>
          <a:p>
            <a:pPr algn="l"/>
            <a:r>
              <a:rPr lang="en-GB" dirty="0"/>
              <a:t>Coming up:</a:t>
            </a:r>
          </a:p>
        </p:txBody>
      </p:sp>
    </p:spTree>
    <p:extLst>
      <p:ext uri="{BB962C8B-B14F-4D97-AF65-F5344CB8AC3E}">
        <p14:creationId xmlns:p14="http://schemas.microsoft.com/office/powerpoint/2010/main" val="1728314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p:txBody>
          <a:bodyPr/>
          <a:lstStyle/>
          <a:p>
            <a:r>
              <a:rPr lang="en-GB" dirty="0"/>
              <a:t>Systems thinking in </a:t>
            </a:r>
            <a:br>
              <a:rPr lang="en-GB" dirty="0"/>
            </a:br>
            <a:r>
              <a:rPr lang="en-GB" dirty="0"/>
              <a:t>One Health</a:t>
            </a:r>
          </a:p>
        </p:txBody>
      </p:sp>
    </p:spTree>
    <p:extLst>
      <p:ext uri="{BB962C8B-B14F-4D97-AF65-F5344CB8AC3E}">
        <p14:creationId xmlns:p14="http://schemas.microsoft.com/office/powerpoint/2010/main" val="175791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FB079F-C4FE-7F2A-9F70-E463E7C6ADC4}"/>
              </a:ext>
            </a:extLst>
          </p:cNvPr>
          <p:cNvSpPr>
            <a:spLocks noGrp="1"/>
          </p:cNvSpPr>
          <p:nvPr>
            <p:ph type="title"/>
          </p:nvPr>
        </p:nvSpPr>
        <p:spPr/>
        <p:txBody>
          <a:bodyPr/>
          <a:lstStyle/>
          <a:p>
            <a:r>
              <a:rPr lang="en-GB" dirty="0"/>
              <a:t>Intended learning outcomes</a:t>
            </a:r>
          </a:p>
        </p:txBody>
      </p:sp>
      <p:sp>
        <p:nvSpPr>
          <p:cNvPr id="4" name="Content Placeholder 3">
            <a:extLst>
              <a:ext uri="{FF2B5EF4-FFF2-40B4-BE49-F238E27FC236}">
                <a16:creationId xmlns:a16="http://schemas.microsoft.com/office/drawing/2014/main" id="{FCACC2FD-687C-9481-447E-413E62E7665C}"/>
              </a:ext>
            </a:extLst>
          </p:cNvPr>
          <p:cNvSpPr>
            <a:spLocks noGrp="1"/>
          </p:cNvSpPr>
          <p:nvPr>
            <p:ph idx="1"/>
          </p:nvPr>
        </p:nvSpPr>
        <p:spPr/>
        <p:txBody>
          <a:bodyPr/>
          <a:lstStyle/>
          <a:p>
            <a:pPr marL="0" indent="0">
              <a:buNone/>
            </a:pPr>
            <a:r>
              <a:rPr lang="en-US" dirty="0"/>
              <a:t>By the end of this session, you will be able to: </a:t>
            </a:r>
          </a:p>
          <a:p>
            <a:r>
              <a:rPr lang="en-US" dirty="0"/>
              <a:t>describe the features of ‘systems’;</a:t>
            </a:r>
          </a:p>
          <a:p>
            <a:r>
              <a:rPr lang="en-US" dirty="0"/>
              <a:t>describe the key characteristics of socio-ecological systems;</a:t>
            </a:r>
          </a:p>
          <a:p>
            <a:r>
              <a:rPr lang="en-US" dirty="0"/>
              <a:t>describe the fundamental concepts in systems thinking;</a:t>
            </a:r>
          </a:p>
          <a:p>
            <a:r>
              <a:rPr lang="en-US" dirty="0"/>
              <a:t>identify skills and attitudes for systems thinking in One Health; and</a:t>
            </a:r>
          </a:p>
          <a:p>
            <a:r>
              <a:rPr lang="en-US" dirty="0"/>
              <a:t>apply systems thinking to solve problems at the human-animal-environment interface </a:t>
            </a:r>
          </a:p>
          <a:p>
            <a:endParaRPr lang="en-GB" dirty="0"/>
          </a:p>
        </p:txBody>
      </p:sp>
      <p:pic>
        <p:nvPicPr>
          <p:cNvPr id="2" name="Graphic 1" descr="Presentation with checklist with solid fill">
            <a:extLst>
              <a:ext uri="{FF2B5EF4-FFF2-40B4-BE49-F238E27FC236}">
                <a16:creationId xmlns:a16="http://schemas.microsoft.com/office/drawing/2014/main" id="{9100196D-EB5E-6F0C-DA9C-CE6BFFCEB4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3641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EFB6-1D8A-CFAB-E5EE-90D39A4C4FC3}"/>
              </a:ext>
            </a:extLst>
          </p:cNvPr>
          <p:cNvSpPr>
            <a:spLocks noGrp="1"/>
          </p:cNvSpPr>
          <p:nvPr>
            <p:ph type="title"/>
          </p:nvPr>
        </p:nvSpPr>
        <p:spPr/>
        <p:txBody>
          <a:bodyPr/>
          <a:lstStyle/>
          <a:p>
            <a:r>
              <a:rPr lang="en-GB" dirty="0"/>
              <a:t>Topics</a:t>
            </a:r>
          </a:p>
        </p:txBody>
      </p:sp>
      <p:sp>
        <p:nvSpPr>
          <p:cNvPr id="3" name="Content Placeholder 2">
            <a:extLst>
              <a:ext uri="{FF2B5EF4-FFF2-40B4-BE49-F238E27FC236}">
                <a16:creationId xmlns:a16="http://schemas.microsoft.com/office/drawing/2014/main" id="{4570D1F5-A9CF-A689-8C2D-9090F9D21F97}"/>
              </a:ext>
            </a:extLst>
          </p:cNvPr>
          <p:cNvSpPr>
            <a:spLocks noGrp="1"/>
          </p:cNvSpPr>
          <p:nvPr>
            <p:ph idx="1"/>
          </p:nvPr>
        </p:nvSpPr>
        <p:spPr/>
        <p:txBody>
          <a:bodyPr/>
          <a:lstStyle/>
          <a:p>
            <a:r>
              <a:rPr lang="en-US" dirty="0"/>
              <a:t>What are systems?</a:t>
            </a:r>
          </a:p>
          <a:p>
            <a:r>
              <a:rPr lang="en-US" dirty="0" err="1"/>
              <a:t>Conceptualising</a:t>
            </a:r>
            <a:r>
              <a:rPr lang="en-US" dirty="0"/>
              <a:t> One Health as a complex system</a:t>
            </a:r>
          </a:p>
          <a:p>
            <a:r>
              <a:rPr lang="en-US" dirty="0"/>
              <a:t>What is systems thinking?</a:t>
            </a:r>
          </a:p>
          <a:p>
            <a:r>
              <a:rPr lang="en-US" dirty="0"/>
              <a:t>Skills and attitudes for systems thinking in One Health</a:t>
            </a:r>
          </a:p>
          <a:p>
            <a:endParaRPr lang="en-GB" dirty="0"/>
          </a:p>
        </p:txBody>
      </p:sp>
      <p:pic>
        <p:nvPicPr>
          <p:cNvPr id="4" name="Graphic 3" descr="Presentation with checklist with solid fill">
            <a:extLst>
              <a:ext uri="{FF2B5EF4-FFF2-40B4-BE49-F238E27FC236}">
                <a16:creationId xmlns:a16="http://schemas.microsoft.com/office/drawing/2014/main" id="{3515CD32-F874-A403-CEC8-0BBB572996F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7890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2A5B-B861-2971-D0BD-52B601FAA1A4}"/>
              </a:ext>
            </a:extLst>
          </p:cNvPr>
          <p:cNvSpPr>
            <a:spLocks noGrp="1"/>
          </p:cNvSpPr>
          <p:nvPr>
            <p:ph type="title"/>
          </p:nvPr>
        </p:nvSpPr>
        <p:spPr/>
        <p:txBody>
          <a:bodyPr/>
          <a:lstStyle/>
          <a:p>
            <a:r>
              <a:rPr lang="en-GB" dirty="0"/>
              <a:t>What is a system?</a:t>
            </a:r>
          </a:p>
        </p:txBody>
      </p:sp>
      <p:sp>
        <p:nvSpPr>
          <p:cNvPr id="3" name="Content Placeholder 2">
            <a:extLst>
              <a:ext uri="{FF2B5EF4-FFF2-40B4-BE49-F238E27FC236}">
                <a16:creationId xmlns:a16="http://schemas.microsoft.com/office/drawing/2014/main" id="{03DD1153-7FBF-C66D-C42B-A2A44A63CC5F}"/>
              </a:ext>
            </a:extLst>
          </p:cNvPr>
          <p:cNvSpPr>
            <a:spLocks noGrp="1"/>
          </p:cNvSpPr>
          <p:nvPr>
            <p:ph idx="1"/>
          </p:nvPr>
        </p:nvSpPr>
        <p:spPr/>
        <p:txBody>
          <a:bodyPr/>
          <a:lstStyle/>
          <a:p>
            <a:pPr marL="0" indent="0">
              <a:buNone/>
            </a:pPr>
            <a:r>
              <a:rPr lang="en-GB" b="1" dirty="0"/>
              <a:t>Interactive plenary discussion</a:t>
            </a:r>
          </a:p>
          <a:p>
            <a:r>
              <a:rPr lang="en-GB" dirty="0"/>
              <a:t>What comes to mind when you hear the word ‘system’</a:t>
            </a:r>
          </a:p>
        </p:txBody>
      </p:sp>
      <p:sp>
        <p:nvSpPr>
          <p:cNvPr id="6" name="TextBox 5">
            <a:extLst>
              <a:ext uri="{FF2B5EF4-FFF2-40B4-BE49-F238E27FC236}">
                <a16:creationId xmlns:a16="http://schemas.microsoft.com/office/drawing/2014/main" id="{9B9EBE59-8997-5998-577D-00567CAF3A61}"/>
              </a:ext>
            </a:extLst>
          </p:cNvPr>
          <p:cNvSpPr txBox="1"/>
          <p:nvPr/>
        </p:nvSpPr>
        <p:spPr>
          <a:xfrm>
            <a:off x="132944"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 minutes</a:t>
            </a:r>
          </a:p>
        </p:txBody>
      </p:sp>
      <p:pic>
        <p:nvPicPr>
          <p:cNvPr id="7" name="Graphic 6" descr="Stopwatch with solid fill">
            <a:extLst>
              <a:ext uri="{FF2B5EF4-FFF2-40B4-BE49-F238E27FC236}">
                <a16:creationId xmlns:a16="http://schemas.microsoft.com/office/drawing/2014/main" id="{230A37CA-A598-FAFE-03E8-4A00A39E96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092550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2A5B-B861-2971-D0BD-52B601FAA1A4}"/>
              </a:ext>
            </a:extLst>
          </p:cNvPr>
          <p:cNvSpPr>
            <a:spLocks noGrp="1"/>
          </p:cNvSpPr>
          <p:nvPr>
            <p:ph type="title"/>
          </p:nvPr>
        </p:nvSpPr>
        <p:spPr/>
        <p:txBody>
          <a:bodyPr/>
          <a:lstStyle/>
          <a:p>
            <a:r>
              <a:rPr lang="en-GB" dirty="0"/>
              <a:t>What is a system?</a:t>
            </a:r>
          </a:p>
        </p:txBody>
      </p:sp>
      <p:sp>
        <p:nvSpPr>
          <p:cNvPr id="3" name="Content Placeholder 2">
            <a:extLst>
              <a:ext uri="{FF2B5EF4-FFF2-40B4-BE49-F238E27FC236}">
                <a16:creationId xmlns:a16="http://schemas.microsoft.com/office/drawing/2014/main" id="{03DD1153-7FBF-C66D-C42B-A2A44A63CC5F}"/>
              </a:ext>
            </a:extLst>
          </p:cNvPr>
          <p:cNvSpPr>
            <a:spLocks noGrp="1"/>
          </p:cNvSpPr>
          <p:nvPr>
            <p:ph idx="1"/>
          </p:nvPr>
        </p:nvSpPr>
        <p:spPr/>
        <p:txBody>
          <a:bodyPr/>
          <a:lstStyle/>
          <a:p>
            <a:pPr marL="0" indent="0">
              <a:buNone/>
            </a:pPr>
            <a:r>
              <a:rPr lang="en-GB" b="1" dirty="0"/>
              <a:t>Individual reflection (illustration)</a:t>
            </a:r>
          </a:p>
          <a:p>
            <a:r>
              <a:rPr lang="en-GB" dirty="0"/>
              <a:t>Facilitator will give you a blank piece of paper</a:t>
            </a:r>
          </a:p>
          <a:p>
            <a:r>
              <a:rPr lang="en-US" dirty="0"/>
              <a:t>Draw a picture that you think represents a system (should be understood by a community member)</a:t>
            </a:r>
          </a:p>
        </p:txBody>
      </p:sp>
      <p:sp>
        <p:nvSpPr>
          <p:cNvPr id="6" name="TextBox 5">
            <a:extLst>
              <a:ext uri="{FF2B5EF4-FFF2-40B4-BE49-F238E27FC236}">
                <a16:creationId xmlns:a16="http://schemas.microsoft.com/office/drawing/2014/main" id="{FB214F2F-29F4-6BA9-07DD-AD5639425725}"/>
              </a:ext>
            </a:extLst>
          </p:cNvPr>
          <p:cNvSpPr txBox="1"/>
          <p:nvPr/>
        </p:nvSpPr>
        <p:spPr>
          <a:xfrm>
            <a:off x="116902"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10 minutes</a:t>
            </a:r>
          </a:p>
        </p:txBody>
      </p:sp>
      <p:pic>
        <p:nvPicPr>
          <p:cNvPr id="7" name="Graphic 6" descr="Stopwatch with solid fill">
            <a:extLst>
              <a:ext uri="{FF2B5EF4-FFF2-40B4-BE49-F238E27FC236}">
                <a16:creationId xmlns:a16="http://schemas.microsoft.com/office/drawing/2014/main" id="{AB6A2146-5FB0-FA79-F3DA-B64A5177346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300487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F69F-233F-3587-78BC-3EA1BF046309}"/>
              </a:ext>
            </a:extLst>
          </p:cNvPr>
          <p:cNvSpPr>
            <a:spLocks noGrp="1"/>
          </p:cNvSpPr>
          <p:nvPr>
            <p:ph type="title"/>
          </p:nvPr>
        </p:nvSpPr>
        <p:spPr/>
        <p:txBody>
          <a:bodyPr/>
          <a:lstStyle/>
          <a:p>
            <a:r>
              <a:rPr lang="en-GB" dirty="0"/>
              <a:t>What is a system?</a:t>
            </a:r>
          </a:p>
        </p:txBody>
      </p:sp>
      <p:sp>
        <p:nvSpPr>
          <p:cNvPr id="3" name="Content Placeholder 2">
            <a:extLst>
              <a:ext uri="{FF2B5EF4-FFF2-40B4-BE49-F238E27FC236}">
                <a16:creationId xmlns:a16="http://schemas.microsoft.com/office/drawing/2014/main" id="{E48B92A6-C4FF-E20A-2E02-DB98DE86FD2D}"/>
              </a:ext>
            </a:extLst>
          </p:cNvPr>
          <p:cNvSpPr>
            <a:spLocks noGrp="1"/>
          </p:cNvSpPr>
          <p:nvPr>
            <p:ph idx="1"/>
          </p:nvPr>
        </p:nvSpPr>
        <p:spPr/>
        <p:txBody>
          <a:bodyPr/>
          <a:lstStyle/>
          <a:p>
            <a:pPr marL="0" indent="0">
              <a:buNone/>
            </a:pPr>
            <a:r>
              <a:rPr lang="en-GB" b="1" dirty="0"/>
              <a:t>Interactive plenary discussion</a:t>
            </a:r>
          </a:p>
          <a:p>
            <a:r>
              <a:rPr lang="en-GB" dirty="0"/>
              <a:t>Your facilitator will play a video</a:t>
            </a:r>
          </a:p>
          <a:p>
            <a:r>
              <a:rPr lang="en-GB" dirty="0"/>
              <a:t>As you watch consider:</a:t>
            </a:r>
          </a:p>
          <a:p>
            <a:pPr lvl="1"/>
            <a:r>
              <a:rPr lang="en-US" dirty="0"/>
              <a:t>What is a social-ecological system?</a:t>
            </a:r>
          </a:p>
          <a:p>
            <a:pPr lvl="1"/>
            <a:r>
              <a:rPr lang="en-US" dirty="0"/>
              <a:t>What does ‘resilience’ mean?</a:t>
            </a:r>
          </a:p>
          <a:p>
            <a:r>
              <a:rPr lang="en-US" dirty="0"/>
              <a:t>Be prepared to share your answers in plenary</a:t>
            </a:r>
          </a:p>
          <a:p>
            <a:endParaRPr lang="en-GB" dirty="0"/>
          </a:p>
          <a:p>
            <a:pPr marL="0" indent="0" algn="ctr">
              <a:lnSpc>
                <a:spcPct val="115000"/>
              </a:lnSpc>
              <a:spcBef>
                <a:spcPts val="0"/>
              </a:spcBef>
              <a:buNone/>
            </a:pPr>
            <a:r>
              <a:rPr lang="en-GB" sz="2400" b="1" dirty="0">
                <a:solidFill>
                  <a:srgbClr val="BF8F00"/>
                </a:solidFill>
                <a:effectLst/>
                <a:ea typeface="Arial" panose="020B0604020202020204" pitchFamily="34" charset="0"/>
              </a:rPr>
              <a:t>Video 2: What is resilience?</a:t>
            </a:r>
          </a:p>
          <a:p>
            <a:pPr marL="0" indent="0" algn="ctr">
              <a:lnSpc>
                <a:spcPct val="115000"/>
              </a:lnSpc>
              <a:spcBef>
                <a:spcPts val="0"/>
              </a:spcBef>
              <a:buNone/>
            </a:pPr>
            <a:r>
              <a:rPr lang="en-GB" sz="2400" u="sng" dirty="0">
                <a:solidFill>
                  <a:srgbClr val="0070C0"/>
                </a:solidFill>
                <a:effectLst/>
                <a:ea typeface="Arial" panose="020B0604020202020204" pitchFamily="34" charset="0"/>
                <a:hlinkClick r:id="rId2"/>
              </a:rPr>
              <a:t>https://www.youtube.com/watch?v=6A3SJWr4jXE</a:t>
            </a:r>
            <a:endParaRPr lang="en-GB" sz="2400" dirty="0">
              <a:solidFill>
                <a:srgbClr val="000000"/>
              </a:solidFill>
              <a:effectLst/>
              <a:ea typeface="Arial" panose="020B0604020202020204" pitchFamily="34" charset="0"/>
            </a:endParaRPr>
          </a:p>
          <a:p>
            <a:pPr marL="0" indent="0">
              <a:buNone/>
            </a:pPr>
            <a:endParaRPr lang="en-GB" dirty="0"/>
          </a:p>
        </p:txBody>
      </p:sp>
      <p:sp>
        <p:nvSpPr>
          <p:cNvPr id="6" name="TextBox 5">
            <a:extLst>
              <a:ext uri="{FF2B5EF4-FFF2-40B4-BE49-F238E27FC236}">
                <a16:creationId xmlns:a16="http://schemas.microsoft.com/office/drawing/2014/main" id="{8069CCB9-E2E7-E839-0847-862BB503CA9C}"/>
              </a:ext>
            </a:extLst>
          </p:cNvPr>
          <p:cNvSpPr txBox="1"/>
          <p:nvPr/>
        </p:nvSpPr>
        <p:spPr>
          <a:xfrm>
            <a:off x="104851"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BACE5FA7-EF7F-0031-75F8-CFF4DF81A0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584727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5360</TotalTime>
  <Words>2344</Words>
  <Application>Microsoft Macintosh PowerPoint</Application>
  <PresentationFormat>Widescreen</PresentationFormat>
  <Paragraphs>217</Paragraphs>
  <Slides>31</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Calibri Light</vt:lpstr>
      <vt:lpstr>Symbol</vt:lpstr>
      <vt:lpstr>Office Theme</vt:lpstr>
      <vt:lpstr>Operationalizing One Health in pastoralist settings</vt:lpstr>
      <vt:lpstr>Module 1: Principles and applications of One Health </vt:lpstr>
      <vt:lpstr>Re-cap Day 1</vt:lpstr>
      <vt:lpstr>Systems thinking in  One Health</vt:lpstr>
      <vt:lpstr>Intended learning outcomes</vt:lpstr>
      <vt:lpstr>Topics</vt:lpstr>
      <vt:lpstr>What is a system?</vt:lpstr>
      <vt:lpstr>What is a system?</vt:lpstr>
      <vt:lpstr>What is a system?</vt:lpstr>
      <vt:lpstr>Definition of a system</vt:lpstr>
      <vt:lpstr>Systems - examples</vt:lpstr>
      <vt:lpstr>Systems - similarities</vt:lpstr>
      <vt:lpstr>Conceptualising One Health as a complex system</vt:lpstr>
      <vt:lpstr>PowerPoint Presentation</vt:lpstr>
      <vt:lpstr>In socio-ecological systems…</vt:lpstr>
      <vt:lpstr>Key properties of socio-ecological systems</vt:lpstr>
      <vt:lpstr>Adaptive cycles in social-ecological systems</vt:lpstr>
      <vt:lpstr>Case study on socio-ecological systems</vt:lpstr>
      <vt:lpstr>Case study on socio-ecological systems</vt:lpstr>
      <vt:lpstr>Introduction to systems thinking</vt:lpstr>
      <vt:lpstr>Introduction to systems thinking</vt:lpstr>
      <vt:lpstr>Systems thinking</vt:lpstr>
      <vt:lpstr>Relevance of systems thinking to One Health</vt:lpstr>
      <vt:lpstr>Fundamental concepts in systems thinking</vt:lpstr>
      <vt:lpstr>PowerPoint Presentation</vt:lpstr>
      <vt:lpstr>Applying systems thinking to a One Health problem</vt:lpstr>
      <vt:lpstr>Skills and attitudes for systems thinking in One Health</vt:lpstr>
      <vt:lpstr>Skills and attitudes for systems thinking in One Health</vt:lpstr>
      <vt:lpstr>Skills and attitudes for systems thinking in One Health (continued)</vt:lpstr>
      <vt:lpstr>Summary of key learning points from Day 2</vt:lpstr>
      <vt:lpstr>Data-driven decision making in One Health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196</cp:revision>
  <dcterms:created xsi:type="dcterms:W3CDTF">2022-06-01T08:00:30Z</dcterms:created>
  <dcterms:modified xsi:type="dcterms:W3CDTF">2023-06-21T13:23:55Z</dcterms:modified>
</cp:coreProperties>
</file>