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" ContentType="image/tiff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6"/>
  </p:notesMasterIdLst>
  <p:handoutMasterIdLst>
    <p:handoutMasterId r:id="rId17"/>
  </p:handoutMasterIdLst>
  <p:sldIdLst>
    <p:sldId id="256" r:id="rId5"/>
    <p:sldId id="403" r:id="rId6"/>
    <p:sldId id="388" r:id="rId7"/>
    <p:sldId id="397" r:id="rId8"/>
    <p:sldId id="402" r:id="rId9"/>
    <p:sldId id="399" r:id="rId10"/>
    <p:sldId id="404" r:id="rId11"/>
    <p:sldId id="405" r:id="rId12"/>
    <p:sldId id="406" r:id="rId13"/>
    <p:sldId id="407" r:id="rId14"/>
    <p:sldId id="408" r:id="rId15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2201E"/>
    <a:srgbClr val="682622"/>
    <a:srgbClr val="63323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6835" autoAdjust="0"/>
  </p:normalViewPr>
  <p:slideViewPr>
    <p:cSldViewPr>
      <p:cViewPr varScale="1">
        <p:scale>
          <a:sx n="68" d="100"/>
          <a:sy n="68" d="100"/>
        </p:scale>
        <p:origin x="1264" y="5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7" d="100"/>
          <a:sy n="67" d="100"/>
        </p:scale>
        <p:origin x="-2796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E06B2F7-862C-4C3D-96CC-88B8C4D87854}" type="datetimeFigureOut">
              <a:rPr lang="en-US" smtClean="0"/>
              <a:pPr/>
              <a:t>10/5/2018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652C94-81DE-4A41-A470-17428C6BBA9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096739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7F8DE27D-6EC4-412D-86AE-46F9D566106C}" type="datetimeFigureOut">
              <a:rPr lang="en-US"/>
              <a:pPr>
                <a:defRPr/>
              </a:pPr>
              <a:t>10/5/2018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7DCA8AAB-0694-4B78-8FC8-3950FAED070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92112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flickr.com/photos/ilri/sets/72157632057087650/detail/" TargetMode="External"/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24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There MUST be a CGIAR logo or a CRP logo. You can copy and paste the logo you need from the final slide of this presentation. Then you can delete that final slide</a:t>
            </a: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 replace a photo above, copy and paste this link in your browser: </a:t>
            </a:r>
            <a:r>
              <a:rPr lang="en-US" sz="1200" u="sng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http://www.flickr.com/photos/ilri/sets/72157632057087650/detail/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Find a photo you like and the right size, copy and paste it in the block above.</a:t>
            </a:r>
          </a:p>
        </p:txBody>
      </p:sp>
      <p:sp>
        <p:nvSpPr>
          <p:cNvPr id="1024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fld id="{B67D74BA-9241-4FDF-9233-D13516D928C5}" type="slidenum">
              <a:rPr lang="en-US" smtClean="0"/>
              <a:pPr eaLnBrk="1" hangingPunct="1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322593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06488" y="812800"/>
            <a:ext cx="5343525" cy="400685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0179" name="Text Box 2"/>
          <p:cNvSpPr txBox="1">
            <a:spLocks noChangeArrowheads="1"/>
          </p:cNvSpPr>
          <p:nvPr/>
        </p:nvSpPr>
        <p:spPr bwMode="auto">
          <a:xfrm>
            <a:off x="755650" y="5078413"/>
            <a:ext cx="6046788" cy="4810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312275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2" name="CustomShape 1"/>
          <p:cNvSpPr/>
          <p:nvPr/>
        </p:nvSpPr>
        <p:spPr>
          <a:xfrm>
            <a:off x="832680" y="5938200"/>
            <a:ext cx="6667200" cy="56260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</p:spTree>
    <p:extLst>
      <p:ext uri="{BB962C8B-B14F-4D97-AF65-F5344CB8AC3E}">
        <p14:creationId xmlns:p14="http://schemas.microsoft.com/office/powerpoint/2010/main" val="426056998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2" name="CustomShape 1"/>
          <p:cNvSpPr/>
          <p:nvPr/>
        </p:nvSpPr>
        <p:spPr>
          <a:xfrm>
            <a:off x="832680" y="5938200"/>
            <a:ext cx="6667200" cy="56260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</p:spTree>
    <p:extLst>
      <p:ext uri="{BB962C8B-B14F-4D97-AF65-F5344CB8AC3E}">
        <p14:creationId xmlns:p14="http://schemas.microsoft.com/office/powerpoint/2010/main" val="259827381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2" name="CustomShape 1"/>
          <p:cNvSpPr/>
          <p:nvPr/>
        </p:nvSpPr>
        <p:spPr>
          <a:xfrm>
            <a:off x="832680" y="5938200"/>
            <a:ext cx="6667200" cy="56260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</p:spTree>
    <p:extLst>
      <p:ext uri="{BB962C8B-B14F-4D97-AF65-F5344CB8AC3E}">
        <p14:creationId xmlns:p14="http://schemas.microsoft.com/office/powerpoint/2010/main" val="42964316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2" name="CustomShape 1"/>
          <p:cNvSpPr/>
          <p:nvPr/>
        </p:nvSpPr>
        <p:spPr>
          <a:xfrm>
            <a:off x="832680" y="5938200"/>
            <a:ext cx="6667200" cy="56260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</p:spTree>
    <p:extLst>
      <p:ext uri="{BB962C8B-B14F-4D97-AF65-F5344CB8AC3E}">
        <p14:creationId xmlns:p14="http://schemas.microsoft.com/office/powerpoint/2010/main" val="289854838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2" name="CustomShape 1"/>
          <p:cNvSpPr/>
          <p:nvPr/>
        </p:nvSpPr>
        <p:spPr>
          <a:xfrm>
            <a:off x="832680" y="5938200"/>
            <a:ext cx="6667200" cy="56260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</p:spTree>
    <p:extLst>
      <p:ext uri="{BB962C8B-B14F-4D97-AF65-F5344CB8AC3E}">
        <p14:creationId xmlns:p14="http://schemas.microsoft.com/office/powerpoint/2010/main" val="11500117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jp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jpe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cid:image001.png@01D16D8C.9C905A10" TargetMode="External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jpeg"/><Relationship Id="rId4" Type="http://schemas.openxmlformats.org/officeDocument/2006/relationships/hyperlink" Target="http://www.cgiar.org/about-us/our-funders" TargetMode="Externa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9144000" cy="3500438"/>
          </a:xfrm>
          <a:prstGeom prst="rect">
            <a:avLst/>
          </a:prstGeom>
          <a:solidFill>
            <a:srgbClr val="68262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609600" y="76200"/>
            <a:ext cx="8153400" cy="1445419"/>
          </a:xfrm>
          <a:prstGeom prst="rect">
            <a:avLst/>
          </a:prstGeom>
        </p:spPr>
        <p:txBody>
          <a:bodyPr/>
          <a:lstStyle>
            <a:lvl1pPr marL="0" indent="0" algn="ctr" eaLnBrk="1" hangingPunct="1">
              <a:lnSpc>
                <a:spcPts val="3200"/>
              </a:lnSpc>
              <a:buNone/>
              <a:defRPr sz="3200">
                <a:solidFill>
                  <a:schemeClr val="bg1"/>
                </a:solidFill>
                <a:latin typeface="+mj-lt"/>
              </a:defRPr>
            </a:lvl1pPr>
          </a:lstStyle>
          <a:p>
            <a:pPr algn="ctr" eaLnBrk="1" hangingPunct="1">
              <a:lnSpc>
                <a:spcPts val="3200"/>
              </a:lnSpc>
            </a:pPr>
            <a:r>
              <a:rPr lang="en-US" sz="3000" dirty="0">
                <a:solidFill>
                  <a:srgbClr val="FFFFFF"/>
                </a:solidFill>
              </a:rPr>
              <a:t>Minimum 0f 30 point</a:t>
            </a:r>
            <a:br>
              <a:rPr lang="en-US" sz="3000" dirty="0">
                <a:solidFill>
                  <a:srgbClr val="FFFFFF"/>
                </a:solidFill>
              </a:rPr>
            </a:br>
            <a:r>
              <a:rPr lang="en-US" sz="3000" dirty="0">
                <a:solidFill>
                  <a:srgbClr val="FFFFFF"/>
                </a:solidFill>
              </a:rPr>
              <a:t> and maximum 3 lines title</a:t>
            </a:r>
            <a:br>
              <a:rPr lang="en-US" sz="3000" dirty="0">
                <a:solidFill>
                  <a:srgbClr val="FFFFFF"/>
                </a:solidFill>
              </a:rPr>
            </a:br>
            <a:r>
              <a:rPr lang="en-US" sz="3000" dirty="0">
                <a:solidFill>
                  <a:srgbClr val="FFFFFF"/>
                </a:solidFill>
              </a:rPr>
              <a:t>Remove or change the pictures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1" hasCustomPrompt="1"/>
          </p:nvPr>
        </p:nvSpPr>
        <p:spPr>
          <a:xfrm>
            <a:off x="876300" y="1524000"/>
            <a:ext cx="7620000" cy="839787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200" i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Authors minimum 18 points in italics</a:t>
            </a:r>
            <a:br>
              <a:rPr lang="en-US" dirty="0"/>
            </a:br>
            <a:r>
              <a:rPr lang="en-US" dirty="0"/>
              <a:t>with a maximum of two lines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2" hasCustomPrompt="1"/>
          </p:nvPr>
        </p:nvSpPr>
        <p:spPr>
          <a:xfrm>
            <a:off x="876300" y="2438400"/>
            <a:ext cx="7620000" cy="98583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00" baseline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Event</a:t>
            </a:r>
            <a:br>
              <a:rPr lang="en-US" dirty="0"/>
            </a:br>
            <a:r>
              <a:rPr lang="en-US" dirty="0"/>
              <a:t>Location </a:t>
            </a:r>
            <a:br>
              <a:rPr lang="en-US" dirty="0"/>
            </a:br>
            <a:r>
              <a:rPr lang="en-US" dirty="0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35600693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0"/>
            <a:ext cx="8229600" cy="1143000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chemeClr val="bg1"/>
                </a:solidFill>
              </a:defRPr>
            </a:lvl1pPr>
          </a:lstStyle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/>
            </a:pP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Minimum 0f 30 point</a:t>
            </a:r>
            <a:b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</a:b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and maximum of 2 lines</a:t>
            </a: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itchFamily="34" charset="0"/>
              <a:ea typeface="+mn-ea"/>
              <a:cs typeface="Arial" charset="0"/>
            </a:endParaRPr>
          </a:p>
        </p:txBody>
      </p:sp>
      <p:sp>
        <p:nvSpPr>
          <p:cNvPr id="10" name="Content Placeholder 9"/>
          <p:cNvSpPr>
            <a:spLocks noGrp="1"/>
          </p:cNvSpPr>
          <p:nvPr>
            <p:ph sz="quarter" idx="10" hasCustomPrompt="1"/>
          </p:nvPr>
        </p:nvSpPr>
        <p:spPr>
          <a:xfrm>
            <a:off x="457200" y="1676400"/>
            <a:ext cx="8229600" cy="4572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200000"/>
              </a:lnSpc>
              <a:spcBef>
                <a:spcPts val="0"/>
              </a:spcBef>
              <a:spcAft>
                <a:spcPts val="1200"/>
              </a:spcAft>
              <a:buNone/>
              <a:defRPr sz="3000"/>
            </a:lvl1pPr>
            <a:lvl2pPr marL="742950" indent="-285750">
              <a:lnSpc>
                <a:spcPct val="100000"/>
              </a:lnSpc>
              <a:buFont typeface="Wingdings" pitchFamily="2" charset="2"/>
              <a:buChar char="q"/>
              <a:defRPr sz="2600"/>
            </a:lvl2pPr>
            <a:lvl3pPr>
              <a:defRPr sz="2200"/>
            </a:lvl3pPr>
            <a:lvl4pPr>
              <a:defRPr/>
            </a:lvl4pPr>
          </a:lstStyle>
          <a:p>
            <a:pPr lvl="0"/>
            <a:r>
              <a:rPr lang="en-US" dirty="0"/>
              <a:t>Main point 6 point smaller than slide title</a:t>
            </a:r>
          </a:p>
          <a:p>
            <a:pPr lvl="1"/>
            <a:r>
              <a:rPr lang="en-US" dirty="0"/>
              <a:t>Bullet points 4 point less than main point</a:t>
            </a:r>
          </a:p>
          <a:p>
            <a:pPr lvl="1"/>
            <a:r>
              <a:rPr lang="en-US" dirty="0"/>
              <a:t>Font type is Calibri</a:t>
            </a:r>
          </a:p>
          <a:p>
            <a:pPr lvl="2"/>
            <a:r>
              <a:rPr lang="en-US" dirty="0"/>
              <a:t>It is advised in one slide maximum 6 bullets</a:t>
            </a:r>
          </a:p>
          <a:p>
            <a:pPr lvl="3"/>
            <a:r>
              <a:rPr lang="en-US" dirty="0"/>
              <a:t>We recommend you use images on slides</a:t>
            </a:r>
          </a:p>
          <a:p>
            <a:pPr lvl="3"/>
            <a:r>
              <a:rPr lang="en-US" dirty="0"/>
              <a:t>You can change partner logos on front page</a:t>
            </a:r>
          </a:p>
          <a:p>
            <a:pPr lvl="4"/>
            <a:r>
              <a:rPr lang="en-US" dirty="0"/>
              <a:t>You have to duplicate this slide for more inside pages</a:t>
            </a:r>
          </a:p>
        </p:txBody>
      </p:sp>
      <p:pic>
        <p:nvPicPr>
          <p:cNvPr id="4" name="Picture 3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7912" y="6348734"/>
            <a:ext cx="363637" cy="4330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9" descr="D:\Publications\LOGO's\ILRI-logo-small.jpg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200" y="6400800"/>
            <a:ext cx="371955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786136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er/separato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1485900" y="2209800"/>
            <a:ext cx="6172200" cy="3124200"/>
          </a:xfrm>
          <a:prstGeom prst="rect">
            <a:avLst/>
          </a:prstGeom>
        </p:spPr>
        <p:txBody>
          <a:bodyPr/>
          <a:lstStyle>
            <a:lvl1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>
                <a:solidFill>
                  <a:srgbClr val="682622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63323F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Separator Page </a:t>
            </a:r>
            <a:b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63323F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</a:b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63323F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Minimum 0f 30 point </a:t>
            </a:r>
            <a:b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63323F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</a:b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63323F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and maximum of 2 lines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97296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/map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228600" y="228600"/>
            <a:ext cx="8610600" cy="838200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baseline="0">
                <a:solidFill>
                  <a:schemeClr val="bg1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Use map and figures as big as possible</a:t>
            </a: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itchFamily="34" charset="0"/>
              <a:ea typeface="+mn-ea"/>
              <a:cs typeface="Arial" charset="0"/>
            </a:endParaRPr>
          </a:p>
        </p:txBody>
      </p:sp>
      <p:pic>
        <p:nvPicPr>
          <p:cNvPr id="9" name="Picture 8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7912" y="6348734"/>
            <a:ext cx="363637" cy="4330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9" descr="D:\Publications\LOGO's\ILRI-logo-small.jpg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200" y="6400800"/>
            <a:ext cx="371955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Picture Placeholder 3"/>
          <p:cNvSpPr>
            <a:spLocks noGrp="1"/>
          </p:cNvSpPr>
          <p:nvPr>
            <p:ph type="pic" sz="quarter" idx="12" hasCustomPrompt="1"/>
          </p:nvPr>
        </p:nvSpPr>
        <p:spPr>
          <a:xfrm>
            <a:off x="261938" y="1295400"/>
            <a:ext cx="8577262" cy="4953000"/>
          </a:xfrm>
          <a:prstGeom prst="rect">
            <a:avLst/>
          </a:prstGeom>
          <a:blipFill>
            <a:blip r:embed="rId4"/>
            <a:stretch>
              <a:fillRect/>
            </a:stretch>
          </a:blipFill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Click on the icon to add map</a:t>
            </a:r>
          </a:p>
        </p:txBody>
      </p:sp>
    </p:spTree>
    <p:extLst>
      <p:ext uri="{BB962C8B-B14F-4D97-AF65-F5344CB8AC3E}">
        <p14:creationId xmlns:p14="http://schemas.microsoft.com/office/powerpoint/2010/main" val="20914281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5384800" y="1219200"/>
            <a:ext cx="3759200" cy="5638800"/>
          </a:xfrm>
          <a:prstGeom prst="rect">
            <a:avLst/>
          </a:prstGeom>
          <a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0"/>
            <a:ext cx="8229600" cy="1143000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chemeClr val="bg1"/>
                </a:solidFill>
              </a:defRPr>
            </a:lvl1pPr>
          </a:lstStyle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/>
            </a:pP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Minimum 0f 30 point</a:t>
            </a:r>
            <a:b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</a:b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and maximum of 2 lines</a:t>
            </a: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itchFamily="34" charset="0"/>
              <a:ea typeface="+mn-ea"/>
              <a:cs typeface="Arial" charset="0"/>
            </a:endParaRP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1"/>
          </p:nvPr>
        </p:nvSpPr>
        <p:spPr>
          <a:xfrm>
            <a:off x="515938" y="1295400"/>
            <a:ext cx="4284662" cy="49530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10" name="Picture 9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7912" y="6348734"/>
            <a:ext cx="363637" cy="4330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9" descr="D:\Publications\LOGO's\ILRI-logo-small.jpg"/>
          <p:cNvPicPr>
            <a:picLocks noChangeAspect="1" noChangeArrowheads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200" y="6400800"/>
            <a:ext cx="371955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17487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cknowledgem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7912" y="6348734"/>
            <a:ext cx="363637" cy="4330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9" descr="D:\Publications\LOGO's\ILRI-logo-small.jpg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200" y="6400800"/>
            <a:ext cx="371955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616369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more info and addres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6"/>
          <p:cNvSpPr txBox="1">
            <a:spLocks noChangeArrowheads="1"/>
          </p:cNvSpPr>
          <p:nvPr/>
        </p:nvSpPr>
        <p:spPr bwMode="auto">
          <a:xfrm>
            <a:off x="1827345" y="6550968"/>
            <a:ext cx="6096000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Clr>
                <a:srgbClr val="5F0500"/>
              </a:buClr>
              <a:defRPr/>
            </a:pPr>
            <a:r>
              <a:rPr lang="en-GB" sz="10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Arial" charset="0"/>
              </a:rPr>
              <a:t>This presentation is licensed for use under the Creative Commons Attribution 4.0 International Licence.</a:t>
            </a:r>
            <a:endParaRPr lang="en-US" sz="1000" dirty="0">
              <a:latin typeface="+mn-lt"/>
            </a:endParaRPr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9660" y="2302888"/>
            <a:ext cx="914400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buClr>
                <a:srgbClr val="5F0500"/>
              </a:buClr>
              <a:defRPr/>
            </a:pPr>
            <a:r>
              <a:rPr lang="en-US" sz="3200" i="1" dirty="0">
                <a:ea typeface="Verdana" pitchFamily="34" charset="0"/>
                <a:cs typeface="Verdana" pitchFamily="34" charset="0"/>
              </a:rPr>
              <a:t>better lives through livestock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2295660" y="3149024"/>
            <a:ext cx="4572000" cy="5847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buClr>
                <a:srgbClr val="5F0500"/>
              </a:buClr>
            </a:pPr>
            <a:r>
              <a:rPr lang="en-US" sz="3200" dirty="0">
                <a:solidFill>
                  <a:srgbClr val="762123"/>
                </a:solidFill>
              </a:rPr>
              <a:t>ilri.org</a:t>
            </a:r>
          </a:p>
        </p:txBody>
      </p:sp>
      <p:pic>
        <p:nvPicPr>
          <p:cNvPr id="7" name="Picture 6" descr="cc-by 88x31.png"/>
          <p:cNvPicPr/>
          <p:nvPr userDrawn="1"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0605" y="6569511"/>
            <a:ext cx="586740" cy="207645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TextBox 6">
            <a:hlinkClick r:id="rId4"/>
          </p:cNvPr>
          <p:cNvSpPr txBox="1">
            <a:spLocks noChangeArrowheads="1"/>
          </p:cNvSpPr>
          <p:nvPr userDrawn="1"/>
        </p:nvSpPr>
        <p:spPr bwMode="auto">
          <a:xfrm>
            <a:off x="1248053" y="3992625"/>
            <a:ext cx="650101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Clr>
                <a:srgbClr val="5F0500"/>
              </a:buClr>
              <a:defRPr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Arial" charset="0"/>
              </a:rPr>
              <a:t>ILRI thanks all donors and organizations who globally supported its work through their contributions to the </a:t>
            </a:r>
            <a:r>
              <a:rPr lang="en-US" sz="1200" b="1" kern="1200" dirty="0">
                <a:solidFill>
                  <a:srgbClr val="72201E"/>
                </a:solidFill>
                <a:effectLst/>
                <a:latin typeface="+mn-lt"/>
                <a:ea typeface="+mn-ea"/>
                <a:cs typeface="Arial" charset="0"/>
              </a:rPr>
              <a:t>CGIAR system</a:t>
            </a:r>
            <a:endParaRPr lang="en-US" sz="1200" b="1" dirty="0">
              <a:solidFill>
                <a:srgbClr val="72201E"/>
              </a:solidFill>
              <a:latin typeface="+mn-lt"/>
            </a:endParaRPr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8053" y="4838762"/>
            <a:ext cx="6501384" cy="15179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33918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PlaceHolder 1"/>
          <p:cNvSpPr>
            <a:spLocks noGrp="1"/>
          </p:cNvSpPr>
          <p:nvPr>
            <p:ph type="title"/>
          </p:nvPr>
        </p:nvSpPr>
        <p:spPr>
          <a:xfrm>
            <a:off x="457172" y="273352"/>
            <a:ext cx="8228763" cy="1145009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5143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44" name="PlaceHolder 2"/>
          <p:cNvSpPr>
            <a:spLocks noGrp="1"/>
          </p:cNvSpPr>
          <p:nvPr>
            <p:ph type="subTitle"/>
          </p:nvPr>
        </p:nvSpPr>
        <p:spPr>
          <a:xfrm>
            <a:off x="457172" y="1604515"/>
            <a:ext cx="8228763" cy="3977484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GB" sz="2903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3917977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327570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9144000" cy="1143000"/>
          </a:xfrm>
          <a:prstGeom prst="rect">
            <a:avLst/>
          </a:prstGeom>
          <a:solidFill>
            <a:srgbClr val="68262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6" r:id="rId1"/>
    <p:sldLayoutId id="2147483711" r:id="rId2"/>
    <p:sldLayoutId id="2147483707" r:id="rId3"/>
    <p:sldLayoutId id="2147483704" r:id="rId4"/>
    <p:sldLayoutId id="2147483705" r:id="rId5"/>
    <p:sldLayoutId id="2147483712" r:id="rId6"/>
    <p:sldLayoutId id="2147483708" r:id="rId7"/>
    <p:sldLayoutId id="2147483716" r:id="rId8"/>
    <p:sldLayoutId id="2147483717" r:id="rId9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image" Target="../media/image1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ti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ti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ti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ti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ti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9" descr="D:\Publications\LOGO's\ILRI-logo-small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30205" y="5866286"/>
            <a:ext cx="803779" cy="823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Picture 9" descr="P:\Logos\c\cgiar\cgiar_Logo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67210" y="5880944"/>
            <a:ext cx="669409" cy="7940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179512" y="476672"/>
            <a:ext cx="8784976" cy="576064"/>
          </a:xfrm>
        </p:spPr>
        <p:txBody>
          <a:bodyPr/>
          <a:lstStyle/>
          <a:p>
            <a:r>
              <a:rPr lang="en-US" dirty="0"/>
              <a:t>The Rural Household Multiple Indicator Survey</a:t>
            </a:r>
          </a:p>
          <a:p>
            <a:r>
              <a:rPr lang="en-US" dirty="0"/>
              <a:t>RHOMIS</a:t>
            </a:r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1"/>
          </p:nvPr>
        </p:nvSpPr>
        <p:spPr>
          <a:xfrm>
            <a:off x="876300" y="1653109"/>
            <a:ext cx="7620000" cy="839787"/>
          </a:xfrm>
        </p:spPr>
        <p:txBody>
          <a:bodyPr/>
          <a:lstStyle/>
          <a:p>
            <a:r>
              <a:rPr lang="en-US" dirty="0"/>
              <a:t>Mark van </a:t>
            </a:r>
            <a:r>
              <a:rPr lang="en-US" dirty="0" err="1"/>
              <a:t>Wijk</a:t>
            </a:r>
            <a:r>
              <a:rPr lang="en-US" dirty="0"/>
              <a:t> &amp; James Hammond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CGIAR Big Data Platform Convention</a:t>
            </a:r>
          </a:p>
          <a:p>
            <a:r>
              <a:rPr lang="en-US" dirty="0"/>
              <a:t>Nairobi, 3-5 October 2018</a:t>
            </a:r>
          </a:p>
        </p:txBody>
      </p:sp>
      <p:grpSp>
        <p:nvGrpSpPr>
          <p:cNvPr id="14" name="Group 13"/>
          <p:cNvGrpSpPr/>
          <p:nvPr/>
        </p:nvGrpSpPr>
        <p:grpSpPr>
          <a:xfrm>
            <a:off x="0" y="3598862"/>
            <a:ext cx="9144000" cy="2116138"/>
            <a:chOff x="0" y="3598862"/>
            <a:chExt cx="9144000" cy="2116138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096000" y="3598862"/>
              <a:ext cx="3048000" cy="2116138"/>
            </a:xfrm>
            <a:prstGeom prst="rect">
              <a:avLst/>
            </a:prstGeom>
          </p:spPr>
        </p:pic>
        <p:pic>
          <p:nvPicPr>
            <p:cNvPr id="2050" name="Picture 2" descr="C:\Users\zsewunet\Downloads\4189986967_eb3e1b1848_b.jpg"/>
            <p:cNvPicPr>
              <a:picLocks noChangeAspect="1" noChangeArrowheads="1"/>
            </p:cNvPicPr>
            <p:nvPr/>
          </p:nvPicPr>
          <p:blipFill rotWithShape="1"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2246193" y="3598862"/>
              <a:ext cx="3724275" cy="211613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28" name="Picture 4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3604178"/>
              <a:ext cx="2147215" cy="211082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7" name="CustomShape 1"/>
          <p:cNvSpPr/>
          <p:nvPr/>
        </p:nvSpPr>
        <p:spPr>
          <a:xfrm>
            <a:off x="635796" y="65671"/>
            <a:ext cx="8184676" cy="97149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ctr"/>
          <a:lstStyle/>
          <a:p>
            <a:pPr algn="ctr"/>
            <a:r>
              <a:rPr lang="en-GB" sz="3991" b="1" spc="-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  <a:ea typeface="Droid Sans Fallback"/>
              </a:rPr>
              <a:t>From single site analyses to ‘global’ across site comparisons</a:t>
            </a:r>
            <a:endParaRPr lang="en-GB" sz="1633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348" name="Picture 7"/>
          <p:cNvPicPr/>
          <p:nvPr/>
        </p:nvPicPr>
        <p:blipFill>
          <a:blip r:embed="rId3"/>
          <a:stretch/>
        </p:blipFill>
        <p:spPr>
          <a:xfrm>
            <a:off x="9797" y="6054293"/>
            <a:ext cx="760864" cy="760864"/>
          </a:xfrm>
          <a:prstGeom prst="rect">
            <a:avLst/>
          </a:prstGeom>
          <a:ln>
            <a:noFill/>
          </a:ln>
        </p:spPr>
      </p:pic>
      <p:sp>
        <p:nvSpPr>
          <p:cNvPr id="2" name="TextBox 1"/>
          <p:cNvSpPr txBox="1"/>
          <p:nvPr/>
        </p:nvSpPr>
        <p:spPr bwMode="auto">
          <a:xfrm>
            <a:off x="179512" y="1268760"/>
            <a:ext cx="6984776" cy="1384995"/>
          </a:xfrm>
          <a:prstGeom prst="rect">
            <a:avLst/>
          </a:prstGeom>
          <a:noFill/>
          <a:ln w="9525">
            <a:solidFill>
              <a:schemeClr val="bg1">
                <a:lumMod val="85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 hangingPunct="0"/>
            <a:r>
              <a:rPr lang="en-GB" dirty="0"/>
              <a:t>Rapid pace of change for rural smallholders in East Africa: prosperity is driven by off farm income, in tandem with agricultural intensification</a:t>
            </a:r>
            <a:endParaRPr lang="en-GB" sz="1600" dirty="0"/>
          </a:p>
          <a:p>
            <a:pPr hangingPunct="0"/>
            <a:r>
              <a:rPr lang="en-GB" sz="1600" dirty="0"/>
              <a:t> </a:t>
            </a:r>
          </a:p>
          <a:p>
            <a:r>
              <a:rPr lang="en-GB" sz="1600" dirty="0"/>
              <a:t>James Hammond, Tim Pagella, Simon Fraval , Jannike Wichern, Nils Teufel, Esther Kihoro, Mario Herrero,  Todd S. Rosenstock, and Mark T. van Wijk</a:t>
            </a:r>
            <a:endParaRPr lang="en-GB" sz="1600" dirty="0">
              <a:solidFill>
                <a:srgbClr val="FFFFFF"/>
              </a:solidFill>
            </a:endParaRPr>
          </a:p>
        </p:txBody>
      </p:sp>
      <p:sp>
        <p:nvSpPr>
          <p:cNvPr id="7" name="TextBox 6"/>
          <p:cNvSpPr txBox="1"/>
          <p:nvPr/>
        </p:nvSpPr>
        <p:spPr bwMode="auto">
          <a:xfrm>
            <a:off x="611560" y="1988840"/>
            <a:ext cx="6984776" cy="2123658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85000"/>
              </a:schemeClr>
            </a:solidFill>
          </a:ln>
          <a:extLst/>
        </p:spPr>
        <p:txBody>
          <a:bodyPr wrap="square" rtlCol="0">
            <a:spAutoFit/>
          </a:bodyPr>
          <a:lstStyle/>
          <a:p>
            <a:pPr hangingPunct="0"/>
            <a:r>
              <a:rPr lang="en-GB" dirty="0"/>
              <a:t>Intensifying Inequity? Gendered Trends in Intensification and Diversification of Farm Systems in East Africa</a:t>
            </a:r>
          </a:p>
          <a:p>
            <a:pPr hangingPunct="0"/>
            <a:r>
              <a:rPr lang="en-GB" sz="1600" dirty="0"/>
              <a:t> </a:t>
            </a:r>
          </a:p>
          <a:p>
            <a:r>
              <a:rPr lang="en-GB" sz="1600" dirty="0"/>
              <a:t>Katie Tavenner, Mark van Wijk, James Hammond, Nicoline </a:t>
            </a:r>
            <a:r>
              <a:rPr lang="en-GB" sz="1600" dirty="0" err="1"/>
              <a:t>deHaan</a:t>
            </a:r>
            <a:r>
              <a:rPr lang="en-GB" sz="1600" dirty="0"/>
              <a:t>, Isabelle Baltenweck, David Baines, Pietro </a:t>
            </a:r>
            <a:r>
              <a:rPr lang="en-GB" sz="1600" dirty="0" err="1"/>
              <a:t>Carpena</a:t>
            </a:r>
            <a:r>
              <a:rPr lang="en-GB" sz="1600" dirty="0"/>
              <a:t>, Tom </a:t>
            </a:r>
            <a:r>
              <a:rPr lang="en-GB" sz="1600" dirty="0" err="1"/>
              <a:t>Skirrow</a:t>
            </a:r>
            <a:r>
              <a:rPr lang="en-GB" sz="1600" dirty="0"/>
              <a:t>, Todd Rosenstock, Christine Lamanna, Mary </a:t>
            </a:r>
            <a:r>
              <a:rPr lang="en-GB" sz="1600" dirty="0" err="1"/>
              <a:t>Ng’endo</a:t>
            </a:r>
            <a:r>
              <a:rPr lang="en-GB" sz="1600" dirty="0"/>
              <a:t>, Sabrina Chesterman, Nictor Namoi, Lucas Manda, Nils Teufel, Esther Kihoro, Jacob van Etten, Jonathan Steinke</a:t>
            </a:r>
          </a:p>
          <a:p>
            <a:endParaRPr lang="en-GB" sz="1600" dirty="0">
              <a:solidFill>
                <a:srgbClr val="FFFFFF"/>
              </a:solidFill>
            </a:endParaRPr>
          </a:p>
        </p:txBody>
      </p:sp>
      <p:sp>
        <p:nvSpPr>
          <p:cNvPr id="8" name="TextBox 7"/>
          <p:cNvSpPr txBox="1"/>
          <p:nvPr/>
        </p:nvSpPr>
        <p:spPr bwMode="auto">
          <a:xfrm>
            <a:off x="1115616" y="2768148"/>
            <a:ext cx="6984776" cy="2893100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85000"/>
              </a:schemeClr>
            </a:solidFill>
          </a:ln>
          <a:extLst/>
        </p:spPr>
        <p:txBody>
          <a:bodyPr wrap="square" rtlCol="0">
            <a:spAutoFit/>
          </a:bodyPr>
          <a:lstStyle/>
          <a:p>
            <a:pPr hangingPunct="0"/>
            <a:r>
              <a:rPr lang="en-GB" dirty="0"/>
              <a:t>The nutritional gaps of rural households in East and West Africa: prevalence based on rapid indicators</a:t>
            </a:r>
          </a:p>
          <a:p>
            <a:pPr hangingPunct="0"/>
            <a:endParaRPr lang="en-GB" dirty="0"/>
          </a:p>
          <a:p>
            <a:pPr hangingPunct="0"/>
            <a:r>
              <a:rPr lang="en-GB" sz="1600" dirty="0"/>
              <a:t>Simon Fraval, James Hammond, Augustine Ayantunde, Imke de Boer, Jessica R. </a:t>
            </a:r>
            <a:r>
              <a:rPr lang="en-GB" sz="1600" dirty="0" err="1"/>
              <a:t>Bogard</a:t>
            </a:r>
            <a:r>
              <a:rPr lang="en-GB" sz="1600" dirty="0"/>
              <a:t>, David Baines, Caroline Bosire, Pietro </a:t>
            </a:r>
            <a:r>
              <a:rPr lang="en-GB" sz="1600" dirty="0" err="1"/>
              <a:t>Carpena</a:t>
            </a:r>
            <a:r>
              <a:rPr lang="en-GB" sz="1600" dirty="0"/>
              <a:t>, Sabrina Chesterman, Paul Dontsop, Jacob van Etten, Mario Herrero, Esther Kihoro, Christine Lamanna, Mats </a:t>
            </a:r>
            <a:r>
              <a:rPr lang="en-GB" sz="1600" dirty="0" err="1"/>
              <a:t>Lannerstad</a:t>
            </a:r>
            <a:r>
              <a:rPr lang="en-GB" sz="1600" dirty="0"/>
              <a:t>, Mary </a:t>
            </a:r>
            <a:r>
              <a:rPr lang="en-GB" sz="1600" dirty="0" err="1"/>
              <a:t>Ng’endo</a:t>
            </a:r>
            <a:r>
              <a:rPr lang="en-GB" sz="1600" dirty="0"/>
              <a:t>, Paulin Njingulula, Chris Okafor, Simon J. Oosting, Tim Pagella, James Rao, Todd Rosenstock, Tom </a:t>
            </a:r>
            <a:r>
              <a:rPr lang="en-GB" sz="1600" dirty="0" err="1"/>
              <a:t>Skirrow</a:t>
            </a:r>
            <a:r>
              <a:rPr lang="en-GB" sz="1600" dirty="0"/>
              <a:t>, Jonathan Steinke, Clare M. Stirling, Nils Teufel, Bernard Vanlauwe, Katarina </a:t>
            </a:r>
            <a:r>
              <a:rPr lang="en-GB" sz="1600" dirty="0" err="1"/>
              <a:t>Waha</a:t>
            </a:r>
            <a:r>
              <a:rPr lang="en-GB" sz="1600" dirty="0"/>
              <a:t>, Jannike Wichern, Viviane Yameogo, Mark T. van Wijk</a:t>
            </a:r>
          </a:p>
          <a:p>
            <a:endParaRPr lang="en-GB" sz="1600" dirty="0">
              <a:solidFill>
                <a:srgbClr val="FFFFFF"/>
              </a:solidFill>
            </a:endParaRPr>
          </a:p>
        </p:txBody>
      </p:sp>
      <p:sp>
        <p:nvSpPr>
          <p:cNvPr id="10" name="TextBox 9"/>
          <p:cNvSpPr txBox="1"/>
          <p:nvPr/>
        </p:nvSpPr>
        <p:spPr bwMode="auto">
          <a:xfrm>
            <a:off x="1619672" y="3632244"/>
            <a:ext cx="6984776" cy="2646878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85000"/>
              </a:schemeClr>
            </a:solidFill>
          </a:ln>
          <a:extLst/>
        </p:spPr>
        <p:txBody>
          <a:bodyPr wrap="square" rtlCol="0">
            <a:spAutoFit/>
          </a:bodyPr>
          <a:lstStyle/>
          <a:p>
            <a:pPr hangingPunct="0"/>
            <a:r>
              <a:rPr lang="en-GB" dirty="0"/>
              <a:t>The where, what, how and for whom of the production diversity – dietary diversity relation</a:t>
            </a:r>
          </a:p>
          <a:p>
            <a:pPr hangingPunct="0"/>
            <a:endParaRPr lang="en-GB" dirty="0"/>
          </a:p>
          <a:p>
            <a:pPr hangingPunct="0"/>
            <a:r>
              <a:rPr lang="en-GB" sz="1600" dirty="0"/>
              <a:t>James Hammond, Simon Fraval, Augustine Ayantunde, Imke de Boer, Jessica R. </a:t>
            </a:r>
            <a:r>
              <a:rPr lang="en-GB" sz="1600" dirty="0" err="1"/>
              <a:t>Bogard</a:t>
            </a:r>
            <a:r>
              <a:rPr lang="en-GB" sz="1600" dirty="0"/>
              <a:t>, David Baines, Caroline Bosire, Pietro </a:t>
            </a:r>
            <a:r>
              <a:rPr lang="en-GB" sz="1600" dirty="0" err="1"/>
              <a:t>Carpena</a:t>
            </a:r>
            <a:r>
              <a:rPr lang="en-GB" sz="1600" dirty="0"/>
              <a:t>, Sabrina Chesterman, Paul Dontsop, Jacob van Etten, Mario Herrero, Esther Kihoro, Christine Lamanna, Mats </a:t>
            </a:r>
            <a:r>
              <a:rPr lang="en-GB" sz="1600" dirty="0" err="1"/>
              <a:t>Lannerstad</a:t>
            </a:r>
            <a:r>
              <a:rPr lang="en-GB" sz="1600" dirty="0"/>
              <a:t>, Mary </a:t>
            </a:r>
            <a:r>
              <a:rPr lang="en-GB" sz="1600" dirty="0" err="1"/>
              <a:t>Ng’endo</a:t>
            </a:r>
            <a:r>
              <a:rPr lang="en-GB" sz="1600" dirty="0"/>
              <a:t>, Paulin Njingulula, Chris Okafor, Simon J. Oosting, Tim Pagella, James Rao, Todd Rosenstock, Tom </a:t>
            </a:r>
            <a:r>
              <a:rPr lang="en-GB" sz="1600" dirty="0" err="1"/>
              <a:t>Skirrow</a:t>
            </a:r>
            <a:r>
              <a:rPr lang="en-GB" sz="1600" dirty="0"/>
              <a:t>, Jonathan Steinke, Clare M. Stirling, Nils Teufel, Bernard Vanlauwe, Katarina </a:t>
            </a:r>
            <a:r>
              <a:rPr lang="en-GB" sz="1600" dirty="0" err="1"/>
              <a:t>Waha</a:t>
            </a:r>
            <a:r>
              <a:rPr lang="en-GB" sz="1600" dirty="0"/>
              <a:t>, Jannike Wichern, Viviane Yameogo, Mark T. van Wijk</a:t>
            </a:r>
            <a:r>
              <a:rPr lang="en-GB" sz="1600" dirty="0">
                <a:solidFill>
                  <a:srgbClr val="FFFFFF"/>
                </a:solidFill>
              </a:rPr>
              <a:t>, Mark van Wijk</a:t>
            </a:r>
            <a:endParaRPr lang="en-GB" sz="1600" dirty="0"/>
          </a:p>
        </p:txBody>
      </p:sp>
      <p:sp>
        <p:nvSpPr>
          <p:cNvPr id="11" name="TextBox 10"/>
          <p:cNvSpPr txBox="1"/>
          <p:nvPr/>
        </p:nvSpPr>
        <p:spPr bwMode="auto">
          <a:xfrm>
            <a:off x="2123728" y="4293096"/>
            <a:ext cx="6984776" cy="2646878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85000"/>
              </a:schemeClr>
            </a:solidFill>
          </a:ln>
          <a:extLst/>
        </p:spPr>
        <p:txBody>
          <a:bodyPr wrap="square" rtlCol="0">
            <a:spAutoFit/>
          </a:bodyPr>
          <a:lstStyle/>
          <a:p>
            <a:pPr hangingPunct="0"/>
            <a:r>
              <a:rPr lang="en-GB" dirty="0"/>
              <a:t>The Rural Household Multiple Indicator Survey data of more than 11,000 farm households in 20 countries.</a:t>
            </a:r>
          </a:p>
          <a:p>
            <a:pPr hangingPunct="0"/>
            <a:endParaRPr lang="en-GB" dirty="0"/>
          </a:p>
          <a:p>
            <a:pPr hangingPunct="0"/>
            <a:r>
              <a:rPr lang="en-GB" sz="1600" dirty="0"/>
              <a:t>Mark van Wijk, James Hammond, Simon Fraval, Nils Teufel, Esther Kihoro, Jacob van Etten, Jonathan Steinke, Sabine Douxchamps, Adrian </a:t>
            </a:r>
            <a:r>
              <a:rPr lang="en-GB" sz="1600" dirty="0" err="1"/>
              <a:t>Bolliger</a:t>
            </a:r>
            <a:r>
              <a:rPr lang="en-GB" sz="1600" dirty="0"/>
              <a:t>, Randall Ritzema,</a:t>
            </a:r>
          </a:p>
          <a:p>
            <a:pPr hangingPunct="0"/>
            <a:r>
              <a:rPr lang="en-GB" sz="1600" dirty="0"/>
              <a:t>Augustine Ayantunde, Viviane Yameogo, Todd Rosenstock, Christine Lamanna, Mary </a:t>
            </a:r>
            <a:r>
              <a:rPr lang="en-GB" sz="1600" dirty="0" err="1"/>
              <a:t>Ng’endo</a:t>
            </a:r>
            <a:r>
              <a:rPr lang="en-GB" sz="1600" dirty="0"/>
              <a:t>, Sabrina Chesterman, Clare Stirling, Amon </a:t>
            </a:r>
            <a:r>
              <a:rPr lang="en-GB" sz="1600" dirty="0" err="1"/>
              <a:t>Chinyophiro</a:t>
            </a:r>
            <a:r>
              <a:rPr lang="en-GB" sz="1600" dirty="0"/>
              <a:t>, Ken </a:t>
            </a:r>
            <a:r>
              <a:rPr lang="en-GB" sz="1600" dirty="0" err="1"/>
              <a:t>Chilingulo</a:t>
            </a:r>
            <a:r>
              <a:rPr lang="en-GB" sz="1600" dirty="0"/>
              <a:t>, David Baines, Pietro </a:t>
            </a:r>
            <a:r>
              <a:rPr lang="en-GB" sz="1600" dirty="0" err="1"/>
              <a:t>Carpena</a:t>
            </a:r>
            <a:r>
              <a:rPr lang="en-GB" sz="1600" dirty="0"/>
              <a:t>, Tom </a:t>
            </a:r>
            <a:r>
              <a:rPr lang="en-GB" sz="1600" dirty="0" err="1"/>
              <a:t>Skirrow</a:t>
            </a:r>
            <a:r>
              <a:rPr lang="en-GB" sz="1600" dirty="0"/>
              <a:t>, Jannike Wichern, Caroline Bosire, James Rao, Joseph </a:t>
            </a:r>
            <a:r>
              <a:rPr lang="en-GB" sz="1600" dirty="0" err="1"/>
              <a:t>Auma</a:t>
            </a:r>
            <a:r>
              <a:rPr lang="en-GB" sz="1600" dirty="0"/>
              <a:t>, Vesalio Mora, Nictor Namoi , Lucas Manda.</a:t>
            </a:r>
          </a:p>
          <a:p>
            <a:endParaRPr lang="en-GB" sz="16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1216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7" grpId="0" animBg="1"/>
      <p:bldP spid="8" grpId="0" animBg="1"/>
      <p:bldP spid="10" grpId="0" animBg="1"/>
      <p:bldP spid="11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323497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507288" cy="1143000"/>
          </a:xfrm>
        </p:spPr>
        <p:txBody>
          <a:bodyPr/>
          <a:lstStyle/>
          <a:p>
            <a:pPr algn="ctr"/>
            <a:r>
              <a:rPr lang="en-US" dirty="0"/>
              <a:t>We make use of the advantages of digital collection tools in order to</a:t>
            </a:r>
            <a:br>
              <a:rPr lang="en-US" dirty="0"/>
            </a:br>
            <a:r>
              <a:rPr lang="en-US" dirty="0"/>
              <a:t>(Rural Household Multiple Indicator Survey)</a:t>
            </a:r>
            <a:br>
              <a:rPr lang="en-US" dirty="0"/>
            </a:br>
            <a:endParaRPr lang="es-MX" dirty="0"/>
          </a:p>
        </p:txBody>
      </p:sp>
      <p:sp>
        <p:nvSpPr>
          <p:cNvPr id="5" name="Text Box 2"/>
          <p:cNvSpPr txBox="1">
            <a:spLocks noChangeArrowheads="1"/>
          </p:cNvSpPr>
          <p:nvPr/>
        </p:nvSpPr>
        <p:spPr bwMode="auto">
          <a:xfrm>
            <a:off x="442328" y="2132856"/>
            <a:ext cx="8352928" cy="44644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28080" rIns="0" bIns="0"/>
          <a:lstStyle>
            <a:lvl1pPr marL="431800" indent="-319088">
              <a:tabLst>
                <a:tab pos="827088" algn="l"/>
                <a:tab pos="1274763" algn="l"/>
                <a:tab pos="1724025" algn="l"/>
                <a:tab pos="2173288" algn="l"/>
                <a:tab pos="2622550" algn="l"/>
                <a:tab pos="3071813" algn="l"/>
                <a:tab pos="3521075" algn="l"/>
                <a:tab pos="3970338" algn="l"/>
                <a:tab pos="4419600" algn="l"/>
                <a:tab pos="4868863" algn="l"/>
                <a:tab pos="5318125" algn="l"/>
                <a:tab pos="5767388" algn="l"/>
                <a:tab pos="6216650" algn="l"/>
                <a:tab pos="6665913" algn="l"/>
                <a:tab pos="7115175" algn="l"/>
                <a:tab pos="7564438" algn="l"/>
                <a:tab pos="8013700" algn="l"/>
                <a:tab pos="8462963" algn="l"/>
                <a:tab pos="8912225" algn="l"/>
                <a:tab pos="9361488" algn="l"/>
                <a:tab pos="981075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1pPr>
            <a:lvl2pPr marL="827088" indent="-319088">
              <a:tabLst>
                <a:tab pos="827088" algn="l"/>
                <a:tab pos="1274763" algn="l"/>
                <a:tab pos="1724025" algn="l"/>
                <a:tab pos="2173288" algn="l"/>
                <a:tab pos="2622550" algn="l"/>
                <a:tab pos="3071813" algn="l"/>
                <a:tab pos="3521075" algn="l"/>
                <a:tab pos="3970338" algn="l"/>
                <a:tab pos="4419600" algn="l"/>
                <a:tab pos="4868863" algn="l"/>
                <a:tab pos="5318125" algn="l"/>
                <a:tab pos="5767388" algn="l"/>
                <a:tab pos="6216650" algn="l"/>
                <a:tab pos="6665913" algn="l"/>
                <a:tab pos="7115175" algn="l"/>
                <a:tab pos="7564438" algn="l"/>
                <a:tab pos="8013700" algn="l"/>
                <a:tab pos="8462963" algn="l"/>
                <a:tab pos="8912225" algn="l"/>
                <a:tab pos="9361488" algn="l"/>
                <a:tab pos="981075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2pPr>
            <a:lvl3pPr>
              <a:tabLst>
                <a:tab pos="827088" algn="l"/>
                <a:tab pos="1274763" algn="l"/>
                <a:tab pos="1724025" algn="l"/>
                <a:tab pos="2173288" algn="l"/>
                <a:tab pos="2622550" algn="l"/>
                <a:tab pos="3071813" algn="l"/>
                <a:tab pos="3521075" algn="l"/>
                <a:tab pos="3970338" algn="l"/>
                <a:tab pos="4419600" algn="l"/>
                <a:tab pos="4868863" algn="l"/>
                <a:tab pos="5318125" algn="l"/>
                <a:tab pos="5767388" algn="l"/>
                <a:tab pos="6216650" algn="l"/>
                <a:tab pos="6665913" algn="l"/>
                <a:tab pos="7115175" algn="l"/>
                <a:tab pos="7564438" algn="l"/>
                <a:tab pos="8013700" algn="l"/>
                <a:tab pos="8462963" algn="l"/>
                <a:tab pos="8912225" algn="l"/>
                <a:tab pos="9361488" algn="l"/>
                <a:tab pos="981075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3pPr>
            <a:lvl4pPr>
              <a:tabLst>
                <a:tab pos="827088" algn="l"/>
                <a:tab pos="1274763" algn="l"/>
                <a:tab pos="1724025" algn="l"/>
                <a:tab pos="2173288" algn="l"/>
                <a:tab pos="2622550" algn="l"/>
                <a:tab pos="3071813" algn="l"/>
                <a:tab pos="3521075" algn="l"/>
                <a:tab pos="3970338" algn="l"/>
                <a:tab pos="4419600" algn="l"/>
                <a:tab pos="4868863" algn="l"/>
                <a:tab pos="5318125" algn="l"/>
                <a:tab pos="5767388" algn="l"/>
                <a:tab pos="6216650" algn="l"/>
                <a:tab pos="6665913" algn="l"/>
                <a:tab pos="7115175" algn="l"/>
                <a:tab pos="7564438" algn="l"/>
                <a:tab pos="8013700" algn="l"/>
                <a:tab pos="8462963" algn="l"/>
                <a:tab pos="8912225" algn="l"/>
                <a:tab pos="9361488" algn="l"/>
                <a:tab pos="981075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4pPr>
            <a:lvl5pPr>
              <a:tabLst>
                <a:tab pos="827088" algn="l"/>
                <a:tab pos="1274763" algn="l"/>
                <a:tab pos="1724025" algn="l"/>
                <a:tab pos="2173288" algn="l"/>
                <a:tab pos="2622550" algn="l"/>
                <a:tab pos="3071813" algn="l"/>
                <a:tab pos="3521075" algn="l"/>
                <a:tab pos="3970338" algn="l"/>
                <a:tab pos="4419600" algn="l"/>
                <a:tab pos="4868863" algn="l"/>
                <a:tab pos="5318125" algn="l"/>
                <a:tab pos="5767388" algn="l"/>
                <a:tab pos="6216650" algn="l"/>
                <a:tab pos="6665913" algn="l"/>
                <a:tab pos="7115175" algn="l"/>
                <a:tab pos="7564438" algn="l"/>
                <a:tab pos="8013700" algn="l"/>
                <a:tab pos="8462963" algn="l"/>
                <a:tab pos="8912225" algn="l"/>
                <a:tab pos="9361488" algn="l"/>
                <a:tab pos="981075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827088" algn="l"/>
                <a:tab pos="1274763" algn="l"/>
                <a:tab pos="1724025" algn="l"/>
                <a:tab pos="2173288" algn="l"/>
                <a:tab pos="2622550" algn="l"/>
                <a:tab pos="3071813" algn="l"/>
                <a:tab pos="3521075" algn="l"/>
                <a:tab pos="3970338" algn="l"/>
                <a:tab pos="4419600" algn="l"/>
                <a:tab pos="4868863" algn="l"/>
                <a:tab pos="5318125" algn="l"/>
                <a:tab pos="5767388" algn="l"/>
                <a:tab pos="6216650" algn="l"/>
                <a:tab pos="6665913" algn="l"/>
                <a:tab pos="7115175" algn="l"/>
                <a:tab pos="7564438" algn="l"/>
                <a:tab pos="8013700" algn="l"/>
                <a:tab pos="8462963" algn="l"/>
                <a:tab pos="8912225" algn="l"/>
                <a:tab pos="9361488" algn="l"/>
                <a:tab pos="981075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827088" algn="l"/>
                <a:tab pos="1274763" algn="l"/>
                <a:tab pos="1724025" algn="l"/>
                <a:tab pos="2173288" algn="l"/>
                <a:tab pos="2622550" algn="l"/>
                <a:tab pos="3071813" algn="l"/>
                <a:tab pos="3521075" algn="l"/>
                <a:tab pos="3970338" algn="l"/>
                <a:tab pos="4419600" algn="l"/>
                <a:tab pos="4868863" algn="l"/>
                <a:tab pos="5318125" algn="l"/>
                <a:tab pos="5767388" algn="l"/>
                <a:tab pos="6216650" algn="l"/>
                <a:tab pos="6665913" algn="l"/>
                <a:tab pos="7115175" algn="l"/>
                <a:tab pos="7564438" algn="l"/>
                <a:tab pos="8013700" algn="l"/>
                <a:tab pos="8462963" algn="l"/>
                <a:tab pos="8912225" algn="l"/>
                <a:tab pos="9361488" algn="l"/>
                <a:tab pos="981075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827088" algn="l"/>
                <a:tab pos="1274763" algn="l"/>
                <a:tab pos="1724025" algn="l"/>
                <a:tab pos="2173288" algn="l"/>
                <a:tab pos="2622550" algn="l"/>
                <a:tab pos="3071813" algn="l"/>
                <a:tab pos="3521075" algn="l"/>
                <a:tab pos="3970338" algn="l"/>
                <a:tab pos="4419600" algn="l"/>
                <a:tab pos="4868863" algn="l"/>
                <a:tab pos="5318125" algn="l"/>
                <a:tab pos="5767388" algn="l"/>
                <a:tab pos="6216650" algn="l"/>
                <a:tab pos="6665913" algn="l"/>
                <a:tab pos="7115175" algn="l"/>
                <a:tab pos="7564438" algn="l"/>
                <a:tab pos="8013700" algn="l"/>
                <a:tab pos="8462963" algn="l"/>
                <a:tab pos="8912225" algn="l"/>
                <a:tab pos="9361488" algn="l"/>
                <a:tab pos="981075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827088" algn="l"/>
                <a:tab pos="1274763" algn="l"/>
                <a:tab pos="1724025" algn="l"/>
                <a:tab pos="2173288" algn="l"/>
                <a:tab pos="2622550" algn="l"/>
                <a:tab pos="3071813" algn="l"/>
                <a:tab pos="3521075" algn="l"/>
                <a:tab pos="3970338" algn="l"/>
                <a:tab pos="4419600" algn="l"/>
                <a:tab pos="4868863" algn="l"/>
                <a:tab pos="5318125" algn="l"/>
                <a:tab pos="5767388" algn="l"/>
                <a:tab pos="6216650" algn="l"/>
                <a:tab pos="6665913" algn="l"/>
                <a:tab pos="7115175" algn="l"/>
                <a:tab pos="7564438" algn="l"/>
                <a:tab pos="8013700" algn="l"/>
                <a:tab pos="8462963" algn="l"/>
                <a:tab pos="8912225" algn="l"/>
                <a:tab pos="9361488" algn="l"/>
                <a:tab pos="981075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9pPr>
          </a:lstStyle>
          <a:p>
            <a:pPr lvl="1" eaLnBrk="1">
              <a:lnSpc>
                <a:spcPct val="93000"/>
              </a:lnSpc>
              <a:spcAft>
                <a:spcPts val="1138"/>
              </a:spcAft>
              <a:buClr>
                <a:srgbClr val="000000"/>
              </a:buClr>
              <a:buSzPct val="45000"/>
              <a:buFont typeface="Wingdings" panose="05000000000000000000" pitchFamily="2" charset="2"/>
              <a:buChar char=""/>
              <a:defRPr/>
            </a:pPr>
            <a:r>
              <a:rPr lang="en-GB" sz="2600" dirty="0">
                <a:solidFill>
                  <a:srgbClr val="000000"/>
                </a:solidFill>
                <a:latin typeface="+mn-lt"/>
              </a:rPr>
              <a:t>Systematize and harmonize data collection and indicator quantification</a:t>
            </a:r>
          </a:p>
          <a:p>
            <a:pPr lvl="1" eaLnBrk="1">
              <a:lnSpc>
                <a:spcPct val="93000"/>
              </a:lnSpc>
              <a:spcAft>
                <a:spcPts val="1138"/>
              </a:spcAft>
              <a:buClr>
                <a:srgbClr val="000000"/>
              </a:buClr>
              <a:buSzPct val="45000"/>
              <a:buFont typeface="Wingdings" panose="05000000000000000000" pitchFamily="2" charset="2"/>
              <a:buChar char=""/>
              <a:defRPr/>
            </a:pPr>
            <a:r>
              <a:rPr lang="en-US" sz="2600" dirty="0">
                <a:solidFill>
                  <a:srgbClr val="000000"/>
                </a:solidFill>
                <a:latin typeface="+mn-lt"/>
              </a:rPr>
              <a:t>Build up libraries of survey and analyses code</a:t>
            </a:r>
            <a:endParaRPr lang="en-GB" sz="2600" dirty="0">
              <a:solidFill>
                <a:srgbClr val="000000"/>
              </a:solidFill>
              <a:latin typeface="+mn-lt"/>
            </a:endParaRPr>
          </a:p>
          <a:p>
            <a:pPr lvl="1" eaLnBrk="1">
              <a:lnSpc>
                <a:spcPct val="93000"/>
              </a:lnSpc>
              <a:spcAft>
                <a:spcPts val="1138"/>
              </a:spcAft>
              <a:buClr>
                <a:srgbClr val="000000"/>
              </a:buClr>
              <a:buSzPct val="45000"/>
              <a:buFont typeface="Wingdings" panose="05000000000000000000" pitchFamily="2" charset="2"/>
              <a:buChar char=""/>
              <a:defRPr/>
            </a:pPr>
            <a:r>
              <a:rPr lang="en-GB" sz="2600" dirty="0">
                <a:solidFill>
                  <a:srgbClr val="000000"/>
                </a:solidFill>
                <a:latin typeface="+mn-lt"/>
              </a:rPr>
              <a:t>Process data rapidly and perform key visualizations</a:t>
            </a:r>
          </a:p>
          <a:p>
            <a:pPr lvl="1" eaLnBrk="1">
              <a:lnSpc>
                <a:spcPct val="93000"/>
              </a:lnSpc>
              <a:spcAft>
                <a:spcPts val="1138"/>
              </a:spcAft>
              <a:buClr>
                <a:srgbClr val="000000"/>
              </a:buClr>
              <a:buSzPct val="45000"/>
              <a:buFont typeface="Wingdings" panose="05000000000000000000" pitchFamily="2" charset="2"/>
              <a:buChar char=""/>
              <a:defRPr/>
            </a:pPr>
            <a:r>
              <a:rPr lang="en-GB" sz="2600" dirty="0">
                <a:solidFill>
                  <a:srgbClr val="000000"/>
                </a:solidFill>
                <a:latin typeface="+mn-lt"/>
              </a:rPr>
              <a:t>Data quality control</a:t>
            </a:r>
          </a:p>
          <a:p>
            <a:pPr lvl="1" eaLnBrk="1">
              <a:lnSpc>
                <a:spcPct val="93000"/>
              </a:lnSpc>
              <a:spcAft>
                <a:spcPts val="1138"/>
              </a:spcAft>
              <a:buClr>
                <a:srgbClr val="000000"/>
              </a:buClr>
              <a:buSzPct val="45000"/>
              <a:buFont typeface="Wingdings" panose="05000000000000000000" pitchFamily="2" charset="2"/>
              <a:buChar char=""/>
              <a:defRPr/>
            </a:pPr>
            <a:r>
              <a:rPr lang="en-GB" sz="2600" dirty="0">
                <a:solidFill>
                  <a:srgbClr val="000000"/>
                </a:solidFill>
                <a:latin typeface="+mn-lt"/>
              </a:rPr>
              <a:t>Survey implementation control</a:t>
            </a:r>
          </a:p>
        </p:txBody>
      </p:sp>
    </p:spTree>
    <p:extLst>
      <p:ext uri="{BB962C8B-B14F-4D97-AF65-F5344CB8AC3E}">
        <p14:creationId xmlns:p14="http://schemas.microsoft.com/office/powerpoint/2010/main" val="24243964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CustomShape 1"/>
          <p:cNvSpPr/>
          <p:nvPr/>
        </p:nvSpPr>
        <p:spPr>
          <a:xfrm>
            <a:off x="356921" y="2024978"/>
            <a:ext cx="2559182" cy="1268325"/>
          </a:xfrm>
          <a:prstGeom prst="rect">
            <a:avLst/>
          </a:prstGeom>
          <a:solidFill>
            <a:srgbClr val="85FFE0"/>
          </a:solidFill>
          <a:ln w="12600">
            <a:solidFill>
              <a:srgbClr val="00956F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1638" tIns="42452" rIns="81638" bIns="42452"/>
          <a:lstStyle/>
          <a:p>
            <a:pPr>
              <a:lnSpc>
                <a:spcPct val="93000"/>
              </a:lnSpc>
            </a:pPr>
            <a:r>
              <a:rPr lang="en-GB" sz="1542" b="1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roid Sans Fallback"/>
              </a:rPr>
              <a:t>Farm HH Characteristics: </a:t>
            </a:r>
            <a:endParaRPr lang="en-GB" sz="1633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93000"/>
              </a:lnSpc>
            </a:pPr>
            <a:r>
              <a:rPr lang="en-GB" sz="1542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roid Sans Fallback"/>
              </a:rPr>
              <a:t>Family Size/Composition</a:t>
            </a:r>
            <a:endParaRPr lang="en-GB" sz="1633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93000"/>
              </a:lnSpc>
            </a:pPr>
            <a:r>
              <a:rPr lang="en-GB" sz="1542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roid Sans Fallback"/>
              </a:rPr>
              <a:t>Gendered Decision-Making</a:t>
            </a:r>
            <a:endParaRPr lang="en-GB" sz="1633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93000"/>
              </a:lnSpc>
            </a:pPr>
            <a:r>
              <a:rPr lang="en-GB" sz="1542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roid Sans Fallback"/>
              </a:rPr>
              <a:t>Cultivated Land</a:t>
            </a:r>
            <a:endParaRPr lang="en-GB" sz="1633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93000"/>
              </a:lnSpc>
            </a:pPr>
            <a:r>
              <a:rPr lang="en-GB" sz="1542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roid Sans Fallback"/>
              </a:rPr>
              <a:t>Livestock Holdings</a:t>
            </a:r>
            <a:endParaRPr lang="en-GB" sz="1633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8" name="CustomShape 2"/>
          <p:cNvSpPr/>
          <p:nvPr/>
        </p:nvSpPr>
        <p:spPr>
          <a:xfrm>
            <a:off x="356921" y="4768008"/>
            <a:ext cx="2559182" cy="1698066"/>
          </a:xfrm>
          <a:prstGeom prst="rect">
            <a:avLst/>
          </a:prstGeom>
          <a:solidFill>
            <a:srgbClr val="FFFFFF"/>
          </a:solidFill>
          <a:ln w="12600">
            <a:solidFill>
              <a:srgbClr val="00956F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1638" tIns="42452" rIns="81638" bIns="42452"/>
          <a:lstStyle/>
          <a:p>
            <a:pPr>
              <a:lnSpc>
                <a:spcPct val="93000"/>
              </a:lnSpc>
            </a:pPr>
            <a:r>
              <a:rPr lang="en-GB" sz="1542" b="1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roid Sans Fallback"/>
              </a:rPr>
              <a:t>Agricultural System:</a:t>
            </a:r>
            <a:endParaRPr lang="en-GB" sz="1633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93000"/>
              </a:lnSpc>
            </a:pPr>
            <a:r>
              <a:rPr lang="en-GB" sz="1542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roid Sans Fallback"/>
              </a:rPr>
              <a:t>Land Allocation</a:t>
            </a:r>
            <a:endParaRPr lang="en-GB" sz="1633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93000"/>
              </a:lnSpc>
            </a:pPr>
            <a:r>
              <a:rPr lang="en-GB" sz="1542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roid Sans Fallback"/>
              </a:rPr>
              <a:t>Crop Diversity</a:t>
            </a:r>
            <a:endParaRPr lang="en-GB" sz="1633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93000"/>
              </a:lnSpc>
            </a:pPr>
            <a:r>
              <a:rPr lang="en-GB" sz="1542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roid Sans Fallback"/>
              </a:rPr>
              <a:t>Intensification-</a:t>
            </a:r>
            <a:endParaRPr lang="en-GB" sz="1633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93000"/>
              </a:lnSpc>
            </a:pPr>
            <a:r>
              <a:rPr lang="en-GB" sz="1542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roid Sans Fallback"/>
              </a:rPr>
              <a:t>     Fertilization</a:t>
            </a:r>
            <a:endParaRPr lang="en-GB" sz="1633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93000"/>
              </a:lnSpc>
            </a:pPr>
            <a:r>
              <a:rPr lang="en-GB" sz="1542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roid Sans Fallback"/>
              </a:rPr>
              <a:t>     Irrigation</a:t>
            </a:r>
            <a:endParaRPr lang="en-GB" sz="1633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93000"/>
              </a:lnSpc>
            </a:pPr>
            <a:r>
              <a:rPr lang="en-GB" sz="1542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roid Sans Fallback"/>
              </a:rPr>
              <a:t>     Integration</a:t>
            </a:r>
            <a:endParaRPr lang="en-GB" sz="1633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9" name="CustomShape 3"/>
          <p:cNvSpPr/>
          <p:nvPr/>
        </p:nvSpPr>
        <p:spPr>
          <a:xfrm>
            <a:off x="356921" y="3567279"/>
            <a:ext cx="2559182" cy="1004798"/>
          </a:xfrm>
          <a:prstGeom prst="rect">
            <a:avLst/>
          </a:prstGeom>
          <a:solidFill>
            <a:srgbClr val="ADADEB"/>
          </a:solidFill>
          <a:ln w="12600">
            <a:solidFill>
              <a:srgbClr val="00956F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1638" tIns="42452" rIns="81638" bIns="42452"/>
          <a:lstStyle/>
          <a:p>
            <a:pPr>
              <a:lnSpc>
                <a:spcPct val="93000"/>
              </a:lnSpc>
            </a:pPr>
            <a:r>
              <a:rPr lang="en-GB" sz="1542" b="1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roid Sans Fallback"/>
              </a:rPr>
              <a:t>Livelihoods:</a:t>
            </a:r>
            <a:endParaRPr lang="en-GB" sz="1633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93000"/>
              </a:lnSpc>
            </a:pPr>
            <a:r>
              <a:rPr lang="en-GB" sz="1542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roid Sans Fallback"/>
              </a:rPr>
              <a:t>Market Orientation</a:t>
            </a:r>
            <a:endParaRPr lang="en-GB" sz="1633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93000"/>
              </a:lnSpc>
            </a:pPr>
            <a:r>
              <a:rPr lang="en-GB" sz="1542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roid Sans Fallback"/>
              </a:rPr>
              <a:t>Livestock Orientation</a:t>
            </a:r>
            <a:endParaRPr lang="en-GB" sz="1633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93000"/>
              </a:lnSpc>
            </a:pPr>
            <a:r>
              <a:rPr lang="en-GB" sz="1542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roid Sans Fallback"/>
              </a:rPr>
              <a:t>Off-Farm Activities</a:t>
            </a:r>
            <a:endParaRPr lang="en-GB" sz="1633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0" name="CustomShape 4"/>
          <p:cNvSpPr/>
          <p:nvPr/>
        </p:nvSpPr>
        <p:spPr>
          <a:xfrm>
            <a:off x="-65310" y="1325832"/>
            <a:ext cx="3349109" cy="416353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1638" tIns="42452" rIns="81638" bIns="42452"/>
          <a:lstStyle/>
          <a:p>
            <a:pPr algn="ctr">
              <a:lnSpc>
                <a:spcPct val="93000"/>
              </a:lnSpc>
            </a:pPr>
            <a:r>
              <a:rPr lang="en-GB" sz="2177" b="1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roid Sans Fallback"/>
              </a:rPr>
              <a:t>Drivers &amp; Strategies</a:t>
            </a:r>
            <a:endParaRPr lang="en-GB" sz="1633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1" name="CustomShape 5"/>
          <p:cNvSpPr/>
          <p:nvPr/>
        </p:nvSpPr>
        <p:spPr>
          <a:xfrm>
            <a:off x="6127080" y="1325832"/>
            <a:ext cx="3114319" cy="416353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1638" tIns="42452" rIns="81638" bIns="42452"/>
          <a:lstStyle/>
          <a:p>
            <a:pPr algn="ctr">
              <a:lnSpc>
                <a:spcPct val="93000"/>
              </a:lnSpc>
            </a:pPr>
            <a:r>
              <a:rPr lang="en-GB" sz="2177" b="1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roid Sans Fallback"/>
              </a:rPr>
              <a:t>Welfare</a:t>
            </a:r>
            <a:endParaRPr lang="en-GB" sz="1633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2" name="CustomShape 6"/>
          <p:cNvSpPr/>
          <p:nvPr/>
        </p:nvSpPr>
        <p:spPr>
          <a:xfrm>
            <a:off x="6264558" y="2063837"/>
            <a:ext cx="2814545" cy="1407436"/>
          </a:xfrm>
          <a:prstGeom prst="rect">
            <a:avLst/>
          </a:prstGeom>
          <a:solidFill>
            <a:srgbClr val="FFFF00"/>
          </a:solidFill>
          <a:ln w="12600">
            <a:solidFill>
              <a:srgbClr val="00956F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1638" tIns="42452" rIns="81638" bIns="42452"/>
          <a:lstStyle/>
          <a:p>
            <a:pPr>
              <a:lnSpc>
                <a:spcPct val="93000"/>
              </a:lnSpc>
            </a:pPr>
            <a:r>
              <a:rPr lang="en-GB" sz="1542" b="1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roid Sans Fallback"/>
              </a:rPr>
              <a:t>Food Security:</a:t>
            </a:r>
            <a:endParaRPr lang="en-GB" sz="1633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93000"/>
              </a:lnSpc>
            </a:pPr>
            <a:r>
              <a:rPr lang="en-GB" sz="1542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roid Sans Fallback"/>
              </a:rPr>
              <a:t>Food Availability</a:t>
            </a:r>
            <a:endParaRPr lang="en-GB" sz="1633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93000"/>
              </a:lnSpc>
            </a:pPr>
            <a:r>
              <a:rPr lang="en-GB" sz="1542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roid Sans Fallback"/>
              </a:rPr>
              <a:t>Hunger and Food Insecurity Access Scale (HFIAS)</a:t>
            </a:r>
            <a:endParaRPr lang="en-GB" sz="1633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93000"/>
              </a:lnSpc>
            </a:pPr>
            <a:r>
              <a:rPr lang="en-GB" sz="1542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roid Sans Fallback"/>
              </a:rPr>
              <a:t>Household Diet Diversity Score (HDDS)</a:t>
            </a:r>
            <a:endParaRPr lang="en-GB" sz="1633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3" name="CustomShape 7"/>
          <p:cNvSpPr/>
          <p:nvPr/>
        </p:nvSpPr>
        <p:spPr>
          <a:xfrm>
            <a:off x="6264558" y="3702798"/>
            <a:ext cx="2814545" cy="934589"/>
          </a:xfrm>
          <a:prstGeom prst="rect">
            <a:avLst/>
          </a:prstGeom>
          <a:solidFill>
            <a:srgbClr val="FFC000"/>
          </a:solidFill>
          <a:ln w="12600">
            <a:solidFill>
              <a:srgbClr val="00956F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1638" tIns="42452" rIns="81638" bIns="42452"/>
          <a:lstStyle/>
          <a:p>
            <a:pPr>
              <a:lnSpc>
                <a:spcPct val="93000"/>
              </a:lnSpc>
            </a:pPr>
            <a:r>
              <a:rPr lang="en-GB" sz="1542" b="1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roid Sans Fallback"/>
              </a:rPr>
              <a:t>Poverty:</a:t>
            </a:r>
            <a:endParaRPr lang="en-GB" sz="1633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93000"/>
              </a:lnSpc>
            </a:pPr>
            <a:r>
              <a:rPr lang="en-GB" sz="1542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roid Sans Fallback"/>
              </a:rPr>
              <a:t>Progress out of Poverty (PPI)</a:t>
            </a:r>
            <a:endParaRPr lang="en-GB" sz="1633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93000"/>
              </a:lnSpc>
            </a:pPr>
            <a:r>
              <a:rPr lang="en-GB" sz="1542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roid Sans Fallback"/>
              </a:rPr>
              <a:t>Gross Income ($ per day)</a:t>
            </a:r>
            <a:endParaRPr lang="en-GB" sz="1633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93000"/>
              </a:lnSpc>
            </a:pPr>
            <a:endParaRPr lang="en-GB" sz="1633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4" name="CustomShape 8"/>
          <p:cNvSpPr/>
          <p:nvPr/>
        </p:nvSpPr>
        <p:spPr>
          <a:xfrm>
            <a:off x="6264558" y="4855197"/>
            <a:ext cx="2814545" cy="827154"/>
          </a:xfrm>
          <a:prstGeom prst="rect">
            <a:avLst/>
          </a:prstGeom>
          <a:solidFill>
            <a:srgbClr val="92D050"/>
          </a:solidFill>
          <a:ln w="12600">
            <a:solidFill>
              <a:srgbClr val="00956F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1638" tIns="42452" rIns="81638" bIns="42452"/>
          <a:lstStyle/>
          <a:p>
            <a:pPr>
              <a:lnSpc>
                <a:spcPct val="93000"/>
              </a:lnSpc>
            </a:pPr>
            <a:r>
              <a:rPr lang="en-GB" sz="1542" b="1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roid Sans Fallback"/>
              </a:rPr>
              <a:t>Environment:</a:t>
            </a:r>
            <a:endParaRPr lang="en-GB" sz="1633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93000"/>
              </a:lnSpc>
            </a:pPr>
            <a:r>
              <a:rPr lang="en-GB" sz="1542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roid Sans Fallback"/>
              </a:rPr>
              <a:t>GHG Emissions</a:t>
            </a:r>
            <a:endParaRPr lang="en-GB" sz="1633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93000"/>
              </a:lnSpc>
            </a:pPr>
            <a:r>
              <a:rPr lang="en-GB" sz="1542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roid Sans Fallback"/>
              </a:rPr>
              <a:t>GHG Emissions Intensity</a:t>
            </a:r>
            <a:endParaRPr lang="en-GB" sz="1633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5" name="CustomShape 9"/>
          <p:cNvSpPr/>
          <p:nvPr/>
        </p:nvSpPr>
        <p:spPr>
          <a:xfrm>
            <a:off x="3968577" y="3545400"/>
            <a:ext cx="1311756" cy="851319"/>
          </a:xfrm>
          <a:prstGeom prst="rightArrow">
            <a:avLst>
              <a:gd name="adj1" fmla="val 50000"/>
              <a:gd name="adj2" fmla="val 49915"/>
            </a:avLst>
          </a:prstGeom>
          <a:solidFill>
            <a:srgbClr val="FF0000"/>
          </a:solidFill>
          <a:ln w="12600">
            <a:solidFill>
              <a:srgbClr val="00956F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86" name="CustomShape 10"/>
          <p:cNvSpPr/>
          <p:nvPr/>
        </p:nvSpPr>
        <p:spPr>
          <a:xfrm>
            <a:off x="6331501" y="6064742"/>
            <a:ext cx="2256795" cy="581588"/>
          </a:xfrm>
          <a:prstGeom prst="rect">
            <a:avLst/>
          </a:prstGeom>
          <a:noFill/>
          <a:ln w="19080">
            <a:solidFill>
              <a:srgbClr val="FF3333"/>
            </a:solidFill>
            <a:custDash>
              <a:ds d="0" sp="0"/>
              <a:ds d="0" sp="0"/>
            </a:custDash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128" tIns="50942" rIns="90128" bIns="50942"/>
          <a:lstStyle/>
          <a:p>
            <a:pPr>
              <a:lnSpc>
                <a:spcPct val="93000"/>
              </a:lnSpc>
            </a:pPr>
            <a:r>
              <a:rPr lang="en-GB" sz="1633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roid Sans Fallback"/>
              </a:rPr>
              <a:t>+ Other User-Defined Indicators of Interest</a:t>
            </a:r>
            <a:endParaRPr lang="en-GB" sz="1633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7" name="CustomShape 11"/>
          <p:cNvSpPr/>
          <p:nvPr/>
        </p:nvSpPr>
        <p:spPr>
          <a:xfrm>
            <a:off x="3310903" y="4735353"/>
            <a:ext cx="2558855" cy="1029616"/>
          </a:xfrm>
          <a:prstGeom prst="rect">
            <a:avLst/>
          </a:prstGeom>
          <a:solidFill>
            <a:srgbClr val="F2F2F2"/>
          </a:solidFill>
          <a:ln w="12600">
            <a:solidFill>
              <a:srgbClr val="00956F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1638" tIns="42452" rIns="81638" bIns="42452"/>
          <a:lstStyle/>
          <a:p>
            <a:pPr>
              <a:lnSpc>
                <a:spcPct val="93000"/>
              </a:lnSpc>
            </a:pPr>
            <a:r>
              <a:rPr lang="en-GB" sz="1542" b="1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roid Sans Fallback"/>
              </a:rPr>
              <a:t>Agricultural System:</a:t>
            </a:r>
            <a:endParaRPr lang="en-GB" sz="1633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93000"/>
              </a:lnSpc>
            </a:pPr>
            <a:r>
              <a:rPr lang="en-GB" sz="1542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roid Sans Fallback"/>
              </a:rPr>
              <a:t>Farm Productivity</a:t>
            </a:r>
            <a:endParaRPr lang="en-GB" sz="1633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93000"/>
              </a:lnSpc>
            </a:pPr>
            <a:r>
              <a:rPr lang="en-GB" sz="1542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roid Sans Fallback"/>
              </a:rPr>
              <a:t>Crop Productivity</a:t>
            </a:r>
            <a:endParaRPr lang="en-GB" sz="1633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93000"/>
              </a:lnSpc>
            </a:pPr>
            <a:r>
              <a:rPr lang="en-GB" sz="1542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roid Sans Fallback"/>
              </a:rPr>
              <a:t>Livestock Productivity</a:t>
            </a:r>
            <a:endParaRPr lang="en-GB" sz="1633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93000"/>
              </a:lnSpc>
            </a:pPr>
            <a:endParaRPr lang="en-GB" sz="1633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8" name="CustomShape 12"/>
          <p:cNvSpPr/>
          <p:nvPr/>
        </p:nvSpPr>
        <p:spPr>
          <a:xfrm>
            <a:off x="3310903" y="2310057"/>
            <a:ext cx="2558855" cy="1021126"/>
          </a:xfrm>
          <a:prstGeom prst="rect">
            <a:avLst/>
          </a:prstGeom>
          <a:solidFill>
            <a:srgbClr val="F2F2F2"/>
          </a:solidFill>
          <a:ln w="12600">
            <a:solidFill>
              <a:srgbClr val="00956F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1638" tIns="42452" rIns="81638" bIns="42452"/>
          <a:lstStyle/>
          <a:p>
            <a:pPr>
              <a:lnSpc>
                <a:spcPct val="93000"/>
              </a:lnSpc>
            </a:pPr>
            <a:r>
              <a:rPr lang="en-GB" sz="1542" b="1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roid Sans Fallback"/>
              </a:rPr>
              <a:t>Economic:</a:t>
            </a:r>
            <a:endParaRPr lang="en-GB" sz="1633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93000"/>
              </a:lnSpc>
            </a:pPr>
            <a:r>
              <a:rPr lang="en-GB" sz="1542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roid Sans Fallback"/>
              </a:rPr>
              <a:t>Value and Sales of Farm Production</a:t>
            </a:r>
            <a:endParaRPr lang="en-GB" sz="1633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93000"/>
              </a:lnSpc>
            </a:pPr>
            <a:r>
              <a:rPr lang="en-GB" sz="1542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roid Sans Fallback"/>
              </a:rPr>
              <a:t>Off-farm income</a:t>
            </a:r>
            <a:endParaRPr lang="en-GB" sz="1633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93000"/>
              </a:lnSpc>
            </a:pPr>
            <a:endParaRPr lang="en-GB" sz="1633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93000"/>
              </a:lnSpc>
            </a:pPr>
            <a:endParaRPr lang="en-GB" sz="1633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9" name="CustomShape 13"/>
          <p:cNvSpPr/>
          <p:nvPr/>
        </p:nvSpPr>
        <p:spPr>
          <a:xfrm>
            <a:off x="2887366" y="1325832"/>
            <a:ext cx="3314821" cy="416353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1638" tIns="42452" rIns="81638" bIns="42452"/>
          <a:lstStyle/>
          <a:p>
            <a:pPr algn="ctr">
              <a:lnSpc>
                <a:spcPct val="93000"/>
              </a:lnSpc>
            </a:pPr>
            <a:r>
              <a:rPr lang="en-GB" sz="2177" b="1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roid Sans Fallback"/>
              </a:rPr>
              <a:t>Performance</a:t>
            </a:r>
            <a:endParaRPr lang="en-GB" sz="1633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90" name="Line 14"/>
          <p:cNvSpPr/>
          <p:nvPr/>
        </p:nvSpPr>
        <p:spPr>
          <a:xfrm>
            <a:off x="3098971" y="1107042"/>
            <a:ext cx="1306" cy="5577821"/>
          </a:xfrm>
          <a:prstGeom prst="line">
            <a:avLst/>
          </a:prstGeom>
          <a:ln w="6480">
            <a:solidFill>
              <a:srgbClr val="000000"/>
            </a:solidFill>
            <a:custDash>
              <a:ds d="1500000" sp="500000"/>
            </a:custDash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91" name="Line 15"/>
          <p:cNvSpPr/>
          <p:nvPr/>
        </p:nvSpPr>
        <p:spPr>
          <a:xfrm>
            <a:off x="6053280" y="1107043"/>
            <a:ext cx="1306" cy="4950189"/>
          </a:xfrm>
          <a:prstGeom prst="line">
            <a:avLst/>
          </a:prstGeom>
          <a:ln w="6480">
            <a:solidFill>
              <a:srgbClr val="000000"/>
            </a:solidFill>
            <a:custDash>
              <a:ds d="1500000" sp="500000"/>
            </a:custDash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92" name="CustomShape 16"/>
          <p:cNvSpPr/>
          <p:nvPr/>
        </p:nvSpPr>
        <p:spPr>
          <a:xfrm>
            <a:off x="35921" y="-64950"/>
            <a:ext cx="9095430" cy="1250038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74127" tIns="38533" rIns="74127" bIns="38533"/>
          <a:lstStyle/>
          <a:p>
            <a:pPr algn="ctr">
              <a:lnSpc>
                <a:spcPct val="93000"/>
              </a:lnSpc>
            </a:pPr>
            <a:r>
              <a:rPr lang="en-GB" sz="3991" b="1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  <a:ea typeface="Droid Sans Fallback"/>
              </a:rPr>
              <a:t>Standardised RHoMIS Content </a:t>
            </a:r>
            <a:endParaRPr lang="en-GB" sz="1633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93000"/>
              </a:lnSpc>
            </a:pPr>
            <a:r>
              <a:rPr lang="en-GB" sz="3991" b="1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  <a:ea typeface="Droid Sans Fallback"/>
              </a:rPr>
              <a:t>with Flexibility to Tailor</a:t>
            </a:r>
            <a:endParaRPr lang="en-GB" sz="1633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93" name="CustomShape 17"/>
          <p:cNvSpPr/>
          <p:nvPr/>
        </p:nvSpPr>
        <p:spPr>
          <a:xfrm>
            <a:off x="3555816" y="6064742"/>
            <a:ext cx="2224140" cy="581588"/>
          </a:xfrm>
          <a:prstGeom prst="rect">
            <a:avLst/>
          </a:prstGeom>
          <a:noFill/>
          <a:ln w="19080">
            <a:solidFill>
              <a:srgbClr val="3333FF"/>
            </a:solidFill>
            <a:custDash>
              <a:ds d="0" sp="0"/>
              <a:ds d="0" sp="0"/>
            </a:custDash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128" tIns="50942" rIns="90128" bIns="50942"/>
          <a:lstStyle/>
          <a:p>
            <a:pPr>
              <a:lnSpc>
                <a:spcPct val="93000"/>
              </a:lnSpc>
            </a:pPr>
            <a:r>
              <a:rPr lang="en-GB" sz="1633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roid Sans Fallback"/>
              </a:rPr>
              <a:t>+ Optional Additional Modules</a:t>
            </a:r>
            <a:endParaRPr lang="en-GB" sz="1633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7229976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4" name="CustomShape 1"/>
          <p:cNvSpPr/>
          <p:nvPr/>
        </p:nvSpPr>
        <p:spPr>
          <a:xfrm>
            <a:off x="35921" y="163636"/>
            <a:ext cx="9095430" cy="685431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74127" tIns="38533" rIns="74127" bIns="38533"/>
          <a:lstStyle/>
          <a:p>
            <a:pPr algn="ctr"/>
            <a:r>
              <a:rPr lang="en-GB" sz="3991" b="1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  <a:ea typeface="Droid Sans Fallback"/>
              </a:rPr>
              <a:t>Additional Modules</a:t>
            </a:r>
            <a:endParaRPr lang="en-GB" sz="1633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25" name="TextShape 2"/>
          <p:cNvSpPr txBox="1"/>
          <p:nvPr/>
        </p:nvSpPr>
        <p:spPr>
          <a:xfrm>
            <a:off x="457172" y="1406816"/>
            <a:ext cx="7575987" cy="5189878"/>
          </a:xfrm>
          <a:prstGeom prst="rect">
            <a:avLst/>
          </a:prstGeom>
          <a:noFill/>
          <a:ln>
            <a:noFill/>
          </a:ln>
        </p:spPr>
        <p:txBody>
          <a:bodyPr lIns="81638" tIns="40819" rIns="81638" bIns="40819"/>
          <a:lstStyle/>
          <a:p>
            <a:pPr marL="195934" indent="-195934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177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FIES (Food Insecurity Experience Scale)</a:t>
            </a:r>
            <a:endParaRPr lang="en-GB" sz="1633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195934" indent="-195934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177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Variations on dietary diversity (MDDW, IDDS etc)</a:t>
            </a:r>
            <a:endParaRPr lang="en-GB" sz="1633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195934" indent="-195934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177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Food Consumption Score</a:t>
            </a:r>
            <a:endParaRPr lang="en-GB" sz="1633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195934" indent="-195934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177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Coping Strategies</a:t>
            </a:r>
            <a:endParaRPr lang="en-GB" sz="1633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195934" indent="-195934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177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WASH (Water sanitation and hygeine)</a:t>
            </a:r>
            <a:endParaRPr lang="en-GB" sz="1633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195934" indent="-195934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177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Debts and Aid</a:t>
            </a:r>
            <a:endParaRPr lang="en-GB" sz="1633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195934" indent="-195934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177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Motivations</a:t>
            </a:r>
            <a:endParaRPr lang="en-GB" sz="1633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195934" indent="-195934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177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Recent Changes</a:t>
            </a:r>
            <a:endParaRPr lang="en-GB" sz="1633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195934" indent="-195934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177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Tree Use</a:t>
            </a:r>
            <a:endParaRPr lang="en-GB" sz="1633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195934" indent="-195934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177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Environmental Resources</a:t>
            </a:r>
            <a:endParaRPr lang="en-GB" sz="1633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195934" indent="-195934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177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Cattle Feed</a:t>
            </a:r>
            <a:endParaRPr lang="en-GB" sz="1633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195934" indent="-195934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177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Cattle Diseases</a:t>
            </a:r>
            <a:endParaRPr lang="en-GB" sz="1633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195934" indent="-195934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177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Household Expenditure</a:t>
            </a:r>
            <a:endParaRPr lang="en-GB" sz="1633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195934" indent="-195934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177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Information sharing </a:t>
            </a:r>
            <a:endParaRPr lang="en-GB" sz="1633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195934" indent="-195934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177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Climate Observations</a:t>
            </a:r>
            <a:endParaRPr lang="en-GB" sz="1633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195934" indent="-195934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177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Subjective Household Vulnerability</a:t>
            </a:r>
            <a:endParaRPr lang="en-GB" sz="1633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734466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69" name="Text Box 16"/>
          <p:cNvSpPr txBox="1">
            <a:spLocks noChangeArrowheads="1"/>
          </p:cNvSpPr>
          <p:nvPr/>
        </p:nvSpPr>
        <p:spPr bwMode="auto">
          <a:xfrm>
            <a:off x="36001" y="189001"/>
            <a:ext cx="9096480" cy="8645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81638" tIns="42452" rIns="81638" bIns="42452">
            <a:spAutoFit/>
          </a:bodyPr>
          <a:lstStyle>
            <a:lvl1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1pPr>
            <a:lvl2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2pPr>
            <a:lvl3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3pPr>
            <a:lvl4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4pPr>
            <a:lvl5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9pPr>
          </a:lstStyle>
          <a:p>
            <a:pPr algn="ctr" eaLnBrk="1">
              <a:lnSpc>
                <a:spcPct val="93000"/>
              </a:lnSpc>
              <a:buClrTx/>
              <a:buFontTx/>
              <a:buNone/>
            </a:pPr>
            <a:r>
              <a:rPr lang="en-GB" sz="2721" b="1" dirty="0"/>
              <a:t>Wide uptake: 22000 households surveyed in 26 countries; for updates </a:t>
            </a:r>
            <a:r>
              <a:rPr lang="en-GB" sz="2721" b="1"/>
              <a:t>see www.rhomis.org</a:t>
            </a:r>
            <a:endParaRPr lang="en-GB" sz="2721" b="1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124744"/>
            <a:ext cx="9144000" cy="4382772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4826326"/>
            <a:ext cx="9144000" cy="1987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570347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7" name="CustomShape 1"/>
          <p:cNvSpPr/>
          <p:nvPr/>
        </p:nvSpPr>
        <p:spPr>
          <a:xfrm>
            <a:off x="635796" y="65671"/>
            <a:ext cx="8184676" cy="97149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ctr"/>
          <a:lstStyle/>
          <a:p>
            <a:pPr algn="ctr"/>
            <a:r>
              <a:rPr lang="en-GB" sz="3991" b="1" spc="-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  <a:ea typeface="Droid Sans Fallback"/>
              </a:rPr>
              <a:t>From single site analyses to ‘global’ across site comparisons</a:t>
            </a:r>
            <a:endParaRPr lang="en-GB" sz="1633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348" name="Picture 7"/>
          <p:cNvPicPr/>
          <p:nvPr/>
        </p:nvPicPr>
        <p:blipFill>
          <a:blip r:embed="rId3"/>
          <a:stretch/>
        </p:blipFill>
        <p:spPr>
          <a:xfrm>
            <a:off x="9797" y="6054293"/>
            <a:ext cx="760864" cy="760864"/>
          </a:xfrm>
          <a:prstGeom prst="rect">
            <a:avLst/>
          </a:prstGeom>
          <a:ln>
            <a:noFill/>
          </a:ln>
        </p:spPr>
      </p:pic>
      <p:sp>
        <p:nvSpPr>
          <p:cNvPr id="2" name="TextBox 1"/>
          <p:cNvSpPr txBox="1"/>
          <p:nvPr/>
        </p:nvSpPr>
        <p:spPr bwMode="auto">
          <a:xfrm>
            <a:off x="179512" y="1268760"/>
            <a:ext cx="6984776" cy="1384995"/>
          </a:xfrm>
          <a:prstGeom prst="rect">
            <a:avLst/>
          </a:prstGeom>
          <a:noFill/>
          <a:ln w="9525">
            <a:solidFill>
              <a:schemeClr val="bg1">
                <a:lumMod val="85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 hangingPunct="0"/>
            <a:r>
              <a:rPr lang="en-GB" dirty="0"/>
              <a:t>Rapid pace of change for rural smallholders in East Africa: prosperity is driven by off farm income, in tandem with agricultural intensification</a:t>
            </a:r>
            <a:endParaRPr lang="en-GB" sz="1600" dirty="0"/>
          </a:p>
          <a:p>
            <a:pPr hangingPunct="0"/>
            <a:r>
              <a:rPr lang="en-GB" sz="1600" dirty="0"/>
              <a:t> </a:t>
            </a:r>
          </a:p>
          <a:p>
            <a:r>
              <a:rPr lang="en-GB" sz="1600" dirty="0"/>
              <a:t>James Hammond, Tim Pagella, Simon Fraval , Jannike Wichern, Nils Teufel, Esther Kihoro, Mario Herrero,  Todd S. Rosenstock, and Mark T. van Wijk</a:t>
            </a:r>
            <a:endParaRPr lang="en-GB" sz="16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92656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7" name="CustomShape 1"/>
          <p:cNvSpPr/>
          <p:nvPr/>
        </p:nvSpPr>
        <p:spPr>
          <a:xfrm>
            <a:off x="635796" y="65671"/>
            <a:ext cx="8184676" cy="97149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ctr"/>
          <a:lstStyle/>
          <a:p>
            <a:pPr algn="ctr"/>
            <a:r>
              <a:rPr lang="en-GB" sz="3991" b="1" spc="-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  <a:ea typeface="Droid Sans Fallback"/>
              </a:rPr>
              <a:t>From single site analyses to ‘global’ across site comparisons</a:t>
            </a:r>
            <a:endParaRPr lang="en-GB" sz="1633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348" name="Picture 7"/>
          <p:cNvPicPr/>
          <p:nvPr/>
        </p:nvPicPr>
        <p:blipFill>
          <a:blip r:embed="rId3"/>
          <a:stretch/>
        </p:blipFill>
        <p:spPr>
          <a:xfrm>
            <a:off x="9797" y="6054293"/>
            <a:ext cx="760864" cy="760864"/>
          </a:xfrm>
          <a:prstGeom prst="rect">
            <a:avLst/>
          </a:prstGeom>
          <a:ln>
            <a:noFill/>
          </a:ln>
        </p:spPr>
      </p:pic>
      <p:sp>
        <p:nvSpPr>
          <p:cNvPr id="2" name="TextBox 1"/>
          <p:cNvSpPr txBox="1"/>
          <p:nvPr/>
        </p:nvSpPr>
        <p:spPr bwMode="auto">
          <a:xfrm>
            <a:off x="179512" y="1268760"/>
            <a:ext cx="6984776" cy="1384995"/>
          </a:xfrm>
          <a:prstGeom prst="rect">
            <a:avLst/>
          </a:prstGeom>
          <a:noFill/>
          <a:ln w="9525">
            <a:solidFill>
              <a:schemeClr val="bg1">
                <a:lumMod val="85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 hangingPunct="0"/>
            <a:r>
              <a:rPr lang="en-GB" dirty="0"/>
              <a:t>Rapid pace of change for rural smallholders in East Africa: prosperity is driven by off farm income, in tandem with agricultural intensification</a:t>
            </a:r>
            <a:endParaRPr lang="en-GB" sz="1600" dirty="0"/>
          </a:p>
          <a:p>
            <a:pPr hangingPunct="0"/>
            <a:r>
              <a:rPr lang="en-GB" sz="1600" dirty="0"/>
              <a:t> </a:t>
            </a:r>
          </a:p>
          <a:p>
            <a:r>
              <a:rPr lang="en-GB" sz="1600" dirty="0"/>
              <a:t>James Hammond, Tim Pagella, Simon Fraval , Jannike Wichern, Nils Teufel, Esther Kihoro, Mario Herrero,  Todd S. Rosenstock, and Mark T. van Wijk</a:t>
            </a:r>
            <a:endParaRPr lang="en-GB" sz="1600" dirty="0">
              <a:solidFill>
                <a:srgbClr val="FFFFFF"/>
              </a:solidFill>
            </a:endParaRPr>
          </a:p>
        </p:txBody>
      </p:sp>
      <p:sp>
        <p:nvSpPr>
          <p:cNvPr id="7" name="TextBox 6"/>
          <p:cNvSpPr txBox="1"/>
          <p:nvPr/>
        </p:nvSpPr>
        <p:spPr bwMode="auto">
          <a:xfrm>
            <a:off x="611560" y="1988840"/>
            <a:ext cx="6984776" cy="2123658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85000"/>
              </a:schemeClr>
            </a:solidFill>
          </a:ln>
          <a:extLst/>
        </p:spPr>
        <p:txBody>
          <a:bodyPr wrap="square" rtlCol="0">
            <a:spAutoFit/>
          </a:bodyPr>
          <a:lstStyle/>
          <a:p>
            <a:pPr hangingPunct="0"/>
            <a:r>
              <a:rPr lang="en-GB" dirty="0"/>
              <a:t>Intensifying Inequity? Gendered Trends in Intensification and Diversification of Farm Systems in East Africa</a:t>
            </a:r>
          </a:p>
          <a:p>
            <a:pPr hangingPunct="0"/>
            <a:r>
              <a:rPr lang="en-GB" sz="1600" dirty="0"/>
              <a:t> </a:t>
            </a:r>
          </a:p>
          <a:p>
            <a:r>
              <a:rPr lang="en-GB" sz="1600" dirty="0"/>
              <a:t>Katie Tavenner, Mark van Wijk, James Hammond, Nicoline </a:t>
            </a:r>
            <a:r>
              <a:rPr lang="en-GB" sz="1600" dirty="0" err="1"/>
              <a:t>deHaan</a:t>
            </a:r>
            <a:r>
              <a:rPr lang="en-GB" sz="1600" dirty="0"/>
              <a:t>, Isabelle Baltenweck, David Baines, Pietro </a:t>
            </a:r>
            <a:r>
              <a:rPr lang="en-GB" sz="1600" dirty="0" err="1"/>
              <a:t>Carpena</a:t>
            </a:r>
            <a:r>
              <a:rPr lang="en-GB" sz="1600" dirty="0"/>
              <a:t>, Tom </a:t>
            </a:r>
            <a:r>
              <a:rPr lang="en-GB" sz="1600" dirty="0" err="1"/>
              <a:t>Skirrow</a:t>
            </a:r>
            <a:r>
              <a:rPr lang="en-GB" sz="1600" dirty="0"/>
              <a:t>, Todd Rosenstock, Christine Lamanna, Mary </a:t>
            </a:r>
            <a:r>
              <a:rPr lang="en-GB" sz="1600" dirty="0" err="1"/>
              <a:t>Ng’endo</a:t>
            </a:r>
            <a:r>
              <a:rPr lang="en-GB" sz="1600" dirty="0"/>
              <a:t>, Sabrina Chesterman, Nictor Namoi, Lucas Manda, Nils Teufel, Esther Kihoro, Jacob van Etten, Jonathan Steinke</a:t>
            </a:r>
          </a:p>
          <a:p>
            <a:endParaRPr lang="en-GB" sz="16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88726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7" name="CustomShape 1"/>
          <p:cNvSpPr/>
          <p:nvPr/>
        </p:nvSpPr>
        <p:spPr>
          <a:xfrm>
            <a:off x="635796" y="65671"/>
            <a:ext cx="8184676" cy="97149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ctr"/>
          <a:lstStyle/>
          <a:p>
            <a:pPr algn="ctr"/>
            <a:r>
              <a:rPr lang="en-GB" sz="3991" b="1" spc="-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  <a:ea typeface="Droid Sans Fallback"/>
              </a:rPr>
              <a:t>From single site analyses to ‘global’ across site comparisons</a:t>
            </a:r>
            <a:endParaRPr lang="en-GB" sz="1633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348" name="Picture 7"/>
          <p:cNvPicPr/>
          <p:nvPr/>
        </p:nvPicPr>
        <p:blipFill>
          <a:blip r:embed="rId3"/>
          <a:stretch/>
        </p:blipFill>
        <p:spPr>
          <a:xfrm>
            <a:off x="9797" y="6054293"/>
            <a:ext cx="760864" cy="760864"/>
          </a:xfrm>
          <a:prstGeom prst="rect">
            <a:avLst/>
          </a:prstGeom>
          <a:ln>
            <a:noFill/>
          </a:ln>
        </p:spPr>
      </p:pic>
      <p:sp>
        <p:nvSpPr>
          <p:cNvPr id="2" name="TextBox 1"/>
          <p:cNvSpPr txBox="1"/>
          <p:nvPr/>
        </p:nvSpPr>
        <p:spPr bwMode="auto">
          <a:xfrm>
            <a:off x="179512" y="1268760"/>
            <a:ext cx="6984776" cy="1384995"/>
          </a:xfrm>
          <a:prstGeom prst="rect">
            <a:avLst/>
          </a:prstGeom>
          <a:noFill/>
          <a:ln w="9525">
            <a:solidFill>
              <a:schemeClr val="bg1">
                <a:lumMod val="85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 hangingPunct="0"/>
            <a:r>
              <a:rPr lang="en-GB" dirty="0"/>
              <a:t>Rapid pace of change for rural smallholders in East Africa: prosperity is driven by off farm income, in tandem with agricultural intensification</a:t>
            </a:r>
            <a:endParaRPr lang="en-GB" sz="1600" dirty="0"/>
          </a:p>
          <a:p>
            <a:pPr hangingPunct="0"/>
            <a:r>
              <a:rPr lang="en-GB" sz="1600" dirty="0"/>
              <a:t> </a:t>
            </a:r>
          </a:p>
          <a:p>
            <a:r>
              <a:rPr lang="en-GB" sz="1600" dirty="0"/>
              <a:t>James Hammond, Tim Pagella, Simon Fraval , Jannike Wichern, Nils Teufel, Esther Kihoro, Mario Herrero,  Todd S. Rosenstock, and Mark T. van Wijk</a:t>
            </a:r>
            <a:endParaRPr lang="en-GB" sz="1600" dirty="0">
              <a:solidFill>
                <a:srgbClr val="FFFFFF"/>
              </a:solidFill>
            </a:endParaRPr>
          </a:p>
        </p:txBody>
      </p:sp>
      <p:sp>
        <p:nvSpPr>
          <p:cNvPr id="7" name="TextBox 6"/>
          <p:cNvSpPr txBox="1"/>
          <p:nvPr/>
        </p:nvSpPr>
        <p:spPr bwMode="auto">
          <a:xfrm>
            <a:off x="611560" y="1988840"/>
            <a:ext cx="6984776" cy="2123658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85000"/>
              </a:schemeClr>
            </a:solidFill>
          </a:ln>
          <a:extLst/>
        </p:spPr>
        <p:txBody>
          <a:bodyPr wrap="square" rtlCol="0">
            <a:spAutoFit/>
          </a:bodyPr>
          <a:lstStyle/>
          <a:p>
            <a:pPr hangingPunct="0"/>
            <a:r>
              <a:rPr lang="en-GB" dirty="0"/>
              <a:t>Intensifying Inequity? Gendered Trends in Intensification and Diversification of Farm Systems in East Africa</a:t>
            </a:r>
          </a:p>
          <a:p>
            <a:pPr hangingPunct="0"/>
            <a:r>
              <a:rPr lang="en-GB" sz="1600" dirty="0"/>
              <a:t> </a:t>
            </a:r>
          </a:p>
          <a:p>
            <a:r>
              <a:rPr lang="en-GB" sz="1600" dirty="0"/>
              <a:t>Katie Tavenner, Mark van Wijk, James Hammond, Nicoline </a:t>
            </a:r>
            <a:r>
              <a:rPr lang="en-GB" sz="1600" dirty="0" err="1"/>
              <a:t>deHaan</a:t>
            </a:r>
            <a:r>
              <a:rPr lang="en-GB" sz="1600" dirty="0"/>
              <a:t>, Isabelle Baltenweck, David Baines, Pietro </a:t>
            </a:r>
            <a:r>
              <a:rPr lang="en-GB" sz="1600" dirty="0" err="1"/>
              <a:t>Carpena</a:t>
            </a:r>
            <a:r>
              <a:rPr lang="en-GB" sz="1600" dirty="0"/>
              <a:t>, Tom </a:t>
            </a:r>
            <a:r>
              <a:rPr lang="en-GB" sz="1600" dirty="0" err="1"/>
              <a:t>Skirrow</a:t>
            </a:r>
            <a:r>
              <a:rPr lang="en-GB" sz="1600" dirty="0"/>
              <a:t>, Todd Rosenstock, Christine Lamanna, Mary </a:t>
            </a:r>
            <a:r>
              <a:rPr lang="en-GB" sz="1600" dirty="0" err="1"/>
              <a:t>Ng’endo</a:t>
            </a:r>
            <a:r>
              <a:rPr lang="en-GB" sz="1600" dirty="0"/>
              <a:t>, Sabrina Chesterman, Nictor Namoi, Lucas Manda, Nils Teufel, Esther Kihoro, Jacob van Etten, Jonathan Steinke</a:t>
            </a:r>
          </a:p>
          <a:p>
            <a:endParaRPr lang="en-GB" sz="1600" dirty="0">
              <a:solidFill>
                <a:srgbClr val="FFFFFF"/>
              </a:solidFill>
            </a:endParaRPr>
          </a:p>
        </p:txBody>
      </p:sp>
      <p:sp>
        <p:nvSpPr>
          <p:cNvPr id="8" name="TextBox 7"/>
          <p:cNvSpPr txBox="1"/>
          <p:nvPr/>
        </p:nvSpPr>
        <p:spPr bwMode="auto">
          <a:xfrm>
            <a:off x="1115616" y="2768148"/>
            <a:ext cx="6984776" cy="2893100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85000"/>
              </a:schemeClr>
            </a:solidFill>
          </a:ln>
          <a:extLst/>
        </p:spPr>
        <p:txBody>
          <a:bodyPr wrap="square" rtlCol="0">
            <a:spAutoFit/>
          </a:bodyPr>
          <a:lstStyle/>
          <a:p>
            <a:pPr hangingPunct="0"/>
            <a:r>
              <a:rPr lang="en-GB" dirty="0"/>
              <a:t>The nutritional gaps of rural households in East and West Africa: prevalence based on rapid indicators</a:t>
            </a:r>
          </a:p>
          <a:p>
            <a:pPr hangingPunct="0"/>
            <a:endParaRPr lang="en-GB" dirty="0"/>
          </a:p>
          <a:p>
            <a:pPr hangingPunct="0"/>
            <a:r>
              <a:rPr lang="en-GB" sz="1600" dirty="0"/>
              <a:t>Simon Fraval, James Hammond, Augustine Ayantunde, Imke de Boer, Jessica R. </a:t>
            </a:r>
            <a:r>
              <a:rPr lang="en-GB" sz="1600" dirty="0" err="1"/>
              <a:t>Bogard</a:t>
            </a:r>
            <a:r>
              <a:rPr lang="en-GB" sz="1600" dirty="0"/>
              <a:t>, David Baines, Caroline Bosire, Pietro </a:t>
            </a:r>
            <a:r>
              <a:rPr lang="en-GB" sz="1600" dirty="0" err="1"/>
              <a:t>Carpena</a:t>
            </a:r>
            <a:r>
              <a:rPr lang="en-GB" sz="1600" dirty="0"/>
              <a:t>, Sabrina Chesterman, Paul Dontsop, Jacob van Etten, Mario Herrero, Esther Kihoro, Christine Lamanna, Mats </a:t>
            </a:r>
            <a:r>
              <a:rPr lang="en-GB" sz="1600" dirty="0" err="1"/>
              <a:t>Lannerstad</a:t>
            </a:r>
            <a:r>
              <a:rPr lang="en-GB" sz="1600" dirty="0"/>
              <a:t>, Mary </a:t>
            </a:r>
            <a:r>
              <a:rPr lang="en-GB" sz="1600" dirty="0" err="1"/>
              <a:t>Ng’endo</a:t>
            </a:r>
            <a:r>
              <a:rPr lang="en-GB" sz="1600" dirty="0"/>
              <a:t>, Paulin Njingulula, Chris Okafor, Simon J. Oosting, Tim Pagella, James Rao, Todd Rosenstock, Tom </a:t>
            </a:r>
            <a:r>
              <a:rPr lang="en-GB" sz="1600" dirty="0" err="1"/>
              <a:t>Skirrow</a:t>
            </a:r>
            <a:r>
              <a:rPr lang="en-GB" sz="1600" dirty="0"/>
              <a:t>, Jonathan Steinke, Clare M. Stirling, Nils Teufel, Bernard Vanlauwe, Katarina </a:t>
            </a:r>
            <a:r>
              <a:rPr lang="en-GB" sz="1600" dirty="0" err="1"/>
              <a:t>Waha</a:t>
            </a:r>
            <a:r>
              <a:rPr lang="en-GB" sz="1600" dirty="0"/>
              <a:t>, Jannike Wichern, Viviane Yameogo, Mark T. van Wijk</a:t>
            </a:r>
          </a:p>
          <a:p>
            <a:endParaRPr lang="en-GB" sz="16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02858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7" grpId="0" animBg="1"/>
      <p:bldP spid="8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7" name="CustomShape 1"/>
          <p:cNvSpPr/>
          <p:nvPr/>
        </p:nvSpPr>
        <p:spPr>
          <a:xfrm>
            <a:off x="635796" y="65671"/>
            <a:ext cx="8184676" cy="97149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ctr"/>
          <a:lstStyle/>
          <a:p>
            <a:pPr algn="ctr"/>
            <a:r>
              <a:rPr lang="en-GB" sz="3991" b="1" spc="-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  <a:ea typeface="Droid Sans Fallback"/>
              </a:rPr>
              <a:t>From single site analyses to ‘global’ across site comparisons</a:t>
            </a:r>
            <a:endParaRPr lang="en-GB" sz="1633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348" name="Picture 7"/>
          <p:cNvPicPr/>
          <p:nvPr/>
        </p:nvPicPr>
        <p:blipFill>
          <a:blip r:embed="rId3"/>
          <a:stretch/>
        </p:blipFill>
        <p:spPr>
          <a:xfrm>
            <a:off x="9797" y="6054293"/>
            <a:ext cx="760864" cy="760864"/>
          </a:xfrm>
          <a:prstGeom prst="rect">
            <a:avLst/>
          </a:prstGeom>
          <a:ln>
            <a:noFill/>
          </a:ln>
        </p:spPr>
      </p:pic>
      <p:sp>
        <p:nvSpPr>
          <p:cNvPr id="2" name="TextBox 1"/>
          <p:cNvSpPr txBox="1"/>
          <p:nvPr/>
        </p:nvSpPr>
        <p:spPr bwMode="auto">
          <a:xfrm>
            <a:off x="179512" y="1268760"/>
            <a:ext cx="6984776" cy="1384995"/>
          </a:xfrm>
          <a:prstGeom prst="rect">
            <a:avLst/>
          </a:prstGeom>
          <a:noFill/>
          <a:ln w="9525">
            <a:solidFill>
              <a:schemeClr val="bg1">
                <a:lumMod val="85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 hangingPunct="0"/>
            <a:r>
              <a:rPr lang="en-GB" dirty="0"/>
              <a:t>Rapid pace of change for rural smallholders in East Africa: prosperity is driven by off farm income, in tandem with agricultural intensification</a:t>
            </a:r>
            <a:endParaRPr lang="en-GB" sz="1600" dirty="0"/>
          </a:p>
          <a:p>
            <a:pPr hangingPunct="0"/>
            <a:r>
              <a:rPr lang="en-GB" sz="1600" dirty="0"/>
              <a:t> </a:t>
            </a:r>
          </a:p>
          <a:p>
            <a:r>
              <a:rPr lang="en-GB" sz="1600" dirty="0"/>
              <a:t>James Hammond, Tim Pagella, Simon Fraval , Jannike Wichern, Nils Teufel, Esther Kihoro, Mario Herrero,  Todd S. Rosenstock, and Mark T. van Wijk</a:t>
            </a:r>
            <a:endParaRPr lang="en-GB" sz="1600" dirty="0">
              <a:solidFill>
                <a:srgbClr val="FFFFFF"/>
              </a:solidFill>
            </a:endParaRPr>
          </a:p>
        </p:txBody>
      </p:sp>
      <p:sp>
        <p:nvSpPr>
          <p:cNvPr id="7" name="TextBox 6"/>
          <p:cNvSpPr txBox="1"/>
          <p:nvPr/>
        </p:nvSpPr>
        <p:spPr bwMode="auto">
          <a:xfrm>
            <a:off x="611560" y="1988840"/>
            <a:ext cx="6984776" cy="2123658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85000"/>
              </a:schemeClr>
            </a:solidFill>
          </a:ln>
          <a:extLst/>
        </p:spPr>
        <p:txBody>
          <a:bodyPr wrap="square" rtlCol="0">
            <a:spAutoFit/>
          </a:bodyPr>
          <a:lstStyle/>
          <a:p>
            <a:pPr hangingPunct="0"/>
            <a:r>
              <a:rPr lang="en-GB" dirty="0"/>
              <a:t>Intensifying Inequity? Gendered Trends in Intensification and Diversification of Farm Systems in East Africa</a:t>
            </a:r>
          </a:p>
          <a:p>
            <a:pPr hangingPunct="0"/>
            <a:r>
              <a:rPr lang="en-GB" sz="1600" dirty="0"/>
              <a:t> </a:t>
            </a:r>
          </a:p>
          <a:p>
            <a:r>
              <a:rPr lang="en-GB" sz="1600" dirty="0"/>
              <a:t>Katie Tavenner, Mark van Wijk, James Hammond, Nicoline </a:t>
            </a:r>
            <a:r>
              <a:rPr lang="en-GB" sz="1600" dirty="0" err="1"/>
              <a:t>deHaan</a:t>
            </a:r>
            <a:r>
              <a:rPr lang="en-GB" sz="1600" dirty="0"/>
              <a:t>, Isabelle Baltenweck, David Baines, Pietro </a:t>
            </a:r>
            <a:r>
              <a:rPr lang="en-GB" sz="1600" dirty="0" err="1"/>
              <a:t>Carpena</a:t>
            </a:r>
            <a:r>
              <a:rPr lang="en-GB" sz="1600" dirty="0"/>
              <a:t>, Tom </a:t>
            </a:r>
            <a:r>
              <a:rPr lang="en-GB" sz="1600" dirty="0" err="1"/>
              <a:t>Skirrow</a:t>
            </a:r>
            <a:r>
              <a:rPr lang="en-GB" sz="1600" dirty="0"/>
              <a:t>, Todd Rosenstock, Christine Lamanna, Mary </a:t>
            </a:r>
            <a:r>
              <a:rPr lang="en-GB" sz="1600" dirty="0" err="1"/>
              <a:t>Ng’endo</a:t>
            </a:r>
            <a:r>
              <a:rPr lang="en-GB" sz="1600" dirty="0"/>
              <a:t>, Sabrina Chesterman, Nictor Namoi, Lucas Manda, Nils Teufel, Esther Kihoro, Jacob van Etten, Jonathan Steinke</a:t>
            </a:r>
          </a:p>
          <a:p>
            <a:endParaRPr lang="en-GB" sz="1600" dirty="0">
              <a:solidFill>
                <a:srgbClr val="FFFFFF"/>
              </a:solidFill>
            </a:endParaRPr>
          </a:p>
        </p:txBody>
      </p:sp>
      <p:sp>
        <p:nvSpPr>
          <p:cNvPr id="8" name="TextBox 7"/>
          <p:cNvSpPr txBox="1"/>
          <p:nvPr/>
        </p:nvSpPr>
        <p:spPr bwMode="auto">
          <a:xfrm>
            <a:off x="1115616" y="2768148"/>
            <a:ext cx="6984776" cy="2893100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85000"/>
              </a:schemeClr>
            </a:solidFill>
          </a:ln>
          <a:extLst/>
        </p:spPr>
        <p:txBody>
          <a:bodyPr wrap="square" rtlCol="0">
            <a:spAutoFit/>
          </a:bodyPr>
          <a:lstStyle/>
          <a:p>
            <a:pPr hangingPunct="0"/>
            <a:r>
              <a:rPr lang="en-GB" dirty="0"/>
              <a:t>The nutritional gaps of rural households in East and West Africa: prevalence based on rapid indicators</a:t>
            </a:r>
          </a:p>
          <a:p>
            <a:pPr hangingPunct="0"/>
            <a:endParaRPr lang="en-GB" dirty="0"/>
          </a:p>
          <a:p>
            <a:pPr hangingPunct="0"/>
            <a:r>
              <a:rPr lang="en-GB" sz="1600" dirty="0"/>
              <a:t>Simon Fraval, James Hammond, Augustine Ayantunde, Imke de Boer, Jessica R. </a:t>
            </a:r>
            <a:r>
              <a:rPr lang="en-GB" sz="1600" dirty="0" err="1"/>
              <a:t>Bogard</a:t>
            </a:r>
            <a:r>
              <a:rPr lang="en-GB" sz="1600" dirty="0"/>
              <a:t>, David Baines, Caroline Bosire, Pietro </a:t>
            </a:r>
            <a:r>
              <a:rPr lang="en-GB" sz="1600" dirty="0" err="1"/>
              <a:t>Carpena</a:t>
            </a:r>
            <a:r>
              <a:rPr lang="en-GB" sz="1600" dirty="0"/>
              <a:t>, Sabrina Chesterman, Paul Dontsop, Jacob van Etten, Mario Herrero, Esther Kihoro, Christine Lamanna, Mats </a:t>
            </a:r>
            <a:r>
              <a:rPr lang="en-GB" sz="1600" dirty="0" err="1"/>
              <a:t>Lannerstad</a:t>
            </a:r>
            <a:r>
              <a:rPr lang="en-GB" sz="1600" dirty="0"/>
              <a:t>, Mary </a:t>
            </a:r>
            <a:r>
              <a:rPr lang="en-GB" sz="1600" dirty="0" err="1"/>
              <a:t>Ng’endo</a:t>
            </a:r>
            <a:r>
              <a:rPr lang="en-GB" sz="1600" dirty="0"/>
              <a:t>, Paulin Njingulula, Chris Okafor, Simon J. Oosting, Tim Pagella, James Rao, Todd Rosenstock, Tom </a:t>
            </a:r>
            <a:r>
              <a:rPr lang="en-GB" sz="1600" dirty="0" err="1"/>
              <a:t>Skirrow</a:t>
            </a:r>
            <a:r>
              <a:rPr lang="en-GB" sz="1600" dirty="0"/>
              <a:t>, Jonathan Steinke, Clare M. Stirling, Nils Teufel, Bernard Vanlauwe, Katarina </a:t>
            </a:r>
            <a:r>
              <a:rPr lang="en-GB" sz="1600" dirty="0" err="1"/>
              <a:t>Waha</a:t>
            </a:r>
            <a:r>
              <a:rPr lang="en-GB" sz="1600" dirty="0"/>
              <a:t>, Jannike Wichern, Viviane Yameogo, Mark T. van Wijk</a:t>
            </a:r>
          </a:p>
          <a:p>
            <a:endParaRPr lang="en-GB" sz="1600" dirty="0">
              <a:solidFill>
                <a:srgbClr val="FFFFFF"/>
              </a:solidFill>
            </a:endParaRPr>
          </a:p>
        </p:txBody>
      </p:sp>
      <p:sp>
        <p:nvSpPr>
          <p:cNvPr id="10" name="TextBox 9"/>
          <p:cNvSpPr txBox="1"/>
          <p:nvPr/>
        </p:nvSpPr>
        <p:spPr bwMode="auto">
          <a:xfrm>
            <a:off x="1619672" y="3632244"/>
            <a:ext cx="6984776" cy="2646878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85000"/>
              </a:schemeClr>
            </a:solidFill>
          </a:ln>
          <a:extLst/>
        </p:spPr>
        <p:txBody>
          <a:bodyPr wrap="square" rtlCol="0">
            <a:spAutoFit/>
          </a:bodyPr>
          <a:lstStyle/>
          <a:p>
            <a:pPr hangingPunct="0"/>
            <a:r>
              <a:rPr lang="en-GB" dirty="0"/>
              <a:t>The where, what, how and for whom of the production diversity – dietary diversity relation</a:t>
            </a:r>
          </a:p>
          <a:p>
            <a:pPr hangingPunct="0"/>
            <a:endParaRPr lang="en-GB" dirty="0"/>
          </a:p>
          <a:p>
            <a:pPr hangingPunct="0"/>
            <a:r>
              <a:rPr lang="en-GB" sz="1600" dirty="0"/>
              <a:t>James Hammond, Simon Fraval, Augustine Ayantunde, Imke de Boer, Jessica R. </a:t>
            </a:r>
            <a:r>
              <a:rPr lang="en-GB" sz="1600" dirty="0" err="1"/>
              <a:t>Bogard</a:t>
            </a:r>
            <a:r>
              <a:rPr lang="en-GB" sz="1600" dirty="0"/>
              <a:t>, David Baines, Caroline Bosire, Pietro </a:t>
            </a:r>
            <a:r>
              <a:rPr lang="en-GB" sz="1600" dirty="0" err="1"/>
              <a:t>Carpena</a:t>
            </a:r>
            <a:r>
              <a:rPr lang="en-GB" sz="1600" dirty="0"/>
              <a:t>, Sabrina Chesterman, Paul Dontsop, Jacob van Etten, Mario Herrero, Esther Kihoro, Christine Lamanna, Mats </a:t>
            </a:r>
            <a:r>
              <a:rPr lang="en-GB" sz="1600" dirty="0" err="1"/>
              <a:t>Lannerstad</a:t>
            </a:r>
            <a:r>
              <a:rPr lang="en-GB" sz="1600" dirty="0"/>
              <a:t>, Mary </a:t>
            </a:r>
            <a:r>
              <a:rPr lang="en-GB" sz="1600" dirty="0" err="1"/>
              <a:t>Ng’endo</a:t>
            </a:r>
            <a:r>
              <a:rPr lang="en-GB" sz="1600" dirty="0"/>
              <a:t>, Paulin Njingulula, Chris Okafor, Simon J. Oosting, Tim Pagella, James Rao, Todd Rosenstock, Tom </a:t>
            </a:r>
            <a:r>
              <a:rPr lang="en-GB" sz="1600" dirty="0" err="1"/>
              <a:t>Skirrow</a:t>
            </a:r>
            <a:r>
              <a:rPr lang="en-GB" sz="1600" dirty="0"/>
              <a:t>, Jonathan Steinke, Clare M. Stirling, Nils Teufel, Bernard Vanlauwe, Katarina </a:t>
            </a:r>
            <a:r>
              <a:rPr lang="en-GB" sz="1600" dirty="0" err="1"/>
              <a:t>Waha</a:t>
            </a:r>
            <a:r>
              <a:rPr lang="en-GB" sz="1600" dirty="0"/>
              <a:t>, Jannike Wichern, Viviane Yameogo, Mark T. van Wijk</a:t>
            </a:r>
            <a:r>
              <a:rPr lang="en-GB" sz="1600" dirty="0">
                <a:solidFill>
                  <a:srgbClr val="FFFFFF"/>
                </a:solidFill>
              </a:rPr>
              <a:t>, Mark van Wijk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27728713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7" grpId="0" animBg="1"/>
      <p:bldP spid="8" grpId="0" animBg="1"/>
      <p:bldP spid="10" grpId="0" animBg="1"/>
    </p:bldLst>
  </p:timing>
</p:sld>
</file>

<file path=ppt/theme/theme1.xml><?xml version="1.0" encoding="utf-8"?>
<a:theme xmlns:a="http://schemas.openxmlformats.org/drawingml/2006/main" name="ilri_powerpoint_template_Feb2013">
  <a:themeElements>
    <a:clrScheme name="Custom 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762123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 bwMode="auto">
        <a:noFill/>
        <a:ln>
          <a:noFill/>
        </a:ln>
        <a:extLst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91240B29-F687-4F45-9708-019B960494DF}">
            <a14:hiddenLine xmlns:a14="http://schemas.microsoft.com/office/drawing/2010/main" w="9525">
              <a:solidFill>
                <a:srgbClr val="000000"/>
              </a:solidFill>
              <a:miter lim="800000"/>
              <a:headEnd/>
              <a:tailEnd/>
            </a14:hiddenLine>
          </a:ext>
        </a:extLst>
      </a:spPr>
      <a:bodyPr>
        <a:spAutoFit/>
      </a:bodyPr>
      <a:lstStyle>
        <a:defPPr algn="ctr">
          <a:lnSpc>
            <a:spcPts val="3200"/>
          </a:lnSpc>
          <a:defRPr sz="3000" dirty="0" smtClean="0">
            <a:solidFill>
              <a:srgbClr val="FFFFFF"/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1" id="{D657C7C5-6068-4F8F-A213-8779461531B9}" vid="{69500791-311C-46AE-98B7-67BB1C7A39D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89151CC3285AB44A726E4FF20DF659B" ma:contentTypeVersion="2" ma:contentTypeDescription="Create a new document." ma:contentTypeScope="" ma:versionID="fca73bb26319a383f0ca6a4bffdc501e">
  <xsd:schema xmlns:xsd="http://www.w3.org/2001/XMLSchema" xmlns:xs="http://www.w3.org/2001/XMLSchema" xmlns:p="http://schemas.microsoft.com/office/2006/metadata/properties" xmlns:ns2="9f5e9607-a28b-487e-b093-da60e75ee109" targetNamespace="http://schemas.microsoft.com/office/2006/metadata/properties" ma:root="true" ma:fieldsID="eff026812a92945e04c02a7a0b9b476f" ns2:_="">
    <xsd:import namespace="9f5e9607-a28b-487e-b093-da60e75ee109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f5e9607-a28b-487e-b093-da60e75ee109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9CD979DA-C907-47EF-9F2B-3EEC14230EED}">
  <ds:schemaRefs>
    <ds:schemaRef ds:uri="http://www.w3.org/XML/1998/namespace"/>
    <ds:schemaRef ds:uri="http://purl.org/dc/elements/1.1/"/>
    <ds:schemaRef ds:uri="http://schemas.microsoft.com/office/infopath/2007/PartnerControls"/>
    <ds:schemaRef ds:uri="http://schemas.microsoft.com/office/2006/metadata/properties"/>
    <ds:schemaRef ds:uri="http://schemas.microsoft.com/office/2006/documentManagement/types"/>
    <ds:schemaRef ds:uri="9f5e9607-a28b-487e-b093-da60e75ee109"/>
    <ds:schemaRef ds:uri="http://purl.org/dc/terms/"/>
    <ds:schemaRef ds:uri="http://purl.org/dc/dcmitype/"/>
    <ds:schemaRef ds:uri="http://schemas.openxmlformats.org/package/2006/metadata/core-properties"/>
  </ds:schemaRefs>
</ds:datastoreItem>
</file>

<file path=customXml/itemProps2.xml><?xml version="1.0" encoding="utf-8"?>
<ds:datastoreItem xmlns:ds="http://schemas.openxmlformats.org/officeDocument/2006/customXml" ds:itemID="{133D44FD-ABE2-45CA-990B-E55889CCA812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89DDF020-5A75-401C-9581-87F1F240C52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f5e9607-a28b-487e-b093-da60e75ee10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ilri_powerpoint_template</Template>
  <TotalTime>13428</TotalTime>
  <Words>1238</Words>
  <Application>Microsoft Office PowerPoint</Application>
  <PresentationFormat>On-screen Show (4:3)</PresentationFormat>
  <Paragraphs>126</Paragraphs>
  <Slides>11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8" baseType="lpstr">
      <vt:lpstr>Arial</vt:lpstr>
      <vt:lpstr>Calibri</vt:lpstr>
      <vt:lpstr>Droid Sans Fallback</vt:lpstr>
      <vt:lpstr>Times New Roman</vt:lpstr>
      <vt:lpstr>Verdana</vt:lpstr>
      <vt:lpstr>Wingdings</vt:lpstr>
      <vt:lpstr>ilri_powerpoint_template_Feb2013</vt:lpstr>
      <vt:lpstr>PowerPoint Presentation</vt:lpstr>
      <vt:lpstr>We make use of the advantages of digital collection tools in order to (Rural Household Multiple Indicator Survey)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Tarawali, Shirley (ILRI)</dc:creator>
  <cp:lastModifiedBy>Ballantyne, Peter (ILRI)</cp:lastModifiedBy>
  <cp:revision>157</cp:revision>
  <dcterms:created xsi:type="dcterms:W3CDTF">2016-10-11T12:53:26Z</dcterms:created>
  <dcterms:modified xsi:type="dcterms:W3CDTF">2018-10-05T05:27:12Z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0x010100289151CC3285AB44A726E4FF20DF659B</vt:lpwstr>
  </property>
  <property fmtid="{D5CDD505-2E9C-101B-9397-08002B2CF9AE}" pid="3" name="NXPowerLiteLastOptimized">
    <vt:lpwstr>785356</vt:lpwstr>
  </property>
  <property fmtid="{D5CDD505-2E9C-101B-9397-08002B2CF9AE}" pid="4" name="NXPowerLiteSettings">
    <vt:lpwstr>C7000400038000</vt:lpwstr>
  </property>
  <property fmtid="{D5CDD505-2E9C-101B-9397-08002B2CF9AE}" pid="5" name="NXPowerLiteVersion">
    <vt:lpwstr>D7.1.2</vt:lpwstr>
  </property>
</Properties>
</file>