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1" r:id="rId1"/>
    <p:sldMasterId id="2147483648" r:id="rId2"/>
  </p:sldMasterIdLst>
  <p:notesMasterIdLst>
    <p:notesMasterId r:id="rId20"/>
  </p:notesMasterIdLst>
  <p:sldIdLst>
    <p:sldId id="937" r:id="rId3"/>
    <p:sldId id="995" r:id="rId4"/>
    <p:sldId id="716" r:id="rId5"/>
    <p:sldId id="717" r:id="rId6"/>
    <p:sldId id="1020" r:id="rId7"/>
    <p:sldId id="1024" r:id="rId8"/>
    <p:sldId id="1021" r:id="rId9"/>
    <p:sldId id="1026" r:id="rId10"/>
    <p:sldId id="1022" r:id="rId11"/>
    <p:sldId id="922" r:id="rId12"/>
    <p:sldId id="718" r:id="rId13"/>
    <p:sldId id="1018" r:id="rId14"/>
    <p:sldId id="1025" r:id="rId15"/>
    <p:sldId id="1027" r:id="rId16"/>
    <p:sldId id="983" r:id="rId17"/>
    <p:sldId id="283" r:id="rId18"/>
    <p:sldId id="1028" r:id="rId19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A8A4"/>
    <a:srgbClr val="15B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3"/>
  </p:normalViewPr>
  <p:slideViewPr>
    <p:cSldViewPr snapToGrid="0" snapToObjects="1">
      <p:cViewPr varScale="1">
        <p:scale>
          <a:sx n="102" d="100"/>
          <a:sy n="102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1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>
                <a:solidFill>
                  <a:schemeClr val="tx1"/>
                </a:solidFill>
              </a:rPr>
              <a:t>Global Distribution</a:t>
            </a:r>
            <a:r>
              <a:rPr lang="en-GB" baseline="0" dirty="0">
                <a:solidFill>
                  <a:schemeClr val="tx1"/>
                </a:solidFill>
              </a:rPr>
              <a:t> of </a:t>
            </a:r>
            <a:r>
              <a:rPr lang="en-GB" dirty="0">
                <a:solidFill>
                  <a:schemeClr val="tx1"/>
                </a:solidFill>
              </a:rPr>
              <a:t>Animal Biomass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7369-4940-AEEF-BEBE4F6FEFFE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5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5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5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5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7369-4940-AEEF-BEBE4F6FEFFE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4"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4"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4"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4"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7369-4940-AEEF-BEBE4F6FEFFE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6">
                      <a:lumMod val="6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6">
                      <a:lumMod val="6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6">
                    <a:lumMod val="60000"/>
                    <a:shade val="95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7369-4940-AEEF-BEBE4F6FEFF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Sheet1!$A$8:$A$11</c:f>
              <c:strCache>
                <c:ptCount val="4"/>
                <c:pt idx="0">
                  <c:v>Africa</c:v>
                </c:pt>
                <c:pt idx="1">
                  <c:v>America</c:v>
                </c:pt>
                <c:pt idx="2">
                  <c:v>Asia and Oceania</c:v>
                </c:pt>
                <c:pt idx="3">
                  <c:v>Europe</c:v>
                </c:pt>
              </c:strCache>
            </c:strRef>
          </c:cat>
          <c:val>
            <c:numRef>
              <c:f>Sheet1!$B$8:$B$11</c:f>
              <c:numCache>
                <c:formatCode>General</c:formatCode>
                <c:ptCount val="4"/>
                <c:pt idx="0">
                  <c:v>10</c:v>
                </c:pt>
                <c:pt idx="1">
                  <c:v>38</c:v>
                </c:pt>
                <c:pt idx="2">
                  <c:v>36</c:v>
                </c:pt>
                <c:pt idx="3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369-4940-AEEF-BEBE4F6FEFFE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i="1" dirty="0"/>
              <a:t>E.</a:t>
            </a:r>
            <a:r>
              <a:rPr lang="en-GB" i="1" baseline="0" dirty="0"/>
              <a:t> c</a:t>
            </a:r>
            <a:r>
              <a:rPr lang="en-GB" i="1" dirty="0"/>
              <a:t>oli </a:t>
            </a:r>
            <a:r>
              <a:rPr lang="en-GB" dirty="0" err="1"/>
              <a:t>Susceptibility_Ruminants_Ethiopia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Sheet2!$B$14</c:f>
              <c:strCache>
                <c:ptCount val="1"/>
                <c:pt idx="0">
                  <c:v>Resistance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Sheet2!$A$15:$A$22</c:f>
              <c:strCache>
                <c:ptCount val="8"/>
                <c:pt idx="0">
                  <c:v>TMP</c:v>
                </c:pt>
                <c:pt idx="1">
                  <c:v>AML</c:v>
                </c:pt>
                <c:pt idx="2">
                  <c:v>GEN</c:v>
                </c:pt>
                <c:pt idx="3">
                  <c:v>TET</c:v>
                </c:pt>
                <c:pt idx="4">
                  <c:v>CIP</c:v>
                </c:pt>
                <c:pt idx="5">
                  <c:v>SXT</c:v>
                </c:pt>
                <c:pt idx="6">
                  <c:v>CHL</c:v>
                </c:pt>
                <c:pt idx="7">
                  <c:v>CTX</c:v>
                </c:pt>
              </c:strCache>
            </c:strRef>
          </c:cat>
          <c:val>
            <c:numRef>
              <c:f>Sheet2!$B$15:$B$22</c:f>
              <c:numCache>
                <c:formatCode>General</c:formatCode>
                <c:ptCount val="8"/>
                <c:pt idx="0">
                  <c:v>5</c:v>
                </c:pt>
                <c:pt idx="1">
                  <c:v>5</c:v>
                </c:pt>
                <c:pt idx="2">
                  <c:v>1</c:v>
                </c:pt>
                <c:pt idx="3">
                  <c:v>7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60F-5340-9191-B00F054542F1}"/>
            </c:ext>
          </c:extLst>
        </c:ser>
        <c:ser>
          <c:idx val="1"/>
          <c:order val="1"/>
          <c:tx>
            <c:strRef>
              <c:f>Sheet2!$C$14</c:f>
              <c:strCache>
                <c:ptCount val="1"/>
                <c:pt idx="0">
                  <c:v>Susceptible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Sheet2!$A$15:$A$22</c:f>
              <c:strCache>
                <c:ptCount val="8"/>
                <c:pt idx="0">
                  <c:v>TMP</c:v>
                </c:pt>
                <c:pt idx="1">
                  <c:v>AML</c:v>
                </c:pt>
                <c:pt idx="2">
                  <c:v>GEN</c:v>
                </c:pt>
                <c:pt idx="3">
                  <c:v>TET</c:v>
                </c:pt>
                <c:pt idx="4">
                  <c:v>CIP</c:v>
                </c:pt>
                <c:pt idx="5">
                  <c:v>SXT</c:v>
                </c:pt>
                <c:pt idx="6">
                  <c:v>CHL</c:v>
                </c:pt>
                <c:pt idx="7">
                  <c:v>CTX</c:v>
                </c:pt>
              </c:strCache>
            </c:strRef>
          </c:cat>
          <c:val>
            <c:numRef>
              <c:f>Sheet2!$C$15:$C$22</c:f>
              <c:numCache>
                <c:formatCode>General</c:formatCode>
                <c:ptCount val="8"/>
                <c:pt idx="0">
                  <c:v>95</c:v>
                </c:pt>
                <c:pt idx="1">
                  <c:v>95</c:v>
                </c:pt>
                <c:pt idx="2">
                  <c:v>99</c:v>
                </c:pt>
                <c:pt idx="3">
                  <c:v>93</c:v>
                </c:pt>
                <c:pt idx="4">
                  <c:v>98</c:v>
                </c:pt>
                <c:pt idx="5">
                  <c:v>97</c:v>
                </c:pt>
                <c:pt idx="6">
                  <c:v>98</c:v>
                </c:pt>
                <c:pt idx="7">
                  <c:v>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60F-5340-9191-B00F054542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259906688"/>
        <c:axId val="1266604992"/>
      </c:barChart>
      <c:catAx>
        <c:axId val="125990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6604992"/>
        <c:crosses val="autoZero"/>
        <c:auto val="1"/>
        <c:lblAlgn val="ctr"/>
        <c:lblOffset val="100"/>
        <c:noMultiLvlLbl val="0"/>
      </c:catAx>
      <c:valAx>
        <c:axId val="1266604992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9906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b="0" i="1" baseline="0" dirty="0">
                <a:effectLst/>
              </a:rPr>
              <a:t>E.coli </a:t>
            </a:r>
            <a:r>
              <a:rPr lang="en-GB" sz="2400" b="0" i="0" baseline="0" dirty="0">
                <a:effectLst/>
              </a:rPr>
              <a:t> </a:t>
            </a:r>
            <a:r>
              <a:rPr lang="en-GB" sz="2400" b="0" i="0" baseline="0" dirty="0" err="1">
                <a:effectLst/>
              </a:rPr>
              <a:t>susceptibility_poultry_clinical_Uganda</a:t>
            </a:r>
            <a:endParaRPr lang="en-DK" sz="2400" dirty="0">
              <a:effectLst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Sheet6!$B$1</c:f>
              <c:strCache>
                <c:ptCount val="1"/>
                <c:pt idx="0">
                  <c:v>Resistance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Sheet6!$A$2:$A$8</c:f>
              <c:strCache>
                <c:ptCount val="7"/>
                <c:pt idx="0">
                  <c:v>GEN</c:v>
                </c:pt>
                <c:pt idx="1">
                  <c:v>TET</c:v>
                </c:pt>
                <c:pt idx="2">
                  <c:v>CIP</c:v>
                </c:pt>
                <c:pt idx="3">
                  <c:v>SUL</c:v>
                </c:pt>
                <c:pt idx="4">
                  <c:v>CHL</c:v>
                </c:pt>
                <c:pt idx="5">
                  <c:v>CTX</c:v>
                </c:pt>
                <c:pt idx="6">
                  <c:v>TMP</c:v>
                </c:pt>
              </c:strCache>
            </c:strRef>
          </c:cat>
          <c:val>
            <c:numRef>
              <c:f>Sheet6!$B$2:$B$8</c:f>
              <c:numCache>
                <c:formatCode>General</c:formatCode>
                <c:ptCount val="7"/>
                <c:pt idx="0">
                  <c:v>23</c:v>
                </c:pt>
                <c:pt idx="1">
                  <c:v>87</c:v>
                </c:pt>
                <c:pt idx="2">
                  <c:v>36</c:v>
                </c:pt>
                <c:pt idx="3">
                  <c:v>97</c:v>
                </c:pt>
                <c:pt idx="4">
                  <c:v>28</c:v>
                </c:pt>
                <c:pt idx="5">
                  <c:v>20</c:v>
                </c:pt>
                <c:pt idx="6">
                  <c:v>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AB-C545-BE61-69809BF19761}"/>
            </c:ext>
          </c:extLst>
        </c:ser>
        <c:ser>
          <c:idx val="1"/>
          <c:order val="1"/>
          <c:tx>
            <c:strRef>
              <c:f>Sheet6!$C$1</c:f>
              <c:strCache>
                <c:ptCount val="1"/>
                <c:pt idx="0">
                  <c:v>Susceptible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Sheet6!$A$2:$A$8</c:f>
              <c:strCache>
                <c:ptCount val="7"/>
                <c:pt idx="0">
                  <c:v>GEN</c:v>
                </c:pt>
                <c:pt idx="1">
                  <c:v>TET</c:v>
                </c:pt>
                <c:pt idx="2">
                  <c:v>CIP</c:v>
                </c:pt>
                <c:pt idx="3">
                  <c:v>SUL</c:v>
                </c:pt>
                <c:pt idx="4">
                  <c:v>CHL</c:v>
                </c:pt>
                <c:pt idx="5">
                  <c:v>CTX</c:v>
                </c:pt>
                <c:pt idx="6">
                  <c:v>TMP</c:v>
                </c:pt>
              </c:strCache>
            </c:strRef>
          </c:cat>
          <c:val>
            <c:numRef>
              <c:f>Sheet6!$C$2:$C$8</c:f>
              <c:numCache>
                <c:formatCode>General</c:formatCode>
                <c:ptCount val="7"/>
                <c:pt idx="0">
                  <c:v>77</c:v>
                </c:pt>
                <c:pt idx="1">
                  <c:v>13</c:v>
                </c:pt>
                <c:pt idx="2">
                  <c:v>64</c:v>
                </c:pt>
                <c:pt idx="3">
                  <c:v>3</c:v>
                </c:pt>
                <c:pt idx="4">
                  <c:v>72</c:v>
                </c:pt>
                <c:pt idx="5">
                  <c:v>80</c:v>
                </c:pt>
                <c:pt idx="6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FAB-C545-BE61-69809BF197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66232656"/>
        <c:axId val="1270094368"/>
      </c:barChart>
      <c:catAx>
        <c:axId val="766232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0094368"/>
        <c:crosses val="autoZero"/>
        <c:auto val="1"/>
        <c:lblAlgn val="ctr"/>
        <c:lblOffset val="100"/>
        <c:noMultiLvlLbl val="0"/>
      </c:catAx>
      <c:valAx>
        <c:axId val="1270094368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66232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400" i="1" dirty="0"/>
              <a:t>E. coli</a:t>
            </a:r>
            <a:r>
              <a:rPr lang="en-GB" sz="2400" i="1" baseline="0" dirty="0"/>
              <a:t> </a:t>
            </a:r>
            <a:r>
              <a:rPr lang="en-GB" sz="2400" i="0" baseline="0" dirty="0" err="1"/>
              <a:t>s</a:t>
            </a:r>
            <a:r>
              <a:rPr lang="en-GB" sz="2400" i="0" dirty="0" err="1"/>
              <a:t>usceptibility</a:t>
            </a:r>
            <a:r>
              <a:rPr lang="en-GB" sz="2400" dirty="0" err="1"/>
              <a:t>_Poultry_Bangladesh</a:t>
            </a:r>
            <a:endParaRPr lang="en-GB" sz="24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Sheet3!$B$17</c:f>
              <c:strCache>
                <c:ptCount val="1"/>
                <c:pt idx="0">
                  <c:v>Resistance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Sheet3!$A$18:$A$24</c:f>
              <c:strCache>
                <c:ptCount val="7"/>
                <c:pt idx="0">
                  <c:v>GEN</c:v>
                </c:pt>
                <c:pt idx="1">
                  <c:v>TET</c:v>
                </c:pt>
                <c:pt idx="2">
                  <c:v>CIP</c:v>
                </c:pt>
                <c:pt idx="3">
                  <c:v>SUL</c:v>
                </c:pt>
                <c:pt idx="4">
                  <c:v>CHL</c:v>
                </c:pt>
                <c:pt idx="5">
                  <c:v>CTX</c:v>
                </c:pt>
                <c:pt idx="6">
                  <c:v>TMP</c:v>
                </c:pt>
              </c:strCache>
            </c:strRef>
          </c:cat>
          <c:val>
            <c:numRef>
              <c:f>Sheet3!$B$18:$B$24</c:f>
              <c:numCache>
                <c:formatCode>General</c:formatCode>
                <c:ptCount val="7"/>
                <c:pt idx="0">
                  <c:v>53</c:v>
                </c:pt>
                <c:pt idx="1">
                  <c:v>100</c:v>
                </c:pt>
                <c:pt idx="2">
                  <c:v>74</c:v>
                </c:pt>
                <c:pt idx="3">
                  <c:v>97</c:v>
                </c:pt>
                <c:pt idx="4">
                  <c:v>68</c:v>
                </c:pt>
                <c:pt idx="5">
                  <c:v>11</c:v>
                </c:pt>
                <c:pt idx="6">
                  <c:v>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FDD-D14A-814E-ED28CF850B96}"/>
            </c:ext>
          </c:extLst>
        </c:ser>
        <c:ser>
          <c:idx val="1"/>
          <c:order val="1"/>
          <c:tx>
            <c:strRef>
              <c:f>Sheet3!$C$17</c:f>
              <c:strCache>
                <c:ptCount val="1"/>
                <c:pt idx="0">
                  <c:v>Susceptible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strRef>
              <c:f>Sheet3!$A$18:$A$24</c:f>
              <c:strCache>
                <c:ptCount val="7"/>
                <c:pt idx="0">
                  <c:v>GEN</c:v>
                </c:pt>
                <c:pt idx="1">
                  <c:v>TET</c:v>
                </c:pt>
                <c:pt idx="2">
                  <c:v>CIP</c:v>
                </c:pt>
                <c:pt idx="3">
                  <c:v>SUL</c:v>
                </c:pt>
                <c:pt idx="4">
                  <c:v>CHL</c:v>
                </c:pt>
                <c:pt idx="5">
                  <c:v>CTX</c:v>
                </c:pt>
                <c:pt idx="6">
                  <c:v>TMP</c:v>
                </c:pt>
              </c:strCache>
            </c:strRef>
          </c:cat>
          <c:val>
            <c:numRef>
              <c:f>Sheet3!$C$18:$C$24</c:f>
              <c:numCache>
                <c:formatCode>General</c:formatCode>
                <c:ptCount val="7"/>
                <c:pt idx="0">
                  <c:v>47</c:v>
                </c:pt>
                <c:pt idx="1">
                  <c:v>0</c:v>
                </c:pt>
                <c:pt idx="2">
                  <c:v>26</c:v>
                </c:pt>
                <c:pt idx="3">
                  <c:v>3</c:v>
                </c:pt>
                <c:pt idx="4">
                  <c:v>32</c:v>
                </c:pt>
                <c:pt idx="5">
                  <c:v>89</c:v>
                </c:pt>
                <c:pt idx="6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FDD-D14A-814E-ED28CF850B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94902912"/>
        <c:axId val="1495067120"/>
      </c:barChart>
      <c:catAx>
        <c:axId val="1494902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5067120"/>
        <c:crosses val="autoZero"/>
        <c:auto val="1"/>
        <c:lblAlgn val="ctr"/>
        <c:lblOffset val="100"/>
        <c:noMultiLvlLbl val="0"/>
      </c:catAx>
      <c:valAx>
        <c:axId val="1495067120"/>
        <c:scaling>
          <c:orientation val="minMax"/>
          <c:max val="10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94902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4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/>
    <cs:fillRef idx="2">
      <cs:styleClr val="auto"/>
    </cs:fillRef>
    <cs:effectRef idx="1"/>
    <cs:fontRef idx="minor">
      <a:schemeClr val="dk1"/>
    </cs:fontRef>
    <cs:spPr/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AF2AAC-BF7C-4C02-B30F-475A6D50B541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6A41C810-B90C-4767-A654-6FAD296AA74A}">
      <dgm:prSet phldrT="[Text]" custT="1"/>
      <dgm:spPr/>
      <dgm:t>
        <a:bodyPr anchor="t"/>
        <a:lstStyle/>
        <a:p>
          <a:r>
            <a:rPr lang="en-US" sz="3200" dirty="0"/>
            <a:t>Humans</a:t>
          </a:r>
        </a:p>
      </dgm:t>
    </dgm:pt>
    <dgm:pt modelId="{C4EF069C-A0DB-4C42-AF19-FF81281654D7}" type="parTrans" cxnId="{C27C0497-1BA6-4A11-822B-EBEE274E8B95}">
      <dgm:prSet/>
      <dgm:spPr/>
      <dgm:t>
        <a:bodyPr/>
        <a:lstStyle/>
        <a:p>
          <a:endParaRPr lang="en-US" sz="3200"/>
        </a:p>
      </dgm:t>
    </dgm:pt>
    <dgm:pt modelId="{0C0DE3CD-1C61-4DA3-871B-F0EDD64A4551}" type="sibTrans" cxnId="{C27C0497-1BA6-4A11-822B-EBEE274E8B95}">
      <dgm:prSet/>
      <dgm:spPr/>
      <dgm:t>
        <a:bodyPr/>
        <a:lstStyle/>
        <a:p>
          <a:endParaRPr lang="en-US" sz="3200"/>
        </a:p>
      </dgm:t>
    </dgm:pt>
    <dgm:pt modelId="{3584FAAD-BA8D-4DC5-94A8-1DFE11DBCF9B}">
      <dgm:prSet phldrT="[Text]" custT="1"/>
      <dgm:spPr/>
      <dgm:t>
        <a:bodyPr anchor="b"/>
        <a:lstStyle/>
        <a:p>
          <a:r>
            <a:rPr lang="en-US" sz="3200" dirty="0"/>
            <a:t>Environment</a:t>
          </a:r>
        </a:p>
      </dgm:t>
    </dgm:pt>
    <dgm:pt modelId="{95D03D0A-E68E-4520-BB37-9549CA6AF707}" type="parTrans" cxnId="{15BDC37B-F2F7-4834-AC5E-31E18A9A415E}">
      <dgm:prSet/>
      <dgm:spPr/>
      <dgm:t>
        <a:bodyPr/>
        <a:lstStyle/>
        <a:p>
          <a:endParaRPr lang="en-US" sz="3200"/>
        </a:p>
      </dgm:t>
    </dgm:pt>
    <dgm:pt modelId="{5AAF42AF-E8A6-4B8F-A5E9-6197445B916E}" type="sibTrans" cxnId="{15BDC37B-F2F7-4834-AC5E-31E18A9A415E}">
      <dgm:prSet/>
      <dgm:spPr/>
      <dgm:t>
        <a:bodyPr/>
        <a:lstStyle/>
        <a:p>
          <a:endParaRPr lang="en-US" sz="3200"/>
        </a:p>
      </dgm:t>
    </dgm:pt>
    <dgm:pt modelId="{4471A678-58A8-41B5-AF40-45F43971DFCE}">
      <dgm:prSet phldrT="[Text]" custT="1"/>
      <dgm:spPr/>
      <dgm:t>
        <a:bodyPr anchor="b"/>
        <a:lstStyle/>
        <a:p>
          <a:r>
            <a:rPr lang="en-US" sz="3200" dirty="0"/>
            <a:t>Animals</a:t>
          </a:r>
        </a:p>
      </dgm:t>
    </dgm:pt>
    <dgm:pt modelId="{2F0DB6BC-6AB6-4C0F-8117-C0C250002F84}" type="parTrans" cxnId="{6757F606-ECCD-46F5-BFE5-27F6225BF77F}">
      <dgm:prSet/>
      <dgm:spPr/>
      <dgm:t>
        <a:bodyPr/>
        <a:lstStyle/>
        <a:p>
          <a:endParaRPr lang="en-US" sz="3200"/>
        </a:p>
      </dgm:t>
    </dgm:pt>
    <dgm:pt modelId="{A0833175-AF9F-49D9-BD35-3B18C0C6F69F}" type="sibTrans" cxnId="{6757F606-ECCD-46F5-BFE5-27F6225BF77F}">
      <dgm:prSet/>
      <dgm:spPr/>
      <dgm:t>
        <a:bodyPr/>
        <a:lstStyle/>
        <a:p>
          <a:endParaRPr lang="en-US" sz="3200"/>
        </a:p>
      </dgm:t>
    </dgm:pt>
    <dgm:pt modelId="{0AEDE3BB-37E2-4234-8FB5-AF8C9265FFB0}" type="pres">
      <dgm:prSet presAssocID="{A5AF2AAC-BF7C-4C02-B30F-475A6D50B541}" presName="compositeShape" presStyleCnt="0">
        <dgm:presLayoutVars>
          <dgm:chMax val="7"/>
          <dgm:dir/>
          <dgm:resizeHandles val="exact"/>
        </dgm:presLayoutVars>
      </dgm:prSet>
      <dgm:spPr/>
    </dgm:pt>
    <dgm:pt modelId="{B5A162C6-1B5D-4246-B47F-12557AF74A20}" type="pres">
      <dgm:prSet presAssocID="{6A41C810-B90C-4767-A654-6FAD296AA74A}" presName="circ1" presStyleLbl="vennNode1" presStyleIdx="0" presStyleCnt="3"/>
      <dgm:spPr/>
    </dgm:pt>
    <dgm:pt modelId="{C280880B-9708-4E33-8F1E-39B2C47BD489}" type="pres">
      <dgm:prSet presAssocID="{6A41C810-B90C-4767-A654-6FAD296AA74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85BEC6B-7F36-4AE8-B463-25DD5C2317B8}" type="pres">
      <dgm:prSet presAssocID="{3584FAAD-BA8D-4DC5-94A8-1DFE11DBCF9B}" presName="circ2" presStyleLbl="vennNode1" presStyleIdx="1" presStyleCnt="3"/>
      <dgm:spPr/>
    </dgm:pt>
    <dgm:pt modelId="{9AA04DCB-AF23-4D70-B9F4-56A8ED69A611}" type="pres">
      <dgm:prSet presAssocID="{3584FAAD-BA8D-4DC5-94A8-1DFE11DBCF9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3732AA0-29FF-41E5-A8AF-2FDC49273D6B}" type="pres">
      <dgm:prSet presAssocID="{4471A678-58A8-41B5-AF40-45F43971DFCE}" presName="circ3" presStyleLbl="vennNode1" presStyleIdx="2" presStyleCnt="3"/>
      <dgm:spPr/>
    </dgm:pt>
    <dgm:pt modelId="{261C2CC4-8955-47C0-A17B-8D8E56791C82}" type="pres">
      <dgm:prSet presAssocID="{4471A678-58A8-41B5-AF40-45F43971DFCE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6757F606-ECCD-46F5-BFE5-27F6225BF77F}" srcId="{A5AF2AAC-BF7C-4C02-B30F-475A6D50B541}" destId="{4471A678-58A8-41B5-AF40-45F43971DFCE}" srcOrd="2" destOrd="0" parTransId="{2F0DB6BC-6AB6-4C0F-8117-C0C250002F84}" sibTransId="{A0833175-AF9F-49D9-BD35-3B18C0C6F69F}"/>
    <dgm:cxn modelId="{84760916-500A-4A3F-A006-6ED28BCECBF7}" type="presOf" srcId="{6A41C810-B90C-4767-A654-6FAD296AA74A}" destId="{B5A162C6-1B5D-4246-B47F-12557AF74A20}" srcOrd="0" destOrd="0" presId="urn:microsoft.com/office/officeart/2005/8/layout/venn1"/>
    <dgm:cxn modelId="{DEB56B60-F1A5-4471-9D01-1BAFA137B8B9}" type="presOf" srcId="{4471A678-58A8-41B5-AF40-45F43971DFCE}" destId="{F3732AA0-29FF-41E5-A8AF-2FDC49273D6B}" srcOrd="0" destOrd="0" presId="urn:microsoft.com/office/officeart/2005/8/layout/venn1"/>
    <dgm:cxn modelId="{15BDC37B-F2F7-4834-AC5E-31E18A9A415E}" srcId="{A5AF2AAC-BF7C-4C02-B30F-475A6D50B541}" destId="{3584FAAD-BA8D-4DC5-94A8-1DFE11DBCF9B}" srcOrd="1" destOrd="0" parTransId="{95D03D0A-E68E-4520-BB37-9549CA6AF707}" sibTransId="{5AAF42AF-E8A6-4B8F-A5E9-6197445B916E}"/>
    <dgm:cxn modelId="{B1B44E8A-0B40-42D9-9C63-285491FFD62B}" type="presOf" srcId="{4471A678-58A8-41B5-AF40-45F43971DFCE}" destId="{261C2CC4-8955-47C0-A17B-8D8E56791C82}" srcOrd="1" destOrd="0" presId="urn:microsoft.com/office/officeart/2005/8/layout/venn1"/>
    <dgm:cxn modelId="{E4166B8E-F7AB-44CD-AE30-9D26FA1433C5}" type="presOf" srcId="{A5AF2AAC-BF7C-4C02-B30F-475A6D50B541}" destId="{0AEDE3BB-37E2-4234-8FB5-AF8C9265FFB0}" srcOrd="0" destOrd="0" presId="urn:microsoft.com/office/officeart/2005/8/layout/venn1"/>
    <dgm:cxn modelId="{6B57C196-7D95-4B28-9416-A7502AADE0AB}" type="presOf" srcId="{3584FAAD-BA8D-4DC5-94A8-1DFE11DBCF9B}" destId="{985BEC6B-7F36-4AE8-B463-25DD5C2317B8}" srcOrd="0" destOrd="0" presId="urn:microsoft.com/office/officeart/2005/8/layout/venn1"/>
    <dgm:cxn modelId="{C27C0497-1BA6-4A11-822B-EBEE274E8B95}" srcId="{A5AF2AAC-BF7C-4C02-B30F-475A6D50B541}" destId="{6A41C810-B90C-4767-A654-6FAD296AA74A}" srcOrd="0" destOrd="0" parTransId="{C4EF069C-A0DB-4C42-AF19-FF81281654D7}" sibTransId="{0C0DE3CD-1C61-4DA3-871B-F0EDD64A4551}"/>
    <dgm:cxn modelId="{5B5C37D9-A10B-4471-856B-4BD34345F430}" type="presOf" srcId="{6A41C810-B90C-4767-A654-6FAD296AA74A}" destId="{C280880B-9708-4E33-8F1E-39B2C47BD489}" srcOrd="1" destOrd="0" presId="urn:microsoft.com/office/officeart/2005/8/layout/venn1"/>
    <dgm:cxn modelId="{3FA484F8-D5A4-4C98-8D7A-4459DF77B9B6}" type="presOf" srcId="{3584FAAD-BA8D-4DC5-94A8-1DFE11DBCF9B}" destId="{9AA04DCB-AF23-4D70-B9F4-56A8ED69A611}" srcOrd="1" destOrd="0" presId="urn:microsoft.com/office/officeart/2005/8/layout/venn1"/>
    <dgm:cxn modelId="{22F11733-0485-4296-BDE4-74A7217C2FEC}" type="presParOf" srcId="{0AEDE3BB-37E2-4234-8FB5-AF8C9265FFB0}" destId="{B5A162C6-1B5D-4246-B47F-12557AF74A20}" srcOrd="0" destOrd="0" presId="urn:microsoft.com/office/officeart/2005/8/layout/venn1"/>
    <dgm:cxn modelId="{D0B7427F-943F-434F-9CC7-3365EFCFB173}" type="presParOf" srcId="{0AEDE3BB-37E2-4234-8FB5-AF8C9265FFB0}" destId="{C280880B-9708-4E33-8F1E-39B2C47BD489}" srcOrd="1" destOrd="0" presId="urn:microsoft.com/office/officeart/2005/8/layout/venn1"/>
    <dgm:cxn modelId="{59167D99-B273-4A0E-AEB7-47013D48A9DE}" type="presParOf" srcId="{0AEDE3BB-37E2-4234-8FB5-AF8C9265FFB0}" destId="{985BEC6B-7F36-4AE8-B463-25DD5C2317B8}" srcOrd="2" destOrd="0" presId="urn:microsoft.com/office/officeart/2005/8/layout/venn1"/>
    <dgm:cxn modelId="{A9EC825B-173A-44F8-9170-2B76C9F8D215}" type="presParOf" srcId="{0AEDE3BB-37E2-4234-8FB5-AF8C9265FFB0}" destId="{9AA04DCB-AF23-4D70-B9F4-56A8ED69A611}" srcOrd="3" destOrd="0" presId="urn:microsoft.com/office/officeart/2005/8/layout/venn1"/>
    <dgm:cxn modelId="{6E9D6719-A353-403C-8A7D-3DA976CC2AEE}" type="presParOf" srcId="{0AEDE3BB-37E2-4234-8FB5-AF8C9265FFB0}" destId="{F3732AA0-29FF-41E5-A8AF-2FDC49273D6B}" srcOrd="4" destOrd="0" presId="urn:microsoft.com/office/officeart/2005/8/layout/venn1"/>
    <dgm:cxn modelId="{CB1EF598-D3B2-44FE-9157-74F06E8D2C9C}" type="presParOf" srcId="{0AEDE3BB-37E2-4234-8FB5-AF8C9265FFB0}" destId="{261C2CC4-8955-47C0-A17B-8D8E56791C8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BA5EDF-A60E-43AE-9F81-963D1A7A4FC5}" type="doc">
      <dgm:prSet loTypeId="urn:microsoft.com/office/officeart/2005/8/layout/venn1" loCatId="relationship" qsTypeId="urn:microsoft.com/office/officeart/2005/8/quickstyle/simple1" qsCatId="simple" csTypeId="urn:microsoft.com/office/officeart/2005/8/colors/accent2_1" csCatId="accent2" phldr="1"/>
      <dgm:spPr/>
    </dgm:pt>
    <dgm:pt modelId="{94EEED81-49AD-4E97-9B12-2AF3369EC423}">
      <dgm:prSet phldrT="[Text]"/>
      <dgm:spPr/>
      <dgm:t>
        <a:bodyPr/>
        <a:lstStyle/>
        <a:p>
          <a:r>
            <a:rPr lang="en-US" dirty="0"/>
            <a:t>Food safety &amp; security</a:t>
          </a:r>
        </a:p>
      </dgm:t>
    </dgm:pt>
    <dgm:pt modelId="{BFF3C879-CF24-48E0-9CEC-8AE31F3308C8}" type="parTrans" cxnId="{7289C8D7-C02E-4DFC-841D-CA75BA1E2D3E}">
      <dgm:prSet/>
      <dgm:spPr/>
      <dgm:t>
        <a:bodyPr/>
        <a:lstStyle/>
        <a:p>
          <a:endParaRPr lang="en-US"/>
        </a:p>
      </dgm:t>
    </dgm:pt>
    <dgm:pt modelId="{D8E4202D-7811-45B1-8A0F-89DC5892E32D}" type="sibTrans" cxnId="{7289C8D7-C02E-4DFC-841D-CA75BA1E2D3E}">
      <dgm:prSet/>
      <dgm:spPr/>
      <dgm:t>
        <a:bodyPr/>
        <a:lstStyle/>
        <a:p>
          <a:endParaRPr lang="en-US"/>
        </a:p>
      </dgm:t>
    </dgm:pt>
    <dgm:pt modelId="{B281DE3C-5C20-424E-99CD-640588F24D4B}">
      <dgm:prSet phldrT="[Text]"/>
      <dgm:spPr/>
      <dgm:t>
        <a:bodyPr/>
        <a:lstStyle/>
        <a:p>
          <a:r>
            <a:rPr lang="en-US" dirty="0"/>
            <a:t>Water &amp; soil quality, climate change, crop production</a:t>
          </a:r>
        </a:p>
      </dgm:t>
    </dgm:pt>
    <dgm:pt modelId="{76F60DF1-5C82-4E36-85D6-ED7339C8FB1B}" type="parTrans" cxnId="{EDA25BB1-8A78-42B6-9DF4-3A657E21C5CE}">
      <dgm:prSet/>
      <dgm:spPr/>
      <dgm:t>
        <a:bodyPr/>
        <a:lstStyle/>
        <a:p>
          <a:endParaRPr lang="en-US"/>
        </a:p>
      </dgm:t>
    </dgm:pt>
    <dgm:pt modelId="{0F4FA354-B7A7-4662-B2D0-D122759B25E7}" type="sibTrans" cxnId="{EDA25BB1-8A78-42B6-9DF4-3A657E21C5CE}">
      <dgm:prSet/>
      <dgm:spPr/>
      <dgm:t>
        <a:bodyPr/>
        <a:lstStyle/>
        <a:p>
          <a:endParaRPr lang="en-US"/>
        </a:p>
      </dgm:t>
    </dgm:pt>
    <dgm:pt modelId="{ED0FF360-8648-4531-BF03-D9FCEF966972}">
      <dgm:prSet phldrT="[Text]"/>
      <dgm:spPr/>
      <dgm:t>
        <a:bodyPr/>
        <a:lstStyle/>
        <a:p>
          <a:r>
            <a:rPr lang="en-US" dirty="0"/>
            <a:t>productivity, welfare, zoonosis </a:t>
          </a:r>
        </a:p>
      </dgm:t>
    </dgm:pt>
    <dgm:pt modelId="{EF54679C-71E2-48A9-802F-B92198355FE6}" type="parTrans" cxnId="{EBBE1CCB-E1A4-485B-B901-37A494C11430}">
      <dgm:prSet/>
      <dgm:spPr/>
      <dgm:t>
        <a:bodyPr/>
        <a:lstStyle/>
        <a:p>
          <a:endParaRPr lang="en-US"/>
        </a:p>
      </dgm:t>
    </dgm:pt>
    <dgm:pt modelId="{EABB4AD9-15FD-4B2D-8A26-16D31DFE6795}" type="sibTrans" cxnId="{EBBE1CCB-E1A4-485B-B901-37A494C11430}">
      <dgm:prSet/>
      <dgm:spPr/>
      <dgm:t>
        <a:bodyPr/>
        <a:lstStyle/>
        <a:p>
          <a:endParaRPr lang="en-US"/>
        </a:p>
      </dgm:t>
    </dgm:pt>
    <dgm:pt modelId="{4551C049-AFE4-4399-A2BE-F406AD02A5F9}" type="pres">
      <dgm:prSet presAssocID="{66BA5EDF-A60E-43AE-9F81-963D1A7A4FC5}" presName="compositeShape" presStyleCnt="0">
        <dgm:presLayoutVars>
          <dgm:chMax val="7"/>
          <dgm:dir/>
          <dgm:resizeHandles val="exact"/>
        </dgm:presLayoutVars>
      </dgm:prSet>
      <dgm:spPr/>
    </dgm:pt>
    <dgm:pt modelId="{87E0D4B7-09C1-4AAD-8501-8D0E5483C50E}" type="pres">
      <dgm:prSet presAssocID="{94EEED81-49AD-4E97-9B12-2AF3369EC423}" presName="circ1" presStyleLbl="vennNode1" presStyleIdx="0" presStyleCnt="3"/>
      <dgm:spPr/>
    </dgm:pt>
    <dgm:pt modelId="{CCE88020-99D7-4BFC-A316-A06DC7B856D7}" type="pres">
      <dgm:prSet presAssocID="{94EEED81-49AD-4E97-9B12-2AF3369EC423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7E17BE8A-7DDD-4F10-8813-20E8B70248D2}" type="pres">
      <dgm:prSet presAssocID="{B281DE3C-5C20-424E-99CD-640588F24D4B}" presName="circ2" presStyleLbl="vennNode1" presStyleIdx="1" presStyleCnt="3"/>
      <dgm:spPr/>
    </dgm:pt>
    <dgm:pt modelId="{16B33C58-EC69-40B9-961B-2F0D90CD14EE}" type="pres">
      <dgm:prSet presAssocID="{B281DE3C-5C20-424E-99CD-640588F24D4B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C8201AF-99B7-46E7-A4D0-DDA7552B3005}" type="pres">
      <dgm:prSet presAssocID="{ED0FF360-8648-4531-BF03-D9FCEF966972}" presName="circ3" presStyleLbl="vennNode1" presStyleIdx="2" presStyleCnt="3"/>
      <dgm:spPr/>
    </dgm:pt>
    <dgm:pt modelId="{8EEF3FBB-9B5D-40F0-97A8-2343BE80363C}" type="pres">
      <dgm:prSet presAssocID="{ED0FF360-8648-4531-BF03-D9FCEF96697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B5D94D0E-2F50-4000-9FEB-EB6BDE749881}" type="presOf" srcId="{94EEED81-49AD-4E97-9B12-2AF3369EC423}" destId="{87E0D4B7-09C1-4AAD-8501-8D0E5483C50E}" srcOrd="0" destOrd="0" presId="urn:microsoft.com/office/officeart/2005/8/layout/venn1"/>
    <dgm:cxn modelId="{6D2C1375-E50C-44BD-86EA-DA2F729CFCA9}" type="presOf" srcId="{ED0FF360-8648-4531-BF03-D9FCEF966972}" destId="{8EEF3FBB-9B5D-40F0-97A8-2343BE80363C}" srcOrd="1" destOrd="0" presId="urn:microsoft.com/office/officeart/2005/8/layout/venn1"/>
    <dgm:cxn modelId="{A4EBCA88-05AE-4D4F-B637-7698C8D110BD}" type="presOf" srcId="{B281DE3C-5C20-424E-99CD-640588F24D4B}" destId="{16B33C58-EC69-40B9-961B-2F0D90CD14EE}" srcOrd="1" destOrd="0" presId="urn:microsoft.com/office/officeart/2005/8/layout/venn1"/>
    <dgm:cxn modelId="{D60BAD90-5D38-4A41-8EC8-36D6F7F95AED}" type="presOf" srcId="{94EEED81-49AD-4E97-9B12-2AF3369EC423}" destId="{CCE88020-99D7-4BFC-A316-A06DC7B856D7}" srcOrd="1" destOrd="0" presId="urn:microsoft.com/office/officeart/2005/8/layout/venn1"/>
    <dgm:cxn modelId="{EDA25BB1-8A78-42B6-9DF4-3A657E21C5CE}" srcId="{66BA5EDF-A60E-43AE-9F81-963D1A7A4FC5}" destId="{B281DE3C-5C20-424E-99CD-640588F24D4B}" srcOrd="1" destOrd="0" parTransId="{76F60DF1-5C82-4E36-85D6-ED7339C8FB1B}" sibTransId="{0F4FA354-B7A7-4662-B2D0-D122759B25E7}"/>
    <dgm:cxn modelId="{EBBE1CCB-E1A4-485B-B901-37A494C11430}" srcId="{66BA5EDF-A60E-43AE-9F81-963D1A7A4FC5}" destId="{ED0FF360-8648-4531-BF03-D9FCEF966972}" srcOrd="2" destOrd="0" parTransId="{EF54679C-71E2-48A9-802F-B92198355FE6}" sibTransId="{EABB4AD9-15FD-4B2D-8A26-16D31DFE6795}"/>
    <dgm:cxn modelId="{7332A2D6-A8F5-4989-9B12-DE16FA7B0647}" type="presOf" srcId="{66BA5EDF-A60E-43AE-9F81-963D1A7A4FC5}" destId="{4551C049-AFE4-4399-A2BE-F406AD02A5F9}" srcOrd="0" destOrd="0" presId="urn:microsoft.com/office/officeart/2005/8/layout/venn1"/>
    <dgm:cxn modelId="{7289C8D7-C02E-4DFC-841D-CA75BA1E2D3E}" srcId="{66BA5EDF-A60E-43AE-9F81-963D1A7A4FC5}" destId="{94EEED81-49AD-4E97-9B12-2AF3369EC423}" srcOrd="0" destOrd="0" parTransId="{BFF3C879-CF24-48E0-9CEC-8AE31F3308C8}" sibTransId="{D8E4202D-7811-45B1-8A0F-89DC5892E32D}"/>
    <dgm:cxn modelId="{0A79C5F7-3491-422A-9FC7-0E83BC8176C1}" type="presOf" srcId="{B281DE3C-5C20-424E-99CD-640588F24D4B}" destId="{7E17BE8A-7DDD-4F10-8813-20E8B70248D2}" srcOrd="0" destOrd="0" presId="urn:microsoft.com/office/officeart/2005/8/layout/venn1"/>
    <dgm:cxn modelId="{5A7068FA-9F5D-4043-BFFE-C91148EE1CC8}" type="presOf" srcId="{ED0FF360-8648-4531-BF03-D9FCEF966972}" destId="{AC8201AF-99B7-46E7-A4D0-DDA7552B3005}" srcOrd="0" destOrd="0" presId="urn:microsoft.com/office/officeart/2005/8/layout/venn1"/>
    <dgm:cxn modelId="{B3133F7A-69D4-4E40-BF7D-2A68854CFA68}" type="presParOf" srcId="{4551C049-AFE4-4399-A2BE-F406AD02A5F9}" destId="{87E0D4B7-09C1-4AAD-8501-8D0E5483C50E}" srcOrd="0" destOrd="0" presId="urn:microsoft.com/office/officeart/2005/8/layout/venn1"/>
    <dgm:cxn modelId="{AEB9AC78-0183-402D-A7B9-718EAA98CD56}" type="presParOf" srcId="{4551C049-AFE4-4399-A2BE-F406AD02A5F9}" destId="{CCE88020-99D7-4BFC-A316-A06DC7B856D7}" srcOrd="1" destOrd="0" presId="urn:microsoft.com/office/officeart/2005/8/layout/venn1"/>
    <dgm:cxn modelId="{FFAD4BD5-554A-43A6-9A59-7ACCDA1FD67A}" type="presParOf" srcId="{4551C049-AFE4-4399-A2BE-F406AD02A5F9}" destId="{7E17BE8A-7DDD-4F10-8813-20E8B70248D2}" srcOrd="2" destOrd="0" presId="urn:microsoft.com/office/officeart/2005/8/layout/venn1"/>
    <dgm:cxn modelId="{AAD538A5-C0AD-43CC-981B-A4A3A265F762}" type="presParOf" srcId="{4551C049-AFE4-4399-A2BE-F406AD02A5F9}" destId="{16B33C58-EC69-40B9-961B-2F0D90CD14EE}" srcOrd="3" destOrd="0" presId="urn:microsoft.com/office/officeart/2005/8/layout/venn1"/>
    <dgm:cxn modelId="{AD102D65-77B1-4DA9-A737-4F7C47B378FA}" type="presParOf" srcId="{4551C049-AFE4-4399-A2BE-F406AD02A5F9}" destId="{AC8201AF-99B7-46E7-A4D0-DDA7552B3005}" srcOrd="4" destOrd="0" presId="urn:microsoft.com/office/officeart/2005/8/layout/venn1"/>
    <dgm:cxn modelId="{45EE7100-9E51-4FAE-9C0C-38B6534B694E}" type="presParOf" srcId="{4551C049-AFE4-4399-A2BE-F406AD02A5F9}" destId="{8EEF3FBB-9B5D-40F0-97A8-2343BE80363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A162C6-1B5D-4246-B47F-12557AF74A20}">
      <dsp:nvSpPr>
        <dsp:cNvPr id="0" name=""/>
        <dsp:cNvSpPr/>
      </dsp:nvSpPr>
      <dsp:spPr>
        <a:xfrm>
          <a:off x="2929562" y="78050"/>
          <a:ext cx="3746427" cy="3746427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Humans</a:t>
          </a:r>
        </a:p>
      </dsp:txBody>
      <dsp:txXfrm>
        <a:off x="3429086" y="733675"/>
        <a:ext cx="2747379" cy="1685892"/>
      </dsp:txXfrm>
    </dsp:sp>
    <dsp:sp modelId="{985BEC6B-7F36-4AE8-B463-25DD5C2317B8}">
      <dsp:nvSpPr>
        <dsp:cNvPr id="0" name=""/>
        <dsp:cNvSpPr/>
      </dsp:nvSpPr>
      <dsp:spPr>
        <a:xfrm>
          <a:off x="4281398" y="2419567"/>
          <a:ext cx="3746427" cy="3746427"/>
        </a:xfrm>
        <a:prstGeom prst="ellipse">
          <a:avLst/>
        </a:prstGeom>
        <a:solidFill>
          <a:schemeClr val="accent4">
            <a:alpha val="50000"/>
            <a:hueOff val="4900445"/>
            <a:satOff val="-20388"/>
            <a:lumOff val="480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Environment</a:t>
          </a:r>
        </a:p>
      </dsp:txBody>
      <dsp:txXfrm>
        <a:off x="5427181" y="3387394"/>
        <a:ext cx="2247856" cy="2060534"/>
      </dsp:txXfrm>
    </dsp:sp>
    <dsp:sp modelId="{F3732AA0-29FF-41E5-A8AF-2FDC49273D6B}">
      <dsp:nvSpPr>
        <dsp:cNvPr id="0" name=""/>
        <dsp:cNvSpPr/>
      </dsp:nvSpPr>
      <dsp:spPr>
        <a:xfrm>
          <a:off x="1577727" y="2419567"/>
          <a:ext cx="3746427" cy="3746427"/>
        </a:xfrm>
        <a:prstGeom prst="ellipse">
          <a:avLst/>
        </a:prstGeom>
        <a:solidFill>
          <a:schemeClr val="accent4">
            <a:alpha val="50000"/>
            <a:hueOff val="9800891"/>
            <a:satOff val="-40777"/>
            <a:lumOff val="960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Animals</a:t>
          </a:r>
        </a:p>
      </dsp:txBody>
      <dsp:txXfrm>
        <a:off x="1930515" y="3387394"/>
        <a:ext cx="2247856" cy="20605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E0D4B7-09C1-4AAD-8501-8D0E5483C50E}">
      <dsp:nvSpPr>
        <dsp:cNvPr id="0" name=""/>
        <dsp:cNvSpPr/>
      </dsp:nvSpPr>
      <dsp:spPr>
        <a:xfrm>
          <a:off x="1339160" y="48099"/>
          <a:ext cx="2308787" cy="2308787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Food safety &amp; security</a:t>
          </a:r>
        </a:p>
      </dsp:txBody>
      <dsp:txXfrm>
        <a:off x="1646999" y="452137"/>
        <a:ext cx="1693110" cy="1038954"/>
      </dsp:txXfrm>
    </dsp:sp>
    <dsp:sp modelId="{7E17BE8A-7DDD-4F10-8813-20E8B70248D2}">
      <dsp:nvSpPr>
        <dsp:cNvPr id="0" name=""/>
        <dsp:cNvSpPr/>
      </dsp:nvSpPr>
      <dsp:spPr>
        <a:xfrm>
          <a:off x="2172248" y="1491091"/>
          <a:ext cx="2308787" cy="2308787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Water &amp; soil quality, climate change, crop production</a:t>
          </a:r>
        </a:p>
      </dsp:txBody>
      <dsp:txXfrm>
        <a:off x="2878352" y="2087528"/>
        <a:ext cx="1385272" cy="1269833"/>
      </dsp:txXfrm>
    </dsp:sp>
    <dsp:sp modelId="{AC8201AF-99B7-46E7-A4D0-DDA7552B3005}">
      <dsp:nvSpPr>
        <dsp:cNvPr id="0" name=""/>
        <dsp:cNvSpPr/>
      </dsp:nvSpPr>
      <dsp:spPr>
        <a:xfrm>
          <a:off x="506073" y="1491091"/>
          <a:ext cx="2308787" cy="2308787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productivity, welfare, zoonosis </a:t>
          </a:r>
        </a:p>
      </dsp:txBody>
      <dsp:txXfrm>
        <a:off x="723484" y="2087528"/>
        <a:ext cx="1385272" cy="12698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7DB21-B8C0-6B4C-8242-5C6AEF6BFB5A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8EE88-4E47-9543-9F93-064FB1D9DADE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565253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A5F9C-1CDA-E944-8D59-F5D602B2334D}" type="slidenum">
              <a:rPr lang="en-KE" smtClean="0"/>
              <a:t>1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2807887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A5F9C-1CDA-E944-8D59-F5D602B2334D}" type="slidenum">
              <a:rPr lang="en-KE" smtClean="0"/>
              <a:t>10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3148343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A5F9C-1CDA-E944-8D59-F5D602B2334D}" type="slidenum">
              <a:rPr lang="en-KE" smtClean="0"/>
              <a:t>12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17522003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FA5F9C-1CDA-E944-8D59-F5D602B2334D}" type="slidenum">
              <a:rPr lang="en-KE" smtClean="0"/>
              <a:t>16</a:t>
            </a:fld>
            <a:endParaRPr lang="en-KE"/>
          </a:p>
        </p:txBody>
      </p:sp>
    </p:spTree>
    <p:extLst>
      <p:ext uri="{BB962C8B-B14F-4D97-AF65-F5344CB8AC3E}">
        <p14:creationId xmlns:p14="http://schemas.microsoft.com/office/powerpoint/2010/main" val="6105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6C008-D74D-85E0-22C9-4E6CED838B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99908A-2B73-93AF-77C9-05FEA3984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922211-3AFC-3728-7E02-323EB45F2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3C9FC-129B-6F34-4317-B21F6043A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31F74-FF87-B212-4E78-68924539D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07267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B19F9-ADCC-5DC9-716B-5492F32EF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DE02D3-BED5-1B52-F7EF-648ACCCBC7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3DF5C-7E45-20B3-AEA7-AFE23B4BB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60D8C-8B98-8C9B-F9EB-38B0B1346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4E7D9-CA98-C7AE-91F9-0C4E65BA8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271714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5E38B8-F2EC-3D4A-5351-325213314B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BF62CA-59C7-0C6E-C0E2-4C948AA59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2CA80-824E-3662-6ED6-AD00481FD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88C44-9A51-1FCC-730E-001693298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84627-F9AB-81B0-FD16-CDBA48C10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46812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91900" y="125413"/>
            <a:ext cx="641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12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12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6813550"/>
            <a:ext cx="12192000" cy="508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413" y="6105525"/>
            <a:ext cx="1160462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16013"/>
            <a:ext cx="146050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9965" y="427831"/>
            <a:ext cx="10972800" cy="677955"/>
          </a:xfrm>
          <a:prstGeom prst="rect">
            <a:avLst/>
          </a:prstGeom>
        </p:spPr>
        <p:txBody>
          <a:bodyPr/>
          <a:lstStyle>
            <a:lvl1pPr marL="0" marR="0" indent="0" algn="l" defTabSz="91441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rgbClr val="682622"/>
                </a:solidFill>
              </a:defRPr>
            </a:lvl1pPr>
          </a:lstStyle>
          <a:p>
            <a:pPr lvl="0"/>
            <a:r>
              <a:rPr lang="en-GB" noProof="0"/>
              <a:t>Click to edit Master title style</a:t>
            </a:r>
            <a:endParaRPr lang="en-US" noProof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572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/>
            </a:lvl1pPr>
            <a:lvl2pPr marL="742960" indent="-28575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2600"/>
            </a:lvl2pPr>
            <a:lvl3pPr marL="1143014" indent="-22860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22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61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9ADD47A-4774-7A42-B569-D540230C814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0595" y="322325"/>
            <a:ext cx="11376551" cy="478255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2594F4-4A69-43F2-A112-80783F950BD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95" y="5186074"/>
            <a:ext cx="11376551" cy="154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596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A177D-A7F9-8B32-33D9-0593EA4CF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E45D3-3605-4601-95A3-3C504CD2B0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8D1C5-6D31-3E58-6F78-D24E4A917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EE6E32-20B8-2F0E-EC27-25FE9F60A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9E67C-090A-5A01-5E20-FDFADBF802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8634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E7D01-0B3A-8867-83AB-06413B330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F7F416-A926-7074-714B-8B7467EBB6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10EB05-557C-E110-E17B-143237F2F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2E25AE-A09B-F60A-45F9-9081A382C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07CB62-00FA-182F-A0C4-3DFCFE14C8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560312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DEC9CE-549E-9E80-9F2F-0DF6A1F60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971FE6-0794-AAB5-C367-A35FB8BFCF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B01689-7D43-2A7C-9A78-2102341E2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01AE9-802C-6A0D-A575-0DEEA1BBFA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6A9018-BCA3-E8C1-2AF7-89C08A26B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5A24A5-FB34-B811-1C42-313B59320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291814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B0BD0-1BDB-7C94-B198-70764175A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5466FA-464F-4137-B7D0-359A0609AD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07F760-91AC-01C8-32AD-A68B7A44A0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122D46-C52A-477E-48AA-AC612E52B0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8A58D7-C99A-EC2A-C54C-5D024D0856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63D1C4-30AC-CCA4-3FE2-FB4831141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E49BB49-857F-8C9A-02F3-815A961F8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912FAB-755E-6C0D-9395-4A5C704D7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324969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A6C52-85D1-E041-0237-43DAD3162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1E4879D-4DF6-6DB8-39E6-5837C5172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27046D-9F97-D605-B4E7-0CC3DCE733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687615-151B-3472-C9AA-282EDA9E5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62335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20E526-21DA-10AF-C770-8274DCE2B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5F8504-5669-0EBC-11F3-6EE2A74A6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586F3B-BF3A-94F3-DAC6-4A7CFC257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293613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62C3B-7EC4-0CEB-81D8-614CDF01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D4CFEB-8604-779B-0FE8-08A1519A5E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1705B4-6BF0-9B57-968B-A4ED463CF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D194BF-8C5D-8938-F9A4-6B474EFA5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D6B3E2-4FB3-FFAA-08A5-716EE802B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D3E073-73A9-6FBB-A2B8-1408C4444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555009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8F7205-69B1-C647-31FA-8D62D0693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603FBD-3BE2-93D7-5FDA-264890EDC9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B8C8DF-23B3-4B8E-D3ED-5564EA7C93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80DB57-24C2-A553-6478-F73270DAE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FA4C82-4870-82D4-AA6A-80AFFD6B3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ADBF7-B8FC-30AE-8D54-C50B0451D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94129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586797C-284F-4389-059F-D5CADA438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54BCDF-C5DC-4524-1448-73462BE563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8612D-6013-4158-5CC6-5CE54A34CF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304B3-3B8E-E443-8D1C-38D469508CF2}" type="datetimeFigureOut">
              <a:rPr lang="en-DK" smtClean="0"/>
              <a:t>07/27/2022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8F0C51-8093-827F-562C-2A13010BD0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982C9-8AAF-32D8-9A26-0FA1C12CA9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11C57-3528-9548-BA15-4ECBF60013F7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631526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BC452DC-9046-4352-ACF2-3596FB998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63C32-DF71-4E07-9AD5-9A046462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8039B-2024-471C-B044-50A603E595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232CA-5C46-446D-B877-EDF932D0CEFB}" type="datetimeFigureOut">
              <a:rPr lang="en-GB" smtClean="0"/>
              <a:t>27/07/2022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791BFD-FEF6-4914-9AC2-7A68D0822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B3EB8-98F0-4C42-ACEA-8F3E377F69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02DED-5649-4319-8A03-69D1AA175A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10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tiff"/><Relationship Id="rId5" Type="http://schemas.openxmlformats.org/officeDocument/2006/relationships/hyperlink" Target="mailto:a.Moodley@cgiar.org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1.jpeg"/><Relationship Id="rId18" Type="http://schemas.openxmlformats.org/officeDocument/2006/relationships/image" Target="../media/image46.tiff"/><Relationship Id="rId26" Type="http://schemas.openxmlformats.org/officeDocument/2006/relationships/image" Target="../media/image54.png"/><Relationship Id="rId39" Type="http://schemas.openxmlformats.org/officeDocument/2006/relationships/image" Target="../media/image66.jpeg"/><Relationship Id="rId21" Type="http://schemas.openxmlformats.org/officeDocument/2006/relationships/image" Target="../media/image49.png"/><Relationship Id="rId34" Type="http://schemas.openxmlformats.org/officeDocument/2006/relationships/image" Target="../media/image61.png"/><Relationship Id="rId7" Type="http://schemas.openxmlformats.org/officeDocument/2006/relationships/image" Target="../media/image6.tiff"/><Relationship Id="rId12" Type="http://schemas.openxmlformats.org/officeDocument/2006/relationships/image" Target="../media/image40.jpeg"/><Relationship Id="rId17" Type="http://schemas.openxmlformats.org/officeDocument/2006/relationships/image" Target="../media/image45.tiff"/><Relationship Id="rId25" Type="http://schemas.openxmlformats.org/officeDocument/2006/relationships/image" Target="../media/image53.png"/><Relationship Id="rId33" Type="http://schemas.openxmlformats.org/officeDocument/2006/relationships/image" Target="../media/image60.png"/><Relationship Id="rId38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4.png"/><Relationship Id="rId20" Type="http://schemas.openxmlformats.org/officeDocument/2006/relationships/image" Target="../media/image48.jpeg"/><Relationship Id="rId29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39.jpeg"/><Relationship Id="rId24" Type="http://schemas.openxmlformats.org/officeDocument/2006/relationships/image" Target="../media/image52.jpeg"/><Relationship Id="rId32" Type="http://schemas.openxmlformats.org/officeDocument/2006/relationships/image" Target="../media/image59.png"/><Relationship Id="rId37" Type="http://schemas.openxmlformats.org/officeDocument/2006/relationships/image" Target="../media/image64.png"/><Relationship Id="rId40" Type="http://schemas.openxmlformats.org/officeDocument/2006/relationships/image" Target="../media/image67.jpeg"/><Relationship Id="rId5" Type="http://schemas.openxmlformats.org/officeDocument/2006/relationships/image" Target="../media/image34.png"/><Relationship Id="rId15" Type="http://schemas.openxmlformats.org/officeDocument/2006/relationships/image" Target="../media/image43.jpeg"/><Relationship Id="rId23" Type="http://schemas.openxmlformats.org/officeDocument/2006/relationships/image" Target="../media/image51.png"/><Relationship Id="rId28" Type="http://schemas.openxmlformats.org/officeDocument/2006/relationships/image" Target="../media/image20.jpg"/><Relationship Id="rId36" Type="http://schemas.openxmlformats.org/officeDocument/2006/relationships/image" Target="../media/image63.png"/><Relationship Id="rId10" Type="http://schemas.openxmlformats.org/officeDocument/2006/relationships/image" Target="../media/image38.jpeg"/><Relationship Id="rId19" Type="http://schemas.openxmlformats.org/officeDocument/2006/relationships/image" Target="../media/image47.tiff"/><Relationship Id="rId31" Type="http://schemas.openxmlformats.org/officeDocument/2006/relationships/image" Target="../media/image58.png"/><Relationship Id="rId4" Type="http://schemas.openxmlformats.org/officeDocument/2006/relationships/image" Target="../media/image33.jpeg"/><Relationship Id="rId9" Type="http://schemas.openxmlformats.org/officeDocument/2006/relationships/image" Target="../media/image37.png"/><Relationship Id="rId14" Type="http://schemas.openxmlformats.org/officeDocument/2006/relationships/image" Target="../media/image42.jpeg"/><Relationship Id="rId22" Type="http://schemas.openxmlformats.org/officeDocument/2006/relationships/image" Target="../media/image50.jpeg"/><Relationship Id="rId27" Type="http://schemas.openxmlformats.org/officeDocument/2006/relationships/image" Target="../media/image55.png"/><Relationship Id="rId30" Type="http://schemas.openxmlformats.org/officeDocument/2006/relationships/image" Target="../media/image57.png"/><Relationship Id="rId35" Type="http://schemas.openxmlformats.org/officeDocument/2006/relationships/image" Target="../media/image62.png"/><Relationship Id="rId8" Type="http://schemas.openxmlformats.org/officeDocument/2006/relationships/image" Target="../media/image36.png"/><Relationship Id="rId3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F8EC0C1-6A12-3547-B64F-04B6435CC7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0400" y="85062"/>
            <a:ext cx="5181600" cy="67729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86DF92E-9F74-5542-BCE2-E87203E4D09E}"/>
              </a:ext>
            </a:extLst>
          </p:cNvPr>
          <p:cNvSpPr/>
          <p:nvPr/>
        </p:nvSpPr>
        <p:spPr>
          <a:xfrm>
            <a:off x="0" y="0"/>
            <a:ext cx="7010400" cy="6858000"/>
          </a:xfrm>
          <a:prstGeom prst="rect">
            <a:avLst/>
          </a:prstGeom>
          <a:solidFill>
            <a:srgbClr val="F2F3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bg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473FE5-5481-FD46-8991-B98309067B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36" y="387537"/>
            <a:ext cx="2137684" cy="213768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F5DC2FE4-6BF4-CA4F-A5E1-47E87B5A2F78}"/>
              </a:ext>
            </a:extLst>
          </p:cNvPr>
          <p:cNvSpPr txBox="1">
            <a:spLocks/>
          </p:cNvSpPr>
          <p:nvPr/>
        </p:nvSpPr>
        <p:spPr>
          <a:xfrm>
            <a:off x="196579" y="2525221"/>
            <a:ext cx="6730002" cy="1711841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rgbClr val="427730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b="0" dirty="0"/>
              <a:t>Antimicrobial resistance in the animal sector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A8BDCF0-6C60-E24D-B9C5-59703D9757C4}"/>
              </a:ext>
            </a:extLst>
          </p:cNvPr>
          <p:cNvSpPr/>
          <p:nvPr/>
        </p:nvSpPr>
        <p:spPr>
          <a:xfrm flipH="1">
            <a:off x="9466018" y="3247890"/>
            <a:ext cx="2420680" cy="32267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97B018AA-E667-8348-BC57-43E4BAF35D4A}"/>
              </a:ext>
            </a:extLst>
          </p:cNvPr>
          <p:cNvSpPr txBox="1">
            <a:spLocks/>
          </p:cNvSpPr>
          <p:nvPr/>
        </p:nvSpPr>
        <p:spPr>
          <a:xfrm>
            <a:off x="196578" y="4551743"/>
            <a:ext cx="6730002" cy="174706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1" kern="1200">
                <a:solidFill>
                  <a:srgbClr val="515151"/>
                </a:solidFill>
                <a:latin typeface="Avenir Book Oblique" panose="02000503020000020003" pitchFamily="2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00"/>
              </a:spcBef>
            </a:pPr>
            <a:r>
              <a:rPr lang="en-US" altLang="en-KE" sz="2000" dirty="0">
                <a:solidFill>
                  <a:srgbClr val="292929"/>
                </a:solidFill>
                <a:latin typeface="+mn-lt"/>
              </a:rPr>
              <a:t>Arshnee Moodley, Team leader, Antimicrobial Resistance, ILRI</a:t>
            </a:r>
          </a:p>
          <a:p>
            <a:pPr>
              <a:spcBef>
                <a:spcPts val="400"/>
              </a:spcBef>
            </a:pPr>
            <a:r>
              <a:rPr lang="en-US" altLang="en-KE" sz="2000" dirty="0">
                <a:solidFill>
                  <a:srgbClr val="292929"/>
                </a:solidFill>
                <a:latin typeface="+mn-lt"/>
                <a:hlinkClick r:id="rId5"/>
              </a:rPr>
              <a:t>a.moodley@cgiar.org</a:t>
            </a:r>
            <a:r>
              <a:rPr lang="en-US" altLang="en-KE" sz="2000" dirty="0">
                <a:solidFill>
                  <a:srgbClr val="292929"/>
                </a:solidFill>
                <a:latin typeface="+mn-lt"/>
              </a:rPr>
              <a:t> </a:t>
            </a:r>
          </a:p>
          <a:p>
            <a:pPr>
              <a:spcBef>
                <a:spcPts val="400"/>
              </a:spcBef>
            </a:pPr>
            <a:r>
              <a:rPr lang="en-US" altLang="en-KE" sz="2000" dirty="0">
                <a:solidFill>
                  <a:srgbClr val="292929"/>
                </a:solidFill>
                <a:latin typeface="+mn-lt"/>
              </a:rPr>
              <a:t>ReAct Africa and South Centre 2022 annual conference</a:t>
            </a:r>
          </a:p>
          <a:p>
            <a:pPr>
              <a:spcBef>
                <a:spcPts val="400"/>
              </a:spcBef>
            </a:pPr>
            <a:r>
              <a:rPr lang="en-US" altLang="en-KE" sz="2000" dirty="0">
                <a:solidFill>
                  <a:srgbClr val="292929"/>
                </a:solidFill>
                <a:latin typeface="+mn-lt"/>
              </a:rPr>
              <a:t>Lusaka, Zambia</a:t>
            </a:r>
          </a:p>
          <a:p>
            <a:pPr>
              <a:spcBef>
                <a:spcPts val="400"/>
              </a:spcBef>
            </a:pPr>
            <a:r>
              <a:rPr lang="en-US" altLang="en-KE" sz="2000" dirty="0">
                <a:solidFill>
                  <a:srgbClr val="292929"/>
                </a:solidFill>
                <a:latin typeface="+mn-lt"/>
              </a:rPr>
              <a:t>25–27 July 2022 </a:t>
            </a:r>
          </a:p>
          <a:p>
            <a:pPr>
              <a:spcBef>
                <a:spcPts val="400"/>
              </a:spcBef>
            </a:pPr>
            <a:endParaRPr lang="en-US" altLang="en-KE" sz="2000" dirty="0">
              <a:solidFill>
                <a:srgbClr val="292929"/>
              </a:solidFill>
              <a:latin typeface="+mn-lt"/>
            </a:endParaRPr>
          </a:p>
          <a:p>
            <a:pPr>
              <a:spcBef>
                <a:spcPts val="400"/>
              </a:spcBef>
            </a:pPr>
            <a:endParaRPr lang="en-US" altLang="en-KE" sz="2000" dirty="0">
              <a:solidFill>
                <a:srgbClr val="292929"/>
              </a:solidFill>
              <a:latin typeface="+mn-lt"/>
            </a:endParaRPr>
          </a:p>
          <a:p>
            <a:pPr>
              <a:spcBef>
                <a:spcPts val="400"/>
              </a:spcBef>
            </a:pPr>
            <a:endParaRPr lang="en-US" altLang="en-KE" sz="2000" dirty="0">
              <a:solidFill>
                <a:srgbClr val="292929"/>
              </a:solidFill>
              <a:latin typeface="+mn-lt"/>
            </a:endParaRPr>
          </a:p>
          <a:p>
            <a:pPr>
              <a:spcBef>
                <a:spcPts val="400"/>
              </a:spcBef>
            </a:pPr>
            <a:endParaRPr lang="en-GB" altLang="en-KE" sz="2000" dirty="0">
              <a:solidFill>
                <a:srgbClr val="292929"/>
              </a:solidFill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FF8E375-BF1B-58D8-980D-011D8B0B802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273" y="5819749"/>
            <a:ext cx="813648" cy="844784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AA84294A-7ED6-1575-4787-3A3218C444C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7938" y="5819749"/>
            <a:ext cx="1827091" cy="84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4901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1974A457-CADA-B04C-A7FD-E88E5418160E}"/>
              </a:ext>
            </a:extLst>
          </p:cNvPr>
          <p:cNvSpPr/>
          <p:nvPr/>
        </p:nvSpPr>
        <p:spPr>
          <a:xfrm>
            <a:off x="5589328" y="3911946"/>
            <a:ext cx="1421826" cy="1231505"/>
          </a:xfrm>
          <a:prstGeom prst="ellipse">
            <a:avLst/>
          </a:prstGeom>
          <a:solidFill>
            <a:srgbClr val="07A99C"/>
          </a:solidFill>
          <a:ln w="76200"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KE" sz="150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2D22827-88A1-A14F-984C-AA984DEBEB9E}"/>
              </a:ext>
            </a:extLst>
          </p:cNvPr>
          <p:cNvCxnSpPr>
            <a:cxnSpLocks/>
          </p:cNvCxnSpPr>
          <p:nvPr/>
        </p:nvCxnSpPr>
        <p:spPr>
          <a:xfrm>
            <a:off x="466547" y="3811695"/>
            <a:ext cx="11415639" cy="6505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17" name="Title 16">
            <a:extLst>
              <a:ext uri="{FF2B5EF4-FFF2-40B4-BE49-F238E27FC236}">
                <a16:creationId xmlns:a16="http://schemas.microsoft.com/office/drawing/2014/main" id="{981648B3-FE72-4A45-97CA-0AF0BF41E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065" y="216703"/>
            <a:ext cx="11867796" cy="994172"/>
          </a:xfrm>
        </p:spPr>
        <p:txBody>
          <a:bodyPr>
            <a:normAutofit fontScale="90000"/>
          </a:bodyPr>
          <a:lstStyle/>
          <a:p>
            <a:r>
              <a:rPr lang="da-DK" dirty="0">
                <a:solidFill>
                  <a:srgbClr val="07A99C"/>
                </a:solidFill>
                <a:latin typeface="+mn-lt"/>
              </a:rPr>
              <a:t>How </a:t>
            </a:r>
            <a:r>
              <a:rPr lang="da-DK" dirty="0" err="1">
                <a:solidFill>
                  <a:srgbClr val="07A99C"/>
                </a:solidFill>
                <a:latin typeface="+mn-lt"/>
              </a:rPr>
              <a:t>we</a:t>
            </a:r>
            <a:r>
              <a:rPr lang="da-DK" dirty="0">
                <a:solidFill>
                  <a:srgbClr val="07A99C"/>
                </a:solidFill>
                <a:latin typeface="+mn-lt"/>
              </a:rPr>
              <a:t> </a:t>
            </a:r>
            <a:r>
              <a:rPr lang="da-DK" dirty="0" err="1">
                <a:solidFill>
                  <a:srgbClr val="07A99C"/>
                </a:solidFill>
                <a:latin typeface="+mn-lt"/>
              </a:rPr>
              <a:t>address</a:t>
            </a:r>
            <a:r>
              <a:rPr lang="en-KE" dirty="0">
                <a:solidFill>
                  <a:srgbClr val="07A99C"/>
                </a:solidFill>
                <a:latin typeface="+mn-lt"/>
              </a:rPr>
              <a:t> AMR in the </a:t>
            </a:r>
            <a:r>
              <a:rPr lang="da-DK" dirty="0" err="1">
                <a:solidFill>
                  <a:srgbClr val="07A99C"/>
                </a:solidFill>
                <a:latin typeface="+mn-lt"/>
              </a:rPr>
              <a:t>agricultural</a:t>
            </a:r>
            <a:r>
              <a:rPr lang="da-DK" dirty="0">
                <a:solidFill>
                  <a:srgbClr val="07A99C"/>
                </a:solidFill>
                <a:latin typeface="+mn-lt"/>
              </a:rPr>
              <a:t> </a:t>
            </a:r>
            <a:r>
              <a:rPr lang="en-KE" dirty="0">
                <a:solidFill>
                  <a:srgbClr val="07A99C"/>
                </a:solidFill>
                <a:latin typeface="+mn-lt"/>
              </a:rPr>
              <a:t>sector in LMICs</a:t>
            </a:r>
            <a:r>
              <a:rPr lang="da-DK" dirty="0">
                <a:solidFill>
                  <a:srgbClr val="07A99C"/>
                </a:solidFill>
                <a:latin typeface="+mn-lt"/>
              </a:rPr>
              <a:t>?</a:t>
            </a:r>
            <a:r>
              <a:rPr lang="en-KE" dirty="0">
                <a:solidFill>
                  <a:srgbClr val="07A99C"/>
                </a:solidFill>
                <a:latin typeface="+mn-lt"/>
              </a:rPr>
              <a:t> </a:t>
            </a:r>
            <a:r>
              <a:rPr lang="da-DK" dirty="0">
                <a:solidFill>
                  <a:srgbClr val="07A99C"/>
                </a:solidFill>
                <a:latin typeface="+mn-lt"/>
              </a:rPr>
              <a:t>Be m</a:t>
            </a:r>
            <a:r>
              <a:rPr lang="en-KE" dirty="0">
                <a:solidFill>
                  <a:srgbClr val="07A99C"/>
                </a:solidFill>
                <a:latin typeface="+mn-lt"/>
              </a:rPr>
              <a:t>indful of the unintended </a:t>
            </a:r>
            <a:r>
              <a:rPr lang="da-DK" dirty="0" err="1">
                <a:solidFill>
                  <a:srgbClr val="07A99C"/>
                </a:solidFill>
                <a:latin typeface="+mn-lt"/>
              </a:rPr>
              <a:t>impacts</a:t>
            </a:r>
            <a:endParaRPr lang="en-KE" dirty="0">
              <a:solidFill>
                <a:srgbClr val="07A99C"/>
              </a:solidFill>
              <a:latin typeface="+mn-l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6D8EF2C-03F9-CB40-95B2-28708B3D2D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456" y="6330422"/>
            <a:ext cx="918405" cy="418894"/>
          </a:xfrm>
          <a:prstGeom prst="rect">
            <a:avLst/>
          </a:prstGeom>
        </p:spPr>
      </p:pic>
      <p:pic>
        <p:nvPicPr>
          <p:cNvPr id="21" name="Picture 2" descr="PAGE and the Sustainable Development Goals | PAGE">
            <a:extLst>
              <a:ext uri="{FF2B5EF4-FFF2-40B4-BE49-F238E27FC236}">
                <a16:creationId xmlns:a16="http://schemas.microsoft.com/office/drawing/2014/main" id="{B7DF21D3-7A1B-0840-AC43-59E5EB77F3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707" y="5129643"/>
            <a:ext cx="2686175" cy="136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5C93259-9825-8F44-982E-C0150C814C1D}"/>
              </a:ext>
            </a:extLst>
          </p:cNvPr>
          <p:cNvSpPr txBox="1"/>
          <p:nvPr/>
        </p:nvSpPr>
        <p:spPr>
          <a:xfrm>
            <a:off x="466547" y="1708949"/>
            <a:ext cx="6895545" cy="1697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KE" sz="2400"/>
              <a:t>Livelihoods</a:t>
            </a:r>
            <a:r>
              <a:rPr lang="da-DK" sz="2400" dirty="0"/>
              <a:t> = </a:t>
            </a:r>
            <a:r>
              <a:rPr lang="da-DK" sz="2400" dirty="0" err="1"/>
              <a:t>Household</a:t>
            </a:r>
            <a:r>
              <a:rPr lang="da-DK" sz="2400" dirty="0"/>
              <a:t> </a:t>
            </a:r>
            <a:r>
              <a:rPr lang="da-DK" sz="2400" dirty="0" err="1"/>
              <a:t>income</a:t>
            </a:r>
            <a:endParaRPr lang="da-DK" sz="2400" dirty="0"/>
          </a:p>
          <a:p>
            <a:pPr>
              <a:lnSpc>
                <a:spcPct val="150000"/>
              </a:lnSpc>
            </a:pPr>
            <a:r>
              <a:rPr lang="en-KE" sz="2400"/>
              <a:t>Food</a:t>
            </a:r>
            <a:r>
              <a:rPr lang="da-DK" sz="2400" dirty="0"/>
              <a:t> &amp; </a:t>
            </a:r>
            <a:r>
              <a:rPr lang="da-DK" sz="2400" dirty="0" err="1"/>
              <a:t>nutritional</a:t>
            </a:r>
            <a:r>
              <a:rPr lang="en-KE" sz="2400" dirty="0"/>
              <a:t> security</a:t>
            </a:r>
            <a:endParaRPr lang="da-DK" sz="2400" dirty="0"/>
          </a:p>
          <a:p>
            <a:pPr>
              <a:lnSpc>
                <a:spcPct val="150000"/>
              </a:lnSpc>
            </a:pPr>
            <a:r>
              <a:rPr lang="en-KE" sz="2400" dirty="0"/>
              <a:t>Gender and Youth equity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7090DC-73CF-1F41-8A5A-3C48597AF639}"/>
              </a:ext>
            </a:extLst>
          </p:cNvPr>
          <p:cNvSpPr txBox="1"/>
          <p:nvPr/>
        </p:nvSpPr>
        <p:spPr>
          <a:xfrm>
            <a:off x="5589328" y="1472915"/>
            <a:ext cx="6346944" cy="2251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KE" sz="2400" dirty="0"/>
              <a:t>Intensifying </a:t>
            </a:r>
            <a:r>
              <a:rPr lang="en-KE" sz="2400"/>
              <a:t>food systems</a:t>
            </a:r>
            <a:endParaRPr lang="da-DK" sz="2400" dirty="0"/>
          </a:p>
          <a:p>
            <a:pPr algn="r">
              <a:lnSpc>
                <a:spcPct val="150000"/>
              </a:lnSpc>
            </a:pPr>
            <a:r>
              <a:rPr lang="da-DK" sz="2400" dirty="0"/>
              <a:t>Feed </a:t>
            </a:r>
            <a:r>
              <a:rPr lang="da-DK" sz="2400" dirty="0" err="1"/>
              <a:t>crisis</a:t>
            </a:r>
            <a:r>
              <a:rPr lang="da-DK" sz="2400" dirty="0"/>
              <a:t> and </a:t>
            </a:r>
            <a:r>
              <a:rPr lang="da-DK" sz="2400" dirty="0" err="1"/>
              <a:t>climate</a:t>
            </a:r>
            <a:r>
              <a:rPr lang="da-DK" sz="2400" dirty="0"/>
              <a:t> </a:t>
            </a:r>
            <a:r>
              <a:rPr lang="da-DK" sz="2400" dirty="0" err="1"/>
              <a:t>change</a:t>
            </a:r>
            <a:r>
              <a:rPr lang="en-KE" sz="2400"/>
              <a:t> </a:t>
            </a:r>
            <a:endParaRPr lang="en-KE" sz="2400" dirty="0"/>
          </a:p>
          <a:p>
            <a:pPr algn="r">
              <a:lnSpc>
                <a:spcPct val="150000"/>
              </a:lnSpc>
            </a:pPr>
            <a:r>
              <a:rPr lang="da-DK" sz="2400" dirty="0" err="1"/>
              <a:t>Semi</a:t>
            </a:r>
            <a:r>
              <a:rPr lang="da-DK" sz="2400" dirty="0"/>
              <a:t>-intensive farmers</a:t>
            </a:r>
          </a:p>
          <a:p>
            <a:pPr algn="r">
              <a:lnSpc>
                <a:spcPct val="150000"/>
              </a:lnSpc>
            </a:pPr>
            <a:r>
              <a:rPr lang="da-DK" sz="2400" dirty="0" err="1"/>
              <a:t>Poor</a:t>
            </a:r>
            <a:r>
              <a:rPr lang="da-DK" sz="2400" dirty="0"/>
              <a:t> </a:t>
            </a:r>
            <a:r>
              <a:rPr lang="da-DK" sz="2400" dirty="0" err="1"/>
              <a:t>consumer</a:t>
            </a:r>
            <a:r>
              <a:rPr lang="da-DK" sz="2400" dirty="0"/>
              <a:t> power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5B24B3-9582-5964-0362-105FF80FFF70}"/>
              </a:ext>
            </a:extLst>
          </p:cNvPr>
          <p:cNvSpPr txBox="1"/>
          <p:nvPr/>
        </p:nvSpPr>
        <p:spPr>
          <a:xfrm>
            <a:off x="875474" y="4174435"/>
            <a:ext cx="3382004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altLang="en-US" sz="2400" b="1" dirty="0">
                <a:solidFill>
                  <a:srgbClr val="07A99C"/>
                </a:solidFill>
              </a:rPr>
              <a:t>We can’t regulate our way to reducing AMU and AMR: </a:t>
            </a:r>
            <a:r>
              <a:rPr lang="en-GB" altLang="en-US" sz="2400" dirty="0">
                <a:solidFill>
                  <a:srgbClr val="07A99C"/>
                </a:solidFill>
              </a:rPr>
              <a:t>Regulation is needed but it’s not enough</a:t>
            </a:r>
            <a:endParaRPr lang="en-US" altLang="en-US" sz="2400" dirty="0">
              <a:solidFill>
                <a:srgbClr val="07A99C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5D11EBB-0606-B036-AC06-7B4060211A91}"/>
              </a:ext>
            </a:extLst>
          </p:cNvPr>
          <p:cNvSpPr txBox="1"/>
          <p:nvPr/>
        </p:nvSpPr>
        <p:spPr>
          <a:xfrm>
            <a:off x="8275503" y="4166141"/>
            <a:ext cx="3083059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altLang="en-US" sz="2400" b="1" dirty="0">
                <a:solidFill>
                  <a:srgbClr val="07A99C"/>
                </a:solidFill>
              </a:rPr>
              <a:t>We can’t train our way to reducing AMU and AMR: </a:t>
            </a:r>
            <a:r>
              <a:rPr lang="en-GB" altLang="en-US" sz="2400" dirty="0">
                <a:solidFill>
                  <a:srgbClr val="07A99C"/>
                </a:solidFill>
              </a:rPr>
              <a:t>Capacity building is useful if incentives are in place</a:t>
            </a:r>
            <a:endParaRPr lang="en-GB" sz="2400" dirty="0">
              <a:solidFill>
                <a:srgbClr val="07A99C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962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3" grpId="0"/>
      <p:bldP spid="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017AA-D10D-4844-94BF-ABEAB5FFB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296" y="335002"/>
            <a:ext cx="11592036" cy="677955"/>
          </a:xfrm>
        </p:spPr>
        <p:txBody>
          <a:bodyPr>
            <a:normAutofit fontScale="90000"/>
          </a:bodyPr>
          <a:lstStyle/>
          <a:p>
            <a:r>
              <a:rPr lang="en-DK" dirty="0">
                <a:solidFill>
                  <a:srgbClr val="07A99C"/>
                </a:solidFill>
                <a:latin typeface="+mn-lt"/>
              </a:rPr>
              <a:t>M</a:t>
            </a:r>
            <a:r>
              <a:rPr lang="en-GB" dirty="0" err="1">
                <a:solidFill>
                  <a:srgbClr val="07A99C"/>
                </a:solidFill>
                <a:latin typeface="+mn-lt"/>
              </a:rPr>
              <a:t>i</a:t>
            </a:r>
            <a:r>
              <a:rPr lang="en-DK" dirty="0">
                <a:solidFill>
                  <a:srgbClr val="07A99C"/>
                </a:solidFill>
                <a:latin typeface="+mn-lt"/>
              </a:rPr>
              <a:t>ndful that animal production systems, resources and capacities are different: Which system are we focusing on?</a:t>
            </a:r>
          </a:p>
        </p:txBody>
      </p:sp>
      <p:pic>
        <p:nvPicPr>
          <p:cNvPr id="6148" name="Picture 4" descr="A mega farm in Kington, England. ">
            <a:extLst>
              <a:ext uri="{FF2B5EF4-FFF2-40B4-BE49-F238E27FC236}">
                <a16:creationId xmlns:a16="http://schemas.microsoft.com/office/drawing/2014/main" id="{E63B6784-1DF1-9E42-B492-1478FD0323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9359" y="1319865"/>
            <a:ext cx="4119180" cy="247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07036C-C630-AA42-94FD-671F53A6BB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6237781" y="1289212"/>
            <a:ext cx="3852770" cy="26503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99286A-F45E-1449-886E-5842D7ED30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69314" y="4005453"/>
            <a:ext cx="3852770" cy="26695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129B01-ADEB-D540-B6D8-15F5D3CB14B0}"/>
              </a:ext>
            </a:extLst>
          </p:cNvPr>
          <p:cNvSpPr txBox="1"/>
          <p:nvPr/>
        </p:nvSpPr>
        <p:spPr bwMode="auto">
          <a:xfrm>
            <a:off x="321440" y="3228945"/>
            <a:ext cx="5570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DK" sz="2000" b="1" dirty="0">
                <a:latin typeface="+mn-lt"/>
              </a:rPr>
              <a:t>UK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2E3158-FCD4-5946-8D65-8B41CAC74090}"/>
              </a:ext>
            </a:extLst>
          </p:cNvPr>
          <p:cNvSpPr txBox="1"/>
          <p:nvPr/>
        </p:nvSpPr>
        <p:spPr bwMode="auto">
          <a:xfrm>
            <a:off x="10269481" y="3437348"/>
            <a:ext cx="5570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DK" sz="2000" b="1" dirty="0">
                <a:latin typeface="+mn-lt"/>
              </a:rPr>
              <a:t>UG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84AB76-0331-EA4A-A260-AEEBAF6C8FA2}"/>
              </a:ext>
            </a:extLst>
          </p:cNvPr>
          <p:cNvSpPr txBox="1"/>
          <p:nvPr/>
        </p:nvSpPr>
        <p:spPr bwMode="auto">
          <a:xfrm>
            <a:off x="10122084" y="6170032"/>
            <a:ext cx="5570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DK" sz="2000" b="1" dirty="0">
                <a:latin typeface="+mn-lt"/>
              </a:rPr>
              <a:t>UG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5AFFBB5-82D4-DDF0-C2B9-FA59912781F3}"/>
              </a:ext>
            </a:extLst>
          </p:cNvPr>
          <p:cNvSpPr txBox="1"/>
          <p:nvPr/>
        </p:nvSpPr>
        <p:spPr bwMode="auto">
          <a:xfrm>
            <a:off x="407605" y="4979316"/>
            <a:ext cx="55704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DK" sz="2000" b="1" dirty="0">
                <a:latin typeface="+mn-lt"/>
              </a:rPr>
              <a:t>KE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70AC63-B117-6D9E-DBCE-54037055C8A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359" y="3895449"/>
            <a:ext cx="4119180" cy="288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448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18;p162">
            <a:extLst>
              <a:ext uri="{FF2B5EF4-FFF2-40B4-BE49-F238E27FC236}">
                <a16:creationId xmlns:a16="http://schemas.microsoft.com/office/drawing/2014/main" id="{829CA088-A719-9849-89E7-689BDBC8CC96}"/>
              </a:ext>
            </a:extLst>
          </p:cNvPr>
          <p:cNvSpPr txBox="1"/>
          <p:nvPr/>
        </p:nvSpPr>
        <p:spPr>
          <a:xfrm>
            <a:off x="307195" y="1219808"/>
            <a:ext cx="11577609" cy="50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a-DK" sz="2400" dirty="0" err="1">
                <a:solidFill>
                  <a:srgbClr val="2A2929"/>
                </a:solidFill>
                <a:ea typeface="Mulish SemiBold"/>
                <a:cs typeface="Mulish SemiBold"/>
                <a:sym typeface="Mulish SemiBold"/>
              </a:rPr>
              <a:t>Many</a:t>
            </a:r>
            <a:r>
              <a:rPr lang="da-DK" sz="2400" dirty="0">
                <a:solidFill>
                  <a:srgbClr val="2A2929"/>
                </a:solidFill>
                <a:ea typeface="Mulish SemiBold"/>
                <a:cs typeface="Mulish SemiBold"/>
                <a:sym typeface="Mulish SemiBold"/>
              </a:rPr>
              <a:t> </a:t>
            </a:r>
            <a:r>
              <a:rPr lang="da-DK" sz="2400" dirty="0" err="1">
                <a:solidFill>
                  <a:srgbClr val="2A2929"/>
                </a:solidFill>
                <a:ea typeface="Mulish SemiBold"/>
                <a:cs typeface="Mulish SemiBold"/>
                <a:sym typeface="Mulish SemiBold"/>
              </a:rPr>
              <a:t>actors</a:t>
            </a:r>
            <a:r>
              <a:rPr lang="da-DK" sz="2400" dirty="0">
                <a:solidFill>
                  <a:srgbClr val="2A2929"/>
                </a:solidFill>
                <a:ea typeface="Mulish SemiBold"/>
                <a:cs typeface="Mulish SemiBold"/>
                <a:sym typeface="Mulish SemiBold"/>
              </a:rPr>
              <a:t> and influencers in the </a:t>
            </a:r>
            <a:r>
              <a:rPr lang="da-DK" sz="2400" dirty="0" err="1">
                <a:solidFill>
                  <a:srgbClr val="2A2929"/>
                </a:solidFill>
                <a:ea typeface="Mulish SemiBold"/>
                <a:cs typeface="Mulish SemiBold"/>
                <a:sym typeface="Mulish SemiBold"/>
              </a:rPr>
              <a:t>production</a:t>
            </a:r>
            <a:r>
              <a:rPr lang="da-DK" sz="2400" dirty="0">
                <a:solidFill>
                  <a:srgbClr val="2A2929"/>
                </a:solidFill>
                <a:ea typeface="Mulish SemiBold"/>
                <a:cs typeface="Mulish SemiBold"/>
                <a:sym typeface="Mulish SemiBold"/>
              </a:rPr>
              <a:t> system</a:t>
            </a: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a-DK" sz="2400" dirty="0">
                <a:solidFill>
                  <a:prstClr val="black"/>
                </a:solidFill>
                <a:cs typeface="Times New Roman" panose="02020603050405020304" pitchFamily="18" charset="0"/>
              </a:rPr>
              <a:t>Sensitive business </a:t>
            </a:r>
            <a:r>
              <a:rPr lang="da-DK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affected</a:t>
            </a:r>
            <a:r>
              <a:rPr lang="da-DK" sz="2400" dirty="0">
                <a:solidFill>
                  <a:prstClr val="black"/>
                </a:solidFill>
                <a:cs typeface="Times New Roman" panose="02020603050405020304" pitchFamily="18" charset="0"/>
              </a:rPr>
              <a:t> by </a:t>
            </a:r>
            <a:r>
              <a:rPr lang="da-DK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internal</a:t>
            </a:r>
            <a:r>
              <a:rPr lang="da-DK" sz="2400" dirty="0">
                <a:solidFill>
                  <a:prstClr val="black"/>
                </a:solidFill>
                <a:cs typeface="Times New Roman" panose="02020603050405020304" pitchFamily="18" charset="0"/>
              </a:rPr>
              <a:t> and </a:t>
            </a:r>
            <a:r>
              <a:rPr lang="da-DK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external</a:t>
            </a:r>
            <a:r>
              <a:rPr lang="da-DK" sz="2400" dirty="0">
                <a:solidFill>
                  <a:prstClr val="black"/>
                </a:solidFill>
                <a:cs typeface="Times New Roman" panose="02020603050405020304" pitchFamily="18" charset="0"/>
              </a:rPr>
              <a:t> factors </a:t>
            </a:r>
            <a:r>
              <a:rPr lang="da-DK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instantly</a:t>
            </a:r>
            <a:endParaRPr lang="da-DK" sz="24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da-DK" sz="2400" dirty="0">
                <a:solidFill>
                  <a:prstClr val="black"/>
                </a:solidFill>
                <a:ea typeface="Mulish SemiBold"/>
                <a:cs typeface="Times New Roman" panose="02020603050405020304" pitchFamily="18" charset="0"/>
                <a:sym typeface="Mulish SemiBold"/>
              </a:rPr>
              <a:t>Clear </a:t>
            </a:r>
            <a:r>
              <a:rPr lang="da-DK" sz="2400" dirty="0" err="1">
                <a:solidFill>
                  <a:prstClr val="black"/>
                </a:solidFill>
                <a:ea typeface="Mulish SemiBold"/>
                <a:cs typeface="Times New Roman" panose="02020603050405020304" pitchFamily="18" charset="0"/>
                <a:sym typeface="Mulish SemiBold"/>
              </a:rPr>
              <a:t>gender</a:t>
            </a:r>
            <a:r>
              <a:rPr lang="da-DK" sz="2400" dirty="0">
                <a:solidFill>
                  <a:prstClr val="black"/>
                </a:solidFill>
                <a:ea typeface="Mulish SemiBold"/>
                <a:cs typeface="Times New Roman" panose="02020603050405020304" pitchFamily="18" charset="0"/>
                <a:sym typeface="Mulish SemiBold"/>
              </a:rPr>
              <a:t> issues</a:t>
            </a:r>
            <a:endParaRPr sz="2400" dirty="0">
              <a:solidFill>
                <a:srgbClr val="2A2929"/>
              </a:solidFill>
              <a:ea typeface="Mulish SemiBold"/>
              <a:cs typeface="Mulish SemiBold"/>
              <a:sym typeface="Mulish SemiBold"/>
            </a:endParaRPr>
          </a:p>
          <a:p>
            <a:pPr marL="342900" indent="-3429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" sz="2400" dirty="0">
                <a:solidFill>
                  <a:srgbClr val="2A2929"/>
                </a:solidFill>
                <a:ea typeface="Mulish SemiBold"/>
                <a:cs typeface="Mulish SemiBold"/>
                <a:sym typeface="Mulish SemiBold"/>
              </a:rPr>
              <a:t>Farmers have different farming profiles with different behaviors but similar priorities and  aspirations </a:t>
            </a:r>
            <a:r>
              <a:rPr lang="en" sz="2400" i="1" dirty="0">
                <a:solidFill>
                  <a:srgbClr val="2A2929"/>
                </a:solidFill>
                <a:ea typeface="Mulish SemiBold"/>
                <a:cs typeface="Mulish SemiBold"/>
                <a:sym typeface="Mulish SemiBold"/>
              </a:rPr>
              <a:t>“take care of my family and grow my business”</a:t>
            </a:r>
            <a:endParaRPr sz="2400" i="1" dirty="0">
              <a:solidFill>
                <a:srgbClr val="2A2929"/>
              </a:solidFill>
              <a:ea typeface="Mulish SemiBold"/>
              <a:cs typeface="Mulish SemiBold"/>
              <a:sym typeface="Mulish SemiBold"/>
            </a:endParaRPr>
          </a:p>
          <a:p>
            <a:pPr>
              <a:lnSpc>
                <a:spcPct val="115000"/>
              </a:lnSpc>
            </a:pPr>
            <a:endParaRPr sz="2000" dirty="0">
              <a:solidFill>
                <a:srgbClr val="2A2929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>
              <a:lnSpc>
                <a:spcPct val="115000"/>
              </a:lnSpc>
            </a:pPr>
            <a:endParaRPr sz="2000" dirty="0">
              <a:solidFill>
                <a:srgbClr val="2A2929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>
              <a:lnSpc>
                <a:spcPct val="115000"/>
              </a:lnSpc>
            </a:pPr>
            <a:endParaRPr sz="2000" dirty="0">
              <a:solidFill>
                <a:srgbClr val="2A2929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>
              <a:lnSpc>
                <a:spcPct val="115000"/>
              </a:lnSpc>
            </a:pPr>
            <a:endParaRPr sz="2000" dirty="0">
              <a:solidFill>
                <a:srgbClr val="2A2929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>
              <a:lnSpc>
                <a:spcPct val="115000"/>
              </a:lnSpc>
            </a:pPr>
            <a:endParaRPr sz="2000" dirty="0">
              <a:solidFill>
                <a:srgbClr val="2A2929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>
              <a:lnSpc>
                <a:spcPct val="115000"/>
              </a:lnSpc>
            </a:pPr>
            <a:endParaRPr sz="2000" dirty="0">
              <a:solidFill>
                <a:srgbClr val="2A2929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  <a:p>
            <a:pPr>
              <a:lnSpc>
                <a:spcPct val="115000"/>
              </a:lnSpc>
            </a:pPr>
            <a:endParaRPr sz="2000" dirty="0">
              <a:solidFill>
                <a:srgbClr val="2A2929"/>
              </a:solidFill>
              <a:latin typeface="Mulish SemiBold"/>
              <a:ea typeface="Mulish SemiBold"/>
              <a:cs typeface="Mulish SemiBold"/>
              <a:sym typeface="Mulish SemiBold"/>
            </a:endParaRPr>
          </a:p>
        </p:txBody>
      </p:sp>
      <p:sp>
        <p:nvSpPr>
          <p:cNvPr id="10" name="Google Shape;922;p162">
            <a:extLst>
              <a:ext uri="{FF2B5EF4-FFF2-40B4-BE49-F238E27FC236}">
                <a16:creationId xmlns:a16="http://schemas.microsoft.com/office/drawing/2014/main" id="{74473977-DCE3-5F4F-BE54-9860E99C12E3}"/>
              </a:ext>
            </a:extLst>
          </p:cNvPr>
          <p:cNvSpPr txBox="1">
            <a:spLocks/>
          </p:cNvSpPr>
          <p:nvPr/>
        </p:nvSpPr>
        <p:spPr>
          <a:xfrm>
            <a:off x="594243" y="252538"/>
            <a:ext cx="11994431" cy="770400"/>
          </a:xfrm>
          <a:prstGeom prst="rect">
            <a:avLst/>
          </a:prstGeom>
        </p:spPr>
        <p:txBody>
          <a:bodyPr spcFirstLastPara="1" vert="horz" wrap="square" lIns="0" tIns="121900" rIns="121900" bIns="12190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en-GB" sz="4000" dirty="0">
                <a:solidFill>
                  <a:srgbClr val="07A99C"/>
                </a:solidFill>
                <a:latin typeface="+mn-lt"/>
              </a:rPr>
              <a:t>Who has to change their practices? </a:t>
            </a:r>
          </a:p>
        </p:txBody>
      </p:sp>
      <p:sp>
        <p:nvSpPr>
          <p:cNvPr id="19" name="Google Shape;924;p162">
            <a:extLst>
              <a:ext uri="{FF2B5EF4-FFF2-40B4-BE49-F238E27FC236}">
                <a16:creationId xmlns:a16="http://schemas.microsoft.com/office/drawing/2014/main" id="{C6EC7604-8201-294C-890A-90A88E54273F}"/>
              </a:ext>
            </a:extLst>
          </p:cNvPr>
          <p:cNvSpPr txBox="1"/>
          <p:nvPr/>
        </p:nvSpPr>
        <p:spPr>
          <a:xfrm>
            <a:off x="2147575" y="5322564"/>
            <a:ext cx="2532261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b="1" dirty="0">
                <a:solidFill>
                  <a:schemeClr val="dk1"/>
                </a:solidFill>
                <a:ea typeface="Mulish"/>
                <a:cs typeface="Mulish"/>
                <a:sym typeface="Mulish"/>
              </a:rPr>
              <a:t>Big Semi-Intensive Farmers </a:t>
            </a:r>
            <a:endParaRPr b="1" dirty="0">
              <a:solidFill>
                <a:schemeClr val="dk1"/>
              </a:solidFill>
              <a:ea typeface="Mulish"/>
              <a:cs typeface="Mulish"/>
              <a:sym typeface="Mulish"/>
            </a:endParaRPr>
          </a:p>
        </p:txBody>
      </p:sp>
      <p:pic>
        <p:nvPicPr>
          <p:cNvPr id="20" name="Google Shape;925;p162">
            <a:extLst>
              <a:ext uri="{FF2B5EF4-FFF2-40B4-BE49-F238E27FC236}">
                <a16:creationId xmlns:a16="http://schemas.microsoft.com/office/drawing/2014/main" id="{D2D8E725-5352-0242-9285-306FD1F8F006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243" y="3936996"/>
            <a:ext cx="1567836" cy="1441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926;p162">
            <a:extLst>
              <a:ext uri="{FF2B5EF4-FFF2-40B4-BE49-F238E27FC236}">
                <a16:creationId xmlns:a16="http://schemas.microsoft.com/office/drawing/2014/main" id="{A4CE0FE6-E17B-954D-BC17-2EA4D9FEE4F8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85889" y="3986875"/>
            <a:ext cx="1567837" cy="1375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937;p163">
            <a:extLst>
              <a:ext uri="{FF2B5EF4-FFF2-40B4-BE49-F238E27FC236}">
                <a16:creationId xmlns:a16="http://schemas.microsoft.com/office/drawing/2014/main" id="{B792D58F-01A2-504D-869D-7AB9D660346D}"/>
              </a:ext>
            </a:extLst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9856" y="3862176"/>
            <a:ext cx="7049177" cy="25922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Google Shape;923;p162">
            <a:extLst>
              <a:ext uri="{FF2B5EF4-FFF2-40B4-BE49-F238E27FC236}">
                <a16:creationId xmlns:a16="http://schemas.microsoft.com/office/drawing/2014/main" id="{30667F13-2A8F-AF40-971F-7236E5AB352C}"/>
              </a:ext>
            </a:extLst>
          </p:cNvPr>
          <p:cNvSpPr txBox="1"/>
          <p:nvPr/>
        </p:nvSpPr>
        <p:spPr>
          <a:xfrm>
            <a:off x="-102439" y="5303493"/>
            <a:ext cx="2961200" cy="800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algn="ctr"/>
            <a:r>
              <a:rPr lang="en" b="1" dirty="0">
                <a:solidFill>
                  <a:schemeClr val="dk1"/>
                </a:solidFill>
                <a:ea typeface="Mulish"/>
                <a:cs typeface="Mulish"/>
                <a:sym typeface="Mulish"/>
              </a:rPr>
              <a:t>Small Semi-Intensive Farmers</a:t>
            </a:r>
            <a:endParaRPr b="1" dirty="0">
              <a:solidFill>
                <a:schemeClr val="dk1"/>
              </a:solidFill>
              <a:ea typeface="Mulish"/>
              <a:cs typeface="Mulish"/>
              <a:sym typeface="Mulish"/>
            </a:endParaRPr>
          </a:p>
        </p:txBody>
      </p:sp>
    </p:spTree>
    <p:extLst>
      <p:ext uri="{BB962C8B-B14F-4D97-AF65-F5344CB8AC3E}">
        <p14:creationId xmlns:p14="http://schemas.microsoft.com/office/powerpoint/2010/main" val="15428653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BD074-852E-894E-B59A-DE9235640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11502538" cy="677955"/>
          </a:xfrm>
        </p:spPr>
        <p:txBody>
          <a:bodyPr>
            <a:normAutofit/>
          </a:bodyPr>
          <a:lstStyle/>
          <a:p>
            <a:r>
              <a:rPr lang="en-DK" dirty="0">
                <a:solidFill>
                  <a:srgbClr val="07A99C"/>
                </a:solidFill>
                <a:latin typeface="+mn-lt"/>
              </a:rPr>
              <a:t>What are the incentives for change? Or the cost-benefits?</a:t>
            </a:r>
            <a:endParaRPr lang="en-DK" dirty="0">
              <a:latin typeface="+mn-lt"/>
            </a:endParaRPr>
          </a:p>
        </p:txBody>
      </p:sp>
      <p:pic>
        <p:nvPicPr>
          <p:cNvPr id="4" name="Picture 2" descr="Carrot and Stick – SMITH">
            <a:extLst>
              <a:ext uri="{FF2B5EF4-FFF2-40B4-BE49-F238E27FC236}">
                <a16:creationId xmlns:a16="http://schemas.microsoft.com/office/drawing/2014/main" id="{7B339319-C754-00C2-62A6-DCA6C9E037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9965" y="1683508"/>
            <a:ext cx="5105549" cy="21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D60FDA6-9168-6BCF-ED49-287833B59498}"/>
              </a:ext>
            </a:extLst>
          </p:cNvPr>
          <p:cNvSpPr txBox="1"/>
          <p:nvPr/>
        </p:nvSpPr>
        <p:spPr>
          <a:xfrm>
            <a:off x="344731" y="4546939"/>
            <a:ext cx="115025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DK" sz="2800" dirty="0"/>
          </a:p>
          <a:p>
            <a:pPr algn="ctr"/>
            <a:r>
              <a:rPr lang="en-GB" sz="2800" dirty="0"/>
              <a:t>Regulate, formalise or modernize  vs. </a:t>
            </a:r>
            <a:r>
              <a:rPr lang="en-GB" sz="2800" dirty="0" err="1"/>
              <a:t>i</a:t>
            </a:r>
            <a:r>
              <a:rPr lang="en-DK" sz="2800" dirty="0"/>
              <a:t>nformal, dispersed, rural, untraceable</a:t>
            </a:r>
            <a:r>
              <a:rPr lang="da-DK" sz="2800" dirty="0"/>
              <a:t> &amp;</a:t>
            </a:r>
            <a:r>
              <a:rPr lang="en-DK" sz="2800" dirty="0"/>
              <a:t> tradition or culture</a:t>
            </a:r>
          </a:p>
          <a:p>
            <a:pPr algn="ctr"/>
            <a:endParaRPr lang="en-DK" sz="2800" dirty="0"/>
          </a:p>
          <a:p>
            <a:pPr algn="ctr"/>
            <a:r>
              <a:rPr lang="en-DK" sz="2800" dirty="0"/>
              <a:t>Consumer/market drive </a:t>
            </a:r>
            <a:r>
              <a:rPr lang="da-DK" sz="2800" dirty="0"/>
              <a:t>is </a:t>
            </a:r>
            <a:r>
              <a:rPr lang="en-DK" sz="2800" dirty="0"/>
              <a:t>unlikely to </a:t>
            </a:r>
            <a:r>
              <a:rPr lang="da-DK" sz="2800" dirty="0" err="1"/>
              <a:t>be</a:t>
            </a:r>
            <a:r>
              <a:rPr lang="da-DK" sz="2800" dirty="0"/>
              <a:t> a major driver</a:t>
            </a:r>
            <a:endParaRPr lang="en-DK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43B480-8215-07C7-B931-5431A079EF70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1234" y="1371600"/>
            <a:ext cx="5105549" cy="3358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85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B8460-00A5-023C-0A36-DB96DC6CE0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DK" dirty="0">
                <a:solidFill>
                  <a:srgbClr val="17A8A4"/>
                </a:solidFill>
                <a:latin typeface="+mn-lt"/>
              </a:rPr>
              <a:t>How much would it cost to vaccinate vs. treat poultry?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CBA65-FA57-2365-8295-40C67A3835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09600" y="1601969"/>
            <a:ext cx="10972800" cy="4955994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DK" dirty="0"/>
              <a:t>Tetracycline = $3/100g </a:t>
            </a:r>
          </a:p>
          <a:p>
            <a:pPr marL="1200160" lvl="1" indent="-457200"/>
            <a:r>
              <a:rPr lang="en-DK" dirty="0"/>
              <a:t>Mix in 150L water for 750 birds (assuming each bird consumes 0.2L/day)</a:t>
            </a:r>
          </a:p>
          <a:p>
            <a:pPr marL="1200160" lvl="1" indent="-457200"/>
            <a:endParaRPr lang="en-DK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DK" dirty="0"/>
              <a:t>Newcastle Disease Vaccine (subsidized vaccine) = $0.035/dose (mixed in water)</a:t>
            </a:r>
          </a:p>
          <a:p>
            <a:pPr marL="1200160" lvl="1" indent="-457200"/>
            <a:r>
              <a:rPr lang="en-DK" dirty="0"/>
              <a:t>For 750 birds = $26.25. </a:t>
            </a:r>
          </a:p>
          <a:p>
            <a:pPr marL="1200160" lvl="1" indent="-457200"/>
            <a:r>
              <a:rPr lang="en-DK" dirty="0"/>
              <a:t>Often give vitamins (additional cost)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DK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DK" dirty="0"/>
              <a:t>Combination vaccine ($0.09/vaccine + $0.05 vet= $0.14)</a:t>
            </a:r>
          </a:p>
          <a:p>
            <a:pPr marL="1200160" lvl="1" indent="-457200"/>
            <a:r>
              <a:rPr lang="en-DK" dirty="0"/>
              <a:t>For 750 birds = $105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1481097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2E500-14C4-D14E-9EB9-F1A9FD967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rgbClr val="17A8A4"/>
                </a:solidFill>
                <a:latin typeface="+mn-lt"/>
              </a:rPr>
              <a:t>Behaviour adoptions: When do farmers adopt new behaviours?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284DF91-AD0A-8C49-9837-B65AB88B42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06017" y="1293408"/>
            <a:ext cx="11466748" cy="5136761"/>
          </a:xfrm>
        </p:spPr>
        <p:txBody>
          <a:bodyPr/>
          <a:lstStyle/>
          <a:p>
            <a:pPr marR="0" lvl="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a-DK" sz="24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Motivators</a:t>
            </a:r>
            <a:endParaRPr kumimoji="0" lang="da-DK" sz="24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a-DK" sz="240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Maximize</a:t>
            </a:r>
            <a:r>
              <a:rPr kumimoji="0" lang="da-DK" sz="24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 profits</a:t>
            </a:r>
          </a:p>
          <a:p>
            <a:pPr marL="457200" marR="0" lvl="0" indent="-45720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Fear</a:t>
            </a:r>
            <a:endParaRPr lang="da-DK" sz="24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a-DK" sz="24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By </a:t>
            </a:r>
            <a:r>
              <a:rPr kumimoji="0" lang="da-DK" sz="240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law</a:t>
            </a:r>
            <a:endParaRPr kumimoji="0" lang="da-DK" sz="240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sz="2400" dirty="0">
                <a:solidFill>
                  <a:prstClr val="black"/>
                </a:solidFill>
                <a:cs typeface="Times New Roman" panose="02020603050405020304" pitchFamily="18" charset="0"/>
              </a:rPr>
              <a:t>Social </a:t>
            </a:r>
            <a:r>
              <a:rPr lang="da-DK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proof</a:t>
            </a:r>
            <a:endParaRPr lang="da-DK" sz="24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a-DK" sz="240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marR="0" lvl="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a-DK" sz="2400" b="1" u="sng" dirty="0" err="1">
                <a:solidFill>
                  <a:prstClr val="black"/>
                </a:solidFill>
                <a:cs typeface="Times New Roman" panose="02020603050405020304" pitchFamily="18" charset="0"/>
              </a:rPr>
              <a:t>Barriers</a:t>
            </a:r>
            <a:endParaRPr lang="da-DK" sz="2400" b="1" u="sng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a-DK" sz="240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Affordability</a:t>
            </a:r>
            <a:endParaRPr kumimoji="0" lang="da-DK" sz="240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a-DK" sz="2400" dirty="0">
                <a:solidFill>
                  <a:prstClr val="black"/>
                </a:solidFill>
                <a:cs typeface="Times New Roman" panose="02020603050405020304" pitchFamily="18" charset="0"/>
              </a:rPr>
              <a:t>High </a:t>
            </a:r>
            <a:r>
              <a:rPr lang="da-DK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effort</a:t>
            </a:r>
            <a:r>
              <a:rPr lang="da-DK" sz="24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da-DK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required</a:t>
            </a:r>
            <a:endParaRPr lang="da-DK" sz="2400" dirty="0">
              <a:solidFill>
                <a:prstClr val="black"/>
              </a:solidFill>
              <a:cs typeface="Times New Roman" panose="02020603050405020304" pitchFamily="18" charset="0"/>
            </a:endParaRPr>
          </a:p>
          <a:p>
            <a:pPr marL="457200" marR="0" lvl="0" indent="-45720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a-DK" sz="240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Lack</a:t>
            </a:r>
            <a:r>
              <a:rPr kumimoji="0" lang="da-DK" sz="24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 of </a:t>
            </a:r>
            <a:r>
              <a:rPr kumimoji="0" lang="da-DK" sz="240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knowledge</a:t>
            </a:r>
            <a:r>
              <a:rPr kumimoji="0" lang="da-DK" sz="24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 (</a:t>
            </a:r>
            <a:r>
              <a:rPr kumimoji="0" lang="da-DK" sz="240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risks</a:t>
            </a:r>
            <a:r>
              <a:rPr lang="da-DK" sz="2400" dirty="0">
                <a:solidFill>
                  <a:prstClr val="black"/>
                </a:solidFill>
                <a:cs typeface="Times New Roman" panose="02020603050405020304" pitchFamily="18" charset="0"/>
              </a:rPr>
              <a:t>, </a:t>
            </a:r>
            <a:r>
              <a:rPr lang="da-DK" sz="2400" dirty="0" err="1">
                <a:solidFill>
                  <a:prstClr val="black"/>
                </a:solidFill>
                <a:cs typeface="Times New Roman" panose="02020603050405020304" pitchFamily="18" charset="0"/>
              </a:rPr>
              <a:t>how</a:t>
            </a:r>
            <a:r>
              <a:rPr lang="da-DK" sz="2400" dirty="0">
                <a:solidFill>
                  <a:prstClr val="black"/>
                </a:solidFill>
                <a:cs typeface="Times New Roman" panose="02020603050405020304" pitchFamily="18" charset="0"/>
              </a:rPr>
              <a:t> to, </a:t>
            </a:r>
            <a:r>
              <a:rPr kumimoji="0" lang="da-DK" sz="2400" i="0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efficacy</a:t>
            </a:r>
            <a:r>
              <a:rPr kumimoji="0" lang="da-DK" sz="240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Times New Roman" panose="02020603050405020304" pitchFamily="18" charset="0"/>
              </a:rPr>
              <a:t>)</a:t>
            </a:r>
          </a:p>
          <a:p>
            <a:pPr marL="457200" marR="0" lvl="0" indent="-457200" algn="just" defTabSz="914400" rtl="0" eaLnBrk="1" fontAlgn="auto" latinLnBrk="0" hangingPunct="1"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i="0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Times New Roman" panose="02020603050405020304" pitchFamily="18" charset="0"/>
            </a:endParaRPr>
          </a:p>
          <a:p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520D11-0932-01E3-19C0-116BD8D20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900" y="1293408"/>
            <a:ext cx="4603750" cy="445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7814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8" name="Picture 16" descr="New members of the Global AMR R&amp;D Hub Stakeholder Group – Global AMR R&amp;D Hub">
            <a:extLst>
              <a:ext uri="{FF2B5EF4-FFF2-40B4-BE49-F238E27FC236}">
                <a16:creationId xmlns:a16="http://schemas.microsoft.com/office/drawing/2014/main" id="{AB1153AE-60DB-BB4D-8056-560D6129AF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8591" y="1802126"/>
            <a:ext cx="2041588" cy="121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Bildergebnis fÃ¼r worldfish">
            <a:extLst>
              <a:ext uri="{FF2B5EF4-FFF2-40B4-BE49-F238E27FC236}">
                <a16:creationId xmlns:a16="http://schemas.microsoft.com/office/drawing/2014/main" id="{D7DDEF0F-E828-4D6D-9BDE-ED2B79FB89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3110" y="1355888"/>
            <a:ext cx="1279059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C9E2E18-9EB0-4A0E-940B-BC64D2A4174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976" y="1388171"/>
            <a:ext cx="1401771" cy="720000"/>
          </a:xfrm>
          <a:prstGeom prst="rect">
            <a:avLst/>
          </a:prstGeom>
        </p:spPr>
      </p:pic>
      <p:pic>
        <p:nvPicPr>
          <p:cNvPr id="7" name="Picture 2" descr="International Water Management Institute (IWMI)">
            <a:extLst>
              <a:ext uri="{FF2B5EF4-FFF2-40B4-BE49-F238E27FC236}">
                <a16:creationId xmlns:a16="http://schemas.microsoft.com/office/drawing/2014/main" id="{DD09DB9A-9059-4B04-9A53-E628BC007D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4093" y="1390720"/>
            <a:ext cx="892036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D45636D-BDEB-4626-B633-E2A5C6BE0C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71" y="1321028"/>
            <a:ext cx="693463" cy="720000"/>
          </a:xfrm>
          <a:prstGeom prst="rect">
            <a:avLst/>
          </a:prstGeom>
        </p:spPr>
      </p:pic>
      <p:pic>
        <p:nvPicPr>
          <p:cNvPr id="15" name="Picture 4" descr="Swedish University of Agricultural Sciences logo.png">
            <a:extLst>
              <a:ext uri="{FF2B5EF4-FFF2-40B4-BE49-F238E27FC236}">
                <a16:creationId xmlns:a16="http://schemas.microsoft.com/office/drawing/2014/main" id="{3EC63534-6FAA-A340-BCBE-D4DBC461F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64" y="5090954"/>
            <a:ext cx="892036" cy="89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914DABC-D4CE-D84C-B2E3-626263957769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5595" y="1452576"/>
            <a:ext cx="1599935" cy="929723"/>
          </a:xfrm>
          <a:prstGeom prst="rect">
            <a:avLst/>
          </a:prstGeom>
        </p:spPr>
      </p:pic>
      <p:pic>
        <p:nvPicPr>
          <p:cNvPr id="1026" name="Picture 2" descr="ICARS - International Centre for Antimicrobial Resistance Solutions">
            <a:extLst>
              <a:ext uri="{FF2B5EF4-FFF2-40B4-BE49-F238E27FC236}">
                <a16:creationId xmlns:a16="http://schemas.microsoft.com/office/drawing/2014/main" id="{46FC06DF-9735-A946-AEE2-B73DB6B655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103" y="2508229"/>
            <a:ext cx="2586051" cy="58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UCAST -standardising antimicrobial susceptibility testing in Europe">
            <a:extLst>
              <a:ext uri="{FF2B5EF4-FFF2-40B4-BE49-F238E27FC236}">
                <a16:creationId xmlns:a16="http://schemas.microsoft.com/office/drawing/2014/main" id="{DD57A45D-098B-D341-A250-2F38DB1CE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16" y="6113573"/>
            <a:ext cx="3095747" cy="68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F291EF-E178-C24B-9D1F-4D41F71A2709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40" y="5996276"/>
            <a:ext cx="591330" cy="72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University of Liverpool - The Science Council ~ : The Science Council ~">
            <a:extLst>
              <a:ext uri="{FF2B5EF4-FFF2-40B4-BE49-F238E27FC236}">
                <a16:creationId xmlns:a16="http://schemas.microsoft.com/office/drawing/2014/main" id="{73858E02-3C1B-DC44-B246-7FB3DBC6F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78" y="4748776"/>
            <a:ext cx="170666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Royal Veterinary College (RVC) (@RoyalVetCollege) | Twitter">
            <a:extLst>
              <a:ext uri="{FF2B5EF4-FFF2-40B4-BE49-F238E27FC236}">
                <a16:creationId xmlns:a16="http://schemas.microsoft.com/office/drawing/2014/main" id="{722D3B47-4842-CD43-9A48-B6A56E784E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80668" y="3563824"/>
            <a:ext cx="1536947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University of Nairobi | Committed to Scholarly Excellence">
            <a:extLst>
              <a:ext uri="{FF2B5EF4-FFF2-40B4-BE49-F238E27FC236}">
                <a16:creationId xmlns:a16="http://schemas.microsoft.com/office/drawing/2014/main" id="{7AFBA3B6-62DB-8F48-A7B8-80F12E8DD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295" y="3267625"/>
            <a:ext cx="1959971" cy="97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Ministry of Agriculture | Ministry of Agriculture, Livestock, Fisheries and  Cooperatives">
            <a:extLst>
              <a:ext uri="{FF2B5EF4-FFF2-40B4-BE49-F238E27FC236}">
                <a16:creationId xmlns:a16="http://schemas.microsoft.com/office/drawing/2014/main" id="{C5B316AA-0085-5649-BCE7-A598DF087A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503" y="5291605"/>
            <a:ext cx="3378684" cy="64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AC8EC089-4E15-A34C-88AA-48F95C1FAE2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390367" y="3842945"/>
            <a:ext cx="2449183" cy="72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4AE55449-D7B4-A044-9E14-14986EABDCEB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729743" y="6142621"/>
            <a:ext cx="1859387" cy="62193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4462D29-1F49-CC43-8529-209D6A7EC528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225502" y="1364133"/>
            <a:ext cx="2125177" cy="563045"/>
          </a:xfrm>
          <a:prstGeom prst="rect">
            <a:avLst/>
          </a:prstGeom>
        </p:spPr>
      </p:pic>
      <p:pic>
        <p:nvPicPr>
          <p:cNvPr id="40" name="Picture 4" descr="Image result for makerere university logo download | University ...">
            <a:extLst>
              <a:ext uri="{FF2B5EF4-FFF2-40B4-BE49-F238E27FC236}">
                <a16:creationId xmlns:a16="http://schemas.microsoft.com/office/drawing/2014/main" id="{EFB9A4EB-BE36-F541-AC8B-F2FD5AC8E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8274" y="2419231"/>
            <a:ext cx="883888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Agrisource | University of Copenhagen">
            <a:extLst>
              <a:ext uri="{FF2B5EF4-FFF2-40B4-BE49-F238E27FC236}">
                <a16:creationId xmlns:a16="http://schemas.microsoft.com/office/drawing/2014/main" id="{15C8EFF8-F5F0-4B48-963F-7C6D5EBCD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649" y="4612012"/>
            <a:ext cx="949773" cy="1196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Egerton University (@egertonunikenya) | Twitter">
            <a:extLst>
              <a:ext uri="{FF2B5EF4-FFF2-40B4-BE49-F238E27FC236}">
                <a16:creationId xmlns:a16="http://schemas.microsoft.com/office/drawing/2014/main" id="{36E7C73D-7F48-254B-8C4B-141C6ADCA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972" y="5903857"/>
            <a:ext cx="876948" cy="87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Université Laval | Land Portal">
            <a:extLst>
              <a:ext uri="{FF2B5EF4-FFF2-40B4-BE49-F238E27FC236}">
                <a16:creationId xmlns:a16="http://schemas.microsoft.com/office/drawing/2014/main" id="{5B5F9604-A6D2-7A4D-A9B7-0B57EEF4C9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96" y="4610730"/>
            <a:ext cx="1101639" cy="45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Thai Nguyen University of Agriculture and Forestry (TUAF) -">
            <a:extLst>
              <a:ext uri="{FF2B5EF4-FFF2-40B4-BE49-F238E27FC236}">
                <a16:creationId xmlns:a16="http://schemas.microsoft.com/office/drawing/2014/main" id="{3F05FCE5-AB87-D74D-9369-2FE1C89AE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201" y="1485785"/>
            <a:ext cx="818088" cy="81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Statens Serum Institut">
            <a:extLst>
              <a:ext uri="{FF2B5EF4-FFF2-40B4-BE49-F238E27FC236}">
                <a16:creationId xmlns:a16="http://schemas.microsoft.com/office/drawing/2014/main" id="{32A48074-2BA8-1540-AE81-3B96B3550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697" y="4607669"/>
            <a:ext cx="1544243" cy="55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ome">
            <a:extLst>
              <a:ext uri="{FF2B5EF4-FFF2-40B4-BE49-F238E27FC236}">
                <a16:creationId xmlns:a16="http://schemas.microsoft.com/office/drawing/2014/main" id="{728839D9-7DFB-9D4A-8BFE-3E8689EE9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203" y="3530200"/>
            <a:ext cx="1588964" cy="719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Food and Agriculture Organization of the United Nations - Organizations - &quot; FAO catalog&quot;">
            <a:extLst>
              <a:ext uri="{FF2B5EF4-FFF2-40B4-BE49-F238E27FC236}">
                <a16:creationId xmlns:a16="http://schemas.microsoft.com/office/drawing/2014/main" id="{C66268BB-EF34-6A4C-A3D9-9307C9FFE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556" y="3261901"/>
            <a:ext cx="849882" cy="863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B98C6F0C-4BED-C44C-BC4C-0A906AB3B7FB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0488997" y="6080623"/>
            <a:ext cx="1558241" cy="710730"/>
          </a:xfrm>
          <a:prstGeom prst="rect">
            <a:avLst/>
          </a:prstGeom>
        </p:spPr>
      </p:pic>
      <p:pic>
        <p:nvPicPr>
          <p:cNvPr id="2" name="Picture 2" descr="FSSAI: Guide (Registration + License + Full Form + Documents, Fee, Etc)">
            <a:extLst>
              <a:ext uri="{FF2B5EF4-FFF2-40B4-BE49-F238E27FC236}">
                <a16:creationId xmlns:a16="http://schemas.microsoft.com/office/drawing/2014/main" id="{ECE354BE-5536-904A-809F-F6C41D5B6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8360" y="6743534"/>
            <a:ext cx="768665" cy="40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GSL Participates in Webinar Discussing Social Science Approaches to AMR and  COVID-19 — Global Strategy Lab">
            <a:extLst>
              <a:ext uri="{FF2B5EF4-FFF2-40B4-BE49-F238E27FC236}">
                <a16:creationId xmlns:a16="http://schemas.microsoft.com/office/drawing/2014/main" id="{FFD2169F-DE4D-FC4C-BBDE-6AD81C0B6F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839" y="2564162"/>
            <a:ext cx="1445193" cy="96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6CB42695-55A4-4045-A42A-CBE4E50A0A8D}"/>
              </a:ext>
            </a:extLst>
          </p:cNvPr>
          <p:cNvSpPr txBox="1"/>
          <p:nvPr/>
        </p:nvSpPr>
        <p:spPr bwMode="auto">
          <a:xfrm>
            <a:off x="200640" y="83646"/>
            <a:ext cx="11902476" cy="1141851"/>
          </a:xfrm>
          <a:prstGeom prst="rect">
            <a:avLst/>
          </a:prstGeom>
          <a:solidFill>
            <a:srgbClr val="07A99C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ts val="2400"/>
              </a:lnSpc>
            </a:pPr>
            <a:endParaRPr lang="da-DK" sz="3600" b="1" i="1" dirty="0">
              <a:solidFill>
                <a:schemeClr val="bg1"/>
              </a:solidFill>
            </a:endParaRPr>
          </a:p>
          <a:p>
            <a:pPr algn="ctr">
              <a:lnSpc>
                <a:spcPts val="2400"/>
              </a:lnSpc>
            </a:pPr>
            <a:r>
              <a:rPr lang="da-DK" sz="3200" i="1" dirty="0" err="1">
                <a:solidFill>
                  <a:schemeClr val="bg1"/>
                </a:solidFill>
              </a:rPr>
              <a:t>Mitigating</a:t>
            </a:r>
            <a:r>
              <a:rPr lang="da-DK" sz="3200" i="1" dirty="0">
                <a:solidFill>
                  <a:schemeClr val="bg1"/>
                </a:solidFill>
              </a:rPr>
              <a:t> </a:t>
            </a:r>
            <a:r>
              <a:rPr lang="da-DK" sz="3200" i="1" dirty="0" err="1">
                <a:solidFill>
                  <a:schemeClr val="bg1"/>
                </a:solidFill>
              </a:rPr>
              <a:t>agricultural</a:t>
            </a:r>
            <a:r>
              <a:rPr lang="da-DK" sz="3200" i="1" dirty="0">
                <a:solidFill>
                  <a:schemeClr val="bg1"/>
                </a:solidFill>
              </a:rPr>
              <a:t> </a:t>
            </a:r>
            <a:r>
              <a:rPr lang="da-DK" sz="3200" i="1" dirty="0" err="1">
                <a:solidFill>
                  <a:schemeClr val="bg1"/>
                </a:solidFill>
              </a:rPr>
              <a:t>associated</a:t>
            </a:r>
            <a:r>
              <a:rPr lang="da-DK" sz="3200" i="1" dirty="0">
                <a:solidFill>
                  <a:schemeClr val="bg1"/>
                </a:solidFill>
              </a:rPr>
              <a:t> AMR </a:t>
            </a:r>
            <a:r>
              <a:rPr lang="da-DK" sz="3200" i="1" dirty="0" err="1">
                <a:solidFill>
                  <a:schemeClr val="bg1"/>
                </a:solidFill>
              </a:rPr>
              <a:t>risks</a:t>
            </a:r>
            <a:r>
              <a:rPr lang="da-DK" sz="3200" i="1" dirty="0">
                <a:solidFill>
                  <a:schemeClr val="bg1"/>
                </a:solidFill>
              </a:rPr>
              <a:t> </a:t>
            </a:r>
            <a:r>
              <a:rPr lang="da-DK" sz="3200" i="1" dirty="0" err="1">
                <a:solidFill>
                  <a:srgbClr val="FFFF00"/>
                </a:solidFill>
              </a:rPr>
              <a:t>together</a:t>
            </a:r>
            <a:r>
              <a:rPr lang="da-DK" sz="3200" i="1" dirty="0">
                <a:solidFill>
                  <a:schemeClr val="bg1"/>
                </a:solidFill>
              </a:rPr>
              <a:t>!</a:t>
            </a:r>
          </a:p>
          <a:p>
            <a:pPr algn="ctr">
              <a:lnSpc>
                <a:spcPts val="2400"/>
              </a:lnSpc>
            </a:pPr>
            <a:endParaRPr lang="en-DK" sz="6000" b="1" i="1" dirty="0">
              <a:solidFill>
                <a:schemeClr val="bg1"/>
              </a:solidFill>
            </a:endParaRPr>
          </a:p>
        </p:txBody>
      </p:sp>
      <p:pic>
        <p:nvPicPr>
          <p:cNvPr id="3074" name="Picture 2" descr="University of Edinburgh - Wikipedia">
            <a:extLst>
              <a:ext uri="{FF2B5EF4-FFF2-40B4-BE49-F238E27FC236}">
                <a16:creationId xmlns:a16="http://schemas.microsoft.com/office/drawing/2014/main" id="{8860F980-9AF0-0C42-B7AE-DDCC75FB4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2289" y="2927714"/>
            <a:ext cx="898127" cy="903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ome — 17 Triggers">
            <a:extLst>
              <a:ext uri="{FF2B5EF4-FFF2-40B4-BE49-F238E27FC236}">
                <a16:creationId xmlns:a16="http://schemas.microsoft.com/office/drawing/2014/main" id="{9A421AF7-92B0-D544-8B8A-6EF34D221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5091" y="3346064"/>
            <a:ext cx="1804056" cy="583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merican Society for Microbiology - Wikipedia">
            <a:extLst>
              <a:ext uri="{FF2B5EF4-FFF2-40B4-BE49-F238E27FC236}">
                <a16:creationId xmlns:a16="http://schemas.microsoft.com/office/drawing/2014/main" id="{BD37FC42-A830-904A-A6C5-DA25D3B116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0536" y="4216111"/>
            <a:ext cx="1397537" cy="66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ome - Kemri">
            <a:extLst>
              <a:ext uri="{FF2B5EF4-FFF2-40B4-BE49-F238E27FC236}">
                <a16:creationId xmlns:a16="http://schemas.microsoft.com/office/drawing/2014/main" id="{4CE9EAD7-916D-034E-97CD-AD50D7428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227" y="4782510"/>
            <a:ext cx="916109" cy="91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ome – ReAct">
            <a:extLst>
              <a:ext uri="{FF2B5EF4-FFF2-40B4-BE49-F238E27FC236}">
                <a16:creationId xmlns:a16="http://schemas.microsoft.com/office/drawing/2014/main" id="{B14122EB-EDA6-464E-8419-20EFD6B9D7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26" b="12126"/>
          <a:stretch/>
        </p:blipFill>
        <p:spPr bwMode="auto">
          <a:xfrm>
            <a:off x="8726464" y="4195820"/>
            <a:ext cx="1544243" cy="58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Kenya Wildlife Service (KWS) – Head Corporate Communications. – Career  Associated">
            <a:extLst>
              <a:ext uri="{FF2B5EF4-FFF2-40B4-BE49-F238E27FC236}">
                <a16:creationId xmlns:a16="http://schemas.microsoft.com/office/drawing/2014/main" id="{17564E03-01D6-7749-B469-CB27BF865A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685" y="5854220"/>
            <a:ext cx="1804057" cy="76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>
            <a:extLst>
              <a:ext uri="{FF2B5EF4-FFF2-40B4-BE49-F238E27FC236}">
                <a16:creationId xmlns:a16="http://schemas.microsoft.com/office/drawing/2014/main" id="{C8D73269-58CB-EF4A-8878-5EC57B515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00" y="2609378"/>
            <a:ext cx="2498650" cy="59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Webinar Series November">
            <a:extLst>
              <a:ext uri="{FF2B5EF4-FFF2-40B4-BE49-F238E27FC236}">
                <a16:creationId xmlns:a16="http://schemas.microsoft.com/office/drawing/2014/main" id="{A103D607-FF60-B146-97B2-1C23AE9B9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300" y="5044663"/>
            <a:ext cx="2213619" cy="74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5C14DAC-FF4F-7D43-BE55-9D3B3FDE1CB6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1888" y="2105560"/>
            <a:ext cx="1077582" cy="1077582"/>
          </a:xfrm>
          <a:prstGeom prst="rect">
            <a:avLst/>
          </a:prstGeom>
        </p:spPr>
      </p:pic>
      <p:pic>
        <p:nvPicPr>
          <p:cNvPr id="10" name="Picture 9" descr="Text&#10;&#10;Description automatically generated">
            <a:extLst>
              <a:ext uri="{FF2B5EF4-FFF2-40B4-BE49-F238E27FC236}">
                <a16:creationId xmlns:a16="http://schemas.microsoft.com/office/drawing/2014/main" id="{91EC45A2-F22B-7C49-B560-CEC6229FC36D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399" y="4372904"/>
            <a:ext cx="1557469" cy="81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55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98304" y="2465735"/>
            <a:ext cx="33389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spc="300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5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2CBDF23E-C6F2-B94A-9361-DA325D24954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95" y="322325"/>
            <a:ext cx="11376551" cy="4782551"/>
          </a:xfrm>
        </p:spPr>
      </p:pic>
    </p:spTree>
    <p:extLst>
      <p:ext uri="{BB962C8B-B14F-4D97-AF65-F5344CB8AC3E}">
        <p14:creationId xmlns:p14="http://schemas.microsoft.com/office/powerpoint/2010/main" val="2604994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F240A-C829-1F40-AFA8-3D25C1447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91" y="170768"/>
            <a:ext cx="11729013" cy="677955"/>
          </a:xfrm>
        </p:spPr>
        <p:txBody>
          <a:bodyPr>
            <a:noAutofit/>
          </a:bodyPr>
          <a:lstStyle/>
          <a:p>
            <a:r>
              <a:rPr lang="en-DK" sz="4000" dirty="0">
                <a:solidFill>
                  <a:srgbClr val="17A8A4"/>
                </a:solidFill>
                <a:latin typeface="+mn-lt"/>
              </a:rPr>
              <a:t>Antimicrobial</a:t>
            </a:r>
            <a:r>
              <a:rPr lang="da-DK" sz="4000" dirty="0">
                <a:solidFill>
                  <a:srgbClr val="17A8A4"/>
                </a:solidFill>
                <a:latin typeface="+mn-lt"/>
              </a:rPr>
              <a:t>s </a:t>
            </a:r>
            <a:r>
              <a:rPr lang="da-DK" sz="4000" dirty="0" err="1">
                <a:solidFill>
                  <a:srgbClr val="17A8A4"/>
                </a:solidFill>
                <a:latin typeface="+mn-lt"/>
              </a:rPr>
              <a:t>are</a:t>
            </a:r>
            <a:r>
              <a:rPr lang="da-DK" sz="4000" dirty="0">
                <a:solidFill>
                  <a:srgbClr val="17A8A4"/>
                </a:solidFill>
                <a:latin typeface="+mn-lt"/>
              </a:rPr>
              <a:t> </a:t>
            </a:r>
            <a:r>
              <a:rPr lang="da-DK" sz="4000" dirty="0" err="1">
                <a:solidFill>
                  <a:srgbClr val="17A8A4"/>
                </a:solidFill>
                <a:latin typeface="+mn-lt"/>
              </a:rPr>
              <a:t>essential</a:t>
            </a:r>
            <a:r>
              <a:rPr lang="da-DK" sz="4000" dirty="0">
                <a:solidFill>
                  <a:srgbClr val="17A8A4"/>
                </a:solidFill>
                <a:latin typeface="+mn-lt"/>
              </a:rPr>
              <a:t>! But AMR </a:t>
            </a:r>
            <a:r>
              <a:rPr lang="da-DK" sz="4000" dirty="0" err="1">
                <a:solidFill>
                  <a:srgbClr val="17A8A4"/>
                </a:solidFill>
                <a:latin typeface="+mn-lt"/>
              </a:rPr>
              <a:t>cannot</a:t>
            </a:r>
            <a:r>
              <a:rPr lang="da-DK" sz="4000" dirty="0">
                <a:solidFill>
                  <a:srgbClr val="17A8A4"/>
                </a:solidFill>
                <a:latin typeface="+mn-lt"/>
              </a:rPr>
              <a:t> </a:t>
            </a:r>
            <a:r>
              <a:rPr lang="da-DK" sz="4000" dirty="0" err="1">
                <a:solidFill>
                  <a:srgbClr val="17A8A4"/>
                </a:solidFill>
                <a:latin typeface="+mn-lt"/>
              </a:rPr>
              <a:t>be</a:t>
            </a:r>
            <a:r>
              <a:rPr lang="da-DK" sz="4000" dirty="0">
                <a:solidFill>
                  <a:srgbClr val="17A8A4"/>
                </a:solidFill>
                <a:latin typeface="+mn-lt"/>
              </a:rPr>
              <a:t> </a:t>
            </a:r>
            <a:r>
              <a:rPr lang="da-DK" sz="4000" dirty="0" err="1">
                <a:solidFill>
                  <a:srgbClr val="17A8A4"/>
                </a:solidFill>
                <a:latin typeface="+mn-lt"/>
              </a:rPr>
              <a:t>eradicated</a:t>
            </a:r>
            <a:endParaRPr lang="en-DK" sz="4000" dirty="0">
              <a:solidFill>
                <a:srgbClr val="17A8A4"/>
              </a:solidFill>
              <a:latin typeface="+mn-lt"/>
            </a:endParaRPr>
          </a:p>
        </p:txBody>
      </p:sp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2EB45E5C-1027-6D5A-85E0-FD611D2248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6898345"/>
              </p:ext>
            </p:extLst>
          </p:nvPr>
        </p:nvGraphicFramePr>
        <p:xfrm>
          <a:off x="1496124" y="649333"/>
          <a:ext cx="9605553" cy="62440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FD371EBB-3EFB-97D1-59BF-B61CE069F1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3470919"/>
              </p:ext>
            </p:extLst>
          </p:nvPr>
        </p:nvGraphicFramePr>
        <p:xfrm>
          <a:off x="3805345" y="2016578"/>
          <a:ext cx="4987109" cy="3847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5" name="Flowchart: Connector 7">
            <a:extLst>
              <a:ext uri="{FF2B5EF4-FFF2-40B4-BE49-F238E27FC236}">
                <a16:creationId xmlns:a16="http://schemas.microsoft.com/office/drawing/2014/main" id="{6AF6250F-7795-9485-FEEE-63223CBBB15C}"/>
              </a:ext>
            </a:extLst>
          </p:cNvPr>
          <p:cNvSpPr/>
          <p:nvPr/>
        </p:nvSpPr>
        <p:spPr>
          <a:xfrm>
            <a:off x="5684945" y="3479619"/>
            <a:ext cx="1227907" cy="1245325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AMU &amp; AMR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3611AD3-CFBC-98FB-17C8-E5F39BB953B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2" y="1726067"/>
            <a:ext cx="1861917" cy="18505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A656652-9170-EFE1-1FBD-4A184F8E167C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313" y="1461709"/>
            <a:ext cx="1910975" cy="194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20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F9983-C1B9-3D49-9F42-DDE135322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264188"/>
            <a:ext cx="10972800" cy="677955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rgbClr val="07A99C"/>
                </a:solidFill>
                <a:latin typeface="+mn-lt"/>
              </a:rPr>
              <a:t>How much antibiotics do we use in animals?</a:t>
            </a:r>
            <a:endParaRPr lang="en-DK" sz="4000" u="sng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4A8604-15A0-0346-ABD4-4628978607AC}"/>
              </a:ext>
            </a:extLst>
          </p:cNvPr>
          <p:cNvSpPr txBox="1"/>
          <p:nvPr/>
        </p:nvSpPr>
        <p:spPr bwMode="auto">
          <a:xfrm>
            <a:off x="599965" y="1341783"/>
            <a:ext cx="1147350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DK" sz="2800" dirty="0">
                <a:latin typeface="+mn-lt"/>
              </a:rPr>
              <a:t>“Two thirds of global consumption of antibiotics is in livestock production!!”</a:t>
            </a:r>
          </a:p>
        </p:txBody>
      </p:sp>
      <p:pic>
        <p:nvPicPr>
          <p:cNvPr id="3074" name="Picture 2" descr="Curb Antibiotic Use in Farm Animals - Scientific American">
            <a:extLst>
              <a:ext uri="{FF2B5EF4-FFF2-40B4-BE49-F238E27FC236}">
                <a16:creationId xmlns:a16="http://schemas.microsoft.com/office/drawing/2014/main" id="{68B039C4-DB57-8D4D-B620-4B95F3CE3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1899" y="2101000"/>
            <a:ext cx="4312892" cy="449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C8CA94B2-F3FE-7258-6B88-A1508A3AF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6641" y="2711421"/>
            <a:ext cx="4686484" cy="245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F1EBEB-8C5B-4370-120B-4E34462E7318}"/>
              </a:ext>
            </a:extLst>
          </p:cNvPr>
          <p:cNvSpPr txBox="1"/>
          <p:nvPr/>
        </p:nvSpPr>
        <p:spPr bwMode="auto">
          <a:xfrm>
            <a:off x="7412907" y="5261595"/>
            <a:ext cx="49653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r>
              <a:rPr lang="en-GB" sz="1400" b="1" dirty="0"/>
              <a:t>UK One Health report 2019 using 2017 data</a:t>
            </a:r>
          </a:p>
          <a:p>
            <a:r>
              <a:rPr lang="en-GB" sz="1400" dirty="0">
                <a:latin typeface="+mn-lt"/>
              </a:rPr>
              <a:t>https://</a:t>
            </a:r>
            <a:r>
              <a:rPr lang="en-GB" sz="1400" dirty="0" err="1">
                <a:latin typeface="+mn-lt"/>
              </a:rPr>
              <a:t>www.farmantibiotics.org</a:t>
            </a:r>
            <a:r>
              <a:rPr lang="en-GB" sz="1400" dirty="0">
                <a:latin typeface="+mn-lt"/>
              </a:rPr>
              <a:t>/</a:t>
            </a:r>
            <a:endParaRPr lang="en-DK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48537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F79AF8B-CCD8-ACD6-2D36-E6C390C7E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7405" y="1430604"/>
            <a:ext cx="6374995" cy="53648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78DC6E-2807-F241-A28B-3A7E88E06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04537"/>
            <a:ext cx="10972800" cy="677955"/>
          </a:xfrm>
        </p:spPr>
        <p:txBody>
          <a:bodyPr>
            <a:noAutofit/>
          </a:bodyPr>
          <a:lstStyle/>
          <a:p>
            <a:r>
              <a:rPr lang="en-DK" sz="4000" dirty="0">
                <a:solidFill>
                  <a:srgbClr val="17A8A4"/>
                </a:solidFill>
                <a:latin typeface="+mn-lt"/>
              </a:rPr>
              <a:t>AMU in animals: Little use of human CIAs in Africa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2C34DE-96C1-9C8A-EEAA-300826497FC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965" y="4113041"/>
            <a:ext cx="5089635" cy="2649043"/>
          </a:xfrm>
          <a:prstGeom prst="rect">
            <a:avLst/>
          </a:prstGeom>
        </p:spPr>
      </p:pic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1B65AE1-AE76-41CD-71E5-0DC77C5292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4803226"/>
              </p:ext>
            </p:extLst>
          </p:nvPr>
        </p:nvGraphicFramePr>
        <p:xfrm>
          <a:off x="-620765" y="1420437"/>
          <a:ext cx="7023094" cy="26490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3B97167D-EEC3-7B90-4B14-29B8FC930D5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827" y="4843292"/>
            <a:ext cx="1184606" cy="17101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139A81-3BD4-323E-9105-3FADE0963E48}"/>
              </a:ext>
            </a:extLst>
          </p:cNvPr>
          <p:cNvSpPr txBox="1"/>
          <p:nvPr/>
        </p:nvSpPr>
        <p:spPr>
          <a:xfrm>
            <a:off x="10888133" y="2459793"/>
            <a:ext cx="1130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dirty="0"/>
              <a:t>$3/100g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A3EE82-5E6E-F983-DE53-AA2054FC19B5}"/>
              </a:ext>
            </a:extLst>
          </p:cNvPr>
          <p:cNvSpPr txBox="1"/>
          <p:nvPr/>
        </p:nvSpPr>
        <p:spPr>
          <a:xfrm>
            <a:off x="8394902" y="4843292"/>
            <a:ext cx="1460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dirty="0"/>
              <a:t>$5/100ml </a:t>
            </a:r>
          </a:p>
        </p:txBody>
      </p:sp>
    </p:spTree>
    <p:extLst>
      <p:ext uri="{BB962C8B-B14F-4D97-AF65-F5344CB8AC3E}">
        <p14:creationId xmlns:p14="http://schemas.microsoft.com/office/powerpoint/2010/main" val="210556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FE53F-5C92-AD17-8DF7-4910F0622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27818"/>
            <a:ext cx="10972800" cy="677955"/>
          </a:xfrm>
        </p:spPr>
        <p:txBody>
          <a:bodyPr>
            <a:normAutofit fontScale="90000"/>
          </a:bodyPr>
          <a:lstStyle/>
          <a:p>
            <a:r>
              <a:rPr lang="en-DK" dirty="0">
                <a:solidFill>
                  <a:srgbClr val="17A8A4"/>
                </a:solidFill>
                <a:latin typeface="+mn-lt"/>
              </a:rPr>
              <a:t>AMR levels amongst commensal ruminant isolates in a study in Ethiopia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D29FF41-5843-CC0D-3A67-9ABBC734F37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1209841"/>
              </p:ext>
            </p:extLst>
          </p:nvPr>
        </p:nvGraphicFramePr>
        <p:xfrm>
          <a:off x="1276134" y="1464733"/>
          <a:ext cx="1008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622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93CA9-D547-1898-66A1-B324BD02A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5" y="427831"/>
            <a:ext cx="11430110" cy="677955"/>
          </a:xfrm>
        </p:spPr>
        <p:txBody>
          <a:bodyPr>
            <a:normAutofit fontScale="90000"/>
          </a:bodyPr>
          <a:lstStyle/>
          <a:p>
            <a:r>
              <a:rPr lang="en-DK" dirty="0">
                <a:solidFill>
                  <a:srgbClr val="17A8A4"/>
                </a:solidFill>
                <a:latin typeface="+mn-lt"/>
              </a:rPr>
              <a:t>AMR levels amongst clinical poultry isolates in a study in Uganda</a:t>
            </a:r>
            <a:endParaRPr lang="en-DK" dirty="0">
              <a:latin typeface="+mn-lt"/>
            </a:endParaRP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B1C66E5-ABDB-D64E-D192-61D52F1501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3765687"/>
              </p:ext>
            </p:extLst>
          </p:nvPr>
        </p:nvGraphicFramePr>
        <p:xfrm>
          <a:off x="1300163" y="1571623"/>
          <a:ext cx="1008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798758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4F335AF-FE6B-DCB2-44C6-9B5F7FAC39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7735613"/>
              </p:ext>
            </p:extLst>
          </p:nvPr>
        </p:nvGraphicFramePr>
        <p:xfrm>
          <a:off x="1056000" y="1449933"/>
          <a:ext cx="1008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C2AC258D-FE26-7CC2-FA4F-0794829DF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9964" y="252590"/>
            <a:ext cx="11192967" cy="677955"/>
          </a:xfrm>
        </p:spPr>
        <p:txBody>
          <a:bodyPr>
            <a:normAutofit fontScale="90000"/>
          </a:bodyPr>
          <a:lstStyle/>
          <a:p>
            <a:r>
              <a:rPr lang="en-DK" dirty="0">
                <a:solidFill>
                  <a:srgbClr val="17A8A4"/>
                </a:solidFill>
                <a:latin typeface="+mn-lt"/>
              </a:rPr>
              <a:t>AMR levels amongst poultry clinical isolates in a study in Bangladesh</a:t>
            </a:r>
          </a:p>
        </p:txBody>
      </p:sp>
    </p:spTree>
    <p:extLst>
      <p:ext uri="{BB962C8B-B14F-4D97-AF65-F5344CB8AC3E}">
        <p14:creationId xmlns:p14="http://schemas.microsoft.com/office/powerpoint/2010/main" val="2171679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4F0F9-11AA-DF62-0D96-ED0B452F6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0669"/>
            <a:ext cx="9392239" cy="677955"/>
          </a:xfrm>
        </p:spPr>
        <p:txBody>
          <a:bodyPr>
            <a:normAutofit fontScale="90000"/>
          </a:bodyPr>
          <a:lstStyle/>
          <a:p>
            <a:r>
              <a:rPr lang="en-DK" dirty="0">
                <a:solidFill>
                  <a:srgbClr val="17A8A4"/>
                </a:solidFill>
                <a:latin typeface="+mn-lt"/>
              </a:rPr>
              <a:t>We have AMR in our livestock but what does it mean and to whom?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88310B4-89F5-528C-ABFE-61C9048030D5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5728" y="1160180"/>
            <a:ext cx="9501298" cy="5569229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E434C5B-F576-D85F-B6FB-A380545080DC}"/>
              </a:ext>
            </a:extLst>
          </p:cNvPr>
          <p:cNvSpPr txBox="1"/>
          <p:nvPr/>
        </p:nvSpPr>
        <p:spPr>
          <a:xfrm>
            <a:off x="10656202" y="2228671"/>
            <a:ext cx="14167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K" sz="2000" dirty="0"/>
              <a:t>Becareful how we interpret this data!</a:t>
            </a:r>
          </a:p>
        </p:txBody>
      </p:sp>
    </p:spTree>
    <p:extLst>
      <p:ext uri="{BB962C8B-B14F-4D97-AF65-F5344CB8AC3E}">
        <p14:creationId xmlns:p14="http://schemas.microsoft.com/office/powerpoint/2010/main" val="2526995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6DAF8-DE4A-AF43-9AC7-6111E1784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7A99C"/>
                </a:solidFill>
                <a:latin typeface="+mn-lt"/>
              </a:rPr>
              <a:t>What is the burden of AMR in animals?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1CF5CFB-93A2-F845-A3D2-0C04D5B80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50" y="1602170"/>
            <a:ext cx="4984048" cy="474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B9E397-D293-1B4C-A804-AD1C71E7F040}"/>
              </a:ext>
            </a:extLst>
          </p:cNvPr>
          <p:cNvSpPr txBox="1"/>
          <p:nvPr/>
        </p:nvSpPr>
        <p:spPr>
          <a:xfrm>
            <a:off x="4681992" y="946174"/>
            <a:ext cx="11960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0" b="1" dirty="0"/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C85ED1-B0E6-BD4B-998C-61FB7A2F2458}"/>
              </a:ext>
            </a:extLst>
          </p:cNvPr>
          <p:cNvSpPr txBox="1"/>
          <p:nvPr/>
        </p:nvSpPr>
        <p:spPr>
          <a:xfrm>
            <a:off x="358815" y="6362075"/>
            <a:ext cx="2095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Innes et al., 2020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1B7A1D-10A2-8C55-9106-2CF1D00EFC51}"/>
              </a:ext>
            </a:extLst>
          </p:cNvPr>
          <p:cNvSpPr txBox="1"/>
          <p:nvPr/>
        </p:nvSpPr>
        <p:spPr>
          <a:xfrm>
            <a:off x="436331" y="4185384"/>
            <a:ext cx="11960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0" b="1" dirty="0"/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9D69A0-1800-C068-EDC5-2151783E28E0}"/>
              </a:ext>
            </a:extLst>
          </p:cNvPr>
          <p:cNvSpPr txBox="1"/>
          <p:nvPr/>
        </p:nvSpPr>
        <p:spPr>
          <a:xfrm>
            <a:off x="4548772" y="4440222"/>
            <a:ext cx="11960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0" b="1" dirty="0"/>
              <a:t>?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A3B84F4-5510-EBC3-43A1-9CA7D66599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1854"/>
          <a:stretch/>
        </p:blipFill>
        <p:spPr>
          <a:xfrm>
            <a:off x="8976550" y="254087"/>
            <a:ext cx="3215450" cy="8319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2AD5C41-52F3-710D-F4AF-E583A256861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9291" y="1990965"/>
            <a:ext cx="5419959" cy="474044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3EE42C4-C0F1-DA6F-6DFA-D737DB7B9C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9290" y="1259822"/>
            <a:ext cx="5582710" cy="649617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DF4F646-90D4-90C6-93B3-578FE0CE72B4}"/>
              </a:ext>
            </a:extLst>
          </p:cNvPr>
          <p:cNvSpPr txBox="1"/>
          <p:nvPr/>
        </p:nvSpPr>
        <p:spPr>
          <a:xfrm>
            <a:off x="4759125" y="2417778"/>
            <a:ext cx="119605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61142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563</Words>
  <Application>Microsoft Office PowerPoint</Application>
  <PresentationFormat>Widescreen</PresentationFormat>
  <Paragraphs>98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Avenir Black</vt:lpstr>
      <vt:lpstr>Calibri</vt:lpstr>
      <vt:lpstr>Calibri Light</vt:lpstr>
      <vt:lpstr>Courier New</vt:lpstr>
      <vt:lpstr>Mulish SemiBold</vt:lpstr>
      <vt:lpstr>Office Theme</vt:lpstr>
      <vt:lpstr>Office Theme</vt:lpstr>
      <vt:lpstr>PowerPoint Presentation</vt:lpstr>
      <vt:lpstr>Antimicrobials are essential! But AMR cannot be eradicated</vt:lpstr>
      <vt:lpstr>How much antibiotics do we use in animals?</vt:lpstr>
      <vt:lpstr>AMU in animals: Little use of human CIAs in Africa</vt:lpstr>
      <vt:lpstr>AMR levels amongst commensal ruminant isolates in a study in Ethiopia</vt:lpstr>
      <vt:lpstr>AMR levels amongst clinical poultry isolates in a study in Uganda</vt:lpstr>
      <vt:lpstr>AMR levels amongst poultry clinical isolates in a study in Bangladesh</vt:lpstr>
      <vt:lpstr>We have AMR in our livestock but what does it mean and to whom?</vt:lpstr>
      <vt:lpstr>What is the burden of AMR in animals?</vt:lpstr>
      <vt:lpstr>How we address AMR in the agricultural sector in LMICs? Be mindful of the unintended impacts</vt:lpstr>
      <vt:lpstr>Mindful that animal production systems, resources and capacities are different: Which system are we focusing on?</vt:lpstr>
      <vt:lpstr>PowerPoint Presentation</vt:lpstr>
      <vt:lpstr>What are the incentives for change? Or the cost-benefits?</vt:lpstr>
      <vt:lpstr>How much would it cost to vaccinate vs. treat poultry?</vt:lpstr>
      <vt:lpstr>Behaviour adoptions: When do farmers adopt new behaviours?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2022-07-27T12:45:09Z</dcterms:created>
  <dcterms:modified xsi:type="dcterms:W3CDTF">2022-07-27T12:45:15Z</dcterms:modified>
</cp:coreProperties>
</file>