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6" r:id="rId3"/>
  </p:sldMasterIdLst>
  <p:notesMasterIdLst>
    <p:notesMasterId r:id="rId23"/>
  </p:notesMasterIdLst>
  <p:handoutMasterIdLst>
    <p:handoutMasterId r:id="rId24"/>
  </p:handoutMasterIdLst>
  <p:sldIdLst>
    <p:sldId id="256" r:id="rId4"/>
    <p:sldId id="285" r:id="rId5"/>
    <p:sldId id="328" r:id="rId6"/>
    <p:sldId id="345" r:id="rId7"/>
    <p:sldId id="336" r:id="rId8"/>
    <p:sldId id="337" r:id="rId9"/>
    <p:sldId id="339" r:id="rId10"/>
    <p:sldId id="341" r:id="rId11"/>
    <p:sldId id="320" r:id="rId12"/>
    <p:sldId id="327" r:id="rId13"/>
    <p:sldId id="338" r:id="rId14"/>
    <p:sldId id="342" r:id="rId15"/>
    <p:sldId id="343" r:id="rId16"/>
    <p:sldId id="344" r:id="rId17"/>
    <p:sldId id="340" r:id="rId18"/>
    <p:sldId id="346" r:id="rId19"/>
    <p:sldId id="347" r:id="rId20"/>
    <p:sldId id="348" r:id="rId21"/>
    <p:sldId id="349" r:id="rId22"/>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F5DC"/>
    <a:srgbClr val="156635"/>
    <a:srgbClr val="762123"/>
    <a:srgbClr val="EC821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33" autoAdjust="0"/>
    <p:restoredTop sz="92263" autoAdjust="0"/>
  </p:normalViewPr>
  <p:slideViewPr>
    <p:cSldViewPr>
      <p:cViewPr varScale="1">
        <p:scale>
          <a:sx n="105" d="100"/>
          <a:sy n="105" d="100"/>
        </p:scale>
        <p:origin x="1806"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59" d="100"/>
        <a:sy n="59"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11/13/2018</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11/13/2018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5</a:t>
            </a:fld>
            <a:endParaRPr lang="en-US"/>
          </a:p>
        </p:txBody>
      </p:sp>
    </p:spTree>
    <p:extLst>
      <p:ext uri="{BB962C8B-B14F-4D97-AF65-F5344CB8AC3E}">
        <p14:creationId xmlns:p14="http://schemas.microsoft.com/office/powerpoint/2010/main" val="3177584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7</a:t>
            </a:fld>
            <a:endParaRPr lang="en-US"/>
          </a:p>
        </p:txBody>
      </p:sp>
    </p:spTree>
    <p:extLst>
      <p:ext uri="{BB962C8B-B14F-4D97-AF65-F5344CB8AC3E}">
        <p14:creationId xmlns:p14="http://schemas.microsoft.com/office/powerpoint/2010/main" val="3825426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w-KE"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9</a:t>
            </a:fld>
            <a:endParaRPr lang="en-US"/>
          </a:p>
        </p:txBody>
      </p:sp>
    </p:spTree>
    <p:extLst>
      <p:ext uri="{BB962C8B-B14F-4D97-AF65-F5344CB8AC3E}">
        <p14:creationId xmlns:p14="http://schemas.microsoft.com/office/powerpoint/2010/main" val="3875286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w-KE"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10</a:t>
            </a:fld>
            <a:endParaRPr lang="en-US"/>
          </a:p>
        </p:txBody>
      </p:sp>
    </p:spTree>
    <p:extLst>
      <p:ext uri="{BB962C8B-B14F-4D97-AF65-F5344CB8AC3E}">
        <p14:creationId xmlns:p14="http://schemas.microsoft.com/office/powerpoint/2010/main" val="41627105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12</a:t>
            </a:fld>
            <a:endParaRPr lang="en-US"/>
          </a:p>
        </p:txBody>
      </p:sp>
    </p:spTree>
    <p:extLst>
      <p:ext uri="{BB962C8B-B14F-4D97-AF65-F5344CB8AC3E}">
        <p14:creationId xmlns:p14="http://schemas.microsoft.com/office/powerpoint/2010/main" val="12238576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Ethiopia</a:t>
            </a:r>
          </a:p>
        </p:txBody>
      </p:sp>
      <p:sp>
        <p:nvSpPr>
          <p:cNvPr id="4" name="Slide Number Placeholder 3"/>
          <p:cNvSpPr>
            <a:spLocks noGrp="1"/>
          </p:cNvSpPr>
          <p:nvPr>
            <p:ph type="sldNum" sz="quarter" idx="10"/>
          </p:nvPr>
        </p:nvSpPr>
        <p:spPr/>
        <p:txBody>
          <a:bodyPr/>
          <a:lstStyle/>
          <a:p>
            <a:fld id="{A85DB3CD-82CE-4D61-A55F-4B85DC44DBC7}" type="slidenum">
              <a:rPr lang="en-US" smtClean="0"/>
              <a:pPr/>
              <a:t>16</a:t>
            </a:fld>
            <a:endParaRPr lang="en-US" dirty="0"/>
          </a:p>
        </p:txBody>
      </p:sp>
    </p:spTree>
    <p:extLst>
      <p:ext uri="{BB962C8B-B14F-4D97-AF65-F5344CB8AC3E}">
        <p14:creationId xmlns:p14="http://schemas.microsoft.com/office/powerpoint/2010/main" val="27912753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cid:image001.png@01D16D8C.9C905A10" TargetMode="External"/><Relationship Id="rId2" Type="http://schemas.openxmlformats.org/officeDocument/2006/relationships/image" Target="../media/image9.png"/><Relationship Id="rId1" Type="http://schemas.openxmlformats.org/officeDocument/2006/relationships/slideMaster" Target="../slideMasters/slideMaster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39425175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05510" indent="0">
              <a:buNone/>
              <a:defRPr/>
            </a:lvl1pPr>
          </a:lstStyle>
          <a:p>
            <a:r>
              <a:rPr lang="en-US" dirty="0"/>
              <a:t> </a:t>
            </a:r>
          </a:p>
        </p:txBody>
      </p:sp>
    </p:spTree>
    <p:extLst>
      <p:ext uri="{BB962C8B-B14F-4D97-AF65-F5344CB8AC3E}">
        <p14:creationId xmlns:p14="http://schemas.microsoft.com/office/powerpoint/2010/main" val="1584654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1E2B96-7BFB-4456-B989-59DD83CEAFBE}" type="datetimeFigureOut">
              <a:rPr lang="en-US" smtClean="0"/>
              <a:t>11/13/2018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71A9C61-C6ED-479C-A3B8-FF3D2CE1CF95}" type="slidenum">
              <a:rPr lang="en-US" smtClean="0"/>
              <a:t>‹#›</a:t>
            </a:fld>
            <a:endParaRPr lang="en-US" dirty="0"/>
          </a:p>
        </p:txBody>
      </p:sp>
    </p:spTree>
    <p:extLst>
      <p:ext uri="{BB962C8B-B14F-4D97-AF65-F5344CB8AC3E}">
        <p14:creationId xmlns:p14="http://schemas.microsoft.com/office/powerpoint/2010/main" val="4112324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8212524"/>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70232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2199546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3064883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37033193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0E8873A-393D-408D-AA67-85D76FCDD1AA}" type="datetimeFigureOut">
              <a:rPr lang="en-US" smtClean="0"/>
              <a:t>11/13/2018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7FC285E3-3736-4797-AF53-E5E38917DF19}" type="slidenum">
              <a:rPr lang="en-US" smtClean="0"/>
              <a:t>‹#›</a:t>
            </a:fld>
            <a:endParaRPr lang="en-US"/>
          </a:p>
        </p:txBody>
      </p:sp>
    </p:spTree>
    <p:extLst>
      <p:ext uri="{BB962C8B-B14F-4D97-AF65-F5344CB8AC3E}">
        <p14:creationId xmlns:p14="http://schemas.microsoft.com/office/powerpoint/2010/main" val="3023581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2"/>
            <a:ext cx="9144000" cy="1058303"/>
          </a:xfrm>
          <a:prstGeom prst="rect">
            <a:avLst/>
          </a:prstGeom>
          <a:noFill/>
        </p:spPr>
        <p:txBody>
          <a:bodyPr wrap="square" rtlCol="0">
            <a:spAutoFit/>
          </a:bodyPr>
          <a:lstStyle/>
          <a:p>
            <a:pPr algn="ctr"/>
            <a:r>
              <a:rPr lang="en-US" sz="2215" i="1" dirty="0">
                <a:solidFill>
                  <a:srgbClr val="156734"/>
                </a:solidFill>
              </a:rPr>
              <a:t>Africa Research in Sustainable Intensification for the Next Generation</a:t>
            </a:r>
          </a:p>
          <a:p>
            <a:pPr algn="ctr"/>
            <a:r>
              <a:rPr lang="en-US" sz="4062" dirty="0">
                <a:solidFill>
                  <a:srgbClr val="156734"/>
                </a:solidFill>
              </a:rPr>
              <a:t>africa-rising.net</a:t>
            </a:r>
            <a:endParaRPr lang="en-US" sz="4062" b="1" i="1" dirty="0">
              <a:solidFill>
                <a:srgbClr val="156734"/>
              </a:solidFill>
            </a:endParaRPr>
          </a:p>
        </p:txBody>
      </p:sp>
      <p:grpSp>
        <p:nvGrpSpPr>
          <p:cNvPr id="2" name="Group 1"/>
          <p:cNvGrpSpPr/>
          <p:nvPr userDrawn="1"/>
        </p:nvGrpSpPr>
        <p:grpSpPr>
          <a:xfrm>
            <a:off x="1182636" y="5486402"/>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9"/>
            <a:ext cx="6096000" cy="234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923" kern="1200" dirty="0">
                <a:solidFill>
                  <a:schemeClr val="tx1"/>
                </a:solidFill>
                <a:effectLst/>
                <a:latin typeface="+mn-lt"/>
                <a:ea typeface="+mn-ea"/>
                <a:cs typeface="Arial" charset="0"/>
              </a:rPr>
              <a:t>This presentation is licensed for use under the Creative Commons Attribution 4.0 International Licence.</a:t>
            </a:r>
            <a:endParaRPr lang="en-US" sz="923"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6" y="6569513"/>
            <a:ext cx="586740" cy="207645"/>
          </a:xfrm>
          <a:prstGeom prst="rect">
            <a:avLst/>
          </a:prstGeom>
          <a:noFill/>
          <a:ln>
            <a:noFill/>
          </a:ln>
        </p:spPr>
      </p:pic>
    </p:spTree>
    <p:extLst>
      <p:ext uri="{BB962C8B-B14F-4D97-AF65-F5344CB8AC3E}">
        <p14:creationId xmlns:p14="http://schemas.microsoft.com/office/powerpoint/2010/main" val="1505671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 id="2147483683" r:id="rId6"/>
    <p:sldLayoutId id="2147483684" r:id="rId7"/>
    <p:sldLayoutId id="2147483685"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586293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png"/><Relationship Id="rId7" Type="http://schemas.openxmlformats.org/officeDocument/2006/relationships/image" Target="../media/image32.jpeg"/><Relationship Id="rId12"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31.png"/><Relationship Id="rId11" Type="http://schemas.openxmlformats.org/officeDocument/2006/relationships/image" Target="../media/image36.jpe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jpeg"/></Relationships>
</file>

<file path=ppt/slides/_rels/slide1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228600" y="1447800"/>
            <a:ext cx="8382000" cy="1828800"/>
          </a:xfrm>
        </p:spPr>
        <p:txBody>
          <a:bodyPr/>
          <a:lstStyle/>
          <a:p>
            <a:r>
              <a:rPr lang="en-US" sz="3200" dirty="0"/>
              <a:t>Photo report on Africa RISING research for development (R4D) and scaling initiatives field visit in SNNPR, Ethiopia</a:t>
            </a:r>
          </a:p>
        </p:txBody>
      </p:sp>
      <p:sp>
        <p:nvSpPr>
          <p:cNvPr id="3" name="TextBox 2"/>
          <p:cNvSpPr txBox="1"/>
          <p:nvPr/>
        </p:nvSpPr>
        <p:spPr>
          <a:xfrm>
            <a:off x="1181100" y="3733800"/>
            <a:ext cx="6477000" cy="523220"/>
          </a:xfrm>
          <a:prstGeom prst="rect">
            <a:avLst/>
          </a:prstGeom>
          <a:noFill/>
        </p:spPr>
        <p:txBody>
          <a:bodyPr wrap="square" rtlCol="0">
            <a:spAutoFit/>
          </a:bodyPr>
          <a:lstStyle/>
          <a:p>
            <a:pPr algn="ctr"/>
            <a:r>
              <a:rPr lang="en-US" sz="2800" dirty="0">
                <a:latin typeface="Gill Sans" panose="020B0502020104020203" pitchFamily="34" charset="0"/>
              </a:rPr>
              <a:t>18–19 October 2018</a:t>
            </a:r>
          </a:p>
        </p:txBody>
      </p:sp>
    </p:spTree>
    <p:extLst>
      <p:ext uri="{BB962C8B-B14F-4D97-AF65-F5344CB8AC3E}">
        <p14:creationId xmlns:p14="http://schemas.microsoft.com/office/powerpoint/2010/main" val="2439034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313" y="5934670"/>
            <a:ext cx="9144000" cy="923330"/>
          </a:xfrm>
          <a:prstGeom prst="rect">
            <a:avLst/>
          </a:prstGeom>
          <a:noFill/>
        </p:spPr>
        <p:txBody>
          <a:bodyPr wrap="square" rtlCol="0">
            <a:spAutoFit/>
          </a:bodyPr>
          <a:lstStyle/>
          <a:p>
            <a:r>
              <a:rPr lang="en-US" dirty="0">
                <a:latin typeface="Gill Sans" panose="020B0502020104020203" pitchFamily="34" charset="0"/>
              </a:rPr>
              <a:t>Bread wheat seed multiplication using cluster approach in Analemo woreda, SNNPR. A total of 5 ha of land is covered, and the seed from this season is expected to benefit more farmers and speed up Africa RISING scaling initiatives in the region. </a:t>
            </a:r>
          </a:p>
        </p:txBody>
      </p:sp>
      <p:pic>
        <p:nvPicPr>
          <p:cNvPr id="5" name="Picture 4">
            <a:extLst>
              <a:ext uri="{FF2B5EF4-FFF2-40B4-BE49-F238E27FC236}">
                <a16:creationId xmlns:a16="http://schemas.microsoft.com/office/drawing/2014/main" id="{C7FB8D97-7604-47C9-859C-B0BA4198E37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3432"/>
          <a:stretch/>
        </p:blipFill>
        <p:spPr>
          <a:xfrm>
            <a:off x="3313" y="-1"/>
            <a:ext cx="9140687" cy="5934671"/>
          </a:xfrm>
          <a:prstGeom prst="rect">
            <a:avLst/>
          </a:prstGeom>
        </p:spPr>
      </p:pic>
    </p:spTree>
    <p:extLst>
      <p:ext uri="{BB962C8B-B14F-4D97-AF65-F5344CB8AC3E}">
        <p14:creationId xmlns:p14="http://schemas.microsoft.com/office/powerpoint/2010/main" val="1024728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9CB55BC-AB2A-4E41-B616-C68174065C4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4816" b="39018"/>
          <a:stretch/>
        </p:blipFill>
        <p:spPr>
          <a:xfrm>
            <a:off x="0" y="0"/>
            <a:ext cx="9144000" cy="5562600"/>
          </a:xfrm>
          <a:prstGeom prst="rect">
            <a:avLst/>
          </a:prstGeom>
        </p:spPr>
      </p:pic>
      <p:sp>
        <p:nvSpPr>
          <p:cNvPr id="7" name="TextBox 6">
            <a:extLst>
              <a:ext uri="{FF2B5EF4-FFF2-40B4-BE49-F238E27FC236}">
                <a16:creationId xmlns:a16="http://schemas.microsoft.com/office/drawing/2014/main" id="{DE4837A3-F85F-4BC6-9663-C344EA70DF41}"/>
              </a:ext>
            </a:extLst>
          </p:cNvPr>
          <p:cNvSpPr txBox="1"/>
          <p:nvPr/>
        </p:nvSpPr>
        <p:spPr>
          <a:xfrm>
            <a:off x="0" y="5627854"/>
            <a:ext cx="9144000" cy="1200329"/>
          </a:xfrm>
          <a:prstGeom prst="rect">
            <a:avLst/>
          </a:prstGeom>
          <a:noFill/>
        </p:spPr>
        <p:txBody>
          <a:bodyPr wrap="square" rtlCol="0">
            <a:spAutoFit/>
          </a:bodyPr>
          <a:lstStyle/>
          <a:p>
            <a:r>
              <a:rPr lang="en-US" dirty="0">
                <a:latin typeface="Gill Sans" panose="020B0502020104020203" pitchFamily="34" charset="0"/>
              </a:rPr>
              <a:t>Integrated (organic and inorganic fertilizer) soil fertility management studies in Upper Gana research Kebele. Lupin, Vetch and lablab are used as sources of organic fertilizer. NPS are used as sources of inorganic fertilizer. A total of 12 treatment combinations are evaluated at three replications. </a:t>
            </a:r>
          </a:p>
        </p:txBody>
      </p:sp>
    </p:spTree>
    <p:extLst>
      <p:ext uri="{BB962C8B-B14F-4D97-AF65-F5344CB8AC3E}">
        <p14:creationId xmlns:p14="http://schemas.microsoft.com/office/powerpoint/2010/main" val="3313127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9D61241-0D5C-4ADF-8374-3F82446E500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6667"/>
          <a:stretch/>
        </p:blipFill>
        <p:spPr>
          <a:xfrm>
            <a:off x="0" y="0"/>
            <a:ext cx="9144000" cy="5715000"/>
          </a:xfrm>
          <a:prstGeom prst="rect">
            <a:avLst/>
          </a:prstGeom>
        </p:spPr>
      </p:pic>
      <p:sp>
        <p:nvSpPr>
          <p:cNvPr id="2" name="TextBox 1">
            <a:extLst>
              <a:ext uri="{FF2B5EF4-FFF2-40B4-BE49-F238E27FC236}">
                <a16:creationId xmlns:a16="http://schemas.microsoft.com/office/drawing/2014/main" id="{B49DFAC8-7388-4209-809C-9DEBFD424F83}"/>
              </a:ext>
            </a:extLst>
          </p:cNvPr>
          <p:cNvSpPr txBox="1"/>
          <p:nvPr/>
        </p:nvSpPr>
        <p:spPr>
          <a:xfrm>
            <a:off x="0" y="5867400"/>
            <a:ext cx="9144000" cy="923330"/>
          </a:xfrm>
          <a:prstGeom prst="rect">
            <a:avLst/>
          </a:prstGeom>
          <a:noFill/>
        </p:spPr>
        <p:txBody>
          <a:bodyPr wrap="square" rtlCol="0">
            <a:spAutoFit/>
          </a:bodyPr>
          <a:lstStyle/>
          <a:p>
            <a:r>
              <a:rPr lang="en-US" dirty="0">
                <a:latin typeface="Gill Sans" panose="020B0502020104020203" pitchFamily="34" charset="0"/>
              </a:rPr>
              <a:t>Workneh Dubale, Africa RISING site coordinator in SNNPR explaining the performance of bread wheat planted with minimum tillage and conventional practices as part of small scale mechanization intervention.</a:t>
            </a:r>
          </a:p>
        </p:txBody>
      </p:sp>
    </p:spTree>
    <p:extLst>
      <p:ext uri="{BB962C8B-B14F-4D97-AF65-F5344CB8AC3E}">
        <p14:creationId xmlns:p14="http://schemas.microsoft.com/office/powerpoint/2010/main" val="1670297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413E2A6-EDDF-49A9-9151-3328600F5B1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7843"/>
          <a:stretch/>
        </p:blipFill>
        <p:spPr>
          <a:xfrm>
            <a:off x="0" y="-10896"/>
            <a:ext cx="9144000" cy="5634286"/>
          </a:xfrm>
          <a:prstGeom prst="rect">
            <a:avLst/>
          </a:prstGeom>
        </p:spPr>
      </p:pic>
      <p:sp>
        <p:nvSpPr>
          <p:cNvPr id="7" name="TextBox 6">
            <a:extLst>
              <a:ext uri="{FF2B5EF4-FFF2-40B4-BE49-F238E27FC236}">
                <a16:creationId xmlns:a16="http://schemas.microsoft.com/office/drawing/2014/main" id="{D24F3261-6039-411C-B31B-10D150C4B2EE}"/>
              </a:ext>
            </a:extLst>
          </p:cNvPr>
          <p:cNvSpPr txBox="1"/>
          <p:nvPr/>
        </p:nvSpPr>
        <p:spPr>
          <a:xfrm>
            <a:off x="25400" y="5623389"/>
            <a:ext cx="9144000" cy="1200329"/>
          </a:xfrm>
          <a:prstGeom prst="rect">
            <a:avLst/>
          </a:prstGeom>
          <a:noFill/>
        </p:spPr>
        <p:txBody>
          <a:bodyPr wrap="square" rtlCol="0">
            <a:spAutoFit/>
          </a:bodyPr>
          <a:lstStyle/>
          <a:p>
            <a:r>
              <a:rPr lang="en-US" dirty="0">
                <a:latin typeface="Gill Sans" panose="020B0502020104020203" pitchFamily="34" charset="0"/>
              </a:rPr>
              <a:t>Africa RISING has introduced early fruiting and improved dwarf avocado varieties. These varieties have become attractive to farmers in terms of generating cash and its nutritional value  to their families. Demand for grafted seedlings is increasing calling for a locally based seedling grafting schemes and capacity building to benefit more smallholder farmers.</a:t>
            </a:r>
          </a:p>
        </p:txBody>
      </p:sp>
    </p:spTree>
    <p:extLst>
      <p:ext uri="{BB962C8B-B14F-4D97-AF65-F5344CB8AC3E}">
        <p14:creationId xmlns:p14="http://schemas.microsoft.com/office/powerpoint/2010/main" val="2568155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F056DA1-BC09-4EF9-BB65-56516A733D0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7604" r="6512" b="2412"/>
          <a:stretch/>
        </p:blipFill>
        <p:spPr>
          <a:xfrm>
            <a:off x="0" y="0"/>
            <a:ext cx="9144000" cy="5867400"/>
          </a:xfrm>
          <a:prstGeom prst="rect">
            <a:avLst/>
          </a:prstGeom>
        </p:spPr>
      </p:pic>
      <p:sp>
        <p:nvSpPr>
          <p:cNvPr id="7" name="TextBox 6">
            <a:extLst>
              <a:ext uri="{FF2B5EF4-FFF2-40B4-BE49-F238E27FC236}">
                <a16:creationId xmlns:a16="http://schemas.microsoft.com/office/drawing/2014/main" id="{D7A66FC2-207E-4933-9B02-C063BFF36367}"/>
              </a:ext>
            </a:extLst>
          </p:cNvPr>
          <p:cNvSpPr txBox="1"/>
          <p:nvPr/>
        </p:nvSpPr>
        <p:spPr>
          <a:xfrm>
            <a:off x="0" y="5867400"/>
            <a:ext cx="9144000" cy="923330"/>
          </a:xfrm>
          <a:prstGeom prst="rect">
            <a:avLst/>
          </a:prstGeom>
          <a:noFill/>
        </p:spPr>
        <p:txBody>
          <a:bodyPr wrap="square" rtlCol="0">
            <a:spAutoFit/>
          </a:bodyPr>
          <a:lstStyle/>
          <a:p>
            <a:r>
              <a:rPr lang="en-US" dirty="0">
                <a:latin typeface="Gill Sans" panose="020B0502020104020203" pitchFamily="34" charset="0"/>
              </a:rPr>
              <a:t>Annona </a:t>
            </a:r>
            <a:r>
              <a:rPr lang="en-US" dirty="0" err="1">
                <a:latin typeface="Gill Sans" panose="020B0502020104020203" pitchFamily="34" charset="0"/>
              </a:rPr>
              <a:t>cherimola</a:t>
            </a:r>
            <a:r>
              <a:rPr lang="en-US" dirty="0">
                <a:latin typeface="Gill Sans" panose="020B0502020104020203" pitchFamily="34" charset="0"/>
              </a:rPr>
              <a:t> x squamosa (Casimir), a potential fruit tree in </a:t>
            </a:r>
            <a:r>
              <a:rPr lang="en-US" dirty="0" err="1">
                <a:latin typeface="Gill Sans" panose="020B0502020104020203" pitchFamily="34" charset="0"/>
              </a:rPr>
              <a:t>Lemo</a:t>
            </a:r>
            <a:r>
              <a:rPr lang="en-US" dirty="0">
                <a:latin typeface="Gill Sans" panose="020B0502020104020203" pitchFamily="34" charset="0"/>
              </a:rPr>
              <a:t> Africa RISING site. The fruit is very juicy and tasty. It can be an alternative fruit tree to improve nutrition and diversify incomes of smallholder farmers.</a:t>
            </a:r>
          </a:p>
        </p:txBody>
      </p:sp>
    </p:spTree>
    <p:extLst>
      <p:ext uri="{BB962C8B-B14F-4D97-AF65-F5344CB8AC3E}">
        <p14:creationId xmlns:p14="http://schemas.microsoft.com/office/powerpoint/2010/main" val="31975988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6CC908D-3ABB-410B-AD7F-DCED405B9AB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6676"/>
          <a:stretch/>
        </p:blipFill>
        <p:spPr>
          <a:xfrm>
            <a:off x="0" y="4011"/>
            <a:ext cx="9138652" cy="5710989"/>
          </a:xfrm>
          <a:prstGeom prst="rect">
            <a:avLst/>
          </a:prstGeom>
        </p:spPr>
      </p:pic>
      <p:sp>
        <p:nvSpPr>
          <p:cNvPr id="2" name="TextBox 1">
            <a:extLst>
              <a:ext uri="{FF2B5EF4-FFF2-40B4-BE49-F238E27FC236}">
                <a16:creationId xmlns:a16="http://schemas.microsoft.com/office/drawing/2014/main" id="{FF311694-BE6D-41DB-9821-DE7BC15B0E54}"/>
              </a:ext>
            </a:extLst>
          </p:cNvPr>
          <p:cNvSpPr txBox="1"/>
          <p:nvPr/>
        </p:nvSpPr>
        <p:spPr>
          <a:xfrm>
            <a:off x="-5348" y="5858470"/>
            <a:ext cx="9144000" cy="923330"/>
          </a:xfrm>
          <a:prstGeom prst="rect">
            <a:avLst/>
          </a:prstGeom>
          <a:noFill/>
        </p:spPr>
        <p:txBody>
          <a:bodyPr wrap="square" rtlCol="0">
            <a:spAutoFit/>
          </a:bodyPr>
          <a:lstStyle/>
          <a:p>
            <a:r>
              <a:rPr lang="en-US" dirty="0">
                <a:latin typeface="Gill Sans" panose="020B0502020104020203" pitchFamily="34" charset="0"/>
              </a:rPr>
              <a:t>During the first phase , Africa RISING project introduced bacterial wilt disease tolerant Enset varieties. Farmers are already multiplying selected Enset varieties/clones and selling in their localities and beyond. This  is helping farmers to generate and diversify incomes.</a:t>
            </a:r>
          </a:p>
        </p:txBody>
      </p:sp>
    </p:spTree>
    <p:extLst>
      <p:ext uri="{BB962C8B-B14F-4D97-AF65-F5344CB8AC3E}">
        <p14:creationId xmlns:p14="http://schemas.microsoft.com/office/powerpoint/2010/main" val="2892814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51693" y="2233246"/>
            <a:ext cx="8440615" cy="1055077"/>
          </a:xfrm>
        </p:spPr>
        <p:txBody>
          <a:bodyPr/>
          <a:lstStyle/>
          <a:p>
            <a:pPr algn="ctr"/>
            <a:r>
              <a:rPr lang="en-US" sz="2585" dirty="0"/>
              <a:t>Africa RISING CGIAR partners in Ethiopia</a:t>
            </a:r>
          </a:p>
        </p:txBody>
      </p:sp>
      <p:grpSp>
        <p:nvGrpSpPr>
          <p:cNvPr id="16" name="Group 15"/>
          <p:cNvGrpSpPr/>
          <p:nvPr/>
        </p:nvGrpSpPr>
        <p:grpSpPr>
          <a:xfrm>
            <a:off x="703386" y="3939118"/>
            <a:ext cx="7684134" cy="2444097"/>
            <a:chOff x="457201" y="4077296"/>
            <a:chExt cx="8324479" cy="2647772"/>
          </a:xfrm>
        </p:grpSpPr>
        <p:pic>
          <p:nvPicPr>
            <p:cNvPr id="17" name="Picture 1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201" y="5269506"/>
              <a:ext cx="1219199" cy="525137"/>
            </a:xfrm>
            <a:prstGeom prst="rect">
              <a:avLst/>
            </a:prstGeom>
          </p:spPr>
        </p:pic>
        <p:pic>
          <p:nvPicPr>
            <p:cNvPr id="18"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103536" y="4077296"/>
              <a:ext cx="759463" cy="75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743200" y="5951578"/>
              <a:ext cx="647065" cy="714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7"/>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45396" y="5951578"/>
              <a:ext cx="507603" cy="773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10" descr="P:\logos\c\CIP\CIP_Logo.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042909" y="6059906"/>
              <a:ext cx="715782" cy="63546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1" descr="P:\logos\c\cimmyt\CIMMYT Logo.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105400" y="5146740"/>
              <a:ext cx="960880" cy="72066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2" descr="P:\logos\i\ifpri\IFPRI_Logo_Standard.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63146" y="5928156"/>
              <a:ext cx="407307" cy="738241"/>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9"/>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7620000" y="6064021"/>
              <a:ext cx="900143" cy="631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4"/>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6934200" y="5279588"/>
              <a:ext cx="1847480" cy="515055"/>
            </a:xfrm>
            <a:prstGeom prst="rect">
              <a:avLst/>
            </a:prstGeom>
          </p:spPr>
        </p:pic>
        <p:pic>
          <p:nvPicPr>
            <p:cNvPr id="26" name="Picture 2"/>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2590800" y="5268961"/>
              <a:ext cx="1400625" cy="485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121107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73666"/>
            <a:ext cx="8431440" cy="1055077"/>
          </a:xfrm>
        </p:spPr>
        <p:txBody>
          <a:bodyPr/>
          <a:lstStyle/>
          <a:p>
            <a:pPr algn="ctr"/>
            <a:r>
              <a:rPr lang="en-US" sz="2954" dirty="0">
                <a:latin typeface="Gill Sans" panose="020B0502020104020203" pitchFamily="34" charset="0"/>
              </a:rPr>
              <a:t>Africa RISING local partners in Ethiopia</a:t>
            </a:r>
          </a:p>
        </p:txBody>
      </p:sp>
      <p:sp>
        <p:nvSpPr>
          <p:cNvPr id="24" name="Content Placeholder 2"/>
          <p:cNvSpPr>
            <a:spLocks noGrp="1"/>
          </p:cNvSpPr>
          <p:nvPr>
            <p:ph idx="1"/>
          </p:nvPr>
        </p:nvSpPr>
        <p:spPr>
          <a:xfrm>
            <a:off x="457200" y="1752600"/>
            <a:ext cx="8397681" cy="5257800"/>
          </a:xfrm>
        </p:spPr>
        <p:txBody>
          <a:bodyPr>
            <a:noAutofit/>
          </a:bodyPr>
          <a:lstStyle/>
          <a:p>
            <a:pPr marL="0" indent="0">
              <a:buNone/>
            </a:pPr>
            <a:r>
              <a:rPr lang="en-US" sz="1477" b="1" dirty="0">
                <a:latin typeface="Gill Sans" panose="020B0502020104020203" pitchFamily="34" charset="0"/>
              </a:rPr>
              <a:t>Academic institutions:</a:t>
            </a:r>
          </a:p>
          <a:p>
            <a:pPr lvl="1"/>
            <a:r>
              <a:rPr lang="en-US" sz="1477" dirty="0">
                <a:latin typeface="Gill Sans" panose="020B0502020104020203" pitchFamily="34" charset="0"/>
              </a:rPr>
              <a:t>Wachemo, Mekelle, Madawolabu, Debre Berhan and Hawassa universities; Maichew Agricultural College</a:t>
            </a:r>
          </a:p>
          <a:p>
            <a:pPr marL="0" indent="0">
              <a:buNone/>
            </a:pPr>
            <a:r>
              <a:rPr lang="en-US" sz="1477" b="1" dirty="0">
                <a:latin typeface="Gill Sans" panose="020B0502020104020203" pitchFamily="34" charset="0"/>
              </a:rPr>
              <a:t>Regional research organizations:</a:t>
            </a:r>
          </a:p>
          <a:p>
            <a:pPr lvl="1"/>
            <a:r>
              <a:rPr lang="en-US" sz="1477" dirty="0">
                <a:latin typeface="Gill Sans" panose="020B0502020104020203" pitchFamily="34" charset="0"/>
              </a:rPr>
              <a:t>Amhara Regional Agricultural Research Institute, Southern Agricultural Research Institute, Tigray Agricultural Research Institute, Oromia Agricultural Research Institute</a:t>
            </a:r>
          </a:p>
          <a:p>
            <a:pPr marL="0" indent="0">
              <a:buNone/>
            </a:pPr>
            <a:r>
              <a:rPr lang="en-US" sz="1477" b="1" dirty="0">
                <a:latin typeface="Gill Sans" panose="020B0502020104020203" pitchFamily="34" charset="0"/>
              </a:rPr>
              <a:t>Offices of Agriculture:</a:t>
            </a:r>
          </a:p>
          <a:p>
            <a:pPr lvl="1"/>
            <a:r>
              <a:rPr lang="en-US" sz="1477" dirty="0" err="1">
                <a:latin typeface="Gill Sans" panose="020B0502020104020203" pitchFamily="34" charset="0"/>
              </a:rPr>
              <a:t>Endamehonei</a:t>
            </a:r>
            <a:r>
              <a:rPr lang="en-US" sz="1477" dirty="0">
                <a:latin typeface="Gill Sans" panose="020B0502020104020203" pitchFamily="34" charset="0"/>
              </a:rPr>
              <a:t> (Tigray), Basona Worena (Amhara), Lemo (SNNRP) and Sinana (Oromia)</a:t>
            </a:r>
          </a:p>
          <a:p>
            <a:pPr marL="0" indent="0">
              <a:buNone/>
            </a:pPr>
            <a:r>
              <a:rPr lang="en-US" sz="1477" b="1" dirty="0">
                <a:latin typeface="Gill Sans" panose="020B0502020104020203" pitchFamily="34" charset="0"/>
              </a:rPr>
              <a:t>Federal research organizations:</a:t>
            </a:r>
          </a:p>
          <a:p>
            <a:pPr lvl="1"/>
            <a:r>
              <a:rPr lang="en-US" sz="1477" dirty="0">
                <a:latin typeface="Gill Sans" panose="020B0502020104020203" pitchFamily="34" charset="0"/>
              </a:rPr>
              <a:t>Ethiopian Institute for Agricultural Research, Ethiopian Health and Nutrition Research Institute and Agricultural Transformation Agency</a:t>
            </a:r>
          </a:p>
          <a:p>
            <a:pPr marL="57150" indent="0">
              <a:buNone/>
            </a:pPr>
            <a:r>
              <a:rPr lang="en-US" sz="1477" b="1" dirty="0">
                <a:latin typeface="Gill Sans" panose="020B0502020104020203" pitchFamily="34" charset="0"/>
              </a:rPr>
              <a:t>Non government organizations/projects:</a:t>
            </a:r>
          </a:p>
          <a:p>
            <a:pPr lvl="1"/>
            <a:r>
              <a:rPr lang="en-US" sz="1477" dirty="0">
                <a:latin typeface="Gill Sans" panose="020B0502020104020203" pitchFamily="34" charset="0"/>
              </a:rPr>
              <a:t>- inter Aide France, Send  a Cow, Ethiopian Catholic Church World Vision, GRAD/REST, Hundie</a:t>
            </a:r>
          </a:p>
          <a:p>
            <a:pPr marL="0" indent="0">
              <a:buNone/>
            </a:pPr>
            <a:r>
              <a:rPr lang="en-US" sz="1477" b="1" dirty="0">
                <a:latin typeface="Gill Sans" panose="020B0502020104020203" pitchFamily="34" charset="0"/>
              </a:rPr>
              <a:t>Private sectors:</a:t>
            </a:r>
          </a:p>
          <a:p>
            <a:pPr lvl="1"/>
            <a:r>
              <a:rPr lang="en-US" sz="1477" dirty="0">
                <a:latin typeface="Gill Sans" panose="020B0502020104020203" pitchFamily="34" charset="0"/>
              </a:rPr>
              <a:t>Oromia Seed Enterprise , Fuji Integrated farm, </a:t>
            </a:r>
            <a:r>
              <a:rPr lang="en-US" sz="1477" dirty="0" err="1">
                <a:latin typeface="Gill Sans" panose="020B0502020104020203" pitchFamily="34" charset="0"/>
              </a:rPr>
              <a:t>Raya,Dashen</a:t>
            </a:r>
            <a:r>
              <a:rPr lang="en-US" sz="1477" dirty="0">
                <a:latin typeface="Gill Sans" panose="020B0502020104020203" pitchFamily="34" charset="0"/>
              </a:rPr>
              <a:t> and </a:t>
            </a:r>
            <a:r>
              <a:rPr lang="en-US" sz="1477" dirty="0" err="1">
                <a:latin typeface="Gill Sans" panose="020B0502020104020203" pitchFamily="34" charset="0"/>
              </a:rPr>
              <a:t>Habesha</a:t>
            </a:r>
            <a:r>
              <a:rPr lang="en-US" sz="1477" dirty="0">
                <a:latin typeface="Gill Sans" panose="020B0502020104020203" pitchFamily="34" charset="0"/>
              </a:rPr>
              <a:t> Breweries</a:t>
            </a:r>
          </a:p>
          <a:p>
            <a:pPr marL="0" indent="0">
              <a:buNone/>
            </a:pPr>
            <a:r>
              <a:rPr lang="en-US" sz="1477" b="1" dirty="0">
                <a:latin typeface="Gill Sans" panose="020B0502020104020203" pitchFamily="34" charset="0"/>
              </a:rPr>
              <a:t>Innovation Laboratories </a:t>
            </a:r>
          </a:p>
          <a:p>
            <a:pPr lvl="1"/>
            <a:r>
              <a:rPr lang="en-US" sz="1477" dirty="0">
                <a:latin typeface="Gill Sans" panose="020B0502020104020203" pitchFamily="34" charset="0"/>
              </a:rPr>
              <a:t>SIIL- Sustainable Intensification Innovation Lab, and ILSSI- Innovation Lab for Small-scale Irrigation </a:t>
            </a:r>
          </a:p>
          <a:p>
            <a:pPr lvl="1"/>
            <a:endParaRPr lang="en-US" sz="1477" b="1" dirty="0">
              <a:latin typeface="Gill Sans" panose="020B0502020104020203" pitchFamily="34" charset="0"/>
            </a:endParaRPr>
          </a:p>
          <a:p>
            <a:pPr lvl="1"/>
            <a:endParaRPr lang="en-US" sz="1477" dirty="0">
              <a:latin typeface="Gill Sans" panose="020B0502020104020203" pitchFamily="34" charset="0"/>
            </a:endParaRPr>
          </a:p>
          <a:p>
            <a:endParaRPr lang="en-US" sz="1662" dirty="0"/>
          </a:p>
        </p:txBody>
      </p:sp>
      <p:pic>
        <p:nvPicPr>
          <p:cNvPr id="25" name="Picture 2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02724" cy="134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021585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819400" y="1348914"/>
            <a:ext cx="2438400" cy="92333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Gill Sans" panose="020B0502020104020203" pitchFamily="34" charset="0"/>
                <a:ea typeface="+mj-ea"/>
                <a:cs typeface="+mj-cs"/>
              </a:rPr>
              <a:t>Credits</a:t>
            </a:r>
            <a:br>
              <a:rPr kumimoji="0" lang="en-US" sz="3600" b="0" i="0" u="none" strike="noStrike" kern="0" cap="none" spc="0" normalizeH="0" baseline="0" noProof="0" dirty="0">
                <a:ln>
                  <a:noFill/>
                </a:ln>
                <a:solidFill>
                  <a:prstClr val="black"/>
                </a:solidFill>
                <a:effectLst/>
                <a:uLnTx/>
                <a:uFillTx/>
                <a:ea typeface="+mj-ea"/>
                <a:cs typeface="+mj-cs"/>
              </a:rPr>
            </a:br>
            <a:endParaRPr kumimoji="0" lang="sw-KE" sz="1800" b="0" i="0" u="none" strike="noStrike" kern="0" cap="none" spc="0" normalizeH="0" baseline="0" noProof="0" dirty="0">
              <a:ln>
                <a:noFill/>
              </a:ln>
              <a:solidFill>
                <a:sysClr val="windowText" lastClr="000000"/>
              </a:solidFill>
              <a:effectLst/>
              <a:uLnTx/>
              <a:uFillTx/>
            </a:endParaRPr>
          </a:p>
        </p:txBody>
      </p:sp>
      <p:sp>
        <p:nvSpPr>
          <p:cNvPr id="8" name="Content Placeholder 2"/>
          <p:cNvSpPr txBox="1">
            <a:spLocks/>
          </p:cNvSpPr>
          <p:nvPr/>
        </p:nvSpPr>
        <p:spPr>
          <a:xfrm>
            <a:off x="457200" y="2332037"/>
            <a:ext cx="8229600" cy="3611563"/>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000" b="0" i="0" u="none" strike="noStrike" kern="1200" cap="none" spc="0" normalizeH="0" baseline="0" noProof="0" dirty="0">
                <a:ln>
                  <a:noFill/>
                </a:ln>
                <a:solidFill>
                  <a:sysClr val="windowText" lastClr="000000"/>
                </a:solidFill>
                <a:effectLst/>
                <a:uLnTx/>
                <a:uFillTx/>
                <a:latin typeface="Gill Sans" panose="020B0502020104020203" pitchFamily="34" charset="0"/>
              </a:rPr>
              <a:t>Produced by Africa</a:t>
            </a:r>
            <a:r>
              <a:rPr kumimoji="0" lang="en-US" sz="3000" b="0" i="0" u="none" strike="noStrike" kern="1200" cap="none" spc="0" normalizeH="0" noProof="0" dirty="0">
                <a:ln>
                  <a:noFill/>
                </a:ln>
                <a:solidFill>
                  <a:sysClr val="windowText" lastClr="000000"/>
                </a:solidFill>
                <a:effectLst/>
                <a:uLnTx/>
                <a:uFillTx/>
                <a:latin typeface="Gill Sans" panose="020B0502020104020203" pitchFamily="34" charset="0"/>
              </a:rPr>
              <a:t> RISING Project in Ethiopia </a:t>
            </a:r>
            <a:endParaRPr kumimoji="0" lang="en-US" sz="3000" b="0" i="0" u="none" strike="noStrike" kern="1200" cap="none" spc="0" normalizeH="0" baseline="0" noProof="0" dirty="0">
              <a:ln>
                <a:noFill/>
              </a:ln>
              <a:solidFill>
                <a:sysClr val="windowText" lastClr="000000"/>
              </a:solidFill>
              <a:effectLst/>
              <a:uLnTx/>
              <a:uFillTx/>
              <a:latin typeface="Gill Sans" panose="020B0502020104020203" pitchFamily="34" charset="0"/>
            </a:endParaRPr>
          </a:p>
          <a:p>
            <a:pPr marL="0" indent="0" algn="ctr">
              <a:buNone/>
              <a:defRPr/>
            </a:pPr>
            <a:r>
              <a:rPr kumimoji="0" lang="en-US" sz="3000" b="0" i="0" u="none" strike="noStrike" kern="1200" cap="none" spc="0" normalizeH="0" baseline="0" noProof="0" dirty="0">
                <a:ln>
                  <a:noFill/>
                </a:ln>
                <a:solidFill>
                  <a:sysClr val="windowText" lastClr="000000"/>
                </a:solidFill>
                <a:effectLst/>
                <a:uLnTx/>
                <a:uFillTx/>
                <a:latin typeface="Gill Sans" panose="020B0502020104020203" pitchFamily="34" charset="0"/>
              </a:rPr>
              <a:t>Compiled by Kindu</a:t>
            </a:r>
            <a:r>
              <a:rPr kumimoji="0" lang="en-US" sz="3000" b="0" i="0" u="none" strike="noStrike" kern="1200" cap="none" spc="0" normalizeH="0" noProof="0" dirty="0">
                <a:ln>
                  <a:noFill/>
                </a:ln>
                <a:solidFill>
                  <a:sysClr val="windowText" lastClr="000000"/>
                </a:solidFill>
                <a:effectLst/>
                <a:uLnTx/>
                <a:uFillTx/>
                <a:latin typeface="Gill Sans" panose="020B0502020104020203" pitchFamily="34" charset="0"/>
              </a:rPr>
              <a:t> Mekonnen (ILRI)</a:t>
            </a:r>
          </a:p>
          <a:p>
            <a:pPr marL="0" indent="0" algn="ctr">
              <a:buNone/>
              <a:defRPr/>
            </a:pPr>
            <a:endParaRPr kumimoji="0" lang="en-US" sz="3000" b="0" i="0" u="none" strike="noStrike" kern="1200" cap="none" spc="0" normalizeH="0" noProof="0" dirty="0">
              <a:ln>
                <a:noFill/>
              </a:ln>
              <a:solidFill>
                <a:sysClr val="windowText" lastClr="000000"/>
              </a:solidFill>
              <a:effectLst/>
              <a:uLnTx/>
              <a:uFillTx/>
              <a:latin typeface="Gill Sans" panose="020B0502020104020203" pitchFamily="34" charset="0"/>
            </a:endParaRPr>
          </a:p>
          <a:p>
            <a:pPr marL="0" indent="0" algn="ctr">
              <a:buNone/>
              <a:defRPr/>
            </a:pPr>
            <a:endParaRPr kumimoji="0" lang="en-US" sz="3000" b="0" i="0" u="none" strike="noStrike" kern="1200" cap="none" spc="0" normalizeH="0" baseline="0" noProof="0" dirty="0">
              <a:ln>
                <a:noFill/>
              </a:ln>
              <a:solidFill>
                <a:sysClr val="windowText" lastClr="000000"/>
              </a:solidFill>
              <a:effectLst/>
              <a:uLnTx/>
              <a:uFillTx/>
              <a:latin typeface="Gill Sans" panose="020B0502020104020203" pitchFamily="34" charset="0"/>
            </a:endParaRPr>
          </a:p>
          <a:p>
            <a:pPr marL="0" lvl="0" indent="0" algn="ctr">
              <a:buNone/>
            </a:pPr>
            <a:r>
              <a:rPr kumimoji="0" lang="en-US" sz="3000" b="0" i="0" u="none" strike="noStrike" kern="1200" cap="none" spc="0" normalizeH="0" baseline="0" noProof="0" dirty="0">
                <a:ln>
                  <a:noFill/>
                </a:ln>
                <a:solidFill>
                  <a:sysClr val="windowText" lastClr="000000"/>
                </a:solidFill>
                <a:effectLst/>
                <a:uLnTx/>
                <a:uFillTx/>
                <a:latin typeface="Gill Sans" panose="020B0502020104020203" pitchFamily="34" charset="0"/>
              </a:rPr>
              <a:t>Photos</a:t>
            </a:r>
            <a:r>
              <a:rPr lang="en-US" sz="3000" dirty="0">
                <a:solidFill>
                  <a:sysClr val="windowText" lastClr="000000"/>
                </a:solidFill>
                <a:latin typeface="Gill Sans" panose="020B0502020104020203" pitchFamily="34" charset="0"/>
              </a:rPr>
              <a:t>: Kindu Mekonnen </a:t>
            </a:r>
          </a:p>
          <a:p>
            <a:pPr marL="0" lvl="0" indent="0" algn="ctr">
              <a:buNone/>
            </a:pPr>
            <a:endParaRPr kumimoji="0" lang="en-US" sz="3000" b="0" i="0" u="none" strike="noStrike" kern="1200" cap="none" spc="0" normalizeH="0" baseline="0" noProof="0" dirty="0">
              <a:ln>
                <a:noFill/>
              </a:ln>
              <a:solidFill>
                <a:sysClr val="windowText" lastClr="000000"/>
              </a:solidFill>
              <a:effectLst/>
              <a:uLnTx/>
              <a:uFillTx/>
              <a:latin typeface="Gill Sans" panose="020B0502020104020203" pitchFamily="34" charset="0"/>
            </a:endParaRPr>
          </a:p>
          <a:p>
            <a:pPr marL="0" lvl="0" indent="0" algn="ctr">
              <a:buNone/>
            </a:pPr>
            <a:r>
              <a:rPr kumimoji="0" lang="en-US" sz="3000" b="0" i="0" u="none" strike="noStrike" kern="1200" cap="none" spc="0" normalizeH="0" baseline="0" noProof="0" dirty="0">
                <a:ln>
                  <a:noFill/>
                </a:ln>
                <a:solidFill>
                  <a:sysClr val="windowText" lastClr="000000"/>
                </a:solidFill>
                <a:effectLst/>
                <a:uLnTx/>
                <a:uFillTx/>
                <a:latin typeface="Gill Sans" panose="020B0502020104020203" pitchFamily="34" charset="0"/>
              </a:rPr>
              <a:t>Our appreciation goes to the site coordinator and his team, CGIAR team members, and local partner organizations including farmers, in Africa RISING project site in </a:t>
            </a:r>
            <a:r>
              <a:rPr kumimoji="0" lang="en-US" sz="3000" b="0" i="0" u="none" strike="noStrike" kern="1200" cap="none" spc="0" normalizeH="0" baseline="0" noProof="0" dirty="0" err="1">
                <a:ln>
                  <a:noFill/>
                </a:ln>
                <a:solidFill>
                  <a:sysClr val="windowText" lastClr="000000"/>
                </a:solidFill>
                <a:effectLst/>
                <a:uLnTx/>
                <a:uFillTx/>
                <a:latin typeface="Gill Sans" panose="020B0502020104020203" pitchFamily="34" charset="0"/>
              </a:rPr>
              <a:t>Lemo</a:t>
            </a:r>
            <a:r>
              <a:rPr kumimoji="0" lang="en-US" sz="3000" b="0" i="0" u="none" strike="noStrike" kern="1200" cap="none" spc="0" normalizeH="0" baseline="0" noProof="0" dirty="0">
                <a:ln>
                  <a:noFill/>
                </a:ln>
                <a:solidFill>
                  <a:sysClr val="windowText" lastClr="000000"/>
                </a:solidFill>
                <a:effectLst/>
                <a:uLnTx/>
                <a:uFillTx/>
                <a:latin typeface="Gill Sans" panose="020B0502020104020203" pitchFamily="34" charset="0"/>
              </a:rPr>
              <a:t> and scaling zones SNNPR.</a:t>
            </a:r>
          </a:p>
        </p:txBody>
      </p:sp>
    </p:spTree>
    <p:extLst>
      <p:ext uri="{BB962C8B-B14F-4D97-AF65-F5344CB8AC3E}">
        <p14:creationId xmlns:p14="http://schemas.microsoft.com/office/powerpoint/2010/main" val="249097566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736232" y="2373924"/>
            <a:ext cx="5275385" cy="791308"/>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185" b="0" i="0" u="none" strike="noStrike" kern="1200" cap="none" spc="-100" normalizeH="0" baseline="0" noProof="0" dirty="0">
                <a:ln>
                  <a:noFill/>
                </a:ln>
                <a:solidFill>
                  <a:srgbClr val="156834"/>
                </a:solidFill>
                <a:effectLst/>
                <a:uLnTx/>
                <a:uFillTx/>
                <a:latin typeface="Gill Sans" pitchFamily="34" charset="0"/>
                <a:ea typeface="+mj-ea"/>
                <a:cs typeface="+mj-cs"/>
              </a:rPr>
              <a:t> </a:t>
            </a:r>
          </a:p>
        </p:txBody>
      </p:sp>
    </p:spTree>
    <p:extLst>
      <p:ext uri="{BB962C8B-B14F-4D97-AF65-F5344CB8AC3E}">
        <p14:creationId xmlns:p14="http://schemas.microsoft.com/office/powerpoint/2010/main" val="380161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24200" y="1066800"/>
            <a:ext cx="2667000" cy="584775"/>
          </a:xfrm>
          <a:prstGeom prst="rect">
            <a:avLst/>
          </a:prstGeom>
          <a:noFill/>
        </p:spPr>
        <p:txBody>
          <a:bodyPr wrap="square" rtlCol="0">
            <a:spAutoFit/>
          </a:bodyPr>
          <a:lstStyle/>
          <a:p>
            <a:r>
              <a:rPr lang="en-US" sz="3200" dirty="0">
                <a:latin typeface="Gill Sans" panose="020B0502020104020203" pitchFamily="34" charset="0"/>
              </a:rPr>
              <a:t>Introduction</a:t>
            </a:r>
          </a:p>
        </p:txBody>
      </p:sp>
      <p:sp>
        <p:nvSpPr>
          <p:cNvPr id="2" name="TextBox 1"/>
          <p:cNvSpPr txBox="1"/>
          <p:nvPr/>
        </p:nvSpPr>
        <p:spPr>
          <a:xfrm>
            <a:off x="533400" y="1905000"/>
            <a:ext cx="8305800" cy="2862322"/>
          </a:xfrm>
          <a:prstGeom prst="rect">
            <a:avLst/>
          </a:prstGeom>
          <a:noFill/>
        </p:spPr>
        <p:txBody>
          <a:bodyPr wrap="square" rtlCol="0">
            <a:spAutoFit/>
          </a:bodyPr>
          <a:lstStyle/>
          <a:p>
            <a:r>
              <a:rPr lang="en-US" dirty="0">
                <a:latin typeface="Gill Sans" panose="020B0502020104020203" pitchFamily="34" charset="0"/>
              </a:rPr>
              <a:t>Africa RISING in the Ethiopian highlands has started implementing the second phase program since October 2016. During the second year (2018) of the second phase, the project managed to conduct action research through research for development (R4D) approach and scaling activities through strong development partnership. The R4D activities are mainly on livestock feed resources, improved crop varieties, watershed management, fertilizer studies and small mechanization. The scaling work focused mainly on demonstration of crop, livestock and natural resources management validated innovations/technologies, seed multiplication and facilitating dissemination to reach more areas and farmers. </a:t>
            </a:r>
          </a:p>
          <a:p>
            <a:endParaRPr lang="en-US" dirty="0"/>
          </a:p>
        </p:txBody>
      </p:sp>
    </p:spTree>
    <p:extLst>
      <p:ext uri="{BB962C8B-B14F-4D97-AF65-F5344CB8AC3E}">
        <p14:creationId xmlns:p14="http://schemas.microsoft.com/office/powerpoint/2010/main" val="1087408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FF501B6-7BE7-463B-8771-B2911867C29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1970" r="23864"/>
          <a:stretch/>
        </p:blipFill>
        <p:spPr>
          <a:xfrm>
            <a:off x="4191000" y="0"/>
            <a:ext cx="4952999" cy="6858000"/>
          </a:xfrm>
          <a:prstGeom prst="rect">
            <a:avLst/>
          </a:prstGeom>
        </p:spPr>
      </p:pic>
      <p:sp>
        <p:nvSpPr>
          <p:cNvPr id="9" name="TextBox 8">
            <a:extLst>
              <a:ext uri="{FF2B5EF4-FFF2-40B4-BE49-F238E27FC236}">
                <a16:creationId xmlns:a16="http://schemas.microsoft.com/office/drawing/2014/main" id="{1431F336-A21A-4136-9BC6-767C86361D09}"/>
              </a:ext>
            </a:extLst>
          </p:cNvPr>
          <p:cNvSpPr txBox="1"/>
          <p:nvPr/>
        </p:nvSpPr>
        <p:spPr>
          <a:xfrm>
            <a:off x="76200" y="228600"/>
            <a:ext cx="4038600" cy="5078313"/>
          </a:xfrm>
          <a:prstGeom prst="rect">
            <a:avLst/>
          </a:prstGeom>
          <a:noFill/>
        </p:spPr>
        <p:txBody>
          <a:bodyPr wrap="square" rtlCol="0">
            <a:spAutoFit/>
          </a:bodyPr>
          <a:lstStyle/>
          <a:p>
            <a:r>
              <a:rPr lang="en-US" b="1" dirty="0">
                <a:latin typeface="Gill Sans" panose="020B0502020104020203" pitchFamily="34" charset="0"/>
              </a:rPr>
              <a:t>Fodder beet </a:t>
            </a:r>
          </a:p>
          <a:p>
            <a:endParaRPr lang="en-US" b="1" dirty="0">
              <a:latin typeface="Gill Sans" panose="020B0502020104020203" pitchFamily="34" charset="0"/>
            </a:endParaRPr>
          </a:p>
          <a:p>
            <a:r>
              <a:rPr lang="en-US" dirty="0">
                <a:latin typeface="Gill Sans" panose="020B0502020104020203" pitchFamily="34" charset="0"/>
              </a:rPr>
              <a:t>Farmers in Lemo woreda of the Africa RISING site in SNNPR have started allocating cultivated land to grow fodder beet to feed their livestock. After witnessing the benefits, the demand for fodder beet has attracted many farmers in Africa RISING sites.</a:t>
            </a:r>
          </a:p>
          <a:p>
            <a:r>
              <a:rPr lang="en-US" dirty="0">
                <a:latin typeface="Gill Sans" panose="020B0502020104020203" pitchFamily="34" charset="0"/>
              </a:rPr>
              <a:t>Important issues to  be addressed through  research include:</a:t>
            </a:r>
          </a:p>
          <a:p>
            <a:pPr marL="285750" indent="-285750">
              <a:buFont typeface="Wingdings" panose="05000000000000000000" pitchFamily="2" charset="2"/>
              <a:buChar char="§"/>
            </a:pPr>
            <a:r>
              <a:rPr lang="en-US" dirty="0">
                <a:latin typeface="Gill Sans" panose="020B0502020104020203" pitchFamily="34" charset="0"/>
              </a:rPr>
              <a:t>Seed production and supply system to sustainably expand cultivation and benefit more farmers</a:t>
            </a:r>
          </a:p>
          <a:p>
            <a:pPr marL="285750" indent="-285750">
              <a:buFont typeface="Wingdings" panose="05000000000000000000" pitchFamily="2" charset="2"/>
              <a:buChar char="§"/>
            </a:pPr>
            <a:r>
              <a:rPr lang="en-US" dirty="0">
                <a:latin typeface="Gill Sans" panose="020B0502020104020203" pitchFamily="34" charset="0"/>
              </a:rPr>
              <a:t>Harvesting interval of matured tubers </a:t>
            </a:r>
          </a:p>
          <a:p>
            <a:pPr marL="285750" indent="-285750">
              <a:buFont typeface="Wingdings" panose="05000000000000000000" pitchFamily="2" charset="2"/>
              <a:buChar char="§"/>
            </a:pPr>
            <a:r>
              <a:rPr lang="en-US" dirty="0">
                <a:latin typeface="Gill Sans" panose="020B0502020104020203" pitchFamily="34" charset="0"/>
              </a:rPr>
              <a:t>Protection of cultivated fields from feeding by wild animals</a:t>
            </a:r>
          </a:p>
          <a:p>
            <a:endParaRPr lang="en-US" dirty="0"/>
          </a:p>
        </p:txBody>
      </p:sp>
    </p:spTree>
    <p:extLst>
      <p:ext uri="{BB962C8B-B14F-4D97-AF65-F5344CB8AC3E}">
        <p14:creationId xmlns:p14="http://schemas.microsoft.com/office/powerpoint/2010/main" val="987174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E99AEAA-7177-4AF5-AC17-C745D6557B0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648" r="1136"/>
          <a:stretch/>
        </p:blipFill>
        <p:spPr>
          <a:xfrm>
            <a:off x="0" y="0"/>
            <a:ext cx="9191563" cy="6858000"/>
          </a:xfrm>
          <a:prstGeom prst="rect">
            <a:avLst/>
          </a:prstGeom>
        </p:spPr>
      </p:pic>
    </p:spTree>
    <p:extLst>
      <p:ext uri="{BB962C8B-B14F-4D97-AF65-F5344CB8AC3E}">
        <p14:creationId xmlns:p14="http://schemas.microsoft.com/office/powerpoint/2010/main" val="37219242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FEA824-9AA6-48CE-BD3E-54659437E46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3351" b="5426"/>
          <a:stretch/>
        </p:blipFill>
        <p:spPr>
          <a:xfrm>
            <a:off x="0" y="0"/>
            <a:ext cx="9131461" cy="5562600"/>
          </a:xfrm>
          <a:prstGeom prst="rect">
            <a:avLst/>
          </a:prstGeom>
        </p:spPr>
      </p:pic>
      <p:sp>
        <p:nvSpPr>
          <p:cNvPr id="7" name="TextBox 6">
            <a:extLst>
              <a:ext uri="{FF2B5EF4-FFF2-40B4-BE49-F238E27FC236}">
                <a16:creationId xmlns:a16="http://schemas.microsoft.com/office/drawing/2014/main" id="{FCD79E0A-9191-4EFC-A058-2CF8608ECBCD}"/>
              </a:ext>
            </a:extLst>
          </p:cNvPr>
          <p:cNvSpPr txBox="1"/>
          <p:nvPr/>
        </p:nvSpPr>
        <p:spPr>
          <a:xfrm>
            <a:off x="1" y="5619750"/>
            <a:ext cx="9131460" cy="923330"/>
          </a:xfrm>
          <a:prstGeom prst="rect">
            <a:avLst/>
          </a:prstGeom>
          <a:noFill/>
        </p:spPr>
        <p:txBody>
          <a:bodyPr wrap="square" rtlCol="0">
            <a:spAutoFit/>
          </a:bodyPr>
          <a:lstStyle/>
          <a:p>
            <a:r>
              <a:rPr lang="en-US" dirty="0">
                <a:latin typeface="Gill Sans" panose="020B0502020104020203" pitchFamily="34" charset="0"/>
              </a:rPr>
              <a:t>Sweet lupine seed multiplication in one of the farmer training </a:t>
            </a:r>
            <a:r>
              <a:rPr lang="en-US" dirty="0" err="1">
                <a:latin typeface="Gill Sans" panose="020B0502020104020203" pitchFamily="34" charset="0"/>
              </a:rPr>
              <a:t>centres</a:t>
            </a:r>
            <a:r>
              <a:rPr lang="en-US" dirty="0">
                <a:latin typeface="Gill Sans" panose="020B0502020104020203" pitchFamily="34" charset="0"/>
              </a:rPr>
              <a:t> in Lemo woreda, </a:t>
            </a:r>
            <a:r>
              <a:rPr lang="en-US" dirty="0" err="1">
                <a:latin typeface="Gill Sans" panose="020B0502020104020203" pitchFamily="34" charset="0"/>
              </a:rPr>
              <a:t>Shurmo</a:t>
            </a:r>
            <a:r>
              <a:rPr lang="en-US" dirty="0">
                <a:latin typeface="Gill Sans" panose="020B0502020104020203" pitchFamily="34" charset="0"/>
              </a:rPr>
              <a:t> Kebele.  The seed from 2018 will be collected and distributed to more farmers on a revolving seed system arrangements.  This will improve scaling of sweet lupin in 2019 cropping season. </a:t>
            </a:r>
          </a:p>
        </p:txBody>
      </p:sp>
    </p:spTree>
    <p:extLst>
      <p:ext uri="{BB962C8B-B14F-4D97-AF65-F5344CB8AC3E}">
        <p14:creationId xmlns:p14="http://schemas.microsoft.com/office/powerpoint/2010/main" val="3822509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07F0A3-ECED-4FBF-BAD3-F4FBC47DD26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9231"/>
          <a:stretch/>
        </p:blipFill>
        <p:spPr>
          <a:xfrm>
            <a:off x="76200" y="0"/>
            <a:ext cx="4495800" cy="3714750"/>
          </a:xfrm>
          <a:prstGeom prst="rect">
            <a:avLst/>
          </a:prstGeom>
        </p:spPr>
      </p:pic>
      <p:pic>
        <p:nvPicPr>
          <p:cNvPr id="8" name="Picture 7">
            <a:extLst>
              <a:ext uri="{FF2B5EF4-FFF2-40B4-BE49-F238E27FC236}">
                <a16:creationId xmlns:a16="http://schemas.microsoft.com/office/drawing/2014/main" id="{2F5F7CC5-A437-47DD-8B4A-543B188B748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000" t="25683" r="2787"/>
          <a:stretch/>
        </p:blipFill>
        <p:spPr>
          <a:xfrm>
            <a:off x="76200" y="3810000"/>
            <a:ext cx="4495800" cy="3048000"/>
          </a:xfrm>
          <a:prstGeom prst="rect">
            <a:avLst/>
          </a:prstGeom>
        </p:spPr>
      </p:pic>
      <p:sp>
        <p:nvSpPr>
          <p:cNvPr id="9" name="TextBox 8">
            <a:extLst>
              <a:ext uri="{FF2B5EF4-FFF2-40B4-BE49-F238E27FC236}">
                <a16:creationId xmlns:a16="http://schemas.microsoft.com/office/drawing/2014/main" id="{986B92A8-304E-4699-AAA2-AFF465B24B0A}"/>
              </a:ext>
            </a:extLst>
          </p:cNvPr>
          <p:cNvSpPr txBox="1"/>
          <p:nvPr/>
        </p:nvSpPr>
        <p:spPr>
          <a:xfrm>
            <a:off x="5215705" y="533400"/>
            <a:ext cx="3758648" cy="2862322"/>
          </a:xfrm>
          <a:prstGeom prst="rect">
            <a:avLst/>
          </a:prstGeom>
          <a:noFill/>
        </p:spPr>
        <p:txBody>
          <a:bodyPr wrap="square" rtlCol="0">
            <a:spAutoFit/>
          </a:bodyPr>
          <a:lstStyle/>
          <a:p>
            <a:r>
              <a:rPr lang="en-US" b="1" dirty="0">
                <a:latin typeface="Gill Sans" panose="020B0502020104020203" pitchFamily="34" charset="0"/>
              </a:rPr>
              <a:t>Desho grass and  vetch mixture </a:t>
            </a:r>
          </a:p>
          <a:p>
            <a:r>
              <a:rPr lang="en-US" dirty="0">
                <a:latin typeface="Gill Sans" panose="020B0502020104020203" pitchFamily="34" charset="0"/>
              </a:rPr>
              <a:t>This is a new research initiative to address farmers concerns of soil fertility depletion effects because of the frequent desho grass harvest on cultivated fields. More research is needed on the planting pattern of </a:t>
            </a:r>
            <a:r>
              <a:rPr lang="en-US" dirty="0" err="1">
                <a:latin typeface="Gill Sans" panose="020B0502020104020203" pitchFamily="34" charset="0"/>
              </a:rPr>
              <a:t>desho</a:t>
            </a:r>
            <a:r>
              <a:rPr lang="en-US" dirty="0">
                <a:latin typeface="Gill Sans" panose="020B0502020104020203" pitchFamily="34" charset="0"/>
              </a:rPr>
              <a:t> and vetch, experimental plots setup (</a:t>
            </a:r>
            <a:r>
              <a:rPr lang="en-US" dirty="0" err="1">
                <a:latin typeface="Gill Sans" panose="020B0502020104020203" pitchFamily="34" charset="0"/>
              </a:rPr>
              <a:t>desho</a:t>
            </a:r>
            <a:r>
              <a:rPr lang="en-US" dirty="0">
                <a:latin typeface="Gill Sans" panose="020B0502020104020203" pitchFamily="34" charset="0"/>
              </a:rPr>
              <a:t> alone vs </a:t>
            </a:r>
            <a:r>
              <a:rPr lang="en-US" dirty="0" err="1">
                <a:latin typeface="Gill Sans" panose="020B0502020104020203" pitchFamily="34" charset="0"/>
              </a:rPr>
              <a:t>desho</a:t>
            </a:r>
            <a:r>
              <a:rPr lang="en-US" dirty="0">
                <a:latin typeface="Gill Sans" panose="020B0502020104020203" pitchFamily="34" charset="0"/>
              </a:rPr>
              <a:t>-vetch mixture) and soil information.</a:t>
            </a:r>
          </a:p>
        </p:txBody>
      </p:sp>
      <p:sp>
        <p:nvSpPr>
          <p:cNvPr id="10" name="TextBox 9">
            <a:extLst>
              <a:ext uri="{FF2B5EF4-FFF2-40B4-BE49-F238E27FC236}">
                <a16:creationId xmlns:a16="http://schemas.microsoft.com/office/drawing/2014/main" id="{706AF56D-DE9C-4C3B-B0CE-33BC85493544}"/>
              </a:ext>
            </a:extLst>
          </p:cNvPr>
          <p:cNvSpPr txBox="1"/>
          <p:nvPr/>
        </p:nvSpPr>
        <p:spPr>
          <a:xfrm>
            <a:off x="5228129" y="3690878"/>
            <a:ext cx="3733800" cy="2585323"/>
          </a:xfrm>
          <a:prstGeom prst="rect">
            <a:avLst/>
          </a:prstGeom>
          <a:noFill/>
        </p:spPr>
        <p:txBody>
          <a:bodyPr wrap="square" rtlCol="0">
            <a:spAutoFit/>
          </a:bodyPr>
          <a:lstStyle/>
          <a:p>
            <a:r>
              <a:rPr lang="en-US" dirty="0">
                <a:latin typeface="Gill Sans" panose="020B0502020104020203" pitchFamily="34" charset="0"/>
              </a:rPr>
              <a:t>Many farmers in Lemo are being motivated to plant and use more livestock feed sources. </a:t>
            </a:r>
            <a:r>
              <a:rPr lang="en-US" dirty="0" err="1">
                <a:latin typeface="Gill Sans" panose="020B0502020104020203" pitchFamily="34" charset="0"/>
              </a:rPr>
              <a:t>Eshetu</a:t>
            </a:r>
            <a:r>
              <a:rPr lang="en-US" dirty="0">
                <a:latin typeface="Gill Sans" panose="020B0502020104020203" pitchFamily="34" charset="0"/>
              </a:rPr>
              <a:t> </a:t>
            </a:r>
            <a:r>
              <a:rPr lang="en-US" dirty="0" err="1">
                <a:latin typeface="Gill Sans" panose="020B0502020104020203" pitchFamily="34" charset="0"/>
              </a:rPr>
              <a:t>Delese</a:t>
            </a:r>
            <a:r>
              <a:rPr lang="en-US" dirty="0">
                <a:latin typeface="Gill Sans" panose="020B0502020104020203" pitchFamily="34" charset="0"/>
              </a:rPr>
              <a:t> in </a:t>
            </a:r>
            <a:r>
              <a:rPr lang="en-US" dirty="0" err="1">
                <a:latin typeface="Gill Sans" panose="020B0502020104020203" pitchFamily="34" charset="0"/>
              </a:rPr>
              <a:t>Jawe</a:t>
            </a:r>
            <a:r>
              <a:rPr lang="en-US" dirty="0">
                <a:latin typeface="Gill Sans" panose="020B0502020104020203" pitchFamily="34" charset="0"/>
              </a:rPr>
              <a:t> Done kebele of the Africa RISING site participated in different Africa RISING innovations: sweet lupin, oat-vetch mixture, </a:t>
            </a:r>
            <a:r>
              <a:rPr lang="en-US" dirty="0" err="1">
                <a:latin typeface="Gill Sans" panose="020B0502020104020203" pitchFamily="34" charset="0"/>
              </a:rPr>
              <a:t>desho</a:t>
            </a:r>
            <a:r>
              <a:rPr lang="en-US" dirty="0">
                <a:latin typeface="Gill Sans" panose="020B0502020104020203" pitchFamily="34" charset="0"/>
              </a:rPr>
              <a:t> grass-vetch mixture, alfalfa, fodder beet, tree Lucerne and water harvesting pond. </a:t>
            </a:r>
          </a:p>
        </p:txBody>
      </p:sp>
    </p:spTree>
    <p:extLst>
      <p:ext uri="{BB962C8B-B14F-4D97-AF65-F5344CB8AC3E}">
        <p14:creationId xmlns:p14="http://schemas.microsoft.com/office/powerpoint/2010/main" val="4061139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0E4C41A-4179-41EC-97AF-531D0A55479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119" b="18409"/>
          <a:stretch/>
        </p:blipFill>
        <p:spPr>
          <a:xfrm>
            <a:off x="1929" y="0"/>
            <a:ext cx="9142071" cy="5657671"/>
          </a:xfrm>
          <a:prstGeom prst="rect">
            <a:avLst/>
          </a:prstGeom>
        </p:spPr>
      </p:pic>
      <p:sp>
        <p:nvSpPr>
          <p:cNvPr id="2" name="TextBox 1">
            <a:extLst>
              <a:ext uri="{FF2B5EF4-FFF2-40B4-BE49-F238E27FC236}">
                <a16:creationId xmlns:a16="http://schemas.microsoft.com/office/drawing/2014/main" id="{22F8D809-5564-451C-8397-A82FE0D8AF9B}"/>
              </a:ext>
            </a:extLst>
          </p:cNvPr>
          <p:cNvSpPr txBox="1"/>
          <p:nvPr/>
        </p:nvSpPr>
        <p:spPr>
          <a:xfrm>
            <a:off x="0" y="5657671"/>
            <a:ext cx="9144000" cy="1200329"/>
          </a:xfrm>
          <a:prstGeom prst="rect">
            <a:avLst/>
          </a:prstGeom>
          <a:noFill/>
        </p:spPr>
        <p:txBody>
          <a:bodyPr wrap="square" rtlCol="0">
            <a:spAutoFit/>
          </a:bodyPr>
          <a:lstStyle/>
          <a:p>
            <a:r>
              <a:rPr lang="en-US" dirty="0">
                <a:latin typeface="Gill Sans" panose="020B0502020104020203" pitchFamily="34" charset="0"/>
              </a:rPr>
              <a:t>Workneh Dubale, Africa RISING site coordinator in SNNPR, showing  how one of the farmers in Jawe kebele is growing oat-vetch-natural grass mixture for livestock feed.  According to him, farmers believe that allowing natural grasses to grow  in an oat-vetch mixture and feeding to livestock provide more energy and make them healthy.</a:t>
            </a:r>
          </a:p>
        </p:txBody>
      </p:sp>
    </p:spTree>
    <p:extLst>
      <p:ext uri="{BB962C8B-B14F-4D97-AF65-F5344CB8AC3E}">
        <p14:creationId xmlns:p14="http://schemas.microsoft.com/office/powerpoint/2010/main" val="1825942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5B1F31B-8FFF-4838-B94B-5A81910543F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1250" b="25752"/>
          <a:stretch/>
        </p:blipFill>
        <p:spPr>
          <a:xfrm>
            <a:off x="0" y="0"/>
            <a:ext cx="9144000" cy="5737357"/>
          </a:xfrm>
          <a:prstGeom prst="rect">
            <a:avLst/>
          </a:prstGeom>
        </p:spPr>
      </p:pic>
      <p:sp>
        <p:nvSpPr>
          <p:cNvPr id="2" name="TextBox 1">
            <a:extLst>
              <a:ext uri="{FF2B5EF4-FFF2-40B4-BE49-F238E27FC236}">
                <a16:creationId xmlns:a16="http://schemas.microsoft.com/office/drawing/2014/main" id="{48B63786-61A0-4DE8-9CEC-AD361A71A1BF}"/>
              </a:ext>
            </a:extLst>
          </p:cNvPr>
          <p:cNvSpPr txBox="1"/>
          <p:nvPr/>
        </p:nvSpPr>
        <p:spPr>
          <a:xfrm>
            <a:off x="0" y="5858470"/>
            <a:ext cx="9144000" cy="923330"/>
          </a:xfrm>
          <a:prstGeom prst="rect">
            <a:avLst/>
          </a:prstGeom>
          <a:noFill/>
        </p:spPr>
        <p:txBody>
          <a:bodyPr wrap="square" rtlCol="0">
            <a:spAutoFit/>
          </a:bodyPr>
          <a:lstStyle/>
          <a:p>
            <a:r>
              <a:rPr lang="en-US" dirty="0">
                <a:latin typeface="Gill Sans" panose="020B0502020104020203" pitchFamily="34" charset="0"/>
              </a:rPr>
              <a:t>Africa RISING has introduced alfalfa as one of the protein rich feed sources. Some alfalfa plants in few farmers fields are drying. There is a need to quickly collect plant samples and take it to plant health laboratory to identify whether it is caused by a disease or other factors.</a:t>
            </a:r>
          </a:p>
        </p:txBody>
      </p:sp>
    </p:spTree>
    <p:extLst>
      <p:ext uri="{BB962C8B-B14F-4D97-AF65-F5344CB8AC3E}">
        <p14:creationId xmlns:p14="http://schemas.microsoft.com/office/powerpoint/2010/main" val="4161968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179874"/>
            <a:ext cx="9144000" cy="1477328"/>
          </a:xfrm>
          <a:prstGeom prst="rect">
            <a:avLst/>
          </a:prstGeom>
          <a:noFill/>
        </p:spPr>
        <p:txBody>
          <a:bodyPr wrap="square" rtlCol="0">
            <a:spAutoFit/>
          </a:bodyPr>
          <a:lstStyle/>
          <a:p>
            <a:r>
              <a:rPr lang="en-US" dirty="0">
                <a:latin typeface="Gill Sans" panose="020B0502020104020203" pitchFamily="34" charset="0"/>
              </a:rPr>
              <a:t>Assefa Abbiyo (Hadiya Zonal crop extension expert, SNNPR) monitoring the faba bean  improved seed multiplication in Upper Gana Africa RISING kebele planted during the 2018 main cropping season. Group of farmers, through a clustered approach, have planted more than 10 ha of land with improved faba bean variety. The seed from this multiplication initiative will be distributed to more farmers in the 2019 cropping season through a revolving seed arrangements. </a:t>
            </a:r>
          </a:p>
        </p:txBody>
      </p:sp>
      <p:pic>
        <p:nvPicPr>
          <p:cNvPr id="5" name="Picture 4">
            <a:extLst>
              <a:ext uri="{FF2B5EF4-FFF2-40B4-BE49-F238E27FC236}">
                <a16:creationId xmlns:a16="http://schemas.microsoft.com/office/drawing/2014/main" id="{16BE36B9-02D7-4216-869E-BA1ED1C9CE5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8135" r="3989" b="8669"/>
          <a:stretch/>
        </p:blipFill>
        <p:spPr>
          <a:xfrm>
            <a:off x="0" y="0"/>
            <a:ext cx="9144000" cy="5228273"/>
          </a:xfrm>
          <a:prstGeom prst="rect">
            <a:avLst/>
          </a:prstGeom>
        </p:spPr>
      </p:pic>
    </p:spTree>
    <p:extLst>
      <p:ext uri="{BB962C8B-B14F-4D97-AF65-F5344CB8AC3E}">
        <p14:creationId xmlns:p14="http://schemas.microsoft.com/office/powerpoint/2010/main" val="33855311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Africa RISING presentation_template</Template>
  <TotalTime>5572</TotalTime>
  <Words>1046</Words>
  <Application>Microsoft Office PowerPoint</Application>
  <PresentationFormat>On-screen Show (4:3)</PresentationFormat>
  <Paragraphs>58</Paragraphs>
  <Slides>19</Slides>
  <Notes>7</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19</vt:i4>
      </vt:variant>
    </vt:vector>
  </HeadingPairs>
  <TitlesOfParts>
    <vt:vector size="26" baseType="lpstr">
      <vt:lpstr>Arial</vt:lpstr>
      <vt:lpstr>Calibri</vt:lpstr>
      <vt:lpstr>Gill Sans</vt:lpstr>
      <vt:lpstr>Wingdings</vt:lpstr>
      <vt:lpstr>Africa RISING presentation_template</vt:lpstr>
      <vt:lpstr>1_Custom Design</vt:lpstr>
      <vt:lpstr>1_Africa RISING presentation_template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Africa RISING CGIAR partners in Ethiopia</vt:lpstr>
      <vt:lpstr>Africa RISING local partners in Ethiopia</vt:lpstr>
      <vt:lpstr>PowerPoint Presentation</vt:lpstr>
      <vt:lpstr>PowerPoint Presentation</vt:lpstr>
    </vt:vector>
  </TitlesOfParts>
  <Company>ILRI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Mekonnen, Kindu (ILRI)</dc:creator>
  <cp:lastModifiedBy>Issayas, Tsion (ILRI)</cp:lastModifiedBy>
  <cp:revision>427</cp:revision>
  <cp:lastPrinted>2011-10-06T11:45:23Z</cp:lastPrinted>
  <dcterms:created xsi:type="dcterms:W3CDTF">2014-10-18T13:45:45Z</dcterms:created>
  <dcterms:modified xsi:type="dcterms:W3CDTF">2018-11-13T13:05:02Z</dcterms:modified>
</cp:coreProperties>
</file>