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6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7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8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9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  <p:sldMasterId id="2147483744" r:id="rId3"/>
    <p:sldMasterId id="2147483769" r:id="rId4"/>
    <p:sldMasterId id="2147483795" r:id="rId5"/>
    <p:sldMasterId id="2147483816" r:id="rId6"/>
    <p:sldMasterId id="2147483827" r:id="rId7"/>
    <p:sldMasterId id="2147483848" r:id="rId8"/>
    <p:sldMasterId id="2147483857" r:id="rId9"/>
    <p:sldMasterId id="2147483875" r:id="rId10"/>
  </p:sldMasterIdLst>
  <p:notesMasterIdLst>
    <p:notesMasterId r:id="rId33"/>
  </p:notesMasterIdLst>
  <p:sldIdLst>
    <p:sldId id="724" r:id="rId11"/>
    <p:sldId id="5212" r:id="rId12"/>
    <p:sldId id="1258" r:id="rId13"/>
    <p:sldId id="286" r:id="rId14"/>
    <p:sldId id="2146847632" r:id="rId15"/>
    <p:sldId id="1253" r:id="rId16"/>
    <p:sldId id="605" r:id="rId17"/>
    <p:sldId id="272" r:id="rId18"/>
    <p:sldId id="606" r:id="rId19"/>
    <p:sldId id="819" r:id="rId20"/>
    <p:sldId id="2146847626" r:id="rId21"/>
    <p:sldId id="2146847634" r:id="rId22"/>
    <p:sldId id="824" r:id="rId23"/>
    <p:sldId id="683" r:id="rId24"/>
    <p:sldId id="2146847636" r:id="rId25"/>
    <p:sldId id="2146847630" r:id="rId26"/>
    <p:sldId id="839" r:id="rId27"/>
    <p:sldId id="2146847635" r:id="rId28"/>
    <p:sldId id="2146847602" r:id="rId29"/>
    <p:sldId id="2146847637" r:id="rId30"/>
    <p:sldId id="1257" r:id="rId31"/>
    <p:sldId id="68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506AC06-9F79-4374-AE7B-D35145EB5947}">
          <p14:sldIdLst>
            <p14:sldId id="724"/>
            <p14:sldId id="5212"/>
            <p14:sldId id="1258"/>
            <p14:sldId id="286"/>
            <p14:sldId id="2146847632"/>
            <p14:sldId id="1253"/>
            <p14:sldId id="605"/>
            <p14:sldId id="272"/>
            <p14:sldId id="606"/>
            <p14:sldId id="819"/>
            <p14:sldId id="2146847626"/>
            <p14:sldId id="2146847634"/>
            <p14:sldId id="824"/>
            <p14:sldId id="683"/>
            <p14:sldId id="2146847636"/>
            <p14:sldId id="2146847630"/>
            <p14:sldId id="839"/>
            <p14:sldId id="2146847635"/>
            <p14:sldId id="2146847602"/>
            <p14:sldId id="2146847637"/>
            <p14:sldId id="1257"/>
            <p14:sldId id="6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1" autoAdjust="0"/>
    <p:restoredTop sz="89342" autoAdjust="0"/>
  </p:normalViewPr>
  <p:slideViewPr>
    <p:cSldViewPr snapToGrid="0">
      <p:cViewPr varScale="1">
        <p:scale>
          <a:sx n="95" d="100"/>
          <a:sy n="95" d="100"/>
        </p:scale>
        <p:origin x="130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deliagrace:Desktop:Projects%20Open:zoomap:FERG_estimates:FERG_estimates_all-age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cat>
            <c:strRef>
              <c:f>'FBD Daly'!$V$53:$V$54</c:f>
              <c:strCache>
                <c:ptCount val="2"/>
                <c:pt idx="0">
                  <c:v>zoonoses</c:v>
                </c:pt>
                <c:pt idx="1">
                  <c:v>non zoonoses</c:v>
                </c:pt>
              </c:strCache>
            </c:strRef>
          </c:cat>
          <c:val>
            <c:numRef>
              <c:f>'FBD Daly'!$W$53:$W$54</c:f>
              <c:numCache>
                <c:formatCode>General</c:formatCode>
                <c:ptCount val="2"/>
                <c:pt idx="0">
                  <c:v>18509451</c:v>
                </c:pt>
                <c:pt idx="1">
                  <c:v>11625477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D6F-4CE2-A1DC-1F52C57A5C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6121447521875834"/>
          <c:y val="0.27610824509005299"/>
          <c:w val="0.43434245824384066"/>
          <c:h val="0.44778350981989301"/>
        </c:manualLayout>
      </c:layout>
      <c:overlay val="0"/>
      <c:txPr>
        <a:bodyPr/>
        <a:lstStyle/>
        <a:p>
          <a:pPr>
            <a:defRPr sz="1400" b="1" i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173EF-47F3-457A-95CD-334714D3AFDF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5068E-FB59-4197-8F3B-0DC0E7570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8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Google Shape;1299;p29:notes"/>
          <p:cNvSpPr txBox="1">
            <a:spLocks noGrp="1"/>
          </p:cNvSpPr>
          <p:nvPr>
            <p:ph type="body" idx="1"/>
          </p:nvPr>
        </p:nvSpPr>
        <p:spPr>
          <a:xfrm>
            <a:off x="710076" y="4861156"/>
            <a:ext cx="5683914" cy="4605821"/>
          </a:xfrm>
          <a:prstGeom prst="rect">
            <a:avLst/>
          </a:prstGeom>
        </p:spPr>
        <p:txBody>
          <a:bodyPr spcFirstLastPara="1" wrap="square" lIns="97200" tIns="48600" rIns="97200" bIns="486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0" name="Google Shape;130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1548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Net benefit = 1205 for 59% of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85068E-FB59-4197-8F3B-0DC0E7570C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7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6DF56-2331-4F55-8B31-7CCF3F04630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115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D6DF56-2331-4F55-8B31-7CCF3F04630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4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2.wmf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30.jpeg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29.jpeg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9.w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w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7.w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8.w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9.w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0.w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2.wmf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9.w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6.wmf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7.wmf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8.wmf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9.wmf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20.wmf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75BE2-9D77-4D18-9584-B5EF582F0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7C6814-F578-40A2-A256-DF405E9C8A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947B5-BABC-40C1-AF20-6252F434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48352-2691-4275-9AB8-2B1759852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47B2F-01C4-4A1B-9DCF-168B9298A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373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C2DD-32DA-4A1D-A38A-EE1F4F587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EDEE9-2D92-4000-995E-19C6D77DD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90C34-31E7-40F5-A7EE-33FBFFB3C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FC41-DF42-4251-80E7-3B516541F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53EFA-E470-4ADE-BB63-2D0AE5EC8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85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8646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93895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61496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2381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0809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5507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58352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986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66800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2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08212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3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24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2250" dirty="0">
                <a:solidFill>
                  <a:srgbClr val="FFFFFF"/>
                </a:solidFill>
              </a:rPr>
              <a:t>Minimum 0f 30 point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 and maximum 3 lines title</a:t>
            </a:r>
            <a:br>
              <a:rPr lang="en-US" sz="2250" dirty="0">
                <a:solidFill>
                  <a:srgbClr val="FFFFFF"/>
                </a:solidFill>
              </a:rPr>
            </a:br>
            <a:r>
              <a:rPr lang="en-US" sz="225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3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5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66810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ED35F8-0F20-48CB-8D5F-2465C2EE4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1C96F5-1017-49BB-9B68-9FAFFCC33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67CE3-388A-4D74-A282-60E06F2D6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D36AE-B4E7-4DA2-BC02-9E74FCF14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0A6DE-E7B5-4BBF-88B0-6625B0626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4300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900"/>
              </a:spcAft>
              <a:buNone/>
              <a:defRPr sz="2250"/>
            </a:lvl1pPr>
            <a:lvl2pPr marL="557213" indent="-214313">
              <a:lnSpc>
                <a:spcPct val="100000"/>
              </a:lnSpc>
              <a:buFont typeface="Wingdings" pitchFamily="2" charset="2"/>
              <a:buChar char="q"/>
              <a:defRPr sz="1950"/>
            </a:lvl2pPr>
            <a:lvl3pPr>
              <a:defRPr sz="165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76936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/separato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81200" y="2209800"/>
            <a:ext cx="8229600" cy="3124200"/>
          </a:xfrm>
          <a:prstGeom prst="rect">
            <a:avLst/>
          </a:prstGeo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solidFill>
                  <a:srgbClr val="68262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Separator Page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 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63323F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6033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map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228600"/>
            <a:ext cx="11480800" cy="8382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Use map and figures as big as possible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49252" y="1295400"/>
            <a:ext cx="11436349" cy="4953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on the icon to add map</a:t>
            </a:r>
          </a:p>
        </p:txBody>
      </p:sp>
    </p:spTree>
    <p:extLst>
      <p:ext uri="{BB962C8B-B14F-4D97-AF65-F5344CB8AC3E}">
        <p14:creationId xmlns:p14="http://schemas.microsoft.com/office/powerpoint/2010/main" val="13391981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7" y="1295400"/>
            <a:ext cx="5712883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886722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2" y="6348737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02290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638480" y="6543675"/>
            <a:ext cx="8940800" cy="221212"/>
            <a:chOff x="1066800" y="6543985"/>
            <a:chExt cx="6705600" cy="220312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195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675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675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675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675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4" name="Picture 3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12880" y="2302889"/>
            <a:ext cx="1219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i="1" dirty="0">
                <a:solidFill>
                  <a:prstClr val="black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 userDrawn="1"/>
        </p:nvSpPr>
        <p:spPr bwMode="auto">
          <a:xfrm>
            <a:off x="3060880" y="3149024"/>
            <a:ext cx="609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dirty="0">
                <a:solidFill>
                  <a:srgbClr val="762123"/>
                </a:solidFill>
                <a:latin typeface="Calibri" pitchFamily="34" charset="0"/>
                <a:cs typeface="Arial" charset="0"/>
              </a:rPr>
              <a:t>ilri.org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8" y="5257800"/>
            <a:ext cx="9554464" cy="119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42463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4D235-891E-4730-BF10-8F89E3CCCD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39788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A97FB-862F-482A-BF52-7EB07D2A62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59943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43CB0-DF7D-4F41-AC1A-FF0EC65106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63028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40B0B-FF6F-4A62-B19E-BBBA227DD6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04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483DC91E-1D0F-B523-908B-1F74FEC027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7" y="6348414"/>
            <a:ext cx="48471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D:\Publications\LOGO's\ILRI-logo-small.jpg">
            <a:extLst>
              <a:ext uri="{FF2B5EF4-FFF2-40B4-BE49-F238E27FC236}">
                <a16:creationId xmlns:a16="http://schemas.microsoft.com/office/drawing/2014/main" id="{37A9ADB7-7499-E3DC-3A06-526C8001929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26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5801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5C8D6-E570-4C16-81A9-FFDE1E7EB4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377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191E9-C3CF-4CF8-81BC-7CEE73E3FB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9746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C2685-8444-4CE1-BE5B-C0F4C4553B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8675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07B47-0F0C-430C-9E6E-CBF454E7DAD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099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C703D-88A3-4F29-BBDE-CDAAE6EFC9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47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4D8B4-3AFB-4EC2-A15B-AC24A9C975E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2523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61F1B-F2E7-43E7-A536-2E262B7F13B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7675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7332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re info and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38300" y="6543670"/>
            <a:ext cx="8940800" cy="230832"/>
            <a:chOff x="1066800" y="6543985"/>
            <a:chExt cx="6705600" cy="229893"/>
          </a:xfrm>
        </p:grpSpPr>
        <p:sp>
          <p:nvSpPr>
            <p:cNvPr id="3" name="TextBox 6"/>
            <p:cNvSpPr txBox="1">
              <a:spLocks noChangeArrowheads="1"/>
            </p:cNvSpPr>
            <p:nvPr/>
          </p:nvSpPr>
          <p:spPr bwMode="auto">
            <a:xfrm>
              <a:off x="1676400" y="6543985"/>
              <a:ext cx="609600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srgbClr val="000000"/>
                  </a:solidFill>
                  <a:latin typeface="Arial"/>
                </a:rPr>
                <a:t>The presentation has a Creative Commons licence. You are free to re-use or distribute this work, provided credit is given to ILRI.</a:t>
              </a:r>
              <a:endParaRPr lang="en-US" sz="900" dirty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4" name="Picture 8" descr="P:\Pictures&amp;Resources\Icons\by-nc-sa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2700" y="2303463"/>
            <a:ext cx="1219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3060700" y="3149600"/>
            <a:ext cx="6096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US" altLang="en-US" sz="3200" dirty="0">
                <a:solidFill>
                  <a:srgbClr val="762123"/>
                </a:solidFill>
                <a:cs typeface="+mn-cs"/>
              </a:rPr>
              <a:t>ilri.org</a:t>
            </a:r>
          </a:p>
        </p:txBody>
      </p: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385" y="5257800"/>
            <a:ext cx="9554633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03622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4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24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435544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6" y="322326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5178660"/>
            <a:ext cx="11425780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84300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Minimum 0f 30 point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and maximum of 2 lines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609600" y="1676400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spcBef>
                <a:spcPts val="0"/>
              </a:spcBef>
              <a:spcAft>
                <a:spcPts val="1200"/>
              </a:spcAft>
              <a:buNone/>
              <a:defRPr sz="3000"/>
            </a:lvl1pPr>
            <a:lvl2pPr marL="742950" indent="-285750">
              <a:lnSpc>
                <a:spcPct val="100000"/>
              </a:lnSpc>
              <a:buFont typeface="Wingdings" pitchFamily="2" charset="2"/>
              <a:buChar char="q"/>
              <a:defRPr sz="2600"/>
            </a:lvl2pPr>
            <a:lvl3pPr>
              <a:defRPr sz="2200"/>
            </a:lvl3pPr>
            <a:lvl4pPr>
              <a:defRPr/>
            </a:lvl4pPr>
          </a:lstStyle>
          <a:p>
            <a:pPr lvl="0"/>
            <a:r>
              <a:rPr lang="en-US" dirty="0"/>
              <a:t>Main point 6 point smaller than slide title</a:t>
            </a:r>
          </a:p>
          <a:p>
            <a:pPr lvl="1"/>
            <a:r>
              <a:rPr lang="en-US" dirty="0"/>
              <a:t>Bullet points 4 point less than main point</a:t>
            </a:r>
          </a:p>
          <a:p>
            <a:pPr lvl="1"/>
            <a:r>
              <a:rPr lang="en-US" dirty="0"/>
              <a:t>Font type is Calibri</a:t>
            </a:r>
          </a:p>
          <a:p>
            <a:pPr lvl="2"/>
            <a:r>
              <a:rPr lang="en-US" dirty="0"/>
              <a:t>It is advised in one slide maximum 6 bullets</a:t>
            </a:r>
          </a:p>
          <a:p>
            <a:pPr lvl="3"/>
            <a:r>
              <a:rPr lang="en-US" dirty="0"/>
              <a:t>We recommend you use images on slides</a:t>
            </a:r>
          </a:p>
          <a:p>
            <a:pPr lvl="3"/>
            <a:r>
              <a:rPr lang="en-US" dirty="0"/>
              <a:t>You can change partner logos on front page</a:t>
            </a:r>
          </a:p>
          <a:p>
            <a:pPr lvl="4"/>
            <a:r>
              <a:rPr lang="en-US" dirty="0"/>
              <a:t>You have to duplicate this slide for more inside pages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550" y="6348735"/>
            <a:ext cx="484849" cy="43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1" y="6400800"/>
            <a:ext cx="49594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3424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U_Whit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4268"/>
            <a:ext cx="9144000" cy="1655763"/>
          </a:xfrm>
        </p:spPr>
        <p:txBody>
          <a:bodyPr/>
          <a:lstStyle>
            <a:lvl1pPr marL="0" indent="0" algn="ctr">
              <a:buNone/>
              <a:defRPr sz="1800" spc="3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sv-SE" dirty="0"/>
              <a:t>CLICK HERE TO CHANGE SUBHEADING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9654F1-13CE-842A-AD27-EB254451DC9F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337276335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2D5DCA-C7EF-D847-BF31-7756142E39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2265681"/>
            <a:ext cx="9144000" cy="31089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dirty="0"/>
              <a:t>Click on the icon to add an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461963"/>
            <a:ext cx="9144000" cy="1417637"/>
          </a:xfrm>
        </p:spPr>
        <p:txBody>
          <a:bodyPr anchor="b"/>
          <a:lstStyle>
            <a:lvl1pPr algn="ctr">
              <a:defRPr sz="38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760723"/>
            <a:ext cx="9144000" cy="259080"/>
          </a:xfrm>
        </p:spPr>
        <p:txBody>
          <a:bodyPr>
            <a:noAutofit/>
          </a:bodyPr>
          <a:lstStyle>
            <a:lvl1pPr marL="0" indent="0" algn="ctr">
              <a:buNone/>
              <a:defRPr sz="1500" spc="300" baseline="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 lvl="0"/>
            <a:r>
              <a:rPr lang="en-GB" dirty="0"/>
              <a:t>CLICK HERE TO CHANGE SUBHEADING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0BA471-2A16-9576-3FD0-0DC90DBB54D7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351080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UU_White_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3C56-2D27-904E-B863-86215E4201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91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778001"/>
            <a:ext cx="3596640" cy="4083051"/>
          </a:xfrm>
        </p:spPr>
        <p:txBody>
          <a:bodyPr/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sv-SE" dirty="0"/>
              <a:t>Click in the icon to add an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0CE97-22F3-D54E-97F1-698A9CC7B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91" y="1785940"/>
            <a:ext cx="4900612" cy="4083051"/>
          </a:xfrm>
        </p:spPr>
        <p:txBody>
          <a:bodyPr/>
          <a:lstStyle>
            <a:lvl1pPr marL="0" indent="0">
              <a:buNone/>
              <a:defRPr sz="17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GB" dirty="0" err="1"/>
              <a:t>Click here to add text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A75571-24C0-F48D-3725-54F09FDB6EC8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244631946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91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9793" y="1785940"/>
            <a:ext cx="8853487" cy="4084637"/>
          </a:xfrm>
        </p:spPr>
        <p:txBody>
          <a:bodyPr/>
          <a:lstStyle/>
          <a:p>
            <a:pPr lvl="0"/>
            <a:r>
              <a:rPr lang="sv-SE"/>
              <a:t>Click here to add text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4117AE-4FEC-4AA9-5B86-E45DCA84ECC6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334591774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dirty="0"/>
              <a:t>Click on the icon to add an image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F82D60-8009-3B8C-5FA1-DAF897C8654D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333832016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94840-7169-4BD9-9E14-460A01367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16F8D-D002-4762-88A2-503F8C454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5FB61-4CC2-4497-97F5-E2B29DD19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9D4C9A-BEB0-4E31-B9FB-36EF92D1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242C4-F688-476E-A606-D63859D23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04587-3C2D-4C31-8F79-25E637C97731}" type="slidenum">
              <a:rPr lang="en-001" smtClean="0"/>
              <a:t>‹#›</a:t>
            </a:fld>
            <a:endParaRPr lang="en-00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F3895-3E89-1A3C-A567-25D7BE73F4E2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429751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GB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29" y="5717628"/>
            <a:ext cx="1367545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0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6711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4" y="427832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1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5518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8"/>
            <a:ext cx="10247634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4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7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2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7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2" y="0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2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2716"/>
            <a:ext cx="723817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2530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9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40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02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6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6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8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E5F8B-0EBE-46A6-BCD3-F3A2238F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ADFB6-CDE1-4138-83C0-FAF6B81BB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566F3-E2BF-461A-8216-DFC4E7EA8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3CA7D-6C0A-4694-B5D2-93F693FB7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56562-2A32-43BA-8351-547903D40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12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3" y="1519491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3" y="768056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3" y="1438426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139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1" y="1342716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1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6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2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2211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5407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25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17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6" y="322326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5178660"/>
            <a:ext cx="11425780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18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9159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7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3" y="2911254"/>
            <a:ext cx="982609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06410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5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tandard no images">
  <p:cSld name="2_CONTENT Standard no image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3"/>
          <p:cNvSpPr txBox="1"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rgbClr val="68262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103"/>
          <p:cNvSpPr txBox="1">
            <a:spLocks noGrp="1"/>
          </p:cNvSpPr>
          <p:nvPr>
            <p:ph type="body" idx="1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60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200"/>
              <a:buFont typeface="Courier New"/>
              <a:buChar char="o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103"/>
          <p:cNvSpPr txBox="1"/>
          <p:nvPr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762123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7621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" name="Google Shape;28;p103"/>
          <p:cNvGrpSpPr/>
          <p:nvPr/>
        </p:nvGrpSpPr>
        <p:grpSpPr>
          <a:xfrm>
            <a:off x="1" y="6813551"/>
            <a:ext cx="12192000" cy="50800"/>
            <a:chOff x="1" y="6813551"/>
            <a:chExt cx="12192000" cy="50800"/>
          </a:xfrm>
        </p:grpSpPr>
        <p:sp>
          <p:nvSpPr>
            <p:cNvPr id="29" name="Google Shape;29;p103"/>
            <p:cNvSpPr/>
            <p:nvPr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103"/>
            <p:cNvSpPr/>
            <p:nvPr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103"/>
            <p:cNvSpPr/>
            <p:nvPr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103"/>
            <p:cNvSpPr/>
            <p:nvPr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103"/>
            <p:cNvSpPr/>
            <p:nvPr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103"/>
            <p:cNvSpPr/>
            <p:nvPr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103"/>
            <p:cNvSpPr/>
            <p:nvPr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6" name="Google Shape;36;p10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94114" y="6105593"/>
            <a:ext cx="1159840" cy="53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1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" y="1116732"/>
            <a:ext cx="1460605" cy="457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867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F2E16-CADA-4110-8123-B301E654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081AE-1210-46B0-A347-7FB2270AB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8AE6F-62C4-4494-AA64-D6513DDA4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2D3A1-3126-4273-B9DF-B8AEFF83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F9DFE-AEEB-4F72-B03F-997470113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852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BAF564B-7763-4BA0-4F4E-837947E44B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19AB6-2E20-144B-84E7-5E8B7F8329B3}" type="datetime1">
              <a:rPr lang="en-US" altLang="en-US"/>
              <a:pPr>
                <a:defRPr/>
              </a:pPr>
              <a:t>7/11/2023</a:t>
            </a:fld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F44BC69-9013-24EF-06AC-83A52487DA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ECB2F09-6CBD-D410-F989-34A18CDE70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FE0AE-BB81-CA4D-B26E-08C6EE4107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0035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2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GB" sz="3600" b="1">
                <a:solidFill>
                  <a:srgbClr val="941100"/>
                </a:solidFill>
                <a:latin typeface="+mn-lt"/>
              </a:rPr>
              <a:t>Click to edit Master title style</a:t>
            </a:r>
            <a:endParaRPr lang="en-US" sz="3600" b="1" dirty="0">
              <a:solidFill>
                <a:srgbClr val="941100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B0CF-4B14-F941-9801-6CD5F50867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29" y="5717628"/>
            <a:ext cx="1367545" cy="6651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F80916-FA97-D540-A2E3-46F5128BCC7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0" y="3013350"/>
            <a:ext cx="10113941" cy="8370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EE3D2AF-1139-AB4F-A6F2-9340C41DC49E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9888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4" y="427832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FE8387-7D5D-5F44-BB7F-D647138E0A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09601" y="1084876"/>
            <a:ext cx="1214274" cy="4571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9DA5F7C-139E-3D4A-A8ED-B0D4DFA22CE1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7AFF67-954D-5247-BABB-DC449735660B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1E6C30D-654D-C346-A12F-2861616F6D55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3CB514-A11E-744E-B416-3B0C5772BEFE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DF244E-A258-8347-9B53-F9EA3AB11228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B9C88D-0F42-E243-85B1-C733D34D6FCA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90C5C7E-8E2C-FE41-95E4-03D93B5B658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551C404-F2AC-3A41-9122-B9C3540C5D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79413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8"/>
            <a:ext cx="10247634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4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694E371-10C8-694A-88CA-558796637F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134257" y="3752486"/>
            <a:ext cx="1214274" cy="4571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F035D18-463A-D14E-BF9F-251C6B0BE82F}"/>
              </a:ext>
            </a:extLst>
          </p:cNvPr>
          <p:cNvGrpSpPr/>
          <p:nvPr userDrawn="1"/>
        </p:nvGrpSpPr>
        <p:grpSpPr>
          <a:xfrm>
            <a:off x="0" y="2778042"/>
            <a:ext cx="12192000" cy="50800"/>
            <a:chOff x="585589" y="2791976"/>
            <a:chExt cx="10914746" cy="15340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BB9228C-3396-8C48-A3EC-552FF2B5314D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C22C15D-2390-2E46-B709-C5713D542347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06437BD-1049-7444-8030-937A19DABF1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09787F2-D0AB-1647-B45A-8926F5F55512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90CB1F8-C271-8949-9A8F-51BDC754F551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738FC6F-D3E9-B14E-BFC0-3E83D3DBE015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CAB2512-C684-B146-B34B-10AF77D1A992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1459E1A3-8BE7-694C-BE8C-741BE79A67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12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2" y="0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952B0E-4B5A-C240-90A6-91789F2E98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2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1" y="1342716"/>
            <a:ext cx="723817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5022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7F5863-B009-D647-BA7D-03B8A3195C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515889" y="1084876"/>
            <a:ext cx="1214274" cy="4571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40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357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6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3195734" y="1438426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4749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3" y="1519491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68C234-5DFA-084E-B5F3-2D051A4235E8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99FD2C-3A2C-5248-91B3-F5E0F0C45533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AD78D0-9211-E041-AFB6-95424EB429DF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CE7-1A05-CF4A-AD3A-7FA206FF23CA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76C68F0-6FEE-5C49-BD0A-B9BE4289B973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2EA0AAF-2733-DD4A-88B3-594B3FB39BB5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6DE7708-4848-BB45-B9E1-680FA897685E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5228A06-29CA-5C4B-9478-9B2345E1B389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E5508ABE-2422-5444-8B8F-83A8C100AA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3" y="768056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DBD8E4-04C1-8145-BB31-8EDA978F86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2993" y="1438426"/>
            <a:ext cx="1214274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4626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1" y="1342716"/>
            <a:ext cx="8102601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9" indent="-28575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28" indent="-22860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1"/>
            <a:ext cx="2946400" cy="444373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6"/>
            <a:ext cx="2946400" cy="229755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F206FE-5B41-E843-BA94-9F18FB646DE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273161-F0FB-5543-9E49-1827B43BD386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BB360E4-6C48-014F-8CC5-9240D9BBA108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0936B6-B0F7-5E44-9C3F-2B7B65C815B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1622331-F64D-254F-9609-0B62A8948B26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776A10A-3647-E645-96C3-A88527EAF3D3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FE067-98D0-9242-B0AF-24FBEE71B5BA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4F4E1-4EC6-1A42-AD70-37700BFFE226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7A701169-22A5-6846-8690-227472AD19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69562" y="1084876"/>
            <a:ext cx="1214274" cy="45719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2"/>
            <a:ext cx="8102601" cy="677955"/>
          </a:xfrm>
          <a:prstGeom prst="rect">
            <a:avLst/>
          </a:prstGeom>
        </p:spPr>
        <p:txBody>
          <a:bodyPr/>
          <a:lstStyle>
            <a:lvl1pPr marL="0" marR="0" indent="0" algn="l" defTabSz="91442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748320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E9322C6-C587-1D48-8CD0-DF5E20F1041C}"/>
              </a:ext>
            </a:extLst>
          </p:cNvPr>
          <p:cNvGrpSpPr/>
          <p:nvPr userDrawn="1"/>
        </p:nvGrpSpPr>
        <p:grpSpPr>
          <a:xfrm>
            <a:off x="0" y="6813550"/>
            <a:ext cx="12192000" cy="50800"/>
            <a:chOff x="585589" y="2791976"/>
            <a:chExt cx="10914746" cy="153404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67DC24E-3A0A-2848-A3C9-FD558AD8D715}"/>
                </a:ext>
              </a:extLst>
            </p:cNvPr>
            <p:cNvSpPr/>
            <p:nvPr userDrawn="1"/>
          </p:nvSpPr>
          <p:spPr>
            <a:xfrm rot="5400000">
              <a:off x="8386363" y="2767250"/>
              <a:ext cx="1534040" cy="1583491"/>
            </a:xfrm>
            <a:prstGeom prst="rect">
              <a:avLst/>
            </a:prstGeom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E268FC4-5196-F847-8AA6-92725CE96FB6}"/>
                </a:ext>
              </a:extLst>
            </p:cNvPr>
            <p:cNvSpPr/>
            <p:nvPr userDrawn="1"/>
          </p:nvSpPr>
          <p:spPr>
            <a:xfrm rot="5400000">
              <a:off x="9941572" y="2767250"/>
              <a:ext cx="1534035" cy="1583491"/>
            </a:xfrm>
            <a:prstGeom prst="rect">
              <a:avLst/>
            </a:prstGeom>
            <a:solidFill>
              <a:srgbClr val="6930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3984C5-DBDD-C047-A0AB-FF56FDD448E8}"/>
                </a:ext>
              </a:extLst>
            </p:cNvPr>
            <p:cNvSpPr/>
            <p:nvPr userDrawn="1"/>
          </p:nvSpPr>
          <p:spPr>
            <a:xfrm rot="5400000">
              <a:off x="6831153" y="2767250"/>
              <a:ext cx="1534040" cy="1583491"/>
            </a:xfrm>
            <a:prstGeom prst="rect">
              <a:avLst/>
            </a:prstGeom>
            <a:solidFill>
              <a:srgbClr val="ECA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524044B-D658-B241-A574-6EE263647D4D}"/>
                </a:ext>
              </a:extLst>
            </p:cNvPr>
            <p:cNvSpPr/>
            <p:nvPr userDrawn="1"/>
          </p:nvSpPr>
          <p:spPr>
            <a:xfrm rot="5400000">
              <a:off x="5275943" y="2767250"/>
              <a:ext cx="1534040" cy="1583491"/>
            </a:xfrm>
            <a:prstGeom prst="rect">
              <a:avLst/>
            </a:prstGeom>
            <a:solidFill>
              <a:srgbClr val="434F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9667B03-8D46-2D4F-BD1D-5194B43466A0}"/>
                </a:ext>
              </a:extLst>
            </p:cNvPr>
            <p:cNvSpPr/>
            <p:nvPr userDrawn="1"/>
          </p:nvSpPr>
          <p:spPr>
            <a:xfrm rot="5400000">
              <a:off x="3720734" y="2767250"/>
              <a:ext cx="1534040" cy="1583491"/>
            </a:xfrm>
            <a:prstGeom prst="rect">
              <a:avLst/>
            </a:prstGeom>
            <a:solidFill>
              <a:srgbClr val="8298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9DF6EF-3483-6342-A767-138F40C0E8A7}"/>
                </a:ext>
              </a:extLst>
            </p:cNvPr>
            <p:cNvSpPr/>
            <p:nvPr userDrawn="1"/>
          </p:nvSpPr>
          <p:spPr>
            <a:xfrm rot="5400000">
              <a:off x="2165524" y="2767250"/>
              <a:ext cx="1534040" cy="1583491"/>
            </a:xfrm>
            <a:prstGeom prst="rect">
              <a:avLst/>
            </a:prstGeom>
            <a:solidFill>
              <a:srgbClr val="555A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4F07F4-1BC1-CA45-AE0C-153610498E57}"/>
                </a:ext>
              </a:extLst>
            </p:cNvPr>
            <p:cNvSpPr/>
            <p:nvPr userDrawn="1"/>
          </p:nvSpPr>
          <p:spPr>
            <a:xfrm rot="5400000">
              <a:off x="610315" y="2767250"/>
              <a:ext cx="1534040" cy="1583491"/>
            </a:xfrm>
            <a:prstGeom prst="rect">
              <a:avLst/>
            </a:prstGeom>
            <a:solidFill>
              <a:srgbClr val="A4A4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0F53FA6-A200-FB4E-8389-EB0EFD21D6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55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EE4E0-4F05-43F9-ACF8-BDE11578D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C8B10-1792-44C5-B74A-2DB75D5C22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5F551-49A1-4DD5-9506-11908DE73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F01B9-3FCB-422F-9C67-614E0E2E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83B83-D246-43DF-A851-055A9F03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4AF77-2EEC-483E-A13A-558BCB05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93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B6A0D8B-E5E2-6C46-BB9F-3A02CA07A8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0038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5" y="6126838"/>
            <a:ext cx="1109673" cy="539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2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7282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6" y="322326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DE68C1-B323-774D-90A8-64C2ED5649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4" y="5178660"/>
            <a:ext cx="11425780" cy="15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931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097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B06B0D-7153-6B4E-9868-BA7A83CC2C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6868" y="6126838"/>
            <a:ext cx="1109673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3BA449E-F27E-644F-A4A8-C09F4C8690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70" y="1718180"/>
            <a:ext cx="12890197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3" y="2911254"/>
            <a:ext cx="9826091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34210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C2685-8444-4CE1-BE5B-C0F4C4553B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90456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40B0B-FF6F-4A62-B19E-BBBA227DD6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753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B8A4-A79D-7601-73F3-959F72488C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F8610-1CC0-8B4B-9DDB-2081599FE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98FE5-3871-B89A-20F5-42E4DB088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ED1CC-16D9-A1FF-9C83-5B51ABA10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6889C-8395-D317-D4C1-7DF083539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457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63669-F00E-7702-DB94-4F9A8996C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5D8CC-FE61-4123-DE3F-28E03259E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831C3-9E9C-7BC8-2342-0D0F54D87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3C902-BBFF-B4DF-12BC-188964620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0BEBEF-4AA1-287B-9DDC-263FEAA48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390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04A1A-3D76-1FE9-ABE6-6C15F0E06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C700D-BD30-2535-193E-EA2A1F9FB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EF674-ABB8-56FF-85F2-A1B732391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5DF36-01CD-2638-8373-D06736E18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A9985-AEDA-A28B-A142-9957B6E5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75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C0D91-31C1-498E-B47E-15AB22DCE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F5A972-9B1C-4E33-AA0E-870C617A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0B8C4-A015-4197-B872-7C5EA3911F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70B08E-A9EC-4D58-AE05-FAACC1CF9F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0E20B7-FE2E-4B7A-B45A-17D34632F9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706AE7-B45F-438E-80E9-7BAE18A4F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BE01F5-ADC6-4892-B5DF-80AB5813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17BC19-884B-43A1-9C2B-3E654365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449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6336-D2F4-DF50-113C-BD8393C5D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34E85-7555-544E-67DB-BD3719CD3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F6D4AC-F0A4-1E52-8DCA-014E6DACA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DACA9-42A5-909D-8923-638F6AC1D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B7FFD-3B81-CDAE-1078-387D82304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C9E90-4783-D927-2939-D08E7C30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AC828-631B-614E-F92C-E6D0AE6D7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94158-C2BF-91D3-704B-BA1F83E10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B140B-7A68-66F6-652B-A2F9F78AF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27EFC2-6049-3E00-A648-A065199508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0EFD02-E248-2DC5-5F45-8631EF7910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171A54-A7E2-0E49-C8DA-2CB642F6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B36AC9-2F57-B672-AF1A-72614301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B74BD0-8C8A-594D-7B8B-B168A38ED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547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5191D-8BBE-B3B6-4B7D-C68DEE85F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6043A-B0C7-BF62-0D86-3263E86F8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F2915-DD4A-9142-944E-5F9B76C07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14138-1EFF-98FC-8BED-28B2DF148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479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289C09-953E-435B-3BB0-66A874947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55598-E99E-DD09-FAD3-4B0C530A0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FED26-2002-E75C-4A24-C3B5E0C68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719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1473B-2FBC-64C5-7493-9B1564D95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4E5D3-5636-5E91-F043-860DC5CF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72CECA-AA2B-A2C2-CFE1-B74D16320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F3D707-7D1F-7559-DA30-A7F5CF7A2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51DB9-D212-AE62-DE33-AA37FB465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7D38A5-91B1-2B73-6CBA-300042B6F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3633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749B3-F253-DEDE-1CB2-EA830EE60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F49C3-FEBB-73FD-9A17-82A864BE1D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88C33C-A4BE-AF30-ACF2-5C4543A8F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639185-4F02-6D1C-580A-D50773165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AE2637-DB32-8B5D-E5E1-6E99A89D7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CD23AE-943E-C9C9-4A4D-A26EA2047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459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CCB54-CD35-029D-18B3-0975E0E26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8ED18F-72DA-48DB-9650-5125D5D15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F42EF-F7B9-D089-7FE2-6158C44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7A58D8-436D-82C4-03CE-8ADB7E822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EE4A1-F96F-952D-97ED-B0A0AA1DB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5863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3FD63C-E680-BBD6-F7B8-C4C43F6E7C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063065-34D2-5186-6880-63F0C3BEFA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D34B6-A526-E5EC-1D02-71AEAB23D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8294-61D8-965B-A32A-B59E3A42C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E57C8-08FC-F3D7-0FB9-EF5DCF4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84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>
            <a:extLst>
              <a:ext uri="{FF2B5EF4-FFF2-40B4-BE49-F238E27FC236}">
                <a16:creationId xmlns:a16="http://schemas.microsoft.com/office/drawing/2014/main" id="{924DE002-8A97-944A-B72A-49728725A8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8" y="5144"/>
            <a:ext cx="12171000" cy="68477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134948433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5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EE73E-DCC1-4D0B-821F-DF2901D38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3B48B-9592-4173-B622-FE34517CD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ABEE4B-812E-4D02-8350-5F65FA17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992EF-B443-4881-A1A3-290E04EE1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641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511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652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187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3237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3936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0131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285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645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080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C610B4-BA68-4DD6-85CE-60AC6B0F3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002F13-0B4F-4B38-8BD6-4EAE9422A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CB9FC-9DB1-460A-A999-878B7616E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27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640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82992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992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BA3847-8868-4BA2-8F95-EDAF24560774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D76B60-A27B-42E4-8CE3-55DBD9CA2DF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73ACF9-56A3-4726-832E-B5EA3B011CFA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9CE374E-9C12-4968-9B89-849CD84B9480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87DE8A0-0DCE-463A-910D-F5C60787E53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F5585C6-955F-42DC-9C11-D45A0B455376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C8969F-50A2-41D9-8C8A-DC3FD5EAF67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AB6B935-5712-4476-A5A3-11C60AEB46C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52E1A26-EDD2-4961-BB91-5BB33C446D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28E7E7-7C64-469C-B6D1-9C47EC89A9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684" y="1459891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7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14C3409-191E-7547-BDF0-DF3ED7206E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levelç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66AE52-91C7-8048-9A3D-5BBDB981CD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45600" y="6350"/>
            <a:ext cx="2946400" cy="444373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8A3DA7-2E2D-F341-B43B-326F56D61EA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5600" y="4515995"/>
            <a:ext cx="2946400" cy="229755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BA71CF4-581A-8849-A8C8-8C72FA9B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5C474D-29BC-41DA-8849-7C6D9DFD486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F4CAF6-4D4F-46E9-B76B-B66507D42EF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C5B453-643F-471F-B179-652F61EF741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0F0965A-A251-4292-83B2-381FA03DCC15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8F17BF-8C38-422A-AFC7-DDE8944795A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2511BA8-8A1D-4468-A218-89B011EA76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1432705-B4F2-4D41-B28E-C49C96B5D012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93F111C-F11A-452F-9097-57D88A141B89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8AF12BB5-D064-4122-AFFA-6283A21635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EFBDEA-6D6B-4EA5-B75F-31343B1348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956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75FDEF-82D0-4CF0-950F-647865FB8108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A16EE8B-0F7C-4EB3-BA32-4AD8D7731328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A18F61-3505-425C-84CD-FF598CE7F687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1AEE0F5-80B7-410B-8AE3-694EC74E3421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8F298F-5904-4E90-9AE4-6AA7F8C966E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5D29A5-79D7-4009-9F31-DE14E632B82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6A520A8-1757-47E8-BF1E-F1C22B512A24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EADDCA5-2E36-467D-806C-07491FEE20C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01784BF-9CB4-4204-8FD4-95D25EB853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402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407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C4DBF-F57C-4D55-AF2B-71887E4E7F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4246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0505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3331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10420B2-C676-4A45-9E73-D2387D55A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269" y="1718179"/>
            <a:ext cx="12890196" cy="2995749"/>
          </a:xfrm>
          <a:prstGeom prst="rect">
            <a:avLst/>
          </a:prstGeom>
        </p:spPr>
      </p:pic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F1943429-9B7A-3041-800B-A6D8BB485F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3784" y="2911254"/>
            <a:ext cx="9826090" cy="60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SEPARATOR PAGE: TITLE GOES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5E48A9-900D-4CCA-837C-BC33433288E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610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0DA31-4181-2A45-88C1-29AE8654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633"/>
            <a:ext cx="10515600" cy="4351338"/>
          </a:xfrm>
        </p:spPr>
        <p:txBody>
          <a:bodyPr/>
          <a:lstStyle>
            <a:lvl1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AA967C5-9957-514C-B018-88D503A12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6517"/>
            <a:ext cx="10515600" cy="1282179"/>
          </a:xfrm>
        </p:spPr>
        <p:txBody>
          <a:bodyPr/>
          <a:lstStyle>
            <a:lvl1pPr>
              <a:defRPr b="1" i="0">
                <a:solidFill>
                  <a:srgbClr val="384FA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6E52E36-89AD-CA45-A86A-8E37381B5779}"/>
              </a:ext>
            </a:extLst>
          </p:cNvPr>
          <p:cNvGrpSpPr/>
          <p:nvPr userDrawn="1"/>
        </p:nvGrpSpPr>
        <p:grpSpPr>
          <a:xfrm>
            <a:off x="0" y="-1"/>
            <a:ext cx="12192000" cy="673133"/>
            <a:chOff x="0" y="6352861"/>
            <a:chExt cx="12192000" cy="67313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71C18E-22DB-314B-8B73-72D3ED4B9C9C}"/>
                </a:ext>
              </a:extLst>
            </p:cNvPr>
            <p:cNvSpPr/>
            <p:nvPr userDrawn="1"/>
          </p:nvSpPr>
          <p:spPr>
            <a:xfrm rot="10800000">
              <a:off x="0" y="6352861"/>
              <a:ext cx="12192000" cy="673133"/>
            </a:xfrm>
            <a:prstGeom prst="rect">
              <a:avLst/>
            </a:prstGeom>
            <a:gradFill>
              <a:gsLst>
                <a:gs pos="0">
                  <a:srgbClr val="384FA2">
                    <a:alpha val="6000"/>
                  </a:srgbClr>
                </a:gs>
                <a:gs pos="78000">
                  <a:srgbClr val="384FA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9BE812A-84A3-F442-8FEC-2FD018D865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755" y="6396244"/>
              <a:ext cx="1046903" cy="5863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72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018B8-D277-46B7-8563-C0DBB2BF1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9E604-0393-498D-B7C2-A7B704ACC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F6A0E-DD6C-4D5D-8221-1434A30BC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BB16C-A992-4384-B1A4-98E4ED73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F82A6-410A-4F4C-8345-385605A7C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9D1562-2C31-423C-A44E-31117DD1F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434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91" y="987425"/>
            <a:ext cx="8852852" cy="445136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9793" y="1785940"/>
            <a:ext cx="8853487" cy="4084637"/>
          </a:xfrm>
        </p:spPr>
        <p:txBody>
          <a:bodyPr/>
          <a:lstStyle/>
          <a:p>
            <a:pPr lvl="0"/>
            <a:r>
              <a:rPr lang="sv-SE"/>
              <a:t>Click here to add text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4117AE-4FEC-4AA9-5B86-E45DCA84ECC6}"/>
              </a:ext>
            </a:extLst>
          </p:cNvPr>
          <p:cNvSpPr txBox="1"/>
          <p:nvPr userDrawn="1"/>
        </p:nvSpPr>
        <p:spPr>
          <a:xfrm>
            <a:off x="225631" y="6293924"/>
            <a:ext cx="39626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94E3157B-EA4B-3340-873B-1F385B42B295}" type="slidenum">
              <a:rPr lang="en-US" sz="1351" smtClean="0"/>
              <a:t>‹#›</a:t>
            </a:fld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190555432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398852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1602557"/>
            <a:ext cx="10801351" cy="4138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42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1593130"/>
            <a:ext cx="10801351" cy="41289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800100" indent="-342900">
              <a:buFont typeface="Courier New" panose="02070309020205020404" pitchFamily="49" charset="0"/>
              <a:buChar char="o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00150" indent="-285750">
              <a:buFont typeface="Wingdings" panose="05000000000000000000" pitchFamily="2" charset="2"/>
              <a:buChar char="§"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err="1"/>
              <a:t>Slkjefe</a:t>
            </a:r>
            <a:endParaRPr lang="en-US" dirty="0"/>
          </a:p>
          <a:p>
            <a:pPr lvl="2"/>
            <a:r>
              <a:rPr lang="en-US" dirty="0" err="1"/>
              <a:t>fesefe</a:t>
            </a:r>
            <a:endParaRPr lang="en-US" dirty="0"/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D787DF2-7769-48A3-BD29-45844A854C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48094979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15583"/>
            <a:ext cx="10801351" cy="3665044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79209" y="1460356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41874F3-BCD9-43C8-8D3D-735D78EA30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94709038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bulleted list,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02217" y="1593130"/>
            <a:ext cx="5825067" cy="4452070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7100024" y="1618551"/>
            <a:ext cx="4459816" cy="426588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F06482-9138-459D-9679-C6298154A3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118753187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 in parens,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55043"/>
            <a:ext cx="10801351" cy="3625584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294355"/>
            <a:ext cx="10871200" cy="398033"/>
          </a:xfrm>
          <a:prstGeom prst="rect">
            <a:avLst/>
          </a:prstGeo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 b="1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ts val="23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D37D2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(Parentheses Under Header)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B6DAD97-0903-4191-B461-1BAE9DD036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3221700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930C665-DF19-45EF-80DF-536AE22C48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597387" y="760517"/>
            <a:ext cx="1102099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>
              <a:defRPr sz="3200" cap="all" baseline="0">
                <a:solidFill>
                  <a:srgbClr val="D37D2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6651961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384C1-EF9F-45B1-B7DB-13A43E06AF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727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8B1B76-6573-41CF-9553-98088BD1F0B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938C2B-CA55-2D43-96D6-EE7FFF0A94D6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56D824-621F-5642-836B-82EED11BE7E0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1BD3C4B-25D8-3E46-9CF4-89789E906D8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BDD8144-8382-6F4B-BC33-A63174A906A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F0F0CDE-5E6E-984F-BFBC-E1F058E949F9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902A0C-F4E8-D248-A447-66B764EE017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857410-619F-E044-8EAC-3345E68D7131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9D71E7B-20A4-8F45-BFA6-2DB178CAD708}"/>
              </a:ext>
            </a:extLst>
          </p:cNvPr>
          <p:cNvSpPr txBox="1"/>
          <p:nvPr userDrawn="1"/>
        </p:nvSpPr>
        <p:spPr bwMode="auto">
          <a:xfrm>
            <a:off x="9787761" y="1745307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6EE2B1-800F-4C6E-9026-E4753DFCC5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1665" y="316288"/>
            <a:ext cx="3002333" cy="16939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3CA9-0F67-4409-8C74-27FB148751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037DA-8949-481A-B79C-44B3F46773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59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423CE-0999-43C5-AB7F-8DBE89F2E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857EDB-F650-4498-8357-FE4726EF1D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8456A2-9E53-49B5-BD51-5536572BB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04C0F-11C2-40C5-9057-92407EEA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A42F98-D11B-400F-BFF2-38FC5A287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AEA64C-6D3E-4410-AEDF-B3F7A6D96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5979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BAE309-876B-471D-926A-80850E8A81C6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83C0BC-8175-44CE-A6FD-8BAC68FCDCA7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24F74F4-B4A7-400E-B18B-2F65FB2A1376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7A55BFB-B1BB-4EBB-A1F6-C68924145E6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71926B-18C8-4540-96EF-D94447F5054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A5ED8A9-8516-4FCC-95D5-2EDB3A9780FB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6C73B5F-EDEB-4A09-A1C9-CBED34D037A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83E610B-8985-47B5-8F22-28CC842D4D52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3E96271-FF7F-4B24-9224-27E9B3CA1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93E348-EED7-4690-B3C4-723160C051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C7F7E8-AF11-4521-8E62-A0F6BDC98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0144" y="250160"/>
            <a:ext cx="1765643" cy="89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9186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EECDBD6-B3D8-42AA-ADF5-1A0AF16B606B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330C9D-5C02-4349-B9D3-5BD778B7A3E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6E52902-24F0-482A-9DDA-30E71539BD7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D53837E-92EE-4EBC-836B-F59524BFA2D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032FC73-DB82-451F-9819-3B19B99EE5D2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11F4F7-7C3C-463F-AFC3-F85CBADF5D40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2E69D9-639C-46AB-9AEF-4ED8AC5E7B1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DF8277-137D-408F-8931-FE485E7B936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26C46E0-8A2A-40D0-AD73-58EE9F5F4D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A2BB068-79E5-41E8-90AC-F33270EDC9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2855-3B94-4D23-B2AA-78C5909220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5302" y="235350"/>
            <a:ext cx="776216" cy="9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0372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3B327E8-B37C-4FFC-B142-8C19B22096BD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062163-B9B5-4037-A63A-7B2939EB449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53EB3F3-F6E3-49EA-9D49-7E4844938A53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99B699-0B07-4FA8-BE3E-11D7E916FCD2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37A5B5-833F-41C0-89D7-277B281D53CF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A2C0228-1344-4036-A220-38E6EEFC356A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5E6EFC-2C69-4219-AE6B-903BAE7140FE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145111C-D922-46A3-AE68-40F34C54D07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6C2CD16C-2CFA-4BE6-81C8-B9178AA6C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CD0E0E9-E5C4-43D7-BBA0-7FD292238D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B808CC-943A-416F-B527-ECFCD544AC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9306" y="437010"/>
            <a:ext cx="1024868" cy="7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6179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E51CDD9-8061-4C7D-B902-6DB6BC55AB8A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8F4957F-78D7-441C-B83F-7008B97171B0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D8E2C03-E6F1-4321-ABB2-4D83F764712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464EBB-C7D4-4CC3-805D-A51317D2233E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FB21401-DCC3-4F5E-AD3C-8D464E95FD4E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CFC27EC-D118-4F43-B6F8-11C6C65997E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744A58-DFC5-4964-882E-45F84B2ABA4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4FA083B-D16D-4392-B2FA-0CBF7AB5CAFC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ED9054D-81DE-4B49-B1B7-71D51A0562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69FC41-AFA7-485B-85E5-4264A6CE3E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5EC7C-D28F-473F-8E4D-DE9458826D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1042" y="372830"/>
            <a:ext cx="1013253" cy="85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181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4AA3FBB-1D20-6B48-8865-5EEBC9C6C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5590" y="1630891"/>
            <a:ext cx="10688137" cy="139034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pPr algn="l"/>
            <a:r>
              <a:rPr lang="en-US" sz="3600" b="1" dirty="0">
                <a:solidFill>
                  <a:srgbClr val="941100"/>
                </a:solidFill>
                <a:latin typeface="+mn-lt"/>
              </a:rPr>
              <a:t>Title 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BCD3C5-064A-9646-897B-6AA032F07824}"/>
              </a:ext>
            </a:extLst>
          </p:cNvPr>
          <p:cNvSpPr txBox="1"/>
          <p:nvPr userDrawn="1"/>
        </p:nvSpPr>
        <p:spPr bwMode="auto">
          <a:xfrm>
            <a:off x="10221256" y="1246970"/>
            <a:ext cx="16802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1B964B9-DF87-4EE7-8C20-10E32F482167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A3F41AE-DA23-42CE-8F4F-46C693D4488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D858AC-2AA2-4D07-9064-47D748B3DE6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41FD438-C2DA-45BD-B545-55E31CA385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5B50474-CAD0-4E98-B242-766F1F48B94C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9850EF6-DDAD-470C-A90A-E28A80BCC6B7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3CAC4C-2C4F-4F99-A7D3-2FE0167FE06C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EA9E88F-8917-4BDD-9514-2DCFEEFCB4E3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76D87C2-5C69-49AA-8C2A-CDB0CBDE7F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85591" y="3043242"/>
            <a:ext cx="10113940" cy="721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ADB35E9-88B7-4776-9975-5418BDAE0C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830" y="5752548"/>
            <a:ext cx="1354332" cy="6302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CFB14-F85B-4036-9D6F-AD175F1D96C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8065" y="390037"/>
            <a:ext cx="898601" cy="82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0940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7725C96-A5D2-4EE8-BAD1-9FB249805D9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8C52B9-FFE9-40AC-B7ED-EBC724CF394C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FE4247E-AC6B-4132-A6E8-8DE023AF1BCF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C8B140F-E10D-42B8-BA00-7C3AF2752C69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03E0DFD-F092-412B-B934-7E15852A8B3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A64475B-6B02-411C-9663-56247CFC3B2D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215B3C9-EF3D-433C-939F-9B551DAFD55D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0CD03F2-6EFB-4132-B59E-6C7E57652B76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B023D43-CB1C-4FAC-A110-6E6D444A91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A4C09D-23C5-403F-884A-D9404828DC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37636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82CB052-5B31-D543-9ADA-7FAAFC65B78F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7663B9-2ED3-9447-B892-55ABDD1D0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5" y="3120247"/>
            <a:ext cx="10247633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9E614F0F-24D7-7649-A767-54ADC81BEF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76430" y="3951845"/>
            <a:ext cx="10247633" cy="255208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5074FE-DA4E-9F42-890B-6B4E741240B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2781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C2F7E00-219B-41CD-9CD1-63B74A961DC8}"/>
              </a:ext>
            </a:extLst>
          </p:cNvPr>
          <p:cNvGrpSpPr/>
          <p:nvPr userDrawn="1"/>
        </p:nvGrpSpPr>
        <p:grpSpPr>
          <a:xfrm>
            <a:off x="0" y="2782247"/>
            <a:ext cx="12192000" cy="50800"/>
            <a:chOff x="0" y="6813551"/>
            <a:chExt cx="12192000" cy="508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85E059-B51E-461F-97E6-88F155C003B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4A05A5C-0FBE-434C-94DA-E2ECBD8EB1BC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A0816F-ADF7-4460-8DCD-7D9DB9E97FB8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B82CF6-1B7A-4C36-BF01-2207C26B2EF8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9AA07C-900F-4AC7-A912-A5564BB4E9C2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9B7B9E7-FB0D-4BF2-A648-E5BF4717D205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2913068-B264-4312-BA65-A84F13103FCD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7480C75E-6743-438C-BE9A-6B4AD2DEA7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8ACDEC-0DD9-4915-B3B3-9523628923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993" y="379820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1232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7C23BE-83F9-AB4A-9DE9-006597B8AC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7771" y="25399"/>
            <a:ext cx="4344229" cy="6813551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1342716"/>
            <a:ext cx="723817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413E6-7ED9-43A1-A7AD-0D518948A133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6978D4-ED26-471D-9DFE-E791103E43F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38825E-D89C-420C-A182-FF8FF12090BB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14BA8E-2907-4B6A-8275-2CF247CA324A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855C25A-43A2-4A0E-BDB1-F433612EAEF6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DF1072-CD0E-4C1C-9E0B-1CEF49535E81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B2976D-3E33-4E53-8233-C742EB656607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868EDF0-FFB3-45B9-BCFC-0F41D9FF2F8B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C81DFC7-AD2C-4274-B25B-7EFC2C6F5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52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C48D23-C6F5-42F8-A6D5-A6A8A342ED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6732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557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2AE16F0-D6D5-FF41-A8F9-B0BF2E43A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928" y="427831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455928" y="1342716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68A6E-D7E5-DA48-A86E-A4FAB8FB2E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2949575" cy="4064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8DB5DD0-32F0-4E4A-BC3D-D4C7B97E6C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4111100"/>
            <a:ext cx="3458339" cy="2702450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B64CFCF-B419-493E-B97C-3F98A5DAD1A5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A9C3208-1CBA-455B-94A1-763D986C7D11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6172D2A-7FAB-4171-BC37-9895121EF534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0682AB2-27D9-405E-91B5-B707281D23AF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6423A9E-AF4E-4AD6-9479-A29496A3085A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36E447-8BDD-42C8-95AA-7ADD00A3931C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4F08B99-B3C0-411D-A1AB-A91C6711DD61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A04480C-A05F-4537-8A8F-1D6AF0D2C8F0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FED83A0-3553-4B1F-825D-95D65ABB8F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76EFB6-5B48-4805-BF35-E5E9E708EF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186" y="1107735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2088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4A3A656-7FED-6741-943F-96B4C3CAF8DA}"/>
              </a:ext>
            </a:extLst>
          </p:cNvPr>
          <p:cNvSpPr txBox="1"/>
          <p:nvPr userDrawn="1"/>
        </p:nvSpPr>
        <p:spPr>
          <a:xfrm>
            <a:off x="11391723" y="126023"/>
            <a:ext cx="6422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1200" b="0" smtClean="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‹#›</a:t>
            </a:fld>
            <a:endParaRPr lang="en-GB" sz="1200" b="0" dirty="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82483516-E1A8-0144-BAF2-5FD6E77E652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195734" y="1519491"/>
            <a:ext cx="81026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</a:t>
            </a:r>
            <a:r>
              <a:rPr lang="en-US" dirty="0" err="1"/>
              <a:t>levelç</a:t>
            </a:r>
            <a:endParaRPr lang="en-US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669CB0C-E0F6-A245-BD2A-475C42974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734" y="768055"/>
            <a:ext cx="81026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B74DA5-8DFB-4779-88C0-43C815FDCC39}"/>
              </a:ext>
            </a:extLst>
          </p:cNvPr>
          <p:cNvGrpSpPr/>
          <p:nvPr userDrawn="1"/>
        </p:nvGrpSpPr>
        <p:grpSpPr>
          <a:xfrm>
            <a:off x="0" y="6813551"/>
            <a:ext cx="12192000" cy="50800"/>
            <a:chOff x="0" y="6813551"/>
            <a:chExt cx="12192000" cy="508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C5EE8-19CC-4352-9406-AA471E8990D9}"/>
                </a:ext>
              </a:extLst>
            </p:cNvPr>
            <p:cNvSpPr/>
            <p:nvPr userDrawn="1"/>
          </p:nvSpPr>
          <p:spPr>
            <a:xfrm rot="5400000">
              <a:off x="9545005" y="5954554"/>
              <a:ext cx="50800" cy="1768793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D04F23-9E56-431D-890F-85E6AAEA13C1}"/>
                </a:ext>
              </a:extLst>
            </p:cNvPr>
            <p:cNvSpPr/>
            <p:nvPr userDrawn="1"/>
          </p:nvSpPr>
          <p:spPr>
            <a:xfrm rot="5400000">
              <a:off x="11282204" y="5954554"/>
              <a:ext cx="50800" cy="1768793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DE2798D-3FD4-4E90-BA8C-06866A10B3E4}"/>
                </a:ext>
              </a:extLst>
            </p:cNvPr>
            <p:cNvSpPr/>
            <p:nvPr userDrawn="1"/>
          </p:nvSpPr>
          <p:spPr>
            <a:xfrm rot="5400000">
              <a:off x="7807803" y="5954554"/>
              <a:ext cx="50800" cy="1768793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CB389CF-F89A-4EED-A6B1-9ADC1B0E3791}"/>
                </a:ext>
              </a:extLst>
            </p:cNvPr>
            <p:cNvSpPr/>
            <p:nvPr userDrawn="1"/>
          </p:nvSpPr>
          <p:spPr>
            <a:xfrm rot="5400000">
              <a:off x="6070601" y="5954554"/>
              <a:ext cx="50800" cy="1768793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75019AE-0CE3-4180-B1B0-7A55C8E18BA4}"/>
                </a:ext>
              </a:extLst>
            </p:cNvPr>
            <p:cNvSpPr/>
            <p:nvPr userDrawn="1"/>
          </p:nvSpPr>
          <p:spPr>
            <a:xfrm rot="5400000">
              <a:off x="4333400" y="5954554"/>
              <a:ext cx="50800" cy="1768793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EA826A5-C53A-442F-ADDD-3D4D92C0345F}"/>
                </a:ext>
              </a:extLst>
            </p:cNvPr>
            <p:cNvSpPr/>
            <p:nvPr userDrawn="1"/>
          </p:nvSpPr>
          <p:spPr>
            <a:xfrm rot="5400000">
              <a:off x="2596198" y="5954554"/>
              <a:ext cx="50800" cy="176879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AA80972-ACCB-45A4-8903-4666AD4BA29E}"/>
                </a:ext>
              </a:extLst>
            </p:cNvPr>
            <p:cNvSpPr/>
            <p:nvPr userDrawn="1"/>
          </p:nvSpPr>
          <p:spPr>
            <a:xfrm rot="5400000">
              <a:off x="858997" y="5954554"/>
              <a:ext cx="50800" cy="1768793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547305A-2FB2-489B-B3C8-09D82A0F1A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4114" y="6105593"/>
            <a:ext cx="1159840" cy="5397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AAC538-7866-4462-BDAA-BCD7DF1C8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111" y="1451357"/>
            <a:ext cx="146060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98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slideLayout" Target="../slideLayouts/slideLayout133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4.xml"/><Relationship Id="rId9" Type="http://schemas.openxmlformats.org/officeDocument/2006/relationships/image" Target="../media/image36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80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20" Type="http://schemas.openxmlformats.org/officeDocument/2006/relationships/slideLayout" Target="../slideLayouts/slideLayout79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19" Type="http://schemas.openxmlformats.org/officeDocument/2006/relationships/slideLayout" Target="../slideLayouts/slideLayout78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Relationship Id="rId2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27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image" Target="../media/image26.png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image" Target="../media/image25.jpeg"/><Relationship Id="rId5" Type="http://schemas.openxmlformats.org/officeDocument/2006/relationships/slideLayout" Target="../slideLayouts/slideLayout85.xml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84.xml"/><Relationship Id="rId9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slideLayout" Target="../slideLayouts/slideLayout101.xml"/><Relationship Id="rId1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91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0.xml"/><Relationship Id="rId16" Type="http://schemas.openxmlformats.org/officeDocument/2006/relationships/slideLayout" Target="../slideLayouts/slideLayout104.xml"/><Relationship Id="rId20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98.xml"/><Relationship Id="rId19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slideLayout" Target="../slideLayouts/slideLayout10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slideLayout" Target="../slideLayouts/slideLayout1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FCF9DE-1642-4E25-8292-3360FA12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E336B-CAF6-4B78-B705-75A406882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C21C0-BB08-4418-8880-6B3AA85FE6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7F429-5738-4087-BD1F-90B1DB237691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CD28A-D03E-43F3-AFD8-00F1A10F8D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D1DA3-C8C9-4CBD-ADCB-DF737F45A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2EB4E-88DA-4CD4-8EBF-666D4F3D7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8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83" r:id="rId12"/>
    <p:sldLayoutId id="214748379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8">
            <a:extLst>
              <a:ext uri="{FF2B5EF4-FFF2-40B4-BE49-F238E27FC236}">
                <a16:creationId xmlns:a16="http://schemas.microsoft.com/office/drawing/2014/main" id="{FE0BBA05-D59A-5B4F-8075-7C06E6BD20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3493" y="2"/>
            <a:ext cx="2268507" cy="251615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DCFECD-146F-0548-9477-8E29FF567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3B5D4-0A8F-2C48-8AF0-A81A2EDA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Click here to add text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B212250-8F3F-88F7-592F-66B2035B41E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736580" y="5456555"/>
            <a:ext cx="103632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3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3900" kern="1200" spc="300">
          <a:solidFill>
            <a:schemeClr val="tx2">
              <a:alpha val="70000"/>
            </a:schemeClr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81818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81818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54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792" r:id="rId15"/>
    <p:sldLayoutId id="2147483793" r:id="rId16"/>
    <p:sldLayoutId id="2147483794" r:id="rId1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3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4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10" indent="-34291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9" indent="-28575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28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40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52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6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3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87" r:id="rId15"/>
    <p:sldLayoutId id="2147483788" r:id="rId1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1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3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4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10" indent="-34291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9" indent="-28575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28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40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52" indent="-2286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6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C1D0B2-AE18-C462-1B74-E7B2329A8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1448F-F724-2FE0-66F6-511217E76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4A4F64-2545-14BA-D471-72AAC8B61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285CC-D514-498B-8F01-82544F4DDC87}" type="datetimeFigureOut">
              <a:rPr lang="en-US" smtClean="0"/>
              <a:t>7/11/2023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3EFE3-2E2E-C1D6-FF43-AD29EF6B3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37DBA-77C4-2FB8-C1F9-237CFBD7FD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89F08-F598-4F5C-AC2F-86AF83D79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1509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74" r:id="rId2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C929A6-9CE4-413B-B086-BA6072397158}"/>
              </a:ext>
            </a:extLst>
          </p:cNvPr>
          <p:cNvSpPr/>
          <p:nvPr userDrawn="1"/>
        </p:nvSpPr>
        <p:spPr>
          <a:xfrm>
            <a:off x="-8442" y="0"/>
            <a:ext cx="12200442" cy="702586"/>
          </a:xfrm>
          <a:prstGeom prst="rect">
            <a:avLst/>
          </a:prstGeom>
          <a:solidFill>
            <a:srgbClr val="4799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5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6C1721-FA83-4FA9-A516-17F0FE0F1855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21" y="0"/>
            <a:ext cx="2766460" cy="714668"/>
          </a:xfrm>
          <a:prstGeom prst="rect">
            <a:avLst/>
          </a:prstGeom>
        </p:spPr>
      </p:pic>
      <p:pic>
        <p:nvPicPr>
          <p:cNvPr id="13" name="Picture 12" descr="Horizontal_RGB_600.jpg">
            <a:extLst>
              <a:ext uri="{FF2B5EF4-FFF2-40B4-BE49-F238E27FC236}">
                <a16:creationId xmlns:a16="http://schemas.microsoft.com/office/drawing/2014/main" id="{83A96826-05AB-46CE-9EFE-400AB04FC594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33" y="5942146"/>
            <a:ext cx="2372451" cy="9158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89D3B4-8371-485B-9FC3-0959A39A015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182" y="6142380"/>
            <a:ext cx="1005374" cy="5106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E259038-1716-44DB-80B0-F3C1C201C77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8556" y="6106830"/>
            <a:ext cx="1455527" cy="58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577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4270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  <p:sldLayoutId id="2147483846" r:id="rId19"/>
    <p:sldLayoutId id="2147483847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35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66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sz="140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sz="140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fld id="{940D2E32-4387-4C35-AD22-44DAD06B4E88}" type="slidenum">
              <a:rPr lang="en-US" sz="1400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 sz="1400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049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2" r:id="rId14"/>
    <p:sldLayoutId id="214748387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6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08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8.xml"/><Relationship Id="rId4" Type="http://schemas.openxmlformats.org/officeDocument/2006/relationships/image" Target="../media/image8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129.xml"/><Relationship Id="rId4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29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png"/><Relationship Id="rId7" Type="http://schemas.openxmlformats.org/officeDocument/2006/relationships/image" Target="../media/image98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0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0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40.xml"/><Relationship Id="rId1" Type="http://schemas.openxmlformats.org/officeDocument/2006/relationships/tags" Target="../tags/tag1.xml"/><Relationship Id="rId5" Type="http://schemas.openxmlformats.org/officeDocument/2006/relationships/image" Target="../media/image44.png"/><Relationship Id="rId4" Type="http://schemas.openxmlformats.org/officeDocument/2006/relationships/chart" Target="../charts/char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07.png"/><Relationship Id="rId4" Type="http://schemas.openxmlformats.org/officeDocument/2006/relationships/image" Target="../media/image10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1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jpg"/><Relationship Id="rId17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3.svg"/><Relationship Id="rId20" Type="http://schemas.openxmlformats.org/officeDocument/2006/relationships/image" Target="../media/image67.jp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3.jpeg"/><Relationship Id="rId11" Type="http://schemas.openxmlformats.org/officeDocument/2006/relationships/image" Target="../media/image58.jpeg"/><Relationship Id="rId5" Type="http://schemas.openxmlformats.org/officeDocument/2006/relationships/image" Target="../media/image52.jpg"/><Relationship Id="rId15" Type="http://schemas.openxmlformats.org/officeDocument/2006/relationships/image" Target="../media/image62.png"/><Relationship Id="rId23" Type="http://schemas.openxmlformats.org/officeDocument/2006/relationships/image" Target="../media/image40.jpe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jpe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7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0284F7-A194-750D-6A65-286820058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017" y="1490781"/>
            <a:ext cx="8089894" cy="1390342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Food safety risk prioritization: Case studies from Asia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FC9C10-722A-A8FA-E67A-9BA7EEBF8612}"/>
              </a:ext>
            </a:extLst>
          </p:cNvPr>
          <p:cNvSpPr txBox="1"/>
          <p:nvPr/>
        </p:nvSpPr>
        <p:spPr bwMode="auto">
          <a:xfrm>
            <a:off x="832808" y="3040667"/>
            <a:ext cx="10409025" cy="1273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Hung Nguyen-Viet: </a:t>
            </a:r>
            <a:r>
              <a:rPr lang="en-US" i="1" dirty="0">
                <a:solidFill>
                  <a:srgbClr val="682622"/>
                </a:solidFill>
                <a:latin typeface="Arial" charset="0"/>
                <a:ea typeface="MS PGothic" pitchFamily="34" charset="-128"/>
              </a:rPr>
              <a:t>Co-leader, I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LRI Animal and Human Health Program, Kenya</a:t>
            </a:r>
          </a:p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solidFill>
                  <a:srgbClr val="682622"/>
                </a:solidFill>
                <a:latin typeface="Arial" charset="0"/>
                <a:ea typeface="MS PGothic" pitchFamily="34" charset="-128"/>
              </a:rPr>
              <a:t>Sinh Dang-Xuan: Postdoctoral scientist, I</a:t>
            </a:r>
            <a:r>
              <a:rPr kumimoji="0" lang="en-US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LRI Animal and Human Health Program, Vietnam</a:t>
            </a:r>
          </a:p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Delia Grace: Professor at Natural Resources Institute and joint-appointed</a:t>
            </a:r>
            <a:r>
              <a:rPr lang="en-US" i="1" dirty="0">
                <a:solidFill>
                  <a:srgbClr val="682622"/>
                </a:solidFill>
                <a:latin typeface="Arial" charset="0"/>
                <a:ea typeface="MS PGothic" pitchFamily="34" charset="-128"/>
              </a:rPr>
              <a:t> scientist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 at ILRI</a:t>
            </a:r>
            <a:r>
              <a:rPr lang="en-US" i="1" dirty="0">
                <a:solidFill>
                  <a:srgbClr val="682622"/>
                </a:solidFill>
                <a:latin typeface="Arial" charset="0"/>
                <a:ea typeface="MS PGothic" pitchFamily="34" charset="-128"/>
              </a:rPr>
              <a:t>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Arial" charset="0"/>
                <a:ea typeface="MS PGothic" pitchFamily="34" charset="-128"/>
              </a:rPr>
              <a:t>UK</a:t>
            </a:r>
            <a:endParaRPr kumimoji="0" lang="en-US" b="0" i="1" u="none" strike="noStrike" kern="1200" cap="none" spc="0" normalizeH="0" baseline="0" noProof="0" dirty="0">
              <a:ln>
                <a:noFill/>
              </a:ln>
              <a:solidFill>
                <a:srgbClr val="682622"/>
              </a:solidFill>
              <a:effectLst/>
              <a:uLnTx/>
              <a:uFillTx/>
              <a:latin typeface="Arial" charset="0"/>
              <a:ea typeface="MS PGothic" pitchFamily="34" charset="-128"/>
            </a:endParaRPr>
          </a:p>
        </p:txBody>
      </p:sp>
      <p:pic>
        <p:nvPicPr>
          <p:cNvPr id="3" name="Picture 9" descr="D:\Publications\LOGO's\ILRI-logo-small.jpg">
            <a:extLst>
              <a:ext uri="{FF2B5EF4-FFF2-40B4-BE49-F238E27FC236}">
                <a16:creationId xmlns:a16="http://schemas.microsoft.com/office/drawing/2014/main" id="{7972CF62-3AF0-119C-D76A-101A10796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831" y="311662"/>
            <a:ext cx="8032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:\Logos\c\cgiar\cgiar_Logo.jpg">
            <a:extLst>
              <a:ext uri="{FF2B5EF4-FFF2-40B4-BE49-F238E27FC236}">
                <a16:creationId xmlns:a16="http://schemas.microsoft.com/office/drawing/2014/main" id="{48E47507-C75D-EE99-44C2-0A5F8D2BF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889" y="244121"/>
            <a:ext cx="669409" cy="79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C111601C-2719-DEFC-D991-A5807A945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440" y="152118"/>
            <a:ext cx="2269342" cy="1143000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BC18F6E-6C77-D6C2-2609-A578B086AA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9996" y="453167"/>
            <a:ext cx="2361937" cy="673225"/>
          </a:xfrm>
          <a:prstGeom prst="rect">
            <a:avLst/>
          </a:prstGeom>
        </p:spPr>
      </p:pic>
      <p:pic>
        <p:nvPicPr>
          <p:cNvPr id="2050" name="Picture 2" descr="No alternative text description for this image">
            <a:extLst>
              <a:ext uri="{FF2B5EF4-FFF2-40B4-BE49-F238E27FC236}">
                <a16:creationId xmlns:a16="http://schemas.microsoft.com/office/drawing/2014/main" id="{71062942-3A53-B2F8-9C48-9BBCAB4F8C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37339" y="5159417"/>
            <a:ext cx="4946749" cy="94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No alternative text description for this image">
            <a:extLst>
              <a:ext uri="{FF2B5EF4-FFF2-40B4-BE49-F238E27FC236}">
                <a16:creationId xmlns:a16="http://schemas.microsoft.com/office/drawing/2014/main" id="{6C2E5DAA-6FA1-BA03-4C46-22EAD43444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00297" y="5159886"/>
            <a:ext cx="4045743" cy="94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612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DA83B-443B-4ED6-B2B2-28A5938B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514350">
              <a:spcBef>
                <a:spcPts val="563"/>
              </a:spcBef>
            </a:pPr>
            <a:r>
              <a:rPr lang="en-US" b="1" dirty="0">
                <a:solidFill>
                  <a:prstClr val="black"/>
                </a:solidFill>
              </a:rPr>
              <a:t>Safe Food, Fair Food for Cambodia (2018-2021)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E075C8-0FD8-49F2-8315-922763DF624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4848224" cy="4572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200" dirty="0"/>
              <a:t>A nationwide multi-hazard survey in markets in Cambodia found the prevalence in meat (</a:t>
            </a:r>
            <a:r>
              <a:rPr lang="en-US" sz="2200" b="1" dirty="0"/>
              <a:t>pork and chicken) of </a:t>
            </a:r>
            <a:r>
              <a:rPr lang="en-US" sz="2200" b="1" i="1" dirty="0"/>
              <a:t>Salmonella</a:t>
            </a:r>
            <a:r>
              <a:rPr lang="en-US" sz="2200" b="1" dirty="0"/>
              <a:t> was 43% and of </a:t>
            </a:r>
            <a:r>
              <a:rPr lang="en-US" sz="2200" b="1" i="1" dirty="0"/>
              <a:t>Staphylococcus aureus </a:t>
            </a:r>
            <a:r>
              <a:rPr lang="en-US" sz="2200" b="1" dirty="0"/>
              <a:t>was 31%.</a:t>
            </a:r>
          </a:p>
          <a:p>
            <a:endParaRPr lang="en-US" sz="2200" i="1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A94CF7B-27AD-4370-81B5-0F072D025E7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7010400" y="2395097"/>
            <a:ext cx="5181600" cy="984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200" dirty="0"/>
              <a:t>The cost of illness of</a:t>
            </a:r>
            <a:r>
              <a:rPr lang="en-US" sz="2200" b="1" dirty="0"/>
              <a:t> foodborne diarrhea was USD 63 per case</a:t>
            </a:r>
            <a:r>
              <a:rPr lang="en-US" sz="22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3943B1-9643-465C-BD48-B21F078929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85" y="3934691"/>
            <a:ext cx="6833762" cy="1736436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F863F48-3A67-4099-A730-F5502BC6C7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9183"/>
              </p:ext>
            </p:extLst>
          </p:nvPr>
        </p:nvGraphicFramePr>
        <p:xfrm>
          <a:off x="7038876" y="3611092"/>
          <a:ext cx="4848224" cy="300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821">
                  <a:extLst>
                    <a:ext uri="{9D8B030D-6E8A-4147-A177-3AD203B41FA5}">
                      <a16:colId xmlns:a16="http://schemas.microsoft.com/office/drawing/2014/main" val="2633593646"/>
                    </a:ext>
                  </a:extLst>
                </a:gridCol>
                <a:gridCol w="798093">
                  <a:extLst>
                    <a:ext uri="{9D8B030D-6E8A-4147-A177-3AD203B41FA5}">
                      <a16:colId xmlns:a16="http://schemas.microsoft.com/office/drawing/2014/main" val="2589029735"/>
                    </a:ext>
                  </a:extLst>
                </a:gridCol>
                <a:gridCol w="783174">
                  <a:extLst>
                    <a:ext uri="{9D8B030D-6E8A-4147-A177-3AD203B41FA5}">
                      <a16:colId xmlns:a16="http://schemas.microsoft.com/office/drawing/2014/main" val="2865576380"/>
                    </a:ext>
                  </a:extLst>
                </a:gridCol>
                <a:gridCol w="618412">
                  <a:extLst>
                    <a:ext uri="{9D8B030D-6E8A-4147-A177-3AD203B41FA5}">
                      <a16:colId xmlns:a16="http://schemas.microsoft.com/office/drawing/2014/main" val="627469688"/>
                    </a:ext>
                  </a:extLst>
                </a:gridCol>
                <a:gridCol w="606362">
                  <a:extLst>
                    <a:ext uri="{9D8B030D-6E8A-4147-A177-3AD203B41FA5}">
                      <a16:colId xmlns:a16="http://schemas.microsoft.com/office/drawing/2014/main" val="375220574"/>
                    </a:ext>
                  </a:extLst>
                </a:gridCol>
                <a:gridCol w="606362">
                  <a:extLst>
                    <a:ext uri="{9D8B030D-6E8A-4147-A177-3AD203B41FA5}">
                      <a16:colId xmlns:a16="http://schemas.microsoft.com/office/drawing/2014/main" val="2444069488"/>
                    </a:ext>
                  </a:extLst>
                </a:gridCol>
              </a:tblGrid>
              <a:tr h="10447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National Hospital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(n=44)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Referral Hospital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(n=60)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Regional Hosp.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(n=100)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Community Clinic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(n=62)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Overall</a:t>
                      </a:r>
                      <a:endParaRPr lang="en-US" sz="1200">
                        <a:effectLst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(n=</a:t>
                      </a:r>
                      <a:r>
                        <a:rPr lang="en-US" sz="1200">
                          <a:effectLst/>
                        </a:rPr>
                        <a:t>266</a:t>
                      </a:r>
                      <a:r>
                        <a:rPr lang="id-ID" sz="1200">
                          <a:effectLst/>
                        </a:rPr>
                        <a:t>)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928015016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Direct medical cost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051178517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</a:t>
                      </a:r>
                      <a:r>
                        <a:rPr lang="en-GB" sz="1200" dirty="0">
                          <a:effectLst/>
                        </a:rPr>
                        <a:t>USD</a:t>
                      </a:r>
                      <a:r>
                        <a:rPr lang="id-ID" sz="1200" dirty="0">
                          <a:effectLst/>
                        </a:rPr>
                        <a:t>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125.77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9.42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27.85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4.19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34.38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437733560"/>
                  </a:ext>
                </a:extLst>
              </a:tr>
              <a:tr h="3958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Direct non-medical 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256210945"/>
                  </a:ext>
                </a:extLst>
              </a:tr>
              <a:tr h="252136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</a:t>
                      </a:r>
                      <a:r>
                        <a:rPr lang="en-GB" sz="1200" dirty="0">
                          <a:effectLst/>
                        </a:rPr>
                        <a:t>USD</a:t>
                      </a:r>
                      <a:r>
                        <a:rPr lang="id-ID" sz="1200" dirty="0">
                          <a:effectLst/>
                        </a:rPr>
                        <a:t>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40.64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8.36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26.33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0.30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18.58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263503843"/>
                  </a:ext>
                </a:extLst>
              </a:tr>
              <a:tr h="238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dirty="0">
                          <a:effectLst/>
                        </a:rPr>
                        <a:t>Indirect cost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689992417"/>
                  </a:ext>
                </a:extLst>
              </a:tr>
              <a:tr h="2632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id-ID" sz="1200" dirty="0">
                          <a:effectLst/>
                        </a:rPr>
                        <a:t>[</a:t>
                      </a:r>
                      <a:r>
                        <a:rPr lang="en-GB" sz="1200" dirty="0">
                          <a:effectLst/>
                        </a:rPr>
                        <a:t>USD</a:t>
                      </a:r>
                      <a:r>
                        <a:rPr lang="id-ID" sz="1200" dirty="0">
                          <a:effectLst/>
                        </a:rPr>
                        <a:t>]</a:t>
                      </a:r>
                      <a:endParaRPr lang="en-US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21.43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>
                          <a:effectLst/>
                        </a:rPr>
                        <a:t>6.38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10.89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3.08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9.80</a:t>
                      </a:r>
                      <a:endParaRPr lang="en-US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183714756"/>
                  </a:ext>
                </a:extLst>
              </a:tr>
              <a:tr h="2381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Total cost [</a:t>
                      </a:r>
                      <a:r>
                        <a:rPr lang="en-GB" sz="1200" b="1" dirty="0">
                          <a:effectLst/>
                        </a:rPr>
                        <a:t>USD</a:t>
                      </a:r>
                      <a:r>
                        <a:rPr lang="id-ID" sz="1200" b="1" dirty="0">
                          <a:effectLst/>
                        </a:rPr>
                        <a:t>]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185.88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200" b="1" dirty="0">
                          <a:effectLst/>
                        </a:rPr>
                        <a:t>24.16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65.07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7.57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62.76</a:t>
                      </a:r>
                      <a:endParaRPr lang="en-US" sz="12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19395739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E6FE68E-8895-40DB-97C0-86FF889A99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8321" y="67151"/>
            <a:ext cx="2353679" cy="156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479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A picture containing text, furniture, seat, stool&#10;&#10;Description automatically generated">
            <a:extLst>
              <a:ext uri="{FF2B5EF4-FFF2-40B4-BE49-F238E27FC236}">
                <a16:creationId xmlns:a16="http://schemas.microsoft.com/office/drawing/2014/main" id="{C0934995-21E2-01F8-686A-9DC6C8C1E5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200" y="2055635"/>
            <a:ext cx="2769575" cy="1904030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AE09C53-FD03-0C16-D132-9B18E332E8DC}"/>
              </a:ext>
            </a:extLst>
          </p:cNvPr>
          <p:cNvSpPr/>
          <p:nvPr/>
        </p:nvSpPr>
        <p:spPr>
          <a:xfrm>
            <a:off x="380999" y="1227931"/>
            <a:ext cx="2564694" cy="484028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de-DE" sz="2500" b="1" dirty="0">
                <a:solidFill>
                  <a:schemeClr val="accent6"/>
                </a:solidFill>
              </a:rPr>
              <a:t>Incentives </a:t>
            </a:r>
            <a:endParaRPr lang="en-GB" sz="2500" b="1" dirty="0">
              <a:solidFill>
                <a:schemeClr val="accent6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5121E4F-F659-C119-6606-40201531ADBE}"/>
              </a:ext>
            </a:extLst>
          </p:cNvPr>
          <p:cNvSpPr/>
          <p:nvPr/>
        </p:nvSpPr>
        <p:spPr>
          <a:xfrm>
            <a:off x="5875950" y="1232693"/>
            <a:ext cx="2394925" cy="483552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500" b="1" dirty="0">
                <a:solidFill>
                  <a:schemeClr val="accent2"/>
                </a:solidFill>
              </a:rPr>
              <a:t>Technology &amp; training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F0C1B42-D8B7-B65F-ABD7-FCAD42492246}"/>
              </a:ext>
            </a:extLst>
          </p:cNvPr>
          <p:cNvSpPr/>
          <p:nvPr/>
        </p:nvSpPr>
        <p:spPr>
          <a:xfrm>
            <a:off x="3143248" y="1227931"/>
            <a:ext cx="2419351" cy="4840287"/>
          </a:xfrm>
          <a:prstGeom prst="roundRect">
            <a:avLst/>
          </a:prstGeom>
          <a:solidFill>
            <a:schemeClr val="lt1">
              <a:alpha val="50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b="1" spc="113" dirty="0">
                <a:solidFill>
                  <a:schemeClr val="tx1"/>
                </a:solidFill>
              </a:rPr>
              <a:t>ENABLING </a:t>
            </a:r>
          </a:p>
          <a:p>
            <a:pPr algn="ctr">
              <a:defRPr/>
            </a:pPr>
            <a:r>
              <a:rPr lang="de-DE" b="1" spc="113" dirty="0">
                <a:solidFill>
                  <a:schemeClr val="tx1"/>
                </a:solidFill>
              </a:rPr>
              <a:t>ENVIRONMENT</a:t>
            </a:r>
            <a:endParaRPr lang="en-GB" b="1" spc="113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6F23917-6A70-4950-AA6B-859FACE8131C}"/>
              </a:ext>
            </a:extLst>
          </p:cNvPr>
          <p:cNvSpPr/>
          <p:nvPr/>
        </p:nvSpPr>
        <p:spPr>
          <a:xfrm>
            <a:off x="556961" y="2435857"/>
            <a:ext cx="2016125" cy="113965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GB" sz="2000" dirty="0"/>
              <a:t>Moral, Social, Material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AB55F92-ACD7-93FB-C0B9-57724751BEC2}"/>
              </a:ext>
            </a:extLst>
          </p:cNvPr>
          <p:cNvSpPr/>
          <p:nvPr/>
        </p:nvSpPr>
        <p:spPr>
          <a:xfrm>
            <a:off x="6296025" y="3359942"/>
            <a:ext cx="1851025" cy="7683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Capacitate VC actors</a:t>
            </a:r>
            <a:endParaRPr lang="en-GB" sz="1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98B83A7-89E7-36B3-C78C-B8A35AC0DF35}"/>
              </a:ext>
            </a:extLst>
          </p:cNvPr>
          <p:cNvSpPr/>
          <p:nvPr/>
        </p:nvSpPr>
        <p:spPr>
          <a:xfrm>
            <a:off x="3335215" y="5092962"/>
            <a:ext cx="1849437" cy="7683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de-DE" sz="1200" dirty="0">
                <a:solidFill>
                  <a:schemeClr val="tx1"/>
                </a:solidFill>
              </a:rPr>
              <a:t>Inform, monitor &amp; legitimize VC actors</a:t>
            </a:r>
            <a:endParaRPr lang="de-DE" sz="1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2BBD88BD-E81F-CB36-0FC6-5E4EA0D14C17}"/>
              </a:ext>
            </a:extLst>
          </p:cNvPr>
          <p:cNvSpPr/>
          <p:nvPr/>
        </p:nvSpPr>
        <p:spPr>
          <a:xfrm>
            <a:off x="3347452" y="4230156"/>
            <a:ext cx="1825625" cy="7683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de-DE" sz="1200" dirty="0">
                <a:solidFill>
                  <a:schemeClr val="tx1"/>
                </a:solidFill>
              </a:rPr>
              <a:t>Build capacity &amp; motivation of regulators</a:t>
            </a:r>
            <a:endParaRPr lang="de-DE" sz="1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4CB608C-9C9C-2C4E-ECBF-108B8B45D02C}"/>
              </a:ext>
            </a:extLst>
          </p:cNvPr>
          <p:cNvSpPr/>
          <p:nvPr/>
        </p:nvSpPr>
        <p:spPr>
          <a:xfrm>
            <a:off x="606424" y="3865859"/>
            <a:ext cx="1849438" cy="59831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2800" dirty="0"/>
              <a:t>Nudges</a:t>
            </a:r>
            <a:endParaRPr lang="en-GB" sz="2800" i="1" dirty="0"/>
          </a:p>
        </p:txBody>
      </p:sp>
      <p:sp>
        <p:nvSpPr>
          <p:cNvPr id="80905" name="Title 1">
            <a:extLst>
              <a:ext uri="{FF2B5EF4-FFF2-40B4-BE49-F238E27FC236}">
                <a16:creationId xmlns:a16="http://schemas.microsoft.com/office/drawing/2014/main" id="{9AB68847-FDF5-08EB-8B5A-819F264A44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altLang="en-US" sz="3600" dirty="0" err="1">
                <a:solidFill>
                  <a:srgbClr val="C00000"/>
                </a:solidFill>
                <a:ea typeface="ＭＳ Ｐゴシック" panose="020B0600070205080204" pitchFamily="34" charset="-128"/>
              </a:rPr>
              <a:t>Interventions</a:t>
            </a:r>
            <a:r>
              <a:rPr lang="de-DE" altLang="en-US" sz="36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: the 3 legged stool </a:t>
            </a:r>
            <a:endParaRPr lang="en-GB" altLang="en-US" sz="36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D53DC33-3C63-A348-CF8F-BF11DBB9FBA3}"/>
              </a:ext>
            </a:extLst>
          </p:cNvPr>
          <p:cNvSpPr/>
          <p:nvPr/>
        </p:nvSpPr>
        <p:spPr>
          <a:xfrm>
            <a:off x="3232463" y="1434306"/>
            <a:ext cx="2220119" cy="111918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2500" b="1" dirty="0"/>
              <a:t>Policy,</a:t>
            </a:r>
          </a:p>
          <a:p>
            <a:pPr algn="ctr">
              <a:defRPr/>
            </a:pPr>
            <a:r>
              <a:rPr lang="de-DE" sz="2500" b="1" dirty="0" err="1"/>
              <a:t>infrastructure</a:t>
            </a:r>
            <a:endParaRPr lang="en-GB" sz="2500" b="1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C36A114-3750-3AF0-52E4-A7B4DC89FDAD}"/>
              </a:ext>
            </a:extLst>
          </p:cNvPr>
          <p:cNvSpPr/>
          <p:nvPr/>
        </p:nvSpPr>
        <p:spPr>
          <a:xfrm>
            <a:off x="652212" y="4645483"/>
            <a:ext cx="1825625" cy="7683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Motivate &amp; facilitate behaviour change</a:t>
            </a:r>
            <a:endParaRPr lang="en-GB" sz="1200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CF5EAE1-80E5-345F-56DD-069202E1A8EA}"/>
              </a:ext>
            </a:extLst>
          </p:cNvPr>
          <p:cNvSpPr/>
          <p:nvPr/>
        </p:nvSpPr>
        <p:spPr>
          <a:xfrm>
            <a:off x="6296025" y="4324612"/>
            <a:ext cx="1851025" cy="76835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r>
              <a:rPr lang="en-GB" sz="1200" dirty="0">
                <a:solidFill>
                  <a:schemeClr val="tx1"/>
                </a:solidFill>
              </a:rPr>
              <a:t>Innovation</a:t>
            </a:r>
            <a:endParaRPr lang="en-GB" sz="1200" dirty="0">
              <a:solidFill>
                <a:schemeClr val="tx1"/>
              </a:solidFill>
              <a:cs typeface="Calibri"/>
            </a:endParaRPr>
          </a:p>
        </p:txBody>
      </p:sp>
    </p:spTree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86D82459-2332-437E-B980-E098A2F7E917}"/>
              </a:ext>
            </a:extLst>
          </p:cNvPr>
          <p:cNvSpPr/>
          <p:nvPr/>
        </p:nvSpPr>
        <p:spPr>
          <a:xfrm>
            <a:off x="1798978" y="219265"/>
            <a:ext cx="294978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INTERVENTION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Results at SH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33A5B0-67B4-47A9-8CA6-40D7E1D400EC}"/>
              </a:ext>
            </a:extLst>
          </p:cNvPr>
          <p:cNvGrpSpPr/>
          <p:nvPr/>
        </p:nvGrpSpPr>
        <p:grpSpPr>
          <a:xfrm>
            <a:off x="1600200" y="1173372"/>
            <a:ext cx="8991600" cy="3200399"/>
            <a:chOff x="54341" y="3624674"/>
            <a:chExt cx="8991600" cy="3200399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444D78C-045A-4B94-AAB3-3CA3F61487EF}"/>
                </a:ext>
              </a:extLst>
            </p:cNvPr>
            <p:cNvGrpSpPr/>
            <p:nvPr/>
          </p:nvGrpSpPr>
          <p:grpSpPr>
            <a:xfrm>
              <a:off x="54341" y="3624674"/>
              <a:ext cx="8991600" cy="3200399"/>
              <a:chOff x="130125" y="1143000"/>
              <a:chExt cx="8877031" cy="3265073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B2814078-F6A9-4D68-BA99-4934DD51FCCB}"/>
                  </a:ext>
                </a:extLst>
              </p:cNvPr>
              <p:cNvGrpSpPr/>
              <p:nvPr/>
            </p:nvGrpSpPr>
            <p:grpSpPr>
              <a:xfrm>
                <a:off x="130125" y="1143000"/>
                <a:ext cx="8877031" cy="3265073"/>
                <a:chOff x="-190231" y="1535527"/>
                <a:chExt cx="9372061" cy="3514523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5B35598-CDDD-4DAB-8F2F-7C600289AE24}"/>
                    </a:ext>
                  </a:extLst>
                </p:cNvPr>
                <p:cNvGrpSpPr/>
                <p:nvPr/>
              </p:nvGrpSpPr>
              <p:grpSpPr>
                <a:xfrm>
                  <a:off x="-190231" y="1535527"/>
                  <a:ext cx="9372061" cy="3514523"/>
                  <a:chOff x="-190231" y="1535527"/>
                  <a:chExt cx="9372061" cy="3514523"/>
                </a:xfrm>
              </p:grpSpPr>
              <p:grpSp>
                <p:nvGrpSpPr>
                  <p:cNvPr id="49" name="Group 48">
                    <a:extLst>
                      <a:ext uri="{FF2B5EF4-FFF2-40B4-BE49-F238E27FC236}">
                        <a16:creationId xmlns:a16="http://schemas.microsoft.com/office/drawing/2014/main" id="{7026F864-AB22-4DFD-94AC-2E70A9720BFC}"/>
                      </a:ext>
                    </a:extLst>
                  </p:cNvPr>
                  <p:cNvGrpSpPr/>
                  <p:nvPr/>
                </p:nvGrpSpPr>
                <p:grpSpPr>
                  <a:xfrm>
                    <a:off x="-190231" y="1535527"/>
                    <a:ext cx="9372061" cy="3514523"/>
                    <a:chOff x="-190231" y="1535527"/>
                    <a:chExt cx="9372061" cy="3514523"/>
                  </a:xfrm>
                </p:grpSpPr>
                <p:pic>
                  <p:nvPicPr>
                    <p:cNvPr id="54" name="Picture 53" descr="A large room&#10;&#10;Description automatically generated">
                      <a:extLst>
                        <a:ext uri="{FF2B5EF4-FFF2-40B4-BE49-F238E27FC236}">
                          <a16:creationId xmlns:a16="http://schemas.microsoft.com/office/drawing/2014/main" id="{4EC372E1-0A69-456F-893E-FCE7FBE7E37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95799" y="1535527"/>
                      <a:ext cx="4686031" cy="351452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5" name="Picture 54" descr="A large room&#10;&#10;Description automatically generated">
                      <a:extLst>
                        <a:ext uri="{FF2B5EF4-FFF2-40B4-BE49-F238E27FC236}">
                          <a16:creationId xmlns:a16="http://schemas.microsoft.com/office/drawing/2014/main" id="{077C5D92-0EAA-4E0B-9FFC-1A1888EB25D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-190231" y="1535527"/>
                      <a:ext cx="4686031" cy="3514523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EB44E3B2-4E14-4AED-AC83-06727144F9B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198831" y="3856442"/>
                    <a:ext cx="1738327" cy="5137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ts val="32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uLnTx/>
                        <a:uFillTx/>
                        <a:latin typeface="Arial" charset="0"/>
                        <a:ea typeface="MS PGothic" pitchFamily="34" charset="-128"/>
                        <a:cs typeface="+mn-cs"/>
                      </a:rPr>
                      <a:t>Grid</a:t>
                    </a:r>
                  </a:p>
                </p:txBody>
              </p:sp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EE60A4C0-4047-45FE-B864-9DFA8979F0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609602" y="4213751"/>
                    <a:ext cx="3794155" cy="129649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739B5038-BB1F-4435-AF0D-249EB79D5B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324103" y="3886202"/>
                    <a:ext cx="2079654" cy="457198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7E1C2843-9196-47F8-B315-E930993A38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403757" y="4213751"/>
                    <a:ext cx="1158843" cy="129649"/>
                  </a:xfrm>
                  <a:prstGeom prst="straightConnector1">
                    <a:avLst/>
                  </a:prstGeom>
                  <a:ln>
                    <a:solidFill>
                      <a:srgbClr val="FFFF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DF01846-C3E0-432F-AA2B-27675984E3CA}"/>
                    </a:ext>
                  </a:extLst>
                </p:cNvPr>
                <p:cNvSpPr txBox="1"/>
                <p:nvPr/>
              </p:nvSpPr>
              <p:spPr bwMode="auto">
                <a:xfrm>
                  <a:off x="2324105" y="2176289"/>
                  <a:ext cx="4131058" cy="4971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ts val="32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 charset="0"/>
                      <a:ea typeface="MS PGothic" pitchFamily="34" charset="-128"/>
                      <a:cs typeface="+mn-cs"/>
                    </a:rPr>
                    <a:t>Hand disinfection liquid</a:t>
                  </a:r>
                </a:p>
              </p:txBody>
            </p: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AB5A9B04-9C6B-4290-B6FF-D058B80DB1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859984" y="2667000"/>
                  <a:ext cx="696927" cy="402421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19B80B9F-4B59-468E-857B-E7A2459755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6895" y="2667000"/>
                  <a:ext cx="3470305" cy="477274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304CE19-D4C5-4E9C-878D-C728F787B813}"/>
                  </a:ext>
                </a:extLst>
              </p:cNvPr>
              <p:cNvSpPr txBox="1"/>
              <p:nvPr/>
            </p:nvSpPr>
            <p:spPr bwMode="auto">
              <a:xfrm>
                <a:off x="3027021" y="3906527"/>
                <a:ext cx="3501285" cy="4678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ts val="32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" charset="0"/>
                    <a:ea typeface="MS PGothic" pitchFamily="34" charset="-128"/>
                    <a:cs typeface="+mn-cs"/>
                  </a:rPr>
                  <a:t>Faucet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82EF2B14-0101-481E-9A87-2320B4DA215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8210" y="3316963"/>
                <a:ext cx="3122662" cy="802659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7B9DAA42-89F7-4F84-BCF2-1FFF9F9BA8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976233" y="3023906"/>
                <a:ext cx="855258" cy="1095716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47E48DB-9B77-4A4F-8D60-BD6A7DB7C5E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38209" y="3395547"/>
                <a:ext cx="192067" cy="724075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FE9B1E2-3600-46D3-8A7A-669671DCADD6}"/>
                </a:ext>
              </a:extLst>
            </p:cNvPr>
            <p:cNvSpPr txBox="1"/>
            <p:nvPr/>
          </p:nvSpPr>
          <p:spPr bwMode="auto">
            <a:xfrm>
              <a:off x="870147" y="5446565"/>
              <a:ext cx="2108629" cy="467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Installed grid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BAEA770-C78B-40F4-B9C4-2B676C666294}"/>
                </a:ext>
              </a:extLst>
            </p:cNvPr>
            <p:cNvSpPr/>
            <p:nvPr/>
          </p:nvSpPr>
          <p:spPr>
            <a:xfrm>
              <a:off x="6130338" y="5288782"/>
              <a:ext cx="2886357" cy="8713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Arial" charset="0"/>
                  <a:ea typeface="MS PGothic" pitchFamily="34" charset="-128"/>
                  <a:cs typeface="+mn-cs"/>
                </a:rPr>
                <a:t>Re-organized water and electrical system</a:t>
              </a:r>
            </a:p>
          </p:txBody>
        </p:sp>
      </p:grpSp>
      <p:pic>
        <p:nvPicPr>
          <p:cNvPr id="57" name="Picture 56" descr="A group of people in a room&#10;&#10;Description automatically generated">
            <a:extLst>
              <a:ext uri="{FF2B5EF4-FFF2-40B4-BE49-F238E27FC236}">
                <a16:creationId xmlns:a16="http://schemas.microsoft.com/office/drawing/2014/main" id="{A18A0524-B6BB-4DC5-8EA0-B0D321A49C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65823" y="4338019"/>
            <a:ext cx="3853670" cy="239184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872083AA-A82F-4886-9D31-21CF57D31417}"/>
              </a:ext>
            </a:extLst>
          </p:cNvPr>
          <p:cNvSpPr txBox="1"/>
          <p:nvPr/>
        </p:nvSpPr>
        <p:spPr bwMode="auto">
          <a:xfrm>
            <a:off x="7168165" y="5342851"/>
            <a:ext cx="3516025" cy="8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Training for SH owners &amp; workers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F095A4-EC83-4BB7-9A78-4E3A5F32BD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63" y="738534"/>
            <a:ext cx="6144339" cy="925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24E36B-0613-4D92-99F0-A9E75BB72838}"/>
              </a:ext>
            </a:extLst>
          </p:cNvPr>
          <p:cNvSpPr txBox="1">
            <a:spLocks/>
          </p:cNvSpPr>
          <p:nvPr/>
        </p:nvSpPr>
        <p:spPr>
          <a:xfrm>
            <a:off x="325821" y="-131337"/>
            <a:ext cx="11220416" cy="8028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Food safety intervention at slaughter in Vietnam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2675A8-7AA4-4DD1-9C87-4EFF284EB178}"/>
              </a:ext>
            </a:extLst>
          </p:cNvPr>
          <p:cNvSpPr txBox="1"/>
          <p:nvPr/>
        </p:nvSpPr>
        <p:spPr bwMode="auto">
          <a:xfrm>
            <a:off x="7119493" y="6397983"/>
            <a:ext cx="4188430" cy="43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Photo credit: Sinh Dang Xuan/Chi Nguyen ILRI 2020</a:t>
            </a:r>
          </a:p>
        </p:txBody>
      </p:sp>
    </p:spTree>
    <p:extLst>
      <p:ext uri="{BB962C8B-B14F-4D97-AF65-F5344CB8AC3E}">
        <p14:creationId xmlns:p14="http://schemas.microsoft.com/office/powerpoint/2010/main" val="243387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C9B2BE-59CC-4832-8B8D-DBD243B861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64" y="1170554"/>
            <a:ext cx="3128968" cy="451689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1C4EFD-6375-4DFF-98F9-78A4CF9AA50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2069" y="1211770"/>
            <a:ext cx="3128968" cy="45084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CDDF9D-7B9F-45D2-B82D-8FC4F1830703}"/>
              </a:ext>
            </a:extLst>
          </p:cNvPr>
          <p:cNvSpPr txBox="1"/>
          <p:nvPr/>
        </p:nvSpPr>
        <p:spPr bwMode="auto">
          <a:xfrm>
            <a:off x="4876800" y="5901848"/>
            <a:ext cx="2286000" cy="46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Handbooks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29788BE4-6D02-4B76-BFDE-ADBF4BB6BFBE}"/>
              </a:ext>
            </a:extLst>
          </p:cNvPr>
          <p:cNvSpPr/>
          <p:nvPr/>
        </p:nvSpPr>
        <p:spPr>
          <a:xfrm>
            <a:off x="1714500" y="191899"/>
            <a:ext cx="8610600" cy="838200"/>
          </a:xfrm>
        </p:spPr>
        <p:txBody>
          <a:bodyPr>
            <a:normAutofit fontScale="700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INTERVENTION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Development of Instruction &amp; Training materials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CAA72C-89A1-446D-ADCC-2B5D19855C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63" y="738534"/>
            <a:ext cx="6144339" cy="925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C3BCE6D-3AA1-4D84-840A-7ECF5C6026B0}"/>
              </a:ext>
            </a:extLst>
          </p:cNvPr>
          <p:cNvSpPr txBox="1">
            <a:spLocks/>
          </p:cNvSpPr>
          <p:nvPr/>
        </p:nvSpPr>
        <p:spPr>
          <a:xfrm>
            <a:off x="325820" y="-131337"/>
            <a:ext cx="11705217" cy="8028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682622"/>
                </a:solidFill>
                <a:effectLst/>
                <a:uLnTx/>
                <a:uFillTx/>
                <a:latin typeface="Calibri"/>
                <a:ea typeface="MS PGothic" pitchFamily="34" charset="-128"/>
              </a:rPr>
              <a:t>Food safety intervention at slaughterhouse and retail (2018-2022)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1CBBA5-C5B8-47FA-B128-6177468BA0B5}"/>
              </a:ext>
            </a:extLst>
          </p:cNvPr>
          <p:cNvSpPr txBox="1"/>
          <p:nvPr/>
        </p:nvSpPr>
        <p:spPr bwMode="auto">
          <a:xfrm>
            <a:off x="3489332" y="1107393"/>
            <a:ext cx="5578867" cy="181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Approach: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Participatory risk-assessment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Supportive formative research with model retailers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Risk communication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233F6-A226-4E74-B2FA-8172FFE4668C}"/>
              </a:ext>
            </a:extLst>
          </p:cNvPr>
          <p:cNvSpPr txBox="1"/>
          <p:nvPr/>
        </p:nvSpPr>
        <p:spPr bwMode="auto">
          <a:xfrm>
            <a:off x="3437813" y="3022545"/>
            <a:ext cx="2438882" cy="294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Key content*: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-Grid slaughter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-Frequent washing (and disinfection)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-Training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-Separation clean/dirty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-Branding 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251193-6E57-4741-89FA-FD9D222C608C}"/>
              </a:ext>
            </a:extLst>
          </p:cNvPr>
          <p:cNvSpPr txBox="1"/>
          <p:nvPr/>
        </p:nvSpPr>
        <p:spPr bwMode="auto">
          <a:xfrm>
            <a:off x="5876694" y="3022545"/>
            <a:ext cx="2922338" cy="262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Key content: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-Easy to clean surface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-Frequent washing (and disinfection)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-Separation (fresh/cooked)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-Training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-Hygienic cutting board</a:t>
            </a:r>
          </a:p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-Branding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679EEF-2A9A-456F-A461-079135C498FB}"/>
              </a:ext>
            </a:extLst>
          </p:cNvPr>
          <p:cNvSpPr txBox="1"/>
          <p:nvPr/>
        </p:nvSpPr>
        <p:spPr bwMode="auto">
          <a:xfrm>
            <a:off x="-260417" y="6338536"/>
            <a:ext cx="1985865" cy="440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712C3D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t>*only Vietnam</a:t>
            </a:r>
          </a:p>
        </p:txBody>
      </p:sp>
    </p:spTree>
    <p:extLst>
      <p:ext uri="{BB962C8B-B14F-4D97-AF65-F5344CB8AC3E}">
        <p14:creationId xmlns:p14="http://schemas.microsoft.com/office/powerpoint/2010/main" val="3399966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B34385D-6047-44C3-B89E-ED1F3D2DA801}"/>
              </a:ext>
            </a:extLst>
          </p:cNvPr>
          <p:cNvSpPr txBox="1">
            <a:spLocks/>
          </p:cNvSpPr>
          <p:nvPr/>
        </p:nvSpPr>
        <p:spPr>
          <a:xfrm>
            <a:off x="538909" y="3325778"/>
            <a:ext cx="3709702" cy="57946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888" indent="-115888" fontAlgn="base">
              <a:spcAft>
                <a:spcPct val="0"/>
              </a:spcAft>
              <a:buNone/>
            </a:pPr>
            <a:r>
              <a:rPr lang="en-US" b="1" dirty="0">
                <a:solidFill>
                  <a:srgbClr val="000000"/>
                </a:solidFill>
              </a:rPr>
              <a:t>Control: </a:t>
            </a:r>
            <a:r>
              <a:rPr lang="en-US" dirty="0">
                <a:solidFill>
                  <a:srgbClr val="000000"/>
                </a:solidFill>
              </a:rPr>
              <a:t>Vendors who practice and operate their selling as usual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029D5-20B5-400D-9C14-B196768DA9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217" y="4040978"/>
            <a:ext cx="2660085" cy="2404681"/>
          </a:xfrm>
          <a:prstGeom prst="rect">
            <a:avLst/>
          </a:prstGeom>
        </p:spPr>
      </p:pic>
      <p:sp>
        <p:nvSpPr>
          <p:cNvPr id="17" name="Callout: Line 16">
            <a:extLst>
              <a:ext uri="{FF2B5EF4-FFF2-40B4-BE49-F238E27FC236}">
                <a16:creationId xmlns:a16="http://schemas.microsoft.com/office/drawing/2014/main" id="{FF743F14-3E70-4932-907B-0418352BBF33}"/>
              </a:ext>
            </a:extLst>
          </p:cNvPr>
          <p:cNvSpPr/>
          <p:nvPr/>
        </p:nvSpPr>
        <p:spPr>
          <a:xfrm>
            <a:off x="2790968" y="5854514"/>
            <a:ext cx="1404488" cy="579467"/>
          </a:xfrm>
          <a:prstGeom prst="borderCallout1">
            <a:avLst>
              <a:gd name="adj1" fmla="val 46127"/>
              <a:gd name="adj2" fmla="val -1356"/>
              <a:gd name="adj3" fmla="val 44105"/>
              <a:gd name="adj4" fmla="val -44197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Current surface (carton board) 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2881D5A-F926-41CC-9A0C-62E4176C80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0392" y="1391690"/>
            <a:ext cx="3536327" cy="3644905"/>
          </a:xfrm>
          <a:prstGeom prst="rect">
            <a:avLst/>
          </a:prstGeom>
        </p:spPr>
      </p:pic>
      <p:sp>
        <p:nvSpPr>
          <p:cNvPr id="25" name="Callout: Line 24">
            <a:extLst>
              <a:ext uri="{FF2B5EF4-FFF2-40B4-BE49-F238E27FC236}">
                <a16:creationId xmlns:a16="http://schemas.microsoft.com/office/drawing/2014/main" id="{7F3FDB20-2610-46DE-B79B-03D7B2D2CF54}"/>
              </a:ext>
            </a:extLst>
          </p:cNvPr>
          <p:cNvSpPr/>
          <p:nvPr/>
        </p:nvSpPr>
        <p:spPr>
          <a:xfrm>
            <a:off x="7092925" y="2665315"/>
            <a:ext cx="916557" cy="631734"/>
          </a:xfrm>
          <a:prstGeom prst="borderCallout1">
            <a:avLst>
              <a:gd name="adj1" fmla="val 37499"/>
              <a:gd name="adj2" fmla="val 98855"/>
              <a:gd name="adj3" fmla="val 96930"/>
              <a:gd name="adj4" fmla="val 32533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" rIns="9144" bIns="9144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Washing detergent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E041A44A-664F-41F5-8CDD-410C5B137A3F}"/>
              </a:ext>
            </a:extLst>
          </p:cNvPr>
          <p:cNvSpPr txBox="1">
            <a:spLocks/>
          </p:cNvSpPr>
          <p:nvPr/>
        </p:nvSpPr>
        <p:spPr>
          <a:xfrm>
            <a:off x="6022665" y="688345"/>
            <a:ext cx="4761543" cy="3885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Trial: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Vendor who get our incentive and used 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llout: Line 14">
            <a:extLst>
              <a:ext uri="{FF2B5EF4-FFF2-40B4-BE49-F238E27FC236}">
                <a16:creationId xmlns:a16="http://schemas.microsoft.com/office/drawing/2014/main" id="{3E7278A8-517A-4AC7-A120-DA5E6FE9C39C}"/>
              </a:ext>
            </a:extLst>
          </p:cNvPr>
          <p:cNvSpPr/>
          <p:nvPr/>
        </p:nvSpPr>
        <p:spPr>
          <a:xfrm>
            <a:off x="8939330" y="5165719"/>
            <a:ext cx="1184821" cy="628216"/>
          </a:xfrm>
          <a:prstGeom prst="borderCallout1">
            <a:avLst>
              <a:gd name="adj1" fmla="val 727"/>
              <a:gd name="adj2" fmla="val 47675"/>
              <a:gd name="adj3" fmla="val -81361"/>
              <a:gd name="adj4" fmla="val 75885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" rIns="9144" bIns="9144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Easy to clean table surface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40282328-FB79-4E9B-866B-B7976967B2A9}"/>
              </a:ext>
            </a:extLst>
          </p:cNvPr>
          <p:cNvSpPr/>
          <p:nvPr/>
        </p:nvSpPr>
        <p:spPr>
          <a:xfrm>
            <a:off x="6096000" y="1384186"/>
            <a:ext cx="1086692" cy="762046"/>
          </a:xfrm>
          <a:prstGeom prst="borderCallout1">
            <a:avLst>
              <a:gd name="adj1" fmla="val 37499"/>
              <a:gd name="adj2" fmla="val 98855"/>
              <a:gd name="adj3" fmla="val 58743"/>
              <a:gd name="adj4" fmla="val 257483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" rIns="9144" bIns="9144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Signpost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And Training certificate</a:t>
            </a:r>
          </a:p>
        </p:txBody>
      </p:sp>
      <p:sp>
        <p:nvSpPr>
          <p:cNvPr id="16" name="Callout: Line 15">
            <a:extLst>
              <a:ext uri="{FF2B5EF4-FFF2-40B4-BE49-F238E27FC236}">
                <a16:creationId xmlns:a16="http://schemas.microsoft.com/office/drawing/2014/main" id="{5D1F0713-4C7C-474E-8EE7-4C0D4A558648}"/>
              </a:ext>
            </a:extLst>
          </p:cNvPr>
          <p:cNvSpPr/>
          <p:nvPr/>
        </p:nvSpPr>
        <p:spPr>
          <a:xfrm>
            <a:off x="10537887" y="5216627"/>
            <a:ext cx="800806" cy="425964"/>
          </a:xfrm>
          <a:prstGeom prst="borderCallout1">
            <a:avLst>
              <a:gd name="adj1" fmla="val 1851"/>
              <a:gd name="adj2" fmla="val 43133"/>
              <a:gd name="adj3" fmla="val -356015"/>
              <a:gd name="adj4" fmla="val 70631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Apron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53D960-E73D-4843-A231-3C7BC6BDFA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7960" y="3325778"/>
            <a:ext cx="3527788" cy="3627235"/>
          </a:xfrm>
          <a:prstGeom prst="rect">
            <a:avLst/>
          </a:prstGeom>
        </p:spPr>
      </p:pic>
      <p:sp>
        <p:nvSpPr>
          <p:cNvPr id="14" name="Callout: Line 13">
            <a:extLst>
              <a:ext uri="{FF2B5EF4-FFF2-40B4-BE49-F238E27FC236}">
                <a16:creationId xmlns:a16="http://schemas.microsoft.com/office/drawing/2014/main" id="{9C5A947F-0EF4-46D2-9043-1B707C293752}"/>
              </a:ext>
            </a:extLst>
          </p:cNvPr>
          <p:cNvSpPr/>
          <p:nvPr/>
        </p:nvSpPr>
        <p:spPr>
          <a:xfrm>
            <a:off x="8956454" y="5897008"/>
            <a:ext cx="800806" cy="425964"/>
          </a:xfrm>
          <a:prstGeom prst="borderCallout1">
            <a:avLst>
              <a:gd name="adj1" fmla="val 51563"/>
              <a:gd name="adj2" fmla="val -137"/>
              <a:gd name="adj3" fmla="val 106834"/>
              <a:gd name="adj4" fmla="val -283476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Tray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A507D84-C95D-41C6-BB71-64E277FE699F}"/>
              </a:ext>
            </a:extLst>
          </p:cNvPr>
          <p:cNvCxnSpPr>
            <a:cxnSpLocks/>
            <a:endCxn id="15" idx="2"/>
          </p:cNvCxnSpPr>
          <p:nvPr/>
        </p:nvCxnSpPr>
        <p:spPr>
          <a:xfrm flipV="1">
            <a:off x="7406640" y="5479827"/>
            <a:ext cx="1532690" cy="3746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7CD245C-84EA-4A65-90B6-9B803F65D5AC}"/>
              </a:ext>
            </a:extLst>
          </p:cNvPr>
          <p:cNvCxnSpPr>
            <a:cxnSpLocks/>
            <a:endCxn id="11" idx="1"/>
          </p:cNvCxnSpPr>
          <p:nvPr/>
        </p:nvCxnSpPr>
        <p:spPr>
          <a:xfrm flipH="1" flipV="1">
            <a:off x="6639346" y="2146232"/>
            <a:ext cx="295736" cy="16051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E73A9DAA-795B-43FC-B19E-F7B9C60AC046}"/>
              </a:ext>
            </a:extLst>
          </p:cNvPr>
          <p:cNvSpPr txBox="1">
            <a:spLocks/>
          </p:cNvSpPr>
          <p:nvPr/>
        </p:nvSpPr>
        <p:spPr>
          <a:xfrm>
            <a:off x="602396" y="908676"/>
            <a:ext cx="4219196" cy="215473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spcAft>
                <a:spcPct val="0"/>
              </a:spcAft>
              <a:buNone/>
            </a:pPr>
            <a:r>
              <a:rPr lang="en-US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Trial retailers: </a:t>
            </a:r>
          </a:p>
          <a:p>
            <a:pPr fontAlgn="base">
              <a:spcAft>
                <a:spcPct val="0"/>
              </a:spcAft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84% of the trial retailers had a good knowledge of safe meat handling compared to the control group (44%)</a:t>
            </a:r>
          </a:p>
          <a:p>
            <a:pPr fontAlgn="base">
              <a:spcAft>
                <a:spcPct val="0"/>
              </a:spcAft>
              <a:buFontTx/>
              <a:buChar char="-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KAP scores of retailers in the intervention significantly improved.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5454B2B-470D-27CA-37A0-76FC1904BC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 anchor="t"/>
          <a:lstStyle/>
          <a:p>
            <a:pPr algn="ctr"/>
            <a:r>
              <a:rPr lang="de-DE" altLang="en-US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Market Vendors in cambodia</a:t>
            </a:r>
            <a:endParaRPr lang="en-US" altLang="en-US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5244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5058A144-A0F4-4456-9590-21D225A17639}"/>
              </a:ext>
            </a:extLst>
          </p:cNvPr>
          <p:cNvSpPr txBox="1">
            <a:spLocks/>
          </p:cNvSpPr>
          <p:nvPr/>
        </p:nvSpPr>
        <p:spPr>
          <a:xfrm>
            <a:off x="339323" y="329609"/>
            <a:ext cx="11579775" cy="5528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/>
              <a:t>Impact of bacterial reduction from simple interventions at SH &amp; MK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ADAE54E7-45AB-4325-AF91-A66565FC8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230683"/>
              </p:ext>
            </p:extLst>
          </p:nvPr>
        </p:nvGraphicFramePr>
        <p:xfrm>
          <a:off x="256989" y="4391074"/>
          <a:ext cx="6048119" cy="2137316"/>
        </p:xfrm>
        <a:graphic>
          <a:graphicData uri="http://schemas.openxmlformats.org/drawingml/2006/table">
            <a:tbl>
              <a:tblPr firstRow="1" firstCol="1" bandRow="1"/>
              <a:tblGrid>
                <a:gridCol w="3040622">
                  <a:extLst>
                    <a:ext uri="{9D8B030D-6E8A-4147-A177-3AD203B41FA5}">
                      <a16:colId xmlns:a16="http://schemas.microsoft.com/office/drawing/2014/main" val="3421498978"/>
                    </a:ext>
                  </a:extLst>
                </a:gridCol>
                <a:gridCol w="1042599">
                  <a:extLst>
                    <a:ext uri="{9D8B030D-6E8A-4147-A177-3AD203B41FA5}">
                      <a16:colId xmlns:a16="http://schemas.microsoft.com/office/drawing/2014/main" val="2515490043"/>
                    </a:ext>
                  </a:extLst>
                </a:gridCol>
                <a:gridCol w="862519">
                  <a:extLst>
                    <a:ext uri="{9D8B030D-6E8A-4147-A177-3AD203B41FA5}">
                      <a16:colId xmlns:a16="http://schemas.microsoft.com/office/drawing/2014/main" val="3705275998"/>
                    </a:ext>
                  </a:extLst>
                </a:gridCol>
                <a:gridCol w="1102379">
                  <a:extLst>
                    <a:ext uri="{9D8B030D-6E8A-4147-A177-3AD203B41FA5}">
                      <a16:colId xmlns:a16="http://schemas.microsoft.com/office/drawing/2014/main" val="2968477852"/>
                    </a:ext>
                  </a:extLst>
                </a:gridCol>
              </a:tblGrid>
              <a:tr h="385074">
                <a:tc>
                  <a:txBody>
                    <a:bodyPr/>
                    <a:lstStyle/>
                    <a:p>
                      <a:pPr marL="0" marR="0" indent="-723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Pig slaughterhouse in Vietnam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Baseline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Middle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Endline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300086"/>
                  </a:ext>
                </a:extLst>
              </a:tr>
              <a:tr h="335558">
                <a:tc>
                  <a:txBody>
                    <a:bodyPr/>
                    <a:lstStyle/>
                    <a:p>
                      <a:pPr marL="0" marR="0" indent="-723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Floor (Log CFU/cm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4.4*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4.6*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091721"/>
                  </a:ext>
                </a:extLst>
              </a:tr>
              <a:tr h="335558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Worker hand (Log CFU/hand)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7.0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311127"/>
                  </a:ext>
                </a:extLst>
              </a:tr>
              <a:tr h="331755">
                <a:tc>
                  <a:txBody>
                    <a:bodyPr/>
                    <a:lstStyle/>
                    <a:p>
                      <a:pPr marL="0" marR="0" indent="-723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Pig carcass (Log CFU/cm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4.4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90187"/>
                  </a:ext>
                </a:extLst>
              </a:tr>
              <a:tr h="415605">
                <a:tc>
                  <a:txBody>
                    <a:bodyPr/>
                    <a:lstStyle/>
                    <a:p>
                      <a:pPr marL="0" marR="0" indent="-7239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Pork shop in SFFF-Cambodia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Control (n=180)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Trial (n=180)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372013"/>
                  </a:ext>
                </a:extLst>
              </a:tr>
              <a:tr h="333766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Marketed pork (Log CFU/g)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6.3*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500" marR="635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546750"/>
                  </a:ext>
                </a:extLst>
              </a:tr>
            </a:tbl>
          </a:graphicData>
        </a:graphic>
      </p:graphicFrame>
      <p:grpSp>
        <p:nvGrpSpPr>
          <p:cNvPr id="38" name="Group 37">
            <a:extLst>
              <a:ext uri="{FF2B5EF4-FFF2-40B4-BE49-F238E27FC236}">
                <a16:creationId xmlns:a16="http://schemas.microsoft.com/office/drawing/2014/main" id="{CA5DF407-216E-4F14-B67F-56B8CBC3FAC6}"/>
              </a:ext>
            </a:extLst>
          </p:cNvPr>
          <p:cNvGrpSpPr/>
          <p:nvPr/>
        </p:nvGrpSpPr>
        <p:grpSpPr>
          <a:xfrm>
            <a:off x="6444906" y="3347980"/>
            <a:ext cx="5535560" cy="3299384"/>
            <a:chOff x="6526186" y="3327660"/>
            <a:chExt cx="5535560" cy="329938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2416A17-CD2A-4E33-BF77-304DB952B77A}"/>
                </a:ext>
              </a:extLst>
            </p:cNvPr>
            <p:cNvGrpSpPr/>
            <p:nvPr/>
          </p:nvGrpSpPr>
          <p:grpSpPr>
            <a:xfrm>
              <a:off x="6526186" y="3327660"/>
              <a:ext cx="5535560" cy="3299384"/>
              <a:chOff x="6716297" y="2438857"/>
              <a:chExt cx="4993057" cy="3042168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D4A2326D-B7E5-41F7-8F07-13AAB586C2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16297" y="2438857"/>
                <a:ext cx="4993057" cy="3042168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08577390-0987-471B-BB79-FC9DE45508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5953" t="15343" r="58523" b="70605"/>
              <a:stretch/>
            </p:blipFill>
            <p:spPr>
              <a:xfrm>
                <a:off x="10247181" y="2896761"/>
                <a:ext cx="1377563" cy="406878"/>
              </a:xfrm>
              <a:prstGeom prst="rect">
                <a:avLst/>
              </a:prstGeom>
            </p:spPr>
          </p:pic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90AAE46-FB30-4006-B1F3-1960585943D1}"/>
                </a:ext>
              </a:extLst>
            </p:cNvPr>
            <p:cNvSpPr txBox="1"/>
            <p:nvPr/>
          </p:nvSpPr>
          <p:spPr>
            <a:xfrm>
              <a:off x="6624320" y="3404429"/>
              <a:ext cx="54051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spAutoFit/>
            </a:bodyPr>
            <a:lstStyle/>
            <a:p>
              <a:pPr marL="0" marR="0" indent="-641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Salmonella </a:t>
              </a:r>
              <a:r>
                <a:rPr lang="en-US" sz="18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prevalence (%) in pork at traditional markets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A0A8729-BEB1-43C8-934A-AAD49FF9105E}"/>
              </a:ext>
            </a:extLst>
          </p:cNvPr>
          <p:cNvSpPr txBox="1"/>
          <p:nvPr/>
        </p:nvSpPr>
        <p:spPr>
          <a:xfrm>
            <a:off x="256989" y="3930362"/>
            <a:ext cx="64667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-6413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bacterial count </a:t>
            </a: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pig slaughterhouses and marketed pork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4" name="Content Placeholder 3">
            <a:extLst>
              <a:ext uri="{FF2B5EF4-FFF2-40B4-BE49-F238E27FC236}">
                <a16:creationId xmlns:a16="http://schemas.microsoft.com/office/drawing/2014/main" id="{B9C5854B-8A96-4F04-8EAA-E52AAD5B7E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0634" y="1063265"/>
            <a:ext cx="2429931" cy="2186680"/>
          </a:xfrm>
          <a:prstGeom prst="rect">
            <a:avLst/>
          </a:prstGeom>
        </p:spPr>
      </p:pic>
      <p:pic>
        <p:nvPicPr>
          <p:cNvPr id="47" name="Picture Placeholder 2">
            <a:extLst>
              <a:ext uri="{FF2B5EF4-FFF2-40B4-BE49-F238E27FC236}">
                <a16:creationId xmlns:a16="http://schemas.microsoft.com/office/drawing/2014/main" id="{31DA5570-BE8E-4501-83EA-5A82011B3A5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3940" y="1095217"/>
            <a:ext cx="1889759" cy="1828800"/>
          </a:xfrm>
          <a:prstGeom prst="rect">
            <a:avLst/>
          </a:prstGeom>
        </p:spPr>
      </p:pic>
      <p:pic>
        <p:nvPicPr>
          <p:cNvPr id="48" name="Picture Placeholder 8" descr="A picture containing person, indoor, floor&#10;&#10;Description automatically generated">
            <a:extLst>
              <a:ext uri="{FF2B5EF4-FFF2-40B4-BE49-F238E27FC236}">
                <a16:creationId xmlns:a16="http://schemas.microsoft.com/office/drawing/2014/main" id="{C4E798B5-1CEB-47C4-90FA-B3A549C9106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367" y="1196190"/>
            <a:ext cx="2375323" cy="188124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6471D45-8BDA-444B-8C38-F6FC84C17C19}"/>
              </a:ext>
            </a:extLst>
          </p:cNvPr>
          <p:cNvSpPr txBox="1"/>
          <p:nvPr/>
        </p:nvSpPr>
        <p:spPr>
          <a:xfrm>
            <a:off x="1319232" y="3217145"/>
            <a:ext cx="88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7D845D-D746-495E-931C-C770CF541336}"/>
              </a:ext>
            </a:extLst>
          </p:cNvPr>
          <p:cNvSpPr txBox="1"/>
          <p:nvPr/>
        </p:nvSpPr>
        <p:spPr>
          <a:xfrm>
            <a:off x="4528808" y="3305636"/>
            <a:ext cx="8839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040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F3DF14B-E86C-9202-715E-2F56E52A4618}"/>
              </a:ext>
            </a:extLst>
          </p:cNvPr>
          <p:cNvSpPr txBox="1">
            <a:spLocks noChangeArrowheads="1"/>
          </p:cNvSpPr>
          <p:nvPr/>
        </p:nvSpPr>
        <p:spPr>
          <a:xfrm>
            <a:off x="1861939" y="123164"/>
            <a:ext cx="8705850" cy="5243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90033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GB" altLang="en-KE" sz="3600" kern="0" dirty="0">
                <a:solidFill>
                  <a:srgbClr val="C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+ Missing ingredient</a:t>
            </a:r>
            <a:r>
              <a:rPr lang="en-KE" altLang="en-KE" sz="3600" kern="0" dirty="0">
                <a:solidFill>
                  <a:srgbClr val="C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: </a:t>
            </a:r>
            <a:r>
              <a:rPr lang="en-GB" altLang="en-KE" sz="3600" kern="0" dirty="0">
                <a:solidFill>
                  <a:srgbClr val="C00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Enabling Environment</a:t>
            </a:r>
            <a:endParaRPr lang="en-KE" altLang="en-KE" sz="3600" kern="0" dirty="0">
              <a:solidFill>
                <a:srgbClr val="C0000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pic>
        <p:nvPicPr>
          <p:cNvPr id="4" name="Picture 3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5053083A-0358-EA66-E594-880FAEBC67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3" y="746843"/>
            <a:ext cx="5146968" cy="472964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259A902-20B3-C5ED-6DD0-70BA4B75ED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003" y="699729"/>
            <a:ext cx="6750997" cy="36306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FD8F0E-093F-DBDB-A121-A7EAA4F73387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48" y="5962725"/>
            <a:ext cx="2131489" cy="5099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111B16-1A30-E04F-B4A2-44C4782E271E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739" y="5887964"/>
            <a:ext cx="767121" cy="7752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514218-6886-8082-1E3F-DF8C400C3412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738" y="5887963"/>
            <a:ext cx="767121" cy="8052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6B9EDE-98AD-C423-CA24-05A71BD164F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478" y="5908719"/>
            <a:ext cx="949285" cy="949281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27A6846A-0688-583A-6D3C-9F2BFBBA8F8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3527" y="4299020"/>
            <a:ext cx="3632200" cy="239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84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782F7F-DF45-4556-83C0-82BD8979DE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73615" y="224640"/>
            <a:ext cx="11022012" cy="5969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2800" b="1" dirty="0"/>
              <a:t>Next generation of food safety workers</a:t>
            </a:r>
            <a:br>
              <a:rPr lang="en-US" sz="2800" b="1" dirty="0"/>
            </a:br>
            <a:r>
              <a:rPr lang="en-US" sz="2800" b="1" dirty="0"/>
              <a:t>Capacity building in meat inspection in Vietnam, Laos, Cambodia</a:t>
            </a:r>
            <a:br>
              <a:rPr lang="en-GB" sz="2800" dirty="0"/>
            </a:b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39CABA-5F4A-43C1-A3DA-9936A98E7A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052" y="1525292"/>
            <a:ext cx="4228239" cy="17765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1CBBCE-0917-486D-9716-897722312B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8525" y="1323639"/>
            <a:ext cx="3158041" cy="4210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B18358-658A-4EB1-84F5-056EA156EB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38586" y="3660057"/>
            <a:ext cx="3398062" cy="254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724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>
            <a:extLst>
              <a:ext uri="{FF2B5EF4-FFF2-40B4-BE49-F238E27FC236}">
                <a16:creationId xmlns:a16="http://schemas.microsoft.com/office/drawing/2014/main" id="{72B2D437-143A-B87B-36A2-26B05D0E0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987425"/>
            <a:ext cx="8852852" cy="445136"/>
          </a:xfrm>
        </p:spPr>
        <p:txBody>
          <a:bodyPr>
            <a:noAutofit/>
          </a:bodyPr>
          <a:lstStyle/>
          <a:p>
            <a:r>
              <a:rPr lang="en-GB" sz="3000" b="1" dirty="0">
                <a:solidFill>
                  <a:schemeClr val="tx1">
                    <a:alpha val="70000"/>
                  </a:schemeClr>
                </a:solidFill>
              </a:rPr>
              <a:t>Cost benefit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EE8912-587B-391A-D3A5-D8D46352891D}"/>
              </a:ext>
            </a:extLst>
          </p:cNvPr>
          <p:cNvSpPr txBox="1"/>
          <p:nvPr/>
        </p:nvSpPr>
        <p:spPr>
          <a:xfrm>
            <a:off x="863666" y="2406049"/>
            <a:ext cx="1643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Net benefit of seller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1F0FC2-75A1-FDF5-E582-3D4C7E0CB999}"/>
              </a:ext>
            </a:extLst>
          </p:cNvPr>
          <p:cNvSpPr txBox="1"/>
          <p:nvPr/>
        </p:nvSpPr>
        <p:spPr>
          <a:xfrm>
            <a:off x="781506" y="5026051"/>
            <a:ext cx="17264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Net benefit of consumer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32422F-EBE1-3A93-6243-979F06B2865E}"/>
              </a:ext>
            </a:extLst>
          </p:cNvPr>
          <p:cNvGrpSpPr/>
          <p:nvPr/>
        </p:nvGrpSpPr>
        <p:grpSpPr>
          <a:xfrm>
            <a:off x="2456470" y="2406049"/>
            <a:ext cx="9364174" cy="478506"/>
            <a:chOff x="2456470" y="2406049"/>
            <a:chExt cx="9364174" cy="47850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E88BD4C-661F-5FB6-2E20-DC277AE73E1C}"/>
                </a:ext>
              </a:extLst>
            </p:cNvPr>
            <p:cNvGrpSpPr/>
            <p:nvPr/>
          </p:nvGrpSpPr>
          <p:grpSpPr>
            <a:xfrm>
              <a:off x="3579644" y="2406049"/>
              <a:ext cx="8241000" cy="429358"/>
              <a:chOff x="2326594" y="3183953"/>
              <a:chExt cx="8241000" cy="429358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41E370E-2E23-FF6C-B76C-51C8ACA68B3B}"/>
                  </a:ext>
                </a:extLst>
              </p:cNvPr>
              <p:cNvSpPr txBox="1"/>
              <p:nvPr/>
            </p:nvSpPr>
            <p:spPr>
              <a:xfrm>
                <a:off x="2326594" y="3184412"/>
                <a:ext cx="319506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Premium price  x  Pork sale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D5C277-EE3D-586F-47F5-5758AB3FB177}"/>
                  </a:ext>
                </a:extLst>
              </p:cNvPr>
              <p:cNvSpPr txBox="1"/>
              <p:nvPr/>
            </p:nvSpPr>
            <p:spPr>
              <a:xfrm>
                <a:off x="7042128" y="3183953"/>
                <a:ext cx="352546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Cost of intervention  x  Pork sale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5CF5C1D-9576-3FA6-A521-53ECFA5F2DB3}"/>
                  </a:ext>
                </a:extLst>
              </p:cNvPr>
              <p:cNvSpPr txBox="1"/>
              <p:nvPr/>
            </p:nvSpPr>
            <p:spPr>
              <a:xfrm>
                <a:off x="5761775" y="3243979"/>
                <a:ext cx="62230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– </a:t>
                </a:r>
              </a:p>
            </p:txBody>
          </p: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809C14B-92B8-0F11-CBA8-8E7253E2DB0C}"/>
                </a:ext>
              </a:extLst>
            </p:cNvPr>
            <p:cNvSpPr txBox="1"/>
            <p:nvPr/>
          </p:nvSpPr>
          <p:spPr>
            <a:xfrm>
              <a:off x="2456470" y="2515223"/>
              <a:ext cx="3902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=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796916D-F282-0FBD-6D8A-2CF0408D4567}"/>
              </a:ext>
            </a:extLst>
          </p:cNvPr>
          <p:cNvGrpSpPr/>
          <p:nvPr/>
        </p:nvGrpSpPr>
        <p:grpSpPr>
          <a:xfrm>
            <a:off x="2456498" y="4821925"/>
            <a:ext cx="9608362" cy="1200329"/>
            <a:chOff x="1680151" y="4977637"/>
            <a:chExt cx="9735503" cy="120032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3C3FC68-B6AC-1E2F-5617-7A1D5D62938B}"/>
                </a:ext>
              </a:extLst>
            </p:cNvPr>
            <p:cNvGrpSpPr/>
            <p:nvPr/>
          </p:nvGrpSpPr>
          <p:grpSpPr>
            <a:xfrm>
              <a:off x="1930647" y="4977637"/>
              <a:ext cx="9485007" cy="1200329"/>
              <a:chOff x="1702047" y="5434837"/>
              <a:chExt cx="9485007" cy="1200329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A052AA42-7355-EA8C-8096-69E46FBCE4A8}"/>
                  </a:ext>
                </a:extLst>
              </p:cNvPr>
              <p:cNvGrpSpPr/>
              <p:nvPr/>
            </p:nvGrpSpPr>
            <p:grpSpPr>
              <a:xfrm>
                <a:off x="1702047" y="5434837"/>
                <a:ext cx="9485007" cy="1200329"/>
                <a:chOff x="1702047" y="5434837"/>
                <a:chExt cx="9485007" cy="1200329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22572326-435E-967B-AA48-55DA2CEBCC7C}"/>
                    </a:ext>
                  </a:extLst>
                </p:cNvPr>
                <p:cNvGrpSpPr/>
                <p:nvPr/>
              </p:nvGrpSpPr>
              <p:grpSpPr>
                <a:xfrm>
                  <a:off x="1702047" y="5434837"/>
                  <a:ext cx="9485007" cy="1200329"/>
                  <a:chOff x="1702047" y="5434837"/>
                  <a:chExt cx="9485007" cy="1200329"/>
                </a:xfrm>
              </p:grpSpPr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8D8B23F4-AAA8-BE59-9BEF-E458D192FCE3}"/>
                      </a:ext>
                    </a:extLst>
                  </p:cNvPr>
                  <p:cNvGrpSpPr/>
                  <p:nvPr/>
                </p:nvGrpSpPr>
                <p:grpSpPr>
                  <a:xfrm>
                    <a:off x="6875576" y="5712756"/>
                    <a:ext cx="4311478" cy="369332"/>
                    <a:chOff x="5692051" y="4848441"/>
                    <a:chExt cx="4275218" cy="369332"/>
                  </a:xfrm>
                </p:grpSpPr>
                <p:sp>
                  <p:nvSpPr>
                    <p:cNvPr id="88" name="TextBox 87">
                      <a:extLst>
                        <a:ext uri="{FF2B5EF4-FFF2-40B4-BE49-F238E27FC236}">
                          <a16:creationId xmlns:a16="http://schemas.microsoft.com/office/drawing/2014/main" id="{471C2B22-8F89-D5CC-F8FB-E15E26AB2A5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92051" y="4848441"/>
                      <a:ext cx="33286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–</a:t>
                      </a:r>
                    </a:p>
                  </p:txBody>
                </p:sp>
                <p:sp>
                  <p:nvSpPr>
                    <p:cNvPr id="89" name="TextBox 88">
                      <a:extLst>
                        <a:ext uri="{FF2B5EF4-FFF2-40B4-BE49-F238E27FC236}">
                          <a16:creationId xmlns:a16="http://schemas.microsoft.com/office/drawing/2014/main" id="{887F626F-3BF1-B877-1F68-9E5B7D58A6D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960083" y="4848441"/>
                      <a:ext cx="400718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Premium price   x   Pork consumption</a:t>
                      </a:r>
                    </a:p>
                  </p:txBody>
                </p:sp>
              </p:grpSp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16B80F36-A507-710F-38D4-42035CA3FC15}"/>
                      </a:ext>
                    </a:extLst>
                  </p:cNvPr>
                  <p:cNvGrpSpPr/>
                  <p:nvPr/>
                </p:nvGrpSpPr>
                <p:grpSpPr>
                  <a:xfrm>
                    <a:off x="1702047" y="5434837"/>
                    <a:ext cx="4930134" cy="1200329"/>
                    <a:chOff x="573204" y="4660976"/>
                    <a:chExt cx="4930134" cy="1200329"/>
                  </a:xfrm>
                </p:grpSpPr>
                <p:sp>
                  <p:nvSpPr>
                    <p:cNvPr id="83" name="TextBox 82">
                      <a:extLst>
                        <a:ext uri="{FF2B5EF4-FFF2-40B4-BE49-F238E27FC236}">
                          <a16:creationId xmlns:a16="http://schemas.microsoft.com/office/drawing/2014/main" id="{49A680F1-05EA-BCF3-615A-21123A6E1DE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53403" y="4949113"/>
                      <a:ext cx="33569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x</a:t>
                      </a:r>
                    </a:p>
                  </p:txBody>
                </p:sp>
                <p:sp>
                  <p:nvSpPr>
                    <p:cNvPr id="85" name="TextBox 84">
                      <a:extLst>
                        <a:ext uri="{FF2B5EF4-FFF2-40B4-BE49-F238E27FC236}">
                          <a16:creationId xmlns:a16="http://schemas.microsoft.com/office/drawing/2014/main" id="{1427129E-7DC9-C56C-2712-234D9F06D6B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3204" y="4660976"/>
                      <a:ext cx="1626980" cy="1200329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Cost of salmonellosis</a:t>
                      </a:r>
                    </a:p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for each severity</a:t>
                      </a:r>
                    </a:p>
                  </p:txBody>
                </p:sp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DF61992D-E74C-A281-8131-C4E62264764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00215" y="4718168"/>
                      <a:ext cx="1803123" cy="923330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/>
                          <a:ea typeface="+mn-ea"/>
                          <a:cs typeface="+mn-cs"/>
                        </a:rPr>
                        <a:t>Reduction of salmonellosis probability</a:t>
                      </a:r>
                    </a:p>
                  </p:txBody>
                </p:sp>
                <p:sp>
                  <p:nvSpPr>
                    <p:cNvPr id="87" name="Double Bracket 86">
                      <a:extLst>
                        <a:ext uri="{FF2B5EF4-FFF2-40B4-BE49-F238E27FC236}">
                          <a16:creationId xmlns:a16="http://schemas.microsoft.com/office/drawing/2014/main" id="{250AB88A-6931-23BC-7B50-82B52743F4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658" y="4668419"/>
                      <a:ext cx="4839679" cy="914400"/>
                    </a:xfrm>
                    <a:prstGeom prst="bracketPair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33FC89E4-EBD3-9F5F-72E4-A8950F689B06}"/>
                    </a:ext>
                  </a:extLst>
                </p:cNvPr>
                <p:cNvSpPr txBox="1"/>
                <p:nvPr/>
              </p:nvSpPr>
              <p:spPr>
                <a:xfrm>
                  <a:off x="3393760" y="5624772"/>
                  <a:ext cx="1356331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37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rPr>
                    <a:t>Prevalence of severity</a:t>
                  </a:r>
                </a:p>
              </p:txBody>
            </p: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846E57D-890F-D6DC-F128-93400FD8312D}"/>
                  </a:ext>
                </a:extLst>
              </p:cNvPr>
              <p:cNvSpPr txBox="1"/>
              <p:nvPr/>
            </p:nvSpPr>
            <p:spPr>
              <a:xfrm>
                <a:off x="3194231" y="5696796"/>
                <a:ext cx="33569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x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E0624DB-E2B1-C671-CF1E-ADE1B4EF33A7}"/>
                </a:ext>
              </a:extLst>
            </p:cNvPr>
            <p:cNvSpPr txBox="1"/>
            <p:nvPr/>
          </p:nvSpPr>
          <p:spPr>
            <a:xfrm>
              <a:off x="1680151" y="5255556"/>
              <a:ext cx="33569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=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6C07638-E118-068A-E42E-04D8428412BC}"/>
              </a:ext>
            </a:extLst>
          </p:cNvPr>
          <p:cNvCxnSpPr>
            <a:cxnSpLocks/>
          </p:cNvCxnSpPr>
          <p:nvPr/>
        </p:nvCxnSpPr>
        <p:spPr>
          <a:xfrm>
            <a:off x="9098736" y="2751261"/>
            <a:ext cx="0" cy="352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8607139-CB6B-BA53-CDFA-569F4E5A2213}"/>
              </a:ext>
            </a:extLst>
          </p:cNvPr>
          <p:cNvSpPr txBox="1"/>
          <p:nvPr/>
        </p:nvSpPr>
        <p:spPr>
          <a:xfrm>
            <a:off x="8140994" y="3120593"/>
            <a:ext cx="1837886" cy="374821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0.077 USD/kg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D4358E-2F4D-75C5-2DB8-5B8D7B652D54}"/>
              </a:ext>
            </a:extLst>
          </p:cNvPr>
          <p:cNvCxnSpPr>
            <a:cxnSpLocks/>
          </p:cNvCxnSpPr>
          <p:nvPr/>
        </p:nvCxnSpPr>
        <p:spPr>
          <a:xfrm flipV="1">
            <a:off x="3294093" y="4311924"/>
            <a:ext cx="0" cy="5874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31050B-7F1F-3A43-403B-0340C021737D}"/>
              </a:ext>
            </a:extLst>
          </p:cNvPr>
          <p:cNvSpPr txBox="1"/>
          <p:nvPr/>
        </p:nvSpPr>
        <p:spPr>
          <a:xfrm>
            <a:off x="2244064" y="3942592"/>
            <a:ext cx="2525049" cy="369332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14,936 USD/case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C23A0B-FA78-8656-C314-2AB355537AAD}"/>
              </a:ext>
            </a:extLst>
          </p:cNvPr>
          <p:cNvSpPr txBox="1"/>
          <p:nvPr/>
        </p:nvSpPr>
        <p:spPr>
          <a:xfrm>
            <a:off x="5669231" y="3942592"/>
            <a:ext cx="2502132" cy="369332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6.3%/year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749EDDE-A101-256A-4319-8280565F5C5C}"/>
              </a:ext>
            </a:extLst>
          </p:cNvPr>
          <p:cNvCxnSpPr>
            <a:cxnSpLocks/>
          </p:cNvCxnSpPr>
          <p:nvPr/>
        </p:nvCxnSpPr>
        <p:spPr>
          <a:xfrm flipH="1" flipV="1">
            <a:off x="6774708" y="4311924"/>
            <a:ext cx="9953" cy="6009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34A032-99E1-99D9-D478-F25685689D04}"/>
              </a:ext>
            </a:extLst>
          </p:cNvPr>
          <p:cNvCxnSpPr>
            <a:cxnSpLocks/>
          </p:cNvCxnSpPr>
          <p:nvPr/>
        </p:nvCxnSpPr>
        <p:spPr>
          <a:xfrm>
            <a:off x="1626750" y="2922816"/>
            <a:ext cx="0" cy="352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6EBF9B2-4B8A-5EEC-3621-1C88675499B2}"/>
              </a:ext>
            </a:extLst>
          </p:cNvPr>
          <p:cNvSpPr txBox="1"/>
          <p:nvPr/>
        </p:nvSpPr>
        <p:spPr>
          <a:xfrm>
            <a:off x="669008" y="3225648"/>
            <a:ext cx="2034716" cy="646331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8.98 USD/year 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(93%&gt;0)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01A0EBF-B154-F006-D29F-70091E636763}"/>
              </a:ext>
            </a:extLst>
          </p:cNvPr>
          <p:cNvCxnSpPr>
            <a:cxnSpLocks/>
          </p:cNvCxnSpPr>
          <p:nvPr/>
        </p:nvCxnSpPr>
        <p:spPr>
          <a:xfrm flipV="1">
            <a:off x="1645904" y="4657996"/>
            <a:ext cx="0" cy="2683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4AC5338-9282-239D-A462-D8479406E9CE}"/>
              </a:ext>
            </a:extLst>
          </p:cNvPr>
          <p:cNvSpPr txBox="1"/>
          <p:nvPr/>
        </p:nvSpPr>
        <p:spPr>
          <a:xfrm>
            <a:off x="291262" y="3969575"/>
            <a:ext cx="2525049" cy="646331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1,196 USD/year</a:t>
            </a: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(61.2% &gt;0)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96E0E00-DF9C-AE7A-0AEF-523F3E29B574}"/>
              </a:ext>
            </a:extLst>
          </p:cNvPr>
          <p:cNvSpPr/>
          <p:nvPr/>
        </p:nvSpPr>
        <p:spPr>
          <a:xfrm>
            <a:off x="3453289" y="2223025"/>
            <a:ext cx="1909454" cy="8293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640AA3F-58B9-AB82-3A24-A82984984AB9}"/>
              </a:ext>
            </a:extLst>
          </p:cNvPr>
          <p:cNvSpPr/>
          <p:nvPr/>
        </p:nvSpPr>
        <p:spPr>
          <a:xfrm>
            <a:off x="5582166" y="2223025"/>
            <a:ext cx="1432660" cy="8293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1DC9116-8AA7-2D63-7B28-FB6F60FBA7E5}"/>
              </a:ext>
            </a:extLst>
          </p:cNvPr>
          <p:cNvSpPr/>
          <p:nvPr/>
        </p:nvSpPr>
        <p:spPr>
          <a:xfrm>
            <a:off x="2703722" y="4786614"/>
            <a:ext cx="1669620" cy="1374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C0D02D8-3B6B-6E1C-303A-FED097AD39DC}"/>
              </a:ext>
            </a:extLst>
          </p:cNvPr>
          <p:cNvSpPr/>
          <p:nvPr/>
        </p:nvSpPr>
        <p:spPr>
          <a:xfrm>
            <a:off x="5868073" y="4657996"/>
            <a:ext cx="1693810" cy="1374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569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F4FAB510-C8D1-4158-B6D8-84E2932397E0}"/>
              </a:ext>
            </a:extLst>
          </p:cNvPr>
          <p:cNvSpPr txBox="1"/>
          <p:nvPr/>
        </p:nvSpPr>
        <p:spPr>
          <a:xfrm>
            <a:off x="1266250" y="241179"/>
            <a:ext cx="9469336" cy="58477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 Global One Health: Quadripartite and OHHLEP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1EFDB7-6DC0-6999-3076-1D104D2C5F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6286" y="1480698"/>
            <a:ext cx="7490439" cy="44222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098BF8-8A92-BFA9-FCDC-4CCBBD16E4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160" y="1480698"/>
            <a:ext cx="4068826" cy="442226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F5BBACF-7211-E553-4627-89C44BCDDCC8}"/>
              </a:ext>
            </a:extLst>
          </p:cNvPr>
          <p:cNvSpPr/>
          <p:nvPr/>
        </p:nvSpPr>
        <p:spPr>
          <a:xfrm>
            <a:off x="7400260" y="5316279"/>
            <a:ext cx="2445489" cy="80807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669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>
          <a:xfrm>
            <a:off x="609600" y="11350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69081"/>
            <a:r>
              <a:rPr lang="en-US" dirty="0"/>
              <a:t>Context of foodborne diseases</a:t>
            </a:r>
            <a:endParaRPr lang="fr-BE" sz="2200" dirty="0">
              <a:latin typeface="+mn-lt"/>
              <a:ea typeface="ＭＳ Ｐゴシック" charset="0"/>
              <a:cs typeface="ＭＳ Ｐゴシック" charset="0"/>
            </a:endParaRPr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8C2DDFA3-873E-4D1F-9E5F-A1628599E404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0475" y="1930400"/>
            <a:ext cx="4581525" cy="24479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74595" y="5403317"/>
            <a:ext cx="20311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Arial" charset="0"/>
              </a:rPr>
              <a:t>Havelaar et al., 2015</a:t>
            </a: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350" dirty="0">
                <a:solidFill>
                  <a:srgbClr val="000000"/>
                </a:solidFill>
                <a:latin typeface="Calibri"/>
                <a:ea typeface="ＭＳ Ｐゴシック" pitchFamily="4" charset="-128"/>
                <a:cs typeface="Arial" charset="0"/>
              </a:rPr>
              <a:t>Gibb et al., 2019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4" charset="-128"/>
              <a:cs typeface="Arial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595222"/>
              </p:ext>
            </p:extLst>
          </p:nvPr>
        </p:nvGraphicFramePr>
        <p:xfrm>
          <a:off x="4088664" y="5050536"/>
          <a:ext cx="3290772" cy="1693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 bwMode="auto">
          <a:xfrm>
            <a:off x="4955275" y="4981325"/>
            <a:ext cx="2424161" cy="404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ts val="24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Arial" charset="0"/>
              </a:rPr>
              <a:t>Burden LMIC</a:t>
            </a:r>
            <a:endParaRPr kumimoji="0" lang="en-US" sz="22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ＭＳ Ｐゴシック" pitchFamily="4" charset="-128"/>
              <a:cs typeface="Arial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2AB5F0-B3BD-4DA9-99AF-6507CED56D17}"/>
              </a:ext>
            </a:extLst>
          </p:cNvPr>
          <p:cNvGraphicFramePr>
            <a:graphicFrameLocks noGrp="1"/>
          </p:cNvGraphicFramePr>
          <p:nvPr/>
        </p:nvGraphicFramePr>
        <p:xfrm>
          <a:off x="8162314" y="4703018"/>
          <a:ext cx="3574470" cy="190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235">
                  <a:extLst>
                    <a:ext uri="{9D8B030D-6E8A-4147-A177-3AD203B41FA5}">
                      <a16:colId xmlns:a16="http://schemas.microsoft.com/office/drawing/2014/main" val="777780704"/>
                    </a:ext>
                  </a:extLst>
                </a:gridCol>
                <a:gridCol w="1787235">
                  <a:extLst>
                    <a:ext uri="{9D8B030D-6E8A-4147-A177-3AD203B41FA5}">
                      <a16:colId xmlns:a16="http://schemas.microsoft.com/office/drawing/2014/main" val="373276124"/>
                    </a:ext>
                  </a:extLst>
                </a:gridCol>
              </a:tblGrid>
              <a:tr h="651066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Cost estimates for 2016 : &gt;  US$ 115 billion</a:t>
                      </a:r>
                    </a:p>
                  </a:txBody>
                  <a:tcPr marL="68579" marR="68579" marT="34303" marB="3430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421297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Productivity loss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95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3368627495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Illness treatment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4239449268"/>
                  </a:ext>
                </a:extLst>
              </a:tr>
              <a:tr h="416910">
                <a:tc>
                  <a:txBody>
                    <a:bodyPr/>
                    <a:lstStyle/>
                    <a:p>
                      <a:r>
                        <a:rPr lang="en-US" sz="1400" dirty="0"/>
                        <a:t>Trade loss or cost</a:t>
                      </a:r>
                    </a:p>
                  </a:txBody>
                  <a:tcPr marL="68579" marR="68579" marT="34303" marB="343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 to 7</a:t>
                      </a:r>
                    </a:p>
                  </a:txBody>
                  <a:tcPr marL="68579" marR="68579" marT="34303" marB="34303"/>
                </a:tc>
                <a:extLst>
                  <a:ext uri="{0D108BD9-81ED-4DB2-BD59-A6C34878D82A}">
                    <a16:rowId xmlns:a16="http://schemas.microsoft.com/office/drawing/2014/main" val="561840759"/>
                  </a:ext>
                </a:extLst>
              </a:tr>
            </a:tbl>
          </a:graphicData>
        </a:graphic>
      </p:graphicFrame>
      <p:sp>
        <p:nvSpPr>
          <p:cNvPr id="14" name="Title 1">
            <a:extLst>
              <a:ext uri="{FF2B5EF4-FFF2-40B4-BE49-F238E27FC236}">
                <a16:creationId xmlns:a16="http://schemas.microsoft.com/office/drawing/2014/main" id="{CCF540E5-3C01-4797-8C32-06A6C395613E}"/>
              </a:ext>
            </a:extLst>
          </p:cNvPr>
          <p:cNvSpPr txBox="1">
            <a:spLocks noChangeArrowheads="1"/>
          </p:cNvSpPr>
          <p:nvPr/>
        </p:nvSpPr>
        <p:spPr>
          <a:xfrm>
            <a:off x="8712862" y="2558653"/>
            <a:ext cx="3023922" cy="870347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12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Domestic costs may be 20 times trade costs</a:t>
            </a:r>
          </a:p>
        </p:txBody>
      </p:sp>
      <p:pic>
        <p:nvPicPr>
          <p:cNvPr id="3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39C256-2D15-1C50-0DE1-F96AC4E14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2" y="1807464"/>
            <a:ext cx="5127298" cy="303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61327F03-3490-EB7B-0077-535BCAED7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83974"/>
            <a:ext cx="44005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ts val="2400"/>
              </a:lnSpc>
              <a:defRPr/>
            </a:pPr>
            <a:r>
              <a:rPr lang="en-KE" altLang="en-KE" sz="2250" dirty="0"/>
              <a:t>Years of life lost annually for FBD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678A9F-69C9-0481-6D81-0A991EDAC951}"/>
              </a:ext>
            </a:extLst>
          </p:cNvPr>
          <p:cNvSpPr txBox="1"/>
          <p:nvPr/>
        </p:nvSpPr>
        <p:spPr>
          <a:xfrm>
            <a:off x="4869259" y="2100800"/>
            <a:ext cx="22860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dirty="0">
                <a:latin typeface="Gill Sans"/>
                <a:ea typeface="ＭＳ Ｐゴシック" charset="0"/>
                <a:cs typeface="Gill Sans"/>
              </a:rPr>
              <a:t>31 hazards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latin typeface="Gill Sans"/>
                <a:ea typeface="ＭＳ Ｐゴシック" charset="0"/>
                <a:cs typeface="Gill Sans"/>
              </a:rPr>
              <a:t>600 </a:t>
            </a:r>
            <a:r>
              <a:rPr lang="en-US" sz="1600" dirty="0" err="1">
                <a:latin typeface="Gill Sans"/>
                <a:ea typeface="ＭＳ Ｐゴシック" charset="0"/>
                <a:cs typeface="Gill Sans"/>
              </a:rPr>
              <a:t>mio</a:t>
            </a:r>
            <a:r>
              <a:rPr lang="en-US" sz="1600" dirty="0">
                <a:latin typeface="Gill Sans"/>
                <a:ea typeface="ＭＳ Ｐゴシック" charset="0"/>
                <a:cs typeface="Gill Sans"/>
              </a:rPr>
              <a:t> illnesses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latin typeface="Gill Sans"/>
                <a:ea typeface="ＭＳ Ｐゴシック" charset="0"/>
                <a:cs typeface="Gill Sans"/>
              </a:rPr>
              <a:t>480,000 deaths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latin typeface="Gill Sans"/>
                <a:ea typeface="ＭＳ Ｐゴシック" charset="0"/>
                <a:cs typeface="Gill Sans"/>
              </a:rPr>
              <a:t>41 million DALYs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4133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810DF0-CC27-CC7E-3E84-628DD4289A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53" y="343701"/>
            <a:ext cx="4245637" cy="5967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Food Safety Strategy for Africa 2022 - 2036 | ECHOcommunity.org">
            <a:extLst>
              <a:ext uri="{FF2B5EF4-FFF2-40B4-BE49-F238E27FC236}">
                <a16:creationId xmlns:a16="http://schemas.microsoft.com/office/drawing/2014/main" id="{8432E98F-8443-35AD-95F5-86DE45CB1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6244" y="3863078"/>
            <a:ext cx="3794160" cy="25248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orld Food Safety Day 2023: Food Standards Save Lives | BRCGS">
            <a:extLst>
              <a:ext uri="{FF2B5EF4-FFF2-40B4-BE49-F238E27FC236}">
                <a16:creationId xmlns:a16="http://schemas.microsoft.com/office/drawing/2014/main" id="{7777C8FF-3EF5-E401-DC02-94BE647F80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72"/>
          <a:stretch/>
        </p:blipFill>
        <p:spPr bwMode="auto">
          <a:xfrm>
            <a:off x="4796946" y="1535406"/>
            <a:ext cx="7204584" cy="19839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C4F2CD-8A64-FEEB-DF9B-7C181E43D31E}"/>
              </a:ext>
            </a:extLst>
          </p:cNvPr>
          <p:cNvSpPr txBox="1"/>
          <p:nvPr/>
        </p:nvSpPr>
        <p:spPr>
          <a:xfrm>
            <a:off x="5350352" y="343701"/>
            <a:ext cx="60977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300" b="1" i="0" dirty="0">
                <a:solidFill>
                  <a:srgbClr val="3F3731"/>
                </a:solidFill>
                <a:effectLst/>
                <a:latin typeface="Merriweather" panose="00000500000000000000" pitchFamily="2" charset="0"/>
              </a:rPr>
              <a:t>World Food Safety Day</a:t>
            </a:r>
          </a:p>
          <a:p>
            <a:pPr algn="ctr"/>
            <a:r>
              <a:rPr lang="en-US" sz="3300" b="1" dirty="0">
                <a:solidFill>
                  <a:srgbClr val="3F3731"/>
                </a:solidFill>
                <a:latin typeface="Merriweather" panose="00000500000000000000" pitchFamily="2" charset="0"/>
              </a:rPr>
              <a:t>7 June 2023</a:t>
            </a:r>
            <a:endParaRPr lang="en-US" sz="3300" b="1" i="0" dirty="0">
              <a:solidFill>
                <a:srgbClr val="3F3731"/>
              </a:solidFill>
              <a:effectLst/>
              <a:latin typeface="Merriweathe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357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782F7F-DF45-4556-83C0-82BD8979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Key messages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254BBE-553A-46FE-A13B-82BB9293E2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99965" y="1343776"/>
            <a:ext cx="11130264" cy="4572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latin typeface="Arial" charset="0"/>
                <a:ea typeface="Arial" charset="0"/>
                <a:cs typeface="Arial" charset="0"/>
              </a:rPr>
              <a:t>Food safety in informal/wet markets</a:t>
            </a:r>
            <a:r>
              <a:rPr lang="en-GB" sz="2800" dirty="0">
                <a:latin typeface="Arial" charset="0"/>
                <a:ea typeface="Arial" charset="0"/>
                <a:cs typeface="Arial" charset="0"/>
              </a:rPr>
              <a:t>: high level of microbial contamination along the value chains and high public concern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latin typeface="Arial" charset="0"/>
                <a:ea typeface="Arial" charset="0"/>
                <a:cs typeface="Arial" charset="0"/>
              </a:rPr>
              <a:t>Risk based approach (hazard vs. risks)</a:t>
            </a:r>
            <a:r>
              <a:rPr lang="en-GB" sz="2800" dirty="0">
                <a:latin typeface="Arial" charset="0"/>
                <a:ea typeface="Arial" charset="0"/>
                <a:cs typeface="Arial" charset="0"/>
              </a:rPr>
              <a:t> helps identify targeted interventions and key stakeholders to improve food safety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latin typeface="Arial" charset="0"/>
                <a:ea typeface="Arial" charset="0"/>
                <a:cs typeface="Arial" charset="0"/>
              </a:rPr>
              <a:t>Interventions: 3-legged stool/ECM</a:t>
            </a:r>
            <a:r>
              <a:rPr lang="en-GB" sz="2800" dirty="0">
                <a:latin typeface="Arial" charset="0"/>
                <a:ea typeface="Arial" charset="0"/>
                <a:cs typeface="Arial" charset="0"/>
              </a:rPr>
              <a:t> to improve food safety, it works!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latin typeface="Arial" charset="0"/>
                <a:ea typeface="Arial" charset="0"/>
                <a:cs typeface="Arial" charset="0"/>
              </a:rPr>
              <a:t>Capacity building: </a:t>
            </a:r>
            <a:r>
              <a:rPr lang="en-GB" sz="2800" dirty="0">
                <a:latin typeface="Arial" charset="0"/>
                <a:ea typeface="Arial" charset="0"/>
                <a:cs typeface="Arial" charset="0"/>
              </a:rPr>
              <a:t>trainings at different levels are key to improve food safety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b="1" dirty="0">
                <a:latin typeface="Arial" charset="0"/>
                <a:ea typeface="Arial" charset="0"/>
                <a:cs typeface="Arial" charset="0"/>
              </a:rPr>
              <a:t>Strong engagement of high level ‘taskforce’</a:t>
            </a:r>
            <a:r>
              <a:rPr lang="en-GB" sz="2800" dirty="0">
                <a:latin typeface="Arial" charset="0"/>
                <a:ea typeface="Arial" charset="0"/>
                <a:cs typeface="Arial" charset="0"/>
              </a:rPr>
              <a:t>, and other actors (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animal health workers, market managers, retailers) made intervention implementation successful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53307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7097713" y="2465388"/>
            <a:ext cx="3340100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322263"/>
            <a:ext cx="11377613" cy="4783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684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10" name="Picture 6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98" y="881825"/>
            <a:ext cx="3289972" cy="262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4" descr="photo 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3509" y="830637"/>
            <a:ext cx="2746147" cy="269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http://media.tinmoi.vn/2012/03/18/66_7_1332004947_21_thitlon_634675966064370000.jpg">
            <a:extLst>
              <a:ext uri="{FF2B5EF4-FFF2-40B4-BE49-F238E27FC236}">
                <a16:creationId xmlns:a16="http://schemas.microsoft.com/office/drawing/2014/main" id="{5CF51949-D9CA-4E40-B0B7-320AE4697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6485" y="134755"/>
            <a:ext cx="4082001" cy="329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DAD6318-861D-4A00-B1C6-545CFE31B82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232" y="3747183"/>
            <a:ext cx="4187417" cy="29122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854545E-DBD0-0B74-BC84-42BCA64FA18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6535" y="3897306"/>
            <a:ext cx="3173948" cy="30630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103F8F-D178-B691-1A56-F6CA8C7BD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14" y="196482"/>
            <a:ext cx="8102600" cy="677955"/>
          </a:xfrm>
        </p:spPr>
        <p:txBody>
          <a:bodyPr/>
          <a:lstStyle/>
          <a:p>
            <a:r>
              <a:rPr lang="en-US" dirty="0"/>
              <a:t>Food value chains and informal markets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415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Google Shape;1302;p29"/>
          <p:cNvSpPr txBox="1"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712C3D"/>
                </a:solidFill>
              </a:rPr>
              <a:t>Approaches and solutions to  food safety in LMICs</a:t>
            </a:r>
            <a:endParaRPr dirty="0"/>
          </a:p>
        </p:txBody>
      </p:sp>
      <p:sp>
        <p:nvSpPr>
          <p:cNvPr id="1303" name="Google Shape;1303;p29"/>
          <p:cNvSpPr txBox="1">
            <a:spLocks noGrp="1"/>
          </p:cNvSpPr>
          <p:nvPr>
            <p:ph type="body" idx="1"/>
          </p:nvPr>
        </p:nvSpPr>
        <p:spPr>
          <a:xfrm>
            <a:off x="609599" y="1601968"/>
            <a:ext cx="7113007" cy="4898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/>
              <a:t>Generate evidence: hazards and risks</a:t>
            </a:r>
            <a:endParaRPr dirty="0"/>
          </a:p>
          <a:p>
            <a:pPr marL="3429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/>
              <a:t>Develop solutions to improve food safety: technological and institutional innovations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endParaRPr sz="2400"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i="1" dirty="0"/>
              <a:t>Focus: informal markets, animal source food (ASF: meat, milk and eggs) but also vegetables, pathogens but also aflatoxin and chemical hazards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dirty="0"/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i="1" dirty="0"/>
              <a:t>Consideration: gender, nutrition, animal welfare</a:t>
            </a:r>
            <a:endParaRPr sz="2400" i="1" dirty="0"/>
          </a:p>
          <a:p>
            <a:pPr marL="3429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/>
          </a:p>
          <a:p>
            <a:pPr marL="3429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/>
          </a:p>
          <a:p>
            <a:pPr marL="3429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dirty="0"/>
          </a:p>
        </p:txBody>
      </p:sp>
      <p:grpSp>
        <p:nvGrpSpPr>
          <p:cNvPr id="1304" name="Google Shape;1304;p29"/>
          <p:cNvGrpSpPr/>
          <p:nvPr/>
        </p:nvGrpSpPr>
        <p:grpSpPr>
          <a:xfrm>
            <a:off x="7822193" y="1764601"/>
            <a:ext cx="4181661" cy="2956032"/>
            <a:chOff x="2971800" y="4876800"/>
            <a:chExt cx="3080558" cy="1953124"/>
          </a:xfrm>
        </p:grpSpPr>
        <p:sp>
          <p:nvSpPr>
            <p:cNvPr id="1305" name="Google Shape;1305;p29"/>
            <p:cNvSpPr/>
            <p:nvPr/>
          </p:nvSpPr>
          <p:spPr>
            <a:xfrm>
              <a:off x="3703296" y="5642309"/>
              <a:ext cx="1796266" cy="1187615"/>
            </a:xfrm>
            <a:prstGeom prst="ellipse">
              <a:avLst/>
            </a:prstGeom>
            <a:solidFill>
              <a:srgbClr val="CBD5DC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Risk communication</a:t>
              </a:r>
              <a:endPara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6" name="Google Shape;1306;p29"/>
            <p:cNvSpPr/>
            <p:nvPr/>
          </p:nvSpPr>
          <p:spPr>
            <a:xfrm>
              <a:off x="4495800" y="4876800"/>
              <a:ext cx="1556558" cy="1187615"/>
            </a:xfrm>
            <a:prstGeom prst="ellipse">
              <a:avLst/>
            </a:prstGeom>
            <a:solidFill>
              <a:srgbClr val="F9E96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Risk management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7" name="Google Shape;1307;p29"/>
            <p:cNvSpPr/>
            <p:nvPr/>
          </p:nvSpPr>
          <p:spPr>
            <a:xfrm>
              <a:off x="2971800" y="4876800"/>
              <a:ext cx="1600549" cy="1187615"/>
            </a:xfrm>
            <a:prstGeom prst="ellipse">
              <a:avLst/>
            </a:prstGeom>
            <a:solidFill>
              <a:srgbClr val="92D05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Arial"/>
                <a:buNone/>
              </a:pPr>
              <a:endParaRPr sz="1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16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Risk assessment</a:t>
              </a:r>
              <a:endPara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8" name="Google Shape;1308;p29"/>
          <p:cNvSpPr/>
          <p:nvPr/>
        </p:nvSpPr>
        <p:spPr>
          <a:xfrm>
            <a:off x="8401128" y="5029201"/>
            <a:ext cx="368524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F6128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Risk analysis framework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F6128"/>
              </a:buClr>
              <a:buSzPts val="2400"/>
              <a:buFont typeface="Calibri"/>
              <a:buNone/>
            </a:pPr>
            <a:r>
              <a:rPr lang="en-US" sz="2400" b="1" i="0" u="none" strike="noStrike" cap="none">
                <a:solidFill>
                  <a:srgbClr val="4F6128"/>
                </a:solidFill>
                <a:latin typeface="Calibri"/>
                <a:ea typeface="Calibri"/>
                <a:cs typeface="Calibri"/>
                <a:sym typeface="Calibri"/>
              </a:rPr>
              <a:t>Risk-based approach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5F9E2-8D54-40FC-986D-3299375AE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food safety work</a:t>
            </a:r>
          </a:p>
        </p:txBody>
      </p:sp>
      <p:pic>
        <p:nvPicPr>
          <p:cNvPr id="4" name="Google Shape;1318;p30" descr="Map&#10;&#10;Description automatically generated">
            <a:extLst>
              <a:ext uri="{FF2B5EF4-FFF2-40B4-BE49-F238E27FC236}">
                <a16:creationId xmlns:a16="http://schemas.microsoft.com/office/drawing/2014/main" id="{9B1A2389-0949-4C4F-9F2F-9CB2A6FF0D86}"/>
              </a:ext>
            </a:extLst>
          </p:cNvPr>
          <p:cNvPicPr preferRelativeResize="0">
            <a:picLocks noGrp="1"/>
          </p:cNvPicPr>
          <p:nvPr>
            <p:ph sz="quarter" idx="10"/>
          </p:nvPr>
        </p:nvPicPr>
        <p:blipFill rotWithShape="1">
          <a:blip r:embed="rId3">
            <a:alphaModFix/>
          </a:blip>
          <a:srcRect l="41881" t="5299" b="11152"/>
          <a:stretch/>
        </p:blipFill>
        <p:spPr>
          <a:xfrm>
            <a:off x="3195746" y="1974801"/>
            <a:ext cx="5315823" cy="400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AD543F7-CD34-4FA0-8F38-F2EBF3D68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66" y="1519106"/>
            <a:ext cx="104775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D5E75B-642C-461E-BDAA-20D9DF1AD884}"/>
              </a:ext>
            </a:extLst>
          </p:cNvPr>
          <p:cNvSpPr txBox="1"/>
          <p:nvPr/>
        </p:nvSpPr>
        <p:spPr>
          <a:xfrm>
            <a:off x="323322" y="2619804"/>
            <a:ext cx="1325880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92929"/>
              </a:buClr>
              <a:buSzPts val="1800"/>
              <a:buFont typeface="Arial"/>
              <a:buNone/>
            </a:pPr>
            <a:r>
              <a:rPr lang="en-US" sz="1600" b="0" i="1" u="none" strike="noStrike" cap="none" dirty="0">
                <a:solidFill>
                  <a:srgbClr val="292929"/>
                </a:solidFill>
                <a:latin typeface="Calibri"/>
                <a:ea typeface="Calibri"/>
                <a:cs typeface="Calibri"/>
                <a:sym typeface="Calibri"/>
              </a:rPr>
              <a:t>Hung Nguyen</a:t>
            </a:r>
          </a:p>
        </p:txBody>
      </p:sp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88FA7602-B01B-420F-A1E1-D2A8C52A48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399" y="4133822"/>
            <a:ext cx="2044324" cy="501504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A674B2-8889-4016-81D2-871A5BB2A50F}"/>
              </a:ext>
            </a:extLst>
          </p:cNvPr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48135" y="1407257"/>
            <a:ext cx="1168944" cy="1290499"/>
          </a:xfrm>
          <a:prstGeom prst="rect">
            <a:avLst/>
          </a:prstGeom>
        </p:spPr>
      </p:pic>
      <p:pic>
        <p:nvPicPr>
          <p:cNvPr id="10" name="Picture 9" descr="A blue flag with yellow stars&#10;&#10;Description automatically generated with low confidence">
            <a:extLst>
              <a:ext uri="{FF2B5EF4-FFF2-40B4-BE49-F238E27FC236}">
                <a16:creationId xmlns:a16="http://schemas.microsoft.com/office/drawing/2014/main" id="{E6C6CEA0-9A64-4F09-8AEA-B552939DB6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646" y="6036785"/>
            <a:ext cx="983505" cy="533732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70A26F8B-BB30-4533-903E-FA1431E709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58" y="6048830"/>
            <a:ext cx="694716" cy="572119"/>
          </a:xfrm>
          <a:prstGeom prst="rect">
            <a:avLst/>
          </a:prstGeom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7B8B646F-8771-46A3-AF72-700E49B10F3D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37557"/>
            <a:ext cx="1428538" cy="724111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73163FF-2187-4B3F-BCC5-FCE873E8D23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067" y="2875192"/>
            <a:ext cx="1875163" cy="734954"/>
          </a:xfrm>
          <a:prstGeom prst="rect">
            <a:avLst/>
          </a:prstGeom>
        </p:spPr>
      </p:pic>
      <p:pic>
        <p:nvPicPr>
          <p:cNvPr id="14" name="Picture 9" descr="C:\Users\krosel\Dropbox\Safe Food, Fair Food 2\Dissemination 20011-2012\writeshop 2012\4_BOOK part 1\2_partners\giz.jpg">
            <a:extLst>
              <a:ext uri="{FF2B5EF4-FFF2-40B4-BE49-F238E27FC236}">
                <a16:creationId xmlns:a16="http://schemas.microsoft.com/office/drawing/2014/main" id="{472AF2E0-4FF3-4D70-9185-30C94A373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148" y="6041070"/>
            <a:ext cx="572118" cy="572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9CA7A347-D3E9-4F29-91E5-F58488BFC0E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70451" y="1427137"/>
            <a:ext cx="2616197" cy="9786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F4A226-950D-4696-A107-44258009BA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8486" y="227352"/>
            <a:ext cx="743083" cy="584934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A898E781-7BC9-4831-814A-3E3B0E7762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69079" y="6041070"/>
            <a:ext cx="572118" cy="572118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461A0F40-8B6B-4004-B05A-73E93F4BE1E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912596" y="6061386"/>
            <a:ext cx="1892695" cy="484530"/>
          </a:xfrm>
          <a:prstGeom prst="rect">
            <a:avLst/>
          </a:prstGeom>
        </p:spPr>
      </p:pic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33F418C-5937-4E3E-A8E5-D06275AC433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986565" y="220112"/>
            <a:ext cx="1623332" cy="81166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15E56DF-19D7-42ED-B0A5-E49A0AB0BF1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70955" y="179576"/>
            <a:ext cx="743083" cy="715897"/>
          </a:xfrm>
          <a:prstGeom prst="rect">
            <a:avLst/>
          </a:prstGeom>
        </p:spPr>
      </p:pic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E5433A3D-1DFC-4B61-973A-86F9DAEAC1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793787" y="6203671"/>
            <a:ext cx="1154588" cy="374461"/>
          </a:xfrm>
          <a:prstGeom prst="rect">
            <a:avLst/>
          </a:prstGeom>
        </p:spPr>
      </p:pic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36DD5518-1584-44FE-9375-290A41D7865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664589" y="123713"/>
            <a:ext cx="1168956" cy="827621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3D4F769C-6E4A-41F8-A815-BFD1E6F23DEF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226006" y="6114992"/>
            <a:ext cx="1154588" cy="463140"/>
          </a:xfrm>
          <a:prstGeom prst="rect">
            <a:avLst/>
          </a:prstGeom>
        </p:spPr>
      </p:pic>
      <p:sp>
        <p:nvSpPr>
          <p:cNvPr id="29" name="Google Shape;2208;p99">
            <a:extLst>
              <a:ext uri="{FF2B5EF4-FFF2-40B4-BE49-F238E27FC236}">
                <a16:creationId xmlns:a16="http://schemas.microsoft.com/office/drawing/2014/main" id="{81B08151-93D5-460D-8026-D9B8BA017FE4}"/>
              </a:ext>
            </a:extLst>
          </p:cNvPr>
          <p:cNvSpPr txBox="1"/>
          <p:nvPr/>
        </p:nvSpPr>
        <p:spPr>
          <a:xfrm>
            <a:off x="1615022" y="2619804"/>
            <a:ext cx="1543356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lnSpc>
                <a:spcPct val="90000"/>
              </a:lnSpc>
              <a:buClr>
                <a:srgbClr val="292929"/>
              </a:buClr>
              <a:buSzPts val="1800"/>
              <a:buNone/>
              <a:defRPr i="1">
                <a:solidFill>
                  <a:srgbClr val="292929"/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en-US" sz="1600" dirty="0">
                <a:sym typeface="Calibri"/>
              </a:rPr>
              <a:t>Delia Grace</a:t>
            </a:r>
            <a:endParaRPr sz="1600" dirty="0">
              <a:sym typeface="Calibri"/>
            </a:endParaRPr>
          </a:p>
        </p:txBody>
      </p:sp>
      <p:pic>
        <p:nvPicPr>
          <p:cNvPr id="30" name="Google Shape;2210;p99" descr="Delia Grace | International Livestock Research Institute">
            <a:extLst>
              <a:ext uri="{FF2B5EF4-FFF2-40B4-BE49-F238E27FC236}">
                <a16:creationId xmlns:a16="http://schemas.microsoft.com/office/drawing/2014/main" id="{CA8463CC-86D4-40DA-8E6C-FE43DCC7D3FF}"/>
              </a:ext>
            </a:extLst>
          </p:cNvPr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1727148" y="1539668"/>
            <a:ext cx="1047467" cy="108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9D2A6805-BD0D-EA0C-6267-E4FE7827F44A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200" y="4947724"/>
            <a:ext cx="3472722" cy="9898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D2DE28-8343-E9B8-4F2B-92FAAABF9D40}"/>
              </a:ext>
            </a:extLst>
          </p:cNvPr>
          <p:cNvSpPr txBox="1"/>
          <p:nvPr/>
        </p:nvSpPr>
        <p:spPr bwMode="auto">
          <a:xfrm>
            <a:off x="324867" y="3444595"/>
            <a:ext cx="2346049" cy="2102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dirty="0">
                <a:solidFill>
                  <a:srgbClr val="FFFFFF"/>
                </a:solidFill>
              </a:rPr>
              <a:t>1</a:t>
            </a:r>
            <a:r>
              <a:rPr lang="en-US" dirty="0"/>
              <a:t>~ 15 scientists</a:t>
            </a:r>
          </a:p>
          <a:p>
            <a:pPr>
              <a:lnSpc>
                <a:spcPts val="3200"/>
              </a:lnSpc>
            </a:pPr>
            <a:r>
              <a:rPr lang="en-US" dirty="0">
                <a:solidFill>
                  <a:srgbClr val="FFFFFF"/>
                </a:solidFill>
              </a:rPr>
              <a:t>~</a:t>
            </a:r>
            <a:r>
              <a:rPr lang="en-US" dirty="0"/>
              <a:t>~ 5 post docs</a:t>
            </a:r>
          </a:p>
          <a:p>
            <a:pPr>
              <a:lnSpc>
                <a:spcPts val="3200"/>
              </a:lnSpc>
            </a:pPr>
            <a:r>
              <a:rPr lang="en-US" dirty="0">
                <a:solidFill>
                  <a:srgbClr val="FFFFFF"/>
                </a:solidFill>
              </a:rPr>
              <a:t>~</a:t>
            </a:r>
            <a:r>
              <a:rPr lang="en-US" dirty="0"/>
              <a:t>~ 10 PhDs</a:t>
            </a:r>
          </a:p>
          <a:p>
            <a:pPr>
              <a:lnSpc>
                <a:spcPts val="3200"/>
              </a:lnSpc>
            </a:pPr>
            <a:r>
              <a:rPr lang="en-US" dirty="0">
                <a:solidFill>
                  <a:srgbClr val="FFFFFF"/>
                </a:solidFill>
              </a:rPr>
              <a:t>~</a:t>
            </a:r>
            <a:r>
              <a:rPr lang="en-US" dirty="0"/>
              <a:t>~ 12 MSc</a:t>
            </a:r>
          </a:p>
          <a:p>
            <a:pPr>
              <a:lnSpc>
                <a:spcPts val="3200"/>
              </a:lnSpc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221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-120580"/>
            <a:ext cx="10972800" cy="1143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Gill Sans MT" panose="020B0502020104020203" pitchFamily="34" charset="0"/>
              </a:rPr>
              <a:t>Theory of Change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3571D3-38FA-4345-AF8A-E4D06ED29D3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9060" y="781563"/>
            <a:ext cx="11483340" cy="607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78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9" name="Title 3"/>
          <p:cNvSpPr txBox="1">
            <a:spLocks/>
          </p:cNvSpPr>
          <p:nvPr/>
        </p:nvSpPr>
        <p:spPr bwMode="auto">
          <a:xfrm>
            <a:off x="1981200" y="76200"/>
            <a:ext cx="8610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4" charset="-128"/>
              <a:cs typeface="Arial" charset="0"/>
            </a:endParaRPr>
          </a:p>
        </p:txBody>
      </p:sp>
      <p:pic>
        <p:nvPicPr>
          <p:cNvPr id="16410" name="Picture 6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9225" y="2780121"/>
            <a:ext cx="1696410" cy="135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703388" y="1268761"/>
            <a:ext cx="8964612" cy="14003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Microbial and chemical risk assessment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Salmonella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risk pathways developed for producers, slaughterhouse and consumers,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quantitative microbial risk assessment (QMRA) risk for consumer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Chemical risk assessment: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itchFamily="4" charset="-128"/>
                <a:cs typeface="Times New Roman" panose="02020603050405020304" pitchFamily="18" charset="0"/>
              </a:rPr>
              <a:t>antibiotic residues, banned chemicals, heavy metals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itchFamily="4" charset="-128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639616" y="6237312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Times New Roman" panose="02020603050405020304" pitchFamily="18" charset="0"/>
              </a:rPr>
              <a:t>1,275 samples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Times New Roman" panose="02020603050405020304" pitchFamily="18" charset="0"/>
              </a:rPr>
              <a:t>(farms, slaughterhouse, market) collected during 1 year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US" altLang="en-US" dirty="0"/>
              <a:t>PigRISK: Pork safety in Vietnam (2012-2017)</a:t>
            </a:r>
            <a:endParaRPr lang="en-US" dirty="0"/>
          </a:p>
        </p:txBody>
      </p: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2455862" y="4194200"/>
            <a:ext cx="7550150" cy="563563"/>
            <a:chOff x="-627" y="0"/>
            <a:chExt cx="51721" cy="3616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-627" y="0"/>
              <a:ext cx="11644" cy="3616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6448"/>
                <a:gd name="T19" fmla="*/ 0 h 469306"/>
                <a:gd name="T20" fmla="*/ 1256448 w 1256448"/>
                <a:gd name="T21" fmla="*/ 469306 h 46930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504D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69342" tIns="34671" rIns="134662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Farm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3" name="Freeform 3"/>
            <p:cNvSpPr>
              <a:spLocks/>
            </p:cNvSpPr>
            <p:nvPr/>
          </p:nvSpPr>
          <p:spPr bwMode="auto">
            <a:xfrm>
              <a:off x="7340" y="0"/>
              <a:ext cx="15321" cy="3616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Transportation to SH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4" name="Freeform 4"/>
            <p:cNvSpPr>
              <a:spLocks/>
            </p:cNvSpPr>
            <p:nvPr/>
          </p:nvSpPr>
          <p:spPr bwMode="auto">
            <a:xfrm>
              <a:off x="19240" y="0"/>
              <a:ext cx="12598" cy="3610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64A2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Slaughterhouse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5" name="Rectangle 42"/>
            <p:cNvSpPr>
              <a:spLocks noChangeArrowheads="1"/>
            </p:cNvSpPr>
            <p:nvPr/>
          </p:nvSpPr>
          <p:spPr bwMode="auto">
            <a:xfrm>
              <a:off x="38495" y="0"/>
              <a:ext cx="12599" cy="3470"/>
            </a:xfrm>
            <a:prstGeom prst="rect">
              <a:avLst/>
            </a:prstGeom>
            <a:solidFill>
              <a:srgbClr val="62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Consumers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29527" y="0"/>
              <a:ext cx="12598" cy="3610"/>
            </a:xfrm>
            <a:custGeom>
              <a:avLst/>
              <a:gdLst>
                <a:gd name="T0" fmla="*/ 0 w 1256448"/>
                <a:gd name="T1" fmla="*/ 0 h 469306"/>
                <a:gd name="T2" fmla="*/ 0 w 1256448"/>
                <a:gd name="T3" fmla="*/ 0 h 469306"/>
                <a:gd name="T4" fmla="*/ 0 w 1256448"/>
                <a:gd name="T5" fmla="*/ 0 h 469306"/>
                <a:gd name="T6" fmla="*/ 0 w 1256448"/>
                <a:gd name="T7" fmla="*/ 0 h 469306"/>
                <a:gd name="T8" fmla="*/ 0 w 1256448"/>
                <a:gd name="T9" fmla="*/ 0 h 469306"/>
                <a:gd name="T10" fmla="*/ 0 w 1256448"/>
                <a:gd name="T11" fmla="*/ 0 h 469306"/>
                <a:gd name="T12" fmla="*/ 0 w 1256448"/>
                <a:gd name="T13" fmla="*/ 0 h 4693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56448"/>
                <a:gd name="T22" fmla="*/ 0 h 469306"/>
                <a:gd name="T23" fmla="*/ 1256448 w 1256448"/>
                <a:gd name="T24" fmla="*/ 469306 h 46930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56448" h="469306">
                  <a:moveTo>
                    <a:pt x="0" y="0"/>
                  </a:moveTo>
                  <a:lnTo>
                    <a:pt x="1021795" y="0"/>
                  </a:lnTo>
                  <a:lnTo>
                    <a:pt x="1256448" y="234653"/>
                  </a:lnTo>
                  <a:lnTo>
                    <a:pt x="1021795" y="469306"/>
                  </a:lnTo>
                  <a:lnTo>
                    <a:pt x="0" y="469306"/>
                  </a:lnTo>
                  <a:lnTo>
                    <a:pt x="234653" y="2346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BACC6"/>
            </a:solidFill>
            <a:ln w="2540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286660" tIns="34671" rIns="251989" bIns="34671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38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altLang="en-US" sz="1500" b="1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MS PGothic" panose="020B0600070205080204" pitchFamily="34" charset="-128"/>
                  <a:cs typeface="Arial" panose="020B0604020202020204" pitchFamily="34" charset="0"/>
                </a:rPr>
                <a:t>Retailer</a:t>
              </a:r>
              <a:endParaRPr kumimoji="0" lang="vi-VN" altLang="en-US" sz="15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40" name="Down Arrow 39"/>
          <p:cNvSpPr/>
          <p:nvPr/>
        </p:nvSpPr>
        <p:spPr>
          <a:xfrm>
            <a:off x="2855912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68017" y="5453087"/>
            <a:ext cx="3637409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Feed in bags, remaining feeds at the cages, environment</a:t>
            </a:r>
          </a:p>
        </p:txBody>
      </p:sp>
      <p:sp>
        <p:nvSpPr>
          <p:cNvPr id="42" name="Down Arrow 41"/>
          <p:cNvSpPr/>
          <p:nvPr/>
        </p:nvSpPr>
        <p:spPr>
          <a:xfrm>
            <a:off x="7556500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218363" y="5453087"/>
            <a:ext cx="1323975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Pork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492751" y="5453087"/>
            <a:ext cx="1323975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Kidney</a:t>
            </a:r>
          </a:p>
        </p:txBody>
      </p:sp>
      <p:sp>
        <p:nvSpPr>
          <p:cNvPr id="47" name="Down Arrow 46"/>
          <p:cNvSpPr/>
          <p:nvPr/>
        </p:nvSpPr>
        <p:spPr>
          <a:xfrm>
            <a:off x="5978525" y="4725145"/>
            <a:ext cx="412750" cy="606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368926" y="5353074"/>
            <a:ext cx="3298825" cy="88423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50" name="Picture 4" descr="photo 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0" y="2753643"/>
            <a:ext cx="1070792" cy="1428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3" descr="photo 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3698" y="2857535"/>
            <a:ext cx="1044983" cy="1312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8812088" y="5458559"/>
            <a:ext cx="1855912" cy="646112"/>
          </a:xfrm>
          <a:prstGeom prst="rect">
            <a:avLst/>
          </a:prstGeom>
          <a:gradFill>
            <a:gsLst>
              <a:gs pos="75885">
                <a:srgbClr val="FFD7D6"/>
              </a:gs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Consumption survey</a:t>
            </a:r>
          </a:p>
        </p:txBody>
      </p:sp>
    </p:spTree>
    <p:extLst>
      <p:ext uri="{BB962C8B-B14F-4D97-AF65-F5344CB8AC3E}">
        <p14:creationId xmlns:p14="http://schemas.microsoft.com/office/powerpoint/2010/main" val="255022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11B69BB-6431-8B4A-8BA3-EE093866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000" b="1" dirty="0">
                <a:solidFill>
                  <a:schemeClr val="tx1">
                    <a:alpha val="70000"/>
                  </a:schemeClr>
                </a:solidFill>
              </a:rPr>
              <a:t>SafePORK - Cross-sectional study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04C08843-2016-7590-27E2-D3861532D0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9793" y="2181534"/>
            <a:ext cx="4854523" cy="369874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Sample size: 671 raw pork samples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Traditional pork shops: 266 shops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Modern pork shops: 123 shops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Food services: 77 stalls</a:t>
            </a:r>
          </a:p>
          <a:p>
            <a:r>
              <a:rPr lang="en-US" sz="1800" dirty="0">
                <a:solidFill>
                  <a:schemeClr val="tx1"/>
                </a:solidFill>
              </a:rPr>
              <a:t>Data collection: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1-5 pork sample per shop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b="1" dirty="0">
                <a:solidFill>
                  <a:schemeClr val="tx1"/>
                </a:solidFill>
              </a:rPr>
              <a:t>Food safety condition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Laboratory testing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i="1" dirty="0">
                <a:solidFill>
                  <a:schemeClr val="tx1"/>
                </a:solidFill>
              </a:rPr>
              <a:t>Salmonella</a:t>
            </a:r>
            <a:r>
              <a:rPr lang="en-US" sz="1800" dirty="0">
                <a:solidFill>
                  <a:schemeClr val="tx1"/>
                </a:solidFill>
              </a:rPr>
              <a:t> presence: 671 samples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TBC (colony forming units (CFU)/g): 177 samples</a:t>
            </a:r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9D0193B-C5D0-2A78-CDDE-39D9D1DA9651}"/>
              </a:ext>
            </a:extLst>
          </p:cNvPr>
          <p:cNvSpPr txBox="1"/>
          <p:nvPr/>
        </p:nvSpPr>
        <p:spPr>
          <a:xfrm>
            <a:off x="839791" y="1636163"/>
            <a:ext cx="48596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Methodology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0A8CA3-CECB-0D9A-A784-E58F6E6EC407}"/>
              </a:ext>
            </a:extLst>
          </p:cNvPr>
          <p:cNvSpPr txBox="1"/>
          <p:nvPr/>
        </p:nvSpPr>
        <p:spPr>
          <a:xfrm>
            <a:off x="5608317" y="1626464"/>
            <a:ext cx="60940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Result</a:t>
            </a:r>
          </a:p>
        </p:txBody>
      </p:sp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0F81169B-409F-4445-79E4-0686B603B4CB}"/>
              </a:ext>
            </a:extLst>
          </p:cNvPr>
          <p:cNvGraphicFramePr>
            <a:graphicFrameLocks noGrp="1"/>
          </p:cNvGraphicFramePr>
          <p:nvPr/>
        </p:nvGraphicFramePr>
        <p:xfrm>
          <a:off x="5378824" y="2026574"/>
          <a:ext cx="6813176" cy="2103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573">
                  <a:extLst>
                    <a:ext uri="{9D8B030D-6E8A-4147-A177-3AD203B41FA5}">
                      <a16:colId xmlns:a16="http://schemas.microsoft.com/office/drawing/2014/main" val="788717665"/>
                    </a:ext>
                  </a:extLst>
                </a:gridCol>
                <a:gridCol w="2670998">
                  <a:extLst>
                    <a:ext uri="{9D8B030D-6E8A-4147-A177-3AD203B41FA5}">
                      <a16:colId xmlns:a16="http://schemas.microsoft.com/office/drawing/2014/main" val="2570530754"/>
                    </a:ext>
                  </a:extLst>
                </a:gridCol>
                <a:gridCol w="2678605">
                  <a:extLst>
                    <a:ext uri="{9D8B030D-6E8A-4147-A177-3AD203B41FA5}">
                      <a16:colId xmlns:a16="http://schemas.microsoft.com/office/drawing/2014/main" val="1730759213"/>
                    </a:ext>
                  </a:extLst>
                </a:gridCol>
              </a:tblGrid>
              <a:tr h="349032">
                <a:tc>
                  <a:txBody>
                    <a:bodyPr/>
                    <a:lstStyle/>
                    <a:p>
                      <a:pPr algn="ctr"/>
                      <a:endParaRPr lang="en-VN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b="1" i="1" dirty="0">
                          <a:solidFill>
                            <a:schemeClr val="tx1"/>
                          </a:solidFill>
                        </a:rPr>
                        <a:t>Salmonella</a:t>
                      </a:r>
                      <a:r>
                        <a:rPr lang="en-VN" sz="1800" b="1" dirty="0">
                          <a:solidFill>
                            <a:schemeClr val="tx1"/>
                          </a:solidFill>
                        </a:rPr>
                        <a:t> prevalence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b="1" dirty="0">
                          <a:solidFill>
                            <a:schemeClr val="tx1"/>
                          </a:solidFill>
                        </a:rPr>
                        <a:t>TBC exceed standard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9663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Traditional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60.5%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97.3%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38002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Modern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50.9%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88%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065672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Food service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80.5%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chemeClr val="tx1"/>
                          </a:solidFill>
                        </a:rPr>
                        <a:t>94.6%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0281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VN" sz="1800" dirty="0">
                          <a:solidFill>
                            <a:srgbClr val="FF0000"/>
                          </a:solidFill>
                        </a:rPr>
                        <a:t>Overall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rgbClr val="FF0000"/>
                          </a:solidFill>
                        </a:rPr>
                        <a:t>58.1%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VN" sz="1800" dirty="0">
                          <a:solidFill>
                            <a:srgbClr val="FF0000"/>
                          </a:solidFill>
                        </a:rPr>
                        <a:t>93.8%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10404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9094A71-2F96-3990-244B-CE05428D05D2}"/>
              </a:ext>
            </a:extLst>
          </p:cNvPr>
          <p:cNvSpPr txBox="1"/>
          <p:nvPr/>
        </p:nvSpPr>
        <p:spPr>
          <a:xfrm>
            <a:off x="5407449" y="4077374"/>
            <a:ext cx="64976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Associated factors to microbial contamination:</a:t>
            </a:r>
          </a:p>
          <a:p>
            <a:pPr marL="320675" marR="0" lvl="1" indent="-293688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Traditional shops:</a:t>
            </a:r>
          </a:p>
          <a:p>
            <a:pPr marL="766763" marR="0" lvl="2" indent="-2794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Use separate cloths </a:t>
            </a:r>
          </a:p>
          <a:p>
            <a:pPr marL="766763" marR="0" lvl="2" indent="-2794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Sewage or stagnant water</a:t>
            </a:r>
          </a:p>
          <a:p>
            <a:pPr marL="766763" marR="0" lvl="2" indent="-27940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Transportation time</a:t>
            </a:r>
          </a:p>
          <a:p>
            <a:pPr marL="306388" marR="0" lvl="1" indent="-306388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Modern shops:</a:t>
            </a:r>
          </a:p>
          <a:p>
            <a:pPr marL="808038" marR="0" lvl="2" indent="-277813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Selling </a:t>
            </a:r>
            <a:r>
              <a:rPr kumimoji="0" lang="en-V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many types of meat</a:t>
            </a:r>
          </a:p>
          <a:p>
            <a:pPr marL="808038" marR="0" lvl="2" indent="-277813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Storage temperature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B11990-75BE-DF8A-99BD-A650F09E2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228" y="5652000"/>
            <a:ext cx="2350873" cy="12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8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500" dirty="0">
                <a:solidFill>
                  <a:schemeClr val="tx1"/>
                </a:solidFill>
                <a:latin typeface="+mn-lt"/>
              </a:rPr>
              <a:t>QMRA for salmonellosis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3764" y="1714499"/>
          <a:ext cx="7401792" cy="360679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807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4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Age and gender groups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Estimated annual salmonellosis incidence rate (Mean (90% CI)) (%)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Children (under 5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11.18 (0 – 45.05)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9483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Adult female (6-60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16.41 (0.01 – 53.86)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Adult male (6-60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19.29 (0.04 – 59.06)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indent="12700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</a:rPr>
                        <a:t>Elder (over 60 years old)</a:t>
                      </a:r>
                      <a:endParaRPr lang="en-US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20.41 (0.09 – 60.76)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7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Overall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</a:rPr>
                        <a:t>17.7 (0.89 – 45.96)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 bwMode="auto">
          <a:xfrm>
            <a:off x="-324536" y="6126361"/>
            <a:ext cx="345638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itchFamily="4" charset="-128"/>
                <a:cs typeface="Arial" charset="0"/>
              </a:rPr>
              <a:t>Dang Xuan Sinh et al, 2016, IJPH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110FDA-8B47-488F-AA89-696D09E1C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9617" y="1531089"/>
            <a:ext cx="4401827" cy="15379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C3FAA9D-B9DD-41E6-AA67-92D6C02F9ECC}"/>
              </a:ext>
            </a:extLst>
          </p:cNvPr>
          <p:cNvSpPr txBox="1">
            <a:spLocks/>
          </p:cNvSpPr>
          <p:nvPr/>
        </p:nvSpPr>
        <p:spPr>
          <a:xfrm>
            <a:off x="7937500" y="3788955"/>
            <a:ext cx="4254500" cy="210384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94 million people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Cases of foodborne diseases by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Salmonella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pork at 17%: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 million get sick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$ 107: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cost of hospitalization/FBD case</a:t>
            </a:r>
          </a:p>
        </p:txBody>
      </p:sp>
    </p:spTree>
    <p:extLst>
      <p:ext uri="{BB962C8B-B14F-4D97-AF65-F5344CB8AC3E}">
        <p14:creationId xmlns:p14="http://schemas.microsoft.com/office/powerpoint/2010/main" val="28870389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 ILRI wildlife research agenda" id="{FE9E582C-1666-9243-8279-D79D81D19E9F}" vid="{9799A8C2-269C-8542-9132-BBA0E383E1E9}"/>
    </a:ext>
  </a:extLst>
</a:theme>
</file>

<file path=ppt/theme/theme10.xml><?xml version="1.0" encoding="utf-8"?>
<a:theme xmlns:a="http://schemas.openxmlformats.org/drawingml/2006/main" name="UU_white">
  <a:themeElements>
    <a:clrScheme name="Gre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2_09-28_UU_template_16_9_engelska" id="{F4718220-4B85-F744-8301-8ADFCA713DC3}" vid="{D87DB34C-2255-654C-A142-67C8010B8DCB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2 ILRI wildlife research agenda" id="{FE9E582C-1666-9243-8279-D79D81D19E9F}" vid="{92F8A7DD-96D9-AD48-AA05-BFC69F7E77D1}"/>
    </a:ext>
  </a:extLst>
</a:theme>
</file>

<file path=ppt/theme/theme3.xml><?xml version="1.0" encoding="utf-8"?>
<a:theme xmlns:a="http://schemas.openxmlformats.org/drawingml/2006/main" name="1_ilri_powerpoint_template_apr2013">
  <a:themeElements>
    <a:clrScheme name="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VIDIMCPresentation3" id="{9F0E8F5B-CEC3-064E-9553-33E77511DB5D}" vid="{DA5BFED4-71BF-9040-A9E9-4868F5EE311B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5_ILRI in SEAsia summary - Bangkok May 2013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212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2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1252</Words>
  <Application>Microsoft Office PowerPoint</Application>
  <PresentationFormat>Widescreen</PresentationFormat>
  <Paragraphs>296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22</vt:i4>
      </vt:variant>
    </vt:vector>
  </HeadingPairs>
  <TitlesOfParts>
    <vt:vector size="44" baseType="lpstr">
      <vt:lpstr>.AppleSystemUIFont</vt:lpstr>
      <vt:lpstr>Arial</vt:lpstr>
      <vt:lpstr>Calibri</vt:lpstr>
      <vt:lpstr>Calibri Light</vt:lpstr>
      <vt:lpstr>Courier New</vt:lpstr>
      <vt:lpstr>Gill Sans</vt:lpstr>
      <vt:lpstr>Gill Sans MT</vt:lpstr>
      <vt:lpstr>Merriweather</vt:lpstr>
      <vt:lpstr>Montserrat</vt:lpstr>
      <vt:lpstr>Symbol</vt:lpstr>
      <vt:lpstr>Times New Roman</vt:lpstr>
      <vt:lpstr>Wingdings</vt:lpstr>
      <vt:lpstr>Office Theme</vt:lpstr>
      <vt:lpstr>ilri_powerpoint_template_apr2013</vt:lpstr>
      <vt:lpstr>1_ilri_powerpoint_template_apr2013</vt:lpstr>
      <vt:lpstr>2_Office Theme</vt:lpstr>
      <vt:lpstr>2_ilri_powerpoint_template_apr2013</vt:lpstr>
      <vt:lpstr>1_Office Theme</vt:lpstr>
      <vt:lpstr>5_ilri_powerpoint_template_apr2013</vt:lpstr>
      <vt:lpstr>5_ILRI in SEAsia summary - Bangkok May 2013</vt:lpstr>
      <vt:lpstr>Default Design</vt:lpstr>
      <vt:lpstr>UU_white</vt:lpstr>
      <vt:lpstr>Food safety risk prioritization: Case studies from Asia</vt:lpstr>
      <vt:lpstr>Context of foodborne diseases</vt:lpstr>
      <vt:lpstr>Food value chains and informal markets </vt:lpstr>
      <vt:lpstr>Approaches and solutions to  food safety in LMICs</vt:lpstr>
      <vt:lpstr>Our food safety work</vt:lpstr>
      <vt:lpstr>Theory of Change </vt:lpstr>
      <vt:lpstr>PigRISK: Pork safety in Vietnam (2012-2017)</vt:lpstr>
      <vt:lpstr>SafePORK - Cross-sectional study</vt:lpstr>
      <vt:lpstr>QMRA for salmonellosis </vt:lpstr>
      <vt:lpstr>Safe Food, Fair Food for Cambodia (2018-2021)</vt:lpstr>
      <vt:lpstr>Interventions: the 3 legged stool </vt:lpstr>
      <vt:lpstr>PowerPoint Presentation</vt:lpstr>
      <vt:lpstr>PowerPoint Presentation</vt:lpstr>
      <vt:lpstr>Market Vendors in cambodia</vt:lpstr>
      <vt:lpstr>PowerPoint Presentation</vt:lpstr>
      <vt:lpstr>PowerPoint Presentation</vt:lpstr>
      <vt:lpstr>Next generation of food safety workers Capacity building in meat inspection in Vietnam, Laos, Cambodia </vt:lpstr>
      <vt:lpstr>Cost benefit analysis</vt:lpstr>
      <vt:lpstr>PowerPoint Presentation</vt:lpstr>
      <vt:lpstr>PowerPoint Presentation</vt:lpstr>
      <vt:lpstr>Key messages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2023-07-11T12:08:11Z</dcterms:created>
  <dcterms:modified xsi:type="dcterms:W3CDTF">2023-07-11T12:11:07Z</dcterms:modified>
</cp:coreProperties>
</file>